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
  </p:notesMasterIdLst>
  <p:sldIdLst>
    <p:sldId id="258" r:id="rId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3141" autoAdjust="0"/>
  </p:normalViewPr>
  <p:slideViewPr>
    <p:cSldViewPr>
      <p:cViewPr varScale="1">
        <p:scale>
          <a:sx n="118" d="100"/>
          <a:sy n="118" d="100"/>
        </p:scale>
        <p:origin x="2376"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EDF26D-43F6-4EA0-AFBA-10F199BF33B0}" type="datetimeFigureOut">
              <a:rPr kumimoji="1" lang="ja-JP" altLang="en-US" smtClean="0"/>
              <a:t>2023/8/6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FCCC2-D8C7-4BDC-82D3-BD73D793812D}" type="slidenum">
              <a:rPr kumimoji="1" lang="ja-JP" altLang="en-US" smtClean="0"/>
              <a:t>‹#›</a:t>
            </a:fld>
            <a:endParaRPr kumimoji="1" lang="ja-JP" altLang="en-US"/>
          </a:p>
        </p:txBody>
      </p:sp>
    </p:spTree>
    <p:extLst>
      <p:ext uri="{BB962C8B-B14F-4D97-AF65-F5344CB8AC3E}">
        <p14:creationId xmlns:p14="http://schemas.microsoft.com/office/powerpoint/2010/main" val="39502236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大学ロゴ、</a:t>
            </a:r>
            <a:r>
              <a:rPr kumimoji="1" lang="en-US" altLang="ja-JP"/>
              <a:t>CCS</a:t>
            </a:r>
            <a:r>
              <a:rPr kumimoji="1" lang="ja-JP" altLang="en-US"/>
              <a:t>ロゴ、スパコン写真などについて、学際共同利用プログラムの謝辞の目的以外では使用しないでください。</a:t>
            </a:r>
            <a:endParaRPr kumimoji="1" lang="en-US" altLang="ja-JP"/>
          </a:p>
          <a:p>
            <a:r>
              <a:rPr kumimoji="1" lang="ja-JP" altLang="en-US"/>
              <a:t>ロゴデータ、スパコン写真等が必要な場合は、計算科学研究センター広報・戦略室（</a:t>
            </a:r>
            <a:r>
              <a:rPr kumimoji="1" lang="en-US" altLang="ja-JP"/>
              <a:t>pr</a:t>
            </a:r>
            <a:r>
              <a:rPr kumimoji="1" lang="en-US" altLang="ja-JP" baseline="0"/>
              <a:t> [at] </a:t>
            </a:r>
            <a:r>
              <a:rPr kumimoji="1" lang="en-US" altLang="ja-JP"/>
              <a:t>ccs.tsukuba.ac.jp</a:t>
            </a:r>
            <a:r>
              <a:rPr kumimoji="1" lang="ja-JP" altLang="en-US"/>
              <a:t>）までお問い合わせください。</a:t>
            </a:r>
          </a:p>
          <a:p>
            <a:endParaRPr kumimoji="1" lang="ja-JP" altLang="en-US"/>
          </a:p>
          <a:p>
            <a:endParaRPr kumimoji="1" lang="ja-JP" altLang="en-US"/>
          </a:p>
        </p:txBody>
      </p:sp>
      <p:sp>
        <p:nvSpPr>
          <p:cNvPr id="4" name="スライド番号プレースホルダー 3"/>
          <p:cNvSpPr>
            <a:spLocks noGrp="1"/>
          </p:cNvSpPr>
          <p:nvPr>
            <p:ph type="sldNum" sz="quarter" idx="10"/>
          </p:nvPr>
        </p:nvSpPr>
        <p:spPr/>
        <p:txBody>
          <a:bodyPr/>
          <a:lstStyle/>
          <a:p>
            <a:fld id="{5C9FCCC2-D8C7-4BDC-82D3-BD73D793812D}" type="slidenum">
              <a:rPr kumimoji="1" lang="ja-JP" altLang="en-US" smtClean="0"/>
              <a:t>1</a:t>
            </a:fld>
            <a:endParaRPr kumimoji="1" lang="ja-JP" altLang="en-US"/>
          </a:p>
        </p:txBody>
      </p:sp>
    </p:spTree>
    <p:extLst>
      <p:ext uri="{BB962C8B-B14F-4D97-AF65-F5344CB8AC3E}">
        <p14:creationId xmlns:p14="http://schemas.microsoft.com/office/powerpoint/2010/main" val="399690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92" y="183326"/>
            <a:ext cx="3999997" cy="360000"/>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183326"/>
            <a:ext cx="1082717" cy="360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D2B55-6A25-48B4-9A39-86694596A63D}" type="datetimeFigureOut">
              <a:rPr lang="ja-JP" altLang="en-US" smtClean="0">
                <a:solidFill>
                  <a:prstClr val="black">
                    <a:tint val="75000"/>
                  </a:prstClr>
                </a:solidFill>
              </a:rPr>
              <a:pPr/>
              <a:t>2023/8/6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95239F-14E8-4337-AE1A-1FE70CC548F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82142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79512" y="1321604"/>
            <a:ext cx="2577757" cy="523220"/>
          </a:xfrm>
          <a:prstGeom prst="rect">
            <a:avLst/>
          </a:prstGeom>
          <a:noFill/>
        </p:spPr>
        <p:txBody>
          <a:bodyPr wrap="none" rtlCol="0">
            <a:spAutoFit/>
          </a:bodyPr>
          <a:lstStyle/>
          <a:p>
            <a:r>
              <a:rPr lang="en-US" altLang="ja-JP" sz="2800" b="1" spc="-150" dirty="0">
                <a:solidFill>
                  <a:srgbClr val="731340"/>
                </a:solidFill>
                <a:latin typeface="Segoe UI" panose="020B0502040204020203" pitchFamily="34" charset="0"/>
                <a:ea typeface="Segoe UI" panose="020B0502040204020203" pitchFamily="34" charset="0"/>
                <a:cs typeface="Segoe UI" panose="020B0502040204020203" pitchFamily="34" charset="0"/>
              </a:rPr>
              <a:t>Pegasus System</a:t>
            </a:r>
            <a:endParaRPr lang="ja-JP" altLang="en-US" sz="2800" spc="-150" dirty="0">
              <a:solidFill>
                <a:srgbClr val="731340"/>
              </a:solidFill>
              <a:latin typeface="Segoe UI" panose="020B0502040204020203" pitchFamily="34" charset="0"/>
              <a:cs typeface="Segoe UI" panose="020B0502040204020203" pitchFamily="34" charset="0"/>
            </a:endParaRPr>
          </a:p>
        </p:txBody>
      </p:sp>
      <p:sp>
        <p:nvSpPr>
          <p:cNvPr id="2" name="テキスト ボックス 1"/>
          <p:cNvSpPr txBox="1"/>
          <p:nvPr/>
        </p:nvSpPr>
        <p:spPr>
          <a:xfrm>
            <a:off x="296490" y="694437"/>
            <a:ext cx="8595990" cy="646331"/>
          </a:xfrm>
          <a:prstGeom prst="rect">
            <a:avLst/>
          </a:prstGeom>
          <a:solidFill>
            <a:srgbClr val="731340"/>
          </a:solidFill>
          <a:ln>
            <a:noFill/>
          </a:ln>
        </p:spPr>
        <p:txBody>
          <a:bodyPr wrap="square" rtlCol="0">
            <a:spAutoFit/>
          </a:bodyPr>
          <a:lstStyle/>
          <a:p>
            <a:r>
              <a:rPr lang="en-US" altLang="ja-JP" b="1" dirty="0">
                <a:solidFill>
                  <a:prstClr val="white">
                    <a:lumMod val="95000"/>
                  </a:prstClr>
                </a:solidFill>
                <a:latin typeface="Segoe UI" panose="020B0502040204020203" pitchFamily="34" charset="0"/>
                <a:ea typeface="Segoe UI" panose="020B0502040204020203" pitchFamily="34" charset="0"/>
                <a:cs typeface="Segoe UI" panose="020B0502040204020203" pitchFamily="34" charset="0"/>
              </a:rPr>
              <a:t>Multidisciplinary Cooperative Research</a:t>
            </a:r>
            <a:r>
              <a:rPr lang="ja-JP" altLang="en-US" b="1" dirty="0">
                <a:solidFill>
                  <a:prstClr val="white">
                    <a:lumMod val="95000"/>
                  </a:prstClr>
                </a:solidFill>
                <a:latin typeface="Segoe UI" panose="020B0502040204020203" pitchFamily="34" charset="0"/>
                <a:ea typeface="Segoe UI" panose="020B0502040204020203" pitchFamily="34" charset="0"/>
                <a:cs typeface="Segoe UI" panose="020B0502040204020203" pitchFamily="34" charset="0"/>
              </a:rPr>
              <a:t> </a:t>
            </a:r>
            <a:r>
              <a:rPr lang="en-US" altLang="ja-JP" b="1" dirty="0">
                <a:solidFill>
                  <a:prstClr val="white">
                    <a:lumMod val="95000"/>
                  </a:prstClr>
                </a:solidFill>
                <a:latin typeface="Segoe UI" panose="020B0502040204020203" pitchFamily="34" charset="0"/>
                <a:ea typeface="Segoe UI" panose="020B0502040204020203" pitchFamily="34" charset="0"/>
                <a:cs typeface="Segoe UI" panose="020B0502040204020203" pitchFamily="34" charset="0"/>
              </a:rPr>
              <a:t>Program</a:t>
            </a:r>
          </a:p>
          <a:p>
            <a:r>
              <a:rPr lang="ja-JP" altLang="en-US" dirty="0">
                <a:solidFill>
                  <a:prstClr val="white">
                    <a:lumMod val="95000"/>
                  </a:prstClr>
                </a:solidFill>
                <a:latin typeface="メイリオ" panose="020B0604030504040204" pitchFamily="50" charset="-128"/>
                <a:ea typeface="メイリオ" panose="020B0604030504040204" pitchFamily="50" charset="-128"/>
                <a:cs typeface="メイリオ" panose="020B0604030504040204" pitchFamily="50" charset="-128"/>
              </a:rPr>
              <a:t>筑波大学計算科学研究センター 学際共同利用プログラム</a:t>
            </a:r>
          </a:p>
        </p:txBody>
      </p:sp>
      <p:sp>
        <p:nvSpPr>
          <p:cNvPr id="3" name="テキスト ボックス 2"/>
          <p:cNvSpPr txBox="1"/>
          <p:nvPr/>
        </p:nvSpPr>
        <p:spPr>
          <a:xfrm>
            <a:off x="4948942" y="5147900"/>
            <a:ext cx="4139951" cy="1015663"/>
          </a:xfrm>
          <a:prstGeom prst="rect">
            <a:avLst/>
          </a:prstGeom>
          <a:noFill/>
        </p:spPr>
        <p:txBody>
          <a:bodyPr wrap="square" rtlCol="0">
            <a:spAutoFit/>
          </a:bodyPr>
          <a:lstStyle/>
          <a:p>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共同利用･共同研究拠点</a:t>
            </a:r>
            <a:endPar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先端学際計算科学共同研究拠点</a:t>
            </a:r>
            <a:r>
              <a:rPr lang="en-US" altLang="ja-JP"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spc="-11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（文部科学省）</a:t>
            </a:r>
          </a:p>
          <a:p>
            <a:r>
              <a:rPr lang="en-US" altLang="ja-JP"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Advanced Interdisciplinary Computational Science Collaboration Initiative</a:t>
            </a:r>
            <a:r>
              <a:rPr lang="ja-JP" altLang="en-US"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US" altLang="ja-JP" sz="1500" spc="-110" dirty="0">
                <a:solidFill>
                  <a:prstClr val="black"/>
                </a:solidFill>
                <a:latin typeface="Segoe UI" panose="020B0502040204020203" pitchFamily="34" charset="0"/>
                <a:ea typeface="Segoe UI" panose="020B0502040204020203" pitchFamily="34" charset="0"/>
                <a:cs typeface="Segoe UI" panose="020B0502040204020203" pitchFamily="34" charset="0"/>
              </a:rPr>
              <a:t>(the MEXT of Japan)</a:t>
            </a:r>
            <a:endParaRPr lang="ja-JP" altLang="en-US" sz="1500" spc="-11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4" name="正方形/長方形 3"/>
          <p:cNvSpPr/>
          <p:nvPr/>
        </p:nvSpPr>
        <p:spPr>
          <a:xfrm>
            <a:off x="7956376" y="1503343"/>
            <a:ext cx="807799" cy="68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4" name="図 13">
            <a:extLst>
              <a:ext uri="{FF2B5EF4-FFF2-40B4-BE49-F238E27FC236}">
                <a16:creationId xmlns:a16="http://schemas.microsoft.com/office/drawing/2014/main" id="{5E26AB9F-CA78-56A2-CAF1-C264EF6D4A21}"/>
              </a:ext>
            </a:extLst>
          </p:cNvPr>
          <p:cNvPicPr>
            <a:picLocks noChangeAspect="1"/>
          </p:cNvPicPr>
          <p:nvPr/>
        </p:nvPicPr>
        <p:blipFill>
          <a:blip r:embed="rId3"/>
          <a:stretch>
            <a:fillRect/>
          </a:stretch>
        </p:blipFill>
        <p:spPr>
          <a:xfrm>
            <a:off x="4778485" y="1838518"/>
            <a:ext cx="3985690" cy="2989268"/>
          </a:xfrm>
          <a:prstGeom prst="rect">
            <a:avLst/>
          </a:prstGeom>
        </p:spPr>
      </p:pic>
      <p:graphicFrame>
        <p:nvGraphicFramePr>
          <p:cNvPr id="15" name="表 18">
            <a:extLst>
              <a:ext uri="{FF2B5EF4-FFF2-40B4-BE49-F238E27FC236}">
                <a16:creationId xmlns:a16="http://schemas.microsoft.com/office/drawing/2014/main" id="{F465B825-75AC-A605-0E9A-B347E04BD984}"/>
              </a:ext>
            </a:extLst>
          </p:cNvPr>
          <p:cNvGraphicFramePr>
            <a:graphicFrameLocks noGrp="1"/>
          </p:cNvGraphicFramePr>
          <p:nvPr>
            <p:extLst>
              <p:ext uri="{D42A27DB-BD31-4B8C-83A1-F6EECF244321}">
                <p14:modId xmlns:p14="http://schemas.microsoft.com/office/powerpoint/2010/main" val="3165616668"/>
              </p:ext>
            </p:extLst>
          </p:nvPr>
        </p:nvGraphicFramePr>
        <p:xfrm>
          <a:off x="363550" y="1843521"/>
          <a:ext cx="4208449" cy="4320042"/>
        </p:xfrm>
        <a:graphic>
          <a:graphicData uri="http://schemas.openxmlformats.org/drawingml/2006/table">
            <a:tbl>
              <a:tblPr firstRow="1" bandRow="1">
                <a:tableStyleId>{22838BEF-8BB2-4498-84A7-C5851F593DF1}</a:tableStyleId>
              </a:tblPr>
              <a:tblGrid>
                <a:gridCol w="787570">
                  <a:extLst>
                    <a:ext uri="{9D8B030D-6E8A-4147-A177-3AD203B41FA5}">
                      <a16:colId xmlns:a16="http://schemas.microsoft.com/office/drawing/2014/main" val="1152050900"/>
                    </a:ext>
                  </a:extLst>
                </a:gridCol>
                <a:gridCol w="819018">
                  <a:extLst>
                    <a:ext uri="{9D8B030D-6E8A-4147-A177-3AD203B41FA5}">
                      <a16:colId xmlns:a16="http://schemas.microsoft.com/office/drawing/2014/main" val="31208092"/>
                    </a:ext>
                  </a:extLst>
                </a:gridCol>
                <a:gridCol w="2601861">
                  <a:extLst>
                    <a:ext uri="{9D8B030D-6E8A-4147-A177-3AD203B41FA5}">
                      <a16:colId xmlns:a16="http://schemas.microsoft.com/office/drawing/2014/main" val="58114619"/>
                    </a:ext>
                  </a:extLst>
                </a:gridCol>
              </a:tblGrid>
              <a:tr h="671793">
                <a:tc rowSpan="6">
                  <a:txBody>
                    <a:bodyPr/>
                    <a:lstStyle/>
                    <a:p>
                      <a:r>
                        <a:rPr kumimoji="1" lang="en-US" altLang="ja-JP" sz="1200" b="0" dirty="0">
                          <a:solidFill>
                            <a:schemeClr val="tx1"/>
                          </a:solidFill>
                        </a:rPr>
                        <a:t>node</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77145" marR="77145" marT="38572" marB="38572" anchor="ctr"/>
                </a:tc>
                <a:tc>
                  <a:txBody>
                    <a:bodyPr/>
                    <a:lstStyle/>
                    <a:p>
                      <a:r>
                        <a:rPr kumimoji="1" lang="en-US" altLang="ja-JP" sz="1200" b="0" dirty="0">
                          <a:solidFill>
                            <a:schemeClr val="tx1"/>
                          </a:solidFill>
                        </a:rPr>
                        <a:t>CPU</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Intel Xeon Platinum 8468 (codenamed Sapphire Rapids)</a:t>
                      </a:r>
                      <a:br>
                        <a:rPr kumimoji="1" lang="en-US" altLang="ja-JP" sz="1200" b="0" dirty="0">
                          <a:solidFill>
                            <a:schemeClr val="tx1"/>
                          </a:solidFill>
                        </a:rPr>
                      </a:br>
                      <a:r>
                        <a:rPr kumimoji="1" lang="en-US" altLang="ja-JP" sz="1200" b="0" dirty="0">
                          <a:solidFill>
                            <a:schemeClr val="tx1"/>
                          </a:solidFill>
                        </a:rPr>
                        <a:t>2.1GHz/48c (3.2256 </a:t>
                      </a:r>
                      <a:r>
                        <a:rPr kumimoji="1" lang="en-US" altLang="ja-JP" sz="1200" b="0" dirty="0" err="1">
                          <a:solidFill>
                            <a:schemeClr val="tx1"/>
                          </a:solidFill>
                        </a:rPr>
                        <a:t>TFlops</a:t>
                      </a:r>
                      <a:r>
                        <a:rPr kumimoji="1" lang="en-US" altLang="ja-JP" sz="1200" b="0" dirty="0">
                          <a:solidFill>
                            <a:schemeClr val="tx1"/>
                          </a:solidFill>
                        </a:rPr>
                        <a:t>)</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1264390887"/>
                  </a:ext>
                </a:extLst>
              </a:tr>
              <a:tr h="693393">
                <a:tc vMerge="1">
                  <a:txBody>
                    <a:bodyPr/>
                    <a:lstStyle/>
                    <a:p>
                      <a:endParaRPr kumimoji="1" lang="ja-JP" altLang="en-US"/>
                    </a:p>
                  </a:txBody>
                  <a:tcPr/>
                </a:tc>
                <a:tc>
                  <a:txBody>
                    <a:bodyPr/>
                    <a:lstStyle/>
                    <a:p>
                      <a:r>
                        <a:rPr kumimoji="1" lang="en-US" altLang="ja-JP" sz="1200" b="0" dirty="0">
                          <a:solidFill>
                            <a:schemeClr val="tx1"/>
                          </a:solidFill>
                        </a:rPr>
                        <a:t>GPU</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NVIDIA H100 Tensor Core GPU with </a:t>
                      </a:r>
                      <a:r>
                        <a:rPr kumimoji="1" lang="en-US" altLang="ja-JP" sz="1200" b="0" dirty="0" err="1">
                          <a:solidFill>
                            <a:schemeClr val="tx1"/>
                          </a:solidFill>
                        </a:rPr>
                        <a:t>PCle</a:t>
                      </a:r>
                      <a:br>
                        <a:rPr kumimoji="1" lang="en-US" altLang="ja-JP" sz="1200" b="0" dirty="0">
                          <a:solidFill>
                            <a:schemeClr val="tx1"/>
                          </a:solidFill>
                        </a:rPr>
                      </a:br>
                      <a:r>
                        <a:rPr kumimoji="1" lang="en-US" altLang="ja-JP" sz="1200" b="0" dirty="0">
                          <a:solidFill>
                            <a:schemeClr val="tx1"/>
                          </a:solidFill>
                        </a:rPr>
                        <a:t>(51 </a:t>
                      </a:r>
                      <a:r>
                        <a:rPr kumimoji="1" lang="en-US" altLang="ja-JP" sz="1200" b="0" dirty="0" err="1">
                          <a:solidFill>
                            <a:schemeClr val="tx1"/>
                          </a:solidFill>
                        </a:rPr>
                        <a:t>Tflops</a:t>
                      </a:r>
                      <a:r>
                        <a:rPr kumimoji="1" lang="en-US" altLang="ja-JP" sz="1200" b="0" dirty="0">
                          <a:solidFill>
                            <a:schemeClr val="tx1"/>
                          </a:solidFill>
                        </a:rPr>
                        <a:t> in FP64 Tensor Core) </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1345569057"/>
                  </a:ext>
                </a:extLst>
              </a:tr>
              <a:tr h="382586">
                <a:tc vMerge="1">
                  <a:txBody>
                    <a:bodyPr/>
                    <a:lstStyle/>
                    <a:p>
                      <a:endParaRPr kumimoji="1" lang="ja-JP" altLang="en-US"/>
                    </a:p>
                  </a:txBody>
                  <a:tcPr/>
                </a:tc>
                <a:tc>
                  <a:txBody>
                    <a:bodyPr/>
                    <a:lstStyle/>
                    <a:p>
                      <a:r>
                        <a:rPr kumimoji="1" lang="en-US" altLang="ja-JP" sz="1200" b="0" dirty="0">
                          <a:solidFill>
                            <a:schemeClr val="tx1"/>
                          </a:solidFill>
                        </a:rPr>
                        <a:t>Memory</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128GiB DDR5-4800 (282 GB/s)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1306589738"/>
                  </a:ext>
                </a:extLst>
              </a:tr>
              <a:tr h="477739">
                <a:tc vMerge="1">
                  <a:txBody>
                    <a:bodyPr/>
                    <a:lstStyle/>
                    <a:p>
                      <a:endParaRPr kumimoji="1" lang="ja-JP" altLang="en-US"/>
                    </a:p>
                  </a:txBody>
                  <a:tcPr/>
                </a:tc>
                <a:tc>
                  <a:txBody>
                    <a:bodyPr/>
                    <a:lstStyle/>
                    <a:p>
                      <a:r>
                        <a:rPr kumimoji="1" lang="en-US" altLang="ja-JP" sz="1200" b="0" dirty="0">
                          <a:solidFill>
                            <a:schemeClr val="tx1"/>
                          </a:solidFill>
                        </a:rPr>
                        <a:t>Persistent memory</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2TiB Intel Optane persistent memory 300 series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3664116250"/>
                  </a:ext>
                </a:extLst>
              </a:tr>
              <a:tr h="283686">
                <a:tc vMerge="1">
                  <a:txBody>
                    <a:bodyPr/>
                    <a:lstStyle/>
                    <a:p>
                      <a:endParaRPr kumimoji="1" lang="ja-JP" altLang="en-US"/>
                    </a:p>
                  </a:txBody>
                  <a:tcPr/>
                </a:tc>
                <a:tc>
                  <a:txBody>
                    <a:bodyPr/>
                    <a:lstStyle/>
                    <a:p>
                      <a:r>
                        <a:rPr kumimoji="1" lang="en-US" altLang="ja-JP" sz="1200" b="0" dirty="0">
                          <a:solidFill>
                            <a:schemeClr val="tx1"/>
                          </a:solidFill>
                        </a:rPr>
                        <a:t>SSD</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2x3.2TB </a:t>
                      </a:r>
                      <a:r>
                        <a:rPr kumimoji="1" lang="en-US" altLang="ja-JP" sz="1200" b="0" dirty="0" err="1">
                          <a:solidFill>
                            <a:schemeClr val="tx1"/>
                          </a:solidFill>
                        </a:rPr>
                        <a:t>NVMe</a:t>
                      </a:r>
                      <a:r>
                        <a:rPr kumimoji="1" lang="en-US" altLang="ja-JP" sz="1200" b="0" dirty="0">
                          <a:solidFill>
                            <a:schemeClr val="tx1"/>
                          </a:solidFill>
                        </a:rPr>
                        <a:t> SSD (7 GB/s)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2211465252"/>
                  </a:ext>
                </a:extLst>
              </a:tr>
              <a:tr h="477739">
                <a:tc vMerge="1">
                  <a:txBody>
                    <a:bodyPr/>
                    <a:lstStyle/>
                    <a:p>
                      <a:endParaRPr kumimoji="1" lang="ja-JP" altLang="en-US" b="0">
                        <a:solidFill>
                          <a:schemeClr val="tx1"/>
                        </a:solidFill>
                        <a:latin typeface="Meiryo UI" panose="020B0604030504040204" pitchFamily="34" charset="-128"/>
                        <a:ea typeface="Meiryo UI" panose="020B0604030504040204" pitchFamily="34" charset="-128"/>
                      </a:endParaRPr>
                    </a:p>
                  </a:txBody>
                  <a:tcPr anchor="ctr"/>
                </a:tc>
                <a:tc>
                  <a:txBody>
                    <a:bodyPr/>
                    <a:lstStyle/>
                    <a:p>
                      <a:r>
                        <a:rPr kumimoji="1" lang="en-US" altLang="ja-JP" sz="1200" b="0" dirty="0">
                          <a:solidFill>
                            <a:schemeClr val="tx1"/>
                          </a:solidFill>
                        </a:rPr>
                        <a:t>Network</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tc>
                  <a:txBody>
                    <a:bodyPr/>
                    <a:lstStyle/>
                    <a:p>
                      <a:r>
                        <a:rPr kumimoji="1" lang="en-US" altLang="ja-JP" sz="1200" b="0" dirty="0">
                          <a:solidFill>
                            <a:schemeClr val="tx1"/>
                          </a:solidFill>
                        </a:rPr>
                        <a:t>NVIDIA Quantum-2 InfiniBand platform (200 Gbps)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3034919213"/>
                  </a:ext>
                </a:extLst>
              </a:tr>
              <a:tr h="316840">
                <a:tc gridSpan="2">
                  <a:txBody>
                    <a:bodyPr/>
                    <a:lstStyle/>
                    <a:p>
                      <a:r>
                        <a:rPr kumimoji="1" lang="en-US" altLang="ja-JP" sz="1200" b="0" dirty="0">
                          <a:solidFill>
                            <a:schemeClr val="tx1"/>
                          </a:solidFill>
                        </a:rPr>
                        <a:t>Number of nodes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77145" marR="77145" marT="38572" marB="38572" anchor="ctr"/>
                </a:tc>
                <a:tc hMerge="1">
                  <a:txBody>
                    <a:bodyPr/>
                    <a:lstStyle/>
                    <a:p>
                      <a:endParaRPr kumimoji="1" lang="ja-JP" altLang="en-US"/>
                    </a:p>
                  </a:txBody>
                  <a:tcPr/>
                </a:tc>
                <a:tc>
                  <a:txBody>
                    <a:bodyPr/>
                    <a:lstStyle/>
                    <a:p>
                      <a:r>
                        <a:rPr kumimoji="1" lang="en-US" altLang="ja-JP" sz="1200" b="0" dirty="0">
                          <a:solidFill>
                            <a:schemeClr val="tx1"/>
                          </a:solidFill>
                        </a:rPr>
                        <a:t>120</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3780051584"/>
                  </a:ext>
                </a:extLst>
              </a:tr>
              <a:tr h="316840">
                <a:tc gridSpan="2">
                  <a:txBody>
                    <a:bodyPr/>
                    <a:lstStyle/>
                    <a:p>
                      <a:r>
                        <a:rPr kumimoji="1" lang="en-US" altLang="ja-JP" sz="1200" b="0" dirty="0">
                          <a:solidFill>
                            <a:schemeClr val="tx1"/>
                          </a:solidFill>
                        </a:rPr>
                        <a:t>Peak performance</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77145" marR="77145" marT="38572" marB="38572" anchor="ctr"/>
                </a:tc>
                <a:tc hMerge="1">
                  <a:txBody>
                    <a:bodyPr/>
                    <a:lstStyle/>
                    <a:p>
                      <a:endParaRPr kumimoji="1" lang="ja-JP" altLang="en-US"/>
                    </a:p>
                  </a:txBody>
                  <a:tcPr/>
                </a:tc>
                <a:tc>
                  <a:txBody>
                    <a:bodyPr/>
                    <a:lstStyle/>
                    <a:p>
                      <a:r>
                        <a:rPr kumimoji="1" lang="en-US" altLang="ja-JP" sz="1200" b="0" dirty="0">
                          <a:solidFill>
                            <a:schemeClr val="tx1"/>
                          </a:solidFill>
                        </a:rPr>
                        <a:t>6.5 </a:t>
                      </a:r>
                      <a:r>
                        <a:rPr kumimoji="1" lang="en-US" altLang="ja-JP" sz="1200" b="0" dirty="0" err="1">
                          <a:solidFill>
                            <a:schemeClr val="tx1"/>
                          </a:solidFill>
                        </a:rPr>
                        <a:t>PFlops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3494898555"/>
                  </a:ext>
                </a:extLst>
              </a:tr>
              <a:tr h="382586">
                <a:tc gridSpan="2">
                  <a:txBody>
                    <a:bodyPr/>
                    <a:lstStyle/>
                    <a:p>
                      <a:r>
                        <a:rPr kumimoji="1" lang="en-US" altLang="ja-JP" sz="1200" b="0" dirty="0">
                          <a:solidFill>
                            <a:schemeClr val="tx1"/>
                          </a:solidFill>
                        </a:rPr>
                        <a:t>Parallel file system</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77145" marR="77145" marT="38572" marB="38572" anchor="ctr"/>
                </a:tc>
                <a:tc hMerge="1">
                  <a:txBody>
                    <a:bodyPr/>
                    <a:lstStyle/>
                    <a:p>
                      <a:endParaRPr kumimoji="1" lang="ja-JP" altLang="en-US"/>
                    </a:p>
                  </a:txBody>
                  <a:tcPr/>
                </a:tc>
                <a:tc>
                  <a:txBody>
                    <a:bodyPr/>
                    <a:lstStyle/>
                    <a:p>
                      <a:r>
                        <a:rPr lang="en" altLang="ja-JP" sz="1200" dirty="0"/>
                        <a:t>7.1PB DDN </a:t>
                      </a:r>
                      <a:r>
                        <a:rPr lang="en" altLang="ja-JP" sz="1200" dirty="0" err="1"/>
                        <a:t>EXAScaler</a:t>
                      </a:r>
                      <a:r>
                        <a:rPr lang="en" altLang="ja-JP" sz="1200" dirty="0"/>
                        <a:t> (40 GB/s)</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3492745573"/>
                  </a:ext>
                </a:extLst>
              </a:tr>
              <a:tr h="316840">
                <a:tc gridSpan="2">
                  <a:txBody>
                    <a:bodyPr/>
                    <a:lstStyle/>
                    <a:p>
                      <a:r>
                        <a:rPr kumimoji="1" lang="en-US" altLang="ja-JP" sz="1200" b="0" dirty="0">
                          <a:solidFill>
                            <a:schemeClr val="tx1"/>
                          </a:solidFill>
                        </a:rPr>
                        <a:t>System vendor</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77145" marR="77145" marT="38572" marB="38572" anchor="ctr"/>
                </a:tc>
                <a:tc hMerge="1">
                  <a:txBody>
                    <a:bodyPr/>
                    <a:lstStyle/>
                    <a:p>
                      <a:endParaRPr kumimoji="1" lang="ja-JP" altLang="en-US"/>
                    </a:p>
                  </a:txBody>
                  <a:tcPr/>
                </a:tc>
                <a:tc>
                  <a:txBody>
                    <a:bodyPr/>
                    <a:lstStyle/>
                    <a:p>
                      <a:r>
                        <a:rPr kumimoji="1" lang="en-US" altLang="ja-JP" sz="1200" b="0" dirty="0">
                          <a:solidFill>
                            <a:schemeClr val="tx1"/>
                          </a:solidFill>
                        </a:rPr>
                        <a:t>NEC</a:t>
                      </a:r>
                      <a:endParaRPr kumimoji="1" lang="ja-JP" altLang="en-US" sz="1200" b="0">
                        <a:solidFill>
                          <a:schemeClr val="tx1"/>
                        </a:solidFill>
                        <a:latin typeface="Meiryo UI" panose="020B0604030504040204" pitchFamily="34" charset="-128"/>
                        <a:ea typeface="Meiryo UI" panose="020B0604030504040204" pitchFamily="34" charset="-128"/>
                      </a:endParaRPr>
                    </a:p>
                  </a:txBody>
                  <a:tcPr marL="56314" marR="56314" marT="28157" marB="28157" anchor="ctr"/>
                </a:tc>
                <a:extLst>
                  <a:ext uri="{0D108BD9-81ED-4DB2-BD59-A6C34878D82A}">
                    <a16:rowId xmlns:a16="http://schemas.microsoft.com/office/drawing/2014/main" val="246125013"/>
                  </a:ext>
                </a:extLst>
              </a:tr>
            </a:tbl>
          </a:graphicData>
        </a:graphic>
      </p:graphicFrame>
    </p:spTree>
    <p:extLst>
      <p:ext uri="{BB962C8B-B14F-4D97-AF65-F5344CB8AC3E}">
        <p14:creationId xmlns:p14="http://schemas.microsoft.com/office/powerpoint/2010/main" val="3095350767"/>
      </p:ext>
    </p:extLst>
  </p:cSld>
  <p:clrMapOvr>
    <a:masterClrMapping/>
  </p:clrMapOvr>
</p:sld>
</file>

<file path=ppt/theme/theme1.xml><?xml version="1.0" encoding="utf-8"?>
<a:theme xmlns:a="http://schemas.openxmlformats.org/drawingml/2006/main" name="背景ロゴあり">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背景ロゴあり" id="{6156FB45-5B2E-DD44-BAD1-31BB69CA1BE5}" vid="{BB24080E-2E29-3B40-8C55-C436E48E9B6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背景ロゴあり</Template>
  <TotalTime>100</TotalTime>
  <Words>206</Words>
  <Application>Microsoft Macintosh PowerPoint</Application>
  <PresentationFormat>画面に合わせる (4:3)</PresentationFormat>
  <Paragraphs>30</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Meiryo UI</vt:lpstr>
      <vt:lpstr>メイリオ</vt:lpstr>
      <vt:lpstr>Arial</vt:lpstr>
      <vt:lpstr>Calibri</vt:lpstr>
      <vt:lpstr>Calibri Light</vt:lpstr>
      <vt:lpstr>Segoe UI</vt:lpstr>
      <vt:lpstr>背景ロゴあり</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 A</dc:creator>
  <cp:lastModifiedBy>関谷薫</cp:lastModifiedBy>
  <cp:revision>31</cp:revision>
  <dcterms:created xsi:type="dcterms:W3CDTF">2015-02-19T01:27:14Z</dcterms:created>
  <dcterms:modified xsi:type="dcterms:W3CDTF">2023-08-05T15:24:16Z</dcterms:modified>
</cp:coreProperties>
</file>