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
  </p:notesMasterIdLst>
  <p:sldIdLst>
    <p:sldId id="258" r:id="rId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濃色スタイル 2 - アクセント 3/アクセント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中間スタイル 3 - アクセント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1932"/>
    <p:restoredTop sz="91427" autoAdjust="0"/>
  </p:normalViewPr>
  <p:slideViewPr>
    <p:cSldViewPr>
      <p:cViewPr>
        <p:scale>
          <a:sx n="107" d="100"/>
          <a:sy n="107" d="100"/>
        </p:scale>
        <p:origin x="2656" y="3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EDF26D-43F6-4EA0-AFBA-10F199BF33B0}" type="datetimeFigureOut">
              <a:rPr kumimoji="1" lang="ja-JP" altLang="en-US" smtClean="0"/>
              <a:t>2025/4/1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9FCCC2-D8C7-4BDC-82D3-BD73D793812D}" type="slidenum">
              <a:rPr kumimoji="1" lang="ja-JP" altLang="en-US" smtClean="0"/>
              <a:t>‹#›</a:t>
            </a:fld>
            <a:endParaRPr kumimoji="1" lang="ja-JP" altLang="en-US"/>
          </a:p>
        </p:txBody>
      </p:sp>
    </p:spTree>
    <p:extLst>
      <p:ext uri="{BB962C8B-B14F-4D97-AF65-F5344CB8AC3E}">
        <p14:creationId xmlns:p14="http://schemas.microsoft.com/office/powerpoint/2010/main" val="39502236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大学ロゴ、</a:t>
            </a:r>
            <a:r>
              <a:rPr kumimoji="1" lang="en-US" altLang="ja-JP" dirty="0"/>
              <a:t>CCS</a:t>
            </a:r>
            <a:r>
              <a:rPr kumimoji="1" lang="ja-JP" altLang="en-US" dirty="0"/>
              <a:t>ロゴ、</a:t>
            </a:r>
            <a:r>
              <a:rPr kumimoji="1" lang="en-US" altLang="ja-JP" dirty="0"/>
              <a:t>JCAHPC</a:t>
            </a:r>
            <a:r>
              <a:rPr kumimoji="1" lang="ja-JP" altLang="en-US" dirty="0"/>
              <a:t>ロゴ、スパコン写真について、学際共同利用プログラムの謝辞の目的以外では使用しないでください。</a:t>
            </a:r>
            <a:endParaRPr kumimoji="1" lang="en-US" altLang="ja-JP" dirty="0"/>
          </a:p>
          <a:p>
            <a:r>
              <a:rPr kumimoji="1" lang="ja-JP" altLang="en-US" dirty="0"/>
              <a:t>ロゴデータ、スパコン写真等が必要な場合は、計算科学研究センター広報・戦略室（</a:t>
            </a:r>
            <a:r>
              <a:rPr kumimoji="1" lang="en-US" altLang="ja-JP" dirty="0" err="1"/>
              <a:t>pr</a:t>
            </a:r>
            <a:r>
              <a:rPr kumimoji="1" lang="en-US" altLang="ja-JP" baseline="0" dirty="0"/>
              <a:t> [at] </a:t>
            </a:r>
            <a:r>
              <a:rPr kumimoji="1" lang="en-US" altLang="ja-JP" dirty="0" err="1"/>
              <a:t>ccs.tsukuba.ac.jp</a:t>
            </a:r>
            <a:r>
              <a:rPr kumimoji="1" lang="ja-JP" altLang="en-US" dirty="0"/>
              <a:t>）までお問い合わせください。</a:t>
            </a:r>
          </a:p>
        </p:txBody>
      </p:sp>
      <p:sp>
        <p:nvSpPr>
          <p:cNvPr id="4" name="スライド番号プレースホルダー 3"/>
          <p:cNvSpPr>
            <a:spLocks noGrp="1"/>
          </p:cNvSpPr>
          <p:nvPr>
            <p:ph type="sldNum" sz="quarter" idx="10"/>
          </p:nvPr>
        </p:nvSpPr>
        <p:spPr/>
        <p:txBody>
          <a:bodyPr/>
          <a:lstStyle/>
          <a:p>
            <a:fld id="{5C9FCCC2-D8C7-4BDC-82D3-BD73D793812D}" type="slidenum">
              <a:rPr kumimoji="1" lang="ja-JP" altLang="en-US" smtClean="0"/>
              <a:t>1</a:t>
            </a:fld>
            <a:endParaRPr kumimoji="1" lang="ja-JP" altLang="en-US"/>
          </a:p>
        </p:txBody>
      </p:sp>
    </p:spTree>
    <p:extLst>
      <p:ext uri="{BB962C8B-B14F-4D97-AF65-F5344CB8AC3E}">
        <p14:creationId xmlns:p14="http://schemas.microsoft.com/office/powerpoint/2010/main" val="1256492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2025/4/1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2025/4/1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2025/4/1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2025/4/1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2025/4/1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2025/4/1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2025/4/1</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2025/4/1</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2025/4/1</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492" y="183326"/>
            <a:ext cx="3999997" cy="360000"/>
          </a:xfrm>
          <a:prstGeom prst="rect">
            <a:avLst/>
          </a:prstGeo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183326"/>
            <a:ext cx="1082717" cy="360000"/>
          </a:xfrm>
          <a:prstGeom prst="rect">
            <a:avLst/>
          </a:prstGeom>
        </p:spPr>
      </p:pic>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491" y="183326"/>
            <a:ext cx="4059486" cy="36535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2025/4/1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2025/4/1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D2B55-6A25-48B4-9A39-86694596A63D}" type="datetimeFigureOut">
              <a:rPr lang="ja-JP" altLang="en-US" smtClean="0">
                <a:solidFill>
                  <a:prstClr val="black">
                    <a:tint val="75000"/>
                  </a:prstClr>
                </a:solidFill>
              </a:rPr>
              <a:pPr/>
              <a:t>2025/4/1</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346953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275307" y="1566105"/>
            <a:ext cx="1228221" cy="523220"/>
          </a:xfrm>
          <a:prstGeom prst="rect">
            <a:avLst/>
          </a:prstGeom>
          <a:noFill/>
        </p:spPr>
        <p:txBody>
          <a:bodyPr wrap="none" rtlCol="0">
            <a:spAutoFit/>
          </a:bodyPr>
          <a:lstStyle/>
          <a:p>
            <a:r>
              <a:rPr lang="en-US" altLang="ja-JP" sz="2800" b="1" spc="-150" dirty="0">
                <a:solidFill>
                  <a:srgbClr val="000074"/>
                </a:solidFill>
                <a:latin typeface="Segoe UI" panose="020B0502040204020203" pitchFamily="34" charset="0"/>
                <a:ea typeface="Segoe UI" panose="020B0502040204020203" pitchFamily="34" charset="0"/>
                <a:cs typeface="Segoe UI" panose="020B0502040204020203" pitchFamily="34" charset="0"/>
              </a:rPr>
              <a:t>Miyabi</a:t>
            </a:r>
            <a:endParaRPr lang="ja-JP" altLang="en-US" sz="2800" spc="-150" dirty="0">
              <a:solidFill>
                <a:srgbClr val="000074"/>
              </a:solidFill>
              <a:cs typeface="Segoe UI" panose="020B0502040204020203" pitchFamily="34" charset="0"/>
            </a:endParaRPr>
          </a:p>
        </p:txBody>
      </p:sp>
      <p:sp>
        <p:nvSpPr>
          <p:cNvPr id="2" name="テキスト ボックス 1"/>
          <p:cNvSpPr txBox="1"/>
          <p:nvPr/>
        </p:nvSpPr>
        <p:spPr>
          <a:xfrm>
            <a:off x="296490" y="694437"/>
            <a:ext cx="8595990" cy="646331"/>
          </a:xfrm>
          <a:prstGeom prst="rect">
            <a:avLst/>
          </a:prstGeom>
          <a:solidFill>
            <a:srgbClr val="000074"/>
          </a:solidFill>
        </p:spPr>
        <p:txBody>
          <a:bodyPr wrap="square" rtlCol="0">
            <a:spAutoFit/>
          </a:bodyPr>
          <a:lstStyle/>
          <a:p>
            <a:r>
              <a:rPr lang="en-US" altLang="ja-JP" b="1" dirty="0">
                <a:solidFill>
                  <a:prstClr val="white">
                    <a:lumMod val="95000"/>
                  </a:prstClr>
                </a:solidFill>
                <a:latin typeface="Segoe UI" panose="020B0502040204020203" pitchFamily="34" charset="0"/>
                <a:ea typeface="Segoe UI" panose="020B0502040204020203" pitchFamily="34" charset="0"/>
                <a:cs typeface="Segoe UI" panose="020B0502040204020203" pitchFamily="34" charset="0"/>
              </a:rPr>
              <a:t>Multidisciplinary Cooperative Research Program</a:t>
            </a:r>
          </a:p>
          <a:p>
            <a:r>
              <a:rPr lang="ja-JP" altLang="en-US"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筑波大学計算科学研究センター 学際共同利用プログラム</a:t>
            </a:r>
            <a:endParaRPr lang="ja-JP" altLang="en-US" b="1" dirty="0">
              <a:solidFill>
                <a:prstClr val="white">
                  <a:lumMod val="95000"/>
                </a:prstClr>
              </a:solidFill>
              <a:latin typeface="Segoe UI" panose="020B0502040204020203" pitchFamily="34" charset="0"/>
              <a:cs typeface="Segoe UI" panose="020B0502040204020203" pitchFamily="34" charset="0"/>
            </a:endParaRPr>
          </a:p>
        </p:txBody>
      </p:sp>
      <p:sp>
        <p:nvSpPr>
          <p:cNvPr id="3" name="テキスト ボックス 2"/>
          <p:cNvSpPr txBox="1"/>
          <p:nvPr/>
        </p:nvSpPr>
        <p:spPr>
          <a:xfrm>
            <a:off x="4536895" y="4202819"/>
            <a:ext cx="4186186" cy="1015663"/>
          </a:xfrm>
          <a:prstGeom prst="rect">
            <a:avLst/>
          </a:prstGeom>
          <a:noFill/>
        </p:spPr>
        <p:txBody>
          <a:bodyPr wrap="square" rtlCol="0">
            <a:spAutoFit/>
          </a:bodyPr>
          <a:lstStyle/>
          <a:p>
            <a:r>
              <a:rPr lang="ja-JP" altLang="en-US" sz="1500" spc="-11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共同利用･共同研究拠点</a:t>
            </a:r>
            <a:endParaRPr lang="en-US" altLang="ja-JP" sz="1500" spc="-11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500" spc="-11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spc="-11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先端学際計算科学共同研究拠点</a:t>
            </a:r>
            <a:r>
              <a:rPr lang="en-US" altLang="ja-JP" sz="1500" spc="-11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spc="-11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（文部科学省）</a:t>
            </a:r>
          </a:p>
          <a:p>
            <a:r>
              <a:rPr lang="en-US" altLang="ja-JP" sz="1500" spc="-110" dirty="0">
                <a:solidFill>
                  <a:prstClr val="black"/>
                </a:solidFill>
                <a:latin typeface="Segoe UI" panose="020B0502040204020203" pitchFamily="34" charset="0"/>
                <a:ea typeface="Segoe UI" panose="020B0502040204020203" pitchFamily="34" charset="0"/>
                <a:cs typeface="Segoe UI" panose="020B0502040204020203" pitchFamily="34" charset="0"/>
              </a:rPr>
              <a:t>Advanced Interdisciplinary Computational Science Collaboration Initiative</a:t>
            </a:r>
            <a:r>
              <a:rPr lang="ja-JP" altLang="en-US" sz="1500" spc="-110" dirty="0">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en-US" altLang="ja-JP" sz="1500" spc="-110" dirty="0">
                <a:solidFill>
                  <a:prstClr val="black"/>
                </a:solidFill>
                <a:latin typeface="Segoe UI" panose="020B0502040204020203" pitchFamily="34" charset="0"/>
                <a:ea typeface="Segoe UI" panose="020B0502040204020203" pitchFamily="34" charset="0"/>
                <a:cs typeface="Segoe UI" panose="020B0502040204020203" pitchFamily="34" charset="0"/>
              </a:rPr>
              <a:t>(the MEXT of Japan)</a:t>
            </a:r>
            <a:endParaRPr lang="ja-JP" altLang="en-US" sz="1500" spc="-11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
        <p:nvSpPr>
          <p:cNvPr id="6" name="テキスト ボックス 5"/>
          <p:cNvSpPr txBox="1"/>
          <p:nvPr/>
        </p:nvSpPr>
        <p:spPr>
          <a:xfrm>
            <a:off x="296490" y="6049491"/>
            <a:ext cx="8452265" cy="430887"/>
          </a:xfrm>
          <a:prstGeom prst="rect">
            <a:avLst/>
          </a:prstGeom>
          <a:noFill/>
        </p:spPr>
        <p:txBody>
          <a:bodyPr wrap="square" rtlCol="0">
            <a:spAutoFit/>
          </a:bodyPr>
          <a:lstStyle/>
          <a:p>
            <a:r>
              <a:rPr lang="en-US" altLang="ja-JP" sz="1100" dirty="0">
                <a:solidFill>
                  <a:prstClr val="black"/>
                </a:solidFill>
                <a:ea typeface="+mj-ea"/>
                <a:cs typeface="Arial" charset="0"/>
              </a:rPr>
              <a:t>*Miyabi</a:t>
            </a:r>
            <a:r>
              <a:rPr lang="ja-JP" altLang="en-US" sz="1100" spc="-150">
                <a:solidFill>
                  <a:prstClr val="black"/>
                </a:solidFill>
                <a:ea typeface="+mj-ea"/>
                <a:cs typeface="Arial" charset="0"/>
              </a:rPr>
              <a:t>は</a:t>
            </a:r>
            <a:r>
              <a:rPr lang="ja-JP" altLang="en-US" sz="1100" spc="-150" dirty="0">
                <a:solidFill>
                  <a:prstClr val="black"/>
                </a:solidFill>
                <a:ea typeface="+mj-ea"/>
                <a:cs typeface="Arial" charset="0"/>
              </a:rPr>
              <a:t>、筑波大学計算科学研究センターと東京大学情報基盤センターが設置した</a:t>
            </a:r>
            <a:r>
              <a:rPr lang="ja-JP" altLang="en-US" sz="1100" dirty="0">
                <a:solidFill>
                  <a:prstClr val="black"/>
                </a:solidFill>
                <a:ea typeface="+mj-ea"/>
                <a:cs typeface="Arial" charset="0"/>
              </a:rPr>
              <a:t>最先端共同</a:t>
            </a:r>
            <a:r>
              <a:rPr lang="en-US" altLang="ja-JP" sz="1100" dirty="0">
                <a:solidFill>
                  <a:prstClr val="black"/>
                </a:solidFill>
                <a:ea typeface="+mj-ea"/>
                <a:cs typeface="Arial" charset="0"/>
              </a:rPr>
              <a:t>HPC</a:t>
            </a:r>
            <a:r>
              <a:rPr lang="ja-JP" altLang="en-US" sz="1100" dirty="0">
                <a:solidFill>
                  <a:prstClr val="black"/>
                </a:solidFill>
                <a:ea typeface="+mj-ea"/>
                <a:cs typeface="Arial" charset="0"/>
              </a:rPr>
              <a:t>基盤施設（ </a:t>
            </a:r>
            <a:r>
              <a:rPr lang="en-US" altLang="ja-JP" sz="1100" dirty="0">
                <a:solidFill>
                  <a:prstClr val="black"/>
                </a:solidFill>
                <a:ea typeface="+mj-ea"/>
                <a:cs typeface="Arial" charset="0"/>
              </a:rPr>
              <a:t>JCAHPC</a:t>
            </a:r>
            <a:r>
              <a:rPr lang="ja-JP" altLang="en-US" sz="1100" dirty="0">
                <a:solidFill>
                  <a:prstClr val="black"/>
                </a:solidFill>
                <a:ea typeface="+mj-ea"/>
                <a:cs typeface="Arial" charset="0"/>
              </a:rPr>
              <a:t>）</a:t>
            </a:r>
            <a:r>
              <a:rPr lang="ja-JP" altLang="en-US" sz="1100" spc="-150" dirty="0">
                <a:solidFill>
                  <a:prstClr val="black"/>
                </a:solidFill>
                <a:ea typeface="+mj-ea"/>
                <a:cs typeface="Arial" charset="0"/>
              </a:rPr>
              <a:t>によって運用されています。</a:t>
            </a:r>
            <a:endParaRPr lang="en-US" altLang="ja-JP" sz="1100" spc="-150" dirty="0">
              <a:solidFill>
                <a:prstClr val="black"/>
              </a:solidFill>
              <a:ea typeface="+mj-ea"/>
              <a:cs typeface="Arial" charset="0"/>
            </a:endParaRPr>
          </a:p>
          <a:p>
            <a:r>
              <a:rPr lang="en-US" altLang="ja-JP" sz="1100" dirty="0">
                <a:ea typeface="+mj-ea"/>
                <a:cs typeface="Arial" charset="0"/>
              </a:rPr>
              <a:t>*Miyabi is operated by JCAHPC : Joint Center for Advanced High Performance Computing</a:t>
            </a:r>
            <a:endParaRPr kumimoji="1" lang="ja-JP" altLang="en-US" sz="1100" dirty="0">
              <a:ea typeface="+mj-ea"/>
              <a:cs typeface="Arial" charset="0"/>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6574" y="6589622"/>
            <a:ext cx="883816" cy="134782"/>
          </a:xfrm>
          <a:prstGeom prst="rect">
            <a:avLst/>
          </a:prstGeom>
        </p:spPr>
      </p:pic>
      <p:pic>
        <p:nvPicPr>
          <p:cNvPr id="10" name="図 9">
            <a:extLst>
              <a:ext uri="{FF2B5EF4-FFF2-40B4-BE49-F238E27FC236}">
                <a16:creationId xmlns:a16="http://schemas.microsoft.com/office/drawing/2014/main" id="{0F1DE6E2-A80F-83C3-8BB8-C885D9EA18A6}"/>
              </a:ext>
            </a:extLst>
          </p:cNvPr>
          <p:cNvPicPr>
            <a:picLocks noChangeAspect="1"/>
          </p:cNvPicPr>
          <p:nvPr/>
        </p:nvPicPr>
        <p:blipFill>
          <a:blip r:embed="rId4"/>
          <a:stretch>
            <a:fillRect/>
          </a:stretch>
        </p:blipFill>
        <p:spPr>
          <a:xfrm>
            <a:off x="4283968" y="2081727"/>
            <a:ext cx="4692040" cy="1984102"/>
          </a:xfrm>
          <a:prstGeom prst="rect">
            <a:avLst/>
          </a:prstGeom>
        </p:spPr>
      </p:pic>
      <p:graphicFrame>
        <p:nvGraphicFramePr>
          <p:cNvPr id="15" name="コンテンツ プレースホルダー 3">
            <a:extLst>
              <a:ext uri="{FF2B5EF4-FFF2-40B4-BE49-F238E27FC236}">
                <a16:creationId xmlns:a16="http://schemas.microsoft.com/office/drawing/2014/main" id="{326D7FD4-7B45-E2FF-EA50-9AA88831DE6B}"/>
              </a:ext>
            </a:extLst>
          </p:cNvPr>
          <p:cNvGraphicFramePr>
            <a:graphicFrameLocks/>
          </p:cNvGraphicFramePr>
          <p:nvPr>
            <p:extLst>
              <p:ext uri="{D42A27DB-BD31-4B8C-83A1-F6EECF244321}">
                <p14:modId xmlns:p14="http://schemas.microsoft.com/office/powerpoint/2010/main" val="2300075842"/>
              </p:ext>
            </p:extLst>
          </p:nvPr>
        </p:nvGraphicFramePr>
        <p:xfrm>
          <a:off x="150802" y="2080295"/>
          <a:ext cx="4070257" cy="3138187"/>
        </p:xfrm>
        <a:graphic>
          <a:graphicData uri="http://schemas.openxmlformats.org/drawingml/2006/table">
            <a:tbl>
              <a:tblPr bandRow="1">
                <a:tableStyleId>{00A15C55-8517-42AA-B614-E9B94910E393}</a:tableStyleId>
              </a:tblPr>
              <a:tblGrid>
                <a:gridCol w="1189937">
                  <a:extLst>
                    <a:ext uri="{9D8B030D-6E8A-4147-A177-3AD203B41FA5}">
                      <a16:colId xmlns:a16="http://schemas.microsoft.com/office/drawing/2014/main" val="1679991756"/>
                    </a:ext>
                  </a:extLst>
                </a:gridCol>
                <a:gridCol w="1415853">
                  <a:extLst>
                    <a:ext uri="{9D8B030D-6E8A-4147-A177-3AD203B41FA5}">
                      <a16:colId xmlns:a16="http://schemas.microsoft.com/office/drawing/2014/main" val="858104837"/>
                    </a:ext>
                  </a:extLst>
                </a:gridCol>
                <a:gridCol w="1464467">
                  <a:extLst>
                    <a:ext uri="{9D8B030D-6E8A-4147-A177-3AD203B41FA5}">
                      <a16:colId xmlns:a16="http://schemas.microsoft.com/office/drawing/2014/main" val="3222551156"/>
                    </a:ext>
                  </a:extLst>
                </a:gridCol>
              </a:tblGrid>
              <a:tr h="238513">
                <a:tc>
                  <a:txBody>
                    <a:bodyPr/>
                    <a:lstStyle/>
                    <a:p>
                      <a:r>
                        <a:rPr kumimoji="1" lang="en-US" altLang="ja-JP" sz="1100" dirty="0"/>
                        <a:t>Total Performance</a:t>
                      </a:r>
                      <a:endParaRPr kumimoji="1" lang="ja-JP" altLang="en-US" sz="1100" dirty="0">
                        <a:latin typeface="+mn-lt"/>
                        <a:ea typeface="ＭＳ Ｐゴシック" panose="020B0600070205080204" pitchFamily="50" charset="-128"/>
                      </a:endParaRPr>
                    </a:p>
                  </a:txBody>
                  <a:tcPr marL="56184" marR="56184" marT="28092" marB="28092"/>
                </a:tc>
                <a:tc gridSpan="2">
                  <a:txBody>
                    <a:bodyPr/>
                    <a:lstStyle/>
                    <a:p>
                      <a:pPr algn="ctr"/>
                      <a:r>
                        <a:rPr kumimoji="1" lang="en-US" altLang="ja-JP" sz="1100" b="1" dirty="0"/>
                        <a:t>80.1</a:t>
                      </a:r>
                      <a:r>
                        <a:rPr kumimoji="1" lang="en-US" altLang="ja-JP" sz="1100" dirty="0"/>
                        <a:t> </a:t>
                      </a:r>
                      <a:r>
                        <a:rPr kumimoji="1" lang="en-US" altLang="ja-JP" sz="1100" dirty="0" err="1"/>
                        <a:t>PFlops</a:t>
                      </a:r>
                      <a:endParaRPr kumimoji="1" lang="ja-JP" altLang="en-US" sz="1100" dirty="0">
                        <a:latin typeface="+mn-lt"/>
                        <a:ea typeface="ＭＳ Ｐゴシック" panose="020B0600070205080204" pitchFamily="50" charset="-128"/>
                      </a:endParaRPr>
                    </a:p>
                  </a:txBody>
                  <a:tcPr marL="87985" marR="87985" marT="43992" marB="43992"/>
                </a:tc>
                <a:tc hMerge="1">
                  <a:txBody>
                    <a:bodyPr/>
                    <a:lstStyle/>
                    <a:p>
                      <a:endParaRPr kumimoji="1" lang="ja-JP" altLang="en-US" dirty="0"/>
                    </a:p>
                  </a:txBody>
                  <a:tcPr/>
                </a:tc>
                <a:extLst>
                  <a:ext uri="{0D108BD9-81ED-4DB2-BD59-A6C34878D82A}">
                    <a16:rowId xmlns:a16="http://schemas.microsoft.com/office/drawing/2014/main" val="37310252"/>
                  </a:ext>
                </a:extLst>
              </a:tr>
              <a:tr h="227859">
                <a:tc>
                  <a:txBody>
                    <a:bodyPr/>
                    <a:lstStyle/>
                    <a:p>
                      <a:endParaRPr kumimoji="1" lang="ja-JP" altLang="en-US" sz="1100" dirty="0">
                        <a:latin typeface="+mn-lt"/>
                        <a:ea typeface="ＭＳ Ｐゴシック" panose="020B0600070205080204" pitchFamily="50" charset="-128"/>
                      </a:endParaRPr>
                    </a:p>
                  </a:txBody>
                  <a:tcPr marL="56184" marR="56184" marT="28092" marB="28092"/>
                </a:tc>
                <a:tc>
                  <a:txBody>
                    <a:bodyPr/>
                    <a:lstStyle/>
                    <a:p>
                      <a:pPr algn="ctr"/>
                      <a:r>
                        <a:rPr kumimoji="1" lang="en-US" altLang="ja-JP" sz="1100" dirty="0"/>
                        <a:t>Miyabi-G</a:t>
                      </a:r>
                      <a:endParaRPr kumimoji="1" lang="ja-JP" altLang="en-US" sz="1100" dirty="0">
                        <a:latin typeface="+mn-lt"/>
                        <a:ea typeface="ＭＳ Ｐゴシック" panose="020B0600070205080204" pitchFamily="50" charset="-128"/>
                      </a:endParaRPr>
                    </a:p>
                  </a:txBody>
                  <a:tcPr marL="56184" marR="56184" marT="28092" marB="28092"/>
                </a:tc>
                <a:tc>
                  <a:txBody>
                    <a:bodyPr/>
                    <a:lstStyle/>
                    <a:p>
                      <a:pPr algn="ctr"/>
                      <a:r>
                        <a:rPr kumimoji="1" lang="en-US" altLang="ja-JP" sz="1100" dirty="0"/>
                        <a:t>Miyabi-C</a:t>
                      </a:r>
                      <a:endParaRPr kumimoji="1" lang="ja-JP" altLang="en-US" sz="1100" dirty="0">
                        <a:latin typeface="+mn-lt"/>
                        <a:ea typeface="ＭＳ Ｐゴシック" panose="020B0600070205080204" pitchFamily="50" charset="-128"/>
                      </a:endParaRPr>
                    </a:p>
                  </a:txBody>
                  <a:tcPr marL="56184" marR="56184" marT="28092" marB="28092"/>
                </a:tc>
                <a:extLst>
                  <a:ext uri="{0D108BD9-81ED-4DB2-BD59-A6C34878D82A}">
                    <a16:rowId xmlns:a16="http://schemas.microsoft.com/office/drawing/2014/main" val="2221647325"/>
                  </a:ext>
                </a:extLst>
              </a:tr>
              <a:tr h="227859">
                <a:tc>
                  <a:txBody>
                    <a:bodyPr/>
                    <a:lstStyle/>
                    <a:p>
                      <a:r>
                        <a:rPr kumimoji="1" lang="en-US" altLang="ja-JP" sz="1100" dirty="0"/>
                        <a:t>Performance</a:t>
                      </a:r>
                      <a:endParaRPr kumimoji="1" lang="ja-JP" altLang="en-US" sz="1100" dirty="0">
                        <a:latin typeface="+mn-lt"/>
                        <a:ea typeface="ＭＳ Ｐゴシック" panose="020B0600070205080204" pitchFamily="50" charset="-128"/>
                      </a:endParaRPr>
                    </a:p>
                  </a:txBody>
                  <a:tcPr marL="56184" marR="56184" marT="28092" marB="28092"/>
                </a:tc>
                <a:tc>
                  <a:txBody>
                    <a:bodyPr/>
                    <a:lstStyle/>
                    <a:p>
                      <a:pPr algn="ctr"/>
                      <a:r>
                        <a:rPr kumimoji="1" lang="en-US" altLang="ja-JP" sz="1100" dirty="0"/>
                        <a:t>78.8 </a:t>
                      </a:r>
                      <a:r>
                        <a:rPr kumimoji="1" lang="en-US" altLang="ja-JP" sz="1100" dirty="0" err="1"/>
                        <a:t>PFlops</a:t>
                      </a:r>
                      <a:endParaRPr kumimoji="1" lang="ja-JP" altLang="en-US" sz="1100" dirty="0">
                        <a:latin typeface="+mn-lt"/>
                        <a:ea typeface="ＭＳ Ｐゴシック" panose="020B0600070205080204" pitchFamily="50" charset="-128"/>
                      </a:endParaRPr>
                    </a:p>
                  </a:txBody>
                  <a:tcPr marL="56184" marR="56184" marT="28092" marB="28092"/>
                </a:tc>
                <a:tc>
                  <a:txBody>
                    <a:bodyPr/>
                    <a:lstStyle/>
                    <a:p>
                      <a:pPr algn="ctr"/>
                      <a:r>
                        <a:rPr lang="en-US" altLang="ja-JP" sz="1100" dirty="0"/>
                        <a:t>1.3 </a:t>
                      </a:r>
                      <a:r>
                        <a:rPr lang="en-US" altLang="ja-JP" sz="1100" dirty="0" err="1"/>
                        <a:t>PFlops</a:t>
                      </a:r>
                      <a:endParaRPr kumimoji="1" lang="ja-JP" altLang="en-US" sz="1100" dirty="0">
                        <a:latin typeface="+mn-lt"/>
                        <a:ea typeface="ＭＳ Ｐゴシック" panose="020B0600070205080204" pitchFamily="50" charset="-128"/>
                      </a:endParaRPr>
                    </a:p>
                  </a:txBody>
                  <a:tcPr marL="56184" marR="56184" marT="28092" marB="28092"/>
                </a:tc>
                <a:extLst>
                  <a:ext uri="{0D108BD9-81ED-4DB2-BD59-A6C34878D82A}">
                    <a16:rowId xmlns:a16="http://schemas.microsoft.com/office/drawing/2014/main" val="3033397849"/>
                  </a:ext>
                </a:extLst>
              </a:tr>
              <a:tr h="227859">
                <a:tc>
                  <a:txBody>
                    <a:bodyPr/>
                    <a:lstStyle/>
                    <a:p>
                      <a:r>
                        <a:rPr kumimoji="1" lang="en-US" altLang="ja-JP" sz="1100" dirty="0"/>
                        <a:t># nodes (# racks)</a:t>
                      </a:r>
                      <a:endParaRPr kumimoji="1" lang="ja-JP" altLang="en-US" sz="1100" dirty="0">
                        <a:latin typeface="+mn-lt"/>
                        <a:ea typeface="ＭＳ Ｐゴシック" panose="020B0600070205080204" pitchFamily="50" charset="-128"/>
                      </a:endParaRPr>
                    </a:p>
                  </a:txBody>
                  <a:tcPr marL="56184" marR="56184" marT="28092" marB="28092"/>
                </a:tc>
                <a:tc>
                  <a:txBody>
                    <a:bodyPr/>
                    <a:lstStyle/>
                    <a:p>
                      <a:pPr algn="ctr"/>
                      <a:r>
                        <a:rPr kumimoji="1" lang="en-US" altLang="ja-JP" sz="1100" dirty="0"/>
                        <a:t>1,120 (19 racks)</a:t>
                      </a:r>
                      <a:endParaRPr kumimoji="1" lang="ja-JP" altLang="en-US" sz="1100" dirty="0">
                        <a:latin typeface="+mn-lt"/>
                        <a:ea typeface="ＭＳ Ｐゴシック" panose="020B0600070205080204" pitchFamily="50" charset="-128"/>
                      </a:endParaRPr>
                    </a:p>
                  </a:txBody>
                  <a:tcPr marL="56184" marR="56184" marT="28092" marB="28092"/>
                </a:tc>
                <a:tc>
                  <a:txBody>
                    <a:bodyPr/>
                    <a:lstStyle/>
                    <a:p>
                      <a:pPr algn="ctr"/>
                      <a:r>
                        <a:rPr lang="en-US" altLang="ja-JP" sz="1100" dirty="0"/>
                        <a:t>190 (3 racks)</a:t>
                      </a:r>
                      <a:endParaRPr kumimoji="1" lang="ja-JP" altLang="en-US" sz="1100" dirty="0">
                        <a:latin typeface="+mn-lt"/>
                        <a:ea typeface="ＭＳ Ｐゴシック" panose="020B0600070205080204" pitchFamily="50" charset="-128"/>
                      </a:endParaRPr>
                    </a:p>
                  </a:txBody>
                  <a:tcPr marL="56184" marR="56184" marT="28092" marB="28092"/>
                </a:tc>
                <a:extLst>
                  <a:ext uri="{0D108BD9-81ED-4DB2-BD59-A6C34878D82A}">
                    <a16:rowId xmlns:a16="http://schemas.microsoft.com/office/drawing/2014/main" val="2983654642"/>
                  </a:ext>
                </a:extLst>
              </a:tr>
              <a:tr h="561843">
                <a:tc>
                  <a:txBody>
                    <a:bodyPr/>
                    <a:lstStyle/>
                    <a:p>
                      <a:r>
                        <a:rPr kumimoji="1" lang="en-US" altLang="ja-JP" sz="1100" dirty="0"/>
                        <a:t>Processor</a:t>
                      </a:r>
                      <a:endParaRPr kumimoji="1" lang="ja-JP" altLang="en-US" sz="1100" dirty="0">
                        <a:latin typeface="+mn-lt"/>
                        <a:ea typeface="ＭＳ Ｐゴシック" panose="020B0600070205080204" pitchFamily="50" charset="-128"/>
                      </a:endParaRPr>
                    </a:p>
                  </a:txBody>
                  <a:tcPr marL="56184" marR="56184" marT="28092" marB="28092"/>
                </a:tc>
                <a:tc>
                  <a:txBody>
                    <a:bodyPr/>
                    <a:lstStyle/>
                    <a:p>
                      <a:r>
                        <a:rPr kumimoji="1" lang="en-US" altLang="ja-JP" sz="1100" b="1" dirty="0"/>
                        <a:t>GH200 70.35 TF</a:t>
                      </a:r>
                    </a:p>
                    <a:p>
                      <a:r>
                        <a:rPr kumimoji="1" lang="en-US" altLang="ja-JP" sz="1100" dirty="0"/>
                        <a:t>(72c, 3.45TF Grace + 66.9TF H100)</a:t>
                      </a:r>
                      <a:endParaRPr kumimoji="1" lang="ja-JP" altLang="en-US" sz="1100" dirty="0">
                        <a:latin typeface="+mn-lt"/>
                        <a:ea typeface="ＭＳ Ｐゴシック" panose="020B0600070205080204" pitchFamily="50" charset="-128"/>
                      </a:endParaRPr>
                    </a:p>
                  </a:txBody>
                  <a:tcPr marL="56184" marR="56184" marT="28092" marB="28092"/>
                </a:tc>
                <a:tc>
                  <a:txBody>
                    <a:bodyPr/>
                    <a:lstStyle/>
                    <a:p>
                      <a:r>
                        <a:rPr lang="en-US" altLang="ja-JP" sz="1100" b="1" dirty="0"/>
                        <a:t>Xeon Max</a:t>
                      </a:r>
                      <a:r>
                        <a:rPr lang="en-US" altLang="ja-JP" sz="1100" dirty="0"/>
                        <a:t> 9450 </a:t>
                      </a:r>
                      <a:r>
                        <a:rPr lang="en-US" altLang="ja-JP" sz="1100" b="1" dirty="0"/>
                        <a:t>6.8 TF</a:t>
                      </a:r>
                    </a:p>
                    <a:p>
                      <a:r>
                        <a:rPr lang="en-US" altLang="ja-JP" sz="1100" dirty="0"/>
                        <a:t>(56c, 3.4TF) x 2</a:t>
                      </a:r>
                      <a:endParaRPr kumimoji="1" lang="ja-JP" altLang="en-US" sz="1100" dirty="0">
                        <a:latin typeface="+mn-lt"/>
                        <a:ea typeface="ＭＳ Ｐゴシック" panose="020B0600070205080204" pitchFamily="50" charset="-128"/>
                      </a:endParaRPr>
                    </a:p>
                  </a:txBody>
                  <a:tcPr marL="56184" marR="56184" marT="28092" marB="28092"/>
                </a:tc>
                <a:extLst>
                  <a:ext uri="{0D108BD9-81ED-4DB2-BD59-A6C34878D82A}">
                    <a16:rowId xmlns:a16="http://schemas.microsoft.com/office/drawing/2014/main" val="1226069979"/>
                  </a:ext>
                </a:extLst>
              </a:tr>
              <a:tr h="730396">
                <a:tc>
                  <a:txBody>
                    <a:bodyPr/>
                    <a:lstStyle/>
                    <a:p>
                      <a:r>
                        <a:rPr kumimoji="1" lang="en-US" altLang="ja-JP" sz="1100" dirty="0"/>
                        <a:t>Memory</a:t>
                      </a:r>
                      <a:endParaRPr kumimoji="1" lang="ja-JP" altLang="en-US" sz="1100" dirty="0">
                        <a:latin typeface="+mn-lt"/>
                        <a:ea typeface="ＭＳ Ｐゴシック" panose="020B0600070205080204" pitchFamily="50" charset="-128"/>
                      </a:endParaRPr>
                    </a:p>
                  </a:txBody>
                  <a:tcPr marL="56184" marR="56184" marT="28092" marB="28092"/>
                </a:tc>
                <a:tc>
                  <a:txBody>
                    <a:bodyPr/>
                    <a:lstStyle/>
                    <a:p>
                      <a:r>
                        <a:rPr kumimoji="1" lang="en-US" altLang="ja-JP" sz="1100" dirty="0"/>
                        <a:t>201.2 GiB</a:t>
                      </a:r>
                    </a:p>
                    <a:p>
                      <a:r>
                        <a:rPr kumimoji="1" lang="en-US" altLang="ja-JP" sz="1100" dirty="0"/>
                        <a:t>(111.8GiB LPDDR5X (512 GB/s) + 89.4 GiB HBM3 (4 TB/s))</a:t>
                      </a:r>
                      <a:endParaRPr kumimoji="1" lang="ja-JP" altLang="en-US" sz="1100" dirty="0">
                        <a:latin typeface="+mn-lt"/>
                        <a:ea typeface="ＭＳ Ｐゴシック" panose="020B0600070205080204" pitchFamily="50" charset="-128"/>
                      </a:endParaRPr>
                    </a:p>
                  </a:txBody>
                  <a:tcPr marL="56184" marR="56184" marT="28092" marB="2809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t>128 GiB HBM2e</a:t>
                      </a:r>
                      <a:br>
                        <a:rPr lang="en-US" altLang="ja-JP" sz="1100" dirty="0"/>
                      </a:br>
                      <a:r>
                        <a:rPr lang="en-US" altLang="ja-JP" sz="1100" dirty="0"/>
                        <a:t>(3.2 TB/s)</a:t>
                      </a:r>
                      <a:endParaRPr lang="en-US" altLang="ja-JP" sz="1100" dirty="0">
                        <a:latin typeface="+mn-lt"/>
                        <a:ea typeface="ＭＳ Ｐゴシック" panose="020B0600070205080204" pitchFamily="50" charset="-128"/>
                      </a:endParaRPr>
                    </a:p>
                  </a:txBody>
                  <a:tcPr marL="56184" marR="56184" marT="28092" marB="28092"/>
                </a:tc>
                <a:extLst>
                  <a:ext uri="{0D108BD9-81ED-4DB2-BD59-A6C34878D82A}">
                    <a16:rowId xmlns:a16="http://schemas.microsoft.com/office/drawing/2014/main" val="3523469510"/>
                  </a:ext>
                </a:extLst>
              </a:tr>
              <a:tr h="227859">
                <a:tc>
                  <a:txBody>
                    <a:bodyPr/>
                    <a:lstStyle/>
                    <a:p>
                      <a:r>
                        <a:rPr kumimoji="1" lang="en-US" altLang="ja-JP" sz="1100" dirty="0" err="1"/>
                        <a:t>NVMe</a:t>
                      </a:r>
                      <a:r>
                        <a:rPr kumimoji="1" lang="en-US" altLang="ja-JP" sz="1100" dirty="0"/>
                        <a:t> SSD</a:t>
                      </a:r>
                      <a:endParaRPr kumimoji="1" lang="ja-JP" altLang="en-US" sz="1100" dirty="0">
                        <a:latin typeface="+mn-lt"/>
                        <a:ea typeface="ＭＳ Ｐゴシック" panose="020B0600070205080204" pitchFamily="50" charset="-128"/>
                      </a:endParaRPr>
                    </a:p>
                  </a:txBody>
                  <a:tcPr marL="56184" marR="56184" marT="28092" marB="28092"/>
                </a:tc>
                <a:tc>
                  <a:txBody>
                    <a:bodyPr/>
                    <a:lstStyle/>
                    <a:p>
                      <a:pPr algn="ctr"/>
                      <a:r>
                        <a:rPr kumimoji="1" lang="en-US" altLang="ja-JP" sz="1100" dirty="0"/>
                        <a:t>1.9 TB / 8.0 GB/s</a:t>
                      </a:r>
                      <a:endParaRPr kumimoji="1" lang="ja-JP" altLang="en-US" sz="1100" dirty="0">
                        <a:latin typeface="+mn-lt"/>
                        <a:ea typeface="ＭＳ Ｐゴシック" panose="020B0600070205080204" pitchFamily="50" charset="-128"/>
                      </a:endParaRPr>
                    </a:p>
                  </a:txBody>
                  <a:tcPr marL="56184" marR="56184" marT="28092" marB="28092"/>
                </a:tc>
                <a:tc>
                  <a:txBody>
                    <a:bodyPr/>
                    <a:lstStyle/>
                    <a:p>
                      <a:pPr algn="ctr"/>
                      <a:r>
                        <a:rPr kumimoji="1" lang="en-US" altLang="ja-JP" sz="1100" dirty="0"/>
                        <a:t>-</a:t>
                      </a:r>
                      <a:endParaRPr kumimoji="1" lang="ja-JP" altLang="en-US" sz="1100" dirty="0">
                        <a:latin typeface="+mn-lt"/>
                        <a:ea typeface="ＭＳ Ｐゴシック" panose="020B0600070205080204" pitchFamily="50" charset="-128"/>
                      </a:endParaRPr>
                    </a:p>
                  </a:txBody>
                  <a:tcPr marL="56184" marR="56184" marT="28092" marB="28092"/>
                </a:tc>
                <a:extLst>
                  <a:ext uri="{0D108BD9-81ED-4DB2-BD59-A6C34878D82A}">
                    <a16:rowId xmlns:a16="http://schemas.microsoft.com/office/drawing/2014/main" val="442735483"/>
                  </a:ext>
                </a:extLst>
              </a:tr>
              <a:tr h="238513">
                <a:tc>
                  <a:txBody>
                    <a:bodyPr/>
                    <a:lstStyle/>
                    <a:p>
                      <a:r>
                        <a:rPr kumimoji="1" lang="en-US" altLang="ja-JP" sz="1100" dirty="0"/>
                        <a:t>Network</a:t>
                      </a:r>
                      <a:endParaRPr kumimoji="1" lang="ja-JP" altLang="en-US" sz="1100" dirty="0">
                        <a:latin typeface="+mn-lt"/>
                        <a:ea typeface="ＭＳ Ｐゴシック" panose="020B0600070205080204" pitchFamily="50" charset="-128"/>
                      </a:endParaRPr>
                    </a:p>
                  </a:txBody>
                  <a:tcPr marL="56184" marR="56184" marT="28092" marB="28092"/>
                </a:tc>
                <a:tc gridSpan="2">
                  <a:txBody>
                    <a:bodyPr/>
                    <a:lstStyle/>
                    <a:p>
                      <a:pPr algn="ctr"/>
                      <a:r>
                        <a:rPr kumimoji="1" lang="en-US" altLang="ja-JP" sz="1100" dirty="0"/>
                        <a:t>InfiniBand NDR 200</a:t>
                      </a:r>
                      <a:endParaRPr kumimoji="1" lang="ja-JP" altLang="en-US" sz="1100" dirty="0">
                        <a:latin typeface="+mn-lt"/>
                        <a:ea typeface="ＭＳ Ｐゴシック" panose="020B0600070205080204" pitchFamily="50" charset="-128"/>
                      </a:endParaRPr>
                    </a:p>
                  </a:txBody>
                  <a:tcPr marL="87985" marR="87985" marT="43992" marB="43992"/>
                </a:tc>
                <a:tc hMerge="1">
                  <a:txBody>
                    <a:bodyPr/>
                    <a:lstStyle/>
                    <a:p>
                      <a:endParaRPr kumimoji="1" lang="ja-JP" altLang="en-US"/>
                    </a:p>
                  </a:txBody>
                  <a:tcPr/>
                </a:tc>
                <a:extLst>
                  <a:ext uri="{0D108BD9-81ED-4DB2-BD59-A6C34878D82A}">
                    <a16:rowId xmlns:a16="http://schemas.microsoft.com/office/drawing/2014/main" val="2280490926"/>
                  </a:ext>
                </a:extLst>
              </a:tr>
              <a:tr h="399818">
                <a:tc>
                  <a:txBody>
                    <a:bodyPr/>
                    <a:lstStyle/>
                    <a:p>
                      <a:r>
                        <a:rPr kumimoji="1" lang="en-US" altLang="ja-JP" sz="1100" dirty="0"/>
                        <a:t>Storage</a:t>
                      </a:r>
                      <a:endParaRPr kumimoji="1" lang="ja-JP" altLang="en-US" sz="1100" dirty="0">
                        <a:latin typeface="+mn-lt"/>
                        <a:ea typeface="ＭＳ Ｐゴシック" panose="020B0600070205080204" pitchFamily="50" charset="-128"/>
                      </a:endParaRPr>
                    </a:p>
                  </a:txBody>
                  <a:tcPr marL="56184" marR="56184" marT="28092" marB="28092"/>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t>All Flush DDN </a:t>
                      </a:r>
                      <a:r>
                        <a:rPr lang="en-US" altLang="ja-JP" sz="1100" dirty="0" err="1"/>
                        <a:t>EXAScaler</a:t>
                      </a:r>
                      <a:br>
                        <a:rPr lang="en-US" altLang="ja-JP" sz="1100" dirty="0"/>
                      </a:br>
                      <a:r>
                        <a:rPr lang="en-US" altLang="ja-JP" sz="1100" dirty="0"/>
                        <a:t>11.3 PB, 1.0 TB/s, 23.5G </a:t>
                      </a:r>
                      <a:r>
                        <a:rPr lang="en-US" altLang="ja-JP" sz="1100" dirty="0" err="1"/>
                        <a:t>inodes</a:t>
                      </a:r>
                      <a:r>
                        <a:rPr lang="en-US" altLang="ja-JP" sz="1100" dirty="0"/>
                        <a:t>, 100 KIOPS</a:t>
                      </a:r>
                      <a:endParaRPr kumimoji="1" lang="ja-JP" altLang="en-US" sz="1100" dirty="0">
                        <a:latin typeface="+mn-lt"/>
                        <a:ea typeface="ＭＳ Ｐゴシック" panose="020B0600070205080204" pitchFamily="50" charset="-128"/>
                      </a:endParaRPr>
                    </a:p>
                  </a:txBody>
                  <a:tcPr marL="87985" marR="87985" marT="43992" marB="43992"/>
                </a:tc>
                <a:tc hMerge="1">
                  <a:txBody>
                    <a:bodyPr/>
                    <a:lstStyle/>
                    <a:p>
                      <a:endParaRPr kumimoji="1" lang="ja-JP" altLang="en-US" dirty="0"/>
                    </a:p>
                  </a:txBody>
                  <a:tcPr/>
                </a:tc>
                <a:extLst>
                  <a:ext uri="{0D108BD9-81ED-4DB2-BD59-A6C34878D82A}">
                    <a16:rowId xmlns:a16="http://schemas.microsoft.com/office/drawing/2014/main" val="70157149"/>
                  </a:ext>
                </a:extLst>
              </a:tr>
            </a:tbl>
          </a:graphicData>
        </a:graphic>
      </p:graphicFrame>
      <p:pic>
        <p:nvPicPr>
          <p:cNvPr id="16" name="図 15" descr="挿絵, 抽象 が含まれている画像&#10;&#10;自動的に生成された説明">
            <a:extLst>
              <a:ext uri="{FF2B5EF4-FFF2-40B4-BE49-F238E27FC236}">
                <a16:creationId xmlns:a16="http://schemas.microsoft.com/office/drawing/2014/main" id="{5144153A-1E11-F7E0-DC4C-FD969E6AC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4" y="1611951"/>
            <a:ext cx="1558472" cy="431529"/>
          </a:xfrm>
          <a:prstGeom prst="rect">
            <a:avLst/>
          </a:prstGeom>
        </p:spPr>
      </p:pic>
    </p:spTree>
    <p:extLst>
      <p:ext uri="{BB962C8B-B14F-4D97-AF65-F5344CB8AC3E}">
        <p14:creationId xmlns:p14="http://schemas.microsoft.com/office/powerpoint/2010/main" val="3095350767"/>
      </p:ext>
    </p:extLst>
  </p:cSld>
  <p:clrMapOvr>
    <a:masterClrMapping/>
  </p:clrMapOvr>
</p:sld>
</file>

<file path=ppt/theme/theme1.xml><?xml version="1.0" encoding="utf-8"?>
<a:theme xmlns:a="http://schemas.openxmlformats.org/drawingml/2006/main" name="背景ロゴあり">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背景ロゴあり" id="{6156FB45-5B2E-DD44-BAD1-31BB69CA1BE5}" vid="{BB24080E-2E29-3B40-8C55-C436E48E9B61}"/>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背景ロゴあり</Template>
  <TotalTime>221</TotalTime>
  <Words>274</Words>
  <Application>Microsoft Macintosh PowerPoint</Application>
  <PresentationFormat>画面に合わせる (4:3)</PresentationFormat>
  <Paragraphs>37</Paragraphs>
  <Slides>1</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メイリオ</vt:lpstr>
      <vt:lpstr>Arial</vt:lpstr>
      <vt:lpstr>Calibri</vt:lpstr>
      <vt:lpstr>Calibri Light</vt:lpstr>
      <vt:lpstr>Segoe UI</vt:lpstr>
      <vt:lpstr>背景ロゴあり</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 A</dc:creator>
  <cp:lastModifiedBy>関谷薫</cp:lastModifiedBy>
  <cp:revision>30</cp:revision>
  <cp:lastPrinted>2017-05-08T01:28:53Z</cp:lastPrinted>
  <dcterms:created xsi:type="dcterms:W3CDTF">2015-02-19T01:27:14Z</dcterms:created>
  <dcterms:modified xsi:type="dcterms:W3CDTF">2025-04-01T04:03:54Z</dcterms:modified>
</cp:coreProperties>
</file>