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
  </p:notesMasterIdLst>
  <p:sldIdLst>
    <p:sldId id="258"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165" autoAdjust="0"/>
  </p:normalViewPr>
  <p:slideViewPr>
    <p:cSldViewPr>
      <p:cViewPr varScale="1">
        <p:scale>
          <a:sx n="67" d="100"/>
          <a:sy n="67" d="100"/>
        </p:scale>
        <p:origin x="157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DF26D-43F6-4EA0-AFBA-10F199BF33B0}"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FCCC2-D8C7-4BDC-82D3-BD73D793812D}" type="slidenum">
              <a:rPr kumimoji="1" lang="ja-JP" altLang="en-US" smtClean="0"/>
              <a:t>‹#›</a:t>
            </a:fld>
            <a:endParaRPr kumimoji="1" lang="ja-JP" altLang="en-US"/>
          </a:p>
        </p:txBody>
      </p:sp>
    </p:spTree>
    <p:extLst>
      <p:ext uri="{BB962C8B-B14F-4D97-AF65-F5344CB8AC3E}">
        <p14:creationId xmlns:p14="http://schemas.microsoft.com/office/powerpoint/2010/main" val="39502236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大学ロゴ、</a:t>
            </a:r>
            <a:r>
              <a:rPr kumimoji="1" lang="en-US" altLang="ja-JP"/>
              <a:t>CCS</a:t>
            </a:r>
            <a:r>
              <a:rPr kumimoji="1" lang="ja-JP" altLang="en-US"/>
              <a:t>ロゴ、スパコン写真などについて、学際共同利用プログラムの謝辞の目的以外では使用しないでください。</a:t>
            </a:r>
            <a:endParaRPr kumimoji="1" lang="en-US" altLang="ja-JP"/>
          </a:p>
          <a:p>
            <a:r>
              <a:rPr kumimoji="1" lang="ja-JP" altLang="en-US"/>
              <a:t>ロゴデータ、スパコン写真等が必要な場合は、計算科学研究センター広報・戦略室（</a:t>
            </a:r>
            <a:r>
              <a:rPr kumimoji="1" lang="en-US" altLang="ja-JP"/>
              <a:t>pr</a:t>
            </a:r>
            <a:r>
              <a:rPr kumimoji="1" lang="en-US" altLang="ja-JP" baseline="0"/>
              <a:t> [at] </a:t>
            </a:r>
            <a:r>
              <a:rPr kumimoji="1" lang="en-US" altLang="ja-JP"/>
              <a:t>ccs.tsukuba.ac.jp</a:t>
            </a:r>
            <a:r>
              <a:rPr kumimoji="1" lang="ja-JP" altLang="en-US"/>
              <a:t>）までお問い合わせください。</a:t>
            </a:r>
          </a:p>
          <a:p>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fld id="{5C9FCCC2-D8C7-4BDC-82D3-BD73D793812D}" type="slidenum">
              <a:rPr kumimoji="1" lang="ja-JP" altLang="en-US" smtClean="0"/>
              <a:t>1</a:t>
            </a:fld>
            <a:endParaRPr kumimoji="1" lang="ja-JP" altLang="en-US"/>
          </a:p>
        </p:txBody>
      </p:sp>
    </p:spTree>
    <p:extLst>
      <p:ext uri="{BB962C8B-B14F-4D97-AF65-F5344CB8AC3E}">
        <p14:creationId xmlns:p14="http://schemas.microsoft.com/office/powerpoint/2010/main" val="39969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92" y="183326"/>
            <a:ext cx="3999997" cy="360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183326"/>
            <a:ext cx="1082717" cy="36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D2B55-6A25-48B4-9A39-86694596A63D}" type="datetimeFigureOut">
              <a:rPr lang="ja-JP" altLang="en-US" smtClean="0">
                <a:solidFill>
                  <a:prstClr val="black">
                    <a:tint val="75000"/>
                  </a:prstClr>
                </a:solidFill>
              </a:rPr>
              <a:pPr/>
              <a:t>2021/12/2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5239F-14E8-4337-AE1A-1FE70CC548F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82142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79512" y="1321604"/>
            <a:ext cx="2472728" cy="523220"/>
          </a:xfrm>
          <a:prstGeom prst="rect">
            <a:avLst/>
          </a:prstGeom>
          <a:noFill/>
        </p:spPr>
        <p:txBody>
          <a:bodyPr wrap="none" rtlCol="0">
            <a:spAutoFit/>
          </a:bodyPr>
          <a:lstStyle/>
          <a:p>
            <a:r>
              <a:rPr lang="en-US" altLang="ja-JP" sz="2800" b="1" spc="-150"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Cygnus</a:t>
            </a:r>
            <a:r>
              <a:rPr lang="en-US" altLang="ja-JP" sz="2800" b="1" spc="-150"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US" altLang="ja-JP" sz="2800" b="1" spc="-150"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System</a:t>
            </a:r>
            <a:endParaRPr lang="ja-JP" altLang="en-US" sz="2800" spc="-150" dirty="0">
              <a:solidFill>
                <a:schemeClr val="accent4">
                  <a:lumMod val="50000"/>
                </a:schemeClr>
              </a:solidFill>
              <a:latin typeface="Segoe UI" panose="020B0502040204020203" pitchFamily="34" charset="0"/>
              <a:cs typeface="Segoe UI" panose="020B0502040204020203" pitchFamily="34" charset="0"/>
            </a:endParaRPr>
          </a:p>
        </p:txBody>
      </p:sp>
      <p:sp>
        <p:nvSpPr>
          <p:cNvPr id="2" name="テキスト ボックス 1"/>
          <p:cNvSpPr txBox="1"/>
          <p:nvPr/>
        </p:nvSpPr>
        <p:spPr>
          <a:xfrm>
            <a:off x="296490" y="694437"/>
            <a:ext cx="8595990" cy="646331"/>
          </a:xfrm>
          <a:prstGeom prst="rect">
            <a:avLst/>
          </a:prstGeom>
          <a:solidFill>
            <a:schemeClr val="accent4">
              <a:lumMod val="75000"/>
            </a:schemeClr>
          </a:solidFill>
          <a:ln>
            <a:noFill/>
          </a:ln>
        </p:spPr>
        <p:txBody>
          <a:bodyPr wrap="square" rtlCol="0">
            <a:spAutoFit/>
          </a:bodyPr>
          <a:lstStyle/>
          <a:p>
            <a:r>
              <a:rPr lang="en-US" altLang="ja-JP" b="1" dirty="0">
                <a:solidFill>
                  <a:prstClr val="white">
                    <a:lumMod val="95000"/>
                  </a:prstClr>
                </a:solidFill>
                <a:latin typeface="Segoe UI" panose="020B0502040204020203" pitchFamily="34" charset="0"/>
                <a:ea typeface="Segoe UI" panose="020B0502040204020203" pitchFamily="34" charset="0"/>
                <a:cs typeface="Segoe UI" panose="020B0502040204020203" pitchFamily="34" charset="0"/>
              </a:rPr>
              <a:t>Multidisciplinary Cooperative Research</a:t>
            </a:r>
            <a:r>
              <a:rPr lang="ja-JP" altLang="en-US" b="1" dirty="0">
                <a:solidFill>
                  <a:prstClr val="white">
                    <a:lumMod val="95000"/>
                  </a:prstClr>
                </a:solidFill>
                <a:latin typeface="Segoe UI" panose="020B0502040204020203" pitchFamily="34" charset="0"/>
                <a:ea typeface="Segoe UI" panose="020B0502040204020203" pitchFamily="34" charset="0"/>
                <a:cs typeface="Segoe UI" panose="020B0502040204020203" pitchFamily="34" charset="0"/>
              </a:rPr>
              <a:t> </a:t>
            </a:r>
            <a:r>
              <a:rPr lang="en-US" altLang="ja-JP" b="1" dirty="0">
                <a:solidFill>
                  <a:prstClr val="white">
                    <a:lumMod val="95000"/>
                  </a:prstClr>
                </a:solidFill>
                <a:latin typeface="Segoe UI" panose="020B0502040204020203" pitchFamily="34" charset="0"/>
                <a:ea typeface="Segoe UI" panose="020B0502040204020203" pitchFamily="34" charset="0"/>
                <a:cs typeface="Segoe UI" panose="020B0502040204020203" pitchFamily="34" charset="0"/>
              </a:rPr>
              <a:t>Program</a:t>
            </a:r>
          </a:p>
          <a:p>
            <a:r>
              <a:rPr lang="ja-JP" altLang="en-US" dirty="0">
                <a:solidFill>
                  <a:prstClr val="white">
                    <a:lumMod val="95000"/>
                  </a:prstClr>
                </a:solidFill>
                <a:latin typeface="メイリオ" panose="020B0604030504040204" pitchFamily="50" charset="-128"/>
                <a:ea typeface="メイリオ" panose="020B0604030504040204" pitchFamily="50" charset="-128"/>
                <a:cs typeface="メイリオ" panose="020B0604030504040204" pitchFamily="50" charset="-128"/>
              </a:rPr>
              <a:t>筑波大学計算科学研究センター 学際共同利用プログラム</a:t>
            </a:r>
          </a:p>
        </p:txBody>
      </p:sp>
      <p:sp>
        <p:nvSpPr>
          <p:cNvPr id="3" name="テキスト ボックス 2"/>
          <p:cNvSpPr txBox="1"/>
          <p:nvPr/>
        </p:nvSpPr>
        <p:spPr>
          <a:xfrm>
            <a:off x="5017440" y="5733256"/>
            <a:ext cx="4139951" cy="1015663"/>
          </a:xfrm>
          <a:prstGeom prst="rect">
            <a:avLst/>
          </a:prstGeom>
          <a:noFill/>
        </p:spPr>
        <p:txBody>
          <a:bodyPr wrap="square" rtlCol="0">
            <a:spAutoFit/>
          </a:bodyPr>
          <a:lstStyle/>
          <a:p>
            <a:r>
              <a:rPr lang="ja-JP" altLang="en-US" sz="1500" spc="-11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共同利用･共同研究拠点</a:t>
            </a:r>
            <a:endParaRPr lang="en-US" altLang="ja-JP" sz="1500" spc="-11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500" spc="-11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spc="-11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先端学際計算科学共同研究拠点</a:t>
            </a:r>
            <a:r>
              <a:rPr lang="en-US" altLang="ja-JP" sz="1500" spc="-11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spc="-11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（文部科学省）</a:t>
            </a:r>
          </a:p>
          <a:p>
            <a:r>
              <a:rPr lang="en-US" altLang="ja-JP" sz="1500" spc="-110" dirty="0">
                <a:solidFill>
                  <a:prstClr val="black"/>
                </a:solidFill>
                <a:latin typeface="Segoe UI" panose="020B0502040204020203" pitchFamily="34" charset="0"/>
                <a:ea typeface="Segoe UI" panose="020B0502040204020203" pitchFamily="34" charset="0"/>
                <a:cs typeface="Segoe UI" panose="020B0502040204020203" pitchFamily="34" charset="0"/>
              </a:rPr>
              <a:t>Advanced Interdisciplinary Computational Science Collaboration Initiative</a:t>
            </a:r>
            <a:r>
              <a:rPr lang="ja-JP" altLang="en-US" sz="1500" spc="-11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altLang="ja-JP" sz="1500" spc="-110" dirty="0">
                <a:solidFill>
                  <a:prstClr val="black"/>
                </a:solidFill>
                <a:latin typeface="Segoe UI" panose="020B0502040204020203" pitchFamily="34" charset="0"/>
                <a:ea typeface="Segoe UI" panose="020B0502040204020203" pitchFamily="34" charset="0"/>
                <a:cs typeface="Segoe UI" panose="020B0502040204020203" pitchFamily="34" charset="0"/>
              </a:rPr>
              <a:t>(the MEXT of Japan)</a:t>
            </a:r>
            <a:endParaRPr lang="ja-JP" altLang="en-US" sz="1500" spc="-11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4" name="正方形/長方形 3"/>
          <p:cNvSpPr/>
          <p:nvPr/>
        </p:nvSpPr>
        <p:spPr>
          <a:xfrm>
            <a:off x="7956376" y="1503343"/>
            <a:ext cx="807799" cy="680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394709031"/>
              </p:ext>
            </p:extLst>
          </p:nvPr>
        </p:nvGraphicFramePr>
        <p:xfrm>
          <a:off x="273979" y="1858144"/>
          <a:ext cx="4597152" cy="4811215"/>
        </p:xfrm>
        <a:graphic>
          <a:graphicData uri="http://schemas.openxmlformats.org/drawingml/2006/table">
            <a:tbl>
              <a:tblPr firstRow="1" firstCol="1" bandRow="1">
                <a:tableStyleId>{C4B1156A-380E-4F78-BDF5-A606A8083BF9}</a:tableStyleId>
              </a:tblPr>
              <a:tblGrid>
                <a:gridCol w="98565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2459371">
                  <a:extLst>
                    <a:ext uri="{9D8B030D-6E8A-4147-A177-3AD203B41FA5}">
                      <a16:colId xmlns:a16="http://schemas.microsoft.com/office/drawing/2014/main" val="20002"/>
                    </a:ext>
                  </a:extLst>
                </a:gridCol>
              </a:tblGrid>
              <a:tr h="377663">
                <a:tc rowSpan="5">
                  <a:txBody>
                    <a:bodyPr/>
                    <a:lstStyle/>
                    <a:p>
                      <a:pPr marL="0" algn="l" defTabSz="914400" rtl="0" eaLnBrk="1" latinLnBrk="0" hangingPunct="0">
                        <a:lnSpc>
                          <a:spcPts val="1400"/>
                        </a:lnSpc>
                        <a:spcAft>
                          <a:spcPts val="0"/>
                        </a:spcAft>
                      </a:pPr>
                      <a:r>
                        <a:rPr kumimoji="1" lang="en-US" sz="1200" kern="1000" dirty="0">
                          <a:effectLst/>
                        </a:rPr>
                        <a:t>Computation node</a:t>
                      </a:r>
                      <a:endParaRPr kumimoji="1" lang="ja-JP" sz="1200" kern="1000" dirty="0">
                        <a:solidFill>
                          <a:schemeClr val="accent4">
                            <a:lumMod val="7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algn="l" hangingPunct="0">
                        <a:lnSpc>
                          <a:spcPts val="1400"/>
                        </a:lnSpc>
                        <a:spcAft>
                          <a:spcPts val="0"/>
                        </a:spcAft>
                      </a:pPr>
                      <a:r>
                        <a:rPr lang="en-US" sz="1200" b="0" kern="1000" dirty="0">
                          <a:effectLst/>
                        </a:rPr>
                        <a:t>CPU / node</a:t>
                      </a:r>
                      <a:endParaRPr lang="ja-JP" sz="1200" b="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tc>
                  <a:txBody>
                    <a:bodyPr/>
                    <a:lstStyle/>
                    <a:p>
                      <a:pPr algn="l" hangingPunct="0">
                        <a:lnSpc>
                          <a:spcPts val="1400"/>
                        </a:lnSpc>
                        <a:spcAft>
                          <a:spcPts val="0"/>
                        </a:spcAft>
                      </a:pPr>
                      <a:r>
                        <a:rPr lang="en-US" sz="1200" b="0" kern="1000" dirty="0">
                          <a:effectLst/>
                        </a:rPr>
                        <a:t>Intel Xeon Gold (</a:t>
                      </a:r>
                      <a:r>
                        <a:rPr lang="en-US" sz="1200" b="0" kern="1000" dirty="0" err="1">
                          <a:effectLst/>
                        </a:rPr>
                        <a:t>Skylake</a:t>
                      </a:r>
                      <a:r>
                        <a:rPr lang="en-US" sz="1200" b="0" kern="1000" baseline="0" dirty="0">
                          <a:effectLst/>
                        </a:rPr>
                        <a:t> 2.6 GHz 12 cores</a:t>
                      </a:r>
                      <a:r>
                        <a:rPr lang="en-US" sz="1200" b="0" kern="1000" dirty="0">
                          <a:effectLst/>
                        </a:rPr>
                        <a:t>) x 2 sockets</a:t>
                      </a:r>
                      <a:endParaRPr lang="ja-JP" sz="1200" b="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extLst>
                  <a:ext uri="{0D108BD9-81ED-4DB2-BD59-A6C34878D82A}">
                    <a16:rowId xmlns:a16="http://schemas.microsoft.com/office/drawing/2014/main" val="10000"/>
                  </a:ext>
                </a:extLst>
              </a:tr>
              <a:tr h="219996">
                <a:tc vMerge="1">
                  <a:txBody>
                    <a:bodyPr/>
                    <a:lstStyle/>
                    <a:p>
                      <a:endParaRPr kumimoji="1" lang="ja-JP" altLang="en-US"/>
                    </a:p>
                  </a:txBody>
                  <a:tcPr/>
                </a:tc>
                <a:tc>
                  <a:txBody>
                    <a:bodyPr/>
                    <a:lstStyle/>
                    <a:p>
                      <a:pPr algn="l" hangingPunct="0">
                        <a:lnSpc>
                          <a:spcPts val="1400"/>
                        </a:lnSpc>
                        <a:spcAft>
                          <a:spcPts val="0"/>
                        </a:spcAft>
                      </a:pPr>
                      <a:r>
                        <a:rPr lang="en-US" sz="1200" kern="1000" dirty="0">
                          <a:effectLst/>
                        </a:rPr>
                        <a:t>GPU</a:t>
                      </a:r>
                      <a:r>
                        <a:rPr lang="en-US" sz="1200" kern="1000" baseline="0" dirty="0">
                          <a:effectLst/>
                        </a:rPr>
                        <a:t> / node</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tc>
                  <a:txBody>
                    <a:bodyPr/>
                    <a:lstStyle/>
                    <a:p>
                      <a:pPr algn="l" hangingPunct="0">
                        <a:lnSpc>
                          <a:spcPts val="1400"/>
                        </a:lnSpc>
                        <a:spcAft>
                          <a:spcPts val="0"/>
                        </a:spcAft>
                      </a:pPr>
                      <a:r>
                        <a:rPr lang="en-US" sz="1200" kern="1000" dirty="0">
                          <a:effectLst/>
                        </a:rPr>
                        <a:t>NVIDIA Tesla V100 x4 (</a:t>
                      </a:r>
                      <a:r>
                        <a:rPr lang="en-US" sz="1200" kern="1000" dirty="0" err="1">
                          <a:effectLst/>
                        </a:rPr>
                        <a:t>PCIe</a:t>
                      </a:r>
                      <a:r>
                        <a:rPr lang="en-US" sz="1200" kern="1000" dirty="0">
                          <a:effectLst/>
                        </a:rPr>
                        <a:t> 3.0 x 16)</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extLst>
                  <a:ext uri="{0D108BD9-81ED-4DB2-BD59-A6C34878D82A}">
                    <a16:rowId xmlns:a16="http://schemas.microsoft.com/office/drawing/2014/main" val="4289371973"/>
                  </a:ext>
                </a:extLst>
              </a:tr>
              <a:tr h="688281">
                <a:tc vMerge="1">
                  <a:txBody>
                    <a:bodyPr/>
                    <a:lstStyle/>
                    <a:p>
                      <a:endParaRPr kumimoji="1" lang="ja-JP" altLang="en-US"/>
                    </a:p>
                  </a:txBody>
                  <a:tcPr/>
                </a:tc>
                <a:tc>
                  <a:txBody>
                    <a:bodyPr/>
                    <a:lstStyle/>
                    <a:p>
                      <a:pPr algn="l" hangingPunct="0">
                        <a:lnSpc>
                          <a:spcPts val="1400"/>
                        </a:lnSpc>
                        <a:spcAft>
                          <a:spcPts val="0"/>
                        </a:spcAft>
                      </a:pPr>
                      <a:r>
                        <a:rPr lang="en-US" altLang="ja-JP" sz="1200" kern="1000" dirty="0">
                          <a:effectLst/>
                        </a:rPr>
                        <a:t>FPGA / node</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tc>
                  <a:txBody>
                    <a:bodyPr/>
                    <a:lstStyle/>
                    <a:p>
                      <a:pPr algn="l" hangingPunct="0">
                        <a:lnSpc>
                          <a:spcPts val="1400"/>
                        </a:lnSpc>
                        <a:spcAft>
                          <a:spcPts val="0"/>
                        </a:spcAft>
                      </a:pPr>
                      <a:r>
                        <a:rPr lang="en-US" altLang="ja-JP" sz="1200" kern="1000" dirty="0" err="1">
                          <a:effectLst/>
                        </a:rPr>
                        <a:t>Nallatech</a:t>
                      </a:r>
                      <a:r>
                        <a:rPr lang="en-US" altLang="ja-JP" sz="1200" kern="1000" dirty="0">
                          <a:effectLst/>
                        </a:rPr>
                        <a:t> 520N with Intel Stratix10 x 2 (each with 100Gbps interconnect</a:t>
                      </a:r>
                      <a:r>
                        <a:rPr lang="en-US" altLang="ja-JP" sz="1200" kern="1000" baseline="0" dirty="0">
                          <a:effectLst/>
                        </a:rPr>
                        <a:t> </a:t>
                      </a:r>
                      <a:r>
                        <a:rPr lang="en-US" altLang="ja-JP" sz="1200" kern="1000" dirty="0">
                          <a:effectLst/>
                        </a:rPr>
                        <a:t>x 4 links/FPGA)</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extLst>
                  <a:ext uri="{0D108BD9-81ED-4DB2-BD59-A6C34878D82A}">
                    <a16:rowId xmlns:a16="http://schemas.microsoft.com/office/drawing/2014/main" val="10001"/>
                  </a:ext>
                </a:extLst>
              </a:tr>
              <a:tr h="377663">
                <a:tc vMerge="1">
                  <a:txBody>
                    <a:bodyPr/>
                    <a:lstStyle/>
                    <a:p>
                      <a:endParaRPr kumimoji="1" lang="ja-JP" altLang="en-US"/>
                    </a:p>
                  </a:txBody>
                  <a:tcPr/>
                </a:tc>
                <a:tc>
                  <a:txBody>
                    <a:bodyPr/>
                    <a:lstStyle/>
                    <a:p>
                      <a:pPr marL="0" algn="l" defTabSz="914400" rtl="0" eaLnBrk="1" latinLnBrk="0" hangingPunct="0">
                        <a:lnSpc>
                          <a:spcPts val="1400"/>
                        </a:lnSpc>
                        <a:spcAft>
                          <a:spcPts val="0"/>
                        </a:spcAft>
                      </a:pPr>
                      <a:r>
                        <a:rPr kumimoji="1" lang="en-US" altLang="ja-JP" sz="1200" kern="1000" dirty="0">
                          <a:effectLst/>
                        </a:rPr>
                        <a:t>Memory / node </a:t>
                      </a:r>
                      <a:endParaRPr kumimoji="1" lang="ja-JP" altLang="en-US" sz="1200" kern="1000" dirty="0">
                        <a:solidFill>
                          <a:schemeClr val="accent4">
                            <a:lumMod val="7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marL="0" algn="l" defTabSz="914400" rtl="0" eaLnBrk="1" latinLnBrk="0" hangingPunct="0">
                        <a:lnSpc>
                          <a:spcPts val="1400"/>
                        </a:lnSpc>
                        <a:spcAft>
                          <a:spcPts val="0"/>
                        </a:spcAft>
                      </a:pPr>
                      <a:r>
                        <a:rPr kumimoji="1" lang="nl-NL" altLang="ja-JP" sz="1200" kern="1000" dirty="0">
                          <a:effectLst/>
                        </a:rPr>
                        <a:t>CPU: 192 GB DDR4-2666 (256GB/s)</a:t>
                      </a:r>
                    </a:p>
                    <a:p>
                      <a:pPr marL="0" algn="l" defTabSz="914400" rtl="0" eaLnBrk="1" latinLnBrk="0" hangingPunct="0">
                        <a:lnSpc>
                          <a:spcPts val="1400"/>
                        </a:lnSpc>
                        <a:spcAft>
                          <a:spcPts val="0"/>
                        </a:spcAft>
                      </a:pPr>
                      <a:r>
                        <a:rPr kumimoji="1" lang="nl-NL" altLang="ja-JP" sz="1200" kern="1000" dirty="0">
                          <a:effectLst/>
                        </a:rPr>
                        <a:t>GPU:</a:t>
                      </a:r>
                      <a:r>
                        <a:rPr kumimoji="1" lang="nl-NL" altLang="ja-JP" sz="1200" kern="1000" baseline="0" dirty="0">
                          <a:effectLst/>
                        </a:rPr>
                        <a:t> </a:t>
                      </a:r>
                      <a:r>
                        <a:rPr kumimoji="1" lang="nl-NL" altLang="ja-JP" sz="1200" kern="1000" dirty="0">
                          <a:effectLst/>
                        </a:rPr>
                        <a:t>32GB x 4 (3.6TB/s)</a:t>
                      </a:r>
                      <a:endParaRPr kumimoji="1" lang="ja-JP" altLang="en-US" sz="1200" kern="1000" dirty="0">
                        <a:solidFill>
                          <a:schemeClr val="accent4">
                            <a:lumMod val="7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0002"/>
                  </a:ext>
                </a:extLst>
              </a:tr>
              <a:tr h="229235">
                <a:tc vMerge="1">
                  <a:txBody>
                    <a:bodyPr/>
                    <a:lstStyle/>
                    <a:p>
                      <a:pPr marL="0" algn="l" defTabSz="914400" rtl="0" eaLnBrk="1" latinLnBrk="0" hangingPunct="0">
                        <a:lnSpc>
                          <a:spcPts val="1400"/>
                        </a:lnSpc>
                        <a:spcAft>
                          <a:spcPts val="0"/>
                        </a:spcAft>
                      </a:pPr>
                      <a:endParaRPr kumimoji="1" lang="ja-JP" sz="1200" kern="1000" dirty="0">
                        <a:solidFill>
                          <a:schemeClr val="accent4">
                            <a:lumMod val="7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marL="0" algn="l" defTabSz="914400" rtl="0" eaLnBrk="1" latinLnBrk="0" hangingPunct="0">
                        <a:lnSpc>
                          <a:spcPts val="1400"/>
                        </a:lnSpc>
                        <a:spcAft>
                          <a:spcPts val="0"/>
                        </a:spcAft>
                      </a:pPr>
                      <a:r>
                        <a:rPr kumimoji="1" lang="en-US" altLang="ja-JP" sz="1200" kern="1000" dirty="0">
                          <a:solidFill>
                            <a:schemeClr val="dk1"/>
                          </a:solidFill>
                          <a:effectLst/>
                          <a:latin typeface="+mn-lt"/>
                          <a:ea typeface="+mn-ea"/>
                          <a:cs typeface="+mn-cs"/>
                        </a:rPr>
                        <a:t>SSD / node</a:t>
                      </a:r>
                      <a:endParaRPr kumimoji="1" lang="ja-JP" altLang="en-US" sz="1200" kern="10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0">
                        <a:lnSpc>
                          <a:spcPts val="1400"/>
                        </a:lnSpc>
                        <a:spcAft>
                          <a:spcPts val="0"/>
                        </a:spcAft>
                      </a:pPr>
                      <a:r>
                        <a:rPr kumimoji="1" lang="en-US" altLang="ja-JP" sz="1200" kern="1000" dirty="0">
                          <a:solidFill>
                            <a:schemeClr val="dk1"/>
                          </a:solidFill>
                          <a:effectLst/>
                          <a:latin typeface="+mn-lt"/>
                          <a:ea typeface="+mn-ea"/>
                          <a:cs typeface="+mn-cs"/>
                        </a:rPr>
                        <a:t>3.2 TB Intel SSD DC P4610</a:t>
                      </a:r>
                      <a:endParaRPr kumimoji="1" lang="ja-JP" altLang="en-US" sz="1200" kern="10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16802331"/>
                  </a:ext>
                </a:extLst>
              </a:tr>
              <a:tr h="611805">
                <a:tc gridSpan="2">
                  <a:txBody>
                    <a:bodyPr/>
                    <a:lstStyle/>
                    <a:p>
                      <a:pPr algn="l" hangingPunct="0">
                        <a:lnSpc>
                          <a:spcPts val="1400"/>
                        </a:lnSpc>
                        <a:spcAft>
                          <a:spcPts val="0"/>
                        </a:spcAft>
                      </a:pPr>
                      <a:r>
                        <a:rPr lang="en-US" sz="1200" kern="1000" dirty="0">
                          <a:effectLst/>
                        </a:rPr>
                        <a:t>Number of nodes</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tc hMerge="1">
                  <a:txBody>
                    <a:bodyPr/>
                    <a:lstStyle/>
                    <a:p>
                      <a:endParaRPr kumimoji="1" lang="ja-JP" altLang="en-US"/>
                    </a:p>
                  </a:txBody>
                  <a:tcPr/>
                </a:tc>
                <a:tc>
                  <a:txBody>
                    <a:bodyPr/>
                    <a:lstStyle/>
                    <a:p>
                      <a:pPr algn="l" fontAlgn="auto" hangingPunct="1">
                        <a:lnSpc>
                          <a:spcPts val="1400"/>
                        </a:lnSpc>
                        <a:spcAft>
                          <a:spcPts val="0"/>
                        </a:spcAft>
                      </a:pPr>
                      <a:r>
                        <a:rPr lang="en-US" sz="1200" kern="1000" dirty="0">
                          <a:effectLst/>
                        </a:rPr>
                        <a:t>80</a:t>
                      </a:r>
                    </a:p>
                    <a:p>
                      <a:pPr algn="l" fontAlgn="auto" hangingPunct="1">
                        <a:lnSpc>
                          <a:spcPts val="1400"/>
                        </a:lnSpc>
                        <a:spcAft>
                          <a:spcPts val="0"/>
                        </a:spcAft>
                      </a:pPr>
                      <a:r>
                        <a:rPr lang="en-US" sz="1200" kern="1000" dirty="0">
                          <a:effectLst/>
                        </a:rPr>
                        <a:t> (Albireo (GPU+FPGA) nodes </a:t>
                      </a:r>
                      <a:r>
                        <a:rPr lang="en-US" altLang="ja-JP" sz="1200" kern="1000" dirty="0">
                          <a:effectLst/>
                        </a:rPr>
                        <a:t>32</a:t>
                      </a:r>
                      <a:r>
                        <a:rPr lang="en-US" sz="1200" kern="1000" dirty="0">
                          <a:effectLst/>
                        </a:rPr>
                        <a:t>, </a:t>
                      </a:r>
                    </a:p>
                    <a:p>
                      <a:pPr algn="l" fontAlgn="auto" hangingPunct="1">
                        <a:lnSpc>
                          <a:spcPts val="1400"/>
                        </a:lnSpc>
                        <a:spcAft>
                          <a:spcPts val="0"/>
                        </a:spcAft>
                      </a:pPr>
                      <a:r>
                        <a:rPr lang="en-US" sz="1200" kern="1000" dirty="0">
                          <a:effectLst/>
                        </a:rPr>
                        <a:t>  Deneb (GPU-only) nodes 4</a:t>
                      </a:r>
                      <a:r>
                        <a:rPr lang="en-US" altLang="ja-JP" sz="1200" kern="1000" dirty="0">
                          <a:effectLst/>
                        </a:rPr>
                        <a:t>8</a:t>
                      </a:r>
                      <a:r>
                        <a:rPr lang="en-US" sz="1200" kern="1000" dirty="0">
                          <a:effectLst/>
                        </a:rPr>
                        <a:t>)</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extLst>
                  <a:ext uri="{0D108BD9-81ED-4DB2-BD59-A6C34878D82A}">
                    <a16:rowId xmlns:a16="http://schemas.microsoft.com/office/drawing/2014/main" val="10008"/>
                  </a:ext>
                </a:extLst>
              </a:tr>
              <a:tr h="755326">
                <a:tc gridSpan="2">
                  <a:txBody>
                    <a:bodyPr/>
                    <a:lstStyle/>
                    <a:p>
                      <a:pPr algn="l" hangingPunct="0">
                        <a:lnSpc>
                          <a:spcPts val="1400"/>
                        </a:lnSpc>
                        <a:spcAft>
                          <a:spcPts val="0"/>
                        </a:spcAft>
                      </a:pPr>
                      <a:r>
                        <a:rPr lang="en-US" sz="1200" kern="1000" dirty="0">
                          <a:effectLst/>
                        </a:rPr>
                        <a:t>Peak performance</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tc hMerge="1">
                  <a:txBody>
                    <a:bodyPr/>
                    <a:lstStyle/>
                    <a:p>
                      <a:endParaRPr kumimoji="1" lang="ja-JP" altLang="en-US"/>
                    </a:p>
                  </a:txBody>
                  <a:tcPr/>
                </a:tc>
                <a:tc>
                  <a:txBody>
                    <a:bodyPr/>
                    <a:lstStyle/>
                    <a:p>
                      <a:pPr algn="l" hangingPunct="0">
                        <a:lnSpc>
                          <a:spcPts val="1400"/>
                        </a:lnSpc>
                        <a:spcAft>
                          <a:spcPts val="0"/>
                        </a:spcAft>
                      </a:pPr>
                      <a:r>
                        <a:rPr lang="en-US" sz="1200" kern="1000" dirty="0">
                          <a:effectLst/>
                        </a:rPr>
                        <a:t>2.4 PFLOPS Double Precision </a:t>
                      </a:r>
                    </a:p>
                    <a:p>
                      <a:pPr algn="l" hangingPunct="0">
                        <a:lnSpc>
                          <a:spcPts val="1400"/>
                        </a:lnSpc>
                        <a:spcAft>
                          <a:spcPts val="0"/>
                        </a:spcAft>
                      </a:pPr>
                      <a:r>
                        <a:rPr lang="en-US" sz="1200" kern="1000" dirty="0">
                          <a:effectLst/>
                        </a:rPr>
                        <a:t>(GPU: 2.24 PFLOPS, CPU: 0.16 PFLOPS)</a:t>
                      </a:r>
                    </a:p>
                    <a:p>
                      <a:pPr algn="l" hangingPunct="0">
                        <a:lnSpc>
                          <a:spcPts val="1400"/>
                        </a:lnSpc>
                        <a:spcAft>
                          <a:spcPts val="0"/>
                        </a:spcAft>
                      </a:pPr>
                      <a:r>
                        <a:rPr lang="en-US" sz="1200" kern="1000" dirty="0">
                          <a:effectLst/>
                        </a:rPr>
                        <a:t>FPGA: 0.64 PFLOPS Single</a:t>
                      </a:r>
                      <a:r>
                        <a:rPr lang="en-US" sz="1200" kern="1000" baseline="0" dirty="0">
                          <a:effectLst/>
                        </a:rPr>
                        <a:t> Precision</a:t>
                      </a:r>
                      <a:endParaRPr lang="ja-JP" sz="1200" b="1"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extLst>
                  <a:ext uri="{0D108BD9-81ED-4DB2-BD59-A6C34878D82A}">
                    <a16:rowId xmlns:a16="http://schemas.microsoft.com/office/drawing/2014/main" val="10010"/>
                  </a:ext>
                </a:extLst>
              </a:tr>
              <a:tr h="229427">
                <a:tc gridSpan="2">
                  <a:txBody>
                    <a:bodyPr/>
                    <a:lstStyle/>
                    <a:p>
                      <a:pPr algn="l" hangingPunct="0">
                        <a:lnSpc>
                          <a:spcPts val="1400"/>
                        </a:lnSpc>
                        <a:spcAft>
                          <a:spcPts val="0"/>
                        </a:spcAft>
                      </a:pPr>
                      <a:r>
                        <a:rPr lang="en-US" sz="1200" kern="1000" dirty="0">
                          <a:effectLst/>
                        </a:rPr>
                        <a:t>Parallel file system</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tc hMerge="1">
                  <a:txBody>
                    <a:bodyPr/>
                    <a:lstStyle/>
                    <a:p>
                      <a:endParaRPr kumimoji="1" lang="ja-JP" altLang="en-US"/>
                    </a:p>
                  </a:txBody>
                  <a:tcPr/>
                </a:tc>
                <a:tc>
                  <a:txBody>
                    <a:bodyPr/>
                    <a:lstStyle/>
                    <a:p>
                      <a:pPr algn="l" hangingPunct="0">
                        <a:lnSpc>
                          <a:spcPts val="1400"/>
                        </a:lnSpc>
                        <a:spcAft>
                          <a:spcPts val="0"/>
                        </a:spcAft>
                      </a:pPr>
                      <a:r>
                        <a:rPr lang="en-US" sz="1200" kern="1000" dirty="0">
                          <a:effectLst/>
                        </a:rPr>
                        <a:t>DDN </a:t>
                      </a:r>
                      <a:r>
                        <a:rPr lang="en-US" sz="1200" kern="1000" dirty="0" err="1">
                          <a:effectLst/>
                        </a:rPr>
                        <a:t>Lustre</a:t>
                      </a:r>
                      <a:r>
                        <a:rPr lang="en-US" sz="1200" kern="1000" dirty="0">
                          <a:effectLst/>
                        </a:rPr>
                        <a:t>, RAID6, 2.5 PB</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extLst>
                  <a:ext uri="{0D108BD9-81ED-4DB2-BD59-A6C34878D82A}">
                    <a16:rowId xmlns:a16="http://schemas.microsoft.com/office/drawing/2014/main" val="10013"/>
                  </a:ext>
                </a:extLst>
              </a:tr>
              <a:tr h="566494">
                <a:tc gridSpan="2">
                  <a:txBody>
                    <a:bodyPr/>
                    <a:lstStyle/>
                    <a:p>
                      <a:pPr algn="l" hangingPunct="0">
                        <a:lnSpc>
                          <a:spcPts val="1400"/>
                        </a:lnSpc>
                        <a:spcAft>
                          <a:spcPts val="0"/>
                        </a:spcAft>
                      </a:pPr>
                      <a:r>
                        <a:rPr lang="en-US" sz="1200" kern="1000" dirty="0">
                          <a:effectLst/>
                        </a:rPr>
                        <a:t>Interconnection network</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tc hMerge="1">
                  <a:txBody>
                    <a:bodyPr/>
                    <a:lstStyle/>
                    <a:p>
                      <a:endParaRPr kumimoji="1" lang="ja-JP" altLang="en-US"/>
                    </a:p>
                  </a:txBody>
                  <a:tcPr/>
                </a:tc>
                <a:tc>
                  <a:txBody>
                    <a:bodyPr/>
                    <a:lstStyle/>
                    <a:p>
                      <a:pPr algn="l" hangingPunct="0">
                        <a:lnSpc>
                          <a:spcPts val="1400"/>
                        </a:lnSpc>
                        <a:spcAft>
                          <a:spcPts val="0"/>
                        </a:spcAft>
                      </a:pPr>
                      <a:r>
                        <a:rPr lang="en-US" sz="1200" kern="1000" dirty="0" err="1">
                          <a:effectLst/>
                        </a:rPr>
                        <a:t>Mellanox</a:t>
                      </a:r>
                      <a:r>
                        <a:rPr lang="en-US" sz="1200" kern="1000" dirty="0">
                          <a:effectLst/>
                        </a:rPr>
                        <a:t> </a:t>
                      </a:r>
                      <a:r>
                        <a:rPr lang="en-US" sz="1200" kern="1000" dirty="0" err="1">
                          <a:effectLst/>
                        </a:rPr>
                        <a:t>InfiniBand</a:t>
                      </a:r>
                      <a:r>
                        <a:rPr lang="en-US" sz="1200" kern="1000" dirty="0">
                          <a:effectLst/>
                        </a:rPr>
                        <a:t> HDR100 x 4 (two cables of HDR200 / node)</a:t>
                      </a:r>
                    </a:p>
                    <a:p>
                      <a:pPr algn="l" hangingPunct="0">
                        <a:lnSpc>
                          <a:spcPts val="1400"/>
                        </a:lnSpc>
                        <a:spcAft>
                          <a:spcPts val="0"/>
                        </a:spcAft>
                      </a:pPr>
                      <a:r>
                        <a:rPr lang="en-US" sz="1200" kern="1000" dirty="0">
                          <a:effectLst/>
                        </a:rPr>
                        <a:t>48 GB/s</a:t>
                      </a:r>
                      <a:endParaRPr lang="ja-JP" sz="1200" kern="1000" dirty="0">
                        <a:solidFill>
                          <a:schemeClr val="accent4">
                            <a:lumMod val="75000"/>
                          </a:schemeClr>
                        </a:solidFill>
                        <a:effectLst/>
                        <a:latin typeface="Segoe UI" panose="020B0502040204020203" pitchFamily="34" charset="0"/>
                        <a:ea typeface="ＭＳ 明朝"/>
                        <a:cs typeface="Segoe UI" panose="020B0502040204020203" pitchFamily="34" charset="0"/>
                      </a:endParaRPr>
                    </a:p>
                  </a:txBody>
                  <a:tcPr marL="68580" marR="68580" marT="0" marB="0" anchor="ctr"/>
                </a:tc>
                <a:extLst>
                  <a:ext uri="{0D108BD9-81ED-4DB2-BD59-A6C34878D82A}">
                    <a16:rowId xmlns:a16="http://schemas.microsoft.com/office/drawing/2014/main" val="4017646744"/>
                  </a:ext>
                </a:extLst>
              </a:tr>
              <a:tr h="566494">
                <a:tc gridSpan="2">
                  <a:txBody>
                    <a:bodyPr/>
                    <a:lstStyle/>
                    <a:p>
                      <a:pPr marL="0" algn="l" defTabSz="914400" rtl="0" eaLnBrk="1" latinLnBrk="0" hangingPunct="0">
                        <a:lnSpc>
                          <a:spcPts val="1400"/>
                        </a:lnSpc>
                        <a:spcAft>
                          <a:spcPts val="0"/>
                        </a:spcAft>
                      </a:pPr>
                      <a:r>
                        <a:rPr kumimoji="1" lang="en-US" altLang="ja-JP" sz="1200" b="1" kern="1000" dirty="0">
                          <a:solidFill>
                            <a:schemeClr val="dk1"/>
                          </a:solidFill>
                          <a:effectLst/>
                          <a:latin typeface="+mn-lt"/>
                          <a:ea typeface="+mn-ea"/>
                          <a:cs typeface="+mn-cs"/>
                        </a:rPr>
                        <a:t>Programming language</a:t>
                      </a:r>
                      <a:endParaRPr kumimoji="1" lang="ja-JP" sz="1200" b="1" kern="1000" dirty="0">
                        <a:solidFill>
                          <a:schemeClr val="dk1"/>
                        </a:solidFill>
                        <a:effectLst/>
                        <a:latin typeface="+mn-lt"/>
                        <a:ea typeface="+mn-ea"/>
                        <a:cs typeface="+mn-cs"/>
                      </a:endParaRPr>
                    </a:p>
                  </a:txBody>
                  <a:tcPr marL="68580" marR="68580" marT="0" marB="0" anchor="ctr"/>
                </a:tc>
                <a:tc hMerge="1">
                  <a:txBody>
                    <a:bodyPr/>
                    <a:lstStyle/>
                    <a:p>
                      <a:endParaRPr kumimoji="1" lang="ja-JP" altLang="en-US"/>
                    </a:p>
                  </a:txBody>
                  <a:tcPr/>
                </a:tc>
                <a:tc>
                  <a:txBody>
                    <a:bodyPr/>
                    <a:lstStyle/>
                    <a:p>
                      <a:pPr marL="0" algn="l" defTabSz="914400" rtl="0" eaLnBrk="1" latinLnBrk="0" hangingPunct="0">
                        <a:lnSpc>
                          <a:spcPts val="1400"/>
                        </a:lnSpc>
                        <a:spcAft>
                          <a:spcPts val="0"/>
                        </a:spcAft>
                      </a:pPr>
                      <a:r>
                        <a:rPr kumimoji="1" lang="en-US" altLang="ja-JP" sz="1200" kern="1000" dirty="0">
                          <a:solidFill>
                            <a:schemeClr val="dk1"/>
                          </a:solidFill>
                          <a:effectLst/>
                          <a:latin typeface="+mn-lt"/>
                          <a:ea typeface="+mn-ea"/>
                          <a:cs typeface="+mn-cs"/>
                        </a:rPr>
                        <a:t>CPU: C, C++, Fortran, </a:t>
                      </a:r>
                      <a:r>
                        <a:rPr kumimoji="1" lang="en-US" altLang="ja-JP" sz="1200" kern="1000" dirty="0" err="1">
                          <a:solidFill>
                            <a:schemeClr val="dk1"/>
                          </a:solidFill>
                          <a:effectLst/>
                          <a:latin typeface="+mn-lt"/>
                          <a:ea typeface="+mn-ea"/>
                          <a:cs typeface="+mn-cs"/>
                        </a:rPr>
                        <a:t>OpenMP</a:t>
                      </a:r>
                      <a:r>
                        <a:rPr kumimoji="1" lang="en-US" altLang="ja-JP" sz="1200" kern="1000" dirty="0">
                          <a:solidFill>
                            <a:schemeClr val="dk1"/>
                          </a:solidFill>
                          <a:effectLst/>
                          <a:latin typeface="+mn-lt"/>
                          <a:ea typeface="+mn-ea"/>
                          <a:cs typeface="+mn-cs"/>
                        </a:rPr>
                        <a:t>, </a:t>
                      </a:r>
                    </a:p>
                    <a:p>
                      <a:pPr marL="0" algn="l" defTabSz="914400" rtl="0" eaLnBrk="1" latinLnBrk="0" hangingPunct="0">
                        <a:lnSpc>
                          <a:spcPts val="1400"/>
                        </a:lnSpc>
                        <a:spcAft>
                          <a:spcPts val="0"/>
                        </a:spcAft>
                      </a:pPr>
                      <a:r>
                        <a:rPr kumimoji="1" lang="en-US" altLang="ja-JP" sz="1200" kern="1000" dirty="0">
                          <a:solidFill>
                            <a:schemeClr val="dk1"/>
                          </a:solidFill>
                          <a:effectLst/>
                          <a:latin typeface="+mn-lt"/>
                          <a:ea typeface="+mn-ea"/>
                          <a:cs typeface="+mn-cs"/>
                        </a:rPr>
                        <a:t>GPU: </a:t>
                      </a:r>
                      <a:r>
                        <a:rPr kumimoji="1" lang="en-US" altLang="ja-JP" sz="1200" kern="1000" dirty="0" err="1">
                          <a:solidFill>
                            <a:schemeClr val="dk1"/>
                          </a:solidFill>
                          <a:effectLst/>
                          <a:latin typeface="+mn-lt"/>
                          <a:ea typeface="+mn-ea"/>
                          <a:cs typeface="+mn-cs"/>
                        </a:rPr>
                        <a:t>OpenACC</a:t>
                      </a:r>
                      <a:r>
                        <a:rPr kumimoji="1" lang="en-US" altLang="ja-JP" sz="1200" kern="1000" dirty="0">
                          <a:solidFill>
                            <a:schemeClr val="dk1"/>
                          </a:solidFill>
                          <a:effectLst/>
                          <a:latin typeface="+mn-lt"/>
                          <a:ea typeface="+mn-ea"/>
                          <a:cs typeface="+mn-cs"/>
                        </a:rPr>
                        <a:t>, CUDA</a:t>
                      </a:r>
                    </a:p>
                    <a:p>
                      <a:pPr marL="0" algn="l" defTabSz="914400" rtl="0" eaLnBrk="1" latinLnBrk="0" hangingPunct="0">
                        <a:lnSpc>
                          <a:spcPts val="1400"/>
                        </a:lnSpc>
                        <a:spcAft>
                          <a:spcPts val="0"/>
                        </a:spcAft>
                      </a:pPr>
                      <a:r>
                        <a:rPr kumimoji="1" lang="en-US" altLang="ja-JP" sz="1200" kern="1000" dirty="0">
                          <a:solidFill>
                            <a:schemeClr val="dk1"/>
                          </a:solidFill>
                          <a:effectLst/>
                          <a:latin typeface="+mn-lt"/>
                          <a:ea typeface="+mn-ea"/>
                          <a:cs typeface="+mn-cs"/>
                        </a:rPr>
                        <a:t>FPGA: </a:t>
                      </a:r>
                      <a:r>
                        <a:rPr kumimoji="1" lang="en-US" altLang="ja-JP" sz="1200" kern="1000" dirty="0" err="1">
                          <a:solidFill>
                            <a:schemeClr val="dk1"/>
                          </a:solidFill>
                          <a:effectLst/>
                          <a:latin typeface="+mn-lt"/>
                          <a:ea typeface="+mn-ea"/>
                          <a:cs typeface="+mn-cs"/>
                        </a:rPr>
                        <a:t>OpenCL</a:t>
                      </a:r>
                      <a:r>
                        <a:rPr kumimoji="1" lang="en-US" altLang="ja-JP" sz="1200" kern="1000" dirty="0">
                          <a:solidFill>
                            <a:schemeClr val="dk1"/>
                          </a:solidFill>
                          <a:effectLst/>
                          <a:latin typeface="+mn-lt"/>
                          <a:ea typeface="+mn-ea"/>
                          <a:cs typeface="+mn-cs"/>
                        </a:rPr>
                        <a:t>, Verilog HDL</a:t>
                      </a:r>
                      <a:endParaRPr kumimoji="1" lang="ja-JP" sz="1200" kern="10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728573280"/>
                  </a:ext>
                </a:extLst>
              </a:tr>
              <a:tr h="188831">
                <a:tc gridSpan="2">
                  <a:txBody>
                    <a:bodyPr/>
                    <a:lstStyle/>
                    <a:p>
                      <a:pPr marL="0" algn="l" defTabSz="914400" rtl="0" eaLnBrk="1" latinLnBrk="0" hangingPunct="0">
                        <a:lnSpc>
                          <a:spcPts val="1400"/>
                        </a:lnSpc>
                        <a:spcAft>
                          <a:spcPts val="0"/>
                        </a:spcAft>
                      </a:pPr>
                      <a:r>
                        <a:rPr kumimoji="1" lang="en-US" altLang="ja-JP" sz="1200" b="1" kern="1000" dirty="0">
                          <a:solidFill>
                            <a:schemeClr val="dk1"/>
                          </a:solidFill>
                          <a:effectLst/>
                          <a:latin typeface="+mn-lt"/>
                          <a:ea typeface="+mn-ea"/>
                          <a:cs typeface="+mn-cs"/>
                        </a:rPr>
                        <a:t>System</a:t>
                      </a:r>
                      <a:r>
                        <a:rPr kumimoji="1" lang="en-US" altLang="ja-JP" sz="1200" b="1" kern="1000" baseline="0" dirty="0">
                          <a:solidFill>
                            <a:schemeClr val="dk1"/>
                          </a:solidFill>
                          <a:effectLst/>
                          <a:latin typeface="+mn-lt"/>
                          <a:ea typeface="+mn-ea"/>
                          <a:cs typeface="+mn-cs"/>
                        </a:rPr>
                        <a:t> Vender</a:t>
                      </a:r>
                      <a:endParaRPr kumimoji="1" lang="ja-JP" sz="1200" b="1" kern="1000" dirty="0">
                        <a:solidFill>
                          <a:schemeClr val="dk1"/>
                        </a:solidFill>
                        <a:effectLst/>
                        <a:latin typeface="+mn-lt"/>
                        <a:ea typeface="+mn-ea"/>
                        <a:cs typeface="+mn-cs"/>
                      </a:endParaRPr>
                    </a:p>
                  </a:txBody>
                  <a:tcPr marL="68580" marR="68580" marT="0" marB="0" anchor="ctr"/>
                </a:tc>
                <a:tc hMerge="1">
                  <a:txBody>
                    <a:bodyPr/>
                    <a:lstStyle/>
                    <a:p>
                      <a:endParaRPr kumimoji="1" lang="ja-JP" altLang="en-US"/>
                    </a:p>
                  </a:txBody>
                  <a:tcPr/>
                </a:tc>
                <a:tc>
                  <a:txBody>
                    <a:bodyPr/>
                    <a:lstStyle/>
                    <a:p>
                      <a:pPr marL="0" algn="l" defTabSz="914400" rtl="0" eaLnBrk="1" latinLnBrk="0" hangingPunct="0">
                        <a:lnSpc>
                          <a:spcPts val="1400"/>
                        </a:lnSpc>
                        <a:spcAft>
                          <a:spcPts val="0"/>
                        </a:spcAft>
                      </a:pPr>
                      <a:r>
                        <a:rPr kumimoji="1" lang="en-US" altLang="ja-JP" sz="1200" kern="1000" dirty="0">
                          <a:solidFill>
                            <a:schemeClr val="dk1"/>
                          </a:solidFill>
                          <a:effectLst/>
                          <a:latin typeface="+mn-lt"/>
                          <a:ea typeface="+mn-ea"/>
                          <a:cs typeface="+mn-cs"/>
                        </a:rPr>
                        <a:t>NEC</a:t>
                      </a:r>
                      <a:endParaRPr kumimoji="1" lang="ja-JP" sz="1200" kern="10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943983795"/>
                  </a:ext>
                </a:extLst>
              </a:tr>
            </a:tbl>
          </a:graphicData>
        </a:graphic>
      </p:graphicFrame>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221088"/>
            <a:ext cx="1745179" cy="136815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4221087"/>
            <a:ext cx="1800200" cy="1384769"/>
          </a:xfrm>
          <a:prstGeom prst="rect">
            <a:avLst/>
          </a:prstGeom>
        </p:spPr>
      </p:pic>
      <p:pic>
        <p:nvPicPr>
          <p:cNvPr id="7" name="図 6" descr="グラフィカル ユーザー インターフェイス&#10;&#10;中程度の精度で自動的に生成された説明">
            <a:extLst>
              <a:ext uri="{FF2B5EF4-FFF2-40B4-BE49-F238E27FC236}">
                <a16:creationId xmlns:a16="http://schemas.microsoft.com/office/drawing/2014/main" id="{E643D149-CEAE-4F54-8D70-9DCDF71430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484784"/>
            <a:ext cx="3850728" cy="2567498"/>
          </a:xfrm>
          <a:prstGeom prst="rect">
            <a:avLst/>
          </a:prstGeom>
        </p:spPr>
      </p:pic>
    </p:spTree>
    <p:extLst>
      <p:ext uri="{BB962C8B-B14F-4D97-AF65-F5344CB8AC3E}">
        <p14:creationId xmlns:p14="http://schemas.microsoft.com/office/powerpoint/2010/main" val="3095350767"/>
      </p:ext>
    </p:extLst>
  </p:cSld>
  <p:clrMapOvr>
    <a:masterClrMapping/>
  </p:clrMapOvr>
</p:sld>
</file>

<file path=ppt/theme/theme1.xml><?xml version="1.0" encoding="utf-8"?>
<a:theme xmlns:a="http://schemas.openxmlformats.org/drawingml/2006/main" name="背景ロゴあり">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背景ロゴあり" id="{6156FB45-5B2E-DD44-BAD1-31BB69CA1BE5}" vid="{BB24080E-2E29-3B40-8C55-C436E48E9B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背景ロゴあり</Template>
  <TotalTime>96</TotalTime>
  <Words>295</Words>
  <Application>Microsoft Office PowerPoint</Application>
  <PresentationFormat>画面に合わせる (4:3)</PresentationFormat>
  <Paragraphs>40</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メイリオ</vt:lpstr>
      <vt:lpstr>Arial</vt:lpstr>
      <vt:lpstr>Calibri</vt:lpstr>
      <vt:lpstr>Calibri Light</vt:lpstr>
      <vt:lpstr>Segoe UI</vt:lpstr>
      <vt:lpstr>背景ロゴあり</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 A</dc:creator>
  <cp:lastModifiedBy>高水 裕一</cp:lastModifiedBy>
  <cp:revision>30</cp:revision>
  <dcterms:created xsi:type="dcterms:W3CDTF">2015-02-19T01:27:14Z</dcterms:created>
  <dcterms:modified xsi:type="dcterms:W3CDTF">2021-12-02T01:39:07Z</dcterms:modified>
</cp:coreProperties>
</file>