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3339" autoAdjust="0"/>
  </p:normalViewPr>
  <p:slideViewPr>
    <p:cSldViewPr>
      <p:cViewPr varScale="1">
        <p:scale>
          <a:sx n="102" d="100"/>
          <a:sy n="102" d="100"/>
        </p:scale>
        <p:origin x="184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EDF26D-43F6-4EA0-AFBA-10F199BF33B0}" type="datetimeFigureOut">
              <a:rPr kumimoji="1" lang="ja-JP" altLang="en-US" smtClean="0"/>
              <a:t>2020/3/27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9FCCC2-D8C7-4BDC-82D3-BD73D793812D}" type="slidenum">
              <a:rPr kumimoji="1" lang="ja-JP" altLang="en-US" smtClean="0"/>
              <a:t>‹#›</a:t>
            </a:fld>
            <a:endParaRPr kumimoji="1" lang="ja-JP" altLang="en-US"/>
          </a:p>
        </p:txBody>
      </p:sp>
    </p:spTree>
    <p:extLst>
      <p:ext uri="{BB962C8B-B14F-4D97-AF65-F5344CB8AC3E}">
        <p14:creationId xmlns:p14="http://schemas.microsoft.com/office/powerpoint/2010/main" val="39502236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大学ロゴ、</a:t>
            </a:r>
            <a:r>
              <a:rPr kumimoji="1" lang="en-US" altLang="ja-JP" dirty="0" smtClean="0"/>
              <a:t>CCS</a:t>
            </a:r>
            <a:r>
              <a:rPr kumimoji="1" lang="ja-JP" altLang="en-US" dirty="0" smtClean="0"/>
              <a:t>ロゴ、</a:t>
            </a:r>
            <a:r>
              <a:rPr kumimoji="1" lang="en-US" altLang="ja-JP" dirty="0" smtClean="0"/>
              <a:t>JCAHPC</a:t>
            </a:r>
            <a:r>
              <a:rPr kumimoji="1" lang="ja-JP" altLang="en-US" dirty="0" smtClean="0"/>
              <a:t>ロゴ、スパコン写真について、学際共同利用プログラムの謝辞の目的以外では使用しないでください。</a:t>
            </a:r>
            <a:endParaRPr kumimoji="1" lang="en-US" altLang="ja-JP" dirty="0" smtClean="0"/>
          </a:p>
          <a:p>
            <a:r>
              <a:rPr kumimoji="1" lang="ja-JP" altLang="en-US" dirty="0" smtClean="0"/>
              <a:t>ロゴデータ、スパコン写真等が必要な場合は、計算科学研究センター広報・戦略室（</a:t>
            </a:r>
            <a:r>
              <a:rPr kumimoji="1" lang="en-US" altLang="ja-JP" dirty="0" err="1" smtClean="0"/>
              <a:t>pr</a:t>
            </a:r>
            <a:r>
              <a:rPr kumimoji="1" lang="en-US" altLang="ja-JP" baseline="0" dirty="0" smtClean="0"/>
              <a:t> [at] </a:t>
            </a:r>
            <a:r>
              <a:rPr kumimoji="1" lang="en-US" altLang="ja-JP" dirty="0" err="1" smtClean="0"/>
              <a:t>ccs.tsukuba.ac.jp</a:t>
            </a:r>
            <a:r>
              <a:rPr kumimoji="1" lang="ja-JP" altLang="en-US" dirty="0" smtClean="0"/>
              <a:t>）までお問い合わせください。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5C9FCCC2-D8C7-4BDC-82D3-BD73D793812D}" type="slidenum">
              <a:rPr kumimoji="1" lang="ja-JP" altLang="en-US" smtClean="0"/>
              <a:t>1</a:t>
            </a:fld>
            <a:endParaRPr kumimoji="1" lang="ja-JP" altLang="en-US"/>
          </a:p>
        </p:txBody>
      </p:sp>
    </p:spTree>
    <p:extLst>
      <p:ext uri="{BB962C8B-B14F-4D97-AF65-F5344CB8AC3E}">
        <p14:creationId xmlns:p14="http://schemas.microsoft.com/office/powerpoint/2010/main" val="1256492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492" y="183326"/>
            <a:ext cx="3999997" cy="360000"/>
          </a:xfrm>
          <a:prstGeom prst="rect">
            <a:avLst/>
          </a:prstGeom>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8344" y="183326"/>
            <a:ext cx="1082717" cy="360000"/>
          </a:xfrm>
          <a:prstGeom prst="rect">
            <a:avLst/>
          </a:prstGeom>
        </p:spPr>
      </p:pic>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6491" y="183326"/>
            <a:ext cx="4059486" cy="365354"/>
          </a:xfrm>
          <a:prstGeom prst="rect">
            <a:avLst/>
          </a:prstGeom>
        </p:spPr>
      </p:pic>
    </p:spTree>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D2B55-6A25-48B4-9A39-86694596A63D}" type="datetimeFigureOut">
              <a:rPr lang="ja-JP" altLang="en-US" smtClean="0">
                <a:solidFill>
                  <a:prstClr val="black">
                    <a:tint val="75000"/>
                  </a:prstClr>
                </a:solidFill>
              </a:rPr>
              <a:pPr/>
              <a:t>2020/3/27</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5239F-14E8-4337-AE1A-1FE70CC548F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346953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296490" y="1365568"/>
            <a:ext cx="3140732" cy="523220"/>
          </a:xfrm>
          <a:prstGeom prst="rect">
            <a:avLst/>
          </a:prstGeom>
          <a:noFill/>
        </p:spPr>
        <p:txBody>
          <a:bodyPr wrap="none" rtlCol="0">
            <a:spAutoFit/>
          </a:bodyPr>
          <a:lstStyle/>
          <a:p>
            <a:r>
              <a:rPr lang="en-US" altLang="ja-JP" sz="2800" b="1" spc="-150" dirty="0" err="1" smtClean="0">
                <a:solidFill>
                  <a:schemeClr val="accent4"/>
                </a:solidFill>
                <a:latin typeface="Segoe UI" panose="020B0502040204020203" pitchFamily="34" charset="0"/>
                <a:ea typeface="Segoe UI" panose="020B0502040204020203" pitchFamily="34" charset="0"/>
                <a:cs typeface="Segoe UI" panose="020B0502040204020203" pitchFamily="34" charset="0"/>
              </a:rPr>
              <a:t>Oakforest</a:t>
            </a:r>
            <a:r>
              <a:rPr lang="en-US" altLang="ja-JP" sz="2800" b="1" spc="-150" dirty="0" smtClean="0">
                <a:solidFill>
                  <a:schemeClr val="accent4"/>
                </a:solidFill>
                <a:latin typeface="Segoe UI" panose="020B0502040204020203" pitchFamily="34" charset="0"/>
                <a:ea typeface="Segoe UI" panose="020B0502040204020203" pitchFamily="34" charset="0"/>
                <a:cs typeface="Segoe UI" panose="020B0502040204020203" pitchFamily="34" charset="0"/>
              </a:rPr>
              <a:t>-PACS System</a:t>
            </a:r>
            <a:endParaRPr lang="ja-JP" altLang="en-US" sz="2800" spc="-150" dirty="0">
              <a:solidFill>
                <a:schemeClr val="accent4"/>
              </a:solidFill>
              <a:cs typeface="Segoe UI" panose="020B0502040204020203" pitchFamily="34" charset="0"/>
            </a:endParaRPr>
          </a:p>
        </p:txBody>
      </p:sp>
      <p:sp>
        <p:nvSpPr>
          <p:cNvPr id="2" name="テキスト ボックス 1"/>
          <p:cNvSpPr txBox="1"/>
          <p:nvPr/>
        </p:nvSpPr>
        <p:spPr>
          <a:xfrm>
            <a:off x="296490" y="694437"/>
            <a:ext cx="8595990" cy="646331"/>
          </a:xfrm>
          <a:prstGeom prst="rect">
            <a:avLst/>
          </a:prstGeom>
          <a:solidFill>
            <a:schemeClr val="accent4"/>
          </a:solidFill>
        </p:spPr>
        <p:txBody>
          <a:bodyPr wrap="square" rtlCol="0">
            <a:spAutoFit/>
          </a:bodyPr>
          <a:lstStyle/>
          <a:p>
            <a:r>
              <a:rPr lang="en-US" altLang="ja-JP" b="1" dirty="0" smtClean="0">
                <a:solidFill>
                  <a:prstClr val="white">
                    <a:lumMod val="95000"/>
                  </a:prstClr>
                </a:solidFill>
                <a:latin typeface="Segoe UI" panose="020B0502040204020203" pitchFamily="34" charset="0"/>
                <a:ea typeface="Segoe UI" panose="020B0502040204020203" pitchFamily="34" charset="0"/>
                <a:cs typeface="Segoe UI" panose="020B0502040204020203" pitchFamily="34" charset="0"/>
              </a:rPr>
              <a:t>Multidisciplinary Cooperative Research Program</a:t>
            </a:r>
          </a:p>
          <a:p>
            <a:r>
              <a:rPr lang="ja-JP" altLang="en-US" dirty="0" smtClean="0">
                <a:solidFill>
                  <a:prstClr val="white">
                    <a:lumMod val="95000"/>
                  </a:prstClr>
                </a:solidFill>
                <a:latin typeface="メイリオ" panose="020B0604030504040204" pitchFamily="50" charset="-128"/>
                <a:ea typeface="メイリオ" panose="020B0604030504040204" pitchFamily="50" charset="-128"/>
                <a:cs typeface="メイリオ" panose="020B0604030504040204" pitchFamily="50" charset="-128"/>
              </a:rPr>
              <a:t>筑波大学計算</a:t>
            </a:r>
            <a:r>
              <a:rPr lang="ja-JP" altLang="en-US" dirty="0">
                <a:solidFill>
                  <a:prstClr val="white">
                    <a:lumMod val="95000"/>
                  </a:prstClr>
                </a:solidFill>
                <a:latin typeface="メイリオ" panose="020B0604030504040204" pitchFamily="50" charset="-128"/>
                <a:ea typeface="メイリオ" panose="020B0604030504040204" pitchFamily="50" charset="-128"/>
                <a:cs typeface="メイリオ" panose="020B0604030504040204" pitchFamily="50" charset="-128"/>
              </a:rPr>
              <a:t>科学研究センター 学際共同</a:t>
            </a:r>
            <a:r>
              <a:rPr lang="ja-JP" altLang="en-US" dirty="0" smtClean="0">
                <a:solidFill>
                  <a:prstClr val="white">
                    <a:lumMod val="95000"/>
                  </a:prstClr>
                </a:solidFill>
                <a:latin typeface="メイリオ" panose="020B0604030504040204" pitchFamily="50" charset="-128"/>
                <a:ea typeface="メイリオ" panose="020B0604030504040204" pitchFamily="50" charset="-128"/>
                <a:cs typeface="メイリオ" panose="020B0604030504040204" pitchFamily="50" charset="-128"/>
              </a:rPr>
              <a:t>利用プログラム</a:t>
            </a:r>
            <a:endParaRPr lang="ja-JP" altLang="en-US" b="1" dirty="0">
              <a:solidFill>
                <a:prstClr val="white">
                  <a:lumMod val="95000"/>
                </a:prstClr>
              </a:solidFill>
              <a:latin typeface="Segoe UI" panose="020B0502040204020203" pitchFamily="34" charset="0"/>
              <a:cs typeface="Segoe UI" panose="020B0502040204020203" pitchFamily="34" charset="0"/>
            </a:endParaRPr>
          </a:p>
        </p:txBody>
      </p:sp>
      <p:sp>
        <p:nvSpPr>
          <p:cNvPr id="3" name="テキスト ボックス 2"/>
          <p:cNvSpPr txBox="1"/>
          <p:nvPr/>
        </p:nvSpPr>
        <p:spPr>
          <a:xfrm>
            <a:off x="5000191" y="5159033"/>
            <a:ext cx="4126716" cy="1015663"/>
          </a:xfrm>
          <a:prstGeom prst="rect">
            <a:avLst/>
          </a:prstGeom>
          <a:noFill/>
        </p:spPr>
        <p:txBody>
          <a:bodyPr wrap="square" rtlCol="0">
            <a:spAutoFit/>
          </a:bodyPr>
          <a:lstStyle/>
          <a:p>
            <a:r>
              <a:rPr lang="ja-JP" altLang="en-US" sz="1500" spc="-1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共同</a:t>
            </a:r>
            <a:r>
              <a:rPr lang="ja-JP" altLang="en-US"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利用･共同</a:t>
            </a:r>
            <a:r>
              <a:rPr lang="ja-JP" altLang="en-US" sz="1500" spc="-1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拠点</a:t>
            </a:r>
            <a:endParaRPr lang="en-US" altLang="ja-JP"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先端</a:t>
            </a:r>
            <a:r>
              <a:rPr lang="ja-JP" altLang="en-US" sz="1500" spc="-1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学際計算科学共同研究</a:t>
            </a:r>
            <a:r>
              <a:rPr lang="ja-JP" altLang="en-US"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拠点</a:t>
            </a:r>
            <a:r>
              <a:rPr lang="en-US" altLang="ja-JP"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spc="-11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（文部科学省</a:t>
            </a:r>
            <a:r>
              <a:rPr lang="ja-JP" altLang="en-US" sz="1500" spc="-11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1500" spc="-110" dirty="0">
                <a:solidFill>
                  <a:prstClr val="black"/>
                </a:solidFill>
                <a:latin typeface="Segoe UI" panose="020B0502040204020203" pitchFamily="34" charset="0"/>
                <a:ea typeface="Segoe UI" panose="020B0502040204020203" pitchFamily="34" charset="0"/>
                <a:cs typeface="Segoe UI" panose="020B0502040204020203" pitchFamily="34" charset="0"/>
              </a:rPr>
              <a:t>Advanced Interdisciplinary Computational Science Collaboration </a:t>
            </a:r>
            <a:r>
              <a:rPr lang="en-US" altLang="ja-JP" sz="1500" spc="-110"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Initiative</a:t>
            </a:r>
            <a:r>
              <a:rPr lang="ja-JP" altLang="en-US" sz="1500" spc="-110"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 </a:t>
            </a:r>
            <a:r>
              <a:rPr lang="en-US" altLang="ja-JP" sz="1500" spc="-110"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(the </a:t>
            </a:r>
            <a:r>
              <a:rPr lang="en-US" altLang="ja-JP" sz="1500" spc="-110" dirty="0">
                <a:solidFill>
                  <a:prstClr val="black"/>
                </a:solidFill>
                <a:latin typeface="Segoe UI" panose="020B0502040204020203" pitchFamily="34" charset="0"/>
                <a:ea typeface="Segoe UI" panose="020B0502040204020203" pitchFamily="34" charset="0"/>
                <a:cs typeface="Segoe UI" panose="020B0502040204020203" pitchFamily="34" charset="0"/>
              </a:rPr>
              <a:t>MEXT of Japan</a:t>
            </a:r>
            <a:r>
              <a:rPr lang="en-US" altLang="ja-JP" sz="1500" spc="-110"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a:t>
            </a:r>
            <a:endParaRPr lang="ja-JP" altLang="en-US" sz="1500" spc="-110" dirty="0">
              <a:solidFill>
                <a:prstClr val="black"/>
              </a:solidFill>
              <a:latin typeface="Segoe UI" panose="020B0502040204020203" pitchFamily="34" charset="0"/>
              <a:ea typeface="メイリオ" panose="020B0604030504040204" pitchFamily="50" charset="-128"/>
              <a:cs typeface="Segoe UI" panose="020B0502040204020203" pitchFamily="34" charset="0"/>
            </a:endParaRPr>
          </a:p>
        </p:txBody>
      </p:sp>
      <p:sp>
        <p:nvSpPr>
          <p:cNvPr id="4" name="正方形/長方形 3"/>
          <p:cNvSpPr/>
          <p:nvPr/>
        </p:nvSpPr>
        <p:spPr>
          <a:xfrm>
            <a:off x="7956376" y="1503343"/>
            <a:ext cx="807799" cy="6803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0191" y="2071265"/>
            <a:ext cx="3900956" cy="2665653"/>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1561760474"/>
              </p:ext>
            </p:extLst>
          </p:nvPr>
        </p:nvGraphicFramePr>
        <p:xfrm>
          <a:off x="296200" y="1959995"/>
          <a:ext cx="4563542" cy="2166522"/>
        </p:xfrm>
        <a:graphic>
          <a:graphicData uri="http://schemas.openxmlformats.org/drawingml/2006/table">
            <a:tbl>
              <a:tblPr bandRow="1">
                <a:tableStyleId>{F5AB1C69-6EDB-4FF4-983F-18BD219EF322}</a:tableStyleId>
              </a:tblPr>
              <a:tblGrid>
                <a:gridCol w="824695">
                  <a:extLst>
                    <a:ext uri="{9D8B030D-6E8A-4147-A177-3AD203B41FA5}">
                      <a16:colId xmlns:a16="http://schemas.microsoft.com/office/drawing/2014/main" xmlns="" val="20000"/>
                    </a:ext>
                  </a:extLst>
                </a:gridCol>
                <a:gridCol w="498487">
                  <a:extLst>
                    <a:ext uri="{9D8B030D-6E8A-4147-A177-3AD203B41FA5}">
                      <a16:colId xmlns:a16="http://schemas.microsoft.com/office/drawing/2014/main" xmlns="" val="20001"/>
                    </a:ext>
                  </a:extLst>
                </a:gridCol>
                <a:gridCol w="504056">
                  <a:extLst>
                    <a:ext uri="{9D8B030D-6E8A-4147-A177-3AD203B41FA5}">
                      <a16:colId xmlns:a16="http://schemas.microsoft.com/office/drawing/2014/main" xmlns="" val="20002"/>
                    </a:ext>
                  </a:extLst>
                </a:gridCol>
                <a:gridCol w="2736304">
                  <a:extLst>
                    <a:ext uri="{9D8B030D-6E8A-4147-A177-3AD203B41FA5}">
                      <a16:colId xmlns:a16="http://schemas.microsoft.com/office/drawing/2014/main" xmlns="" val="20003"/>
                    </a:ext>
                  </a:extLst>
                </a:gridCol>
              </a:tblGrid>
              <a:tr h="197607">
                <a:tc gridSpan="3">
                  <a:txBody>
                    <a:bodyPr/>
                    <a:lstStyle/>
                    <a:p>
                      <a:r>
                        <a:rPr kumimoji="1" lang="en-US" altLang="ja-JP" sz="1000" dirty="0" smtClean="0"/>
                        <a:t>Total peak performance</a:t>
                      </a:r>
                      <a:endParaRPr kumimoji="1" lang="ja-JP" altLang="en-US" sz="1000" dirty="0"/>
                    </a:p>
                  </a:txBody>
                  <a:tcPr marL="9720" marR="9720" marT="9720" marB="9720"/>
                </a:tc>
                <a:tc hMerge="1">
                  <a:txBody>
                    <a:bodyPr/>
                    <a:lstStyle/>
                    <a:p>
                      <a:endParaRPr kumimoji="1" lang="ja-JP" altLang="en-US" dirty="0"/>
                    </a:p>
                  </a:txBody>
                  <a:tcPr/>
                </a:tc>
                <a:tc hMerge="1">
                  <a:txBody>
                    <a:bodyPr/>
                    <a:lstStyle/>
                    <a:p>
                      <a:endParaRPr kumimoji="1" lang="ja-JP" altLang="en-US"/>
                    </a:p>
                  </a:txBody>
                  <a:tcPr/>
                </a:tc>
                <a:tc>
                  <a:txBody>
                    <a:bodyPr/>
                    <a:lstStyle/>
                    <a:p>
                      <a:r>
                        <a:rPr kumimoji="1" lang="en-US" altLang="ja-JP" sz="1000" dirty="0" smtClean="0"/>
                        <a:t>25 PFLOPS</a:t>
                      </a:r>
                      <a:endParaRPr kumimoji="1" lang="ja-JP" altLang="en-US" sz="1000" dirty="0"/>
                    </a:p>
                  </a:txBody>
                  <a:tcPr marL="9720" marR="9720" marT="9720" marB="9720"/>
                </a:tc>
                <a:extLst>
                  <a:ext uri="{0D108BD9-81ED-4DB2-BD59-A6C34878D82A}">
                    <a16:rowId xmlns:a16="http://schemas.microsoft.com/office/drawing/2014/main" xmlns="" val="10000"/>
                  </a:ext>
                </a:extLst>
              </a:tr>
              <a:tr h="197607">
                <a:tc gridSpan="3">
                  <a:txBody>
                    <a:bodyPr/>
                    <a:lstStyle/>
                    <a:p>
                      <a:r>
                        <a:rPr kumimoji="1" lang="en-US" altLang="ja-JP" sz="1000" dirty="0" smtClean="0"/>
                        <a:t>Total number of compute nodes</a:t>
                      </a:r>
                      <a:endParaRPr kumimoji="1" lang="ja-JP" altLang="en-US" sz="1000" dirty="0"/>
                    </a:p>
                  </a:txBody>
                  <a:tcPr marL="9720" marR="9720" marT="9720" marB="9720"/>
                </a:tc>
                <a:tc hMerge="1">
                  <a:txBody>
                    <a:bodyPr/>
                    <a:lstStyle/>
                    <a:p>
                      <a:endParaRPr kumimoji="1" lang="ja-JP" altLang="en-US"/>
                    </a:p>
                  </a:txBody>
                  <a:tcPr/>
                </a:tc>
                <a:tc hMerge="1">
                  <a:txBody>
                    <a:bodyPr/>
                    <a:lstStyle/>
                    <a:p>
                      <a:endParaRPr kumimoji="1" lang="ja-JP" altLang="en-US"/>
                    </a:p>
                  </a:txBody>
                  <a:tcPr/>
                </a:tc>
                <a:tc>
                  <a:txBody>
                    <a:bodyPr/>
                    <a:lstStyle/>
                    <a:p>
                      <a:r>
                        <a:rPr kumimoji="1" lang="en-US" altLang="ja-JP" sz="1000" dirty="0" smtClean="0"/>
                        <a:t>8,208</a:t>
                      </a:r>
                      <a:endParaRPr kumimoji="1" lang="ja-JP" altLang="en-US" sz="1000" dirty="0"/>
                    </a:p>
                  </a:txBody>
                  <a:tcPr marL="9720" marR="9720" marT="9720" marB="9720"/>
                </a:tc>
                <a:extLst>
                  <a:ext uri="{0D108BD9-81ED-4DB2-BD59-A6C34878D82A}">
                    <a16:rowId xmlns:a16="http://schemas.microsoft.com/office/drawing/2014/main" xmlns="" val="10001"/>
                  </a:ext>
                </a:extLst>
              </a:tr>
              <a:tr h="324226">
                <a:tc rowSpan="4">
                  <a:txBody>
                    <a:bodyPr/>
                    <a:lstStyle/>
                    <a:p>
                      <a:r>
                        <a:rPr kumimoji="1" lang="en-US" altLang="ja-JP" sz="1000" dirty="0" smtClean="0"/>
                        <a:t>Compute node</a:t>
                      </a:r>
                      <a:endParaRPr kumimoji="1" lang="ja-JP" altLang="en-US" sz="1000" dirty="0"/>
                    </a:p>
                  </a:txBody>
                  <a:tcPr marL="9720" marR="9720" marT="9720" marB="9720"/>
                </a:tc>
                <a:tc gridSpan="2">
                  <a:txBody>
                    <a:bodyPr/>
                    <a:lstStyle/>
                    <a:p>
                      <a:r>
                        <a:rPr kumimoji="1" lang="en-US" altLang="ja-JP" sz="1000" dirty="0" smtClean="0"/>
                        <a:t>Product</a:t>
                      </a:r>
                      <a:endParaRPr kumimoji="1" lang="ja-JP" altLang="en-US" sz="1000" dirty="0"/>
                    </a:p>
                  </a:txBody>
                  <a:tcPr marL="9720" marR="9720" marT="9720" marB="9720"/>
                </a:tc>
                <a:tc hMerge="1">
                  <a:txBody>
                    <a:bodyPr/>
                    <a:lstStyle/>
                    <a:p>
                      <a:endParaRPr kumimoji="1" lang="ja-JP" altLang="en-US"/>
                    </a:p>
                  </a:txBody>
                  <a:tcPr/>
                </a:tc>
                <a:tc>
                  <a:txBody>
                    <a:bodyPr/>
                    <a:lstStyle/>
                    <a:p>
                      <a:r>
                        <a:rPr kumimoji="1" lang="en-US" altLang="ja-JP" sz="1000" dirty="0" smtClean="0"/>
                        <a:t>Fujitsu PRIMERGY CX600 M1 (2U) + CX1640 M1 x 8 node</a:t>
                      </a:r>
                      <a:endParaRPr kumimoji="1" lang="ja-JP" altLang="en-US" sz="1000" dirty="0"/>
                    </a:p>
                  </a:txBody>
                  <a:tcPr marL="9720" marR="9720" marT="9720" marB="9720"/>
                </a:tc>
                <a:extLst>
                  <a:ext uri="{0D108BD9-81ED-4DB2-BD59-A6C34878D82A}">
                    <a16:rowId xmlns:a16="http://schemas.microsoft.com/office/drawing/2014/main" xmlns="" val="10002"/>
                  </a:ext>
                </a:extLst>
              </a:tr>
              <a:tr h="476619">
                <a:tc vMerge="1">
                  <a:txBody>
                    <a:bodyPr/>
                    <a:lstStyle/>
                    <a:p>
                      <a:endParaRPr kumimoji="1" lang="ja-JP" altLang="en-US" dirty="0"/>
                    </a:p>
                  </a:txBody>
                  <a:tcPr/>
                </a:tc>
                <a:tc gridSpan="2">
                  <a:txBody>
                    <a:bodyPr/>
                    <a:lstStyle/>
                    <a:p>
                      <a:r>
                        <a:rPr kumimoji="1" lang="en-US" altLang="ja-JP" sz="1000" dirty="0" smtClean="0"/>
                        <a:t>Processor</a:t>
                      </a:r>
                      <a:endParaRPr kumimoji="1" lang="ja-JP" altLang="en-US" sz="1000" dirty="0"/>
                    </a:p>
                  </a:txBody>
                  <a:tcPr marL="9720" marR="9720" marT="9720" marB="9720"/>
                </a:tc>
                <a:tc hMerge="1">
                  <a:txBody>
                    <a:bodyPr/>
                    <a:lstStyle/>
                    <a:p>
                      <a:endParaRPr kumimoji="1" lang="ja-JP" altLang="en-US"/>
                    </a:p>
                  </a:txBody>
                  <a:tcPr/>
                </a:tc>
                <a:tc>
                  <a:txBody>
                    <a:bodyPr/>
                    <a:lstStyle/>
                    <a:p>
                      <a:r>
                        <a:rPr kumimoji="1" lang="en-US" altLang="ja-JP" sz="1000" dirty="0" smtClean="0"/>
                        <a:t>Intel</a:t>
                      </a:r>
                      <a:r>
                        <a:rPr kumimoji="1" lang="en-US" altLang="ja-JP" sz="1000" baseline="30000" dirty="0" smtClean="0"/>
                        <a:t>©</a:t>
                      </a:r>
                      <a:r>
                        <a:rPr kumimoji="1" lang="en-US" altLang="ja-JP" sz="1000" dirty="0" smtClean="0"/>
                        <a:t> Xeon Phi </a:t>
                      </a:r>
                      <a:r>
                        <a:rPr kumimoji="1" lang="en-US" altLang="ja-JP" sz="1000" baseline="30000" dirty="0" smtClean="0"/>
                        <a:t>TM </a:t>
                      </a:r>
                      <a:r>
                        <a:rPr kumimoji="1" lang="en-US" altLang="ja-JP" sz="1000" baseline="0" dirty="0" smtClean="0"/>
                        <a:t>7250</a:t>
                      </a:r>
                    </a:p>
                    <a:p>
                      <a:r>
                        <a:rPr kumimoji="1" lang="en-US" altLang="ja-JP" sz="1000" baseline="0" dirty="0" smtClean="0"/>
                        <a:t>(Code name: Knights Landing),</a:t>
                      </a:r>
                    </a:p>
                    <a:p>
                      <a:r>
                        <a:rPr kumimoji="1" lang="en-US" altLang="ja-JP" sz="1000" baseline="0" dirty="0" smtClean="0"/>
                        <a:t>68 cores, 1.4 GHz</a:t>
                      </a:r>
                      <a:r>
                        <a:rPr kumimoji="1" lang="en-US" altLang="ja-JP" sz="1000" dirty="0" smtClean="0"/>
                        <a:t> </a:t>
                      </a:r>
                      <a:endParaRPr kumimoji="1" lang="ja-JP" altLang="en-US" sz="1000" dirty="0"/>
                    </a:p>
                  </a:txBody>
                  <a:tcPr marL="9720" marR="9720" marT="9720" marB="9720"/>
                </a:tc>
                <a:extLst>
                  <a:ext uri="{0D108BD9-81ED-4DB2-BD59-A6C34878D82A}">
                    <a16:rowId xmlns:a16="http://schemas.microsoft.com/office/drawing/2014/main" xmlns="" val="10003"/>
                  </a:ext>
                </a:extLst>
              </a:tr>
              <a:tr h="197607">
                <a:tc vMerge="1">
                  <a:txBody>
                    <a:bodyPr/>
                    <a:lstStyle/>
                    <a:p>
                      <a:endParaRPr kumimoji="1" lang="ja-JP" altLang="en-US" dirty="0"/>
                    </a:p>
                  </a:txBody>
                  <a:tcPr/>
                </a:tc>
                <a:tc rowSpan="2">
                  <a:txBody>
                    <a:bodyPr/>
                    <a:lstStyle/>
                    <a:p>
                      <a:r>
                        <a:rPr kumimoji="1" lang="en-US" altLang="ja-JP" sz="1000" dirty="0" smtClean="0"/>
                        <a:t>Memory</a:t>
                      </a:r>
                      <a:endParaRPr kumimoji="1" lang="ja-JP" altLang="en-US" sz="1000" dirty="0"/>
                    </a:p>
                  </a:txBody>
                  <a:tcPr marL="9720" marR="9720" marT="9720" marB="9720"/>
                </a:tc>
                <a:tc>
                  <a:txBody>
                    <a:bodyPr/>
                    <a:lstStyle/>
                    <a:p>
                      <a:r>
                        <a:rPr kumimoji="1" lang="en-US" altLang="ja-JP" sz="1000" dirty="0" smtClean="0"/>
                        <a:t>High BW</a:t>
                      </a:r>
                      <a:endParaRPr kumimoji="1" lang="ja-JP" altLang="en-US" sz="1000" dirty="0"/>
                    </a:p>
                  </a:txBody>
                  <a:tcPr marL="9720" marR="9720" marT="9720" marB="9720"/>
                </a:tc>
                <a:tc>
                  <a:txBody>
                    <a:bodyPr/>
                    <a:lstStyle/>
                    <a:p>
                      <a:r>
                        <a:rPr kumimoji="1" lang="en-US" altLang="ja-JP" sz="1000" dirty="0" smtClean="0"/>
                        <a:t>16 GB,</a:t>
                      </a:r>
                      <a:r>
                        <a:rPr kumimoji="1" lang="en-US" altLang="ja-JP" sz="1000" baseline="0" dirty="0" smtClean="0"/>
                        <a:t> 490 GB/sec (MCDRAM, effective rate)</a:t>
                      </a:r>
                      <a:endParaRPr kumimoji="1" lang="ja-JP" altLang="en-US" sz="1000" dirty="0"/>
                    </a:p>
                  </a:txBody>
                  <a:tcPr marL="9720" marR="9720" marT="9720" marB="9720"/>
                </a:tc>
                <a:extLst>
                  <a:ext uri="{0D108BD9-81ED-4DB2-BD59-A6C34878D82A}">
                    <a16:rowId xmlns:a16="http://schemas.microsoft.com/office/drawing/2014/main" xmlns="" val="10004"/>
                  </a:ext>
                </a:extLst>
              </a:tr>
              <a:tr h="197607">
                <a:tc vMerge="1">
                  <a:txBody>
                    <a:bodyPr/>
                    <a:lstStyle/>
                    <a:p>
                      <a:endParaRPr kumimoji="1" lang="ja-JP" altLang="en-US"/>
                    </a:p>
                  </a:txBody>
                  <a:tcPr/>
                </a:tc>
                <a:tc vMerge="1">
                  <a:txBody>
                    <a:bodyPr/>
                    <a:lstStyle/>
                    <a:p>
                      <a:endParaRPr kumimoji="1" lang="ja-JP" altLang="en-US"/>
                    </a:p>
                  </a:txBody>
                  <a:tcPr>
                    <a:lnR w="12700" cap="flat" cmpd="sng" algn="ctr">
                      <a:solidFill>
                        <a:schemeClr val="tx1"/>
                      </a:solidFill>
                      <a:prstDash val="solid"/>
                      <a:round/>
                      <a:headEnd type="none" w="med" len="med"/>
                      <a:tailEnd type="none" w="med" len="med"/>
                    </a:lnR>
                  </a:tcPr>
                </a:tc>
                <a:tc>
                  <a:txBody>
                    <a:bodyPr/>
                    <a:lstStyle/>
                    <a:p>
                      <a:r>
                        <a:rPr kumimoji="1" lang="en-US" altLang="ja-JP" sz="1000" dirty="0" smtClean="0"/>
                        <a:t>Low BW</a:t>
                      </a:r>
                      <a:endParaRPr kumimoji="1" lang="ja-JP" altLang="en-US" sz="1000" dirty="0"/>
                    </a:p>
                  </a:txBody>
                  <a:tcPr marL="9720" marR="9720" marT="9720" marB="9720"/>
                </a:tc>
                <a:tc>
                  <a:txBody>
                    <a:bodyPr/>
                    <a:lstStyle/>
                    <a:p>
                      <a:r>
                        <a:rPr kumimoji="1" lang="en-US" altLang="ja-JP" sz="1000" dirty="0" smtClean="0"/>
                        <a:t>96 GB, 115.2 GB/sec (peak rate)</a:t>
                      </a:r>
                      <a:endParaRPr kumimoji="1" lang="ja-JP" altLang="en-US" sz="1000" dirty="0"/>
                    </a:p>
                  </a:txBody>
                  <a:tcPr marL="9720" marR="9720" marT="9720" marB="9720"/>
                </a:tc>
                <a:extLst>
                  <a:ext uri="{0D108BD9-81ED-4DB2-BD59-A6C34878D82A}">
                    <a16:rowId xmlns:a16="http://schemas.microsoft.com/office/drawing/2014/main" xmlns="" val="10005"/>
                  </a:ext>
                </a:extLst>
              </a:tr>
              <a:tr h="197607">
                <a:tc rowSpan="3">
                  <a:txBody>
                    <a:bodyPr/>
                    <a:lstStyle/>
                    <a:p>
                      <a:r>
                        <a:rPr kumimoji="1" lang="en-US" altLang="ja-JP" sz="1000" dirty="0" smtClean="0"/>
                        <a:t>Interconnect</a:t>
                      </a:r>
                      <a:endParaRPr kumimoji="1" lang="ja-JP" altLang="en-US" sz="1000" dirty="0"/>
                    </a:p>
                  </a:txBody>
                  <a:tcPr marL="9720" marR="9720" marT="9720" marB="9720"/>
                </a:tc>
                <a:tc gridSpan="2">
                  <a:txBody>
                    <a:bodyPr/>
                    <a:lstStyle/>
                    <a:p>
                      <a:r>
                        <a:rPr kumimoji="1" lang="en-US" altLang="ja-JP" sz="1000" dirty="0" smtClean="0"/>
                        <a:t>Product</a:t>
                      </a:r>
                      <a:endParaRPr kumimoji="1" lang="ja-JP" altLang="en-US" sz="1000" dirty="0"/>
                    </a:p>
                  </a:txBody>
                  <a:tcPr marL="9720" marR="9720" marT="9720" marB="9720"/>
                </a:tc>
                <a:tc hMerge="1">
                  <a:txBody>
                    <a:bodyPr/>
                    <a:lstStyle/>
                    <a:p>
                      <a:endParaRPr kumimoji="1" lang="ja-JP" altLang="en-US"/>
                    </a:p>
                  </a:txBody>
                  <a:tcPr/>
                </a:tc>
                <a:tc>
                  <a:txBody>
                    <a:bodyPr/>
                    <a:lstStyle/>
                    <a:p>
                      <a:r>
                        <a:rPr kumimoji="1" lang="en-US" altLang="ja-JP" sz="1000" dirty="0" smtClean="0"/>
                        <a:t>Intel </a:t>
                      </a:r>
                      <a:r>
                        <a:rPr kumimoji="1" lang="en-US" altLang="ja-JP" sz="1000" baseline="30000" dirty="0" smtClean="0"/>
                        <a:t>©</a:t>
                      </a:r>
                      <a:r>
                        <a:rPr kumimoji="1" lang="en-US" altLang="ja-JP" sz="1000" baseline="0" dirty="0" smtClean="0"/>
                        <a:t> Omni-Path Architecture</a:t>
                      </a:r>
                      <a:endParaRPr kumimoji="1" lang="ja-JP" altLang="en-US" sz="1000" baseline="30000" dirty="0"/>
                    </a:p>
                  </a:txBody>
                  <a:tcPr marL="9720" marR="9720" marT="9720" marB="9720"/>
                </a:tc>
                <a:extLst>
                  <a:ext uri="{0D108BD9-81ED-4DB2-BD59-A6C34878D82A}">
                    <a16:rowId xmlns:a16="http://schemas.microsoft.com/office/drawing/2014/main" xmlns="" val="10006"/>
                  </a:ext>
                </a:extLst>
              </a:tr>
              <a:tr h="197607">
                <a:tc vMerge="1">
                  <a:txBody>
                    <a:bodyPr/>
                    <a:lstStyle/>
                    <a:p>
                      <a:endParaRPr kumimoji="1" lang="ja-JP" altLang="en-US" dirty="0"/>
                    </a:p>
                  </a:txBody>
                  <a:tcPr/>
                </a:tc>
                <a:tc gridSpan="2">
                  <a:txBody>
                    <a:bodyPr/>
                    <a:lstStyle/>
                    <a:p>
                      <a:r>
                        <a:rPr kumimoji="1" lang="en-US" altLang="ja-JP" sz="1000" dirty="0" smtClean="0"/>
                        <a:t>Link speed</a:t>
                      </a:r>
                      <a:endParaRPr kumimoji="1" lang="ja-JP" altLang="en-US" sz="1000" dirty="0"/>
                    </a:p>
                  </a:txBody>
                  <a:tcPr marL="9720" marR="9720" marT="9720" marB="9720"/>
                </a:tc>
                <a:tc hMerge="1">
                  <a:txBody>
                    <a:bodyPr/>
                    <a:lstStyle/>
                    <a:p>
                      <a:endParaRPr kumimoji="1" lang="ja-JP" altLang="en-US"/>
                    </a:p>
                  </a:txBody>
                  <a:tcPr/>
                </a:tc>
                <a:tc>
                  <a:txBody>
                    <a:bodyPr/>
                    <a:lstStyle/>
                    <a:p>
                      <a:r>
                        <a:rPr kumimoji="1" lang="en-US" altLang="ja-JP" sz="1000" dirty="0" smtClean="0"/>
                        <a:t>100 </a:t>
                      </a:r>
                      <a:r>
                        <a:rPr kumimoji="1" lang="en-US" altLang="ja-JP" sz="1000" dirty="0" err="1" smtClean="0"/>
                        <a:t>Gbps</a:t>
                      </a:r>
                      <a:endParaRPr kumimoji="1" lang="ja-JP" altLang="en-US" sz="1000" dirty="0"/>
                    </a:p>
                  </a:txBody>
                  <a:tcPr marL="9720" marR="9720" marT="9720" marB="9720"/>
                </a:tc>
                <a:extLst>
                  <a:ext uri="{0D108BD9-81ED-4DB2-BD59-A6C34878D82A}">
                    <a16:rowId xmlns:a16="http://schemas.microsoft.com/office/drawing/2014/main" xmlns="" val="10007"/>
                  </a:ext>
                </a:extLst>
              </a:tr>
              <a:tr h="180000">
                <a:tc vMerge="1">
                  <a:txBody>
                    <a:bodyPr/>
                    <a:lstStyle/>
                    <a:p>
                      <a:endParaRPr kumimoji="1" lang="ja-JP" altLang="en-US" dirty="0"/>
                    </a:p>
                  </a:txBody>
                  <a:tcPr/>
                </a:tc>
                <a:tc gridSpan="2">
                  <a:txBody>
                    <a:bodyPr/>
                    <a:lstStyle/>
                    <a:p>
                      <a:r>
                        <a:rPr kumimoji="1" lang="en-US" altLang="ja-JP" sz="1000" dirty="0" smtClean="0"/>
                        <a:t>Topology</a:t>
                      </a:r>
                      <a:endParaRPr kumimoji="1" lang="ja-JP" altLang="en-US" sz="1000" dirty="0"/>
                    </a:p>
                  </a:txBody>
                  <a:tcPr marL="9720" marR="9720" marT="9720" marB="9720"/>
                </a:tc>
                <a:tc hMerge="1">
                  <a:txBody>
                    <a:bodyPr/>
                    <a:lstStyle/>
                    <a:p>
                      <a:endParaRPr kumimoji="1" lang="ja-JP" altLang="en-US"/>
                    </a:p>
                  </a:txBody>
                  <a:tcPr/>
                </a:tc>
                <a:tc>
                  <a:txBody>
                    <a:bodyPr/>
                    <a:lstStyle/>
                    <a:p>
                      <a:r>
                        <a:rPr kumimoji="1" lang="en-US" altLang="ja-JP" sz="1000" dirty="0" smtClean="0"/>
                        <a:t>Fat-tree with (completely) full-bisection bandwidth</a:t>
                      </a:r>
                      <a:endParaRPr kumimoji="1" lang="ja-JP" altLang="en-US" sz="1000" dirty="0"/>
                    </a:p>
                  </a:txBody>
                  <a:tcPr marL="9720" marR="9720" marT="9720" marB="9720"/>
                </a:tc>
                <a:extLst>
                  <a:ext uri="{0D108BD9-81ED-4DB2-BD59-A6C34878D82A}">
                    <a16:rowId xmlns:a16="http://schemas.microsoft.com/office/drawing/2014/main" xmlns="" val="10008"/>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963152884"/>
              </p:ext>
            </p:extLst>
          </p:nvPr>
        </p:nvGraphicFramePr>
        <p:xfrm>
          <a:off x="296199" y="4142804"/>
          <a:ext cx="4563543" cy="2032458"/>
        </p:xfrm>
        <a:graphic>
          <a:graphicData uri="http://schemas.openxmlformats.org/drawingml/2006/table">
            <a:tbl>
              <a:tblPr bandRow="1">
                <a:tableStyleId>{F5AB1C69-6EDB-4FF4-983F-18BD219EF322}</a:tableStyleId>
              </a:tblPr>
              <a:tblGrid>
                <a:gridCol w="792378">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gridCol w="2619037">
                  <a:extLst>
                    <a:ext uri="{9D8B030D-6E8A-4147-A177-3AD203B41FA5}">
                      <a16:colId xmlns:a16="http://schemas.microsoft.com/office/drawing/2014/main" xmlns="" val="20002"/>
                    </a:ext>
                  </a:extLst>
                </a:gridCol>
              </a:tblGrid>
              <a:tr h="189802">
                <a:tc rowSpan="4">
                  <a:txBody>
                    <a:bodyPr/>
                    <a:lstStyle/>
                    <a:p>
                      <a:r>
                        <a:rPr kumimoji="1" lang="en-US" altLang="ja-JP" sz="1000" dirty="0" smtClean="0"/>
                        <a:t>Parallel File System</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Type</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err="1" smtClean="0"/>
                        <a:t>Lustre</a:t>
                      </a:r>
                      <a:r>
                        <a:rPr kumimoji="1" lang="en-US" altLang="ja-JP" sz="1000" dirty="0" smtClean="0"/>
                        <a:t> File System</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189802">
                <a:tc v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Total Capacity</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26.2</a:t>
                      </a:r>
                      <a:r>
                        <a:rPr kumimoji="1" lang="en-US" altLang="ja-JP" sz="1000" baseline="0" dirty="0" smtClean="0"/>
                        <a:t> PB</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89802">
                <a:tc v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Product</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err="1" smtClean="0"/>
                        <a:t>DataDirect</a:t>
                      </a:r>
                      <a:r>
                        <a:rPr kumimoji="1" lang="en-US" altLang="ja-JP" sz="1000" dirty="0" smtClean="0"/>
                        <a:t> Networks SFA14KE</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189802">
                <a:tc v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Aggregate BW</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500 GB/sec</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189802">
                <a:tc rowSpan="4">
                  <a:txBody>
                    <a:bodyPr/>
                    <a:lstStyle/>
                    <a:p>
                      <a:r>
                        <a:rPr kumimoji="1" lang="en-US" altLang="ja-JP" sz="1000" dirty="0" smtClean="0"/>
                        <a:t>File Cache System</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Type</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Burst Buffer,</a:t>
                      </a:r>
                      <a:r>
                        <a:rPr kumimoji="1" lang="en-US" altLang="ja-JP" sz="1000" baseline="0" dirty="0" smtClean="0"/>
                        <a:t> Infinite Memory Engine (by DDN)</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189802">
                <a:tc v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Total capacity</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940 TB (</a:t>
                      </a:r>
                      <a:r>
                        <a:rPr kumimoji="1" lang="en-US" altLang="ja-JP" sz="1000" dirty="0" err="1" smtClean="0"/>
                        <a:t>NVMe</a:t>
                      </a:r>
                      <a:r>
                        <a:rPr kumimoji="1" lang="en-US" altLang="ja-JP" sz="1000" dirty="0" smtClean="0"/>
                        <a:t> SSD, including parity data by erasure coding)</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189802">
                <a:tc vMerge="1">
                  <a:txBody>
                    <a:bodyPr/>
                    <a:lstStyle/>
                    <a:p>
                      <a:endParaRPr kumimoji="1" lang="ja-JP" altLang="en-US" sz="1000" baseline="30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aseline="0" dirty="0" smtClean="0"/>
                        <a:t>Product</a:t>
                      </a:r>
                      <a:endParaRPr kumimoji="1" lang="ja-JP" altLang="en-US" sz="1000" baseline="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baseline="0" dirty="0" err="1" smtClean="0"/>
                        <a:t>DataDirect</a:t>
                      </a:r>
                      <a:r>
                        <a:rPr kumimoji="1" lang="en-US" altLang="ja-JP" sz="1000" baseline="0" dirty="0" smtClean="0"/>
                        <a:t> Networks IME14K</a:t>
                      </a:r>
                      <a:endParaRPr kumimoji="1" lang="ja-JP" altLang="en-US" sz="1000" baseline="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189802">
                <a:tc v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Aggregate BW</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1,560 GB/sec</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189802">
                <a:tc gridSpan="2">
                  <a:txBody>
                    <a:bodyPr/>
                    <a:lstStyle/>
                    <a:p>
                      <a:r>
                        <a:rPr kumimoji="1" lang="en-US" altLang="ja-JP" sz="1000" dirty="0" smtClean="0"/>
                        <a:t>Power consumption</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4.2 MW (including</a:t>
                      </a:r>
                      <a:r>
                        <a:rPr kumimoji="1" lang="en-US" altLang="ja-JP" sz="1000" baseline="0" dirty="0" smtClean="0"/>
                        <a:t> cooling)</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189802">
                <a:tc gridSpan="2">
                  <a:txBody>
                    <a:bodyPr/>
                    <a:lstStyle/>
                    <a:p>
                      <a:r>
                        <a:rPr kumimoji="1" lang="en-US" altLang="ja-JP" sz="1000" dirty="0" smtClean="0"/>
                        <a:t># of racks</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t>102</a:t>
                      </a:r>
                      <a:endParaRPr kumimoji="1" lang="ja-JP" altLang="en-US" sz="1000" dirty="0"/>
                    </a:p>
                  </a:txBody>
                  <a:tcPr marL="9720" marR="9720" marT="9720" marB="97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bl>
          </a:graphicData>
        </a:graphic>
      </p:graphicFrame>
      <p:sp>
        <p:nvSpPr>
          <p:cNvPr id="6" name="テキスト ボックス 5"/>
          <p:cNvSpPr txBox="1"/>
          <p:nvPr/>
        </p:nvSpPr>
        <p:spPr>
          <a:xfrm>
            <a:off x="296198" y="6309320"/>
            <a:ext cx="8452265" cy="430887"/>
          </a:xfrm>
          <a:prstGeom prst="rect">
            <a:avLst/>
          </a:prstGeom>
          <a:noFill/>
        </p:spPr>
        <p:txBody>
          <a:bodyPr wrap="square" rtlCol="0">
            <a:spAutoFit/>
          </a:bodyPr>
          <a:lstStyle/>
          <a:p>
            <a:r>
              <a:rPr lang="en-US" altLang="ja-JP" sz="1100" dirty="0">
                <a:solidFill>
                  <a:prstClr val="black"/>
                </a:solidFill>
                <a:ea typeface="+mj-ea"/>
                <a:cs typeface="Arial" charset="0"/>
              </a:rPr>
              <a:t>*</a:t>
            </a:r>
            <a:r>
              <a:rPr lang="en-US" altLang="ja-JP" sz="1100" dirty="0" err="1">
                <a:solidFill>
                  <a:prstClr val="black"/>
                </a:solidFill>
                <a:ea typeface="+mj-ea"/>
                <a:cs typeface="Arial" charset="0"/>
              </a:rPr>
              <a:t>Oakforest</a:t>
            </a:r>
            <a:r>
              <a:rPr lang="en-US" altLang="ja-JP" sz="1100" dirty="0">
                <a:solidFill>
                  <a:prstClr val="black"/>
                </a:solidFill>
                <a:ea typeface="+mj-ea"/>
                <a:cs typeface="Arial" charset="0"/>
              </a:rPr>
              <a:t>-PACS</a:t>
            </a:r>
            <a:r>
              <a:rPr lang="ja-JP" altLang="en-US" sz="1100" spc="-150" dirty="0">
                <a:solidFill>
                  <a:prstClr val="black"/>
                </a:solidFill>
                <a:ea typeface="+mj-ea"/>
                <a:cs typeface="Arial" charset="0"/>
              </a:rPr>
              <a:t>は</a:t>
            </a:r>
            <a:r>
              <a:rPr lang="ja-JP" altLang="en-US" sz="1100" spc="-150" dirty="0" smtClean="0">
                <a:solidFill>
                  <a:prstClr val="black"/>
                </a:solidFill>
                <a:ea typeface="+mj-ea"/>
                <a:cs typeface="Arial" charset="0"/>
              </a:rPr>
              <a:t>、筑波大学計算科学研究センターと東京大学情報基盤センターが設置した</a:t>
            </a:r>
            <a:r>
              <a:rPr lang="ja-JP" altLang="en-US" sz="1100" dirty="0" smtClean="0">
                <a:solidFill>
                  <a:prstClr val="black"/>
                </a:solidFill>
                <a:ea typeface="+mj-ea"/>
                <a:cs typeface="Arial" charset="0"/>
              </a:rPr>
              <a:t>最先端共同</a:t>
            </a:r>
            <a:r>
              <a:rPr lang="en-US" altLang="ja-JP" sz="1100" dirty="0" smtClean="0">
                <a:solidFill>
                  <a:prstClr val="black"/>
                </a:solidFill>
                <a:ea typeface="+mj-ea"/>
                <a:cs typeface="Arial" charset="0"/>
              </a:rPr>
              <a:t>HPC</a:t>
            </a:r>
            <a:r>
              <a:rPr lang="ja-JP" altLang="en-US" sz="1100" dirty="0" smtClean="0">
                <a:solidFill>
                  <a:prstClr val="black"/>
                </a:solidFill>
                <a:ea typeface="+mj-ea"/>
                <a:cs typeface="Arial" charset="0"/>
              </a:rPr>
              <a:t>基盤施設（ </a:t>
            </a:r>
            <a:r>
              <a:rPr lang="en-US" altLang="ja-JP" sz="1100" dirty="0" smtClean="0">
                <a:solidFill>
                  <a:prstClr val="black"/>
                </a:solidFill>
                <a:ea typeface="+mj-ea"/>
                <a:cs typeface="Arial" charset="0"/>
              </a:rPr>
              <a:t>JCAHPC</a:t>
            </a:r>
            <a:r>
              <a:rPr lang="ja-JP" altLang="en-US" sz="1100" dirty="0" smtClean="0">
                <a:solidFill>
                  <a:prstClr val="black"/>
                </a:solidFill>
                <a:ea typeface="+mj-ea"/>
                <a:cs typeface="Arial" charset="0"/>
              </a:rPr>
              <a:t>）</a:t>
            </a:r>
            <a:r>
              <a:rPr lang="ja-JP" altLang="en-US" sz="1100" spc="-150" dirty="0" smtClean="0">
                <a:solidFill>
                  <a:prstClr val="black"/>
                </a:solidFill>
                <a:ea typeface="+mj-ea"/>
                <a:cs typeface="Arial" charset="0"/>
              </a:rPr>
              <a:t>によって運用されています。</a:t>
            </a:r>
            <a:endParaRPr lang="en-US" altLang="ja-JP" sz="1100" spc="-150" dirty="0" smtClean="0">
              <a:solidFill>
                <a:prstClr val="black"/>
              </a:solidFill>
              <a:ea typeface="+mj-ea"/>
              <a:cs typeface="Arial" charset="0"/>
            </a:endParaRPr>
          </a:p>
          <a:p>
            <a:r>
              <a:rPr lang="en-US" altLang="ja-JP" sz="1100" dirty="0" smtClean="0">
                <a:ea typeface="+mj-ea"/>
                <a:cs typeface="Arial" charset="0"/>
              </a:rPr>
              <a:t>*</a:t>
            </a:r>
            <a:r>
              <a:rPr lang="en-US" altLang="ja-JP" sz="1100" dirty="0" err="1" smtClean="0">
                <a:ea typeface="+mj-ea"/>
                <a:cs typeface="Arial" charset="0"/>
              </a:rPr>
              <a:t>Oakforest</a:t>
            </a:r>
            <a:r>
              <a:rPr lang="en-US" altLang="ja-JP" sz="1100" dirty="0" smtClean="0">
                <a:ea typeface="+mj-ea"/>
                <a:cs typeface="Arial" charset="0"/>
              </a:rPr>
              <a:t>-PACS is </a:t>
            </a:r>
            <a:r>
              <a:rPr lang="en-US" altLang="ja-JP" sz="1100" dirty="0">
                <a:ea typeface="+mj-ea"/>
                <a:cs typeface="Arial" charset="0"/>
              </a:rPr>
              <a:t>operated by JCAHPC : Joint Center for Advanced High Performance Computing</a:t>
            </a:r>
            <a:endParaRPr kumimoji="1" lang="ja-JP" altLang="en-US" sz="1100" dirty="0">
              <a:ea typeface="+mj-ea"/>
              <a:cs typeface="Arial" charset="0"/>
            </a:endParaRPr>
          </a:p>
        </p:txBody>
      </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16574" y="6589622"/>
            <a:ext cx="883816" cy="134782"/>
          </a:xfrm>
          <a:prstGeom prst="rect">
            <a:avLst/>
          </a:prstGeom>
        </p:spPr>
      </p:pic>
    </p:spTree>
    <p:extLst>
      <p:ext uri="{BB962C8B-B14F-4D97-AF65-F5344CB8AC3E}">
        <p14:creationId xmlns:p14="http://schemas.microsoft.com/office/powerpoint/2010/main" val="3095350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背景ロゴあり">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背景ロゴあり" id="{6156FB45-5B2E-DD44-BAD1-31BB69CA1BE5}" vid="{BB24080E-2E29-3B40-8C55-C436E48E9B6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背景ロゴあり</Template>
  <TotalTime>105</TotalTime>
  <Words>310</Words>
  <Application>Microsoft Macintosh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Calibri</vt:lpstr>
      <vt:lpstr>Calibri Light</vt:lpstr>
      <vt:lpstr>ＭＳ Ｐゴシック</vt:lpstr>
      <vt:lpstr>Segoe UI</vt:lpstr>
      <vt:lpstr>メイリオ</vt:lpstr>
      <vt:lpstr>Arial</vt:lpstr>
      <vt:lpstr>背景ロゴあり</vt:lpstr>
      <vt:lpstr>PowerPoint プレゼンテーション</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 A</dc:creator>
  <cp:lastModifiedBy>Kaoru SEKIYA</cp:lastModifiedBy>
  <cp:revision>28</cp:revision>
  <cp:lastPrinted>2017-05-08T01:28:53Z</cp:lastPrinted>
  <dcterms:created xsi:type="dcterms:W3CDTF">2015-02-19T01:27:14Z</dcterms:created>
  <dcterms:modified xsi:type="dcterms:W3CDTF">2020-03-27T00:47:49Z</dcterms:modified>
</cp:coreProperties>
</file>