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0000" autoAdjust="0"/>
  </p:normalViewPr>
  <p:slideViewPr>
    <p:cSldViewPr>
      <p:cViewPr>
        <p:scale>
          <a:sx n="55" d="100"/>
          <a:sy n="55" d="100"/>
        </p:scale>
        <p:origin x="808" y="648"/>
      </p:cViewPr>
      <p:guideLst>
        <p:guide orient="horz" pos="2160"/>
        <p:guide pos="2880"/>
      </p:guideLst>
    </p:cSldViewPr>
  </p:slideViewPr>
  <p:notesTextViewPr>
    <p:cViewPr>
      <p:scale>
        <a:sx n="1" d="1"/>
        <a:sy n="1" d="1"/>
      </p:scale>
      <p:origin x="0" y="-384"/>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EDF26D-43F6-4EA0-AFBA-10F199BF33B0}" type="datetimeFigureOut">
              <a:rPr kumimoji="1" lang="ja-JP" altLang="en-US" smtClean="0"/>
              <a:t>2020/3/27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9FCCC2-D8C7-4BDC-82D3-BD73D793812D}" type="slidenum">
              <a:rPr kumimoji="1" lang="ja-JP" altLang="en-US" smtClean="0"/>
              <a:t>‹#›</a:t>
            </a:fld>
            <a:endParaRPr kumimoji="1" lang="ja-JP" altLang="en-US"/>
          </a:p>
        </p:txBody>
      </p:sp>
    </p:spTree>
    <p:extLst>
      <p:ext uri="{BB962C8B-B14F-4D97-AF65-F5344CB8AC3E}">
        <p14:creationId xmlns:p14="http://schemas.microsoft.com/office/powerpoint/2010/main" val="39502236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大学ロゴ、</a:t>
            </a:r>
            <a:r>
              <a:rPr kumimoji="1" lang="en-US" altLang="ja-JP" dirty="0" smtClean="0"/>
              <a:t>CCS</a:t>
            </a:r>
            <a:r>
              <a:rPr kumimoji="1" lang="ja-JP" altLang="en-US" dirty="0" smtClean="0"/>
              <a:t>ロゴ、スパコン写真などについて、学際共同利用プログラムの謝辞の目的以外では使用しないでください。</a:t>
            </a:r>
            <a:endParaRPr kumimoji="1" lang="en-US" altLang="ja-JP" dirty="0" smtClean="0"/>
          </a:p>
          <a:p>
            <a:r>
              <a:rPr kumimoji="1" lang="ja-JP" altLang="en-US" dirty="0" smtClean="0"/>
              <a:t>ロゴデータ、スパコン写真等が必要な場合は、計算科学研究センター広報・戦略室（</a:t>
            </a:r>
            <a:r>
              <a:rPr kumimoji="1" lang="en-US" altLang="ja-JP" dirty="0" err="1" smtClean="0"/>
              <a:t>pr</a:t>
            </a:r>
            <a:r>
              <a:rPr kumimoji="1" lang="en-US" altLang="ja-JP" baseline="0" dirty="0" smtClean="0"/>
              <a:t> [at] </a:t>
            </a:r>
            <a:r>
              <a:rPr kumimoji="1" lang="en-US" altLang="ja-JP" dirty="0" err="1" smtClean="0"/>
              <a:t>ccs.tsukuba.ac.jp</a:t>
            </a:r>
            <a:r>
              <a:rPr kumimoji="1" lang="ja-JP" altLang="en-US" dirty="0" smtClean="0"/>
              <a:t>）までお問い合わせください。</a:t>
            </a:r>
          </a:p>
          <a:p>
            <a:endParaRPr kumimoji="1" lang="ja-JP" altLang="en-US" smtClean="0"/>
          </a:p>
          <a:p>
            <a:endParaRPr kumimoji="1" lang="ja-JP" altLang="en-US"/>
          </a:p>
        </p:txBody>
      </p:sp>
      <p:sp>
        <p:nvSpPr>
          <p:cNvPr id="4" name="スライド番号プレースホルダー 3"/>
          <p:cNvSpPr>
            <a:spLocks noGrp="1"/>
          </p:cNvSpPr>
          <p:nvPr>
            <p:ph type="sldNum" sz="quarter" idx="10"/>
          </p:nvPr>
        </p:nvSpPr>
        <p:spPr/>
        <p:txBody>
          <a:bodyPr/>
          <a:lstStyle/>
          <a:p>
            <a:fld id="{5C9FCCC2-D8C7-4BDC-82D3-BD73D793812D}" type="slidenum">
              <a:rPr kumimoji="1" lang="ja-JP" altLang="en-US" smtClean="0"/>
              <a:t>1</a:t>
            </a:fld>
            <a:endParaRPr kumimoji="1" lang="ja-JP" altLang="en-US"/>
          </a:p>
        </p:txBody>
      </p:sp>
    </p:spTree>
    <p:extLst>
      <p:ext uri="{BB962C8B-B14F-4D97-AF65-F5344CB8AC3E}">
        <p14:creationId xmlns:p14="http://schemas.microsoft.com/office/powerpoint/2010/main" val="1637408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92" y="183326"/>
            <a:ext cx="3999997" cy="360000"/>
          </a:xfrm>
          <a:prstGeom prst="rect">
            <a:avLst/>
          </a:prstGeom>
        </p:spPr>
      </p:pic>
      <p:pic>
        <p:nvPicPr>
          <p:cNvPr id="9" name="図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68344" y="183326"/>
            <a:ext cx="1082717" cy="360000"/>
          </a:xfrm>
          <a:prstGeom prst="rect">
            <a:avLst/>
          </a:prstGeom>
        </p:spPr>
      </p:pic>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D2B55-6A25-48B4-9A39-86694596A63D}" type="datetimeFigureOut">
              <a:rPr lang="ja-JP" altLang="en-US" smtClean="0">
                <a:solidFill>
                  <a:prstClr val="black">
                    <a:tint val="75000"/>
                  </a:prstClr>
                </a:solidFill>
              </a:rPr>
              <a:pPr/>
              <a:t>2020/3/27</a:t>
            </a:fld>
            <a:endParaRPr lang="ja-JP" alt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5239F-14E8-4337-AE1A-1FE70CC548F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55069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296490" y="1365568"/>
            <a:ext cx="3910366" cy="523220"/>
          </a:xfrm>
          <a:prstGeom prst="rect">
            <a:avLst/>
          </a:prstGeom>
          <a:noFill/>
        </p:spPr>
        <p:txBody>
          <a:bodyPr wrap="none" rtlCol="0">
            <a:spAutoFit/>
          </a:bodyPr>
          <a:lstStyle/>
          <a:p>
            <a:r>
              <a:rPr lang="en-US" altLang="ja-JP" sz="2800" b="1" spc="-150" dirty="0">
                <a:solidFill>
                  <a:schemeClr val="accent1">
                    <a:lumMod val="75000"/>
                  </a:schemeClr>
                </a:solidFill>
                <a:latin typeface="Segoe UI" panose="020B0502040204020203" pitchFamily="34" charset="0"/>
                <a:ea typeface="Segoe UI" panose="020B0502040204020203" pitchFamily="34" charset="0"/>
                <a:cs typeface="Segoe UI" panose="020B0502040204020203" pitchFamily="34" charset="0"/>
              </a:rPr>
              <a:t>COMA (PACS-IX) System</a:t>
            </a:r>
            <a:endParaRPr lang="ja-JP" altLang="en-US" sz="2800" spc="-150" dirty="0">
              <a:solidFill>
                <a:schemeClr val="accent1">
                  <a:lumMod val="75000"/>
                </a:schemeClr>
              </a:solidFill>
              <a:latin typeface="Segoe UI" panose="020B0502040204020203" pitchFamily="34" charset="0"/>
              <a:cs typeface="Segoe UI" panose="020B0502040204020203" pitchFamily="34" charset="0"/>
            </a:endParaRPr>
          </a:p>
        </p:txBody>
      </p:sp>
      <p:sp>
        <p:nvSpPr>
          <p:cNvPr id="2" name="テキスト ボックス 1"/>
          <p:cNvSpPr txBox="1"/>
          <p:nvPr/>
        </p:nvSpPr>
        <p:spPr>
          <a:xfrm>
            <a:off x="296490" y="694437"/>
            <a:ext cx="8595990" cy="646331"/>
          </a:xfrm>
          <a:prstGeom prst="rect">
            <a:avLst/>
          </a:prstGeom>
          <a:solidFill>
            <a:schemeClr val="accent1">
              <a:lumMod val="75000"/>
            </a:schemeClr>
          </a:solidFill>
        </p:spPr>
        <p:txBody>
          <a:bodyPr wrap="square" rtlCol="0">
            <a:spAutoFit/>
          </a:bodyPr>
          <a:lstStyle/>
          <a:p>
            <a:r>
              <a:rPr lang="en-US" altLang="ja-JP" b="1" dirty="0" smtClean="0">
                <a:solidFill>
                  <a:prstClr val="white">
                    <a:lumMod val="95000"/>
                  </a:prstClr>
                </a:solidFill>
                <a:latin typeface="Segoe UI" panose="020B0502040204020203" pitchFamily="34" charset="0"/>
                <a:ea typeface="Segoe UI" panose="020B0502040204020203" pitchFamily="34" charset="0"/>
                <a:cs typeface="Segoe UI" panose="020B0502040204020203" pitchFamily="34" charset="0"/>
              </a:rPr>
              <a:t>Multidisciplinary Cooperative Research</a:t>
            </a:r>
            <a:r>
              <a:rPr lang="ja-JP" altLang="en-US" b="1" dirty="0">
                <a:solidFill>
                  <a:prstClr val="white">
                    <a:lumMod val="95000"/>
                  </a:prstClr>
                </a:solidFill>
                <a:latin typeface="Segoe UI" panose="020B0502040204020203" pitchFamily="34" charset="0"/>
                <a:ea typeface="Segoe UI" panose="020B0502040204020203" pitchFamily="34" charset="0"/>
                <a:cs typeface="Segoe UI" panose="020B0502040204020203" pitchFamily="34" charset="0"/>
              </a:rPr>
              <a:t> </a:t>
            </a:r>
            <a:r>
              <a:rPr lang="en-US" altLang="ja-JP" b="1" dirty="0" smtClean="0">
                <a:solidFill>
                  <a:prstClr val="white">
                    <a:lumMod val="95000"/>
                  </a:prstClr>
                </a:solidFill>
                <a:latin typeface="Segoe UI" panose="020B0502040204020203" pitchFamily="34" charset="0"/>
                <a:ea typeface="Segoe UI" panose="020B0502040204020203" pitchFamily="34" charset="0"/>
                <a:cs typeface="Segoe UI" panose="020B0502040204020203" pitchFamily="34" charset="0"/>
              </a:rPr>
              <a:t>Program</a:t>
            </a:r>
          </a:p>
          <a:p>
            <a:r>
              <a:rPr lang="ja-JP" altLang="en-US" dirty="0" smtClean="0">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筑波大学計算</a:t>
            </a:r>
            <a:r>
              <a:rPr lang="ja-JP" altLang="en-US" dirty="0">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科学研究センター 学際</a:t>
            </a:r>
            <a:r>
              <a:rPr lang="ja-JP" altLang="en-US">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smtClean="0">
                <a:solidFill>
                  <a:prstClr val="white">
                    <a:lumMod val="95000"/>
                  </a:prstClr>
                </a:solidFill>
                <a:latin typeface="メイリオ" panose="020B0604030504040204" pitchFamily="50" charset="-128"/>
                <a:ea typeface="メイリオ" panose="020B0604030504040204" pitchFamily="50" charset="-128"/>
                <a:cs typeface="メイリオ" panose="020B0604030504040204" pitchFamily="50" charset="-128"/>
              </a:rPr>
              <a:t>利用プログラム</a:t>
            </a:r>
            <a:endParaRPr lang="ja-JP" altLang="en-US" b="1" dirty="0">
              <a:solidFill>
                <a:prstClr val="white">
                  <a:lumMod val="95000"/>
                </a:prstClr>
              </a:solidFill>
              <a:latin typeface="Segoe UI" panose="020B0502040204020203" pitchFamily="34" charset="0"/>
              <a:cs typeface="Segoe UI" panose="020B0502040204020203" pitchFamily="34" charset="0"/>
            </a:endParaRPr>
          </a:p>
        </p:txBody>
      </p:sp>
      <p:sp>
        <p:nvSpPr>
          <p:cNvPr id="3" name="テキスト ボックス 2"/>
          <p:cNvSpPr txBox="1"/>
          <p:nvPr/>
        </p:nvSpPr>
        <p:spPr>
          <a:xfrm>
            <a:off x="4999435" y="5229200"/>
            <a:ext cx="4126716" cy="1015663"/>
          </a:xfrm>
          <a:prstGeom prst="rect">
            <a:avLst/>
          </a:prstGeom>
          <a:noFill/>
        </p:spPr>
        <p:txBody>
          <a:bodyPr wrap="square" rtlCol="0">
            <a:spAutoFit/>
          </a:bodyPr>
          <a:lstStyle/>
          <a:p>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共同</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利用･共同</a:t>
            </a:r>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拠点</a:t>
            </a:r>
            <a:endParaRPr lang="en-US" altLang="ja-JP"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先端</a:t>
            </a:r>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学際計算科学共同研究</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拠点</a:t>
            </a:r>
            <a:r>
              <a:rPr lang="en-US" altLang="ja-JP"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spc="-1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（文部科学省</a:t>
            </a:r>
            <a:r>
              <a:rPr lang="ja-JP" altLang="en-US" sz="1500" spc="-1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en-US" altLang="ja-JP" sz="1500" spc="-110" dirty="0">
                <a:solidFill>
                  <a:prstClr val="black"/>
                </a:solidFill>
                <a:latin typeface="Segoe UI" panose="020B0502040204020203" pitchFamily="34" charset="0"/>
                <a:ea typeface="Segoe UI" panose="020B0502040204020203" pitchFamily="34" charset="0"/>
                <a:cs typeface="Segoe UI" panose="020B0502040204020203" pitchFamily="34" charset="0"/>
              </a:rPr>
              <a:t>Advanced Interdisciplinary Computational Science Collaboration </a:t>
            </a:r>
            <a:r>
              <a:rPr lang="en-US" altLang="ja-JP"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Initiative</a:t>
            </a:r>
            <a:r>
              <a:rPr lang="ja-JP" altLang="en-US"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 </a:t>
            </a:r>
            <a:r>
              <a:rPr lang="en-US" altLang="ja-JP" sz="1500" spc="-110" dirty="0" smtClean="0">
                <a:solidFill>
                  <a:prstClr val="black"/>
                </a:solidFill>
                <a:latin typeface="Segoe UI" panose="020B0502040204020203" pitchFamily="34" charset="0"/>
                <a:ea typeface="Segoe UI" panose="020B0502040204020203" pitchFamily="34" charset="0"/>
                <a:cs typeface="Segoe UI" panose="020B0502040204020203" pitchFamily="34" charset="0"/>
              </a:rPr>
              <a:t>(the </a:t>
            </a:r>
            <a:r>
              <a:rPr lang="en-US" altLang="ja-JP" sz="1500" spc="-110" dirty="0">
                <a:solidFill>
                  <a:prstClr val="black"/>
                </a:solidFill>
                <a:latin typeface="Segoe UI" panose="020B0502040204020203" pitchFamily="34" charset="0"/>
                <a:ea typeface="Segoe UI" panose="020B0502040204020203" pitchFamily="34" charset="0"/>
                <a:cs typeface="Segoe UI" panose="020B0502040204020203" pitchFamily="34" charset="0"/>
              </a:rPr>
              <a:t>MEXT of Japan)</a:t>
            </a:r>
            <a:endParaRPr lang="ja-JP" altLang="en-US" sz="1500" spc="-110" dirty="0">
              <a:solidFill>
                <a:prstClr val="black"/>
              </a:solidFill>
              <a:latin typeface="Segoe UI" panose="020B0502040204020203" pitchFamily="34" charset="0"/>
              <a:ea typeface="メイリオ" panose="020B0604030504040204" pitchFamily="50" charset="-128"/>
              <a:cs typeface="Segoe UI" panose="020B0502040204020203" pitchFamily="34" charset="0"/>
            </a:endParaRPr>
          </a:p>
        </p:txBody>
      </p:sp>
      <p:sp>
        <p:nvSpPr>
          <p:cNvPr id="4" name="正方形/長方形 3"/>
          <p:cNvSpPr/>
          <p:nvPr/>
        </p:nvSpPr>
        <p:spPr>
          <a:xfrm>
            <a:off x="7956376" y="1503343"/>
            <a:ext cx="807799" cy="680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aphicFrame>
        <p:nvGraphicFramePr>
          <p:cNvPr id="24" name="表 23"/>
          <p:cNvGraphicFramePr>
            <a:graphicFrameLocks noGrp="1"/>
          </p:cNvGraphicFramePr>
          <p:nvPr>
            <p:extLst>
              <p:ext uri="{D42A27DB-BD31-4B8C-83A1-F6EECF244321}">
                <p14:modId xmlns:p14="http://schemas.microsoft.com/office/powerpoint/2010/main" val="1571190893"/>
              </p:ext>
            </p:extLst>
          </p:nvPr>
        </p:nvGraphicFramePr>
        <p:xfrm>
          <a:off x="273979" y="1988840"/>
          <a:ext cx="4597152" cy="4202324"/>
        </p:xfrm>
        <a:graphic>
          <a:graphicData uri="http://schemas.openxmlformats.org/drawingml/2006/table">
            <a:tbl>
              <a:tblPr firstRow="1" firstCol="1" bandRow="1">
                <a:tableStyleId>{69CF1AB2-1976-4502-BF36-3FF5EA218861}</a:tableStyleId>
              </a:tblPr>
              <a:tblGrid>
                <a:gridCol w="1129669">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2243347">
                  <a:extLst>
                    <a:ext uri="{9D8B030D-6E8A-4147-A177-3AD203B41FA5}">
                      <a16:colId xmlns:a16="http://schemas.microsoft.com/office/drawing/2014/main" xmlns="" val="20002"/>
                    </a:ext>
                  </a:extLst>
                </a:gridCol>
              </a:tblGrid>
              <a:tr h="355600">
                <a:tc rowSpan="8">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Computation node</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b="0" kern="1000" dirty="0">
                          <a:effectLst/>
                          <a:latin typeface="Segoe UI" panose="020B0502040204020203" pitchFamily="34" charset="0"/>
                          <a:ea typeface="Segoe UI" panose="020B0502040204020203" pitchFamily="34" charset="0"/>
                          <a:cs typeface="Segoe UI" panose="020B0502040204020203" pitchFamily="34" charset="0"/>
                        </a:rPr>
                        <a:t>CPU</a:t>
                      </a:r>
                      <a:endParaRPr lang="ja-JP" sz="1200" b="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b="0" kern="1000" dirty="0">
                          <a:effectLst/>
                          <a:latin typeface="Segoe UI" panose="020B0502040204020203" pitchFamily="34" charset="0"/>
                          <a:ea typeface="Segoe UI" panose="020B0502040204020203" pitchFamily="34" charset="0"/>
                          <a:cs typeface="Segoe UI" panose="020B0502040204020203" pitchFamily="34" charset="0"/>
                        </a:rPr>
                        <a:t>Intel E5-2670v2 (</a:t>
                      </a:r>
                      <a:r>
                        <a:rPr lang="en-US" sz="1200" b="0" kern="1000" dirty="0" smtClean="0">
                          <a:effectLst/>
                          <a:latin typeface="Segoe UI" panose="020B0502040204020203" pitchFamily="34" charset="0"/>
                          <a:ea typeface="Segoe UI" panose="020B0502040204020203" pitchFamily="34" charset="0"/>
                          <a:cs typeface="Segoe UI" panose="020B0502040204020203" pitchFamily="34" charset="0"/>
                        </a:rPr>
                        <a:t>Ivy Bridge-EP</a:t>
                      </a:r>
                      <a:r>
                        <a:rPr lang="en-US" sz="1200" b="0" kern="1000" dirty="0">
                          <a:effectLst/>
                          <a:latin typeface="Segoe UI" panose="020B0502040204020203" pitchFamily="34" charset="0"/>
                          <a:ea typeface="Segoe UI" panose="020B0502040204020203" pitchFamily="34" charset="0"/>
                          <a:cs typeface="Segoe UI" panose="020B0502040204020203" pitchFamily="34" charset="0"/>
                        </a:rPr>
                        <a:t>) 2.5GHz x2</a:t>
                      </a:r>
                      <a:endParaRPr lang="ja-JP" sz="1200" b="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0"/>
                  </a:ext>
                </a:extLst>
              </a:tr>
              <a:tr h="199852">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 of cores</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20 (10 cores / CPU)</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1"/>
                  </a:ext>
                </a:extLst>
              </a:tr>
              <a:tr h="317156">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MIC</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Intel Xeon Phi 7110P 61 core x2</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2"/>
                  </a:ext>
                </a:extLst>
              </a:tr>
              <a:tr h="355600">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Main memory</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64 GB (DDR3 1866MHz x 8 channel, 119.4GB/s)</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3"/>
                  </a:ext>
                </a:extLst>
              </a:tr>
              <a:tr h="317156">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MIC memory</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kern="100" dirty="0">
                          <a:effectLst/>
                          <a:latin typeface="Segoe UI" panose="020B0502040204020203" pitchFamily="34" charset="0"/>
                          <a:ea typeface="Segoe UI" panose="020B0502040204020203" pitchFamily="34" charset="0"/>
                          <a:cs typeface="Segoe UI" panose="020B0502040204020203" pitchFamily="34" charset="0"/>
                        </a:rPr>
                        <a:t>16 GB (8GB/MIC, 352GB</a:t>
                      </a:r>
                      <a:r>
                        <a:rPr lang="en-US" sz="1200" kern="100">
                          <a:effectLst/>
                          <a:latin typeface="Segoe UI" panose="020B0502040204020203" pitchFamily="34" charset="0"/>
                          <a:ea typeface="Segoe UI" panose="020B0502040204020203" pitchFamily="34" charset="0"/>
                          <a:cs typeface="Segoe UI" panose="020B0502040204020203" pitchFamily="34" charset="0"/>
                        </a:rPr>
                        <a:t>/</a:t>
                      </a:r>
                      <a:r>
                        <a:rPr lang="en-US" sz="1200" kern="100" smtClean="0">
                          <a:effectLst/>
                          <a:latin typeface="Segoe UI" panose="020B0502040204020203" pitchFamily="34" charset="0"/>
                          <a:ea typeface="Segoe UI" panose="020B0502040204020203" pitchFamily="34" charset="0"/>
                          <a:cs typeface="Segoe UI" panose="020B0502040204020203" pitchFamily="34" charset="0"/>
                        </a:rPr>
                        <a:t>s/MIC</a:t>
                      </a:r>
                      <a:r>
                        <a:rPr lang="en-US" sz="1200" kern="100" dirty="0">
                          <a:effectLst/>
                          <a:latin typeface="Segoe UI" panose="020B0502040204020203" pitchFamily="34" charset="0"/>
                          <a:ea typeface="Segoe UI" panose="020B0502040204020203" pitchFamily="34" charset="0"/>
                          <a:cs typeface="Segoe UI" panose="020B0502040204020203" pitchFamily="34" charset="0"/>
                        </a:rPr>
                        <a:t>)</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4"/>
                  </a:ext>
                </a:extLst>
              </a:tr>
              <a:tr h="475734">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Peak performance</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pPr>
                      <a:r>
                        <a:rPr lang="en-US" sz="1200" kern="100" dirty="0">
                          <a:effectLst/>
                          <a:latin typeface="Segoe UI" panose="020B0502040204020203" pitchFamily="34" charset="0"/>
                          <a:ea typeface="Segoe UI" panose="020B0502040204020203" pitchFamily="34" charset="0"/>
                          <a:cs typeface="Segoe UI" panose="020B0502040204020203" pitchFamily="34" charset="0"/>
                        </a:rPr>
                        <a:t>400 </a:t>
                      </a:r>
                      <a:r>
                        <a:rPr lang="en-US" sz="1200" kern="1000" dirty="0">
                          <a:effectLst/>
                          <a:latin typeface="Segoe UI" panose="020B0502040204020203" pitchFamily="34" charset="0"/>
                          <a:ea typeface="Segoe UI" panose="020B0502040204020203" pitchFamily="34" charset="0"/>
                          <a:cs typeface="Segoe UI" panose="020B0502040204020203" pitchFamily="34" charset="0"/>
                        </a:rPr>
                        <a:t>GFLOPS (CPU) + </a:t>
                      </a:r>
                      <a:r>
                        <a:rPr lang="en-US" sz="1200" kern="100" dirty="0">
                          <a:effectLst/>
                          <a:latin typeface="Segoe UI" panose="020B0502040204020203" pitchFamily="34" charset="0"/>
                          <a:ea typeface="Segoe UI" panose="020B0502040204020203" pitchFamily="34" charset="0"/>
                          <a:cs typeface="Segoe UI" panose="020B0502040204020203" pitchFamily="34" charset="0"/>
                        </a:rPr>
                        <a:t>2147</a:t>
                      </a:r>
                      <a:r>
                        <a:rPr lang="en-US" sz="1200" kern="1000" dirty="0">
                          <a:effectLst/>
                          <a:latin typeface="Segoe UI" panose="020B0502040204020203" pitchFamily="34" charset="0"/>
                          <a:ea typeface="Segoe UI" panose="020B0502040204020203" pitchFamily="34" charset="0"/>
                          <a:cs typeface="Segoe UI" panose="020B0502040204020203" pitchFamily="34" charset="0"/>
                        </a:rPr>
                        <a:t> GFLOPS (MIC)</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5"/>
                  </a:ext>
                </a:extLst>
              </a:tr>
              <a:tr h="317156">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Network HCA</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tabLst>
                          <a:tab pos="298450" algn="l"/>
                        </a:tabLst>
                      </a:pPr>
                      <a:r>
                        <a:rPr lang="en-US" sz="1200" kern="1000" dirty="0" err="1">
                          <a:effectLst/>
                          <a:latin typeface="Segoe UI" panose="020B0502040204020203" pitchFamily="34" charset="0"/>
                          <a:ea typeface="Segoe UI" panose="020B0502040204020203" pitchFamily="34" charset="0"/>
                          <a:cs typeface="Segoe UI" panose="020B0502040204020203" pitchFamily="34" charset="0"/>
                        </a:rPr>
                        <a:t>InﬁniBand</a:t>
                      </a:r>
                      <a:r>
                        <a:rPr lang="en-US" sz="1200" kern="1000" dirty="0">
                          <a:effectLst/>
                          <a:latin typeface="Segoe UI" panose="020B0502040204020203" pitchFamily="34" charset="0"/>
                          <a:ea typeface="Segoe UI" panose="020B0502040204020203" pitchFamily="34" charset="0"/>
                          <a:cs typeface="Segoe UI" panose="020B0502040204020203" pitchFamily="34" charset="0"/>
                        </a:rPr>
                        <a:t> FDR</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6"/>
                  </a:ext>
                </a:extLst>
              </a:tr>
              <a:tr h="475734">
                <a:tc v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Peak network b/w</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a:txBody>
                    <a:bodyPr/>
                    <a:lstStyle/>
                    <a:p>
                      <a:pPr algn="l" hangingPunct="0">
                        <a:lnSpc>
                          <a:spcPts val="1400"/>
                        </a:lnSpc>
                        <a:spcAft>
                          <a:spcPts val="0"/>
                        </a:spcAft>
                        <a:tabLst>
                          <a:tab pos="298450" algn="l"/>
                        </a:tabLs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7 GB/s</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7"/>
                  </a:ext>
                </a:extLst>
              </a:tr>
              <a:tr h="199852">
                <a:tc gridSpan="2">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Number of nodes</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hMerge="1">
                  <a:txBody>
                    <a:bodyPr/>
                    <a:lstStyle/>
                    <a:p>
                      <a:endParaRPr kumimoji="1" lang="ja-JP" altLang="en-US"/>
                    </a:p>
                  </a:txBody>
                  <a:tcPr/>
                </a:tc>
                <a:tc>
                  <a:txBody>
                    <a:bodyPr/>
                    <a:lstStyle/>
                    <a:p>
                      <a:pPr algn="l" fontAlgn="auto" hangingPunct="1">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393</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8"/>
                  </a:ext>
                </a:extLst>
              </a:tr>
              <a:tr h="188076">
                <a:tc gridSpan="2">
                  <a:txBody>
                    <a:bodyPr/>
                    <a:lstStyle/>
                    <a:p>
                      <a:pPr algn="l" hangingPunct="0">
                        <a:lnSpc>
                          <a:spcPts val="1400"/>
                        </a:lnSpc>
                        <a:spcAft>
                          <a:spcPts val="0"/>
                        </a:spcAft>
                      </a:pPr>
                      <a:r>
                        <a:rPr lang="en-US" sz="1200" kern="1000">
                          <a:effectLst/>
                          <a:latin typeface="Segoe UI" panose="020B0502040204020203" pitchFamily="34" charset="0"/>
                          <a:ea typeface="Segoe UI" panose="020B0502040204020203" pitchFamily="34" charset="0"/>
                          <a:cs typeface="Segoe UI" panose="020B0502040204020203" pitchFamily="34" charset="0"/>
                        </a:rPr>
                        <a:t>Interconnection configuration</a:t>
                      </a:r>
                      <a:endParaRPr lang="ja-JP" sz="1200" kern="100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h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Fat-Tree with full bisection b/w</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09"/>
                  </a:ext>
                </a:extLst>
              </a:tr>
              <a:tr h="360040">
                <a:tc gridSpan="2">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Peak performance</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hMerge="1">
                  <a:txBody>
                    <a:bodyPr/>
                    <a:lstStyle/>
                    <a:p>
                      <a:endParaRPr kumimoji="1" lang="ja-JP" altLang="en-US"/>
                    </a:p>
                  </a:txBody>
                  <a:tcPr/>
                </a:tc>
                <a:tc>
                  <a:txBody>
                    <a:bodyPr/>
                    <a:lstStyle/>
                    <a:p>
                      <a:pPr algn="l" hangingPunct="0">
                        <a:lnSpc>
                          <a:spcPts val="1400"/>
                        </a:lnSpc>
                        <a:spcAft>
                          <a:spcPts val="0"/>
                        </a:spcAft>
                      </a:pPr>
                      <a:r>
                        <a:rPr lang="en-US" sz="1200" b="1" kern="1000" dirty="0">
                          <a:solidFill>
                            <a:schemeClr val="accent1">
                              <a:lumMod val="75000"/>
                            </a:schemeClr>
                          </a:solidFill>
                          <a:effectLst/>
                          <a:latin typeface="Segoe UI" panose="020B0502040204020203" pitchFamily="34" charset="0"/>
                          <a:ea typeface="Segoe UI" panose="020B0502040204020203" pitchFamily="34" charset="0"/>
                          <a:cs typeface="Segoe UI" panose="020B0502040204020203" pitchFamily="34" charset="0"/>
                        </a:rPr>
                        <a:t>1.001 </a:t>
                      </a:r>
                      <a:r>
                        <a:rPr lang="en-US" sz="1200" b="1" kern="1000" dirty="0" smtClean="0">
                          <a:solidFill>
                            <a:schemeClr val="accent1">
                              <a:lumMod val="75000"/>
                            </a:schemeClr>
                          </a:solidFill>
                          <a:effectLst/>
                          <a:latin typeface="Segoe UI" panose="020B0502040204020203" pitchFamily="34" charset="0"/>
                          <a:ea typeface="Segoe UI" panose="020B0502040204020203" pitchFamily="34" charset="0"/>
                          <a:cs typeface="Segoe UI" panose="020B0502040204020203" pitchFamily="34" charset="0"/>
                        </a:rPr>
                        <a:t>PFLOPS</a:t>
                      </a:r>
                      <a:r>
                        <a:rPr lang="ja-JP" altLang="en-US" sz="1200" b="1" kern="1000" baseline="0" dirty="0" smtClean="0">
                          <a:solidFill>
                            <a:schemeClr val="accent1">
                              <a:lumMod val="75000"/>
                            </a:schemeClr>
                          </a:solidFill>
                          <a:effectLst/>
                          <a:latin typeface="Segoe UI" panose="020B0502040204020203" pitchFamily="34" charset="0"/>
                          <a:cs typeface="Segoe UI" panose="020B0502040204020203" pitchFamily="34" charset="0"/>
                        </a:rPr>
                        <a:t> </a:t>
                      </a:r>
                      <a:r>
                        <a:rPr lang="en-US" sz="1200" b="1" kern="1000" dirty="0" smtClean="0">
                          <a:solidFill>
                            <a:schemeClr val="accent1">
                              <a:lumMod val="75000"/>
                            </a:schemeClr>
                          </a:solidFill>
                          <a:effectLst/>
                          <a:latin typeface="Segoe UI" panose="020B0502040204020203" pitchFamily="34" charset="0"/>
                          <a:ea typeface="Segoe UI" panose="020B0502040204020203" pitchFamily="34" charset="0"/>
                          <a:cs typeface="Segoe UI" panose="020B0502040204020203" pitchFamily="34" charset="0"/>
                        </a:rPr>
                        <a:t>(CPU</a:t>
                      </a:r>
                      <a:r>
                        <a:rPr lang="en-US" sz="1200" b="1" kern="1000" dirty="0">
                          <a:solidFill>
                            <a:schemeClr val="accent1">
                              <a:lumMod val="75000"/>
                            </a:schemeClr>
                          </a:solidFill>
                          <a:effectLst/>
                          <a:latin typeface="Segoe UI" panose="020B0502040204020203" pitchFamily="34" charset="0"/>
                          <a:ea typeface="Segoe UI" panose="020B0502040204020203" pitchFamily="34" charset="0"/>
                          <a:cs typeface="Segoe UI" panose="020B0502040204020203" pitchFamily="34" charset="0"/>
                        </a:rPr>
                        <a:t>: 157 TFLOPS, MIC:844 TFLOPS)</a:t>
                      </a:r>
                      <a:endParaRPr lang="ja-JP" sz="1200" b="1" kern="1000" dirty="0">
                        <a:solidFill>
                          <a:schemeClr val="accent1">
                            <a:lumMod val="75000"/>
                          </a:schemeClr>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10"/>
                  </a:ext>
                </a:extLst>
              </a:tr>
              <a:tr h="144016">
                <a:tc gridSpan="2">
                  <a:txBody>
                    <a:bodyPr/>
                    <a:lstStyle/>
                    <a:p>
                      <a:pPr algn="l" hangingPunct="0">
                        <a:lnSpc>
                          <a:spcPts val="1400"/>
                        </a:lnSpc>
                        <a:spcAft>
                          <a:spcPts val="0"/>
                        </a:spcAft>
                      </a:pPr>
                      <a:r>
                        <a:rPr lang="en-US" sz="1200" kern="1000">
                          <a:effectLst/>
                          <a:latin typeface="Segoe UI" panose="020B0502040204020203" pitchFamily="34" charset="0"/>
                          <a:ea typeface="Segoe UI" panose="020B0502040204020203" pitchFamily="34" charset="0"/>
                          <a:cs typeface="Segoe UI" panose="020B0502040204020203" pitchFamily="34" charset="0"/>
                        </a:rPr>
                        <a:t>Network bisection b/w</a:t>
                      </a:r>
                      <a:endParaRPr lang="ja-JP" sz="1200" kern="100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h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2.75 TB/s</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11"/>
                  </a:ext>
                </a:extLst>
              </a:tr>
              <a:tr h="228026">
                <a:tc gridSpan="2">
                  <a:txBody>
                    <a:bodyPr/>
                    <a:lstStyle/>
                    <a:p>
                      <a:pPr algn="l" hangingPunct="0">
                        <a:lnSpc>
                          <a:spcPts val="1400"/>
                        </a:lnSpc>
                        <a:spcAft>
                          <a:spcPts val="0"/>
                        </a:spcAft>
                      </a:pPr>
                      <a:r>
                        <a:rPr lang="en-US" sz="1200" kern="1000">
                          <a:effectLst/>
                          <a:latin typeface="Segoe UI" panose="020B0502040204020203" pitchFamily="34" charset="0"/>
                          <a:ea typeface="Segoe UI" panose="020B0502040204020203" pitchFamily="34" charset="0"/>
                          <a:cs typeface="Segoe UI" panose="020B0502040204020203" pitchFamily="34" charset="0"/>
                        </a:rPr>
                        <a:t>Shared file system</a:t>
                      </a:r>
                      <a:endParaRPr lang="ja-JP" sz="1200" kern="100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hMerge="1">
                  <a:txBody>
                    <a:bodyPr/>
                    <a:lstStyle/>
                    <a:p>
                      <a:endParaRPr kumimoji="1" lang="ja-JP" altLang="en-US"/>
                    </a:p>
                  </a:txBody>
                  <a:tcPr/>
                </a:tc>
                <a:tc>
                  <a:txBody>
                    <a:bodyPr/>
                    <a:lstStyle/>
                    <a:p>
                      <a:pPr algn="l" hangingPunct="0">
                        <a:lnSpc>
                          <a:spcPts val="1400"/>
                        </a:lnSpc>
                        <a:spcAft>
                          <a:spcPts val="0"/>
                        </a:spcAft>
                      </a:pPr>
                      <a:r>
                        <a:rPr lang="en-US" sz="1200" kern="1000" dirty="0" err="1">
                          <a:effectLst/>
                          <a:latin typeface="Segoe UI" panose="020B0502040204020203" pitchFamily="34" charset="0"/>
                          <a:ea typeface="Segoe UI" panose="020B0502040204020203" pitchFamily="34" charset="0"/>
                          <a:cs typeface="Segoe UI" panose="020B0502040204020203" pitchFamily="34" charset="0"/>
                        </a:rPr>
                        <a:t>Lustre</a:t>
                      </a:r>
                      <a:r>
                        <a:rPr lang="en-US" sz="1200" kern="1000" dirty="0">
                          <a:effectLst/>
                          <a:latin typeface="Segoe UI" panose="020B0502040204020203" pitchFamily="34" charset="0"/>
                          <a:ea typeface="Segoe UI" panose="020B0502040204020203" pitchFamily="34" charset="0"/>
                          <a:cs typeface="Segoe UI" panose="020B0502040204020203" pitchFamily="34" charset="0"/>
                        </a:rPr>
                        <a:t> file system</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12"/>
                  </a:ext>
                </a:extLst>
              </a:tr>
              <a:tr h="234542">
                <a:tc gridSpan="2">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File system capacity</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tc hMerge="1">
                  <a:txBody>
                    <a:bodyPr/>
                    <a:lstStyle/>
                    <a:p>
                      <a:endParaRPr kumimoji="1" lang="ja-JP" altLang="en-US"/>
                    </a:p>
                  </a:txBody>
                  <a:tcPr/>
                </a:tc>
                <a:tc>
                  <a:txBody>
                    <a:bodyPr/>
                    <a:lstStyle/>
                    <a:p>
                      <a:pPr algn="l" hangingPunct="0">
                        <a:lnSpc>
                          <a:spcPts val="1400"/>
                        </a:lnSpc>
                        <a:spcAft>
                          <a:spcPts val="0"/>
                        </a:spcAft>
                      </a:pPr>
                      <a:r>
                        <a:rPr lang="en-US" sz="1200" kern="1000" dirty="0">
                          <a:effectLst/>
                          <a:latin typeface="Segoe UI" panose="020B0502040204020203" pitchFamily="34" charset="0"/>
                          <a:ea typeface="Segoe UI" panose="020B0502040204020203" pitchFamily="34" charset="0"/>
                          <a:cs typeface="Segoe UI" panose="020B0502040204020203" pitchFamily="34" charset="0"/>
                        </a:rPr>
                        <a:t>1.5 PB (user space)</a:t>
                      </a:r>
                      <a:endParaRPr lang="ja-JP" sz="1200" kern="1000" dirty="0">
                        <a:solidFill>
                          <a:schemeClr val="tx1"/>
                        </a:solidFill>
                        <a:effectLst/>
                        <a:latin typeface="Segoe UI" panose="020B0502040204020203" pitchFamily="34" charset="0"/>
                        <a:ea typeface="ＭＳ 明朝"/>
                        <a:cs typeface="Segoe UI" panose="020B0502040204020203" pitchFamily="34" charset="0"/>
                      </a:endParaRPr>
                    </a:p>
                  </a:txBody>
                  <a:tcPr marL="68580" marR="68580" marT="0" marB="0"/>
                </a:tc>
                <a:extLst>
                  <a:ext uri="{0D108BD9-81ED-4DB2-BD59-A6C34878D82A}">
                    <a16:rowId xmlns:a16="http://schemas.microsoft.com/office/drawing/2014/main" xmlns="" val="10013"/>
                  </a:ext>
                </a:extLst>
              </a:tr>
            </a:tbl>
          </a:graphicData>
        </a:graphic>
      </p:graphicFrame>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9435" y="1988841"/>
            <a:ext cx="3900955" cy="2925716"/>
          </a:xfrm>
          <a:prstGeom prst="rect">
            <a:avLst/>
          </a:prstGeom>
        </p:spPr>
      </p:pic>
    </p:spTree>
    <p:extLst>
      <p:ext uri="{BB962C8B-B14F-4D97-AF65-F5344CB8AC3E}">
        <p14:creationId xmlns:p14="http://schemas.microsoft.com/office/powerpoint/2010/main" val="3095350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背景ロゴあり">
  <a:themeElements>
    <a:clrScheme name="Office テーマ">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背景ロゴあり" id="{78EC6923-39C3-444D-87A9-80404B729CB4}" vid="{0C32664F-A2A0-F84A-9086-26079327428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背景ロゴあり</Template>
  <TotalTime>36</TotalTime>
  <Words>224</Words>
  <Application>Microsoft Macintosh PowerPoint</Application>
  <PresentationFormat>画面に合わせる (4:3)</PresentationFormat>
  <Paragraphs>38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Calibri</vt:lpstr>
      <vt:lpstr>Calibri Light</vt:lpstr>
      <vt:lpstr>ＭＳ Ｐゴシック</vt:lpstr>
      <vt:lpstr>ＭＳ 明朝</vt:lpstr>
      <vt:lpstr>Segoe UI</vt:lpstr>
      <vt:lpstr>メイリオ</vt:lpstr>
      <vt:lpstr>Arial</vt:lpstr>
      <vt:lpstr>背景ロゴあり</vt:lpstr>
      <vt:lpstr>PowerPoint プレゼンテーション</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 A</dc:creator>
  <cp:lastModifiedBy>Kaoru SEKIYA</cp:lastModifiedBy>
  <cp:revision>17</cp:revision>
  <dcterms:created xsi:type="dcterms:W3CDTF">2015-02-19T01:27:14Z</dcterms:created>
  <dcterms:modified xsi:type="dcterms:W3CDTF">2020-03-27T00:48:31Z</dcterms:modified>
</cp:coreProperties>
</file>