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21"/>
  </p:handoutMasterIdLst>
  <p:sldIdLst>
    <p:sldId id="256" r:id="rId3"/>
    <p:sldId id="373" r:id="rId4"/>
    <p:sldId id="336" r:id="rId6"/>
    <p:sldId id="294" r:id="rId7"/>
    <p:sldId id="384" r:id="rId8"/>
    <p:sldId id="302" r:id="rId9"/>
    <p:sldId id="385" r:id="rId10"/>
    <p:sldId id="386" r:id="rId11"/>
    <p:sldId id="351" r:id="rId12"/>
    <p:sldId id="387" r:id="rId13"/>
    <p:sldId id="368" r:id="rId14"/>
    <p:sldId id="388" r:id="rId15"/>
    <p:sldId id="393" r:id="rId16"/>
    <p:sldId id="389" r:id="rId17"/>
    <p:sldId id="369" r:id="rId18"/>
    <p:sldId id="370" r:id="rId19"/>
    <p:sldId id="394" r:id="rId20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8F8F8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17" autoAdjust="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pos="124"/>
        <p:guide pos="5367"/>
        <p:guide orient="horz" pos="839"/>
        <p:guide pos="25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210467-D33D-41A0-9519-DC21859AE5A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6EC88F28-8C19-4EE7-8248-ACAA841E1B1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71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B2B47A-E877-4851-9C55-797514914009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843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84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8711534B-8FBE-4988-83D6-BE44BFC3DB81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819AE57-B1EF-4FA3-A113-CFB60D5A6E4C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819AE57-B1EF-4FA3-A113-CFB60D5A6E4C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E819AE57-B1EF-4FA3-A113-CFB60D5A6E4C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350E74E-710F-4358-B5B7-1DA2A0CA740E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854E-EFD0-4AE2-9622-7E06A3CE132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E418-2A78-4846-948A-9BE8FF9C68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4443-538E-4A81-8963-8A2F702697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A001B-FF37-4FB0-816A-09617A77A2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03ADF-6D58-4830-8669-3DC0DD7DD23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97175-E39A-423E-BFF5-47BB814C38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2285C-4349-4749-9CA5-F75EC6986F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143C732-F7F4-488C-B853-B71F051999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50DBB-70F7-4806-9863-398A0029334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28733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Font typeface="Arial" panose="020B0604020202020204" pitchFamily="34" charset="0"/>
              <a:buNone/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Hyperon puzzle and hadron-quark phase transition in neutron stars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emf"/><Relationship Id="rId8" Type="http://schemas.openxmlformats.org/officeDocument/2006/relationships/image" Target="../media/image53.emf"/><Relationship Id="rId7" Type="http://schemas.openxmlformats.org/officeDocument/2006/relationships/image" Target="../media/image52.emf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3" Type="http://schemas.openxmlformats.org/officeDocument/2006/relationships/image" Target="../media/image48.emf"/><Relationship Id="rId2" Type="http://schemas.openxmlformats.org/officeDocument/2006/relationships/image" Target="../media/image14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5.emf"/><Relationship Id="rId1" Type="http://schemas.openxmlformats.org/officeDocument/2006/relationships/image" Target="../media/image47.em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9.emf"/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6.emf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.bin"/><Relationship Id="rId8" Type="http://schemas.openxmlformats.org/officeDocument/2006/relationships/image" Target="../media/image12.emf"/><Relationship Id="rId7" Type="http://schemas.openxmlformats.org/officeDocument/2006/relationships/image" Target="../media/image11.emf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3" Type="http://schemas.openxmlformats.org/officeDocument/2006/relationships/notesSlide" Target="../notesSlides/notesSlide3.xml"/><Relationship Id="rId12" Type="http://schemas.openxmlformats.org/officeDocument/2006/relationships/vmlDrawing" Target="../drawings/vmlDrawing1.v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3.wmf"/><Relationship Id="rId1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oleObject" Target="../embeddings/oleObject2.bin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emf"/><Relationship Id="rId8" Type="http://schemas.openxmlformats.org/officeDocument/2006/relationships/image" Target="../media/image33.emf"/><Relationship Id="rId7" Type="http://schemas.openxmlformats.org/officeDocument/2006/relationships/image" Target="../media/image32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40.emf"/><Relationship Id="rId14" Type="http://schemas.openxmlformats.org/officeDocument/2006/relationships/image" Target="../media/image39.emf"/><Relationship Id="rId13" Type="http://schemas.openxmlformats.org/officeDocument/2006/relationships/image" Target="../media/image38.emf"/><Relationship Id="rId12" Type="http://schemas.openxmlformats.org/officeDocument/2006/relationships/image" Target="../media/image37.emf"/><Relationship Id="rId11" Type="http://schemas.openxmlformats.org/officeDocument/2006/relationships/image" Target="../media/image36.emf"/><Relationship Id="rId10" Type="http://schemas.openxmlformats.org/officeDocument/2006/relationships/image" Target="../media/image35.emf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394335" y="403860"/>
            <a:ext cx="8425815" cy="14509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altLang="zh-CN" sz="4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Strangeness and ∆ resonance in compact stars with relativistic-mean-field models</a:t>
            </a:r>
            <a:endParaRPr altLang="zh-CN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2323465"/>
            <a:ext cx="8568055" cy="3860165"/>
          </a:xfrm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smtClean="0"/>
              <a:t>Xia</a:t>
            </a:r>
            <a:r>
              <a:rPr lang="en-US" altLang="zh-CN" sz="2400" smtClean="0"/>
              <a:t>,</a:t>
            </a:r>
            <a:r>
              <a:rPr lang="zh-CN" altLang="en-US" sz="2400" smtClean="0"/>
              <a:t> Cheng-Jun (夏铖君)</a:t>
            </a:r>
            <a:endParaRPr lang="zh-CN" altLang="en-US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18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en-US" altLang="zh-CN" smtClean="0"/>
              <a:t>Ningbo Institute of Technology, </a:t>
            </a:r>
            <a:endParaRPr lang="en-US" altLang="zh-CN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en-US" altLang="zh-CN" smtClean="0"/>
              <a:t>Zhejiang University</a:t>
            </a:r>
            <a:endParaRPr lang="en-US" altLang="zh-CN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smtClean="0"/>
              <a:t>Collaborators: </a:t>
            </a:r>
            <a:endParaRPr lang="zh-CN" altLang="en-US" sz="240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sz="2400" smtClean="0"/>
              <a:t>Ting-Ting Sun, Shi-Sheng Zhang, Qiu-Lan Zhang</a:t>
            </a:r>
            <a:endParaRPr sz="2400" smtClean="0"/>
          </a:p>
        </p:txBody>
      </p:sp>
      <p:sp>
        <p:nvSpPr>
          <p:cNvPr id="3" name="文本框 2"/>
          <p:cNvSpPr txBox="1"/>
          <p:nvPr/>
        </p:nvSpPr>
        <p:spPr>
          <a:xfrm>
            <a:off x="7034530" y="6426835"/>
            <a:ext cx="2098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Dec. 12, </a:t>
            </a:r>
            <a:r>
              <a:rPr lang="zh-CN" altLang="zh-CN">
                <a:solidFill>
                  <a:schemeClr val="bg1"/>
                </a:solidFill>
              </a:rPr>
              <a:t>2018</a:t>
            </a:r>
            <a:endParaRPr lang="zh-CN" altLang="zh-CN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5" y="6426835"/>
            <a:ext cx="30499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</a:rPr>
              <a:t>Tsukuba-CCS workshop</a:t>
            </a:r>
            <a:endParaRPr lang="zh-CN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59575" y="20955"/>
            <a:ext cx="23622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ar</a:t>
            </a:r>
            <a:r>
              <a:rPr lang="en-US" altLang="zh-CN"/>
              <a:t>X</a:t>
            </a:r>
            <a:r>
              <a:rPr lang="zh-CN" altLang="en-US"/>
              <a:t>iv</a:t>
            </a:r>
            <a:r>
              <a:rPr lang="en-US" altLang="zh-CN"/>
              <a:t>: </a:t>
            </a:r>
            <a:r>
              <a:rPr lang="zh-CN" altLang="en-US"/>
              <a:t>1808.02207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9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692086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Strangeness and ∆ resonance in compact stars</a:t>
            </a:r>
            <a:endParaRPr lang="en-US" altLang="zh-CN" sz="2800" noProof="1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80" y="536575"/>
            <a:ext cx="5464175" cy="349821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530215" y="641350"/>
            <a:ext cx="3775710" cy="2110740"/>
            <a:chOff x="8247" y="3214"/>
            <a:chExt cx="5946" cy="3324"/>
          </a:xfrm>
        </p:grpSpPr>
        <p:grpSp>
          <p:nvGrpSpPr>
            <p:cNvPr id="8" name="组合 7"/>
            <p:cNvGrpSpPr/>
            <p:nvPr/>
          </p:nvGrpSpPr>
          <p:grpSpPr>
            <a:xfrm>
              <a:off x="8506" y="3214"/>
              <a:ext cx="5323" cy="2145"/>
              <a:chOff x="8472" y="980"/>
              <a:chExt cx="5323" cy="2145"/>
            </a:xfrm>
          </p:grpSpPr>
          <p:pic>
            <p:nvPicPr>
              <p:cNvPr id="11" name="图片 13" descr="C:\Users\hp\Desktop\图片1.png图片1"/>
              <p:cNvPicPr>
                <a:picLocks noChangeAspect="1" noChangeArrowheads="1"/>
              </p:cNvPicPr>
              <p:nvPr/>
            </p:nvPicPr>
            <p:blipFill>
              <a:blip r:embed="rId2"/>
              <a:srcRect r="50193"/>
              <a:stretch>
                <a:fillRect/>
              </a:stretch>
            </p:blipFill>
            <p:spPr bwMode="auto">
              <a:xfrm>
                <a:off x="9889" y="1092"/>
                <a:ext cx="2190" cy="1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圆角矩形 12"/>
              <p:cNvSpPr/>
              <p:nvPr/>
            </p:nvSpPr>
            <p:spPr>
              <a:xfrm>
                <a:off x="8532" y="980"/>
                <a:ext cx="5115" cy="214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253" y="1092"/>
                <a:ext cx="1542" cy="198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1900" b="1"/>
                  <a:t>0.</a:t>
                </a:r>
                <a:r>
                  <a:rPr lang="en-US" altLang="zh-CN" sz="1900" b="1"/>
                  <a:t>150</a:t>
                </a:r>
                <a:endParaRPr lang="en-US" altLang="zh-CN" sz="1900" b="1"/>
              </a:p>
              <a:p>
                <a:pPr algn="ctr"/>
                <a:r>
                  <a:rPr lang="zh-CN" altLang="en-US" sz="1900" b="1"/>
                  <a:t>-16.</a:t>
                </a:r>
                <a:r>
                  <a:rPr lang="en-US" altLang="zh-CN" sz="1900" b="1"/>
                  <a:t>3</a:t>
                </a:r>
                <a:endParaRPr lang="en-US" altLang="zh-CN" sz="1900" b="1"/>
              </a:p>
              <a:p>
                <a:pPr algn="ctr"/>
                <a:r>
                  <a:rPr lang="en-US" altLang="zh-CN" sz="1900" b="1"/>
                  <a:t>262</a:t>
                </a:r>
                <a:endParaRPr lang="en-US" altLang="zh-CN" sz="1900" b="1"/>
              </a:p>
              <a:p>
                <a:pPr algn="ctr"/>
                <a:r>
                  <a:rPr lang="zh-CN" altLang="en-US" sz="1900" b="1"/>
                  <a:t>3</a:t>
                </a:r>
                <a:r>
                  <a:rPr lang="en-US" altLang="zh-CN" sz="1900" b="1"/>
                  <a:t>6</a:t>
                </a:r>
                <a:r>
                  <a:rPr lang="zh-CN" altLang="en-US" sz="1900" b="1"/>
                  <a:t>.</a:t>
                </a:r>
                <a:r>
                  <a:rPr lang="en-US" altLang="zh-CN" sz="1900" b="1"/>
                  <a:t>8</a:t>
                </a:r>
                <a:endParaRPr lang="en-US" altLang="zh-CN" sz="1900" b="1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472" y="1044"/>
                <a:ext cx="1511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>
                    <a:solidFill>
                      <a:srgbClr val="FF0000"/>
                    </a:solidFill>
                    <a:sym typeface="+mn-ea"/>
                  </a:rPr>
                  <a:t>PKDD:</a:t>
                </a:r>
                <a:endParaRPr lang="en-US" altLang="zh-CN">
                  <a:solidFill>
                    <a:srgbClr val="FF0000"/>
                  </a:solidFill>
                  <a:sym typeface="+mn-ea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247" y="5426"/>
              <a:ext cx="5946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Long</a:t>
              </a:r>
              <a:r>
                <a:rPr lang="en-US" altLang="zh-CN"/>
                <a:t>_</a:t>
              </a:r>
              <a:r>
                <a:rPr lang="zh-CN" altLang="en-US"/>
                <a:t>Meng</a:t>
              </a:r>
              <a:r>
                <a:rPr lang="en-US" altLang="zh-CN"/>
                <a:t>_</a:t>
              </a:r>
              <a:r>
                <a:rPr lang="zh-CN" altLang="en-US"/>
                <a:t>Giai</a:t>
              </a:r>
              <a:r>
                <a:rPr lang="en-US" altLang="zh-CN"/>
                <a:t>_</a:t>
              </a:r>
              <a:r>
                <a:rPr lang="zh-CN" altLang="en-US"/>
                <a:t>Zhou</a:t>
              </a:r>
              <a:r>
                <a:rPr lang="en-US" altLang="zh-CN"/>
                <a:t>2004_</a:t>
              </a:r>
              <a:endParaRPr lang="en-US" altLang="zh-CN"/>
            </a:p>
            <a:p>
              <a:r>
                <a:rPr lang="en-US" altLang="zh-CN"/>
                <a:t>PRC69-034319</a:t>
              </a:r>
              <a:endParaRPr lang="en-US" altLang="zh-CN"/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4402455" y="5968365"/>
            <a:ext cx="27997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1800" b="0">
                <a:latin typeface="Times New Roman" panose="02020603050405020304" charset="0"/>
              </a:rPr>
              <a:t>−30 MeV + </a:t>
            </a:r>
            <a:r>
              <a:rPr lang="en-US" sz="1800" b="0" i="1">
                <a:latin typeface="Times New Roman" panose="02020603050405020304" charset="0"/>
              </a:rPr>
              <a:t>V</a:t>
            </a:r>
            <a:r>
              <a:rPr lang="en-US" sz="1800" b="0" i="1" baseline="-25000">
                <a:latin typeface="Times New Roman" panose="02020603050405020304" charset="0"/>
              </a:rPr>
              <a:t>N</a:t>
            </a:r>
            <a:r>
              <a:rPr lang="en-US" sz="1800" b="0" baseline="-25000">
                <a:latin typeface="Times New Roman" panose="02020603050405020304" charset="0"/>
              </a:rPr>
              <a:t> </a:t>
            </a:r>
            <a:r>
              <a:rPr lang="en-US" sz="1800" b="0">
                <a:latin typeface="Times New Roman" panose="02020603050405020304" charset="0"/>
              </a:rPr>
              <a:t>≤ </a:t>
            </a:r>
            <a:r>
              <a:rPr lang="en-US" sz="1800" b="0" i="1">
                <a:latin typeface="Times New Roman" panose="02020603050405020304" charset="0"/>
              </a:rPr>
              <a:t>V</a:t>
            </a:r>
            <a:r>
              <a:rPr lang="en-US" sz="1800" b="0" baseline="-25000">
                <a:latin typeface="Times New Roman" panose="02020603050405020304" charset="0"/>
              </a:rPr>
              <a:t>Δ</a:t>
            </a:r>
            <a:r>
              <a:rPr lang="en-US" sz="1800" b="0">
                <a:latin typeface="Times New Roman" panose="02020603050405020304" charset="0"/>
              </a:rPr>
              <a:t> ≤ </a:t>
            </a:r>
            <a:r>
              <a:rPr lang="en-US" sz="1800" b="0" i="1">
                <a:latin typeface="Times New Roman" panose="02020603050405020304" charset="0"/>
              </a:rPr>
              <a:t>V</a:t>
            </a:r>
            <a:r>
              <a:rPr lang="en-US" sz="1800" b="0" i="1" baseline="-25000">
                <a:latin typeface="Times New Roman" panose="02020603050405020304" charset="0"/>
              </a:rPr>
              <a:t>N</a:t>
            </a:r>
            <a:endParaRPr lang="en-US" altLang="en-US" sz="1800" b="0" i="1" baseline="-25000">
              <a:latin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15950" y="5165725"/>
            <a:ext cx="82105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 </a:t>
            </a:r>
            <a:r>
              <a:rPr lang="zh-CN" altLang="en-US" sz="1600">
                <a:solidFill>
                  <a:srgbClr val="FF0000"/>
                </a:solidFill>
              </a:rPr>
              <a:t>(</a:t>
            </a:r>
            <a:r>
              <a:rPr lang="zh-CN" altLang="en-US" sz="1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π−, K+</a:t>
            </a:r>
            <a:r>
              <a:rPr lang="zh-CN" altLang="en-US" sz="1600">
                <a:solidFill>
                  <a:srgbClr val="FF0000"/>
                </a:solidFill>
              </a:rPr>
              <a:t>)</a:t>
            </a:r>
            <a:r>
              <a:rPr lang="zh-CN" altLang="en-US" sz="1600"/>
              <a:t> reactions on medium-to-heavy nuclei </a:t>
            </a:r>
            <a:r>
              <a:rPr lang="en-US" altLang="zh-CN" sz="1600"/>
              <a:t>[Noumi et al.2003_PRL90-049902, ...]</a:t>
            </a:r>
            <a:endParaRPr lang="en-US" altLang="zh-CN" sz="160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5257165"/>
            <a:ext cx="398780" cy="31877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9210" y="374650"/>
            <a:ext cx="9085580" cy="4873625"/>
            <a:chOff x="46" y="590"/>
            <a:chExt cx="14308" cy="767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" y="1071"/>
              <a:ext cx="14308" cy="719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2493" y="590"/>
              <a:ext cx="1127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Liu</a:t>
              </a:r>
              <a:r>
                <a:rPr lang="en-US" altLang="zh-CN"/>
                <a:t>_Xia_Lu_Li_Hu_Sun</a:t>
              </a:r>
              <a:r>
                <a:rPr lang="zh-CN" altLang="en-US"/>
                <a:t>2018_PRC98-024316</a:t>
              </a:r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5" y="2321560"/>
            <a:ext cx="2297302" cy="278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640" y="2367280"/>
            <a:ext cx="2438674" cy="2915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5" y="4397375"/>
            <a:ext cx="2314973" cy="28274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42950" y="5413375"/>
            <a:ext cx="82105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/>
              <a:t>a </a:t>
            </a:r>
            <a:r>
              <a:rPr sz="1600" baseline="30000">
                <a:solidFill>
                  <a:srgbClr val="FF0000"/>
                </a:solidFill>
              </a:rPr>
              <a:t>4</a:t>
            </a:r>
            <a:r>
              <a:rPr sz="1600" baseline="-25000">
                <a:solidFill>
                  <a:srgbClr val="FF0000"/>
                </a:solidFill>
              </a:rPr>
              <a:t>Σ</a:t>
            </a:r>
            <a:r>
              <a:rPr sz="1600">
                <a:solidFill>
                  <a:srgbClr val="FF0000"/>
                </a:solidFill>
              </a:rPr>
              <a:t>He bound state</a:t>
            </a:r>
            <a:r>
              <a:rPr sz="1600"/>
              <a:t> in the (K−,π−) reaction </a:t>
            </a:r>
            <a:r>
              <a:rPr lang="en-US" sz="1600"/>
              <a:t>[Nagae et al.1998_PRL80-1605]</a:t>
            </a:r>
            <a:endParaRPr lang="en-US" sz="1600"/>
          </a:p>
        </p:txBody>
      </p:sp>
      <p:sp>
        <p:nvSpPr>
          <p:cNvPr id="26" name="文本框 25"/>
          <p:cNvSpPr txBox="1"/>
          <p:nvPr/>
        </p:nvSpPr>
        <p:spPr>
          <a:xfrm>
            <a:off x="276225" y="5719445"/>
            <a:ext cx="75615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/>
              <a:t>D</a:t>
            </a:r>
            <a:r>
              <a:rPr lang="zh-CN" altLang="en-US" sz="1600"/>
              <a:t>ata analyses of </a:t>
            </a:r>
            <a:r>
              <a:rPr lang="zh-CN" altLang="en-US" sz="1600">
                <a:solidFill>
                  <a:srgbClr val="FF0000"/>
                </a:solidFill>
              </a:rPr>
              <a:t>photoabsorption, electron-nucleus, and pion-nucleus scattering</a:t>
            </a:r>
            <a:r>
              <a:rPr lang="zh-CN" altLang="en-US" sz="1600"/>
              <a:t> </a:t>
            </a:r>
            <a:r>
              <a:rPr lang="en-US" altLang="zh-CN" sz="1600"/>
              <a:t>[Drago et al.2014_PRC90-065809]</a:t>
            </a:r>
            <a:endParaRPr lang="en-US" altLang="zh-CN" sz="1600"/>
          </a:p>
        </p:txBody>
      </p:sp>
      <p:sp>
        <p:nvSpPr>
          <p:cNvPr id="27" name="文本框 26"/>
          <p:cNvSpPr txBox="1"/>
          <p:nvPr/>
        </p:nvSpPr>
        <p:spPr>
          <a:xfrm>
            <a:off x="7682230" y="5937885"/>
            <a:ext cx="9791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/>
            <a:r>
              <a:rPr lang="en-US" i="1">
                <a:latin typeface="Times New Roman" panose="02020603050405020304" charset="0"/>
                <a:sym typeface="+mn-ea"/>
              </a:rPr>
              <a:t>V</a:t>
            </a:r>
            <a:r>
              <a:rPr lang="en-US" baseline="-25000">
                <a:latin typeface="Times New Roman" panose="02020603050405020304" charset="0"/>
                <a:sym typeface="+mn-ea"/>
              </a:rPr>
              <a:t>Δ</a:t>
            </a:r>
            <a:r>
              <a:rPr lang="en-US">
                <a:latin typeface="Times New Roman" panose="02020603050405020304" charset="0"/>
                <a:sym typeface="+mn-ea"/>
              </a:rPr>
              <a:t> = </a:t>
            </a:r>
            <a:r>
              <a:rPr lang="en-US" i="1">
                <a:latin typeface="Times New Roman" panose="02020603050405020304" charset="0"/>
                <a:sym typeface="+mn-ea"/>
              </a:rPr>
              <a:t>V</a:t>
            </a:r>
            <a:r>
              <a:rPr lang="en-US" i="1" baseline="-25000">
                <a:latin typeface="Times New Roman" panose="02020603050405020304" charset="0"/>
                <a:sym typeface="+mn-ea"/>
              </a:rPr>
              <a:t>N</a:t>
            </a:r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313055" y="1094105"/>
            <a:ext cx="5419725" cy="3819525"/>
            <a:chOff x="3205" y="387"/>
            <a:chExt cx="8535" cy="601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5" y="387"/>
              <a:ext cx="8535" cy="6015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5682" y="4965"/>
              <a:ext cx="566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Breit-Wigner mass distribution</a:t>
              </a:r>
              <a:endParaRPr lang="zh-CN" altLang="en-US"/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395" y="853440"/>
            <a:ext cx="5365115" cy="29972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99135"/>
            <a:ext cx="9045575" cy="5258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100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10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43522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Onset densities</a:t>
            </a:r>
            <a:endParaRPr lang="en-US" sz="2800" noProof="1"/>
          </a:p>
        </p:txBody>
      </p:sp>
      <p:pic>
        <p:nvPicPr>
          <p:cNvPr id="8" name="图片 7" descr="ncrit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665" y="-57150"/>
            <a:ext cx="7031606" cy="6336047"/>
          </a:xfrm>
          <a:prstGeom prst="rect">
            <a:avLst/>
          </a:prstGeom>
        </p:spPr>
      </p:pic>
      <p:pic>
        <p:nvPicPr>
          <p:cNvPr id="9" name="图片 8" descr="ncrit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9578" y="-57150"/>
            <a:ext cx="7031780" cy="63360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195" y="5819775"/>
            <a:ext cx="4308948" cy="50400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93590" y="2296795"/>
            <a:ext cx="17418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solid </a:t>
            </a:r>
            <a:r>
              <a:rPr lang="en-US" altLang="zh-CN" i="1"/>
              <a:t>g</a:t>
            </a:r>
            <a:r>
              <a:rPr lang="en-US" altLang="zh-CN" i="1" baseline="-25000">
                <a:latin typeface="微软雅黑" panose="020B0503020204020204" charset="-122"/>
                <a:ea typeface="微软雅黑" panose="020B0503020204020204" charset="-122"/>
              </a:rPr>
              <a:t>ρ</a:t>
            </a:r>
            <a:r>
              <a:rPr lang="en-US" altLang="zh-CN" baseline="-2500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= 0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43730" y="916940"/>
            <a:ext cx="225488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dashed </a:t>
            </a:r>
            <a:r>
              <a:rPr lang="en-US" altLang="zh-CN" i="1"/>
              <a:t>g</a:t>
            </a:r>
            <a:r>
              <a:rPr lang="en-US" altLang="zh-CN" i="1" baseline="-25000">
                <a:latin typeface="微软雅黑" panose="020B0503020204020204" charset="-122"/>
                <a:ea typeface="微软雅黑" panose="020B0503020204020204" charset="-122"/>
              </a:rPr>
              <a:t>ρ</a:t>
            </a:r>
            <a:r>
              <a:rPr lang="en-US" altLang="zh-CN" baseline="-25000"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</a:rPr>
              <a:t> = </a:t>
            </a:r>
            <a:r>
              <a:rPr lang="en-US" altLang="zh-CN" i="1">
                <a:sym typeface="+mn-ea"/>
              </a:rPr>
              <a:t>g</a:t>
            </a:r>
            <a:r>
              <a:rPr lang="en-US" altLang="zh-CN" i="1" baseline="-25000">
                <a:latin typeface="微软雅黑" panose="020B0503020204020204" charset="-122"/>
                <a:ea typeface="微软雅黑" panose="020B0503020204020204" charset="-122"/>
                <a:sym typeface="+mn-ea"/>
              </a:rPr>
              <a:t>ρN</a:t>
            </a:r>
            <a:endParaRPr lang="en-US" altLang="zh-CN" i="1" baseline="-250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  <a:lum bright="-6000" contrast="24000"/>
          </a:blip>
          <a:stretch>
            <a:fillRect/>
          </a:stretch>
        </p:blipFill>
        <p:spPr>
          <a:xfrm>
            <a:off x="6043930" y="0"/>
            <a:ext cx="2981832" cy="396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11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97573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Particle number densities</a:t>
            </a:r>
            <a:endParaRPr lang="en-US" sz="2800" noProof="1"/>
          </a:p>
        </p:txBody>
      </p:sp>
      <p:pic>
        <p:nvPicPr>
          <p:cNvPr id="3" name="图片 2" descr="Fig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549275"/>
            <a:ext cx="7103956" cy="5760043"/>
          </a:xfrm>
          <a:prstGeom prst="rect">
            <a:avLst/>
          </a:prstGeom>
        </p:spPr>
      </p:pic>
      <p:pic>
        <p:nvPicPr>
          <p:cNvPr id="4" name="图片 3" descr="Fig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20" y="549275"/>
            <a:ext cx="7103956" cy="5760043"/>
          </a:xfrm>
          <a:prstGeom prst="rect">
            <a:avLst/>
          </a:prstGeom>
        </p:spPr>
      </p:pic>
      <p:pic>
        <p:nvPicPr>
          <p:cNvPr id="5" name="图片 4" descr="Fig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20" y="549275"/>
            <a:ext cx="7103956" cy="5760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Fig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90" y="680720"/>
            <a:ext cx="9000066" cy="3737528"/>
          </a:xfrm>
          <a:prstGeom prst="rect">
            <a:avLst/>
          </a:prstGeom>
        </p:spPr>
      </p:pic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12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397573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Particle number densities</a:t>
            </a:r>
            <a:endParaRPr lang="en-US" sz="2800" noProof="1"/>
          </a:p>
        </p:txBody>
      </p:sp>
      <p:pic>
        <p:nvPicPr>
          <p:cNvPr id="8" name="图片 7" descr="Fig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" y="696044"/>
            <a:ext cx="9000066" cy="3819911"/>
          </a:xfrm>
          <a:prstGeom prst="rect">
            <a:avLst/>
          </a:prstGeom>
        </p:spPr>
      </p:pic>
      <p:pic>
        <p:nvPicPr>
          <p:cNvPr id="7" name="图片 6" descr="Fig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" y="757022"/>
            <a:ext cx="9000066" cy="372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13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90512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Energy per baryon</a:t>
            </a:r>
            <a:endParaRPr lang="en-US" sz="2800" noProof="1"/>
          </a:p>
        </p:txBody>
      </p:sp>
      <p:pic>
        <p:nvPicPr>
          <p:cNvPr id="3" name="图片 2" descr="Fig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720" y="536575"/>
            <a:ext cx="7987089" cy="5796043"/>
          </a:xfrm>
          <a:prstGeom prst="rect">
            <a:avLst/>
          </a:prstGeom>
        </p:spPr>
      </p:pic>
      <p:pic>
        <p:nvPicPr>
          <p:cNvPr id="4" name="图片 3" descr="Fig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" y="536575"/>
            <a:ext cx="7987089" cy="5796043"/>
          </a:xfrm>
          <a:prstGeom prst="rect">
            <a:avLst/>
          </a:prstGeom>
        </p:spPr>
      </p:pic>
      <p:pic>
        <p:nvPicPr>
          <p:cNvPr id="5" name="图片 4" descr="Fig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" y="536575"/>
            <a:ext cx="7987089" cy="5796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14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501015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Mass, radius, and central density</a:t>
            </a:r>
            <a:endParaRPr lang="en-US" altLang="zh-CN" sz="2800" noProof="1"/>
          </a:p>
        </p:txBody>
      </p:sp>
      <p:pic>
        <p:nvPicPr>
          <p:cNvPr id="4" name="图片 3" descr="Fig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1833" y="557213"/>
            <a:ext cx="7276465" cy="5743575"/>
          </a:xfrm>
          <a:prstGeom prst="rect">
            <a:avLst/>
          </a:prstGeom>
        </p:spPr>
      </p:pic>
      <p:pic>
        <p:nvPicPr>
          <p:cNvPr id="5" name="图片 4" descr="Fig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557213"/>
            <a:ext cx="7282180" cy="5743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30" y="528955"/>
            <a:ext cx="7275830" cy="580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15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94005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Tidal deformability</a:t>
            </a:r>
            <a:endParaRPr lang="en-US" altLang="zh-CN" sz="2800" noProof="1"/>
          </a:p>
        </p:txBody>
      </p:sp>
      <p:pic>
        <p:nvPicPr>
          <p:cNvPr id="3" name="图片 2" descr="Fig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" y="536575"/>
            <a:ext cx="7087003" cy="5760043"/>
          </a:xfrm>
          <a:prstGeom prst="rect">
            <a:avLst/>
          </a:prstGeom>
        </p:spPr>
      </p:pic>
      <p:pic>
        <p:nvPicPr>
          <p:cNvPr id="5" name="图片 4" descr="Fig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536575"/>
            <a:ext cx="7087003" cy="5760043"/>
          </a:xfrm>
          <a:prstGeom prst="rect">
            <a:avLst/>
          </a:prstGeom>
        </p:spPr>
      </p:pic>
      <p:pic>
        <p:nvPicPr>
          <p:cNvPr id="6" name="图片 5" descr="Fig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" y="536575"/>
            <a:ext cx="7087003" cy="5760043"/>
          </a:xfrm>
          <a:prstGeom prst="rect">
            <a:avLst/>
          </a:prstGeom>
        </p:spPr>
      </p:pic>
      <p:pic>
        <p:nvPicPr>
          <p:cNvPr id="7" name="图片 6" descr="Fig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" y="536575"/>
            <a:ext cx="7087003" cy="57600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335" y="10795"/>
            <a:ext cx="4928623" cy="68400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016115" y="1332865"/>
            <a:ext cx="2216150" cy="1014730"/>
            <a:chOff x="11049" y="1534"/>
            <a:chExt cx="3490" cy="159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rcRect l="580" t="19034" r="95040" b="28319"/>
            <a:stretch>
              <a:fillRect/>
            </a:stretch>
          </p:blipFill>
          <p:spPr>
            <a:xfrm>
              <a:off x="11377" y="2456"/>
              <a:ext cx="340" cy="5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049" y="1534"/>
              <a:ext cx="3490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LigoVirgo</a:t>
              </a:r>
              <a:r>
                <a:rPr lang="en-US" altLang="zh-CN"/>
                <a:t>_</a:t>
              </a:r>
              <a:endParaRPr lang="en-US" altLang="zh-CN"/>
            </a:p>
            <a:p>
              <a:r>
                <a:rPr lang="zh-CN" altLang="en-US"/>
                <a:t>arXiv1805.11579</a:t>
              </a:r>
              <a:r>
                <a:rPr lang="en-US" altLang="zh-CN"/>
                <a:t>:</a:t>
              </a:r>
              <a:endParaRPr lang="en-US" altLang="zh-CN"/>
            </a:p>
            <a:p>
              <a:r>
                <a:rPr lang="en-US" altLang="zh-CN">
                  <a:cs typeface="Arial" panose="020B0604020202020204" pitchFamily="34" charset="0"/>
                </a:rPr>
                <a:t>     ≤ </a:t>
              </a:r>
              <a:r>
                <a:rPr lang="en-US" altLang="zh-CN">
                  <a:solidFill>
                    <a:srgbClr val="FF0000"/>
                  </a:solidFill>
                  <a:cs typeface="Arial" panose="020B0604020202020204" pitchFamily="34" charset="0"/>
                </a:rPr>
                <a:t>720</a:t>
              </a:r>
              <a:endParaRPr lang="en-US" altLang="zh-CN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19925" y="4545330"/>
            <a:ext cx="2216150" cy="1014730"/>
            <a:chOff x="11049" y="1534"/>
            <a:chExt cx="3490" cy="1598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rcRect l="580" t="19034" r="95040" b="28319"/>
            <a:stretch>
              <a:fillRect/>
            </a:stretch>
          </p:blipFill>
          <p:spPr>
            <a:xfrm>
              <a:off x="11377" y="2456"/>
              <a:ext cx="340" cy="56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049" y="1534"/>
              <a:ext cx="3490" cy="15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/>
                <a:t>Coughlin et al._</a:t>
              </a:r>
              <a:endParaRPr lang="en-US" altLang="zh-CN"/>
            </a:p>
            <a:p>
              <a:r>
                <a:rPr lang="en-US" altLang="zh-CN"/>
                <a:t>arXiv1805.09371:</a:t>
              </a:r>
              <a:endParaRPr lang="en-US" altLang="zh-CN"/>
            </a:p>
            <a:p>
              <a:r>
                <a:rPr lang="en-US" altLang="zh-CN">
                  <a:cs typeface="Arial" panose="020B0604020202020204" pitchFamily="34" charset="0"/>
                </a:rPr>
                <a:t>      </a:t>
              </a:r>
              <a:r>
                <a:rPr lang="zh-CN" altLang="en-US">
                  <a:cs typeface="Arial" panose="020B0604020202020204" pitchFamily="34" charset="0"/>
                  <a:sym typeface="+mn-ea"/>
                </a:rPr>
                <a:t>≥ </a:t>
              </a:r>
              <a:r>
                <a:rPr lang="en-US" altLang="zh-CN">
                  <a:solidFill>
                    <a:srgbClr val="FF0000"/>
                  </a:solidFill>
                  <a:cs typeface="Arial" panose="020B0604020202020204" pitchFamily="34" charset="0"/>
                  <a:sym typeface="+mn-ea"/>
                </a:rPr>
                <a:t>197</a:t>
              </a:r>
              <a:endParaRPr lang="en-US" altLang="zh-CN">
                <a:solidFill>
                  <a:srgbClr val="FF0000"/>
                </a:solidFill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033260" y="2900680"/>
            <a:ext cx="228028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E</a:t>
            </a:r>
            <a:r>
              <a:rPr lang="zh-CN" altLang="en-US"/>
              <a:t>lectromagnetic observations of the transient counterpart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AT2017gfo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33260" y="933450"/>
            <a:ext cx="18916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GW170817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538"/>
            <a:ext cx="7424738" cy="398462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Quark matter in compact stars: implication from recent observations</a:t>
            </a:r>
            <a:endParaRPr lang="zh-CN" altLang="en-US" sz="1400" dirty="0"/>
          </a:p>
        </p:txBody>
      </p:sp>
      <p:sp>
        <p:nvSpPr>
          <p:cNvPr id="46083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16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162052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>
                <a:sym typeface="+mn-ea"/>
              </a:rPr>
              <a:t>Summary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329565" y="671830"/>
            <a:ext cx="8392795" cy="31692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noProof="1"/>
              <a:t>The </a:t>
            </a:r>
            <a:r>
              <a:rPr lang="en-US" altLang="zh-CN" noProof="1">
                <a:solidFill>
                  <a:srgbClr val="FF0000"/>
                </a:solidFill>
              </a:rPr>
              <a:t>compact stars</a:t>
            </a:r>
            <a:r>
              <a:rPr lang="en-US" altLang="zh-CN" noProof="1"/>
              <a:t> with possible existence of </a:t>
            </a:r>
            <a:r>
              <a:rPr lang="en-US" altLang="zh-CN" noProof="1">
                <a:solidFill>
                  <a:srgbClr val="FF0000"/>
                </a:solidFill>
              </a:rPr>
              <a:t>hyperons </a:t>
            </a:r>
            <a:r>
              <a:rPr lang="en-US" altLang="zh-CN" noProof="1"/>
              <a:t>and </a:t>
            </a:r>
            <a:r>
              <a:rPr lang="en-US" altLang="zh-CN" noProof="1">
                <a:solidFill>
                  <a:srgbClr val="FF0000"/>
                </a:solidFill>
              </a:rPr>
              <a:t>∆</a:t>
            </a:r>
            <a:r>
              <a:rPr lang="en-US" altLang="zh-CN" noProof="1"/>
              <a:t> resonance were investigated. It was found that:</a:t>
            </a:r>
            <a:endParaRPr lang="en-US" altLang="zh-CN" noProof="1"/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 noProof="1"/>
              <a:t>The EoSs of neutron star matter become </a:t>
            </a:r>
            <a:r>
              <a:rPr lang="en-US" altLang="zh-CN" noProof="1">
                <a:solidFill>
                  <a:srgbClr val="FF0000"/>
                </a:solidFill>
              </a:rPr>
              <a:t>softer </a:t>
            </a:r>
            <a:r>
              <a:rPr lang="en-US" altLang="zh-CN" noProof="1"/>
              <a:t>once we include new degrees of freedom</a:t>
            </a:r>
            <a:r>
              <a:rPr lang="en-US" altLang="zh-CN" noProof="1" smtClean="0"/>
              <a:t>;</a:t>
            </a:r>
            <a:endParaRPr lang="en-US" altLang="zh-CN" noProof="1" smtClean="0"/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 noProof="1"/>
              <a:t>There is no need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to introduce </a:t>
            </a:r>
            <a:r>
              <a:rPr lang="en-US" altLang="zh-CN" i="1" noProof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</a:t>
            </a:r>
            <a:r>
              <a:rPr lang="en-US" altLang="zh-CN" noProof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meson</a:t>
            </a:r>
            <a:r>
              <a:rPr lang="en-US" altLang="zh-CN" noProof="1">
                <a:latin typeface="Calibri" panose="020F0502020204030204" pitchFamily="34" charset="0"/>
                <a:cs typeface="Calibri" panose="020F0502020204030204" pitchFamily="34" charset="0"/>
              </a:rPr>
              <a:t> to resolve the hyperon puzzle; </a:t>
            </a:r>
            <a:endParaRPr lang="en-US" altLang="zh-CN" noProof="1"/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 noProof="1"/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∆</a:t>
            </a:r>
            <a:r>
              <a:rPr lang="en-US" altLang="zh-CN">
                <a:sym typeface="+mn-ea"/>
              </a:rPr>
              <a:t> resonances will</a:t>
            </a:r>
            <a:r>
              <a:rPr lang="en-US" altLang="zh-CN" noProof="1"/>
              <a:t> </a:t>
            </a:r>
            <a:r>
              <a:rPr lang="en-US" altLang="zh-CN" noProof="1">
                <a:solidFill>
                  <a:srgbClr val="FF0000"/>
                </a:solidFill>
              </a:rPr>
              <a:t>reduce </a:t>
            </a:r>
            <a:r>
              <a:rPr lang="en-US" altLang="zh-CN" noProof="1"/>
              <a:t>the </a:t>
            </a:r>
            <a:r>
              <a:rPr lang="en-US" altLang="zh-CN" noProof="1">
                <a:solidFill>
                  <a:srgbClr val="FF0000"/>
                </a:solidFill>
              </a:rPr>
              <a:t>radii and </a:t>
            </a:r>
            <a:r>
              <a:rPr lang="en-US">
                <a:solidFill>
                  <a:srgbClr val="FF0000"/>
                </a:solidFill>
                <a:sym typeface="+mn-ea"/>
              </a:rPr>
              <a:t>tidal deformability </a:t>
            </a:r>
            <a:r>
              <a:rPr lang="en-US">
                <a:solidFill>
                  <a:schemeClr val="tx1"/>
                </a:solidFill>
                <a:sym typeface="+mn-ea"/>
              </a:rPr>
              <a:t>of </a:t>
            </a:r>
            <a:r>
              <a:rPr lang="en-US" altLang="zh-CN">
                <a:sym typeface="+mn-ea"/>
              </a:rPr>
              <a:t>compact stars, which</a:t>
            </a:r>
            <a:r>
              <a:rPr lang="en-US" altLang="zh-CN" noProof="1"/>
              <a:t> is more consistent with the recent observations [</a:t>
            </a:r>
            <a:r>
              <a:rPr lang="en-US" altLang="zh-CN" i="1" noProof="1"/>
              <a:t>R</a:t>
            </a:r>
            <a:r>
              <a:rPr lang="en-US" altLang="zh-CN" noProof="1"/>
              <a:t> = 10-11.5 km at </a:t>
            </a:r>
            <a:r>
              <a:rPr lang="en-US" altLang="zh-CN" i="1" noProof="1"/>
              <a:t>M</a:t>
            </a:r>
            <a:r>
              <a:rPr lang="en-US" altLang="zh-CN" noProof="1"/>
              <a:t> ≈ 1.17-2 </a:t>
            </a:r>
            <a:r>
              <a:rPr lang="en-US" altLang="zh-CN" i="1" noProof="1"/>
              <a:t>M</a:t>
            </a:r>
            <a:r>
              <a:rPr lang="en-US" altLang="zh-CN" sz="2800" baseline="-25000" noProof="1"/>
              <a:t>⊙</a:t>
            </a:r>
            <a:r>
              <a:rPr lang="en-US" altLang="zh-CN" noProof="1"/>
              <a:t>, </a:t>
            </a:r>
            <a:r>
              <a:rPr lang="en-US" altLang="zh-CN" noProof="1" smtClean="0"/>
              <a:t>Ozel_Freire2016_</a:t>
            </a:r>
            <a:r>
              <a:rPr lang="en-US" altLang="zh-CN" dirty="0"/>
              <a:t>AnnuRevAstro54-401;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Λ </a:t>
            </a:r>
            <a:r>
              <a:rPr lang="en-US" altLang="zh-CN" dirty="0">
                <a:ea typeface="微软雅黑" panose="020B0503020204020204" charset="-122"/>
              </a:rPr>
              <a:t>≤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720 for low spin prior of </a:t>
            </a:r>
            <a:r>
              <a:rPr lang="en-US">
                <a:sym typeface="+mn-ea"/>
              </a:rPr>
              <a:t>GW170817, </a:t>
            </a:r>
            <a:r>
              <a:rPr lang="en-US" altLang="zh-CN" dirty="0" smtClean="0">
                <a:sym typeface="+mn-ea"/>
              </a:rPr>
              <a:t>LigoVirgo_arXiv1805.11579</a:t>
            </a:r>
            <a:r>
              <a:rPr lang="en-US" altLang="zh-CN" noProof="1" smtClean="0"/>
              <a:t>]</a:t>
            </a:r>
            <a:endParaRPr lang="en-US" altLang="zh-CN" noProof="1" smtClean="0"/>
          </a:p>
        </p:txBody>
      </p:sp>
      <p:sp>
        <p:nvSpPr>
          <p:cNvPr id="8193" name="Rectangle 2"/>
          <p:cNvSpPr>
            <a:spLocks noGrp="1" noChangeArrowheads="1"/>
          </p:cNvSpPr>
          <p:nvPr/>
        </p:nvSpPr>
        <p:spPr>
          <a:xfrm>
            <a:off x="430213" y="4502150"/>
            <a:ext cx="7772400" cy="1082675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r>
              <a:rPr lang="en-US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!!</a:t>
            </a:r>
            <a:endParaRPr lang="en-US" altLang="zh-CN" sz="6600" b="1" i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49240" y="2959735"/>
            <a:ext cx="438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>
                <a:latin typeface="宋体" panose="02010600030101010101" pitchFamily="2" charset="-122"/>
              </a:rPr>
              <a:t>－</a:t>
            </a:r>
            <a:endParaRPr lang="zh-CN" altLang="en-US" b="1"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6531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1267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1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pic>
        <p:nvPicPr>
          <p:cNvPr id="11268" name="图片 2" descr="C:\Users\hp\Desktop\NMPhase_副本.jpgNMPhase_副本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60329" y="537210"/>
            <a:ext cx="5604510" cy="57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491744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N</a:t>
            </a:r>
            <a:r>
              <a:rPr sz="2800" noProof="1"/>
              <a:t>uclear matter phase diagram</a:t>
            </a:r>
            <a:endParaRPr sz="2800" noProof="1"/>
          </a:p>
        </p:txBody>
      </p:sp>
      <p:sp>
        <p:nvSpPr>
          <p:cNvPr id="8" name="椭圆 7"/>
          <p:cNvSpPr/>
          <p:nvPr/>
        </p:nvSpPr>
        <p:spPr>
          <a:xfrm>
            <a:off x="4270375" y="4858385"/>
            <a:ext cx="2044065" cy="1236980"/>
          </a:xfrm>
          <a:prstGeom prst="ellipse">
            <a:avLst/>
          </a:prstGeom>
          <a:solidFill>
            <a:srgbClr val="FF0000">
              <a:alpha val="57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31470" y="450215"/>
            <a:ext cx="8274685" cy="5870575"/>
            <a:chOff x="621" y="581"/>
            <a:chExt cx="13031" cy="924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1" y="845"/>
              <a:ext cx="12916" cy="898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2294" y="581"/>
              <a:ext cx="11358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Hu</a:t>
              </a:r>
              <a:r>
                <a:rPr lang="en-US" altLang="zh-CN"/>
                <a:t>_Zhang_Epelbaum_Meissner_Meng</a:t>
              </a:r>
              <a:r>
                <a:rPr lang="zh-CN" altLang="en-US"/>
                <a:t>2017_PRC96-034307</a:t>
              </a:r>
              <a:endParaRPr lang="zh-CN" altLang="en-US"/>
            </a:p>
          </p:txBody>
        </p:sp>
      </p:grpSp>
      <p:pic>
        <p:nvPicPr>
          <p:cNvPr id="6" name="图片 5" descr="F:\Book\work\work(2018)\报告\郑州研讨会\EPA_fix.jpgEPA_fix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695" y="535940"/>
            <a:ext cx="5494655" cy="5709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2086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331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smtClean="0">
                <a:solidFill>
                  <a:srgbClr val="FFFFFF"/>
                </a:solidFill>
              </a:rPr>
              <a:t>2</a:t>
            </a:r>
            <a:endParaRPr lang="en-US" altLang="zh-CN" sz="180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761365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noProof="1"/>
              <a:t>Compact star structures </a:t>
            </a:r>
            <a:r>
              <a:rPr lang="en-US" altLang="zh-CN" sz="2800" noProof="1"/>
              <a:t>[</a:t>
            </a:r>
            <a:r>
              <a:rPr lang="zh-CN" altLang="en-US" sz="2800" noProof="1"/>
              <a:t>Weber200</a:t>
            </a:r>
            <a:r>
              <a:rPr lang="en-US" altLang="zh-CN" sz="2800" noProof="1"/>
              <a:t>5_</a:t>
            </a:r>
            <a:r>
              <a:rPr lang="zh-CN" altLang="en-US" sz="2800" noProof="1"/>
              <a:t>PPNP54-193</a:t>
            </a:r>
            <a:r>
              <a:rPr lang="en-US" altLang="zh-CN" sz="2800" noProof="1"/>
              <a:t>]</a:t>
            </a:r>
            <a:endParaRPr lang="en-US" altLang="zh-CN" sz="2800" noProof="1"/>
          </a:p>
        </p:txBody>
      </p:sp>
      <p:pic>
        <p:nvPicPr>
          <p:cNvPr id="13319" name="图片 3" descr="Weber200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36575"/>
            <a:ext cx="7770812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0181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5363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FFFF"/>
                </a:solidFill>
              </a:rPr>
              <a:t>3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481901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dirty="0"/>
              <a:t>Experimental constraint: Pulsars</a:t>
            </a:r>
            <a:endParaRPr lang="zh-CN" altLang="en-US" sz="2800" noProof="1"/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579438"/>
            <a:ext cx="48212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723900"/>
            <a:ext cx="23939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7950" y="550228"/>
            <a:ext cx="4248150" cy="59080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dirty="0"/>
              <a:t>Observables:</a:t>
            </a:r>
            <a:endParaRPr lang="en-US" altLang="zh-CN" sz="1400" dirty="0"/>
          </a:p>
          <a:p>
            <a:pPr marL="457200" indent="-457200">
              <a:buFontTx/>
              <a:buAutoNum type="arabicPeriod"/>
              <a:defRPr/>
            </a:pPr>
            <a:r>
              <a:rPr lang="zh-CN" altLang="en-US" sz="1400" dirty="0">
                <a:solidFill>
                  <a:srgbClr val="FF0000"/>
                </a:solidFill>
              </a:rPr>
              <a:t>barycentric period </a:t>
            </a:r>
            <a:r>
              <a:rPr lang="zh-CN" altLang="en-US" sz="1400" i="1" dirty="0">
                <a:solidFill>
                  <a:srgbClr val="FF0000"/>
                </a:solidFill>
              </a:rPr>
              <a:t>P</a:t>
            </a:r>
            <a:r>
              <a:rPr lang="en-US" altLang="zh-CN" sz="1400" dirty="0"/>
              <a:t> and its </a:t>
            </a:r>
            <a:r>
              <a:rPr lang="en-US" altLang="zh-CN" sz="1400" dirty="0">
                <a:solidFill>
                  <a:srgbClr val="FF0000"/>
                </a:solidFill>
              </a:rPr>
              <a:t>time derivative</a:t>
            </a:r>
            <a:r>
              <a:rPr lang="en-US" altLang="zh-CN" sz="1400" dirty="0"/>
              <a:t>: </a:t>
            </a:r>
            <a:br>
              <a:rPr lang="en-US" altLang="zh-CN" sz="1400" dirty="0"/>
            </a:br>
            <a:r>
              <a:rPr lang="en-US" altLang="zh-CN" sz="1400" dirty="0"/>
              <a:t>spin-down </a:t>
            </a:r>
            <a:r>
              <a:rPr lang="en-US" altLang="zh-CN" sz="1400" dirty="0" smtClean="0"/>
              <a:t>driven by </a:t>
            </a:r>
            <a:r>
              <a:rPr lang="en-US" altLang="zh-CN" sz="1400" dirty="0"/>
              <a:t>magnetic dipole radiation → surface </a:t>
            </a:r>
            <a:r>
              <a:rPr lang="en-US" altLang="zh-CN" sz="1400" dirty="0">
                <a:solidFill>
                  <a:srgbClr val="FF0000"/>
                </a:solidFill>
              </a:rPr>
              <a:t>magnetic </a:t>
            </a:r>
            <a:r>
              <a:rPr lang="en-US" altLang="zh-CN" sz="1400" dirty="0" smtClean="0">
                <a:solidFill>
                  <a:srgbClr val="FF0000"/>
                </a:solidFill>
              </a:rPr>
              <a:t>field </a:t>
            </a:r>
            <a:r>
              <a:rPr lang="en-US" altLang="zh-CN" sz="1400" dirty="0" smtClean="0"/>
              <a:t>[Manchester_Hobbs_Teoh_Hobbs2005_AstronJ129-1993</a:t>
            </a:r>
            <a:r>
              <a:rPr lang="en-US" altLang="zh-CN" sz="1400" dirty="0"/>
              <a:t>, </a:t>
            </a:r>
            <a:r>
              <a:rPr lang="en-US" altLang="zh-CN" sz="1400" dirty="0" smtClean="0"/>
              <a:t>…]</a:t>
            </a:r>
            <a:endParaRPr lang="en-US" altLang="zh-CN" sz="1400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altLang="zh-CN" sz="1400" dirty="0" smtClean="0"/>
              <a:t>the </a:t>
            </a:r>
            <a:r>
              <a:rPr lang="en-US" altLang="zh-CN" sz="1400" dirty="0" smtClean="0">
                <a:solidFill>
                  <a:srgbClr val="FF0000"/>
                </a:solidFill>
              </a:rPr>
              <a:t>cyclotron resonance</a:t>
            </a:r>
            <a:r>
              <a:rPr lang="en-US" altLang="zh-CN" sz="1400" dirty="0" smtClean="0"/>
              <a:t> features in the </a:t>
            </a:r>
            <a:r>
              <a:rPr lang="en-US" altLang="zh-CN" sz="1400" dirty="0" smtClean="0">
                <a:solidFill>
                  <a:srgbClr val="FF0000"/>
                </a:solidFill>
              </a:rPr>
              <a:t>X-Ray spectrum</a:t>
            </a:r>
            <a:r>
              <a:rPr lang="en-US" altLang="zh-CN" sz="1400" dirty="0" smtClean="0"/>
              <a:t> of pulsars → surface magnetic field [Revnivtsev_Mereghetti2014_SpaceSciRev014-1]</a:t>
            </a:r>
            <a:endParaRPr lang="en-US" altLang="zh-CN" sz="1400" dirty="0" smtClean="0"/>
          </a:p>
          <a:p>
            <a:pPr marL="457200" indent="-457200">
              <a:buFontTx/>
              <a:buAutoNum type="arabicPeriod"/>
              <a:defRPr/>
            </a:pPr>
            <a:r>
              <a:rPr lang="en-US" altLang="zh-CN" sz="1400" dirty="0" smtClean="0">
                <a:solidFill>
                  <a:srgbClr val="FF0000"/>
                </a:solidFill>
              </a:rPr>
              <a:t>photon </a:t>
            </a:r>
            <a:r>
              <a:rPr lang="en-US" altLang="zh-CN" sz="1400" dirty="0">
                <a:solidFill>
                  <a:srgbClr val="FF0000"/>
                </a:solidFill>
              </a:rPr>
              <a:t>spectrum</a:t>
            </a:r>
            <a:r>
              <a:rPr lang="en-US" altLang="zh-CN" sz="1400" dirty="0"/>
              <a:t> of pulsars → surface </a:t>
            </a:r>
            <a:r>
              <a:rPr lang="en-US" altLang="zh-CN" sz="1400" dirty="0">
                <a:solidFill>
                  <a:srgbClr val="FF0000"/>
                </a:solidFill>
              </a:rPr>
              <a:t>temperature </a:t>
            </a:r>
            <a:r>
              <a:rPr lang="en-US" altLang="zh-CN" sz="1400" dirty="0"/>
              <a:t>[Page2006_NPA777-497, </a:t>
            </a:r>
            <a:r>
              <a:rPr lang="en-US" altLang="zh-CN" sz="1400" dirty="0" err="1"/>
              <a:t>Ho_Heinke</a:t>
            </a:r>
            <a:r>
              <a:rPr lang="en-US" altLang="zh-CN" sz="1400" dirty="0"/>
              <a:t> 2009_Nature462-71] ,</a:t>
            </a:r>
            <a:r>
              <a:rPr lang="en-US" altLang="zh-CN" sz="1400" dirty="0">
                <a:solidFill>
                  <a:srgbClr val="FF0000"/>
                </a:solidFill>
              </a:rPr>
              <a:t> mass-radius probability</a:t>
            </a:r>
            <a:r>
              <a:rPr lang="en-US" altLang="zh-CN" sz="1400" dirty="0"/>
              <a:t> [Steiner_Lattimer _Brown2010_ApJ722-33, Guillot_Servillat _Webb_Rutledge2013_ApJ772-7, Ozel_Freire2016_AnnuRevAstro54-401…]</a:t>
            </a:r>
            <a:endParaRPr lang="en-US" altLang="zh-CN" sz="1400" dirty="0"/>
          </a:p>
          <a:p>
            <a:pPr marL="457200" indent="-457200">
              <a:buFontTx/>
              <a:buAutoNum type="arabicPeriod"/>
              <a:defRPr/>
            </a:pPr>
            <a:r>
              <a:rPr lang="en-US" altLang="zh-CN" sz="1400" dirty="0"/>
              <a:t>orbital motion of a </a:t>
            </a:r>
            <a:r>
              <a:rPr lang="en-US" altLang="zh-CN" sz="1400" dirty="0">
                <a:solidFill>
                  <a:srgbClr val="FF0000"/>
                </a:solidFill>
              </a:rPr>
              <a:t>binary system</a:t>
            </a:r>
            <a:r>
              <a:rPr lang="en-US" altLang="zh-CN" sz="1400" dirty="0"/>
              <a:t> → precise </a:t>
            </a:r>
            <a:r>
              <a:rPr lang="en-US" altLang="zh-CN" sz="1400" dirty="0">
                <a:solidFill>
                  <a:srgbClr val="FF0000"/>
                </a:solidFill>
              </a:rPr>
              <a:t>mass</a:t>
            </a:r>
            <a:r>
              <a:rPr lang="en-US" altLang="zh-CN" sz="1400" dirty="0"/>
              <a:t> measurement [Demorest et al.2010_Nature467-1081, Antoniadis et al.2013_Science340-6131, Linares et al.2018_ ApJ859-54…]</a:t>
            </a:r>
            <a:endParaRPr lang="en-US" altLang="zh-CN" sz="1400" dirty="0"/>
          </a:p>
          <a:p>
            <a:pPr marL="457200" indent="-457200">
              <a:buFontTx/>
              <a:buAutoNum type="arabicPeriod"/>
              <a:defRPr/>
            </a:pPr>
            <a:r>
              <a:rPr lang="en-US" altLang="zh-CN" sz="1400" dirty="0">
                <a:solidFill>
                  <a:srgbClr val="FF0000"/>
                </a:solidFill>
              </a:rPr>
              <a:t>gravitational waves</a:t>
            </a:r>
            <a:r>
              <a:rPr lang="en-US" altLang="zh-CN" sz="1400" dirty="0"/>
              <a:t> emitted from the merger of binary compact stars → </a:t>
            </a:r>
            <a:r>
              <a:rPr lang="en-US" altLang="zh-CN" sz="1400">
                <a:solidFill>
                  <a:srgbClr val="FF0000"/>
                </a:solidFill>
              </a:rPr>
              <a:t>Tidal deformability</a:t>
            </a:r>
            <a:r>
              <a:rPr lang="en-US" altLang="zh-CN" sz="1400"/>
              <a:t> </a:t>
            </a:r>
            <a:r>
              <a:rPr lang="en-US" altLang="zh-CN" sz="1400" dirty="0"/>
              <a:t>[</a:t>
            </a:r>
            <a:r>
              <a:rPr lang="en-US" altLang="zh-CN" sz="1400" dirty="0" smtClean="0"/>
              <a:t>LIGO_Virgo2017_PRL119-161101</a:t>
            </a:r>
            <a:r>
              <a:rPr lang="en-US" altLang="zh-CN" sz="1400" dirty="0"/>
              <a:t>: GW170817, ...]</a:t>
            </a:r>
            <a:endParaRPr lang="en-US" altLang="zh-CN" sz="1400" dirty="0"/>
          </a:p>
        </p:txBody>
      </p:sp>
      <p:pic>
        <p:nvPicPr>
          <p:cNvPr id="14346" name="图片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76563"/>
            <a:ext cx="45958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5589408" y="4615293"/>
            <a:ext cx="1099775" cy="2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7763" y="5296956"/>
            <a:ext cx="1317877" cy="22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/>
          <p:cNvSpPr/>
          <p:nvPr/>
        </p:nvSpPr>
        <p:spPr>
          <a:xfrm>
            <a:off x="6372226" y="3805238"/>
            <a:ext cx="431744" cy="142504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23" y="3730943"/>
            <a:ext cx="3541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0863" y="1498600"/>
            <a:ext cx="2111375" cy="2476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0395"/>
            <a:ext cx="4358640" cy="3958590"/>
          </a:xfrm>
          <a:prstGeom prst="rect">
            <a:avLst/>
          </a:prstGeom>
        </p:spPr>
      </p:pic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5044440" y="3112135"/>
          <a:ext cx="3564026" cy="30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9" imgW="8143875" imgH="704850" progId="Paint.Picture">
                  <p:embed/>
                </p:oleObj>
              </mc:Choice>
              <mc:Fallback>
                <p:oleObj name="" r:id="rId9" imgW="8143875" imgH="704850" progId="Paint.Picture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4440" y="3112135"/>
                        <a:ext cx="3564026" cy="308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873240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7414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4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385060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500" noProof="1"/>
              <a:t>Baryonic matter</a:t>
            </a:r>
            <a:endParaRPr lang="en-US" sz="2500" noProof="1"/>
          </a:p>
        </p:txBody>
      </p:sp>
      <p:grpSp>
        <p:nvGrpSpPr>
          <p:cNvPr id="5" name="组合 4"/>
          <p:cNvGrpSpPr/>
          <p:nvPr/>
        </p:nvGrpSpPr>
        <p:grpSpPr>
          <a:xfrm>
            <a:off x="307340" y="3737610"/>
            <a:ext cx="8351520" cy="2442210"/>
            <a:chOff x="484" y="5886"/>
            <a:chExt cx="13152" cy="3846"/>
          </a:xfrm>
        </p:grpSpPr>
        <p:sp>
          <p:nvSpPr>
            <p:cNvPr id="6" name="文本框 11"/>
            <p:cNvSpPr txBox="1">
              <a:spLocks noChangeArrowheads="1"/>
            </p:cNvSpPr>
            <p:nvPr/>
          </p:nvSpPr>
          <p:spPr bwMode="auto">
            <a:xfrm>
              <a:off x="2023" y="7034"/>
              <a:ext cx="9808" cy="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en-US" altLang="en-US" sz="1900"/>
            </a:p>
            <a:p>
              <a:pPr eaLnBrk="1" hangingPunct="1"/>
              <a:r>
                <a:rPr lang="en-US" altLang="en-US" sz="1900"/>
                <a:t>1. t</a:t>
              </a:r>
              <a:r>
                <a:rPr lang="zh-CN" altLang="en-US" sz="1900"/>
                <a:t>he saturation density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2. </a:t>
              </a:r>
              <a:r>
                <a:rPr lang="zh-CN" altLang="en-US" sz="1900"/>
                <a:t>the energy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3. </a:t>
              </a:r>
              <a:r>
                <a:rPr lang="zh-CN" altLang="en-US" sz="1900"/>
                <a:t>the incompressibility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4. </a:t>
              </a:r>
              <a:r>
                <a:rPr lang="zh-CN" altLang="en-US" sz="1900"/>
                <a:t>the symmetry energy:</a:t>
              </a:r>
              <a:endParaRPr lang="en-US" altLang="en-US" sz="1900"/>
            </a:p>
          </p:txBody>
        </p:sp>
        <p:pic>
          <p:nvPicPr>
            <p:cNvPr id="7" name="图片 13" descr="C:\Users\hp\Desktop\图片1.png图片1"/>
            <p:cNvPicPr>
              <a:picLocks noChangeAspect="1" noChangeArrowheads="1"/>
            </p:cNvPicPr>
            <p:nvPr/>
          </p:nvPicPr>
          <p:blipFill>
            <a:blip r:embed="rId1"/>
            <a:srcRect r="49466"/>
            <a:stretch>
              <a:fillRect/>
            </a:stretch>
          </p:blipFill>
          <p:spPr bwMode="auto">
            <a:xfrm>
              <a:off x="6474" y="7485"/>
              <a:ext cx="2222" cy="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4"/>
            <p:cNvSpPr txBox="1">
              <a:spLocks noChangeArrowheads="1"/>
            </p:cNvSpPr>
            <p:nvPr/>
          </p:nvSpPr>
          <p:spPr bwMode="auto">
            <a:xfrm>
              <a:off x="561" y="5944"/>
              <a:ext cx="12775" cy="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900"/>
                <a:t>VM EoS: </a:t>
              </a:r>
              <a:r>
                <a:rPr sz="1900">
                  <a:solidFill>
                    <a:srgbClr val="FF0000"/>
                  </a:solidFill>
                </a:rPr>
                <a:t>Cluster variational method</a:t>
              </a:r>
              <a:r>
                <a:rPr sz="1900"/>
                <a:t> </a:t>
              </a:r>
              <a:r>
                <a:rPr lang="en-US" altLang="zh-CN" sz="1900"/>
                <a:t>with the potential </a:t>
              </a:r>
              <a:r>
                <a:rPr lang="en-US" altLang="zh-CN" sz="1900">
                  <a:sym typeface="+mn-ea"/>
                </a:rPr>
                <a:t>AV18 + UIX </a:t>
              </a:r>
              <a:r>
                <a:rPr lang="zh-CN" altLang="en-US" sz="1900">
                  <a:sym typeface="+mn-ea"/>
                </a:rPr>
                <a:t> </a:t>
              </a:r>
              <a:r>
                <a:rPr lang="en-US" altLang="zh-CN" sz="1900">
                  <a:sym typeface="+mn-ea"/>
                </a:rPr>
                <a:t>[Togashi_Hiyama_Yamamoto_Takano2016_PRC93-035808, </a:t>
              </a:r>
              <a:r>
                <a:rPr sz="1900">
                  <a:sym typeface="+mn-ea"/>
                </a:rPr>
                <a:t>Togashi</a:t>
              </a:r>
              <a:r>
                <a:rPr lang="en-US" sz="1900">
                  <a:sym typeface="+mn-ea"/>
                </a:rPr>
                <a:t>_ Nakazato_Takehara_Yamamuro_Suzuki_Takano</a:t>
              </a:r>
              <a:r>
                <a:rPr sz="1900">
                  <a:sym typeface="+mn-ea"/>
                </a:rPr>
                <a:t>2017_NPA961-78</a:t>
              </a:r>
              <a:r>
                <a:rPr lang="en-US" sz="1900">
                  <a:sym typeface="+mn-ea"/>
                </a:rPr>
                <a:t>]</a:t>
              </a:r>
              <a:r>
                <a:rPr lang="zh-CN" altLang="en-US" sz="1900"/>
                <a:t>:</a:t>
              </a:r>
              <a:endParaRPr lang="zh-CN" altLang="en-US" sz="1900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84" y="5886"/>
              <a:ext cx="13152" cy="384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674" y="7480"/>
              <a:ext cx="1516" cy="19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900" b="1"/>
                <a:t>0.160</a:t>
              </a:r>
              <a:endParaRPr lang="zh-CN" altLang="en-US" sz="1900" b="1"/>
            </a:p>
            <a:p>
              <a:pPr algn="ctr"/>
              <a:r>
                <a:rPr lang="zh-CN" altLang="en-US" sz="1900" b="1"/>
                <a:t>-16.1</a:t>
              </a:r>
              <a:endParaRPr lang="zh-CN" altLang="en-US" sz="1900" b="1"/>
            </a:p>
            <a:p>
              <a:pPr algn="ctr"/>
              <a:r>
                <a:rPr lang="zh-CN" altLang="en-US" sz="1900" b="1"/>
                <a:t>245</a:t>
              </a:r>
              <a:endParaRPr lang="zh-CN" altLang="en-US" sz="1900" b="1"/>
            </a:p>
            <a:p>
              <a:pPr algn="ctr"/>
              <a:r>
                <a:rPr lang="zh-CN" altLang="en-US" sz="1900" b="1"/>
                <a:t>30.0</a:t>
              </a:r>
              <a:endParaRPr lang="zh-CN" altLang="en-US" sz="1900" b="1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23850" y="763905"/>
            <a:ext cx="8489315" cy="2735580"/>
            <a:chOff x="510" y="1203"/>
            <a:chExt cx="13369" cy="4308"/>
          </a:xfrm>
        </p:grpSpPr>
        <p:sp>
          <p:nvSpPr>
            <p:cNvPr id="18444" name="文本框 11"/>
            <p:cNvSpPr txBox="1">
              <a:spLocks noChangeArrowheads="1"/>
            </p:cNvSpPr>
            <p:nvPr/>
          </p:nvSpPr>
          <p:spPr bwMode="auto">
            <a:xfrm>
              <a:off x="2049" y="2879"/>
              <a:ext cx="9808" cy="2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900"/>
                <a:t>Sugahara</a:t>
              </a:r>
              <a:r>
                <a:rPr lang="en-US" altLang="en-US" sz="1900"/>
                <a:t>_Toki</a:t>
              </a:r>
              <a:r>
                <a:rPr lang="zh-CN" altLang="en-US" sz="1900"/>
                <a:t>1994_NPA579-557</a:t>
              </a:r>
              <a:r>
                <a:rPr lang="en-US" altLang="en-US" sz="1900"/>
                <a:t> 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1. t</a:t>
              </a:r>
              <a:r>
                <a:rPr lang="zh-CN" altLang="en-US" sz="1900"/>
                <a:t>he saturation density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2. </a:t>
              </a:r>
              <a:r>
                <a:rPr lang="zh-CN" altLang="en-US" sz="1900"/>
                <a:t>the energy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3. </a:t>
              </a:r>
              <a:r>
                <a:rPr lang="zh-CN" altLang="en-US" sz="1900"/>
                <a:t>the incompressibility</a:t>
              </a:r>
              <a:r>
                <a:rPr lang="en-US" altLang="en-US" sz="1900"/>
                <a:t>:</a:t>
              </a:r>
              <a:endParaRPr lang="en-US" altLang="en-US" sz="1900"/>
            </a:p>
            <a:p>
              <a:pPr eaLnBrk="1" hangingPunct="1"/>
              <a:r>
                <a:rPr lang="en-US" altLang="en-US" sz="1900"/>
                <a:t>4. </a:t>
              </a:r>
              <a:r>
                <a:rPr lang="zh-CN" altLang="en-US" sz="1900"/>
                <a:t>the symmetry energy:</a:t>
              </a:r>
              <a:endParaRPr lang="en-US" altLang="en-US" sz="1900"/>
            </a:p>
          </p:txBody>
        </p:sp>
        <p:pic>
          <p:nvPicPr>
            <p:cNvPr id="18434" name="图片 13" descr="C:\Users\hp\Desktop\图片1.png图片1"/>
            <p:cNvPicPr>
              <a:picLocks noChangeAspect="1" noChangeArrowheads="1"/>
            </p:cNvPicPr>
            <p:nvPr/>
          </p:nvPicPr>
          <p:blipFill>
            <a:blip r:embed="rId1"/>
            <a:srcRect r="50193"/>
            <a:stretch>
              <a:fillRect/>
            </a:stretch>
          </p:blipFill>
          <p:spPr bwMode="auto">
            <a:xfrm>
              <a:off x="6500" y="3330"/>
              <a:ext cx="2190" cy="1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8435" name="对象 8"/>
            <p:cNvGraphicFramePr>
              <a:graphicFrameLocks noChangeAspect="1"/>
            </p:cNvGraphicFramePr>
            <p:nvPr/>
          </p:nvGraphicFramePr>
          <p:xfrm>
            <a:off x="1870" y="2343"/>
            <a:ext cx="10213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19" name="" r:id="rId2" imgW="10904220" imgH="594360" progId="Paint.Picture">
                    <p:embed/>
                  </p:oleObj>
                </mc:Choice>
                <mc:Fallback>
                  <p:oleObj name="" r:id="rId2" imgW="10904220" imgH="594360" progId="Paint.Picture">
                    <p:embed/>
                    <p:pic>
                      <p:nvPicPr>
                        <p:cNvPr id="0" name="对象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0" y="2343"/>
                          <a:ext cx="10213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2" name="文本框 4"/>
            <p:cNvSpPr txBox="1">
              <a:spLocks noChangeArrowheads="1"/>
            </p:cNvSpPr>
            <p:nvPr/>
          </p:nvSpPr>
          <p:spPr bwMode="auto">
            <a:xfrm>
              <a:off x="587" y="1304"/>
              <a:ext cx="13293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900"/>
                <a:t>Shen EoS2&amp;3: </a:t>
              </a:r>
              <a:r>
                <a:rPr lang="zh-CN" altLang="en-US" sz="1900">
                  <a:solidFill>
                    <a:srgbClr val="FF0000"/>
                  </a:solidFill>
                </a:rPr>
                <a:t>RMF </a:t>
              </a:r>
              <a:r>
                <a:rPr lang="en-US" altLang="zh-CN" sz="1900"/>
                <a:t>model with </a:t>
              </a:r>
              <a:r>
                <a:rPr lang="en-US" altLang="zh-CN" sz="1900">
                  <a:sym typeface="+mn-ea"/>
                </a:rPr>
                <a:t>the effective interaction </a:t>
              </a:r>
              <a:r>
                <a:rPr lang="zh-CN" altLang="en-US" sz="1900">
                  <a:solidFill>
                    <a:srgbClr val="FF0000"/>
                  </a:solidFill>
                  <a:sym typeface="+mn-ea"/>
                </a:rPr>
                <a:t>TM1 </a:t>
              </a:r>
              <a:r>
                <a:rPr lang="en-US" altLang="zh-CN" sz="1900">
                  <a:solidFill>
                    <a:schemeClr val="tx1"/>
                  </a:solidFill>
                  <a:sym typeface="+mn-ea"/>
                </a:rPr>
                <a:t>and </a:t>
              </a:r>
              <a:r>
                <a:rPr lang="en-US" altLang="zh-CN" sz="1900">
                  <a:sym typeface="+mn-ea"/>
                </a:rPr>
                <a:t>Λ-meson coupling determined by</a:t>
              </a:r>
              <a:r>
                <a:rPr lang="zh-CN" altLang="en-US" sz="1900">
                  <a:sym typeface="+mn-ea"/>
                </a:rPr>
                <a:t> </a:t>
              </a:r>
              <a:r>
                <a:rPr lang="en-US" altLang="zh-CN" sz="1900">
                  <a:sym typeface="+mn-ea"/>
                </a:rPr>
                <a:t>[</a:t>
              </a:r>
              <a:r>
                <a:rPr sz="1900">
                  <a:sym typeface="+mn-ea"/>
                </a:rPr>
                <a:t>Shen</a:t>
              </a:r>
              <a:r>
                <a:rPr lang="en-US" sz="1900">
                  <a:sym typeface="+mn-ea"/>
                </a:rPr>
                <a:t>_Toki_Oyamatsu_Sumiyoshi</a:t>
              </a:r>
              <a:r>
                <a:rPr sz="1900">
                  <a:sym typeface="+mn-ea"/>
                </a:rPr>
                <a:t>2011_A</a:t>
              </a:r>
              <a:r>
                <a:rPr lang="en-US" sz="1900">
                  <a:sym typeface="+mn-ea"/>
                </a:rPr>
                <a:t>p</a:t>
              </a:r>
              <a:r>
                <a:rPr sz="1900">
                  <a:sym typeface="+mn-ea"/>
                </a:rPr>
                <a:t>J197-20</a:t>
              </a:r>
              <a:r>
                <a:rPr lang="en-US" sz="1900">
                  <a:sym typeface="+mn-ea"/>
                </a:rPr>
                <a:t>]</a:t>
              </a:r>
              <a:r>
                <a:rPr lang="zh-CN" altLang="en-US" sz="1900"/>
                <a:t>:</a:t>
              </a:r>
              <a:endParaRPr lang="zh-CN" altLang="en-US" sz="1900"/>
            </a:p>
          </p:txBody>
        </p:sp>
        <p:sp>
          <p:nvSpPr>
            <p:cNvPr id="3" name="圆角矩形 2"/>
            <p:cNvSpPr/>
            <p:nvPr/>
          </p:nvSpPr>
          <p:spPr>
            <a:xfrm>
              <a:off x="510" y="1203"/>
              <a:ext cx="13152" cy="43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648" y="3289"/>
              <a:ext cx="1542" cy="196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900" b="1"/>
                <a:t>0.</a:t>
              </a:r>
              <a:r>
                <a:rPr lang="en-US" altLang="zh-CN" sz="1900" b="1"/>
                <a:t>145</a:t>
              </a:r>
              <a:endParaRPr lang="en-US" altLang="zh-CN" sz="1900" b="1"/>
            </a:p>
            <a:p>
              <a:pPr algn="ctr"/>
              <a:r>
                <a:rPr lang="zh-CN" altLang="en-US" sz="1900" b="1"/>
                <a:t>-16.</a:t>
              </a:r>
              <a:r>
                <a:rPr lang="en-US" altLang="zh-CN" sz="1900" b="1"/>
                <a:t>3</a:t>
              </a:r>
              <a:endParaRPr lang="en-US" altLang="zh-CN" sz="1900" b="1"/>
            </a:p>
            <a:p>
              <a:pPr algn="ctr"/>
              <a:r>
                <a:rPr lang="en-US" altLang="zh-CN" sz="1900" b="1"/>
                <a:t>281</a:t>
              </a:r>
              <a:endParaRPr lang="en-US" altLang="zh-CN" sz="1900" b="1"/>
            </a:p>
            <a:p>
              <a:pPr algn="ctr"/>
              <a:r>
                <a:rPr lang="zh-CN" altLang="en-US" sz="1900" b="1"/>
                <a:t>3</a:t>
              </a:r>
              <a:r>
                <a:rPr lang="en-US" altLang="zh-CN" sz="1900" b="1"/>
                <a:t>6</a:t>
              </a:r>
              <a:r>
                <a:rPr lang="zh-CN" altLang="en-US" sz="1900" b="1"/>
                <a:t>.</a:t>
              </a:r>
              <a:r>
                <a:rPr lang="en-US" altLang="zh-CN" sz="1900" b="1"/>
                <a:t>9</a:t>
              </a:r>
              <a:endParaRPr lang="en-US" altLang="zh-CN" sz="19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oSL_puzzl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66135" y="1950720"/>
            <a:ext cx="5646039" cy="4176031"/>
          </a:xfrm>
          <a:prstGeom prst="rect">
            <a:avLst/>
          </a:prstGeom>
        </p:spPr>
      </p:pic>
      <p:pic>
        <p:nvPicPr>
          <p:cNvPr id="9" name="图片 8" descr="EoSL_puzzl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999" y="1950720"/>
            <a:ext cx="5646311" cy="4176031"/>
          </a:xfrm>
          <a:prstGeom prst="rect">
            <a:avLst/>
          </a:prstGeom>
        </p:spPr>
      </p:pic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5261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9459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5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227901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Hyperon puzzle</a:t>
            </a:r>
            <a:endParaRPr lang="en-US" sz="2500" noProof="1"/>
          </a:p>
        </p:txBody>
      </p:sp>
      <p:pic>
        <p:nvPicPr>
          <p:cNvPr id="4" name="图片 3" descr="F:\Book\work\work(2018)\报告\郑州研讨会\MRH0.jpgMRH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255" y="737394"/>
            <a:ext cx="5817235" cy="434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F:\Book\work\work(2018)\报告\郑州研讨会\MRH1.jpgMR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255" y="737394"/>
            <a:ext cx="5817235" cy="434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图片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0" y="973138"/>
            <a:ext cx="256222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图片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425575"/>
            <a:ext cx="12922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文本框 8"/>
          <p:cNvSpPr txBox="1">
            <a:spLocks noChangeArrowheads="1"/>
          </p:cNvSpPr>
          <p:nvPr/>
        </p:nvSpPr>
        <p:spPr bwMode="auto">
          <a:xfrm>
            <a:off x="6473825" y="593725"/>
            <a:ext cx="22002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/>
              <a:t>TOV equations:</a:t>
            </a:r>
            <a:endParaRPr lang="en-US" altLang="zh-CN" sz="1800"/>
          </a:p>
        </p:txBody>
      </p:sp>
      <p:sp>
        <p:nvSpPr>
          <p:cNvPr id="11" name="右箭头 10"/>
          <p:cNvSpPr/>
          <p:nvPr/>
        </p:nvSpPr>
        <p:spPr>
          <a:xfrm rot="16200000">
            <a:off x="7158038" y="1974850"/>
            <a:ext cx="831850" cy="660400"/>
          </a:xfrm>
          <a:prstGeom prst="rightArrow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0494" name="文本框 11"/>
          <p:cNvSpPr txBox="1">
            <a:spLocks noChangeArrowheads="1"/>
          </p:cNvSpPr>
          <p:nvPr/>
        </p:nvSpPr>
        <p:spPr bwMode="auto">
          <a:xfrm>
            <a:off x="73025" y="5050790"/>
            <a:ext cx="8939213" cy="1169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>
                <a:solidFill>
                  <a:srgbClr val="FF0000"/>
                </a:solidFill>
              </a:rPr>
              <a:t>Dashed </a:t>
            </a:r>
            <a:r>
              <a:rPr lang="en-US" altLang="zh-CN" sz="1400"/>
              <a:t>curves: </a:t>
            </a:r>
            <a:r>
              <a:rPr lang="zh-CN" altLang="en-US" sz="1400"/>
              <a:t>The EoSs of nuclear matter </a:t>
            </a:r>
            <a:r>
              <a:rPr lang="en-US" altLang="zh-CN" sz="1400"/>
              <a:t>are </a:t>
            </a:r>
            <a:r>
              <a:rPr lang="zh-CN" altLang="en-US" sz="1400"/>
              <a:t>obtained based on the </a:t>
            </a:r>
            <a:r>
              <a:rPr lang="zh-CN" altLang="en-US" sz="1400">
                <a:solidFill>
                  <a:srgbClr val="FF0000"/>
                </a:solidFill>
              </a:rPr>
              <a:t>non-relativistic G-matrix approach</a:t>
            </a:r>
            <a:r>
              <a:rPr lang="zh-CN" altLang="en-US" sz="1400"/>
              <a:t>. </a:t>
            </a:r>
            <a:endParaRPr lang="zh-CN" altLang="en-US" sz="1400"/>
          </a:p>
          <a:p>
            <a:r>
              <a:rPr lang="en-US" altLang="zh-CN" sz="1400">
                <a:solidFill>
                  <a:srgbClr val="FF0000"/>
                </a:solidFill>
              </a:rPr>
              <a:t>APR: without hyperons</a:t>
            </a:r>
            <a:r>
              <a:rPr lang="en-US" altLang="zh-CN" sz="1400"/>
              <a:t> [Akmal_Pandharipande_Ravenhall1998_PRC58-1804]; </a:t>
            </a:r>
            <a:endParaRPr lang="en-US" altLang="zh-CN" sz="1400"/>
          </a:p>
          <a:p>
            <a:r>
              <a:rPr lang="en-US" altLang="zh-CN" sz="1400">
                <a:solidFill>
                  <a:srgbClr val="FF0000"/>
                </a:solidFill>
              </a:rPr>
              <a:t>AV18+TBF</a:t>
            </a:r>
            <a:r>
              <a:rPr lang="en-US" altLang="zh-CN" sz="1400"/>
              <a:t>: obtained with the realistic nucleon-nucleon interaction </a:t>
            </a:r>
            <a:r>
              <a:rPr lang="en-US" altLang="zh-CN" sz="1400">
                <a:solidFill>
                  <a:srgbClr val="FF0000"/>
                </a:solidFill>
              </a:rPr>
              <a:t>AV18</a:t>
            </a:r>
            <a:r>
              <a:rPr lang="en-US" altLang="zh-CN" sz="1400"/>
              <a:t>, the </a:t>
            </a:r>
            <a:r>
              <a:rPr lang="en-US" altLang="zh-CN" sz="1400">
                <a:solidFill>
                  <a:srgbClr val="FF0000"/>
                </a:solidFill>
              </a:rPr>
              <a:t>Urbana three nucleon interaction</a:t>
            </a:r>
            <a:r>
              <a:rPr lang="en-US" altLang="zh-CN" sz="1400"/>
              <a:t> and the </a:t>
            </a:r>
            <a:r>
              <a:rPr lang="en-US" altLang="zh-CN" sz="1400">
                <a:solidFill>
                  <a:srgbClr val="FF0000"/>
                </a:solidFill>
              </a:rPr>
              <a:t>Nijmegen </a:t>
            </a:r>
            <a:r>
              <a:rPr lang="en-US" altLang="zh-CN" sz="1400"/>
              <a:t>softcore </a:t>
            </a:r>
            <a:r>
              <a:rPr lang="en-US" altLang="zh-CN" sz="1400">
                <a:solidFill>
                  <a:srgbClr val="FF0000"/>
                </a:solidFill>
              </a:rPr>
              <a:t>nucleon-hyperon</a:t>
            </a:r>
            <a:r>
              <a:rPr lang="en-US" altLang="zh-CN" sz="1400"/>
              <a:t> potential [Baldo_Burgio_Schulze2000_PRC61-055801]; </a:t>
            </a:r>
            <a:endParaRPr lang="en-US" altLang="zh-CN" sz="1400"/>
          </a:p>
          <a:p>
            <a:r>
              <a:rPr lang="en-US" altLang="zh-CN" sz="1400">
                <a:solidFill>
                  <a:srgbClr val="FF0000"/>
                </a:solidFill>
              </a:rPr>
              <a:t>TNI2u</a:t>
            </a:r>
            <a:r>
              <a:rPr lang="en-US" altLang="zh-CN" sz="1400"/>
              <a:t>: considering </a:t>
            </a:r>
            <a:r>
              <a:rPr lang="en-US" altLang="zh-CN" sz="1400">
                <a:solidFill>
                  <a:srgbClr val="FF0000"/>
                </a:solidFill>
              </a:rPr>
              <a:t>three hyperon interaction</a:t>
            </a:r>
            <a:r>
              <a:rPr lang="en-US" altLang="zh-CN" sz="1400"/>
              <a:t> [Takatsuka_Nishizaki_Yamamoto_Tamagaki2006_PTP115-355];</a:t>
            </a:r>
            <a:endParaRPr lang="en-US" altLang="zh-CN" sz="1400"/>
          </a:p>
        </p:txBody>
      </p:sp>
      <p:pic>
        <p:nvPicPr>
          <p:cNvPr id="3" name="图片 2" descr="F:\Book\work\work(2018)\报告\郑州研讨会\MRH2.jpgMRH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8255" y="737394"/>
            <a:ext cx="5817235" cy="434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左箭头标注 7"/>
          <p:cNvSpPr/>
          <p:nvPr/>
        </p:nvSpPr>
        <p:spPr>
          <a:xfrm>
            <a:off x="5697538" y="593725"/>
            <a:ext cx="3221037" cy="129540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856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pic>
        <p:nvPicPr>
          <p:cNvPr id="12" name="图片 11" descr="F:\Book\work\work(2018)\报告\郑州研讨会\MRH3.jpgMRH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8255" y="737712"/>
            <a:ext cx="581723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866140" y="948690"/>
            <a:ext cx="26295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/>
              <a:t>TBF: </a:t>
            </a:r>
            <a:r>
              <a:rPr lang="zh-CN" altLang="en-US" sz="1600"/>
              <a:t>YNN,YYN, and YYY</a:t>
            </a:r>
            <a:endParaRPr lang="zh-CN" altLang="en-US" sz="160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1" grpId="0"/>
      <p:bldP spid="8" grpId="0" animBg="1"/>
      <p:bldP spid="11" grpId="0" animBg="1"/>
      <p:bldP spid="20494" grpId="0" bldLvl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5261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9459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6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479742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Hyperon puzzle (possible </a:t>
            </a:r>
            <a:r>
              <a:rPr lang="en-US" sz="2500" smtClean="0">
                <a:sym typeface="+mn-ea"/>
              </a:rPr>
              <a:t>solutions)</a:t>
            </a:r>
            <a:endParaRPr lang="en-US" sz="2500" noProof="1"/>
          </a:p>
        </p:txBody>
      </p:sp>
      <p:sp>
        <p:nvSpPr>
          <p:cNvPr id="14" name="文本框 13"/>
          <p:cNvSpPr txBox="1"/>
          <p:nvPr/>
        </p:nvSpPr>
        <p:spPr>
          <a:xfrm>
            <a:off x="318135" y="532765"/>
            <a:ext cx="12973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mtClean="0">
                <a:sym typeface="+mn-ea"/>
              </a:rPr>
              <a:t>Solutions: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9110" y="588010"/>
            <a:ext cx="1184910" cy="3086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7470" y="868680"/>
            <a:ext cx="5506085" cy="5447665"/>
            <a:chOff x="122" y="1368"/>
            <a:chExt cx="8671" cy="857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" y="1467"/>
              <a:ext cx="8618" cy="8481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567" y="1368"/>
              <a:ext cx="7227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400"/>
                <a:t>Maslov</a:t>
              </a:r>
              <a:r>
                <a:rPr lang="en-US" altLang="zh-CN" sz="1400"/>
                <a:t>_Kolomeitsev_Voskresensky</a:t>
              </a:r>
              <a:r>
                <a:rPr lang="zh-CN" altLang="en-US" sz="1400"/>
                <a:t>2015_PLB748-369</a:t>
              </a:r>
              <a:endParaRPr lang="zh-CN" altLang="en-US" sz="1400"/>
            </a:p>
          </p:txBody>
        </p:sp>
      </p:grpSp>
      <p:pic>
        <p:nvPicPr>
          <p:cNvPr id="18" name="图片 17" descr="F:\Book\work\work(2018)\报告\郑州研讨会\Mass.jpgMas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71445" y="859155"/>
            <a:ext cx="6421755" cy="5418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84855" y="494030"/>
            <a:ext cx="5868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D</a:t>
            </a:r>
            <a:r>
              <a:rPr lang="zh-CN" altLang="en-US"/>
              <a:t>econfinement phase transition prior to hyperons</a:t>
            </a:r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0054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19459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7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14605"/>
            <a:ext cx="401637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smtClean="0">
                <a:sym typeface="+mn-ea"/>
              </a:rPr>
              <a:t>Hyperon puzzle (our solution)</a:t>
            </a:r>
            <a:endParaRPr lang="en-US" sz="2500" noProof="1"/>
          </a:p>
        </p:txBody>
      </p:sp>
      <p:grpSp>
        <p:nvGrpSpPr>
          <p:cNvPr id="18" name="组合 17"/>
          <p:cNvGrpSpPr/>
          <p:nvPr/>
        </p:nvGrpSpPr>
        <p:grpSpPr>
          <a:xfrm>
            <a:off x="5163820" y="120015"/>
            <a:ext cx="4013200" cy="1765300"/>
            <a:chOff x="8132" y="189"/>
            <a:chExt cx="6320" cy="2780"/>
          </a:xfrm>
        </p:grpSpPr>
        <p:grpSp>
          <p:nvGrpSpPr>
            <p:cNvPr id="7" name="组合 6"/>
            <p:cNvGrpSpPr/>
            <p:nvPr/>
          </p:nvGrpSpPr>
          <p:grpSpPr>
            <a:xfrm>
              <a:off x="8472" y="189"/>
              <a:ext cx="5323" cy="2144"/>
              <a:chOff x="8472" y="980"/>
              <a:chExt cx="5323" cy="2144"/>
            </a:xfrm>
          </p:grpSpPr>
          <p:pic>
            <p:nvPicPr>
              <p:cNvPr id="18434" name="图片 13" descr="C:\Users\hp\Desktop\图片1.png图片1"/>
              <p:cNvPicPr>
                <a:picLocks noChangeAspect="1" noChangeArrowheads="1"/>
              </p:cNvPicPr>
              <p:nvPr/>
            </p:nvPicPr>
            <p:blipFill>
              <a:blip r:embed="rId1"/>
              <a:srcRect r="50193"/>
              <a:stretch>
                <a:fillRect/>
              </a:stretch>
            </p:blipFill>
            <p:spPr bwMode="auto">
              <a:xfrm>
                <a:off x="9663" y="1092"/>
                <a:ext cx="2190" cy="1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圆角矩形 4"/>
              <p:cNvSpPr/>
              <p:nvPr/>
            </p:nvSpPr>
            <p:spPr>
              <a:xfrm>
                <a:off x="8532" y="980"/>
                <a:ext cx="5115" cy="214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2253" y="1092"/>
                <a:ext cx="1542" cy="196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1900" b="1"/>
                  <a:t>0.</a:t>
                </a:r>
                <a:r>
                  <a:rPr lang="en-US" altLang="zh-CN" sz="1900" b="1"/>
                  <a:t>145</a:t>
                </a:r>
                <a:endParaRPr lang="en-US" altLang="zh-CN" sz="1900" b="1"/>
              </a:p>
              <a:p>
                <a:pPr algn="ctr"/>
                <a:r>
                  <a:rPr lang="zh-CN" altLang="en-US" sz="1900" b="1"/>
                  <a:t>-16.</a:t>
                </a:r>
                <a:r>
                  <a:rPr lang="en-US" altLang="zh-CN" sz="1900" b="1"/>
                  <a:t>3</a:t>
                </a:r>
                <a:endParaRPr lang="en-US" altLang="zh-CN" sz="1900" b="1"/>
              </a:p>
              <a:p>
                <a:pPr algn="ctr"/>
                <a:r>
                  <a:rPr lang="en-US" altLang="zh-CN" sz="1900" b="1"/>
                  <a:t>281</a:t>
                </a:r>
                <a:endParaRPr lang="en-US" altLang="zh-CN" sz="1900" b="1"/>
              </a:p>
              <a:p>
                <a:pPr algn="ctr"/>
                <a:r>
                  <a:rPr lang="zh-CN" altLang="en-US" sz="1900" b="1"/>
                  <a:t>3</a:t>
                </a:r>
                <a:r>
                  <a:rPr lang="en-US" altLang="zh-CN" sz="1900" b="1"/>
                  <a:t>6</a:t>
                </a:r>
                <a:r>
                  <a:rPr lang="zh-CN" altLang="en-US" sz="1900" b="1"/>
                  <a:t>.</a:t>
                </a:r>
                <a:r>
                  <a:rPr lang="en-US" altLang="zh-CN" sz="1900" b="1"/>
                  <a:t>9</a:t>
                </a:r>
                <a:endParaRPr lang="en-US" altLang="zh-CN" sz="1900" b="1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8472" y="1044"/>
                <a:ext cx="1198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zh-CN" altLang="en-US">
                    <a:solidFill>
                      <a:srgbClr val="FF0000"/>
                    </a:solidFill>
                    <a:sym typeface="+mn-ea"/>
                  </a:rPr>
                  <a:t>TM1</a:t>
                </a:r>
                <a:r>
                  <a:rPr lang="en-US" altLang="zh-CN">
                    <a:solidFill>
                      <a:srgbClr val="FF0000"/>
                    </a:solidFill>
                    <a:sym typeface="+mn-ea"/>
                  </a:rPr>
                  <a:t>:</a:t>
                </a:r>
                <a:endParaRPr lang="en-US" altLang="zh-CN">
                  <a:solidFill>
                    <a:srgbClr val="FF0000"/>
                  </a:solidFill>
                  <a:sym typeface="+mn-ea"/>
                </a:endParaRPr>
              </a:p>
            </p:txBody>
          </p:sp>
        </p:grpSp>
        <p:sp>
          <p:nvSpPr>
            <p:cNvPr id="17" name="文本框 16"/>
            <p:cNvSpPr txBox="1"/>
            <p:nvPr/>
          </p:nvSpPr>
          <p:spPr>
            <a:xfrm>
              <a:off x="8132" y="2341"/>
              <a:ext cx="6320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sym typeface="+mn-ea"/>
                </a:rPr>
                <a:t>Sugahara</a:t>
              </a:r>
              <a:r>
                <a:rPr lang="en-US" altLang="en-US">
                  <a:sym typeface="+mn-ea"/>
                </a:rPr>
                <a:t>_Toki</a:t>
              </a:r>
              <a:r>
                <a:rPr lang="zh-CN" altLang="en-US">
                  <a:sym typeface="+mn-ea"/>
                </a:rPr>
                <a:t>1994_NPA579-557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236845" y="2040890"/>
            <a:ext cx="3775710" cy="2110740"/>
            <a:chOff x="8247" y="3214"/>
            <a:chExt cx="5946" cy="3324"/>
          </a:xfrm>
        </p:grpSpPr>
        <p:grpSp>
          <p:nvGrpSpPr>
            <p:cNvPr id="8" name="组合 7"/>
            <p:cNvGrpSpPr/>
            <p:nvPr/>
          </p:nvGrpSpPr>
          <p:grpSpPr>
            <a:xfrm>
              <a:off x="8506" y="3214"/>
              <a:ext cx="5323" cy="2145"/>
              <a:chOff x="8472" y="980"/>
              <a:chExt cx="5323" cy="2145"/>
            </a:xfrm>
          </p:grpSpPr>
          <p:pic>
            <p:nvPicPr>
              <p:cNvPr id="11" name="图片 13" descr="C:\Users\hp\Desktop\图片1.png图片1"/>
              <p:cNvPicPr>
                <a:picLocks noChangeAspect="1" noChangeArrowheads="1"/>
              </p:cNvPicPr>
              <p:nvPr/>
            </p:nvPicPr>
            <p:blipFill>
              <a:blip r:embed="rId1"/>
              <a:srcRect r="50193"/>
              <a:stretch>
                <a:fillRect/>
              </a:stretch>
            </p:blipFill>
            <p:spPr bwMode="auto">
              <a:xfrm>
                <a:off x="9663" y="1092"/>
                <a:ext cx="2190" cy="1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圆角矩形 12"/>
              <p:cNvSpPr/>
              <p:nvPr/>
            </p:nvSpPr>
            <p:spPr>
              <a:xfrm>
                <a:off x="8532" y="980"/>
                <a:ext cx="5115" cy="2145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253" y="1092"/>
                <a:ext cx="1542" cy="198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zh-CN" altLang="en-US" sz="1900" b="1"/>
                  <a:t>0.</a:t>
                </a:r>
                <a:r>
                  <a:rPr lang="en-US" altLang="zh-CN" sz="1900" b="1"/>
                  <a:t>148</a:t>
                </a:r>
                <a:endParaRPr lang="en-US" altLang="zh-CN" sz="1900" b="1"/>
              </a:p>
              <a:p>
                <a:pPr algn="ctr"/>
                <a:r>
                  <a:rPr lang="zh-CN" altLang="en-US" sz="1900" b="1"/>
                  <a:t>-16.</a:t>
                </a:r>
                <a:r>
                  <a:rPr lang="en-US" altLang="zh-CN" sz="1900" b="1"/>
                  <a:t>3</a:t>
                </a:r>
                <a:endParaRPr lang="en-US" altLang="zh-CN" sz="1900" b="1"/>
              </a:p>
              <a:p>
                <a:pPr algn="ctr"/>
                <a:r>
                  <a:rPr lang="en-US" altLang="zh-CN" sz="1900" b="1"/>
                  <a:t>283</a:t>
                </a:r>
                <a:endParaRPr lang="en-US" altLang="zh-CN" sz="1900" b="1"/>
              </a:p>
              <a:p>
                <a:pPr algn="ctr"/>
                <a:r>
                  <a:rPr lang="zh-CN" altLang="en-US" sz="1900" b="1"/>
                  <a:t>3</a:t>
                </a:r>
                <a:r>
                  <a:rPr lang="en-US" altLang="zh-CN" sz="1900" b="1"/>
                  <a:t>7</a:t>
                </a:r>
                <a:r>
                  <a:rPr lang="zh-CN" altLang="en-US" sz="1900" b="1"/>
                  <a:t>.</a:t>
                </a:r>
                <a:r>
                  <a:rPr lang="en-US" altLang="zh-CN" sz="1900" b="1"/>
                  <a:t>6</a:t>
                </a:r>
                <a:endParaRPr lang="en-US" altLang="zh-CN" sz="1900" b="1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472" y="1044"/>
                <a:ext cx="1155" cy="62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>
                    <a:solidFill>
                      <a:srgbClr val="FF0000"/>
                    </a:solidFill>
                    <a:sym typeface="+mn-ea"/>
                  </a:rPr>
                  <a:t>PK1:</a:t>
                </a:r>
                <a:endParaRPr lang="en-US" altLang="zh-CN">
                  <a:solidFill>
                    <a:srgbClr val="FF0000"/>
                  </a:solidFill>
                  <a:sym typeface="+mn-ea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247" y="5426"/>
              <a:ext cx="5946" cy="111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Long</a:t>
              </a:r>
              <a:r>
                <a:rPr lang="en-US" altLang="zh-CN"/>
                <a:t>_</a:t>
              </a:r>
              <a:r>
                <a:rPr lang="zh-CN" altLang="en-US"/>
                <a:t>Meng</a:t>
              </a:r>
              <a:r>
                <a:rPr lang="en-US" altLang="zh-CN"/>
                <a:t>_</a:t>
              </a:r>
              <a:r>
                <a:rPr lang="zh-CN" altLang="en-US"/>
                <a:t>Giai</a:t>
              </a:r>
              <a:r>
                <a:rPr lang="en-US" altLang="zh-CN"/>
                <a:t>_</a:t>
              </a:r>
              <a:r>
                <a:rPr lang="zh-CN" altLang="en-US"/>
                <a:t>Zhou</a:t>
              </a:r>
              <a:r>
                <a:rPr lang="en-US" altLang="zh-CN"/>
                <a:t>2004_</a:t>
              </a:r>
              <a:endParaRPr lang="en-US" altLang="zh-CN"/>
            </a:p>
            <a:p>
              <a:r>
                <a:rPr lang="en-US" altLang="zh-CN"/>
                <a:t>PRC69-034319</a:t>
              </a:r>
              <a:endParaRPr lang="en-US" altLang="zh-CN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86055" y="581025"/>
            <a:ext cx="4977130" cy="3262630"/>
            <a:chOff x="293" y="915"/>
            <a:chExt cx="7838" cy="51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" y="915"/>
              <a:ext cx="7839" cy="5139"/>
            </a:xfrm>
            <a:prstGeom prst="snip1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7653" y="5514"/>
              <a:ext cx="340" cy="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0985" y="4488815"/>
            <a:ext cx="6386830" cy="575310"/>
            <a:chOff x="411" y="6588"/>
            <a:chExt cx="10058" cy="90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" y="6735"/>
              <a:ext cx="7048" cy="61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9" y="6588"/>
              <a:ext cx="3011" cy="904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168" y="6588"/>
              <a:ext cx="172" cy="907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rcRect t="1379" r="1711"/>
          <a:stretch>
            <a:fillRect/>
          </a:stretch>
        </p:blipFill>
        <p:spPr>
          <a:xfrm>
            <a:off x="71755" y="513715"/>
            <a:ext cx="5290185" cy="399605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90" y="5123815"/>
            <a:ext cx="2261235" cy="30226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85420" y="5507990"/>
            <a:ext cx="7713345" cy="398780"/>
            <a:chOff x="292" y="8674"/>
            <a:chExt cx="12147" cy="628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6" y="8703"/>
              <a:ext cx="3660" cy="529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292" y="8674"/>
              <a:ext cx="6831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>
                  <a:sym typeface="+mn-ea"/>
                </a:rPr>
                <a:t>We vary the vector coupling constant</a:t>
              </a:r>
              <a:endParaRPr 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0708" y="8674"/>
              <a:ext cx="1731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>
                  <a:sym typeface="+mn-ea"/>
                </a:rPr>
                <a:t>2/3 to 1.</a:t>
              </a:r>
              <a:endParaRPr lang="zh-CN" altLang="en-US"/>
            </a:p>
          </p:txBody>
        </p:sp>
      </p:grpSp>
      <p:grpSp>
        <p:nvGrpSpPr>
          <p:cNvPr id="36" name="组合 35"/>
          <p:cNvGrpSpPr>
            <a:grpSpLocks noChangeAspect="1"/>
          </p:cNvGrpSpPr>
          <p:nvPr/>
        </p:nvGrpSpPr>
        <p:grpSpPr>
          <a:xfrm>
            <a:off x="4537710" y="5132070"/>
            <a:ext cx="1314450" cy="294132"/>
            <a:chOff x="6247" y="6935"/>
            <a:chExt cx="6900" cy="154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47" y="6935"/>
              <a:ext cx="4620" cy="1545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67" y="7324"/>
              <a:ext cx="2280" cy="975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25" y="487680"/>
            <a:ext cx="6588760" cy="50730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85" y="559435"/>
            <a:ext cx="9027795" cy="478472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7655" y="513715"/>
            <a:ext cx="7527925" cy="56362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1670" y="3258820"/>
            <a:ext cx="2650733" cy="340177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28975" y="3717290"/>
            <a:ext cx="2686076" cy="29158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464310" y="596265"/>
            <a:ext cx="4051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 smtClean="0">
                <a:sym typeface="+mn-ea"/>
              </a:rPr>
              <a:t>LIGO_Virgo2017_PRL119-161101</a:t>
            </a:r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>
          <a:xfrm>
            <a:off x="0" y="6459855"/>
            <a:ext cx="6910705" cy="398145"/>
          </a:xfrm>
        </p:spPr>
        <p:txBody>
          <a:bodyPr/>
          <a:lstStyle/>
          <a:p>
            <a:pPr>
              <a:defRPr/>
            </a:pPr>
            <a:r>
              <a:rPr lang="zh-CN" altLang="en-US" sz="1400" dirty="0">
                <a:sym typeface="+mn-ea"/>
              </a:rPr>
              <a:t>Strangeness and ∆ resonance in compact stars with </a:t>
            </a:r>
            <a:r>
              <a:rPr lang="en-US" altLang="zh-CN" sz="1400" dirty="0">
                <a:sym typeface="+mn-ea"/>
              </a:rPr>
              <a:t>RMF</a:t>
            </a:r>
            <a:r>
              <a:rPr lang="zh-CN" altLang="en-US" sz="1400" dirty="0">
                <a:sym typeface="+mn-ea"/>
              </a:rPr>
              <a:t> models</a:t>
            </a:r>
            <a:endParaRPr lang="zh-CN" altLang="en-US" sz="1400" dirty="0"/>
          </a:p>
        </p:txBody>
      </p:sp>
      <p:sp>
        <p:nvSpPr>
          <p:cNvPr id="44035" name="灯片编号占位符 10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027988" y="6459538"/>
            <a:ext cx="9842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1800" dirty="0" smtClean="0">
                <a:solidFill>
                  <a:srgbClr val="FFFFFF"/>
                </a:solidFill>
              </a:rPr>
              <a:t>8</a:t>
            </a:r>
            <a:endParaRPr lang="en-US" altLang="zh-CN" sz="1800" dirty="0" smtClean="0">
              <a:solidFill>
                <a:srgbClr val="FFFFFF"/>
              </a:solidFill>
            </a:endParaRPr>
          </a:p>
        </p:txBody>
      </p: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1612313" y="1137920"/>
            <a:ext cx="4294511" cy="1260009"/>
            <a:chOff x="8286" y="4743"/>
            <a:chExt cx="5409" cy="1587"/>
          </a:xfrm>
        </p:grpSpPr>
        <p:sp>
          <p:nvSpPr>
            <p:cNvPr id="6" name="文本框 5"/>
            <p:cNvSpPr txBox="1"/>
            <p:nvPr/>
          </p:nvSpPr>
          <p:spPr>
            <a:xfrm>
              <a:off x="8286" y="4743"/>
              <a:ext cx="540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400"/>
                <a:t>Chirp mass </a:t>
              </a:r>
              <a:r>
                <a:rPr lang="en-US" altLang="zh-CN" sz="2400"/>
                <a:t>(</a:t>
              </a:r>
              <a:r>
                <a:rPr lang="en-US" sz="2400">
                  <a:sym typeface="+mn-ea"/>
                </a:rPr>
                <a:t>GW170817)</a:t>
              </a:r>
              <a:r>
                <a:rPr lang="en-US" altLang="zh-CN" sz="2400"/>
                <a:t>:</a:t>
              </a:r>
              <a:endParaRPr lang="en-US" altLang="zh-CN" sz="2400">
                <a:latin typeface="Blackadder ITC" panose="04020505051007020D02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86" y="5371"/>
              <a:ext cx="4511" cy="46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5" y="5848"/>
              <a:ext cx="2496" cy="482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627505" y="2648585"/>
            <a:ext cx="2385695" cy="1073785"/>
            <a:chOff x="11345" y="3312"/>
            <a:chExt cx="3757" cy="169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18" y="3940"/>
              <a:ext cx="3585" cy="53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7" y="4493"/>
              <a:ext cx="3567" cy="51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1345" y="3312"/>
              <a:ext cx="2997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>
                  <a:sym typeface="+mn-ea"/>
                </a:rPr>
                <a:t>Low-spin priors</a:t>
              </a:r>
              <a:endParaRPr lang="en-US" altLang="zh-CN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0" y="14605"/>
            <a:ext cx="276034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>
                <a:sym typeface="+mn-ea"/>
              </a:rPr>
              <a:t>Tidal deformability</a:t>
            </a:r>
            <a:endParaRPr lang="en-US" sz="2500" noProof="1"/>
          </a:p>
        </p:txBody>
      </p:sp>
      <p:grpSp>
        <p:nvGrpSpPr>
          <p:cNvPr id="18" name="组合 17"/>
          <p:cNvGrpSpPr/>
          <p:nvPr/>
        </p:nvGrpSpPr>
        <p:grpSpPr>
          <a:xfrm>
            <a:off x="1607185" y="3956685"/>
            <a:ext cx="3515995" cy="751840"/>
            <a:chOff x="2531" y="6231"/>
            <a:chExt cx="5537" cy="118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0" y="6859"/>
              <a:ext cx="5368" cy="557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531" y="6231"/>
              <a:ext cx="3626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>
                  <a:sym typeface="+mn-ea"/>
                </a:rPr>
                <a:t>Tidal deformability:</a:t>
              </a:r>
              <a:endParaRPr lang="zh-CN" altLang="en-US"/>
            </a:p>
          </p:txBody>
        </p:sp>
      </p:grpSp>
      <p:pic>
        <p:nvPicPr>
          <p:cNvPr id="3" name="图片 2" descr="F:\Book\work\work(2018)\报告\郑州研讨会\TDBS.jpgTDBS"/>
          <p:cNvPicPr>
            <a:picLocks noChangeAspect="1"/>
          </p:cNvPicPr>
          <p:nvPr/>
        </p:nvPicPr>
        <p:blipFill>
          <a:blip r:embed="rId6"/>
          <a:srcRect l="4966" t="8805" r="5519" b="6429"/>
          <a:stretch>
            <a:fillRect/>
          </a:stretch>
        </p:blipFill>
        <p:spPr>
          <a:xfrm>
            <a:off x="718185" y="490855"/>
            <a:ext cx="7028815" cy="5793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5128</Words>
  <Application>WPS 演示</Application>
  <PresentationFormat>全屏显示(4:3)</PresentationFormat>
  <Paragraphs>243</Paragraphs>
  <Slides>17</Slides>
  <Notes>16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Calibri Light</vt:lpstr>
      <vt:lpstr>Calibri</vt:lpstr>
      <vt:lpstr>Blackadder ITC</vt:lpstr>
      <vt:lpstr>Times New Roman</vt:lpstr>
      <vt:lpstr>微软雅黑</vt:lpstr>
      <vt:lpstr>Arial Unicode MS</vt:lpstr>
      <vt:lpstr>回顾</vt:lpstr>
      <vt:lpstr>Paint.Picture</vt:lpstr>
      <vt:lpstr>Paint.Picture</vt:lpstr>
      <vt:lpstr>Strangeness and ∆ resonance in compact stars with relativistic-mean-field models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夏铖君</dc:creator>
  <cp:lastModifiedBy>hp</cp:lastModifiedBy>
  <cp:revision>1115</cp:revision>
  <dcterms:created xsi:type="dcterms:W3CDTF">2011-09-23T15:07:00Z</dcterms:created>
  <dcterms:modified xsi:type="dcterms:W3CDTF">2018-12-11T17:57:41Z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2052-11.1.0.8013</vt:lpwstr>
  </property>
</Properties>
</file>