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51" r:id="rId1"/>
  </p:sldMasterIdLst>
  <p:notesMasterIdLst>
    <p:notesMasterId r:id="rId31"/>
  </p:notesMasterIdLst>
  <p:sldIdLst>
    <p:sldId id="293" r:id="rId2"/>
    <p:sldId id="510" r:id="rId3"/>
    <p:sldId id="476" r:id="rId4"/>
    <p:sldId id="477" r:id="rId5"/>
    <p:sldId id="523" r:id="rId6"/>
    <p:sldId id="478" r:id="rId7"/>
    <p:sldId id="479" r:id="rId8"/>
    <p:sldId id="480" r:id="rId9"/>
    <p:sldId id="481" r:id="rId10"/>
    <p:sldId id="485" r:id="rId11"/>
    <p:sldId id="483" r:id="rId12"/>
    <p:sldId id="484" r:id="rId13"/>
    <p:sldId id="499" r:id="rId14"/>
    <p:sldId id="514" r:id="rId15"/>
    <p:sldId id="515" r:id="rId16"/>
    <p:sldId id="502" r:id="rId17"/>
    <p:sldId id="500" r:id="rId18"/>
    <p:sldId id="631" r:id="rId19"/>
    <p:sldId id="501" r:id="rId20"/>
    <p:sldId id="638" r:id="rId21"/>
    <p:sldId id="511" r:id="rId22"/>
    <p:sldId id="512" r:id="rId23"/>
    <p:sldId id="453" r:id="rId24"/>
    <p:sldId id="487" r:id="rId25"/>
    <p:sldId id="637" r:id="rId26"/>
    <p:sldId id="634" r:id="rId27"/>
    <p:sldId id="635" r:id="rId28"/>
    <p:sldId id="612" r:id="rId29"/>
    <p:sldId id="636"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7EE"/>
    <a:srgbClr val="F9FFC2"/>
    <a:srgbClr val="EBA2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549"/>
    <p:restoredTop sz="87230" autoAdjust="0"/>
  </p:normalViewPr>
  <p:slideViewPr>
    <p:cSldViewPr snapToGrid="0">
      <p:cViewPr varScale="1">
        <p:scale>
          <a:sx n="77" d="100"/>
          <a:sy n="77" d="100"/>
        </p:scale>
        <p:origin x="1344" y="192"/>
      </p:cViewPr>
      <p:guideLst>
        <p:guide orient="horz" pos="2160"/>
        <p:guide pos="2880"/>
      </p:guideLst>
    </p:cSldViewPr>
  </p:slideViewPr>
  <p:outlineViewPr>
    <p:cViewPr>
      <p:scale>
        <a:sx n="33" d="100"/>
        <a:sy n="33" d="100"/>
      </p:scale>
      <p:origin x="0" y="-119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9" charset="0"/>
                <a:ea typeface="Arial" pitchFamily="-109" charset="0"/>
                <a:cs typeface="Arial" pitchFamily="-109" charset="0"/>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9" charset="0"/>
                <a:ea typeface="Arial" pitchFamily="-109" charset="0"/>
                <a:cs typeface="Arial" pitchFamily="-109" charset="0"/>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9" charset="0"/>
                <a:ea typeface="Arial" pitchFamily="-109" charset="0"/>
                <a:cs typeface="Arial" pitchFamily="-109" charset="0"/>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9" charset="0"/>
                <a:ea typeface="Arial" pitchFamily="-109" charset="0"/>
                <a:cs typeface="Arial" pitchFamily="-109" charset="0"/>
              </a:defRPr>
            </a:lvl1pPr>
          </a:lstStyle>
          <a:p>
            <a:pPr>
              <a:defRPr/>
            </a:pPr>
            <a:fld id="{7CCE59DA-BD7A-EB4A-B3C4-48DB9D01DBC3}" type="slidenum">
              <a:rPr lang="en-US"/>
              <a:pPr>
                <a:defRPr/>
              </a:pPr>
              <a:t>‹#›</a:t>
            </a:fld>
            <a:endParaRPr lang="en-US"/>
          </a:p>
        </p:txBody>
      </p:sp>
    </p:spTree>
    <p:extLst>
      <p:ext uri="{BB962C8B-B14F-4D97-AF65-F5344CB8AC3E}">
        <p14:creationId xmlns:p14="http://schemas.microsoft.com/office/powerpoint/2010/main" val="23612991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1pPr>
    <a:lvl2pPr marL="4572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2pPr>
    <a:lvl3pPr marL="9144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3pPr>
    <a:lvl4pPr marL="13716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4pPr>
    <a:lvl5pPr marL="18288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198F1380-1157-9649-952F-EF05FF7B437E}" type="slidenum">
              <a:rPr lang="en-US">
                <a:latin typeface="Arial" charset="0"/>
                <a:ea typeface="Arial" charset="0"/>
                <a:cs typeface="Arial" charset="0"/>
              </a:rPr>
              <a:pPr/>
              <a:t>1</a:t>
            </a:fld>
            <a:endParaRPr lang="en-US">
              <a:latin typeface="Arial" charset="0"/>
              <a:ea typeface="Arial" charset="0"/>
              <a:cs typeface="Arial" charset="0"/>
            </a:endParaRPr>
          </a:p>
        </p:txBody>
      </p:sp>
      <p:sp>
        <p:nvSpPr>
          <p:cNvPr id="52227" name="Rectangle 2"/>
          <p:cNvSpPr>
            <a:spLocks noGrp="1" noRot="1" noChangeAspect="1" noChangeArrowheads="1"/>
          </p:cNvSpPr>
          <p:nvPr>
            <p:ph type="sldImg"/>
          </p:nvPr>
        </p:nvSpPr>
        <p:spPr>
          <a:solidFill>
            <a:srgbClr val="FFFFFF"/>
          </a:solidFill>
          <a:ln/>
        </p:spPr>
      </p:sp>
      <p:sp>
        <p:nvSpPr>
          <p:cNvPr id="5222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dirty="0">
              <a:latin typeface="Arial" charset="0"/>
              <a:ea typeface="Arial" charset="0"/>
              <a:cs typeface="Arial" charset="0"/>
            </a:endParaRPr>
          </a:p>
          <a:p>
            <a:pPr eaLnBrk="1" hangingPunct="1"/>
            <a:endParaRPr lang="en-US" dirty="0">
              <a:latin typeface="Arial" charset="0"/>
              <a:ea typeface="Arial" charset="0"/>
              <a:cs typeface="Arial" charset="0"/>
            </a:endParaRPr>
          </a:p>
          <a:p>
            <a:pPr eaLnBrk="1" hangingPunct="1"/>
            <a:endParaRPr lang="en-US" dirty="0">
              <a:latin typeface="Arial" charset="0"/>
              <a:ea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CE59DA-BD7A-EB4A-B3C4-48DB9D01DBC3}" type="slidenum">
              <a:rPr lang="en-US" smtClean="0"/>
              <a:pPr>
                <a:defRPr/>
              </a:pPr>
              <a:t>2</a:t>
            </a:fld>
            <a:endParaRPr lang="en-US"/>
          </a:p>
        </p:txBody>
      </p:sp>
    </p:spTree>
    <p:extLst>
      <p:ext uri="{BB962C8B-B14F-4D97-AF65-F5344CB8AC3E}">
        <p14:creationId xmlns:p14="http://schemas.microsoft.com/office/powerpoint/2010/main" val="2315968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CE59DA-BD7A-EB4A-B3C4-48DB9D01DBC3}" type="slidenum">
              <a:rPr lang="en-US" smtClean="0"/>
              <a:pPr>
                <a:defRPr/>
              </a:pPr>
              <a:t>8</a:t>
            </a:fld>
            <a:endParaRPr lang="en-US"/>
          </a:p>
        </p:txBody>
      </p:sp>
    </p:spTree>
    <p:extLst>
      <p:ext uri="{BB962C8B-B14F-4D97-AF65-F5344CB8AC3E}">
        <p14:creationId xmlns:p14="http://schemas.microsoft.com/office/powerpoint/2010/main" val="4226598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CE59DA-BD7A-EB4A-B3C4-48DB9D01DBC3}" type="slidenum">
              <a:rPr lang="en-US" smtClean="0"/>
              <a:pPr>
                <a:defRPr/>
              </a:pPr>
              <a:t>25</a:t>
            </a:fld>
            <a:endParaRPr lang="en-US"/>
          </a:p>
        </p:txBody>
      </p:sp>
    </p:spTree>
    <p:extLst>
      <p:ext uri="{BB962C8B-B14F-4D97-AF65-F5344CB8AC3E}">
        <p14:creationId xmlns:p14="http://schemas.microsoft.com/office/powerpoint/2010/main" val="404746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B42D53-2317-C34D-8838-949ABB4AD3C0}"/>
              </a:ext>
            </a:extLst>
          </p:cNvPr>
          <p:cNvSpPr>
            <a:spLocks noGrp="1"/>
          </p:cNvSpPr>
          <p:nvPr>
            <p:ph type="sldNum" sz="quarter" idx="10"/>
          </p:nvPr>
        </p:nvSpPr>
        <p:spPr/>
        <p:txBody>
          <a:body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
        <p:nvSpPr>
          <p:cNvPr id="5" name="Footer Placeholder 8">
            <a:extLst>
              <a:ext uri="{FF2B5EF4-FFF2-40B4-BE49-F238E27FC236}">
                <a16:creationId xmlns:a16="http://schemas.microsoft.com/office/drawing/2014/main" id="{9BCFC5C0-A6C9-A745-A863-6508F934FEB2}"/>
              </a:ext>
            </a:extLst>
          </p:cNvPr>
          <p:cNvSpPr>
            <a:spLocks noGrp="1"/>
          </p:cNvSpPr>
          <p:nvPr>
            <p:ph type="ftr" sz="quarter" idx="3"/>
          </p:nvPr>
        </p:nvSpPr>
        <p:spPr>
          <a:xfrm>
            <a:off x="2979254" y="6501170"/>
            <a:ext cx="399801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 Nazarewicz, Tsukuba Workshop 2018</a:t>
            </a:r>
            <a:endParaRPr lang="en-US" dirty="0"/>
          </a:p>
        </p:txBody>
      </p:sp>
    </p:spTree>
    <p:extLst>
      <p:ext uri="{BB962C8B-B14F-4D97-AF65-F5344CB8AC3E}">
        <p14:creationId xmlns:p14="http://schemas.microsoft.com/office/powerpoint/2010/main" val="19734057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69D8860-9707-4143-9105-B32A8B6EE53B}"/>
              </a:ext>
            </a:extLst>
          </p:cNvPr>
          <p:cNvSpPr>
            <a:spLocks noGrp="1"/>
          </p:cNvSpPr>
          <p:nvPr>
            <p:ph type="ftr" sz="quarter" idx="10"/>
          </p:nvPr>
        </p:nvSpPr>
        <p:spPr/>
        <p:txBody>
          <a:bodyPr/>
          <a:lstStyle/>
          <a:p>
            <a:r>
              <a:rPr lang="en-US"/>
              <a:t>W. Nazarewicz, Tsukuba Workshop 2018</a:t>
            </a:r>
          </a:p>
        </p:txBody>
      </p:sp>
      <p:sp>
        <p:nvSpPr>
          <p:cNvPr id="4" name="Slide Number Placeholder 3">
            <a:extLst>
              <a:ext uri="{FF2B5EF4-FFF2-40B4-BE49-F238E27FC236}">
                <a16:creationId xmlns:a16="http://schemas.microsoft.com/office/drawing/2014/main" id="{560F056F-4ACF-D645-A593-BCB5A197E81E}"/>
              </a:ext>
            </a:extLst>
          </p:cNvPr>
          <p:cNvSpPr>
            <a:spLocks noGrp="1"/>
          </p:cNvSpPr>
          <p:nvPr>
            <p:ph type="sldNum" sz="quarter" idx="11"/>
          </p:nvPr>
        </p:nvSpPr>
        <p:spPr/>
        <p:txBody>
          <a:body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3764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5C2C9-9C0E-8A4D-B9D2-661243CFC8E2}"/>
              </a:ext>
            </a:extLst>
          </p:cNvPr>
          <p:cNvSpPr>
            <a:spLocks noGrp="1"/>
          </p:cNvSpPr>
          <p:nvPr>
            <p:ph type="sldNum" sz="quarter" idx="10"/>
          </p:nvPr>
        </p:nvSpPr>
        <p:spPr/>
        <p:txBody>
          <a:body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
        <p:nvSpPr>
          <p:cNvPr id="5" name="Footer Placeholder 8">
            <a:extLst>
              <a:ext uri="{FF2B5EF4-FFF2-40B4-BE49-F238E27FC236}">
                <a16:creationId xmlns:a16="http://schemas.microsoft.com/office/drawing/2014/main" id="{9A5268A9-481E-6442-BED8-0A72571EE4DB}"/>
              </a:ext>
            </a:extLst>
          </p:cNvPr>
          <p:cNvSpPr>
            <a:spLocks noGrp="1"/>
          </p:cNvSpPr>
          <p:nvPr>
            <p:ph type="ftr" sz="quarter" idx="3"/>
          </p:nvPr>
        </p:nvSpPr>
        <p:spPr>
          <a:xfrm>
            <a:off x="2979254" y="6501170"/>
            <a:ext cx="399801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 Nazarewicz, Tsukuba Workshop 2018</a:t>
            </a:r>
            <a:endParaRPr lang="en-US" dirty="0"/>
          </a:p>
        </p:txBody>
      </p:sp>
    </p:spTree>
    <p:extLst>
      <p:ext uri="{BB962C8B-B14F-4D97-AF65-F5344CB8AC3E}">
        <p14:creationId xmlns:p14="http://schemas.microsoft.com/office/powerpoint/2010/main" val="38519745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CF1-4D7D-C941-87F6-6592CA3F7595}" type="slidenum">
              <a:rPr lang="en-US" smtClean="0"/>
              <a:t>‹#›</a:t>
            </a:fld>
            <a:endParaRPr lang="en-US" dirty="0"/>
          </a:p>
        </p:txBody>
      </p:sp>
      <p:sp>
        <p:nvSpPr>
          <p:cNvPr id="5" name="Footer Placeholder 8">
            <a:extLst>
              <a:ext uri="{FF2B5EF4-FFF2-40B4-BE49-F238E27FC236}">
                <a16:creationId xmlns:a16="http://schemas.microsoft.com/office/drawing/2014/main" id="{AC44A6DE-F48B-7645-B41A-DE8EAE026C36}"/>
              </a:ext>
            </a:extLst>
          </p:cNvPr>
          <p:cNvSpPr>
            <a:spLocks noGrp="1"/>
          </p:cNvSpPr>
          <p:nvPr>
            <p:ph type="ftr" sz="quarter" idx="3"/>
          </p:nvPr>
        </p:nvSpPr>
        <p:spPr>
          <a:xfrm>
            <a:off x="2979254" y="6501170"/>
            <a:ext cx="399801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 Nazarewicz, Tsukuba Workshop 2018</a:t>
            </a:r>
            <a:endParaRPr lang="en-US" dirty="0"/>
          </a:p>
        </p:txBody>
      </p:sp>
    </p:spTree>
    <p:extLst>
      <p:ext uri="{BB962C8B-B14F-4D97-AF65-F5344CB8AC3E}">
        <p14:creationId xmlns:p14="http://schemas.microsoft.com/office/powerpoint/2010/main" val="248534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ppt_bkg1.png">
            <a:extLst>
              <a:ext uri="{FF2B5EF4-FFF2-40B4-BE49-F238E27FC236}">
                <a16:creationId xmlns:a16="http://schemas.microsoft.com/office/drawing/2014/main" id="{040DA684-D1B6-DC4D-8026-AD13A9AE7450}"/>
              </a:ext>
            </a:extLst>
          </p:cNvPr>
          <p:cNvPicPr>
            <a:picLocks noChangeAspect="1"/>
          </p:cNvPicPr>
          <p:nvPr userDrawn="1"/>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13060" y="6588453"/>
            <a:ext cx="999277" cy="218152"/>
          </a:xfrm>
          <a:prstGeom prst="rect">
            <a:avLst/>
          </a:prstGeom>
          <a:noFill/>
          <a:ln w="9525">
            <a:noFill/>
            <a:miter lim="800000"/>
            <a:headEnd/>
            <a:tailEnd/>
          </a:ln>
        </p:spPr>
      </p:pic>
      <p:sp>
        <p:nvSpPr>
          <p:cNvPr id="3" name="Rectangle 9">
            <a:extLst>
              <a:ext uri="{FF2B5EF4-FFF2-40B4-BE49-F238E27FC236}">
                <a16:creationId xmlns:a16="http://schemas.microsoft.com/office/drawing/2014/main" id="{BA305239-7D9F-3C48-8B33-C52341B8E729}"/>
              </a:ext>
            </a:extLst>
          </p:cNvPr>
          <p:cNvSpPr>
            <a:spLocks noChangeArrowheads="1"/>
          </p:cNvSpPr>
          <p:nvPr userDrawn="1"/>
        </p:nvSpPr>
        <p:spPr bwMode="auto">
          <a:xfrm>
            <a:off x="0" y="6489700"/>
            <a:ext cx="9144000" cy="63500"/>
          </a:xfrm>
          <a:prstGeom prst="rect">
            <a:avLst/>
          </a:prstGeom>
          <a:solidFill>
            <a:srgbClr val="006633"/>
          </a:solidFill>
          <a:ln w="9525">
            <a:noFill/>
            <a:miter lim="800000"/>
            <a:headEnd/>
            <a:tailEnd/>
          </a:ln>
          <a:effectLst/>
        </p:spPr>
        <p:txBody>
          <a:bodyPr wrap="none" lIns="90172" tIns="45088" rIns="90172" bIns="45088" anchor="ctr"/>
          <a:lstStyle/>
          <a:p>
            <a:pPr defTabSz="450802"/>
            <a:endParaRPr lang="en-US" dirty="0">
              <a:solidFill>
                <a:prstClr val="black"/>
              </a:solidFill>
              <a:ea typeface="ヒラギノ角ゴ Pro W3" pitchFamily="-111" charset="-128"/>
            </a:endParaRPr>
          </a:p>
        </p:txBody>
      </p:sp>
      <p:pic>
        <p:nvPicPr>
          <p:cNvPr id="5" name="Picture 4" descr="FRIB_logo_NEW-web.png">
            <a:extLst>
              <a:ext uri="{FF2B5EF4-FFF2-40B4-BE49-F238E27FC236}">
                <a16:creationId xmlns:a16="http://schemas.microsoft.com/office/drawing/2014/main" id="{A81C5448-D9B4-0541-A12C-0B03B5770C8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20801" y="6561207"/>
            <a:ext cx="222250" cy="284093"/>
          </a:xfrm>
          <a:prstGeom prst="rect">
            <a:avLst/>
          </a:prstGeom>
        </p:spPr>
      </p:pic>
      <p:sp>
        <p:nvSpPr>
          <p:cNvPr id="6" name="Slide Number Placeholder 2">
            <a:extLst>
              <a:ext uri="{FF2B5EF4-FFF2-40B4-BE49-F238E27FC236}">
                <a16:creationId xmlns:a16="http://schemas.microsoft.com/office/drawing/2014/main" id="{C6CC1ECF-E037-6149-8299-EBFD8D0EE907}"/>
              </a:ext>
            </a:extLst>
          </p:cNvPr>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
        <p:nvSpPr>
          <p:cNvPr id="9" name="Footer Placeholder 8">
            <a:extLst>
              <a:ext uri="{FF2B5EF4-FFF2-40B4-BE49-F238E27FC236}">
                <a16:creationId xmlns:a16="http://schemas.microsoft.com/office/drawing/2014/main" id="{E3A941B0-37DE-B649-B81C-AA3D4107E2B9}"/>
              </a:ext>
            </a:extLst>
          </p:cNvPr>
          <p:cNvSpPr>
            <a:spLocks noGrp="1"/>
          </p:cNvSpPr>
          <p:nvPr>
            <p:ph type="ftr" sz="quarter" idx="3"/>
          </p:nvPr>
        </p:nvSpPr>
        <p:spPr>
          <a:xfrm>
            <a:off x="2979254" y="6501170"/>
            <a:ext cx="399801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 Nazarewicz, Tsukuba Workshop 2018</a:t>
            </a:r>
            <a:endParaRPr lang="en-US" dirty="0"/>
          </a:p>
        </p:txBody>
      </p:sp>
    </p:spTree>
    <p:extLst>
      <p:ext uri="{BB962C8B-B14F-4D97-AF65-F5344CB8AC3E}">
        <p14:creationId xmlns:p14="http://schemas.microsoft.com/office/powerpoint/2010/main" val="2252444736"/>
      </p:ext>
    </p:extLst>
  </p:cSld>
  <p:clrMap bg1="lt1" tx1="dk1" bg2="lt2" tx2="dk2" accent1="accent1" accent2="accent2" accent3="accent3" accent4="accent4" accent5="accent5" accent6="accent6" hlink="hlink" folHlink="folHlink"/>
  <p:sldLayoutIdLst>
    <p:sldLayoutId id="2147484453" r:id="rId1"/>
    <p:sldLayoutId id="2147484458" r:id="rId2"/>
    <p:sldLayoutId id="2147484463" r:id="rId3"/>
    <p:sldLayoutId id="2147484483" r:id="rId4"/>
  </p:sldLayoutIdLst>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2.emf"/><Relationship Id="rId4" Type="http://schemas.openxmlformats.org/officeDocument/2006/relationships/image" Target="../media/image31.emf"/></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4.xml"/><Relationship Id="rId5" Type="http://schemas.openxmlformats.org/officeDocument/2006/relationships/image" Target="../media/image36.emf"/><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7.emf"/><Relationship Id="rId1" Type="http://schemas.openxmlformats.org/officeDocument/2006/relationships/slideLayout" Target="../slideLayouts/slideLayout4.xml"/><Relationship Id="rId4" Type="http://schemas.openxmlformats.org/officeDocument/2006/relationships/image" Target="../media/image32.emf"/></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emf"/><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67FC90F8-4A4D-424E-9059-0E512223D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01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sp>
        <p:nvSpPr>
          <p:cNvPr id="44035" name="Rectangle 3"/>
          <p:cNvSpPr>
            <a:spLocks noChangeArrowheads="1"/>
          </p:cNvSpPr>
          <p:nvPr/>
        </p:nvSpPr>
        <p:spPr bwMode="auto">
          <a:xfrm>
            <a:off x="1" y="90321"/>
            <a:ext cx="8835432" cy="1692771"/>
          </a:xfrm>
          <a:prstGeom prst="rect">
            <a:avLst/>
          </a:prstGeom>
          <a:noFill/>
          <a:ln w="9525">
            <a:noFill/>
            <a:miter lim="800000"/>
            <a:headEnd/>
            <a:tailEnd/>
          </a:ln>
        </p:spPr>
        <p:txBody>
          <a:bodyPr wrap="square">
            <a:prstTxWarp prst="textNoShape">
              <a:avLst/>
            </a:prstTxWarp>
            <a:spAutoFit/>
          </a:bodyPr>
          <a:lstStyle/>
          <a:p>
            <a:pPr algn="ctr"/>
            <a:r>
              <a:rPr lang="en-US" sz="2400" dirty="0">
                <a:solidFill>
                  <a:srgbClr val="FFFF00"/>
                </a:solidFill>
              </a:rPr>
              <a:t>Neutron drip line in the Ca region from Bayesian </a:t>
            </a:r>
            <a:r>
              <a:rPr lang="en-US" sz="2400">
                <a:solidFill>
                  <a:srgbClr val="FFFF00"/>
                </a:solidFill>
              </a:rPr>
              <a:t>machine learning</a:t>
            </a:r>
          </a:p>
          <a:p>
            <a:pPr algn="ctr"/>
            <a:r>
              <a:rPr lang="en-US" sz="2000">
                <a:solidFill>
                  <a:schemeClr val="bg1"/>
                </a:solidFill>
              </a:rPr>
              <a:t>Witold</a:t>
            </a:r>
            <a:r>
              <a:rPr lang="en-US" sz="2000" dirty="0">
                <a:solidFill>
                  <a:schemeClr val="bg1"/>
                </a:solidFill>
              </a:rPr>
              <a:t> </a:t>
            </a:r>
            <a:r>
              <a:rPr lang="en-US" sz="2000" dirty="0" err="1">
                <a:solidFill>
                  <a:schemeClr val="bg1"/>
                </a:solidFill>
              </a:rPr>
              <a:t>Nazarewicz</a:t>
            </a:r>
            <a:r>
              <a:rPr lang="en-US" sz="2000" dirty="0">
                <a:solidFill>
                  <a:schemeClr val="bg1"/>
                </a:solidFill>
              </a:rPr>
              <a:t>, Michigan State University/FRIB</a:t>
            </a:r>
          </a:p>
          <a:p>
            <a:pPr algn="ctr"/>
            <a:r>
              <a:rPr lang="en-US" dirty="0">
                <a:solidFill>
                  <a:schemeClr val="bg1"/>
                </a:solidFill>
              </a:rPr>
              <a:t>Tsukuba-CCS workshop on “microscopic theories of nuclear structure and dynamics”</a:t>
            </a:r>
          </a:p>
          <a:p>
            <a:pPr algn="ctr"/>
            <a:r>
              <a:rPr lang="en-US" dirty="0">
                <a:solidFill>
                  <a:schemeClr val="bg1"/>
                </a:solidFill>
              </a:rPr>
              <a:t>December 10-12, 2018</a:t>
            </a:r>
          </a:p>
        </p:txBody>
      </p:sp>
      <p:pic>
        <p:nvPicPr>
          <p:cNvPr id="12" name="Picture 11">
            <a:extLst>
              <a:ext uri="{FF2B5EF4-FFF2-40B4-BE49-F238E27FC236}">
                <a16:creationId xmlns:a16="http://schemas.microsoft.com/office/drawing/2014/main" id="{C63DD3A8-E5B8-5E42-AEB9-3490F6AA95D1}"/>
              </a:ext>
            </a:extLst>
          </p:cNvPr>
          <p:cNvPicPr>
            <a:picLocks noChangeAspect="1"/>
          </p:cNvPicPr>
          <p:nvPr/>
        </p:nvPicPr>
        <p:blipFill>
          <a:blip r:embed="rId4"/>
          <a:stretch>
            <a:fillRect/>
          </a:stretch>
        </p:blipFill>
        <p:spPr>
          <a:xfrm>
            <a:off x="515087" y="2351506"/>
            <a:ext cx="3365252" cy="3664104"/>
          </a:xfrm>
          <a:prstGeom prst="rect">
            <a:avLst/>
          </a:prstGeom>
          <a:ln>
            <a:solidFill>
              <a:schemeClr val="accent3">
                <a:lumMod val="75000"/>
              </a:schemeClr>
            </a:solidFill>
          </a:ln>
        </p:spPr>
      </p:pic>
      <p:sp>
        <p:nvSpPr>
          <p:cNvPr id="14" name="Rectangle 13">
            <a:extLst>
              <a:ext uri="{FF2B5EF4-FFF2-40B4-BE49-F238E27FC236}">
                <a16:creationId xmlns:a16="http://schemas.microsoft.com/office/drawing/2014/main" id="{76BAD9A7-25CB-CC48-82A7-5334A56F7048}"/>
              </a:ext>
            </a:extLst>
          </p:cNvPr>
          <p:cNvSpPr/>
          <p:nvPr/>
        </p:nvSpPr>
        <p:spPr>
          <a:xfrm>
            <a:off x="5570806" y="4164919"/>
            <a:ext cx="3771420" cy="2093471"/>
          </a:xfrm>
          <a:prstGeom prst="rect">
            <a:avLst/>
          </a:prstGeom>
        </p:spPr>
        <p:txBody>
          <a:bodyPr wrap="square" lIns="91391" tIns="45695" rIns="91391" bIns="45695">
            <a:spAutoFit/>
          </a:bodyPr>
          <a:lstStyle/>
          <a:p>
            <a:pPr algn="ctr">
              <a:lnSpc>
                <a:spcPts val="1800"/>
              </a:lnSpc>
              <a:spcBef>
                <a:spcPts val="1200"/>
              </a:spcBef>
              <a:spcAft>
                <a:spcPts val="0"/>
              </a:spcAft>
            </a:pPr>
            <a:r>
              <a:rPr lang="en-US" sz="3200" dirty="0">
                <a:solidFill>
                  <a:srgbClr val="FFFF00"/>
                </a:solidFill>
              </a:rPr>
              <a:t>Menu</a:t>
            </a:r>
          </a:p>
          <a:p>
            <a:pPr marL="342900" indent="-342900">
              <a:lnSpc>
                <a:spcPts val="1800"/>
              </a:lnSpc>
              <a:spcBef>
                <a:spcPts val="1200"/>
              </a:spcBef>
              <a:spcAft>
                <a:spcPts val="0"/>
              </a:spcAft>
              <a:buFont typeface="Arial"/>
              <a:buChar char="•"/>
            </a:pPr>
            <a:r>
              <a:rPr lang="en-US" sz="2000" dirty="0">
                <a:solidFill>
                  <a:schemeClr val="bg1"/>
                </a:solidFill>
              </a:rPr>
              <a:t>Introduction</a:t>
            </a:r>
          </a:p>
          <a:p>
            <a:pPr marL="342900" indent="-342900">
              <a:lnSpc>
                <a:spcPts val="1800"/>
              </a:lnSpc>
              <a:spcBef>
                <a:spcPts val="1200"/>
              </a:spcBef>
              <a:spcAft>
                <a:spcPts val="0"/>
              </a:spcAft>
              <a:buFont typeface="Arial"/>
              <a:buChar char="•"/>
            </a:pPr>
            <a:r>
              <a:rPr lang="en-US" sz="2000" dirty="0">
                <a:solidFill>
                  <a:schemeClr val="bg1"/>
                </a:solidFill>
              </a:rPr>
              <a:t>Model extrapolations and machine learning</a:t>
            </a:r>
          </a:p>
          <a:p>
            <a:pPr marL="342900" indent="-342900">
              <a:lnSpc>
                <a:spcPts val="1800"/>
              </a:lnSpc>
              <a:spcBef>
                <a:spcPts val="1200"/>
              </a:spcBef>
              <a:spcAft>
                <a:spcPts val="0"/>
              </a:spcAft>
              <a:buFont typeface="Arial"/>
              <a:buChar char="•"/>
            </a:pPr>
            <a:r>
              <a:rPr lang="en-US" sz="2000" dirty="0">
                <a:solidFill>
                  <a:schemeClr val="bg1"/>
                </a:solidFill>
              </a:rPr>
              <a:t>Model averaging</a:t>
            </a:r>
          </a:p>
          <a:p>
            <a:pPr marL="342900" indent="-342900">
              <a:lnSpc>
                <a:spcPts val="1800"/>
              </a:lnSpc>
              <a:spcBef>
                <a:spcPts val="1200"/>
              </a:spcBef>
              <a:spcAft>
                <a:spcPts val="0"/>
              </a:spcAft>
              <a:buFont typeface="Arial"/>
              <a:buChar char="•"/>
            </a:pPr>
            <a:r>
              <a:rPr lang="en-US" sz="2000" dirty="0">
                <a:solidFill>
                  <a:schemeClr val="bg1"/>
                </a:solidFill>
              </a:rPr>
              <a:t>Conclusions</a:t>
            </a:r>
          </a:p>
        </p:txBody>
      </p:sp>
      <p:pic>
        <p:nvPicPr>
          <p:cNvPr id="8" name="Picture 7" descr="accuracy precision-WN.pdf">
            <a:extLst>
              <a:ext uri="{FF2B5EF4-FFF2-40B4-BE49-F238E27FC236}">
                <a16:creationId xmlns:a16="http://schemas.microsoft.com/office/drawing/2014/main" id="{0D6586CE-EEFE-5848-986F-589C4DDEFA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89749" y="3870209"/>
            <a:ext cx="2082251" cy="2388181"/>
          </a:xfrm>
          <a:prstGeom prst="rect">
            <a:avLst/>
          </a:prstGeom>
          <a:solidFill>
            <a:srgbClr val="FFFFFF"/>
          </a:solidFill>
          <a:ln>
            <a:solidFill>
              <a:schemeClr val="bg2">
                <a:lumMod val="25000"/>
              </a:schemeClr>
            </a:solidFill>
          </a:ln>
          <a:extLst/>
        </p:spPr>
      </p:pic>
      <p:sp>
        <p:nvSpPr>
          <p:cNvPr id="2" name="Footer Placeholder 1">
            <a:extLst>
              <a:ext uri="{FF2B5EF4-FFF2-40B4-BE49-F238E27FC236}">
                <a16:creationId xmlns:a16="http://schemas.microsoft.com/office/drawing/2014/main" id="{0D35F8FA-17E8-3249-8424-0A08AEF93806}"/>
              </a:ext>
            </a:extLst>
          </p:cNvPr>
          <p:cNvSpPr>
            <a:spLocks noGrp="1"/>
          </p:cNvSpPr>
          <p:nvPr>
            <p:ph type="ftr" sz="quarter" idx="3"/>
          </p:nvPr>
        </p:nvSpPr>
        <p:spPr/>
        <p:txBody>
          <a:bodyPr/>
          <a:lstStyle/>
          <a:p>
            <a:r>
              <a:rPr lang="en-US"/>
              <a:t>W. Nazarewicz, Tsukuba Workshop 2018</a:t>
            </a:r>
            <a:endParaRPr lang="en-US" dirty="0"/>
          </a:p>
        </p:txBody>
      </p:sp>
      <p:sp>
        <p:nvSpPr>
          <p:cNvPr id="3" name="Slide Number Placeholder 2">
            <a:extLst>
              <a:ext uri="{FF2B5EF4-FFF2-40B4-BE49-F238E27FC236}">
                <a16:creationId xmlns:a16="http://schemas.microsoft.com/office/drawing/2014/main" id="{57551AD1-41BA-C64E-8A0B-304A8AAC1331}"/>
              </a:ext>
            </a:extLst>
          </p:cNvPr>
          <p:cNvSpPr>
            <a:spLocks noGrp="1"/>
          </p:cNvSpPr>
          <p:nvPr>
            <p:ph type="sldNum" sz="quarter" idx="10"/>
          </p:nvPr>
        </p:nvSpPr>
        <p:spPr/>
        <p:txBody>
          <a:bodyPr/>
          <a:lstStyle/>
          <a:p>
            <a:fld id="{987C7CF1-4D7D-C941-87F6-6592CA3F7595}" type="slidenum">
              <a:rPr lang="en-US" smtClean="0">
                <a:solidFill>
                  <a:prstClr val="black">
                    <a:tint val="75000"/>
                  </a:prstClr>
                </a:solidFill>
              </a:rPr>
              <a:pPr/>
              <a:t>1</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3068F1-7F43-9F44-B453-53F432326E91}"/>
              </a:ext>
            </a:extLst>
          </p:cNvPr>
          <p:cNvPicPr>
            <a:picLocks noChangeAspect="1"/>
          </p:cNvPicPr>
          <p:nvPr/>
        </p:nvPicPr>
        <p:blipFill>
          <a:blip r:embed="rId2"/>
          <a:stretch>
            <a:fillRect/>
          </a:stretch>
        </p:blipFill>
        <p:spPr>
          <a:xfrm>
            <a:off x="222739" y="375139"/>
            <a:ext cx="8206852" cy="5703989"/>
          </a:xfrm>
          <a:prstGeom prst="rect">
            <a:avLst/>
          </a:prstGeom>
        </p:spPr>
      </p:pic>
      <p:sp>
        <p:nvSpPr>
          <p:cNvPr id="2" name="Footer Placeholder 1">
            <a:extLst>
              <a:ext uri="{FF2B5EF4-FFF2-40B4-BE49-F238E27FC236}">
                <a16:creationId xmlns:a16="http://schemas.microsoft.com/office/drawing/2014/main" id="{BF088408-2D3D-2C40-ACF5-442D27B328FA}"/>
              </a:ext>
            </a:extLst>
          </p:cNvPr>
          <p:cNvSpPr>
            <a:spLocks noGrp="1"/>
          </p:cNvSpPr>
          <p:nvPr>
            <p:ph type="ftr" sz="quarter" idx="3"/>
          </p:nvPr>
        </p:nvSpPr>
        <p:spPr/>
        <p:txBody>
          <a:bodyPr/>
          <a:lstStyle/>
          <a:p>
            <a:r>
              <a:rPr lang="en-US"/>
              <a:t>W. Nazarewicz, Tsukuba Workshop 2018</a:t>
            </a:r>
            <a:endParaRPr lang="en-US" dirty="0"/>
          </a:p>
        </p:txBody>
      </p:sp>
      <p:sp>
        <p:nvSpPr>
          <p:cNvPr id="6" name="Slide Number Placeholder 5">
            <a:extLst>
              <a:ext uri="{FF2B5EF4-FFF2-40B4-BE49-F238E27FC236}">
                <a16:creationId xmlns:a16="http://schemas.microsoft.com/office/drawing/2014/main" id="{2C9BA4A3-DB67-E645-A74F-A45CA2BEDC57}"/>
              </a:ext>
            </a:extLst>
          </p:cNvPr>
          <p:cNvSpPr>
            <a:spLocks noGrp="1"/>
          </p:cNvSpPr>
          <p:nvPr>
            <p:ph type="sldNum" sz="quarter" idx="4"/>
          </p:nvPr>
        </p:nvSpPr>
        <p:spPr/>
        <p:txBody>
          <a:bodyPr/>
          <a:lstStyle/>
          <a:p>
            <a:fld id="{987C7CF1-4D7D-C941-87F6-6592CA3F7595}" type="slidenum">
              <a:rPr lang="en-US" smtClean="0"/>
              <a:t>10</a:t>
            </a:fld>
            <a:endParaRPr lang="en-US" dirty="0"/>
          </a:p>
        </p:txBody>
      </p:sp>
    </p:spTree>
    <p:extLst>
      <p:ext uri="{BB962C8B-B14F-4D97-AF65-F5344CB8AC3E}">
        <p14:creationId xmlns:p14="http://schemas.microsoft.com/office/powerpoint/2010/main" val="174567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B44F08-4C3B-2844-9AE3-8A7D0D2721D8}"/>
              </a:ext>
            </a:extLst>
          </p:cNvPr>
          <p:cNvPicPr>
            <a:picLocks noChangeAspect="1"/>
          </p:cNvPicPr>
          <p:nvPr/>
        </p:nvPicPr>
        <p:blipFill>
          <a:blip r:embed="rId2"/>
          <a:stretch>
            <a:fillRect/>
          </a:stretch>
        </p:blipFill>
        <p:spPr>
          <a:xfrm>
            <a:off x="639929" y="293076"/>
            <a:ext cx="5267178" cy="5158154"/>
          </a:xfrm>
          <a:prstGeom prst="rect">
            <a:avLst/>
          </a:prstGeom>
        </p:spPr>
      </p:pic>
      <p:sp>
        <p:nvSpPr>
          <p:cNvPr id="7" name="Rectangle 6">
            <a:extLst>
              <a:ext uri="{FF2B5EF4-FFF2-40B4-BE49-F238E27FC236}">
                <a16:creationId xmlns:a16="http://schemas.microsoft.com/office/drawing/2014/main" id="{85C7ECF7-8477-F947-AE99-5CF4063BCBD5}"/>
              </a:ext>
            </a:extLst>
          </p:cNvPr>
          <p:cNvSpPr/>
          <p:nvPr/>
        </p:nvSpPr>
        <p:spPr>
          <a:xfrm>
            <a:off x="5907107" y="937845"/>
            <a:ext cx="3049324" cy="2062103"/>
          </a:xfrm>
          <a:prstGeom prst="rect">
            <a:avLst/>
          </a:prstGeom>
        </p:spPr>
        <p:txBody>
          <a:bodyPr wrap="square">
            <a:spAutoFit/>
          </a:bodyPr>
          <a:lstStyle/>
          <a:p>
            <a:r>
              <a:rPr lang="en-US" sz="1600" dirty="0"/>
              <a:t>model: N*=126</a:t>
            </a:r>
          </a:p>
          <a:p>
            <a:endParaRPr lang="en-US" sz="1600" dirty="0"/>
          </a:p>
          <a:p>
            <a:r>
              <a:rPr lang="en-US" sz="1600" dirty="0" err="1"/>
              <a:t>model+GP</a:t>
            </a:r>
            <a:r>
              <a:rPr lang="en-US" sz="1600" dirty="0"/>
              <a:t>: N*=126 (N*=122 at 1</a:t>
            </a:r>
            <a:r>
              <a:rPr lang="en-US" sz="1600" dirty="0">
                <a:latin typeface="Symbol" pitchFamily="2" charset="2"/>
              </a:rPr>
              <a:t>s</a:t>
            </a:r>
            <a:r>
              <a:rPr lang="en-US" sz="1600" dirty="0"/>
              <a:t>  and N</a:t>
            </a:r>
            <a:r>
              <a:rPr lang="en-US" sz="1600"/>
              <a:t>*=118 </a:t>
            </a:r>
            <a:r>
              <a:rPr lang="en-US" sz="1600" dirty="0"/>
              <a:t>at 1.65</a:t>
            </a:r>
            <a:r>
              <a:rPr lang="en-US" sz="1600" dirty="0">
                <a:latin typeface="Symbol" pitchFamily="2" charset="2"/>
              </a:rPr>
              <a:t>s</a:t>
            </a:r>
            <a:r>
              <a:rPr lang="en-US" sz="1600" dirty="0"/>
              <a:t> one-sided/credibility 95%)</a:t>
            </a:r>
          </a:p>
          <a:p>
            <a:endParaRPr lang="en-US" sz="1600" dirty="0"/>
          </a:p>
          <a:p>
            <a:r>
              <a:rPr lang="en-US" sz="1600" dirty="0" err="1"/>
              <a:t>model+BNN</a:t>
            </a:r>
            <a:r>
              <a:rPr lang="en-US" sz="1600" dirty="0"/>
              <a:t>: N*=118 (N*=104 at 1</a:t>
            </a:r>
            <a:r>
              <a:rPr lang="en-US" sz="1600" dirty="0">
                <a:latin typeface="Symbol" pitchFamily="2" charset="2"/>
              </a:rPr>
              <a:t>s</a:t>
            </a:r>
            <a:r>
              <a:rPr lang="en-US" sz="1600" dirty="0"/>
              <a:t>  and N*=102 at 1.65</a:t>
            </a:r>
            <a:r>
              <a:rPr lang="en-US" sz="1600" dirty="0">
                <a:latin typeface="Symbol" pitchFamily="2" charset="2"/>
              </a:rPr>
              <a:t>s</a:t>
            </a:r>
            <a:r>
              <a:rPr lang="en-US" sz="1600" dirty="0"/>
              <a:t>)</a:t>
            </a:r>
          </a:p>
        </p:txBody>
      </p:sp>
      <p:sp>
        <p:nvSpPr>
          <p:cNvPr id="8" name="TextBox 7">
            <a:extLst>
              <a:ext uri="{FF2B5EF4-FFF2-40B4-BE49-F238E27FC236}">
                <a16:creationId xmlns:a16="http://schemas.microsoft.com/office/drawing/2014/main" id="{EBEC5E29-1D5C-3D4F-A1EC-F2288E2A6C45}"/>
              </a:ext>
            </a:extLst>
          </p:cNvPr>
          <p:cNvSpPr txBox="1"/>
          <p:nvPr/>
        </p:nvSpPr>
        <p:spPr>
          <a:xfrm>
            <a:off x="1395046" y="5778491"/>
            <a:ext cx="6942926" cy="400110"/>
          </a:xfrm>
          <a:prstGeom prst="rect">
            <a:avLst/>
          </a:prstGeom>
          <a:noFill/>
        </p:spPr>
        <p:txBody>
          <a:bodyPr wrap="none" rtlCol="0">
            <a:spAutoFit/>
          </a:bodyPr>
          <a:lstStyle/>
          <a:p>
            <a:r>
              <a:rPr lang="en-US" sz="2000" dirty="0"/>
              <a:t>Can one say: “DD-PC1 predicts the 2n dripline at N=126” ? </a:t>
            </a:r>
          </a:p>
        </p:txBody>
      </p:sp>
      <p:sp>
        <p:nvSpPr>
          <p:cNvPr id="2" name="Footer Placeholder 1">
            <a:extLst>
              <a:ext uri="{FF2B5EF4-FFF2-40B4-BE49-F238E27FC236}">
                <a16:creationId xmlns:a16="http://schemas.microsoft.com/office/drawing/2014/main" id="{9AD44549-0FE4-B641-8B01-66653EF6191F}"/>
              </a:ext>
            </a:extLst>
          </p:cNvPr>
          <p:cNvSpPr>
            <a:spLocks noGrp="1"/>
          </p:cNvSpPr>
          <p:nvPr>
            <p:ph type="ftr" sz="quarter" idx="3"/>
          </p:nvPr>
        </p:nvSpPr>
        <p:spPr/>
        <p:txBody>
          <a:bodyPr/>
          <a:lstStyle/>
          <a:p>
            <a:r>
              <a:rPr lang="en-US"/>
              <a:t>W. Nazarewicz, Tsukuba Workshop 2018</a:t>
            </a:r>
            <a:endParaRPr lang="en-US" dirty="0"/>
          </a:p>
        </p:txBody>
      </p:sp>
      <p:sp>
        <p:nvSpPr>
          <p:cNvPr id="5" name="Slide Number Placeholder 4">
            <a:extLst>
              <a:ext uri="{FF2B5EF4-FFF2-40B4-BE49-F238E27FC236}">
                <a16:creationId xmlns:a16="http://schemas.microsoft.com/office/drawing/2014/main" id="{A55638EF-287B-4D4F-B08A-087100519F77}"/>
              </a:ext>
            </a:extLst>
          </p:cNvPr>
          <p:cNvSpPr>
            <a:spLocks noGrp="1"/>
          </p:cNvSpPr>
          <p:nvPr>
            <p:ph type="sldNum" sz="quarter" idx="4"/>
          </p:nvPr>
        </p:nvSpPr>
        <p:spPr/>
        <p:txBody>
          <a:bodyPr/>
          <a:lstStyle/>
          <a:p>
            <a:fld id="{987C7CF1-4D7D-C941-87F6-6592CA3F7595}" type="slidenum">
              <a:rPr lang="en-US" smtClean="0"/>
              <a:t>11</a:t>
            </a:fld>
            <a:endParaRPr lang="en-US" dirty="0"/>
          </a:p>
        </p:txBody>
      </p:sp>
    </p:spTree>
    <p:extLst>
      <p:ext uri="{BB962C8B-B14F-4D97-AF65-F5344CB8AC3E}">
        <p14:creationId xmlns:p14="http://schemas.microsoft.com/office/powerpoint/2010/main" val="76648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6F48FB-4591-B049-A680-90A02041048C}"/>
              </a:ext>
            </a:extLst>
          </p:cNvPr>
          <p:cNvPicPr>
            <a:picLocks noChangeAspect="1"/>
          </p:cNvPicPr>
          <p:nvPr/>
        </p:nvPicPr>
        <p:blipFill>
          <a:blip r:embed="rId2"/>
          <a:stretch>
            <a:fillRect/>
          </a:stretch>
        </p:blipFill>
        <p:spPr>
          <a:xfrm>
            <a:off x="1253922" y="164123"/>
            <a:ext cx="3728385" cy="6091174"/>
          </a:xfrm>
          <a:prstGeom prst="rect">
            <a:avLst/>
          </a:prstGeom>
        </p:spPr>
      </p:pic>
      <p:sp>
        <p:nvSpPr>
          <p:cNvPr id="5" name="TextBox 4">
            <a:extLst>
              <a:ext uri="{FF2B5EF4-FFF2-40B4-BE49-F238E27FC236}">
                <a16:creationId xmlns:a16="http://schemas.microsoft.com/office/drawing/2014/main" id="{83810518-F6D7-A045-9859-05E629B7FF2C}"/>
              </a:ext>
            </a:extLst>
          </p:cNvPr>
          <p:cNvSpPr txBox="1"/>
          <p:nvPr/>
        </p:nvSpPr>
        <p:spPr>
          <a:xfrm>
            <a:off x="5181601" y="2262554"/>
            <a:ext cx="3212123" cy="646331"/>
          </a:xfrm>
          <a:prstGeom prst="rect">
            <a:avLst/>
          </a:prstGeom>
          <a:noFill/>
        </p:spPr>
        <p:txBody>
          <a:bodyPr wrap="square" rtlCol="0">
            <a:spAutoFit/>
          </a:bodyPr>
          <a:lstStyle/>
          <a:p>
            <a:r>
              <a:rPr lang="en-US" dirty="0"/>
              <a:t>Massive MCMC runs: BNN shows convergence issues!</a:t>
            </a:r>
          </a:p>
        </p:txBody>
      </p:sp>
      <p:sp>
        <p:nvSpPr>
          <p:cNvPr id="2" name="Footer Placeholder 1">
            <a:extLst>
              <a:ext uri="{FF2B5EF4-FFF2-40B4-BE49-F238E27FC236}">
                <a16:creationId xmlns:a16="http://schemas.microsoft.com/office/drawing/2014/main" id="{57561811-F9A2-6B44-A44C-7DBF3F764F16}"/>
              </a:ext>
            </a:extLst>
          </p:cNvPr>
          <p:cNvSpPr>
            <a:spLocks noGrp="1"/>
          </p:cNvSpPr>
          <p:nvPr>
            <p:ph type="ftr" sz="quarter" idx="3"/>
          </p:nvPr>
        </p:nvSpPr>
        <p:spPr/>
        <p:txBody>
          <a:bodyPr/>
          <a:lstStyle/>
          <a:p>
            <a:r>
              <a:rPr lang="en-US"/>
              <a:t>W. Nazarewicz, Tsukuba Workshop 2018</a:t>
            </a:r>
            <a:endParaRPr lang="en-US" dirty="0"/>
          </a:p>
        </p:txBody>
      </p:sp>
      <p:sp>
        <p:nvSpPr>
          <p:cNvPr id="7" name="Slide Number Placeholder 6">
            <a:extLst>
              <a:ext uri="{FF2B5EF4-FFF2-40B4-BE49-F238E27FC236}">
                <a16:creationId xmlns:a16="http://schemas.microsoft.com/office/drawing/2014/main" id="{D0161F12-89D5-C040-BD09-A2D87AAA4D9B}"/>
              </a:ext>
            </a:extLst>
          </p:cNvPr>
          <p:cNvSpPr>
            <a:spLocks noGrp="1"/>
          </p:cNvSpPr>
          <p:nvPr>
            <p:ph type="sldNum" sz="quarter" idx="4"/>
          </p:nvPr>
        </p:nvSpPr>
        <p:spPr/>
        <p:txBody>
          <a:bodyPr/>
          <a:lstStyle/>
          <a:p>
            <a:fld id="{987C7CF1-4D7D-C941-87F6-6592CA3F7595}" type="slidenum">
              <a:rPr lang="en-US" smtClean="0"/>
              <a:t>12</a:t>
            </a:fld>
            <a:endParaRPr lang="en-US" dirty="0"/>
          </a:p>
        </p:txBody>
      </p:sp>
    </p:spTree>
    <p:extLst>
      <p:ext uri="{BB962C8B-B14F-4D97-AF65-F5344CB8AC3E}">
        <p14:creationId xmlns:p14="http://schemas.microsoft.com/office/powerpoint/2010/main" val="255339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F41CFF-B44D-B745-B785-FF8D4A538900}"/>
              </a:ext>
            </a:extLst>
          </p:cNvPr>
          <p:cNvPicPr/>
          <p:nvPr/>
        </p:nvPicPr>
        <p:blipFill>
          <a:blip r:embed="rId2"/>
          <a:stretch>
            <a:fillRect/>
          </a:stretch>
        </p:blipFill>
        <p:spPr>
          <a:xfrm>
            <a:off x="465329" y="964586"/>
            <a:ext cx="8417352" cy="4454768"/>
          </a:xfrm>
          <a:prstGeom prst="rect">
            <a:avLst/>
          </a:prstGeom>
        </p:spPr>
      </p:pic>
      <p:sp>
        <p:nvSpPr>
          <p:cNvPr id="5" name="TextBox 4">
            <a:extLst>
              <a:ext uri="{FF2B5EF4-FFF2-40B4-BE49-F238E27FC236}">
                <a16:creationId xmlns:a16="http://schemas.microsoft.com/office/drawing/2014/main" id="{FCA57ABF-93A6-6D48-8901-3547BBBB8B27}"/>
              </a:ext>
            </a:extLst>
          </p:cNvPr>
          <p:cNvSpPr txBox="1"/>
          <p:nvPr/>
        </p:nvSpPr>
        <p:spPr>
          <a:xfrm>
            <a:off x="1488455" y="219956"/>
            <a:ext cx="5831661" cy="738664"/>
          </a:xfrm>
          <a:prstGeom prst="rect">
            <a:avLst/>
          </a:prstGeom>
          <a:noFill/>
        </p:spPr>
        <p:txBody>
          <a:bodyPr wrap="none" rtlCol="0">
            <a:spAutoFit/>
          </a:bodyPr>
          <a:lstStyle/>
          <a:p>
            <a:pPr algn="ctr"/>
            <a:r>
              <a:rPr lang="en-US" sz="2400" dirty="0">
                <a:solidFill>
                  <a:srgbClr val="002060"/>
                </a:solidFill>
              </a:rPr>
              <a:t>Discovery of </a:t>
            </a:r>
            <a:r>
              <a:rPr lang="en-US" sz="2400" baseline="30000" dirty="0">
                <a:solidFill>
                  <a:srgbClr val="002060"/>
                </a:solidFill>
              </a:rPr>
              <a:t>60</a:t>
            </a:r>
            <a:r>
              <a:rPr lang="en-US" sz="2400" dirty="0">
                <a:solidFill>
                  <a:srgbClr val="002060"/>
                </a:solidFill>
              </a:rPr>
              <a:t>Ca</a:t>
            </a:r>
          </a:p>
          <a:p>
            <a:pPr algn="ctr"/>
            <a:r>
              <a:rPr lang="en-US" dirty="0"/>
              <a:t>O.B. Tarasov et al. Phys. Rev. Lett. 121, 022501 (2018)</a:t>
            </a:r>
          </a:p>
        </p:txBody>
      </p:sp>
      <p:sp>
        <p:nvSpPr>
          <p:cNvPr id="6" name="Rectangle 5">
            <a:extLst>
              <a:ext uri="{FF2B5EF4-FFF2-40B4-BE49-F238E27FC236}">
                <a16:creationId xmlns:a16="http://schemas.microsoft.com/office/drawing/2014/main" id="{578EBB6C-3760-1A4C-98F2-3497E547DCF6}"/>
              </a:ext>
            </a:extLst>
          </p:cNvPr>
          <p:cNvSpPr/>
          <p:nvPr/>
        </p:nvSpPr>
        <p:spPr>
          <a:xfrm>
            <a:off x="204010" y="5413388"/>
            <a:ext cx="8678671" cy="923330"/>
          </a:xfrm>
          <a:prstGeom prst="rect">
            <a:avLst/>
          </a:prstGeom>
        </p:spPr>
        <p:txBody>
          <a:bodyPr wrap="square">
            <a:spAutoFit/>
          </a:bodyPr>
          <a:lstStyle/>
          <a:p>
            <a:r>
              <a:rPr lang="en-US" dirty="0">
                <a:solidFill>
                  <a:srgbClr val="222222"/>
                </a:solidFill>
                <a:latin typeface="Helvetica Neue" panose="02000503000000020004" pitchFamily="2" charset="0"/>
              </a:rPr>
              <a:t>The eight new neutron-rich nuclei discovered, </a:t>
            </a:r>
            <a:r>
              <a:rPr lang="en-US" baseline="30000" dirty="0">
                <a:solidFill>
                  <a:srgbClr val="222222"/>
                </a:solidFill>
                <a:latin typeface="MJXc-TeX-main-R"/>
              </a:rPr>
              <a:t>47</a:t>
            </a:r>
            <a:r>
              <a:rPr lang="en-US" dirty="0">
                <a:solidFill>
                  <a:srgbClr val="222222"/>
                </a:solidFill>
                <a:latin typeface="Helvetica Neue" panose="02000503000000020004" pitchFamily="2" charset="0"/>
              </a:rPr>
              <a:t>P, </a:t>
            </a:r>
            <a:r>
              <a:rPr lang="en-US" baseline="30000" dirty="0">
                <a:solidFill>
                  <a:srgbClr val="222222"/>
                </a:solidFill>
                <a:latin typeface="MJXc-TeX-main-R"/>
              </a:rPr>
              <a:t>49</a:t>
            </a:r>
            <a:r>
              <a:rPr lang="en-US" dirty="0">
                <a:solidFill>
                  <a:srgbClr val="222222"/>
                </a:solidFill>
                <a:latin typeface="Helvetica Neue" panose="02000503000000020004" pitchFamily="2" charset="0"/>
              </a:rPr>
              <a:t>S, </a:t>
            </a:r>
            <a:r>
              <a:rPr lang="en-US" baseline="30000" dirty="0">
                <a:solidFill>
                  <a:srgbClr val="222222"/>
                </a:solidFill>
                <a:latin typeface="MJXc-TeX-main-R"/>
              </a:rPr>
              <a:t>52</a:t>
            </a:r>
            <a:r>
              <a:rPr lang="en-US" dirty="0">
                <a:solidFill>
                  <a:srgbClr val="222222"/>
                </a:solidFill>
                <a:latin typeface="Helvetica Neue" panose="02000503000000020004" pitchFamily="2" charset="0"/>
              </a:rPr>
              <a:t>Cl, </a:t>
            </a:r>
            <a:r>
              <a:rPr lang="en-US" baseline="30000" dirty="0">
                <a:solidFill>
                  <a:srgbClr val="222222"/>
                </a:solidFill>
                <a:latin typeface="MJXc-TeX-main-R"/>
              </a:rPr>
              <a:t>54</a:t>
            </a:r>
            <a:r>
              <a:rPr lang="en-US" dirty="0">
                <a:solidFill>
                  <a:srgbClr val="222222"/>
                </a:solidFill>
                <a:latin typeface="Helvetica Neue" panose="02000503000000020004" pitchFamily="2" charset="0"/>
              </a:rPr>
              <a:t>Ar, </a:t>
            </a:r>
            <a:r>
              <a:rPr lang="en-US" baseline="30000" dirty="0">
                <a:solidFill>
                  <a:srgbClr val="222222"/>
                </a:solidFill>
                <a:latin typeface="MJXc-TeX-main-R"/>
              </a:rPr>
              <a:t>57</a:t>
            </a:r>
            <a:r>
              <a:rPr lang="en-US" dirty="0">
                <a:solidFill>
                  <a:srgbClr val="222222"/>
                </a:solidFill>
                <a:latin typeface="Helvetica Neue" panose="02000503000000020004" pitchFamily="2" charset="0"/>
              </a:rPr>
              <a:t>K, </a:t>
            </a:r>
            <a:r>
              <a:rPr lang="en-US" baseline="30000" dirty="0">
                <a:solidFill>
                  <a:srgbClr val="222222"/>
                </a:solidFill>
                <a:latin typeface="MJXc-TeX-main-R"/>
              </a:rPr>
              <a:t>59,60</a:t>
            </a:r>
            <a:r>
              <a:rPr lang="en-US" dirty="0">
                <a:solidFill>
                  <a:srgbClr val="222222"/>
                </a:solidFill>
                <a:latin typeface="Helvetica Neue" panose="02000503000000020004" pitchFamily="2" charset="0"/>
              </a:rPr>
              <a:t>Ca, and </a:t>
            </a:r>
            <a:r>
              <a:rPr lang="en-US" baseline="30000" dirty="0">
                <a:solidFill>
                  <a:srgbClr val="222222"/>
                </a:solidFill>
                <a:latin typeface="MJXc-TeX-main-R"/>
              </a:rPr>
              <a:t>62</a:t>
            </a:r>
            <a:r>
              <a:rPr lang="en-US" dirty="0">
                <a:solidFill>
                  <a:srgbClr val="222222"/>
                </a:solidFill>
                <a:latin typeface="Helvetica Neue" panose="02000503000000020004" pitchFamily="2" charset="0"/>
              </a:rPr>
              <a:t>Sc, are the most neutron-rich isotopes of the respective elements. In addition, one event consistent with </a:t>
            </a:r>
            <a:r>
              <a:rPr lang="en-US" baseline="30000" dirty="0">
                <a:solidFill>
                  <a:srgbClr val="222222"/>
                </a:solidFill>
                <a:latin typeface="MJXc-TeX-main-R"/>
              </a:rPr>
              <a:t>59</a:t>
            </a:r>
            <a:r>
              <a:rPr lang="en-US" dirty="0">
                <a:solidFill>
                  <a:srgbClr val="222222"/>
                </a:solidFill>
                <a:latin typeface="Helvetica Neue" panose="02000503000000020004" pitchFamily="2" charset="0"/>
              </a:rPr>
              <a:t>K was registered.</a:t>
            </a:r>
            <a:endParaRPr lang="en-US" dirty="0"/>
          </a:p>
        </p:txBody>
      </p:sp>
      <p:cxnSp>
        <p:nvCxnSpPr>
          <p:cNvPr id="7" name="Straight Arrow Connector 6">
            <a:extLst>
              <a:ext uri="{FF2B5EF4-FFF2-40B4-BE49-F238E27FC236}">
                <a16:creationId xmlns:a16="http://schemas.microsoft.com/office/drawing/2014/main" id="{CE523E30-F466-D14D-8BD3-405FFCD08860}"/>
              </a:ext>
            </a:extLst>
          </p:cNvPr>
          <p:cNvCxnSpPr/>
          <p:nvPr/>
        </p:nvCxnSpPr>
        <p:spPr>
          <a:xfrm flipH="1" flipV="1">
            <a:off x="5761747" y="2275052"/>
            <a:ext cx="1162623" cy="1031631"/>
          </a:xfrm>
          <a:prstGeom prst="straightConnector1">
            <a:avLst/>
          </a:prstGeom>
          <a:ln w="1270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DE47C5DC-756A-DE42-912D-63E02E68ADDD}"/>
              </a:ext>
            </a:extLst>
          </p:cNvPr>
          <p:cNvSpPr/>
          <p:nvPr/>
        </p:nvSpPr>
        <p:spPr>
          <a:xfrm>
            <a:off x="6789967" y="3306683"/>
            <a:ext cx="688009" cy="369332"/>
          </a:xfrm>
          <a:prstGeom prst="rect">
            <a:avLst/>
          </a:prstGeom>
        </p:spPr>
        <p:txBody>
          <a:bodyPr wrap="none">
            <a:spAutoFit/>
          </a:bodyPr>
          <a:lstStyle/>
          <a:p>
            <a:r>
              <a:rPr lang="en-US" baseline="30000" dirty="0">
                <a:solidFill>
                  <a:srgbClr val="222222"/>
                </a:solidFill>
                <a:latin typeface="MJXc-TeX-main-R"/>
              </a:rPr>
              <a:t>59</a:t>
            </a:r>
            <a:r>
              <a:rPr lang="en-US" dirty="0">
                <a:solidFill>
                  <a:srgbClr val="222222"/>
                </a:solidFill>
                <a:latin typeface="Helvetica Neue" panose="02000503000000020004" pitchFamily="2" charset="0"/>
              </a:rPr>
              <a:t>K ?</a:t>
            </a:r>
            <a:endParaRPr lang="en-US" dirty="0"/>
          </a:p>
        </p:txBody>
      </p:sp>
      <p:sp>
        <p:nvSpPr>
          <p:cNvPr id="9" name="Footer Placeholder 8">
            <a:extLst>
              <a:ext uri="{FF2B5EF4-FFF2-40B4-BE49-F238E27FC236}">
                <a16:creationId xmlns:a16="http://schemas.microsoft.com/office/drawing/2014/main" id="{B69BF7FB-29A6-DC47-9E47-5A05F20AC1E1}"/>
              </a:ext>
            </a:extLst>
          </p:cNvPr>
          <p:cNvSpPr>
            <a:spLocks noGrp="1"/>
          </p:cNvSpPr>
          <p:nvPr>
            <p:ph type="ftr" sz="quarter" idx="3"/>
          </p:nvPr>
        </p:nvSpPr>
        <p:spPr/>
        <p:txBody>
          <a:bodyPr/>
          <a:lstStyle/>
          <a:p>
            <a:r>
              <a:rPr lang="en-US"/>
              <a:t>W. Nazarewicz, Tsukuba Workshop 2018</a:t>
            </a:r>
            <a:endParaRPr lang="en-US" dirty="0"/>
          </a:p>
        </p:txBody>
      </p:sp>
      <p:sp>
        <p:nvSpPr>
          <p:cNvPr id="10" name="Slide Number Placeholder 9">
            <a:extLst>
              <a:ext uri="{FF2B5EF4-FFF2-40B4-BE49-F238E27FC236}">
                <a16:creationId xmlns:a16="http://schemas.microsoft.com/office/drawing/2014/main" id="{E51482D1-148B-C44C-B476-AC52FD648141}"/>
              </a:ext>
            </a:extLst>
          </p:cNvPr>
          <p:cNvSpPr>
            <a:spLocks noGrp="1"/>
          </p:cNvSpPr>
          <p:nvPr>
            <p:ph type="sldNum" sz="quarter" idx="4"/>
          </p:nvPr>
        </p:nvSpPr>
        <p:spPr/>
        <p:txBody>
          <a:bodyPr/>
          <a:lstStyle/>
          <a:p>
            <a:fld id="{987C7CF1-4D7D-C941-87F6-6592CA3F7595}" type="slidenum">
              <a:rPr lang="en-US" smtClean="0"/>
              <a:t>13</a:t>
            </a:fld>
            <a:endParaRPr lang="en-US" dirty="0"/>
          </a:p>
        </p:txBody>
      </p:sp>
    </p:spTree>
    <p:extLst>
      <p:ext uri="{BB962C8B-B14F-4D97-AF65-F5344CB8AC3E}">
        <p14:creationId xmlns:p14="http://schemas.microsoft.com/office/powerpoint/2010/main" val="337256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6B1E17-B0F7-8149-AA97-7C3F20B1EDDB}"/>
              </a:ext>
            </a:extLst>
          </p:cNvPr>
          <p:cNvPicPr>
            <a:picLocks noChangeAspect="1"/>
          </p:cNvPicPr>
          <p:nvPr/>
        </p:nvPicPr>
        <p:blipFill>
          <a:blip r:embed="rId2"/>
          <a:stretch>
            <a:fillRect/>
          </a:stretch>
        </p:blipFill>
        <p:spPr>
          <a:xfrm>
            <a:off x="0" y="471845"/>
            <a:ext cx="9144000" cy="6029325"/>
          </a:xfrm>
          <a:prstGeom prst="rect">
            <a:avLst/>
          </a:prstGeom>
        </p:spPr>
      </p:pic>
      <p:sp>
        <p:nvSpPr>
          <p:cNvPr id="5" name="Rectangle 4">
            <a:extLst>
              <a:ext uri="{FF2B5EF4-FFF2-40B4-BE49-F238E27FC236}">
                <a16:creationId xmlns:a16="http://schemas.microsoft.com/office/drawing/2014/main" id="{49822A4B-E610-4A4A-A8FE-0060BB793EB8}"/>
              </a:ext>
            </a:extLst>
          </p:cNvPr>
          <p:cNvSpPr/>
          <p:nvPr/>
        </p:nvSpPr>
        <p:spPr>
          <a:xfrm>
            <a:off x="3425902" y="102513"/>
            <a:ext cx="2274982" cy="369332"/>
          </a:xfrm>
          <a:prstGeom prst="rect">
            <a:avLst/>
          </a:prstGeom>
        </p:spPr>
        <p:txBody>
          <a:bodyPr wrap="none">
            <a:spAutoFit/>
          </a:bodyPr>
          <a:lstStyle/>
          <a:p>
            <a:r>
              <a:rPr lang="en-US" dirty="0">
                <a:solidFill>
                  <a:srgbClr val="FF0000"/>
                </a:solidFill>
                <a:latin typeface="Arial" panose="020B0604020202020204" pitchFamily="34" charset="0"/>
                <a:cs typeface="Arial" panose="020B0604020202020204" pitchFamily="34" charset="0"/>
              </a:rPr>
              <a:t>S. R. </a:t>
            </a:r>
            <a:r>
              <a:rPr lang="en-US" dirty="0" err="1">
                <a:solidFill>
                  <a:srgbClr val="FF0000"/>
                </a:solidFill>
                <a:latin typeface="Arial" panose="020B0604020202020204" pitchFamily="34" charset="0"/>
                <a:cs typeface="Arial" panose="020B0604020202020204" pitchFamily="34" charset="0"/>
              </a:rPr>
              <a:t>Stroberg</a:t>
            </a:r>
            <a:r>
              <a:rPr lang="en-US" dirty="0">
                <a:solidFill>
                  <a:srgbClr val="FF0000"/>
                </a:solidFill>
                <a:latin typeface="Arial" panose="020B0604020202020204" pitchFamily="34" charset="0"/>
                <a:cs typeface="Arial" panose="020B0604020202020204" pitchFamily="34" charset="0"/>
              </a:rPr>
              <a:t> et al. </a:t>
            </a:r>
          </a:p>
        </p:txBody>
      </p:sp>
      <p:sp>
        <p:nvSpPr>
          <p:cNvPr id="6" name="Footer Placeholder 5">
            <a:extLst>
              <a:ext uri="{FF2B5EF4-FFF2-40B4-BE49-F238E27FC236}">
                <a16:creationId xmlns:a16="http://schemas.microsoft.com/office/drawing/2014/main" id="{CE5572BB-6DE1-E44A-971C-6DC710324786}"/>
              </a:ext>
            </a:extLst>
          </p:cNvPr>
          <p:cNvSpPr>
            <a:spLocks noGrp="1"/>
          </p:cNvSpPr>
          <p:nvPr>
            <p:ph type="ftr" sz="quarter" idx="3"/>
          </p:nvPr>
        </p:nvSpPr>
        <p:spPr/>
        <p:txBody>
          <a:bodyPr/>
          <a:lstStyle/>
          <a:p>
            <a:r>
              <a:rPr lang="en-US"/>
              <a:t>W. Nazarewicz, Tsukuba Workshop 2018</a:t>
            </a:r>
            <a:endParaRPr lang="en-US" dirty="0"/>
          </a:p>
        </p:txBody>
      </p:sp>
      <p:sp>
        <p:nvSpPr>
          <p:cNvPr id="7" name="Slide Number Placeholder 6">
            <a:extLst>
              <a:ext uri="{FF2B5EF4-FFF2-40B4-BE49-F238E27FC236}">
                <a16:creationId xmlns:a16="http://schemas.microsoft.com/office/drawing/2014/main" id="{794D8444-C982-5847-839D-99F303C13EB7}"/>
              </a:ext>
            </a:extLst>
          </p:cNvPr>
          <p:cNvSpPr>
            <a:spLocks noGrp="1"/>
          </p:cNvSpPr>
          <p:nvPr>
            <p:ph type="sldNum" sz="quarter" idx="4"/>
          </p:nvPr>
        </p:nvSpPr>
        <p:spPr/>
        <p:txBody>
          <a:bodyPr/>
          <a:lstStyle/>
          <a:p>
            <a:fld id="{987C7CF1-4D7D-C941-87F6-6592CA3F7595}" type="slidenum">
              <a:rPr lang="en-US" smtClean="0"/>
              <a:t>14</a:t>
            </a:fld>
            <a:endParaRPr lang="en-US" dirty="0"/>
          </a:p>
        </p:txBody>
      </p:sp>
    </p:spTree>
    <p:extLst>
      <p:ext uri="{BB962C8B-B14F-4D97-AF65-F5344CB8AC3E}">
        <p14:creationId xmlns:p14="http://schemas.microsoft.com/office/powerpoint/2010/main" val="318787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A13254-A5A5-A945-9EF0-34430E73A35E}"/>
              </a:ext>
            </a:extLst>
          </p:cNvPr>
          <p:cNvPicPr>
            <a:picLocks noChangeAspect="1"/>
          </p:cNvPicPr>
          <p:nvPr/>
        </p:nvPicPr>
        <p:blipFill>
          <a:blip r:embed="rId2"/>
          <a:stretch>
            <a:fillRect/>
          </a:stretch>
        </p:blipFill>
        <p:spPr>
          <a:xfrm rot="16200000">
            <a:off x="1414496" y="-693527"/>
            <a:ext cx="6350177" cy="8217876"/>
          </a:xfrm>
          <a:prstGeom prst="rect">
            <a:avLst/>
          </a:prstGeom>
        </p:spPr>
      </p:pic>
      <p:sp>
        <p:nvSpPr>
          <p:cNvPr id="5" name="Rectangle 4">
            <a:extLst>
              <a:ext uri="{FF2B5EF4-FFF2-40B4-BE49-F238E27FC236}">
                <a16:creationId xmlns:a16="http://schemas.microsoft.com/office/drawing/2014/main" id="{60D917F2-86C8-D245-A774-1BC584854F01}"/>
              </a:ext>
            </a:extLst>
          </p:cNvPr>
          <p:cNvSpPr/>
          <p:nvPr/>
        </p:nvSpPr>
        <p:spPr>
          <a:xfrm>
            <a:off x="2817985" y="240322"/>
            <a:ext cx="3813865" cy="369332"/>
          </a:xfrm>
          <a:prstGeom prst="rect">
            <a:avLst/>
          </a:prstGeom>
        </p:spPr>
        <p:txBody>
          <a:bodyPr wrap="none">
            <a:spAutoFit/>
          </a:bodyPr>
          <a:lstStyle/>
          <a:p>
            <a:r>
              <a:rPr lang="en-US" dirty="0">
                <a:latin typeface="Helvetica" pitchFamily="2" charset="0"/>
              </a:rPr>
              <a:t>Phys. </a:t>
            </a:r>
            <a:r>
              <a:rPr lang="en-US" dirty="0" err="1">
                <a:latin typeface="Helvetica" pitchFamily="2" charset="0"/>
              </a:rPr>
              <a:t>Scripta</a:t>
            </a:r>
            <a:r>
              <a:rPr lang="en-US" dirty="0">
                <a:latin typeface="Helvetica" pitchFamily="2" charset="0"/>
              </a:rPr>
              <a:t> 2013, 014022 (2013)</a:t>
            </a:r>
            <a:endParaRPr lang="en-US" dirty="0">
              <a:effectLst/>
              <a:latin typeface="Helvetica" pitchFamily="2" charset="0"/>
            </a:endParaRPr>
          </a:p>
        </p:txBody>
      </p:sp>
      <p:sp>
        <p:nvSpPr>
          <p:cNvPr id="6" name="Footer Placeholder 5">
            <a:extLst>
              <a:ext uri="{FF2B5EF4-FFF2-40B4-BE49-F238E27FC236}">
                <a16:creationId xmlns:a16="http://schemas.microsoft.com/office/drawing/2014/main" id="{68592E1F-C58A-2544-A081-97C85FA7C585}"/>
              </a:ext>
            </a:extLst>
          </p:cNvPr>
          <p:cNvSpPr>
            <a:spLocks noGrp="1"/>
          </p:cNvSpPr>
          <p:nvPr>
            <p:ph type="ftr" sz="quarter" idx="3"/>
          </p:nvPr>
        </p:nvSpPr>
        <p:spPr/>
        <p:txBody>
          <a:bodyPr/>
          <a:lstStyle/>
          <a:p>
            <a:r>
              <a:rPr lang="en-US"/>
              <a:t>W. Nazarewicz, Tsukuba Workshop 2018</a:t>
            </a:r>
            <a:endParaRPr lang="en-US" dirty="0"/>
          </a:p>
        </p:txBody>
      </p:sp>
      <p:sp>
        <p:nvSpPr>
          <p:cNvPr id="7" name="Slide Number Placeholder 6">
            <a:extLst>
              <a:ext uri="{FF2B5EF4-FFF2-40B4-BE49-F238E27FC236}">
                <a16:creationId xmlns:a16="http://schemas.microsoft.com/office/drawing/2014/main" id="{B51689C5-EC72-EE42-A92F-C309932C9970}"/>
              </a:ext>
            </a:extLst>
          </p:cNvPr>
          <p:cNvSpPr>
            <a:spLocks noGrp="1"/>
          </p:cNvSpPr>
          <p:nvPr>
            <p:ph type="sldNum" sz="quarter" idx="4"/>
          </p:nvPr>
        </p:nvSpPr>
        <p:spPr/>
        <p:txBody>
          <a:bodyPr/>
          <a:lstStyle/>
          <a:p>
            <a:fld id="{987C7CF1-4D7D-C941-87F6-6592CA3F7595}" type="slidenum">
              <a:rPr lang="en-US" smtClean="0"/>
              <a:t>15</a:t>
            </a:fld>
            <a:endParaRPr lang="en-US" dirty="0"/>
          </a:p>
        </p:txBody>
      </p:sp>
    </p:spTree>
    <p:extLst>
      <p:ext uri="{BB962C8B-B14F-4D97-AF65-F5344CB8AC3E}">
        <p14:creationId xmlns:p14="http://schemas.microsoft.com/office/powerpoint/2010/main" val="337334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C6FEFE4-CF76-8744-9B17-87317C1CF0FF}"/>
              </a:ext>
            </a:extLst>
          </p:cNvPr>
          <p:cNvSpPr/>
          <p:nvPr/>
        </p:nvSpPr>
        <p:spPr>
          <a:xfrm>
            <a:off x="2080945" y="0"/>
            <a:ext cx="5375960" cy="707886"/>
          </a:xfrm>
          <a:prstGeom prst="rect">
            <a:avLst/>
          </a:prstGeom>
        </p:spPr>
        <p:txBody>
          <a:bodyPr wrap="none">
            <a:spAutoFit/>
          </a:bodyPr>
          <a:lstStyle/>
          <a:p>
            <a:pPr algn="ctr"/>
            <a:r>
              <a:rPr lang="en-US" sz="2400" dirty="0">
                <a:solidFill>
                  <a:srgbClr val="002060"/>
                </a:solidFill>
              </a:rPr>
              <a:t>Validation: new masses of </a:t>
            </a:r>
            <a:r>
              <a:rPr lang="en-US" sz="2400" baseline="30000" dirty="0">
                <a:solidFill>
                  <a:srgbClr val="002060"/>
                </a:solidFill>
              </a:rPr>
              <a:t>55-57</a:t>
            </a:r>
            <a:r>
              <a:rPr lang="en-US" sz="2400" dirty="0">
                <a:solidFill>
                  <a:srgbClr val="002060"/>
                </a:solidFill>
              </a:rPr>
              <a:t>Ca</a:t>
            </a:r>
          </a:p>
          <a:p>
            <a:pPr algn="ctr"/>
            <a:r>
              <a:rPr lang="en-US" sz="1600" dirty="0">
                <a:solidFill>
                  <a:srgbClr val="002060"/>
                </a:solidFill>
              </a:rPr>
              <a:t>S. </a:t>
            </a:r>
            <a:r>
              <a:rPr lang="en-US" sz="1600" dirty="0" err="1">
                <a:solidFill>
                  <a:srgbClr val="002060"/>
                </a:solidFill>
              </a:rPr>
              <a:t>Michimasa</a:t>
            </a:r>
            <a:r>
              <a:rPr lang="en-US" sz="1600" dirty="0">
                <a:solidFill>
                  <a:srgbClr val="002060"/>
                </a:solidFill>
              </a:rPr>
              <a:t>, et al., Phys. Rev. Lett. 121, 022506 (2018)</a:t>
            </a:r>
          </a:p>
        </p:txBody>
      </p:sp>
      <p:pic>
        <p:nvPicPr>
          <p:cNvPr id="5" name="Picture 4">
            <a:extLst>
              <a:ext uri="{FF2B5EF4-FFF2-40B4-BE49-F238E27FC236}">
                <a16:creationId xmlns:a16="http://schemas.microsoft.com/office/drawing/2014/main" id="{B26A2597-DBAB-AE42-B50E-8CCBE70A86F0}"/>
              </a:ext>
            </a:extLst>
          </p:cNvPr>
          <p:cNvPicPr>
            <a:picLocks noChangeAspect="1"/>
          </p:cNvPicPr>
          <p:nvPr/>
        </p:nvPicPr>
        <p:blipFill>
          <a:blip r:embed="rId2"/>
          <a:stretch>
            <a:fillRect/>
          </a:stretch>
        </p:blipFill>
        <p:spPr>
          <a:xfrm>
            <a:off x="1282120" y="741136"/>
            <a:ext cx="6740858" cy="5703097"/>
          </a:xfrm>
          <a:prstGeom prst="rect">
            <a:avLst/>
          </a:prstGeom>
        </p:spPr>
      </p:pic>
      <p:sp>
        <p:nvSpPr>
          <p:cNvPr id="4" name="Footer Placeholder 3">
            <a:extLst>
              <a:ext uri="{FF2B5EF4-FFF2-40B4-BE49-F238E27FC236}">
                <a16:creationId xmlns:a16="http://schemas.microsoft.com/office/drawing/2014/main" id="{4AF330F5-4F6E-384C-9B79-09123BE35F1D}"/>
              </a:ext>
            </a:extLst>
          </p:cNvPr>
          <p:cNvSpPr>
            <a:spLocks noGrp="1"/>
          </p:cNvSpPr>
          <p:nvPr>
            <p:ph type="ftr" sz="quarter" idx="3"/>
          </p:nvPr>
        </p:nvSpPr>
        <p:spPr/>
        <p:txBody>
          <a:bodyPr/>
          <a:lstStyle/>
          <a:p>
            <a:r>
              <a:rPr lang="en-US"/>
              <a:t>W. Nazarewicz, Tsukuba Workshop 2018</a:t>
            </a:r>
            <a:endParaRPr lang="en-US" dirty="0"/>
          </a:p>
        </p:txBody>
      </p:sp>
      <p:sp>
        <p:nvSpPr>
          <p:cNvPr id="6" name="Slide Number Placeholder 5">
            <a:extLst>
              <a:ext uri="{FF2B5EF4-FFF2-40B4-BE49-F238E27FC236}">
                <a16:creationId xmlns:a16="http://schemas.microsoft.com/office/drawing/2014/main" id="{DABC5B58-3E8F-B94D-9EB9-08AF42D45C1D}"/>
              </a:ext>
            </a:extLst>
          </p:cNvPr>
          <p:cNvSpPr>
            <a:spLocks noGrp="1"/>
          </p:cNvSpPr>
          <p:nvPr>
            <p:ph type="sldNum" sz="quarter" idx="4"/>
          </p:nvPr>
        </p:nvSpPr>
        <p:spPr/>
        <p:txBody>
          <a:bodyPr/>
          <a:lstStyle/>
          <a:p>
            <a:fld id="{987C7CF1-4D7D-C941-87F6-6592CA3F7595}" type="slidenum">
              <a:rPr lang="en-US" smtClean="0"/>
              <a:t>16</a:t>
            </a:fld>
            <a:endParaRPr lang="en-US" dirty="0"/>
          </a:p>
        </p:txBody>
      </p:sp>
    </p:spTree>
    <p:extLst>
      <p:ext uri="{BB962C8B-B14F-4D97-AF65-F5344CB8AC3E}">
        <p14:creationId xmlns:p14="http://schemas.microsoft.com/office/powerpoint/2010/main" val="218693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086BF6-D261-9244-A029-9E416323BB72}"/>
              </a:ext>
            </a:extLst>
          </p:cNvPr>
          <p:cNvPicPr>
            <a:picLocks noChangeAspect="1"/>
          </p:cNvPicPr>
          <p:nvPr/>
        </p:nvPicPr>
        <p:blipFill>
          <a:blip r:embed="rId2"/>
          <a:stretch>
            <a:fillRect/>
          </a:stretch>
        </p:blipFill>
        <p:spPr>
          <a:xfrm>
            <a:off x="616109" y="3232122"/>
            <a:ext cx="7598023" cy="536331"/>
          </a:xfrm>
          <a:prstGeom prst="rect">
            <a:avLst/>
          </a:prstGeom>
        </p:spPr>
      </p:pic>
      <p:sp>
        <p:nvSpPr>
          <p:cNvPr id="7" name="Rectangle 6">
            <a:extLst>
              <a:ext uri="{FF2B5EF4-FFF2-40B4-BE49-F238E27FC236}">
                <a16:creationId xmlns:a16="http://schemas.microsoft.com/office/drawing/2014/main" id="{508705CE-C875-A64B-8DF8-1A39DDB41550}"/>
              </a:ext>
            </a:extLst>
          </p:cNvPr>
          <p:cNvSpPr/>
          <p:nvPr/>
        </p:nvSpPr>
        <p:spPr>
          <a:xfrm>
            <a:off x="759231" y="2081589"/>
            <a:ext cx="7573108" cy="830997"/>
          </a:xfrm>
          <a:prstGeom prst="rect">
            <a:avLst/>
          </a:prstGeom>
        </p:spPr>
        <p:txBody>
          <a:bodyPr wrap="square">
            <a:spAutoFit/>
          </a:bodyPr>
          <a:lstStyle/>
          <a:p>
            <a:r>
              <a:rPr lang="en-US" sz="2400" dirty="0"/>
              <a:t>We introduce  the posterior probability </a:t>
            </a:r>
            <a:r>
              <a:rPr lang="en-US" sz="2400" i="1" dirty="0" err="1"/>
              <a:t>p</a:t>
            </a:r>
            <a:r>
              <a:rPr lang="en-US" sz="2400" i="1" baseline="-25000" dirty="0" err="1"/>
              <a:t>ex</a:t>
            </a:r>
            <a:r>
              <a:rPr lang="en-US" sz="2400" i="1" dirty="0"/>
              <a:t>(Z,N) </a:t>
            </a:r>
            <a:r>
              <a:rPr lang="en-US" sz="2400" dirty="0"/>
              <a:t>of the predicted separation energy </a:t>
            </a:r>
            <a:r>
              <a:rPr lang="en-US" sz="2400" i="1" dirty="0"/>
              <a:t>S</a:t>
            </a:r>
            <a:r>
              <a:rPr lang="en-US" sz="2400" i="1" baseline="-25000" dirty="0"/>
              <a:t>1n/2n</a:t>
            </a:r>
            <a:r>
              <a:rPr lang="en-US" sz="2400" i="1" dirty="0"/>
              <a:t>(Z,N) </a:t>
            </a:r>
            <a:r>
              <a:rPr lang="en-US" sz="2400" dirty="0"/>
              <a:t>being positive:</a:t>
            </a:r>
          </a:p>
        </p:txBody>
      </p:sp>
      <p:sp>
        <p:nvSpPr>
          <p:cNvPr id="8" name="TextBox 7">
            <a:extLst>
              <a:ext uri="{FF2B5EF4-FFF2-40B4-BE49-F238E27FC236}">
                <a16:creationId xmlns:a16="http://schemas.microsoft.com/office/drawing/2014/main" id="{4AC5D5AB-AA0B-E846-9BC2-DB6615C78BC2}"/>
              </a:ext>
            </a:extLst>
          </p:cNvPr>
          <p:cNvSpPr txBox="1"/>
          <p:nvPr/>
        </p:nvSpPr>
        <p:spPr>
          <a:xfrm>
            <a:off x="952578" y="210428"/>
            <a:ext cx="7253909" cy="954107"/>
          </a:xfrm>
          <a:prstGeom prst="rect">
            <a:avLst/>
          </a:prstGeom>
          <a:noFill/>
        </p:spPr>
        <p:txBody>
          <a:bodyPr wrap="none" rtlCol="0">
            <a:spAutoFit/>
          </a:bodyPr>
          <a:lstStyle/>
          <a:p>
            <a:pPr algn="ctr"/>
            <a:r>
              <a:rPr lang="en-US" sz="3200" dirty="0">
                <a:solidFill>
                  <a:srgbClr val="002060"/>
                </a:solidFill>
              </a:rPr>
              <a:t>Probability of existence</a:t>
            </a:r>
          </a:p>
          <a:p>
            <a:pPr algn="ctr"/>
            <a:r>
              <a:rPr lang="en-US" sz="2400" dirty="0" err="1"/>
              <a:t>Neufcourt</a:t>
            </a:r>
            <a:r>
              <a:rPr lang="en-US" sz="2400" dirty="0"/>
              <a:t>, Cao, </a:t>
            </a:r>
            <a:r>
              <a:rPr lang="en-US" sz="2400" dirty="0" err="1"/>
              <a:t>Nazarewicz</a:t>
            </a:r>
            <a:r>
              <a:rPr lang="en-US" sz="2400" dirty="0"/>
              <a:t>, Olsen, to be published</a:t>
            </a:r>
          </a:p>
        </p:txBody>
      </p:sp>
      <p:sp>
        <p:nvSpPr>
          <p:cNvPr id="9" name="Rectangle 8">
            <a:extLst>
              <a:ext uri="{FF2B5EF4-FFF2-40B4-BE49-F238E27FC236}">
                <a16:creationId xmlns:a16="http://schemas.microsoft.com/office/drawing/2014/main" id="{217BB8BF-DF11-6544-84F2-1FF3CF3B427C}"/>
              </a:ext>
            </a:extLst>
          </p:cNvPr>
          <p:cNvSpPr/>
          <p:nvPr/>
        </p:nvSpPr>
        <p:spPr>
          <a:xfrm>
            <a:off x="4853457" y="2401125"/>
            <a:ext cx="274434" cy="369332"/>
          </a:xfrm>
          <a:prstGeom prst="rect">
            <a:avLst/>
          </a:prstGeom>
        </p:spPr>
        <p:txBody>
          <a:bodyPr wrap="none">
            <a:spAutoFit/>
          </a:bodyPr>
          <a:lstStyle/>
          <a:p>
            <a:r>
              <a:rPr lang="en-US" dirty="0"/>
              <a:t>*</a:t>
            </a:r>
          </a:p>
        </p:txBody>
      </p:sp>
      <p:sp>
        <p:nvSpPr>
          <p:cNvPr id="4" name="Footer Placeholder 3">
            <a:extLst>
              <a:ext uri="{FF2B5EF4-FFF2-40B4-BE49-F238E27FC236}">
                <a16:creationId xmlns:a16="http://schemas.microsoft.com/office/drawing/2014/main" id="{FCCB6F01-A4B9-2D4D-BB9F-48360AB309FD}"/>
              </a:ext>
            </a:extLst>
          </p:cNvPr>
          <p:cNvSpPr>
            <a:spLocks noGrp="1"/>
          </p:cNvSpPr>
          <p:nvPr>
            <p:ph type="ftr" sz="quarter" idx="3"/>
          </p:nvPr>
        </p:nvSpPr>
        <p:spPr/>
        <p:txBody>
          <a:bodyPr/>
          <a:lstStyle/>
          <a:p>
            <a:r>
              <a:rPr lang="en-US"/>
              <a:t>W. Nazarewicz, Tsukuba Workshop 2018</a:t>
            </a:r>
            <a:endParaRPr lang="en-US" dirty="0"/>
          </a:p>
        </p:txBody>
      </p:sp>
      <p:sp>
        <p:nvSpPr>
          <p:cNvPr id="5" name="Slide Number Placeholder 4">
            <a:extLst>
              <a:ext uri="{FF2B5EF4-FFF2-40B4-BE49-F238E27FC236}">
                <a16:creationId xmlns:a16="http://schemas.microsoft.com/office/drawing/2014/main" id="{5F38B319-EF2A-A842-965A-AE0C15C9E950}"/>
              </a:ext>
            </a:extLst>
          </p:cNvPr>
          <p:cNvSpPr>
            <a:spLocks noGrp="1"/>
          </p:cNvSpPr>
          <p:nvPr>
            <p:ph type="sldNum" sz="quarter" idx="4"/>
          </p:nvPr>
        </p:nvSpPr>
        <p:spPr/>
        <p:txBody>
          <a:bodyPr/>
          <a:lstStyle/>
          <a:p>
            <a:fld id="{987C7CF1-4D7D-C941-87F6-6592CA3F7595}" type="slidenum">
              <a:rPr lang="en-US" smtClean="0"/>
              <a:t>17</a:t>
            </a:fld>
            <a:endParaRPr lang="en-US" dirty="0"/>
          </a:p>
        </p:txBody>
      </p:sp>
    </p:spTree>
    <p:extLst>
      <p:ext uri="{BB962C8B-B14F-4D97-AF65-F5344CB8AC3E}">
        <p14:creationId xmlns:p14="http://schemas.microsoft.com/office/powerpoint/2010/main" val="69717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283603-46C2-6E40-B9EF-1AEB273613A4}"/>
              </a:ext>
            </a:extLst>
          </p:cNvPr>
          <p:cNvPicPr>
            <a:picLocks noChangeAspect="1"/>
          </p:cNvPicPr>
          <p:nvPr/>
        </p:nvPicPr>
        <p:blipFill>
          <a:blip r:embed="rId2"/>
          <a:stretch>
            <a:fillRect/>
          </a:stretch>
        </p:blipFill>
        <p:spPr>
          <a:xfrm>
            <a:off x="654303" y="829732"/>
            <a:ext cx="5521366" cy="5553702"/>
          </a:xfrm>
          <a:prstGeom prst="rect">
            <a:avLst/>
          </a:prstGeom>
        </p:spPr>
      </p:pic>
      <p:sp>
        <p:nvSpPr>
          <p:cNvPr id="6" name="Rectangle 5">
            <a:extLst>
              <a:ext uri="{FF2B5EF4-FFF2-40B4-BE49-F238E27FC236}">
                <a16:creationId xmlns:a16="http://schemas.microsoft.com/office/drawing/2014/main" id="{99D0B936-F271-144C-BFB5-B5EA203392CD}"/>
              </a:ext>
            </a:extLst>
          </p:cNvPr>
          <p:cNvSpPr/>
          <p:nvPr/>
        </p:nvSpPr>
        <p:spPr>
          <a:xfrm>
            <a:off x="6316133" y="2628413"/>
            <a:ext cx="2827867" cy="1631216"/>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charset="0"/>
                <a:ea typeface="ＭＳ Ｐゴシック" charset="-128"/>
              </a:rPr>
              <a:t>Neutron drip line in the Ca region from Bayesian machine learning and Bayesian  model averaging</a:t>
            </a:r>
          </a:p>
        </p:txBody>
      </p:sp>
      <p:sp>
        <p:nvSpPr>
          <p:cNvPr id="8" name="Slide Number Placeholder 7">
            <a:extLst>
              <a:ext uri="{FF2B5EF4-FFF2-40B4-BE49-F238E27FC236}">
                <a16:creationId xmlns:a16="http://schemas.microsoft.com/office/drawing/2014/main" id="{33BD10A3-07F9-A24C-B509-A1B754E52870}"/>
              </a:ext>
            </a:extLst>
          </p:cNvPr>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18</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563638CC-7B94-D247-B30E-9CE979B81899}"/>
              </a:ext>
            </a:extLst>
          </p:cNvPr>
          <p:cNvSpPr>
            <a:spLocks noGrp="1"/>
          </p:cNvSpPr>
          <p:nvPr>
            <p:ph type="ftr" sz="quarter" idx="3"/>
          </p:nvPr>
        </p:nvSpPr>
        <p:spPr/>
        <p:txBody>
          <a:bodyPr/>
          <a:lstStyle/>
          <a:p>
            <a:pPr defTabSz="456955">
              <a:defRPr/>
            </a:pPr>
            <a:r>
              <a:rPr lang="en-US"/>
              <a:t>W. Nazarewicz, Tsukuba Workshop 2018</a:t>
            </a:r>
            <a:endParaRPr lang="en-US" dirty="0"/>
          </a:p>
        </p:txBody>
      </p:sp>
    </p:spTree>
    <p:extLst>
      <p:ext uri="{BB962C8B-B14F-4D97-AF65-F5344CB8AC3E}">
        <p14:creationId xmlns:p14="http://schemas.microsoft.com/office/powerpoint/2010/main" val="350328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D00270-6D06-9148-8D45-04F81F923BE6}"/>
              </a:ext>
            </a:extLst>
          </p:cNvPr>
          <p:cNvPicPr>
            <a:picLocks noChangeAspect="1"/>
          </p:cNvPicPr>
          <p:nvPr/>
        </p:nvPicPr>
        <p:blipFill>
          <a:blip r:embed="rId2"/>
          <a:stretch>
            <a:fillRect/>
          </a:stretch>
        </p:blipFill>
        <p:spPr>
          <a:xfrm>
            <a:off x="0" y="272842"/>
            <a:ext cx="9144000" cy="3006407"/>
          </a:xfrm>
          <a:prstGeom prst="rect">
            <a:avLst/>
          </a:prstGeom>
        </p:spPr>
      </p:pic>
      <p:pic>
        <p:nvPicPr>
          <p:cNvPr id="7" name="Picture 6">
            <a:extLst>
              <a:ext uri="{FF2B5EF4-FFF2-40B4-BE49-F238E27FC236}">
                <a16:creationId xmlns:a16="http://schemas.microsoft.com/office/drawing/2014/main" id="{8761BDC5-7A31-FE4D-B017-AFCF4918FF45}"/>
              </a:ext>
            </a:extLst>
          </p:cNvPr>
          <p:cNvPicPr>
            <a:picLocks noChangeAspect="1"/>
          </p:cNvPicPr>
          <p:nvPr/>
        </p:nvPicPr>
        <p:blipFill>
          <a:blip r:embed="rId3"/>
          <a:stretch>
            <a:fillRect/>
          </a:stretch>
        </p:blipFill>
        <p:spPr>
          <a:xfrm>
            <a:off x="0" y="3428999"/>
            <a:ext cx="9144000" cy="3006407"/>
          </a:xfrm>
          <a:prstGeom prst="rect">
            <a:avLst/>
          </a:prstGeom>
        </p:spPr>
      </p:pic>
      <p:sp>
        <p:nvSpPr>
          <p:cNvPr id="4" name="Footer Placeholder 3">
            <a:extLst>
              <a:ext uri="{FF2B5EF4-FFF2-40B4-BE49-F238E27FC236}">
                <a16:creationId xmlns:a16="http://schemas.microsoft.com/office/drawing/2014/main" id="{59EE597A-99A9-6D4B-B57B-5E49E4B7BDC2}"/>
              </a:ext>
            </a:extLst>
          </p:cNvPr>
          <p:cNvSpPr>
            <a:spLocks noGrp="1"/>
          </p:cNvSpPr>
          <p:nvPr>
            <p:ph type="ftr" sz="quarter" idx="3"/>
          </p:nvPr>
        </p:nvSpPr>
        <p:spPr/>
        <p:txBody>
          <a:bodyPr/>
          <a:lstStyle/>
          <a:p>
            <a:r>
              <a:rPr lang="en-US"/>
              <a:t>W. Nazarewicz, Tsukuba Workshop 2018</a:t>
            </a:r>
            <a:endParaRPr lang="en-US" dirty="0"/>
          </a:p>
        </p:txBody>
      </p:sp>
      <p:sp>
        <p:nvSpPr>
          <p:cNvPr id="5" name="Slide Number Placeholder 4">
            <a:extLst>
              <a:ext uri="{FF2B5EF4-FFF2-40B4-BE49-F238E27FC236}">
                <a16:creationId xmlns:a16="http://schemas.microsoft.com/office/drawing/2014/main" id="{45033B56-08B2-F74C-BD21-F3DBA8C7566E}"/>
              </a:ext>
            </a:extLst>
          </p:cNvPr>
          <p:cNvSpPr>
            <a:spLocks noGrp="1"/>
          </p:cNvSpPr>
          <p:nvPr>
            <p:ph type="sldNum" sz="quarter" idx="4"/>
          </p:nvPr>
        </p:nvSpPr>
        <p:spPr/>
        <p:txBody>
          <a:bodyPr/>
          <a:lstStyle/>
          <a:p>
            <a:fld id="{987C7CF1-4D7D-C941-87F6-6592CA3F7595}" type="slidenum">
              <a:rPr lang="en-US" smtClean="0"/>
              <a:t>19</a:t>
            </a:fld>
            <a:endParaRPr lang="en-US" dirty="0"/>
          </a:p>
        </p:txBody>
      </p:sp>
    </p:spTree>
    <p:extLst>
      <p:ext uri="{BB962C8B-B14F-4D97-AF65-F5344CB8AC3E}">
        <p14:creationId xmlns:p14="http://schemas.microsoft.com/office/powerpoint/2010/main" val="104537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DC0096-24A3-DD46-A722-26B1321A6F61}"/>
              </a:ext>
            </a:extLst>
          </p:cNvPr>
          <p:cNvPicPr>
            <a:picLocks noChangeAspect="1"/>
          </p:cNvPicPr>
          <p:nvPr/>
        </p:nvPicPr>
        <p:blipFill>
          <a:blip r:embed="rId3"/>
          <a:stretch>
            <a:fillRect/>
          </a:stretch>
        </p:blipFill>
        <p:spPr>
          <a:xfrm>
            <a:off x="302386" y="3418815"/>
            <a:ext cx="8405446" cy="2658866"/>
          </a:xfrm>
          <a:prstGeom prst="rect">
            <a:avLst/>
          </a:prstGeom>
        </p:spPr>
      </p:pic>
      <p:sp>
        <p:nvSpPr>
          <p:cNvPr id="7" name="Rectangle 1">
            <a:extLst>
              <a:ext uri="{FF2B5EF4-FFF2-40B4-BE49-F238E27FC236}">
                <a16:creationId xmlns:a16="http://schemas.microsoft.com/office/drawing/2014/main" id="{AFB84353-020B-024D-83B4-970EEB00CA64}"/>
              </a:ext>
            </a:extLst>
          </p:cNvPr>
          <p:cNvSpPr>
            <a:spLocks noChangeArrowheads="1"/>
          </p:cNvSpPr>
          <p:nvPr/>
        </p:nvSpPr>
        <p:spPr bwMode="auto">
          <a:xfrm>
            <a:off x="302386" y="776453"/>
            <a:ext cx="86868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800" dirty="0">
                <a:solidFill>
                  <a:srgbClr val="000090"/>
                </a:solidFill>
              </a:rPr>
              <a:t>In many cases, nuclear input MUST involve massive extrapolations based on predicted quantities. And extrapolations are tough.</a:t>
            </a:r>
          </a:p>
        </p:txBody>
      </p:sp>
      <p:sp>
        <p:nvSpPr>
          <p:cNvPr id="9" name="Rectangle 8"/>
          <p:cNvSpPr/>
          <p:nvPr/>
        </p:nvSpPr>
        <p:spPr>
          <a:xfrm>
            <a:off x="3387970" y="4548554"/>
            <a:ext cx="984738" cy="8557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505108" y="3692769"/>
            <a:ext cx="4435691" cy="23849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FFE48776-DA49-FE4D-9422-A12327AB1C10}"/>
              </a:ext>
            </a:extLst>
          </p:cNvPr>
          <p:cNvSpPr>
            <a:spLocks noGrp="1"/>
          </p:cNvSpPr>
          <p:nvPr>
            <p:ph type="ftr" sz="quarter" idx="3"/>
          </p:nvPr>
        </p:nvSpPr>
        <p:spPr/>
        <p:txBody>
          <a:bodyPr/>
          <a:lstStyle/>
          <a:p>
            <a:r>
              <a:rPr lang="en-US"/>
              <a:t>W. Nazarewicz, Tsukuba Workshop 2018</a:t>
            </a:r>
            <a:endParaRPr lang="en-US" dirty="0"/>
          </a:p>
        </p:txBody>
      </p:sp>
      <p:sp>
        <p:nvSpPr>
          <p:cNvPr id="12" name="Slide Number Placeholder 11">
            <a:extLst>
              <a:ext uri="{FF2B5EF4-FFF2-40B4-BE49-F238E27FC236}">
                <a16:creationId xmlns:a16="http://schemas.microsoft.com/office/drawing/2014/main" id="{1D1DC2A8-DF15-B74B-8B21-5490E6CF3031}"/>
              </a:ext>
            </a:extLst>
          </p:cNvPr>
          <p:cNvSpPr>
            <a:spLocks noGrp="1"/>
          </p:cNvSpPr>
          <p:nvPr>
            <p:ph type="sldNum" sz="quarter" idx="4"/>
          </p:nvPr>
        </p:nvSpPr>
        <p:spPr/>
        <p:txBody>
          <a:bodyPr/>
          <a:lstStyle/>
          <a:p>
            <a:fld id="{987C7CF1-4D7D-C941-87F6-6592CA3F7595}" type="slidenum">
              <a:rPr lang="en-US" smtClean="0"/>
              <a:t>2</a:t>
            </a:fld>
            <a:endParaRPr lang="en-US" dirty="0"/>
          </a:p>
        </p:txBody>
      </p:sp>
    </p:spTree>
    <p:extLst>
      <p:ext uri="{BB962C8B-B14F-4D97-AF65-F5344CB8AC3E}">
        <p14:creationId xmlns:p14="http://schemas.microsoft.com/office/powerpoint/2010/main" val="164395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95E261-1FBA-8A41-93DB-4C7F1546EB3E}"/>
              </a:ext>
            </a:extLst>
          </p:cNvPr>
          <p:cNvSpPr>
            <a:spLocks noGrp="1"/>
          </p:cNvSpPr>
          <p:nvPr>
            <p:ph type="sldNum" sz="quarter" idx="4"/>
          </p:nvPr>
        </p:nvSpPr>
        <p:spPr/>
        <p:txBody>
          <a:bodyPr/>
          <a:lstStyle/>
          <a:p>
            <a:fld id="{987C7CF1-4D7D-C941-87F6-6592CA3F7595}" type="slidenum">
              <a:rPr lang="en-US" smtClean="0"/>
              <a:t>20</a:t>
            </a:fld>
            <a:endParaRPr lang="en-US" dirty="0"/>
          </a:p>
        </p:txBody>
      </p:sp>
      <p:sp>
        <p:nvSpPr>
          <p:cNvPr id="3" name="Footer Placeholder 2">
            <a:extLst>
              <a:ext uri="{FF2B5EF4-FFF2-40B4-BE49-F238E27FC236}">
                <a16:creationId xmlns:a16="http://schemas.microsoft.com/office/drawing/2014/main" id="{9BD45B99-18ED-C34A-B528-BC395CA94F0C}"/>
              </a:ext>
            </a:extLst>
          </p:cNvPr>
          <p:cNvSpPr>
            <a:spLocks noGrp="1"/>
          </p:cNvSpPr>
          <p:nvPr>
            <p:ph type="ftr" sz="quarter" idx="3"/>
          </p:nvPr>
        </p:nvSpPr>
        <p:spPr/>
        <p:txBody>
          <a:bodyPr/>
          <a:lstStyle/>
          <a:p>
            <a:r>
              <a:rPr lang="en-US"/>
              <a:t>W. Nazarewicz, Tsukuba Workshop 2018</a:t>
            </a:r>
            <a:endParaRPr lang="en-US" dirty="0"/>
          </a:p>
        </p:txBody>
      </p:sp>
      <p:sp>
        <p:nvSpPr>
          <p:cNvPr id="4" name="TextBox 3">
            <a:extLst>
              <a:ext uri="{FF2B5EF4-FFF2-40B4-BE49-F238E27FC236}">
                <a16:creationId xmlns:a16="http://schemas.microsoft.com/office/drawing/2014/main" id="{4D799859-BBD0-2849-AE56-1CA5E8413CB8}"/>
              </a:ext>
            </a:extLst>
          </p:cNvPr>
          <p:cNvSpPr txBox="1">
            <a:spLocks noChangeArrowheads="1"/>
          </p:cNvSpPr>
          <p:nvPr/>
        </p:nvSpPr>
        <p:spPr bwMode="auto">
          <a:xfrm>
            <a:off x="141805" y="461905"/>
            <a:ext cx="8860390" cy="4955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defRPr/>
            </a:pPr>
            <a:r>
              <a:rPr lang="en-US" sz="3200" dirty="0">
                <a:solidFill>
                  <a:srgbClr val="FF0000"/>
                </a:solidFill>
              </a:rPr>
              <a:t>Naïve nuclear theorist’s approach to a systematic (model) error estimate:</a:t>
            </a:r>
            <a:endParaRPr lang="en-US" sz="2800" dirty="0">
              <a:solidFill>
                <a:srgbClr val="000000"/>
              </a:solidFill>
            </a:endParaRPr>
          </a:p>
          <a:p>
            <a:pPr defTabSz="914400" eaLnBrk="0" hangingPunct="0">
              <a:defRPr/>
            </a:pPr>
            <a:endParaRPr lang="en-US" sz="2800" dirty="0">
              <a:solidFill>
                <a:srgbClr val="000000"/>
              </a:solidFill>
            </a:endParaRPr>
          </a:p>
          <a:p>
            <a:pPr marL="457200" indent="-457200" defTabSz="914400" eaLnBrk="0" hangingPunct="0">
              <a:buFont typeface="Arial"/>
              <a:buChar char="•"/>
              <a:defRPr/>
            </a:pPr>
            <a:r>
              <a:rPr lang="en-US" sz="2800" dirty="0">
                <a:solidFill>
                  <a:srgbClr val="000000"/>
                </a:solidFill>
              </a:rPr>
              <a:t>Take a set of </a:t>
            </a:r>
            <a:r>
              <a:rPr lang="en-US" sz="2800" i="1" dirty="0">
                <a:solidFill>
                  <a:srgbClr val="000000"/>
                </a:solidFill>
              </a:rPr>
              <a:t>reasonable</a:t>
            </a:r>
            <a:r>
              <a:rPr lang="en-US" sz="2800" dirty="0">
                <a:solidFill>
                  <a:srgbClr val="000000"/>
                </a:solidFill>
              </a:rPr>
              <a:t> global models </a:t>
            </a:r>
            <a:r>
              <a:rPr lang="en-US" sz="2800" i="1" dirty="0">
                <a:solidFill>
                  <a:srgbClr val="000000"/>
                </a:solidFill>
              </a:rPr>
              <a:t>M</a:t>
            </a:r>
            <a:r>
              <a:rPr lang="en-US" sz="2800" i="1" baseline="-25000" dirty="0">
                <a:solidFill>
                  <a:srgbClr val="000000"/>
                </a:solidFill>
              </a:rPr>
              <a:t>i</a:t>
            </a:r>
            <a:r>
              <a:rPr lang="en-US" sz="2800" dirty="0">
                <a:solidFill>
                  <a:srgbClr val="000000"/>
                </a:solidFill>
              </a:rPr>
              <a:t>, hopefully based on different assumptions/formalism, that satisfy basic theoretical requirements (here comes the expert belief thing)</a:t>
            </a:r>
            <a:endParaRPr lang="en-US" sz="2800" i="1" dirty="0">
              <a:solidFill>
                <a:srgbClr val="000000"/>
              </a:solidFill>
            </a:endParaRPr>
          </a:p>
          <a:p>
            <a:pPr marL="457200" indent="-457200" defTabSz="914400" eaLnBrk="0" hangingPunct="0">
              <a:buFont typeface="Arial"/>
              <a:buChar char="•"/>
              <a:defRPr/>
            </a:pPr>
            <a:r>
              <a:rPr lang="en-US" sz="2800" dirty="0">
                <a:solidFill>
                  <a:srgbClr val="000000"/>
                </a:solidFill>
              </a:rPr>
              <a:t>Make predictions: </a:t>
            </a:r>
            <a:r>
              <a:rPr lang="en-US" sz="2800" i="1" dirty="0">
                <a:solidFill>
                  <a:srgbClr val="000000"/>
                </a:solidFill>
              </a:rPr>
              <a:t>E(</a:t>
            </a:r>
            <a:r>
              <a:rPr lang="en-US" sz="2800" i="1" dirty="0" err="1">
                <a:solidFill>
                  <a:srgbClr val="000000"/>
                </a:solidFill>
              </a:rPr>
              <a:t>y;M</a:t>
            </a:r>
            <a:r>
              <a:rPr lang="en-US" sz="2800" i="1" baseline="-25000" dirty="0" err="1">
                <a:solidFill>
                  <a:srgbClr val="000000"/>
                </a:solidFill>
              </a:rPr>
              <a:t>i</a:t>
            </a:r>
            <a:r>
              <a:rPr lang="en-US" sz="2800" i="1" dirty="0">
                <a:solidFill>
                  <a:srgbClr val="000000"/>
                </a:solidFill>
              </a:rPr>
              <a:t>)=</a:t>
            </a:r>
            <a:r>
              <a:rPr lang="en-US" sz="2800" i="1" dirty="0" err="1">
                <a:solidFill>
                  <a:srgbClr val="000000"/>
                </a:solidFill>
              </a:rPr>
              <a:t>y</a:t>
            </a:r>
            <a:r>
              <a:rPr lang="en-US" sz="2800" i="1" baseline="-25000" dirty="0" err="1">
                <a:solidFill>
                  <a:srgbClr val="000000"/>
                </a:solidFill>
              </a:rPr>
              <a:t>i</a:t>
            </a:r>
            <a:endParaRPr lang="en-US" sz="2800" i="1" baseline="-25000" dirty="0">
              <a:solidFill>
                <a:srgbClr val="000000"/>
              </a:solidFill>
            </a:endParaRPr>
          </a:p>
          <a:p>
            <a:pPr marL="457200" indent="-457200" defTabSz="914400" eaLnBrk="0" hangingPunct="0">
              <a:buFont typeface="Arial"/>
              <a:buChar char="•"/>
              <a:defRPr/>
            </a:pPr>
            <a:r>
              <a:rPr lang="en-US" sz="2800" dirty="0">
                <a:solidFill>
                  <a:srgbClr val="000000"/>
                </a:solidFill>
              </a:rPr>
              <a:t>Compute average and variation within this set</a:t>
            </a:r>
          </a:p>
          <a:p>
            <a:pPr marL="457200" indent="-457200" defTabSz="914400" eaLnBrk="0" hangingPunct="0">
              <a:buFont typeface="Arial"/>
              <a:buChar char="•"/>
              <a:defRPr/>
            </a:pPr>
            <a:r>
              <a:rPr lang="en-US" sz="2800" dirty="0">
                <a:solidFill>
                  <a:srgbClr val="000000"/>
                </a:solidFill>
              </a:rPr>
              <a:t>Compute </a:t>
            </a:r>
            <a:r>
              <a:rPr lang="en-US" sz="2800" dirty="0" err="1">
                <a:solidFill>
                  <a:srgbClr val="000000"/>
                </a:solidFill>
              </a:rPr>
              <a:t>rms</a:t>
            </a:r>
            <a:r>
              <a:rPr lang="en-US" sz="2800" dirty="0">
                <a:solidFill>
                  <a:srgbClr val="000000"/>
                </a:solidFill>
              </a:rPr>
              <a:t> deviation from existing experimental data. </a:t>
            </a:r>
          </a:p>
        </p:txBody>
      </p:sp>
      <p:sp>
        <p:nvSpPr>
          <p:cNvPr id="5" name="Rectangle 4">
            <a:extLst>
              <a:ext uri="{FF2B5EF4-FFF2-40B4-BE49-F238E27FC236}">
                <a16:creationId xmlns:a16="http://schemas.microsoft.com/office/drawing/2014/main" id="{0CFBE72B-38AA-A14C-843A-2D693CBD19C5}"/>
              </a:ext>
            </a:extLst>
          </p:cNvPr>
          <p:cNvSpPr/>
          <p:nvPr/>
        </p:nvSpPr>
        <p:spPr>
          <a:xfrm>
            <a:off x="3763300" y="5752396"/>
            <a:ext cx="4512999" cy="646331"/>
          </a:xfrm>
          <a:prstGeom prst="rect">
            <a:avLst/>
          </a:prstGeom>
        </p:spPr>
        <p:txBody>
          <a:bodyPr wrap="none">
            <a:spAutoFit/>
          </a:bodyPr>
          <a:lstStyle/>
          <a:p>
            <a:pPr defTabSz="914400" eaLnBrk="0" hangingPunct="0">
              <a:defRPr/>
            </a:pPr>
            <a:r>
              <a:rPr lang="en-US" sz="3600" dirty="0">
                <a:solidFill>
                  <a:srgbClr val="000090"/>
                </a:solidFill>
              </a:rPr>
              <a:t>Can we do better? Yes!</a:t>
            </a:r>
          </a:p>
        </p:txBody>
      </p:sp>
    </p:spTree>
    <p:extLst>
      <p:ext uri="{BB962C8B-B14F-4D97-AF65-F5344CB8AC3E}">
        <p14:creationId xmlns:p14="http://schemas.microsoft.com/office/powerpoint/2010/main" val="114156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27B0EC-CD07-6E4D-BEDC-E594C6E6B86E}"/>
              </a:ext>
            </a:extLst>
          </p:cNvPr>
          <p:cNvSpPr/>
          <p:nvPr/>
        </p:nvSpPr>
        <p:spPr>
          <a:xfrm>
            <a:off x="220133" y="876578"/>
            <a:ext cx="8581291" cy="2677656"/>
          </a:xfrm>
          <a:prstGeom prst="rect">
            <a:avLst/>
          </a:prstGeom>
        </p:spPr>
        <p:txBody>
          <a:bodyPr wrap="square">
            <a:spAutoFit/>
          </a:bodyPr>
          <a:lstStyle/>
          <a:p>
            <a:r>
              <a:rPr lang="en-US" sz="2400" dirty="0"/>
              <a:t>Our model mixing calculations were done by averaging  posteriors obtained with individual models. In the </a:t>
            </a:r>
            <a:r>
              <a:rPr lang="en-US" sz="2400" u="sng" dirty="0"/>
              <a:t>first</a:t>
            </a:r>
            <a:r>
              <a:rPr lang="en-US" sz="2400" dirty="0"/>
              <a:t> averaging variant, we assumed  model-independent  </a:t>
            </a:r>
            <a:r>
              <a:rPr lang="en-US" sz="2400" i="1" dirty="0"/>
              <a:t>prior</a:t>
            </a:r>
            <a:r>
              <a:rPr lang="en-US" sz="2400" dirty="0"/>
              <a:t> weights. In the </a:t>
            </a:r>
            <a:r>
              <a:rPr lang="en-US" sz="2400" u="sng" dirty="0"/>
              <a:t>second</a:t>
            </a:r>
            <a:r>
              <a:rPr lang="en-US" sz="2400" dirty="0"/>
              <a:t> </a:t>
            </a:r>
            <a:r>
              <a:rPr lang="en-US" sz="2400" i="1" dirty="0"/>
              <a:t>posterior</a:t>
            </a:r>
            <a:r>
              <a:rPr lang="en-US" sz="2400" dirty="0"/>
              <a:t> averaging variant, the weights  were obtained as the Bayesian posterior probabilities that a model </a:t>
            </a:r>
            <a:r>
              <a:rPr lang="en-US" sz="2400" i="1" dirty="0">
                <a:latin typeface="LMRoman8-Oblique" pitchFamily="2" charset="77"/>
                <a:ea typeface="CMU Classical Serif" panose="02000603000000000000" pitchFamily="2" charset="0"/>
                <a:cs typeface="CMU Classical Serif" panose="02000603000000000000" pitchFamily="2" charset="0"/>
              </a:rPr>
              <a:t>M</a:t>
            </a:r>
            <a:r>
              <a:rPr lang="en-US" sz="2400" baseline="-25000" dirty="0"/>
              <a:t>k</a:t>
            </a:r>
            <a:r>
              <a:rPr lang="en-US" sz="2400" dirty="0"/>
              <a:t> predicts the existence of the key nuclei </a:t>
            </a:r>
            <a:r>
              <a:rPr lang="en-US" sz="2400" baseline="30000" dirty="0"/>
              <a:t>52</a:t>
            </a:r>
            <a:r>
              <a:rPr lang="en-US" sz="2400" dirty="0"/>
              <a:t>Cl,  </a:t>
            </a:r>
            <a:r>
              <a:rPr lang="en-US" sz="2400" baseline="30000" dirty="0"/>
              <a:t>53</a:t>
            </a:r>
            <a:r>
              <a:rPr lang="en-US" sz="2400" dirty="0"/>
              <a:t>Ar, and  </a:t>
            </a:r>
            <a:r>
              <a:rPr lang="en-US" sz="2400" baseline="30000" dirty="0"/>
              <a:t>49</a:t>
            </a:r>
            <a:r>
              <a:rPr lang="en-US" sz="2400" dirty="0"/>
              <a:t>S, namely: </a:t>
            </a:r>
          </a:p>
        </p:txBody>
      </p:sp>
      <p:sp>
        <p:nvSpPr>
          <p:cNvPr id="5" name="TextBox 4">
            <a:extLst>
              <a:ext uri="{FF2B5EF4-FFF2-40B4-BE49-F238E27FC236}">
                <a16:creationId xmlns:a16="http://schemas.microsoft.com/office/drawing/2014/main" id="{CC8C9461-F59A-1E4A-A08A-660F884373C0}"/>
              </a:ext>
            </a:extLst>
          </p:cNvPr>
          <p:cNvSpPr txBox="1"/>
          <p:nvPr/>
        </p:nvSpPr>
        <p:spPr>
          <a:xfrm>
            <a:off x="2443905" y="124835"/>
            <a:ext cx="4398961" cy="584775"/>
          </a:xfrm>
          <a:prstGeom prst="rect">
            <a:avLst/>
          </a:prstGeom>
          <a:noFill/>
        </p:spPr>
        <p:txBody>
          <a:bodyPr wrap="none" rtlCol="0">
            <a:spAutoFit/>
          </a:bodyPr>
          <a:lstStyle/>
          <a:p>
            <a:r>
              <a:rPr lang="en-US" sz="3200" dirty="0">
                <a:solidFill>
                  <a:srgbClr val="002060"/>
                </a:solidFill>
              </a:rPr>
              <a:t>Bayesian model mixing</a:t>
            </a:r>
          </a:p>
        </p:txBody>
      </p:sp>
      <p:pic>
        <p:nvPicPr>
          <p:cNvPr id="6" name="Picture 5">
            <a:extLst>
              <a:ext uri="{FF2B5EF4-FFF2-40B4-BE49-F238E27FC236}">
                <a16:creationId xmlns:a16="http://schemas.microsoft.com/office/drawing/2014/main" id="{8DF08A89-A79A-484C-9803-9BA2D869737A}"/>
              </a:ext>
            </a:extLst>
          </p:cNvPr>
          <p:cNvPicPr>
            <a:picLocks noChangeAspect="1"/>
          </p:cNvPicPr>
          <p:nvPr/>
        </p:nvPicPr>
        <p:blipFill>
          <a:blip r:embed="rId2"/>
          <a:stretch>
            <a:fillRect/>
          </a:stretch>
        </p:blipFill>
        <p:spPr>
          <a:xfrm>
            <a:off x="836246" y="4061924"/>
            <a:ext cx="7349067" cy="933450"/>
          </a:xfrm>
          <a:prstGeom prst="rect">
            <a:avLst/>
          </a:prstGeom>
        </p:spPr>
      </p:pic>
      <p:sp>
        <p:nvSpPr>
          <p:cNvPr id="7" name="Footer Placeholder 6">
            <a:extLst>
              <a:ext uri="{FF2B5EF4-FFF2-40B4-BE49-F238E27FC236}">
                <a16:creationId xmlns:a16="http://schemas.microsoft.com/office/drawing/2014/main" id="{F322E598-EC88-034E-A734-ADAC1B5CC487}"/>
              </a:ext>
            </a:extLst>
          </p:cNvPr>
          <p:cNvSpPr>
            <a:spLocks noGrp="1"/>
          </p:cNvSpPr>
          <p:nvPr>
            <p:ph type="ftr" sz="quarter" idx="3"/>
          </p:nvPr>
        </p:nvSpPr>
        <p:spPr/>
        <p:txBody>
          <a:bodyPr/>
          <a:lstStyle/>
          <a:p>
            <a:r>
              <a:rPr lang="en-US"/>
              <a:t>W. Nazarewicz, Tsukuba Workshop 2018</a:t>
            </a:r>
            <a:endParaRPr lang="en-US" dirty="0"/>
          </a:p>
        </p:txBody>
      </p:sp>
      <p:sp>
        <p:nvSpPr>
          <p:cNvPr id="8" name="Slide Number Placeholder 7">
            <a:extLst>
              <a:ext uri="{FF2B5EF4-FFF2-40B4-BE49-F238E27FC236}">
                <a16:creationId xmlns:a16="http://schemas.microsoft.com/office/drawing/2014/main" id="{80B7303B-05A4-B243-A35E-8058916B218E}"/>
              </a:ext>
            </a:extLst>
          </p:cNvPr>
          <p:cNvSpPr>
            <a:spLocks noGrp="1"/>
          </p:cNvSpPr>
          <p:nvPr>
            <p:ph type="sldNum" sz="quarter" idx="4"/>
          </p:nvPr>
        </p:nvSpPr>
        <p:spPr/>
        <p:txBody>
          <a:bodyPr/>
          <a:lstStyle/>
          <a:p>
            <a:fld id="{987C7CF1-4D7D-C941-87F6-6592CA3F7595}" type="slidenum">
              <a:rPr lang="en-US" smtClean="0"/>
              <a:t>21</a:t>
            </a:fld>
            <a:endParaRPr lang="en-US" dirty="0"/>
          </a:p>
        </p:txBody>
      </p:sp>
    </p:spTree>
    <p:extLst>
      <p:ext uri="{BB962C8B-B14F-4D97-AF65-F5344CB8AC3E}">
        <p14:creationId xmlns:p14="http://schemas.microsoft.com/office/powerpoint/2010/main" val="130699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306234"/>
            <a:ext cx="9143999" cy="300768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8545"/>
            <a:ext cx="9143999" cy="3007689"/>
          </a:xfrm>
          <a:prstGeom prst="rect">
            <a:avLst/>
          </a:prstGeom>
        </p:spPr>
      </p:pic>
      <p:sp>
        <p:nvSpPr>
          <p:cNvPr id="6" name="Footer Placeholder 5">
            <a:extLst>
              <a:ext uri="{FF2B5EF4-FFF2-40B4-BE49-F238E27FC236}">
                <a16:creationId xmlns:a16="http://schemas.microsoft.com/office/drawing/2014/main" id="{22F59989-9456-5248-A272-664814795A6F}"/>
              </a:ext>
            </a:extLst>
          </p:cNvPr>
          <p:cNvSpPr>
            <a:spLocks noGrp="1"/>
          </p:cNvSpPr>
          <p:nvPr>
            <p:ph type="ftr" sz="quarter" idx="3"/>
          </p:nvPr>
        </p:nvSpPr>
        <p:spPr/>
        <p:txBody>
          <a:bodyPr/>
          <a:lstStyle/>
          <a:p>
            <a:r>
              <a:rPr lang="en-US"/>
              <a:t>W. Nazarewicz, Tsukuba Workshop 2018</a:t>
            </a:r>
            <a:endParaRPr lang="en-US" dirty="0"/>
          </a:p>
        </p:txBody>
      </p:sp>
      <p:sp>
        <p:nvSpPr>
          <p:cNvPr id="7" name="Slide Number Placeholder 6">
            <a:extLst>
              <a:ext uri="{FF2B5EF4-FFF2-40B4-BE49-F238E27FC236}">
                <a16:creationId xmlns:a16="http://schemas.microsoft.com/office/drawing/2014/main" id="{DB37EF8C-0E9C-9B4C-9A1D-16A4D2D1567A}"/>
              </a:ext>
            </a:extLst>
          </p:cNvPr>
          <p:cNvSpPr>
            <a:spLocks noGrp="1"/>
          </p:cNvSpPr>
          <p:nvPr>
            <p:ph type="sldNum" sz="quarter" idx="4"/>
          </p:nvPr>
        </p:nvSpPr>
        <p:spPr/>
        <p:txBody>
          <a:bodyPr/>
          <a:lstStyle/>
          <a:p>
            <a:fld id="{987C7CF1-4D7D-C941-87F6-6592CA3F7595}" type="slidenum">
              <a:rPr lang="en-US" smtClean="0"/>
              <a:t>22</a:t>
            </a:fld>
            <a:endParaRPr lang="en-US" dirty="0"/>
          </a:p>
        </p:txBody>
      </p:sp>
    </p:spTree>
    <p:extLst>
      <p:ext uri="{BB962C8B-B14F-4D97-AF65-F5344CB8AC3E}">
        <p14:creationId xmlns:p14="http://schemas.microsoft.com/office/powerpoint/2010/main" val="8049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1"/>
          <p:cNvSpPr>
            <a:spLocks noChangeArrowheads="1"/>
          </p:cNvSpPr>
          <p:nvPr/>
        </p:nvSpPr>
        <p:spPr bwMode="auto">
          <a:xfrm>
            <a:off x="202036" y="72556"/>
            <a:ext cx="8666899" cy="523220"/>
          </a:xfrm>
          <a:prstGeom prst="rect">
            <a:avLst/>
          </a:prstGeom>
          <a:noFill/>
          <a:ln w="9525">
            <a:noFill/>
            <a:miter lim="800000"/>
            <a:headEnd/>
            <a:tailEnd/>
          </a:ln>
        </p:spPr>
        <p:txBody>
          <a:bodyPr wrap="square">
            <a:prstTxWarp prst="textNoShape">
              <a:avLst/>
            </a:prstTxWarp>
            <a:spAutoFit/>
          </a:bodyPr>
          <a:lstStyle/>
          <a:p>
            <a:pPr algn="ctr" defTabSz="457200" fontAlgn="auto">
              <a:spcBef>
                <a:spcPts val="0"/>
              </a:spcBef>
              <a:spcAft>
                <a:spcPts val="0"/>
              </a:spcAft>
            </a:pPr>
            <a:r>
              <a:rPr lang="en-US" sz="2800" dirty="0">
                <a:solidFill>
                  <a:srgbClr val="002060"/>
                </a:solidFill>
                <a:latin typeface="Calibri" charset="0"/>
              </a:rPr>
              <a:t>Summary</a:t>
            </a:r>
          </a:p>
        </p:txBody>
      </p:sp>
      <p:sp>
        <p:nvSpPr>
          <p:cNvPr id="3" name="Rectangle 2">
            <a:extLst>
              <a:ext uri="{FF2B5EF4-FFF2-40B4-BE49-F238E27FC236}">
                <a16:creationId xmlns:a16="http://schemas.microsoft.com/office/drawing/2014/main" id="{7247DA32-3F01-F24F-A2FC-9E34019902A1}"/>
              </a:ext>
            </a:extLst>
          </p:cNvPr>
          <p:cNvSpPr/>
          <p:nvPr/>
        </p:nvSpPr>
        <p:spPr>
          <a:xfrm>
            <a:off x="337279" y="748654"/>
            <a:ext cx="8531656" cy="5632311"/>
          </a:xfrm>
          <a:prstGeom prst="rect">
            <a:avLst/>
          </a:prstGeom>
        </p:spPr>
        <p:txBody>
          <a:bodyPr wrap="square">
            <a:spAutoFit/>
          </a:bodyPr>
          <a:lstStyle/>
          <a:p>
            <a:r>
              <a:rPr lang="en-US" sz="2000" dirty="0"/>
              <a:t>While both Gaussian  processes and Bayesian neural networks reduce the </a:t>
            </a:r>
            <a:r>
              <a:rPr lang="en-US" sz="2000" dirty="0" err="1"/>
              <a:t>rms</a:t>
            </a:r>
            <a:r>
              <a:rPr lang="en-US" sz="2000" dirty="0"/>
              <a:t> deviation from experiment significantly, GP offers a better and more stable performance. The increase in the predictive power of DFT models aided by the statistical treatment is quite astonishing: the resulting </a:t>
            </a:r>
            <a:r>
              <a:rPr lang="en-US" sz="2000" dirty="0" err="1"/>
              <a:t>rms</a:t>
            </a:r>
            <a:r>
              <a:rPr lang="en-US" sz="2000" dirty="0"/>
              <a:t> deviations from experiment on the testing dataset are  similar to those of  well-fitted mass models. </a:t>
            </a:r>
          </a:p>
          <a:p>
            <a:endParaRPr lang="en-US" sz="2000" dirty="0"/>
          </a:p>
          <a:p>
            <a:r>
              <a:rPr lang="en-US" sz="2000" dirty="0"/>
              <a:t>The estimated confidence intervals on predictions make it possible to evaluate predictive power of individual models, and also use groups of models to make quantified predictions.</a:t>
            </a:r>
          </a:p>
          <a:p>
            <a:endParaRPr lang="en-US" sz="2000" dirty="0"/>
          </a:p>
          <a:p>
            <a:r>
              <a:rPr lang="en-US" sz="2000" dirty="0"/>
              <a:t>We quantified the neutron-stability of the nucleus in terms of its existence probability </a:t>
            </a:r>
            <a:r>
              <a:rPr lang="en-US" sz="2000" i="1" dirty="0" err="1"/>
              <a:t>p</a:t>
            </a:r>
            <a:r>
              <a:rPr lang="en-US" sz="2000" i="1" baseline="-25000" dirty="0" err="1"/>
              <a:t>ex</a:t>
            </a:r>
            <a:r>
              <a:rPr lang="en-US" sz="2000" dirty="0"/>
              <a:t>. Our results are fairly consistent with recent experimental findings: </a:t>
            </a:r>
            <a:r>
              <a:rPr lang="en-US" sz="2000" baseline="30000" dirty="0"/>
              <a:t>60</a:t>
            </a:r>
            <a:r>
              <a:rPr lang="en-US" sz="2000" dirty="0"/>
              <a:t>Ca is expected to be well bound with </a:t>
            </a:r>
            <a:r>
              <a:rPr lang="en-US" sz="2000" i="1" dirty="0"/>
              <a:t>S</a:t>
            </a:r>
            <a:r>
              <a:rPr lang="en-US" sz="2000" i="1" baseline="-25000" dirty="0"/>
              <a:t>2n</a:t>
            </a:r>
            <a:r>
              <a:rPr lang="en-US" sz="2000" dirty="0"/>
              <a:t>~ 5 MeV while   </a:t>
            </a:r>
            <a:r>
              <a:rPr lang="en-US" sz="2000" baseline="30000" dirty="0"/>
              <a:t>49</a:t>
            </a:r>
            <a:r>
              <a:rPr lang="en-US" sz="2000" dirty="0"/>
              <a:t>S, </a:t>
            </a:r>
            <a:r>
              <a:rPr lang="en-US" sz="2000" baseline="30000" dirty="0"/>
              <a:t>52</a:t>
            </a:r>
            <a:r>
              <a:rPr lang="en-US" sz="2000" dirty="0"/>
              <a:t>Cl, and </a:t>
            </a:r>
            <a:r>
              <a:rPr lang="en-US" sz="2000" baseline="30000" dirty="0"/>
              <a:t>53</a:t>
            </a:r>
            <a:r>
              <a:rPr lang="en-US" sz="2000" dirty="0"/>
              <a:t>Ar are predicted  to be marginally-bound threshold systems. One event consistent with </a:t>
            </a:r>
            <a:r>
              <a:rPr lang="en-US" sz="2000" baseline="30000" dirty="0"/>
              <a:t>59</a:t>
            </a:r>
            <a:r>
              <a:rPr lang="en-US" sz="2000" dirty="0"/>
              <a:t>K was registered. According to our calculations, this nucleus is expected to be firmly neutron-bound. </a:t>
            </a:r>
          </a:p>
          <a:p>
            <a:endParaRPr lang="en-US" sz="2000" dirty="0"/>
          </a:p>
        </p:txBody>
      </p:sp>
      <p:sp>
        <p:nvSpPr>
          <p:cNvPr id="2" name="Footer Placeholder 1">
            <a:extLst>
              <a:ext uri="{FF2B5EF4-FFF2-40B4-BE49-F238E27FC236}">
                <a16:creationId xmlns:a16="http://schemas.microsoft.com/office/drawing/2014/main" id="{41DC8A45-8782-494E-898C-66014291F3AB}"/>
              </a:ext>
            </a:extLst>
          </p:cNvPr>
          <p:cNvSpPr>
            <a:spLocks noGrp="1"/>
          </p:cNvSpPr>
          <p:nvPr>
            <p:ph type="ftr" sz="quarter" idx="10"/>
          </p:nvPr>
        </p:nvSpPr>
        <p:spPr/>
        <p:txBody>
          <a:bodyPr/>
          <a:lstStyle/>
          <a:p>
            <a:r>
              <a:rPr lang="en-US"/>
              <a:t>W. Nazarewicz, Tsukuba Workshop 2018</a:t>
            </a:r>
          </a:p>
        </p:txBody>
      </p:sp>
      <p:sp>
        <p:nvSpPr>
          <p:cNvPr id="6" name="Slide Number Placeholder 5">
            <a:extLst>
              <a:ext uri="{FF2B5EF4-FFF2-40B4-BE49-F238E27FC236}">
                <a16:creationId xmlns:a16="http://schemas.microsoft.com/office/drawing/2014/main" id="{7F3EDF9B-545A-EA4E-8F4F-FB2C728C2B24}"/>
              </a:ext>
            </a:extLst>
          </p:cNvPr>
          <p:cNvSpPr>
            <a:spLocks noGrp="1"/>
          </p:cNvSpPr>
          <p:nvPr>
            <p:ph type="sldNum" sz="quarter" idx="11"/>
          </p:nvPr>
        </p:nvSpPr>
        <p:spPr/>
        <p:txBody>
          <a:bodyPr/>
          <a:lstStyle/>
          <a:p>
            <a:fld id="{987C7CF1-4D7D-C941-87F6-6592CA3F7595}" type="slidenum">
              <a:rPr lang="en-US" smtClean="0">
                <a:solidFill>
                  <a:prstClr val="black">
                    <a:tint val="75000"/>
                  </a:prstClr>
                </a:solidFill>
              </a:rPr>
              <a:pPr/>
              <a:t>23</a:t>
            </a:fld>
            <a:endParaRPr lang="en-US" dirty="0">
              <a:solidFill>
                <a:prstClr val="black">
                  <a:tint val="75000"/>
                </a:prstClr>
              </a:solidFill>
            </a:endParaRPr>
          </a:p>
        </p:txBody>
      </p:sp>
    </p:spTree>
    <p:extLst>
      <p:ext uri="{BB962C8B-B14F-4D97-AF65-F5344CB8AC3E}">
        <p14:creationId xmlns:p14="http://schemas.microsoft.com/office/powerpoint/2010/main" val="18265459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197A34-0F12-FC4A-B621-4BA6C4F6D2EC}"/>
              </a:ext>
            </a:extLst>
          </p:cNvPr>
          <p:cNvSpPr/>
          <p:nvPr/>
        </p:nvSpPr>
        <p:spPr>
          <a:xfrm>
            <a:off x="2038926" y="2623647"/>
            <a:ext cx="4594630" cy="923330"/>
          </a:xfrm>
          <a:prstGeom prst="rect">
            <a:avLst/>
          </a:prstGeom>
        </p:spPr>
        <p:txBody>
          <a:bodyPr wrap="square">
            <a:spAutoFit/>
          </a:bodyPr>
          <a:lstStyle/>
          <a:p>
            <a:pPr algn="ctr"/>
            <a:r>
              <a:rPr lang="en-US" sz="5400" dirty="0">
                <a:solidFill>
                  <a:srgbClr val="000000"/>
                </a:solidFill>
              </a:rPr>
              <a:t>Thank you!</a:t>
            </a:r>
            <a:endParaRPr lang="en-US" sz="5400" u="sng" dirty="0">
              <a:solidFill>
                <a:srgbClr val="000000"/>
              </a:solidFill>
            </a:endParaRPr>
          </a:p>
        </p:txBody>
      </p:sp>
      <p:sp>
        <p:nvSpPr>
          <p:cNvPr id="5" name="Footer Placeholder 4">
            <a:extLst>
              <a:ext uri="{FF2B5EF4-FFF2-40B4-BE49-F238E27FC236}">
                <a16:creationId xmlns:a16="http://schemas.microsoft.com/office/drawing/2014/main" id="{ED74D8E9-0F36-9C4B-A2F4-8E759C2C5E83}"/>
              </a:ext>
            </a:extLst>
          </p:cNvPr>
          <p:cNvSpPr>
            <a:spLocks noGrp="1"/>
          </p:cNvSpPr>
          <p:nvPr>
            <p:ph type="ftr" sz="quarter" idx="10"/>
          </p:nvPr>
        </p:nvSpPr>
        <p:spPr/>
        <p:txBody>
          <a:bodyPr/>
          <a:lstStyle/>
          <a:p>
            <a:r>
              <a:rPr lang="en-US"/>
              <a:t>W. Nazarewicz, Tsukuba Workshop 2018</a:t>
            </a:r>
          </a:p>
        </p:txBody>
      </p:sp>
      <p:sp>
        <p:nvSpPr>
          <p:cNvPr id="6" name="Slide Number Placeholder 5">
            <a:extLst>
              <a:ext uri="{FF2B5EF4-FFF2-40B4-BE49-F238E27FC236}">
                <a16:creationId xmlns:a16="http://schemas.microsoft.com/office/drawing/2014/main" id="{AA0A965F-0F40-594C-B737-0148B201821B}"/>
              </a:ext>
            </a:extLst>
          </p:cNvPr>
          <p:cNvSpPr>
            <a:spLocks noGrp="1"/>
          </p:cNvSpPr>
          <p:nvPr>
            <p:ph type="sldNum" sz="quarter" idx="11"/>
          </p:nvPr>
        </p:nvSpPr>
        <p:spPr/>
        <p:txBody>
          <a:bodyPr/>
          <a:lstStyle/>
          <a:p>
            <a:fld id="{987C7CF1-4D7D-C941-87F6-6592CA3F7595}" type="slidenum">
              <a:rPr lang="en-US" smtClean="0">
                <a:solidFill>
                  <a:prstClr val="black">
                    <a:tint val="75000"/>
                  </a:prstClr>
                </a:solidFill>
              </a:rPr>
              <a:pPr/>
              <a:t>24</a:t>
            </a:fld>
            <a:endParaRPr lang="en-US" dirty="0">
              <a:solidFill>
                <a:prstClr val="black">
                  <a:tint val="75000"/>
                </a:prstClr>
              </a:solidFill>
            </a:endParaRPr>
          </a:p>
        </p:txBody>
      </p:sp>
    </p:spTree>
    <p:extLst>
      <p:ext uri="{BB962C8B-B14F-4D97-AF65-F5344CB8AC3E}">
        <p14:creationId xmlns:p14="http://schemas.microsoft.com/office/powerpoint/2010/main" val="29869818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CCC344-62CD-6544-8ED4-4F36F0D4D468}"/>
              </a:ext>
            </a:extLst>
          </p:cNvPr>
          <p:cNvSpPr>
            <a:spLocks noGrp="1"/>
          </p:cNvSpPr>
          <p:nvPr>
            <p:ph type="sldNum" sz="quarter" idx="4"/>
          </p:nvPr>
        </p:nvSpPr>
        <p:spPr/>
        <p:txBody>
          <a:bodyPr/>
          <a:lstStyle/>
          <a:p>
            <a:fld id="{987C7CF1-4D7D-C941-87F6-6592CA3F7595}" type="slidenum">
              <a:rPr lang="en-US" smtClean="0"/>
              <a:t>25</a:t>
            </a:fld>
            <a:endParaRPr lang="en-US" dirty="0"/>
          </a:p>
        </p:txBody>
      </p:sp>
      <p:sp>
        <p:nvSpPr>
          <p:cNvPr id="3" name="Footer Placeholder 2">
            <a:extLst>
              <a:ext uri="{FF2B5EF4-FFF2-40B4-BE49-F238E27FC236}">
                <a16:creationId xmlns:a16="http://schemas.microsoft.com/office/drawing/2014/main" id="{DB0DD510-B9C1-7840-8A56-882221A71BA1}"/>
              </a:ext>
            </a:extLst>
          </p:cNvPr>
          <p:cNvSpPr>
            <a:spLocks noGrp="1"/>
          </p:cNvSpPr>
          <p:nvPr>
            <p:ph type="ftr" sz="quarter" idx="3"/>
          </p:nvPr>
        </p:nvSpPr>
        <p:spPr/>
        <p:txBody>
          <a:bodyPr/>
          <a:lstStyle/>
          <a:p>
            <a:r>
              <a:rPr lang="en-US"/>
              <a:t>W. Nazarewicz, Tsukuba Workshop 2018</a:t>
            </a:r>
            <a:endParaRPr lang="en-US" dirty="0"/>
          </a:p>
        </p:txBody>
      </p:sp>
      <p:sp>
        <p:nvSpPr>
          <p:cNvPr id="4" name="TextBox 3">
            <a:extLst>
              <a:ext uri="{FF2B5EF4-FFF2-40B4-BE49-F238E27FC236}">
                <a16:creationId xmlns:a16="http://schemas.microsoft.com/office/drawing/2014/main" id="{9FB06700-8206-6043-B967-6C3CF527E5DC}"/>
              </a:ext>
            </a:extLst>
          </p:cNvPr>
          <p:cNvSpPr txBox="1"/>
          <p:nvPr/>
        </p:nvSpPr>
        <p:spPr>
          <a:xfrm>
            <a:off x="3288413" y="93605"/>
            <a:ext cx="279267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90"/>
                </a:solidFill>
                <a:effectLst/>
                <a:uLnTx/>
                <a:uFillTx/>
                <a:latin typeface="Calibri"/>
                <a:ea typeface="+mn-ea"/>
                <a:cs typeface="+mn-cs"/>
              </a:rPr>
              <a:t>What is required?</a:t>
            </a:r>
          </a:p>
        </p:txBody>
      </p:sp>
      <p:sp>
        <p:nvSpPr>
          <p:cNvPr id="5" name="TextBox 4">
            <a:extLst>
              <a:ext uri="{FF2B5EF4-FFF2-40B4-BE49-F238E27FC236}">
                <a16:creationId xmlns:a16="http://schemas.microsoft.com/office/drawing/2014/main" id="{3E577189-A9F0-7243-9D7D-A098CF4BC453}"/>
              </a:ext>
            </a:extLst>
          </p:cNvPr>
          <p:cNvSpPr txBox="1"/>
          <p:nvPr/>
        </p:nvSpPr>
        <p:spPr>
          <a:xfrm>
            <a:off x="429529" y="616825"/>
            <a:ext cx="8284941" cy="230832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Common dataset </a:t>
            </a:r>
            <a:r>
              <a:rPr kumimoji="0" lang="en-US" sz="2400" b="0" i="1" u="none" strike="noStrike" kern="1200" cap="none" spc="0" normalizeH="0" baseline="0" noProof="0" dirty="0">
                <a:ln>
                  <a:noFill/>
                </a:ln>
                <a:solidFill>
                  <a:prstClr val="black"/>
                </a:solidFill>
                <a:effectLst/>
                <a:uLnTx/>
                <a:uFillTx/>
                <a:latin typeface="Times New Roman"/>
                <a:ea typeface="+mn-ea"/>
                <a:cs typeface="Times New Roman"/>
              </a:rPr>
              <a:t>Y</a:t>
            </a:r>
            <a:r>
              <a:rPr kumimoji="0" lang="en-US" sz="2400" b="0" i="0" u="none" strike="noStrike" kern="1200" cap="none" spc="0" normalizeH="0" baseline="0" noProof="0" dirty="0">
                <a:ln>
                  <a:noFill/>
                </a:ln>
                <a:solidFill>
                  <a:prstClr val="black"/>
                </a:solidFill>
                <a:effectLst/>
                <a:uLnTx/>
                <a:uFillTx/>
                <a:latin typeface="Calibri"/>
                <a:ea typeface="+mn-ea"/>
                <a:cs typeface="+mn-cs"/>
              </a:rPr>
              <a:t> (as large as possible) needs to be defined</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Statistical analysis for individual models needs to be carried out (parameter posteriors determined)</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Individual model predictions carried out, including statistical uncertainties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Decision should be made on the prior model probability </a:t>
            </a:r>
            <a:r>
              <a:rPr kumimoji="0" lang="en-US" sz="2400" b="0" i="1" u="none" strike="noStrike" kern="1200" cap="none" spc="0" normalizeH="0" baseline="0" noProof="0" dirty="0">
                <a:ln>
                  <a:noFill/>
                </a:ln>
                <a:solidFill>
                  <a:prstClr val="black"/>
                </a:solidFill>
                <a:effectLst/>
                <a:uLnTx/>
                <a:uFillTx/>
                <a:latin typeface="Times New Roman"/>
                <a:ea typeface="+mn-ea"/>
                <a:cs typeface="Times New Roman"/>
              </a:rPr>
              <a:t>p(M</a:t>
            </a:r>
            <a:r>
              <a:rPr kumimoji="0" lang="en-US" sz="2400" b="0" i="1" u="none" strike="noStrike" kern="1200" cap="none" spc="0" normalizeH="0" baseline="-25000" noProof="0" dirty="0">
                <a:ln>
                  <a:noFill/>
                </a:ln>
                <a:solidFill>
                  <a:prstClr val="black"/>
                </a:solidFill>
                <a:effectLst/>
                <a:uLnTx/>
                <a:uFillTx/>
                <a:latin typeface="Times New Roman"/>
                <a:ea typeface="+mn-ea"/>
                <a:cs typeface="Times New Roman"/>
              </a:rPr>
              <a:t>k</a:t>
            </a:r>
            <a:r>
              <a:rPr kumimoji="0" lang="en-US" sz="2400" b="0" i="1" u="none" strike="noStrike" kern="1200" cap="none" spc="0" normalizeH="0" baseline="0" noProof="0" dirty="0">
                <a:ln>
                  <a:noFill/>
                </a:ln>
                <a:solidFill>
                  <a:prstClr val="black"/>
                </a:solidFill>
                <a:effectLst/>
                <a:uLnTx/>
                <a:uFillTx/>
                <a:latin typeface="Times New Roman"/>
                <a:ea typeface="+mn-ea"/>
                <a:cs typeface="Times New Roman"/>
              </a:rPr>
              <a:t>)</a:t>
            </a:r>
          </a:p>
        </p:txBody>
      </p:sp>
      <p:grpSp>
        <p:nvGrpSpPr>
          <p:cNvPr id="6" name="Group 5">
            <a:extLst>
              <a:ext uri="{FF2B5EF4-FFF2-40B4-BE49-F238E27FC236}">
                <a16:creationId xmlns:a16="http://schemas.microsoft.com/office/drawing/2014/main" id="{DA188C30-AFEE-FE4A-97E8-5330CA5CF019}"/>
              </a:ext>
            </a:extLst>
          </p:cNvPr>
          <p:cNvGrpSpPr/>
          <p:nvPr/>
        </p:nvGrpSpPr>
        <p:grpSpPr>
          <a:xfrm>
            <a:off x="165368" y="3272286"/>
            <a:ext cx="4293025" cy="2908557"/>
            <a:chOff x="287867" y="592667"/>
            <a:chExt cx="8551333" cy="5793593"/>
          </a:xfrm>
        </p:grpSpPr>
        <p:sp>
          <p:nvSpPr>
            <p:cNvPr id="7" name="Rounded Rectangle 6">
              <a:extLst>
                <a:ext uri="{FF2B5EF4-FFF2-40B4-BE49-F238E27FC236}">
                  <a16:creationId xmlns:a16="http://schemas.microsoft.com/office/drawing/2014/main" id="{8358C6A7-8049-F345-9FC0-5F38E149E536}"/>
                </a:ext>
              </a:extLst>
            </p:cNvPr>
            <p:cNvSpPr/>
            <p:nvPr/>
          </p:nvSpPr>
          <p:spPr bwMode="auto">
            <a:xfrm>
              <a:off x="287867" y="592667"/>
              <a:ext cx="8551333" cy="5763683"/>
            </a:xfrm>
            <a:prstGeom prst="roundRect">
              <a:avLst/>
            </a:prstGeom>
            <a:solidFill>
              <a:srgbClr val="E2FE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omic Sans MS" pitchFamily="-112" charset="0"/>
                <a:ea typeface="ＭＳ Ｐゴシック" pitchFamily="-112" charset="-128"/>
                <a:cs typeface="ＭＳ Ｐゴシック" pitchFamily="-112" charset="-128"/>
              </a:endParaRPr>
            </a:p>
          </p:txBody>
        </p:sp>
        <p:sp>
          <p:nvSpPr>
            <p:cNvPr id="8" name="Oval 7">
              <a:extLst>
                <a:ext uri="{FF2B5EF4-FFF2-40B4-BE49-F238E27FC236}">
                  <a16:creationId xmlns:a16="http://schemas.microsoft.com/office/drawing/2014/main" id="{169B0B96-DE30-9546-BADF-7CC00DA7B054}"/>
                </a:ext>
              </a:extLst>
            </p:cNvPr>
            <p:cNvSpPr/>
            <p:nvPr/>
          </p:nvSpPr>
          <p:spPr bwMode="auto">
            <a:xfrm>
              <a:off x="3911175" y="1066800"/>
              <a:ext cx="1709100" cy="3804127"/>
            </a:xfrm>
            <a:prstGeom prst="ellipse">
              <a:avLst/>
            </a:prstGeom>
            <a:solidFill>
              <a:srgbClr val="99D825">
                <a:alpha val="17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omic Sans MS" pitchFamily="-112" charset="0"/>
                <a:ea typeface="ＭＳ Ｐゴシック" pitchFamily="-112" charset="-128"/>
                <a:cs typeface="ＭＳ Ｐゴシック" pitchFamily="-112" charset="-128"/>
              </a:endParaRPr>
            </a:p>
          </p:txBody>
        </p:sp>
        <p:sp>
          <p:nvSpPr>
            <p:cNvPr id="9" name="Oval 8">
              <a:extLst>
                <a:ext uri="{FF2B5EF4-FFF2-40B4-BE49-F238E27FC236}">
                  <a16:creationId xmlns:a16="http://schemas.microsoft.com/office/drawing/2014/main" id="{F580B12D-7850-4A45-9C02-B35A3D6AE6DC}"/>
                </a:ext>
              </a:extLst>
            </p:cNvPr>
            <p:cNvSpPr/>
            <p:nvPr/>
          </p:nvSpPr>
          <p:spPr bwMode="auto">
            <a:xfrm rot="1905829">
              <a:off x="4683023" y="1342461"/>
              <a:ext cx="1709100" cy="3804127"/>
            </a:xfrm>
            <a:prstGeom prst="ellipse">
              <a:avLst/>
            </a:prstGeom>
            <a:solidFill>
              <a:schemeClr val="accent1">
                <a:alpha val="17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omic Sans MS" pitchFamily="-112" charset="0"/>
                <a:ea typeface="ＭＳ Ｐゴシック" pitchFamily="-112" charset="-128"/>
                <a:cs typeface="ＭＳ Ｐゴシック" pitchFamily="-112" charset="-128"/>
              </a:endParaRPr>
            </a:p>
          </p:txBody>
        </p:sp>
        <p:sp>
          <p:nvSpPr>
            <p:cNvPr id="10" name="Oval 9">
              <a:extLst>
                <a:ext uri="{FF2B5EF4-FFF2-40B4-BE49-F238E27FC236}">
                  <a16:creationId xmlns:a16="http://schemas.microsoft.com/office/drawing/2014/main" id="{B7C19589-B80C-E043-97FA-4E05CC04F600}"/>
                </a:ext>
              </a:extLst>
            </p:cNvPr>
            <p:cNvSpPr/>
            <p:nvPr/>
          </p:nvSpPr>
          <p:spPr bwMode="auto">
            <a:xfrm rot="5400000">
              <a:off x="4931120" y="1893786"/>
              <a:ext cx="1709099" cy="3804127"/>
            </a:xfrm>
            <a:prstGeom prst="ellipse">
              <a:avLst/>
            </a:prstGeom>
            <a:solidFill>
              <a:schemeClr val="accent1">
                <a:alpha val="17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omic Sans MS" pitchFamily="-112" charset="0"/>
                <a:ea typeface="ＭＳ Ｐゴシック" pitchFamily="-112" charset="-128"/>
                <a:cs typeface="ＭＳ Ｐゴシック" pitchFamily="-112" charset="-128"/>
              </a:endParaRPr>
            </a:p>
          </p:txBody>
        </p:sp>
        <p:sp>
          <p:nvSpPr>
            <p:cNvPr id="11" name="Oval 10">
              <a:extLst>
                <a:ext uri="{FF2B5EF4-FFF2-40B4-BE49-F238E27FC236}">
                  <a16:creationId xmlns:a16="http://schemas.microsoft.com/office/drawing/2014/main" id="{D5ABD642-6D52-154D-905E-0E03743682E3}"/>
                </a:ext>
              </a:extLst>
            </p:cNvPr>
            <p:cNvSpPr/>
            <p:nvPr/>
          </p:nvSpPr>
          <p:spPr bwMode="auto">
            <a:xfrm rot="12705829">
              <a:off x="3715266" y="2428081"/>
              <a:ext cx="1709100" cy="3804127"/>
            </a:xfrm>
            <a:prstGeom prst="ellipse">
              <a:avLst/>
            </a:prstGeom>
            <a:solidFill>
              <a:srgbClr val="FFFF00">
                <a:alpha val="17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omic Sans MS" pitchFamily="-112" charset="0"/>
                <a:ea typeface="ＭＳ Ｐゴシック" pitchFamily="-112" charset="-128"/>
                <a:cs typeface="ＭＳ Ｐゴシック" pitchFamily="-112" charset="-128"/>
              </a:endParaRPr>
            </a:p>
          </p:txBody>
        </p:sp>
        <p:sp>
          <p:nvSpPr>
            <p:cNvPr id="12" name="Oval 11">
              <a:extLst>
                <a:ext uri="{FF2B5EF4-FFF2-40B4-BE49-F238E27FC236}">
                  <a16:creationId xmlns:a16="http://schemas.microsoft.com/office/drawing/2014/main" id="{B21569FD-766B-ED4A-BB92-3093A810595D}"/>
                </a:ext>
              </a:extLst>
            </p:cNvPr>
            <p:cNvSpPr/>
            <p:nvPr/>
          </p:nvSpPr>
          <p:spPr bwMode="auto">
            <a:xfrm rot="16200000">
              <a:off x="3467169" y="1876756"/>
              <a:ext cx="1709099" cy="3804127"/>
            </a:xfrm>
            <a:prstGeom prst="ellipse">
              <a:avLst/>
            </a:prstGeom>
            <a:solidFill>
              <a:srgbClr val="3366FF">
                <a:alpha val="17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omic Sans MS" pitchFamily="-112" charset="0"/>
                <a:ea typeface="ＭＳ Ｐゴシック" pitchFamily="-112" charset="-128"/>
                <a:cs typeface="ＭＳ Ｐゴシック" pitchFamily="-112" charset="-128"/>
              </a:endParaRPr>
            </a:p>
          </p:txBody>
        </p:sp>
        <p:sp>
          <p:nvSpPr>
            <p:cNvPr id="13" name="Oval 12">
              <a:extLst>
                <a:ext uri="{FF2B5EF4-FFF2-40B4-BE49-F238E27FC236}">
                  <a16:creationId xmlns:a16="http://schemas.microsoft.com/office/drawing/2014/main" id="{345BB3DF-0A4B-5F47-812E-ED164301D3E7}"/>
                </a:ext>
              </a:extLst>
            </p:cNvPr>
            <p:cNvSpPr/>
            <p:nvPr/>
          </p:nvSpPr>
          <p:spPr bwMode="auto">
            <a:xfrm rot="18249731">
              <a:off x="3292678" y="1382065"/>
              <a:ext cx="2505031" cy="3804127"/>
            </a:xfrm>
            <a:prstGeom prst="ellipse">
              <a:avLst/>
            </a:prstGeom>
            <a:solidFill>
              <a:schemeClr val="accent1">
                <a:alpha val="17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omic Sans MS" pitchFamily="-112" charset="0"/>
                <a:ea typeface="ＭＳ Ｐゴシック" pitchFamily="-112" charset="-128"/>
                <a:cs typeface="ＭＳ Ｐゴシック" pitchFamily="-112" charset="-128"/>
              </a:endParaRPr>
            </a:p>
          </p:txBody>
        </p:sp>
        <p:sp>
          <p:nvSpPr>
            <p:cNvPr id="14" name="Oval 13">
              <a:extLst>
                <a:ext uri="{FF2B5EF4-FFF2-40B4-BE49-F238E27FC236}">
                  <a16:creationId xmlns:a16="http://schemas.microsoft.com/office/drawing/2014/main" id="{DA3F0F60-426A-2945-B81B-13924BB8A872}"/>
                </a:ext>
              </a:extLst>
            </p:cNvPr>
            <p:cNvSpPr/>
            <p:nvPr/>
          </p:nvSpPr>
          <p:spPr bwMode="auto">
            <a:xfrm rot="7449731">
              <a:off x="4309679" y="2388477"/>
              <a:ext cx="2505031" cy="3804127"/>
            </a:xfrm>
            <a:prstGeom prst="ellipse">
              <a:avLst/>
            </a:prstGeom>
            <a:solidFill>
              <a:srgbClr val="FF0000">
                <a:alpha val="17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omic Sans MS" pitchFamily="-112" charset="0"/>
                <a:ea typeface="ＭＳ Ｐゴシック" pitchFamily="-112" charset="-128"/>
                <a:cs typeface="ＭＳ Ｐゴシック" pitchFamily="-112" charset="-128"/>
              </a:endParaRPr>
            </a:p>
          </p:txBody>
        </p:sp>
        <p:sp>
          <p:nvSpPr>
            <p:cNvPr id="15" name="TextBox 14">
              <a:extLst>
                <a:ext uri="{FF2B5EF4-FFF2-40B4-BE49-F238E27FC236}">
                  <a16:creationId xmlns:a16="http://schemas.microsoft.com/office/drawing/2014/main" id="{55A803BD-7BC7-E94E-BC25-048E80DEDE3D}"/>
                </a:ext>
              </a:extLst>
            </p:cNvPr>
            <p:cNvSpPr txBox="1"/>
            <p:nvPr/>
          </p:nvSpPr>
          <p:spPr>
            <a:xfrm>
              <a:off x="5926665" y="5170312"/>
              <a:ext cx="724240" cy="65130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err="1">
                  <a:ln>
                    <a:noFill/>
                  </a:ln>
                  <a:solidFill>
                    <a:srgbClr val="FF0000"/>
                  </a:solidFill>
                  <a:effectLst/>
                  <a:uLnTx/>
                  <a:uFillTx/>
                  <a:latin typeface="Times New Roman"/>
                  <a:ea typeface="ＭＳ Ｐゴシック" charset="-128"/>
                  <a:cs typeface="Times New Roman"/>
                </a:rPr>
                <a:t>Y</a:t>
              </a:r>
              <a:r>
                <a:rPr kumimoji="0" lang="en-US" sz="1800" b="0" i="1" u="none" strike="noStrike" kern="1200" cap="none" spc="0" normalizeH="0" baseline="-25000" noProof="0" dirty="0" err="1">
                  <a:ln>
                    <a:noFill/>
                  </a:ln>
                  <a:solidFill>
                    <a:srgbClr val="FF0000"/>
                  </a:solidFill>
                  <a:effectLst/>
                  <a:uLnTx/>
                  <a:uFillTx/>
                  <a:latin typeface="Symbol" charset="2"/>
                  <a:ea typeface="ＭＳ Ｐゴシック" charset="-128"/>
                  <a:cs typeface="Symbol" charset="2"/>
                </a:rPr>
                <a:t>a</a:t>
              </a:r>
              <a:endParaRPr kumimoji="0" lang="en-US" sz="1800" b="0" i="1" u="none" strike="noStrike" kern="1200" cap="none" spc="0" normalizeH="0" baseline="-25000" noProof="0" dirty="0">
                <a:ln>
                  <a:noFill/>
                </a:ln>
                <a:solidFill>
                  <a:srgbClr val="FF0000"/>
                </a:solidFill>
                <a:effectLst/>
                <a:uLnTx/>
                <a:uFillTx/>
                <a:latin typeface="Symbol" charset="2"/>
                <a:ea typeface="ＭＳ Ｐゴシック" charset="-128"/>
                <a:cs typeface="Symbol" charset="2"/>
              </a:endParaRPr>
            </a:p>
          </p:txBody>
        </p:sp>
        <p:pic>
          <p:nvPicPr>
            <p:cNvPr id="16" name="Picture 15">
              <a:extLst>
                <a:ext uri="{FF2B5EF4-FFF2-40B4-BE49-F238E27FC236}">
                  <a16:creationId xmlns:a16="http://schemas.microsoft.com/office/drawing/2014/main" id="{2D75997B-EA2F-F743-AC95-C6AB3720DF99}"/>
                </a:ext>
              </a:extLst>
            </p:cNvPr>
            <p:cNvPicPr>
              <a:picLocks noChangeAspect="1"/>
            </p:cNvPicPr>
            <p:nvPr/>
          </p:nvPicPr>
          <p:blipFill>
            <a:blip r:embed="rId3"/>
            <a:stretch>
              <a:fillRect/>
            </a:stretch>
          </p:blipFill>
          <p:spPr>
            <a:xfrm>
              <a:off x="5729104" y="4831459"/>
              <a:ext cx="1381984" cy="375539"/>
            </a:xfrm>
            <a:prstGeom prst="rect">
              <a:avLst/>
            </a:prstGeom>
          </p:spPr>
        </p:pic>
        <p:sp>
          <p:nvSpPr>
            <p:cNvPr id="17" name="Oval 16">
              <a:extLst>
                <a:ext uri="{FF2B5EF4-FFF2-40B4-BE49-F238E27FC236}">
                  <a16:creationId xmlns:a16="http://schemas.microsoft.com/office/drawing/2014/main" id="{F3114E44-441F-564D-ADD3-9450382304CB}"/>
                </a:ext>
              </a:extLst>
            </p:cNvPr>
            <p:cNvSpPr/>
            <p:nvPr/>
          </p:nvSpPr>
          <p:spPr bwMode="auto">
            <a:xfrm rot="14131084">
              <a:off x="507861" y="1131027"/>
              <a:ext cx="1833998" cy="2197500"/>
            </a:xfrm>
            <a:prstGeom prst="ellipse">
              <a:avLst/>
            </a:prstGeom>
            <a:solidFill>
              <a:srgbClr val="0000FF">
                <a:alpha val="17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omic Sans MS" pitchFamily="-112" charset="0"/>
                <a:ea typeface="ＭＳ Ｐゴシック" pitchFamily="-112" charset="-128"/>
                <a:cs typeface="ＭＳ Ｐゴシック" pitchFamily="-112" charset="-128"/>
              </a:endParaRPr>
            </a:p>
          </p:txBody>
        </p:sp>
        <p:sp>
          <p:nvSpPr>
            <p:cNvPr id="18" name="TextBox 17">
              <a:extLst>
                <a:ext uri="{FF2B5EF4-FFF2-40B4-BE49-F238E27FC236}">
                  <a16:creationId xmlns:a16="http://schemas.microsoft.com/office/drawing/2014/main" id="{FB7DA5CF-22E4-A44F-821C-02A4BC6B1830}"/>
                </a:ext>
              </a:extLst>
            </p:cNvPr>
            <p:cNvSpPr txBox="1"/>
            <p:nvPr/>
          </p:nvSpPr>
          <p:spPr>
            <a:xfrm>
              <a:off x="4480549" y="5789230"/>
              <a:ext cx="3822464" cy="59703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charset="0"/>
                  <a:ea typeface="ＭＳ Ｐゴシック" charset="-128"/>
                  <a:cs typeface="ＭＳ Ｐゴシック" charset="-128"/>
                </a:rPr>
                <a:t>set of observables </a:t>
              </a:r>
              <a:r>
                <a:rPr kumimoji="0" lang="en-US" sz="1600" b="0" i="1" u="none" strike="noStrike" kern="1200" cap="none" spc="0" normalizeH="0" baseline="0" noProof="0" dirty="0" err="1">
                  <a:ln>
                    <a:noFill/>
                  </a:ln>
                  <a:solidFill>
                    <a:srgbClr val="FF0000"/>
                  </a:solidFill>
                  <a:effectLst/>
                  <a:uLnTx/>
                  <a:uFillTx/>
                  <a:latin typeface="Times New Roman"/>
                  <a:ea typeface="ＭＳ Ｐゴシック" charset="-128"/>
                  <a:cs typeface="Times New Roman"/>
                </a:rPr>
                <a:t>Y</a:t>
              </a:r>
              <a:r>
                <a:rPr kumimoji="0" lang="en-US" sz="1600" b="0" i="1" u="none" strike="noStrike" kern="1200" cap="none" spc="0" normalizeH="0" baseline="-25000" noProof="0" dirty="0" err="1">
                  <a:ln>
                    <a:noFill/>
                  </a:ln>
                  <a:solidFill>
                    <a:srgbClr val="FF0000"/>
                  </a:solidFill>
                  <a:effectLst/>
                  <a:uLnTx/>
                  <a:uFillTx/>
                  <a:latin typeface="Times New Roman"/>
                  <a:ea typeface="ＭＳ Ｐゴシック" charset="-128"/>
                  <a:cs typeface="Times New Roman"/>
                </a:rPr>
                <a:t>tot</a:t>
              </a:r>
              <a:endParaRPr kumimoji="0" lang="en-US" sz="1600" b="0" i="1" u="none" strike="noStrike" kern="1200" cap="none" spc="0" normalizeH="0" baseline="-25000" noProof="0" dirty="0">
                <a:ln>
                  <a:noFill/>
                </a:ln>
                <a:solidFill>
                  <a:srgbClr val="FF0000"/>
                </a:solidFill>
                <a:effectLst/>
                <a:uLnTx/>
                <a:uFillTx/>
                <a:latin typeface="Times New Roman"/>
                <a:ea typeface="ＭＳ Ｐゴシック" charset="-128"/>
                <a:cs typeface="Times New Roman"/>
              </a:endParaRPr>
            </a:p>
          </p:txBody>
        </p:sp>
        <p:sp>
          <p:nvSpPr>
            <p:cNvPr id="19" name="TextBox 18">
              <a:extLst>
                <a:ext uri="{FF2B5EF4-FFF2-40B4-BE49-F238E27FC236}">
                  <a16:creationId xmlns:a16="http://schemas.microsoft.com/office/drawing/2014/main" id="{4CC2FCF4-CE46-D64F-AF31-635EC5A22641}"/>
                </a:ext>
              </a:extLst>
            </p:cNvPr>
            <p:cNvSpPr txBox="1"/>
            <p:nvPr/>
          </p:nvSpPr>
          <p:spPr>
            <a:xfrm>
              <a:off x="4465947" y="1179654"/>
              <a:ext cx="749679" cy="5970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M</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1</a:t>
              </a:r>
            </a:p>
          </p:txBody>
        </p:sp>
        <p:sp>
          <p:nvSpPr>
            <p:cNvPr id="20" name="TextBox 19">
              <a:extLst>
                <a:ext uri="{FF2B5EF4-FFF2-40B4-BE49-F238E27FC236}">
                  <a16:creationId xmlns:a16="http://schemas.microsoft.com/office/drawing/2014/main" id="{F540DBB6-A991-DB4A-9AD9-BA34724CDF9B}"/>
                </a:ext>
              </a:extLst>
            </p:cNvPr>
            <p:cNvSpPr txBox="1"/>
            <p:nvPr/>
          </p:nvSpPr>
          <p:spPr>
            <a:xfrm>
              <a:off x="5876228" y="1790895"/>
              <a:ext cx="749679" cy="5970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M</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2</a:t>
              </a:r>
            </a:p>
          </p:txBody>
        </p:sp>
        <p:sp>
          <p:nvSpPr>
            <p:cNvPr id="21" name="TextBox 20">
              <a:extLst>
                <a:ext uri="{FF2B5EF4-FFF2-40B4-BE49-F238E27FC236}">
                  <a16:creationId xmlns:a16="http://schemas.microsoft.com/office/drawing/2014/main" id="{6BF0A120-3F81-6C47-80FE-D1E31BE24A9D}"/>
                </a:ext>
              </a:extLst>
            </p:cNvPr>
            <p:cNvSpPr txBox="1"/>
            <p:nvPr/>
          </p:nvSpPr>
          <p:spPr>
            <a:xfrm>
              <a:off x="6917862" y="3488267"/>
              <a:ext cx="749679" cy="5970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M</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3</a:t>
              </a:r>
            </a:p>
          </p:txBody>
        </p:sp>
        <p:sp>
          <p:nvSpPr>
            <p:cNvPr id="22" name="TextBox 21">
              <a:extLst>
                <a:ext uri="{FF2B5EF4-FFF2-40B4-BE49-F238E27FC236}">
                  <a16:creationId xmlns:a16="http://schemas.microsoft.com/office/drawing/2014/main" id="{F90814A5-5A5E-2A42-A928-E57338708990}"/>
                </a:ext>
              </a:extLst>
            </p:cNvPr>
            <p:cNvSpPr txBox="1"/>
            <p:nvPr/>
          </p:nvSpPr>
          <p:spPr>
            <a:xfrm>
              <a:off x="5021231" y="5002469"/>
              <a:ext cx="780776" cy="5970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M</a:t>
              </a:r>
              <a:r>
                <a:rPr kumimoji="0" lang="en-US" sz="1600" b="0" i="1" u="none" strike="noStrike" kern="1200" cap="none" spc="0" normalizeH="0" baseline="-25000" noProof="0" dirty="0">
                  <a:ln>
                    <a:noFill/>
                  </a:ln>
                  <a:solidFill>
                    <a:prstClr val="black"/>
                  </a:solidFill>
                  <a:effectLst/>
                  <a:uLnTx/>
                  <a:uFillTx/>
                  <a:latin typeface="Symbol" charset="2"/>
                  <a:ea typeface="+mn-ea"/>
                  <a:cs typeface="Symbol" charset="2"/>
                </a:rPr>
                <a:t>a</a:t>
              </a:r>
            </a:p>
          </p:txBody>
        </p:sp>
        <p:sp>
          <p:nvSpPr>
            <p:cNvPr id="23" name="TextBox 22">
              <a:extLst>
                <a:ext uri="{FF2B5EF4-FFF2-40B4-BE49-F238E27FC236}">
                  <a16:creationId xmlns:a16="http://schemas.microsoft.com/office/drawing/2014/main" id="{1297D4E1-9B09-0847-AD9C-BC9CA98C812F}"/>
                </a:ext>
              </a:extLst>
            </p:cNvPr>
            <p:cNvSpPr txBox="1"/>
            <p:nvPr/>
          </p:nvSpPr>
          <p:spPr>
            <a:xfrm>
              <a:off x="1083790" y="1593664"/>
              <a:ext cx="1114344" cy="5970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M</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1271</a:t>
              </a:r>
            </a:p>
          </p:txBody>
        </p:sp>
        <p:sp>
          <p:nvSpPr>
            <p:cNvPr id="24" name="TextBox 23">
              <a:extLst>
                <a:ext uri="{FF2B5EF4-FFF2-40B4-BE49-F238E27FC236}">
                  <a16:creationId xmlns:a16="http://schemas.microsoft.com/office/drawing/2014/main" id="{5F5BB196-C968-9744-9ABB-3BEC2F6D2EA5}"/>
                </a:ext>
              </a:extLst>
            </p:cNvPr>
            <p:cNvSpPr txBox="1"/>
            <p:nvPr/>
          </p:nvSpPr>
          <p:spPr>
            <a:xfrm>
              <a:off x="4622799" y="3488267"/>
              <a:ext cx="551800" cy="65130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imes New Roman"/>
                  <a:ea typeface="ＭＳ Ｐゴシック" charset="-128"/>
                  <a:cs typeface="Times New Roman"/>
                </a:rPr>
                <a:t>Y</a:t>
              </a:r>
              <a:endParaRPr kumimoji="0" lang="en-US" sz="1800" b="0" i="1" u="none" strike="noStrike" kern="1200" cap="none" spc="0" normalizeH="0" baseline="-25000" noProof="0" dirty="0">
                <a:ln>
                  <a:noFill/>
                </a:ln>
                <a:solidFill>
                  <a:srgbClr val="FF0000"/>
                </a:solidFill>
                <a:effectLst/>
                <a:uLnTx/>
                <a:uFillTx/>
                <a:latin typeface="Times New Roman"/>
                <a:ea typeface="ＭＳ Ｐゴシック" charset="-128"/>
                <a:cs typeface="Times New Roman"/>
              </a:endParaRPr>
            </a:p>
          </p:txBody>
        </p:sp>
        <p:sp>
          <p:nvSpPr>
            <p:cNvPr id="25" name="TextBox 24">
              <a:extLst>
                <a:ext uri="{FF2B5EF4-FFF2-40B4-BE49-F238E27FC236}">
                  <a16:creationId xmlns:a16="http://schemas.microsoft.com/office/drawing/2014/main" id="{2BF13869-0B0E-4540-B18B-188E60ED2078}"/>
                </a:ext>
              </a:extLst>
            </p:cNvPr>
            <p:cNvSpPr txBox="1"/>
            <p:nvPr/>
          </p:nvSpPr>
          <p:spPr>
            <a:xfrm>
              <a:off x="589191" y="5231868"/>
              <a:ext cx="2245083" cy="65130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imes New Roman"/>
                  <a:ea typeface="ＭＳ Ｐゴシック" charset="-128"/>
                  <a:cs typeface="Times New Roman"/>
                </a:rPr>
                <a:t>Y </a:t>
              </a:r>
              <a:r>
                <a:rPr kumimoji="0" lang="en-US" sz="1800" b="0" i="1" u="none" strike="noStrike" kern="1200" cap="none" spc="0" normalizeH="0" baseline="0" noProof="0" dirty="0">
                  <a:ln>
                    <a:noFill/>
                  </a:ln>
                  <a:solidFill>
                    <a:srgbClr val="FF0000"/>
                  </a:solidFill>
                  <a:effectLst/>
                  <a:uLnTx/>
                  <a:uFillTx/>
                  <a:latin typeface="Symbol" charset="2"/>
                  <a:ea typeface="ＭＳ Ｐゴシック" charset="-128"/>
                  <a:cs typeface="Symbol" charset="2"/>
                </a:rPr>
                <a:t>⊂</a:t>
              </a:r>
              <a:r>
                <a:rPr kumimoji="0" lang="en-US" sz="1800" b="0" i="1" u="none" strike="noStrike" kern="1200" cap="none" spc="0" normalizeH="0" baseline="0" noProof="0" dirty="0" err="1">
                  <a:ln>
                    <a:noFill/>
                  </a:ln>
                  <a:solidFill>
                    <a:srgbClr val="FF0000"/>
                  </a:solidFill>
                  <a:effectLst/>
                  <a:uLnTx/>
                  <a:uFillTx/>
                  <a:latin typeface="Times New Roman"/>
                  <a:ea typeface="ＭＳ Ｐゴシック" charset="-128"/>
                  <a:cs typeface="Times New Roman"/>
                </a:rPr>
                <a:t>Y</a:t>
              </a:r>
              <a:r>
                <a:rPr kumimoji="0" lang="en-US" sz="1800" b="0" i="1" u="none" strike="noStrike" kern="1200" cap="none" spc="0" normalizeH="0" baseline="-25000" noProof="0" dirty="0" err="1">
                  <a:ln>
                    <a:noFill/>
                  </a:ln>
                  <a:solidFill>
                    <a:srgbClr val="FF0000"/>
                  </a:solidFill>
                  <a:effectLst/>
                  <a:uLnTx/>
                  <a:uFillTx/>
                  <a:latin typeface="Symbol" charset="2"/>
                  <a:ea typeface="ＭＳ Ｐゴシック" charset="-128"/>
                  <a:cs typeface="Symbol" charset="2"/>
                </a:rPr>
                <a:t>a</a:t>
              </a:r>
              <a:r>
                <a:rPr kumimoji="0" lang="en-US" sz="1800" b="0" i="1" u="none" strike="noStrike" kern="1200" cap="none" spc="0" normalizeH="0" baseline="-25000" noProof="0" dirty="0">
                  <a:ln>
                    <a:noFill/>
                  </a:ln>
                  <a:solidFill>
                    <a:srgbClr val="FF0000"/>
                  </a:solidFill>
                  <a:effectLst/>
                  <a:uLnTx/>
                  <a:uFillTx/>
                  <a:latin typeface="Symbol" charset="2"/>
                  <a:ea typeface="ＭＳ Ｐゴシック" charset="-128"/>
                  <a:cs typeface="Symbol" charset="2"/>
                </a:rPr>
                <a:t> </a:t>
              </a:r>
              <a:r>
                <a:rPr kumimoji="0" lang="en-US" sz="1800" b="0" i="1" u="none" strike="noStrike" kern="1200" cap="none" spc="0" normalizeH="0" baseline="0" noProof="0" dirty="0">
                  <a:ln>
                    <a:noFill/>
                  </a:ln>
                  <a:solidFill>
                    <a:srgbClr val="FF0000"/>
                  </a:solidFill>
                  <a:effectLst/>
                  <a:uLnTx/>
                  <a:uFillTx/>
                  <a:latin typeface="Symbol" charset="2"/>
                  <a:ea typeface="ＭＳ Ｐゴシック" charset="-128"/>
                  <a:cs typeface="Symbol" charset="2"/>
                </a:rPr>
                <a:t>⊂</a:t>
              </a:r>
              <a:r>
                <a:rPr kumimoji="0" lang="en-US" sz="1800" b="0" i="1" u="none" strike="noStrike" kern="1200" cap="none" spc="0" normalizeH="0" baseline="0" noProof="0" dirty="0" err="1">
                  <a:ln>
                    <a:noFill/>
                  </a:ln>
                  <a:solidFill>
                    <a:srgbClr val="FF0000"/>
                  </a:solidFill>
                  <a:effectLst/>
                  <a:uLnTx/>
                  <a:uFillTx/>
                  <a:latin typeface="Times New Roman"/>
                  <a:ea typeface="ＭＳ Ｐゴシック" charset="-128"/>
                  <a:cs typeface="Times New Roman"/>
                </a:rPr>
                <a:t>Y</a:t>
              </a:r>
              <a:r>
                <a:rPr kumimoji="0" lang="en-US" sz="1800" b="0" i="1" u="none" strike="noStrike" kern="1200" cap="none" spc="0" normalizeH="0" baseline="-25000" noProof="0" dirty="0" err="1">
                  <a:ln>
                    <a:noFill/>
                  </a:ln>
                  <a:solidFill>
                    <a:srgbClr val="FF0000"/>
                  </a:solidFill>
                  <a:effectLst/>
                  <a:uLnTx/>
                  <a:uFillTx/>
                  <a:latin typeface="Times New Roman"/>
                  <a:ea typeface="ＭＳ Ｐゴシック" charset="-128"/>
                  <a:cs typeface="Times New Roman"/>
                </a:rPr>
                <a:t>tot</a:t>
              </a:r>
              <a:endParaRPr kumimoji="0" lang="en-US" sz="1800" b="0" i="1" u="none" strike="noStrike" kern="1200" cap="none" spc="0" normalizeH="0" baseline="-25000" noProof="0" dirty="0">
                <a:ln>
                  <a:noFill/>
                </a:ln>
                <a:solidFill>
                  <a:srgbClr val="FF0000"/>
                </a:solidFill>
                <a:effectLst/>
                <a:uLnTx/>
                <a:uFillTx/>
                <a:latin typeface="Times New Roman"/>
                <a:ea typeface="ＭＳ Ｐゴシック" charset="-128"/>
                <a:cs typeface="Times New Roman"/>
              </a:endParaRPr>
            </a:p>
          </p:txBody>
        </p:sp>
      </p:grpSp>
      <p:sp>
        <p:nvSpPr>
          <p:cNvPr id="28" name="Rectangle 27">
            <a:extLst>
              <a:ext uri="{FF2B5EF4-FFF2-40B4-BE49-F238E27FC236}">
                <a16:creationId xmlns:a16="http://schemas.microsoft.com/office/drawing/2014/main" id="{861C5A4A-3E6B-FB42-AF7B-1690D85D780F}"/>
              </a:ext>
            </a:extLst>
          </p:cNvPr>
          <p:cNvSpPr/>
          <p:nvPr/>
        </p:nvSpPr>
        <p:spPr>
          <a:xfrm>
            <a:off x="4527496" y="3272286"/>
            <a:ext cx="4156494" cy="369332"/>
          </a:xfrm>
          <a:prstGeom prst="rect">
            <a:avLst/>
          </a:prstGeom>
        </p:spPr>
        <p:txBody>
          <a:bodyPr wrap="none">
            <a:spAutoFit/>
          </a:bodyPr>
          <a:lstStyle/>
          <a:p>
            <a:r>
              <a:rPr lang="en-US" dirty="0"/>
              <a:t>The posterior mean and variance of </a:t>
            </a:r>
            <a:r>
              <a:rPr lang="en-US" i="1" dirty="0">
                <a:latin typeface="Times New Roman"/>
                <a:cs typeface="Times New Roman"/>
              </a:rPr>
              <a:t>y </a:t>
            </a:r>
            <a:r>
              <a:rPr lang="en-US" dirty="0"/>
              <a:t>are:</a:t>
            </a:r>
          </a:p>
        </p:txBody>
      </p:sp>
      <p:pic>
        <p:nvPicPr>
          <p:cNvPr id="29" name="Picture 28">
            <a:extLst>
              <a:ext uri="{FF2B5EF4-FFF2-40B4-BE49-F238E27FC236}">
                <a16:creationId xmlns:a16="http://schemas.microsoft.com/office/drawing/2014/main" id="{BF0B565F-23A0-164C-8699-29D31E6A829E}"/>
              </a:ext>
            </a:extLst>
          </p:cNvPr>
          <p:cNvPicPr>
            <a:picLocks noChangeAspect="1"/>
          </p:cNvPicPr>
          <p:nvPr/>
        </p:nvPicPr>
        <p:blipFill>
          <a:blip r:embed="rId4"/>
          <a:stretch>
            <a:fillRect/>
          </a:stretch>
        </p:blipFill>
        <p:spPr>
          <a:xfrm>
            <a:off x="5472035" y="3919668"/>
            <a:ext cx="1942918" cy="703812"/>
          </a:xfrm>
          <a:prstGeom prst="rect">
            <a:avLst/>
          </a:prstGeom>
        </p:spPr>
      </p:pic>
      <p:pic>
        <p:nvPicPr>
          <p:cNvPr id="30" name="Picture 29">
            <a:extLst>
              <a:ext uri="{FF2B5EF4-FFF2-40B4-BE49-F238E27FC236}">
                <a16:creationId xmlns:a16="http://schemas.microsoft.com/office/drawing/2014/main" id="{DAFAEDFE-0B87-B946-B4D0-6B1019F21D67}"/>
              </a:ext>
            </a:extLst>
          </p:cNvPr>
          <p:cNvPicPr>
            <a:picLocks noChangeAspect="1"/>
          </p:cNvPicPr>
          <p:nvPr/>
        </p:nvPicPr>
        <p:blipFill>
          <a:blip r:embed="rId5"/>
          <a:stretch>
            <a:fillRect/>
          </a:stretch>
        </p:blipFill>
        <p:spPr>
          <a:xfrm>
            <a:off x="4746548" y="4623480"/>
            <a:ext cx="4103919" cy="703812"/>
          </a:xfrm>
          <a:prstGeom prst="rect">
            <a:avLst/>
          </a:prstGeom>
        </p:spPr>
      </p:pic>
    </p:spTree>
    <p:extLst>
      <p:ext uri="{BB962C8B-B14F-4D97-AF65-F5344CB8AC3E}">
        <p14:creationId xmlns:p14="http://schemas.microsoft.com/office/powerpoint/2010/main" val="309754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15F018-FA57-104E-A82D-E8419917D8E9}"/>
              </a:ext>
            </a:extLst>
          </p:cNvPr>
          <p:cNvSpPr txBox="1"/>
          <p:nvPr/>
        </p:nvSpPr>
        <p:spPr>
          <a:xfrm>
            <a:off x="2527634" y="25351"/>
            <a:ext cx="4354077" cy="461665"/>
          </a:xfrm>
          <a:prstGeom prst="rect">
            <a:avLst/>
          </a:prstGeom>
          <a:noFill/>
        </p:spPr>
        <p:txBody>
          <a:bodyPr wrap="none" rtlCol="0">
            <a:spAutoFit/>
          </a:bodyPr>
          <a:lstStyle/>
          <a:p>
            <a:r>
              <a:rPr lang="en-US" sz="2400" dirty="0">
                <a:solidFill>
                  <a:srgbClr val="000090"/>
                </a:solidFill>
              </a:rPr>
              <a:t>Bayesian Model Averaging (BMA)</a:t>
            </a:r>
          </a:p>
        </p:txBody>
      </p:sp>
      <p:sp>
        <p:nvSpPr>
          <p:cNvPr id="5" name="Line Callout 2 4">
            <a:extLst>
              <a:ext uri="{FF2B5EF4-FFF2-40B4-BE49-F238E27FC236}">
                <a16:creationId xmlns:a16="http://schemas.microsoft.com/office/drawing/2014/main" id="{B00DFFA5-94AE-F64E-99E4-7B795B087F3E}"/>
              </a:ext>
            </a:extLst>
          </p:cNvPr>
          <p:cNvSpPr/>
          <p:nvPr/>
        </p:nvSpPr>
        <p:spPr>
          <a:xfrm>
            <a:off x="1505301" y="2081475"/>
            <a:ext cx="1307398" cy="585249"/>
          </a:xfrm>
          <a:prstGeom prst="borderCallout2">
            <a:avLst>
              <a:gd name="adj1" fmla="val -2526"/>
              <a:gd name="adj2" fmla="val 70714"/>
              <a:gd name="adj3" fmla="val -47208"/>
              <a:gd name="adj4" fmla="val 90953"/>
              <a:gd name="adj5" fmla="val -104521"/>
              <a:gd name="adj6" fmla="val 91428"/>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quantity of interest</a:t>
            </a:r>
          </a:p>
        </p:txBody>
      </p:sp>
      <p:sp>
        <p:nvSpPr>
          <p:cNvPr id="6" name="Line Callout 2 5">
            <a:extLst>
              <a:ext uri="{FF2B5EF4-FFF2-40B4-BE49-F238E27FC236}">
                <a16:creationId xmlns:a16="http://schemas.microsoft.com/office/drawing/2014/main" id="{F1672FE8-C44D-1A4F-9038-C9837E106BF6}"/>
              </a:ext>
            </a:extLst>
          </p:cNvPr>
          <p:cNvSpPr/>
          <p:nvPr/>
        </p:nvSpPr>
        <p:spPr>
          <a:xfrm>
            <a:off x="3014905" y="2126404"/>
            <a:ext cx="1617019" cy="800189"/>
          </a:xfrm>
          <a:prstGeom prst="borderCallout2">
            <a:avLst>
              <a:gd name="adj1" fmla="val -2526"/>
              <a:gd name="adj2" fmla="val 44533"/>
              <a:gd name="adj3" fmla="val -40983"/>
              <a:gd name="adj4" fmla="val 9331"/>
              <a:gd name="adj5" fmla="val -87404"/>
              <a:gd name="adj6" fmla="val -205"/>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en-US">
                <a:solidFill>
                  <a:schemeClr val="tx1"/>
                </a:solidFill>
              </a:rPr>
              <a:t>observables</a:t>
            </a:r>
            <a:endParaRPr lang="en-US" dirty="0">
              <a:solidFill>
                <a:schemeClr val="tx1"/>
              </a:solidFill>
            </a:endParaRPr>
          </a:p>
          <a:p>
            <a:r>
              <a:rPr lang="en-US" dirty="0">
                <a:solidFill>
                  <a:schemeClr val="tx1"/>
                </a:solidFill>
              </a:rPr>
              <a:t>(data)</a:t>
            </a:r>
          </a:p>
        </p:txBody>
      </p:sp>
      <p:sp>
        <p:nvSpPr>
          <p:cNvPr id="7" name="Line Callout 2 6">
            <a:extLst>
              <a:ext uri="{FF2B5EF4-FFF2-40B4-BE49-F238E27FC236}">
                <a16:creationId xmlns:a16="http://schemas.microsoft.com/office/drawing/2014/main" id="{24CA8F2C-9E22-4443-A6FA-988391F17405}"/>
              </a:ext>
            </a:extLst>
          </p:cNvPr>
          <p:cNvSpPr/>
          <p:nvPr/>
        </p:nvSpPr>
        <p:spPr>
          <a:xfrm>
            <a:off x="197903" y="700033"/>
            <a:ext cx="1307398" cy="926819"/>
          </a:xfrm>
          <a:prstGeom prst="borderCallout2">
            <a:avLst>
              <a:gd name="adj1" fmla="val 76742"/>
              <a:gd name="adj2" fmla="val 100238"/>
              <a:gd name="adj3" fmla="val 71023"/>
              <a:gd name="adj4" fmla="val 129048"/>
              <a:gd name="adj5" fmla="val 63421"/>
              <a:gd name="adj6" fmla="val 146666"/>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posterior distribution given data</a:t>
            </a:r>
          </a:p>
        </p:txBody>
      </p:sp>
      <p:sp>
        <p:nvSpPr>
          <p:cNvPr id="8" name="Line Callout 2 7">
            <a:extLst>
              <a:ext uri="{FF2B5EF4-FFF2-40B4-BE49-F238E27FC236}">
                <a16:creationId xmlns:a16="http://schemas.microsoft.com/office/drawing/2014/main" id="{6300A5EB-BDE8-2143-B561-B929682C4190}"/>
              </a:ext>
            </a:extLst>
          </p:cNvPr>
          <p:cNvSpPr/>
          <p:nvPr/>
        </p:nvSpPr>
        <p:spPr>
          <a:xfrm>
            <a:off x="7165785" y="515617"/>
            <a:ext cx="1307398" cy="585249"/>
          </a:xfrm>
          <a:prstGeom prst="borderCallout2">
            <a:avLst>
              <a:gd name="adj1" fmla="val 21714"/>
              <a:gd name="adj2" fmla="val -242"/>
              <a:gd name="adj3" fmla="val 21852"/>
              <a:gd name="adj4" fmla="val -139176"/>
              <a:gd name="adj5" fmla="val 84800"/>
              <a:gd name="adj6" fmla="val -169880"/>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models considered</a:t>
            </a:r>
          </a:p>
        </p:txBody>
      </p:sp>
      <p:sp>
        <p:nvSpPr>
          <p:cNvPr id="9" name="Line Callout 2 8">
            <a:extLst>
              <a:ext uri="{FF2B5EF4-FFF2-40B4-BE49-F238E27FC236}">
                <a16:creationId xmlns:a16="http://schemas.microsoft.com/office/drawing/2014/main" id="{B084E12E-5652-814B-8A73-600F7BC10DEE}"/>
              </a:ext>
            </a:extLst>
          </p:cNvPr>
          <p:cNvSpPr/>
          <p:nvPr/>
        </p:nvSpPr>
        <p:spPr>
          <a:xfrm>
            <a:off x="6881711" y="2181541"/>
            <a:ext cx="1307398" cy="926819"/>
          </a:xfrm>
          <a:prstGeom prst="borderCallout2">
            <a:avLst>
              <a:gd name="adj1" fmla="val -2526"/>
              <a:gd name="adj2" fmla="val 24048"/>
              <a:gd name="adj3" fmla="val -44521"/>
              <a:gd name="adj4" fmla="val 22381"/>
              <a:gd name="adj5" fmla="val -78993"/>
              <a:gd name="adj6" fmla="val -36191"/>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posterior probability of a model</a:t>
            </a:r>
          </a:p>
        </p:txBody>
      </p:sp>
      <p:sp>
        <p:nvSpPr>
          <p:cNvPr id="10" name="Rectangle 9">
            <a:extLst>
              <a:ext uri="{FF2B5EF4-FFF2-40B4-BE49-F238E27FC236}">
                <a16:creationId xmlns:a16="http://schemas.microsoft.com/office/drawing/2014/main" id="{DBA646B3-EFF6-C445-A758-0A2F7EC8947F}"/>
              </a:ext>
            </a:extLst>
          </p:cNvPr>
          <p:cNvSpPr/>
          <p:nvPr/>
        </p:nvSpPr>
        <p:spPr>
          <a:xfrm>
            <a:off x="297515" y="3262531"/>
            <a:ext cx="2987020" cy="707886"/>
          </a:xfrm>
          <a:prstGeom prst="rect">
            <a:avLst/>
          </a:prstGeom>
        </p:spPr>
        <p:txBody>
          <a:bodyPr wrap="square">
            <a:spAutoFit/>
          </a:bodyPr>
          <a:lstStyle/>
          <a:p>
            <a:r>
              <a:rPr lang="en-US" sz="2000" dirty="0"/>
              <a:t>The posterior probability for the model </a:t>
            </a:r>
            <a:r>
              <a:rPr lang="en-US" sz="2000" i="1" dirty="0">
                <a:latin typeface="Times New Roman"/>
                <a:cs typeface="Times New Roman"/>
              </a:rPr>
              <a:t>M</a:t>
            </a:r>
            <a:r>
              <a:rPr lang="en-US" sz="2000" i="1" baseline="-25000" dirty="0">
                <a:latin typeface="Times New Roman"/>
                <a:cs typeface="Times New Roman"/>
              </a:rPr>
              <a:t>k</a:t>
            </a:r>
          </a:p>
        </p:txBody>
      </p:sp>
      <p:sp>
        <p:nvSpPr>
          <p:cNvPr id="11" name="Rectangle 10">
            <a:extLst>
              <a:ext uri="{FF2B5EF4-FFF2-40B4-BE49-F238E27FC236}">
                <a16:creationId xmlns:a16="http://schemas.microsoft.com/office/drawing/2014/main" id="{F1249C7A-E102-A540-844F-83BC1AD3DD95}"/>
              </a:ext>
            </a:extLst>
          </p:cNvPr>
          <p:cNvSpPr/>
          <p:nvPr/>
        </p:nvSpPr>
        <p:spPr>
          <a:xfrm>
            <a:off x="2624610" y="4376940"/>
            <a:ext cx="5848573" cy="400110"/>
          </a:xfrm>
          <a:prstGeom prst="rect">
            <a:avLst/>
          </a:prstGeom>
        </p:spPr>
        <p:txBody>
          <a:bodyPr wrap="square">
            <a:spAutoFit/>
          </a:bodyPr>
          <a:lstStyle/>
          <a:p>
            <a:r>
              <a:rPr lang="en-US" sz="2000" dirty="0"/>
              <a:t>prior probability that the model </a:t>
            </a:r>
            <a:r>
              <a:rPr lang="en-US" sz="2000" i="1" dirty="0">
                <a:latin typeface="Times New Roman"/>
                <a:cs typeface="Times New Roman"/>
              </a:rPr>
              <a:t>M</a:t>
            </a:r>
            <a:r>
              <a:rPr lang="en-US" sz="2000" i="1" baseline="-25000" dirty="0">
                <a:latin typeface="Times New Roman"/>
                <a:cs typeface="Times New Roman"/>
              </a:rPr>
              <a:t>k </a:t>
            </a:r>
            <a:r>
              <a:rPr lang="en-US" sz="2000" dirty="0"/>
              <a:t>is true (!!!)</a:t>
            </a:r>
            <a:endParaRPr lang="en-US" sz="2000" i="1" baseline="-25000" dirty="0">
              <a:latin typeface="Times New Roman"/>
              <a:cs typeface="Times New Roman"/>
            </a:endParaRPr>
          </a:p>
        </p:txBody>
      </p:sp>
      <p:sp>
        <p:nvSpPr>
          <p:cNvPr id="12" name="Line Callout 2 11">
            <a:extLst>
              <a:ext uri="{FF2B5EF4-FFF2-40B4-BE49-F238E27FC236}">
                <a16:creationId xmlns:a16="http://schemas.microsoft.com/office/drawing/2014/main" id="{644D4829-6392-A54A-8AC6-B9FF090B73AF}"/>
              </a:ext>
            </a:extLst>
          </p:cNvPr>
          <p:cNvSpPr/>
          <p:nvPr/>
        </p:nvSpPr>
        <p:spPr>
          <a:xfrm>
            <a:off x="1711" y="5551088"/>
            <a:ext cx="2426707" cy="977631"/>
          </a:xfrm>
          <a:prstGeom prst="borderCallout2">
            <a:avLst>
              <a:gd name="adj1" fmla="val -98"/>
              <a:gd name="adj2" fmla="val 23269"/>
              <a:gd name="adj3" fmla="val -41637"/>
              <a:gd name="adj4" fmla="val 38378"/>
              <a:gd name="adj5" fmla="val -22374"/>
              <a:gd name="adj6" fmla="val 89013"/>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marginal density of the data; integrated likelihood of model </a:t>
            </a:r>
            <a:r>
              <a:rPr lang="en-US" i="1" dirty="0">
                <a:solidFill>
                  <a:schemeClr val="tx1"/>
                </a:solidFill>
                <a:latin typeface="Times New Roman"/>
                <a:cs typeface="Times New Roman"/>
              </a:rPr>
              <a:t>M</a:t>
            </a:r>
            <a:r>
              <a:rPr lang="en-US" i="1" baseline="-25000" dirty="0">
                <a:solidFill>
                  <a:schemeClr val="tx1"/>
                </a:solidFill>
                <a:latin typeface="Times New Roman"/>
                <a:cs typeface="Times New Roman"/>
              </a:rPr>
              <a:t>k</a:t>
            </a:r>
          </a:p>
        </p:txBody>
      </p:sp>
      <p:sp>
        <p:nvSpPr>
          <p:cNvPr id="13" name="Line Callout 2 12">
            <a:extLst>
              <a:ext uri="{FF2B5EF4-FFF2-40B4-BE49-F238E27FC236}">
                <a16:creationId xmlns:a16="http://schemas.microsoft.com/office/drawing/2014/main" id="{C4659325-4E37-9748-82B9-54F2ECCDC338}"/>
              </a:ext>
            </a:extLst>
          </p:cNvPr>
          <p:cNvSpPr/>
          <p:nvPr/>
        </p:nvSpPr>
        <p:spPr>
          <a:xfrm>
            <a:off x="4282221" y="5936639"/>
            <a:ext cx="1165783" cy="564531"/>
          </a:xfrm>
          <a:prstGeom prst="borderCallout2">
            <a:avLst>
              <a:gd name="adj1" fmla="val -2526"/>
              <a:gd name="adj2" fmla="val 44533"/>
              <a:gd name="adj3" fmla="val -40983"/>
              <a:gd name="adj4" fmla="val 9331"/>
              <a:gd name="adj5" fmla="val -98433"/>
              <a:gd name="adj6" fmla="val 9408"/>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likelihood</a:t>
            </a:r>
          </a:p>
        </p:txBody>
      </p:sp>
      <p:sp>
        <p:nvSpPr>
          <p:cNvPr id="14" name="Line Callout 2 13">
            <a:extLst>
              <a:ext uri="{FF2B5EF4-FFF2-40B4-BE49-F238E27FC236}">
                <a16:creationId xmlns:a16="http://schemas.microsoft.com/office/drawing/2014/main" id="{DA8989D1-3028-F442-8265-A8C6A5BFEBC5}"/>
              </a:ext>
            </a:extLst>
          </p:cNvPr>
          <p:cNvSpPr/>
          <p:nvPr/>
        </p:nvSpPr>
        <p:spPr>
          <a:xfrm>
            <a:off x="5961139" y="5892183"/>
            <a:ext cx="1841143" cy="564531"/>
          </a:xfrm>
          <a:prstGeom prst="borderCallout2">
            <a:avLst>
              <a:gd name="adj1" fmla="val -2526"/>
              <a:gd name="adj2" fmla="val 44533"/>
              <a:gd name="adj3" fmla="val -40983"/>
              <a:gd name="adj4" fmla="val 9331"/>
              <a:gd name="adj5" fmla="val -98433"/>
              <a:gd name="adj6" fmla="val 9408"/>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prior distribution of parameters</a:t>
            </a:r>
          </a:p>
        </p:txBody>
      </p:sp>
      <p:pic>
        <p:nvPicPr>
          <p:cNvPr id="15" name="Picture 14">
            <a:extLst>
              <a:ext uri="{FF2B5EF4-FFF2-40B4-BE49-F238E27FC236}">
                <a16:creationId xmlns:a16="http://schemas.microsoft.com/office/drawing/2014/main" id="{C2C57A3C-84BB-F64D-8B5C-F9F2DE1D4418}"/>
              </a:ext>
            </a:extLst>
          </p:cNvPr>
          <p:cNvPicPr>
            <a:picLocks noChangeAspect="1"/>
          </p:cNvPicPr>
          <p:nvPr/>
        </p:nvPicPr>
        <p:blipFill>
          <a:blip r:embed="rId2"/>
          <a:stretch>
            <a:fillRect/>
          </a:stretch>
        </p:blipFill>
        <p:spPr>
          <a:xfrm>
            <a:off x="2374900" y="808242"/>
            <a:ext cx="4381500" cy="901700"/>
          </a:xfrm>
          <a:prstGeom prst="rect">
            <a:avLst/>
          </a:prstGeom>
        </p:spPr>
      </p:pic>
      <p:sp>
        <p:nvSpPr>
          <p:cNvPr id="16" name="Line Callout 2 15">
            <a:extLst>
              <a:ext uri="{FF2B5EF4-FFF2-40B4-BE49-F238E27FC236}">
                <a16:creationId xmlns:a16="http://schemas.microsoft.com/office/drawing/2014/main" id="{2B735420-B507-4B43-BF9B-97FD3EE58673}"/>
              </a:ext>
            </a:extLst>
          </p:cNvPr>
          <p:cNvSpPr/>
          <p:nvPr/>
        </p:nvSpPr>
        <p:spPr>
          <a:xfrm>
            <a:off x="4866513" y="1703472"/>
            <a:ext cx="1889887" cy="860487"/>
          </a:xfrm>
          <a:prstGeom prst="borderCallout2">
            <a:avLst>
              <a:gd name="adj1" fmla="val 21714"/>
              <a:gd name="adj2" fmla="val -242"/>
              <a:gd name="adj3" fmla="val 19824"/>
              <a:gd name="adj4" fmla="val -14821"/>
              <a:gd name="adj5" fmla="val -42978"/>
              <a:gd name="adj6" fmla="val -31080"/>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Posterior distribution of </a:t>
            </a:r>
            <a:r>
              <a:rPr lang="en-US" i="1" dirty="0">
                <a:solidFill>
                  <a:schemeClr val="tx1"/>
                </a:solidFill>
                <a:latin typeface="Times New Roman"/>
                <a:cs typeface="Times New Roman"/>
              </a:rPr>
              <a:t>y</a:t>
            </a:r>
            <a:r>
              <a:rPr lang="en-US" dirty="0">
                <a:solidFill>
                  <a:schemeClr val="tx1"/>
                </a:solidFill>
              </a:rPr>
              <a:t> under each model</a:t>
            </a:r>
          </a:p>
        </p:txBody>
      </p:sp>
      <p:pic>
        <p:nvPicPr>
          <p:cNvPr id="17" name="Picture 16">
            <a:extLst>
              <a:ext uri="{FF2B5EF4-FFF2-40B4-BE49-F238E27FC236}">
                <a16:creationId xmlns:a16="http://schemas.microsoft.com/office/drawing/2014/main" id="{7EF15ADF-A4F4-7F46-890D-6AD85C7C9B5C}"/>
              </a:ext>
            </a:extLst>
          </p:cNvPr>
          <p:cNvPicPr>
            <a:picLocks noChangeAspect="1"/>
          </p:cNvPicPr>
          <p:nvPr/>
        </p:nvPicPr>
        <p:blipFill>
          <a:blip r:embed="rId3"/>
          <a:stretch>
            <a:fillRect/>
          </a:stretch>
        </p:blipFill>
        <p:spPr>
          <a:xfrm>
            <a:off x="1766303" y="4459550"/>
            <a:ext cx="825500" cy="317500"/>
          </a:xfrm>
          <a:prstGeom prst="rect">
            <a:avLst/>
          </a:prstGeom>
        </p:spPr>
      </p:pic>
      <p:pic>
        <p:nvPicPr>
          <p:cNvPr id="18" name="Picture 17">
            <a:extLst>
              <a:ext uri="{FF2B5EF4-FFF2-40B4-BE49-F238E27FC236}">
                <a16:creationId xmlns:a16="http://schemas.microsoft.com/office/drawing/2014/main" id="{23E8373F-5C41-5242-95EE-463C23B694D3}"/>
              </a:ext>
            </a:extLst>
          </p:cNvPr>
          <p:cNvPicPr>
            <a:picLocks noChangeAspect="1"/>
          </p:cNvPicPr>
          <p:nvPr/>
        </p:nvPicPr>
        <p:blipFill>
          <a:blip r:embed="rId4"/>
          <a:stretch>
            <a:fillRect/>
          </a:stretch>
        </p:blipFill>
        <p:spPr>
          <a:xfrm>
            <a:off x="3216095" y="3321881"/>
            <a:ext cx="4267200" cy="812800"/>
          </a:xfrm>
          <a:prstGeom prst="rect">
            <a:avLst/>
          </a:prstGeom>
        </p:spPr>
      </p:pic>
      <p:pic>
        <p:nvPicPr>
          <p:cNvPr id="19" name="Picture 18">
            <a:extLst>
              <a:ext uri="{FF2B5EF4-FFF2-40B4-BE49-F238E27FC236}">
                <a16:creationId xmlns:a16="http://schemas.microsoft.com/office/drawing/2014/main" id="{FEA0620B-A753-2348-9C66-0E4FBA881307}"/>
              </a:ext>
            </a:extLst>
          </p:cNvPr>
          <p:cNvPicPr>
            <a:picLocks noChangeAspect="1"/>
          </p:cNvPicPr>
          <p:nvPr/>
        </p:nvPicPr>
        <p:blipFill>
          <a:blip r:embed="rId5"/>
          <a:stretch>
            <a:fillRect/>
          </a:stretch>
        </p:blipFill>
        <p:spPr>
          <a:xfrm>
            <a:off x="2327095" y="4961589"/>
            <a:ext cx="5156200" cy="685800"/>
          </a:xfrm>
          <a:prstGeom prst="rect">
            <a:avLst/>
          </a:prstGeom>
        </p:spPr>
      </p:pic>
      <p:sp>
        <p:nvSpPr>
          <p:cNvPr id="20" name="TextBox 19">
            <a:extLst>
              <a:ext uri="{FF2B5EF4-FFF2-40B4-BE49-F238E27FC236}">
                <a16:creationId xmlns:a16="http://schemas.microsoft.com/office/drawing/2014/main" id="{74152A0E-10A9-EB4E-8049-09E62D220BFF}"/>
              </a:ext>
            </a:extLst>
          </p:cNvPr>
          <p:cNvSpPr txBox="1"/>
          <p:nvPr/>
        </p:nvSpPr>
        <p:spPr>
          <a:xfrm>
            <a:off x="929390" y="2923082"/>
            <a:ext cx="184731" cy="369332"/>
          </a:xfrm>
          <a:prstGeom prst="rect">
            <a:avLst/>
          </a:prstGeom>
          <a:noFill/>
        </p:spPr>
        <p:txBody>
          <a:bodyPr wrap="none" rtlCol="0">
            <a:spAutoFit/>
          </a:bodyPr>
          <a:lstStyle/>
          <a:p>
            <a:endParaRPr lang="en-US" dirty="0"/>
          </a:p>
        </p:txBody>
      </p:sp>
      <p:sp>
        <p:nvSpPr>
          <p:cNvPr id="21" name="Footer Placeholder 20">
            <a:extLst>
              <a:ext uri="{FF2B5EF4-FFF2-40B4-BE49-F238E27FC236}">
                <a16:creationId xmlns:a16="http://schemas.microsoft.com/office/drawing/2014/main" id="{C357488B-97F2-8543-8B26-E81F7CCD011D}"/>
              </a:ext>
            </a:extLst>
          </p:cNvPr>
          <p:cNvSpPr>
            <a:spLocks noGrp="1"/>
          </p:cNvSpPr>
          <p:nvPr>
            <p:ph type="ftr" sz="quarter" idx="3"/>
          </p:nvPr>
        </p:nvSpPr>
        <p:spPr/>
        <p:txBody>
          <a:bodyPr/>
          <a:lstStyle/>
          <a:p>
            <a:r>
              <a:rPr lang="en-US"/>
              <a:t>W. Nazarewicz, Tsukuba Workshop 2018</a:t>
            </a:r>
            <a:endParaRPr lang="en-US" dirty="0"/>
          </a:p>
        </p:txBody>
      </p:sp>
      <p:sp>
        <p:nvSpPr>
          <p:cNvPr id="22" name="Slide Number Placeholder 21">
            <a:extLst>
              <a:ext uri="{FF2B5EF4-FFF2-40B4-BE49-F238E27FC236}">
                <a16:creationId xmlns:a16="http://schemas.microsoft.com/office/drawing/2014/main" id="{F767789F-5D52-554B-8EA9-1D1D5EB53BD5}"/>
              </a:ext>
            </a:extLst>
          </p:cNvPr>
          <p:cNvSpPr>
            <a:spLocks noGrp="1"/>
          </p:cNvSpPr>
          <p:nvPr>
            <p:ph type="sldNum" sz="quarter" idx="4"/>
          </p:nvPr>
        </p:nvSpPr>
        <p:spPr/>
        <p:txBody>
          <a:bodyPr/>
          <a:lstStyle/>
          <a:p>
            <a:fld id="{987C7CF1-4D7D-C941-87F6-6592CA3F7595}" type="slidenum">
              <a:rPr lang="en-US" smtClean="0"/>
              <a:t>26</a:t>
            </a:fld>
            <a:endParaRPr lang="en-US" dirty="0"/>
          </a:p>
        </p:txBody>
      </p:sp>
    </p:spTree>
    <p:extLst>
      <p:ext uri="{BB962C8B-B14F-4D97-AF65-F5344CB8AC3E}">
        <p14:creationId xmlns:p14="http://schemas.microsoft.com/office/powerpoint/2010/main" val="279331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9DC208-52A2-AC4B-9A61-AED46173D36C}"/>
              </a:ext>
            </a:extLst>
          </p:cNvPr>
          <p:cNvSpPr txBox="1"/>
          <p:nvPr/>
        </p:nvSpPr>
        <p:spPr>
          <a:xfrm>
            <a:off x="2085984" y="105523"/>
            <a:ext cx="5746610" cy="523220"/>
          </a:xfrm>
          <a:prstGeom prst="rect">
            <a:avLst/>
          </a:prstGeom>
          <a:noFill/>
        </p:spPr>
        <p:txBody>
          <a:bodyPr wrap="none" rtlCol="0">
            <a:spAutoFit/>
          </a:bodyPr>
          <a:lstStyle/>
          <a:p>
            <a:r>
              <a:rPr lang="en-US" sz="2800" dirty="0">
                <a:solidFill>
                  <a:srgbClr val="000090"/>
                </a:solidFill>
              </a:rPr>
              <a:t>Model selection and Bayes Factor (BF)</a:t>
            </a:r>
          </a:p>
        </p:txBody>
      </p:sp>
      <p:pic>
        <p:nvPicPr>
          <p:cNvPr id="5" name="Picture 4">
            <a:extLst>
              <a:ext uri="{FF2B5EF4-FFF2-40B4-BE49-F238E27FC236}">
                <a16:creationId xmlns:a16="http://schemas.microsoft.com/office/drawing/2014/main" id="{CCD63834-4562-9944-BF37-CF5ECBFF8044}"/>
              </a:ext>
            </a:extLst>
          </p:cNvPr>
          <p:cNvPicPr>
            <a:picLocks noChangeAspect="1"/>
          </p:cNvPicPr>
          <p:nvPr/>
        </p:nvPicPr>
        <p:blipFill>
          <a:blip r:embed="rId2"/>
          <a:stretch>
            <a:fillRect/>
          </a:stretch>
        </p:blipFill>
        <p:spPr>
          <a:xfrm>
            <a:off x="3244837" y="848815"/>
            <a:ext cx="2437390" cy="859080"/>
          </a:xfrm>
          <a:prstGeom prst="rect">
            <a:avLst/>
          </a:prstGeom>
        </p:spPr>
      </p:pic>
      <p:sp>
        <p:nvSpPr>
          <p:cNvPr id="6" name="Rectangle 5">
            <a:extLst>
              <a:ext uri="{FF2B5EF4-FFF2-40B4-BE49-F238E27FC236}">
                <a16:creationId xmlns:a16="http://schemas.microsoft.com/office/drawing/2014/main" id="{657B4025-0E1C-FE4D-B446-A3646C4C8176}"/>
              </a:ext>
            </a:extLst>
          </p:cNvPr>
          <p:cNvSpPr/>
          <p:nvPr/>
        </p:nvSpPr>
        <p:spPr>
          <a:xfrm>
            <a:off x="534130" y="1844925"/>
            <a:ext cx="8368028" cy="369332"/>
          </a:xfrm>
          <a:prstGeom prst="rect">
            <a:avLst/>
          </a:prstGeom>
        </p:spPr>
        <p:txBody>
          <a:bodyPr wrap="square">
            <a:spAutoFit/>
          </a:bodyPr>
          <a:lstStyle/>
          <a:p>
            <a:r>
              <a:rPr lang="en-US" dirty="0"/>
              <a:t>BF an be used to decide which of two models is more likely given a result </a:t>
            </a:r>
            <a:r>
              <a:rPr lang="en-US" i="1" dirty="0">
                <a:latin typeface="Times New Roman"/>
                <a:cs typeface="Times New Roman"/>
              </a:rPr>
              <a:t>y</a:t>
            </a:r>
            <a:r>
              <a:rPr lang="en-US" dirty="0"/>
              <a:t>.</a:t>
            </a:r>
          </a:p>
        </p:txBody>
      </p:sp>
      <p:sp>
        <p:nvSpPr>
          <p:cNvPr id="7" name="Rectangle 6">
            <a:extLst>
              <a:ext uri="{FF2B5EF4-FFF2-40B4-BE49-F238E27FC236}">
                <a16:creationId xmlns:a16="http://schemas.microsoft.com/office/drawing/2014/main" id="{41C77A35-D64C-F44B-A30F-F1B624397B1A}"/>
              </a:ext>
            </a:extLst>
          </p:cNvPr>
          <p:cNvSpPr/>
          <p:nvPr/>
        </p:nvSpPr>
        <p:spPr>
          <a:xfrm>
            <a:off x="676565" y="3303980"/>
            <a:ext cx="4156494" cy="369332"/>
          </a:xfrm>
          <a:prstGeom prst="rect">
            <a:avLst/>
          </a:prstGeom>
        </p:spPr>
        <p:txBody>
          <a:bodyPr wrap="none">
            <a:spAutoFit/>
          </a:bodyPr>
          <a:lstStyle/>
          <a:p>
            <a:r>
              <a:rPr lang="en-US" dirty="0"/>
              <a:t>The posterior mean and variance of </a:t>
            </a:r>
            <a:r>
              <a:rPr lang="en-US" i="1" dirty="0">
                <a:latin typeface="Times New Roman"/>
                <a:cs typeface="Times New Roman"/>
              </a:rPr>
              <a:t>y </a:t>
            </a:r>
            <a:r>
              <a:rPr lang="en-US" dirty="0"/>
              <a:t>are:</a:t>
            </a:r>
          </a:p>
        </p:txBody>
      </p:sp>
      <p:pic>
        <p:nvPicPr>
          <p:cNvPr id="8" name="Picture 7">
            <a:extLst>
              <a:ext uri="{FF2B5EF4-FFF2-40B4-BE49-F238E27FC236}">
                <a16:creationId xmlns:a16="http://schemas.microsoft.com/office/drawing/2014/main" id="{0EB8D48D-051C-444F-9387-926A40D8E864}"/>
              </a:ext>
            </a:extLst>
          </p:cNvPr>
          <p:cNvPicPr>
            <a:picLocks noChangeAspect="1"/>
          </p:cNvPicPr>
          <p:nvPr/>
        </p:nvPicPr>
        <p:blipFill>
          <a:blip r:embed="rId3"/>
          <a:stretch>
            <a:fillRect/>
          </a:stretch>
        </p:blipFill>
        <p:spPr>
          <a:xfrm>
            <a:off x="1741319" y="3745776"/>
            <a:ext cx="3079033" cy="1115364"/>
          </a:xfrm>
          <a:prstGeom prst="rect">
            <a:avLst/>
          </a:prstGeom>
        </p:spPr>
      </p:pic>
      <p:pic>
        <p:nvPicPr>
          <p:cNvPr id="9" name="Picture 8">
            <a:extLst>
              <a:ext uri="{FF2B5EF4-FFF2-40B4-BE49-F238E27FC236}">
                <a16:creationId xmlns:a16="http://schemas.microsoft.com/office/drawing/2014/main" id="{42040675-8FD9-0247-A75D-B0D138830BAC}"/>
              </a:ext>
            </a:extLst>
          </p:cNvPr>
          <p:cNvPicPr>
            <a:picLocks noChangeAspect="1"/>
          </p:cNvPicPr>
          <p:nvPr/>
        </p:nvPicPr>
        <p:blipFill>
          <a:blip r:embed="rId4"/>
          <a:stretch>
            <a:fillRect/>
          </a:stretch>
        </p:blipFill>
        <p:spPr>
          <a:xfrm>
            <a:off x="1741319" y="4920496"/>
            <a:ext cx="6503672" cy="1115364"/>
          </a:xfrm>
          <a:prstGeom prst="rect">
            <a:avLst/>
          </a:prstGeom>
        </p:spPr>
      </p:pic>
      <p:sp>
        <p:nvSpPr>
          <p:cNvPr id="10" name="TextBox 9">
            <a:extLst>
              <a:ext uri="{FF2B5EF4-FFF2-40B4-BE49-F238E27FC236}">
                <a16:creationId xmlns:a16="http://schemas.microsoft.com/office/drawing/2014/main" id="{26DDBE92-0A50-EC4E-8534-63FA162236B5}"/>
              </a:ext>
            </a:extLst>
          </p:cNvPr>
          <p:cNvSpPr txBox="1"/>
          <p:nvPr/>
        </p:nvSpPr>
        <p:spPr>
          <a:xfrm>
            <a:off x="3640314" y="2763133"/>
            <a:ext cx="2113103" cy="523220"/>
          </a:xfrm>
          <a:prstGeom prst="rect">
            <a:avLst/>
          </a:prstGeom>
          <a:noFill/>
        </p:spPr>
        <p:txBody>
          <a:bodyPr wrap="none" rtlCol="0">
            <a:spAutoFit/>
          </a:bodyPr>
          <a:lstStyle/>
          <a:p>
            <a:r>
              <a:rPr lang="en-US" sz="2800" dirty="0">
                <a:solidFill>
                  <a:srgbClr val="000090"/>
                </a:solidFill>
              </a:rPr>
              <a:t>The outcome</a:t>
            </a:r>
          </a:p>
        </p:txBody>
      </p:sp>
      <p:sp>
        <p:nvSpPr>
          <p:cNvPr id="13" name="Footer Placeholder 12">
            <a:extLst>
              <a:ext uri="{FF2B5EF4-FFF2-40B4-BE49-F238E27FC236}">
                <a16:creationId xmlns:a16="http://schemas.microsoft.com/office/drawing/2014/main" id="{371C9971-D480-A143-BA1F-1E33A645B144}"/>
              </a:ext>
            </a:extLst>
          </p:cNvPr>
          <p:cNvSpPr>
            <a:spLocks noGrp="1"/>
          </p:cNvSpPr>
          <p:nvPr>
            <p:ph type="ftr" sz="quarter" idx="3"/>
          </p:nvPr>
        </p:nvSpPr>
        <p:spPr/>
        <p:txBody>
          <a:bodyPr/>
          <a:lstStyle/>
          <a:p>
            <a:r>
              <a:rPr lang="en-US"/>
              <a:t>W. Nazarewicz, Tsukuba Workshop 2018</a:t>
            </a:r>
            <a:endParaRPr lang="en-US" dirty="0"/>
          </a:p>
        </p:txBody>
      </p:sp>
      <p:sp>
        <p:nvSpPr>
          <p:cNvPr id="14" name="Slide Number Placeholder 13">
            <a:extLst>
              <a:ext uri="{FF2B5EF4-FFF2-40B4-BE49-F238E27FC236}">
                <a16:creationId xmlns:a16="http://schemas.microsoft.com/office/drawing/2014/main" id="{C0123F64-FCEA-F943-8C7B-A6304DEC7C1F}"/>
              </a:ext>
            </a:extLst>
          </p:cNvPr>
          <p:cNvSpPr>
            <a:spLocks noGrp="1"/>
          </p:cNvSpPr>
          <p:nvPr>
            <p:ph type="sldNum" sz="quarter" idx="4"/>
          </p:nvPr>
        </p:nvSpPr>
        <p:spPr/>
        <p:txBody>
          <a:bodyPr/>
          <a:lstStyle/>
          <a:p>
            <a:fld id="{987C7CF1-4D7D-C941-87F6-6592CA3F7595}" type="slidenum">
              <a:rPr lang="en-US" smtClean="0"/>
              <a:t>27</a:t>
            </a:fld>
            <a:endParaRPr lang="en-US" dirty="0"/>
          </a:p>
        </p:txBody>
      </p:sp>
    </p:spTree>
    <p:extLst>
      <p:ext uri="{BB962C8B-B14F-4D97-AF65-F5344CB8AC3E}">
        <p14:creationId xmlns:p14="http://schemas.microsoft.com/office/powerpoint/2010/main" val="16221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545977"/>
            <a:ext cx="9144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128"/>
              </a:defRPr>
            </a:lvl1pPr>
            <a:lvl2pPr marL="800100" indent="-34290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0090"/>
                </a:solidFill>
                <a:effectLst/>
                <a:uLnTx/>
                <a:uFillTx/>
                <a:latin typeface="Arial" charset="0"/>
                <a:ea typeface="ＭＳ Ｐゴシック" charset="-128"/>
              </a:rPr>
              <a:t>Beam time and compute cycles are difficult to get and expensive </a:t>
            </a:r>
          </a:p>
          <a:p>
            <a:pPr marL="800100" marR="0" lvl="1" indent="-34290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charset="0"/>
                <a:ea typeface="ＭＳ Ｐゴシック" charset="-128"/>
              </a:rPr>
              <a:t>What is the information content of measured observables?</a:t>
            </a:r>
          </a:p>
          <a:p>
            <a:pPr marL="800100" marR="0" lvl="1" indent="-34290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charset="0"/>
                <a:ea typeface="ＭＳ Ｐゴシック" charset="-128"/>
              </a:rPr>
              <a:t>Are estimated errors of measured observables meaningful?</a:t>
            </a:r>
            <a:endParaRPr kumimoji="0" lang="en-US" altLang="en-US" sz="2000" b="0" i="0" u="none" strike="noStrike" kern="1200" cap="none" spc="0" normalizeH="0" baseline="0" noProof="0" dirty="0">
              <a:ln>
                <a:noFill/>
              </a:ln>
              <a:solidFill>
                <a:srgbClr val="000090"/>
              </a:solidFill>
              <a:effectLst/>
              <a:uLnTx/>
              <a:uFillTx/>
              <a:latin typeface="Arial" charset="0"/>
              <a:ea typeface="ＭＳ Ｐゴシック" charset="-128"/>
            </a:endParaRPr>
          </a:p>
          <a:p>
            <a:pPr marL="800100" marR="0" lvl="1" indent="-34290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charset="0"/>
                <a:ea typeface="ＭＳ Ｐゴシック" charset="-128"/>
              </a:rPr>
              <a:t>What experimental data are crucial for better constraining current nuclear models?</a:t>
            </a:r>
          </a:p>
          <a:p>
            <a:pPr marL="0" marR="0" lvl="0" indent="0" algn="l" defTabSz="457200" rtl="0" eaLnBrk="1" fontAlgn="base" latinLnBrk="0" hangingPunct="1">
              <a:lnSpc>
                <a:spcPct val="100000"/>
              </a:lnSpc>
              <a:spcBef>
                <a:spcPts val="600"/>
              </a:spcBef>
              <a:spcAft>
                <a:spcPct val="0"/>
              </a:spcAft>
              <a:buClrTx/>
              <a:buSzTx/>
              <a:buFontTx/>
              <a:buNone/>
              <a:tabLst/>
              <a:defRPr/>
            </a:pPr>
            <a:r>
              <a:rPr kumimoji="0" lang="en-US" altLang="en-US" sz="2200" b="1" i="0" u="none" strike="noStrike" kern="1200" cap="none" spc="0" normalizeH="0" baseline="0" noProof="0" dirty="0">
                <a:ln>
                  <a:noFill/>
                </a:ln>
                <a:solidFill>
                  <a:srgbClr val="000090"/>
                </a:solidFill>
                <a:effectLst/>
                <a:uLnTx/>
                <a:uFillTx/>
                <a:latin typeface="Arial" charset="0"/>
                <a:ea typeface="ＭＳ Ｐゴシック" charset="-128"/>
              </a:rPr>
              <a:t>New technologies are essential for providing predictive capability, to estimate uncertainties, and to assess extrapolations</a:t>
            </a:r>
          </a:p>
          <a:p>
            <a:pPr marL="800100" marR="0" lvl="1" indent="-342900" algn="l" defTabSz="457200" rtl="0" eaLnBrk="1" fontAlgn="base" latinLnBrk="0" hangingPunct="1">
              <a:lnSpc>
                <a:spcPct val="100000"/>
              </a:lnSpc>
              <a:spcBef>
                <a:spcPts val="600"/>
              </a:spcBef>
              <a:spcAft>
                <a:spcPct val="0"/>
              </a:spcAft>
              <a:buClrTx/>
              <a:buSzTx/>
              <a:buFont typeface="Arial"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charset="0"/>
                <a:ea typeface="ＭＳ Ｐゴシック" charset="-128"/>
              </a:rPr>
              <a:t>Theoretical models are often applied to entirely new nuclear systems and conditions that are not accessible to experiment</a:t>
            </a:r>
          </a:p>
        </p:txBody>
      </p:sp>
      <p:pic>
        <p:nvPicPr>
          <p:cNvPr id="5" name="Picture 1" descr="illuminated_line_volum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3736892"/>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Reactor-core-simulation-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73689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s.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5500" y="376229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eavy_el_hea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1713" y="3736892"/>
            <a:ext cx="127158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44A3EB5-9CB7-164F-8436-918835A36324}"/>
              </a:ext>
            </a:extLst>
          </p:cNvPr>
          <p:cNvSpPr/>
          <p:nvPr/>
        </p:nvSpPr>
        <p:spPr>
          <a:xfrm>
            <a:off x="0" y="5038682"/>
            <a:ext cx="9080500" cy="1200329"/>
          </a:xfrm>
          <a:prstGeom prst="rect">
            <a:avLst/>
          </a:prstGeom>
        </p:spPr>
        <p:txBody>
          <a:bodyPr wrap="square">
            <a:spAutoFit/>
          </a:bodyPr>
          <a:lstStyle/>
          <a:p>
            <a:pPr marL="0" marR="0" lvl="0" indent="0" algn="l" defTabSz="457200" rtl="0" eaLnBrk="1" fontAlgn="base" latinLnBrk="0" hangingPunct="1">
              <a:lnSpc>
                <a:spcPct val="100000"/>
              </a:lnSpc>
              <a:spcBef>
                <a:spcPts val="600"/>
              </a:spcBef>
              <a:spcAft>
                <a:spcPct val="0"/>
              </a:spcAft>
              <a:buClrTx/>
              <a:buSzTx/>
              <a:buFontTx/>
              <a:buNone/>
              <a:tabLst/>
              <a:defRPr/>
            </a:pPr>
            <a:r>
              <a:rPr kumimoji="0" lang="en-US" altLang="en-US" sz="2200" b="1" i="0" u="none" strike="noStrike" kern="1200" cap="none" spc="0" normalizeH="0" baseline="0" noProof="0" dirty="0">
                <a:ln>
                  <a:noFill/>
                </a:ln>
                <a:solidFill>
                  <a:srgbClr val="000090"/>
                </a:solidFill>
                <a:effectLst/>
                <a:uLnTx/>
                <a:uFillTx/>
                <a:latin typeface="Arial" charset="0"/>
                <a:ea typeface="ＭＳ Ｐゴシック" charset="-128"/>
              </a:rPr>
              <a:t>Statistical tools can help us revealing the structure of our models</a:t>
            </a:r>
          </a:p>
          <a:p>
            <a:pPr marL="808038" marR="0" lvl="1" indent="-350838" algn="l" defTabSz="457200" rtl="0" eaLnBrk="1" fontAlgn="base" latinLnBrk="0" hangingPunct="1">
              <a:lnSpc>
                <a:spcPct val="100000"/>
              </a:lnSpc>
              <a:spcBef>
                <a:spcPts val="600"/>
              </a:spcBef>
              <a:spcAft>
                <a:spcPct val="0"/>
              </a:spcAft>
              <a:buClrTx/>
              <a:buSzTx/>
              <a:buFont typeface="Arial"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charset="0"/>
                <a:ea typeface="ＭＳ Ｐゴシック" charset="-128"/>
              </a:rPr>
              <a:t>Parameter reduction</a:t>
            </a:r>
          </a:p>
          <a:p>
            <a:pPr marL="808038" marR="0" lvl="1" indent="-350838" algn="l" defTabSz="457200" rtl="0" eaLnBrk="1" fontAlgn="base" latinLnBrk="0" hangingPunct="1">
              <a:lnSpc>
                <a:spcPct val="100000"/>
              </a:lnSpc>
              <a:spcBef>
                <a:spcPts val="600"/>
              </a:spcBef>
              <a:spcAft>
                <a:spcPct val="0"/>
              </a:spcAft>
              <a:buClrTx/>
              <a:buSzTx/>
              <a:buFont typeface="Arial"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charset="0"/>
                <a:ea typeface="ＭＳ Ｐゴシック" charset="-128"/>
              </a:rPr>
              <a:t>Uncertainty quantification</a:t>
            </a:r>
          </a:p>
        </p:txBody>
      </p:sp>
      <p:sp>
        <p:nvSpPr>
          <p:cNvPr id="13" name="Rectangle 11">
            <a:extLst>
              <a:ext uri="{FF2B5EF4-FFF2-40B4-BE49-F238E27FC236}">
                <a16:creationId xmlns:a16="http://schemas.microsoft.com/office/drawing/2014/main" id="{B4EE6F48-8845-9548-9D29-67C27E066914}"/>
              </a:ext>
            </a:extLst>
          </p:cNvPr>
          <p:cNvSpPr>
            <a:spLocks noChangeArrowheads="1"/>
          </p:cNvSpPr>
          <p:nvPr/>
        </p:nvSpPr>
        <p:spPr bwMode="auto">
          <a:xfrm>
            <a:off x="0" y="22757"/>
            <a:ext cx="8666899" cy="523220"/>
          </a:xfrm>
          <a:prstGeom prst="rect">
            <a:avLst/>
          </a:prstGeom>
          <a:noFill/>
          <a:ln w="9525">
            <a:noFill/>
            <a:miter lim="800000"/>
            <a:headEnd/>
            <a:tailEnd/>
          </a:ln>
        </p:spPr>
        <p:txBody>
          <a:bodyPr wrap="square">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charset="0"/>
                <a:ea typeface="ＭＳ Ｐゴシック" charset="-128"/>
              </a:rPr>
              <a:t>Bayesian inference &amp; RNB science</a:t>
            </a:r>
          </a:p>
        </p:txBody>
      </p:sp>
      <p:sp>
        <p:nvSpPr>
          <p:cNvPr id="3" name="Footer Placeholder 2">
            <a:extLst>
              <a:ext uri="{FF2B5EF4-FFF2-40B4-BE49-F238E27FC236}">
                <a16:creationId xmlns:a16="http://schemas.microsoft.com/office/drawing/2014/main" id="{F6D2FC5B-788A-C147-9C70-6FC93B3AD8B9}"/>
              </a:ext>
            </a:extLst>
          </p:cNvPr>
          <p:cNvSpPr>
            <a:spLocks noGrp="1"/>
          </p:cNvSpPr>
          <p:nvPr>
            <p:ph type="ftr" sz="quarter" idx="10"/>
          </p:nvPr>
        </p:nvSpPr>
        <p:spPr/>
        <p:txBody>
          <a:bodyPr/>
          <a:lstStyle/>
          <a:p>
            <a:pPr defTabSz="456955">
              <a:defRPr/>
            </a:pPr>
            <a:r>
              <a:rPr lang="en-US"/>
              <a:t>W. Nazarewicz, Tsukuba Workshop 2018</a:t>
            </a:r>
            <a:endParaRPr lang="en-US" dirty="0"/>
          </a:p>
        </p:txBody>
      </p:sp>
      <p:sp>
        <p:nvSpPr>
          <p:cNvPr id="10" name="Slide Number Placeholder 9">
            <a:extLst>
              <a:ext uri="{FF2B5EF4-FFF2-40B4-BE49-F238E27FC236}">
                <a16:creationId xmlns:a16="http://schemas.microsoft.com/office/drawing/2014/main" id="{FB419AD9-20E0-ED43-9CB0-CEE28A4FDDB8}"/>
              </a:ext>
            </a:extLst>
          </p:cNvPr>
          <p:cNvSpPr>
            <a:spLocks noGrp="1"/>
          </p:cNvSpPr>
          <p:nvPr>
            <p:ph type="sldNum" sz="quarter" idx="11"/>
          </p:nvPr>
        </p:nvSpPr>
        <p:spPr/>
        <p:txBody>
          <a:bodyPr/>
          <a:lstStyle/>
          <a:p>
            <a:pPr defTabSz="456955"/>
            <a:fld id="{987C7CF1-4D7D-C941-87F6-6592CA3F7595}" type="slidenum">
              <a:rPr lang="en-US" smtClean="0">
                <a:solidFill>
                  <a:prstClr val="black">
                    <a:tint val="75000"/>
                  </a:prstClr>
                </a:solidFill>
              </a:rPr>
              <a:pPr defTabSz="456955"/>
              <a:t>28</a:t>
            </a:fld>
            <a:endParaRPr lang="en-US" dirty="0">
              <a:solidFill>
                <a:prstClr val="black">
                  <a:tint val="75000"/>
                </a:prstClr>
              </a:solidFill>
            </a:endParaRPr>
          </a:p>
        </p:txBody>
      </p:sp>
    </p:spTree>
    <p:extLst>
      <p:ext uri="{BB962C8B-B14F-4D97-AF65-F5344CB8AC3E}">
        <p14:creationId xmlns:p14="http://schemas.microsoft.com/office/powerpoint/2010/main" val="41848243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774833-2196-2344-B443-0D9F9279BAE9}"/>
              </a:ext>
            </a:extLst>
          </p:cNvPr>
          <p:cNvSpPr/>
          <p:nvPr/>
        </p:nvSpPr>
        <p:spPr>
          <a:xfrm>
            <a:off x="96342" y="501216"/>
            <a:ext cx="8880124" cy="5632311"/>
          </a:xfrm>
          <a:prstGeom prst="rect">
            <a:avLst/>
          </a:prstGeom>
        </p:spPr>
        <p:txBody>
          <a:bodyPr wrap="square">
            <a:spAutoFit/>
          </a:bodyPr>
          <a:lstStyle/>
          <a:p>
            <a:r>
              <a:rPr lang="en-US" sz="2000" dirty="0"/>
              <a:t>When faced with several candidate models, the analyst can either choose one model or average over the models. Bayesian methods provide a set of tools for these problems. Bayesian methods also give us a numerical measure of the relative evidence in favor of competing theories. </a:t>
            </a:r>
          </a:p>
          <a:p>
            <a:pPr marL="285750" indent="-285750">
              <a:buFont typeface="Arial"/>
              <a:buChar char="•"/>
            </a:pPr>
            <a:r>
              <a:rPr lang="en-US" sz="2000" i="1" dirty="0"/>
              <a:t>Model selection </a:t>
            </a:r>
            <a:r>
              <a:rPr lang="en-US" sz="2000" dirty="0"/>
              <a:t>refers to the problem of using the data to select one model from the list of candidate models. </a:t>
            </a:r>
            <a:r>
              <a:rPr lang="en-US" sz="2000" i="1" dirty="0"/>
              <a:t>Model averaging </a:t>
            </a:r>
            <a:r>
              <a:rPr lang="en-US" sz="2000" dirty="0"/>
              <a:t>refers to the process of estimating some quantity under each model and then averaging the estimates according to how likely each model is.</a:t>
            </a:r>
          </a:p>
          <a:p>
            <a:pPr marL="285750" indent="-285750">
              <a:buFont typeface="Arial"/>
              <a:buChar char="•"/>
            </a:pPr>
            <a:r>
              <a:rPr lang="en-US" sz="2000" dirty="0"/>
              <a:t>Bayesian model selection and model averaging is a conceptually simple, unified approach.  An intrinsic Bayes factor might also be a useful approach. </a:t>
            </a:r>
          </a:p>
          <a:p>
            <a:pPr marL="285750" indent="-285750">
              <a:buFont typeface="Arial"/>
              <a:buChar char="•"/>
            </a:pPr>
            <a:r>
              <a:rPr lang="en-US" sz="2000" i="1" dirty="0"/>
              <a:t>There is no need to choose one model</a:t>
            </a:r>
            <a:r>
              <a:rPr lang="en-US" sz="2000" dirty="0"/>
              <a:t>. It is possible to average the predictions from several models. </a:t>
            </a:r>
          </a:p>
          <a:p>
            <a:pPr marL="285750" indent="-285750">
              <a:buFont typeface="Arial"/>
              <a:buChar char="•"/>
            </a:pPr>
            <a:r>
              <a:rPr lang="en-US" sz="2000" dirty="0"/>
              <a:t>Simulation methods make it feasible to compute posterior probabilities in many problems. </a:t>
            </a:r>
          </a:p>
          <a:p>
            <a:r>
              <a:rPr lang="en-US" sz="2000" dirty="0"/>
              <a:t>It should be emphasized that BMA should not be used as an excuse for poor science... BMA is useful after careful scientific analysis of the problem at hand. Indeed, BMA offers one more tool in the toolbox of applied statisticians for improved data analysis and interpretation.</a:t>
            </a:r>
          </a:p>
        </p:txBody>
      </p:sp>
      <p:sp>
        <p:nvSpPr>
          <p:cNvPr id="5" name="TextBox 4">
            <a:extLst>
              <a:ext uri="{FF2B5EF4-FFF2-40B4-BE49-F238E27FC236}">
                <a16:creationId xmlns:a16="http://schemas.microsoft.com/office/drawing/2014/main" id="{260174E1-6D21-0947-99E2-351C6E22C31B}"/>
              </a:ext>
            </a:extLst>
          </p:cNvPr>
          <p:cNvSpPr txBox="1"/>
          <p:nvPr/>
        </p:nvSpPr>
        <p:spPr>
          <a:xfrm>
            <a:off x="121781" y="0"/>
            <a:ext cx="4066137" cy="461665"/>
          </a:xfrm>
          <a:prstGeom prst="rect">
            <a:avLst/>
          </a:prstGeom>
          <a:noFill/>
        </p:spPr>
        <p:txBody>
          <a:bodyPr wrap="none" rtlCol="0">
            <a:spAutoFit/>
          </a:bodyPr>
          <a:lstStyle/>
          <a:p>
            <a:r>
              <a:rPr lang="en-US" sz="2400" dirty="0">
                <a:solidFill>
                  <a:srgbClr val="0000FF"/>
                </a:solidFill>
              </a:rPr>
              <a:t>From </a:t>
            </a:r>
            <a:r>
              <a:rPr lang="en-US" sz="2400" dirty="0" err="1">
                <a:solidFill>
                  <a:srgbClr val="0000FF"/>
                </a:solidFill>
              </a:rPr>
              <a:t>Hoeting</a:t>
            </a:r>
            <a:r>
              <a:rPr lang="en-US" sz="2400" dirty="0">
                <a:solidFill>
                  <a:srgbClr val="0000FF"/>
                </a:solidFill>
              </a:rPr>
              <a:t> and Wasserman:</a:t>
            </a:r>
          </a:p>
        </p:txBody>
      </p:sp>
      <p:sp>
        <p:nvSpPr>
          <p:cNvPr id="6" name="Footer Placeholder 5">
            <a:extLst>
              <a:ext uri="{FF2B5EF4-FFF2-40B4-BE49-F238E27FC236}">
                <a16:creationId xmlns:a16="http://schemas.microsoft.com/office/drawing/2014/main" id="{0CFA9A91-5007-F441-AFFB-C8C9F7F3CFF7}"/>
              </a:ext>
            </a:extLst>
          </p:cNvPr>
          <p:cNvSpPr>
            <a:spLocks noGrp="1"/>
          </p:cNvSpPr>
          <p:nvPr>
            <p:ph type="ftr" sz="quarter" idx="10"/>
          </p:nvPr>
        </p:nvSpPr>
        <p:spPr/>
        <p:txBody>
          <a:bodyPr/>
          <a:lstStyle/>
          <a:p>
            <a:r>
              <a:rPr lang="en-US"/>
              <a:t>W. Nazarewicz, Tsukuba Workshop 2018</a:t>
            </a:r>
          </a:p>
        </p:txBody>
      </p:sp>
      <p:sp>
        <p:nvSpPr>
          <p:cNvPr id="7" name="Slide Number Placeholder 6">
            <a:extLst>
              <a:ext uri="{FF2B5EF4-FFF2-40B4-BE49-F238E27FC236}">
                <a16:creationId xmlns:a16="http://schemas.microsoft.com/office/drawing/2014/main" id="{BEDA2D81-87B0-7846-8403-CB8FD235585D}"/>
              </a:ext>
            </a:extLst>
          </p:cNvPr>
          <p:cNvSpPr>
            <a:spLocks noGrp="1"/>
          </p:cNvSpPr>
          <p:nvPr>
            <p:ph type="sldNum" sz="quarter" idx="11"/>
          </p:nvPr>
        </p:nvSpPr>
        <p:spPr/>
        <p:txBody>
          <a:bodyPr/>
          <a:lstStyle/>
          <a:p>
            <a:fld id="{987C7CF1-4D7D-C941-87F6-6592CA3F7595}" type="slidenum">
              <a:rPr lang="en-US" smtClean="0">
                <a:solidFill>
                  <a:prstClr val="black">
                    <a:tint val="75000"/>
                  </a:prstClr>
                </a:solidFill>
              </a:rPr>
              <a:pPr/>
              <a:t>29</a:t>
            </a:fld>
            <a:endParaRPr lang="en-US" dirty="0">
              <a:solidFill>
                <a:prstClr val="black">
                  <a:tint val="75000"/>
                </a:prstClr>
              </a:solidFill>
            </a:endParaRPr>
          </a:p>
        </p:txBody>
      </p:sp>
    </p:spTree>
    <p:extLst>
      <p:ext uri="{BB962C8B-B14F-4D97-AF65-F5344CB8AC3E}">
        <p14:creationId xmlns:p14="http://schemas.microsoft.com/office/powerpoint/2010/main" val="10134644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A6FF5-538E-2A4D-B9BF-7A83B90AD269}"/>
              </a:ext>
            </a:extLst>
          </p:cNvPr>
          <p:cNvSpPr/>
          <p:nvPr/>
        </p:nvSpPr>
        <p:spPr>
          <a:xfrm>
            <a:off x="2819689" y="1346067"/>
            <a:ext cx="386861" cy="28060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5C9A45-9418-1546-BC8C-9153EFBEF149}"/>
              </a:ext>
            </a:extLst>
          </p:cNvPr>
          <p:cNvSpPr/>
          <p:nvPr/>
        </p:nvSpPr>
        <p:spPr>
          <a:xfrm>
            <a:off x="199634" y="3138038"/>
            <a:ext cx="8819150" cy="2339102"/>
          </a:xfrm>
          <a:prstGeom prst="rect">
            <a:avLst/>
          </a:prstGeom>
        </p:spPr>
        <p:txBody>
          <a:bodyPr wrap="square">
            <a:spAutoFit/>
          </a:bodyPr>
          <a:lstStyle/>
          <a:p>
            <a:r>
              <a:rPr lang="en-US" sz="2000" dirty="0">
                <a:solidFill>
                  <a:srgbClr val="002060"/>
                </a:solidFill>
              </a:rPr>
              <a:t>Some relevant references…</a:t>
            </a:r>
          </a:p>
          <a:p>
            <a:pPr marL="285750" indent="-285750">
              <a:buFont typeface="Arial" panose="020B0604020202020204" pitchFamily="34" charset="0"/>
              <a:buChar char="•"/>
            </a:pPr>
            <a:r>
              <a:rPr lang="en-US" dirty="0"/>
              <a:t>S. </a:t>
            </a:r>
            <a:r>
              <a:rPr lang="en-US" dirty="0" err="1"/>
              <a:t>Athanassopoulos</a:t>
            </a:r>
            <a:r>
              <a:rPr lang="en-US" dirty="0"/>
              <a:t>, E. </a:t>
            </a:r>
            <a:r>
              <a:rPr lang="en-US" dirty="0" err="1"/>
              <a:t>Mavrommatis</a:t>
            </a:r>
            <a:r>
              <a:rPr lang="en-US" dirty="0"/>
              <a:t>, K. </a:t>
            </a:r>
            <a:r>
              <a:rPr lang="en-US" dirty="0" err="1"/>
              <a:t>Gernoth</a:t>
            </a:r>
            <a:r>
              <a:rPr lang="en-US" dirty="0"/>
              <a:t>, and J. Clark, </a:t>
            </a:r>
            <a:r>
              <a:rPr lang="en-US" dirty="0" err="1"/>
              <a:t>Nucl</a:t>
            </a:r>
            <a:r>
              <a:rPr lang="en-US" dirty="0"/>
              <a:t>. Phys. A 743, 222 (2004).</a:t>
            </a:r>
          </a:p>
          <a:p>
            <a:pPr marL="285750" indent="-285750">
              <a:buFont typeface="Arial" panose="020B0604020202020204" pitchFamily="34" charset="0"/>
              <a:buChar char="•"/>
            </a:pPr>
            <a:r>
              <a:rPr lang="en-US" dirty="0"/>
              <a:t>R. Utama, J. </a:t>
            </a:r>
            <a:r>
              <a:rPr lang="en-US" dirty="0" err="1"/>
              <a:t>Piekarewicz</a:t>
            </a:r>
            <a:r>
              <a:rPr lang="en-US" dirty="0"/>
              <a:t>, and H. B. Prosper, Phys. Rev. C 93, 014311 (2016).</a:t>
            </a:r>
          </a:p>
          <a:p>
            <a:pPr marL="285750" indent="-285750">
              <a:buFont typeface="Arial" panose="020B0604020202020204" pitchFamily="34" charset="0"/>
              <a:buChar char="•"/>
            </a:pPr>
            <a:r>
              <a:rPr lang="en-US" dirty="0"/>
              <a:t>G. F. Bertsch and D. Bingham, Phys. Rev. Lett. 119, 252501 (2017).</a:t>
            </a:r>
          </a:p>
          <a:p>
            <a:pPr marL="285750" indent="-285750">
              <a:buFont typeface="Arial" panose="020B0604020202020204" pitchFamily="34" charset="0"/>
              <a:buChar char="•"/>
            </a:pPr>
            <a:r>
              <a:rPr lang="en-US" dirty="0"/>
              <a:t>H. F. Zhang et </a:t>
            </a:r>
            <a:r>
              <a:rPr lang="en-US" dirty="0" err="1"/>
              <a:t>al.,J</a:t>
            </a:r>
            <a:r>
              <a:rPr lang="en-US" dirty="0"/>
              <a:t>. Phys. G 44, 045110 (2017).</a:t>
            </a:r>
          </a:p>
          <a:p>
            <a:pPr marL="285750" indent="-285750">
              <a:buFont typeface="Arial" panose="020B0604020202020204" pitchFamily="34" charset="0"/>
              <a:buChar char="•"/>
            </a:pPr>
            <a:r>
              <a:rPr lang="en-US" dirty="0"/>
              <a:t>Z. </a:t>
            </a:r>
            <a:r>
              <a:rPr lang="en-US" dirty="0" err="1"/>
              <a:t>Niu</a:t>
            </a:r>
            <a:r>
              <a:rPr lang="en-US" dirty="0"/>
              <a:t> and H. Liang, Phys. Lett. B 778, 48 (2018).</a:t>
            </a:r>
          </a:p>
          <a:p>
            <a:pPr marL="285750" indent="-285750">
              <a:buFont typeface="Arial" panose="020B0604020202020204" pitchFamily="34" charset="0"/>
              <a:buChar char="•"/>
            </a:pPr>
            <a:r>
              <a:rPr lang="en-US" dirty="0"/>
              <a:t>R. Utama and J. </a:t>
            </a:r>
            <a:r>
              <a:rPr lang="en-US" dirty="0" err="1"/>
              <a:t>Piekarewicz</a:t>
            </a:r>
            <a:r>
              <a:rPr lang="en-US" dirty="0"/>
              <a:t>, Phys. Rev. C 97, 014306 (2018).</a:t>
            </a:r>
          </a:p>
        </p:txBody>
      </p:sp>
      <p:sp>
        <p:nvSpPr>
          <p:cNvPr id="10" name="Footer Placeholder 9">
            <a:extLst>
              <a:ext uri="{FF2B5EF4-FFF2-40B4-BE49-F238E27FC236}">
                <a16:creationId xmlns:a16="http://schemas.microsoft.com/office/drawing/2014/main" id="{CCF798D3-92E3-A040-86DF-370923B16178}"/>
              </a:ext>
            </a:extLst>
          </p:cNvPr>
          <p:cNvSpPr>
            <a:spLocks noGrp="1"/>
          </p:cNvSpPr>
          <p:nvPr>
            <p:ph type="ftr" sz="quarter" idx="3"/>
          </p:nvPr>
        </p:nvSpPr>
        <p:spPr/>
        <p:txBody>
          <a:bodyPr/>
          <a:lstStyle/>
          <a:p>
            <a:r>
              <a:rPr lang="en-US"/>
              <a:t>W. Nazarewicz, Tsukuba Workshop 2018</a:t>
            </a:r>
            <a:endParaRPr lang="en-US" dirty="0"/>
          </a:p>
        </p:txBody>
      </p:sp>
      <p:sp>
        <p:nvSpPr>
          <p:cNvPr id="11" name="Slide Number Placeholder 10">
            <a:extLst>
              <a:ext uri="{FF2B5EF4-FFF2-40B4-BE49-F238E27FC236}">
                <a16:creationId xmlns:a16="http://schemas.microsoft.com/office/drawing/2014/main" id="{48A741D9-75C0-4140-815F-EA64E0BD4071}"/>
              </a:ext>
            </a:extLst>
          </p:cNvPr>
          <p:cNvSpPr>
            <a:spLocks noGrp="1"/>
          </p:cNvSpPr>
          <p:nvPr>
            <p:ph type="sldNum" sz="quarter" idx="4"/>
          </p:nvPr>
        </p:nvSpPr>
        <p:spPr/>
        <p:txBody>
          <a:bodyPr/>
          <a:lstStyle/>
          <a:p>
            <a:fld id="{987C7CF1-4D7D-C941-87F6-6592CA3F7595}" type="slidenum">
              <a:rPr lang="en-US" smtClean="0"/>
              <a:t>3</a:t>
            </a:fld>
            <a:endParaRPr lang="en-US" dirty="0"/>
          </a:p>
        </p:txBody>
      </p:sp>
      <p:pic>
        <p:nvPicPr>
          <p:cNvPr id="13" name="Picture 12">
            <a:extLst>
              <a:ext uri="{FF2B5EF4-FFF2-40B4-BE49-F238E27FC236}">
                <a16:creationId xmlns:a16="http://schemas.microsoft.com/office/drawing/2014/main" id="{71F987CA-F699-1F40-89FE-96F66F3E4FCD}"/>
              </a:ext>
            </a:extLst>
          </p:cNvPr>
          <p:cNvPicPr>
            <a:picLocks noChangeAspect="1"/>
          </p:cNvPicPr>
          <p:nvPr/>
        </p:nvPicPr>
        <p:blipFill>
          <a:blip r:embed="rId2"/>
          <a:stretch>
            <a:fillRect/>
          </a:stretch>
        </p:blipFill>
        <p:spPr>
          <a:xfrm>
            <a:off x="426110" y="90313"/>
            <a:ext cx="8366198" cy="2330237"/>
          </a:xfrm>
          <a:prstGeom prst="rect">
            <a:avLst/>
          </a:prstGeom>
        </p:spPr>
      </p:pic>
    </p:spTree>
    <p:extLst>
      <p:ext uri="{BB962C8B-B14F-4D97-AF65-F5344CB8AC3E}">
        <p14:creationId xmlns:p14="http://schemas.microsoft.com/office/powerpoint/2010/main" val="6019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B48BAC-790D-B548-9DB6-B41D8F563A98}"/>
              </a:ext>
            </a:extLst>
          </p:cNvPr>
          <p:cNvPicPr>
            <a:picLocks noChangeAspect="1"/>
          </p:cNvPicPr>
          <p:nvPr/>
        </p:nvPicPr>
        <p:blipFill>
          <a:blip r:embed="rId2"/>
          <a:stretch>
            <a:fillRect/>
          </a:stretch>
        </p:blipFill>
        <p:spPr>
          <a:xfrm>
            <a:off x="598100" y="3949687"/>
            <a:ext cx="8378366" cy="607432"/>
          </a:xfrm>
          <a:prstGeom prst="rect">
            <a:avLst/>
          </a:prstGeom>
        </p:spPr>
      </p:pic>
      <p:sp>
        <p:nvSpPr>
          <p:cNvPr id="11" name="TextBox 10">
            <a:extLst>
              <a:ext uri="{FF2B5EF4-FFF2-40B4-BE49-F238E27FC236}">
                <a16:creationId xmlns:a16="http://schemas.microsoft.com/office/drawing/2014/main" id="{84885D9C-D8E5-744C-8B98-EF7C8F20CB9D}"/>
              </a:ext>
            </a:extLst>
          </p:cNvPr>
          <p:cNvSpPr txBox="1"/>
          <p:nvPr/>
        </p:nvSpPr>
        <p:spPr>
          <a:xfrm>
            <a:off x="203561" y="920064"/>
            <a:ext cx="4583722" cy="461665"/>
          </a:xfrm>
          <a:prstGeom prst="rect">
            <a:avLst/>
          </a:prstGeom>
          <a:noFill/>
        </p:spPr>
        <p:txBody>
          <a:bodyPr wrap="square" rtlCol="0">
            <a:spAutoFit/>
          </a:bodyPr>
          <a:lstStyle/>
          <a:p>
            <a:r>
              <a:rPr lang="en-US" sz="2400" dirty="0">
                <a:solidFill>
                  <a:srgbClr val="FF0000"/>
                </a:solidFill>
              </a:rPr>
              <a:t>Separation energy residual:</a:t>
            </a:r>
          </a:p>
        </p:txBody>
      </p:sp>
      <p:sp>
        <p:nvSpPr>
          <p:cNvPr id="12" name="TextBox 11">
            <a:extLst>
              <a:ext uri="{FF2B5EF4-FFF2-40B4-BE49-F238E27FC236}">
                <a16:creationId xmlns:a16="http://schemas.microsoft.com/office/drawing/2014/main" id="{2C12D155-E8E2-AC4F-B77C-7A4E2EF91178}"/>
              </a:ext>
            </a:extLst>
          </p:cNvPr>
          <p:cNvSpPr txBox="1"/>
          <p:nvPr/>
        </p:nvSpPr>
        <p:spPr>
          <a:xfrm>
            <a:off x="6977269" y="4779690"/>
            <a:ext cx="1813715" cy="830997"/>
          </a:xfrm>
          <a:prstGeom prst="rect">
            <a:avLst/>
          </a:prstGeom>
          <a:noFill/>
        </p:spPr>
        <p:txBody>
          <a:bodyPr wrap="square" rtlCol="0">
            <a:spAutoFit/>
          </a:bodyPr>
          <a:lstStyle/>
          <a:p>
            <a:r>
              <a:rPr lang="en-US" sz="2400" dirty="0">
                <a:solidFill>
                  <a:srgbClr val="FF0000"/>
                </a:solidFill>
              </a:rPr>
              <a:t>emulator of residual</a:t>
            </a:r>
          </a:p>
        </p:txBody>
      </p:sp>
      <p:pic>
        <p:nvPicPr>
          <p:cNvPr id="13" name="Picture 12">
            <a:extLst>
              <a:ext uri="{FF2B5EF4-FFF2-40B4-BE49-F238E27FC236}">
                <a16:creationId xmlns:a16="http://schemas.microsoft.com/office/drawing/2014/main" id="{94B3A178-BD6F-BC4E-ABA8-5E8FE66F4727}"/>
              </a:ext>
            </a:extLst>
          </p:cNvPr>
          <p:cNvPicPr>
            <a:picLocks noChangeAspect="1"/>
          </p:cNvPicPr>
          <p:nvPr/>
        </p:nvPicPr>
        <p:blipFill>
          <a:blip r:embed="rId3"/>
          <a:stretch>
            <a:fillRect/>
          </a:stretch>
        </p:blipFill>
        <p:spPr>
          <a:xfrm>
            <a:off x="1017685" y="1487798"/>
            <a:ext cx="7921152" cy="604509"/>
          </a:xfrm>
          <a:prstGeom prst="rect">
            <a:avLst/>
          </a:prstGeom>
        </p:spPr>
      </p:pic>
      <p:sp>
        <p:nvSpPr>
          <p:cNvPr id="2" name="Footer Placeholder 1">
            <a:extLst>
              <a:ext uri="{FF2B5EF4-FFF2-40B4-BE49-F238E27FC236}">
                <a16:creationId xmlns:a16="http://schemas.microsoft.com/office/drawing/2014/main" id="{BD541181-2D25-AE4E-8D55-B67704A1BA62}"/>
              </a:ext>
            </a:extLst>
          </p:cNvPr>
          <p:cNvSpPr>
            <a:spLocks noGrp="1"/>
          </p:cNvSpPr>
          <p:nvPr>
            <p:ph type="ftr" sz="quarter" idx="3"/>
          </p:nvPr>
        </p:nvSpPr>
        <p:spPr/>
        <p:txBody>
          <a:bodyPr/>
          <a:lstStyle/>
          <a:p>
            <a:r>
              <a:rPr lang="en-US"/>
              <a:t>W. Nazarewicz, Tsukuba Workshop 2018</a:t>
            </a:r>
            <a:endParaRPr lang="en-US" dirty="0"/>
          </a:p>
        </p:txBody>
      </p:sp>
      <p:sp>
        <p:nvSpPr>
          <p:cNvPr id="3" name="Slide Number Placeholder 2">
            <a:extLst>
              <a:ext uri="{FF2B5EF4-FFF2-40B4-BE49-F238E27FC236}">
                <a16:creationId xmlns:a16="http://schemas.microsoft.com/office/drawing/2014/main" id="{EA93A124-0CF5-AE45-9688-1262DD029968}"/>
              </a:ext>
            </a:extLst>
          </p:cNvPr>
          <p:cNvSpPr>
            <a:spLocks noGrp="1"/>
          </p:cNvSpPr>
          <p:nvPr>
            <p:ph type="sldNum" sz="quarter" idx="4"/>
          </p:nvPr>
        </p:nvSpPr>
        <p:spPr/>
        <p:txBody>
          <a:bodyPr/>
          <a:lstStyle/>
          <a:p>
            <a:fld id="{987C7CF1-4D7D-C941-87F6-6592CA3F7595}" type="slidenum">
              <a:rPr lang="en-US" smtClean="0"/>
              <a:t>4</a:t>
            </a:fld>
            <a:endParaRPr lang="en-US" dirty="0"/>
          </a:p>
        </p:txBody>
      </p:sp>
    </p:spTree>
    <p:extLst>
      <p:ext uri="{BB962C8B-B14F-4D97-AF65-F5344CB8AC3E}">
        <p14:creationId xmlns:p14="http://schemas.microsoft.com/office/powerpoint/2010/main" val="101958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E89940-2BB6-D444-8AEC-63A1F1713E52}"/>
              </a:ext>
            </a:extLst>
          </p:cNvPr>
          <p:cNvSpPr/>
          <p:nvPr/>
        </p:nvSpPr>
        <p:spPr>
          <a:xfrm>
            <a:off x="324836" y="246053"/>
            <a:ext cx="8651630" cy="5940088"/>
          </a:xfrm>
          <a:prstGeom prst="rect">
            <a:avLst/>
          </a:prstGeom>
        </p:spPr>
        <p:txBody>
          <a:bodyPr wrap="square">
            <a:spAutoFit/>
          </a:bodyPr>
          <a:lstStyle/>
          <a:p>
            <a:r>
              <a:rPr lang="en-US" sz="2800" dirty="0"/>
              <a:t>We consider 12 global nuclear mass models: </a:t>
            </a:r>
          </a:p>
          <a:p>
            <a:endParaRPr lang="en-US" sz="2800" dirty="0"/>
          </a:p>
          <a:p>
            <a:pPr marL="342900" indent="-342900">
              <a:buFont typeface="Arial" panose="020B0604020202020204" pitchFamily="34" charset="0"/>
              <a:buChar char="•"/>
            </a:pPr>
            <a:r>
              <a:rPr lang="en-US" sz="2400" dirty="0"/>
              <a:t>FRDM-2012, HFB-24: </a:t>
            </a:r>
            <a:r>
              <a:rPr lang="en-US" sz="2400" dirty="0" err="1">
                <a:solidFill>
                  <a:srgbClr val="FF0000"/>
                </a:solidFill>
              </a:rPr>
              <a:t>rms</a:t>
            </a:r>
            <a:r>
              <a:rPr lang="en-US" sz="2400" dirty="0">
                <a:solidFill>
                  <a:srgbClr val="FF0000"/>
                </a:solidFill>
              </a:rPr>
              <a:t> mass deviation ~0.6 MeV</a:t>
            </a:r>
          </a:p>
          <a:p>
            <a:pPr marL="342900" indent="-342900">
              <a:buFont typeface="Arial" panose="020B0604020202020204" pitchFamily="34" charset="0"/>
              <a:buChar char="•"/>
            </a:pPr>
            <a:r>
              <a:rPr lang="en-US" sz="2400" dirty="0" err="1"/>
              <a:t>SkM</a:t>
            </a:r>
            <a:r>
              <a:rPr lang="en-US" sz="2400" dirty="0"/>
              <a:t>*, </a:t>
            </a:r>
            <a:r>
              <a:rPr lang="en-US" sz="2400" dirty="0" err="1"/>
              <a:t>SkP</a:t>
            </a:r>
            <a:r>
              <a:rPr lang="en-US" sz="2400" dirty="0"/>
              <a:t>, SLy4, SV-min, UNEDF0, UNEDF1: </a:t>
            </a:r>
            <a:r>
              <a:rPr lang="en-US" sz="2400" dirty="0">
                <a:solidFill>
                  <a:srgbClr val="FF0000"/>
                </a:solidFill>
              </a:rPr>
              <a:t>1.5-6 MeV</a:t>
            </a:r>
          </a:p>
          <a:p>
            <a:pPr marL="342900" indent="-342900">
              <a:buFont typeface="Arial" panose="020B0604020202020204" pitchFamily="34" charset="0"/>
              <a:buChar char="•"/>
            </a:pPr>
            <a:r>
              <a:rPr lang="en-US" sz="2400" dirty="0"/>
              <a:t>NL3*, DD-ME2, DD-PC1, </a:t>
            </a:r>
            <a:r>
              <a:rPr lang="en-US" sz="2400" dirty="0" err="1"/>
              <a:t>DDME</a:t>
            </a:r>
            <a:r>
              <a:rPr lang="en-US" sz="2400" dirty="0" err="1">
                <a:latin typeface="Symbol" pitchFamily="2" charset="2"/>
              </a:rPr>
              <a:t>d</a:t>
            </a:r>
            <a:r>
              <a:rPr lang="en-US" sz="2400" dirty="0">
                <a:latin typeface="Symbol" pitchFamily="2" charset="2"/>
              </a:rPr>
              <a:t>: </a:t>
            </a:r>
            <a:r>
              <a:rPr lang="en-US" sz="2400" dirty="0">
                <a:solidFill>
                  <a:srgbClr val="FF0000"/>
                </a:solidFill>
                <a:latin typeface="Arial" panose="020B0604020202020204" pitchFamily="34" charset="0"/>
                <a:cs typeface="Arial" panose="020B0604020202020204" pitchFamily="34" charset="0"/>
              </a:rPr>
              <a:t>2-3 MeV</a:t>
            </a:r>
          </a:p>
          <a:p>
            <a:endParaRPr lang="en-US" sz="2800" dirty="0"/>
          </a:p>
          <a:p>
            <a:r>
              <a:rPr lang="en-US" sz="2800" dirty="0"/>
              <a:t>The emulators of </a:t>
            </a:r>
            <a:r>
              <a:rPr lang="en-US" sz="2800" i="1" dirty="0"/>
              <a:t>S</a:t>
            </a:r>
            <a:r>
              <a:rPr lang="en-US" sz="2800" i="1" baseline="-25000" dirty="0"/>
              <a:t>2n</a:t>
            </a:r>
            <a:r>
              <a:rPr lang="en-US" sz="2800" dirty="0"/>
              <a:t> residuals and confidence intervals defining theoretical error bars  are constructed using Bayesian Gaussian processes and Bayesian neural networks. </a:t>
            </a:r>
          </a:p>
          <a:p>
            <a:endParaRPr lang="en-US" sz="2800" dirty="0"/>
          </a:p>
          <a:p>
            <a:r>
              <a:rPr lang="en-US" sz="2800" dirty="0"/>
              <a:t>By establishing statistical methodology and parameters, we carried out extrapolations towards the </a:t>
            </a:r>
            <a:r>
              <a:rPr lang="en-US" sz="2800" i="1" dirty="0"/>
              <a:t>2n</a:t>
            </a:r>
            <a:r>
              <a:rPr lang="en-US" sz="2800" dirty="0"/>
              <a:t> dripline.</a:t>
            </a:r>
          </a:p>
        </p:txBody>
      </p:sp>
      <p:sp>
        <p:nvSpPr>
          <p:cNvPr id="4" name="Footer Placeholder 3">
            <a:extLst>
              <a:ext uri="{FF2B5EF4-FFF2-40B4-BE49-F238E27FC236}">
                <a16:creationId xmlns:a16="http://schemas.microsoft.com/office/drawing/2014/main" id="{8C872556-00C8-2949-9103-71592625DB11}"/>
              </a:ext>
            </a:extLst>
          </p:cNvPr>
          <p:cNvSpPr>
            <a:spLocks noGrp="1"/>
          </p:cNvSpPr>
          <p:nvPr>
            <p:ph type="ftr" sz="quarter" idx="3"/>
          </p:nvPr>
        </p:nvSpPr>
        <p:spPr/>
        <p:txBody>
          <a:bodyPr/>
          <a:lstStyle/>
          <a:p>
            <a:r>
              <a:rPr lang="en-US"/>
              <a:t>W. Nazarewicz, Tsukuba Workshop 2018</a:t>
            </a:r>
            <a:endParaRPr lang="en-US" dirty="0"/>
          </a:p>
        </p:txBody>
      </p:sp>
      <p:sp>
        <p:nvSpPr>
          <p:cNvPr id="5" name="Slide Number Placeholder 4">
            <a:extLst>
              <a:ext uri="{FF2B5EF4-FFF2-40B4-BE49-F238E27FC236}">
                <a16:creationId xmlns:a16="http://schemas.microsoft.com/office/drawing/2014/main" id="{D735A2E0-0F33-9746-A1BC-BDED982D071A}"/>
              </a:ext>
            </a:extLst>
          </p:cNvPr>
          <p:cNvSpPr>
            <a:spLocks noGrp="1"/>
          </p:cNvSpPr>
          <p:nvPr>
            <p:ph type="sldNum" sz="quarter" idx="4"/>
          </p:nvPr>
        </p:nvSpPr>
        <p:spPr/>
        <p:txBody>
          <a:bodyPr/>
          <a:lstStyle/>
          <a:p>
            <a:fld id="{987C7CF1-4D7D-C941-87F6-6592CA3F7595}" type="slidenum">
              <a:rPr lang="en-US" smtClean="0"/>
              <a:t>5</a:t>
            </a:fld>
            <a:endParaRPr lang="en-US" dirty="0"/>
          </a:p>
        </p:txBody>
      </p:sp>
    </p:spTree>
    <p:extLst>
      <p:ext uri="{BB962C8B-B14F-4D97-AF65-F5344CB8AC3E}">
        <p14:creationId xmlns:p14="http://schemas.microsoft.com/office/powerpoint/2010/main" val="330087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3B1365-9CAF-5348-AB96-7C30771DED92}"/>
              </a:ext>
            </a:extLst>
          </p:cNvPr>
          <p:cNvPicPr>
            <a:picLocks noChangeAspect="1"/>
          </p:cNvPicPr>
          <p:nvPr/>
        </p:nvPicPr>
        <p:blipFill>
          <a:blip r:embed="rId2"/>
          <a:stretch>
            <a:fillRect/>
          </a:stretch>
        </p:blipFill>
        <p:spPr>
          <a:xfrm>
            <a:off x="196169" y="581761"/>
            <a:ext cx="7413898" cy="5122985"/>
          </a:xfrm>
          <a:prstGeom prst="rect">
            <a:avLst/>
          </a:prstGeom>
        </p:spPr>
      </p:pic>
      <p:sp>
        <p:nvSpPr>
          <p:cNvPr id="9" name="TextBox 8">
            <a:extLst>
              <a:ext uri="{FF2B5EF4-FFF2-40B4-BE49-F238E27FC236}">
                <a16:creationId xmlns:a16="http://schemas.microsoft.com/office/drawing/2014/main" id="{DC50F2EF-FD4F-2646-BE70-0584E7C9CB51}"/>
              </a:ext>
            </a:extLst>
          </p:cNvPr>
          <p:cNvSpPr txBox="1"/>
          <p:nvPr/>
        </p:nvSpPr>
        <p:spPr>
          <a:xfrm>
            <a:off x="7570783" y="3675722"/>
            <a:ext cx="1445652" cy="646331"/>
          </a:xfrm>
          <a:prstGeom prst="rect">
            <a:avLst/>
          </a:prstGeom>
          <a:noFill/>
        </p:spPr>
        <p:txBody>
          <a:bodyPr wrap="none" rtlCol="0">
            <a:spAutoFit/>
          </a:bodyPr>
          <a:lstStyle/>
          <a:p>
            <a:r>
              <a:rPr lang="en-US" dirty="0">
                <a:solidFill>
                  <a:srgbClr val="FF0000"/>
                </a:solidFill>
              </a:rPr>
              <a:t>Training set:</a:t>
            </a:r>
          </a:p>
          <a:p>
            <a:r>
              <a:rPr lang="en-US" dirty="0">
                <a:solidFill>
                  <a:srgbClr val="FF0000"/>
                </a:solidFill>
              </a:rPr>
              <a:t> 537 points</a:t>
            </a:r>
          </a:p>
        </p:txBody>
      </p:sp>
      <p:sp>
        <p:nvSpPr>
          <p:cNvPr id="10" name="TextBox 9">
            <a:extLst>
              <a:ext uri="{FF2B5EF4-FFF2-40B4-BE49-F238E27FC236}">
                <a16:creationId xmlns:a16="http://schemas.microsoft.com/office/drawing/2014/main" id="{A6741890-A060-9943-A243-4D7A12FCE5C4}"/>
              </a:ext>
            </a:extLst>
          </p:cNvPr>
          <p:cNvSpPr txBox="1"/>
          <p:nvPr/>
        </p:nvSpPr>
        <p:spPr>
          <a:xfrm>
            <a:off x="7670649" y="4330014"/>
            <a:ext cx="1524776" cy="646331"/>
          </a:xfrm>
          <a:prstGeom prst="rect">
            <a:avLst/>
          </a:prstGeom>
          <a:noFill/>
        </p:spPr>
        <p:txBody>
          <a:bodyPr wrap="none" rtlCol="0">
            <a:spAutoFit/>
          </a:bodyPr>
          <a:lstStyle/>
          <a:p>
            <a:r>
              <a:rPr lang="en-US" dirty="0">
                <a:solidFill>
                  <a:srgbClr val="FF0000"/>
                </a:solidFill>
              </a:rPr>
              <a:t>Testing sets:</a:t>
            </a:r>
          </a:p>
          <a:p>
            <a:r>
              <a:rPr lang="en-US" dirty="0">
                <a:solidFill>
                  <a:srgbClr val="FF0000"/>
                </a:solidFill>
              </a:rPr>
              <a:t> 55+4 points</a:t>
            </a:r>
          </a:p>
        </p:txBody>
      </p:sp>
      <p:cxnSp>
        <p:nvCxnSpPr>
          <p:cNvPr id="12" name="Straight Arrow Connector 11">
            <a:extLst>
              <a:ext uri="{FF2B5EF4-FFF2-40B4-BE49-F238E27FC236}">
                <a16:creationId xmlns:a16="http://schemas.microsoft.com/office/drawing/2014/main" id="{9711F855-BD51-384B-B039-E2329FF9E2FE}"/>
              </a:ext>
            </a:extLst>
          </p:cNvPr>
          <p:cNvCxnSpPr>
            <a:cxnSpLocks/>
            <a:stCxn id="9" idx="1"/>
          </p:cNvCxnSpPr>
          <p:nvPr/>
        </p:nvCxnSpPr>
        <p:spPr>
          <a:xfrm flipH="1">
            <a:off x="6611815" y="3998888"/>
            <a:ext cx="958968" cy="0"/>
          </a:xfrm>
          <a:prstGeom prst="straightConnector1">
            <a:avLst/>
          </a:prstGeom>
          <a:ln w="127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4212BF62-342F-144C-B829-EF7F7A490F61}"/>
              </a:ext>
            </a:extLst>
          </p:cNvPr>
          <p:cNvCxnSpPr>
            <a:cxnSpLocks/>
          </p:cNvCxnSpPr>
          <p:nvPr/>
        </p:nvCxnSpPr>
        <p:spPr>
          <a:xfrm flipH="1">
            <a:off x="7197968" y="4457783"/>
            <a:ext cx="412099" cy="0"/>
          </a:xfrm>
          <a:prstGeom prst="straightConnector1">
            <a:avLst/>
          </a:prstGeom>
          <a:ln w="127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B8B17605-EAB3-0242-96A4-AC8C95057E7F}"/>
              </a:ext>
            </a:extLst>
          </p:cNvPr>
          <p:cNvSpPr/>
          <p:nvPr/>
        </p:nvSpPr>
        <p:spPr>
          <a:xfrm>
            <a:off x="2900467" y="181651"/>
            <a:ext cx="3432350" cy="400110"/>
          </a:xfrm>
          <a:prstGeom prst="rect">
            <a:avLst/>
          </a:prstGeom>
        </p:spPr>
        <p:txBody>
          <a:bodyPr wrap="none">
            <a:spAutoFit/>
          </a:bodyPr>
          <a:lstStyle/>
          <a:p>
            <a:r>
              <a:rPr lang="en-US" sz="2000" dirty="0"/>
              <a:t>Our objective: extrapolations</a:t>
            </a:r>
          </a:p>
        </p:txBody>
      </p:sp>
      <p:sp>
        <p:nvSpPr>
          <p:cNvPr id="2" name="Footer Placeholder 1">
            <a:extLst>
              <a:ext uri="{FF2B5EF4-FFF2-40B4-BE49-F238E27FC236}">
                <a16:creationId xmlns:a16="http://schemas.microsoft.com/office/drawing/2014/main" id="{024ECF9C-2B33-4846-BCE0-58CFD58EBD0C}"/>
              </a:ext>
            </a:extLst>
          </p:cNvPr>
          <p:cNvSpPr>
            <a:spLocks noGrp="1"/>
          </p:cNvSpPr>
          <p:nvPr>
            <p:ph type="ftr" sz="quarter" idx="3"/>
          </p:nvPr>
        </p:nvSpPr>
        <p:spPr/>
        <p:txBody>
          <a:bodyPr/>
          <a:lstStyle/>
          <a:p>
            <a:r>
              <a:rPr lang="en-US"/>
              <a:t>W. Nazarewicz, Tsukuba Workshop 2018</a:t>
            </a:r>
            <a:endParaRPr lang="en-US" dirty="0"/>
          </a:p>
        </p:txBody>
      </p:sp>
      <p:sp>
        <p:nvSpPr>
          <p:cNvPr id="5" name="Slide Number Placeholder 4">
            <a:extLst>
              <a:ext uri="{FF2B5EF4-FFF2-40B4-BE49-F238E27FC236}">
                <a16:creationId xmlns:a16="http://schemas.microsoft.com/office/drawing/2014/main" id="{4E1EDD42-ADA3-3A49-888E-FC0757E27897}"/>
              </a:ext>
            </a:extLst>
          </p:cNvPr>
          <p:cNvSpPr>
            <a:spLocks noGrp="1"/>
          </p:cNvSpPr>
          <p:nvPr>
            <p:ph type="sldNum" sz="quarter" idx="4"/>
          </p:nvPr>
        </p:nvSpPr>
        <p:spPr/>
        <p:txBody>
          <a:bodyPr/>
          <a:lstStyle/>
          <a:p>
            <a:fld id="{987C7CF1-4D7D-C941-87F6-6592CA3F7595}" type="slidenum">
              <a:rPr lang="en-US" smtClean="0"/>
              <a:t>6</a:t>
            </a:fld>
            <a:endParaRPr lang="en-US" dirty="0"/>
          </a:p>
        </p:txBody>
      </p:sp>
      <p:sp>
        <p:nvSpPr>
          <p:cNvPr id="3" name="Rectangle 2">
            <a:extLst>
              <a:ext uri="{FF2B5EF4-FFF2-40B4-BE49-F238E27FC236}">
                <a16:creationId xmlns:a16="http://schemas.microsoft.com/office/drawing/2014/main" id="{BF02B2DB-1505-064A-9C47-459D0E7CB78C}"/>
              </a:ext>
            </a:extLst>
          </p:cNvPr>
          <p:cNvSpPr/>
          <p:nvPr/>
        </p:nvSpPr>
        <p:spPr>
          <a:xfrm>
            <a:off x="1172095" y="789539"/>
            <a:ext cx="3399905" cy="1815882"/>
          </a:xfrm>
          <a:prstGeom prst="rect">
            <a:avLst/>
          </a:prstGeom>
        </p:spPr>
        <p:txBody>
          <a:bodyPr wrap="square">
            <a:spAutoFit/>
          </a:bodyPr>
          <a:lstStyle/>
          <a:p>
            <a:r>
              <a:rPr lang="en-US" sz="1600" dirty="0"/>
              <a:t>We consider a large training dataset pertaining to nuclei whose masses were measured before 2003. For the testing datasets, we considered those exotic nuclei whose masses  have been determined after 2003. </a:t>
            </a:r>
          </a:p>
        </p:txBody>
      </p:sp>
    </p:spTree>
    <p:extLst>
      <p:ext uri="{BB962C8B-B14F-4D97-AF65-F5344CB8AC3E}">
        <p14:creationId xmlns:p14="http://schemas.microsoft.com/office/powerpoint/2010/main" val="200198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F1F19D-4833-6D45-A04C-CEA0E6BFFD90}"/>
              </a:ext>
            </a:extLst>
          </p:cNvPr>
          <p:cNvPicPr>
            <a:picLocks noChangeAspect="1"/>
          </p:cNvPicPr>
          <p:nvPr/>
        </p:nvPicPr>
        <p:blipFill>
          <a:blip r:embed="rId2"/>
          <a:stretch>
            <a:fillRect/>
          </a:stretch>
        </p:blipFill>
        <p:spPr>
          <a:xfrm>
            <a:off x="175846" y="1246299"/>
            <a:ext cx="8862646" cy="3467287"/>
          </a:xfrm>
          <a:prstGeom prst="rect">
            <a:avLst/>
          </a:prstGeom>
        </p:spPr>
      </p:pic>
      <p:sp>
        <p:nvSpPr>
          <p:cNvPr id="5" name="Rectangle 4">
            <a:extLst>
              <a:ext uri="{FF2B5EF4-FFF2-40B4-BE49-F238E27FC236}">
                <a16:creationId xmlns:a16="http://schemas.microsoft.com/office/drawing/2014/main" id="{3B5204D4-2067-AE40-AD18-981B13C7A2FD}"/>
              </a:ext>
            </a:extLst>
          </p:cNvPr>
          <p:cNvSpPr/>
          <p:nvPr/>
        </p:nvSpPr>
        <p:spPr>
          <a:xfrm>
            <a:off x="2555963" y="167313"/>
            <a:ext cx="4844596" cy="523220"/>
          </a:xfrm>
          <a:prstGeom prst="rect">
            <a:avLst/>
          </a:prstGeom>
        </p:spPr>
        <p:txBody>
          <a:bodyPr wrap="none">
            <a:spAutoFit/>
          </a:bodyPr>
          <a:lstStyle/>
          <a:p>
            <a:r>
              <a:rPr lang="en-US" sz="2800" dirty="0">
                <a:solidFill>
                  <a:srgbClr val="002060"/>
                </a:solidFill>
              </a:rPr>
              <a:t>Residuals exhibit local trends</a:t>
            </a:r>
          </a:p>
        </p:txBody>
      </p:sp>
      <p:sp>
        <p:nvSpPr>
          <p:cNvPr id="6" name="TextBox 5">
            <a:extLst>
              <a:ext uri="{FF2B5EF4-FFF2-40B4-BE49-F238E27FC236}">
                <a16:creationId xmlns:a16="http://schemas.microsoft.com/office/drawing/2014/main" id="{695C9D79-927C-E347-9BFA-5709D9CC8B03}"/>
              </a:ext>
            </a:extLst>
          </p:cNvPr>
          <p:cNvSpPr txBox="1"/>
          <p:nvPr/>
        </p:nvSpPr>
        <p:spPr>
          <a:xfrm>
            <a:off x="100166" y="4961046"/>
            <a:ext cx="8711325"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This information can be used to our advantage to improve model-based predictions!</a:t>
            </a:r>
          </a:p>
          <a:p>
            <a:pPr marL="285750" indent="-285750">
              <a:buFont typeface="Arial" panose="020B0604020202020204" pitchFamily="34" charset="0"/>
              <a:buChar char="•"/>
            </a:pPr>
            <a:r>
              <a:rPr lang="en-US" sz="2000" dirty="0"/>
              <a:t>It can also be used to improve models themselves</a:t>
            </a:r>
          </a:p>
        </p:txBody>
      </p:sp>
      <p:sp>
        <p:nvSpPr>
          <p:cNvPr id="2" name="Footer Placeholder 1">
            <a:extLst>
              <a:ext uri="{FF2B5EF4-FFF2-40B4-BE49-F238E27FC236}">
                <a16:creationId xmlns:a16="http://schemas.microsoft.com/office/drawing/2014/main" id="{29C4C359-8353-7243-BD7F-2A4B6ADCE4D2}"/>
              </a:ext>
            </a:extLst>
          </p:cNvPr>
          <p:cNvSpPr>
            <a:spLocks noGrp="1"/>
          </p:cNvSpPr>
          <p:nvPr>
            <p:ph type="ftr" sz="quarter" idx="3"/>
          </p:nvPr>
        </p:nvSpPr>
        <p:spPr/>
        <p:txBody>
          <a:bodyPr/>
          <a:lstStyle/>
          <a:p>
            <a:r>
              <a:rPr lang="en-US"/>
              <a:t>W. Nazarewicz, Tsukuba Workshop 2018</a:t>
            </a:r>
            <a:endParaRPr lang="en-US" dirty="0"/>
          </a:p>
        </p:txBody>
      </p:sp>
      <p:sp>
        <p:nvSpPr>
          <p:cNvPr id="8" name="Slide Number Placeholder 7">
            <a:extLst>
              <a:ext uri="{FF2B5EF4-FFF2-40B4-BE49-F238E27FC236}">
                <a16:creationId xmlns:a16="http://schemas.microsoft.com/office/drawing/2014/main" id="{553ED57B-251E-A44E-92A1-7CEEDBE463B9}"/>
              </a:ext>
            </a:extLst>
          </p:cNvPr>
          <p:cNvSpPr>
            <a:spLocks noGrp="1"/>
          </p:cNvSpPr>
          <p:nvPr>
            <p:ph type="sldNum" sz="quarter" idx="4"/>
          </p:nvPr>
        </p:nvSpPr>
        <p:spPr/>
        <p:txBody>
          <a:bodyPr/>
          <a:lstStyle/>
          <a:p>
            <a:fld id="{987C7CF1-4D7D-C941-87F6-6592CA3F7595}" type="slidenum">
              <a:rPr lang="en-US" smtClean="0"/>
              <a:t>7</a:t>
            </a:fld>
            <a:endParaRPr lang="en-US" dirty="0"/>
          </a:p>
        </p:txBody>
      </p:sp>
    </p:spTree>
    <p:extLst>
      <p:ext uri="{BB962C8B-B14F-4D97-AF65-F5344CB8AC3E}">
        <p14:creationId xmlns:p14="http://schemas.microsoft.com/office/powerpoint/2010/main" val="6270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89B17-DD62-8443-869C-669F7197F09A}"/>
              </a:ext>
            </a:extLst>
          </p:cNvPr>
          <p:cNvPicPr>
            <a:picLocks noChangeAspect="1"/>
          </p:cNvPicPr>
          <p:nvPr/>
        </p:nvPicPr>
        <p:blipFill>
          <a:blip r:embed="rId3"/>
          <a:stretch>
            <a:fillRect/>
          </a:stretch>
        </p:blipFill>
        <p:spPr>
          <a:xfrm>
            <a:off x="3378200" y="678598"/>
            <a:ext cx="2387600" cy="330200"/>
          </a:xfrm>
          <a:prstGeom prst="rect">
            <a:avLst/>
          </a:prstGeom>
        </p:spPr>
      </p:pic>
      <p:sp>
        <p:nvSpPr>
          <p:cNvPr id="4" name="Rectangle 3">
            <a:extLst>
              <a:ext uri="{FF2B5EF4-FFF2-40B4-BE49-F238E27FC236}">
                <a16:creationId xmlns:a16="http://schemas.microsoft.com/office/drawing/2014/main" id="{DD397089-3591-9C40-B7B1-AF6CFF519D68}"/>
              </a:ext>
            </a:extLst>
          </p:cNvPr>
          <p:cNvSpPr/>
          <p:nvPr/>
        </p:nvSpPr>
        <p:spPr>
          <a:xfrm>
            <a:off x="3385020" y="182861"/>
            <a:ext cx="2380780" cy="400110"/>
          </a:xfrm>
          <a:prstGeom prst="rect">
            <a:avLst/>
          </a:prstGeom>
        </p:spPr>
        <p:txBody>
          <a:bodyPr wrap="none">
            <a:spAutoFit/>
          </a:bodyPr>
          <a:lstStyle/>
          <a:p>
            <a:r>
              <a:rPr lang="en-US" sz="2000" dirty="0"/>
              <a:t>Bayesian approach</a:t>
            </a:r>
          </a:p>
        </p:txBody>
      </p:sp>
      <p:sp>
        <p:nvSpPr>
          <p:cNvPr id="5" name="TextBox 4">
            <a:extLst>
              <a:ext uri="{FF2B5EF4-FFF2-40B4-BE49-F238E27FC236}">
                <a16:creationId xmlns:a16="http://schemas.microsoft.com/office/drawing/2014/main" id="{D8B52A4F-9FA8-5E43-BC24-ADB0039E010F}"/>
              </a:ext>
            </a:extLst>
          </p:cNvPr>
          <p:cNvSpPr txBox="1"/>
          <p:nvPr/>
        </p:nvSpPr>
        <p:spPr>
          <a:xfrm>
            <a:off x="4092079" y="1003820"/>
            <a:ext cx="761747" cy="369332"/>
          </a:xfrm>
          <a:prstGeom prst="rect">
            <a:avLst/>
          </a:prstGeom>
          <a:noFill/>
        </p:spPr>
        <p:txBody>
          <a:bodyPr wrap="none" rtlCol="0">
            <a:spAutoFit/>
          </a:bodyPr>
          <a:lstStyle/>
          <a:p>
            <a:r>
              <a:rPr lang="en-US" dirty="0">
                <a:solidFill>
                  <a:srgbClr val="FF0000"/>
                </a:solidFill>
              </a:rPr>
              <a:t>(Z,N)</a:t>
            </a:r>
            <a:r>
              <a:rPr lang="en-US" baseline="-25000" dirty="0" err="1">
                <a:solidFill>
                  <a:srgbClr val="FF0000"/>
                </a:solidFill>
              </a:rPr>
              <a:t>i</a:t>
            </a:r>
            <a:endParaRPr lang="en-US" baseline="-25000" dirty="0">
              <a:solidFill>
                <a:srgbClr val="FF0000"/>
              </a:solidFill>
            </a:endParaRPr>
          </a:p>
        </p:txBody>
      </p:sp>
      <p:sp>
        <p:nvSpPr>
          <p:cNvPr id="6" name="TextBox 5">
            <a:extLst>
              <a:ext uri="{FF2B5EF4-FFF2-40B4-BE49-F238E27FC236}">
                <a16:creationId xmlns:a16="http://schemas.microsoft.com/office/drawing/2014/main" id="{A7CCBFC7-9590-7746-BFA3-14442AA88219}"/>
              </a:ext>
            </a:extLst>
          </p:cNvPr>
          <p:cNvSpPr txBox="1"/>
          <p:nvPr/>
        </p:nvSpPr>
        <p:spPr>
          <a:xfrm>
            <a:off x="2241546" y="678598"/>
            <a:ext cx="992579" cy="369332"/>
          </a:xfrm>
          <a:prstGeom prst="rect">
            <a:avLst/>
          </a:prstGeom>
          <a:noFill/>
        </p:spPr>
        <p:txBody>
          <a:bodyPr wrap="none" rtlCol="0">
            <a:spAutoFit/>
          </a:bodyPr>
          <a:lstStyle/>
          <a:p>
            <a:r>
              <a:rPr lang="en-US" dirty="0">
                <a:solidFill>
                  <a:srgbClr val="FF0000"/>
                </a:solidFill>
              </a:rPr>
              <a:t>residual</a:t>
            </a:r>
          </a:p>
        </p:txBody>
      </p:sp>
      <p:pic>
        <p:nvPicPr>
          <p:cNvPr id="7" name="Picture 6">
            <a:extLst>
              <a:ext uri="{FF2B5EF4-FFF2-40B4-BE49-F238E27FC236}">
                <a16:creationId xmlns:a16="http://schemas.microsoft.com/office/drawing/2014/main" id="{F9DB6DD1-DAE9-C840-BF8F-6998CD5AB596}"/>
              </a:ext>
            </a:extLst>
          </p:cNvPr>
          <p:cNvPicPr>
            <a:picLocks noChangeAspect="1"/>
          </p:cNvPicPr>
          <p:nvPr/>
        </p:nvPicPr>
        <p:blipFill>
          <a:blip r:embed="rId4"/>
          <a:stretch>
            <a:fillRect/>
          </a:stretch>
        </p:blipFill>
        <p:spPr>
          <a:xfrm>
            <a:off x="1742831" y="1707901"/>
            <a:ext cx="3505200" cy="330200"/>
          </a:xfrm>
          <a:prstGeom prst="rect">
            <a:avLst/>
          </a:prstGeom>
        </p:spPr>
      </p:pic>
      <p:pic>
        <p:nvPicPr>
          <p:cNvPr id="8" name="Picture 7">
            <a:extLst>
              <a:ext uri="{FF2B5EF4-FFF2-40B4-BE49-F238E27FC236}">
                <a16:creationId xmlns:a16="http://schemas.microsoft.com/office/drawing/2014/main" id="{A9DEB33D-F27A-3E4B-A2AF-C447B0593E2C}"/>
              </a:ext>
            </a:extLst>
          </p:cNvPr>
          <p:cNvPicPr>
            <a:picLocks noChangeAspect="1"/>
          </p:cNvPicPr>
          <p:nvPr/>
        </p:nvPicPr>
        <p:blipFill>
          <a:blip r:embed="rId5"/>
          <a:stretch>
            <a:fillRect/>
          </a:stretch>
        </p:blipFill>
        <p:spPr>
          <a:xfrm>
            <a:off x="968131" y="2461534"/>
            <a:ext cx="5054600" cy="698500"/>
          </a:xfrm>
          <a:prstGeom prst="rect">
            <a:avLst/>
          </a:prstGeom>
        </p:spPr>
      </p:pic>
      <p:sp>
        <p:nvSpPr>
          <p:cNvPr id="9" name="TextBox 8">
            <a:extLst>
              <a:ext uri="{FF2B5EF4-FFF2-40B4-BE49-F238E27FC236}">
                <a16:creationId xmlns:a16="http://schemas.microsoft.com/office/drawing/2014/main" id="{2400082F-417B-D749-A17B-22370930EECD}"/>
              </a:ext>
            </a:extLst>
          </p:cNvPr>
          <p:cNvSpPr txBox="1"/>
          <p:nvPr/>
        </p:nvSpPr>
        <p:spPr>
          <a:xfrm>
            <a:off x="5754077" y="1707901"/>
            <a:ext cx="1779077" cy="369332"/>
          </a:xfrm>
          <a:prstGeom prst="rect">
            <a:avLst/>
          </a:prstGeom>
          <a:noFill/>
        </p:spPr>
        <p:txBody>
          <a:bodyPr wrap="none" rtlCol="0">
            <a:spAutoFit/>
          </a:bodyPr>
          <a:lstStyle/>
          <a:p>
            <a:r>
              <a:rPr lang="en-US" dirty="0">
                <a:solidFill>
                  <a:srgbClr val="FF0000"/>
                </a:solidFill>
              </a:rPr>
              <a:t>Bayes’ theorem</a:t>
            </a:r>
          </a:p>
        </p:txBody>
      </p:sp>
      <p:sp>
        <p:nvSpPr>
          <p:cNvPr id="10" name="TextBox 9">
            <a:extLst>
              <a:ext uri="{FF2B5EF4-FFF2-40B4-BE49-F238E27FC236}">
                <a16:creationId xmlns:a16="http://schemas.microsoft.com/office/drawing/2014/main" id="{DB5C02C0-785E-5A4B-8764-719945D3DB9A}"/>
              </a:ext>
            </a:extLst>
          </p:cNvPr>
          <p:cNvSpPr txBox="1"/>
          <p:nvPr/>
        </p:nvSpPr>
        <p:spPr>
          <a:xfrm>
            <a:off x="6248500" y="2385555"/>
            <a:ext cx="2569308" cy="923330"/>
          </a:xfrm>
          <a:prstGeom prst="rect">
            <a:avLst/>
          </a:prstGeom>
          <a:noFill/>
        </p:spPr>
        <p:txBody>
          <a:bodyPr wrap="square" rtlCol="0">
            <a:spAutoFit/>
          </a:bodyPr>
          <a:lstStyle/>
          <a:p>
            <a:r>
              <a:rPr lang="en-US" dirty="0">
                <a:solidFill>
                  <a:srgbClr val="FF0000"/>
                </a:solidFill>
              </a:rPr>
              <a:t>Prediction of unknown observable </a:t>
            </a:r>
            <a:r>
              <a:rPr lang="en-US" i="1" dirty="0">
                <a:solidFill>
                  <a:srgbClr val="FF0000"/>
                </a:solidFill>
              </a:rPr>
              <a:t>y* </a:t>
            </a:r>
            <a:r>
              <a:rPr lang="en-US" dirty="0">
                <a:solidFill>
                  <a:srgbClr val="FF0000"/>
                </a:solidFill>
              </a:rPr>
              <a:t>given known data</a:t>
            </a:r>
            <a:r>
              <a:rPr lang="en-US" i="1" dirty="0">
                <a:solidFill>
                  <a:srgbClr val="FF0000"/>
                </a:solidFill>
              </a:rPr>
              <a:t> y</a:t>
            </a:r>
          </a:p>
        </p:txBody>
      </p:sp>
      <p:sp>
        <p:nvSpPr>
          <p:cNvPr id="11" name="TextBox 10">
            <a:extLst>
              <a:ext uri="{FF2B5EF4-FFF2-40B4-BE49-F238E27FC236}">
                <a16:creationId xmlns:a16="http://schemas.microsoft.com/office/drawing/2014/main" id="{5919E570-3323-B144-9C11-EB371727832E}"/>
              </a:ext>
            </a:extLst>
          </p:cNvPr>
          <p:cNvSpPr txBox="1"/>
          <p:nvPr/>
        </p:nvSpPr>
        <p:spPr>
          <a:xfrm>
            <a:off x="301375" y="3371085"/>
            <a:ext cx="8725396" cy="2862322"/>
          </a:xfrm>
          <a:prstGeom prst="rect">
            <a:avLst/>
          </a:prstGeom>
          <a:noFill/>
        </p:spPr>
        <p:txBody>
          <a:bodyPr wrap="square" rtlCol="0">
            <a:spAutoFit/>
          </a:bodyPr>
          <a:lstStyle/>
          <a:p>
            <a:r>
              <a:rPr lang="en-US" sz="2000" dirty="0"/>
              <a:t>Two statistical models used:</a:t>
            </a:r>
          </a:p>
          <a:p>
            <a:pPr marL="342900" indent="-342900">
              <a:buFont typeface="Arial" panose="020B0604020202020204" pitchFamily="34" charset="0"/>
              <a:buChar char="•"/>
            </a:pPr>
            <a:r>
              <a:rPr lang="en-US" sz="2000" dirty="0"/>
              <a:t>Gaussian process (3 parameters)</a:t>
            </a:r>
          </a:p>
          <a:p>
            <a:pPr marL="342900" indent="-342900">
              <a:buFont typeface="Arial" panose="020B0604020202020204" pitchFamily="34" charset="0"/>
              <a:buChar char="•"/>
            </a:pPr>
            <a:r>
              <a:rPr lang="en-US" sz="2000" dirty="0"/>
              <a:t>Bayesian neural network with sigmoid function (30 neurons, 1 layer; 181 parameters)</a:t>
            </a:r>
          </a:p>
          <a:p>
            <a:pPr marL="342900" indent="-342900">
              <a:buFont typeface="Arial" panose="020B0604020202020204" pitchFamily="34" charset="0"/>
              <a:buChar char="•"/>
            </a:pPr>
            <a:endParaRPr lang="en-US" sz="2000" dirty="0"/>
          </a:p>
          <a:p>
            <a:r>
              <a:rPr lang="en-US" sz="2000" dirty="0"/>
              <a:t>100,000 iterations of an ergodic Markov chain produced by the Metropolis-Hastings algorithm</a:t>
            </a:r>
          </a:p>
          <a:p>
            <a:endParaRPr lang="en-US" sz="2000" dirty="0"/>
          </a:p>
          <a:p>
            <a:r>
              <a:rPr lang="en-US" sz="2000" dirty="0"/>
              <a:t>Some refinements added based on our knowledge of trends</a:t>
            </a:r>
          </a:p>
        </p:txBody>
      </p:sp>
      <p:sp>
        <p:nvSpPr>
          <p:cNvPr id="2" name="Footer Placeholder 1">
            <a:extLst>
              <a:ext uri="{FF2B5EF4-FFF2-40B4-BE49-F238E27FC236}">
                <a16:creationId xmlns:a16="http://schemas.microsoft.com/office/drawing/2014/main" id="{A2D6CF31-968E-C44A-86D5-5618BC33B4FD}"/>
              </a:ext>
            </a:extLst>
          </p:cNvPr>
          <p:cNvSpPr>
            <a:spLocks noGrp="1"/>
          </p:cNvSpPr>
          <p:nvPr>
            <p:ph type="ftr" sz="quarter" idx="3"/>
          </p:nvPr>
        </p:nvSpPr>
        <p:spPr/>
        <p:txBody>
          <a:bodyPr/>
          <a:lstStyle/>
          <a:p>
            <a:r>
              <a:rPr lang="en-US"/>
              <a:t>W. Nazarewicz, Tsukuba Workshop 2018</a:t>
            </a:r>
            <a:endParaRPr lang="en-US" dirty="0"/>
          </a:p>
        </p:txBody>
      </p:sp>
      <p:sp>
        <p:nvSpPr>
          <p:cNvPr id="14" name="Slide Number Placeholder 13">
            <a:extLst>
              <a:ext uri="{FF2B5EF4-FFF2-40B4-BE49-F238E27FC236}">
                <a16:creationId xmlns:a16="http://schemas.microsoft.com/office/drawing/2014/main" id="{9D9B7BA2-6320-CD45-B7A6-3E06CA2DE457}"/>
              </a:ext>
            </a:extLst>
          </p:cNvPr>
          <p:cNvSpPr>
            <a:spLocks noGrp="1"/>
          </p:cNvSpPr>
          <p:nvPr>
            <p:ph type="sldNum" sz="quarter" idx="4"/>
          </p:nvPr>
        </p:nvSpPr>
        <p:spPr/>
        <p:txBody>
          <a:bodyPr/>
          <a:lstStyle/>
          <a:p>
            <a:fld id="{987C7CF1-4D7D-C941-87F6-6592CA3F7595}" type="slidenum">
              <a:rPr lang="en-US" smtClean="0"/>
              <a:t>8</a:t>
            </a:fld>
            <a:endParaRPr lang="en-US" dirty="0"/>
          </a:p>
        </p:txBody>
      </p:sp>
    </p:spTree>
    <p:extLst>
      <p:ext uri="{BB962C8B-B14F-4D97-AF65-F5344CB8AC3E}">
        <p14:creationId xmlns:p14="http://schemas.microsoft.com/office/powerpoint/2010/main" val="380094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6369FB-FE7A-374D-826C-0818C29DC4E9}"/>
              </a:ext>
            </a:extLst>
          </p:cNvPr>
          <p:cNvPicPr>
            <a:picLocks noChangeAspect="1"/>
          </p:cNvPicPr>
          <p:nvPr/>
        </p:nvPicPr>
        <p:blipFill>
          <a:blip r:embed="rId2"/>
          <a:stretch>
            <a:fillRect/>
          </a:stretch>
        </p:blipFill>
        <p:spPr>
          <a:xfrm>
            <a:off x="110321" y="105507"/>
            <a:ext cx="4837335" cy="6189785"/>
          </a:xfrm>
          <a:prstGeom prst="rect">
            <a:avLst/>
          </a:prstGeom>
        </p:spPr>
      </p:pic>
      <p:sp>
        <p:nvSpPr>
          <p:cNvPr id="5" name="TextBox 4">
            <a:extLst>
              <a:ext uri="{FF2B5EF4-FFF2-40B4-BE49-F238E27FC236}">
                <a16:creationId xmlns:a16="http://schemas.microsoft.com/office/drawing/2014/main" id="{A2B2D843-DB0F-6F44-950D-9E231C796522}"/>
              </a:ext>
            </a:extLst>
          </p:cNvPr>
          <p:cNvSpPr txBox="1"/>
          <p:nvPr/>
        </p:nvSpPr>
        <p:spPr>
          <a:xfrm>
            <a:off x="5380894" y="257908"/>
            <a:ext cx="518091" cy="369332"/>
          </a:xfrm>
          <a:prstGeom prst="rect">
            <a:avLst/>
          </a:prstGeom>
          <a:noFill/>
        </p:spPr>
        <p:txBody>
          <a:bodyPr wrap="none" rtlCol="0">
            <a:spAutoFit/>
          </a:bodyPr>
          <a:lstStyle/>
          <a:p>
            <a:r>
              <a:rPr lang="en-US" dirty="0">
                <a:solidFill>
                  <a:srgbClr val="FF0000"/>
                </a:solidFill>
              </a:rPr>
              <a:t>GP</a:t>
            </a:r>
          </a:p>
        </p:txBody>
      </p:sp>
      <p:cxnSp>
        <p:nvCxnSpPr>
          <p:cNvPr id="7" name="Straight Arrow Connector 6">
            <a:extLst>
              <a:ext uri="{FF2B5EF4-FFF2-40B4-BE49-F238E27FC236}">
                <a16:creationId xmlns:a16="http://schemas.microsoft.com/office/drawing/2014/main" id="{6AD8CD4D-544A-3E49-B2C7-ECFA9338B039}"/>
              </a:ext>
            </a:extLst>
          </p:cNvPr>
          <p:cNvCxnSpPr>
            <a:stCxn id="5" idx="1"/>
          </p:cNvCxnSpPr>
          <p:nvPr/>
        </p:nvCxnSpPr>
        <p:spPr>
          <a:xfrm flipH="1">
            <a:off x="4947656" y="442574"/>
            <a:ext cx="433238" cy="8496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596BACC0-FE54-AB45-A052-E1DF772A52DA}"/>
              </a:ext>
            </a:extLst>
          </p:cNvPr>
          <p:cNvSpPr txBox="1"/>
          <p:nvPr/>
        </p:nvSpPr>
        <p:spPr>
          <a:xfrm>
            <a:off x="5380894" y="594975"/>
            <a:ext cx="671979" cy="369332"/>
          </a:xfrm>
          <a:prstGeom prst="rect">
            <a:avLst/>
          </a:prstGeom>
          <a:noFill/>
        </p:spPr>
        <p:txBody>
          <a:bodyPr wrap="none" rtlCol="0">
            <a:spAutoFit/>
          </a:bodyPr>
          <a:lstStyle/>
          <a:p>
            <a:r>
              <a:rPr lang="en-US" dirty="0">
                <a:solidFill>
                  <a:srgbClr val="FF0000"/>
                </a:solidFill>
              </a:rPr>
              <a:t>BNN</a:t>
            </a:r>
          </a:p>
        </p:txBody>
      </p:sp>
      <p:cxnSp>
        <p:nvCxnSpPr>
          <p:cNvPr id="9" name="Straight Arrow Connector 8">
            <a:extLst>
              <a:ext uri="{FF2B5EF4-FFF2-40B4-BE49-F238E27FC236}">
                <a16:creationId xmlns:a16="http://schemas.microsoft.com/office/drawing/2014/main" id="{F0B667C2-FF87-2742-BF99-35CD4AE7FA76}"/>
              </a:ext>
            </a:extLst>
          </p:cNvPr>
          <p:cNvCxnSpPr>
            <a:cxnSpLocks/>
            <a:stCxn id="8" idx="1"/>
          </p:cNvCxnSpPr>
          <p:nvPr/>
        </p:nvCxnSpPr>
        <p:spPr>
          <a:xfrm flipH="1" flipV="1">
            <a:off x="4947656" y="753291"/>
            <a:ext cx="433238" cy="2635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47EDBC98-ED1F-8A48-B182-8637CB114877}"/>
              </a:ext>
            </a:extLst>
          </p:cNvPr>
          <p:cNvSpPr/>
          <p:nvPr/>
        </p:nvSpPr>
        <p:spPr>
          <a:xfrm>
            <a:off x="5096212" y="1190060"/>
            <a:ext cx="3865825" cy="830997"/>
          </a:xfrm>
          <a:prstGeom prst="rect">
            <a:avLst/>
          </a:prstGeom>
        </p:spPr>
        <p:txBody>
          <a:bodyPr wrap="square">
            <a:spAutoFit/>
          </a:bodyPr>
          <a:lstStyle/>
          <a:p>
            <a:r>
              <a:rPr lang="en-US" sz="1600" dirty="0">
                <a:solidFill>
                  <a:srgbClr val="002060"/>
                </a:solidFill>
              </a:rPr>
              <a:t>training dataset: AME2003</a:t>
            </a:r>
          </a:p>
          <a:p>
            <a:endParaRPr lang="en-US" sz="1600" dirty="0">
              <a:solidFill>
                <a:srgbClr val="002060"/>
              </a:solidFill>
            </a:endParaRPr>
          </a:p>
          <a:p>
            <a:r>
              <a:rPr lang="en-US" sz="1600" dirty="0">
                <a:solidFill>
                  <a:srgbClr val="002060"/>
                </a:solidFill>
              </a:rPr>
              <a:t>testing dataset: AME2016-AME2003</a:t>
            </a:r>
          </a:p>
        </p:txBody>
      </p:sp>
      <p:sp>
        <p:nvSpPr>
          <p:cNvPr id="12" name="Rectangle 11">
            <a:extLst>
              <a:ext uri="{FF2B5EF4-FFF2-40B4-BE49-F238E27FC236}">
                <a16:creationId xmlns:a16="http://schemas.microsoft.com/office/drawing/2014/main" id="{11B8B03D-DA3E-EA48-AB32-F7881DB628CF}"/>
              </a:ext>
            </a:extLst>
          </p:cNvPr>
          <p:cNvSpPr/>
          <p:nvPr/>
        </p:nvSpPr>
        <p:spPr>
          <a:xfrm>
            <a:off x="5096212" y="2221097"/>
            <a:ext cx="3847101" cy="2308324"/>
          </a:xfrm>
          <a:prstGeom prst="rect">
            <a:avLst/>
          </a:prstGeom>
        </p:spPr>
        <p:txBody>
          <a:bodyPr wrap="square">
            <a:spAutoFit/>
          </a:bodyPr>
          <a:lstStyle/>
          <a:p>
            <a:r>
              <a:rPr lang="en-US" dirty="0"/>
              <a:t>Overall, for the testing dataset AME2016-2003, the </a:t>
            </a:r>
            <a:r>
              <a:rPr lang="en-US" dirty="0" err="1"/>
              <a:t>rms</a:t>
            </a:r>
            <a:r>
              <a:rPr lang="en-US" dirty="0"/>
              <a:t> deviation from experimental S</a:t>
            </a:r>
            <a:r>
              <a:rPr lang="en-US" baseline="-25000" dirty="0"/>
              <a:t>2n</a:t>
            </a:r>
            <a:r>
              <a:rPr lang="en-US" dirty="0"/>
              <a:t> values is 400-500 </a:t>
            </a:r>
            <a:r>
              <a:rPr lang="en-US" dirty="0" err="1"/>
              <a:t>keV</a:t>
            </a:r>
            <a:r>
              <a:rPr lang="en-US" dirty="0"/>
              <a:t> in the GP variant for </a:t>
            </a:r>
            <a:r>
              <a:rPr lang="en-US" i="1" dirty="0"/>
              <a:t>all</a:t>
            </a:r>
            <a:r>
              <a:rPr lang="en-US" dirty="0"/>
              <a:t> theoretical models employed in our study, which suggests that our statistical methods capture most of the residual structure. </a:t>
            </a:r>
          </a:p>
        </p:txBody>
      </p:sp>
      <p:sp>
        <p:nvSpPr>
          <p:cNvPr id="13" name="Rectangle 12">
            <a:extLst>
              <a:ext uri="{FF2B5EF4-FFF2-40B4-BE49-F238E27FC236}">
                <a16:creationId xmlns:a16="http://schemas.microsoft.com/office/drawing/2014/main" id="{6844ED97-ACDA-3341-BED2-5EF1FDB52CBC}"/>
              </a:ext>
            </a:extLst>
          </p:cNvPr>
          <p:cNvSpPr/>
          <p:nvPr/>
        </p:nvSpPr>
        <p:spPr>
          <a:xfrm>
            <a:off x="5096212" y="4774180"/>
            <a:ext cx="3865825" cy="646331"/>
          </a:xfrm>
          <a:prstGeom prst="rect">
            <a:avLst/>
          </a:prstGeom>
        </p:spPr>
        <p:txBody>
          <a:bodyPr wrap="square">
            <a:spAutoFit/>
          </a:bodyPr>
          <a:lstStyle/>
          <a:p>
            <a:r>
              <a:rPr lang="en-US" dirty="0"/>
              <a:t>BUT  the predicted mean value is certainly not the whole story!</a:t>
            </a:r>
          </a:p>
        </p:txBody>
      </p:sp>
      <p:sp>
        <p:nvSpPr>
          <p:cNvPr id="2" name="Footer Placeholder 1">
            <a:extLst>
              <a:ext uri="{FF2B5EF4-FFF2-40B4-BE49-F238E27FC236}">
                <a16:creationId xmlns:a16="http://schemas.microsoft.com/office/drawing/2014/main" id="{A8772E9C-84A0-8048-979B-43F27DD5570E}"/>
              </a:ext>
            </a:extLst>
          </p:cNvPr>
          <p:cNvSpPr>
            <a:spLocks noGrp="1"/>
          </p:cNvSpPr>
          <p:nvPr>
            <p:ph type="ftr" sz="quarter" idx="3"/>
          </p:nvPr>
        </p:nvSpPr>
        <p:spPr/>
        <p:txBody>
          <a:bodyPr/>
          <a:lstStyle/>
          <a:p>
            <a:r>
              <a:rPr lang="en-US"/>
              <a:t>W. Nazarewicz, Tsukuba Workshop 2018</a:t>
            </a:r>
            <a:endParaRPr lang="en-US" dirty="0"/>
          </a:p>
        </p:txBody>
      </p:sp>
      <p:sp>
        <p:nvSpPr>
          <p:cNvPr id="10" name="Slide Number Placeholder 9">
            <a:extLst>
              <a:ext uri="{FF2B5EF4-FFF2-40B4-BE49-F238E27FC236}">
                <a16:creationId xmlns:a16="http://schemas.microsoft.com/office/drawing/2014/main" id="{C50F7622-83D5-044B-9F27-C67B13E294F5}"/>
              </a:ext>
            </a:extLst>
          </p:cNvPr>
          <p:cNvSpPr>
            <a:spLocks noGrp="1"/>
          </p:cNvSpPr>
          <p:nvPr>
            <p:ph type="sldNum" sz="quarter" idx="4"/>
          </p:nvPr>
        </p:nvSpPr>
        <p:spPr/>
        <p:txBody>
          <a:bodyPr/>
          <a:lstStyle/>
          <a:p>
            <a:fld id="{987C7CF1-4D7D-C941-87F6-6592CA3F7595}" type="slidenum">
              <a:rPr lang="en-US" smtClean="0"/>
              <a:t>9</a:t>
            </a:fld>
            <a:endParaRPr lang="en-US" dirty="0"/>
          </a:p>
        </p:txBody>
      </p:sp>
    </p:spTree>
    <p:extLst>
      <p:ext uri="{BB962C8B-B14F-4D97-AF65-F5344CB8AC3E}">
        <p14:creationId xmlns:p14="http://schemas.microsoft.com/office/powerpoint/2010/main" val="69803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2_NEUP-2010">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3156</TotalTime>
  <Words>1734</Words>
  <Application>Microsoft Macintosh PowerPoint</Application>
  <PresentationFormat>On-screen Show (4:3)</PresentationFormat>
  <Paragraphs>204</Paragraphs>
  <Slides>29</Slides>
  <Notes>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ＭＳ Ｐゴシック</vt:lpstr>
      <vt:lpstr>ヒラギノ角ゴ Pro W3</vt:lpstr>
      <vt:lpstr>Arial</vt:lpstr>
      <vt:lpstr>Calibri</vt:lpstr>
      <vt:lpstr>CMU Classical Serif</vt:lpstr>
      <vt:lpstr>Comic Sans MS</vt:lpstr>
      <vt:lpstr>Helvetica</vt:lpstr>
      <vt:lpstr>Helvetica Neue</vt:lpstr>
      <vt:lpstr>LMRoman8-Oblique</vt:lpstr>
      <vt:lpstr>MJXc-TeX-main-R</vt:lpstr>
      <vt:lpstr>Symbol</vt:lpstr>
      <vt:lpstr>Times New Roman</vt:lpstr>
      <vt:lpstr>2_NEUP-2010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MSU</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Witold Nazarewicz</dc:creator>
  <cp:keywords/>
  <dc:description/>
  <cp:lastModifiedBy>Witek Nazarewicz</cp:lastModifiedBy>
  <cp:revision>208</cp:revision>
  <dcterms:created xsi:type="dcterms:W3CDTF">2011-02-08T20:20:39Z</dcterms:created>
  <dcterms:modified xsi:type="dcterms:W3CDTF">2018-12-10T20:52:13Z</dcterms:modified>
  <cp:category/>
</cp:coreProperties>
</file>