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3"/>
  </p:notesMasterIdLst>
  <p:handoutMasterIdLst>
    <p:handoutMasterId r:id="rId24"/>
  </p:handoutMasterIdLst>
  <p:sldIdLst>
    <p:sldId id="304" r:id="rId2"/>
    <p:sldId id="463" r:id="rId3"/>
    <p:sldId id="472" r:id="rId4"/>
    <p:sldId id="464" r:id="rId5"/>
    <p:sldId id="465" r:id="rId6"/>
    <p:sldId id="466" r:id="rId7"/>
    <p:sldId id="467" r:id="rId8"/>
    <p:sldId id="468" r:id="rId9"/>
    <p:sldId id="469" r:id="rId10"/>
    <p:sldId id="416" r:id="rId11"/>
    <p:sldId id="452" r:id="rId12"/>
    <p:sldId id="470" r:id="rId13"/>
    <p:sldId id="471" r:id="rId14"/>
    <p:sldId id="428" r:id="rId15"/>
    <p:sldId id="475" r:id="rId16"/>
    <p:sldId id="476" r:id="rId17"/>
    <p:sldId id="477" r:id="rId18"/>
    <p:sldId id="479" r:id="rId19"/>
    <p:sldId id="409" r:id="rId20"/>
    <p:sldId id="410" r:id="rId21"/>
    <p:sldId id="473" r:id="rId22"/>
  </p:sldIdLst>
  <p:sldSz cx="9144000" cy="6858000" type="screen4x3"/>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00FF"/>
    <a:srgbClr val="00FF00"/>
    <a:srgbClr val="FFFF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1043" autoAdjust="0"/>
  </p:normalViewPr>
  <p:slideViewPr>
    <p:cSldViewPr snapToObjects="1">
      <p:cViewPr varScale="1">
        <p:scale>
          <a:sx n="53" d="100"/>
          <a:sy n="53" d="100"/>
        </p:scale>
        <p:origin x="1890" y="60"/>
      </p:cViewPr>
      <p:guideLst>
        <p:guide orient="horz" pos="2160"/>
        <p:guide pos="2880"/>
      </p:guideLst>
    </p:cSldViewPr>
  </p:slideViewPr>
  <p:outlineViewPr>
    <p:cViewPr>
      <p:scale>
        <a:sx n="33" d="100"/>
        <a:sy n="33" d="100"/>
      </p:scale>
      <p:origin x="0" y="-1704"/>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3" name="Date Placeholder 2"/>
          <p:cNvSpPr>
            <a:spLocks noGrp="1"/>
          </p:cNvSpPr>
          <p:nvPr>
            <p:ph type="dt" sz="quarter" idx="1"/>
          </p:nvPr>
        </p:nvSpPr>
        <p:spPr>
          <a:xfrm>
            <a:off x="5623696" y="0"/>
            <a:ext cx="4302231" cy="339884"/>
          </a:xfrm>
          <a:prstGeom prst="rect">
            <a:avLst/>
          </a:prstGeom>
        </p:spPr>
        <p:txBody>
          <a:bodyPr vert="horz" lIns="91440" tIns="45720" rIns="91440" bIns="45720" rtlCol="0"/>
          <a:lstStyle>
            <a:lvl1pPr algn="r">
              <a:defRPr sz="1200"/>
            </a:lvl1pPr>
          </a:lstStyle>
          <a:p>
            <a:r>
              <a:rPr lang="en-US" altLang="zh-CN" smtClean="0"/>
              <a:t>2013/9/9</a:t>
            </a:r>
            <a:endParaRPr lang="zh-CN" altLang="en-US"/>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5623696" y="6456612"/>
            <a:ext cx="4302231" cy="339884"/>
          </a:xfrm>
          <a:prstGeom prst="rect">
            <a:avLst/>
          </a:prstGeom>
        </p:spPr>
        <p:txBody>
          <a:bodyPr vert="horz" lIns="91440" tIns="45720" rIns="91440" bIns="45720" rtlCol="0" anchor="b"/>
          <a:lstStyle>
            <a:lvl1pPr algn="r">
              <a:defRPr sz="1200"/>
            </a:lvl1pPr>
          </a:lstStyle>
          <a:p>
            <a:fld id="{3DA3A3DC-C192-4191-9992-B9F82861C06B}" type="slidenum">
              <a:rPr lang="zh-CN" altLang="en-US" smtClean="0"/>
              <a:pPr/>
              <a:t>‹#›</a:t>
            </a:fld>
            <a:endParaRPr lang="zh-CN" altLang="en-US"/>
          </a:p>
        </p:txBody>
      </p:sp>
    </p:spTree>
    <p:extLst>
      <p:ext uri="{BB962C8B-B14F-4D97-AF65-F5344CB8AC3E}">
        <p14:creationId xmlns:p14="http://schemas.microsoft.com/office/powerpoint/2010/main" val="74015852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3" name="Date Placeholder 2"/>
          <p:cNvSpPr>
            <a:spLocks noGrp="1"/>
          </p:cNvSpPr>
          <p:nvPr>
            <p:ph type="dt" idx="1"/>
          </p:nvPr>
        </p:nvSpPr>
        <p:spPr>
          <a:xfrm>
            <a:off x="5623696" y="0"/>
            <a:ext cx="4302231" cy="339884"/>
          </a:xfrm>
          <a:prstGeom prst="rect">
            <a:avLst/>
          </a:prstGeom>
        </p:spPr>
        <p:txBody>
          <a:bodyPr vert="horz" lIns="91440" tIns="45720" rIns="91440" bIns="45720" rtlCol="0"/>
          <a:lstStyle>
            <a:lvl1pPr algn="r">
              <a:defRPr sz="1200"/>
            </a:lvl1pPr>
          </a:lstStyle>
          <a:p>
            <a:r>
              <a:rPr lang="en-US" altLang="zh-CN" smtClean="0"/>
              <a:t>2013/9/9</a:t>
            </a:r>
            <a:endParaRPr lang="zh-CN" alt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992823" y="3228895"/>
            <a:ext cx="7942580" cy="3058954"/>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5623696" y="6456612"/>
            <a:ext cx="4302231" cy="339884"/>
          </a:xfrm>
          <a:prstGeom prst="rect">
            <a:avLst/>
          </a:prstGeom>
        </p:spPr>
        <p:txBody>
          <a:bodyPr vert="horz" lIns="91440" tIns="45720" rIns="91440" bIns="45720" rtlCol="0" anchor="b"/>
          <a:lstStyle>
            <a:lvl1pPr algn="r">
              <a:defRPr sz="1200"/>
            </a:lvl1pPr>
          </a:lstStyle>
          <a:p>
            <a:fld id="{C81F2181-F533-420A-B646-BC82AF0CE1E1}" type="slidenum">
              <a:rPr lang="zh-CN" altLang="en-US" smtClean="0"/>
              <a:pPr/>
              <a:t>‹#›</a:t>
            </a:fld>
            <a:endParaRPr lang="zh-CN" altLang="en-US"/>
          </a:p>
        </p:txBody>
      </p:sp>
    </p:spTree>
    <p:extLst>
      <p:ext uri="{BB962C8B-B14F-4D97-AF65-F5344CB8AC3E}">
        <p14:creationId xmlns:p14="http://schemas.microsoft.com/office/powerpoint/2010/main" val="220681822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a:t>
            </a:r>
            <a:r>
              <a:rPr lang="en-US" altLang="zh-CN" baseline="0" dirty="0" smtClean="0"/>
              <a:t> Afternoon, everyone. My name is Chen </a:t>
            </a:r>
            <a:r>
              <a:rPr lang="en-US" altLang="zh-CN" baseline="0" dirty="0" err="1" smtClean="0"/>
              <a:t>Ruijiu</a:t>
            </a:r>
            <a:r>
              <a:rPr lang="en-US" altLang="zh-CN" baseline="0" dirty="0" smtClean="0"/>
              <a:t>. I am from institute of modern physics, Chinese academy of sciences. First I would like to thank organizer to give me this opportunity to attend this conference. Today I will give a talk on “a method to measure the transition energy of the isochronously tuned storage ring”. </a:t>
            </a:r>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a:t>
            </a:fld>
            <a:endParaRPr lang="zh-CN" altLang="en-US"/>
          </a:p>
        </p:txBody>
      </p:sp>
    </p:spTree>
    <p:extLst>
      <p:ext uri="{BB962C8B-B14F-4D97-AF65-F5344CB8AC3E}">
        <p14:creationId xmlns:p14="http://schemas.microsoft.com/office/powerpoint/2010/main" val="380447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dirty="0" smtClean="0"/>
              <a:t>   From this formula,</a:t>
            </a:r>
            <a:r>
              <a:rPr lang="en-US" altLang="zh-CN" baseline="0" dirty="0" smtClean="0"/>
              <a:t> we can see that the </a:t>
            </a:r>
            <a:r>
              <a:rPr lang="en-US" altLang="zh-CN" baseline="0" dirty="0" err="1" smtClean="0"/>
              <a:t>A2</a:t>
            </a:r>
            <a:r>
              <a:rPr lang="en-US" altLang="zh-CN" baseline="0" dirty="0" smtClean="0"/>
              <a:t> is determined by energy loss of carbon foil, the revolution time, the kinematic energy and </a:t>
            </a:r>
            <a:r>
              <a:rPr lang="en-US" altLang="zh-CN" baseline="0" dirty="0" err="1" smtClean="0"/>
              <a:t>gammat</a:t>
            </a:r>
            <a:r>
              <a:rPr lang="en-US" altLang="zh-CN" baseline="0" dirty="0" smtClean="0"/>
              <a:t>. </a:t>
            </a:r>
            <a:endParaRPr lang="en-US" altLang="zh-CN" dirty="0" smtClean="0"/>
          </a:p>
          <a:p>
            <a:pPr algn="just"/>
            <a:r>
              <a:rPr lang="en-US" altLang="zh-CN" dirty="0" smtClean="0"/>
              <a:t>   We compare this</a:t>
            </a:r>
            <a:r>
              <a:rPr lang="en-US" altLang="zh-CN" baseline="0" dirty="0" smtClean="0"/>
              <a:t> formula with experimental data. Here is a result. We take one hour experimental data for comparison. The black point is the experimental data. Each point represent one isotope. The x-</a:t>
            </a:r>
            <a:r>
              <a:rPr lang="en-US" altLang="zh-CN" baseline="0" dirty="0" err="1" smtClean="0"/>
              <a:t>axix</a:t>
            </a:r>
            <a:r>
              <a:rPr lang="en-US" altLang="zh-CN" baseline="0" dirty="0" smtClean="0"/>
              <a:t> means its mean revolution time. The y-axis means its mean </a:t>
            </a:r>
            <a:r>
              <a:rPr lang="en-US" altLang="zh-CN" baseline="0" dirty="0" err="1" smtClean="0"/>
              <a:t>A2</a:t>
            </a:r>
            <a:r>
              <a:rPr lang="en-US" altLang="zh-CN" baseline="0" dirty="0" smtClean="0"/>
              <a:t> value. The red point is the theoretical result calculated by this formula.   We assume that the </a:t>
            </a:r>
            <a:r>
              <a:rPr lang="en-US" altLang="zh-CN" baseline="0" dirty="0" err="1" smtClean="0"/>
              <a:t>gammat</a:t>
            </a:r>
            <a:r>
              <a:rPr lang="en-US" altLang="zh-CN" baseline="0" dirty="0" smtClean="0"/>
              <a:t> = 1.3971 and d=21.6 in this theoretical calculation.</a:t>
            </a:r>
          </a:p>
          <a:p>
            <a:pPr algn="just"/>
            <a:r>
              <a:rPr lang="en-US" altLang="zh-CN" baseline="0" dirty="0" smtClean="0"/>
              <a:t>   We can see that experimental </a:t>
            </a:r>
            <a:r>
              <a:rPr lang="en-US" altLang="zh-CN" baseline="0" dirty="0" err="1" smtClean="0"/>
              <a:t>A2</a:t>
            </a:r>
            <a:r>
              <a:rPr lang="en-US" altLang="zh-CN" baseline="0" dirty="0" smtClean="0"/>
              <a:t> parameters can be descripted by this </a:t>
            </a:r>
            <a:r>
              <a:rPr lang="en-US" altLang="zh-CN" baseline="0" dirty="0" err="1" smtClean="0"/>
              <a:t>formular</a:t>
            </a:r>
            <a:r>
              <a:rPr lang="en-US" altLang="zh-CN" baseline="0" dirty="0" smtClean="0"/>
              <a:t> very well.</a:t>
            </a:r>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10</a:t>
            </a:fld>
            <a:endParaRPr lang="zh-CN" altLang="en-US"/>
          </a:p>
        </p:txBody>
      </p:sp>
    </p:spTree>
    <p:extLst>
      <p:ext uri="{BB962C8B-B14F-4D97-AF65-F5344CB8AC3E}">
        <p14:creationId xmlns:p14="http://schemas.microsoft.com/office/powerpoint/2010/main" val="187787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We try to change the</a:t>
            </a:r>
            <a:r>
              <a:rPr lang="en-US" altLang="zh-CN" baseline="0" dirty="0" smtClean="0"/>
              <a:t> d and </a:t>
            </a:r>
            <a:r>
              <a:rPr lang="en-US" altLang="zh-CN" baseline="0" dirty="0" err="1" smtClean="0"/>
              <a:t>gammat</a:t>
            </a:r>
            <a:r>
              <a:rPr lang="en-US" altLang="zh-CN" baseline="0" dirty="0" smtClean="0"/>
              <a:t> parameters. We calculate the </a:t>
            </a:r>
            <a:r>
              <a:rPr lang="en-US" altLang="zh-CN" baseline="0" dirty="0" err="1" smtClean="0"/>
              <a:t>chi2</a:t>
            </a:r>
            <a:r>
              <a:rPr lang="en-US" altLang="zh-CN" baseline="0" dirty="0" smtClean="0"/>
              <a:t> value for each set of parameter. These are results. First we fixed the d parameters and only change </a:t>
            </a:r>
            <a:r>
              <a:rPr lang="en-US" altLang="zh-CN" baseline="0" dirty="0" err="1" smtClean="0"/>
              <a:t>gammat</a:t>
            </a:r>
            <a:r>
              <a:rPr lang="en-US" altLang="zh-CN" baseline="0" dirty="0" smtClean="0"/>
              <a:t>. The results are shown at left pictures. Second, we fixed the </a:t>
            </a:r>
            <a:r>
              <a:rPr lang="en-US" altLang="zh-CN" baseline="0" dirty="0" err="1" smtClean="0"/>
              <a:t>gammat</a:t>
            </a:r>
            <a:r>
              <a:rPr lang="en-US" altLang="zh-CN" baseline="0" dirty="0" smtClean="0"/>
              <a:t> value and change the d parameters. The results are shown at right pictures. We can clear see that the </a:t>
            </a:r>
            <a:r>
              <a:rPr lang="en-US" altLang="zh-CN" baseline="0" dirty="0" err="1" smtClean="0"/>
              <a:t>chi2</a:t>
            </a:r>
            <a:r>
              <a:rPr lang="en-US" altLang="zh-CN" baseline="0" dirty="0" smtClean="0"/>
              <a:t> is very sensitive to the d and </a:t>
            </a:r>
            <a:r>
              <a:rPr lang="en-US" altLang="zh-CN" baseline="0" dirty="0" err="1" smtClean="0"/>
              <a:t>gammat</a:t>
            </a:r>
            <a:r>
              <a:rPr lang="en-US" altLang="zh-CN" baseline="0" dirty="0" smtClean="0"/>
              <a:t> parameters. </a:t>
            </a:r>
          </a:p>
          <a:p>
            <a:endParaRPr lang="en-US" altLang="zh-CN" baseline="0" dirty="0" smtClean="0"/>
          </a:p>
          <a:p>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11</a:t>
            </a:fld>
            <a:endParaRPr lang="zh-CN" altLang="en-US"/>
          </a:p>
        </p:txBody>
      </p:sp>
    </p:spTree>
    <p:extLst>
      <p:ext uri="{BB962C8B-B14F-4D97-AF65-F5344CB8AC3E}">
        <p14:creationId xmlns:p14="http://schemas.microsoft.com/office/powerpoint/2010/main" val="286848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Therefore, we try to calculate the optimized d and </a:t>
            </a:r>
            <a:r>
              <a:rPr lang="en-US" altLang="zh-CN" dirty="0" err="1" smtClean="0"/>
              <a:t>gammat</a:t>
            </a:r>
            <a:r>
              <a:rPr lang="en-US" altLang="zh-CN" dirty="0" smtClean="0"/>
              <a:t> value by</a:t>
            </a:r>
            <a:r>
              <a:rPr lang="en-US" altLang="zh-CN" baseline="0" dirty="0" smtClean="0"/>
              <a:t> minimizing the </a:t>
            </a:r>
            <a:r>
              <a:rPr lang="en-US" altLang="zh-CN" baseline="0" dirty="0" err="1" smtClean="0"/>
              <a:t>chi2</a:t>
            </a:r>
            <a:r>
              <a:rPr lang="en-US" altLang="zh-CN" baseline="0" dirty="0" smtClean="0"/>
              <a:t> value. Here is the result.  The optimized d value is 21.6+/-1.4 </a:t>
            </a:r>
            <a:r>
              <a:rPr lang="en-US" altLang="zh-CN" baseline="0" dirty="0" err="1" smtClean="0"/>
              <a:t>ug</a:t>
            </a:r>
            <a:r>
              <a:rPr lang="en-US" altLang="zh-CN" baseline="0" dirty="0" smtClean="0"/>
              <a:t>, </a:t>
            </a:r>
            <a:r>
              <a:rPr lang="en-US" altLang="zh-CN" baseline="0" dirty="0" err="1" smtClean="0"/>
              <a:t>gammat</a:t>
            </a:r>
            <a:r>
              <a:rPr lang="en-US" altLang="zh-CN" baseline="0" dirty="0" smtClean="0"/>
              <a:t> =1.3971+/-0.0005.  Here we take one hour of experimental data in this analysis. Because the </a:t>
            </a:r>
            <a:r>
              <a:rPr lang="en-US" altLang="zh-CN" baseline="0" dirty="0" err="1" smtClean="0"/>
              <a:t>gammat</a:t>
            </a:r>
            <a:r>
              <a:rPr lang="en-US" altLang="zh-CN" baseline="0" dirty="0" smtClean="0"/>
              <a:t> could be changed over time. Therefore, the </a:t>
            </a:r>
            <a:r>
              <a:rPr lang="en-US" altLang="zh-CN" baseline="0" dirty="0" err="1" smtClean="0"/>
              <a:t>gammat</a:t>
            </a:r>
            <a:r>
              <a:rPr lang="en-US" altLang="zh-CN" baseline="0" dirty="0" smtClean="0"/>
              <a:t> value represent the average value during this one hour.  This give us a opportunity to determine the gamma and d value from experimental data.</a:t>
            </a:r>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12</a:t>
            </a:fld>
            <a:endParaRPr lang="zh-CN" altLang="en-US"/>
          </a:p>
        </p:txBody>
      </p:sp>
    </p:spTree>
    <p:extLst>
      <p:ext uri="{BB962C8B-B14F-4D97-AF65-F5344CB8AC3E}">
        <p14:creationId xmlns:p14="http://schemas.microsoft.com/office/powerpoint/2010/main" val="262663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aseline="0" dirty="0" smtClean="0"/>
              <a:t>    </a:t>
            </a:r>
            <a:r>
              <a:rPr lang="en-US" altLang="zh-CN" dirty="0" smtClean="0"/>
              <a:t>We use</a:t>
            </a:r>
            <a:r>
              <a:rPr lang="en-US" altLang="zh-CN" baseline="0" dirty="0" smtClean="0"/>
              <a:t> this method to analyze 48 hours experimental data. Here is the results. The x-axis represent the time. The up panel represents the variation of </a:t>
            </a:r>
            <a:r>
              <a:rPr lang="en-US" altLang="zh-CN" baseline="0" dirty="0" err="1" smtClean="0"/>
              <a:t>gammat</a:t>
            </a:r>
            <a:r>
              <a:rPr lang="en-US" altLang="zh-CN" baseline="0" dirty="0" smtClean="0"/>
              <a:t> over time. The bottom panel represents the variation of thickness over time. </a:t>
            </a:r>
          </a:p>
          <a:p>
            <a:pPr algn="just"/>
            <a:r>
              <a:rPr lang="en-US" altLang="zh-CN" baseline="0" dirty="0" smtClean="0"/>
              <a:t>    </a:t>
            </a:r>
          </a:p>
          <a:p>
            <a:pPr algn="just"/>
            <a:r>
              <a:rPr lang="en-US" altLang="zh-CN" baseline="0" dirty="0" smtClean="0"/>
              <a:t>    In this experiments, we did two adjustments: 1) we change the quadrupole of </a:t>
            </a:r>
            <a:r>
              <a:rPr lang="en-US" altLang="zh-CN" baseline="0" dirty="0" err="1" smtClean="0"/>
              <a:t>CSRe</a:t>
            </a:r>
            <a:r>
              <a:rPr lang="en-US" altLang="zh-CN" baseline="0" dirty="0" smtClean="0"/>
              <a:t>. 2) we use a slit to reduce the momentum acceptance of </a:t>
            </a:r>
            <a:r>
              <a:rPr lang="en-US" altLang="zh-CN" baseline="0" dirty="0" err="1" smtClean="0"/>
              <a:t>CSRe</a:t>
            </a:r>
            <a:r>
              <a:rPr lang="en-US" altLang="zh-CN" baseline="0" dirty="0" smtClean="0"/>
              <a:t>. We can see that the </a:t>
            </a:r>
            <a:r>
              <a:rPr lang="en-US" altLang="zh-CN" baseline="0" dirty="0" err="1" smtClean="0"/>
              <a:t>gammat</a:t>
            </a:r>
            <a:r>
              <a:rPr lang="en-US" altLang="zh-CN" baseline="0" dirty="0" smtClean="0"/>
              <a:t> value is changed when we adjusted the experimental setting. However, the thickness is almost not changed all the time. The designed thickness of carbon foil is 20 </a:t>
            </a:r>
            <a:r>
              <a:rPr lang="en-US" altLang="zh-CN" baseline="0" dirty="0" err="1" smtClean="0"/>
              <a:t>ug</a:t>
            </a:r>
            <a:r>
              <a:rPr lang="en-US" altLang="zh-CN" baseline="0" dirty="0" smtClean="0"/>
              <a:t>/</a:t>
            </a:r>
            <a:r>
              <a:rPr lang="en-US" altLang="zh-CN" baseline="0" dirty="0" err="1" smtClean="0"/>
              <a:t>cm2</a:t>
            </a:r>
            <a:r>
              <a:rPr lang="en-US" altLang="zh-CN" baseline="0" dirty="0" smtClean="0"/>
              <a:t>. It is shown as this line. The thickness calculated by our methods is 22.3+/- 1.3 </a:t>
            </a:r>
            <a:r>
              <a:rPr lang="en-US" altLang="zh-CN" baseline="0" dirty="0" err="1" smtClean="0"/>
              <a:t>ug</a:t>
            </a:r>
            <a:r>
              <a:rPr lang="en-US" altLang="zh-CN" baseline="0" dirty="0" smtClean="0"/>
              <a:t>/</a:t>
            </a:r>
            <a:r>
              <a:rPr lang="en-US" altLang="zh-CN" baseline="0" dirty="0" err="1" smtClean="0"/>
              <a:t>cm2</a:t>
            </a:r>
            <a:r>
              <a:rPr lang="en-US" altLang="zh-CN" baseline="0" dirty="0" smtClean="0"/>
              <a:t>. It is closed to designed value.   </a:t>
            </a:r>
            <a:endParaRPr lang="en-US" altLang="zh-CN" dirty="0" smtClean="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13</a:t>
            </a:fld>
            <a:endParaRPr lang="zh-CN" altLang="en-US"/>
          </a:p>
        </p:txBody>
      </p:sp>
    </p:spTree>
    <p:extLst>
      <p:ext uri="{BB962C8B-B14F-4D97-AF65-F5344CB8AC3E}">
        <p14:creationId xmlns:p14="http://schemas.microsoft.com/office/powerpoint/2010/main" val="359034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dirty="0" smtClean="0"/>
              <a:t>We use this method</a:t>
            </a:r>
            <a:r>
              <a:rPr lang="en-US" altLang="zh-CN" baseline="0" dirty="0" smtClean="0"/>
              <a:t> the calculate the </a:t>
            </a:r>
            <a:r>
              <a:rPr lang="en-US" altLang="zh-CN" baseline="0" dirty="0" err="1" smtClean="0"/>
              <a:t>gammat</a:t>
            </a:r>
            <a:r>
              <a:rPr lang="en-US" altLang="zh-CN" baseline="0" dirty="0" smtClean="0"/>
              <a:t> as a function of orbital length C in our recent double-</a:t>
            </a:r>
            <a:r>
              <a:rPr lang="en-US" altLang="zh-CN" baseline="0" dirty="0" err="1" smtClean="0"/>
              <a:t>TOF</a:t>
            </a:r>
            <a:r>
              <a:rPr lang="en-US" altLang="zh-CN" baseline="0" dirty="0" smtClean="0"/>
              <a:t> IMS experiments.  In this experiments, we installed two timing detectors to measure the velocities of ions.  The time resolution of time detector is </a:t>
            </a:r>
            <a:r>
              <a:rPr lang="en-US" altLang="zh-CN" baseline="0" dirty="0" err="1" smtClean="0"/>
              <a:t>18ps</a:t>
            </a:r>
            <a:r>
              <a:rPr lang="en-US" altLang="zh-CN" baseline="0" dirty="0" smtClean="0"/>
              <a:t>. The length between two detector is about 18 meters, corresponding to time-of-flight 87 ns. The precision of velocity measurement is less than 10-4.</a:t>
            </a:r>
          </a:p>
          <a:p>
            <a:endParaRPr lang="en-US" altLang="zh-CN" baseline="0" dirty="0" smtClean="0"/>
          </a:p>
          <a:p>
            <a:r>
              <a:rPr lang="en-US" altLang="zh-CN" baseline="0" dirty="0" smtClean="0"/>
              <a:t>The orbital length C is calculated by this formula. V means the velocity. T means the revolution time. </a:t>
            </a:r>
          </a:p>
          <a:p>
            <a:r>
              <a:rPr lang="en-US" altLang="zh-CN" baseline="0" dirty="0" smtClean="0"/>
              <a:t>This figure shown the orbital length distribution of ions measured in one hour. </a:t>
            </a:r>
          </a:p>
          <a:p>
            <a:endParaRPr lang="en-US" altLang="zh-CN" baseline="0" dirty="0" smtClean="0"/>
          </a:p>
          <a:p>
            <a:r>
              <a:rPr lang="en-US" altLang="zh-CN" baseline="0" dirty="0" smtClean="0"/>
              <a:t>We  divides the data into many groups and analyze each group of data and calculate the </a:t>
            </a:r>
            <a:r>
              <a:rPr lang="en-US" altLang="zh-CN" baseline="0" dirty="0" err="1" smtClean="0"/>
              <a:t>gammat</a:t>
            </a:r>
            <a:r>
              <a:rPr lang="en-US" altLang="zh-CN" baseline="0" dirty="0" smtClean="0"/>
              <a:t> and d for each group of data. </a:t>
            </a:r>
          </a:p>
          <a:p>
            <a:endParaRPr lang="en-US" altLang="zh-CN" baseline="0" dirty="0" smtClean="0"/>
          </a:p>
          <a:p>
            <a:r>
              <a:rPr lang="en-US" altLang="zh-CN" baseline="0" dirty="0" smtClean="0"/>
              <a:t>This figure shows the </a:t>
            </a:r>
            <a:r>
              <a:rPr lang="en-US" altLang="zh-CN" baseline="0" dirty="0" err="1" smtClean="0"/>
              <a:t>gammat</a:t>
            </a:r>
            <a:r>
              <a:rPr lang="en-US" altLang="zh-CN" baseline="0" dirty="0" smtClean="0"/>
              <a:t> as a function of C. We can see that the </a:t>
            </a:r>
            <a:r>
              <a:rPr lang="en-US" altLang="zh-CN" baseline="0" dirty="0" err="1" smtClean="0"/>
              <a:t>gammat</a:t>
            </a:r>
            <a:r>
              <a:rPr lang="en-US" altLang="zh-CN" baseline="0" dirty="0" smtClean="0"/>
              <a:t> is nearly constant in this part however, changed rapidly at this side.</a:t>
            </a:r>
          </a:p>
          <a:p>
            <a:endParaRPr lang="en-US" altLang="zh-CN" baseline="0" dirty="0" smtClean="0"/>
          </a:p>
          <a:p>
            <a:r>
              <a:rPr lang="en-US" altLang="zh-CN" sz="1200" b="0" i="0" u="none" strike="noStrike" kern="1200" baseline="0" dirty="0" smtClean="0">
                <a:solidFill>
                  <a:schemeClr val="tx1"/>
                </a:solidFill>
                <a:latin typeface="+mn-lt"/>
                <a:ea typeface="+mn-ea"/>
                <a:cs typeface="+mn-cs"/>
              </a:rPr>
              <a:t>This figure shows the thickness of carbon foil as a function of orbital length C. The optimized value is estimated to be 39.26 </a:t>
            </a:r>
            <a:r>
              <a:rPr lang="el-GR" altLang="zh-CN" sz="1200" b="0" i="0" u="none" strike="noStrike" kern="1200" baseline="0" dirty="0" smtClean="0">
                <a:solidFill>
                  <a:schemeClr val="tx1"/>
                </a:solidFill>
                <a:latin typeface="+mn-lt"/>
                <a:ea typeface="+mn-ea"/>
                <a:cs typeface="+mn-cs"/>
              </a:rPr>
              <a:t>μ</a:t>
            </a:r>
            <a:r>
              <a:rPr lang="en-US" altLang="zh-CN" sz="1200" b="0" i="1" u="none" strike="noStrike" kern="1200" baseline="0" dirty="0" smtClean="0">
                <a:solidFill>
                  <a:schemeClr val="tx1"/>
                </a:solidFill>
                <a:latin typeface="+mn-lt"/>
                <a:ea typeface="+mn-ea"/>
                <a:cs typeface="+mn-cs"/>
              </a:rPr>
              <a:t>g/</a:t>
            </a:r>
            <a:r>
              <a:rPr lang="en-US" altLang="zh-CN" sz="1200" b="0" i="1" u="none" strike="noStrike" kern="1200" baseline="0" dirty="0" err="1" smtClean="0">
                <a:solidFill>
                  <a:schemeClr val="tx1"/>
                </a:solidFill>
                <a:latin typeface="+mn-lt"/>
                <a:ea typeface="+mn-ea"/>
                <a:cs typeface="+mn-cs"/>
              </a:rPr>
              <a:t>cm</a:t>
            </a:r>
            <a:r>
              <a:rPr lang="en-US" altLang="zh-CN" sz="1200" b="0" i="0" u="none" strike="noStrike" kern="1200" baseline="0" dirty="0" err="1" smtClean="0">
                <a:solidFill>
                  <a:schemeClr val="tx1"/>
                </a:solidFill>
                <a:latin typeface="+mn-lt"/>
                <a:ea typeface="+mn-ea"/>
                <a:cs typeface="+mn-cs"/>
              </a:rPr>
              <a:t>2</a:t>
            </a:r>
            <a:r>
              <a:rPr lang="en-US" altLang="zh-CN" sz="1200" b="0" i="0" u="none" strike="noStrike" kern="1200" baseline="0" dirty="0" smtClean="0">
                <a:solidFill>
                  <a:schemeClr val="tx1"/>
                </a:solidFill>
                <a:latin typeface="+mn-lt"/>
                <a:ea typeface="+mn-ea"/>
                <a:cs typeface="+mn-cs"/>
              </a:rPr>
              <a:t>.</a:t>
            </a:r>
            <a:endParaRPr lang="en-US" altLang="zh-CN" baseline="0" dirty="0" smtClean="0"/>
          </a:p>
          <a:p>
            <a:r>
              <a:rPr lang="en-US" altLang="zh-CN" baseline="0" dirty="0" smtClean="0"/>
              <a:t>Since two detectors are installed, total designed thickness is expected to be 40 </a:t>
            </a:r>
            <a:r>
              <a:rPr lang="en-US" altLang="zh-CN" baseline="0" dirty="0" err="1" smtClean="0"/>
              <a:t>ug</a:t>
            </a:r>
            <a:r>
              <a:rPr lang="en-US" altLang="zh-CN" baseline="0" dirty="0" smtClean="0"/>
              <a:t>/</a:t>
            </a:r>
            <a:r>
              <a:rPr lang="en-US" altLang="zh-CN" baseline="0" dirty="0" err="1" smtClean="0"/>
              <a:t>cm</a:t>
            </a:r>
            <a:r>
              <a:rPr lang="en-US" altLang="zh-CN" baseline="30000" dirty="0" err="1" smtClean="0"/>
              <a:t>2</a:t>
            </a:r>
            <a:r>
              <a:rPr lang="en-US" altLang="zh-CN" baseline="0" dirty="0" smtClean="0"/>
              <a:t>. The designed value agrees with well our optimized value.</a:t>
            </a:r>
          </a:p>
          <a:p>
            <a:endParaRPr lang="en-US" altLang="zh-CN" baseline="0" dirty="0" smtClean="0"/>
          </a:p>
          <a:p>
            <a:r>
              <a:rPr lang="en-US" altLang="zh-CN" baseline="0" dirty="0" smtClean="0"/>
              <a:t> </a:t>
            </a:r>
          </a:p>
          <a:p>
            <a:endParaRPr lang="en-US" altLang="zh-CN" baseline="0" dirty="0" smtClean="0"/>
          </a:p>
          <a:p>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14</a:t>
            </a:fld>
            <a:endParaRPr lang="zh-CN" altLang="en-US"/>
          </a:p>
        </p:txBody>
      </p:sp>
    </p:spTree>
    <p:extLst>
      <p:ext uri="{BB962C8B-B14F-4D97-AF65-F5344CB8AC3E}">
        <p14:creationId xmlns:p14="http://schemas.microsoft.com/office/powerpoint/2010/main" val="260366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15</a:t>
            </a:fld>
            <a:endParaRPr lang="zh-CN" altLang="en-US"/>
          </a:p>
        </p:txBody>
      </p:sp>
    </p:spTree>
    <p:extLst>
      <p:ext uri="{BB962C8B-B14F-4D97-AF65-F5344CB8AC3E}">
        <p14:creationId xmlns:p14="http://schemas.microsoft.com/office/powerpoint/2010/main" val="227317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18</a:t>
            </a:fld>
            <a:endParaRPr lang="zh-CN" altLang="en-US"/>
          </a:p>
        </p:txBody>
      </p:sp>
    </p:spTree>
    <p:extLst>
      <p:ext uri="{BB962C8B-B14F-4D97-AF65-F5344CB8AC3E}">
        <p14:creationId xmlns:p14="http://schemas.microsoft.com/office/powerpoint/2010/main" val="125963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20</a:t>
            </a:fld>
            <a:endParaRPr lang="zh-CN" altLang="en-US"/>
          </a:p>
        </p:txBody>
      </p:sp>
    </p:spTree>
    <p:extLst>
      <p:ext uri="{BB962C8B-B14F-4D97-AF65-F5344CB8AC3E}">
        <p14:creationId xmlns:p14="http://schemas.microsoft.com/office/powerpoint/2010/main" val="3459011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2</a:t>
            </a:fld>
            <a:endParaRPr lang="zh-CN" altLang="en-US"/>
          </a:p>
        </p:txBody>
      </p:sp>
    </p:spTree>
    <p:extLst>
      <p:ext uri="{BB962C8B-B14F-4D97-AF65-F5344CB8AC3E}">
        <p14:creationId xmlns:p14="http://schemas.microsoft.com/office/powerpoint/2010/main" val="3055513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b="0" i="0" u="none" strike="noStrike" kern="1200" baseline="0" dirty="0" smtClean="0">
                <a:solidFill>
                  <a:schemeClr val="tx1"/>
                </a:solidFill>
                <a:latin typeface="+mn-lt"/>
                <a:ea typeface="+mn-ea"/>
                <a:cs typeface="+mn-cs"/>
              </a:rPr>
              <a:t>    Masses are basic nuclear properties. </a:t>
            </a:r>
          </a:p>
          <a:p>
            <a:pPr algn="just"/>
            <a:r>
              <a:rPr lang="en-US" altLang="zh-CN" sz="1200" b="0" i="0" u="none" strike="noStrike" kern="1200" baseline="0" dirty="0" smtClean="0">
                <a:solidFill>
                  <a:schemeClr val="tx1"/>
                </a:solidFill>
                <a:latin typeface="+mn-lt"/>
                <a:ea typeface="+mn-ea"/>
                <a:cs typeface="+mn-cs"/>
              </a:rPr>
              <a:t>    </a:t>
            </a:r>
          </a:p>
          <a:p>
            <a:pPr algn="just"/>
            <a:r>
              <a:rPr lang="en-US" altLang="zh-CN" sz="1200" b="0" i="0" u="none" strike="noStrike" kern="1200" baseline="0" dirty="0" smtClean="0">
                <a:solidFill>
                  <a:schemeClr val="tx1"/>
                </a:solidFill>
                <a:latin typeface="+mn-lt"/>
                <a:ea typeface="+mn-ea"/>
                <a:cs typeface="+mn-cs"/>
              </a:rPr>
              <a:t>    The Isochronous  Mass Spectrometry (IMS) is an important tools used to obtain accurate masses of nuclei located far away from the valley of beta stability. </a:t>
            </a:r>
          </a:p>
          <a:p>
            <a:pPr algn="just"/>
            <a:r>
              <a:rPr lang="en-US" altLang="zh-CN" sz="1200" b="0" i="0" u="none" strike="noStrike" kern="1200" baseline="0" dirty="0" smtClean="0">
                <a:solidFill>
                  <a:schemeClr val="tx1"/>
                </a:solidFill>
                <a:latin typeface="+mn-lt"/>
                <a:ea typeface="+mn-ea"/>
                <a:cs typeface="+mn-cs"/>
              </a:rPr>
              <a:t>    </a:t>
            </a:r>
          </a:p>
          <a:p>
            <a:pPr algn="just"/>
            <a:r>
              <a:rPr lang="en-US" altLang="zh-CN" sz="1200" b="0" i="0" u="none" strike="noStrike" kern="1200" baseline="0" dirty="0" smtClean="0">
                <a:solidFill>
                  <a:schemeClr val="tx1"/>
                </a:solidFill>
                <a:latin typeface="+mn-lt"/>
                <a:ea typeface="+mn-ea"/>
                <a:cs typeface="+mn-cs"/>
              </a:rPr>
              <a:t>    Until now, there are three isochronous mass </a:t>
            </a:r>
            <a:r>
              <a:rPr lang="en-US" altLang="zh-CN" sz="1200" b="0" i="0" u="none" strike="noStrike" kern="1200" baseline="0" dirty="0" err="1" smtClean="0">
                <a:solidFill>
                  <a:schemeClr val="tx1"/>
                </a:solidFill>
                <a:latin typeface="+mn-lt"/>
                <a:ea typeface="+mn-ea"/>
                <a:cs typeface="+mn-cs"/>
              </a:rPr>
              <a:t>spectrometries</a:t>
            </a:r>
            <a:r>
              <a:rPr lang="en-US" altLang="zh-CN" sz="1200" b="0" i="0" u="none" strike="noStrike" kern="1200" baseline="0" dirty="0" smtClean="0">
                <a:solidFill>
                  <a:schemeClr val="tx1"/>
                </a:solidFill>
                <a:latin typeface="+mn-lt"/>
                <a:ea typeface="+mn-ea"/>
                <a:cs typeface="+mn-cs"/>
              </a:rPr>
              <a:t>. These are the experimental storage ring </a:t>
            </a:r>
            <a:r>
              <a:rPr lang="en-US" altLang="zh-CN" sz="1200" b="0" i="0" u="none" strike="noStrike" kern="1200" baseline="0" dirty="0" err="1" smtClean="0">
                <a:solidFill>
                  <a:schemeClr val="tx1"/>
                </a:solidFill>
                <a:latin typeface="+mn-lt"/>
                <a:ea typeface="+mn-ea"/>
                <a:cs typeface="+mn-cs"/>
              </a:rPr>
              <a:t>ESR</a:t>
            </a:r>
            <a:r>
              <a:rPr lang="en-US" altLang="zh-CN" sz="1200" b="0" i="0" u="none" strike="noStrike" kern="1200" baseline="0" dirty="0" smtClean="0">
                <a:solidFill>
                  <a:schemeClr val="tx1"/>
                </a:solidFill>
                <a:latin typeface="+mn-lt"/>
                <a:ea typeface="+mn-ea"/>
                <a:cs typeface="+mn-cs"/>
              </a:rPr>
              <a:t> at </a:t>
            </a:r>
            <a:r>
              <a:rPr lang="en-US" altLang="zh-CN" sz="1200" b="0" i="0" u="none" strike="noStrike" kern="1200" baseline="0" dirty="0" err="1" smtClean="0">
                <a:solidFill>
                  <a:schemeClr val="tx1"/>
                </a:solidFill>
                <a:latin typeface="+mn-lt"/>
                <a:ea typeface="+mn-ea"/>
                <a:cs typeface="+mn-cs"/>
              </a:rPr>
              <a:t>GSI</a:t>
            </a:r>
            <a:r>
              <a:rPr lang="en-US" altLang="zh-CN" sz="1200" b="0" i="0" u="none" strike="noStrike" kern="1200" baseline="0" dirty="0" smtClean="0">
                <a:solidFill>
                  <a:schemeClr val="tx1"/>
                </a:solidFill>
                <a:latin typeface="+mn-lt"/>
                <a:ea typeface="+mn-ea"/>
                <a:cs typeface="+mn-cs"/>
              </a:rPr>
              <a:t> in German, at the experimental cooler-storage ring </a:t>
            </a:r>
            <a:r>
              <a:rPr lang="en-US" altLang="zh-CN" sz="1200" b="0" i="0" u="none" strike="noStrike" kern="1200" baseline="0" dirty="0" err="1" smtClean="0">
                <a:solidFill>
                  <a:schemeClr val="tx1"/>
                </a:solidFill>
                <a:latin typeface="+mn-lt"/>
                <a:ea typeface="+mn-ea"/>
                <a:cs typeface="+mn-cs"/>
              </a:rPr>
              <a:t>CSRe</a:t>
            </a:r>
            <a:r>
              <a:rPr lang="en-US" altLang="zh-CN" sz="1200" b="0" i="0" u="none" strike="noStrike" kern="1200" baseline="0" dirty="0" smtClean="0">
                <a:solidFill>
                  <a:schemeClr val="tx1"/>
                </a:solidFill>
                <a:latin typeface="+mn-lt"/>
                <a:ea typeface="+mn-ea"/>
                <a:cs typeface="+mn-cs"/>
              </a:rPr>
              <a:t> at the IMP in China, and at the  </a:t>
            </a:r>
            <a:r>
              <a:rPr lang="en-US" altLang="zh-CN" sz="1200" b="0" i="0" u="none" strike="noStrike" kern="1200" baseline="0" dirty="0" err="1" smtClean="0">
                <a:solidFill>
                  <a:schemeClr val="tx1"/>
                </a:solidFill>
                <a:latin typeface="+mn-lt"/>
                <a:ea typeface="+mn-ea"/>
                <a:cs typeface="+mn-cs"/>
              </a:rPr>
              <a:t>R3</a:t>
            </a:r>
            <a:r>
              <a:rPr lang="en-US" altLang="zh-CN" sz="1200" b="0" i="0" u="none" strike="noStrike" kern="1200" baseline="0" dirty="0" smtClean="0">
                <a:solidFill>
                  <a:schemeClr val="tx1"/>
                </a:solidFill>
                <a:latin typeface="+mn-lt"/>
                <a:ea typeface="+mn-ea"/>
                <a:cs typeface="+mn-cs"/>
              </a:rPr>
              <a:t>-ring at the RIKEN in Japan.</a:t>
            </a:r>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3</a:t>
            </a:fld>
            <a:endParaRPr lang="zh-CN" altLang="en-US"/>
          </a:p>
        </p:txBody>
      </p:sp>
    </p:spTree>
    <p:extLst>
      <p:ext uri="{BB962C8B-B14F-4D97-AF65-F5344CB8AC3E}">
        <p14:creationId xmlns:p14="http://schemas.microsoft.com/office/powerpoint/2010/main" val="347108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b="0" i="0" u="none" strike="noStrike" kern="1200" baseline="0" dirty="0" smtClean="0">
                <a:solidFill>
                  <a:schemeClr val="tx1"/>
                </a:solidFill>
                <a:latin typeface="+mn-lt"/>
                <a:ea typeface="+mn-ea"/>
                <a:cs typeface="+mn-cs"/>
              </a:rPr>
              <a:t>    The principle of the IMS is expressed by the this equation.  Here T is revolution time of stored ions. m/q is mass-to-charge ratios of stored ions. g is the relativistic Lorentz factor  of stored ions and </a:t>
            </a:r>
            <a:r>
              <a:rPr lang="en-US" altLang="zh-CN" sz="1200" b="0" i="0" u="none" strike="noStrike" kern="1200" baseline="0" dirty="0" err="1" smtClean="0">
                <a:solidFill>
                  <a:schemeClr val="tx1"/>
                </a:solidFill>
                <a:latin typeface="+mn-lt"/>
                <a:ea typeface="+mn-ea"/>
                <a:cs typeface="+mn-cs"/>
              </a:rPr>
              <a:t>dp</a:t>
            </a:r>
            <a:r>
              <a:rPr lang="en-US" altLang="zh-CN" sz="1200" b="0" i="0" u="none" strike="noStrike" kern="1200" baseline="0" dirty="0" smtClean="0">
                <a:solidFill>
                  <a:schemeClr val="tx1"/>
                </a:solidFill>
                <a:latin typeface="+mn-lt"/>
                <a:ea typeface="+mn-ea"/>
                <a:cs typeface="+mn-cs"/>
              </a:rPr>
              <a:t>/p is the momentum acceptance of the storage ring. </a:t>
            </a:r>
            <a:r>
              <a:rPr lang="en-US" altLang="zh-CN" sz="1200" b="0" i="0" u="none" strike="noStrike" kern="1200" baseline="0" dirty="0" err="1" smtClean="0">
                <a:solidFill>
                  <a:schemeClr val="tx1"/>
                </a:solidFill>
                <a:latin typeface="+mn-lt"/>
                <a:ea typeface="+mn-ea"/>
                <a:cs typeface="+mn-cs"/>
              </a:rPr>
              <a:t>gtr</a:t>
            </a:r>
            <a:r>
              <a:rPr lang="en-US" altLang="zh-CN" sz="1200" b="0" i="0" u="none" strike="noStrike" kern="1200" baseline="0" dirty="0" smtClean="0">
                <a:solidFill>
                  <a:schemeClr val="tx1"/>
                </a:solidFill>
                <a:latin typeface="+mn-lt"/>
                <a:ea typeface="+mn-ea"/>
                <a:cs typeface="+mn-cs"/>
              </a:rPr>
              <a:t> is the transition energy of the storage ring. </a:t>
            </a:r>
          </a:p>
          <a:p>
            <a:endParaRPr lang="en-US" altLang="zh-CN"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   For the same species of ions,</a:t>
            </a:r>
            <a:r>
              <a:rPr lang="en-US" altLang="zh-CN" sz="1200" baseline="0" dirty="0" smtClean="0"/>
              <a:t> the above formula can be simplified to this formula. This formula determines the </a:t>
            </a:r>
            <a:r>
              <a:rPr lang="en-US" altLang="zh-CN" sz="1200" b="0" i="0" u="none" strike="noStrike" kern="1200" baseline="0" dirty="0" smtClean="0">
                <a:solidFill>
                  <a:schemeClr val="tx1"/>
                </a:solidFill>
                <a:latin typeface="+mn-lt"/>
                <a:ea typeface="+mn-ea"/>
                <a:cs typeface="+mn-cs"/>
              </a:rPr>
              <a:t>mass resolving power of isochronous mass spectrometry.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  There are various methods to reduce </a:t>
            </a:r>
            <a:r>
              <a:rPr lang="en-US" altLang="zh-CN" sz="1200" b="0" i="0" u="none" strike="noStrike" kern="1200" baseline="0" dirty="0" err="1" smtClean="0">
                <a:solidFill>
                  <a:schemeClr val="tx1"/>
                </a:solidFill>
                <a:latin typeface="+mn-lt"/>
                <a:ea typeface="+mn-ea"/>
                <a:cs typeface="+mn-cs"/>
              </a:rPr>
              <a:t>dT</a:t>
            </a:r>
            <a:r>
              <a:rPr lang="en-US" altLang="zh-CN" sz="1200" b="0" i="0" u="none" strike="noStrike" kern="1200" baseline="0" dirty="0" smtClean="0">
                <a:solidFill>
                  <a:schemeClr val="tx1"/>
                </a:solidFill>
                <a:latin typeface="+mn-lt"/>
                <a:ea typeface="+mn-ea"/>
                <a:cs typeface="+mn-cs"/>
              </a:rPr>
              <a:t>/T. One method is to reduce the </a:t>
            </a:r>
            <a:r>
              <a:rPr lang="en-US" altLang="zh-CN" sz="1200" b="0" i="0" u="none" strike="noStrike" kern="1200" baseline="0" dirty="0" err="1" smtClean="0">
                <a:solidFill>
                  <a:schemeClr val="tx1"/>
                </a:solidFill>
                <a:latin typeface="+mn-lt"/>
                <a:ea typeface="+mn-ea"/>
                <a:cs typeface="+mn-cs"/>
              </a:rPr>
              <a:t>yita</a:t>
            </a:r>
            <a:r>
              <a:rPr lang="en-US" altLang="zh-CN" sz="1200" b="0" i="0" u="none" strike="noStrike" kern="1200" baseline="0" dirty="0" smtClean="0">
                <a:solidFill>
                  <a:schemeClr val="tx1"/>
                </a:solidFill>
                <a:latin typeface="+mn-lt"/>
                <a:ea typeface="+mn-ea"/>
                <a:cs typeface="+mn-cs"/>
              </a:rPr>
              <a:t> by adjusting the </a:t>
            </a:r>
            <a:r>
              <a:rPr lang="en-US" altLang="zh-CN" sz="1200" b="0" i="0" u="none" strike="noStrike" kern="1200" baseline="0" dirty="0" err="1" smtClean="0">
                <a:solidFill>
                  <a:schemeClr val="tx1"/>
                </a:solidFill>
                <a:latin typeface="+mn-lt"/>
                <a:ea typeface="+mn-ea"/>
                <a:cs typeface="+mn-cs"/>
              </a:rPr>
              <a:t>gt</a:t>
            </a:r>
            <a:r>
              <a:rPr lang="en-US" altLang="zh-CN" sz="1200" b="0" i="0" u="none" strike="noStrike" kern="1200" baseline="0" dirty="0" smtClean="0">
                <a:solidFill>
                  <a:schemeClr val="tx1"/>
                </a:solidFill>
                <a:latin typeface="+mn-lt"/>
                <a:ea typeface="+mn-ea"/>
                <a:cs typeface="+mn-cs"/>
              </a:rPr>
              <a:t> of storage ring.  The limitation of this method is that it can only improve resolution for one specific isotope.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Another method is to reduce  </a:t>
            </a:r>
            <a:r>
              <a:rPr lang="en-US" altLang="zh-CN" sz="1200" b="0" i="0" u="none" strike="noStrike" kern="1200" baseline="0" dirty="0" err="1" smtClean="0">
                <a:solidFill>
                  <a:schemeClr val="tx1"/>
                </a:solidFill>
                <a:latin typeface="+mn-lt"/>
                <a:ea typeface="+mn-ea"/>
                <a:cs typeface="+mn-cs"/>
              </a:rPr>
              <a:t>dP</a:t>
            </a:r>
            <a:r>
              <a:rPr lang="en-US" altLang="zh-CN" sz="1200" b="0" i="0" u="none" strike="noStrike" kern="1200" baseline="0" dirty="0" smtClean="0">
                <a:solidFill>
                  <a:schemeClr val="tx1"/>
                </a:solidFill>
                <a:latin typeface="+mn-lt"/>
                <a:ea typeface="+mn-ea"/>
                <a:cs typeface="+mn-cs"/>
              </a:rPr>
              <a:t>/P by using a mechanical slit.   The disadvantage of this method is that it will loss valuable statistics.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   The third method is to measure the velocity of ions by using two timing detector. We call it as double </a:t>
            </a:r>
            <a:r>
              <a:rPr lang="en-US" altLang="zh-CN" sz="1200" b="0" i="0" u="none" strike="noStrike" kern="1200" baseline="0" dirty="0" err="1" smtClean="0">
                <a:solidFill>
                  <a:schemeClr val="tx1"/>
                </a:solidFill>
                <a:latin typeface="+mn-lt"/>
                <a:ea typeface="+mn-ea"/>
                <a:cs typeface="+mn-cs"/>
              </a:rPr>
              <a:t>TOF</a:t>
            </a:r>
            <a:r>
              <a:rPr lang="en-US" altLang="zh-CN" sz="1200" b="0" i="0" u="none" strike="noStrike" kern="1200" baseline="0" dirty="0" smtClean="0">
                <a:solidFill>
                  <a:schemeClr val="tx1"/>
                </a:solidFill>
                <a:latin typeface="+mn-lt"/>
                <a:ea typeface="+mn-ea"/>
                <a:cs typeface="+mn-cs"/>
              </a:rPr>
              <a:t> isochronous mass spectrometry. In principle, we can improve the resolution without losing </a:t>
            </a:r>
            <a:r>
              <a:rPr lang="en-US" altLang="zh-CN" sz="1200" b="0" i="0" u="none" strike="noStrike" kern="1200" baseline="0" dirty="0" err="1" smtClean="0">
                <a:solidFill>
                  <a:schemeClr val="tx1"/>
                </a:solidFill>
                <a:latin typeface="+mn-lt"/>
                <a:ea typeface="+mn-ea"/>
                <a:cs typeface="+mn-cs"/>
              </a:rPr>
              <a:t>stastiscs</a:t>
            </a:r>
            <a:r>
              <a:rPr lang="en-US" altLang="zh-CN" sz="1200" b="0" i="0" u="none" strike="noStrike" kern="1200" baseline="0" dirty="0" smtClean="0">
                <a:solidFill>
                  <a:schemeClr val="tx1"/>
                </a:solidFill>
                <a:latin typeface="+mn-lt"/>
                <a:ea typeface="+mn-ea"/>
                <a:cs typeface="+mn-cs"/>
              </a:rPr>
              <a:t>.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    For all three methods, we need to know the transition energy </a:t>
            </a:r>
            <a:r>
              <a:rPr lang="en-US" altLang="zh-CN" sz="1200" b="0" i="0" u="none" strike="noStrike" kern="1200" baseline="0" dirty="0" err="1" smtClean="0">
                <a:solidFill>
                  <a:schemeClr val="tx1"/>
                </a:solidFill>
                <a:latin typeface="+mn-lt"/>
                <a:ea typeface="+mn-ea"/>
                <a:cs typeface="+mn-cs"/>
              </a:rPr>
              <a:t>gt</a:t>
            </a:r>
            <a:r>
              <a:rPr lang="en-US" altLang="zh-CN" sz="1200" b="0" i="0" u="none" strike="noStrike" kern="1200" baseline="0" dirty="0" smtClean="0">
                <a:solidFill>
                  <a:schemeClr val="tx1"/>
                </a:solidFill>
                <a:latin typeface="+mn-lt"/>
                <a:ea typeface="+mn-ea"/>
                <a:cs typeface="+mn-cs"/>
              </a:rPr>
              <a:t> of storage ring.</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    </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4</a:t>
            </a:fld>
            <a:endParaRPr lang="zh-CN" altLang="en-US"/>
          </a:p>
        </p:txBody>
      </p:sp>
    </p:spTree>
    <p:extLst>
      <p:ext uri="{BB962C8B-B14F-4D97-AF65-F5344CB8AC3E}">
        <p14:creationId xmlns:p14="http://schemas.microsoft.com/office/powerpoint/2010/main" val="2078799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dirty="0" smtClean="0"/>
              <a:t>  Since transition energy</a:t>
            </a:r>
            <a:r>
              <a:rPr lang="en-US" altLang="zh-CN" baseline="0" dirty="0" smtClean="0"/>
              <a:t> </a:t>
            </a:r>
            <a:r>
              <a:rPr lang="en-US" altLang="zh-CN" dirty="0" err="1" smtClean="0"/>
              <a:t>gt</a:t>
            </a:r>
            <a:r>
              <a:rPr lang="en-US" altLang="zh-CN" dirty="0" smtClean="0"/>
              <a:t> plays a very important role in</a:t>
            </a:r>
            <a:r>
              <a:rPr lang="en-US" altLang="zh-CN" baseline="0" dirty="0" smtClean="0"/>
              <a:t> </a:t>
            </a:r>
            <a:r>
              <a:rPr lang="en-US" altLang="zh-CN" dirty="0" smtClean="0"/>
              <a:t>the</a:t>
            </a:r>
            <a:r>
              <a:rPr lang="en-US" altLang="zh-CN" baseline="0" dirty="0" smtClean="0"/>
              <a:t> IMS experiments, it is necessary to measure it. However, it is difficult to measure the </a:t>
            </a:r>
            <a:r>
              <a:rPr lang="en-US" altLang="zh-CN" baseline="0" dirty="0" err="1" smtClean="0"/>
              <a:t>gt</a:t>
            </a:r>
            <a:r>
              <a:rPr lang="en-US" altLang="zh-CN" baseline="0" dirty="0" smtClean="0"/>
              <a:t> of storage ring. </a:t>
            </a:r>
          </a:p>
          <a:p>
            <a:pPr algn="just"/>
            <a:endParaRPr lang="en-US" altLang="zh-CN" baseline="0" dirty="0" smtClean="0"/>
          </a:p>
          <a:p>
            <a:pPr algn="just"/>
            <a:r>
              <a:rPr lang="en-US" altLang="zh-CN" sz="1200" b="0" i="0" u="none" strike="noStrike" kern="1200" baseline="0" dirty="0" smtClean="0">
                <a:solidFill>
                  <a:schemeClr val="tx1"/>
                </a:solidFill>
                <a:latin typeface="+mn-lt"/>
                <a:ea typeface="+mn-ea"/>
                <a:cs typeface="+mn-cs"/>
              </a:rPr>
              <a:t>Until now, there are some existing methods to measure the </a:t>
            </a:r>
            <a:r>
              <a:rPr lang="en-US" altLang="zh-CN" sz="1200" b="0" i="0" u="none" strike="noStrike" kern="1200" baseline="0" dirty="0" err="1" smtClean="0">
                <a:solidFill>
                  <a:schemeClr val="tx1"/>
                </a:solidFill>
                <a:latin typeface="+mn-lt"/>
                <a:ea typeface="+mn-ea"/>
                <a:cs typeface="+mn-cs"/>
              </a:rPr>
              <a:t>gammat</a:t>
            </a:r>
            <a:r>
              <a:rPr lang="en-US" altLang="zh-CN" sz="1200" b="0" i="0" u="none" strike="noStrike" kern="1200" baseline="0" dirty="0" smtClean="0">
                <a:solidFill>
                  <a:schemeClr val="tx1"/>
                </a:solidFill>
                <a:latin typeface="+mn-lt"/>
                <a:ea typeface="+mn-ea"/>
                <a:cs typeface="+mn-cs"/>
              </a:rPr>
              <a:t> of a storage ring.</a:t>
            </a:r>
          </a:p>
          <a:p>
            <a:pPr algn="just"/>
            <a:endParaRPr lang="en-US" altLang="zh-CN" sz="1200" b="0" i="0" u="none" strike="noStrike" kern="1200" baseline="0" dirty="0" smtClean="0">
              <a:solidFill>
                <a:schemeClr val="tx1"/>
              </a:solidFill>
              <a:latin typeface="+mn-lt"/>
              <a:ea typeface="+mn-ea"/>
              <a:cs typeface="+mn-cs"/>
            </a:endParaRPr>
          </a:p>
          <a:p>
            <a:pPr algn="just"/>
            <a:r>
              <a:rPr lang="en-US" altLang="zh-CN" sz="1200" b="0" i="0" u="none" strike="noStrike" kern="1200" baseline="0" dirty="0" smtClean="0">
                <a:solidFill>
                  <a:schemeClr val="tx1"/>
                </a:solidFill>
                <a:latin typeface="+mn-lt"/>
                <a:ea typeface="+mn-ea"/>
                <a:cs typeface="+mn-cs"/>
              </a:rPr>
              <a:t>At the </a:t>
            </a:r>
            <a:r>
              <a:rPr lang="en-US" altLang="zh-CN" sz="1200" b="0" i="0" u="none" strike="noStrike" kern="1200" baseline="0" dirty="0" err="1" smtClean="0">
                <a:solidFill>
                  <a:schemeClr val="tx1"/>
                </a:solidFill>
                <a:latin typeface="+mn-lt"/>
                <a:ea typeface="+mn-ea"/>
                <a:cs typeface="+mn-cs"/>
              </a:rPr>
              <a:t>ESR</a:t>
            </a:r>
            <a:r>
              <a:rPr lang="en-US" altLang="zh-CN" sz="1200" b="0" i="0" u="none" strike="noStrike" kern="1200" baseline="0" dirty="0" smtClean="0">
                <a:solidFill>
                  <a:schemeClr val="tx1"/>
                </a:solidFill>
                <a:latin typeface="+mn-lt"/>
                <a:ea typeface="+mn-ea"/>
                <a:cs typeface="+mn-cs"/>
              </a:rPr>
              <a:t>, people uses the electron cooling and primary beam to measure the </a:t>
            </a:r>
            <a:r>
              <a:rPr lang="en-US" altLang="zh-CN" sz="1200" b="0" i="0" u="none" strike="noStrike" kern="1200" baseline="0" dirty="0" err="1" smtClean="0">
                <a:solidFill>
                  <a:schemeClr val="tx1"/>
                </a:solidFill>
                <a:latin typeface="+mn-lt"/>
                <a:ea typeface="+mn-ea"/>
                <a:cs typeface="+mn-cs"/>
              </a:rPr>
              <a:t>gammat</a:t>
            </a:r>
            <a:r>
              <a:rPr lang="en-US" altLang="zh-CN" sz="1200" b="0" i="0" u="none" strike="noStrike" kern="1200" baseline="0" dirty="0" smtClean="0">
                <a:solidFill>
                  <a:schemeClr val="tx1"/>
                </a:solidFill>
                <a:latin typeface="+mn-lt"/>
                <a:ea typeface="+mn-ea"/>
                <a:cs typeface="+mn-cs"/>
              </a:rPr>
              <a:t>. The storage ring acceptance is scanned by changing the ion velocity and the corresponding revolution frequencies are used to extract the </a:t>
            </a:r>
            <a:r>
              <a:rPr lang="en-US" altLang="zh-CN" sz="1200" b="0" i="0" u="none" strike="noStrike" kern="1200" baseline="0" dirty="0" err="1" smtClean="0">
                <a:solidFill>
                  <a:schemeClr val="tx1"/>
                </a:solidFill>
                <a:latin typeface="+mn-lt"/>
                <a:ea typeface="+mn-ea"/>
                <a:cs typeface="+mn-cs"/>
              </a:rPr>
              <a:t>gt.</a:t>
            </a:r>
            <a:r>
              <a:rPr lang="en-US" altLang="zh-CN" sz="1200" b="0" i="0" u="none" strike="noStrike" kern="1200" baseline="0" dirty="0" smtClean="0">
                <a:solidFill>
                  <a:schemeClr val="tx1"/>
                </a:solidFill>
                <a:latin typeface="+mn-lt"/>
                <a:ea typeface="+mn-ea"/>
                <a:cs typeface="+mn-cs"/>
              </a:rPr>
              <a:t> </a:t>
            </a:r>
          </a:p>
          <a:p>
            <a:pPr algn="just"/>
            <a:endParaRPr lang="en-US" altLang="zh-CN" sz="1200" b="0" i="0" u="none" strike="noStrike" kern="1200" baseline="0" dirty="0" smtClean="0">
              <a:solidFill>
                <a:schemeClr val="tx1"/>
              </a:solidFill>
              <a:latin typeface="+mn-lt"/>
              <a:ea typeface="+mn-ea"/>
              <a:cs typeface="+mn-cs"/>
            </a:endParaRPr>
          </a:p>
          <a:p>
            <a:pPr algn="just"/>
            <a:r>
              <a:rPr lang="en-US" altLang="zh-CN" sz="1200" b="0" i="0" u="none" strike="noStrike" kern="1200" baseline="0" dirty="0" smtClean="0">
                <a:solidFill>
                  <a:schemeClr val="tx1"/>
                </a:solidFill>
                <a:latin typeface="+mn-lt"/>
                <a:ea typeface="+mn-ea"/>
                <a:cs typeface="+mn-cs"/>
              </a:rPr>
              <a:t>The advantage of this method is that it can determine the </a:t>
            </a:r>
            <a:r>
              <a:rPr lang="en-US" altLang="zh-CN" sz="1200" b="0" i="0" u="none" strike="noStrike" kern="1200" baseline="0" dirty="0" err="1" smtClean="0">
                <a:solidFill>
                  <a:schemeClr val="tx1"/>
                </a:solidFill>
                <a:latin typeface="+mn-lt"/>
                <a:ea typeface="+mn-ea"/>
                <a:cs typeface="+mn-cs"/>
              </a:rPr>
              <a:t>gt</a:t>
            </a:r>
            <a:r>
              <a:rPr lang="en-US" altLang="zh-CN" sz="1200" b="0" i="0" u="none" strike="noStrike" kern="1200" baseline="0" dirty="0" smtClean="0">
                <a:solidFill>
                  <a:schemeClr val="tx1"/>
                </a:solidFill>
                <a:latin typeface="+mn-lt"/>
                <a:ea typeface="+mn-ea"/>
                <a:cs typeface="+mn-cs"/>
              </a:rPr>
              <a:t> of each orbital precisely. However, because the electron cooler can not be used during experiments, this method can be not used for online monitoring of </a:t>
            </a:r>
            <a:r>
              <a:rPr lang="en-US" altLang="zh-CN" sz="1200" b="0" i="0" u="none" strike="noStrike" kern="1200" baseline="0" dirty="0" err="1" smtClean="0">
                <a:solidFill>
                  <a:schemeClr val="tx1"/>
                </a:solidFill>
                <a:latin typeface="+mn-lt"/>
                <a:ea typeface="+mn-ea"/>
                <a:cs typeface="+mn-cs"/>
              </a:rPr>
              <a:t>gt.</a:t>
            </a:r>
            <a:endParaRPr lang="en-US" altLang="zh-CN" sz="1200" b="0" i="0" u="none" strike="noStrike" kern="1200" baseline="0" dirty="0" smtClean="0">
              <a:solidFill>
                <a:schemeClr val="tx1"/>
              </a:solidFill>
              <a:latin typeface="+mn-lt"/>
              <a:ea typeface="+mn-ea"/>
              <a:cs typeface="+mn-cs"/>
            </a:endParaRPr>
          </a:p>
          <a:p>
            <a:pPr algn="just"/>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5</a:t>
            </a:fld>
            <a:endParaRPr lang="zh-CN" altLang="en-US"/>
          </a:p>
        </p:txBody>
      </p:sp>
    </p:spTree>
    <p:extLst>
      <p:ext uri="{BB962C8B-B14F-4D97-AF65-F5344CB8AC3E}">
        <p14:creationId xmlns:p14="http://schemas.microsoft.com/office/powerpoint/2010/main" val="368400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dirty="0" smtClean="0"/>
              <a:t>    In IMP, because the electron cooler</a:t>
            </a:r>
            <a:r>
              <a:rPr lang="en-US" altLang="zh-CN" baseline="0" dirty="0" smtClean="0"/>
              <a:t> doesn’t work, we determine the </a:t>
            </a:r>
            <a:r>
              <a:rPr lang="en-US" altLang="zh-CN" baseline="0" dirty="0" err="1" smtClean="0"/>
              <a:t>gammat</a:t>
            </a:r>
            <a:r>
              <a:rPr lang="en-US" altLang="zh-CN" baseline="0" dirty="0" smtClean="0"/>
              <a:t> from revolution time spectrum. For example, this is a typical revolution time spectrum. Each point represent one isotope. The x-axis of each point represent the mean revolution time of this isotope. The y-axis represent the width of this isotope. The width is small when the gamma is closed to </a:t>
            </a:r>
            <a:r>
              <a:rPr lang="en-US" altLang="zh-CN" baseline="0" dirty="0" err="1" smtClean="0"/>
              <a:t>gammat</a:t>
            </a:r>
            <a:r>
              <a:rPr lang="en-US" altLang="zh-CN" baseline="0" dirty="0" smtClean="0"/>
              <a:t> and becomes larger and larger when the gamma is far away from </a:t>
            </a:r>
            <a:r>
              <a:rPr lang="en-US" altLang="zh-CN" baseline="0" dirty="0" err="1" smtClean="0"/>
              <a:t>gammat</a:t>
            </a:r>
            <a:r>
              <a:rPr lang="en-US" altLang="zh-CN" baseline="0" dirty="0" smtClean="0"/>
              <a:t>. Therefore, we can determine the </a:t>
            </a:r>
            <a:r>
              <a:rPr lang="en-US" altLang="zh-CN" baseline="0" dirty="0" err="1" smtClean="0"/>
              <a:t>gt</a:t>
            </a:r>
            <a:r>
              <a:rPr lang="en-US" altLang="zh-CN" baseline="0" dirty="0" smtClean="0"/>
              <a:t> roughly from the revolution time spectrum.</a:t>
            </a:r>
          </a:p>
          <a:p>
            <a:pPr algn="just"/>
            <a:endParaRPr lang="en-US" altLang="zh-CN" baseline="0" dirty="0" smtClean="0"/>
          </a:p>
          <a:p>
            <a:pPr algn="just"/>
            <a:r>
              <a:rPr lang="en-US" altLang="zh-CN" baseline="0" dirty="0" smtClean="0"/>
              <a:t>    The advantage of this method is that it can be used as  a real-time monitor of the </a:t>
            </a:r>
            <a:r>
              <a:rPr lang="en-US" altLang="zh-CN" baseline="0" dirty="0" err="1" smtClean="0"/>
              <a:t>gammat</a:t>
            </a:r>
            <a:r>
              <a:rPr lang="en-US" altLang="zh-CN" baseline="0" dirty="0" smtClean="0"/>
              <a:t>. The disadvantage is </a:t>
            </a:r>
            <a:r>
              <a:rPr lang="en-US" altLang="zh-CN" sz="1200" b="0" i="0" u="none" strike="noStrike" kern="1200" baseline="0" dirty="0" smtClean="0">
                <a:solidFill>
                  <a:schemeClr val="tx1"/>
                </a:solidFill>
                <a:latin typeface="+mn-lt"/>
                <a:ea typeface="+mn-ea"/>
                <a:cs typeface="+mn-cs"/>
              </a:rPr>
              <a:t>that it is largely affected by the instabilities of magnetic fields of ring magnets and isochronous settings.  For example, if the result is like this, then it is difficult to determine the </a:t>
            </a:r>
            <a:r>
              <a:rPr lang="en-US" altLang="zh-CN" sz="1200" b="0" i="0" u="none" strike="noStrike" kern="1200" baseline="0" dirty="0" err="1" smtClean="0">
                <a:solidFill>
                  <a:schemeClr val="tx1"/>
                </a:solidFill>
                <a:latin typeface="+mn-lt"/>
                <a:ea typeface="+mn-ea"/>
                <a:cs typeface="+mn-cs"/>
              </a:rPr>
              <a:t>gammat</a:t>
            </a:r>
            <a:r>
              <a:rPr lang="en-US" altLang="zh-CN" sz="1200" b="0" i="0" u="none" strike="noStrike" kern="1200" baseline="0" dirty="0" smtClean="0">
                <a:solidFill>
                  <a:schemeClr val="tx1"/>
                </a:solidFill>
                <a:latin typeface="+mn-lt"/>
                <a:ea typeface="+mn-ea"/>
                <a:cs typeface="+mn-cs"/>
              </a:rPr>
              <a:t>.</a:t>
            </a:r>
          </a:p>
          <a:p>
            <a:pPr algn="just"/>
            <a:endParaRPr lang="en-US" altLang="zh-CN" sz="1200" b="0" i="0" u="none" strike="noStrike" kern="1200" baseline="0" dirty="0" smtClean="0">
              <a:solidFill>
                <a:schemeClr val="tx1"/>
              </a:solidFill>
              <a:latin typeface="+mn-lt"/>
              <a:ea typeface="+mn-ea"/>
              <a:cs typeface="+mn-cs"/>
            </a:endParaRPr>
          </a:p>
          <a:p>
            <a:pPr algn="just"/>
            <a:endParaRPr lang="en-US" altLang="zh-CN" sz="1200" b="0" i="0" u="none" strike="noStrike" kern="1200" baseline="0" dirty="0" smtClean="0">
              <a:solidFill>
                <a:schemeClr val="tx1"/>
              </a:solidFill>
              <a:latin typeface="+mn-lt"/>
              <a:ea typeface="+mn-ea"/>
              <a:cs typeface="+mn-cs"/>
            </a:endParaRPr>
          </a:p>
          <a:p>
            <a:pPr algn="just"/>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6</a:t>
            </a:fld>
            <a:endParaRPr lang="zh-CN" altLang="en-US"/>
          </a:p>
        </p:txBody>
      </p:sp>
    </p:spTree>
    <p:extLst>
      <p:ext uri="{BB962C8B-B14F-4D97-AF65-F5344CB8AC3E}">
        <p14:creationId xmlns:p14="http://schemas.microsoft.com/office/powerpoint/2010/main" val="252935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It</a:t>
            </a:r>
            <a:r>
              <a:rPr lang="en-US" altLang="zh-CN" baseline="0" dirty="0" smtClean="0"/>
              <a:t> has been a challenge to measure the </a:t>
            </a:r>
            <a:r>
              <a:rPr lang="en-US" altLang="zh-CN" baseline="0" dirty="0" err="1" smtClean="0"/>
              <a:t>gammat</a:t>
            </a:r>
            <a:r>
              <a:rPr lang="en-US" altLang="zh-CN" baseline="0" dirty="0" smtClean="0"/>
              <a:t> of isochronous mass spectrometry. Therefore, we try to develop a new technique to determine the </a:t>
            </a:r>
            <a:r>
              <a:rPr lang="en-US" altLang="zh-CN" baseline="0" dirty="0" err="1" smtClean="0"/>
              <a:t>gammat</a:t>
            </a:r>
            <a:r>
              <a:rPr lang="en-US" altLang="zh-CN" baseline="0" dirty="0" smtClean="0"/>
              <a:t> online. </a:t>
            </a:r>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7</a:t>
            </a:fld>
            <a:endParaRPr lang="zh-CN" altLang="en-US"/>
          </a:p>
        </p:txBody>
      </p:sp>
    </p:spTree>
    <p:extLst>
      <p:ext uri="{BB962C8B-B14F-4D97-AF65-F5344CB8AC3E}">
        <p14:creationId xmlns:p14="http://schemas.microsoft.com/office/powerpoint/2010/main" val="148870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Let me briefly</a:t>
            </a:r>
            <a:r>
              <a:rPr lang="en-US" altLang="zh-CN" baseline="0" dirty="0" smtClean="0"/>
              <a:t> introduce the principle. For example, we stored one ion inside storage ring. The ion will circulate 300 turns inside storage ring. We use a timing detector to measure it. We will get a sequence of timing signals. We fit the time of signals by a polynomial function and determine its revolution time.</a:t>
            </a:r>
          </a:p>
          <a:p>
            <a:endParaRPr lang="en-US" altLang="zh-CN" baseline="0" dirty="0" smtClean="0"/>
          </a:p>
          <a:p>
            <a:r>
              <a:rPr lang="en-US" altLang="zh-CN" baseline="0" dirty="0" smtClean="0"/>
              <a:t>    In principle, if the revolution time is a constant value, we only need a linear function. However, in our data analysis, we found that we have to use a second order polynomial function to fit it. Then the revolution time of this ion is calculated by this formula. We can see that the revolution time is dependent on turn number. The difference of revolution time between two turns  amounts to </a:t>
            </a:r>
            <a:r>
              <a:rPr lang="en-US" altLang="zh-CN" baseline="0" dirty="0" err="1" smtClean="0"/>
              <a:t>2A2</a:t>
            </a:r>
            <a:r>
              <a:rPr lang="en-US" altLang="zh-CN" baseline="0" dirty="0" smtClean="0"/>
              <a:t>.  This means that the revolution time is changed turn by turn.  </a:t>
            </a:r>
          </a:p>
          <a:p>
            <a:endParaRPr lang="en-US" altLang="zh-CN" baseline="0" dirty="0" smtClean="0"/>
          </a:p>
          <a:p>
            <a:r>
              <a:rPr lang="en-US" altLang="zh-CN" baseline="0" dirty="0" smtClean="0"/>
              <a:t>   At beginning, we cannot understand this phenomena. Finally, we  realized that this is the second order term is caused by the energy loss inside carbon foil.</a:t>
            </a:r>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8</a:t>
            </a:fld>
            <a:endParaRPr lang="zh-CN" altLang="en-US"/>
          </a:p>
        </p:txBody>
      </p:sp>
    </p:spTree>
    <p:extLst>
      <p:ext uri="{BB962C8B-B14F-4D97-AF65-F5344CB8AC3E}">
        <p14:creationId xmlns:p14="http://schemas.microsoft.com/office/powerpoint/2010/main" val="66201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For the same species of ions, the relative difference of revolution time </a:t>
            </a:r>
            <a:r>
              <a:rPr lang="en-US" altLang="zh-CN" dirty="0" err="1" smtClean="0"/>
              <a:t>dT</a:t>
            </a:r>
            <a:r>
              <a:rPr lang="en-US" altLang="zh-CN" dirty="0" smtClean="0"/>
              <a:t>/T</a:t>
            </a:r>
            <a:r>
              <a:rPr lang="en-US" altLang="zh-CN" baseline="0" dirty="0" smtClean="0"/>
              <a:t> which is caused by energy loss of carbon foil is given by this formula. Here </a:t>
            </a:r>
            <a:r>
              <a:rPr lang="en-US" altLang="zh-CN" baseline="0" dirty="0" err="1" smtClean="0"/>
              <a:t>dE</a:t>
            </a:r>
            <a:r>
              <a:rPr lang="en-US" altLang="zh-CN" baseline="0" dirty="0" smtClean="0"/>
              <a:t> represent energy loss of carbon foil.  Gamma is Lorenz factor. Then submit the previous equation (3) into (4), we can deduce this formula. </a:t>
            </a:r>
            <a:endParaRPr lang="zh-CN" altLang="en-US" dirty="0"/>
          </a:p>
        </p:txBody>
      </p:sp>
      <p:sp>
        <p:nvSpPr>
          <p:cNvPr id="4" name="页眉占位符 3"/>
          <p:cNvSpPr>
            <a:spLocks noGrp="1"/>
          </p:cNvSpPr>
          <p:nvPr>
            <p:ph type="hdr" sz="quarter" idx="10"/>
          </p:nvPr>
        </p:nvSpPr>
        <p:spPr/>
        <p:txBody>
          <a:bodyPr/>
          <a:lstStyle/>
          <a:p>
            <a:r>
              <a:rPr lang="zh-CN" altLang="en-US" smtClean="0"/>
              <a:t>基于光学传输矩阵模拟离子在</a:t>
            </a:r>
            <a:r>
              <a:rPr lang="en-US" altLang="zh-CN" smtClean="0"/>
              <a:t>CSRe</a:t>
            </a:r>
            <a:r>
              <a:rPr lang="zh-CN" altLang="en-US" smtClean="0"/>
              <a:t>环中的运动</a:t>
            </a:r>
            <a:endParaRPr lang="zh-CN" altLang="en-US"/>
          </a:p>
        </p:txBody>
      </p:sp>
      <p:sp>
        <p:nvSpPr>
          <p:cNvPr id="5" name="日期占位符 4"/>
          <p:cNvSpPr>
            <a:spLocks noGrp="1"/>
          </p:cNvSpPr>
          <p:nvPr>
            <p:ph type="dt" idx="11"/>
          </p:nvPr>
        </p:nvSpPr>
        <p:spPr/>
        <p:txBody>
          <a:bodyPr/>
          <a:lstStyle/>
          <a:p>
            <a:r>
              <a:rPr lang="en-US" altLang="zh-CN" smtClean="0"/>
              <a:t>2013/9/9</a:t>
            </a:r>
            <a:endParaRPr lang="zh-CN" altLang="en-US"/>
          </a:p>
        </p:txBody>
      </p:sp>
      <p:sp>
        <p:nvSpPr>
          <p:cNvPr id="6" name="灯片编号占位符 5"/>
          <p:cNvSpPr>
            <a:spLocks noGrp="1"/>
          </p:cNvSpPr>
          <p:nvPr>
            <p:ph type="sldNum" sz="quarter" idx="12"/>
          </p:nvPr>
        </p:nvSpPr>
        <p:spPr/>
        <p:txBody>
          <a:bodyPr/>
          <a:lstStyle/>
          <a:p>
            <a:fld id="{C81F2181-F533-420A-B646-BC82AF0CE1E1}" type="slidenum">
              <a:rPr lang="zh-CN" altLang="en-US" smtClean="0"/>
              <a:pPr/>
              <a:t>9</a:t>
            </a:fld>
            <a:endParaRPr lang="zh-CN" altLang="en-US"/>
          </a:p>
        </p:txBody>
      </p:sp>
    </p:spTree>
    <p:extLst>
      <p:ext uri="{BB962C8B-B14F-4D97-AF65-F5344CB8AC3E}">
        <p14:creationId xmlns:p14="http://schemas.microsoft.com/office/powerpoint/2010/main" val="230537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ltLang="zh-CN"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0B8FEA7-65B3-4AEF-9000-C2B024EB28D6}" type="datetime1">
              <a:rPr lang="zh-CN" altLang="en-US" smtClean="0"/>
              <a:t>2017/6/26</a:t>
            </a:fld>
            <a:endParaRPr lang="zh-CN" altLang="en-US"/>
          </a:p>
        </p:txBody>
      </p:sp>
      <p:sp>
        <p:nvSpPr>
          <p:cNvPr id="17" name="Footer Placeholder 16"/>
          <p:cNvSpPr>
            <a:spLocks noGrp="1"/>
          </p:cNvSpPr>
          <p:nvPr>
            <p:ph type="ftr" sz="quarter" idx="11"/>
          </p:nvPr>
        </p:nvSpPr>
        <p:spPr>
          <a:xfrm>
            <a:off x="2898648" y="6355080"/>
            <a:ext cx="3474720" cy="365760"/>
          </a:xfrm>
        </p:spPr>
        <p:txBody>
          <a:bodyPr/>
          <a:lstStyle/>
          <a:p>
            <a:r>
              <a:rPr lang="en-US" altLang="zh-CN" smtClean="0"/>
              <a:t>A new technique to measure γt of a storage ring in isochronous mass spectrometry</a:t>
            </a:r>
            <a:endParaRPr lang="zh-CN" altLang="en-US" dirty="0"/>
          </a:p>
        </p:txBody>
      </p:sp>
      <p:sp>
        <p:nvSpPr>
          <p:cNvPr id="29" name="Slide Number Placeholder 28"/>
          <p:cNvSpPr>
            <a:spLocks noGrp="1"/>
          </p:cNvSpPr>
          <p:nvPr>
            <p:ph type="sldNum" sz="quarter" idx="12"/>
          </p:nvPr>
        </p:nvSpPr>
        <p:spPr>
          <a:xfrm>
            <a:off x="1216152" y="6355080"/>
            <a:ext cx="1219200" cy="365760"/>
          </a:xfrm>
        </p:spPr>
        <p:txBody>
          <a:bodyPr/>
          <a:lstStyle/>
          <a:p>
            <a:fld id="{B19096A7-0A5F-477C-A0E0-AED64A7B26CA}" type="slidenum">
              <a:rPr lang="zh-CN" altLang="en-US" smtClean="0"/>
              <a:pPr/>
              <a:t>‹#›</a:t>
            </a:fld>
            <a:endParaRPr lang="zh-CN" alt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0D2F2133-E2E8-493C-B7E1-65D0FE7FA282}" type="datetime1">
              <a:rPr lang="zh-CN" altLang="en-US" smtClean="0"/>
              <a:t>2017/6/26</a:t>
            </a:fld>
            <a:endParaRPr lang="zh-CN" altLang="en-US"/>
          </a:p>
        </p:txBody>
      </p:sp>
      <p:sp>
        <p:nvSpPr>
          <p:cNvPr id="5" name="Footer Placeholder 4"/>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6" name="Slide Number Placeholder 5"/>
          <p:cNvSpPr>
            <a:spLocks noGrp="1"/>
          </p:cNvSpPr>
          <p:nvPr>
            <p:ph type="sldNum" sz="quarter" idx="12"/>
          </p:nvPr>
        </p:nvSpPr>
        <p:spPr/>
        <p:txBody>
          <a:bodyPr/>
          <a:lstStyle/>
          <a:p>
            <a:fld id="{B19096A7-0A5F-477C-A0E0-AED64A7B26C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6D58B9B0-44A4-4227-B8AB-0B4BEFFC9BA7}" type="datetime1">
              <a:rPr lang="zh-CN" altLang="en-US" smtClean="0"/>
              <a:t>2017/6/26</a:t>
            </a:fld>
            <a:endParaRPr lang="zh-CN" altLang="en-US"/>
          </a:p>
        </p:txBody>
      </p:sp>
      <p:sp>
        <p:nvSpPr>
          <p:cNvPr id="5" name="Footer Placeholder 4"/>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6" name="Slide Number Placeholder 5"/>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4" name="Date Placeholder 3"/>
          <p:cNvSpPr>
            <a:spLocks noGrp="1"/>
          </p:cNvSpPr>
          <p:nvPr>
            <p:ph type="dt" sz="half" idx="10"/>
          </p:nvPr>
        </p:nvSpPr>
        <p:spPr/>
        <p:txBody>
          <a:bodyPr/>
          <a:lstStyle/>
          <a:p>
            <a:fld id="{F1A8E9BE-6693-403F-86B3-3EEDA28290CC}" type="datetime1">
              <a:rPr lang="zh-CN" altLang="en-US" smtClean="0"/>
              <a:t>2017/6/26</a:t>
            </a:fld>
            <a:endParaRPr lang="zh-CN" altLang="en-US"/>
          </a:p>
        </p:txBody>
      </p:sp>
      <p:sp>
        <p:nvSpPr>
          <p:cNvPr id="5" name="Footer Placeholder 4"/>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6" name="Slide Number Placeholder 5"/>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DC8F0C58-E117-44A8-B87E-C017E8D07370}" type="datetime1">
              <a:rPr lang="zh-CN" altLang="en-US" smtClean="0"/>
              <a:t>2017/6/26</a:t>
            </a:fld>
            <a:endParaRPr lang="zh-CN" altLang="en-US"/>
          </a:p>
        </p:txBody>
      </p:sp>
      <p:sp>
        <p:nvSpPr>
          <p:cNvPr id="5" name="Footer Placeholder 4"/>
          <p:cNvSpPr>
            <a:spLocks noGrp="1"/>
          </p:cNvSpPr>
          <p:nvPr>
            <p:ph type="ftr" sz="quarter" idx="11"/>
          </p:nvPr>
        </p:nvSpPr>
        <p:spPr>
          <a:xfrm>
            <a:off x="2898648" y="6355080"/>
            <a:ext cx="3474720" cy="365760"/>
          </a:xfrm>
        </p:spPr>
        <p:txBody>
          <a:bodyPr/>
          <a:lstStyle/>
          <a:p>
            <a:r>
              <a:rPr lang="en-US" altLang="zh-CN" smtClean="0"/>
              <a:t>A new technique to measure γt of a storage ring in isochronous mass spectrometry</a:t>
            </a:r>
            <a:endParaRPr lang="zh-CN" altLang="en-US" dirty="0"/>
          </a:p>
        </p:txBody>
      </p:sp>
      <p:sp>
        <p:nvSpPr>
          <p:cNvPr id="6" name="Slide Number Placeholder 5"/>
          <p:cNvSpPr>
            <a:spLocks noGrp="1"/>
          </p:cNvSpPr>
          <p:nvPr>
            <p:ph type="sldNum" sz="quarter" idx="12"/>
          </p:nvPr>
        </p:nvSpPr>
        <p:spPr>
          <a:xfrm>
            <a:off x="1069848" y="6355080"/>
            <a:ext cx="1520952" cy="365760"/>
          </a:xfrm>
        </p:spPr>
        <p:txBody>
          <a:bodyPr/>
          <a:lstStyle/>
          <a:p>
            <a:fld id="{B19096A7-0A5F-477C-A0E0-AED64A7B26CA}" type="slidenum">
              <a:rPr lang="zh-CN" altLang="en-US" smtClean="0"/>
              <a:pPr/>
              <a:t>‹#›</a:t>
            </a:fld>
            <a:endParaRPr lang="zh-CN" alt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p:txBody>
          <a:bodyPr/>
          <a:lstStyle/>
          <a:p>
            <a:fld id="{8AEC566A-67B3-40A0-9F16-FA008647B171}" type="datetime1">
              <a:rPr lang="zh-CN" altLang="en-US" smtClean="0"/>
              <a:t>2017/6/26</a:t>
            </a:fld>
            <a:endParaRPr lang="zh-CN" altLang="en-US"/>
          </a:p>
        </p:txBody>
      </p:sp>
      <p:sp>
        <p:nvSpPr>
          <p:cNvPr id="6" name="Footer Placeholder 5"/>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7" name="Slide Number Placeholder 6"/>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B6137348-8944-43E3-8F58-DE47147B6453}" type="datetime1">
              <a:rPr lang="zh-CN" altLang="en-US" smtClean="0"/>
              <a:t>2017/6/26</a:t>
            </a:fld>
            <a:endParaRPr lang="zh-CN" altLang="en-US"/>
          </a:p>
        </p:txBody>
      </p:sp>
      <p:sp>
        <p:nvSpPr>
          <p:cNvPr id="8" name="Footer Placeholder 7"/>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9" name="Slide Number Placeholder 8"/>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F0801112-4BA4-41A4-AE81-AFA94D081D80}" type="datetime1">
              <a:rPr lang="zh-CN" altLang="en-US" smtClean="0"/>
              <a:t>2017/6/26</a:t>
            </a:fld>
            <a:endParaRPr lang="zh-CN" altLang="en-US"/>
          </a:p>
        </p:txBody>
      </p:sp>
      <p:sp>
        <p:nvSpPr>
          <p:cNvPr id="4" name="Footer Placeholder 3"/>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5" name="Slide Number Placeholder 4"/>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0414B-0B65-47CE-AB82-EC35627AE7D4}" type="datetime1">
              <a:rPr lang="zh-CN" altLang="en-US" smtClean="0"/>
              <a:t>2017/6/26</a:t>
            </a:fld>
            <a:endParaRPr lang="zh-CN" altLang="en-US"/>
          </a:p>
        </p:txBody>
      </p:sp>
      <p:sp>
        <p:nvSpPr>
          <p:cNvPr id="3" name="Footer Placeholder 2"/>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4" name="Slide Number Placeholder 3"/>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BFC81AE1-6E50-4A44-B9F3-91060D9489C8}" type="datetime1">
              <a:rPr lang="zh-CN" altLang="en-US" smtClean="0"/>
              <a:t>2017/6/26</a:t>
            </a:fld>
            <a:endParaRPr lang="zh-CN" altLang="en-US"/>
          </a:p>
        </p:txBody>
      </p:sp>
      <p:sp>
        <p:nvSpPr>
          <p:cNvPr id="6" name="Footer Placeholder 5"/>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7" name="Slide Number Placeholder 6"/>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ltLang="zh-CN"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8E3E26D6-0C2A-4F58-9C6F-DDEC9347E8BA}" type="datetime1">
              <a:rPr lang="zh-CN" altLang="en-US" smtClean="0"/>
              <a:t>2017/6/26</a:t>
            </a:fld>
            <a:endParaRPr lang="zh-CN" altLang="en-US"/>
          </a:p>
        </p:txBody>
      </p:sp>
      <p:sp>
        <p:nvSpPr>
          <p:cNvPr id="6" name="Footer Placeholder 5"/>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7" name="Slide Number Placeholder 6"/>
          <p:cNvSpPr>
            <a:spLocks noGrp="1"/>
          </p:cNvSpPr>
          <p:nvPr>
            <p:ph type="sldNum" sz="quarter" idx="12"/>
          </p:nvPr>
        </p:nvSpPr>
        <p:spPr/>
        <p:txBody>
          <a:bodyPr/>
          <a:lstStyle/>
          <a:p>
            <a:fld id="{B19096A7-0A5F-477C-A0E0-AED64A7B26CA}" type="slidenum">
              <a:rPr lang="zh-CN" altLang="en-US" smtClean="0"/>
              <a:pPr/>
              <a:t>‹#›</a:t>
            </a:fld>
            <a:endParaRPr lang="zh-CN" alt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67067BE-0726-42F1-AB21-45D8B6631221}" type="datetime1">
              <a:rPr lang="zh-CN" altLang="en-US" smtClean="0"/>
              <a:t>2017/6/26</a:t>
            </a:fld>
            <a:endParaRPr lang="zh-CN" alt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altLang="zh-CN" smtClean="0"/>
              <a:t>A new technique to measure γt of a storage ring in isochronous mass spectrometry</a:t>
            </a:r>
            <a:endParaRPr lang="zh-CN" alt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9096A7-0A5F-477C-A0E0-AED64A7B26CA}" type="slidenum">
              <a:rPr lang="zh-CN" altLang="en-US" smtClean="0"/>
              <a:pPr/>
              <a:t>‹#›</a:t>
            </a:fld>
            <a:endParaRPr lang="zh-CN" alt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0.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p:txBody>
          <a:bodyPr>
            <a:noAutofit/>
          </a:bodyPr>
          <a:lstStyle/>
          <a:p>
            <a:pPr algn="l"/>
            <a:r>
              <a:rPr lang="en-US" altLang="zh-CN" sz="2800" b="1" dirty="0"/>
              <a:t>A method to measure the transition energy of the isochronously tuned storage ring</a:t>
            </a:r>
            <a:endParaRPr lang="zh-CN" altLang="en-US" sz="2800" dirty="0"/>
          </a:p>
        </p:txBody>
      </p:sp>
      <p:sp>
        <p:nvSpPr>
          <p:cNvPr id="8" name="副标题 7"/>
          <p:cNvSpPr>
            <a:spLocks noGrp="1"/>
          </p:cNvSpPr>
          <p:nvPr>
            <p:ph type="subTitle" idx="1"/>
          </p:nvPr>
        </p:nvSpPr>
        <p:spPr/>
        <p:txBody>
          <a:bodyPr>
            <a:noAutofit/>
          </a:bodyPr>
          <a:lstStyle/>
          <a:p>
            <a:r>
              <a:rPr lang="en-US" altLang="zh-CN" sz="1600" dirty="0" err="1" smtClean="0"/>
              <a:t>RuiJiu</a:t>
            </a:r>
            <a:r>
              <a:rPr lang="en-US" altLang="zh-CN" sz="1600" dirty="0" smtClean="0"/>
              <a:t> Chen </a:t>
            </a:r>
          </a:p>
          <a:p>
            <a:r>
              <a:rPr lang="en-US" altLang="zh-CN" sz="1600" dirty="0" smtClean="0"/>
              <a:t>Institute of Modern </a:t>
            </a:r>
            <a:r>
              <a:rPr lang="en-US" altLang="zh-CN" sz="1600" dirty="0"/>
              <a:t>P</a:t>
            </a:r>
            <a:r>
              <a:rPr lang="en-US" altLang="zh-CN" sz="1600" dirty="0" smtClean="0"/>
              <a:t>hysics, Chinese Academy of Sciences</a:t>
            </a:r>
          </a:p>
        </p:txBody>
      </p:sp>
      <p:sp>
        <p:nvSpPr>
          <p:cNvPr id="3" name="日期占位符 2"/>
          <p:cNvSpPr>
            <a:spLocks noGrp="1"/>
          </p:cNvSpPr>
          <p:nvPr>
            <p:ph type="dt" sz="half" idx="10"/>
          </p:nvPr>
        </p:nvSpPr>
        <p:spPr/>
        <p:txBody>
          <a:bodyPr/>
          <a:lstStyle/>
          <a:p>
            <a:fld id="{554B4923-F5EE-4580-B99E-0C148D5115D8}" type="datetime1">
              <a:rPr lang="zh-CN" altLang="en-US" smtClean="0"/>
              <a:t>2017/6/26</a:t>
            </a:fld>
            <a:endParaRPr lang="zh-CN" altLang="en-US"/>
          </a:p>
        </p:txBody>
      </p:sp>
      <p:sp>
        <p:nvSpPr>
          <p:cNvPr id="5" name="灯片编号占位符 4"/>
          <p:cNvSpPr>
            <a:spLocks noGrp="1"/>
          </p:cNvSpPr>
          <p:nvPr>
            <p:ph type="sldNum" sz="quarter" idx="12"/>
          </p:nvPr>
        </p:nvSpPr>
        <p:spPr>
          <a:xfrm>
            <a:off x="609600" y="6358521"/>
            <a:ext cx="1219200" cy="365760"/>
          </a:xfrm>
        </p:spPr>
        <p:txBody>
          <a:bodyPr/>
          <a:lstStyle/>
          <a:p>
            <a:fld id="{B19096A7-0A5F-477C-A0E0-AED64A7B26CA}" type="slidenum">
              <a:rPr lang="zh-CN" altLang="en-US" smtClean="0"/>
              <a:pPr/>
              <a:t>1</a:t>
            </a:fld>
            <a:endParaRPr lang="zh-CN" altLang="en-US"/>
          </a:p>
        </p:txBody>
      </p:sp>
    </p:spTree>
    <p:extLst>
      <p:ext uri="{BB962C8B-B14F-4D97-AF65-F5344CB8AC3E}">
        <p14:creationId xmlns:p14="http://schemas.microsoft.com/office/powerpoint/2010/main" val="403276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2.2Principle</a:t>
            </a:r>
            <a:endParaRPr lang="zh-CN" altLang="en-US" dirty="0"/>
          </a:p>
        </p:txBody>
      </p:sp>
      <p:sp>
        <p:nvSpPr>
          <p:cNvPr id="3" name="日期占位符 2"/>
          <p:cNvSpPr>
            <a:spLocks noGrp="1"/>
          </p:cNvSpPr>
          <p:nvPr>
            <p:ph type="dt" sz="half" idx="10"/>
          </p:nvPr>
        </p:nvSpPr>
        <p:spPr/>
        <p:txBody>
          <a:bodyPr/>
          <a:lstStyle/>
          <a:p>
            <a:fld id="{9D02A250-33A7-4316-8278-361DAF52E5A8}"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10</a:t>
            </a:fld>
            <a:endParaRPr lang="zh-CN" altLang="en-US"/>
          </a:p>
        </p:txBody>
      </p:sp>
      <mc:AlternateContent xmlns:mc="http://schemas.openxmlformats.org/markup-compatibility/2006" xmlns:a14="http://schemas.microsoft.com/office/drawing/2010/main">
        <mc:Choice Requires="a14">
          <p:sp>
            <p:nvSpPr>
              <p:cNvPr id="7" name="文本框 6"/>
              <p:cNvSpPr txBox="1"/>
              <p:nvPr/>
            </p:nvSpPr>
            <p:spPr>
              <a:xfrm>
                <a:off x="847343" y="1282982"/>
                <a:ext cx="6679388" cy="89902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600" i="1" smtClean="0">
                              <a:latin typeface="Cambria Math" panose="02040503050406030204" pitchFamily="18" charset="0"/>
                            </a:rPr>
                          </m:ctrlPr>
                        </m:sSubPr>
                        <m:e>
                          <m:r>
                            <a:rPr lang="en-US" altLang="zh-CN" sz="2600" b="0" i="1" smtClean="0">
                              <a:latin typeface="Cambria Math" panose="02040503050406030204" pitchFamily="18" charset="0"/>
                            </a:rPr>
                            <m:t>𝐴</m:t>
                          </m:r>
                        </m:e>
                        <m:sub>
                          <m:r>
                            <a:rPr lang="en-US" altLang="zh-CN" sz="2600" b="0" i="1" smtClean="0">
                              <a:latin typeface="Cambria Math" panose="02040503050406030204" pitchFamily="18" charset="0"/>
                            </a:rPr>
                            <m:t>2</m:t>
                          </m:r>
                        </m:sub>
                      </m:sSub>
                      <m:d>
                        <m:dPr>
                          <m:ctrlPr>
                            <a:rPr lang="en-US" altLang="zh-CN" sz="2600" b="0" i="1" smtClean="0">
                              <a:latin typeface="Cambria Math" panose="02040503050406030204" pitchFamily="18" charset="0"/>
                            </a:rPr>
                          </m:ctrlPr>
                        </m:dPr>
                        <m:e>
                          <m:sSubSup>
                            <m:sSubSupPr>
                              <m:ctrlPr>
                                <a:rPr lang="en-US" altLang="zh-CN" sz="2600" i="1" smtClean="0">
                                  <a:solidFill>
                                    <a:srgbClr val="FF0000"/>
                                  </a:solidFill>
                                  <a:latin typeface="Cambria Math" panose="02040503050406030204" pitchFamily="18" charset="0"/>
                                </a:rPr>
                              </m:ctrlPr>
                            </m:sSubSupPr>
                            <m:e>
                              <m:r>
                                <a:rPr lang="zh-CN" altLang="en-US" sz="2600" i="1">
                                  <a:solidFill>
                                    <a:srgbClr val="FF0000"/>
                                  </a:solidFill>
                                  <a:latin typeface="Cambria Math" panose="02040503050406030204" pitchFamily="18" charset="0"/>
                                </a:rPr>
                                <m:t>𝛾</m:t>
                              </m:r>
                            </m:e>
                            <m:sub>
                              <m:r>
                                <a:rPr lang="en-US" altLang="zh-CN" sz="2600" i="1">
                                  <a:solidFill>
                                    <a:srgbClr val="FF0000"/>
                                  </a:solidFill>
                                  <a:latin typeface="Cambria Math" panose="02040503050406030204" pitchFamily="18" charset="0"/>
                                </a:rPr>
                                <m:t>𝑡</m:t>
                              </m:r>
                            </m:sub>
                            <m:sup/>
                          </m:sSubSup>
                          <m:r>
                            <a:rPr lang="en-US" altLang="zh-CN" sz="2600" b="0" i="1" smtClean="0">
                              <a:latin typeface="Cambria Math" panose="02040503050406030204" pitchFamily="18" charset="0"/>
                            </a:rPr>
                            <m:t>,</m:t>
                          </m:r>
                          <m:r>
                            <a:rPr lang="en-US" altLang="zh-CN" sz="2600" b="0" i="1" smtClean="0">
                              <a:solidFill>
                                <a:srgbClr val="FF0000"/>
                              </a:solidFill>
                              <a:latin typeface="Cambria Math" panose="02040503050406030204" pitchFamily="18" charset="0"/>
                            </a:rPr>
                            <m:t>𝑑</m:t>
                          </m:r>
                        </m:e>
                      </m:d>
                      <m:r>
                        <a:rPr lang="en-US" altLang="zh-CN" sz="2600" b="0" i="1" smtClean="0">
                          <a:latin typeface="Cambria Math" panose="02040503050406030204" pitchFamily="18" charset="0"/>
                          <a:ea typeface="Cambria Math" panose="02040503050406030204" pitchFamily="18" charset="0"/>
                        </a:rPr>
                        <m:t>=</m:t>
                      </m:r>
                      <m:r>
                        <a:rPr lang="en-US" altLang="zh-CN" sz="2600" i="1">
                          <a:latin typeface="Cambria Math" panose="02040503050406030204" pitchFamily="18" charset="0"/>
                        </a:rPr>
                        <m:t>−</m:t>
                      </m:r>
                      <m:f>
                        <m:fPr>
                          <m:ctrlPr>
                            <a:rPr lang="en-US" altLang="zh-CN" sz="2600" i="1">
                              <a:latin typeface="Cambria Math" panose="02040503050406030204" pitchFamily="18" charset="0"/>
                            </a:rPr>
                          </m:ctrlPr>
                        </m:fPr>
                        <m:num>
                          <m:r>
                            <a:rPr lang="en-US" altLang="zh-CN" sz="2600" i="1">
                              <a:latin typeface="Cambria Math" panose="02040503050406030204" pitchFamily="18" charset="0"/>
                            </a:rPr>
                            <m:t>1</m:t>
                          </m:r>
                        </m:num>
                        <m:den>
                          <m:r>
                            <a:rPr lang="en-US" altLang="zh-CN" sz="2600" i="1">
                              <a:latin typeface="Cambria Math" panose="02040503050406030204" pitchFamily="18" charset="0"/>
                            </a:rPr>
                            <m:t>2</m:t>
                          </m:r>
                        </m:den>
                      </m:f>
                      <m:d>
                        <m:dPr>
                          <m:ctrlPr>
                            <a:rPr lang="en-US" altLang="zh-CN" sz="2600" i="1">
                              <a:latin typeface="Cambria Math" panose="02040503050406030204" pitchFamily="18" charset="0"/>
                            </a:rPr>
                          </m:ctrlPr>
                        </m:dPr>
                        <m:e>
                          <m:f>
                            <m:fPr>
                              <m:ctrlPr>
                                <a:rPr lang="en-US" altLang="zh-CN" sz="2600" i="1">
                                  <a:latin typeface="Cambria Math" panose="02040503050406030204" pitchFamily="18" charset="0"/>
                                </a:rPr>
                              </m:ctrlPr>
                            </m:fPr>
                            <m:num>
                              <m:r>
                                <a:rPr lang="en-US" altLang="zh-CN" sz="2600" i="1">
                                  <a:latin typeface="Cambria Math" panose="02040503050406030204" pitchFamily="18" charset="0"/>
                                </a:rPr>
                                <m:t>1</m:t>
                              </m:r>
                            </m:num>
                            <m:den>
                              <m:sSup>
                                <m:sSupPr>
                                  <m:ctrlPr>
                                    <a:rPr lang="en-US" altLang="zh-CN" sz="2600" i="1">
                                      <a:latin typeface="Cambria Math" panose="02040503050406030204" pitchFamily="18" charset="0"/>
                                    </a:rPr>
                                  </m:ctrlPr>
                                </m:sSupPr>
                                <m:e>
                                  <m:r>
                                    <a:rPr lang="zh-CN" altLang="en-US" sz="2600" i="1">
                                      <a:latin typeface="Cambria Math" panose="02040503050406030204" pitchFamily="18" charset="0"/>
                                    </a:rPr>
                                    <m:t>𝛾</m:t>
                                  </m:r>
                                </m:e>
                                <m:sup>
                                  <m:r>
                                    <a:rPr lang="en-US" altLang="zh-CN" sz="2600" i="1">
                                      <a:latin typeface="Cambria Math" panose="02040503050406030204" pitchFamily="18" charset="0"/>
                                    </a:rPr>
                                    <m:t>2</m:t>
                                  </m:r>
                                </m:sup>
                              </m:sSup>
                            </m:den>
                          </m:f>
                          <m:r>
                            <a:rPr lang="en-US" altLang="zh-CN" sz="2600" i="1">
                              <a:latin typeface="Cambria Math" panose="02040503050406030204" pitchFamily="18" charset="0"/>
                            </a:rPr>
                            <m:t>−</m:t>
                          </m:r>
                          <m:f>
                            <m:fPr>
                              <m:ctrlPr>
                                <a:rPr lang="en-US" altLang="zh-CN" sz="2600" i="1">
                                  <a:latin typeface="Cambria Math" panose="02040503050406030204" pitchFamily="18" charset="0"/>
                                </a:rPr>
                              </m:ctrlPr>
                            </m:fPr>
                            <m:num>
                              <m:r>
                                <a:rPr lang="en-US" altLang="zh-CN" sz="2600" i="1">
                                  <a:latin typeface="Cambria Math" panose="02040503050406030204" pitchFamily="18" charset="0"/>
                                </a:rPr>
                                <m:t>1</m:t>
                              </m:r>
                            </m:num>
                            <m:den>
                              <m:sSubSup>
                                <m:sSubSupPr>
                                  <m:ctrlPr>
                                    <a:rPr lang="en-US" altLang="zh-CN" sz="2600" i="1">
                                      <a:solidFill>
                                        <a:srgbClr val="FF0000"/>
                                      </a:solidFill>
                                      <a:latin typeface="Cambria Math" panose="02040503050406030204" pitchFamily="18" charset="0"/>
                                    </a:rPr>
                                  </m:ctrlPr>
                                </m:sSubSupPr>
                                <m:e>
                                  <m:r>
                                    <a:rPr lang="zh-CN" altLang="en-US" sz="2600" i="1">
                                      <a:solidFill>
                                        <a:srgbClr val="FF0000"/>
                                      </a:solidFill>
                                      <a:latin typeface="Cambria Math" panose="02040503050406030204" pitchFamily="18" charset="0"/>
                                    </a:rPr>
                                    <m:t>𝛾</m:t>
                                  </m:r>
                                </m:e>
                                <m:sub>
                                  <m:r>
                                    <a:rPr lang="en-US" altLang="zh-CN" sz="2600" i="1">
                                      <a:solidFill>
                                        <a:srgbClr val="FF0000"/>
                                      </a:solidFill>
                                      <a:latin typeface="Cambria Math" panose="02040503050406030204" pitchFamily="18" charset="0"/>
                                    </a:rPr>
                                    <m:t>𝑡</m:t>
                                  </m:r>
                                </m:sub>
                                <m:sup>
                                  <m:r>
                                    <a:rPr lang="en-US" altLang="zh-CN" sz="2600" i="1">
                                      <a:solidFill>
                                        <a:srgbClr val="FF0000"/>
                                      </a:solidFill>
                                      <a:latin typeface="Cambria Math" panose="02040503050406030204" pitchFamily="18" charset="0"/>
                                    </a:rPr>
                                    <m:t>2</m:t>
                                  </m:r>
                                </m:sup>
                              </m:sSubSup>
                            </m:den>
                          </m:f>
                        </m:e>
                      </m:d>
                      <m:f>
                        <m:fPr>
                          <m:ctrlPr>
                            <a:rPr lang="en-US" altLang="zh-CN" sz="2600" i="1">
                              <a:latin typeface="Cambria Math" panose="02040503050406030204" pitchFamily="18" charset="0"/>
                            </a:rPr>
                          </m:ctrlPr>
                        </m:fPr>
                        <m:num>
                          <m:r>
                            <a:rPr lang="zh-CN" altLang="en-US" sz="2600" i="1">
                              <a:latin typeface="Cambria Math" panose="02040503050406030204" pitchFamily="18" charset="0"/>
                            </a:rPr>
                            <m:t>𝛾</m:t>
                          </m:r>
                        </m:num>
                        <m:den>
                          <m:r>
                            <a:rPr lang="en-US" altLang="zh-CN" sz="2600" i="1">
                              <a:latin typeface="Cambria Math" panose="02040503050406030204" pitchFamily="18" charset="0"/>
                            </a:rPr>
                            <m:t>1+</m:t>
                          </m:r>
                          <m:r>
                            <a:rPr lang="zh-CN" altLang="en-US" sz="2600" i="1">
                              <a:latin typeface="Cambria Math" panose="02040503050406030204" pitchFamily="18" charset="0"/>
                            </a:rPr>
                            <m:t>𝛾</m:t>
                          </m:r>
                        </m:den>
                      </m:f>
                      <m:f>
                        <m:fPr>
                          <m:ctrlPr>
                            <a:rPr lang="en-US" altLang="zh-CN" sz="2600" i="1">
                              <a:latin typeface="Cambria Math" panose="02040503050406030204" pitchFamily="18" charset="0"/>
                            </a:rPr>
                          </m:ctrlPr>
                        </m:fPr>
                        <m:num>
                          <m:r>
                            <a:rPr lang="en-US" altLang="zh-CN" sz="2600" b="0" i="1" smtClean="0">
                              <a:latin typeface="Cambria Math" panose="02040503050406030204" pitchFamily="18" charset="0"/>
                            </a:rPr>
                            <m:t>𝑑</m:t>
                          </m:r>
                          <m:r>
                            <a:rPr lang="en-US" altLang="zh-CN" sz="2600" i="1">
                              <a:latin typeface="Cambria Math" panose="02040503050406030204" pitchFamily="18" charset="0"/>
                            </a:rPr>
                            <m:t>𝐸</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𝑑𝑋</m:t>
                          </m:r>
                          <m:r>
                            <a:rPr lang="en-US" altLang="zh-CN" sz="2600" b="0" i="1" smtClean="0">
                              <a:latin typeface="Cambria Math" panose="02040503050406030204" pitchFamily="18" charset="0"/>
                              <a:ea typeface="Cambria Math" panose="02040503050406030204" pitchFamily="18" charset="0"/>
                            </a:rPr>
                            <m:t>∙</m:t>
                          </m:r>
                          <m:r>
                            <a:rPr lang="en-US" altLang="zh-CN" sz="2600" b="0" i="1" smtClean="0">
                              <a:solidFill>
                                <a:srgbClr val="FF0000"/>
                              </a:solidFill>
                              <a:latin typeface="Cambria Math" panose="02040503050406030204" pitchFamily="18" charset="0"/>
                            </a:rPr>
                            <m:t>𝑑</m:t>
                          </m:r>
                        </m:num>
                        <m:den>
                          <m:r>
                            <a:rPr lang="en-US" altLang="zh-CN" sz="2600" i="1">
                              <a:latin typeface="Cambria Math" panose="02040503050406030204" pitchFamily="18" charset="0"/>
                            </a:rPr>
                            <m:t>𝐸</m:t>
                          </m:r>
                        </m:den>
                      </m:f>
                      <m:r>
                        <a:rPr lang="en-US" altLang="zh-CN" sz="2600" i="1">
                          <a:latin typeface="Cambria Math" panose="02040503050406030204" pitchFamily="18" charset="0"/>
                        </a:rPr>
                        <m:t>𝑇</m:t>
                      </m:r>
                    </m:oMath>
                  </m:oMathPara>
                </a14:m>
                <a:endParaRPr lang="en-US" altLang="zh-CN" sz="2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847343" y="1282982"/>
                <a:ext cx="6679388" cy="899029"/>
              </a:xfrm>
              <a:prstGeom prst="rect">
                <a:avLst/>
              </a:prstGeom>
              <a:blipFill rotWithShape="0">
                <a:blip r:embed="rId3"/>
                <a:stretch>
                  <a:fillRect l="-91"/>
                </a:stretch>
              </a:blipFill>
            </p:spPr>
            <p:txBody>
              <a:bodyPr/>
              <a:lstStyle/>
              <a:p>
                <a:r>
                  <a:rPr lang="zh-CN" altLang="en-US">
                    <a:noFill/>
                  </a:rPr>
                  <a:t> </a:t>
                </a:r>
              </a:p>
            </p:txBody>
          </p:sp>
        </mc:Fallback>
      </mc:AlternateContent>
      <p:sp>
        <p:nvSpPr>
          <p:cNvPr id="23" name="矩形 22"/>
          <p:cNvSpPr/>
          <p:nvPr/>
        </p:nvSpPr>
        <p:spPr>
          <a:xfrm>
            <a:off x="7724875" y="1470886"/>
            <a:ext cx="1085554" cy="523220"/>
          </a:xfrm>
          <a:prstGeom prst="rect">
            <a:avLst/>
          </a:prstGeom>
        </p:spPr>
        <p:txBody>
          <a:bodyPr wrap="none">
            <a:spAutoFit/>
          </a:bodyPr>
          <a:lstStyle/>
          <a:p>
            <a:r>
              <a:rPr lang="zh-CN" altLang="en-US" sz="2800" dirty="0" smtClean="0"/>
              <a:t>（</a:t>
            </a:r>
            <a:r>
              <a:rPr lang="en-US" altLang="zh-CN" sz="2800" dirty="0"/>
              <a:t>6</a:t>
            </a:r>
            <a:r>
              <a:rPr lang="zh-CN" altLang="en-US" sz="2800" dirty="0" smtClean="0"/>
              <a:t>）</a:t>
            </a:r>
            <a:endParaRPr lang="zh-CN" altLang="en-US" sz="2800" dirty="0"/>
          </a:p>
        </p:txBody>
      </p:sp>
      <p:pic>
        <p:nvPicPr>
          <p:cNvPr id="16" name="图片 15" descr="C:\Users\chenruijiu\AppData\Local\YNote\data\chenrj04@163.com\f65b70323f5b48b2bc677456560aaa23\201607271457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276872"/>
            <a:ext cx="5976664" cy="3641493"/>
          </a:xfrm>
          <a:prstGeom prst="rect">
            <a:avLst/>
          </a:prstGeom>
          <a:noFill/>
          <a:ln>
            <a:noFill/>
          </a:ln>
        </p:spPr>
      </p:pic>
      <mc:AlternateContent xmlns:mc="http://schemas.openxmlformats.org/markup-compatibility/2006" xmlns:a14="http://schemas.microsoft.com/office/drawing/2010/main">
        <mc:Choice Requires="a14">
          <p:sp>
            <p:nvSpPr>
              <p:cNvPr id="6" name="文本框 5"/>
              <p:cNvSpPr txBox="1"/>
              <p:nvPr/>
            </p:nvSpPr>
            <p:spPr>
              <a:xfrm>
                <a:off x="35496" y="2276872"/>
                <a:ext cx="3024336" cy="4093428"/>
              </a:xfrm>
              <a:prstGeom prst="rect">
                <a:avLst/>
              </a:prstGeom>
              <a:noFill/>
              <a:ln>
                <a:solidFill>
                  <a:schemeClr val="tx1"/>
                </a:solidFill>
              </a:ln>
            </p:spPr>
            <p:txBody>
              <a:bodyPr wrap="square" rtlCol="0">
                <a:spAutoFit/>
              </a:bodyPr>
              <a:lstStyle/>
              <a:p>
                <a:r>
                  <a:rPr lang="en-US" altLang="zh-CN" sz="2600" dirty="0" smtClean="0">
                    <a:latin typeface="Times New Roman" panose="02020603050405020304" pitchFamily="18" charset="0"/>
                    <a:cs typeface="Times New Roman" panose="02020603050405020304" pitchFamily="18" charset="0"/>
                  </a:rPr>
                  <a:t>1. </a:t>
                </a:r>
                <a14:m>
                  <m:oMath xmlns:m="http://schemas.openxmlformats.org/officeDocument/2006/math">
                    <m:r>
                      <a:rPr lang="en-US" altLang="zh-CN" sz="2600" i="1">
                        <a:latin typeface="Cambria Math" panose="02040503050406030204" pitchFamily="18" charset="0"/>
                      </a:rPr>
                      <m:t>𝑑𝐸</m:t>
                    </m:r>
                    <m:r>
                      <a:rPr lang="en-US" altLang="zh-CN" sz="2600" i="1">
                        <a:latin typeface="Cambria Math" panose="02040503050406030204" pitchFamily="18" charset="0"/>
                      </a:rPr>
                      <m:t>/</m:t>
                    </m:r>
                    <m:r>
                      <a:rPr lang="en-US" altLang="zh-CN" sz="2600" i="1">
                        <a:latin typeface="Cambria Math" panose="02040503050406030204" pitchFamily="18" charset="0"/>
                      </a:rPr>
                      <m:t>𝑑𝑋</m:t>
                    </m:r>
                  </m:oMath>
                </a14:m>
                <a:r>
                  <a:rPr lang="en-US" altLang="zh-CN" sz="2600" dirty="0" smtClean="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 </a:t>
                </a:r>
                <a:r>
                  <a:rPr lang="en-US" altLang="zh-CN" sz="2600" dirty="0">
                    <a:latin typeface="Times New Roman" panose="02020603050405020304" pitchFamily="18" charset="0"/>
                    <a:cs typeface="Times New Roman" panose="02020603050405020304" pitchFamily="18" charset="0"/>
                  </a:rPr>
                  <a:t>the mean energy loss per </a:t>
                </a:r>
                <a:r>
                  <a:rPr lang="en-US" altLang="zh-CN" sz="2600" dirty="0" smtClean="0">
                    <a:latin typeface="Times New Roman" panose="02020603050405020304" pitchFamily="18" charset="0"/>
                    <a:cs typeface="Times New Roman" panose="02020603050405020304" pitchFamily="18" charset="0"/>
                  </a:rPr>
                  <a:t>distance</a:t>
                </a:r>
                <a:endParaRPr lang="en-US" altLang="zh-CN" sz="2600" dirty="0">
                  <a:latin typeface="Times New Roman" panose="02020603050405020304" pitchFamily="18" charset="0"/>
                  <a:cs typeface="Times New Roman" panose="02020603050405020304" pitchFamily="18" charset="0"/>
                </a:endParaRPr>
              </a:p>
              <a:p>
                <a:r>
                  <a:rPr lang="en-US" altLang="zh-CN" sz="2600" dirty="0">
                    <a:latin typeface="Times New Roman" panose="02020603050405020304" pitchFamily="18" charset="0"/>
                    <a:cs typeface="Times New Roman" panose="02020603050405020304" pitchFamily="18" charset="0"/>
                  </a:rPr>
                  <a:t>2</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T</a:t>
                </a:r>
                <a:r>
                  <a:rPr lang="en-US" altLang="zh-CN" sz="2600" dirty="0" smtClean="0">
                    <a:latin typeface="Times New Roman" panose="02020603050405020304" pitchFamily="18" charset="0"/>
                    <a:cs typeface="Times New Roman" panose="02020603050405020304" pitchFamily="18" charset="0"/>
                  </a:rPr>
                  <a:t>: revolution time</a:t>
                </a:r>
                <a:r>
                  <a:rPr lang="zh-CN" altLang="en-US"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a:p>
                <a:r>
                  <a:rPr lang="en-US" altLang="zh-CN" sz="2600" dirty="0">
                    <a:latin typeface="Times New Roman" panose="02020603050405020304" pitchFamily="18" charset="0"/>
                    <a:cs typeface="Times New Roman" panose="02020603050405020304" pitchFamily="18" charset="0"/>
                  </a:rPr>
                  <a:t>3</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E</a:t>
                </a:r>
                <a:r>
                  <a:rPr lang="en-US" altLang="zh-CN" sz="2600" dirty="0" smtClean="0">
                    <a:latin typeface="Times New Roman" panose="02020603050405020304" pitchFamily="18" charset="0"/>
                    <a:cs typeface="Times New Roman" panose="02020603050405020304" pitchFamily="18" charset="0"/>
                  </a:rPr>
                  <a:t>: Kinematic energy.</a:t>
                </a:r>
                <a:endParaRPr lang="en-US" altLang="zh-CN" sz="2600" dirty="0">
                  <a:latin typeface="Times New Roman" panose="02020603050405020304" pitchFamily="18" charset="0"/>
                  <a:cs typeface="Times New Roman" panose="02020603050405020304" pitchFamily="18" charset="0"/>
                </a:endParaRPr>
              </a:p>
              <a:p>
                <a:r>
                  <a:rPr lang="en-US" altLang="zh-CN" sz="2600" dirty="0" smtClean="0">
                    <a:solidFill>
                      <a:srgbClr val="FF0000"/>
                    </a:solidFill>
                    <a:latin typeface="Times New Roman" panose="02020603050405020304" pitchFamily="18" charset="0"/>
                    <a:cs typeface="Times New Roman" panose="02020603050405020304" pitchFamily="18" charset="0"/>
                  </a:rPr>
                  <a:t>4. </a:t>
                </a:r>
                <a:r>
                  <a:rPr lang="en-US" altLang="zh-CN" sz="2600" i="1" dirty="0">
                    <a:solidFill>
                      <a:srgbClr val="FF0000"/>
                    </a:solidFill>
                    <a:latin typeface="Times New Roman" panose="02020603050405020304" pitchFamily="18" charset="0"/>
                    <a:cs typeface="Times New Roman" panose="02020603050405020304" pitchFamily="18" charset="0"/>
                  </a:rPr>
                  <a:t>d</a:t>
                </a:r>
                <a:r>
                  <a:rPr lang="en-US" altLang="zh-CN" sz="2600" dirty="0">
                    <a:solidFill>
                      <a:srgbClr val="FF0000"/>
                    </a:solidFill>
                    <a:latin typeface="Times New Roman" panose="02020603050405020304" pitchFamily="18" charset="0"/>
                    <a:cs typeface="Times New Roman" panose="02020603050405020304" pitchFamily="18" charset="0"/>
                  </a:rPr>
                  <a:t>: thickness of carbon foil</a:t>
                </a:r>
                <a:r>
                  <a:rPr lang="zh-CN" altLang="en-US" sz="2600" dirty="0" smtClean="0">
                    <a:solidFill>
                      <a:srgbClr val="FF0000"/>
                    </a:solidFill>
                    <a:latin typeface="Times New Roman" panose="02020603050405020304" pitchFamily="18" charset="0"/>
                    <a:cs typeface="Times New Roman" panose="02020603050405020304" pitchFamily="18" charset="0"/>
                  </a:rPr>
                  <a:t>；</a:t>
                </a:r>
                <a:endParaRPr lang="en-US" altLang="zh-CN" sz="2600" dirty="0" smtClean="0">
                  <a:solidFill>
                    <a:srgbClr val="FF0000"/>
                  </a:solidFill>
                  <a:latin typeface="Times New Roman" panose="02020603050405020304" pitchFamily="18" charset="0"/>
                  <a:cs typeface="Times New Roman" panose="02020603050405020304" pitchFamily="18" charset="0"/>
                </a:endParaRPr>
              </a:p>
              <a:p>
                <a:r>
                  <a:rPr lang="en-US" altLang="zh-CN" sz="2600" dirty="0" smtClean="0">
                    <a:solidFill>
                      <a:srgbClr val="FF0000"/>
                    </a:solidFill>
                    <a:latin typeface="Times New Roman" panose="02020603050405020304" pitchFamily="18" charset="0"/>
                    <a:cs typeface="Times New Roman" panose="02020603050405020304" pitchFamily="18" charset="0"/>
                  </a:rPr>
                  <a:t>5. </a:t>
                </a:r>
                <a14:m>
                  <m:oMath xmlns:m="http://schemas.openxmlformats.org/officeDocument/2006/math">
                    <m:sSub>
                      <m:sSubPr>
                        <m:ctrlPr>
                          <a:rPr lang="en-US" altLang="zh-CN" sz="2600" i="1" smtClean="0">
                            <a:solidFill>
                              <a:srgbClr val="FF0000"/>
                            </a:solidFill>
                            <a:latin typeface="Cambria Math" panose="02040503050406030204" pitchFamily="18" charset="0"/>
                            <a:cs typeface="Times New Roman" panose="02020603050405020304" pitchFamily="18" charset="0"/>
                          </a:rPr>
                        </m:ctrlPr>
                      </m:sSubPr>
                      <m:e>
                        <m:r>
                          <a:rPr lang="zh-CN" altLang="en-US" sz="2600" i="1" smtClean="0">
                            <a:solidFill>
                              <a:srgbClr val="FF0000"/>
                            </a:solidFill>
                            <a:latin typeface="Cambria Math" panose="02040503050406030204" pitchFamily="18" charset="0"/>
                            <a:cs typeface="Times New Roman" panose="02020603050405020304" pitchFamily="18" charset="0"/>
                          </a:rPr>
                          <m:t>𝛾</m:t>
                        </m:r>
                      </m:e>
                      <m:sub>
                        <m:r>
                          <a:rPr lang="en-US" altLang="zh-CN" sz="2600" b="0" i="1" smtClean="0">
                            <a:solidFill>
                              <a:srgbClr val="FF0000"/>
                            </a:solidFill>
                            <a:latin typeface="Cambria Math" panose="02040503050406030204" pitchFamily="18" charset="0"/>
                            <a:cs typeface="Times New Roman" panose="02020603050405020304" pitchFamily="18" charset="0"/>
                          </a:rPr>
                          <m:t>𝑡</m:t>
                        </m:r>
                      </m:sub>
                    </m:sSub>
                  </m:oMath>
                </a14:m>
                <a:r>
                  <a:rPr lang="en-US" altLang="zh-CN" sz="2600" dirty="0" smtClean="0">
                    <a:solidFill>
                      <a:srgbClr val="FF0000"/>
                    </a:solidFill>
                    <a:latin typeface="Times New Roman" panose="02020603050405020304" pitchFamily="18" charset="0"/>
                    <a:cs typeface="Times New Roman" panose="02020603050405020304" pitchFamily="18" charset="0"/>
                  </a:rPr>
                  <a:t>: transition energy.</a:t>
                </a:r>
                <a:endParaRPr lang="en-US" altLang="zh-CN" sz="26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35496" y="2276872"/>
                <a:ext cx="3024336" cy="4093428"/>
              </a:xfrm>
              <a:prstGeom prst="rect">
                <a:avLst/>
              </a:prstGeom>
              <a:blipFill rotWithShape="0">
                <a:blip r:embed="rId5"/>
                <a:stretch>
                  <a:fillRect l="-3414" t="-1337" r="-10241" b="-2675"/>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072626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2.3.2 </a:t>
            </a:r>
            <a:endParaRPr lang="zh-CN" altLang="en-US" dirty="0"/>
          </a:p>
        </p:txBody>
      </p:sp>
      <p:sp>
        <p:nvSpPr>
          <p:cNvPr id="3" name="日期占位符 2"/>
          <p:cNvSpPr>
            <a:spLocks noGrp="1"/>
          </p:cNvSpPr>
          <p:nvPr>
            <p:ph type="dt" sz="half" idx="10"/>
          </p:nvPr>
        </p:nvSpPr>
        <p:spPr/>
        <p:txBody>
          <a:bodyPr/>
          <a:lstStyle/>
          <a:p>
            <a:fld id="{2B114B1D-9210-411A-9F87-51C260904741}"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11</a:t>
            </a:fld>
            <a:endParaRPr lang="zh-CN" altLang="en-US"/>
          </a:p>
        </p:txBody>
      </p:sp>
      <p:pic>
        <p:nvPicPr>
          <p:cNvPr id="6" name="图片 5" descr="C:\Users\chenruijiu\AppData\Local\YNote\data\chenrj04@163.com\8a13800ba0f442ca86b297029e32920c\2016072717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000" y="38027"/>
            <a:ext cx="8820000" cy="6781946"/>
          </a:xfrm>
          <a:prstGeom prst="rect">
            <a:avLst/>
          </a:prstGeom>
          <a:noFill/>
          <a:ln>
            <a:noFill/>
          </a:ln>
        </p:spPr>
      </p:pic>
      <p:grpSp>
        <p:nvGrpSpPr>
          <p:cNvPr id="17" name="组合 16"/>
          <p:cNvGrpSpPr/>
          <p:nvPr/>
        </p:nvGrpSpPr>
        <p:grpSpPr>
          <a:xfrm>
            <a:off x="1187624" y="764704"/>
            <a:ext cx="2232248" cy="4896544"/>
            <a:chOff x="2195736" y="692696"/>
            <a:chExt cx="2232248" cy="4896544"/>
          </a:xfrm>
        </p:grpSpPr>
        <p:cxnSp>
          <p:nvCxnSpPr>
            <p:cNvPr id="7" name="直接连接符 6"/>
            <p:cNvCxnSpPr/>
            <p:nvPr/>
          </p:nvCxnSpPr>
          <p:spPr>
            <a:xfrm>
              <a:off x="2195736" y="692696"/>
              <a:ext cx="1800200"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627784" y="2204864"/>
              <a:ext cx="1656184"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555776" y="3933056"/>
              <a:ext cx="1728192"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627784" y="5589240"/>
              <a:ext cx="1800200"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560364" y="177800"/>
            <a:ext cx="1571476" cy="2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5709614" y="822198"/>
            <a:ext cx="2534794" cy="4794942"/>
            <a:chOff x="2195736" y="692696"/>
            <a:chExt cx="2534794" cy="4794942"/>
          </a:xfrm>
        </p:grpSpPr>
        <p:cxnSp>
          <p:nvCxnSpPr>
            <p:cNvPr id="21" name="直接连接符 20"/>
            <p:cNvCxnSpPr/>
            <p:nvPr/>
          </p:nvCxnSpPr>
          <p:spPr>
            <a:xfrm>
              <a:off x="2195736" y="692696"/>
              <a:ext cx="1800200"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598756" y="2103266"/>
              <a:ext cx="2131774"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555776" y="3787916"/>
              <a:ext cx="2102746"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627784" y="5487638"/>
              <a:ext cx="2030738" cy="0"/>
            </a:xfrm>
            <a:prstGeom prst="line">
              <a:avLst/>
            </a:prstGeom>
            <a:ln w="508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6082354" y="235294"/>
            <a:ext cx="1571476" cy="2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036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2.3 Evaluate </a:t>
            </a:r>
            <a:r>
              <a:rPr lang="en-US" altLang="zh-CN" dirty="0"/>
              <a:t>the optimized thickness of carbon foil and </a:t>
            </a:r>
            <a:r>
              <a:rPr lang="en-US" altLang="zh-CN" i="1" dirty="0" err="1"/>
              <a:t>γ</a:t>
            </a:r>
            <a:r>
              <a:rPr lang="en-US" altLang="zh-CN" i="1" baseline="-25000" dirty="0" err="1"/>
              <a:t>t</a:t>
            </a:r>
            <a:r>
              <a:rPr lang="en-US" altLang="zh-CN" dirty="0"/>
              <a:t> </a:t>
            </a:r>
            <a:endParaRPr lang="zh-CN" altLang="en-US" dirty="0"/>
          </a:p>
        </p:txBody>
      </p:sp>
      <p:sp>
        <p:nvSpPr>
          <p:cNvPr id="3" name="日期占位符 2"/>
          <p:cNvSpPr>
            <a:spLocks noGrp="1"/>
          </p:cNvSpPr>
          <p:nvPr>
            <p:ph type="dt" sz="half" idx="10"/>
          </p:nvPr>
        </p:nvSpPr>
        <p:spPr/>
        <p:txBody>
          <a:bodyPr/>
          <a:lstStyle/>
          <a:p>
            <a:fld id="{F218A691-DB18-4C34-B591-0B1D5CC6B267}" type="datetime1">
              <a:rPr lang="zh-CN" altLang="en-US" smtClean="0"/>
              <a:t>2017/6/26</a:t>
            </a:fld>
            <a:endParaRPr lang="zh-CN" altLang="en-US"/>
          </a:p>
        </p:txBody>
      </p:sp>
      <p:sp>
        <p:nvSpPr>
          <p:cNvPr id="4" name="页脚占位符 3"/>
          <p:cNvSpPr>
            <a:spLocks noGrp="1"/>
          </p:cNvSpPr>
          <p:nvPr>
            <p:ph type="ftr" sz="quarter" idx="11"/>
          </p:nvPr>
        </p:nvSpPr>
        <p:spPr/>
        <p:txBody>
          <a:bodyPr/>
          <a:lstStyle/>
          <a:p>
            <a:r>
              <a:rPr lang="en-US" altLang="zh-CN" smtClean="0"/>
              <a:t>A new technique to measure γt of a storage ring in isochronous mass spectrometry</a:t>
            </a:r>
            <a:endParaRPr lang="zh-CN" altLang="en-US" dirty="0"/>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12</a:t>
            </a:fld>
            <a:endParaRPr lang="zh-CN" altLang="en-US"/>
          </a:p>
        </p:txBody>
      </p:sp>
      <p:pic>
        <p:nvPicPr>
          <p:cNvPr id="6" name="图片 5" descr="C:\Users\chenruijiu\AppData\Local\YNote\data\chenrj04@163.com\ba4563cac21d44ec973308c8a69d46ee\2016072818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00" y="1198029"/>
            <a:ext cx="7560000" cy="3977976"/>
          </a:xfrm>
          <a:prstGeom prst="rect">
            <a:avLst/>
          </a:prstGeom>
          <a:noFill/>
          <a:ln>
            <a:noFill/>
          </a:ln>
        </p:spPr>
      </p:pic>
      <p:sp>
        <p:nvSpPr>
          <p:cNvPr id="7" name="矩形 6"/>
          <p:cNvSpPr/>
          <p:nvPr/>
        </p:nvSpPr>
        <p:spPr>
          <a:xfrm>
            <a:off x="125760" y="5288340"/>
            <a:ext cx="889248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spcAft>
                <a:spcPts val="0"/>
              </a:spcAft>
              <a:buFont typeface="Wingdings" panose="05000000000000000000" pitchFamily="2" charset="2"/>
              <a:buChar char="p"/>
            </a:pP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he optimized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thickness of carbon foil is 21.6+/-1.4 </a:t>
            </a:r>
            <a:r>
              <a:rPr lang="en-US" altLang="zh-CN" sz="2400" kern="100" dirty="0" err="1" smtClean="0">
                <a:latin typeface="Times New Roman" panose="02020603050405020304" pitchFamily="18" charset="0"/>
                <a:ea typeface="宋体" panose="02010600030101010101" pitchFamily="2" charset="-122"/>
                <a:cs typeface="Times New Roman" panose="02020603050405020304" pitchFamily="18" charset="0"/>
              </a:rPr>
              <a:t>ug</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400" i="1" dirty="0" err="1" smtClean="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400" i="1" baseline="-25000" dirty="0" err="1" smtClean="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is 1.3971+/-0.0005</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a:t>
            </a:r>
          </a:p>
          <a:p>
            <a:pPr marL="342900" indent="-342900" algn="just">
              <a:spcAft>
                <a:spcPts val="0"/>
              </a:spcAft>
              <a:buFont typeface="Wingdings" panose="05000000000000000000" pitchFamily="2" charset="2"/>
              <a:buChar char="p"/>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he </a:t>
            </a:r>
            <a:r>
              <a:rPr lang="en-US" altLang="zh-CN" sz="2400" i="1" dirty="0" err="1" smtClean="0">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400" i="1" baseline="-25000" dirty="0" err="1" smtClean="0">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 could be changed over time. </a:t>
            </a:r>
            <a:r>
              <a:rPr lang="en-US" altLang="zh-CN"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Therefore, the calculated </a:t>
            </a:r>
            <a:r>
              <a:rPr lang="en-US" altLang="zh-CN" sz="2400" i="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400" i="1" baseline="-25000"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here represents the average </a:t>
            </a:r>
            <a:r>
              <a:rPr lang="en-US" altLang="zh-CN" sz="2400" i="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γ</a:t>
            </a:r>
            <a:r>
              <a:rPr lang="en-US" altLang="zh-CN" sz="2400" i="1" baseline="-25000"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a:t>
            </a:r>
            <a:r>
              <a:rPr lang="en-US" altLang="zh-CN"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during one hour.</a:t>
            </a:r>
            <a:endParaRPr lang="zh-CN" altLang="zh-CN" sz="24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3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3.1 Evaluate the thickness of carbon foil and </a:t>
            </a:r>
            <a:r>
              <a:rPr lang="en-US" altLang="zh-CN" dirty="0" err="1"/>
              <a:t>γ</a:t>
            </a:r>
            <a:r>
              <a:rPr lang="en-US" altLang="zh-CN" baseline="-25000" dirty="0" err="1"/>
              <a:t>t</a:t>
            </a:r>
            <a:r>
              <a:rPr lang="en-US" altLang="zh-CN" dirty="0"/>
              <a:t> by minimizing </a:t>
            </a:r>
            <a:r>
              <a:rPr lang="en-US" altLang="zh-CN" dirty="0" err="1"/>
              <a:t>χ2</a:t>
            </a:r>
            <a:r>
              <a:rPr lang="en-US" altLang="zh-CN" dirty="0"/>
              <a:t> value</a:t>
            </a:r>
            <a:endParaRPr lang="zh-CN" altLang="en-US" dirty="0"/>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13</a:t>
            </a:fld>
            <a:endParaRPr lang="zh-CN" altLang="en-US"/>
          </a:p>
        </p:txBody>
      </p:sp>
      <p:sp>
        <p:nvSpPr>
          <p:cNvPr id="7" name="内容占位符 6"/>
          <p:cNvSpPr>
            <a:spLocks noGrp="1"/>
          </p:cNvSpPr>
          <p:nvPr>
            <p:ph sz="quarter" idx="1"/>
          </p:nvPr>
        </p:nvSpPr>
        <p:spPr>
          <a:xfrm>
            <a:off x="467544" y="1196752"/>
            <a:ext cx="2736304" cy="776375"/>
          </a:xfrm>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en-US" altLang="zh-CN" dirty="0" smtClean="0"/>
              <a:t>adjust </a:t>
            </a:r>
            <a:r>
              <a:rPr lang="en-US" altLang="zh-CN" dirty="0"/>
              <a:t>the quadrupole of </a:t>
            </a:r>
            <a:r>
              <a:rPr lang="en-US" altLang="zh-CN" dirty="0" err="1" smtClean="0"/>
              <a:t>CSRe</a:t>
            </a:r>
            <a:r>
              <a:rPr lang="en-US" altLang="zh-CN" dirty="0" smtClean="0"/>
              <a:t>.</a:t>
            </a:r>
            <a:endParaRPr lang="zh-CN" altLang="en-US" dirty="0"/>
          </a:p>
        </p:txBody>
      </p:sp>
      <p:sp>
        <p:nvSpPr>
          <p:cNvPr id="8" name="内容占位符 6"/>
          <p:cNvSpPr txBox="1">
            <a:spLocks/>
          </p:cNvSpPr>
          <p:nvPr/>
        </p:nvSpPr>
        <p:spPr>
          <a:xfrm>
            <a:off x="4067944" y="1196752"/>
            <a:ext cx="2412748" cy="776375"/>
          </a:xfrm>
          <a:prstGeom prst="rect">
            <a:avLst/>
          </a:prstGeom>
        </p:spPr>
        <p:style>
          <a:lnRef idx="2">
            <a:schemeClr val="dk1"/>
          </a:lnRef>
          <a:fillRef idx="1">
            <a:schemeClr val="lt1"/>
          </a:fillRef>
          <a:effectRef idx="0">
            <a:schemeClr val="dk1"/>
          </a:effectRef>
          <a:fontRef idx="minor">
            <a:schemeClr val="dk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altLang="zh-CN" dirty="0" smtClean="0"/>
              <a:t>a slit was used.</a:t>
            </a:r>
            <a:endParaRPr lang="zh-CN" altLang="en-US" dirty="0"/>
          </a:p>
        </p:txBody>
      </p:sp>
      <p:sp>
        <p:nvSpPr>
          <p:cNvPr id="9" name="矩形 8"/>
          <p:cNvSpPr/>
          <p:nvPr/>
        </p:nvSpPr>
        <p:spPr>
          <a:xfrm>
            <a:off x="6840761" y="1321604"/>
            <a:ext cx="2123727" cy="52322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altLang="zh-CN" sz="2800" baseline="30000" dirty="0" smtClean="0"/>
              <a:t>58</a:t>
            </a:r>
            <a:r>
              <a:rPr lang="en-US" altLang="zh-CN" sz="2800" dirty="0" smtClean="0"/>
              <a:t>Ni@2014</a:t>
            </a:r>
            <a:endParaRPr lang="zh-CN" altLang="en-US" sz="2800" dirty="0"/>
          </a:p>
        </p:txBody>
      </p:sp>
      <p:pic>
        <p:nvPicPr>
          <p:cNvPr id="1026" name="Picture 2" descr="C:\Users\chenruijiu\AppData\Local\YNote\data\chenrj04@163.com\337d3f24ef71441097a1b21fcd1309bd\2016081221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 y="1988840"/>
            <a:ext cx="9000000" cy="43200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箭头连接符 3"/>
          <p:cNvCxnSpPr>
            <a:stCxn id="7" idx="2"/>
          </p:cNvCxnSpPr>
          <p:nvPr/>
        </p:nvCxnSpPr>
        <p:spPr>
          <a:xfrm>
            <a:off x="1835696" y="1973127"/>
            <a:ext cx="1260380" cy="3037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8" idx="2"/>
          </p:cNvCxnSpPr>
          <p:nvPr/>
        </p:nvCxnSpPr>
        <p:spPr>
          <a:xfrm flipH="1">
            <a:off x="4355976" y="1973127"/>
            <a:ext cx="918342" cy="3037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日期占位符 10"/>
          <p:cNvSpPr>
            <a:spLocks noGrp="1"/>
          </p:cNvSpPr>
          <p:nvPr>
            <p:ph type="dt" sz="half" idx="10"/>
          </p:nvPr>
        </p:nvSpPr>
        <p:spPr/>
        <p:txBody>
          <a:bodyPr/>
          <a:lstStyle/>
          <a:p>
            <a:fld id="{A50C2F23-3D73-4642-B86E-0C7CFB52F99D}" type="datetime1">
              <a:rPr lang="zh-CN" altLang="en-US" smtClean="0"/>
              <a:t>2017/6/26</a:t>
            </a:fld>
            <a:endParaRPr lang="zh-CN" altLang="en-US" dirty="0"/>
          </a:p>
        </p:txBody>
      </p:sp>
      <p:sp>
        <p:nvSpPr>
          <p:cNvPr id="19" name="文本框 18"/>
          <p:cNvSpPr txBox="1"/>
          <p:nvPr/>
        </p:nvSpPr>
        <p:spPr>
          <a:xfrm>
            <a:off x="1536572" y="4346054"/>
            <a:ext cx="4475588"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altLang="zh-CN" sz="2000" dirty="0" err="1" smtClean="0">
                <a:solidFill>
                  <a:srgbClr val="FF0000"/>
                </a:solidFill>
              </a:rPr>
              <a:t>Optmised</a:t>
            </a:r>
            <a:r>
              <a:rPr lang="en-US" altLang="zh-CN" sz="2000" dirty="0" smtClean="0">
                <a:solidFill>
                  <a:srgbClr val="FF0000"/>
                </a:solidFill>
              </a:rPr>
              <a:t> thickness</a:t>
            </a:r>
            <a:r>
              <a:rPr lang="zh-CN" altLang="en-US" sz="2000" dirty="0" smtClean="0">
                <a:solidFill>
                  <a:srgbClr val="FF0000"/>
                </a:solidFill>
              </a:rPr>
              <a:t>：</a:t>
            </a:r>
            <a:r>
              <a:rPr lang="en-US" altLang="zh-CN" sz="2000" dirty="0" smtClean="0">
                <a:solidFill>
                  <a:srgbClr val="FF0000"/>
                </a:solidFill>
              </a:rPr>
              <a:t>22.3</a:t>
            </a:r>
            <a:r>
              <a:rPr lang="en-US" altLang="zh-CN" sz="2000" dirty="0" smtClean="0">
                <a:solidFill>
                  <a:srgbClr val="FF0000"/>
                </a:solidFill>
                <a:latin typeface="宋体" panose="02010600030101010101" pitchFamily="2" charset="-122"/>
                <a:ea typeface="宋体" panose="02010600030101010101" pitchFamily="2" charset="-122"/>
              </a:rPr>
              <a:t>±</a:t>
            </a:r>
            <a:r>
              <a:rPr lang="en-US" altLang="zh-CN" sz="2000" dirty="0" smtClean="0">
                <a:solidFill>
                  <a:srgbClr val="FF0000"/>
                </a:solidFill>
              </a:rPr>
              <a:t>1.3 </a:t>
            </a:r>
            <a:r>
              <a:rPr lang="en-US" altLang="zh-CN" sz="2000" dirty="0" err="1" smtClean="0">
                <a:solidFill>
                  <a:srgbClr val="FF0000"/>
                </a:solidFill>
              </a:rPr>
              <a:t>ug</a:t>
            </a:r>
            <a:r>
              <a:rPr lang="en-US" altLang="zh-CN" sz="2000" dirty="0" smtClean="0">
                <a:solidFill>
                  <a:srgbClr val="FF0000"/>
                </a:solidFill>
              </a:rPr>
              <a:t>/cm</a:t>
            </a:r>
            <a:r>
              <a:rPr lang="en-US" altLang="zh-CN" sz="2000" baseline="30000" dirty="0" smtClean="0">
                <a:solidFill>
                  <a:srgbClr val="FF0000"/>
                </a:solidFill>
              </a:rPr>
              <a:t>2</a:t>
            </a:r>
            <a:endParaRPr lang="zh-CN" altLang="en-US" sz="2000" baseline="30000" dirty="0">
              <a:solidFill>
                <a:srgbClr val="FF0000"/>
              </a:solidFill>
            </a:endParaRPr>
          </a:p>
        </p:txBody>
      </p:sp>
      <p:grpSp>
        <p:nvGrpSpPr>
          <p:cNvPr id="3" name="组合 2"/>
          <p:cNvGrpSpPr/>
          <p:nvPr/>
        </p:nvGrpSpPr>
        <p:grpSpPr>
          <a:xfrm>
            <a:off x="990650" y="5392266"/>
            <a:ext cx="8028392" cy="400110"/>
            <a:chOff x="990650" y="5392266"/>
            <a:chExt cx="8028392" cy="400110"/>
          </a:xfrm>
        </p:grpSpPr>
        <p:cxnSp>
          <p:nvCxnSpPr>
            <p:cNvPr id="6" name="直接连接符 5"/>
            <p:cNvCxnSpPr/>
            <p:nvPr/>
          </p:nvCxnSpPr>
          <p:spPr>
            <a:xfrm>
              <a:off x="990650" y="5483324"/>
              <a:ext cx="8028392" cy="0"/>
            </a:xfrm>
            <a:prstGeom prst="line">
              <a:avLst/>
            </a:prstGeom>
            <a:ln w="38100">
              <a:solidFill>
                <a:srgbClr val="FF00FF"/>
              </a:solidFill>
              <a:prstDash val="sysDash"/>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506094" y="5392266"/>
              <a:ext cx="3090242" cy="4001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altLang="zh-CN" sz="2000" dirty="0" smtClean="0">
                  <a:solidFill>
                    <a:srgbClr val="FF00FF"/>
                  </a:solidFill>
                </a:rPr>
                <a:t>Designed value</a:t>
              </a:r>
              <a:r>
                <a:rPr lang="zh-CN" altLang="en-US" sz="2000" dirty="0" smtClean="0">
                  <a:solidFill>
                    <a:srgbClr val="FF00FF"/>
                  </a:solidFill>
                </a:rPr>
                <a:t>：</a:t>
              </a:r>
              <a:r>
                <a:rPr lang="en-US" altLang="zh-CN" sz="2000" dirty="0" smtClean="0">
                  <a:solidFill>
                    <a:srgbClr val="FF00FF"/>
                  </a:solidFill>
                </a:rPr>
                <a:t>20 </a:t>
              </a:r>
              <a:r>
                <a:rPr lang="en-US" altLang="zh-CN" sz="2000" dirty="0" err="1" smtClean="0">
                  <a:solidFill>
                    <a:srgbClr val="FF00FF"/>
                  </a:solidFill>
                </a:rPr>
                <a:t>ug</a:t>
              </a:r>
              <a:r>
                <a:rPr lang="en-US" altLang="zh-CN" sz="2000" dirty="0" smtClean="0">
                  <a:solidFill>
                    <a:srgbClr val="FF00FF"/>
                  </a:solidFill>
                </a:rPr>
                <a:t>/cm</a:t>
              </a:r>
              <a:r>
                <a:rPr lang="en-US" altLang="zh-CN" sz="2000" baseline="30000" dirty="0" smtClean="0">
                  <a:solidFill>
                    <a:srgbClr val="FF00FF"/>
                  </a:solidFill>
                </a:rPr>
                <a:t>2</a:t>
              </a:r>
              <a:endParaRPr lang="zh-CN" altLang="en-US" sz="2000" baseline="30000" dirty="0">
                <a:solidFill>
                  <a:srgbClr val="FF00FF"/>
                </a:solidFill>
              </a:endParaRPr>
            </a:p>
          </p:txBody>
        </p:sp>
      </p:grpSp>
    </p:spTree>
    <p:extLst>
      <p:ext uri="{BB962C8B-B14F-4D97-AF65-F5344CB8AC3E}">
        <p14:creationId xmlns:p14="http://schemas.microsoft.com/office/powerpoint/2010/main" val="70144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318964"/>
            <a:ext cx="8689848" cy="747464"/>
          </a:xfrm>
        </p:spPr>
        <p:txBody>
          <a:bodyPr>
            <a:noAutofit/>
          </a:bodyPr>
          <a:lstStyle/>
          <a:p>
            <a:pPr algn="just"/>
            <a:r>
              <a:rPr lang="en-US" altLang="zh-CN" sz="2800" dirty="0" err="1" smtClean="0"/>
              <a:t>3.2Determination</a:t>
            </a:r>
            <a:r>
              <a:rPr lang="en-US" altLang="zh-CN" sz="2800" dirty="0" smtClean="0"/>
              <a:t> </a:t>
            </a:r>
            <a:r>
              <a:rPr lang="en-US" altLang="zh-CN" sz="2800" dirty="0"/>
              <a:t>of the </a:t>
            </a:r>
            <a:r>
              <a:rPr lang="en-US" altLang="zh-CN" sz="2800" dirty="0" err="1"/>
              <a:t>γ</a:t>
            </a:r>
            <a:r>
              <a:rPr lang="en-US" altLang="zh-CN" sz="2800" baseline="-25000" dirty="0" err="1"/>
              <a:t>t</a:t>
            </a:r>
            <a:r>
              <a:rPr lang="en-US" altLang="zh-CN" sz="2800" dirty="0"/>
              <a:t> as a function of orbital length C</a:t>
            </a:r>
            <a:endParaRPr lang="zh-CN" altLang="en-US" sz="2800" dirty="0">
              <a:solidFill>
                <a:schemeClr val="tx1"/>
              </a:solidFill>
            </a:endParaRPr>
          </a:p>
        </p:txBody>
      </p:sp>
      <p:sp>
        <p:nvSpPr>
          <p:cNvPr id="3" name="日期占位符 2"/>
          <p:cNvSpPr>
            <a:spLocks noGrp="1"/>
          </p:cNvSpPr>
          <p:nvPr>
            <p:ph type="dt" sz="half" idx="10"/>
          </p:nvPr>
        </p:nvSpPr>
        <p:spPr/>
        <p:txBody>
          <a:bodyPr/>
          <a:lstStyle/>
          <a:p>
            <a:fld id="{C29B3B99-8C32-4F60-9D32-5DD293A92BDF}"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14</a:t>
            </a:fld>
            <a:endParaRPr lang="zh-CN" altLang="en-US"/>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035" y="1196752"/>
            <a:ext cx="3527461" cy="5580000"/>
          </a:xfrm>
          <a:prstGeom prst="rect">
            <a:avLst/>
          </a:prstGeom>
        </p:spPr>
      </p:pic>
      <p:pic>
        <p:nvPicPr>
          <p:cNvPr id="6" name="内容占位符 6"/>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016" y="1196752"/>
            <a:ext cx="4320000" cy="2762136"/>
          </a:xfrm>
          <a:prstGeom prst="rect">
            <a:avLst/>
          </a:prstGeom>
        </p:spPr>
      </p:pic>
      <p:grpSp>
        <p:nvGrpSpPr>
          <p:cNvPr id="7" name="组合 6"/>
          <p:cNvGrpSpPr/>
          <p:nvPr/>
        </p:nvGrpSpPr>
        <p:grpSpPr>
          <a:xfrm>
            <a:off x="2059852" y="3469987"/>
            <a:ext cx="1510163" cy="1046699"/>
            <a:chOff x="6267986" y="3254119"/>
            <a:chExt cx="1510163" cy="1046699"/>
          </a:xfrm>
        </p:grpSpPr>
        <p:grpSp>
          <p:nvGrpSpPr>
            <p:cNvPr id="8" name="组合 7"/>
            <p:cNvGrpSpPr/>
            <p:nvPr/>
          </p:nvGrpSpPr>
          <p:grpSpPr>
            <a:xfrm>
              <a:off x="6267986" y="3789041"/>
              <a:ext cx="1510163" cy="511777"/>
              <a:chOff x="6100163" y="3313356"/>
              <a:chExt cx="1510163" cy="511777"/>
            </a:xfrm>
          </p:grpSpPr>
          <p:sp>
            <p:nvSpPr>
              <p:cNvPr id="12" name="任意多边形 11"/>
              <p:cNvSpPr/>
              <p:nvPr/>
            </p:nvSpPr>
            <p:spPr>
              <a:xfrm>
                <a:off x="6100163" y="3313356"/>
                <a:ext cx="461988" cy="109216"/>
              </a:xfrm>
              <a:custGeom>
                <a:avLst/>
                <a:gdLst>
                  <a:gd name="connsiteX0" fmla="*/ 29258 w 351988"/>
                  <a:gd name="connsiteY0" fmla="*/ 0 h 721149"/>
                  <a:gd name="connsiteX1" fmla="*/ 18500 w 351988"/>
                  <a:gd name="connsiteY1" fmla="*/ 182880 h 721149"/>
                  <a:gd name="connsiteX2" fmla="*/ 93804 w 351988"/>
                  <a:gd name="connsiteY2" fmla="*/ 236669 h 721149"/>
                  <a:gd name="connsiteX3" fmla="*/ 158350 w 351988"/>
                  <a:gd name="connsiteY3" fmla="*/ 290457 h 721149"/>
                  <a:gd name="connsiteX4" fmla="*/ 179865 w 351988"/>
                  <a:gd name="connsiteY4" fmla="*/ 322730 h 721149"/>
                  <a:gd name="connsiteX5" fmla="*/ 222896 w 351988"/>
                  <a:gd name="connsiteY5" fmla="*/ 355003 h 721149"/>
                  <a:gd name="connsiteX6" fmla="*/ 244411 w 351988"/>
                  <a:gd name="connsiteY6" fmla="*/ 398033 h 721149"/>
                  <a:gd name="connsiteX7" fmla="*/ 212138 w 351988"/>
                  <a:gd name="connsiteY7" fmla="*/ 505610 h 721149"/>
                  <a:gd name="connsiteX8" fmla="*/ 201380 w 351988"/>
                  <a:gd name="connsiteY8" fmla="*/ 537883 h 721149"/>
                  <a:gd name="connsiteX9" fmla="*/ 222896 w 351988"/>
                  <a:gd name="connsiteY9" fmla="*/ 634701 h 721149"/>
                  <a:gd name="connsiteX10" fmla="*/ 308957 w 351988"/>
                  <a:gd name="connsiteY10" fmla="*/ 699247 h 721149"/>
                  <a:gd name="connsiteX11" fmla="*/ 351988 w 351988"/>
                  <a:gd name="connsiteY11" fmla="*/ 720763 h 72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988" h="721149">
                    <a:moveTo>
                      <a:pt x="29258" y="0"/>
                    </a:moveTo>
                    <a:cubicBezTo>
                      <a:pt x="753" y="71264"/>
                      <a:pt x="-14088" y="85115"/>
                      <a:pt x="18500" y="182880"/>
                    </a:cubicBezTo>
                    <a:cubicBezTo>
                      <a:pt x="22734" y="195583"/>
                      <a:pt x="82048" y="224913"/>
                      <a:pt x="93804" y="236669"/>
                    </a:cubicBezTo>
                    <a:cubicBezTo>
                      <a:pt x="152418" y="295283"/>
                      <a:pt x="96711" y="269910"/>
                      <a:pt x="158350" y="290457"/>
                    </a:cubicBezTo>
                    <a:cubicBezTo>
                      <a:pt x="165522" y="301215"/>
                      <a:pt x="170723" y="313588"/>
                      <a:pt x="179865" y="322730"/>
                    </a:cubicBezTo>
                    <a:cubicBezTo>
                      <a:pt x="192543" y="335408"/>
                      <a:pt x="211228" y="341390"/>
                      <a:pt x="222896" y="355003"/>
                    </a:cubicBezTo>
                    <a:cubicBezTo>
                      <a:pt x="233332" y="367179"/>
                      <a:pt x="237239" y="383690"/>
                      <a:pt x="244411" y="398033"/>
                    </a:cubicBezTo>
                    <a:cubicBezTo>
                      <a:pt x="228153" y="463063"/>
                      <a:pt x="238327" y="427042"/>
                      <a:pt x="212138" y="505610"/>
                    </a:cubicBezTo>
                    <a:lnTo>
                      <a:pt x="201380" y="537883"/>
                    </a:lnTo>
                    <a:cubicBezTo>
                      <a:pt x="208552" y="570156"/>
                      <a:pt x="208111" y="605131"/>
                      <a:pt x="222896" y="634701"/>
                    </a:cubicBezTo>
                    <a:cubicBezTo>
                      <a:pt x="247620" y="684148"/>
                      <a:pt x="269212" y="686000"/>
                      <a:pt x="308957" y="699247"/>
                    </a:cubicBezTo>
                    <a:cubicBezTo>
                      <a:pt x="335543" y="725834"/>
                      <a:pt x="320329" y="720763"/>
                      <a:pt x="351988" y="7207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69665" y="3461478"/>
                <a:ext cx="1440661" cy="363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示波器</a:t>
                </a:r>
              </a:p>
            </p:txBody>
          </p:sp>
          <p:sp>
            <p:nvSpPr>
              <p:cNvPr id="14" name="任意多边形 13"/>
              <p:cNvSpPr/>
              <p:nvPr/>
            </p:nvSpPr>
            <p:spPr>
              <a:xfrm>
                <a:off x="7100143" y="3355923"/>
                <a:ext cx="394028" cy="105555"/>
              </a:xfrm>
              <a:custGeom>
                <a:avLst/>
                <a:gdLst>
                  <a:gd name="connsiteX0" fmla="*/ 503926 w 503926"/>
                  <a:gd name="connsiteY0" fmla="*/ 0 h 753035"/>
                  <a:gd name="connsiteX1" fmla="*/ 439380 w 503926"/>
                  <a:gd name="connsiteY1" fmla="*/ 64546 h 753035"/>
                  <a:gd name="connsiteX2" fmla="*/ 385592 w 503926"/>
                  <a:gd name="connsiteY2" fmla="*/ 161365 h 753035"/>
                  <a:gd name="connsiteX3" fmla="*/ 331803 w 503926"/>
                  <a:gd name="connsiteY3" fmla="*/ 193638 h 753035"/>
                  <a:gd name="connsiteX4" fmla="*/ 267257 w 503926"/>
                  <a:gd name="connsiteY4" fmla="*/ 279699 h 753035"/>
                  <a:gd name="connsiteX5" fmla="*/ 256500 w 503926"/>
                  <a:gd name="connsiteY5" fmla="*/ 311972 h 753035"/>
                  <a:gd name="connsiteX6" fmla="*/ 181196 w 503926"/>
                  <a:gd name="connsiteY6" fmla="*/ 376518 h 753035"/>
                  <a:gd name="connsiteX7" fmla="*/ 105893 w 503926"/>
                  <a:gd name="connsiteY7" fmla="*/ 462579 h 753035"/>
                  <a:gd name="connsiteX8" fmla="*/ 52105 w 503926"/>
                  <a:gd name="connsiteY8" fmla="*/ 527125 h 753035"/>
                  <a:gd name="connsiteX9" fmla="*/ 19832 w 503926"/>
                  <a:gd name="connsiteY9" fmla="*/ 537882 h 753035"/>
                  <a:gd name="connsiteX10" fmla="*/ 19832 w 503926"/>
                  <a:gd name="connsiteY10" fmla="*/ 731520 h 753035"/>
                  <a:gd name="connsiteX11" fmla="*/ 52105 w 503926"/>
                  <a:gd name="connsiteY11" fmla="*/ 753035 h 75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926" h="753035">
                    <a:moveTo>
                      <a:pt x="503926" y="0"/>
                    </a:moveTo>
                    <a:cubicBezTo>
                      <a:pt x="482411" y="21515"/>
                      <a:pt x="457636" y="40204"/>
                      <a:pt x="439380" y="64546"/>
                    </a:cubicBezTo>
                    <a:cubicBezTo>
                      <a:pt x="435605" y="69579"/>
                      <a:pt x="402025" y="147279"/>
                      <a:pt x="385592" y="161365"/>
                    </a:cubicBezTo>
                    <a:cubicBezTo>
                      <a:pt x="369716" y="174973"/>
                      <a:pt x="349733" y="182880"/>
                      <a:pt x="331803" y="193638"/>
                    </a:cubicBezTo>
                    <a:cubicBezTo>
                      <a:pt x="307500" y="266550"/>
                      <a:pt x="341425" y="180809"/>
                      <a:pt x="267257" y="279699"/>
                    </a:cubicBezTo>
                    <a:cubicBezTo>
                      <a:pt x="260453" y="288771"/>
                      <a:pt x="262790" y="302537"/>
                      <a:pt x="256500" y="311972"/>
                    </a:cubicBezTo>
                    <a:cubicBezTo>
                      <a:pt x="241517" y="334448"/>
                      <a:pt x="201081" y="361605"/>
                      <a:pt x="181196" y="376518"/>
                    </a:cubicBezTo>
                    <a:cubicBezTo>
                      <a:pt x="130994" y="451821"/>
                      <a:pt x="159681" y="426719"/>
                      <a:pt x="105893" y="462579"/>
                    </a:cubicBezTo>
                    <a:cubicBezTo>
                      <a:pt x="90019" y="486390"/>
                      <a:pt x="76951" y="510561"/>
                      <a:pt x="52105" y="527125"/>
                    </a:cubicBezTo>
                    <a:cubicBezTo>
                      <a:pt x="42670" y="533415"/>
                      <a:pt x="30590" y="534296"/>
                      <a:pt x="19832" y="537882"/>
                    </a:cubicBezTo>
                    <a:cubicBezTo>
                      <a:pt x="-4383" y="610525"/>
                      <a:pt x="-8750" y="610048"/>
                      <a:pt x="19832" y="731520"/>
                    </a:cubicBezTo>
                    <a:cubicBezTo>
                      <a:pt x="22793" y="744105"/>
                      <a:pt x="52105" y="753035"/>
                      <a:pt x="52105" y="7530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6276012" y="3254119"/>
              <a:ext cx="45719" cy="534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661994" y="3254119"/>
              <a:ext cx="45719" cy="534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4" name="文本框 3"/>
              <p:cNvSpPr txBox="1"/>
              <p:nvPr/>
            </p:nvSpPr>
            <p:spPr>
              <a:xfrm>
                <a:off x="3872753" y="5801142"/>
                <a:ext cx="1183401"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600" b="0" i="1" smtClean="0">
                          <a:latin typeface="Cambria Math" panose="02040503050406030204" pitchFamily="18" charset="0"/>
                        </a:rPr>
                        <m:t> </m:t>
                      </m:r>
                      <m:r>
                        <a:rPr lang="en-US" altLang="zh-CN" sz="2600" b="0" i="1" smtClean="0">
                          <a:latin typeface="Cambria Math" panose="02040503050406030204" pitchFamily="18" charset="0"/>
                        </a:rPr>
                        <m:t>𝐶</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𝑣𝑇</m:t>
                      </m:r>
                    </m:oMath>
                  </m:oMathPara>
                </a14:m>
                <a:endParaRPr lang="zh-CN" altLang="en-US" sz="2600" dirty="0"/>
              </a:p>
            </p:txBody>
          </p:sp>
        </mc:Choice>
        <mc:Fallback xmlns="">
          <p:sp>
            <p:nvSpPr>
              <p:cNvPr id="4" name="文本框 3"/>
              <p:cNvSpPr txBox="1">
                <a:spLocks noRot="1" noChangeAspect="1" noMove="1" noResize="1" noEditPoints="1" noAdjustHandles="1" noChangeArrowheads="1" noChangeShapeType="1" noTextEdit="1"/>
              </p:cNvSpPr>
              <p:nvPr/>
            </p:nvSpPr>
            <p:spPr>
              <a:xfrm>
                <a:off x="3872753" y="5801142"/>
                <a:ext cx="1183401" cy="400110"/>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98829" y="4581128"/>
                <a:ext cx="3209075" cy="1692130"/>
              </a:xfrm>
              <a:prstGeom prst="rect">
                <a:avLst/>
              </a:prstGeom>
              <a:noFill/>
              <a:ln>
                <a:solidFill>
                  <a:schemeClr val="dk1"/>
                </a:solidFill>
              </a:ln>
            </p:spPr>
            <p:txBody>
              <a:bodyPr wrap="square" rtlCol="0">
                <a:spAutoFit/>
              </a:bodyPr>
              <a:lstStyle/>
              <a:p>
                <a:pPr marL="342900" indent="-342900">
                  <a:buFont typeface="Wingdings" panose="05000000000000000000" pitchFamily="2" charset="2"/>
                  <a:buChar char="p"/>
                </a:pP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a:latin typeface="Cambria Math" panose="02040503050406030204" pitchFamily="18" charset="0"/>
                          </a:rPr>
                          <m:t>𝜎</m:t>
                        </m:r>
                      </m:e>
                      <m:sub>
                        <m:r>
                          <a:rPr lang="en-US" altLang="zh-CN" sz="2400" b="0" i="1" smtClean="0">
                            <a:latin typeface="Cambria Math" panose="02040503050406030204" pitchFamily="18" charset="0"/>
                          </a:rPr>
                          <m:t>𝑑𝑒𝑐𝑡𝑒𝑐𝑡𝑜𝑟</m:t>
                        </m:r>
                      </m:sub>
                    </m:sSub>
                    <m:r>
                      <a:rPr lang="en-US" altLang="zh-CN" sz="2400" i="1">
                        <a:latin typeface="Cambria Math" panose="02040503050406030204" pitchFamily="18" charset="0"/>
                      </a:rPr>
                      <m:t>=1</m:t>
                    </m:r>
                    <m:r>
                      <a:rPr lang="en-US" altLang="zh-CN" sz="2400" b="0" i="1" smtClean="0">
                        <a:latin typeface="Cambria Math" panose="02040503050406030204" pitchFamily="18" charset="0"/>
                      </a:rPr>
                      <m:t>8 </m:t>
                    </m:r>
                    <m:r>
                      <a:rPr lang="en-US" altLang="zh-CN" sz="2400" b="0" i="1" smtClean="0">
                        <a:latin typeface="Cambria Math" panose="02040503050406030204" pitchFamily="18" charset="0"/>
                      </a:rPr>
                      <m:t>𝑝𝑠</m:t>
                    </m:r>
                  </m:oMath>
                </a14:m>
                <a:r>
                  <a:rPr lang="en-US" altLang="zh-CN" sz="2400" dirty="0" smtClean="0"/>
                  <a:t>,</a:t>
                </a:r>
              </a:p>
              <a:p>
                <a:pPr marL="342900" indent="-342900">
                  <a:buFont typeface="Wingdings" panose="05000000000000000000" pitchFamily="2" charset="2"/>
                  <a:buChar char="p"/>
                </a:pPr>
                <a14:m>
                  <m:oMath xmlns:m="http://schemas.openxmlformats.org/officeDocument/2006/math">
                    <m:r>
                      <a:rPr lang="en-US" altLang="zh-CN" sz="2400" b="0" i="1" smtClean="0">
                        <a:latin typeface="Cambria Math" panose="02040503050406030204" pitchFamily="18" charset="0"/>
                      </a:rPr>
                      <m:t>𝐿</m:t>
                    </m:r>
                    <m:r>
                      <a:rPr lang="en-US" altLang="zh-CN" sz="2400" b="0" i="1" smtClean="0">
                        <a:latin typeface="Cambria Math" panose="02040503050406030204" pitchFamily="18" charset="0"/>
                      </a:rPr>
                      <m:t>=18031 </m:t>
                    </m:r>
                    <m:r>
                      <a:rPr lang="en-US" altLang="zh-CN" sz="2400" b="0" i="1" smtClean="0">
                        <a:latin typeface="Cambria Math" panose="02040503050406030204" pitchFamily="18" charset="0"/>
                      </a:rPr>
                      <m:t>𝑚𝑚</m:t>
                    </m:r>
                  </m:oMath>
                </a14:m>
                <a:r>
                  <a:rPr lang="en-US" altLang="zh-CN" sz="2400" dirty="0" smtClean="0"/>
                  <a:t>,</a:t>
                </a:r>
              </a:p>
              <a:p>
                <a:pPr marL="342900" indent="-342900">
                  <a:buFont typeface="Wingdings" panose="05000000000000000000" pitchFamily="2" charset="2"/>
                  <a:buChar char="p"/>
                </a:pPr>
                <a14:m>
                  <m:oMath xmlns:m="http://schemas.openxmlformats.org/officeDocument/2006/math">
                    <m:r>
                      <a:rPr lang="en-US" altLang="zh-CN" sz="2400" b="0" i="1" smtClean="0">
                        <a:latin typeface="Cambria Math" panose="02040503050406030204" pitchFamily="18" charset="0"/>
                      </a:rPr>
                      <m:t>𝑇𝑂𝐹</m:t>
                    </m:r>
                    <m:r>
                      <a:rPr lang="en-US" altLang="zh-CN" sz="2400" b="0" i="1" smtClean="0">
                        <a:latin typeface="Cambria Math" panose="02040503050406030204" pitchFamily="18" charset="0"/>
                      </a:rPr>
                      <m:t>~87 </m:t>
                    </m:r>
                    <m:r>
                      <a:rPr lang="en-US" altLang="zh-CN" sz="2400" b="0" i="1" smtClean="0">
                        <a:latin typeface="Cambria Math" panose="02040503050406030204" pitchFamily="18" charset="0"/>
                      </a:rPr>
                      <m:t>𝑛𝑠</m:t>
                    </m:r>
                  </m:oMath>
                </a14:m>
                <a:r>
                  <a:rPr lang="en-US" altLang="zh-CN" sz="2400" dirty="0" smtClean="0"/>
                  <a:t>,</a:t>
                </a:r>
              </a:p>
              <a:p>
                <a:pPr marL="342900" indent="-342900">
                  <a:buFont typeface="Wingdings" panose="05000000000000000000" pitchFamily="2" charset="2"/>
                  <a:buChar char="p"/>
                </a:pPr>
                <a14:m>
                  <m:oMath xmlns:m="http://schemas.openxmlformats.org/officeDocument/2006/math">
                    <m:f>
                      <m:fPr>
                        <m:ctrlPr>
                          <a:rPr lang="en-US" altLang="zh-CN" sz="2400" i="1" smtClean="0">
                            <a:latin typeface="Cambria Math" panose="02040503050406030204" pitchFamily="18" charset="0"/>
                          </a:rPr>
                        </m:ctrlPr>
                      </m:fPr>
                      <m:num>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𝜎</m:t>
                            </m:r>
                          </m:e>
                          <m:sub>
                            <m:r>
                              <a:rPr lang="en-US" altLang="zh-CN" sz="2400" b="0" i="1" smtClean="0">
                                <a:latin typeface="Cambria Math" panose="02040503050406030204" pitchFamily="18" charset="0"/>
                              </a:rPr>
                              <m:t>𝑣</m:t>
                            </m:r>
                          </m:sub>
                        </m:sSub>
                      </m:num>
                      <m:den>
                        <m:r>
                          <a:rPr lang="en-US" altLang="zh-CN" sz="2400" b="0" i="1" smtClean="0">
                            <a:latin typeface="Cambria Math" panose="02040503050406030204" pitchFamily="18" charset="0"/>
                          </a:rPr>
                          <m:t>𝑣</m:t>
                        </m:r>
                      </m:den>
                    </m:f>
                    <m:r>
                      <a:rPr lang="en-US" altLang="zh-CN" sz="2400" b="0" i="1" smtClean="0">
                        <a:latin typeface="Cambria Math" panose="02040503050406030204" pitchFamily="18" charset="0"/>
                      </a:rPr>
                      <m:t>&lt;1</m:t>
                    </m:r>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10</m:t>
                        </m:r>
                      </m:e>
                      <m:sup>
                        <m:r>
                          <a:rPr lang="en-US" altLang="zh-CN" sz="2400" b="0" i="1" smtClean="0">
                            <a:latin typeface="Cambria Math" panose="02040503050406030204" pitchFamily="18" charset="0"/>
                            <a:ea typeface="Cambria Math" panose="02040503050406030204" pitchFamily="18" charset="0"/>
                          </a:rPr>
                          <m:t>−4</m:t>
                        </m:r>
                      </m:sup>
                    </m:sSup>
                  </m:oMath>
                </a14:m>
                <a:r>
                  <a:rPr lang="en-US" altLang="zh-CN" sz="2400" dirty="0" smtClean="0"/>
                  <a:t>,</a:t>
                </a:r>
                <a:endParaRPr lang="zh-CN" altLang="en-US" sz="24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498829" y="4581128"/>
                <a:ext cx="3209075" cy="1692130"/>
              </a:xfrm>
              <a:prstGeom prst="rect">
                <a:avLst/>
              </a:prstGeom>
              <a:blipFill rotWithShape="0">
                <a:blip r:embed="rId6"/>
                <a:stretch>
                  <a:fillRect l="-2462" t="-2500" b="-2143"/>
                </a:stretch>
              </a:blipFill>
              <a:ln>
                <a:solidFill>
                  <a:schemeClr val="dk1"/>
                </a:solidFill>
              </a:ln>
            </p:spPr>
            <p:txBody>
              <a:bodyPr/>
              <a:lstStyle/>
              <a:p>
                <a:r>
                  <a:rPr lang="zh-CN" altLang="en-US">
                    <a:noFill/>
                  </a:rPr>
                  <a:t> </a:t>
                </a:r>
              </a:p>
            </p:txBody>
          </p:sp>
        </mc:Fallback>
      </mc:AlternateContent>
      <p:sp>
        <p:nvSpPr>
          <p:cNvPr id="16" name="文本框 15"/>
          <p:cNvSpPr txBox="1"/>
          <p:nvPr/>
        </p:nvSpPr>
        <p:spPr>
          <a:xfrm>
            <a:off x="2593848" y="3573016"/>
            <a:ext cx="356188" cy="461665"/>
          </a:xfrm>
          <a:prstGeom prst="rect">
            <a:avLst/>
          </a:prstGeom>
          <a:noFill/>
        </p:spPr>
        <p:txBody>
          <a:bodyPr wrap="none" rtlCol="0">
            <a:spAutoFit/>
          </a:bodyPr>
          <a:lstStyle/>
          <a:p>
            <a:r>
              <a:rPr lang="en-US" altLang="zh-CN" sz="2400" i="1" dirty="0" smtClean="0">
                <a:latin typeface="Times New Roman" panose="02020603050405020304" pitchFamily="18" charset="0"/>
                <a:cs typeface="Times New Roman" panose="02020603050405020304" pitchFamily="18" charset="0"/>
              </a:rPr>
              <a:t>L</a:t>
            </a:r>
            <a:endParaRPr lang="zh-CN" altLang="en-US" sz="2400" i="1" dirty="0">
              <a:latin typeface="Times New Roman" panose="02020603050405020304" pitchFamily="18" charset="0"/>
              <a:cs typeface="Times New Roman" panose="02020603050405020304" pitchFamily="18" charset="0"/>
            </a:endParaRPr>
          </a:p>
        </p:txBody>
      </p:sp>
      <p:sp>
        <p:nvSpPr>
          <p:cNvPr id="18" name="文本框 17"/>
          <p:cNvSpPr txBox="1"/>
          <p:nvPr/>
        </p:nvSpPr>
        <p:spPr>
          <a:xfrm>
            <a:off x="6432379" y="4939158"/>
            <a:ext cx="2327809"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altLang="zh-CN" sz="2000" dirty="0" err="1" smtClean="0">
                <a:solidFill>
                  <a:srgbClr val="FF0000"/>
                </a:solidFill>
              </a:rPr>
              <a:t>Optmised</a:t>
            </a:r>
            <a:r>
              <a:rPr lang="en-US" altLang="zh-CN" sz="2000" dirty="0" smtClean="0">
                <a:solidFill>
                  <a:srgbClr val="FF0000"/>
                </a:solidFill>
              </a:rPr>
              <a:t> thickness</a:t>
            </a:r>
            <a:r>
              <a:rPr lang="zh-CN" altLang="en-US" sz="2000" dirty="0" smtClean="0">
                <a:solidFill>
                  <a:srgbClr val="FF0000"/>
                </a:solidFill>
              </a:rPr>
              <a:t>：</a:t>
            </a:r>
            <a:endParaRPr lang="en-US" altLang="zh-CN" sz="2000" dirty="0" smtClean="0">
              <a:solidFill>
                <a:srgbClr val="FF0000"/>
              </a:solidFill>
            </a:endParaRPr>
          </a:p>
          <a:p>
            <a:pPr algn="just"/>
            <a:r>
              <a:rPr lang="en-US" altLang="zh-CN" sz="2000" dirty="0" smtClean="0">
                <a:solidFill>
                  <a:srgbClr val="FF0000"/>
                </a:solidFill>
              </a:rPr>
              <a:t>39.2</a:t>
            </a:r>
            <a:r>
              <a:rPr lang="en-US" altLang="zh-CN" sz="2000" dirty="0" smtClean="0">
                <a:solidFill>
                  <a:srgbClr val="FF0000"/>
                </a:solidFill>
                <a:latin typeface="宋体" panose="02010600030101010101" pitchFamily="2" charset="-122"/>
                <a:ea typeface="宋体" panose="02010600030101010101" pitchFamily="2" charset="-122"/>
              </a:rPr>
              <a:t>±</a:t>
            </a:r>
            <a:r>
              <a:rPr lang="en-US" altLang="zh-CN" sz="2000" dirty="0">
                <a:solidFill>
                  <a:srgbClr val="FF0000"/>
                </a:solidFill>
              </a:rPr>
              <a:t>6</a:t>
            </a:r>
            <a:r>
              <a:rPr lang="en-US" altLang="zh-CN" sz="2000" dirty="0" smtClean="0">
                <a:solidFill>
                  <a:srgbClr val="FF0000"/>
                </a:solidFill>
              </a:rPr>
              <a:t> </a:t>
            </a:r>
            <a:r>
              <a:rPr lang="en-US" altLang="zh-CN" sz="2000" dirty="0" err="1" smtClean="0">
                <a:solidFill>
                  <a:srgbClr val="FF0000"/>
                </a:solidFill>
              </a:rPr>
              <a:t>ug</a:t>
            </a:r>
            <a:r>
              <a:rPr lang="en-US" altLang="zh-CN" sz="2000" dirty="0" smtClean="0">
                <a:solidFill>
                  <a:srgbClr val="FF0000"/>
                </a:solidFill>
              </a:rPr>
              <a:t>/cm</a:t>
            </a:r>
            <a:r>
              <a:rPr lang="en-US" altLang="zh-CN" sz="2000" baseline="30000" dirty="0" smtClean="0">
                <a:solidFill>
                  <a:srgbClr val="FF0000"/>
                </a:solidFill>
              </a:rPr>
              <a:t>2</a:t>
            </a:r>
            <a:endParaRPr lang="zh-CN" altLang="en-US" sz="2000" baseline="30000" dirty="0">
              <a:solidFill>
                <a:srgbClr val="FF0000"/>
              </a:solidFill>
            </a:endParaRPr>
          </a:p>
        </p:txBody>
      </p:sp>
      <p:grpSp>
        <p:nvGrpSpPr>
          <p:cNvPr id="17" name="组合 16"/>
          <p:cNvGrpSpPr/>
          <p:nvPr/>
        </p:nvGrpSpPr>
        <p:grpSpPr>
          <a:xfrm>
            <a:off x="6122268" y="5699348"/>
            <a:ext cx="2651596" cy="707886"/>
            <a:chOff x="6122268" y="5699348"/>
            <a:chExt cx="2651596" cy="707886"/>
          </a:xfrm>
        </p:grpSpPr>
        <p:cxnSp>
          <p:nvCxnSpPr>
            <p:cNvPr id="19" name="直接连接符 18"/>
            <p:cNvCxnSpPr/>
            <p:nvPr/>
          </p:nvCxnSpPr>
          <p:spPr>
            <a:xfrm>
              <a:off x="6122268" y="5702776"/>
              <a:ext cx="2482180" cy="0"/>
            </a:xfrm>
            <a:prstGeom prst="line">
              <a:avLst/>
            </a:prstGeom>
            <a:ln w="38100">
              <a:solidFill>
                <a:srgbClr val="FF00FF"/>
              </a:solidFill>
              <a:prstDash val="sysDash"/>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779115" y="5699348"/>
              <a:ext cx="1994749"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altLang="zh-CN" sz="2000" dirty="0" smtClean="0">
                  <a:solidFill>
                    <a:srgbClr val="FF00FF"/>
                  </a:solidFill>
                </a:rPr>
                <a:t>Designed value</a:t>
              </a:r>
              <a:r>
                <a:rPr lang="zh-CN" altLang="en-US" sz="2000" dirty="0" smtClean="0">
                  <a:solidFill>
                    <a:srgbClr val="FF00FF"/>
                  </a:solidFill>
                </a:rPr>
                <a:t>：</a:t>
              </a:r>
              <a:endParaRPr lang="en-US" altLang="zh-CN" sz="2000" dirty="0" smtClean="0">
                <a:solidFill>
                  <a:srgbClr val="FF00FF"/>
                </a:solidFill>
              </a:endParaRPr>
            </a:p>
            <a:p>
              <a:pPr algn="just"/>
              <a:r>
                <a:rPr lang="en-US" altLang="zh-CN" sz="2000" dirty="0">
                  <a:solidFill>
                    <a:srgbClr val="FF00FF"/>
                  </a:solidFill>
                </a:rPr>
                <a:t>4</a:t>
              </a:r>
              <a:r>
                <a:rPr lang="en-US" altLang="zh-CN" sz="2000" dirty="0" smtClean="0">
                  <a:solidFill>
                    <a:srgbClr val="FF00FF"/>
                  </a:solidFill>
                </a:rPr>
                <a:t>0 </a:t>
              </a:r>
              <a:r>
                <a:rPr lang="en-US" altLang="zh-CN" sz="2000" dirty="0" err="1" smtClean="0">
                  <a:solidFill>
                    <a:srgbClr val="FF00FF"/>
                  </a:solidFill>
                </a:rPr>
                <a:t>ug</a:t>
              </a:r>
              <a:r>
                <a:rPr lang="en-US" altLang="zh-CN" sz="2000" dirty="0" smtClean="0">
                  <a:solidFill>
                    <a:srgbClr val="FF00FF"/>
                  </a:solidFill>
                </a:rPr>
                <a:t>/cm</a:t>
              </a:r>
              <a:r>
                <a:rPr lang="en-US" altLang="zh-CN" sz="2000" baseline="30000" dirty="0" smtClean="0">
                  <a:solidFill>
                    <a:srgbClr val="FF00FF"/>
                  </a:solidFill>
                </a:rPr>
                <a:t>2</a:t>
              </a:r>
              <a:endParaRPr lang="zh-CN" altLang="en-US" sz="2000" baseline="30000" dirty="0">
                <a:solidFill>
                  <a:srgbClr val="FF00FF"/>
                </a:solidFill>
              </a:endParaRPr>
            </a:p>
          </p:txBody>
        </p:sp>
      </p:grpSp>
    </p:spTree>
    <p:extLst>
      <p:ext uri="{BB962C8B-B14F-4D97-AF65-F5344CB8AC3E}">
        <p14:creationId xmlns:p14="http://schemas.microsoft.com/office/powerpoint/2010/main" val="1584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3.3.1 Change </a:t>
            </a:r>
            <a:r>
              <a:rPr lang="en-US" altLang="zh-CN" dirty="0" err="1" smtClean="0"/>
              <a:t>gammat</a:t>
            </a:r>
            <a:r>
              <a:rPr lang="en-US" altLang="zh-CN" dirty="0" smtClean="0"/>
              <a:t> curve by dipole.</a:t>
            </a:r>
            <a:endParaRPr lang="zh-CN" altLang="en-US" dirty="0"/>
          </a:p>
        </p:txBody>
      </p:sp>
      <p:sp>
        <p:nvSpPr>
          <p:cNvPr id="3" name="日期占位符 2"/>
          <p:cNvSpPr>
            <a:spLocks noGrp="1"/>
          </p:cNvSpPr>
          <p:nvPr>
            <p:ph type="dt" sz="half" idx="10"/>
          </p:nvPr>
        </p:nvSpPr>
        <p:spPr/>
        <p:txBody>
          <a:bodyPr/>
          <a:lstStyle/>
          <a:p>
            <a:fld id="{C3EAF2D1-E428-4DB6-9CBD-75F93573EC2A}" type="datetime1">
              <a:rPr lang="zh-CN" altLang="en-US" smtClean="0"/>
              <a:t>2017/6/26</a:t>
            </a:fld>
            <a:endParaRPr lang="zh-CN" altLang="en-US"/>
          </a:p>
        </p:txBody>
      </p:sp>
      <p:sp>
        <p:nvSpPr>
          <p:cNvPr id="4" name="页脚占位符 3"/>
          <p:cNvSpPr>
            <a:spLocks noGrp="1"/>
          </p:cNvSpPr>
          <p:nvPr>
            <p:ph type="ftr" sz="quarter" idx="11"/>
          </p:nvPr>
        </p:nvSpPr>
        <p:spPr/>
        <p:txBody>
          <a:bodyPr/>
          <a:lstStyle/>
          <a:p>
            <a:r>
              <a:rPr lang="en-US" altLang="zh-CN" smtClean="0"/>
              <a:t>2016</a:t>
            </a:r>
            <a:r>
              <a:rPr lang="zh-CN" altLang="en-US" smtClean="0"/>
              <a:t>年的</a:t>
            </a:r>
            <a:r>
              <a:rPr lang="en-US" altLang="zh-CN" smtClean="0"/>
              <a:t>40Ar15+</a:t>
            </a:r>
            <a:r>
              <a:rPr lang="zh-CN" altLang="en-US" smtClean="0"/>
              <a:t>实验计划</a:t>
            </a:r>
            <a:endParaRPr lang="zh-CN" altLang="en-US"/>
          </a:p>
        </p:txBody>
      </p:sp>
      <p:pic>
        <p:nvPicPr>
          <p:cNvPr id="1025" name="Picture 1" descr="C:\Users\chenruijiu\AppData\Local\YNote\data\chenrj04@163.com\26ad9d824c9f45418a3cfa6fe7e03b82\201612121327.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00" y="1330824"/>
            <a:ext cx="9000000" cy="425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5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chenruijiu\AppData\Local\YNote\data\chenrj04@163.com\713fd5f58711403cb341780ce6394878\2016122215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1268760"/>
            <a:ext cx="9000000" cy="400257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3.3.2 </a:t>
            </a:r>
            <a:r>
              <a:rPr lang="en-US" altLang="zh-CN" dirty="0"/>
              <a:t>Change </a:t>
            </a:r>
            <a:r>
              <a:rPr lang="en-US" altLang="zh-CN" dirty="0" err="1"/>
              <a:t>gammat</a:t>
            </a:r>
            <a:r>
              <a:rPr lang="en-US" altLang="zh-CN" dirty="0"/>
              <a:t> curve by </a:t>
            </a:r>
            <a:r>
              <a:rPr lang="en-US" altLang="zh-CN" dirty="0" smtClean="0"/>
              <a:t>quadrupole</a:t>
            </a:r>
            <a:endParaRPr lang="zh-CN" altLang="en-US" dirty="0"/>
          </a:p>
        </p:txBody>
      </p:sp>
      <p:sp>
        <p:nvSpPr>
          <p:cNvPr id="3" name="日期占位符 2"/>
          <p:cNvSpPr>
            <a:spLocks noGrp="1"/>
          </p:cNvSpPr>
          <p:nvPr>
            <p:ph type="dt" sz="half" idx="10"/>
          </p:nvPr>
        </p:nvSpPr>
        <p:spPr/>
        <p:txBody>
          <a:bodyPr/>
          <a:lstStyle/>
          <a:p>
            <a:fld id="{3A22D0E7-AB41-4637-8E3E-1FCE75BC6062}" type="datetime1">
              <a:rPr lang="zh-CN" altLang="en-US" smtClean="0"/>
              <a:t>2017/6/26</a:t>
            </a:fld>
            <a:endParaRPr lang="zh-CN" altLang="en-US"/>
          </a:p>
        </p:txBody>
      </p:sp>
      <p:sp>
        <p:nvSpPr>
          <p:cNvPr id="4" name="页脚占位符 3"/>
          <p:cNvSpPr>
            <a:spLocks noGrp="1"/>
          </p:cNvSpPr>
          <p:nvPr>
            <p:ph type="ftr" sz="quarter" idx="11"/>
          </p:nvPr>
        </p:nvSpPr>
        <p:spPr/>
        <p:txBody>
          <a:bodyPr/>
          <a:lstStyle/>
          <a:p>
            <a:r>
              <a:rPr lang="en-US" altLang="zh-CN" smtClean="0"/>
              <a:t>2016</a:t>
            </a:r>
            <a:r>
              <a:rPr lang="zh-CN" altLang="en-US" smtClean="0"/>
              <a:t>年的</a:t>
            </a:r>
            <a:r>
              <a:rPr lang="en-US" altLang="zh-CN" smtClean="0"/>
              <a:t>40Ar15+</a:t>
            </a:r>
            <a:r>
              <a:rPr lang="zh-CN" altLang="en-US" smtClean="0"/>
              <a:t>实验计划</a:t>
            </a:r>
            <a:endParaRPr lang="zh-CN" altLang="en-US"/>
          </a:p>
        </p:txBody>
      </p:sp>
      <p:grpSp>
        <p:nvGrpSpPr>
          <p:cNvPr id="21" name="组合 20"/>
          <p:cNvGrpSpPr/>
          <p:nvPr/>
        </p:nvGrpSpPr>
        <p:grpSpPr>
          <a:xfrm>
            <a:off x="3491880" y="1883668"/>
            <a:ext cx="4680520" cy="2673856"/>
            <a:chOff x="1691680" y="2339085"/>
            <a:chExt cx="4680520" cy="2673856"/>
          </a:xfrm>
        </p:grpSpPr>
        <p:cxnSp>
          <p:nvCxnSpPr>
            <p:cNvPr id="22" name="直接连接符 21"/>
            <p:cNvCxnSpPr/>
            <p:nvPr/>
          </p:nvCxnSpPr>
          <p:spPr>
            <a:xfrm>
              <a:off x="1691680" y="2339085"/>
              <a:ext cx="0" cy="264069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372200" y="2372249"/>
              <a:ext cx="0" cy="2640692"/>
            </a:xfrm>
            <a:prstGeom prst="line">
              <a:avLst/>
            </a:prstGeom>
            <a:ln w="508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1415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3.3.3</a:t>
            </a:r>
            <a:r>
              <a:rPr lang="en-US" altLang="zh-CN" dirty="0"/>
              <a:t> Change </a:t>
            </a:r>
            <a:r>
              <a:rPr lang="en-US" altLang="zh-CN" dirty="0" err="1"/>
              <a:t>gammat</a:t>
            </a:r>
            <a:r>
              <a:rPr lang="en-US" altLang="zh-CN" dirty="0"/>
              <a:t> curve by </a:t>
            </a:r>
            <a:r>
              <a:rPr lang="en-US" altLang="zh-CN" dirty="0" err="1" smtClean="0"/>
              <a:t>sextupole</a:t>
            </a:r>
            <a:endParaRPr lang="zh-CN" altLang="en-US" dirty="0"/>
          </a:p>
        </p:txBody>
      </p:sp>
      <p:sp>
        <p:nvSpPr>
          <p:cNvPr id="3" name="日期占位符 2"/>
          <p:cNvSpPr>
            <a:spLocks noGrp="1"/>
          </p:cNvSpPr>
          <p:nvPr>
            <p:ph type="dt" sz="half" idx="10"/>
          </p:nvPr>
        </p:nvSpPr>
        <p:spPr/>
        <p:txBody>
          <a:bodyPr/>
          <a:lstStyle/>
          <a:p>
            <a:fld id="{C3EAF2D1-E428-4DB6-9CBD-75F93573EC2A}" type="datetime1">
              <a:rPr lang="zh-CN" altLang="en-US" smtClean="0"/>
              <a:t>2017/6/26</a:t>
            </a:fld>
            <a:endParaRPr lang="zh-CN" altLang="en-US"/>
          </a:p>
        </p:txBody>
      </p:sp>
      <p:sp>
        <p:nvSpPr>
          <p:cNvPr id="4" name="页脚占位符 3"/>
          <p:cNvSpPr>
            <a:spLocks noGrp="1"/>
          </p:cNvSpPr>
          <p:nvPr>
            <p:ph type="ftr" sz="quarter" idx="11"/>
          </p:nvPr>
        </p:nvSpPr>
        <p:spPr/>
        <p:txBody>
          <a:bodyPr/>
          <a:lstStyle/>
          <a:p>
            <a:r>
              <a:rPr lang="en-US" altLang="zh-CN" smtClean="0"/>
              <a:t>2016</a:t>
            </a:r>
            <a:r>
              <a:rPr lang="zh-CN" altLang="en-US" smtClean="0"/>
              <a:t>年的</a:t>
            </a:r>
            <a:r>
              <a:rPr lang="en-US" altLang="zh-CN" smtClean="0"/>
              <a:t>40Ar15+</a:t>
            </a:r>
            <a:r>
              <a:rPr lang="zh-CN" altLang="en-US" smtClean="0"/>
              <a:t>实验计划</a:t>
            </a:r>
            <a:endParaRPr lang="zh-CN" altLang="en-US"/>
          </a:p>
        </p:txBody>
      </p:sp>
      <p:pic>
        <p:nvPicPr>
          <p:cNvPr id="5124" name="Picture 4" descr="C:\Users\chenruijiu\AppData\Local\YNote\data\chenrj04@163.com\2afb8baf626d4111859c8e231ce0d40b\2015121421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1402061"/>
            <a:ext cx="9000000" cy="382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130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3.3.4 Adjust </a:t>
            </a:r>
            <a:r>
              <a:rPr lang="en-US" altLang="zh-CN" dirty="0" err="1" smtClean="0"/>
              <a:t>gammat</a:t>
            </a:r>
            <a:r>
              <a:rPr lang="en-US" altLang="zh-CN" dirty="0" smtClean="0"/>
              <a:t> curve by quadrupole corrections and </a:t>
            </a:r>
            <a:r>
              <a:rPr lang="en-US" altLang="zh-CN" dirty="0" err="1" smtClean="0"/>
              <a:t>sextupole</a:t>
            </a:r>
            <a:r>
              <a:rPr lang="en-US" altLang="zh-CN" dirty="0" smtClean="0"/>
              <a:t> corrections.</a:t>
            </a:r>
            <a:endParaRPr lang="zh-CN" altLang="en-US" dirty="0"/>
          </a:p>
        </p:txBody>
      </p:sp>
      <p:sp>
        <p:nvSpPr>
          <p:cNvPr id="3" name="日期占位符 2"/>
          <p:cNvSpPr>
            <a:spLocks noGrp="1"/>
          </p:cNvSpPr>
          <p:nvPr>
            <p:ph type="dt" sz="half" idx="10"/>
          </p:nvPr>
        </p:nvSpPr>
        <p:spPr/>
        <p:txBody>
          <a:bodyPr/>
          <a:lstStyle/>
          <a:p>
            <a:fld id="{B21CF049-C69C-423B-8953-7682927D3E64}" type="datetime1">
              <a:rPr lang="zh-CN" altLang="en-US" smtClean="0"/>
              <a:t>2017/6/26</a:t>
            </a:fld>
            <a:endParaRPr lang="zh-CN" altLang="en-US"/>
          </a:p>
        </p:txBody>
      </p:sp>
      <p:sp>
        <p:nvSpPr>
          <p:cNvPr id="4" name="页脚占位符 3"/>
          <p:cNvSpPr>
            <a:spLocks noGrp="1"/>
          </p:cNvSpPr>
          <p:nvPr>
            <p:ph type="ftr" sz="quarter" idx="11"/>
          </p:nvPr>
        </p:nvSpPr>
        <p:spPr/>
        <p:txBody>
          <a:bodyPr/>
          <a:lstStyle/>
          <a:p>
            <a:endParaRPr lang="zh-CN" altLang="en-US"/>
          </a:p>
        </p:txBody>
      </p:sp>
      <p:pic>
        <p:nvPicPr>
          <p:cNvPr id="6145" name="Picture 1" descr="C:\Users\chenruijiu\AppData\Local\YNote\data\chenrj04@163.com\2b6d2054f0d64485ba515d84e76d508d\2016121421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 y="1340768"/>
            <a:ext cx="9000000" cy="3797599"/>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40994" y="5169926"/>
            <a:ext cx="8379478" cy="923330"/>
          </a:xfrm>
          <a:prstGeom prst="rect">
            <a:avLst/>
          </a:prstGeom>
        </p:spPr>
        <p:txBody>
          <a:bodyPr wrap="square">
            <a:spAutoFit/>
          </a:bodyPr>
          <a:lstStyle/>
          <a:p>
            <a:r>
              <a:rPr lang="en-US" altLang="zh-CN" dirty="0" smtClean="0"/>
              <a:t>Black line:   No </a:t>
            </a:r>
            <a:r>
              <a:rPr lang="en-US" altLang="zh-CN" dirty="0"/>
              <a:t>quadrupole </a:t>
            </a:r>
            <a:r>
              <a:rPr lang="en-US" altLang="zh-CN" dirty="0" smtClean="0"/>
              <a:t>correction </a:t>
            </a:r>
            <a:r>
              <a:rPr lang="en-US" altLang="zh-CN" dirty="0"/>
              <a:t>and </a:t>
            </a:r>
            <a:r>
              <a:rPr lang="en-US" altLang="zh-CN" dirty="0" err="1"/>
              <a:t>sextupole</a:t>
            </a:r>
            <a:r>
              <a:rPr lang="en-US" altLang="zh-CN" dirty="0"/>
              <a:t> </a:t>
            </a:r>
            <a:r>
              <a:rPr lang="en-US" altLang="zh-CN" dirty="0" smtClean="0"/>
              <a:t>correction.</a:t>
            </a:r>
          </a:p>
          <a:p>
            <a:r>
              <a:rPr lang="en-US" altLang="zh-CN" dirty="0" smtClean="0"/>
              <a:t>Blue line</a:t>
            </a:r>
            <a:r>
              <a:rPr lang="en-US" altLang="zh-CN" dirty="0" smtClean="0">
                <a:effectLst/>
              </a:rPr>
              <a:t>. With only </a:t>
            </a:r>
            <a:r>
              <a:rPr lang="en-US" altLang="zh-CN" dirty="0"/>
              <a:t>quadrupole </a:t>
            </a:r>
            <a:r>
              <a:rPr lang="en-US" altLang="zh-CN" dirty="0" smtClean="0"/>
              <a:t>corrections.</a:t>
            </a:r>
          </a:p>
          <a:p>
            <a:r>
              <a:rPr lang="en-US" altLang="zh-CN" dirty="0" smtClean="0">
                <a:effectLst/>
              </a:rPr>
              <a:t>Red line. With both </a:t>
            </a:r>
            <a:r>
              <a:rPr lang="en-US" altLang="zh-CN" dirty="0"/>
              <a:t>quadrupole </a:t>
            </a:r>
            <a:r>
              <a:rPr lang="en-US" altLang="zh-CN" dirty="0" smtClean="0"/>
              <a:t>corrections </a:t>
            </a:r>
            <a:r>
              <a:rPr lang="en-US" altLang="zh-CN" dirty="0"/>
              <a:t>and </a:t>
            </a:r>
            <a:r>
              <a:rPr lang="en-US" altLang="zh-CN" dirty="0" err="1"/>
              <a:t>sextupole</a:t>
            </a:r>
            <a:r>
              <a:rPr lang="en-US" altLang="zh-CN" dirty="0"/>
              <a:t> </a:t>
            </a:r>
            <a:r>
              <a:rPr lang="en-US" altLang="zh-CN" dirty="0" smtClean="0"/>
              <a:t>corrections.</a:t>
            </a:r>
            <a:endParaRPr lang="zh-CN" altLang="en-US" dirty="0">
              <a:effectLst/>
            </a:endParaRPr>
          </a:p>
        </p:txBody>
      </p:sp>
      <p:cxnSp>
        <p:nvCxnSpPr>
          <p:cNvPr id="8" name="直接连接符 7"/>
          <p:cNvCxnSpPr/>
          <p:nvPr/>
        </p:nvCxnSpPr>
        <p:spPr>
          <a:xfrm>
            <a:off x="2273400" y="1340768"/>
            <a:ext cx="0" cy="3096344"/>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797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4</a:t>
            </a:r>
            <a:r>
              <a:rPr lang="en-US" altLang="zh-CN" dirty="0" smtClean="0">
                <a:latin typeface="Times New Roman" panose="02020603050405020304" pitchFamily="18" charset="0"/>
                <a:cs typeface="Times New Roman" panose="02020603050405020304" pitchFamily="18" charset="0"/>
              </a:rPr>
              <a:t>. Conclusion</a:t>
            </a:r>
            <a:endParaRPr lang="zh-CN" altLang="en-US" dirty="0">
              <a:latin typeface="Times New Roman" panose="02020603050405020304" pitchFamily="18" charset="0"/>
              <a:cs typeface="Times New Roman" panose="02020603050405020304" pitchFamily="18" charset="0"/>
            </a:endParaRPr>
          </a:p>
        </p:txBody>
      </p:sp>
      <p:sp>
        <p:nvSpPr>
          <p:cNvPr id="3" name="日期占位符 2"/>
          <p:cNvSpPr>
            <a:spLocks noGrp="1"/>
          </p:cNvSpPr>
          <p:nvPr>
            <p:ph type="dt" sz="half" idx="10"/>
          </p:nvPr>
        </p:nvSpPr>
        <p:spPr/>
        <p:txBody>
          <a:bodyPr/>
          <a:lstStyle/>
          <a:p>
            <a:fld id="{4456B100-CE66-46E8-9150-DBF9D54A4FBC}"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19</a:t>
            </a:fld>
            <a:endParaRPr lang="zh-CN" altLang="en-US"/>
          </a:p>
        </p:txBody>
      </p:sp>
      <p:sp>
        <p:nvSpPr>
          <p:cNvPr id="6" name="内容占位符 5"/>
          <p:cNvSpPr>
            <a:spLocks noGrp="1"/>
          </p:cNvSpPr>
          <p:nvPr>
            <p:ph sz="quarter" idx="1"/>
          </p:nvPr>
        </p:nvSpPr>
        <p:spPr>
          <a:xfrm>
            <a:off x="457200" y="1219200"/>
            <a:ext cx="8229600" cy="5378152"/>
          </a:xfrm>
        </p:spPr>
        <p:txBody>
          <a:bodyPr>
            <a:normAutofit/>
          </a:bodyPr>
          <a:lstStyle/>
          <a:p>
            <a:pPr algn="just">
              <a:buFont typeface="Wingdings" panose="05000000000000000000" pitchFamily="2" charset="2"/>
              <a:buChar char="p"/>
            </a:pPr>
            <a:r>
              <a:rPr lang="en-US" altLang="zh-CN" sz="2800" dirty="0"/>
              <a:t>I</a:t>
            </a:r>
            <a:r>
              <a:rPr lang="en-US" altLang="zh-CN" sz="2800" dirty="0" smtClean="0"/>
              <a:t> </a:t>
            </a:r>
            <a:r>
              <a:rPr lang="en-US" altLang="zh-CN" sz="2800" dirty="0"/>
              <a:t>introduce a </a:t>
            </a:r>
            <a:r>
              <a:rPr lang="en-US" altLang="zh-CN" sz="2800" dirty="0" smtClean="0"/>
              <a:t>method </a:t>
            </a:r>
            <a:r>
              <a:rPr lang="en-US" altLang="zh-CN" sz="2800" dirty="0"/>
              <a:t>which </a:t>
            </a:r>
            <a:r>
              <a:rPr lang="en-US" altLang="zh-CN" sz="2800" dirty="0" smtClean="0"/>
              <a:t>can be </a:t>
            </a:r>
            <a:r>
              <a:rPr lang="en-US" altLang="zh-CN" sz="2800" dirty="0"/>
              <a:t>used to measure the </a:t>
            </a:r>
            <a:r>
              <a:rPr lang="en-US" altLang="zh-CN" sz="2800" dirty="0" err="1"/>
              <a:t>γ</a:t>
            </a:r>
            <a:r>
              <a:rPr lang="en-US" altLang="zh-CN" sz="2800" i="1" dirty="0" err="1"/>
              <a:t>t</a:t>
            </a:r>
            <a:r>
              <a:rPr lang="en-US" altLang="zh-CN" sz="2800" i="1" dirty="0"/>
              <a:t> </a:t>
            </a:r>
            <a:r>
              <a:rPr lang="en-US" altLang="zh-CN" sz="2800" dirty="0"/>
              <a:t>and the thickness of target during the IMS experiments by using experimental data. </a:t>
            </a:r>
            <a:endParaRPr lang="en-US" altLang="zh-CN" sz="2800" dirty="0" smtClean="0"/>
          </a:p>
          <a:p>
            <a:pPr algn="just">
              <a:buFont typeface="Wingdings" panose="05000000000000000000" pitchFamily="2" charset="2"/>
              <a:buChar char="p"/>
            </a:pPr>
            <a:r>
              <a:rPr lang="en-US" altLang="zh-CN" sz="2800" dirty="0" smtClean="0"/>
              <a:t>Combining </a:t>
            </a:r>
            <a:r>
              <a:rPr lang="en-US" altLang="zh-CN" sz="2800" dirty="0"/>
              <a:t>with </a:t>
            </a:r>
            <a:r>
              <a:rPr lang="en-US" altLang="zh-CN" sz="2800" dirty="0" smtClean="0"/>
              <a:t>the velocity </a:t>
            </a:r>
            <a:r>
              <a:rPr lang="en-US" altLang="zh-CN" sz="2800" dirty="0"/>
              <a:t>measurement in IMS with two time-of-flight detectors, the </a:t>
            </a:r>
            <a:r>
              <a:rPr lang="en-US" altLang="zh-CN" sz="2800" dirty="0" err="1"/>
              <a:t>γ</a:t>
            </a:r>
            <a:r>
              <a:rPr lang="en-US" altLang="zh-CN" sz="2800" i="1" dirty="0" err="1"/>
              <a:t>t</a:t>
            </a:r>
            <a:r>
              <a:rPr lang="en-US" altLang="zh-CN" sz="2800" i="1" dirty="0"/>
              <a:t> </a:t>
            </a:r>
            <a:r>
              <a:rPr lang="en-US" altLang="zh-CN" sz="2800" dirty="0"/>
              <a:t>as a function of orbital length can be determined by using </a:t>
            </a:r>
            <a:r>
              <a:rPr lang="en-US" altLang="zh-CN" sz="2800" dirty="0" smtClean="0"/>
              <a:t>this method</a:t>
            </a:r>
            <a:r>
              <a:rPr lang="en-US" altLang="zh-CN" sz="2800" dirty="0"/>
              <a:t>. </a:t>
            </a:r>
            <a:endParaRPr lang="en-US" altLang="zh-CN" sz="2800" dirty="0" smtClean="0"/>
          </a:p>
          <a:p>
            <a:pPr algn="just">
              <a:buFont typeface="Wingdings" panose="05000000000000000000" pitchFamily="2" charset="2"/>
              <a:buChar char="p"/>
            </a:pPr>
            <a:r>
              <a:rPr lang="en-US" altLang="zh-CN" sz="2800" dirty="0" smtClean="0"/>
              <a:t>The </a:t>
            </a:r>
            <a:r>
              <a:rPr lang="en-US" altLang="zh-CN" sz="2800" dirty="0"/>
              <a:t>method is </a:t>
            </a:r>
            <a:r>
              <a:rPr lang="en-US" altLang="zh-CN" sz="2800" dirty="0" smtClean="0"/>
              <a:t>used </a:t>
            </a:r>
            <a:r>
              <a:rPr lang="en-US" altLang="zh-CN" sz="2800" dirty="0"/>
              <a:t>as an online monitor of the </a:t>
            </a:r>
            <a:r>
              <a:rPr lang="en-US" altLang="zh-CN" sz="2800" dirty="0" err="1"/>
              <a:t>γ</a:t>
            </a:r>
            <a:r>
              <a:rPr lang="en-US" altLang="zh-CN" sz="2800" i="1" dirty="0" err="1"/>
              <a:t>t</a:t>
            </a:r>
            <a:r>
              <a:rPr lang="en-US" altLang="zh-CN" sz="2800" i="1" dirty="0"/>
              <a:t> </a:t>
            </a:r>
            <a:r>
              <a:rPr lang="en-US" altLang="zh-CN" sz="2800" dirty="0"/>
              <a:t>in IMS </a:t>
            </a:r>
            <a:r>
              <a:rPr lang="en-US" altLang="zh-CN" sz="2800" dirty="0" smtClean="0"/>
              <a:t>experiments.</a:t>
            </a:r>
          </a:p>
          <a:p>
            <a:pPr algn="just">
              <a:buFont typeface="Wingdings" panose="05000000000000000000" pitchFamily="2" charset="2"/>
              <a:buChar char="p"/>
            </a:pPr>
            <a:r>
              <a:rPr lang="en-US" altLang="zh-CN" sz="2800" dirty="0" smtClean="0"/>
              <a:t>This </a:t>
            </a:r>
            <a:r>
              <a:rPr lang="en-US" altLang="zh-CN" sz="2800" dirty="0"/>
              <a:t>method could </a:t>
            </a:r>
            <a:r>
              <a:rPr lang="en-US" altLang="zh-CN" sz="2800" dirty="0" smtClean="0"/>
              <a:t>be </a:t>
            </a:r>
            <a:r>
              <a:rPr lang="en-US" altLang="zh-CN" sz="2800" dirty="0"/>
              <a:t>used to measure the thickness of solid target for internal </a:t>
            </a:r>
            <a:r>
              <a:rPr lang="en-US" altLang="zh-CN" sz="2800" dirty="0" smtClean="0"/>
              <a:t>target experiment </a:t>
            </a:r>
            <a:r>
              <a:rPr lang="en-US" altLang="zh-CN" sz="2800" dirty="0"/>
              <a:t>in future.</a:t>
            </a:r>
            <a:endParaRPr lang="en-US" altLang="zh-CN" sz="2800" dirty="0" smtClean="0"/>
          </a:p>
        </p:txBody>
      </p:sp>
    </p:spTree>
    <p:extLst>
      <p:ext uri="{BB962C8B-B14F-4D97-AF65-F5344CB8AC3E}">
        <p14:creationId xmlns:p14="http://schemas.microsoft.com/office/powerpoint/2010/main" val="2569241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2</a:t>
            </a:fld>
            <a:endParaRPr lang="zh-CN" altLang="en-US"/>
          </a:p>
        </p:txBody>
      </p:sp>
      <p:sp>
        <p:nvSpPr>
          <p:cNvPr id="6" name="内容占位符 5"/>
          <p:cNvSpPr>
            <a:spLocks noGrp="1"/>
          </p:cNvSpPr>
          <p:nvPr>
            <p:ph sz="quarter" idx="1"/>
          </p:nvPr>
        </p:nvSpPr>
        <p:spPr/>
        <p:txBody>
          <a:bodyPr>
            <a:normAutofit/>
          </a:bodyPr>
          <a:lstStyle/>
          <a:p>
            <a:pPr>
              <a:buFont typeface="Wingdings" panose="05000000000000000000" pitchFamily="2" charset="2"/>
              <a:buChar char="p"/>
            </a:pPr>
            <a:r>
              <a:rPr lang="en-US" altLang="zh-CN" sz="2800" dirty="0" smtClean="0"/>
              <a:t>Introduction</a:t>
            </a:r>
          </a:p>
          <a:p>
            <a:pPr>
              <a:buFont typeface="Wingdings" panose="05000000000000000000" pitchFamily="2" charset="2"/>
              <a:buChar char="p"/>
            </a:pPr>
            <a:r>
              <a:rPr lang="en-US" altLang="zh-CN" sz="2800" dirty="0" smtClean="0"/>
              <a:t>Principle</a:t>
            </a:r>
          </a:p>
          <a:p>
            <a:pPr>
              <a:buFont typeface="Wingdings" panose="05000000000000000000" pitchFamily="2" charset="2"/>
              <a:buChar char="p"/>
            </a:pPr>
            <a:r>
              <a:rPr lang="en-US" altLang="zh-CN" sz="2800" dirty="0" smtClean="0"/>
              <a:t>Applications</a:t>
            </a:r>
          </a:p>
          <a:p>
            <a:pPr>
              <a:buFont typeface="Wingdings" panose="05000000000000000000" pitchFamily="2" charset="2"/>
              <a:buChar char="p"/>
            </a:pPr>
            <a:r>
              <a:rPr lang="en-US" altLang="zh-CN" sz="2800" dirty="0" smtClean="0"/>
              <a:t>Summary</a:t>
            </a:r>
          </a:p>
          <a:p>
            <a:pPr>
              <a:buFont typeface="Wingdings" panose="05000000000000000000" pitchFamily="2" charset="2"/>
              <a:buChar char="p"/>
            </a:pPr>
            <a:r>
              <a:rPr lang="en-US" altLang="zh-CN" sz="2800" dirty="0" smtClean="0"/>
              <a:t>Acknowledgement</a:t>
            </a:r>
          </a:p>
          <a:p>
            <a:endParaRPr lang="zh-CN" altLang="en-US" sz="2800" dirty="0"/>
          </a:p>
        </p:txBody>
      </p:sp>
    </p:spTree>
    <p:extLst>
      <p:ext uri="{BB962C8B-B14F-4D97-AF65-F5344CB8AC3E}">
        <p14:creationId xmlns:p14="http://schemas.microsoft.com/office/powerpoint/2010/main" val="4022213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Acknowledgement:</a:t>
            </a:r>
            <a:endParaRPr lang="zh-CN" altLang="en-US" dirty="0"/>
          </a:p>
        </p:txBody>
      </p:sp>
      <p:sp>
        <p:nvSpPr>
          <p:cNvPr id="3" name="日期占位符 2"/>
          <p:cNvSpPr>
            <a:spLocks noGrp="1"/>
          </p:cNvSpPr>
          <p:nvPr>
            <p:ph type="dt" sz="half" idx="10"/>
          </p:nvPr>
        </p:nvSpPr>
        <p:spPr>
          <a:xfrm>
            <a:off x="6400800" y="6447616"/>
            <a:ext cx="2289048" cy="365760"/>
          </a:xfrm>
        </p:spPr>
        <p:txBody>
          <a:bodyPr/>
          <a:lstStyle/>
          <a:p>
            <a:fld id="{A21062F7-7626-438B-B55B-7E76FC6BA862}" type="datetime1">
              <a:rPr lang="zh-CN" altLang="en-US" smtClean="0"/>
              <a:t>2017/6/26</a:t>
            </a:fld>
            <a:endParaRPr lang="zh-CN" altLang="en-US"/>
          </a:p>
        </p:txBody>
      </p:sp>
      <p:sp>
        <p:nvSpPr>
          <p:cNvPr id="5" name="灯片编号占位符 4"/>
          <p:cNvSpPr>
            <a:spLocks noGrp="1"/>
          </p:cNvSpPr>
          <p:nvPr>
            <p:ph type="sldNum" sz="quarter" idx="12"/>
          </p:nvPr>
        </p:nvSpPr>
        <p:spPr>
          <a:xfrm>
            <a:off x="612648" y="6447616"/>
            <a:ext cx="1981200" cy="365760"/>
          </a:xfrm>
        </p:spPr>
        <p:txBody>
          <a:bodyPr/>
          <a:lstStyle/>
          <a:p>
            <a:fld id="{B19096A7-0A5F-477C-A0E0-AED64A7B26CA}" type="slidenum">
              <a:rPr lang="zh-CN" altLang="en-US" smtClean="0"/>
              <a:pPr/>
              <a:t>20</a:t>
            </a:fld>
            <a:endParaRPr lang="zh-CN" altLang="en-US"/>
          </a:p>
        </p:txBody>
      </p:sp>
      <p:sp>
        <p:nvSpPr>
          <p:cNvPr id="7" name="内容占位符 6"/>
          <p:cNvSpPr txBox="1">
            <a:spLocks/>
          </p:cNvSpPr>
          <p:nvPr/>
        </p:nvSpPr>
        <p:spPr>
          <a:xfrm>
            <a:off x="361649" y="1124744"/>
            <a:ext cx="8420702" cy="936104"/>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endParaRPr lang="zh-CN" altLang="en-US" dirty="0"/>
          </a:p>
        </p:txBody>
      </p: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9883" y="3213136"/>
            <a:ext cx="2174117" cy="1440000"/>
          </a:xfrm>
          <a:prstGeom prst="rect">
            <a:avLst/>
          </a:prstGeom>
        </p:spPr>
      </p:pic>
      <p:pic>
        <p:nvPicPr>
          <p:cNvPr id="2050" name="Picture 2" descr="文件:6487998213358029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6581" y="1628800"/>
            <a:ext cx="217741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Users\chenruijiu\Pictures\来自 chen_cellphone\相机胶卷\WP_003146.jpg"/>
          <p:cNvPicPr>
            <a:picLocks noChangeAspect="1" noChangeArrowheads="1"/>
          </p:cNvPicPr>
          <p:nvPr/>
        </p:nvPicPr>
        <p:blipFill>
          <a:blip r:embed="rId5" cstate="screen"/>
          <a:srcRect/>
          <a:stretch>
            <a:fillRect/>
          </a:stretch>
        </p:blipFill>
        <p:spPr bwMode="auto">
          <a:xfrm>
            <a:off x="2579992" y="1628800"/>
            <a:ext cx="1920000" cy="1440000"/>
          </a:xfrm>
          <a:prstGeom prst="rect">
            <a:avLst/>
          </a:prstGeom>
          <a:noFill/>
        </p:spPr>
      </p:pic>
      <p:pic>
        <p:nvPicPr>
          <p:cNvPr id="11" name="Picture 7" descr="综合照1.jpg"/>
          <p:cNvPicPr>
            <a:picLocks noChangeAspect="1"/>
          </p:cNvPicPr>
          <p:nvPr/>
        </p:nvPicPr>
        <p:blipFill>
          <a:blip r:embed="rId6" cstate="screen"/>
          <a:stretch>
            <a:fillRect/>
          </a:stretch>
        </p:blipFill>
        <p:spPr>
          <a:xfrm>
            <a:off x="0" y="1628960"/>
            <a:ext cx="1920000" cy="1440000"/>
          </a:xfrm>
          <a:prstGeom prst="rect">
            <a:avLst/>
          </a:prstGeom>
        </p:spPr>
      </p:pic>
      <p:pic>
        <p:nvPicPr>
          <p:cNvPr id="12" name="Picture 2" descr="C:\Users\chenruijiu\Pictures\来自 chen_cellphone\相机胶卷\WP_003248.jpg"/>
          <p:cNvPicPr>
            <a:picLocks noChangeAspect="1" noChangeArrowheads="1"/>
          </p:cNvPicPr>
          <p:nvPr/>
        </p:nvPicPr>
        <p:blipFill>
          <a:blip r:embed="rId7" cstate="screen"/>
          <a:srcRect/>
          <a:stretch>
            <a:fillRect/>
          </a:stretch>
        </p:blipFill>
        <p:spPr bwMode="auto">
          <a:xfrm>
            <a:off x="4812240" y="1628960"/>
            <a:ext cx="1920000" cy="1440000"/>
          </a:xfrm>
          <a:prstGeom prst="rect">
            <a:avLst/>
          </a:prstGeom>
          <a:noFill/>
        </p:spPr>
      </p:pic>
      <p:pic>
        <p:nvPicPr>
          <p:cNvPr id="13" name="Picture 3" descr="C:\Users\chenruijiu\Pictures\photos\20131011组会\DSC_2795.JPG"/>
          <p:cNvPicPr>
            <a:picLocks noChangeAspect="1" noChangeArrowheads="1"/>
          </p:cNvPicPr>
          <p:nvPr/>
        </p:nvPicPr>
        <p:blipFill>
          <a:blip r:embed="rId8" cstate="screen"/>
          <a:srcRect/>
          <a:stretch>
            <a:fillRect/>
          </a:stretch>
        </p:blipFill>
        <p:spPr bwMode="auto">
          <a:xfrm>
            <a:off x="0" y="3213136"/>
            <a:ext cx="2174132" cy="1440000"/>
          </a:xfrm>
          <a:prstGeom prst="rect">
            <a:avLst/>
          </a:prstGeom>
          <a:noFill/>
        </p:spPr>
      </p:pic>
      <p:pic>
        <p:nvPicPr>
          <p:cNvPr id="14" name="Picture 10" descr="DSC_3839.JPG"/>
          <p:cNvPicPr>
            <a:picLocks noChangeAspect="1"/>
          </p:cNvPicPr>
          <p:nvPr/>
        </p:nvPicPr>
        <p:blipFill>
          <a:blip r:embed="rId9" cstate="screen"/>
          <a:stretch>
            <a:fillRect/>
          </a:stretch>
        </p:blipFill>
        <p:spPr>
          <a:xfrm>
            <a:off x="4644008" y="3213136"/>
            <a:ext cx="2174117" cy="1440000"/>
          </a:xfrm>
          <a:prstGeom prst="rect">
            <a:avLst/>
          </a:prstGeom>
        </p:spPr>
      </p:pic>
      <p:pic>
        <p:nvPicPr>
          <p:cNvPr id="15" name="Picture 11" descr="DSC_3852.JPG"/>
          <p:cNvPicPr>
            <a:picLocks noChangeAspect="1"/>
          </p:cNvPicPr>
          <p:nvPr/>
        </p:nvPicPr>
        <p:blipFill>
          <a:blip r:embed="rId10" cstate="screen"/>
          <a:stretch>
            <a:fillRect/>
          </a:stretch>
        </p:blipFill>
        <p:spPr>
          <a:xfrm>
            <a:off x="2339752" y="3213136"/>
            <a:ext cx="2174117" cy="1440000"/>
          </a:xfrm>
          <a:prstGeom prst="rect">
            <a:avLst/>
          </a:prstGeom>
        </p:spPr>
      </p:pic>
      <p:pic>
        <p:nvPicPr>
          <p:cNvPr id="9" name="图片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9752" y="4878670"/>
            <a:ext cx="2160000" cy="1430650"/>
          </a:xfrm>
          <a:prstGeom prst="rect">
            <a:avLst/>
          </a:prstGeom>
        </p:spPr>
      </p:pic>
      <p:pic>
        <p:nvPicPr>
          <p:cNvPr id="16" name="图片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878670"/>
            <a:ext cx="2160000" cy="1430649"/>
          </a:xfrm>
          <a:prstGeom prst="rect">
            <a:avLst/>
          </a:prstGeom>
        </p:spPr>
      </p:pic>
      <p:pic>
        <p:nvPicPr>
          <p:cNvPr id="17"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4008" y="4878670"/>
            <a:ext cx="952800" cy="1429200"/>
          </a:xfrm>
          <a:prstGeom prst="rect">
            <a:avLst/>
          </a:prstGeom>
        </p:spPr>
      </p:pic>
    </p:spTree>
    <p:extLst>
      <p:ext uri="{BB962C8B-B14F-4D97-AF65-F5344CB8AC3E}">
        <p14:creationId xmlns:p14="http://schemas.microsoft.com/office/powerpoint/2010/main" val="295440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Appendix-1: fixed and not fixed d parameters</a:t>
            </a:r>
            <a:endParaRPr lang="zh-CN" altLang="en-US" dirty="0"/>
          </a:p>
        </p:txBody>
      </p:sp>
      <p:sp>
        <p:nvSpPr>
          <p:cNvPr id="3" name="日期占位符 2"/>
          <p:cNvSpPr>
            <a:spLocks noGrp="1"/>
          </p:cNvSpPr>
          <p:nvPr>
            <p:ph type="dt" sz="half" idx="10"/>
          </p:nvPr>
        </p:nvSpPr>
        <p:spPr/>
        <p:txBody>
          <a:bodyPr/>
          <a:lstStyle/>
          <a:p>
            <a:fld id="{F1A8E9BE-6693-403F-86B3-3EEDA28290CC}" type="datetime1">
              <a:rPr lang="zh-CN" altLang="en-US" smtClean="0"/>
              <a:t>2017/6/26</a:t>
            </a:fld>
            <a:endParaRPr lang="zh-CN" altLang="en-US"/>
          </a:p>
        </p:txBody>
      </p:sp>
      <p:sp>
        <p:nvSpPr>
          <p:cNvPr id="4" name="灯片编号占位符 3"/>
          <p:cNvSpPr>
            <a:spLocks noGrp="1"/>
          </p:cNvSpPr>
          <p:nvPr>
            <p:ph type="sldNum" sz="quarter" idx="12"/>
          </p:nvPr>
        </p:nvSpPr>
        <p:spPr/>
        <p:txBody>
          <a:bodyPr/>
          <a:lstStyle/>
          <a:p>
            <a:fld id="{B19096A7-0A5F-477C-A0E0-AED64A7B26CA}" type="slidenum">
              <a:rPr lang="zh-CN" altLang="en-US" smtClean="0"/>
              <a:pPr/>
              <a:t>21</a:t>
            </a:fld>
            <a:endParaRPr lang="zh-CN" altLang="en-US"/>
          </a:p>
        </p:txBody>
      </p:sp>
      <p:pic>
        <p:nvPicPr>
          <p:cNvPr id="6" name="Picture 1" descr="C:\Users\chenruijiu\AppData\Local\YNote\data\chenrj04@163.com\6f8c1abb6ad74e2e87c18f065b1b3d2a\plot_cdistribution_gammat_thickness.png"/>
          <p:cNvPicPr>
            <a:picLocks noChangeAspect="1" noChangeArrowheads="1"/>
          </p:cNvPicPr>
          <p:nvPr/>
        </p:nvPicPr>
        <p:blipFill rotWithShape="1">
          <a:blip r:embed="rId2">
            <a:extLst>
              <a:ext uri="{28A0092B-C50C-407E-A947-70E740481C1C}">
                <a14:useLocalDpi xmlns:a14="http://schemas.microsoft.com/office/drawing/2010/main" val="0"/>
              </a:ext>
            </a:extLst>
          </a:blip>
          <a:srcRect l="2219" t="782" r="7771" b="33066"/>
          <a:stretch/>
        </p:blipFill>
        <p:spPr bwMode="auto">
          <a:xfrm>
            <a:off x="1043608" y="1196751"/>
            <a:ext cx="6480000" cy="50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0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 Introduction</a:t>
            </a:r>
            <a:endParaRPr lang="zh-CN" altLang="en-US" dirty="0"/>
          </a:p>
        </p:txBody>
      </p:sp>
      <p:sp>
        <p:nvSpPr>
          <p:cNvPr id="3" name="日期占位符 2"/>
          <p:cNvSpPr>
            <a:spLocks noGrp="1"/>
          </p:cNvSpPr>
          <p:nvPr>
            <p:ph type="dt" sz="half" idx="10"/>
          </p:nvPr>
        </p:nvSpPr>
        <p:spPr/>
        <p:txBody>
          <a:bodyPr/>
          <a:lstStyle/>
          <a:p>
            <a:fld id="{F1A8E9BE-6693-403F-86B3-3EEDA28290CC}" type="datetime1">
              <a:rPr lang="zh-CN" altLang="en-US" smtClean="0"/>
              <a:t>2017/6/26</a:t>
            </a:fld>
            <a:endParaRPr lang="zh-CN" altLang="en-US"/>
          </a:p>
        </p:txBody>
      </p:sp>
      <p:sp>
        <p:nvSpPr>
          <p:cNvPr id="4" name="灯片编号占位符 3"/>
          <p:cNvSpPr>
            <a:spLocks noGrp="1"/>
          </p:cNvSpPr>
          <p:nvPr>
            <p:ph type="sldNum" sz="quarter" idx="12"/>
          </p:nvPr>
        </p:nvSpPr>
        <p:spPr/>
        <p:txBody>
          <a:bodyPr/>
          <a:lstStyle/>
          <a:p>
            <a:fld id="{B19096A7-0A5F-477C-A0E0-AED64A7B26CA}" type="slidenum">
              <a:rPr lang="zh-CN" altLang="en-US" smtClean="0"/>
              <a:pPr/>
              <a:t>3</a:t>
            </a:fld>
            <a:endParaRPr lang="zh-CN" altLang="en-US"/>
          </a:p>
        </p:txBody>
      </p:sp>
      <p:pic>
        <p:nvPicPr>
          <p:cNvPr id="5" name="内容占位符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8287" y="1583692"/>
            <a:ext cx="3277193" cy="2728527"/>
          </a:xfrm>
          <a:prstGeom prst="rect">
            <a:avLst/>
          </a:prstGeom>
        </p:spPr>
      </p:pic>
      <p:pic>
        <p:nvPicPr>
          <p:cNvPr id="6" name="内容占位符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97041" y="1832443"/>
            <a:ext cx="3444765" cy="2173384"/>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824" y="1325618"/>
            <a:ext cx="3333750" cy="3039213"/>
          </a:xfrm>
          <a:prstGeom prst="rect">
            <a:avLst/>
          </a:prstGeom>
        </p:spPr>
      </p:pic>
      <p:sp>
        <p:nvSpPr>
          <p:cNvPr id="11" name="文本框 10"/>
          <p:cNvSpPr txBox="1"/>
          <p:nvPr/>
        </p:nvSpPr>
        <p:spPr>
          <a:xfrm>
            <a:off x="856612" y="2245059"/>
            <a:ext cx="1159329" cy="1415772"/>
          </a:xfrm>
          <a:prstGeom prst="rect">
            <a:avLst/>
          </a:prstGeom>
          <a:noFill/>
        </p:spPr>
        <p:txBody>
          <a:bodyPr wrap="square" rtlCol="0">
            <a:spAutoFit/>
          </a:bodyPr>
          <a:lstStyle/>
          <a:p>
            <a:pPr algn="ctr"/>
            <a:r>
              <a:rPr lang="en-US" altLang="zh-CN" sz="3200" b="1" dirty="0" err="1" smtClean="0">
                <a:latin typeface="Times New Roman" panose="02020603050405020304" pitchFamily="18" charset="0"/>
                <a:ea typeface="黑体" panose="02010609060101010101" pitchFamily="49" charset="-122"/>
              </a:rPr>
              <a:t>ESR</a:t>
            </a:r>
            <a:endParaRPr lang="en-US" altLang="zh-CN" b="1" dirty="0" smtClean="0">
              <a:latin typeface="Times New Roman" panose="02020603050405020304" pitchFamily="18" charset="0"/>
              <a:ea typeface="黑体" panose="02010609060101010101" pitchFamily="49" charset="-122"/>
            </a:endParaRPr>
          </a:p>
          <a:p>
            <a:pPr algn="ctr"/>
            <a:endParaRPr lang="en-US" altLang="zh-CN" dirty="0" smtClean="0">
              <a:latin typeface="Times New Roman" panose="02020603050405020304" pitchFamily="18" charset="0"/>
              <a:ea typeface="黑体" panose="02010609060101010101" pitchFamily="49" charset="-122"/>
            </a:endParaRPr>
          </a:p>
          <a:p>
            <a:pPr algn="ctr"/>
            <a:r>
              <a:rPr lang="en-US" altLang="zh-CN" dirty="0" smtClean="0">
                <a:latin typeface="Times New Roman" panose="02020603050405020304" pitchFamily="18" charset="0"/>
                <a:ea typeface="黑体" panose="02010609060101010101" pitchFamily="49" charset="-122"/>
              </a:rPr>
              <a:t>GSI</a:t>
            </a:r>
          </a:p>
          <a:p>
            <a:pPr algn="ctr"/>
            <a:r>
              <a:rPr lang="en-US" dirty="0" smtClean="0">
                <a:latin typeface="Times New Roman" panose="02020603050405020304" pitchFamily="18" charset="0"/>
                <a:ea typeface="黑体" panose="02010609060101010101" pitchFamily="49" charset="-122"/>
              </a:rPr>
              <a:t>German</a:t>
            </a:r>
            <a:endParaRPr lang="en-US" dirty="0">
              <a:latin typeface="Times New Roman" panose="02020603050405020304" pitchFamily="18" charset="0"/>
              <a:ea typeface="黑体" panose="02010609060101010101" pitchFamily="49" charset="-122"/>
            </a:endParaRPr>
          </a:p>
        </p:txBody>
      </p:sp>
      <p:sp>
        <p:nvSpPr>
          <p:cNvPr id="12" name="文本框 11"/>
          <p:cNvSpPr txBox="1"/>
          <p:nvPr/>
        </p:nvSpPr>
        <p:spPr>
          <a:xfrm>
            <a:off x="3920327" y="2245059"/>
            <a:ext cx="1443761" cy="1415772"/>
          </a:xfrm>
          <a:prstGeom prst="rect">
            <a:avLst/>
          </a:prstGeom>
          <a:noFill/>
        </p:spPr>
        <p:txBody>
          <a:bodyPr wrap="square" rtlCol="0">
            <a:spAutoFit/>
          </a:bodyPr>
          <a:lstStyle/>
          <a:p>
            <a:pPr algn="ctr"/>
            <a:r>
              <a:rPr lang="en-US" altLang="zh-CN" sz="3200" b="1" dirty="0" err="1" smtClean="0">
                <a:latin typeface="Times New Roman" panose="02020603050405020304" pitchFamily="18" charset="0"/>
                <a:ea typeface="黑体" panose="02010609060101010101" pitchFamily="49" charset="-122"/>
              </a:rPr>
              <a:t>CSRe</a:t>
            </a:r>
            <a:endParaRPr lang="en-US" altLang="zh-CN" b="1" dirty="0" smtClean="0">
              <a:latin typeface="Times New Roman" panose="02020603050405020304" pitchFamily="18" charset="0"/>
              <a:ea typeface="黑体" panose="02010609060101010101" pitchFamily="49" charset="-122"/>
            </a:endParaRPr>
          </a:p>
          <a:p>
            <a:pPr algn="ctr"/>
            <a:r>
              <a:rPr lang="en-US" altLang="zh-CN" dirty="0">
                <a:latin typeface="Times New Roman" panose="02020603050405020304" pitchFamily="18" charset="0"/>
                <a:ea typeface="黑体" panose="02010609060101010101" pitchFamily="49" charset="-122"/>
              </a:rPr>
              <a:t/>
            </a:r>
            <a:br>
              <a:rPr lang="en-US" altLang="zh-CN" dirty="0">
                <a:latin typeface="Times New Roman" panose="02020603050405020304" pitchFamily="18" charset="0"/>
                <a:ea typeface="黑体" panose="02010609060101010101" pitchFamily="49" charset="-122"/>
              </a:rPr>
            </a:br>
            <a:r>
              <a:rPr lang="en-US" altLang="zh-CN" dirty="0" smtClean="0">
                <a:latin typeface="Times New Roman" panose="02020603050405020304" pitchFamily="18" charset="0"/>
                <a:ea typeface="黑体" panose="02010609060101010101" pitchFamily="49" charset="-122"/>
              </a:rPr>
              <a:t>IMP</a:t>
            </a:r>
          </a:p>
          <a:p>
            <a:pPr algn="ctr"/>
            <a:r>
              <a:rPr lang="en-US" dirty="0" smtClean="0">
                <a:latin typeface="Times New Roman" panose="02020603050405020304" pitchFamily="18" charset="0"/>
                <a:ea typeface="黑体" panose="02010609060101010101" pitchFamily="49" charset="-122"/>
              </a:rPr>
              <a:t>China</a:t>
            </a:r>
            <a:endParaRPr lang="en-US" dirty="0">
              <a:latin typeface="Times New Roman" panose="02020603050405020304" pitchFamily="18" charset="0"/>
              <a:ea typeface="黑体" panose="02010609060101010101" pitchFamily="49" charset="-122"/>
            </a:endParaRPr>
          </a:p>
        </p:txBody>
      </p:sp>
      <p:sp>
        <p:nvSpPr>
          <p:cNvPr id="13" name="文本框 12"/>
          <p:cNvSpPr txBox="1"/>
          <p:nvPr/>
        </p:nvSpPr>
        <p:spPr>
          <a:xfrm>
            <a:off x="6653031" y="2245059"/>
            <a:ext cx="1735393" cy="1415772"/>
          </a:xfrm>
          <a:prstGeom prst="rect">
            <a:avLst/>
          </a:prstGeom>
          <a:noFill/>
        </p:spPr>
        <p:txBody>
          <a:bodyPr wrap="square" rtlCol="0">
            <a:spAutoFit/>
          </a:bodyPr>
          <a:lstStyle/>
          <a:p>
            <a:pPr algn="ctr"/>
            <a:r>
              <a:rPr lang="en-US" altLang="zh-CN" sz="3200" b="1" dirty="0" err="1" smtClean="0">
                <a:latin typeface="Times New Roman" panose="02020603050405020304" pitchFamily="18" charset="0"/>
                <a:ea typeface="黑体" panose="02010609060101010101" pitchFamily="49" charset="-122"/>
              </a:rPr>
              <a:t>R3</a:t>
            </a:r>
            <a:r>
              <a:rPr lang="en-US" altLang="zh-CN" sz="3200" b="1" dirty="0" smtClean="0">
                <a:latin typeface="Times New Roman" panose="02020603050405020304" pitchFamily="18" charset="0"/>
                <a:ea typeface="黑体" panose="02010609060101010101" pitchFamily="49" charset="-122"/>
              </a:rPr>
              <a:t>-Ring</a:t>
            </a:r>
          </a:p>
          <a:p>
            <a:pPr algn="ctr"/>
            <a:endParaRPr lang="en-US" altLang="zh-CN" dirty="0" smtClean="0">
              <a:latin typeface="Times New Roman" panose="02020603050405020304" pitchFamily="18" charset="0"/>
              <a:ea typeface="黑体" panose="02010609060101010101" pitchFamily="49" charset="-122"/>
            </a:endParaRPr>
          </a:p>
          <a:p>
            <a:pPr algn="ctr"/>
            <a:r>
              <a:rPr lang="en-US" altLang="zh-CN" dirty="0" smtClean="0">
                <a:latin typeface="Times New Roman" panose="02020603050405020304" pitchFamily="18" charset="0"/>
                <a:ea typeface="黑体" panose="02010609060101010101" pitchFamily="49" charset="-122"/>
              </a:rPr>
              <a:t>RIKEN</a:t>
            </a:r>
          </a:p>
          <a:p>
            <a:pPr algn="ctr"/>
            <a:r>
              <a:rPr lang="en-US" dirty="0" smtClean="0">
                <a:latin typeface="Times New Roman" panose="02020603050405020304" pitchFamily="18" charset="0"/>
                <a:ea typeface="黑体" panose="02010609060101010101" pitchFamily="49" charset="-122"/>
              </a:rPr>
              <a:t>Japan</a:t>
            </a:r>
            <a:endParaRPr lang="en-US" dirty="0">
              <a:latin typeface="Times New Roman" panose="02020603050405020304" pitchFamily="18" charset="0"/>
              <a:ea typeface="黑体" panose="02010609060101010101" pitchFamily="49" charset="-122"/>
            </a:endParaRPr>
          </a:p>
        </p:txBody>
      </p:sp>
      <mc:AlternateContent xmlns:mc="http://schemas.openxmlformats.org/markup-compatibility/2006" xmlns:a14="http://schemas.microsoft.com/office/drawing/2010/main">
        <mc:Choice Requires="a14">
          <p:graphicFrame>
            <p:nvGraphicFramePr>
              <p:cNvPr id="17" name="表格 16"/>
              <p:cNvGraphicFramePr>
                <a:graphicFrameLocks noGrp="1"/>
              </p:cNvGraphicFramePr>
              <p:nvPr>
                <p:extLst>
                  <p:ext uri="{D42A27DB-BD31-4B8C-83A1-F6EECF244321}">
                    <p14:modId xmlns:p14="http://schemas.microsoft.com/office/powerpoint/2010/main" val="1778577907"/>
                  </p:ext>
                </p:extLst>
              </p:nvPr>
            </p:nvGraphicFramePr>
            <p:xfrm>
              <a:off x="309024" y="4725144"/>
              <a:ext cx="8525952" cy="1588453"/>
            </p:xfrm>
            <a:graphic>
              <a:graphicData uri="http://schemas.openxmlformats.org/drawingml/2006/table">
                <a:tbl>
                  <a:tblPr firstRow="1" bandRow="1">
                    <a:tableStyleId>{5C22544A-7EE6-4342-B048-85BDC9FD1C3A}</a:tableStyleId>
                  </a:tblPr>
                  <a:tblGrid>
                    <a:gridCol w="2342161"/>
                    <a:gridCol w="2094081"/>
                    <a:gridCol w="1958222"/>
                    <a:gridCol w="2131488"/>
                  </a:tblGrid>
                  <a:tr h="139040">
                    <a:tc>
                      <a:txBody>
                        <a:bodyPr/>
                        <a:lstStyle/>
                        <a:p>
                          <a:endParaRPr lang="zh-CN" altLang="en-US" sz="2000" dirty="0"/>
                        </a:p>
                      </a:txBody>
                      <a:tcPr/>
                    </a:tc>
                    <a:tc>
                      <a:txBody>
                        <a:bodyPr/>
                        <a:lstStyle/>
                        <a:p>
                          <a:r>
                            <a:rPr lang="en-US" altLang="zh-CN" sz="2000" dirty="0" err="1" smtClean="0"/>
                            <a:t>ESR</a:t>
                          </a:r>
                          <a:r>
                            <a:rPr lang="en-US" altLang="zh-CN" sz="2000" dirty="0" smtClean="0"/>
                            <a:t>(</a:t>
                          </a:r>
                          <a:r>
                            <a:rPr lang="en-US" altLang="zh-CN" sz="2000" dirty="0" err="1" smtClean="0"/>
                            <a:t>GSI</a:t>
                          </a:r>
                          <a:r>
                            <a:rPr lang="en-US" altLang="zh-CN" sz="2000" dirty="0" smtClean="0"/>
                            <a:t>)</a:t>
                          </a:r>
                          <a:endParaRPr lang="zh-CN" altLang="en-US" sz="2000" dirty="0"/>
                        </a:p>
                      </a:txBody>
                      <a:tcPr/>
                    </a:tc>
                    <a:tc>
                      <a:txBody>
                        <a:bodyPr/>
                        <a:lstStyle/>
                        <a:p>
                          <a:r>
                            <a:rPr lang="en-US" altLang="zh-CN" sz="2000" dirty="0" err="1" smtClean="0"/>
                            <a:t>CSRe</a:t>
                          </a:r>
                          <a:r>
                            <a:rPr lang="en-US" altLang="zh-CN" sz="2000" dirty="0" smtClean="0"/>
                            <a:t>(IMP)</a:t>
                          </a:r>
                          <a:endParaRPr lang="zh-CN" altLang="en-US" sz="2000" dirty="0"/>
                        </a:p>
                      </a:txBody>
                      <a:tcPr/>
                    </a:tc>
                    <a:tc>
                      <a:txBody>
                        <a:bodyPr/>
                        <a:lstStyle/>
                        <a:p>
                          <a:r>
                            <a:rPr lang="en-US" altLang="zh-CN" sz="2000" dirty="0" err="1" smtClean="0"/>
                            <a:t>R3</a:t>
                          </a:r>
                          <a:r>
                            <a:rPr lang="en-US" altLang="zh-CN" sz="2000" dirty="0" smtClean="0"/>
                            <a:t>-Ring(RIKEN)</a:t>
                          </a:r>
                          <a:endParaRPr lang="zh-CN" altLang="en-US" sz="2000" dirty="0"/>
                        </a:p>
                      </a:txBody>
                      <a:tcPr/>
                    </a:tc>
                  </a:tr>
                  <a:tr h="370840">
                    <a:tc>
                      <a:txBody>
                        <a:bodyPr/>
                        <a:lstStyle/>
                        <a:p>
                          <a:r>
                            <a:rPr lang="en-US" altLang="zh-CN" sz="2000" dirty="0" smtClean="0"/>
                            <a:t>Circumference[m]</a:t>
                          </a:r>
                          <a:endParaRPr lang="zh-CN" altLang="en-US" sz="2000" dirty="0"/>
                        </a:p>
                      </a:txBody>
                      <a:tcPr/>
                    </a:tc>
                    <a:tc>
                      <a:txBody>
                        <a:bodyPr/>
                        <a:lstStyle/>
                        <a:p>
                          <a:pPr algn="r"/>
                          <a:r>
                            <a:rPr lang="en-US" altLang="zh-CN" sz="2000" dirty="0" smtClean="0"/>
                            <a:t>103.36</a:t>
                          </a:r>
                          <a:endParaRPr lang="zh-CN" altLang="en-US" sz="2000" dirty="0"/>
                        </a:p>
                      </a:txBody>
                      <a:tcPr/>
                    </a:tc>
                    <a:tc>
                      <a:txBody>
                        <a:bodyPr/>
                        <a:lstStyle/>
                        <a:p>
                          <a:pPr algn="r"/>
                          <a:r>
                            <a:rPr lang="en-US" altLang="zh-CN" sz="2000" dirty="0" smtClean="0"/>
                            <a:t>128.80</a:t>
                          </a:r>
                          <a:endParaRPr lang="zh-CN" altLang="en-US" sz="2000" dirty="0"/>
                        </a:p>
                      </a:txBody>
                      <a:tcPr/>
                    </a:tc>
                    <a:tc>
                      <a:txBody>
                        <a:bodyPr/>
                        <a:lstStyle/>
                        <a:p>
                          <a:pPr algn="r"/>
                          <a:r>
                            <a:rPr lang="en-US" altLang="zh-CN" sz="2000" dirty="0" smtClean="0"/>
                            <a:t>56.13</a:t>
                          </a:r>
                          <a:endParaRPr lang="zh-CN" altLang="en-US" sz="2000" dirty="0"/>
                        </a:p>
                      </a:txBody>
                      <a:tcPr/>
                    </a:tc>
                  </a:tr>
                  <a:tr h="370840">
                    <a:tc>
                      <a:txBody>
                        <a:bodyPr/>
                        <a:lstStyle/>
                        <a:p>
                          <a:r>
                            <a:rPr lang="en-US" altLang="zh-CN" sz="2000" dirty="0" err="1" smtClean="0"/>
                            <a:t>Bp</a:t>
                          </a:r>
                          <a:r>
                            <a:rPr lang="en-US" altLang="zh-CN" sz="2000" dirty="0" smtClean="0"/>
                            <a:t> [Tm, max]</a:t>
                          </a:r>
                          <a:endParaRPr lang="zh-CN" altLang="en-US" sz="2000" dirty="0"/>
                        </a:p>
                      </a:txBody>
                      <a:tcPr/>
                    </a:tc>
                    <a:tc>
                      <a:txBody>
                        <a:bodyPr/>
                        <a:lstStyle/>
                        <a:p>
                          <a:pPr algn="r"/>
                          <a:r>
                            <a:rPr lang="en-US" altLang="zh-CN" sz="2000" dirty="0" smtClean="0"/>
                            <a:t>0.5--10</a:t>
                          </a:r>
                          <a:endParaRPr lang="zh-CN" altLang="en-US" sz="2000" dirty="0"/>
                        </a:p>
                      </a:txBody>
                      <a:tcPr/>
                    </a:tc>
                    <a:tc>
                      <a:txBody>
                        <a:bodyPr/>
                        <a:lstStyle/>
                        <a:p>
                          <a:pPr algn="r"/>
                          <a:r>
                            <a:rPr lang="en-US" altLang="zh-CN" sz="2000" dirty="0" smtClean="0"/>
                            <a:t>0.6--8.4</a:t>
                          </a:r>
                          <a:endParaRPr lang="zh-CN" altLang="en-US" sz="2000" dirty="0"/>
                        </a:p>
                      </a:txBody>
                      <a:tcPr/>
                    </a:tc>
                    <a:tc>
                      <a:txBody>
                        <a:bodyPr/>
                        <a:lstStyle/>
                        <a:p>
                          <a:pPr algn="r"/>
                          <a:r>
                            <a:rPr lang="en-US" altLang="zh-CN" sz="2000" dirty="0" smtClean="0"/>
                            <a:t>--6.43</a:t>
                          </a:r>
                          <a:endParaRPr lang="zh-CN" altLang="en-US" sz="2000" dirty="0"/>
                        </a:p>
                      </a:txBody>
                      <a:tcPr/>
                    </a:tc>
                  </a:tr>
                  <a:tr h="370840">
                    <a:tc>
                      <a:txBody>
                        <a:bodyPr/>
                        <a:lstStyle/>
                        <a:p>
                          <a:r>
                            <a:rPr lang="el-GR" altLang="zh-CN" sz="2000" dirty="0" smtClean="0"/>
                            <a:t>Δ</a:t>
                          </a:r>
                          <a:r>
                            <a:rPr lang="en-US" altLang="zh-CN" sz="2000" dirty="0" smtClean="0"/>
                            <a:t>B/B</a:t>
                          </a:r>
                          <a:endParaRPr lang="zh-CN" altLang="en-US" sz="2000" dirty="0"/>
                        </a:p>
                      </a:txBody>
                      <a:tcPr/>
                    </a:tc>
                    <a:tc>
                      <a:txBody>
                        <a:bodyPr/>
                        <a:lstStyle/>
                        <a:p>
                          <a:pPr algn="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m:t>
                                </m:r>
                                <m:r>
                                  <a:rPr lang="en-US" altLang="zh-CN" sz="2000" b="0" i="1" smtClean="0">
                                    <a:latin typeface="Cambria Math" panose="02040503050406030204" pitchFamily="18" charset="0"/>
                                  </a:rPr>
                                  <m:t>2</m:t>
                                </m:r>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10</m:t>
                                    </m:r>
                                  </m:e>
                                  <m:sup>
                                    <m:r>
                                      <a:rPr lang="en-US" altLang="zh-CN" sz="2000" b="0" i="1" smtClean="0">
                                        <a:latin typeface="Cambria Math" panose="02040503050406030204" pitchFamily="18" charset="0"/>
                                        <a:ea typeface="Cambria Math" panose="02040503050406030204" pitchFamily="18" charset="0"/>
                                      </a:rPr>
                                      <m:t>−6</m:t>
                                    </m:r>
                                  </m:sup>
                                </m:sSup>
                              </m:oMath>
                            </m:oMathPara>
                          </a14:m>
                          <a:endParaRPr lang="zh-CN" altLang="en-US" sz="2000" dirty="0"/>
                        </a:p>
                      </a:txBody>
                      <a:tcPr/>
                    </a:tc>
                    <a:tc>
                      <a:txBody>
                        <a:bodyPr/>
                        <a:lstStyle/>
                        <a:p>
                          <a:pPr algn="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m:t>
                                </m:r>
                                <m:r>
                                  <a:rPr lang="en-US" altLang="zh-CN" sz="2000" b="0" i="1" smtClean="0">
                                    <a:latin typeface="Cambria Math" panose="02040503050406030204" pitchFamily="18" charset="0"/>
                                  </a:rPr>
                                  <m:t>5</m:t>
                                </m:r>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10</m:t>
                                    </m:r>
                                  </m:e>
                                  <m:sup>
                                    <m:r>
                                      <a:rPr lang="en-US" altLang="zh-CN" sz="2000" b="0" i="1" smtClean="0">
                                        <a:latin typeface="Cambria Math" panose="02040503050406030204" pitchFamily="18" charset="0"/>
                                        <a:ea typeface="Cambria Math" panose="02040503050406030204" pitchFamily="18" charset="0"/>
                                      </a:rPr>
                                      <m:t>−5</m:t>
                                    </m:r>
                                  </m:sup>
                                </m:sSup>
                              </m:oMath>
                            </m:oMathPara>
                          </a14:m>
                          <a:endParaRPr lang="zh-CN" altLang="en-US" sz="2000" dirty="0"/>
                        </a:p>
                      </a:txBody>
                      <a:tcPr/>
                    </a:tc>
                    <a:tc>
                      <a:txBody>
                        <a:bodyPr/>
                        <a:lstStyle/>
                        <a:p>
                          <a:pPr algn="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10</m:t>
                                    </m:r>
                                  </m:e>
                                  <m:sup>
                                    <m:r>
                                      <a:rPr lang="en-US" altLang="zh-CN" sz="2000" b="0" i="1" smtClean="0">
                                        <a:latin typeface="Cambria Math" panose="02040503050406030204" pitchFamily="18" charset="0"/>
                                        <a:ea typeface="Cambria Math" panose="02040503050406030204" pitchFamily="18" charset="0"/>
                                      </a:rPr>
                                      <m:t>−6</m:t>
                                    </m:r>
                                  </m:sup>
                                </m:sSup>
                              </m:oMath>
                            </m:oMathPara>
                          </a14:m>
                          <a:endParaRPr lang="zh-CN" altLang="en-US" sz="2000" dirty="0"/>
                        </a:p>
                      </a:txBody>
                      <a:tcPr/>
                    </a:tc>
                  </a:tr>
                </a:tbl>
              </a:graphicData>
            </a:graphic>
          </p:graphicFrame>
        </mc:Choice>
        <mc:Fallback xmlns="">
          <p:graphicFrame>
            <p:nvGraphicFramePr>
              <p:cNvPr id="17" name="表格 16"/>
              <p:cNvGraphicFramePr>
                <a:graphicFrameLocks noGrp="1"/>
              </p:cNvGraphicFramePr>
              <p:nvPr>
                <p:extLst>
                  <p:ext uri="{D42A27DB-BD31-4B8C-83A1-F6EECF244321}">
                    <p14:modId xmlns:p14="http://schemas.microsoft.com/office/powerpoint/2010/main" val="1778577907"/>
                  </p:ext>
                </p:extLst>
              </p:nvPr>
            </p:nvGraphicFramePr>
            <p:xfrm>
              <a:off x="309024" y="4725144"/>
              <a:ext cx="8525952" cy="1588453"/>
            </p:xfrm>
            <a:graphic>
              <a:graphicData uri="http://schemas.openxmlformats.org/drawingml/2006/table">
                <a:tbl>
                  <a:tblPr firstRow="1" bandRow="1">
                    <a:tableStyleId>{5C22544A-7EE6-4342-B048-85BDC9FD1C3A}</a:tableStyleId>
                  </a:tblPr>
                  <a:tblGrid>
                    <a:gridCol w="2342161"/>
                    <a:gridCol w="2094081"/>
                    <a:gridCol w="1958222"/>
                    <a:gridCol w="2131488"/>
                  </a:tblGrid>
                  <a:tr h="396240">
                    <a:tc>
                      <a:txBody>
                        <a:bodyPr/>
                        <a:lstStyle/>
                        <a:p>
                          <a:endParaRPr lang="zh-CN" altLang="en-US" sz="2000" dirty="0"/>
                        </a:p>
                      </a:txBody>
                      <a:tcPr/>
                    </a:tc>
                    <a:tc>
                      <a:txBody>
                        <a:bodyPr/>
                        <a:lstStyle/>
                        <a:p>
                          <a:r>
                            <a:rPr lang="en-US" altLang="zh-CN" sz="2000" dirty="0" err="1" smtClean="0"/>
                            <a:t>ESR</a:t>
                          </a:r>
                          <a:r>
                            <a:rPr lang="en-US" altLang="zh-CN" sz="2000" dirty="0" smtClean="0"/>
                            <a:t>(</a:t>
                          </a:r>
                          <a:r>
                            <a:rPr lang="en-US" altLang="zh-CN" sz="2000" dirty="0" err="1" smtClean="0"/>
                            <a:t>GSI</a:t>
                          </a:r>
                          <a:r>
                            <a:rPr lang="en-US" altLang="zh-CN" sz="2000" dirty="0" smtClean="0"/>
                            <a:t>)</a:t>
                          </a:r>
                          <a:endParaRPr lang="zh-CN" altLang="en-US" sz="2000" dirty="0"/>
                        </a:p>
                      </a:txBody>
                      <a:tcPr/>
                    </a:tc>
                    <a:tc>
                      <a:txBody>
                        <a:bodyPr/>
                        <a:lstStyle/>
                        <a:p>
                          <a:r>
                            <a:rPr lang="en-US" altLang="zh-CN" sz="2000" dirty="0" err="1" smtClean="0"/>
                            <a:t>CSRe</a:t>
                          </a:r>
                          <a:r>
                            <a:rPr lang="en-US" altLang="zh-CN" sz="2000" dirty="0" smtClean="0"/>
                            <a:t>(IMP)</a:t>
                          </a:r>
                          <a:endParaRPr lang="zh-CN" altLang="en-US" sz="2000" dirty="0"/>
                        </a:p>
                      </a:txBody>
                      <a:tcPr/>
                    </a:tc>
                    <a:tc>
                      <a:txBody>
                        <a:bodyPr/>
                        <a:lstStyle/>
                        <a:p>
                          <a:r>
                            <a:rPr lang="en-US" altLang="zh-CN" sz="2000" dirty="0" err="1" smtClean="0"/>
                            <a:t>R3</a:t>
                          </a:r>
                          <a:r>
                            <a:rPr lang="en-US" altLang="zh-CN" sz="2000" dirty="0" smtClean="0"/>
                            <a:t>-Ring(RIKEN)</a:t>
                          </a:r>
                          <a:endParaRPr lang="zh-CN" altLang="en-US" sz="2000" dirty="0"/>
                        </a:p>
                      </a:txBody>
                      <a:tcPr/>
                    </a:tc>
                  </a:tr>
                  <a:tr h="396240">
                    <a:tc>
                      <a:txBody>
                        <a:bodyPr/>
                        <a:lstStyle/>
                        <a:p>
                          <a:r>
                            <a:rPr lang="en-US" altLang="zh-CN" sz="2000" dirty="0" smtClean="0"/>
                            <a:t>Circumference[m]</a:t>
                          </a:r>
                          <a:endParaRPr lang="zh-CN" altLang="en-US" sz="2000" dirty="0"/>
                        </a:p>
                      </a:txBody>
                      <a:tcPr/>
                    </a:tc>
                    <a:tc>
                      <a:txBody>
                        <a:bodyPr/>
                        <a:lstStyle/>
                        <a:p>
                          <a:pPr algn="r"/>
                          <a:r>
                            <a:rPr lang="en-US" altLang="zh-CN" sz="2000" dirty="0" smtClean="0"/>
                            <a:t>103.36</a:t>
                          </a:r>
                          <a:endParaRPr lang="zh-CN" altLang="en-US" sz="2000" dirty="0"/>
                        </a:p>
                      </a:txBody>
                      <a:tcPr/>
                    </a:tc>
                    <a:tc>
                      <a:txBody>
                        <a:bodyPr/>
                        <a:lstStyle/>
                        <a:p>
                          <a:pPr algn="r"/>
                          <a:r>
                            <a:rPr lang="en-US" altLang="zh-CN" sz="2000" dirty="0" smtClean="0"/>
                            <a:t>128.80</a:t>
                          </a:r>
                          <a:endParaRPr lang="zh-CN" altLang="en-US" sz="2000" dirty="0"/>
                        </a:p>
                      </a:txBody>
                      <a:tcPr/>
                    </a:tc>
                    <a:tc>
                      <a:txBody>
                        <a:bodyPr/>
                        <a:lstStyle/>
                        <a:p>
                          <a:pPr algn="r"/>
                          <a:r>
                            <a:rPr lang="en-US" altLang="zh-CN" sz="2000" dirty="0" smtClean="0"/>
                            <a:t>56.13</a:t>
                          </a:r>
                          <a:endParaRPr lang="zh-CN" altLang="en-US" sz="2000" dirty="0"/>
                        </a:p>
                      </a:txBody>
                      <a:tcPr/>
                    </a:tc>
                  </a:tr>
                  <a:tr h="396240">
                    <a:tc>
                      <a:txBody>
                        <a:bodyPr/>
                        <a:lstStyle/>
                        <a:p>
                          <a:r>
                            <a:rPr lang="en-US" altLang="zh-CN" sz="2000" dirty="0" err="1" smtClean="0"/>
                            <a:t>Bp</a:t>
                          </a:r>
                          <a:r>
                            <a:rPr lang="en-US" altLang="zh-CN" sz="2000" dirty="0" smtClean="0"/>
                            <a:t> [Tm, max]</a:t>
                          </a:r>
                          <a:endParaRPr lang="zh-CN" altLang="en-US" sz="2000" dirty="0"/>
                        </a:p>
                      </a:txBody>
                      <a:tcPr/>
                    </a:tc>
                    <a:tc>
                      <a:txBody>
                        <a:bodyPr/>
                        <a:lstStyle/>
                        <a:p>
                          <a:pPr algn="r"/>
                          <a:r>
                            <a:rPr lang="en-US" altLang="zh-CN" sz="2000" dirty="0" smtClean="0"/>
                            <a:t>0.5--10</a:t>
                          </a:r>
                          <a:endParaRPr lang="zh-CN" altLang="en-US" sz="2000" dirty="0"/>
                        </a:p>
                      </a:txBody>
                      <a:tcPr/>
                    </a:tc>
                    <a:tc>
                      <a:txBody>
                        <a:bodyPr/>
                        <a:lstStyle/>
                        <a:p>
                          <a:pPr algn="r"/>
                          <a:r>
                            <a:rPr lang="en-US" altLang="zh-CN" sz="2000" dirty="0" smtClean="0"/>
                            <a:t>0.6--8.4</a:t>
                          </a:r>
                          <a:endParaRPr lang="zh-CN" altLang="en-US" sz="2000" dirty="0"/>
                        </a:p>
                      </a:txBody>
                      <a:tcPr/>
                    </a:tc>
                    <a:tc>
                      <a:txBody>
                        <a:bodyPr/>
                        <a:lstStyle/>
                        <a:p>
                          <a:pPr algn="r"/>
                          <a:r>
                            <a:rPr lang="en-US" altLang="zh-CN" sz="2000" dirty="0" smtClean="0"/>
                            <a:t>--6.43</a:t>
                          </a:r>
                          <a:endParaRPr lang="zh-CN" altLang="en-US" sz="2000" dirty="0"/>
                        </a:p>
                      </a:txBody>
                      <a:tcPr/>
                    </a:tc>
                  </a:tr>
                  <a:tr h="399733">
                    <a:tc>
                      <a:txBody>
                        <a:bodyPr/>
                        <a:lstStyle/>
                        <a:p>
                          <a:r>
                            <a:rPr lang="el-GR" altLang="zh-CN" sz="2000" dirty="0" smtClean="0"/>
                            <a:t>Δ</a:t>
                          </a:r>
                          <a:r>
                            <a:rPr lang="en-US" altLang="zh-CN" sz="2000" dirty="0" smtClean="0"/>
                            <a:t>B/B</a:t>
                          </a:r>
                          <a:endParaRPr lang="zh-CN" altLang="en-US" sz="2000" dirty="0"/>
                        </a:p>
                      </a:txBody>
                      <a:tcPr/>
                    </a:tc>
                    <a:tc>
                      <a:txBody>
                        <a:bodyPr/>
                        <a:lstStyle/>
                        <a:p>
                          <a:endParaRPr lang="zh-CN"/>
                        </a:p>
                      </a:txBody>
                      <a:tcPr>
                        <a:blipFill rotWithShape="0">
                          <a:blip r:embed="rId6"/>
                          <a:stretch>
                            <a:fillRect l="-112536" t="-303030" r="-197085" b="-25758"/>
                          </a:stretch>
                        </a:blipFill>
                      </a:tcPr>
                    </a:tc>
                    <a:tc>
                      <a:txBody>
                        <a:bodyPr/>
                        <a:lstStyle/>
                        <a:p>
                          <a:endParaRPr lang="zh-CN"/>
                        </a:p>
                      </a:txBody>
                      <a:tcPr>
                        <a:blipFill rotWithShape="0">
                          <a:blip r:embed="rId6"/>
                          <a:stretch>
                            <a:fillRect l="-226398" t="-303030" r="-109938" b="-25758"/>
                          </a:stretch>
                        </a:blipFill>
                      </a:tcPr>
                    </a:tc>
                    <a:tc>
                      <a:txBody>
                        <a:bodyPr/>
                        <a:lstStyle/>
                        <a:p>
                          <a:endParaRPr lang="zh-CN"/>
                        </a:p>
                      </a:txBody>
                      <a:tcPr>
                        <a:blipFill rotWithShape="0">
                          <a:blip r:embed="rId6"/>
                          <a:stretch>
                            <a:fillRect l="-300286" t="-303030" r="-1143" b="-25758"/>
                          </a:stretch>
                        </a:blipFill>
                      </a:tcPr>
                    </a:tc>
                  </a:tr>
                </a:tbl>
              </a:graphicData>
            </a:graphic>
          </p:graphicFrame>
        </mc:Fallback>
      </mc:AlternateContent>
    </p:spTree>
    <p:extLst>
      <p:ext uri="{BB962C8B-B14F-4D97-AF65-F5344CB8AC3E}">
        <p14:creationId xmlns:p14="http://schemas.microsoft.com/office/powerpoint/2010/main" val="271926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Introduction</a:t>
            </a:r>
            <a:endParaRPr lang="zh-CN" altLang="en-US" dirty="0"/>
          </a:p>
        </p:txBody>
      </p:sp>
      <p:sp>
        <p:nvSpPr>
          <p:cNvPr id="3" name="日期占位符 2"/>
          <p:cNvSpPr>
            <a:spLocks noGrp="1"/>
          </p:cNvSpPr>
          <p:nvPr>
            <p:ph type="dt" sz="half" idx="10"/>
          </p:nvPr>
        </p:nvSpPr>
        <p:spPr/>
        <p:txBody>
          <a:bodyPr/>
          <a:lstStyle/>
          <a:p>
            <a:fld id="{31AB2E77-F90C-4E9D-B795-13B954C76F37}"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4</a:t>
            </a:fld>
            <a:endParaRPr lang="zh-CN" altLang="en-US"/>
          </a:p>
        </p:txBody>
      </p:sp>
      <p:sp>
        <p:nvSpPr>
          <p:cNvPr id="6" name="内容占位符 5"/>
          <p:cNvSpPr>
            <a:spLocks noGrp="1"/>
          </p:cNvSpPr>
          <p:nvPr>
            <p:ph sz="quarter" idx="1"/>
          </p:nvPr>
        </p:nvSpPr>
        <p:spPr>
          <a:xfrm>
            <a:off x="432048" y="1219200"/>
            <a:ext cx="8229600" cy="985664"/>
          </a:xfrm>
        </p:spPr>
        <p:txBody>
          <a:bodyPr/>
          <a:lstStyle/>
          <a:p>
            <a:pPr marL="0" indent="0">
              <a:buNone/>
            </a:pPr>
            <a:r>
              <a:rPr lang="en-US" altLang="zh-CN" dirty="0" smtClean="0"/>
              <a:t>Principle of IMS:</a:t>
            </a:r>
            <a:endParaRPr lang="zh-CN" altLang="en-US" dirty="0"/>
          </a:p>
        </p:txBody>
      </p:sp>
      <mc:AlternateContent xmlns:mc="http://schemas.openxmlformats.org/markup-compatibility/2006" xmlns:a14="http://schemas.microsoft.com/office/drawing/2010/main">
        <mc:Choice Requires="a14">
          <p:sp>
            <p:nvSpPr>
              <p:cNvPr id="7" name="矩形 6"/>
              <p:cNvSpPr/>
              <p:nvPr/>
            </p:nvSpPr>
            <p:spPr>
              <a:xfrm>
                <a:off x="2242965" y="1844824"/>
                <a:ext cx="4658070" cy="940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sz="2400" i="1">
                              <a:latin typeface="Cambria Math" panose="02040503050406030204" pitchFamily="18" charset="0"/>
                            </a:rPr>
                          </m:ctrlPr>
                        </m:fPr>
                        <m:num>
                          <m:r>
                            <a:rPr lang="zh-CN" altLang="en-US" sz="2400">
                              <a:latin typeface="Cambria Math" panose="02040503050406030204" pitchFamily="18" charset="0"/>
                            </a:rPr>
                            <m:t>∆</m:t>
                          </m:r>
                          <m:r>
                            <a:rPr lang="zh-CN" altLang="en-US" sz="2400" i="1">
                              <a:latin typeface="Cambria Math" panose="02040503050406030204" pitchFamily="18" charset="0"/>
                            </a:rPr>
                            <m:t>𝑇</m:t>
                          </m:r>
                        </m:num>
                        <m:den>
                          <m:r>
                            <a:rPr lang="zh-CN" altLang="en-US" sz="2400" i="1">
                              <a:latin typeface="Cambria Math" panose="02040503050406030204" pitchFamily="18" charset="0"/>
                            </a:rPr>
                            <m:t>𝑇</m:t>
                          </m:r>
                        </m:den>
                      </m:f>
                      <m:r>
                        <a:rPr lang="zh-CN" altLang="en-US" sz="2400" i="0">
                          <a:latin typeface="Cambria Math" panose="02040503050406030204" pitchFamily="18" charset="0"/>
                        </a:rPr>
                        <m:t>=</m:t>
                      </m:r>
                      <m:f>
                        <m:fPr>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𝛾</m:t>
                              </m:r>
                            </m:e>
                            <m:sub>
                              <m:r>
                                <a:rPr lang="zh-CN" altLang="en-US" sz="2400" i="1">
                                  <a:latin typeface="Cambria Math" panose="02040503050406030204" pitchFamily="18" charset="0"/>
                                </a:rPr>
                                <m:t>𝑡</m:t>
                              </m:r>
                            </m:sub>
                            <m:sup>
                              <m:r>
                                <a:rPr lang="zh-CN" altLang="en-US" sz="2400" i="0">
                                  <a:latin typeface="Cambria Math" panose="02040503050406030204" pitchFamily="18" charset="0"/>
                                </a:rPr>
                                <m:t>2</m:t>
                              </m:r>
                            </m:sup>
                          </m:sSubSup>
                        </m:den>
                      </m:f>
                      <m:f>
                        <m:fPr>
                          <m:ctrlPr>
                            <a:rPr lang="zh-CN" altLang="en-US" sz="2400" i="1">
                              <a:latin typeface="Cambria Math" panose="02040503050406030204" pitchFamily="18" charset="0"/>
                            </a:rPr>
                          </m:ctrlPr>
                        </m:fPr>
                        <m:num>
                          <m:d>
                            <m:dPr>
                              <m:begChr m:val=""/>
                              <m:ctrlPr>
                                <a:rPr lang="zh-CN" altLang="en-US" sz="2400" i="1">
                                  <a:latin typeface="Cambria Math" panose="02040503050406030204" pitchFamily="18" charset="0"/>
                                </a:rPr>
                              </m:ctrlPr>
                            </m:dPr>
                            <m:e>
                              <m:r>
                                <a:rPr lang="zh-CN" altLang="en-US" sz="2400" i="0">
                                  <a:latin typeface="Cambria Math" panose="02040503050406030204" pitchFamily="18" charset="0"/>
                                </a:rPr>
                                <m:t>∆(</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r>
                                    <a:rPr lang="zh-CN" altLang="en-US" sz="2400" i="1">
                                      <a:latin typeface="Cambria Math" panose="02040503050406030204" pitchFamily="18" charset="0"/>
                                    </a:rPr>
                                    <m:t>𝑞</m:t>
                                  </m:r>
                                </m:den>
                              </m:f>
                            </m:e>
                          </m:d>
                        </m:num>
                        <m:den>
                          <m:d>
                            <m:dPr>
                              <m:ctrlPr>
                                <a:rPr lang="zh-CN" altLang="en-US" sz="2400" i="1">
                                  <a:latin typeface="Cambria Math" panose="02040503050406030204" pitchFamily="18" charset="0"/>
                                </a:rPr>
                              </m:ctrlPr>
                            </m:dPr>
                            <m:e>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r>
                                    <a:rPr lang="zh-CN" altLang="en-US" sz="2400" i="1">
                                      <a:latin typeface="Cambria Math" panose="02040503050406030204" pitchFamily="18" charset="0"/>
                                    </a:rPr>
                                    <m:t>𝑞</m:t>
                                  </m:r>
                                </m:den>
                              </m:f>
                            </m:e>
                          </m:d>
                        </m:den>
                      </m:f>
                      <m:r>
                        <a:rPr lang="zh-CN" altLang="en-US" sz="2400" i="0">
                          <a:latin typeface="Cambria Math" panose="02040503050406030204" pitchFamily="18" charset="0"/>
                        </a:rPr>
                        <m:t>−</m:t>
                      </m:r>
                      <m:d>
                        <m:dPr>
                          <m:ctrlPr>
                            <a:rPr lang="zh-CN" altLang="en-US" sz="2400" i="1">
                              <a:latin typeface="Cambria Math" panose="02040503050406030204" pitchFamily="18" charset="0"/>
                            </a:rPr>
                          </m:ctrlPr>
                        </m:dPr>
                        <m:e>
                          <m:f>
                            <m:fPr>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𝛾</m:t>
                                  </m:r>
                                </m:e>
                                <m:sub/>
                                <m:sup>
                                  <m:r>
                                    <a:rPr lang="zh-CN" altLang="en-US" sz="2400" i="0">
                                      <a:latin typeface="Cambria Math" panose="02040503050406030204" pitchFamily="18" charset="0"/>
                                    </a:rPr>
                                    <m:t>2</m:t>
                                  </m:r>
                                </m:sup>
                              </m:sSubSup>
                            </m:den>
                          </m:f>
                          <m:r>
                            <a:rPr lang="zh-CN" altLang="en-US" sz="2400" i="0">
                              <a:latin typeface="Cambria Math" panose="02040503050406030204" pitchFamily="18" charset="0"/>
                            </a:rPr>
                            <m:t>−</m:t>
                          </m:r>
                          <m:f>
                            <m:fPr>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𝛾</m:t>
                                  </m:r>
                                </m:e>
                                <m:sub>
                                  <m:r>
                                    <a:rPr lang="zh-CN" altLang="en-US" sz="2400" i="1">
                                      <a:latin typeface="Cambria Math" panose="02040503050406030204" pitchFamily="18" charset="0"/>
                                    </a:rPr>
                                    <m:t>𝑡</m:t>
                                  </m:r>
                                </m:sub>
                                <m:sup>
                                  <m:r>
                                    <a:rPr lang="zh-CN" altLang="en-US" sz="2400" i="0">
                                      <a:latin typeface="Cambria Math" panose="02040503050406030204" pitchFamily="18" charset="0"/>
                                    </a:rPr>
                                    <m:t>2</m:t>
                                  </m:r>
                                </m:sup>
                              </m:sSubSup>
                            </m:den>
                          </m:f>
                        </m:e>
                      </m:d>
                      <m:f>
                        <m:fPr>
                          <m:ctrlPr>
                            <a:rPr lang="zh-CN" altLang="en-US" sz="2400" i="1">
                              <a:latin typeface="Cambria Math" panose="02040503050406030204" pitchFamily="18" charset="0"/>
                            </a:rPr>
                          </m:ctrlPr>
                        </m:fPr>
                        <m:num>
                          <m:r>
                            <a:rPr lang="zh-CN" altLang="en-US" sz="2400" i="0">
                              <a:latin typeface="Cambria Math" panose="02040503050406030204" pitchFamily="18" charset="0"/>
                            </a:rPr>
                            <m:t>∆</m:t>
                          </m:r>
                          <m:r>
                            <a:rPr lang="zh-CN" altLang="en-US" sz="2400" i="1">
                              <a:latin typeface="Cambria Math" panose="02040503050406030204" pitchFamily="18" charset="0"/>
                            </a:rPr>
                            <m:t>𝑃</m:t>
                          </m:r>
                        </m:num>
                        <m:den>
                          <m:r>
                            <a:rPr lang="zh-CN" altLang="en-US" sz="2400" i="1">
                              <a:latin typeface="Cambria Math" panose="02040503050406030204" pitchFamily="18" charset="0"/>
                            </a:rPr>
                            <m:t>𝑃</m:t>
                          </m:r>
                        </m:den>
                      </m:f>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242965" y="1844824"/>
                <a:ext cx="4658070" cy="940770"/>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42965" y="3284984"/>
                <a:ext cx="4552900" cy="848437"/>
              </a:xfrm>
              <a:prstGeom prst="rect">
                <a:avLst/>
              </a:prstGeom>
              <a:noFill/>
            </p:spPr>
            <p:txBody>
              <a:bodyPr wrap="square" lIns="0" tIns="0" rIns="0" bIns="0" rtlCol="0">
                <a:spAutoFit/>
              </a:bodyPr>
              <a:lstStyle/>
              <a:p>
                <a:pPr algn="just">
                  <a:spcAft>
                    <a:spcPts val="0"/>
                  </a:spcAft>
                </a:pPr>
                <a14:m>
                  <m:oMathPara xmlns:m="http://schemas.openxmlformats.org/officeDocument/2006/math">
                    <m:oMathParaPr>
                      <m:jc m:val="centerGroup"/>
                    </m:oMathParaPr>
                    <m:oMath xmlns:m="http://schemas.openxmlformats.org/officeDocument/2006/math">
                      <m:f>
                        <m:fPr>
                          <m:ctrlPr>
                            <a:rPr lang="zh-CN"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𝑇</m:t>
                          </m:r>
                        </m:num>
                        <m:den>
                          <m:r>
                            <a:rPr lang="en-US" sz="2400" i="1">
                              <a:latin typeface="Cambria Math" panose="02040503050406030204" pitchFamily="18" charset="0"/>
                            </a:rPr>
                            <m:t>𝑇</m:t>
                          </m:r>
                        </m:den>
                      </m:f>
                      <m:r>
                        <a:rPr lang="en-US" sz="2400" i="1">
                          <a:latin typeface="Cambria Math" panose="02040503050406030204" pitchFamily="18" charset="0"/>
                        </a:rPr>
                        <m:t>=−</m:t>
                      </m:r>
                      <m:d>
                        <m:dPr>
                          <m:ctrlPr>
                            <a:rPr lang="zh-CN" sz="2400" i="1">
                              <a:latin typeface="Cambria Math" panose="02040503050406030204" pitchFamily="18" charset="0"/>
                            </a:rPr>
                          </m:ctrlPr>
                        </m:dPr>
                        <m:e>
                          <m:f>
                            <m:fPr>
                              <m:ctrlPr>
                                <a:rPr lang="zh-CN" sz="2400" i="1">
                                  <a:latin typeface="Cambria Math" panose="02040503050406030204" pitchFamily="18" charset="0"/>
                                </a:rPr>
                              </m:ctrlPr>
                            </m:fPr>
                            <m:num>
                              <m:r>
                                <a:rPr lang="en-US" sz="2400" i="1">
                                  <a:latin typeface="Cambria Math" panose="02040503050406030204" pitchFamily="18" charset="0"/>
                                </a:rPr>
                                <m:t>1</m:t>
                              </m:r>
                            </m:num>
                            <m:den>
                              <m:sSubSup>
                                <m:sSubSupPr>
                                  <m:ctrlPr>
                                    <a:rPr lang="zh-CN" sz="2400" i="1">
                                      <a:latin typeface="Cambria Math" panose="02040503050406030204" pitchFamily="18" charset="0"/>
                                    </a:rPr>
                                  </m:ctrlPr>
                                </m:sSubSupPr>
                                <m:e>
                                  <m:r>
                                    <a:rPr lang="en-US" sz="2400" i="1">
                                      <a:latin typeface="Cambria Math" panose="02040503050406030204" pitchFamily="18" charset="0"/>
                                    </a:rPr>
                                    <m:t>𝛾</m:t>
                                  </m:r>
                                </m:e>
                                <m:sub/>
                                <m:sup>
                                  <m:r>
                                    <a:rPr lang="en-US" sz="2400" i="1">
                                      <a:latin typeface="Cambria Math" panose="02040503050406030204" pitchFamily="18" charset="0"/>
                                    </a:rPr>
                                    <m:t>2</m:t>
                                  </m:r>
                                </m:sup>
                              </m:sSubSup>
                            </m:den>
                          </m:f>
                          <m:r>
                            <a:rPr lang="en-US" sz="2400" i="1">
                              <a:latin typeface="Cambria Math" panose="02040503050406030204" pitchFamily="18" charset="0"/>
                            </a:rPr>
                            <m:t>−</m:t>
                          </m:r>
                          <m:f>
                            <m:fPr>
                              <m:ctrlPr>
                                <a:rPr lang="zh-CN" sz="2400" i="1">
                                  <a:latin typeface="Cambria Math" panose="02040503050406030204" pitchFamily="18" charset="0"/>
                                </a:rPr>
                              </m:ctrlPr>
                            </m:fPr>
                            <m:num>
                              <m:r>
                                <a:rPr lang="en-US" sz="2400" i="1">
                                  <a:latin typeface="Cambria Math" panose="02040503050406030204" pitchFamily="18" charset="0"/>
                                </a:rPr>
                                <m:t>1</m:t>
                              </m:r>
                            </m:num>
                            <m:den>
                              <m:sSubSup>
                                <m:sSubSupPr>
                                  <m:ctrlPr>
                                    <a:rPr lang="zh-CN" sz="2400" i="1">
                                      <a:latin typeface="Cambria Math" panose="02040503050406030204" pitchFamily="18" charset="0"/>
                                    </a:rPr>
                                  </m:ctrlPr>
                                </m:sSubSupPr>
                                <m:e>
                                  <m:r>
                                    <a:rPr lang="en-US" sz="2400" i="1">
                                      <a:latin typeface="Cambria Math" panose="02040503050406030204" pitchFamily="18" charset="0"/>
                                    </a:rPr>
                                    <m:t>𝛾</m:t>
                                  </m:r>
                                </m:e>
                                <m:sub>
                                  <m:r>
                                    <a:rPr lang="en-US" sz="2400" i="1">
                                      <a:latin typeface="Cambria Math" panose="02040503050406030204" pitchFamily="18" charset="0"/>
                                    </a:rPr>
                                    <m:t>𝑡</m:t>
                                  </m:r>
                                </m:sub>
                                <m:sup>
                                  <m:r>
                                    <a:rPr lang="en-US" sz="2400" i="1">
                                      <a:latin typeface="Cambria Math" panose="02040503050406030204" pitchFamily="18" charset="0"/>
                                    </a:rPr>
                                    <m:t>2</m:t>
                                  </m:r>
                                </m:sup>
                              </m:sSubSup>
                            </m:den>
                          </m:f>
                        </m:e>
                      </m:d>
                      <m:f>
                        <m:fPr>
                          <m:ctrlPr>
                            <a:rPr lang="zh-CN"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𝑃</m:t>
                          </m:r>
                        </m:num>
                        <m:den>
                          <m:r>
                            <a:rPr lang="en-US" sz="2400" i="1">
                              <a:latin typeface="Cambria Math" panose="02040503050406030204" pitchFamily="18" charset="0"/>
                            </a:rPr>
                            <m:t>𝑃</m:t>
                          </m:r>
                        </m:den>
                      </m:f>
                      <m:r>
                        <a:rPr lang="en-US" altLang="zh-CN" sz="2400" i="1">
                          <a:latin typeface="Cambria Math" panose="02040503050406030204" pitchFamily="18" charset="0"/>
                        </a:rPr>
                        <m:t>=−</m:t>
                      </m:r>
                      <m:r>
                        <a:rPr lang="en-US" altLang="zh-CN" sz="2400" i="1">
                          <a:latin typeface="Cambria Math" panose="02040503050406030204" pitchFamily="18" charset="0"/>
                        </a:rPr>
                        <m:t>𝜂</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m:t>
                          </m:r>
                          <m:r>
                            <a:rPr lang="en-US" altLang="zh-CN" sz="2400" i="1">
                              <a:latin typeface="Cambria Math" panose="02040503050406030204" pitchFamily="18" charset="0"/>
                            </a:rPr>
                            <m:t>𝑃</m:t>
                          </m:r>
                        </m:num>
                        <m:den>
                          <m:r>
                            <a:rPr lang="en-US" altLang="zh-CN" sz="2400" i="1">
                              <a:latin typeface="Cambria Math" panose="02040503050406030204" pitchFamily="18" charset="0"/>
                            </a:rPr>
                            <m:t>𝑃</m:t>
                          </m:r>
                        </m:den>
                      </m:f>
                    </m:oMath>
                  </m:oMathPara>
                </a14:m>
                <a:endParaRPr lang="zh-CN" sz="2400" i="1" dirty="0">
                  <a:latin typeface="Cambria Math"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2242965" y="3284984"/>
                <a:ext cx="4552900" cy="848437"/>
              </a:xfrm>
              <a:prstGeom prst="rect">
                <a:avLst/>
              </a:prstGeom>
              <a:blipFill rotWithShape="0">
                <a:blip r:embed="rId4"/>
                <a:stretch>
                  <a:fillRect/>
                </a:stretch>
              </a:blipFill>
            </p:spPr>
            <p:txBody>
              <a:bodyPr/>
              <a:lstStyle/>
              <a:p>
                <a:r>
                  <a:rPr lang="zh-CN" altLang="en-US">
                    <a:noFill/>
                  </a:rPr>
                  <a:t> </a:t>
                </a:r>
              </a:p>
            </p:txBody>
          </p:sp>
        </mc:Fallback>
      </mc:AlternateContent>
      <p:sp>
        <p:nvSpPr>
          <p:cNvPr id="9" name="矩形 8"/>
          <p:cNvSpPr/>
          <p:nvPr/>
        </p:nvSpPr>
        <p:spPr>
          <a:xfrm>
            <a:off x="432048" y="2780928"/>
            <a:ext cx="7953636" cy="492443"/>
          </a:xfrm>
          <a:prstGeom prst="rect">
            <a:avLst/>
          </a:prstGeom>
        </p:spPr>
        <p:txBody>
          <a:bodyPr wrap="square">
            <a:spAutoFit/>
          </a:bodyPr>
          <a:lstStyle/>
          <a:p>
            <a:r>
              <a:rPr lang="en-US" altLang="zh-CN" sz="2600" dirty="0"/>
              <a:t>For the ions of the same </a:t>
            </a:r>
            <a:r>
              <a:rPr lang="en-US" altLang="zh-CN" sz="2600" dirty="0" smtClean="0"/>
              <a:t>species:</a:t>
            </a:r>
            <a:endParaRPr lang="zh-CN" altLang="en-US" sz="2600" dirty="0"/>
          </a:p>
        </p:txBody>
      </p:sp>
      <mc:AlternateContent xmlns:mc="http://schemas.openxmlformats.org/markup-compatibility/2006" xmlns:a14="http://schemas.microsoft.com/office/drawing/2010/main">
        <mc:Choice Requires="a14">
          <p:sp>
            <p:nvSpPr>
              <p:cNvPr id="10" name="矩形 9"/>
              <p:cNvSpPr/>
              <p:nvPr/>
            </p:nvSpPr>
            <p:spPr>
              <a:xfrm>
                <a:off x="432048" y="4179194"/>
                <a:ext cx="8507288" cy="2706190"/>
              </a:xfrm>
              <a:prstGeom prst="rect">
                <a:avLst/>
              </a:prstGeom>
            </p:spPr>
            <p:txBody>
              <a:bodyPr wrap="square">
                <a:spAutoFit/>
              </a:bodyPr>
              <a:lstStyle/>
              <a:p>
                <a:r>
                  <a:rPr lang="en-US" altLang="zh-CN" sz="2600" dirty="0"/>
                  <a:t>T</a:t>
                </a:r>
                <a:r>
                  <a:rPr lang="en-US" altLang="zh-CN" sz="2600" dirty="0" smtClean="0"/>
                  <a:t>hree </a:t>
                </a:r>
                <a:r>
                  <a:rPr lang="en-US" altLang="zh-CN" sz="2600" dirty="0"/>
                  <a:t>methods to improve the </a:t>
                </a:r>
                <a:r>
                  <a:rPr lang="en-US" altLang="zh-CN" sz="2600" dirty="0" smtClean="0"/>
                  <a:t>resolution:</a:t>
                </a:r>
              </a:p>
              <a:p>
                <a:r>
                  <a:rPr lang="en-US" altLang="zh-CN" sz="2600" dirty="0" smtClean="0"/>
                  <a:t>  1. reduce </a:t>
                </a:r>
                <a:r>
                  <a:rPr lang="en-US" altLang="zh-CN" sz="2600" dirty="0"/>
                  <a:t>the </a:t>
                </a:r>
                <a14:m>
                  <m:oMath xmlns:m="http://schemas.openxmlformats.org/officeDocument/2006/math">
                    <m:r>
                      <a:rPr lang="en-US" altLang="zh-CN" sz="2800" i="1">
                        <a:latin typeface="Cambria Math" panose="02040503050406030204" pitchFamily="18" charset="0"/>
                      </a:rPr>
                      <m:t>𝜂</m:t>
                    </m:r>
                    <m:r>
                      <a:rPr lang="en-US" altLang="zh-CN" sz="3200" i="1">
                        <a:latin typeface="Cambria Math" panose="02040503050406030204" pitchFamily="18" charset="0"/>
                      </a:rPr>
                      <m:t>=</m:t>
                    </m:r>
                    <m:f>
                      <m:fPr>
                        <m:ctrlPr>
                          <a:rPr lang="zh-CN" altLang="zh-CN" sz="3200" i="1">
                            <a:latin typeface="Cambria Math" panose="02040503050406030204" pitchFamily="18" charset="0"/>
                          </a:rPr>
                        </m:ctrlPr>
                      </m:fPr>
                      <m:num>
                        <m:r>
                          <a:rPr lang="en-US" altLang="zh-CN" sz="3200" i="1">
                            <a:latin typeface="Cambria Math" panose="02040503050406030204" pitchFamily="18" charset="0"/>
                          </a:rPr>
                          <m:t>1</m:t>
                        </m:r>
                      </m:num>
                      <m:den>
                        <m:sSubSup>
                          <m:sSubSupPr>
                            <m:ctrlPr>
                              <a:rPr lang="zh-CN" altLang="zh-CN" sz="3200" i="1">
                                <a:latin typeface="Cambria Math" panose="02040503050406030204" pitchFamily="18" charset="0"/>
                              </a:rPr>
                            </m:ctrlPr>
                          </m:sSubSupPr>
                          <m:e>
                            <m:r>
                              <a:rPr lang="en-US" altLang="zh-CN" sz="3200" i="1">
                                <a:latin typeface="Cambria Math" panose="02040503050406030204" pitchFamily="18" charset="0"/>
                              </a:rPr>
                              <m:t>𝛾</m:t>
                            </m:r>
                          </m:e>
                          <m:sub/>
                          <m:sup>
                            <m:r>
                              <a:rPr lang="en-US" altLang="zh-CN" sz="3200" i="1">
                                <a:latin typeface="Cambria Math" panose="02040503050406030204" pitchFamily="18" charset="0"/>
                              </a:rPr>
                              <m:t>2</m:t>
                            </m:r>
                          </m:sup>
                        </m:sSubSup>
                      </m:den>
                    </m:f>
                    <m:r>
                      <a:rPr lang="en-US" altLang="zh-CN" sz="3200" i="1">
                        <a:latin typeface="Cambria Math" panose="02040503050406030204" pitchFamily="18" charset="0"/>
                      </a:rPr>
                      <m:t>−</m:t>
                    </m:r>
                    <m:f>
                      <m:fPr>
                        <m:ctrlPr>
                          <a:rPr lang="zh-CN" altLang="zh-CN" sz="3200" i="1">
                            <a:latin typeface="Cambria Math" panose="02040503050406030204" pitchFamily="18" charset="0"/>
                          </a:rPr>
                        </m:ctrlPr>
                      </m:fPr>
                      <m:num>
                        <m:r>
                          <a:rPr lang="en-US" altLang="zh-CN" sz="3200" i="1">
                            <a:latin typeface="Cambria Math" panose="02040503050406030204" pitchFamily="18" charset="0"/>
                          </a:rPr>
                          <m:t>1</m:t>
                        </m:r>
                      </m:num>
                      <m:den>
                        <m:sSubSup>
                          <m:sSubSupPr>
                            <m:ctrlPr>
                              <a:rPr lang="zh-CN" altLang="zh-CN" sz="3200" i="1">
                                <a:latin typeface="Cambria Math" panose="02040503050406030204" pitchFamily="18" charset="0"/>
                              </a:rPr>
                            </m:ctrlPr>
                          </m:sSubSupPr>
                          <m:e>
                            <m:r>
                              <a:rPr lang="en-US" altLang="zh-CN" sz="3200" i="1">
                                <a:latin typeface="Cambria Math" panose="02040503050406030204" pitchFamily="18" charset="0"/>
                              </a:rPr>
                              <m:t>𝛾</m:t>
                            </m:r>
                          </m:e>
                          <m:sub>
                            <m:r>
                              <a:rPr lang="en-US" altLang="zh-CN" sz="3200" i="1">
                                <a:latin typeface="Cambria Math" panose="02040503050406030204" pitchFamily="18" charset="0"/>
                              </a:rPr>
                              <m:t>𝑡</m:t>
                            </m:r>
                          </m:sub>
                          <m:sup>
                            <m:r>
                              <a:rPr lang="en-US" altLang="zh-CN" sz="3200" i="1">
                                <a:latin typeface="Cambria Math" panose="02040503050406030204" pitchFamily="18" charset="0"/>
                              </a:rPr>
                              <m:t>2</m:t>
                            </m:r>
                          </m:sup>
                        </m:sSubSup>
                      </m:den>
                    </m:f>
                  </m:oMath>
                </a14:m>
                <a:r>
                  <a:rPr lang="en-US" altLang="zh-CN" sz="2600" dirty="0" smtClean="0"/>
                  <a:t>;  </a:t>
                </a:r>
              </a:p>
              <a:p>
                <a:r>
                  <a:rPr lang="en-US" altLang="zh-CN" sz="2600" dirty="0"/>
                  <a:t> </a:t>
                </a:r>
                <a:r>
                  <a:rPr lang="en-US" altLang="zh-CN" sz="2600" dirty="0" smtClean="0"/>
                  <a:t> 2. </a:t>
                </a:r>
                <a:r>
                  <a:rPr lang="en-US" altLang="zh-CN" sz="2800" dirty="0"/>
                  <a:t>reduce the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m:t>
                        </m:r>
                        <m:r>
                          <a:rPr lang="en-US" altLang="zh-CN" sz="2800" i="1">
                            <a:latin typeface="Cambria Math" panose="02040503050406030204" pitchFamily="18" charset="0"/>
                          </a:rPr>
                          <m:t>𝑃</m:t>
                        </m:r>
                      </m:num>
                      <m:den>
                        <m:r>
                          <a:rPr lang="en-US" altLang="zh-CN" sz="2800" i="1">
                            <a:latin typeface="Cambria Math" panose="02040503050406030204" pitchFamily="18" charset="0"/>
                          </a:rPr>
                          <m:t>𝑃</m:t>
                        </m:r>
                      </m:den>
                    </m:f>
                  </m:oMath>
                </a14:m>
                <a:r>
                  <a:rPr lang="en-US" altLang="zh-CN" sz="2600" dirty="0" smtClean="0"/>
                  <a:t>;</a:t>
                </a:r>
              </a:p>
              <a:p>
                <a:r>
                  <a:rPr lang="en-US" altLang="zh-CN" sz="2600" dirty="0"/>
                  <a:t> </a:t>
                </a:r>
                <a:r>
                  <a:rPr lang="en-US" altLang="zh-CN" sz="2600" dirty="0" smtClean="0"/>
                  <a:t> 3. </a:t>
                </a:r>
                <a:r>
                  <a:rPr lang="en-US" altLang="zh-CN" sz="2800" dirty="0"/>
                  <a:t>measure the velocity of </a:t>
                </a:r>
                <a:r>
                  <a:rPr lang="en-US" altLang="zh-CN" sz="2800" dirty="0" smtClean="0"/>
                  <a:t>ions;</a:t>
                </a:r>
                <a:endParaRPr lang="zh-CN" altLang="en-US" sz="2600" dirty="0"/>
              </a:p>
              <a:p>
                <a:endParaRPr lang="zh-CN" altLang="en-US" sz="2600" dirty="0"/>
              </a:p>
            </p:txBody>
          </p:sp>
        </mc:Choice>
        <mc:Fallback xmlns="">
          <p:sp>
            <p:nvSpPr>
              <p:cNvPr id="10" name="矩形 9"/>
              <p:cNvSpPr>
                <a:spLocks noRot="1" noChangeAspect="1" noMove="1" noResize="1" noEditPoints="1" noAdjustHandles="1" noChangeArrowheads="1" noChangeShapeType="1" noTextEdit="1"/>
              </p:cNvSpPr>
              <p:nvPr/>
            </p:nvSpPr>
            <p:spPr>
              <a:xfrm>
                <a:off x="432048" y="4179194"/>
                <a:ext cx="8507288" cy="2706190"/>
              </a:xfrm>
              <a:prstGeom prst="rect">
                <a:avLst/>
              </a:prstGeom>
              <a:blipFill rotWithShape="0">
                <a:blip r:embed="rId5"/>
                <a:stretch>
                  <a:fillRect l="-1290" t="-2032"/>
                </a:stretch>
              </a:blipFill>
            </p:spPr>
            <p:txBody>
              <a:bodyPr/>
              <a:lstStyle/>
              <a:p>
                <a:r>
                  <a:rPr lang="zh-CN" altLang="en-US">
                    <a:noFill/>
                  </a:rPr>
                  <a:t> </a:t>
                </a:r>
              </a:p>
            </p:txBody>
          </p:sp>
        </mc:Fallback>
      </mc:AlternateContent>
      <p:sp>
        <p:nvSpPr>
          <p:cNvPr id="12" name="矩形 11"/>
          <p:cNvSpPr/>
          <p:nvPr/>
        </p:nvSpPr>
        <p:spPr>
          <a:xfrm>
            <a:off x="5652120" y="4931228"/>
            <a:ext cx="327773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altLang="zh-CN" sz="2800" dirty="0" smtClean="0">
                <a:solidFill>
                  <a:srgbClr val="FF0000"/>
                </a:solidFill>
                <a:latin typeface="Times New Roman" panose="02020603050405020304" pitchFamily="18" charset="0"/>
                <a:ea typeface="宋体" panose="02010600030101010101" pitchFamily="2" charset="-122"/>
              </a:rPr>
              <a:t>We </a:t>
            </a:r>
            <a:r>
              <a:rPr lang="en-US" altLang="zh-CN" sz="2800" dirty="0">
                <a:solidFill>
                  <a:srgbClr val="FF0000"/>
                </a:solidFill>
                <a:latin typeface="Times New Roman" panose="02020603050405020304" pitchFamily="18" charset="0"/>
                <a:ea typeface="宋体" panose="02010600030101010101" pitchFamily="2" charset="-122"/>
              </a:rPr>
              <a:t>need to know the </a:t>
            </a:r>
            <a:r>
              <a:rPr lang="en-US" altLang="zh-CN" sz="2800" i="1" dirty="0" err="1">
                <a:solidFill>
                  <a:srgbClr val="FF0000"/>
                </a:solidFill>
                <a:latin typeface="Times New Roman" panose="02020603050405020304" pitchFamily="18" charset="0"/>
                <a:ea typeface="宋体" panose="02010600030101010101" pitchFamily="2" charset="-122"/>
              </a:rPr>
              <a:t>γ</a:t>
            </a:r>
            <a:r>
              <a:rPr lang="en-US" altLang="zh-CN" sz="2800" i="1" baseline="-25000" dirty="0" err="1">
                <a:solidFill>
                  <a:srgbClr val="FF0000"/>
                </a:solidFill>
                <a:latin typeface="Times New Roman" panose="02020603050405020304" pitchFamily="18" charset="0"/>
                <a:ea typeface="宋体" panose="02010600030101010101" pitchFamily="2" charset="-122"/>
              </a:rPr>
              <a:t>t</a:t>
            </a:r>
            <a:r>
              <a:rPr lang="en-US" altLang="zh-CN" sz="2800" dirty="0">
                <a:solidFill>
                  <a:srgbClr val="FF0000"/>
                </a:solidFill>
                <a:latin typeface="Times New Roman" panose="02020603050405020304" pitchFamily="18" charset="0"/>
                <a:ea typeface="宋体" panose="02010600030101010101" pitchFamily="2" charset="-122"/>
              </a:rPr>
              <a:t> </a:t>
            </a:r>
            <a:r>
              <a:rPr lang="en-US" altLang="zh-CN" sz="2800" dirty="0" smtClean="0">
                <a:solidFill>
                  <a:srgbClr val="FF0000"/>
                </a:solidFill>
                <a:latin typeface="Times New Roman" panose="02020603050405020304" pitchFamily="18" charset="0"/>
                <a:ea typeface="宋体" panose="02010600030101010101" pitchFamily="2" charset="-122"/>
              </a:rPr>
              <a:t>for all three methods!</a:t>
            </a:r>
            <a:endParaRPr lang="zh-CN" altLang="en-US" sz="2800" dirty="0">
              <a:solidFill>
                <a:srgbClr val="FF0000"/>
              </a:solidFill>
            </a:endParaRPr>
          </a:p>
        </p:txBody>
      </p:sp>
    </p:spTree>
    <p:extLst>
      <p:ext uri="{BB962C8B-B14F-4D97-AF65-F5344CB8AC3E}">
        <p14:creationId xmlns:p14="http://schemas.microsoft.com/office/powerpoint/2010/main" val="1786062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 Existing methods to measure the </a:t>
            </a:r>
            <a:r>
              <a:rPr lang="zh-CN" altLang="zh-CN" dirty="0"/>
              <a:t> </a:t>
            </a:r>
            <a:r>
              <a:rPr lang="en-US" altLang="zh-CN" i="1" dirty="0" err="1"/>
              <a:t>γ</a:t>
            </a:r>
            <a:r>
              <a:rPr lang="en-US" altLang="zh-CN" i="1" baseline="-25000" dirty="0" err="1"/>
              <a:t>t</a:t>
            </a:r>
            <a:r>
              <a:rPr lang="en-US" altLang="zh-CN" dirty="0"/>
              <a:t> </a:t>
            </a:r>
            <a:r>
              <a:rPr lang="en-US" altLang="zh-CN" dirty="0" smtClean="0"/>
              <a:t> </a:t>
            </a:r>
            <a:endParaRPr lang="zh-CN" altLang="en-US" dirty="0"/>
          </a:p>
        </p:txBody>
      </p:sp>
      <p:sp>
        <p:nvSpPr>
          <p:cNvPr id="3" name="日期占位符 2"/>
          <p:cNvSpPr>
            <a:spLocks noGrp="1"/>
          </p:cNvSpPr>
          <p:nvPr>
            <p:ph type="dt" sz="half" idx="10"/>
          </p:nvPr>
        </p:nvSpPr>
        <p:spPr/>
        <p:txBody>
          <a:bodyPr/>
          <a:lstStyle/>
          <a:p>
            <a:fld id="{A5FEC3B5-5C1F-4B67-90DE-56FBC5EDFC5B}"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5</a:t>
            </a:fld>
            <a:endParaRPr lang="zh-CN" altLang="en-US"/>
          </a:p>
        </p:txBody>
      </p:sp>
      <p:sp>
        <p:nvSpPr>
          <p:cNvPr id="6" name="内容占位符 5"/>
          <p:cNvSpPr>
            <a:spLocks noGrp="1"/>
          </p:cNvSpPr>
          <p:nvPr>
            <p:ph sz="quarter" idx="1"/>
          </p:nvPr>
        </p:nvSpPr>
        <p:spPr>
          <a:xfrm>
            <a:off x="457200" y="1219200"/>
            <a:ext cx="8229600" cy="419522"/>
          </a:xfrm>
        </p:spPr>
        <p:txBody>
          <a:bodyPr>
            <a:normAutofit fontScale="92500" lnSpcReduction="20000"/>
          </a:bodyPr>
          <a:lstStyle/>
          <a:p>
            <a:pPr marL="0" indent="0">
              <a:buNone/>
            </a:pPr>
            <a:r>
              <a:rPr lang="en-US" altLang="zh-CN" dirty="0" smtClean="0"/>
              <a:t>1. Measure </a:t>
            </a:r>
            <a:r>
              <a:rPr lang="en-US" altLang="zh-CN" dirty="0"/>
              <a:t>the </a:t>
            </a:r>
            <a:r>
              <a:rPr lang="en-US" altLang="zh-CN" i="1" dirty="0" err="1"/>
              <a:t>γ</a:t>
            </a:r>
            <a:r>
              <a:rPr lang="en-US" altLang="zh-CN" i="1" baseline="-25000" dirty="0" err="1"/>
              <a:t>t</a:t>
            </a:r>
            <a:r>
              <a:rPr lang="en-US" altLang="zh-CN" dirty="0"/>
              <a:t> of IMS by using </a:t>
            </a:r>
            <a:r>
              <a:rPr lang="en-US" altLang="zh-CN" dirty="0" smtClean="0"/>
              <a:t>electron cooling in SMS.</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12000" y="2694216"/>
            <a:ext cx="6120000" cy="368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483768" y="2868295"/>
            <a:ext cx="3704998" cy="646331"/>
          </a:xfrm>
          <a:prstGeom prst="rect">
            <a:avLst/>
          </a:prstGeom>
        </p:spPr>
        <p:txBody>
          <a:bodyPr wrap="square">
            <a:spAutoFit/>
          </a:bodyPr>
          <a:lstStyle/>
          <a:p>
            <a:r>
              <a:rPr lang="en-US" altLang="zh-CN" dirty="0">
                <a:latin typeface="Times New Roman" panose="02020603050405020304" pitchFamily="18" charset="0"/>
                <a:ea typeface="宋体" panose="02010600030101010101" pitchFamily="2" charset="-122"/>
              </a:rPr>
              <a:t>X. L. Yan, et al., </a:t>
            </a:r>
            <a:r>
              <a:rPr lang="en-US" altLang="zh-CN" dirty="0" err="1">
                <a:latin typeface="Times New Roman" panose="02020603050405020304" pitchFamily="18" charset="0"/>
                <a:ea typeface="宋体" panose="02010600030101010101" pitchFamily="2" charset="-122"/>
              </a:rPr>
              <a:t>Physica</a:t>
            </a:r>
            <a:r>
              <a:rPr lang="en-US" altLang="zh-CN" dirty="0">
                <a:latin typeface="Times New Roman" panose="02020603050405020304" pitchFamily="18" charset="0"/>
                <a:ea typeface="宋体" panose="02010600030101010101" pitchFamily="2" charset="-122"/>
              </a:rPr>
              <a:t> </a:t>
            </a:r>
            <a:r>
              <a:rPr lang="en-US" altLang="zh-CN" dirty="0" err="1">
                <a:latin typeface="Times New Roman" panose="02020603050405020304" pitchFamily="18" charset="0"/>
                <a:ea typeface="宋体" panose="02010600030101010101" pitchFamily="2" charset="-122"/>
              </a:rPr>
              <a:t>Scripta</a:t>
            </a:r>
            <a:r>
              <a:rPr lang="en-US" altLang="zh-CN" dirty="0">
                <a:latin typeface="Times New Roman" panose="02020603050405020304" pitchFamily="18" charset="0"/>
                <a:ea typeface="宋体" panose="02010600030101010101" pitchFamily="2" charset="-122"/>
              </a:rPr>
              <a:t>  T166 (2015)  014045.</a:t>
            </a:r>
            <a:endParaRPr lang="zh-CN" altLang="en-US" dirty="0"/>
          </a:p>
        </p:txBody>
      </p:sp>
      <p:sp>
        <p:nvSpPr>
          <p:cNvPr id="10" name="文本框 9"/>
          <p:cNvSpPr txBox="1"/>
          <p:nvPr/>
        </p:nvSpPr>
        <p:spPr>
          <a:xfrm>
            <a:off x="503548" y="1621801"/>
            <a:ext cx="8186300" cy="1569660"/>
          </a:xfrm>
          <a:prstGeom prst="rect">
            <a:avLst/>
          </a:prstGeom>
          <a:noFill/>
        </p:spPr>
        <p:txBody>
          <a:bodyPr wrap="square" numCol="2" rtlCol="0">
            <a:spAutoFit/>
          </a:bodyPr>
          <a:lstStyle/>
          <a:p>
            <a:pPr>
              <a:buFont typeface="Wingdings" panose="05000000000000000000" pitchFamily="2" charset="2"/>
              <a:buChar char="p"/>
            </a:pPr>
            <a:r>
              <a:rPr lang="en-US" altLang="zh-CN" sz="2400" dirty="0"/>
              <a:t>Advantage: </a:t>
            </a:r>
            <a:r>
              <a:rPr lang="en-US" altLang="zh-CN" sz="2400" dirty="0" smtClean="0"/>
              <a:t>the </a:t>
            </a:r>
            <a:r>
              <a:rPr lang="en-US" altLang="zh-CN" sz="2400" dirty="0"/>
              <a:t>dependence of the </a:t>
            </a:r>
            <a:r>
              <a:rPr lang="en-US" altLang="zh-CN" sz="2400" i="1" dirty="0" err="1"/>
              <a:t>γ</a:t>
            </a:r>
            <a:r>
              <a:rPr lang="en-US" altLang="zh-CN" sz="2400" i="1" baseline="-25000" dirty="0" err="1"/>
              <a:t>t</a:t>
            </a:r>
            <a:r>
              <a:rPr lang="en-US" altLang="zh-CN" sz="2400" dirty="0"/>
              <a:t> on the orbital length can be </a:t>
            </a:r>
            <a:r>
              <a:rPr lang="en-US" altLang="zh-CN" sz="2400" dirty="0" smtClean="0"/>
              <a:t>measured</a:t>
            </a:r>
          </a:p>
          <a:p>
            <a:pPr>
              <a:buFont typeface="Wingdings" panose="05000000000000000000" pitchFamily="2" charset="2"/>
              <a:buChar char="p"/>
            </a:pPr>
            <a:endParaRPr lang="en-US" altLang="zh-CN" sz="2400" dirty="0" smtClean="0"/>
          </a:p>
          <a:p>
            <a:pPr>
              <a:buFont typeface="Wingdings" panose="05000000000000000000" pitchFamily="2" charset="2"/>
              <a:buChar char="p"/>
            </a:pPr>
            <a:r>
              <a:rPr lang="en-US" altLang="zh-CN" sz="2400" dirty="0">
                <a:solidFill>
                  <a:srgbClr val="FF0000"/>
                </a:solidFill>
              </a:rPr>
              <a:t>Limitation:  electron cooling is needed</a:t>
            </a:r>
            <a:r>
              <a:rPr lang="en-US" altLang="zh-CN" sz="2400" dirty="0" smtClean="0">
                <a:solidFill>
                  <a:srgbClr val="FF0000"/>
                </a:solidFill>
              </a:rPr>
              <a:t>.</a:t>
            </a:r>
            <a:endParaRPr lang="en-US" altLang="zh-CN" sz="2400" dirty="0">
              <a:solidFill>
                <a:srgbClr val="FF0000"/>
              </a:solidFill>
            </a:endParaRPr>
          </a:p>
        </p:txBody>
      </p:sp>
      <mc:AlternateContent xmlns:mc="http://schemas.openxmlformats.org/markup-compatibility/2006" xmlns:a14="http://schemas.microsoft.com/office/drawing/2010/main">
        <mc:Choice Requires="a14">
          <p:sp>
            <p:nvSpPr>
              <p:cNvPr id="4" name="文本框 3"/>
              <p:cNvSpPr txBox="1"/>
              <p:nvPr/>
            </p:nvSpPr>
            <p:spPr>
              <a:xfrm rot="16200000">
                <a:off x="-301" y="3999629"/>
                <a:ext cx="2755883" cy="675891"/>
              </a:xfrm>
              <a:prstGeom prst="rect">
                <a:avLst/>
              </a:prstGeom>
              <a:solidFill>
                <a:schemeClr val="bg1"/>
              </a:solidFill>
            </p:spPr>
            <p:txBody>
              <a:bodyPr wrap="none" rtlCol="0">
                <a:spAutoFit/>
              </a:bodyPr>
              <a:lstStyle/>
              <a:p>
                <a:r>
                  <a:rPr lang="en-US" altLang="zh-CN" dirty="0" smtClean="0">
                    <a:solidFill>
                      <a:srgbClr val="000000"/>
                    </a:solidFill>
                    <a:latin typeface="Times New Roman" panose="02020603050405020304" pitchFamily="18" charset="0"/>
                    <a:cs typeface="Times New Roman" panose="02020603050405020304" pitchFamily="18" charset="0"/>
                  </a:rPr>
                  <a:t>Momentum compact factor </a:t>
                </a:r>
              </a:p>
              <a:p>
                <a:pPr/>
                <a14:m>
                  <m:oMathPara xmlns:m="http://schemas.openxmlformats.org/officeDocument/2006/math">
                    <m:oMathParaPr>
                      <m:jc m:val="centerGroup"/>
                    </m:oMathParaPr>
                    <m:oMath xmlns:m="http://schemas.openxmlformats.org/officeDocument/2006/math">
                      <m:sSub>
                        <m:sSubPr>
                          <m:ctrlPr>
                            <a:rPr lang="en-US" altLang="zh-CN" i="1" smtClean="0">
                              <a:solidFill>
                                <a:srgbClr val="000000"/>
                              </a:solidFill>
                              <a:latin typeface="Cambria Math" panose="02040503050406030204" pitchFamily="18" charset="0"/>
                            </a:rPr>
                          </m:ctrlPr>
                        </m:sSubPr>
                        <m:e>
                          <m:r>
                            <a:rPr lang="zh-CN" altLang="en-US" i="1" smtClean="0">
                              <a:solidFill>
                                <a:srgbClr val="000000"/>
                              </a:solidFill>
                              <a:latin typeface="Cambria Math" panose="02040503050406030204" pitchFamily="18" charset="0"/>
                            </a:rPr>
                            <m:t>𝛼</m:t>
                          </m:r>
                        </m:e>
                        <m:sub>
                          <m:r>
                            <a:rPr lang="en-US" altLang="zh-CN" b="0" i="1" smtClean="0">
                              <a:solidFill>
                                <a:srgbClr val="000000"/>
                              </a:solidFill>
                              <a:latin typeface="Cambria Math" panose="02040503050406030204" pitchFamily="18" charset="0"/>
                            </a:rPr>
                            <m:t>𝑝</m:t>
                          </m:r>
                        </m:sub>
                      </m:sSub>
                      <m:r>
                        <a:rPr lang="en-US" altLang="zh-CN" b="0" i="1" smtClean="0">
                          <a:solidFill>
                            <a:srgbClr val="000000"/>
                          </a:solidFill>
                          <a:latin typeface="Cambria Math" panose="02040503050406030204" pitchFamily="18" charset="0"/>
                        </a:rPr>
                        <m:t>=</m:t>
                      </m:r>
                      <m:f>
                        <m:fPr>
                          <m:type m:val="lin"/>
                          <m:ctrlPr>
                            <a:rPr lang="en-US" altLang="zh-CN" b="0" i="1" smtClean="0">
                              <a:solidFill>
                                <a:srgbClr val="000000"/>
                              </a:solidFill>
                              <a:latin typeface="Cambria Math" panose="02040503050406030204" pitchFamily="18" charset="0"/>
                            </a:rPr>
                          </m:ctrlPr>
                        </m:fPr>
                        <m:num>
                          <m:r>
                            <a:rPr lang="en-US" altLang="zh-CN" b="0" i="1" smtClean="0">
                              <a:solidFill>
                                <a:srgbClr val="000000"/>
                              </a:solidFill>
                              <a:latin typeface="Cambria Math" panose="02040503050406030204" pitchFamily="18" charset="0"/>
                            </a:rPr>
                            <m:t>1</m:t>
                          </m:r>
                        </m:num>
                        <m:den>
                          <m:sSubSup>
                            <m:sSubSupPr>
                              <m:ctrlPr>
                                <a:rPr lang="en-US" altLang="zh-CN" i="1">
                                  <a:solidFill>
                                    <a:srgbClr val="000000"/>
                                  </a:solidFill>
                                  <a:latin typeface="Cambria Math" panose="02040503050406030204" pitchFamily="18" charset="0"/>
                                </a:rPr>
                              </m:ctrlPr>
                            </m:sSubSupPr>
                            <m:e>
                              <m:r>
                                <a:rPr lang="zh-CN" altLang="en-US" i="1">
                                  <a:solidFill>
                                    <a:srgbClr val="000000"/>
                                  </a:solidFill>
                                  <a:latin typeface="Cambria Math" panose="02040503050406030204" pitchFamily="18" charset="0"/>
                                </a:rPr>
                                <m:t>𝛾</m:t>
                              </m:r>
                            </m:e>
                            <m:sub>
                              <m:r>
                                <a:rPr lang="en-US" altLang="zh-CN" i="1">
                                  <a:solidFill>
                                    <a:srgbClr val="000000"/>
                                  </a:solidFill>
                                  <a:latin typeface="Cambria Math" panose="02040503050406030204" pitchFamily="18" charset="0"/>
                                </a:rPr>
                                <m:t>𝑡</m:t>
                              </m:r>
                            </m:sub>
                            <m:sup>
                              <m:r>
                                <a:rPr lang="en-US" altLang="zh-CN" i="1">
                                  <a:solidFill>
                                    <a:srgbClr val="000000"/>
                                  </a:solidFill>
                                  <a:latin typeface="Cambria Math" panose="02040503050406030204" pitchFamily="18" charset="0"/>
                                </a:rPr>
                                <m:t>2</m:t>
                              </m:r>
                            </m:sup>
                          </m:sSubSup>
                        </m:den>
                      </m:f>
                    </m:oMath>
                  </m:oMathPara>
                </a14:m>
                <a:endParaRPr lang="zh-CN" alt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rot="16200000">
                <a:off x="-301" y="3999629"/>
                <a:ext cx="2755883" cy="675891"/>
              </a:xfrm>
              <a:prstGeom prst="rect">
                <a:avLst/>
              </a:prstGeom>
              <a:blipFill rotWithShape="0">
                <a:blip r:embed="rId4"/>
                <a:stretch>
                  <a:fillRect l="-21818" t="-1106" r="-95455" b="-17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4256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047887"/>
            <a:ext cx="4320000" cy="3224195"/>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3068960"/>
            <a:ext cx="4320000" cy="3203122"/>
          </a:xfrm>
          <a:prstGeom prst="rect">
            <a:avLst/>
          </a:prstGeom>
        </p:spPr>
      </p:pic>
      <p:sp>
        <p:nvSpPr>
          <p:cNvPr id="2" name="标题 1"/>
          <p:cNvSpPr>
            <a:spLocks noGrp="1"/>
          </p:cNvSpPr>
          <p:nvPr>
            <p:ph type="title"/>
          </p:nvPr>
        </p:nvSpPr>
        <p:spPr/>
        <p:txBody>
          <a:bodyPr/>
          <a:lstStyle/>
          <a:p>
            <a:r>
              <a:rPr lang="en-US" altLang="zh-CN" dirty="0" smtClean="0"/>
              <a:t>1.2 Existing methods to measure the </a:t>
            </a:r>
            <a:r>
              <a:rPr lang="zh-CN" altLang="zh-CN" dirty="0"/>
              <a:t> </a:t>
            </a:r>
            <a:r>
              <a:rPr lang="en-US" altLang="zh-CN" i="1" dirty="0" err="1"/>
              <a:t>γ</a:t>
            </a:r>
            <a:r>
              <a:rPr lang="en-US" altLang="zh-CN" i="1" baseline="-25000" dirty="0" err="1"/>
              <a:t>t</a:t>
            </a:r>
            <a:r>
              <a:rPr lang="en-US" altLang="zh-CN" dirty="0"/>
              <a:t> </a:t>
            </a:r>
            <a:r>
              <a:rPr lang="en-US" altLang="zh-CN" dirty="0" smtClean="0"/>
              <a:t> </a:t>
            </a:r>
            <a:endParaRPr lang="zh-CN" altLang="en-US" dirty="0"/>
          </a:p>
        </p:txBody>
      </p:sp>
      <p:sp>
        <p:nvSpPr>
          <p:cNvPr id="3" name="日期占位符 2"/>
          <p:cNvSpPr>
            <a:spLocks noGrp="1"/>
          </p:cNvSpPr>
          <p:nvPr>
            <p:ph type="dt" sz="half" idx="10"/>
          </p:nvPr>
        </p:nvSpPr>
        <p:spPr/>
        <p:txBody>
          <a:bodyPr/>
          <a:lstStyle/>
          <a:p>
            <a:fld id="{247E865D-289F-4B40-9417-8588D4DA2BD1}"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6</a:t>
            </a:fld>
            <a:endParaRPr lang="zh-CN" altLang="en-US"/>
          </a:p>
        </p:txBody>
      </p:sp>
      <p:sp>
        <p:nvSpPr>
          <p:cNvPr id="6" name="内容占位符 5"/>
          <p:cNvSpPr>
            <a:spLocks noGrp="1"/>
          </p:cNvSpPr>
          <p:nvPr>
            <p:ph sz="quarter" idx="1"/>
          </p:nvPr>
        </p:nvSpPr>
        <p:spPr>
          <a:xfrm>
            <a:off x="457200" y="1083528"/>
            <a:ext cx="8229600" cy="4937760"/>
          </a:xfrm>
        </p:spPr>
        <p:txBody>
          <a:bodyPr/>
          <a:lstStyle/>
          <a:p>
            <a:pPr marL="0" indent="0">
              <a:buNone/>
            </a:pPr>
            <a:r>
              <a:rPr lang="en-US" altLang="zh-CN" dirty="0" smtClean="0">
                <a:ea typeface="宋体" panose="02010600030101010101" pitchFamily="2" charset="-122"/>
              </a:rPr>
              <a:t>2. </a:t>
            </a:r>
            <a:r>
              <a:rPr lang="en-US" altLang="zh-CN" dirty="0"/>
              <a:t>Measure the </a:t>
            </a:r>
            <a:r>
              <a:rPr lang="en-US" altLang="zh-CN" i="1" dirty="0" err="1"/>
              <a:t>γ</a:t>
            </a:r>
            <a:r>
              <a:rPr lang="en-US" altLang="zh-CN" i="1" baseline="-25000" dirty="0" err="1"/>
              <a:t>t</a:t>
            </a:r>
            <a:r>
              <a:rPr lang="en-US" altLang="zh-CN" dirty="0"/>
              <a:t> of IMS by </a:t>
            </a:r>
            <a:r>
              <a:rPr lang="en-US" altLang="zh-CN" dirty="0" smtClean="0">
                <a:ea typeface="宋体" panose="02010600030101010101" pitchFamily="2" charset="-122"/>
              </a:rPr>
              <a:t> revolution time spectrum.</a:t>
            </a:r>
            <a:endParaRPr lang="en-US" altLang="zh-CN" dirty="0"/>
          </a:p>
        </p:txBody>
      </p:sp>
      <p:sp>
        <p:nvSpPr>
          <p:cNvPr id="8" name="文本框 7"/>
          <p:cNvSpPr txBox="1"/>
          <p:nvPr/>
        </p:nvSpPr>
        <p:spPr>
          <a:xfrm>
            <a:off x="971600" y="1700808"/>
            <a:ext cx="8136904" cy="1815882"/>
          </a:xfrm>
          <a:prstGeom prst="rect">
            <a:avLst/>
          </a:prstGeom>
          <a:noFill/>
        </p:spPr>
        <p:txBody>
          <a:bodyPr wrap="square" numCol="2" rtlCol="0">
            <a:spAutoFit/>
          </a:bodyPr>
          <a:lstStyle/>
          <a:p>
            <a:pPr marL="285750" indent="-285750">
              <a:buFont typeface="Wingdings" panose="05000000000000000000" pitchFamily="2" charset="2"/>
              <a:buChar char="p"/>
            </a:pPr>
            <a:r>
              <a:rPr lang="en-US" altLang="zh-CN" sz="2400" dirty="0" smtClean="0"/>
              <a:t>Advantage:</a:t>
            </a:r>
          </a:p>
          <a:p>
            <a:r>
              <a:rPr lang="en-US" altLang="zh-CN" sz="2400" dirty="0" smtClean="0"/>
              <a:t>   can be used as a real-time monitor of the </a:t>
            </a:r>
            <a:r>
              <a:rPr lang="zh-CN" altLang="zh-CN" sz="2400" dirty="0" smtClean="0"/>
              <a:t> </a:t>
            </a:r>
            <a:r>
              <a:rPr lang="en-US" altLang="zh-CN" sz="2400" i="1" dirty="0" err="1" smtClean="0"/>
              <a:t>γ</a:t>
            </a:r>
            <a:r>
              <a:rPr lang="en-US" altLang="zh-CN" sz="2400" i="1" baseline="-25000" dirty="0" err="1" smtClean="0"/>
              <a:t>t</a:t>
            </a:r>
            <a:endParaRPr lang="en-US" altLang="zh-CN" sz="2400" i="1" baseline="-25000" dirty="0" smtClean="0"/>
          </a:p>
          <a:p>
            <a:endParaRPr lang="en-US" altLang="zh-CN" sz="2400" i="1" baseline="-25000" dirty="0"/>
          </a:p>
          <a:p>
            <a:endParaRPr lang="en-US" altLang="zh-CN" sz="2400" dirty="0" smtClean="0"/>
          </a:p>
          <a:p>
            <a:pPr marL="285750" indent="-285750">
              <a:buFont typeface="Wingdings" panose="05000000000000000000" pitchFamily="2" charset="2"/>
              <a:buChar char="p"/>
            </a:pPr>
            <a:r>
              <a:rPr lang="en-US" altLang="zh-CN" sz="2400" dirty="0" smtClean="0">
                <a:solidFill>
                  <a:srgbClr val="FF0000"/>
                </a:solidFill>
              </a:rPr>
              <a:t>Limitation: affected </a:t>
            </a:r>
            <a:r>
              <a:rPr lang="en-US" altLang="zh-CN" sz="2400" dirty="0">
                <a:solidFill>
                  <a:srgbClr val="FF0000"/>
                </a:solidFill>
              </a:rPr>
              <a:t>by the instability of magnetic </a:t>
            </a:r>
            <a:r>
              <a:rPr lang="en-US" altLang="zh-CN" sz="2400" dirty="0" smtClean="0">
                <a:solidFill>
                  <a:srgbClr val="FF0000"/>
                </a:solidFill>
              </a:rPr>
              <a:t>field and isochronous setting.</a:t>
            </a:r>
          </a:p>
          <a:p>
            <a:pPr marL="285750" indent="-285750">
              <a:buFont typeface="Wingdings" panose="05000000000000000000" pitchFamily="2" charset="2"/>
              <a:buChar char="p"/>
            </a:pPr>
            <a:endParaRPr lang="zh-CN" altLang="en-US" sz="2400" dirty="0"/>
          </a:p>
        </p:txBody>
      </p:sp>
      <p:sp>
        <p:nvSpPr>
          <p:cNvPr id="7" name="下箭头 6"/>
          <p:cNvSpPr/>
          <p:nvPr/>
        </p:nvSpPr>
        <p:spPr>
          <a:xfrm>
            <a:off x="2195736" y="5157192"/>
            <a:ext cx="3261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utoShape 2" descr="http://img2.imgtn.bdimg.com/it/u=3821815230,140638922&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Picture 4" descr="http://pic.58pic.com/58pic/13/92/88/73m58PICxrc_10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076" y="4467573"/>
            <a:ext cx="726775" cy="726775"/>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1255255" y="4303151"/>
            <a:ext cx="2151551" cy="461665"/>
          </a:xfrm>
          <a:prstGeom prst="rect">
            <a:avLst/>
          </a:prstGeom>
          <a:noFill/>
        </p:spPr>
        <p:txBody>
          <a:bodyPr wrap="none" rtlCol="0">
            <a:spAutoFit/>
          </a:bodyPr>
          <a:lstStyle/>
          <a:p>
            <a:r>
              <a:rPr lang="en-US" altLang="zh-CN" sz="2400" baseline="30000" dirty="0" err="1" smtClean="0"/>
              <a:t>58</a:t>
            </a:r>
            <a:r>
              <a:rPr lang="en-US" altLang="zh-CN" sz="2400" dirty="0" err="1" smtClean="0"/>
              <a:t>Ni@2011</a:t>
            </a:r>
            <a:r>
              <a:rPr lang="en-US" altLang="zh-CN" sz="2400" dirty="0" smtClean="0"/>
              <a:t> Exp.</a:t>
            </a:r>
            <a:endParaRPr lang="zh-CN" altLang="en-US" sz="2400" dirty="0"/>
          </a:p>
        </p:txBody>
      </p:sp>
      <p:sp>
        <p:nvSpPr>
          <p:cNvPr id="17" name="文本框 16"/>
          <p:cNvSpPr txBox="1"/>
          <p:nvPr/>
        </p:nvSpPr>
        <p:spPr>
          <a:xfrm>
            <a:off x="5882991" y="4293096"/>
            <a:ext cx="2289409" cy="461665"/>
          </a:xfrm>
          <a:prstGeom prst="rect">
            <a:avLst/>
          </a:prstGeom>
          <a:noFill/>
        </p:spPr>
        <p:txBody>
          <a:bodyPr wrap="none" rtlCol="0">
            <a:spAutoFit/>
          </a:bodyPr>
          <a:lstStyle/>
          <a:p>
            <a:r>
              <a:rPr lang="en-US" altLang="zh-CN" sz="2400" baseline="30000" dirty="0" err="1" smtClean="0"/>
              <a:t>112</a:t>
            </a:r>
            <a:r>
              <a:rPr lang="en-US" altLang="zh-CN" sz="2400" dirty="0" err="1" smtClean="0"/>
              <a:t>Sn@2015</a:t>
            </a:r>
            <a:r>
              <a:rPr lang="en-US" altLang="zh-CN" sz="2400" dirty="0" smtClean="0"/>
              <a:t> Exp.</a:t>
            </a:r>
            <a:endParaRPr lang="zh-CN" altLang="en-US" sz="2400" dirty="0"/>
          </a:p>
        </p:txBody>
      </p:sp>
    </p:spTree>
    <p:extLst>
      <p:ext uri="{BB962C8B-B14F-4D97-AF65-F5344CB8AC3E}">
        <p14:creationId xmlns:p14="http://schemas.microsoft.com/office/powerpoint/2010/main" val="3683528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1.3 Existing methods to measure the </a:t>
            </a:r>
            <a:r>
              <a:rPr lang="zh-CN" altLang="zh-CN" dirty="0"/>
              <a:t> </a:t>
            </a:r>
            <a:r>
              <a:rPr lang="en-US" altLang="zh-CN" i="1" dirty="0" err="1"/>
              <a:t>γ</a:t>
            </a:r>
            <a:r>
              <a:rPr lang="en-US" altLang="zh-CN" i="1" baseline="-25000" dirty="0" err="1"/>
              <a:t>t</a:t>
            </a:r>
            <a:r>
              <a:rPr lang="en-US" altLang="zh-CN" dirty="0"/>
              <a:t> </a:t>
            </a:r>
            <a:r>
              <a:rPr lang="en-US" altLang="zh-CN" dirty="0" smtClean="0"/>
              <a:t> </a:t>
            </a:r>
            <a:endParaRPr lang="zh-CN" altLang="en-US" dirty="0"/>
          </a:p>
        </p:txBody>
      </p:sp>
      <p:sp>
        <p:nvSpPr>
          <p:cNvPr id="3" name="日期占位符 2"/>
          <p:cNvSpPr>
            <a:spLocks noGrp="1"/>
          </p:cNvSpPr>
          <p:nvPr>
            <p:ph type="dt" sz="half" idx="10"/>
          </p:nvPr>
        </p:nvSpPr>
        <p:spPr/>
        <p:txBody>
          <a:bodyPr/>
          <a:lstStyle/>
          <a:p>
            <a:fld id="{ACC59BEB-0600-4430-AE3E-75514E53DD65}"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7</a:t>
            </a:fld>
            <a:endParaRPr lang="zh-CN" altLang="en-US"/>
          </a:p>
        </p:txBody>
      </p:sp>
      <p:sp>
        <p:nvSpPr>
          <p:cNvPr id="6" name="内容占位符 5"/>
          <p:cNvSpPr>
            <a:spLocks noGrp="1"/>
          </p:cNvSpPr>
          <p:nvPr>
            <p:ph sz="quarter" idx="1"/>
          </p:nvPr>
        </p:nvSpPr>
        <p:spPr>
          <a:xfrm>
            <a:off x="457200" y="1219200"/>
            <a:ext cx="8229600" cy="1633736"/>
          </a:xfrm>
        </p:spPr>
        <p:txBody>
          <a:bodyPr/>
          <a:lstStyle/>
          <a:p>
            <a:pPr marL="0" indent="0">
              <a:buNone/>
            </a:pPr>
            <a:r>
              <a:rPr lang="en-US" altLang="zh-CN" dirty="0" smtClean="0">
                <a:ea typeface="宋体" panose="02010600030101010101" pitchFamily="2" charset="-122"/>
              </a:rPr>
              <a:t>3. Other methods. …</a:t>
            </a:r>
            <a:endParaRPr lang="en-US" altLang="zh-CN" dirty="0"/>
          </a:p>
        </p:txBody>
      </p:sp>
    </p:spTree>
    <p:extLst>
      <p:ext uri="{BB962C8B-B14F-4D97-AF65-F5344CB8AC3E}">
        <p14:creationId xmlns:p14="http://schemas.microsoft.com/office/powerpoint/2010/main" val="1554764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2.1Principle</a:t>
            </a:r>
            <a:endParaRPr lang="zh-CN" altLang="en-US" dirty="0"/>
          </a:p>
        </p:txBody>
      </p:sp>
      <p:sp>
        <p:nvSpPr>
          <p:cNvPr id="3" name="日期占位符 2"/>
          <p:cNvSpPr>
            <a:spLocks noGrp="1"/>
          </p:cNvSpPr>
          <p:nvPr>
            <p:ph type="dt" sz="half" idx="10"/>
          </p:nvPr>
        </p:nvSpPr>
        <p:spPr/>
        <p:txBody>
          <a:bodyPr/>
          <a:lstStyle/>
          <a:p>
            <a:fld id="{D512F82E-A0DE-48C4-9260-AB3574470DC8}" type="datetime1">
              <a:rPr lang="zh-CN" altLang="en-US" smtClean="0"/>
              <a:t>2017/6/26</a:t>
            </a:fld>
            <a:endParaRPr lang="zh-CN" altLang="en-US" dirty="0"/>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8</a:t>
            </a:fld>
            <a:endParaRPr lang="zh-CN" altLang="en-US"/>
          </a:p>
        </p:txBody>
      </p:sp>
      <mc:AlternateContent xmlns:mc="http://schemas.openxmlformats.org/markup-compatibility/2006" xmlns:a14="http://schemas.microsoft.com/office/drawing/2010/main">
        <mc:Choice Requires="a14">
          <p:sp>
            <p:nvSpPr>
              <p:cNvPr id="8" name="文本框 7"/>
              <p:cNvSpPr txBox="1"/>
              <p:nvPr/>
            </p:nvSpPr>
            <p:spPr>
              <a:xfrm>
                <a:off x="821938" y="2604204"/>
                <a:ext cx="34508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i="1" smtClean="0">
                          <a:latin typeface="Cambria Math" panose="02040503050406030204" pitchFamily="18" charset="0"/>
                        </a:rPr>
                        <m:t>𝑡</m:t>
                      </m:r>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𝐴</m:t>
                          </m:r>
                        </m:e>
                        <m:sub>
                          <m:r>
                            <a:rPr lang="en-US" altLang="zh-CN" sz="2800" b="0" i="1" smtClean="0">
                              <a:latin typeface="Cambria Math" panose="02040503050406030204" pitchFamily="18" charset="0"/>
                            </a:rPr>
                            <m:t>0</m:t>
                          </m:r>
                        </m:sub>
                      </m:sSub>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𝐴</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𝑁</m:t>
                      </m:r>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𝐴</m:t>
                          </m:r>
                        </m:e>
                        <m:sub>
                          <m:r>
                            <a:rPr lang="en-US" altLang="zh-CN" sz="2800" b="0" i="1" smtClean="0">
                              <a:latin typeface="Cambria Math" panose="02040503050406030204" pitchFamily="18" charset="0"/>
                            </a:rPr>
                            <m:t>2</m:t>
                          </m:r>
                        </m:sub>
                      </m:sSub>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𝑁</m:t>
                          </m:r>
                        </m:e>
                        <m:sup>
                          <m:r>
                            <a:rPr lang="en-US" altLang="zh-CN" sz="2800" b="0" i="1" smtClean="0">
                              <a:latin typeface="Cambria Math" panose="02040503050406030204" pitchFamily="18" charset="0"/>
                            </a:rPr>
                            <m:t>2</m:t>
                          </m:r>
                        </m:sup>
                      </m:sSup>
                    </m:oMath>
                  </m:oMathPara>
                </a14:m>
                <a:endParaRPr lang="zh-CN" altLang="en-US" sz="2800" dirty="0"/>
              </a:p>
            </p:txBody>
          </p:sp>
        </mc:Choice>
        <mc:Fallback xmlns="">
          <p:sp>
            <p:nvSpPr>
              <p:cNvPr id="8" name="文本框 7"/>
              <p:cNvSpPr txBox="1">
                <a:spLocks noRot="1" noChangeAspect="1" noMove="1" noResize="1" noEditPoints="1" noAdjustHandles="1" noChangeArrowheads="1" noChangeShapeType="1" noTextEdit="1"/>
              </p:cNvSpPr>
              <p:nvPr/>
            </p:nvSpPr>
            <p:spPr>
              <a:xfrm>
                <a:off x="821938" y="2604204"/>
                <a:ext cx="3450816" cy="430887"/>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821938" y="3825382"/>
                <a:ext cx="3966086"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𝑇</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𝑁</m:t>
                          </m:r>
                        </m:e>
                      </m:d>
                      <m:r>
                        <a:rPr lang="en-US" altLang="zh-CN" sz="2800" b="0" i="1" smtClean="0">
                          <a:latin typeface="Cambria Math" panose="02040503050406030204" pitchFamily="18" charset="0"/>
                        </a:rPr>
                        <m:t>=</m:t>
                      </m:r>
                      <m:f>
                        <m:fPr>
                          <m:ctrlPr>
                            <a:rPr lang="en-US" altLang="zh-CN" sz="2800" b="0" i="1" smtClean="0">
                              <a:latin typeface="Cambria Math" panose="02040503050406030204" pitchFamily="18" charset="0"/>
                            </a:rPr>
                          </m:ctrlPr>
                        </m:fPr>
                        <m:num>
                          <m:r>
                            <a:rPr lang="en-US" altLang="zh-CN" sz="2800" b="0" i="1" smtClean="0">
                              <a:latin typeface="Cambria Math" panose="02040503050406030204" pitchFamily="18" charset="0"/>
                            </a:rPr>
                            <m:t>𝑑𝑡</m:t>
                          </m:r>
                        </m:num>
                        <m:den>
                          <m:r>
                            <a:rPr lang="en-US" altLang="zh-CN" sz="2800" b="0" i="1" smtClean="0">
                              <a:latin typeface="Cambria Math" panose="02040503050406030204" pitchFamily="18" charset="0"/>
                            </a:rPr>
                            <m:t>𝑑𝑁</m:t>
                          </m:r>
                        </m:den>
                      </m:f>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𝐴</m:t>
                          </m:r>
                        </m:e>
                        <m:sub>
                          <m:r>
                            <a:rPr lang="en-US" altLang="zh-CN" sz="2800" b="0" i="1" smtClean="0">
                              <a:latin typeface="Cambria Math" panose="02040503050406030204" pitchFamily="18" charset="0"/>
                            </a:rPr>
                            <m:t>1</m:t>
                          </m:r>
                        </m:sub>
                      </m:sSub>
                      <m:r>
                        <a:rPr lang="en-US" altLang="zh-CN" sz="2800" b="0" i="1" smtClean="0">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b="0" i="1" smtClean="0">
                              <a:latin typeface="Cambria Math" panose="02040503050406030204" pitchFamily="18" charset="0"/>
                            </a:rPr>
                            <m:t>2</m:t>
                          </m:r>
                          <m:r>
                            <a:rPr lang="en-US" altLang="zh-CN" sz="2800" i="1">
                              <a:latin typeface="Cambria Math" panose="02040503050406030204" pitchFamily="18" charset="0"/>
                            </a:rPr>
                            <m:t>𝐴</m:t>
                          </m:r>
                        </m:e>
                        <m:sub>
                          <m:r>
                            <a:rPr lang="en-US" altLang="zh-CN" sz="2800" b="0" i="1" smtClean="0">
                              <a:latin typeface="Cambria Math" panose="02040503050406030204" pitchFamily="18" charset="0"/>
                            </a:rPr>
                            <m:t>2</m:t>
                          </m:r>
                        </m:sub>
                      </m:sSub>
                      <m:r>
                        <a:rPr lang="en-US" altLang="zh-CN" sz="2800" i="1" smtClean="0">
                          <a:latin typeface="Cambria Math" panose="02040503050406030204" pitchFamily="18" charset="0"/>
                        </a:rPr>
                        <m:t>𝑁</m:t>
                      </m:r>
                    </m:oMath>
                  </m:oMathPara>
                </a14:m>
                <a:endParaRPr lang="zh-CN" altLang="en-US" sz="2800" dirty="0"/>
              </a:p>
            </p:txBody>
          </p:sp>
        </mc:Choice>
        <mc:Fallback xmlns="">
          <p:sp>
            <p:nvSpPr>
              <p:cNvPr id="9" name="文本框 8"/>
              <p:cNvSpPr txBox="1">
                <a:spLocks noRot="1" noChangeAspect="1" noMove="1" noResize="1" noEditPoints="1" noAdjustHandles="1" noChangeArrowheads="1" noChangeShapeType="1" noTextEdit="1"/>
              </p:cNvSpPr>
              <p:nvPr/>
            </p:nvSpPr>
            <p:spPr>
              <a:xfrm>
                <a:off x="821938" y="3825382"/>
                <a:ext cx="3966086" cy="818044"/>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a:off x="821938" y="5621101"/>
                <a:ext cx="465807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800" b="0" i="1" smtClean="0">
                          <a:latin typeface="Cambria Math" panose="02040503050406030204" pitchFamily="18" charset="0"/>
                        </a:rPr>
                        <m:t>𝛿</m:t>
                      </m:r>
                      <m:r>
                        <a:rPr lang="en-US" altLang="zh-CN" sz="2800" b="0" i="1" smtClean="0">
                          <a:latin typeface="Cambria Math" panose="02040503050406030204" pitchFamily="18" charset="0"/>
                        </a:rPr>
                        <m:t>𝑇</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𝑇</m:t>
                      </m:r>
                      <m:d>
                        <m:dPr>
                          <m:ctrlPr>
                            <a:rPr lang="en-US" altLang="zh-CN" sz="2800" b="0" i="1" smtClean="0">
                              <a:latin typeface="Cambria Math" panose="02040503050406030204" pitchFamily="18" charset="0"/>
                            </a:rPr>
                          </m:ctrlPr>
                        </m:dPr>
                        <m:e>
                          <m:r>
                            <a:rPr lang="en-US" altLang="zh-CN" sz="2800" b="0" i="1" smtClean="0">
                              <a:latin typeface="Cambria Math" panose="02040503050406030204" pitchFamily="18" charset="0"/>
                            </a:rPr>
                            <m:t>𝑁</m:t>
                          </m:r>
                          <m:r>
                            <a:rPr lang="en-US" altLang="zh-CN" sz="2800" b="0" i="1" smtClean="0">
                              <a:latin typeface="Cambria Math" panose="02040503050406030204" pitchFamily="18" charset="0"/>
                            </a:rPr>
                            <m:t>+1</m:t>
                          </m:r>
                        </m:e>
                      </m:d>
                      <m:r>
                        <a:rPr lang="en-US" altLang="zh-CN" sz="2800" i="1">
                          <a:latin typeface="Cambria Math" panose="02040503050406030204" pitchFamily="18" charset="0"/>
                        </a:rPr>
                        <m:t>−</m:t>
                      </m:r>
                      <m:r>
                        <a:rPr lang="en-US" altLang="zh-CN" sz="2800" i="1">
                          <a:latin typeface="Cambria Math" panose="02040503050406030204" pitchFamily="18" charset="0"/>
                        </a:rPr>
                        <m:t>𝑇</m:t>
                      </m:r>
                      <m:d>
                        <m:dPr>
                          <m:ctrlPr>
                            <a:rPr lang="en-US" altLang="zh-CN" sz="2800" i="1">
                              <a:latin typeface="Cambria Math" panose="02040503050406030204" pitchFamily="18" charset="0"/>
                            </a:rPr>
                          </m:ctrlPr>
                        </m:dPr>
                        <m:e>
                          <m:r>
                            <a:rPr lang="en-US" altLang="zh-CN" sz="2800" i="1">
                              <a:latin typeface="Cambria Math" panose="02040503050406030204" pitchFamily="18" charset="0"/>
                            </a:rPr>
                            <m:t>𝑁</m:t>
                          </m:r>
                        </m:e>
                      </m:d>
                      <m:r>
                        <a:rPr lang="en-US" altLang="zh-CN" sz="2800" b="0" i="1" smtClean="0">
                          <a:latin typeface="Cambria Math" panose="02040503050406030204" pitchFamily="18" charset="0"/>
                        </a:rPr>
                        <m:t>=2</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𝐴</m:t>
                          </m:r>
                        </m:e>
                        <m:sub>
                          <m:r>
                            <a:rPr lang="en-US" altLang="zh-CN" sz="2800" b="0" i="1" smtClean="0">
                              <a:latin typeface="Cambria Math" panose="02040503050406030204" pitchFamily="18" charset="0"/>
                            </a:rPr>
                            <m:t>2</m:t>
                          </m:r>
                        </m:sub>
                      </m:sSub>
                    </m:oMath>
                  </m:oMathPara>
                </a14:m>
                <a:endParaRPr lang="zh-CN" altLang="en-US" sz="28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821938" y="5621101"/>
                <a:ext cx="4658070" cy="430887"/>
              </a:xfrm>
              <a:prstGeom prst="rect">
                <a:avLst/>
              </a:prstGeom>
              <a:blipFill rotWithShape="0">
                <a:blip r:embed="rId5"/>
                <a:stretch>
                  <a:fillRect/>
                </a:stretch>
              </a:blipFill>
            </p:spPr>
            <p:txBody>
              <a:bodyPr/>
              <a:lstStyle/>
              <a:p>
                <a:r>
                  <a:rPr lang="zh-CN" altLang="en-US">
                    <a:noFill/>
                  </a:rPr>
                  <a:t> </a:t>
                </a:r>
              </a:p>
            </p:txBody>
          </p:sp>
        </mc:Fallback>
      </mc:AlternateContent>
      <p:sp>
        <p:nvSpPr>
          <p:cNvPr id="12" name="文本框 11"/>
          <p:cNvSpPr txBox="1"/>
          <p:nvPr/>
        </p:nvSpPr>
        <p:spPr>
          <a:xfrm>
            <a:off x="457200" y="1196752"/>
            <a:ext cx="5086800" cy="1384995"/>
          </a:xfrm>
          <a:prstGeom prst="rect">
            <a:avLst/>
          </a:prstGeom>
          <a:noFill/>
        </p:spPr>
        <p:txBody>
          <a:bodyPr wrap="square" rtlCol="0">
            <a:spAutoFit/>
          </a:bodyPr>
          <a:lstStyle/>
          <a:p>
            <a:pPr algn="just"/>
            <a:r>
              <a:rPr lang="en-US" altLang="zh-CN" sz="2800" dirty="0"/>
              <a:t>The time of signals of each ion are fitted by second order polynomial function as follow </a:t>
            </a:r>
            <a:endParaRPr lang="zh-CN" altLang="en-US" sz="2800" dirty="0"/>
          </a:p>
        </p:txBody>
      </p:sp>
      <p:sp>
        <p:nvSpPr>
          <p:cNvPr id="13" name="文本框 12"/>
          <p:cNvSpPr txBox="1"/>
          <p:nvPr/>
        </p:nvSpPr>
        <p:spPr>
          <a:xfrm>
            <a:off x="434128" y="3020828"/>
            <a:ext cx="5132943" cy="954107"/>
          </a:xfrm>
          <a:prstGeom prst="rect">
            <a:avLst/>
          </a:prstGeom>
          <a:noFill/>
        </p:spPr>
        <p:txBody>
          <a:bodyPr wrap="square" rtlCol="0">
            <a:spAutoFit/>
          </a:bodyPr>
          <a:lstStyle/>
          <a:p>
            <a:pPr algn="just"/>
            <a:r>
              <a:rPr lang="en-US" altLang="zh-CN" sz="2800" dirty="0"/>
              <a:t>The revolution time is determined </a:t>
            </a:r>
            <a:r>
              <a:rPr lang="en-US" altLang="zh-CN" sz="2800" dirty="0" smtClean="0"/>
              <a:t>by:</a:t>
            </a:r>
            <a:endParaRPr lang="zh-CN" altLang="en-US" sz="2800" dirty="0"/>
          </a:p>
        </p:txBody>
      </p:sp>
      <p:sp>
        <p:nvSpPr>
          <p:cNvPr id="14" name="文本框 13"/>
          <p:cNvSpPr txBox="1"/>
          <p:nvPr/>
        </p:nvSpPr>
        <p:spPr>
          <a:xfrm>
            <a:off x="427290" y="4596008"/>
            <a:ext cx="8409415" cy="954107"/>
          </a:xfrm>
          <a:prstGeom prst="rect">
            <a:avLst/>
          </a:prstGeom>
          <a:noFill/>
        </p:spPr>
        <p:txBody>
          <a:bodyPr wrap="square" rtlCol="0">
            <a:spAutoFit/>
          </a:bodyPr>
          <a:lstStyle/>
          <a:p>
            <a:r>
              <a:rPr lang="en-US" altLang="zh-CN" sz="2800" dirty="0"/>
              <a:t>The difference of revolution time of each ion between two </a:t>
            </a:r>
            <a:r>
              <a:rPr lang="en-US" altLang="zh-CN" sz="2800" dirty="0" smtClean="0"/>
              <a:t>turns:</a:t>
            </a:r>
            <a:endParaRPr lang="zh-CN" altLang="en-US" sz="2800" dirty="0"/>
          </a:p>
        </p:txBody>
      </p:sp>
      <p:sp>
        <p:nvSpPr>
          <p:cNvPr id="17" name="矩形 16"/>
          <p:cNvSpPr/>
          <p:nvPr/>
        </p:nvSpPr>
        <p:spPr>
          <a:xfrm>
            <a:off x="4638574" y="2581747"/>
            <a:ext cx="1085554" cy="523220"/>
          </a:xfrm>
          <a:prstGeom prst="rect">
            <a:avLst/>
          </a:prstGeom>
        </p:spPr>
        <p:txBody>
          <a:bodyPr wrap="none">
            <a:spAutoFit/>
          </a:bodyPr>
          <a:lstStyle/>
          <a:p>
            <a:r>
              <a:rPr lang="zh-CN" altLang="en-US" sz="2800" dirty="0" smtClean="0"/>
              <a:t>（</a:t>
            </a:r>
            <a:r>
              <a:rPr lang="en-US" altLang="zh-CN" sz="2800" dirty="0" smtClean="0"/>
              <a:t>1</a:t>
            </a:r>
            <a:r>
              <a:rPr lang="zh-CN" altLang="en-US" sz="2800" dirty="0" smtClean="0"/>
              <a:t>）</a:t>
            </a:r>
            <a:endParaRPr lang="zh-CN" altLang="en-US" sz="2800" dirty="0"/>
          </a:p>
        </p:txBody>
      </p:sp>
      <p:sp>
        <p:nvSpPr>
          <p:cNvPr id="18" name="矩形 17"/>
          <p:cNvSpPr/>
          <p:nvPr/>
        </p:nvSpPr>
        <p:spPr>
          <a:xfrm>
            <a:off x="4644008" y="4016319"/>
            <a:ext cx="1085554" cy="523220"/>
          </a:xfrm>
          <a:prstGeom prst="rect">
            <a:avLst/>
          </a:prstGeom>
        </p:spPr>
        <p:txBody>
          <a:bodyPr wrap="none">
            <a:spAutoFit/>
          </a:bodyPr>
          <a:lstStyle/>
          <a:p>
            <a:r>
              <a:rPr lang="zh-CN" altLang="en-US" sz="2800" dirty="0" smtClean="0"/>
              <a:t>（</a:t>
            </a:r>
            <a:r>
              <a:rPr lang="en-US" altLang="zh-CN" sz="2800" dirty="0"/>
              <a:t>2</a:t>
            </a:r>
            <a:r>
              <a:rPr lang="zh-CN" altLang="en-US" sz="2800" dirty="0" smtClean="0"/>
              <a:t>）</a:t>
            </a:r>
            <a:endParaRPr lang="zh-CN" altLang="en-US" sz="2800" dirty="0"/>
          </a:p>
        </p:txBody>
      </p:sp>
      <p:sp>
        <p:nvSpPr>
          <p:cNvPr id="19" name="矩形 18"/>
          <p:cNvSpPr/>
          <p:nvPr/>
        </p:nvSpPr>
        <p:spPr>
          <a:xfrm>
            <a:off x="7344000" y="5569397"/>
            <a:ext cx="1085554" cy="523220"/>
          </a:xfrm>
          <a:prstGeom prst="rect">
            <a:avLst/>
          </a:prstGeom>
        </p:spPr>
        <p:txBody>
          <a:bodyPr wrap="none">
            <a:spAutoFit/>
          </a:bodyPr>
          <a:lstStyle/>
          <a:p>
            <a:r>
              <a:rPr lang="zh-CN" altLang="en-US" sz="2800" dirty="0" smtClean="0"/>
              <a:t>（</a:t>
            </a:r>
            <a:r>
              <a:rPr lang="en-US" altLang="zh-CN" sz="2800" dirty="0"/>
              <a:t>3</a:t>
            </a:r>
            <a:r>
              <a:rPr lang="zh-CN" altLang="en-US" sz="2800" dirty="0" smtClean="0"/>
              <a:t>）</a:t>
            </a:r>
            <a:endParaRPr lang="zh-CN" altLang="en-US" sz="2800" dirty="0"/>
          </a:p>
        </p:txBody>
      </p:sp>
      <p:pic>
        <p:nvPicPr>
          <p:cNvPr id="23" name="图片 22"/>
          <p:cNvPicPr>
            <a:picLocks noChangeAspect="1"/>
          </p:cNvPicPr>
          <p:nvPr/>
        </p:nvPicPr>
        <p:blipFill>
          <a:blip r:embed="rId6"/>
          <a:stretch>
            <a:fillRect/>
          </a:stretch>
        </p:blipFill>
        <p:spPr>
          <a:xfrm>
            <a:off x="5544000" y="1268760"/>
            <a:ext cx="3600000" cy="3200821"/>
          </a:xfrm>
          <a:prstGeom prst="rect">
            <a:avLst/>
          </a:prstGeom>
        </p:spPr>
      </p:pic>
      <p:sp>
        <p:nvSpPr>
          <p:cNvPr id="4" name="椭圆 3"/>
          <p:cNvSpPr/>
          <p:nvPr/>
        </p:nvSpPr>
        <p:spPr>
          <a:xfrm>
            <a:off x="3275856" y="2399756"/>
            <a:ext cx="996898" cy="705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69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2.2Principle</a:t>
            </a:r>
            <a:endParaRPr lang="zh-CN" altLang="en-US" dirty="0"/>
          </a:p>
        </p:txBody>
      </p:sp>
      <p:sp>
        <p:nvSpPr>
          <p:cNvPr id="3" name="日期占位符 2"/>
          <p:cNvSpPr>
            <a:spLocks noGrp="1"/>
          </p:cNvSpPr>
          <p:nvPr>
            <p:ph type="dt" sz="half" idx="10"/>
          </p:nvPr>
        </p:nvSpPr>
        <p:spPr/>
        <p:txBody>
          <a:bodyPr/>
          <a:lstStyle/>
          <a:p>
            <a:fld id="{BAF4B208-06FA-4565-8404-673B6A51B009}" type="datetime1">
              <a:rPr lang="zh-CN" altLang="en-US" smtClean="0"/>
              <a:t>2017/6/26</a:t>
            </a:fld>
            <a:endParaRPr lang="zh-CN" altLang="en-US"/>
          </a:p>
        </p:txBody>
      </p:sp>
      <p:sp>
        <p:nvSpPr>
          <p:cNvPr id="5" name="灯片编号占位符 4"/>
          <p:cNvSpPr>
            <a:spLocks noGrp="1"/>
          </p:cNvSpPr>
          <p:nvPr>
            <p:ph type="sldNum" sz="quarter" idx="12"/>
          </p:nvPr>
        </p:nvSpPr>
        <p:spPr/>
        <p:txBody>
          <a:bodyPr/>
          <a:lstStyle/>
          <a:p>
            <a:fld id="{B19096A7-0A5F-477C-A0E0-AED64A7B26CA}" type="slidenum">
              <a:rPr lang="zh-CN" altLang="en-US" smtClean="0"/>
              <a:pPr/>
              <a:t>9</a:t>
            </a:fld>
            <a:endParaRPr lang="zh-CN" altLang="en-US"/>
          </a:p>
        </p:txBody>
      </p:sp>
      <mc:AlternateContent xmlns:mc="http://schemas.openxmlformats.org/markup-compatibility/2006" xmlns:a14="http://schemas.microsoft.com/office/drawing/2010/main">
        <mc:Choice Requires="a14">
          <p:sp>
            <p:nvSpPr>
              <p:cNvPr id="7" name="文本框 6"/>
              <p:cNvSpPr txBox="1"/>
              <p:nvPr/>
            </p:nvSpPr>
            <p:spPr>
              <a:xfrm>
                <a:off x="1121961" y="4484974"/>
                <a:ext cx="6391946" cy="1798056"/>
              </a:xfrm>
              <a:prstGeom prst="rect">
                <a:avLst/>
              </a:prstGeom>
              <a:solidFill>
                <a:schemeClr val="bg1"/>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600" i="1" smtClean="0">
                              <a:latin typeface="Cambria Math" panose="02040503050406030204" pitchFamily="18" charset="0"/>
                            </a:rPr>
                          </m:ctrlPr>
                        </m:sSubPr>
                        <m:e>
                          <m:r>
                            <a:rPr lang="en-US" altLang="zh-CN" sz="2600" b="0" i="1" smtClean="0">
                              <a:latin typeface="Cambria Math" panose="02040503050406030204" pitchFamily="18" charset="0"/>
                            </a:rPr>
                            <m:t>𝐴</m:t>
                          </m:r>
                        </m:e>
                        <m:sub>
                          <m:r>
                            <a:rPr lang="en-US" altLang="zh-CN" sz="2600" b="0" i="1" smtClean="0">
                              <a:latin typeface="Cambria Math" panose="02040503050406030204" pitchFamily="18" charset="0"/>
                            </a:rPr>
                            <m:t>2</m:t>
                          </m:r>
                        </m:sub>
                      </m:sSub>
                      <m:d>
                        <m:dPr>
                          <m:ctrlPr>
                            <a:rPr lang="en-US" altLang="zh-CN" sz="2600" b="0" i="1" smtClean="0">
                              <a:latin typeface="Cambria Math" panose="02040503050406030204" pitchFamily="18" charset="0"/>
                            </a:rPr>
                          </m:ctrlPr>
                        </m:dPr>
                        <m:e>
                          <m:sSubSup>
                            <m:sSubSupPr>
                              <m:ctrlPr>
                                <a:rPr lang="en-US" altLang="zh-CN" sz="2600" i="1" smtClean="0">
                                  <a:solidFill>
                                    <a:srgbClr val="FF0000"/>
                                  </a:solidFill>
                                  <a:latin typeface="Cambria Math" panose="02040503050406030204" pitchFamily="18" charset="0"/>
                                </a:rPr>
                              </m:ctrlPr>
                            </m:sSubSupPr>
                            <m:e>
                              <m:r>
                                <a:rPr lang="zh-CN" altLang="en-US" sz="2600" i="1">
                                  <a:solidFill>
                                    <a:srgbClr val="FF0000"/>
                                  </a:solidFill>
                                  <a:latin typeface="Cambria Math" panose="02040503050406030204" pitchFamily="18" charset="0"/>
                                </a:rPr>
                                <m:t>𝛾</m:t>
                              </m:r>
                            </m:e>
                            <m:sub>
                              <m:r>
                                <a:rPr lang="en-US" altLang="zh-CN" sz="2600" i="1">
                                  <a:solidFill>
                                    <a:srgbClr val="FF0000"/>
                                  </a:solidFill>
                                  <a:latin typeface="Cambria Math" panose="02040503050406030204" pitchFamily="18" charset="0"/>
                                </a:rPr>
                                <m:t>𝑡</m:t>
                              </m:r>
                            </m:sub>
                            <m:sup/>
                          </m:sSubSup>
                          <m:r>
                            <a:rPr lang="en-US" altLang="zh-CN" sz="2600" b="0" i="1" smtClean="0">
                              <a:latin typeface="Cambria Math" panose="02040503050406030204" pitchFamily="18" charset="0"/>
                            </a:rPr>
                            <m:t>,</m:t>
                          </m:r>
                          <m:r>
                            <a:rPr lang="en-US" altLang="zh-CN" sz="2600" b="0" i="1" smtClean="0">
                              <a:solidFill>
                                <a:srgbClr val="FF0000"/>
                              </a:solidFill>
                              <a:latin typeface="Cambria Math" panose="02040503050406030204" pitchFamily="18" charset="0"/>
                            </a:rPr>
                            <m:t>𝑑</m:t>
                          </m:r>
                        </m:e>
                      </m:d>
                      <m:r>
                        <a:rPr lang="en-US" altLang="zh-CN" sz="2600" b="0" i="1" smtClean="0">
                          <a:latin typeface="Cambria Math" panose="02040503050406030204" pitchFamily="18" charset="0"/>
                          <a:ea typeface="Cambria Math" panose="02040503050406030204" pitchFamily="18" charset="0"/>
                        </a:rPr>
                        <m:t>=</m:t>
                      </m:r>
                      <m:r>
                        <a:rPr lang="en-US" altLang="zh-CN" sz="2600" b="0" i="1" smtClean="0">
                          <a:latin typeface="Cambria Math" panose="02040503050406030204" pitchFamily="18" charset="0"/>
                        </a:rPr>
                        <m:t>−</m:t>
                      </m:r>
                      <m:f>
                        <m:fPr>
                          <m:ctrlPr>
                            <a:rPr lang="en-US" altLang="zh-CN" sz="2600" b="0" i="1" smtClean="0">
                              <a:latin typeface="Cambria Math" panose="02040503050406030204" pitchFamily="18" charset="0"/>
                            </a:rPr>
                          </m:ctrlPr>
                        </m:fPr>
                        <m:num>
                          <m:r>
                            <a:rPr lang="en-US" altLang="zh-CN" sz="2600" b="0" i="1" smtClean="0">
                              <a:latin typeface="Cambria Math" panose="02040503050406030204" pitchFamily="18" charset="0"/>
                            </a:rPr>
                            <m:t>1</m:t>
                          </m:r>
                        </m:num>
                        <m:den>
                          <m:r>
                            <a:rPr lang="en-US" altLang="zh-CN" sz="2600" b="0" i="1" smtClean="0">
                              <a:latin typeface="Cambria Math" panose="02040503050406030204" pitchFamily="18" charset="0"/>
                            </a:rPr>
                            <m:t>2</m:t>
                          </m:r>
                        </m:den>
                      </m:f>
                      <m:d>
                        <m:dPr>
                          <m:ctrlPr>
                            <a:rPr lang="en-US" altLang="zh-CN" sz="2600" i="1" smtClean="0">
                              <a:latin typeface="Cambria Math" panose="02040503050406030204" pitchFamily="18" charset="0"/>
                            </a:rPr>
                          </m:ctrlPr>
                        </m:dPr>
                        <m:e>
                          <m:f>
                            <m:fPr>
                              <m:ctrlPr>
                                <a:rPr lang="en-US" altLang="zh-CN" sz="2600" i="1">
                                  <a:latin typeface="Cambria Math" panose="02040503050406030204" pitchFamily="18" charset="0"/>
                                </a:rPr>
                              </m:ctrlPr>
                            </m:fPr>
                            <m:num>
                              <m:r>
                                <a:rPr lang="en-US" altLang="zh-CN" sz="2600" b="0" i="1" smtClean="0">
                                  <a:latin typeface="Cambria Math" panose="02040503050406030204" pitchFamily="18" charset="0"/>
                                </a:rPr>
                                <m:t>1</m:t>
                              </m:r>
                            </m:num>
                            <m:den>
                              <m:sSup>
                                <m:sSupPr>
                                  <m:ctrlPr>
                                    <a:rPr lang="en-US" altLang="zh-CN" sz="2600" i="1" smtClean="0">
                                      <a:latin typeface="Cambria Math" panose="02040503050406030204" pitchFamily="18" charset="0"/>
                                    </a:rPr>
                                  </m:ctrlPr>
                                </m:sSupPr>
                                <m:e>
                                  <m:r>
                                    <a:rPr lang="zh-CN" altLang="en-US" sz="2600" i="1">
                                      <a:latin typeface="Cambria Math" panose="02040503050406030204" pitchFamily="18" charset="0"/>
                                    </a:rPr>
                                    <m:t>𝛾</m:t>
                                  </m:r>
                                </m:e>
                                <m:sup>
                                  <m:r>
                                    <a:rPr lang="en-US" altLang="zh-CN" sz="2600" b="0" i="1" smtClean="0">
                                      <a:latin typeface="Cambria Math" panose="02040503050406030204" pitchFamily="18" charset="0"/>
                                    </a:rPr>
                                    <m:t>2</m:t>
                                  </m:r>
                                </m:sup>
                              </m:sSup>
                            </m:den>
                          </m:f>
                          <m:r>
                            <a:rPr lang="en-US" altLang="zh-CN" sz="2600" b="0" i="1" smtClean="0">
                              <a:latin typeface="Cambria Math" panose="02040503050406030204" pitchFamily="18" charset="0"/>
                            </a:rPr>
                            <m:t>−</m:t>
                          </m:r>
                          <m:f>
                            <m:fPr>
                              <m:ctrlPr>
                                <a:rPr lang="en-US" altLang="zh-CN" sz="2600" i="1">
                                  <a:latin typeface="Cambria Math" panose="02040503050406030204" pitchFamily="18" charset="0"/>
                                </a:rPr>
                              </m:ctrlPr>
                            </m:fPr>
                            <m:num>
                              <m:r>
                                <a:rPr lang="en-US" altLang="zh-CN" sz="2600" i="1">
                                  <a:latin typeface="Cambria Math" panose="02040503050406030204" pitchFamily="18" charset="0"/>
                                </a:rPr>
                                <m:t>1</m:t>
                              </m:r>
                            </m:num>
                            <m:den>
                              <m:sSubSup>
                                <m:sSubSupPr>
                                  <m:ctrlPr>
                                    <a:rPr lang="en-US" altLang="zh-CN" sz="2600" i="1" smtClean="0">
                                      <a:solidFill>
                                        <a:srgbClr val="FF0000"/>
                                      </a:solidFill>
                                      <a:latin typeface="Cambria Math" panose="02040503050406030204" pitchFamily="18" charset="0"/>
                                    </a:rPr>
                                  </m:ctrlPr>
                                </m:sSubSupPr>
                                <m:e>
                                  <m:r>
                                    <a:rPr lang="zh-CN" altLang="en-US" sz="2600" i="1">
                                      <a:solidFill>
                                        <a:srgbClr val="FF0000"/>
                                      </a:solidFill>
                                      <a:latin typeface="Cambria Math" panose="02040503050406030204" pitchFamily="18" charset="0"/>
                                    </a:rPr>
                                    <m:t>𝛾</m:t>
                                  </m:r>
                                </m:e>
                                <m:sub>
                                  <m:r>
                                    <a:rPr lang="en-US" altLang="zh-CN" sz="2600" i="1">
                                      <a:solidFill>
                                        <a:srgbClr val="FF0000"/>
                                      </a:solidFill>
                                      <a:latin typeface="Cambria Math" panose="02040503050406030204" pitchFamily="18" charset="0"/>
                                    </a:rPr>
                                    <m:t>𝑡</m:t>
                                  </m:r>
                                </m:sub>
                                <m:sup>
                                  <m:r>
                                    <a:rPr lang="en-US" altLang="zh-CN" sz="2600" i="1">
                                      <a:solidFill>
                                        <a:srgbClr val="FF0000"/>
                                      </a:solidFill>
                                      <a:latin typeface="Cambria Math" panose="02040503050406030204" pitchFamily="18" charset="0"/>
                                    </a:rPr>
                                    <m:t>2</m:t>
                                  </m:r>
                                </m:sup>
                              </m:sSubSup>
                            </m:den>
                          </m:f>
                        </m:e>
                      </m:d>
                      <m:f>
                        <m:fPr>
                          <m:ctrlPr>
                            <a:rPr lang="en-US" altLang="zh-CN" sz="2600" i="1">
                              <a:latin typeface="Cambria Math" panose="02040503050406030204" pitchFamily="18" charset="0"/>
                            </a:rPr>
                          </m:ctrlPr>
                        </m:fPr>
                        <m:num>
                          <m:r>
                            <a:rPr lang="zh-CN" altLang="en-US" sz="2600" i="1">
                              <a:latin typeface="Cambria Math" panose="02040503050406030204" pitchFamily="18" charset="0"/>
                            </a:rPr>
                            <m:t>𝛾</m:t>
                          </m:r>
                        </m:num>
                        <m:den>
                          <m:r>
                            <a:rPr lang="en-US" altLang="zh-CN" sz="2600" i="1">
                              <a:latin typeface="Cambria Math" panose="02040503050406030204" pitchFamily="18" charset="0"/>
                            </a:rPr>
                            <m:t>1+</m:t>
                          </m:r>
                          <m:r>
                            <a:rPr lang="zh-CN" altLang="en-US" sz="2600" i="1">
                              <a:latin typeface="Cambria Math" panose="02040503050406030204" pitchFamily="18" charset="0"/>
                            </a:rPr>
                            <m:t>𝛾</m:t>
                          </m:r>
                        </m:den>
                      </m:f>
                      <m:f>
                        <m:fPr>
                          <m:ctrlPr>
                            <a:rPr lang="en-US" altLang="zh-CN" sz="2600" b="0" i="1" smtClean="0">
                              <a:latin typeface="Cambria Math" panose="02040503050406030204" pitchFamily="18" charset="0"/>
                            </a:rPr>
                          </m:ctrlPr>
                        </m:fPr>
                        <m:num>
                          <m:r>
                            <a:rPr lang="zh-CN" altLang="en-US" sz="2600" b="0" i="1" smtClean="0">
                              <a:latin typeface="Cambria Math" panose="02040503050406030204" pitchFamily="18" charset="0"/>
                            </a:rPr>
                            <m:t>𝛿</m:t>
                          </m:r>
                          <m:r>
                            <a:rPr lang="en-US" altLang="zh-CN" sz="2600" b="0" i="1" smtClean="0">
                              <a:latin typeface="Cambria Math" panose="02040503050406030204" pitchFamily="18" charset="0"/>
                            </a:rPr>
                            <m:t>𝐸</m:t>
                          </m:r>
                          <m:d>
                            <m:dPr>
                              <m:ctrlPr>
                                <a:rPr lang="en-US" altLang="zh-CN" sz="2600" b="0" i="1" smtClean="0">
                                  <a:latin typeface="Cambria Math" panose="02040503050406030204" pitchFamily="18" charset="0"/>
                                </a:rPr>
                              </m:ctrlPr>
                            </m:dPr>
                            <m:e>
                              <m:r>
                                <a:rPr lang="en-US" altLang="zh-CN" sz="2600" b="0" i="1" smtClean="0">
                                  <a:solidFill>
                                    <a:srgbClr val="FF0000"/>
                                  </a:solidFill>
                                  <a:latin typeface="Cambria Math" panose="02040503050406030204" pitchFamily="18" charset="0"/>
                                </a:rPr>
                                <m:t>𝑑</m:t>
                              </m:r>
                            </m:e>
                          </m:d>
                        </m:num>
                        <m:den>
                          <m:r>
                            <a:rPr lang="en-US" altLang="zh-CN" sz="2600" b="0" i="1" smtClean="0">
                              <a:latin typeface="Cambria Math" panose="02040503050406030204" pitchFamily="18" charset="0"/>
                            </a:rPr>
                            <m:t>𝐸</m:t>
                          </m:r>
                        </m:den>
                      </m:f>
                      <m:r>
                        <a:rPr lang="en-US" altLang="zh-CN" sz="2600" b="0" i="1" smtClean="0">
                          <a:latin typeface="Cambria Math" panose="02040503050406030204" pitchFamily="18" charset="0"/>
                        </a:rPr>
                        <m:t>𝑇</m:t>
                      </m:r>
                    </m:oMath>
                  </m:oMathPara>
                </a14:m>
                <a:endParaRPr lang="en-US" altLang="zh-CN" sz="2600" b="0" dirty="0" smtClean="0"/>
              </a:p>
              <a:p>
                <a:pPr/>
                <a14:m>
                  <m:oMathPara xmlns:m="http://schemas.openxmlformats.org/officeDocument/2006/math">
                    <m:oMathParaPr>
                      <m:jc m:val="left"/>
                    </m:oMathParaPr>
                    <m:oMath xmlns:m="http://schemas.openxmlformats.org/officeDocument/2006/math">
                      <m:r>
                        <a:rPr lang="en-US" altLang="zh-CN" sz="2600" i="1">
                          <a:latin typeface="Cambria Math" panose="02040503050406030204" pitchFamily="18" charset="0"/>
                          <a:ea typeface="Cambria Math" panose="02040503050406030204" pitchFamily="18" charset="0"/>
                        </a:rPr>
                        <m:t>=</m:t>
                      </m:r>
                      <m:r>
                        <a:rPr lang="en-US" altLang="zh-CN" sz="2600" i="1">
                          <a:latin typeface="Cambria Math" panose="02040503050406030204" pitchFamily="18" charset="0"/>
                        </a:rPr>
                        <m:t>−</m:t>
                      </m:r>
                      <m:f>
                        <m:fPr>
                          <m:ctrlPr>
                            <a:rPr lang="en-US" altLang="zh-CN" sz="2600" i="1">
                              <a:latin typeface="Cambria Math" panose="02040503050406030204" pitchFamily="18" charset="0"/>
                            </a:rPr>
                          </m:ctrlPr>
                        </m:fPr>
                        <m:num>
                          <m:r>
                            <a:rPr lang="en-US" altLang="zh-CN" sz="2600" i="1">
                              <a:latin typeface="Cambria Math" panose="02040503050406030204" pitchFamily="18" charset="0"/>
                            </a:rPr>
                            <m:t>1</m:t>
                          </m:r>
                        </m:num>
                        <m:den>
                          <m:r>
                            <a:rPr lang="en-US" altLang="zh-CN" sz="2600" i="1">
                              <a:latin typeface="Cambria Math" panose="02040503050406030204" pitchFamily="18" charset="0"/>
                            </a:rPr>
                            <m:t>2</m:t>
                          </m:r>
                        </m:den>
                      </m:f>
                      <m:d>
                        <m:dPr>
                          <m:ctrlPr>
                            <a:rPr lang="en-US" altLang="zh-CN" sz="2600" i="1">
                              <a:latin typeface="Cambria Math" panose="02040503050406030204" pitchFamily="18" charset="0"/>
                            </a:rPr>
                          </m:ctrlPr>
                        </m:dPr>
                        <m:e>
                          <m:f>
                            <m:fPr>
                              <m:ctrlPr>
                                <a:rPr lang="en-US" altLang="zh-CN" sz="2600" i="1">
                                  <a:latin typeface="Cambria Math" panose="02040503050406030204" pitchFamily="18" charset="0"/>
                                </a:rPr>
                              </m:ctrlPr>
                            </m:fPr>
                            <m:num>
                              <m:r>
                                <a:rPr lang="en-US" altLang="zh-CN" sz="2600" i="1">
                                  <a:latin typeface="Cambria Math" panose="02040503050406030204" pitchFamily="18" charset="0"/>
                                </a:rPr>
                                <m:t>1</m:t>
                              </m:r>
                            </m:num>
                            <m:den>
                              <m:sSup>
                                <m:sSupPr>
                                  <m:ctrlPr>
                                    <a:rPr lang="en-US" altLang="zh-CN" sz="2600" i="1">
                                      <a:latin typeface="Cambria Math" panose="02040503050406030204" pitchFamily="18" charset="0"/>
                                    </a:rPr>
                                  </m:ctrlPr>
                                </m:sSupPr>
                                <m:e>
                                  <m:r>
                                    <a:rPr lang="zh-CN" altLang="en-US" sz="2600" i="1">
                                      <a:latin typeface="Cambria Math" panose="02040503050406030204" pitchFamily="18" charset="0"/>
                                    </a:rPr>
                                    <m:t>𝛾</m:t>
                                  </m:r>
                                </m:e>
                                <m:sup>
                                  <m:r>
                                    <a:rPr lang="en-US" altLang="zh-CN" sz="2600" i="1">
                                      <a:latin typeface="Cambria Math" panose="02040503050406030204" pitchFamily="18" charset="0"/>
                                    </a:rPr>
                                    <m:t>2</m:t>
                                  </m:r>
                                </m:sup>
                              </m:sSup>
                            </m:den>
                          </m:f>
                          <m:r>
                            <a:rPr lang="en-US" altLang="zh-CN" sz="2600" i="1">
                              <a:latin typeface="Cambria Math" panose="02040503050406030204" pitchFamily="18" charset="0"/>
                            </a:rPr>
                            <m:t>−</m:t>
                          </m:r>
                          <m:f>
                            <m:fPr>
                              <m:ctrlPr>
                                <a:rPr lang="en-US" altLang="zh-CN" sz="2600" i="1">
                                  <a:latin typeface="Cambria Math" panose="02040503050406030204" pitchFamily="18" charset="0"/>
                                </a:rPr>
                              </m:ctrlPr>
                            </m:fPr>
                            <m:num>
                              <m:r>
                                <a:rPr lang="en-US" altLang="zh-CN" sz="2600" i="1">
                                  <a:latin typeface="Cambria Math" panose="02040503050406030204" pitchFamily="18" charset="0"/>
                                </a:rPr>
                                <m:t>1</m:t>
                              </m:r>
                            </m:num>
                            <m:den>
                              <m:sSubSup>
                                <m:sSubSupPr>
                                  <m:ctrlPr>
                                    <a:rPr lang="en-US" altLang="zh-CN" sz="2600" i="1">
                                      <a:solidFill>
                                        <a:srgbClr val="FF0000"/>
                                      </a:solidFill>
                                      <a:latin typeface="Cambria Math" panose="02040503050406030204" pitchFamily="18" charset="0"/>
                                    </a:rPr>
                                  </m:ctrlPr>
                                </m:sSubSupPr>
                                <m:e>
                                  <m:r>
                                    <a:rPr lang="zh-CN" altLang="en-US" sz="2600" i="1">
                                      <a:solidFill>
                                        <a:srgbClr val="FF0000"/>
                                      </a:solidFill>
                                      <a:latin typeface="Cambria Math" panose="02040503050406030204" pitchFamily="18" charset="0"/>
                                    </a:rPr>
                                    <m:t>𝛾</m:t>
                                  </m:r>
                                </m:e>
                                <m:sub>
                                  <m:r>
                                    <a:rPr lang="en-US" altLang="zh-CN" sz="2600" i="1">
                                      <a:solidFill>
                                        <a:srgbClr val="FF0000"/>
                                      </a:solidFill>
                                      <a:latin typeface="Cambria Math" panose="02040503050406030204" pitchFamily="18" charset="0"/>
                                    </a:rPr>
                                    <m:t>𝑡</m:t>
                                  </m:r>
                                </m:sub>
                                <m:sup>
                                  <m:r>
                                    <a:rPr lang="en-US" altLang="zh-CN" sz="2600" i="1">
                                      <a:solidFill>
                                        <a:srgbClr val="FF0000"/>
                                      </a:solidFill>
                                      <a:latin typeface="Cambria Math" panose="02040503050406030204" pitchFamily="18" charset="0"/>
                                    </a:rPr>
                                    <m:t>2</m:t>
                                  </m:r>
                                </m:sup>
                              </m:sSubSup>
                            </m:den>
                          </m:f>
                        </m:e>
                      </m:d>
                      <m:f>
                        <m:fPr>
                          <m:ctrlPr>
                            <a:rPr lang="en-US" altLang="zh-CN" sz="2600" i="1">
                              <a:latin typeface="Cambria Math" panose="02040503050406030204" pitchFamily="18" charset="0"/>
                            </a:rPr>
                          </m:ctrlPr>
                        </m:fPr>
                        <m:num>
                          <m:r>
                            <a:rPr lang="zh-CN" altLang="en-US" sz="2600" i="1">
                              <a:latin typeface="Cambria Math" panose="02040503050406030204" pitchFamily="18" charset="0"/>
                            </a:rPr>
                            <m:t>𝛾</m:t>
                          </m:r>
                        </m:num>
                        <m:den>
                          <m:r>
                            <a:rPr lang="en-US" altLang="zh-CN" sz="2600" i="1">
                              <a:latin typeface="Cambria Math" panose="02040503050406030204" pitchFamily="18" charset="0"/>
                            </a:rPr>
                            <m:t>1+</m:t>
                          </m:r>
                          <m:r>
                            <a:rPr lang="zh-CN" altLang="en-US" sz="2600" i="1">
                              <a:latin typeface="Cambria Math" panose="02040503050406030204" pitchFamily="18" charset="0"/>
                            </a:rPr>
                            <m:t>𝛾</m:t>
                          </m:r>
                        </m:den>
                      </m:f>
                      <m:f>
                        <m:fPr>
                          <m:ctrlPr>
                            <a:rPr lang="en-US" altLang="zh-CN" sz="2600" i="1">
                              <a:latin typeface="Cambria Math" panose="02040503050406030204" pitchFamily="18" charset="0"/>
                            </a:rPr>
                          </m:ctrlPr>
                        </m:fPr>
                        <m:num>
                          <m:r>
                            <a:rPr lang="en-US" altLang="zh-CN" sz="2600" b="0" i="1" smtClean="0">
                              <a:latin typeface="Cambria Math" panose="02040503050406030204" pitchFamily="18" charset="0"/>
                            </a:rPr>
                            <m:t>𝑑</m:t>
                          </m:r>
                          <m:r>
                            <a:rPr lang="en-US" altLang="zh-CN" sz="2600" i="1">
                              <a:latin typeface="Cambria Math" panose="02040503050406030204" pitchFamily="18" charset="0"/>
                            </a:rPr>
                            <m:t>𝐸</m:t>
                          </m:r>
                          <m:r>
                            <a:rPr lang="en-US" altLang="zh-CN" sz="2600" b="0" i="1" smtClean="0">
                              <a:latin typeface="Cambria Math" panose="02040503050406030204" pitchFamily="18" charset="0"/>
                            </a:rPr>
                            <m:t>/</m:t>
                          </m:r>
                          <m:r>
                            <a:rPr lang="en-US" altLang="zh-CN" sz="2600" b="0" i="1" smtClean="0">
                              <a:latin typeface="Cambria Math" panose="02040503050406030204" pitchFamily="18" charset="0"/>
                            </a:rPr>
                            <m:t>𝑑𝑋</m:t>
                          </m:r>
                          <m:r>
                            <a:rPr lang="en-US" altLang="zh-CN" sz="2600" b="0" i="1" smtClean="0">
                              <a:latin typeface="Cambria Math" panose="02040503050406030204" pitchFamily="18" charset="0"/>
                              <a:ea typeface="Cambria Math" panose="02040503050406030204" pitchFamily="18" charset="0"/>
                            </a:rPr>
                            <m:t>∙</m:t>
                          </m:r>
                          <m:r>
                            <a:rPr lang="en-US" altLang="zh-CN" sz="2600" b="0" i="1" smtClean="0">
                              <a:solidFill>
                                <a:srgbClr val="FF0000"/>
                              </a:solidFill>
                              <a:latin typeface="Cambria Math" panose="02040503050406030204" pitchFamily="18" charset="0"/>
                            </a:rPr>
                            <m:t>𝑑</m:t>
                          </m:r>
                        </m:num>
                        <m:den>
                          <m:r>
                            <a:rPr lang="en-US" altLang="zh-CN" sz="2600" i="1">
                              <a:latin typeface="Cambria Math" panose="02040503050406030204" pitchFamily="18" charset="0"/>
                            </a:rPr>
                            <m:t>𝐸</m:t>
                          </m:r>
                        </m:den>
                      </m:f>
                      <m:r>
                        <a:rPr lang="en-US" altLang="zh-CN" sz="2600" i="1">
                          <a:latin typeface="Cambria Math" panose="02040503050406030204" pitchFamily="18" charset="0"/>
                        </a:rPr>
                        <m:t>𝑇</m:t>
                      </m:r>
                    </m:oMath>
                  </m:oMathPara>
                </a14:m>
                <a:endParaRPr lang="en-US" altLang="zh-CN" sz="2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1121961" y="4484974"/>
                <a:ext cx="6391946" cy="1798056"/>
              </a:xfrm>
              <a:prstGeom prst="rect">
                <a:avLst/>
              </a:prstGeom>
              <a:blipFill rotWithShape="0">
                <a:blip r:embed="rId3"/>
                <a:stretch>
                  <a:fillRect l="-95"/>
                </a:stretch>
              </a:blipFill>
            </p:spPr>
            <p:txBody>
              <a:bodyPr/>
              <a:lstStyle/>
              <a:p>
                <a:r>
                  <a:rPr lang="zh-CN" altLang="en-US">
                    <a:noFill/>
                  </a:rPr>
                  <a:t> </a:t>
                </a:r>
              </a:p>
            </p:txBody>
          </p:sp>
        </mc:Fallback>
      </mc:AlternateContent>
      <p:sp>
        <p:nvSpPr>
          <p:cNvPr id="20" name="文本框 19"/>
          <p:cNvSpPr txBox="1"/>
          <p:nvPr/>
        </p:nvSpPr>
        <p:spPr>
          <a:xfrm>
            <a:off x="467544" y="1196752"/>
            <a:ext cx="8352928" cy="954107"/>
          </a:xfrm>
          <a:prstGeom prst="rect">
            <a:avLst/>
          </a:prstGeom>
          <a:noFill/>
        </p:spPr>
        <p:txBody>
          <a:bodyPr wrap="square" rtlCol="0">
            <a:spAutoFit/>
          </a:bodyPr>
          <a:lstStyle/>
          <a:p>
            <a:pPr algn="just"/>
            <a:r>
              <a:rPr lang="en-US" altLang="zh-CN" sz="2800" dirty="0"/>
              <a:t>T</a:t>
            </a:r>
            <a:r>
              <a:rPr lang="en-US" altLang="zh-CN" sz="2800" dirty="0" smtClean="0"/>
              <a:t>he difference of revolution time between two turns caused by energy loss of carbon foil:</a:t>
            </a:r>
            <a:endParaRPr lang="zh-CN" altLang="en-US" sz="2800" dirty="0"/>
          </a:p>
        </p:txBody>
      </p:sp>
      <p:sp>
        <p:nvSpPr>
          <p:cNvPr id="21" name="矩形 20"/>
          <p:cNvSpPr/>
          <p:nvPr/>
        </p:nvSpPr>
        <p:spPr>
          <a:xfrm>
            <a:off x="7984300" y="2360191"/>
            <a:ext cx="1085554" cy="523220"/>
          </a:xfrm>
          <a:prstGeom prst="rect">
            <a:avLst/>
          </a:prstGeom>
        </p:spPr>
        <p:txBody>
          <a:bodyPr wrap="none">
            <a:spAutoFit/>
          </a:bodyPr>
          <a:lstStyle/>
          <a:p>
            <a:r>
              <a:rPr lang="zh-CN" altLang="en-US" sz="2800" dirty="0" smtClean="0"/>
              <a:t>（</a:t>
            </a:r>
            <a:r>
              <a:rPr lang="en-US" altLang="zh-CN" sz="2800" dirty="0" smtClean="0"/>
              <a:t>4</a:t>
            </a:r>
            <a:r>
              <a:rPr lang="zh-CN" altLang="en-US" sz="2800" dirty="0" smtClean="0"/>
              <a:t>）</a:t>
            </a:r>
            <a:endParaRPr lang="zh-CN" altLang="en-US" sz="2800" dirty="0"/>
          </a:p>
        </p:txBody>
      </p:sp>
      <p:sp>
        <p:nvSpPr>
          <p:cNvPr id="22" name="文本框 21"/>
          <p:cNvSpPr txBox="1"/>
          <p:nvPr/>
        </p:nvSpPr>
        <p:spPr>
          <a:xfrm>
            <a:off x="467544" y="4077072"/>
            <a:ext cx="5936304" cy="523220"/>
          </a:xfrm>
          <a:prstGeom prst="rect">
            <a:avLst/>
          </a:prstGeom>
          <a:noFill/>
        </p:spPr>
        <p:txBody>
          <a:bodyPr wrap="square" rtlCol="0">
            <a:spAutoFit/>
          </a:bodyPr>
          <a:lstStyle/>
          <a:p>
            <a:r>
              <a:rPr lang="en-US" altLang="zh-CN" sz="2800" dirty="0" smtClean="0"/>
              <a:t>Submitting </a:t>
            </a:r>
            <a:r>
              <a:rPr lang="en-US" altLang="zh-CN" sz="2800" dirty="0"/>
              <a:t>(</a:t>
            </a:r>
            <a:r>
              <a:rPr lang="en-US" altLang="zh-CN" sz="2800" dirty="0" smtClean="0"/>
              <a:t>3) into (4)</a:t>
            </a:r>
            <a:r>
              <a:rPr lang="zh-CN" altLang="en-US" sz="2800" dirty="0" smtClean="0"/>
              <a:t>：</a:t>
            </a:r>
            <a:endParaRPr lang="zh-CN" altLang="en-US" sz="2800" dirty="0"/>
          </a:p>
        </p:txBody>
      </p:sp>
      <p:sp>
        <p:nvSpPr>
          <p:cNvPr id="23" name="矩形 22"/>
          <p:cNvSpPr/>
          <p:nvPr/>
        </p:nvSpPr>
        <p:spPr>
          <a:xfrm>
            <a:off x="7984300" y="5122392"/>
            <a:ext cx="1085554" cy="523220"/>
          </a:xfrm>
          <a:prstGeom prst="rect">
            <a:avLst/>
          </a:prstGeom>
        </p:spPr>
        <p:txBody>
          <a:bodyPr wrap="none">
            <a:spAutoFit/>
          </a:bodyPr>
          <a:lstStyle/>
          <a:p>
            <a:r>
              <a:rPr lang="zh-CN" altLang="en-US" sz="2800" dirty="0" smtClean="0"/>
              <a:t>（</a:t>
            </a:r>
            <a:r>
              <a:rPr lang="en-US" altLang="zh-CN" sz="2800" dirty="0"/>
              <a:t>6</a:t>
            </a:r>
            <a:r>
              <a:rPr lang="zh-CN" altLang="en-US" sz="2800" dirty="0" smtClean="0"/>
              <a:t>）</a:t>
            </a:r>
            <a:endParaRPr lang="zh-CN" altLang="en-US" sz="2800" dirty="0"/>
          </a:p>
        </p:txBody>
      </p:sp>
      <mc:AlternateContent xmlns:mc="http://schemas.openxmlformats.org/markup-compatibility/2006" xmlns:a14="http://schemas.microsoft.com/office/drawing/2010/main">
        <mc:Choice Requires="a14">
          <p:sp>
            <p:nvSpPr>
              <p:cNvPr id="13" name="标题 1"/>
              <p:cNvSpPr txBox="1">
                <a:spLocks/>
              </p:cNvSpPr>
              <p:nvPr/>
            </p:nvSpPr>
            <p:spPr>
              <a:xfrm>
                <a:off x="2803800" y="3291326"/>
                <a:ext cx="2615532" cy="914400"/>
              </a:xfrm>
              <a:prstGeom prst="rect">
                <a:avLst/>
              </a:prstGeom>
              <a:noFill/>
            </p:spPr>
            <p:txBody>
              <a:bodyPr wrap="square" lIns="0" tIns="0" rIns="0" bIns="0" rtlCol="0">
                <a:spAutoFit/>
              </a:bodyPr>
              <a:lstStyle>
                <a:defPPr>
                  <a:defRPr lang="zh-CN"/>
                </a:defPPr>
                <a:lvl1pPr>
                  <a:defRPr sz="28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zh-CN" altLang="en-US">
                              <a:latin typeface="Cambria Math" panose="02040503050406030204" pitchFamily="18" charset="0"/>
                            </a:rPr>
                            <m:t>𝛿</m:t>
                          </m:r>
                          <m:r>
                            <a:rPr lang="en-US" altLang="zh-CN">
                              <a:latin typeface="Cambria Math" panose="02040503050406030204" pitchFamily="18" charset="0"/>
                            </a:rPr>
                            <m:t>𝑃</m:t>
                          </m:r>
                        </m:num>
                        <m:den>
                          <m:r>
                            <a:rPr lang="en-US" altLang="zh-CN">
                              <a:latin typeface="Cambria Math" panose="02040503050406030204" pitchFamily="18" charset="0"/>
                            </a:rPr>
                            <m:t>𝑃</m:t>
                          </m:r>
                        </m:den>
                      </m:f>
                      <m:r>
                        <a:rPr lang="en-US" altLang="zh-CN">
                          <a:latin typeface="Cambria Math" panose="02040503050406030204" pitchFamily="18" charset="0"/>
                        </a:rPr>
                        <m:t>=</m:t>
                      </m:r>
                      <m:f>
                        <m:fPr>
                          <m:ctrlPr>
                            <a:rPr lang="en-US" altLang="zh-CN" i="1">
                              <a:latin typeface="Cambria Math" panose="02040503050406030204" pitchFamily="18" charset="0"/>
                            </a:rPr>
                          </m:ctrlPr>
                        </m:fPr>
                        <m:num>
                          <m:r>
                            <a:rPr lang="zh-CN" altLang="en-US">
                              <a:latin typeface="Cambria Math" panose="02040503050406030204" pitchFamily="18" charset="0"/>
                            </a:rPr>
                            <m:t>𝛾</m:t>
                          </m:r>
                        </m:num>
                        <m:den>
                          <m:r>
                            <a:rPr lang="en-US" altLang="zh-CN">
                              <a:latin typeface="Cambria Math" panose="02040503050406030204" pitchFamily="18" charset="0"/>
                            </a:rPr>
                            <m:t>1+</m:t>
                          </m:r>
                          <m:r>
                            <a:rPr lang="zh-CN" altLang="en-US">
                              <a:latin typeface="Cambria Math" panose="02040503050406030204" pitchFamily="18" charset="0"/>
                            </a:rPr>
                            <m:t>𝛾</m:t>
                          </m:r>
                        </m:den>
                      </m:f>
                      <m:f>
                        <m:fPr>
                          <m:ctrlPr>
                            <a:rPr lang="en-US" altLang="zh-CN" i="1">
                              <a:latin typeface="Cambria Math" panose="02040503050406030204" pitchFamily="18" charset="0"/>
                            </a:rPr>
                          </m:ctrlPr>
                        </m:fPr>
                        <m:num>
                          <m:r>
                            <a:rPr lang="zh-CN" altLang="en-US">
                              <a:latin typeface="Cambria Math" panose="02040503050406030204" pitchFamily="18" charset="0"/>
                            </a:rPr>
                            <m:t>𝛿</m:t>
                          </m:r>
                          <m:r>
                            <a:rPr lang="en-US" altLang="zh-CN" b="0" i="1" smtClean="0">
                              <a:latin typeface="Cambria Math" panose="02040503050406030204" pitchFamily="18" charset="0"/>
                            </a:rPr>
                            <m:t>𝐸</m:t>
                          </m:r>
                        </m:num>
                        <m:den>
                          <m:r>
                            <a:rPr lang="en-US" altLang="zh-CN" b="0" i="1" smtClean="0">
                              <a:latin typeface="Cambria Math" panose="02040503050406030204" pitchFamily="18" charset="0"/>
                            </a:rPr>
                            <m:t>𝐸</m:t>
                          </m:r>
                        </m:den>
                      </m:f>
                    </m:oMath>
                  </m:oMathPara>
                </a14:m>
                <a:endParaRPr lang="zh-CN" altLang="en-US" dirty="0"/>
              </a:p>
            </p:txBody>
          </p:sp>
        </mc:Choice>
        <mc:Fallback xmlns="">
          <p:sp>
            <p:nvSpPr>
              <p:cNvPr id="13" name="标题 1"/>
              <p:cNvSpPr txBox="1">
                <a:spLocks noRot="1" noChangeAspect="1" noMove="1" noResize="1" noEditPoints="1" noAdjustHandles="1" noChangeArrowheads="1" noChangeShapeType="1" noTextEdit="1"/>
              </p:cNvSpPr>
              <p:nvPr/>
            </p:nvSpPr>
            <p:spPr>
              <a:xfrm>
                <a:off x="2803800" y="3291326"/>
                <a:ext cx="2615532" cy="914400"/>
              </a:xfrm>
              <a:prstGeom prst="rect">
                <a:avLst/>
              </a:prstGeom>
              <a:blipFill rotWithShape="0">
                <a:blip r:embed="rId4"/>
                <a:stretch>
                  <a:fillRect/>
                </a:stretch>
              </a:blipFill>
            </p:spPr>
            <p:txBody>
              <a:bodyPr/>
              <a:lstStyle/>
              <a:p>
                <a:r>
                  <a:rPr lang="zh-CN" altLang="en-US">
                    <a:noFill/>
                  </a:rPr>
                  <a:t> </a:t>
                </a:r>
              </a:p>
            </p:txBody>
          </p:sp>
        </mc:Fallback>
      </mc:AlternateContent>
      <p:sp>
        <p:nvSpPr>
          <p:cNvPr id="15" name="矩形 14"/>
          <p:cNvSpPr/>
          <p:nvPr/>
        </p:nvSpPr>
        <p:spPr>
          <a:xfrm>
            <a:off x="7984300" y="3296139"/>
            <a:ext cx="1085554" cy="523220"/>
          </a:xfrm>
          <a:prstGeom prst="rect">
            <a:avLst/>
          </a:prstGeom>
        </p:spPr>
        <p:txBody>
          <a:bodyPr wrap="none">
            <a:spAutoFit/>
          </a:bodyPr>
          <a:lstStyle/>
          <a:p>
            <a:r>
              <a:rPr lang="zh-CN" altLang="en-US" sz="2800" dirty="0" smtClean="0"/>
              <a:t>（</a:t>
            </a:r>
            <a:r>
              <a:rPr lang="en-US" altLang="zh-CN" sz="2800" dirty="0"/>
              <a:t>5</a:t>
            </a:r>
            <a:r>
              <a:rPr lang="zh-CN" altLang="en-US" sz="2800" dirty="0" smtClean="0"/>
              <a:t>）</a:t>
            </a:r>
            <a:endParaRPr lang="zh-CN" altLang="en-US" sz="2800" dirty="0"/>
          </a:p>
        </p:txBody>
      </p:sp>
      <mc:AlternateContent xmlns:mc="http://schemas.openxmlformats.org/markup-compatibility/2006" xmlns:a14="http://schemas.microsoft.com/office/drawing/2010/main">
        <mc:Choice Requires="a14">
          <p:sp>
            <p:nvSpPr>
              <p:cNvPr id="14" name="文本框 13"/>
              <p:cNvSpPr txBox="1"/>
              <p:nvPr/>
            </p:nvSpPr>
            <p:spPr>
              <a:xfrm>
                <a:off x="641596" y="2171193"/>
                <a:ext cx="7371652" cy="98982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altLang="zh-CN" sz="2800" b="0" i="1" smtClean="0">
                              <a:solidFill>
                                <a:schemeClr val="tx1"/>
                              </a:solidFill>
                              <a:latin typeface="Cambria Math" panose="02040503050406030204" pitchFamily="18" charset="0"/>
                            </a:rPr>
                          </m:ctrlPr>
                        </m:fPr>
                        <m:num>
                          <m:r>
                            <a:rPr lang="zh-CN" altLang="en-US" sz="2800" i="1">
                              <a:latin typeface="Cambria Math" panose="02040503050406030204" pitchFamily="18" charset="0"/>
                            </a:rPr>
                            <m:t>𝛿</m:t>
                          </m:r>
                          <m:r>
                            <a:rPr lang="en-US" altLang="zh-CN" sz="2800" b="0" i="1" smtClean="0">
                              <a:solidFill>
                                <a:schemeClr val="tx1"/>
                              </a:solidFill>
                              <a:latin typeface="Cambria Math" panose="02040503050406030204" pitchFamily="18" charset="0"/>
                            </a:rPr>
                            <m:t>𝑇</m:t>
                          </m:r>
                        </m:num>
                        <m:den>
                          <m:r>
                            <a:rPr lang="en-US" altLang="zh-CN" sz="2800" b="0" i="1" smtClean="0">
                              <a:solidFill>
                                <a:schemeClr val="tx1"/>
                              </a:solidFill>
                              <a:latin typeface="Cambria Math" panose="02040503050406030204" pitchFamily="18" charset="0"/>
                            </a:rPr>
                            <m:t>𝑇</m:t>
                          </m:r>
                        </m:den>
                      </m:f>
                      <m:r>
                        <a:rPr lang="en-US" altLang="zh-CN" sz="2800" b="0" i="1" smtClean="0">
                          <a:solidFill>
                            <a:schemeClr val="tx1"/>
                          </a:solidFill>
                          <a:latin typeface="Cambria Math" panose="02040503050406030204" pitchFamily="18" charset="0"/>
                        </a:rPr>
                        <m:t>=−</m:t>
                      </m:r>
                      <m:d>
                        <m:dPr>
                          <m:ctrlPr>
                            <a:rPr lang="zh-CN" altLang="en-US" sz="2800" i="1">
                              <a:latin typeface="Cambria Math" panose="02040503050406030204" pitchFamily="18" charset="0"/>
                            </a:rPr>
                          </m:ctrlPr>
                        </m:dPr>
                        <m:e>
                          <m:f>
                            <m:fPr>
                              <m:ctrlPr>
                                <a:rPr lang="zh-CN" altLang="en-US" sz="2800" i="1">
                                  <a:latin typeface="Cambria Math" panose="02040503050406030204" pitchFamily="18" charset="0"/>
                                </a:rPr>
                              </m:ctrlPr>
                            </m:fPr>
                            <m:num>
                              <m:r>
                                <a:rPr lang="zh-CN" altLang="en-US" sz="2800">
                                  <a:latin typeface="Cambria Math" panose="02040503050406030204" pitchFamily="18" charset="0"/>
                                </a:rPr>
                                <m:t>1</m:t>
                              </m:r>
                            </m:num>
                            <m:den>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𝛾</m:t>
                                  </m:r>
                                </m:e>
                                <m:sub/>
                                <m:sup>
                                  <m:r>
                                    <a:rPr lang="zh-CN" altLang="en-US" sz="2800">
                                      <a:latin typeface="Cambria Math" panose="02040503050406030204" pitchFamily="18" charset="0"/>
                                    </a:rPr>
                                    <m:t>2</m:t>
                                  </m:r>
                                </m:sup>
                              </m:sSubSup>
                            </m:den>
                          </m:f>
                          <m:r>
                            <a:rPr lang="zh-CN" altLang="en-US" sz="2800">
                              <a:latin typeface="Cambria Math" panose="02040503050406030204" pitchFamily="18" charset="0"/>
                            </a:rPr>
                            <m:t>−</m:t>
                          </m:r>
                          <m:f>
                            <m:fPr>
                              <m:ctrlPr>
                                <a:rPr lang="zh-CN" altLang="en-US" sz="2800" i="1">
                                  <a:latin typeface="Cambria Math" panose="02040503050406030204" pitchFamily="18" charset="0"/>
                                </a:rPr>
                              </m:ctrlPr>
                            </m:fPr>
                            <m:num>
                              <m:r>
                                <a:rPr lang="zh-CN" altLang="en-US" sz="2800">
                                  <a:latin typeface="Cambria Math" panose="02040503050406030204" pitchFamily="18" charset="0"/>
                                </a:rPr>
                                <m:t>1</m:t>
                              </m:r>
                            </m:num>
                            <m:den>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𝛾</m:t>
                                  </m:r>
                                </m:e>
                                <m:sub>
                                  <m:r>
                                    <a:rPr lang="zh-CN" altLang="en-US" sz="2800" i="1">
                                      <a:latin typeface="Cambria Math" panose="02040503050406030204" pitchFamily="18" charset="0"/>
                                    </a:rPr>
                                    <m:t>𝑡</m:t>
                                  </m:r>
                                </m:sub>
                                <m:sup>
                                  <m:r>
                                    <a:rPr lang="zh-CN" altLang="en-US" sz="2800">
                                      <a:latin typeface="Cambria Math" panose="02040503050406030204" pitchFamily="18" charset="0"/>
                                    </a:rPr>
                                    <m:t>2</m:t>
                                  </m:r>
                                </m:sup>
                              </m:sSubSup>
                            </m:den>
                          </m:f>
                        </m:e>
                      </m:d>
                      <m:f>
                        <m:fPr>
                          <m:ctrlPr>
                            <a:rPr lang="en-US" altLang="zh-CN" sz="2800" i="1" smtClean="0">
                              <a:solidFill>
                                <a:schemeClr val="tx1"/>
                              </a:solidFill>
                              <a:latin typeface="Cambria Math" panose="02040503050406030204" pitchFamily="18" charset="0"/>
                            </a:rPr>
                          </m:ctrlPr>
                        </m:fPr>
                        <m:num>
                          <m:r>
                            <a:rPr lang="zh-CN" altLang="en-US" sz="2800" i="1">
                              <a:latin typeface="Cambria Math" panose="02040503050406030204" pitchFamily="18" charset="0"/>
                            </a:rPr>
                            <m:t>𝛿</m:t>
                          </m:r>
                          <m:r>
                            <a:rPr lang="en-US" altLang="zh-CN" sz="2800" b="0" i="1" smtClean="0">
                              <a:solidFill>
                                <a:schemeClr val="tx1"/>
                              </a:solidFill>
                              <a:latin typeface="Cambria Math" panose="02040503050406030204" pitchFamily="18" charset="0"/>
                            </a:rPr>
                            <m:t>𝑃</m:t>
                          </m:r>
                        </m:num>
                        <m:den>
                          <m:r>
                            <a:rPr lang="en-US" altLang="zh-CN" sz="2800" b="0" i="1" smtClean="0">
                              <a:solidFill>
                                <a:schemeClr val="tx1"/>
                              </a:solidFill>
                              <a:latin typeface="Cambria Math" panose="02040503050406030204" pitchFamily="18" charset="0"/>
                            </a:rPr>
                            <m:t>𝑃</m:t>
                          </m:r>
                        </m:den>
                      </m:f>
                      <m:r>
                        <a:rPr lang="en-US" altLang="zh-CN" sz="2800" i="1">
                          <a:solidFill>
                            <a:schemeClr val="tx1"/>
                          </a:solidFill>
                          <a:latin typeface="Cambria Math" panose="02040503050406030204" pitchFamily="18" charset="0"/>
                        </a:rPr>
                        <m:t>=−</m:t>
                      </m:r>
                      <m:d>
                        <m:dPr>
                          <m:ctrlPr>
                            <a:rPr lang="zh-CN" altLang="en-US" sz="2800" i="1">
                              <a:latin typeface="Cambria Math" panose="02040503050406030204" pitchFamily="18" charset="0"/>
                            </a:rPr>
                          </m:ctrlPr>
                        </m:dPr>
                        <m:e>
                          <m:f>
                            <m:fPr>
                              <m:ctrlPr>
                                <a:rPr lang="zh-CN" altLang="en-US" sz="2800" i="1">
                                  <a:latin typeface="Cambria Math" panose="02040503050406030204" pitchFamily="18" charset="0"/>
                                </a:rPr>
                              </m:ctrlPr>
                            </m:fPr>
                            <m:num>
                              <m:r>
                                <a:rPr lang="zh-CN" altLang="en-US" sz="2800">
                                  <a:latin typeface="Cambria Math" panose="02040503050406030204" pitchFamily="18" charset="0"/>
                                </a:rPr>
                                <m:t>1</m:t>
                              </m:r>
                            </m:num>
                            <m:den>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𝛾</m:t>
                                  </m:r>
                                </m:e>
                                <m:sub/>
                                <m:sup>
                                  <m:r>
                                    <a:rPr lang="zh-CN" altLang="en-US" sz="2800">
                                      <a:latin typeface="Cambria Math" panose="02040503050406030204" pitchFamily="18" charset="0"/>
                                    </a:rPr>
                                    <m:t>2</m:t>
                                  </m:r>
                                </m:sup>
                              </m:sSubSup>
                            </m:den>
                          </m:f>
                          <m:r>
                            <a:rPr lang="zh-CN" altLang="en-US" sz="2800">
                              <a:latin typeface="Cambria Math" panose="02040503050406030204" pitchFamily="18" charset="0"/>
                            </a:rPr>
                            <m:t>−</m:t>
                          </m:r>
                          <m:f>
                            <m:fPr>
                              <m:ctrlPr>
                                <a:rPr lang="zh-CN" altLang="en-US" sz="2800" i="1">
                                  <a:latin typeface="Cambria Math" panose="02040503050406030204" pitchFamily="18" charset="0"/>
                                </a:rPr>
                              </m:ctrlPr>
                            </m:fPr>
                            <m:num>
                              <m:r>
                                <a:rPr lang="zh-CN" altLang="en-US" sz="2800">
                                  <a:latin typeface="Cambria Math" panose="02040503050406030204" pitchFamily="18" charset="0"/>
                                </a:rPr>
                                <m:t>1</m:t>
                              </m:r>
                            </m:num>
                            <m:den>
                              <m:sSubSup>
                                <m:sSubSupPr>
                                  <m:ctrlPr>
                                    <a:rPr lang="zh-CN" altLang="en-US" sz="2800" i="1">
                                      <a:latin typeface="Cambria Math" panose="02040503050406030204" pitchFamily="18" charset="0"/>
                                    </a:rPr>
                                  </m:ctrlPr>
                                </m:sSubSupPr>
                                <m:e>
                                  <m:r>
                                    <a:rPr lang="zh-CN" altLang="en-US" sz="2800" i="1">
                                      <a:latin typeface="Cambria Math" panose="02040503050406030204" pitchFamily="18" charset="0"/>
                                    </a:rPr>
                                    <m:t>𝛾</m:t>
                                  </m:r>
                                </m:e>
                                <m:sub>
                                  <m:r>
                                    <a:rPr lang="zh-CN" altLang="en-US" sz="2800" i="1">
                                      <a:latin typeface="Cambria Math" panose="02040503050406030204" pitchFamily="18" charset="0"/>
                                    </a:rPr>
                                    <m:t>𝑡</m:t>
                                  </m:r>
                                </m:sub>
                                <m:sup>
                                  <m:r>
                                    <a:rPr lang="zh-CN" altLang="en-US" sz="2800">
                                      <a:latin typeface="Cambria Math" panose="02040503050406030204" pitchFamily="18" charset="0"/>
                                    </a:rPr>
                                    <m:t>2</m:t>
                                  </m:r>
                                </m:sup>
                              </m:sSubSup>
                            </m:den>
                          </m:f>
                        </m:e>
                      </m:d>
                      <m:f>
                        <m:fPr>
                          <m:ctrlPr>
                            <a:rPr lang="en-US" altLang="zh-CN" sz="2800" i="1" smtClean="0">
                              <a:solidFill>
                                <a:schemeClr val="tx1"/>
                              </a:solidFill>
                              <a:latin typeface="Cambria Math" panose="02040503050406030204" pitchFamily="18" charset="0"/>
                            </a:rPr>
                          </m:ctrlPr>
                        </m:fPr>
                        <m:num>
                          <m:r>
                            <a:rPr lang="zh-CN" altLang="en-US" sz="2800" i="1" smtClean="0">
                              <a:solidFill>
                                <a:schemeClr val="tx1"/>
                              </a:solidFill>
                              <a:latin typeface="Cambria Math" panose="02040503050406030204" pitchFamily="18" charset="0"/>
                            </a:rPr>
                            <m:t>𝛾</m:t>
                          </m:r>
                        </m:num>
                        <m:den>
                          <m:r>
                            <a:rPr lang="en-US" altLang="zh-CN" sz="2800" b="0" i="1" smtClean="0">
                              <a:solidFill>
                                <a:schemeClr val="tx1"/>
                              </a:solidFill>
                              <a:latin typeface="Cambria Math" panose="02040503050406030204" pitchFamily="18" charset="0"/>
                            </a:rPr>
                            <m:t>1+</m:t>
                          </m:r>
                          <m:r>
                            <a:rPr lang="zh-CN" altLang="en-US" sz="2800" i="1">
                              <a:solidFill>
                                <a:schemeClr val="tx1"/>
                              </a:solidFill>
                              <a:latin typeface="Cambria Math" panose="02040503050406030204" pitchFamily="18" charset="0"/>
                            </a:rPr>
                            <m:t>𝛾</m:t>
                          </m:r>
                        </m:den>
                      </m:f>
                      <m:f>
                        <m:fPr>
                          <m:ctrlPr>
                            <a:rPr lang="en-US" altLang="zh-CN" sz="2800" i="1">
                              <a:solidFill>
                                <a:schemeClr val="tx1"/>
                              </a:solidFill>
                              <a:latin typeface="Cambria Math" panose="02040503050406030204" pitchFamily="18" charset="0"/>
                            </a:rPr>
                          </m:ctrlPr>
                        </m:fPr>
                        <m:num>
                          <m:r>
                            <a:rPr lang="zh-CN" altLang="en-US" sz="2800" i="1">
                              <a:latin typeface="Cambria Math" panose="02040503050406030204" pitchFamily="18" charset="0"/>
                            </a:rPr>
                            <m:t>𝛿</m:t>
                          </m:r>
                          <m:r>
                            <a:rPr lang="en-US" altLang="zh-CN" sz="2800" b="0" i="1" smtClean="0">
                              <a:solidFill>
                                <a:schemeClr val="tx1"/>
                              </a:solidFill>
                              <a:latin typeface="Cambria Math" panose="02040503050406030204" pitchFamily="18" charset="0"/>
                            </a:rPr>
                            <m:t>𝐸</m:t>
                          </m:r>
                        </m:num>
                        <m:den>
                          <m:r>
                            <a:rPr lang="en-US" altLang="zh-CN" sz="2800" b="0" i="1" smtClean="0">
                              <a:solidFill>
                                <a:schemeClr val="tx1"/>
                              </a:solidFill>
                              <a:latin typeface="Cambria Math" panose="02040503050406030204" pitchFamily="18" charset="0"/>
                            </a:rPr>
                            <m:t>𝐸</m:t>
                          </m:r>
                        </m:den>
                      </m:f>
                    </m:oMath>
                  </m:oMathPara>
                </a14:m>
                <a:endParaRPr lang="en-US" altLang="zh-CN" sz="2800" i="1" dirty="0">
                  <a:solidFill>
                    <a:schemeClr val="tx1"/>
                  </a:solidFill>
                  <a:latin typeface="Cambria Math" panose="020405030504060302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641596" y="2171193"/>
                <a:ext cx="7371652" cy="989823"/>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4485930" y="0"/>
                <a:ext cx="4658070" cy="94077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sz="2400" i="1">
                              <a:latin typeface="Cambria Math" panose="02040503050406030204" pitchFamily="18" charset="0"/>
                            </a:rPr>
                          </m:ctrlPr>
                        </m:fPr>
                        <m:num>
                          <m:r>
                            <a:rPr lang="zh-CN" altLang="en-US" sz="2400">
                              <a:latin typeface="Cambria Math" panose="02040503050406030204" pitchFamily="18" charset="0"/>
                            </a:rPr>
                            <m:t>∆</m:t>
                          </m:r>
                          <m:r>
                            <a:rPr lang="zh-CN" altLang="en-US" sz="2400" i="1">
                              <a:latin typeface="Cambria Math" panose="02040503050406030204" pitchFamily="18" charset="0"/>
                            </a:rPr>
                            <m:t>𝑇</m:t>
                          </m:r>
                        </m:num>
                        <m:den>
                          <m:r>
                            <a:rPr lang="zh-CN" altLang="en-US" sz="2400" i="1">
                              <a:latin typeface="Cambria Math" panose="02040503050406030204" pitchFamily="18" charset="0"/>
                            </a:rPr>
                            <m:t>𝑇</m:t>
                          </m:r>
                        </m:den>
                      </m:f>
                      <m:r>
                        <a:rPr lang="zh-CN" altLang="en-US" sz="2400" i="0">
                          <a:latin typeface="Cambria Math" panose="02040503050406030204" pitchFamily="18" charset="0"/>
                        </a:rPr>
                        <m:t>=</m:t>
                      </m:r>
                      <m:f>
                        <m:fPr>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𝛾</m:t>
                              </m:r>
                            </m:e>
                            <m:sub>
                              <m:r>
                                <a:rPr lang="zh-CN" altLang="en-US" sz="2400" i="1">
                                  <a:latin typeface="Cambria Math" panose="02040503050406030204" pitchFamily="18" charset="0"/>
                                </a:rPr>
                                <m:t>𝑡</m:t>
                              </m:r>
                            </m:sub>
                            <m:sup>
                              <m:r>
                                <a:rPr lang="zh-CN" altLang="en-US" sz="2400" i="0">
                                  <a:latin typeface="Cambria Math" panose="02040503050406030204" pitchFamily="18" charset="0"/>
                                </a:rPr>
                                <m:t>2</m:t>
                              </m:r>
                            </m:sup>
                          </m:sSubSup>
                        </m:den>
                      </m:f>
                      <m:f>
                        <m:fPr>
                          <m:ctrlPr>
                            <a:rPr lang="zh-CN" altLang="en-US" sz="2400" i="1">
                              <a:latin typeface="Cambria Math" panose="02040503050406030204" pitchFamily="18" charset="0"/>
                            </a:rPr>
                          </m:ctrlPr>
                        </m:fPr>
                        <m:num>
                          <m:d>
                            <m:dPr>
                              <m:begChr m:val=""/>
                              <m:ctrlPr>
                                <a:rPr lang="zh-CN" altLang="en-US" sz="2400" i="1">
                                  <a:latin typeface="Cambria Math" panose="02040503050406030204" pitchFamily="18" charset="0"/>
                                </a:rPr>
                              </m:ctrlPr>
                            </m:dPr>
                            <m:e>
                              <m:r>
                                <a:rPr lang="zh-CN" altLang="en-US" sz="2400" i="0">
                                  <a:latin typeface="Cambria Math" panose="02040503050406030204" pitchFamily="18" charset="0"/>
                                </a:rPr>
                                <m:t>∆(</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r>
                                    <a:rPr lang="zh-CN" altLang="en-US" sz="2400" i="1">
                                      <a:latin typeface="Cambria Math" panose="02040503050406030204" pitchFamily="18" charset="0"/>
                                    </a:rPr>
                                    <m:t>𝑞</m:t>
                                  </m:r>
                                </m:den>
                              </m:f>
                            </m:e>
                          </m:d>
                        </m:num>
                        <m:den>
                          <m:d>
                            <m:dPr>
                              <m:ctrlPr>
                                <a:rPr lang="zh-CN" altLang="en-US" sz="2400" i="1">
                                  <a:latin typeface="Cambria Math" panose="02040503050406030204" pitchFamily="18" charset="0"/>
                                </a:rPr>
                              </m:ctrlPr>
                            </m:dPr>
                            <m:e>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𝑚</m:t>
                                  </m:r>
                                </m:num>
                                <m:den>
                                  <m:r>
                                    <a:rPr lang="zh-CN" altLang="en-US" sz="2400" i="1">
                                      <a:latin typeface="Cambria Math" panose="02040503050406030204" pitchFamily="18" charset="0"/>
                                    </a:rPr>
                                    <m:t>𝑞</m:t>
                                  </m:r>
                                </m:den>
                              </m:f>
                            </m:e>
                          </m:d>
                        </m:den>
                      </m:f>
                      <m:r>
                        <a:rPr lang="zh-CN" altLang="en-US" sz="2400" i="0">
                          <a:latin typeface="Cambria Math" panose="02040503050406030204" pitchFamily="18" charset="0"/>
                        </a:rPr>
                        <m:t>−</m:t>
                      </m:r>
                      <m:d>
                        <m:dPr>
                          <m:ctrlPr>
                            <a:rPr lang="zh-CN" altLang="en-US" sz="2400" i="1">
                              <a:latin typeface="Cambria Math" panose="02040503050406030204" pitchFamily="18" charset="0"/>
                            </a:rPr>
                          </m:ctrlPr>
                        </m:dPr>
                        <m:e>
                          <m:f>
                            <m:fPr>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𝛾</m:t>
                                  </m:r>
                                </m:e>
                                <m:sub/>
                                <m:sup>
                                  <m:r>
                                    <a:rPr lang="zh-CN" altLang="en-US" sz="2400" i="0">
                                      <a:latin typeface="Cambria Math" panose="02040503050406030204" pitchFamily="18" charset="0"/>
                                    </a:rPr>
                                    <m:t>2</m:t>
                                  </m:r>
                                </m:sup>
                              </m:sSubSup>
                            </m:den>
                          </m:f>
                          <m:r>
                            <a:rPr lang="zh-CN" altLang="en-US" sz="2400" i="0">
                              <a:latin typeface="Cambria Math" panose="02040503050406030204" pitchFamily="18" charset="0"/>
                            </a:rPr>
                            <m:t>−</m:t>
                          </m:r>
                          <m:f>
                            <m:fPr>
                              <m:ctrlPr>
                                <a:rPr lang="zh-CN" altLang="en-US" sz="2400" i="1">
                                  <a:latin typeface="Cambria Math" panose="02040503050406030204" pitchFamily="18" charset="0"/>
                                </a:rPr>
                              </m:ctrlPr>
                            </m:fPr>
                            <m:num>
                              <m:r>
                                <a:rPr lang="zh-CN" altLang="en-US" sz="2400" i="0">
                                  <a:latin typeface="Cambria Math" panose="02040503050406030204" pitchFamily="18" charset="0"/>
                                </a:rPr>
                                <m:t>1</m:t>
                              </m:r>
                            </m:num>
                            <m:den>
                              <m:sSubSup>
                                <m:sSubSupPr>
                                  <m:ctrlPr>
                                    <a:rPr lang="zh-CN" altLang="en-US" sz="2400" i="1">
                                      <a:latin typeface="Cambria Math" panose="02040503050406030204" pitchFamily="18" charset="0"/>
                                    </a:rPr>
                                  </m:ctrlPr>
                                </m:sSubSupPr>
                                <m:e>
                                  <m:r>
                                    <a:rPr lang="zh-CN" altLang="en-US" sz="2400" i="1">
                                      <a:latin typeface="Cambria Math" panose="02040503050406030204" pitchFamily="18" charset="0"/>
                                    </a:rPr>
                                    <m:t>𝛾</m:t>
                                  </m:r>
                                </m:e>
                                <m:sub>
                                  <m:r>
                                    <a:rPr lang="zh-CN" altLang="en-US" sz="2400" i="1">
                                      <a:latin typeface="Cambria Math" panose="02040503050406030204" pitchFamily="18" charset="0"/>
                                    </a:rPr>
                                    <m:t>𝑡</m:t>
                                  </m:r>
                                </m:sub>
                                <m:sup>
                                  <m:r>
                                    <a:rPr lang="zh-CN" altLang="en-US" sz="2400" i="0">
                                      <a:latin typeface="Cambria Math" panose="02040503050406030204" pitchFamily="18" charset="0"/>
                                    </a:rPr>
                                    <m:t>2</m:t>
                                  </m:r>
                                </m:sup>
                              </m:sSubSup>
                            </m:den>
                          </m:f>
                        </m:e>
                      </m:d>
                      <m:f>
                        <m:fPr>
                          <m:ctrlPr>
                            <a:rPr lang="zh-CN" altLang="en-US" sz="2400" i="1">
                              <a:latin typeface="Cambria Math" panose="02040503050406030204" pitchFamily="18" charset="0"/>
                            </a:rPr>
                          </m:ctrlPr>
                        </m:fPr>
                        <m:num>
                          <m:r>
                            <a:rPr lang="zh-CN" altLang="en-US" sz="2400" i="0">
                              <a:latin typeface="Cambria Math" panose="02040503050406030204" pitchFamily="18" charset="0"/>
                            </a:rPr>
                            <m:t>∆</m:t>
                          </m:r>
                          <m:r>
                            <a:rPr lang="zh-CN" altLang="en-US" sz="2400" i="1">
                              <a:latin typeface="Cambria Math" panose="02040503050406030204" pitchFamily="18" charset="0"/>
                            </a:rPr>
                            <m:t>𝑃</m:t>
                          </m:r>
                        </m:num>
                        <m:den>
                          <m:r>
                            <a:rPr lang="zh-CN" altLang="en-US" sz="2400" i="1">
                              <a:latin typeface="Cambria Math" panose="02040503050406030204" pitchFamily="18" charset="0"/>
                            </a:rPr>
                            <m:t>𝑃</m:t>
                          </m:r>
                        </m:den>
                      </m:f>
                    </m:oMath>
                  </m:oMathPara>
                </a14:m>
                <a:endParaRPr lang="zh-CN" altLang="en-US" sz="2400" dirty="0"/>
              </a:p>
            </p:txBody>
          </p:sp>
        </mc:Choice>
        <mc:Fallback xmlns="">
          <p:sp>
            <p:nvSpPr>
              <p:cNvPr id="16" name="矩形 15"/>
              <p:cNvSpPr>
                <a:spLocks noRot="1" noChangeAspect="1" noMove="1" noResize="1" noEditPoints="1" noAdjustHandles="1" noChangeArrowheads="1" noChangeShapeType="1" noTextEdit="1"/>
              </p:cNvSpPr>
              <p:nvPr/>
            </p:nvSpPr>
            <p:spPr>
              <a:xfrm>
                <a:off x="4485930" y="0"/>
                <a:ext cx="4658070" cy="940770"/>
              </a:xfrm>
              <a:prstGeom prst="rect">
                <a:avLst/>
              </a:prstGeom>
              <a:blipFill rotWithShape="0">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069272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3">
      <a:dk1>
        <a:srgbClr val="0000FF"/>
      </a:dk1>
      <a:lt1>
        <a:srgbClr val="FFFFCC"/>
      </a:lt1>
      <a:dk2>
        <a:srgbClr val="0000FF"/>
      </a:dk2>
      <a:lt2>
        <a:srgbClr val="FFFFCC"/>
      </a:lt2>
      <a:accent1>
        <a:srgbClr val="0000FF"/>
      </a:accent1>
      <a:accent2>
        <a:srgbClr val="0000FF"/>
      </a:accent2>
      <a:accent3>
        <a:srgbClr val="0000FF"/>
      </a:accent3>
      <a:accent4>
        <a:srgbClr val="0000FF"/>
      </a:accent4>
      <a:accent5>
        <a:srgbClr val="0000FF"/>
      </a:accent5>
      <a:accent6>
        <a:srgbClr val="0000FF"/>
      </a:accent6>
      <a:hlink>
        <a:srgbClr val="0000FF"/>
      </a:hlink>
      <a:folHlink>
        <a:srgbClr val="0000FF"/>
      </a:folHlink>
    </a:clrScheme>
    <a:fontScheme name="Title2">
      <a:majorFont>
        <a:latin typeface="Calibri"/>
        <a:ea typeface="宋体"/>
        <a:cs typeface=""/>
      </a:majorFont>
      <a:minorFont>
        <a:latin typeface="Calibri"/>
        <a:ea typeface="宋体"/>
        <a:cs typeface=""/>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spPr>
      <a:bodyPr wrap="square" rtlCol="0">
        <a:spAutoFit/>
      </a:bodyPr>
      <a:lstStyle>
        <a:defPPr>
          <a:buFont typeface="Arial" pitchFamily="34" charset="0"/>
          <a:buChar cha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30406</TotalTime>
  <Words>2638</Words>
  <Application>Microsoft Office PowerPoint</Application>
  <PresentationFormat>全屏显示(4:3)</PresentationFormat>
  <Paragraphs>284</Paragraphs>
  <Slides>21</Slides>
  <Notes>17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宋体</vt:lpstr>
      <vt:lpstr>微软雅黑</vt:lpstr>
      <vt:lpstr>黑体</vt:lpstr>
      <vt:lpstr>Calibri</vt:lpstr>
      <vt:lpstr>Cambria Math</vt:lpstr>
      <vt:lpstr>Times New Roman</vt:lpstr>
      <vt:lpstr>Wingdings</vt:lpstr>
      <vt:lpstr>Wingdings 3</vt:lpstr>
      <vt:lpstr>Origin</vt:lpstr>
      <vt:lpstr>A method to measure the transition energy of the isochronously tuned storage ring</vt:lpstr>
      <vt:lpstr>Outline</vt:lpstr>
      <vt:lpstr>1.1 Introduction</vt:lpstr>
      <vt:lpstr>1.1 Introduction</vt:lpstr>
      <vt:lpstr>1.2 Existing methods to measure the  γt  </vt:lpstr>
      <vt:lpstr>1.2 Existing methods to measure the  γt  </vt:lpstr>
      <vt:lpstr>1.3 Existing methods to measure the  γt  </vt:lpstr>
      <vt:lpstr>2.1Principle</vt:lpstr>
      <vt:lpstr>2.2Principle</vt:lpstr>
      <vt:lpstr>2.2Principle</vt:lpstr>
      <vt:lpstr>2.3.2 </vt:lpstr>
      <vt:lpstr>2.3 Evaluate the optimized thickness of carbon foil and γt </vt:lpstr>
      <vt:lpstr>3.1 Evaluate the thickness of carbon foil and γt by minimizing χ2 value</vt:lpstr>
      <vt:lpstr>3.2Determination of the γt as a function of orbital length C</vt:lpstr>
      <vt:lpstr>3.3.1 Change gammat curve by dipole.</vt:lpstr>
      <vt:lpstr>3.3.2 Change gammat curve by quadrupole</vt:lpstr>
      <vt:lpstr>3.3.3 Change gammat curve by sextupole</vt:lpstr>
      <vt:lpstr>3.3.4 Adjust gammat curve by quadrupole corrections and sextupole corrections.</vt:lpstr>
      <vt:lpstr>4. Conclusion</vt:lpstr>
      <vt:lpstr>Acknowledgement:</vt:lpstr>
      <vt:lpstr>Appendix-1: fixed and not fixed d parameters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chenrjuijiu</dc:creator>
  <cp:lastModifiedBy>chenruijiu</cp:lastModifiedBy>
  <cp:revision>6051</cp:revision>
  <cp:lastPrinted>2015-07-16T01:51:25Z</cp:lastPrinted>
  <dcterms:created xsi:type="dcterms:W3CDTF">2013-05-09T06:14:57Z</dcterms:created>
  <dcterms:modified xsi:type="dcterms:W3CDTF">2017-06-26T08:58:53Z</dcterms:modified>
</cp:coreProperties>
</file>