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4"/>
  </p:notesMasterIdLst>
  <p:sldIdLst>
    <p:sldId id="256" r:id="rId2"/>
    <p:sldId id="269" r:id="rId3"/>
    <p:sldId id="271" r:id="rId4"/>
    <p:sldId id="294" r:id="rId5"/>
    <p:sldId id="283" r:id="rId6"/>
    <p:sldId id="293" r:id="rId7"/>
    <p:sldId id="287" r:id="rId8"/>
    <p:sldId id="292" r:id="rId9"/>
    <p:sldId id="297" r:id="rId10"/>
    <p:sldId id="300" r:id="rId11"/>
    <p:sldId id="299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0F82B-BEEA-4A00-B0BE-A90FA09CC6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D5904-B7E3-4351-8B43-3C33BF8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4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5904-B7E3-4351-8B43-3C33BF8E0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7B73-87DB-466B-9697-6B5A698035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1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8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0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4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0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3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57306-5FC0-4E0D-BAD0-C5C02E52D32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E3B0-1C10-4DD4-93A2-F7478D87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6649" y="1122363"/>
            <a:ext cx="6922477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High-precision Q_EC values of </a:t>
            </a:r>
            <a:r>
              <a:rPr lang="en-US" b="1" dirty="0" err="1"/>
              <a:t>superallowed</a:t>
            </a:r>
            <a:r>
              <a:rPr lang="en-US" b="1" dirty="0"/>
              <a:t> 0</a:t>
            </a:r>
            <a:r>
              <a:rPr lang="en-US" b="1" baseline="30000" dirty="0"/>
              <a:t>+</a:t>
            </a:r>
            <a:r>
              <a:rPr lang="en-US" b="1" dirty="0"/>
              <a:t> –&gt; 0</a:t>
            </a:r>
            <a:r>
              <a:rPr lang="en-US" b="1" baseline="30000" dirty="0"/>
              <a:t>+</a:t>
            </a:r>
            <a:r>
              <a:rPr lang="en-US" b="1" dirty="0"/>
              <a:t> </a:t>
            </a:r>
            <a:r>
              <a:rPr lang="el-GR" b="1" dirty="0" smtClean="0"/>
              <a:t>β</a:t>
            </a:r>
            <a:r>
              <a:rPr lang="en-US" b="1" dirty="0" smtClean="0"/>
              <a:t>-emitters </a:t>
            </a:r>
            <a:br>
              <a:rPr lang="en-US" b="1" dirty="0" smtClean="0"/>
            </a:br>
            <a:r>
              <a:rPr lang="en-US" b="1" baseline="30000" dirty="0" smtClean="0"/>
              <a:t>46</a:t>
            </a:r>
            <a:r>
              <a:rPr lang="en-US" b="1" dirty="0" smtClean="0"/>
              <a:t>Cr</a:t>
            </a:r>
            <a:r>
              <a:rPr lang="en-US" b="1" dirty="0"/>
              <a:t>, </a:t>
            </a:r>
            <a:r>
              <a:rPr lang="en-US" b="1" baseline="30000" dirty="0" smtClean="0"/>
              <a:t>50</a:t>
            </a:r>
            <a:r>
              <a:rPr lang="en-US" b="1" dirty="0" smtClean="0"/>
              <a:t>Fe</a:t>
            </a:r>
            <a:r>
              <a:rPr lang="en-US" b="1" dirty="0"/>
              <a:t>, and </a:t>
            </a:r>
            <a:r>
              <a:rPr lang="en-US" b="1" baseline="30000" dirty="0"/>
              <a:t>54</a:t>
            </a:r>
            <a:r>
              <a:rPr lang="en-US" b="1" dirty="0"/>
              <a:t>Ni</a:t>
            </a:r>
            <a:endParaRPr lang="en-US" baseline="30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78078" y="4980218"/>
            <a:ext cx="6858000" cy="165576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altLang="zh-CN" dirty="0" smtClean="0"/>
          </a:p>
          <a:p>
            <a:r>
              <a:rPr lang="en-US" altLang="zh-CN" sz="3000" dirty="0" err="1" smtClean="0"/>
              <a:t>P.Zhang</a:t>
            </a:r>
            <a:endParaRPr lang="en-US" altLang="zh-CN" sz="3000" dirty="0" smtClean="0"/>
          </a:p>
          <a:p>
            <a:r>
              <a:rPr lang="en-US" altLang="zh-CN" sz="2800" dirty="0" smtClean="0"/>
              <a:t>CSR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fine nuclear spectroscopy group</a:t>
            </a:r>
            <a:endParaRPr lang="en-US" sz="2800" dirty="0"/>
          </a:p>
        </p:txBody>
      </p:sp>
      <p:pic>
        <p:nvPicPr>
          <p:cNvPr id="4" name="内容占位符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61" y="5103679"/>
            <a:ext cx="1885895" cy="1754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679"/>
            <a:ext cx="1594594" cy="15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-276032" y="2027976"/>
          <a:ext cx="6720239" cy="514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Graph" r:id="rId3" imgW="3901320" imgH="2986920" progId="Origin50.Graph">
                  <p:embed/>
                </p:oleObj>
              </mc:Choice>
              <mc:Fallback>
                <p:oleObj name="Graph" r:id="rId3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6032" y="2027976"/>
                        <a:ext cx="6720239" cy="514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276031" y="2027976"/>
          <a:ext cx="6720239" cy="514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Graph" r:id="rId5" imgW="3901320" imgH="2986920" progId="Origin50.Graph">
                  <p:embed/>
                </p:oleObj>
              </mc:Choice>
              <mc:Fallback>
                <p:oleObj name="Graph" r:id="rId5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76031" y="2027976"/>
                        <a:ext cx="6720239" cy="514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579491" y="923034"/>
            <a:ext cx="4457005" cy="3245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212535" y="450599"/>
          <a:ext cx="5472608" cy="419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Graph" r:id="rId7" imgW="3901320" imgH="2986920" progId="Origin50.Graph">
                  <p:embed/>
                </p:oleObj>
              </mc:Choice>
              <mc:Fallback>
                <p:oleObj name="Graph" r:id="rId7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2535" y="450599"/>
                        <a:ext cx="5472608" cy="4190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212535" y="450599"/>
          <a:ext cx="5479401" cy="41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Graph" r:id="rId9" imgW="3901320" imgH="2986920" progId="Origin50.Graph">
                  <p:embed/>
                </p:oleObj>
              </mc:Choice>
              <mc:Fallback>
                <p:oleObj name="Graph" r:id="rId9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12535" y="450599"/>
                        <a:ext cx="5479401" cy="41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CN" dirty="0"/>
              <a:t>Discussion</a:t>
            </a:r>
            <a:endParaRPr lang="en-US" dirty="0"/>
          </a:p>
        </p:txBody>
      </p:sp>
      <p:cxnSp>
        <p:nvCxnSpPr>
          <p:cNvPr id="11" name="直接连接符 67"/>
          <p:cNvCxnSpPr/>
          <p:nvPr/>
        </p:nvCxnSpPr>
        <p:spPr>
          <a:xfrm>
            <a:off x="628650" y="1304544"/>
            <a:ext cx="419344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47903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ME </a:t>
            </a:r>
            <a:r>
              <a:rPr lang="en-US" sz="2400" dirty="0"/>
              <a:t>accuracy of </a:t>
            </a:r>
            <a:r>
              <a:rPr lang="en-US" sz="2400" baseline="30000" dirty="0"/>
              <a:t>50</a:t>
            </a:r>
            <a:r>
              <a:rPr lang="en-US" sz="2400" dirty="0"/>
              <a:t>Fe and </a:t>
            </a:r>
            <a:r>
              <a:rPr lang="en-US" sz="2400" baseline="30000" dirty="0"/>
              <a:t>54</a:t>
            </a:r>
            <a:r>
              <a:rPr lang="en-US" sz="2400" dirty="0"/>
              <a:t>Ni is about ten times higher than previous data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error of the new </a:t>
            </a:r>
            <a:r>
              <a:rPr lang="en-US" sz="2400" dirty="0" smtClean="0"/>
              <a:t>Ft </a:t>
            </a:r>
            <a:r>
              <a:rPr lang="en-US" altLang="zh-CN" sz="2400" dirty="0" smtClean="0"/>
              <a:t>value</a:t>
            </a:r>
            <a:r>
              <a:rPr lang="en-US" sz="2400" dirty="0" smtClean="0"/>
              <a:t> </a:t>
            </a:r>
            <a:r>
              <a:rPr lang="en-US" sz="2400" dirty="0"/>
              <a:t>is still </a:t>
            </a:r>
            <a:r>
              <a:rPr lang="en-US" altLang="zh-CN" sz="2400" dirty="0" smtClean="0"/>
              <a:t>too </a:t>
            </a:r>
            <a:r>
              <a:rPr lang="en-US" sz="2400" dirty="0" smtClean="0"/>
              <a:t>large</a:t>
            </a:r>
            <a:r>
              <a:rPr lang="en-US" sz="2400" dirty="0"/>
              <a:t>, and </a:t>
            </a:r>
            <a:r>
              <a:rPr lang="en-US" altLang="zh-CN" sz="2400" dirty="0" smtClean="0"/>
              <a:t>the conserved vector current can’t be tested by new data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greatest contribution to the </a:t>
            </a:r>
            <a:r>
              <a:rPr lang="en-US" sz="2400" dirty="0" smtClean="0"/>
              <a:t>error </a:t>
            </a:r>
            <a:r>
              <a:rPr lang="en-US" altLang="zh-CN" sz="2400" dirty="0" smtClean="0"/>
              <a:t>of Ft value</a:t>
            </a:r>
            <a:r>
              <a:rPr lang="en-US" sz="2400" dirty="0" smtClean="0"/>
              <a:t> </a:t>
            </a:r>
            <a:r>
              <a:rPr lang="en-US" sz="2400" dirty="0"/>
              <a:t>is the branching ratio, and the next </a:t>
            </a:r>
            <a:r>
              <a:rPr lang="en-US" altLang="zh-CN" sz="2400" dirty="0"/>
              <a:t>step</a:t>
            </a:r>
            <a:r>
              <a:rPr lang="en-US" sz="2400" dirty="0" smtClean="0"/>
              <a:t> </a:t>
            </a:r>
            <a:r>
              <a:rPr lang="en-US" sz="2400" dirty="0"/>
              <a:t>should try to </a:t>
            </a:r>
            <a:r>
              <a:rPr lang="en-US" sz="2400" b="1" dirty="0"/>
              <a:t>reduce the error of the branching ratio</a:t>
            </a:r>
            <a:r>
              <a:rPr lang="en-US" sz="2400" dirty="0"/>
              <a:t>.</a:t>
            </a:r>
            <a:endParaRPr lang="zh-CN" altLang="en-US" sz="24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628650" y="1304544"/>
            <a:ext cx="634517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7200" dirty="0" smtClean="0"/>
              <a:t>Thank </a:t>
            </a:r>
            <a:r>
              <a:rPr lang="en-US" altLang="zh-CN" sz="7200" dirty="0" smtClean="0"/>
              <a:t>you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925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1.Background</a:t>
            </a:r>
          </a:p>
          <a:p>
            <a:pPr marL="0" indent="0">
              <a:buNone/>
            </a:pPr>
            <a:r>
              <a:rPr lang="en-US" altLang="zh-CN" sz="2400" dirty="0" smtClean="0"/>
              <a:t>2.Experiment</a:t>
            </a:r>
          </a:p>
          <a:p>
            <a:pPr marL="0" indent="0">
              <a:buNone/>
            </a:pPr>
            <a:r>
              <a:rPr lang="en-US" altLang="zh-CN" sz="2400" dirty="0" smtClean="0"/>
              <a:t>3.Discussion</a:t>
            </a:r>
          </a:p>
          <a:p>
            <a:pPr marL="0" indent="0">
              <a:buNone/>
            </a:pPr>
            <a:r>
              <a:rPr lang="en-US" altLang="zh-CN" sz="2400" dirty="0" smtClean="0"/>
              <a:t>4.Conclusion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28650" y="1304544"/>
            <a:ext cx="634517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34611" y="1593091"/>
            <a:ext cx="1807497" cy="7280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s</a:t>
            </a:r>
            <a:r>
              <a:rPr lang="en-US" altLang="zh-CN" sz="240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trong interaction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32" name="Rounded Rectangle 15"/>
          <p:cNvSpPr/>
          <p:nvPr/>
        </p:nvSpPr>
        <p:spPr>
          <a:xfrm>
            <a:off x="2247494" y="1593091"/>
            <a:ext cx="1807497" cy="7280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weak </a:t>
            </a:r>
            <a:r>
              <a:rPr lang="en-US" altLang="zh-CN" sz="2400" dirty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interaction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33" name="Rounded Rectangle 15"/>
          <p:cNvSpPr/>
          <p:nvPr/>
        </p:nvSpPr>
        <p:spPr>
          <a:xfrm>
            <a:off x="4368187" y="1586464"/>
            <a:ext cx="2076025" cy="68971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gravitational</a:t>
            </a:r>
            <a:r>
              <a:rPr lang="en-US" altLang="zh-CN" sz="240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en-US" altLang="zh-CN" sz="2400" dirty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interaction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34" name="Rounded Rectangle 15"/>
          <p:cNvSpPr/>
          <p:nvPr/>
        </p:nvSpPr>
        <p:spPr>
          <a:xfrm>
            <a:off x="6760309" y="1589349"/>
            <a:ext cx="2282092" cy="68682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electromagnetic</a:t>
            </a:r>
            <a:r>
              <a:rPr lang="en-US" altLang="zh-CN" sz="240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en-US" altLang="zh-CN" sz="2400" dirty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interaction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28650" y="1304544"/>
            <a:ext cx="634517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" y="2532510"/>
            <a:ext cx="3112157" cy="32680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64" y="2662706"/>
            <a:ext cx="3112157" cy="149383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65" y="4156542"/>
            <a:ext cx="3125508" cy="1500244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6916715" y="2662706"/>
            <a:ext cx="203786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low </a:t>
            </a:r>
          </a:p>
          <a:p>
            <a:r>
              <a:rPr lang="en-US" altLang="zh-CN" sz="2800" b="1" dirty="0" smtClean="0"/>
              <a:t>symmetry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000" dirty="0"/>
              <a:t>s</a:t>
            </a:r>
            <a:r>
              <a:rPr lang="en-US" altLang="zh-CN" sz="2000" dirty="0" smtClean="0"/>
              <a:t>pace reflection</a:t>
            </a:r>
          </a:p>
          <a:p>
            <a:r>
              <a:rPr lang="en-US" altLang="zh-CN" sz="2000" dirty="0"/>
              <a:t>t</a:t>
            </a:r>
            <a:r>
              <a:rPr lang="en-US" altLang="zh-CN" sz="2000" dirty="0" smtClean="0"/>
              <a:t>ime reversal </a:t>
            </a:r>
          </a:p>
          <a:p>
            <a:r>
              <a:rPr lang="en-US" altLang="zh-CN" sz="2000" dirty="0"/>
              <a:t>i</a:t>
            </a:r>
            <a:r>
              <a:rPr lang="en-US" altLang="zh-CN" sz="2000" dirty="0" smtClean="0"/>
              <a:t>sospin</a:t>
            </a:r>
          </a:p>
          <a:p>
            <a:r>
              <a:rPr lang="en-US" altLang="zh-CN" sz="2000" dirty="0"/>
              <a:t>strangeness</a:t>
            </a:r>
          </a:p>
          <a:p>
            <a:endParaRPr lang="en-US" altLang="zh-CN" sz="2000" dirty="0" smtClean="0"/>
          </a:p>
        </p:txBody>
      </p:sp>
      <p:sp>
        <p:nvSpPr>
          <p:cNvPr id="38" name="文本框 37"/>
          <p:cNvSpPr txBox="1"/>
          <p:nvPr/>
        </p:nvSpPr>
        <p:spPr>
          <a:xfrm>
            <a:off x="2535005" y="6159037"/>
            <a:ext cx="394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Conserved </a:t>
            </a:r>
            <a:r>
              <a:rPr lang="en-US" altLang="zh-CN" sz="2800" dirty="0"/>
              <a:t>V</a:t>
            </a:r>
            <a:r>
              <a:rPr lang="en-US" altLang="zh-CN" sz="2800" dirty="0" smtClean="0"/>
              <a:t>ector </a:t>
            </a:r>
            <a:r>
              <a:rPr lang="en-US" altLang="zh-CN" sz="2800" dirty="0"/>
              <a:t>C</a:t>
            </a:r>
            <a:r>
              <a:rPr lang="en-US" altLang="zh-CN" sz="2800" dirty="0" smtClean="0"/>
              <a:t>urrent</a:t>
            </a:r>
            <a:endParaRPr lang="zh-CN" altLang="en-US" sz="2800" dirty="0"/>
          </a:p>
        </p:txBody>
      </p:sp>
      <p:sp>
        <p:nvSpPr>
          <p:cNvPr id="41" name="矩形 40"/>
          <p:cNvSpPr/>
          <p:nvPr/>
        </p:nvSpPr>
        <p:spPr>
          <a:xfrm>
            <a:off x="60960" y="2476205"/>
            <a:ext cx="3084576" cy="3380610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304032" y="2476205"/>
            <a:ext cx="3304032" cy="3380610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846605" y="2469579"/>
            <a:ext cx="1959716" cy="3380610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2574080" y="6170290"/>
            <a:ext cx="3838871" cy="523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3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628650" y="1304544"/>
            <a:ext cx="634517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64" y="1476556"/>
            <a:ext cx="3677338" cy="3532292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 rotWithShape="1">
          <a:blip r:embed="rId3"/>
          <a:srcRect r="82805"/>
          <a:stretch/>
        </p:blipFill>
        <p:spPr>
          <a:xfrm>
            <a:off x="6989421" y="1304544"/>
            <a:ext cx="1729370" cy="5448719"/>
          </a:xfrm>
          <a:prstGeom prst="rect">
            <a:avLst/>
          </a:prstGeom>
        </p:spPr>
      </p:pic>
      <p:sp>
        <p:nvSpPr>
          <p:cNvPr id="11" name="TextBox 14"/>
          <p:cNvSpPr txBox="1"/>
          <p:nvPr/>
        </p:nvSpPr>
        <p:spPr>
          <a:xfrm>
            <a:off x="3724414" y="5285062"/>
            <a:ext cx="25229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Ft(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46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Cr → 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46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V)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Ft(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50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Fe </a:t>
            </a:r>
            <a:r>
              <a:rPr lang="en-US" altLang="zh-CN" sz="2800" b="1" dirty="0">
                <a:solidFill>
                  <a:srgbClr val="FF0000"/>
                </a:solidFill>
              </a:rPr>
              <a:t>→ 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50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Mn)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Ft(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54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Ni </a:t>
            </a:r>
            <a:r>
              <a:rPr lang="en-US" altLang="zh-CN" sz="2800" b="1" dirty="0">
                <a:solidFill>
                  <a:srgbClr val="FF0000"/>
                </a:solidFill>
              </a:rPr>
              <a:t>→ 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54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Co)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05290" y="1689041"/>
            <a:ext cx="76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CVC</a:t>
            </a:r>
            <a:endParaRPr lang="zh-CN" altLang="en-US" sz="2800" dirty="0"/>
          </a:p>
        </p:txBody>
      </p:sp>
      <p:sp>
        <p:nvSpPr>
          <p:cNvPr id="24" name="圆角矩形 23"/>
          <p:cNvSpPr/>
          <p:nvPr/>
        </p:nvSpPr>
        <p:spPr>
          <a:xfrm>
            <a:off x="623803" y="1689041"/>
            <a:ext cx="1980029" cy="523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29463" y="2805395"/>
            <a:ext cx="2876237" cy="73866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v</a:t>
            </a:r>
            <a:r>
              <a:rPr lang="en-US" altLang="zh-CN" dirty="0" smtClean="0"/>
              <a:t>ector coupling constant(</a:t>
            </a:r>
            <a:r>
              <a:rPr lang="en-US" altLang="zh-CN" dirty="0" err="1" smtClean="0"/>
              <a:t>Gv</a:t>
            </a:r>
            <a:r>
              <a:rPr lang="en-US" altLang="zh-CN" dirty="0" smtClean="0"/>
              <a:t>)</a:t>
            </a:r>
          </a:p>
          <a:p>
            <a:pPr algn="ctr"/>
            <a:r>
              <a:rPr lang="en-US" altLang="zh-CN" sz="2400" b="1" dirty="0" smtClean="0"/>
              <a:t>constant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07211" y="4177851"/>
            <a:ext cx="2928442" cy="83099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ym typeface="Symbol" panose="05050102010706020507" pitchFamily="18" charset="2"/>
              </a:rPr>
              <a:t>Superallowed</a:t>
            </a:r>
            <a:r>
              <a:rPr lang="en-US" altLang="zh-CN" sz="2400" dirty="0" smtClean="0">
                <a:sym typeface="Symbol" panose="05050102010706020507" pitchFamily="18" charset="2"/>
              </a:rPr>
              <a:t> </a:t>
            </a:r>
            <a:r>
              <a:rPr lang="el-GR" altLang="zh-CN" sz="2400" dirty="0" smtClean="0">
                <a:sym typeface="Symbol" panose="05050102010706020507" pitchFamily="18" charset="2"/>
              </a:rPr>
              <a:t>β</a:t>
            </a:r>
            <a:r>
              <a:rPr lang="en-US" altLang="zh-CN" sz="2400" dirty="0">
                <a:sym typeface="Symbol" panose="05050102010706020507" pitchFamily="18" charset="2"/>
              </a:rPr>
              <a:t>-</a:t>
            </a:r>
            <a:r>
              <a:rPr lang="en-US" altLang="zh-CN" sz="2400" dirty="0" smtClean="0">
                <a:sym typeface="Symbol" panose="05050102010706020507" pitchFamily="18" charset="2"/>
              </a:rPr>
              <a:t>decay</a:t>
            </a:r>
          </a:p>
          <a:p>
            <a:pPr algn="ctr"/>
            <a:r>
              <a:rPr lang="en-US" altLang="zh-CN" sz="2400" dirty="0" smtClean="0">
                <a:sym typeface="Symbol" panose="05050102010706020507" pitchFamily="18" charset="2"/>
              </a:rPr>
              <a:t>0</a:t>
            </a:r>
            <a:r>
              <a:rPr lang="en-US" altLang="zh-CN" sz="2400" baseline="30000" dirty="0" smtClean="0">
                <a:sym typeface="Symbol" panose="05050102010706020507" pitchFamily="18" charset="2"/>
              </a:rPr>
              <a:t>+</a:t>
            </a:r>
            <a:r>
              <a:rPr lang="en-US" altLang="zh-CN" sz="2400" dirty="0" smtClean="0">
                <a:sym typeface="Symbol" panose="05050102010706020507" pitchFamily="18" charset="2"/>
              </a:rPr>
              <a:t> → 0</a:t>
            </a:r>
            <a:r>
              <a:rPr lang="en-US" altLang="zh-CN" sz="2400" baseline="30000" dirty="0" smtClean="0">
                <a:sym typeface="Symbol" panose="05050102010706020507" pitchFamily="18" charset="2"/>
              </a:rPr>
              <a:t>+</a:t>
            </a:r>
            <a:endParaRPr lang="en-US" altLang="zh-CN" sz="2400" baseline="30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229463" y="5515100"/>
                <a:ext cx="2921954" cy="1053686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ym typeface="Symbol" panose="05050102010706020507" pitchFamily="18" charset="2"/>
                  </a:rPr>
                  <a:t>Corrected </a:t>
                </a:r>
                <a:r>
                  <a:rPr lang="en-US" altLang="zh-CN" sz="2400" dirty="0" err="1" smtClean="0">
                    <a:sym typeface="Symbol" panose="05050102010706020507" pitchFamily="18" charset="2"/>
                  </a:rPr>
                  <a:t>ft</a:t>
                </a:r>
                <a:r>
                  <a:rPr lang="en-US" altLang="zh-CN" sz="2400" dirty="0" smtClean="0">
                    <a:sym typeface="Symbol" panose="05050102010706020507" pitchFamily="18" charset="2"/>
                  </a:rPr>
                  <a:t> value(Ft)</a:t>
                </a:r>
              </a:p>
              <a:p>
                <a:pPr algn="ctr"/>
                <a:r>
                  <a:rPr lang="en-US" altLang="zh-CN" sz="2400" dirty="0"/>
                  <a:t>Ft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(1+</m:t>
                        </m:r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3" y="5515100"/>
                <a:ext cx="2921954" cy="1053686"/>
              </a:xfrm>
              <a:prstGeom prst="rect">
                <a:avLst/>
              </a:prstGeom>
              <a:blipFill rotWithShape="0">
                <a:blip r:embed="rId4"/>
                <a:stretch>
                  <a:fillRect l="-2893" t="-3371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/>
          <p:cNvSpPr txBox="1"/>
          <p:nvPr/>
        </p:nvSpPr>
        <p:spPr>
          <a:xfrm>
            <a:off x="4688115" y="4209472"/>
            <a:ext cx="169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ym typeface="Symbol" panose="05050102010706020507" pitchFamily="18" charset="2"/>
              </a:rPr>
              <a:t> </a:t>
            </a:r>
            <a:r>
              <a:rPr lang="en-US" altLang="zh-CN" sz="3200" dirty="0" smtClean="0">
                <a:sym typeface="Symbol" panose="05050102010706020507" pitchFamily="18" charset="2"/>
              </a:rPr>
              <a:t>decay</a:t>
            </a:r>
            <a:endParaRPr lang="zh-CN" altLang="en-US" sz="3200" dirty="0"/>
          </a:p>
        </p:txBody>
      </p:sp>
      <p:sp>
        <p:nvSpPr>
          <p:cNvPr id="32" name="圆角矩形 31"/>
          <p:cNvSpPr/>
          <p:nvPr/>
        </p:nvSpPr>
        <p:spPr>
          <a:xfrm>
            <a:off x="3556000" y="5285062"/>
            <a:ext cx="2691412" cy="138499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8176796" y="2993683"/>
            <a:ext cx="677108" cy="2070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 dirty="0" smtClean="0"/>
              <a:t>1958 - 2017</a:t>
            </a:r>
            <a:endParaRPr lang="zh-CN" altLang="en-US" sz="3200" b="1" dirty="0"/>
          </a:p>
        </p:txBody>
      </p:sp>
      <p:sp>
        <p:nvSpPr>
          <p:cNvPr id="35" name="下箭头 34"/>
          <p:cNvSpPr/>
          <p:nvPr/>
        </p:nvSpPr>
        <p:spPr>
          <a:xfrm>
            <a:off x="1309016" y="2352653"/>
            <a:ext cx="609600" cy="304800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1283800" y="3753446"/>
            <a:ext cx="609600" cy="304800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1309016" y="5125591"/>
            <a:ext cx="609600" cy="304800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9" grpId="0" animBg="1"/>
      <p:bldP spid="30" grpId="0" animBg="1"/>
      <p:bldP spid="31" grpId="0"/>
      <p:bldP spid="32" grpId="0" animBg="1"/>
      <p:bldP spid="34" grpId="0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182037" y="1304544"/>
            <a:ext cx="8871428" cy="4159408"/>
            <a:chOff x="182037" y="1304544"/>
            <a:chExt cx="8871428" cy="4159408"/>
          </a:xfrm>
        </p:grpSpPr>
        <p:sp>
          <p:nvSpPr>
            <p:cNvPr id="5" name="TextBox 4"/>
            <p:cNvSpPr txBox="1"/>
            <p:nvPr/>
          </p:nvSpPr>
          <p:spPr>
            <a:xfrm>
              <a:off x="1689739" y="2619821"/>
              <a:ext cx="667492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Ft</a:t>
              </a:r>
              <a:endParaRPr lang="en-US" sz="4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6505" y="1973914"/>
              <a:ext cx="29799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65541" y="3905693"/>
              <a:ext cx="29799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44324" y="1975610"/>
              <a:ext cx="94481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Q</a:t>
              </a:r>
              <a:r>
                <a:rPr lang="en-US" sz="4000" baseline="-25000" dirty="0"/>
                <a:t>EC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83518" y="2009170"/>
              <a:ext cx="3155681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ME</a:t>
              </a:r>
              <a:r>
                <a:rPr lang="en-US" sz="4000" baseline="-25000" dirty="0" err="1"/>
                <a:t>mother</a:t>
              </a:r>
              <a:r>
                <a:rPr lang="en-US" sz="4000" baseline="-25000" dirty="0"/>
                <a:t> nuclide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00046" y="3503815"/>
              <a:ext cx="3353419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ME</a:t>
              </a:r>
              <a:r>
                <a:rPr lang="en-US" sz="4000" baseline="-25000" dirty="0" err="1"/>
                <a:t>daughter</a:t>
              </a:r>
              <a:r>
                <a:rPr lang="en-US" sz="4000" baseline="-25000" dirty="0"/>
                <a:t> nuclide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09080" y="3431245"/>
              <a:ext cx="1021832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T</a:t>
              </a:r>
              <a:r>
                <a:rPr lang="en-US" sz="4000" baseline="-25000" dirty="0"/>
                <a:t>1/2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39778" y="4640785"/>
              <a:ext cx="761013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267784" y="4581231"/>
                  <a:ext cx="1866091" cy="707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</m:sSub>
                    </m:oMath>
                  </a14:m>
                  <a:r>
                    <a:rPr lang="en-US" sz="4000" dirty="0"/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84" y="4581231"/>
                  <a:ext cx="1866091" cy="707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5517" b="-362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67008" y="2613361"/>
                  <a:ext cx="673938" cy="707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08" y="2613361"/>
                  <a:ext cx="673938" cy="707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le 16"/>
            <p:cNvSpPr/>
            <p:nvPr/>
          </p:nvSpPr>
          <p:spPr>
            <a:xfrm>
              <a:off x="5683513" y="1901336"/>
              <a:ext cx="2981516" cy="92355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700046" y="3395981"/>
              <a:ext cx="3139153" cy="923556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286253" y="1922366"/>
              <a:ext cx="893226" cy="923556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51358" y="3323411"/>
              <a:ext cx="893226" cy="923556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75292" y="4532951"/>
              <a:ext cx="893226" cy="923556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891433" y="1901336"/>
              <a:ext cx="893226" cy="923556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899962" y="3809457"/>
              <a:ext cx="893226" cy="923556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309848" y="4540396"/>
              <a:ext cx="1535918" cy="923556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82037" y="2511987"/>
              <a:ext cx="893226" cy="923556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66217" y="2505527"/>
              <a:ext cx="893226" cy="923556"/>
            </a:xfrm>
            <a:prstGeom prst="round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628650" y="1304544"/>
              <a:ext cx="6345174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右箭头 47"/>
            <p:cNvSpPr/>
            <p:nvPr/>
          </p:nvSpPr>
          <p:spPr>
            <a:xfrm rot="10800000">
              <a:off x="5253855" y="2125111"/>
              <a:ext cx="370626" cy="518065"/>
            </a:xfrm>
            <a:prstGeom prst="right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右箭头 48"/>
            <p:cNvSpPr/>
            <p:nvPr/>
          </p:nvSpPr>
          <p:spPr>
            <a:xfrm rot="10800000">
              <a:off x="3865045" y="2126515"/>
              <a:ext cx="298892" cy="518065"/>
            </a:xfrm>
            <a:prstGeom prst="right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右箭头 50"/>
            <p:cNvSpPr/>
            <p:nvPr/>
          </p:nvSpPr>
          <p:spPr>
            <a:xfrm>
              <a:off x="1170336" y="2708271"/>
              <a:ext cx="305095" cy="518065"/>
            </a:xfrm>
            <a:prstGeom prst="right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右箭头 51"/>
            <p:cNvSpPr/>
            <p:nvPr/>
          </p:nvSpPr>
          <p:spPr>
            <a:xfrm rot="16200000">
              <a:off x="1665369" y="3725706"/>
              <a:ext cx="694922" cy="518065"/>
            </a:xfrm>
            <a:prstGeom prst="right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右箭头 53"/>
            <p:cNvSpPr/>
            <p:nvPr/>
          </p:nvSpPr>
          <p:spPr>
            <a:xfrm rot="9900000">
              <a:off x="2418305" y="2148091"/>
              <a:ext cx="393647" cy="518065"/>
            </a:xfrm>
            <a:prstGeom prst="right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右箭头 56"/>
            <p:cNvSpPr/>
            <p:nvPr/>
          </p:nvSpPr>
          <p:spPr>
            <a:xfrm rot="9378482">
              <a:off x="3832647" y="3546500"/>
              <a:ext cx="321125" cy="518065"/>
            </a:xfrm>
            <a:prstGeom prst="right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右箭头 58"/>
            <p:cNvSpPr/>
            <p:nvPr/>
          </p:nvSpPr>
          <p:spPr>
            <a:xfrm rot="12693616">
              <a:off x="3791743" y="4573257"/>
              <a:ext cx="370626" cy="518065"/>
            </a:xfrm>
            <a:prstGeom prst="right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右箭头 59"/>
            <p:cNvSpPr/>
            <p:nvPr/>
          </p:nvSpPr>
          <p:spPr>
            <a:xfrm rot="13979923">
              <a:off x="5162383" y="2915275"/>
              <a:ext cx="553570" cy="518065"/>
            </a:xfrm>
            <a:prstGeom prst="right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/>
              <p:cNvSpPr txBox="1"/>
              <p:nvPr/>
            </p:nvSpPr>
            <p:spPr>
              <a:xfrm>
                <a:off x="468151" y="5920376"/>
                <a:ext cx="5394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/>
                  <a:t>Ft = </a:t>
                </a:r>
                <a:r>
                  <a:rPr lang="en-US" altLang="zh-CN" sz="4000" dirty="0" err="1"/>
                  <a:t>ft</a:t>
                </a:r>
                <a:r>
                  <a:rPr lang="en-US" altLang="zh-CN" sz="4000" dirty="0"/>
                  <a:t>(1+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4000" dirty="0"/>
                  <a:t>)(1+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𝑁𝑆</m:t>
                        </m:r>
                      </m:sub>
                    </m:sSub>
                  </m:oMath>
                </a14:m>
                <a:r>
                  <a:rPr lang="en-US" altLang="zh-CN" sz="40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4000" dirty="0"/>
                  <a:t>)</a:t>
                </a:r>
              </a:p>
            </p:txBody>
          </p:sp>
        </mc:Choice>
        <mc:Fallback xmlns=""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51" y="5920376"/>
                <a:ext cx="5394779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4068" t="-15517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本框 61"/>
          <p:cNvSpPr txBox="1"/>
          <p:nvPr/>
        </p:nvSpPr>
        <p:spPr>
          <a:xfrm>
            <a:off x="6515328" y="4890626"/>
            <a:ext cx="1645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ME(</a:t>
            </a:r>
            <a:r>
              <a:rPr lang="en-US" altLang="zh-CN" sz="3200" baseline="30000" dirty="0" smtClean="0">
                <a:solidFill>
                  <a:srgbClr val="FF0000"/>
                </a:solidFill>
              </a:rPr>
              <a:t>46</a:t>
            </a:r>
            <a:r>
              <a:rPr lang="en-US" altLang="zh-CN" sz="3200" dirty="0" smtClean="0">
                <a:solidFill>
                  <a:srgbClr val="FF0000"/>
                </a:solidFill>
              </a:rPr>
              <a:t>Cr)</a:t>
            </a: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ME(</a:t>
            </a:r>
            <a:r>
              <a:rPr lang="en-US" altLang="zh-CN" sz="3200" baseline="30000" dirty="0">
                <a:solidFill>
                  <a:srgbClr val="FF0000"/>
                </a:solidFill>
              </a:rPr>
              <a:t>5</a:t>
            </a:r>
            <a:r>
              <a:rPr lang="en-US" altLang="zh-CN" sz="3200" baseline="30000" dirty="0" smtClean="0">
                <a:solidFill>
                  <a:srgbClr val="FF0000"/>
                </a:solidFill>
              </a:rPr>
              <a:t>0</a:t>
            </a:r>
            <a:r>
              <a:rPr lang="en-US" altLang="zh-CN" sz="3200" dirty="0" smtClean="0">
                <a:solidFill>
                  <a:srgbClr val="FF0000"/>
                </a:solidFill>
              </a:rPr>
              <a:t>Fe)</a:t>
            </a:r>
            <a:endParaRPr lang="zh-CN" altLang="en-US" sz="3200" dirty="0">
              <a:solidFill>
                <a:srgbClr val="FF0000"/>
              </a:solidFill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ME(</a:t>
            </a:r>
            <a:r>
              <a:rPr lang="en-US" altLang="zh-CN" sz="3200" baseline="30000" dirty="0" smtClean="0">
                <a:solidFill>
                  <a:srgbClr val="FF0000"/>
                </a:solidFill>
              </a:rPr>
              <a:t>54</a:t>
            </a:r>
            <a:r>
              <a:rPr lang="en-US" altLang="zh-CN" sz="3200" dirty="0" smtClean="0">
                <a:solidFill>
                  <a:srgbClr val="FF0000"/>
                </a:solidFill>
              </a:rPr>
              <a:t>Ni)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6412631" y="4890626"/>
            <a:ext cx="1747754" cy="156966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52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xperiment</a:t>
            </a:r>
            <a:endParaRPr lang="en-US" altLang="zh-CN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628650" y="1304544"/>
            <a:ext cx="634517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-csr-05-01-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2269" r="38716" b="9244"/>
          <a:stretch>
            <a:fillRect/>
          </a:stretch>
        </p:blipFill>
        <p:spPr bwMode="auto">
          <a:xfrm rot="5400000">
            <a:off x="2020313" y="1011496"/>
            <a:ext cx="5313413" cy="66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 rot="2700000">
            <a:off x="7435538" y="2767429"/>
            <a:ext cx="71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TOF</a:t>
            </a:r>
            <a:endParaRPr lang="zh-CN" altLang="en-US" sz="2000" dirty="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7417564" y="3016252"/>
            <a:ext cx="226820" cy="226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1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analysis</a:t>
            </a:r>
            <a:endParaRPr lang="en-US" dirty="0"/>
          </a:p>
        </p:txBody>
      </p:sp>
      <p:sp>
        <p:nvSpPr>
          <p:cNvPr id="7" name="右箭头 6"/>
          <p:cNvSpPr/>
          <p:nvPr/>
        </p:nvSpPr>
        <p:spPr>
          <a:xfrm>
            <a:off x="2809995" y="2573919"/>
            <a:ext cx="375047" cy="716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9638" r="8706" b="4900"/>
          <a:stretch/>
        </p:blipFill>
        <p:spPr>
          <a:xfrm>
            <a:off x="162642" y="1953447"/>
            <a:ext cx="2454687" cy="1957028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9399" y="1927955"/>
            <a:ext cx="2721167" cy="201168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20" y="1953449"/>
            <a:ext cx="2498207" cy="195702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211431" y="1927955"/>
            <a:ext cx="2721167" cy="20116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17" y="1953455"/>
            <a:ext cx="2615692" cy="198975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393472" y="1926115"/>
            <a:ext cx="2721167" cy="20116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9451" r="10006" b="5653"/>
          <a:stretch/>
        </p:blipFill>
        <p:spPr>
          <a:xfrm>
            <a:off x="6407275" y="4414364"/>
            <a:ext cx="2627452" cy="1885319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6360418" y="4351169"/>
            <a:ext cx="2721167" cy="20116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8945" r="6942" b="6329"/>
          <a:stretch/>
        </p:blipFill>
        <p:spPr>
          <a:xfrm>
            <a:off x="78934" y="4362164"/>
            <a:ext cx="2577760" cy="1993392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29399" y="4351169"/>
            <a:ext cx="2721167" cy="20116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文本框 2"/>
          <p:cNvSpPr txBox="1"/>
          <p:nvPr/>
        </p:nvSpPr>
        <p:spPr>
          <a:xfrm>
            <a:off x="586899" y="1440109"/>
            <a:ext cx="1561829" cy="36946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1" dirty="0" smtClean="0"/>
              <a:t>original signal</a:t>
            </a:r>
            <a:endParaRPr lang="en-US" sz="1801" dirty="0"/>
          </a:p>
        </p:txBody>
      </p:sp>
      <p:sp>
        <p:nvSpPr>
          <p:cNvPr id="18" name="文本框 17"/>
          <p:cNvSpPr txBox="1"/>
          <p:nvPr/>
        </p:nvSpPr>
        <p:spPr>
          <a:xfrm>
            <a:off x="3300198" y="1439070"/>
            <a:ext cx="2510587" cy="36946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1" dirty="0" smtClean="0"/>
              <a:t>constant fraction timing</a:t>
            </a:r>
            <a:endParaRPr lang="en-US" sz="1801" dirty="0"/>
          </a:p>
        </p:txBody>
      </p:sp>
      <p:sp>
        <p:nvSpPr>
          <p:cNvPr id="19" name="文本框 18"/>
          <p:cNvSpPr txBox="1"/>
          <p:nvPr/>
        </p:nvSpPr>
        <p:spPr>
          <a:xfrm>
            <a:off x="6759613" y="1439070"/>
            <a:ext cx="1988881" cy="36946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1" dirty="0" smtClean="0"/>
              <a:t>ion’s signals</a:t>
            </a:r>
            <a:endParaRPr lang="en-US" sz="1801" dirty="0"/>
          </a:p>
        </p:txBody>
      </p:sp>
      <p:sp>
        <p:nvSpPr>
          <p:cNvPr id="20" name="文本框 19"/>
          <p:cNvSpPr txBox="1"/>
          <p:nvPr/>
        </p:nvSpPr>
        <p:spPr>
          <a:xfrm>
            <a:off x="6441028" y="6465957"/>
            <a:ext cx="2626050" cy="36946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1" dirty="0" smtClean="0"/>
              <a:t>unstable of magnetic field</a:t>
            </a:r>
            <a:endParaRPr lang="en-US" sz="1801" dirty="0"/>
          </a:p>
        </p:txBody>
      </p:sp>
      <p:sp>
        <p:nvSpPr>
          <p:cNvPr id="21" name="文本框 20"/>
          <p:cNvSpPr txBox="1"/>
          <p:nvPr/>
        </p:nvSpPr>
        <p:spPr>
          <a:xfrm>
            <a:off x="507216" y="6465957"/>
            <a:ext cx="1765532" cy="36946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1" dirty="0"/>
              <a:t>m</a:t>
            </a:r>
            <a:r>
              <a:rPr lang="en-US" altLang="zh-CN" sz="1801" dirty="0" smtClean="0"/>
              <a:t>ass calibration</a:t>
            </a:r>
            <a:endParaRPr lang="en-US" sz="1801" dirty="0"/>
          </a:p>
        </p:txBody>
      </p:sp>
      <p:sp>
        <p:nvSpPr>
          <p:cNvPr id="22" name="右箭头 21"/>
          <p:cNvSpPr/>
          <p:nvPr/>
        </p:nvSpPr>
        <p:spPr>
          <a:xfrm>
            <a:off x="5985371" y="2573918"/>
            <a:ext cx="375047" cy="716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23" name="直接连接符 22"/>
          <p:cNvCxnSpPr/>
          <p:nvPr/>
        </p:nvCxnSpPr>
        <p:spPr>
          <a:xfrm>
            <a:off x="628650" y="1304544"/>
            <a:ext cx="634517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7548" r="28267"/>
          <a:stretch/>
        </p:blipFill>
        <p:spPr>
          <a:xfrm>
            <a:off x="3330787" y="4428905"/>
            <a:ext cx="2449410" cy="1856208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3211416" y="4362164"/>
            <a:ext cx="2721167" cy="20116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5" name="右箭头 24"/>
          <p:cNvSpPr/>
          <p:nvPr/>
        </p:nvSpPr>
        <p:spPr>
          <a:xfrm rot="10800000">
            <a:off x="5990799" y="4998960"/>
            <a:ext cx="292689" cy="716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6" name="右箭头 25"/>
          <p:cNvSpPr/>
          <p:nvPr/>
        </p:nvSpPr>
        <p:spPr>
          <a:xfrm rot="10800000">
            <a:off x="2827062" y="4998960"/>
            <a:ext cx="292689" cy="716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7" name="文本框 26"/>
          <p:cNvSpPr txBox="1"/>
          <p:nvPr/>
        </p:nvSpPr>
        <p:spPr>
          <a:xfrm>
            <a:off x="3165583" y="6452960"/>
            <a:ext cx="2812832" cy="36946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1" dirty="0"/>
              <a:t>r</a:t>
            </a:r>
            <a:r>
              <a:rPr lang="en-US" altLang="zh-CN" sz="1801" dirty="0" smtClean="0"/>
              <a:t>evolution time correction</a:t>
            </a:r>
            <a:endParaRPr lang="en-US" sz="1801" dirty="0"/>
          </a:p>
        </p:txBody>
      </p:sp>
      <p:sp>
        <p:nvSpPr>
          <p:cNvPr id="28" name="右箭头 27"/>
          <p:cNvSpPr/>
          <p:nvPr/>
        </p:nvSpPr>
        <p:spPr>
          <a:xfrm rot="5400000">
            <a:off x="7607710" y="3795222"/>
            <a:ext cx="292689" cy="716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42188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454546"/>
              </p:ext>
            </p:extLst>
          </p:nvPr>
        </p:nvGraphicFramePr>
        <p:xfrm>
          <a:off x="0" y="899426"/>
          <a:ext cx="9043020" cy="631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Graph" r:id="rId3" imgW="4156560" imgH="2904120" progId="Origin50.Graph">
                  <p:embed/>
                </p:oleObj>
              </mc:Choice>
              <mc:Fallback>
                <p:oleObj name="Graph" r:id="rId3" imgW="4156560" imgH="2904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99426"/>
                        <a:ext cx="9043020" cy="6317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628650" y="1304544"/>
            <a:ext cx="634517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800" y="1709663"/>
            <a:ext cx="3382724" cy="598936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4" y="3801899"/>
            <a:ext cx="8746159" cy="284339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3648807" y="4585665"/>
            <a:ext cx="3491205" cy="67026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663321" y="5939200"/>
            <a:ext cx="3491207" cy="63675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46" name="Rounded Rectangle 40"/>
          <p:cNvSpPr/>
          <p:nvPr/>
        </p:nvSpPr>
        <p:spPr>
          <a:xfrm>
            <a:off x="3644218" y="5256534"/>
            <a:ext cx="3491205" cy="68266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1733281" y="2017595"/>
            <a:ext cx="667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Ft</a:t>
            </a:r>
            <a:endParaRPr lang="en-US" sz="2800" dirty="0"/>
          </a:p>
        </p:txBody>
      </p:sp>
      <p:sp>
        <p:nvSpPr>
          <p:cNvPr id="49" name="TextBox 5"/>
          <p:cNvSpPr txBox="1"/>
          <p:nvPr/>
        </p:nvSpPr>
        <p:spPr>
          <a:xfrm>
            <a:off x="3180047" y="1638919"/>
            <a:ext cx="29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50" name="TextBox 7"/>
          <p:cNvSpPr txBox="1"/>
          <p:nvPr/>
        </p:nvSpPr>
        <p:spPr>
          <a:xfrm>
            <a:off x="3209083" y="2771463"/>
            <a:ext cx="29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51" name="TextBox 8"/>
          <p:cNvSpPr txBox="1"/>
          <p:nvPr/>
        </p:nvSpPr>
        <p:spPr>
          <a:xfrm>
            <a:off x="4287866" y="1639914"/>
            <a:ext cx="9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</a:t>
            </a:r>
            <a:r>
              <a:rPr lang="en-US" sz="2800" baseline="-25000" dirty="0"/>
              <a:t>EC</a:t>
            </a:r>
          </a:p>
        </p:txBody>
      </p:sp>
      <p:sp>
        <p:nvSpPr>
          <p:cNvPr id="52" name="TextBox 9"/>
          <p:cNvSpPr txBox="1"/>
          <p:nvPr/>
        </p:nvSpPr>
        <p:spPr>
          <a:xfrm>
            <a:off x="5727060" y="1659589"/>
            <a:ext cx="315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ME</a:t>
            </a:r>
            <a:r>
              <a:rPr lang="en-US" sz="2800" baseline="-25000" dirty="0" err="1"/>
              <a:t>mother</a:t>
            </a:r>
            <a:r>
              <a:rPr lang="en-US" sz="2800" baseline="-25000" dirty="0"/>
              <a:t> nuclide</a:t>
            </a:r>
          </a:p>
        </p:txBody>
      </p:sp>
      <p:sp>
        <p:nvSpPr>
          <p:cNvPr id="53" name="TextBox 10"/>
          <p:cNvSpPr txBox="1"/>
          <p:nvPr/>
        </p:nvSpPr>
        <p:spPr>
          <a:xfrm>
            <a:off x="5743588" y="2535854"/>
            <a:ext cx="335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ME</a:t>
            </a:r>
            <a:r>
              <a:rPr lang="en-US" sz="2800" baseline="-25000" dirty="0" err="1"/>
              <a:t>daughter</a:t>
            </a:r>
            <a:r>
              <a:rPr lang="en-US" sz="2800" baseline="-25000" dirty="0"/>
              <a:t> nuclide</a:t>
            </a:r>
          </a:p>
        </p:txBody>
      </p:sp>
      <p:sp>
        <p:nvSpPr>
          <p:cNvPr id="54" name="TextBox 11"/>
          <p:cNvSpPr txBox="1"/>
          <p:nvPr/>
        </p:nvSpPr>
        <p:spPr>
          <a:xfrm>
            <a:off x="4252622" y="2493308"/>
            <a:ext cx="102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baseline="-25000" dirty="0"/>
              <a:t>1/2</a:t>
            </a:r>
          </a:p>
        </p:txBody>
      </p:sp>
      <p:sp>
        <p:nvSpPr>
          <p:cNvPr id="55" name="TextBox 12"/>
          <p:cNvSpPr txBox="1"/>
          <p:nvPr/>
        </p:nvSpPr>
        <p:spPr>
          <a:xfrm>
            <a:off x="4383320" y="3202425"/>
            <a:ext cx="76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4"/>
              <p:cNvSpPr txBox="1"/>
              <p:nvPr/>
            </p:nvSpPr>
            <p:spPr>
              <a:xfrm>
                <a:off x="1470984" y="3167511"/>
                <a:ext cx="1356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𝑁𝑆</m:t>
                        </m:r>
                      </m:sub>
                    </m:sSub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84" y="3167511"/>
                <a:ext cx="1356041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5"/>
              <p:cNvSpPr txBox="1"/>
              <p:nvPr/>
            </p:nvSpPr>
            <p:spPr>
              <a:xfrm>
                <a:off x="310550" y="2013808"/>
                <a:ext cx="673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0" y="2013808"/>
                <a:ext cx="67393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ounded Rectangle 16"/>
          <p:cNvSpPr/>
          <p:nvPr/>
        </p:nvSpPr>
        <p:spPr>
          <a:xfrm>
            <a:off x="5683513" y="1654425"/>
            <a:ext cx="2981516" cy="5414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9" name="Rounded Rectangle 17"/>
          <p:cNvSpPr/>
          <p:nvPr/>
        </p:nvSpPr>
        <p:spPr>
          <a:xfrm>
            <a:off x="5700046" y="2530690"/>
            <a:ext cx="2964983" cy="541453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0" name="Rounded Rectangle 18"/>
          <p:cNvSpPr/>
          <p:nvPr/>
        </p:nvSpPr>
        <p:spPr>
          <a:xfrm>
            <a:off x="4286253" y="1666754"/>
            <a:ext cx="893226" cy="541453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1" name="Rounded Rectangle 19"/>
          <p:cNvSpPr/>
          <p:nvPr/>
        </p:nvSpPr>
        <p:spPr>
          <a:xfrm>
            <a:off x="4251358" y="2488145"/>
            <a:ext cx="893226" cy="541453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2" name="Rounded Rectangle 20"/>
          <p:cNvSpPr/>
          <p:nvPr/>
        </p:nvSpPr>
        <p:spPr>
          <a:xfrm>
            <a:off x="4275292" y="3197261"/>
            <a:ext cx="893226" cy="541453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" name="Rounded Rectangle 21"/>
          <p:cNvSpPr/>
          <p:nvPr/>
        </p:nvSpPr>
        <p:spPr>
          <a:xfrm>
            <a:off x="2891433" y="1654425"/>
            <a:ext cx="893226" cy="541453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4" name="Rounded Rectangle 22"/>
          <p:cNvSpPr/>
          <p:nvPr/>
        </p:nvSpPr>
        <p:spPr>
          <a:xfrm>
            <a:off x="2899962" y="2773099"/>
            <a:ext cx="893226" cy="541453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5" name="Rounded Rectangle 23"/>
          <p:cNvSpPr/>
          <p:nvPr/>
        </p:nvSpPr>
        <p:spPr>
          <a:xfrm>
            <a:off x="1469506" y="3201626"/>
            <a:ext cx="1182040" cy="541453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6" name="Rounded Rectangle 24"/>
          <p:cNvSpPr/>
          <p:nvPr/>
        </p:nvSpPr>
        <p:spPr>
          <a:xfrm>
            <a:off x="182037" y="2012431"/>
            <a:ext cx="893226" cy="541453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7" name="Rounded Rectangle 25"/>
          <p:cNvSpPr/>
          <p:nvPr/>
        </p:nvSpPr>
        <p:spPr>
          <a:xfrm>
            <a:off x="1566217" y="2008644"/>
            <a:ext cx="893226" cy="541453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628650" y="1304544"/>
            <a:ext cx="634517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右箭头 68"/>
          <p:cNvSpPr/>
          <p:nvPr/>
        </p:nvSpPr>
        <p:spPr>
          <a:xfrm rot="10800000">
            <a:off x="5253855" y="1785618"/>
            <a:ext cx="370626" cy="303726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0" name="右箭头 69"/>
          <p:cNvSpPr/>
          <p:nvPr/>
        </p:nvSpPr>
        <p:spPr>
          <a:xfrm rot="10800000">
            <a:off x="3865045" y="1786441"/>
            <a:ext cx="298892" cy="303726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1" name="右箭头 70"/>
          <p:cNvSpPr/>
          <p:nvPr/>
        </p:nvSpPr>
        <p:spPr>
          <a:xfrm>
            <a:off x="1170336" y="2127507"/>
            <a:ext cx="305095" cy="303726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2" name="右箭头 71"/>
          <p:cNvSpPr/>
          <p:nvPr/>
        </p:nvSpPr>
        <p:spPr>
          <a:xfrm rot="16200000">
            <a:off x="1809124" y="2616828"/>
            <a:ext cx="407412" cy="518065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3" name="右箭头 72"/>
          <p:cNvSpPr/>
          <p:nvPr/>
        </p:nvSpPr>
        <p:spPr>
          <a:xfrm rot="9900000">
            <a:off x="2418305" y="1799090"/>
            <a:ext cx="393647" cy="303726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4" name="右箭头 73"/>
          <p:cNvSpPr/>
          <p:nvPr/>
        </p:nvSpPr>
        <p:spPr>
          <a:xfrm rot="9378482">
            <a:off x="3832647" y="2618935"/>
            <a:ext cx="321125" cy="303726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5" name="右箭头 74"/>
          <p:cNvSpPr/>
          <p:nvPr/>
        </p:nvSpPr>
        <p:spPr>
          <a:xfrm rot="12693616">
            <a:off x="3791743" y="3220891"/>
            <a:ext cx="370626" cy="303726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6" name="右箭头 75"/>
          <p:cNvSpPr/>
          <p:nvPr/>
        </p:nvSpPr>
        <p:spPr>
          <a:xfrm rot="13979923">
            <a:off x="5276897" y="2141699"/>
            <a:ext cx="324541" cy="518065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229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37260</TotalTime>
  <Words>212</Words>
  <Application>Microsoft Office PowerPoint</Application>
  <PresentationFormat>全屏显示(4:3)</PresentationFormat>
  <Paragraphs>82</Paragraphs>
  <Slides>12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Cambria Math</vt:lpstr>
      <vt:lpstr>Symbol</vt:lpstr>
      <vt:lpstr>Office 主题</vt:lpstr>
      <vt:lpstr>Graph</vt:lpstr>
      <vt:lpstr>High-precision Q_EC values of superallowed 0+ –&gt; 0+ β-emitters  46Cr, 50Fe, and 54Ni</vt:lpstr>
      <vt:lpstr>Outline</vt:lpstr>
      <vt:lpstr>Background</vt:lpstr>
      <vt:lpstr>Background</vt:lpstr>
      <vt:lpstr>Background</vt:lpstr>
      <vt:lpstr>Experiment</vt:lpstr>
      <vt:lpstr>Data analysis</vt:lpstr>
      <vt:lpstr>Result</vt:lpstr>
      <vt:lpstr>Discussion</vt:lpstr>
      <vt:lpstr>Discussion</vt:lpstr>
      <vt:lpstr>Summary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precision mass and Qec values of the super-allowed beta emitters 50Fe and 54Ni</dc:title>
  <dc:creator>张鹏</dc:creator>
  <cp:lastModifiedBy>张鹏</cp:lastModifiedBy>
  <cp:revision>142</cp:revision>
  <dcterms:created xsi:type="dcterms:W3CDTF">2016-08-19T01:34:50Z</dcterms:created>
  <dcterms:modified xsi:type="dcterms:W3CDTF">2017-06-26T05:19:02Z</dcterms:modified>
</cp:coreProperties>
</file>