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</p:sldMasterIdLst>
  <p:notesMasterIdLst>
    <p:notesMasterId r:id="rId40"/>
  </p:notesMasterIdLst>
  <p:handoutMasterIdLst>
    <p:handoutMasterId r:id="rId41"/>
  </p:handoutMasterIdLst>
  <p:sldIdLst>
    <p:sldId id="826" r:id="rId2"/>
    <p:sldId id="827" r:id="rId3"/>
    <p:sldId id="643" r:id="rId4"/>
    <p:sldId id="851" r:id="rId5"/>
    <p:sldId id="806" r:id="rId6"/>
    <p:sldId id="808" r:id="rId7"/>
    <p:sldId id="811" r:id="rId8"/>
    <p:sldId id="812" r:id="rId9"/>
    <p:sldId id="813" r:id="rId10"/>
    <p:sldId id="838" r:id="rId11"/>
    <p:sldId id="839" r:id="rId12"/>
    <p:sldId id="842" r:id="rId13"/>
    <p:sldId id="830" r:id="rId14"/>
    <p:sldId id="831" r:id="rId15"/>
    <p:sldId id="833" r:id="rId16"/>
    <p:sldId id="843" r:id="rId17"/>
    <p:sldId id="848" r:id="rId18"/>
    <p:sldId id="847" r:id="rId19"/>
    <p:sldId id="846" r:id="rId20"/>
    <p:sldId id="828" r:id="rId21"/>
    <p:sldId id="854" r:id="rId22"/>
    <p:sldId id="869" r:id="rId23"/>
    <p:sldId id="850" r:id="rId24"/>
    <p:sldId id="852" r:id="rId25"/>
    <p:sldId id="859" r:id="rId26"/>
    <p:sldId id="860" r:id="rId27"/>
    <p:sldId id="815" r:id="rId28"/>
    <p:sldId id="820" r:id="rId29"/>
    <p:sldId id="861" r:id="rId30"/>
    <p:sldId id="849" r:id="rId31"/>
    <p:sldId id="857" r:id="rId32"/>
    <p:sldId id="862" r:id="rId33"/>
    <p:sldId id="863" r:id="rId34"/>
    <p:sldId id="864" r:id="rId35"/>
    <p:sldId id="870" r:id="rId36"/>
    <p:sldId id="753" r:id="rId37"/>
    <p:sldId id="866" r:id="rId38"/>
    <p:sldId id="779" r:id="rId39"/>
  </p:sldIdLst>
  <p:sldSz cx="9144000" cy="6858000" type="screen4x3"/>
  <p:notesSz cx="6797675" cy="987425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323972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647944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971916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295888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1619860" algn="l" defTabSz="647944" rtl="0" eaLnBrk="1" latinLnBrk="0" hangingPunct="1">
      <a:defRPr sz="1500"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1943832" algn="l" defTabSz="647944" rtl="0" eaLnBrk="1" latinLnBrk="0" hangingPunct="1">
      <a:defRPr sz="1500"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2267803" algn="l" defTabSz="647944" rtl="0" eaLnBrk="1" latinLnBrk="0" hangingPunct="1">
      <a:defRPr sz="1500"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2591775" algn="l" defTabSz="647944" rtl="0" eaLnBrk="1" latinLnBrk="0" hangingPunct="1">
      <a:defRPr sz="1500"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AEE2"/>
    <a:srgbClr val="66CCFF"/>
    <a:srgbClr val="3399FF"/>
    <a:srgbClr val="33CCCC"/>
    <a:srgbClr val="009999"/>
    <a:srgbClr val="FF00FF"/>
    <a:srgbClr val="006600"/>
    <a:srgbClr val="0000FF"/>
    <a:srgbClr val="3366FF"/>
    <a:srgbClr val="CCF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92" autoAdjust="0"/>
    <p:restoredTop sz="94667" autoAdjust="0"/>
  </p:normalViewPr>
  <p:slideViewPr>
    <p:cSldViewPr>
      <p:cViewPr varScale="1">
        <p:scale>
          <a:sx n="86" d="100"/>
          <a:sy n="86" d="100"/>
        </p:scale>
        <p:origin x="-629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6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06" tIns="46553" rIns="93106" bIns="46553" numCol="1" anchor="t" anchorCtr="0" compatLnSpc="1">
            <a:prstTxWarp prst="textNoShape">
              <a:avLst/>
            </a:prstTxWarp>
          </a:bodyPr>
          <a:lstStyle>
            <a:lvl1pPr algn="l" defTabSz="931093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06" tIns="46553" rIns="93106" bIns="46553" numCol="1" anchor="t" anchorCtr="0" compatLnSpc="1">
            <a:prstTxWarp prst="textNoShape">
              <a:avLst/>
            </a:prstTxWarp>
          </a:bodyPr>
          <a:lstStyle>
            <a:lvl1pPr algn="r" defTabSz="931093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06" tIns="46553" rIns="93106" bIns="46553" numCol="1" anchor="b" anchorCtr="0" compatLnSpc="1">
            <a:prstTxWarp prst="textNoShape">
              <a:avLst/>
            </a:prstTxWarp>
          </a:bodyPr>
          <a:lstStyle>
            <a:lvl1pPr algn="l" defTabSz="931093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8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06" tIns="46553" rIns="93106" bIns="46553" numCol="1" anchor="b" anchorCtr="0" compatLnSpc="1">
            <a:prstTxWarp prst="textNoShape">
              <a:avLst/>
            </a:prstTxWarp>
          </a:bodyPr>
          <a:lstStyle>
            <a:lvl1pPr algn="r" defTabSz="931093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27493FFD-6A72-4203-87F9-518B2877E3C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63017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06" tIns="46553" rIns="93106" bIns="46553" numCol="1" anchor="t" anchorCtr="0" compatLnSpc="1">
            <a:prstTxWarp prst="textNoShape">
              <a:avLst/>
            </a:prstTxWarp>
          </a:bodyPr>
          <a:lstStyle>
            <a:lvl1pPr algn="l" defTabSz="931093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06" tIns="46553" rIns="93106" bIns="46553" numCol="1" anchor="t" anchorCtr="0" compatLnSpc="1">
            <a:prstTxWarp prst="textNoShape">
              <a:avLst/>
            </a:prstTxWarp>
          </a:bodyPr>
          <a:lstStyle>
            <a:lvl1pPr algn="r" defTabSz="931093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7100" y="739775"/>
            <a:ext cx="4943475" cy="3706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691063"/>
            <a:ext cx="5435600" cy="44434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06" tIns="46553" rIns="93106" bIns="46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06" tIns="46553" rIns="93106" bIns="46553" numCol="1" anchor="b" anchorCtr="0" compatLnSpc="1">
            <a:prstTxWarp prst="textNoShape">
              <a:avLst/>
            </a:prstTxWarp>
          </a:bodyPr>
          <a:lstStyle>
            <a:lvl1pPr algn="l" defTabSz="931093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106" tIns="46553" rIns="93106" bIns="46553" numCol="1" anchor="b" anchorCtr="0" compatLnSpc="1">
            <a:prstTxWarp prst="textNoShape">
              <a:avLst/>
            </a:prstTxWarp>
          </a:bodyPr>
          <a:lstStyle>
            <a:lvl1pPr algn="r" defTabSz="931093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3F23F129-6297-4373-9BE9-676F562F4E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2034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32397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64794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97191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29588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1619860" algn="l" defTabSz="64794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43832" algn="l" defTabSz="64794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67803" algn="l" defTabSz="64794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591775" algn="l" defTabSz="64794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380" y="2394858"/>
            <a:ext cx="7773240" cy="10885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0"/>
              <a:gd name="T19" fmla="*/ 0 h 1000"/>
              <a:gd name="T20" fmla="*/ 1000 w 1000"/>
              <a:gd name="T21" fmla="*/ 1000 h 1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73880" tIns="36940" rIns="73880" bIns="36940"/>
          <a:lstStyle/>
          <a:p>
            <a:endParaRPr lang="zh-CN" altLang="en-US"/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3798" y="943430"/>
            <a:ext cx="5483040" cy="130628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21353" y="3265715"/>
            <a:ext cx="4945487" cy="1524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380" y="6248704"/>
            <a:ext cx="1904954" cy="45659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B6669C-A2A1-4521-805F-911AFA2DAB33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529" y="6248704"/>
            <a:ext cx="2894947" cy="45659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666" y="6248704"/>
            <a:ext cx="1904954" cy="45659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2D0951-1FA8-4958-AE20-1F41F5A9EA0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033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F3980-E9D1-461F-91F4-EED8DD3020BB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34D20-7476-4015-A165-0FB4893A255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909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637515" y="290286"/>
            <a:ext cx="1412196" cy="544285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99806" y="290286"/>
            <a:ext cx="4130198" cy="544285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17B06-FE9F-490D-A89E-98BE85B70305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C019D-E90A-44D2-8E8F-2364544D871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1735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5404" y="290288"/>
            <a:ext cx="5644306" cy="11581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399805" y="1669143"/>
            <a:ext cx="5644306" cy="4064000"/>
          </a:xfrm>
        </p:spPr>
        <p:txBody>
          <a:bodyPr lIns="64794" tIns="32397" rIns="64794" bIns="32397"/>
          <a:lstStyle/>
          <a:p>
            <a:pPr lvl="0"/>
            <a:endParaRPr lang="zh-CN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23EB8-6621-4667-9048-0139A8007946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E0EE8-EEBA-4096-B4D1-36A219DE9A4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976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399808" y="290286"/>
            <a:ext cx="5649905" cy="5442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B4BD9-D0C9-4B59-8CA1-89255FF7CCF5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35D7D-0968-43B5-B5CD-B2D30E0573D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826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14BED-41E3-4E74-B598-37DF0B964DE6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18C6-EB91-449A-BB51-02277DCD865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152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9556" y="4197049"/>
            <a:ext cx="5483040" cy="1297214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9556" y="2768299"/>
            <a:ext cx="5483040" cy="1428749"/>
          </a:xfrm>
        </p:spPr>
        <p:txBody>
          <a:bodyPr anchor="b"/>
          <a:lstStyle>
            <a:lvl1pPr marL="0" indent="0">
              <a:buNone/>
              <a:defRPr sz="1400"/>
            </a:lvl1pPr>
            <a:lvl2pPr marL="323972" indent="0">
              <a:buNone/>
              <a:defRPr sz="1300"/>
            </a:lvl2pPr>
            <a:lvl3pPr marL="647944" indent="0">
              <a:buNone/>
              <a:defRPr sz="1100"/>
            </a:lvl3pPr>
            <a:lvl4pPr marL="971916" indent="0">
              <a:buNone/>
              <a:defRPr sz="1000"/>
            </a:lvl4pPr>
            <a:lvl5pPr marL="1295888" indent="0">
              <a:buNone/>
              <a:defRPr sz="1000"/>
            </a:lvl5pPr>
            <a:lvl6pPr marL="1619860" indent="0">
              <a:buNone/>
              <a:defRPr sz="1000"/>
            </a:lvl6pPr>
            <a:lvl7pPr marL="1943832" indent="0">
              <a:buNone/>
              <a:defRPr sz="1000"/>
            </a:lvl7pPr>
            <a:lvl8pPr marL="2267803" indent="0">
              <a:buNone/>
              <a:defRPr sz="1000"/>
            </a:lvl8pPr>
            <a:lvl9pPr marL="259177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84F4B-F0E9-46A8-A0C0-424C95EB1305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AB808-2191-4E35-A8DD-B14E77CAA6C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83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99805" y="1669143"/>
            <a:ext cx="2768398" cy="40640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75713" y="1669143"/>
            <a:ext cx="2768398" cy="40640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2AA8-FA07-4AA2-AC39-A4B06698B72E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A7E95-7CDC-49CD-91AE-03973437124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543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2532" y="261561"/>
            <a:ext cx="5805572" cy="1088572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2532" y="1462013"/>
            <a:ext cx="2850151" cy="609298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3972" indent="0">
              <a:buNone/>
              <a:defRPr sz="1400" b="1"/>
            </a:lvl2pPr>
            <a:lvl3pPr marL="647944" indent="0">
              <a:buNone/>
              <a:defRPr sz="1300" b="1"/>
            </a:lvl3pPr>
            <a:lvl4pPr marL="971916" indent="0">
              <a:buNone/>
              <a:defRPr sz="1100" b="1"/>
            </a:lvl4pPr>
            <a:lvl5pPr marL="1295888" indent="0">
              <a:buNone/>
              <a:defRPr sz="1100" b="1"/>
            </a:lvl5pPr>
            <a:lvl6pPr marL="1619860" indent="0">
              <a:buNone/>
              <a:defRPr sz="1100" b="1"/>
            </a:lvl6pPr>
            <a:lvl7pPr marL="1943832" indent="0">
              <a:buNone/>
              <a:defRPr sz="1100" b="1"/>
            </a:lvl7pPr>
            <a:lvl8pPr marL="2267803" indent="0">
              <a:buNone/>
              <a:defRPr sz="1100" b="1"/>
            </a:lvl8pPr>
            <a:lvl9pPr marL="2591775" indent="0">
              <a:buNone/>
              <a:defRPr sz="1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2532" y="2071311"/>
            <a:ext cx="2850151" cy="3763132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276834" y="1462013"/>
            <a:ext cx="2851270" cy="609298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3972" indent="0">
              <a:buNone/>
              <a:defRPr sz="1400" b="1"/>
            </a:lvl2pPr>
            <a:lvl3pPr marL="647944" indent="0">
              <a:buNone/>
              <a:defRPr sz="1300" b="1"/>
            </a:lvl3pPr>
            <a:lvl4pPr marL="971916" indent="0">
              <a:buNone/>
              <a:defRPr sz="1100" b="1"/>
            </a:lvl4pPr>
            <a:lvl5pPr marL="1295888" indent="0">
              <a:buNone/>
              <a:defRPr sz="1100" b="1"/>
            </a:lvl5pPr>
            <a:lvl6pPr marL="1619860" indent="0">
              <a:buNone/>
              <a:defRPr sz="1100" b="1"/>
            </a:lvl6pPr>
            <a:lvl7pPr marL="1943832" indent="0">
              <a:buNone/>
              <a:defRPr sz="1100" b="1"/>
            </a:lvl7pPr>
            <a:lvl8pPr marL="2267803" indent="0">
              <a:buNone/>
              <a:defRPr sz="1100" b="1"/>
            </a:lvl8pPr>
            <a:lvl9pPr marL="2591775" indent="0">
              <a:buNone/>
              <a:defRPr sz="1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276834" y="2071311"/>
            <a:ext cx="2851270" cy="3763132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675CC-C786-41DD-BA06-D42514A92B76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89308-341A-4AE4-8930-BB0F0D6494F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75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99949-104A-46FD-A9B9-3828571DC58D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9599A-3FF3-40F3-93F5-0F39A9E0A3F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775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665E6-7E0B-4958-B1CF-241F09336385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0E065-86B8-4A97-9C27-D03517C29D1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2847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2534" y="260049"/>
            <a:ext cx="2122215" cy="1106714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22019" y="260048"/>
            <a:ext cx="3606084" cy="5574394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2534" y="1366763"/>
            <a:ext cx="2122215" cy="4467679"/>
          </a:xfrm>
        </p:spPr>
        <p:txBody>
          <a:bodyPr/>
          <a:lstStyle>
            <a:lvl1pPr marL="0" indent="0">
              <a:buNone/>
              <a:defRPr sz="1000"/>
            </a:lvl1pPr>
            <a:lvl2pPr marL="323972" indent="0">
              <a:buNone/>
              <a:defRPr sz="900"/>
            </a:lvl2pPr>
            <a:lvl3pPr marL="647944" indent="0">
              <a:buNone/>
              <a:defRPr sz="700"/>
            </a:lvl3pPr>
            <a:lvl4pPr marL="971916" indent="0">
              <a:buNone/>
              <a:defRPr sz="600"/>
            </a:lvl4pPr>
            <a:lvl5pPr marL="1295888" indent="0">
              <a:buNone/>
              <a:defRPr sz="600"/>
            </a:lvl5pPr>
            <a:lvl6pPr marL="1619860" indent="0">
              <a:buNone/>
              <a:defRPr sz="600"/>
            </a:lvl6pPr>
            <a:lvl7pPr marL="1943832" indent="0">
              <a:buNone/>
              <a:defRPr sz="600"/>
            </a:lvl7pPr>
            <a:lvl8pPr marL="2267803" indent="0">
              <a:buNone/>
              <a:defRPr sz="600"/>
            </a:lvl8pPr>
            <a:lvl9pPr marL="2591775" indent="0">
              <a:buNone/>
              <a:defRPr sz="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2F2E2-DC22-4DE6-9351-D565CDC4B7E7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27677-A525-4DCC-9BC9-DD7DE7816B7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311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4370" y="4572001"/>
            <a:ext cx="3870381" cy="539750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264370" y="583596"/>
            <a:ext cx="3870381" cy="3918857"/>
          </a:xfrm>
        </p:spPr>
        <p:txBody>
          <a:bodyPr lIns="64794" tIns="32397" rIns="64794" bIns="32397"/>
          <a:lstStyle>
            <a:lvl1pPr marL="0" indent="0">
              <a:buNone/>
              <a:defRPr sz="2300"/>
            </a:lvl1pPr>
            <a:lvl2pPr marL="323972" indent="0">
              <a:buNone/>
              <a:defRPr sz="2000"/>
            </a:lvl2pPr>
            <a:lvl3pPr marL="647944" indent="0">
              <a:buNone/>
              <a:defRPr sz="1700"/>
            </a:lvl3pPr>
            <a:lvl4pPr marL="971916" indent="0">
              <a:buNone/>
              <a:defRPr sz="1400"/>
            </a:lvl4pPr>
            <a:lvl5pPr marL="1295888" indent="0">
              <a:buNone/>
              <a:defRPr sz="1400"/>
            </a:lvl5pPr>
            <a:lvl6pPr marL="1619860" indent="0">
              <a:buNone/>
              <a:defRPr sz="1400"/>
            </a:lvl6pPr>
            <a:lvl7pPr marL="1943832" indent="0">
              <a:buNone/>
              <a:defRPr sz="1400"/>
            </a:lvl7pPr>
            <a:lvl8pPr marL="2267803" indent="0">
              <a:buNone/>
              <a:defRPr sz="1400"/>
            </a:lvl8pPr>
            <a:lvl9pPr marL="2591775" indent="0">
              <a:buNone/>
              <a:defRPr sz="14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64370" y="5111752"/>
            <a:ext cx="3870381" cy="766535"/>
          </a:xfrm>
        </p:spPr>
        <p:txBody>
          <a:bodyPr/>
          <a:lstStyle>
            <a:lvl1pPr marL="0" indent="0">
              <a:buNone/>
              <a:defRPr sz="1000"/>
            </a:lvl1pPr>
            <a:lvl2pPr marL="323972" indent="0">
              <a:buNone/>
              <a:defRPr sz="900"/>
            </a:lvl2pPr>
            <a:lvl3pPr marL="647944" indent="0">
              <a:buNone/>
              <a:defRPr sz="700"/>
            </a:lvl3pPr>
            <a:lvl4pPr marL="971916" indent="0">
              <a:buNone/>
              <a:defRPr sz="600"/>
            </a:lvl4pPr>
            <a:lvl5pPr marL="1295888" indent="0">
              <a:buNone/>
              <a:defRPr sz="600"/>
            </a:lvl5pPr>
            <a:lvl6pPr marL="1619860" indent="0">
              <a:buNone/>
              <a:defRPr sz="600"/>
            </a:lvl6pPr>
            <a:lvl7pPr marL="1943832" indent="0">
              <a:buNone/>
              <a:defRPr sz="600"/>
            </a:lvl7pPr>
            <a:lvl8pPr marL="2267803" indent="0">
              <a:buNone/>
              <a:defRPr sz="600"/>
            </a:lvl8pPr>
            <a:lvl9pPr marL="2591775" indent="0">
              <a:buNone/>
              <a:defRPr sz="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84D07-7535-4914-B632-0BC1EF9EFFEF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62A5B-A3F4-458C-9CC0-B2AB0CDFF8E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217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513" y="305406"/>
            <a:ext cx="8001699" cy="121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880" tIns="36940" rIns="73880" bIns="369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670" y="1752299"/>
            <a:ext cx="8000580" cy="426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880" tIns="36940" rIns="73880" bIns="369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229" y="1567847"/>
            <a:ext cx="7958023" cy="10885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0"/>
              <a:gd name="T19" fmla="*/ 0 h 1000"/>
              <a:gd name="T20" fmla="*/ 1000 w 1000"/>
              <a:gd name="T21" fmla="*/ 1000 h 1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73880" tIns="36940" rIns="73880" bIns="36940"/>
          <a:lstStyle/>
          <a:p>
            <a:endParaRPr lang="zh-CN" altLang="en-US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229" y="6171595"/>
            <a:ext cx="7925547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794" tIns="32397" rIns="64794" bIns="32397"/>
          <a:lstStyle/>
          <a:p>
            <a:endParaRPr lang="zh-CN" alt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229" y="6245679"/>
            <a:ext cx="1981107" cy="47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880" tIns="36940" rIns="73880" bIns="36940" numCol="1" anchor="t" anchorCtr="0" compatLnSpc="1">
            <a:prstTxWarp prst="textNoShape">
              <a:avLst/>
            </a:prstTxWarp>
          </a:bodyPr>
          <a:lstStyle>
            <a:lvl1pPr defTabSz="737936">
              <a:defRPr sz="1000" smtClean="0">
                <a:latin typeface="Verdana" pitchFamily="34" charset="0"/>
              </a:defRPr>
            </a:lvl1pPr>
          </a:lstStyle>
          <a:p>
            <a:pPr>
              <a:defRPr/>
            </a:pPr>
            <a:fld id="{8604D86F-87C8-46C5-957A-76174CEDCE3C}" type="datetimeFigureOut">
              <a:rPr lang="zh-CN" altLang="en-US"/>
              <a:pPr>
                <a:defRPr/>
              </a:pPr>
              <a:t>2017/6/23</a:t>
            </a:fld>
            <a:endParaRPr lang="en-US" altLang="zh-CN"/>
          </a:p>
        </p:txBody>
      </p:sp>
      <p:sp>
        <p:nvSpPr>
          <p:cNvPr id="2396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529" y="6245679"/>
            <a:ext cx="2894947" cy="47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880" tIns="36940" rIns="73880" bIns="36940" numCol="1" anchor="t" anchorCtr="0" compatLnSpc="1">
            <a:prstTxWarp prst="textNoShape">
              <a:avLst/>
            </a:prstTxWarp>
          </a:bodyPr>
          <a:lstStyle>
            <a:lvl1pPr algn="ctr" defTabSz="737936">
              <a:defRPr sz="1000" smtClean="0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396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668" y="6245679"/>
            <a:ext cx="1981107" cy="47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880" tIns="36940" rIns="73880" bIns="36940" numCol="1" anchor="t" anchorCtr="0" compatLnSpc="1">
            <a:prstTxWarp prst="textNoShape">
              <a:avLst/>
            </a:prstTxWarp>
          </a:bodyPr>
          <a:lstStyle>
            <a:lvl1pPr algn="r" defTabSz="737936">
              <a:defRPr sz="1000" smtClean="0">
                <a:latin typeface="Verdana" pitchFamily="34" charset="0"/>
              </a:defRPr>
            </a:lvl1pPr>
          </a:lstStyle>
          <a:p>
            <a:pPr>
              <a:defRPr/>
            </a:pPr>
            <a:fld id="{522C8636-A5EF-4108-8F8B-719131B7E9D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iming>
    <p:tnLst>
      <p:par>
        <p:cTn id="1" dur="indefinite" restart="never" nodeType="tmRoot"/>
      </p:par>
    </p:tnLst>
  </p:timing>
  <p:txStyles>
    <p:titleStyle>
      <a:lvl1pPr algn="l" defTabSz="737936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defTabSz="737936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宋体" pitchFamily="2" charset="-122"/>
        </a:defRPr>
      </a:lvl2pPr>
      <a:lvl3pPr algn="l" defTabSz="737936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宋体" pitchFamily="2" charset="-122"/>
        </a:defRPr>
      </a:lvl3pPr>
      <a:lvl4pPr algn="l" defTabSz="737936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宋体" pitchFamily="2" charset="-122"/>
        </a:defRPr>
      </a:lvl4pPr>
      <a:lvl5pPr algn="l" defTabSz="737936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宋体" pitchFamily="2" charset="-122"/>
        </a:defRPr>
      </a:lvl5pPr>
      <a:lvl6pPr marL="323972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Verdana" pitchFamily="34" charset="0"/>
          <a:ea typeface="宋体" pitchFamily="2" charset="-122"/>
        </a:defRPr>
      </a:lvl6pPr>
      <a:lvl7pPr marL="647944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Verdana" pitchFamily="34" charset="0"/>
          <a:ea typeface="宋体" pitchFamily="2" charset="-122"/>
        </a:defRPr>
      </a:lvl7pPr>
      <a:lvl8pPr marL="971916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Verdana" pitchFamily="34" charset="0"/>
          <a:ea typeface="宋体" pitchFamily="2" charset="-122"/>
        </a:defRPr>
      </a:lvl8pPr>
      <a:lvl9pPr marL="1295888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Verdana" pitchFamily="34" charset="0"/>
          <a:ea typeface="宋体" pitchFamily="2" charset="-122"/>
        </a:defRPr>
      </a:lvl9pPr>
    </p:titleStyle>
    <p:bodyStyle>
      <a:lvl1pPr marL="380217" indent="-380217" algn="l" defTabSz="73793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32312" indent="-350970" algn="l" defTabSz="73793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</a:defRPr>
      </a:lvl2pPr>
      <a:lvl3pPr marL="1054034" indent="-319472" algn="l" defTabSz="73793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1800">
          <a:solidFill>
            <a:schemeClr val="tx1"/>
          </a:solidFill>
          <a:latin typeface="+mn-lt"/>
          <a:ea typeface="+mn-ea"/>
        </a:defRPr>
      </a:lvl3pPr>
      <a:lvl4pPr marL="1369007" indent="-314973" algn="l" defTabSz="73793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1691853" indent="-321722" algn="l" defTabSz="737936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5pPr>
      <a:lvl6pPr marL="1807719" indent="-282351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</a:defRPr>
      </a:lvl6pPr>
      <a:lvl7pPr marL="2131691" indent="-282351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</a:defRPr>
      </a:lvl7pPr>
      <a:lvl8pPr marL="2455663" indent="-282351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</a:defRPr>
      </a:lvl8pPr>
      <a:lvl9pPr marL="2779634" indent="-282351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479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72" algn="l" defTabSz="6479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44" algn="l" defTabSz="6479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16" algn="l" defTabSz="6479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888" algn="l" defTabSz="6479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19860" algn="l" defTabSz="6479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43832" algn="l" defTabSz="6479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67803" algn="l" defTabSz="6479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1775" algn="l" defTabSz="6479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9.wmf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w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microsoft.com/office/2007/relationships/hdphoto" Target="../media/hdphoto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4.wdp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5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microsoft.com/office/2007/relationships/hdphoto" Target="../media/hdphoto7.wdp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qmd.com/mass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203575" y="4148310"/>
            <a:ext cx="2592388" cy="504826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2800" dirty="0" err="1" smtClean="0"/>
              <a:t>Ning</a:t>
            </a:r>
            <a:r>
              <a:rPr lang="en-US" altLang="zh-CN" sz="2800" dirty="0" smtClean="0"/>
              <a:t> Wang</a:t>
            </a:r>
            <a:endParaRPr lang="en-US" altLang="zh-CN" sz="2800" baseline="30000" dirty="0" smtClean="0">
              <a:solidFill>
                <a:srgbClr val="0000FF"/>
              </a:solidFill>
            </a:endParaRPr>
          </a:p>
        </p:txBody>
      </p:sp>
      <p:sp>
        <p:nvSpPr>
          <p:cNvPr id="1741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72008" y="1701528"/>
            <a:ext cx="8964488" cy="1871488"/>
          </a:xfrm>
        </p:spPr>
        <p:txBody>
          <a:bodyPr anchor="t"/>
          <a:lstStyle/>
          <a:p>
            <a:pPr algn="ctr">
              <a:lnSpc>
                <a:spcPts val="4200"/>
              </a:lnSpc>
            </a:pPr>
            <a:r>
              <a:rPr lang="en-US" altLang="zh-CN" sz="2800" dirty="0" smtClean="0">
                <a:solidFill>
                  <a:srgbClr val="0000FF"/>
                </a:solidFill>
                <a:ea typeface="微软雅黑" pitchFamily="34" charset="-122"/>
              </a:rPr>
              <a:t>Nuclear mass predictions </a:t>
            </a:r>
            <a:br>
              <a:rPr lang="en-US" altLang="zh-CN" sz="2800" dirty="0" smtClean="0">
                <a:solidFill>
                  <a:srgbClr val="0000FF"/>
                </a:solidFill>
                <a:ea typeface="微软雅黑" pitchFamily="34" charset="-122"/>
              </a:rPr>
            </a:br>
            <a:r>
              <a:rPr lang="en-US" altLang="zh-CN" sz="2800" dirty="0" smtClean="0">
                <a:solidFill>
                  <a:srgbClr val="0000FF"/>
                </a:solidFill>
                <a:ea typeface="微软雅黑" pitchFamily="34" charset="-122"/>
              </a:rPr>
              <a:t>from </a:t>
            </a:r>
            <a:r>
              <a:rPr lang="en-US" altLang="zh-CN" sz="2800" dirty="0" err="1" smtClean="0">
                <a:solidFill>
                  <a:srgbClr val="0000FF"/>
                </a:solidFill>
                <a:ea typeface="微软雅黑" pitchFamily="34" charset="-122"/>
              </a:rPr>
              <a:t>Weizsaecker-Skyrme</a:t>
            </a:r>
            <a:r>
              <a:rPr lang="en-US" altLang="zh-CN" sz="2800" dirty="0" smtClean="0">
                <a:solidFill>
                  <a:srgbClr val="0000FF"/>
                </a:solidFill>
                <a:ea typeface="微软雅黑" pitchFamily="34" charset="-122"/>
              </a:rPr>
              <a:t> model </a:t>
            </a:r>
            <a:br>
              <a:rPr lang="en-US" altLang="zh-CN" sz="2800" dirty="0" smtClean="0">
                <a:solidFill>
                  <a:srgbClr val="0000FF"/>
                </a:solidFill>
                <a:ea typeface="微软雅黑" pitchFamily="34" charset="-122"/>
              </a:rPr>
            </a:br>
            <a:r>
              <a:rPr lang="en-US" altLang="zh-CN" sz="2800" dirty="0" smtClean="0">
                <a:solidFill>
                  <a:srgbClr val="0000FF"/>
                </a:solidFill>
                <a:ea typeface="微软雅黑" pitchFamily="34" charset="-122"/>
              </a:rPr>
              <a:t>and statistical uncertainties in parameters</a:t>
            </a:r>
            <a:endParaRPr lang="zh-CN" altLang="en-US" sz="2800" dirty="0" smtClean="0">
              <a:solidFill>
                <a:srgbClr val="0000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0" y="5573625"/>
            <a:ext cx="9144000" cy="1200329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 smtClean="0"/>
              <a:t>China-Japan collaboration workshop,  </a:t>
            </a:r>
          </a:p>
          <a:p>
            <a:pPr algn="ctr">
              <a:lnSpc>
                <a:spcPct val="120000"/>
              </a:lnSpc>
            </a:pPr>
            <a:r>
              <a:rPr lang="en-US" altLang="zh-CN" sz="2000" dirty="0" smtClean="0"/>
              <a:t> </a:t>
            </a:r>
            <a:r>
              <a:rPr lang="en-US" altLang="zh-CN" sz="2000" dirty="0"/>
              <a:t>on “Nuclear mass and life for </a:t>
            </a:r>
            <a:r>
              <a:rPr lang="en-US" altLang="zh-CN" sz="2000" dirty="0" err="1"/>
              <a:t>unravelling</a:t>
            </a:r>
            <a:r>
              <a:rPr lang="en-US" altLang="zh-CN" sz="2000" dirty="0"/>
              <a:t> mysteries of r-process”</a:t>
            </a:r>
            <a:br>
              <a:rPr lang="en-US" altLang="zh-CN" sz="2000" dirty="0"/>
            </a:br>
            <a:r>
              <a:rPr lang="en-US" altLang="zh-CN" sz="2000" dirty="0">
                <a:solidFill>
                  <a:srgbClr val="0000FF"/>
                </a:solidFill>
              </a:rPr>
              <a:t>Tsukuba,</a:t>
            </a:r>
            <a:r>
              <a:rPr lang="en-US" altLang="zh-CN" sz="2000" dirty="0" smtClean="0">
                <a:solidFill>
                  <a:srgbClr val="0000FF"/>
                </a:solidFill>
              </a:rPr>
              <a:t> Japan, </a:t>
            </a:r>
            <a:r>
              <a:rPr lang="en-US" altLang="zh-CN" sz="2000" dirty="0">
                <a:solidFill>
                  <a:srgbClr val="0000FF"/>
                </a:solidFill>
              </a:rPr>
              <a:t>June </a:t>
            </a:r>
            <a:r>
              <a:rPr lang="en-US" altLang="zh-CN" sz="2000" dirty="0" smtClean="0">
                <a:solidFill>
                  <a:srgbClr val="0000FF"/>
                </a:solidFill>
              </a:rPr>
              <a:t>25 </a:t>
            </a:r>
            <a:r>
              <a:rPr lang="en-US" altLang="zh-CN" sz="2000" dirty="0">
                <a:solidFill>
                  <a:srgbClr val="0000FF"/>
                </a:solidFill>
              </a:rPr>
              <a:t>- </a:t>
            </a:r>
            <a:r>
              <a:rPr lang="en-US" altLang="zh-CN" sz="2000" dirty="0" smtClean="0">
                <a:solidFill>
                  <a:srgbClr val="0000FF"/>
                </a:solidFill>
              </a:rPr>
              <a:t>28, 2017</a:t>
            </a:r>
            <a:endParaRPr lang="en-US" altLang="zh-CN" sz="20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7412" name="Rectangle 15"/>
          <p:cNvSpPr>
            <a:spLocks noChangeArrowheads="1"/>
          </p:cNvSpPr>
          <p:nvPr/>
        </p:nvSpPr>
        <p:spPr bwMode="auto">
          <a:xfrm>
            <a:off x="1331913" y="4621661"/>
            <a:ext cx="65532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/>
              <a:t>Guangxi Normal University, Guilin, China</a:t>
            </a:r>
          </a:p>
        </p:txBody>
      </p:sp>
    </p:spTree>
    <p:extLst>
      <p:ext uri="{BB962C8B-B14F-4D97-AF65-F5344CB8AC3E}">
        <p14:creationId xmlns:p14="http://schemas.microsoft.com/office/powerpoint/2010/main" val="14702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4" y="3543299"/>
            <a:ext cx="36004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0" descr="nuc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9306"/>
            <a:ext cx="3962400" cy="229393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5604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4844802"/>
            <a:ext cx="33147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964" y="5301208"/>
            <a:ext cx="48958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"/>
          <a:stretch>
            <a:fillRect/>
          </a:stretch>
        </p:blipFill>
        <p:spPr bwMode="auto">
          <a:xfrm>
            <a:off x="4716909" y="3062585"/>
            <a:ext cx="431958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26"/>
          <p:cNvSpPr txBox="1">
            <a:spLocks noChangeArrowheads="1"/>
          </p:cNvSpPr>
          <p:nvPr/>
        </p:nvSpPr>
        <p:spPr bwMode="auto">
          <a:xfrm>
            <a:off x="625979" y="1988840"/>
            <a:ext cx="4321175" cy="5873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0000FF"/>
                </a:solidFill>
              </a:rPr>
              <a:t>Woods-Saxon potential</a:t>
            </a:r>
          </a:p>
        </p:txBody>
      </p:sp>
      <p:sp>
        <p:nvSpPr>
          <p:cNvPr id="25611" name="矩形 1"/>
          <p:cNvSpPr>
            <a:spLocks noChangeArrowheads="1"/>
          </p:cNvSpPr>
          <p:nvPr/>
        </p:nvSpPr>
        <p:spPr bwMode="auto">
          <a:xfrm>
            <a:off x="592138" y="6202363"/>
            <a:ext cx="81549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fr-FR" altLang="zh-CN" sz="1600" b="1" dirty="0">
                <a:solidFill>
                  <a:srgbClr val="0000FF"/>
                </a:solidFill>
              </a:rPr>
              <a:t>WSBETA</a:t>
            </a:r>
            <a:r>
              <a:rPr lang="fr-FR" altLang="zh-CN" sz="1600" dirty="0">
                <a:solidFill>
                  <a:srgbClr val="0000FF"/>
                </a:solidFill>
              </a:rPr>
              <a:t>: Cwoik, Dudek,  et al., Comput. Phys. Commun. </a:t>
            </a:r>
            <a:r>
              <a:rPr lang="fr-FR" altLang="zh-CN" sz="1600" b="1" dirty="0">
                <a:solidFill>
                  <a:srgbClr val="0000FF"/>
                </a:solidFill>
              </a:rPr>
              <a:t>46</a:t>
            </a:r>
            <a:r>
              <a:rPr lang="fr-FR" altLang="zh-CN" sz="1600" dirty="0">
                <a:solidFill>
                  <a:srgbClr val="0000FF"/>
                </a:solidFill>
              </a:rPr>
              <a:t> </a:t>
            </a:r>
            <a:r>
              <a:rPr lang="en-US" altLang="zh-CN" sz="1600" dirty="0">
                <a:solidFill>
                  <a:srgbClr val="0000FF"/>
                </a:solidFill>
              </a:rPr>
              <a:t>(1987)</a:t>
            </a:r>
            <a:r>
              <a:rPr lang="fr-FR" altLang="zh-CN" sz="1600" dirty="0">
                <a:solidFill>
                  <a:srgbClr val="0000FF"/>
                </a:solidFill>
              </a:rPr>
              <a:t> 379 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25613" name="矩形 3"/>
          <p:cNvSpPr>
            <a:spLocks noChangeArrowheads="1"/>
          </p:cNvSpPr>
          <p:nvPr/>
        </p:nvSpPr>
        <p:spPr bwMode="auto">
          <a:xfrm>
            <a:off x="539552" y="747568"/>
            <a:ext cx="439575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600" b="1" dirty="0" err="1" smtClean="0">
                <a:solidFill>
                  <a:srgbClr val="FF00FF"/>
                </a:solidFill>
              </a:rPr>
              <a:t>Strutinsky</a:t>
            </a:r>
            <a:r>
              <a:rPr lang="en-US" altLang="zh-CN" sz="2600" b="1" dirty="0" smtClean="0">
                <a:solidFill>
                  <a:srgbClr val="FF00FF"/>
                </a:solidFill>
              </a:rPr>
              <a:t> </a:t>
            </a:r>
            <a:r>
              <a:rPr lang="en-US" altLang="zh-CN" sz="2600" b="1" dirty="0">
                <a:solidFill>
                  <a:srgbClr val="FF00FF"/>
                </a:solidFill>
              </a:rPr>
              <a:t>shell correction</a:t>
            </a:r>
            <a:endParaRPr lang="zh-CN" altLang="en-US" sz="26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9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11188" y="5661025"/>
            <a:ext cx="79930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260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Macro-micro</a:t>
            </a:r>
            <a:r>
              <a:rPr lang="zh-CN" altLang="en-US" sz="260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60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concept</a:t>
            </a:r>
            <a:r>
              <a:rPr lang="zh-CN" altLang="en-US" sz="260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60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&amp; Skyrme energy density functional</a:t>
            </a:r>
          </a:p>
        </p:txBody>
      </p:sp>
      <p:pic>
        <p:nvPicPr>
          <p:cNvPr id="26627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6840538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AutoShape 18"/>
          <p:cNvSpPr>
            <a:spLocks noChangeArrowheads="1"/>
          </p:cNvSpPr>
          <p:nvPr/>
        </p:nvSpPr>
        <p:spPr bwMode="auto">
          <a:xfrm>
            <a:off x="539750" y="3076575"/>
            <a:ext cx="2016125" cy="576263"/>
          </a:xfrm>
          <a:prstGeom prst="wedgeRoundRectCallout">
            <a:avLst>
              <a:gd name="adj1" fmla="val 44014"/>
              <a:gd name="adj2" fmla="val -118597"/>
              <a:gd name="adj3" fmla="val 16667"/>
            </a:avLst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CN" sz="2400" b="1" dirty="0"/>
              <a:t>Liquid drop</a:t>
            </a:r>
            <a:endParaRPr lang="zh-CN" altLang="en-US" sz="2400" b="1" dirty="0"/>
          </a:p>
        </p:txBody>
      </p:sp>
      <p:sp>
        <p:nvSpPr>
          <p:cNvPr id="26629" name="AutoShape 19"/>
          <p:cNvSpPr>
            <a:spLocks noChangeArrowheads="1"/>
          </p:cNvSpPr>
          <p:nvPr/>
        </p:nvSpPr>
        <p:spPr bwMode="auto">
          <a:xfrm>
            <a:off x="2700338" y="3076575"/>
            <a:ext cx="2520950" cy="576263"/>
          </a:xfrm>
          <a:prstGeom prst="wedgeRoundRectCallout">
            <a:avLst>
              <a:gd name="adj1" fmla="val 42444"/>
              <a:gd name="adj2" fmla="val -125481"/>
              <a:gd name="adj3" fmla="val 16667"/>
            </a:avLst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CN" sz="2400" b="1" dirty="0">
                <a:solidFill>
                  <a:srgbClr val="FF3300"/>
                </a:solidFill>
                <a:ea typeface="微软雅黑" pitchFamily="34" charset="-122"/>
              </a:rPr>
              <a:t>Deformation</a:t>
            </a:r>
          </a:p>
        </p:txBody>
      </p:sp>
      <p:sp>
        <p:nvSpPr>
          <p:cNvPr id="26630" name="AutoShape 20"/>
          <p:cNvSpPr>
            <a:spLocks noChangeArrowheads="1"/>
          </p:cNvSpPr>
          <p:nvPr/>
        </p:nvSpPr>
        <p:spPr bwMode="auto">
          <a:xfrm>
            <a:off x="5364163" y="3076575"/>
            <a:ext cx="1655762" cy="576263"/>
          </a:xfrm>
          <a:prstGeom prst="wedgeRoundRectCallout">
            <a:avLst>
              <a:gd name="adj1" fmla="val 2639"/>
              <a:gd name="adj2" fmla="val -129065"/>
              <a:gd name="adj3" fmla="val 16667"/>
            </a:avLst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CN" sz="2400" b="1" dirty="0" smtClean="0"/>
              <a:t>Shell</a:t>
            </a:r>
            <a:endParaRPr lang="en-US" altLang="zh-CN" sz="2400" b="1" dirty="0"/>
          </a:p>
        </p:txBody>
      </p:sp>
      <p:sp>
        <p:nvSpPr>
          <p:cNvPr id="26631" name="AutoShape 26"/>
          <p:cNvSpPr>
            <a:spLocks noChangeArrowheads="1"/>
          </p:cNvSpPr>
          <p:nvPr/>
        </p:nvSpPr>
        <p:spPr bwMode="auto">
          <a:xfrm>
            <a:off x="7164388" y="3076575"/>
            <a:ext cx="1655762" cy="576263"/>
          </a:xfrm>
          <a:prstGeom prst="wedgeRoundRectCallout">
            <a:avLst>
              <a:gd name="adj1" fmla="val 7333"/>
              <a:gd name="adj2" fmla="val -135949"/>
              <a:gd name="adj3" fmla="val 16667"/>
            </a:avLst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CN" sz="2400" b="1" dirty="0">
                <a:solidFill>
                  <a:srgbClr val="FF3300"/>
                </a:solidFill>
                <a:ea typeface="微软雅黑" pitchFamily="34" charset="-122"/>
              </a:rPr>
              <a:t>Residual</a:t>
            </a:r>
            <a:endParaRPr lang="zh-CN" altLang="en-US" sz="2400" b="1" dirty="0">
              <a:solidFill>
                <a:srgbClr val="FF3300"/>
              </a:solidFill>
              <a:ea typeface="微软雅黑" pitchFamily="34" charset="-122"/>
            </a:endParaRP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166938"/>
            <a:ext cx="8651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76700"/>
            <a:ext cx="8208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611188" y="4941888"/>
            <a:ext cx="8208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2800" b="1">
                <a:solidFill>
                  <a:srgbClr val="FF33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Residual</a:t>
            </a:r>
            <a:r>
              <a:rPr lang="zh-CN" altLang="en-US" sz="2800" b="1">
                <a:solidFill>
                  <a:srgbClr val="FF33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</a:t>
            </a:r>
            <a:r>
              <a:rPr lang="en-US" altLang="zh-CN" sz="2800" b="1">
                <a:solidFill>
                  <a:srgbClr val="0066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Mirror </a:t>
            </a:r>
            <a:r>
              <a:rPr lang="zh-CN" altLang="en-US" sz="2800" b="1">
                <a:solidFill>
                  <a:srgbClr val="0066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、</a:t>
            </a:r>
            <a:r>
              <a:rPr lang="en-US" altLang="zh-CN" sz="2800" b="1">
                <a:solidFill>
                  <a:srgbClr val="0066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pairing </a:t>
            </a:r>
            <a:r>
              <a:rPr lang="zh-CN" altLang="en-US" sz="2800" b="1">
                <a:solidFill>
                  <a:srgbClr val="0066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、</a:t>
            </a:r>
            <a:r>
              <a:rPr lang="en-US" altLang="zh-CN" sz="2800" b="1">
                <a:solidFill>
                  <a:srgbClr val="0066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Wigner corrections...</a:t>
            </a:r>
          </a:p>
        </p:txBody>
      </p:sp>
      <p:sp>
        <p:nvSpPr>
          <p:cNvPr id="26635" name="Rectangle 5"/>
          <p:cNvSpPr>
            <a:spLocks noChangeArrowheads="1"/>
          </p:cNvSpPr>
          <p:nvPr/>
        </p:nvSpPr>
        <p:spPr bwMode="auto">
          <a:xfrm>
            <a:off x="612775" y="6308725"/>
            <a:ext cx="8207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altLang="zh-CN" sz="1800" dirty="0">
                <a:solidFill>
                  <a:srgbClr val="0000FF"/>
                </a:solidFill>
                <a:cs typeface="Arial" pitchFamily="34" charset="0"/>
              </a:rPr>
              <a:t>N. Wang, M. Liu, et al., PRC81-044322</a:t>
            </a:r>
            <a:r>
              <a:rPr lang="zh-CN" altLang="en-US" sz="1800" dirty="0">
                <a:solidFill>
                  <a:srgbClr val="0000FF"/>
                </a:solidFill>
                <a:cs typeface="Arial" pitchFamily="34" charset="0"/>
              </a:rPr>
              <a:t>；</a:t>
            </a:r>
            <a:r>
              <a:rPr lang="en-US" altLang="zh-CN" sz="1800" dirty="0">
                <a:solidFill>
                  <a:srgbClr val="0000FF"/>
                </a:solidFill>
                <a:cs typeface="Arial" pitchFamily="34" charset="0"/>
              </a:rPr>
              <a:t>PRC82-044304</a:t>
            </a:r>
            <a:r>
              <a:rPr lang="zh-CN" altLang="en-US" sz="1800" dirty="0">
                <a:solidFill>
                  <a:srgbClr val="0000FF"/>
                </a:solidFill>
                <a:cs typeface="Arial" pitchFamily="34" charset="0"/>
              </a:rPr>
              <a:t>；</a:t>
            </a:r>
            <a:r>
              <a:rPr lang="en-US" altLang="zh-CN" sz="1800" dirty="0">
                <a:solidFill>
                  <a:srgbClr val="0000FF"/>
                </a:solidFill>
                <a:cs typeface="Arial" pitchFamily="34" charset="0"/>
              </a:rPr>
              <a:t>PRC84-014333</a:t>
            </a:r>
            <a:r>
              <a:rPr lang="zh-CN" altLang="en-US" sz="1800" dirty="0">
                <a:solidFill>
                  <a:srgbClr val="0000FF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26636" name="TextBox 1"/>
          <p:cNvSpPr txBox="1">
            <a:spLocks noChangeArrowheads="1"/>
          </p:cNvSpPr>
          <p:nvPr/>
        </p:nvSpPr>
        <p:spPr bwMode="auto">
          <a:xfrm>
            <a:off x="468313" y="332656"/>
            <a:ext cx="799211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457200" indent="-457200" eaLnBrk="1" hangingPunct="1">
              <a:buFont typeface="Wingdings" pitchFamily="2" charset="2"/>
              <a:buChar char="p"/>
            </a:pPr>
            <a:r>
              <a:rPr lang="en-US" altLang="zh-CN" sz="3000" dirty="0">
                <a:solidFill>
                  <a:schemeClr val="accent2"/>
                </a:solidFill>
                <a:latin typeface="Verdana" pitchFamily="34" charset="0"/>
                <a:ea typeface="微软雅黑" pitchFamily="34" charset="-122"/>
              </a:rPr>
              <a:t>Characteristics of </a:t>
            </a:r>
            <a:r>
              <a:rPr lang="en-US" altLang="zh-CN" sz="3000" dirty="0" smtClean="0">
                <a:solidFill>
                  <a:schemeClr val="accent2"/>
                </a:solidFill>
                <a:latin typeface="Verdana" pitchFamily="34" charset="0"/>
                <a:ea typeface="微软雅黑" pitchFamily="34" charset="-122"/>
              </a:rPr>
              <a:t/>
            </a:r>
            <a:br>
              <a:rPr lang="en-US" altLang="zh-CN" sz="3000" dirty="0" smtClean="0">
                <a:solidFill>
                  <a:schemeClr val="accent2"/>
                </a:solidFill>
                <a:latin typeface="Verdana" pitchFamily="34" charset="0"/>
                <a:ea typeface="微软雅黑" pitchFamily="34" charset="-122"/>
              </a:rPr>
            </a:br>
            <a:r>
              <a:rPr lang="en-US" altLang="zh-CN" sz="3000" dirty="0" err="1" smtClean="0">
                <a:solidFill>
                  <a:schemeClr val="accent2"/>
                </a:solidFill>
                <a:latin typeface="Verdana" pitchFamily="34" charset="0"/>
                <a:ea typeface="微软雅黑" pitchFamily="34" charset="-122"/>
              </a:rPr>
              <a:t>Weizsäcker-Skyrme</a:t>
            </a:r>
            <a:r>
              <a:rPr lang="en-US" altLang="zh-CN" sz="3000" dirty="0" smtClean="0">
                <a:solidFill>
                  <a:schemeClr val="accent2"/>
                </a:solidFill>
                <a:latin typeface="Verdana" pitchFamily="34" charset="0"/>
                <a:ea typeface="微软雅黑" pitchFamily="34" charset="-122"/>
              </a:rPr>
              <a:t> </a:t>
            </a:r>
            <a:r>
              <a:rPr lang="en-US" altLang="zh-CN" sz="3000" dirty="0">
                <a:solidFill>
                  <a:schemeClr val="accent2"/>
                </a:solidFill>
                <a:latin typeface="Verdana" pitchFamily="34" charset="0"/>
                <a:ea typeface="微软雅黑" pitchFamily="34" charset="-122"/>
              </a:rPr>
              <a:t>mass model</a:t>
            </a:r>
            <a:endParaRPr lang="zh-CN" altLang="en-US" sz="3000" dirty="0">
              <a:solidFill>
                <a:schemeClr val="accent2"/>
              </a:solidFill>
              <a:latin typeface="Verdana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81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561975" y="333375"/>
            <a:ext cx="7897813" cy="1079500"/>
          </a:xfrm>
        </p:spPr>
        <p:txBody>
          <a:bodyPr/>
          <a:lstStyle/>
          <a:p>
            <a:r>
              <a:rPr lang="en-US" altLang="zh-CN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Potential energy surface  </a:t>
            </a:r>
            <a:br>
              <a:rPr lang="en-US" altLang="zh-CN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around ground state deformations</a:t>
            </a:r>
          </a:p>
        </p:txBody>
      </p:sp>
      <p:grpSp>
        <p:nvGrpSpPr>
          <p:cNvPr id="29699" name="Group 39"/>
          <p:cNvGrpSpPr>
            <a:grpSpLocks/>
          </p:cNvGrpSpPr>
          <p:nvPr/>
        </p:nvGrpSpPr>
        <p:grpSpPr bwMode="auto">
          <a:xfrm>
            <a:off x="0" y="1916113"/>
            <a:ext cx="4716463" cy="3816350"/>
            <a:chOff x="0" y="1117"/>
            <a:chExt cx="3424" cy="2721"/>
          </a:xfrm>
        </p:grpSpPr>
        <p:pic>
          <p:nvPicPr>
            <p:cNvPr id="29705" name="Picture 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"/>
              <a:ext cx="3424" cy="2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06" name="Group 27"/>
            <p:cNvGrpSpPr>
              <a:grpSpLocks/>
            </p:cNvGrpSpPr>
            <p:nvPr/>
          </p:nvGrpSpPr>
          <p:grpSpPr bwMode="auto">
            <a:xfrm>
              <a:off x="961" y="1472"/>
              <a:ext cx="1538" cy="1589"/>
              <a:chOff x="1791" y="1162"/>
              <a:chExt cx="1815" cy="1814"/>
            </a:xfrm>
          </p:grpSpPr>
          <p:sp>
            <p:nvSpPr>
              <p:cNvPr id="29708" name="Oval 28"/>
              <p:cNvSpPr>
                <a:spLocks noChangeArrowheads="1"/>
              </p:cNvSpPr>
              <p:nvPr/>
            </p:nvSpPr>
            <p:spPr bwMode="auto">
              <a:xfrm>
                <a:off x="2653" y="2024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9709" name="Oval 29"/>
              <p:cNvSpPr>
                <a:spLocks noChangeArrowheads="1"/>
              </p:cNvSpPr>
              <p:nvPr/>
            </p:nvSpPr>
            <p:spPr bwMode="auto">
              <a:xfrm>
                <a:off x="1791" y="1162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9710" name="Oval 30"/>
              <p:cNvSpPr>
                <a:spLocks noChangeArrowheads="1"/>
              </p:cNvSpPr>
              <p:nvPr/>
            </p:nvSpPr>
            <p:spPr bwMode="auto">
              <a:xfrm>
                <a:off x="3470" y="1162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9711" name="Oval 31"/>
              <p:cNvSpPr>
                <a:spLocks noChangeArrowheads="1"/>
              </p:cNvSpPr>
              <p:nvPr/>
            </p:nvSpPr>
            <p:spPr bwMode="auto">
              <a:xfrm>
                <a:off x="1837" y="2840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9712" name="Oval 32"/>
              <p:cNvSpPr>
                <a:spLocks noChangeArrowheads="1"/>
              </p:cNvSpPr>
              <p:nvPr/>
            </p:nvSpPr>
            <p:spPr bwMode="auto">
              <a:xfrm>
                <a:off x="3470" y="2840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29707" name="Text Box 33"/>
            <p:cNvSpPr txBox="1">
              <a:spLocks noChangeArrowheads="1"/>
            </p:cNvSpPr>
            <p:nvPr/>
          </p:nvSpPr>
          <p:spPr bwMode="auto">
            <a:xfrm>
              <a:off x="2575" y="1214"/>
              <a:ext cx="347" cy="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zh-CN" sz="1400"/>
                <a:t>WS</a:t>
              </a:r>
            </a:p>
          </p:txBody>
        </p:sp>
      </p:grpSp>
      <p:pic>
        <p:nvPicPr>
          <p:cNvPr id="29700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9"/>
          <a:stretch>
            <a:fillRect/>
          </a:stretch>
        </p:blipFill>
        <p:spPr bwMode="auto">
          <a:xfrm>
            <a:off x="4932363" y="1916113"/>
            <a:ext cx="388778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56" y="6211590"/>
            <a:ext cx="1295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2" name="TextBox 2"/>
          <p:cNvSpPr txBox="1">
            <a:spLocks noChangeArrowheads="1"/>
          </p:cNvSpPr>
          <p:nvPr/>
        </p:nvSpPr>
        <p:spPr bwMode="auto">
          <a:xfrm>
            <a:off x="6875463" y="6184900"/>
            <a:ext cx="208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/>
              <a:t>are considered </a:t>
            </a:r>
            <a:endParaRPr lang="zh-CN" altLang="en-US" sz="2000" dirty="0"/>
          </a:p>
        </p:txBody>
      </p:sp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5727700"/>
            <a:ext cx="1414462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4" name="TextBox 3"/>
          <p:cNvSpPr txBox="1">
            <a:spLocks noChangeArrowheads="1"/>
          </p:cNvSpPr>
          <p:nvPr/>
        </p:nvSpPr>
        <p:spPr bwMode="auto">
          <a:xfrm>
            <a:off x="395288" y="5805488"/>
            <a:ext cx="4176712" cy="733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2100" dirty="0"/>
              <a:t>To obtain </a:t>
            </a:r>
            <a:r>
              <a:rPr lang="en-US" altLang="zh-CN" sz="2100" dirty="0" err="1"/>
              <a:t>g.s</a:t>
            </a:r>
            <a:r>
              <a:rPr lang="en-US" altLang="zh-CN" sz="2100" dirty="0"/>
              <a:t>. energy, one needs to </a:t>
            </a:r>
            <a:r>
              <a:rPr lang="en-US" altLang="zh-CN" sz="2100" dirty="0" smtClean="0"/>
              <a:t>find the minimum on the PES</a:t>
            </a:r>
            <a:endParaRPr lang="zh-CN" altLang="en-US" sz="2100" dirty="0"/>
          </a:p>
        </p:txBody>
      </p:sp>
    </p:spTree>
    <p:extLst>
      <p:ext uri="{BB962C8B-B14F-4D97-AF65-F5344CB8AC3E}">
        <p14:creationId xmlns:p14="http://schemas.microsoft.com/office/powerpoint/2010/main" val="17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692650"/>
            <a:ext cx="4859337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25" y="3721100"/>
            <a:ext cx="23764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7" name="Group 21"/>
          <p:cNvGrpSpPr>
            <a:grpSpLocks/>
          </p:cNvGrpSpPr>
          <p:nvPr/>
        </p:nvGrpSpPr>
        <p:grpSpPr bwMode="auto">
          <a:xfrm>
            <a:off x="4572000" y="2763961"/>
            <a:ext cx="4464050" cy="881063"/>
            <a:chOff x="2926" y="1888"/>
            <a:chExt cx="2812" cy="555"/>
          </a:xfrm>
        </p:grpSpPr>
        <p:pic>
          <p:nvPicPr>
            <p:cNvPr id="40970" name="Picture 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" y="1888"/>
              <a:ext cx="1503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1" name="Text Box 36"/>
            <p:cNvSpPr txBox="1">
              <a:spLocks noChangeArrowheads="1"/>
            </p:cNvSpPr>
            <p:nvPr/>
          </p:nvSpPr>
          <p:spPr bwMode="auto">
            <a:xfrm>
              <a:off x="4504" y="2251"/>
              <a:ext cx="12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zh-CN" sz="1400" b="1">
                  <a:solidFill>
                    <a:srgbClr val="0066FF"/>
                  </a:solidFill>
                </a:rPr>
                <a:t>symmetry potential</a:t>
              </a:r>
            </a:p>
          </p:txBody>
        </p:sp>
        <p:sp>
          <p:nvSpPr>
            <p:cNvPr id="40972" name="Line 37"/>
            <p:cNvSpPr>
              <a:spLocks noChangeShapeType="1"/>
            </p:cNvSpPr>
            <p:nvPr/>
          </p:nvSpPr>
          <p:spPr bwMode="auto">
            <a:xfrm flipV="1">
              <a:off x="4195" y="2205"/>
              <a:ext cx="0" cy="15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40973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1933"/>
              <a:ext cx="816" cy="24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74" name="Line 20"/>
            <p:cNvSpPr>
              <a:spLocks noChangeShapeType="1"/>
            </p:cNvSpPr>
            <p:nvPr/>
          </p:nvSpPr>
          <p:spPr bwMode="auto">
            <a:xfrm>
              <a:off x="4195" y="2365"/>
              <a:ext cx="318" cy="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0968" name="Rectangle 22"/>
          <p:cNvSpPr>
            <a:spLocks noChangeArrowheads="1"/>
          </p:cNvSpPr>
          <p:nvPr/>
        </p:nvSpPr>
        <p:spPr bwMode="auto">
          <a:xfrm>
            <a:off x="107504" y="6248400"/>
            <a:ext cx="45241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dirty="0" smtClean="0">
                <a:solidFill>
                  <a:srgbClr val="0066FF"/>
                </a:solidFill>
              </a:rPr>
              <a:t>WS*</a:t>
            </a:r>
            <a:r>
              <a:rPr lang="zh-CN" altLang="en-US" sz="2000" dirty="0" smtClean="0">
                <a:solidFill>
                  <a:srgbClr val="0066FF"/>
                </a:solidFill>
              </a:rPr>
              <a:t>：</a:t>
            </a:r>
            <a:r>
              <a:rPr lang="en-US" altLang="zh-CN" sz="2000" dirty="0">
                <a:solidFill>
                  <a:srgbClr val="0066FF"/>
                </a:solidFill>
              </a:rPr>
              <a:t>Phys. Rev. C 82 (2010) 044304</a:t>
            </a:r>
            <a:endParaRPr lang="zh-CN" altLang="en-US" sz="2000" dirty="0">
              <a:solidFill>
                <a:srgbClr val="0066FF"/>
              </a:solidFill>
            </a:endParaRPr>
          </a:p>
        </p:txBody>
      </p:sp>
      <p:pic>
        <p:nvPicPr>
          <p:cNvPr id="40969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796" y="963220"/>
            <a:ext cx="22320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59063"/>
            <a:ext cx="4824536" cy="79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9"/>
          <p:cNvSpPr txBox="1">
            <a:spLocks noChangeArrowheads="1"/>
          </p:cNvSpPr>
          <p:nvPr/>
        </p:nvSpPr>
        <p:spPr bwMode="auto">
          <a:xfrm>
            <a:off x="107950" y="1759063"/>
            <a:ext cx="4681538" cy="45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880" tIns="36940" rIns="73880" bIns="36940" numCol="1" anchor="t" anchorCtr="0" compatLnSpc="1">
            <a:prstTxWarp prst="textNoShape">
              <a:avLst/>
            </a:prstTxWarp>
          </a:bodyPr>
          <a:lstStyle>
            <a:lvl1pPr marL="380217" indent="-380217" algn="l" defTabSz="737936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2312" indent="-350970" algn="l" defTabSz="737936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054034" indent="-319472" algn="l" defTabSz="737936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369007" indent="-314973" algn="l" defTabSz="737936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691853" indent="-321722" algn="l" defTabSz="737936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1807719" indent="-282351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131691" indent="-282351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2455663" indent="-282351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2779634" indent="-282351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1500" indent="-571500" eaLnBrk="1" hangingPunct="1">
              <a:lnSpc>
                <a:spcPct val="120000"/>
              </a:lnSpc>
              <a:buFont typeface="Wingdings" pitchFamily="2" charset="2"/>
              <a:buAutoNum type="arabicPeriod"/>
            </a:pPr>
            <a:r>
              <a:rPr lang="en-US" altLang="zh-CN" sz="2600" dirty="0" smtClean="0"/>
              <a:t>Symmetry energy coefficient</a:t>
            </a:r>
            <a:endParaRPr lang="zh-CN" altLang="en-US" sz="2600" dirty="0" smtClean="0"/>
          </a:p>
          <a:p>
            <a:pPr marL="571500" indent="-571500" eaLnBrk="1" hangingPunct="1">
              <a:lnSpc>
                <a:spcPct val="120000"/>
              </a:lnSpc>
              <a:buFont typeface="Wingdings" pitchFamily="2" charset="2"/>
              <a:buAutoNum type="arabicPeriod"/>
            </a:pPr>
            <a:r>
              <a:rPr lang="en-US" altLang="zh-CN" sz="2600" dirty="0" smtClean="0"/>
              <a:t>Symmetry potential</a:t>
            </a:r>
          </a:p>
          <a:p>
            <a:pPr marL="571500" indent="-571500" eaLnBrk="1" hangingPunct="1">
              <a:buFont typeface="Wingdings" pitchFamily="2" charset="2"/>
              <a:buAutoNum type="arabicPeriod"/>
            </a:pPr>
            <a:endParaRPr lang="zh-CN" altLang="en-US" sz="2600" dirty="0" smtClean="0"/>
          </a:p>
          <a:p>
            <a:pPr marL="571500" indent="-571500" eaLnBrk="1" hangingPunct="1">
              <a:buFont typeface="Wingdings" pitchFamily="2" charset="2"/>
              <a:buAutoNum type="arabicPeriod"/>
            </a:pPr>
            <a:r>
              <a:rPr lang="en-US" altLang="zh-CN" sz="2600" dirty="0" smtClean="0"/>
              <a:t>Strength of spin-orbit potential </a:t>
            </a:r>
          </a:p>
          <a:p>
            <a:pPr marL="571500" indent="-571500" eaLnBrk="1" hangingPunct="1">
              <a:buFont typeface="Wingdings" pitchFamily="2" charset="2"/>
              <a:buAutoNum type="arabicPeriod"/>
            </a:pPr>
            <a:endParaRPr lang="zh-CN" altLang="en-US" sz="2600" dirty="0" smtClean="0"/>
          </a:p>
          <a:p>
            <a:pPr marL="571500" indent="-571500" eaLnBrk="1" hangingPunct="1">
              <a:buFont typeface="Wingdings" pitchFamily="2" charset="2"/>
              <a:buAutoNum type="arabicPeriod"/>
            </a:pPr>
            <a:r>
              <a:rPr lang="en-US" altLang="zh-CN" sz="2600" dirty="0" smtClean="0"/>
              <a:t>Pairing corr. term</a:t>
            </a: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66626" y="454818"/>
            <a:ext cx="5729510" cy="1008063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altLang="zh-CN" sz="3200" dirty="0" err="1" smtClean="0">
                <a:solidFill>
                  <a:srgbClr val="0000FF"/>
                </a:solidFill>
              </a:rPr>
              <a:t>Isospin</a:t>
            </a:r>
            <a:r>
              <a:rPr lang="en-US" altLang="zh-CN" sz="3200" dirty="0" smtClean="0">
                <a:solidFill>
                  <a:srgbClr val="0000FF"/>
                </a:solidFill>
              </a:rPr>
              <a:t> dependence of 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35127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031" y="4293096"/>
            <a:ext cx="62484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992" name="Group 20"/>
          <p:cNvGrpSpPr>
            <a:grpSpLocks/>
          </p:cNvGrpSpPr>
          <p:nvPr/>
        </p:nvGrpSpPr>
        <p:grpSpPr bwMode="auto">
          <a:xfrm>
            <a:off x="31148" y="73058"/>
            <a:ext cx="4540852" cy="4868110"/>
            <a:chOff x="2766" y="618"/>
            <a:chExt cx="2994" cy="2865"/>
          </a:xfrm>
        </p:grpSpPr>
        <p:pic>
          <p:nvPicPr>
            <p:cNvPr id="41996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6" y="618"/>
              <a:ext cx="2994" cy="2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997" name="Group 19"/>
            <p:cNvGrpSpPr>
              <a:grpSpLocks/>
            </p:cNvGrpSpPr>
            <p:nvPr/>
          </p:nvGrpSpPr>
          <p:grpSpPr bwMode="auto">
            <a:xfrm>
              <a:off x="3515" y="2745"/>
              <a:ext cx="1996" cy="245"/>
              <a:chOff x="3515" y="2704"/>
              <a:chExt cx="1996" cy="245"/>
            </a:xfrm>
          </p:grpSpPr>
          <p:sp>
            <p:nvSpPr>
              <p:cNvPr id="41998" name="Text Box 16"/>
              <p:cNvSpPr txBox="1">
                <a:spLocks noChangeArrowheads="1"/>
              </p:cNvSpPr>
              <p:nvPr/>
            </p:nvSpPr>
            <p:spPr bwMode="auto">
              <a:xfrm>
                <a:off x="3515" y="2704"/>
                <a:ext cx="835" cy="24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zh-CN" sz="2000" b="1" dirty="0">
                    <a:solidFill>
                      <a:srgbClr val="0000FF"/>
                    </a:solidFill>
                  </a:rPr>
                  <a:t>K</a:t>
                </a:r>
                <a:r>
                  <a:rPr lang="en-US" altLang="zh-CN" sz="2000" b="1" baseline="-25000" dirty="0">
                    <a:solidFill>
                      <a:srgbClr val="0000FF"/>
                    </a:solidFill>
                  </a:rPr>
                  <a:t>SO</a:t>
                </a:r>
                <a:r>
                  <a:rPr lang="en-US" altLang="zh-CN" sz="2000" b="1" dirty="0">
                    <a:solidFill>
                      <a:srgbClr val="0000FF"/>
                    </a:solidFill>
                  </a:rPr>
                  <a:t> = -1</a:t>
                </a:r>
              </a:p>
            </p:txBody>
          </p:sp>
          <p:sp>
            <p:nvSpPr>
              <p:cNvPr id="41999" name="Text Box 17"/>
              <p:cNvSpPr txBox="1">
                <a:spLocks noChangeArrowheads="1"/>
              </p:cNvSpPr>
              <p:nvPr/>
            </p:nvSpPr>
            <p:spPr bwMode="auto">
              <a:xfrm>
                <a:off x="4740" y="2704"/>
                <a:ext cx="771" cy="209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zh-CN" sz="2000" b="1" dirty="0">
                    <a:solidFill>
                      <a:srgbClr val="0000FF"/>
                    </a:solidFill>
                  </a:rPr>
                  <a:t>K</a:t>
                </a:r>
                <a:r>
                  <a:rPr lang="en-US" altLang="zh-CN" sz="2000" b="1" baseline="-25000" dirty="0">
                    <a:solidFill>
                      <a:srgbClr val="0000FF"/>
                    </a:solidFill>
                  </a:rPr>
                  <a:t>SO</a:t>
                </a:r>
                <a:r>
                  <a:rPr lang="en-US" altLang="zh-CN" sz="2000" b="1" dirty="0">
                    <a:solidFill>
                      <a:srgbClr val="0000FF"/>
                    </a:solidFill>
                  </a:rPr>
                  <a:t> = 1</a:t>
                </a: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4427984" y="548680"/>
            <a:ext cx="4626768" cy="2470831"/>
            <a:chOff x="44054" y="548680"/>
            <a:chExt cx="4626768" cy="2470831"/>
          </a:xfrm>
        </p:grpSpPr>
        <p:pic>
          <p:nvPicPr>
            <p:cNvPr id="4198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490" y="1844824"/>
              <a:ext cx="2879725" cy="55880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98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38" y="548680"/>
              <a:ext cx="4103687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0" name="Rectangle 6"/>
            <p:cNvSpPr>
              <a:spLocks noChangeArrowheads="1"/>
            </p:cNvSpPr>
            <p:nvPr/>
          </p:nvSpPr>
          <p:spPr bwMode="auto">
            <a:xfrm>
              <a:off x="44054" y="2619401"/>
              <a:ext cx="462676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en-US" sz="2000" dirty="0" err="1">
                  <a:solidFill>
                    <a:srgbClr val="0000FF"/>
                  </a:solidFill>
                </a:rPr>
                <a:t>Xu</a:t>
              </a:r>
              <a:r>
                <a:rPr lang="en-US" altLang="en-US" sz="2000" dirty="0">
                  <a:solidFill>
                    <a:srgbClr val="0000FF"/>
                  </a:solidFill>
                </a:rPr>
                <a:t> and Qi</a:t>
              </a:r>
              <a:r>
                <a:rPr lang="en-US" altLang="zh-CN" sz="2000" dirty="0">
                  <a:solidFill>
                    <a:srgbClr val="0000FF"/>
                  </a:solidFill>
                </a:rPr>
                <a:t>, Phys. </a:t>
              </a:r>
              <a:r>
                <a:rPr lang="en-US" altLang="zh-CN" sz="2000" dirty="0" err="1">
                  <a:solidFill>
                    <a:srgbClr val="0000FF"/>
                  </a:solidFill>
                </a:rPr>
                <a:t>Lett</a:t>
              </a:r>
              <a:r>
                <a:rPr lang="en-US" altLang="zh-CN" sz="2000" dirty="0">
                  <a:solidFill>
                    <a:srgbClr val="0000FF"/>
                  </a:solidFill>
                </a:rPr>
                <a:t>. B</a:t>
              </a:r>
              <a:r>
                <a:rPr lang="en-US" altLang="zh-CN" sz="2000" b="1" dirty="0">
                  <a:solidFill>
                    <a:srgbClr val="0000FF"/>
                  </a:solidFill>
                </a:rPr>
                <a:t>724</a:t>
              </a:r>
              <a:r>
                <a:rPr lang="en-US" altLang="zh-CN" sz="2000" dirty="0">
                  <a:solidFill>
                    <a:srgbClr val="0000FF"/>
                  </a:solidFill>
                </a:rPr>
                <a:t> (2013) 247 </a:t>
              </a:r>
              <a:r>
                <a:rPr lang="en-US" altLang="zh-CN" sz="2000" dirty="0"/>
                <a:t> </a:t>
              </a:r>
              <a:endParaRPr lang="en-US" altLang="zh-CN" sz="20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75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7809" y="44624"/>
            <a:ext cx="6840538" cy="3168352"/>
            <a:chOff x="67809" y="44624"/>
            <a:chExt cx="6840538" cy="3168352"/>
          </a:xfrm>
        </p:grpSpPr>
        <p:pic>
          <p:nvPicPr>
            <p:cNvPr id="4404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09" y="44624"/>
              <a:ext cx="6840538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6" name="Line 5"/>
            <p:cNvSpPr>
              <a:spLocks noChangeShapeType="1"/>
            </p:cNvSpPr>
            <p:nvPr/>
          </p:nvSpPr>
          <p:spPr bwMode="auto">
            <a:xfrm>
              <a:off x="5292080" y="318894"/>
              <a:ext cx="0" cy="2181693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47" name="Line 6"/>
            <p:cNvSpPr>
              <a:spLocks noChangeShapeType="1"/>
            </p:cNvSpPr>
            <p:nvPr/>
          </p:nvSpPr>
          <p:spPr bwMode="auto">
            <a:xfrm>
              <a:off x="1331640" y="345609"/>
              <a:ext cx="0" cy="2181693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43" name="Text Box 9"/>
            <p:cNvSpPr txBox="1">
              <a:spLocks noChangeArrowheads="1"/>
            </p:cNvSpPr>
            <p:nvPr/>
          </p:nvSpPr>
          <p:spPr bwMode="auto">
            <a:xfrm>
              <a:off x="1363209" y="2115896"/>
              <a:ext cx="1079500" cy="411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zh-CN">
                  <a:solidFill>
                    <a:srgbClr val="FF0000"/>
                  </a:solidFill>
                </a:rPr>
                <a:t>N=16</a:t>
              </a:r>
            </a:p>
          </p:txBody>
        </p:sp>
        <p:sp>
          <p:nvSpPr>
            <p:cNvPr id="44044" name="Text Box 10"/>
            <p:cNvSpPr txBox="1">
              <a:spLocks noChangeArrowheads="1"/>
            </p:cNvSpPr>
            <p:nvPr/>
          </p:nvSpPr>
          <p:spPr bwMode="auto">
            <a:xfrm>
              <a:off x="5292080" y="2137268"/>
              <a:ext cx="1081088" cy="411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zh-CN" dirty="0">
                  <a:solidFill>
                    <a:srgbClr val="FF0000"/>
                  </a:solidFill>
                </a:rPr>
                <a:t>N=184</a:t>
              </a:r>
            </a:p>
          </p:txBody>
        </p:sp>
      </p:grpSp>
      <p:pic>
        <p:nvPicPr>
          <p:cNvPr id="4403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07" y="3356992"/>
            <a:ext cx="2519362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 Box 11"/>
          <p:cNvSpPr txBox="1">
            <a:spLocks noChangeArrowheads="1"/>
          </p:cNvSpPr>
          <p:nvPr/>
        </p:nvSpPr>
        <p:spPr bwMode="auto">
          <a:xfrm>
            <a:off x="7151149" y="2811516"/>
            <a:ext cx="151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>
                <a:solidFill>
                  <a:srgbClr val="0000FF"/>
                </a:solidFill>
              </a:rPr>
              <a:t>FRDM</a:t>
            </a:r>
          </a:p>
        </p:txBody>
      </p:sp>
      <p:sp>
        <p:nvSpPr>
          <p:cNvPr id="44040" name="Text Box 13"/>
          <p:cNvSpPr txBox="1">
            <a:spLocks noChangeArrowheads="1"/>
          </p:cNvSpPr>
          <p:nvPr/>
        </p:nvSpPr>
        <p:spPr bwMode="auto">
          <a:xfrm>
            <a:off x="7201570" y="289099"/>
            <a:ext cx="104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>
                <a:solidFill>
                  <a:srgbClr val="0000FF"/>
                </a:solidFill>
              </a:rPr>
              <a:t>WS*</a:t>
            </a:r>
          </a:p>
        </p:txBody>
      </p:sp>
      <p:grpSp>
        <p:nvGrpSpPr>
          <p:cNvPr id="16" name="组合 1"/>
          <p:cNvGrpSpPr>
            <a:grpSpLocks/>
          </p:cNvGrpSpPr>
          <p:nvPr/>
        </p:nvGrpSpPr>
        <p:grpSpPr bwMode="auto">
          <a:xfrm>
            <a:off x="323528" y="3281292"/>
            <a:ext cx="4464496" cy="3423864"/>
            <a:chOff x="179388" y="188913"/>
            <a:chExt cx="5102225" cy="3714750"/>
          </a:xfrm>
        </p:grpSpPr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179388" y="188913"/>
              <a:ext cx="5102225" cy="3714750"/>
              <a:chOff x="249" y="436"/>
              <a:chExt cx="3129" cy="2340"/>
            </a:xfrm>
          </p:grpSpPr>
          <p:pic>
            <p:nvPicPr>
              <p:cNvPr id="19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" y="436"/>
                <a:ext cx="3129" cy="2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2" y="1706"/>
                <a:ext cx="1040" cy="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909638" y="936625"/>
              <a:ext cx="4032250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1" name="Group 5"/>
          <p:cNvGrpSpPr>
            <a:grpSpLocks/>
          </p:cNvGrpSpPr>
          <p:nvPr/>
        </p:nvGrpSpPr>
        <p:grpSpPr bwMode="auto">
          <a:xfrm>
            <a:off x="5580112" y="4578961"/>
            <a:ext cx="3403600" cy="1693863"/>
            <a:chOff x="3810" y="185"/>
            <a:chExt cx="1956" cy="920"/>
          </a:xfrm>
        </p:grpSpPr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3810" y="185"/>
              <a:ext cx="1951" cy="86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" y="300"/>
              <a:ext cx="163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3833" y="663"/>
              <a:ext cx="193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zh-CN" sz="2000"/>
                <a:t>Nishio, </a:t>
              </a:r>
              <a:r>
                <a:rPr lang="en-US" altLang="zh-CN" sz="2000" i="1"/>
                <a:t>el at.,</a:t>
              </a:r>
              <a:r>
                <a:rPr lang="en-US" altLang="zh-CN" sz="2000"/>
                <a:t> </a:t>
              </a:r>
              <a:r>
                <a:rPr lang="en-US" altLang="zh-CN" sz="2000" baseline="30000"/>
                <a:t>40,48</a:t>
              </a:r>
              <a:r>
                <a:rPr lang="en-US" altLang="zh-CN" sz="2000"/>
                <a:t>Ca+</a:t>
              </a:r>
              <a:r>
                <a:rPr lang="en-US" altLang="zh-CN" sz="2000" baseline="30000"/>
                <a:t>238</a:t>
              </a:r>
              <a:r>
                <a:rPr lang="en-US" altLang="zh-CN" sz="2000"/>
                <a:t>U</a:t>
              </a:r>
              <a:endParaRPr lang="en-US" altLang="zh-CN" sz="2000" baseline="30000"/>
            </a:p>
            <a:p>
              <a:pPr algn="l"/>
              <a:r>
                <a:rPr lang="en-US" altLang="zh-CN" sz="2000"/>
                <a:t>PRC</a:t>
              </a:r>
              <a:r>
                <a:rPr lang="en-US" altLang="zh-CN" sz="2000" b="1"/>
                <a:t>86</a:t>
              </a:r>
              <a:r>
                <a:rPr lang="en-US" altLang="zh-CN" sz="2000"/>
                <a:t>, 034608 (2012)</a:t>
              </a:r>
            </a:p>
          </p:txBody>
        </p:sp>
      </p:grpSp>
      <p:pic>
        <p:nvPicPr>
          <p:cNvPr id="2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350" y="836711"/>
            <a:ext cx="2302519" cy="7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4907274" y="6165304"/>
            <a:ext cx="41767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CN" dirty="0" smtClean="0"/>
              <a:t>B</a:t>
            </a:r>
            <a:r>
              <a:rPr lang="en-US" altLang="zh-CN" baseline="-25000" dirty="0" smtClean="0"/>
              <a:t>f </a:t>
            </a:r>
            <a:r>
              <a:rPr lang="en-US" altLang="zh-CN" dirty="0" smtClean="0"/>
              <a:t>: </a:t>
            </a:r>
            <a:r>
              <a:rPr lang="pl-PL" altLang="zh-CN" dirty="0" smtClean="0"/>
              <a:t>Kowal</a:t>
            </a:r>
            <a:r>
              <a:rPr lang="pl-PL" altLang="zh-CN" dirty="0"/>
              <a:t>, Jachimowicz, and Sobiczewski</a:t>
            </a:r>
            <a:r>
              <a:rPr lang="en-US" altLang="zh-CN" dirty="0"/>
              <a:t>, Phys. Rev. C </a:t>
            </a:r>
            <a:r>
              <a:rPr lang="en-US" altLang="zh-CN" b="1" dirty="0"/>
              <a:t>82</a:t>
            </a:r>
            <a:r>
              <a:rPr lang="en-US" altLang="zh-CN" dirty="0"/>
              <a:t> (2010) 014303</a:t>
            </a:r>
            <a:endParaRPr lang="pl-PL" altLang="zh-CN" dirty="0"/>
          </a:p>
        </p:txBody>
      </p:sp>
    </p:spTree>
    <p:extLst>
      <p:ext uri="{BB962C8B-B14F-4D97-AF65-F5344CB8AC3E}">
        <p14:creationId xmlns:p14="http://schemas.microsoft.com/office/powerpoint/2010/main" val="10722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266825"/>
            <a:ext cx="89646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527675"/>
            <a:ext cx="66976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395288" y="563563"/>
            <a:ext cx="82089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3000">
                <a:solidFill>
                  <a:srgbClr val="A50021"/>
                </a:solidFill>
              </a:rPr>
              <a:t>5.</a:t>
            </a:r>
            <a:r>
              <a:rPr lang="en-US" altLang="zh-CN" sz="3000">
                <a:solidFill>
                  <a:srgbClr val="0000FF"/>
                </a:solidFill>
              </a:rPr>
              <a:t> </a:t>
            </a:r>
            <a:r>
              <a:rPr lang="en-US" altLang="zh-CN" sz="3000"/>
              <a:t>Isospin dependence of</a:t>
            </a:r>
            <a:r>
              <a:rPr lang="en-US" altLang="zh-CN" sz="3000">
                <a:solidFill>
                  <a:srgbClr val="0000FF"/>
                </a:solidFill>
              </a:rPr>
              <a:t> </a:t>
            </a:r>
            <a:r>
              <a:rPr lang="en-US" altLang="zh-CN" sz="3000"/>
              <a:t>surface diffuseness</a:t>
            </a:r>
            <a:endParaRPr lang="zh-CN" altLang="en-US" sz="3000"/>
          </a:p>
        </p:txBody>
      </p:sp>
      <p:sp>
        <p:nvSpPr>
          <p:cNvPr id="28677" name="Rectangle 9"/>
          <p:cNvSpPr>
            <a:spLocks noChangeArrowheads="1"/>
          </p:cNvSpPr>
          <p:nvPr/>
        </p:nvSpPr>
        <p:spPr bwMode="auto">
          <a:xfrm>
            <a:off x="576263" y="6165850"/>
            <a:ext cx="8316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CN" sz="2000">
                <a:solidFill>
                  <a:srgbClr val="0000FF"/>
                </a:solidFill>
              </a:rPr>
              <a:t>N. Wang, M. Liu, X. Z. Wu, and J. Meng, </a:t>
            </a:r>
            <a:r>
              <a:rPr lang="nb-NO" altLang="en-US" sz="2000">
                <a:solidFill>
                  <a:srgbClr val="0000FF"/>
                </a:solidFill>
              </a:rPr>
              <a:t>Phys. Lett. B </a:t>
            </a:r>
            <a:r>
              <a:rPr lang="nb-NO" altLang="en-US" sz="2000" b="1">
                <a:solidFill>
                  <a:srgbClr val="0000FF"/>
                </a:solidFill>
              </a:rPr>
              <a:t>734</a:t>
            </a:r>
            <a:r>
              <a:rPr lang="nb-NO" altLang="en-US" sz="2000">
                <a:solidFill>
                  <a:srgbClr val="0000FF"/>
                </a:solidFill>
              </a:rPr>
              <a:t> (2014) 215</a:t>
            </a:r>
            <a:endParaRPr lang="zh-CN" altLang="en-US" sz="2000">
              <a:solidFill>
                <a:srgbClr val="0000FF"/>
              </a:solidFill>
            </a:endParaRPr>
          </a:p>
        </p:txBody>
      </p:sp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7596336" y="3933056"/>
            <a:ext cx="144016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FF"/>
                </a:solidFill>
              </a:rPr>
              <a:t>Neutron-rich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5" name="Group 5"/>
          <p:cNvGrpSpPr>
            <a:grpSpLocks/>
          </p:cNvGrpSpPr>
          <p:nvPr/>
        </p:nvGrpSpPr>
        <p:grpSpPr bwMode="auto">
          <a:xfrm>
            <a:off x="605152" y="6140130"/>
            <a:ext cx="8503352" cy="647700"/>
            <a:chOff x="521" y="754"/>
            <a:chExt cx="4808" cy="408"/>
          </a:xfrm>
        </p:grpSpPr>
        <p:grpSp>
          <p:nvGrpSpPr>
            <p:cNvPr id="61446" name="Group 6"/>
            <p:cNvGrpSpPr>
              <a:grpSpLocks/>
            </p:cNvGrpSpPr>
            <p:nvPr/>
          </p:nvGrpSpPr>
          <p:grpSpPr bwMode="auto">
            <a:xfrm>
              <a:off x="680" y="777"/>
              <a:ext cx="748" cy="271"/>
              <a:chOff x="360" y="622"/>
              <a:chExt cx="748" cy="267"/>
            </a:xfrm>
          </p:grpSpPr>
          <p:grpSp>
            <p:nvGrpSpPr>
              <p:cNvPr id="61447" name="Group 7"/>
              <p:cNvGrpSpPr>
                <a:grpSpLocks/>
              </p:cNvGrpSpPr>
              <p:nvPr/>
            </p:nvGrpSpPr>
            <p:grpSpPr bwMode="auto">
              <a:xfrm>
                <a:off x="360" y="799"/>
                <a:ext cx="748" cy="90"/>
                <a:chOff x="544" y="799"/>
                <a:chExt cx="748" cy="90"/>
              </a:xfrm>
            </p:grpSpPr>
            <p:grpSp>
              <p:nvGrpSpPr>
                <p:cNvPr id="61448" name="Group 8"/>
                <p:cNvGrpSpPr>
                  <a:grpSpLocks/>
                </p:cNvGrpSpPr>
                <p:nvPr/>
              </p:nvGrpSpPr>
              <p:grpSpPr bwMode="auto">
                <a:xfrm>
                  <a:off x="544" y="799"/>
                  <a:ext cx="748" cy="90"/>
                  <a:chOff x="544" y="799"/>
                  <a:chExt cx="748" cy="90"/>
                </a:xfrm>
              </p:grpSpPr>
              <p:sp>
                <p:nvSpPr>
                  <p:cNvPr id="6144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544" y="845"/>
                    <a:ext cx="74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450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771" y="799"/>
                    <a:ext cx="91" cy="90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451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975" y="799"/>
                    <a:ext cx="91" cy="9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gradFill rotWithShape="1">
                          <a:gsLst>
                            <a:gs pos="0">
                              <a:srgbClr val="3166B5"/>
                            </a:gs>
                            <a:gs pos="100000">
                              <a:srgbClr val="3166B5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61452" name="Oval 12"/>
                <p:cNvSpPr>
                  <a:spLocks noChangeArrowheads="1"/>
                </p:cNvSpPr>
                <p:nvPr/>
              </p:nvSpPr>
              <p:spPr bwMode="auto">
                <a:xfrm>
                  <a:off x="975" y="799"/>
                  <a:ext cx="91" cy="90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aphicFrame>
            <p:nvGraphicFramePr>
              <p:cNvPr id="61453" name="Object 13"/>
              <p:cNvGraphicFramePr>
                <a:graphicFrameLocks noChangeAspect="1"/>
              </p:cNvGraphicFramePr>
              <p:nvPr/>
            </p:nvGraphicFramePr>
            <p:xfrm>
              <a:off x="596" y="622"/>
              <a:ext cx="112" cy="1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379" name="Equation" r:id="rId3" imgW="126720" imgH="177480" progId="Equation.3">
                      <p:embed/>
                    </p:oleObj>
                  </mc:Choice>
                  <mc:Fallback>
                    <p:oleObj name="Equation" r:id="rId3" imgW="12672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6" y="622"/>
                            <a:ext cx="112" cy="14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tx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1454" name="Object 14"/>
              <p:cNvGraphicFramePr>
                <a:graphicFrameLocks noChangeAspect="1"/>
              </p:cNvGraphicFramePr>
              <p:nvPr/>
            </p:nvGraphicFramePr>
            <p:xfrm>
              <a:off x="793" y="623"/>
              <a:ext cx="114" cy="1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380" name="Equation" r:id="rId5" imgW="126720" imgH="126720" progId="Equation.3">
                      <p:embed/>
                    </p:oleObj>
                  </mc:Choice>
                  <mc:Fallback>
                    <p:oleObj name="Equation" r:id="rId5" imgW="126720" imgH="1267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93" y="623"/>
                            <a:ext cx="114" cy="1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tx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1455" name="Text Box 15"/>
            <p:cNvSpPr txBox="1">
              <a:spLocks noChangeArrowheads="1"/>
            </p:cNvSpPr>
            <p:nvPr/>
          </p:nvSpPr>
          <p:spPr bwMode="auto">
            <a:xfrm>
              <a:off x="1687" y="847"/>
              <a:ext cx="31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zh-CN" sz="2000">
                  <a:solidFill>
                    <a:srgbClr val="FF3300"/>
                  </a:solidFill>
                </a:rPr>
                <a:t>Isospin Symmetry</a:t>
              </a:r>
              <a:r>
                <a:rPr lang="en-GB" altLang="zh-CN" sz="2000">
                  <a:solidFill>
                    <a:schemeClr val="accent2"/>
                  </a:solidFill>
                </a:rPr>
                <a:t>: </a:t>
              </a:r>
              <a:r>
                <a:rPr lang="en-GB" altLang="zh-CN" sz="2000">
                  <a:solidFill>
                    <a:srgbClr val="3166B5"/>
                  </a:solidFill>
                </a:rPr>
                <a:t>1932 Heisenberg SU(2) </a:t>
              </a:r>
            </a:p>
          </p:txBody>
        </p:sp>
        <p:sp>
          <p:nvSpPr>
            <p:cNvPr id="61456" name="Rectangle 16"/>
            <p:cNvSpPr>
              <a:spLocks noChangeArrowheads="1"/>
            </p:cNvSpPr>
            <p:nvPr/>
          </p:nvSpPr>
          <p:spPr bwMode="auto">
            <a:xfrm>
              <a:off x="521" y="754"/>
              <a:ext cx="4808" cy="40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36316" y="1700809"/>
            <a:ext cx="5107188" cy="4159696"/>
            <a:chOff x="3851920" y="1454150"/>
            <a:chExt cx="5435600" cy="3940175"/>
          </a:xfrm>
        </p:grpSpPr>
        <p:grpSp>
          <p:nvGrpSpPr>
            <p:cNvPr id="61466" name="Group 26"/>
            <p:cNvGrpSpPr>
              <a:grpSpLocks/>
            </p:cNvGrpSpPr>
            <p:nvPr/>
          </p:nvGrpSpPr>
          <p:grpSpPr bwMode="auto">
            <a:xfrm>
              <a:off x="3851920" y="1454150"/>
              <a:ext cx="5435600" cy="3940175"/>
              <a:chOff x="2109" y="164"/>
              <a:chExt cx="3424" cy="2482"/>
            </a:xfrm>
          </p:grpSpPr>
          <p:pic>
            <p:nvPicPr>
              <p:cNvPr id="61457" name="Picture 1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9" y="164"/>
                <a:ext cx="3424" cy="2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464" name="Text Box 24"/>
              <p:cNvSpPr txBox="1">
                <a:spLocks noChangeArrowheads="1"/>
              </p:cNvSpPr>
              <p:nvPr/>
            </p:nvSpPr>
            <p:spPr bwMode="auto">
              <a:xfrm>
                <a:off x="2653" y="335"/>
                <a:ext cx="27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000" b="1">
                    <a:solidFill>
                      <a:srgbClr val="0066FF"/>
                    </a:solidFill>
                  </a:rPr>
                  <a:t>26</a:t>
                </a:r>
              </a:p>
            </p:txBody>
          </p:sp>
          <p:sp>
            <p:nvSpPr>
              <p:cNvPr id="61465" name="Text Box 25"/>
              <p:cNvSpPr txBox="1">
                <a:spLocks noChangeArrowheads="1"/>
              </p:cNvSpPr>
              <p:nvPr/>
            </p:nvSpPr>
            <p:spPr bwMode="auto">
              <a:xfrm>
                <a:off x="3651" y="346"/>
                <a:ext cx="27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000" b="1">
                    <a:solidFill>
                      <a:srgbClr val="0066FF"/>
                    </a:solidFill>
                  </a:rPr>
                  <a:t>25</a:t>
                </a:r>
              </a:p>
            </p:txBody>
          </p:sp>
        </p:grpSp>
        <p:sp>
          <p:nvSpPr>
            <p:cNvPr id="61461" name="Rectangle 21"/>
            <p:cNvSpPr>
              <a:spLocks noChangeArrowheads="1"/>
            </p:cNvSpPr>
            <p:nvPr/>
          </p:nvSpPr>
          <p:spPr bwMode="auto">
            <a:xfrm>
              <a:off x="4707161" y="4946178"/>
              <a:ext cx="2097087" cy="378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zh-CN" sz="2000" dirty="0"/>
                <a:t>From S. </a:t>
              </a:r>
              <a:r>
                <a:rPr lang="en-GB" altLang="zh-CN" sz="2000" dirty="0" err="1"/>
                <a:t>Lenzi</a:t>
              </a:r>
              <a:endParaRPr lang="en-US" altLang="zh-CN" sz="2000" dirty="0"/>
            </a:p>
          </p:txBody>
        </p:sp>
      </p:grpSp>
      <p:sp>
        <p:nvSpPr>
          <p:cNvPr id="61462" name="Text Box 22"/>
          <p:cNvSpPr txBox="1">
            <a:spLocks noChangeArrowheads="1"/>
          </p:cNvSpPr>
          <p:nvPr/>
        </p:nvSpPr>
        <p:spPr bwMode="auto">
          <a:xfrm>
            <a:off x="4036316" y="5860504"/>
            <a:ext cx="4356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zh-CN" sz="1400" b="1" dirty="0">
                <a:solidFill>
                  <a:srgbClr val="3333CC"/>
                </a:solidFill>
              </a:rPr>
              <a:t>D.D. Warner et al., Nature Physics 2 (2006) 311</a:t>
            </a:r>
            <a:endParaRPr lang="en-US" sz="1400" b="1" dirty="0">
              <a:solidFill>
                <a:srgbClr val="3333CC"/>
              </a:solidFill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605152" y="692696"/>
            <a:ext cx="8503352" cy="648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73880" tIns="36940" rIns="73880" bIns="36940" numCol="1" anchor="b" anchorCtr="0" compatLnSpc="1">
            <a:prstTxWarp prst="textNoShape">
              <a:avLst/>
            </a:prstTxWarp>
          </a:bodyPr>
          <a:lstStyle>
            <a:lvl1pPr algn="l" defTabSz="737936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737936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737936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737936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737936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3972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47944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71916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295888" algn="l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altLang="zh-CN" sz="3200" dirty="0" smtClean="0">
                <a:solidFill>
                  <a:srgbClr val="0000FF"/>
                </a:solidFill>
              </a:rPr>
              <a:t>Considering symmetries/correlations</a:t>
            </a:r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04" y="1756022"/>
            <a:ext cx="3311220" cy="160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8" name="Picture 8" descr="靖江王府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0"/>
          <a:stretch/>
        </p:blipFill>
        <p:spPr bwMode="auto">
          <a:xfrm>
            <a:off x="611560" y="3481371"/>
            <a:ext cx="3375224" cy="23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5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81" y="1916832"/>
            <a:ext cx="6696744" cy="315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539750" y="488285"/>
            <a:ext cx="532765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dirty="0">
                <a:solidFill>
                  <a:srgbClr val="9900FF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Constraint from mirror nuclei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94744" y="5445224"/>
            <a:ext cx="7559675" cy="571500"/>
            <a:chOff x="900113" y="4724400"/>
            <a:chExt cx="7559675" cy="571500"/>
          </a:xfrm>
        </p:grpSpPr>
        <p:pic>
          <p:nvPicPr>
            <p:cNvPr id="9011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4768850"/>
              <a:ext cx="3600450" cy="495300"/>
            </a:xfrm>
            <a:prstGeom prst="rect">
              <a:avLst/>
            </a:prstGeom>
            <a:noFill/>
            <a:ln w="57150" cmpd="thickThin">
              <a:solidFill>
                <a:srgbClr val="006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12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838" y="4724400"/>
              <a:ext cx="2520950" cy="571500"/>
            </a:xfrm>
            <a:prstGeom prst="rect">
              <a:avLst/>
            </a:prstGeom>
            <a:noFill/>
            <a:ln w="57150" cmpd="thinThick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121" name="AutoShape 9"/>
            <p:cNvSpPr>
              <a:spLocks noChangeArrowheads="1"/>
            </p:cNvSpPr>
            <p:nvPr/>
          </p:nvSpPr>
          <p:spPr bwMode="auto">
            <a:xfrm>
              <a:off x="4932363" y="4984750"/>
              <a:ext cx="431800" cy="71438"/>
            </a:xfrm>
            <a:prstGeom prst="rightArrow">
              <a:avLst>
                <a:gd name="adj1" fmla="val 50000"/>
                <a:gd name="adj2" fmla="val 151111"/>
              </a:avLst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90124" name="Picture 12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32" y="6204298"/>
            <a:ext cx="3455988" cy="6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27" name="Text Box 15"/>
          <p:cNvSpPr txBox="1">
            <a:spLocks noChangeArrowheads="1"/>
          </p:cNvSpPr>
          <p:nvPr/>
        </p:nvSpPr>
        <p:spPr bwMode="auto">
          <a:xfrm>
            <a:off x="4932436" y="6272485"/>
            <a:ext cx="3455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chemeClr val="tx2"/>
                </a:solidFill>
              </a:rPr>
              <a:t>reduces </a:t>
            </a:r>
            <a:r>
              <a:rPr lang="en-US" altLang="zh-CN" sz="2000" b="1" dirty="0" err="1">
                <a:solidFill>
                  <a:schemeClr val="tx2"/>
                </a:solidFill>
              </a:rPr>
              <a:t>rms</a:t>
            </a:r>
            <a:r>
              <a:rPr lang="en-US" altLang="zh-CN" sz="2000" b="1" dirty="0">
                <a:solidFill>
                  <a:schemeClr val="tx2"/>
                </a:solidFill>
              </a:rPr>
              <a:t> error by ~10%</a:t>
            </a: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618939" y="1169323"/>
            <a:ext cx="5321214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dirty="0"/>
              <a:t>charge-symmetry / independence of nuclear force</a:t>
            </a:r>
          </a:p>
        </p:txBody>
      </p:sp>
      <p:pic>
        <p:nvPicPr>
          <p:cNvPr id="17" name="Picture 20" descr="specch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0115"/>
          <a:stretch>
            <a:fillRect/>
          </a:stretch>
        </p:blipFill>
        <p:spPr bwMode="auto">
          <a:xfrm>
            <a:off x="7164288" y="655510"/>
            <a:ext cx="1369318" cy="877465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946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675688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3276600" y="6308725"/>
            <a:ext cx="568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CN" sz="1400"/>
              <a:t>K. Mazurek, J. Dudek</a:t>
            </a:r>
            <a:r>
              <a:rPr lang="zh-CN" altLang="en-US" sz="1400"/>
              <a:t>，</a:t>
            </a:r>
            <a:r>
              <a:rPr lang="en-US" altLang="zh-CN" sz="1400"/>
              <a:t>et al., J. Phys. Conf. Seri. </a:t>
            </a:r>
            <a:r>
              <a:rPr lang="en-US" altLang="zh-CN" sz="1400" b="1"/>
              <a:t>205 </a:t>
            </a:r>
            <a:r>
              <a:rPr lang="en-US" altLang="zh-CN" sz="1400"/>
              <a:t>(2010) 012034 </a:t>
            </a: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8388350" y="5876925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zh-CN" altLang="en-US"/>
          </a:p>
        </p:txBody>
      </p:sp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338763"/>
            <a:ext cx="38163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430838"/>
            <a:ext cx="1657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Line 9"/>
          <p:cNvSpPr>
            <a:spLocks noChangeShapeType="1"/>
          </p:cNvSpPr>
          <p:nvPr/>
        </p:nvSpPr>
        <p:spPr bwMode="auto">
          <a:xfrm flipH="1">
            <a:off x="5148263" y="1773238"/>
            <a:ext cx="1944687" cy="28797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76" name="Text Box 10"/>
          <p:cNvSpPr txBox="1">
            <a:spLocks noChangeArrowheads="1"/>
          </p:cNvSpPr>
          <p:nvPr/>
        </p:nvSpPr>
        <p:spPr bwMode="auto">
          <a:xfrm>
            <a:off x="5219700" y="357346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1600"/>
              <a:t>N=Z</a:t>
            </a:r>
          </a:p>
        </p:txBody>
      </p:sp>
      <p:sp>
        <p:nvSpPr>
          <p:cNvPr id="32777" name="Text Box 11"/>
          <p:cNvSpPr txBox="1">
            <a:spLocks noChangeArrowheads="1"/>
          </p:cNvSpPr>
          <p:nvPr/>
        </p:nvSpPr>
        <p:spPr bwMode="auto">
          <a:xfrm>
            <a:off x="2093913" y="2808288"/>
            <a:ext cx="720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1200" b="1">
                <a:solidFill>
                  <a:srgbClr val="FF00FF"/>
                </a:solidFill>
              </a:rPr>
              <a:t>(N,Z)</a:t>
            </a:r>
          </a:p>
        </p:txBody>
      </p:sp>
      <p:pic>
        <p:nvPicPr>
          <p:cNvPr id="32778" name="Picture 12" descr="200901131727523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13" y="3857228"/>
            <a:ext cx="143986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22536" y="548679"/>
            <a:ext cx="489585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dirty="0" smtClean="0">
                <a:solidFill>
                  <a:srgbClr val="9900FF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Wigner </a:t>
            </a:r>
            <a:r>
              <a:rPr lang="en-US" altLang="zh-CN" sz="2600" dirty="0">
                <a:solidFill>
                  <a:srgbClr val="9900FF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effect of heavy nuclei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618939" y="1169323"/>
            <a:ext cx="4600761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dirty="0" err="1" smtClean="0"/>
              <a:t>Isospin</a:t>
            </a:r>
            <a:r>
              <a:rPr lang="en-US" altLang="zh-CN" sz="1800" dirty="0" smtClean="0"/>
              <a:t> symmetry of valence nucleons</a:t>
            </a:r>
            <a:endParaRPr lang="en-US" altLang="zh-CN" sz="1800" dirty="0"/>
          </a:p>
        </p:txBody>
      </p:sp>
      <p:grpSp>
        <p:nvGrpSpPr>
          <p:cNvPr id="6" name="组合 5"/>
          <p:cNvGrpSpPr/>
          <p:nvPr/>
        </p:nvGrpSpPr>
        <p:grpSpPr>
          <a:xfrm>
            <a:off x="7020272" y="525597"/>
            <a:ext cx="1702095" cy="1021333"/>
            <a:chOff x="7020272" y="463451"/>
            <a:chExt cx="1702095" cy="1021333"/>
          </a:xfrm>
        </p:grpSpPr>
        <p:pic>
          <p:nvPicPr>
            <p:cNvPr id="4813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615417"/>
              <a:ext cx="789714" cy="717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132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48799" y="619647"/>
              <a:ext cx="773568" cy="702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直接连接符 2"/>
            <p:cNvCxnSpPr/>
            <p:nvPr/>
          </p:nvCxnSpPr>
          <p:spPr bwMode="auto">
            <a:xfrm>
              <a:off x="7876513" y="463451"/>
              <a:ext cx="0" cy="1021333"/>
            </a:xfrm>
            <a:prstGeom prst="lin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7742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620688"/>
            <a:ext cx="4069495" cy="756274"/>
          </a:xfrm>
        </p:spPr>
        <p:txBody>
          <a:bodyPr/>
          <a:lstStyle/>
          <a:p>
            <a:r>
              <a:rPr lang="en-US" altLang="zh-CN" sz="3200" b="1" dirty="0" smtClean="0"/>
              <a:t>Outline</a:t>
            </a: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827088" y="1988840"/>
            <a:ext cx="8209408" cy="424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9900" indent="-469900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n-US" altLang="zh-CN" sz="3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altLang="zh-CN" sz="3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9900" indent="-469900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n-US" altLang="zh-CN" sz="3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Nuclear mass models</a:t>
            </a:r>
            <a:endParaRPr lang="en-US" altLang="zh-CN" sz="3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9900" indent="-469900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n-US" altLang="zh-CN" sz="3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Characteristics of </a:t>
            </a:r>
            <a:r>
              <a:rPr lang="en-US" altLang="zh-CN" sz="3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the WS </a:t>
            </a:r>
            <a:r>
              <a:rPr lang="en-US" altLang="zh-CN" sz="3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</a:p>
          <a:p>
            <a:pPr marL="469900" indent="-469900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n-US" altLang="zh-CN" sz="3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Tests and applications of the WS model</a:t>
            </a:r>
            <a:endParaRPr lang="en-US" altLang="zh-CN" sz="3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9900" indent="-469900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n-US" altLang="zh-CN" sz="3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Statistical errors in parameters and masses</a:t>
            </a:r>
          </a:p>
          <a:p>
            <a:pPr marL="469900" indent="-469900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n-US" altLang="zh-CN" sz="3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Summary and discussions</a:t>
            </a:r>
          </a:p>
          <a:p>
            <a:pPr marL="469900" indent="-469900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endParaRPr lang="en-US" altLang="zh-CN" sz="3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12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9552" y="616858"/>
            <a:ext cx="5283698" cy="7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880" tIns="36940" rIns="73880" bIns="36940" anchor="b"/>
          <a:lstStyle/>
          <a:p>
            <a:pPr marL="462335" indent="-462335" defTabSz="737936" eaLnBrk="0" hangingPunct="0">
              <a:buFont typeface="Wingdings" pitchFamily="2" charset="2"/>
              <a:buChar char="p"/>
            </a:pPr>
            <a:r>
              <a:rPr lang="en-US" altLang="zh-CN" sz="3000" dirty="0" smtClean="0">
                <a:solidFill>
                  <a:schemeClr val="accent2"/>
                </a:solidFill>
                <a:latin typeface="Verdana" pitchFamily="34" charset="0"/>
                <a:ea typeface="微软雅黑" pitchFamily="34" charset="-122"/>
              </a:rPr>
              <a:t>Tests and Applications</a:t>
            </a:r>
            <a:endParaRPr lang="zh-CN" altLang="en-US" sz="3000" dirty="0">
              <a:solidFill>
                <a:schemeClr val="accent2"/>
              </a:solidFill>
              <a:latin typeface="Verdana" pitchFamily="34" charset="0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420888"/>
            <a:ext cx="78488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sz="2600" b="1" dirty="0" smtClean="0">
                <a:solidFill>
                  <a:srgbClr val="006600"/>
                </a:solidFill>
              </a:rPr>
              <a:t>Alpha decay energies of super-heavy nuclei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zh-CN" sz="2600" b="1" dirty="0">
              <a:solidFill>
                <a:srgbClr val="0066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2600" b="1" dirty="0" smtClean="0">
                <a:solidFill>
                  <a:srgbClr val="006600"/>
                </a:solidFill>
              </a:rPr>
              <a:t>Nuclear charge radii and magic numbers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zh-CN" sz="2600" b="1" dirty="0">
              <a:solidFill>
                <a:srgbClr val="0066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2600" b="1" dirty="0" smtClean="0">
                <a:solidFill>
                  <a:srgbClr val="006600"/>
                </a:solidFill>
              </a:rPr>
              <a:t>Nuclear symmetry energy</a:t>
            </a:r>
            <a:endParaRPr lang="zh-CN" altLang="en-US" sz="2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" y="209365"/>
            <a:ext cx="5569942" cy="393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4" name="矩形 3"/>
          <p:cNvSpPr/>
          <p:nvPr/>
        </p:nvSpPr>
        <p:spPr>
          <a:xfrm>
            <a:off x="5580112" y="908720"/>
            <a:ext cx="306456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 err="1" smtClean="0"/>
              <a:t>Sobiczewski</a:t>
            </a:r>
            <a:r>
              <a:rPr lang="en-US" altLang="zh-CN" sz="1600" dirty="0" smtClean="0"/>
              <a:t>, Litvinov, Phys. Rev. C </a:t>
            </a:r>
            <a:r>
              <a:rPr lang="en-US" altLang="zh-CN" sz="1600" b="1" dirty="0"/>
              <a:t>89</a:t>
            </a:r>
            <a:r>
              <a:rPr lang="en-US" altLang="zh-CN" sz="1600" dirty="0"/>
              <a:t>, 024311 (2014)</a:t>
            </a:r>
            <a:endParaRPr lang="zh-CN" altLang="en-US" sz="1600" dirty="0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" y="4653136"/>
            <a:ext cx="9145016" cy="208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10103"/>
            <a:ext cx="4104456" cy="20990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3851920" y="4159568"/>
            <a:ext cx="11521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6600"/>
                </a:solidFill>
              </a:rPr>
              <a:t>WS*+RBF</a:t>
            </a:r>
            <a:endParaRPr lang="zh-CN" alt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2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0"/>
            <a:ext cx="7524328" cy="346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63" y="3212976"/>
            <a:ext cx="6984776" cy="357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25260" y="3697188"/>
            <a:ext cx="1422404" cy="2756148"/>
            <a:chOff x="125260" y="3789040"/>
            <a:chExt cx="1422404" cy="2756148"/>
          </a:xfrm>
        </p:grpSpPr>
        <p:pic>
          <p:nvPicPr>
            <p:cNvPr id="4710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077072"/>
              <a:ext cx="1279577" cy="2468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5260" y="3789040"/>
              <a:ext cx="14224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3399FF"/>
                  </a:solidFill>
                </a:rPr>
                <a:t>LSD model </a:t>
              </a:r>
              <a:r>
                <a:rPr lang="en-US" altLang="zh-CN" dirty="0" smtClean="0"/>
                <a:t>…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175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974962"/>
            <a:ext cx="4977965" cy="48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122"/>
            <a:ext cx="6119670" cy="327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27" y="44624"/>
            <a:ext cx="418715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14" y="5949280"/>
            <a:ext cx="7848872" cy="85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-36512" y="3284984"/>
            <a:ext cx="500523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dirty="0" smtClean="0">
                <a:solidFill>
                  <a:srgbClr val="006600"/>
                </a:solidFill>
              </a:rPr>
              <a:t> alpha-decay energies of SHN</a:t>
            </a:r>
            <a:endParaRPr lang="zh-CN" alt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1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788024" y="119429"/>
            <a:ext cx="4296782" cy="2661499"/>
            <a:chOff x="4811770" y="1340769"/>
            <a:chExt cx="4296782" cy="2661499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026" y="1669212"/>
              <a:ext cx="4276526" cy="1864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4842154" y="1340769"/>
              <a:ext cx="4266398" cy="363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4262" tIns="52131" rIns="104262" bIns="52131">
              <a:spAutoFit/>
            </a:bodyPr>
            <a:lstStyle>
              <a:lvl1pPr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10414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10414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10414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10414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800" b="1" dirty="0">
                  <a:solidFill>
                    <a:srgbClr val="0000FF"/>
                  </a:solidFill>
                </a:rPr>
                <a:t>121</a:t>
              </a:r>
              <a:r>
                <a:rPr lang="zh-CN" altLang="en-US" sz="1800" b="1" dirty="0" smtClean="0">
                  <a:solidFill>
                    <a:srgbClr val="0000FF"/>
                  </a:solidFill>
                </a:rPr>
                <a:t>个超重核</a:t>
              </a:r>
              <a:r>
                <a:rPr lang="en-US" altLang="zh-CN" sz="1800" b="1" dirty="0" smtClean="0">
                  <a:solidFill>
                    <a:srgbClr val="0000FF"/>
                  </a:solidFill>
                </a:rPr>
                <a:t>alpha</a:t>
              </a:r>
              <a:r>
                <a:rPr lang="zh-CN" altLang="en-US" sz="1800" b="1" dirty="0">
                  <a:solidFill>
                    <a:srgbClr val="0000FF"/>
                  </a:solidFill>
                </a:rPr>
                <a:t>衰变能</a:t>
              </a:r>
              <a:r>
                <a:rPr lang="en-US" altLang="zh-CN" sz="1800" b="1" dirty="0" err="1">
                  <a:solidFill>
                    <a:srgbClr val="0000FF"/>
                  </a:solidFill>
                </a:rPr>
                <a:t>rms</a:t>
              </a:r>
              <a:r>
                <a:rPr lang="zh-CN" altLang="en-US" sz="1800" b="1" dirty="0">
                  <a:solidFill>
                    <a:srgbClr val="0000FF"/>
                  </a:solidFill>
                </a:rPr>
                <a:t>偏差</a:t>
              </a:r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4811770" y="3666155"/>
              <a:ext cx="4224726" cy="33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4262" tIns="52131" rIns="104262" bIns="52131">
              <a:spAutoFit/>
            </a:bodyPr>
            <a:lstStyle/>
            <a:p>
              <a:pPr defTabSz="737936"/>
              <a:r>
                <a:rPr lang="en-US" altLang="zh-CN" dirty="0">
                  <a:solidFill>
                    <a:srgbClr val="3366FF"/>
                  </a:solidFill>
                </a:rPr>
                <a:t>YZ Wang, et al., Phys. Rev. C</a:t>
              </a:r>
              <a:r>
                <a:rPr lang="en-US" altLang="zh-CN" b="1" dirty="0">
                  <a:solidFill>
                    <a:srgbClr val="3366FF"/>
                  </a:solidFill>
                </a:rPr>
                <a:t>92</a:t>
              </a:r>
              <a:r>
                <a:rPr lang="en-US" altLang="zh-CN" dirty="0">
                  <a:solidFill>
                    <a:srgbClr val="3366FF"/>
                  </a:solidFill>
                </a:rPr>
                <a:t>,064301(2015)</a:t>
              </a:r>
              <a:endParaRPr lang="zh-CN" altLang="en-US" dirty="0">
                <a:solidFill>
                  <a:srgbClr val="3366FF"/>
                </a:solidFill>
              </a:endParaRPr>
            </a:p>
          </p:txBody>
        </p:sp>
      </p:grp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31300" cy="40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74874" y="908720"/>
            <a:ext cx="39971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000" dirty="0" smtClean="0">
                <a:solidFill>
                  <a:srgbClr val="006600"/>
                </a:solidFill>
              </a:rPr>
              <a:t>alpha-decay energies</a:t>
            </a:r>
            <a:endParaRPr lang="zh-CN" altLang="en-US" sz="3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575"/>
            <a:ext cx="4578350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5150"/>
            <a:ext cx="5796136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02" y="1988840"/>
            <a:ext cx="40322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827584" y="2852738"/>
            <a:ext cx="3722750" cy="3231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rgbClr val="0000FF"/>
                </a:solidFill>
              </a:rPr>
              <a:t>N. Wang</a:t>
            </a:r>
            <a:r>
              <a:rPr lang="en-US" altLang="zh-CN" dirty="0">
                <a:solidFill>
                  <a:srgbClr val="0000FF"/>
                </a:solidFill>
              </a:rPr>
              <a:t>, </a:t>
            </a:r>
            <a:r>
              <a:rPr lang="en-US" altLang="zh-CN" dirty="0" smtClean="0">
                <a:solidFill>
                  <a:srgbClr val="0000FF"/>
                </a:solidFill>
              </a:rPr>
              <a:t>T. Li</a:t>
            </a:r>
            <a:r>
              <a:rPr lang="en-US" altLang="zh-CN" dirty="0">
                <a:solidFill>
                  <a:srgbClr val="0000FF"/>
                </a:solidFill>
              </a:rPr>
              <a:t>, PRC</a:t>
            </a:r>
            <a:r>
              <a:rPr lang="en-US" altLang="zh-CN" b="1" dirty="0">
                <a:solidFill>
                  <a:srgbClr val="0000FF"/>
                </a:solidFill>
              </a:rPr>
              <a:t>88</a:t>
            </a:r>
            <a:r>
              <a:rPr lang="en-US" altLang="zh-CN" dirty="0">
                <a:solidFill>
                  <a:srgbClr val="0000FF"/>
                </a:solidFill>
              </a:rPr>
              <a:t>, 011301(R) (2013)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1050497" y="3633152"/>
            <a:ext cx="3024460" cy="6155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altLang="zh-CN" sz="1700" dirty="0">
                <a:solidFill>
                  <a:srgbClr val="FF0000"/>
                </a:solidFill>
              </a:rPr>
              <a:t>Shell corrections and deformations </a:t>
            </a:r>
            <a:r>
              <a:rPr lang="en-US" altLang="zh-CN" sz="1700" dirty="0" smtClean="0">
                <a:solidFill>
                  <a:srgbClr val="FF0000"/>
                </a:solidFill>
              </a:rPr>
              <a:t>from WS*</a:t>
            </a:r>
            <a:endParaRPr lang="zh-CN" altLang="en-US" sz="17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92600" y="873587"/>
            <a:ext cx="3671888" cy="323165"/>
          </a:xfrm>
          <a:prstGeom prst="rect">
            <a:avLst/>
          </a:prstGeom>
          <a:solidFill>
            <a:srgbClr val="CCF7C7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dirty="0" err="1">
                <a:solidFill>
                  <a:srgbClr val="0000FF"/>
                </a:solidFill>
              </a:rPr>
              <a:t>Angeli</a:t>
            </a:r>
            <a:r>
              <a:rPr lang="en-US" altLang="zh-CN" dirty="0">
                <a:solidFill>
                  <a:srgbClr val="0000FF"/>
                </a:solidFill>
              </a:rPr>
              <a:t>, </a:t>
            </a:r>
            <a:r>
              <a:rPr lang="en-US" altLang="zh-CN" dirty="0" err="1">
                <a:solidFill>
                  <a:srgbClr val="0000FF"/>
                </a:solidFill>
              </a:rPr>
              <a:t>Marinova</a:t>
            </a:r>
            <a:r>
              <a:rPr lang="en-US" altLang="zh-CN" dirty="0">
                <a:solidFill>
                  <a:srgbClr val="0000FF"/>
                </a:solidFill>
              </a:rPr>
              <a:t>,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</a:rPr>
              <a:t>JPG</a:t>
            </a:r>
            <a:r>
              <a:rPr lang="en-US" altLang="zh-CN" b="1" dirty="0" smtClean="0">
                <a:solidFill>
                  <a:srgbClr val="0000FF"/>
                </a:solidFill>
              </a:rPr>
              <a:t>42</a:t>
            </a:r>
            <a:r>
              <a:rPr lang="en-US" altLang="zh-CN" dirty="0" smtClean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(2015) 055108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74874" y="908720"/>
            <a:ext cx="39971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000" dirty="0" smtClean="0">
                <a:solidFill>
                  <a:srgbClr val="006600"/>
                </a:solidFill>
              </a:rPr>
              <a:t>Nuclear </a:t>
            </a:r>
            <a:r>
              <a:rPr lang="en-US" altLang="zh-CN" sz="3000" dirty="0">
                <a:solidFill>
                  <a:srgbClr val="006600"/>
                </a:solidFill>
              </a:rPr>
              <a:t>charge radii</a:t>
            </a:r>
            <a:endParaRPr lang="zh-CN" altLang="en-US" sz="3000" dirty="0">
              <a:solidFill>
                <a:srgbClr val="006600"/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280" y="4111604"/>
            <a:ext cx="3569520" cy="2540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054" y="4268015"/>
            <a:ext cx="926209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344"/>
          <a:stretch>
            <a:fillRect/>
          </a:stretch>
        </p:blipFill>
        <p:spPr bwMode="auto">
          <a:xfrm>
            <a:off x="0" y="1844824"/>
            <a:ext cx="4716016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07" y="1187874"/>
            <a:ext cx="5526360" cy="36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 Box 6"/>
          <p:cNvSpPr txBox="1">
            <a:spLocks noChangeArrowheads="1"/>
          </p:cNvSpPr>
          <p:nvPr/>
        </p:nvSpPr>
        <p:spPr bwMode="auto">
          <a:xfrm>
            <a:off x="503535" y="474637"/>
            <a:ext cx="550862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2600" dirty="0" smtClean="0">
                <a:solidFill>
                  <a:srgbClr val="006600"/>
                </a:solidFill>
                <a:ea typeface="微软雅黑" pitchFamily="34" charset="-122"/>
              </a:rPr>
              <a:t>Magic </a:t>
            </a:r>
            <a:r>
              <a:rPr lang="en-US" altLang="zh-CN" sz="2600" dirty="0">
                <a:solidFill>
                  <a:srgbClr val="006600"/>
                </a:solidFill>
                <a:ea typeface="微软雅黑" pitchFamily="34" charset="-122"/>
              </a:rPr>
              <a:t>numbers in unknown region</a:t>
            </a:r>
            <a:endParaRPr lang="en-US" altLang="zh-CN" sz="2600" baseline="-25000" dirty="0">
              <a:solidFill>
                <a:srgbClr val="006600"/>
              </a:solidFill>
              <a:ea typeface="微软雅黑" pitchFamily="34" charset="-122"/>
            </a:endParaRPr>
          </a:p>
        </p:txBody>
      </p:sp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982913"/>
            <a:ext cx="97155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539129" y="5680165"/>
            <a:ext cx="482495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200" b="1" dirty="0" smtClean="0">
                <a:solidFill>
                  <a:srgbClr val="FF00FF"/>
                </a:solidFill>
              </a:rPr>
              <a:t>New magic </a:t>
            </a:r>
            <a:r>
              <a:rPr lang="en-US" altLang="zh-CN" sz="2200" b="1" dirty="0">
                <a:solidFill>
                  <a:srgbClr val="FF00FF"/>
                </a:solidFill>
              </a:rPr>
              <a:t>number </a:t>
            </a:r>
            <a:r>
              <a:rPr lang="en-US" altLang="zh-CN" sz="2200" b="1" i="1" dirty="0">
                <a:solidFill>
                  <a:srgbClr val="FF00FF"/>
                </a:solidFill>
              </a:rPr>
              <a:t>N=32</a:t>
            </a: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4139952" y="5754742"/>
            <a:ext cx="45892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N. Wang, M. Liu, Chin. Sci. Bull. </a:t>
            </a:r>
            <a:r>
              <a:rPr lang="en-US" altLang="zh-CN" sz="1600" b="1" dirty="0">
                <a:solidFill>
                  <a:srgbClr val="0000FF"/>
                </a:solidFill>
              </a:rPr>
              <a:t>60</a:t>
            </a:r>
            <a:r>
              <a:rPr lang="en-US" altLang="zh-CN" sz="1600" dirty="0">
                <a:solidFill>
                  <a:srgbClr val="0000FF"/>
                </a:solidFill>
              </a:rPr>
              <a:t>, 1145 (2015)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572000" y="1916410"/>
            <a:ext cx="4467375" cy="3677745"/>
            <a:chOff x="4499992" y="1916410"/>
            <a:chExt cx="4467375" cy="3677745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916410"/>
              <a:ext cx="4467375" cy="3677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5292254" y="2420888"/>
              <a:ext cx="1223962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200" dirty="0"/>
                <a:t>WS4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1979712" y="6202179"/>
            <a:ext cx="6912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0000FF"/>
                </a:solidFill>
              </a:rPr>
              <a:t>N. Wang, M. </a:t>
            </a:r>
            <a:r>
              <a:rPr lang="en-US" altLang="zh-CN" sz="1600" dirty="0">
                <a:solidFill>
                  <a:srgbClr val="0000FF"/>
                </a:solidFill>
              </a:rPr>
              <a:t>Liu</a:t>
            </a:r>
            <a:r>
              <a:rPr lang="en-US" altLang="zh-CN" sz="1600" dirty="0" smtClean="0">
                <a:solidFill>
                  <a:srgbClr val="0000FF"/>
                </a:solidFill>
              </a:rPr>
              <a:t>, X. Z. Wu </a:t>
            </a:r>
            <a:r>
              <a:rPr lang="en-US" altLang="zh-CN" sz="1600" dirty="0">
                <a:solidFill>
                  <a:srgbClr val="0000FF"/>
                </a:solidFill>
              </a:rPr>
              <a:t>and </a:t>
            </a:r>
            <a:r>
              <a:rPr lang="en-US" altLang="zh-CN" sz="1600" dirty="0" smtClean="0">
                <a:solidFill>
                  <a:srgbClr val="0000FF"/>
                </a:solidFill>
              </a:rPr>
              <a:t>J. </a:t>
            </a:r>
            <a:r>
              <a:rPr lang="en-US" altLang="zh-CN" sz="1600" dirty="0" err="1" smtClean="0">
                <a:solidFill>
                  <a:srgbClr val="0000FF"/>
                </a:solidFill>
              </a:rPr>
              <a:t>Meng</a:t>
            </a:r>
            <a:r>
              <a:rPr lang="en-US" altLang="zh-CN" sz="1600" dirty="0" smtClean="0">
                <a:solidFill>
                  <a:srgbClr val="0000FF"/>
                </a:solidFill>
              </a:rPr>
              <a:t>, Phys. Rev. C </a:t>
            </a:r>
            <a:r>
              <a:rPr lang="en-US" altLang="zh-CN" sz="1600" b="1" dirty="0">
                <a:solidFill>
                  <a:srgbClr val="0000FF"/>
                </a:solidFill>
              </a:rPr>
              <a:t>93</a:t>
            </a:r>
            <a:r>
              <a:rPr lang="en-US" altLang="zh-CN" sz="1600" dirty="0">
                <a:solidFill>
                  <a:srgbClr val="0000FF"/>
                </a:solidFill>
              </a:rPr>
              <a:t>, 014302 (2016)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0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1" y="3672418"/>
            <a:ext cx="5044382" cy="319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82537"/>
            <a:ext cx="4392488" cy="182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83" y="1484690"/>
            <a:ext cx="3759511" cy="537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8"/>
          <p:cNvSpPr txBox="1">
            <a:spLocks noChangeArrowheads="1"/>
          </p:cNvSpPr>
          <p:nvPr/>
        </p:nvSpPr>
        <p:spPr bwMode="auto">
          <a:xfrm>
            <a:off x="540915" y="621394"/>
            <a:ext cx="7775479" cy="47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880" tIns="36940" rIns="73880" bIns="36940">
            <a:spAutoFit/>
          </a:bodyPr>
          <a:lstStyle>
            <a:lvl1pPr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 dirty="0" smtClean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Matching macro-micro model and </a:t>
            </a:r>
            <a:r>
              <a:rPr lang="en-US" altLang="zh-CN" sz="2600" dirty="0" err="1" smtClean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Skyrme</a:t>
            </a:r>
            <a:r>
              <a:rPr lang="en-US" altLang="zh-CN" sz="2600" dirty="0" smtClean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 EDF</a:t>
            </a:r>
            <a:endParaRPr lang="zh-CN" altLang="en-US" sz="2600" dirty="0">
              <a:solidFill>
                <a:srgbClr val="0066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/>
          <a:stretch>
            <a:fillRect/>
          </a:stretch>
        </p:blipFill>
        <p:spPr bwMode="auto">
          <a:xfrm>
            <a:off x="611560" y="1772816"/>
            <a:ext cx="6933481" cy="435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634659" y="620688"/>
            <a:ext cx="3505293" cy="86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790" tIns="32395" rIns="64790" bIns="32395">
            <a:spAutoFit/>
          </a:bodyPr>
          <a:lstStyle>
            <a:lvl1pPr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 dirty="0" smtClean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en-US" altLang="zh-CN" sz="2600" baseline="30000" dirty="0" smtClean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th</a:t>
            </a:r>
            <a:r>
              <a:rPr lang="en-US" altLang="zh-CN" sz="2600" dirty="0" smtClean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-order symmetry energy coefficient</a:t>
            </a:r>
            <a:endParaRPr lang="zh-CN" altLang="en-US" sz="2600" dirty="0">
              <a:solidFill>
                <a:srgbClr val="0066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59" y="6286512"/>
            <a:ext cx="5453326" cy="39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499992" y="94297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N. </a:t>
            </a:r>
            <a:r>
              <a:rPr lang="en-US" altLang="zh-CN" dirty="0" smtClean="0"/>
              <a:t>Wang, </a:t>
            </a:r>
            <a:r>
              <a:rPr lang="en-US" altLang="zh-CN" dirty="0"/>
              <a:t>M. Liu</a:t>
            </a:r>
            <a:r>
              <a:rPr lang="en-US" altLang="zh-CN" dirty="0" smtClean="0"/>
              <a:t>, </a:t>
            </a:r>
            <a:r>
              <a:rPr lang="en-US" altLang="zh-CN" dirty="0"/>
              <a:t>H. Jiang</a:t>
            </a:r>
            <a:r>
              <a:rPr lang="en-US" altLang="zh-CN" dirty="0" smtClean="0"/>
              <a:t>, J</a:t>
            </a:r>
            <a:r>
              <a:rPr lang="en-US" altLang="zh-CN" dirty="0"/>
              <a:t>. L. </a:t>
            </a:r>
            <a:r>
              <a:rPr lang="en-US" altLang="zh-CN" dirty="0" err="1" smtClean="0"/>
              <a:t>Tian</a:t>
            </a:r>
            <a:r>
              <a:rPr lang="en-US" altLang="zh-CN" dirty="0" smtClean="0"/>
              <a:t> and </a:t>
            </a:r>
            <a:r>
              <a:rPr lang="en-US" altLang="zh-CN" dirty="0"/>
              <a:t>Y. M. </a:t>
            </a:r>
            <a:r>
              <a:rPr lang="en-US" altLang="zh-CN" dirty="0" smtClean="0"/>
              <a:t>Zhao, Phys. Rev. C </a:t>
            </a:r>
            <a:r>
              <a:rPr lang="en-US" altLang="zh-CN" b="1" dirty="0"/>
              <a:t>91</a:t>
            </a:r>
            <a:r>
              <a:rPr lang="en-US" altLang="zh-CN" dirty="0"/>
              <a:t>, 044308 (2015)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9552" y="692696"/>
            <a:ext cx="4302224" cy="70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880" tIns="36940" rIns="73880" bIns="36940" anchor="b"/>
          <a:lstStyle/>
          <a:p>
            <a:pPr marL="462335" indent="-462335" defTabSz="737936" eaLnBrk="0" hangingPunct="0">
              <a:buFont typeface="Wingdings" pitchFamily="2" charset="2"/>
              <a:buChar char="p"/>
            </a:pPr>
            <a:r>
              <a:rPr lang="en-US" altLang="zh-CN" sz="3000" dirty="0" smtClean="0">
                <a:solidFill>
                  <a:schemeClr val="accent2"/>
                </a:solidFill>
                <a:latin typeface="Verdana" pitchFamily="34" charset="0"/>
                <a:ea typeface="微软雅黑" pitchFamily="34" charset="-122"/>
              </a:rPr>
              <a:t>Statistical errors</a:t>
            </a:r>
            <a:endParaRPr lang="zh-CN" altLang="en-US" sz="3000" dirty="0">
              <a:solidFill>
                <a:schemeClr val="accent2"/>
              </a:solidFill>
              <a:latin typeface="Verdana" pitchFamily="34" charset="0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552" y="2060848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sz="2200" dirty="0" smtClean="0"/>
              <a:t>Estimate of model errors from </a:t>
            </a:r>
            <a:r>
              <a:rPr lang="en-US" altLang="zh-CN" sz="2200" dirty="0" err="1" smtClean="0"/>
              <a:t>rms</a:t>
            </a:r>
            <a:r>
              <a:rPr lang="en-US" altLang="zh-CN" sz="2200" dirty="0" smtClean="0"/>
              <a:t> error to known masses </a:t>
            </a:r>
            <a:endParaRPr lang="zh-CN" altLang="en-US" sz="2200" dirty="0"/>
          </a:p>
        </p:txBody>
      </p:sp>
      <p:grpSp>
        <p:nvGrpSpPr>
          <p:cNvPr id="37" name="组合 36"/>
          <p:cNvGrpSpPr/>
          <p:nvPr/>
        </p:nvGrpSpPr>
        <p:grpSpPr>
          <a:xfrm>
            <a:off x="4932040" y="214867"/>
            <a:ext cx="4216524" cy="2784699"/>
            <a:chOff x="4932040" y="214867"/>
            <a:chExt cx="4216524" cy="2784699"/>
          </a:xfrm>
        </p:grpSpPr>
        <p:grpSp>
          <p:nvGrpSpPr>
            <p:cNvPr id="34" name="组合 33"/>
            <p:cNvGrpSpPr/>
            <p:nvPr/>
          </p:nvGrpSpPr>
          <p:grpSpPr>
            <a:xfrm>
              <a:off x="5004048" y="214867"/>
              <a:ext cx="4144516" cy="2784699"/>
              <a:chOff x="5004048" y="214867"/>
              <a:chExt cx="4144516" cy="2784699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5004048" y="214867"/>
                <a:ext cx="4144516" cy="2784699"/>
                <a:chOff x="5004048" y="214867"/>
                <a:chExt cx="4144516" cy="2784699"/>
              </a:xfrm>
            </p:grpSpPr>
            <p:pic>
              <p:nvPicPr>
                <p:cNvPr id="28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4048" y="214867"/>
                  <a:ext cx="4144516" cy="14859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0" name="矩形 29"/>
                <p:cNvSpPr/>
                <p:nvPr/>
              </p:nvSpPr>
              <p:spPr>
                <a:xfrm>
                  <a:off x="5120019" y="1697103"/>
                  <a:ext cx="4013138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dirty="0" smtClean="0">
                      <a:solidFill>
                        <a:srgbClr val="006600"/>
                      </a:solidFill>
                    </a:rPr>
                    <a:t>Predictive power from masses </a:t>
                  </a:r>
                  <a:r>
                    <a:rPr lang="en-US" altLang="zh-CN" sz="2000" dirty="0">
                      <a:solidFill>
                        <a:srgbClr val="006600"/>
                      </a:solidFill>
                    </a:rPr>
                    <a:t>of </a:t>
                  </a:r>
                  <a:r>
                    <a:rPr lang="en-US" altLang="zh-CN" sz="2000" dirty="0">
                      <a:solidFill>
                        <a:srgbClr val="FF00FF"/>
                      </a:solidFill>
                    </a:rPr>
                    <a:t>270 ”new” </a:t>
                  </a:r>
                  <a:r>
                    <a:rPr lang="en-US" altLang="zh-CN" sz="2000" dirty="0">
                      <a:solidFill>
                        <a:srgbClr val="006600"/>
                      </a:solidFill>
                    </a:rPr>
                    <a:t>nuclei in AME2016</a:t>
                  </a:r>
                  <a:endParaRPr lang="zh-CN" altLang="en-US" sz="2000" dirty="0">
                    <a:solidFill>
                      <a:srgbClr val="006600"/>
                    </a:solidFill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148064" y="2445568"/>
                  <a:ext cx="3922087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nl-NL" altLang="zh-CN" dirty="0"/>
                    <a:t>W. J. Huang, G. Audi, Meng Wang, et al., Chin. Phys. C </a:t>
                  </a:r>
                  <a:r>
                    <a:rPr lang="nl-NL" altLang="zh-CN" b="1" dirty="0"/>
                    <a:t>41</a:t>
                  </a:r>
                  <a:r>
                    <a:rPr lang="nl-NL" altLang="zh-CN" dirty="0"/>
                    <a:t>, 030002 (2017).</a:t>
                  </a:r>
                  <a:endParaRPr lang="zh-CN" altLang="en-US" dirty="0"/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5220072" y="369531"/>
                <a:ext cx="79208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(</a:t>
                </a:r>
                <a:r>
                  <a:rPr lang="en-US" altLang="zh-CN" dirty="0" err="1" smtClean="0"/>
                  <a:t>keV</a:t>
                </a:r>
                <a:r>
                  <a:rPr lang="en-US" altLang="zh-CN" dirty="0" smtClean="0"/>
                  <a:t>)</a:t>
                </a:r>
                <a:endParaRPr lang="zh-CN" altLang="en-US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4932040" y="836712"/>
              <a:ext cx="110124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err="1" smtClean="0"/>
                <a:t>rms</a:t>
              </a:r>
              <a:r>
                <a:rPr lang="en-US" altLang="zh-CN" sz="1600" dirty="0" smtClean="0"/>
                <a:t>(2003)</a:t>
              </a:r>
              <a:endParaRPr lang="zh-CN" altLang="en-US" sz="1600" dirty="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95474" y="3356992"/>
            <a:ext cx="4276526" cy="2794908"/>
            <a:chOff x="107504" y="3830878"/>
            <a:chExt cx="4276526" cy="2794908"/>
          </a:xfrm>
        </p:grpSpPr>
        <p:grpSp>
          <p:nvGrpSpPr>
            <p:cNvPr id="25" name="组合 24"/>
            <p:cNvGrpSpPr/>
            <p:nvPr/>
          </p:nvGrpSpPr>
          <p:grpSpPr>
            <a:xfrm>
              <a:off x="107504" y="5368868"/>
              <a:ext cx="4276526" cy="1256918"/>
              <a:chOff x="323528" y="2383356"/>
              <a:chExt cx="4276526" cy="1256918"/>
            </a:xfrm>
          </p:grpSpPr>
          <p:sp>
            <p:nvSpPr>
              <p:cNvPr id="8" name="Rectangle 13"/>
              <p:cNvSpPr>
                <a:spLocks noChangeArrowheads="1"/>
              </p:cNvSpPr>
              <p:nvPr/>
            </p:nvSpPr>
            <p:spPr bwMode="auto">
              <a:xfrm>
                <a:off x="377815" y="3304161"/>
                <a:ext cx="4117270" cy="336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04262" tIns="52131" rIns="104262" bIns="52131">
                <a:spAutoFit/>
              </a:bodyPr>
              <a:lstStyle/>
              <a:p>
                <a:pPr defTabSz="737936"/>
                <a:r>
                  <a:rPr lang="en-US" altLang="zh-CN" dirty="0">
                    <a:solidFill>
                      <a:srgbClr val="3366FF"/>
                    </a:solidFill>
                  </a:rPr>
                  <a:t>YZ Wang, et al., Phys. Rev. C</a:t>
                </a:r>
                <a:r>
                  <a:rPr lang="en-US" altLang="zh-CN" b="1" dirty="0">
                    <a:solidFill>
                      <a:srgbClr val="3366FF"/>
                    </a:solidFill>
                  </a:rPr>
                  <a:t>92</a:t>
                </a:r>
                <a:r>
                  <a:rPr lang="en-US" altLang="zh-CN" dirty="0">
                    <a:solidFill>
                      <a:srgbClr val="3366FF"/>
                    </a:solidFill>
                  </a:rPr>
                  <a:t>,064301(2015)</a:t>
                </a:r>
                <a:endParaRPr lang="zh-CN" altLang="en-US" dirty="0">
                  <a:solidFill>
                    <a:srgbClr val="3366FF"/>
                  </a:solidFill>
                </a:endParaRPr>
              </a:p>
            </p:txBody>
          </p:sp>
          <p:pic>
            <p:nvPicPr>
              <p:cNvPr id="21" name="Picture 9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8086"/>
              <a:stretch/>
            </p:blipFill>
            <p:spPr bwMode="auto">
              <a:xfrm>
                <a:off x="323528" y="2383356"/>
                <a:ext cx="4276526" cy="781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2858746"/>
                <a:ext cx="4185374" cy="441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5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3830878"/>
              <a:ext cx="295275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01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451095"/>
              <a:ext cx="4013212" cy="850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179512" y="4030235"/>
              <a:ext cx="110124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err="1" smtClean="0">
                  <a:solidFill>
                    <a:srgbClr val="0000FF"/>
                  </a:solidFill>
                </a:rPr>
                <a:t>rms</a:t>
              </a:r>
              <a:r>
                <a:rPr lang="en-US" altLang="zh-CN" sz="1600" dirty="0" smtClean="0">
                  <a:solidFill>
                    <a:srgbClr val="0000FF"/>
                  </a:solidFill>
                </a:rPr>
                <a:t>(2003)</a:t>
              </a:r>
              <a:endParaRPr lang="zh-CN" alt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360040" y="6202179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>
                <a:solidFill>
                  <a:srgbClr val="3366FF"/>
                </a:solidFill>
              </a:rPr>
              <a:t>M </a:t>
            </a:r>
            <a:r>
              <a:rPr lang="en-US" altLang="zh-CN" dirty="0">
                <a:solidFill>
                  <a:srgbClr val="3366FF"/>
                </a:solidFill>
              </a:rPr>
              <a:t>Liu</a:t>
            </a:r>
            <a:r>
              <a:rPr lang="en-US" altLang="zh-CN" dirty="0" smtClean="0">
                <a:solidFill>
                  <a:srgbClr val="3366FF"/>
                </a:solidFill>
              </a:rPr>
              <a:t>, et al., Phys. Rev. C </a:t>
            </a:r>
            <a:r>
              <a:rPr lang="en-US" altLang="zh-CN" b="1" dirty="0">
                <a:solidFill>
                  <a:srgbClr val="3366FF"/>
                </a:solidFill>
              </a:rPr>
              <a:t>84</a:t>
            </a:r>
            <a:r>
              <a:rPr lang="en-US" altLang="zh-CN" dirty="0">
                <a:solidFill>
                  <a:srgbClr val="3366FF"/>
                </a:solidFill>
              </a:rPr>
              <a:t>, 014333 (2011)</a:t>
            </a:r>
            <a:endParaRPr lang="zh-CN" altLang="en-US" dirty="0">
              <a:solidFill>
                <a:srgbClr val="3366FF"/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788024" y="3560121"/>
            <a:ext cx="4248472" cy="3181247"/>
            <a:chOff x="4932040" y="3488113"/>
            <a:chExt cx="4248472" cy="3181247"/>
          </a:xfrm>
        </p:grpSpPr>
        <p:pic>
          <p:nvPicPr>
            <p:cNvPr id="45" name="Picture 1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7"/>
            <a:stretch/>
          </p:blipFill>
          <p:spPr bwMode="auto">
            <a:xfrm>
              <a:off x="4932040" y="3488113"/>
              <a:ext cx="3907272" cy="3181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7"/>
            <p:cNvSpPr>
              <a:spLocks noChangeArrowheads="1"/>
            </p:cNvSpPr>
            <p:nvPr/>
          </p:nvSpPr>
          <p:spPr bwMode="auto">
            <a:xfrm>
              <a:off x="5868144" y="5526001"/>
              <a:ext cx="2826396" cy="56695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4262" tIns="52131" rIns="104262" bIns="52131">
              <a:spAutoFit/>
            </a:bodyPr>
            <a:lstStyle/>
            <a:p>
              <a:pPr defTabSz="1041400"/>
              <a:r>
                <a:rPr lang="en-US" altLang="zh-CN" dirty="0">
                  <a:solidFill>
                    <a:srgbClr val="3366FF"/>
                  </a:solidFill>
                </a:rPr>
                <a:t>N. Wang and M. Liu, J. </a:t>
              </a:r>
              <a:r>
                <a:rPr lang="en-US" altLang="zh-CN" dirty="0" err="1">
                  <a:solidFill>
                    <a:srgbClr val="3366FF"/>
                  </a:solidFill>
                </a:rPr>
                <a:t>Phys</a:t>
              </a:r>
              <a:r>
                <a:rPr lang="en-US" altLang="zh-CN" dirty="0">
                  <a:solidFill>
                    <a:srgbClr val="3366FF"/>
                  </a:solidFill>
                </a:rPr>
                <a:t>: Conf. Seri. 420 (2013) 012057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64088" y="3933056"/>
              <a:ext cx="158417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</a:rPr>
                <a:t>RBF correction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  <p:pic>
          <p:nvPicPr>
            <p:cNvPr id="86019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2"/>
            <a:stretch/>
          </p:blipFill>
          <p:spPr bwMode="auto">
            <a:xfrm>
              <a:off x="8665153" y="3488114"/>
              <a:ext cx="515359" cy="2604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0" name="圆角矩形 49"/>
          <p:cNvSpPr/>
          <p:nvPr/>
        </p:nvSpPr>
        <p:spPr bwMode="auto">
          <a:xfrm>
            <a:off x="2051720" y="4527408"/>
            <a:ext cx="1584176" cy="385862"/>
          </a:xfrm>
          <a:prstGeom prst="roundRect">
            <a:avLst/>
          </a:prstGeom>
          <a:noFill/>
          <a:ln w="254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77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7150574" cy="476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15"/>
          <p:cNvSpPr txBox="1">
            <a:spLocks noChangeArrowheads="1"/>
          </p:cNvSpPr>
          <p:nvPr/>
        </p:nvSpPr>
        <p:spPr bwMode="auto">
          <a:xfrm>
            <a:off x="6109066" y="2492896"/>
            <a:ext cx="3034934" cy="767099"/>
          </a:xfrm>
          <a:prstGeom prst="rect">
            <a:avLst/>
          </a:prstGeom>
          <a:solidFill>
            <a:srgbClr val="FFFF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73880" tIns="36940" rIns="73880" bIns="36940">
            <a:spAutoFit/>
          </a:bodyPr>
          <a:lstStyle>
            <a:lvl1pPr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dirty="0"/>
              <a:t>~ 3000 measured masses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800" dirty="0"/>
              <a:t>~ 4000 unknown masses</a:t>
            </a:r>
          </a:p>
        </p:txBody>
      </p:sp>
      <p:pic>
        <p:nvPicPr>
          <p:cNvPr id="512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588" y="1"/>
            <a:ext cx="2600412" cy="234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3"/>
          <p:cNvGrpSpPr>
            <a:grpSpLocks/>
          </p:cNvGrpSpPr>
          <p:nvPr/>
        </p:nvGrpSpPr>
        <p:grpSpPr bwMode="auto">
          <a:xfrm>
            <a:off x="3635624" y="3370262"/>
            <a:ext cx="5489575" cy="3487738"/>
            <a:chOff x="3635896" y="2895760"/>
            <a:chExt cx="5489544" cy="3488196"/>
          </a:xfrm>
        </p:grpSpPr>
        <p:pic>
          <p:nvPicPr>
            <p:cNvPr id="10" name="Picture 20" descr="http://www.18603425522.com/img/aHR0cDovL3BpYzI1Lm5pcGljLmNvbS8yMDEyMTEyOS8yNDU3MzMxXzA5MzI0MTAzOTM3OF8yLmpwZw==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1" r="2435" b="10338"/>
            <a:stretch>
              <a:fillRect/>
            </a:stretch>
          </p:blipFill>
          <p:spPr bwMode="auto">
            <a:xfrm>
              <a:off x="3635896" y="2895760"/>
              <a:ext cx="5489544" cy="3488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圆角矩形 10"/>
            <p:cNvSpPr/>
            <p:nvPr/>
          </p:nvSpPr>
          <p:spPr>
            <a:xfrm>
              <a:off x="6198107" y="5445620"/>
              <a:ext cx="677859" cy="36041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dirty="0" smtClean="0"/>
                <a:t>质量</a:t>
              </a:r>
              <a:endParaRPr lang="zh-CN" altLang="en-US" dirty="0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075751" y="5445620"/>
              <a:ext cx="679446" cy="36041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dirty="0"/>
                <a:t>超重</a:t>
              </a: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7239501" y="5242393"/>
              <a:ext cx="933445" cy="35882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dirty="0"/>
                <a:t>对称能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7075990" y="4640652"/>
              <a:ext cx="679446" cy="35882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dirty="0"/>
                <a:t>裂变</a:t>
              </a: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4212156" y="4924851"/>
              <a:ext cx="966782" cy="36041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dirty="0"/>
                <a:t>核天体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6299706" y="4113533"/>
              <a:ext cx="679446" cy="35882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zh-CN" dirty="0"/>
                <a:t>…</a:t>
              </a:r>
              <a:endParaRPr lang="zh-CN" alt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9552" y="5651956"/>
            <a:ext cx="316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err="1" smtClean="0"/>
              <a:t>rms</a:t>
            </a:r>
            <a:r>
              <a:rPr lang="en-US" altLang="zh-CN" sz="1800" dirty="0" smtClean="0"/>
              <a:t> error of 200 ~ 1000 </a:t>
            </a:r>
            <a:r>
              <a:rPr lang="en-US" altLang="zh-CN" sz="1800" dirty="0" err="1" smtClean="0"/>
              <a:t>keV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6012160" y="2420888"/>
            <a:ext cx="2520950" cy="347787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2200" u="sng" dirty="0"/>
              <a:t>Model parameters: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zh-CN" sz="2200" dirty="0"/>
              <a:t>FRDM :  ~30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zh-CN" sz="2200" dirty="0" smtClean="0"/>
              <a:t>DZ28 </a:t>
            </a:r>
            <a:r>
              <a:rPr lang="en-US" altLang="zh-CN" sz="2200" dirty="0"/>
              <a:t>:   ~28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zh-CN" sz="2200" dirty="0"/>
              <a:t>HFB17 : ~24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zh-CN" sz="2200" dirty="0"/>
              <a:t>HFB24 : ~</a:t>
            </a:r>
            <a:r>
              <a:rPr lang="en-US" altLang="zh-CN" sz="2200" dirty="0" smtClean="0"/>
              <a:t>30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200" dirty="0"/>
              <a:t>WS3  </a:t>
            </a:r>
            <a:r>
              <a:rPr lang="en-US" altLang="zh-CN" sz="2200" dirty="0" smtClean="0"/>
              <a:t>  : ~</a:t>
            </a:r>
            <a:r>
              <a:rPr lang="en-US" altLang="zh-CN" sz="2200" dirty="0"/>
              <a:t>16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zh-CN" sz="2200" dirty="0" smtClean="0"/>
              <a:t> WS*   : ~13</a:t>
            </a:r>
            <a:endParaRPr lang="en-US" altLang="zh-CN" sz="2200" dirty="0"/>
          </a:p>
        </p:txBody>
      </p:sp>
      <p:grpSp>
        <p:nvGrpSpPr>
          <p:cNvPr id="47112" name="Group 17"/>
          <p:cNvGrpSpPr>
            <a:grpSpLocks/>
          </p:cNvGrpSpPr>
          <p:nvPr/>
        </p:nvGrpSpPr>
        <p:grpSpPr bwMode="auto">
          <a:xfrm>
            <a:off x="539552" y="1977558"/>
            <a:ext cx="4932362" cy="3933825"/>
            <a:chOff x="2653" y="1842"/>
            <a:chExt cx="3107" cy="2478"/>
          </a:xfrm>
        </p:grpSpPr>
        <p:pic>
          <p:nvPicPr>
            <p:cNvPr id="47113" name="Picture 4"/>
            <p:cNvPicPr>
              <a:picLocks noChangeAspect="1" noChangeArrowheads="1"/>
            </p:cNvPicPr>
            <p:nvPr/>
          </p:nvPicPr>
          <p:blipFill>
            <a:blip r:embed="rId2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2069"/>
              <a:ext cx="3107" cy="2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4" name="Rectangle 3"/>
            <p:cNvSpPr>
              <a:spLocks noChangeArrowheads="1"/>
            </p:cNvSpPr>
            <p:nvPr/>
          </p:nvSpPr>
          <p:spPr bwMode="auto">
            <a:xfrm>
              <a:off x="3106" y="1842"/>
              <a:ext cx="2585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r>
                <a:rPr lang="en-US" altLang="zh-CN" sz="2200" b="1">
                  <a:solidFill>
                    <a:schemeClr val="tx2"/>
                  </a:solidFill>
                  <a:latin typeface="Garamond" pitchFamily="18" charset="0"/>
                </a:rPr>
                <a:t>Model errors for different region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39552" y="868650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sz="2400" dirty="0" smtClean="0"/>
              <a:t>Estimate of model errors with data in different region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04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9" y="1861841"/>
            <a:ext cx="8964488" cy="386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39552" y="980728"/>
            <a:ext cx="79415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dirty="0" smtClean="0"/>
              <a:t>Statistical errors based on variation </a:t>
            </a:r>
            <a:r>
              <a:rPr lang="en-US" altLang="zh-CN" sz="2600" dirty="0"/>
              <a:t>of fit </a:t>
            </a:r>
            <a:r>
              <a:rPr lang="en-US" altLang="zh-CN" sz="2600" dirty="0" smtClean="0"/>
              <a:t>data  (WS*)</a:t>
            </a:r>
            <a:endParaRPr lang="zh-CN" altLang="en-US" sz="2600" dirty="0"/>
          </a:p>
        </p:txBody>
      </p:sp>
      <p:sp>
        <p:nvSpPr>
          <p:cNvPr id="5" name="矩形 4"/>
          <p:cNvSpPr/>
          <p:nvPr/>
        </p:nvSpPr>
        <p:spPr>
          <a:xfrm>
            <a:off x="609623" y="5805264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considering the weak correlations </a:t>
            </a:r>
            <a:r>
              <a:rPr lang="en-US" altLang="zh-CN" sz="2000" dirty="0" smtClean="0"/>
              <a:t>between parameters </a:t>
            </a:r>
            <a:r>
              <a:rPr lang="en-US" altLang="zh-CN" sz="2000" dirty="0"/>
              <a:t>of </a:t>
            </a:r>
            <a:r>
              <a:rPr lang="en-US" altLang="zh-CN" sz="2000" dirty="0" smtClean="0"/>
              <a:t>macro part and </a:t>
            </a:r>
            <a:r>
              <a:rPr lang="en-US" altLang="zh-CN" sz="2000" dirty="0"/>
              <a:t>those of </a:t>
            </a:r>
            <a:r>
              <a:rPr lang="en-US" altLang="zh-CN" sz="2000" dirty="0" smtClean="0"/>
              <a:t>micro part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05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548680"/>
            <a:ext cx="805815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02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1950"/>
            <a:ext cx="7632848" cy="504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685439"/>
            <a:ext cx="5112568" cy="40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86848"/>
            <a:ext cx="8136904" cy="48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47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8573"/>
            <a:ext cx="5400600" cy="413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7778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35496" y="188640"/>
            <a:ext cx="8751370" cy="6552728"/>
            <a:chOff x="35496" y="188640"/>
            <a:chExt cx="8751370" cy="6552728"/>
          </a:xfrm>
        </p:grpSpPr>
        <p:pic>
          <p:nvPicPr>
            <p:cNvPr id="8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1464" y="188640"/>
              <a:ext cx="3355402" cy="2419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12160" y="269510"/>
              <a:ext cx="2003917" cy="279170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pic>
          <p:nvPicPr>
            <p:cNvPr id="81925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3863983"/>
              <a:ext cx="3672408" cy="2877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611560" y="4005064"/>
              <a:ext cx="305404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0000FF"/>
                  </a:solidFill>
                </a:rPr>
                <a:t>Liu et al., PRC</a:t>
              </a:r>
              <a:r>
                <a:rPr lang="en-US" altLang="zh-CN" b="1" dirty="0" smtClean="0">
                  <a:solidFill>
                    <a:srgbClr val="0000FF"/>
                  </a:solidFill>
                </a:rPr>
                <a:t>82</a:t>
              </a:r>
              <a:r>
                <a:rPr lang="en-US" altLang="zh-CN" dirty="0">
                  <a:solidFill>
                    <a:srgbClr val="0000FF"/>
                  </a:solidFill>
                </a:rPr>
                <a:t>, 064306 (2010)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83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15" y="1700808"/>
            <a:ext cx="654792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39552" y="951111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Correlations between model parameters in WS*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468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0914" y="2060848"/>
            <a:ext cx="8063534" cy="403244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Char char="l"/>
            </a:pPr>
            <a:r>
              <a:rPr lang="en-US" altLang="zh-CN" sz="2000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The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rms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deviations </a:t>
            </a:r>
            <a:r>
              <a:rPr lang="en-US" altLang="zh-CN" sz="2000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of mass models with respect to known masses fall to about 200 </a:t>
            </a:r>
            <a:r>
              <a:rPr lang="en-US" altLang="zh-CN" sz="2000" dirty="0" err="1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keV</a:t>
            </a:r>
            <a:r>
              <a:rPr lang="en-US" altLang="zh-CN" sz="2000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(local) and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300-600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keV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(global) </a:t>
            </a:r>
            <a:r>
              <a:rPr lang="en-US" altLang="zh-CN" sz="2000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l"/>
            </a:pPr>
            <a:r>
              <a:rPr lang="en-US" altLang="zh-CN" sz="2000" dirty="0" err="1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Isospin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dependence </a:t>
            </a:r>
            <a:r>
              <a:rPr lang="en-US" altLang="zh-CN" sz="2000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of model parameters and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isospin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symmetry </a:t>
            </a:r>
            <a:r>
              <a:rPr lang="en-US" altLang="zh-CN" sz="2000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improve the accuracy of the WS mass model.</a:t>
            </a:r>
            <a:r>
              <a:rPr lang="en-US" altLang="zh-CN" sz="1600" b="1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</a:t>
            </a:r>
            <a:endParaRPr lang="en-US" altLang="zh-CN" sz="2000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l"/>
            </a:pPr>
            <a:r>
              <a:rPr lang="en-US" altLang="zh-CN" sz="20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For super-heavy nuclei and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neutron drip line 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nuclei</a:t>
            </a:r>
            <a:r>
              <a:rPr lang="en-US" altLang="zh-CN" sz="20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, </a:t>
            </a:r>
            <a:r>
              <a:rPr lang="en-US" altLang="zh-CN" sz="2000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the statistical errors increase evidently. The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symmetry energy term </a:t>
            </a:r>
            <a:r>
              <a:rPr lang="en-US" altLang="zh-CN" sz="2000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plays a key role to the mass predictions of nuclei approaching to neutron drip line. 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l"/>
            </a:pPr>
            <a:r>
              <a:rPr lang="en-US" altLang="zh-CN" sz="2000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The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large discrepancy </a:t>
            </a:r>
            <a:r>
              <a:rPr lang="en-US" altLang="zh-CN" sz="2000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between WS4 and HFB17 for the masses of neutron drip line nuclei could be due to the uncertainty of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4</a:t>
            </a:r>
            <a:r>
              <a:rPr lang="en-US" altLang="zh-CN" sz="2000" baseline="30000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th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-order symmetry energy coefficient</a:t>
            </a:r>
            <a:r>
              <a:rPr lang="en-US" altLang="zh-CN" sz="2000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. </a:t>
            </a:r>
            <a:endParaRPr lang="en-US" altLang="zh-CN" sz="2000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540913" y="650119"/>
            <a:ext cx="6511110" cy="690941"/>
          </a:xfrm>
        </p:spPr>
        <p:txBody>
          <a:bodyPr/>
          <a:lstStyle/>
          <a:p>
            <a:pPr marL="462335" indent="-462335">
              <a:buFont typeface="Wingdings" pitchFamily="2" charset="2"/>
              <a:buChar char="p"/>
            </a:pPr>
            <a:r>
              <a:rPr lang="en-US" altLang="zh-CN" dirty="0" smtClean="0">
                <a:solidFill>
                  <a:schemeClr val="accent2"/>
                </a:solidFill>
                <a:ea typeface="微软雅黑" pitchFamily="34" charset="-122"/>
              </a:rPr>
              <a:t>Summary and discussions</a:t>
            </a:r>
            <a:endParaRPr lang="zh-CN" altLang="en-US" dirty="0" smtClean="0">
              <a:solidFill>
                <a:schemeClr val="accent2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1408_Gui12 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921625" cy="719137"/>
          </a:xfrm>
        </p:spPr>
        <p:txBody>
          <a:bodyPr/>
          <a:lstStyle/>
          <a:p>
            <a:pPr algn="ctr" eaLnBrk="1" hangingPunct="1"/>
            <a:r>
              <a:rPr lang="en-US" altLang="zh-CN" smtClean="0">
                <a:solidFill>
                  <a:srgbClr val="FF0000"/>
                </a:solidFill>
                <a:ea typeface="微软雅黑" pitchFamily="34" charset="-122"/>
              </a:rPr>
              <a:t>Thank you for your attention</a:t>
            </a:r>
            <a:endParaRPr lang="zh-CN" altLang="en-US" sz="4500" smtClean="0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995738" y="1412875"/>
            <a:ext cx="49688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2400" b="1">
                <a:solidFill>
                  <a:schemeClr val="tx2"/>
                </a:solidFill>
              </a:rPr>
              <a:t>Codes &amp; Nuclear mass tables</a:t>
            </a:r>
            <a:r>
              <a:rPr lang="zh-CN" altLang="en-US" sz="2400">
                <a:solidFill>
                  <a:schemeClr val="tx2"/>
                </a:solidFill>
              </a:rPr>
              <a:t>：</a:t>
            </a:r>
            <a:r>
              <a:rPr lang="en-US" altLang="zh-CN" sz="3200" b="1">
                <a:solidFill>
                  <a:schemeClr val="tx2"/>
                </a:solidFill>
                <a:hlinkClick r:id="rId3"/>
              </a:rPr>
              <a:t>www.</a:t>
            </a:r>
            <a:r>
              <a:rPr lang="en-US" altLang="zh-CN" sz="3200" b="1">
                <a:hlinkClick r:id="rId3"/>
              </a:rPr>
              <a:t>ImQMD.com/mass</a:t>
            </a:r>
            <a:endParaRPr lang="en-US" altLang="zh-CN" sz="3200" b="1"/>
          </a:p>
        </p:txBody>
      </p:sp>
      <p:grpSp>
        <p:nvGrpSpPr>
          <p:cNvPr id="45061" name="Group 10"/>
          <p:cNvGrpSpPr>
            <a:grpSpLocks/>
          </p:cNvGrpSpPr>
          <p:nvPr/>
        </p:nvGrpSpPr>
        <p:grpSpPr bwMode="auto">
          <a:xfrm>
            <a:off x="0" y="4262438"/>
            <a:ext cx="3529013" cy="2595562"/>
            <a:chOff x="0" y="2685"/>
            <a:chExt cx="2223" cy="1635"/>
          </a:xfrm>
        </p:grpSpPr>
        <p:pic>
          <p:nvPicPr>
            <p:cNvPr id="4506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85"/>
              <a:ext cx="2223" cy="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953" name="AutoShape 9"/>
            <p:cNvSpPr>
              <a:spLocks noChangeArrowheads="1"/>
            </p:cNvSpPr>
            <p:nvPr/>
          </p:nvSpPr>
          <p:spPr bwMode="auto">
            <a:xfrm>
              <a:off x="1292" y="3929"/>
              <a:ext cx="91" cy="91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</a:endParaRPr>
            </a:p>
          </p:txBody>
        </p:sp>
      </p:grpSp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0" y="6338888"/>
            <a:ext cx="2268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</a:rPr>
              <a:t>Guilin, China</a:t>
            </a:r>
          </a:p>
        </p:txBody>
      </p:sp>
    </p:spTree>
    <p:extLst>
      <p:ext uri="{BB962C8B-B14F-4D97-AF65-F5344CB8AC3E}">
        <p14:creationId xmlns:p14="http://schemas.microsoft.com/office/powerpoint/2010/main" val="152909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469" y="690942"/>
            <a:ext cx="4468409" cy="721178"/>
          </a:xfrm>
        </p:spPr>
        <p:txBody>
          <a:bodyPr/>
          <a:lstStyle/>
          <a:p>
            <a:pPr algn="ctr"/>
            <a:r>
              <a:rPr lang="zh-CN" altLang="en-US" smtClean="0">
                <a:solidFill>
                  <a:srgbClr val="FF0000"/>
                </a:solidFill>
                <a:ea typeface="微软雅黑" pitchFamily="34" charset="-122"/>
              </a:rPr>
              <a:t>谢 谢</a:t>
            </a:r>
            <a:endParaRPr lang="zh-CN" altLang="en-US" sz="3500"/>
          </a:p>
        </p:txBody>
      </p:sp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5364088" y="2555571"/>
            <a:ext cx="3565768" cy="145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880" tIns="36940" rIns="73880" bIns="36940" anchor="ctr">
            <a:spAutoFit/>
          </a:bodyPr>
          <a:lstStyle/>
          <a:p>
            <a:pPr defTabSz="737936">
              <a:lnSpc>
                <a:spcPct val="150000"/>
              </a:lnSpc>
              <a:buFontTx/>
              <a:buChar char="•"/>
            </a:pPr>
            <a:r>
              <a:rPr lang="en-US" altLang="zh-CN" dirty="0"/>
              <a:t> </a:t>
            </a:r>
            <a:r>
              <a:rPr lang="en-US" altLang="zh-CN" dirty="0" smtClean="0"/>
              <a:t>Zhu-Xia Li</a:t>
            </a:r>
            <a:r>
              <a:rPr lang="zh-CN" altLang="zh-CN" dirty="0" smtClean="0"/>
              <a:t> </a:t>
            </a:r>
            <a:r>
              <a:rPr lang="zh-CN" altLang="zh-CN" dirty="0"/>
              <a:t>(</a:t>
            </a:r>
            <a:r>
              <a:rPr lang="en-US" altLang="zh-CN" dirty="0"/>
              <a:t>CIAE</a:t>
            </a:r>
            <a:r>
              <a:rPr lang="zh-CN" altLang="zh-CN" dirty="0"/>
              <a:t>, Beijing) </a:t>
            </a:r>
          </a:p>
          <a:p>
            <a:pPr defTabSz="737936" eaLnBrk="0" hangingPunct="0">
              <a:lnSpc>
                <a:spcPct val="150000"/>
              </a:lnSpc>
              <a:buFontTx/>
              <a:buChar char="•"/>
            </a:pPr>
            <a:r>
              <a:rPr lang="en-US" altLang="zh-CN" dirty="0"/>
              <a:t> </a:t>
            </a:r>
            <a:r>
              <a:rPr lang="en-US" altLang="zh-CN" dirty="0" smtClean="0"/>
              <a:t>Xi-Zhen Wu</a:t>
            </a:r>
            <a:r>
              <a:rPr lang="zh-CN" altLang="zh-CN" dirty="0" smtClean="0"/>
              <a:t> </a:t>
            </a:r>
            <a:r>
              <a:rPr lang="zh-CN" altLang="zh-CN" dirty="0"/>
              <a:t>(</a:t>
            </a:r>
            <a:r>
              <a:rPr lang="en-US" altLang="zh-CN" dirty="0"/>
              <a:t>CIAE</a:t>
            </a:r>
            <a:r>
              <a:rPr lang="zh-CN" altLang="zh-CN" dirty="0"/>
              <a:t>, Beijing) </a:t>
            </a:r>
          </a:p>
          <a:p>
            <a:pPr defTabSz="737936" eaLnBrk="0" hangingPunct="0">
              <a:lnSpc>
                <a:spcPct val="150000"/>
              </a:lnSpc>
              <a:buFontTx/>
              <a:buChar char="•"/>
            </a:pPr>
            <a:r>
              <a:rPr lang="zh-CN" altLang="en-US" dirty="0"/>
              <a:t> </a:t>
            </a:r>
            <a:r>
              <a:rPr lang="en-US" altLang="zh-CN" dirty="0" smtClean="0"/>
              <a:t>Ying-</a:t>
            </a:r>
            <a:r>
              <a:rPr lang="en-US" altLang="zh-CN" dirty="0" err="1" smtClean="0"/>
              <a:t>Xun</a:t>
            </a:r>
            <a:r>
              <a:rPr lang="en-US" altLang="zh-CN" dirty="0" smtClean="0"/>
              <a:t> Zhang</a:t>
            </a:r>
            <a:r>
              <a:rPr lang="zh-CN" altLang="zh-CN" dirty="0" smtClean="0"/>
              <a:t> </a:t>
            </a:r>
            <a:r>
              <a:rPr lang="zh-CN" altLang="zh-CN" dirty="0"/>
              <a:t>(</a:t>
            </a:r>
            <a:r>
              <a:rPr lang="en-US" altLang="zh-CN" dirty="0"/>
              <a:t>CIAE</a:t>
            </a:r>
            <a:r>
              <a:rPr lang="zh-CN" altLang="zh-CN" dirty="0"/>
              <a:t>, Beijing)</a:t>
            </a:r>
            <a:endParaRPr lang="zh-CN" altLang="en-US" dirty="0"/>
          </a:p>
          <a:p>
            <a:pPr defTabSz="737936" eaLnBrk="0" hangingPunct="0">
              <a:lnSpc>
                <a:spcPct val="150000"/>
              </a:lnSpc>
              <a:buFontTx/>
              <a:buChar char="•"/>
            </a:pPr>
            <a:r>
              <a:rPr lang="zh-CN" altLang="zh-CN" dirty="0"/>
              <a:t> </a:t>
            </a:r>
            <a:r>
              <a:rPr lang="en-US" altLang="zh-CN" dirty="0" smtClean="0"/>
              <a:t>Kai Zhao</a:t>
            </a:r>
            <a:r>
              <a:rPr lang="zh-CN" altLang="zh-CN" dirty="0" smtClean="0"/>
              <a:t> </a:t>
            </a:r>
            <a:r>
              <a:rPr lang="zh-CN" altLang="zh-CN" dirty="0"/>
              <a:t>(</a:t>
            </a:r>
            <a:r>
              <a:rPr lang="en-US" altLang="zh-CN" dirty="0"/>
              <a:t>CIAE</a:t>
            </a:r>
            <a:r>
              <a:rPr lang="zh-CN" altLang="zh-CN" dirty="0"/>
              <a:t>, Beijing) </a:t>
            </a:r>
          </a:p>
        </p:txBody>
      </p:sp>
      <p:sp>
        <p:nvSpPr>
          <p:cNvPr id="27653" name="Rectangle 1"/>
          <p:cNvSpPr>
            <a:spLocks noChangeArrowheads="1"/>
          </p:cNvSpPr>
          <p:nvPr/>
        </p:nvSpPr>
        <p:spPr bwMode="auto">
          <a:xfrm>
            <a:off x="5364088" y="4434870"/>
            <a:ext cx="3561288" cy="145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880" tIns="36940" rIns="73880" bIns="36940" anchor="ctr">
            <a:spAutoFit/>
          </a:bodyPr>
          <a:lstStyle/>
          <a:p>
            <a:pPr defTabSz="737936" eaLnBrk="0" hangingPunct="0">
              <a:lnSpc>
                <a:spcPct val="150000"/>
              </a:lnSpc>
              <a:buFontTx/>
              <a:buChar char="•"/>
            </a:pPr>
            <a:r>
              <a:rPr lang="zh-CN" altLang="en-US" dirty="0"/>
              <a:t> </a:t>
            </a:r>
            <a:r>
              <a:rPr lang="en-US" altLang="zh-CN" dirty="0" smtClean="0"/>
              <a:t>Li </a:t>
            </a:r>
            <a:r>
              <a:rPr lang="en-US" altLang="zh-CN" dirty="0" err="1" smtClean="0"/>
              <a:t>Ou</a:t>
            </a:r>
            <a:r>
              <a:rPr lang="en-US" altLang="zh-CN" dirty="0" smtClean="0"/>
              <a:t> </a:t>
            </a:r>
            <a:r>
              <a:rPr lang="zh-CN" altLang="zh-CN" dirty="0" smtClean="0"/>
              <a:t>(</a:t>
            </a:r>
            <a:r>
              <a:rPr lang="en-US" altLang="zh-CN" dirty="0"/>
              <a:t>GXNU</a:t>
            </a:r>
            <a:r>
              <a:rPr lang="zh-CN" altLang="zh-CN" dirty="0"/>
              <a:t>, Guilin) </a:t>
            </a:r>
          </a:p>
          <a:p>
            <a:pPr defTabSz="737936" eaLnBrk="0" hangingPunct="0">
              <a:lnSpc>
                <a:spcPct val="150000"/>
              </a:lnSpc>
              <a:buFontTx/>
              <a:buChar char="•"/>
            </a:pPr>
            <a:r>
              <a:rPr lang="zh-CN" altLang="en-US" dirty="0"/>
              <a:t> </a:t>
            </a:r>
            <a:r>
              <a:rPr lang="en-US" altLang="zh-CN" dirty="0" smtClean="0"/>
              <a:t>Jun-Long </a:t>
            </a:r>
            <a:r>
              <a:rPr lang="en-US" altLang="zh-CN" dirty="0" err="1" smtClean="0"/>
              <a:t>Tian</a:t>
            </a:r>
            <a:r>
              <a:rPr lang="zh-CN" altLang="zh-CN" dirty="0" smtClean="0"/>
              <a:t> </a:t>
            </a:r>
            <a:r>
              <a:rPr lang="zh-CN" altLang="zh-CN" dirty="0"/>
              <a:t>(</a:t>
            </a:r>
            <a:r>
              <a:rPr lang="en-US" altLang="zh-CN" dirty="0"/>
              <a:t>AYNU</a:t>
            </a:r>
            <a:r>
              <a:rPr lang="zh-CN" altLang="zh-CN" dirty="0"/>
              <a:t>, Anyang)</a:t>
            </a:r>
            <a:endParaRPr lang="en-US" altLang="zh-CN" dirty="0"/>
          </a:p>
          <a:p>
            <a:pPr defTabSz="737936" eaLnBrk="0" hangingPunct="0">
              <a:lnSpc>
                <a:spcPct val="150000"/>
              </a:lnSpc>
              <a:buFontTx/>
              <a:buChar char="•"/>
            </a:pPr>
            <a:r>
              <a:rPr lang="en-US" altLang="zh-CN" dirty="0"/>
              <a:t> </a:t>
            </a:r>
            <a:r>
              <a:rPr lang="en-US" altLang="zh-CN" dirty="0" err="1" smtClean="0"/>
              <a:t>Zhi</a:t>
            </a:r>
            <a:r>
              <a:rPr lang="en-US" altLang="zh-CN" dirty="0" smtClean="0"/>
              <a:t>-Gang Xiao</a:t>
            </a:r>
            <a:r>
              <a:rPr lang="zh-CN" altLang="en-US" dirty="0" smtClean="0"/>
              <a:t> </a:t>
            </a:r>
            <a:r>
              <a:rPr lang="zh-CN" altLang="zh-CN" dirty="0"/>
              <a:t>(</a:t>
            </a:r>
            <a:r>
              <a:rPr lang="en-US" altLang="zh-CN" dirty="0"/>
              <a:t>Tsinghua U.</a:t>
            </a:r>
            <a:r>
              <a:rPr lang="zh-CN" altLang="zh-CN" dirty="0"/>
              <a:t>, Beijing)</a:t>
            </a:r>
            <a:endParaRPr lang="zh-CN" altLang="en-US" dirty="0"/>
          </a:p>
          <a:p>
            <a:pPr defTabSz="737936" eaLnBrk="0" hangingPunct="0">
              <a:lnSpc>
                <a:spcPct val="150000"/>
              </a:lnSpc>
              <a:buFontTx/>
              <a:buChar char="•"/>
            </a:pPr>
            <a:r>
              <a:rPr lang="en-US" altLang="zh-CN" dirty="0"/>
              <a:t> </a:t>
            </a:r>
            <a:r>
              <a:rPr lang="en-US" altLang="zh-CN" dirty="0" smtClean="0"/>
              <a:t>Shan-</a:t>
            </a:r>
            <a:r>
              <a:rPr lang="en-US" altLang="zh-CN" dirty="0" err="1" smtClean="0"/>
              <a:t>Gui</a:t>
            </a:r>
            <a:r>
              <a:rPr lang="en-US" altLang="zh-CN" dirty="0" smtClean="0"/>
              <a:t> Zhou</a:t>
            </a:r>
            <a:r>
              <a:rPr lang="zh-CN" altLang="en-US" dirty="0" smtClean="0"/>
              <a:t> </a:t>
            </a:r>
            <a:r>
              <a:rPr lang="en-US" altLang="zh-CN" dirty="0"/>
              <a:t>(ITP-CAS, Beijing)</a:t>
            </a:r>
            <a:r>
              <a:rPr lang="zh-CN" altLang="zh-CN" dirty="0"/>
              <a:t>  </a:t>
            </a:r>
          </a:p>
        </p:txBody>
      </p:sp>
      <p:sp>
        <p:nvSpPr>
          <p:cNvPr id="27654" name="Rectangle 1"/>
          <p:cNvSpPr>
            <a:spLocks noChangeArrowheads="1"/>
          </p:cNvSpPr>
          <p:nvPr/>
        </p:nvSpPr>
        <p:spPr bwMode="auto">
          <a:xfrm>
            <a:off x="558831" y="4071427"/>
            <a:ext cx="3565768" cy="180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880" tIns="36940" rIns="73880" bIns="36940" anchor="ctr">
            <a:spAutoFit/>
          </a:bodyPr>
          <a:lstStyle/>
          <a:p>
            <a:pPr defTabSz="737936">
              <a:lnSpc>
                <a:spcPct val="150000"/>
              </a:lnSpc>
              <a:buFontTx/>
              <a:buChar char="•"/>
            </a:pPr>
            <a:r>
              <a:rPr lang="en-US" altLang="zh-CN" dirty="0"/>
              <a:t> </a:t>
            </a:r>
            <a:r>
              <a:rPr lang="en-US" altLang="zh-CN" dirty="0" smtClean="0"/>
              <a:t> Min Liu </a:t>
            </a:r>
            <a:r>
              <a:rPr lang="zh-CN" altLang="zh-CN" dirty="0" smtClean="0"/>
              <a:t>(</a:t>
            </a:r>
            <a:r>
              <a:rPr lang="en-US" altLang="zh-CN" dirty="0"/>
              <a:t>GXNU</a:t>
            </a:r>
            <a:r>
              <a:rPr lang="zh-CN" altLang="zh-CN" dirty="0"/>
              <a:t>, Guilin) </a:t>
            </a:r>
          </a:p>
          <a:p>
            <a:pPr defTabSz="737936" eaLnBrk="0" hangingPunct="0">
              <a:lnSpc>
                <a:spcPct val="150000"/>
              </a:lnSpc>
              <a:buFontTx/>
              <a:buChar char="•"/>
            </a:pPr>
            <a:r>
              <a:rPr lang="en-US" altLang="zh-CN" dirty="0"/>
              <a:t> </a:t>
            </a:r>
            <a:r>
              <a:rPr lang="en-US" altLang="zh-CN" dirty="0" err="1" smtClean="0"/>
              <a:t>Jie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Meng</a:t>
            </a:r>
            <a:r>
              <a:rPr lang="zh-CN" altLang="zh-CN" dirty="0" smtClean="0"/>
              <a:t> </a:t>
            </a:r>
            <a:r>
              <a:rPr lang="zh-CN" altLang="zh-CN" dirty="0"/>
              <a:t>(</a:t>
            </a:r>
            <a:r>
              <a:rPr lang="en-US" altLang="zh-CN" dirty="0"/>
              <a:t>Peking U</a:t>
            </a:r>
            <a:r>
              <a:rPr lang="zh-CN" altLang="zh-CN" dirty="0"/>
              <a:t>, Beijing) </a:t>
            </a:r>
          </a:p>
          <a:p>
            <a:pPr defTabSz="737936" eaLnBrk="0" hangingPunct="0">
              <a:lnSpc>
                <a:spcPct val="150000"/>
              </a:lnSpc>
              <a:buFontTx/>
              <a:buChar char="•"/>
            </a:pPr>
            <a:r>
              <a:rPr lang="zh-CN" altLang="en-US" dirty="0"/>
              <a:t> </a:t>
            </a:r>
            <a:r>
              <a:rPr lang="en-US" altLang="zh-CN" dirty="0" err="1" smtClean="0"/>
              <a:t>Hui</a:t>
            </a:r>
            <a:r>
              <a:rPr lang="en-US" altLang="zh-CN" dirty="0" smtClean="0"/>
              <a:t> Jiang</a:t>
            </a:r>
            <a:r>
              <a:rPr lang="zh-CN" altLang="en-US" dirty="0" smtClean="0"/>
              <a:t> </a:t>
            </a:r>
            <a:r>
              <a:rPr lang="en-US" altLang="zh-CN" dirty="0"/>
              <a:t>(SHMTU, Shanghai)</a:t>
            </a:r>
          </a:p>
          <a:p>
            <a:pPr defTabSz="737936" eaLnBrk="0" hangingPunct="0">
              <a:lnSpc>
                <a:spcPct val="150000"/>
              </a:lnSpc>
              <a:buFontTx/>
              <a:buChar char="•"/>
            </a:pPr>
            <a:r>
              <a:rPr lang="en-US" altLang="zh-CN" dirty="0"/>
              <a:t> </a:t>
            </a:r>
            <a:r>
              <a:rPr lang="en-US" altLang="zh-CN" dirty="0" smtClean="0"/>
              <a:t>Lu </a:t>
            </a:r>
            <a:r>
              <a:rPr lang="en-US" altLang="zh-CN" dirty="0" err="1" smtClean="0"/>
              <a:t>Guo</a:t>
            </a:r>
            <a:r>
              <a:rPr lang="zh-CN" altLang="en-US" dirty="0" smtClean="0"/>
              <a:t> </a:t>
            </a:r>
            <a:r>
              <a:rPr lang="en-US" altLang="zh-CN" dirty="0"/>
              <a:t>(UCAS, Beijing) </a:t>
            </a:r>
          </a:p>
          <a:p>
            <a:pPr defTabSz="737936" eaLnBrk="0" hangingPunct="0">
              <a:lnSpc>
                <a:spcPct val="150000"/>
              </a:lnSpc>
              <a:buFontTx/>
              <a:buChar char="•"/>
            </a:pPr>
            <a:r>
              <a:rPr lang="zh-CN" altLang="en-US" dirty="0"/>
              <a:t> </a:t>
            </a:r>
            <a:r>
              <a:rPr lang="en-US" altLang="zh-CN" dirty="0" smtClean="0"/>
              <a:t>Yu-Min Zhao</a:t>
            </a:r>
            <a:r>
              <a:rPr lang="zh-CN" altLang="zh-CN" dirty="0" smtClean="0"/>
              <a:t> </a:t>
            </a:r>
            <a:r>
              <a:rPr lang="zh-CN" altLang="zh-CN" dirty="0"/>
              <a:t>(</a:t>
            </a:r>
            <a:r>
              <a:rPr lang="en-US" altLang="zh-CN" dirty="0"/>
              <a:t>SJTU</a:t>
            </a:r>
            <a:r>
              <a:rPr lang="zh-CN" altLang="zh-CN" dirty="0"/>
              <a:t>, </a:t>
            </a:r>
            <a:r>
              <a:rPr lang="zh-CN" altLang="en-US" dirty="0"/>
              <a:t>S</a:t>
            </a:r>
            <a:r>
              <a:rPr lang="en-US" altLang="zh-CN" dirty="0" err="1"/>
              <a:t>hanghai</a:t>
            </a:r>
            <a:r>
              <a:rPr lang="zh-CN" altLang="zh-CN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971"/>
            <a:ext cx="3700026" cy="268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9036496" cy="395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872208" y="2636912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altLang="zh-CN" dirty="0" smtClean="0"/>
              <a:t>Y.-H. Zhang, Yu. A. Litvinov, T. Uesaka </a:t>
            </a:r>
            <a:r>
              <a:rPr lang="pt-BR" altLang="zh-CN" dirty="0"/>
              <a:t>and </a:t>
            </a:r>
            <a:r>
              <a:rPr lang="pt-BR" altLang="zh-CN" dirty="0" smtClean="0"/>
              <a:t>H.-S. </a:t>
            </a:r>
            <a:r>
              <a:rPr lang="pt-BR" altLang="zh-CN" dirty="0"/>
              <a:t>Xu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804248" y="5517232"/>
            <a:ext cx="8675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 smtClean="0">
                <a:solidFill>
                  <a:srgbClr val="FF0000"/>
                </a:solidFill>
              </a:rPr>
              <a:t>Z=82</a:t>
            </a:r>
            <a:endParaRPr lang="zh-CN" altLang="en-US" sz="22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16088" y="5517232"/>
            <a:ext cx="8675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 smtClean="0">
                <a:solidFill>
                  <a:srgbClr val="0000FF"/>
                </a:solidFill>
              </a:rPr>
              <a:t>N=82</a:t>
            </a:r>
            <a:endParaRPr lang="zh-CN" altLang="en-US" sz="22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639630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/>
              <a:t>Discrepancies increase evidently approaching neutron drip line</a:t>
            </a:r>
            <a:endParaRPr lang="zh-CN" alt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177281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sz="1800" dirty="0" smtClean="0">
                <a:solidFill>
                  <a:srgbClr val="006600"/>
                </a:solidFill>
              </a:rPr>
              <a:t>What is the reason?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800" dirty="0" smtClean="0">
                <a:solidFill>
                  <a:srgbClr val="006600"/>
                </a:solidFill>
              </a:rPr>
              <a:t>How large is the model error?</a:t>
            </a:r>
            <a:endParaRPr lang="zh-CN" altLang="en-US" sz="1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9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04042" y="2296005"/>
            <a:ext cx="2591453" cy="222134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35001">
                <a:srgbClr val="FFFFFF"/>
              </a:gs>
              <a:gs pos="100000">
                <a:srgbClr val="FFFFFF"/>
              </a:gs>
            </a:gsLst>
            <a:lin ang="16200000" scaled="1"/>
          </a:gradFill>
          <a:ln w="9525" algn="ctr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73880" tIns="36940" rIns="73880" bIns="36940">
            <a:spAutoFit/>
          </a:bodyPr>
          <a:lstStyle>
            <a:lvl1pPr marL="325438" indent="-325438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847725" indent="-327025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304925" indent="-263525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824038" indent="-260350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346325" indent="-260350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8035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2607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7179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1751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lnSpc>
                <a:spcPct val="155000"/>
              </a:lnSpc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0000"/>
                </a:solidFill>
                <a:latin typeface="Verdana" pitchFamily="34" charset="0"/>
              </a:rPr>
              <a:t>Garvey-Kelson</a:t>
            </a:r>
          </a:p>
          <a:p>
            <a:pPr>
              <a:lnSpc>
                <a:spcPct val="155000"/>
              </a:lnSpc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0000"/>
                </a:solidFill>
                <a:latin typeface="Verdana" pitchFamily="34" charset="0"/>
              </a:rPr>
              <a:t>n-p residual</a:t>
            </a:r>
          </a:p>
          <a:p>
            <a:pPr>
              <a:lnSpc>
                <a:spcPct val="155000"/>
              </a:lnSpc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0000"/>
                </a:solidFill>
                <a:latin typeface="Verdana" pitchFamily="34" charset="0"/>
              </a:rPr>
              <a:t>ab initio</a:t>
            </a:r>
          </a:p>
          <a:p>
            <a:pPr>
              <a:lnSpc>
                <a:spcPct val="155000"/>
              </a:lnSpc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0000"/>
                </a:solidFill>
                <a:latin typeface="Verdana" pitchFamily="34" charset="0"/>
              </a:rPr>
              <a:t>Shell model</a:t>
            </a:r>
          </a:p>
          <a:p>
            <a:pPr>
              <a:lnSpc>
                <a:spcPct val="155000"/>
              </a:lnSpc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0000"/>
                </a:solidFill>
                <a:latin typeface="Verdana" pitchFamily="34" charset="0"/>
              </a:rPr>
              <a:t>… </a:t>
            </a:r>
            <a:r>
              <a:rPr lang="en-US" altLang="zh-CN" sz="1600">
                <a:solidFill>
                  <a:srgbClr val="006600"/>
                </a:solidFill>
                <a:latin typeface="Verdana" pitchFamily="34" charset="0"/>
              </a:rPr>
              <a:t>~200keV</a:t>
            </a:r>
            <a:endParaRPr lang="zh-CN" altLang="en-US" sz="1600">
              <a:solidFill>
                <a:srgbClr val="006600"/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8120" y="2500691"/>
            <a:ext cx="2304758" cy="201359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35001">
                <a:srgbClr val="FFFFFF"/>
              </a:gs>
              <a:gs pos="100000">
                <a:srgbClr val="FFFFFF"/>
              </a:gs>
            </a:gsLst>
            <a:lin ang="16200000" scaled="1"/>
          </a:gradFill>
          <a:ln w="9525" algn="ctr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73880" tIns="36940" rIns="73880" bIns="36940">
            <a:spAutoFit/>
          </a:bodyPr>
          <a:lstStyle>
            <a:lvl1pPr marL="325438" indent="-325438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847725" indent="-327025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304925" indent="-263525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824038" indent="-260350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346325" indent="-260350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8035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2607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7179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1751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0000"/>
                </a:solidFill>
                <a:latin typeface="Verdana" pitchFamily="34" charset="0"/>
              </a:rPr>
              <a:t>Microscopic</a:t>
            </a:r>
          </a:p>
          <a:p>
            <a:pPr>
              <a:buFont typeface="Arial" charset="0"/>
              <a:buChar char="•"/>
              <a:defRPr/>
            </a:pPr>
            <a:endParaRPr lang="en-US" altLang="zh-CN" sz="180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0000"/>
                </a:solidFill>
                <a:latin typeface="Verdana" pitchFamily="34" charset="0"/>
              </a:rPr>
              <a:t>Macro-Micro</a:t>
            </a:r>
          </a:p>
          <a:p>
            <a:pPr>
              <a:buFont typeface="Arial" charset="0"/>
              <a:buChar char="•"/>
              <a:defRPr/>
            </a:pPr>
            <a:endParaRPr lang="en-US" altLang="zh-CN" sz="180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0000"/>
                </a:solidFill>
                <a:latin typeface="Verdana" pitchFamily="34" charset="0"/>
              </a:rPr>
              <a:t>Duflo-Zuker</a:t>
            </a:r>
          </a:p>
          <a:p>
            <a:pPr>
              <a:buFont typeface="Arial" charset="0"/>
              <a:buChar char="•"/>
              <a:defRPr/>
            </a:pPr>
            <a:endParaRPr lang="en-US" altLang="zh-CN" sz="180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0000"/>
                </a:solidFill>
                <a:latin typeface="Verdana" pitchFamily="34" charset="0"/>
              </a:rPr>
              <a:t> … </a:t>
            </a:r>
            <a:r>
              <a:rPr lang="en-US" altLang="zh-CN" sz="1600">
                <a:solidFill>
                  <a:srgbClr val="006600"/>
                </a:solidFill>
                <a:latin typeface="Verdana" pitchFamily="34" charset="0"/>
              </a:rPr>
              <a:t>~300-600keV</a:t>
            </a:r>
            <a:endParaRPr lang="zh-CN" altLang="en-US" sz="1600">
              <a:solidFill>
                <a:srgbClr val="006600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56103" y="2500691"/>
            <a:ext cx="2592573" cy="201359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35001">
                <a:srgbClr val="FFFFFF"/>
              </a:gs>
              <a:gs pos="100000">
                <a:srgbClr val="FFFFFF"/>
              </a:gs>
            </a:gsLst>
            <a:lin ang="16200000" scaled="1"/>
          </a:gradFill>
          <a:ln w="9525" algn="ctr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73880" tIns="36940" rIns="73880" bIns="36940">
            <a:spAutoFit/>
          </a:bodyPr>
          <a:lstStyle>
            <a:lvl1pPr marL="325438" indent="-325438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847725" indent="-327025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304925" indent="-263525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824038" indent="-260350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346325" indent="-260350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8035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2607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7179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1751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0000"/>
                </a:solidFill>
                <a:latin typeface="Verdana" pitchFamily="34" charset="0"/>
              </a:rPr>
              <a:t>AME</a:t>
            </a:r>
          </a:p>
          <a:p>
            <a:pPr>
              <a:buFont typeface="Arial" charset="0"/>
              <a:buChar char="•"/>
              <a:defRPr/>
            </a:pPr>
            <a:endParaRPr lang="en-US" altLang="zh-CN" sz="180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0000"/>
                </a:solidFill>
                <a:latin typeface="Verdana" pitchFamily="34" charset="0"/>
              </a:rPr>
              <a:t>CLEAN</a:t>
            </a:r>
          </a:p>
          <a:p>
            <a:pPr>
              <a:buFont typeface="Arial" charset="0"/>
              <a:buChar char="•"/>
              <a:defRPr/>
            </a:pPr>
            <a:endParaRPr lang="en-US" altLang="zh-CN" sz="180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0000"/>
                </a:solidFill>
                <a:latin typeface="Verdana" pitchFamily="34" charset="0"/>
              </a:rPr>
              <a:t>RBF</a:t>
            </a:r>
          </a:p>
          <a:p>
            <a:pPr>
              <a:defRPr/>
            </a:pPr>
            <a:endParaRPr lang="en-US" altLang="zh-CN" sz="180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0000"/>
                </a:solidFill>
                <a:latin typeface="Verdana" pitchFamily="34" charset="0"/>
              </a:rPr>
              <a:t>… </a:t>
            </a:r>
            <a:r>
              <a:rPr lang="en-US" altLang="zh-CN" sz="1600">
                <a:solidFill>
                  <a:srgbClr val="006600"/>
                </a:solidFill>
                <a:latin typeface="Verdana" pitchFamily="34" charset="0"/>
              </a:rPr>
              <a:t>~200keV</a:t>
            </a:r>
            <a:endParaRPr lang="zh-CN" altLang="en-US" sz="1600">
              <a:solidFill>
                <a:srgbClr val="006600"/>
              </a:solidFill>
              <a:latin typeface="Verdana" pitchFamily="34" charset="0"/>
            </a:endParaRPr>
          </a:p>
        </p:txBody>
      </p:sp>
      <p:sp>
        <p:nvSpPr>
          <p:cNvPr id="8" name="圆角矩形 7"/>
          <p:cNvSpPr/>
          <p:nvPr/>
        </p:nvSpPr>
        <p:spPr bwMode="auto">
          <a:xfrm>
            <a:off x="465660" y="1741343"/>
            <a:ext cx="2306044" cy="432352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4794" tIns="32397" rIns="64794" bIns="32397"/>
          <a:lstStyle/>
          <a:p>
            <a:pPr>
              <a:defRPr/>
            </a:pPr>
            <a:r>
              <a:rPr lang="en-US" altLang="zh-CN" sz="1700" dirty="0">
                <a:ln>
                  <a:solidFill>
                    <a:srgbClr val="0000FF"/>
                  </a:solidFill>
                </a:ln>
                <a:solidFill>
                  <a:schemeClr val="tx1"/>
                </a:solidFill>
                <a:latin typeface="Arial" charset="0"/>
              </a:rPr>
              <a:t>Global</a:t>
            </a:r>
            <a:endParaRPr lang="zh-CN" altLang="en-US" sz="1700" dirty="0">
              <a:ln>
                <a:solidFill>
                  <a:srgbClr val="0000FF"/>
                </a:solidFill>
              </a:ln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3185237" y="1741343"/>
            <a:ext cx="2591835" cy="432352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4794" tIns="32397" rIns="64794" bIns="32397"/>
          <a:lstStyle/>
          <a:p>
            <a:pPr>
              <a:defRPr/>
            </a:pPr>
            <a:r>
              <a:rPr lang="en-US" altLang="zh-CN" sz="1700" dirty="0">
                <a:ln>
                  <a:solidFill>
                    <a:srgbClr val="0000FF"/>
                  </a:solidFill>
                </a:ln>
                <a:solidFill>
                  <a:schemeClr val="tx1"/>
                </a:solidFill>
                <a:latin typeface="Arial" charset="0"/>
              </a:rPr>
              <a:t>Local</a:t>
            </a:r>
            <a:endParaRPr lang="zh-CN" altLang="en-US" sz="1700" dirty="0">
              <a:ln>
                <a:solidFill>
                  <a:srgbClr val="0000FF"/>
                </a:solidFill>
              </a:ln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6156483" y="1741343"/>
            <a:ext cx="2593928" cy="432352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4794" tIns="32397" rIns="64794" bIns="32397"/>
          <a:lstStyle/>
          <a:p>
            <a:pPr>
              <a:defRPr/>
            </a:pPr>
            <a:r>
              <a:rPr lang="en-US" altLang="zh-CN" sz="1700" dirty="0">
                <a:ln>
                  <a:solidFill>
                    <a:srgbClr val="0000FF"/>
                  </a:solidFill>
                </a:ln>
                <a:solidFill>
                  <a:schemeClr val="tx1"/>
                </a:solidFill>
                <a:latin typeface="Arial" charset="0"/>
              </a:rPr>
              <a:t>Systematics</a:t>
            </a:r>
            <a:endParaRPr lang="zh-CN" altLang="en-US" sz="1700" dirty="0">
              <a:ln>
                <a:solidFill>
                  <a:srgbClr val="0000FF"/>
                </a:solidFill>
              </a:ln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15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692"/>
            <a:ext cx="9144000" cy="169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angle 3"/>
          <p:cNvSpPr>
            <a:spLocks noChangeArrowheads="1"/>
          </p:cNvSpPr>
          <p:nvPr/>
        </p:nvSpPr>
        <p:spPr bwMode="auto">
          <a:xfrm>
            <a:off x="609227" y="616858"/>
            <a:ext cx="5283698" cy="7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880" tIns="36940" rIns="73880" bIns="36940" anchor="b"/>
          <a:lstStyle/>
          <a:p>
            <a:pPr marL="462335" indent="-462335" defTabSz="737936" eaLnBrk="0" hangingPunct="0">
              <a:buFont typeface="Wingdings" pitchFamily="2" charset="2"/>
              <a:buChar char="p"/>
            </a:pPr>
            <a:r>
              <a:rPr lang="en-US" altLang="zh-CN" sz="3000" dirty="0" smtClean="0">
                <a:solidFill>
                  <a:schemeClr val="accent2"/>
                </a:solidFill>
                <a:latin typeface="Verdana" pitchFamily="34" charset="0"/>
                <a:ea typeface="微软雅黑" pitchFamily="34" charset="-122"/>
              </a:rPr>
              <a:t>Nuclear mass models</a:t>
            </a:r>
            <a:endParaRPr lang="zh-CN" altLang="en-US" sz="3000" dirty="0">
              <a:solidFill>
                <a:schemeClr val="accent2"/>
              </a:solidFill>
              <a:latin typeface="Verdana" pitchFamily="34" charset="0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325894" y="188990"/>
            <a:ext cx="5851487" cy="47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880" tIns="36940" rIns="73880" bIns="36940">
            <a:spAutoFit/>
          </a:bodyPr>
          <a:lstStyle>
            <a:lvl1pPr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600" dirty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dirty="0" smtClean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Local mass models</a:t>
            </a:r>
            <a:endParaRPr lang="zh-CN" altLang="en-US" sz="2600" dirty="0">
              <a:solidFill>
                <a:srgbClr val="0066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58834" y="1028097"/>
            <a:ext cx="4733246" cy="1736595"/>
          </a:xfrm>
          <a:prstGeom prst="rect">
            <a:avLst/>
          </a:prstGeom>
          <a:solidFill>
            <a:srgbClr val="FFFF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73880" tIns="36940" rIns="73880" bIns="36940">
            <a:spAutoFit/>
          </a:bodyPr>
          <a:lstStyle/>
          <a:p>
            <a:pPr marL="276726" indent="-276726" defTabSz="737936"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66FF"/>
                </a:solidFill>
                <a:latin typeface="Verdana" pitchFamily="34" charset="0"/>
              </a:rPr>
              <a:t>Garvey-Kelson</a:t>
            </a:r>
          </a:p>
          <a:p>
            <a:pPr marL="276726" indent="-276726" defTabSz="737936">
              <a:buFont typeface="Arial" charset="0"/>
              <a:buChar char="•"/>
              <a:defRPr/>
            </a:pPr>
            <a:endParaRPr lang="en-US" altLang="zh-CN" sz="1800">
              <a:solidFill>
                <a:srgbClr val="0066FF"/>
              </a:solidFill>
              <a:latin typeface="Verdana" pitchFamily="34" charset="0"/>
            </a:endParaRPr>
          </a:p>
          <a:p>
            <a:pPr marL="276726" indent="-276726" defTabSz="737936"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66FF"/>
                </a:solidFill>
                <a:latin typeface="Verdana" pitchFamily="34" charset="0"/>
              </a:rPr>
              <a:t>n-p residual interaction</a:t>
            </a:r>
          </a:p>
          <a:p>
            <a:pPr marL="276726" indent="-276726" defTabSz="737936">
              <a:buFont typeface="Arial" charset="0"/>
              <a:buChar char="•"/>
              <a:defRPr/>
            </a:pPr>
            <a:endParaRPr lang="en-US" altLang="zh-CN" sz="1800">
              <a:solidFill>
                <a:srgbClr val="0066FF"/>
              </a:solidFill>
              <a:latin typeface="Verdana" pitchFamily="34" charset="0"/>
            </a:endParaRPr>
          </a:p>
          <a:p>
            <a:pPr marL="276726" indent="-276726" defTabSz="737936"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66FF"/>
                </a:solidFill>
                <a:latin typeface="Verdana" pitchFamily="34" charset="0"/>
              </a:rPr>
              <a:t>Isobaric Multiplet Mass Equation</a:t>
            </a:r>
          </a:p>
          <a:p>
            <a:pPr marL="276726" indent="-276726" defTabSz="737936">
              <a:defRPr/>
            </a:pPr>
            <a:r>
              <a:rPr lang="en-US" altLang="zh-CN" sz="1800">
                <a:solidFill>
                  <a:srgbClr val="0066FF"/>
                </a:solidFill>
                <a:latin typeface="Verdana" pitchFamily="34" charset="0"/>
              </a:rPr>
              <a:t>    ……</a:t>
            </a:r>
            <a:endParaRPr lang="en-US" altLang="zh-CN" sz="18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550992" y="3572630"/>
            <a:ext cx="8593008" cy="561914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880" tIns="36940" rIns="73880" bIns="36940">
            <a:spAutoFit/>
          </a:bodyPr>
          <a:lstStyle/>
          <a:p>
            <a:pPr marL="230605" indent="-230605" defTabSz="737936">
              <a:lnSpc>
                <a:spcPts val="1940"/>
              </a:lnSpc>
              <a:buFont typeface="Arial" charset="0"/>
              <a:buChar char="•"/>
            </a:pPr>
            <a:r>
              <a:rPr lang="en-US" altLang="zh-CN"/>
              <a:t>Garvey, Gerace, Jaffe, Talmi, Kelson, Rev. Mod. Phys. </a:t>
            </a:r>
            <a:r>
              <a:rPr lang="en-US" altLang="zh-CN" b="1"/>
              <a:t>41</a:t>
            </a:r>
            <a:r>
              <a:rPr lang="en-US" altLang="zh-CN"/>
              <a:t> (1969)  S1 </a:t>
            </a:r>
          </a:p>
          <a:p>
            <a:pPr marL="230605" indent="-230605" defTabSz="737936">
              <a:lnSpc>
                <a:spcPts val="1940"/>
              </a:lnSpc>
              <a:buFont typeface="Arial" charset="0"/>
              <a:buChar char="•"/>
            </a:pPr>
            <a:r>
              <a:rPr lang="en-US" altLang="zh-CN"/>
              <a:t>Barea, Frank, Hirsch, Isacker, et al, Phys. Rev. C </a:t>
            </a:r>
            <a:r>
              <a:rPr lang="en-US" altLang="zh-CN" b="1"/>
              <a:t>77</a:t>
            </a:r>
            <a:r>
              <a:rPr lang="en-US" altLang="zh-CN"/>
              <a:t> (2008)  041304(R)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06"/>
          <a:stretch>
            <a:fillRect/>
          </a:stretch>
        </p:blipFill>
        <p:spPr bwMode="auto">
          <a:xfrm>
            <a:off x="7256967" y="1"/>
            <a:ext cx="1836639" cy="158447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1" y="3031844"/>
            <a:ext cx="3264579" cy="40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5"/>
          <a:stretch>
            <a:fillRect/>
          </a:stretch>
        </p:blipFill>
        <p:spPr bwMode="auto">
          <a:xfrm>
            <a:off x="1619922" y="4383012"/>
            <a:ext cx="3672158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6299451" y="4393597"/>
            <a:ext cx="2844551" cy="1421124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880" tIns="36940" rIns="73880" bIns="36940">
            <a:spAutoFit/>
          </a:bodyPr>
          <a:lstStyle/>
          <a:p>
            <a:pPr defTabSz="737936">
              <a:lnSpc>
                <a:spcPts val="2100"/>
              </a:lnSpc>
            </a:pPr>
            <a:r>
              <a:rPr lang="en-US" altLang="zh-CN" sz="1600" dirty="0"/>
              <a:t>Y. M. Zhao,</a:t>
            </a:r>
            <a:r>
              <a:rPr lang="en-US" altLang="zh-CN" sz="1600" b="1" dirty="0">
                <a:solidFill>
                  <a:srgbClr val="0066FF"/>
                </a:solidFill>
              </a:rPr>
              <a:t> </a:t>
            </a:r>
            <a:r>
              <a:rPr lang="en-US" altLang="zh-CN" sz="1600" dirty="0"/>
              <a:t>et al., </a:t>
            </a:r>
          </a:p>
          <a:p>
            <a:pPr defTabSz="737936">
              <a:lnSpc>
                <a:spcPts val="2100"/>
              </a:lnSpc>
            </a:pPr>
            <a:r>
              <a:rPr lang="en-US" altLang="zh-CN" sz="1600" dirty="0"/>
              <a:t>Phys. Rev. C</a:t>
            </a:r>
            <a:r>
              <a:rPr lang="en-US" altLang="zh-CN" sz="1600" b="1" dirty="0"/>
              <a:t>82</a:t>
            </a:r>
            <a:r>
              <a:rPr lang="en-US" altLang="zh-CN" sz="1600" dirty="0"/>
              <a:t>-054317;  </a:t>
            </a:r>
          </a:p>
          <a:p>
            <a:pPr defTabSz="737936">
              <a:lnSpc>
                <a:spcPts val="2100"/>
              </a:lnSpc>
            </a:pPr>
            <a:r>
              <a:rPr lang="en-US" altLang="zh-CN" sz="1600" dirty="0"/>
              <a:t>Phys. Rev. C</a:t>
            </a:r>
            <a:r>
              <a:rPr lang="en-US" altLang="zh-CN" sz="1600" b="1" dirty="0"/>
              <a:t>84</a:t>
            </a:r>
            <a:r>
              <a:rPr lang="en-US" altLang="zh-CN" sz="1600" dirty="0"/>
              <a:t>-034311; </a:t>
            </a:r>
          </a:p>
          <a:p>
            <a:pPr defTabSz="737936">
              <a:lnSpc>
                <a:spcPts val="2100"/>
              </a:lnSpc>
            </a:pPr>
            <a:r>
              <a:rPr lang="en-US" altLang="zh-CN" sz="1600" dirty="0"/>
              <a:t>Phys. Rev. C</a:t>
            </a:r>
            <a:r>
              <a:rPr lang="en-US" altLang="zh-CN" sz="1600" b="1" dirty="0"/>
              <a:t>85</a:t>
            </a:r>
            <a:r>
              <a:rPr lang="en-US" altLang="zh-CN" sz="1600" dirty="0"/>
              <a:t>-054303;</a:t>
            </a:r>
          </a:p>
          <a:p>
            <a:pPr defTabSz="737936">
              <a:lnSpc>
                <a:spcPts val="2100"/>
              </a:lnSpc>
            </a:pPr>
            <a:r>
              <a:rPr lang="en-US" altLang="zh-CN" sz="1600" dirty="0"/>
              <a:t>…</a:t>
            </a:r>
          </a:p>
        </p:txBody>
      </p:sp>
      <p:pic>
        <p:nvPicPr>
          <p:cNvPr id="7177" name="Picture 6"/>
          <p:cNvPicPr>
            <a:picLocks noChangeAspect="1" noChangeArrowheads="1"/>
          </p:cNvPicPr>
          <p:nvPr/>
        </p:nvPicPr>
        <p:blipFill>
          <a:blip r:embed="rId5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929" y="6453336"/>
            <a:ext cx="6858280" cy="29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8" name="Group 15"/>
          <p:cNvGrpSpPr>
            <a:grpSpLocks/>
          </p:cNvGrpSpPr>
          <p:nvPr/>
        </p:nvGrpSpPr>
        <p:grpSpPr bwMode="auto">
          <a:xfrm>
            <a:off x="179575" y="4401156"/>
            <a:ext cx="1295339" cy="2408668"/>
            <a:chOff x="3651" y="1298"/>
            <a:chExt cx="1089" cy="1876"/>
          </a:xfrm>
        </p:grpSpPr>
        <p:sp>
          <p:nvSpPr>
            <p:cNvPr id="7180" name="Rectangle 7"/>
            <p:cNvSpPr>
              <a:spLocks noChangeArrowheads="1"/>
            </p:cNvSpPr>
            <p:nvPr/>
          </p:nvSpPr>
          <p:spPr bwMode="auto">
            <a:xfrm>
              <a:off x="3969" y="1344"/>
              <a:ext cx="725" cy="145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4262" tIns="52131" rIns="104262" bIns="52131" anchor="ctr"/>
            <a:lstStyle/>
            <a:p>
              <a:pPr algn="ctr" defTabSz="737936"/>
              <a:endParaRPr lang="zh-CN" altLang="en-US"/>
            </a:p>
          </p:txBody>
        </p:sp>
        <p:sp>
          <p:nvSpPr>
            <p:cNvPr id="7181" name="Line 8"/>
            <p:cNvSpPr>
              <a:spLocks noChangeShapeType="1"/>
            </p:cNvSpPr>
            <p:nvPr/>
          </p:nvSpPr>
          <p:spPr bwMode="auto">
            <a:xfrm>
              <a:off x="3969" y="2069"/>
              <a:ext cx="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82" name="Oval 9"/>
            <p:cNvSpPr>
              <a:spLocks noChangeArrowheads="1"/>
            </p:cNvSpPr>
            <p:nvPr/>
          </p:nvSpPr>
          <p:spPr bwMode="auto">
            <a:xfrm>
              <a:off x="3923" y="2704"/>
              <a:ext cx="136" cy="136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4262" tIns="52131" rIns="104262" bIns="52131" anchor="ctr"/>
            <a:lstStyle/>
            <a:p>
              <a:pPr algn="ctr" defTabSz="737936"/>
              <a:endParaRPr lang="zh-CN" altLang="en-US"/>
            </a:p>
          </p:txBody>
        </p:sp>
        <p:sp>
          <p:nvSpPr>
            <p:cNvPr id="7183" name="Oval 10"/>
            <p:cNvSpPr>
              <a:spLocks noChangeArrowheads="1"/>
            </p:cNvSpPr>
            <p:nvPr/>
          </p:nvSpPr>
          <p:spPr bwMode="auto">
            <a:xfrm>
              <a:off x="4604" y="1298"/>
              <a:ext cx="136" cy="136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4262" tIns="52131" rIns="104262" bIns="52131" anchor="ctr"/>
            <a:lstStyle/>
            <a:p>
              <a:pPr algn="ctr" defTabSz="737936"/>
              <a:endParaRPr lang="zh-CN" altLang="en-US"/>
            </a:p>
          </p:txBody>
        </p:sp>
        <p:sp>
          <p:nvSpPr>
            <p:cNvPr id="7184" name="Oval 11"/>
            <p:cNvSpPr>
              <a:spLocks noChangeArrowheads="1"/>
            </p:cNvSpPr>
            <p:nvPr/>
          </p:nvSpPr>
          <p:spPr bwMode="auto">
            <a:xfrm>
              <a:off x="4604" y="2704"/>
              <a:ext cx="136" cy="136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4262" tIns="52131" rIns="104262" bIns="52131" anchor="ctr"/>
            <a:lstStyle/>
            <a:p>
              <a:pPr algn="ctr" defTabSz="737936"/>
              <a:endParaRPr lang="zh-CN" altLang="en-US"/>
            </a:p>
          </p:txBody>
        </p:sp>
        <p:sp>
          <p:nvSpPr>
            <p:cNvPr id="7185" name="Oval 12"/>
            <p:cNvSpPr>
              <a:spLocks noChangeArrowheads="1"/>
            </p:cNvSpPr>
            <p:nvPr/>
          </p:nvSpPr>
          <p:spPr bwMode="auto">
            <a:xfrm>
              <a:off x="3923" y="1298"/>
              <a:ext cx="136" cy="136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4262" tIns="52131" rIns="104262" bIns="52131" anchor="ctr"/>
            <a:lstStyle/>
            <a:p>
              <a:pPr algn="ctr" defTabSz="737936"/>
              <a:endParaRPr lang="zh-CN" altLang="en-US"/>
            </a:p>
          </p:txBody>
        </p:sp>
        <p:sp>
          <p:nvSpPr>
            <p:cNvPr id="7186" name="Text Box 13"/>
            <p:cNvSpPr txBox="1">
              <a:spLocks noChangeArrowheads="1"/>
            </p:cNvSpPr>
            <p:nvPr/>
          </p:nvSpPr>
          <p:spPr bwMode="auto">
            <a:xfrm>
              <a:off x="4195" y="2840"/>
              <a:ext cx="408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4262" tIns="52131" rIns="104262" bIns="52131">
              <a:spAutoFit/>
            </a:bodyPr>
            <a:lstStyle>
              <a:lvl1pPr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10414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10414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10414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10414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/>
                <a:t>N</a:t>
              </a:r>
            </a:p>
          </p:txBody>
        </p:sp>
        <p:sp>
          <p:nvSpPr>
            <p:cNvPr id="7187" name="Text Box 14"/>
            <p:cNvSpPr txBox="1">
              <a:spLocks noChangeArrowheads="1"/>
            </p:cNvSpPr>
            <p:nvPr/>
          </p:nvSpPr>
          <p:spPr bwMode="auto">
            <a:xfrm>
              <a:off x="3651" y="1933"/>
              <a:ext cx="317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4262" tIns="52131" rIns="104262" bIns="52131">
              <a:spAutoFit/>
            </a:bodyPr>
            <a:lstStyle>
              <a:lvl1pPr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1041400" eaLnBrk="0" hangingPunct="0"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10414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10414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10414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10414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dirty="0"/>
                <a:t>Z</a:t>
              </a:r>
            </a:p>
          </p:txBody>
        </p:sp>
      </p:grpSp>
      <p:sp>
        <p:nvSpPr>
          <p:cNvPr id="7179" name="Rectangle 5"/>
          <p:cNvSpPr>
            <a:spLocks noChangeArrowheads="1"/>
          </p:cNvSpPr>
          <p:nvPr/>
        </p:nvSpPr>
        <p:spPr bwMode="auto">
          <a:xfrm>
            <a:off x="6300571" y="1773466"/>
            <a:ext cx="2843431" cy="130416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880" tIns="36940" rIns="73880" bIns="36940">
            <a:spAutoFit/>
          </a:bodyPr>
          <a:lstStyle/>
          <a:p>
            <a:pPr defTabSz="737936">
              <a:lnSpc>
                <a:spcPct val="130000"/>
              </a:lnSpc>
            </a:pPr>
            <a:r>
              <a:rPr lang="en-US" altLang="zh-CN" sz="1600" dirty="0" smtClean="0"/>
              <a:t>IMP-CAS, Lanzhou</a:t>
            </a:r>
            <a:endParaRPr lang="zh-CN" altLang="en-US" sz="1600" dirty="0"/>
          </a:p>
          <a:p>
            <a:pPr defTabSz="737936">
              <a:lnSpc>
                <a:spcPct val="130000"/>
              </a:lnSpc>
            </a:pPr>
            <a:r>
              <a:rPr lang="en-US" altLang="zh-CN" sz="1600" dirty="0"/>
              <a:t>PRL </a:t>
            </a:r>
            <a:r>
              <a:rPr lang="en-US" altLang="zh-CN" sz="1600" b="1" dirty="0"/>
              <a:t>109 </a:t>
            </a:r>
            <a:r>
              <a:rPr lang="en-US" altLang="zh-CN" sz="1600" dirty="0"/>
              <a:t>(2012) 102501  </a:t>
            </a:r>
          </a:p>
          <a:p>
            <a:pPr defTabSz="737936">
              <a:lnSpc>
                <a:spcPct val="130000"/>
              </a:lnSpc>
            </a:pPr>
            <a:r>
              <a:rPr lang="en-US" altLang="zh-CN" sz="1600" dirty="0"/>
              <a:t>PLB </a:t>
            </a:r>
            <a:r>
              <a:rPr lang="en-US" altLang="zh-CN" sz="1600" b="1" dirty="0"/>
              <a:t>735 </a:t>
            </a:r>
            <a:r>
              <a:rPr lang="en-US" altLang="zh-CN" sz="1600" dirty="0"/>
              <a:t>(2014) 327</a:t>
            </a:r>
          </a:p>
          <a:p>
            <a:pPr defTabSz="737936">
              <a:lnSpc>
                <a:spcPts val="2100"/>
              </a:lnSpc>
            </a:pPr>
            <a:r>
              <a:rPr lang="en-US" altLang="zh-CN" sz="1600" dirty="0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42" y="1"/>
            <a:ext cx="2996858" cy="244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/>
          <p:cNvGrpSpPr>
            <a:grpSpLocks/>
          </p:cNvGrpSpPr>
          <p:nvPr/>
        </p:nvGrpSpPr>
        <p:grpSpPr bwMode="auto">
          <a:xfrm>
            <a:off x="5863809" y="4508502"/>
            <a:ext cx="3172683" cy="1056821"/>
            <a:chOff x="3424" y="3168"/>
            <a:chExt cx="1997" cy="666"/>
          </a:xfrm>
        </p:grpSpPr>
        <p:pic>
          <p:nvPicPr>
            <p:cNvPr id="8206" name="Picture 6"/>
            <p:cNvPicPr>
              <a:picLocks noChangeAspect="1" noChangeArrowheads="1"/>
            </p:cNvPicPr>
            <p:nvPr/>
          </p:nvPicPr>
          <p:blipFill>
            <a:blip r:embed="rId3" cstate="print">
              <a:lum bright="-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3521"/>
              <a:ext cx="1951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7" name="Rectangle 7"/>
            <p:cNvSpPr>
              <a:spLocks noChangeArrowheads="1"/>
            </p:cNvSpPr>
            <p:nvPr/>
          </p:nvSpPr>
          <p:spPr bwMode="auto">
            <a:xfrm>
              <a:off x="3424" y="3168"/>
              <a:ext cx="1263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262" tIns="52131" rIns="104262" bIns="52131">
              <a:spAutoFit/>
            </a:bodyPr>
            <a:lstStyle/>
            <a:p>
              <a:pPr defTabSz="737936"/>
              <a:r>
                <a:rPr lang="en-US" altLang="zh-CN" sz="1800" b="1">
                  <a:solidFill>
                    <a:srgbClr val="FF00FF"/>
                  </a:solidFill>
                </a:rPr>
                <a:t>Revised masses</a:t>
              </a:r>
            </a:p>
          </p:txBody>
        </p:sp>
      </p:grpSp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9" y="1731132"/>
            <a:ext cx="3737113" cy="83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502695" y="548823"/>
            <a:ext cx="5365449" cy="792239"/>
          </a:xfrm>
          <a:noFill/>
        </p:spPr>
        <p:txBody>
          <a:bodyPr/>
          <a:lstStyle/>
          <a:p>
            <a:pPr eaLnBrk="1" hangingPunct="1"/>
            <a:r>
              <a:rPr lang="en-US" altLang="zh-CN" sz="2600" dirty="0" smtClean="0">
                <a:solidFill>
                  <a:srgbClr val="006600"/>
                </a:solidFill>
                <a:latin typeface="Arial" charset="0"/>
                <a:ea typeface="微软雅黑" pitchFamily="34" charset="-122"/>
                <a:cs typeface="Arial" charset="0"/>
              </a:rPr>
              <a:t>Radial Basis Function </a:t>
            </a:r>
            <a:r>
              <a:rPr lang="en-US" altLang="zh-CN" sz="2600" dirty="0" smtClean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correction</a:t>
            </a:r>
            <a:endParaRPr lang="zh-CN" altLang="en-US" sz="2600" dirty="0">
              <a:solidFill>
                <a:srgbClr val="0066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19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19" y="2852965"/>
            <a:ext cx="1583541" cy="42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26" y="3590775"/>
            <a:ext cx="3385464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0" name="Group 16"/>
          <p:cNvGrpSpPr>
            <a:grpSpLocks/>
          </p:cNvGrpSpPr>
          <p:nvPr/>
        </p:nvGrpSpPr>
        <p:grpSpPr bwMode="auto">
          <a:xfrm>
            <a:off x="558832" y="2880179"/>
            <a:ext cx="5418086" cy="3261179"/>
            <a:chOff x="0" y="1797"/>
            <a:chExt cx="3765" cy="2055"/>
          </a:xfrm>
        </p:grpSpPr>
        <p:pic>
          <p:nvPicPr>
            <p:cNvPr id="820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/>
            <a:stretch>
              <a:fillRect/>
            </a:stretch>
          </p:blipFill>
          <p:spPr bwMode="auto">
            <a:xfrm>
              <a:off x="0" y="2341"/>
              <a:ext cx="3470" cy="1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04" name="Rectangle 14"/>
            <p:cNvSpPr>
              <a:spLocks noChangeArrowheads="1"/>
            </p:cNvSpPr>
            <p:nvPr/>
          </p:nvSpPr>
          <p:spPr bwMode="auto">
            <a:xfrm>
              <a:off x="0" y="1797"/>
              <a:ext cx="3765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4262" tIns="52131" rIns="104262" bIns="52131">
              <a:spAutoFit/>
            </a:bodyPr>
            <a:lstStyle/>
            <a:p>
              <a:pPr defTabSz="737936"/>
              <a:r>
                <a:rPr lang="en-US" altLang="zh-CN" sz="2600" dirty="0" smtClean="0">
                  <a:solidFill>
                    <a:srgbClr val="006600"/>
                  </a:solidFill>
                  <a:latin typeface="微软雅黑" pitchFamily="34" charset="-122"/>
                  <a:ea typeface="微软雅黑" pitchFamily="34" charset="-122"/>
                </a:rPr>
                <a:t>image reconstruction</a:t>
              </a:r>
              <a:endParaRPr lang="zh-CN" altLang="en-US" sz="2600" dirty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205" name="矩形 4"/>
            <p:cNvSpPr>
              <a:spLocks noChangeArrowheads="1"/>
            </p:cNvSpPr>
            <p:nvPr/>
          </p:nvSpPr>
          <p:spPr bwMode="auto">
            <a:xfrm>
              <a:off x="431" y="2232"/>
              <a:ext cx="2722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4262" tIns="52131" rIns="104262" bIns="52131">
              <a:spAutoFit/>
            </a:bodyPr>
            <a:lstStyle/>
            <a:p>
              <a:pPr defTabSz="737936"/>
              <a:r>
                <a:rPr lang="en-US" altLang="zh-CN" sz="1300" dirty="0">
                  <a:solidFill>
                    <a:srgbClr val="0000FF"/>
                  </a:solidFill>
                  <a:latin typeface="Verdana" pitchFamily="34" charset="0"/>
                </a:rPr>
                <a:t>Morales, </a:t>
              </a:r>
              <a:r>
                <a:rPr lang="en-US" altLang="zh-CN" sz="1300" dirty="0" err="1">
                  <a:solidFill>
                    <a:srgbClr val="0000FF"/>
                  </a:solidFill>
                  <a:latin typeface="Verdana" pitchFamily="34" charset="0"/>
                </a:rPr>
                <a:t>Isacker</a:t>
              </a:r>
              <a:r>
                <a:rPr lang="en-US" altLang="zh-CN" sz="1300" dirty="0">
                  <a:solidFill>
                    <a:srgbClr val="0000FF"/>
                  </a:solidFill>
                  <a:latin typeface="Verdana" pitchFamily="34" charset="0"/>
                </a:rPr>
                <a:t>, Velazquez, </a:t>
              </a:r>
              <a:r>
                <a:rPr lang="en-US" altLang="zh-CN" sz="1300" dirty="0" err="1">
                  <a:solidFill>
                    <a:srgbClr val="0000FF"/>
                  </a:solidFill>
                  <a:latin typeface="Verdana" pitchFamily="34" charset="0"/>
                </a:rPr>
                <a:t>Barea</a:t>
              </a:r>
              <a:r>
                <a:rPr lang="en-US" altLang="zh-CN" sz="1300" dirty="0">
                  <a:solidFill>
                    <a:srgbClr val="0000FF"/>
                  </a:solidFill>
                  <a:latin typeface="Verdana" pitchFamily="34" charset="0"/>
                </a:rPr>
                <a:t>, </a:t>
              </a:r>
              <a:br>
                <a:rPr lang="en-US" altLang="zh-CN" sz="1300" dirty="0">
                  <a:solidFill>
                    <a:srgbClr val="0000FF"/>
                  </a:solidFill>
                  <a:latin typeface="Verdana" pitchFamily="34" charset="0"/>
                </a:rPr>
              </a:br>
              <a:r>
                <a:rPr lang="en-US" altLang="zh-CN" sz="1300" dirty="0">
                  <a:solidFill>
                    <a:srgbClr val="0000FF"/>
                  </a:solidFill>
                  <a:latin typeface="Verdana" pitchFamily="34" charset="0"/>
                </a:rPr>
                <a:t>et al., Phys. Rev. C </a:t>
              </a:r>
              <a:r>
                <a:rPr lang="en-US" altLang="zh-CN" sz="1300" b="1" dirty="0">
                  <a:solidFill>
                    <a:srgbClr val="0000FF"/>
                  </a:solidFill>
                  <a:latin typeface="Verdana" pitchFamily="34" charset="0"/>
                </a:rPr>
                <a:t>81</a:t>
              </a:r>
              <a:r>
                <a:rPr lang="en-US" altLang="zh-CN" sz="1300" dirty="0">
                  <a:solidFill>
                    <a:srgbClr val="0000FF"/>
                  </a:solidFill>
                  <a:latin typeface="Verdana" pitchFamily="34" charset="0"/>
                </a:rPr>
                <a:t> (2010) 024304 </a:t>
              </a:r>
              <a:endParaRPr lang="zh-CN" altLang="en-US" sz="1300" dirty="0">
                <a:solidFill>
                  <a:srgbClr val="0000FF"/>
                </a:solidFill>
                <a:latin typeface="Verdana" pitchFamily="34" charset="0"/>
              </a:endParaRPr>
            </a:p>
          </p:txBody>
        </p:sp>
      </p:grpSp>
      <p:sp>
        <p:nvSpPr>
          <p:cNvPr id="8201" name="Rectangle 17"/>
          <p:cNvSpPr>
            <a:spLocks noChangeArrowheads="1"/>
          </p:cNvSpPr>
          <p:nvPr/>
        </p:nvSpPr>
        <p:spPr bwMode="auto">
          <a:xfrm>
            <a:off x="5040351" y="6219910"/>
            <a:ext cx="3924137" cy="30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880" tIns="36940" rIns="73880" bIns="36940" anchor="ctr">
            <a:spAutoFit/>
          </a:bodyPr>
          <a:lstStyle/>
          <a:p>
            <a:pPr algn="r" defTabSz="737936"/>
            <a:r>
              <a:rPr lang="en-US" altLang="zh-CN" dirty="0">
                <a:solidFill>
                  <a:srgbClr val="0000FF"/>
                </a:solidFill>
              </a:rPr>
              <a:t>ZM </a:t>
            </a:r>
            <a:r>
              <a:rPr lang="en-US" altLang="zh-CN" dirty="0" err="1">
                <a:solidFill>
                  <a:srgbClr val="0000FF"/>
                </a:solidFill>
              </a:rPr>
              <a:t>Niu</a:t>
            </a:r>
            <a:r>
              <a:rPr lang="en-US" altLang="zh-CN" dirty="0">
                <a:solidFill>
                  <a:srgbClr val="0000FF"/>
                </a:solidFill>
              </a:rPr>
              <a:t>, et al,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PRC</a:t>
            </a:r>
            <a:r>
              <a:rPr lang="en-US" altLang="zh-CN" b="1" dirty="0">
                <a:solidFill>
                  <a:srgbClr val="0000FF"/>
                </a:solidFill>
              </a:rPr>
              <a:t>88</a:t>
            </a:r>
            <a:r>
              <a:rPr lang="en-US" altLang="zh-CN" dirty="0">
                <a:solidFill>
                  <a:srgbClr val="0000FF"/>
                </a:solidFill>
              </a:rPr>
              <a:t> (2013) 024325</a:t>
            </a:r>
          </a:p>
        </p:txBody>
      </p:sp>
      <p:sp>
        <p:nvSpPr>
          <p:cNvPr id="8202" name="Rectangle 11"/>
          <p:cNvSpPr>
            <a:spLocks noChangeArrowheads="1"/>
          </p:cNvSpPr>
          <p:nvPr/>
        </p:nvSpPr>
        <p:spPr bwMode="auto">
          <a:xfrm>
            <a:off x="5591698" y="5758170"/>
            <a:ext cx="3492974" cy="30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880" tIns="36940" rIns="73880" bIns="36940" anchor="ctr">
            <a:spAutoFit/>
          </a:bodyPr>
          <a:lstStyle/>
          <a:p>
            <a:pPr algn="r" defTabSz="737936"/>
            <a:r>
              <a:rPr lang="en-US" altLang="zh-CN" dirty="0">
                <a:solidFill>
                  <a:srgbClr val="0000FF"/>
                </a:solidFill>
              </a:rPr>
              <a:t>Wang &amp; Liu, PRC</a:t>
            </a:r>
            <a:r>
              <a:rPr lang="en-US" altLang="zh-CN" b="1" dirty="0">
                <a:solidFill>
                  <a:srgbClr val="0000FF"/>
                </a:solidFill>
              </a:rPr>
              <a:t>84</a:t>
            </a:r>
            <a:r>
              <a:rPr lang="en-US" altLang="zh-CN" dirty="0">
                <a:solidFill>
                  <a:srgbClr val="0000FF"/>
                </a:solidFill>
              </a:rPr>
              <a:t> (2011) 051303(R)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61" y="690942"/>
            <a:ext cx="5112659" cy="577548"/>
          </a:xfrm>
        </p:spPr>
        <p:txBody>
          <a:bodyPr/>
          <a:lstStyle/>
          <a:p>
            <a:r>
              <a:rPr lang="en-US" altLang="zh-CN" sz="2800" dirty="0" smtClean="0">
                <a:solidFill>
                  <a:srgbClr val="006600"/>
                </a:solidFill>
                <a:ea typeface="微软雅黑" pitchFamily="34" charset="-122"/>
              </a:rPr>
              <a:t>Microscopic models</a:t>
            </a:r>
            <a:r>
              <a:rPr lang="zh-CN" altLang="en-US" sz="2800" dirty="0" smtClean="0">
                <a:solidFill>
                  <a:srgbClr val="006600"/>
                </a:solidFill>
                <a:ea typeface="微软雅黑" pitchFamily="34" charset="-122"/>
              </a:rPr>
              <a:t> </a:t>
            </a:r>
            <a:r>
              <a:rPr lang="en-US" altLang="zh-CN" sz="1800" dirty="0" smtClean="0"/>
              <a:t>(</a:t>
            </a:r>
            <a:r>
              <a:rPr lang="en-US" altLang="zh-CN" sz="1800" dirty="0"/>
              <a:t>global)</a:t>
            </a:r>
            <a:r>
              <a:rPr lang="en-US" altLang="zh-CN" sz="2800" dirty="0"/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4786" y="1914984"/>
            <a:ext cx="8253678" cy="4682368"/>
          </a:xfrm>
        </p:spPr>
        <p:txBody>
          <a:bodyPr/>
          <a:lstStyle/>
          <a:p>
            <a:pPr marL="462335" indent="-462335">
              <a:lnSpc>
                <a:spcPct val="90000"/>
              </a:lnSpc>
              <a:buNone/>
            </a:pPr>
            <a:r>
              <a:rPr lang="en-US" altLang="zh-CN" sz="2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# </a:t>
            </a:r>
            <a:r>
              <a:rPr lang="en-US" altLang="zh-CN" sz="21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Relativistic energy density functional</a:t>
            </a:r>
            <a:endParaRPr lang="zh-CN" altLang="en-US" sz="21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462335" indent="-462335">
              <a:lnSpc>
                <a:spcPct val="90000"/>
              </a:lnSpc>
              <a:buNone/>
            </a:pPr>
            <a:endParaRPr lang="zh-CN" altLang="en-US" sz="2100" dirty="0">
              <a:latin typeface="微软雅黑" pitchFamily="34" charset="-122"/>
              <a:ea typeface="微软雅黑" pitchFamily="34" charset="-122"/>
            </a:endParaRPr>
          </a:p>
          <a:p>
            <a:pPr marL="462335" indent="-462335">
              <a:lnSpc>
                <a:spcPct val="90000"/>
              </a:lnSpc>
              <a:buNone/>
            </a:pPr>
            <a:endParaRPr lang="en-US" altLang="zh-CN" sz="2100" dirty="0" smtClean="0"/>
          </a:p>
          <a:p>
            <a:pPr marL="462335" indent="-462335">
              <a:lnSpc>
                <a:spcPct val="90000"/>
              </a:lnSpc>
              <a:buNone/>
            </a:pPr>
            <a:endParaRPr lang="en-US" altLang="zh-CN" sz="2100" dirty="0"/>
          </a:p>
          <a:p>
            <a:pPr marL="462335" indent="-462335">
              <a:lnSpc>
                <a:spcPct val="90000"/>
              </a:lnSpc>
              <a:buNone/>
            </a:pPr>
            <a:endParaRPr lang="en-US" altLang="zh-CN" sz="2100" dirty="0"/>
          </a:p>
          <a:p>
            <a:pPr marL="462335" indent="-462335">
              <a:lnSpc>
                <a:spcPct val="90000"/>
              </a:lnSpc>
              <a:buNone/>
            </a:pPr>
            <a:endParaRPr lang="en-US" altLang="zh-CN" sz="2100" dirty="0"/>
          </a:p>
          <a:p>
            <a:pPr marL="462335" indent="-462335">
              <a:lnSpc>
                <a:spcPct val="90000"/>
              </a:lnSpc>
              <a:buNone/>
            </a:pPr>
            <a:endParaRPr lang="en-US" altLang="zh-CN" sz="2100" dirty="0"/>
          </a:p>
          <a:p>
            <a:pPr marL="462335" indent="-462335">
              <a:lnSpc>
                <a:spcPct val="90000"/>
              </a:lnSpc>
              <a:buNone/>
            </a:pPr>
            <a:endParaRPr lang="en-US" altLang="zh-CN" sz="8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462335" indent="-462335">
              <a:lnSpc>
                <a:spcPct val="90000"/>
              </a:lnSpc>
              <a:buNone/>
            </a:pPr>
            <a:r>
              <a:rPr lang="en-US" altLang="zh-CN" sz="21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# Non-relativistic energy density functional</a:t>
            </a:r>
          </a:p>
          <a:p>
            <a:pPr marL="462335" indent="-462335">
              <a:lnSpc>
                <a:spcPct val="90000"/>
              </a:lnSpc>
              <a:buNone/>
            </a:pPr>
            <a:endParaRPr lang="zh-CN" altLang="en-US" sz="1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462335" indent="-462335">
              <a:lnSpc>
                <a:spcPct val="90000"/>
              </a:lnSpc>
              <a:buNone/>
            </a:pPr>
            <a:r>
              <a:rPr lang="zh-CN" altLang="en-US" sz="1800" dirty="0"/>
              <a:t>    </a:t>
            </a:r>
            <a:r>
              <a:rPr lang="en-US" altLang="zh-CN" sz="1800" dirty="0"/>
              <a:t>1. </a:t>
            </a:r>
            <a:r>
              <a:rPr lang="en-US" altLang="zh-CN" sz="1800" dirty="0" err="1"/>
              <a:t>Skyrme</a:t>
            </a:r>
            <a:r>
              <a:rPr lang="en-US" altLang="zh-CN" sz="1800" dirty="0"/>
              <a:t>: </a:t>
            </a:r>
            <a:r>
              <a:rPr lang="en-US" altLang="zh-CN" sz="1800" dirty="0">
                <a:solidFill>
                  <a:srgbClr val="3366FF"/>
                </a:solidFill>
              </a:rPr>
              <a:t>HFB1…HFB32; </a:t>
            </a:r>
            <a:r>
              <a:rPr lang="en-US" altLang="zh-CN" sz="1800" dirty="0" smtClean="0">
                <a:solidFill>
                  <a:srgbClr val="3366FF"/>
                </a:solidFill>
              </a:rPr>
              <a:t>… UNEDF …</a:t>
            </a:r>
            <a:endParaRPr lang="en-US" altLang="zh-CN" sz="1800" dirty="0">
              <a:solidFill>
                <a:srgbClr val="3366FF"/>
              </a:solidFill>
            </a:endParaRPr>
          </a:p>
          <a:p>
            <a:pPr marL="462335" indent="-462335">
              <a:lnSpc>
                <a:spcPct val="90000"/>
              </a:lnSpc>
              <a:buNone/>
            </a:pPr>
            <a:r>
              <a:rPr lang="en-US" altLang="zh-CN" sz="1800" dirty="0"/>
              <a:t>    2. </a:t>
            </a:r>
            <a:r>
              <a:rPr lang="en-US" altLang="zh-CN" sz="1800" dirty="0" err="1"/>
              <a:t>Gogny</a:t>
            </a:r>
            <a:r>
              <a:rPr lang="en-US" altLang="zh-CN" sz="1800" dirty="0"/>
              <a:t>:  </a:t>
            </a:r>
            <a:r>
              <a:rPr lang="en-US" altLang="zh-CN" sz="1800" dirty="0" err="1">
                <a:solidFill>
                  <a:srgbClr val="3366FF"/>
                </a:solidFill>
              </a:rPr>
              <a:t>Goriely</a:t>
            </a:r>
            <a:r>
              <a:rPr lang="en-US" altLang="zh-CN" sz="1800" dirty="0">
                <a:solidFill>
                  <a:srgbClr val="3366FF"/>
                </a:solidFill>
              </a:rPr>
              <a:t>…PRL</a:t>
            </a:r>
            <a:r>
              <a:rPr lang="en-US" altLang="zh-CN" sz="1800" b="1" dirty="0">
                <a:solidFill>
                  <a:srgbClr val="3366FF"/>
                </a:solidFill>
              </a:rPr>
              <a:t>102 </a:t>
            </a:r>
            <a:r>
              <a:rPr lang="en-US" altLang="zh-CN" sz="1800" dirty="0">
                <a:solidFill>
                  <a:srgbClr val="3366FF"/>
                </a:solidFill>
              </a:rPr>
              <a:t>(2009) 242501</a:t>
            </a:r>
            <a:r>
              <a:rPr lang="en-US" altLang="zh-CN" sz="1800" dirty="0"/>
              <a:t>  </a:t>
            </a:r>
          </a:p>
          <a:p>
            <a:pPr marL="462335" indent="-462335">
              <a:lnSpc>
                <a:spcPct val="90000"/>
              </a:lnSpc>
              <a:buNone/>
            </a:pPr>
            <a:r>
              <a:rPr lang="en-US" altLang="zh-CN" sz="1800" dirty="0"/>
              <a:t>    3. </a:t>
            </a:r>
            <a:r>
              <a:rPr lang="en-US" altLang="zh-CN" sz="1800" dirty="0" err="1"/>
              <a:t>Fayans</a:t>
            </a:r>
            <a:r>
              <a:rPr lang="en-US" altLang="zh-CN" sz="1800" dirty="0"/>
              <a:t>: </a:t>
            </a:r>
            <a:r>
              <a:rPr lang="en-US" altLang="zh-CN" sz="1800" dirty="0" err="1">
                <a:solidFill>
                  <a:srgbClr val="3366FF"/>
                </a:solidFill>
              </a:rPr>
              <a:t>Fayans</a:t>
            </a:r>
            <a:r>
              <a:rPr lang="en-US" altLang="zh-CN" sz="1800" dirty="0">
                <a:solidFill>
                  <a:srgbClr val="3366FF"/>
                </a:solidFill>
              </a:rPr>
              <a:t>...NPA</a:t>
            </a:r>
            <a:r>
              <a:rPr lang="en-US" altLang="zh-CN" sz="1800" b="1" dirty="0">
                <a:solidFill>
                  <a:srgbClr val="3366FF"/>
                </a:solidFill>
              </a:rPr>
              <a:t>676</a:t>
            </a:r>
            <a:r>
              <a:rPr lang="en-US" altLang="zh-CN" sz="1800" dirty="0">
                <a:solidFill>
                  <a:srgbClr val="3366FF"/>
                </a:solidFill>
              </a:rPr>
              <a:t> (2000) 49</a:t>
            </a:r>
            <a:r>
              <a:rPr lang="en-US" altLang="zh-CN" sz="2100" dirty="0"/>
              <a:t> </a:t>
            </a:r>
            <a:r>
              <a:rPr lang="en-US" altLang="zh-CN" sz="1800" dirty="0"/>
              <a:t>(m*=m)</a:t>
            </a:r>
          </a:p>
          <a:p>
            <a:pPr marL="462335" indent="-462335">
              <a:lnSpc>
                <a:spcPct val="110000"/>
              </a:lnSpc>
              <a:buNone/>
            </a:pPr>
            <a:r>
              <a:rPr lang="en-US" altLang="zh-CN" sz="1800" dirty="0"/>
              <a:t>     …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650" y="2"/>
            <a:ext cx="3470353" cy="256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832852" y="2420888"/>
            <a:ext cx="4747260" cy="35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880" tIns="36940" rIns="73880" bIns="36940">
            <a:spAutoFit/>
          </a:bodyPr>
          <a:lstStyle>
            <a:lvl1pPr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dirty="0" smtClean="0">
                <a:solidFill>
                  <a:srgbClr val="3366FF"/>
                </a:solidFill>
              </a:rPr>
              <a:t>P. Ring, J. </a:t>
            </a:r>
            <a:r>
              <a:rPr lang="en-US" altLang="zh-CN" sz="1800" dirty="0" err="1" smtClean="0">
                <a:solidFill>
                  <a:srgbClr val="3366FF"/>
                </a:solidFill>
              </a:rPr>
              <a:t>Meng</a:t>
            </a:r>
            <a:r>
              <a:rPr lang="en-US" altLang="zh-CN" sz="1800" dirty="0" smtClean="0">
                <a:solidFill>
                  <a:srgbClr val="3366FF"/>
                </a:solidFill>
              </a:rPr>
              <a:t>, S.-G. Zhou, W.-H. Long …</a:t>
            </a:r>
            <a:endParaRPr lang="en-US" altLang="zh-CN" sz="1800" dirty="0">
              <a:solidFill>
                <a:srgbClr val="3366FF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32852" y="2941323"/>
            <a:ext cx="6547460" cy="1253131"/>
            <a:chOff x="563394" y="2889828"/>
            <a:chExt cx="6547460" cy="1253131"/>
          </a:xfrm>
        </p:grpSpPr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394" y="2889828"/>
              <a:ext cx="6547460" cy="1253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6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3344023"/>
              <a:ext cx="1296144" cy="19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395536" y="1266014"/>
            <a:ext cx="8737475" cy="2178254"/>
          </a:xfrm>
          <a:prstGeom prst="rect">
            <a:avLst/>
          </a:prstGeom>
          <a:solidFill>
            <a:srgbClr val="FFFF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73880" tIns="36940" rIns="73880" bIns="36940">
            <a:spAutoFit/>
          </a:bodyPr>
          <a:lstStyle>
            <a:lvl1pPr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847725" indent="-327025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304925" indent="-263525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824038" indent="-260350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346325" indent="-260350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8035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2607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7179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1751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altLang="zh-CN" sz="1600" b="1" dirty="0" err="1">
                <a:solidFill>
                  <a:srgbClr val="FF00FF"/>
                </a:solidFill>
                <a:latin typeface="Verdana" pitchFamily="34" charset="0"/>
              </a:rPr>
              <a:t>Strutinsky</a:t>
            </a:r>
            <a:r>
              <a:rPr lang="en-US" altLang="zh-CN" sz="1600" b="1" dirty="0">
                <a:solidFill>
                  <a:srgbClr val="FF00FF"/>
                </a:solidFill>
                <a:latin typeface="Verdana" pitchFamily="34" charset="0"/>
              </a:rPr>
              <a:t> type: (shell corrections)</a:t>
            </a:r>
            <a:r>
              <a:rPr lang="zh-CN" altLang="en-US" sz="1600" b="1" dirty="0">
                <a:solidFill>
                  <a:srgbClr val="FF00FF"/>
                </a:solidFill>
                <a:latin typeface="Verdana" pitchFamily="34" charset="0"/>
              </a:rPr>
              <a:t>      </a:t>
            </a:r>
            <a:endParaRPr lang="en-US" altLang="zh-CN" sz="1600" b="1" dirty="0">
              <a:solidFill>
                <a:srgbClr val="FF00FF"/>
              </a:solidFill>
              <a:latin typeface="Verdana" pitchFamily="34" charset="0"/>
            </a:endParaRPr>
          </a:p>
          <a:p>
            <a:pPr>
              <a:lnSpc>
                <a:spcPct val="95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altLang="zh-CN" sz="1800" dirty="0">
                <a:solidFill>
                  <a:srgbClr val="0066FF"/>
                </a:solidFill>
                <a:latin typeface="Verdana" pitchFamily="34" charset="0"/>
              </a:rPr>
              <a:t> FRDM: </a:t>
            </a:r>
            <a:r>
              <a:rPr lang="en-US" altLang="zh-CN" sz="1800" dirty="0">
                <a:latin typeface="Verdana" pitchFamily="34" charset="0"/>
              </a:rPr>
              <a:t>Moller…1995,  2012, [M, </a:t>
            </a:r>
            <a:r>
              <a:rPr lang="el-GR" altLang="zh-CN" sz="1800" dirty="0">
                <a:latin typeface="Verdana" pitchFamily="34" charset="0"/>
              </a:rPr>
              <a:t>β</a:t>
            </a:r>
            <a:r>
              <a:rPr lang="en-US" altLang="zh-CN" sz="1800" dirty="0">
                <a:latin typeface="Verdana" pitchFamily="34" charset="0"/>
              </a:rPr>
              <a:t>, B</a:t>
            </a:r>
            <a:r>
              <a:rPr lang="en-US" altLang="zh-CN" sz="1800" baseline="-25000" dirty="0">
                <a:latin typeface="Verdana" pitchFamily="34" charset="0"/>
              </a:rPr>
              <a:t>f</a:t>
            </a:r>
            <a:r>
              <a:rPr lang="en-US" altLang="zh-CN" sz="1800" dirty="0" smtClean="0">
                <a:latin typeface="Verdana" pitchFamily="34" charset="0"/>
              </a:rPr>
              <a:t>,…]</a:t>
            </a:r>
            <a:endParaRPr lang="en-US" altLang="zh-CN" sz="1800" baseline="-25000" dirty="0">
              <a:latin typeface="Verdana" pitchFamily="34" charset="0"/>
            </a:endParaRPr>
          </a:p>
          <a:p>
            <a:pPr>
              <a:lnSpc>
                <a:spcPct val="95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altLang="zh-CN" sz="1800" dirty="0">
                <a:solidFill>
                  <a:srgbClr val="0066FF"/>
                </a:solidFill>
                <a:latin typeface="Verdana" pitchFamily="34" charset="0"/>
              </a:rPr>
              <a:t> Extended </a:t>
            </a:r>
            <a:r>
              <a:rPr lang="en-US" altLang="zh-CN" sz="1800" dirty="0" err="1">
                <a:solidFill>
                  <a:srgbClr val="0066FF"/>
                </a:solidFill>
                <a:latin typeface="Verdana" pitchFamily="34" charset="0"/>
              </a:rPr>
              <a:t>Thomas-Fermi+SI</a:t>
            </a:r>
            <a:r>
              <a:rPr lang="en-US" altLang="zh-CN" sz="1800" dirty="0">
                <a:solidFill>
                  <a:srgbClr val="0066FF"/>
                </a:solidFill>
                <a:latin typeface="Verdana" pitchFamily="34" charset="0"/>
              </a:rPr>
              <a:t> (ETFSI): </a:t>
            </a:r>
            <a:r>
              <a:rPr lang="en-US" altLang="zh-CN" sz="1800" dirty="0">
                <a:latin typeface="Verdana" pitchFamily="34" charset="0"/>
              </a:rPr>
              <a:t>[M, EOS, </a:t>
            </a:r>
            <a:r>
              <a:rPr lang="el-GR" altLang="zh-CN" sz="1800" dirty="0">
                <a:latin typeface="Verdana" pitchFamily="34" charset="0"/>
              </a:rPr>
              <a:t>β</a:t>
            </a:r>
            <a:r>
              <a:rPr lang="en-US" altLang="zh-CN" sz="1800" dirty="0">
                <a:latin typeface="Verdana" pitchFamily="34" charset="0"/>
              </a:rPr>
              <a:t>, B</a:t>
            </a:r>
            <a:r>
              <a:rPr lang="en-US" altLang="zh-CN" sz="1800" baseline="-25000" dirty="0">
                <a:latin typeface="Verdana" pitchFamily="34" charset="0"/>
              </a:rPr>
              <a:t>f</a:t>
            </a:r>
            <a:r>
              <a:rPr lang="en-US" altLang="zh-CN" sz="1800" dirty="0">
                <a:latin typeface="Verdana" pitchFamily="34" charset="0"/>
              </a:rPr>
              <a:t>,…]</a:t>
            </a:r>
            <a:endParaRPr lang="en-US" altLang="zh-CN" sz="1800" dirty="0">
              <a:solidFill>
                <a:srgbClr val="0066FF"/>
              </a:solidFill>
              <a:latin typeface="Verdana" pitchFamily="34" charset="0"/>
            </a:endParaRPr>
          </a:p>
          <a:p>
            <a:pPr>
              <a:lnSpc>
                <a:spcPct val="95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altLang="zh-CN" sz="1800" dirty="0">
                <a:solidFill>
                  <a:srgbClr val="0066FF"/>
                </a:solidFill>
                <a:latin typeface="Verdana" pitchFamily="34" charset="0"/>
              </a:rPr>
              <a:t> Lublin-Strasbourg Drop (LSD) model: </a:t>
            </a:r>
            <a:r>
              <a:rPr lang="en-US" altLang="zh-CN" sz="1800" dirty="0">
                <a:latin typeface="Verdana" pitchFamily="34" charset="0"/>
              </a:rPr>
              <a:t>[M, </a:t>
            </a:r>
            <a:r>
              <a:rPr lang="el-GR" altLang="zh-CN" sz="1800" dirty="0">
                <a:latin typeface="Verdana" pitchFamily="34" charset="0"/>
              </a:rPr>
              <a:t>β</a:t>
            </a:r>
            <a:r>
              <a:rPr lang="en-US" altLang="zh-CN" sz="1800" dirty="0">
                <a:latin typeface="Verdana" pitchFamily="34" charset="0"/>
              </a:rPr>
              <a:t>, B</a:t>
            </a:r>
            <a:r>
              <a:rPr lang="en-US" altLang="zh-CN" sz="1800" baseline="-25000" dirty="0">
                <a:latin typeface="Verdana" pitchFamily="34" charset="0"/>
              </a:rPr>
              <a:t>f</a:t>
            </a:r>
            <a:r>
              <a:rPr lang="en-US" altLang="zh-CN" sz="1800" dirty="0">
                <a:latin typeface="Verdana" pitchFamily="34" charset="0"/>
              </a:rPr>
              <a:t>,…]</a:t>
            </a:r>
            <a:endParaRPr lang="en-US" altLang="zh-CN" sz="1800" u="sng" dirty="0">
              <a:solidFill>
                <a:srgbClr val="0066FF"/>
              </a:solidFill>
              <a:latin typeface="Verdana" pitchFamily="34" charset="0"/>
            </a:endParaRPr>
          </a:p>
          <a:p>
            <a:pPr>
              <a:lnSpc>
                <a:spcPct val="95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altLang="zh-CN" sz="1800" u="sng" dirty="0">
                <a:solidFill>
                  <a:srgbClr val="0066FF"/>
                </a:solidFill>
                <a:latin typeface="Verdana" pitchFamily="34" charset="0"/>
              </a:rPr>
              <a:t> </a:t>
            </a:r>
            <a:r>
              <a:rPr lang="en-US" altLang="zh-CN" sz="1800" u="sng" dirty="0" err="1">
                <a:solidFill>
                  <a:srgbClr val="0066FF"/>
                </a:solidFill>
                <a:latin typeface="Verdana" pitchFamily="34" charset="0"/>
              </a:rPr>
              <a:t>Weizs</a:t>
            </a:r>
            <a:r>
              <a:rPr lang="en-US" altLang="zh-CN" sz="1800" u="sng" dirty="0" err="1">
                <a:solidFill>
                  <a:srgbClr val="0066FF"/>
                </a:solidFill>
                <a:latin typeface="Verdana" pitchFamily="34" charset="0"/>
                <a:cs typeface="Arial" charset="0"/>
              </a:rPr>
              <a:t>ä</a:t>
            </a:r>
            <a:r>
              <a:rPr lang="en-US" altLang="zh-CN" sz="1800" u="sng" dirty="0" err="1">
                <a:solidFill>
                  <a:srgbClr val="0066FF"/>
                </a:solidFill>
                <a:latin typeface="Verdana" pitchFamily="34" charset="0"/>
              </a:rPr>
              <a:t>cker-Skyrme</a:t>
            </a:r>
            <a:r>
              <a:rPr lang="en-US" altLang="zh-CN" sz="1800" u="sng" dirty="0">
                <a:solidFill>
                  <a:srgbClr val="0066FF"/>
                </a:solidFill>
                <a:latin typeface="Verdana" pitchFamily="34" charset="0"/>
              </a:rPr>
              <a:t> (WS) model:</a:t>
            </a:r>
            <a:r>
              <a:rPr lang="en-US" altLang="zh-CN" sz="1800" dirty="0">
                <a:solidFill>
                  <a:srgbClr val="0066FF"/>
                </a:solidFill>
                <a:latin typeface="Verdana" pitchFamily="34" charset="0"/>
              </a:rPr>
              <a:t>     </a:t>
            </a:r>
            <a:r>
              <a:rPr lang="en-US" altLang="zh-CN" sz="1800" dirty="0">
                <a:latin typeface="Verdana" pitchFamily="34" charset="0"/>
              </a:rPr>
              <a:t>[M, </a:t>
            </a:r>
            <a:r>
              <a:rPr lang="el-GR" altLang="zh-CN" sz="1800" dirty="0">
                <a:latin typeface="Verdana" pitchFamily="34" charset="0"/>
              </a:rPr>
              <a:t>β</a:t>
            </a:r>
            <a:r>
              <a:rPr lang="en-US" altLang="zh-CN" sz="1800" dirty="0">
                <a:latin typeface="Verdana" pitchFamily="34" charset="0"/>
              </a:rPr>
              <a:t>, </a:t>
            </a:r>
            <a:r>
              <a:rPr lang="en-US" altLang="zh-CN" sz="1800" dirty="0" err="1">
                <a:latin typeface="Verdana" pitchFamily="34" charset="0"/>
              </a:rPr>
              <a:t>R</a:t>
            </a:r>
            <a:r>
              <a:rPr lang="en-US" altLang="zh-CN" sz="1800" baseline="-25000" dirty="0" err="1">
                <a:latin typeface="Verdana" pitchFamily="34" charset="0"/>
              </a:rPr>
              <a:t>ch</a:t>
            </a:r>
            <a:r>
              <a:rPr lang="en-US" altLang="zh-CN" sz="1800" dirty="0">
                <a:latin typeface="Verdana" pitchFamily="34" charset="0"/>
              </a:rPr>
              <a:t>,…]</a:t>
            </a:r>
            <a:br>
              <a:rPr lang="en-US" altLang="zh-CN" sz="1800" dirty="0">
                <a:latin typeface="Verdana" pitchFamily="34" charset="0"/>
              </a:rPr>
            </a:br>
            <a:r>
              <a:rPr lang="en-US" altLang="zh-CN" sz="1800" dirty="0">
                <a:solidFill>
                  <a:srgbClr val="3366FF"/>
                </a:solidFill>
                <a:latin typeface="Verdana" pitchFamily="34" charset="0"/>
              </a:rPr>
              <a:t>… …</a:t>
            </a:r>
          </a:p>
        </p:txBody>
      </p:sp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363971" y="362001"/>
            <a:ext cx="6512285" cy="47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880" tIns="36940" rIns="73880" bIns="36940">
            <a:spAutoFit/>
          </a:bodyPr>
          <a:lstStyle>
            <a:lvl1pPr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defTabSz="1041400" eaLnBrk="0" hangingPunct="0"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 dirty="0" smtClean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Macroscopic-microscopic mass models</a:t>
            </a:r>
            <a:endParaRPr lang="zh-CN" altLang="en-US" sz="2600" dirty="0">
              <a:solidFill>
                <a:srgbClr val="0066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95536" y="4146194"/>
            <a:ext cx="8737475" cy="1875094"/>
          </a:xfrm>
          <a:prstGeom prst="rect">
            <a:avLst/>
          </a:prstGeom>
          <a:solidFill>
            <a:srgbClr val="FFFF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73880" tIns="36940" rIns="73880" bIns="36940">
            <a:spAutoFit/>
          </a:bodyPr>
          <a:lstStyle>
            <a:lvl1pPr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847725" indent="-327025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304925" indent="-263525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824038" indent="-260350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346325" indent="-260350" defTabSz="10414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8035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2607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7179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175125" indent="-260350"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zh-CN" sz="1600" b="1">
                <a:solidFill>
                  <a:srgbClr val="FF00FF"/>
                </a:solidFill>
                <a:latin typeface="Verdana" pitchFamily="34" charset="0"/>
              </a:rPr>
              <a:t>Others : 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66FF"/>
                </a:solidFill>
                <a:latin typeface="Verdana" pitchFamily="34" charset="0"/>
              </a:rPr>
              <a:t> E</a:t>
            </a:r>
            <a:r>
              <a:rPr lang="en-US" altLang="zh-CN" sz="1800" baseline="-25000">
                <a:solidFill>
                  <a:srgbClr val="0066FF"/>
                </a:solidFill>
                <a:latin typeface="Verdana" pitchFamily="34" charset="0"/>
              </a:rPr>
              <a:t>sh</a:t>
            </a:r>
            <a:r>
              <a:rPr lang="en-US" altLang="zh-CN" sz="1800">
                <a:solidFill>
                  <a:srgbClr val="0066FF"/>
                </a:solidFill>
                <a:latin typeface="Verdana" pitchFamily="34" charset="0"/>
              </a:rPr>
              <a:t> from valence-nucleons:     </a:t>
            </a:r>
            <a:r>
              <a:rPr lang="en-US" altLang="zh-CN" smtClean="0">
                <a:latin typeface="Verdana" pitchFamily="34" charset="0"/>
              </a:rPr>
              <a:t>Kirson, NPA798 (2008) 29</a:t>
            </a:r>
            <a:br>
              <a:rPr lang="en-US" altLang="zh-CN" smtClean="0">
                <a:latin typeface="Verdana" pitchFamily="34" charset="0"/>
              </a:rPr>
            </a:br>
            <a:r>
              <a:rPr lang="en-US" altLang="zh-CN" smtClean="0">
                <a:latin typeface="Verdana" pitchFamily="34" charset="0"/>
              </a:rPr>
              <a:t>                                  Dieperink &amp; Isacker, EPJA 42 (2009) 269</a:t>
            </a:r>
            <a:endParaRPr lang="en-US" altLang="zh-CN" baseline="-25000" smtClean="0">
              <a:latin typeface="Verdana" pitchFamily="34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66FF"/>
                </a:solidFill>
                <a:latin typeface="Verdana" pitchFamily="34" charset="0"/>
              </a:rPr>
              <a:t> Wigner-Kirkwood method: </a:t>
            </a:r>
            <a:r>
              <a:rPr lang="en-US" altLang="zh-CN" smtClean="0">
                <a:latin typeface="Verdana" pitchFamily="34" charset="0"/>
              </a:rPr>
              <a:t>Centelles, Schuck, Vinas, Anna.</a:t>
            </a:r>
            <a:br>
              <a:rPr lang="en-US" altLang="zh-CN" smtClean="0">
                <a:latin typeface="Verdana" pitchFamily="34" charset="0"/>
              </a:rPr>
            </a:br>
            <a:r>
              <a:rPr lang="en-US" altLang="zh-CN" smtClean="0">
                <a:latin typeface="Verdana" pitchFamily="34" charset="0"/>
              </a:rPr>
              <a:t>               Phys. 322 (2007) 363; Bhagwat, et al.,PRC81_044321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altLang="zh-CN" sz="1800">
                <a:solidFill>
                  <a:srgbClr val="0066FF"/>
                </a:solidFill>
                <a:latin typeface="Verdana" pitchFamily="34" charset="0"/>
              </a:rPr>
              <a:t> KUTY model: </a:t>
            </a:r>
            <a:r>
              <a:rPr lang="es-ES" altLang="zh-CN" smtClean="0">
                <a:latin typeface="Verdana" pitchFamily="34" charset="0"/>
              </a:rPr>
              <a:t>Koura, Uno, Tachibana, Yamada, NPA674(2000)47</a:t>
            </a:r>
            <a:endParaRPr lang="zh-CN" altLang="en-US" sz="1800">
              <a:solidFill>
                <a:srgbClr val="3366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138040</TotalTime>
  <Words>1362</Words>
  <Application>Microsoft Office PowerPoint</Application>
  <PresentationFormat>全屏显示(4:3)</PresentationFormat>
  <Paragraphs>224</Paragraphs>
  <Slides>38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0" baseType="lpstr">
      <vt:lpstr>Profile</vt:lpstr>
      <vt:lpstr>Equation</vt:lpstr>
      <vt:lpstr>Nuclear mass predictions  from Weizsaecker-Skyrme model  and statistical uncertainties in parameters</vt:lpstr>
      <vt:lpstr>Outline</vt:lpstr>
      <vt:lpstr>PowerPoint 演示文稿</vt:lpstr>
      <vt:lpstr>PowerPoint 演示文稿</vt:lpstr>
      <vt:lpstr>PowerPoint 演示文稿</vt:lpstr>
      <vt:lpstr>PowerPoint 演示文稿</vt:lpstr>
      <vt:lpstr>Radial Basis Function correction</vt:lpstr>
      <vt:lpstr>Microscopic models (global) </vt:lpstr>
      <vt:lpstr>PowerPoint 演示文稿</vt:lpstr>
      <vt:lpstr>PowerPoint 演示文稿</vt:lpstr>
      <vt:lpstr>PowerPoint 演示文稿</vt:lpstr>
      <vt:lpstr>Potential energy surface   around ground state deformations</vt:lpstr>
      <vt:lpstr>Isospin dependence of model parameters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 and discussions</vt:lpstr>
      <vt:lpstr>Thank you for your attention</vt:lpstr>
      <vt:lpstr>谢 谢</vt:lpstr>
    </vt:vector>
  </TitlesOfParts>
  <Company>GXNU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Modification of mass formula by considering isospin effects</dc:title>
  <dc:creator>LIU</dc:creator>
  <cp:lastModifiedBy>user</cp:lastModifiedBy>
  <cp:revision>2202</cp:revision>
  <cp:lastPrinted>2017-06-23T02:39:51Z</cp:lastPrinted>
  <dcterms:created xsi:type="dcterms:W3CDTF">2010-02-01T06:17:41Z</dcterms:created>
  <dcterms:modified xsi:type="dcterms:W3CDTF">2017-06-23T09:15:02Z</dcterms:modified>
</cp:coreProperties>
</file>