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1.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6.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68" r:id="rId2"/>
    <p:sldId id="346" r:id="rId3"/>
    <p:sldId id="347" r:id="rId4"/>
    <p:sldId id="350" r:id="rId5"/>
    <p:sldId id="348" r:id="rId6"/>
    <p:sldId id="364" r:id="rId7"/>
    <p:sldId id="320" r:id="rId8"/>
    <p:sldId id="366" r:id="rId9"/>
    <p:sldId id="365" r:id="rId10"/>
    <p:sldId id="324" r:id="rId11"/>
    <p:sldId id="369" r:id="rId12"/>
    <p:sldId id="373" r:id="rId13"/>
    <p:sldId id="372" r:id="rId14"/>
    <p:sldId id="370" r:id="rId15"/>
    <p:sldId id="342" r:id="rId16"/>
    <p:sldId id="381" r:id="rId17"/>
    <p:sldId id="382" r:id="rId18"/>
    <p:sldId id="345" r:id="rId19"/>
    <p:sldId id="383" r:id="rId20"/>
    <p:sldId id="375" r:id="rId21"/>
    <p:sldId id="376" r:id="rId22"/>
    <p:sldId id="377" r:id="rId23"/>
    <p:sldId id="378" r:id="rId24"/>
    <p:sldId id="374" r:id="rId25"/>
    <p:sldId id="356" r:id="rId26"/>
    <p:sldId id="352" r:id="rId27"/>
    <p:sldId id="360" r:id="rId28"/>
    <p:sldId id="323" r:id="rId29"/>
    <p:sldId id="349" r:id="rId30"/>
    <p:sldId id="338" r:id="rId31"/>
    <p:sldId id="371" r:id="rId32"/>
    <p:sldId id="339" r:id="rId33"/>
    <p:sldId id="367" r:id="rId34"/>
    <p:sldId id="341" r:id="rId35"/>
    <p:sldId id="319" r:id="rId36"/>
    <p:sldId id="332" r:id="rId37"/>
    <p:sldId id="334" r:id="rId38"/>
    <p:sldId id="379" r:id="rId39"/>
    <p:sldId id="333" r:id="rId40"/>
    <p:sldId id="359" r:id="rId41"/>
    <p:sldId id="368" r:id="rId42"/>
    <p:sldId id="380" r:id="rId43"/>
    <p:sldId id="384" r:id="rId4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clrMru>
    <a:srgbClr val="09FFFF"/>
    <a:srgbClr val="0000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422" autoAdjust="0"/>
    <p:restoredTop sz="84139" autoAdjust="0"/>
  </p:normalViewPr>
  <p:slideViewPr>
    <p:cSldViewPr snapToGrid="0">
      <p:cViewPr varScale="1">
        <p:scale>
          <a:sx n="51" d="100"/>
          <a:sy n="51" d="100"/>
        </p:scale>
        <p:origin x="-912"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136"/>
    </p:cViewPr>
  </p:sorterViewPr>
  <p:notesViewPr>
    <p:cSldViewPr snapToGrid="0" snapToObjects="1">
      <p:cViewPr varScale="1">
        <p:scale>
          <a:sx n="88" d="100"/>
          <a:sy n="88" d="100"/>
        </p:scale>
        <p:origin x="-2592"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DA2C0C-856C-7741-9A82-DB57A07ADB9C}" type="datetime1">
              <a:rPr lang="ja-JP" altLang="en-US" smtClean="0"/>
              <a:t>17/06/26</a:t>
            </a:fld>
            <a:endParaRPr 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A04BA03-FB73-A942-A04B-27D0AA2856F7}" type="slidenum">
              <a:rPr lang="en-US" smtClean="0"/>
              <a:t>‹#›</a:t>
            </a:fld>
            <a:endParaRPr lang="en-US"/>
          </a:p>
        </p:txBody>
      </p:sp>
    </p:spTree>
    <p:extLst>
      <p:ext uri="{BB962C8B-B14F-4D97-AF65-F5344CB8AC3E}">
        <p14:creationId xmlns:p14="http://schemas.microsoft.com/office/powerpoint/2010/main" val="3791778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9C52B0-6C83-5D40-9F90-13E127D83A2C}" type="datetime1">
              <a:rPr kumimoji="1" lang="ja-JP" altLang="en-US" smtClean="0"/>
              <a:t>17/06/26</a:t>
            </a:fld>
            <a:endParaRPr kumimoji="1" lang="ja-JP" altLang="en-US"/>
          </a:p>
        </p:txBody>
      </p:sp>
      <p:sp>
        <p:nvSpPr>
          <p:cNvPr id="4" name="スライド イメージ プレースホルダー 3"/>
          <p:cNvSpPr>
            <a:spLocks noGrp="1" noRot="1" noChangeAspect="1"/>
          </p:cNvSpPr>
          <p:nvPr>
            <p:ph type="sldImg" idx="2"/>
          </p:nvPr>
        </p:nvSpPr>
        <p:spPr>
          <a:xfrm>
            <a:off x="1679575" y="163235"/>
            <a:ext cx="3443288" cy="2197474"/>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268941" y="2554941"/>
            <a:ext cx="6439647" cy="6130272"/>
          </a:xfrm>
          <a:prstGeom prst="rect">
            <a:avLst/>
          </a:prstGeom>
        </p:spPr>
        <p:txBody>
          <a:bodyPr vert="horz" lIns="91440" tIns="45720" rIns="91440" bIns="45720" rtlCol="0"/>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97A94B-175F-4FBD-A35F-05B60D95009F}" type="slidenum">
              <a:rPr kumimoji="1" lang="ja-JP" altLang="en-US" smtClean="0"/>
              <a:t>‹#›</a:t>
            </a:fld>
            <a:endParaRPr kumimoji="1" lang="ja-JP" altLang="en-US"/>
          </a:p>
        </p:txBody>
      </p:sp>
    </p:spTree>
    <p:extLst>
      <p:ext uri="{BB962C8B-B14F-4D97-AF65-F5344CB8AC3E}">
        <p14:creationId xmlns:p14="http://schemas.microsoft.com/office/powerpoint/2010/main" val="39418172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04963" y="454025"/>
            <a:ext cx="3716337" cy="2787650"/>
          </a:xfrm>
        </p:spPr>
      </p:sp>
      <p:sp>
        <p:nvSpPr>
          <p:cNvPr id="3" name="ノート プレースホルダー 2"/>
          <p:cNvSpPr>
            <a:spLocks noGrp="1"/>
          </p:cNvSpPr>
          <p:nvPr>
            <p:ph type="body" idx="1"/>
          </p:nvPr>
        </p:nvSpPr>
        <p:spPr>
          <a:xfrm>
            <a:off x="685800" y="3323897"/>
            <a:ext cx="5486400" cy="5547347"/>
          </a:xfrm>
        </p:spPr>
        <p:txBody>
          <a:bodyPr/>
          <a:lstStyle/>
          <a:p>
            <a:endParaRPr lang="en-US" altLang="ja-JP" sz="1400" baseline="0" dirty="0" smtClean="0">
              <a:latin typeface="+mj-lt"/>
            </a:endParaRPr>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1</a:t>
            </a:fld>
            <a:endParaRPr kumimoji="1" lang="ja-JP" altLang="en-US"/>
          </a:p>
        </p:txBody>
      </p:sp>
    </p:spTree>
    <p:extLst>
      <p:ext uri="{BB962C8B-B14F-4D97-AF65-F5344CB8AC3E}">
        <p14:creationId xmlns:p14="http://schemas.microsoft.com/office/powerpoint/2010/main" val="3732610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79575" y="387350"/>
            <a:ext cx="3443288" cy="2581275"/>
          </a:xfrm>
        </p:spPr>
      </p:sp>
      <p:sp>
        <p:nvSpPr>
          <p:cNvPr id="3" name="ノート プレースホルダー 2"/>
          <p:cNvSpPr>
            <a:spLocks noGrp="1"/>
          </p:cNvSpPr>
          <p:nvPr>
            <p:ph type="body" idx="1"/>
          </p:nvPr>
        </p:nvSpPr>
        <p:spPr>
          <a:xfrm>
            <a:off x="268941" y="3290325"/>
            <a:ext cx="6335059" cy="5394888"/>
          </a:xfrm>
        </p:spPr>
        <p:txBody>
          <a:bodyPr/>
          <a:lstStyle/>
          <a:p>
            <a:endParaRPr lang="en-US" baseline="0" dirty="0" smtClean="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10</a:t>
            </a:fld>
            <a:endParaRPr kumimoji="1" lang="ja-JP" altLang="en-US"/>
          </a:p>
        </p:txBody>
      </p:sp>
    </p:spTree>
    <p:extLst>
      <p:ext uri="{BB962C8B-B14F-4D97-AF65-F5344CB8AC3E}">
        <p14:creationId xmlns:p14="http://schemas.microsoft.com/office/powerpoint/2010/main" val="3763358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66925" y="203200"/>
            <a:ext cx="2605088" cy="1954213"/>
          </a:xfrm>
        </p:spPr>
      </p:sp>
      <p:sp>
        <p:nvSpPr>
          <p:cNvPr id="3" name="ノート プレースホルダー 2"/>
          <p:cNvSpPr>
            <a:spLocks noGrp="1"/>
          </p:cNvSpPr>
          <p:nvPr>
            <p:ph type="body" idx="1"/>
          </p:nvPr>
        </p:nvSpPr>
        <p:spPr>
          <a:xfrm>
            <a:off x="216453" y="2402058"/>
            <a:ext cx="6450345" cy="6362700"/>
          </a:xfrm>
        </p:spPr>
        <p:txBody>
          <a:bodyPr/>
          <a:lstStyle/>
          <a:p>
            <a:endParaRPr lang="en-US" altLang="ja-JP" baseline="0" dirty="0" smtClean="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11</a:t>
            </a:fld>
            <a:endParaRPr kumimoji="1" lang="ja-JP" altLang="en-US"/>
          </a:p>
        </p:txBody>
      </p:sp>
    </p:spTree>
    <p:extLst>
      <p:ext uri="{BB962C8B-B14F-4D97-AF65-F5344CB8AC3E}">
        <p14:creationId xmlns:p14="http://schemas.microsoft.com/office/powerpoint/2010/main" val="240876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12</a:t>
            </a:fld>
            <a:endParaRPr kumimoji="1" lang="ja-JP" altLang="en-US"/>
          </a:p>
        </p:txBody>
      </p:sp>
    </p:spTree>
    <p:extLst>
      <p:ext uri="{BB962C8B-B14F-4D97-AF65-F5344CB8AC3E}">
        <p14:creationId xmlns:p14="http://schemas.microsoft.com/office/powerpoint/2010/main" val="166735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36750" y="163513"/>
            <a:ext cx="2928938" cy="2197100"/>
          </a:xfrm>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13</a:t>
            </a:fld>
            <a:endParaRPr kumimoji="1" lang="ja-JP" altLang="en-US"/>
          </a:p>
        </p:txBody>
      </p:sp>
    </p:spTree>
    <p:extLst>
      <p:ext uri="{BB962C8B-B14F-4D97-AF65-F5344CB8AC3E}">
        <p14:creationId xmlns:p14="http://schemas.microsoft.com/office/powerpoint/2010/main" val="3154417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79575" y="387350"/>
            <a:ext cx="3443288" cy="2581275"/>
          </a:xfrm>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14</a:t>
            </a:fld>
            <a:endParaRPr kumimoji="1" lang="ja-JP" altLang="en-US"/>
          </a:p>
        </p:txBody>
      </p:sp>
    </p:spTree>
    <p:extLst>
      <p:ext uri="{BB962C8B-B14F-4D97-AF65-F5344CB8AC3E}">
        <p14:creationId xmlns:p14="http://schemas.microsoft.com/office/powerpoint/2010/main" val="3644418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79575" y="387350"/>
            <a:ext cx="3443288" cy="2581275"/>
          </a:xfrm>
        </p:spPr>
      </p:sp>
      <p:sp>
        <p:nvSpPr>
          <p:cNvPr id="3" name="ノート プレースホルダー 2"/>
          <p:cNvSpPr>
            <a:spLocks noGrp="1"/>
          </p:cNvSpPr>
          <p:nvPr>
            <p:ph type="body" idx="1"/>
          </p:nvPr>
        </p:nvSpPr>
        <p:spPr/>
        <p:txBody>
          <a:bodyPr/>
          <a:lstStyle/>
          <a:p>
            <a:endParaRPr lang="en-US"/>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15</a:t>
            </a:fld>
            <a:endParaRPr kumimoji="1" lang="ja-JP" altLang="en-US"/>
          </a:p>
        </p:txBody>
      </p:sp>
    </p:spTree>
    <p:extLst>
      <p:ext uri="{BB962C8B-B14F-4D97-AF65-F5344CB8AC3E}">
        <p14:creationId xmlns:p14="http://schemas.microsoft.com/office/powerpoint/2010/main" val="3601514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79575" y="387350"/>
            <a:ext cx="3443288" cy="2581275"/>
          </a:xfrm>
        </p:spPr>
      </p:sp>
      <p:sp>
        <p:nvSpPr>
          <p:cNvPr id="3" name="ノート プレースホルダー 2"/>
          <p:cNvSpPr>
            <a:spLocks noGrp="1"/>
          </p:cNvSpPr>
          <p:nvPr>
            <p:ph type="body" idx="1"/>
          </p:nvPr>
        </p:nvSpPr>
        <p:spPr/>
        <p:txBody>
          <a:bodyPr/>
          <a:lstStyle/>
          <a:p>
            <a:r>
              <a:rPr lang="en-US" sz="1400" dirty="0" smtClean="0"/>
              <a:t>We </a:t>
            </a:r>
            <a:r>
              <a:rPr lang="en-US" sz="1400" baseline="0" dirty="0" smtClean="0"/>
              <a:t>are now commissioning so called mini-MRTOF, as shown in this picture.</a:t>
            </a:r>
          </a:p>
          <a:p>
            <a:endParaRPr lang="en-US" sz="1400" baseline="0" dirty="0" smtClean="0"/>
          </a:p>
          <a:p>
            <a:r>
              <a:rPr lang="en-US" sz="1400" baseline="0" dirty="0" smtClean="0"/>
              <a:t>Actual size is only 70 cm including an injection and detection parts.</a:t>
            </a:r>
          </a:p>
          <a:p>
            <a:endParaRPr lang="en-US" sz="1400" baseline="0" dirty="0" smtClean="0"/>
          </a:p>
          <a:p>
            <a:r>
              <a:rPr lang="en-US" sz="1400" baseline="0" dirty="0" smtClean="0"/>
              <a:t>This has been developed for mass measurements in anywhere, namely not only at the GARIS II, but also at the GARIS I, SLOWRI, BIGRIPS, and KISS facilities in near future.</a:t>
            </a:r>
          </a:p>
          <a:p>
            <a:endParaRPr lang="en-US" sz="1400" baseline="0" dirty="0" smtClean="0"/>
          </a:p>
          <a:p>
            <a:r>
              <a:rPr lang="en-US" sz="1400" baseline="0" dirty="0" smtClean="0"/>
              <a:t>Its straight forward configuration of helium gas cell, ion trap, and mini-MRTOF will greatly help to increase overall detection efficiency, compared to the present system.</a:t>
            </a:r>
          </a:p>
          <a:p>
            <a:endParaRPr lang="en-US" sz="1400" baseline="0" dirty="0" smtClean="0"/>
          </a:p>
          <a:p>
            <a:r>
              <a:rPr lang="en-US" sz="1400" baseline="0" dirty="0" smtClean="0"/>
              <a:t>Expected mass-resolving power will be the same, well above hundred thousand.</a:t>
            </a:r>
          </a:p>
          <a:p>
            <a:endParaRPr lang="en-US" sz="1400" baseline="0" dirty="0" smtClean="0"/>
          </a:p>
          <a:p>
            <a:r>
              <a:rPr lang="en-US" sz="1400" baseline="0" dirty="0" smtClean="0"/>
              <a:t>This device is almost ready for the measurement.</a:t>
            </a:r>
          </a:p>
          <a:p>
            <a:r>
              <a:rPr lang="en-US" sz="1400" baseline="0" dirty="0" smtClean="0"/>
              <a:t> </a:t>
            </a:r>
            <a:endParaRPr lang="en-US" sz="1400" dirty="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18</a:t>
            </a:fld>
            <a:endParaRPr kumimoji="1" lang="ja-JP" altLang="en-US" dirty="0"/>
          </a:p>
        </p:txBody>
      </p:sp>
    </p:spTree>
    <p:extLst>
      <p:ext uri="{BB962C8B-B14F-4D97-AF65-F5344CB8AC3E}">
        <p14:creationId xmlns:p14="http://schemas.microsoft.com/office/powerpoint/2010/main" val="4162728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66925" y="203200"/>
            <a:ext cx="2605088" cy="1954213"/>
          </a:xfrm>
        </p:spPr>
      </p:sp>
      <p:sp>
        <p:nvSpPr>
          <p:cNvPr id="3" name="ノート プレースホルダー 2"/>
          <p:cNvSpPr>
            <a:spLocks noGrp="1"/>
          </p:cNvSpPr>
          <p:nvPr>
            <p:ph type="body" idx="1"/>
          </p:nvPr>
        </p:nvSpPr>
        <p:spPr>
          <a:xfrm>
            <a:off x="216453" y="2402058"/>
            <a:ext cx="6450345" cy="6362700"/>
          </a:xfrm>
        </p:spPr>
        <p:txBody>
          <a:bodyPr/>
          <a:lstStyle/>
          <a:p>
            <a:r>
              <a:rPr lang="en-US" altLang="ja-JP" dirty="0" smtClean="0"/>
              <a:t>So, let me</a:t>
            </a:r>
            <a:r>
              <a:rPr lang="en-US" altLang="ja-JP" baseline="0" dirty="0" smtClean="0"/>
              <a:t> switch my talk to our future’s plan, called as KISS stage II.</a:t>
            </a:r>
          </a:p>
          <a:p>
            <a:endParaRPr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aseline="0" dirty="0" smtClean="0"/>
              <a:t>It is </a:t>
            </a:r>
            <a:r>
              <a:rPr lang="en-US" altLang="en-US" baseline="0" dirty="0" smtClean="0"/>
              <a:t>designed </a:t>
            </a:r>
            <a:r>
              <a:rPr lang="en-US" altLang="ja-JP" baseline="0" dirty="0" smtClean="0"/>
              <a:t>based on the present and near future’s research condition at the RIBF. As you may know, The RIBF has the most powerful RI production ability in the world.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aseline="0" dirty="0" smtClean="0"/>
              <a:t>And also this plan will make full use of the MR-TOF device for the </a:t>
            </a:r>
            <a:r>
              <a:rPr lang="en-US" altLang="en-US" baseline="0" dirty="0" smtClean="0"/>
              <a:t>first time</a:t>
            </a:r>
            <a:r>
              <a:rPr lang="en-US" altLang="ja-JP"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aseline="0" dirty="0" smtClean="0"/>
              <a:t>In this plan, we will enlarge our research activities to the comprehensive study of element synthesis by means of the precise nuclear spectroscopy.</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aseline="0" dirty="0" smtClean="0"/>
              <a:t>Here is the nuclear chart, again.  And these lines indicate typical reaction paths of various element synthesis.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aseline="0" dirty="0" smtClean="0"/>
              <a:t> </a:t>
            </a:r>
          </a:p>
          <a:p>
            <a:r>
              <a:rPr lang="en-US" altLang="ja-JP" dirty="0" smtClean="0"/>
              <a:t>Our plan consists of two items,. one is a KISS upgrade and the other is a high pure RI spectroscopy line.</a:t>
            </a:r>
          </a:p>
          <a:p>
            <a:endParaRPr lang="en-US" altLang="ja-JP" baseline="0" dirty="0" smtClean="0"/>
          </a:p>
          <a:p>
            <a:r>
              <a:rPr lang="en-US" altLang="ja-JP" baseline="0" dirty="0" smtClean="0"/>
              <a:t>Objective domain of the KISS upgrade includes the third waiting region and a very heavy element region of neutron-rich side. On the other hand, The pure RI spectroscopy line covers medium and heavy elements. So, it is complementary</a:t>
            </a:r>
            <a:r>
              <a:rPr lang="en-US" altLang="ja-JP" dirty="0" smtClean="0"/>
              <a:t> to the KISS upgrade.</a:t>
            </a:r>
            <a:endParaRPr lang="en-US" altLang="ja-JP" baseline="0" dirty="0" smtClean="0"/>
          </a:p>
          <a:p>
            <a:r>
              <a:rPr lang="en-US" altLang="ja-JP" baseline="0" dirty="0" smtClean="0"/>
              <a:t> </a:t>
            </a:r>
          </a:p>
          <a:p>
            <a:r>
              <a:rPr lang="en-US" altLang="ja-JP" baseline="0" dirty="0" smtClean="0"/>
              <a:t> </a:t>
            </a:r>
            <a:endParaRPr lang="en-US" altLang="ja-JP" dirty="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19</a:t>
            </a:fld>
            <a:endParaRPr kumimoji="1" lang="ja-JP" altLang="en-US"/>
          </a:p>
        </p:txBody>
      </p:sp>
    </p:spTree>
    <p:extLst>
      <p:ext uri="{BB962C8B-B14F-4D97-AF65-F5344CB8AC3E}">
        <p14:creationId xmlns:p14="http://schemas.microsoft.com/office/powerpoint/2010/main" val="240876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66925" y="203200"/>
            <a:ext cx="2374900" cy="1781175"/>
          </a:xfrm>
        </p:spPr>
      </p:sp>
      <p:sp>
        <p:nvSpPr>
          <p:cNvPr id="3" name="ノート プレースホルダー 2"/>
          <p:cNvSpPr>
            <a:spLocks noGrp="1"/>
          </p:cNvSpPr>
          <p:nvPr>
            <p:ph type="body" idx="1"/>
          </p:nvPr>
        </p:nvSpPr>
        <p:spPr/>
        <p:txBody>
          <a:bodyPr/>
          <a:lstStyle/>
          <a:p>
            <a:r>
              <a:rPr lang="en-US" altLang="ja-JP" dirty="0" smtClean="0"/>
              <a:t>Here is a conceptual design</a:t>
            </a:r>
            <a:r>
              <a:rPr lang="en-US" altLang="ja-JP" baseline="0" dirty="0" smtClean="0"/>
              <a:t> of the production area in</a:t>
            </a:r>
            <a:r>
              <a:rPr lang="ja-JP" altLang="en-US" baseline="0" dirty="0" smtClean="0"/>
              <a:t> </a:t>
            </a:r>
            <a:r>
              <a:rPr lang="en-US" altLang="ja-JP" baseline="0" dirty="0" smtClean="0"/>
              <a:t>the</a:t>
            </a:r>
            <a:r>
              <a:rPr lang="ja-JP" altLang="en-US" baseline="0" dirty="0" smtClean="0"/>
              <a:t> </a:t>
            </a:r>
            <a:r>
              <a:rPr lang="en-US" altLang="ja-JP" baseline="0" dirty="0" smtClean="0"/>
              <a:t>KISS</a:t>
            </a:r>
            <a:r>
              <a:rPr lang="ja-JP" altLang="en-US" baseline="0" dirty="0" smtClean="0"/>
              <a:t> </a:t>
            </a:r>
            <a:r>
              <a:rPr lang="en-US" altLang="ja-JP" baseline="0" dirty="0" smtClean="0"/>
              <a:t>upgrade. </a:t>
            </a:r>
          </a:p>
          <a:p>
            <a:endParaRPr lang="en-US" altLang="ja-JP" baseline="0" dirty="0" smtClean="0"/>
          </a:p>
          <a:p>
            <a:r>
              <a:rPr lang="en-US" altLang="ja-JP" baseline="0" dirty="0" smtClean="0"/>
              <a:t>Important point in this upgrade is avoiding the direct beam injection into the gas-cell without loosing the extraction efficiency of radioactive ions. This requirement will be satisfied by th</a:t>
            </a:r>
            <a:r>
              <a:rPr lang="en-US" altLang="ja-JP" dirty="0" smtClean="0"/>
              <a:t>is</a:t>
            </a:r>
            <a:r>
              <a:rPr lang="en-US" altLang="ja-JP" baseline="0" dirty="0" smtClean="0"/>
              <a:t> modified rotation target and this doughnut-shape gas cell, in principle.</a:t>
            </a:r>
          </a:p>
          <a:p>
            <a:endParaRPr lang="en-US" altLang="ja-JP" baseline="0" dirty="0" smtClean="0"/>
          </a:p>
          <a:p>
            <a:r>
              <a:rPr lang="en-US" altLang="ja-JP" baseline="0" dirty="0" smtClean="0"/>
              <a:t>Actually, according to the argon gas flow simulation, we have confirmed the extraction efficiency is almost the same to the present gas cell to be around 40 % for the total yield.</a:t>
            </a:r>
          </a:p>
          <a:p>
            <a:endParaRPr lang="en-US" altLang="ja-JP" baseline="0" dirty="0" smtClean="0"/>
          </a:p>
          <a:p>
            <a:r>
              <a:rPr lang="en-US" altLang="ja-JP" baseline="0" dirty="0" smtClean="0"/>
              <a:t>In addition, an S-shape ion-guide will be installed to realize a collinear laser injection to the extracted ions. And</a:t>
            </a:r>
            <a:r>
              <a:rPr lang="en-US" altLang="en-US" baseline="0" dirty="0" smtClean="0"/>
              <a:t> a powerful lasers of three colors will be </a:t>
            </a:r>
            <a:r>
              <a:rPr lang="en-US" altLang="en-US" dirty="0" smtClean="0"/>
              <a:t>introduced like this way from a new laser system </a:t>
            </a:r>
            <a:r>
              <a:rPr lang="en-US" altLang="en-US" baseline="0" dirty="0" smtClean="0"/>
              <a:t>in stead of the old system of around thirty years ago. </a:t>
            </a:r>
            <a:r>
              <a:rPr lang="en-US" altLang="ja-JP" baseline="0" dirty="0" smtClean="0"/>
              <a:t>It will increase the ionization efficiency by one order of magnitude and make it possible to perform the in-gas laser spectroscopy.</a:t>
            </a:r>
            <a:endParaRPr lang="en-US" altLang="ja-JP" dirty="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20</a:t>
            </a:fld>
            <a:endParaRPr kumimoji="1" lang="ja-JP" altLang="en-US"/>
          </a:p>
        </p:txBody>
      </p:sp>
    </p:spTree>
    <p:extLst>
      <p:ext uri="{BB962C8B-B14F-4D97-AF65-F5344CB8AC3E}">
        <p14:creationId xmlns:p14="http://schemas.microsoft.com/office/powerpoint/2010/main" val="3064353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66925" y="203200"/>
            <a:ext cx="2374900" cy="1781175"/>
          </a:xfrm>
        </p:spPr>
      </p:sp>
      <p:sp>
        <p:nvSpPr>
          <p:cNvPr id="3" name="ノート プレースホルダー 2"/>
          <p:cNvSpPr>
            <a:spLocks noGrp="1"/>
          </p:cNvSpPr>
          <p:nvPr>
            <p:ph type="body" idx="1"/>
          </p:nvPr>
        </p:nvSpPr>
        <p:spPr/>
        <p:txBody>
          <a:bodyPr/>
          <a:lstStyle/>
          <a:p>
            <a:r>
              <a:rPr lang="en-US" dirty="0" smtClean="0"/>
              <a:t>Here is the present laser system, which can deliver two color laser lights of around 1 watt.</a:t>
            </a:r>
            <a:endParaRPr lang="en-US" baseline="0" dirty="0" smtClean="0"/>
          </a:p>
          <a:p>
            <a:r>
              <a:rPr lang="en-US" dirty="0" smtClean="0"/>
              <a:t>To</a:t>
            </a:r>
            <a:r>
              <a:rPr lang="en-US" baseline="0" dirty="0" smtClean="0"/>
              <a:t> increase the ionization efficiency, we will replace it to 3 color laser system pumped by powerful </a:t>
            </a:r>
            <a:r>
              <a:rPr lang="en-US" baseline="0" dirty="0" err="1" smtClean="0"/>
              <a:t>NdYAG</a:t>
            </a:r>
            <a:r>
              <a:rPr lang="en-US" baseline="0" dirty="0" smtClean="0"/>
              <a:t> lasers. It can deliver the intense laser lights of </a:t>
            </a:r>
            <a:r>
              <a:rPr lang="en-US" altLang="ja-JP" baseline="0" dirty="0" smtClean="0"/>
              <a:t>15</a:t>
            </a:r>
            <a:r>
              <a:rPr lang="ja-JP" altLang="en-US" baseline="0" dirty="0" smtClean="0"/>
              <a:t> </a:t>
            </a:r>
            <a:r>
              <a:rPr lang="en-US" baseline="0" dirty="0" smtClean="0"/>
              <a:t>W</a:t>
            </a:r>
            <a:r>
              <a:rPr lang="en-US" altLang="ja-JP" baseline="0" dirty="0" smtClean="0"/>
              <a:t>att</a:t>
            </a:r>
            <a:r>
              <a:rPr lang="en-US" baseline="0" dirty="0" smtClean="0"/>
              <a:t>.</a:t>
            </a:r>
          </a:p>
          <a:p>
            <a:endParaRPr lang="en-US" baseline="0" dirty="0" smtClean="0"/>
          </a:p>
          <a:p>
            <a:r>
              <a:rPr lang="en-US" baseline="0" dirty="0" smtClean="0"/>
              <a:t>Using this powerful laser condition, we can modulate the bandwidth of laser frequency to cover the resonance width of the atomic state. Also it can make use of the in-gas jet laser spectroscopy by narrowing the bandwidth.</a:t>
            </a:r>
          </a:p>
          <a:p>
            <a:endParaRPr lang="en-US" baseline="0" dirty="0" smtClean="0"/>
          </a:p>
          <a:p>
            <a:r>
              <a:rPr lang="en-US" baseline="0" dirty="0" smtClean="0"/>
              <a:t>Here is a hyperfine structure of 199Pt obtained by the present laser system, as I mentioned before.  If we can apply a narrow bandwidth laser with enough power,  we will obtain more accurate nuclear moments from precise measurement of the hyperfine structure like this. This kind of physics information will help us to understand nuclear structures in the blank spot.</a:t>
            </a:r>
            <a:endParaRPr lang="en-US" dirty="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21</a:t>
            </a:fld>
            <a:endParaRPr kumimoji="1" lang="ja-JP" altLang="en-US"/>
          </a:p>
        </p:txBody>
      </p:sp>
    </p:spTree>
    <p:extLst>
      <p:ext uri="{BB962C8B-B14F-4D97-AF65-F5344CB8AC3E}">
        <p14:creationId xmlns:p14="http://schemas.microsoft.com/office/powerpoint/2010/main" val="3711914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C2AA44E-B395-48E3-91FC-821E1D352259}" type="slidenum">
              <a:rPr lang="en-US" altLang="ja-JP"/>
              <a:pPr/>
              <a:t>2</a:t>
            </a:fld>
            <a:endParaRPr lang="en-US" altLang="ja-JP"/>
          </a:p>
        </p:txBody>
      </p:sp>
      <p:sp>
        <p:nvSpPr>
          <p:cNvPr id="92162" name="スライド イメージ プレースホルダ 1"/>
          <p:cNvSpPr>
            <a:spLocks noGrp="1" noRot="1" noChangeAspect="1" noTextEdit="1"/>
          </p:cNvSpPr>
          <p:nvPr>
            <p:ph type="sldImg"/>
          </p:nvPr>
        </p:nvSpPr>
        <p:spPr>
          <a:xfrm>
            <a:off x="2073275" y="317500"/>
            <a:ext cx="2641600" cy="1981200"/>
          </a:xfrm>
          <a:ln/>
        </p:spPr>
      </p:sp>
      <p:sp>
        <p:nvSpPr>
          <p:cNvPr id="92163" name="ノート プレースホルダ 2"/>
          <p:cNvSpPr>
            <a:spLocks noGrp="1"/>
          </p:cNvSpPr>
          <p:nvPr>
            <p:ph type="body" idx="1"/>
          </p:nvPr>
        </p:nvSpPr>
        <p:spPr>
          <a:xfrm>
            <a:off x="201863" y="2383989"/>
            <a:ext cx="6508065" cy="6327075"/>
          </a:xfrm>
        </p:spPr>
        <p:txBody>
          <a:bodyPr/>
          <a:lstStyle/>
          <a:p>
            <a:endParaRPr lang="en-US" altLang="ja-JP" sz="1400" dirty="0"/>
          </a:p>
        </p:txBody>
      </p:sp>
    </p:spTree>
    <p:extLst>
      <p:ext uri="{BB962C8B-B14F-4D97-AF65-F5344CB8AC3E}">
        <p14:creationId xmlns:p14="http://schemas.microsoft.com/office/powerpoint/2010/main" val="913652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66925" y="203200"/>
            <a:ext cx="2374900" cy="1781175"/>
          </a:xfrm>
        </p:spPr>
      </p:sp>
      <p:sp>
        <p:nvSpPr>
          <p:cNvPr id="3" name="ノート プレースホルダー 2"/>
          <p:cNvSpPr>
            <a:spLocks noGrp="1"/>
          </p:cNvSpPr>
          <p:nvPr>
            <p:ph type="body" idx="1"/>
          </p:nvPr>
        </p:nvSpPr>
        <p:spPr>
          <a:xfrm>
            <a:off x="346327" y="2095499"/>
            <a:ext cx="6334902" cy="6589713"/>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t>On the other hand, the pure RI</a:t>
            </a:r>
            <a:r>
              <a:rPr lang="en-US" altLang="ja-JP" baseline="0" dirty="0" smtClean="0"/>
              <a:t> spectroscopy line will be installed at this SLOWRI experimental hall.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t>The SLOWRI</a:t>
            </a:r>
            <a:r>
              <a:rPr lang="en-US" altLang="ja-JP" baseline="0" dirty="0" smtClean="0">
                <a:ea typeface="Osaka" charset="0"/>
                <a:cs typeface="Osaka" charset="0"/>
              </a:rPr>
              <a:t> facility can deliver low energy RI beams by converting relatively high energy RI beams coming from this fragment separator, BIGRIPS. The BIGRIPS is a major device at RIBF to separate and transport many kinds of radioactive isotopes.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smtClean="0">
              <a:ea typeface="Osaka" charset="0"/>
              <a:cs typeface="Osaka"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aseline="0" dirty="0" smtClean="0">
                <a:ea typeface="Osaka" charset="0"/>
                <a:cs typeface="Osaka" charset="0"/>
              </a:rPr>
              <a:t>So, we can</a:t>
            </a:r>
            <a:r>
              <a:rPr lang="en-US" altLang="ja-JP" baseline="0" dirty="0" smtClean="0"/>
              <a:t> perform the decay spectroscopies of around 1000 unknown nuclei based on the present RI production ability. </a:t>
            </a:r>
          </a:p>
          <a:p>
            <a:endParaRPr lang="en-US" altLang="ja-JP" baseline="0" dirty="0" smtClean="0"/>
          </a:p>
          <a:p>
            <a:r>
              <a:rPr lang="en-US" altLang="ja-JP" dirty="0" smtClean="0"/>
              <a:t>Here is a conceptual layout of the pure RI spectroscopy line.</a:t>
            </a:r>
            <a:r>
              <a:rPr lang="en-US" altLang="ja-JP" baseline="0" dirty="0" smtClean="0"/>
              <a:t> It consists of two gas-cell cooler </a:t>
            </a:r>
            <a:r>
              <a:rPr lang="en-US" altLang="ja-JP" baseline="0" dirty="0" err="1" smtClean="0"/>
              <a:t>bunchers</a:t>
            </a:r>
            <a:r>
              <a:rPr lang="en-US" altLang="ja-JP" baseline="0" dirty="0" smtClean="0"/>
              <a:t>, here and here and three MR-TOFs. </a:t>
            </a:r>
          </a:p>
          <a:p>
            <a:endParaRPr lang="en-US" altLang="ja-JP" baseline="0" dirty="0" smtClean="0"/>
          </a:p>
          <a:p>
            <a:r>
              <a:rPr lang="en-US" altLang="ja-JP" baseline="0" dirty="0" smtClean="0"/>
              <a:t>This is a unique experimental device based on the innovative manipulation techniques of radioactive ions. Thanks to the compactness of the MR-TOF, we can construct a versatile setup to perform various decay spectroscopies in the same time as shown in this figure.</a:t>
            </a:r>
          </a:p>
          <a:p>
            <a:endParaRPr lang="en-US" altLang="ja-JP" baseline="0" dirty="0" smtClean="0"/>
          </a:p>
          <a:p>
            <a:endParaRPr lang="en-US" altLang="ja-JP" baseline="0" dirty="0" smtClean="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22</a:t>
            </a:fld>
            <a:endParaRPr kumimoji="1" lang="ja-JP" altLang="en-US"/>
          </a:p>
        </p:txBody>
      </p:sp>
    </p:spTree>
    <p:extLst>
      <p:ext uri="{BB962C8B-B14F-4D97-AF65-F5344CB8AC3E}">
        <p14:creationId xmlns:p14="http://schemas.microsoft.com/office/powerpoint/2010/main" val="1161755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66925" y="203200"/>
            <a:ext cx="2374900" cy="1781175"/>
          </a:xfrm>
        </p:spPr>
      </p:sp>
      <p:sp>
        <p:nvSpPr>
          <p:cNvPr id="3" name="ノート プレースホルダー 2"/>
          <p:cNvSpPr>
            <a:spLocks noGrp="1"/>
          </p:cNvSpPr>
          <p:nvPr>
            <p:ph type="body" idx="1"/>
          </p:nvPr>
        </p:nvSpPr>
        <p:spPr/>
        <p:txBody>
          <a:bodyPr/>
          <a:lstStyle/>
          <a:p>
            <a:r>
              <a:rPr lang="en-US" dirty="0" smtClean="0"/>
              <a:t>Here is a unit of gas-cell cooler </a:t>
            </a:r>
            <a:r>
              <a:rPr lang="en-US" dirty="0" err="1" smtClean="0"/>
              <a:t>buncher</a:t>
            </a:r>
            <a:r>
              <a:rPr lang="en-US" dirty="0" smtClean="0"/>
              <a:t> coupled to the MR-TOF. This unit will be installed</a:t>
            </a:r>
            <a:r>
              <a:rPr lang="en-US" baseline="0" dirty="0" smtClean="0"/>
              <a:t> not only at</a:t>
            </a:r>
            <a:r>
              <a:rPr lang="en-US" altLang="ja-JP" baseline="0" dirty="0" smtClean="0"/>
              <a:t> the pure RI spectroscopy line </a:t>
            </a:r>
            <a:r>
              <a:rPr lang="en-US" baseline="0" dirty="0" smtClean="0"/>
              <a:t>but also at </a:t>
            </a:r>
            <a:r>
              <a:rPr lang="en-US" altLang="ja-JP" baseline="0" dirty="0" smtClean="0"/>
              <a:t>the present KISS device</a:t>
            </a:r>
            <a:r>
              <a:rPr lang="en-US" baseline="0" dirty="0" smtClean="0"/>
              <a:t>.</a:t>
            </a:r>
          </a:p>
          <a:p>
            <a:r>
              <a:rPr lang="en-US" baseline="0" dirty="0" smtClean="0"/>
              <a:t>It consists of a helium gas cell cooler </a:t>
            </a:r>
            <a:r>
              <a:rPr lang="en-US" baseline="0" dirty="0" err="1" smtClean="0"/>
              <a:t>buncher</a:t>
            </a:r>
            <a:r>
              <a:rPr lang="en-US" baseline="0" dirty="0" smtClean="0"/>
              <a:t>, </a:t>
            </a:r>
            <a:r>
              <a:rPr lang="en-US" baseline="0" dirty="0" err="1" smtClean="0"/>
              <a:t>ocutupole</a:t>
            </a:r>
            <a:r>
              <a:rPr lang="en-US" baseline="0" dirty="0" smtClean="0"/>
              <a:t> ion-guide, a flat trap, and the MR-TOF </a:t>
            </a:r>
          </a:p>
          <a:p>
            <a:endParaRPr lang="en-US" baseline="0" dirty="0" smtClean="0"/>
          </a:p>
          <a:p>
            <a:r>
              <a:rPr lang="en-US" baseline="0" dirty="0" smtClean="0"/>
              <a:t>The low velocity RI beams from SLOWRI or KISS inject into this gas cell cooler </a:t>
            </a:r>
            <a:r>
              <a:rPr lang="en-US" baseline="0" dirty="0" err="1" smtClean="0"/>
              <a:t>buncher</a:t>
            </a:r>
            <a:r>
              <a:rPr lang="en-US" baseline="0" dirty="0" smtClean="0"/>
              <a:t>. And ions are trapped and extracted according to these DC field and this </a:t>
            </a:r>
            <a:r>
              <a:rPr lang="en-US" baseline="0" dirty="0" err="1" smtClean="0"/>
              <a:t>rf</a:t>
            </a:r>
            <a:r>
              <a:rPr lang="en-US" baseline="0" dirty="0" smtClean="0"/>
              <a:t>-carpet. After the OPIG transportation, the ions are cooled down again to the thermal level, as less than 0.3 </a:t>
            </a:r>
            <a:r>
              <a:rPr lang="en-US" baseline="0" dirty="0" err="1" smtClean="0"/>
              <a:t>eV</a:t>
            </a:r>
            <a:r>
              <a:rPr lang="en-US" baseline="0" dirty="0" smtClean="0"/>
              <a:t>. And then ions are injected in</a:t>
            </a:r>
            <a:r>
              <a:rPr lang="en-US" altLang="en-US" baseline="0" dirty="0" smtClean="0"/>
              <a:t>to the MR-TOF </a:t>
            </a:r>
            <a:r>
              <a:rPr lang="en-US" baseline="0" dirty="0" smtClean="0"/>
              <a:t>as a bunched beam with short width less than 20 ns.</a:t>
            </a:r>
          </a:p>
          <a:p>
            <a:endParaRPr lang="en-US" baseline="0" dirty="0" smtClean="0"/>
          </a:p>
          <a:p>
            <a:r>
              <a:rPr lang="en-US" baseline="0" dirty="0" smtClean="0"/>
              <a:t>So far, the flat trap and OPIG has been successfully operated together with the normal pressure helium gas cell with these typical efficiencies. And at this moment, this window-less gas-cell cooler </a:t>
            </a:r>
            <a:r>
              <a:rPr lang="en-US" baseline="0" dirty="0" err="1" smtClean="0"/>
              <a:t>buncher</a:t>
            </a:r>
            <a:r>
              <a:rPr lang="en-US" baseline="0" dirty="0" smtClean="0"/>
              <a:t> of low gas pressure of around 2 mbar has been developed.   An expected overall transport efficiency is higher than 30 %.</a:t>
            </a:r>
            <a:endParaRPr lang="en-US" dirty="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23</a:t>
            </a:fld>
            <a:endParaRPr kumimoji="1" lang="ja-JP" altLang="en-US"/>
          </a:p>
        </p:txBody>
      </p:sp>
    </p:spTree>
    <p:extLst>
      <p:ext uri="{BB962C8B-B14F-4D97-AF65-F5344CB8AC3E}">
        <p14:creationId xmlns:p14="http://schemas.microsoft.com/office/powerpoint/2010/main" val="4114935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C2AA44E-B395-48E3-91FC-821E1D352259}" type="slidenum">
              <a:rPr lang="en-US" altLang="ja-JP"/>
              <a:pPr/>
              <a:t>24</a:t>
            </a:fld>
            <a:endParaRPr lang="en-US" altLang="ja-JP"/>
          </a:p>
        </p:txBody>
      </p:sp>
      <p:sp>
        <p:nvSpPr>
          <p:cNvPr id="92162" name="スライド イメージ プレースホルダ 1"/>
          <p:cNvSpPr>
            <a:spLocks noGrp="1" noRot="1" noChangeAspect="1" noTextEdit="1"/>
          </p:cNvSpPr>
          <p:nvPr>
            <p:ph type="sldImg"/>
          </p:nvPr>
        </p:nvSpPr>
        <p:spPr>
          <a:xfrm>
            <a:off x="2073275" y="316739"/>
            <a:ext cx="2641600" cy="1981200"/>
          </a:xfrm>
          <a:ln/>
        </p:spPr>
      </p:sp>
      <p:sp>
        <p:nvSpPr>
          <p:cNvPr id="92163" name="ノート プレースホルダ 2"/>
          <p:cNvSpPr>
            <a:spLocks noGrp="1"/>
          </p:cNvSpPr>
          <p:nvPr>
            <p:ph type="body" idx="1"/>
          </p:nvPr>
        </p:nvSpPr>
        <p:spPr>
          <a:xfrm>
            <a:off x="201863" y="2383989"/>
            <a:ext cx="6508065" cy="6327075"/>
          </a:xfrm>
        </p:spPr>
        <p:txBody>
          <a:bodyPr/>
          <a:lstStyle/>
          <a:p>
            <a:r>
              <a:rPr lang="en-US" altLang="ja-JP" sz="1400" dirty="0" smtClean="0"/>
              <a:t>An ultimate goal of the KISS project is finding out how are the elements of gold and platinum synthesized in the universe.</a:t>
            </a:r>
          </a:p>
          <a:p>
            <a:r>
              <a:rPr lang="en-US" altLang="ja-JP" sz="1400" dirty="0" smtClean="0"/>
              <a:t>As you may know, these elements are believed to be synthesized by the rapid</a:t>
            </a:r>
            <a:r>
              <a:rPr lang="en-US" altLang="ja-JP" sz="1400" baseline="0" dirty="0" smtClean="0"/>
              <a:t> neutron capture process, so called r-process, under an explosive circumstance.</a:t>
            </a:r>
          </a:p>
          <a:p>
            <a:endParaRPr lang="en-US" altLang="ja-JP" sz="1400" dirty="0"/>
          </a:p>
          <a:p>
            <a:r>
              <a:rPr lang="en-US" altLang="ja-JP" sz="1400" baseline="0" dirty="0" smtClean="0"/>
              <a:t>This is a nuclear map indicating known and unknown nuclei. And here is an observed solar abundance of the r-process.</a:t>
            </a:r>
          </a:p>
          <a:p>
            <a:endParaRPr lang="en-US" altLang="ja-JP" sz="1400" baseline="0" dirty="0" smtClean="0"/>
          </a:p>
          <a:p>
            <a:r>
              <a:rPr lang="en-US" altLang="ja-JP" sz="1400" baseline="0" dirty="0" smtClean="0"/>
              <a:t>These two peaks, the second and the third abundance peaks are characterized by nuclear properties of these specific nuclides at neutron magic numbers of 82 and 126, respectively. These areas are called as waiting regions, where we can evaluate the astrophysical condition of this process. </a:t>
            </a:r>
          </a:p>
          <a:p>
            <a:endParaRPr lang="en-US" altLang="ja-JP" sz="1400" baseline="0" dirty="0" smtClean="0"/>
          </a:p>
          <a:p>
            <a:r>
              <a:rPr lang="en-US" altLang="ja-JP" sz="1400" baseline="0" dirty="0" smtClean="0"/>
              <a:t>Unfortunately, these waiting nuclei are very far from the stability line, and </a:t>
            </a:r>
            <a:r>
              <a:rPr lang="en-US" altLang="en-US" sz="1400" baseline="0" dirty="0" smtClean="0"/>
              <a:t>only </a:t>
            </a:r>
            <a:r>
              <a:rPr lang="en-US" altLang="ja-JP" sz="1400" baseline="0" dirty="0" smtClean="0"/>
              <a:t>the nuclear information of a tiny part of the first and second waiting regions has been obtained. However, based on this knowledge and recent astronomical observation, core-collapse super novae and neutron star mergers become the present candidates as an origin of the r-process.</a:t>
            </a:r>
          </a:p>
          <a:p>
            <a:endParaRPr lang="en-US" altLang="ja-JP" sz="1400" baseline="0" dirty="0" smtClean="0"/>
          </a:p>
          <a:p>
            <a:r>
              <a:rPr lang="en-US" altLang="ja-JP" sz="1400" baseline="0" dirty="0" smtClean="0"/>
              <a:t>As for the waiting region of this third peak, there has been no experimental approach, so far. This region is called as a blank spot of experimental nuclear physics due to its difficulty.</a:t>
            </a:r>
          </a:p>
          <a:p>
            <a:endParaRPr lang="en-US" altLang="ja-JP" sz="1400" baseline="0" dirty="0" smtClean="0"/>
          </a:p>
          <a:p>
            <a:r>
              <a:rPr lang="en-US" altLang="ja-JP" sz="1400" baseline="0" dirty="0" smtClean="0"/>
              <a:t>In the KISS project, we are going to access and measure this blank spot nuclides at least within this red area.  </a:t>
            </a:r>
            <a:endParaRPr lang="en-US" altLang="ja-JP" sz="1400" dirty="0"/>
          </a:p>
        </p:txBody>
      </p:sp>
    </p:spTree>
    <p:extLst>
      <p:ext uri="{BB962C8B-B14F-4D97-AF65-F5344CB8AC3E}">
        <p14:creationId xmlns:p14="http://schemas.microsoft.com/office/powerpoint/2010/main" val="913652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57350" y="381000"/>
            <a:ext cx="3751263" cy="2813050"/>
          </a:xfrm>
        </p:spPr>
      </p:sp>
      <p:sp>
        <p:nvSpPr>
          <p:cNvPr id="3" name="ノート プレースホルダー 2"/>
          <p:cNvSpPr>
            <a:spLocks noGrp="1"/>
          </p:cNvSpPr>
          <p:nvPr>
            <p:ph type="body" idx="1"/>
          </p:nvPr>
        </p:nvSpPr>
        <p:spPr>
          <a:xfrm>
            <a:off x="685800" y="3593323"/>
            <a:ext cx="5486400" cy="5091890"/>
          </a:xfrm>
        </p:spPr>
        <p:txBody>
          <a:bodyPr/>
          <a:lstStyle/>
          <a:p>
            <a:r>
              <a:rPr lang="en-US" sz="1400" dirty="0" smtClean="0"/>
              <a:t>Anyway,</a:t>
            </a:r>
            <a:r>
              <a:rPr lang="en-US" sz="1400" baseline="0" dirty="0" smtClean="0"/>
              <a:t> I like to summarize the expected production rate under the realistic condition as shown in this figure. That is confirmed </a:t>
            </a:r>
            <a:r>
              <a:rPr lang="en-US" altLang="ja-JP" sz="1400" baseline="0" dirty="0" smtClean="0"/>
              <a:t>by our recent experiment at GANIL, </a:t>
            </a:r>
            <a:endParaRPr lang="en-US" sz="1400" baseline="0" dirty="0" smtClean="0"/>
          </a:p>
          <a:p>
            <a:endParaRPr lang="en-US" sz="1400" baseline="0" dirty="0" smtClean="0"/>
          </a:p>
          <a:p>
            <a:r>
              <a:rPr lang="en-US" sz="1400" baseline="0" dirty="0" smtClean="0"/>
              <a:t>The red point indicates the estimated production rate under the combination of the 20 </a:t>
            </a:r>
            <a:r>
              <a:rPr lang="en-US" sz="1400" baseline="0" dirty="0" err="1" smtClean="0"/>
              <a:t>pnA</a:t>
            </a:r>
            <a:r>
              <a:rPr lang="en-US" sz="1400" baseline="0" dirty="0" smtClean="0"/>
              <a:t> 136Xe beam and 198Pt target. And this black square is the prediction of GRAZING code. As can be seen, measured values are always a little bit larger than the prediction by factor two to ten.</a:t>
            </a:r>
          </a:p>
          <a:p>
            <a:r>
              <a:rPr lang="en-US" sz="1400" baseline="0" dirty="0" smtClean="0"/>
              <a:t>And this star mark is the reported value of the fragmentation reactions at GSI </a:t>
            </a:r>
            <a:r>
              <a:rPr lang="en-US" altLang="ja-JP" sz="1400" baseline="0" dirty="0" smtClean="0"/>
              <a:t>as a reference</a:t>
            </a:r>
            <a:r>
              <a:rPr lang="en-US" sz="1400" baseline="0" dirty="0" smtClean="0"/>
              <a:t>. </a:t>
            </a:r>
          </a:p>
          <a:p>
            <a:endParaRPr lang="en-US" sz="1400" baseline="0" dirty="0" smtClean="0"/>
          </a:p>
          <a:p>
            <a:r>
              <a:rPr lang="en-US" sz="1400" baseline="0" dirty="0" smtClean="0"/>
              <a:t>If you accept the predictions by GRAZING code, 238U beam will give more production cross sections by around one order of magnitude with same beam intensity like this blue line.</a:t>
            </a:r>
          </a:p>
          <a:p>
            <a:endParaRPr lang="en-US" sz="1400" baseline="0" dirty="0" smtClean="0"/>
          </a:p>
          <a:p>
            <a:r>
              <a:rPr lang="en-US" sz="1400" baseline="0" dirty="0" smtClean="0"/>
              <a:t>On the other hand, available uranium beam intensity is 500 </a:t>
            </a:r>
            <a:r>
              <a:rPr lang="en-US" sz="1400" baseline="0" dirty="0" err="1" smtClean="0"/>
              <a:t>pnA</a:t>
            </a:r>
            <a:r>
              <a:rPr lang="en-US" sz="1400" baseline="0" dirty="0" smtClean="0"/>
              <a:t> at the present RIBF.</a:t>
            </a:r>
          </a:p>
          <a:p>
            <a:endParaRPr lang="en-US" sz="1400" baseline="0" dirty="0" smtClean="0"/>
          </a:p>
          <a:p>
            <a:r>
              <a:rPr lang="en-US" sz="1400" baseline="0" dirty="0" smtClean="0"/>
              <a:t>So, we are now improving the production condition from only 30W, here to 0.4 kW level as the KISS stage I.</a:t>
            </a:r>
          </a:p>
          <a:p>
            <a:endParaRPr lang="en-US" sz="1400" baseline="0" dirty="0" smtClean="0"/>
          </a:p>
          <a:p>
            <a:r>
              <a:rPr lang="en-US" sz="1400" baseline="0" dirty="0" smtClean="0"/>
              <a:t>Near future, we are going to the 1.5 kW level as the stage II. </a:t>
            </a:r>
          </a:p>
          <a:p>
            <a:r>
              <a:rPr lang="en-US" sz="1400" baseline="0" dirty="0" smtClean="0"/>
              <a:t>Moreover, if we are lucky to upgrade the RIBF, 30 kW beam power can be realized. </a:t>
            </a:r>
            <a:endParaRPr lang="en-US" sz="1400" dirty="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25</a:t>
            </a:fld>
            <a:endParaRPr kumimoji="1" lang="ja-JP" altLang="en-US"/>
          </a:p>
        </p:txBody>
      </p:sp>
    </p:spTree>
    <p:extLst>
      <p:ext uri="{BB962C8B-B14F-4D97-AF65-F5344CB8AC3E}">
        <p14:creationId xmlns:p14="http://schemas.microsoft.com/office/powerpoint/2010/main" val="861455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98650" y="166688"/>
            <a:ext cx="2936875" cy="2203450"/>
          </a:xfrm>
        </p:spPr>
      </p:sp>
      <p:sp>
        <p:nvSpPr>
          <p:cNvPr id="3" name="ノート プレースホルダー 2"/>
          <p:cNvSpPr>
            <a:spLocks noGrp="1"/>
          </p:cNvSpPr>
          <p:nvPr>
            <p:ph type="body" idx="1"/>
          </p:nvPr>
        </p:nvSpPr>
        <p:spPr>
          <a:xfrm>
            <a:off x="245315" y="2482700"/>
            <a:ext cx="6378193" cy="637670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400" dirty="0" smtClean="0"/>
              <a:t>So far, we have checked</a:t>
            </a:r>
            <a:r>
              <a:rPr lang="en-US" altLang="ja-JP" sz="1400" baseline="0" dirty="0" smtClean="0"/>
              <a:t> this prediction with VAMOS spectrometer at GANIL using the MNT reactions of 136Xe and 198Pt system.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r>
              <a:rPr lang="en-US" sz="1400" dirty="0" smtClean="0"/>
              <a:t>These black</a:t>
            </a:r>
            <a:r>
              <a:rPr lang="en-US" sz="1400" baseline="0" dirty="0" smtClean="0"/>
              <a:t> dots </a:t>
            </a:r>
            <a:r>
              <a:rPr lang="en-US" sz="1400" dirty="0" smtClean="0"/>
              <a:t>are the evaluated</a:t>
            </a:r>
            <a:r>
              <a:rPr lang="en-US" sz="1400" baseline="0" dirty="0" smtClean="0"/>
              <a:t> target like fragment, TLF cross sections from Iridium to Tungsten isotopes. </a:t>
            </a:r>
          </a:p>
          <a:p>
            <a:r>
              <a:rPr lang="en-US" sz="1400" baseline="0" dirty="0" smtClean="0"/>
              <a:t>These values are obtained from the PLF cross sections, which are counter partners of TLF, by taking account of the particle evaporation process. </a:t>
            </a:r>
          </a:p>
          <a:p>
            <a:endParaRPr lang="en-US" sz="1400" baseline="0" dirty="0" smtClean="0"/>
          </a:p>
          <a:p>
            <a:r>
              <a:rPr lang="en-US" sz="1400" baseline="0" dirty="0" smtClean="0"/>
              <a:t>This red arrow indicates a cross section of the 0n- transfer channel. And this green arrow indicates the cross section of N=126 isotone.</a:t>
            </a:r>
          </a:p>
          <a:p>
            <a:r>
              <a:rPr lang="en-US" sz="1400" baseline="0" dirty="0" smtClean="0"/>
              <a:t>As can be seen, the N=126 isotones will be produced with relatively large cross section </a:t>
            </a:r>
            <a:r>
              <a:rPr lang="en-US" altLang="ja-JP" sz="1400" baseline="0" dirty="0" smtClean="0"/>
              <a:t>compared to the GRAZING predictions </a:t>
            </a:r>
            <a:r>
              <a:rPr lang="en-US" sz="1400" baseline="0" dirty="0" smtClean="0"/>
              <a:t>ranging from 100 micro barn to 10 micro barn. Grazing values are indicated by these solid lines.</a:t>
            </a:r>
          </a:p>
          <a:p>
            <a:endParaRPr lang="en-US" sz="1400" baseline="0" dirty="0" smtClean="0"/>
          </a:p>
          <a:p>
            <a:r>
              <a:rPr lang="en-US" sz="1400" baseline="0" dirty="0" smtClean="0"/>
              <a:t>This figure shows partial cross sections of osmium isotopes sorted by an appropriate TKEL windows.  TKEL means total kinetic energy loss, which corresponds the dumped energy in the reaction system. And again, this solid line indicates the grazing prediction.</a:t>
            </a:r>
          </a:p>
          <a:p>
            <a:r>
              <a:rPr lang="en-US" altLang="ja-JP" sz="1400" baseline="0" dirty="0" smtClean="0"/>
              <a:t>The magenta line indicates a lowest TKEL component up to 25 MeV. And this green is from 25 to 75 MeV. And the pink line comes from the highest TKEL region, namely large dumped region.</a:t>
            </a:r>
          </a:p>
          <a:p>
            <a:endParaRPr lang="en-US" sz="1400" baseline="0" dirty="0" smtClean="0"/>
          </a:p>
          <a:p>
            <a:r>
              <a:rPr lang="en-US" sz="1400" baseline="0" dirty="0" smtClean="0"/>
              <a:t>As can be seen, production of neutron-rich isotope is mainly governed by the the low TKEL component near the quasi elastic region. That is an interesting feature observed in this experiment. And it is reasonable result, if you take into account a fast charge equilibration and less neutron evaporation probability in this region.</a:t>
            </a:r>
          </a:p>
          <a:p>
            <a:r>
              <a:rPr lang="en-US" sz="1400" baseline="0" dirty="0" smtClean="0"/>
              <a:t> </a:t>
            </a:r>
          </a:p>
          <a:p>
            <a:r>
              <a:rPr lang="en-US" sz="1400" baseline="0" dirty="0" smtClean="0"/>
              <a:t>In addition,  we can find that the cross sections in lighter isotopes are largely enhanced with deep inelastic events compared to the predictions. It may indicate the grazing code fails to describe the MNT reactions in the dumped region.</a:t>
            </a:r>
            <a:endParaRPr lang="en-US" sz="1400" dirty="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26</a:t>
            </a:fld>
            <a:endParaRPr kumimoji="1" lang="ja-JP" altLang="en-US"/>
          </a:p>
        </p:txBody>
      </p:sp>
    </p:spTree>
    <p:extLst>
      <p:ext uri="{BB962C8B-B14F-4D97-AF65-F5344CB8AC3E}">
        <p14:creationId xmlns:p14="http://schemas.microsoft.com/office/powerpoint/2010/main" val="1936538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92300" y="166688"/>
            <a:ext cx="3086100" cy="2314575"/>
          </a:xfrm>
        </p:spPr>
      </p:sp>
      <p:sp>
        <p:nvSpPr>
          <p:cNvPr id="3" name="ノート プレースホルダー 2"/>
          <p:cNvSpPr>
            <a:spLocks noGrp="1"/>
          </p:cNvSpPr>
          <p:nvPr>
            <p:ph type="body" idx="1"/>
          </p:nvPr>
        </p:nvSpPr>
        <p:spPr>
          <a:xfrm>
            <a:off x="685800" y="2879612"/>
            <a:ext cx="5486400" cy="5546082"/>
          </a:xfrm>
        </p:spPr>
        <p:txBody>
          <a:bodyPr/>
          <a:lstStyle/>
          <a:p>
            <a:r>
              <a:rPr lang="en-US" sz="1400" dirty="0" smtClean="0"/>
              <a:t>Let me switch my talk to the on-going developments.</a:t>
            </a:r>
          </a:p>
          <a:p>
            <a:endParaRPr lang="en-US" sz="1400" dirty="0" smtClean="0"/>
          </a:p>
          <a:p>
            <a:r>
              <a:rPr lang="en-US" sz="1400" dirty="0" smtClean="0"/>
              <a:t>This is a schematic view of the present gas cell chamber of the KISS device. A</a:t>
            </a:r>
            <a:r>
              <a:rPr lang="en-US" sz="1400" baseline="0" dirty="0" smtClean="0"/>
              <a:t> primary beam comes from here and hit the target. </a:t>
            </a:r>
          </a:p>
          <a:p>
            <a:endParaRPr lang="en-US" sz="1400" baseline="0" dirty="0" smtClean="0"/>
          </a:p>
          <a:p>
            <a:r>
              <a:rPr lang="en-US" sz="1400" baseline="0" dirty="0" smtClean="0"/>
              <a:t>And produced radio activities scattered at wide angle are stopped and neutralized in this argon gas of 50 </a:t>
            </a:r>
            <a:r>
              <a:rPr lang="en-US" sz="1400" baseline="0" dirty="0" err="1" smtClean="0"/>
              <a:t>kPa</a:t>
            </a:r>
            <a:r>
              <a:rPr lang="en-US" sz="1400" baseline="0" dirty="0" smtClean="0"/>
              <a:t>. </a:t>
            </a:r>
          </a:p>
          <a:p>
            <a:endParaRPr lang="en-US" sz="1400" baseline="0" dirty="0" smtClean="0"/>
          </a:p>
          <a:p>
            <a:r>
              <a:rPr lang="en-US" sz="1400" baseline="0" dirty="0" smtClean="0"/>
              <a:t>According to the argon gas flow, single neutral atoms are transported to be ionized element selectively by this two color lasers just before the exit hole. Finally singly charged ions are transported by this couple of ion-guides and are mass separated by the classical ISOL technique.</a:t>
            </a:r>
          </a:p>
          <a:p>
            <a:endParaRPr lang="en-US" sz="1400" baseline="0" dirty="0" smtClean="0"/>
          </a:p>
          <a:p>
            <a:r>
              <a:rPr lang="en-US" sz="1400" baseline="0" dirty="0" smtClean="0"/>
              <a:t>At this moment, we have largely modified the gas cell chamber. </a:t>
            </a:r>
          </a:p>
          <a:p>
            <a:r>
              <a:rPr lang="en-US" sz="1400" baseline="0" dirty="0" smtClean="0"/>
              <a:t>Firstly we installed a doughnut shape gas cell, which has a beam penetrating pipe to avoid direct beam injection into the argon gas. </a:t>
            </a:r>
          </a:p>
          <a:p>
            <a:endParaRPr lang="en-US" sz="1400" baseline="0" dirty="0" smtClean="0"/>
          </a:p>
          <a:p>
            <a:r>
              <a:rPr lang="en-US" sz="1400" baseline="0" dirty="0" smtClean="0"/>
              <a:t>And secondly, we introduced this rotation target for accepting intense primary beam as much as possible.</a:t>
            </a:r>
          </a:p>
          <a:p>
            <a:r>
              <a:rPr lang="en-US" sz="1400" baseline="0" dirty="0" smtClean="0"/>
              <a:t> </a:t>
            </a:r>
          </a:p>
          <a:p>
            <a:r>
              <a:rPr lang="en-US" sz="1400" baseline="0" dirty="0" smtClean="0"/>
              <a:t>And Finally, we will set this inner wall to separate vacuum conditions of these rooms. Namely, the gas cell is set in the high vacuum region compared to these differential pumping regions.</a:t>
            </a:r>
          </a:p>
          <a:p>
            <a:endParaRPr lang="en-US" sz="1400" dirty="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27</a:t>
            </a:fld>
            <a:endParaRPr kumimoji="1" lang="ja-JP" altLang="en-US"/>
          </a:p>
        </p:txBody>
      </p:sp>
    </p:spTree>
    <p:extLst>
      <p:ext uri="{BB962C8B-B14F-4D97-AF65-F5344CB8AC3E}">
        <p14:creationId xmlns:p14="http://schemas.microsoft.com/office/powerpoint/2010/main" val="826687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79575" y="387350"/>
            <a:ext cx="3443288" cy="2581275"/>
          </a:xfrm>
        </p:spPr>
      </p:sp>
      <p:sp>
        <p:nvSpPr>
          <p:cNvPr id="3" name="ノート プレースホルダー 2"/>
          <p:cNvSpPr>
            <a:spLocks noGrp="1"/>
          </p:cNvSpPr>
          <p:nvPr>
            <p:ph type="body" idx="1"/>
          </p:nvPr>
        </p:nvSpPr>
        <p:spPr/>
        <p:txBody>
          <a:bodyPr/>
          <a:lstStyle/>
          <a:p>
            <a:r>
              <a:rPr lang="en-US" sz="1400" baseline="0" dirty="0" smtClean="0"/>
              <a:t>Here is a picture around the argon gas cell before installing the inner wall. This is a primary beam line and this is a doughnut-shape argon gas cell.</a:t>
            </a:r>
          </a:p>
          <a:p>
            <a:endParaRPr lang="en-US" sz="1400" baseline="0" dirty="0" smtClean="0"/>
          </a:p>
          <a:p>
            <a:r>
              <a:rPr lang="en-US" sz="1400" baseline="0" dirty="0" smtClean="0"/>
              <a:t>Here is a side view of the doughnut-shape gas cell facing to the primary beam. This is a beam penetrating pipe, which can avoid a direct beam injection into the argon gas.</a:t>
            </a:r>
          </a:p>
          <a:p>
            <a:r>
              <a:rPr lang="en-US" sz="1400" baseline="0" dirty="0" smtClean="0"/>
              <a:t>Produced target like fragments have a large angular distribution and can enter the gas cell through this thin </a:t>
            </a:r>
            <a:r>
              <a:rPr lang="en-US" sz="1400" baseline="0" dirty="0" err="1" smtClean="0"/>
              <a:t>Kapton</a:t>
            </a:r>
            <a:r>
              <a:rPr lang="en-US" sz="1400" baseline="0" dirty="0" smtClean="0"/>
              <a:t> window.</a:t>
            </a:r>
          </a:p>
          <a:p>
            <a:endParaRPr lang="en-US" sz="1400" baseline="0" dirty="0" smtClean="0"/>
          </a:p>
          <a:p>
            <a:r>
              <a:rPr lang="en-US" sz="1400" dirty="0" smtClean="0"/>
              <a:t>By the help of this installation, we have obtained 5 times higher extraction efficiency from here to here and also we could irradiate effectively the target with 3 to 4 times intense primary beams. Now around 10</a:t>
            </a:r>
            <a:r>
              <a:rPr lang="en-US" sz="1400" baseline="0" dirty="0" smtClean="0"/>
              <a:t> times intense RNBs are available since this September.</a:t>
            </a:r>
          </a:p>
          <a:p>
            <a:endParaRPr lang="en-US" sz="1400" baseline="0" dirty="0" smtClean="0"/>
          </a:p>
          <a:p>
            <a:r>
              <a:rPr lang="en-US" sz="1400" baseline="0" dirty="0" smtClean="0"/>
              <a:t>Now, new gas cell chamber including the inner wall has been installed instead of this chamber. And we are expecting more intense beam can be accepted.</a:t>
            </a:r>
            <a:endParaRPr lang="en-US" sz="1400" dirty="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28</a:t>
            </a:fld>
            <a:endParaRPr kumimoji="1" lang="ja-JP" altLang="en-US"/>
          </a:p>
        </p:txBody>
      </p:sp>
    </p:spTree>
    <p:extLst>
      <p:ext uri="{BB962C8B-B14F-4D97-AF65-F5344CB8AC3E}">
        <p14:creationId xmlns:p14="http://schemas.microsoft.com/office/powerpoint/2010/main" val="3935597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62163" y="385763"/>
            <a:ext cx="2693987" cy="2019300"/>
          </a:xfrm>
        </p:spPr>
      </p:sp>
      <p:sp>
        <p:nvSpPr>
          <p:cNvPr id="3" name="ノート プレースホルダー 2"/>
          <p:cNvSpPr>
            <a:spLocks noGrp="1"/>
          </p:cNvSpPr>
          <p:nvPr>
            <p:ph type="body" idx="1"/>
          </p:nvPr>
        </p:nvSpPr>
        <p:spPr>
          <a:xfrm>
            <a:off x="209175" y="2445852"/>
            <a:ext cx="6454589" cy="6362700"/>
          </a:xfrm>
        </p:spPr>
        <p:txBody>
          <a:bodyPr/>
          <a:lstStyle/>
          <a:p>
            <a:r>
              <a:rPr lang="en-US" altLang="ja-JP" dirty="0" smtClean="0">
                <a:latin typeface="Arial"/>
                <a:cs typeface="Arial"/>
              </a:rPr>
              <a:t>So far</a:t>
            </a:r>
            <a:r>
              <a:rPr lang="en-US" altLang="ja-JP" baseline="0" dirty="0" smtClean="0">
                <a:latin typeface="Arial"/>
                <a:cs typeface="Arial"/>
              </a:rPr>
              <a:t>, these experimental subjects have been approved at the last and recent RIBF-PAC.</a:t>
            </a:r>
          </a:p>
          <a:p>
            <a:endParaRPr lang="en-US" altLang="ja-JP" baseline="0" dirty="0" smtClean="0">
              <a:latin typeface="Arial"/>
              <a:cs typeface="Arial"/>
            </a:endParaRPr>
          </a:p>
          <a:p>
            <a:r>
              <a:rPr lang="en-US" altLang="ja-JP" baseline="0" dirty="0" smtClean="0">
                <a:latin typeface="Arial"/>
                <a:cs typeface="Arial"/>
              </a:rPr>
              <a:t>The third one is our major subject concerning to the lifetime measurements. </a:t>
            </a:r>
          </a:p>
          <a:p>
            <a:r>
              <a:rPr lang="en-US" altLang="ja-JP" baseline="0" dirty="0" smtClean="0">
                <a:latin typeface="Arial"/>
                <a:cs typeface="Arial"/>
              </a:rPr>
              <a:t>Here is a part of nuclear chart around the blank spot. </a:t>
            </a:r>
            <a:r>
              <a:rPr lang="en-US" altLang="ja-JP" baseline="0" dirty="0" smtClean="0"/>
              <a:t>And </a:t>
            </a:r>
            <a:r>
              <a:rPr lang="en-US" altLang="ja-JP" dirty="0" smtClean="0"/>
              <a:t>this white line indicates a feasibility of the lifetime measurement as a function of the primary beam intensity. So,</a:t>
            </a:r>
            <a:r>
              <a:rPr lang="en-US" altLang="ja-JP" baseline="0" dirty="0" smtClean="0"/>
              <a:t> </a:t>
            </a:r>
            <a:r>
              <a:rPr lang="en-US" altLang="ja-JP" dirty="0" smtClean="0"/>
              <a:t>in</a:t>
            </a:r>
            <a:r>
              <a:rPr lang="en-US" altLang="ja-JP" baseline="0" dirty="0" smtClean="0"/>
              <a:t> this subject, we are trying to measure unknown lifetimes of these nuclei above this first white line.</a:t>
            </a:r>
          </a:p>
          <a:p>
            <a:endParaRPr lang="en-US" altLang="ja-JP" baseline="0" dirty="0" smtClean="0"/>
          </a:p>
          <a:p>
            <a:r>
              <a:rPr lang="en-US" altLang="ja-JP" baseline="0" dirty="0" smtClean="0">
                <a:latin typeface="Arial"/>
                <a:cs typeface="Arial"/>
              </a:rPr>
              <a:t>In the next step, KISS Stage II, we will access these region 2 and 3, which include expected waiting nuclei.  </a:t>
            </a:r>
          </a:p>
          <a:p>
            <a:endParaRPr lang="en-US" altLang="ja-JP" baseline="0" dirty="0" smtClean="0">
              <a:latin typeface="Arial"/>
              <a:cs typeface="Arial"/>
            </a:endParaRPr>
          </a:p>
          <a:p>
            <a:endParaRPr lang="en-US" altLang="ja-JP" dirty="0">
              <a:latin typeface="Arial"/>
              <a:cs typeface="Arial"/>
            </a:endParaRPr>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29</a:t>
            </a:fld>
            <a:endParaRPr kumimoji="1" lang="ja-JP" altLang="en-US"/>
          </a:p>
        </p:txBody>
      </p:sp>
    </p:spTree>
    <p:extLst>
      <p:ext uri="{BB962C8B-B14F-4D97-AF65-F5344CB8AC3E}">
        <p14:creationId xmlns:p14="http://schemas.microsoft.com/office/powerpoint/2010/main" val="248548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79575" y="387350"/>
            <a:ext cx="3443288" cy="258127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2819C43-8C5D-4BA4-943E-5BEC1C70960E}" type="slidenum">
              <a:rPr kumimoji="1" lang="ja-JP" altLang="en-US" smtClean="0"/>
              <a:t>30</a:t>
            </a:fld>
            <a:endParaRPr kumimoji="1" lang="ja-JP" altLang="en-US"/>
          </a:p>
        </p:txBody>
      </p:sp>
    </p:spTree>
    <p:extLst>
      <p:ext uri="{BB962C8B-B14F-4D97-AF65-F5344CB8AC3E}">
        <p14:creationId xmlns:p14="http://schemas.microsoft.com/office/powerpoint/2010/main" val="3991488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31</a:t>
            </a:fld>
            <a:endParaRPr kumimoji="1" lang="ja-JP" altLang="en-US"/>
          </a:p>
        </p:txBody>
      </p:sp>
    </p:spTree>
    <p:extLst>
      <p:ext uri="{BB962C8B-B14F-4D97-AF65-F5344CB8AC3E}">
        <p14:creationId xmlns:p14="http://schemas.microsoft.com/office/powerpoint/2010/main" val="3073618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スライド イメージ プレースホルダー 1"/>
          <p:cNvSpPr>
            <a:spLocks noGrp="1" noRot="1" noChangeAspect="1"/>
          </p:cNvSpPr>
          <p:nvPr>
            <p:ph type="sldImg"/>
          </p:nvPr>
        </p:nvSpPr>
        <p:spPr>
          <a:xfrm>
            <a:off x="2081213" y="163513"/>
            <a:ext cx="2555875" cy="1916112"/>
          </a:xfrm>
          <a:ln/>
        </p:spPr>
      </p:sp>
      <p:sp>
        <p:nvSpPr>
          <p:cNvPr id="21506" name="ノート プレースホルダー 2"/>
          <p:cNvSpPr>
            <a:spLocks noGrp="1"/>
          </p:cNvSpPr>
          <p:nvPr>
            <p:ph type="body" idx="1"/>
          </p:nvPr>
        </p:nvSpPr>
        <p:spPr>
          <a:xfrm>
            <a:off x="158732" y="2194608"/>
            <a:ext cx="6699267" cy="6893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dirty="0">
              <a:latin typeface="メイリオ"/>
              <a:ea typeface="メイリオ"/>
              <a:cs typeface="メイリオ"/>
            </a:endParaRPr>
          </a:p>
        </p:txBody>
      </p:sp>
      <p:sp>
        <p:nvSpPr>
          <p:cNvPr id="2" name="スライド番号プレースホルダー 1"/>
          <p:cNvSpPr>
            <a:spLocks noGrp="1"/>
          </p:cNvSpPr>
          <p:nvPr>
            <p:ph type="sldNum" sz="quarter" idx="10"/>
          </p:nvPr>
        </p:nvSpPr>
        <p:spPr/>
        <p:txBody>
          <a:bodyPr/>
          <a:lstStyle/>
          <a:p>
            <a:fld id="{6F97A94B-175F-4FBD-A35F-05B60D95009F}" type="slidenum">
              <a:rPr kumimoji="1" lang="ja-JP" altLang="en-US" smtClean="0"/>
              <a:t>3</a:t>
            </a:fld>
            <a:endParaRPr kumimoji="1"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79575" y="387350"/>
            <a:ext cx="3443288" cy="2581275"/>
          </a:xfrm>
        </p:spPr>
      </p:sp>
      <p:sp>
        <p:nvSpPr>
          <p:cNvPr id="3" name="ノート プレースホルダー 2"/>
          <p:cNvSpPr>
            <a:spLocks noGrp="1"/>
          </p:cNvSpPr>
          <p:nvPr>
            <p:ph type="body" idx="1"/>
          </p:nvPr>
        </p:nvSpPr>
        <p:spPr/>
        <p:txBody>
          <a:bodyPr/>
          <a:lstStyle/>
          <a:p>
            <a:r>
              <a:rPr lang="en-US" sz="1400" dirty="0" smtClean="0"/>
              <a:t>Anyway, the MRTOF has already been used in the direct mass measurements at the GARIS II facility.</a:t>
            </a:r>
          </a:p>
          <a:p>
            <a:endParaRPr lang="en-US" sz="1400" dirty="0" smtClean="0"/>
          </a:p>
          <a:p>
            <a:r>
              <a:rPr lang="en-US" sz="1400" dirty="0" smtClean="0"/>
              <a:t>The first subject of this setup is aimed at initial</a:t>
            </a:r>
            <a:r>
              <a:rPr lang="en-US" sz="1400" baseline="0" dirty="0" smtClean="0"/>
              <a:t> mass measurements in trans-uranium region. It is the first our attempt to determine the absolute masses in super heavy element region by detecting a small amounts of radioactive ions. So, this subject included some technical issues that were confirmed under real experimental conditions.  </a:t>
            </a:r>
          </a:p>
          <a:p>
            <a:endParaRPr lang="en-US" sz="1400" baseline="0" dirty="0" smtClean="0"/>
          </a:p>
          <a:p>
            <a:r>
              <a:rPr lang="en-US" sz="1400" baseline="0" dirty="0" smtClean="0"/>
              <a:t>To find out the solutions, it took a relatively long time than expected. </a:t>
            </a:r>
          </a:p>
          <a:p>
            <a:endParaRPr lang="en-US" sz="1400" baseline="0" dirty="0" smtClean="0"/>
          </a:p>
          <a:p>
            <a:r>
              <a:rPr lang="en-US" sz="1400" baseline="0" dirty="0" smtClean="0"/>
              <a:t>However, in the measurement of this year, we have succeeded to measure 8 proton-rich isotopes in the region from francium to polonium elements, for the first time, as shown in this </a:t>
            </a:r>
            <a:r>
              <a:rPr lang="en-US" sz="1400" baseline="0" dirty="0" err="1" smtClean="0"/>
              <a:t>tof</a:t>
            </a:r>
            <a:r>
              <a:rPr lang="en-US" sz="1400" baseline="0" dirty="0" smtClean="0"/>
              <a:t> spectrum.</a:t>
            </a:r>
          </a:p>
          <a:p>
            <a:endParaRPr lang="en-US" sz="1400" baseline="0" dirty="0" smtClean="0"/>
          </a:p>
          <a:p>
            <a:r>
              <a:rPr lang="en-US" sz="1400" baseline="0" dirty="0" smtClean="0"/>
              <a:t>This is a summary of the measured masses.</a:t>
            </a:r>
          </a:p>
          <a:p>
            <a:r>
              <a:rPr lang="en-US" sz="1400" baseline="0" dirty="0" smtClean="0"/>
              <a:t>The result is now submitted to the physical review..</a:t>
            </a:r>
            <a:endParaRPr lang="en-US" sz="1400" dirty="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32</a:t>
            </a:fld>
            <a:endParaRPr kumimoji="1" lang="ja-JP" altLang="en-US"/>
          </a:p>
        </p:txBody>
      </p:sp>
    </p:spTree>
    <p:extLst>
      <p:ext uri="{BB962C8B-B14F-4D97-AF65-F5344CB8AC3E}">
        <p14:creationId xmlns:p14="http://schemas.microsoft.com/office/powerpoint/2010/main" val="460935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79575" y="387350"/>
            <a:ext cx="3443288" cy="2581275"/>
          </a:xfrm>
        </p:spPr>
      </p:sp>
      <p:sp>
        <p:nvSpPr>
          <p:cNvPr id="3" name="ノート プレースホルダー 2"/>
          <p:cNvSpPr>
            <a:spLocks noGrp="1"/>
          </p:cNvSpPr>
          <p:nvPr>
            <p:ph type="body" idx="1"/>
          </p:nvPr>
        </p:nvSpPr>
        <p:spPr/>
        <p:txBody>
          <a:bodyPr/>
          <a:lstStyle/>
          <a:p>
            <a:r>
              <a:rPr lang="en-US" dirty="0" smtClean="0"/>
              <a:t>Based on the first success of the direct</a:t>
            </a:r>
            <a:r>
              <a:rPr lang="en-US" baseline="0" dirty="0" smtClean="0"/>
              <a:t> mass measurement at GARIS II, we are now constructing a mass measurement station at the KISS device under the collaboration with IBS.</a:t>
            </a:r>
          </a:p>
          <a:p>
            <a:r>
              <a:rPr lang="en-US" baseline="0" dirty="0" smtClean="0"/>
              <a:t>Here is a mini-MRTOF having short total length around 70 cm. That is under development and will be installed at KISS within this year as I mentioned before.</a:t>
            </a:r>
          </a:p>
          <a:p>
            <a:endParaRPr lang="en-US" baseline="0" dirty="0" smtClean="0"/>
          </a:p>
          <a:p>
            <a:r>
              <a:rPr lang="en-US" baseline="0" dirty="0" smtClean="0"/>
              <a:t>This nuclear map indicates an experimental plan during these three years. Black, Red, and Brown dashed triangles are lifetime, hyperfine structure, and mass </a:t>
            </a:r>
            <a:r>
              <a:rPr lang="en-US" altLang="ja-JP" baseline="0" dirty="0" smtClean="0"/>
              <a:t>unknown nuclides and to be measured with the present KISS stage I setup, which will accept intense 136Xe primary beam of 50 </a:t>
            </a:r>
            <a:r>
              <a:rPr lang="en-US" altLang="ja-JP" baseline="0" dirty="0" err="1" smtClean="0"/>
              <a:t>pnA</a:t>
            </a:r>
            <a:r>
              <a:rPr lang="en-US" altLang="ja-JP" baseline="0" dirty="0" smtClean="0"/>
              <a:t> without large modification.</a:t>
            </a:r>
            <a:endParaRPr lang="en-US" dirty="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33</a:t>
            </a:fld>
            <a:endParaRPr kumimoji="1" lang="ja-JP" altLang="en-US"/>
          </a:p>
        </p:txBody>
      </p:sp>
    </p:spTree>
    <p:extLst>
      <p:ext uri="{BB962C8B-B14F-4D97-AF65-F5344CB8AC3E}">
        <p14:creationId xmlns:p14="http://schemas.microsoft.com/office/powerpoint/2010/main" val="269083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79575" y="387350"/>
            <a:ext cx="3443288" cy="2581275"/>
          </a:xfrm>
        </p:spPr>
      </p:sp>
      <p:sp>
        <p:nvSpPr>
          <p:cNvPr id="3" name="ノート プレースホルダー 2"/>
          <p:cNvSpPr>
            <a:spLocks noGrp="1"/>
          </p:cNvSpPr>
          <p:nvPr>
            <p:ph type="body" idx="1"/>
          </p:nvPr>
        </p:nvSpPr>
        <p:spPr/>
        <p:txBody>
          <a:bodyPr/>
          <a:lstStyle/>
          <a:p>
            <a:r>
              <a:rPr lang="en-US" dirty="0" smtClean="0"/>
              <a:t>Thirdly, direct mass measurement</a:t>
            </a:r>
            <a:r>
              <a:rPr lang="en-US" baseline="0" dirty="0" smtClean="0"/>
              <a:t> in very heavy mass region has been also performed with interest of the N=152 deformed shell gap.</a:t>
            </a:r>
          </a:p>
          <a:p>
            <a:endParaRPr lang="en-US" baseline="0" dirty="0" smtClean="0"/>
          </a:p>
          <a:p>
            <a:r>
              <a:rPr lang="en-US" baseline="0" dirty="0" smtClean="0"/>
              <a:t>Here is a typical TOF spectrum and summary obtained at the first experiment.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aseline="0" dirty="0" smtClean="0"/>
              <a:t>This is the first direct mass measurement of actinide isotopes with present system.</a:t>
            </a:r>
          </a:p>
          <a:p>
            <a:endParaRPr lang="en-US" baseline="0" dirty="0" smtClean="0"/>
          </a:p>
          <a:p>
            <a:r>
              <a:rPr lang="en-US" altLang="ja-JP" baseline="0" dirty="0" smtClean="0"/>
              <a:t>Mass resolving power is achieved to be well above hundred thousand. </a:t>
            </a:r>
          </a:p>
          <a:p>
            <a:r>
              <a:rPr lang="en-US" altLang="ja-JP" baseline="0" dirty="0" smtClean="0"/>
              <a:t>And thanks for this resolution, estimated precision is less than 100 </a:t>
            </a:r>
            <a:r>
              <a:rPr lang="en-US" altLang="ja-JP" baseline="0" dirty="0" err="1" smtClean="0"/>
              <a:t>keV</a:t>
            </a:r>
            <a:r>
              <a:rPr lang="en-US" altLang="ja-JP" baseline="0" dirty="0" smtClean="0"/>
              <a:t>.  </a:t>
            </a:r>
          </a:p>
          <a:p>
            <a:endParaRPr lang="en-US" baseline="0" dirty="0" smtClean="0"/>
          </a:p>
          <a:p>
            <a:r>
              <a:rPr lang="en-US" baseline="0" dirty="0" smtClean="0"/>
              <a:t>These data were obtained under reasonable extraction efficiency around 25% of the cryogenic He-gas cell.</a:t>
            </a:r>
          </a:p>
          <a:p>
            <a:endParaRPr lang="en-US" baseline="0" dirty="0" smtClean="0"/>
          </a:p>
          <a:p>
            <a:r>
              <a:rPr lang="en-US" altLang="ja-JP" baseline="0" dirty="0" smtClean="0"/>
              <a:t>As shown in this figure, </a:t>
            </a:r>
            <a:r>
              <a:rPr lang="en-US" baseline="0" dirty="0" smtClean="0"/>
              <a:t>resultant 2-neutron separation energies both of </a:t>
            </a:r>
            <a:r>
              <a:rPr lang="en-US" baseline="30000" dirty="0" smtClean="0"/>
              <a:t>223,224</a:t>
            </a:r>
            <a:r>
              <a:rPr lang="en-US" baseline="0" dirty="0" smtClean="0"/>
              <a:t>Th have large deviations from the estimations, which are based on the alpha decay energies. </a:t>
            </a:r>
          </a:p>
          <a:p>
            <a:r>
              <a:rPr lang="en-US" baseline="0" dirty="0" smtClean="0"/>
              <a:t>And irregularity at N=133 is also found in the thorium and proto-actinium systematics like actinium and radium systematics. </a:t>
            </a:r>
          </a:p>
          <a:p>
            <a:endParaRPr lang="en-US" baseline="0" dirty="0" smtClean="0"/>
          </a:p>
          <a:p>
            <a:r>
              <a:rPr lang="en-US" baseline="0" dirty="0" smtClean="0"/>
              <a:t>Upcoming experiments in this December will reach to the N=152 region.</a:t>
            </a:r>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34</a:t>
            </a:fld>
            <a:endParaRPr kumimoji="1" lang="ja-JP" altLang="en-US"/>
          </a:p>
        </p:txBody>
      </p:sp>
    </p:spTree>
    <p:extLst>
      <p:ext uri="{BB962C8B-B14F-4D97-AF65-F5344CB8AC3E}">
        <p14:creationId xmlns:p14="http://schemas.microsoft.com/office/powerpoint/2010/main" val="809020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79575" y="387350"/>
            <a:ext cx="3443288" cy="2581275"/>
          </a:xfrm>
        </p:spPr>
      </p:sp>
      <p:sp>
        <p:nvSpPr>
          <p:cNvPr id="3" name="ノート プレースホルダー 2"/>
          <p:cNvSpPr>
            <a:spLocks noGrp="1"/>
          </p:cNvSpPr>
          <p:nvPr>
            <p:ph type="body" idx="1"/>
          </p:nvPr>
        </p:nvSpPr>
        <p:spPr/>
        <p:txBody>
          <a:bodyPr/>
          <a:lstStyle/>
          <a:p>
            <a:r>
              <a:rPr lang="en-US" dirty="0" smtClean="0"/>
              <a:t>Here is a present member</a:t>
            </a:r>
            <a:r>
              <a:rPr lang="en-US" baseline="0" dirty="0" smtClean="0"/>
              <a:t> list of the WNSC.</a:t>
            </a:r>
          </a:p>
          <a:p>
            <a:endParaRPr lang="en-US" baseline="0" dirty="0" smtClean="0"/>
          </a:p>
          <a:p>
            <a:r>
              <a:rPr lang="en-US" baseline="0" dirty="0" smtClean="0"/>
              <a:t>Just after the last PAC meeting, </a:t>
            </a:r>
            <a:r>
              <a:rPr lang="en-US" baseline="0" dirty="0" err="1" smtClean="0"/>
              <a:t>Schury</a:t>
            </a:r>
            <a:r>
              <a:rPr lang="en-US" baseline="0" dirty="0" smtClean="0"/>
              <a:t> Peter has joined. And two researchers, Moon san and Park san from IBS, Korea have also joined for the MRTOF and Super Clover </a:t>
            </a:r>
            <a:r>
              <a:rPr lang="en-US" baseline="0" dirty="0" err="1" smtClean="0"/>
              <a:t>Ge</a:t>
            </a:r>
            <a:r>
              <a:rPr lang="en-US" baseline="0" dirty="0" smtClean="0"/>
              <a:t> collaborations.</a:t>
            </a:r>
          </a:p>
          <a:p>
            <a:endParaRPr lang="en-US" baseline="0" dirty="0" smtClean="0"/>
          </a:p>
          <a:p>
            <a:r>
              <a:rPr lang="en-US" baseline="0" dirty="0" smtClean="0"/>
              <a:t>Thank you for the attention.</a:t>
            </a:r>
          </a:p>
          <a:p>
            <a:endParaRPr lang="en-US" dirty="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35</a:t>
            </a:fld>
            <a:endParaRPr kumimoji="1" lang="ja-JP" altLang="en-US"/>
          </a:p>
        </p:txBody>
      </p:sp>
    </p:spTree>
    <p:extLst>
      <p:ext uri="{BB962C8B-B14F-4D97-AF65-F5344CB8AC3E}">
        <p14:creationId xmlns:p14="http://schemas.microsoft.com/office/powerpoint/2010/main" val="3732586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79575" y="387350"/>
            <a:ext cx="3443288" cy="2581275"/>
          </a:xfrm>
        </p:spPr>
      </p:sp>
      <p:sp>
        <p:nvSpPr>
          <p:cNvPr id="3" name="ノート プレースホルダー 2"/>
          <p:cNvSpPr>
            <a:spLocks noGrp="1"/>
          </p:cNvSpPr>
          <p:nvPr>
            <p:ph type="body" idx="1"/>
          </p:nvPr>
        </p:nvSpPr>
        <p:spPr/>
        <p:txBody>
          <a:bodyPr/>
          <a:lstStyle/>
          <a:p>
            <a:r>
              <a:rPr lang="en-US" dirty="0" smtClean="0"/>
              <a:t>Anyway,</a:t>
            </a:r>
            <a:r>
              <a:rPr lang="en-US" baseline="0" dirty="0" smtClean="0"/>
              <a:t> collaboration meeting, so called as SSRI-</a:t>
            </a:r>
            <a:r>
              <a:rPr lang="en-US" baseline="0" dirty="0" err="1" smtClean="0"/>
              <a:t>pns</a:t>
            </a:r>
            <a:r>
              <a:rPr lang="en-US" baseline="0" dirty="0" smtClean="0"/>
              <a:t> meeting has also been held in this year. This meeting is a kind of user meeting concerning research activities of KISS, SLOWRI, and GARIS facilities.</a:t>
            </a:r>
          </a:p>
          <a:p>
            <a:r>
              <a:rPr lang="en-US" baseline="0" dirty="0" smtClean="0"/>
              <a:t>16 pre-proposals were submitted to this meeting, </a:t>
            </a:r>
            <a:endParaRPr lang="en-US" dirty="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37</a:t>
            </a:fld>
            <a:endParaRPr kumimoji="1" lang="ja-JP" altLang="en-US"/>
          </a:p>
        </p:txBody>
      </p:sp>
    </p:spTree>
    <p:extLst>
      <p:ext uri="{BB962C8B-B14F-4D97-AF65-F5344CB8AC3E}">
        <p14:creationId xmlns:p14="http://schemas.microsoft.com/office/powerpoint/2010/main" val="327745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38375" y="165100"/>
            <a:ext cx="2428875" cy="1822450"/>
          </a:xfrm>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38</a:t>
            </a:fld>
            <a:endParaRPr kumimoji="1" lang="ja-JP" altLang="en-US"/>
          </a:p>
        </p:txBody>
      </p:sp>
    </p:spTree>
    <p:extLst>
      <p:ext uri="{BB962C8B-B14F-4D97-AF65-F5344CB8AC3E}">
        <p14:creationId xmlns:p14="http://schemas.microsoft.com/office/powerpoint/2010/main" val="3423341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スライド イメージ プレースホルダー 1"/>
          <p:cNvSpPr>
            <a:spLocks noGrp="1" noRot="1" noChangeAspect="1"/>
          </p:cNvSpPr>
          <p:nvPr>
            <p:ph type="sldImg"/>
          </p:nvPr>
        </p:nvSpPr>
        <p:spPr>
          <a:xfrm>
            <a:off x="1790700" y="327025"/>
            <a:ext cx="3297238" cy="2471738"/>
          </a:xfrm>
          <a:ln/>
        </p:spPr>
      </p:sp>
      <p:sp>
        <p:nvSpPr>
          <p:cNvPr id="35842" name="ノート プレースホルダー 2"/>
          <p:cNvSpPr>
            <a:spLocks noGrp="1"/>
          </p:cNvSpPr>
          <p:nvPr>
            <p:ph type="body" idx="1"/>
          </p:nvPr>
        </p:nvSpPr>
        <p:spPr>
          <a:xfrm>
            <a:off x="681534" y="3168652"/>
            <a:ext cx="5665298" cy="5975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400" dirty="0" smtClean="0">
                <a:latin typeface="Arial" charset="0"/>
                <a:ea typeface="ＭＳ Ｐ明朝" charset="0"/>
                <a:cs typeface="ＭＳ Ｐ明朝" charset="0"/>
              </a:rPr>
              <a:t>Finally, I like</a:t>
            </a:r>
            <a:r>
              <a:rPr lang="en-US" altLang="ja-JP" sz="1400" baseline="0" dirty="0" smtClean="0">
                <a:latin typeface="Arial" charset="0"/>
                <a:ea typeface="ＭＳ Ｐ明朝" charset="0"/>
                <a:cs typeface="ＭＳ Ｐ明朝" charset="0"/>
              </a:rPr>
              <a:t> to mention a little bit </a:t>
            </a:r>
            <a:r>
              <a:rPr lang="en-US" altLang="ja-JP" sz="1400" dirty="0" smtClean="0">
                <a:latin typeface="Arial" charset="0"/>
                <a:ea typeface="ＭＳ Ｐ明朝" charset="0"/>
                <a:cs typeface="ＭＳ Ｐ明朝" charset="0"/>
              </a:rPr>
              <a:t>on the</a:t>
            </a:r>
            <a:r>
              <a:rPr lang="en-US" altLang="ja-JP" sz="1400" baseline="0" dirty="0" smtClean="0">
                <a:latin typeface="Arial" charset="0"/>
                <a:ea typeface="ＭＳ Ｐ明朝" charset="0"/>
                <a:cs typeface="ＭＳ Ｐ明朝" charset="0"/>
              </a:rPr>
              <a:t> timetable concerning to the research activities of KISS.</a:t>
            </a:r>
          </a:p>
          <a:p>
            <a:endParaRPr lang="en-US" altLang="ja-JP" sz="1400" baseline="0" dirty="0" smtClean="0">
              <a:latin typeface="Arial" charset="0"/>
              <a:ea typeface="ＭＳ Ｐ明朝" charset="0"/>
              <a:cs typeface="ＭＳ Ｐ明朝" charset="0"/>
            </a:endParaRPr>
          </a:p>
          <a:p>
            <a:r>
              <a:rPr lang="en-US" altLang="ja-JP" sz="1400" baseline="0" dirty="0" smtClean="0">
                <a:latin typeface="Arial" charset="0"/>
                <a:ea typeface="ＭＳ Ｐ明朝" charset="0"/>
                <a:cs typeface="ＭＳ Ｐ明朝" charset="0"/>
              </a:rPr>
              <a:t>So far, we have organized user collaboration group, SSRI-</a:t>
            </a:r>
            <a:r>
              <a:rPr lang="en-US" altLang="ja-JP" sz="1400" baseline="0" dirty="0" err="1" smtClean="0">
                <a:latin typeface="Arial" charset="0"/>
                <a:ea typeface="ＭＳ Ｐ明朝" charset="0"/>
                <a:cs typeface="ＭＳ Ｐ明朝" charset="0"/>
              </a:rPr>
              <a:t>pns</a:t>
            </a:r>
            <a:r>
              <a:rPr lang="en-US" altLang="ja-JP" sz="1400" baseline="0" dirty="0" smtClean="0">
                <a:latin typeface="Arial" charset="0"/>
                <a:ea typeface="ＭＳ Ｐ明朝" charset="0"/>
                <a:cs typeface="ＭＳ Ｐ明朝" charset="0"/>
              </a:rPr>
              <a:t>, which promote scientific opportunities for potential users to perform experimental subjects not only with KISS, but also with GARIS, MRTOF, and future’s SLOWRI facilities. And 11 letters of intent to the last meeting and 6 letters of intent to the present meeting have been discussed. At last, we have now 3 approved subjects as the KISS machine time. In addition, 2 subjects will be added in this year.</a:t>
            </a:r>
          </a:p>
          <a:p>
            <a:endParaRPr lang="en-US" altLang="ja-JP" sz="1400" baseline="0" dirty="0" smtClean="0">
              <a:latin typeface="Arial" charset="0"/>
              <a:ea typeface="ＭＳ Ｐ明朝" charset="0"/>
              <a:cs typeface="ＭＳ Ｐ明朝" charset="0"/>
            </a:endParaRPr>
          </a:p>
          <a:p>
            <a:r>
              <a:rPr lang="en-US" altLang="ja-JP" sz="1400" baseline="0" dirty="0" smtClean="0">
                <a:latin typeface="Arial" charset="0"/>
                <a:ea typeface="ＭＳ Ｐ明朝" charset="0"/>
                <a:cs typeface="ＭＳ Ｐ明朝" charset="0"/>
              </a:rPr>
              <a:t>Anyway, those approved subjects will be performed according to this development schedule concerning to the decay spectroscopy station and the mass measurement station.</a:t>
            </a:r>
            <a:endParaRPr lang="en-US" altLang="ja-JP" sz="1400" dirty="0">
              <a:latin typeface="Arial" charset="0"/>
              <a:ea typeface="ＭＳ Ｐ明朝" charset="0"/>
              <a:cs typeface="ＭＳ Ｐ明朝" charset="0"/>
            </a:endParaRPr>
          </a:p>
        </p:txBody>
      </p:sp>
      <p:sp>
        <p:nvSpPr>
          <p:cNvPr id="35843" name="スライド番号プレースホルダ 3"/>
          <p:cNvSpPr>
            <a:spLocks noGrp="1"/>
          </p:cNvSpPr>
          <p:nvPr>
            <p:ph type="sldNum" sz="quarter" idx="5"/>
          </p:nvPr>
        </p:nvSpPr>
        <p:spPr bwMode="auto">
          <a:xfrm>
            <a:off x="6278563" y="8686800"/>
            <a:ext cx="579437"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7995EE99-51FC-7649-A385-961D00FBDECC}" type="slidenum">
              <a:rPr lang="en-US" altLang="ja-JP" sz="1200"/>
              <a:pPr/>
              <a:t>39</a:t>
            </a:fld>
            <a:endParaRPr lang="en-US" altLang="ja-JP" sz="12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79575" y="387350"/>
            <a:ext cx="3443288" cy="2581275"/>
          </a:xfrm>
        </p:spPr>
      </p:sp>
      <p:sp>
        <p:nvSpPr>
          <p:cNvPr id="3" name="ノート プレースホルダー 2"/>
          <p:cNvSpPr>
            <a:spLocks noGrp="1"/>
          </p:cNvSpPr>
          <p:nvPr>
            <p:ph type="body" idx="1"/>
          </p:nvPr>
        </p:nvSpPr>
        <p:spPr/>
        <p:txBody>
          <a:bodyPr/>
          <a:lstStyle/>
          <a:p>
            <a:r>
              <a:rPr lang="en-US" sz="1400" dirty="0" smtClean="0"/>
              <a:t>Here is a new beta-ray gas counter.</a:t>
            </a:r>
            <a:r>
              <a:rPr lang="en-US" sz="1400" baseline="0" dirty="0" smtClean="0"/>
              <a:t> Thai is now under the commissioning stage. </a:t>
            </a:r>
          </a:p>
          <a:p>
            <a:endParaRPr lang="en-US" sz="1400" baseline="0" dirty="0" smtClean="0"/>
          </a:p>
          <a:p>
            <a:r>
              <a:rPr lang="en-US" sz="1400" baseline="0" dirty="0" smtClean="0"/>
              <a:t>Here is a top view of this counter. This device is manufactured by low-atomic number materials to suppress scattered gamma-rays and electrons by themselves. </a:t>
            </a:r>
          </a:p>
          <a:p>
            <a:r>
              <a:rPr lang="en-US" sz="1400" baseline="0" dirty="0" smtClean="0"/>
              <a:t>Double layer segmented proportional counters are set cylindrically around the tape, here. And detail structure of each couple of counter cells are such like this.</a:t>
            </a:r>
          </a:p>
          <a:p>
            <a:endParaRPr lang="en-US" sz="1400" baseline="0" dirty="0" smtClean="0"/>
          </a:p>
          <a:p>
            <a:r>
              <a:rPr lang="en-US" sz="1400" baseline="0" dirty="0" smtClean="0"/>
              <a:t>Anyway, Kiss beam comes from here and is implanted on this tape. Then, beta-ray from implanted source can be detected by this unique hit pattern only. </a:t>
            </a:r>
          </a:p>
          <a:p>
            <a:r>
              <a:rPr lang="en-US" sz="1400" baseline="0" dirty="0" smtClean="0"/>
              <a:t>On the other hand, we can discrete back-ground radiations, such as cosmic </a:t>
            </a:r>
            <a:r>
              <a:rPr lang="en-US" sz="1400" baseline="0" dirty="0" err="1" smtClean="0"/>
              <a:t>muon</a:t>
            </a:r>
            <a:r>
              <a:rPr lang="en-US" sz="1400" baseline="0" dirty="0" smtClean="0"/>
              <a:t>, labeled by other hit pattern like this.</a:t>
            </a:r>
          </a:p>
          <a:p>
            <a:endParaRPr lang="en-US" sz="1400" baseline="0" dirty="0" smtClean="0"/>
          </a:p>
          <a:p>
            <a:r>
              <a:rPr lang="en-US" sz="1400" baseline="0" dirty="0" smtClean="0"/>
              <a:t>This is a side view of this counter. Its effective solid angle will reach to 79 % of 4 pi. </a:t>
            </a:r>
          </a:p>
          <a:p>
            <a:endParaRPr lang="en-US" sz="1400" baseline="0" dirty="0" smtClean="0"/>
          </a:p>
          <a:p>
            <a:r>
              <a:rPr lang="en-US" sz="1400" baseline="0" dirty="0" smtClean="0"/>
              <a:t>Goal of suppressed back ground rate is 0.01 cps., which is lower than present plastic telescope system by one order of magnitude.</a:t>
            </a:r>
            <a:endParaRPr lang="en-US" sz="1400" dirty="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40</a:t>
            </a:fld>
            <a:endParaRPr kumimoji="1" lang="ja-JP" altLang="en-US"/>
          </a:p>
        </p:txBody>
      </p:sp>
    </p:spTree>
    <p:extLst>
      <p:ext uri="{BB962C8B-B14F-4D97-AF65-F5344CB8AC3E}">
        <p14:creationId xmlns:p14="http://schemas.microsoft.com/office/powerpoint/2010/main" val="29300069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xfrm>
            <a:off x="2170113" y="235847"/>
            <a:ext cx="2635250" cy="1976437"/>
          </a:xfrm>
          <a:ln/>
        </p:spPr>
      </p:sp>
      <p:sp>
        <p:nvSpPr>
          <p:cNvPr id="164867" name="Rectangle 3"/>
          <p:cNvSpPr>
            <a:spLocks noGrp="1" noChangeArrowheads="1"/>
          </p:cNvSpPr>
          <p:nvPr>
            <p:ph type="body" idx="1"/>
          </p:nvPr>
        </p:nvSpPr>
        <p:spPr>
          <a:xfrm>
            <a:off x="216454" y="2343666"/>
            <a:ext cx="6508066" cy="636270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ltLang="ja-JP" dirty="0" smtClean="0">
                <a:ea typeface="Osaka" charset="0"/>
                <a:cs typeface="Osaka" charset="0"/>
              </a:rPr>
              <a:t>In addition</a:t>
            </a:r>
            <a:r>
              <a:rPr lang="en-US" altLang="ja-JP" baseline="0" dirty="0" smtClean="0">
                <a:ea typeface="Osaka" charset="0"/>
                <a:cs typeface="Osaka" charset="0"/>
              </a:rPr>
              <a:t>, I like to mention a little bit on an upgrade plan of the RIBF facility itself. </a:t>
            </a:r>
          </a:p>
          <a:p>
            <a:endParaRPr lang="en-US" altLang="ja-JP" baseline="0" dirty="0" smtClean="0">
              <a:ea typeface="Osaka" charset="0"/>
              <a:cs typeface="Osaka" charset="0"/>
            </a:endParaRPr>
          </a:p>
          <a:p>
            <a:pPr marL="0" indent="0" eaLnBrk="1" hangingPunct="1">
              <a:buFont typeface="Calibri" charset="0"/>
              <a:buNone/>
            </a:pPr>
            <a:r>
              <a:rPr lang="en-US" altLang="ja-JP" baseline="0" dirty="0" smtClean="0">
                <a:ea typeface="Osaka" charset="0"/>
                <a:cs typeface="Osaka" charset="0"/>
              </a:rPr>
              <a:t>Here is a present facility lay-out</a:t>
            </a:r>
            <a:r>
              <a:rPr lang="en-US" altLang="ja-JP" dirty="0" smtClean="0">
                <a:ea typeface="Osaka" charset="0"/>
                <a:cs typeface="Osaka" charset="0"/>
              </a:rPr>
              <a:t>.</a:t>
            </a:r>
            <a:r>
              <a:rPr lang="en-US" altLang="ja-JP" baseline="0" dirty="0" smtClean="0">
                <a:ea typeface="Osaka" charset="0"/>
                <a:cs typeface="Osaka" charset="0"/>
              </a:rPr>
              <a:t> KISS device is installed here.</a:t>
            </a:r>
          </a:p>
          <a:p>
            <a:pPr marL="0" indent="0" eaLnBrk="1" hangingPunct="1">
              <a:buFont typeface="Calibri" charset="0"/>
              <a:buNone/>
            </a:pPr>
            <a:r>
              <a:rPr lang="en-US" altLang="ja-JP" baseline="0" dirty="0" smtClean="0">
                <a:ea typeface="Osaka" charset="0"/>
                <a:cs typeface="Osaka" charset="0"/>
              </a:rPr>
              <a:t>And MR-TOF R&amp;Ds are performed at GARIS and SLOWRI facilities, at this moment.</a:t>
            </a:r>
          </a:p>
          <a:p>
            <a:pPr marL="0" indent="0" eaLnBrk="1" hangingPunct="1">
              <a:buFont typeface="Calibri" charset="0"/>
              <a:buNone/>
            </a:pPr>
            <a:endParaRPr lang="en-US" altLang="ja-JP" baseline="0" dirty="0" smtClean="0">
              <a:ea typeface="Osaka" charset="0"/>
              <a:cs typeface="Osaka" charset="0"/>
            </a:endParaRPr>
          </a:p>
          <a:p>
            <a:r>
              <a:rPr lang="en-US" altLang="ja-JP" baseline="0" dirty="0" smtClean="0">
                <a:ea typeface="Osaka" charset="0"/>
                <a:cs typeface="Osaka" charset="0"/>
              </a:rPr>
              <a:t>Anyway, in this upgrade plan, Riken will construct a super-conducting </a:t>
            </a:r>
            <a:r>
              <a:rPr lang="en-US" altLang="ja-JP" baseline="0" dirty="0" err="1" smtClean="0">
                <a:ea typeface="Osaka" charset="0"/>
                <a:cs typeface="Osaka" charset="0"/>
              </a:rPr>
              <a:t>linac</a:t>
            </a:r>
            <a:r>
              <a:rPr lang="en-US" altLang="ja-JP" baseline="0" dirty="0" smtClean="0">
                <a:ea typeface="Osaka" charset="0"/>
                <a:cs typeface="Osaka" charset="0"/>
              </a:rPr>
              <a:t> and this new cyclotron to increase the primary beam intensity by twenty times. </a:t>
            </a:r>
          </a:p>
          <a:p>
            <a:endParaRPr lang="en-US" altLang="ja-JP" baseline="0" dirty="0" smtClean="0">
              <a:ea typeface="Osaka" charset="0"/>
              <a:cs typeface="Osaka" charset="0"/>
            </a:endParaRPr>
          </a:p>
          <a:p>
            <a:r>
              <a:rPr lang="en-US" altLang="ja-JP" baseline="0" dirty="0" smtClean="0">
                <a:ea typeface="Osaka" charset="0"/>
                <a:cs typeface="Osaka" charset="0"/>
              </a:rPr>
              <a:t>It means we can use 10 particle micro Amp uranium beam </a:t>
            </a:r>
            <a:r>
              <a:rPr lang="en-US" altLang="ja-JP" dirty="0" smtClean="0">
                <a:ea typeface="Osaka" charset="0"/>
                <a:cs typeface="Osaka" charset="0"/>
              </a:rPr>
              <a:t>at the </a:t>
            </a:r>
            <a:r>
              <a:rPr lang="en-US" altLang="ja-JP" baseline="0" dirty="0" smtClean="0">
                <a:ea typeface="Osaka" charset="0"/>
                <a:cs typeface="Osaka" charset="0"/>
              </a:rPr>
              <a:t>KISS production target in near future. </a:t>
            </a:r>
          </a:p>
          <a:p>
            <a:pPr marL="0" indent="0" eaLnBrk="1" hangingPunct="1">
              <a:buFont typeface="Calibri" charset="0"/>
              <a:buNone/>
            </a:pPr>
            <a:endParaRPr lang="en-US" altLang="ja-JP" baseline="0" dirty="0" smtClean="0">
              <a:ea typeface="Osaka" charset="0"/>
              <a:cs typeface="Osaka" charset="0"/>
            </a:endParaRPr>
          </a:p>
          <a:p>
            <a:pPr marL="0" indent="0" eaLnBrk="1" hangingPunct="1">
              <a:buFont typeface="Calibri" charset="0"/>
              <a:buNone/>
            </a:pPr>
            <a:r>
              <a:rPr lang="en-US" altLang="ja-JP" baseline="0" dirty="0" smtClean="0">
                <a:ea typeface="Osaka" charset="0"/>
                <a:cs typeface="Osaka" charset="0"/>
              </a:rPr>
              <a:t>This plan has been established based on the collaboration with domestic major institutes, IPNS, RCNP, and CNS.</a:t>
            </a:r>
          </a:p>
          <a:p>
            <a:pPr marL="0" indent="0" eaLnBrk="1" hangingPunct="1">
              <a:buFont typeface="Calibri" charset="0"/>
              <a:buNone/>
            </a:pPr>
            <a:endParaRPr lang="en-US" altLang="ja-JP" baseline="0" dirty="0" smtClean="0">
              <a:ea typeface="Osaka" charset="0"/>
              <a:cs typeface="Osaka" charset="0"/>
            </a:endParaRPr>
          </a:p>
          <a:p>
            <a:pPr marL="0" indent="0" eaLnBrk="1" hangingPunct="1">
              <a:buFont typeface="Calibri" charset="0"/>
              <a:buNone/>
            </a:pPr>
            <a:r>
              <a:rPr lang="en-US" altLang="ja-JP" baseline="0" dirty="0" smtClean="0">
                <a:ea typeface="Osaka" charset="0"/>
                <a:cs typeface="Osaka" charset="0"/>
              </a:rPr>
              <a:t>And it has been submitted to the science council of Japan.</a:t>
            </a:r>
            <a:endParaRPr lang="ja-JP" altLang="en-US" dirty="0">
              <a:ea typeface="Osaka" charset="0"/>
              <a:cs typeface="Osaka"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 1"/>
          <p:cNvSpPr>
            <a:spLocks noGrp="1" noRot="1" noChangeAspect="1" noTextEdit="1"/>
          </p:cNvSpPr>
          <p:nvPr>
            <p:ph type="sldImg"/>
          </p:nvPr>
        </p:nvSpPr>
        <p:spPr>
          <a:xfrm>
            <a:off x="1795463" y="371475"/>
            <a:ext cx="3317875" cy="2489200"/>
          </a:xfrm>
          <a:ln/>
        </p:spPr>
      </p:sp>
      <p:sp>
        <p:nvSpPr>
          <p:cNvPr id="29699" name="ノート プレースホルダ 2"/>
          <p:cNvSpPr>
            <a:spLocks noGrp="1"/>
          </p:cNvSpPr>
          <p:nvPr>
            <p:ph type="body" idx="1"/>
          </p:nvPr>
        </p:nvSpPr>
        <p:spPr>
          <a:xfrm>
            <a:off x="335485" y="3322424"/>
            <a:ext cx="6230461" cy="4685071"/>
          </a:xfrm>
          <a:noFill/>
          <a:ln/>
        </p:spPr>
        <p:txBody>
          <a:bodyPr lIns="88213" tIns="44107" rIns="88213" bIns="44107"/>
          <a:lstStyle/>
          <a:p>
            <a:pPr eaLnBrk="1" hangingPunct="1"/>
            <a:endParaRPr lang="en-US" altLang="ja-JP" sz="1400" dirty="0" smtClean="0"/>
          </a:p>
        </p:txBody>
      </p:sp>
      <p:sp>
        <p:nvSpPr>
          <p:cNvPr id="29700" name="スライド番号プレースホルダ 3"/>
          <p:cNvSpPr txBox="1">
            <a:spLocks noGrp="1"/>
          </p:cNvSpPr>
          <p:nvPr/>
        </p:nvSpPr>
        <p:spPr bwMode="auto">
          <a:xfrm>
            <a:off x="3884613" y="8685213"/>
            <a:ext cx="2971800" cy="457200"/>
          </a:xfrm>
          <a:prstGeom prst="rect">
            <a:avLst/>
          </a:prstGeom>
          <a:noFill/>
          <a:ln w="9525">
            <a:noFill/>
            <a:miter lim="800000"/>
            <a:headEnd/>
            <a:tailEnd/>
          </a:ln>
        </p:spPr>
        <p:txBody>
          <a:bodyPr lIns="88213" tIns="44107" rIns="88213" bIns="44107" anchor="b"/>
          <a:lstStyle/>
          <a:p>
            <a:pPr algn="r" defTabSz="882650"/>
            <a:fld id="{405C9AFE-E53E-4584-8B9D-1203B425E01A}" type="slidenum">
              <a:rPr lang="en-US" altLang="ja-JP" sz="1200">
                <a:latin typeface="Calibri" pitchFamily="34" charset="0"/>
              </a:rPr>
              <a:pPr algn="r" defTabSz="882650"/>
              <a:t>4</a:t>
            </a:fld>
            <a:endParaRPr lang="en-US" altLang="ja-JP" sz="1200">
              <a:latin typeface="Calibri" pitchFamily="34" charset="0"/>
            </a:endParaRPr>
          </a:p>
        </p:txBody>
      </p:sp>
      <p:sp>
        <p:nvSpPr>
          <p:cNvPr id="2" name="スライド番号プレースホルダー 1"/>
          <p:cNvSpPr>
            <a:spLocks noGrp="1"/>
          </p:cNvSpPr>
          <p:nvPr>
            <p:ph type="sldNum" sz="quarter" idx="10"/>
          </p:nvPr>
        </p:nvSpPr>
        <p:spPr/>
        <p:txBody>
          <a:bodyPr/>
          <a:lstStyle/>
          <a:p>
            <a:fld id="{6F97A94B-175F-4FBD-A35F-05B60D95009F}" type="slidenum">
              <a:rPr kumimoji="1" lang="ja-JP" altLang="en-US" smtClean="0"/>
              <a:t>4</a:t>
            </a:fld>
            <a:endParaRPr kumimoji="1" lang="ja-JP" altLang="en-US"/>
          </a:p>
        </p:txBody>
      </p:sp>
    </p:spTree>
    <p:extLst>
      <p:ext uri="{BB962C8B-B14F-4D97-AF65-F5344CB8AC3E}">
        <p14:creationId xmlns:p14="http://schemas.microsoft.com/office/powerpoint/2010/main" val="1313850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スライド イメージ プレースホルダ 1"/>
          <p:cNvSpPr>
            <a:spLocks noGrp="1" noRot="1" noChangeAspect="1"/>
          </p:cNvSpPr>
          <p:nvPr>
            <p:ph type="sldImg"/>
          </p:nvPr>
        </p:nvSpPr>
        <p:spPr>
          <a:xfrm>
            <a:off x="2005013" y="222250"/>
            <a:ext cx="2787650" cy="2090738"/>
          </a:xfrm>
          <a:ln/>
        </p:spPr>
      </p:sp>
      <p:sp>
        <p:nvSpPr>
          <p:cNvPr id="33794" name="ノート プレースホルダ 2"/>
          <p:cNvSpPr>
            <a:spLocks noGrp="1"/>
          </p:cNvSpPr>
          <p:nvPr>
            <p:ph type="body" idx="1"/>
          </p:nvPr>
        </p:nvSpPr>
        <p:spPr>
          <a:xfrm>
            <a:off x="278804" y="2538732"/>
            <a:ext cx="6315865" cy="62643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sz="1400" dirty="0">
              <a:latin typeface="Arial" charset="0"/>
              <a:ea typeface="ＭＳ Ｐ明朝" charset="0"/>
              <a:cs typeface="ＭＳ Ｐ明朝" charset="0"/>
            </a:endParaRPr>
          </a:p>
        </p:txBody>
      </p:sp>
      <p:sp>
        <p:nvSpPr>
          <p:cNvPr id="2" name="スライド番号プレースホルダー 1"/>
          <p:cNvSpPr>
            <a:spLocks noGrp="1"/>
          </p:cNvSpPr>
          <p:nvPr>
            <p:ph type="sldNum" sz="quarter" idx="10"/>
          </p:nvPr>
        </p:nvSpPr>
        <p:spPr/>
        <p:txBody>
          <a:bodyPr/>
          <a:lstStyle/>
          <a:p>
            <a:fld id="{6F97A94B-175F-4FBD-A35F-05B60D95009F}" type="slidenum">
              <a:rPr kumimoji="1" lang="ja-JP" altLang="en-US" smtClean="0"/>
              <a:t>5</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49463" y="285750"/>
            <a:ext cx="2798762" cy="2098675"/>
          </a:xfrm>
        </p:spPr>
      </p:sp>
      <p:sp>
        <p:nvSpPr>
          <p:cNvPr id="3" name="ノート プレースホルダー 2"/>
          <p:cNvSpPr>
            <a:spLocks noGrp="1"/>
          </p:cNvSpPr>
          <p:nvPr>
            <p:ph type="body" idx="1"/>
          </p:nvPr>
        </p:nvSpPr>
        <p:spPr>
          <a:xfrm>
            <a:off x="360757" y="2519139"/>
            <a:ext cx="6132878" cy="6341648"/>
          </a:xfrm>
        </p:spPr>
        <p:txBody>
          <a:bodyPr/>
          <a:lstStyle/>
          <a:p>
            <a:endParaRPr lang="en-US" dirty="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6</a:t>
            </a:fld>
            <a:endParaRPr kumimoji="1" lang="ja-JP" altLang="en-US"/>
          </a:p>
        </p:txBody>
      </p:sp>
    </p:spTree>
    <p:extLst>
      <p:ext uri="{BB962C8B-B14F-4D97-AF65-F5344CB8AC3E}">
        <p14:creationId xmlns:p14="http://schemas.microsoft.com/office/powerpoint/2010/main" val="798894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79575" y="107950"/>
            <a:ext cx="3443288" cy="2581275"/>
          </a:xfrm>
        </p:spPr>
      </p:sp>
      <p:sp>
        <p:nvSpPr>
          <p:cNvPr id="3" name="ノート プレースホルダー 2"/>
          <p:cNvSpPr>
            <a:spLocks noGrp="1"/>
          </p:cNvSpPr>
          <p:nvPr>
            <p:ph type="body" idx="1"/>
          </p:nvPr>
        </p:nvSpPr>
        <p:spPr>
          <a:xfrm>
            <a:off x="685800" y="2914728"/>
            <a:ext cx="5486400" cy="5960159"/>
          </a:xfrm>
        </p:spPr>
        <p:txBody>
          <a:bodyPr/>
          <a:lstStyle/>
          <a:p>
            <a:endParaRPr lang="en-US" sz="1400" baseline="0" dirty="0" smtClean="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7</a:t>
            </a:fld>
            <a:endParaRPr kumimoji="1" lang="ja-JP" altLang="en-US"/>
          </a:p>
        </p:txBody>
      </p:sp>
    </p:spTree>
    <p:extLst>
      <p:ext uri="{BB962C8B-B14F-4D97-AF65-F5344CB8AC3E}">
        <p14:creationId xmlns:p14="http://schemas.microsoft.com/office/powerpoint/2010/main" val="1073481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79575" y="214313"/>
            <a:ext cx="3443288" cy="2581275"/>
          </a:xfrm>
        </p:spPr>
      </p:sp>
      <p:sp>
        <p:nvSpPr>
          <p:cNvPr id="3" name="ノート プレースホルダー 2"/>
          <p:cNvSpPr>
            <a:spLocks noGrp="1"/>
          </p:cNvSpPr>
          <p:nvPr>
            <p:ph type="body" idx="1"/>
          </p:nvPr>
        </p:nvSpPr>
        <p:spPr>
          <a:xfrm>
            <a:off x="346327" y="2987268"/>
            <a:ext cx="6248320" cy="6169576"/>
          </a:xfrm>
        </p:spPr>
        <p:txBody>
          <a:bodyPr/>
          <a:lstStyle/>
          <a:p>
            <a:endParaRPr lang="en-US" dirty="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8</a:t>
            </a:fld>
            <a:endParaRPr kumimoji="1" lang="ja-JP" altLang="en-US"/>
          </a:p>
        </p:txBody>
      </p:sp>
    </p:spTree>
    <p:extLst>
      <p:ext uri="{BB962C8B-B14F-4D97-AF65-F5344CB8AC3E}">
        <p14:creationId xmlns:p14="http://schemas.microsoft.com/office/powerpoint/2010/main" val="585250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79575" y="387350"/>
            <a:ext cx="3443288" cy="2581275"/>
          </a:xfrm>
        </p:spPr>
      </p:sp>
      <p:sp>
        <p:nvSpPr>
          <p:cNvPr id="3" name="ノート プレースホルダー 2"/>
          <p:cNvSpPr>
            <a:spLocks noGrp="1"/>
          </p:cNvSpPr>
          <p:nvPr>
            <p:ph type="body" idx="1"/>
          </p:nvPr>
        </p:nvSpPr>
        <p:spPr>
          <a:xfrm>
            <a:off x="268941" y="3131580"/>
            <a:ext cx="6335059" cy="5568063"/>
          </a:xfrm>
        </p:spPr>
        <p:txBody>
          <a:bodyPr/>
          <a:lstStyle/>
          <a:p>
            <a:endParaRPr lang="en-US" dirty="0"/>
          </a:p>
        </p:txBody>
      </p:sp>
      <p:sp>
        <p:nvSpPr>
          <p:cNvPr id="4" name="スライド番号プレースホルダー 3"/>
          <p:cNvSpPr>
            <a:spLocks noGrp="1"/>
          </p:cNvSpPr>
          <p:nvPr>
            <p:ph type="sldNum" sz="quarter" idx="10"/>
          </p:nvPr>
        </p:nvSpPr>
        <p:spPr/>
        <p:txBody>
          <a:bodyPr/>
          <a:lstStyle/>
          <a:p>
            <a:fld id="{6F97A94B-175F-4FBD-A35F-05B60D95009F}" type="slidenum">
              <a:rPr kumimoji="1" lang="ja-JP" altLang="en-US" smtClean="0"/>
              <a:t>9</a:t>
            </a:fld>
            <a:endParaRPr kumimoji="1" lang="ja-JP" altLang="en-US"/>
          </a:p>
        </p:txBody>
      </p:sp>
    </p:spTree>
    <p:extLst>
      <p:ext uri="{BB962C8B-B14F-4D97-AF65-F5344CB8AC3E}">
        <p14:creationId xmlns:p14="http://schemas.microsoft.com/office/powerpoint/2010/main" val="3951463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87"/>
            <a:ext cx="7772400" cy="1470025"/>
          </a:xfrm>
          <a:prstGeom prst="rect">
            <a:avLst/>
          </a:prstGeo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a:xfrm>
            <a:off x="457200" y="6356412"/>
            <a:ext cx="2133600" cy="365125"/>
          </a:xfrm>
          <a:prstGeom prst="rect">
            <a:avLst/>
          </a:prstGeom>
        </p:spPr>
        <p:txBody>
          <a:bodyPr/>
          <a:lstStyle/>
          <a:p>
            <a:fld id="{0D754365-8776-FC48-BFB3-8847F896F29A}" type="datetime1">
              <a:rPr kumimoji="1" lang="ja-JP" altLang="en-US" smtClean="0"/>
              <a:t>17/06/26</a:t>
            </a:fld>
            <a:endParaRPr kumimoji="1" lang="ja-JP" altLang="en-US"/>
          </a:p>
        </p:txBody>
      </p:sp>
      <p:sp>
        <p:nvSpPr>
          <p:cNvPr id="5" name="フッター プレースホルダ 4"/>
          <p:cNvSpPr>
            <a:spLocks noGrp="1"/>
          </p:cNvSpPr>
          <p:nvPr>
            <p:ph type="ftr" sz="quarter" idx="11"/>
          </p:nvPr>
        </p:nvSpPr>
        <p:spPr>
          <a:xfrm>
            <a:off x="3124200" y="6356412"/>
            <a:ext cx="2895600" cy="365125"/>
          </a:xfrm>
          <a:prstGeom prst="rect">
            <a:avLst/>
          </a:prstGeom>
        </p:spPr>
        <p:txBody>
          <a:bodyPr/>
          <a:lstStyle/>
          <a:p>
            <a:endParaRPr kumimoji="1" lang="ja-JP" altLang="en-US"/>
          </a:p>
        </p:txBody>
      </p:sp>
      <p:sp>
        <p:nvSpPr>
          <p:cNvPr id="6" name="スライド番号プレースホルダ 5"/>
          <p:cNvSpPr>
            <a:spLocks noGrp="1"/>
          </p:cNvSpPr>
          <p:nvPr>
            <p:ph type="sldNum" sz="quarter" idx="12"/>
          </p:nvPr>
        </p:nvSpPr>
        <p:spPr>
          <a:xfrm>
            <a:off x="6553200" y="6356412"/>
            <a:ext cx="2133600" cy="365125"/>
          </a:xfrm>
          <a:prstGeom prst="rect">
            <a:avLst/>
          </a:prstGeom>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1600206"/>
            <a:ext cx="8229600" cy="4525963"/>
          </a:xfrm>
          <a:prstGeom prst="rect">
            <a:avLst/>
          </a:prstGeo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a:xfrm>
            <a:off x="457200" y="6356412"/>
            <a:ext cx="2133600" cy="365125"/>
          </a:xfrm>
          <a:prstGeom prst="rect">
            <a:avLst/>
          </a:prstGeom>
        </p:spPr>
        <p:txBody>
          <a:bodyPr/>
          <a:lstStyle/>
          <a:p>
            <a:fld id="{56D190BF-779D-414E-B049-E59705AAB173}" type="datetime1">
              <a:rPr kumimoji="1" lang="ja-JP" altLang="en-US" smtClean="0"/>
              <a:t>17/06/26</a:t>
            </a:fld>
            <a:endParaRPr kumimoji="1" lang="ja-JP" altLang="en-US"/>
          </a:p>
        </p:txBody>
      </p:sp>
      <p:sp>
        <p:nvSpPr>
          <p:cNvPr id="5" name="フッター プレースホルダ 4"/>
          <p:cNvSpPr>
            <a:spLocks noGrp="1"/>
          </p:cNvSpPr>
          <p:nvPr>
            <p:ph type="ftr" sz="quarter" idx="11"/>
          </p:nvPr>
        </p:nvSpPr>
        <p:spPr>
          <a:xfrm>
            <a:off x="3124200" y="6356412"/>
            <a:ext cx="2895600" cy="365125"/>
          </a:xfrm>
          <a:prstGeom prst="rect">
            <a:avLst/>
          </a:prstGeom>
        </p:spPr>
        <p:txBody>
          <a:bodyPr/>
          <a:lstStyle/>
          <a:p>
            <a:endParaRPr kumimoji="1" lang="ja-JP" altLang="en-US"/>
          </a:p>
        </p:txBody>
      </p:sp>
      <p:sp>
        <p:nvSpPr>
          <p:cNvPr id="6" name="スライド番号プレースホルダ 5"/>
          <p:cNvSpPr>
            <a:spLocks noGrp="1"/>
          </p:cNvSpPr>
          <p:nvPr>
            <p:ph type="sldNum" sz="quarter" idx="12"/>
          </p:nvPr>
        </p:nvSpPr>
        <p:spPr>
          <a:xfrm>
            <a:off x="6553200" y="6356412"/>
            <a:ext cx="2133600" cy="365125"/>
          </a:xfrm>
          <a:prstGeom prst="rect">
            <a:avLst/>
          </a:prstGeom>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00"/>
            <a:ext cx="2057400" cy="5851525"/>
          </a:xfrm>
          <a:prstGeom prst="rect">
            <a:avLst/>
          </a:prstGeo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700"/>
            <a:ext cx="6019800" cy="5851525"/>
          </a:xfrm>
          <a:prstGeom prst="rect">
            <a:avLst/>
          </a:prstGeo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a:xfrm>
            <a:off x="457200" y="6356412"/>
            <a:ext cx="2133600" cy="365125"/>
          </a:xfrm>
          <a:prstGeom prst="rect">
            <a:avLst/>
          </a:prstGeom>
        </p:spPr>
        <p:txBody>
          <a:bodyPr/>
          <a:lstStyle/>
          <a:p>
            <a:fld id="{DAE5CB78-046E-164E-92F8-9687CD59EA88}" type="datetime1">
              <a:rPr kumimoji="1" lang="ja-JP" altLang="en-US" smtClean="0"/>
              <a:t>17/06/26</a:t>
            </a:fld>
            <a:endParaRPr kumimoji="1" lang="ja-JP" altLang="en-US"/>
          </a:p>
        </p:txBody>
      </p:sp>
      <p:sp>
        <p:nvSpPr>
          <p:cNvPr id="5" name="フッター プレースホルダ 4"/>
          <p:cNvSpPr>
            <a:spLocks noGrp="1"/>
          </p:cNvSpPr>
          <p:nvPr>
            <p:ph type="ftr" sz="quarter" idx="11"/>
          </p:nvPr>
        </p:nvSpPr>
        <p:spPr>
          <a:xfrm>
            <a:off x="3124200" y="6356412"/>
            <a:ext cx="2895600" cy="365125"/>
          </a:xfrm>
          <a:prstGeom prst="rect">
            <a:avLst/>
          </a:prstGeom>
        </p:spPr>
        <p:txBody>
          <a:bodyPr/>
          <a:lstStyle/>
          <a:p>
            <a:endParaRPr kumimoji="1" lang="ja-JP" altLang="en-US"/>
          </a:p>
        </p:txBody>
      </p:sp>
      <p:sp>
        <p:nvSpPr>
          <p:cNvPr id="6" name="スライド番号プレースホルダ 5"/>
          <p:cNvSpPr>
            <a:spLocks noGrp="1"/>
          </p:cNvSpPr>
          <p:nvPr>
            <p:ph type="sldNum" sz="quarter" idx="12"/>
          </p:nvPr>
        </p:nvSpPr>
        <p:spPr>
          <a:xfrm>
            <a:off x="6553200" y="6356412"/>
            <a:ext cx="2133600" cy="365125"/>
          </a:xfrm>
          <a:prstGeom prst="rect">
            <a:avLst/>
          </a:prstGeom>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6"/>
            <a:ext cx="8229600" cy="4525963"/>
          </a:xfrm>
        </p:spPr>
        <p:txBody>
          <a:bodyPr/>
          <a:lstStyle/>
          <a:p>
            <a:pPr lvl="0"/>
            <a:endParaRPr lang="ja-JP" altLang="en-US" noProof="0" dirty="0" smtClean="0"/>
          </a:p>
        </p:txBody>
      </p:sp>
      <p:sp>
        <p:nvSpPr>
          <p:cNvPr id="4" name="Rectangle 4"/>
          <p:cNvSpPr>
            <a:spLocks noGrp="1" noChangeArrowheads="1"/>
          </p:cNvSpPr>
          <p:nvPr>
            <p:ph type="dt" sz="half" idx="10"/>
          </p:nvPr>
        </p:nvSpPr>
        <p:spPr>
          <a:xfrm>
            <a:off x="457200" y="6356394"/>
            <a:ext cx="2133600" cy="365125"/>
          </a:xfrm>
          <a:prstGeom prst="rect">
            <a:avLst/>
          </a:prstGeom>
          <a:ln/>
        </p:spPr>
        <p:txBody>
          <a:bodyPr/>
          <a:lstStyle>
            <a:lvl1pPr>
              <a:defRPr/>
            </a:lvl1pPr>
          </a:lstStyle>
          <a:p>
            <a:pPr>
              <a:defRPr/>
            </a:pPr>
            <a:fld id="{7A882306-2102-D645-996F-8A3E902F1B01}" type="datetime1">
              <a:rPr lang="ja-JP" altLang="en-US" smtClean="0"/>
              <a:t>17/06/26</a:t>
            </a:fld>
            <a:endParaRPr lang="en-US" altLang="ja-JP"/>
          </a:p>
        </p:txBody>
      </p:sp>
      <p:sp>
        <p:nvSpPr>
          <p:cNvPr id="5" name="Rectangle 5"/>
          <p:cNvSpPr>
            <a:spLocks noGrp="1" noChangeArrowheads="1"/>
          </p:cNvSpPr>
          <p:nvPr>
            <p:ph type="ftr" sz="quarter" idx="11"/>
          </p:nvPr>
        </p:nvSpPr>
        <p:spPr>
          <a:xfrm>
            <a:off x="3124200" y="6356394"/>
            <a:ext cx="2895600" cy="365125"/>
          </a:xfrm>
          <a:prstGeom prst="rect">
            <a:avLst/>
          </a:prstGeom>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6553200" y="6356394"/>
            <a:ext cx="2133600" cy="365125"/>
          </a:xfrm>
          <a:prstGeom prst="rect">
            <a:avLst/>
          </a:prstGeom>
          <a:ln/>
        </p:spPr>
        <p:txBody>
          <a:bodyPr/>
          <a:lstStyle>
            <a:lvl1pPr>
              <a:defRPr/>
            </a:lvl1pPr>
          </a:lstStyle>
          <a:p>
            <a:pPr>
              <a:defRPr/>
            </a:pPr>
            <a:fld id="{DA073E12-D480-4BC7-921D-BE7BDDB1EE17}" type="slidenum">
              <a:rPr lang="en-US" altLang="ja-JP"/>
              <a:pPr>
                <a:defRPr/>
              </a:pPr>
              <a:t>‹#›</a:t>
            </a:fld>
            <a:endParaRPr lang="en-US" altLang="ja-JP" dirty="0"/>
          </a:p>
        </p:txBody>
      </p:sp>
    </p:spTree>
    <p:extLst>
      <p:ext uri="{BB962C8B-B14F-4D97-AF65-F5344CB8AC3E}">
        <p14:creationId xmlns:p14="http://schemas.microsoft.com/office/powerpoint/2010/main" val="305381127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タイトルテキスト</a:t>
            </a:r>
          </a:p>
        </p:txBody>
      </p:sp>
      <p:sp>
        <p:nvSpPr>
          <p:cNvPr id="57" name="Shape 57"/>
          <p:cNvSpPr>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 5</a:t>
            </a:r>
          </a:p>
        </p:txBody>
      </p:sp>
      <p:sp>
        <p:nvSpPr>
          <p:cNvPr id="58" name="Shape 58"/>
          <p:cNvSpPr>
            <a:spLocks noGrp="1"/>
          </p:cNvSpPr>
          <p:nvPr>
            <p:ph type="sldNum" sz="quarter" idx="2"/>
          </p:nvPr>
        </p:nvSpPr>
        <p:spPr>
          <a:xfrm>
            <a:off x="34755" y="36742"/>
            <a:ext cx="462704" cy="36512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590648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457200" y="1600206"/>
            <a:ext cx="8229600" cy="4525963"/>
          </a:xfrm>
          <a:prstGeom prst="rect">
            <a:avLst/>
          </a:prstGeom>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a:xfrm>
            <a:off x="457200" y="6356412"/>
            <a:ext cx="2133600" cy="365125"/>
          </a:xfrm>
          <a:prstGeom prst="rect">
            <a:avLst/>
          </a:prstGeom>
        </p:spPr>
        <p:txBody>
          <a:bodyPr/>
          <a:lstStyle/>
          <a:p>
            <a:fld id="{C18BC9CE-BD39-7548-ACB8-09E3B88ECE6D}" type="datetime1">
              <a:rPr kumimoji="1" lang="ja-JP" altLang="en-US" smtClean="0"/>
              <a:t>17/06/26</a:t>
            </a:fld>
            <a:endParaRPr kumimoji="1" lang="ja-JP" altLang="en-US"/>
          </a:p>
        </p:txBody>
      </p:sp>
      <p:sp>
        <p:nvSpPr>
          <p:cNvPr id="5" name="フッター プレースホルダ 4"/>
          <p:cNvSpPr>
            <a:spLocks noGrp="1"/>
          </p:cNvSpPr>
          <p:nvPr>
            <p:ph type="ftr" sz="quarter" idx="11"/>
          </p:nvPr>
        </p:nvSpPr>
        <p:spPr>
          <a:xfrm>
            <a:off x="3124200" y="6356412"/>
            <a:ext cx="2895600" cy="365125"/>
          </a:xfrm>
          <a:prstGeom prst="rect">
            <a:avLst/>
          </a:prstGeom>
        </p:spPr>
        <p:txBody>
          <a:bodyPr/>
          <a:lstStyle/>
          <a:p>
            <a:endParaRPr kumimoji="1" lang="ja-JP" altLang="en-US"/>
          </a:p>
        </p:txBody>
      </p:sp>
      <p:sp>
        <p:nvSpPr>
          <p:cNvPr id="6" name="スライド番号プレースホルダ 5"/>
          <p:cNvSpPr>
            <a:spLocks noGrp="1"/>
          </p:cNvSpPr>
          <p:nvPr>
            <p:ph type="sldNum" sz="quarter" idx="12"/>
          </p:nvPr>
        </p:nvSpPr>
        <p:spPr>
          <a:xfrm>
            <a:off x="6553200" y="6356412"/>
            <a:ext cx="2133600" cy="365125"/>
          </a:xfrm>
          <a:prstGeom prst="rect">
            <a:avLst/>
          </a:prstGeom>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a:prstGeom prst="rect">
            <a:avLst/>
          </a:prstGeo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a:xfrm>
            <a:off x="457200" y="6356412"/>
            <a:ext cx="2133600" cy="365125"/>
          </a:xfrm>
          <a:prstGeom prst="rect">
            <a:avLst/>
          </a:prstGeom>
        </p:spPr>
        <p:txBody>
          <a:bodyPr/>
          <a:lstStyle/>
          <a:p>
            <a:fld id="{79A63E5F-5992-1E4F-8956-D2A77EEA8717}" type="datetime1">
              <a:rPr kumimoji="1" lang="ja-JP" altLang="en-US" smtClean="0"/>
              <a:t>17/06/26</a:t>
            </a:fld>
            <a:endParaRPr kumimoji="1" lang="ja-JP" altLang="en-US"/>
          </a:p>
        </p:txBody>
      </p:sp>
      <p:sp>
        <p:nvSpPr>
          <p:cNvPr id="5" name="フッター プレースホルダ 4"/>
          <p:cNvSpPr>
            <a:spLocks noGrp="1"/>
          </p:cNvSpPr>
          <p:nvPr>
            <p:ph type="ftr" sz="quarter" idx="11"/>
          </p:nvPr>
        </p:nvSpPr>
        <p:spPr>
          <a:xfrm>
            <a:off x="3124200" y="6356412"/>
            <a:ext cx="2895600" cy="365125"/>
          </a:xfrm>
          <a:prstGeom prst="rect">
            <a:avLst/>
          </a:prstGeom>
        </p:spPr>
        <p:txBody>
          <a:bodyPr/>
          <a:lstStyle/>
          <a:p>
            <a:endParaRPr kumimoji="1" lang="ja-JP" altLang="en-US"/>
          </a:p>
        </p:txBody>
      </p:sp>
      <p:sp>
        <p:nvSpPr>
          <p:cNvPr id="6" name="スライド番号プレースホルダ 5"/>
          <p:cNvSpPr>
            <a:spLocks noGrp="1"/>
          </p:cNvSpPr>
          <p:nvPr>
            <p:ph type="sldNum" sz="quarter" idx="12"/>
          </p:nvPr>
        </p:nvSpPr>
        <p:spPr>
          <a:xfrm>
            <a:off x="6553200" y="6356412"/>
            <a:ext cx="2133600" cy="365125"/>
          </a:xfrm>
          <a:prstGeom prst="rect">
            <a:avLst/>
          </a:prstGeom>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a:xfrm>
            <a:off x="457200" y="6356412"/>
            <a:ext cx="2133600" cy="365125"/>
          </a:xfrm>
          <a:prstGeom prst="rect">
            <a:avLst/>
          </a:prstGeom>
        </p:spPr>
        <p:txBody>
          <a:bodyPr/>
          <a:lstStyle/>
          <a:p>
            <a:fld id="{ABD227E5-4DDD-2147-B65F-95BD4C05A56A}" type="datetime1">
              <a:rPr kumimoji="1" lang="ja-JP" altLang="en-US" smtClean="0"/>
              <a:t>17/06/26</a:t>
            </a:fld>
            <a:endParaRPr kumimoji="1" lang="ja-JP" altLang="en-US"/>
          </a:p>
        </p:txBody>
      </p:sp>
      <p:sp>
        <p:nvSpPr>
          <p:cNvPr id="6" name="フッター プレースホルダ 5"/>
          <p:cNvSpPr>
            <a:spLocks noGrp="1"/>
          </p:cNvSpPr>
          <p:nvPr>
            <p:ph type="ftr" sz="quarter" idx="11"/>
          </p:nvPr>
        </p:nvSpPr>
        <p:spPr>
          <a:xfrm>
            <a:off x="3124200" y="6356412"/>
            <a:ext cx="2895600" cy="365125"/>
          </a:xfrm>
          <a:prstGeom prst="rect">
            <a:avLst/>
          </a:prstGeom>
        </p:spPr>
        <p:txBody>
          <a:bodyPr/>
          <a:lstStyle/>
          <a:p>
            <a:endParaRPr kumimoji="1" lang="ja-JP" altLang="en-US"/>
          </a:p>
        </p:txBody>
      </p:sp>
      <p:sp>
        <p:nvSpPr>
          <p:cNvPr id="7" name="スライド番号プレースホルダ 6"/>
          <p:cNvSpPr>
            <a:spLocks noGrp="1"/>
          </p:cNvSpPr>
          <p:nvPr>
            <p:ph type="sldNum" sz="quarter" idx="12"/>
          </p:nvPr>
        </p:nvSpPr>
        <p:spPr>
          <a:xfrm>
            <a:off x="6553200" y="6356412"/>
            <a:ext cx="2133600" cy="365125"/>
          </a:xfrm>
          <a:prstGeom prst="rect">
            <a:avLst/>
          </a:prstGeom>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a:xfrm>
            <a:off x="457200" y="6356412"/>
            <a:ext cx="2133600" cy="365125"/>
          </a:xfrm>
          <a:prstGeom prst="rect">
            <a:avLst/>
          </a:prstGeom>
        </p:spPr>
        <p:txBody>
          <a:bodyPr/>
          <a:lstStyle/>
          <a:p>
            <a:fld id="{25279E88-F6D6-9E4A-9F70-D5CD49291E77}" type="datetime1">
              <a:rPr kumimoji="1" lang="ja-JP" altLang="en-US" smtClean="0"/>
              <a:t>17/06/26</a:t>
            </a:fld>
            <a:endParaRPr kumimoji="1" lang="ja-JP" altLang="en-US"/>
          </a:p>
        </p:txBody>
      </p:sp>
      <p:sp>
        <p:nvSpPr>
          <p:cNvPr id="8" name="フッター プレースホルダ 7"/>
          <p:cNvSpPr>
            <a:spLocks noGrp="1"/>
          </p:cNvSpPr>
          <p:nvPr>
            <p:ph type="ftr" sz="quarter" idx="11"/>
          </p:nvPr>
        </p:nvSpPr>
        <p:spPr>
          <a:xfrm>
            <a:off x="3124200" y="6356412"/>
            <a:ext cx="2895600" cy="365125"/>
          </a:xfrm>
          <a:prstGeom prst="rect">
            <a:avLst/>
          </a:prstGeom>
        </p:spPr>
        <p:txBody>
          <a:bodyPr/>
          <a:lstStyle/>
          <a:p>
            <a:endParaRPr kumimoji="1" lang="ja-JP" altLang="en-US"/>
          </a:p>
        </p:txBody>
      </p:sp>
      <p:sp>
        <p:nvSpPr>
          <p:cNvPr id="9" name="スライド番号プレースホルダ 8"/>
          <p:cNvSpPr>
            <a:spLocks noGrp="1"/>
          </p:cNvSpPr>
          <p:nvPr>
            <p:ph type="sldNum" sz="quarter" idx="12"/>
          </p:nvPr>
        </p:nvSpPr>
        <p:spPr>
          <a:xfrm>
            <a:off x="6553200" y="6356412"/>
            <a:ext cx="2133600" cy="365125"/>
          </a:xfrm>
          <a:prstGeom prst="rect">
            <a:avLst/>
          </a:prstGeom>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a:xfrm>
            <a:off x="457200" y="6356412"/>
            <a:ext cx="2133600" cy="365125"/>
          </a:xfrm>
          <a:prstGeom prst="rect">
            <a:avLst/>
          </a:prstGeom>
        </p:spPr>
        <p:txBody>
          <a:bodyPr/>
          <a:lstStyle/>
          <a:p>
            <a:fld id="{0E521FA9-4AE5-2A4D-B033-442C65519AA6}" type="datetime1">
              <a:rPr kumimoji="1" lang="ja-JP" altLang="en-US" smtClean="0"/>
              <a:t>17/06/26</a:t>
            </a:fld>
            <a:endParaRPr kumimoji="1" lang="ja-JP" altLang="en-US"/>
          </a:p>
        </p:txBody>
      </p:sp>
      <p:sp>
        <p:nvSpPr>
          <p:cNvPr id="4" name="フッター プレースホルダ 3"/>
          <p:cNvSpPr>
            <a:spLocks noGrp="1"/>
          </p:cNvSpPr>
          <p:nvPr>
            <p:ph type="ftr" sz="quarter" idx="11"/>
          </p:nvPr>
        </p:nvSpPr>
        <p:spPr>
          <a:xfrm>
            <a:off x="3124200" y="6356412"/>
            <a:ext cx="2895600" cy="365125"/>
          </a:xfrm>
          <a:prstGeom prst="rect">
            <a:avLst/>
          </a:prstGeom>
        </p:spPr>
        <p:txBody>
          <a:bodyPr/>
          <a:lstStyle/>
          <a:p>
            <a:endParaRPr kumimoji="1" lang="ja-JP" altLang="en-US"/>
          </a:p>
        </p:txBody>
      </p:sp>
      <p:sp>
        <p:nvSpPr>
          <p:cNvPr id="5" name="スライド番号プレースホルダ 4"/>
          <p:cNvSpPr>
            <a:spLocks noGrp="1"/>
          </p:cNvSpPr>
          <p:nvPr>
            <p:ph type="sldNum" sz="quarter" idx="12"/>
          </p:nvPr>
        </p:nvSpPr>
        <p:spPr>
          <a:xfrm>
            <a:off x="6553200" y="6356412"/>
            <a:ext cx="2133600" cy="365125"/>
          </a:xfrm>
          <a:prstGeom prst="rect">
            <a:avLst/>
          </a:prstGeom>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457200" y="6356412"/>
            <a:ext cx="2133600" cy="365125"/>
          </a:xfrm>
          <a:prstGeom prst="rect">
            <a:avLst/>
          </a:prstGeom>
        </p:spPr>
        <p:txBody>
          <a:bodyPr/>
          <a:lstStyle/>
          <a:p>
            <a:fld id="{3E442AD5-F589-9E4F-8A7A-6F0B8D43DE7D}" type="datetime1">
              <a:rPr kumimoji="1" lang="ja-JP" altLang="en-US" smtClean="0"/>
              <a:t>17/06/26</a:t>
            </a:fld>
            <a:endParaRPr kumimoji="1" lang="ja-JP" altLang="en-US"/>
          </a:p>
        </p:txBody>
      </p:sp>
      <p:sp>
        <p:nvSpPr>
          <p:cNvPr id="3" name="フッター プレースホルダ 2"/>
          <p:cNvSpPr>
            <a:spLocks noGrp="1"/>
          </p:cNvSpPr>
          <p:nvPr>
            <p:ph type="ftr" sz="quarter" idx="11"/>
          </p:nvPr>
        </p:nvSpPr>
        <p:spPr>
          <a:xfrm>
            <a:off x="3124200" y="6356412"/>
            <a:ext cx="2895600" cy="365125"/>
          </a:xfrm>
          <a:prstGeom prst="rect">
            <a:avLst/>
          </a:prstGeom>
        </p:spPr>
        <p:txBody>
          <a:bodyPr/>
          <a:lstStyle/>
          <a:p>
            <a:endParaRPr kumimoji="1" lang="ja-JP" altLang="en-US"/>
          </a:p>
        </p:txBody>
      </p:sp>
      <p:sp>
        <p:nvSpPr>
          <p:cNvPr id="4" name="スライド番号プレースホルダ 3"/>
          <p:cNvSpPr>
            <a:spLocks noGrp="1"/>
          </p:cNvSpPr>
          <p:nvPr>
            <p:ph type="sldNum" sz="quarter" idx="12"/>
          </p:nvPr>
        </p:nvSpPr>
        <p:spPr>
          <a:xfrm>
            <a:off x="6553200" y="6356412"/>
            <a:ext cx="2133600" cy="365125"/>
          </a:xfrm>
          <a:prstGeom prst="rect">
            <a:avLst/>
          </a:prstGeom>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1" y="27311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a:xfrm>
            <a:off x="457200" y="6356412"/>
            <a:ext cx="2133600" cy="365125"/>
          </a:xfrm>
          <a:prstGeom prst="rect">
            <a:avLst/>
          </a:prstGeom>
        </p:spPr>
        <p:txBody>
          <a:bodyPr/>
          <a:lstStyle/>
          <a:p>
            <a:fld id="{113740F1-F1E0-BD45-9DC4-9794566DA6AC}" type="datetime1">
              <a:rPr kumimoji="1" lang="ja-JP" altLang="en-US" smtClean="0"/>
              <a:t>17/06/26</a:t>
            </a:fld>
            <a:endParaRPr kumimoji="1" lang="ja-JP" altLang="en-US"/>
          </a:p>
        </p:txBody>
      </p:sp>
      <p:sp>
        <p:nvSpPr>
          <p:cNvPr id="6" name="フッター プレースホルダ 5"/>
          <p:cNvSpPr>
            <a:spLocks noGrp="1"/>
          </p:cNvSpPr>
          <p:nvPr>
            <p:ph type="ftr" sz="quarter" idx="11"/>
          </p:nvPr>
        </p:nvSpPr>
        <p:spPr>
          <a:xfrm>
            <a:off x="3124200" y="6356412"/>
            <a:ext cx="2895600" cy="365125"/>
          </a:xfrm>
          <a:prstGeom prst="rect">
            <a:avLst/>
          </a:prstGeom>
        </p:spPr>
        <p:txBody>
          <a:bodyPr/>
          <a:lstStyle/>
          <a:p>
            <a:endParaRPr kumimoji="1" lang="ja-JP" altLang="en-US"/>
          </a:p>
        </p:txBody>
      </p:sp>
      <p:sp>
        <p:nvSpPr>
          <p:cNvPr id="7" name="スライド番号プレースホルダ 6"/>
          <p:cNvSpPr>
            <a:spLocks noGrp="1"/>
          </p:cNvSpPr>
          <p:nvPr>
            <p:ph type="sldNum" sz="quarter" idx="12"/>
          </p:nvPr>
        </p:nvSpPr>
        <p:spPr>
          <a:xfrm>
            <a:off x="6553200" y="6356412"/>
            <a:ext cx="2133600" cy="365125"/>
          </a:xfrm>
          <a:prstGeom prst="rect">
            <a:avLst/>
          </a:prstGeom>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a:xfrm>
            <a:off x="457200" y="6356412"/>
            <a:ext cx="2133600" cy="365125"/>
          </a:xfrm>
          <a:prstGeom prst="rect">
            <a:avLst/>
          </a:prstGeom>
        </p:spPr>
        <p:txBody>
          <a:bodyPr/>
          <a:lstStyle/>
          <a:p>
            <a:fld id="{67F1B4B0-62D2-C148-8D90-E1064B7FB108}" type="datetime1">
              <a:rPr kumimoji="1" lang="ja-JP" altLang="en-US" smtClean="0"/>
              <a:t>17/06/26</a:t>
            </a:fld>
            <a:endParaRPr kumimoji="1" lang="ja-JP" altLang="en-US"/>
          </a:p>
        </p:txBody>
      </p:sp>
      <p:sp>
        <p:nvSpPr>
          <p:cNvPr id="6" name="フッター プレースホルダ 5"/>
          <p:cNvSpPr>
            <a:spLocks noGrp="1"/>
          </p:cNvSpPr>
          <p:nvPr>
            <p:ph type="ftr" sz="quarter" idx="11"/>
          </p:nvPr>
        </p:nvSpPr>
        <p:spPr>
          <a:xfrm>
            <a:off x="3124200" y="6356412"/>
            <a:ext cx="2895600" cy="365125"/>
          </a:xfrm>
          <a:prstGeom prst="rect">
            <a:avLst/>
          </a:prstGeom>
        </p:spPr>
        <p:txBody>
          <a:bodyPr/>
          <a:lstStyle/>
          <a:p>
            <a:endParaRPr kumimoji="1" lang="ja-JP" altLang="en-US"/>
          </a:p>
        </p:txBody>
      </p:sp>
      <p:sp>
        <p:nvSpPr>
          <p:cNvPr id="7" name="スライド番号プレースホルダ 6"/>
          <p:cNvSpPr>
            <a:spLocks noGrp="1"/>
          </p:cNvSpPr>
          <p:nvPr>
            <p:ph type="sldNum" sz="quarter" idx="12"/>
          </p:nvPr>
        </p:nvSpPr>
        <p:spPr>
          <a:xfrm>
            <a:off x="6553200" y="6356412"/>
            <a:ext cx="2133600" cy="365125"/>
          </a:xfrm>
          <a:prstGeom prst="rect">
            <a:avLst/>
          </a:prstGeom>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タイトル プレースホルダー 1"/>
          <p:cNvSpPr>
            <a:spLocks noGrp="1"/>
          </p:cNvSpPr>
          <p:nvPr>
            <p:ph type="title"/>
          </p:nvPr>
        </p:nvSpPr>
        <p:spPr>
          <a:xfrm>
            <a:off x="533400" y="36741"/>
            <a:ext cx="8229600" cy="825364"/>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14" name="テキスト プレースホルダー 2"/>
          <p:cNvSpPr>
            <a:spLocks noGrp="1"/>
          </p:cNvSpPr>
          <p:nvPr>
            <p:ph type="body" idx="1"/>
          </p:nvPr>
        </p:nvSpPr>
        <p:spPr>
          <a:xfrm>
            <a:off x="457200" y="1600200"/>
            <a:ext cx="8229600" cy="5113212"/>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endParaRPr kumimoji="1" lang="ja-JP" altLang="en-US" dirty="0" smtClean="0"/>
          </a:p>
        </p:txBody>
      </p:sp>
      <p:sp>
        <p:nvSpPr>
          <p:cNvPr id="15" name="Rectangle 7"/>
          <p:cNvSpPr/>
          <p:nvPr userDrawn="1"/>
        </p:nvSpPr>
        <p:spPr>
          <a:xfrm>
            <a:off x="0" y="735867"/>
            <a:ext cx="533400" cy="122563"/>
          </a:xfrm>
          <a:prstGeom prst="rect">
            <a:avLst/>
          </a:prstGeom>
          <a:gradFill flip="none" rotWithShape="1">
            <a:gsLst>
              <a:gs pos="24000">
                <a:schemeClr val="accent6">
                  <a:lumMod val="50000"/>
                </a:schemeClr>
              </a:gs>
              <a:gs pos="100000">
                <a:srgbClr val="FFFFFF"/>
              </a:gs>
            </a:gsLst>
            <a:lin ang="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1" lang="ja-JP" dirty="0"/>
          </a:p>
        </p:txBody>
      </p:sp>
      <p:sp>
        <p:nvSpPr>
          <p:cNvPr id="16" name="Rectangle 8"/>
          <p:cNvSpPr/>
          <p:nvPr userDrawn="1"/>
        </p:nvSpPr>
        <p:spPr>
          <a:xfrm>
            <a:off x="590550" y="735867"/>
            <a:ext cx="8553450" cy="122563"/>
          </a:xfrm>
          <a:prstGeom prst="rect">
            <a:avLst/>
          </a:prstGeom>
          <a:gradFill flip="none" rotWithShape="1">
            <a:gsLst>
              <a:gs pos="0">
                <a:schemeClr val="accent1"/>
              </a:gs>
              <a:gs pos="100000">
                <a:srgbClr val="FFFFFF"/>
              </a:gs>
            </a:gsLst>
            <a:lin ang="10800000" scaled="0"/>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1" lang="ja-JP" dirty="0"/>
          </a:p>
        </p:txBody>
      </p:sp>
      <p:sp>
        <p:nvSpPr>
          <p:cNvPr id="18" name="スライド番号プレースホルダー 3"/>
          <p:cNvSpPr>
            <a:spLocks noGrp="1"/>
          </p:cNvSpPr>
          <p:nvPr>
            <p:ph type="sldNum" sz="quarter" idx="4"/>
          </p:nvPr>
        </p:nvSpPr>
        <p:spPr>
          <a:xfrm>
            <a:off x="34755" y="36742"/>
            <a:ext cx="46270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5587DE-B982-8B48-9599-0A70BBB004A6}" type="slidenum">
              <a:rPr kumimoji="1" lang="ja-JP" altLang="en-US" smtClean="0"/>
              <a:t>‹#›</a:t>
            </a:fld>
            <a:endParaRPr kumimoji="1" lang="ja-JP" altLang="en-US"/>
          </a:p>
        </p:txBody>
      </p:sp>
      <p:pic>
        <p:nvPicPr>
          <p:cNvPr id="2" name="図 1" descr="wnsc_logo.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98405" y="652126"/>
            <a:ext cx="598406" cy="3018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hf sldNum="0" hdr="0" ftr="0" dt="0"/>
  <p:txStyles>
    <p:titleStyle>
      <a:lvl1pPr algn="ctr" defTabSz="914400" rtl="0" eaLnBrk="1" latinLnBrk="0" hangingPunct="1">
        <a:spcBef>
          <a:spcPct val="0"/>
        </a:spcBef>
        <a:buNone/>
        <a:defRPr kumimoji="1" sz="2800" kern="1200">
          <a:solidFill>
            <a:schemeClr val="tx1"/>
          </a:solidFill>
          <a:latin typeface="メイリオ"/>
          <a:ea typeface="メイリオ"/>
          <a:cs typeface="メイリオ"/>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メイリオ"/>
          <a:ea typeface="メイリオ"/>
          <a:cs typeface="メイリオ"/>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メイリオ"/>
          <a:ea typeface="メイリオ"/>
          <a:cs typeface="メイリオ"/>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メイリオ"/>
          <a:ea typeface="メイリオ"/>
          <a:cs typeface="メイリオ"/>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メイリオ"/>
          <a:ea typeface="メイリオ"/>
          <a:cs typeface="メイリオ"/>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research.kek.jp/group/wnsc/ssri-pns/" TargetMode="External"/><Relationship Id="rId4" Type="http://schemas.openxmlformats.org/officeDocument/2006/relationships/hyperlink" Target="mailto:SSRI-PNS_contact@kek.jp" TargetMode="External"/><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3.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52.pn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tags" Target="../tags/tag4.xml"/><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7.xml"/><Relationship Id="rId3"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13.jpe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62.emf"/><Relationship Id="rId5" Type="http://schemas.openxmlformats.org/officeDocument/2006/relationships/image" Target="../media/image63.emf"/><Relationship Id="rId6" Type="http://schemas.openxmlformats.org/officeDocument/2006/relationships/image" Target="../media/image64.emf"/><Relationship Id="rId7" Type="http://schemas.openxmlformats.org/officeDocument/2006/relationships/image" Target="../media/image65.emf"/><Relationship Id="rId8" Type="http://schemas.openxmlformats.org/officeDocument/2006/relationships/image" Target="../media/image66.emf"/><Relationship Id="rId9" Type="http://schemas.openxmlformats.org/officeDocument/2006/relationships/image" Target="../media/image67.emf"/><Relationship Id="rId10" Type="http://schemas.openxmlformats.org/officeDocument/2006/relationships/oleObject" Target="../embeddings/oleObject1.bin"/><Relationship Id="rId11" Type="http://schemas.openxmlformats.org/officeDocument/2006/relationships/image" Target="../media/image61.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75.emf"/></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76.jpeg"/><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1.xml"/><Relationship Id="rId3"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tags" Target="../tags/tag3.xml"/><Relationship Id="rId2"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jpe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jpe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190708"/>
            <a:ext cx="8229600" cy="1123114"/>
          </a:xfrm>
        </p:spPr>
        <p:txBody>
          <a:bodyPr>
            <a:noAutofit/>
          </a:bodyPr>
          <a:lstStyle/>
          <a:p>
            <a:r>
              <a:rPr lang="en-US" altLang="ja-JP" sz="2400" dirty="0" smtClean="0"/>
              <a:t> Recent progress of the KISS project at KEK-WNSC</a:t>
            </a:r>
            <a:endParaRPr kumimoji="1" lang="ja-JP" altLang="en-US" sz="2400" dirty="0">
              <a:solidFill>
                <a:srgbClr val="0000FF"/>
              </a:solidFill>
            </a:endParaRPr>
          </a:p>
        </p:txBody>
      </p:sp>
      <p:sp>
        <p:nvSpPr>
          <p:cNvPr id="6" name="テキスト ボックス 5"/>
          <p:cNvSpPr txBox="1"/>
          <p:nvPr/>
        </p:nvSpPr>
        <p:spPr>
          <a:xfrm>
            <a:off x="7413599" y="891746"/>
            <a:ext cx="1826141" cy="400110"/>
          </a:xfrm>
          <a:prstGeom prst="rect">
            <a:avLst/>
          </a:prstGeom>
          <a:noFill/>
        </p:spPr>
        <p:txBody>
          <a:bodyPr wrap="none" rtlCol="0">
            <a:spAutoFit/>
          </a:bodyPr>
          <a:lstStyle/>
          <a:p>
            <a:pPr algn="ctr"/>
            <a:r>
              <a:rPr kumimoji="1" lang="en-US" altLang="ja-JP" sz="1000" dirty="0" smtClean="0"/>
              <a:t>20170626-28 J-C </a:t>
            </a:r>
            <a:r>
              <a:rPr kumimoji="1" lang="en-US" altLang="ja-JP" sz="1000" dirty="0" err="1" smtClean="0"/>
              <a:t>collab</a:t>
            </a:r>
            <a:r>
              <a:rPr kumimoji="1" lang="en-US" altLang="ja-JP" sz="1000" dirty="0" smtClean="0"/>
              <a:t>. kick off</a:t>
            </a:r>
          </a:p>
          <a:p>
            <a:pPr algn="ctr"/>
            <a:r>
              <a:rPr kumimoji="1" lang="en-US" altLang="ja-JP" sz="1000" dirty="0" smtClean="0"/>
              <a:t>H. </a:t>
            </a:r>
            <a:r>
              <a:rPr kumimoji="1" lang="en-US" altLang="ja-JP" sz="1000" dirty="0" err="1" smtClean="0"/>
              <a:t>Miyatake</a:t>
            </a:r>
            <a:r>
              <a:rPr kumimoji="1" lang="en-US" altLang="ja-JP" sz="1000" dirty="0" smtClean="0"/>
              <a:t> </a:t>
            </a:r>
            <a:r>
              <a:rPr lang="en-US" altLang="ja-JP" sz="1000" dirty="0" smtClean="0"/>
              <a:t>, </a:t>
            </a:r>
            <a:r>
              <a:rPr kumimoji="1" lang="en-US" altLang="ja-JP" sz="1000" dirty="0" smtClean="0">
                <a:solidFill>
                  <a:srgbClr val="FF0000"/>
                </a:solidFill>
              </a:rPr>
              <a:t>WNSC</a:t>
            </a:r>
            <a:r>
              <a:rPr kumimoji="1" lang="en-US" altLang="ja-JP" sz="1000" dirty="0" smtClean="0"/>
              <a:t>, IPNS, KEK</a:t>
            </a:r>
            <a:endParaRPr kumimoji="1" lang="ja-JP" altLang="en-US" sz="1000" dirty="0"/>
          </a:p>
        </p:txBody>
      </p:sp>
      <p:sp>
        <p:nvSpPr>
          <p:cNvPr id="7" name="テキスト ボックス 5"/>
          <p:cNvSpPr txBox="1">
            <a:spLocks noChangeArrowheads="1"/>
          </p:cNvSpPr>
          <p:nvPr/>
        </p:nvSpPr>
        <p:spPr bwMode="auto">
          <a:xfrm>
            <a:off x="880254" y="1612032"/>
            <a:ext cx="7494359" cy="4124205"/>
          </a:xfrm>
          <a:prstGeom prst="rect">
            <a:avLst/>
          </a:prstGeom>
          <a:noFill/>
          <a:ln w="9525">
            <a:noFill/>
            <a:miter lim="800000"/>
            <a:headEnd/>
            <a:tailEnd/>
          </a:ln>
        </p:spPr>
        <p:txBody>
          <a:bodyPr wrap="none">
            <a:spAutoFit/>
          </a:bodyPr>
          <a:lstStyle/>
          <a:p>
            <a:pPr>
              <a:lnSpc>
                <a:spcPct val="150000"/>
              </a:lnSpc>
            </a:pPr>
            <a:r>
              <a:rPr lang="en-US" altLang="ja-JP" sz="2400" dirty="0" smtClean="0">
                <a:latin typeface="メイリオ"/>
                <a:ea typeface="メイリオ"/>
                <a:cs typeface="メイリオ"/>
              </a:rPr>
              <a:t>• Physics motivation of the KISS project</a:t>
            </a:r>
          </a:p>
          <a:p>
            <a:pPr>
              <a:lnSpc>
                <a:spcPct val="150000"/>
              </a:lnSpc>
            </a:pPr>
            <a:endParaRPr lang="en-US" altLang="ja-JP" sz="2000" dirty="0">
              <a:latin typeface="メイリオ"/>
              <a:ea typeface="メイリオ"/>
              <a:cs typeface="メイリオ"/>
            </a:endParaRPr>
          </a:p>
          <a:p>
            <a:pPr>
              <a:lnSpc>
                <a:spcPct val="150000"/>
              </a:lnSpc>
            </a:pPr>
            <a:r>
              <a:rPr lang="en-US" altLang="ja-JP" sz="2400" dirty="0" smtClean="0">
                <a:latin typeface="メイリオ"/>
                <a:ea typeface="メイリオ"/>
                <a:cs typeface="メイリオ"/>
              </a:rPr>
              <a:t>• Recent activities at KISS stage I and MRTOF</a:t>
            </a:r>
          </a:p>
          <a:p>
            <a:pPr>
              <a:lnSpc>
                <a:spcPct val="150000"/>
              </a:lnSpc>
            </a:pPr>
            <a:r>
              <a:rPr lang="en-US" altLang="ja-JP" sz="2000" dirty="0">
                <a:latin typeface="メイリオ"/>
                <a:ea typeface="メイリオ"/>
                <a:cs typeface="メイリオ"/>
              </a:rPr>
              <a:t>	</a:t>
            </a:r>
            <a:r>
              <a:rPr lang="en-US" altLang="ja-JP" sz="2000" dirty="0" smtClean="0">
                <a:latin typeface="メイリオ"/>
                <a:ea typeface="メイリオ"/>
                <a:cs typeface="メイリオ"/>
              </a:rPr>
              <a:t>-&gt; Lifetime and hyperfine structure measurements</a:t>
            </a:r>
          </a:p>
          <a:p>
            <a:pPr>
              <a:lnSpc>
                <a:spcPct val="150000"/>
              </a:lnSpc>
            </a:pPr>
            <a:r>
              <a:rPr lang="en-US" altLang="ja-JP" sz="2000" dirty="0">
                <a:latin typeface="メイリオ"/>
                <a:ea typeface="メイリオ"/>
                <a:cs typeface="メイリオ"/>
              </a:rPr>
              <a:t>	</a:t>
            </a:r>
            <a:r>
              <a:rPr lang="en-US" altLang="ja-JP" sz="2000" dirty="0" smtClean="0">
                <a:latin typeface="メイリオ"/>
                <a:ea typeface="メイリオ"/>
                <a:cs typeface="メイリオ"/>
              </a:rPr>
              <a:t>-&gt; Mass measurements</a:t>
            </a:r>
          </a:p>
          <a:p>
            <a:pPr>
              <a:lnSpc>
                <a:spcPct val="150000"/>
              </a:lnSpc>
            </a:pPr>
            <a:r>
              <a:rPr lang="en-US" altLang="ja-JP" sz="2400" dirty="0" smtClean="0">
                <a:latin typeface="メイリオ"/>
                <a:ea typeface="メイリオ"/>
                <a:cs typeface="メイリオ"/>
              </a:rPr>
              <a:t>• Perspectives of the project </a:t>
            </a:r>
          </a:p>
          <a:p>
            <a:pPr>
              <a:lnSpc>
                <a:spcPct val="150000"/>
              </a:lnSpc>
            </a:pPr>
            <a:r>
              <a:rPr lang="en-US" altLang="ja-JP" sz="2000" dirty="0">
                <a:latin typeface="メイリオ"/>
                <a:ea typeface="メイリオ"/>
                <a:cs typeface="メイリオ"/>
              </a:rPr>
              <a:t>	</a:t>
            </a:r>
            <a:r>
              <a:rPr lang="en-US" altLang="ja-JP" sz="2000" dirty="0" smtClean="0">
                <a:latin typeface="メイリオ"/>
                <a:ea typeface="メイリオ"/>
                <a:cs typeface="メイリオ"/>
              </a:rPr>
              <a:t>-&gt; Future plan</a:t>
            </a:r>
          </a:p>
          <a:p>
            <a:pPr>
              <a:lnSpc>
                <a:spcPct val="150000"/>
              </a:lnSpc>
            </a:pPr>
            <a:r>
              <a:rPr lang="en-US" altLang="ja-JP" sz="2400" dirty="0" smtClean="0">
                <a:latin typeface="メイリオ"/>
                <a:ea typeface="メイリオ"/>
                <a:cs typeface="メイリオ"/>
              </a:rPr>
              <a:t>• Summary</a:t>
            </a:r>
            <a:endParaRPr lang="en-US" altLang="ja-JP" sz="2000" dirty="0">
              <a:latin typeface="メイリオ"/>
              <a:ea typeface="メイリオ"/>
              <a:cs typeface="メイリオ"/>
            </a:endParaRPr>
          </a:p>
        </p:txBody>
      </p:sp>
    </p:spTree>
    <p:extLst>
      <p:ext uri="{BB962C8B-B14F-4D97-AF65-F5344CB8AC3E}">
        <p14:creationId xmlns:p14="http://schemas.microsoft.com/office/powerpoint/2010/main" val="11894969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17578"/>
            <a:ext cx="3542730" cy="974139"/>
          </a:xfrm>
        </p:spPr>
        <p:txBody>
          <a:bodyPr>
            <a:normAutofit/>
          </a:bodyPr>
          <a:lstStyle/>
          <a:p>
            <a:r>
              <a:rPr lang="en-US" altLang="ja-JP" sz="2400" dirty="0" smtClean="0"/>
              <a:t>MRTOF-MS</a:t>
            </a:r>
            <a:r>
              <a:rPr lang="ja-JP" altLang="en-US" sz="2400" dirty="0" smtClean="0"/>
              <a:t> </a:t>
            </a:r>
            <a:r>
              <a:rPr lang="en-US" altLang="ja-JP" sz="2400" dirty="0" smtClean="0"/>
              <a:t>@GARIS II</a:t>
            </a:r>
            <a:endParaRPr lang="en-US" sz="2400" dirty="0"/>
          </a:p>
        </p:txBody>
      </p:sp>
      <p:grpSp>
        <p:nvGrpSpPr>
          <p:cNvPr id="3" name="図形グループ 2"/>
          <p:cNvGrpSpPr/>
          <p:nvPr/>
        </p:nvGrpSpPr>
        <p:grpSpPr>
          <a:xfrm>
            <a:off x="522385" y="791411"/>
            <a:ext cx="3101915" cy="2755697"/>
            <a:chOff x="6071158" y="1850777"/>
            <a:chExt cx="8396682" cy="7041255"/>
          </a:xfrm>
        </p:grpSpPr>
        <p:sp>
          <p:nvSpPr>
            <p:cNvPr id="8" name="Shape 153"/>
            <p:cNvSpPr/>
            <p:nvPr/>
          </p:nvSpPr>
          <p:spPr>
            <a:xfrm>
              <a:off x="8631934" y="4031487"/>
              <a:ext cx="1157277" cy="932104"/>
            </a:xfrm>
            <a:prstGeom prst="rect">
              <a:avLst/>
            </a:prstGeom>
            <a:ln w="12700">
              <a:miter lim="400000"/>
            </a:ln>
            <a:extLst>
              <a:ext uri="{C572A759-6A51-4108-AA02-DFA0A04FC94B}">
                <ma14:wrappingTextBoxFlag xmlns:ma14="http://schemas.microsoft.com/office/mac/drawingml/2011/main" val="1"/>
              </a:ext>
            </a:extLst>
          </p:spPr>
          <p:txBody>
            <a:bodyPr wrap="none" lIns="81280" tIns="81280" rIns="81280" bIns="81280">
              <a:spAutoFit/>
            </a:bodyPr>
            <a:lstStyle>
              <a:lvl1pPr algn="l" defTabSz="731519">
                <a:lnSpc>
                  <a:spcPts val="2400"/>
                </a:lnSpc>
                <a:tabLst>
                  <a:tab pos="558800" algn="l"/>
                  <a:tab pos="1130300" algn="l"/>
                  <a:tab pos="1701800" algn="l"/>
                  <a:tab pos="2273300" algn="l"/>
                  <a:tab pos="2844800" algn="l"/>
                  <a:tab pos="3403600" algn="l"/>
                  <a:tab pos="3975100" algn="l"/>
                  <a:tab pos="4546600" algn="l"/>
                  <a:tab pos="5118100" algn="l"/>
                  <a:tab pos="5689600" algn="l"/>
                  <a:tab pos="6248400" algn="l"/>
                  <a:tab pos="6819900" algn="l"/>
                </a:tabLst>
                <a:defRPr sz="2000">
                  <a:latin typeface="Osaka"/>
                  <a:ea typeface="Osaka"/>
                  <a:cs typeface="Osaka"/>
                  <a:sym typeface="Osaka"/>
                </a:defRPr>
              </a:lvl1pPr>
            </a:lstStyle>
            <a:p>
              <a:r>
                <a:rPr sz="1400"/>
                <a:t>写真</a:t>
              </a:r>
            </a:p>
          </p:txBody>
        </p:sp>
        <p:pic>
          <p:nvPicPr>
            <p:cNvPr id="9" name="IMG_5295.jpeg"/>
            <p:cNvPicPr>
              <a:picLocks noChangeAspect="1"/>
            </p:cNvPicPr>
            <p:nvPr/>
          </p:nvPicPr>
          <p:blipFill>
            <a:blip r:embed="rId3">
              <a:extLst/>
            </a:blip>
            <a:stretch>
              <a:fillRect/>
            </a:stretch>
          </p:blipFill>
          <p:spPr>
            <a:xfrm>
              <a:off x="6166443" y="2665983"/>
              <a:ext cx="8301397" cy="6226049"/>
            </a:xfrm>
            <a:prstGeom prst="rect">
              <a:avLst/>
            </a:prstGeom>
            <a:ln w="12700">
              <a:miter lim="400000"/>
            </a:ln>
          </p:spPr>
        </p:pic>
        <p:sp>
          <p:nvSpPr>
            <p:cNvPr id="12" name="Shape 157"/>
            <p:cNvSpPr/>
            <p:nvPr/>
          </p:nvSpPr>
          <p:spPr>
            <a:xfrm flipV="1">
              <a:off x="9013762" y="5512939"/>
              <a:ext cx="0" cy="2462490"/>
            </a:xfrm>
            <a:prstGeom prst="line">
              <a:avLst/>
            </a:prstGeom>
            <a:ln w="63500">
              <a:solidFill>
                <a:srgbClr val="FF40FF"/>
              </a:solidFill>
              <a:custDash>
                <a:ds d="200000" sp="200000"/>
              </a:custDash>
              <a:miter lim="400000"/>
              <a:headEnd type="stealth"/>
            </a:ln>
          </p:spPr>
          <p:txBody>
            <a:bodyPr lIns="65023" tIns="65023" rIns="65023" bIns="65023" anchor="ctr"/>
            <a:lstStyle/>
            <a:p>
              <a:pPr algn="l" defTabSz="585216">
                <a:defRPr sz="1400"/>
              </a:pPr>
              <a:endParaRPr sz="1400"/>
            </a:p>
          </p:txBody>
        </p:sp>
        <p:sp>
          <p:nvSpPr>
            <p:cNvPr id="13" name="Shape 158"/>
            <p:cNvSpPr/>
            <p:nvPr/>
          </p:nvSpPr>
          <p:spPr>
            <a:xfrm flipV="1">
              <a:off x="8998966" y="5031549"/>
              <a:ext cx="2477009" cy="397638"/>
            </a:xfrm>
            <a:prstGeom prst="line">
              <a:avLst/>
            </a:prstGeom>
            <a:ln w="63500">
              <a:solidFill>
                <a:srgbClr val="FF40FF"/>
              </a:solidFill>
              <a:custDash>
                <a:ds d="200000" sp="200000"/>
              </a:custDash>
              <a:miter lim="400000"/>
              <a:headEnd type="stealth"/>
            </a:ln>
          </p:spPr>
          <p:txBody>
            <a:bodyPr lIns="65023" tIns="65023" rIns="65023" bIns="65023" anchor="ctr"/>
            <a:lstStyle/>
            <a:p>
              <a:pPr algn="l" defTabSz="585216">
                <a:defRPr sz="1400"/>
              </a:pPr>
              <a:endParaRPr sz="1400"/>
            </a:p>
          </p:txBody>
        </p:sp>
        <p:sp>
          <p:nvSpPr>
            <p:cNvPr id="14" name="Shape 159"/>
            <p:cNvSpPr/>
            <p:nvPr/>
          </p:nvSpPr>
          <p:spPr>
            <a:xfrm>
              <a:off x="6071158" y="2905546"/>
              <a:ext cx="4646898" cy="747099"/>
            </a:xfrm>
            <a:prstGeom prst="rect">
              <a:avLst/>
            </a:prstGeom>
            <a:ln w="12700">
              <a:solidFill>
                <a:srgbClr val="FFFFFF"/>
              </a:solidFill>
              <a:miter lim="400000"/>
            </a:ln>
            <a:extLst>
              <a:ext uri="{C572A759-6A51-4108-AA02-DFA0A04FC94B}">
                <ma14:wrappingTextBoxFlag xmlns:ma14="http://schemas.microsoft.com/office/mac/drawingml/2011/main" val="1"/>
              </a:ext>
            </a:extLst>
          </p:spPr>
          <p:txBody>
            <a:bodyPr wrap="square" lIns="0" tIns="0" rIns="0" bIns="0">
              <a:spAutoFit/>
            </a:bodyPr>
            <a:lstStyle>
              <a:lvl1pPr algn="l" defTabSz="731519">
                <a:lnSpc>
                  <a:spcPts val="2400"/>
                </a:lnSpc>
                <a:tabLst>
                  <a:tab pos="558800" algn="l"/>
                  <a:tab pos="1130300" algn="l"/>
                  <a:tab pos="1701800" algn="l"/>
                  <a:tab pos="2273300" algn="l"/>
                  <a:tab pos="2844800" algn="l"/>
                  <a:tab pos="3403600" algn="l"/>
                  <a:tab pos="3975100" algn="l"/>
                  <a:tab pos="4546600" algn="l"/>
                  <a:tab pos="5118100" algn="l"/>
                  <a:tab pos="5689600" algn="l"/>
                  <a:tab pos="6248400" algn="l"/>
                  <a:tab pos="6819900" algn="l"/>
                </a:tabLst>
                <a:defRPr sz="2000">
                  <a:solidFill>
                    <a:srgbClr val="FFFB00"/>
                  </a:solidFill>
                  <a:latin typeface="Osaka"/>
                  <a:ea typeface="Osaka"/>
                  <a:cs typeface="Osaka"/>
                  <a:sym typeface="Osaka"/>
                </a:defRPr>
              </a:lvl1pPr>
            </a:lstStyle>
            <a:p>
              <a:r>
                <a:rPr lang="en-US" sz="1400" dirty="0" smtClean="0"/>
                <a:t>  </a:t>
              </a:r>
              <a:r>
                <a:rPr sz="1400" dirty="0" smtClean="0"/>
                <a:t>Ion </a:t>
              </a:r>
              <a:r>
                <a:rPr lang="en-US" sz="1400" dirty="0" smtClean="0"/>
                <a:t>t</a:t>
              </a:r>
              <a:r>
                <a:rPr sz="1400" dirty="0" smtClean="0"/>
                <a:t>rap</a:t>
              </a:r>
              <a:r>
                <a:rPr lang="en-US" sz="1400" dirty="0" smtClean="0"/>
                <a:t> </a:t>
              </a:r>
              <a:r>
                <a:rPr sz="1400" dirty="0" smtClean="0"/>
                <a:t>Chamber</a:t>
              </a:r>
              <a:endParaRPr sz="1400" dirty="0"/>
            </a:p>
          </p:txBody>
        </p:sp>
        <p:sp>
          <p:nvSpPr>
            <p:cNvPr id="15" name="Shape 160"/>
            <p:cNvSpPr/>
            <p:nvPr/>
          </p:nvSpPr>
          <p:spPr>
            <a:xfrm flipH="1" flipV="1">
              <a:off x="7574046" y="3953074"/>
              <a:ext cx="1155362" cy="1079556"/>
            </a:xfrm>
            <a:prstGeom prst="line">
              <a:avLst/>
            </a:prstGeom>
            <a:ln w="38100">
              <a:solidFill>
                <a:srgbClr val="FFFB00"/>
              </a:solidFill>
              <a:miter lim="400000"/>
              <a:headEnd type="stealth"/>
            </a:ln>
          </p:spPr>
          <p:txBody>
            <a:bodyPr lIns="65023" tIns="65023" rIns="65023" bIns="65023" anchor="ctr"/>
            <a:lstStyle/>
            <a:p>
              <a:pPr algn="l" defTabSz="585216">
                <a:defRPr sz="1400"/>
              </a:pPr>
              <a:endParaRPr sz="1400"/>
            </a:p>
          </p:txBody>
        </p:sp>
        <p:sp>
          <p:nvSpPr>
            <p:cNvPr id="16" name="Shape 161"/>
            <p:cNvSpPr/>
            <p:nvPr/>
          </p:nvSpPr>
          <p:spPr>
            <a:xfrm>
              <a:off x="9315306" y="1850777"/>
              <a:ext cx="4403652" cy="747099"/>
            </a:xfrm>
            <a:prstGeom prst="rect">
              <a:avLst/>
            </a:prstGeom>
            <a:ln w="12700">
              <a:solidFill>
                <a:srgbClr val="0433FF"/>
              </a:solidFill>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gn="l" defTabSz="731519">
                <a:lnSpc>
                  <a:spcPts val="2400"/>
                </a:lnSpc>
                <a:tabLst>
                  <a:tab pos="558800" algn="l"/>
                  <a:tab pos="1130300" algn="l"/>
                  <a:tab pos="1701800" algn="l"/>
                  <a:tab pos="2273300" algn="l"/>
                  <a:tab pos="2844800" algn="l"/>
                  <a:tab pos="3403600" algn="l"/>
                  <a:tab pos="3975100" algn="l"/>
                  <a:tab pos="4546600" algn="l"/>
                  <a:tab pos="5118100" algn="l"/>
                  <a:tab pos="5689600" algn="l"/>
                  <a:tab pos="6248400" algn="l"/>
                  <a:tab pos="6819900" algn="l"/>
                </a:tabLst>
                <a:defRPr sz="2000">
                  <a:solidFill>
                    <a:srgbClr val="0433FF"/>
                  </a:solidFill>
                  <a:latin typeface="Osaka"/>
                  <a:ea typeface="Osaka"/>
                  <a:cs typeface="Osaka"/>
                  <a:sym typeface="Osaka"/>
                </a:defRPr>
              </a:lvl1pPr>
            </a:lstStyle>
            <a:p>
              <a:r>
                <a:rPr lang="en-US" sz="1400" dirty="0" smtClean="0"/>
                <a:t> </a:t>
              </a:r>
              <a:r>
                <a:rPr sz="1400" dirty="0" smtClean="0"/>
                <a:t>Cryogenic </a:t>
              </a:r>
              <a:r>
                <a:rPr sz="1400" dirty="0"/>
                <a:t>Gas </a:t>
              </a:r>
              <a:r>
                <a:rPr sz="1400" dirty="0" smtClean="0"/>
                <a:t>Cell</a:t>
              </a:r>
              <a:r>
                <a:rPr lang="en-US" sz="1400" dirty="0" smtClean="0"/>
                <a:t> </a:t>
              </a:r>
              <a:endParaRPr sz="1400" dirty="0"/>
            </a:p>
          </p:txBody>
        </p:sp>
        <p:sp>
          <p:nvSpPr>
            <p:cNvPr id="17" name="Shape 162"/>
            <p:cNvSpPr/>
            <p:nvPr/>
          </p:nvSpPr>
          <p:spPr>
            <a:xfrm flipV="1">
              <a:off x="10478449" y="2705875"/>
              <a:ext cx="939669" cy="1730691"/>
            </a:xfrm>
            <a:prstGeom prst="line">
              <a:avLst/>
            </a:prstGeom>
            <a:ln w="38100">
              <a:solidFill>
                <a:srgbClr val="FFFB00"/>
              </a:solidFill>
              <a:prstDash val="solid"/>
              <a:miter lim="400000"/>
              <a:headEnd type="stealth"/>
            </a:ln>
          </p:spPr>
          <p:txBody>
            <a:bodyPr lIns="65023" tIns="65023" rIns="65023" bIns="65023" anchor="ctr"/>
            <a:lstStyle/>
            <a:p>
              <a:pPr algn="l" defTabSz="585216">
                <a:defRPr sz="1400"/>
              </a:pPr>
              <a:endParaRPr sz="1400"/>
            </a:p>
          </p:txBody>
        </p:sp>
        <p:sp>
          <p:nvSpPr>
            <p:cNvPr id="18" name="Shape 163"/>
            <p:cNvSpPr/>
            <p:nvPr/>
          </p:nvSpPr>
          <p:spPr>
            <a:xfrm>
              <a:off x="6453633" y="4604688"/>
              <a:ext cx="1223312" cy="658036"/>
            </a:xfrm>
            <a:prstGeom prst="rect">
              <a:avLst/>
            </a:prstGeom>
            <a:ln w="12700">
              <a:solidFill>
                <a:srgbClr val="FFFFFF"/>
              </a:solidFill>
              <a:miter lim="400000"/>
            </a:ln>
            <a:extLst>
              <a:ext uri="{C572A759-6A51-4108-AA02-DFA0A04FC94B}">
                <ma14:wrappingTextBoxFlag xmlns:ma14="http://schemas.microsoft.com/office/mac/drawingml/2011/main" val="1"/>
              </a:ext>
            </a:extLst>
          </p:spPr>
          <p:txBody>
            <a:bodyPr wrap="square" lIns="0" tIns="0" rIns="0" bIns="0">
              <a:spAutoFit/>
            </a:bodyPr>
            <a:lstStyle>
              <a:lvl1pPr algn="l" defTabSz="731519">
                <a:lnSpc>
                  <a:spcPts val="2400"/>
                </a:lnSpc>
                <a:tabLst>
                  <a:tab pos="558800" algn="l"/>
                  <a:tab pos="1130300" algn="l"/>
                  <a:tab pos="1701800" algn="l"/>
                  <a:tab pos="2273300" algn="l"/>
                  <a:tab pos="2844800" algn="l"/>
                  <a:tab pos="3403600" algn="l"/>
                  <a:tab pos="3975100" algn="l"/>
                  <a:tab pos="4546600" algn="l"/>
                  <a:tab pos="5118100" algn="l"/>
                  <a:tab pos="5689600" algn="l"/>
                  <a:tab pos="6248400" algn="l"/>
                  <a:tab pos="6819900" algn="l"/>
                </a:tabLst>
                <a:defRPr sz="2000">
                  <a:solidFill>
                    <a:srgbClr val="FFFB00"/>
                  </a:solidFill>
                  <a:latin typeface="Osaka"/>
                  <a:ea typeface="Osaka"/>
                  <a:cs typeface="Osaka"/>
                  <a:sym typeface="Osaka"/>
                </a:defRPr>
              </a:lvl1pPr>
            </a:lstStyle>
            <a:p>
              <a:r>
                <a:rPr lang="en-US" sz="1400" dirty="0" smtClean="0"/>
                <a:t> </a:t>
              </a:r>
              <a:r>
                <a:rPr sz="1400" dirty="0" smtClean="0"/>
                <a:t>Wall</a:t>
              </a:r>
              <a:r>
                <a:rPr lang="en-US" sz="1400" dirty="0" smtClean="0"/>
                <a:t> </a:t>
              </a:r>
              <a:endParaRPr sz="1400" dirty="0"/>
            </a:p>
          </p:txBody>
        </p:sp>
        <p:sp>
          <p:nvSpPr>
            <p:cNvPr id="19" name="Shape 171"/>
            <p:cNvSpPr/>
            <p:nvPr/>
          </p:nvSpPr>
          <p:spPr>
            <a:xfrm>
              <a:off x="7423760" y="8033995"/>
              <a:ext cx="5003647" cy="812634"/>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2400"/>
              </a:lvl1pPr>
            </a:lstStyle>
            <a:p>
              <a:r>
                <a:rPr lang="en-US" sz="1400" dirty="0" smtClean="0"/>
                <a:t>to </a:t>
              </a:r>
              <a:r>
                <a:rPr sz="1400" dirty="0" smtClean="0"/>
                <a:t>MRTOF</a:t>
              </a:r>
              <a:r>
                <a:rPr lang="en-US" altLang="en-US" sz="1400" dirty="0"/>
                <a:t> </a:t>
              </a:r>
              <a:r>
                <a:rPr lang="en-US" altLang="en-US" sz="1400" dirty="0" smtClean="0"/>
                <a:t>at downstairs</a:t>
              </a:r>
              <a:r>
                <a:rPr lang="en-US" sz="1400" dirty="0" smtClean="0"/>
                <a:t> </a:t>
              </a:r>
              <a:endParaRPr sz="1400" dirty="0"/>
            </a:p>
          </p:txBody>
        </p:sp>
      </p:grpSp>
      <p:grpSp>
        <p:nvGrpSpPr>
          <p:cNvPr id="21" name="図形グループ 20"/>
          <p:cNvGrpSpPr/>
          <p:nvPr/>
        </p:nvGrpSpPr>
        <p:grpSpPr>
          <a:xfrm>
            <a:off x="4226543" y="0"/>
            <a:ext cx="4888160" cy="6807097"/>
            <a:chOff x="5508625" y="1195312"/>
            <a:chExt cx="4365626" cy="5611785"/>
          </a:xfrm>
        </p:grpSpPr>
        <p:pic>
          <p:nvPicPr>
            <p:cNvPr id="4" name="図 3"/>
            <p:cNvPicPr>
              <a:picLocks noChangeAspect="1"/>
            </p:cNvPicPr>
            <p:nvPr/>
          </p:nvPicPr>
          <p:blipFill>
            <a:blip r:embed="rId4"/>
            <a:stretch>
              <a:fillRect/>
            </a:stretch>
          </p:blipFill>
          <p:spPr>
            <a:xfrm>
              <a:off x="5508625" y="1195312"/>
              <a:ext cx="4365626" cy="5611785"/>
            </a:xfrm>
            <a:prstGeom prst="rect">
              <a:avLst/>
            </a:prstGeom>
          </p:spPr>
        </p:pic>
        <p:cxnSp>
          <p:nvCxnSpPr>
            <p:cNvPr id="7" name="直線矢印コネクタ 6"/>
            <p:cNvCxnSpPr/>
            <p:nvPr/>
          </p:nvCxnSpPr>
          <p:spPr>
            <a:xfrm>
              <a:off x="8434450" y="2637771"/>
              <a:ext cx="8141" cy="276803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7669159" y="4428856"/>
              <a:ext cx="707640" cy="369332"/>
            </a:xfrm>
            <a:prstGeom prst="rect">
              <a:avLst/>
            </a:prstGeom>
            <a:noFill/>
          </p:spPr>
          <p:txBody>
            <a:bodyPr wrap="none" rtlCol="0">
              <a:spAutoFit/>
            </a:bodyPr>
            <a:lstStyle/>
            <a:p>
              <a:r>
                <a:rPr lang="en-US" dirty="0" smtClean="0">
                  <a:solidFill>
                    <a:srgbClr val="FF0000"/>
                  </a:solidFill>
                </a:rPr>
                <a:t>~3 m</a:t>
              </a:r>
              <a:endParaRPr lang="en-US" dirty="0">
                <a:solidFill>
                  <a:srgbClr val="FF0000"/>
                </a:solidFill>
              </a:endParaRPr>
            </a:p>
          </p:txBody>
        </p:sp>
      </p:grpSp>
      <p:sp>
        <p:nvSpPr>
          <p:cNvPr id="5" name="テキスト ボックス 4"/>
          <p:cNvSpPr txBox="1"/>
          <p:nvPr/>
        </p:nvSpPr>
        <p:spPr>
          <a:xfrm>
            <a:off x="8014457" y="5795902"/>
            <a:ext cx="1018227" cy="677621"/>
          </a:xfrm>
          <a:prstGeom prst="rect">
            <a:avLst/>
          </a:prstGeom>
          <a:noFill/>
        </p:spPr>
        <p:txBody>
          <a:bodyPr wrap="none" rtlCol="0">
            <a:spAutoFit/>
          </a:bodyPr>
          <a:lstStyle/>
          <a:p>
            <a:pPr>
              <a:lnSpc>
                <a:spcPct val="90000"/>
              </a:lnSpc>
            </a:pPr>
            <a:r>
              <a:rPr lang="en-US" sz="1400" dirty="0" smtClean="0"/>
              <a:t>E~1.5 </a:t>
            </a:r>
            <a:r>
              <a:rPr lang="en-US" sz="1400" dirty="0" err="1" smtClean="0"/>
              <a:t>KeV</a:t>
            </a:r>
            <a:endParaRPr lang="en-US" sz="1400" dirty="0" smtClean="0"/>
          </a:p>
          <a:p>
            <a:pPr>
              <a:lnSpc>
                <a:spcPct val="90000"/>
              </a:lnSpc>
            </a:pPr>
            <a:r>
              <a:rPr lang="en-US" altLang="ja-JP" sz="1400" dirty="0" smtClean="0"/>
              <a:t>ΔE &lt; 0.3 </a:t>
            </a:r>
            <a:r>
              <a:rPr lang="en-US" altLang="ja-JP" sz="1400" dirty="0" err="1" smtClean="0"/>
              <a:t>eV</a:t>
            </a:r>
            <a:endParaRPr lang="en-US" altLang="ja-JP" sz="1400" dirty="0" smtClean="0"/>
          </a:p>
          <a:p>
            <a:pPr>
              <a:lnSpc>
                <a:spcPct val="90000"/>
              </a:lnSpc>
            </a:pPr>
            <a:r>
              <a:rPr lang="en-US" altLang="ja-JP" sz="1400" dirty="0" err="1" smtClean="0"/>
              <a:t>Δτ</a:t>
            </a:r>
            <a:r>
              <a:rPr lang="ja-JP" altLang="en-US" sz="1400" dirty="0" smtClean="0"/>
              <a:t>　</a:t>
            </a:r>
            <a:r>
              <a:rPr lang="en-US" altLang="ja-JP" sz="1400" dirty="0" smtClean="0"/>
              <a:t>&lt; 20 ns</a:t>
            </a:r>
            <a:endParaRPr lang="en-US" sz="1400" dirty="0"/>
          </a:p>
        </p:txBody>
      </p:sp>
      <p:grpSp>
        <p:nvGrpSpPr>
          <p:cNvPr id="24" name="図形グループ 23"/>
          <p:cNvGrpSpPr/>
          <p:nvPr/>
        </p:nvGrpSpPr>
        <p:grpSpPr>
          <a:xfrm>
            <a:off x="263310" y="3574316"/>
            <a:ext cx="4515065" cy="3283684"/>
            <a:chOff x="263310" y="3574316"/>
            <a:chExt cx="4515065" cy="3283684"/>
          </a:xfrm>
        </p:grpSpPr>
        <p:pic>
          <p:nvPicPr>
            <p:cNvPr id="6" name="図 5"/>
            <p:cNvPicPr>
              <a:picLocks noChangeAspect="1"/>
            </p:cNvPicPr>
            <p:nvPr/>
          </p:nvPicPr>
          <p:blipFill>
            <a:blip r:embed="rId5"/>
            <a:stretch>
              <a:fillRect/>
            </a:stretch>
          </p:blipFill>
          <p:spPr>
            <a:xfrm>
              <a:off x="263310" y="3574316"/>
              <a:ext cx="4515065" cy="3283684"/>
            </a:xfrm>
            <a:prstGeom prst="rect">
              <a:avLst/>
            </a:prstGeom>
          </p:spPr>
        </p:pic>
        <p:sp>
          <p:nvSpPr>
            <p:cNvPr id="22" name="テキスト ボックス 21"/>
            <p:cNvSpPr txBox="1"/>
            <p:nvPr/>
          </p:nvSpPr>
          <p:spPr>
            <a:xfrm>
              <a:off x="1006755" y="5003113"/>
              <a:ext cx="2149221" cy="646331"/>
            </a:xfrm>
            <a:prstGeom prst="rect">
              <a:avLst/>
            </a:prstGeom>
            <a:noFill/>
          </p:spPr>
          <p:txBody>
            <a:bodyPr wrap="none" rtlCol="0">
              <a:spAutoFit/>
            </a:bodyPr>
            <a:lstStyle/>
            <a:p>
              <a:r>
                <a:rPr lang="en-US" dirty="0" smtClean="0"/>
                <a:t>IP(Ac</a:t>
              </a:r>
              <a:r>
                <a:rPr lang="en-US" baseline="30000" dirty="0" smtClean="0"/>
                <a:t>2+</a:t>
              </a:r>
              <a:r>
                <a:rPr lang="en-US" dirty="0" smtClean="0"/>
                <a:t>) = 11.8 </a:t>
              </a:r>
              <a:r>
                <a:rPr lang="en-US" dirty="0" err="1" smtClean="0"/>
                <a:t>eV</a:t>
              </a:r>
              <a:endParaRPr lang="en-US" dirty="0" smtClean="0"/>
            </a:p>
            <a:p>
              <a:r>
                <a:rPr lang="en-US" dirty="0" smtClean="0"/>
                <a:t>&lt;&lt; IP (He</a:t>
              </a:r>
              <a:r>
                <a:rPr lang="en-US" baseline="30000" dirty="0" smtClean="0"/>
                <a:t>1+</a:t>
              </a:r>
              <a:r>
                <a:rPr lang="en-US" dirty="0" smtClean="0"/>
                <a:t>)=24.6 </a:t>
              </a:r>
              <a:r>
                <a:rPr lang="en-US" dirty="0" err="1" smtClean="0"/>
                <a:t>eV</a:t>
              </a:r>
              <a:endParaRPr lang="en-US" dirty="0"/>
            </a:p>
          </p:txBody>
        </p:sp>
        <p:sp>
          <p:nvSpPr>
            <p:cNvPr id="23" name="テキスト ボックス 22"/>
            <p:cNvSpPr txBox="1"/>
            <p:nvPr/>
          </p:nvSpPr>
          <p:spPr>
            <a:xfrm>
              <a:off x="820898" y="6087393"/>
              <a:ext cx="3018775" cy="261610"/>
            </a:xfrm>
            <a:prstGeom prst="rect">
              <a:avLst/>
            </a:prstGeom>
            <a:solidFill>
              <a:schemeClr val="bg1"/>
            </a:solidFill>
          </p:spPr>
          <p:txBody>
            <a:bodyPr wrap="none" rtlCol="0">
              <a:spAutoFit/>
            </a:bodyPr>
            <a:lstStyle/>
            <a:p>
              <a:r>
                <a:rPr lang="en-US" sz="1100" dirty="0" smtClean="0"/>
                <a:t>P. </a:t>
              </a:r>
              <a:r>
                <a:rPr lang="en-US" sz="1100" dirty="0" err="1" smtClean="0"/>
                <a:t>Schury</a:t>
              </a:r>
              <a:r>
                <a:rPr lang="en-US" sz="1100" dirty="0" smtClean="0"/>
                <a:t> et al., DOI: </a:t>
              </a:r>
              <a:r>
                <a:rPr lang="hr-HR" sz="1100" dirty="0"/>
                <a:t>10.1016/j.nimb.2017.06.014</a:t>
              </a:r>
              <a:endParaRPr lang="en-US" sz="1100" dirty="0"/>
            </a:p>
          </p:txBody>
        </p:sp>
      </p:grpSp>
    </p:spTree>
    <p:extLst>
      <p:ext uri="{BB962C8B-B14F-4D97-AF65-F5344CB8AC3E}">
        <p14:creationId xmlns:p14="http://schemas.microsoft.com/office/powerpoint/2010/main" val="209789300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droppedImage.png"/>
          <p:cNvPicPr>
            <a:picLocks noChangeAspect="1"/>
          </p:cNvPicPr>
          <p:nvPr/>
        </p:nvPicPr>
        <p:blipFill>
          <a:blip r:embed="rId3">
            <a:extLst/>
          </a:blip>
          <a:stretch>
            <a:fillRect/>
          </a:stretch>
        </p:blipFill>
        <p:spPr>
          <a:xfrm>
            <a:off x="738113" y="1339351"/>
            <a:ext cx="7630385" cy="5001025"/>
          </a:xfrm>
          <a:prstGeom prst="rect">
            <a:avLst/>
          </a:prstGeom>
          <a:ln w="12700">
            <a:miter lim="400000"/>
          </a:ln>
        </p:spPr>
      </p:pic>
      <p:sp>
        <p:nvSpPr>
          <p:cNvPr id="18" name="テキスト ボックス 17"/>
          <p:cNvSpPr txBox="1"/>
          <p:nvPr/>
        </p:nvSpPr>
        <p:spPr>
          <a:xfrm>
            <a:off x="137754" y="-47700"/>
            <a:ext cx="8893785" cy="739690"/>
          </a:xfrm>
          <a:prstGeom prst="rect">
            <a:avLst/>
          </a:prstGeom>
          <a:noFill/>
        </p:spPr>
        <p:txBody>
          <a:bodyPr wrap="none" lIns="0" tIns="0" rIns="0" bIns="0" rtlCol="0">
            <a:spAutoFit/>
          </a:bodyPr>
          <a:lstStyle/>
          <a:p>
            <a:pPr algn="ctr">
              <a:lnSpc>
                <a:spcPct val="110000"/>
              </a:lnSpc>
            </a:pPr>
            <a:r>
              <a:rPr lang="en-US" altLang="ja-JP" sz="2400" dirty="0" smtClean="0">
                <a:latin typeface="メイリオ"/>
                <a:ea typeface="メイリオ"/>
                <a:cs typeface="メイリオ"/>
              </a:rPr>
              <a:t>Future’s plan: Stage I to Stage II</a:t>
            </a:r>
          </a:p>
          <a:p>
            <a:pPr algn="ctr">
              <a:lnSpc>
                <a:spcPct val="110000"/>
              </a:lnSpc>
            </a:pPr>
            <a:r>
              <a:rPr lang="en-US" altLang="en-US" sz="2000" dirty="0" smtClean="0">
                <a:latin typeface="メイリオ"/>
                <a:ea typeface="メイリオ"/>
                <a:cs typeface="メイリオ"/>
              </a:rPr>
              <a:t>-Comprehensive study of element synthesis with precise spectroscopy-</a:t>
            </a:r>
            <a:endParaRPr kumimoji="1" lang="ja-JP" altLang="en-US" sz="2000" dirty="0">
              <a:solidFill>
                <a:srgbClr val="0000FF"/>
              </a:solidFill>
              <a:latin typeface="メイリオ"/>
              <a:ea typeface="メイリオ"/>
              <a:cs typeface="メイリオ"/>
            </a:endParaRPr>
          </a:p>
        </p:txBody>
      </p:sp>
      <p:sp>
        <p:nvSpPr>
          <p:cNvPr id="22" name="正方形/長方形 21"/>
          <p:cNvSpPr/>
          <p:nvPr/>
        </p:nvSpPr>
        <p:spPr>
          <a:xfrm>
            <a:off x="915943" y="5260928"/>
            <a:ext cx="664436" cy="190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図形グループ 1"/>
          <p:cNvGrpSpPr/>
          <p:nvPr/>
        </p:nvGrpSpPr>
        <p:grpSpPr>
          <a:xfrm>
            <a:off x="44279" y="789510"/>
            <a:ext cx="8046726" cy="2774114"/>
            <a:chOff x="47968" y="789510"/>
            <a:chExt cx="8717287" cy="2774114"/>
          </a:xfrm>
        </p:grpSpPr>
        <p:grpSp>
          <p:nvGrpSpPr>
            <p:cNvPr id="7" name="図形グループ 6"/>
            <p:cNvGrpSpPr/>
            <p:nvPr/>
          </p:nvGrpSpPr>
          <p:grpSpPr>
            <a:xfrm>
              <a:off x="3905923" y="789510"/>
              <a:ext cx="4859332" cy="1826541"/>
              <a:chOff x="4001549" y="486884"/>
              <a:chExt cx="5586904" cy="2100024"/>
            </a:xfrm>
          </p:grpSpPr>
          <p:sp>
            <p:nvSpPr>
              <p:cNvPr id="13" name="円/楕円 12"/>
              <p:cNvSpPr/>
              <p:nvPr/>
            </p:nvSpPr>
            <p:spPr>
              <a:xfrm rot="19752159">
                <a:off x="6141049" y="1324895"/>
                <a:ext cx="3447404" cy="1262013"/>
              </a:xfrm>
              <a:prstGeom prst="ellipse">
                <a:avLst/>
              </a:prstGeom>
              <a:solidFill>
                <a:srgbClr val="64FFEE">
                  <a:alpha val="4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直線コネクタ 7"/>
              <p:cNvCxnSpPr/>
              <p:nvPr/>
            </p:nvCxnSpPr>
            <p:spPr>
              <a:xfrm>
                <a:off x="5567909" y="1228458"/>
                <a:ext cx="1389481" cy="6378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4001549" y="486884"/>
                <a:ext cx="3634958" cy="672333"/>
              </a:xfrm>
              <a:prstGeom prst="rect">
                <a:avLst/>
              </a:prstGeom>
              <a:noFill/>
            </p:spPr>
            <p:txBody>
              <a:bodyPr wrap="none" rtlCol="0">
                <a:spAutoFit/>
              </a:bodyPr>
              <a:lstStyle/>
              <a:p>
                <a:r>
                  <a:rPr lang="en-US" sz="3200" dirty="0" smtClean="0">
                    <a:latin typeface="メイリオ"/>
                    <a:ea typeface="メイリオ"/>
                    <a:cs typeface="メイリオ"/>
                  </a:rPr>
                  <a:t>KISS upgrade</a:t>
                </a:r>
                <a:endParaRPr lang="en-US" sz="3200" dirty="0">
                  <a:latin typeface="メイリオ"/>
                  <a:ea typeface="メイリオ"/>
                  <a:cs typeface="メイリオ"/>
                </a:endParaRPr>
              </a:p>
            </p:txBody>
          </p:sp>
        </p:grpSp>
        <p:grpSp>
          <p:nvGrpSpPr>
            <p:cNvPr id="25" name="図形グループ 24"/>
            <p:cNvGrpSpPr/>
            <p:nvPr/>
          </p:nvGrpSpPr>
          <p:grpSpPr>
            <a:xfrm>
              <a:off x="47968" y="809143"/>
              <a:ext cx="3950016" cy="2754481"/>
              <a:chOff x="-39310" y="849954"/>
              <a:chExt cx="9298455" cy="5985357"/>
            </a:xfrm>
          </p:grpSpPr>
          <p:grpSp>
            <p:nvGrpSpPr>
              <p:cNvPr id="26" name="グループ化 73"/>
              <p:cNvGrpSpPr/>
              <p:nvPr/>
            </p:nvGrpSpPr>
            <p:grpSpPr>
              <a:xfrm>
                <a:off x="-39310" y="850043"/>
                <a:ext cx="9298455" cy="5985268"/>
                <a:chOff x="-176823" y="608903"/>
                <a:chExt cx="9298455" cy="5985268"/>
              </a:xfrm>
            </p:grpSpPr>
            <p:pic>
              <p:nvPicPr>
                <p:cNvPr id="28" name="Picture 2" descr="C:\Users\kazu\Desktop\solidworks_2014\doughnut_f2_2015\2\3D_n3_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4" y="608903"/>
                  <a:ext cx="9093788" cy="5916441"/>
                </a:xfrm>
                <a:prstGeom prst="rect">
                  <a:avLst/>
                </a:prstGeom>
                <a:noFill/>
                <a:extLst>
                  <a:ext uri="{909E8E84-426E-40dd-AFC4-6F175D3DCCD1}">
                    <a14:hiddenFill xmlns:a14="http://schemas.microsoft.com/office/drawing/2010/main">
                      <a:solidFill>
                        <a:srgbClr val="FFFFFF"/>
                      </a:solidFill>
                    </a14:hiddenFill>
                  </a:ext>
                </a:extLst>
              </p:spPr>
            </p:pic>
            <p:sp>
              <p:nvSpPr>
                <p:cNvPr id="29" name="正方形/長方形 28"/>
                <p:cNvSpPr/>
                <p:nvPr/>
              </p:nvSpPr>
              <p:spPr>
                <a:xfrm rot="20003171" flipH="1">
                  <a:off x="3264361" y="3721815"/>
                  <a:ext cx="254909" cy="167675"/>
                </a:xfrm>
                <a:prstGeom prst="rect">
                  <a:avLst/>
                </a:prstGeom>
                <a:solidFill>
                  <a:srgbClr val="64CE67"/>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30" name="正方形/長方形 29"/>
                <p:cNvSpPr/>
                <p:nvPr/>
              </p:nvSpPr>
              <p:spPr>
                <a:xfrm rot="2863351" flipV="1">
                  <a:off x="3330439" y="4183899"/>
                  <a:ext cx="97495" cy="53946"/>
                </a:xfrm>
                <a:prstGeom prst="rect">
                  <a:avLst/>
                </a:prstGeom>
                <a:solidFill>
                  <a:srgbClr val="64CE67"/>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33" name="テキスト ボックス 32"/>
                <p:cNvSpPr txBox="1"/>
                <p:nvPr/>
              </p:nvSpPr>
              <p:spPr>
                <a:xfrm>
                  <a:off x="4788307" y="1329256"/>
                  <a:ext cx="3348870" cy="535027"/>
                </a:xfrm>
                <a:prstGeom prst="rect">
                  <a:avLst/>
                </a:prstGeom>
                <a:noFill/>
              </p:spPr>
              <p:txBody>
                <a:bodyPr wrap="none" rtlCol="0">
                  <a:spAutoFit/>
                </a:bodyPr>
                <a:lstStyle/>
                <a:p>
                  <a:r>
                    <a:rPr kumimoji="1" lang="en-US" altLang="ja-JP" sz="1000" b="1" dirty="0" smtClean="0">
                      <a:solidFill>
                        <a:srgbClr val="000000"/>
                      </a:solidFill>
                    </a:rPr>
                    <a:t>Beam dump (~20kW)</a:t>
                  </a:r>
                </a:p>
              </p:txBody>
            </p:sp>
            <p:sp>
              <p:nvSpPr>
                <p:cNvPr id="37" name="テキスト ボックス 36"/>
                <p:cNvSpPr txBox="1"/>
                <p:nvPr/>
              </p:nvSpPr>
              <p:spPr>
                <a:xfrm>
                  <a:off x="5002008" y="6059144"/>
                  <a:ext cx="3534841" cy="535027"/>
                </a:xfrm>
                <a:prstGeom prst="rect">
                  <a:avLst/>
                </a:prstGeom>
                <a:noFill/>
              </p:spPr>
              <p:txBody>
                <a:bodyPr wrap="none" rtlCol="0">
                  <a:spAutoFit/>
                </a:bodyPr>
                <a:lstStyle/>
                <a:p>
                  <a:pPr fontAlgn="auto">
                    <a:spcBef>
                      <a:spcPts val="0"/>
                    </a:spcBef>
                    <a:spcAft>
                      <a:spcPts val="0"/>
                    </a:spcAft>
                  </a:pPr>
                  <a:r>
                    <a:rPr lang="en-US" altLang="ja-JP" sz="1000" b="1" dirty="0" smtClean="0">
                      <a:solidFill>
                        <a:srgbClr val="000000"/>
                      </a:solidFill>
                      <a:latin typeface="Calibri"/>
                      <a:ea typeface="ＭＳ Ｐゴシック"/>
                    </a:rPr>
                    <a:t>Collinear 3 color lasers</a:t>
                  </a:r>
                </a:p>
              </p:txBody>
            </p:sp>
            <p:cxnSp>
              <p:nvCxnSpPr>
                <p:cNvPr id="38" name="直線矢印コネクタ 37"/>
                <p:cNvCxnSpPr/>
                <p:nvPr/>
              </p:nvCxnSpPr>
              <p:spPr>
                <a:xfrm flipH="1" flipV="1">
                  <a:off x="4851920" y="4367097"/>
                  <a:ext cx="3963227" cy="1705643"/>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H="1" flipV="1">
                  <a:off x="4902200" y="4443532"/>
                  <a:ext cx="3867151" cy="1671842"/>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V="1">
                  <a:off x="4097167" y="1876383"/>
                  <a:ext cx="2125975" cy="1240123"/>
                </a:xfrm>
                <a:prstGeom prst="straightConnector1">
                  <a:avLst/>
                </a:prstGeom>
                <a:ln w="762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176823" y="3383970"/>
                  <a:ext cx="1858932" cy="1203811"/>
                </a:xfrm>
                <a:prstGeom prst="rect">
                  <a:avLst/>
                </a:prstGeom>
                <a:solidFill>
                  <a:schemeClr val="bg1">
                    <a:alpha val="74000"/>
                  </a:schemeClr>
                </a:solidFill>
              </p:spPr>
              <p:txBody>
                <a:bodyPr wrap="none" rtlCol="0">
                  <a:spAutoFit/>
                </a:bodyPr>
                <a:lstStyle/>
                <a:p>
                  <a:pPr algn="ctr"/>
                  <a:r>
                    <a:rPr lang="en-US" altLang="ja-JP" sz="1000" b="1" baseline="30000" dirty="0" smtClean="0">
                      <a:solidFill>
                        <a:srgbClr val="000000"/>
                      </a:solidFill>
                    </a:rPr>
                    <a:t>238</a:t>
                  </a:r>
                  <a:r>
                    <a:rPr lang="en-US" altLang="ja-JP" sz="1000" b="1" dirty="0" smtClean="0">
                      <a:solidFill>
                        <a:srgbClr val="000000"/>
                      </a:solidFill>
                    </a:rPr>
                    <a:t>U beam</a:t>
                  </a:r>
                </a:p>
                <a:p>
                  <a:pPr algn="ctr"/>
                  <a:r>
                    <a:rPr kumimoji="1" lang="en-US" altLang="ja-JP" sz="1000" b="1" dirty="0" smtClean="0">
                      <a:solidFill>
                        <a:srgbClr val="000000"/>
                      </a:solidFill>
                    </a:rPr>
                    <a:t>11 MeV/A</a:t>
                  </a:r>
                </a:p>
                <a:p>
                  <a:pPr algn="ctr"/>
                  <a:r>
                    <a:rPr kumimoji="1" lang="en-US" altLang="ja-JP" sz="1000" b="1" dirty="0" smtClean="0">
                      <a:solidFill>
                        <a:srgbClr val="000000"/>
                      </a:solidFill>
                    </a:rPr>
                    <a:t>10 </a:t>
                  </a:r>
                  <a:r>
                    <a:rPr kumimoji="1" lang="en-US" altLang="ja-JP" sz="1000" b="1" dirty="0" err="1" smtClean="0">
                      <a:solidFill>
                        <a:srgbClr val="000000"/>
                      </a:solidFill>
                    </a:rPr>
                    <a:t>pμA</a:t>
                  </a:r>
                  <a:endParaRPr kumimoji="1" lang="ja-JP" altLang="en-US" sz="1000" b="1" dirty="0">
                    <a:solidFill>
                      <a:srgbClr val="000000"/>
                    </a:solidFill>
                  </a:endParaRPr>
                </a:p>
              </p:txBody>
            </p:sp>
            <p:sp>
              <p:nvSpPr>
                <p:cNvPr id="42" name="テキスト ボックス 41"/>
                <p:cNvSpPr txBox="1"/>
                <p:nvPr/>
              </p:nvSpPr>
              <p:spPr>
                <a:xfrm>
                  <a:off x="406433" y="5144242"/>
                  <a:ext cx="3244850" cy="869420"/>
                </a:xfrm>
                <a:prstGeom prst="rect">
                  <a:avLst/>
                </a:prstGeom>
                <a:solidFill>
                  <a:schemeClr val="bg1">
                    <a:alpha val="74000"/>
                  </a:schemeClr>
                </a:solidFill>
              </p:spPr>
              <p:txBody>
                <a:bodyPr wrap="none" rtlCol="0">
                  <a:spAutoFit/>
                </a:bodyPr>
                <a:lstStyle/>
                <a:p>
                  <a:r>
                    <a:rPr lang="en-US" altLang="ja-JP" sz="1000" b="1" dirty="0" smtClean="0">
                      <a:solidFill>
                        <a:srgbClr val="000000"/>
                      </a:solidFill>
                    </a:rPr>
                    <a:t>Rotating</a:t>
                  </a:r>
                  <a:r>
                    <a:rPr lang="ja-JP" altLang="en-US" sz="1000" b="1" dirty="0" smtClean="0">
                      <a:solidFill>
                        <a:srgbClr val="000000"/>
                      </a:solidFill>
                    </a:rPr>
                    <a:t> </a:t>
                  </a:r>
                  <a:r>
                    <a:rPr lang="en-US" altLang="ja-JP" sz="1000" b="1" baseline="30000" dirty="0" smtClean="0">
                      <a:solidFill>
                        <a:srgbClr val="000000"/>
                      </a:solidFill>
                    </a:rPr>
                    <a:t>198</a:t>
                  </a:r>
                  <a:r>
                    <a:rPr lang="en-US" altLang="ja-JP" sz="1000" b="1" dirty="0" smtClean="0">
                      <a:solidFill>
                        <a:srgbClr val="000000"/>
                      </a:solidFill>
                    </a:rPr>
                    <a:t>Pt-target</a:t>
                  </a:r>
                  <a:endParaRPr kumimoji="1" lang="en-US" altLang="ja-JP" sz="1000" b="1" dirty="0" smtClean="0">
                    <a:solidFill>
                      <a:srgbClr val="000000"/>
                    </a:solidFill>
                  </a:endParaRPr>
                </a:p>
                <a:p>
                  <a:r>
                    <a:rPr kumimoji="1" lang="en-US" altLang="ja-JP" sz="1000" b="1" dirty="0" smtClean="0">
                      <a:solidFill>
                        <a:srgbClr val="000000"/>
                      </a:solidFill>
                    </a:rPr>
                    <a:t>(~ 7 kW)</a:t>
                  </a:r>
                  <a:endParaRPr kumimoji="1" lang="ja-JP" altLang="en-US" sz="1000" b="1" dirty="0">
                    <a:solidFill>
                      <a:srgbClr val="000000"/>
                    </a:solidFill>
                  </a:endParaRPr>
                </a:p>
              </p:txBody>
            </p:sp>
            <p:cxnSp>
              <p:nvCxnSpPr>
                <p:cNvPr id="43" name="直線矢印コネクタ 42"/>
                <p:cNvCxnSpPr/>
                <p:nvPr/>
              </p:nvCxnSpPr>
              <p:spPr>
                <a:xfrm flipV="1">
                  <a:off x="1996684" y="4672537"/>
                  <a:ext cx="775116" cy="583761"/>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flipV="1">
                  <a:off x="8423353" y="6115374"/>
                  <a:ext cx="312998" cy="361410"/>
                </a:xfrm>
                <a:prstGeom prst="straightConnector1">
                  <a:avLst/>
                </a:prstGeom>
                <a:ln w="5715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H="1">
                  <a:off x="8473228" y="6053330"/>
                  <a:ext cx="388197" cy="454352"/>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flipH="1">
                  <a:off x="8534666" y="6053330"/>
                  <a:ext cx="374651" cy="466089"/>
                </a:xfrm>
                <a:prstGeom prst="straightConnector1">
                  <a:avLst/>
                </a:prstGeom>
                <a:ln w="57150">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5419414" y="3315985"/>
                  <a:ext cx="3591210" cy="869420"/>
                </a:xfrm>
                <a:prstGeom prst="rect">
                  <a:avLst/>
                </a:prstGeom>
                <a:noFill/>
              </p:spPr>
              <p:txBody>
                <a:bodyPr wrap="none" rtlCol="0">
                  <a:spAutoFit/>
                </a:bodyPr>
                <a:lstStyle/>
                <a:p>
                  <a:pPr fontAlgn="auto">
                    <a:spcBef>
                      <a:spcPts val="0"/>
                    </a:spcBef>
                    <a:spcAft>
                      <a:spcPts val="0"/>
                    </a:spcAft>
                  </a:pPr>
                  <a:r>
                    <a:rPr lang="en-US" altLang="ja-JP" sz="1000" b="1" dirty="0" smtClean="0">
                      <a:solidFill>
                        <a:srgbClr val="000000"/>
                      </a:solidFill>
                      <a:latin typeface="Calibri"/>
                      <a:ea typeface="ＭＳ Ｐゴシック"/>
                    </a:rPr>
                    <a:t>S-shape RF </a:t>
                  </a:r>
                  <a:r>
                    <a:rPr lang="en-US" altLang="ja-JP" sz="1000" b="1" dirty="0" err="1" smtClean="0">
                      <a:solidFill>
                        <a:srgbClr val="000000"/>
                      </a:solidFill>
                      <a:latin typeface="Calibri"/>
                      <a:ea typeface="ＭＳ Ｐゴシック"/>
                    </a:rPr>
                    <a:t>quadrupole</a:t>
                  </a:r>
                  <a:r>
                    <a:rPr lang="en-US" altLang="ja-JP" sz="1000" b="1" dirty="0" smtClean="0">
                      <a:solidFill>
                        <a:srgbClr val="000000"/>
                      </a:solidFill>
                      <a:latin typeface="Calibri"/>
                      <a:ea typeface="ＭＳ Ｐゴシック"/>
                    </a:rPr>
                    <a:t> </a:t>
                  </a:r>
                </a:p>
                <a:p>
                  <a:pPr fontAlgn="auto">
                    <a:spcBef>
                      <a:spcPts val="0"/>
                    </a:spcBef>
                    <a:spcAft>
                      <a:spcPts val="0"/>
                    </a:spcAft>
                  </a:pPr>
                  <a:r>
                    <a:rPr lang="en-US" altLang="ja-JP" sz="1000" b="1" dirty="0" smtClean="0">
                      <a:solidFill>
                        <a:srgbClr val="000000"/>
                      </a:solidFill>
                      <a:latin typeface="Calibri"/>
                      <a:ea typeface="ＭＳ Ｐゴシック"/>
                    </a:rPr>
                    <a:t>ion-guide</a:t>
                  </a:r>
                  <a:endParaRPr lang="ja-JP" altLang="en-US" sz="1000" b="1" dirty="0">
                    <a:solidFill>
                      <a:srgbClr val="000000"/>
                    </a:solidFill>
                    <a:latin typeface="Calibri"/>
                    <a:ea typeface="ＭＳ Ｐゴシック"/>
                  </a:endParaRPr>
                </a:p>
              </p:txBody>
            </p:sp>
            <p:cxnSp>
              <p:nvCxnSpPr>
                <p:cNvPr id="51" name="直線矢印コネクタ 50"/>
                <p:cNvCxnSpPr/>
                <p:nvPr/>
              </p:nvCxnSpPr>
              <p:spPr>
                <a:xfrm flipV="1">
                  <a:off x="27844" y="3981586"/>
                  <a:ext cx="2482697" cy="1356527"/>
                </a:xfrm>
                <a:prstGeom prst="straightConnector1">
                  <a:avLst/>
                </a:prstGeom>
                <a:ln w="762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a:xfrm rot="16021927" flipH="1">
                  <a:off x="3197129" y="4034000"/>
                  <a:ext cx="304479" cy="64293"/>
                </a:xfrm>
                <a:prstGeom prst="rect">
                  <a:avLst/>
                </a:prstGeom>
                <a:solidFill>
                  <a:srgbClr val="64CE67"/>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cxnSp>
              <p:nvCxnSpPr>
                <p:cNvPr id="56" name="直線矢印コネクタ 55"/>
                <p:cNvCxnSpPr/>
                <p:nvPr/>
              </p:nvCxnSpPr>
              <p:spPr>
                <a:xfrm flipH="1" flipV="1">
                  <a:off x="5070475" y="4397375"/>
                  <a:ext cx="3838842" cy="1655955"/>
                </a:xfrm>
                <a:prstGeom prst="straightConnector1">
                  <a:avLst/>
                </a:prstGeom>
                <a:ln w="57150">
                  <a:solidFill>
                    <a:srgbClr val="3333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1426972" y="1700448"/>
                  <a:ext cx="83344" cy="1166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Picture 4" descr="\\LINUX02\public\3D_n4_c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513" y="849954"/>
                <a:ext cx="723900" cy="24384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 name="図形グループ 3"/>
          <p:cNvGrpSpPr/>
          <p:nvPr/>
        </p:nvGrpSpPr>
        <p:grpSpPr>
          <a:xfrm>
            <a:off x="2148961" y="2295798"/>
            <a:ext cx="6995041" cy="4562205"/>
            <a:chOff x="2328039" y="2295795"/>
            <a:chExt cx="7577961" cy="4562205"/>
          </a:xfrm>
        </p:grpSpPr>
        <p:grpSp>
          <p:nvGrpSpPr>
            <p:cNvPr id="3" name="図形グループ 2"/>
            <p:cNvGrpSpPr/>
            <p:nvPr/>
          </p:nvGrpSpPr>
          <p:grpSpPr>
            <a:xfrm>
              <a:off x="2328039" y="2295795"/>
              <a:ext cx="7577961" cy="4562205"/>
              <a:chOff x="2328039" y="2295795"/>
              <a:chExt cx="7577961" cy="4562205"/>
            </a:xfrm>
          </p:grpSpPr>
          <p:grpSp>
            <p:nvGrpSpPr>
              <p:cNvPr id="11" name="図形グループ 10"/>
              <p:cNvGrpSpPr/>
              <p:nvPr/>
            </p:nvGrpSpPr>
            <p:grpSpPr>
              <a:xfrm>
                <a:off x="2328039" y="3306567"/>
                <a:ext cx="5691266" cy="2952917"/>
                <a:chOff x="2172085" y="3083158"/>
                <a:chExt cx="6543405" cy="3395050"/>
              </a:xfrm>
            </p:grpSpPr>
            <p:sp>
              <p:nvSpPr>
                <p:cNvPr id="17" name="テキスト ボックス 16"/>
                <p:cNvSpPr txBox="1"/>
                <p:nvPr/>
              </p:nvSpPr>
              <p:spPr>
                <a:xfrm>
                  <a:off x="4954442" y="4673526"/>
                  <a:ext cx="3761048" cy="1804682"/>
                </a:xfrm>
                <a:prstGeom prst="rect">
                  <a:avLst/>
                </a:prstGeom>
                <a:noFill/>
              </p:spPr>
              <p:txBody>
                <a:bodyPr wrap="square" rtlCol="0">
                  <a:spAutoFit/>
                </a:bodyPr>
                <a:lstStyle/>
                <a:p>
                  <a:r>
                    <a:rPr lang="en-US" altLang="ja-JP" sz="3200" dirty="0" smtClean="0">
                      <a:latin typeface="メイリオ"/>
                      <a:ea typeface="メイリオ"/>
                      <a:cs typeface="メイリオ"/>
                    </a:rPr>
                    <a:t>High pure RI </a:t>
                  </a:r>
                </a:p>
                <a:p>
                  <a:r>
                    <a:rPr lang="en-US" altLang="ja-JP" sz="3200" dirty="0" smtClean="0">
                      <a:latin typeface="メイリオ"/>
                      <a:ea typeface="メイリオ"/>
                      <a:cs typeface="メイリオ"/>
                    </a:rPr>
                    <a:t>spectroscopy line (HPSP)</a:t>
                  </a:r>
                </a:p>
              </p:txBody>
            </p:sp>
            <p:cxnSp>
              <p:nvCxnSpPr>
                <p:cNvPr id="19" name="直線コネクタ 18"/>
                <p:cNvCxnSpPr>
                  <a:endCxn id="17" idx="0"/>
                </p:cNvCxnSpPr>
                <p:nvPr/>
              </p:nvCxnSpPr>
              <p:spPr>
                <a:xfrm>
                  <a:off x="5545015" y="3967492"/>
                  <a:ext cx="1289952" cy="70603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円/楕円 14"/>
                <p:cNvSpPr/>
                <p:nvPr/>
              </p:nvSpPr>
              <p:spPr>
                <a:xfrm rot="19678064">
                  <a:off x="2172085" y="3083158"/>
                  <a:ext cx="5011365" cy="1471347"/>
                </a:xfrm>
                <a:prstGeom prst="ellipse">
                  <a:avLst/>
                </a:prstGeom>
                <a:solidFill>
                  <a:srgbClr val="64FFEE">
                    <a:alpha val="4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5" name="pasted-image.pdf"/>
              <p:cNvPicPr>
                <a:picLocks noChangeAspect="1"/>
              </p:cNvPicPr>
              <p:nvPr/>
            </p:nvPicPr>
            <p:blipFill>
              <a:blip r:embed="rId6">
                <a:extLst/>
              </a:blip>
              <a:stretch>
                <a:fillRect/>
              </a:stretch>
            </p:blipFill>
            <p:spPr>
              <a:xfrm>
                <a:off x="7102803" y="2993022"/>
                <a:ext cx="2789493" cy="3775272"/>
              </a:xfrm>
              <a:prstGeom prst="rect">
                <a:avLst/>
              </a:prstGeom>
              <a:ln w="12700">
                <a:miter lim="400000"/>
              </a:ln>
            </p:spPr>
          </p:pic>
          <p:grpSp>
            <p:nvGrpSpPr>
              <p:cNvPr id="71" name="図形グループ 70"/>
              <p:cNvGrpSpPr/>
              <p:nvPr/>
            </p:nvGrpSpPr>
            <p:grpSpPr>
              <a:xfrm>
                <a:off x="8706842" y="2712862"/>
                <a:ext cx="345652" cy="4145138"/>
                <a:chOff x="9874643" y="277468"/>
                <a:chExt cx="555149" cy="6145362"/>
              </a:xfrm>
            </p:grpSpPr>
            <p:cxnSp>
              <p:nvCxnSpPr>
                <p:cNvPr id="73" name="直線矢印コネクタ 72"/>
                <p:cNvCxnSpPr/>
                <p:nvPr/>
              </p:nvCxnSpPr>
              <p:spPr>
                <a:xfrm>
                  <a:off x="9880997" y="5994206"/>
                  <a:ext cx="0" cy="428624"/>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4" name="直線矢印コネクタ 73"/>
                <p:cNvCxnSpPr/>
                <p:nvPr/>
              </p:nvCxnSpPr>
              <p:spPr>
                <a:xfrm flipV="1">
                  <a:off x="9874643" y="277468"/>
                  <a:ext cx="0" cy="428624"/>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6" name="直線矢印コネクタ 75"/>
                <p:cNvCxnSpPr/>
                <p:nvPr/>
              </p:nvCxnSpPr>
              <p:spPr>
                <a:xfrm rot="5400000" flipV="1">
                  <a:off x="10215480" y="2305795"/>
                  <a:ext cx="0" cy="428624"/>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81" name="Shape 147"/>
              <p:cNvSpPr/>
              <p:nvPr/>
            </p:nvSpPr>
            <p:spPr>
              <a:xfrm>
                <a:off x="9148870" y="5769729"/>
                <a:ext cx="757130" cy="587340"/>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anchor="ctr">
                <a:spAutoFit/>
              </a:bodyPr>
              <a:lstStyle/>
              <a:p>
                <a:pPr algn="r"/>
                <a:r>
                  <a:rPr lang="en-US" altLang="ja-JP" sz="1050" dirty="0" smtClean="0">
                    <a:latin typeface="メイリオ"/>
                    <a:ea typeface="メイリオ"/>
                    <a:cs typeface="メイリオ"/>
                  </a:rPr>
                  <a:t>β-delayed neutron</a:t>
                </a:r>
                <a:endParaRPr sz="1050" dirty="0">
                  <a:latin typeface="メイリオ"/>
                  <a:ea typeface="メイリオ"/>
                  <a:cs typeface="メイリオ"/>
                </a:endParaRPr>
              </a:p>
            </p:txBody>
          </p:sp>
          <p:sp>
            <p:nvSpPr>
              <p:cNvPr id="82" name="Shape 147"/>
              <p:cNvSpPr/>
              <p:nvPr/>
            </p:nvSpPr>
            <p:spPr>
              <a:xfrm>
                <a:off x="9128566" y="2295795"/>
                <a:ext cx="777434" cy="748923"/>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anchor="ctr">
                <a:spAutoFit/>
              </a:bodyPr>
              <a:lstStyle/>
              <a:p>
                <a:pPr algn="r"/>
                <a:r>
                  <a:rPr lang="en-US" altLang="ja-JP" sz="1050" dirty="0" smtClean="0">
                    <a:latin typeface="メイリオ"/>
                    <a:ea typeface="メイリオ"/>
                    <a:cs typeface="メイリオ"/>
                  </a:rPr>
                  <a:t>Mass</a:t>
                </a:r>
                <a:endParaRPr lang="en-US" altLang="ja-JP" sz="1050" dirty="0">
                  <a:latin typeface="メイリオ"/>
                  <a:ea typeface="メイリオ"/>
                  <a:cs typeface="メイリオ"/>
                </a:endParaRPr>
              </a:p>
              <a:p>
                <a:pPr algn="r"/>
                <a:r>
                  <a:rPr lang="en-US" altLang="ja-JP" sz="1050" dirty="0" smtClean="0">
                    <a:latin typeface="メイリオ"/>
                    <a:ea typeface="メイリオ"/>
                    <a:cs typeface="メイリオ"/>
                  </a:rPr>
                  <a:t>Lifetime</a:t>
                </a:r>
              </a:p>
              <a:p>
                <a:pPr algn="r"/>
                <a:r>
                  <a:rPr lang="en-US" altLang="ja-JP" sz="1050" dirty="0" smtClean="0">
                    <a:latin typeface="メイリオ"/>
                    <a:ea typeface="メイリオ"/>
                    <a:cs typeface="メイリオ"/>
                  </a:rPr>
                  <a:t>Decay scheme</a:t>
                </a:r>
                <a:endParaRPr sz="1050" dirty="0">
                  <a:latin typeface="メイリオ"/>
                  <a:ea typeface="メイリオ"/>
                  <a:cs typeface="メイリオ"/>
                </a:endParaRPr>
              </a:p>
            </p:txBody>
          </p:sp>
          <p:sp>
            <p:nvSpPr>
              <p:cNvPr id="83" name="Shape 147"/>
              <p:cNvSpPr/>
              <p:nvPr/>
            </p:nvSpPr>
            <p:spPr>
              <a:xfrm>
                <a:off x="9101935" y="3946996"/>
                <a:ext cx="804065" cy="587340"/>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anchor="ctr">
                <a:spAutoFit/>
              </a:bodyPr>
              <a:lstStyle/>
              <a:p>
                <a:pPr algn="r"/>
                <a:r>
                  <a:rPr lang="en-US" altLang="ja-JP" sz="1050" dirty="0" smtClean="0">
                    <a:latin typeface="メイリオ"/>
                    <a:ea typeface="メイリオ"/>
                    <a:cs typeface="メイリオ"/>
                  </a:rPr>
                  <a:t>radii</a:t>
                </a:r>
              </a:p>
              <a:p>
                <a:pPr algn="r"/>
                <a:r>
                  <a:rPr lang="en-US" altLang="ja-JP" sz="1050" dirty="0" smtClean="0">
                    <a:latin typeface="メイリオ"/>
                    <a:ea typeface="メイリオ"/>
                    <a:cs typeface="メイリオ"/>
                  </a:rPr>
                  <a:t>moment</a:t>
                </a:r>
              </a:p>
              <a:p>
                <a:pPr algn="r"/>
                <a:r>
                  <a:rPr lang="en-US" altLang="ja-JP" sz="1050" dirty="0" smtClean="0">
                    <a:latin typeface="メイリオ"/>
                    <a:ea typeface="メイリオ"/>
                    <a:cs typeface="メイリオ"/>
                  </a:rPr>
                  <a:t>Ion.  pot.</a:t>
                </a:r>
                <a:endParaRPr sz="1050" dirty="0">
                  <a:latin typeface="メイリオ"/>
                  <a:ea typeface="メイリオ"/>
                  <a:cs typeface="メイリオ"/>
                </a:endParaRPr>
              </a:p>
            </p:txBody>
          </p:sp>
          <p:sp>
            <p:nvSpPr>
              <p:cNvPr id="85" name="テキスト ボックス 84"/>
              <p:cNvSpPr txBox="1"/>
              <p:nvPr/>
            </p:nvSpPr>
            <p:spPr>
              <a:xfrm>
                <a:off x="6631203" y="4285670"/>
                <a:ext cx="972022" cy="246221"/>
              </a:xfrm>
              <a:prstGeom prst="rect">
                <a:avLst/>
              </a:prstGeom>
              <a:noFill/>
            </p:spPr>
            <p:txBody>
              <a:bodyPr wrap="none" rtlCol="0">
                <a:spAutoFit/>
              </a:bodyPr>
              <a:lstStyle/>
              <a:p>
                <a:r>
                  <a:rPr kumimoji="1" lang="en-US" altLang="ja-JP" sz="1000" b="1" dirty="0" smtClean="0"/>
                  <a:t>from SLOWRI</a:t>
                </a:r>
              </a:p>
            </p:txBody>
          </p:sp>
        </p:grpSp>
        <p:cxnSp>
          <p:nvCxnSpPr>
            <p:cNvPr id="79" name="直線矢印コネクタ 78"/>
            <p:cNvCxnSpPr/>
            <p:nvPr/>
          </p:nvCxnSpPr>
          <p:spPr>
            <a:xfrm flipV="1">
              <a:off x="6753954" y="4232971"/>
              <a:ext cx="925087" cy="1"/>
            </a:xfrm>
            <a:prstGeom prst="straightConnector1">
              <a:avLst/>
            </a:prstGeom>
            <a:ln w="44450">
              <a:tailEnd type="stealth" w="lg"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5490672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24396" y="56676"/>
            <a:ext cx="9341019" cy="461665"/>
          </a:xfrm>
          <a:prstGeom prst="rect">
            <a:avLst/>
          </a:prstGeom>
        </p:spPr>
        <p:txBody>
          <a:bodyPr wrap="none">
            <a:spAutoFit/>
          </a:bodyPr>
          <a:lstStyle/>
          <a:p>
            <a:pPr algn="ctr"/>
            <a:r>
              <a:rPr lang="en-US" altLang="ja-JP" sz="2400" dirty="0" smtClean="0">
                <a:solidFill>
                  <a:srgbClr val="FF0000"/>
                </a:solidFill>
                <a:latin typeface="メイリオ"/>
                <a:ea typeface="メイリオ"/>
                <a:cs typeface="メイリオ"/>
              </a:rPr>
              <a:t>Challenge!!</a:t>
            </a:r>
            <a:r>
              <a:rPr lang="en-US" altLang="ja-JP" sz="2400" dirty="0" smtClean="0">
                <a:latin typeface="メイリオ"/>
                <a:ea typeface="メイリオ"/>
                <a:cs typeface="メイリオ"/>
              </a:rPr>
              <a:t>:: Mass and identification of super-heavy nuclides</a:t>
            </a:r>
            <a:endParaRPr lang="en-US" altLang="ja-JP" sz="2400" dirty="0">
              <a:latin typeface="メイリオ"/>
              <a:ea typeface="メイリオ"/>
              <a:cs typeface="メイリオ"/>
            </a:endParaRPr>
          </a:p>
        </p:txBody>
      </p:sp>
      <p:grpSp>
        <p:nvGrpSpPr>
          <p:cNvPr id="12" name="図形グループ 11"/>
          <p:cNvGrpSpPr/>
          <p:nvPr/>
        </p:nvGrpSpPr>
        <p:grpSpPr>
          <a:xfrm>
            <a:off x="0" y="838293"/>
            <a:ext cx="8737600" cy="6019707"/>
            <a:chOff x="-838200" y="266701"/>
            <a:chExt cx="10452100" cy="7200900"/>
          </a:xfrm>
        </p:grpSpPr>
        <p:pic>
          <p:nvPicPr>
            <p:cNvPr id="10" name="図 9"/>
            <p:cNvPicPr>
              <a:picLocks noChangeAspect="1"/>
            </p:cNvPicPr>
            <p:nvPr/>
          </p:nvPicPr>
          <p:blipFill rotWithShape="1">
            <a:blip r:embed="rId3"/>
            <a:srcRect l="4268" t="11680" r="2492" b="2645"/>
            <a:stretch/>
          </p:blipFill>
          <p:spPr>
            <a:xfrm>
              <a:off x="-838200" y="266701"/>
              <a:ext cx="10452100" cy="7200900"/>
            </a:xfrm>
            <a:prstGeom prst="rect">
              <a:avLst/>
            </a:prstGeom>
          </p:spPr>
        </p:pic>
        <p:pic>
          <p:nvPicPr>
            <p:cNvPr id="11" name="図 10"/>
            <p:cNvPicPr>
              <a:picLocks noChangeAspect="1"/>
            </p:cNvPicPr>
            <p:nvPr/>
          </p:nvPicPr>
          <p:blipFill>
            <a:blip r:embed="rId4"/>
            <a:stretch>
              <a:fillRect/>
            </a:stretch>
          </p:blipFill>
          <p:spPr>
            <a:xfrm>
              <a:off x="0" y="355600"/>
              <a:ext cx="9144000" cy="6139258"/>
            </a:xfrm>
            <a:prstGeom prst="rect">
              <a:avLst/>
            </a:prstGeom>
          </p:spPr>
        </p:pic>
      </p:grpSp>
      <p:pic>
        <p:nvPicPr>
          <p:cNvPr id="13" name="図 12"/>
          <p:cNvPicPr>
            <a:picLocks noChangeAspect="1"/>
          </p:cNvPicPr>
          <p:nvPr/>
        </p:nvPicPr>
        <p:blipFill>
          <a:blip r:embed="rId5"/>
          <a:stretch>
            <a:fillRect/>
          </a:stretch>
        </p:blipFill>
        <p:spPr>
          <a:xfrm>
            <a:off x="4843833" y="3267479"/>
            <a:ext cx="3573881" cy="2420557"/>
          </a:xfrm>
          <a:prstGeom prst="rect">
            <a:avLst/>
          </a:prstGeom>
        </p:spPr>
      </p:pic>
    </p:spTree>
    <p:extLst>
      <p:ext uri="{BB962C8B-B14F-4D97-AF65-F5344CB8AC3E}">
        <p14:creationId xmlns:p14="http://schemas.microsoft.com/office/powerpoint/2010/main" val="286345130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725596" y="56676"/>
            <a:ext cx="3640991" cy="461665"/>
          </a:xfrm>
          <a:prstGeom prst="rect">
            <a:avLst/>
          </a:prstGeom>
        </p:spPr>
        <p:txBody>
          <a:bodyPr wrap="none">
            <a:spAutoFit/>
          </a:bodyPr>
          <a:lstStyle/>
          <a:p>
            <a:pPr algn="ctr"/>
            <a:r>
              <a:rPr lang="en-US" altLang="ja-JP" sz="2400" dirty="0" smtClean="0">
                <a:latin typeface="メイリオ"/>
                <a:ea typeface="メイリオ"/>
                <a:cs typeface="メイリオ"/>
              </a:rPr>
              <a:t>KISS</a:t>
            </a:r>
            <a:r>
              <a:rPr lang="ja-JP" altLang="en-US" sz="2400" dirty="0" smtClean="0">
                <a:latin typeface="メイリオ"/>
                <a:ea typeface="メイリオ"/>
                <a:cs typeface="メイリオ"/>
              </a:rPr>
              <a:t> </a:t>
            </a:r>
            <a:r>
              <a:rPr lang="en-US" altLang="ja-JP" sz="2400" dirty="0" smtClean="0">
                <a:latin typeface="メイリオ"/>
                <a:ea typeface="メイリオ"/>
                <a:cs typeface="メイリオ"/>
              </a:rPr>
              <a:t>Stage</a:t>
            </a:r>
            <a:r>
              <a:rPr lang="ja-JP" altLang="en-US" sz="2400" dirty="0" smtClean="0">
                <a:latin typeface="メイリオ"/>
                <a:ea typeface="メイリオ"/>
                <a:cs typeface="メイリオ"/>
              </a:rPr>
              <a:t> </a:t>
            </a:r>
            <a:r>
              <a:rPr lang="en-US" altLang="ja-JP" sz="2400" dirty="0" smtClean="0">
                <a:latin typeface="メイリオ"/>
                <a:ea typeface="メイリオ"/>
                <a:cs typeface="メイリオ"/>
              </a:rPr>
              <a:t>II: timeline</a:t>
            </a:r>
            <a:endParaRPr lang="en-US" altLang="ja-JP" sz="2400" dirty="0">
              <a:latin typeface="メイリオ"/>
              <a:ea typeface="メイリオ"/>
              <a:cs typeface="メイリオ"/>
            </a:endParaRPr>
          </a:p>
        </p:txBody>
      </p:sp>
      <p:graphicFrame>
        <p:nvGraphicFramePr>
          <p:cNvPr id="13" name="表 12"/>
          <p:cNvGraphicFramePr>
            <a:graphicFrameLocks noGrp="1"/>
          </p:cNvGraphicFramePr>
          <p:nvPr>
            <p:extLst>
              <p:ext uri="{D42A27DB-BD31-4B8C-83A1-F6EECF244321}">
                <p14:modId xmlns:p14="http://schemas.microsoft.com/office/powerpoint/2010/main" val="2629692703"/>
              </p:ext>
            </p:extLst>
          </p:nvPr>
        </p:nvGraphicFramePr>
        <p:xfrm>
          <a:off x="956158" y="1663922"/>
          <a:ext cx="7211522" cy="3703302"/>
        </p:xfrm>
        <a:graphic>
          <a:graphicData uri="http://schemas.openxmlformats.org/drawingml/2006/table">
            <a:tbl>
              <a:tblPr firstRow="1" bandRow="1">
                <a:tableStyleId>{D03447BB-5D67-496B-8E87-E561075AD55C}</a:tableStyleId>
              </a:tblPr>
              <a:tblGrid>
                <a:gridCol w="2346862"/>
                <a:gridCol w="972932"/>
                <a:gridCol w="972932"/>
                <a:gridCol w="972932"/>
                <a:gridCol w="972932"/>
                <a:gridCol w="972932"/>
              </a:tblGrid>
              <a:tr h="484956">
                <a:tc>
                  <a:txBody>
                    <a:bodyPr/>
                    <a:lstStyle/>
                    <a:p>
                      <a:pPr algn="ctr"/>
                      <a:endParaRPr lang="en-US" sz="2300" b="0" dirty="0"/>
                    </a:p>
                  </a:txBody>
                  <a:tcPr marL="132261" marR="132261" marT="66130" marB="66130"/>
                </a:tc>
                <a:tc>
                  <a:txBody>
                    <a:bodyPr/>
                    <a:lstStyle/>
                    <a:p>
                      <a:pPr algn="ctr"/>
                      <a:r>
                        <a:rPr lang="en-US" altLang="ja-JP" sz="2300" dirty="0" smtClean="0"/>
                        <a:t>2017</a:t>
                      </a:r>
                      <a:endParaRPr lang="en-US" sz="2300" b="0" dirty="0"/>
                    </a:p>
                  </a:txBody>
                  <a:tcPr marL="132261" marR="132261" marT="66130" marB="66130"/>
                </a:tc>
                <a:tc>
                  <a:txBody>
                    <a:bodyPr/>
                    <a:lstStyle/>
                    <a:p>
                      <a:pPr algn="ctr"/>
                      <a:r>
                        <a:rPr lang="en-US" altLang="ja-JP" sz="2300" dirty="0" smtClean="0"/>
                        <a:t>2018</a:t>
                      </a:r>
                      <a:endParaRPr lang="en-US" sz="2300" b="0" dirty="0"/>
                    </a:p>
                  </a:txBody>
                  <a:tcPr marL="132261" marR="132261" marT="66130" marB="66130"/>
                </a:tc>
                <a:tc>
                  <a:txBody>
                    <a:bodyPr/>
                    <a:lstStyle/>
                    <a:p>
                      <a:pPr algn="ctr"/>
                      <a:r>
                        <a:rPr lang="en-US" altLang="ja-JP" sz="2300" dirty="0" smtClean="0"/>
                        <a:t>2019</a:t>
                      </a:r>
                      <a:endParaRPr lang="en-US" sz="2300" b="0" dirty="0"/>
                    </a:p>
                  </a:txBody>
                  <a:tcPr marL="132261" marR="132261" marT="66130" marB="66130"/>
                </a:tc>
                <a:tc>
                  <a:txBody>
                    <a:bodyPr/>
                    <a:lstStyle/>
                    <a:p>
                      <a:pPr algn="ctr"/>
                      <a:r>
                        <a:rPr lang="en-US" altLang="ja-JP" sz="2300" dirty="0" smtClean="0"/>
                        <a:t>2020</a:t>
                      </a:r>
                      <a:endParaRPr lang="en-US" sz="2300" b="0" dirty="0"/>
                    </a:p>
                  </a:txBody>
                  <a:tcPr marL="132261" marR="132261" marT="66130" marB="66130"/>
                </a:tc>
                <a:tc>
                  <a:txBody>
                    <a:bodyPr/>
                    <a:lstStyle/>
                    <a:p>
                      <a:pPr algn="ctr"/>
                      <a:r>
                        <a:rPr lang="en-US" altLang="ja-JP" sz="2300" dirty="0" smtClean="0"/>
                        <a:t>2021</a:t>
                      </a:r>
                      <a:endParaRPr lang="en-US" sz="2300" b="0" dirty="0"/>
                    </a:p>
                  </a:txBody>
                  <a:tcPr marL="132261" marR="132261" marT="66130" marB="66130"/>
                </a:tc>
              </a:tr>
              <a:tr h="536391">
                <a:tc>
                  <a:txBody>
                    <a:bodyPr/>
                    <a:lstStyle/>
                    <a:p>
                      <a:pPr algn="l"/>
                      <a:r>
                        <a:rPr lang="en-US" sz="2000" b="1" dirty="0" smtClean="0"/>
                        <a:t>KISS Stage I</a:t>
                      </a:r>
                      <a:endParaRPr lang="en-US" sz="2000" b="1" dirty="0" smtClean="0">
                        <a:solidFill>
                          <a:srgbClr val="0000FF"/>
                        </a:solidFill>
                      </a:endParaRPr>
                    </a:p>
                  </a:txBody>
                  <a:tcPr marL="132261" marR="132261" marT="66130" marB="66130" anchor="ctr"/>
                </a:tc>
                <a:tc>
                  <a:txBody>
                    <a:bodyPr/>
                    <a:lstStyle/>
                    <a:p>
                      <a:endParaRPr lang="en-US" sz="2000" dirty="0"/>
                    </a:p>
                  </a:txBody>
                  <a:tcPr marL="132261" marR="132261" marT="66130" marB="66130"/>
                </a:tc>
                <a:tc>
                  <a:txBody>
                    <a:bodyPr/>
                    <a:lstStyle/>
                    <a:p>
                      <a:endParaRPr lang="en-US" sz="2000" dirty="0"/>
                    </a:p>
                  </a:txBody>
                  <a:tcPr marL="132261" marR="132261" marT="66130" marB="66130"/>
                </a:tc>
                <a:tc>
                  <a:txBody>
                    <a:bodyPr/>
                    <a:lstStyle/>
                    <a:p>
                      <a:endParaRPr lang="en-US" sz="2000" dirty="0"/>
                    </a:p>
                  </a:txBody>
                  <a:tcPr marL="132261" marR="132261" marT="66130" marB="66130"/>
                </a:tc>
                <a:tc>
                  <a:txBody>
                    <a:bodyPr/>
                    <a:lstStyle/>
                    <a:p>
                      <a:endParaRPr lang="en-US" sz="2000" dirty="0"/>
                    </a:p>
                  </a:txBody>
                  <a:tcPr marL="132261" marR="132261" marT="66130" marB="66130"/>
                </a:tc>
                <a:tc>
                  <a:txBody>
                    <a:bodyPr/>
                    <a:lstStyle/>
                    <a:p>
                      <a:endParaRPr lang="en-US" sz="2000" dirty="0"/>
                    </a:p>
                  </a:txBody>
                  <a:tcPr marL="132261" marR="132261" marT="66130" marB="66130"/>
                </a:tc>
              </a:tr>
              <a:tr h="536391">
                <a:tc>
                  <a:txBody>
                    <a:bodyPr/>
                    <a:lstStyle/>
                    <a:p>
                      <a:pPr algn="l"/>
                      <a:r>
                        <a:rPr lang="ja-JP" altLang="en-US" sz="1700" b="1" dirty="0" smtClean="0"/>
                        <a:t>　　</a:t>
                      </a:r>
                      <a:r>
                        <a:rPr lang="en-US" sz="1700" b="1" dirty="0" smtClean="0"/>
                        <a:t>KISS </a:t>
                      </a:r>
                      <a:r>
                        <a:rPr lang="en-US" altLang="ja-JP" sz="1700" b="1" dirty="0" smtClean="0"/>
                        <a:t>upgrade</a:t>
                      </a:r>
                      <a:endParaRPr lang="en-US" sz="1700" b="1" dirty="0">
                        <a:solidFill>
                          <a:srgbClr val="FF0000"/>
                        </a:solidFill>
                      </a:endParaRPr>
                    </a:p>
                  </a:txBody>
                  <a:tcPr marL="132261" marR="132261" marT="66130" marB="66130" anchor="ctr"/>
                </a:tc>
                <a:tc>
                  <a:txBody>
                    <a:bodyPr/>
                    <a:lstStyle/>
                    <a:p>
                      <a:endParaRPr lang="en-US" sz="2000"/>
                    </a:p>
                  </a:txBody>
                  <a:tcPr marL="132261" marR="132261" marT="66130" marB="66130"/>
                </a:tc>
                <a:tc>
                  <a:txBody>
                    <a:bodyPr/>
                    <a:lstStyle/>
                    <a:p>
                      <a:endParaRPr lang="en-US" sz="2000"/>
                    </a:p>
                  </a:txBody>
                  <a:tcPr marL="132261" marR="132261" marT="66130" marB="66130"/>
                </a:tc>
                <a:tc>
                  <a:txBody>
                    <a:bodyPr/>
                    <a:lstStyle/>
                    <a:p>
                      <a:endParaRPr lang="en-US" sz="2000"/>
                    </a:p>
                  </a:txBody>
                  <a:tcPr marL="132261" marR="132261" marT="66130" marB="66130"/>
                </a:tc>
                <a:tc>
                  <a:txBody>
                    <a:bodyPr/>
                    <a:lstStyle/>
                    <a:p>
                      <a:endParaRPr lang="en-US" sz="2000"/>
                    </a:p>
                  </a:txBody>
                  <a:tcPr marL="132261" marR="132261" marT="66130" marB="66130"/>
                </a:tc>
                <a:tc>
                  <a:txBody>
                    <a:bodyPr/>
                    <a:lstStyle/>
                    <a:p>
                      <a:endParaRPr lang="en-US" sz="2000" dirty="0"/>
                    </a:p>
                  </a:txBody>
                  <a:tcPr marL="132261" marR="132261" marT="66130" marB="66130"/>
                </a:tc>
              </a:tr>
              <a:tr h="536391">
                <a:tc>
                  <a:txBody>
                    <a:bodyPr/>
                    <a:lstStyle/>
                    <a:p>
                      <a:pPr algn="l"/>
                      <a:r>
                        <a:rPr lang="ja-JP" altLang="en-US" sz="1700" b="1" dirty="0" smtClean="0"/>
                        <a:t>　　</a:t>
                      </a:r>
                      <a:r>
                        <a:rPr lang="en-US" sz="1700" b="1" dirty="0" smtClean="0"/>
                        <a:t>MRTOF@GARIS</a:t>
                      </a:r>
                      <a:endParaRPr lang="en-US" sz="1700" b="1" dirty="0">
                        <a:solidFill>
                          <a:srgbClr val="FF0000"/>
                        </a:solidFill>
                      </a:endParaRPr>
                    </a:p>
                  </a:txBody>
                  <a:tcPr marL="132261" marR="132261" marT="66130" marB="66130" anchor="ctr"/>
                </a:tc>
                <a:tc>
                  <a:txBody>
                    <a:bodyPr/>
                    <a:lstStyle/>
                    <a:p>
                      <a:endParaRPr lang="en-US" sz="2000" dirty="0"/>
                    </a:p>
                  </a:txBody>
                  <a:tcPr marL="132261" marR="132261" marT="66130" marB="66130"/>
                </a:tc>
                <a:tc>
                  <a:txBody>
                    <a:bodyPr/>
                    <a:lstStyle/>
                    <a:p>
                      <a:endParaRPr lang="en-US" sz="2000"/>
                    </a:p>
                  </a:txBody>
                  <a:tcPr marL="132261" marR="132261" marT="66130" marB="66130"/>
                </a:tc>
                <a:tc>
                  <a:txBody>
                    <a:bodyPr/>
                    <a:lstStyle/>
                    <a:p>
                      <a:endParaRPr lang="en-US" sz="2000" dirty="0"/>
                    </a:p>
                  </a:txBody>
                  <a:tcPr marL="132261" marR="132261" marT="66130" marB="66130"/>
                </a:tc>
                <a:tc>
                  <a:txBody>
                    <a:bodyPr/>
                    <a:lstStyle/>
                    <a:p>
                      <a:endParaRPr lang="en-US" sz="2000" dirty="0"/>
                    </a:p>
                  </a:txBody>
                  <a:tcPr marL="132261" marR="132261" marT="66130" marB="66130"/>
                </a:tc>
                <a:tc>
                  <a:txBody>
                    <a:bodyPr/>
                    <a:lstStyle/>
                    <a:p>
                      <a:endParaRPr lang="en-US" sz="2000" dirty="0"/>
                    </a:p>
                  </a:txBody>
                  <a:tcPr marL="132261" marR="132261" marT="66130" marB="66130"/>
                </a:tc>
              </a:tr>
              <a:tr h="536391">
                <a:tc>
                  <a:txBody>
                    <a:bodyPr/>
                    <a:lstStyle/>
                    <a:p>
                      <a:pPr algn="l"/>
                      <a:r>
                        <a:rPr lang="en-US" altLang="ja-JP" sz="1700" b="1" baseline="0" dirty="0" smtClean="0"/>
                        <a:t>     </a:t>
                      </a:r>
                      <a:r>
                        <a:rPr lang="en-US" altLang="ja-JP" sz="1700" b="1" dirty="0" smtClean="0"/>
                        <a:t>MRTOF@BIGRIPS</a:t>
                      </a:r>
                      <a:endParaRPr lang="en-US" sz="1700" b="1" dirty="0">
                        <a:solidFill>
                          <a:srgbClr val="FF0000"/>
                        </a:solidFill>
                      </a:endParaRPr>
                    </a:p>
                  </a:txBody>
                  <a:tcPr marL="132261" marR="132261" marT="66130" marB="66130" anchor="ctr"/>
                </a:tc>
                <a:tc>
                  <a:txBody>
                    <a:bodyPr/>
                    <a:lstStyle/>
                    <a:p>
                      <a:endParaRPr lang="en-US" sz="2000" dirty="0"/>
                    </a:p>
                  </a:txBody>
                  <a:tcPr marL="132261" marR="132261" marT="66130" marB="66130"/>
                </a:tc>
                <a:tc>
                  <a:txBody>
                    <a:bodyPr/>
                    <a:lstStyle/>
                    <a:p>
                      <a:endParaRPr lang="en-US" sz="2000" dirty="0"/>
                    </a:p>
                  </a:txBody>
                  <a:tcPr marL="132261" marR="132261" marT="66130" marB="66130"/>
                </a:tc>
                <a:tc>
                  <a:txBody>
                    <a:bodyPr/>
                    <a:lstStyle/>
                    <a:p>
                      <a:endParaRPr lang="en-US" sz="2000" dirty="0"/>
                    </a:p>
                  </a:txBody>
                  <a:tcPr marL="132261" marR="132261" marT="66130" marB="66130"/>
                </a:tc>
                <a:tc>
                  <a:txBody>
                    <a:bodyPr/>
                    <a:lstStyle/>
                    <a:p>
                      <a:endParaRPr lang="en-US" sz="2000" dirty="0"/>
                    </a:p>
                  </a:txBody>
                  <a:tcPr marL="132261" marR="132261" marT="66130" marB="66130"/>
                </a:tc>
                <a:tc>
                  <a:txBody>
                    <a:bodyPr/>
                    <a:lstStyle/>
                    <a:p>
                      <a:endParaRPr lang="en-US" sz="2000" dirty="0"/>
                    </a:p>
                  </a:txBody>
                  <a:tcPr marL="132261" marR="132261" marT="66130" marB="66130"/>
                </a:tc>
              </a:tr>
              <a:tr h="536391">
                <a:tc>
                  <a:txBody>
                    <a:bodyPr/>
                    <a:lstStyle/>
                    <a:p>
                      <a:pPr algn="l"/>
                      <a:r>
                        <a:rPr lang="ja-JP" altLang="en-US" sz="1700" b="1" dirty="0" smtClean="0"/>
                        <a:t>　　　</a:t>
                      </a:r>
                      <a:r>
                        <a:rPr lang="en-US" altLang="ja-JP" sz="1700" b="1" dirty="0" smtClean="0"/>
                        <a:t>High </a:t>
                      </a:r>
                      <a:r>
                        <a:rPr lang="en-US" sz="1700" b="1" dirty="0" smtClean="0"/>
                        <a:t>pure RI line</a:t>
                      </a:r>
                      <a:endParaRPr lang="en-US" sz="1700" b="1" dirty="0">
                        <a:solidFill>
                          <a:srgbClr val="FF0000"/>
                        </a:solidFill>
                      </a:endParaRPr>
                    </a:p>
                  </a:txBody>
                  <a:tcPr marL="132261" marR="132261" marT="66130" marB="66130" anchor="ctr"/>
                </a:tc>
                <a:tc>
                  <a:txBody>
                    <a:bodyPr/>
                    <a:lstStyle/>
                    <a:p>
                      <a:endParaRPr lang="en-US" sz="2000" dirty="0"/>
                    </a:p>
                  </a:txBody>
                  <a:tcPr marL="132261" marR="132261" marT="66130" marB="66130"/>
                </a:tc>
                <a:tc>
                  <a:txBody>
                    <a:bodyPr/>
                    <a:lstStyle/>
                    <a:p>
                      <a:endParaRPr lang="en-US" sz="2000" dirty="0"/>
                    </a:p>
                  </a:txBody>
                  <a:tcPr marL="132261" marR="132261" marT="66130" marB="66130"/>
                </a:tc>
                <a:tc>
                  <a:txBody>
                    <a:bodyPr/>
                    <a:lstStyle/>
                    <a:p>
                      <a:endParaRPr lang="en-US" sz="2000" dirty="0"/>
                    </a:p>
                  </a:txBody>
                  <a:tcPr marL="132261" marR="132261" marT="66130" marB="66130"/>
                </a:tc>
                <a:tc>
                  <a:txBody>
                    <a:bodyPr/>
                    <a:lstStyle/>
                    <a:p>
                      <a:endParaRPr lang="en-US" sz="2000" dirty="0"/>
                    </a:p>
                  </a:txBody>
                  <a:tcPr marL="132261" marR="132261" marT="66130" marB="66130"/>
                </a:tc>
                <a:tc>
                  <a:txBody>
                    <a:bodyPr/>
                    <a:lstStyle/>
                    <a:p>
                      <a:endParaRPr lang="en-US" sz="2000" dirty="0"/>
                    </a:p>
                  </a:txBody>
                  <a:tcPr marL="132261" marR="132261" marT="66130" marB="66130"/>
                </a:tc>
              </a:tr>
              <a:tr h="536391">
                <a:tc>
                  <a:txBody>
                    <a:bodyPr/>
                    <a:lstStyle/>
                    <a:p>
                      <a:pPr algn="l"/>
                      <a:r>
                        <a:rPr lang="en-US" altLang="ja-JP" sz="2000" b="1" dirty="0" smtClean="0"/>
                        <a:t>KISS Stage II</a:t>
                      </a:r>
                      <a:endParaRPr lang="en-US" altLang="ja-JP" sz="2000" b="1" dirty="0" smtClean="0">
                        <a:solidFill>
                          <a:srgbClr val="0000FF"/>
                        </a:solidFill>
                      </a:endParaRPr>
                    </a:p>
                  </a:txBody>
                  <a:tcPr marL="132261" marR="132261" marT="66130" marB="66130" anchor="ctr"/>
                </a:tc>
                <a:tc>
                  <a:txBody>
                    <a:bodyPr/>
                    <a:lstStyle/>
                    <a:p>
                      <a:endParaRPr lang="en-US" sz="2000" dirty="0"/>
                    </a:p>
                  </a:txBody>
                  <a:tcPr marL="132261" marR="132261" marT="66130" marB="66130"/>
                </a:tc>
                <a:tc>
                  <a:txBody>
                    <a:bodyPr/>
                    <a:lstStyle/>
                    <a:p>
                      <a:endParaRPr lang="en-US" sz="2000"/>
                    </a:p>
                  </a:txBody>
                  <a:tcPr marL="132261" marR="132261" marT="66130" marB="66130"/>
                </a:tc>
                <a:tc>
                  <a:txBody>
                    <a:bodyPr/>
                    <a:lstStyle/>
                    <a:p>
                      <a:endParaRPr lang="en-US" sz="2000" dirty="0"/>
                    </a:p>
                  </a:txBody>
                  <a:tcPr marL="132261" marR="132261" marT="66130" marB="66130"/>
                </a:tc>
                <a:tc>
                  <a:txBody>
                    <a:bodyPr/>
                    <a:lstStyle/>
                    <a:p>
                      <a:endParaRPr lang="en-US" sz="2000" dirty="0"/>
                    </a:p>
                  </a:txBody>
                  <a:tcPr marL="132261" marR="132261" marT="66130" marB="66130"/>
                </a:tc>
                <a:tc>
                  <a:txBody>
                    <a:bodyPr/>
                    <a:lstStyle/>
                    <a:p>
                      <a:endParaRPr lang="en-US" sz="2000" dirty="0"/>
                    </a:p>
                  </a:txBody>
                  <a:tcPr marL="132261" marR="132261" marT="66130" marB="66130"/>
                </a:tc>
              </a:tr>
            </a:tbl>
          </a:graphicData>
        </a:graphic>
      </p:graphicFrame>
      <p:cxnSp>
        <p:nvCxnSpPr>
          <p:cNvPr id="16" name="直線矢印コネクタ 15"/>
          <p:cNvCxnSpPr/>
          <p:nvPr/>
        </p:nvCxnSpPr>
        <p:spPr>
          <a:xfrm>
            <a:off x="3725828" y="2389465"/>
            <a:ext cx="2441207" cy="0"/>
          </a:xfrm>
          <a:prstGeom prst="straightConnector1">
            <a:avLst/>
          </a:prstGeom>
          <a:ln w="38100">
            <a:solidFill>
              <a:srgbClr val="0000FF"/>
            </a:solidFill>
            <a:tailEnd type="stealth" w="lg" len="lg"/>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3653022" y="2403429"/>
            <a:ext cx="3457520" cy="276999"/>
          </a:xfrm>
          <a:prstGeom prst="rect">
            <a:avLst/>
          </a:prstGeom>
          <a:noFill/>
        </p:spPr>
        <p:txBody>
          <a:bodyPr wrap="square" rtlCol="0">
            <a:spAutoFit/>
          </a:bodyPr>
          <a:lstStyle/>
          <a:p>
            <a:r>
              <a:rPr lang="en-US" altLang="ja-JP" sz="1200" b="1" dirty="0" smtClean="0"/>
              <a:t>Lifetime</a:t>
            </a:r>
            <a:r>
              <a:rPr lang="ja-JP" altLang="en-US" sz="1200" b="1" dirty="0" smtClean="0"/>
              <a:t>・</a:t>
            </a:r>
            <a:r>
              <a:rPr lang="en-US" altLang="ja-JP" sz="1200" b="1" dirty="0" smtClean="0"/>
              <a:t>Mass</a:t>
            </a:r>
            <a:r>
              <a:rPr lang="ja-JP" altLang="en-US" sz="1200" b="1" dirty="0" smtClean="0"/>
              <a:t>・</a:t>
            </a:r>
            <a:r>
              <a:rPr lang="en-US" altLang="ja-JP" sz="1200" b="1" dirty="0" err="1" smtClean="0"/>
              <a:t>Hfs</a:t>
            </a:r>
            <a:r>
              <a:rPr lang="ja-JP" altLang="en-US" sz="1200" b="1" dirty="0" smtClean="0"/>
              <a:t>・</a:t>
            </a:r>
            <a:r>
              <a:rPr lang="en-US" altLang="ja-JP" sz="1200" b="1" dirty="0" err="1" smtClean="0"/>
              <a:t>γ</a:t>
            </a:r>
            <a:r>
              <a:rPr lang="en-US" altLang="ja-JP" sz="1200" b="1" dirty="0" smtClean="0"/>
              <a:t>-Spectroscopy</a:t>
            </a:r>
            <a:endParaRPr lang="en-US" sz="1200" b="1" dirty="0"/>
          </a:p>
        </p:txBody>
      </p:sp>
      <p:cxnSp>
        <p:nvCxnSpPr>
          <p:cNvPr id="22" name="直線矢印コネクタ 21"/>
          <p:cNvCxnSpPr/>
          <p:nvPr/>
        </p:nvCxnSpPr>
        <p:spPr>
          <a:xfrm>
            <a:off x="4061924" y="2936705"/>
            <a:ext cx="1783277" cy="0"/>
          </a:xfrm>
          <a:prstGeom prst="straightConnector1">
            <a:avLst/>
          </a:prstGeom>
          <a:ln w="3810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3676009" y="2992941"/>
            <a:ext cx="4422063" cy="276999"/>
          </a:xfrm>
          <a:prstGeom prst="rect">
            <a:avLst/>
          </a:prstGeom>
          <a:noFill/>
        </p:spPr>
        <p:txBody>
          <a:bodyPr wrap="square" rtlCol="0">
            <a:spAutoFit/>
          </a:bodyPr>
          <a:lstStyle/>
          <a:p>
            <a:r>
              <a:rPr lang="en-US" altLang="ja-JP" sz="1200" b="1" dirty="0" smtClean="0"/>
              <a:t>New-laser system</a:t>
            </a:r>
            <a:r>
              <a:rPr lang="ja-JP" altLang="en-US" sz="1200" b="1" dirty="0" smtClean="0"/>
              <a:t>・</a:t>
            </a:r>
            <a:r>
              <a:rPr lang="en-US" altLang="ja-JP" sz="1200" b="1" dirty="0" smtClean="0"/>
              <a:t>MRTOF-MS</a:t>
            </a:r>
            <a:r>
              <a:rPr lang="ja-JP" altLang="en-US" sz="1200" b="1" dirty="0" smtClean="0"/>
              <a:t>・</a:t>
            </a:r>
            <a:r>
              <a:rPr lang="en-US" altLang="ja-JP" sz="1200" b="1" dirty="0" smtClean="0"/>
              <a:t>Intense Primary Beam</a:t>
            </a:r>
            <a:endParaRPr lang="en-US" sz="1200" b="1" dirty="0"/>
          </a:p>
        </p:txBody>
      </p:sp>
      <p:cxnSp>
        <p:nvCxnSpPr>
          <p:cNvPr id="29" name="直線矢印コネクタ 28"/>
          <p:cNvCxnSpPr/>
          <p:nvPr/>
        </p:nvCxnSpPr>
        <p:spPr>
          <a:xfrm>
            <a:off x="3760634" y="3472279"/>
            <a:ext cx="724062" cy="1"/>
          </a:xfrm>
          <a:prstGeom prst="straightConnector1">
            <a:avLst/>
          </a:prstGeom>
          <a:ln w="3810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30" name="テキスト ボックス 29"/>
          <p:cNvSpPr txBox="1"/>
          <p:nvPr/>
        </p:nvSpPr>
        <p:spPr>
          <a:xfrm>
            <a:off x="4446950" y="5104734"/>
            <a:ext cx="4155585" cy="276999"/>
          </a:xfrm>
          <a:prstGeom prst="rect">
            <a:avLst/>
          </a:prstGeom>
          <a:noFill/>
        </p:spPr>
        <p:txBody>
          <a:bodyPr wrap="square" rtlCol="0">
            <a:spAutoFit/>
          </a:bodyPr>
          <a:lstStyle/>
          <a:p>
            <a:r>
              <a:rPr lang="en-US" altLang="ja-JP" sz="1200" b="1" dirty="0" smtClean="0"/>
              <a:t>Measurements in the Waiting Regions of R-, RP-Processes</a:t>
            </a:r>
            <a:endParaRPr lang="en-US" sz="1200" b="1" dirty="0"/>
          </a:p>
        </p:txBody>
      </p:sp>
      <p:cxnSp>
        <p:nvCxnSpPr>
          <p:cNvPr id="36" name="直線矢印コネクタ 35"/>
          <p:cNvCxnSpPr/>
          <p:nvPr/>
        </p:nvCxnSpPr>
        <p:spPr>
          <a:xfrm>
            <a:off x="3759323" y="4544585"/>
            <a:ext cx="2329428" cy="0"/>
          </a:xfrm>
          <a:prstGeom prst="straightConnector1">
            <a:avLst/>
          </a:prstGeom>
          <a:ln w="3810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38" name="テキスト ボックス 37"/>
          <p:cNvSpPr txBox="1"/>
          <p:nvPr/>
        </p:nvSpPr>
        <p:spPr>
          <a:xfrm>
            <a:off x="3748932" y="3511644"/>
            <a:ext cx="811362" cy="276999"/>
          </a:xfrm>
          <a:prstGeom prst="rect">
            <a:avLst/>
          </a:prstGeom>
          <a:noFill/>
        </p:spPr>
        <p:txBody>
          <a:bodyPr wrap="square" rtlCol="0">
            <a:spAutoFit/>
          </a:bodyPr>
          <a:lstStyle/>
          <a:p>
            <a:r>
              <a:rPr lang="en-US" altLang="ja-JP" sz="1200" b="1" dirty="0" smtClean="0"/>
              <a:t>Transport</a:t>
            </a:r>
            <a:endParaRPr lang="en-US" sz="1200" b="1" dirty="0"/>
          </a:p>
        </p:txBody>
      </p:sp>
      <p:cxnSp>
        <p:nvCxnSpPr>
          <p:cNvPr id="40" name="直線矢印コネクタ 39"/>
          <p:cNvCxnSpPr/>
          <p:nvPr/>
        </p:nvCxnSpPr>
        <p:spPr>
          <a:xfrm>
            <a:off x="4864869" y="3479065"/>
            <a:ext cx="733717" cy="1"/>
          </a:xfrm>
          <a:prstGeom prst="straightConnector1">
            <a:avLst/>
          </a:prstGeom>
          <a:ln w="3810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41" name="テキスト ボックス 40"/>
          <p:cNvSpPr txBox="1"/>
          <p:nvPr/>
        </p:nvSpPr>
        <p:spPr>
          <a:xfrm>
            <a:off x="4664165" y="3518430"/>
            <a:ext cx="1659438" cy="276999"/>
          </a:xfrm>
          <a:prstGeom prst="rect">
            <a:avLst/>
          </a:prstGeom>
          <a:noFill/>
        </p:spPr>
        <p:txBody>
          <a:bodyPr wrap="square" rtlCol="0">
            <a:spAutoFit/>
          </a:bodyPr>
          <a:lstStyle/>
          <a:p>
            <a:r>
              <a:rPr lang="en-US" altLang="ja-JP" sz="1200" b="1" dirty="0" smtClean="0"/>
              <a:t>Newly Installation</a:t>
            </a:r>
            <a:endParaRPr lang="en-US" sz="1200" b="1" dirty="0"/>
          </a:p>
        </p:txBody>
      </p:sp>
      <p:sp>
        <p:nvSpPr>
          <p:cNvPr id="43" name="テキスト ボックス 42"/>
          <p:cNvSpPr txBox="1"/>
          <p:nvPr/>
        </p:nvSpPr>
        <p:spPr>
          <a:xfrm>
            <a:off x="3643586" y="4575945"/>
            <a:ext cx="3262805" cy="276999"/>
          </a:xfrm>
          <a:prstGeom prst="rect">
            <a:avLst/>
          </a:prstGeom>
          <a:noFill/>
        </p:spPr>
        <p:txBody>
          <a:bodyPr wrap="square" rtlCol="0">
            <a:spAutoFit/>
          </a:bodyPr>
          <a:lstStyle/>
          <a:p>
            <a:r>
              <a:rPr lang="en-US" sz="1200" b="1" dirty="0" smtClean="0"/>
              <a:t>SLOWRI</a:t>
            </a:r>
            <a:r>
              <a:rPr lang="en-US" altLang="ja-JP" sz="1200" b="1" dirty="0" smtClean="0"/>
              <a:t> R&amp;D</a:t>
            </a:r>
            <a:r>
              <a:rPr lang="ja-JP" altLang="en-US" sz="1200" b="1" dirty="0" smtClean="0"/>
              <a:t>・</a:t>
            </a:r>
            <a:r>
              <a:rPr lang="en-US" altLang="ja-JP" sz="1200" b="1" dirty="0" smtClean="0"/>
              <a:t>Manufacturing</a:t>
            </a:r>
            <a:r>
              <a:rPr lang="ja-JP" altLang="en-US" sz="1200" b="1" dirty="0" smtClean="0"/>
              <a:t>・</a:t>
            </a:r>
            <a:r>
              <a:rPr lang="en-US" altLang="ja-JP" sz="1200" b="1" dirty="0" smtClean="0"/>
              <a:t>Installation</a:t>
            </a:r>
            <a:endParaRPr lang="en-US" sz="1200" b="1" dirty="0"/>
          </a:p>
        </p:txBody>
      </p:sp>
      <p:cxnSp>
        <p:nvCxnSpPr>
          <p:cNvPr id="50" name="直線矢印コネクタ 49"/>
          <p:cNvCxnSpPr/>
          <p:nvPr/>
        </p:nvCxnSpPr>
        <p:spPr>
          <a:xfrm>
            <a:off x="6092094" y="5091750"/>
            <a:ext cx="2362572" cy="0"/>
          </a:xfrm>
          <a:prstGeom prst="straightConnector1">
            <a:avLst/>
          </a:prstGeom>
          <a:ln w="38100">
            <a:solidFill>
              <a:srgbClr val="0000FF"/>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53" name="直線コネクタ 52"/>
          <p:cNvCxnSpPr/>
          <p:nvPr/>
        </p:nvCxnSpPr>
        <p:spPr>
          <a:xfrm>
            <a:off x="4705735" y="5091751"/>
            <a:ext cx="1378094" cy="0"/>
          </a:xfrm>
          <a:prstGeom prst="line">
            <a:avLst/>
          </a:prstGeom>
          <a:ln w="38100">
            <a:solidFill>
              <a:srgbClr val="0000FF"/>
            </a:solidFill>
            <a:prstDash val="sysDash"/>
            <a:tailEnd type="none" w="lg" len="lg"/>
          </a:ln>
        </p:spPr>
        <p:style>
          <a:lnRef idx="2">
            <a:schemeClr val="accent1"/>
          </a:lnRef>
          <a:fillRef idx="0">
            <a:schemeClr val="accent1"/>
          </a:fillRef>
          <a:effectRef idx="1">
            <a:schemeClr val="accent1"/>
          </a:effectRef>
          <a:fontRef idx="minor">
            <a:schemeClr val="tx1"/>
          </a:fontRef>
        </p:style>
      </p:cxnSp>
      <p:cxnSp>
        <p:nvCxnSpPr>
          <p:cNvPr id="57" name="直線矢印コネクタ 56"/>
          <p:cNvCxnSpPr/>
          <p:nvPr/>
        </p:nvCxnSpPr>
        <p:spPr>
          <a:xfrm>
            <a:off x="5354836" y="3998387"/>
            <a:ext cx="733717" cy="1"/>
          </a:xfrm>
          <a:prstGeom prst="straightConnector1">
            <a:avLst/>
          </a:prstGeom>
          <a:ln w="3810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58" name="テキスト ボックス 57"/>
          <p:cNvSpPr txBox="1"/>
          <p:nvPr/>
        </p:nvSpPr>
        <p:spPr>
          <a:xfrm>
            <a:off x="5128037" y="4046451"/>
            <a:ext cx="1578287" cy="276999"/>
          </a:xfrm>
          <a:prstGeom prst="rect">
            <a:avLst/>
          </a:prstGeom>
          <a:noFill/>
        </p:spPr>
        <p:txBody>
          <a:bodyPr wrap="square" rtlCol="0">
            <a:spAutoFit/>
          </a:bodyPr>
          <a:lstStyle/>
          <a:p>
            <a:r>
              <a:rPr lang="en-US" altLang="ja-JP" sz="1200" b="1" dirty="0" smtClean="0"/>
              <a:t>Newly Installation</a:t>
            </a:r>
            <a:endParaRPr lang="en-US" sz="1200" b="1" dirty="0"/>
          </a:p>
        </p:txBody>
      </p:sp>
    </p:spTree>
    <p:extLst>
      <p:ext uri="{BB962C8B-B14F-4D97-AF65-F5344CB8AC3E}">
        <p14:creationId xmlns:p14="http://schemas.microsoft.com/office/powerpoint/2010/main" val="330856771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ppt_x"/>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ppt_x"/>
                                          </p:val>
                                        </p:tav>
                                        <p:tav tm="100000">
                                          <p:val>
                                            <p:strVal val="#ppt_x"/>
                                          </p:val>
                                        </p:tav>
                                      </p:tavLst>
                                    </p:anim>
                                    <p:anim calcmode="lin" valueType="num">
                                      <p:cBhvr additive="base">
                                        <p:cTn id="40" dur="500" fill="hold"/>
                                        <p:tgtEl>
                                          <p:spTgt spid="3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ppt_x"/>
                                          </p:val>
                                        </p:tav>
                                        <p:tav tm="100000">
                                          <p:val>
                                            <p:strVal val="#ppt_x"/>
                                          </p:val>
                                        </p:tav>
                                      </p:tavLst>
                                    </p:anim>
                                    <p:anim calcmode="lin" valueType="num">
                                      <p:cBhvr additive="base">
                                        <p:cTn id="44" dur="500" fill="hold"/>
                                        <p:tgtEl>
                                          <p:spTgt spid="4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500" fill="hold"/>
                                        <p:tgtEl>
                                          <p:spTgt spid="41"/>
                                        </p:tgtEl>
                                        <p:attrNameLst>
                                          <p:attrName>ppt_x</p:attrName>
                                        </p:attrNameLst>
                                      </p:cBhvr>
                                      <p:tavLst>
                                        <p:tav tm="0">
                                          <p:val>
                                            <p:strVal val="#ppt_x"/>
                                          </p:val>
                                        </p:tav>
                                        <p:tav tm="100000">
                                          <p:val>
                                            <p:strVal val="#ppt_x"/>
                                          </p:val>
                                        </p:tav>
                                      </p:tavLst>
                                    </p:anim>
                                    <p:anim calcmode="lin" valueType="num">
                                      <p:cBhvr additive="base">
                                        <p:cTn id="48" dur="500" fill="hold"/>
                                        <p:tgtEl>
                                          <p:spTgt spid="4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ppt_x"/>
                                          </p:val>
                                        </p:tav>
                                        <p:tav tm="100000">
                                          <p:val>
                                            <p:strVal val="#ppt_x"/>
                                          </p:val>
                                        </p:tav>
                                      </p:tavLst>
                                    </p:anim>
                                    <p:anim calcmode="lin" valueType="num">
                                      <p:cBhvr additive="base">
                                        <p:cTn id="52" dur="500" fill="hold"/>
                                        <p:tgtEl>
                                          <p:spTgt spid="4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additive="base">
                                        <p:cTn id="55" dur="500" fill="hold"/>
                                        <p:tgtEl>
                                          <p:spTgt spid="50"/>
                                        </p:tgtEl>
                                        <p:attrNameLst>
                                          <p:attrName>ppt_x</p:attrName>
                                        </p:attrNameLst>
                                      </p:cBhvr>
                                      <p:tavLst>
                                        <p:tav tm="0">
                                          <p:val>
                                            <p:strVal val="#ppt_x"/>
                                          </p:val>
                                        </p:tav>
                                        <p:tav tm="100000">
                                          <p:val>
                                            <p:strVal val="#ppt_x"/>
                                          </p:val>
                                        </p:tav>
                                      </p:tavLst>
                                    </p:anim>
                                    <p:anim calcmode="lin" valueType="num">
                                      <p:cBhvr additive="base">
                                        <p:cTn id="56" dur="500" fill="hold"/>
                                        <p:tgtEl>
                                          <p:spTgt spid="50"/>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anim calcmode="lin" valueType="num">
                                      <p:cBhvr additive="base">
                                        <p:cTn id="59" dur="500" fill="hold"/>
                                        <p:tgtEl>
                                          <p:spTgt spid="53"/>
                                        </p:tgtEl>
                                        <p:attrNameLst>
                                          <p:attrName>ppt_x</p:attrName>
                                        </p:attrNameLst>
                                      </p:cBhvr>
                                      <p:tavLst>
                                        <p:tav tm="0">
                                          <p:val>
                                            <p:strVal val="#ppt_x"/>
                                          </p:val>
                                        </p:tav>
                                        <p:tav tm="100000">
                                          <p:val>
                                            <p:strVal val="#ppt_x"/>
                                          </p:val>
                                        </p:tav>
                                      </p:tavLst>
                                    </p:anim>
                                    <p:anim calcmode="lin" valueType="num">
                                      <p:cBhvr additive="base">
                                        <p:cTn id="60" dur="500" fill="hold"/>
                                        <p:tgtEl>
                                          <p:spTgt spid="5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anim calcmode="lin" valueType="num">
                                      <p:cBhvr additive="base">
                                        <p:cTn id="63" dur="500" fill="hold"/>
                                        <p:tgtEl>
                                          <p:spTgt spid="57"/>
                                        </p:tgtEl>
                                        <p:attrNameLst>
                                          <p:attrName>ppt_x</p:attrName>
                                        </p:attrNameLst>
                                      </p:cBhvr>
                                      <p:tavLst>
                                        <p:tav tm="0">
                                          <p:val>
                                            <p:strVal val="#ppt_x"/>
                                          </p:val>
                                        </p:tav>
                                        <p:tav tm="100000">
                                          <p:val>
                                            <p:strVal val="#ppt_x"/>
                                          </p:val>
                                        </p:tav>
                                      </p:tavLst>
                                    </p:anim>
                                    <p:anim calcmode="lin" valueType="num">
                                      <p:cBhvr additive="base">
                                        <p:cTn id="64" dur="500" fill="hold"/>
                                        <p:tgtEl>
                                          <p:spTgt spid="5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500" fill="hold"/>
                                        <p:tgtEl>
                                          <p:spTgt spid="58"/>
                                        </p:tgtEl>
                                        <p:attrNameLst>
                                          <p:attrName>ppt_x</p:attrName>
                                        </p:attrNameLst>
                                      </p:cBhvr>
                                      <p:tavLst>
                                        <p:tav tm="0">
                                          <p:val>
                                            <p:strVal val="#ppt_x"/>
                                          </p:val>
                                        </p:tav>
                                        <p:tav tm="100000">
                                          <p:val>
                                            <p:strVal val="#ppt_x"/>
                                          </p:val>
                                        </p:tav>
                                      </p:tavLst>
                                    </p:anim>
                                    <p:anim calcmode="lin" valueType="num">
                                      <p:cBhvr additive="base">
                                        <p:cTn id="6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30" grpId="0"/>
      <p:bldP spid="38" grpId="0"/>
      <p:bldP spid="41" grpId="0"/>
      <p:bldP spid="43" grpId="0"/>
      <p:bldP spid="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856943" y="139707"/>
            <a:ext cx="1654510" cy="461665"/>
          </a:xfrm>
          <a:prstGeom prst="rect">
            <a:avLst/>
          </a:prstGeom>
        </p:spPr>
        <p:txBody>
          <a:bodyPr wrap="square">
            <a:spAutoFit/>
          </a:bodyPr>
          <a:lstStyle/>
          <a:p>
            <a:r>
              <a:rPr lang="en-US" altLang="ja-JP" sz="2400" dirty="0" smtClean="0">
                <a:latin typeface="メイリオ"/>
                <a:ea typeface="メイリオ"/>
                <a:cs typeface="メイリオ"/>
              </a:rPr>
              <a:t>Summary</a:t>
            </a:r>
            <a:endParaRPr lang="en-US" altLang="ja-JP" sz="2400" dirty="0">
              <a:latin typeface="メイリオ"/>
              <a:ea typeface="メイリオ"/>
              <a:cs typeface="メイリオ"/>
            </a:endParaRPr>
          </a:p>
        </p:txBody>
      </p:sp>
      <p:sp>
        <p:nvSpPr>
          <p:cNvPr id="3" name="テキスト ボックス 2"/>
          <p:cNvSpPr txBox="1"/>
          <p:nvPr/>
        </p:nvSpPr>
        <p:spPr>
          <a:xfrm>
            <a:off x="83284" y="1049245"/>
            <a:ext cx="9017727" cy="5509201"/>
          </a:xfrm>
          <a:prstGeom prst="rect">
            <a:avLst/>
          </a:prstGeom>
          <a:noFill/>
        </p:spPr>
        <p:txBody>
          <a:bodyPr wrap="square" rtlCol="0">
            <a:spAutoFit/>
          </a:bodyPr>
          <a:lstStyle/>
          <a:p>
            <a:pPr marL="184150" indent="-184150"/>
            <a:r>
              <a:rPr lang="en-US" sz="1600" dirty="0" smtClean="0">
                <a:latin typeface="メイリオ"/>
                <a:ea typeface="メイリオ"/>
                <a:cs typeface="メイリオ"/>
              </a:rPr>
              <a:t>• </a:t>
            </a:r>
            <a:r>
              <a:rPr lang="en-US" altLang="ja-JP" sz="1600" dirty="0" smtClean="0">
                <a:latin typeface="メイリオ"/>
                <a:ea typeface="メイリオ"/>
                <a:cs typeface="メイリオ"/>
              </a:rPr>
              <a:t>Charge</a:t>
            </a:r>
            <a:r>
              <a:rPr lang="en-US" altLang="ja-JP" sz="1600" dirty="0">
                <a:latin typeface="メイリオ"/>
                <a:ea typeface="メイリオ"/>
                <a:cs typeface="メイリオ"/>
              </a:rPr>
              <a:t>-radii </a:t>
            </a:r>
            <a:r>
              <a:rPr lang="en-US" altLang="ja-JP" sz="1600" dirty="0" smtClean="0">
                <a:latin typeface="メイリオ"/>
                <a:ea typeface="メイリオ"/>
                <a:cs typeface="メイリオ"/>
              </a:rPr>
              <a:t>shifts and </a:t>
            </a:r>
            <a:r>
              <a:rPr lang="en-US" altLang="ja-JP" sz="1600" dirty="0">
                <a:latin typeface="メイリオ"/>
                <a:ea typeface="メイリオ"/>
                <a:cs typeface="メイリオ"/>
              </a:rPr>
              <a:t>magnetic moments </a:t>
            </a:r>
            <a:r>
              <a:rPr lang="en-US" sz="1600" dirty="0" smtClean="0">
                <a:latin typeface="メイリオ"/>
                <a:ea typeface="メイリオ"/>
                <a:cs typeface="メイリオ"/>
              </a:rPr>
              <a:t>of  </a:t>
            </a:r>
            <a:r>
              <a:rPr lang="en-US" sz="1600" baseline="30000" dirty="0" smtClean="0">
                <a:latin typeface="メイリオ"/>
                <a:ea typeface="メイリオ"/>
                <a:cs typeface="メイリオ"/>
              </a:rPr>
              <a:t>199g, </a:t>
            </a:r>
            <a:r>
              <a:rPr lang="en-US" sz="1600" baseline="30000" dirty="0" err="1" smtClean="0">
                <a:latin typeface="メイリオ"/>
                <a:ea typeface="メイリオ"/>
                <a:cs typeface="メイリオ"/>
              </a:rPr>
              <a:t>m</a:t>
            </a:r>
            <a:r>
              <a:rPr lang="en-US" sz="1600" dirty="0" err="1" smtClean="0">
                <a:latin typeface="メイリオ"/>
                <a:ea typeface="メイリオ"/>
                <a:cs typeface="メイリオ"/>
              </a:rPr>
              <a:t>Pt</a:t>
            </a:r>
            <a:r>
              <a:rPr lang="en-US" sz="1600" dirty="0" smtClean="0">
                <a:latin typeface="メイリオ"/>
                <a:ea typeface="メイリオ"/>
                <a:cs typeface="メイリオ"/>
              </a:rPr>
              <a:t>, </a:t>
            </a:r>
            <a:r>
              <a:rPr lang="en-US" sz="1600" baseline="30000" dirty="0" smtClean="0">
                <a:latin typeface="メイリオ"/>
                <a:ea typeface="メイリオ"/>
                <a:cs typeface="メイリオ"/>
              </a:rPr>
              <a:t>196, 197, 198</a:t>
            </a:r>
            <a:r>
              <a:rPr lang="en-US" sz="1600" dirty="0" smtClean="0">
                <a:latin typeface="メイリオ"/>
                <a:ea typeface="メイリオ"/>
                <a:cs typeface="メイリオ"/>
              </a:rPr>
              <a:t>Ir were measured for the first time by means of In-gas-cell laser spectroscopy.</a:t>
            </a:r>
          </a:p>
          <a:p>
            <a:pPr marL="184150" indent="-184150"/>
            <a:endParaRPr lang="en-US" sz="1600" dirty="0" smtClean="0">
              <a:latin typeface="メイリオ"/>
              <a:ea typeface="メイリオ"/>
              <a:cs typeface="メイリオ"/>
            </a:endParaRPr>
          </a:p>
          <a:p>
            <a:pPr marL="184150" indent="-184150"/>
            <a:r>
              <a:rPr lang="en-US" sz="1600" dirty="0" smtClean="0">
                <a:latin typeface="メイリオ"/>
                <a:ea typeface="メイリオ"/>
                <a:cs typeface="メイリオ"/>
              </a:rPr>
              <a:t>• Shape coexistence in </a:t>
            </a:r>
            <a:r>
              <a:rPr lang="en-US" sz="1600" baseline="30000" dirty="0" smtClean="0">
                <a:latin typeface="メイリオ"/>
                <a:ea typeface="メイリオ"/>
                <a:cs typeface="メイリオ"/>
              </a:rPr>
              <a:t>199</a:t>
            </a:r>
            <a:r>
              <a:rPr lang="en-US" sz="1600" dirty="0" smtClean="0">
                <a:latin typeface="メイリオ"/>
                <a:ea typeface="メイリオ"/>
                <a:cs typeface="メイリオ"/>
              </a:rPr>
              <a:t>Pt is suggested.</a:t>
            </a:r>
          </a:p>
          <a:p>
            <a:pPr marL="184150" indent="-184150"/>
            <a:endParaRPr lang="en-US" sz="1600" dirty="0" smtClean="0">
              <a:latin typeface="メイリオ"/>
              <a:ea typeface="メイリオ"/>
              <a:cs typeface="メイリオ"/>
            </a:endParaRPr>
          </a:p>
          <a:p>
            <a:pPr marL="184150" indent="-184150"/>
            <a:r>
              <a:rPr lang="en-US" sz="1600" dirty="0" smtClean="0">
                <a:latin typeface="メイリオ"/>
                <a:ea typeface="メイリオ"/>
                <a:cs typeface="メイリオ"/>
              </a:rPr>
              <a:t>• Lifetime measurements  in the vicinity of N=126 isotones will be performed soon at the KISS decay measurement station.</a:t>
            </a:r>
          </a:p>
          <a:p>
            <a:pPr marL="184150" indent="-184150"/>
            <a:endParaRPr lang="en-US" sz="1600" dirty="0" smtClean="0">
              <a:latin typeface="メイリオ"/>
              <a:ea typeface="メイリオ"/>
              <a:cs typeface="メイリオ"/>
            </a:endParaRPr>
          </a:p>
          <a:p>
            <a:pPr marL="184150" indent="-184150"/>
            <a:r>
              <a:rPr lang="en-US" sz="1600" dirty="0" smtClean="0">
                <a:latin typeface="メイリオ"/>
                <a:ea typeface="メイリオ"/>
                <a:cs typeface="メイリオ"/>
              </a:rPr>
              <a:t>• MRTOF-MS has revealed its high performance for mass measurements both in medium- and very-heavy element regions.   </a:t>
            </a:r>
          </a:p>
          <a:p>
            <a:pPr marL="184150" indent="-184150"/>
            <a:endParaRPr lang="en-US" sz="1600" dirty="0" smtClean="0">
              <a:latin typeface="メイリオ"/>
              <a:ea typeface="メイリオ"/>
              <a:cs typeface="メイリオ"/>
            </a:endParaRPr>
          </a:p>
          <a:p>
            <a:pPr marL="184150" indent="-184150"/>
            <a:r>
              <a:rPr lang="en-US" sz="1600" dirty="0" smtClean="0">
                <a:latin typeface="メイリオ"/>
                <a:ea typeface="メイリオ"/>
                <a:cs typeface="メイリオ"/>
              </a:rPr>
              <a:t>• Mass measurements at KISS will be ready within this year.</a:t>
            </a:r>
          </a:p>
          <a:p>
            <a:pPr marL="184150" indent="-184150"/>
            <a:endParaRPr lang="en-US" sz="1600" dirty="0" smtClean="0">
              <a:latin typeface="メイリオ"/>
              <a:ea typeface="メイリオ"/>
              <a:cs typeface="メイリオ"/>
            </a:endParaRPr>
          </a:p>
          <a:p>
            <a:pPr marL="184150" indent="-184150"/>
            <a:r>
              <a:rPr lang="en-US" sz="1600" dirty="0" smtClean="0">
                <a:latin typeface="メイリオ"/>
                <a:ea typeface="メイリオ"/>
                <a:cs typeface="メイリオ"/>
              </a:rPr>
              <a:t>• R&amp;Ds of KISS Stage II, has been launched since this </a:t>
            </a:r>
            <a:r>
              <a:rPr lang="en-US" sz="1600" dirty="0">
                <a:latin typeface="メイリオ"/>
                <a:ea typeface="メイリオ"/>
                <a:cs typeface="メイリオ"/>
              </a:rPr>
              <a:t>year for </a:t>
            </a:r>
            <a:r>
              <a:rPr lang="en-US" sz="1600" dirty="0" smtClean="0">
                <a:latin typeface="メイリオ"/>
                <a:ea typeface="メイリオ"/>
                <a:cs typeface="メイリオ"/>
              </a:rPr>
              <a:t>comprehensive </a:t>
            </a:r>
            <a:r>
              <a:rPr lang="en-US" sz="1600" dirty="0">
                <a:latin typeface="メイリオ"/>
                <a:ea typeface="メイリオ"/>
                <a:cs typeface="メイリオ"/>
              </a:rPr>
              <a:t>study of element synthesis with precise </a:t>
            </a:r>
            <a:r>
              <a:rPr lang="en-US" sz="1600" dirty="0" smtClean="0">
                <a:latin typeface="メイリオ"/>
                <a:ea typeface="メイリオ"/>
                <a:cs typeface="メイリオ"/>
              </a:rPr>
              <a:t>spectroscopy.</a:t>
            </a:r>
          </a:p>
          <a:p>
            <a:pPr marL="184150" indent="-184150"/>
            <a:endParaRPr lang="en-US" sz="1600" dirty="0">
              <a:latin typeface="メイリオ"/>
              <a:ea typeface="メイリオ"/>
              <a:cs typeface="メイリオ"/>
            </a:endParaRPr>
          </a:p>
          <a:p>
            <a:pPr marL="184150" indent="-184150"/>
            <a:r>
              <a:rPr lang="en-US" sz="1600" dirty="0" smtClean="0">
                <a:latin typeface="メイリオ"/>
                <a:ea typeface="メイリオ"/>
                <a:cs typeface="メイリオ"/>
              </a:rPr>
              <a:t>• MRTOF will challenge to measure masses of super heavy isotopes.</a:t>
            </a:r>
          </a:p>
          <a:p>
            <a:pPr marL="184150" indent="-184150"/>
            <a:endParaRPr lang="en-US" sz="1600" dirty="0">
              <a:latin typeface="メイリオ"/>
              <a:ea typeface="メイリオ"/>
              <a:cs typeface="メイリオ"/>
            </a:endParaRPr>
          </a:p>
          <a:p>
            <a:pPr algn="ctr"/>
            <a:r>
              <a:rPr lang="en-US" sz="1600" b="1" dirty="0" smtClean="0">
                <a:latin typeface="メイリオ"/>
                <a:ea typeface="メイリオ"/>
                <a:cs typeface="メイリオ"/>
              </a:rPr>
              <a:t>User collaboration group: SSRI-</a:t>
            </a:r>
            <a:r>
              <a:rPr lang="en-US" sz="1600" b="1" dirty="0" err="1" smtClean="0">
                <a:latin typeface="メイリオ"/>
                <a:ea typeface="メイリオ"/>
                <a:cs typeface="メイリオ"/>
              </a:rPr>
              <a:t>pns</a:t>
            </a:r>
            <a:r>
              <a:rPr lang="en-US" sz="1600" b="1" dirty="0" smtClean="0">
                <a:latin typeface="メイリオ"/>
                <a:ea typeface="メイリオ"/>
                <a:cs typeface="メイリオ"/>
              </a:rPr>
              <a:t> </a:t>
            </a:r>
            <a:r>
              <a:rPr lang="en-US" sz="1600" b="1" dirty="0">
                <a:latin typeface="メイリオ"/>
                <a:ea typeface="メイリオ"/>
                <a:cs typeface="メイリオ"/>
                <a:hlinkClick r:id="rId3"/>
              </a:rPr>
              <a:t>http://research.kek.jp/group/wnsc/ssri-pns</a:t>
            </a:r>
            <a:r>
              <a:rPr lang="en-US" sz="1600" b="1" dirty="0" smtClean="0">
                <a:latin typeface="メイリオ"/>
                <a:ea typeface="メイリオ"/>
                <a:cs typeface="メイリオ"/>
                <a:hlinkClick r:id="rId3"/>
              </a:rPr>
              <a:t>/</a:t>
            </a:r>
            <a:endParaRPr lang="en-US" sz="1600" b="1" dirty="0" smtClean="0">
              <a:latin typeface="メイリオ"/>
              <a:ea typeface="メイリオ"/>
              <a:cs typeface="メイリオ"/>
            </a:endParaRPr>
          </a:p>
          <a:p>
            <a:pPr algn="ctr"/>
            <a:r>
              <a:rPr lang="en-US" sz="1600" b="1" dirty="0" smtClean="0">
                <a:latin typeface="メイリオ"/>
                <a:ea typeface="メイリオ"/>
                <a:cs typeface="メイリオ"/>
              </a:rPr>
              <a:t>   Calling Letters of Intent concerning to KISS, SLOWRI, MRTOF experimental subjects:  submit </a:t>
            </a:r>
            <a:r>
              <a:rPr lang="en-US" sz="1600" b="1" dirty="0" smtClean="0">
                <a:latin typeface="メイリオ"/>
                <a:ea typeface="メイリオ"/>
                <a:cs typeface="メイリオ"/>
                <a:hlinkClick r:id="rId4"/>
              </a:rPr>
              <a:t>SSRI-PNS_contact@kek.j</a:t>
            </a:r>
            <a:r>
              <a:rPr lang="en-US" sz="1600" b="1" dirty="0" smtClean="0">
                <a:solidFill>
                  <a:srgbClr val="0000FF"/>
                </a:solidFill>
                <a:latin typeface="メイリオ"/>
                <a:ea typeface="メイリオ"/>
                <a:cs typeface="メイリオ"/>
                <a:hlinkClick r:id="rId4"/>
              </a:rPr>
              <a:t>p</a:t>
            </a:r>
            <a:r>
              <a:rPr lang="en-US" sz="1600" b="1" dirty="0" smtClean="0">
                <a:solidFill>
                  <a:srgbClr val="0000FF"/>
                </a:solidFill>
                <a:latin typeface="メイリオ"/>
                <a:ea typeface="メイリオ"/>
                <a:cs typeface="メイリオ"/>
              </a:rPr>
              <a:t>, dead line is 15</a:t>
            </a:r>
            <a:r>
              <a:rPr lang="en-US" sz="1600" b="1" baseline="30000" dirty="0" smtClean="0">
                <a:solidFill>
                  <a:srgbClr val="0000FF"/>
                </a:solidFill>
                <a:latin typeface="メイリオ"/>
                <a:ea typeface="メイリオ"/>
                <a:cs typeface="メイリオ"/>
              </a:rPr>
              <a:t>th</a:t>
            </a:r>
            <a:r>
              <a:rPr lang="en-US" sz="1600" b="1" dirty="0" smtClean="0">
                <a:solidFill>
                  <a:srgbClr val="0000FF"/>
                </a:solidFill>
                <a:latin typeface="メイリオ"/>
                <a:ea typeface="メイリオ"/>
                <a:cs typeface="メイリオ"/>
              </a:rPr>
              <a:t>, July</a:t>
            </a:r>
            <a:r>
              <a:rPr lang="en-US" sz="1600" b="1" dirty="0" smtClean="0">
                <a:latin typeface="メイリオ"/>
                <a:ea typeface="メイリオ"/>
                <a:cs typeface="メイリオ"/>
              </a:rPr>
              <a:t> </a:t>
            </a:r>
            <a:endParaRPr lang="en-US" sz="1600" b="1" dirty="0">
              <a:latin typeface="メイリオ"/>
              <a:ea typeface="メイリオ"/>
              <a:cs typeface="メイリオ"/>
            </a:endParaRPr>
          </a:p>
        </p:txBody>
      </p:sp>
    </p:spTree>
    <p:extLst>
      <p:ext uri="{BB962C8B-B14F-4D97-AF65-F5344CB8AC3E}">
        <p14:creationId xmlns:p14="http://schemas.microsoft.com/office/powerpoint/2010/main" val="45466585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270995" y="3524370"/>
            <a:ext cx="542073" cy="369332"/>
          </a:xfrm>
          <a:prstGeom prst="rect">
            <a:avLst/>
          </a:prstGeom>
          <a:noFill/>
        </p:spPr>
        <p:txBody>
          <a:bodyPr wrap="none" rtlCol="0">
            <a:spAutoFit/>
          </a:bodyPr>
          <a:lstStyle/>
          <a:p>
            <a:r>
              <a:rPr lang="en-US" dirty="0" smtClean="0"/>
              <a:t>end</a:t>
            </a:r>
            <a:endParaRPr lang="en-US" dirty="0"/>
          </a:p>
        </p:txBody>
      </p:sp>
    </p:spTree>
    <p:extLst>
      <p:ext uri="{BB962C8B-B14F-4D97-AF65-F5344CB8AC3E}">
        <p14:creationId xmlns:p14="http://schemas.microsoft.com/office/powerpoint/2010/main" val="213214896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487362"/>
          </a:xfrm>
        </p:spPr>
        <p:txBody>
          <a:bodyPr>
            <a:normAutofit/>
          </a:bodyPr>
          <a:lstStyle/>
          <a:p>
            <a:r>
              <a:rPr lang="en-US" sz="2400" dirty="0" smtClean="0"/>
              <a:t>Calibration of measured </a:t>
            </a:r>
            <a:r>
              <a:rPr lang="en-US" sz="2400" dirty="0" err="1" smtClean="0"/>
              <a:t>Hfs</a:t>
            </a:r>
            <a:r>
              <a:rPr lang="en-US" sz="2400" dirty="0" smtClean="0"/>
              <a:t> with </a:t>
            </a:r>
            <a:r>
              <a:rPr lang="en-US" sz="2400" baseline="30000" dirty="0" smtClean="0"/>
              <a:t>195, 198</a:t>
            </a:r>
            <a:r>
              <a:rPr lang="en-US" sz="2400" dirty="0" smtClean="0"/>
              <a:t>Pt</a:t>
            </a:r>
            <a:endParaRPr lang="en-US" sz="2400" dirty="0"/>
          </a:p>
        </p:txBody>
      </p:sp>
      <p:pic>
        <p:nvPicPr>
          <p:cNvPr id="4" name="図 3"/>
          <p:cNvPicPr>
            <a:picLocks noChangeAspect="1"/>
          </p:cNvPicPr>
          <p:nvPr/>
        </p:nvPicPr>
        <p:blipFill rotWithShape="1">
          <a:blip r:embed="rId2"/>
          <a:srcRect r="5978"/>
          <a:stretch/>
        </p:blipFill>
        <p:spPr>
          <a:xfrm>
            <a:off x="5808870" y="843802"/>
            <a:ext cx="3202607" cy="4735211"/>
          </a:xfrm>
          <a:prstGeom prst="rect">
            <a:avLst/>
          </a:prstGeom>
        </p:spPr>
      </p:pic>
      <p:sp>
        <p:nvSpPr>
          <p:cNvPr id="5" name="テキスト ボックス 4"/>
          <p:cNvSpPr txBox="1"/>
          <p:nvPr/>
        </p:nvSpPr>
        <p:spPr>
          <a:xfrm>
            <a:off x="5912560" y="5607873"/>
            <a:ext cx="3198311" cy="830997"/>
          </a:xfrm>
          <a:prstGeom prst="rect">
            <a:avLst/>
          </a:prstGeom>
          <a:noFill/>
        </p:spPr>
        <p:txBody>
          <a:bodyPr wrap="none" rtlCol="0">
            <a:spAutoFit/>
          </a:bodyPr>
          <a:lstStyle/>
          <a:p>
            <a:r>
              <a:rPr lang="en-US" sz="1200" dirty="0" smtClean="0"/>
              <a:t>line shape calibration:</a:t>
            </a:r>
          </a:p>
          <a:p>
            <a:r>
              <a:rPr lang="en-US" sz="1200" dirty="0" smtClean="0"/>
              <a:t>Doppler=1.0 GHz @300K</a:t>
            </a:r>
          </a:p>
          <a:p>
            <a:r>
              <a:rPr lang="en-US" sz="1200" dirty="0" smtClean="0"/>
              <a:t>Laser intrinsic </a:t>
            </a:r>
            <a:r>
              <a:rPr lang="en-US" sz="1200" dirty="0" err="1" smtClean="0"/>
              <a:t>linewidth</a:t>
            </a:r>
            <a:r>
              <a:rPr lang="en-US" sz="1200" dirty="0" smtClean="0"/>
              <a:t>=3.4 GHz</a:t>
            </a:r>
          </a:p>
          <a:p>
            <a:r>
              <a:rPr lang="en-US" sz="1200" dirty="0" err="1" smtClean="0"/>
              <a:t>gas-pressure+laser-power</a:t>
            </a:r>
            <a:r>
              <a:rPr lang="en-US" sz="1200" dirty="0" smtClean="0"/>
              <a:t> broadening=12.1 GHz</a:t>
            </a:r>
            <a:endParaRPr lang="en-US" sz="1200" dirty="0"/>
          </a:p>
        </p:txBody>
      </p:sp>
      <p:pic>
        <p:nvPicPr>
          <p:cNvPr id="6" name="図 5"/>
          <p:cNvPicPr>
            <a:picLocks noChangeAspect="1"/>
          </p:cNvPicPr>
          <p:nvPr/>
        </p:nvPicPr>
        <p:blipFill>
          <a:blip r:embed="rId3"/>
          <a:stretch>
            <a:fillRect/>
          </a:stretch>
        </p:blipFill>
        <p:spPr>
          <a:xfrm>
            <a:off x="11042" y="1006046"/>
            <a:ext cx="5875131" cy="5520635"/>
          </a:xfrm>
          <a:prstGeom prst="rect">
            <a:avLst/>
          </a:prstGeom>
        </p:spPr>
      </p:pic>
    </p:spTree>
    <p:extLst>
      <p:ext uri="{BB962C8B-B14F-4D97-AF65-F5344CB8AC3E}">
        <p14:creationId xmlns:p14="http://schemas.microsoft.com/office/powerpoint/2010/main" val="118324844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6068"/>
            <a:ext cx="8229600" cy="489547"/>
          </a:xfrm>
        </p:spPr>
        <p:txBody>
          <a:bodyPr>
            <a:normAutofit/>
          </a:bodyPr>
          <a:lstStyle/>
          <a:p>
            <a:r>
              <a:rPr lang="en-US" sz="2400" dirty="0" smtClean="0"/>
              <a:t>Results of the mass measurements from A=63 to 80</a:t>
            </a:r>
            <a:endParaRPr lang="en-US" sz="2400" dirty="0"/>
          </a:p>
        </p:txBody>
      </p:sp>
      <p:pic>
        <p:nvPicPr>
          <p:cNvPr id="4" name="図 3"/>
          <p:cNvPicPr>
            <a:picLocks noChangeAspect="1"/>
          </p:cNvPicPr>
          <p:nvPr/>
        </p:nvPicPr>
        <p:blipFill rotWithShape="1">
          <a:blip r:embed="rId2"/>
          <a:srcRect b="17959"/>
          <a:stretch/>
        </p:blipFill>
        <p:spPr>
          <a:xfrm>
            <a:off x="0" y="876566"/>
            <a:ext cx="9144000" cy="3551213"/>
          </a:xfrm>
          <a:prstGeom prst="rect">
            <a:avLst/>
          </a:prstGeom>
        </p:spPr>
      </p:pic>
      <p:pic>
        <p:nvPicPr>
          <p:cNvPr id="5" name="図 4"/>
          <p:cNvPicPr>
            <a:picLocks noChangeAspect="1"/>
          </p:cNvPicPr>
          <p:nvPr/>
        </p:nvPicPr>
        <p:blipFill rotWithShape="1">
          <a:blip r:embed="rId3"/>
          <a:srcRect l="5526" t="8345" b="3973"/>
          <a:stretch/>
        </p:blipFill>
        <p:spPr>
          <a:xfrm>
            <a:off x="1753218" y="4203018"/>
            <a:ext cx="4086631" cy="2654982"/>
          </a:xfrm>
          <a:prstGeom prst="rect">
            <a:avLst/>
          </a:prstGeom>
        </p:spPr>
      </p:pic>
      <p:sp>
        <p:nvSpPr>
          <p:cNvPr id="6" name="ドーナツ 5"/>
          <p:cNvSpPr/>
          <p:nvPr/>
        </p:nvSpPr>
        <p:spPr>
          <a:xfrm>
            <a:off x="3394055" y="1045136"/>
            <a:ext cx="629361" cy="809137"/>
          </a:xfrm>
          <a:prstGeom prst="donut">
            <a:avLst>
              <a:gd name="adj" fmla="val 8255"/>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直線矢印コネクタ 7"/>
          <p:cNvCxnSpPr>
            <a:stCxn id="6" idx="4"/>
          </p:cNvCxnSpPr>
          <p:nvPr/>
        </p:nvCxnSpPr>
        <p:spPr>
          <a:xfrm flipH="1">
            <a:off x="3427771" y="1854273"/>
            <a:ext cx="280965" cy="320283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9" name="テキスト ボックス 8"/>
          <p:cNvSpPr txBox="1"/>
          <p:nvPr/>
        </p:nvSpPr>
        <p:spPr>
          <a:xfrm>
            <a:off x="3585108" y="4416541"/>
            <a:ext cx="1731739" cy="646331"/>
          </a:xfrm>
          <a:prstGeom prst="rect">
            <a:avLst/>
          </a:prstGeom>
          <a:noFill/>
        </p:spPr>
        <p:txBody>
          <a:bodyPr wrap="none" rtlCol="0">
            <a:spAutoFit/>
          </a:bodyPr>
          <a:lstStyle/>
          <a:p>
            <a:r>
              <a:rPr lang="en-US" dirty="0" smtClean="0">
                <a:solidFill>
                  <a:srgbClr val="0000FF"/>
                </a:solidFill>
              </a:rPr>
              <a:t>unresolved peak </a:t>
            </a:r>
          </a:p>
          <a:p>
            <a:r>
              <a:rPr lang="en-US" dirty="0" smtClean="0">
                <a:solidFill>
                  <a:srgbClr val="0000FF"/>
                </a:solidFill>
              </a:rPr>
              <a:t>centroid</a:t>
            </a:r>
            <a:endParaRPr lang="en-US" dirty="0">
              <a:solidFill>
                <a:srgbClr val="0000FF"/>
              </a:solidFill>
            </a:endParaRPr>
          </a:p>
        </p:txBody>
      </p:sp>
      <p:sp>
        <p:nvSpPr>
          <p:cNvPr id="10" name="ドーナツ 9"/>
          <p:cNvSpPr/>
          <p:nvPr/>
        </p:nvSpPr>
        <p:spPr>
          <a:xfrm>
            <a:off x="6248656" y="1476201"/>
            <a:ext cx="512035" cy="507996"/>
          </a:xfrm>
          <a:prstGeom prst="donut">
            <a:avLst>
              <a:gd name="adj" fmla="val 8255"/>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ドーナツ 10"/>
          <p:cNvSpPr/>
          <p:nvPr/>
        </p:nvSpPr>
        <p:spPr>
          <a:xfrm>
            <a:off x="5057364" y="2435452"/>
            <a:ext cx="512035" cy="507996"/>
          </a:xfrm>
          <a:prstGeom prst="donut">
            <a:avLst>
              <a:gd name="adj" fmla="val 8255"/>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 name="直線矢印コネクタ 12"/>
          <p:cNvCxnSpPr>
            <a:stCxn id="10" idx="4"/>
          </p:cNvCxnSpPr>
          <p:nvPr/>
        </p:nvCxnSpPr>
        <p:spPr>
          <a:xfrm>
            <a:off x="6504674" y="1984197"/>
            <a:ext cx="474492" cy="2612152"/>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a:stCxn id="11" idx="5"/>
          </p:cNvCxnSpPr>
          <p:nvPr/>
        </p:nvCxnSpPr>
        <p:spPr>
          <a:xfrm>
            <a:off x="5494413" y="2869054"/>
            <a:ext cx="1484753" cy="1716057"/>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5641758" y="4618825"/>
            <a:ext cx="3400540" cy="2031325"/>
          </a:xfrm>
          <a:prstGeom prst="rect">
            <a:avLst/>
          </a:prstGeom>
          <a:noFill/>
        </p:spPr>
        <p:txBody>
          <a:bodyPr wrap="none" rtlCol="0">
            <a:spAutoFit/>
          </a:bodyPr>
          <a:lstStyle/>
          <a:p>
            <a:r>
              <a:rPr lang="en-US" dirty="0" smtClean="0"/>
              <a:t>Discrepancies between </a:t>
            </a:r>
          </a:p>
          <a:p>
            <a:r>
              <a:rPr lang="en-US" dirty="0" smtClean="0"/>
              <a:t>meas. and AME2016:</a:t>
            </a:r>
          </a:p>
          <a:p>
            <a:endParaRPr lang="en-US" dirty="0"/>
          </a:p>
          <a:p>
            <a:r>
              <a:rPr lang="en-US" dirty="0" smtClean="0"/>
              <a:t>• due to indirect evaluation with </a:t>
            </a:r>
          </a:p>
          <a:p>
            <a:r>
              <a:rPr lang="en-US" dirty="0"/>
              <a:t> </a:t>
            </a:r>
            <a:r>
              <a:rPr lang="en-US" dirty="0" smtClean="0"/>
              <a:t>  reaction Q value, </a:t>
            </a:r>
            <a:r>
              <a:rPr lang="en-US" baseline="30000" dirty="0" smtClean="0"/>
              <a:t>64</a:t>
            </a:r>
            <a:r>
              <a:rPr lang="en-US" dirty="0" smtClean="0"/>
              <a:t>Zn(</a:t>
            </a:r>
            <a:r>
              <a:rPr lang="en-US" altLang="ja-JP" dirty="0" smtClean="0"/>
              <a:t>α,n)</a:t>
            </a:r>
            <a:r>
              <a:rPr lang="en-US" baseline="30000" dirty="0" smtClean="0">
                <a:solidFill>
                  <a:schemeClr val="accent6">
                    <a:lumMod val="75000"/>
                  </a:schemeClr>
                </a:solidFill>
              </a:rPr>
              <a:t>67</a:t>
            </a:r>
            <a:r>
              <a:rPr lang="en-US" dirty="0" smtClean="0">
                <a:solidFill>
                  <a:schemeClr val="accent6">
                    <a:lumMod val="75000"/>
                  </a:schemeClr>
                </a:solidFill>
              </a:rPr>
              <a:t>Ge</a:t>
            </a:r>
            <a:r>
              <a:rPr lang="en-US" dirty="0" smtClean="0"/>
              <a:t> ?</a:t>
            </a:r>
          </a:p>
          <a:p>
            <a:r>
              <a:rPr lang="en-US" dirty="0" smtClean="0"/>
              <a:t>• due to indirect evaluation with</a:t>
            </a:r>
          </a:p>
          <a:p>
            <a:r>
              <a:rPr lang="en-US" dirty="0"/>
              <a:t> </a:t>
            </a:r>
            <a:r>
              <a:rPr lang="en-US" dirty="0" smtClean="0"/>
              <a:t>  Q</a:t>
            </a:r>
            <a:r>
              <a:rPr lang="en-US" altLang="ja-JP" baseline="-25000" dirty="0" smtClean="0"/>
              <a:t>β</a:t>
            </a:r>
            <a:r>
              <a:rPr lang="en-US" altLang="ja-JP" dirty="0"/>
              <a:t> </a:t>
            </a:r>
            <a:r>
              <a:rPr lang="en-US" altLang="ja-JP" dirty="0" smtClean="0"/>
              <a:t>in </a:t>
            </a:r>
            <a:r>
              <a:rPr lang="en-US" altLang="ja-JP" baseline="30000" dirty="0" smtClean="0">
                <a:solidFill>
                  <a:srgbClr val="E46C0A"/>
                </a:solidFill>
              </a:rPr>
              <a:t>81</a:t>
            </a:r>
            <a:r>
              <a:rPr lang="en-US" altLang="ja-JP" dirty="0" smtClean="0">
                <a:solidFill>
                  <a:srgbClr val="E46C0A"/>
                </a:solidFill>
              </a:rPr>
              <a:t>Br</a:t>
            </a:r>
            <a:r>
              <a:rPr lang="en-US" altLang="ja-JP" dirty="0" smtClean="0"/>
              <a:t>(n, </a:t>
            </a:r>
            <a:r>
              <a:rPr lang="en-US" altLang="ja-JP" dirty="0" err="1" smtClean="0"/>
              <a:t>γ</a:t>
            </a:r>
            <a:r>
              <a:rPr lang="en-US" altLang="ja-JP" dirty="0" smtClean="0"/>
              <a:t>)</a:t>
            </a:r>
            <a:r>
              <a:rPr lang="en-US" altLang="ja-JP" baseline="30000" dirty="0" smtClean="0"/>
              <a:t>82</a:t>
            </a:r>
            <a:r>
              <a:rPr lang="en-US" altLang="ja-JP" dirty="0" smtClean="0"/>
              <a:t>Br(β</a:t>
            </a:r>
            <a:r>
              <a:rPr lang="en-US" altLang="ja-JP" baseline="30000" dirty="0" smtClean="0"/>
              <a:t>-</a:t>
            </a:r>
            <a:r>
              <a:rPr lang="en-US" altLang="ja-JP" dirty="0" smtClean="0"/>
              <a:t>)</a:t>
            </a:r>
            <a:r>
              <a:rPr lang="en-US" altLang="ja-JP" baseline="30000" dirty="0" smtClean="0"/>
              <a:t>82</a:t>
            </a:r>
            <a:r>
              <a:rPr lang="en-US" altLang="ja-JP" dirty="0" smtClean="0"/>
              <a:t>Kr</a:t>
            </a:r>
            <a:endParaRPr lang="en-US" dirty="0"/>
          </a:p>
        </p:txBody>
      </p:sp>
      <p:sp>
        <p:nvSpPr>
          <p:cNvPr id="20" name="テキスト ボックス 19"/>
          <p:cNvSpPr txBox="1"/>
          <p:nvPr/>
        </p:nvSpPr>
        <p:spPr>
          <a:xfrm>
            <a:off x="337158" y="6023577"/>
            <a:ext cx="1095172" cy="400110"/>
          </a:xfrm>
          <a:prstGeom prst="rect">
            <a:avLst/>
          </a:prstGeom>
          <a:noFill/>
        </p:spPr>
        <p:txBody>
          <a:bodyPr wrap="none" rtlCol="0">
            <a:spAutoFit/>
          </a:bodyPr>
          <a:lstStyle/>
          <a:p>
            <a:r>
              <a:rPr lang="en-US" sz="1000" dirty="0" smtClean="0"/>
              <a:t>S. Kimura et al.,</a:t>
            </a:r>
          </a:p>
          <a:p>
            <a:r>
              <a:rPr lang="en-US" sz="1000" dirty="0" smtClean="0"/>
              <a:t>arXiv.1706.00186</a:t>
            </a:r>
            <a:endParaRPr lang="en-US" sz="1000" dirty="0"/>
          </a:p>
        </p:txBody>
      </p:sp>
    </p:spTree>
    <p:extLst>
      <p:ext uri="{BB962C8B-B14F-4D97-AF65-F5344CB8AC3E}">
        <p14:creationId xmlns:p14="http://schemas.microsoft.com/office/powerpoint/2010/main" val="190550063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8102"/>
            <a:ext cx="8229600" cy="623877"/>
          </a:xfrm>
        </p:spPr>
        <p:txBody>
          <a:bodyPr>
            <a:normAutofit fontScale="90000"/>
          </a:bodyPr>
          <a:lstStyle/>
          <a:p>
            <a:r>
              <a:rPr lang="en-US" dirty="0" smtClean="0"/>
              <a:t>Mini-MRTOF</a:t>
            </a:r>
            <a:br>
              <a:rPr lang="en-US" dirty="0" smtClean="0"/>
            </a:br>
            <a:r>
              <a:rPr lang="en-US" sz="2400" dirty="0" smtClean="0"/>
              <a:t>- improving the portability and efficiency</a:t>
            </a:r>
            <a:r>
              <a:rPr lang="en-US" sz="2400" baseline="-25000" dirty="0" smtClean="0"/>
              <a:t> </a:t>
            </a:r>
            <a:r>
              <a:rPr lang="en-US" sz="2400" dirty="0"/>
              <a:t>-</a:t>
            </a:r>
            <a:endParaRPr lang="en-US" sz="2400" baseline="-25000" dirty="0"/>
          </a:p>
        </p:txBody>
      </p:sp>
      <p:sp>
        <p:nvSpPr>
          <p:cNvPr id="4" name="テキスト ボックス 3"/>
          <p:cNvSpPr txBox="1"/>
          <p:nvPr/>
        </p:nvSpPr>
        <p:spPr>
          <a:xfrm>
            <a:off x="34671" y="1155536"/>
            <a:ext cx="5515521" cy="2031325"/>
          </a:xfrm>
          <a:prstGeom prst="rect">
            <a:avLst/>
          </a:prstGeom>
          <a:noFill/>
        </p:spPr>
        <p:txBody>
          <a:bodyPr wrap="square" rtlCol="0">
            <a:spAutoFit/>
          </a:bodyPr>
          <a:lstStyle/>
          <a:p>
            <a:r>
              <a:rPr lang="en-US" dirty="0" smtClean="0"/>
              <a:t>• Mass measurements in anywhere: @GARIS I/II,  </a:t>
            </a:r>
          </a:p>
          <a:p>
            <a:r>
              <a:rPr lang="en-US" dirty="0"/>
              <a:t> </a:t>
            </a:r>
            <a:r>
              <a:rPr lang="en-US" dirty="0" smtClean="0"/>
              <a:t> @SLOWRI, @BIGRIPS, @KISS facilities, etc., in future</a:t>
            </a:r>
          </a:p>
          <a:p>
            <a:r>
              <a:rPr lang="en-US" dirty="0" smtClean="0"/>
              <a:t>• Straight forward configuration of He-gas cell + Ion trap </a:t>
            </a:r>
          </a:p>
          <a:p>
            <a:r>
              <a:rPr lang="en-US" dirty="0"/>
              <a:t> </a:t>
            </a:r>
            <a:r>
              <a:rPr lang="en-US" dirty="0" smtClean="0"/>
              <a:t>  + mini-MRTOF</a:t>
            </a:r>
          </a:p>
          <a:p>
            <a:r>
              <a:rPr lang="en-US" sz="1400" dirty="0"/>
              <a:t>	</a:t>
            </a:r>
            <a:r>
              <a:rPr lang="en-US" altLang="ja-JP" dirty="0" smtClean="0"/>
              <a:t>→High detection efficiency</a:t>
            </a:r>
            <a:endParaRPr lang="en-US" dirty="0" smtClean="0"/>
          </a:p>
          <a:p>
            <a:r>
              <a:rPr lang="en-US" dirty="0" smtClean="0"/>
              <a:t>• </a:t>
            </a:r>
            <a:r>
              <a:rPr lang="en-US" altLang="ja-JP" dirty="0" smtClean="0"/>
              <a:t>same </a:t>
            </a:r>
            <a:r>
              <a:rPr lang="en-US" altLang="ja-JP" dirty="0"/>
              <a:t>resolving power ~1.5 x </a:t>
            </a:r>
            <a:r>
              <a:rPr lang="en-US" altLang="ja-JP" dirty="0" smtClean="0"/>
              <a:t>10</a:t>
            </a:r>
            <a:r>
              <a:rPr lang="en-US" altLang="ja-JP" baseline="30000" dirty="0" smtClean="0"/>
              <a:t>5</a:t>
            </a:r>
            <a:r>
              <a:rPr lang="en-US" altLang="ja-JP" dirty="0" smtClean="0"/>
              <a:t> </a:t>
            </a:r>
          </a:p>
          <a:p>
            <a:r>
              <a:rPr lang="en-US" dirty="0" smtClean="0"/>
              <a:t>• Almost ready for the measurements</a:t>
            </a:r>
            <a:endParaRPr lang="en-US" dirty="0"/>
          </a:p>
        </p:txBody>
      </p:sp>
      <p:pic>
        <p:nvPicPr>
          <p:cNvPr id="5" name="図 4" descr="IMG_643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3425" y="1152314"/>
            <a:ext cx="3780575" cy="5460830"/>
          </a:xfrm>
          <a:prstGeom prst="rect">
            <a:avLst/>
          </a:prstGeom>
        </p:spPr>
      </p:pic>
      <p:sp>
        <p:nvSpPr>
          <p:cNvPr id="7" name="テキスト ボックス 6"/>
          <p:cNvSpPr txBox="1"/>
          <p:nvPr/>
        </p:nvSpPr>
        <p:spPr>
          <a:xfrm>
            <a:off x="5414548" y="1309493"/>
            <a:ext cx="1407457" cy="338554"/>
          </a:xfrm>
          <a:prstGeom prst="rect">
            <a:avLst/>
          </a:prstGeom>
          <a:noFill/>
        </p:spPr>
        <p:txBody>
          <a:bodyPr wrap="none" rtlCol="0">
            <a:spAutoFit/>
          </a:bodyPr>
          <a:lstStyle/>
          <a:p>
            <a:r>
              <a:rPr lang="en-US" sz="1600" dirty="0" smtClean="0">
                <a:solidFill>
                  <a:schemeClr val="bg1"/>
                </a:solidFill>
                <a:latin typeface="メイリオ"/>
                <a:ea typeface="メイリオ"/>
                <a:cs typeface="メイリオ"/>
              </a:rPr>
              <a:t>mini-MRTOF</a:t>
            </a:r>
          </a:p>
        </p:txBody>
      </p:sp>
      <p:cxnSp>
        <p:nvCxnSpPr>
          <p:cNvPr id="12" name="直線矢印コネクタ 11"/>
          <p:cNvCxnSpPr/>
          <p:nvPr/>
        </p:nvCxnSpPr>
        <p:spPr>
          <a:xfrm>
            <a:off x="8131244" y="1664315"/>
            <a:ext cx="0" cy="39126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 name="テキスト ボックス 12"/>
          <p:cNvSpPr txBox="1"/>
          <p:nvPr/>
        </p:nvSpPr>
        <p:spPr>
          <a:xfrm rot="16200000">
            <a:off x="7883070" y="3357829"/>
            <a:ext cx="752843" cy="369332"/>
          </a:xfrm>
          <a:prstGeom prst="rect">
            <a:avLst/>
          </a:prstGeom>
          <a:noFill/>
        </p:spPr>
        <p:txBody>
          <a:bodyPr wrap="none" rtlCol="0">
            <a:spAutoFit/>
          </a:bodyPr>
          <a:lstStyle/>
          <a:p>
            <a:r>
              <a:rPr lang="en-US" dirty="0" smtClean="0">
                <a:solidFill>
                  <a:srgbClr val="FF0000"/>
                </a:solidFill>
              </a:rPr>
              <a:t>70 cm</a:t>
            </a:r>
            <a:endParaRPr lang="en-US" dirty="0">
              <a:solidFill>
                <a:srgbClr val="FF0000"/>
              </a:solidFill>
            </a:endParaRPr>
          </a:p>
        </p:txBody>
      </p:sp>
      <p:grpSp>
        <p:nvGrpSpPr>
          <p:cNvPr id="14" name="図形グループ 13"/>
          <p:cNvGrpSpPr/>
          <p:nvPr/>
        </p:nvGrpSpPr>
        <p:grpSpPr>
          <a:xfrm>
            <a:off x="-130866" y="3224010"/>
            <a:ext cx="5182569" cy="3558974"/>
            <a:chOff x="-93587" y="3391491"/>
            <a:chExt cx="4796415" cy="3293794"/>
          </a:xfrm>
        </p:grpSpPr>
        <p:pic>
          <p:nvPicPr>
            <p:cNvPr id="8" name="図 7" descr="PastedGraphic-2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795" y="4117241"/>
              <a:ext cx="1879511" cy="1409633"/>
            </a:xfrm>
            <a:prstGeom prst="rect">
              <a:avLst/>
            </a:prstGeom>
          </p:spPr>
        </p:pic>
        <p:pic>
          <p:nvPicPr>
            <p:cNvPr id="10" name="図 9" descr="page1image256.png"/>
            <p:cNvPicPr>
              <a:picLocks noChangeAspect="1"/>
            </p:cNvPicPr>
            <p:nvPr/>
          </p:nvPicPr>
          <p:blipFill rotWithShape="1">
            <a:blip r:embed="rId5">
              <a:extLst>
                <a:ext uri="{28A0092B-C50C-407E-A947-70E740481C1C}">
                  <a14:useLocalDpi xmlns:a14="http://schemas.microsoft.com/office/drawing/2010/main" val="0"/>
                </a:ext>
              </a:extLst>
            </a:blip>
            <a:srcRect t="6630" r="6527" b="5008"/>
            <a:stretch/>
          </p:blipFill>
          <p:spPr>
            <a:xfrm>
              <a:off x="-93587" y="3391491"/>
              <a:ext cx="4796415" cy="3293794"/>
            </a:xfrm>
            <a:prstGeom prst="rect">
              <a:avLst/>
            </a:prstGeom>
          </p:spPr>
        </p:pic>
        <p:sp>
          <p:nvSpPr>
            <p:cNvPr id="11" name="テキスト ボックス 10"/>
            <p:cNvSpPr txBox="1"/>
            <p:nvPr/>
          </p:nvSpPr>
          <p:spPr>
            <a:xfrm>
              <a:off x="2895010" y="3796238"/>
              <a:ext cx="1633781" cy="1200329"/>
            </a:xfrm>
            <a:prstGeom prst="rect">
              <a:avLst/>
            </a:prstGeom>
            <a:noFill/>
          </p:spPr>
          <p:txBody>
            <a:bodyPr wrap="none" rtlCol="0">
              <a:spAutoFit/>
            </a:bodyPr>
            <a:lstStyle/>
            <a:p>
              <a:pPr algn="r"/>
              <a:r>
                <a:rPr lang="en-US" dirty="0" smtClean="0"/>
                <a:t>DC-power</a:t>
              </a:r>
            </a:p>
            <a:p>
              <a:pPr algn="r"/>
              <a:r>
                <a:rPr lang="en-US" dirty="0" smtClean="0"/>
                <a:t>supply</a:t>
              </a:r>
            </a:p>
            <a:p>
              <a:pPr algn="r"/>
              <a:r>
                <a:rPr lang="en-US" dirty="0" smtClean="0">
                  <a:solidFill>
                    <a:srgbClr val="FF0000"/>
                  </a:solidFill>
                </a:rPr>
                <a:t>stability: </a:t>
              </a:r>
            </a:p>
            <a:p>
              <a:pPr algn="r"/>
              <a:r>
                <a:rPr lang="en-US" dirty="0" smtClean="0">
                  <a:solidFill>
                    <a:srgbClr val="FF0000"/>
                  </a:solidFill>
                </a:rPr>
                <a:t>0.6 ppm</a:t>
              </a:r>
              <a:endParaRPr lang="en-US" dirty="0">
                <a:solidFill>
                  <a:srgbClr val="FF0000"/>
                </a:solidFill>
              </a:endParaRPr>
            </a:p>
          </p:txBody>
        </p:sp>
      </p:grpSp>
    </p:spTree>
    <p:extLst>
      <p:ext uri="{BB962C8B-B14F-4D97-AF65-F5344CB8AC3E}">
        <p14:creationId xmlns:p14="http://schemas.microsoft.com/office/powerpoint/2010/main" val="281953872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droppedImage.png"/>
          <p:cNvPicPr>
            <a:picLocks noChangeAspect="1"/>
          </p:cNvPicPr>
          <p:nvPr/>
        </p:nvPicPr>
        <p:blipFill>
          <a:blip r:embed="rId3">
            <a:extLst/>
          </a:blip>
          <a:stretch>
            <a:fillRect/>
          </a:stretch>
        </p:blipFill>
        <p:spPr>
          <a:xfrm>
            <a:off x="355513" y="1115946"/>
            <a:ext cx="8772861" cy="5749815"/>
          </a:xfrm>
          <a:prstGeom prst="rect">
            <a:avLst/>
          </a:prstGeom>
          <a:ln w="12700">
            <a:miter lim="400000"/>
          </a:ln>
        </p:spPr>
      </p:pic>
      <p:grpSp>
        <p:nvGrpSpPr>
          <p:cNvPr id="7" name="図形グループ 6"/>
          <p:cNvGrpSpPr/>
          <p:nvPr/>
        </p:nvGrpSpPr>
        <p:grpSpPr>
          <a:xfrm>
            <a:off x="3048651" y="1095230"/>
            <a:ext cx="5802236" cy="1491678"/>
            <a:chOff x="3302701" y="1095230"/>
            <a:chExt cx="6285752" cy="1491678"/>
          </a:xfrm>
        </p:grpSpPr>
        <p:sp>
          <p:nvSpPr>
            <p:cNvPr id="13" name="円/楕円 12"/>
            <p:cNvSpPr/>
            <p:nvPr/>
          </p:nvSpPr>
          <p:spPr>
            <a:xfrm rot="19752159">
              <a:off x="6141049" y="1324895"/>
              <a:ext cx="3447404" cy="1262013"/>
            </a:xfrm>
            <a:prstGeom prst="ellipse">
              <a:avLst/>
            </a:prstGeom>
            <a:solidFill>
              <a:srgbClr val="64FFEE">
                <a:alpha val="4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テキスト ボックス 15"/>
            <p:cNvSpPr txBox="1"/>
            <p:nvPr/>
          </p:nvSpPr>
          <p:spPr>
            <a:xfrm>
              <a:off x="3302701" y="1095230"/>
              <a:ext cx="3161584" cy="584776"/>
            </a:xfrm>
            <a:prstGeom prst="rect">
              <a:avLst/>
            </a:prstGeom>
            <a:noFill/>
          </p:spPr>
          <p:txBody>
            <a:bodyPr wrap="none" rtlCol="0">
              <a:spAutoFit/>
            </a:bodyPr>
            <a:lstStyle/>
            <a:p>
              <a:r>
                <a:rPr lang="en-US" sz="3200" dirty="0" smtClean="0">
                  <a:latin typeface="メイリオ"/>
                  <a:ea typeface="メイリオ"/>
                  <a:cs typeface="メイリオ"/>
                </a:rPr>
                <a:t>KISS upgrade</a:t>
              </a:r>
              <a:endParaRPr lang="en-US" sz="3200" dirty="0">
                <a:latin typeface="メイリオ"/>
                <a:ea typeface="メイリオ"/>
                <a:cs typeface="メイリオ"/>
              </a:endParaRPr>
            </a:p>
          </p:txBody>
        </p:sp>
        <p:cxnSp>
          <p:nvCxnSpPr>
            <p:cNvPr id="8" name="直線コネクタ 7"/>
            <p:cNvCxnSpPr/>
            <p:nvPr/>
          </p:nvCxnSpPr>
          <p:spPr>
            <a:xfrm>
              <a:off x="6304197" y="1613647"/>
              <a:ext cx="653193" cy="2527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1" name="図形グループ 10"/>
          <p:cNvGrpSpPr/>
          <p:nvPr/>
        </p:nvGrpSpPr>
        <p:grpSpPr>
          <a:xfrm>
            <a:off x="2005002" y="3083163"/>
            <a:ext cx="7219434" cy="1721271"/>
            <a:chOff x="2172085" y="3083158"/>
            <a:chExt cx="7821054" cy="1721271"/>
          </a:xfrm>
        </p:grpSpPr>
        <p:sp>
          <p:nvSpPr>
            <p:cNvPr id="17" name="テキスト ボックス 16"/>
            <p:cNvSpPr txBox="1"/>
            <p:nvPr/>
          </p:nvSpPr>
          <p:spPr>
            <a:xfrm>
              <a:off x="6063113" y="3727211"/>
              <a:ext cx="3930026" cy="1077218"/>
            </a:xfrm>
            <a:prstGeom prst="rect">
              <a:avLst/>
            </a:prstGeom>
            <a:noFill/>
          </p:spPr>
          <p:txBody>
            <a:bodyPr wrap="none" rtlCol="0">
              <a:spAutoFit/>
            </a:bodyPr>
            <a:lstStyle/>
            <a:p>
              <a:r>
                <a:rPr lang="en-US" altLang="ja-JP" sz="3200" dirty="0" smtClean="0">
                  <a:latin typeface="メイリオ"/>
                  <a:ea typeface="メイリオ"/>
                  <a:cs typeface="メイリオ"/>
                </a:rPr>
                <a:t>High pure RI </a:t>
              </a:r>
            </a:p>
            <a:p>
              <a:r>
                <a:rPr lang="en-US" altLang="ja-JP" sz="3200" dirty="0" smtClean="0">
                  <a:latin typeface="メイリオ"/>
                  <a:ea typeface="メイリオ"/>
                  <a:cs typeface="メイリオ"/>
                </a:rPr>
                <a:t>spectroscopy line</a:t>
              </a:r>
            </a:p>
          </p:txBody>
        </p:sp>
        <p:cxnSp>
          <p:nvCxnSpPr>
            <p:cNvPr id="19" name="直線コネクタ 18"/>
            <p:cNvCxnSpPr/>
            <p:nvPr/>
          </p:nvCxnSpPr>
          <p:spPr>
            <a:xfrm>
              <a:off x="5545015" y="3967492"/>
              <a:ext cx="529591" cy="719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円/楕円 14"/>
            <p:cNvSpPr/>
            <p:nvPr/>
          </p:nvSpPr>
          <p:spPr>
            <a:xfrm rot="19678064">
              <a:off x="2172085" y="3083158"/>
              <a:ext cx="5011365" cy="1471347"/>
            </a:xfrm>
            <a:prstGeom prst="ellipse">
              <a:avLst/>
            </a:prstGeom>
            <a:solidFill>
              <a:srgbClr val="64FFEE">
                <a:alpha val="4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正方形/長方形 21"/>
          <p:cNvSpPr/>
          <p:nvPr/>
        </p:nvSpPr>
        <p:spPr>
          <a:xfrm>
            <a:off x="1576334" y="4861153"/>
            <a:ext cx="763921" cy="2185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図形グループ 5"/>
          <p:cNvGrpSpPr/>
          <p:nvPr/>
        </p:nvGrpSpPr>
        <p:grpSpPr>
          <a:xfrm>
            <a:off x="228318" y="1300329"/>
            <a:ext cx="8879591" cy="5315014"/>
            <a:chOff x="247342" y="1300329"/>
            <a:chExt cx="9619557" cy="5315014"/>
          </a:xfrm>
        </p:grpSpPr>
        <p:sp>
          <p:nvSpPr>
            <p:cNvPr id="2" name="テキスト ボックス 1"/>
            <p:cNvSpPr txBox="1"/>
            <p:nvPr/>
          </p:nvSpPr>
          <p:spPr>
            <a:xfrm>
              <a:off x="257223" y="1774256"/>
              <a:ext cx="2966074" cy="1282402"/>
            </a:xfrm>
            <a:prstGeom prst="rect">
              <a:avLst/>
            </a:prstGeom>
            <a:noFill/>
          </p:spPr>
          <p:txBody>
            <a:bodyPr wrap="square" rtlCol="0">
              <a:spAutoFit/>
            </a:bodyPr>
            <a:lstStyle/>
            <a:p>
              <a:pPr algn="ctr">
                <a:lnSpc>
                  <a:spcPct val="80000"/>
                </a:lnSpc>
              </a:pPr>
              <a:r>
                <a:rPr lang="ja-JP" altLang="en-US" sz="1600" dirty="0" smtClean="0"/>
                <a:t>・</a:t>
              </a:r>
              <a:r>
                <a:rPr lang="en-US" altLang="ja-JP" sz="1600" dirty="0" smtClean="0"/>
                <a:t>Powerful RI’s</a:t>
              </a:r>
              <a:r>
                <a:rPr lang="ja-JP" altLang="en-US" sz="1600" dirty="0" smtClean="0"/>
                <a:t> </a:t>
              </a:r>
              <a:r>
                <a:rPr lang="en-US" altLang="ja-JP" sz="1600" dirty="0" smtClean="0"/>
                <a:t>production</a:t>
              </a:r>
              <a:endParaRPr lang="en-US" sz="1600" dirty="0" smtClean="0"/>
            </a:p>
            <a:p>
              <a:pPr algn="ctr">
                <a:lnSpc>
                  <a:spcPct val="80000"/>
                </a:lnSpc>
              </a:pPr>
              <a:endParaRPr lang="en-US" sz="1600" dirty="0" smtClean="0"/>
            </a:p>
            <a:p>
              <a:pPr algn="ctr">
                <a:lnSpc>
                  <a:spcPct val="80000"/>
                </a:lnSpc>
              </a:pPr>
              <a:endParaRPr lang="en-US" sz="1600" dirty="0"/>
            </a:p>
            <a:p>
              <a:pPr algn="ctr">
                <a:lnSpc>
                  <a:spcPct val="80000"/>
                </a:lnSpc>
              </a:pPr>
              <a:r>
                <a:rPr lang="ja-JP" altLang="en-US" sz="1600" dirty="0" smtClean="0"/>
                <a:t>・</a:t>
              </a:r>
              <a:r>
                <a:rPr lang="en-US" altLang="ja-JP" sz="1600" dirty="0" smtClean="0"/>
                <a:t>Origin of elements</a:t>
              </a:r>
            </a:p>
            <a:p>
              <a:pPr algn="ctr">
                <a:lnSpc>
                  <a:spcPct val="80000"/>
                </a:lnSpc>
              </a:pPr>
              <a:endParaRPr lang="en-US" altLang="ja-JP" sz="1600" dirty="0" smtClean="0"/>
            </a:p>
            <a:p>
              <a:pPr algn="ctr">
                <a:lnSpc>
                  <a:spcPct val="80000"/>
                </a:lnSpc>
              </a:pPr>
              <a:r>
                <a:rPr lang="ja-JP" altLang="en-US" sz="1600" dirty="0" smtClean="0"/>
                <a:t>・</a:t>
              </a:r>
              <a:r>
                <a:rPr lang="en-US" altLang="ja-JP" sz="1600" dirty="0" smtClean="0"/>
                <a:t>Ultimate nuclear model</a:t>
              </a:r>
              <a:endParaRPr lang="en-US" sz="1600" dirty="0"/>
            </a:p>
          </p:txBody>
        </p:sp>
        <p:sp>
          <p:nvSpPr>
            <p:cNvPr id="9" name="正方形/長方形 8"/>
            <p:cNvSpPr/>
            <p:nvPr/>
          </p:nvSpPr>
          <p:spPr>
            <a:xfrm>
              <a:off x="247342" y="1474648"/>
              <a:ext cx="2975954" cy="1788586"/>
            </a:xfrm>
            <a:prstGeom prst="rect">
              <a:avLst/>
            </a:prstGeom>
            <a:noFill/>
            <a:ln w="25400">
              <a:solidFill>
                <a:schemeClr val="tx1"/>
              </a:solidFill>
            </a:ln>
            <a:effectLst>
              <a:glow rad="101600">
                <a:schemeClr val="bg1">
                  <a:lumMod val="75000"/>
                  <a:alpha val="75000"/>
                </a:schemeClr>
              </a:glow>
              <a:outerShdw blurRad="40000" dist="23000" dir="5400000" sx="98000" sy="98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テキスト ボックス 9"/>
            <p:cNvSpPr txBox="1"/>
            <p:nvPr/>
          </p:nvSpPr>
          <p:spPr>
            <a:xfrm>
              <a:off x="834582" y="1300329"/>
              <a:ext cx="1693323" cy="369332"/>
            </a:xfrm>
            <a:prstGeom prst="rect">
              <a:avLst/>
            </a:prstGeom>
            <a:solidFill>
              <a:schemeClr val="bg1"/>
            </a:solidFill>
          </p:spPr>
          <p:txBody>
            <a:bodyPr wrap="square" rtlCol="0">
              <a:spAutoFit/>
            </a:bodyPr>
            <a:lstStyle/>
            <a:p>
              <a:pPr algn="ctr"/>
              <a:r>
                <a:rPr lang="en-US" b="1" dirty="0" smtClean="0">
                  <a:solidFill>
                    <a:srgbClr val="0000FF"/>
                  </a:solidFill>
                </a:rPr>
                <a:t>RIBF</a:t>
              </a:r>
              <a:endParaRPr lang="en-US" b="1" dirty="0">
                <a:solidFill>
                  <a:srgbClr val="0000FF"/>
                </a:solidFill>
              </a:endParaRPr>
            </a:p>
          </p:txBody>
        </p:sp>
        <p:cxnSp>
          <p:nvCxnSpPr>
            <p:cNvPr id="4" name="直線矢印コネクタ 3"/>
            <p:cNvCxnSpPr/>
            <p:nvPr/>
          </p:nvCxnSpPr>
          <p:spPr>
            <a:xfrm>
              <a:off x="1673198" y="2002671"/>
              <a:ext cx="0" cy="37643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5573887" y="4853709"/>
              <a:ext cx="3830519" cy="615553"/>
            </a:xfrm>
            <a:prstGeom prst="rect">
              <a:avLst/>
            </a:prstGeom>
            <a:noFill/>
          </p:spPr>
          <p:txBody>
            <a:bodyPr wrap="square" rtlCol="0">
              <a:spAutoFit/>
            </a:bodyPr>
            <a:lstStyle/>
            <a:p>
              <a:pPr algn="ctr"/>
              <a:r>
                <a:rPr lang="en-US" altLang="ja-JP" b="1" dirty="0" smtClean="0">
                  <a:solidFill>
                    <a:srgbClr val="0000FF"/>
                  </a:solidFill>
                  <a:latin typeface="+mj-lt"/>
                  <a:ea typeface="+mj-ea"/>
                </a:rPr>
                <a:t>New tool !! </a:t>
              </a:r>
            </a:p>
            <a:p>
              <a:pPr algn="ctr"/>
              <a:r>
                <a:rPr lang="en-US" altLang="ja-JP" sz="1600" dirty="0" smtClean="0">
                  <a:latin typeface="+mj-lt"/>
                  <a:ea typeface="+mj-ea"/>
                </a:rPr>
                <a:t>MR-TOF</a:t>
              </a:r>
              <a:endParaRPr kumimoji="1" lang="ja-JP" altLang="en-US" sz="1600" dirty="0">
                <a:latin typeface="+mj-lt"/>
                <a:ea typeface="+mj-ea"/>
              </a:endParaRPr>
            </a:p>
          </p:txBody>
        </p:sp>
        <p:pic>
          <p:nvPicPr>
            <p:cNvPr id="21" name="図 20"/>
            <p:cNvPicPr>
              <a:picLocks noChangeAspect="1"/>
            </p:cNvPicPr>
            <p:nvPr/>
          </p:nvPicPr>
          <p:blipFill>
            <a:blip r:embed="rId4"/>
            <a:stretch>
              <a:fillRect/>
            </a:stretch>
          </p:blipFill>
          <p:spPr>
            <a:xfrm>
              <a:off x="5885583" y="5482386"/>
              <a:ext cx="3101053" cy="495082"/>
            </a:xfrm>
            <a:prstGeom prst="rect">
              <a:avLst/>
            </a:prstGeom>
          </p:spPr>
        </p:pic>
        <p:sp>
          <p:nvSpPr>
            <p:cNvPr id="23" name="テキスト ボックス 22"/>
            <p:cNvSpPr txBox="1"/>
            <p:nvPr/>
          </p:nvSpPr>
          <p:spPr>
            <a:xfrm>
              <a:off x="5179504" y="5969012"/>
              <a:ext cx="4687395" cy="646331"/>
            </a:xfrm>
            <a:prstGeom prst="rect">
              <a:avLst/>
            </a:prstGeom>
            <a:noFill/>
          </p:spPr>
          <p:txBody>
            <a:bodyPr wrap="none" rtlCol="0">
              <a:spAutoFit/>
            </a:bodyPr>
            <a:lstStyle/>
            <a:p>
              <a:pPr algn="ctr"/>
              <a:r>
                <a:rPr lang="en-US" altLang="ja-JP" dirty="0" smtClean="0"/>
                <a:t>mass measurements of nuclides on all paths</a:t>
              </a:r>
            </a:p>
            <a:p>
              <a:pPr algn="ctr"/>
              <a:r>
                <a:rPr lang="en-US" dirty="0" smtClean="0"/>
                <a:t>of the element synthesis process</a:t>
              </a:r>
              <a:endParaRPr lang="en-US" dirty="0"/>
            </a:p>
          </p:txBody>
        </p:sp>
      </p:grpSp>
      <p:sp>
        <p:nvSpPr>
          <p:cNvPr id="24" name="テキスト ボックス 23"/>
          <p:cNvSpPr txBox="1"/>
          <p:nvPr/>
        </p:nvSpPr>
        <p:spPr>
          <a:xfrm>
            <a:off x="137754" y="-47700"/>
            <a:ext cx="8893785" cy="739690"/>
          </a:xfrm>
          <a:prstGeom prst="rect">
            <a:avLst/>
          </a:prstGeom>
          <a:noFill/>
        </p:spPr>
        <p:txBody>
          <a:bodyPr wrap="none" lIns="0" tIns="0" rIns="0" bIns="0" rtlCol="0">
            <a:spAutoFit/>
          </a:bodyPr>
          <a:lstStyle/>
          <a:p>
            <a:pPr algn="ctr">
              <a:lnSpc>
                <a:spcPct val="110000"/>
              </a:lnSpc>
            </a:pPr>
            <a:r>
              <a:rPr lang="en-US" altLang="ja-JP" sz="2400" dirty="0" smtClean="0">
                <a:latin typeface="メイリオ"/>
                <a:ea typeface="メイリオ"/>
                <a:cs typeface="メイリオ"/>
              </a:rPr>
              <a:t>Future’s plan: Stage I to Stage II</a:t>
            </a:r>
          </a:p>
          <a:p>
            <a:pPr algn="ctr">
              <a:lnSpc>
                <a:spcPct val="110000"/>
              </a:lnSpc>
            </a:pPr>
            <a:r>
              <a:rPr lang="en-US" altLang="en-US" sz="2000" dirty="0" smtClean="0">
                <a:latin typeface="メイリオ"/>
                <a:ea typeface="メイリオ"/>
                <a:cs typeface="メイリオ"/>
              </a:rPr>
              <a:t>-Comprehensive study of element synthesis with precise spectroscopy-</a:t>
            </a:r>
            <a:endParaRPr kumimoji="1" lang="ja-JP" altLang="en-US" sz="2000"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91395335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yutaka\Desktop\Dropbox\図11.png"/>
          <p:cNvPicPr>
            <a:picLocks noChangeAspect="1" noChangeArrowheads="1"/>
          </p:cNvPicPr>
          <p:nvPr/>
        </p:nvPicPr>
        <p:blipFill rotWithShape="1">
          <a:blip r:embed="rId4">
            <a:extLst>
              <a:ext uri="{28A0092B-C50C-407E-A947-70E740481C1C}">
                <a14:useLocalDpi xmlns:a14="http://schemas.microsoft.com/office/drawing/2010/main" val="0"/>
              </a:ext>
            </a:extLst>
          </a:blip>
          <a:srcRect t="8401" b="3699"/>
          <a:stretch/>
        </p:blipFill>
        <p:spPr bwMode="auto">
          <a:xfrm>
            <a:off x="329215" y="1307156"/>
            <a:ext cx="7954963" cy="524534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グループ化 9"/>
          <p:cNvGrpSpPr/>
          <p:nvPr/>
        </p:nvGrpSpPr>
        <p:grpSpPr>
          <a:xfrm>
            <a:off x="2286746" y="4918249"/>
            <a:ext cx="3603626" cy="762810"/>
            <a:chOff x="2286740" y="4682414"/>
            <a:chExt cx="3603623" cy="762810"/>
          </a:xfrm>
        </p:grpSpPr>
        <p:cxnSp>
          <p:nvCxnSpPr>
            <p:cNvPr id="9" name="直線矢印コネクタ 8"/>
            <p:cNvCxnSpPr/>
            <p:nvPr/>
          </p:nvCxnSpPr>
          <p:spPr>
            <a:xfrm flipV="1">
              <a:off x="3181127" y="4682414"/>
              <a:ext cx="1666379" cy="76281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テキスト ボックス 6"/>
            <p:cNvSpPr txBox="1">
              <a:spLocks noChangeArrowheads="1"/>
            </p:cNvSpPr>
            <p:nvPr/>
          </p:nvSpPr>
          <p:spPr bwMode="auto">
            <a:xfrm rot="20192431">
              <a:off x="2286740" y="5103661"/>
              <a:ext cx="36036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2000" b="1" dirty="0" smtClean="0">
                  <a:solidFill>
                    <a:srgbClr val="FF0000"/>
                  </a:solidFill>
                </a:rPr>
                <a:t>rapid neutron capture</a:t>
              </a:r>
              <a:r>
                <a:rPr lang="ja-JP" altLang="en-US" sz="2000" b="1" dirty="0" smtClean="0">
                  <a:solidFill>
                    <a:srgbClr val="FF0000"/>
                  </a:solidFill>
                </a:rPr>
                <a:t> </a:t>
              </a:r>
              <a:r>
                <a:rPr lang="en-US" altLang="ja-JP" sz="2000" b="1" dirty="0" smtClean="0">
                  <a:solidFill>
                    <a:srgbClr val="FF0000"/>
                  </a:solidFill>
                </a:rPr>
                <a:t>(r-) process</a:t>
              </a:r>
            </a:p>
          </p:txBody>
        </p:sp>
      </p:grpSp>
      <p:sp>
        <p:nvSpPr>
          <p:cNvPr id="91148" name="テキスト ボックス 8"/>
          <p:cNvSpPr txBox="1">
            <a:spLocks noChangeArrowheads="1"/>
          </p:cNvSpPr>
          <p:nvPr/>
        </p:nvSpPr>
        <p:spPr bwMode="auto">
          <a:xfrm>
            <a:off x="7063357" y="4638847"/>
            <a:ext cx="184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kumimoji="1">
                <a:solidFill>
                  <a:schemeClr val="tx1"/>
                </a:solidFill>
                <a:latin typeface="Arial" pitchFamily="34" charset="0"/>
                <a:ea typeface="ＭＳ Ｐゴシック" pitchFamily="50" charset="-128"/>
              </a:defRPr>
            </a:lvl1pPr>
            <a:lvl2pPr marL="37931725" indent="-37474525" algn="l">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en-US" altLang="ja-JP"/>
          </a:p>
        </p:txBody>
      </p:sp>
      <p:sp>
        <p:nvSpPr>
          <p:cNvPr id="14" name="フリーフォーム 13"/>
          <p:cNvSpPr>
            <a:spLocks noChangeArrowheads="1"/>
          </p:cNvSpPr>
          <p:nvPr/>
        </p:nvSpPr>
        <p:spPr bwMode="auto">
          <a:xfrm>
            <a:off x="2486599" y="2468734"/>
            <a:ext cx="777875" cy="596900"/>
          </a:xfrm>
          <a:custGeom>
            <a:avLst/>
            <a:gdLst>
              <a:gd name="T0" fmla="*/ 465703 w 787400"/>
              <a:gd name="T1" fmla="*/ 665122 h 664633"/>
              <a:gd name="T2" fmla="*/ 203216 w 787400"/>
              <a:gd name="T3" fmla="*/ 499901 h 664633"/>
              <a:gd name="T4" fmla="*/ 135477 w 787400"/>
              <a:gd name="T5" fmla="*/ 423644 h 664633"/>
              <a:gd name="T6" fmla="*/ 135477 w 787400"/>
              <a:gd name="T7" fmla="*/ 385516 h 664633"/>
              <a:gd name="T8" fmla="*/ 71972 w 787400"/>
              <a:gd name="T9" fmla="*/ 292315 h 664633"/>
              <a:gd name="T10" fmla="*/ 71972 w 787400"/>
              <a:gd name="T11" fmla="*/ 258423 h 664633"/>
              <a:gd name="T12" fmla="*/ 16934 w 787400"/>
              <a:gd name="T13" fmla="*/ 148275 h 664633"/>
              <a:gd name="T14" fmla="*/ 16934 w 787400"/>
              <a:gd name="T15" fmla="*/ 105911 h 664633"/>
              <a:gd name="T16" fmla="*/ 0 w 787400"/>
              <a:gd name="T17" fmla="*/ 72019 h 664633"/>
              <a:gd name="T18" fmla="*/ 29635 w 787400"/>
              <a:gd name="T19" fmla="*/ 0 h 664633"/>
              <a:gd name="T20" fmla="*/ 71972 w 787400"/>
              <a:gd name="T21" fmla="*/ 0 h 664633"/>
              <a:gd name="T22" fmla="*/ 198982 w 787400"/>
              <a:gd name="T23" fmla="*/ 16945 h 664633"/>
              <a:gd name="T24" fmla="*/ 304824 w 787400"/>
              <a:gd name="T25" fmla="*/ 46600 h 664633"/>
              <a:gd name="T26" fmla="*/ 338693 w 787400"/>
              <a:gd name="T27" fmla="*/ 63547 h 664633"/>
              <a:gd name="T28" fmla="*/ 393731 w 787400"/>
              <a:gd name="T29" fmla="*/ 63547 h 664633"/>
              <a:gd name="T30" fmla="*/ 448768 w 787400"/>
              <a:gd name="T31" fmla="*/ 25419 h 664633"/>
              <a:gd name="T32" fmla="*/ 508040 w 787400"/>
              <a:gd name="T33" fmla="*/ 29655 h 664633"/>
              <a:gd name="T34" fmla="*/ 787462 w 787400"/>
              <a:gd name="T35" fmla="*/ 211822 h 664633"/>
              <a:gd name="T36" fmla="*/ 465703 w 787400"/>
              <a:gd name="T37" fmla="*/ 665122 h 6646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7400"/>
              <a:gd name="T58" fmla="*/ 0 h 664633"/>
              <a:gd name="T59" fmla="*/ 787400 w 787400"/>
              <a:gd name="T60" fmla="*/ 664633 h 6646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7400" h="664633">
                <a:moveTo>
                  <a:pt x="465666" y="664633"/>
                </a:moveTo>
                <a:lnTo>
                  <a:pt x="203200" y="499533"/>
                </a:lnTo>
                <a:lnTo>
                  <a:pt x="135466" y="423333"/>
                </a:lnTo>
                <a:lnTo>
                  <a:pt x="135466" y="385233"/>
                </a:lnTo>
                <a:lnTo>
                  <a:pt x="71966" y="292100"/>
                </a:lnTo>
                <a:lnTo>
                  <a:pt x="71966" y="258233"/>
                </a:lnTo>
                <a:lnTo>
                  <a:pt x="16933" y="148166"/>
                </a:lnTo>
                <a:lnTo>
                  <a:pt x="16933" y="105833"/>
                </a:lnTo>
                <a:lnTo>
                  <a:pt x="0" y="71966"/>
                </a:lnTo>
                <a:lnTo>
                  <a:pt x="29633" y="0"/>
                </a:lnTo>
                <a:lnTo>
                  <a:pt x="71966" y="0"/>
                </a:lnTo>
                <a:lnTo>
                  <a:pt x="198966" y="16933"/>
                </a:lnTo>
                <a:lnTo>
                  <a:pt x="304800" y="46566"/>
                </a:lnTo>
                <a:lnTo>
                  <a:pt x="338666" y="63500"/>
                </a:lnTo>
                <a:lnTo>
                  <a:pt x="393700" y="63500"/>
                </a:lnTo>
                <a:lnTo>
                  <a:pt x="448733" y="25400"/>
                </a:lnTo>
                <a:lnTo>
                  <a:pt x="508000" y="29633"/>
                </a:lnTo>
                <a:lnTo>
                  <a:pt x="787400" y="211666"/>
                </a:lnTo>
                <a:lnTo>
                  <a:pt x="465666" y="664633"/>
                </a:lnTo>
                <a:close/>
              </a:path>
            </a:pathLst>
          </a:custGeom>
          <a:solidFill>
            <a:srgbClr val="FF6600">
              <a:alpha val="63136"/>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kumimoji="1">
                <a:solidFill>
                  <a:schemeClr val="tx1"/>
                </a:solidFill>
                <a:latin typeface="Arial" pitchFamily="34" charset="0"/>
                <a:ea typeface="ＭＳ Ｐゴシック" pitchFamily="50" charset="-128"/>
              </a:defRPr>
            </a:lvl1pPr>
            <a:lvl2pPr marL="37931725" indent="-37474525" algn="l">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algn="ctr"/>
            <a:endParaRPr lang="en-US" altLang="ja-JP">
              <a:solidFill>
                <a:srgbClr val="FFFFFF"/>
              </a:solidFill>
            </a:endParaRPr>
          </a:p>
        </p:txBody>
      </p:sp>
      <p:sp>
        <p:nvSpPr>
          <p:cNvPr id="91155" name="Text Box 19"/>
          <p:cNvSpPr txBox="1">
            <a:spLocks noChangeArrowheads="1"/>
          </p:cNvSpPr>
          <p:nvPr/>
        </p:nvSpPr>
        <p:spPr bwMode="auto">
          <a:xfrm rot="-25139908">
            <a:off x="3832005" y="1893543"/>
            <a:ext cx="3747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i="1"/>
              <a:t>A</a:t>
            </a:r>
          </a:p>
        </p:txBody>
      </p:sp>
      <p:grpSp>
        <p:nvGrpSpPr>
          <p:cNvPr id="91157" name="Group 21"/>
          <p:cNvGrpSpPr>
            <a:grpSpLocks/>
          </p:cNvGrpSpPr>
          <p:nvPr/>
        </p:nvGrpSpPr>
        <p:grpSpPr bwMode="auto">
          <a:xfrm>
            <a:off x="5011698" y="3721313"/>
            <a:ext cx="3074998" cy="1200156"/>
            <a:chOff x="2767" y="2236"/>
            <a:chExt cx="1937" cy="756"/>
          </a:xfrm>
        </p:grpSpPr>
        <p:sp>
          <p:nvSpPr>
            <p:cNvPr id="6" name="ドーナツ 5"/>
            <p:cNvSpPr/>
            <p:nvPr/>
          </p:nvSpPr>
          <p:spPr bwMode="auto">
            <a:xfrm>
              <a:off x="2767" y="2314"/>
              <a:ext cx="221" cy="536"/>
            </a:xfrm>
            <a:prstGeom prst="donut">
              <a:avLst>
                <a:gd name="adj" fmla="val 6185"/>
              </a:avLst>
            </a:prstGeom>
            <a:solidFill>
              <a:srgbClr val="0000FF">
                <a:alpha val="18000"/>
              </a:srgbClr>
            </a:solidFill>
            <a:ln>
              <a:solidFill>
                <a:srgbClr val="0000FF"/>
              </a:solidFill>
            </a:ln>
            <a:effectLst>
              <a:glow rad="38100">
                <a:srgbClr val="000090">
                  <a:alpha val="49000"/>
                </a:srgb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anchor="ctr"/>
            <a:lstStyle>
              <a:lvl1pPr algn="l">
                <a:defRPr kumimoji="1">
                  <a:solidFill>
                    <a:schemeClr val="tx1"/>
                  </a:solidFill>
                  <a:latin typeface="Arial" pitchFamily="34" charset="0"/>
                  <a:ea typeface="ＭＳ Ｐゴシック" pitchFamily="50" charset="-128"/>
                </a:defRPr>
              </a:lvl1pPr>
              <a:lvl2pPr marL="37931725" indent="-37474525" algn="l">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algn="ctr"/>
              <a:endParaRPr lang="en-US" altLang="ja-JP"/>
            </a:p>
          </p:txBody>
        </p:sp>
        <p:sp>
          <p:nvSpPr>
            <p:cNvPr id="91161" name="テキスト ボックス 6"/>
            <p:cNvSpPr txBox="1">
              <a:spLocks noChangeArrowheads="1"/>
            </p:cNvSpPr>
            <p:nvPr/>
          </p:nvSpPr>
          <p:spPr bwMode="auto">
            <a:xfrm>
              <a:off x="3245" y="2236"/>
              <a:ext cx="1459" cy="756"/>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kumimoji="1">
                  <a:solidFill>
                    <a:schemeClr val="tx1"/>
                  </a:solidFill>
                  <a:latin typeface="Arial" pitchFamily="34" charset="0"/>
                  <a:ea typeface="ＭＳ Ｐゴシック" pitchFamily="50" charset="-128"/>
                </a:defRPr>
              </a:lvl1pPr>
              <a:lvl2pPr marL="37931725" indent="-37474525" algn="l">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algn="ctr"/>
              <a:r>
                <a:rPr lang="en-US" altLang="ja-JP" sz="2400" dirty="0">
                  <a:latin typeface="+mj-lt"/>
                </a:rPr>
                <a:t>Waiting </a:t>
              </a:r>
              <a:r>
                <a:rPr lang="en-US" altLang="ja-JP" sz="2400" dirty="0" smtClean="0">
                  <a:latin typeface="+mj-lt"/>
                </a:rPr>
                <a:t>point </a:t>
              </a:r>
              <a:r>
                <a:rPr lang="en-US" altLang="ja-JP" sz="2400" dirty="0">
                  <a:latin typeface="+mj-lt"/>
                </a:rPr>
                <a:t>for </a:t>
              </a:r>
            </a:p>
            <a:p>
              <a:pPr algn="ctr"/>
              <a:r>
                <a:rPr lang="en-US" altLang="ja-JP" sz="2400" dirty="0">
                  <a:latin typeface="+mj-lt"/>
                </a:rPr>
                <a:t>t</a:t>
              </a:r>
              <a:r>
                <a:rPr lang="en-US" altLang="ja-JP" sz="2400" dirty="0" smtClean="0">
                  <a:latin typeface="+mj-lt"/>
                </a:rPr>
                <a:t>he 3rd peak</a:t>
              </a:r>
            </a:p>
            <a:p>
              <a:pPr algn="ctr"/>
              <a:r>
                <a:rPr lang="ja-JP" altLang="en-US" sz="2400" dirty="0" smtClean="0">
                  <a:latin typeface="+mj-lt"/>
                </a:rPr>
                <a:t>（</a:t>
              </a:r>
              <a:r>
                <a:rPr lang="en-US" altLang="ja-JP" sz="2400" b="1" dirty="0" smtClean="0">
                  <a:latin typeface="+mj-lt"/>
                </a:rPr>
                <a:t>Blank spot</a:t>
              </a:r>
              <a:r>
                <a:rPr lang="ja-JP" altLang="en-US" sz="2400" dirty="0" smtClean="0">
                  <a:latin typeface="+mj-lt"/>
                </a:rPr>
                <a:t>）</a:t>
              </a:r>
              <a:endParaRPr lang="en-US" altLang="ja-JP" sz="2400" dirty="0">
                <a:latin typeface="+mj-lt"/>
              </a:endParaRPr>
            </a:p>
          </p:txBody>
        </p:sp>
      </p:grpSp>
      <p:sp>
        <p:nvSpPr>
          <p:cNvPr id="27" name="テキスト ボックス 26"/>
          <p:cNvSpPr txBox="1"/>
          <p:nvPr/>
        </p:nvSpPr>
        <p:spPr>
          <a:xfrm>
            <a:off x="933301" y="-76869"/>
            <a:ext cx="7269117" cy="874085"/>
          </a:xfrm>
          <a:prstGeom prst="rect">
            <a:avLst/>
          </a:prstGeom>
          <a:noFill/>
        </p:spPr>
        <p:txBody>
          <a:bodyPr wrap="none" lIns="0" tIns="0" rIns="0" bIns="0" rtlCol="0">
            <a:spAutoFit/>
          </a:bodyPr>
          <a:lstStyle/>
          <a:p>
            <a:pPr algn="ctr">
              <a:lnSpc>
                <a:spcPct val="110000"/>
              </a:lnSpc>
            </a:pPr>
            <a:r>
              <a:rPr lang="en-US" altLang="ja-JP" sz="2800" dirty="0" smtClean="0">
                <a:latin typeface="メイリオ"/>
                <a:ea typeface="メイリオ"/>
                <a:cs typeface="メイリオ"/>
              </a:rPr>
              <a:t>What is KISS ?</a:t>
            </a:r>
          </a:p>
          <a:p>
            <a:pPr algn="ctr">
              <a:lnSpc>
                <a:spcPct val="110000"/>
              </a:lnSpc>
            </a:pPr>
            <a:r>
              <a:rPr lang="en-US" altLang="ja-JP" sz="2400" dirty="0" smtClean="0">
                <a:latin typeface="メイリオ"/>
                <a:ea typeface="メイリオ"/>
                <a:cs typeface="メイリオ"/>
              </a:rPr>
              <a:t>- How are the gold and </a:t>
            </a:r>
            <a:r>
              <a:rPr lang="en-US" altLang="ja-JP" sz="2400" smtClean="0">
                <a:latin typeface="メイリオ"/>
                <a:ea typeface="メイリオ"/>
                <a:cs typeface="メイリオ"/>
              </a:rPr>
              <a:t>platinum synthesized </a:t>
            </a:r>
            <a:r>
              <a:rPr lang="en-US" altLang="ja-JP" sz="2400" dirty="0" smtClean="0">
                <a:latin typeface="メイリオ"/>
                <a:ea typeface="メイリオ"/>
                <a:cs typeface="メイリオ"/>
              </a:rPr>
              <a:t>? - </a:t>
            </a:r>
            <a:endParaRPr kumimoji="1" lang="ja-JP" altLang="en-US" sz="2400" dirty="0">
              <a:latin typeface="メイリオ"/>
              <a:ea typeface="メイリオ"/>
              <a:cs typeface="メイリオ"/>
            </a:endParaRPr>
          </a:p>
        </p:txBody>
      </p:sp>
      <p:sp>
        <p:nvSpPr>
          <p:cNvPr id="2" name="正方形/長方形 1"/>
          <p:cNvSpPr/>
          <p:nvPr/>
        </p:nvSpPr>
        <p:spPr>
          <a:xfrm>
            <a:off x="4709664" y="3570029"/>
            <a:ext cx="590400" cy="680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矢印コネクタ 4"/>
          <p:cNvCxnSpPr/>
          <p:nvPr/>
        </p:nvCxnSpPr>
        <p:spPr>
          <a:xfrm flipV="1">
            <a:off x="395536" y="4320767"/>
            <a:ext cx="0" cy="183651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6"/>
          <p:cNvSpPr txBox="1">
            <a:spLocks noChangeArrowheads="1"/>
          </p:cNvSpPr>
          <p:nvPr/>
        </p:nvSpPr>
        <p:spPr bwMode="auto">
          <a:xfrm rot="16200000">
            <a:off x="-556760" y="5233935"/>
            <a:ext cx="14948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b="1" dirty="0" smtClean="0"/>
              <a:t>Atomic number</a:t>
            </a:r>
          </a:p>
        </p:txBody>
      </p:sp>
      <p:cxnSp>
        <p:nvCxnSpPr>
          <p:cNvPr id="31" name="直線矢印コネクタ 30"/>
          <p:cNvCxnSpPr/>
          <p:nvPr/>
        </p:nvCxnSpPr>
        <p:spPr>
          <a:xfrm flipV="1">
            <a:off x="619386" y="6519342"/>
            <a:ext cx="1702066"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6"/>
          <p:cNvSpPr txBox="1">
            <a:spLocks noChangeArrowheads="1"/>
          </p:cNvSpPr>
          <p:nvPr/>
        </p:nvSpPr>
        <p:spPr bwMode="auto">
          <a:xfrm>
            <a:off x="647863" y="6518665"/>
            <a:ext cx="16119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b="1" dirty="0" smtClean="0"/>
              <a:t>Neutron number</a:t>
            </a:r>
          </a:p>
        </p:txBody>
      </p:sp>
      <p:sp>
        <p:nvSpPr>
          <p:cNvPr id="34" name="Text Box 43"/>
          <p:cNvSpPr txBox="1">
            <a:spLocks noChangeArrowheads="1"/>
          </p:cNvSpPr>
          <p:nvPr/>
        </p:nvSpPr>
        <p:spPr bwMode="auto">
          <a:xfrm>
            <a:off x="5571283" y="1208717"/>
            <a:ext cx="36970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fontAlgn="base"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fontAlgn="base"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fontAlgn="base"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fontAlgn="base"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fontAlgn="base"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fontAlgn="ctr" hangingPunct="1">
              <a:spcBef>
                <a:spcPct val="0"/>
              </a:spcBef>
              <a:buFontTx/>
              <a:buNone/>
            </a:pPr>
            <a:r>
              <a:rPr lang="en-US" altLang="ja-JP" sz="1200" i="1" dirty="0" smtClean="0">
                <a:latin typeface="Times New Roman" pitchFamily="18" charset="0"/>
              </a:rPr>
              <a:t>H. </a:t>
            </a:r>
            <a:r>
              <a:rPr lang="en-US" altLang="ja-JP" sz="1200" i="1" dirty="0" err="1" smtClean="0">
                <a:latin typeface="Times New Roman" pitchFamily="18" charset="0"/>
              </a:rPr>
              <a:t>Grawe</a:t>
            </a:r>
            <a:r>
              <a:rPr lang="en-US" altLang="ja-JP" sz="1200" i="1" dirty="0" smtClean="0">
                <a:latin typeface="Times New Roman" pitchFamily="18" charset="0"/>
              </a:rPr>
              <a:t> et al., Rep. </a:t>
            </a:r>
            <a:r>
              <a:rPr lang="en-US" altLang="ja-JP" sz="1200" i="1" dirty="0" err="1" smtClean="0">
                <a:latin typeface="Times New Roman" pitchFamily="18" charset="0"/>
              </a:rPr>
              <a:t>Prog</a:t>
            </a:r>
            <a:r>
              <a:rPr lang="en-US" altLang="ja-JP" sz="1200" i="1" dirty="0" smtClean="0">
                <a:latin typeface="Times New Roman" pitchFamily="18" charset="0"/>
              </a:rPr>
              <a:t>. Phys. 70 (2007), 1525-1582.</a:t>
            </a:r>
            <a:endParaRPr lang="en-US" altLang="ja-JP" sz="1200" i="1" dirty="0">
              <a:latin typeface="Times New Roman" pitchFamily="18" charset="0"/>
            </a:endParaRPr>
          </a:p>
        </p:txBody>
      </p:sp>
      <p:sp>
        <p:nvSpPr>
          <p:cNvPr id="39" name="テキスト ボックス 6"/>
          <p:cNvSpPr txBox="1">
            <a:spLocks noChangeArrowheads="1"/>
          </p:cNvSpPr>
          <p:nvPr/>
        </p:nvSpPr>
        <p:spPr bwMode="auto">
          <a:xfrm rot="18446062">
            <a:off x="311840" y="2514529"/>
            <a:ext cx="2811141" cy="307777"/>
          </a:xfrm>
          <a:prstGeom prst="rect">
            <a:avLst/>
          </a:prstGeom>
          <a:solidFill>
            <a:schemeClr val="bg1"/>
          </a:solidFill>
          <a:ln>
            <a:noFill/>
          </a:ln>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2000" b="1" dirty="0" smtClean="0"/>
              <a:t>Solar r-process abundance</a:t>
            </a:r>
          </a:p>
        </p:txBody>
      </p:sp>
      <p:sp>
        <p:nvSpPr>
          <p:cNvPr id="40" name="テキスト ボックス 6"/>
          <p:cNvSpPr txBox="1">
            <a:spLocks noChangeArrowheads="1"/>
          </p:cNvSpPr>
          <p:nvPr/>
        </p:nvSpPr>
        <p:spPr bwMode="auto">
          <a:xfrm rot="18316860">
            <a:off x="1745058" y="2155720"/>
            <a:ext cx="1417656" cy="246221"/>
          </a:xfrm>
          <a:prstGeom prst="rect">
            <a:avLst/>
          </a:prstGeom>
          <a:noFill/>
          <a:ln>
            <a:noFill/>
          </a:ln>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600" dirty="0" smtClean="0">
                <a:solidFill>
                  <a:srgbClr val="FF0000"/>
                </a:solidFill>
              </a:rPr>
              <a:t>3rd peak (A</a:t>
            </a:r>
            <a:r>
              <a:rPr lang="en-US" altLang="ja-JP" sz="1600" dirty="0" smtClean="0">
                <a:solidFill>
                  <a:srgbClr val="FF0000"/>
                </a:solidFill>
                <a:latin typeface="Symbol" panose="05050102010706020507" pitchFamily="18" charset="2"/>
              </a:rPr>
              <a:t>~</a:t>
            </a:r>
            <a:r>
              <a:rPr lang="en-US" altLang="ja-JP" sz="1600" dirty="0" smtClean="0">
                <a:solidFill>
                  <a:srgbClr val="FF0000"/>
                </a:solidFill>
              </a:rPr>
              <a:t>195)</a:t>
            </a:r>
          </a:p>
        </p:txBody>
      </p:sp>
      <p:sp>
        <p:nvSpPr>
          <p:cNvPr id="41" name="テキスト ボックス 6"/>
          <p:cNvSpPr txBox="1">
            <a:spLocks noChangeArrowheads="1"/>
          </p:cNvSpPr>
          <p:nvPr/>
        </p:nvSpPr>
        <p:spPr bwMode="auto">
          <a:xfrm rot="18316860">
            <a:off x="818779" y="3764823"/>
            <a:ext cx="769441" cy="246221"/>
          </a:xfrm>
          <a:prstGeom prst="rect">
            <a:avLst/>
          </a:prstGeom>
          <a:noFill/>
          <a:ln>
            <a:noFill/>
          </a:ln>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600" dirty="0">
                <a:solidFill>
                  <a:srgbClr val="FF0000"/>
                </a:solidFill>
              </a:rPr>
              <a:t>2</a:t>
            </a:r>
            <a:r>
              <a:rPr lang="en-US" altLang="ja-JP" sz="1600" dirty="0" smtClean="0">
                <a:solidFill>
                  <a:srgbClr val="FF0000"/>
                </a:solidFill>
              </a:rPr>
              <a:t>nd peak</a:t>
            </a:r>
          </a:p>
        </p:txBody>
      </p:sp>
      <p:grpSp>
        <p:nvGrpSpPr>
          <p:cNvPr id="35" name="図形グループ 7"/>
          <p:cNvGrpSpPr/>
          <p:nvPr/>
        </p:nvGrpSpPr>
        <p:grpSpPr>
          <a:xfrm>
            <a:off x="155969" y="993545"/>
            <a:ext cx="4856847" cy="2309586"/>
            <a:chOff x="33263" y="1880338"/>
            <a:chExt cx="4483258" cy="2309586"/>
          </a:xfrm>
        </p:grpSpPr>
        <p:sp>
          <p:nvSpPr>
            <p:cNvPr id="38" name="テキスト ボックス 37"/>
            <p:cNvSpPr txBox="1"/>
            <p:nvPr/>
          </p:nvSpPr>
          <p:spPr>
            <a:xfrm>
              <a:off x="2109941" y="1880736"/>
              <a:ext cx="2406580" cy="246221"/>
            </a:xfrm>
            <a:prstGeom prst="rect">
              <a:avLst/>
            </a:prstGeom>
            <a:solidFill>
              <a:schemeClr val="bg1">
                <a:alpha val="79000"/>
              </a:schemeClr>
            </a:solidFill>
          </p:spPr>
          <p:txBody>
            <a:bodyPr wrap="square" lIns="0" tIns="0" rIns="0" bIns="0" rtlCol="0">
              <a:spAutoFit/>
            </a:bodyPr>
            <a:lstStyle/>
            <a:p>
              <a:pPr algn="r"/>
              <a:r>
                <a:rPr kumimoji="1" lang="en-US" altLang="ja-JP" sz="1600" dirty="0" smtClean="0">
                  <a:latin typeface="+mj-lt"/>
                  <a:ea typeface="メイリオ"/>
                  <a:cs typeface="メイリオ"/>
                </a:rPr>
                <a:t>Neutron star merger (NS-NS)</a:t>
              </a:r>
            </a:p>
          </p:txBody>
        </p:sp>
        <p:pic>
          <p:nvPicPr>
            <p:cNvPr id="42" name="図 41"/>
            <p:cNvPicPr>
              <a:picLocks noChangeAspect="1"/>
            </p:cNvPicPr>
            <p:nvPr/>
          </p:nvPicPr>
          <p:blipFill>
            <a:blip r:embed="rId5"/>
            <a:stretch>
              <a:fillRect/>
            </a:stretch>
          </p:blipFill>
          <p:spPr>
            <a:xfrm>
              <a:off x="2329566" y="2152684"/>
              <a:ext cx="1523855" cy="2037240"/>
            </a:xfrm>
            <a:prstGeom prst="rect">
              <a:avLst/>
            </a:prstGeom>
          </p:spPr>
        </p:pic>
        <p:pic>
          <p:nvPicPr>
            <p:cNvPr id="43" name="図 42"/>
            <p:cNvPicPr>
              <a:picLocks noChangeAspect="1"/>
            </p:cNvPicPr>
            <p:nvPr/>
          </p:nvPicPr>
          <p:blipFill rotWithShape="1">
            <a:blip r:embed="rId6"/>
            <a:srcRect t="-6911" b="13732"/>
            <a:stretch/>
          </p:blipFill>
          <p:spPr>
            <a:xfrm>
              <a:off x="51851" y="2018014"/>
              <a:ext cx="1950483" cy="1898051"/>
            </a:xfrm>
            <a:prstGeom prst="rect">
              <a:avLst/>
            </a:prstGeom>
          </p:spPr>
        </p:pic>
        <p:sp>
          <p:nvSpPr>
            <p:cNvPr id="36" name="テキスト ボックス 35"/>
            <p:cNvSpPr txBox="1"/>
            <p:nvPr/>
          </p:nvSpPr>
          <p:spPr>
            <a:xfrm>
              <a:off x="33263" y="1880338"/>
              <a:ext cx="2188351" cy="246221"/>
            </a:xfrm>
            <a:prstGeom prst="rect">
              <a:avLst/>
            </a:prstGeom>
            <a:solidFill>
              <a:schemeClr val="bg1">
                <a:alpha val="79000"/>
              </a:schemeClr>
            </a:solidFill>
          </p:spPr>
          <p:txBody>
            <a:bodyPr wrap="square" lIns="0" tIns="0" rIns="0" bIns="0" rtlCol="0">
              <a:spAutoFit/>
            </a:bodyPr>
            <a:lstStyle/>
            <a:p>
              <a:r>
                <a:rPr lang="en-US" altLang="ja-JP" sz="1600" dirty="0" smtClean="0">
                  <a:latin typeface="+mj-lt"/>
                  <a:ea typeface="メイリオ"/>
                  <a:cs typeface="メイリオ"/>
                </a:rPr>
                <a:t>Type II Supernova (CC-</a:t>
              </a:r>
              <a:r>
                <a:rPr lang="en-US" altLang="ja-JP" sz="1600" dirty="0" err="1" smtClean="0">
                  <a:latin typeface="+mj-lt"/>
                  <a:ea typeface="メイリオ"/>
                  <a:cs typeface="メイリオ"/>
                </a:rPr>
                <a:t>SNe</a:t>
              </a:r>
              <a:r>
                <a:rPr lang="en-US" altLang="ja-JP" sz="1600" dirty="0" smtClean="0">
                  <a:latin typeface="+mj-lt"/>
                  <a:ea typeface="メイリオ"/>
                  <a:cs typeface="メイリオ"/>
                </a:rPr>
                <a:t>)</a:t>
              </a:r>
              <a:endParaRPr kumimoji="1" lang="en-US" altLang="ja-JP" sz="1600" dirty="0" smtClean="0">
                <a:latin typeface="+mj-lt"/>
                <a:ea typeface="メイリオ"/>
                <a:cs typeface="メイリオ"/>
              </a:endParaRPr>
            </a:p>
          </p:txBody>
        </p:sp>
      </p:grpSp>
      <p:sp>
        <p:nvSpPr>
          <p:cNvPr id="91150" name="テキスト ボックス 4"/>
          <p:cNvSpPr txBox="1">
            <a:spLocks noChangeArrowheads="1"/>
          </p:cNvSpPr>
          <p:nvPr/>
        </p:nvSpPr>
        <p:spPr bwMode="auto">
          <a:xfrm>
            <a:off x="4828197" y="5545284"/>
            <a:ext cx="4261412" cy="1231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kumimoji="1">
                <a:solidFill>
                  <a:schemeClr val="tx1"/>
                </a:solidFill>
                <a:latin typeface="Arial" pitchFamily="34" charset="0"/>
                <a:ea typeface="ＭＳ Ｐゴシック" pitchFamily="50" charset="-128"/>
              </a:defRPr>
            </a:lvl1pPr>
            <a:lvl2pPr marL="37931725" indent="-37474525" algn="l">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a:spcAft>
                <a:spcPts val="600"/>
              </a:spcAft>
            </a:pPr>
            <a:r>
              <a:rPr lang="en-US" altLang="ja-JP" sz="1600" dirty="0" smtClean="0">
                <a:solidFill>
                  <a:srgbClr val="0066FF"/>
                </a:solidFill>
                <a:latin typeface="Times" pitchFamily="18" charset="0"/>
              </a:rPr>
              <a:t>The third peak of the abundance pattern</a:t>
            </a:r>
          </a:p>
          <a:p>
            <a:pPr>
              <a:spcAft>
                <a:spcPts val="600"/>
              </a:spcAft>
            </a:pPr>
            <a:r>
              <a:rPr lang="en-US" altLang="ja-JP" sz="1600" dirty="0" smtClean="0">
                <a:solidFill>
                  <a:srgbClr val="0066FF"/>
                </a:solidFill>
                <a:latin typeface="Times" pitchFamily="18" charset="0"/>
                <a:sym typeface="Wingdings" pitchFamily="2" charset="2"/>
              </a:rPr>
              <a:t>Unclear estimations with various nuclear models</a:t>
            </a:r>
          </a:p>
          <a:p>
            <a:pPr>
              <a:spcAft>
                <a:spcPts val="600"/>
              </a:spcAft>
            </a:pPr>
            <a:r>
              <a:rPr lang="en-US" altLang="ja-JP" sz="1600" dirty="0" smtClean="0">
                <a:solidFill>
                  <a:srgbClr val="0066FF"/>
                </a:solidFill>
                <a:latin typeface="Times" pitchFamily="18" charset="0"/>
                <a:sym typeface="Wingdings" pitchFamily="2" charset="2"/>
              </a:rPr>
              <a:t> Most important region to pin down the astrophysical origin of the r-process</a:t>
            </a:r>
            <a:endParaRPr lang="en-US" altLang="ja-JP" sz="1600" dirty="0">
              <a:solidFill>
                <a:srgbClr val="0066FF"/>
              </a:solidFill>
              <a:latin typeface="Times" pitchFamily="18" charset="0"/>
              <a:sym typeface="Wingdings" pitchFamily="2" charset="2"/>
            </a:endParaRPr>
          </a:p>
        </p:txBody>
      </p:sp>
    </p:spTree>
    <p:custDataLst>
      <p:tags r:id="rId1"/>
    </p:custDataLst>
    <p:extLst>
      <p:ext uri="{BB962C8B-B14F-4D97-AF65-F5344CB8AC3E}">
        <p14:creationId xmlns:p14="http://schemas.microsoft.com/office/powerpoint/2010/main" val="5950207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157"/>
                                        </p:tgtEl>
                                        <p:attrNameLst>
                                          <p:attrName>style.visibility</p:attrName>
                                        </p:attrNameLst>
                                      </p:cBhvr>
                                      <p:to>
                                        <p:strVal val="visible"/>
                                      </p:to>
                                    </p:set>
                                    <p:animEffect transition="in" filter="fade">
                                      <p:cBhvr>
                                        <p:cTn id="12" dur="500"/>
                                        <p:tgtEl>
                                          <p:spTgt spid="91157"/>
                                        </p:tgtEl>
                                      </p:cBhvr>
                                    </p:animEffect>
                                  </p:childTnLst>
                                </p:cTn>
                              </p:par>
                              <p:par>
                                <p:cTn id="13" presetID="9" presetClass="exit" presetSubtype="0" fill="hold" nodeType="withEffect">
                                  <p:stCondLst>
                                    <p:cond delay="0"/>
                                  </p:stCondLst>
                                  <p:childTnLst>
                                    <p:animEffect transition="out" filter="dissolve">
                                      <p:cBhvr>
                                        <p:cTn id="14" dur="500"/>
                                        <p:tgtEl>
                                          <p:spTgt spid="35"/>
                                        </p:tgtEl>
                                      </p:cBhvr>
                                    </p:animEffect>
                                    <p:set>
                                      <p:cBhvr>
                                        <p:cTn id="15" dur="1" fill="hold">
                                          <p:stCondLst>
                                            <p:cond delay="499"/>
                                          </p:stCondLst>
                                        </p:cTn>
                                        <p:tgtEl>
                                          <p:spTgt spid="35"/>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91150"/>
                                        </p:tgtEl>
                                        <p:attrNameLst>
                                          <p:attrName>style.visibility</p:attrName>
                                        </p:attrNameLst>
                                      </p:cBhvr>
                                      <p:to>
                                        <p:strVal val="visible"/>
                                      </p:to>
                                    </p:set>
                                    <p:animEffect transition="in" filter="fade">
                                      <p:cBhvr>
                                        <p:cTn id="18" dur="500"/>
                                        <p:tgtEl>
                                          <p:spTgt spid="911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911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図形グループ 3"/>
          <p:cNvGrpSpPr/>
          <p:nvPr/>
        </p:nvGrpSpPr>
        <p:grpSpPr>
          <a:xfrm>
            <a:off x="179838" y="1151714"/>
            <a:ext cx="8946801" cy="5673121"/>
            <a:chOff x="95636" y="849954"/>
            <a:chExt cx="10208365" cy="5975149"/>
          </a:xfrm>
        </p:grpSpPr>
        <p:grpSp>
          <p:nvGrpSpPr>
            <p:cNvPr id="34" name="グループ化 73"/>
            <p:cNvGrpSpPr/>
            <p:nvPr/>
          </p:nvGrpSpPr>
          <p:grpSpPr>
            <a:xfrm>
              <a:off x="95636" y="850043"/>
              <a:ext cx="10208365" cy="5975060"/>
              <a:chOff x="-41877" y="608903"/>
              <a:chExt cx="10208365" cy="5975060"/>
            </a:xfrm>
          </p:grpSpPr>
          <p:pic>
            <p:nvPicPr>
              <p:cNvPr id="35" name="Picture 2" descr="C:\Users\kazu\Desktop\solidworks_2014\doughnut_f2_2015\2\3D_n3_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4" y="608903"/>
                <a:ext cx="9093788" cy="5916441"/>
              </a:xfrm>
              <a:prstGeom prst="rect">
                <a:avLst/>
              </a:prstGeom>
              <a:noFill/>
              <a:extLst>
                <a:ext uri="{909E8E84-426E-40dd-AFC4-6F175D3DCCD1}">
                  <a14:hiddenFill xmlns:a14="http://schemas.microsoft.com/office/drawing/2010/main">
                    <a:solidFill>
                      <a:srgbClr val="FFFFFF"/>
                    </a:solidFill>
                  </a14:hiddenFill>
                </a:ext>
              </a:extLst>
            </p:spPr>
          </p:pic>
          <p:sp>
            <p:nvSpPr>
              <p:cNvPr id="39" name="正方形/長方形 38"/>
              <p:cNvSpPr/>
              <p:nvPr/>
            </p:nvSpPr>
            <p:spPr>
              <a:xfrm rot="20003171" flipH="1">
                <a:off x="3264361" y="3721815"/>
                <a:ext cx="254909" cy="167675"/>
              </a:xfrm>
              <a:prstGeom prst="rect">
                <a:avLst/>
              </a:prstGeom>
              <a:solidFill>
                <a:srgbClr val="64CE67"/>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rot="2863351" flipV="1">
                <a:off x="3330439" y="4183899"/>
                <a:ext cx="97495" cy="53946"/>
              </a:xfrm>
              <a:prstGeom prst="rect">
                <a:avLst/>
              </a:prstGeom>
              <a:solidFill>
                <a:srgbClr val="64CE67"/>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rot="1682167">
                <a:off x="2426802" y="1619072"/>
                <a:ext cx="1699513" cy="745573"/>
              </a:xfrm>
              <a:prstGeom prst="rect">
                <a:avLst/>
              </a:prstGeom>
              <a:noFill/>
            </p:spPr>
            <p:txBody>
              <a:bodyPr wrap="none" rtlCol="0">
                <a:spAutoFit/>
              </a:bodyPr>
              <a:lstStyle/>
              <a:p>
                <a:pPr algn="ctr"/>
                <a:r>
                  <a:rPr kumimoji="1" lang="en-US" altLang="ja-JP" sz="2000" dirty="0" err="1" smtClean="0">
                    <a:solidFill>
                      <a:srgbClr val="0000FF"/>
                    </a:solidFill>
                  </a:rPr>
                  <a:t>Ar</a:t>
                </a:r>
                <a:r>
                  <a:rPr kumimoji="1" lang="en-US" altLang="ja-JP" sz="2000" dirty="0" smtClean="0">
                    <a:solidFill>
                      <a:srgbClr val="0000FF"/>
                    </a:solidFill>
                  </a:rPr>
                  <a:t>-gas </a:t>
                </a:r>
              </a:p>
              <a:p>
                <a:pPr algn="ctr"/>
                <a:r>
                  <a:rPr kumimoji="1" lang="en-US" altLang="ja-JP" sz="2000" dirty="0" smtClean="0">
                    <a:solidFill>
                      <a:srgbClr val="0000FF"/>
                    </a:solidFill>
                  </a:rPr>
                  <a:t>laminar flow</a:t>
                </a:r>
                <a:endParaRPr kumimoji="1" lang="ja-JP" altLang="en-US" sz="2000" dirty="0">
                  <a:solidFill>
                    <a:srgbClr val="0000FF"/>
                  </a:solidFill>
                </a:endParaRPr>
              </a:p>
            </p:txBody>
          </p:sp>
          <p:sp>
            <p:nvSpPr>
              <p:cNvPr id="43" name="テキスト ボックス 42"/>
              <p:cNvSpPr txBox="1"/>
              <p:nvPr/>
            </p:nvSpPr>
            <p:spPr>
              <a:xfrm>
                <a:off x="2630241" y="786475"/>
                <a:ext cx="2411638" cy="388995"/>
              </a:xfrm>
              <a:prstGeom prst="rect">
                <a:avLst/>
              </a:prstGeom>
              <a:noFill/>
            </p:spPr>
            <p:txBody>
              <a:bodyPr wrap="none" rtlCol="0">
                <a:spAutoFit/>
              </a:bodyPr>
              <a:lstStyle/>
              <a:p>
                <a:r>
                  <a:rPr lang="en-US" altLang="ja-JP" dirty="0" smtClean="0"/>
                  <a:t>Water cooled device</a:t>
                </a:r>
                <a:endParaRPr kumimoji="1" lang="ja-JP" altLang="en-US" dirty="0"/>
              </a:p>
            </p:txBody>
          </p:sp>
          <p:sp>
            <p:nvSpPr>
              <p:cNvPr id="44" name="テキスト ボックス 43"/>
              <p:cNvSpPr txBox="1"/>
              <p:nvPr/>
            </p:nvSpPr>
            <p:spPr>
              <a:xfrm>
                <a:off x="6977731" y="1321995"/>
                <a:ext cx="2478126" cy="388995"/>
              </a:xfrm>
              <a:prstGeom prst="rect">
                <a:avLst/>
              </a:prstGeom>
              <a:noFill/>
            </p:spPr>
            <p:txBody>
              <a:bodyPr wrap="none" rtlCol="0">
                <a:spAutoFit/>
              </a:bodyPr>
              <a:lstStyle/>
              <a:p>
                <a:r>
                  <a:rPr kumimoji="1" lang="en-US" altLang="ja-JP" dirty="0" smtClean="0"/>
                  <a:t>Beam dump (~20kW)</a:t>
                </a:r>
              </a:p>
            </p:txBody>
          </p:sp>
          <p:sp>
            <p:nvSpPr>
              <p:cNvPr id="45" name="テキスト ボックス 44"/>
              <p:cNvSpPr txBox="1"/>
              <p:nvPr/>
            </p:nvSpPr>
            <p:spPr>
              <a:xfrm>
                <a:off x="4045625" y="5591665"/>
                <a:ext cx="2296408" cy="388995"/>
              </a:xfrm>
              <a:prstGeom prst="rect">
                <a:avLst/>
              </a:prstGeom>
              <a:noFill/>
            </p:spPr>
            <p:txBody>
              <a:bodyPr wrap="none" rtlCol="0">
                <a:spAutoFit/>
              </a:bodyPr>
              <a:lstStyle/>
              <a:p>
                <a:r>
                  <a:rPr kumimoji="1" lang="en-US" altLang="ja-JP" dirty="0" smtClean="0"/>
                  <a:t>Thin window (5</a:t>
                </a:r>
                <a:r>
                  <a:rPr lang="en-US" altLang="en-US" dirty="0" smtClean="0"/>
                  <a:t>μ</a:t>
                </a:r>
                <a:r>
                  <a:rPr kumimoji="1" lang="en-US" altLang="ja-JP" dirty="0" smtClean="0"/>
                  <a:t>m</a:t>
                </a:r>
                <a:r>
                  <a:rPr lang="en-US" altLang="ja-JP" dirty="0" smtClean="0"/>
                  <a:t>)</a:t>
                </a:r>
              </a:p>
            </p:txBody>
          </p:sp>
          <p:cxnSp>
            <p:nvCxnSpPr>
              <p:cNvPr id="46" name="直線矢印コネクタ 45"/>
              <p:cNvCxnSpPr>
                <a:endCxn id="39" idx="1"/>
              </p:cNvCxnSpPr>
              <p:nvPr/>
            </p:nvCxnSpPr>
            <p:spPr>
              <a:xfrm flipV="1">
                <a:off x="2843808" y="3748556"/>
                <a:ext cx="661958" cy="134733"/>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V="1">
                <a:off x="2771800" y="3408867"/>
                <a:ext cx="167480" cy="35668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5856753" y="6194968"/>
                <a:ext cx="2627822" cy="388995"/>
              </a:xfrm>
              <a:prstGeom prst="rect">
                <a:avLst/>
              </a:prstGeom>
              <a:noFill/>
            </p:spPr>
            <p:txBody>
              <a:bodyPr wrap="none" rtlCol="0">
                <a:spAutoFit/>
              </a:bodyPr>
              <a:lstStyle/>
              <a:p>
                <a:pPr fontAlgn="auto">
                  <a:spcBef>
                    <a:spcPts val="0"/>
                  </a:spcBef>
                  <a:spcAft>
                    <a:spcPts val="0"/>
                  </a:spcAft>
                </a:pPr>
                <a:r>
                  <a:rPr lang="en-US" altLang="ja-JP" dirty="0" smtClean="0">
                    <a:latin typeface="Calibri"/>
                    <a:ea typeface="ＭＳ Ｐゴシック"/>
                  </a:rPr>
                  <a:t>Collinear 3 color lasers</a:t>
                </a:r>
              </a:p>
            </p:txBody>
          </p:sp>
          <p:cxnSp>
            <p:nvCxnSpPr>
              <p:cNvPr id="50" name="直線矢印コネクタ 49"/>
              <p:cNvCxnSpPr/>
              <p:nvPr/>
            </p:nvCxnSpPr>
            <p:spPr>
              <a:xfrm flipH="1" flipV="1">
                <a:off x="4851920" y="4367097"/>
                <a:ext cx="3963227" cy="1705643"/>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flipH="1" flipV="1">
                <a:off x="4902200" y="4443532"/>
                <a:ext cx="3867151" cy="1671842"/>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flipV="1">
                <a:off x="2843808" y="1565093"/>
                <a:ext cx="4040071" cy="2249176"/>
              </a:xfrm>
              <a:prstGeom prst="straightConnector1">
                <a:avLst/>
              </a:prstGeom>
              <a:ln w="762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41877" y="3818313"/>
                <a:ext cx="1312201" cy="972487"/>
              </a:xfrm>
              <a:prstGeom prst="rect">
                <a:avLst/>
              </a:prstGeom>
              <a:solidFill>
                <a:schemeClr val="bg1">
                  <a:alpha val="74000"/>
                </a:schemeClr>
              </a:solidFill>
            </p:spPr>
            <p:txBody>
              <a:bodyPr wrap="none" rtlCol="0">
                <a:spAutoFit/>
              </a:bodyPr>
              <a:lstStyle/>
              <a:p>
                <a:pPr algn="ctr"/>
                <a:r>
                  <a:rPr lang="en-US" altLang="ja-JP" baseline="30000" dirty="0" smtClean="0">
                    <a:solidFill>
                      <a:srgbClr val="0000FF"/>
                    </a:solidFill>
                  </a:rPr>
                  <a:t>238</a:t>
                </a:r>
                <a:r>
                  <a:rPr lang="en-US" altLang="ja-JP" dirty="0" smtClean="0">
                    <a:solidFill>
                      <a:srgbClr val="0000FF"/>
                    </a:solidFill>
                  </a:rPr>
                  <a:t>U beam</a:t>
                </a:r>
              </a:p>
              <a:p>
                <a:pPr algn="ctr"/>
                <a:r>
                  <a:rPr kumimoji="1" lang="en-US" altLang="ja-JP" dirty="0" smtClean="0">
                    <a:solidFill>
                      <a:srgbClr val="0000FF"/>
                    </a:solidFill>
                  </a:rPr>
                  <a:t>11 MeV/A</a:t>
                </a:r>
              </a:p>
              <a:p>
                <a:pPr algn="ctr"/>
                <a:r>
                  <a:rPr kumimoji="1" lang="en-US" altLang="ja-JP" dirty="0" smtClean="0">
                    <a:solidFill>
                      <a:srgbClr val="0000FF"/>
                    </a:solidFill>
                  </a:rPr>
                  <a:t>10 </a:t>
                </a:r>
                <a:r>
                  <a:rPr kumimoji="1" lang="en-US" altLang="ja-JP" dirty="0" err="1" smtClean="0">
                    <a:solidFill>
                      <a:srgbClr val="0000FF"/>
                    </a:solidFill>
                  </a:rPr>
                  <a:t>pμA</a:t>
                </a:r>
                <a:endParaRPr kumimoji="1" lang="ja-JP" altLang="en-US" dirty="0">
                  <a:solidFill>
                    <a:srgbClr val="0000FF"/>
                  </a:solidFill>
                </a:endParaRPr>
              </a:p>
            </p:txBody>
          </p:sp>
          <p:sp>
            <p:nvSpPr>
              <p:cNvPr id="55" name="テキスト ボックス 54"/>
              <p:cNvSpPr txBox="1"/>
              <p:nvPr/>
            </p:nvSpPr>
            <p:spPr>
              <a:xfrm>
                <a:off x="406436" y="5144241"/>
                <a:ext cx="2396977" cy="680741"/>
              </a:xfrm>
              <a:prstGeom prst="rect">
                <a:avLst/>
              </a:prstGeom>
              <a:solidFill>
                <a:schemeClr val="bg1">
                  <a:alpha val="74000"/>
                </a:schemeClr>
              </a:solidFill>
            </p:spPr>
            <p:txBody>
              <a:bodyPr wrap="none" rtlCol="0">
                <a:spAutoFit/>
              </a:bodyPr>
              <a:lstStyle/>
              <a:p>
                <a:r>
                  <a:rPr lang="en-US" altLang="ja-JP" dirty="0" smtClean="0"/>
                  <a:t>Rotating</a:t>
                </a:r>
                <a:r>
                  <a:rPr lang="ja-JP" altLang="en-US" dirty="0" smtClean="0"/>
                  <a:t> </a:t>
                </a:r>
                <a:r>
                  <a:rPr lang="en-US" altLang="ja-JP" baseline="30000" dirty="0" smtClean="0"/>
                  <a:t>198</a:t>
                </a:r>
                <a:r>
                  <a:rPr lang="en-US" altLang="ja-JP" dirty="0" smtClean="0"/>
                  <a:t>Pt-target</a:t>
                </a:r>
                <a:endParaRPr kumimoji="1" lang="en-US" altLang="ja-JP" dirty="0" smtClean="0"/>
              </a:p>
              <a:p>
                <a:r>
                  <a:rPr kumimoji="1" lang="en-US" altLang="ja-JP" dirty="0" smtClean="0"/>
                  <a:t>(~ 7 kW)</a:t>
                </a:r>
                <a:endParaRPr kumimoji="1" lang="ja-JP" altLang="en-US" dirty="0"/>
              </a:p>
            </p:txBody>
          </p:sp>
          <p:cxnSp>
            <p:nvCxnSpPr>
              <p:cNvPr id="56" name="直線矢印コネクタ 55"/>
              <p:cNvCxnSpPr/>
              <p:nvPr/>
            </p:nvCxnSpPr>
            <p:spPr>
              <a:xfrm flipV="1">
                <a:off x="1996684" y="4672537"/>
                <a:ext cx="775116" cy="583761"/>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flipH="1">
                <a:off x="1790700" y="990010"/>
                <a:ext cx="822049" cy="544021"/>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a:stCxn id="43" idx="1"/>
              </p:cNvCxnSpPr>
              <p:nvPr/>
            </p:nvCxnSpPr>
            <p:spPr>
              <a:xfrm flipH="1">
                <a:off x="1041409" y="980972"/>
                <a:ext cx="1588832" cy="148917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flipV="1">
                <a:off x="8423353" y="6115374"/>
                <a:ext cx="312998" cy="361410"/>
              </a:xfrm>
              <a:prstGeom prst="straightConnector1">
                <a:avLst/>
              </a:prstGeom>
              <a:ln w="5715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flipH="1">
                <a:off x="8473228" y="6053330"/>
                <a:ext cx="388197" cy="454352"/>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flipH="1">
                <a:off x="8534666" y="6053330"/>
                <a:ext cx="374651" cy="466089"/>
              </a:xfrm>
              <a:prstGeom prst="straightConnector1">
                <a:avLst/>
              </a:prstGeom>
              <a:ln w="57150">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7493783" y="3969565"/>
                <a:ext cx="2672705" cy="680741"/>
              </a:xfrm>
              <a:prstGeom prst="rect">
                <a:avLst/>
              </a:prstGeom>
              <a:noFill/>
            </p:spPr>
            <p:txBody>
              <a:bodyPr wrap="none" rtlCol="0">
                <a:spAutoFit/>
              </a:bodyPr>
              <a:lstStyle/>
              <a:p>
                <a:pPr fontAlgn="auto">
                  <a:spcBef>
                    <a:spcPts val="0"/>
                  </a:spcBef>
                  <a:spcAft>
                    <a:spcPts val="0"/>
                  </a:spcAft>
                </a:pPr>
                <a:r>
                  <a:rPr lang="en-US" altLang="ja-JP" dirty="0" smtClean="0">
                    <a:latin typeface="Calibri"/>
                    <a:ea typeface="ＭＳ Ｐゴシック"/>
                  </a:rPr>
                  <a:t>S-shape RF </a:t>
                </a:r>
                <a:r>
                  <a:rPr lang="en-US" altLang="ja-JP" dirty="0" err="1" smtClean="0">
                    <a:latin typeface="Calibri"/>
                    <a:ea typeface="ＭＳ Ｐゴシック"/>
                  </a:rPr>
                  <a:t>quadrupole</a:t>
                </a:r>
                <a:r>
                  <a:rPr lang="en-US" altLang="ja-JP" dirty="0" smtClean="0">
                    <a:latin typeface="Calibri"/>
                    <a:ea typeface="ＭＳ Ｐゴシック"/>
                  </a:rPr>
                  <a:t> </a:t>
                </a:r>
              </a:p>
              <a:p>
                <a:pPr fontAlgn="auto">
                  <a:spcBef>
                    <a:spcPts val="0"/>
                  </a:spcBef>
                  <a:spcAft>
                    <a:spcPts val="0"/>
                  </a:spcAft>
                </a:pPr>
                <a:r>
                  <a:rPr lang="en-US" altLang="ja-JP" dirty="0" smtClean="0">
                    <a:latin typeface="Calibri"/>
                    <a:ea typeface="ＭＳ Ｐゴシック"/>
                  </a:rPr>
                  <a:t>ion-guide</a:t>
                </a:r>
                <a:endParaRPr lang="ja-JP" altLang="en-US" dirty="0">
                  <a:latin typeface="Calibri"/>
                  <a:ea typeface="ＭＳ Ｐゴシック"/>
                </a:endParaRPr>
              </a:p>
            </p:txBody>
          </p:sp>
          <p:cxnSp>
            <p:nvCxnSpPr>
              <p:cNvPr id="71" name="直線矢印コネクタ 70"/>
              <p:cNvCxnSpPr>
                <a:stCxn id="69" idx="1"/>
              </p:cNvCxnSpPr>
              <p:nvPr/>
            </p:nvCxnSpPr>
            <p:spPr>
              <a:xfrm flipH="1">
                <a:off x="6821423" y="4309936"/>
                <a:ext cx="672360" cy="13313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flipV="1">
                <a:off x="27844" y="3981586"/>
                <a:ext cx="2482697" cy="1356527"/>
              </a:xfrm>
              <a:prstGeom prst="straightConnector1">
                <a:avLst/>
              </a:prstGeom>
              <a:ln w="762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977007" y="2605043"/>
                <a:ext cx="2507977" cy="680741"/>
              </a:xfrm>
              <a:prstGeom prst="rect">
                <a:avLst/>
              </a:prstGeom>
              <a:solidFill>
                <a:schemeClr val="bg1">
                  <a:alpha val="74000"/>
                </a:schemeClr>
              </a:solidFill>
            </p:spPr>
            <p:txBody>
              <a:bodyPr wrap="none" rtlCol="0">
                <a:spAutoFit/>
              </a:bodyPr>
              <a:lstStyle/>
              <a:p>
                <a:pPr algn="ctr"/>
                <a:r>
                  <a:rPr lang="en-US" altLang="ja-JP" dirty="0" smtClean="0">
                    <a:solidFill>
                      <a:srgbClr val="0000FF"/>
                    </a:solidFill>
                  </a:rPr>
                  <a:t>Target-like</a:t>
                </a:r>
                <a:r>
                  <a:rPr lang="ja-JP" altLang="en-US" dirty="0" smtClean="0">
                    <a:solidFill>
                      <a:srgbClr val="0000FF"/>
                    </a:solidFill>
                  </a:rPr>
                  <a:t> </a:t>
                </a:r>
                <a:r>
                  <a:rPr lang="en-US" altLang="ja-JP" dirty="0" err="1" smtClean="0">
                    <a:solidFill>
                      <a:srgbClr val="0000FF"/>
                    </a:solidFill>
                  </a:rPr>
                  <a:t>fragm</a:t>
                </a:r>
                <a:r>
                  <a:rPr lang="ja-JP" altLang="ja-JP" dirty="0" smtClean="0">
                    <a:solidFill>
                      <a:srgbClr val="0000FF"/>
                    </a:solidFill>
                  </a:rPr>
                  <a:t>e</a:t>
                </a:r>
                <a:r>
                  <a:rPr lang="en-US" altLang="ja-JP" dirty="0" err="1" smtClean="0">
                    <a:solidFill>
                      <a:srgbClr val="0000FF"/>
                    </a:solidFill>
                  </a:rPr>
                  <a:t>nts</a:t>
                </a:r>
                <a:r>
                  <a:rPr lang="en-US" altLang="ja-JP" dirty="0" smtClean="0">
                    <a:solidFill>
                      <a:srgbClr val="0000FF"/>
                    </a:solidFill>
                  </a:rPr>
                  <a:t> </a:t>
                </a:r>
              </a:p>
              <a:p>
                <a:pPr algn="ctr"/>
                <a:r>
                  <a:rPr lang="en-US" altLang="ja-JP" dirty="0" smtClean="0">
                    <a:solidFill>
                      <a:srgbClr val="0000FF"/>
                    </a:solidFill>
                  </a:rPr>
                  <a:t>of</a:t>
                </a:r>
                <a:r>
                  <a:rPr lang="ja-JP" altLang="en-US" dirty="0" smtClean="0">
                    <a:solidFill>
                      <a:srgbClr val="0000FF"/>
                    </a:solidFill>
                  </a:rPr>
                  <a:t> </a:t>
                </a:r>
                <a:r>
                  <a:rPr lang="en-US" altLang="ja-JP" dirty="0" smtClean="0">
                    <a:solidFill>
                      <a:srgbClr val="0000FF"/>
                    </a:solidFill>
                  </a:rPr>
                  <a:t>MNT-reactions </a:t>
                </a:r>
              </a:p>
            </p:txBody>
          </p:sp>
          <p:cxnSp>
            <p:nvCxnSpPr>
              <p:cNvPr id="74" name="直線矢印コネクタ 73"/>
              <p:cNvCxnSpPr/>
              <p:nvPr/>
            </p:nvCxnSpPr>
            <p:spPr>
              <a:xfrm>
                <a:off x="2705180" y="3238111"/>
                <a:ext cx="177762" cy="23739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正方形/長方形 75"/>
              <p:cNvSpPr/>
              <p:nvPr/>
            </p:nvSpPr>
            <p:spPr>
              <a:xfrm rot="16021927" flipH="1">
                <a:off x="3197129" y="4034000"/>
                <a:ext cx="304479" cy="64293"/>
              </a:xfrm>
              <a:prstGeom prst="rect">
                <a:avLst/>
              </a:prstGeom>
              <a:solidFill>
                <a:srgbClr val="64CE67"/>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7" name="直線矢印コネクタ 76"/>
              <p:cNvCxnSpPr/>
              <p:nvPr/>
            </p:nvCxnSpPr>
            <p:spPr>
              <a:xfrm>
                <a:off x="2872382" y="3934137"/>
                <a:ext cx="356565" cy="113754"/>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p:nvPr/>
            </p:nvCxnSpPr>
            <p:spPr>
              <a:xfrm flipH="1" flipV="1">
                <a:off x="5070475" y="4397375"/>
                <a:ext cx="3838842" cy="1655955"/>
              </a:xfrm>
              <a:prstGeom prst="straightConnector1">
                <a:avLst/>
              </a:prstGeom>
              <a:ln w="57150">
                <a:solidFill>
                  <a:srgbClr val="3333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flipH="1" flipV="1">
                <a:off x="3309382" y="4066146"/>
                <a:ext cx="881619" cy="160440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1426972" y="1700448"/>
                <a:ext cx="83344" cy="1166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3622814" y="1371436"/>
                <a:ext cx="2851593" cy="388995"/>
              </a:xfrm>
              <a:prstGeom prst="rect">
                <a:avLst/>
              </a:prstGeom>
              <a:noFill/>
            </p:spPr>
            <p:txBody>
              <a:bodyPr wrap="none" rtlCol="0">
                <a:spAutoFit/>
              </a:bodyPr>
              <a:lstStyle/>
              <a:p>
                <a:r>
                  <a:rPr kumimoji="1" lang="en-US" altLang="ja-JP" dirty="0" smtClean="0"/>
                  <a:t>Doughnut-shape gas-cell</a:t>
                </a:r>
                <a:endParaRPr kumimoji="1" lang="ja-JP" altLang="en-US" dirty="0"/>
              </a:p>
            </p:txBody>
          </p:sp>
          <p:cxnSp>
            <p:nvCxnSpPr>
              <p:cNvPr id="42" name="直線矢印コネクタ 41"/>
              <p:cNvCxnSpPr/>
              <p:nvPr/>
            </p:nvCxnSpPr>
            <p:spPr>
              <a:xfrm flipH="1">
                <a:off x="4230650" y="1772068"/>
                <a:ext cx="841098" cy="156823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81" name="Picture 4" descr="\\LINUX02\public\3D_n4_c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513" y="849954"/>
              <a:ext cx="723900" cy="2438400"/>
            </a:xfrm>
            <a:prstGeom prst="rect">
              <a:avLst/>
            </a:prstGeom>
            <a:noFill/>
            <a:extLst>
              <a:ext uri="{909E8E84-426E-40dd-AFC4-6F175D3DCCD1}">
                <a14:hiddenFill xmlns:a14="http://schemas.microsoft.com/office/drawing/2010/main">
                  <a:solidFill>
                    <a:srgbClr val="FFFFFF"/>
                  </a:solidFill>
                </a14:hiddenFill>
              </a:ext>
            </a:extLst>
          </p:spPr>
        </p:pic>
      </p:grpSp>
      <p:sp>
        <p:nvSpPr>
          <p:cNvPr id="82" name="テキスト ボックス 81"/>
          <p:cNvSpPr txBox="1"/>
          <p:nvPr/>
        </p:nvSpPr>
        <p:spPr>
          <a:xfrm>
            <a:off x="1272532" y="-12052"/>
            <a:ext cx="6573677" cy="707886"/>
          </a:xfrm>
          <a:prstGeom prst="rect">
            <a:avLst/>
          </a:prstGeom>
          <a:noFill/>
        </p:spPr>
        <p:txBody>
          <a:bodyPr wrap="none" lIns="0" tIns="0" rIns="0" bIns="0" rtlCol="0">
            <a:spAutoFit/>
          </a:bodyPr>
          <a:lstStyle/>
          <a:p>
            <a:pPr algn="ctr"/>
            <a:r>
              <a:rPr lang="en-US" altLang="ja-JP" sz="2400" dirty="0" smtClean="0">
                <a:latin typeface="メイリオ"/>
                <a:ea typeface="メイリオ"/>
                <a:cs typeface="メイリオ"/>
              </a:rPr>
              <a:t>(1)</a:t>
            </a:r>
            <a:r>
              <a:rPr lang="ja-JP" altLang="en-US" sz="2400" dirty="0" smtClean="0">
                <a:latin typeface="メイリオ"/>
                <a:ea typeface="メイリオ"/>
                <a:cs typeface="メイリオ"/>
              </a:rPr>
              <a:t> </a:t>
            </a:r>
            <a:r>
              <a:rPr lang="en-US" altLang="ja-JP" sz="2400" dirty="0" smtClean="0">
                <a:latin typeface="メイリオ"/>
                <a:ea typeface="メイリオ"/>
                <a:cs typeface="メイリオ"/>
              </a:rPr>
              <a:t>KISS </a:t>
            </a:r>
            <a:r>
              <a:rPr lang="en-US" altLang="ja-JP" sz="2400" dirty="0">
                <a:latin typeface="メイリオ"/>
                <a:ea typeface="メイリオ"/>
                <a:cs typeface="メイリオ"/>
              </a:rPr>
              <a:t>upgrade</a:t>
            </a:r>
            <a:r>
              <a:rPr lang="ja-JP" altLang="en-US" sz="2400" dirty="0">
                <a:latin typeface="メイリオ"/>
                <a:ea typeface="メイリオ"/>
                <a:cs typeface="メイリオ"/>
              </a:rPr>
              <a:t>（</a:t>
            </a:r>
            <a:r>
              <a:rPr lang="en-US" altLang="ja-JP" sz="2400" dirty="0">
                <a:latin typeface="メイリオ"/>
                <a:ea typeface="メイリオ"/>
                <a:cs typeface="メイリオ"/>
              </a:rPr>
              <a:t>Heavy</a:t>
            </a:r>
            <a:r>
              <a:rPr lang="en-US" altLang="ja-JP" sz="2400" dirty="0" smtClean="0">
                <a:latin typeface="メイリオ"/>
                <a:ea typeface="メイリオ"/>
                <a:cs typeface="メイリオ"/>
              </a:rPr>
              <a:t>-</a:t>
            </a:r>
            <a:r>
              <a:rPr lang="ja-JP" altLang="en-US" sz="2400" dirty="0" smtClean="0">
                <a:latin typeface="メイリオ"/>
                <a:ea typeface="メイリオ"/>
                <a:cs typeface="メイリオ"/>
              </a:rPr>
              <a:t>・</a:t>
            </a:r>
            <a:r>
              <a:rPr lang="en-US" altLang="ja-JP" sz="2400" dirty="0" smtClean="0">
                <a:latin typeface="メイリオ"/>
                <a:ea typeface="メイリオ"/>
                <a:cs typeface="メイリオ"/>
              </a:rPr>
              <a:t> </a:t>
            </a:r>
            <a:r>
              <a:rPr lang="en-US" altLang="ja-JP" sz="2400" dirty="0">
                <a:latin typeface="メイリオ"/>
                <a:ea typeface="メイリオ"/>
                <a:cs typeface="メイリオ"/>
              </a:rPr>
              <a:t>SHE-region</a:t>
            </a:r>
            <a:r>
              <a:rPr lang="ja-JP" altLang="en-US" sz="2400" dirty="0" smtClean="0">
                <a:latin typeface="メイリオ"/>
                <a:ea typeface="メイリオ"/>
                <a:cs typeface="メイリオ"/>
              </a:rPr>
              <a:t>）</a:t>
            </a:r>
            <a:endParaRPr kumimoji="1" lang="en-US" altLang="ja-JP" sz="2400" dirty="0" smtClean="0">
              <a:latin typeface="メイリオ"/>
              <a:ea typeface="メイリオ"/>
              <a:cs typeface="メイリオ"/>
            </a:endParaRPr>
          </a:p>
          <a:p>
            <a:pPr algn="ctr"/>
            <a:r>
              <a:rPr kumimoji="1" lang="en-US" altLang="ja-JP" sz="2200" dirty="0" smtClean="0">
                <a:latin typeface="メイリオ"/>
                <a:ea typeface="メイリオ"/>
                <a:cs typeface="メイリオ"/>
              </a:rPr>
              <a:t>-</a:t>
            </a:r>
            <a:r>
              <a:rPr kumimoji="1" lang="ja-JP" altLang="en-US" sz="2200" dirty="0" smtClean="0">
                <a:latin typeface="メイリオ"/>
                <a:ea typeface="メイリオ"/>
                <a:cs typeface="メイリオ"/>
              </a:rPr>
              <a:t> </a:t>
            </a:r>
            <a:r>
              <a:rPr kumimoji="1" lang="en-US" altLang="ja-JP" sz="2200" dirty="0" smtClean="0">
                <a:latin typeface="メイリオ"/>
                <a:ea typeface="メイリオ"/>
                <a:cs typeface="メイリオ"/>
              </a:rPr>
              <a:t>Rotation target and doughnut-shape gas cell -</a:t>
            </a:r>
            <a:endParaRPr lang="ja-JP" altLang="en-US" sz="2200" dirty="0">
              <a:latin typeface="メイリオ"/>
              <a:ea typeface="メイリオ"/>
              <a:cs typeface="メイリオ"/>
            </a:endParaRPr>
          </a:p>
        </p:txBody>
      </p:sp>
      <p:graphicFrame>
        <p:nvGraphicFramePr>
          <p:cNvPr id="83" name="表 82"/>
          <p:cNvGraphicFramePr>
            <a:graphicFrameLocks noGrp="1"/>
          </p:cNvGraphicFramePr>
          <p:nvPr>
            <p:extLst>
              <p:ext uri="{D42A27DB-BD31-4B8C-83A1-F6EECF244321}">
                <p14:modId xmlns:p14="http://schemas.microsoft.com/office/powerpoint/2010/main" val="35111946"/>
              </p:ext>
            </p:extLst>
          </p:nvPr>
        </p:nvGraphicFramePr>
        <p:xfrm>
          <a:off x="5196047" y="2728510"/>
          <a:ext cx="3888686" cy="1408683"/>
        </p:xfrm>
        <a:graphic>
          <a:graphicData uri="http://schemas.openxmlformats.org/drawingml/2006/table">
            <a:tbl>
              <a:tblPr firstRow="1" bandRow="1">
                <a:tableStyleId>{5C22544A-7EE6-4342-B048-85BDC9FD1C3A}</a:tableStyleId>
              </a:tblPr>
              <a:tblGrid>
                <a:gridCol w="739086"/>
                <a:gridCol w="1532467"/>
                <a:gridCol w="1041656"/>
                <a:gridCol w="575477"/>
              </a:tblGrid>
              <a:tr h="370840">
                <a:tc>
                  <a:txBody>
                    <a:bodyPr/>
                    <a:lstStyle/>
                    <a:p>
                      <a:pPr algn="ctr">
                        <a:lnSpc>
                          <a:spcPct val="80000"/>
                        </a:lnSpc>
                      </a:pPr>
                      <a:endParaRPr kumimoji="1" lang="ja-JP" altLang="en-US" sz="1100" b="0" dirty="0"/>
                    </a:p>
                  </a:txBody>
                  <a:tcPr anchor="ctr"/>
                </a:tc>
                <a:tc>
                  <a:txBody>
                    <a:bodyPr/>
                    <a:lstStyle/>
                    <a:p>
                      <a:pPr algn="ctr">
                        <a:lnSpc>
                          <a:spcPct val="80000"/>
                        </a:lnSpc>
                      </a:pPr>
                      <a:r>
                        <a:rPr kumimoji="1" lang="en-US" altLang="ja-JP" sz="1100" b="0" dirty="0" smtClean="0"/>
                        <a:t>Beam</a:t>
                      </a:r>
                      <a:endParaRPr kumimoji="1" lang="ja-JP" altLang="en-US" sz="1100" b="0" dirty="0"/>
                    </a:p>
                  </a:txBody>
                  <a:tcPr anchor="ctr"/>
                </a:tc>
                <a:tc>
                  <a:txBody>
                    <a:bodyPr/>
                    <a:lstStyle/>
                    <a:p>
                      <a:pPr algn="ctr">
                        <a:lnSpc>
                          <a:spcPct val="80000"/>
                        </a:lnSpc>
                      </a:pPr>
                      <a:r>
                        <a:rPr kumimoji="1" lang="en-US" altLang="ja-JP" sz="1100" b="0" dirty="0" err="1" smtClean="0"/>
                        <a:t>Pt</a:t>
                      </a:r>
                      <a:r>
                        <a:rPr kumimoji="1" lang="en-US" altLang="ja-JP" sz="1100" b="0" dirty="0" smtClean="0"/>
                        <a:t> target</a:t>
                      </a:r>
                    </a:p>
                    <a:p>
                      <a:pPr algn="ctr">
                        <a:lnSpc>
                          <a:spcPct val="80000"/>
                        </a:lnSpc>
                      </a:pPr>
                      <a:r>
                        <a:rPr kumimoji="1" lang="en-US" altLang="ja-JP" sz="1100" b="0" dirty="0" smtClean="0"/>
                        <a:t>mg/cm</a:t>
                      </a:r>
                      <a:r>
                        <a:rPr kumimoji="1" lang="en-US" altLang="ja-JP" sz="1100" b="0" baseline="30000" dirty="0" smtClean="0"/>
                        <a:t>2</a:t>
                      </a:r>
                      <a:endParaRPr kumimoji="1" lang="en-US" altLang="ja-JP" sz="1100" b="0" dirty="0" smtClean="0"/>
                    </a:p>
                  </a:txBody>
                  <a:tcPr anchor="ctr"/>
                </a:tc>
                <a:tc>
                  <a:txBody>
                    <a:bodyPr/>
                    <a:lstStyle/>
                    <a:p>
                      <a:pPr algn="ctr">
                        <a:lnSpc>
                          <a:spcPct val="80000"/>
                        </a:lnSpc>
                      </a:pPr>
                      <a:r>
                        <a:rPr kumimoji="1" lang="en-US" altLang="ja-JP" sz="1100" b="0" dirty="0" smtClean="0"/>
                        <a:t>Power</a:t>
                      </a:r>
                    </a:p>
                    <a:p>
                      <a:pPr algn="ctr">
                        <a:lnSpc>
                          <a:spcPct val="80000"/>
                        </a:lnSpc>
                      </a:pPr>
                      <a:r>
                        <a:rPr kumimoji="1" lang="en-US" altLang="ja-JP" sz="1100" b="0" dirty="0" smtClean="0"/>
                        <a:t>kW</a:t>
                      </a:r>
                      <a:endParaRPr kumimoji="1" lang="ja-JP" altLang="en-US" sz="1100" b="0" dirty="0"/>
                    </a:p>
                  </a:txBody>
                  <a:tcPr anchor="ctr"/>
                </a:tc>
              </a:tr>
              <a:tr h="370840">
                <a:tc>
                  <a:txBody>
                    <a:bodyPr/>
                    <a:lstStyle/>
                    <a:p>
                      <a:pPr algn="ctr">
                        <a:lnSpc>
                          <a:spcPct val="80000"/>
                        </a:lnSpc>
                      </a:pPr>
                      <a:r>
                        <a:rPr kumimoji="1" lang="en-US" altLang="ja-JP" sz="1100" b="0" dirty="0" smtClean="0">
                          <a:latin typeface="メイリオ"/>
                          <a:ea typeface="メイリオ"/>
                          <a:cs typeface="メイリオ"/>
                        </a:rPr>
                        <a:t>Stage I</a:t>
                      </a:r>
                      <a:endParaRPr kumimoji="1" lang="ja-JP" altLang="en-US" sz="1100" b="0" dirty="0">
                        <a:latin typeface="メイリオ"/>
                        <a:ea typeface="メイリオ"/>
                        <a:cs typeface="メイリオ"/>
                      </a:endParaRPr>
                    </a:p>
                  </a:txBody>
                  <a:tcPr anchor="ctr"/>
                </a:tc>
                <a:tc>
                  <a:txBody>
                    <a:bodyPr/>
                    <a:lstStyle/>
                    <a:p>
                      <a:pPr algn="ctr">
                        <a:lnSpc>
                          <a:spcPct val="80000"/>
                        </a:lnSpc>
                      </a:pPr>
                      <a:r>
                        <a:rPr kumimoji="1" lang="en-US" altLang="ja-JP" sz="1100" b="0" baseline="30000" dirty="0" smtClean="0">
                          <a:latin typeface="メイリオ"/>
                          <a:ea typeface="メイリオ"/>
                          <a:cs typeface="メイリオ"/>
                        </a:rPr>
                        <a:t>136</a:t>
                      </a:r>
                      <a:r>
                        <a:rPr kumimoji="1" lang="en-US" altLang="ja-JP" sz="1100" b="0" dirty="0" smtClean="0">
                          <a:latin typeface="メイリオ"/>
                          <a:ea typeface="メイリオ"/>
                          <a:cs typeface="メイリオ"/>
                        </a:rPr>
                        <a:t>Xe 8.12 MeV/A, 250 </a:t>
                      </a:r>
                      <a:r>
                        <a:rPr kumimoji="1" lang="en-US" altLang="ja-JP" sz="1100" b="0" dirty="0" err="1" smtClean="0">
                          <a:latin typeface="メイリオ"/>
                          <a:ea typeface="メイリオ"/>
                          <a:cs typeface="メイリオ"/>
                        </a:rPr>
                        <a:t>pnA</a:t>
                      </a:r>
                      <a:r>
                        <a:rPr kumimoji="1" lang="en-US" altLang="ja-JP" sz="1100" b="0" dirty="0" smtClean="0">
                          <a:latin typeface="メイリオ"/>
                          <a:ea typeface="メイリオ"/>
                          <a:cs typeface="メイリオ"/>
                        </a:rPr>
                        <a:t>, </a:t>
                      </a:r>
                      <a:r>
                        <a:rPr kumimoji="1" lang="el-GR" altLang="ja-JP" sz="1100" b="0" dirty="0" smtClean="0">
                          <a:latin typeface="メイリオ"/>
                          <a:ea typeface="メイリオ"/>
                          <a:cs typeface="メイリオ"/>
                        </a:rPr>
                        <a:t>φ</a:t>
                      </a:r>
                      <a:r>
                        <a:rPr kumimoji="1" lang="en-US" altLang="ja-JP" sz="1100" b="0" dirty="0" smtClean="0">
                          <a:latin typeface="メイリオ"/>
                          <a:ea typeface="メイリオ"/>
                          <a:cs typeface="メイリオ"/>
                        </a:rPr>
                        <a:t> 6 mm</a:t>
                      </a:r>
                      <a:endParaRPr kumimoji="1" lang="ja-JP" altLang="en-US" sz="1100" b="0" dirty="0">
                        <a:latin typeface="メイリオ"/>
                        <a:ea typeface="メイリオ"/>
                        <a:cs typeface="メイリオ"/>
                      </a:endParaRPr>
                    </a:p>
                  </a:txBody>
                  <a:tcPr anchor="ctr"/>
                </a:tc>
                <a:tc>
                  <a:txBody>
                    <a:bodyPr/>
                    <a:lstStyle/>
                    <a:p>
                      <a:pPr algn="ctr">
                        <a:lnSpc>
                          <a:spcPct val="80000"/>
                        </a:lnSpc>
                      </a:pPr>
                      <a:r>
                        <a:rPr kumimoji="1" lang="en-US" altLang="ja-JP" sz="1100" b="0" dirty="0" smtClean="0">
                          <a:latin typeface="メイリオ"/>
                          <a:ea typeface="メイリオ"/>
                          <a:cs typeface="メイリオ"/>
                        </a:rPr>
                        <a:t>11</a:t>
                      </a:r>
                    </a:p>
                    <a:p>
                      <a:pPr algn="ctr">
                        <a:lnSpc>
                          <a:spcPct val="80000"/>
                        </a:lnSpc>
                      </a:pPr>
                      <a:r>
                        <a:rPr kumimoji="1" lang="en-US" altLang="ja-JP" sz="1100" b="0" dirty="0" smtClean="0">
                          <a:latin typeface="メイリオ"/>
                          <a:ea typeface="メイリオ"/>
                          <a:cs typeface="メイリオ"/>
                        </a:rPr>
                        <a:t>rotated</a:t>
                      </a:r>
                    </a:p>
                    <a:p>
                      <a:pPr algn="ctr">
                        <a:lnSpc>
                          <a:spcPct val="80000"/>
                        </a:lnSpc>
                      </a:pPr>
                      <a:r>
                        <a:rPr kumimoji="1" lang="en-US" altLang="ja-JP" sz="1100" b="0" dirty="0" smtClean="0">
                          <a:latin typeface="メイリオ"/>
                          <a:ea typeface="メイリオ"/>
                          <a:cs typeface="メイリオ"/>
                        </a:rPr>
                        <a:t>(6 cm dia.)</a:t>
                      </a:r>
                    </a:p>
                  </a:txBody>
                  <a:tcPr anchor="ctr"/>
                </a:tc>
                <a:tc>
                  <a:txBody>
                    <a:bodyPr/>
                    <a:lstStyle/>
                    <a:p>
                      <a:pPr algn="ctr">
                        <a:lnSpc>
                          <a:spcPct val="80000"/>
                        </a:lnSpc>
                      </a:pPr>
                      <a:r>
                        <a:rPr kumimoji="1" lang="en-US" altLang="ja-JP" sz="1100" b="0" baseline="0" dirty="0" smtClean="0">
                          <a:latin typeface="メイリオ"/>
                          <a:ea typeface="メイリオ"/>
                          <a:cs typeface="メイリオ"/>
                        </a:rPr>
                        <a:t>0.1</a:t>
                      </a:r>
                      <a:endParaRPr kumimoji="1" lang="ja-JP" altLang="en-US" sz="1100" b="0" baseline="0" dirty="0">
                        <a:latin typeface="メイリオ"/>
                        <a:ea typeface="メイリオ"/>
                        <a:cs typeface="メイリオ"/>
                      </a:endParaRPr>
                    </a:p>
                  </a:txBody>
                  <a:tcPr anchor="ctr"/>
                </a:tc>
              </a:tr>
              <a:tr h="370840">
                <a:tc>
                  <a:txBody>
                    <a:bodyPr/>
                    <a:lstStyle/>
                    <a:p>
                      <a:pPr algn="ctr">
                        <a:lnSpc>
                          <a:spcPct val="90000"/>
                        </a:lnSpc>
                      </a:pPr>
                      <a:r>
                        <a:rPr kumimoji="1" lang="en-US" altLang="ja-JP" sz="1100" b="0" dirty="0" smtClean="0">
                          <a:latin typeface="メイリオ"/>
                          <a:ea typeface="メイリオ"/>
                          <a:cs typeface="メイリオ"/>
                        </a:rPr>
                        <a:t>Stage II</a:t>
                      </a:r>
                      <a:endParaRPr kumimoji="1" lang="ja-JP" altLang="en-US" sz="1100" b="0" dirty="0">
                        <a:latin typeface="メイリオ"/>
                        <a:ea typeface="メイリオ"/>
                        <a:cs typeface="メイリオ"/>
                      </a:endParaRPr>
                    </a:p>
                  </a:txBody>
                  <a:tcPr anchor="ctr"/>
                </a:tc>
                <a:tc>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kumimoji="1" lang="en-US" altLang="ja-JP" sz="1100" b="0" baseline="30000" dirty="0" smtClean="0">
                          <a:latin typeface="メイリオ"/>
                          <a:ea typeface="メイリオ"/>
                          <a:cs typeface="メイリオ"/>
                        </a:rPr>
                        <a:t>238</a:t>
                      </a:r>
                      <a:r>
                        <a:rPr kumimoji="1" lang="en-US" altLang="ja-JP" sz="1100" b="0" dirty="0" smtClean="0">
                          <a:latin typeface="メイリオ"/>
                          <a:ea typeface="メイリオ"/>
                          <a:cs typeface="メイリオ"/>
                        </a:rPr>
                        <a:t>U 9 MeV/A, </a:t>
                      </a:r>
                    </a:p>
                    <a:p>
                      <a:pPr marL="0" marR="0" indent="0" algn="ctr" defTabSz="914400" rtl="0" eaLnBrk="1" fontAlgn="auto" latinLnBrk="0" hangingPunct="1">
                        <a:lnSpc>
                          <a:spcPct val="90000"/>
                        </a:lnSpc>
                        <a:spcBef>
                          <a:spcPts val="0"/>
                        </a:spcBef>
                        <a:spcAft>
                          <a:spcPts val="0"/>
                        </a:spcAft>
                        <a:buClrTx/>
                        <a:buSzTx/>
                        <a:buFontTx/>
                        <a:buNone/>
                        <a:tabLst/>
                        <a:defRPr/>
                      </a:pPr>
                      <a:r>
                        <a:rPr kumimoji="1" lang="en-US" altLang="ja-JP" sz="1100" b="0" dirty="0" smtClean="0">
                          <a:latin typeface="メイリオ"/>
                          <a:ea typeface="メイリオ"/>
                          <a:cs typeface="メイリオ"/>
                        </a:rPr>
                        <a:t>10 p</a:t>
                      </a:r>
                      <a:r>
                        <a:rPr kumimoji="1" lang="el-GR" altLang="ja-JP" sz="1100" b="0" dirty="0" smtClean="0">
                          <a:latin typeface="メイリオ"/>
                          <a:ea typeface="メイリオ"/>
                          <a:cs typeface="メイリオ"/>
                        </a:rPr>
                        <a:t>μ</a:t>
                      </a:r>
                      <a:r>
                        <a:rPr kumimoji="1" lang="en-US" altLang="ja-JP" sz="1100" b="0" dirty="0" smtClean="0">
                          <a:latin typeface="メイリオ"/>
                          <a:ea typeface="メイリオ"/>
                          <a:cs typeface="メイリオ"/>
                        </a:rPr>
                        <a:t>A, 6X30 mm</a:t>
                      </a:r>
                      <a:r>
                        <a:rPr kumimoji="1" lang="en-US" altLang="ja-JP" sz="1100" b="0" baseline="30000" dirty="0" smtClean="0">
                          <a:latin typeface="メイリオ"/>
                          <a:ea typeface="メイリオ"/>
                          <a:cs typeface="メイリオ"/>
                        </a:rPr>
                        <a:t>2</a:t>
                      </a:r>
                      <a:endParaRPr kumimoji="1" lang="ja-JP" altLang="en-US" sz="1100" b="0" baseline="30000" dirty="0" smtClean="0">
                        <a:latin typeface="メイリオ"/>
                        <a:ea typeface="メイリオ"/>
                        <a:cs typeface="メイリオ"/>
                      </a:endParaRPr>
                    </a:p>
                  </a:txBody>
                  <a:tcPr anchor="ctr"/>
                </a:tc>
                <a:tc>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kumimoji="1" lang="en-US" altLang="ja-JP" sz="1100" b="0" baseline="0" dirty="0" smtClean="0">
                          <a:solidFill>
                            <a:srgbClr val="FF0000"/>
                          </a:solidFill>
                          <a:latin typeface="メイリオ"/>
                          <a:ea typeface="メイリオ"/>
                          <a:cs typeface="メイリオ"/>
                        </a:rPr>
                        <a:t>13</a:t>
                      </a:r>
                    </a:p>
                    <a:p>
                      <a:pPr marL="0" marR="0" indent="0" algn="ctr" defTabSz="914400" rtl="0" eaLnBrk="1" fontAlgn="auto" latinLnBrk="0" hangingPunct="1">
                        <a:lnSpc>
                          <a:spcPct val="90000"/>
                        </a:lnSpc>
                        <a:spcBef>
                          <a:spcPts val="0"/>
                        </a:spcBef>
                        <a:spcAft>
                          <a:spcPts val="0"/>
                        </a:spcAft>
                        <a:buClrTx/>
                        <a:buSzTx/>
                        <a:buFontTx/>
                        <a:buNone/>
                        <a:tabLst/>
                        <a:defRPr/>
                      </a:pPr>
                      <a:r>
                        <a:rPr kumimoji="1" lang="en-US" altLang="ja-JP" sz="1100" b="0" baseline="0" dirty="0" smtClean="0">
                          <a:solidFill>
                            <a:srgbClr val="FF0000"/>
                          </a:solidFill>
                          <a:latin typeface="メイリオ"/>
                          <a:ea typeface="メイリオ"/>
                          <a:cs typeface="メイリオ"/>
                        </a:rPr>
                        <a:t>rotated</a:t>
                      </a:r>
                    </a:p>
                    <a:p>
                      <a:pPr marL="0" marR="0" indent="0" algn="ctr" defTabSz="914400" rtl="0" eaLnBrk="1" fontAlgn="auto" latinLnBrk="0" hangingPunct="1">
                        <a:lnSpc>
                          <a:spcPct val="90000"/>
                        </a:lnSpc>
                        <a:spcBef>
                          <a:spcPts val="0"/>
                        </a:spcBef>
                        <a:spcAft>
                          <a:spcPts val="0"/>
                        </a:spcAft>
                        <a:buClrTx/>
                        <a:buSzTx/>
                        <a:buFontTx/>
                        <a:buNone/>
                        <a:tabLst/>
                        <a:defRPr/>
                      </a:pPr>
                      <a:r>
                        <a:rPr kumimoji="1" lang="en-US" altLang="ja-JP" sz="1100" b="0" baseline="0" dirty="0" smtClean="0">
                          <a:solidFill>
                            <a:srgbClr val="FF0000"/>
                          </a:solidFill>
                          <a:latin typeface="メイリオ"/>
                          <a:ea typeface="メイリオ"/>
                          <a:cs typeface="メイリオ"/>
                        </a:rPr>
                        <a:t>(60 cm dia.)</a:t>
                      </a:r>
                      <a:endParaRPr kumimoji="1" lang="ja-JP" altLang="en-US" sz="1100" b="0" baseline="30000" dirty="0" smtClean="0">
                        <a:solidFill>
                          <a:srgbClr val="FF0000"/>
                        </a:solidFill>
                        <a:latin typeface="メイリオ"/>
                        <a:ea typeface="メイリオ"/>
                        <a:cs typeface="メイリオ"/>
                      </a:endParaRPr>
                    </a:p>
                  </a:txBody>
                  <a:tcPr anchor="ctr"/>
                </a:tc>
                <a:tc>
                  <a:txBody>
                    <a:bodyPr/>
                    <a:lstStyle/>
                    <a:p>
                      <a:pPr algn="ctr">
                        <a:lnSpc>
                          <a:spcPct val="90000"/>
                        </a:lnSpc>
                      </a:pPr>
                      <a:r>
                        <a:rPr kumimoji="1" lang="en-US" altLang="ja-JP" sz="1100" b="0" dirty="0" smtClean="0">
                          <a:solidFill>
                            <a:srgbClr val="FF0000"/>
                          </a:solidFill>
                          <a:latin typeface="メイリオ"/>
                          <a:ea typeface="メイリオ"/>
                          <a:cs typeface="メイリオ"/>
                        </a:rPr>
                        <a:t>7</a:t>
                      </a:r>
                      <a:endParaRPr kumimoji="1" lang="ja-JP" altLang="en-US" sz="1100" b="0" dirty="0">
                        <a:solidFill>
                          <a:srgbClr val="FF0000"/>
                        </a:solidFill>
                        <a:latin typeface="メイリオ"/>
                        <a:ea typeface="メイリオ"/>
                        <a:cs typeface="メイリオ"/>
                      </a:endParaRPr>
                    </a:p>
                  </a:txBody>
                  <a:tcPr anchor="ctr"/>
                </a:tc>
              </a:tr>
            </a:tbl>
          </a:graphicData>
        </a:graphic>
      </p:graphicFrame>
    </p:spTree>
    <p:extLst>
      <p:ext uri="{BB962C8B-B14F-4D97-AF65-F5344CB8AC3E}">
        <p14:creationId xmlns:p14="http://schemas.microsoft.com/office/powerpoint/2010/main" val="231179948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図 100"/>
          <p:cNvPicPr>
            <a:picLocks noChangeAspect="1"/>
          </p:cNvPicPr>
          <p:nvPr/>
        </p:nvPicPr>
        <p:blipFill>
          <a:blip r:embed="rId3"/>
          <a:stretch>
            <a:fillRect/>
          </a:stretch>
        </p:blipFill>
        <p:spPr>
          <a:xfrm>
            <a:off x="36478" y="3328629"/>
            <a:ext cx="2897777" cy="1632377"/>
          </a:xfrm>
          <a:prstGeom prst="rect">
            <a:avLst/>
          </a:prstGeom>
        </p:spPr>
      </p:pic>
      <p:sp>
        <p:nvSpPr>
          <p:cNvPr id="651" name="テキスト ボックス 650"/>
          <p:cNvSpPr txBox="1"/>
          <p:nvPr/>
        </p:nvSpPr>
        <p:spPr>
          <a:xfrm>
            <a:off x="1" y="23893"/>
            <a:ext cx="9144000" cy="723275"/>
          </a:xfrm>
          <a:prstGeom prst="rect">
            <a:avLst/>
          </a:prstGeom>
          <a:noFill/>
        </p:spPr>
        <p:txBody>
          <a:bodyPr wrap="square" lIns="0" tIns="0" rIns="0" bIns="0" rtlCol="0">
            <a:spAutoFit/>
          </a:bodyPr>
          <a:lstStyle/>
          <a:p>
            <a:pPr algn="ctr"/>
            <a:r>
              <a:rPr lang="en-US" altLang="ja-JP" sz="2400" dirty="0">
                <a:latin typeface="メイリオ"/>
                <a:ea typeface="メイリオ"/>
                <a:cs typeface="メイリオ"/>
              </a:rPr>
              <a:t>(1)</a:t>
            </a:r>
            <a:r>
              <a:rPr lang="ja-JP" altLang="en-US" sz="2400" dirty="0">
                <a:latin typeface="メイリオ"/>
                <a:ea typeface="メイリオ"/>
                <a:cs typeface="メイリオ"/>
              </a:rPr>
              <a:t> </a:t>
            </a:r>
            <a:r>
              <a:rPr lang="en-US" altLang="ja-JP" sz="2400" dirty="0">
                <a:latin typeface="メイリオ"/>
                <a:ea typeface="メイリオ"/>
                <a:cs typeface="メイリオ"/>
              </a:rPr>
              <a:t>KISS upgrade</a:t>
            </a:r>
            <a:r>
              <a:rPr lang="ja-JP" altLang="en-US" sz="2400" dirty="0">
                <a:latin typeface="メイリオ"/>
                <a:ea typeface="メイリオ"/>
                <a:cs typeface="メイリオ"/>
              </a:rPr>
              <a:t>（</a:t>
            </a:r>
            <a:r>
              <a:rPr lang="en-US" altLang="ja-JP" sz="2400" dirty="0">
                <a:latin typeface="メイリオ"/>
                <a:ea typeface="メイリオ"/>
                <a:cs typeface="メイリオ"/>
              </a:rPr>
              <a:t>Heavy</a:t>
            </a:r>
            <a:r>
              <a:rPr lang="en-US" altLang="ja-JP" sz="2400" dirty="0" smtClean="0">
                <a:latin typeface="メイリオ"/>
                <a:ea typeface="メイリオ"/>
                <a:cs typeface="メイリオ"/>
              </a:rPr>
              <a:t>-</a:t>
            </a:r>
            <a:r>
              <a:rPr lang="ja-JP" altLang="en-US" sz="2400" dirty="0" smtClean="0">
                <a:latin typeface="メイリオ"/>
                <a:ea typeface="メイリオ"/>
                <a:cs typeface="メイリオ"/>
              </a:rPr>
              <a:t>・</a:t>
            </a:r>
            <a:r>
              <a:rPr lang="en-US" altLang="ja-JP" sz="2400" dirty="0" smtClean="0">
                <a:latin typeface="メイリオ"/>
                <a:ea typeface="メイリオ"/>
                <a:cs typeface="メイリオ"/>
              </a:rPr>
              <a:t> </a:t>
            </a:r>
            <a:r>
              <a:rPr lang="en-US" altLang="ja-JP" sz="2400" dirty="0">
                <a:latin typeface="メイリオ"/>
                <a:ea typeface="メイリオ"/>
                <a:cs typeface="メイリオ"/>
              </a:rPr>
              <a:t>SHE-region</a:t>
            </a:r>
            <a:r>
              <a:rPr lang="ja-JP" altLang="en-US" sz="2400" dirty="0" smtClean="0">
                <a:latin typeface="メイリオ"/>
                <a:ea typeface="メイリオ"/>
                <a:cs typeface="メイリオ"/>
              </a:rPr>
              <a:t>）</a:t>
            </a:r>
            <a:endParaRPr lang="en-US" altLang="ja-JP" sz="2400" dirty="0" smtClean="0">
              <a:latin typeface="メイリオ"/>
              <a:ea typeface="メイリオ"/>
              <a:cs typeface="メイリオ"/>
            </a:endParaRPr>
          </a:p>
          <a:p>
            <a:pPr algn="ctr"/>
            <a:r>
              <a:rPr lang="en-US" altLang="ja-JP" sz="2200" dirty="0" smtClean="0">
                <a:latin typeface="メイリオ"/>
                <a:ea typeface="メイリオ"/>
                <a:cs typeface="メイリオ"/>
              </a:rPr>
              <a:t>-</a:t>
            </a:r>
            <a:r>
              <a:rPr lang="ja-JP" altLang="en-US" sz="2200" dirty="0" smtClean="0">
                <a:latin typeface="メイリオ"/>
                <a:ea typeface="メイリオ"/>
                <a:cs typeface="メイリオ"/>
              </a:rPr>
              <a:t> </a:t>
            </a:r>
            <a:r>
              <a:rPr lang="en-US" altLang="ja-JP" sz="2200" dirty="0" smtClean="0">
                <a:latin typeface="メイリオ"/>
                <a:ea typeface="メイリオ"/>
                <a:cs typeface="メイリオ"/>
              </a:rPr>
              <a:t>Intense </a:t>
            </a:r>
            <a:r>
              <a:rPr lang="en-US" altLang="ja-JP" sz="2200" dirty="0">
                <a:latin typeface="メイリオ"/>
                <a:ea typeface="メイリオ"/>
                <a:cs typeface="メイリオ"/>
              </a:rPr>
              <a:t>laser </a:t>
            </a:r>
            <a:r>
              <a:rPr lang="en-US" altLang="ja-JP" sz="2200" dirty="0" smtClean="0">
                <a:latin typeface="メイリオ"/>
                <a:ea typeface="メイリオ"/>
                <a:cs typeface="メイリオ"/>
              </a:rPr>
              <a:t>system for 3 color 3 step resonance ionization -</a:t>
            </a:r>
            <a:endParaRPr kumimoji="1" lang="ja-JP" altLang="en-US" sz="2200" dirty="0" smtClean="0">
              <a:latin typeface="メイリオ"/>
              <a:ea typeface="メイリオ"/>
              <a:cs typeface="メイリオ"/>
            </a:endParaRPr>
          </a:p>
        </p:txBody>
      </p:sp>
      <p:grpSp>
        <p:nvGrpSpPr>
          <p:cNvPr id="8" name="図形グループ 7"/>
          <p:cNvGrpSpPr/>
          <p:nvPr/>
        </p:nvGrpSpPr>
        <p:grpSpPr>
          <a:xfrm>
            <a:off x="127414" y="1183932"/>
            <a:ext cx="4801811" cy="2439392"/>
            <a:chOff x="126754" y="1173520"/>
            <a:chExt cx="5201963" cy="2439392"/>
          </a:xfrm>
        </p:grpSpPr>
        <p:sp>
          <p:nvSpPr>
            <p:cNvPr id="163" name="正方形/長方形 162"/>
            <p:cNvSpPr/>
            <p:nvPr/>
          </p:nvSpPr>
          <p:spPr>
            <a:xfrm>
              <a:off x="1086477" y="1756241"/>
              <a:ext cx="1054699" cy="3767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err="1" smtClean="0">
                  <a:solidFill>
                    <a:schemeClr val="tx1"/>
                  </a:solidFill>
                </a:rPr>
                <a:t>Excimer</a:t>
              </a:r>
              <a:r>
                <a:rPr lang="en-US" altLang="ja-JP" sz="1100" b="1" dirty="0" smtClean="0">
                  <a:solidFill>
                    <a:schemeClr val="tx1"/>
                  </a:solidFill>
                </a:rPr>
                <a:t> laser</a:t>
              </a:r>
            </a:p>
            <a:p>
              <a:pPr algn="ctr"/>
              <a:r>
                <a:rPr kumimoji="1" lang="en-US" altLang="ja-JP" sz="1100" b="1" dirty="0" smtClean="0">
                  <a:solidFill>
                    <a:schemeClr val="tx1"/>
                  </a:solidFill>
                  <a:latin typeface="Symbol" panose="05050102010706020507" pitchFamily="18" charset="2"/>
                </a:rPr>
                <a:t>~</a:t>
              </a:r>
              <a:r>
                <a:rPr kumimoji="1" lang="en-US" altLang="ja-JP" sz="1100" b="1" dirty="0" smtClean="0">
                  <a:solidFill>
                    <a:schemeClr val="tx1"/>
                  </a:solidFill>
                </a:rPr>
                <a:t>200 Hz / 10 W</a:t>
              </a:r>
              <a:endParaRPr kumimoji="1" lang="ja-JP" altLang="en-US" sz="1100" b="1" dirty="0">
                <a:solidFill>
                  <a:schemeClr val="tx1"/>
                </a:solidFill>
              </a:endParaRPr>
            </a:p>
          </p:txBody>
        </p:sp>
        <p:sp>
          <p:nvSpPr>
            <p:cNvPr id="164" name="正方形/長方形 163"/>
            <p:cNvSpPr/>
            <p:nvPr/>
          </p:nvSpPr>
          <p:spPr>
            <a:xfrm>
              <a:off x="1088674" y="1174835"/>
              <a:ext cx="1054699" cy="3767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err="1" smtClean="0">
                  <a:solidFill>
                    <a:schemeClr val="tx1"/>
                  </a:solidFill>
                </a:rPr>
                <a:t>Excimer</a:t>
              </a:r>
              <a:r>
                <a:rPr lang="en-US" altLang="ja-JP" sz="1100" b="1" dirty="0" smtClean="0">
                  <a:solidFill>
                    <a:schemeClr val="tx1"/>
                  </a:solidFill>
                </a:rPr>
                <a:t> laser</a:t>
              </a:r>
            </a:p>
            <a:p>
              <a:pPr algn="ctr"/>
              <a:r>
                <a:rPr kumimoji="1" lang="en-US" altLang="ja-JP" sz="1100" b="1" dirty="0" smtClean="0">
                  <a:solidFill>
                    <a:schemeClr val="tx1"/>
                  </a:solidFill>
                  <a:latin typeface="Symbol" panose="05050102010706020507" pitchFamily="18" charset="2"/>
                </a:rPr>
                <a:t>~</a:t>
              </a:r>
              <a:r>
                <a:rPr kumimoji="1" lang="en-US" altLang="ja-JP" sz="1100" b="1" dirty="0" smtClean="0">
                  <a:solidFill>
                    <a:schemeClr val="tx1"/>
                  </a:solidFill>
                </a:rPr>
                <a:t>200 Hz / 10 W</a:t>
              </a:r>
              <a:endParaRPr kumimoji="1" lang="ja-JP" altLang="en-US" sz="1100" b="1" dirty="0">
                <a:solidFill>
                  <a:schemeClr val="tx1"/>
                </a:solidFill>
              </a:endParaRPr>
            </a:p>
          </p:txBody>
        </p:sp>
        <p:sp>
          <p:nvSpPr>
            <p:cNvPr id="165" name="正方形/長方形 164"/>
            <p:cNvSpPr/>
            <p:nvPr/>
          </p:nvSpPr>
          <p:spPr>
            <a:xfrm>
              <a:off x="2294156" y="1756241"/>
              <a:ext cx="1002793" cy="3767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Dye laser</a:t>
              </a:r>
            </a:p>
            <a:p>
              <a:pPr algn="ctr"/>
              <a:r>
                <a:rPr lang="en-US" altLang="ja-JP" sz="1100" b="1" dirty="0" smtClean="0">
                  <a:solidFill>
                    <a:schemeClr val="tx1"/>
                  </a:solidFill>
                </a:rPr>
                <a:t>FL3002</a:t>
              </a:r>
            </a:p>
          </p:txBody>
        </p:sp>
        <p:sp>
          <p:nvSpPr>
            <p:cNvPr id="166" name="正方形/長方形 165"/>
            <p:cNvSpPr/>
            <p:nvPr/>
          </p:nvSpPr>
          <p:spPr>
            <a:xfrm>
              <a:off x="126754" y="1486217"/>
              <a:ext cx="679168" cy="3767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Trigger</a:t>
              </a:r>
            </a:p>
            <a:p>
              <a:pPr algn="ctr"/>
              <a:r>
                <a:rPr kumimoji="1" lang="en-US" altLang="ja-JP" sz="1100" b="1" dirty="0" smtClean="0">
                  <a:solidFill>
                    <a:schemeClr val="tx1"/>
                  </a:solidFill>
                </a:rPr>
                <a:t>module</a:t>
              </a:r>
              <a:endParaRPr kumimoji="1" lang="ja-JP" altLang="en-US" sz="1100" b="1" dirty="0">
                <a:solidFill>
                  <a:schemeClr val="tx1"/>
                </a:solidFill>
              </a:endParaRPr>
            </a:p>
          </p:txBody>
        </p:sp>
        <p:cxnSp>
          <p:nvCxnSpPr>
            <p:cNvPr id="167" name="カギ線コネクタ 166"/>
            <p:cNvCxnSpPr>
              <a:stCxn id="166" idx="3"/>
              <a:endCxn id="164" idx="1"/>
            </p:cNvCxnSpPr>
            <p:nvPr/>
          </p:nvCxnSpPr>
          <p:spPr>
            <a:xfrm flipV="1">
              <a:off x="805923" y="1363188"/>
              <a:ext cx="282748" cy="311394"/>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8" name="カギ線コネクタ 167"/>
            <p:cNvCxnSpPr>
              <a:stCxn id="166" idx="3"/>
              <a:endCxn id="163" idx="1"/>
            </p:cNvCxnSpPr>
            <p:nvPr/>
          </p:nvCxnSpPr>
          <p:spPr>
            <a:xfrm>
              <a:off x="805933" y="1674582"/>
              <a:ext cx="280551" cy="270030"/>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9" name="正方形/長方形 168"/>
            <p:cNvSpPr/>
            <p:nvPr/>
          </p:nvSpPr>
          <p:spPr>
            <a:xfrm>
              <a:off x="127555" y="2904403"/>
              <a:ext cx="678600" cy="37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Control PC</a:t>
              </a:r>
              <a:endParaRPr kumimoji="1" lang="ja-JP" altLang="en-US" sz="1100" b="1" dirty="0">
                <a:solidFill>
                  <a:schemeClr val="tx1"/>
                </a:solidFill>
              </a:endParaRPr>
            </a:p>
          </p:txBody>
        </p:sp>
        <p:sp>
          <p:nvSpPr>
            <p:cNvPr id="170" name="正方形/長方形 169"/>
            <p:cNvSpPr/>
            <p:nvPr/>
          </p:nvSpPr>
          <p:spPr>
            <a:xfrm>
              <a:off x="2855347" y="2905553"/>
              <a:ext cx="875911" cy="3767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Wavelength monitor</a:t>
              </a:r>
              <a:endParaRPr kumimoji="1" lang="ja-JP" altLang="en-US" sz="1100" b="1" dirty="0">
                <a:solidFill>
                  <a:schemeClr val="tx1"/>
                </a:solidFill>
              </a:endParaRPr>
            </a:p>
          </p:txBody>
        </p:sp>
        <p:sp>
          <p:nvSpPr>
            <p:cNvPr id="171" name="正方形/長方形 170"/>
            <p:cNvSpPr/>
            <p:nvPr/>
          </p:nvSpPr>
          <p:spPr>
            <a:xfrm>
              <a:off x="1919640" y="2310268"/>
              <a:ext cx="1082901" cy="188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Photodetector</a:t>
              </a:r>
              <a:endParaRPr kumimoji="1" lang="ja-JP" altLang="en-US" sz="1100" b="1" dirty="0">
                <a:solidFill>
                  <a:schemeClr val="tx1"/>
                </a:solidFill>
              </a:endParaRPr>
            </a:p>
          </p:txBody>
        </p:sp>
        <p:sp>
          <p:nvSpPr>
            <p:cNvPr id="172" name="正方形/長方形 171"/>
            <p:cNvSpPr/>
            <p:nvPr/>
          </p:nvSpPr>
          <p:spPr>
            <a:xfrm>
              <a:off x="1917557" y="2600327"/>
              <a:ext cx="1082901" cy="188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Photodetector</a:t>
              </a:r>
              <a:endParaRPr kumimoji="1" lang="ja-JP" altLang="en-US" sz="1100" b="1" dirty="0">
                <a:solidFill>
                  <a:schemeClr val="tx1"/>
                </a:solidFill>
              </a:endParaRPr>
            </a:p>
          </p:txBody>
        </p:sp>
        <p:sp>
          <p:nvSpPr>
            <p:cNvPr id="173" name="正方形/長方形 172"/>
            <p:cNvSpPr/>
            <p:nvPr/>
          </p:nvSpPr>
          <p:spPr>
            <a:xfrm>
              <a:off x="630403" y="2430727"/>
              <a:ext cx="914440" cy="2637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Oscilloscope</a:t>
              </a:r>
            </a:p>
          </p:txBody>
        </p:sp>
        <p:cxnSp>
          <p:nvCxnSpPr>
            <p:cNvPr id="174" name="直線矢印コネクタ 173"/>
            <p:cNvCxnSpPr>
              <a:stCxn id="164" idx="3"/>
              <a:endCxn id="195" idx="1"/>
            </p:cNvCxnSpPr>
            <p:nvPr/>
          </p:nvCxnSpPr>
          <p:spPr>
            <a:xfrm flipV="1">
              <a:off x="2143375" y="1361917"/>
              <a:ext cx="150703" cy="1293"/>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5" name="直線矢印コネクタ 174"/>
            <p:cNvCxnSpPr>
              <a:stCxn id="163" idx="3"/>
              <a:endCxn id="165" idx="1"/>
            </p:cNvCxnSpPr>
            <p:nvPr/>
          </p:nvCxnSpPr>
          <p:spPr>
            <a:xfrm>
              <a:off x="2141176" y="1944612"/>
              <a:ext cx="152973"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6" name="直線矢印コネクタ 175"/>
            <p:cNvCxnSpPr>
              <a:stCxn id="169" idx="0"/>
              <a:endCxn id="166" idx="2"/>
            </p:cNvCxnSpPr>
            <p:nvPr/>
          </p:nvCxnSpPr>
          <p:spPr>
            <a:xfrm flipH="1" flipV="1">
              <a:off x="466338" y="1862980"/>
              <a:ext cx="518" cy="104144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7" name="直線矢印コネクタ 176"/>
            <p:cNvCxnSpPr>
              <a:stCxn id="170" idx="1"/>
              <a:endCxn id="169" idx="3"/>
            </p:cNvCxnSpPr>
            <p:nvPr/>
          </p:nvCxnSpPr>
          <p:spPr>
            <a:xfrm flipH="1" flipV="1">
              <a:off x="806164" y="3093425"/>
              <a:ext cx="2049181" cy="50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8" name="カギ線コネクタ 177"/>
            <p:cNvCxnSpPr>
              <a:stCxn id="171" idx="1"/>
              <a:endCxn id="173" idx="3"/>
            </p:cNvCxnSpPr>
            <p:nvPr/>
          </p:nvCxnSpPr>
          <p:spPr>
            <a:xfrm rot="10800000" flipV="1">
              <a:off x="1544854" y="2404433"/>
              <a:ext cx="374787" cy="158176"/>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9" name="カギ線コネクタ 178"/>
            <p:cNvCxnSpPr>
              <a:stCxn id="172" idx="1"/>
              <a:endCxn id="173" idx="3"/>
            </p:cNvCxnSpPr>
            <p:nvPr/>
          </p:nvCxnSpPr>
          <p:spPr>
            <a:xfrm rot="10800000">
              <a:off x="1544842" y="2562632"/>
              <a:ext cx="372704" cy="131883"/>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0" name="正方形/長方形 179"/>
            <p:cNvSpPr/>
            <p:nvPr/>
          </p:nvSpPr>
          <p:spPr>
            <a:xfrm>
              <a:off x="3758383" y="1173520"/>
              <a:ext cx="1236819" cy="37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Second harmonic generator (SHG)</a:t>
              </a:r>
            </a:p>
          </p:txBody>
        </p:sp>
        <p:cxnSp>
          <p:nvCxnSpPr>
            <p:cNvPr id="181" name="直線コネクタ 180"/>
            <p:cNvCxnSpPr/>
            <p:nvPr/>
          </p:nvCxnSpPr>
          <p:spPr>
            <a:xfrm>
              <a:off x="5099107" y="1259172"/>
              <a:ext cx="176233" cy="21181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直線矢印コネクタ 181"/>
            <p:cNvCxnSpPr>
              <a:stCxn id="195" idx="3"/>
              <a:endCxn id="180" idx="1"/>
            </p:cNvCxnSpPr>
            <p:nvPr/>
          </p:nvCxnSpPr>
          <p:spPr>
            <a:xfrm>
              <a:off x="3296868" y="1361917"/>
              <a:ext cx="461507" cy="6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3" name="直線コネクタ 182"/>
            <p:cNvCxnSpPr/>
            <p:nvPr/>
          </p:nvCxnSpPr>
          <p:spPr>
            <a:xfrm>
              <a:off x="4995196" y="1849235"/>
              <a:ext cx="192021" cy="17179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直線コネクタ 183"/>
            <p:cNvCxnSpPr>
              <a:stCxn id="180" idx="3"/>
            </p:cNvCxnSpPr>
            <p:nvPr/>
          </p:nvCxnSpPr>
          <p:spPr>
            <a:xfrm>
              <a:off x="4995193" y="1362520"/>
              <a:ext cx="169945" cy="253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5" name="直線コネクタ 184"/>
            <p:cNvCxnSpPr/>
            <p:nvPr/>
          </p:nvCxnSpPr>
          <p:spPr>
            <a:xfrm flipH="1">
              <a:off x="5080172" y="1363210"/>
              <a:ext cx="84973" cy="2081185"/>
            </a:xfrm>
            <a:prstGeom prst="line">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86" name="直線コネクタ 185"/>
            <p:cNvCxnSpPr/>
            <p:nvPr/>
          </p:nvCxnSpPr>
          <p:spPr>
            <a:xfrm>
              <a:off x="3296947" y="1944612"/>
              <a:ext cx="1783224" cy="0"/>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87" name="直線コネクタ 186"/>
            <p:cNvCxnSpPr/>
            <p:nvPr/>
          </p:nvCxnSpPr>
          <p:spPr>
            <a:xfrm>
              <a:off x="5080161" y="1944634"/>
              <a:ext cx="0" cy="1499761"/>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8" name="直線コネクタ 187"/>
            <p:cNvCxnSpPr>
              <a:endCxn id="171" idx="3"/>
            </p:cNvCxnSpPr>
            <p:nvPr/>
          </p:nvCxnSpPr>
          <p:spPr>
            <a:xfrm flipH="1">
              <a:off x="3002541" y="2404434"/>
              <a:ext cx="2077631" cy="0"/>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a:endCxn id="170" idx="0"/>
            </p:cNvCxnSpPr>
            <p:nvPr/>
          </p:nvCxnSpPr>
          <p:spPr>
            <a:xfrm flipH="1">
              <a:off x="3293305" y="2404456"/>
              <a:ext cx="3645" cy="501097"/>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0" name="直線コネクタ 189"/>
            <p:cNvCxnSpPr/>
            <p:nvPr/>
          </p:nvCxnSpPr>
          <p:spPr>
            <a:xfrm flipH="1">
              <a:off x="3164618" y="2313369"/>
              <a:ext cx="240838" cy="17179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p:cNvCxnSpPr>
              <a:endCxn id="172" idx="3"/>
            </p:cNvCxnSpPr>
            <p:nvPr/>
          </p:nvCxnSpPr>
          <p:spPr>
            <a:xfrm flipH="1">
              <a:off x="3000458" y="2694493"/>
              <a:ext cx="2122201" cy="0"/>
            </a:xfrm>
            <a:prstGeom prst="line">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2" name="直線コネクタ 191"/>
            <p:cNvCxnSpPr/>
            <p:nvPr/>
          </p:nvCxnSpPr>
          <p:spPr>
            <a:xfrm flipH="1">
              <a:off x="5041566" y="2628574"/>
              <a:ext cx="162170" cy="16012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p:cNvCxnSpPr/>
            <p:nvPr/>
          </p:nvCxnSpPr>
          <p:spPr>
            <a:xfrm flipH="1">
              <a:off x="5010119" y="2313391"/>
              <a:ext cx="162170" cy="17656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4" name="テキスト ボックス 193"/>
            <p:cNvSpPr txBox="1"/>
            <p:nvPr/>
          </p:nvSpPr>
          <p:spPr>
            <a:xfrm>
              <a:off x="4800414" y="3428246"/>
              <a:ext cx="528303" cy="184666"/>
            </a:xfrm>
            <a:prstGeom prst="rect">
              <a:avLst/>
            </a:prstGeom>
            <a:noFill/>
          </p:spPr>
          <p:txBody>
            <a:bodyPr wrap="none" lIns="0" tIns="0" rIns="0" bIns="0" rtlCol="0">
              <a:spAutoFit/>
            </a:bodyPr>
            <a:lstStyle/>
            <a:p>
              <a:pPr algn="ctr"/>
              <a:r>
                <a:rPr lang="en-US" altLang="ja-JP" sz="1200" b="1" dirty="0" smtClean="0"/>
                <a:t>Gas cell</a:t>
              </a:r>
            </a:p>
          </p:txBody>
        </p:sp>
        <p:sp>
          <p:nvSpPr>
            <p:cNvPr id="195" name="正方形/長方形 194"/>
            <p:cNvSpPr/>
            <p:nvPr/>
          </p:nvSpPr>
          <p:spPr>
            <a:xfrm>
              <a:off x="2294083" y="1173542"/>
              <a:ext cx="1002793" cy="3767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Dye laser</a:t>
              </a:r>
            </a:p>
            <a:p>
              <a:pPr algn="ctr"/>
              <a:r>
                <a:rPr lang="en-US" altLang="ja-JP" sz="1100" b="1" dirty="0" err="1" smtClean="0">
                  <a:solidFill>
                    <a:schemeClr val="tx1"/>
                  </a:solidFill>
                </a:rPr>
                <a:t>ScanMate</a:t>
              </a:r>
              <a:r>
                <a:rPr lang="en-US" altLang="ja-JP" sz="1100" b="1" dirty="0" smtClean="0">
                  <a:solidFill>
                    <a:schemeClr val="tx1"/>
                  </a:solidFill>
                </a:rPr>
                <a:t> 2E</a:t>
              </a:r>
            </a:p>
          </p:txBody>
        </p:sp>
      </p:grpSp>
      <p:grpSp>
        <p:nvGrpSpPr>
          <p:cNvPr id="7" name="図形グループ 6"/>
          <p:cNvGrpSpPr/>
          <p:nvPr/>
        </p:nvGrpSpPr>
        <p:grpSpPr>
          <a:xfrm>
            <a:off x="3036251" y="1311830"/>
            <a:ext cx="6015749" cy="5509858"/>
            <a:chOff x="3289269" y="1311829"/>
            <a:chExt cx="6517061" cy="5509858"/>
          </a:xfrm>
        </p:grpSpPr>
        <p:sp>
          <p:nvSpPr>
            <p:cNvPr id="258" name="曲折矢印 257"/>
            <p:cNvSpPr/>
            <p:nvPr/>
          </p:nvSpPr>
          <p:spPr>
            <a:xfrm rot="5400000">
              <a:off x="5899372" y="2308288"/>
              <a:ext cx="900155" cy="1920375"/>
            </a:xfrm>
            <a:prstGeom prst="bentArrow">
              <a:avLst>
                <a:gd name="adj1" fmla="val 27666"/>
                <a:gd name="adj2" fmla="val 25000"/>
                <a:gd name="adj3" fmla="val 25000"/>
                <a:gd name="adj4" fmla="val 4925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endParaRPr>
            </a:p>
          </p:txBody>
        </p:sp>
        <p:sp>
          <p:nvSpPr>
            <p:cNvPr id="259" name="テキスト ボックス 258"/>
            <p:cNvSpPr txBox="1"/>
            <p:nvPr/>
          </p:nvSpPr>
          <p:spPr>
            <a:xfrm>
              <a:off x="6125064" y="1311829"/>
              <a:ext cx="3560079" cy="1323439"/>
            </a:xfrm>
            <a:prstGeom prst="rect">
              <a:avLst/>
            </a:prstGeom>
            <a:solidFill>
              <a:srgbClr val="FFFF99"/>
            </a:solidFill>
            <a:ln w="25400">
              <a:solidFill>
                <a:schemeClr val="tx1"/>
              </a:solidFill>
            </a:ln>
          </p:spPr>
          <p:txBody>
            <a:bodyPr wrap="square" rtlCol="0">
              <a:spAutoFit/>
            </a:bodyPr>
            <a:lstStyle/>
            <a:p>
              <a:pPr marL="180975" indent="-180975">
                <a:buFont typeface="Arial" panose="020B0604020202020204" pitchFamily="34" charset="0"/>
                <a:buChar char="•"/>
              </a:pPr>
              <a:r>
                <a:rPr kumimoji="1" lang="en-US" altLang="ja-JP" sz="1600" b="1" dirty="0" smtClean="0"/>
                <a:t>high frequency </a:t>
              </a:r>
              <a:endParaRPr kumimoji="1" lang="ja-JP" altLang="en-US" sz="1600" b="1" dirty="0" smtClean="0"/>
            </a:p>
            <a:p>
              <a:pPr marL="266700"/>
              <a:r>
                <a:rPr kumimoji="1" lang="en-US" altLang="ja-JP" sz="1600" b="1" dirty="0" smtClean="0"/>
                <a:t>200 Hz / 0.8 W → 15 kHz / 15 W</a:t>
              </a:r>
              <a:endParaRPr kumimoji="1" lang="ja-JP" altLang="en-US" sz="1600" b="1" dirty="0" smtClean="0"/>
            </a:p>
            <a:p>
              <a:pPr marL="180975" indent="-180975">
                <a:buFont typeface="Arial" panose="020B0604020202020204" pitchFamily="34" charset="0"/>
                <a:buChar char="•"/>
              </a:pPr>
              <a:r>
                <a:rPr lang="en-US" altLang="ja-JP" sz="1600" b="1" dirty="0" smtClean="0"/>
                <a:t>wider bandwidth capability</a:t>
              </a:r>
              <a:endParaRPr lang="ja-JP" altLang="en-US" sz="1600" b="1" dirty="0" smtClean="0"/>
            </a:p>
            <a:p>
              <a:pPr marL="266700"/>
              <a:r>
                <a:rPr lang="en-US" altLang="ja-JP" sz="1600" b="1" dirty="0"/>
                <a:t>4.5 GHz → 25 </a:t>
              </a:r>
              <a:r>
                <a:rPr lang="en-US" altLang="ja-JP" sz="1600" b="1" dirty="0" smtClean="0"/>
                <a:t>GHz</a:t>
              </a:r>
              <a:endParaRPr lang="en-US" altLang="ja-JP" sz="1600" b="1" dirty="0"/>
            </a:p>
            <a:p>
              <a:pPr marL="180975" indent="-180975">
                <a:buFont typeface="Arial" panose="020B0604020202020204" pitchFamily="34" charset="0"/>
                <a:buChar char="•"/>
              </a:pPr>
              <a:r>
                <a:rPr lang="en-US" altLang="ja-JP" sz="1600" b="1" dirty="0" smtClean="0"/>
                <a:t>narrower bandwidth capability</a:t>
              </a:r>
              <a:endParaRPr lang="ja-JP" altLang="en-US" sz="1600" b="1" dirty="0"/>
            </a:p>
          </p:txBody>
        </p:sp>
        <p:grpSp>
          <p:nvGrpSpPr>
            <p:cNvPr id="6" name="図形グループ 5"/>
            <p:cNvGrpSpPr/>
            <p:nvPr/>
          </p:nvGrpSpPr>
          <p:grpSpPr>
            <a:xfrm>
              <a:off x="3289269" y="3811903"/>
              <a:ext cx="6517061" cy="3009784"/>
              <a:chOff x="3289265" y="3811895"/>
              <a:chExt cx="6517061" cy="3009784"/>
            </a:xfrm>
          </p:grpSpPr>
          <p:sp>
            <p:nvSpPr>
              <p:cNvPr id="211" name="正方形/長方形 210"/>
              <p:cNvSpPr/>
              <p:nvPr/>
            </p:nvSpPr>
            <p:spPr>
              <a:xfrm>
                <a:off x="6729963" y="4382299"/>
                <a:ext cx="1002793" cy="3767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Dye laser</a:t>
                </a:r>
              </a:p>
              <a:p>
                <a:pPr algn="ctr"/>
                <a:r>
                  <a:rPr lang="en-US" altLang="ja-JP" sz="1100" b="1" dirty="0" err="1" smtClean="0">
                    <a:solidFill>
                      <a:schemeClr val="tx1"/>
                    </a:solidFill>
                  </a:rPr>
                  <a:t>ScanMate</a:t>
                </a:r>
                <a:r>
                  <a:rPr lang="en-US" altLang="ja-JP" sz="1100" b="1" dirty="0" smtClean="0">
                    <a:solidFill>
                      <a:schemeClr val="tx1"/>
                    </a:solidFill>
                  </a:rPr>
                  <a:t> 2E</a:t>
                </a:r>
              </a:p>
            </p:txBody>
          </p:sp>
          <p:sp>
            <p:nvSpPr>
              <p:cNvPr id="213" name="正方形/長方形 212"/>
              <p:cNvSpPr/>
              <p:nvPr/>
            </p:nvSpPr>
            <p:spPr>
              <a:xfrm>
                <a:off x="5523514" y="4384999"/>
                <a:ext cx="1054700" cy="37675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Dye laser</a:t>
                </a:r>
              </a:p>
              <a:p>
                <a:pPr algn="ctr"/>
                <a:r>
                  <a:rPr kumimoji="1" lang="en-US" altLang="ja-JP" sz="1100" b="1" dirty="0" smtClean="0">
                    <a:solidFill>
                      <a:schemeClr val="tx1"/>
                    </a:solidFill>
                  </a:rPr>
                  <a:t>15 kHz / 15 W</a:t>
                </a:r>
                <a:endParaRPr kumimoji="1" lang="ja-JP" altLang="en-US" sz="1100" b="1" dirty="0">
                  <a:solidFill>
                    <a:schemeClr val="tx1"/>
                  </a:solidFill>
                </a:endParaRPr>
              </a:p>
            </p:txBody>
          </p:sp>
          <p:sp>
            <p:nvSpPr>
              <p:cNvPr id="214" name="正方形/長方形 213"/>
              <p:cNvSpPr/>
              <p:nvPr/>
            </p:nvSpPr>
            <p:spPr>
              <a:xfrm>
                <a:off x="5522357" y="4965499"/>
                <a:ext cx="1054700" cy="37675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Dye laser</a:t>
                </a:r>
              </a:p>
              <a:p>
                <a:pPr algn="ctr"/>
                <a:r>
                  <a:rPr kumimoji="1" lang="en-US" altLang="ja-JP" sz="1100" b="1" dirty="0" smtClean="0">
                    <a:solidFill>
                      <a:schemeClr val="tx1"/>
                    </a:solidFill>
                  </a:rPr>
                  <a:t>15 kHz / 15 W</a:t>
                </a:r>
                <a:endParaRPr kumimoji="1" lang="ja-JP" altLang="en-US" sz="1100" b="1" dirty="0">
                  <a:solidFill>
                    <a:schemeClr val="tx1"/>
                  </a:solidFill>
                </a:endParaRPr>
              </a:p>
            </p:txBody>
          </p:sp>
          <p:sp>
            <p:nvSpPr>
              <p:cNvPr id="215" name="正方形/長方形 214"/>
              <p:cNvSpPr/>
              <p:nvPr/>
            </p:nvSpPr>
            <p:spPr>
              <a:xfrm>
                <a:off x="4201226" y="4383071"/>
                <a:ext cx="1126145" cy="37675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err="1" smtClean="0">
                    <a:solidFill>
                      <a:schemeClr val="tx1"/>
                    </a:solidFill>
                  </a:rPr>
                  <a:t>Nd:YAG</a:t>
                </a:r>
                <a:endParaRPr lang="en-US" altLang="ja-JP" sz="1100" b="1" dirty="0" smtClean="0">
                  <a:solidFill>
                    <a:schemeClr val="tx1"/>
                  </a:solidFill>
                </a:endParaRPr>
              </a:p>
              <a:p>
                <a:pPr algn="ctr"/>
                <a:r>
                  <a:rPr kumimoji="1" lang="en-US" altLang="ja-JP" sz="1100" b="1" dirty="0" smtClean="0">
                    <a:solidFill>
                      <a:schemeClr val="tx1"/>
                    </a:solidFill>
                  </a:rPr>
                  <a:t>15 kHz / </a:t>
                </a:r>
                <a:r>
                  <a:rPr kumimoji="1" lang="en-US" altLang="ja-JP" sz="1100" b="1" dirty="0" smtClean="0">
                    <a:solidFill>
                      <a:schemeClr val="tx1"/>
                    </a:solidFill>
                    <a:latin typeface="Symbol" panose="05050102010706020507" pitchFamily="18" charset="2"/>
                  </a:rPr>
                  <a:t>~</a:t>
                </a:r>
                <a:r>
                  <a:rPr kumimoji="1" lang="en-US" altLang="ja-JP" sz="1100" b="1" dirty="0" smtClean="0">
                    <a:solidFill>
                      <a:schemeClr val="tx1"/>
                    </a:solidFill>
                  </a:rPr>
                  <a:t>100 W</a:t>
                </a:r>
                <a:endParaRPr kumimoji="1" lang="ja-JP" altLang="en-US" sz="1100" b="1" dirty="0">
                  <a:solidFill>
                    <a:schemeClr val="tx1"/>
                  </a:solidFill>
                </a:endParaRPr>
              </a:p>
            </p:txBody>
          </p:sp>
          <p:sp>
            <p:nvSpPr>
              <p:cNvPr id="216" name="正方形/長方形 215"/>
              <p:cNvSpPr/>
              <p:nvPr/>
            </p:nvSpPr>
            <p:spPr>
              <a:xfrm>
                <a:off x="6716400" y="4381963"/>
                <a:ext cx="1019781" cy="385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ltLang="ja-JP" sz="1100" b="1" dirty="0" smtClean="0">
                  <a:solidFill>
                    <a:schemeClr val="tx1"/>
                  </a:solidFill>
                </a:endParaRPr>
              </a:p>
            </p:txBody>
          </p:sp>
          <p:sp>
            <p:nvSpPr>
              <p:cNvPr id="217" name="正方形/長方形 216"/>
              <p:cNvSpPr/>
              <p:nvPr/>
            </p:nvSpPr>
            <p:spPr>
              <a:xfrm>
                <a:off x="6716400" y="4962761"/>
                <a:ext cx="1019781" cy="379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ltLang="ja-JP" sz="1100" b="1" dirty="0" smtClean="0">
                  <a:solidFill>
                    <a:schemeClr val="tx1"/>
                  </a:solidFill>
                </a:endParaRPr>
              </a:p>
            </p:txBody>
          </p:sp>
          <p:cxnSp>
            <p:nvCxnSpPr>
              <p:cNvPr id="218" name="直線矢印コネクタ 217"/>
              <p:cNvCxnSpPr>
                <a:stCxn id="213" idx="3"/>
                <a:endCxn id="236" idx="1"/>
              </p:cNvCxnSpPr>
              <p:nvPr/>
            </p:nvCxnSpPr>
            <p:spPr>
              <a:xfrm flipV="1">
                <a:off x="6578213" y="4571285"/>
                <a:ext cx="1616048" cy="2076"/>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9" name="直線矢印コネクタ 218"/>
              <p:cNvCxnSpPr/>
              <p:nvPr/>
            </p:nvCxnSpPr>
            <p:spPr>
              <a:xfrm>
                <a:off x="6579981" y="5154485"/>
                <a:ext cx="1309248" cy="0"/>
              </a:xfrm>
              <a:prstGeom prst="straightConnector1">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21" name="正方形/長方形 220"/>
              <p:cNvSpPr/>
              <p:nvPr/>
            </p:nvSpPr>
            <p:spPr>
              <a:xfrm>
                <a:off x="6708429" y="4366061"/>
                <a:ext cx="1251083" cy="37675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Electro-optic</a:t>
                </a:r>
                <a:r>
                  <a:rPr lang="ja-JP" altLang="en-US" sz="1100" b="1" dirty="0" smtClean="0">
                    <a:solidFill>
                      <a:schemeClr val="tx1"/>
                    </a:solidFill>
                  </a:rPr>
                  <a:t> </a:t>
                </a:r>
                <a:r>
                  <a:rPr lang="en-US" altLang="ja-JP" sz="1100" b="1" dirty="0" smtClean="0">
                    <a:solidFill>
                      <a:schemeClr val="tx1"/>
                    </a:solidFill>
                  </a:rPr>
                  <a:t>modulator (EOM)</a:t>
                </a:r>
              </a:p>
            </p:txBody>
          </p:sp>
          <p:sp>
            <p:nvSpPr>
              <p:cNvPr id="222" name="正方形/長方形 221"/>
              <p:cNvSpPr/>
              <p:nvPr/>
            </p:nvSpPr>
            <p:spPr>
              <a:xfrm>
                <a:off x="6710339" y="4965499"/>
                <a:ext cx="1251083" cy="37675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Electro-optic</a:t>
                </a:r>
                <a:r>
                  <a:rPr lang="ja-JP" altLang="en-US" sz="1100" b="1" dirty="0" smtClean="0">
                    <a:solidFill>
                      <a:schemeClr val="tx1"/>
                    </a:solidFill>
                  </a:rPr>
                  <a:t> </a:t>
                </a:r>
                <a:r>
                  <a:rPr lang="en-US" altLang="ja-JP" sz="1100" b="1" dirty="0" smtClean="0">
                    <a:solidFill>
                      <a:schemeClr val="tx1"/>
                    </a:solidFill>
                  </a:rPr>
                  <a:t>modulator (EOM)</a:t>
                </a:r>
              </a:p>
            </p:txBody>
          </p:sp>
          <p:sp>
            <p:nvSpPr>
              <p:cNvPr id="226" name="正方形/長方形 225"/>
              <p:cNvSpPr/>
              <p:nvPr/>
            </p:nvSpPr>
            <p:spPr>
              <a:xfrm>
                <a:off x="3308647" y="6113166"/>
                <a:ext cx="678600" cy="37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Control PC</a:t>
                </a:r>
                <a:endParaRPr kumimoji="1" lang="ja-JP" altLang="en-US" sz="1100" b="1" dirty="0">
                  <a:solidFill>
                    <a:schemeClr val="tx1"/>
                  </a:solidFill>
                </a:endParaRPr>
              </a:p>
            </p:txBody>
          </p:sp>
          <p:sp>
            <p:nvSpPr>
              <p:cNvPr id="227" name="正方形/長方形 226"/>
              <p:cNvSpPr/>
              <p:nvPr/>
            </p:nvSpPr>
            <p:spPr>
              <a:xfrm>
                <a:off x="7291228" y="6114308"/>
                <a:ext cx="875911" cy="3767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Wavelength monitor</a:t>
                </a:r>
                <a:endParaRPr kumimoji="1" lang="ja-JP" altLang="en-US" sz="1100" b="1" dirty="0">
                  <a:solidFill>
                    <a:schemeClr val="tx1"/>
                  </a:solidFill>
                </a:endParaRPr>
              </a:p>
            </p:txBody>
          </p:sp>
          <p:sp>
            <p:nvSpPr>
              <p:cNvPr id="228" name="正方形/長方形 227"/>
              <p:cNvSpPr/>
              <p:nvPr/>
            </p:nvSpPr>
            <p:spPr>
              <a:xfrm>
                <a:off x="6355521" y="5519024"/>
                <a:ext cx="1082901" cy="188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Photodetector</a:t>
                </a:r>
                <a:endParaRPr kumimoji="1" lang="ja-JP" altLang="en-US" sz="1100" b="1" dirty="0">
                  <a:solidFill>
                    <a:schemeClr val="tx1"/>
                  </a:solidFill>
                </a:endParaRPr>
              </a:p>
            </p:txBody>
          </p:sp>
          <p:sp>
            <p:nvSpPr>
              <p:cNvPr id="229" name="正方形/長方形 228"/>
              <p:cNvSpPr/>
              <p:nvPr/>
            </p:nvSpPr>
            <p:spPr>
              <a:xfrm>
                <a:off x="6353438" y="5809083"/>
                <a:ext cx="1082901" cy="188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Photodetector</a:t>
                </a:r>
                <a:endParaRPr kumimoji="1" lang="ja-JP" altLang="en-US" sz="1100" b="1" dirty="0">
                  <a:solidFill>
                    <a:schemeClr val="tx1"/>
                  </a:solidFill>
                </a:endParaRPr>
              </a:p>
            </p:txBody>
          </p:sp>
          <p:sp>
            <p:nvSpPr>
              <p:cNvPr id="230" name="正方形/長方形 229"/>
              <p:cNvSpPr/>
              <p:nvPr/>
            </p:nvSpPr>
            <p:spPr>
              <a:xfrm>
                <a:off x="5066286" y="5639505"/>
                <a:ext cx="914440" cy="2637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Oscilloscope</a:t>
                </a:r>
              </a:p>
            </p:txBody>
          </p:sp>
          <p:cxnSp>
            <p:nvCxnSpPr>
              <p:cNvPr id="231" name="直線矢印コネクタ 230"/>
              <p:cNvCxnSpPr/>
              <p:nvPr/>
            </p:nvCxnSpPr>
            <p:spPr>
              <a:xfrm>
                <a:off x="6577063" y="5153377"/>
                <a:ext cx="152973"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2" name="直線矢印コネクタ 231"/>
              <p:cNvCxnSpPr/>
              <p:nvPr/>
            </p:nvCxnSpPr>
            <p:spPr>
              <a:xfrm flipH="1" flipV="1">
                <a:off x="3626739" y="4778904"/>
                <a:ext cx="5974" cy="132471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3" name="直線矢印コネクタ 232"/>
              <p:cNvCxnSpPr>
                <a:stCxn id="227" idx="1"/>
                <a:endCxn id="226" idx="3"/>
              </p:cNvCxnSpPr>
              <p:nvPr/>
            </p:nvCxnSpPr>
            <p:spPr>
              <a:xfrm flipH="1" flipV="1">
                <a:off x="3987247" y="6302166"/>
                <a:ext cx="3303974" cy="50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4" name="カギ線コネクタ 233"/>
              <p:cNvCxnSpPr>
                <a:stCxn id="228" idx="1"/>
                <a:endCxn id="230" idx="3"/>
              </p:cNvCxnSpPr>
              <p:nvPr/>
            </p:nvCxnSpPr>
            <p:spPr>
              <a:xfrm rot="10800000" flipV="1">
                <a:off x="5980734" y="5613197"/>
                <a:ext cx="374787" cy="158176"/>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5" name="カギ線コネクタ 234"/>
              <p:cNvCxnSpPr>
                <a:stCxn id="229" idx="1"/>
                <a:endCxn id="230" idx="3"/>
              </p:cNvCxnSpPr>
              <p:nvPr/>
            </p:nvCxnSpPr>
            <p:spPr>
              <a:xfrm rot="10800000">
                <a:off x="5980726" y="5771388"/>
                <a:ext cx="372704" cy="131883"/>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6" name="正方形/長方形 235"/>
              <p:cNvSpPr/>
              <p:nvPr/>
            </p:nvSpPr>
            <p:spPr>
              <a:xfrm>
                <a:off x="8194262" y="4382285"/>
                <a:ext cx="1236819" cy="37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Second harmonic generator (SHG)</a:t>
                </a:r>
              </a:p>
            </p:txBody>
          </p:sp>
          <p:cxnSp>
            <p:nvCxnSpPr>
              <p:cNvPr id="237" name="直線コネクタ 236"/>
              <p:cNvCxnSpPr/>
              <p:nvPr/>
            </p:nvCxnSpPr>
            <p:spPr>
              <a:xfrm>
                <a:off x="9534986" y="4467929"/>
                <a:ext cx="176233" cy="21181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直線コネクタ 237"/>
              <p:cNvCxnSpPr/>
              <p:nvPr/>
            </p:nvCxnSpPr>
            <p:spPr>
              <a:xfrm>
                <a:off x="9431079" y="5058000"/>
                <a:ext cx="192022" cy="17179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直線コネクタ 238"/>
              <p:cNvCxnSpPr>
                <a:stCxn id="236" idx="3"/>
              </p:cNvCxnSpPr>
              <p:nvPr/>
            </p:nvCxnSpPr>
            <p:spPr>
              <a:xfrm>
                <a:off x="9431074" y="4571285"/>
                <a:ext cx="169945" cy="253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0" name="直線コネクタ 239"/>
              <p:cNvCxnSpPr/>
              <p:nvPr/>
            </p:nvCxnSpPr>
            <p:spPr>
              <a:xfrm flipH="1">
                <a:off x="9516054" y="4571967"/>
                <a:ext cx="84973" cy="2081183"/>
              </a:xfrm>
              <a:prstGeom prst="line">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41" name="直線コネクタ 240"/>
              <p:cNvCxnSpPr>
                <a:stCxn id="222" idx="3"/>
              </p:cNvCxnSpPr>
              <p:nvPr/>
            </p:nvCxnSpPr>
            <p:spPr>
              <a:xfrm flipV="1">
                <a:off x="7961423" y="5153377"/>
                <a:ext cx="1554627" cy="484"/>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242" name="直線コネクタ 241"/>
              <p:cNvCxnSpPr/>
              <p:nvPr/>
            </p:nvCxnSpPr>
            <p:spPr>
              <a:xfrm>
                <a:off x="9516046" y="5153377"/>
                <a:ext cx="0" cy="1499760"/>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3" name="直線コネクタ 242"/>
              <p:cNvCxnSpPr>
                <a:endCxn id="228" idx="3"/>
              </p:cNvCxnSpPr>
              <p:nvPr/>
            </p:nvCxnSpPr>
            <p:spPr>
              <a:xfrm flipH="1">
                <a:off x="7438414" y="5613198"/>
                <a:ext cx="2077632" cy="0"/>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4" name="直線コネクタ 243"/>
              <p:cNvCxnSpPr>
                <a:endCxn id="227" idx="0"/>
              </p:cNvCxnSpPr>
              <p:nvPr/>
            </p:nvCxnSpPr>
            <p:spPr>
              <a:xfrm flipH="1">
                <a:off x="7729183" y="5613198"/>
                <a:ext cx="3645" cy="501096"/>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5" name="直線コネクタ 244"/>
              <p:cNvCxnSpPr/>
              <p:nvPr/>
            </p:nvCxnSpPr>
            <p:spPr>
              <a:xfrm flipH="1">
                <a:off x="7600502" y="5522133"/>
                <a:ext cx="240838" cy="17179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直線コネクタ 245"/>
              <p:cNvCxnSpPr>
                <a:endCxn id="229" idx="3"/>
              </p:cNvCxnSpPr>
              <p:nvPr/>
            </p:nvCxnSpPr>
            <p:spPr>
              <a:xfrm flipH="1">
                <a:off x="7436339" y="5903257"/>
                <a:ext cx="2122201" cy="0"/>
              </a:xfrm>
              <a:prstGeom prst="line">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47" name="直線コネクタ 246"/>
              <p:cNvCxnSpPr/>
              <p:nvPr/>
            </p:nvCxnSpPr>
            <p:spPr>
              <a:xfrm flipH="1">
                <a:off x="9477448" y="5837329"/>
                <a:ext cx="162171" cy="16012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直線コネクタ 247"/>
              <p:cNvCxnSpPr/>
              <p:nvPr/>
            </p:nvCxnSpPr>
            <p:spPr>
              <a:xfrm flipH="1">
                <a:off x="9446000" y="5522147"/>
                <a:ext cx="162171" cy="17656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9" name="テキスト ボックス 248"/>
              <p:cNvSpPr txBox="1"/>
              <p:nvPr/>
            </p:nvSpPr>
            <p:spPr>
              <a:xfrm>
                <a:off x="9248547" y="6637013"/>
                <a:ext cx="528303" cy="184666"/>
              </a:xfrm>
              <a:prstGeom prst="rect">
                <a:avLst/>
              </a:prstGeom>
              <a:noFill/>
            </p:spPr>
            <p:txBody>
              <a:bodyPr wrap="none" lIns="0" tIns="0" rIns="0" bIns="0" rtlCol="0">
                <a:spAutoFit/>
              </a:bodyPr>
              <a:lstStyle/>
              <a:p>
                <a:pPr algn="ctr"/>
                <a:r>
                  <a:rPr lang="en-US" altLang="ja-JP" sz="1200" b="1" dirty="0" smtClean="0"/>
                  <a:t>Gas cell</a:t>
                </a:r>
              </a:p>
            </p:txBody>
          </p:sp>
          <p:sp>
            <p:nvSpPr>
              <p:cNvPr id="87" name="正方形/長方形 86"/>
              <p:cNvSpPr/>
              <p:nvPr/>
            </p:nvSpPr>
            <p:spPr>
              <a:xfrm>
                <a:off x="6710480" y="3828140"/>
                <a:ext cx="1002793" cy="3767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Dye laser</a:t>
                </a:r>
              </a:p>
              <a:p>
                <a:pPr algn="ctr"/>
                <a:r>
                  <a:rPr lang="en-US" altLang="ja-JP" sz="1100" b="1" dirty="0" err="1" smtClean="0">
                    <a:solidFill>
                      <a:schemeClr val="tx1"/>
                    </a:solidFill>
                  </a:rPr>
                  <a:t>ScanMate</a:t>
                </a:r>
                <a:r>
                  <a:rPr lang="en-US" altLang="ja-JP" sz="1100" b="1" dirty="0" smtClean="0">
                    <a:solidFill>
                      <a:schemeClr val="tx1"/>
                    </a:solidFill>
                  </a:rPr>
                  <a:t> 2E</a:t>
                </a:r>
              </a:p>
            </p:txBody>
          </p:sp>
          <p:sp>
            <p:nvSpPr>
              <p:cNvPr id="88" name="正方形/長方形 87"/>
              <p:cNvSpPr/>
              <p:nvPr/>
            </p:nvSpPr>
            <p:spPr>
              <a:xfrm>
                <a:off x="5504027" y="3830836"/>
                <a:ext cx="1054700" cy="37675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Dye laser</a:t>
                </a:r>
              </a:p>
              <a:p>
                <a:pPr algn="ctr"/>
                <a:r>
                  <a:rPr kumimoji="1" lang="en-US" altLang="ja-JP" sz="1100" b="1" dirty="0" smtClean="0">
                    <a:solidFill>
                      <a:schemeClr val="tx1"/>
                    </a:solidFill>
                  </a:rPr>
                  <a:t>15 kHz / 15 W</a:t>
                </a:r>
                <a:endParaRPr kumimoji="1" lang="ja-JP" altLang="en-US" sz="1100" b="1" dirty="0">
                  <a:solidFill>
                    <a:schemeClr val="tx1"/>
                  </a:solidFill>
                </a:endParaRPr>
              </a:p>
            </p:txBody>
          </p:sp>
          <p:sp>
            <p:nvSpPr>
              <p:cNvPr id="89" name="正方形/長方形 88"/>
              <p:cNvSpPr/>
              <p:nvPr/>
            </p:nvSpPr>
            <p:spPr>
              <a:xfrm>
                <a:off x="6696915" y="3827811"/>
                <a:ext cx="1019781" cy="385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ltLang="ja-JP" sz="1100" b="1" dirty="0" smtClean="0">
                  <a:solidFill>
                    <a:schemeClr val="tx1"/>
                  </a:solidFill>
                </a:endParaRPr>
              </a:p>
            </p:txBody>
          </p:sp>
          <p:cxnSp>
            <p:nvCxnSpPr>
              <p:cNvPr id="90" name="直線矢印コネクタ 89"/>
              <p:cNvCxnSpPr>
                <a:stCxn id="88" idx="3"/>
                <a:endCxn id="92" idx="1"/>
              </p:cNvCxnSpPr>
              <p:nvPr/>
            </p:nvCxnSpPr>
            <p:spPr>
              <a:xfrm flipV="1">
                <a:off x="6558726" y="4017133"/>
                <a:ext cx="1616048" cy="2076"/>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1" name="正方形/長方形 90"/>
              <p:cNvSpPr/>
              <p:nvPr/>
            </p:nvSpPr>
            <p:spPr>
              <a:xfrm>
                <a:off x="6688954" y="3811895"/>
                <a:ext cx="1251083" cy="37675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Electro-optic</a:t>
                </a:r>
                <a:r>
                  <a:rPr lang="ja-JP" altLang="en-US" sz="1100" b="1" dirty="0" smtClean="0">
                    <a:solidFill>
                      <a:schemeClr val="tx1"/>
                    </a:solidFill>
                  </a:rPr>
                  <a:t> </a:t>
                </a:r>
                <a:r>
                  <a:rPr lang="en-US" altLang="ja-JP" sz="1100" b="1" dirty="0" smtClean="0">
                    <a:solidFill>
                      <a:schemeClr val="tx1"/>
                    </a:solidFill>
                  </a:rPr>
                  <a:t>modulator (EOM)</a:t>
                </a:r>
              </a:p>
            </p:txBody>
          </p:sp>
          <p:sp>
            <p:nvSpPr>
              <p:cNvPr id="92" name="正方形/長方形 91"/>
              <p:cNvSpPr/>
              <p:nvPr/>
            </p:nvSpPr>
            <p:spPr>
              <a:xfrm>
                <a:off x="8174781" y="3828133"/>
                <a:ext cx="1236819" cy="37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Second harmonic generator (SHG)</a:t>
                </a:r>
              </a:p>
            </p:txBody>
          </p:sp>
          <p:cxnSp>
            <p:nvCxnSpPr>
              <p:cNvPr id="93" name="直線コネクタ 92"/>
              <p:cNvCxnSpPr/>
              <p:nvPr/>
            </p:nvCxnSpPr>
            <p:spPr>
              <a:xfrm>
                <a:off x="9630093" y="3913765"/>
                <a:ext cx="176233" cy="21181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a:stCxn id="92" idx="3"/>
              </p:cNvCxnSpPr>
              <p:nvPr/>
            </p:nvCxnSpPr>
            <p:spPr>
              <a:xfrm flipV="1">
                <a:off x="9411600" y="4010247"/>
                <a:ext cx="318943" cy="6886"/>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a:stCxn id="215" idx="3"/>
                <a:endCxn id="213" idx="1"/>
              </p:cNvCxnSpPr>
              <p:nvPr/>
            </p:nvCxnSpPr>
            <p:spPr>
              <a:xfrm>
                <a:off x="5327371" y="4571433"/>
                <a:ext cx="196143" cy="192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8" name="正方形/長方形 107"/>
              <p:cNvSpPr/>
              <p:nvPr/>
            </p:nvSpPr>
            <p:spPr>
              <a:xfrm>
                <a:off x="3289265" y="4380708"/>
                <a:ext cx="679168" cy="3767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smtClean="0">
                    <a:solidFill>
                      <a:schemeClr val="tx1"/>
                    </a:solidFill>
                  </a:rPr>
                  <a:t>Trigger</a:t>
                </a:r>
              </a:p>
              <a:p>
                <a:pPr algn="ctr"/>
                <a:r>
                  <a:rPr kumimoji="1" lang="en-US" altLang="ja-JP" sz="1100" b="1" dirty="0" smtClean="0">
                    <a:solidFill>
                      <a:schemeClr val="tx1"/>
                    </a:solidFill>
                  </a:rPr>
                  <a:t>module</a:t>
                </a:r>
                <a:endParaRPr kumimoji="1" lang="ja-JP" altLang="en-US" sz="1100" b="1" dirty="0">
                  <a:solidFill>
                    <a:schemeClr val="tx1"/>
                  </a:solidFill>
                </a:endParaRPr>
              </a:p>
            </p:txBody>
          </p:sp>
          <p:sp>
            <p:nvSpPr>
              <p:cNvPr id="110" name="正方形/長方形 109"/>
              <p:cNvSpPr/>
              <p:nvPr/>
            </p:nvSpPr>
            <p:spPr>
              <a:xfrm>
                <a:off x="4201226" y="3847986"/>
                <a:ext cx="1126145" cy="37675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err="1" smtClean="0">
                    <a:solidFill>
                      <a:schemeClr val="tx1"/>
                    </a:solidFill>
                  </a:rPr>
                  <a:t>Nd:YAG</a:t>
                </a:r>
                <a:endParaRPr lang="en-US" altLang="ja-JP" sz="1100" b="1" dirty="0" smtClean="0">
                  <a:solidFill>
                    <a:schemeClr val="tx1"/>
                  </a:solidFill>
                </a:endParaRPr>
              </a:p>
              <a:p>
                <a:pPr algn="ctr"/>
                <a:r>
                  <a:rPr kumimoji="1" lang="en-US" altLang="ja-JP" sz="1100" b="1" dirty="0" smtClean="0">
                    <a:solidFill>
                      <a:schemeClr val="tx1"/>
                    </a:solidFill>
                  </a:rPr>
                  <a:t>15 kHz / </a:t>
                </a:r>
                <a:r>
                  <a:rPr kumimoji="1" lang="en-US" altLang="ja-JP" sz="1100" b="1" dirty="0" smtClean="0">
                    <a:solidFill>
                      <a:schemeClr val="tx1"/>
                    </a:solidFill>
                    <a:latin typeface="Symbol" panose="05050102010706020507" pitchFamily="18" charset="2"/>
                  </a:rPr>
                  <a:t>~</a:t>
                </a:r>
                <a:r>
                  <a:rPr kumimoji="1" lang="en-US" altLang="ja-JP" sz="1100" b="1" dirty="0" smtClean="0">
                    <a:solidFill>
                      <a:schemeClr val="tx1"/>
                    </a:solidFill>
                  </a:rPr>
                  <a:t>100 W</a:t>
                </a:r>
                <a:endParaRPr kumimoji="1" lang="ja-JP" altLang="en-US" sz="1100" b="1" dirty="0">
                  <a:solidFill>
                    <a:schemeClr val="tx1"/>
                  </a:solidFill>
                </a:endParaRPr>
              </a:p>
            </p:txBody>
          </p:sp>
          <p:cxnSp>
            <p:nvCxnSpPr>
              <p:cNvPr id="111" name="カギ線コネクタ 110"/>
              <p:cNvCxnSpPr/>
              <p:nvPr/>
            </p:nvCxnSpPr>
            <p:spPr>
              <a:xfrm rot="5400000" flipH="1" flipV="1">
                <a:off x="3852758" y="4226044"/>
                <a:ext cx="568959" cy="154562"/>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2" name="カギ線コネクタ 111"/>
              <p:cNvCxnSpPr/>
              <p:nvPr/>
            </p:nvCxnSpPr>
            <p:spPr>
              <a:xfrm rot="16200000" flipH="1">
                <a:off x="3858782" y="4779429"/>
                <a:ext cx="575243" cy="172891"/>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a:stCxn id="108" idx="3"/>
                <a:endCxn id="215" idx="1"/>
              </p:cNvCxnSpPr>
              <p:nvPr/>
            </p:nvCxnSpPr>
            <p:spPr>
              <a:xfrm>
                <a:off x="3968434" y="4569084"/>
                <a:ext cx="232787" cy="23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4" name="正方形/長方形 113"/>
              <p:cNvSpPr/>
              <p:nvPr/>
            </p:nvSpPr>
            <p:spPr>
              <a:xfrm>
                <a:off x="4201226" y="4965140"/>
                <a:ext cx="1126145" cy="37675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dirty="0" err="1" smtClean="0">
                    <a:solidFill>
                      <a:schemeClr val="tx1"/>
                    </a:solidFill>
                  </a:rPr>
                  <a:t>Nd:YAG</a:t>
                </a:r>
                <a:endParaRPr lang="en-US" altLang="ja-JP" sz="1100" b="1" dirty="0" smtClean="0">
                  <a:solidFill>
                    <a:schemeClr val="tx1"/>
                  </a:solidFill>
                </a:endParaRPr>
              </a:p>
              <a:p>
                <a:pPr algn="ctr"/>
                <a:r>
                  <a:rPr kumimoji="1" lang="en-US" altLang="ja-JP" sz="1100" b="1" dirty="0" smtClean="0">
                    <a:solidFill>
                      <a:schemeClr val="tx1"/>
                    </a:solidFill>
                  </a:rPr>
                  <a:t>15 kHz / </a:t>
                </a:r>
                <a:r>
                  <a:rPr kumimoji="1" lang="en-US" altLang="ja-JP" sz="1100" b="1" dirty="0" smtClean="0">
                    <a:solidFill>
                      <a:schemeClr val="tx1"/>
                    </a:solidFill>
                    <a:latin typeface="Symbol" panose="05050102010706020507" pitchFamily="18" charset="2"/>
                  </a:rPr>
                  <a:t>~</a:t>
                </a:r>
                <a:r>
                  <a:rPr kumimoji="1" lang="en-US" altLang="ja-JP" sz="1100" b="1" dirty="0" smtClean="0">
                    <a:solidFill>
                      <a:schemeClr val="tx1"/>
                    </a:solidFill>
                  </a:rPr>
                  <a:t>100 W</a:t>
                </a:r>
                <a:endParaRPr kumimoji="1" lang="ja-JP" altLang="en-US" sz="1100" b="1" dirty="0">
                  <a:solidFill>
                    <a:schemeClr val="tx1"/>
                  </a:solidFill>
                </a:endParaRPr>
              </a:p>
            </p:txBody>
          </p:sp>
          <p:cxnSp>
            <p:nvCxnSpPr>
              <p:cNvPr id="115" name="直線矢印コネクタ 114"/>
              <p:cNvCxnSpPr/>
              <p:nvPr/>
            </p:nvCxnSpPr>
            <p:spPr>
              <a:xfrm>
                <a:off x="5326986" y="5163051"/>
                <a:ext cx="196143" cy="192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6" name="直線矢印コネクタ 115"/>
              <p:cNvCxnSpPr/>
              <p:nvPr/>
            </p:nvCxnSpPr>
            <p:spPr>
              <a:xfrm>
                <a:off x="5336148" y="4026444"/>
                <a:ext cx="196143" cy="192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1" name="直線コネクタ 120"/>
              <p:cNvCxnSpPr>
                <a:endCxn id="249" idx="0"/>
              </p:cNvCxnSpPr>
              <p:nvPr/>
            </p:nvCxnSpPr>
            <p:spPr>
              <a:xfrm flipH="1">
                <a:off x="9512698" y="4029358"/>
                <a:ext cx="198750" cy="2607655"/>
              </a:xfrm>
              <a:prstGeom prst="line">
                <a:avLst/>
              </a:prstGeom>
              <a:ln w="25400">
                <a:solidFill>
                  <a:srgbClr val="008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9" name="図形グループ 8"/>
          <p:cNvGrpSpPr/>
          <p:nvPr/>
        </p:nvGrpSpPr>
        <p:grpSpPr>
          <a:xfrm>
            <a:off x="38114" y="3564773"/>
            <a:ext cx="2959550" cy="3293240"/>
            <a:chOff x="41290" y="3564768"/>
            <a:chExt cx="3206179" cy="3293240"/>
          </a:xfrm>
        </p:grpSpPr>
        <p:pic>
          <p:nvPicPr>
            <p:cNvPr id="96" name="Picture 3" descr="C:\Users\kazu\Desktop\KEK\KISS project\EXP\Pt_2016Jan\199Pt_gfac\199pt_hfs_ghz_narr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90" y="5034555"/>
              <a:ext cx="3184244" cy="182345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205672" y="3564768"/>
              <a:ext cx="1041797" cy="307777"/>
            </a:xfrm>
            <a:prstGeom prst="rect">
              <a:avLst/>
            </a:prstGeom>
            <a:noFill/>
          </p:spPr>
          <p:txBody>
            <a:bodyPr wrap="none" rtlCol="0">
              <a:spAutoFit/>
            </a:bodyPr>
            <a:lstStyle/>
            <a:p>
              <a:r>
                <a:rPr lang="en-US" altLang="ja-JP" sz="1400" dirty="0" err="1" smtClean="0"/>
                <a:t>Δf</a:t>
              </a:r>
              <a:r>
                <a:rPr lang="en-US" altLang="ja-JP" sz="1400" dirty="0" smtClean="0"/>
                <a:t>=16 GHz</a:t>
              </a:r>
              <a:endParaRPr lang="en-US" sz="1400" dirty="0"/>
            </a:p>
          </p:txBody>
        </p:sp>
        <p:sp>
          <p:nvSpPr>
            <p:cNvPr id="97" name="テキスト ボックス 96"/>
            <p:cNvSpPr txBox="1"/>
            <p:nvPr/>
          </p:nvSpPr>
          <p:spPr>
            <a:xfrm>
              <a:off x="2190974" y="5254482"/>
              <a:ext cx="1046926" cy="307777"/>
            </a:xfrm>
            <a:prstGeom prst="rect">
              <a:avLst/>
            </a:prstGeom>
            <a:noFill/>
          </p:spPr>
          <p:txBody>
            <a:bodyPr wrap="none" rtlCol="0">
              <a:spAutoFit/>
            </a:bodyPr>
            <a:lstStyle/>
            <a:p>
              <a:r>
                <a:rPr lang="en-US" altLang="ja-JP" sz="1400" dirty="0" err="1" smtClean="0"/>
                <a:t>Δf</a:t>
              </a:r>
              <a:r>
                <a:rPr lang="en-US" altLang="ja-JP" sz="1400" dirty="0" smtClean="0"/>
                <a:t>=0.2GHz</a:t>
              </a:r>
              <a:endParaRPr lang="en-US" sz="1400" dirty="0"/>
            </a:p>
          </p:txBody>
        </p:sp>
        <p:sp>
          <p:nvSpPr>
            <p:cNvPr id="5" name="下カーブ矢印 4"/>
            <p:cNvSpPr/>
            <p:nvPr/>
          </p:nvSpPr>
          <p:spPr>
            <a:xfrm rot="5400000">
              <a:off x="1952230" y="4944633"/>
              <a:ext cx="1877065" cy="590404"/>
            </a:xfrm>
            <a:prstGeom prst="curvedDownArrow">
              <a:avLst/>
            </a:prstGeom>
            <a:solidFill>
              <a:srgbClr val="FFB81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0" name="正方形/長方形 9"/>
          <p:cNvSpPr/>
          <p:nvPr/>
        </p:nvSpPr>
        <p:spPr>
          <a:xfrm>
            <a:off x="529167" y="5588000"/>
            <a:ext cx="647700" cy="8170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正方形/長方形 102"/>
          <p:cNvSpPr/>
          <p:nvPr/>
        </p:nvSpPr>
        <p:spPr>
          <a:xfrm>
            <a:off x="1265767" y="5278969"/>
            <a:ext cx="647700" cy="38946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正方形/長方形 103"/>
          <p:cNvSpPr/>
          <p:nvPr/>
        </p:nvSpPr>
        <p:spPr>
          <a:xfrm>
            <a:off x="1837267" y="5659973"/>
            <a:ext cx="647700" cy="47412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正方形/長方形 104"/>
          <p:cNvSpPr/>
          <p:nvPr/>
        </p:nvSpPr>
        <p:spPr>
          <a:xfrm>
            <a:off x="2070097" y="6019811"/>
            <a:ext cx="262466" cy="47412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688288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図形グループ 11"/>
          <p:cNvGrpSpPr/>
          <p:nvPr/>
        </p:nvGrpSpPr>
        <p:grpSpPr>
          <a:xfrm>
            <a:off x="3905916" y="278018"/>
            <a:ext cx="4639186" cy="6278628"/>
            <a:chOff x="4231406" y="278018"/>
            <a:chExt cx="5025785" cy="6278628"/>
          </a:xfrm>
        </p:grpSpPr>
        <p:pic>
          <p:nvPicPr>
            <p:cNvPr id="22" name="pasted-image.pdf"/>
            <p:cNvPicPr>
              <a:picLocks noChangeAspect="1"/>
            </p:cNvPicPr>
            <p:nvPr/>
          </p:nvPicPr>
          <p:blipFill>
            <a:blip r:embed="rId3">
              <a:extLst/>
            </a:blip>
            <a:stretch>
              <a:fillRect/>
            </a:stretch>
          </p:blipFill>
          <p:spPr>
            <a:xfrm>
              <a:off x="4231406" y="278018"/>
              <a:ext cx="5025785" cy="6278628"/>
            </a:xfrm>
            <a:prstGeom prst="rect">
              <a:avLst/>
            </a:prstGeom>
            <a:ln w="12700">
              <a:miter lim="400000"/>
            </a:ln>
          </p:spPr>
        </p:pic>
        <p:sp>
          <p:nvSpPr>
            <p:cNvPr id="11" name="テキスト ボックス 10"/>
            <p:cNvSpPr txBox="1"/>
            <p:nvPr/>
          </p:nvSpPr>
          <p:spPr>
            <a:xfrm>
              <a:off x="8318500" y="2641600"/>
              <a:ext cx="855833" cy="276999"/>
            </a:xfrm>
            <a:prstGeom prst="rect">
              <a:avLst/>
            </a:prstGeom>
            <a:noFill/>
          </p:spPr>
          <p:txBody>
            <a:bodyPr wrap="none" rtlCol="0">
              <a:spAutoFit/>
            </a:bodyPr>
            <a:lstStyle/>
            <a:p>
              <a:r>
                <a:rPr lang="en-US" altLang="ja-JP" sz="1200" dirty="0" smtClean="0"/>
                <a:t>10</a:t>
              </a:r>
              <a:r>
                <a:rPr lang="en-US" altLang="ja-JP" sz="1200" baseline="30000" dirty="0" smtClean="0"/>
                <a:t>-3</a:t>
              </a:r>
              <a:r>
                <a:rPr lang="ja-JP" altLang="en-US" sz="1200" dirty="0" smtClean="0"/>
                <a:t> </a:t>
              </a:r>
              <a:r>
                <a:rPr lang="en-US" altLang="ja-JP" sz="1200" dirty="0" smtClean="0"/>
                <a:t>mbar</a:t>
              </a:r>
              <a:endParaRPr lang="en-US" sz="1200" dirty="0"/>
            </a:p>
          </p:txBody>
        </p:sp>
      </p:grpSp>
      <p:pic>
        <p:nvPicPr>
          <p:cNvPr id="2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89" y="4411128"/>
            <a:ext cx="5273081" cy="2181720"/>
          </a:xfrm>
          <a:prstGeom prst="rect">
            <a:avLst/>
          </a:prstGeom>
          <a:solidFill>
            <a:schemeClr val="accent3">
              <a:lumMod val="60000"/>
              <a:lumOff val="40000"/>
            </a:schemeClr>
          </a:solidFill>
          <a:ln>
            <a:noFill/>
          </a:ln>
          <a:extLst/>
        </p:spPr>
      </p:pic>
      <p:sp>
        <p:nvSpPr>
          <p:cNvPr id="21" name="テキスト ボックス 20"/>
          <p:cNvSpPr txBox="1"/>
          <p:nvPr/>
        </p:nvSpPr>
        <p:spPr>
          <a:xfrm>
            <a:off x="60520" y="3862658"/>
            <a:ext cx="5161539" cy="984885"/>
          </a:xfrm>
          <a:prstGeom prst="rect">
            <a:avLst/>
          </a:prstGeom>
          <a:noFill/>
        </p:spPr>
        <p:txBody>
          <a:bodyPr wrap="none" rtlCol="0">
            <a:spAutoFit/>
          </a:bodyPr>
          <a:lstStyle/>
          <a:p>
            <a:r>
              <a:rPr lang="en-US" altLang="ja-JP" sz="1600" dirty="0" smtClean="0">
                <a:solidFill>
                  <a:srgbClr val="FF0000"/>
                </a:solidFill>
                <a:latin typeface="メイリオ"/>
                <a:ea typeface="メイリオ"/>
                <a:cs typeface="メイリオ"/>
              </a:rPr>
              <a:t>                  SLOWRI</a:t>
            </a:r>
            <a:r>
              <a:rPr lang="ja-JP" altLang="en-US" sz="1600" dirty="0" smtClean="0">
                <a:solidFill>
                  <a:srgbClr val="FF0000"/>
                </a:solidFill>
                <a:latin typeface="メイリオ"/>
                <a:ea typeface="メイリオ"/>
                <a:cs typeface="メイリオ"/>
              </a:rPr>
              <a:t>（</a:t>
            </a:r>
            <a:r>
              <a:rPr lang="en-US" altLang="ja-JP" sz="1600" dirty="0" smtClean="0">
                <a:solidFill>
                  <a:srgbClr val="FF0000"/>
                </a:solidFill>
                <a:latin typeface="メイリオ"/>
                <a:ea typeface="メイリオ"/>
                <a:cs typeface="メイリオ"/>
              </a:rPr>
              <a:t>2015~</a:t>
            </a:r>
            <a:r>
              <a:rPr lang="ja-JP" altLang="en-US" sz="1600" dirty="0" smtClean="0">
                <a:solidFill>
                  <a:srgbClr val="FF0000"/>
                </a:solidFill>
                <a:latin typeface="メイリオ"/>
                <a:ea typeface="メイリオ"/>
                <a:cs typeface="メイリオ"/>
              </a:rPr>
              <a:t>：</a:t>
            </a:r>
            <a:r>
              <a:rPr lang="en-US" altLang="ja-JP" sz="1600" dirty="0" smtClean="0">
                <a:solidFill>
                  <a:srgbClr val="FF0000"/>
                </a:solidFill>
                <a:latin typeface="メイリオ"/>
                <a:ea typeface="メイリオ"/>
                <a:cs typeface="メイリオ"/>
              </a:rPr>
              <a:t>commissioning)</a:t>
            </a:r>
          </a:p>
          <a:p>
            <a:r>
              <a:rPr lang="en-US" altLang="ja-JP" sz="1400" dirty="0" smtClean="0">
                <a:solidFill>
                  <a:srgbClr val="FF0000"/>
                </a:solidFill>
                <a:latin typeface="メイリオ"/>
                <a:ea typeface="メイリオ"/>
                <a:cs typeface="メイリオ"/>
              </a:rPr>
              <a:t>   Generator of slow RI beams using projectile fragments</a:t>
            </a:r>
          </a:p>
          <a:p>
            <a:r>
              <a:rPr lang="ja-JP" altLang="en-US" sz="1400" dirty="0" smtClean="0">
                <a:latin typeface="メイリオ"/>
                <a:ea typeface="メイリオ"/>
                <a:cs typeface="メイリオ"/>
              </a:rPr>
              <a:t>・</a:t>
            </a:r>
            <a:r>
              <a:rPr lang="en-US" altLang="ja-JP" sz="1400" dirty="0" smtClean="0">
                <a:latin typeface="メイリオ"/>
                <a:ea typeface="メイリオ"/>
                <a:cs typeface="メイリオ"/>
              </a:rPr>
              <a:t>Laser resonance ionization</a:t>
            </a:r>
            <a:r>
              <a:rPr lang="en-US" sz="1400" dirty="0" smtClean="0">
                <a:latin typeface="メイリオ"/>
                <a:ea typeface="メイリオ"/>
                <a:cs typeface="メイリオ"/>
              </a:rPr>
              <a:t> / </a:t>
            </a:r>
            <a:r>
              <a:rPr lang="en-US" altLang="ja-JP" sz="1400" dirty="0" err="1" smtClean="0">
                <a:latin typeface="メイリオ"/>
                <a:ea typeface="メイリオ"/>
                <a:cs typeface="メイリオ"/>
              </a:rPr>
              <a:t>rf</a:t>
            </a:r>
            <a:r>
              <a:rPr lang="en-US" altLang="ja-JP" sz="1400" dirty="0">
                <a:latin typeface="メイリオ"/>
                <a:ea typeface="メイリオ"/>
                <a:cs typeface="メイリオ"/>
              </a:rPr>
              <a:t> </a:t>
            </a:r>
            <a:r>
              <a:rPr lang="en-US" altLang="ja-JP" sz="1400" dirty="0" smtClean="0">
                <a:latin typeface="メイリオ"/>
                <a:ea typeface="メイリオ"/>
                <a:cs typeface="メイリオ"/>
              </a:rPr>
              <a:t>ion-guide</a:t>
            </a:r>
            <a:r>
              <a:rPr lang="en-US" sz="1400" dirty="0" smtClean="0">
                <a:latin typeface="メイリオ"/>
                <a:ea typeface="メイリオ"/>
                <a:cs typeface="メイリオ"/>
              </a:rPr>
              <a:t> +</a:t>
            </a:r>
          </a:p>
          <a:p>
            <a:r>
              <a:rPr lang="en-US" altLang="ja-JP" sz="1400" dirty="0" smtClean="0">
                <a:latin typeface="メイリオ"/>
                <a:ea typeface="メイリオ"/>
                <a:cs typeface="メイリオ"/>
              </a:rPr>
              <a:t>gas-catchers (</a:t>
            </a:r>
            <a:r>
              <a:rPr lang="en-US" altLang="ja-JP" sz="1400" dirty="0" err="1" smtClean="0">
                <a:latin typeface="メイリオ"/>
                <a:ea typeface="メイリオ"/>
                <a:cs typeface="メイリオ"/>
              </a:rPr>
              <a:t>Ar</a:t>
            </a:r>
            <a:r>
              <a:rPr lang="en-US" altLang="ja-JP" sz="1400" dirty="0" smtClean="0">
                <a:latin typeface="メイリオ"/>
                <a:ea typeface="メイリオ"/>
                <a:cs typeface="メイリオ"/>
              </a:rPr>
              <a:t> / He)</a:t>
            </a:r>
            <a:endParaRPr lang="en-US" altLang="ja-JP" sz="1400" dirty="0">
              <a:latin typeface="メイリオ"/>
              <a:ea typeface="メイリオ"/>
              <a:cs typeface="メイリオ"/>
            </a:endParaRPr>
          </a:p>
        </p:txBody>
      </p:sp>
      <p:sp>
        <p:nvSpPr>
          <p:cNvPr id="4" name="テキスト ボックス 3"/>
          <p:cNvSpPr txBox="1"/>
          <p:nvPr/>
        </p:nvSpPr>
        <p:spPr>
          <a:xfrm>
            <a:off x="59907" y="952620"/>
            <a:ext cx="4711546" cy="1475276"/>
          </a:xfrm>
          <a:prstGeom prst="rect">
            <a:avLst/>
          </a:prstGeom>
          <a:noFill/>
        </p:spPr>
        <p:txBody>
          <a:bodyPr wrap="none" rtlCol="0">
            <a:spAutoFit/>
          </a:bodyPr>
          <a:lstStyle/>
          <a:p>
            <a:pPr marL="342900" indent="-342900">
              <a:lnSpc>
                <a:spcPct val="110000"/>
              </a:lnSpc>
              <a:buFontTx/>
              <a:buChar char="-"/>
            </a:pPr>
            <a:r>
              <a:rPr lang="en-US" altLang="ja-JP" sz="2100" dirty="0" smtClean="0"/>
              <a:t>Manipulation </a:t>
            </a:r>
            <a:r>
              <a:rPr lang="en-US" altLang="ja-JP" sz="2100" dirty="0"/>
              <a:t>of RIs of single isotope </a:t>
            </a:r>
            <a:r>
              <a:rPr lang="mr-IN" altLang="ja-JP" sz="2100" dirty="0" smtClean="0"/>
              <a:t>–</a:t>
            </a:r>
            <a:endParaRPr lang="en-US" altLang="ja-JP" sz="2100" dirty="0" smtClean="0"/>
          </a:p>
          <a:p>
            <a:pPr marL="342900" indent="-342900">
              <a:lnSpc>
                <a:spcPct val="110000"/>
              </a:lnSpc>
              <a:buFontTx/>
              <a:buChar char="-"/>
            </a:pPr>
            <a:endParaRPr lang="en-US" altLang="ja-JP" sz="2100" dirty="0" smtClean="0">
              <a:solidFill>
                <a:srgbClr val="0000FF"/>
              </a:solidFill>
            </a:endParaRPr>
          </a:p>
          <a:p>
            <a:pPr>
              <a:lnSpc>
                <a:spcPct val="110000"/>
              </a:lnSpc>
            </a:pPr>
            <a:r>
              <a:rPr lang="ja-JP" altLang="en-US" sz="2000" dirty="0" smtClean="0">
                <a:solidFill>
                  <a:srgbClr val="0000FF"/>
                </a:solidFill>
              </a:rPr>
              <a:t>・</a:t>
            </a:r>
            <a:r>
              <a:rPr lang="en-US" altLang="ja-JP" sz="2000" dirty="0" smtClean="0">
                <a:solidFill>
                  <a:srgbClr val="0000FF"/>
                </a:solidFill>
              </a:rPr>
              <a:t>lifetime/mass/decay scheme</a:t>
            </a:r>
            <a:endParaRPr lang="en-US" altLang="ja-JP" sz="2000" dirty="0">
              <a:solidFill>
                <a:srgbClr val="0000FF"/>
              </a:solidFill>
            </a:endParaRPr>
          </a:p>
          <a:p>
            <a:pPr>
              <a:lnSpc>
                <a:spcPct val="110000"/>
              </a:lnSpc>
            </a:pPr>
            <a:r>
              <a:rPr lang="ja-JP" altLang="ja-JP" sz="2000" dirty="0" smtClean="0">
                <a:solidFill>
                  <a:srgbClr val="0000FF"/>
                </a:solidFill>
              </a:rPr>
              <a:t>　</a:t>
            </a:r>
            <a:r>
              <a:rPr lang="en-US" altLang="ja-JP" sz="2000" dirty="0" smtClean="0">
                <a:solidFill>
                  <a:srgbClr val="0000FF"/>
                </a:solidFill>
              </a:rPr>
              <a:t>for unknown 1000 nuclides</a:t>
            </a:r>
          </a:p>
        </p:txBody>
      </p:sp>
      <p:grpSp>
        <p:nvGrpSpPr>
          <p:cNvPr id="6" name="図形グループ 5"/>
          <p:cNvGrpSpPr/>
          <p:nvPr/>
        </p:nvGrpSpPr>
        <p:grpSpPr>
          <a:xfrm>
            <a:off x="66267" y="0"/>
            <a:ext cx="9118271" cy="6910350"/>
            <a:chOff x="203529" y="0"/>
            <a:chExt cx="9878127" cy="6910350"/>
          </a:xfrm>
        </p:grpSpPr>
        <p:sp>
          <p:nvSpPr>
            <p:cNvPr id="46" name="Shape 147"/>
            <p:cNvSpPr/>
            <p:nvPr/>
          </p:nvSpPr>
          <p:spPr>
            <a:xfrm>
              <a:off x="8577653" y="5141529"/>
              <a:ext cx="1386382" cy="595035"/>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anchor="ctr">
              <a:spAutoFit/>
            </a:bodyPr>
            <a:lstStyle/>
            <a:p>
              <a:pPr algn="r"/>
              <a:r>
                <a:rPr lang="en-US" altLang="ja-JP" sz="1600" dirty="0" smtClean="0">
                  <a:latin typeface="メイリオ"/>
                  <a:ea typeface="メイリオ"/>
                  <a:cs typeface="メイリオ"/>
                </a:rPr>
                <a:t>β-delayed neutron</a:t>
              </a:r>
              <a:endParaRPr sz="1600" dirty="0">
                <a:latin typeface="メイリオ"/>
                <a:ea typeface="メイリオ"/>
                <a:cs typeface="メイリオ"/>
              </a:endParaRPr>
            </a:p>
          </p:txBody>
        </p:sp>
        <p:sp>
          <p:nvSpPr>
            <p:cNvPr id="48" name="Shape 147"/>
            <p:cNvSpPr/>
            <p:nvPr/>
          </p:nvSpPr>
          <p:spPr>
            <a:xfrm>
              <a:off x="8856581" y="882135"/>
              <a:ext cx="1107454" cy="1087477"/>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anchor="ctr">
              <a:spAutoFit/>
            </a:bodyPr>
            <a:lstStyle/>
            <a:p>
              <a:pPr algn="r"/>
              <a:r>
                <a:rPr lang="en-US" altLang="ja-JP" sz="1600" dirty="0" smtClean="0">
                  <a:latin typeface="メイリオ"/>
                  <a:ea typeface="メイリオ"/>
                  <a:cs typeface="メイリオ"/>
                </a:rPr>
                <a:t>Mass</a:t>
              </a:r>
              <a:endParaRPr lang="en-US" altLang="ja-JP" sz="1600" dirty="0">
                <a:latin typeface="メイリオ"/>
                <a:ea typeface="メイリオ"/>
                <a:cs typeface="メイリオ"/>
              </a:endParaRPr>
            </a:p>
            <a:p>
              <a:pPr algn="r"/>
              <a:r>
                <a:rPr lang="en-US" altLang="ja-JP" sz="1600" dirty="0" smtClean="0">
                  <a:latin typeface="メイリオ"/>
                  <a:ea typeface="メイリオ"/>
                  <a:cs typeface="メイリオ"/>
                </a:rPr>
                <a:t>Lifetime</a:t>
              </a:r>
            </a:p>
            <a:p>
              <a:pPr algn="r"/>
              <a:r>
                <a:rPr lang="en-US" altLang="ja-JP" sz="1600" dirty="0" smtClean="0">
                  <a:latin typeface="メイリオ"/>
                  <a:ea typeface="メイリオ"/>
                  <a:cs typeface="メイリオ"/>
                </a:rPr>
                <a:t>Decay scheme</a:t>
              </a:r>
              <a:endParaRPr sz="1600" dirty="0">
                <a:latin typeface="メイリオ"/>
                <a:ea typeface="メイリオ"/>
                <a:cs typeface="メイリオ"/>
              </a:endParaRPr>
            </a:p>
          </p:txBody>
        </p:sp>
        <p:sp>
          <p:nvSpPr>
            <p:cNvPr id="23" name="Shape 147"/>
            <p:cNvSpPr/>
            <p:nvPr/>
          </p:nvSpPr>
          <p:spPr>
            <a:xfrm>
              <a:off x="8109839" y="2947278"/>
              <a:ext cx="1854197" cy="1087477"/>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anchor="ctr">
              <a:spAutoFit/>
            </a:bodyPr>
            <a:lstStyle/>
            <a:p>
              <a:pPr algn="r"/>
              <a:r>
                <a:rPr lang="en-US" altLang="ja-JP" sz="1600" dirty="0" smtClean="0">
                  <a:latin typeface="メイリオ"/>
                  <a:ea typeface="メイリオ"/>
                  <a:cs typeface="メイリオ"/>
                </a:rPr>
                <a:t>Charge radii</a:t>
              </a:r>
            </a:p>
            <a:p>
              <a:pPr algn="r"/>
              <a:r>
                <a:rPr lang="en-US" altLang="ja-JP" sz="1600" dirty="0" smtClean="0">
                  <a:latin typeface="メイリオ"/>
                  <a:ea typeface="メイリオ"/>
                  <a:cs typeface="メイリオ"/>
                </a:rPr>
                <a:t>Nuclear moment</a:t>
              </a:r>
            </a:p>
            <a:p>
              <a:pPr algn="r"/>
              <a:r>
                <a:rPr lang="en-US" altLang="ja-JP" sz="1600" dirty="0" smtClean="0">
                  <a:latin typeface="メイリオ"/>
                  <a:ea typeface="メイリオ"/>
                  <a:cs typeface="メイリオ"/>
                </a:rPr>
                <a:t>Ionization pot.</a:t>
              </a:r>
              <a:endParaRPr sz="1600" dirty="0">
                <a:latin typeface="メイリオ"/>
                <a:ea typeface="メイリオ"/>
                <a:cs typeface="メイリオ"/>
              </a:endParaRPr>
            </a:p>
          </p:txBody>
        </p:sp>
        <p:grpSp>
          <p:nvGrpSpPr>
            <p:cNvPr id="5" name="図形グループ 4"/>
            <p:cNvGrpSpPr/>
            <p:nvPr/>
          </p:nvGrpSpPr>
          <p:grpSpPr>
            <a:xfrm>
              <a:off x="7274497" y="0"/>
              <a:ext cx="2807159" cy="6910350"/>
              <a:chOff x="7312217" y="-41298"/>
              <a:chExt cx="2807159" cy="6910350"/>
            </a:xfrm>
          </p:grpSpPr>
          <p:cxnSp>
            <p:nvCxnSpPr>
              <p:cNvPr id="34" name="直線矢印コネクタ 33"/>
              <p:cNvCxnSpPr/>
              <p:nvPr/>
            </p:nvCxnSpPr>
            <p:spPr>
              <a:xfrm>
                <a:off x="7318567" y="6392585"/>
                <a:ext cx="0" cy="428625"/>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直線矢印コネクタ 40"/>
              <p:cNvCxnSpPr/>
              <p:nvPr/>
            </p:nvCxnSpPr>
            <p:spPr>
              <a:xfrm flipV="1">
                <a:off x="7312217" y="-20647"/>
                <a:ext cx="0" cy="428625"/>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3" name="テキスト ボックス 42"/>
              <p:cNvSpPr txBox="1"/>
              <p:nvPr/>
            </p:nvSpPr>
            <p:spPr>
              <a:xfrm>
                <a:off x="7455219" y="6374558"/>
                <a:ext cx="1797715" cy="494494"/>
              </a:xfrm>
              <a:prstGeom prst="rect">
                <a:avLst/>
              </a:prstGeom>
              <a:noFill/>
            </p:spPr>
            <p:txBody>
              <a:bodyPr wrap="none" rtlCol="0">
                <a:spAutoFit/>
              </a:bodyPr>
              <a:lstStyle/>
              <a:p>
                <a:pPr>
                  <a:lnSpc>
                    <a:spcPct val="80000"/>
                  </a:lnSpc>
                </a:pPr>
                <a:r>
                  <a:rPr lang="en-US" altLang="ja-JP" sz="1600" dirty="0" smtClean="0">
                    <a:solidFill>
                      <a:srgbClr val="FF0000"/>
                    </a:solidFill>
                  </a:rPr>
                  <a:t>Bunched beam of</a:t>
                </a:r>
              </a:p>
              <a:p>
                <a:pPr>
                  <a:lnSpc>
                    <a:spcPct val="80000"/>
                  </a:lnSpc>
                </a:pPr>
                <a:r>
                  <a:rPr lang="en-US" altLang="ja-JP" sz="1600" dirty="0" smtClean="0">
                    <a:solidFill>
                      <a:srgbClr val="FF0000"/>
                    </a:solidFill>
                  </a:rPr>
                  <a:t> single isotope</a:t>
                </a:r>
                <a:endParaRPr lang="en-US" sz="1600" dirty="0">
                  <a:solidFill>
                    <a:srgbClr val="FF0000"/>
                  </a:solidFill>
                </a:endParaRPr>
              </a:p>
            </p:txBody>
          </p:sp>
          <p:cxnSp>
            <p:nvCxnSpPr>
              <p:cNvPr id="44" name="直線矢印コネクタ 43"/>
              <p:cNvCxnSpPr/>
              <p:nvPr/>
            </p:nvCxnSpPr>
            <p:spPr>
              <a:xfrm rot="5400000" flipV="1">
                <a:off x="7653050" y="2067302"/>
                <a:ext cx="0" cy="428625"/>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5" name="テキスト ボックス 44"/>
              <p:cNvSpPr txBox="1"/>
              <p:nvPr/>
            </p:nvSpPr>
            <p:spPr>
              <a:xfrm>
                <a:off x="7982363" y="1947675"/>
                <a:ext cx="1632630" cy="584776"/>
              </a:xfrm>
              <a:prstGeom prst="rect">
                <a:avLst/>
              </a:prstGeom>
              <a:noFill/>
            </p:spPr>
            <p:txBody>
              <a:bodyPr wrap="none" rtlCol="0">
                <a:spAutoFit/>
              </a:bodyPr>
              <a:lstStyle/>
              <a:p>
                <a:r>
                  <a:rPr lang="en-US" altLang="ja-JP" sz="1600" dirty="0" smtClean="0">
                    <a:solidFill>
                      <a:srgbClr val="FF0000"/>
                    </a:solidFill>
                  </a:rPr>
                  <a:t>mass-separated </a:t>
                </a:r>
              </a:p>
              <a:p>
                <a:r>
                  <a:rPr lang="en-US" altLang="ja-JP" sz="1600" dirty="0" smtClean="0">
                    <a:solidFill>
                      <a:srgbClr val="FF0000"/>
                    </a:solidFill>
                  </a:rPr>
                  <a:t> bunched beam</a:t>
                </a:r>
              </a:p>
            </p:txBody>
          </p:sp>
          <p:sp>
            <p:nvSpPr>
              <p:cNvPr id="42" name="テキスト ボックス 41"/>
              <p:cNvSpPr txBox="1"/>
              <p:nvPr/>
            </p:nvSpPr>
            <p:spPr>
              <a:xfrm>
                <a:off x="8099649" y="-41298"/>
                <a:ext cx="2019727" cy="830997"/>
              </a:xfrm>
              <a:prstGeom prst="rect">
                <a:avLst/>
              </a:prstGeom>
              <a:noFill/>
            </p:spPr>
            <p:txBody>
              <a:bodyPr wrap="square" rtlCol="0">
                <a:spAutoFit/>
              </a:bodyPr>
              <a:lstStyle/>
              <a:p>
                <a:r>
                  <a:rPr lang="en-US" sz="1600" dirty="0" smtClean="0">
                    <a:solidFill>
                      <a:srgbClr val="FF0000"/>
                    </a:solidFill>
                  </a:rPr>
                  <a:t>low </a:t>
                </a:r>
                <a:r>
                  <a:rPr lang="en-US" sz="1600" dirty="0" err="1" smtClean="0">
                    <a:solidFill>
                      <a:srgbClr val="FF0000"/>
                    </a:solidFill>
                  </a:rPr>
                  <a:t>emittance</a:t>
                </a:r>
                <a:r>
                  <a:rPr lang="en-US" sz="1600" dirty="0" smtClean="0">
                    <a:solidFill>
                      <a:srgbClr val="FF0000"/>
                    </a:solidFill>
                  </a:rPr>
                  <a:t>, bunched beam</a:t>
                </a:r>
              </a:p>
              <a:p>
                <a:r>
                  <a:rPr lang="en-US" sz="1600" dirty="0" smtClean="0">
                    <a:solidFill>
                      <a:srgbClr val="FF0000"/>
                    </a:solidFill>
                  </a:rPr>
                  <a:t>of single isotope</a:t>
                </a:r>
                <a:endParaRPr lang="en-US" sz="1600" dirty="0">
                  <a:solidFill>
                    <a:srgbClr val="FF0000"/>
                  </a:solidFill>
                </a:endParaRPr>
              </a:p>
            </p:txBody>
          </p:sp>
        </p:grpSp>
        <p:sp>
          <p:nvSpPr>
            <p:cNvPr id="7" name="正方形/長方形 6"/>
            <p:cNvSpPr/>
            <p:nvPr/>
          </p:nvSpPr>
          <p:spPr>
            <a:xfrm>
              <a:off x="203529" y="2458607"/>
              <a:ext cx="6220355" cy="1102866"/>
            </a:xfrm>
            <a:prstGeom prst="rect">
              <a:avLst/>
            </a:prstGeom>
          </p:spPr>
          <p:txBody>
            <a:bodyPr wrap="square">
              <a:spAutoFit/>
            </a:bodyPr>
            <a:lstStyle/>
            <a:p>
              <a:pPr>
                <a:lnSpc>
                  <a:spcPct val="110000"/>
                </a:lnSpc>
              </a:pPr>
              <a:r>
                <a:rPr lang="ja-JP" altLang="en-US" sz="2000" dirty="0" smtClean="0">
                  <a:solidFill>
                    <a:srgbClr val="0000FF"/>
                  </a:solidFill>
                </a:rPr>
                <a:t>・</a:t>
              </a:r>
              <a:r>
                <a:rPr lang="en-US" altLang="ja-JP" sz="2000" dirty="0" smtClean="0">
                  <a:solidFill>
                    <a:srgbClr val="0000FF"/>
                  </a:solidFill>
                </a:rPr>
                <a:t>Multi-purpose user facility of </a:t>
              </a:r>
            </a:p>
            <a:p>
              <a:pPr>
                <a:lnSpc>
                  <a:spcPct val="110000"/>
                </a:lnSpc>
              </a:pPr>
              <a:r>
                <a:rPr lang="en-US" altLang="ja-JP" sz="2000" dirty="0">
                  <a:solidFill>
                    <a:srgbClr val="0000FF"/>
                  </a:solidFill>
                </a:rPr>
                <a:t> </a:t>
              </a:r>
              <a:r>
                <a:rPr lang="en-US" altLang="ja-JP" sz="2000" dirty="0" smtClean="0">
                  <a:solidFill>
                    <a:srgbClr val="0000FF"/>
                  </a:solidFill>
                </a:rPr>
                <a:t> precise nuclear spectroscopy </a:t>
              </a:r>
            </a:p>
            <a:p>
              <a:pPr>
                <a:lnSpc>
                  <a:spcPct val="110000"/>
                </a:lnSpc>
              </a:pPr>
              <a:r>
                <a:rPr lang="en-US" altLang="ja-JP" sz="2000" dirty="0" smtClean="0">
                  <a:solidFill>
                    <a:srgbClr val="0000FF"/>
                  </a:solidFill>
                </a:rPr>
                <a:t>  by delivering high-quality  RNBs of single isotope</a:t>
              </a:r>
              <a:endParaRPr lang="en-US" altLang="ja-JP" sz="2400" dirty="0">
                <a:solidFill>
                  <a:srgbClr val="FF6600"/>
                </a:solidFill>
              </a:endParaRPr>
            </a:p>
          </p:txBody>
        </p:sp>
      </p:grpSp>
      <p:sp>
        <p:nvSpPr>
          <p:cNvPr id="2" name="タイトル 1"/>
          <p:cNvSpPr>
            <a:spLocks noGrp="1"/>
          </p:cNvSpPr>
          <p:nvPr>
            <p:ph type="title"/>
          </p:nvPr>
        </p:nvSpPr>
        <p:spPr>
          <a:xfrm>
            <a:off x="-103157" y="-45262"/>
            <a:ext cx="6599394" cy="897566"/>
          </a:xfrm>
        </p:spPr>
        <p:txBody>
          <a:bodyPr>
            <a:noAutofit/>
          </a:bodyPr>
          <a:lstStyle/>
          <a:p>
            <a:pPr>
              <a:lnSpc>
                <a:spcPct val="90000"/>
              </a:lnSpc>
            </a:pPr>
            <a:r>
              <a:rPr lang="en-US" altLang="ja-JP" sz="2400" dirty="0"/>
              <a:t>(2) </a:t>
            </a:r>
            <a:r>
              <a:rPr lang="en-US" altLang="ja-JP" sz="2400" dirty="0" smtClean="0"/>
              <a:t>High pure </a:t>
            </a:r>
            <a:r>
              <a:rPr lang="en-US" altLang="ja-JP" sz="2400" dirty="0"/>
              <a:t>RI spectroscopy </a:t>
            </a:r>
            <a:r>
              <a:rPr lang="en-US" altLang="ja-JP" sz="2400" dirty="0" smtClean="0"/>
              <a:t>line</a:t>
            </a:r>
            <a:br>
              <a:rPr lang="en-US" altLang="ja-JP" sz="2400" dirty="0" smtClean="0"/>
            </a:br>
            <a:r>
              <a:rPr lang="ja-JP" altLang="en-US" sz="2400" dirty="0" smtClean="0"/>
              <a:t>（</a:t>
            </a:r>
            <a:r>
              <a:rPr lang="en-US" altLang="ja-JP" sz="2400" dirty="0"/>
              <a:t>medium-</a:t>
            </a:r>
            <a:r>
              <a:rPr lang="ja-JP" altLang="en-US" sz="2400" dirty="0"/>
              <a:t>・</a:t>
            </a:r>
            <a:r>
              <a:rPr lang="en-US" altLang="ja-JP" sz="2400" dirty="0"/>
              <a:t>heavy</a:t>
            </a:r>
            <a:r>
              <a:rPr lang="en-US" altLang="ja-JP" sz="2400" dirty="0" smtClean="0"/>
              <a:t>-region</a:t>
            </a:r>
            <a:r>
              <a:rPr lang="ja-JP" altLang="en-US" sz="2400" dirty="0" smtClean="0"/>
              <a:t>）</a:t>
            </a:r>
            <a:endParaRPr lang="en-US" sz="2000" dirty="0"/>
          </a:p>
        </p:txBody>
      </p:sp>
      <p:sp>
        <p:nvSpPr>
          <p:cNvPr id="3" name="角丸四角形 2"/>
          <p:cNvSpPr/>
          <p:nvPr/>
        </p:nvSpPr>
        <p:spPr>
          <a:xfrm>
            <a:off x="0" y="3869267"/>
            <a:ext cx="5401733" cy="2988733"/>
          </a:xfrm>
          <a:prstGeom prst="roundRect">
            <a:avLst>
              <a:gd name="adj" fmla="val 5897"/>
            </a:avLst>
          </a:prstGeom>
          <a:solidFill>
            <a:schemeClr val="accent5">
              <a:lumMod val="60000"/>
              <a:lumOff val="40000"/>
              <a:alpha val="1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正方形/長方形 8"/>
          <p:cNvSpPr/>
          <p:nvPr/>
        </p:nvSpPr>
        <p:spPr>
          <a:xfrm>
            <a:off x="113162" y="6420133"/>
            <a:ext cx="2279830" cy="461665"/>
          </a:xfrm>
          <a:prstGeom prst="rect">
            <a:avLst/>
          </a:prstGeom>
        </p:spPr>
        <p:txBody>
          <a:bodyPr wrap="square">
            <a:spAutoFit/>
          </a:bodyPr>
          <a:lstStyle/>
          <a:p>
            <a:pPr algn="ctr"/>
            <a:r>
              <a:rPr lang="en-US" altLang="ja-JP" sz="1200" i="1" dirty="0">
                <a:solidFill>
                  <a:srgbClr val="FF0000"/>
                </a:solidFill>
              </a:rPr>
              <a:t>Parasite exp. </a:t>
            </a:r>
            <a:r>
              <a:rPr lang="en-US" altLang="ja-JP" sz="1200" i="1" dirty="0" smtClean="0">
                <a:solidFill>
                  <a:srgbClr val="FF0000"/>
                </a:solidFill>
              </a:rPr>
              <a:t>with </a:t>
            </a:r>
          </a:p>
          <a:p>
            <a:pPr algn="ctr"/>
            <a:r>
              <a:rPr lang="en-US" altLang="ja-JP" sz="1200" i="1" dirty="0" smtClean="0">
                <a:solidFill>
                  <a:srgbClr val="FF0000"/>
                </a:solidFill>
              </a:rPr>
              <a:t>BIGRIPS-MT</a:t>
            </a:r>
            <a:endParaRPr lang="en-US" altLang="ja-JP" sz="1200" i="1" dirty="0">
              <a:solidFill>
                <a:srgbClr val="FF0000"/>
              </a:solidFill>
            </a:endParaRPr>
          </a:p>
        </p:txBody>
      </p:sp>
      <p:sp>
        <p:nvSpPr>
          <p:cNvPr id="10" name="正方形/長方形 9"/>
          <p:cNvSpPr/>
          <p:nvPr/>
        </p:nvSpPr>
        <p:spPr>
          <a:xfrm>
            <a:off x="2608351" y="6048315"/>
            <a:ext cx="1974412" cy="461665"/>
          </a:xfrm>
          <a:prstGeom prst="rect">
            <a:avLst/>
          </a:prstGeom>
        </p:spPr>
        <p:txBody>
          <a:bodyPr wrap="square">
            <a:spAutoFit/>
          </a:bodyPr>
          <a:lstStyle/>
          <a:p>
            <a:pPr algn="ctr"/>
            <a:r>
              <a:rPr lang="en-US" altLang="ja-JP" sz="1200" i="1" dirty="0">
                <a:solidFill>
                  <a:srgbClr val="FF0000"/>
                </a:solidFill>
              </a:rPr>
              <a:t>Fast (~10ms) </a:t>
            </a:r>
            <a:r>
              <a:rPr lang="en-US" altLang="ja-JP" sz="1200" i="1" dirty="0" smtClean="0">
                <a:solidFill>
                  <a:srgbClr val="FF0000"/>
                </a:solidFill>
              </a:rPr>
              <a:t>extraction</a:t>
            </a:r>
          </a:p>
          <a:p>
            <a:pPr algn="ctr"/>
            <a:r>
              <a:rPr lang="en-US" altLang="ja-JP" sz="1200" i="1" dirty="0" smtClean="0">
                <a:solidFill>
                  <a:srgbClr val="FF0000"/>
                </a:solidFill>
              </a:rPr>
              <a:t> of all RI’s</a:t>
            </a:r>
            <a:r>
              <a:rPr lang="ja-JP" altLang="en-US" sz="1200" i="1" dirty="0">
                <a:solidFill>
                  <a:srgbClr val="FF0000"/>
                </a:solidFill>
              </a:rPr>
              <a:t>！！</a:t>
            </a:r>
            <a:endParaRPr lang="en-US" altLang="ja-JP" sz="1200" i="1" dirty="0">
              <a:solidFill>
                <a:srgbClr val="FF0000"/>
              </a:solidFill>
            </a:endParaRPr>
          </a:p>
        </p:txBody>
      </p:sp>
    </p:spTree>
    <p:extLst>
      <p:ext uri="{BB962C8B-B14F-4D97-AF65-F5344CB8AC3E}">
        <p14:creationId xmlns:p14="http://schemas.microsoft.com/office/powerpoint/2010/main" val="411500786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765596" y="1335390"/>
            <a:ext cx="7367953" cy="5513089"/>
          </a:xfrm>
          <a:prstGeom prst="rect">
            <a:avLst/>
          </a:prstGeom>
          <a:effectLst/>
        </p:spPr>
      </p:pic>
      <p:sp>
        <p:nvSpPr>
          <p:cNvPr id="3" name="テキスト ボックス 2"/>
          <p:cNvSpPr txBox="1"/>
          <p:nvPr/>
        </p:nvSpPr>
        <p:spPr>
          <a:xfrm>
            <a:off x="-67560" y="-44172"/>
            <a:ext cx="9503516" cy="800219"/>
          </a:xfrm>
          <a:prstGeom prst="rect">
            <a:avLst/>
          </a:prstGeom>
          <a:noFill/>
        </p:spPr>
        <p:txBody>
          <a:bodyPr wrap="square" rtlCol="0">
            <a:spAutoFit/>
          </a:bodyPr>
          <a:lstStyle/>
          <a:p>
            <a:pPr algn="ctr"/>
            <a:r>
              <a:rPr lang="en-US" altLang="ja-JP" sz="2400" dirty="0">
                <a:latin typeface="メイリオ"/>
                <a:ea typeface="メイリオ"/>
                <a:cs typeface="メイリオ"/>
              </a:rPr>
              <a:t>(2) Pure RI spectroscopy </a:t>
            </a:r>
            <a:r>
              <a:rPr lang="en-US" altLang="ja-JP" sz="2400" dirty="0" smtClean="0">
                <a:latin typeface="メイリオ"/>
                <a:ea typeface="メイリオ"/>
                <a:cs typeface="メイリオ"/>
              </a:rPr>
              <a:t>line (medium</a:t>
            </a:r>
            <a:r>
              <a:rPr lang="en-US" altLang="ja-JP" sz="2400" dirty="0">
                <a:latin typeface="メイリオ"/>
                <a:ea typeface="メイリオ"/>
                <a:cs typeface="メイリオ"/>
              </a:rPr>
              <a:t>-</a:t>
            </a:r>
            <a:r>
              <a:rPr lang="ja-JP" altLang="en-US" sz="2400" dirty="0">
                <a:latin typeface="メイリオ"/>
                <a:ea typeface="メイリオ"/>
                <a:cs typeface="メイリオ"/>
              </a:rPr>
              <a:t>・</a:t>
            </a:r>
            <a:r>
              <a:rPr lang="en-US" altLang="ja-JP" sz="2400" dirty="0">
                <a:latin typeface="メイリオ"/>
                <a:ea typeface="メイリオ"/>
                <a:cs typeface="メイリオ"/>
              </a:rPr>
              <a:t>heavy- region</a:t>
            </a:r>
            <a:r>
              <a:rPr lang="ja-JP" altLang="en-US" sz="2400" dirty="0" smtClean="0">
                <a:latin typeface="メイリオ"/>
                <a:ea typeface="メイリオ"/>
                <a:cs typeface="メイリオ"/>
              </a:rPr>
              <a:t>）</a:t>
            </a:r>
            <a:endParaRPr lang="en-US" altLang="ja-JP" sz="2400" dirty="0" smtClean="0">
              <a:latin typeface="メイリオ"/>
              <a:ea typeface="メイリオ"/>
              <a:cs typeface="メイリオ"/>
            </a:endParaRPr>
          </a:p>
          <a:p>
            <a:pPr algn="ctr"/>
            <a:r>
              <a:rPr lang="en-US" altLang="ja-JP" sz="2200" dirty="0" smtClean="0">
                <a:latin typeface="メイリオ"/>
                <a:ea typeface="メイリオ"/>
                <a:cs typeface="メイリオ"/>
              </a:rPr>
              <a:t>- Injection </a:t>
            </a:r>
            <a:r>
              <a:rPr lang="en-US" altLang="ja-JP" sz="2200" dirty="0">
                <a:latin typeface="メイリオ"/>
                <a:ea typeface="メイリオ"/>
                <a:cs typeface="メイリオ"/>
              </a:rPr>
              <a:t>part of MR-</a:t>
            </a:r>
            <a:r>
              <a:rPr lang="en-US" altLang="ja-JP" sz="2200" dirty="0" smtClean="0">
                <a:latin typeface="メイリオ"/>
                <a:ea typeface="メイリオ"/>
                <a:cs typeface="メイリオ"/>
              </a:rPr>
              <a:t>TOF:</a:t>
            </a:r>
            <a:r>
              <a:rPr lang="ja-JP" altLang="en-US" sz="2200" dirty="0" smtClean="0">
                <a:latin typeface="メイリオ"/>
                <a:ea typeface="メイリオ"/>
                <a:cs typeface="メイリオ"/>
              </a:rPr>
              <a:t> </a:t>
            </a:r>
            <a:r>
              <a:rPr kumimoji="1" lang="en-US" altLang="ja-JP" sz="2200" dirty="0" smtClean="0">
                <a:latin typeface="メイリオ"/>
                <a:ea typeface="メイリオ"/>
                <a:cs typeface="メイリオ"/>
              </a:rPr>
              <a:t>He gas cell cooler </a:t>
            </a:r>
            <a:r>
              <a:rPr kumimoji="1" lang="en-US" altLang="ja-JP" sz="2200" dirty="0" err="1" smtClean="0">
                <a:latin typeface="メイリオ"/>
                <a:ea typeface="メイリオ"/>
                <a:cs typeface="メイリオ"/>
              </a:rPr>
              <a:t>buncher</a:t>
            </a:r>
            <a:r>
              <a:rPr kumimoji="1" lang="en-US" altLang="ja-JP" sz="2200" dirty="0" smtClean="0">
                <a:latin typeface="メイリオ"/>
                <a:ea typeface="メイリオ"/>
                <a:cs typeface="メイリオ"/>
              </a:rPr>
              <a:t> -</a:t>
            </a:r>
            <a:endParaRPr kumimoji="1" lang="ja-JP" altLang="en-US" sz="2200" dirty="0">
              <a:latin typeface="メイリオ"/>
              <a:ea typeface="メイリオ"/>
              <a:cs typeface="メイリオ"/>
            </a:endParaRPr>
          </a:p>
        </p:txBody>
      </p:sp>
      <p:sp>
        <p:nvSpPr>
          <p:cNvPr id="4" name="テキスト ボックス 3"/>
          <p:cNvSpPr txBox="1"/>
          <p:nvPr/>
        </p:nvSpPr>
        <p:spPr>
          <a:xfrm>
            <a:off x="7449350" y="2000250"/>
            <a:ext cx="1391802" cy="400110"/>
          </a:xfrm>
          <a:prstGeom prst="rect">
            <a:avLst/>
          </a:prstGeom>
          <a:noFill/>
        </p:spPr>
        <p:txBody>
          <a:bodyPr wrap="none" rtlCol="0">
            <a:spAutoFit/>
          </a:bodyPr>
          <a:lstStyle/>
          <a:p>
            <a:r>
              <a:rPr kumimoji="1" lang="en-US" altLang="ja-JP" sz="2000" dirty="0" err="1" smtClean="0"/>
              <a:t>Cryo</a:t>
            </a:r>
            <a:r>
              <a:rPr kumimoji="1" lang="en-US" altLang="ja-JP" sz="2000" dirty="0" smtClean="0"/>
              <a:t>. Pump</a:t>
            </a:r>
            <a:endParaRPr kumimoji="1" lang="ja-JP" altLang="en-US" sz="2000" dirty="0"/>
          </a:p>
        </p:txBody>
      </p:sp>
      <p:sp>
        <p:nvSpPr>
          <p:cNvPr id="5" name="テキスト ボックス 4"/>
          <p:cNvSpPr txBox="1"/>
          <p:nvPr/>
        </p:nvSpPr>
        <p:spPr>
          <a:xfrm>
            <a:off x="7747422" y="5375275"/>
            <a:ext cx="1391802" cy="400110"/>
          </a:xfrm>
          <a:prstGeom prst="rect">
            <a:avLst/>
          </a:prstGeom>
          <a:noFill/>
        </p:spPr>
        <p:txBody>
          <a:bodyPr wrap="none" rtlCol="0">
            <a:spAutoFit/>
          </a:bodyPr>
          <a:lstStyle/>
          <a:p>
            <a:r>
              <a:rPr kumimoji="1" lang="en-US" altLang="ja-JP" sz="2000" dirty="0" err="1" smtClean="0"/>
              <a:t>Cryo</a:t>
            </a:r>
            <a:r>
              <a:rPr kumimoji="1" lang="en-US" altLang="ja-JP" sz="2000" dirty="0" smtClean="0"/>
              <a:t>. Pump</a:t>
            </a:r>
            <a:endParaRPr kumimoji="1" lang="ja-JP" altLang="en-US" sz="2000" dirty="0"/>
          </a:p>
        </p:txBody>
      </p:sp>
      <p:sp>
        <p:nvSpPr>
          <p:cNvPr id="6" name="テキスト ボックス 5"/>
          <p:cNvSpPr txBox="1"/>
          <p:nvPr/>
        </p:nvSpPr>
        <p:spPr>
          <a:xfrm>
            <a:off x="7702915" y="4541222"/>
            <a:ext cx="1061058" cy="400110"/>
          </a:xfrm>
          <a:prstGeom prst="rect">
            <a:avLst/>
          </a:prstGeom>
          <a:noFill/>
        </p:spPr>
        <p:txBody>
          <a:bodyPr wrap="none" rtlCol="0">
            <a:spAutoFit/>
          </a:bodyPr>
          <a:lstStyle/>
          <a:p>
            <a:pPr algn="ctr"/>
            <a:r>
              <a:rPr kumimoji="1" lang="en-US" altLang="ja-JP" sz="2000" dirty="0" smtClean="0"/>
              <a:t>Flat </a:t>
            </a:r>
            <a:r>
              <a:rPr lang="en-US" altLang="ja-JP" sz="2000" dirty="0" smtClean="0"/>
              <a:t>trap</a:t>
            </a:r>
            <a:endParaRPr kumimoji="1" lang="ja-JP" altLang="en-US" sz="2000" dirty="0"/>
          </a:p>
        </p:txBody>
      </p:sp>
      <p:sp>
        <p:nvSpPr>
          <p:cNvPr id="7" name="テキスト ボックス 6"/>
          <p:cNvSpPr txBox="1"/>
          <p:nvPr/>
        </p:nvSpPr>
        <p:spPr>
          <a:xfrm>
            <a:off x="7062627" y="3701594"/>
            <a:ext cx="2182158" cy="707886"/>
          </a:xfrm>
          <a:prstGeom prst="rect">
            <a:avLst/>
          </a:prstGeom>
          <a:noFill/>
        </p:spPr>
        <p:txBody>
          <a:bodyPr wrap="none" rtlCol="0">
            <a:spAutoFit/>
          </a:bodyPr>
          <a:lstStyle/>
          <a:p>
            <a:pPr algn="ctr"/>
            <a:r>
              <a:rPr kumimoji="1" lang="en-US" altLang="ja-JP" sz="2000" dirty="0" err="1" smtClean="0"/>
              <a:t>Octupole</a:t>
            </a:r>
            <a:r>
              <a:rPr kumimoji="1" lang="en-US" altLang="ja-JP" sz="2000" dirty="0" smtClean="0"/>
              <a:t> ion-guide</a:t>
            </a:r>
          </a:p>
          <a:p>
            <a:pPr algn="ctr"/>
            <a:r>
              <a:rPr lang="en-US" altLang="ja-JP" sz="2000" dirty="0"/>
              <a:t>(</a:t>
            </a:r>
            <a:r>
              <a:rPr kumimoji="1" lang="en-US" altLang="ja-JP" sz="2000" dirty="0" smtClean="0"/>
              <a:t>OPIG)</a:t>
            </a:r>
            <a:endParaRPr kumimoji="1" lang="ja-JP" altLang="en-US" sz="2000" dirty="0"/>
          </a:p>
        </p:txBody>
      </p:sp>
      <p:sp>
        <p:nvSpPr>
          <p:cNvPr id="8" name="テキスト ボックス 7"/>
          <p:cNvSpPr txBox="1"/>
          <p:nvPr/>
        </p:nvSpPr>
        <p:spPr>
          <a:xfrm>
            <a:off x="7694536" y="3107433"/>
            <a:ext cx="1217601" cy="400110"/>
          </a:xfrm>
          <a:prstGeom prst="rect">
            <a:avLst/>
          </a:prstGeom>
          <a:noFill/>
        </p:spPr>
        <p:txBody>
          <a:bodyPr wrap="none" rtlCol="0">
            <a:spAutoFit/>
          </a:bodyPr>
          <a:lstStyle/>
          <a:p>
            <a:r>
              <a:rPr kumimoji="1" lang="en-US" altLang="ja-JP" sz="2000" dirty="0" smtClean="0"/>
              <a:t>RF-Carpet</a:t>
            </a:r>
            <a:endParaRPr kumimoji="1" lang="ja-JP" altLang="en-US" sz="2000" dirty="0"/>
          </a:p>
        </p:txBody>
      </p:sp>
      <p:sp>
        <p:nvSpPr>
          <p:cNvPr id="9" name="テキスト ボックス 8"/>
          <p:cNvSpPr txBox="1"/>
          <p:nvPr/>
        </p:nvSpPr>
        <p:spPr>
          <a:xfrm>
            <a:off x="7694529" y="2718098"/>
            <a:ext cx="1014721" cy="400110"/>
          </a:xfrm>
          <a:prstGeom prst="rect">
            <a:avLst/>
          </a:prstGeom>
          <a:noFill/>
        </p:spPr>
        <p:txBody>
          <a:bodyPr wrap="none" rtlCol="0">
            <a:spAutoFit/>
          </a:bodyPr>
          <a:lstStyle/>
          <a:p>
            <a:r>
              <a:rPr kumimoji="1" lang="en-US" altLang="ja-JP" sz="2000" dirty="0" smtClean="0"/>
              <a:t>DC-field</a:t>
            </a:r>
            <a:endParaRPr kumimoji="1" lang="ja-JP" altLang="en-US" sz="2000" dirty="0"/>
          </a:p>
        </p:txBody>
      </p:sp>
      <p:cxnSp>
        <p:nvCxnSpPr>
          <p:cNvPr id="11" name="直線コネクタ 10"/>
          <p:cNvCxnSpPr/>
          <p:nvPr/>
        </p:nvCxnSpPr>
        <p:spPr>
          <a:xfrm>
            <a:off x="6894429" y="1883833"/>
            <a:ext cx="7033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6870994" y="1748366"/>
            <a:ext cx="11332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flipV="1">
            <a:off x="6765475" y="1335410"/>
            <a:ext cx="0" cy="412981"/>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flipV="1">
            <a:off x="7058552" y="1328828"/>
            <a:ext cx="0" cy="412981"/>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p:nvPr/>
        </p:nvCxnSpPr>
        <p:spPr>
          <a:xfrm>
            <a:off x="6925690" y="1168441"/>
            <a:ext cx="0" cy="10245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3840076" y="1093549"/>
            <a:ext cx="3092726" cy="369332"/>
          </a:xfrm>
          <a:prstGeom prst="rect">
            <a:avLst/>
          </a:prstGeom>
          <a:noFill/>
        </p:spPr>
        <p:txBody>
          <a:bodyPr wrap="none" rtlCol="0">
            <a:spAutoFit/>
          </a:bodyPr>
          <a:lstStyle/>
          <a:p>
            <a:r>
              <a:rPr lang="en-US" altLang="ja-JP" dirty="0" smtClean="0">
                <a:solidFill>
                  <a:srgbClr val="FF0000"/>
                </a:solidFill>
              </a:rPr>
              <a:t>SLOWRI / KISS</a:t>
            </a:r>
            <a:r>
              <a:rPr kumimoji="1" lang="en-US" altLang="ja-JP" dirty="0" smtClean="0">
                <a:solidFill>
                  <a:srgbClr val="FF0000"/>
                </a:solidFill>
              </a:rPr>
              <a:t> beam (&lt; 30 </a:t>
            </a:r>
            <a:r>
              <a:rPr kumimoji="1" lang="en-US" altLang="ja-JP" dirty="0" err="1" smtClean="0">
                <a:solidFill>
                  <a:srgbClr val="FF0000"/>
                </a:solidFill>
              </a:rPr>
              <a:t>keV</a:t>
            </a:r>
            <a:r>
              <a:rPr kumimoji="1" lang="en-US" altLang="ja-JP" dirty="0" smtClean="0">
                <a:solidFill>
                  <a:srgbClr val="FF0000"/>
                </a:solidFill>
              </a:rPr>
              <a:t>)</a:t>
            </a:r>
            <a:endParaRPr kumimoji="1" lang="ja-JP" altLang="en-US" dirty="0">
              <a:solidFill>
                <a:srgbClr val="FF0000"/>
              </a:solidFill>
            </a:endParaRPr>
          </a:p>
        </p:txBody>
      </p:sp>
      <p:cxnSp>
        <p:nvCxnSpPr>
          <p:cNvPr id="22" name="直線矢印コネクタ 21"/>
          <p:cNvCxnSpPr>
            <a:stCxn id="9" idx="1"/>
          </p:cNvCxnSpPr>
          <p:nvPr/>
        </p:nvCxnSpPr>
        <p:spPr>
          <a:xfrm flipH="1" flipV="1">
            <a:off x="7239003" y="2223951"/>
            <a:ext cx="455526" cy="69420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stCxn id="8" idx="1"/>
          </p:cNvCxnSpPr>
          <p:nvPr/>
        </p:nvCxnSpPr>
        <p:spPr>
          <a:xfrm flipH="1" flipV="1">
            <a:off x="7091175" y="2540327"/>
            <a:ext cx="603361" cy="7671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flipV="1">
            <a:off x="6921031" y="3078201"/>
            <a:ext cx="743647" cy="659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H="1">
            <a:off x="6984322" y="4918952"/>
            <a:ext cx="761975" cy="65317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テキスト ボックス 30"/>
          <p:cNvSpPr txBox="1"/>
          <p:nvPr/>
        </p:nvSpPr>
        <p:spPr>
          <a:xfrm>
            <a:off x="7694537" y="1183199"/>
            <a:ext cx="1480594" cy="707886"/>
          </a:xfrm>
          <a:prstGeom prst="rect">
            <a:avLst/>
          </a:prstGeom>
          <a:noFill/>
        </p:spPr>
        <p:txBody>
          <a:bodyPr wrap="none" rtlCol="0">
            <a:spAutoFit/>
          </a:bodyPr>
          <a:lstStyle/>
          <a:p>
            <a:r>
              <a:rPr kumimoji="1" lang="en-US" altLang="ja-JP" sz="2000" dirty="0" smtClean="0"/>
              <a:t>window-less</a:t>
            </a:r>
          </a:p>
          <a:p>
            <a:r>
              <a:rPr lang="en-US" altLang="ja-JP" sz="2000" dirty="0" smtClean="0"/>
              <a:t>entrance</a:t>
            </a:r>
            <a:endParaRPr kumimoji="1" lang="ja-JP" altLang="en-US" sz="2000" dirty="0"/>
          </a:p>
        </p:txBody>
      </p:sp>
      <p:cxnSp>
        <p:nvCxnSpPr>
          <p:cNvPr id="32" name="直線矢印コネクタ 31"/>
          <p:cNvCxnSpPr>
            <a:stCxn id="31" idx="1"/>
          </p:cNvCxnSpPr>
          <p:nvPr/>
        </p:nvCxnSpPr>
        <p:spPr>
          <a:xfrm flipH="1">
            <a:off x="6964775" y="1537142"/>
            <a:ext cx="729762" cy="20464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p:nvPr/>
        </p:nvCxnSpPr>
        <p:spPr>
          <a:xfrm flipH="1">
            <a:off x="6964768" y="1537143"/>
            <a:ext cx="729762" cy="35394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テキスト ボックス 38"/>
          <p:cNvSpPr txBox="1"/>
          <p:nvPr/>
        </p:nvSpPr>
        <p:spPr>
          <a:xfrm>
            <a:off x="4507070" y="4297299"/>
            <a:ext cx="1391126" cy="369332"/>
          </a:xfrm>
          <a:prstGeom prst="rect">
            <a:avLst/>
          </a:prstGeom>
          <a:noFill/>
        </p:spPr>
        <p:txBody>
          <a:bodyPr wrap="none" rtlCol="0">
            <a:spAutoFit/>
          </a:bodyPr>
          <a:lstStyle/>
          <a:p>
            <a:r>
              <a:rPr kumimoji="1" lang="en-US" altLang="ja-JP" dirty="0" smtClean="0"/>
              <a:t>Carbon OPIG</a:t>
            </a:r>
            <a:endParaRPr kumimoji="1" lang="ja-JP" altLang="en-US" dirty="0"/>
          </a:p>
        </p:txBody>
      </p:sp>
      <p:sp>
        <p:nvSpPr>
          <p:cNvPr id="40" name="テキスト ボックス 39"/>
          <p:cNvSpPr txBox="1"/>
          <p:nvPr/>
        </p:nvSpPr>
        <p:spPr>
          <a:xfrm>
            <a:off x="4299224" y="3029087"/>
            <a:ext cx="1088835" cy="369332"/>
          </a:xfrm>
          <a:prstGeom prst="rect">
            <a:avLst/>
          </a:prstGeom>
          <a:noFill/>
        </p:spPr>
        <p:txBody>
          <a:bodyPr wrap="none" rtlCol="0">
            <a:spAutoFit/>
          </a:bodyPr>
          <a:lstStyle/>
          <a:p>
            <a:r>
              <a:rPr kumimoji="1" lang="en-US" altLang="ja-JP" dirty="0" smtClean="0"/>
              <a:t>RF-carpet</a:t>
            </a:r>
            <a:endParaRPr kumimoji="1" lang="ja-JP" altLang="en-US" dirty="0"/>
          </a:p>
        </p:txBody>
      </p:sp>
      <p:sp>
        <p:nvSpPr>
          <p:cNvPr id="41" name="テキスト ボックス 40"/>
          <p:cNvSpPr txBox="1"/>
          <p:nvPr/>
        </p:nvSpPr>
        <p:spPr>
          <a:xfrm>
            <a:off x="92793" y="1223535"/>
            <a:ext cx="3787898" cy="1841017"/>
          </a:xfrm>
          <a:prstGeom prst="rect">
            <a:avLst/>
          </a:prstGeom>
          <a:noFill/>
        </p:spPr>
        <p:txBody>
          <a:bodyPr wrap="square" rtlCol="0">
            <a:spAutoFit/>
          </a:bodyPr>
          <a:lstStyle/>
          <a:p>
            <a:pPr marL="419100" indent="-419100">
              <a:lnSpc>
                <a:spcPct val="90000"/>
              </a:lnSpc>
              <a:tabLst>
                <a:tab pos="3106738" algn="ctr"/>
                <a:tab pos="4365625" algn="r"/>
              </a:tabLst>
            </a:pPr>
            <a:r>
              <a:rPr lang="en-US" altLang="ja-JP" sz="1400" dirty="0" smtClean="0"/>
              <a:t>                     function</a:t>
            </a:r>
            <a:r>
              <a:rPr lang="en-US" altLang="ja-JP" sz="1400" dirty="0"/>
              <a:t>	</a:t>
            </a:r>
            <a:r>
              <a:rPr lang="en-US" altLang="ja-JP" sz="1400" dirty="0" smtClean="0"/>
              <a:t>efficiency(%)</a:t>
            </a:r>
          </a:p>
          <a:p>
            <a:pPr marL="419100" indent="-419100">
              <a:lnSpc>
                <a:spcPct val="90000"/>
              </a:lnSpc>
              <a:buAutoNum type="arabicPeriod"/>
              <a:tabLst>
                <a:tab pos="3106738" algn="ctr"/>
                <a:tab pos="4365625" algn="r"/>
              </a:tabLst>
            </a:pPr>
            <a:r>
              <a:rPr kumimoji="1" lang="en-US" altLang="ja-JP" sz="1400" dirty="0" smtClean="0"/>
              <a:t>Cooling in Gas cell	~ 100</a:t>
            </a:r>
          </a:p>
          <a:p>
            <a:pPr marL="419100" indent="-419100">
              <a:lnSpc>
                <a:spcPct val="90000"/>
              </a:lnSpc>
              <a:buAutoNum type="arabicPeriod"/>
              <a:tabLst>
                <a:tab pos="3106738" algn="ctr"/>
                <a:tab pos="4365625" algn="r"/>
              </a:tabLst>
            </a:pPr>
            <a:r>
              <a:rPr lang="en-US" altLang="ja-JP" sz="1400" dirty="0" smtClean="0"/>
              <a:t>Extraction with RF-Carpet (~5ms)	~ 60</a:t>
            </a:r>
          </a:p>
          <a:p>
            <a:pPr marL="419100" indent="-419100">
              <a:lnSpc>
                <a:spcPct val="90000"/>
              </a:lnSpc>
              <a:buAutoNum type="arabicPeriod"/>
              <a:tabLst>
                <a:tab pos="3106738" algn="ctr"/>
                <a:tab pos="4365625" algn="r"/>
              </a:tabLst>
            </a:pPr>
            <a:r>
              <a:rPr kumimoji="1" lang="en-US" altLang="ja-JP" sz="1400" dirty="0" smtClean="0"/>
              <a:t>Transp./bunching by OPIG</a:t>
            </a:r>
            <a:r>
              <a:rPr kumimoji="1" lang="ja-JP" altLang="en-US" sz="1400" dirty="0" smtClean="0"/>
              <a:t> </a:t>
            </a:r>
            <a:r>
              <a:rPr kumimoji="1" lang="en-US" altLang="ja-JP" sz="1400" dirty="0" smtClean="0"/>
              <a:t>(&lt;1ms)	~ 100</a:t>
            </a:r>
          </a:p>
          <a:p>
            <a:pPr marL="419100" indent="-419100">
              <a:lnSpc>
                <a:spcPct val="90000"/>
              </a:lnSpc>
              <a:tabLst>
                <a:tab pos="3106738" algn="ctr"/>
                <a:tab pos="4365625" algn="r"/>
              </a:tabLst>
            </a:pPr>
            <a:r>
              <a:rPr lang="en-US" altLang="ja-JP" sz="1400" dirty="0" smtClean="0"/>
              <a:t>              </a:t>
            </a:r>
            <a:r>
              <a:rPr lang="en-US" altLang="ja-JP" sz="1400" dirty="0" smtClean="0">
                <a:solidFill>
                  <a:srgbClr val="FF0000"/>
                </a:solidFill>
              </a:rPr>
              <a:t>Injection to Flat trap (~6ms)	~ 60</a:t>
            </a:r>
          </a:p>
          <a:p>
            <a:pPr marL="419100" indent="-419100">
              <a:lnSpc>
                <a:spcPct val="90000"/>
              </a:lnSpc>
              <a:tabLst>
                <a:tab pos="3106738" algn="ctr"/>
                <a:tab pos="4365625" algn="r"/>
              </a:tabLst>
            </a:pPr>
            <a:endParaRPr lang="en-US" altLang="ja-JP" sz="1400" dirty="0" smtClean="0">
              <a:solidFill>
                <a:srgbClr val="0000FF"/>
              </a:solidFill>
            </a:endParaRPr>
          </a:p>
          <a:p>
            <a:pPr marL="419100" indent="-419100">
              <a:lnSpc>
                <a:spcPct val="90000"/>
              </a:lnSpc>
              <a:tabLst>
                <a:tab pos="3106738" algn="ctr"/>
                <a:tab pos="4365625" algn="r"/>
              </a:tabLst>
            </a:pPr>
            <a:r>
              <a:rPr lang="en-US" altLang="ja-JP" sz="1400" dirty="0" smtClean="0"/>
              <a:t>4.</a:t>
            </a:r>
            <a:r>
              <a:rPr lang="ja-JP" altLang="en-US" sz="1400" dirty="0"/>
              <a:t>　</a:t>
            </a:r>
            <a:r>
              <a:rPr lang="en-US" altLang="ja-JP" sz="1400" dirty="0" smtClean="0"/>
              <a:t>   Cooling in Flat trap</a:t>
            </a:r>
            <a:r>
              <a:rPr lang="ja-JP" altLang="en-US" sz="1400" dirty="0" smtClean="0"/>
              <a:t> </a:t>
            </a:r>
            <a:r>
              <a:rPr lang="en-US" altLang="ja-JP" sz="1400" dirty="0" smtClean="0"/>
              <a:t>(~2ms)	&gt; 50</a:t>
            </a:r>
          </a:p>
          <a:p>
            <a:pPr marL="419100" indent="-419100">
              <a:lnSpc>
                <a:spcPct val="90000"/>
              </a:lnSpc>
              <a:tabLst>
                <a:tab pos="3106738" algn="ctr"/>
                <a:tab pos="4365625" algn="r"/>
              </a:tabLst>
            </a:pPr>
            <a:r>
              <a:rPr lang="en-US" altLang="ja-JP" sz="1400" dirty="0" smtClean="0"/>
              <a:t>5.</a:t>
            </a:r>
            <a:r>
              <a:rPr lang="ja-JP" altLang="en-US" sz="1400" dirty="0" smtClean="0"/>
              <a:t>　</a:t>
            </a:r>
            <a:r>
              <a:rPr lang="en-US" altLang="ja-JP" sz="1400" dirty="0" smtClean="0"/>
              <a:t>   Measurement by MR-TOF</a:t>
            </a:r>
            <a:r>
              <a:rPr lang="ja-JP" altLang="en-US" sz="1400" dirty="0" smtClean="0"/>
              <a:t> </a:t>
            </a:r>
            <a:r>
              <a:rPr lang="en-US" altLang="ja-JP" sz="1400" dirty="0" smtClean="0"/>
              <a:t>(~10ms)	~ 100</a:t>
            </a:r>
            <a:endParaRPr lang="en-US" altLang="ja-JP" sz="1400" dirty="0"/>
          </a:p>
          <a:p>
            <a:pPr marL="419100" indent="-419100">
              <a:lnSpc>
                <a:spcPct val="90000"/>
              </a:lnSpc>
              <a:tabLst>
                <a:tab pos="3106738" algn="ctr"/>
                <a:tab pos="4365625" algn="r"/>
              </a:tabLst>
            </a:pPr>
            <a:r>
              <a:rPr lang="en-US" altLang="ja-JP" sz="1400" dirty="0"/>
              <a:t> </a:t>
            </a:r>
            <a:r>
              <a:rPr lang="ja-JP" altLang="en-US" sz="1400" dirty="0" smtClean="0"/>
              <a:t>　　　</a:t>
            </a:r>
            <a:r>
              <a:rPr lang="en-US" altLang="ja-JP" sz="1400" dirty="0" smtClean="0"/>
              <a:t>   </a:t>
            </a:r>
            <a:r>
              <a:rPr lang="en-US" altLang="ja-JP" sz="1400" dirty="0" smtClean="0">
                <a:solidFill>
                  <a:srgbClr val="FF0000"/>
                </a:solidFill>
              </a:rPr>
              <a:t>Inject.</a:t>
            </a:r>
            <a:r>
              <a:rPr lang="ja-JP" altLang="en-US" sz="1400" dirty="0" smtClean="0">
                <a:solidFill>
                  <a:srgbClr val="FF0000"/>
                </a:solidFill>
              </a:rPr>
              <a:t>・</a:t>
            </a:r>
            <a:r>
              <a:rPr lang="en-US" altLang="ja-JP" sz="1400" dirty="0" smtClean="0">
                <a:solidFill>
                  <a:srgbClr val="FF0000"/>
                </a:solidFill>
              </a:rPr>
              <a:t>Meas.(~20ms</a:t>
            </a:r>
            <a:r>
              <a:rPr lang="en-US" altLang="ja-JP" sz="1400" dirty="0">
                <a:solidFill>
                  <a:srgbClr val="FF0000"/>
                </a:solidFill>
              </a:rPr>
              <a:t>)	</a:t>
            </a:r>
            <a:r>
              <a:rPr lang="en-US" altLang="ja-JP" sz="1400" dirty="0" smtClean="0">
                <a:solidFill>
                  <a:srgbClr val="FF0000"/>
                </a:solidFill>
              </a:rPr>
              <a:t>&gt; 30</a:t>
            </a:r>
            <a:endParaRPr kumimoji="1" lang="ja-JP" altLang="en-US" sz="1400" dirty="0"/>
          </a:p>
        </p:txBody>
      </p:sp>
      <p:pic>
        <p:nvPicPr>
          <p:cNvPr id="42" name="図 41"/>
          <p:cNvPicPr>
            <a:picLocks noChangeAspect="1"/>
          </p:cNvPicPr>
          <p:nvPr/>
        </p:nvPicPr>
        <p:blipFill>
          <a:blip r:embed="rId4"/>
          <a:stretch>
            <a:fillRect/>
          </a:stretch>
        </p:blipFill>
        <p:spPr>
          <a:xfrm>
            <a:off x="3711117" y="1543212"/>
            <a:ext cx="2428423" cy="1534971"/>
          </a:xfrm>
          <a:prstGeom prst="rect">
            <a:avLst/>
          </a:prstGeom>
        </p:spPr>
      </p:pic>
      <p:pic>
        <p:nvPicPr>
          <p:cNvPr id="43" name="図 42"/>
          <p:cNvPicPr>
            <a:picLocks noChangeAspect="1"/>
          </p:cNvPicPr>
          <p:nvPr/>
        </p:nvPicPr>
        <p:blipFill>
          <a:blip r:embed="rId5"/>
          <a:stretch>
            <a:fillRect/>
          </a:stretch>
        </p:blipFill>
        <p:spPr>
          <a:xfrm>
            <a:off x="4050097" y="3428119"/>
            <a:ext cx="2229932" cy="947618"/>
          </a:xfrm>
          <a:prstGeom prst="rect">
            <a:avLst/>
          </a:prstGeom>
        </p:spPr>
      </p:pic>
      <p:pic>
        <p:nvPicPr>
          <p:cNvPr id="19" name="図 18"/>
          <p:cNvPicPr>
            <a:picLocks noChangeAspect="1"/>
          </p:cNvPicPr>
          <p:nvPr/>
        </p:nvPicPr>
        <p:blipFill>
          <a:blip r:embed="rId6"/>
          <a:stretch>
            <a:fillRect/>
          </a:stretch>
        </p:blipFill>
        <p:spPr>
          <a:xfrm>
            <a:off x="1213649" y="3007895"/>
            <a:ext cx="2775903" cy="1730246"/>
          </a:xfrm>
          <a:prstGeom prst="rect">
            <a:avLst/>
          </a:prstGeom>
        </p:spPr>
      </p:pic>
      <p:sp>
        <p:nvSpPr>
          <p:cNvPr id="33" name="テキスト ボックス 32"/>
          <p:cNvSpPr txBox="1"/>
          <p:nvPr/>
        </p:nvSpPr>
        <p:spPr>
          <a:xfrm>
            <a:off x="685261" y="3593506"/>
            <a:ext cx="574308" cy="646331"/>
          </a:xfrm>
          <a:prstGeom prst="rect">
            <a:avLst/>
          </a:prstGeom>
          <a:noFill/>
        </p:spPr>
        <p:txBody>
          <a:bodyPr wrap="none" rtlCol="0">
            <a:spAutoFit/>
          </a:bodyPr>
          <a:lstStyle/>
          <a:p>
            <a:r>
              <a:rPr kumimoji="1" lang="en-US" altLang="ja-JP" dirty="0" smtClean="0"/>
              <a:t>Flat </a:t>
            </a:r>
          </a:p>
          <a:p>
            <a:r>
              <a:rPr kumimoji="1" lang="en-US" altLang="ja-JP" dirty="0" smtClean="0"/>
              <a:t>trap</a:t>
            </a:r>
            <a:endParaRPr kumimoji="1" lang="ja-JP" altLang="en-US" dirty="0"/>
          </a:p>
        </p:txBody>
      </p:sp>
      <p:sp>
        <p:nvSpPr>
          <p:cNvPr id="10" name="テキスト ボックス 9"/>
          <p:cNvSpPr txBox="1"/>
          <p:nvPr/>
        </p:nvSpPr>
        <p:spPr>
          <a:xfrm>
            <a:off x="7410567" y="6005127"/>
            <a:ext cx="1677713" cy="646331"/>
          </a:xfrm>
          <a:prstGeom prst="rect">
            <a:avLst/>
          </a:prstGeom>
          <a:noFill/>
        </p:spPr>
        <p:txBody>
          <a:bodyPr wrap="none" rtlCol="0">
            <a:spAutoFit/>
          </a:bodyPr>
          <a:lstStyle/>
          <a:p>
            <a:r>
              <a:rPr lang="en-US" dirty="0" err="1" smtClean="0"/>
              <a:t>ΔE</a:t>
            </a:r>
            <a:r>
              <a:rPr lang="en-US" baseline="-25000" dirty="0" err="1" smtClean="0"/>
              <a:t>ion</a:t>
            </a:r>
            <a:r>
              <a:rPr lang="en-US" dirty="0" smtClean="0"/>
              <a:t> &lt; 300 </a:t>
            </a:r>
            <a:r>
              <a:rPr lang="en-US" dirty="0" err="1" smtClean="0"/>
              <a:t>meV</a:t>
            </a:r>
            <a:endParaRPr lang="en-US" dirty="0" smtClean="0"/>
          </a:p>
          <a:p>
            <a:r>
              <a:rPr lang="en-US" dirty="0" err="1" smtClean="0"/>
              <a:t>Δ</a:t>
            </a:r>
            <a:r>
              <a:rPr lang="en-US" baseline="-25000" dirty="0" err="1" smtClean="0"/>
              <a:t>ion</a:t>
            </a:r>
            <a:r>
              <a:rPr lang="en-US" dirty="0" err="1" smtClean="0"/>
              <a:t>τ</a:t>
            </a:r>
            <a:r>
              <a:rPr lang="en-US" dirty="0" smtClean="0"/>
              <a:t> &lt; 20 ns</a:t>
            </a:r>
            <a:endParaRPr lang="en-US" dirty="0"/>
          </a:p>
        </p:txBody>
      </p:sp>
    </p:spTree>
    <p:extLst>
      <p:ext uri="{BB962C8B-B14F-4D97-AF65-F5344CB8AC3E}">
        <p14:creationId xmlns:p14="http://schemas.microsoft.com/office/powerpoint/2010/main" val="120199632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yutaka\Desktop\Dropbox\図11.png"/>
          <p:cNvPicPr>
            <a:picLocks noChangeAspect="1" noChangeArrowheads="1"/>
          </p:cNvPicPr>
          <p:nvPr/>
        </p:nvPicPr>
        <p:blipFill rotWithShape="1">
          <a:blip r:embed="rId4">
            <a:extLst>
              <a:ext uri="{28A0092B-C50C-407E-A947-70E740481C1C}">
                <a14:useLocalDpi xmlns:a14="http://schemas.microsoft.com/office/drawing/2010/main" val="0"/>
              </a:ext>
            </a:extLst>
          </a:blip>
          <a:srcRect t="8401" b="3699"/>
          <a:stretch/>
        </p:blipFill>
        <p:spPr bwMode="auto">
          <a:xfrm>
            <a:off x="329207" y="1295398"/>
            <a:ext cx="7954963" cy="524534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グループ化 9"/>
          <p:cNvGrpSpPr/>
          <p:nvPr/>
        </p:nvGrpSpPr>
        <p:grpSpPr>
          <a:xfrm>
            <a:off x="2286746" y="4918249"/>
            <a:ext cx="3603626" cy="762810"/>
            <a:chOff x="2286740" y="4682414"/>
            <a:chExt cx="3603623" cy="762810"/>
          </a:xfrm>
        </p:grpSpPr>
        <p:cxnSp>
          <p:nvCxnSpPr>
            <p:cNvPr id="9" name="直線矢印コネクタ 8"/>
            <p:cNvCxnSpPr/>
            <p:nvPr/>
          </p:nvCxnSpPr>
          <p:spPr>
            <a:xfrm flipV="1">
              <a:off x="3181127" y="4682414"/>
              <a:ext cx="1666379" cy="76281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テキスト ボックス 6"/>
            <p:cNvSpPr txBox="1">
              <a:spLocks noChangeArrowheads="1"/>
            </p:cNvSpPr>
            <p:nvPr/>
          </p:nvSpPr>
          <p:spPr bwMode="auto">
            <a:xfrm rot="20192431">
              <a:off x="2286740" y="5103661"/>
              <a:ext cx="36036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2000" b="1" dirty="0" smtClean="0">
                  <a:solidFill>
                    <a:srgbClr val="FF0000"/>
                  </a:solidFill>
                </a:rPr>
                <a:t>rapid neutron capture</a:t>
              </a:r>
              <a:r>
                <a:rPr lang="ja-JP" altLang="en-US" sz="2000" b="1" dirty="0" smtClean="0">
                  <a:solidFill>
                    <a:srgbClr val="FF0000"/>
                  </a:solidFill>
                </a:rPr>
                <a:t> </a:t>
              </a:r>
              <a:r>
                <a:rPr lang="en-US" altLang="ja-JP" sz="2000" b="1" dirty="0" smtClean="0">
                  <a:solidFill>
                    <a:srgbClr val="FF0000"/>
                  </a:solidFill>
                </a:rPr>
                <a:t>(r-) process</a:t>
              </a:r>
            </a:p>
          </p:txBody>
        </p:sp>
      </p:grpSp>
      <p:sp>
        <p:nvSpPr>
          <p:cNvPr id="91148" name="テキスト ボックス 8"/>
          <p:cNvSpPr txBox="1">
            <a:spLocks noChangeArrowheads="1"/>
          </p:cNvSpPr>
          <p:nvPr/>
        </p:nvSpPr>
        <p:spPr bwMode="auto">
          <a:xfrm>
            <a:off x="7063357" y="4638847"/>
            <a:ext cx="184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kumimoji="1">
                <a:solidFill>
                  <a:schemeClr val="tx1"/>
                </a:solidFill>
                <a:latin typeface="Arial" pitchFamily="34" charset="0"/>
                <a:ea typeface="ＭＳ Ｐゴシック" pitchFamily="50" charset="-128"/>
              </a:defRPr>
            </a:lvl1pPr>
            <a:lvl2pPr marL="37931725" indent="-37474525" algn="l">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en-US" altLang="ja-JP"/>
          </a:p>
        </p:txBody>
      </p:sp>
      <p:sp>
        <p:nvSpPr>
          <p:cNvPr id="14" name="フリーフォーム 13"/>
          <p:cNvSpPr>
            <a:spLocks noChangeArrowheads="1"/>
          </p:cNvSpPr>
          <p:nvPr/>
        </p:nvSpPr>
        <p:spPr bwMode="auto">
          <a:xfrm>
            <a:off x="2486599" y="2468734"/>
            <a:ext cx="777875" cy="596900"/>
          </a:xfrm>
          <a:custGeom>
            <a:avLst/>
            <a:gdLst>
              <a:gd name="T0" fmla="*/ 465703 w 787400"/>
              <a:gd name="T1" fmla="*/ 665122 h 664633"/>
              <a:gd name="T2" fmla="*/ 203216 w 787400"/>
              <a:gd name="T3" fmla="*/ 499901 h 664633"/>
              <a:gd name="T4" fmla="*/ 135477 w 787400"/>
              <a:gd name="T5" fmla="*/ 423644 h 664633"/>
              <a:gd name="T6" fmla="*/ 135477 w 787400"/>
              <a:gd name="T7" fmla="*/ 385516 h 664633"/>
              <a:gd name="T8" fmla="*/ 71972 w 787400"/>
              <a:gd name="T9" fmla="*/ 292315 h 664633"/>
              <a:gd name="T10" fmla="*/ 71972 w 787400"/>
              <a:gd name="T11" fmla="*/ 258423 h 664633"/>
              <a:gd name="T12" fmla="*/ 16934 w 787400"/>
              <a:gd name="T13" fmla="*/ 148275 h 664633"/>
              <a:gd name="T14" fmla="*/ 16934 w 787400"/>
              <a:gd name="T15" fmla="*/ 105911 h 664633"/>
              <a:gd name="T16" fmla="*/ 0 w 787400"/>
              <a:gd name="T17" fmla="*/ 72019 h 664633"/>
              <a:gd name="T18" fmla="*/ 29635 w 787400"/>
              <a:gd name="T19" fmla="*/ 0 h 664633"/>
              <a:gd name="T20" fmla="*/ 71972 w 787400"/>
              <a:gd name="T21" fmla="*/ 0 h 664633"/>
              <a:gd name="T22" fmla="*/ 198982 w 787400"/>
              <a:gd name="T23" fmla="*/ 16945 h 664633"/>
              <a:gd name="T24" fmla="*/ 304824 w 787400"/>
              <a:gd name="T25" fmla="*/ 46600 h 664633"/>
              <a:gd name="T26" fmla="*/ 338693 w 787400"/>
              <a:gd name="T27" fmla="*/ 63547 h 664633"/>
              <a:gd name="T28" fmla="*/ 393731 w 787400"/>
              <a:gd name="T29" fmla="*/ 63547 h 664633"/>
              <a:gd name="T30" fmla="*/ 448768 w 787400"/>
              <a:gd name="T31" fmla="*/ 25419 h 664633"/>
              <a:gd name="T32" fmla="*/ 508040 w 787400"/>
              <a:gd name="T33" fmla="*/ 29655 h 664633"/>
              <a:gd name="T34" fmla="*/ 787462 w 787400"/>
              <a:gd name="T35" fmla="*/ 211822 h 664633"/>
              <a:gd name="T36" fmla="*/ 465703 w 787400"/>
              <a:gd name="T37" fmla="*/ 665122 h 6646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7400"/>
              <a:gd name="T58" fmla="*/ 0 h 664633"/>
              <a:gd name="T59" fmla="*/ 787400 w 787400"/>
              <a:gd name="T60" fmla="*/ 664633 h 6646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7400" h="664633">
                <a:moveTo>
                  <a:pt x="465666" y="664633"/>
                </a:moveTo>
                <a:lnTo>
                  <a:pt x="203200" y="499533"/>
                </a:lnTo>
                <a:lnTo>
                  <a:pt x="135466" y="423333"/>
                </a:lnTo>
                <a:lnTo>
                  <a:pt x="135466" y="385233"/>
                </a:lnTo>
                <a:lnTo>
                  <a:pt x="71966" y="292100"/>
                </a:lnTo>
                <a:lnTo>
                  <a:pt x="71966" y="258233"/>
                </a:lnTo>
                <a:lnTo>
                  <a:pt x="16933" y="148166"/>
                </a:lnTo>
                <a:lnTo>
                  <a:pt x="16933" y="105833"/>
                </a:lnTo>
                <a:lnTo>
                  <a:pt x="0" y="71966"/>
                </a:lnTo>
                <a:lnTo>
                  <a:pt x="29633" y="0"/>
                </a:lnTo>
                <a:lnTo>
                  <a:pt x="71966" y="0"/>
                </a:lnTo>
                <a:lnTo>
                  <a:pt x="198966" y="16933"/>
                </a:lnTo>
                <a:lnTo>
                  <a:pt x="304800" y="46566"/>
                </a:lnTo>
                <a:lnTo>
                  <a:pt x="338666" y="63500"/>
                </a:lnTo>
                <a:lnTo>
                  <a:pt x="393700" y="63500"/>
                </a:lnTo>
                <a:lnTo>
                  <a:pt x="448733" y="25400"/>
                </a:lnTo>
                <a:lnTo>
                  <a:pt x="508000" y="29633"/>
                </a:lnTo>
                <a:lnTo>
                  <a:pt x="787400" y="211666"/>
                </a:lnTo>
                <a:lnTo>
                  <a:pt x="465666" y="664633"/>
                </a:lnTo>
                <a:close/>
              </a:path>
            </a:pathLst>
          </a:custGeom>
          <a:solidFill>
            <a:srgbClr val="FF6600">
              <a:alpha val="63136"/>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kumimoji="1">
                <a:solidFill>
                  <a:schemeClr val="tx1"/>
                </a:solidFill>
                <a:latin typeface="Arial" pitchFamily="34" charset="0"/>
                <a:ea typeface="ＭＳ Ｐゴシック" pitchFamily="50" charset="-128"/>
              </a:defRPr>
            </a:lvl1pPr>
            <a:lvl2pPr marL="37931725" indent="-37474525" algn="l">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algn="ctr"/>
            <a:endParaRPr lang="en-US" altLang="ja-JP">
              <a:solidFill>
                <a:srgbClr val="FFFFFF"/>
              </a:solidFill>
            </a:endParaRPr>
          </a:p>
        </p:txBody>
      </p:sp>
      <p:sp>
        <p:nvSpPr>
          <p:cNvPr id="91155" name="Text Box 19"/>
          <p:cNvSpPr txBox="1">
            <a:spLocks noChangeArrowheads="1"/>
          </p:cNvSpPr>
          <p:nvPr/>
        </p:nvSpPr>
        <p:spPr bwMode="auto">
          <a:xfrm rot="-25139908">
            <a:off x="3831997" y="1893543"/>
            <a:ext cx="3747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i="1"/>
              <a:t>A</a:t>
            </a:r>
          </a:p>
        </p:txBody>
      </p:sp>
      <p:grpSp>
        <p:nvGrpSpPr>
          <p:cNvPr id="91157" name="Group 21"/>
          <p:cNvGrpSpPr>
            <a:grpSpLocks/>
          </p:cNvGrpSpPr>
          <p:nvPr/>
        </p:nvGrpSpPr>
        <p:grpSpPr bwMode="auto">
          <a:xfrm>
            <a:off x="5011697" y="3721313"/>
            <a:ext cx="3074999" cy="1200156"/>
            <a:chOff x="2767" y="2236"/>
            <a:chExt cx="1937" cy="756"/>
          </a:xfrm>
        </p:grpSpPr>
        <p:sp>
          <p:nvSpPr>
            <p:cNvPr id="6" name="ドーナツ 5"/>
            <p:cNvSpPr/>
            <p:nvPr/>
          </p:nvSpPr>
          <p:spPr bwMode="auto">
            <a:xfrm>
              <a:off x="2767" y="2314"/>
              <a:ext cx="221" cy="536"/>
            </a:xfrm>
            <a:prstGeom prst="donut">
              <a:avLst>
                <a:gd name="adj" fmla="val 6185"/>
              </a:avLst>
            </a:prstGeom>
            <a:solidFill>
              <a:srgbClr val="0000FF">
                <a:alpha val="18000"/>
              </a:srgbClr>
            </a:solidFill>
            <a:ln>
              <a:solidFill>
                <a:srgbClr val="0000FF"/>
              </a:solidFill>
            </a:ln>
            <a:effectLst>
              <a:glow rad="38100">
                <a:srgbClr val="000090">
                  <a:alpha val="49000"/>
                </a:srgb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anchor="ctr"/>
            <a:lstStyle>
              <a:lvl1pPr algn="l">
                <a:defRPr kumimoji="1">
                  <a:solidFill>
                    <a:schemeClr val="tx1"/>
                  </a:solidFill>
                  <a:latin typeface="Arial" pitchFamily="34" charset="0"/>
                  <a:ea typeface="ＭＳ Ｐゴシック" pitchFamily="50" charset="-128"/>
                </a:defRPr>
              </a:lvl1pPr>
              <a:lvl2pPr marL="37931725" indent="-37474525" algn="l">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algn="ctr"/>
              <a:endParaRPr lang="en-US" altLang="ja-JP"/>
            </a:p>
          </p:txBody>
        </p:sp>
        <p:sp>
          <p:nvSpPr>
            <p:cNvPr id="91161" name="テキスト ボックス 6"/>
            <p:cNvSpPr txBox="1">
              <a:spLocks noChangeArrowheads="1"/>
            </p:cNvSpPr>
            <p:nvPr/>
          </p:nvSpPr>
          <p:spPr bwMode="auto">
            <a:xfrm>
              <a:off x="3245" y="2236"/>
              <a:ext cx="1459" cy="756"/>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kumimoji="1">
                  <a:solidFill>
                    <a:schemeClr val="tx1"/>
                  </a:solidFill>
                  <a:latin typeface="Arial" pitchFamily="34" charset="0"/>
                  <a:ea typeface="ＭＳ Ｐゴシック" pitchFamily="50" charset="-128"/>
                </a:defRPr>
              </a:lvl1pPr>
              <a:lvl2pPr marL="37931725" indent="-37474525" algn="l">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algn="ctr"/>
              <a:r>
                <a:rPr lang="en-US" altLang="ja-JP" sz="2400" dirty="0">
                  <a:latin typeface="+mj-lt"/>
                </a:rPr>
                <a:t>Waiting </a:t>
              </a:r>
              <a:r>
                <a:rPr lang="en-US" altLang="ja-JP" sz="2400" dirty="0" smtClean="0">
                  <a:latin typeface="+mj-lt"/>
                </a:rPr>
                <a:t>point </a:t>
              </a:r>
              <a:r>
                <a:rPr lang="en-US" altLang="ja-JP" sz="2400" dirty="0">
                  <a:latin typeface="+mj-lt"/>
                </a:rPr>
                <a:t>for </a:t>
              </a:r>
            </a:p>
            <a:p>
              <a:pPr algn="ctr"/>
              <a:r>
                <a:rPr lang="en-US" altLang="ja-JP" sz="2400" dirty="0">
                  <a:latin typeface="+mj-lt"/>
                </a:rPr>
                <a:t>t</a:t>
              </a:r>
              <a:r>
                <a:rPr lang="en-US" altLang="ja-JP" sz="2400" dirty="0" smtClean="0">
                  <a:latin typeface="+mj-lt"/>
                </a:rPr>
                <a:t>he 3rd peak</a:t>
              </a:r>
            </a:p>
            <a:p>
              <a:pPr algn="ctr"/>
              <a:r>
                <a:rPr lang="ja-JP" altLang="en-US" sz="2400" dirty="0" smtClean="0">
                  <a:latin typeface="+mj-lt"/>
                </a:rPr>
                <a:t>（</a:t>
              </a:r>
              <a:r>
                <a:rPr lang="en-US" altLang="ja-JP" sz="2400" b="1" dirty="0" smtClean="0">
                  <a:latin typeface="+mj-lt"/>
                </a:rPr>
                <a:t>Blank spot</a:t>
              </a:r>
              <a:r>
                <a:rPr lang="ja-JP" altLang="en-US" sz="2400" dirty="0" smtClean="0">
                  <a:latin typeface="+mj-lt"/>
                </a:rPr>
                <a:t>）</a:t>
              </a:r>
              <a:endParaRPr lang="en-US" altLang="ja-JP" sz="2400" dirty="0">
                <a:latin typeface="+mj-lt"/>
              </a:endParaRPr>
            </a:p>
          </p:txBody>
        </p:sp>
      </p:grpSp>
      <p:sp>
        <p:nvSpPr>
          <p:cNvPr id="27" name="テキスト ボックス 26"/>
          <p:cNvSpPr txBox="1"/>
          <p:nvPr/>
        </p:nvSpPr>
        <p:spPr>
          <a:xfrm>
            <a:off x="2449" y="75985"/>
            <a:ext cx="9130805" cy="874085"/>
          </a:xfrm>
          <a:prstGeom prst="rect">
            <a:avLst/>
          </a:prstGeom>
          <a:noFill/>
        </p:spPr>
        <p:txBody>
          <a:bodyPr wrap="none" lIns="0" tIns="0" rIns="0" bIns="0" rtlCol="0">
            <a:spAutoFit/>
          </a:bodyPr>
          <a:lstStyle/>
          <a:p>
            <a:pPr algn="ctr">
              <a:lnSpc>
                <a:spcPct val="110000"/>
              </a:lnSpc>
            </a:pPr>
            <a:r>
              <a:rPr lang="en-US" altLang="ja-JP" sz="2800" dirty="0" smtClean="0">
                <a:solidFill>
                  <a:srgbClr val="FF0000"/>
                </a:solidFill>
                <a:latin typeface="メイリオ"/>
                <a:ea typeface="メイリオ"/>
                <a:cs typeface="メイリオ"/>
              </a:rPr>
              <a:t>1. KISS project</a:t>
            </a:r>
          </a:p>
          <a:p>
            <a:pPr algn="ctr">
              <a:lnSpc>
                <a:spcPct val="110000"/>
              </a:lnSpc>
            </a:pPr>
            <a:r>
              <a:rPr lang="en-US" altLang="ja-JP" sz="2400" dirty="0" smtClean="0">
                <a:latin typeface="メイリオ"/>
                <a:ea typeface="メイリオ"/>
                <a:cs typeface="メイリオ"/>
              </a:rPr>
              <a:t>- How are the elements of gold and platinum synthesized ? - </a:t>
            </a:r>
            <a:endParaRPr kumimoji="1" lang="ja-JP" altLang="en-US" sz="2400" dirty="0">
              <a:latin typeface="メイリオ"/>
              <a:ea typeface="メイリオ"/>
              <a:cs typeface="メイリオ"/>
            </a:endParaRPr>
          </a:p>
        </p:txBody>
      </p:sp>
      <p:sp>
        <p:nvSpPr>
          <p:cNvPr id="2" name="正方形/長方形 1"/>
          <p:cNvSpPr/>
          <p:nvPr/>
        </p:nvSpPr>
        <p:spPr>
          <a:xfrm>
            <a:off x="4709664" y="3570029"/>
            <a:ext cx="590400" cy="680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矢印コネクタ 4"/>
          <p:cNvCxnSpPr/>
          <p:nvPr/>
        </p:nvCxnSpPr>
        <p:spPr>
          <a:xfrm flipV="1">
            <a:off x="395536" y="4320751"/>
            <a:ext cx="0" cy="183651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6"/>
          <p:cNvSpPr txBox="1">
            <a:spLocks noChangeArrowheads="1"/>
          </p:cNvSpPr>
          <p:nvPr/>
        </p:nvSpPr>
        <p:spPr bwMode="auto">
          <a:xfrm rot="16200000">
            <a:off x="-556760" y="5233927"/>
            <a:ext cx="14948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b="1" dirty="0" smtClean="0"/>
              <a:t>Atomic number</a:t>
            </a:r>
          </a:p>
        </p:txBody>
      </p:sp>
      <p:cxnSp>
        <p:nvCxnSpPr>
          <p:cNvPr id="31" name="直線矢印コネクタ 30"/>
          <p:cNvCxnSpPr/>
          <p:nvPr/>
        </p:nvCxnSpPr>
        <p:spPr>
          <a:xfrm flipV="1">
            <a:off x="619386" y="6519326"/>
            <a:ext cx="1702066"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6"/>
          <p:cNvSpPr txBox="1">
            <a:spLocks noChangeArrowheads="1"/>
          </p:cNvSpPr>
          <p:nvPr/>
        </p:nvSpPr>
        <p:spPr bwMode="auto">
          <a:xfrm>
            <a:off x="647854" y="6518649"/>
            <a:ext cx="16119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b="1" dirty="0" smtClean="0"/>
              <a:t>Neutron number</a:t>
            </a:r>
          </a:p>
        </p:txBody>
      </p:sp>
      <p:sp>
        <p:nvSpPr>
          <p:cNvPr id="34" name="Text Box 43"/>
          <p:cNvSpPr txBox="1">
            <a:spLocks noChangeArrowheads="1"/>
          </p:cNvSpPr>
          <p:nvPr/>
        </p:nvSpPr>
        <p:spPr bwMode="auto">
          <a:xfrm>
            <a:off x="5571274" y="1208701"/>
            <a:ext cx="36970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fontAlgn="base"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fontAlgn="base"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fontAlgn="base"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fontAlgn="base"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fontAlgn="base"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fontAlgn="ctr" hangingPunct="1">
              <a:spcBef>
                <a:spcPct val="0"/>
              </a:spcBef>
              <a:buFontTx/>
              <a:buNone/>
            </a:pPr>
            <a:r>
              <a:rPr lang="en-US" altLang="ja-JP" sz="1200" i="1" dirty="0" smtClean="0">
                <a:latin typeface="Times New Roman" pitchFamily="18" charset="0"/>
              </a:rPr>
              <a:t>H. </a:t>
            </a:r>
            <a:r>
              <a:rPr lang="en-US" altLang="ja-JP" sz="1200" i="1" dirty="0" err="1" smtClean="0">
                <a:latin typeface="Times New Roman" pitchFamily="18" charset="0"/>
              </a:rPr>
              <a:t>Grawe</a:t>
            </a:r>
            <a:r>
              <a:rPr lang="en-US" altLang="ja-JP" sz="1200" i="1" dirty="0" smtClean="0">
                <a:latin typeface="Times New Roman" pitchFamily="18" charset="0"/>
              </a:rPr>
              <a:t> et al., Rep. </a:t>
            </a:r>
            <a:r>
              <a:rPr lang="en-US" altLang="ja-JP" sz="1200" i="1" dirty="0" err="1" smtClean="0">
                <a:latin typeface="Times New Roman" pitchFamily="18" charset="0"/>
              </a:rPr>
              <a:t>Prog</a:t>
            </a:r>
            <a:r>
              <a:rPr lang="en-US" altLang="ja-JP" sz="1200" i="1" dirty="0" smtClean="0">
                <a:latin typeface="Times New Roman" pitchFamily="18" charset="0"/>
              </a:rPr>
              <a:t>. Phys. 70 (2007), 1525-1582.</a:t>
            </a:r>
            <a:endParaRPr lang="en-US" altLang="ja-JP" sz="1200" i="1" dirty="0">
              <a:latin typeface="Times New Roman" pitchFamily="18" charset="0"/>
            </a:endParaRPr>
          </a:p>
        </p:txBody>
      </p:sp>
      <p:sp>
        <p:nvSpPr>
          <p:cNvPr id="39" name="テキスト ボックス 6"/>
          <p:cNvSpPr txBox="1">
            <a:spLocks noChangeArrowheads="1"/>
          </p:cNvSpPr>
          <p:nvPr/>
        </p:nvSpPr>
        <p:spPr bwMode="auto">
          <a:xfrm rot="18446062">
            <a:off x="311832" y="2514513"/>
            <a:ext cx="2811141" cy="307777"/>
          </a:xfrm>
          <a:prstGeom prst="rect">
            <a:avLst/>
          </a:prstGeom>
          <a:solidFill>
            <a:schemeClr val="bg1"/>
          </a:solidFill>
          <a:ln>
            <a:noFill/>
          </a:ln>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2000" b="1" dirty="0" smtClean="0"/>
              <a:t>Solar r-process abundance</a:t>
            </a:r>
          </a:p>
        </p:txBody>
      </p:sp>
      <p:sp>
        <p:nvSpPr>
          <p:cNvPr id="40" name="テキスト ボックス 6"/>
          <p:cNvSpPr txBox="1">
            <a:spLocks noChangeArrowheads="1"/>
          </p:cNvSpPr>
          <p:nvPr/>
        </p:nvSpPr>
        <p:spPr bwMode="auto">
          <a:xfrm rot="18316860">
            <a:off x="1745058" y="2155704"/>
            <a:ext cx="1417656" cy="246221"/>
          </a:xfrm>
          <a:prstGeom prst="rect">
            <a:avLst/>
          </a:prstGeom>
          <a:noFill/>
          <a:ln>
            <a:noFill/>
          </a:ln>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600" dirty="0" smtClean="0">
                <a:solidFill>
                  <a:srgbClr val="FF0000"/>
                </a:solidFill>
              </a:rPr>
              <a:t>3rd peak (A</a:t>
            </a:r>
            <a:r>
              <a:rPr lang="en-US" altLang="ja-JP" sz="1600" dirty="0" smtClean="0">
                <a:solidFill>
                  <a:srgbClr val="FF0000"/>
                </a:solidFill>
                <a:latin typeface="Symbol" panose="05050102010706020507" pitchFamily="18" charset="2"/>
              </a:rPr>
              <a:t>~</a:t>
            </a:r>
            <a:r>
              <a:rPr lang="en-US" altLang="ja-JP" sz="1600" dirty="0" smtClean="0">
                <a:solidFill>
                  <a:srgbClr val="FF0000"/>
                </a:solidFill>
              </a:rPr>
              <a:t>195)</a:t>
            </a:r>
          </a:p>
        </p:txBody>
      </p:sp>
      <p:sp>
        <p:nvSpPr>
          <p:cNvPr id="41" name="テキスト ボックス 6"/>
          <p:cNvSpPr txBox="1">
            <a:spLocks noChangeArrowheads="1"/>
          </p:cNvSpPr>
          <p:nvPr/>
        </p:nvSpPr>
        <p:spPr bwMode="auto">
          <a:xfrm rot="18316860">
            <a:off x="818771" y="3764823"/>
            <a:ext cx="769441" cy="246221"/>
          </a:xfrm>
          <a:prstGeom prst="rect">
            <a:avLst/>
          </a:prstGeom>
          <a:noFill/>
          <a:ln>
            <a:noFill/>
          </a:ln>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600" dirty="0">
                <a:solidFill>
                  <a:srgbClr val="FF0000"/>
                </a:solidFill>
              </a:rPr>
              <a:t>2</a:t>
            </a:r>
            <a:r>
              <a:rPr lang="en-US" altLang="ja-JP" sz="1600" dirty="0" smtClean="0">
                <a:solidFill>
                  <a:srgbClr val="FF0000"/>
                </a:solidFill>
              </a:rPr>
              <a:t>nd peak</a:t>
            </a:r>
          </a:p>
        </p:txBody>
      </p:sp>
      <p:grpSp>
        <p:nvGrpSpPr>
          <p:cNvPr id="35" name="図形グループ 7"/>
          <p:cNvGrpSpPr/>
          <p:nvPr/>
        </p:nvGrpSpPr>
        <p:grpSpPr>
          <a:xfrm>
            <a:off x="155969" y="1195105"/>
            <a:ext cx="4856847" cy="2309586"/>
            <a:chOff x="33263" y="1880338"/>
            <a:chExt cx="4483258" cy="2309586"/>
          </a:xfrm>
        </p:grpSpPr>
        <p:sp>
          <p:nvSpPr>
            <p:cNvPr id="38" name="テキスト ボックス 37"/>
            <p:cNvSpPr txBox="1"/>
            <p:nvPr/>
          </p:nvSpPr>
          <p:spPr>
            <a:xfrm>
              <a:off x="2109941" y="1880736"/>
              <a:ext cx="2406580" cy="246221"/>
            </a:xfrm>
            <a:prstGeom prst="rect">
              <a:avLst/>
            </a:prstGeom>
            <a:solidFill>
              <a:schemeClr val="bg1">
                <a:alpha val="79000"/>
              </a:schemeClr>
            </a:solidFill>
          </p:spPr>
          <p:txBody>
            <a:bodyPr wrap="square" lIns="0" tIns="0" rIns="0" bIns="0" rtlCol="0">
              <a:spAutoFit/>
            </a:bodyPr>
            <a:lstStyle/>
            <a:p>
              <a:pPr algn="r"/>
              <a:r>
                <a:rPr kumimoji="1" lang="en-US" altLang="ja-JP" sz="1600" dirty="0" smtClean="0">
                  <a:latin typeface="+mj-lt"/>
                  <a:ea typeface="メイリオ"/>
                  <a:cs typeface="メイリオ"/>
                </a:rPr>
                <a:t>Neutron star merger (NS-NS)</a:t>
              </a:r>
            </a:p>
          </p:txBody>
        </p:sp>
        <p:pic>
          <p:nvPicPr>
            <p:cNvPr id="42" name="図 41"/>
            <p:cNvPicPr>
              <a:picLocks noChangeAspect="1"/>
            </p:cNvPicPr>
            <p:nvPr/>
          </p:nvPicPr>
          <p:blipFill>
            <a:blip r:embed="rId5"/>
            <a:stretch>
              <a:fillRect/>
            </a:stretch>
          </p:blipFill>
          <p:spPr>
            <a:xfrm>
              <a:off x="2329566" y="2152684"/>
              <a:ext cx="1523855" cy="2037240"/>
            </a:xfrm>
            <a:prstGeom prst="rect">
              <a:avLst/>
            </a:prstGeom>
          </p:spPr>
        </p:pic>
        <p:pic>
          <p:nvPicPr>
            <p:cNvPr id="43" name="図 42"/>
            <p:cNvPicPr>
              <a:picLocks noChangeAspect="1"/>
            </p:cNvPicPr>
            <p:nvPr/>
          </p:nvPicPr>
          <p:blipFill rotWithShape="1">
            <a:blip r:embed="rId6"/>
            <a:srcRect t="-6911" b="13732"/>
            <a:stretch/>
          </p:blipFill>
          <p:spPr>
            <a:xfrm>
              <a:off x="51851" y="2018014"/>
              <a:ext cx="1950483" cy="1898051"/>
            </a:xfrm>
            <a:prstGeom prst="rect">
              <a:avLst/>
            </a:prstGeom>
          </p:spPr>
        </p:pic>
        <p:sp>
          <p:nvSpPr>
            <p:cNvPr id="36" name="テキスト ボックス 35"/>
            <p:cNvSpPr txBox="1"/>
            <p:nvPr/>
          </p:nvSpPr>
          <p:spPr>
            <a:xfrm>
              <a:off x="33263" y="1880338"/>
              <a:ext cx="2188351" cy="246221"/>
            </a:xfrm>
            <a:prstGeom prst="rect">
              <a:avLst/>
            </a:prstGeom>
            <a:solidFill>
              <a:schemeClr val="bg1">
                <a:alpha val="79000"/>
              </a:schemeClr>
            </a:solidFill>
          </p:spPr>
          <p:txBody>
            <a:bodyPr wrap="square" lIns="0" tIns="0" rIns="0" bIns="0" rtlCol="0">
              <a:spAutoFit/>
            </a:bodyPr>
            <a:lstStyle/>
            <a:p>
              <a:r>
                <a:rPr lang="en-US" altLang="ja-JP" sz="1600" dirty="0" smtClean="0">
                  <a:latin typeface="+mj-lt"/>
                  <a:ea typeface="メイリオ"/>
                  <a:cs typeface="メイリオ"/>
                </a:rPr>
                <a:t>Type II Supernova (CC-</a:t>
              </a:r>
              <a:r>
                <a:rPr lang="en-US" altLang="ja-JP" sz="1600" dirty="0" err="1" smtClean="0">
                  <a:latin typeface="+mj-lt"/>
                  <a:ea typeface="メイリオ"/>
                  <a:cs typeface="メイリオ"/>
                </a:rPr>
                <a:t>SNe</a:t>
              </a:r>
              <a:r>
                <a:rPr lang="en-US" altLang="ja-JP" sz="1600" dirty="0" smtClean="0">
                  <a:latin typeface="+mj-lt"/>
                  <a:ea typeface="メイリオ"/>
                  <a:cs typeface="メイリオ"/>
                </a:rPr>
                <a:t>)</a:t>
              </a:r>
              <a:endParaRPr kumimoji="1" lang="en-US" altLang="ja-JP" sz="1600" dirty="0" smtClean="0">
                <a:latin typeface="+mj-lt"/>
                <a:ea typeface="メイリオ"/>
                <a:cs typeface="メイリオ"/>
              </a:endParaRPr>
            </a:p>
          </p:txBody>
        </p:sp>
      </p:grpSp>
      <p:sp>
        <p:nvSpPr>
          <p:cNvPr id="91150" name="テキスト ボックス 4"/>
          <p:cNvSpPr txBox="1">
            <a:spLocks noChangeArrowheads="1"/>
          </p:cNvSpPr>
          <p:nvPr/>
        </p:nvSpPr>
        <p:spPr bwMode="auto">
          <a:xfrm>
            <a:off x="5416143" y="5380672"/>
            <a:ext cx="3727859"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kumimoji="1">
                <a:solidFill>
                  <a:schemeClr val="tx1"/>
                </a:solidFill>
                <a:latin typeface="Arial" pitchFamily="34" charset="0"/>
                <a:ea typeface="ＭＳ Ｐゴシック" pitchFamily="50" charset="-128"/>
              </a:defRPr>
            </a:lvl1pPr>
            <a:lvl2pPr marL="37931725" indent="-37474525" algn="l">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a:spcAft>
                <a:spcPts val="600"/>
              </a:spcAft>
            </a:pPr>
            <a:r>
              <a:rPr lang="en-US" altLang="ja-JP" sz="1600" dirty="0" smtClean="0">
                <a:solidFill>
                  <a:srgbClr val="0066FF"/>
                </a:solidFill>
                <a:latin typeface="Times" pitchFamily="18" charset="0"/>
              </a:rPr>
              <a:t>The third peak of the abundance pattern</a:t>
            </a:r>
          </a:p>
          <a:p>
            <a:pPr>
              <a:spcAft>
                <a:spcPts val="600"/>
              </a:spcAft>
            </a:pPr>
            <a:r>
              <a:rPr lang="en-US" altLang="ja-JP" sz="1600" dirty="0" smtClean="0">
                <a:solidFill>
                  <a:srgbClr val="0066FF"/>
                </a:solidFill>
                <a:latin typeface="Times" pitchFamily="18" charset="0"/>
                <a:sym typeface="Wingdings" pitchFamily="2" charset="2"/>
              </a:rPr>
              <a:t>Unclear estimations with various nuclear models</a:t>
            </a:r>
          </a:p>
          <a:p>
            <a:pPr>
              <a:spcAft>
                <a:spcPts val="600"/>
              </a:spcAft>
            </a:pPr>
            <a:r>
              <a:rPr lang="en-US" altLang="ja-JP" sz="1600" dirty="0" smtClean="0">
                <a:solidFill>
                  <a:srgbClr val="0066FF"/>
                </a:solidFill>
                <a:latin typeface="Times" pitchFamily="18" charset="0"/>
                <a:sym typeface="Wingdings" pitchFamily="2" charset="2"/>
              </a:rPr>
              <a:t> Most important region to pin down the astrophysical origin of the r-process</a:t>
            </a:r>
            <a:endParaRPr lang="en-US" altLang="ja-JP" sz="1600" dirty="0">
              <a:solidFill>
                <a:srgbClr val="0066FF"/>
              </a:solidFill>
              <a:latin typeface="Times" pitchFamily="18" charset="0"/>
              <a:sym typeface="Wingdings" pitchFamily="2" charset="2"/>
            </a:endParaRPr>
          </a:p>
        </p:txBody>
      </p:sp>
    </p:spTree>
    <p:custDataLst>
      <p:tags r:id="rId1"/>
    </p:custDataLst>
    <p:extLst>
      <p:ext uri="{BB962C8B-B14F-4D97-AF65-F5344CB8AC3E}">
        <p14:creationId xmlns:p14="http://schemas.microsoft.com/office/powerpoint/2010/main" val="287380028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157"/>
                                        </p:tgtEl>
                                        <p:attrNameLst>
                                          <p:attrName>style.visibility</p:attrName>
                                        </p:attrNameLst>
                                      </p:cBhvr>
                                      <p:to>
                                        <p:strVal val="visible"/>
                                      </p:to>
                                    </p:set>
                                    <p:animEffect transition="in" filter="fade">
                                      <p:cBhvr>
                                        <p:cTn id="12" dur="500"/>
                                        <p:tgtEl>
                                          <p:spTgt spid="91157"/>
                                        </p:tgtEl>
                                      </p:cBhvr>
                                    </p:animEffect>
                                  </p:childTnLst>
                                </p:cTn>
                              </p:par>
                              <p:par>
                                <p:cTn id="13" presetID="9" presetClass="exit" presetSubtype="0" fill="hold" nodeType="withEffect">
                                  <p:stCondLst>
                                    <p:cond delay="0"/>
                                  </p:stCondLst>
                                  <p:childTnLst>
                                    <p:animEffect transition="out" filter="dissolve">
                                      <p:cBhvr>
                                        <p:cTn id="14" dur="500"/>
                                        <p:tgtEl>
                                          <p:spTgt spid="35"/>
                                        </p:tgtEl>
                                      </p:cBhvr>
                                    </p:animEffect>
                                    <p:set>
                                      <p:cBhvr>
                                        <p:cTn id="15" dur="1" fill="hold">
                                          <p:stCondLst>
                                            <p:cond delay="499"/>
                                          </p:stCondLst>
                                        </p:cTn>
                                        <p:tgtEl>
                                          <p:spTgt spid="35"/>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91150"/>
                                        </p:tgtEl>
                                        <p:attrNameLst>
                                          <p:attrName>style.visibility</p:attrName>
                                        </p:attrNameLst>
                                      </p:cBhvr>
                                      <p:to>
                                        <p:strVal val="visible"/>
                                      </p:to>
                                    </p:set>
                                    <p:animEffect transition="in" filter="fade">
                                      <p:cBhvr>
                                        <p:cTn id="18" dur="500"/>
                                        <p:tgtEl>
                                          <p:spTgt spid="911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9115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64673" y="18440"/>
            <a:ext cx="8181351" cy="800219"/>
          </a:xfrm>
          <a:prstGeom prst="rect">
            <a:avLst/>
          </a:prstGeom>
          <a:noFill/>
        </p:spPr>
        <p:txBody>
          <a:bodyPr wrap="none" lIns="0" tIns="0" rIns="0" bIns="0" rtlCol="0">
            <a:spAutoFit/>
          </a:bodyPr>
          <a:lstStyle/>
          <a:p>
            <a:pPr algn="ctr"/>
            <a:r>
              <a:rPr kumimoji="1" lang="en-US" altLang="ja-JP" sz="2800" dirty="0" smtClean="0">
                <a:latin typeface="メイリオ"/>
                <a:ea typeface="メイリオ"/>
                <a:cs typeface="メイリオ"/>
              </a:rPr>
              <a:t>Expected production rates of N = 126 isotones</a:t>
            </a:r>
            <a:endParaRPr kumimoji="1" lang="en-US" altLang="ja-JP" sz="2400" dirty="0" smtClean="0">
              <a:latin typeface="メイリオ"/>
              <a:ea typeface="メイリオ"/>
              <a:cs typeface="メイリオ"/>
            </a:endParaRPr>
          </a:p>
          <a:p>
            <a:pPr algn="ctr"/>
            <a:r>
              <a:rPr lang="en-US" altLang="ja-JP" sz="2400" dirty="0" smtClean="0">
                <a:latin typeface="メイリオ"/>
                <a:ea typeface="メイリオ"/>
                <a:cs typeface="メイリオ"/>
              </a:rPr>
              <a:t>- Stage I and Stage II -</a:t>
            </a:r>
            <a:endParaRPr kumimoji="1" lang="en-US" altLang="ja-JP" sz="2400" dirty="0" smtClean="0">
              <a:latin typeface="メイリオ"/>
              <a:ea typeface="メイリオ"/>
              <a:cs typeface="メイリオ"/>
            </a:endParaRPr>
          </a:p>
        </p:txBody>
      </p:sp>
      <p:sp>
        <p:nvSpPr>
          <p:cNvPr id="16" name="テキスト ボックス 15"/>
          <p:cNvSpPr txBox="1"/>
          <p:nvPr/>
        </p:nvSpPr>
        <p:spPr>
          <a:xfrm>
            <a:off x="4887874" y="3151914"/>
            <a:ext cx="4436918" cy="215444"/>
          </a:xfrm>
          <a:prstGeom prst="rect">
            <a:avLst/>
          </a:prstGeom>
          <a:noFill/>
        </p:spPr>
        <p:txBody>
          <a:bodyPr wrap="square" lIns="0" tIns="0" rIns="0" bIns="0" rtlCol="0">
            <a:spAutoFit/>
          </a:bodyPr>
          <a:lstStyle/>
          <a:p>
            <a:r>
              <a:rPr lang="en-US" altLang="ja-JP" sz="1400" i="1" dirty="0" smtClean="0">
                <a:latin typeface="Times" panose="02020603050405020304" pitchFamily="18" charset="0"/>
                <a:cs typeface="Times" panose="02020603050405020304" pitchFamily="18" charset="0"/>
              </a:rPr>
              <a:t>T. </a:t>
            </a:r>
            <a:r>
              <a:rPr lang="en-US" altLang="ja-JP" sz="1400" i="1" dirty="0" err="1" smtClean="0">
                <a:latin typeface="Times" panose="02020603050405020304" pitchFamily="18" charset="0"/>
                <a:cs typeface="Times" panose="02020603050405020304" pitchFamily="18" charset="0"/>
              </a:rPr>
              <a:t>Kurtukian</a:t>
            </a:r>
            <a:r>
              <a:rPr lang="en-US" altLang="ja-JP" sz="1400" i="1" dirty="0" smtClean="0">
                <a:latin typeface="Times" panose="02020603050405020304" pitchFamily="18" charset="0"/>
                <a:cs typeface="Times" panose="02020603050405020304" pitchFamily="18" charset="0"/>
              </a:rPr>
              <a:t>-Nieto et al., Phys. Rev. C 89 (2014), 024616.</a:t>
            </a:r>
            <a:endParaRPr kumimoji="1" lang="en-US" altLang="ja-JP" sz="1400" i="1" dirty="0" smtClean="0">
              <a:latin typeface="Times" panose="02020603050405020304" pitchFamily="18" charset="0"/>
              <a:cs typeface="Times" panose="02020603050405020304" pitchFamily="18" charset="0"/>
            </a:endParaRPr>
          </a:p>
        </p:txBody>
      </p:sp>
      <p:grpSp>
        <p:nvGrpSpPr>
          <p:cNvPr id="19" name="図形グループ 18"/>
          <p:cNvGrpSpPr/>
          <p:nvPr/>
        </p:nvGrpSpPr>
        <p:grpSpPr>
          <a:xfrm>
            <a:off x="4958904" y="1177226"/>
            <a:ext cx="4165004" cy="646331"/>
            <a:chOff x="5731211" y="1437501"/>
            <a:chExt cx="4512080" cy="646331"/>
          </a:xfrm>
        </p:grpSpPr>
        <p:cxnSp>
          <p:nvCxnSpPr>
            <p:cNvPr id="5" name="直線コネクタ 4"/>
            <p:cNvCxnSpPr/>
            <p:nvPr/>
          </p:nvCxnSpPr>
          <p:spPr bwMode="auto">
            <a:xfrm>
              <a:off x="5731211" y="1622163"/>
              <a:ext cx="54517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テキスト ボックス 197"/>
            <p:cNvSpPr txBox="1">
              <a:spLocks noChangeArrowheads="1"/>
            </p:cNvSpPr>
            <p:nvPr/>
          </p:nvSpPr>
          <p:spPr bwMode="auto">
            <a:xfrm>
              <a:off x="6276099" y="1437501"/>
              <a:ext cx="39671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dirty="0" smtClean="0"/>
                <a:t>MNT (Exp.) : </a:t>
              </a:r>
              <a:r>
                <a:rPr lang="en-US" altLang="ja-JP" sz="1800" baseline="30000" dirty="0" smtClean="0"/>
                <a:t>136</a:t>
              </a:r>
              <a:r>
                <a:rPr lang="en-US" altLang="ja-JP" sz="1800" dirty="0" smtClean="0"/>
                <a:t>Xe (8 MeV/A, </a:t>
              </a:r>
              <a:r>
                <a:rPr lang="en-US" altLang="ja-JP" sz="1800" dirty="0" smtClean="0">
                  <a:solidFill>
                    <a:srgbClr val="FF0000"/>
                  </a:solidFill>
                </a:rPr>
                <a:t>20 </a:t>
              </a:r>
              <a:r>
                <a:rPr lang="en-US" altLang="ja-JP" sz="1800" dirty="0" err="1" smtClean="0">
                  <a:solidFill>
                    <a:srgbClr val="FF0000"/>
                  </a:solidFill>
                </a:rPr>
                <a:t>pnA</a:t>
              </a:r>
              <a:r>
                <a:rPr lang="en-US" altLang="ja-JP" sz="1800" dirty="0" smtClean="0"/>
                <a:t>) </a:t>
              </a:r>
            </a:p>
            <a:p>
              <a:pPr eaLnBrk="1" hangingPunct="1">
                <a:spcBef>
                  <a:spcPct val="0"/>
                </a:spcBef>
                <a:buFontTx/>
                <a:buNone/>
              </a:pPr>
              <a:r>
                <a:rPr lang="en-US" altLang="ja-JP" sz="1800" dirty="0"/>
                <a:t> </a:t>
              </a:r>
              <a:r>
                <a:rPr lang="en-US" altLang="ja-JP" sz="1800" dirty="0" smtClean="0"/>
                <a:t>                      + </a:t>
              </a:r>
              <a:r>
                <a:rPr lang="en-US" altLang="ja-JP" sz="1800" baseline="30000" dirty="0" smtClean="0"/>
                <a:t>198</a:t>
              </a:r>
              <a:r>
                <a:rPr lang="en-US" altLang="ja-JP" sz="1800" dirty="0" smtClean="0"/>
                <a:t>Pt (2 mg/cm</a:t>
              </a:r>
              <a:r>
                <a:rPr lang="en-US" altLang="ja-JP" sz="1800" baseline="30000" dirty="0" smtClean="0"/>
                <a:t>2</a:t>
              </a:r>
              <a:r>
                <a:rPr lang="en-US" altLang="ja-JP" sz="1800" dirty="0" smtClean="0"/>
                <a:t>)</a:t>
              </a:r>
              <a:endParaRPr lang="ja-JP" altLang="en-US" sz="1800" dirty="0"/>
            </a:p>
          </p:txBody>
        </p:sp>
        <p:sp>
          <p:nvSpPr>
            <p:cNvPr id="17" name="円/楕円 16"/>
            <p:cNvSpPr/>
            <p:nvPr/>
          </p:nvSpPr>
          <p:spPr>
            <a:xfrm>
              <a:off x="5927127" y="1538750"/>
              <a:ext cx="157156" cy="14506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図形グループ 19"/>
          <p:cNvGrpSpPr/>
          <p:nvPr/>
        </p:nvGrpSpPr>
        <p:grpSpPr>
          <a:xfrm>
            <a:off x="4958916" y="1809989"/>
            <a:ext cx="3987148" cy="646331"/>
            <a:chOff x="5823828" y="2070244"/>
            <a:chExt cx="4319410" cy="646331"/>
          </a:xfrm>
        </p:grpSpPr>
        <p:cxnSp>
          <p:nvCxnSpPr>
            <p:cNvPr id="10" name="直線コネクタ 9"/>
            <p:cNvCxnSpPr/>
            <p:nvPr/>
          </p:nvCxnSpPr>
          <p:spPr bwMode="auto">
            <a:xfrm>
              <a:off x="5823828" y="2254906"/>
              <a:ext cx="54517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テキスト ボックス 197"/>
            <p:cNvSpPr txBox="1">
              <a:spLocks noChangeArrowheads="1"/>
            </p:cNvSpPr>
            <p:nvPr/>
          </p:nvSpPr>
          <p:spPr bwMode="auto">
            <a:xfrm>
              <a:off x="6368718" y="2070244"/>
              <a:ext cx="37745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dirty="0" smtClean="0"/>
                <a:t>GRAZING </a:t>
              </a:r>
              <a:r>
                <a:rPr lang="en-US" altLang="ja-JP" sz="1800" dirty="0"/>
                <a:t>: </a:t>
              </a:r>
              <a:r>
                <a:rPr lang="en-US" altLang="ja-JP" sz="1800" baseline="30000" dirty="0"/>
                <a:t>136</a:t>
              </a:r>
              <a:r>
                <a:rPr lang="en-US" altLang="ja-JP" sz="1800" dirty="0"/>
                <a:t>Xe (8 M</a:t>
              </a:r>
              <a:r>
                <a:rPr lang="en-US" altLang="ja-JP" sz="1800" dirty="0" smtClean="0"/>
                <a:t>eV/A, </a:t>
              </a:r>
              <a:r>
                <a:rPr lang="en-US" altLang="ja-JP" sz="1800" dirty="0"/>
                <a:t>20 </a:t>
              </a:r>
              <a:r>
                <a:rPr lang="en-US" altLang="ja-JP" sz="1800" dirty="0" err="1"/>
                <a:t>pnA</a:t>
              </a:r>
              <a:r>
                <a:rPr lang="en-US" altLang="ja-JP" sz="1800" dirty="0"/>
                <a:t>) </a:t>
              </a:r>
              <a:endParaRPr lang="en-US" altLang="ja-JP" sz="1800" dirty="0" smtClean="0"/>
            </a:p>
            <a:p>
              <a:pPr eaLnBrk="1" hangingPunct="1">
                <a:spcBef>
                  <a:spcPct val="0"/>
                </a:spcBef>
                <a:buFontTx/>
                <a:buNone/>
              </a:pPr>
              <a:r>
                <a:rPr lang="en-US" altLang="ja-JP" sz="1800" dirty="0" smtClean="0"/>
                <a:t>                    + </a:t>
              </a:r>
              <a:r>
                <a:rPr lang="en-US" altLang="ja-JP" sz="1800" baseline="30000" dirty="0"/>
                <a:t>198</a:t>
              </a:r>
              <a:r>
                <a:rPr lang="en-US" altLang="ja-JP" sz="1800" dirty="0"/>
                <a:t>Pt (2 mg/cm</a:t>
              </a:r>
              <a:r>
                <a:rPr lang="en-US" altLang="ja-JP" sz="1800" baseline="30000" dirty="0"/>
                <a:t>2</a:t>
              </a:r>
              <a:r>
                <a:rPr lang="en-US" altLang="ja-JP" sz="1800" dirty="0"/>
                <a:t>)</a:t>
              </a:r>
              <a:endParaRPr lang="ja-JP" altLang="en-US" sz="1800" dirty="0"/>
            </a:p>
          </p:txBody>
        </p:sp>
        <p:sp>
          <p:nvSpPr>
            <p:cNvPr id="18" name="正方形/長方形 17"/>
            <p:cNvSpPr/>
            <p:nvPr/>
          </p:nvSpPr>
          <p:spPr>
            <a:xfrm>
              <a:off x="6017835" y="2185127"/>
              <a:ext cx="156017"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 name="図形グループ 28"/>
          <p:cNvGrpSpPr/>
          <p:nvPr/>
        </p:nvGrpSpPr>
        <p:grpSpPr>
          <a:xfrm>
            <a:off x="4958903" y="2551561"/>
            <a:ext cx="4171656" cy="646331"/>
            <a:chOff x="5823828" y="2811816"/>
            <a:chExt cx="4519294" cy="646331"/>
          </a:xfrm>
        </p:grpSpPr>
        <p:cxnSp>
          <p:nvCxnSpPr>
            <p:cNvPr id="13" name="直線コネクタ 12"/>
            <p:cNvCxnSpPr/>
            <p:nvPr/>
          </p:nvCxnSpPr>
          <p:spPr bwMode="auto">
            <a:xfrm>
              <a:off x="5823828" y="2996478"/>
              <a:ext cx="545173"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テキスト ボックス 197"/>
            <p:cNvSpPr txBox="1">
              <a:spLocks noChangeArrowheads="1"/>
            </p:cNvSpPr>
            <p:nvPr/>
          </p:nvSpPr>
          <p:spPr bwMode="auto">
            <a:xfrm>
              <a:off x="6368718" y="2811816"/>
              <a:ext cx="39744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dirty="0" smtClean="0"/>
                <a:t>Fragmentation : </a:t>
              </a:r>
            </a:p>
            <a:p>
              <a:pPr eaLnBrk="1" hangingPunct="1">
                <a:spcBef>
                  <a:spcPct val="0"/>
                </a:spcBef>
                <a:buFontTx/>
                <a:buNone/>
              </a:pPr>
              <a:r>
                <a:rPr lang="en-US" altLang="ja-JP" sz="1800" baseline="30000" dirty="0" smtClean="0"/>
                <a:t>208</a:t>
              </a:r>
              <a:r>
                <a:rPr lang="en-US" altLang="ja-JP" sz="1800" dirty="0" smtClean="0"/>
                <a:t>Pb (1 GeV/A, 1 </a:t>
              </a:r>
              <a:r>
                <a:rPr lang="en-US" altLang="ja-JP" sz="1800" dirty="0" err="1" smtClean="0"/>
                <a:t>pnA</a:t>
              </a:r>
              <a:r>
                <a:rPr lang="en-US" altLang="ja-JP" sz="1800" dirty="0" smtClean="0"/>
                <a:t>) + Be (5 g/cm</a:t>
              </a:r>
              <a:r>
                <a:rPr lang="en-US" altLang="ja-JP" sz="1800" baseline="30000" dirty="0" smtClean="0"/>
                <a:t>2</a:t>
              </a:r>
              <a:r>
                <a:rPr lang="en-US" altLang="ja-JP" sz="1800" dirty="0" smtClean="0"/>
                <a:t>)</a:t>
              </a:r>
              <a:endParaRPr lang="ja-JP" altLang="en-US" sz="1800" dirty="0"/>
            </a:p>
          </p:txBody>
        </p:sp>
        <p:sp>
          <p:nvSpPr>
            <p:cNvPr id="2" name="星 5 1"/>
            <p:cNvSpPr/>
            <p:nvPr/>
          </p:nvSpPr>
          <p:spPr>
            <a:xfrm flipV="1">
              <a:off x="5990622" y="2909121"/>
              <a:ext cx="234026" cy="216024"/>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テキスト ボックス 26"/>
          <p:cNvSpPr txBox="1"/>
          <p:nvPr/>
        </p:nvSpPr>
        <p:spPr>
          <a:xfrm>
            <a:off x="2518498" y="4715215"/>
            <a:ext cx="2460604" cy="307777"/>
          </a:xfrm>
          <a:prstGeom prst="rect">
            <a:avLst/>
          </a:prstGeom>
          <a:noFill/>
        </p:spPr>
        <p:txBody>
          <a:bodyPr wrap="none" rtlCol="0">
            <a:spAutoFit/>
          </a:bodyPr>
          <a:lstStyle/>
          <a:p>
            <a:r>
              <a:rPr lang="en-US" sz="1400" dirty="0" smtClean="0"/>
              <a:t>from Y.X. Watanabe &amp; Y.H. Kim</a:t>
            </a:r>
            <a:endParaRPr lang="en-US" sz="1400" dirty="0"/>
          </a:p>
        </p:txBody>
      </p:sp>
      <p:sp>
        <p:nvSpPr>
          <p:cNvPr id="31" name="テキスト ボックス 30"/>
          <p:cNvSpPr txBox="1"/>
          <p:nvPr/>
        </p:nvSpPr>
        <p:spPr>
          <a:xfrm>
            <a:off x="75737" y="5995037"/>
            <a:ext cx="4871262" cy="830997"/>
          </a:xfrm>
          <a:prstGeom prst="rect">
            <a:avLst/>
          </a:prstGeom>
          <a:noFill/>
        </p:spPr>
        <p:txBody>
          <a:bodyPr wrap="square" rtlCol="0">
            <a:spAutoFit/>
          </a:bodyPr>
          <a:lstStyle/>
          <a:p>
            <a:pPr algn="ctr"/>
            <a:r>
              <a:rPr lang="en-US" sz="2400" dirty="0" smtClean="0"/>
              <a:t>Feasible for decay measurements of unknown isotones, </a:t>
            </a:r>
            <a:r>
              <a:rPr lang="en-US" sz="2400" dirty="0" smtClean="0">
                <a:solidFill>
                  <a:srgbClr val="FF0000"/>
                </a:solidFill>
              </a:rPr>
              <a:t>if </a:t>
            </a:r>
            <a:r>
              <a:rPr lang="en-US" sz="2400" dirty="0" err="1" smtClean="0">
                <a:solidFill>
                  <a:srgbClr val="FF0000"/>
                </a:solidFill>
              </a:rPr>
              <a:t>ε</a:t>
            </a:r>
            <a:r>
              <a:rPr lang="en-US" sz="2400" baseline="-25000" dirty="0" err="1" smtClean="0">
                <a:solidFill>
                  <a:srgbClr val="FF0000"/>
                </a:solidFill>
              </a:rPr>
              <a:t>extr</a:t>
            </a:r>
            <a:r>
              <a:rPr lang="en-US" sz="2400" baseline="-25000" dirty="0" smtClean="0">
                <a:solidFill>
                  <a:srgbClr val="FF0000"/>
                </a:solidFill>
              </a:rPr>
              <a:t>.</a:t>
            </a:r>
            <a:r>
              <a:rPr lang="en-US" sz="2400" dirty="0" smtClean="0">
                <a:solidFill>
                  <a:srgbClr val="FF0000"/>
                </a:solidFill>
              </a:rPr>
              <a:t> &gt; 0.1 %</a:t>
            </a:r>
            <a:endParaRPr lang="en-US" sz="2400" dirty="0">
              <a:solidFill>
                <a:srgbClr val="FF0000"/>
              </a:solidFill>
            </a:endParaRPr>
          </a:p>
        </p:txBody>
      </p:sp>
      <p:pic>
        <p:nvPicPr>
          <p:cNvPr id="37" name="Picture 2" descr="C:\Users\yutaka\Desktop\Dropbox\publish\2015\20150515_emis2015\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23" y="1261229"/>
            <a:ext cx="4688177" cy="4626286"/>
          </a:xfrm>
          <a:prstGeom prst="rect">
            <a:avLst/>
          </a:prstGeom>
          <a:noFill/>
          <a:extLst>
            <a:ext uri="{909E8E84-426E-40dd-AFC4-6F175D3DCCD1}">
              <a14:hiddenFill xmlns:a14="http://schemas.microsoft.com/office/drawing/2010/main">
                <a:solidFill>
                  <a:srgbClr val="FFFFFF"/>
                </a:solidFill>
              </a14:hiddenFill>
            </a:ext>
          </a:extLst>
        </p:spPr>
      </p:pic>
      <p:sp>
        <p:nvSpPr>
          <p:cNvPr id="38" name="テキスト ボックス 37"/>
          <p:cNvSpPr txBox="1"/>
          <p:nvPr/>
        </p:nvSpPr>
        <p:spPr>
          <a:xfrm>
            <a:off x="3048163" y="3275696"/>
            <a:ext cx="218409" cy="307777"/>
          </a:xfrm>
          <a:prstGeom prst="rect">
            <a:avLst/>
          </a:prstGeom>
          <a:noFill/>
        </p:spPr>
        <p:txBody>
          <a:bodyPr wrap="none" lIns="0" tIns="0" rIns="0" bIns="0" rtlCol="0">
            <a:spAutoFit/>
          </a:bodyPr>
          <a:lstStyle/>
          <a:p>
            <a:pPr algn="ctr"/>
            <a:r>
              <a:rPr kumimoji="1" lang="en-US" altLang="ja-JP" sz="2000" dirty="0" smtClean="0"/>
              <a:t>Pt</a:t>
            </a:r>
            <a:endParaRPr kumimoji="1" lang="ja-JP" altLang="en-US" sz="2000" dirty="0"/>
          </a:p>
        </p:txBody>
      </p:sp>
      <p:sp>
        <p:nvSpPr>
          <p:cNvPr id="39" name="テキスト ボックス 38"/>
          <p:cNvSpPr txBox="1"/>
          <p:nvPr/>
        </p:nvSpPr>
        <p:spPr>
          <a:xfrm>
            <a:off x="2629600" y="3471903"/>
            <a:ext cx="154039" cy="307777"/>
          </a:xfrm>
          <a:prstGeom prst="rect">
            <a:avLst/>
          </a:prstGeom>
          <a:noFill/>
        </p:spPr>
        <p:txBody>
          <a:bodyPr wrap="none" lIns="0" tIns="0" rIns="0" bIns="0" rtlCol="0">
            <a:spAutoFit/>
          </a:bodyPr>
          <a:lstStyle/>
          <a:p>
            <a:pPr algn="ctr"/>
            <a:r>
              <a:rPr kumimoji="1" lang="en-US" altLang="ja-JP" sz="2000" dirty="0" err="1" smtClean="0"/>
              <a:t>Ir</a:t>
            </a:r>
            <a:endParaRPr kumimoji="1" lang="ja-JP" altLang="en-US" sz="2000" dirty="0"/>
          </a:p>
        </p:txBody>
      </p:sp>
      <p:sp>
        <p:nvSpPr>
          <p:cNvPr id="40" name="テキスト ボックス 39"/>
          <p:cNvSpPr txBox="1"/>
          <p:nvPr/>
        </p:nvSpPr>
        <p:spPr>
          <a:xfrm>
            <a:off x="2110257" y="3663596"/>
            <a:ext cx="270131" cy="307777"/>
          </a:xfrm>
          <a:prstGeom prst="rect">
            <a:avLst/>
          </a:prstGeom>
          <a:noFill/>
        </p:spPr>
        <p:txBody>
          <a:bodyPr wrap="none" lIns="0" tIns="0" rIns="0" bIns="0" rtlCol="0">
            <a:spAutoFit/>
          </a:bodyPr>
          <a:lstStyle/>
          <a:p>
            <a:pPr algn="ctr"/>
            <a:r>
              <a:rPr kumimoji="1" lang="en-US" altLang="ja-JP" sz="2000" dirty="0" err="1" smtClean="0"/>
              <a:t>Os</a:t>
            </a:r>
            <a:endParaRPr kumimoji="1" lang="ja-JP" altLang="en-US" sz="2000" dirty="0"/>
          </a:p>
        </p:txBody>
      </p:sp>
      <p:sp>
        <p:nvSpPr>
          <p:cNvPr id="41" name="テキスト ボックス 40"/>
          <p:cNvSpPr txBox="1"/>
          <p:nvPr/>
        </p:nvSpPr>
        <p:spPr>
          <a:xfrm>
            <a:off x="1650585" y="3926898"/>
            <a:ext cx="266875" cy="307777"/>
          </a:xfrm>
          <a:prstGeom prst="rect">
            <a:avLst/>
          </a:prstGeom>
          <a:noFill/>
        </p:spPr>
        <p:txBody>
          <a:bodyPr wrap="none" lIns="0" tIns="0" rIns="0" bIns="0" rtlCol="0">
            <a:spAutoFit/>
          </a:bodyPr>
          <a:lstStyle/>
          <a:p>
            <a:pPr algn="ctr"/>
            <a:r>
              <a:rPr kumimoji="1" lang="en-US" altLang="ja-JP" sz="2000" dirty="0" smtClean="0"/>
              <a:t>Re</a:t>
            </a:r>
            <a:endParaRPr kumimoji="1" lang="ja-JP" altLang="en-US" sz="2000" dirty="0"/>
          </a:p>
        </p:txBody>
      </p:sp>
      <p:sp>
        <p:nvSpPr>
          <p:cNvPr id="42" name="テキスト ボックス 41"/>
          <p:cNvSpPr txBox="1"/>
          <p:nvPr/>
        </p:nvSpPr>
        <p:spPr>
          <a:xfrm>
            <a:off x="1216113" y="4170478"/>
            <a:ext cx="230832" cy="307777"/>
          </a:xfrm>
          <a:prstGeom prst="rect">
            <a:avLst/>
          </a:prstGeom>
          <a:noFill/>
        </p:spPr>
        <p:txBody>
          <a:bodyPr wrap="none" lIns="0" tIns="0" rIns="0" bIns="0" rtlCol="0">
            <a:spAutoFit/>
          </a:bodyPr>
          <a:lstStyle/>
          <a:p>
            <a:pPr algn="ctr"/>
            <a:r>
              <a:rPr kumimoji="1" lang="en-US" altLang="ja-JP" sz="2000" dirty="0" smtClean="0"/>
              <a:t>W</a:t>
            </a:r>
            <a:endParaRPr kumimoji="1" lang="ja-JP" altLang="en-US" sz="2000" dirty="0"/>
          </a:p>
        </p:txBody>
      </p:sp>
      <p:sp>
        <p:nvSpPr>
          <p:cNvPr id="43" name="正方形/長方形 42"/>
          <p:cNvSpPr/>
          <p:nvPr/>
        </p:nvSpPr>
        <p:spPr>
          <a:xfrm>
            <a:off x="1755471" y="5567555"/>
            <a:ext cx="2406177" cy="288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197"/>
          <p:cNvSpPr txBox="1">
            <a:spLocks noChangeArrowheads="1"/>
          </p:cNvSpPr>
          <p:nvPr/>
        </p:nvSpPr>
        <p:spPr bwMode="auto">
          <a:xfrm>
            <a:off x="1909629" y="5587846"/>
            <a:ext cx="1993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2400" b="1" dirty="0" smtClean="0"/>
              <a:t>Atomic number</a:t>
            </a:r>
            <a:endParaRPr lang="ja-JP" altLang="en-US" sz="2400" b="1" dirty="0"/>
          </a:p>
        </p:txBody>
      </p:sp>
      <p:sp>
        <p:nvSpPr>
          <p:cNvPr id="45" name="正方形/長方形 44"/>
          <p:cNvSpPr/>
          <p:nvPr/>
        </p:nvSpPr>
        <p:spPr>
          <a:xfrm>
            <a:off x="210782" y="1551196"/>
            <a:ext cx="343156" cy="3481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197"/>
          <p:cNvSpPr txBox="1">
            <a:spLocks noChangeArrowheads="1"/>
          </p:cNvSpPr>
          <p:nvPr/>
        </p:nvSpPr>
        <p:spPr bwMode="auto">
          <a:xfrm rot="16200000">
            <a:off x="-981268" y="3197567"/>
            <a:ext cx="25789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2400" b="1" dirty="0" smtClean="0"/>
              <a:t>Production rate</a:t>
            </a:r>
            <a:r>
              <a:rPr lang="ja-JP" altLang="en-US" sz="2400" b="1" dirty="0" smtClean="0"/>
              <a:t> </a:t>
            </a:r>
            <a:r>
              <a:rPr lang="en-US" altLang="ja-JP" sz="2400" b="1" dirty="0" smtClean="0"/>
              <a:t>(Hz)</a:t>
            </a:r>
            <a:endParaRPr lang="ja-JP" altLang="en-US" sz="2400" b="1" dirty="0"/>
          </a:p>
        </p:txBody>
      </p:sp>
      <p:grpSp>
        <p:nvGrpSpPr>
          <p:cNvPr id="55" name="図形グループ 54"/>
          <p:cNvGrpSpPr/>
          <p:nvPr/>
        </p:nvGrpSpPr>
        <p:grpSpPr>
          <a:xfrm>
            <a:off x="1535492" y="3134018"/>
            <a:ext cx="7520215" cy="1182245"/>
            <a:chOff x="1599946" y="3168650"/>
            <a:chExt cx="8146900" cy="1182245"/>
          </a:xfrm>
        </p:grpSpPr>
        <p:grpSp>
          <p:nvGrpSpPr>
            <p:cNvPr id="56" name="図形グループ 55"/>
            <p:cNvGrpSpPr/>
            <p:nvPr/>
          </p:nvGrpSpPr>
          <p:grpSpPr>
            <a:xfrm>
              <a:off x="5662483" y="3427565"/>
              <a:ext cx="4084363" cy="923330"/>
              <a:chOff x="5731849" y="2987465"/>
              <a:chExt cx="4084361" cy="923330"/>
            </a:xfrm>
          </p:grpSpPr>
          <p:cxnSp>
            <p:nvCxnSpPr>
              <p:cNvPr id="71" name="直線コネクタ 70"/>
              <p:cNvCxnSpPr/>
              <p:nvPr/>
            </p:nvCxnSpPr>
            <p:spPr bwMode="auto">
              <a:xfrm>
                <a:off x="5731849" y="3172127"/>
                <a:ext cx="545173"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73" name="テキスト ボックス 197"/>
              <p:cNvSpPr txBox="1">
                <a:spLocks noChangeArrowheads="1"/>
              </p:cNvSpPr>
              <p:nvPr/>
            </p:nvSpPr>
            <p:spPr bwMode="auto">
              <a:xfrm>
                <a:off x="6276742" y="2987465"/>
                <a:ext cx="35394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dirty="0" smtClean="0"/>
                  <a:t>GRAZING </a:t>
                </a:r>
                <a:r>
                  <a:rPr lang="en-US" altLang="ja-JP" sz="1800" dirty="0"/>
                  <a:t>: </a:t>
                </a:r>
                <a:endParaRPr lang="en-US" altLang="ja-JP" sz="1800" dirty="0" smtClean="0"/>
              </a:p>
              <a:p>
                <a:pPr eaLnBrk="1" hangingPunct="1">
                  <a:spcBef>
                    <a:spcPct val="0"/>
                  </a:spcBef>
                  <a:buFontTx/>
                  <a:buNone/>
                </a:pPr>
                <a:r>
                  <a:rPr lang="en-US" altLang="ja-JP" sz="1800" baseline="30000" dirty="0" smtClean="0"/>
                  <a:t>239</a:t>
                </a:r>
                <a:r>
                  <a:rPr lang="en-US" altLang="ja-JP" sz="1800" dirty="0" smtClean="0"/>
                  <a:t>U (9 MeV/A, 20 </a:t>
                </a:r>
                <a:r>
                  <a:rPr lang="en-US" altLang="ja-JP" sz="1800" dirty="0" err="1" smtClean="0"/>
                  <a:t>pnA</a:t>
                </a:r>
                <a:r>
                  <a:rPr lang="en-US" altLang="ja-JP" sz="1800" dirty="0" smtClean="0"/>
                  <a:t>) </a:t>
                </a:r>
              </a:p>
              <a:p>
                <a:pPr eaLnBrk="1" hangingPunct="1">
                  <a:spcBef>
                    <a:spcPct val="0"/>
                  </a:spcBef>
                  <a:buFontTx/>
                  <a:buNone/>
                </a:pPr>
                <a:r>
                  <a:rPr lang="en-US" altLang="ja-JP" sz="1800" dirty="0" smtClean="0"/>
                  <a:t>+ </a:t>
                </a:r>
                <a:r>
                  <a:rPr lang="en-US" altLang="ja-JP" sz="1800" baseline="30000" dirty="0"/>
                  <a:t>198</a:t>
                </a:r>
                <a:r>
                  <a:rPr lang="en-US" altLang="ja-JP" sz="1800" dirty="0"/>
                  <a:t>Pt </a:t>
                </a:r>
                <a:r>
                  <a:rPr lang="en-US" altLang="ja-JP" sz="1800" dirty="0" smtClean="0"/>
                  <a:t>(13 </a:t>
                </a:r>
                <a:r>
                  <a:rPr lang="en-US" altLang="ja-JP" sz="1800" dirty="0"/>
                  <a:t>mg/cm</a:t>
                </a:r>
                <a:r>
                  <a:rPr lang="en-US" altLang="ja-JP" sz="1800" baseline="30000" dirty="0"/>
                  <a:t>2</a:t>
                </a:r>
                <a:r>
                  <a:rPr lang="en-US" altLang="ja-JP" sz="1800" dirty="0" smtClean="0"/>
                  <a:t>)</a:t>
                </a:r>
                <a:r>
                  <a:rPr lang="en-US" altLang="ja-JP" sz="1800" dirty="0" smtClean="0">
                    <a:solidFill>
                      <a:srgbClr val="FF0000"/>
                    </a:solidFill>
                  </a:rPr>
                  <a:t> -&gt; 0.03 kW !!</a:t>
                </a:r>
                <a:endParaRPr lang="ja-JP" altLang="en-US" sz="1800" dirty="0">
                  <a:solidFill>
                    <a:srgbClr val="FF0000"/>
                  </a:solidFill>
                </a:endParaRPr>
              </a:p>
            </p:txBody>
          </p:sp>
          <p:sp>
            <p:nvSpPr>
              <p:cNvPr id="74" name="二等辺三角形 73"/>
              <p:cNvSpPr/>
              <p:nvPr/>
            </p:nvSpPr>
            <p:spPr>
              <a:xfrm>
                <a:off x="5901664" y="3092516"/>
                <a:ext cx="180981" cy="144016"/>
              </a:xfrm>
              <a:prstGeom prst="triangl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7" name="図形グループ 56"/>
            <p:cNvGrpSpPr/>
            <p:nvPr/>
          </p:nvGrpSpPr>
          <p:grpSpPr>
            <a:xfrm>
              <a:off x="1599946" y="3168650"/>
              <a:ext cx="2127504" cy="920750"/>
              <a:chOff x="1599946" y="3168650"/>
              <a:chExt cx="2127504" cy="920750"/>
            </a:xfrm>
            <a:solidFill>
              <a:srgbClr val="0000FF"/>
            </a:solidFill>
          </p:grpSpPr>
          <p:sp>
            <p:nvSpPr>
              <p:cNvPr id="58" name="二等辺三角形 57"/>
              <p:cNvSpPr/>
              <p:nvPr/>
            </p:nvSpPr>
            <p:spPr>
              <a:xfrm>
                <a:off x="1599946" y="3968750"/>
                <a:ext cx="139954" cy="120650"/>
              </a:xfrm>
              <a:prstGeom prst="triangle">
                <a:avLst/>
              </a:prstGeom>
              <a:grp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二等辺三角形 58"/>
              <p:cNvSpPr/>
              <p:nvPr/>
            </p:nvSpPr>
            <p:spPr>
              <a:xfrm>
                <a:off x="2088896" y="3657600"/>
                <a:ext cx="139954" cy="120650"/>
              </a:xfrm>
              <a:prstGeom prst="triangle">
                <a:avLst/>
              </a:prstGeom>
              <a:grp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二等辺三角形 59"/>
              <p:cNvSpPr/>
              <p:nvPr/>
            </p:nvSpPr>
            <p:spPr>
              <a:xfrm>
                <a:off x="2577846" y="3403600"/>
                <a:ext cx="139954" cy="120650"/>
              </a:xfrm>
              <a:prstGeom prst="triangle">
                <a:avLst/>
              </a:prstGeom>
              <a:grp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二等辺三角形 60"/>
              <p:cNvSpPr/>
              <p:nvPr/>
            </p:nvSpPr>
            <p:spPr>
              <a:xfrm>
                <a:off x="3079496" y="3238500"/>
                <a:ext cx="139954" cy="120650"/>
              </a:xfrm>
              <a:prstGeom prst="triangle">
                <a:avLst/>
              </a:prstGeom>
              <a:grp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二等辺三角形 61"/>
              <p:cNvSpPr/>
              <p:nvPr/>
            </p:nvSpPr>
            <p:spPr>
              <a:xfrm>
                <a:off x="3587496" y="3168650"/>
                <a:ext cx="139954" cy="120650"/>
              </a:xfrm>
              <a:prstGeom prst="triangle">
                <a:avLst/>
              </a:prstGeom>
              <a:grp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3" name="直線コネクタ 62"/>
              <p:cNvCxnSpPr>
                <a:stCxn id="62" idx="1"/>
                <a:endCxn id="61" idx="5"/>
              </p:cNvCxnSpPr>
              <p:nvPr/>
            </p:nvCxnSpPr>
            <p:spPr>
              <a:xfrm flipH="1">
                <a:off x="3184462" y="3228975"/>
                <a:ext cx="438023" cy="69850"/>
              </a:xfrm>
              <a:prstGeom prst="line">
                <a:avLst/>
              </a:prstGeom>
              <a:grpFill/>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4" name="直線コネクタ 63"/>
              <p:cNvCxnSpPr>
                <a:stCxn id="61" idx="1"/>
                <a:endCxn id="60" idx="5"/>
              </p:cNvCxnSpPr>
              <p:nvPr/>
            </p:nvCxnSpPr>
            <p:spPr>
              <a:xfrm flipH="1">
                <a:off x="2682812" y="3298825"/>
                <a:ext cx="431673" cy="165100"/>
              </a:xfrm>
              <a:prstGeom prst="line">
                <a:avLst/>
              </a:prstGeom>
              <a:grpFill/>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9" name="直線コネクタ 68"/>
              <p:cNvCxnSpPr>
                <a:stCxn id="60" idx="1"/>
                <a:endCxn id="59" idx="5"/>
              </p:cNvCxnSpPr>
              <p:nvPr/>
            </p:nvCxnSpPr>
            <p:spPr>
              <a:xfrm flipH="1">
                <a:off x="2193862" y="3463925"/>
                <a:ext cx="418973" cy="254000"/>
              </a:xfrm>
              <a:prstGeom prst="line">
                <a:avLst/>
              </a:prstGeom>
              <a:grpFill/>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70" name="直線コネクタ 69"/>
              <p:cNvCxnSpPr>
                <a:stCxn id="59" idx="1"/>
                <a:endCxn id="58" idx="5"/>
              </p:cNvCxnSpPr>
              <p:nvPr/>
            </p:nvCxnSpPr>
            <p:spPr>
              <a:xfrm flipH="1">
                <a:off x="1704912" y="3717925"/>
                <a:ext cx="418973" cy="311150"/>
              </a:xfrm>
              <a:prstGeom prst="line">
                <a:avLst/>
              </a:prstGeom>
              <a:grpFill/>
              <a:ln>
                <a:solidFill>
                  <a:srgbClr val="0000FF"/>
                </a:solidFill>
              </a:ln>
            </p:spPr>
            <p:style>
              <a:lnRef idx="2">
                <a:schemeClr val="accent1"/>
              </a:lnRef>
              <a:fillRef idx="0">
                <a:schemeClr val="accent1"/>
              </a:fillRef>
              <a:effectRef idx="1">
                <a:schemeClr val="accent1"/>
              </a:effectRef>
              <a:fontRef idx="minor">
                <a:schemeClr val="tx1"/>
              </a:fontRef>
            </p:style>
          </p:cxnSp>
        </p:grpSp>
      </p:grpSp>
      <p:grpSp>
        <p:nvGrpSpPr>
          <p:cNvPr id="23" name="図形グループ 22"/>
          <p:cNvGrpSpPr/>
          <p:nvPr/>
        </p:nvGrpSpPr>
        <p:grpSpPr>
          <a:xfrm>
            <a:off x="1515092" y="1981990"/>
            <a:ext cx="7548792" cy="4599256"/>
            <a:chOff x="1641348" y="2016625"/>
            <a:chExt cx="8177856" cy="4599256"/>
          </a:xfrm>
        </p:grpSpPr>
        <p:grpSp>
          <p:nvGrpSpPr>
            <p:cNvPr id="22" name="図形グループ 21"/>
            <p:cNvGrpSpPr/>
            <p:nvPr/>
          </p:nvGrpSpPr>
          <p:grpSpPr>
            <a:xfrm>
              <a:off x="1641348" y="2127254"/>
              <a:ext cx="8177856" cy="4488627"/>
              <a:chOff x="1641348" y="2127254"/>
              <a:chExt cx="8177856" cy="4488627"/>
            </a:xfrm>
          </p:grpSpPr>
          <p:sp>
            <p:nvSpPr>
              <p:cNvPr id="7" name="テキスト ボックス 6"/>
              <p:cNvSpPr txBox="1"/>
              <p:nvPr/>
            </p:nvSpPr>
            <p:spPr>
              <a:xfrm>
                <a:off x="5410967" y="4584556"/>
                <a:ext cx="4408237" cy="2031325"/>
              </a:xfrm>
              <a:prstGeom prst="rect">
                <a:avLst/>
              </a:prstGeom>
              <a:solidFill>
                <a:schemeClr val="accent5">
                  <a:lumMod val="20000"/>
                  <a:lumOff val="80000"/>
                </a:schemeClr>
              </a:solidFill>
            </p:spPr>
            <p:txBody>
              <a:bodyPr wrap="none" rtlCol="0">
                <a:spAutoFit/>
              </a:bodyPr>
              <a:lstStyle/>
              <a:p>
                <a:r>
                  <a:rPr lang="en-US" b="1" dirty="0" smtClean="0">
                    <a:solidFill>
                      <a:srgbClr val="0000FF"/>
                    </a:solidFill>
                    <a:latin typeface="メイリオ"/>
                    <a:ea typeface="メイリオ"/>
                    <a:cs typeface="メイリオ"/>
                  </a:rPr>
                  <a:t>STAGE I: 0.3 kW level @FY2018</a:t>
                </a:r>
              </a:p>
              <a:p>
                <a:r>
                  <a:rPr lang="en-US" b="1" dirty="0" smtClean="0">
                    <a:solidFill>
                      <a:srgbClr val="FF0000"/>
                    </a:solidFill>
                    <a:latin typeface="メイリオ"/>
                    <a:ea typeface="メイリオ"/>
                    <a:cs typeface="メイリオ"/>
                  </a:rPr>
                  <a:t>-&gt; </a:t>
                </a:r>
                <a:r>
                  <a:rPr lang="en-US" b="1" baseline="30000" dirty="0" smtClean="0">
                    <a:solidFill>
                      <a:srgbClr val="FF0000"/>
                    </a:solidFill>
                    <a:latin typeface="メイリオ"/>
                    <a:ea typeface="メイリオ"/>
                    <a:cs typeface="メイリオ"/>
                  </a:rPr>
                  <a:t>136</a:t>
                </a:r>
                <a:r>
                  <a:rPr lang="en-US" b="1" dirty="0" smtClean="0">
                    <a:solidFill>
                      <a:srgbClr val="FF0000"/>
                    </a:solidFill>
                    <a:latin typeface="メイリオ"/>
                    <a:ea typeface="メイリオ"/>
                    <a:cs typeface="メイリオ"/>
                  </a:rPr>
                  <a:t>Xe, 250 </a:t>
                </a:r>
                <a:r>
                  <a:rPr lang="en-US" b="1" dirty="0" err="1" smtClean="0">
                    <a:solidFill>
                      <a:srgbClr val="FF0000"/>
                    </a:solidFill>
                    <a:latin typeface="メイリオ"/>
                    <a:ea typeface="メイリオ"/>
                    <a:cs typeface="メイリオ"/>
                  </a:rPr>
                  <a:t>pnA</a:t>
                </a:r>
                <a:endParaRPr lang="en-US" b="1" dirty="0" smtClean="0">
                  <a:solidFill>
                    <a:srgbClr val="FF0000"/>
                  </a:solidFill>
                  <a:latin typeface="メイリオ"/>
                  <a:ea typeface="メイリオ"/>
                  <a:cs typeface="メイリオ"/>
                </a:endParaRPr>
              </a:p>
              <a:p>
                <a:r>
                  <a:rPr lang="en-US" b="1" dirty="0" smtClean="0">
                    <a:solidFill>
                      <a:srgbClr val="FF0000"/>
                    </a:solidFill>
                    <a:latin typeface="メイリオ"/>
                    <a:ea typeface="メイリオ"/>
                    <a:cs typeface="メイリオ"/>
                  </a:rPr>
                  <a:t>-&gt; </a:t>
                </a:r>
                <a:r>
                  <a:rPr lang="en-US" b="1" baseline="30000" dirty="0" smtClean="0">
                    <a:solidFill>
                      <a:srgbClr val="FF0000"/>
                    </a:solidFill>
                    <a:latin typeface="メイリオ"/>
                    <a:ea typeface="メイリオ"/>
                    <a:cs typeface="メイリオ"/>
                  </a:rPr>
                  <a:t>238</a:t>
                </a:r>
                <a:r>
                  <a:rPr lang="en-US" b="1" dirty="0" smtClean="0">
                    <a:solidFill>
                      <a:srgbClr val="FF0000"/>
                    </a:solidFill>
                    <a:latin typeface="メイリオ"/>
                    <a:ea typeface="メイリオ"/>
                    <a:cs typeface="メイリオ"/>
                  </a:rPr>
                  <a:t>U, 140 </a:t>
                </a:r>
                <a:r>
                  <a:rPr lang="en-US" b="1" dirty="0" err="1" smtClean="0">
                    <a:solidFill>
                      <a:srgbClr val="FF0000"/>
                    </a:solidFill>
                    <a:latin typeface="メイリオ"/>
                    <a:ea typeface="メイリオ"/>
                    <a:cs typeface="メイリオ"/>
                  </a:rPr>
                  <a:t>pnA</a:t>
                </a:r>
                <a:endParaRPr lang="en-US" b="1" dirty="0" smtClean="0">
                  <a:solidFill>
                    <a:srgbClr val="FF0000"/>
                  </a:solidFill>
                  <a:latin typeface="メイリオ"/>
                  <a:ea typeface="メイリオ"/>
                  <a:cs typeface="メイリオ"/>
                </a:endParaRPr>
              </a:p>
              <a:p>
                <a:endParaRPr lang="en-US" b="1" dirty="0" smtClean="0">
                  <a:solidFill>
                    <a:srgbClr val="FF0000"/>
                  </a:solidFill>
                  <a:latin typeface="メイリオ"/>
                  <a:ea typeface="メイリオ"/>
                  <a:cs typeface="メイリオ"/>
                </a:endParaRPr>
              </a:p>
              <a:p>
                <a:r>
                  <a:rPr lang="en-US" b="1" dirty="0" smtClean="0">
                    <a:solidFill>
                      <a:srgbClr val="0000FF"/>
                    </a:solidFill>
                    <a:latin typeface="メイリオ"/>
                    <a:ea typeface="メイリオ"/>
                    <a:cs typeface="メイリオ"/>
                  </a:rPr>
                  <a:t>STAGE II: 1.0 (or 21) kW</a:t>
                </a:r>
              </a:p>
              <a:p>
                <a:r>
                  <a:rPr lang="en-US" b="1" dirty="0" smtClean="0">
                    <a:solidFill>
                      <a:srgbClr val="FF0000"/>
                    </a:solidFill>
                    <a:latin typeface="メイリオ"/>
                    <a:ea typeface="メイリオ"/>
                    <a:cs typeface="メイリオ"/>
                  </a:rPr>
                  <a:t>-&gt; </a:t>
                </a:r>
                <a:r>
                  <a:rPr lang="en-US" b="1" baseline="30000" dirty="0" smtClean="0">
                    <a:solidFill>
                      <a:srgbClr val="FF0000"/>
                    </a:solidFill>
                    <a:latin typeface="メイリオ"/>
                    <a:ea typeface="メイリオ"/>
                    <a:cs typeface="メイリオ"/>
                  </a:rPr>
                  <a:t>238</a:t>
                </a:r>
                <a:r>
                  <a:rPr lang="en-US" b="1" dirty="0" smtClean="0">
                    <a:solidFill>
                      <a:srgbClr val="FF0000"/>
                    </a:solidFill>
                    <a:latin typeface="メイリオ"/>
                    <a:ea typeface="メイリオ"/>
                    <a:cs typeface="メイリオ"/>
                  </a:rPr>
                  <a:t>U, 0.5 (or 10) </a:t>
                </a:r>
                <a:r>
                  <a:rPr lang="en-US" b="1" dirty="0" err="1" smtClean="0">
                    <a:solidFill>
                      <a:srgbClr val="FF0000"/>
                    </a:solidFill>
                    <a:latin typeface="メイリオ"/>
                    <a:ea typeface="メイリオ"/>
                    <a:cs typeface="メイリオ"/>
                  </a:rPr>
                  <a:t>pμA</a:t>
                </a:r>
                <a:endParaRPr lang="en-US" b="1" dirty="0" smtClean="0">
                  <a:solidFill>
                    <a:srgbClr val="FF0000"/>
                  </a:solidFill>
                  <a:latin typeface="メイリオ"/>
                  <a:ea typeface="メイリオ"/>
                  <a:cs typeface="メイリオ"/>
                </a:endParaRPr>
              </a:p>
              <a:p>
                <a:r>
                  <a:rPr lang="en-US" b="1" dirty="0" smtClean="0">
                    <a:solidFill>
                      <a:srgbClr val="FF0000"/>
                    </a:solidFill>
                    <a:latin typeface="メイリオ"/>
                    <a:ea typeface="メイリオ"/>
                    <a:cs typeface="メイリオ"/>
                  </a:rPr>
                  <a:t>* depends on RIBF-UPGRADE</a:t>
                </a:r>
                <a:endParaRPr lang="en-US" b="1" dirty="0">
                  <a:solidFill>
                    <a:srgbClr val="FF0000"/>
                  </a:solidFill>
                  <a:latin typeface="メイリオ"/>
                  <a:ea typeface="メイリオ"/>
                  <a:cs typeface="メイリオ"/>
                </a:endParaRPr>
              </a:p>
            </p:txBody>
          </p:sp>
          <p:grpSp>
            <p:nvGrpSpPr>
              <p:cNvPr id="79" name="図形グループ 78"/>
              <p:cNvGrpSpPr/>
              <p:nvPr/>
            </p:nvGrpSpPr>
            <p:grpSpPr>
              <a:xfrm>
                <a:off x="1641348" y="2749552"/>
                <a:ext cx="2127504" cy="920750"/>
                <a:chOff x="1599946" y="3168650"/>
                <a:chExt cx="2127504" cy="920750"/>
              </a:xfrm>
              <a:solidFill>
                <a:srgbClr val="0000FF"/>
              </a:solidFill>
            </p:grpSpPr>
            <p:sp>
              <p:nvSpPr>
                <p:cNvPr id="80" name="二等辺三角形 79"/>
                <p:cNvSpPr/>
                <p:nvPr/>
              </p:nvSpPr>
              <p:spPr>
                <a:xfrm>
                  <a:off x="1599946" y="3968750"/>
                  <a:ext cx="139954" cy="120650"/>
                </a:xfrm>
                <a:prstGeom prst="triangle">
                  <a:avLst/>
                </a:prstGeom>
                <a:grp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二等辺三角形 80"/>
                <p:cNvSpPr/>
                <p:nvPr/>
              </p:nvSpPr>
              <p:spPr>
                <a:xfrm>
                  <a:off x="2088896" y="3657600"/>
                  <a:ext cx="139954" cy="120650"/>
                </a:xfrm>
                <a:prstGeom prst="triangle">
                  <a:avLst/>
                </a:prstGeom>
                <a:grp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二等辺三角形 81"/>
                <p:cNvSpPr/>
                <p:nvPr/>
              </p:nvSpPr>
              <p:spPr>
                <a:xfrm>
                  <a:off x="2577846" y="3403600"/>
                  <a:ext cx="139954" cy="120650"/>
                </a:xfrm>
                <a:prstGeom prst="triangle">
                  <a:avLst/>
                </a:prstGeom>
                <a:grp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二等辺三角形 82"/>
                <p:cNvSpPr/>
                <p:nvPr/>
              </p:nvSpPr>
              <p:spPr>
                <a:xfrm>
                  <a:off x="3079496" y="3238500"/>
                  <a:ext cx="139954" cy="120650"/>
                </a:xfrm>
                <a:prstGeom prst="triangle">
                  <a:avLst/>
                </a:prstGeom>
                <a:grp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二等辺三角形 83"/>
                <p:cNvSpPr/>
                <p:nvPr/>
              </p:nvSpPr>
              <p:spPr>
                <a:xfrm>
                  <a:off x="3587496" y="3168650"/>
                  <a:ext cx="139954" cy="120650"/>
                </a:xfrm>
                <a:prstGeom prst="triangle">
                  <a:avLst/>
                </a:prstGeom>
                <a:grp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5" name="直線コネクタ 84"/>
                <p:cNvCxnSpPr>
                  <a:stCxn id="84" idx="1"/>
                  <a:endCxn id="83" idx="5"/>
                </p:cNvCxnSpPr>
                <p:nvPr/>
              </p:nvCxnSpPr>
              <p:spPr>
                <a:xfrm flipH="1">
                  <a:off x="3184462" y="3228975"/>
                  <a:ext cx="438023" cy="69850"/>
                </a:xfrm>
                <a:prstGeom prst="line">
                  <a:avLst/>
                </a:prstGeom>
                <a:grpFill/>
                <a:ln>
                  <a:solidFill>
                    <a:srgbClr val="0000FF"/>
                  </a:solidFill>
                  <a:prstDash val="sysDot"/>
                </a:ln>
              </p:spPr>
              <p:style>
                <a:lnRef idx="2">
                  <a:schemeClr val="accent1"/>
                </a:lnRef>
                <a:fillRef idx="0">
                  <a:schemeClr val="accent1"/>
                </a:fillRef>
                <a:effectRef idx="1">
                  <a:schemeClr val="accent1"/>
                </a:effectRef>
                <a:fontRef idx="minor">
                  <a:schemeClr val="tx1"/>
                </a:fontRef>
              </p:style>
            </p:cxnSp>
            <p:cxnSp>
              <p:nvCxnSpPr>
                <p:cNvPr id="86" name="直線コネクタ 85"/>
                <p:cNvCxnSpPr>
                  <a:stCxn id="83" idx="1"/>
                  <a:endCxn id="82" idx="5"/>
                </p:cNvCxnSpPr>
                <p:nvPr/>
              </p:nvCxnSpPr>
              <p:spPr>
                <a:xfrm flipH="1">
                  <a:off x="2682812" y="3298825"/>
                  <a:ext cx="431673" cy="165100"/>
                </a:xfrm>
                <a:prstGeom prst="line">
                  <a:avLst/>
                </a:prstGeom>
                <a:grpFill/>
                <a:ln>
                  <a:solidFill>
                    <a:srgbClr val="0000FF"/>
                  </a:solidFill>
                  <a:prstDash val="sysDot"/>
                </a:ln>
              </p:spPr>
              <p:style>
                <a:lnRef idx="2">
                  <a:schemeClr val="accent1"/>
                </a:lnRef>
                <a:fillRef idx="0">
                  <a:schemeClr val="accent1"/>
                </a:fillRef>
                <a:effectRef idx="1">
                  <a:schemeClr val="accent1"/>
                </a:effectRef>
                <a:fontRef idx="minor">
                  <a:schemeClr val="tx1"/>
                </a:fontRef>
              </p:style>
            </p:cxnSp>
            <p:cxnSp>
              <p:nvCxnSpPr>
                <p:cNvPr id="87" name="直線コネクタ 86"/>
                <p:cNvCxnSpPr>
                  <a:stCxn id="82" idx="1"/>
                  <a:endCxn id="81" idx="5"/>
                </p:cNvCxnSpPr>
                <p:nvPr/>
              </p:nvCxnSpPr>
              <p:spPr>
                <a:xfrm flipH="1">
                  <a:off x="2193862" y="3463925"/>
                  <a:ext cx="418973" cy="254000"/>
                </a:xfrm>
                <a:prstGeom prst="line">
                  <a:avLst/>
                </a:prstGeom>
                <a:grpFill/>
                <a:ln>
                  <a:solidFill>
                    <a:srgbClr val="0000FF"/>
                  </a:solidFill>
                  <a:prstDash val="sysDot"/>
                </a:ln>
              </p:spPr>
              <p:style>
                <a:lnRef idx="2">
                  <a:schemeClr val="accent1"/>
                </a:lnRef>
                <a:fillRef idx="0">
                  <a:schemeClr val="accent1"/>
                </a:fillRef>
                <a:effectRef idx="1">
                  <a:schemeClr val="accent1"/>
                </a:effectRef>
                <a:fontRef idx="minor">
                  <a:schemeClr val="tx1"/>
                </a:fontRef>
              </p:style>
            </p:cxnSp>
            <p:cxnSp>
              <p:nvCxnSpPr>
                <p:cNvPr id="88" name="直線コネクタ 87"/>
                <p:cNvCxnSpPr>
                  <a:stCxn id="81" idx="1"/>
                  <a:endCxn id="80" idx="5"/>
                </p:cNvCxnSpPr>
                <p:nvPr/>
              </p:nvCxnSpPr>
              <p:spPr>
                <a:xfrm flipH="1">
                  <a:off x="1704912" y="3717925"/>
                  <a:ext cx="418973" cy="311150"/>
                </a:xfrm>
                <a:prstGeom prst="line">
                  <a:avLst/>
                </a:prstGeom>
                <a:grpFill/>
                <a:ln>
                  <a:solidFill>
                    <a:srgbClr val="0000FF"/>
                  </a:solidFill>
                  <a:prstDash val="sysDot"/>
                </a:ln>
              </p:spPr>
              <p:style>
                <a:lnRef idx="2">
                  <a:schemeClr val="accent1"/>
                </a:lnRef>
                <a:fillRef idx="0">
                  <a:schemeClr val="accent1"/>
                </a:fillRef>
                <a:effectRef idx="1">
                  <a:schemeClr val="accent1"/>
                </a:effectRef>
                <a:fontRef idx="minor">
                  <a:schemeClr val="tx1"/>
                </a:fontRef>
              </p:style>
            </p:cxnSp>
          </p:grpSp>
          <p:grpSp>
            <p:nvGrpSpPr>
              <p:cNvPr id="92" name="図形グループ 91"/>
              <p:cNvGrpSpPr/>
              <p:nvPr/>
            </p:nvGrpSpPr>
            <p:grpSpPr>
              <a:xfrm>
                <a:off x="1641348" y="2127254"/>
                <a:ext cx="2127504" cy="920750"/>
                <a:chOff x="1599946" y="2813050"/>
                <a:chExt cx="2127504" cy="920750"/>
              </a:xfrm>
              <a:solidFill>
                <a:srgbClr val="0000FF"/>
              </a:solidFill>
            </p:grpSpPr>
            <p:sp>
              <p:nvSpPr>
                <p:cNvPr id="93" name="二等辺三角形 92"/>
                <p:cNvSpPr/>
                <p:nvPr/>
              </p:nvSpPr>
              <p:spPr>
                <a:xfrm>
                  <a:off x="1599946" y="3613150"/>
                  <a:ext cx="139954" cy="120650"/>
                </a:xfrm>
                <a:prstGeom prst="triangle">
                  <a:avLst/>
                </a:prstGeom>
                <a:grp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二等辺三角形 93"/>
                <p:cNvSpPr/>
                <p:nvPr/>
              </p:nvSpPr>
              <p:spPr>
                <a:xfrm>
                  <a:off x="2088896" y="3302000"/>
                  <a:ext cx="139954" cy="120650"/>
                </a:xfrm>
                <a:prstGeom prst="triangle">
                  <a:avLst/>
                </a:prstGeom>
                <a:grp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二等辺三角形 94"/>
                <p:cNvSpPr/>
                <p:nvPr/>
              </p:nvSpPr>
              <p:spPr>
                <a:xfrm>
                  <a:off x="2577846" y="3048000"/>
                  <a:ext cx="139954" cy="120650"/>
                </a:xfrm>
                <a:prstGeom prst="triangle">
                  <a:avLst/>
                </a:prstGeom>
                <a:grp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二等辺三角形 95"/>
                <p:cNvSpPr/>
                <p:nvPr/>
              </p:nvSpPr>
              <p:spPr>
                <a:xfrm>
                  <a:off x="3079496" y="2882900"/>
                  <a:ext cx="139954" cy="120650"/>
                </a:xfrm>
                <a:prstGeom prst="triangle">
                  <a:avLst/>
                </a:prstGeom>
                <a:grp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二等辺三角形 96"/>
                <p:cNvSpPr/>
                <p:nvPr/>
              </p:nvSpPr>
              <p:spPr>
                <a:xfrm>
                  <a:off x="3587496" y="2813050"/>
                  <a:ext cx="139954" cy="120650"/>
                </a:xfrm>
                <a:prstGeom prst="triangle">
                  <a:avLst/>
                </a:prstGeom>
                <a:grp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8" name="直線コネクタ 97"/>
                <p:cNvCxnSpPr>
                  <a:stCxn id="97" idx="1"/>
                  <a:endCxn id="96" idx="5"/>
                </p:cNvCxnSpPr>
                <p:nvPr/>
              </p:nvCxnSpPr>
              <p:spPr>
                <a:xfrm flipH="1">
                  <a:off x="3184462" y="2873375"/>
                  <a:ext cx="438023" cy="69850"/>
                </a:xfrm>
                <a:prstGeom prst="line">
                  <a:avLst/>
                </a:prstGeom>
                <a:grpFill/>
                <a:ln>
                  <a:solidFill>
                    <a:srgbClr val="0000FF"/>
                  </a:solidFill>
                  <a:prstDash val="sysDot"/>
                </a:ln>
              </p:spPr>
              <p:style>
                <a:lnRef idx="2">
                  <a:schemeClr val="accent1"/>
                </a:lnRef>
                <a:fillRef idx="0">
                  <a:schemeClr val="accent1"/>
                </a:fillRef>
                <a:effectRef idx="1">
                  <a:schemeClr val="accent1"/>
                </a:effectRef>
                <a:fontRef idx="minor">
                  <a:schemeClr val="tx1"/>
                </a:fontRef>
              </p:style>
            </p:cxnSp>
            <p:cxnSp>
              <p:nvCxnSpPr>
                <p:cNvPr id="99" name="直線コネクタ 98"/>
                <p:cNvCxnSpPr>
                  <a:stCxn id="96" idx="1"/>
                  <a:endCxn id="95" idx="5"/>
                </p:cNvCxnSpPr>
                <p:nvPr/>
              </p:nvCxnSpPr>
              <p:spPr>
                <a:xfrm flipH="1">
                  <a:off x="2682812" y="2943225"/>
                  <a:ext cx="431673" cy="165100"/>
                </a:xfrm>
                <a:prstGeom prst="line">
                  <a:avLst/>
                </a:prstGeom>
                <a:grpFill/>
                <a:ln>
                  <a:solidFill>
                    <a:srgbClr val="0000FF"/>
                  </a:solidFill>
                  <a:prstDash val="sysDot"/>
                </a:ln>
              </p:spPr>
              <p:style>
                <a:lnRef idx="2">
                  <a:schemeClr val="accent1"/>
                </a:lnRef>
                <a:fillRef idx="0">
                  <a:schemeClr val="accent1"/>
                </a:fillRef>
                <a:effectRef idx="1">
                  <a:schemeClr val="accent1"/>
                </a:effectRef>
                <a:fontRef idx="minor">
                  <a:schemeClr val="tx1"/>
                </a:fontRef>
              </p:style>
            </p:cxnSp>
            <p:cxnSp>
              <p:nvCxnSpPr>
                <p:cNvPr id="100" name="直線コネクタ 99"/>
                <p:cNvCxnSpPr>
                  <a:stCxn id="95" idx="1"/>
                  <a:endCxn id="94" idx="5"/>
                </p:cNvCxnSpPr>
                <p:nvPr/>
              </p:nvCxnSpPr>
              <p:spPr>
                <a:xfrm flipH="1">
                  <a:off x="2193862" y="3108325"/>
                  <a:ext cx="418973" cy="254000"/>
                </a:xfrm>
                <a:prstGeom prst="line">
                  <a:avLst/>
                </a:prstGeom>
                <a:grpFill/>
                <a:ln>
                  <a:solidFill>
                    <a:srgbClr val="0000FF"/>
                  </a:solidFill>
                  <a:prstDash val="sysDot"/>
                </a:ln>
              </p:spPr>
              <p:style>
                <a:lnRef idx="2">
                  <a:schemeClr val="accent1"/>
                </a:lnRef>
                <a:fillRef idx="0">
                  <a:schemeClr val="accent1"/>
                </a:fillRef>
                <a:effectRef idx="1">
                  <a:schemeClr val="accent1"/>
                </a:effectRef>
                <a:fontRef idx="minor">
                  <a:schemeClr val="tx1"/>
                </a:fontRef>
              </p:style>
            </p:cxnSp>
            <p:cxnSp>
              <p:nvCxnSpPr>
                <p:cNvPr id="101" name="直線コネクタ 100"/>
                <p:cNvCxnSpPr>
                  <a:stCxn id="94" idx="1"/>
                  <a:endCxn id="93" idx="5"/>
                </p:cNvCxnSpPr>
                <p:nvPr/>
              </p:nvCxnSpPr>
              <p:spPr>
                <a:xfrm flipH="1">
                  <a:off x="1704912" y="3362325"/>
                  <a:ext cx="418973" cy="311150"/>
                </a:xfrm>
                <a:prstGeom prst="line">
                  <a:avLst/>
                </a:prstGeom>
                <a:grpFill/>
                <a:ln>
                  <a:solidFill>
                    <a:srgbClr val="0000FF"/>
                  </a:solidFill>
                  <a:prstDash val="sysDot"/>
                </a:ln>
              </p:spPr>
              <p:style>
                <a:lnRef idx="2">
                  <a:schemeClr val="accent1"/>
                </a:lnRef>
                <a:fillRef idx="0">
                  <a:schemeClr val="accent1"/>
                </a:fillRef>
                <a:effectRef idx="1">
                  <a:schemeClr val="accent1"/>
                </a:effectRef>
                <a:fontRef idx="minor">
                  <a:schemeClr val="tx1"/>
                </a:fontRef>
              </p:style>
            </p:cxnSp>
          </p:grpSp>
        </p:grpSp>
        <p:sp>
          <p:nvSpPr>
            <p:cNvPr id="21" name="テキスト ボックス 20"/>
            <p:cNvSpPr txBox="1"/>
            <p:nvPr/>
          </p:nvSpPr>
          <p:spPr>
            <a:xfrm>
              <a:off x="3729769" y="2646948"/>
              <a:ext cx="807386" cy="307777"/>
            </a:xfrm>
            <a:prstGeom prst="rect">
              <a:avLst/>
            </a:prstGeom>
            <a:noFill/>
          </p:spPr>
          <p:txBody>
            <a:bodyPr wrap="none" rtlCol="0">
              <a:spAutoFit/>
            </a:bodyPr>
            <a:lstStyle/>
            <a:p>
              <a:r>
                <a:rPr lang="en-US" sz="1400" dirty="0" smtClean="0">
                  <a:solidFill>
                    <a:srgbClr val="0000FF"/>
                  </a:solidFill>
                </a:rPr>
                <a:t>STAGE I</a:t>
              </a:r>
              <a:endParaRPr lang="en-US" sz="1400" dirty="0">
                <a:solidFill>
                  <a:srgbClr val="0000FF"/>
                </a:solidFill>
              </a:endParaRPr>
            </a:p>
          </p:txBody>
        </p:sp>
        <p:sp>
          <p:nvSpPr>
            <p:cNvPr id="102" name="テキスト ボックス 101"/>
            <p:cNvSpPr txBox="1"/>
            <p:nvPr/>
          </p:nvSpPr>
          <p:spPr>
            <a:xfrm>
              <a:off x="3735119" y="2016625"/>
              <a:ext cx="856389" cy="523220"/>
            </a:xfrm>
            <a:prstGeom prst="rect">
              <a:avLst/>
            </a:prstGeom>
            <a:noFill/>
          </p:spPr>
          <p:txBody>
            <a:bodyPr wrap="none" rtlCol="0">
              <a:spAutoFit/>
            </a:bodyPr>
            <a:lstStyle/>
            <a:p>
              <a:r>
                <a:rPr lang="en-US" sz="1400" dirty="0" smtClean="0">
                  <a:solidFill>
                    <a:srgbClr val="0000FF"/>
                  </a:solidFill>
                </a:rPr>
                <a:t>STAGE II</a:t>
              </a:r>
            </a:p>
            <a:p>
              <a:r>
                <a:rPr lang="en-US" sz="1400" dirty="0" smtClean="0">
                  <a:solidFill>
                    <a:srgbClr val="0000FF"/>
                  </a:solidFill>
                </a:rPr>
                <a:t>(21 kW)</a:t>
              </a:r>
              <a:endParaRPr lang="en-US" sz="1400" dirty="0">
                <a:solidFill>
                  <a:srgbClr val="0000FF"/>
                </a:solidFill>
              </a:endParaRPr>
            </a:p>
          </p:txBody>
        </p:sp>
      </p:grpSp>
    </p:spTree>
    <p:extLst>
      <p:ext uri="{BB962C8B-B14F-4D97-AF65-F5344CB8AC3E}">
        <p14:creationId xmlns:p14="http://schemas.microsoft.com/office/powerpoint/2010/main" val="137384776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2171"/>
            <a:ext cx="9144000" cy="725674"/>
          </a:xfrm>
        </p:spPr>
        <p:txBody>
          <a:bodyPr>
            <a:noAutofit/>
          </a:bodyPr>
          <a:lstStyle/>
          <a:p>
            <a:r>
              <a:rPr lang="en-US" altLang="ja-JP" dirty="0" smtClean="0"/>
              <a:t>Evaluated </a:t>
            </a:r>
            <a:r>
              <a:rPr lang="en-US" altLang="ja-JP" dirty="0"/>
              <a:t>cross sections </a:t>
            </a:r>
            <a:r>
              <a:rPr lang="en-US" altLang="ja-JP" dirty="0" smtClean="0"/>
              <a:t>of </a:t>
            </a:r>
            <a:r>
              <a:rPr lang="en-US" altLang="ja-JP" dirty="0"/>
              <a:t>target-like </a:t>
            </a:r>
            <a:r>
              <a:rPr lang="en-US" altLang="ja-JP" dirty="0" smtClean="0"/>
              <a:t>fragments (TLFs) of MNT reactions</a:t>
            </a:r>
            <a:endParaRPr lang="en-US" dirty="0"/>
          </a:p>
        </p:txBody>
      </p:sp>
      <p:pic>
        <p:nvPicPr>
          <p:cNvPr id="4" name="Picture 2" descr="C:\Users\yutaka\Desktop\Dropbox\publish\2015\20150515_emis2015\a.png"/>
          <p:cNvPicPr>
            <a:picLocks noChangeAspect="1" noChangeArrowheads="1"/>
          </p:cNvPicPr>
          <p:nvPr/>
        </p:nvPicPr>
        <p:blipFill rotWithShape="1">
          <a:blip r:embed="rId3">
            <a:extLst>
              <a:ext uri="{28A0092B-C50C-407E-A947-70E740481C1C}">
                <a14:useLocalDpi xmlns:a14="http://schemas.microsoft.com/office/drawing/2010/main" val="0"/>
              </a:ext>
            </a:extLst>
          </a:blip>
          <a:srcRect r="49816"/>
          <a:stretch/>
        </p:blipFill>
        <p:spPr bwMode="auto">
          <a:xfrm>
            <a:off x="99699" y="1058275"/>
            <a:ext cx="3626286" cy="577019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図形グループ 15"/>
          <p:cNvGrpSpPr/>
          <p:nvPr/>
        </p:nvGrpSpPr>
        <p:grpSpPr>
          <a:xfrm>
            <a:off x="935008" y="2004394"/>
            <a:ext cx="1300871" cy="622328"/>
            <a:chOff x="5245909" y="3077785"/>
            <a:chExt cx="1409277" cy="622328"/>
          </a:xfrm>
        </p:grpSpPr>
        <p:grpSp>
          <p:nvGrpSpPr>
            <p:cNvPr id="5" name="グループ化 48"/>
            <p:cNvGrpSpPr/>
            <p:nvPr/>
          </p:nvGrpSpPr>
          <p:grpSpPr>
            <a:xfrm>
              <a:off x="5245909" y="3330781"/>
              <a:ext cx="1409277" cy="369332"/>
              <a:chOff x="4947729" y="980729"/>
              <a:chExt cx="1409277" cy="398635"/>
            </a:xfrm>
          </p:grpSpPr>
          <p:cxnSp>
            <p:nvCxnSpPr>
              <p:cNvPr id="6" name="直線コネクタ 5"/>
              <p:cNvCxnSpPr/>
              <p:nvPr/>
            </p:nvCxnSpPr>
            <p:spPr bwMode="auto">
              <a:xfrm>
                <a:off x="4947729" y="1165391"/>
                <a:ext cx="256853"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テキスト ボックス 197"/>
              <p:cNvSpPr txBox="1">
                <a:spLocks noChangeArrowheads="1"/>
              </p:cNvSpPr>
              <p:nvPr/>
            </p:nvSpPr>
            <p:spPr bwMode="auto">
              <a:xfrm>
                <a:off x="5219439" y="980729"/>
                <a:ext cx="1137567" cy="39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dirty="0" smtClean="0"/>
                  <a:t>GRAZING</a:t>
                </a:r>
                <a:endParaRPr lang="ja-JP" altLang="en-US" sz="1800" dirty="0"/>
              </a:p>
            </p:txBody>
          </p:sp>
        </p:grpSp>
        <p:grpSp>
          <p:nvGrpSpPr>
            <p:cNvPr id="8" name="グループ化 55"/>
            <p:cNvGrpSpPr/>
            <p:nvPr/>
          </p:nvGrpSpPr>
          <p:grpSpPr>
            <a:xfrm>
              <a:off x="5357338" y="3077785"/>
              <a:ext cx="861575" cy="276999"/>
              <a:chOff x="4967288" y="747781"/>
              <a:chExt cx="861575" cy="298977"/>
            </a:xfrm>
          </p:grpSpPr>
          <p:sp>
            <p:nvSpPr>
              <p:cNvPr id="9" name="円/楕円 8"/>
              <p:cNvSpPr/>
              <p:nvPr/>
            </p:nvSpPr>
            <p:spPr bwMode="auto">
              <a:xfrm>
                <a:off x="4967288" y="846685"/>
                <a:ext cx="68262" cy="682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テキスト ボックス 199"/>
              <p:cNvSpPr txBox="1">
                <a:spLocks noChangeArrowheads="1"/>
              </p:cNvSpPr>
              <p:nvPr/>
            </p:nvSpPr>
            <p:spPr bwMode="auto">
              <a:xfrm>
                <a:off x="5209919" y="747781"/>
                <a:ext cx="618944" cy="29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dirty="0" smtClean="0"/>
                  <a:t>Meas.</a:t>
                </a:r>
                <a:endParaRPr lang="ja-JP" altLang="en-US" sz="1800" dirty="0"/>
              </a:p>
            </p:txBody>
          </p:sp>
        </p:grpSp>
      </p:grpSp>
      <p:sp>
        <p:nvSpPr>
          <p:cNvPr id="12" name="テキスト ボックス 199"/>
          <p:cNvSpPr txBox="1">
            <a:spLocks noChangeArrowheads="1"/>
          </p:cNvSpPr>
          <p:nvPr/>
        </p:nvSpPr>
        <p:spPr bwMode="auto">
          <a:xfrm>
            <a:off x="2767809" y="5481793"/>
            <a:ext cx="7223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b="1" dirty="0" smtClean="0">
                <a:solidFill>
                  <a:srgbClr val="00B050"/>
                </a:solidFill>
              </a:rPr>
              <a:t>N = 126</a:t>
            </a:r>
            <a:endParaRPr lang="ja-JP" altLang="en-US" sz="1800" b="1" dirty="0">
              <a:solidFill>
                <a:srgbClr val="00B050"/>
              </a:solidFill>
            </a:endParaRPr>
          </a:p>
        </p:txBody>
      </p:sp>
      <p:sp>
        <p:nvSpPr>
          <p:cNvPr id="13" name="テキスト ボックス 12"/>
          <p:cNvSpPr txBox="1"/>
          <p:nvPr/>
        </p:nvSpPr>
        <p:spPr>
          <a:xfrm>
            <a:off x="2317806" y="5204794"/>
            <a:ext cx="286912" cy="276999"/>
          </a:xfrm>
          <a:prstGeom prst="rect">
            <a:avLst/>
          </a:prstGeom>
          <a:noFill/>
        </p:spPr>
        <p:txBody>
          <a:bodyPr wrap="none" lIns="0" tIns="0" rIns="0" bIns="0" rtlCol="0">
            <a:spAutoFit/>
          </a:bodyPr>
          <a:lstStyle/>
          <a:p>
            <a:r>
              <a:rPr kumimoji="1" lang="en-US" altLang="ja-JP" dirty="0" smtClean="0">
                <a:solidFill>
                  <a:srgbClr val="FF0000"/>
                </a:solidFill>
                <a:latin typeface="+mj-lt"/>
                <a:cs typeface="Times" panose="02020603050405020304" pitchFamily="18" charset="0"/>
              </a:rPr>
              <a:t>0</a:t>
            </a:r>
            <a:r>
              <a:rPr kumimoji="1" lang="en-US" altLang="ja-JP" i="1" dirty="0" smtClean="0">
                <a:solidFill>
                  <a:srgbClr val="FF0000"/>
                </a:solidFill>
                <a:latin typeface="Times" panose="02020603050405020304" pitchFamily="18" charset="0"/>
                <a:cs typeface="Times" panose="02020603050405020304" pitchFamily="18" charset="0"/>
              </a:rPr>
              <a:t>n</a:t>
            </a:r>
            <a:endParaRPr kumimoji="1" lang="ja-JP" altLang="en-US" i="1" dirty="0">
              <a:solidFill>
                <a:srgbClr val="FF0000"/>
              </a:solidFill>
              <a:latin typeface="Times" panose="02020603050405020304" pitchFamily="18" charset="0"/>
              <a:cs typeface="Times" panose="02020603050405020304" pitchFamily="18" charset="0"/>
            </a:endParaRPr>
          </a:p>
        </p:txBody>
      </p:sp>
      <p:sp>
        <p:nvSpPr>
          <p:cNvPr id="14" name="テキスト ボックス 13"/>
          <p:cNvSpPr txBox="1"/>
          <p:nvPr/>
        </p:nvSpPr>
        <p:spPr>
          <a:xfrm>
            <a:off x="1483672" y="4949061"/>
            <a:ext cx="1005446" cy="276999"/>
          </a:xfrm>
          <a:prstGeom prst="rect">
            <a:avLst/>
          </a:prstGeom>
          <a:noFill/>
        </p:spPr>
        <p:txBody>
          <a:bodyPr wrap="none" lIns="0" tIns="0" rIns="0" bIns="0" rtlCol="0">
            <a:spAutoFit/>
          </a:bodyPr>
          <a:lstStyle/>
          <a:p>
            <a:r>
              <a:rPr kumimoji="1" lang="en-US" altLang="ja-JP" dirty="0" smtClean="0">
                <a:solidFill>
                  <a:srgbClr val="FF00FF"/>
                </a:solidFill>
                <a:latin typeface="+mj-lt"/>
                <a:cs typeface="Times" panose="02020603050405020304" pitchFamily="18" charset="0"/>
              </a:rPr>
              <a:t>Maximum</a:t>
            </a:r>
            <a:endParaRPr kumimoji="1" lang="ja-JP" altLang="en-US" i="1" dirty="0">
              <a:solidFill>
                <a:srgbClr val="FF00FF"/>
              </a:solidFill>
              <a:latin typeface="Times" panose="02020603050405020304" pitchFamily="18" charset="0"/>
              <a:cs typeface="Times" panose="02020603050405020304" pitchFamily="18" charset="0"/>
            </a:endParaRPr>
          </a:p>
        </p:txBody>
      </p:sp>
      <p:sp>
        <p:nvSpPr>
          <p:cNvPr id="11" name="テキスト ボックス 197"/>
          <p:cNvSpPr txBox="1">
            <a:spLocks noChangeArrowheads="1"/>
          </p:cNvSpPr>
          <p:nvPr/>
        </p:nvSpPr>
        <p:spPr bwMode="auto">
          <a:xfrm>
            <a:off x="3903577" y="1148693"/>
            <a:ext cx="430139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dirty="0" smtClean="0"/>
              <a:t>Modest enhancement of cross sections</a:t>
            </a:r>
          </a:p>
          <a:p>
            <a:pPr eaLnBrk="1" hangingPunct="1">
              <a:spcBef>
                <a:spcPct val="0"/>
              </a:spcBef>
              <a:buFontTx/>
              <a:buNone/>
            </a:pPr>
            <a:r>
              <a:rPr lang="en-US" altLang="ja-JP" sz="1800" dirty="0"/>
              <a:t> </a:t>
            </a:r>
            <a:r>
              <a:rPr lang="en-US" altLang="ja-JP" sz="1800" dirty="0" smtClean="0"/>
              <a:t>          </a:t>
            </a:r>
            <a:r>
              <a:rPr lang="en-US" altLang="ja-JP" sz="1800" dirty="0" smtClean="0">
                <a:solidFill>
                  <a:srgbClr val="FF0000"/>
                </a:solidFill>
              </a:rPr>
              <a:t> a factor of 2 </a:t>
            </a:r>
            <a:r>
              <a:rPr lang="en-US" altLang="ja-JP" sz="1800" dirty="0" smtClean="0">
                <a:solidFill>
                  <a:srgbClr val="FF0000"/>
                </a:solidFill>
                <a:latin typeface="Symbol" panose="05050102010706020507" pitchFamily="18" charset="2"/>
              </a:rPr>
              <a:t>to</a:t>
            </a:r>
            <a:r>
              <a:rPr lang="en-US" altLang="ja-JP" sz="1800" dirty="0" smtClean="0">
                <a:solidFill>
                  <a:srgbClr val="FF0000"/>
                </a:solidFill>
              </a:rPr>
              <a:t> one order of magnitude</a:t>
            </a:r>
            <a:endParaRPr lang="ja-JP" altLang="en-US" sz="1800" dirty="0">
              <a:solidFill>
                <a:srgbClr val="FF0000"/>
              </a:solidFill>
            </a:endParaRPr>
          </a:p>
        </p:txBody>
      </p:sp>
      <p:grpSp>
        <p:nvGrpSpPr>
          <p:cNvPr id="15" name="図形グループ 14"/>
          <p:cNvGrpSpPr/>
          <p:nvPr/>
        </p:nvGrpSpPr>
        <p:grpSpPr>
          <a:xfrm>
            <a:off x="3907397" y="1722920"/>
            <a:ext cx="5186154" cy="5044384"/>
            <a:chOff x="4233013" y="1722920"/>
            <a:chExt cx="5618334" cy="5044384"/>
          </a:xfrm>
        </p:grpSpPr>
        <p:pic>
          <p:nvPicPr>
            <p:cNvPr id="18" name="Picture 3" descr="C:\Users\yutaka\Desktop\Dropbox\publish\2015\20150515_emis2015\a.png"/>
            <p:cNvPicPr>
              <a:picLocks noChangeAspect="1" noChangeArrowheads="1"/>
            </p:cNvPicPr>
            <p:nvPr/>
          </p:nvPicPr>
          <p:blipFill rotWithShape="1">
            <a:blip r:embed="rId4">
              <a:extLst>
                <a:ext uri="{28A0092B-C50C-407E-A947-70E740481C1C}">
                  <a14:useLocalDpi xmlns:a14="http://schemas.microsoft.com/office/drawing/2010/main" val="0"/>
                </a:ext>
              </a:extLst>
            </a:blip>
            <a:srcRect b="8801"/>
            <a:stretch/>
          </p:blipFill>
          <p:spPr bwMode="auto">
            <a:xfrm>
              <a:off x="4233013" y="1722920"/>
              <a:ext cx="4928422" cy="3528547"/>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直線コネクタ 18"/>
            <p:cNvCxnSpPr/>
            <p:nvPr/>
          </p:nvCxnSpPr>
          <p:spPr>
            <a:xfrm flipV="1">
              <a:off x="8302178" y="3101237"/>
              <a:ext cx="0" cy="663204"/>
            </a:xfrm>
            <a:prstGeom prst="line">
              <a:avLst/>
            </a:prstGeom>
            <a:ln w="50800">
              <a:solidFill>
                <a:srgbClr val="00B050">
                  <a:alpha val="50000"/>
                </a:srgbClr>
              </a:solidFill>
              <a:head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44"/>
            <p:cNvSpPr txBox="1">
              <a:spLocks noChangeArrowheads="1"/>
            </p:cNvSpPr>
            <p:nvPr/>
          </p:nvSpPr>
          <p:spPr bwMode="auto">
            <a:xfrm>
              <a:off x="7983026" y="2805404"/>
              <a:ext cx="823224"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b="1" dirty="0" smtClean="0">
                  <a:solidFill>
                    <a:srgbClr val="00B050"/>
                  </a:solidFill>
                  <a:latin typeface="Times" pitchFamily="18" charset="0"/>
                </a:rPr>
                <a:t>N = 126</a:t>
              </a:r>
              <a:endParaRPr lang="ja-JP" altLang="en-US" sz="1800" b="1" dirty="0">
                <a:solidFill>
                  <a:srgbClr val="00B050"/>
                </a:solidFill>
                <a:latin typeface="Times" pitchFamily="18" charset="0"/>
              </a:endParaRPr>
            </a:p>
          </p:txBody>
        </p:sp>
        <p:sp>
          <p:nvSpPr>
            <p:cNvPr id="21" name="テキスト ボックス 199"/>
            <p:cNvSpPr txBox="1">
              <a:spLocks noChangeArrowheads="1"/>
            </p:cNvSpPr>
            <p:nvPr/>
          </p:nvSpPr>
          <p:spPr bwMode="auto">
            <a:xfrm>
              <a:off x="5136183" y="1760826"/>
              <a:ext cx="10621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dirty="0" smtClean="0"/>
                <a:t>2p pick-up</a:t>
              </a:r>
              <a:endParaRPr lang="ja-JP" altLang="en-US" sz="1800" dirty="0"/>
            </a:p>
          </p:txBody>
        </p:sp>
        <p:grpSp>
          <p:nvGrpSpPr>
            <p:cNvPr id="27" name="図形グループ 26"/>
            <p:cNvGrpSpPr/>
            <p:nvPr/>
          </p:nvGrpSpPr>
          <p:grpSpPr>
            <a:xfrm>
              <a:off x="4320100" y="5091873"/>
              <a:ext cx="2863852" cy="1675431"/>
              <a:chOff x="5045752" y="1052736"/>
              <a:chExt cx="2863852" cy="1675431"/>
            </a:xfrm>
          </p:grpSpPr>
          <p:sp>
            <p:nvSpPr>
              <p:cNvPr id="28" name="円/楕円 27"/>
              <p:cNvSpPr/>
              <p:nvPr/>
            </p:nvSpPr>
            <p:spPr>
              <a:xfrm>
                <a:off x="5289715" y="1390459"/>
                <a:ext cx="145067" cy="1450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199"/>
              <p:cNvSpPr txBox="1">
                <a:spLocks noChangeArrowheads="1"/>
              </p:cNvSpPr>
              <p:nvPr/>
            </p:nvSpPr>
            <p:spPr bwMode="auto">
              <a:xfrm>
                <a:off x="5678215" y="1324632"/>
                <a:ext cx="2101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dirty="0" smtClean="0"/>
                  <a:t>TKEL = </a:t>
                </a:r>
                <a:r>
                  <a:rPr lang="en-US" altLang="ja-JP" sz="1800" dirty="0" smtClean="0">
                    <a:latin typeface="Symbol" panose="05050102010706020507" pitchFamily="18" charset="2"/>
                  </a:rPr>
                  <a:t>-</a:t>
                </a:r>
                <a:r>
                  <a:rPr lang="en-US" altLang="ja-JP" sz="1800" dirty="0" smtClean="0"/>
                  <a:t>25 </a:t>
                </a:r>
                <a:r>
                  <a:rPr lang="en-US" altLang="ja-JP" sz="1800" dirty="0" smtClean="0">
                    <a:latin typeface="Symbol" panose="05050102010706020507" pitchFamily="18" charset="2"/>
                  </a:rPr>
                  <a:t>~</a:t>
                </a:r>
                <a:r>
                  <a:rPr lang="en-US" altLang="ja-JP" sz="1800" dirty="0" smtClean="0"/>
                  <a:t> 25 MeV</a:t>
                </a:r>
                <a:endParaRPr lang="ja-JP" altLang="en-US" sz="1800" dirty="0"/>
              </a:p>
            </p:txBody>
          </p:sp>
          <p:sp>
            <p:nvSpPr>
              <p:cNvPr id="30" name="正方形/長方形 29"/>
              <p:cNvSpPr/>
              <p:nvPr/>
            </p:nvSpPr>
            <p:spPr>
              <a:xfrm>
                <a:off x="5289715" y="1660699"/>
                <a:ext cx="144016" cy="144016"/>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199"/>
              <p:cNvSpPr txBox="1">
                <a:spLocks noChangeArrowheads="1"/>
              </p:cNvSpPr>
              <p:nvPr/>
            </p:nvSpPr>
            <p:spPr bwMode="auto">
              <a:xfrm>
                <a:off x="5674903" y="1593752"/>
                <a:ext cx="19768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dirty="0" smtClean="0"/>
                  <a:t>TKEL = 25 </a:t>
                </a:r>
                <a:r>
                  <a:rPr lang="en-US" altLang="ja-JP" sz="1800" dirty="0" smtClean="0">
                    <a:latin typeface="Symbol" panose="05050102010706020507" pitchFamily="18" charset="2"/>
                  </a:rPr>
                  <a:t>~</a:t>
                </a:r>
                <a:r>
                  <a:rPr lang="en-US" altLang="ja-JP" sz="1800" dirty="0" smtClean="0"/>
                  <a:t> 75 MeV</a:t>
                </a:r>
                <a:endParaRPr lang="ja-JP" altLang="en-US" sz="1800" dirty="0"/>
              </a:p>
            </p:txBody>
          </p:sp>
          <p:sp>
            <p:nvSpPr>
              <p:cNvPr id="32" name="テキスト ボックス 199"/>
              <p:cNvSpPr txBox="1">
                <a:spLocks noChangeArrowheads="1"/>
              </p:cNvSpPr>
              <p:nvPr/>
            </p:nvSpPr>
            <p:spPr bwMode="auto">
              <a:xfrm>
                <a:off x="5672517" y="1853166"/>
                <a:ext cx="21036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dirty="0" smtClean="0"/>
                  <a:t>TKEL = 75 </a:t>
                </a:r>
                <a:r>
                  <a:rPr lang="en-US" altLang="ja-JP" sz="1800" dirty="0" smtClean="0">
                    <a:latin typeface="Symbol" panose="05050102010706020507" pitchFamily="18" charset="2"/>
                  </a:rPr>
                  <a:t>~</a:t>
                </a:r>
                <a:r>
                  <a:rPr lang="en-US" altLang="ja-JP" sz="1800" dirty="0" smtClean="0"/>
                  <a:t> 125 MeV</a:t>
                </a:r>
                <a:endParaRPr lang="ja-JP" altLang="en-US" sz="1800" dirty="0"/>
              </a:p>
            </p:txBody>
          </p:sp>
          <p:sp>
            <p:nvSpPr>
              <p:cNvPr id="33" name="二等辺三角形 32"/>
              <p:cNvSpPr/>
              <p:nvPr/>
            </p:nvSpPr>
            <p:spPr>
              <a:xfrm>
                <a:off x="5291568" y="1906394"/>
                <a:ext cx="142164" cy="122555"/>
              </a:xfrm>
              <a:prstGeom prst="triangl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199"/>
              <p:cNvSpPr txBox="1">
                <a:spLocks noChangeArrowheads="1"/>
              </p:cNvSpPr>
              <p:nvPr/>
            </p:nvSpPr>
            <p:spPr bwMode="auto">
              <a:xfrm>
                <a:off x="5679257" y="2109764"/>
                <a:ext cx="22303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dirty="0" smtClean="0"/>
                  <a:t>TKEL = 125 </a:t>
                </a:r>
                <a:r>
                  <a:rPr lang="en-US" altLang="ja-JP" sz="1800" dirty="0" smtClean="0">
                    <a:latin typeface="Symbol" panose="05050102010706020507" pitchFamily="18" charset="2"/>
                  </a:rPr>
                  <a:t>~</a:t>
                </a:r>
                <a:r>
                  <a:rPr lang="en-US" altLang="ja-JP" sz="1800" dirty="0" smtClean="0"/>
                  <a:t> 175 MeV</a:t>
                </a:r>
                <a:endParaRPr lang="ja-JP" altLang="en-US" sz="1800" dirty="0"/>
              </a:p>
            </p:txBody>
          </p:sp>
          <p:sp>
            <p:nvSpPr>
              <p:cNvPr id="35" name="ひし形 34"/>
              <p:cNvSpPr/>
              <p:nvPr/>
            </p:nvSpPr>
            <p:spPr>
              <a:xfrm>
                <a:off x="5301644" y="2164194"/>
                <a:ext cx="144016" cy="144016"/>
              </a:xfrm>
              <a:prstGeom prst="diamond">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29"/>
              <p:cNvGrpSpPr/>
              <p:nvPr/>
            </p:nvGrpSpPr>
            <p:grpSpPr>
              <a:xfrm>
                <a:off x="5073692" y="2358835"/>
                <a:ext cx="1640543" cy="369332"/>
                <a:chOff x="4570083" y="980729"/>
                <a:chExt cx="1640543" cy="369332"/>
              </a:xfrm>
            </p:grpSpPr>
            <p:cxnSp>
              <p:nvCxnSpPr>
                <p:cNvPr id="40" name="直線コネクタ 39"/>
                <p:cNvCxnSpPr/>
                <p:nvPr/>
              </p:nvCxnSpPr>
              <p:spPr bwMode="auto">
                <a:xfrm>
                  <a:off x="4570083" y="1165391"/>
                  <a:ext cx="50323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テキスト ボックス 197"/>
                <p:cNvSpPr txBox="1">
                  <a:spLocks noChangeArrowheads="1"/>
                </p:cNvSpPr>
                <p:nvPr/>
              </p:nvSpPr>
              <p:spPr bwMode="auto">
                <a:xfrm>
                  <a:off x="5073059" y="980729"/>
                  <a:ext cx="11375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dirty="0" smtClean="0"/>
                    <a:t>GRAZING</a:t>
                  </a:r>
                  <a:endParaRPr lang="ja-JP" altLang="en-US" sz="1800" dirty="0"/>
                </a:p>
              </p:txBody>
            </p:sp>
          </p:grpSp>
          <p:sp>
            <p:nvSpPr>
              <p:cNvPr id="37" name="円/楕円 36"/>
              <p:cNvSpPr/>
              <p:nvPr/>
            </p:nvSpPr>
            <p:spPr>
              <a:xfrm>
                <a:off x="5289715" y="1118563"/>
                <a:ext cx="145067" cy="14506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199"/>
              <p:cNvSpPr txBox="1">
                <a:spLocks noChangeArrowheads="1"/>
              </p:cNvSpPr>
              <p:nvPr/>
            </p:nvSpPr>
            <p:spPr bwMode="auto">
              <a:xfrm>
                <a:off x="5678215" y="1052736"/>
                <a:ext cx="5146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dirty="0" smtClean="0"/>
                  <a:t>Total</a:t>
                </a:r>
                <a:endParaRPr lang="ja-JP" altLang="en-US" sz="1800" dirty="0"/>
              </a:p>
            </p:txBody>
          </p:sp>
          <p:sp>
            <p:nvSpPr>
              <p:cNvPr id="39" name="角丸四角形 38"/>
              <p:cNvSpPr/>
              <p:nvPr/>
            </p:nvSpPr>
            <p:spPr>
              <a:xfrm>
                <a:off x="5045752" y="1324632"/>
                <a:ext cx="2808312" cy="546119"/>
              </a:xfrm>
              <a:prstGeom prst="roundRect">
                <a:avLst>
                  <a:gd name="adj" fmla="val 5000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2" name="テキスト ボックス 197"/>
            <p:cNvSpPr txBox="1">
              <a:spLocks noChangeArrowheads="1"/>
            </p:cNvSpPr>
            <p:nvPr/>
          </p:nvSpPr>
          <p:spPr bwMode="auto">
            <a:xfrm>
              <a:off x="7272638" y="5384952"/>
              <a:ext cx="25787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dirty="0" smtClean="0"/>
                <a:t>Enhancement is occurred</a:t>
              </a:r>
            </a:p>
            <a:p>
              <a:pPr eaLnBrk="1" hangingPunct="1">
                <a:spcBef>
                  <a:spcPct val="0"/>
                </a:spcBef>
                <a:buFontTx/>
                <a:buNone/>
              </a:pPr>
              <a:r>
                <a:rPr lang="en-US" altLang="ja-JP" sz="1800" dirty="0" smtClean="0">
                  <a:solidFill>
                    <a:srgbClr val="FF0000"/>
                  </a:solidFill>
                </a:rPr>
                <a:t>at low-TKEL region</a:t>
              </a:r>
            </a:p>
            <a:p>
              <a:pPr eaLnBrk="1" hangingPunct="1">
                <a:spcBef>
                  <a:spcPct val="0"/>
                </a:spcBef>
                <a:buFontTx/>
                <a:buNone/>
              </a:pPr>
              <a:r>
                <a:rPr lang="en-US" altLang="ja-JP" sz="1800" dirty="0"/>
                <a:t> </a:t>
              </a:r>
              <a:r>
                <a:rPr lang="en-US" altLang="ja-JP" sz="1800" dirty="0" smtClean="0"/>
                <a:t> </a:t>
              </a:r>
              <a:endParaRPr lang="ja-JP" altLang="en-US" sz="1800" dirty="0">
                <a:solidFill>
                  <a:srgbClr val="FF0000"/>
                </a:solidFill>
              </a:endParaRPr>
            </a:p>
          </p:txBody>
        </p:sp>
      </p:grpSp>
    </p:spTree>
    <p:extLst>
      <p:ext uri="{BB962C8B-B14F-4D97-AF65-F5344CB8AC3E}">
        <p14:creationId xmlns:p14="http://schemas.microsoft.com/office/powerpoint/2010/main" val="426359327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テキスト ボックス 114"/>
          <p:cNvSpPr txBox="1"/>
          <p:nvPr/>
        </p:nvSpPr>
        <p:spPr>
          <a:xfrm>
            <a:off x="1069530" y="-35759"/>
            <a:ext cx="6937296" cy="800219"/>
          </a:xfrm>
          <a:prstGeom prst="rect">
            <a:avLst/>
          </a:prstGeom>
          <a:noFill/>
        </p:spPr>
        <p:txBody>
          <a:bodyPr wrap="none" lIns="0" tIns="0" rIns="0" bIns="0" rtlCol="0">
            <a:spAutoFit/>
          </a:bodyPr>
          <a:lstStyle/>
          <a:p>
            <a:pPr algn="ctr"/>
            <a:r>
              <a:rPr kumimoji="1" lang="en-US" altLang="ja-JP" sz="2800" dirty="0" smtClean="0">
                <a:solidFill>
                  <a:srgbClr val="000000"/>
                </a:solidFill>
                <a:latin typeface="メイリオ"/>
                <a:ea typeface="メイリオ"/>
                <a:cs typeface="メイリオ"/>
              </a:rPr>
              <a:t>IGLIS </a:t>
            </a:r>
            <a:endParaRPr lang="en-US" altLang="ja-JP" sz="2400" dirty="0">
              <a:solidFill>
                <a:srgbClr val="000000"/>
              </a:solidFill>
              <a:latin typeface="メイリオ"/>
              <a:ea typeface="メイリオ"/>
              <a:cs typeface="メイリオ"/>
            </a:endParaRPr>
          </a:p>
          <a:p>
            <a:pPr algn="ctr"/>
            <a:r>
              <a:rPr lang="en-US" altLang="ja-JP" sz="2400" dirty="0" smtClean="0">
                <a:solidFill>
                  <a:srgbClr val="000000"/>
                </a:solidFill>
                <a:latin typeface="メイリオ"/>
                <a:ea typeface="メイリオ"/>
                <a:cs typeface="メイリオ"/>
              </a:rPr>
              <a:t>- for efficient collection &amp; separation of TLF’s -</a:t>
            </a:r>
            <a:endParaRPr lang="en-US" altLang="ja-JP" sz="2400" dirty="0">
              <a:solidFill>
                <a:srgbClr val="000000"/>
              </a:solidFill>
              <a:latin typeface="メイリオ"/>
              <a:ea typeface="メイリオ"/>
              <a:cs typeface="メイリオ"/>
            </a:endParaRPr>
          </a:p>
        </p:txBody>
      </p:sp>
      <p:grpSp>
        <p:nvGrpSpPr>
          <p:cNvPr id="3" name="図形グループ 2"/>
          <p:cNvGrpSpPr/>
          <p:nvPr/>
        </p:nvGrpSpPr>
        <p:grpSpPr>
          <a:xfrm>
            <a:off x="-92187" y="1015222"/>
            <a:ext cx="9139647" cy="4535488"/>
            <a:chOff x="-99871" y="1015222"/>
            <a:chExt cx="9901284" cy="4535488"/>
          </a:xfrm>
        </p:grpSpPr>
        <p:sp>
          <p:nvSpPr>
            <p:cNvPr id="126" name="Text Box 82"/>
            <p:cNvSpPr txBox="1">
              <a:spLocks noChangeArrowheads="1"/>
            </p:cNvSpPr>
            <p:nvPr/>
          </p:nvSpPr>
          <p:spPr bwMode="auto">
            <a:xfrm>
              <a:off x="3152953" y="2369515"/>
              <a:ext cx="658296" cy="338554"/>
            </a:xfrm>
            <a:prstGeom prst="rect">
              <a:avLst/>
            </a:prstGeom>
            <a:solidFill>
              <a:schemeClr val="bg1"/>
            </a:solidFill>
            <a:ln w="25400"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600" dirty="0" smtClean="0">
                  <a:latin typeface="+mn-lt"/>
                  <a:ea typeface="ＭＳ Ｐゴシック" charset="-128"/>
                </a:rPr>
                <a:t>OPIG</a:t>
              </a:r>
              <a:endParaRPr lang="en-US" altLang="ja-JP" sz="1600" dirty="0">
                <a:latin typeface="+mn-lt"/>
                <a:ea typeface="ＭＳ Ｐゴシック" charset="-128"/>
              </a:endParaRPr>
            </a:p>
          </p:txBody>
        </p:sp>
        <p:sp>
          <p:nvSpPr>
            <p:cNvPr id="120" name="Line 40"/>
            <p:cNvSpPr>
              <a:spLocks noChangeShapeType="1"/>
            </p:cNvSpPr>
            <p:nvPr/>
          </p:nvSpPr>
          <p:spPr bwMode="auto">
            <a:xfrm>
              <a:off x="3259024" y="2844915"/>
              <a:ext cx="38677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119" name="Line 39"/>
            <p:cNvSpPr>
              <a:spLocks noChangeShapeType="1"/>
            </p:cNvSpPr>
            <p:nvPr/>
          </p:nvSpPr>
          <p:spPr bwMode="auto">
            <a:xfrm>
              <a:off x="3259024" y="2730703"/>
              <a:ext cx="38717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125" name="Line 40"/>
            <p:cNvSpPr>
              <a:spLocks noChangeShapeType="1"/>
            </p:cNvSpPr>
            <p:nvPr/>
          </p:nvSpPr>
          <p:spPr bwMode="auto">
            <a:xfrm>
              <a:off x="3259024" y="2977647"/>
              <a:ext cx="38677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121" name="Line 41"/>
            <p:cNvSpPr>
              <a:spLocks noChangeShapeType="1"/>
            </p:cNvSpPr>
            <p:nvPr/>
          </p:nvSpPr>
          <p:spPr bwMode="auto">
            <a:xfrm>
              <a:off x="3259024" y="3088772"/>
              <a:ext cx="38677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grpSp>
          <p:nvGrpSpPr>
            <p:cNvPr id="398351" name="Group 15"/>
            <p:cNvGrpSpPr>
              <a:grpSpLocks/>
            </p:cNvGrpSpPr>
            <p:nvPr/>
          </p:nvGrpSpPr>
          <p:grpSpPr bwMode="auto">
            <a:xfrm>
              <a:off x="1101954" y="2672578"/>
              <a:ext cx="1565010" cy="549275"/>
              <a:chOff x="1390" y="2404"/>
              <a:chExt cx="910" cy="346"/>
            </a:xfrm>
          </p:grpSpPr>
          <p:sp>
            <p:nvSpPr>
              <p:cNvPr id="398352" name="Oval 16"/>
              <p:cNvSpPr>
                <a:spLocks noChangeArrowheads="1"/>
              </p:cNvSpPr>
              <p:nvPr/>
            </p:nvSpPr>
            <p:spPr bwMode="auto">
              <a:xfrm rot="16200000">
                <a:off x="1660" y="2626"/>
                <a:ext cx="104" cy="10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a typeface="ＭＳ Ｐゴシック" charset="-128"/>
                </a:endParaRPr>
              </a:p>
            </p:txBody>
          </p:sp>
          <p:sp>
            <p:nvSpPr>
              <p:cNvPr id="398353" name="Oval 17"/>
              <p:cNvSpPr>
                <a:spLocks noChangeArrowheads="1"/>
              </p:cNvSpPr>
              <p:nvPr/>
            </p:nvSpPr>
            <p:spPr bwMode="auto">
              <a:xfrm rot="16200000">
                <a:off x="1988" y="2646"/>
                <a:ext cx="104" cy="10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a typeface="ＭＳ Ｐゴシック" charset="-128"/>
                </a:endParaRPr>
              </a:p>
            </p:txBody>
          </p:sp>
          <p:sp>
            <p:nvSpPr>
              <p:cNvPr id="398354" name="Oval 18"/>
              <p:cNvSpPr>
                <a:spLocks noChangeArrowheads="1"/>
              </p:cNvSpPr>
              <p:nvPr/>
            </p:nvSpPr>
            <p:spPr bwMode="auto">
              <a:xfrm rot="16200000">
                <a:off x="1510" y="2526"/>
                <a:ext cx="104" cy="10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a typeface="ＭＳ Ｐゴシック" charset="-128"/>
                </a:endParaRPr>
              </a:p>
            </p:txBody>
          </p:sp>
          <p:sp>
            <p:nvSpPr>
              <p:cNvPr id="398355" name="Oval 19"/>
              <p:cNvSpPr>
                <a:spLocks noChangeArrowheads="1"/>
              </p:cNvSpPr>
              <p:nvPr/>
            </p:nvSpPr>
            <p:spPr bwMode="auto">
              <a:xfrm rot="16200000">
                <a:off x="2096" y="2562"/>
                <a:ext cx="104" cy="10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a typeface="ＭＳ Ｐゴシック" charset="-128"/>
                </a:endParaRPr>
              </a:p>
            </p:txBody>
          </p:sp>
          <p:sp>
            <p:nvSpPr>
              <p:cNvPr id="398356" name="Oval 20"/>
              <p:cNvSpPr>
                <a:spLocks noChangeArrowheads="1"/>
              </p:cNvSpPr>
              <p:nvPr/>
            </p:nvSpPr>
            <p:spPr bwMode="auto">
              <a:xfrm rot="16200000">
                <a:off x="1390" y="2404"/>
                <a:ext cx="104" cy="10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a typeface="ＭＳ Ｐゴシック" charset="-128"/>
                </a:endParaRPr>
              </a:p>
            </p:txBody>
          </p:sp>
          <p:sp>
            <p:nvSpPr>
              <p:cNvPr id="398357" name="Oval 21"/>
              <p:cNvSpPr>
                <a:spLocks noChangeArrowheads="1"/>
              </p:cNvSpPr>
              <p:nvPr/>
            </p:nvSpPr>
            <p:spPr bwMode="auto">
              <a:xfrm rot="16200000">
                <a:off x="2196" y="2456"/>
                <a:ext cx="104" cy="10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a typeface="ＭＳ Ｐゴシック" charset="-128"/>
                </a:endParaRPr>
              </a:p>
            </p:txBody>
          </p:sp>
          <p:sp>
            <p:nvSpPr>
              <p:cNvPr id="398358" name="Oval 22"/>
              <p:cNvSpPr>
                <a:spLocks noChangeArrowheads="1"/>
              </p:cNvSpPr>
              <p:nvPr/>
            </p:nvSpPr>
            <p:spPr bwMode="auto">
              <a:xfrm rot="16200000">
                <a:off x="1990" y="2440"/>
                <a:ext cx="104" cy="10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a typeface="ＭＳ Ｐゴシック" charset="-128"/>
                </a:endParaRPr>
              </a:p>
            </p:txBody>
          </p:sp>
          <p:sp>
            <p:nvSpPr>
              <p:cNvPr id="398359" name="Oval 23"/>
              <p:cNvSpPr>
                <a:spLocks noChangeArrowheads="1"/>
              </p:cNvSpPr>
              <p:nvPr/>
            </p:nvSpPr>
            <p:spPr bwMode="auto">
              <a:xfrm rot="16200000">
                <a:off x="1636" y="2456"/>
                <a:ext cx="104" cy="10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a typeface="ＭＳ Ｐゴシック" charset="-128"/>
                </a:endParaRPr>
              </a:p>
            </p:txBody>
          </p:sp>
        </p:grpSp>
        <p:sp>
          <p:nvSpPr>
            <p:cNvPr id="398361" name="Text Box 25"/>
            <p:cNvSpPr txBox="1">
              <a:spLocks noChangeArrowheads="1"/>
            </p:cNvSpPr>
            <p:nvPr/>
          </p:nvSpPr>
          <p:spPr bwMode="auto">
            <a:xfrm>
              <a:off x="746606" y="1591955"/>
              <a:ext cx="140264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600" dirty="0" smtClean="0">
                  <a:solidFill>
                    <a:srgbClr val="0000FF"/>
                  </a:solidFill>
                  <a:latin typeface="+mn-lt"/>
                  <a:ea typeface="ＭＳ Ｐゴシック" charset="-128"/>
                </a:rPr>
                <a:t>filled with </a:t>
              </a:r>
            </a:p>
            <a:p>
              <a:pPr>
                <a:defRPr/>
              </a:pPr>
              <a:r>
                <a:rPr lang="en-US" altLang="ja-JP" sz="1600" dirty="0" smtClean="0">
                  <a:solidFill>
                    <a:srgbClr val="0000FF"/>
                  </a:solidFill>
                  <a:latin typeface="+mn-lt"/>
                  <a:ea typeface="ＭＳ Ｐゴシック" charset="-128"/>
                </a:rPr>
                <a:t>50 </a:t>
              </a:r>
              <a:r>
                <a:rPr lang="en-US" altLang="ja-JP" sz="1600" dirty="0" err="1">
                  <a:solidFill>
                    <a:srgbClr val="0000FF"/>
                  </a:solidFill>
                  <a:latin typeface="+mn-lt"/>
                  <a:ea typeface="ＭＳ Ｐゴシック" charset="-128"/>
                </a:rPr>
                <a:t>kPa</a:t>
              </a:r>
              <a:r>
                <a:rPr lang="en-US" altLang="ja-JP" sz="1600" dirty="0">
                  <a:solidFill>
                    <a:srgbClr val="0000FF"/>
                  </a:solidFill>
                  <a:latin typeface="+mn-lt"/>
                  <a:ea typeface="ＭＳ Ｐゴシック" charset="-128"/>
                </a:rPr>
                <a:t> </a:t>
              </a:r>
              <a:r>
                <a:rPr lang="en-US" altLang="ja-JP" sz="1600" dirty="0" err="1" smtClean="0">
                  <a:solidFill>
                    <a:srgbClr val="0000FF"/>
                  </a:solidFill>
                  <a:latin typeface="+mn-lt"/>
                  <a:ea typeface="ＭＳ Ｐゴシック" charset="-128"/>
                </a:rPr>
                <a:t>Ar</a:t>
              </a:r>
              <a:r>
                <a:rPr lang="en-US" altLang="ja-JP" sz="1600" dirty="0" smtClean="0">
                  <a:solidFill>
                    <a:srgbClr val="0000FF"/>
                  </a:solidFill>
                  <a:latin typeface="+mn-lt"/>
                  <a:ea typeface="ＭＳ Ｐゴシック" charset="-128"/>
                </a:rPr>
                <a:t> </a:t>
              </a:r>
              <a:r>
                <a:rPr lang="en-US" altLang="ja-JP" sz="1600" dirty="0">
                  <a:solidFill>
                    <a:srgbClr val="0000FF"/>
                  </a:solidFill>
                  <a:latin typeface="+mn-lt"/>
                  <a:ea typeface="ＭＳ Ｐゴシック" charset="-128"/>
                </a:rPr>
                <a:t>gas</a:t>
              </a:r>
            </a:p>
          </p:txBody>
        </p:sp>
        <p:sp>
          <p:nvSpPr>
            <p:cNvPr id="398362" name="Line 26"/>
            <p:cNvSpPr>
              <a:spLocks noChangeShapeType="1"/>
            </p:cNvSpPr>
            <p:nvPr/>
          </p:nvSpPr>
          <p:spPr bwMode="auto">
            <a:xfrm>
              <a:off x="1105396" y="2158222"/>
              <a:ext cx="275167" cy="55880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398363" name="Text Box 27"/>
            <p:cNvSpPr txBox="1">
              <a:spLocks noChangeArrowheads="1"/>
            </p:cNvSpPr>
            <p:nvPr/>
          </p:nvSpPr>
          <p:spPr bwMode="auto">
            <a:xfrm>
              <a:off x="526839" y="3280716"/>
              <a:ext cx="100300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600" dirty="0" smtClean="0">
                  <a:latin typeface="+mn-lt"/>
                  <a:ea typeface="ＭＳ Ｐゴシック" charset="-128"/>
                </a:rPr>
                <a:t>rotation </a:t>
              </a:r>
            </a:p>
            <a:p>
              <a:pPr>
                <a:defRPr/>
              </a:pPr>
              <a:r>
                <a:rPr lang="en-US" altLang="ja-JP" sz="1600" dirty="0" err="1" smtClean="0">
                  <a:latin typeface="+mn-lt"/>
                  <a:ea typeface="ＭＳ Ｐゴシック" charset="-128"/>
                </a:rPr>
                <a:t>tgt</a:t>
              </a:r>
              <a:r>
                <a:rPr lang="en-US" altLang="ja-JP" sz="1600" dirty="0" smtClean="0">
                  <a:latin typeface="+mn-lt"/>
                  <a:ea typeface="ＭＳ Ｐゴシック" charset="-128"/>
                </a:rPr>
                <a:t>(</a:t>
              </a:r>
              <a:r>
                <a:rPr lang="en-US" altLang="ja-JP" sz="1600" baseline="30000" dirty="0" smtClean="0">
                  <a:latin typeface="+mn-lt"/>
                  <a:ea typeface="ＭＳ Ｐゴシック" charset="-128"/>
                </a:rPr>
                <a:t>198</a:t>
              </a:r>
              <a:r>
                <a:rPr lang="en-US" altLang="ja-JP" sz="1600" dirty="0" smtClean="0">
                  <a:latin typeface="+mn-lt"/>
                  <a:ea typeface="ＭＳ Ｐゴシック" charset="-128"/>
                </a:rPr>
                <a:t>Pt)</a:t>
              </a:r>
              <a:endParaRPr lang="en-US" altLang="ja-JP" sz="1600" dirty="0">
                <a:latin typeface="+mn-lt"/>
                <a:ea typeface="ＭＳ Ｐゴシック" charset="-128"/>
              </a:endParaRPr>
            </a:p>
          </p:txBody>
        </p:sp>
        <p:grpSp>
          <p:nvGrpSpPr>
            <p:cNvPr id="11272" name="Group 31"/>
            <p:cNvGrpSpPr>
              <a:grpSpLocks/>
            </p:cNvGrpSpPr>
            <p:nvPr/>
          </p:nvGrpSpPr>
          <p:grpSpPr bwMode="auto">
            <a:xfrm>
              <a:off x="1022845" y="2539250"/>
              <a:ext cx="2247768" cy="898532"/>
              <a:chOff x="1344" y="2320"/>
              <a:chExt cx="1307" cy="566"/>
            </a:xfrm>
          </p:grpSpPr>
          <p:grpSp>
            <p:nvGrpSpPr>
              <p:cNvPr id="11353" name="Group 32"/>
              <p:cNvGrpSpPr>
                <a:grpSpLocks/>
              </p:cNvGrpSpPr>
              <p:nvPr/>
            </p:nvGrpSpPr>
            <p:grpSpPr bwMode="auto">
              <a:xfrm>
                <a:off x="1344" y="2320"/>
                <a:ext cx="1280" cy="566"/>
                <a:chOff x="1344" y="2320"/>
                <a:chExt cx="1280" cy="566"/>
              </a:xfrm>
            </p:grpSpPr>
            <p:sp>
              <p:nvSpPr>
                <p:cNvPr id="398369" name="Line 33"/>
                <p:cNvSpPr>
                  <a:spLocks noChangeShapeType="1"/>
                </p:cNvSpPr>
                <p:nvPr/>
              </p:nvSpPr>
              <p:spPr bwMode="auto">
                <a:xfrm rot="16200000">
                  <a:off x="1744" y="2699"/>
                  <a:ext cx="0" cy="374"/>
                </a:xfrm>
                <a:prstGeom prst="line">
                  <a:avLst/>
                </a:prstGeom>
                <a:noFill/>
                <a:ln w="571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398370" name="Rectangle 34"/>
                <p:cNvSpPr>
                  <a:spLocks noChangeArrowheads="1"/>
                </p:cNvSpPr>
                <p:nvPr/>
              </p:nvSpPr>
              <p:spPr bwMode="auto">
                <a:xfrm>
                  <a:off x="1344" y="2320"/>
                  <a:ext cx="1016" cy="4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a typeface="ＭＳ Ｐゴシック" charset="-128"/>
                  </a:endParaRPr>
                </a:p>
              </p:txBody>
            </p:sp>
            <p:sp>
              <p:nvSpPr>
                <p:cNvPr id="398371" name="Rectangle 35"/>
                <p:cNvSpPr>
                  <a:spLocks noChangeArrowheads="1"/>
                </p:cNvSpPr>
                <p:nvPr/>
              </p:nvSpPr>
              <p:spPr bwMode="auto">
                <a:xfrm>
                  <a:off x="2360" y="2408"/>
                  <a:ext cx="264" cy="30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a typeface="ＭＳ Ｐゴシック" charset="-128"/>
                  </a:endParaRPr>
                </a:p>
              </p:txBody>
            </p:sp>
            <p:sp>
              <p:nvSpPr>
                <p:cNvPr id="398372" name="Rectangle 36"/>
                <p:cNvSpPr>
                  <a:spLocks noChangeArrowheads="1"/>
                </p:cNvSpPr>
                <p:nvPr/>
              </p:nvSpPr>
              <p:spPr bwMode="auto">
                <a:xfrm>
                  <a:off x="2310" y="2418"/>
                  <a:ext cx="96" cy="27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a typeface="ＭＳ Ｐゴシック" charset="-128"/>
                  </a:endParaRPr>
                </a:p>
              </p:txBody>
            </p:sp>
          </p:grpSp>
          <p:sp>
            <p:nvSpPr>
              <p:cNvPr id="398373" name="Rectangle 37"/>
              <p:cNvSpPr>
                <a:spLocks noChangeArrowheads="1"/>
              </p:cNvSpPr>
              <p:nvPr/>
            </p:nvSpPr>
            <p:spPr bwMode="auto">
              <a:xfrm rot="16200000">
                <a:off x="2573" y="2539"/>
                <a:ext cx="115" cy="40"/>
              </a:xfrm>
              <a:prstGeom prst="rect">
                <a:avLst/>
              </a:prstGeom>
              <a:solidFill>
                <a:schemeClr val="bg1"/>
              </a:solidFill>
              <a:ln w="1905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a typeface="ＭＳ Ｐゴシック" charset="-128"/>
                </a:endParaRPr>
              </a:p>
            </p:txBody>
          </p:sp>
        </p:grpSp>
        <p:grpSp>
          <p:nvGrpSpPr>
            <p:cNvPr id="11273" name="Group 38"/>
            <p:cNvGrpSpPr>
              <a:grpSpLocks/>
            </p:cNvGrpSpPr>
            <p:nvPr/>
          </p:nvGrpSpPr>
          <p:grpSpPr bwMode="auto">
            <a:xfrm>
              <a:off x="3712598" y="2818622"/>
              <a:ext cx="1938205" cy="184150"/>
              <a:chOff x="2902" y="2496"/>
              <a:chExt cx="976" cy="116"/>
            </a:xfrm>
          </p:grpSpPr>
          <p:sp>
            <p:nvSpPr>
              <p:cNvPr id="398375" name="Line 39"/>
              <p:cNvSpPr>
                <a:spLocks noChangeShapeType="1"/>
              </p:cNvSpPr>
              <p:nvPr/>
            </p:nvSpPr>
            <p:spPr bwMode="auto">
              <a:xfrm>
                <a:off x="2904" y="2496"/>
                <a:ext cx="9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398376" name="Line 40"/>
              <p:cNvSpPr>
                <a:spLocks noChangeShapeType="1"/>
              </p:cNvSpPr>
              <p:nvPr/>
            </p:nvSpPr>
            <p:spPr bwMode="auto">
              <a:xfrm>
                <a:off x="2902" y="2554"/>
                <a:ext cx="97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398377" name="Line 41"/>
              <p:cNvSpPr>
                <a:spLocks noChangeShapeType="1"/>
              </p:cNvSpPr>
              <p:nvPr/>
            </p:nvSpPr>
            <p:spPr bwMode="auto">
              <a:xfrm>
                <a:off x="2906" y="2612"/>
                <a:ext cx="97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grpSp>
        <p:sp>
          <p:nvSpPr>
            <p:cNvPr id="398381" name="Line 45"/>
            <p:cNvSpPr>
              <a:spLocks noChangeShapeType="1"/>
            </p:cNvSpPr>
            <p:nvPr/>
          </p:nvSpPr>
          <p:spPr bwMode="auto">
            <a:xfrm flipV="1">
              <a:off x="5799140" y="2647172"/>
              <a:ext cx="123825" cy="133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398382" name="Line 46"/>
            <p:cNvSpPr>
              <a:spLocks noChangeShapeType="1"/>
            </p:cNvSpPr>
            <p:nvPr/>
          </p:nvSpPr>
          <p:spPr bwMode="auto">
            <a:xfrm>
              <a:off x="5933285" y="2647172"/>
              <a:ext cx="3095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398383" name="Line 47"/>
            <p:cNvSpPr>
              <a:spLocks noChangeShapeType="1"/>
            </p:cNvSpPr>
            <p:nvPr/>
          </p:nvSpPr>
          <p:spPr bwMode="auto">
            <a:xfrm flipH="1" flipV="1">
              <a:off x="6242847" y="2647179"/>
              <a:ext cx="806582" cy="31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398385" name="Line 49"/>
            <p:cNvSpPr>
              <a:spLocks noChangeShapeType="1"/>
            </p:cNvSpPr>
            <p:nvPr/>
          </p:nvSpPr>
          <p:spPr bwMode="auto">
            <a:xfrm rot="-10800000" flipH="1" flipV="1">
              <a:off x="5799140" y="2994835"/>
              <a:ext cx="120385" cy="133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398386" name="Line 50"/>
            <p:cNvSpPr>
              <a:spLocks noChangeShapeType="1"/>
            </p:cNvSpPr>
            <p:nvPr/>
          </p:nvSpPr>
          <p:spPr bwMode="auto">
            <a:xfrm rot="10800000" flipH="1">
              <a:off x="5947047" y="3128185"/>
              <a:ext cx="30268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398387" name="Line 51"/>
            <p:cNvSpPr>
              <a:spLocks noChangeShapeType="1"/>
            </p:cNvSpPr>
            <p:nvPr/>
          </p:nvSpPr>
          <p:spPr bwMode="auto">
            <a:xfrm rot="10800000">
              <a:off x="6249725" y="3128185"/>
              <a:ext cx="816901" cy="47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398388" name="Rectangle 52"/>
            <p:cNvSpPr>
              <a:spLocks noChangeArrowheads="1"/>
            </p:cNvSpPr>
            <p:nvPr/>
          </p:nvSpPr>
          <p:spPr bwMode="auto">
            <a:xfrm>
              <a:off x="348686" y="1320022"/>
              <a:ext cx="7008151" cy="31877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a typeface="ＭＳ Ｐゴシック" charset="-128"/>
              </a:endParaRPr>
            </a:p>
          </p:txBody>
        </p:sp>
        <p:sp>
          <p:nvSpPr>
            <p:cNvPr id="398389" name="Line 53"/>
            <p:cNvSpPr>
              <a:spLocks noChangeShapeType="1"/>
            </p:cNvSpPr>
            <p:nvPr/>
          </p:nvSpPr>
          <p:spPr bwMode="auto">
            <a:xfrm>
              <a:off x="2849880" y="1311377"/>
              <a:ext cx="0" cy="13856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398390" name="Line 54"/>
            <p:cNvSpPr>
              <a:spLocks noChangeShapeType="1"/>
            </p:cNvSpPr>
            <p:nvPr/>
          </p:nvSpPr>
          <p:spPr bwMode="auto">
            <a:xfrm>
              <a:off x="2849878" y="3147328"/>
              <a:ext cx="0" cy="135961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grpSp>
          <p:nvGrpSpPr>
            <p:cNvPr id="11283" name="Group 55"/>
            <p:cNvGrpSpPr>
              <a:grpSpLocks/>
            </p:cNvGrpSpPr>
            <p:nvPr/>
          </p:nvGrpSpPr>
          <p:grpSpPr bwMode="auto">
            <a:xfrm>
              <a:off x="555063" y="1015222"/>
              <a:ext cx="467783" cy="1993900"/>
              <a:chOff x="928" y="568"/>
              <a:chExt cx="272" cy="1256"/>
            </a:xfrm>
          </p:grpSpPr>
          <p:sp>
            <p:nvSpPr>
              <p:cNvPr id="398392" name="Line 56"/>
              <p:cNvSpPr>
                <a:spLocks noChangeShapeType="1"/>
              </p:cNvSpPr>
              <p:nvPr/>
            </p:nvSpPr>
            <p:spPr bwMode="auto">
              <a:xfrm>
                <a:off x="976" y="568"/>
                <a:ext cx="0" cy="1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398393" name="Line 57"/>
              <p:cNvSpPr>
                <a:spLocks noChangeShapeType="1"/>
              </p:cNvSpPr>
              <p:nvPr/>
            </p:nvSpPr>
            <p:spPr bwMode="auto">
              <a:xfrm>
                <a:off x="928" y="576"/>
                <a:ext cx="0" cy="12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398394" name="Line 58"/>
              <p:cNvSpPr>
                <a:spLocks noChangeShapeType="1"/>
              </p:cNvSpPr>
              <p:nvPr/>
            </p:nvSpPr>
            <p:spPr bwMode="auto">
              <a:xfrm>
                <a:off x="984" y="1776"/>
                <a:ext cx="21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398395" name="Line 59"/>
              <p:cNvSpPr>
                <a:spLocks noChangeShapeType="1"/>
              </p:cNvSpPr>
              <p:nvPr/>
            </p:nvSpPr>
            <p:spPr bwMode="auto">
              <a:xfrm>
                <a:off x="936" y="1824"/>
                <a:ext cx="2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grpSp>
        <p:sp>
          <p:nvSpPr>
            <p:cNvPr id="398396" name="Line 60"/>
            <p:cNvSpPr>
              <a:spLocks noChangeShapeType="1"/>
            </p:cNvSpPr>
            <p:nvPr/>
          </p:nvSpPr>
          <p:spPr bwMode="auto">
            <a:xfrm>
              <a:off x="594408" y="2056123"/>
              <a:ext cx="0" cy="45720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398397" name="Text Box 61"/>
            <p:cNvSpPr txBox="1">
              <a:spLocks noChangeArrowheads="1"/>
            </p:cNvSpPr>
            <p:nvPr/>
          </p:nvSpPr>
          <p:spPr bwMode="auto">
            <a:xfrm rot="16200000">
              <a:off x="-280690" y="2102630"/>
              <a:ext cx="76174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dirty="0" err="1">
                  <a:solidFill>
                    <a:srgbClr val="0000FF"/>
                  </a:solidFill>
                  <a:latin typeface="+mn-lt"/>
                  <a:ea typeface="ＭＳ Ｐゴシック" charset="-128"/>
                </a:rPr>
                <a:t>Ar</a:t>
              </a:r>
              <a:r>
                <a:rPr lang="en-US" altLang="ja-JP" dirty="0">
                  <a:solidFill>
                    <a:srgbClr val="0000FF"/>
                  </a:solidFill>
                  <a:latin typeface="+mn-lt"/>
                  <a:ea typeface="ＭＳ Ｐゴシック" charset="-128"/>
                </a:rPr>
                <a:t> gas</a:t>
              </a:r>
            </a:p>
          </p:txBody>
        </p:sp>
        <p:sp>
          <p:nvSpPr>
            <p:cNvPr id="398403" name="Rectangle 67"/>
            <p:cNvSpPr>
              <a:spLocks noChangeArrowheads="1"/>
            </p:cNvSpPr>
            <p:nvPr/>
          </p:nvSpPr>
          <p:spPr bwMode="auto">
            <a:xfrm>
              <a:off x="1935217" y="3597569"/>
              <a:ext cx="965597" cy="868956"/>
            </a:xfrm>
            <a:prstGeom prst="rect">
              <a:avLst/>
            </a:prstGeom>
            <a:noFill/>
            <a:ln>
              <a:noFill/>
            </a:ln>
          </p:spPr>
          <p:txBody>
            <a:bodyPr wrap="none" lIns="54000" tIns="0" rIns="54000" bIns="0">
              <a:spAutoFit/>
            </a:bodyPr>
            <a:lstStyle/>
            <a:p>
              <a:pPr>
                <a:lnSpc>
                  <a:spcPct val="80000"/>
                </a:lnSpc>
                <a:defRPr/>
              </a:pPr>
              <a:r>
                <a:rPr lang="en-US" altLang="ja-JP" sz="1400" b="1" dirty="0">
                  <a:latin typeface="+mn-lt"/>
                  <a:ea typeface="ＭＳ Ｐゴシック" charset="-128"/>
                </a:rPr>
                <a:t>Ion source </a:t>
              </a:r>
              <a:endParaRPr lang="en-US" altLang="ja-JP" sz="1400" b="1" dirty="0" smtClean="0">
                <a:latin typeface="+mn-lt"/>
                <a:ea typeface="ＭＳ Ｐゴシック" charset="-128"/>
              </a:endParaRPr>
            </a:p>
            <a:p>
              <a:pPr>
                <a:lnSpc>
                  <a:spcPct val="80000"/>
                </a:lnSpc>
                <a:defRPr/>
              </a:pPr>
              <a:r>
                <a:rPr lang="en-US" altLang="ja-JP" sz="1400" b="1" dirty="0" smtClean="0">
                  <a:latin typeface="+mn-lt"/>
                  <a:ea typeface="ＭＳ Ｐゴシック" charset="-128"/>
                </a:rPr>
                <a:t>chamber</a:t>
              </a:r>
              <a:endParaRPr lang="en-US" altLang="ja-JP" sz="1400" b="1" dirty="0">
                <a:latin typeface="+mn-lt"/>
                <a:ea typeface="ＭＳ Ｐゴシック" charset="-128"/>
              </a:endParaRPr>
            </a:p>
            <a:p>
              <a:pPr>
                <a:lnSpc>
                  <a:spcPct val="80000"/>
                </a:lnSpc>
                <a:defRPr/>
              </a:pPr>
              <a:r>
                <a:rPr lang="en-US" altLang="ja-JP" sz="1400" dirty="0">
                  <a:solidFill>
                    <a:srgbClr val="0000FF"/>
                  </a:solidFill>
                  <a:latin typeface="+mn-lt"/>
                  <a:ea typeface="ＭＳ Ｐゴシック" charset="-128"/>
                </a:rPr>
                <a:t> </a:t>
              </a:r>
              <a:r>
                <a:rPr lang="en-US" altLang="ja-JP" sz="1400" dirty="0" smtClean="0">
                  <a:solidFill>
                    <a:srgbClr val="0000FF"/>
                  </a:solidFill>
                  <a:latin typeface="+mn-lt"/>
                  <a:ea typeface="ＭＳ Ｐゴシック" charset="-128"/>
                </a:rPr>
                <a:t> 4x10</a:t>
              </a:r>
              <a:r>
                <a:rPr lang="en-US" altLang="ja-JP" sz="1400" baseline="30000" dirty="0" smtClean="0">
                  <a:solidFill>
                    <a:srgbClr val="0000FF"/>
                  </a:solidFill>
                  <a:latin typeface="+mn-lt"/>
                  <a:ea typeface="ＭＳ Ｐゴシック" charset="-128"/>
                </a:rPr>
                <a:t>-3</a:t>
              </a:r>
              <a:r>
                <a:rPr lang="en-US" altLang="ja-JP" sz="1400" dirty="0" smtClean="0">
                  <a:solidFill>
                    <a:srgbClr val="0000FF"/>
                  </a:solidFill>
                  <a:latin typeface="+mn-lt"/>
                  <a:ea typeface="ＭＳ Ｐゴシック" charset="-128"/>
                </a:rPr>
                <a:t> </a:t>
              </a:r>
              <a:r>
                <a:rPr lang="en-US" altLang="ja-JP" sz="1400" dirty="0">
                  <a:solidFill>
                    <a:srgbClr val="0000FF"/>
                  </a:solidFill>
                  <a:latin typeface="+mn-lt"/>
                  <a:ea typeface="ＭＳ Ｐゴシック" charset="-128"/>
                </a:rPr>
                <a:t>Pa</a:t>
              </a:r>
              <a:endParaRPr lang="en-US" altLang="ja-JP" sz="1400" dirty="0">
                <a:latin typeface="+mn-lt"/>
                <a:ea typeface="ＭＳ Ｐゴシック" charset="-128"/>
              </a:endParaRPr>
            </a:p>
            <a:p>
              <a:pPr>
                <a:lnSpc>
                  <a:spcPct val="80000"/>
                </a:lnSpc>
                <a:defRPr/>
              </a:pPr>
              <a:r>
                <a:rPr lang="en-US" altLang="ja-JP" sz="1400" b="1" dirty="0" smtClean="0">
                  <a:latin typeface="+mn-lt"/>
                  <a:ea typeface="ＭＳ Ｐゴシック" charset="-128"/>
                </a:rPr>
                <a:t>TMP</a:t>
              </a:r>
              <a:endParaRPr lang="en-US" altLang="ja-JP" sz="1400" b="1" dirty="0">
                <a:latin typeface="+mn-lt"/>
                <a:ea typeface="ＭＳ Ｐゴシック" charset="-128"/>
              </a:endParaRPr>
            </a:p>
            <a:p>
              <a:pPr>
                <a:lnSpc>
                  <a:spcPct val="80000"/>
                </a:lnSpc>
                <a:defRPr/>
              </a:pPr>
              <a:r>
                <a:rPr lang="en-US" altLang="ja-JP" sz="1400" dirty="0">
                  <a:latin typeface="+mn-lt"/>
                  <a:ea typeface="ＭＳ Ｐゴシック" charset="-128"/>
                </a:rPr>
                <a:t>    </a:t>
              </a:r>
              <a:r>
                <a:rPr lang="en-US" altLang="ja-JP" sz="1400" dirty="0" smtClean="0">
                  <a:solidFill>
                    <a:srgbClr val="0000FF"/>
                  </a:solidFill>
                  <a:latin typeface="+mn-lt"/>
                  <a:ea typeface="ＭＳ Ｐゴシック" charset="-128"/>
                </a:rPr>
                <a:t>1300 </a:t>
              </a:r>
              <a:r>
                <a:rPr lang="en-US" altLang="ja-JP" sz="1400" dirty="0">
                  <a:solidFill>
                    <a:srgbClr val="0000FF"/>
                  </a:solidFill>
                  <a:latin typeface="+mn-lt"/>
                  <a:ea typeface="ＭＳ Ｐゴシック" charset="-128"/>
                </a:rPr>
                <a:t>L/s</a:t>
              </a:r>
            </a:p>
          </p:txBody>
        </p:sp>
        <p:sp>
          <p:nvSpPr>
            <p:cNvPr id="398404" name="Rectangle 68"/>
            <p:cNvSpPr>
              <a:spLocks noChangeArrowheads="1"/>
            </p:cNvSpPr>
            <p:nvPr/>
          </p:nvSpPr>
          <p:spPr bwMode="auto">
            <a:xfrm>
              <a:off x="5631903" y="3728284"/>
              <a:ext cx="1694542" cy="696601"/>
            </a:xfrm>
            <a:prstGeom prst="rect">
              <a:avLst/>
            </a:prstGeom>
            <a:noFill/>
            <a:ln>
              <a:noFill/>
            </a:ln>
          </p:spPr>
          <p:txBody>
            <a:bodyPr wrap="none" lIns="54000" tIns="0" rIns="54000" bIns="0">
              <a:spAutoFit/>
            </a:bodyPr>
            <a:lstStyle/>
            <a:p>
              <a:pPr>
                <a:lnSpc>
                  <a:spcPct val="80000"/>
                </a:lnSpc>
                <a:defRPr/>
              </a:pPr>
              <a:r>
                <a:rPr lang="en-US" altLang="ja-JP" sz="1400" b="1" dirty="0">
                  <a:latin typeface="+mn-lt"/>
                  <a:ea typeface="ＭＳ Ｐゴシック" charset="-128"/>
                </a:rPr>
                <a:t>Extraction chamber</a:t>
              </a:r>
            </a:p>
            <a:p>
              <a:pPr>
                <a:lnSpc>
                  <a:spcPct val="80000"/>
                </a:lnSpc>
                <a:defRPr/>
              </a:pPr>
              <a:r>
                <a:rPr lang="en-US" altLang="ja-JP" sz="1400" dirty="0">
                  <a:latin typeface="+mn-lt"/>
                  <a:ea typeface="ＭＳ Ｐゴシック" charset="-128"/>
                </a:rPr>
                <a:t>    </a:t>
              </a:r>
              <a:r>
                <a:rPr lang="en-US" altLang="ja-JP" sz="1400" dirty="0" smtClean="0">
                  <a:solidFill>
                    <a:srgbClr val="0000FF"/>
                  </a:solidFill>
                  <a:latin typeface="+mn-lt"/>
                  <a:ea typeface="ＭＳ Ｐゴシック" charset="-128"/>
                </a:rPr>
                <a:t>3×</a:t>
              </a:r>
              <a:r>
                <a:rPr lang="en-US" altLang="ja-JP" sz="1400" dirty="0">
                  <a:solidFill>
                    <a:srgbClr val="0000FF"/>
                  </a:solidFill>
                  <a:latin typeface="+mn-lt"/>
                  <a:ea typeface="ＭＳ Ｐゴシック" charset="-128"/>
                </a:rPr>
                <a:t>10</a:t>
              </a:r>
              <a:r>
                <a:rPr lang="en-US" altLang="ja-JP" sz="1400" baseline="30000" dirty="0" smtClean="0">
                  <a:solidFill>
                    <a:srgbClr val="0000FF"/>
                  </a:solidFill>
                  <a:latin typeface="Symbol" pitchFamily="18" charset="2"/>
                  <a:ea typeface="ＭＳ Ｐゴシック" charset="-128"/>
                </a:rPr>
                <a:t>-</a:t>
              </a:r>
              <a:r>
                <a:rPr lang="en-US" altLang="ja-JP" sz="1400" baseline="30000" dirty="0" smtClean="0">
                  <a:solidFill>
                    <a:srgbClr val="0000FF"/>
                  </a:solidFill>
                  <a:latin typeface="+mn-lt"/>
                  <a:ea typeface="ＭＳ Ｐゴシック" charset="-128"/>
                </a:rPr>
                <a:t>5</a:t>
              </a:r>
              <a:r>
                <a:rPr lang="en-US" altLang="ja-JP" sz="1400" dirty="0" smtClean="0">
                  <a:solidFill>
                    <a:srgbClr val="0000FF"/>
                  </a:solidFill>
                  <a:latin typeface="+mn-lt"/>
                  <a:ea typeface="ＭＳ Ｐゴシック" charset="-128"/>
                </a:rPr>
                <a:t> </a:t>
              </a:r>
              <a:r>
                <a:rPr lang="en-US" altLang="ja-JP" sz="1400" dirty="0">
                  <a:solidFill>
                    <a:srgbClr val="0000FF"/>
                  </a:solidFill>
                  <a:latin typeface="+mn-lt"/>
                  <a:ea typeface="ＭＳ Ｐゴシック" charset="-128"/>
                </a:rPr>
                <a:t>Pa</a:t>
              </a:r>
            </a:p>
            <a:p>
              <a:pPr>
                <a:lnSpc>
                  <a:spcPct val="80000"/>
                </a:lnSpc>
                <a:defRPr/>
              </a:pPr>
              <a:r>
                <a:rPr lang="en-US" altLang="ja-JP" sz="1400" b="1" dirty="0">
                  <a:latin typeface="+mn-lt"/>
                  <a:ea typeface="ＭＳ Ｐゴシック" charset="-128"/>
                </a:rPr>
                <a:t>TMP</a:t>
              </a:r>
            </a:p>
            <a:p>
              <a:pPr>
                <a:lnSpc>
                  <a:spcPct val="80000"/>
                </a:lnSpc>
                <a:defRPr/>
              </a:pPr>
              <a:r>
                <a:rPr lang="en-US" altLang="ja-JP" sz="1400" dirty="0">
                  <a:latin typeface="+mn-lt"/>
                  <a:ea typeface="ＭＳ Ｐゴシック" charset="-128"/>
                </a:rPr>
                <a:t>    </a:t>
              </a:r>
              <a:r>
                <a:rPr lang="en-US" altLang="ja-JP" sz="1400" dirty="0">
                  <a:solidFill>
                    <a:srgbClr val="0000FF"/>
                  </a:solidFill>
                  <a:latin typeface="+mn-lt"/>
                  <a:ea typeface="ＭＳ Ｐゴシック" charset="-128"/>
                </a:rPr>
                <a:t>1500 L/s</a:t>
              </a:r>
            </a:p>
          </p:txBody>
        </p:sp>
        <p:sp>
          <p:nvSpPr>
            <p:cNvPr id="398417" name="Text Box 81"/>
            <p:cNvSpPr txBox="1">
              <a:spLocks noChangeArrowheads="1"/>
            </p:cNvSpPr>
            <p:nvPr/>
          </p:nvSpPr>
          <p:spPr bwMode="auto">
            <a:xfrm>
              <a:off x="7564057" y="3283143"/>
              <a:ext cx="2237356" cy="1200329"/>
            </a:xfrm>
            <a:prstGeom prst="rect">
              <a:avLst/>
            </a:prstGeom>
            <a:solidFill>
              <a:srgbClr val="FFFFCC"/>
            </a:solidFill>
            <a:ln w="25400">
              <a:solidFill>
                <a:schemeClr val="tx1"/>
              </a:solidFill>
              <a:miter lim="800000"/>
              <a:headEnd/>
              <a:tailEnd/>
            </a:ln>
            <a:effectLst/>
          </p:spPr>
          <p:txBody>
            <a:bodyPr wrap="square">
              <a:spAutoFit/>
            </a:bodyPr>
            <a:lstStyle/>
            <a:p>
              <a:pPr>
                <a:defRPr/>
              </a:pPr>
              <a:r>
                <a:rPr lang="en-US" altLang="ja-JP" dirty="0">
                  <a:solidFill>
                    <a:srgbClr val="0000FF"/>
                  </a:solidFill>
                  <a:latin typeface="+mn-lt"/>
                  <a:ea typeface="ＭＳ Ｐゴシック" charset="-128"/>
                </a:rPr>
                <a:t>Separation of </a:t>
              </a:r>
              <a:r>
                <a:rPr lang="en-US" altLang="ja-JP" i="1" dirty="0">
                  <a:solidFill>
                    <a:srgbClr val="0000FF"/>
                  </a:solidFill>
                  <a:latin typeface="+mn-lt"/>
                  <a:ea typeface="ＭＳ Ｐゴシック" charset="-128"/>
                </a:rPr>
                <a:t>Z</a:t>
              </a:r>
              <a:r>
                <a:rPr lang="en-US" altLang="ja-JP" dirty="0">
                  <a:solidFill>
                    <a:srgbClr val="0000FF"/>
                  </a:solidFill>
                  <a:latin typeface="+mn-lt"/>
                  <a:ea typeface="ＭＳ Ｐゴシック" charset="-128"/>
                </a:rPr>
                <a:t> and </a:t>
              </a:r>
              <a:r>
                <a:rPr lang="en-US" altLang="ja-JP" i="1" dirty="0">
                  <a:solidFill>
                    <a:srgbClr val="0000FF"/>
                  </a:solidFill>
                  <a:latin typeface="+mn-lt"/>
                  <a:ea typeface="ＭＳ Ｐゴシック" charset="-128"/>
                </a:rPr>
                <a:t>A</a:t>
              </a:r>
              <a:r>
                <a:rPr lang="en-US" altLang="ja-JP" dirty="0">
                  <a:solidFill>
                    <a:srgbClr val="0000FF"/>
                  </a:solidFill>
                  <a:latin typeface="+mn-lt"/>
                  <a:ea typeface="ＭＳ Ｐゴシック" charset="-128"/>
                </a:rPr>
                <a:t> is </a:t>
              </a:r>
              <a:r>
                <a:rPr lang="en-US" altLang="ja-JP" dirty="0" smtClean="0">
                  <a:solidFill>
                    <a:srgbClr val="0000FF"/>
                  </a:solidFill>
                  <a:latin typeface="+mn-lt"/>
                  <a:ea typeface="ＭＳ Ｐゴシック" charset="-128"/>
                </a:rPr>
                <a:t>achieved by </a:t>
              </a:r>
              <a:r>
                <a:rPr lang="en-US" altLang="ja-JP" dirty="0">
                  <a:solidFill>
                    <a:srgbClr val="0000FF"/>
                  </a:solidFill>
                  <a:latin typeface="+mn-lt"/>
                  <a:ea typeface="ＭＳ Ｐゴシック" charset="-128"/>
                </a:rPr>
                <a:t>laser resonance ionization and ISOL.</a:t>
              </a:r>
            </a:p>
          </p:txBody>
        </p:sp>
        <p:sp>
          <p:nvSpPr>
            <p:cNvPr id="398420" name="Line 84"/>
            <p:cNvSpPr>
              <a:spLocks noChangeShapeType="1"/>
            </p:cNvSpPr>
            <p:nvPr/>
          </p:nvSpPr>
          <p:spPr bwMode="auto">
            <a:xfrm>
              <a:off x="4097830" y="2998010"/>
              <a:ext cx="0" cy="159385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ja-JP" altLang="en-US">
                <a:latin typeface="+mn-lt"/>
                <a:ea typeface="ＭＳ Ｐゴシック" charset="-128"/>
              </a:endParaRPr>
            </a:p>
          </p:txBody>
        </p:sp>
        <p:sp>
          <p:nvSpPr>
            <p:cNvPr id="398422" name="Line 86"/>
            <p:cNvSpPr>
              <a:spLocks noChangeShapeType="1"/>
            </p:cNvSpPr>
            <p:nvPr/>
          </p:nvSpPr>
          <p:spPr bwMode="auto">
            <a:xfrm>
              <a:off x="6357637" y="3132947"/>
              <a:ext cx="0" cy="31750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ja-JP" altLang="en-US">
                <a:latin typeface="+mn-lt"/>
                <a:ea typeface="ＭＳ Ｐゴシック" charset="-128"/>
              </a:endParaRPr>
            </a:p>
          </p:txBody>
        </p:sp>
        <p:sp>
          <p:nvSpPr>
            <p:cNvPr id="398423" name="Line 87"/>
            <p:cNvSpPr>
              <a:spLocks noChangeShapeType="1"/>
            </p:cNvSpPr>
            <p:nvPr/>
          </p:nvSpPr>
          <p:spPr bwMode="auto">
            <a:xfrm>
              <a:off x="2672123" y="4520447"/>
              <a:ext cx="0" cy="760413"/>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ja-JP" altLang="en-US">
                <a:solidFill>
                  <a:srgbClr val="FF0000"/>
                </a:solidFill>
                <a:latin typeface="+mn-lt"/>
                <a:ea typeface="ＭＳ Ｐゴシック" charset="-128"/>
              </a:endParaRPr>
            </a:p>
          </p:txBody>
        </p:sp>
        <p:sp>
          <p:nvSpPr>
            <p:cNvPr id="398424" name="Text Box 88"/>
            <p:cNvSpPr txBox="1">
              <a:spLocks noChangeArrowheads="1"/>
            </p:cNvSpPr>
            <p:nvPr/>
          </p:nvSpPr>
          <p:spPr bwMode="auto">
            <a:xfrm>
              <a:off x="3503136" y="4499810"/>
              <a:ext cx="458469"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defRPr/>
              </a:pPr>
              <a:r>
                <a:rPr lang="en-US" altLang="ja-JP" sz="1400" i="1" dirty="0">
                  <a:solidFill>
                    <a:srgbClr val="FF0000"/>
                  </a:solidFill>
                  <a:latin typeface="+mn-lt"/>
                  <a:ea typeface="ＭＳ Ｐゴシック" charset="-128"/>
                </a:rPr>
                <a:t>V</a:t>
              </a:r>
              <a:r>
                <a:rPr lang="en-US" altLang="ja-JP" sz="1400" baseline="-25000" dirty="0">
                  <a:solidFill>
                    <a:srgbClr val="FF0000"/>
                  </a:solidFill>
                  <a:latin typeface="+mn-lt"/>
                  <a:ea typeface="ＭＳ Ｐゴシック" charset="-128"/>
                </a:rPr>
                <a:t>RF</a:t>
              </a:r>
            </a:p>
          </p:txBody>
        </p:sp>
        <p:sp>
          <p:nvSpPr>
            <p:cNvPr id="398426" name="Oval 90"/>
            <p:cNvSpPr>
              <a:spLocks noChangeArrowheads="1"/>
            </p:cNvSpPr>
            <p:nvPr/>
          </p:nvSpPr>
          <p:spPr bwMode="auto">
            <a:xfrm>
              <a:off x="3948214" y="4593447"/>
              <a:ext cx="278606" cy="255588"/>
            </a:xfrm>
            <a:prstGeom prst="ellipse">
              <a:avLst/>
            </a:prstGeom>
            <a:solidFill>
              <a:srgbClr val="FFFFFF"/>
            </a:solidFill>
            <a:ln w="1270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ja-JP" altLang="en-US">
                <a:solidFill>
                  <a:srgbClr val="FF0000"/>
                </a:solidFill>
                <a:latin typeface="+mn-lt"/>
                <a:ea typeface="ＭＳ Ｐゴシック" charset="-128"/>
              </a:endParaRPr>
            </a:p>
          </p:txBody>
        </p:sp>
        <p:sp>
          <p:nvSpPr>
            <p:cNvPr id="398428" name="Line 92"/>
            <p:cNvSpPr>
              <a:spLocks noChangeShapeType="1"/>
            </p:cNvSpPr>
            <p:nvPr/>
          </p:nvSpPr>
          <p:spPr bwMode="auto">
            <a:xfrm>
              <a:off x="4092671" y="4852235"/>
              <a:ext cx="0" cy="73025"/>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ja-JP" altLang="en-US">
                <a:solidFill>
                  <a:srgbClr val="FF0000"/>
                </a:solidFill>
                <a:latin typeface="+mn-lt"/>
                <a:ea typeface="ＭＳ Ｐゴシック" charset="-128"/>
              </a:endParaRPr>
            </a:p>
          </p:txBody>
        </p:sp>
        <p:grpSp>
          <p:nvGrpSpPr>
            <p:cNvPr id="11296" name="Group 93"/>
            <p:cNvGrpSpPr>
              <a:grpSpLocks/>
            </p:cNvGrpSpPr>
            <p:nvPr/>
          </p:nvGrpSpPr>
          <p:grpSpPr bwMode="auto">
            <a:xfrm>
              <a:off x="3898336" y="4928410"/>
              <a:ext cx="392113" cy="57150"/>
              <a:chOff x="2556" y="3520"/>
              <a:chExt cx="228" cy="36"/>
            </a:xfrm>
          </p:grpSpPr>
          <p:sp>
            <p:nvSpPr>
              <p:cNvPr id="398430" name="Line 94"/>
              <p:cNvSpPr>
                <a:spLocks noChangeShapeType="1"/>
              </p:cNvSpPr>
              <p:nvPr/>
            </p:nvSpPr>
            <p:spPr bwMode="auto">
              <a:xfrm>
                <a:off x="2604" y="3520"/>
                <a:ext cx="132"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ja-JP" altLang="en-US">
                  <a:solidFill>
                    <a:srgbClr val="FF0000"/>
                  </a:solidFill>
                  <a:latin typeface="+mn-lt"/>
                  <a:ea typeface="ＭＳ Ｐゴシック" charset="-128"/>
                </a:endParaRPr>
              </a:p>
            </p:txBody>
          </p:sp>
          <p:sp>
            <p:nvSpPr>
              <p:cNvPr id="398431" name="Line 95"/>
              <p:cNvSpPr>
                <a:spLocks noChangeShapeType="1"/>
              </p:cNvSpPr>
              <p:nvPr/>
            </p:nvSpPr>
            <p:spPr bwMode="auto">
              <a:xfrm>
                <a:off x="2556" y="3556"/>
                <a:ext cx="228"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ja-JP" altLang="en-US">
                  <a:solidFill>
                    <a:srgbClr val="FF0000"/>
                  </a:solidFill>
                  <a:latin typeface="+mn-lt"/>
                  <a:ea typeface="ＭＳ Ｐゴシック" charset="-128"/>
                </a:endParaRPr>
              </a:p>
            </p:txBody>
          </p:sp>
        </p:grpSp>
        <p:sp>
          <p:nvSpPr>
            <p:cNvPr id="398438" name="Text Box 102"/>
            <p:cNvSpPr txBox="1">
              <a:spLocks noChangeArrowheads="1"/>
            </p:cNvSpPr>
            <p:nvPr/>
          </p:nvSpPr>
          <p:spPr bwMode="auto">
            <a:xfrm>
              <a:off x="3323802" y="4772860"/>
              <a:ext cx="56952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defRPr/>
              </a:pPr>
              <a:r>
                <a:rPr lang="en-US" altLang="ja-JP" sz="1400" i="1" dirty="0">
                  <a:solidFill>
                    <a:srgbClr val="FF0000"/>
                  </a:solidFill>
                  <a:latin typeface="+mn-lt"/>
                  <a:ea typeface="ＭＳ Ｐゴシック" charset="-128"/>
                </a:rPr>
                <a:t>V</a:t>
              </a:r>
              <a:r>
                <a:rPr lang="en-US" altLang="ja-JP" sz="1400" baseline="-25000" dirty="0">
                  <a:solidFill>
                    <a:srgbClr val="FF0000"/>
                  </a:solidFill>
                  <a:latin typeface="+mn-lt"/>
                  <a:ea typeface="ＭＳ Ｐゴシック" charset="-128"/>
                </a:rPr>
                <a:t>SPIG</a:t>
              </a:r>
            </a:p>
          </p:txBody>
        </p:sp>
        <p:sp>
          <p:nvSpPr>
            <p:cNvPr id="398441" name="Line 105"/>
            <p:cNvSpPr>
              <a:spLocks noChangeShapeType="1"/>
            </p:cNvSpPr>
            <p:nvPr/>
          </p:nvSpPr>
          <p:spPr bwMode="auto">
            <a:xfrm rot="10652317" flipH="1">
              <a:off x="2666977" y="5339572"/>
              <a:ext cx="1719" cy="13335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ja-JP" altLang="en-US">
                <a:solidFill>
                  <a:srgbClr val="FF0000"/>
                </a:solidFill>
                <a:latin typeface="+mn-lt"/>
                <a:ea typeface="ＭＳ Ｐゴシック" charset="-128"/>
              </a:endParaRPr>
            </a:p>
          </p:txBody>
        </p:sp>
        <p:grpSp>
          <p:nvGrpSpPr>
            <p:cNvPr id="11299" name="Group 106"/>
            <p:cNvGrpSpPr>
              <a:grpSpLocks/>
            </p:cNvGrpSpPr>
            <p:nvPr/>
          </p:nvGrpSpPr>
          <p:grpSpPr bwMode="auto">
            <a:xfrm>
              <a:off x="2474349" y="5284010"/>
              <a:ext cx="392113" cy="57150"/>
              <a:chOff x="1732" y="3700"/>
              <a:chExt cx="228" cy="36"/>
            </a:xfrm>
          </p:grpSpPr>
          <p:sp>
            <p:nvSpPr>
              <p:cNvPr id="398443" name="Line 107"/>
              <p:cNvSpPr>
                <a:spLocks noChangeShapeType="1"/>
              </p:cNvSpPr>
              <p:nvPr/>
            </p:nvSpPr>
            <p:spPr bwMode="auto">
              <a:xfrm rot="10800000">
                <a:off x="1780" y="3736"/>
                <a:ext cx="132"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ja-JP" altLang="en-US">
                  <a:solidFill>
                    <a:srgbClr val="FF0000"/>
                  </a:solidFill>
                  <a:latin typeface="+mn-lt"/>
                  <a:ea typeface="ＭＳ Ｐゴシック" charset="-128"/>
                </a:endParaRPr>
              </a:p>
            </p:txBody>
          </p:sp>
          <p:sp>
            <p:nvSpPr>
              <p:cNvPr id="398444" name="Line 108"/>
              <p:cNvSpPr>
                <a:spLocks noChangeShapeType="1"/>
              </p:cNvSpPr>
              <p:nvPr/>
            </p:nvSpPr>
            <p:spPr bwMode="auto">
              <a:xfrm rot="10800000">
                <a:off x="1732" y="3700"/>
                <a:ext cx="228"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ja-JP" altLang="en-US">
                  <a:solidFill>
                    <a:srgbClr val="FF0000"/>
                  </a:solidFill>
                  <a:latin typeface="+mn-lt"/>
                  <a:ea typeface="ＭＳ Ｐゴシック" charset="-128"/>
                </a:endParaRPr>
              </a:p>
            </p:txBody>
          </p:sp>
        </p:grpSp>
        <p:sp>
          <p:nvSpPr>
            <p:cNvPr id="398445" name="Line 109"/>
            <p:cNvSpPr>
              <a:spLocks noChangeShapeType="1"/>
            </p:cNvSpPr>
            <p:nvPr/>
          </p:nvSpPr>
          <p:spPr bwMode="auto">
            <a:xfrm>
              <a:off x="2666977" y="5150660"/>
              <a:ext cx="1441185"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ja-JP" altLang="en-US">
                <a:solidFill>
                  <a:srgbClr val="FF0000"/>
                </a:solidFill>
                <a:latin typeface="+mn-lt"/>
                <a:ea typeface="ＭＳ Ｐゴシック" charset="-128"/>
              </a:endParaRPr>
            </a:p>
          </p:txBody>
        </p:sp>
        <p:sp>
          <p:nvSpPr>
            <p:cNvPr id="398446" name="Line 110"/>
            <p:cNvSpPr>
              <a:spLocks noChangeShapeType="1"/>
            </p:cNvSpPr>
            <p:nvPr/>
          </p:nvSpPr>
          <p:spPr bwMode="auto">
            <a:xfrm>
              <a:off x="4090951" y="4985560"/>
              <a:ext cx="0" cy="16510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ja-JP" altLang="en-US">
                <a:solidFill>
                  <a:srgbClr val="FF0000"/>
                </a:solidFill>
                <a:latin typeface="+mn-lt"/>
                <a:ea typeface="ＭＳ Ｐゴシック" charset="-128"/>
              </a:endParaRPr>
            </a:p>
          </p:txBody>
        </p:sp>
        <p:sp>
          <p:nvSpPr>
            <p:cNvPr id="398449" name="Text Box 113"/>
            <p:cNvSpPr txBox="1">
              <a:spLocks noChangeArrowheads="1"/>
            </p:cNvSpPr>
            <p:nvPr/>
          </p:nvSpPr>
          <p:spPr bwMode="auto">
            <a:xfrm>
              <a:off x="1524127" y="5149097"/>
              <a:ext cx="968339"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defRPr/>
              </a:pPr>
              <a:r>
                <a:rPr lang="en-US" altLang="ja-JP" sz="1400" i="1" dirty="0">
                  <a:solidFill>
                    <a:srgbClr val="FF0000"/>
                  </a:solidFill>
                  <a:latin typeface="+mn-lt"/>
                  <a:ea typeface="ＭＳ Ｐゴシック" charset="-128"/>
                </a:rPr>
                <a:t>V</a:t>
              </a:r>
              <a:r>
                <a:rPr lang="en-US" altLang="ja-JP" sz="1400" baseline="-25000" dirty="0">
                  <a:solidFill>
                    <a:srgbClr val="FF0000"/>
                  </a:solidFill>
                  <a:latin typeface="+mn-lt"/>
                  <a:ea typeface="ＭＳ Ｐゴシック" charset="-128"/>
                </a:rPr>
                <a:t>0</a:t>
              </a:r>
              <a:r>
                <a:rPr lang="en-US" altLang="ja-JP" sz="1400" dirty="0">
                  <a:solidFill>
                    <a:srgbClr val="FF0000"/>
                  </a:solidFill>
                  <a:latin typeface="Symbol" pitchFamily="18" charset="2"/>
                  <a:ea typeface="ＭＳ Ｐゴシック" charset="-128"/>
                </a:rPr>
                <a:t> ~ </a:t>
              </a:r>
              <a:r>
                <a:rPr lang="en-US" altLang="ja-JP" sz="1400" dirty="0">
                  <a:solidFill>
                    <a:srgbClr val="FF0000"/>
                  </a:solidFill>
                  <a:ea typeface="ＭＳ Ｐゴシック" charset="-128"/>
                </a:rPr>
                <a:t>2</a:t>
              </a:r>
              <a:r>
                <a:rPr lang="en-US" altLang="ja-JP" sz="1400" dirty="0" smtClean="0">
                  <a:solidFill>
                    <a:srgbClr val="FF0000"/>
                  </a:solidFill>
                  <a:latin typeface="+mn-lt"/>
                  <a:ea typeface="ＭＳ Ｐゴシック" charset="-128"/>
                </a:rPr>
                <a:t>0 </a:t>
              </a:r>
              <a:r>
                <a:rPr lang="en-US" altLang="ja-JP" sz="1400" dirty="0">
                  <a:solidFill>
                    <a:srgbClr val="FF0000"/>
                  </a:solidFill>
                  <a:latin typeface="+mn-lt"/>
                  <a:ea typeface="ＭＳ Ｐゴシック" charset="-128"/>
                </a:rPr>
                <a:t>kV</a:t>
              </a:r>
            </a:p>
          </p:txBody>
        </p:sp>
        <p:grpSp>
          <p:nvGrpSpPr>
            <p:cNvPr id="11303" name="Group 114"/>
            <p:cNvGrpSpPr>
              <a:grpSpLocks/>
            </p:cNvGrpSpPr>
            <p:nvPr/>
          </p:nvGrpSpPr>
          <p:grpSpPr bwMode="auto">
            <a:xfrm>
              <a:off x="2467472" y="5474510"/>
              <a:ext cx="392113" cy="76200"/>
              <a:chOff x="1728" y="3864"/>
              <a:chExt cx="228" cy="48"/>
            </a:xfrm>
          </p:grpSpPr>
          <p:sp>
            <p:nvSpPr>
              <p:cNvPr id="398451" name="Line 115"/>
              <p:cNvSpPr>
                <a:spLocks noChangeShapeType="1"/>
              </p:cNvSpPr>
              <p:nvPr/>
            </p:nvSpPr>
            <p:spPr bwMode="auto">
              <a:xfrm rot="10800000">
                <a:off x="1764" y="3888"/>
                <a:ext cx="152"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ja-JP" altLang="en-US">
                  <a:solidFill>
                    <a:srgbClr val="FF0000"/>
                  </a:solidFill>
                  <a:latin typeface="+mn-lt"/>
                  <a:ea typeface="ＭＳ Ｐゴシック" charset="-128"/>
                </a:endParaRPr>
              </a:p>
            </p:txBody>
          </p:sp>
          <p:sp>
            <p:nvSpPr>
              <p:cNvPr id="398452" name="Line 116"/>
              <p:cNvSpPr>
                <a:spLocks noChangeShapeType="1"/>
              </p:cNvSpPr>
              <p:nvPr/>
            </p:nvSpPr>
            <p:spPr bwMode="auto">
              <a:xfrm rot="10800000">
                <a:off x="1728" y="3864"/>
                <a:ext cx="228"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ja-JP" altLang="en-US">
                  <a:solidFill>
                    <a:srgbClr val="FF0000"/>
                  </a:solidFill>
                  <a:latin typeface="+mn-lt"/>
                  <a:ea typeface="ＭＳ Ｐゴシック" charset="-128"/>
                </a:endParaRPr>
              </a:p>
            </p:txBody>
          </p:sp>
          <p:sp>
            <p:nvSpPr>
              <p:cNvPr id="398453" name="Line 117"/>
              <p:cNvSpPr>
                <a:spLocks noChangeShapeType="1"/>
              </p:cNvSpPr>
              <p:nvPr/>
            </p:nvSpPr>
            <p:spPr bwMode="auto">
              <a:xfrm rot="10800000">
                <a:off x="1804" y="3912"/>
                <a:ext cx="84"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ja-JP" altLang="en-US">
                  <a:solidFill>
                    <a:srgbClr val="FF0000"/>
                  </a:solidFill>
                  <a:latin typeface="+mn-lt"/>
                  <a:ea typeface="ＭＳ Ｐゴシック" charset="-128"/>
                </a:endParaRPr>
              </a:p>
            </p:txBody>
          </p:sp>
        </p:grpSp>
        <p:sp>
          <p:nvSpPr>
            <p:cNvPr id="398454" name="Line 118"/>
            <p:cNvSpPr>
              <a:spLocks noChangeShapeType="1"/>
            </p:cNvSpPr>
            <p:nvPr/>
          </p:nvSpPr>
          <p:spPr bwMode="auto">
            <a:xfrm>
              <a:off x="5526977" y="1337485"/>
              <a:ext cx="0" cy="142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398455" name="Line 119"/>
            <p:cNvSpPr>
              <a:spLocks noChangeShapeType="1"/>
            </p:cNvSpPr>
            <p:nvPr/>
          </p:nvSpPr>
          <p:spPr bwMode="auto">
            <a:xfrm>
              <a:off x="5526977" y="3077385"/>
              <a:ext cx="0" cy="142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398456" name="Rectangle 120"/>
            <p:cNvSpPr>
              <a:spLocks noChangeArrowheads="1"/>
            </p:cNvSpPr>
            <p:nvPr/>
          </p:nvSpPr>
          <p:spPr bwMode="auto">
            <a:xfrm>
              <a:off x="4231977" y="3728284"/>
              <a:ext cx="1150082" cy="696601"/>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Lst>
          </p:spPr>
          <p:txBody>
            <a:bodyPr wrap="none" lIns="54000" tIns="0" rIns="54000" bIns="0">
              <a:spAutoFit/>
            </a:bodyPr>
            <a:lstStyle/>
            <a:p>
              <a:pPr>
                <a:lnSpc>
                  <a:spcPct val="80000"/>
                </a:lnSpc>
                <a:defRPr/>
              </a:pPr>
              <a:r>
                <a:rPr lang="en-US" altLang="ja-JP" sz="1400" b="1" dirty="0" smtClean="0">
                  <a:latin typeface="+mn-lt"/>
                  <a:ea typeface="ＭＳ Ｐゴシック" charset="-128"/>
                </a:rPr>
                <a:t>3rd </a:t>
              </a:r>
              <a:r>
                <a:rPr lang="en-US" altLang="ja-JP" sz="1400" b="1" dirty="0">
                  <a:latin typeface="+mn-lt"/>
                  <a:ea typeface="ＭＳ Ｐゴシック" charset="-128"/>
                </a:rPr>
                <a:t>chamber</a:t>
              </a:r>
            </a:p>
            <a:p>
              <a:pPr>
                <a:lnSpc>
                  <a:spcPct val="80000"/>
                </a:lnSpc>
                <a:defRPr/>
              </a:pPr>
              <a:r>
                <a:rPr lang="en-US" altLang="ja-JP" sz="1400" dirty="0">
                  <a:latin typeface="+mn-lt"/>
                  <a:ea typeface="ＭＳ Ｐゴシック" charset="-128"/>
                </a:rPr>
                <a:t>    </a:t>
              </a:r>
              <a:r>
                <a:rPr lang="en-US" altLang="ja-JP" sz="1400" dirty="0" smtClean="0">
                  <a:solidFill>
                    <a:srgbClr val="0000FF"/>
                  </a:solidFill>
                  <a:latin typeface="+mn-lt"/>
                  <a:ea typeface="ＭＳ Ｐゴシック" charset="-128"/>
                </a:rPr>
                <a:t>10</a:t>
              </a:r>
              <a:r>
                <a:rPr lang="en-US" altLang="ja-JP" sz="1400" baseline="30000" dirty="0" smtClean="0">
                  <a:solidFill>
                    <a:srgbClr val="0000FF"/>
                  </a:solidFill>
                  <a:latin typeface="+mn-lt"/>
                  <a:ea typeface="ＭＳ Ｐゴシック" charset="-128"/>
                </a:rPr>
                <a:t>-2</a:t>
              </a:r>
              <a:r>
                <a:rPr lang="en-US" altLang="ja-JP" sz="1400" dirty="0" smtClean="0">
                  <a:solidFill>
                    <a:srgbClr val="0000FF"/>
                  </a:solidFill>
                  <a:latin typeface="+mn-lt"/>
                  <a:ea typeface="ＭＳ Ｐゴシック" charset="-128"/>
                </a:rPr>
                <a:t> </a:t>
              </a:r>
              <a:r>
                <a:rPr lang="en-US" altLang="ja-JP" sz="1400" dirty="0">
                  <a:solidFill>
                    <a:srgbClr val="0000FF"/>
                  </a:solidFill>
                  <a:latin typeface="+mn-lt"/>
                  <a:ea typeface="ＭＳ Ｐゴシック" charset="-128"/>
                </a:rPr>
                <a:t>Pa</a:t>
              </a:r>
            </a:p>
            <a:p>
              <a:pPr>
                <a:lnSpc>
                  <a:spcPct val="80000"/>
                </a:lnSpc>
                <a:defRPr/>
              </a:pPr>
              <a:r>
                <a:rPr lang="en-US" altLang="ja-JP" sz="1400" b="1" dirty="0">
                  <a:latin typeface="+mn-lt"/>
                  <a:ea typeface="ＭＳ Ｐゴシック" charset="-128"/>
                </a:rPr>
                <a:t>TMP</a:t>
              </a:r>
            </a:p>
            <a:p>
              <a:pPr>
                <a:lnSpc>
                  <a:spcPct val="80000"/>
                </a:lnSpc>
                <a:defRPr/>
              </a:pPr>
              <a:r>
                <a:rPr lang="en-US" altLang="ja-JP" sz="1400" dirty="0">
                  <a:solidFill>
                    <a:srgbClr val="0000FF"/>
                  </a:solidFill>
                  <a:latin typeface="+mn-lt"/>
                  <a:ea typeface="ＭＳ Ｐゴシック" charset="-128"/>
                </a:rPr>
                <a:t>    800 L/s × 2</a:t>
              </a:r>
            </a:p>
          </p:txBody>
        </p:sp>
        <p:grpSp>
          <p:nvGrpSpPr>
            <p:cNvPr id="11307" name="Group 123"/>
            <p:cNvGrpSpPr>
              <a:grpSpLocks/>
            </p:cNvGrpSpPr>
            <p:nvPr/>
          </p:nvGrpSpPr>
          <p:grpSpPr bwMode="auto">
            <a:xfrm>
              <a:off x="6156422" y="3463147"/>
              <a:ext cx="392113" cy="76200"/>
              <a:chOff x="1728" y="3864"/>
              <a:chExt cx="228" cy="48"/>
            </a:xfrm>
          </p:grpSpPr>
          <p:sp>
            <p:nvSpPr>
              <p:cNvPr id="398460" name="Line 124"/>
              <p:cNvSpPr>
                <a:spLocks noChangeShapeType="1"/>
              </p:cNvSpPr>
              <p:nvPr/>
            </p:nvSpPr>
            <p:spPr bwMode="auto">
              <a:xfrm rot="10800000">
                <a:off x="1764" y="3888"/>
                <a:ext cx="152"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ja-JP" altLang="en-US">
                  <a:latin typeface="+mn-lt"/>
                  <a:ea typeface="ＭＳ Ｐゴシック" charset="-128"/>
                </a:endParaRPr>
              </a:p>
            </p:txBody>
          </p:sp>
          <p:sp>
            <p:nvSpPr>
              <p:cNvPr id="398461" name="Line 125"/>
              <p:cNvSpPr>
                <a:spLocks noChangeShapeType="1"/>
              </p:cNvSpPr>
              <p:nvPr/>
            </p:nvSpPr>
            <p:spPr bwMode="auto">
              <a:xfrm rot="10800000">
                <a:off x="1728" y="3864"/>
                <a:ext cx="228"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ja-JP" altLang="en-US">
                  <a:latin typeface="+mn-lt"/>
                  <a:ea typeface="ＭＳ Ｐゴシック" charset="-128"/>
                </a:endParaRPr>
              </a:p>
            </p:txBody>
          </p:sp>
          <p:sp>
            <p:nvSpPr>
              <p:cNvPr id="398462" name="Line 126"/>
              <p:cNvSpPr>
                <a:spLocks noChangeShapeType="1"/>
              </p:cNvSpPr>
              <p:nvPr/>
            </p:nvSpPr>
            <p:spPr bwMode="auto">
              <a:xfrm rot="10800000">
                <a:off x="1804" y="3912"/>
                <a:ext cx="84"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ja-JP" altLang="en-US">
                  <a:latin typeface="+mn-lt"/>
                  <a:ea typeface="ＭＳ Ｐゴシック" charset="-128"/>
                </a:endParaRPr>
              </a:p>
            </p:txBody>
          </p:sp>
        </p:grpSp>
        <p:sp>
          <p:nvSpPr>
            <p:cNvPr id="398365" name="Line 29"/>
            <p:cNvSpPr>
              <a:spLocks noChangeShapeType="1"/>
            </p:cNvSpPr>
            <p:nvPr/>
          </p:nvSpPr>
          <p:spPr bwMode="auto">
            <a:xfrm flipV="1">
              <a:off x="1927527" y="2158226"/>
              <a:ext cx="10319" cy="264160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4" name="正方形/長方形 3"/>
            <p:cNvSpPr/>
            <p:nvPr/>
          </p:nvSpPr>
          <p:spPr>
            <a:xfrm>
              <a:off x="573983" y="1207310"/>
              <a:ext cx="49875"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正方形/長方形 4"/>
            <p:cNvSpPr/>
            <p:nvPr/>
          </p:nvSpPr>
          <p:spPr>
            <a:xfrm>
              <a:off x="990167" y="2948802"/>
              <a:ext cx="79110" cy="53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98418" name="Text Box 82"/>
            <p:cNvSpPr txBox="1">
              <a:spLocks noChangeArrowheads="1"/>
            </p:cNvSpPr>
            <p:nvPr/>
          </p:nvSpPr>
          <p:spPr bwMode="auto">
            <a:xfrm>
              <a:off x="4503002" y="2466119"/>
              <a:ext cx="613253" cy="338554"/>
            </a:xfrm>
            <a:prstGeom prst="rect">
              <a:avLst/>
            </a:prstGeom>
            <a:solidFill>
              <a:schemeClr val="bg1"/>
            </a:solidFill>
            <a:ln w="25400"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600" dirty="0" smtClean="0">
                  <a:latin typeface="+mn-lt"/>
                  <a:ea typeface="ＭＳ Ｐゴシック" charset="-128"/>
                </a:rPr>
                <a:t>SPIG</a:t>
              </a:r>
              <a:endParaRPr lang="en-US" altLang="ja-JP" sz="1600" dirty="0">
                <a:latin typeface="+mn-lt"/>
                <a:ea typeface="ＭＳ Ｐゴシック" charset="-128"/>
              </a:endParaRPr>
            </a:p>
          </p:txBody>
        </p:sp>
        <p:sp>
          <p:nvSpPr>
            <p:cNvPr id="11315" name="Text Box 113"/>
            <p:cNvSpPr txBox="1">
              <a:spLocks noChangeArrowheads="1"/>
            </p:cNvSpPr>
            <p:nvPr/>
          </p:nvSpPr>
          <p:spPr bwMode="auto">
            <a:xfrm>
              <a:off x="3967126" y="4564897"/>
              <a:ext cx="273446"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en-US" altLang="ja-JP">
                  <a:solidFill>
                    <a:srgbClr val="FF0000"/>
                  </a:solidFill>
                  <a:latin typeface="Symbol" pitchFamily="18" charset="2"/>
                </a:rPr>
                <a:t>~</a:t>
              </a:r>
            </a:p>
          </p:txBody>
        </p:sp>
        <p:sp>
          <p:nvSpPr>
            <p:cNvPr id="116" name="Text Box 30"/>
            <p:cNvSpPr txBox="1">
              <a:spLocks noChangeArrowheads="1"/>
            </p:cNvSpPr>
            <p:nvPr/>
          </p:nvSpPr>
          <p:spPr bwMode="auto">
            <a:xfrm>
              <a:off x="929644" y="3915036"/>
              <a:ext cx="1125003"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600" baseline="30000" dirty="0" smtClean="0">
                  <a:solidFill>
                    <a:srgbClr val="FF0000"/>
                  </a:solidFill>
                  <a:ea typeface="ＭＳ Ｐゴシック" charset="-128"/>
                </a:rPr>
                <a:t>136</a:t>
              </a:r>
              <a:r>
                <a:rPr lang="en-US" altLang="ja-JP" sz="1600" dirty="0" smtClean="0">
                  <a:solidFill>
                    <a:srgbClr val="FF0000"/>
                  </a:solidFill>
                  <a:ea typeface="ＭＳ Ｐゴシック" charset="-128"/>
                </a:rPr>
                <a:t>Xe, </a:t>
              </a:r>
              <a:r>
                <a:rPr lang="en-US" altLang="ja-JP" sz="1600" baseline="30000" dirty="0" smtClean="0">
                  <a:solidFill>
                    <a:srgbClr val="FF0000"/>
                  </a:solidFill>
                  <a:ea typeface="ＭＳ Ｐゴシック" charset="-128"/>
                </a:rPr>
                <a:t>238</a:t>
              </a:r>
              <a:r>
                <a:rPr lang="en-US" altLang="ja-JP" sz="1600" dirty="0" smtClean="0">
                  <a:solidFill>
                    <a:srgbClr val="FF0000"/>
                  </a:solidFill>
                  <a:ea typeface="ＭＳ Ｐゴシック" charset="-128"/>
                </a:rPr>
                <a:t>U</a:t>
              </a:r>
              <a:endParaRPr lang="en-US" altLang="ja-JP" sz="1600" dirty="0">
                <a:solidFill>
                  <a:srgbClr val="FF0000"/>
                </a:solidFill>
                <a:ea typeface="ＭＳ Ｐゴシック" charset="-128"/>
              </a:endParaRPr>
            </a:p>
            <a:p>
              <a:pPr>
                <a:defRPr/>
              </a:pPr>
              <a:r>
                <a:rPr lang="en-US" altLang="ja-JP" sz="1600" dirty="0" smtClean="0">
                  <a:solidFill>
                    <a:srgbClr val="FF0000"/>
                  </a:solidFill>
                  <a:latin typeface="Symbol" panose="05050102010706020507" pitchFamily="18" charset="2"/>
                  <a:ea typeface="ＭＳ Ｐゴシック" charset="-128"/>
                </a:rPr>
                <a:t>beams</a:t>
              </a:r>
              <a:endParaRPr lang="en-US" altLang="ja-JP" sz="1600" i="1" dirty="0">
                <a:solidFill>
                  <a:srgbClr val="FF0000"/>
                </a:solidFill>
                <a:ea typeface="ＭＳ Ｐゴシック" charset="-128"/>
              </a:endParaRPr>
            </a:p>
          </p:txBody>
        </p:sp>
        <p:grpSp>
          <p:nvGrpSpPr>
            <p:cNvPr id="2" name="図形グループ 1"/>
            <p:cNvGrpSpPr/>
            <p:nvPr/>
          </p:nvGrpSpPr>
          <p:grpSpPr>
            <a:xfrm>
              <a:off x="2868179" y="1594666"/>
              <a:ext cx="1867699" cy="1787527"/>
              <a:chOff x="3047469" y="1833718"/>
              <a:chExt cx="1867699" cy="1787527"/>
            </a:xfrm>
          </p:grpSpPr>
          <p:grpSp>
            <p:nvGrpSpPr>
              <p:cNvPr id="398344" name="Group 8"/>
              <p:cNvGrpSpPr>
                <a:grpSpLocks/>
              </p:cNvGrpSpPr>
              <p:nvPr/>
            </p:nvGrpSpPr>
            <p:grpSpPr bwMode="auto">
              <a:xfrm>
                <a:off x="3486018" y="2881473"/>
                <a:ext cx="397271" cy="534987"/>
                <a:chOff x="2528" y="1577"/>
                <a:chExt cx="231" cy="337"/>
              </a:xfrm>
            </p:grpSpPr>
            <p:grpSp>
              <p:nvGrpSpPr>
                <p:cNvPr id="11367" name="Group 9"/>
                <p:cNvGrpSpPr>
                  <a:grpSpLocks/>
                </p:cNvGrpSpPr>
                <p:nvPr/>
              </p:nvGrpSpPr>
              <p:grpSpPr bwMode="auto">
                <a:xfrm>
                  <a:off x="2578" y="1577"/>
                  <a:ext cx="181" cy="213"/>
                  <a:chOff x="1964" y="1226"/>
                  <a:chExt cx="181" cy="213"/>
                </a:xfrm>
              </p:grpSpPr>
              <p:sp>
                <p:nvSpPr>
                  <p:cNvPr id="398346" name="Oval 10"/>
                  <p:cNvSpPr>
                    <a:spLocks noChangeArrowheads="1"/>
                  </p:cNvSpPr>
                  <p:nvPr/>
                </p:nvSpPr>
                <p:spPr bwMode="auto">
                  <a:xfrm>
                    <a:off x="2003" y="1287"/>
                    <a:ext cx="104" cy="10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srgbClr val="FF0000"/>
                      </a:solidFill>
                      <a:latin typeface="+mn-lt"/>
                      <a:ea typeface="ＭＳ Ｐゴシック" charset="-128"/>
                    </a:endParaRPr>
                  </a:p>
                </p:txBody>
              </p:sp>
              <p:sp>
                <p:nvSpPr>
                  <p:cNvPr id="398347" name="Text Box 11"/>
                  <p:cNvSpPr txBox="1">
                    <a:spLocks noChangeArrowheads="1"/>
                  </p:cNvSpPr>
                  <p:nvPr/>
                </p:nvSpPr>
                <p:spPr bwMode="auto">
                  <a:xfrm>
                    <a:off x="1964" y="1226"/>
                    <a:ext cx="181"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600" dirty="0">
                        <a:solidFill>
                          <a:srgbClr val="FF0000"/>
                        </a:solidFill>
                        <a:latin typeface="+mn-lt"/>
                        <a:ea typeface="ＭＳ Ｐゴシック" charset="-128"/>
                      </a:rPr>
                      <a:t>+</a:t>
                    </a:r>
                  </a:p>
                </p:txBody>
              </p:sp>
            </p:grpSp>
            <p:grpSp>
              <p:nvGrpSpPr>
                <p:cNvPr id="11368" name="Group 12"/>
                <p:cNvGrpSpPr>
                  <a:grpSpLocks/>
                </p:cNvGrpSpPr>
                <p:nvPr/>
              </p:nvGrpSpPr>
              <p:grpSpPr bwMode="auto">
                <a:xfrm>
                  <a:off x="2528" y="1701"/>
                  <a:ext cx="181" cy="213"/>
                  <a:chOff x="1964" y="1226"/>
                  <a:chExt cx="181" cy="213"/>
                </a:xfrm>
              </p:grpSpPr>
              <p:sp>
                <p:nvSpPr>
                  <p:cNvPr id="398349" name="Oval 13"/>
                  <p:cNvSpPr>
                    <a:spLocks noChangeArrowheads="1"/>
                  </p:cNvSpPr>
                  <p:nvPr/>
                </p:nvSpPr>
                <p:spPr bwMode="auto">
                  <a:xfrm>
                    <a:off x="2003" y="1287"/>
                    <a:ext cx="104" cy="10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srgbClr val="FF0000"/>
                      </a:solidFill>
                      <a:latin typeface="+mn-lt"/>
                      <a:ea typeface="ＭＳ Ｐゴシック" charset="-128"/>
                    </a:endParaRPr>
                  </a:p>
                </p:txBody>
              </p:sp>
              <p:sp>
                <p:nvSpPr>
                  <p:cNvPr id="398350" name="Text Box 14"/>
                  <p:cNvSpPr txBox="1">
                    <a:spLocks noChangeArrowheads="1"/>
                  </p:cNvSpPr>
                  <p:nvPr/>
                </p:nvSpPr>
                <p:spPr bwMode="auto">
                  <a:xfrm>
                    <a:off x="1964" y="1226"/>
                    <a:ext cx="181"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600" dirty="0">
                        <a:solidFill>
                          <a:srgbClr val="FF0000"/>
                        </a:solidFill>
                        <a:latin typeface="+mn-lt"/>
                        <a:ea typeface="ＭＳ Ｐゴシック" charset="-128"/>
                      </a:rPr>
                      <a:t>+</a:t>
                    </a:r>
                  </a:p>
                </p:txBody>
              </p:sp>
            </p:grpSp>
          </p:grpSp>
          <p:grpSp>
            <p:nvGrpSpPr>
              <p:cNvPr id="398398" name="Group 62"/>
              <p:cNvGrpSpPr>
                <a:grpSpLocks/>
              </p:cNvGrpSpPr>
              <p:nvPr/>
            </p:nvGrpSpPr>
            <p:grpSpPr bwMode="auto">
              <a:xfrm>
                <a:off x="3111109" y="1833718"/>
                <a:ext cx="1804059" cy="1787527"/>
                <a:chOff x="1998" y="1420"/>
                <a:chExt cx="1049" cy="1126"/>
              </a:xfrm>
            </p:grpSpPr>
            <p:grpSp>
              <p:nvGrpSpPr>
                <p:cNvPr id="11342" name="Group 63"/>
                <p:cNvGrpSpPr>
                  <a:grpSpLocks/>
                </p:cNvGrpSpPr>
                <p:nvPr/>
              </p:nvGrpSpPr>
              <p:grpSpPr bwMode="auto">
                <a:xfrm>
                  <a:off x="1998" y="1550"/>
                  <a:ext cx="63" cy="996"/>
                  <a:chOff x="2310" y="930"/>
                  <a:chExt cx="82" cy="644"/>
                </a:xfrm>
              </p:grpSpPr>
              <p:sp>
                <p:nvSpPr>
                  <p:cNvPr id="398400" name="Line 64"/>
                  <p:cNvSpPr>
                    <a:spLocks noChangeShapeType="1"/>
                  </p:cNvSpPr>
                  <p:nvPr/>
                </p:nvSpPr>
                <p:spPr bwMode="auto">
                  <a:xfrm>
                    <a:off x="2310" y="932"/>
                    <a:ext cx="0" cy="64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398401" name="Line 65"/>
                  <p:cNvSpPr>
                    <a:spLocks noChangeShapeType="1"/>
                  </p:cNvSpPr>
                  <p:nvPr/>
                </p:nvSpPr>
                <p:spPr bwMode="auto">
                  <a:xfrm>
                    <a:off x="2392" y="930"/>
                    <a:ext cx="0" cy="64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grpSp>
            <p:sp>
              <p:nvSpPr>
                <p:cNvPr id="398402" name="Text Box 66"/>
                <p:cNvSpPr txBox="1">
                  <a:spLocks noChangeArrowheads="1"/>
                </p:cNvSpPr>
                <p:nvPr/>
              </p:nvSpPr>
              <p:spPr bwMode="auto">
                <a:xfrm>
                  <a:off x="2081" y="1420"/>
                  <a:ext cx="966" cy="5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600" dirty="0">
                      <a:solidFill>
                        <a:srgbClr val="0000FF"/>
                      </a:solidFill>
                      <a:latin typeface="+mn-lt"/>
                      <a:ea typeface="ＭＳ Ｐゴシック" charset="-128"/>
                    </a:rPr>
                    <a:t>Laser resonance</a:t>
                  </a:r>
                </a:p>
                <a:p>
                  <a:pPr>
                    <a:defRPr/>
                  </a:pPr>
                  <a:r>
                    <a:rPr lang="en-US" altLang="ja-JP" sz="1600" dirty="0">
                      <a:solidFill>
                        <a:srgbClr val="0000FF"/>
                      </a:solidFill>
                      <a:latin typeface="+mn-lt"/>
                      <a:ea typeface="ＭＳ Ｐゴシック" charset="-128"/>
                    </a:rPr>
                    <a:t>ionization</a:t>
                  </a:r>
                </a:p>
                <a:p>
                  <a:pPr>
                    <a:defRPr/>
                  </a:pPr>
                  <a:r>
                    <a:rPr lang="en-US" altLang="ja-JP" sz="1600" dirty="0">
                      <a:solidFill>
                        <a:srgbClr val="FF0000"/>
                      </a:solidFill>
                      <a:latin typeface="+mn-lt"/>
                      <a:ea typeface="ＭＳ Ｐゴシック" charset="-128"/>
                    </a:rPr>
                    <a:t>(</a:t>
                  </a:r>
                  <a:r>
                    <a:rPr lang="en-US" altLang="ja-JP" sz="1600" i="1" dirty="0">
                      <a:solidFill>
                        <a:srgbClr val="FF0000"/>
                      </a:solidFill>
                      <a:latin typeface="+mn-lt"/>
                      <a:ea typeface="ＭＳ Ｐゴシック" charset="-128"/>
                    </a:rPr>
                    <a:t>Z</a:t>
                  </a:r>
                  <a:r>
                    <a:rPr lang="en-US" altLang="ja-JP" sz="1600" dirty="0">
                      <a:solidFill>
                        <a:srgbClr val="FF0000"/>
                      </a:solidFill>
                      <a:latin typeface="+mn-lt"/>
                      <a:ea typeface="ＭＳ Ｐゴシック" charset="-128"/>
                    </a:rPr>
                    <a:t> selection)</a:t>
                  </a:r>
                </a:p>
              </p:txBody>
            </p:sp>
          </p:grpSp>
          <p:grpSp>
            <p:nvGrpSpPr>
              <p:cNvPr id="11374" name="Group 5"/>
              <p:cNvGrpSpPr>
                <a:grpSpLocks/>
              </p:cNvGrpSpPr>
              <p:nvPr/>
            </p:nvGrpSpPr>
            <p:grpSpPr bwMode="auto">
              <a:xfrm>
                <a:off x="3047469" y="2994178"/>
                <a:ext cx="271727" cy="346075"/>
                <a:chOff x="2273" y="1648"/>
                <a:chExt cx="158" cy="218"/>
              </a:xfrm>
            </p:grpSpPr>
            <p:sp>
              <p:nvSpPr>
                <p:cNvPr id="398342" name="Oval 6"/>
                <p:cNvSpPr>
                  <a:spLocks noChangeArrowheads="1"/>
                </p:cNvSpPr>
                <p:nvPr/>
              </p:nvSpPr>
              <p:spPr bwMode="auto">
                <a:xfrm>
                  <a:off x="2273" y="1648"/>
                  <a:ext cx="104" cy="10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a typeface="ＭＳ Ｐゴシック" charset="-128"/>
                  </a:endParaRPr>
                </a:p>
              </p:txBody>
            </p:sp>
            <p:sp>
              <p:nvSpPr>
                <p:cNvPr id="398343" name="Oval 7"/>
                <p:cNvSpPr>
                  <a:spLocks noChangeArrowheads="1"/>
                </p:cNvSpPr>
                <p:nvPr/>
              </p:nvSpPr>
              <p:spPr bwMode="auto">
                <a:xfrm>
                  <a:off x="2327" y="1762"/>
                  <a:ext cx="104" cy="10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a typeface="ＭＳ Ｐゴシック" charset="-128"/>
                  </a:endParaRPr>
                </a:p>
              </p:txBody>
            </p:sp>
          </p:grpSp>
        </p:grpSp>
        <p:sp>
          <p:nvSpPr>
            <p:cNvPr id="122" name="Line 118"/>
            <p:cNvSpPr>
              <a:spLocks noChangeShapeType="1"/>
            </p:cNvSpPr>
            <p:nvPr/>
          </p:nvSpPr>
          <p:spPr bwMode="auto">
            <a:xfrm>
              <a:off x="4176937" y="1315581"/>
              <a:ext cx="0" cy="142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123" name="Line 119"/>
            <p:cNvSpPr>
              <a:spLocks noChangeShapeType="1"/>
            </p:cNvSpPr>
            <p:nvPr/>
          </p:nvSpPr>
          <p:spPr bwMode="auto">
            <a:xfrm>
              <a:off x="4176937" y="3055481"/>
              <a:ext cx="0" cy="142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atin typeface="+mn-lt"/>
                <a:ea typeface="ＭＳ Ｐゴシック" charset="-128"/>
              </a:endParaRPr>
            </a:p>
          </p:txBody>
        </p:sp>
        <p:sp>
          <p:nvSpPr>
            <p:cNvPr id="124" name="Rectangle 120"/>
            <p:cNvSpPr>
              <a:spLocks noChangeArrowheads="1"/>
            </p:cNvSpPr>
            <p:nvPr/>
          </p:nvSpPr>
          <p:spPr bwMode="auto">
            <a:xfrm>
              <a:off x="2956632" y="3432478"/>
              <a:ext cx="1187879" cy="121366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Lst>
          </p:spPr>
          <p:txBody>
            <a:bodyPr wrap="none" lIns="54000" tIns="0" rIns="54000" bIns="0">
              <a:spAutoFit/>
            </a:bodyPr>
            <a:lstStyle/>
            <a:p>
              <a:pPr>
                <a:lnSpc>
                  <a:spcPct val="80000"/>
                </a:lnSpc>
                <a:defRPr/>
              </a:pPr>
              <a:r>
                <a:rPr lang="en-US" altLang="ja-JP" sz="1400" b="1" dirty="0">
                  <a:latin typeface="+mn-lt"/>
                  <a:ea typeface="ＭＳ Ｐゴシック" charset="-128"/>
                </a:rPr>
                <a:t>2nd chamber</a:t>
              </a:r>
            </a:p>
            <a:p>
              <a:pPr>
                <a:lnSpc>
                  <a:spcPct val="80000"/>
                </a:lnSpc>
                <a:defRPr/>
              </a:pPr>
              <a:r>
                <a:rPr lang="en-US" altLang="ja-JP" sz="1400" dirty="0">
                  <a:latin typeface="+mn-lt"/>
                  <a:ea typeface="ＭＳ Ｐゴシック" charset="-128"/>
                </a:rPr>
                <a:t>    </a:t>
              </a:r>
              <a:r>
                <a:rPr lang="en-US" altLang="ja-JP" sz="1400" dirty="0" smtClean="0">
                  <a:solidFill>
                    <a:srgbClr val="0000FF"/>
                  </a:solidFill>
                  <a:latin typeface="+mn-lt"/>
                  <a:ea typeface="ＭＳ Ｐゴシック" charset="-128"/>
                </a:rPr>
                <a:t>1.0 </a:t>
              </a:r>
              <a:r>
                <a:rPr lang="en-US" altLang="ja-JP" sz="1400" dirty="0">
                  <a:solidFill>
                    <a:srgbClr val="0000FF"/>
                  </a:solidFill>
                  <a:latin typeface="+mn-lt"/>
                  <a:ea typeface="ＭＳ Ｐゴシック" charset="-128"/>
                </a:rPr>
                <a:t>Pa</a:t>
              </a:r>
            </a:p>
            <a:p>
              <a:pPr>
                <a:lnSpc>
                  <a:spcPct val="80000"/>
                </a:lnSpc>
                <a:defRPr/>
              </a:pPr>
              <a:r>
                <a:rPr lang="en-US" altLang="ja-JP" sz="1400" b="1" dirty="0" smtClean="0">
                  <a:latin typeface="+mn-lt"/>
                  <a:ea typeface="ＭＳ Ｐゴシック" charset="-128"/>
                </a:rPr>
                <a:t>MBP</a:t>
              </a:r>
              <a:endParaRPr lang="en-US" altLang="ja-JP" sz="1400" b="1" dirty="0">
                <a:latin typeface="+mn-lt"/>
                <a:ea typeface="ＭＳ Ｐゴシック" charset="-128"/>
              </a:endParaRPr>
            </a:p>
            <a:p>
              <a:pPr>
                <a:lnSpc>
                  <a:spcPct val="80000"/>
                </a:lnSpc>
                <a:defRPr/>
              </a:pPr>
              <a:r>
                <a:rPr lang="en-US" altLang="ja-JP" sz="1400" dirty="0">
                  <a:solidFill>
                    <a:srgbClr val="0000FF"/>
                  </a:solidFill>
                  <a:latin typeface="+mn-lt"/>
                  <a:ea typeface="ＭＳ Ｐゴシック" charset="-128"/>
                </a:rPr>
                <a:t>    </a:t>
              </a:r>
              <a:r>
                <a:rPr lang="en-US" altLang="ja-JP" sz="1400" dirty="0" smtClean="0">
                  <a:solidFill>
                    <a:srgbClr val="0000FF"/>
                  </a:solidFill>
                  <a:latin typeface="+mn-lt"/>
                  <a:ea typeface="ＭＳ Ｐゴシック" charset="-128"/>
                </a:rPr>
                <a:t>6000 m</a:t>
              </a:r>
              <a:r>
                <a:rPr lang="en-US" altLang="ja-JP" sz="1400" baseline="30000" dirty="0" smtClean="0">
                  <a:solidFill>
                    <a:srgbClr val="0000FF"/>
                  </a:solidFill>
                  <a:latin typeface="+mn-lt"/>
                  <a:ea typeface="ＭＳ Ｐゴシック" charset="-128"/>
                </a:rPr>
                <a:t>3</a:t>
              </a:r>
              <a:r>
                <a:rPr lang="en-US" altLang="ja-JP" sz="1400" dirty="0" smtClean="0">
                  <a:solidFill>
                    <a:srgbClr val="0000FF"/>
                  </a:solidFill>
                  <a:latin typeface="+mn-lt"/>
                  <a:ea typeface="ＭＳ Ｐゴシック" charset="-128"/>
                </a:rPr>
                <a:t>/h</a:t>
              </a:r>
            </a:p>
            <a:p>
              <a:pPr>
                <a:lnSpc>
                  <a:spcPct val="80000"/>
                </a:lnSpc>
                <a:defRPr/>
              </a:pPr>
              <a:r>
                <a:rPr lang="en-US" altLang="ja-JP" sz="1400" b="1" dirty="0" smtClean="0">
                  <a:ea typeface="ＭＳ Ｐゴシック" charset="-128"/>
                </a:rPr>
                <a:t>SP</a:t>
              </a:r>
              <a:endParaRPr lang="en-US" altLang="ja-JP" sz="1400" b="1" dirty="0">
                <a:ea typeface="ＭＳ Ｐゴシック" charset="-128"/>
              </a:endParaRPr>
            </a:p>
            <a:p>
              <a:pPr>
                <a:lnSpc>
                  <a:spcPct val="80000"/>
                </a:lnSpc>
                <a:defRPr/>
              </a:pPr>
              <a:r>
                <a:rPr lang="en-US" altLang="ja-JP" sz="1400" dirty="0">
                  <a:solidFill>
                    <a:srgbClr val="0000FF"/>
                  </a:solidFill>
                  <a:ea typeface="ＭＳ Ｐゴシック" charset="-128"/>
                </a:rPr>
                <a:t>    </a:t>
              </a:r>
              <a:r>
                <a:rPr lang="en-US" altLang="ja-JP" sz="1400" dirty="0" smtClean="0">
                  <a:solidFill>
                    <a:srgbClr val="0000FF"/>
                  </a:solidFill>
                  <a:ea typeface="ＭＳ Ｐゴシック" charset="-128"/>
                </a:rPr>
                <a:t>630 </a:t>
              </a:r>
              <a:r>
                <a:rPr lang="en-US" altLang="ja-JP" sz="1400" dirty="0">
                  <a:solidFill>
                    <a:srgbClr val="0000FF"/>
                  </a:solidFill>
                  <a:ea typeface="ＭＳ Ｐゴシック" charset="-128"/>
                </a:rPr>
                <a:t>m</a:t>
              </a:r>
              <a:r>
                <a:rPr lang="en-US" altLang="ja-JP" sz="1400" baseline="30000" dirty="0">
                  <a:solidFill>
                    <a:srgbClr val="0000FF"/>
                  </a:solidFill>
                  <a:ea typeface="ＭＳ Ｐゴシック" charset="-128"/>
                </a:rPr>
                <a:t>3</a:t>
              </a:r>
              <a:r>
                <a:rPr lang="en-US" altLang="ja-JP" sz="1400" dirty="0">
                  <a:solidFill>
                    <a:srgbClr val="0000FF"/>
                  </a:solidFill>
                  <a:ea typeface="ＭＳ Ｐゴシック" charset="-128"/>
                </a:rPr>
                <a:t>/h</a:t>
              </a:r>
            </a:p>
            <a:p>
              <a:pPr>
                <a:lnSpc>
                  <a:spcPct val="80000"/>
                </a:lnSpc>
                <a:defRPr/>
              </a:pPr>
              <a:endParaRPr lang="en-US" altLang="ja-JP" sz="1400" dirty="0">
                <a:solidFill>
                  <a:srgbClr val="0000FF"/>
                </a:solidFill>
                <a:latin typeface="+mn-lt"/>
                <a:ea typeface="ＭＳ Ｐゴシック" charset="-128"/>
              </a:endParaRPr>
            </a:p>
          </p:txBody>
        </p:sp>
        <p:grpSp>
          <p:nvGrpSpPr>
            <p:cNvPr id="6" name="図形グループ 5"/>
            <p:cNvGrpSpPr/>
            <p:nvPr/>
          </p:nvGrpSpPr>
          <p:grpSpPr>
            <a:xfrm>
              <a:off x="4180380" y="1496345"/>
              <a:ext cx="5319319" cy="1784257"/>
              <a:chOff x="4180380" y="1496341"/>
              <a:chExt cx="5319319" cy="1784257"/>
            </a:xfrm>
          </p:grpSpPr>
          <p:grpSp>
            <p:nvGrpSpPr>
              <p:cNvPr id="11318" name="グループ化 2"/>
              <p:cNvGrpSpPr>
                <a:grpSpLocks/>
              </p:cNvGrpSpPr>
              <p:nvPr/>
            </p:nvGrpSpPr>
            <p:grpSpPr bwMode="auto">
              <a:xfrm>
                <a:off x="4180380" y="2572593"/>
                <a:ext cx="5319319" cy="708005"/>
                <a:chOff x="4024313" y="3281367"/>
                <a:chExt cx="4910140" cy="708025"/>
              </a:xfrm>
            </p:grpSpPr>
            <p:grpSp>
              <p:nvGrpSpPr>
                <p:cNvPr id="11320" name="Group 69"/>
                <p:cNvGrpSpPr>
                  <a:grpSpLocks/>
                </p:cNvGrpSpPr>
                <p:nvPr/>
              </p:nvGrpSpPr>
              <p:grpSpPr bwMode="auto">
                <a:xfrm>
                  <a:off x="4024313" y="3440113"/>
                  <a:ext cx="287337" cy="338137"/>
                  <a:chOff x="1964" y="1226"/>
                  <a:chExt cx="181" cy="213"/>
                </a:xfrm>
              </p:grpSpPr>
              <p:sp>
                <p:nvSpPr>
                  <p:cNvPr id="398406" name="Oval 70"/>
                  <p:cNvSpPr>
                    <a:spLocks noChangeArrowheads="1"/>
                  </p:cNvSpPr>
                  <p:nvPr/>
                </p:nvSpPr>
                <p:spPr bwMode="auto">
                  <a:xfrm>
                    <a:off x="2003" y="1287"/>
                    <a:ext cx="104" cy="10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srgbClr val="FF0000"/>
                      </a:solidFill>
                      <a:latin typeface="+mn-lt"/>
                      <a:ea typeface="ＭＳ Ｐゴシック" charset="-128"/>
                    </a:endParaRPr>
                  </a:p>
                </p:txBody>
              </p:sp>
              <p:sp>
                <p:nvSpPr>
                  <p:cNvPr id="398407" name="Text Box 71"/>
                  <p:cNvSpPr txBox="1">
                    <a:spLocks noChangeArrowheads="1"/>
                  </p:cNvSpPr>
                  <p:nvPr/>
                </p:nvSpPr>
                <p:spPr bwMode="auto">
                  <a:xfrm>
                    <a:off x="1964" y="1226"/>
                    <a:ext cx="181"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600" dirty="0">
                        <a:solidFill>
                          <a:srgbClr val="FF0000"/>
                        </a:solidFill>
                        <a:latin typeface="+mn-lt"/>
                        <a:ea typeface="ＭＳ Ｐゴシック" charset="-128"/>
                      </a:rPr>
                      <a:t>+</a:t>
                    </a:r>
                  </a:p>
                </p:txBody>
              </p:sp>
            </p:grpSp>
            <p:grpSp>
              <p:nvGrpSpPr>
                <p:cNvPr id="11321" name="Group 72"/>
                <p:cNvGrpSpPr>
                  <a:grpSpLocks/>
                </p:cNvGrpSpPr>
                <p:nvPr/>
              </p:nvGrpSpPr>
              <p:grpSpPr bwMode="auto">
                <a:xfrm>
                  <a:off x="6129340" y="3281367"/>
                  <a:ext cx="2805113" cy="708025"/>
                  <a:chOff x="3861" y="1896"/>
                  <a:chExt cx="1767" cy="446"/>
                </a:xfrm>
              </p:grpSpPr>
              <p:grpSp>
                <p:nvGrpSpPr>
                  <p:cNvPr id="11322" name="Group 73"/>
                  <p:cNvGrpSpPr>
                    <a:grpSpLocks/>
                  </p:cNvGrpSpPr>
                  <p:nvPr/>
                </p:nvGrpSpPr>
                <p:grpSpPr bwMode="auto">
                  <a:xfrm>
                    <a:off x="3861" y="2002"/>
                    <a:ext cx="697" cy="213"/>
                    <a:chOff x="4266" y="1639"/>
                    <a:chExt cx="697" cy="213"/>
                  </a:xfrm>
                </p:grpSpPr>
                <p:grpSp>
                  <p:nvGrpSpPr>
                    <p:cNvPr id="11324" name="Group 74"/>
                    <p:cNvGrpSpPr>
                      <a:grpSpLocks/>
                    </p:cNvGrpSpPr>
                    <p:nvPr/>
                  </p:nvGrpSpPr>
                  <p:grpSpPr bwMode="auto">
                    <a:xfrm>
                      <a:off x="4266" y="1639"/>
                      <a:ext cx="181" cy="213"/>
                      <a:chOff x="1964" y="1226"/>
                      <a:chExt cx="181" cy="213"/>
                    </a:xfrm>
                  </p:grpSpPr>
                  <p:sp>
                    <p:nvSpPr>
                      <p:cNvPr id="398411" name="Oval 75"/>
                      <p:cNvSpPr>
                        <a:spLocks noChangeArrowheads="1"/>
                      </p:cNvSpPr>
                      <p:nvPr/>
                    </p:nvSpPr>
                    <p:spPr bwMode="auto">
                      <a:xfrm>
                        <a:off x="2003" y="1287"/>
                        <a:ext cx="104" cy="10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srgbClr val="FF0000"/>
                          </a:solidFill>
                          <a:latin typeface="+mn-lt"/>
                          <a:ea typeface="ＭＳ Ｐゴシック" charset="-128"/>
                        </a:endParaRPr>
                      </a:p>
                    </p:txBody>
                  </p:sp>
                  <p:sp>
                    <p:nvSpPr>
                      <p:cNvPr id="398412" name="Text Box 76"/>
                      <p:cNvSpPr txBox="1">
                        <a:spLocks noChangeArrowheads="1"/>
                      </p:cNvSpPr>
                      <p:nvPr/>
                    </p:nvSpPr>
                    <p:spPr bwMode="auto">
                      <a:xfrm>
                        <a:off x="1964" y="1226"/>
                        <a:ext cx="181"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600" dirty="0">
                            <a:solidFill>
                              <a:srgbClr val="FF0000"/>
                            </a:solidFill>
                            <a:latin typeface="+mn-lt"/>
                            <a:ea typeface="ＭＳ Ｐゴシック" charset="-128"/>
                          </a:rPr>
                          <a:t>+</a:t>
                        </a:r>
                      </a:p>
                    </p:txBody>
                  </p:sp>
                </p:grpSp>
                <p:sp>
                  <p:nvSpPr>
                    <p:cNvPr id="398413" name="Line 77"/>
                    <p:cNvSpPr>
                      <a:spLocks noChangeShapeType="1"/>
                    </p:cNvSpPr>
                    <p:nvPr/>
                  </p:nvSpPr>
                  <p:spPr bwMode="auto">
                    <a:xfrm>
                      <a:off x="4663" y="1748"/>
                      <a:ext cx="3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solidFill>
                          <a:srgbClr val="FF0000"/>
                        </a:solidFill>
                        <a:latin typeface="+mn-lt"/>
                        <a:ea typeface="ＭＳ Ｐゴシック" charset="-128"/>
                      </a:endParaRPr>
                    </a:p>
                  </p:txBody>
                </p:sp>
              </p:grpSp>
              <p:sp>
                <p:nvSpPr>
                  <p:cNvPr id="398414" name="Text Box 78"/>
                  <p:cNvSpPr txBox="1">
                    <a:spLocks noChangeArrowheads="1"/>
                  </p:cNvSpPr>
                  <p:nvPr/>
                </p:nvSpPr>
                <p:spPr bwMode="auto">
                  <a:xfrm>
                    <a:off x="4584" y="1896"/>
                    <a:ext cx="1044"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2000" dirty="0">
                        <a:solidFill>
                          <a:srgbClr val="0000FF"/>
                        </a:solidFill>
                        <a:latin typeface="+mn-lt"/>
                        <a:ea typeface="ＭＳ Ｐゴシック" charset="-128"/>
                      </a:rPr>
                      <a:t>ISOL</a:t>
                    </a:r>
                  </a:p>
                  <a:p>
                    <a:pPr>
                      <a:defRPr/>
                    </a:pPr>
                    <a:r>
                      <a:rPr lang="en-US" altLang="ja-JP" sz="2000" dirty="0">
                        <a:solidFill>
                          <a:srgbClr val="FF0000"/>
                        </a:solidFill>
                        <a:latin typeface="+mn-lt"/>
                        <a:ea typeface="ＭＳ Ｐゴシック" charset="-128"/>
                      </a:rPr>
                      <a:t>(</a:t>
                    </a:r>
                    <a:r>
                      <a:rPr lang="en-US" altLang="ja-JP" sz="2000" i="1" dirty="0">
                        <a:solidFill>
                          <a:srgbClr val="FF0000"/>
                        </a:solidFill>
                        <a:latin typeface="+mn-lt"/>
                        <a:ea typeface="ＭＳ Ｐゴシック" charset="-128"/>
                      </a:rPr>
                      <a:t>A</a:t>
                    </a:r>
                    <a:r>
                      <a:rPr lang="en-US" altLang="ja-JP" sz="2000" dirty="0">
                        <a:solidFill>
                          <a:srgbClr val="FF0000"/>
                        </a:solidFill>
                        <a:latin typeface="+mn-lt"/>
                        <a:ea typeface="ＭＳ Ｐゴシック" charset="-128"/>
                      </a:rPr>
                      <a:t> separation)</a:t>
                    </a:r>
                  </a:p>
                </p:txBody>
              </p:sp>
            </p:grpSp>
          </p:grpSp>
          <p:sp>
            <p:nvSpPr>
              <p:cNvPr id="127" name="テキスト ボックス 9"/>
              <p:cNvSpPr txBox="1">
                <a:spLocks noChangeArrowheads="1"/>
              </p:cNvSpPr>
              <p:nvPr/>
            </p:nvSpPr>
            <p:spPr bwMode="auto">
              <a:xfrm>
                <a:off x="6329660" y="1496341"/>
                <a:ext cx="2899362" cy="830997"/>
              </a:xfrm>
              <a:prstGeom prst="rect">
                <a:avLst/>
              </a:prstGeom>
              <a:solidFill>
                <a:schemeClr val="bg1"/>
              </a:solidFill>
              <a:ln w="25400">
                <a:solidFill>
                  <a:schemeClr val="tx1"/>
                </a:solidFill>
                <a:miter lim="800000"/>
                <a:headEnd/>
                <a:tailEnd/>
              </a:ln>
            </p:spPr>
            <p:txBody>
              <a:bodyPr wrap="non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en-US" altLang="ja-JP" sz="1600" dirty="0">
                    <a:solidFill>
                      <a:srgbClr val="0000FF"/>
                    </a:solidFill>
                  </a:rPr>
                  <a:t>Beam</a:t>
                </a:r>
              </a:p>
              <a:p>
                <a:pPr eaLnBrk="1" hangingPunct="1"/>
                <a:r>
                  <a:rPr lang="en-US" altLang="ja-JP" sz="1600" dirty="0">
                    <a:solidFill>
                      <a:srgbClr val="0000FF"/>
                    </a:solidFill>
                  </a:rPr>
                  <a:t>  diameter   : </a:t>
                </a:r>
                <a:r>
                  <a:rPr lang="en-US" altLang="ja-JP" sz="1600" dirty="0">
                    <a:solidFill>
                      <a:srgbClr val="0000FF"/>
                    </a:solidFill>
                    <a:latin typeface="Symbol" pitchFamily="18" charset="2"/>
                  </a:rPr>
                  <a:t>~</a:t>
                </a:r>
                <a:r>
                  <a:rPr lang="en-US" altLang="ja-JP" sz="1600" dirty="0">
                    <a:solidFill>
                      <a:srgbClr val="0000FF"/>
                    </a:solidFill>
                  </a:rPr>
                  <a:t> </a:t>
                </a:r>
                <a:r>
                  <a:rPr lang="en-US" altLang="ja-JP" sz="1600" dirty="0" err="1" smtClean="0">
                    <a:solidFill>
                      <a:srgbClr val="0000FF"/>
                    </a:solidFill>
                  </a:rPr>
                  <a:t>φ</a:t>
                </a:r>
                <a:r>
                  <a:rPr lang="en-US" altLang="ja-JP" sz="1600" i="1" dirty="0" smtClean="0">
                    <a:solidFill>
                      <a:srgbClr val="0000FF"/>
                    </a:solidFill>
                    <a:latin typeface="Symbol" pitchFamily="18" charset="2"/>
                  </a:rPr>
                  <a:t> </a:t>
                </a:r>
                <a:r>
                  <a:rPr lang="en-US" altLang="ja-JP" sz="1600" dirty="0" smtClean="0">
                    <a:solidFill>
                      <a:srgbClr val="0000FF"/>
                    </a:solidFill>
                  </a:rPr>
                  <a:t>2 </a:t>
                </a:r>
                <a:r>
                  <a:rPr lang="en-US" altLang="ja-JP" sz="1600" dirty="0">
                    <a:solidFill>
                      <a:srgbClr val="0000FF"/>
                    </a:solidFill>
                  </a:rPr>
                  <a:t>mm</a:t>
                </a:r>
              </a:p>
              <a:p>
                <a:pPr eaLnBrk="1" hangingPunct="1"/>
                <a:r>
                  <a:rPr lang="en-US" altLang="ja-JP" sz="1600" dirty="0">
                    <a:solidFill>
                      <a:srgbClr val="0000FF"/>
                    </a:solidFill>
                  </a:rPr>
                  <a:t>  emittance : </a:t>
                </a:r>
                <a:r>
                  <a:rPr lang="en-US" altLang="ja-JP" sz="1600" dirty="0">
                    <a:solidFill>
                      <a:srgbClr val="0000FF"/>
                    </a:solidFill>
                    <a:latin typeface="Symbol" pitchFamily="18" charset="2"/>
                  </a:rPr>
                  <a:t>~</a:t>
                </a:r>
                <a:r>
                  <a:rPr lang="en-US" altLang="ja-JP" sz="1600" dirty="0">
                    <a:solidFill>
                      <a:srgbClr val="0000FF"/>
                    </a:solidFill>
                  </a:rPr>
                  <a:t> </a:t>
                </a:r>
                <a:r>
                  <a:rPr lang="en-US" altLang="ja-JP" sz="1600" dirty="0" smtClean="0">
                    <a:solidFill>
                      <a:srgbClr val="0000FF"/>
                    </a:solidFill>
                  </a:rPr>
                  <a:t>10π </a:t>
                </a:r>
                <a:r>
                  <a:rPr lang="en-US" altLang="ja-JP" sz="1600" dirty="0">
                    <a:solidFill>
                      <a:srgbClr val="0000FF"/>
                    </a:solidFill>
                  </a:rPr>
                  <a:t>mm · </a:t>
                </a:r>
                <a:r>
                  <a:rPr lang="en-US" altLang="ja-JP" sz="1600" dirty="0" err="1">
                    <a:solidFill>
                      <a:srgbClr val="0000FF"/>
                    </a:solidFill>
                  </a:rPr>
                  <a:t>mrad</a:t>
                </a:r>
                <a:endParaRPr lang="ja-JP" altLang="en-US" sz="1600" dirty="0">
                  <a:solidFill>
                    <a:srgbClr val="0000FF"/>
                  </a:solidFill>
                </a:endParaRPr>
              </a:p>
            </p:txBody>
          </p:sp>
        </p:grpSp>
        <p:sp>
          <p:nvSpPr>
            <p:cNvPr id="117" name="フレーム 116"/>
            <p:cNvSpPr/>
            <p:nvPr/>
          </p:nvSpPr>
          <p:spPr>
            <a:xfrm>
              <a:off x="1837812" y="2523199"/>
              <a:ext cx="190919" cy="796814"/>
            </a:xfrm>
            <a:prstGeom prst="fram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custDataLst>
      <p:tags r:id="rId1"/>
    </p:custDataLst>
    <p:extLst>
      <p:ext uri="{BB962C8B-B14F-4D97-AF65-F5344CB8AC3E}">
        <p14:creationId xmlns:p14="http://schemas.microsoft.com/office/powerpoint/2010/main" val="227896093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kazu\Desktop\KEK\KISS project\KISSmeeting\meeting20160909\resized\DSC001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 y="1119235"/>
            <a:ext cx="4440981" cy="3330736"/>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3018093" y="1776289"/>
            <a:ext cx="1057982" cy="738664"/>
          </a:xfrm>
          <a:prstGeom prst="rect">
            <a:avLst/>
          </a:prstGeom>
          <a:noFill/>
        </p:spPr>
        <p:txBody>
          <a:bodyPr wrap="none" lIns="0" tIns="0" rIns="0" bIns="0" rtlCol="0">
            <a:spAutoFit/>
          </a:bodyPr>
          <a:lstStyle/>
          <a:p>
            <a:r>
              <a:rPr kumimoji="1" lang="en-US" altLang="ja-JP" sz="2400" dirty="0" smtClean="0">
                <a:solidFill>
                  <a:schemeClr val="bg1"/>
                </a:solidFill>
              </a:rPr>
              <a:t>Rotating </a:t>
            </a:r>
          </a:p>
          <a:p>
            <a:r>
              <a:rPr kumimoji="1" lang="en-US" altLang="ja-JP" sz="2400" dirty="0" smtClean="0">
                <a:solidFill>
                  <a:schemeClr val="bg1"/>
                </a:solidFill>
              </a:rPr>
              <a:t>target</a:t>
            </a:r>
          </a:p>
        </p:txBody>
      </p:sp>
      <p:sp>
        <p:nvSpPr>
          <p:cNvPr id="12" name="テキスト ボックス 11"/>
          <p:cNvSpPr txBox="1"/>
          <p:nvPr/>
        </p:nvSpPr>
        <p:spPr>
          <a:xfrm rot="16200000">
            <a:off x="1373394" y="3306963"/>
            <a:ext cx="809537" cy="461665"/>
          </a:xfrm>
          <a:prstGeom prst="rect">
            <a:avLst/>
          </a:prstGeom>
          <a:noFill/>
        </p:spPr>
        <p:txBody>
          <a:bodyPr wrap="none" rtlCol="0">
            <a:spAutoFit/>
          </a:bodyPr>
          <a:lstStyle/>
          <a:p>
            <a:r>
              <a:rPr kumimoji="1" lang="en-US" altLang="ja-JP" sz="2400" baseline="30000" dirty="0" smtClean="0">
                <a:solidFill>
                  <a:srgbClr val="FFFFFF"/>
                </a:solidFill>
              </a:rPr>
              <a:t>136</a:t>
            </a:r>
            <a:r>
              <a:rPr kumimoji="1" lang="en-US" altLang="ja-JP" sz="2400" dirty="0" smtClean="0">
                <a:solidFill>
                  <a:srgbClr val="FFFFFF"/>
                </a:solidFill>
              </a:rPr>
              <a:t>Xe</a:t>
            </a:r>
            <a:endParaRPr kumimoji="1" lang="ja-JP" altLang="en-US" sz="2400" dirty="0">
              <a:solidFill>
                <a:srgbClr val="FFFFFF"/>
              </a:solidFill>
            </a:endParaRPr>
          </a:p>
        </p:txBody>
      </p:sp>
      <p:cxnSp>
        <p:nvCxnSpPr>
          <p:cNvPr id="13" name="直線矢印コネクタ 12"/>
          <p:cNvCxnSpPr/>
          <p:nvPr/>
        </p:nvCxnSpPr>
        <p:spPr>
          <a:xfrm flipH="1">
            <a:off x="1152469" y="2794070"/>
            <a:ext cx="90295" cy="908012"/>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a:off x="1431510" y="2625896"/>
            <a:ext cx="2403432" cy="100962"/>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H="1">
            <a:off x="1925064" y="2036807"/>
            <a:ext cx="19565" cy="2117274"/>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1910965" y="1203384"/>
            <a:ext cx="1787669" cy="830997"/>
          </a:xfrm>
          <a:prstGeom prst="rect">
            <a:avLst/>
          </a:prstGeom>
          <a:noFill/>
        </p:spPr>
        <p:txBody>
          <a:bodyPr wrap="none" rtlCol="0">
            <a:spAutoFit/>
          </a:bodyPr>
          <a:lstStyle/>
          <a:p>
            <a:r>
              <a:rPr kumimoji="1" lang="en-US" altLang="ja-JP" sz="2400" dirty="0" err="1" smtClean="0">
                <a:solidFill>
                  <a:srgbClr val="FFFFFF"/>
                </a:solidFill>
              </a:rPr>
              <a:t>δ</a:t>
            </a:r>
            <a:r>
              <a:rPr kumimoji="1" lang="en-US" altLang="ja-JP" sz="2400" dirty="0" smtClean="0">
                <a:solidFill>
                  <a:srgbClr val="FFFFFF"/>
                </a:solidFill>
              </a:rPr>
              <a:t>, X-rays, UV</a:t>
            </a:r>
          </a:p>
          <a:p>
            <a:r>
              <a:rPr kumimoji="1" lang="en-US" altLang="ja-JP" sz="2400" dirty="0" smtClean="0">
                <a:solidFill>
                  <a:srgbClr val="FFFFFF"/>
                </a:solidFill>
              </a:rPr>
              <a:t> shield</a:t>
            </a:r>
          </a:p>
        </p:txBody>
      </p:sp>
      <p:sp>
        <p:nvSpPr>
          <p:cNvPr id="48" name="テキスト ボックス 47"/>
          <p:cNvSpPr txBox="1"/>
          <p:nvPr/>
        </p:nvSpPr>
        <p:spPr>
          <a:xfrm>
            <a:off x="802549" y="-84930"/>
            <a:ext cx="7545655" cy="892552"/>
          </a:xfrm>
          <a:prstGeom prst="rect">
            <a:avLst/>
          </a:prstGeom>
          <a:noFill/>
        </p:spPr>
        <p:txBody>
          <a:bodyPr wrap="none" rtlCol="0">
            <a:spAutoFit/>
          </a:bodyPr>
          <a:lstStyle/>
          <a:p>
            <a:pPr algn="ctr"/>
            <a:r>
              <a:rPr kumimoji="1" lang="en-US" altLang="ja-JP" sz="2800" spc="-100" dirty="0" smtClean="0">
                <a:solidFill>
                  <a:srgbClr val="000000"/>
                </a:solidFill>
                <a:latin typeface="メイリオ"/>
                <a:ea typeface="メイリオ"/>
                <a:cs typeface="メイリオ"/>
              </a:rPr>
              <a:t>Large modification of argon gas cell chamber</a:t>
            </a:r>
          </a:p>
          <a:p>
            <a:pPr algn="ctr"/>
            <a:r>
              <a:rPr kumimoji="1" lang="en-US" altLang="ja-JP" sz="2400" spc="-100" dirty="0" smtClean="0">
                <a:solidFill>
                  <a:srgbClr val="000000"/>
                </a:solidFill>
                <a:latin typeface="メイリオ"/>
                <a:ea typeface="メイリオ"/>
                <a:cs typeface="メイリオ"/>
              </a:rPr>
              <a:t>- Doughnut-shaped gas cell &amp;Rotation target -</a:t>
            </a:r>
          </a:p>
        </p:txBody>
      </p:sp>
      <p:sp>
        <p:nvSpPr>
          <p:cNvPr id="60" name="下矢印 59"/>
          <p:cNvSpPr/>
          <p:nvPr/>
        </p:nvSpPr>
        <p:spPr>
          <a:xfrm rot="5400000">
            <a:off x="257955" y="2645699"/>
            <a:ext cx="318901" cy="834776"/>
          </a:xfrm>
          <a:prstGeom prst="downArrow">
            <a:avLst>
              <a:gd name="adj1" fmla="val 50000"/>
              <a:gd name="adj2" fmla="val 7682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グループ化 23"/>
          <p:cNvGrpSpPr/>
          <p:nvPr/>
        </p:nvGrpSpPr>
        <p:grpSpPr>
          <a:xfrm>
            <a:off x="119464" y="4492916"/>
            <a:ext cx="3316449" cy="2365123"/>
            <a:chOff x="4528801" y="1791409"/>
            <a:chExt cx="3316450" cy="2365123"/>
          </a:xfrm>
        </p:grpSpPr>
        <p:grpSp>
          <p:nvGrpSpPr>
            <p:cNvPr id="25" name="グループ化 24"/>
            <p:cNvGrpSpPr/>
            <p:nvPr/>
          </p:nvGrpSpPr>
          <p:grpSpPr>
            <a:xfrm>
              <a:off x="4528801" y="1791409"/>
              <a:ext cx="3316450" cy="2365123"/>
              <a:chOff x="4810125" y="1791409"/>
              <a:chExt cx="3316450" cy="2365123"/>
            </a:xfrm>
          </p:grpSpPr>
          <p:grpSp>
            <p:nvGrpSpPr>
              <p:cNvPr id="31" name="グループ化 30"/>
              <p:cNvGrpSpPr/>
              <p:nvPr/>
            </p:nvGrpSpPr>
            <p:grpSpPr>
              <a:xfrm>
                <a:off x="4810125" y="1791409"/>
                <a:ext cx="3153495" cy="2365123"/>
                <a:chOff x="4810125" y="1848559"/>
                <a:chExt cx="3153495" cy="2365123"/>
              </a:xfrm>
            </p:grpSpPr>
            <p:pic>
              <p:nvPicPr>
                <p:cNvPr id="39" name="Picture 5" descr="C:\Users\kazu\Desktop\DSC0047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0125" y="1848559"/>
                  <a:ext cx="3153495" cy="236512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1" name="正方形/長方形 40"/>
                <p:cNvSpPr/>
                <p:nvPr/>
              </p:nvSpPr>
              <p:spPr>
                <a:xfrm>
                  <a:off x="5099624" y="3827502"/>
                  <a:ext cx="2601983" cy="369332"/>
                </a:xfrm>
                <a:prstGeom prst="rect">
                  <a:avLst/>
                </a:prstGeom>
                <a:solidFill>
                  <a:srgbClr val="FFFF00"/>
                </a:solidFill>
              </p:spPr>
              <p:txBody>
                <a:bodyPr wrap="none">
                  <a:spAutoFit/>
                </a:bodyPr>
                <a:lstStyle/>
                <a:p>
                  <a:r>
                    <a:rPr lang="en-US" altLang="ja-JP" dirty="0" smtClean="0">
                      <a:solidFill>
                        <a:srgbClr val="0000FF"/>
                      </a:solidFill>
                    </a:rPr>
                    <a:t>Doughnut-shaped gas cell</a:t>
                  </a:r>
                  <a:endParaRPr lang="ja-JP" altLang="en-US" dirty="0"/>
                </a:p>
              </p:txBody>
            </p:sp>
          </p:grpSp>
          <p:cxnSp>
            <p:nvCxnSpPr>
              <p:cNvPr id="34" name="直線矢印コネクタ 33"/>
              <p:cNvCxnSpPr/>
              <p:nvPr/>
            </p:nvCxnSpPr>
            <p:spPr>
              <a:xfrm flipH="1" flipV="1">
                <a:off x="6448426" y="2790825"/>
                <a:ext cx="371474" cy="809804"/>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6781210" y="3463588"/>
                <a:ext cx="1345365" cy="369332"/>
              </a:xfrm>
              <a:prstGeom prst="rect">
                <a:avLst/>
              </a:prstGeom>
              <a:noFill/>
            </p:spPr>
            <p:txBody>
              <a:bodyPr wrap="none" rtlCol="0">
                <a:spAutoFit/>
              </a:bodyPr>
              <a:lstStyle/>
              <a:p>
                <a:r>
                  <a:rPr lang="en-US" altLang="ja-JP" baseline="30000" dirty="0" smtClean="0">
                    <a:solidFill>
                      <a:srgbClr val="FF0000"/>
                    </a:solidFill>
                  </a:rPr>
                  <a:t>136</a:t>
                </a:r>
                <a:r>
                  <a:rPr lang="en-US" altLang="ja-JP" dirty="0" smtClean="0">
                    <a:solidFill>
                      <a:srgbClr val="FF0000"/>
                    </a:solidFill>
                  </a:rPr>
                  <a:t>Xe-beams</a:t>
                </a:r>
                <a:endParaRPr kumimoji="1" lang="ja-JP" altLang="en-US" dirty="0">
                  <a:solidFill>
                    <a:srgbClr val="FF0000"/>
                  </a:solidFill>
                </a:endParaRPr>
              </a:p>
            </p:txBody>
          </p:sp>
          <p:cxnSp>
            <p:nvCxnSpPr>
              <p:cNvPr id="36" name="直線矢印コネクタ 35"/>
              <p:cNvCxnSpPr/>
              <p:nvPr/>
            </p:nvCxnSpPr>
            <p:spPr>
              <a:xfrm flipH="1" flipV="1">
                <a:off x="7563571" y="2889080"/>
                <a:ext cx="185737" cy="332991"/>
              </a:xfrm>
              <a:prstGeom prst="straightConnector1">
                <a:avLst/>
              </a:prstGeom>
              <a:ln w="2857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7424938" y="3113015"/>
                <a:ext cx="633820" cy="369332"/>
              </a:xfrm>
              <a:prstGeom prst="rect">
                <a:avLst/>
              </a:prstGeom>
              <a:noFill/>
            </p:spPr>
            <p:txBody>
              <a:bodyPr wrap="none" rtlCol="0">
                <a:spAutoFit/>
              </a:bodyPr>
              <a:lstStyle/>
              <a:p>
                <a:r>
                  <a:rPr kumimoji="1" lang="en-US" altLang="ja-JP" dirty="0" smtClean="0">
                    <a:solidFill>
                      <a:srgbClr val="0000FF"/>
                    </a:solidFill>
                  </a:rPr>
                  <a:t>laser</a:t>
                </a:r>
                <a:endParaRPr kumimoji="1" lang="ja-JP" altLang="en-US" dirty="0">
                  <a:solidFill>
                    <a:srgbClr val="0000FF"/>
                  </a:solidFill>
                </a:endParaRPr>
              </a:p>
            </p:txBody>
          </p:sp>
        </p:grpSp>
        <p:cxnSp>
          <p:nvCxnSpPr>
            <p:cNvPr id="26" name="直線矢印コネクタ 25"/>
            <p:cNvCxnSpPr/>
            <p:nvPr/>
          </p:nvCxnSpPr>
          <p:spPr>
            <a:xfrm flipH="1" flipV="1">
              <a:off x="5724525" y="2677299"/>
              <a:ext cx="775361" cy="887076"/>
            </a:xfrm>
            <a:prstGeom prst="straightConnector1">
              <a:avLst/>
            </a:pr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H="1" flipV="1">
              <a:off x="6115072" y="3000702"/>
              <a:ext cx="394339" cy="571352"/>
            </a:xfrm>
            <a:prstGeom prst="straightConnector1">
              <a:avLst/>
            </a:pr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flipH="1" flipV="1">
              <a:off x="6193168" y="2429649"/>
              <a:ext cx="342084" cy="1144250"/>
            </a:xfrm>
            <a:prstGeom prst="straightConnector1">
              <a:avLst/>
            </a:pr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0" name="直線矢印コネクタ 9"/>
          <p:cNvCxnSpPr/>
          <p:nvPr/>
        </p:nvCxnSpPr>
        <p:spPr>
          <a:xfrm flipH="1">
            <a:off x="2106258" y="2235217"/>
            <a:ext cx="785443" cy="573669"/>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rot="21441549">
            <a:off x="3490405" y="2612550"/>
            <a:ext cx="598872" cy="369332"/>
          </a:xfrm>
          <a:prstGeom prst="rect">
            <a:avLst/>
          </a:prstGeom>
          <a:noFill/>
        </p:spPr>
        <p:txBody>
          <a:bodyPr wrap="none" lIns="0" tIns="0" rIns="0" bIns="0" rtlCol="0">
            <a:spAutoFit/>
          </a:bodyPr>
          <a:lstStyle/>
          <a:p>
            <a:r>
              <a:rPr kumimoji="1" lang="en-US" altLang="ja-JP" sz="2400" dirty="0" smtClean="0">
                <a:solidFill>
                  <a:schemeClr val="bg1"/>
                </a:solidFill>
              </a:rPr>
              <a:t>laser</a:t>
            </a:r>
          </a:p>
        </p:txBody>
      </p:sp>
      <p:cxnSp>
        <p:nvCxnSpPr>
          <p:cNvPr id="45" name="直線矢印コネクタ 44"/>
          <p:cNvCxnSpPr/>
          <p:nvPr/>
        </p:nvCxnSpPr>
        <p:spPr>
          <a:xfrm flipH="1">
            <a:off x="1172308" y="1778000"/>
            <a:ext cx="719016" cy="389466"/>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7" name="グループ化 27"/>
          <p:cNvGrpSpPr/>
          <p:nvPr/>
        </p:nvGrpSpPr>
        <p:grpSpPr>
          <a:xfrm>
            <a:off x="4466630" y="2487616"/>
            <a:ext cx="4544144" cy="4370384"/>
            <a:chOff x="922397" y="1219200"/>
            <a:chExt cx="7076810" cy="5009040"/>
          </a:xfrm>
        </p:grpSpPr>
        <p:pic>
          <p:nvPicPr>
            <p:cNvPr id="49" name="Picture 2" descr="\\LINUX03\public_03\Pt199_int_dep_implant_comp_20160921.png"/>
            <p:cNvPicPr>
              <a:picLocks noChangeAspect="1" noChangeArrowheads="1"/>
            </p:cNvPicPr>
            <p:nvPr/>
          </p:nvPicPr>
          <p:blipFill rotWithShape="1">
            <a:blip r:embed="rId5">
              <a:extLst>
                <a:ext uri="{28A0092B-C50C-407E-A947-70E740481C1C}">
                  <a14:useLocalDpi xmlns:a14="http://schemas.microsoft.com/office/drawing/2010/main" val="0"/>
                </a:ext>
              </a:extLst>
            </a:blip>
            <a:srcRect r="2971"/>
            <a:stretch/>
          </p:blipFill>
          <p:spPr bwMode="auto">
            <a:xfrm>
              <a:off x="922397" y="1219200"/>
              <a:ext cx="7076810" cy="5009040"/>
            </a:xfrm>
            <a:prstGeom prst="rect">
              <a:avLst/>
            </a:prstGeom>
            <a:noFill/>
            <a:extLst>
              <a:ext uri="{909E8E84-426E-40dd-AFC4-6F175D3DCCD1}">
                <a14:hiddenFill xmlns:a14="http://schemas.microsoft.com/office/drawing/2010/main">
                  <a:solidFill>
                    <a:srgbClr val="FFFFFF"/>
                  </a:solidFill>
                </a14:hiddenFill>
              </a:ext>
            </a:extLst>
          </p:spPr>
        </p:pic>
        <p:sp>
          <p:nvSpPr>
            <p:cNvPr id="50" name="テキスト ボックス 49"/>
            <p:cNvSpPr txBox="1"/>
            <p:nvPr/>
          </p:nvSpPr>
          <p:spPr>
            <a:xfrm>
              <a:off x="1865911" y="1572581"/>
              <a:ext cx="2315257" cy="423303"/>
            </a:xfrm>
            <a:prstGeom prst="rect">
              <a:avLst/>
            </a:prstGeom>
            <a:noFill/>
          </p:spPr>
          <p:txBody>
            <a:bodyPr wrap="none" rtlCol="0">
              <a:spAutoFit/>
            </a:bodyPr>
            <a:lstStyle/>
            <a:p>
              <a:r>
                <a:rPr kumimoji="1" lang="en-US" altLang="ja-JP" dirty="0" smtClean="0"/>
                <a:t>Unstable</a:t>
              </a:r>
              <a:r>
                <a:rPr kumimoji="1" lang="en-US" altLang="ja-JP" baseline="30000" dirty="0" smtClean="0"/>
                <a:t> 199</a:t>
              </a:r>
              <a:r>
                <a:rPr kumimoji="1" lang="en-US" altLang="ja-JP" dirty="0" smtClean="0"/>
                <a:t>Pt</a:t>
              </a:r>
              <a:endParaRPr kumimoji="1" lang="ja-JP" altLang="en-US" dirty="0"/>
            </a:p>
          </p:txBody>
        </p:sp>
        <p:sp>
          <p:nvSpPr>
            <p:cNvPr id="51" name="テキスト ボックス 50"/>
            <p:cNvSpPr txBox="1"/>
            <p:nvPr/>
          </p:nvSpPr>
          <p:spPr>
            <a:xfrm>
              <a:off x="1945808" y="3370923"/>
              <a:ext cx="1362615" cy="458579"/>
            </a:xfrm>
            <a:prstGeom prst="rect">
              <a:avLst/>
            </a:prstGeom>
            <a:noFill/>
          </p:spPr>
          <p:txBody>
            <a:bodyPr wrap="none" rtlCol="0">
              <a:spAutoFit/>
            </a:bodyPr>
            <a:lstStyle/>
            <a:p>
              <a:r>
                <a:rPr lang="en-US" altLang="ja-JP" sz="2000" dirty="0" err="1" smtClean="0">
                  <a:solidFill>
                    <a:srgbClr val="FF0000"/>
                  </a:solidFill>
                </a:rPr>
                <a:t>ε</a:t>
              </a:r>
              <a:r>
                <a:rPr lang="en-US" altLang="ja-JP" sz="2000" baseline="-25000" dirty="0" err="1" smtClean="0">
                  <a:solidFill>
                    <a:srgbClr val="FF0000"/>
                  </a:solidFill>
                </a:rPr>
                <a:t>ext</a:t>
              </a:r>
              <a:r>
                <a:rPr lang="en-US" altLang="ja-JP" sz="2000" dirty="0" smtClean="0">
                  <a:solidFill>
                    <a:srgbClr val="FF0000"/>
                  </a:solidFill>
                </a:rPr>
                <a:t> x 5</a:t>
              </a:r>
            </a:p>
          </p:txBody>
        </p:sp>
        <p:sp>
          <p:nvSpPr>
            <p:cNvPr id="53" name="円/楕円 52"/>
            <p:cNvSpPr/>
            <p:nvPr/>
          </p:nvSpPr>
          <p:spPr>
            <a:xfrm>
              <a:off x="3117055" y="2837276"/>
              <a:ext cx="371475" cy="3714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54" name="直線矢印コネクタ 53"/>
            <p:cNvCxnSpPr>
              <a:stCxn id="57" idx="0"/>
              <a:endCxn id="53" idx="4"/>
            </p:cNvCxnSpPr>
            <p:nvPr/>
          </p:nvCxnSpPr>
          <p:spPr>
            <a:xfrm flipV="1">
              <a:off x="2950368" y="3208751"/>
              <a:ext cx="352425" cy="1856651"/>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円/楕円 54"/>
            <p:cNvSpPr/>
            <p:nvPr/>
          </p:nvSpPr>
          <p:spPr>
            <a:xfrm>
              <a:off x="5326342" y="1685142"/>
              <a:ext cx="371475" cy="3714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6" name="直線矢印コネクタ 55"/>
            <p:cNvCxnSpPr>
              <a:stCxn id="57" idx="0"/>
            </p:cNvCxnSpPr>
            <p:nvPr/>
          </p:nvCxnSpPr>
          <p:spPr>
            <a:xfrm flipV="1">
              <a:off x="2950368" y="2065751"/>
              <a:ext cx="2523612" cy="2999651"/>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円/楕円 56"/>
            <p:cNvSpPr/>
            <p:nvPr/>
          </p:nvSpPr>
          <p:spPr>
            <a:xfrm>
              <a:off x="2764630" y="5065402"/>
              <a:ext cx="371475" cy="3714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テキスト ボックス 58"/>
            <p:cNvSpPr txBox="1"/>
            <p:nvPr/>
          </p:nvSpPr>
          <p:spPr>
            <a:xfrm>
              <a:off x="3676734" y="4853164"/>
              <a:ext cx="2114684" cy="740781"/>
            </a:xfrm>
            <a:prstGeom prst="rect">
              <a:avLst/>
            </a:prstGeom>
            <a:noFill/>
          </p:spPr>
          <p:txBody>
            <a:bodyPr wrap="none" rtlCol="0">
              <a:spAutoFit/>
            </a:bodyPr>
            <a:lstStyle/>
            <a:p>
              <a:r>
                <a:rPr kumimoji="1" lang="en-US" altLang="ja-JP" dirty="0" smtClean="0">
                  <a:solidFill>
                    <a:srgbClr val="0000FF"/>
                  </a:solidFill>
                </a:rPr>
                <a:t>fixed target</a:t>
              </a:r>
            </a:p>
            <a:p>
              <a:r>
                <a:rPr lang="en-US" altLang="ja-JP" dirty="0" smtClean="0">
                  <a:solidFill>
                    <a:srgbClr val="0000FF"/>
                  </a:solidFill>
                </a:rPr>
                <a:t>@Mar. 2016</a:t>
              </a:r>
              <a:endParaRPr kumimoji="1" lang="ja-JP" altLang="en-US" dirty="0">
                <a:solidFill>
                  <a:srgbClr val="0000FF"/>
                </a:solidFill>
              </a:endParaRPr>
            </a:p>
          </p:txBody>
        </p:sp>
      </p:grpSp>
      <p:sp>
        <p:nvSpPr>
          <p:cNvPr id="22" name="正方形/長方形 21"/>
          <p:cNvSpPr/>
          <p:nvPr/>
        </p:nvSpPr>
        <p:spPr>
          <a:xfrm>
            <a:off x="4572000" y="1348136"/>
            <a:ext cx="4572000" cy="923330"/>
          </a:xfrm>
          <a:prstGeom prst="rect">
            <a:avLst/>
          </a:prstGeom>
        </p:spPr>
        <p:txBody>
          <a:bodyPr>
            <a:spAutoFit/>
          </a:bodyPr>
          <a:lstStyle/>
          <a:p>
            <a:r>
              <a:rPr lang="en-US" altLang="ja-JP" dirty="0" smtClean="0">
                <a:solidFill>
                  <a:srgbClr val="FF0000"/>
                </a:solidFill>
              </a:rPr>
              <a:t>Essential </a:t>
            </a:r>
            <a:r>
              <a:rPr lang="en-US" altLang="ja-JP" dirty="0">
                <a:solidFill>
                  <a:srgbClr val="FF0000"/>
                </a:solidFill>
              </a:rPr>
              <a:t>for introducing intense </a:t>
            </a:r>
            <a:r>
              <a:rPr lang="en-US" altLang="ja-JP" baseline="30000" dirty="0" smtClean="0">
                <a:solidFill>
                  <a:srgbClr val="FF0000"/>
                </a:solidFill>
              </a:rPr>
              <a:t>238</a:t>
            </a:r>
            <a:r>
              <a:rPr lang="en-US" altLang="ja-JP" dirty="0" smtClean="0">
                <a:solidFill>
                  <a:srgbClr val="FF0000"/>
                </a:solidFill>
              </a:rPr>
              <a:t>U, </a:t>
            </a:r>
            <a:r>
              <a:rPr lang="en-US" altLang="ja-JP" baseline="30000" dirty="0" smtClean="0">
                <a:solidFill>
                  <a:srgbClr val="FF0000"/>
                </a:solidFill>
              </a:rPr>
              <a:t>136</a:t>
            </a:r>
            <a:r>
              <a:rPr lang="en-US" altLang="ja-JP" dirty="0" smtClean="0">
                <a:solidFill>
                  <a:srgbClr val="FF0000"/>
                </a:solidFill>
              </a:rPr>
              <a:t>Xe beams </a:t>
            </a:r>
            <a:r>
              <a:rPr lang="en-US" altLang="ja-JP" dirty="0">
                <a:solidFill>
                  <a:srgbClr val="FF0000"/>
                </a:solidFill>
              </a:rPr>
              <a:t>as well as </a:t>
            </a:r>
            <a:r>
              <a:rPr lang="en-US" altLang="ja-JP" dirty="0" smtClean="0">
                <a:solidFill>
                  <a:srgbClr val="FF0000"/>
                </a:solidFill>
              </a:rPr>
              <a:t>for improving the extraction efficiency</a:t>
            </a:r>
            <a:endParaRPr lang="en-US" altLang="ja-JP" dirty="0">
              <a:solidFill>
                <a:srgbClr val="FF0000"/>
              </a:solidFill>
            </a:endParaRPr>
          </a:p>
        </p:txBody>
      </p:sp>
      <p:sp>
        <p:nvSpPr>
          <p:cNvPr id="63" name="テキスト ボックス 62"/>
          <p:cNvSpPr txBox="1"/>
          <p:nvPr/>
        </p:nvSpPr>
        <p:spPr>
          <a:xfrm>
            <a:off x="857729" y="5063299"/>
            <a:ext cx="518091" cy="369332"/>
          </a:xfrm>
          <a:prstGeom prst="rect">
            <a:avLst/>
          </a:prstGeom>
          <a:noFill/>
        </p:spPr>
        <p:txBody>
          <a:bodyPr wrap="none" rtlCol="0">
            <a:spAutoFit/>
          </a:bodyPr>
          <a:lstStyle/>
          <a:p>
            <a:r>
              <a:rPr lang="en-US" altLang="ja-JP" dirty="0" smtClean="0">
                <a:solidFill>
                  <a:srgbClr val="FFC000"/>
                </a:solidFill>
              </a:rPr>
              <a:t>RI’s</a:t>
            </a:r>
            <a:endParaRPr kumimoji="1" lang="ja-JP" altLang="en-US" dirty="0">
              <a:solidFill>
                <a:srgbClr val="FFC000"/>
              </a:solidFill>
            </a:endParaRPr>
          </a:p>
        </p:txBody>
      </p:sp>
      <p:sp>
        <p:nvSpPr>
          <p:cNvPr id="2" name="正方形/長方形 1"/>
          <p:cNvSpPr/>
          <p:nvPr/>
        </p:nvSpPr>
        <p:spPr>
          <a:xfrm>
            <a:off x="6567188" y="4491987"/>
            <a:ext cx="2432531" cy="1015663"/>
          </a:xfrm>
          <a:prstGeom prst="rect">
            <a:avLst/>
          </a:prstGeom>
        </p:spPr>
        <p:txBody>
          <a:bodyPr wrap="square">
            <a:spAutoFit/>
          </a:bodyPr>
          <a:lstStyle/>
          <a:p>
            <a:r>
              <a:rPr lang="en-US" altLang="ja-JP" sz="2000" dirty="0"/>
              <a:t>• </a:t>
            </a:r>
            <a:r>
              <a:rPr lang="en-US" altLang="ja-JP" sz="2000" dirty="0" smtClean="0"/>
              <a:t>Ten times intense </a:t>
            </a:r>
          </a:p>
          <a:p>
            <a:r>
              <a:rPr lang="en-US" altLang="ja-JP" sz="2000" dirty="0"/>
              <a:t> </a:t>
            </a:r>
            <a:r>
              <a:rPr lang="en-US" altLang="ja-JP" sz="2000" dirty="0" smtClean="0"/>
              <a:t>   RNB’s are available   </a:t>
            </a:r>
          </a:p>
          <a:p>
            <a:r>
              <a:rPr lang="en-US" altLang="ja-JP" sz="2000" dirty="0"/>
              <a:t> </a:t>
            </a:r>
            <a:r>
              <a:rPr lang="en-US" altLang="ja-JP" sz="2000" dirty="0" smtClean="0"/>
              <a:t>   since 2016.Sept.</a:t>
            </a:r>
            <a:endParaRPr lang="en-US" altLang="ja-JP" sz="2000" dirty="0"/>
          </a:p>
        </p:txBody>
      </p:sp>
    </p:spTree>
    <p:extLst>
      <p:ext uri="{BB962C8B-B14F-4D97-AF65-F5344CB8AC3E}">
        <p14:creationId xmlns:p14="http://schemas.microsoft.com/office/powerpoint/2010/main" val="214384433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38766" y="26444"/>
            <a:ext cx="8229600" cy="665092"/>
          </a:xfrm>
        </p:spPr>
        <p:txBody>
          <a:bodyPr>
            <a:normAutofit fontScale="90000"/>
          </a:bodyPr>
          <a:lstStyle/>
          <a:p>
            <a:pPr>
              <a:lnSpc>
                <a:spcPct val="110000"/>
              </a:lnSpc>
            </a:pPr>
            <a:r>
              <a:rPr lang="en-US" altLang="ja-JP" dirty="0" smtClean="0"/>
              <a:t>Present activities</a:t>
            </a:r>
            <a:r>
              <a:rPr lang="ja-JP" altLang="en-US" dirty="0" smtClean="0"/>
              <a:t>：</a:t>
            </a:r>
            <a:r>
              <a:rPr lang="en-US" altLang="ja-JP" sz="3100" dirty="0" smtClean="0"/>
              <a:t>KISS </a:t>
            </a:r>
            <a:r>
              <a:rPr lang="en-US" altLang="ja-JP" sz="3100" dirty="0"/>
              <a:t>Stage I </a:t>
            </a:r>
            <a:r>
              <a:rPr kumimoji="1" lang="en-US" altLang="ja-JP" sz="3100" dirty="0" smtClean="0"/>
              <a:t/>
            </a:r>
            <a:br>
              <a:rPr kumimoji="1" lang="en-US" altLang="ja-JP" sz="3100" dirty="0" smtClean="0"/>
            </a:br>
            <a:r>
              <a:rPr kumimoji="1" lang="en-US" altLang="ja-JP" sz="2700" dirty="0" smtClean="0"/>
              <a:t>- </a:t>
            </a:r>
            <a:r>
              <a:rPr lang="en-US" altLang="ja-JP" sz="2700" dirty="0" smtClean="0"/>
              <a:t>opened for users (2016~) -</a:t>
            </a:r>
            <a:endParaRPr kumimoji="1" lang="ja-JP" altLang="en-US" sz="2700" dirty="0"/>
          </a:p>
        </p:txBody>
      </p:sp>
      <p:sp>
        <p:nvSpPr>
          <p:cNvPr id="4" name="テキスト ボックス 3"/>
          <p:cNvSpPr txBox="1"/>
          <p:nvPr/>
        </p:nvSpPr>
        <p:spPr>
          <a:xfrm>
            <a:off x="5414615" y="1428718"/>
            <a:ext cx="3802255" cy="3493264"/>
          </a:xfrm>
          <a:prstGeom prst="rect">
            <a:avLst/>
          </a:prstGeom>
          <a:noFill/>
        </p:spPr>
        <p:txBody>
          <a:bodyPr wrap="square" rtlCol="0">
            <a:spAutoFit/>
          </a:bodyPr>
          <a:lstStyle/>
          <a:p>
            <a:r>
              <a:rPr lang="en-US" sz="1700" dirty="0" smtClean="0"/>
              <a:t>Approved Subjects at 2016 NP-PAC </a:t>
            </a:r>
          </a:p>
          <a:p>
            <a:endParaRPr lang="en-US" sz="1700" dirty="0"/>
          </a:p>
          <a:p>
            <a:r>
              <a:rPr lang="en-US" sz="1700" dirty="0" smtClean="0"/>
              <a:t>• P.M. Walker, NP1512-RRC37</a:t>
            </a:r>
          </a:p>
          <a:p>
            <a:r>
              <a:rPr lang="en-US" sz="1700" dirty="0" smtClean="0"/>
              <a:t>    “</a:t>
            </a:r>
            <a:r>
              <a:rPr lang="en-US" sz="1700" dirty="0"/>
              <a:t>The Structure and Decay of High-K </a:t>
            </a:r>
            <a:endParaRPr lang="en-US" sz="1700" dirty="0" smtClean="0"/>
          </a:p>
          <a:p>
            <a:r>
              <a:rPr lang="en-US" sz="1700" dirty="0" smtClean="0"/>
              <a:t>   Isomers </a:t>
            </a:r>
            <a:r>
              <a:rPr lang="en-US" sz="1700" dirty="0"/>
              <a:t>in </a:t>
            </a:r>
            <a:r>
              <a:rPr lang="en-US" sz="1700" baseline="30000" dirty="0" smtClean="0"/>
              <a:t>187</a:t>
            </a:r>
            <a:r>
              <a:rPr lang="en-US" sz="1700" dirty="0" smtClean="0"/>
              <a:t>Ta”: </a:t>
            </a:r>
            <a:r>
              <a:rPr lang="en-US" sz="1700" dirty="0" smtClean="0">
                <a:solidFill>
                  <a:srgbClr val="FF0000"/>
                </a:solidFill>
              </a:rPr>
              <a:t>W-target</a:t>
            </a:r>
          </a:p>
          <a:p>
            <a:endParaRPr lang="en-US" sz="1700" dirty="0" smtClean="0"/>
          </a:p>
          <a:p>
            <a:r>
              <a:rPr lang="en-US" sz="1700" dirty="0" smtClean="0"/>
              <a:t>• Y. Watanabe, NP1512-RRC40</a:t>
            </a:r>
          </a:p>
          <a:p>
            <a:r>
              <a:rPr lang="en-US" sz="1700" dirty="0" smtClean="0"/>
              <a:t>    “</a:t>
            </a:r>
            <a:r>
              <a:rPr lang="en-US" sz="1700" dirty="0"/>
              <a:t>Yield development of KEK Isotope </a:t>
            </a:r>
            <a:endParaRPr lang="en-US" sz="1700" dirty="0" smtClean="0"/>
          </a:p>
          <a:p>
            <a:r>
              <a:rPr lang="en-US" sz="1700" dirty="0" smtClean="0"/>
              <a:t>    Separation System (</a:t>
            </a:r>
            <a:r>
              <a:rPr lang="en-US" sz="1700" dirty="0"/>
              <a:t>KISS</a:t>
            </a:r>
            <a:r>
              <a:rPr lang="en-US" sz="1700" dirty="0" smtClean="0"/>
              <a:t>)”: </a:t>
            </a:r>
            <a:r>
              <a:rPr lang="en-US" sz="1700" baseline="30000" dirty="0" smtClean="0">
                <a:solidFill>
                  <a:srgbClr val="FF0000"/>
                </a:solidFill>
              </a:rPr>
              <a:t>238</a:t>
            </a:r>
            <a:r>
              <a:rPr lang="en-US" sz="1700" dirty="0" smtClean="0">
                <a:solidFill>
                  <a:srgbClr val="FF0000"/>
                </a:solidFill>
              </a:rPr>
              <a:t>U-Beam</a:t>
            </a:r>
          </a:p>
          <a:p>
            <a:endParaRPr lang="en-US" sz="1700" dirty="0" smtClean="0"/>
          </a:p>
          <a:p>
            <a:r>
              <a:rPr lang="en-US" sz="1700" dirty="0" smtClean="0">
                <a:solidFill>
                  <a:srgbClr val="0000FF"/>
                </a:solidFill>
              </a:rPr>
              <a:t>• Y. Hirayama, NP1512-RRC41</a:t>
            </a:r>
          </a:p>
          <a:p>
            <a:r>
              <a:rPr lang="en-US" sz="1700" dirty="0" smtClean="0">
                <a:solidFill>
                  <a:srgbClr val="0000FF"/>
                </a:solidFill>
              </a:rPr>
              <a:t>    “</a:t>
            </a:r>
            <a:r>
              <a:rPr lang="en-US" sz="1700" dirty="0">
                <a:solidFill>
                  <a:srgbClr val="0000FF"/>
                </a:solidFill>
              </a:rPr>
              <a:t>Lifetime measurement of nuclei </a:t>
            </a:r>
            <a:endParaRPr lang="en-US" sz="1700" dirty="0" smtClean="0">
              <a:solidFill>
                <a:srgbClr val="0000FF"/>
              </a:solidFill>
            </a:endParaRPr>
          </a:p>
          <a:p>
            <a:r>
              <a:rPr lang="en-US" sz="1700" dirty="0">
                <a:solidFill>
                  <a:srgbClr val="0000FF"/>
                </a:solidFill>
              </a:rPr>
              <a:t> </a:t>
            </a:r>
            <a:r>
              <a:rPr lang="en-US" sz="1700" dirty="0" smtClean="0">
                <a:solidFill>
                  <a:srgbClr val="0000FF"/>
                </a:solidFill>
              </a:rPr>
              <a:t>   around N</a:t>
            </a:r>
            <a:r>
              <a:rPr lang="en-US" sz="1700" dirty="0">
                <a:solidFill>
                  <a:srgbClr val="0000FF"/>
                </a:solidFill>
              </a:rPr>
              <a:t>=126 using </a:t>
            </a:r>
            <a:r>
              <a:rPr lang="en-US" sz="1700" dirty="0" smtClean="0">
                <a:solidFill>
                  <a:srgbClr val="0000FF"/>
                </a:solidFill>
              </a:rPr>
              <a:t>KISS”:</a:t>
            </a:r>
            <a:endParaRPr lang="en-US" sz="1700" dirty="0">
              <a:solidFill>
                <a:srgbClr val="0000FF"/>
              </a:solidFill>
            </a:endParaRPr>
          </a:p>
        </p:txBody>
      </p:sp>
      <p:sp>
        <p:nvSpPr>
          <p:cNvPr id="690" name="テキスト ボックス 689"/>
          <p:cNvSpPr txBox="1"/>
          <p:nvPr/>
        </p:nvSpPr>
        <p:spPr>
          <a:xfrm>
            <a:off x="10" y="5804017"/>
            <a:ext cx="9143999" cy="1015663"/>
          </a:xfrm>
          <a:prstGeom prst="rect">
            <a:avLst/>
          </a:prstGeom>
          <a:solidFill>
            <a:schemeClr val="accent3">
              <a:lumMod val="40000"/>
              <a:lumOff val="60000"/>
              <a:alpha val="50000"/>
            </a:schemeClr>
          </a:solidFill>
        </p:spPr>
        <p:txBody>
          <a:bodyPr wrap="square" tIns="0" bIns="0" rtlCol="0">
            <a:spAutoFit/>
          </a:bodyPr>
          <a:lstStyle/>
          <a:p>
            <a:r>
              <a:rPr lang="en-US" dirty="0" smtClean="0">
                <a:solidFill>
                  <a:srgbClr val="0000FF"/>
                </a:solidFill>
              </a:rPr>
              <a:t>COMPETITORS::</a:t>
            </a:r>
          </a:p>
          <a:p>
            <a:r>
              <a:rPr lang="en-US" sz="1600" dirty="0" smtClean="0">
                <a:solidFill>
                  <a:srgbClr val="FF0000"/>
                </a:solidFill>
              </a:rPr>
              <a:t>GALS </a:t>
            </a:r>
            <a:r>
              <a:rPr lang="en-US" sz="1600" dirty="0" err="1" smtClean="0">
                <a:solidFill>
                  <a:srgbClr val="FF0000"/>
                </a:solidFill>
              </a:rPr>
              <a:t>project@FLNR</a:t>
            </a:r>
            <a:r>
              <a:rPr lang="en-US" sz="1600" dirty="0" smtClean="0">
                <a:solidFill>
                  <a:srgbClr val="FF0000"/>
                </a:solidFill>
              </a:rPr>
              <a:t>, Russia</a:t>
            </a:r>
            <a:r>
              <a:rPr lang="en-US" sz="1600" dirty="0" smtClean="0"/>
              <a:t>: under construction</a:t>
            </a:r>
          </a:p>
          <a:p>
            <a:r>
              <a:rPr lang="en-US" sz="1600" dirty="0" smtClean="0">
                <a:solidFill>
                  <a:srgbClr val="FF0000"/>
                </a:solidFill>
              </a:rPr>
              <a:t>REGLIS3 </a:t>
            </a:r>
            <a:r>
              <a:rPr lang="en-US" sz="1600" dirty="0" err="1" smtClean="0">
                <a:solidFill>
                  <a:srgbClr val="FF0000"/>
                </a:solidFill>
              </a:rPr>
              <a:t>project@GANIL</a:t>
            </a:r>
            <a:r>
              <a:rPr lang="en-US" sz="1600" dirty="0" smtClean="0">
                <a:solidFill>
                  <a:srgbClr val="FF0000"/>
                </a:solidFill>
              </a:rPr>
              <a:t>, France</a:t>
            </a:r>
            <a:r>
              <a:rPr lang="en-US" sz="1600" dirty="0" smtClean="0"/>
              <a:t>: </a:t>
            </a:r>
            <a:r>
              <a:rPr lang="en-US" altLang="ja-JP" sz="1600" dirty="0" smtClean="0"/>
              <a:t>under designing for SPIRAL 2 facility → Full operation will be around 2020 </a:t>
            </a:r>
          </a:p>
          <a:p>
            <a:r>
              <a:rPr lang="en-US" altLang="ja-JP" sz="1600" dirty="0" smtClean="0">
                <a:solidFill>
                  <a:srgbClr val="FF0000"/>
                </a:solidFill>
              </a:rPr>
              <a:t>N=126 </a:t>
            </a:r>
            <a:r>
              <a:rPr lang="en-US" altLang="ja-JP" sz="1600" dirty="0" err="1" smtClean="0">
                <a:solidFill>
                  <a:srgbClr val="FF0000"/>
                </a:solidFill>
              </a:rPr>
              <a:t>factory@ANL</a:t>
            </a:r>
            <a:r>
              <a:rPr lang="en-US" altLang="ja-JP" sz="1600" dirty="0" smtClean="0">
                <a:solidFill>
                  <a:srgbClr val="FF0000"/>
                </a:solidFill>
              </a:rPr>
              <a:t>, USA</a:t>
            </a:r>
            <a:r>
              <a:rPr lang="en-US" altLang="ja-JP" sz="1600" dirty="0" smtClean="0"/>
              <a:t>: under discussion</a:t>
            </a:r>
            <a:endParaRPr lang="en-US" sz="1600" dirty="0"/>
          </a:p>
        </p:txBody>
      </p:sp>
      <p:grpSp>
        <p:nvGrpSpPr>
          <p:cNvPr id="13" name="図形グループ 12"/>
          <p:cNvGrpSpPr/>
          <p:nvPr/>
        </p:nvGrpSpPr>
        <p:grpSpPr>
          <a:xfrm>
            <a:off x="81072" y="1137498"/>
            <a:ext cx="5399828" cy="4703326"/>
            <a:chOff x="87828" y="1137498"/>
            <a:chExt cx="5849814" cy="4703326"/>
          </a:xfrm>
        </p:grpSpPr>
        <p:sp>
          <p:nvSpPr>
            <p:cNvPr id="259" name="Rectangle 43"/>
            <p:cNvSpPr>
              <a:spLocks noChangeArrowheads="1"/>
            </p:cNvSpPr>
            <p:nvPr/>
          </p:nvSpPr>
          <p:spPr bwMode="auto">
            <a:xfrm>
              <a:off x="1650041" y="2122647"/>
              <a:ext cx="3092045" cy="3224267"/>
            </a:xfrm>
            <a:prstGeom prst="rect">
              <a:avLst/>
            </a:prstGeom>
            <a:noFill/>
            <a:ln w="1588">
              <a:solidFill>
                <a:srgbClr val="000000"/>
              </a:solidFill>
              <a:miter lim="800000"/>
              <a:headEnd/>
              <a:tailEnd/>
            </a:ln>
          </p:spPr>
          <p:txBody>
            <a:bodyPr/>
            <a:lstStyle/>
            <a:p>
              <a:endParaRPr lang="ja-JP" altLang="en-US" sz="1300"/>
            </a:p>
          </p:txBody>
        </p:sp>
        <p:sp>
          <p:nvSpPr>
            <p:cNvPr id="260" name="Rectangle 44"/>
            <p:cNvSpPr>
              <a:spLocks noChangeArrowheads="1"/>
            </p:cNvSpPr>
            <p:nvPr/>
          </p:nvSpPr>
          <p:spPr bwMode="auto">
            <a:xfrm>
              <a:off x="1650041" y="5024753"/>
              <a:ext cx="439866" cy="322160"/>
            </a:xfrm>
            <a:prstGeom prst="rect">
              <a:avLst/>
            </a:prstGeom>
            <a:solidFill>
              <a:srgbClr val="007ACC"/>
            </a:solidFill>
            <a:ln w="0">
              <a:solidFill>
                <a:srgbClr val="007ACC"/>
              </a:solidFill>
              <a:miter lim="800000"/>
              <a:headEnd/>
              <a:tailEnd/>
            </a:ln>
          </p:spPr>
          <p:txBody>
            <a:bodyPr/>
            <a:lstStyle/>
            <a:p>
              <a:endParaRPr lang="ja-JP" altLang="en-US" sz="1300"/>
            </a:p>
          </p:txBody>
        </p:sp>
        <p:sp>
          <p:nvSpPr>
            <p:cNvPr id="261" name="Rectangle 45"/>
            <p:cNvSpPr>
              <a:spLocks noChangeArrowheads="1"/>
            </p:cNvSpPr>
            <p:nvPr/>
          </p:nvSpPr>
          <p:spPr bwMode="auto">
            <a:xfrm>
              <a:off x="2089908" y="5024753"/>
              <a:ext cx="442751" cy="322160"/>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262" name="Rectangle 46"/>
            <p:cNvSpPr>
              <a:spLocks noChangeArrowheads="1"/>
            </p:cNvSpPr>
            <p:nvPr/>
          </p:nvSpPr>
          <p:spPr bwMode="auto">
            <a:xfrm>
              <a:off x="2532659" y="5024753"/>
              <a:ext cx="442751" cy="322160"/>
            </a:xfrm>
            <a:prstGeom prst="rect">
              <a:avLst/>
            </a:prstGeom>
            <a:solidFill>
              <a:srgbClr val="007ACC"/>
            </a:solidFill>
            <a:ln w="0">
              <a:solidFill>
                <a:srgbClr val="007ACC"/>
              </a:solidFill>
              <a:miter lim="800000"/>
              <a:headEnd/>
              <a:tailEnd/>
            </a:ln>
          </p:spPr>
          <p:txBody>
            <a:bodyPr/>
            <a:lstStyle/>
            <a:p>
              <a:endParaRPr lang="ja-JP" altLang="en-US" sz="1300"/>
            </a:p>
          </p:txBody>
        </p:sp>
        <p:sp>
          <p:nvSpPr>
            <p:cNvPr id="263" name="Rectangle 47"/>
            <p:cNvSpPr>
              <a:spLocks noChangeArrowheads="1"/>
            </p:cNvSpPr>
            <p:nvPr/>
          </p:nvSpPr>
          <p:spPr bwMode="auto">
            <a:xfrm>
              <a:off x="2973967" y="5024753"/>
              <a:ext cx="444193" cy="322160"/>
            </a:xfrm>
            <a:prstGeom prst="rect">
              <a:avLst/>
            </a:prstGeom>
            <a:solidFill>
              <a:srgbClr val="007ACC"/>
            </a:solidFill>
            <a:ln w="0">
              <a:solidFill>
                <a:srgbClr val="007ACC"/>
              </a:solidFill>
              <a:miter lim="800000"/>
              <a:headEnd/>
              <a:tailEnd/>
            </a:ln>
          </p:spPr>
          <p:txBody>
            <a:bodyPr/>
            <a:lstStyle/>
            <a:p>
              <a:endParaRPr lang="ja-JP" altLang="en-US" sz="1300"/>
            </a:p>
          </p:txBody>
        </p:sp>
        <p:sp>
          <p:nvSpPr>
            <p:cNvPr id="264" name="Rectangle 48"/>
            <p:cNvSpPr>
              <a:spLocks noChangeArrowheads="1"/>
            </p:cNvSpPr>
            <p:nvPr/>
          </p:nvSpPr>
          <p:spPr bwMode="auto">
            <a:xfrm>
              <a:off x="3418160" y="5024753"/>
              <a:ext cx="442751" cy="322160"/>
            </a:xfrm>
            <a:prstGeom prst="rect">
              <a:avLst/>
            </a:prstGeom>
            <a:solidFill>
              <a:srgbClr val="0052CC"/>
            </a:solidFill>
            <a:ln w="0">
              <a:solidFill>
                <a:srgbClr val="0052CC"/>
              </a:solidFill>
              <a:miter lim="800000"/>
              <a:headEnd/>
              <a:tailEnd/>
            </a:ln>
          </p:spPr>
          <p:txBody>
            <a:bodyPr/>
            <a:lstStyle/>
            <a:p>
              <a:endParaRPr lang="ja-JP" altLang="en-US" sz="1300"/>
            </a:p>
          </p:txBody>
        </p:sp>
        <p:sp>
          <p:nvSpPr>
            <p:cNvPr id="265" name="Rectangle 49"/>
            <p:cNvSpPr>
              <a:spLocks noChangeArrowheads="1"/>
            </p:cNvSpPr>
            <p:nvPr/>
          </p:nvSpPr>
          <p:spPr bwMode="auto">
            <a:xfrm>
              <a:off x="3860911" y="5024753"/>
              <a:ext cx="441309" cy="322160"/>
            </a:xfrm>
            <a:prstGeom prst="rect">
              <a:avLst/>
            </a:prstGeom>
            <a:solidFill>
              <a:srgbClr val="0052CC"/>
            </a:solidFill>
            <a:ln w="0">
              <a:solidFill>
                <a:srgbClr val="0052CC"/>
              </a:solidFill>
              <a:miter lim="800000"/>
              <a:headEnd/>
              <a:tailEnd/>
            </a:ln>
          </p:spPr>
          <p:txBody>
            <a:bodyPr/>
            <a:lstStyle/>
            <a:p>
              <a:endParaRPr lang="ja-JP" altLang="en-US" sz="1300"/>
            </a:p>
          </p:txBody>
        </p:sp>
        <p:sp>
          <p:nvSpPr>
            <p:cNvPr id="266" name="Rectangle 50"/>
            <p:cNvSpPr>
              <a:spLocks noChangeArrowheads="1"/>
            </p:cNvSpPr>
            <p:nvPr/>
          </p:nvSpPr>
          <p:spPr bwMode="auto">
            <a:xfrm>
              <a:off x="4302220" y="5024753"/>
              <a:ext cx="439866" cy="322160"/>
            </a:xfrm>
            <a:prstGeom prst="rect">
              <a:avLst/>
            </a:prstGeom>
            <a:solidFill>
              <a:srgbClr val="0052CC"/>
            </a:solidFill>
            <a:ln w="0">
              <a:solidFill>
                <a:srgbClr val="0052CC"/>
              </a:solidFill>
              <a:miter lim="800000"/>
              <a:headEnd/>
              <a:tailEnd/>
            </a:ln>
          </p:spPr>
          <p:txBody>
            <a:bodyPr/>
            <a:lstStyle/>
            <a:p>
              <a:endParaRPr lang="ja-JP" altLang="en-US" sz="1300"/>
            </a:p>
          </p:txBody>
        </p:sp>
        <p:sp>
          <p:nvSpPr>
            <p:cNvPr id="267" name="Rectangle 51"/>
            <p:cNvSpPr>
              <a:spLocks noChangeArrowheads="1"/>
            </p:cNvSpPr>
            <p:nvPr/>
          </p:nvSpPr>
          <p:spPr bwMode="auto">
            <a:xfrm>
              <a:off x="1650041" y="4702592"/>
              <a:ext cx="439866" cy="322160"/>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268" name="Rectangle 52"/>
            <p:cNvSpPr>
              <a:spLocks noChangeArrowheads="1"/>
            </p:cNvSpPr>
            <p:nvPr/>
          </p:nvSpPr>
          <p:spPr bwMode="auto">
            <a:xfrm>
              <a:off x="2089908" y="4702592"/>
              <a:ext cx="442751" cy="322160"/>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269" name="Rectangle 53"/>
            <p:cNvSpPr>
              <a:spLocks noChangeArrowheads="1"/>
            </p:cNvSpPr>
            <p:nvPr/>
          </p:nvSpPr>
          <p:spPr bwMode="auto">
            <a:xfrm>
              <a:off x="2532659" y="4702592"/>
              <a:ext cx="442751" cy="322160"/>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270" name="Rectangle 54"/>
            <p:cNvSpPr>
              <a:spLocks noChangeArrowheads="1"/>
            </p:cNvSpPr>
            <p:nvPr/>
          </p:nvSpPr>
          <p:spPr bwMode="auto">
            <a:xfrm>
              <a:off x="2973967" y="4702592"/>
              <a:ext cx="444193" cy="322160"/>
            </a:xfrm>
            <a:prstGeom prst="rect">
              <a:avLst/>
            </a:prstGeom>
            <a:solidFill>
              <a:srgbClr val="007ACC"/>
            </a:solidFill>
            <a:ln w="0">
              <a:solidFill>
                <a:srgbClr val="007ACC"/>
              </a:solidFill>
              <a:miter lim="800000"/>
              <a:headEnd/>
              <a:tailEnd/>
            </a:ln>
          </p:spPr>
          <p:txBody>
            <a:bodyPr/>
            <a:lstStyle/>
            <a:p>
              <a:endParaRPr lang="ja-JP" altLang="en-US" sz="1300"/>
            </a:p>
          </p:txBody>
        </p:sp>
        <p:sp>
          <p:nvSpPr>
            <p:cNvPr id="271" name="Rectangle 55"/>
            <p:cNvSpPr>
              <a:spLocks noChangeArrowheads="1"/>
            </p:cNvSpPr>
            <p:nvPr/>
          </p:nvSpPr>
          <p:spPr bwMode="auto">
            <a:xfrm>
              <a:off x="3418160" y="4702592"/>
              <a:ext cx="442751" cy="322160"/>
            </a:xfrm>
            <a:prstGeom prst="rect">
              <a:avLst/>
            </a:prstGeom>
            <a:solidFill>
              <a:srgbClr val="007ACC"/>
            </a:solidFill>
            <a:ln w="0">
              <a:solidFill>
                <a:srgbClr val="007ACC"/>
              </a:solidFill>
              <a:miter lim="800000"/>
              <a:headEnd/>
              <a:tailEnd/>
            </a:ln>
          </p:spPr>
          <p:txBody>
            <a:bodyPr/>
            <a:lstStyle/>
            <a:p>
              <a:endParaRPr lang="ja-JP" altLang="en-US" sz="1300"/>
            </a:p>
          </p:txBody>
        </p:sp>
        <p:sp>
          <p:nvSpPr>
            <p:cNvPr id="272" name="Rectangle 56"/>
            <p:cNvSpPr>
              <a:spLocks noChangeArrowheads="1"/>
            </p:cNvSpPr>
            <p:nvPr/>
          </p:nvSpPr>
          <p:spPr bwMode="auto">
            <a:xfrm>
              <a:off x="3860911" y="4702592"/>
              <a:ext cx="441309" cy="322160"/>
            </a:xfrm>
            <a:prstGeom prst="rect">
              <a:avLst/>
            </a:prstGeom>
            <a:solidFill>
              <a:srgbClr val="007ACC"/>
            </a:solidFill>
            <a:ln w="0">
              <a:solidFill>
                <a:srgbClr val="007ACC"/>
              </a:solidFill>
              <a:miter lim="800000"/>
              <a:headEnd/>
              <a:tailEnd/>
            </a:ln>
          </p:spPr>
          <p:txBody>
            <a:bodyPr/>
            <a:lstStyle/>
            <a:p>
              <a:endParaRPr lang="ja-JP" altLang="en-US" sz="1300"/>
            </a:p>
          </p:txBody>
        </p:sp>
        <p:sp>
          <p:nvSpPr>
            <p:cNvPr id="273" name="Rectangle 57"/>
            <p:cNvSpPr>
              <a:spLocks noChangeArrowheads="1"/>
            </p:cNvSpPr>
            <p:nvPr/>
          </p:nvSpPr>
          <p:spPr bwMode="auto">
            <a:xfrm>
              <a:off x="4302220" y="4702592"/>
              <a:ext cx="439866" cy="322160"/>
            </a:xfrm>
            <a:prstGeom prst="rect">
              <a:avLst/>
            </a:prstGeom>
            <a:solidFill>
              <a:srgbClr val="0052CC"/>
            </a:solidFill>
            <a:ln w="0">
              <a:solidFill>
                <a:srgbClr val="0052CC"/>
              </a:solidFill>
              <a:miter lim="800000"/>
              <a:headEnd/>
              <a:tailEnd/>
            </a:ln>
          </p:spPr>
          <p:txBody>
            <a:bodyPr/>
            <a:lstStyle/>
            <a:p>
              <a:endParaRPr lang="ja-JP" altLang="en-US" sz="1300"/>
            </a:p>
          </p:txBody>
        </p:sp>
        <p:sp>
          <p:nvSpPr>
            <p:cNvPr id="274" name="Rectangle 58"/>
            <p:cNvSpPr>
              <a:spLocks noChangeArrowheads="1"/>
            </p:cNvSpPr>
            <p:nvPr/>
          </p:nvSpPr>
          <p:spPr bwMode="auto">
            <a:xfrm>
              <a:off x="1650041" y="4381763"/>
              <a:ext cx="439866" cy="320829"/>
            </a:xfrm>
            <a:prstGeom prst="rect">
              <a:avLst/>
            </a:prstGeom>
            <a:solidFill>
              <a:srgbClr val="00CCCC"/>
            </a:solidFill>
            <a:ln w="0">
              <a:solidFill>
                <a:srgbClr val="00CCCC"/>
              </a:solidFill>
              <a:miter lim="800000"/>
              <a:headEnd/>
              <a:tailEnd/>
            </a:ln>
          </p:spPr>
          <p:txBody>
            <a:bodyPr/>
            <a:lstStyle/>
            <a:p>
              <a:endParaRPr lang="ja-JP" altLang="en-US" sz="1300"/>
            </a:p>
          </p:txBody>
        </p:sp>
        <p:sp>
          <p:nvSpPr>
            <p:cNvPr id="275" name="Rectangle 59"/>
            <p:cNvSpPr>
              <a:spLocks noChangeArrowheads="1"/>
            </p:cNvSpPr>
            <p:nvPr/>
          </p:nvSpPr>
          <p:spPr bwMode="auto">
            <a:xfrm>
              <a:off x="2089908" y="4381763"/>
              <a:ext cx="442751" cy="320829"/>
            </a:xfrm>
            <a:prstGeom prst="rect">
              <a:avLst/>
            </a:prstGeom>
            <a:solidFill>
              <a:srgbClr val="00CCCC"/>
            </a:solidFill>
            <a:ln w="0">
              <a:solidFill>
                <a:srgbClr val="00CCCC"/>
              </a:solidFill>
              <a:miter lim="800000"/>
              <a:headEnd/>
              <a:tailEnd/>
            </a:ln>
          </p:spPr>
          <p:txBody>
            <a:bodyPr/>
            <a:lstStyle/>
            <a:p>
              <a:endParaRPr lang="ja-JP" altLang="en-US" sz="1300"/>
            </a:p>
          </p:txBody>
        </p:sp>
        <p:sp>
          <p:nvSpPr>
            <p:cNvPr id="276" name="Rectangle 60"/>
            <p:cNvSpPr>
              <a:spLocks noChangeArrowheads="1"/>
            </p:cNvSpPr>
            <p:nvPr/>
          </p:nvSpPr>
          <p:spPr bwMode="auto">
            <a:xfrm>
              <a:off x="2532659" y="4381763"/>
              <a:ext cx="442751" cy="320829"/>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277" name="Rectangle 61"/>
            <p:cNvSpPr>
              <a:spLocks noChangeArrowheads="1"/>
            </p:cNvSpPr>
            <p:nvPr/>
          </p:nvSpPr>
          <p:spPr bwMode="auto">
            <a:xfrm>
              <a:off x="2973967" y="4381763"/>
              <a:ext cx="444193" cy="320829"/>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278" name="Rectangle 62"/>
            <p:cNvSpPr>
              <a:spLocks noChangeArrowheads="1"/>
            </p:cNvSpPr>
            <p:nvPr/>
          </p:nvSpPr>
          <p:spPr bwMode="auto">
            <a:xfrm>
              <a:off x="3418160" y="4381763"/>
              <a:ext cx="442751" cy="320829"/>
            </a:xfrm>
            <a:prstGeom prst="rect">
              <a:avLst/>
            </a:prstGeom>
            <a:solidFill>
              <a:srgbClr val="007ACC"/>
            </a:solidFill>
            <a:ln w="0">
              <a:solidFill>
                <a:srgbClr val="007ACC"/>
              </a:solidFill>
              <a:miter lim="800000"/>
              <a:headEnd/>
              <a:tailEnd/>
            </a:ln>
          </p:spPr>
          <p:txBody>
            <a:bodyPr/>
            <a:lstStyle/>
            <a:p>
              <a:endParaRPr lang="ja-JP" altLang="en-US" sz="1300"/>
            </a:p>
          </p:txBody>
        </p:sp>
        <p:sp>
          <p:nvSpPr>
            <p:cNvPr id="279" name="Rectangle 63"/>
            <p:cNvSpPr>
              <a:spLocks noChangeArrowheads="1"/>
            </p:cNvSpPr>
            <p:nvPr/>
          </p:nvSpPr>
          <p:spPr bwMode="auto">
            <a:xfrm>
              <a:off x="3860911" y="4381763"/>
              <a:ext cx="441309" cy="320829"/>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280" name="Rectangle 64"/>
            <p:cNvSpPr>
              <a:spLocks noChangeArrowheads="1"/>
            </p:cNvSpPr>
            <p:nvPr/>
          </p:nvSpPr>
          <p:spPr bwMode="auto">
            <a:xfrm>
              <a:off x="4302220" y="4381763"/>
              <a:ext cx="439866" cy="320829"/>
            </a:xfrm>
            <a:prstGeom prst="rect">
              <a:avLst/>
            </a:prstGeom>
            <a:solidFill>
              <a:srgbClr val="007ACC"/>
            </a:solidFill>
            <a:ln w="0">
              <a:solidFill>
                <a:srgbClr val="007ACC"/>
              </a:solidFill>
              <a:miter lim="800000"/>
              <a:headEnd/>
              <a:tailEnd/>
            </a:ln>
          </p:spPr>
          <p:txBody>
            <a:bodyPr/>
            <a:lstStyle/>
            <a:p>
              <a:endParaRPr lang="ja-JP" altLang="en-US" sz="1300"/>
            </a:p>
          </p:txBody>
        </p:sp>
        <p:sp>
          <p:nvSpPr>
            <p:cNvPr id="281" name="Rectangle 65"/>
            <p:cNvSpPr>
              <a:spLocks noChangeArrowheads="1"/>
            </p:cNvSpPr>
            <p:nvPr/>
          </p:nvSpPr>
          <p:spPr bwMode="auto">
            <a:xfrm>
              <a:off x="1650041" y="4058272"/>
              <a:ext cx="439866" cy="323492"/>
            </a:xfrm>
            <a:prstGeom prst="rect">
              <a:avLst/>
            </a:prstGeom>
            <a:solidFill>
              <a:srgbClr val="00CCA3"/>
            </a:solidFill>
            <a:ln w="0">
              <a:solidFill>
                <a:srgbClr val="00CCA3"/>
              </a:solidFill>
              <a:miter lim="800000"/>
              <a:headEnd/>
              <a:tailEnd/>
            </a:ln>
          </p:spPr>
          <p:txBody>
            <a:bodyPr/>
            <a:lstStyle/>
            <a:p>
              <a:endParaRPr lang="ja-JP" altLang="en-US" sz="1300"/>
            </a:p>
          </p:txBody>
        </p:sp>
        <p:sp>
          <p:nvSpPr>
            <p:cNvPr id="282" name="Rectangle 66"/>
            <p:cNvSpPr>
              <a:spLocks noChangeArrowheads="1"/>
            </p:cNvSpPr>
            <p:nvPr/>
          </p:nvSpPr>
          <p:spPr bwMode="auto">
            <a:xfrm>
              <a:off x="2089908" y="4058272"/>
              <a:ext cx="442751" cy="323492"/>
            </a:xfrm>
            <a:prstGeom prst="rect">
              <a:avLst/>
            </a:prstGeom>
            <a:solidFill>
              <a:srgbClr val="00CCCC"/>
            </a:solidFill>
            <a:ln w="0">
              <a:solidFill>
                <a:srgbClr val="00CCCC"/>
              </a:solidFill>
              <a:miter lim="800000"/>
              <a:headEnd/>
              <a:tailEnd/>
            </a:ln>
          </p:spPr>
          <p:txBody>
            <a:bodyPr/>
            <a:lstStyle/>
            <a:p>
              <a:endParaRPr lang="ja-JP" altLang="en-US" sz="1300"/>
            </a:p>
          </p:txBody>
        </p:sp>
        <p:sp>
          <p:nvSpPr>
            <p:cNvPr id="283" name="Rectangle 67"/>
            <p:cNvSpPr>
              <a:spLocks noChangeArrowheads="1"/>
            </p:cNvSpPr>
            <p:nvPr/>
          </p:nvSpPr>
          <p:spPr bwMode="auto">
            <a:xfrm>
              <a:off x="2532659" y="4058272"/>
              <a:ext cx="442751" cy="323492"/>
            </a:xfrm>
            <a:prstGeom prst="rect">
              <a:avLst/>
            </a:prstGeom>
            <a:solidFill>
              <a:srgbClr val="00CCCC"/>
            </a:solidFill>
            <a:ln w="0">
              <a:solidFill>
                <a:srgbClr val="00CCCC"/>
              </a:solidFill>
              <a:miter lim="800000"/>
              <a:headEnd/>
              <a:tailEnd/>
            </a:ln>
          </p:spPr>
          <p:txBody>
            <a:bodyPr/>
            <a:lstStyle/>
            <a:p>
              <a:endParaRPr lang="ja-JP" altLang="en-US" sz="1300"/>
            </a:p>
          </p:txBody>
        </p:sp>
        <p:sp>
          <p:nvSpPr>
            <p:cNvPr id="284" name="Rectangle 68"/>
            <p:cNvSpPr>
              <a:spLocks noChangeArrowheads="1"/>
            </p:cNvSpPr>
            <p:nvPr/>
          </p:nvSpPr>
          <p:spPr bwMode="auto">
            <a:xfrm>
              <a:off x="2973967" y="4058272"/>
              <a:ext cx="444193" cy="323492"/>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285" name="Rectangle 69"/>
            <p:cNvSpPr>
              <a:spLocks noChangeArrowheads="1"/>
            </p:cNvSpPr>
            <p:nvPr/>
          </p:nvSpPr>
          <p:spPr bwMode="auto">
            <a:xfrm>
              <a:off x="3418160" y="4058272"/>
              <a:ext cx="442751" cy="323492"/>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286" name="Rectangle 70"/>
            <p:cNvSpPr>
              <a:spLocks noChangeArrowheads="1"/>
            </p:cNvSpPr>
            <p:nvPr/>
          </p:nvSpPr>
          <p:spPr bwMode="auto">
            <a:xfrm>
              <a:off x="3860911" y="4058272"/>
              <a:ext cx="441309" cy="323492"/>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287" name="Rectangle 71"/>
            <p:cNvSpPr>
              <a:spLocks noChangeArrowheads="1"/>
            </p:cNvSpPr>
            <p:nvPr/>
          </p:nvSpPr>
          <p:spPr bwMode="auto">
            <a:xfrm>
              <a:off x="4302220" y="4058272"/>
              <a:ext cx="439866" cy="323492"/>
            </a:xfrm>
            <a:prstGeom prst="rect">
              <a:avLst/>
            </a:prstGeom>
            <a:solidFill>
              <a:srgbClr val="007ACC"/>
            </a:solidFill>
            <a:ln w="0">
              <a:solidFill>
                <a:srgbClr val="007ACC"/>
              </a:solidFill>
              <a:miter lim="800000"/>
              <a:headEnd/>
              <a:tailEnd/>
            </a:ln>
          </p:spPr>
          <p:txBody>
            <a:bodyPr/>
            <a:lstStyle/>
            <a:p>
              <a:endParaRPr lang="ja-JP" altLang="en-US" sz="1300"/>
            </a:p>
          </p:txBody>
        </p:sp>
        <p:sp>
          <p:nvSpPr>
            <p:cNvPr id="288" name="Freeform 72"/>
            <p:cNvSpPr>
              <a:spLocks/>
            </p:cNvSpPr>
            <p:nvPr/>
          </p:nvSpPr>
          <p:spPr bwMode="auto">
            <a:xfrm>
              <a:off x="1650041" y="3733449"/>
              <a:ext cx="439866" cy="324823"/>
            </a:xfrm>
            <a:custGeom>
              <a:avLst/>
              <a:gdLst>
                <a:gd name="T0" fmla="*/ 0 w 510"/>
                <a:gd name="T1" fmla="*/ 0 h 360"/>
                <a:gd name="T2" fmla="*/ 65 w 510"/>
                <a:gd name="T3" fmla="*/ 0 h 360"/>
                <a:gd name="T4" fmla="*/ 65 w 510"/>
                <a:gd name="T5" fmla="*/ 76 h 360"/>
                <a:gd name="T6" fmla="*/ 0 w 510"/>
                <a:gd name="T7" fmla="*/ 76 h 360"/>
                <a:gd name="T8" fmla="*/ 0 w 510"/>
                <a:gd name="T9" fmla="*/ 0 h 360"/>
                <a:gd name="T10" fmla="*/ 0 60000 65536"/>
                <a:gd name="T11" fmla="*/ 0 60000 65536"/>
                <a:gd name="T12" fmla="*/ 0 60000 65536"/>
                <a:gd name="T13" fmla="*/ 0 60000 65536"/>
                <a:gd name="T14" fmla="*/ 0 60000 65536"/>
                <a:gd name="T15" fmla="*/ 0 w 510"/>
                <a:gd name="T16" fmla="*/ 0 h 360"/>
                <a:gd name="T17" fmla="*/ 510 w 510"/>
                <a:gd name="T18" fmla="*/ 360 h 360"/>
              </a:gdLst>
              <a:ahLst/>
              <a:cxnLst>
                <a:cxn ang="T10">
                  <a:pos x="T0" y="T1"/>
                </a:cxn>
                <a:cxn ang="T11">
                  <a:pos x="T2" y="T3"/>
                </a:cxn>
                <a:cxn ang="T12">
                  <a:pos x="T4" y="T5"/>
                </a:cxn>
                <a:cxn ang="T13">
                  <a:pos x="T6" y="T7"/>
                </a:cxn>
                <a:cxn ang="T14">
                  <a:pos x="T8" y="T9"/>
                </a:cxn>
              </a:cxnLst>
              <a:rect l="T15" t="T16" r="T17" b="T18"/>
              <a:pathLst>
                <a:path w="510" h="360">
                  <a:moveTo>
                    <a:pt x="0" y="0"/>
                  </a:moveTo>
                  <a:lnTo>
                    <a:pt x="510" y="0"/>
                  </a:lnTo>
                  <a:lnTo>
                    <a:pt x="510" y="358"/>
                  </a:lnTo>
                  <a:lnTo>
                    <a:pt x="0" y="360"/>
                  </a:lnTo>
                  <a:lnTo>
                    <a:pt x="0" y="0"/>
                  </a:lnTo>
                  <a:close/>
                </a:path>
              </a:pathLst>
            </a:custGeom>
            <a:solidFill>
              <a:srgbClr val="00CC7A"/>
            </a:solidFill>
            <a:ln w="0">
              <a:solidFill>
                <a:srgbClr val="00CC7A"/>
              </a:solidFill>
              <a:prstDash val="solid"/>
              <a:round/>
              <a:headEnd/>
              <a:tailEnd/>
            </a:ln>
          </p:spPr>
          <p:txBody>
            <a:bodyPr/>
            <a:lstStyle/>
            <a:p>
              <a:endParaRPr lang="ja-JP" altLang="en-US" sz="1300"/>
            </a:p>
          </p:txBody>
        </p:sp>
        <p:sp>
          <p:nvSpPr>
            <p:cNvPr id="289" name="Freeform 73"/>
            <p:cNvSpPr>
              <a:spLocks/>
            </p:cNvSpPr>
            <p:nvPr/>
          </p:nvSpPr>
          <p:spPr bwMode="auto">
            <a:xfrm>
              <a:off x="2089908" y="3733449"/>
              <a:ext cx="442751" cy="324823"/>
            </a:xfrm>
            <a:custGeom>
              <a:avLst/>
              <a:gdLst>
                <a:gd name="T0" fmla="*/ 0 w 513"/>
                <a:gd name="T1" fmla="*/ 0 h 360"/>
                <a:gd name="T2" fmla="*/ 66 w 513"/>
                <a:gd name="T3" fmla="*/ 0 h 360"/>
                <a:gd name="T4" fmla="*/ 66 w 513"/>
                <a:gd name="T5" fmla="*/ 76 h 360"/>
                <a:gd name="T6" fmla="*/ 0 w 513"/>
                <a:gd name="T7" fmla="*/ 76 h 360"/>
                <a:gd name="T8" fmla="*/ 0 w 513"/>
                <a:gd name="T9" fmla="*/ 0 h 360"/>
                <a:gd name="T10" fmla="*/ 0 60000 65536"/>
                <a:gd name="T11" fmla="*/ 0 60000 65536"/>
                <a:gd name="T12" fmla="*/ 0 60000 65536"/>
                <a:gd name="T13" fmla="*/ 0 60000 65536"/>
                <a:gd name="T14" fmla="*/ 0 60000 65536"/>
                <a:gd name="T15" fmla="*/ 0 w 513"/>
                <a:gd name="T16" fmla="*/ 0 h 360"/>
                <a:gd name="T17" fmla="*/ 513 w 513"/>
                <a:gd name="T18" fmla="*/ 360 h 360"/>
              </a:gdLst>
              <a:ahLst/>
              <a:cxnLst>
                <a:cxn ang="T10">
                  <a:pos x="T0" y="T1"/>
                </a:cxn>
                <a:cxn ang="T11">
                  <a:pos x="T2" y="T3"/>
                </a:cxn>
                <a:cxn ang="T12">
                  <a:pos x="T4" y="T5"/>
                </a:cxn>
                <a:cxn ang="T13">
                  <a:pos x="T6" y="T7"/>
                </a:cxn>
                <a:cxn ang="T14">
                  <a:pos x="T8" y="T9"/>
                </a:cxn>
              </a:cxnLst>
              <a:rect l="T15" t="T16" r="T17" b="T18"/>
              <a:pathLst>
                <a:path w="513" h="360">
                  <a:moveTo>
                    <a:pt x="0" y="0"/>
                  </a:moveTo>
                  <a:lnTo>
                    <a:pt x="513" y="0"/>
                  </a:lnTo>
                  <a:lnTo>
                    <a:pt x="513" y="358"/>
                  </a:lnTo>
                  <a:lnTo>
                    <a:pt x="0" y="360"/>
                  </a:lnTo>
                  <a:lnTo>
                    <a:pt x="0" y="0"/>
                  </a:lnTo>
                  <a:close/>
                </a:path>
              </a:pathLst>
            </a:custGeom>
            <a:solidFill>
              <a:srgbClr val="00CC7A"/>
            </a:solidFill>
            <a:ln w="0">
              <a:solidFill>
                <a:srgbClr val="00CC7A"/>
              </a:solidFill>
              <a:prstDash val="solid"/>
              <a:round/>
              <a:headEnd/>
              <a:tailEnd/>
            </a:ln>
          </p:spPr>
          <p:txBody>
            <a:bodyPr/>
            <a:lstStyle/>
            <a:p>
              <a:endParaRPr lang="ja-JP" altLang="en-US" sz="1300"/>
            </a:p>
          </p:txBody>
        </p:sp>
        <p:sp>
          <p:nvSpPr>
            <p:cNvPr id="290" name="Freeform 74"/>
            <p:cNvSpPr>
              <a:spLocks/>
            </p:cNvSpPr>
            <p:nvPr/>
          </p:nvSpPr>
          <p:spPr bwMode="auto">
            <a:xfrm>
              <a:off x="2532659" y="3733449"/>
              <a:ext cx="442751" cy="324823"/>
            </a:xfrm>
            <a:custGeom>
              <a:avLst/>
              <a:gdLst>
                <a:gd name="T0" fmla="*/ 0 w 513"/>
                <a:gd name="T1" fmla="*/ 0 h 360"/>
                <a:gd name="T2" fmla="*/ 66 w 513"/>
                <a:gd name="T3" fmla="*/ 0 h 360"/>
                <a:gd name="T4" fmla="*/ 66 w 513"/>
                <a:gd name="T5" fmla="*/ 76 h 360"/>
                <a:gd name="T6" fmla="*/ 0 w 513"/>
                <a:gd name="T7" fmla="*/ 76 h 360"/>
                <a:gd name="T8" fmla="*/ 0 w 513"/>
                <a:gd name="T9" fmla="*/ 0 h 360"/>
                <a:gd name="T10" fmla="*/ 0 60000 65536"/>
                <a:gd name="T11" fmla="*/ 0 60000 65536"/>
                <a:gd name="T12" fmla="*/ 0 60000 65536"/>
                <a:gd name="T13" fmla="*/ 0 60000 65536"/>
                <a:gd name="T14" fmla="*/ 0 60000 65536"/>
                <a:gd name="T15" fmla="*/ 0 w 513"/>
                <a:gd name="T16" fmla="*/ 0 h 360"/>
                <a:gd name="T17" fmla="*/ 513 w 513"/>
                <a:gd name="T18" fmla="*/ 360 h 360"/>
              </a:gdLst>
              <a:ahLst/>
              <a:cxnLst>
                <a:cxn ang="T10">
                  <a:pos x="T0" y="T1"/>
                </a:cxn>
                <a:cxn ang="T11">
                  <a:pos x="T2" y="T3"/>
                </a:cxn>
                <a:cxn ang="T12">
                  <a:pos x="T4" y="T5"/>
                </a:cxn>
                <a:cxn ang="T13">
                  <a:pos x="T6" y="T7"/>
                </a:cxn>
                <a:cxn ang="T14">
                  <a:pos x="T8" y="T9"/>
                </a:cxn>
              </a:cxnLst>
              <a:rect l="T15" t="T16" r="T17" b="T18"/>
              <a:pathLst>
                <a:path w="513" h="360">
                  <a:moveTo>
                    <a:pt x="0" y="0"/>
                  </a:moveTo>
                  <a:lnTo>
                    <a:pt x="513" y="0"/>
                  </a:lnTo>
                  <a:lnTo>
                    <a:pt x="513" y="358"/>
                  </a:lnTo>
                  <a:lnTo>
                    <a:pt x="0" y="360"/>
                  </a:lnTo>
                  <a:lnTo>
                    <a:pt x="0" y="0"/>
                  </a:lnTo>
                  <a:close/>
                </a:path>
              </a:pathLst>
            </a:custGeom>
            <a:solidFill>
              <a:srgbClr val="00CC7A"/>
            </a:solidFill>
            <a:ln w="0">
              <a:solidFill>
                <a:srgbClr val="00CC7A"/>
              </a:solidFill>
              <a:prstDash val="solid"/>
              <a:round/>
              <a:headEnd/>
              <a:tailEnd/>
            </a:ln>
          </p:spPr>
          <p:txBody>
            <a:bodyPr/>
            <a:lstStyle/>
            <a:p>
              <a:endParaRPr lang="ja-JP" altLang="en-US" sz="1300"/>
            </a:p>
          </p:txBody>
        </p:sp>
        <p:sp>
          <p:nvSpPr>
            <p:cNvPr id="291" name="Freeform 75"/>
            <p:cNvSpPr>
              <a:spLocks/>
            </p:cNvSpPr>
            <p:nvPr/>
          </p:nvSpPr>
          <p:spPr bwMode="auto">
            <a:xfrm>
              <a:off x="2973967" y="3733449"/>
              <a:ext cx="444193" cy="324823"/>
            </a:xfrm>
            <a:custGeom>
              <a:avLst/>
              <a:gdLst>
                <a:gd name="T0" fmla="*/ 0 w 513"/>
                <a:gd name="T1" fmla="*/ 0 h 360"/>
                <a:gd name="T2" fmla="*/ 67 w 513"/>
                <a:gd name="T3" fmla="*/ 0 h 360"/>
                <a:gd name="T4" fmla="*/ 67 w 513"/>
                <a:gd name="T5" fmla="*/ 76 h 360"/>
                <a:gd name="T6" fmla="*/ 0 w 513"/>
                <a:gd name="T7" fmla="*/ 76 h 360"/>
                <a:gd name="T8" fmla="*/ 0 w 513"/>
                <a:gd name="T9" fmla="*/ 0 h 360"/>
                <a:gd name="T10" fmla="*/ 0 60000 65536"/>
                <a:gd name="T11" fmla="*/ 0 60000 65536"/>
                <a:gd name="T12" fmla="*/ 0 60000 65536"/>
                <a:gd name="T13" fmla="*/ 0 60000 65536"/>
                <a:gd name="T14" fmla="*/ 0 60000 65536"/>
                <a:gd name="T15" fmla="*/ 0 w 513"/>
                <a:gd name="T16" fmla="*/ 0 h 360"/>
                <a:gd name="T17" fmla="*/ 513 w 513"/>
                <a:gd name="T18" fmla="*/ 360 h 360"/>
              </a:gdLst>
              <a:ahLst/>
              <a:cxnLst>
                <a:cxn ang="T10">
                  <a:pos x="T0" y="T1"/>
                </a:cxn>
                <a:cxn ang="T11">
                  <a:pos x="T2" y="T3"/>
                </a:cxn>
                <a:cxn ang="T12">
                  <a:pos x="T4" y="T5"/>
                </a:cxn>
                <a:cxn ang="T13">
                  <a:pos x="T6" y="T7"/>
                </a:cxn>
                <a:cxn ang="T14">
                  <a:pos x="T8" y="T9"/>
                </a:cxn>
              </a:cxnLst>
              <a:rect l="T15" t="T16" r="T17" b="T18"/>
              <a:pathLst>
                <a:path w="513" h="360">
                  <a:moveTo>
                    <a:pt x="0" y="0"/>
                  </a:moveTo>
                  <a:lnTo>
                    <a:pt x="513" y="0"/>
                  </a:lnTo>
                  <a:lnTo>
                    <a:pt x="513" y="358"/>
                  </a:lnTo>
                  <a:lnTo>
                    <a:pt x="0" y="360"/>
                  </a:lnTo>
                  <a:lnTo>
                    <a:pt x="0" y="0"/>
                  </a:lnTo>
                  <a:close/>
                </a:path>
              </a:pathLst>
            </a:custGeom>
            <a:solidFill>
              <a:srgbClr val="00CCA3"/>
            </a:solidFill>
            <a:ln w="0">
              <a:solidFill>
                <a:srgbClr val="00CCA3"/>
              </a:solidFill>
              <a:prstDash val="solid"/>
              <a:round/>
              <a:headEnd/>
              <a:tailEnd/>
            </a:ln>
          </p:spPr>
          <p:txBody>
            <a:bodyPr/>
            <a:lstStyle/>
            <a:p>
              <a:endParaRPr lang="ja-JP" altLang="en-US" sz="1300"/>
            </a:p>
          </p:txBody>
        </p:sp>
        <p:sp>
          <p:nvSpPr>
            <p:cNvPr id="292" name="Freeform 76"/>
            <p:cNvSpPr>
              <a:spLocks/>
            </p:cNvSpPr>
            <p:nvPr/>
          </p:nvSpPr>
          <p:spPr bwMode="auto">
            <a:xfrm>
              <a:off x="3418160" y="3733449"/>
              <a:ext cx="442751" cy="324823"/>
            </a:xfrm>
            <a:custGeom>
              <a:avLst/>
              <a:gdLst>
                <a:gd name="T0" fmla="*/ 0 w 513"/>
                <a:gd name="T1" fmla="*/ 0 h 360"/>
                <a:gd name="T2" fmla="*/ 66 w 513"/>
                <a:gd name="T3" fmla="*/ 0 h 360"/>
                <a:gd name="T4" fmla="*/ 66 w 513"/>
                <a:gd name="T5" fmla="*/ 76 h 360"/>
                <a:gd name="T6" fmla="*/ 0 w 513"/>
                <a:gd name="T7" fmla="*/ 76 h 360"/>
                <a:gd name="T8" fmla="*/ 0 w 513"/>
                <a:gd name="T9" fmla="*/ 0 h 360"/>
                <a:gd name="T10" fmla="*/ 0 60000 65536"/>
                <a:gd name="T11" fmla="*/ 0 60000 65536"/>
                <a:gd name="T12" fmla="*/ 0 60000 65536"/>
                <a:gd name="T13" fmla="*/ 0 60000 65536"/>
                <a:gd name="T14" fmla="*/ 0 60000 65536"/>
                <a:gd name="T15" fmla="*/ 0 w 513"/>
                <a:gd name="T16" fmla="*/ 0 h 360"/>
                <a:gd name="T17" fmla="*/ 513 w 513"/>
                <a:gd name="T18" fmla="*/ 360 h 360"/>
              </a:gdLst>
              <a:ahLst/>
              <a:cxnLst>
                <a:cxn ang="T10">
                  <a:pos x="T0" y="T1"/>
                </a:cxn>
                <a:cxn ang="T11">
                  <a:pos x="T2" y="T3"/>
                </a:cxn>
                <a:cxn ang="T12">
                  <a:pos x="T4" y="T5"/>
                </a:cxn>
                <a:cxn ang="T13">
                  <a:pos x="T6" y="T7"/>
                </a:cxn>
                <a:cxn ang="T14">
                  <a:pos x="T8" y="T9"/>
                </a:cxn>
              </a:cxnLst>
              <a:rect l="T15" t="T16" r="T17" b="T18"/>
              <a:pathLst>
                <a:path w="513" h="360">
                  <a:moveTo>
                    <a:pt x="0" y="0"/>
                  </a:moveTo>
                  <a:lnTo>
                    <a:pt x="513" y="0"/>
                  </a:lnTo>
                  <a:lnTo>
                    <a:pt x="513" y="358"/>
                  </a:lnTo>
                  <a:lnTo>
                    <a:pt x="0" y="360"/>
                  </a:lnTo>
                  <a:lnTo>
                    <a:pt x="0" y="0"/>
                  </a:lnTo>
                  <a:close/>
                </a:path>
              </a:pathLst>
            </a:custGeom>
            <a:solidFill>
              <a:srgbClr val="00CCCC"/>
            </a:solidFill>
            <a:ln w="0">
              <a:solidFill>
                <a:srgbClr val="00CCCC"/>
              </a:solidFill>
              <a:prstDash val="solid"/>
              <a:round/>
              <a:headEnd/>
              <a:tailEnd/>
            </a:ln>
          </p:spPr>
          <p:txBody>
            <a:bodyPr/>
            <a:lstStyle/>
            <a:p>
              <a:endParaRPr lang="ja-JP" altLang="en-US" sz="1300"/>
            </a:p>
          </p:txBody>
        </p:sp>
        <p:sp>
          <p:nvSpPr>
            <p:cNvPr id="293" name="Freeform 77"/>
            <p:cNvSpPr>
              <a:spLocks/>
            </p:cNvSpPr>
            <p:nvPr/>
          </p:nvSpPr>
          <p:spPr bwMode="auto">
            <a:xfrm>
              <a:off x="3860911" y="3733449"/>
              <a:ext cx="441309" cy="324823"/>
            </a:xfrm>
            <a:custGeom>
              <a:avLst/>
              <a:gdLst>
                <a:gd name="T0" fmla="*/ 0 w 513"/>
                <a:gd name="T1" fmla="*/ 0 h 360"/>
                <a:gd name="T2" fmla="*/ 65 w 513"/>
                <a:gd name="T3" fmla="*/ 0 h 360"/>
                <a:gd name="T4" fmla="*/ 65 w 513"/>
                <a:gd name="T5" fmla="*/ 76 h 360"/>
                <a:gd name="T6" fmla="*/ 0 w 513"/>
                <a:gd name="T7" fmla="*/ 76 h 360"/>
                <a:gd name="T8" fmla="*/ 0 w 513"/>
                <a:gd name="T9" fmla="*/ 0 h 360"/>
                <a:gd name="T10" fmla="*/ 0 60000 65536"/>
                <a:gd name="T11" fmla="*/ 0 60000 65536"/>
                <a:gd name="T12" fmla="*/ 0 60000 65536"/>
                <a:gd name="T13" fmla="*/ 0 60000 65536"/>
                <a:gd name="T14" fmla="*/ 0 60000 65536"/>
                <a:gd name="T15" fmla="*/ 0 w 513"/>
                <a:gd name="T16" fmla="*/ 0 h 360"/>
                <a:gd name="T17" fmla="*/ 513 w 513"/>
                <a:gd name="T18" fmla="*/ 360 h 360"/>
              </a:gdLst>
              <a:ahLst/>
              <a:cxnLst>
                <a:cxn ang="T10">
                  <a:pos x="T0" y="T1"/>
                </a:cxn>
                <a:cxn ang="T11">
                  <a:pos x="T2" y="T3"/>
                </a:cxn>
                <a:cxn ang="T12">
                  <a:pos x="T4" y="T5"/>
                </a:cxn>
                <a:cxn ang="T13">
                  <a:pos x="T6" y="T7"/>
                </a:cxn>
                <a:cxn ang="T14">
                  <a:pos x="T8" y="T9"/>
                </a:cxn>
              </a:cxnLst>
              <a:rect l="T15" t="T16" r="T17" b="T18"/>
              <a:pathLst>
                <a:path w="513" h="360">
                  <a:moveTo>
                    <a:pt x="0" y="0"/>
                  </a:moveTo>
                  <a:lnTo>
                    <a:pt x="513" y="0"/>
                  </a:lnTo>
                  <a:lnTo>
                    <a:pt x="513" y="358"/>
                  </a:lnTo>
                  <a:lnTo>
                    <a:pt x="0" y="360"/>
                  </a:lnTo>
                  <a:lnTo>
                    <a:pt x="0" y="0"/>
                  </a:lnTo>
                  <a:close/>
                </a:path>
              </a:pathLst>
            </a:custGeom>
            <a:solidFill>
              <a:srgbClr val="00CCCC"/>
            </a:solidFill>
            <a:ln w="0">
              <a:solidFill>
                <a:srgbClr val="00CCCC"/>
              </a:solidFill>
              <a:prstDash val="solid"/>
              <a:round/>
              <a:headEnd/>
              <a:tailEnd/>
            </a:ln>
          </p:spPr>
          <p:txBody>
            <a:bodyPr/>
            <a:lstStyle/>
            <a:p>
              <a:endParaRPr lang="ja-JP" altLang="en-US" sz="1300"/>
            </a:p>
          </p:txBody>
        </p:sp>
        <p:sp>
          <p:nvSpPr>
            <p:cNvPr id="294" name="Freeform 78"/>
            <p:cNvSpPr>
              <a:spLocks/>
            </p:cNvSpPr>
            <p:nvPr/>
          </p:nvSpPr>
          <p:spPr bwMode="auto">
            <a:xfrm>
              <a:off x="4302220" y="3733449"/>
              <a:ext cx="439866" cy="324823"/>
            </a:xfrm>
            <a:custGeom>
              <a:avLst/>
              <a:gdLst>
                <a:gd name="T0" fmla="*/ 0 w 510"/>
                <a:gd name="T1" fmla="*/ 0 h 360"/>
                <a:gd name="T2" fmla="*/ 65 w 510"/>
                <a:gd name="T3" fmla="*/ 0 h 360"/>
                <a:gd name="T4" fmla="*/ 65 w 510"/>
                <a:gd name="T5" fmla="*/ 76 h 360"/>
                <a:gd name="T6" fmla="*/ 0 w 510"/>
                <a:gd name="T7" fmla="*/ 76 h 360"/>
                <a:gd name="T8" fmla="*/ 0 w 510"/>
                <a:gd name="T9" fmla="*/ 0 h 360"/>
                <a:gd name="T10" fmla="*/ 0 60000 65536"/>
                <a:gd name="T11" fmla="*/ 0 60000 65536"/>
                <a:gd name="T12" fmla="*/ 0 60000 65536"/>
                <a:gd name="T13" fmla="*/ 0 60000 65536"/>
                <a:gd name="T14" fmla="*/ 0 60000 65536"/>
                <a:gd name="T15" fmla="*/ 0 w 510"/>
                <a:gd name="T16" fmla="*/ 0 h 360"/>
                <a:gd name="T17" fmla="*/ 510 w 510"/>
                <a:gd name="T18" fmla="*/ 360 h 360"/>
              </a:gdLst>
              <a:ahLst/>
              <a:cxnLst>
                <a:cxn ang="T10">
                  <a:pos x="T0" y="T1"/>
                </a:cxn>
                <a:cxn ang="T11">
                  <a:pos x="T2" y="T3"/>
                </a:cxn>
                <a:cxn ang="T12">
                  <a:pos x="T4" y="T5"/>
                </a:cxn>
                <a:cxn ang="T13">
                  <a:pos x="T6" y="T7"/>
                </a:cxn>
                <a:cxn ang="T14">
                  <a:pos x="T8" y="T9"/>
                </a:cxn>
              </a:cxnLst>
              <a:rect l="T15" t="T16" r="T17" b="T18"/>
              <a:pathLst>
                <a:path w="510" h="360">
                  <a:moveTo>
                    <a:pt x="0" y="0"/>
                  </a:moveTo>
                  <a:lnTo>
                    <a:pt x="510" y="0"/>
                  </a:lnTo>
                  <a:lnTo>
                    <a:pt x="510" y="358"/>
                  </a:lnTo>
                  <a:lnTo>
                    <a:pt x="0" y="360"/>
                  </a:lnTo>
                  <a:lnTo>
                    <a:pt x="0" y="0"/>
                  </a:lnTo>
                  <a:close/>
                </a:path>
              </a:pathLst>
            </a:custGeom>
            <a:solidFill>
              <a:srgbClr val="00A3CC"/>
            </a:solidFill>
            <a:ln w="0">
              <a:solidFill>
                <a:srgbClr val="00A3CC"/>
              </a:solidFill>
              <a:prstDash val="solid"/>
              <a:round/>
              <a:headEnd/>
              <a:tailEnd/>
            </a:ln>
          </p:spPr>
          <p:txBody>
            <a:bodyPr/>
            <a:lstStyle/>
            <a:p>
              <a:endParaRPr lang="ja-JP" altLang="en-US" sz="1300"/>
            </a:p>
          </p:txBody>
        </p:sp>
        <p:sp>
          <p:nvSpPr>
            <p:cNvPr id="295" name="Rectangle 79"/>
            <p:cNvSpPr>
              <a:spLocks noChangeArrowheads="1"/>
            </p:cNvSpPr>
            <p:nvPr/>
          </p:nvSpPr>
          <p:spPr bwMode="auto">
            <a:xfrm>
              <a:off x="1650041" y="3413951"/>
              <a:ext cx="439866" cy="323492"/>
            </a:xfrm>
            <a:prstGeom prst="rect">
              <a:avLst/>
            </a:prstGeom>
            <a:solidFill>
              <a:srgbClr val="00CC7A"/>
            </a:solidFill>
            <a:ln w="0">
              <a:solidFill>
                <a:srgbClr val="00CC7A"/>
              </a:solidFill>
              <a:miter lim="800000"/>
              <a:headEnd/>
              <a:tailEnd/>
            </a:ln>
          </p:spPr>
          <p:txBody>
            <a:bodyPr/>
            <a:lstStyle/>
            <a:p>
              <a:endParaRPr lang="ja-JP" altLang="en-US" sz="1300"/>
            </a:p>
          </p:txBody>
        </p:sp>
        <p:sp>
          <p:nvSpPr>
            <p:cNvPr id="296" name="Rectangle 80"/>
            <p:cNvSpPr>
              <a:spLocks noChangeArrowheads="1"/>
            </p:cNvSpPr>
            <p:nvPr/>
          </p:nvSpPr>
          <p:spPr bwMode="auto">
            <a:xfrm>
              <a:off x="2089908" y="3413951"/>
              <a:ext cx="442751" cy="323492"/>
            </a:xfrm>
            <a:prstGeom prst="rect">
              <a:avLst/>
            </a:prstGeom>
            <a:solidFill>
              <a:srgbClr val="00CC7A"/>
            </a:solidFill>
            <a:ln w="0">
              <a:solidFill>
                <a:srgbClr val="00CC7A"/>
              </a:solidFill>
              <a:miter lim="800000"/>
              <a:headEnd/>
              <a:tailEnd/>
            </a:ln>
          </p:spPr>
          <p:txBody>
            <a:bodyPr/>
            <a:lstStyle/>
            <a:p>
              <a:endParaRPr lang="ja-JP" altLang="en-US" sz="1300"/>
            </a:p>
          </p:txBody>
        </p:sp>
        <p:sp>
          <p:nvSpPr>
            <p:cNvPr id="297" name="Rectangle 81"/>
            <p:cNvSpPr>
              <a:spLocks noChangeArrowheads="1"/>
            </p:cNvSpPr>
            <p:nvPr/>
          </p:nvSpPr>
          <p:spPr bwMode="auto">
            <a:xfrm>
              <a:off x="2532659" y="3413951"/>
              <a:ext cx="442751" cy="323492"/>
            </a:xfrm>
            <a:prstGeom prst="rect">
              <a:avLst/>
            </a:prstGeom>
            <a:solidFill>
              <a:srgbClr val="00CC7A"/>
            </a:solidFill>
            <a:ln w="0">
              <a:solidFill>
                <a:srgbClr val="00CC7A"/>
              </a:solidFill>
              <a:miter lim="800000"/>
              <a:headEnd/>
              <a:tailEnd/>
            </a:ln>
          </p:spPr>
          <p:txBody>
            <a:bodyPr/>
            <a:lstStyle/>
            <a:p>
              <a:endParaRPr lang="ja-JP" altLang="en-US" sz="1300"/>
            </a:p>
          </p:txBody>
        </p:sp>
        <p:sp>
          <p:nvSpPr>
            <p:cNvPr id="298" name="Rectangle 82"/>
            <p:cNvSpPr>
              <a:spLocks noChangeArrowheads="1"/>
            </p:cNvSpPr>
            <p:nvPr/>
          </p:nvSpPr>
          <p:spPr bwMode="auto">
            <a:xfrm>
              <a:off x="2973967" y="3413951"/>
              <a:ext cx="444193" cy="323492"/>
            </a:xfrm>
            <a:prstGeom prst="rect">
              <a:avLst/>
            </a:prstGeom>
            <a:solidFill>
              <a:srgbClr val="00CCA3"/>
            </a:solidFill>
            <a:ln w="0">
              <a:solidFill>
                <a:srgbClr val="00CCA3"/>
              </a:solidFill>
              <a:miter lim="800000"/>
              <a:headEnd/>
              <a:tailEnd/>
            </a:ln>
          </p:spPr>
          <p:txBody>
            <a:bodyPr/>
            <a:lstStyle/>
            <a:p>
              <a:endParaRPr lang="ja-JP" altLang="en-US" sz="1300"/>
            </a:p>
          </p:txBody>
        </p:sp>
        <p:sp>
          <p:nvSpPr>
            <p:cNvPr id="299" name="Rectangle 83"/>
            <p:cNvSpPr>
              <a:spLocks noChangeArrowheads="1"/>
            </p:cNvSpPr>
            <p:nvPr/>
          </p:nvSpPr>
          <p:spPr bwMode="auto">
            <a:xfrm>
              <a:off x="3418160" y="3413951"/>
              <a:ext cx="442751" cy="323492"/>
            </a:xfrm>
            <a:prstGeom prst="rect">
              <a:avLst/>
            </a:prstGeom>
            <a:solidFill>
              <a:srgbClr val="00CCA3"/>
            </a:solidFill>
            <a:ln w="0">
              <a:solidFill>
                <a:srgbClr val="00CCA3"/>
              </a:solidFill>
              <a:miter lim="800000"/>
              <a:headEnd/>
              <a:tailEnd/>
            </a:ln>
          </p:spPr>
          <p:txBody>
            <a:bodyPr/>
            <a:lstStyle/>
            <a:p>
              <a:endParaRPr lang="ja-JP" altLang="en-US" sz="1300"/>
            </a:p>
          </p:txBody>
        </p:sp>
        <p:sp>
          <p:nvSpPr>
            <p:cNvPr id="300" name="Rectangle 84"/>
            <p:cNvSpPr>
              <a:spLocks noChangeArrowheads="1"/>
            </p:cNvSpPr>
            <p:nvPr/>
          </p:nvSpPr>
          <p:spPr bwMode="auto">
            <a:xfrm>
              <a:off x="3860911" y="3413951"/>
              <a:ext cx="441309" cy="323492"/>
            </a:xfrm>
            <a:prstGeom prst="rect">
              <a:avLst/>
            </a:prstGeom>
            <a:solidFill>
              <a:srgbClr val="00CCCC"/>
            </a:solidFill>
            <a:ln w="0">
              <a:solidFill>
                <a:srgbClr val="00CCCC"/>
              </a:solidFill>
              <a:miter lim="800000"/>
              <a:headEnd/>
              <a:tailEnd/>
            </a:ln>
          </p:spPr>
          <p:txBody>
            <a:bodyPr/>
            <a:lstStyle/>
            <a:p>
              <a:endParaRPr lang="ja-JP" altLang="en-US" sz="1300"/>
            </a:p>
          </p:txBody>
        </p:sp>
        <p:sp>
          <p:nvSpPr>
            <p:cNvPr id="301" name="Rectangle 85"/>
            <p:cNvSpPr>
              <a:spLocks noChangeArrowheads="1"/>
            </p:cNvSpPr>
            <p:nvPr/>
          </p:nvSpPr>
          <p:spPr bwMode="auto">
            <a:xfrm>
              <a:off x="4302220" y="3413951"/>
              <a:ext cx="439866" cy="323492"/>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302" name="Rectangle 86"/>
            <p:cNvSpPr>
              <a:spLocks noChangeArrowheads="1"/>
            </p:cNvSpPr>
            <p:nvPr/>
          </p:nvSpPr>
          <p:spPr bwMode="auto">
            <a:xfrm>
              <a:off x="1650041" y="3091790"/>
              <a:ext cx="439866" cy="322160"/>
            </a:xfrm>
            <a:prstGeom prst="rect">
              <a:avLst/>
            </a:prstGeom>
            <a:solidFill>
              <a:srgbClr val="7ACC00"/>
            </a:solidFill>
            <a:ln w="0">
              <a:solidFill>
                <a:srgbClr val="7ACC00"/>
              </a:solidFill>
              <a:miter lim="800000"/>
              <a:headEnd/>
              <a:tailEnd/>
            </a:ln>
          </p:spPr>
          <p:txBody>
            <a:bodyPr/>
            <a:lstStyle/>
            <a:p>
              <a:endParaRPr lang="ja-JP" altLang="en-US" sz="1300"/>
            </a:p>
          </p:txBody>
        </p:sp>
        <p:sp>
          <p:nvSpPr>
            <p:cNvPr id="303" name="Rectangle 87"/>
            <p:cNvSpPr>
              <a:spLocks noChangeArrowheads="1"/>
            </p:cNvSpPr>
            <p:nvPr/>
          </p:nvSpPr>
          <p:spPr bwMode="auto">
            <a:xfrm>
              <a:off x="2089908" y="3091790"/>
              <a:ext cx="442751" cy="322160"/>
            </a:xfrm>
            <a:prstGeom prst="rect">
              <a:avLst/>
            </a:prstGeom>
            <a:solidFill>
              <a:srgbClr val="00CC00"/>
            </a:solidFill>
            <a:ln w="0">
              <a:solidFill>
                <a:srgbClr val="00CC00"/>
              </a:solidFill>
              <a:miter lim="800000"/>
              <a:headEnd/>
              <a:tailEnd/>
            </a:ln>
          </p:spPr>
          <p:txBody>
            <a:bodyPr/>
            <a:lstStyle/>
            <a:p>
              <a:endParaRPr lang="ja-JP" altLang="en-US" sz="1300"/>
            </a:p>
          </p:txBody>
        </p:sp>
        <p:sp>
          <p:nvSpPr>
            <p:cNvPr id="304" name="Rectangle 88"/>
            <p:cNvSpPr>
              <a:spLocks noChangeArrowheads="1"/>
            </p:cNvSpPr>
            <p:nvPr/>
          </p:nvSpPr>
          <p:spPr bwMode="auto">
            <a:xfrm>
              <a:off x="2532659" y="3091790"/>
              <a:ext cx="442751" cy="322160"/>
            </a:xfrm>
            <a:prstGeom prst="rect">
              <a:avLst/>
            </a:prstGeom>
            <a:solidFill>
              <a:srgbClr val="00CC29"/>
            </a:solidFill>
            <a:ln w="0">
              <a:solidFill>
                <a:srgbClr val="00CC29"/>
              </a:solidFill>
              <a:miter lim="800000"/>
              <a:headEnd/>
              <a:tailEnd/>
            </a:ln>
          </p:spPr>
          <p:txBody>
            <a:bodyPr/>
            <a:lstStyle/>
            <a:p>
              <a:endParaRPr lang="ja-JP" altLang="en-US" sz="1300"/>
            </a:p>
          </p:txBody>
        </p:sp>
        <p:sp>
          <p:nvSpPr>
            <p:cNvPr id="305" name="Rectangle 89"/>
            <p:cNvSpPr>
              <a:spLocks noChangeArrowheads="1"/>
            </p:cNvSpPr>
            <p:nvPr/>
          </p:nvSpPr>
          <p:spPr bwMode="auto">
            <a:xfrm>
              <a:off x="2973967" y="3091790"/>
              <a:ext cx="444193" cy="322160"/>
            </a:xfrm>
            <a:prstGeom prst="rect">
              <a:avLst/>
            </a:prstGeom>
            <a:solidFill>
              <a:srgbClr val="00CC52"/>
            </a:solidFill>
            <a:ln w="0">
              <a:solidFill>
                <a:srgbClr val="00CC52"/>
              </a:solidFill>
              <a:miter lim="800000"/>
              <a:headEnd/>
              <a:tailEnd/>
            </a:ln>
          </p:spPr>
          <p:txBody>
            <a:bodyPr/>
            <a:lstStyle/>
            <a:p>
              <a:endParaRPr lang="ja-JP" altLang="en-US" sz="1300"/>
            </a:p>
          </p:txBody>
        </p:sp>
        <p:sp>
          <p:nvSpPr>
            <p:cNvPr id="306" name="Rectangle 90"/>
            <p:cNvSpPr>
              <a:spLocks noChangeArrowheads="1"/>
            </p:cNvSpPr>
            <p:nvPr/>
          </p:nvSpPr>
          <p:spPr bwMode="auto">
            <a:xfrm>
              <a:off x="3418160" y="3091790"/>
              <a:ext cx="442751" cy="322160"/>
            </a:xfrm>
            <a:prstGeom prst="rect">
              <a:avLst/>
            </a:prstGeom>
            <a:solidFill>
              <a:srgbClr val="00CC52"/>
            </a:solidFill>
            <a:ln w="0">
              <a:solidFill>
                <a:srgbClr val="00CC52"/>
              </a:solidFill>
              <a:miter lim="800000"/>
              <a:headEnd/>
              <a:tailEnd/>
            </a:ln>
          </p:spPr>
          <p:txBody>
            <a:bodyPr/>
            <a:lstStyle/>
            <a:p>
              <a:endParaRPr lang="ja-JP" altLang="en-US" sz="1300"/>
            </a:p>
          </p:txBody>
        </p:sp>
        <p:sp>
          <p:nvSpPr>
            <p:cNvPr id="307" name="Rectangle 91"/>
            <p:cNvSpPr>
              <a:spLocks noChangeArrowheads="1"/>
            </p:cNvSpPr>
            <p:nvPr/>
          </p:nvSpPr>
          <p:spPr bwMode="auto">
            <a:xfrm>
              <a:off x="3860911" y="3091790"/>
              <a:ext cx="441309" cy="322160"/>
            </a:xfrm>
            <a:prstGeom prst="rect">
              <a:avLst/>
            </a:prstGeom>
            <a:solidFill>
              <a:srgbClr val="00CC7A"/>
            </a:solidFill>
            <a:ln w="0">
              <a:solidFill>
                <a:srgbClr val="00CC7A"/>
              </a:solidFill>
              <a:miter lim="800000"/>
              <a:headEnd/>
              <a:tailEnd/>
            </a:ln>
          </p:spPr>
          <p:txBody>
            <a:bodyPr/>
            <a:lstStyle/>
            <a:p>
              <a:endParaRPr lang="ja-JP" altLang="en-US" sz="1300"/>
            </a:p>
          </p:txBody>
        </p:sp>
        <p:sp>
          <p:nvSpPr>
            <p:cNvPr id="308" name="Rectangle 92"/>
            <p:cNvSpPr>
              <a:spLocks noChangeArrowheads="1"/>
            </p:cNvSpPr>
            <p:nvPr/>
          </p:nvSpPr>
          <p:spPr bwMode="auto">
            <a:xfrm>
              <a:off x="4302220" y="3091790"/>
              <a:ext cx="439866" cy="322160"/>
            </a:xfrm>
            <a:prstGeom prst="rect">
              <a:avLst/>
            </a:prstGeom>
            <a:solidFill>
              <a:srgbClr val="00CCA3"/>
            </a:solidFill>
            <a:ln w="0">
              <a:solidFill>
                <a:srgbClr val="00CCA3"/>
              </a:solidFill>
              <a:miter lim="800000"/>
              <a:headEnd/>
              <a:tailEnd/>
            </a:ln>
          </p:spPr>
          <p:txBody>
            <a:bodyPr/>
            <a:lstStyle/>
            <a:p>
              <a:endParaRPr lang="ja-JP" altLang="en-US" sz="1300"/>
            </a:p>
          </p:txBody>
        </p:sp>
        <p:sp>
          <p:nvSpPr>
            <p:cNvPr id="309" name="Rectangle 93"/>
            <p:cNvSpPr>
              <a:spLocks noChangeArrowheads="1"/>
            </p:cNvSpPr>
            <p:nvPr/>
          </p:nvSpPr>
          <p:spPr bwMode="auto">
            <a:xfrm>
              <a:off x="1650041" y="2769630"/>
              <a:ext cx="439866" cy="322160"/>
            </a:xfrm>
            <a:prstGeom prst="rect">
              <a:avLst/>
            </a:prstGeom>
            <a:solidFill>
              <a:srgbClr val="52CC00"/>
            </a:solidFill>
            <a:ln w="0">
              <a:solidFill>
                <a:srgbClr val="52CC00"/>
              </a:solidFill>
              <a:miter lim="800000"/>
              <a:headEnd/>
              <a:tailEnd/>
            </a:ln>
          </p:spPr>
          <p:txBody>
            <a:bodyPr/>
            <a:lstStyle/>
            <a:p>
              <a:endParaRPr lang="ja-JP" altLang="en-US" sz="1300"/>
            </a:p>
          </p:txBody>
        </p:sp>
        <p:sp>
          <p:nvSpPr>
            <p:cNvPr id="310" name="Rectangle 94"/>
            <p:cNvSpPr>
              <a:spLocks noChangeArrowheads="1"/>
            </p:cNvSpPr>
            <p:nvPr/>
          </p:nvSpPr>
          <p:spPr bwMode="auto">
            <a:xfrm>
              <a:off x="2089908" y="2769630"/>
              <a:ext cx="442751" cy="322160"/>
            </a:xfrm>
            <a:prstGeom prst="rect">
              <a:avLst/>
            </a:prstGeom>
            <a:solidFill>
              <a:srgbClr val="00CC7A"/>
            </a:solidFill>
            <a:ln w="0">
              <a:solidFill>
                <a:srgbClr val="00CC7A"/>
              </a:solidFill>
              <a:miter lim="800000"/>
              <a:headEnd/>
              <a:tailEnd/>
            </a:ln>
          </p:spPr>
          <p:txBody>
            <a:bodyPr/>
            <a:lstStyle/>
            <a:p>
              <a:endParaRPr lang="ja-JP" altLang="en-US" sz="1300"/>
            </a:p>
          </p:txBody>
        </p:sp>
        <p:sp>
          <p:nvSpPr>
            <p:cNvPr id="311" name="Rectangle 95"/>
            <p:cNvSpPr>
              <a:spLocks noChangeArrowheads="1"/>
            </p:cNvSpPr>
            <p:nvPr/>
          </p:nvSpPr>
          <p:spPr bwMode="auto">
            <a:xfrm>
              <a:off x="2532659" y="2769630"/>
              <a:ext cx="442751" cy="322160"/>
            </a:xfrm>
            <a:prstGeom prst="rect">
              <a:avLst/>
            </a:prstGeom>
            <a:solidFill>
              <a:srgbClr val="00CC00"/>
            </a:solidFill>
            <a:ln w="0">
              <a:solidFill>
                <a:srgbClr val="00CC00"/>
              </a:solidFill>
              <a:miter lim="800000"/>
              <a:headEnd/>
              <a:tailEnd/>
            </a:ln>
          </p:spPr>
          <p:txBody>
            <a:bodyPr/>
            <a:lstStyle/>
            <a:p>
              <a:endParaRPr lang="ja-JP" altLang="en-US" sz="1300"/>
            </a:p>
          </p:txBody>
        </p:sp>
        <p:sp>
          <p:nvSpPr>
            <p:cNvPr id="312" name="Rectangle 96"/>
            <p:cNvSpPr>
              <a:spLocks noChangeArrowheads="1"/>
            </p:cNvSpPr>
            <p:nvPr/>
          </p:nvSpPr>
          <p:spPr bwMode="auto">
            <a:xfrm>
              <a:off x="2973967" y="2769630"/>
              <a:ext cx="444193" cy="322160"/>
            </a:xfrm>
            <a:prstGeom prst="rect">
              <a:avLst/>
            </a:prstGeom>
            <a:solidFill>
              <a:srgbClr val="00CC52"/>
            </a:solidFill>
            <a:ln w="0">
              <a:solidFill>
                <a:srgbClr val="00CC52"/>
              </a:solidFill>
              <a:miter lim="800000"/>
              <a:headEnd/>
              <a:tailEnd/>
            </a:ln>
          </p:spPr>
          <p:txBody>
            <a:bodyPr/>
            <a:lstStyle/>
            <a:p>
              <a:endParaRPr lang="ja-JP" altLang="en-US" sz="1300"/>
            </a:p>
          </p:txBody>
        </p:sp>
        <p:sp>
          <p:nvSpPr>
            <p:cNvPr id="313" name="Rectangle 97"/>
            <p:cNvSpPr>
              <a:spLocks noChangeArrowheads="1"/>
            </p:cNvSpPr>
            <p:nvPr/>
          </p:nvSpPr>
          <p:spPr bwMode="auto">
            <a:xfrm>
              <a:off x="3418160" y="2769630"/>
              <a:ext cx="442751" cy="322160"/>
            </a:xfrm>
            <a:prstGeom prst="rect">
              <a:avLst/>
            </a:prstGeom>
            <a:solidFill>
              <a:srgbClr val="00CC52"/>
            </a:solidFill>
            <a:ln w="0">
              <a:solidFill>
                <a:srgbClr val="00CC52"/>
              </a:solidFill>
              <a:miter lim="800000"/>
              <a:headEnd/>
              <a:tailEnd/>
            </a:ln>
          </p:spPr>
          <p:txBody>
            <a:bodyPr/>
            <a:lstStyle/>
            <a:p>
              <a:endParaRPr lang="ja-JP" altLang="en-US" sz="1300"/>
            </a:p>
          </p:txBody>
        </p:sp>
        <p:sp>
          <p:nvSpPr>
            <p:cNvPr id="314" name="Rectangle 98"/>
            <p:cNvSpPr>
              <a:spLocks noChangeArrowheads="1"/>
            </p:cNvSpPr>
            <p:nvPr/>
          </p:nvSpPr>
          <p:spPr bwMode="auto">
            <a:xfrm>
              <a:off x="3860911" y="2769630"/>
              <a:ext cx="441309" cy="322160"/>
            </a:xfrm>
            <a:prstGeom prst="rect">
              <a:avLst/>
            </a:prstGeom>
            <a:solidFill>
              <a:srgbClr val="00CC7A"/>
            </a:solidFill>
            <a:ln w="0">
              <a:solidFill>
                <a:srgbClr val="00CC7A"/>
              </a:solidFill>
              <a:miter lim="800000"/>
              <a:headEnd/>
              <a:tailEnd/>
            </a:ln>
          </p:spPr>
          <p:txBody>
            <a:bodyPr/>
            <a:lstStyle/>
            <a:p>
              <a:endParaRPr lang="ja-JP" altLang="en-US" sz="1300"/>
            </a:p>
          </p:txBody>
        </p:sp>
        <p:sp>
          <p:nvSpPr>
            <p:cNvPr id="315" name="Rectangle 99"/>
            <p:cNvSpPr>
              <a:spLocks noChangeArrowheads="1"/>
            </p:cNvSpPr>
            <p:nvPr/>
          </p:nvSpPr>
          <p:spPr bwMode="auto">
            <a:xfrm>
              <a:off x="4302220" y="2769630"/>
              <a:ext cx="439866" cy="322160"/>
            </a:xfrm>
            <a:prstGeom prst="rect">
              <a:avLst/>
            </a:prstGeom>
            <a:solidFill>
              <a:srgbClr val="00CCA3"/>
            </a:solidFill>
            <a:ln w="0">
              <a:solidFill>
                <a:srgbClr val="00CCA3"/>
              </a:solidFill>
              <a:miter lim="800000"/>
              <a:headEnd/>
              <a:tailEnd/>
            </a:ln>
          </p:spPr>
          <p:txBody>
            <a:bodyPr/>
            <a:lstStyle/>
            <a:p>
              <a:endParaRPr lang="ja-JP" altLang="en-US" sz="1300"/>
            </a:p>
          </p:txBody>
        </p:sp>
        <p:sp>
          <p:nvSpPr>
            <p:cNvPr id="316" name="Rectangle 100"/>
            <p:cNvSpPr>
              <a:spLocks noChangeArrowheads="1"/>
            </p:cNvSpPr>
            <p:nvPr/>
          </p:nvSpPr>
          <p:spPr bwMode="auto">
            <a:xfrm>
              <a:off x="1650041" y="2447470"/>
              <a:ext cx="439866" cy="322160"/>
            </a:xfrm>
            <a:prstGeom prst="rect">
              <a:avLst/>
            </a:prstGeom>
            <a:solidFill>
              <a:srgbClr val="000000"/>
            </a:solidFill>
            <a:ln w="0">
              <a:solidFill>
                <a:srgbClr val="000000"/>
              </a:solidFill>
              <a:miter lim="800000"/>
              <a:headEnd/>
              <a:tailEnd/>
            </a:ln>
          </p:spPr>
          <p:txBody>
            <a:bodyPr/>
            <a:lstStyle/>
            <a:p>
              <a:endParaRPr lang="ja-JP" altLang="en-US" sz="1300"/>
            </a:p>
          </p:txBody>
        </p:sp>
        <p:sp>
          <p:nvSpPr>
            <p:cNvPr id="317" name="Rectangle 101"/>
            <p:cNvSpPr>
              <a:spLocks noChangeArrowheads="1"/>
            </p:cNvSpPr>
            <p:nvPr/>
          </p:nvSpPr>
          <p:spPr bwMode="auto">
            <a:xfrm>
              <a:off x="2089908" y="2447470"/>
              <a:ext cx="442751" cy="322160"/>
            </a:xfrm>
            <a:prstGeom prst="rect">
              <a:avLst/>
            </a:prstGeom>
            <a:solidFill>
              <a:srgbClr val="7ACC00"/>
            </a:solidFill>
            <a:ln w="0">
              <a:solidFill>
                <a:srgbClr val="7ACC00"/>
              </a:solidFill>
              <a:miter lim="800000"/>
              <a:headEnd/>
              <a:tailEnd/>
            </a:ln>
          </p:spPr>
          <p:txBody>
            <a:bodyPr/>
            <a:lstStyle/>
            <a:p>
              <a:endParaRPr lang="ja-JP" altLang="en-US" sz="1300"/>
            </a:p>
          </p:txBody>
        </p:sp>
        <p:sp>
          <p:nvSpPr>
            <p:cNvPr id="318" name="Rectangle 102"/>
            <p:cNvSpPr>
              <a:spLocks noChangeArrowheads="1"/>
            </p:cNvSpPr>
            <p:nvPr/>
          </p:nvSpPr>
          <p:spPr bwMode="auto">
            <a:xfrm>
              <a:off x="2532659" y="2447470"/>
              <a:ext cx="442751" cy="322160"/>
            </a:xfrm>
            <a:prstGeom prst="rect">
              <a:avLst/>
            </a:prstGeom>
            <a:solidFill>
              <a:srgbClr val="CCA300"/>
            </a:solidFill>
            <a:ln w="0">
              <a:solidFill>
                <a:srgbClr val="CCA300"/>
              </a:solidFill>
              <a:miter lim="800000"/>
              <a:headEnd/>
              <a:tailEnd/>
            </a:ln>
          </p:spPr>
          <p:txBody>
            <a:bodyPr/>
            <a:lstStyle/>
            <a:p>
              <a:endParaRPr lang="ja-JP" altLang="en-US" sz="1300"/>
            </a:p>
          </p:txBody>
        </p:sp>
        <p:sp>
          <p:nvSpPr>
            <p:cNvPr id="319" name="Rectangle 103"/>
            <p:cNvSpPr>
              <a:spLocks noChangeArrowheads="1"/>
            </p:cNvSpPr>
            <p:nvPr/>
          </p:nvSpPr>
          <p:spPr bwMode="auto">
            <a:xfrm>
              <a:off x="2973967" y="2447470"/>
              <a:ext cx="444193" cy="322160"/>
            </a:xfrm>
            <a:prstGeom prst="rect">
              <a:avLst/>
            </a:prstGeom>
            <a:solidFill>
              <a:srgbClr val="00CC00"/>
            </a:solidFill>
            <a:ln w="0">
              <a:solidFill>
                <a:srgbClr val="00CC00"/>
              </a:solidFill>
              <a:miter lim="800000"/>
              <a:headEnd/>
              <a:tailEnd/>
            </a:ln>
          </p:spPr>
          <p:txBody>
            <a:bodyPr/>
            <a:lstStyle/>
            <a:p>
              <a:endParaRPr lang="ja-JP" altLang="en-US" sz="1300"/>
            </a:p>
          </p:txBody>
        </p:sp>
        <p:sp>
          <p:nvSpPr>
            <p:cNvPr id="320" name="Rectangle 104"/>
            <p:cNvSpPr>
              <a:spLocks noChangeArrowheads="1"/>
            </p:cNvSpPr>
            <p:nvPr/>
          </p:nvSpPr>
          <p:spPr bwMode="auto">
            <a:xfrm>
              <a:off x="3418160" y="2447470"/>
              <a:ext cx="442751" cy="322160"/>
            </a:xfrm>
            <a:prstGeom prst="rect">
              <a:avLst/>
            </a:prstGeom>
            <a:solidFill>
              <a:srgbClr val="CC5200"/>
            </a:solidFill>
            <a:ln w="0">
              <a:solidFill>
                <a:srgbClr val="CC5200"/>
              </a:solidFill>
              <a:miter lim="800000"/>
              <a:headEnd/>
              <a:tailEnd/>
            </a:ln>
          </p:spPr>
          <p:txBody>
            <a:bodyPr/>
            <a:lstStyle/>
            <a:p>
              <a:endParaRPr lang="ja-JP" altLang="en-US" sz="1300"/>
            </a:p>
          </p:txBody>
        </p:sp>
        <p:sp>
          <p:nvSpPr>
            <p:cNvPr id="321" name="Rectangle 105"/>
            <p:cNvSpPr>
              <a:spLocks noChangeArrowheads="1"/>
            </p:cNvSpPr>
            <p:nvPr/>
          </p:nvSpPr>
          <p:spPr bwMode="auto">
            <a:xfrm>
              <a:off x="3860911" y="2447470"/>
              <a:ext cx="441309" cy="322160"/>
            </a:xfrm>
            <a:prstGeom prst="rect">
              <a:avLst/>
            </a:prstGeom>
            <a:solidFill>
              <a:srgbClr val="00CC29"/>
            </a:solidFill>
            <a:ln w="0">
              <a:solidFill>
                <a:srgbClr val="00CC29"/>
              </a:solidFill>
              <a:miter lim="800000"/>
              <a:headEnd/>
              <a:tailEnd/>
            </a:ln>
          </p:spPr>
          <p:txBody>
            <a:bodyPr/>
            <a:lstStyle/>
            <a:p>
              <a:endParaRPr lang="ja-JP" altLang="en-US" sz="1300"/>
            </a:p>
          </p:txBody>
        </p:sp>
        <p:sp>
          <p:nvSpPr>
            <p:cNvPr id="322" name="Rectangle 106"/>
            <p:cNvSpPr>
              <a:spLocks noChangeArrowheads="1"/>
            </p:cNvSpPr>
            <p:nvPr/>
          </p:nvSpPr>
          <p:spPr bwMode="auto">
            <a:xfrm>
              <a:off x="4302220" y="2447470"/>
              <a:ext cx="439866" cy="322160"/>
            </a:xfrm>
            <a:prstGeom prst="rect">
              <a:avLst/>
            </a:prstGeom>
            <a:solidFill>
              <a:srgbClr val="00CC7A"/>
            </a:solidFill>
            <a:ln w="0">
              <a:solidFill>
                <a:srgbClr val="00CC7A"/>
              </a:solidFill>
              <a:miter lim="800000"/>
              <a:headEnd/>
              <a:tailEnd/>
            </a:ln>
          </p:spPr>
          <p:txBody>
            <a:bodyPr/>
            <a:lstStyle/>
            <a:p>
              <a:endParaRPr lang="ja-JP" altLang="en-US" sz="1300"/>
            </a:p>
          </p:txBody>
        </p:sp>
        <p:sp>
          <p:nvSpPr>
            <p:cNvPr id="323" name="Rectangle 107"/>
            <p:cNvSpPr>
              <a:spLocks noChangeArrowheads="1"/>
            </p:cNvSpPr>
            <p:nvPr/>
          </p:nvSpPr>
          <p:spPr bwMode="auto">
            <a:xfrm>
              <a:off x="1650041" y="2125309"/>
              <a:ext cx="439866" cy="322160"/>
            </a:xfrm>
            <a:prstGeom prst="rect">
              <a:avLst/>
            </a:prstGeom>
            <a:solidFill>
              <a:srgbClr val="CC2900"/>
            </a:solidFill>
            <a:ln w="0">
              <a:solidFill>
                <a:srgbClr val="CC2900"/>
              </a:solidFill>
              <a:miter lim="800000"/>
              <a:headEnd/>
              <a:tailEnd/>
            </a:ln>
          </p:spPr>
          <p:txBody>
            <a:bodyPr/>
            <a:lstStyle/>
            <a:p>
              <a:endParaRPr lang="ja-JP" altLang="en-US" sz="1300"/>
            </a:p>
          </p:txBody>
        </p:sp>
        <p:sp>
          <p:nvSpPr>
            <p:cNvPr id="324" name="Rectangle 108"/>
            <p:cNvSpPr>
              <a:spLocks noChangeArrowheads="1"/>
            </p:cNvSpPr>
            <p:nvPr/>
          </p:nvSpPr>
          <p:spPr bwMode="auto">
            <a:xfrm>
              <a:off x="2089908" y="2125309"/>
              <a:ext cx="442751" cy="322160"/>
            </a:xfrm>
            <a:prstGeom prst="rect">
              <a:avLst/>
            </a:prstGeom>
            <a:solidFill>
              <a:srgbClr val="CC7A00"/>
            </a:solidFill>
            <a:ln w="0">
              <a:solidFill>
                <a:srgbClr val="CC7A00"/>
              </a:solidFill>
              <a:miter lim="800000"/>
              <a:headEnd/>
              <a:tailEnd/>
            </a:ln>
          </p:spPr>
          <p:txBody>
            <a:bodyPr/>
            <a:lstStyle/>
            <a:p>
              <a:endParaRPr lang="ja-JP" altLang="en-US" sz="1300"/>
            </a:p>
          </p:txBody>
        </p:sp>
        <p:sp>
          <p:nvSpPr>
            <p:cNvPr id="325" name="Rectangle 109"/>
            <p:cNvSpPr>
              <a:spLocks noChangeArrowheads="1"/>
            </p:cNvSpPr>
            <p:nvPr/>
          </p:nvSpPr>
          <p:spPr bwMode="auto">
            <a:xfrm>
              <a:off x="2532659" y="2125309"/>
              <a:ext cx="442751" cy="322160"/>
            </a:xfrm>
            <a:prstGeom prst="rect">
              <a:avLst/>
            </a:prstGeom>
            <a:solidFill>
              <a:srgbClr val="7ACC00"/>
            </a:solidFill>
            <a:ln w="0">
              <a:solidFill>
                <a:srgbClr val="7ACC00"/>
              </a:solidFill>
              <a:miter lim="800000"/>
              <a:headEnd/>
              <a:tailEnd/>
            </a:ln>
          </p:spPr>
          <p:txBody>
            <a:bodyPr/>
            <a:lstStyle/>
            <a:p>
              <a:endParaRPr lang="ja-JP" altLang="en-US" sz="1300"/>
            </a:p>
          </p:txBody>
        </p:sp>
        <p:sp>
          <p:nvSpPr>
            <p:cNvPr id="326" name="Rectangle 110"/>
            <p:cNvSpPr>
              <a:spLocks noChangeArrowheads="1"/>
            </p:cNvSpPr>
            <p:nvPr/>
          </p:nvSpPr>
          <p:spPr bwMode="auto">
            <a:xfrm>
              <a:off x="2973967" y="2125309"/>
              <a:ext cx="444193" cy="322160"/>
            </a:xfrm>
            <a:prstGeom prst="rect">
              <a:avLst/>
            </a:prstGeom>
            <a:solidFill>
              <a:srgbClr val="00CC29"/>
            </a:solidFill>
            <a:ln w="0">
              <a:solidFill>
                <a:srgbClr val="00CC29"/>
              </a:solidFill>
              <a:miter lim="800000"/>
              <a:headEnd/>
              <a:tailEnd/>
            </a:ln>
          </p:spPr>
          <p:txBody>
            <a:bodyPr/>
            <a:lstStyle/>
            <a:p>
              <a:endParaRPr lang="ja-JP" altLang="en-US" sz="1300"/>
            </a:p>
          </p:txBody>
        </p:sp>
        <p:sp>
          <p:nvSpPr>
            <p:cNvPr id="327" name="Rectangle 111"/>
            <p:cNvSpPr>
              <a:spLocks noChangeArrowheads="1"/>
            </p:cNvSpPr>
            <p:nvPr/>
          </p:nvSpPr>
          <p:spPr bwMode="auto">
            <a:xfrm>
              <a:off x="3418160" y="2125309"/>
              <a:ext cx="442751" cy="322160"/>
            </a:xfrm>
            <a:prstGeom prst="rect">
              <a:avLst/>
            </a:prstGeom>
            <a:solidFill>
              <a:srgbClr val="00CC29"/>
            </a:solidFill>
            <a:ln w="0">
              <a:solidFill>
                <a:srgbClr val="00CC29"/>
              </a:solidFill>
              <a:miter lim="800000"/>
              <a:headEnd/>
              <a:tailEnd/>
            </a:ln>
          </p:spPr>
          <p:txBody>
            <a:bodyPr/>
            <a:lstStyle/>
            <a:p>
              <a:endParaRPr lang="ja-JP" altLang="en-US" sz="1300"/>
            </a:p>
          </p:txBody>
        </p:sp>
        <p:sp>
          <p:nvSpPr>
            <p:cNvPr id="328" name="Rectangle 112"/>
            <p:cNvSpPr>
              <a:spLocks noChangeArrowheads="1"/>
            </p:cNvSpPr>
            <p:nvPr/>
          </p:nvSpPr>
          <p:spPr bwMode="auto">
            <a:xfrm>
              <a:off x="3860911" y="2125309"/>
              <a:ext cx="441309" cy="322160"/>
            </a:xfrm>
            <a:prstGeom prst="rect">
              <a:avLst/>
            </a:prstGeom>
            <a:solidFill>
              <a:srgbClr val="00CC29"/>
            </a:solidFill>
            <a:ln w="0">
              <a:solidFill>
                <a:srgbClr val="00CC29"/>
              </a:solidFill>
              <a:miter lim="800000"/>
              <a:headEnd/>
              <a:tailEnd/>
            </a:ln>
          </p:spPr>
          <p:txBody>
            <a:bodyPr/>
            <a:lstStyle/>
            <a:p>
              <a:endParaRPr lang="ja-JP" altLang="en-US" sz="1300"/>
            </a:p>
          </p:txBody>
        </p:sp>
        <p:sp>
          <p:nvSpPr>
            <p:cNvPr id="329" name="Rectangle 113"/>
            <p:cNvSpPr>
              <a:spLocks noChangeArrowheads="1"/>
            </p:cNvSpPr>
            <p:nvPr/>
          </p:nvSpPr>
          <p:spPr bwMode="auto">
            <a:xfrm>
              <a:off x="4302220" y="2125309"/>
              <a:ext cx="439866" cy="322160"/>
            </a:xfrm>
            <a:prstGeom prst="rect">
              <a:avLst/>
            </a:prstGeom>
            <a:solidFill>
              <a:srgbClr val="00CC29"/>
            </a:solidFill>
            <a:ln w="0">
              <a:solidFill>
                <a:srgbClr val="00CC29"/>
              </a:solidFill>
              <a:miter lim="800000"/>
              <a:headEnd/>
              <a:tailEnd/>
            </a:ln>
          </p:spPr>
          <p:txBody>
            <a:bodyPr/>
            <a:lstStyle/>
            <a:p>
              <a:endParaRPr lang="ja-JP" altLang="en-US" sz="1300"/>
            </a:p>
          </p:txBody>
        </p:sp>
        <p:sp>
          <p:nvSpPr>
            <p:cNvPr id="330" name="Line 114"/>
            <p:cNvSpPr>
              <a:spLocks noChangeShapeType="1"/>
            </p:cNvSpPr>
            <p:nvPr/>
          </p:nvSpPr>
          <p:spPr bwMode="auto">
            <a:xfrm flipV="1">
              <a:off x="1650041" y="2122647"/>
              <a:ext cx="0" cy="3224267"/>
            </a:xfrm>
            <a:prstGeom prst="line">
              <a:avLst/>
            </a:prstGeom>
            <a:noFill/>
            <a:ln w="1588">
              <a:solidFill>
                <a:srgbClr val="000000"/>
              </a:solidFill>
              <a:round/>
              <a:headEnd/>
              <a:tailEnd/>
            </a:ln>
          </p:spPr>
          <p:txBody>
            <a:bodyPr/>
            <a:lstStyle/>
            <a:p>
              <a:endParaRPr lang="ja-JP" altLang="en-US" sz="1300"/>
            </a:p>
          </p:txBody>
        </p:sp>
        <p:sp>
          <p:nvSpPr>
            <p:cNvPr id="331" name="Line 115"/>
            <p:cNvSpPr>
              <a:spLocks noChangeShapeType="1"/>
            </p:cNvSpPr>
            <p:nvPr/>
          </p:nvSpPr>
          <p:spPr bwMode="auto">
            <a:xfrm>
              <a:off x="1650041" y="2122647"/>
              <a:ext cx="3092045" cy="0"/>
            </a:xfrm>
            <a:prstGeom prst="line">
              <a:avLst/>
            </a:prstGeom>
            <a:noFill/>
            <a:ln w="1588">
              <a:solidFill>
                <a:srgbClr val="000000"/>
              </a:solidFill>
              <a:round/>
              <a:headEnd/>
              <a:tailEnd/>
            </a:ln>
          </p:spPr>
          <p:txBody>
            <a:bodyPr/>
            <a:lstStyle/>
            <a:p>
              <a:endParaRPr lang="ja-JP" altLang="en-US" sz="1300"/>
            </a:p>
          </p:txBody>
        </p:sp>
        <p:sp>
          <p:nvSpPr>
            <p:cNvPr id="332" name="Line 116"/>
            <p:cNvSpPr>
              <a:spLocks noChangeShapeType="1"/>
            </p:cNvSpPr>
            <p:nvPr/>
          </p:nvSpPr>
          <p:spPr bwMode="auto">
            <a:xfrm>
              <a:off x="4742086" y="2122647"/>
              <a:ext cx="0" cy="3224267"/>
            </a:xfrm>
            <a:prstGeom prst="line">
              <a:avLst/>
            </a:prstGeom>
            <a:noFill/>
            <a:ln w="1588">
              <a:solidFill>
                <a:srgbClr val="000000"/>
              </a:solidFill>
              <a:round/>
              <a:headEnd/>
              <a:tailEnd/>
            </a:ln>
          </p:spPr>
          <p:txBody>
            <a:bodyPr/>
            <a:lstStyle/>
            <a:p>
              <a:endParaRPr lang="ja-JP" altLang="en-US" sz="1300"/>
            </a:p>
          </p:txBody>
        </p:sp>
        <p:sp>
          <p:nvSpPr>
            <p:cNvPr id="333" name="Line 117"/>
            <p:cNvSpPr>
              <a:spLocks noChangeShapeType="1"/>
            </p:cNvSpPr>
            <p:nvPr/>
          </p:nvSpPr>
          <p:spPr bwMode="auto">
            <a:xfrm flipH="1">
              <a:off x="1650041" y="5346913"/>
              <a:ext cx="3092045" cy="0"/>
            </a:xfrm>
            <a:prstGeom prst="line">
              <a:avLst/>
            </a:prstGeom>
            <a:noFill/>
            <a:ln w="1588">
              <a:solidFill>
                <a:srgbClr val="000000"/>
              </a:solidFill>
              <a:round/>
              <a:headEnd/>
              <a:tailEnd/>
            </a:ln>
          </p:spPr>
          <p:txBody>
            <a:bodyPr/>
            <a:lstStyle/>
            <a:p>
              <a:endParaRPr lang="ja-JP" altLang="en-US" sz="1300"/>
            </a:p>
          </p:txBody>
        </p:sp>
        <p:sp>
          <p:nvSpPr>
            <p:cNvPr id="334" name="Line 118"/>
            <p:cNvSpPr>
              <a:spLocks noChangeShapeType="1"/>
            </p:cNvSpPr>
            <p:nvPr/>
          </p:nvSpPr>
          <p:spPr bwMode="auto">
            <a:xfrm flipV="1">
              <a:off x="1650041" y="2122647"/>
              <a:ext cx="0" cy="3224267"/>
            </a:xfrm>
            <a:prstGeom prst="line">
              <a:avLst/>
            </a:prstGeom>
            <a:noFill/>
            <a:ln w="1588">
              <a:solidFill>
                <a:srgbClr val="000000"/>
              </a:solidFill>
              <a:round/>
              <a:headEnd/>
              <a:tailEnd/>
            </a:ln>
          </p:spPr>
          <p:txBody>
            <a:bodyPr/>
            <a:lstStyle/>
            <a:p>
              <a:endParaRPr lang="ja-JP" altLang="en-US" sz="1300"/>
            </a:p>
          </p:txBody>
        </p:sp>
        <p:sp>
          <p:nvSpPr>
            <p:cNvPr id="335" name="Line 119"/>
            <p:cNvSpPr>
              <a:spLocks noChangeShapeType="1"/>
            </p:cNvSpPr>
            <p:nvPr/>
          </p:nvSpPr>
          <p:spPr bwMode="auto">
            <a:xfrm flipH="1">
              <a:off x="1647157" y="5187164"/>
              <a:ext cx="67783" cy="0"/>
            </a:xfrm>
            <a:prstGeom prst="line">
              <a:avLst/>
            </a:prstGeom>
            <a:noFill/>
            <a:ln w="1588">
              <a:solidFill>
                <a:srgbClr val="000000"/>
              </a:solidFill>
              <a:round/>
              <a:headEnd/>
              <a:tailEnd/>
            </a:ln>
          </p:spPr>
          <p:txBody>
            <a:bodyPr/>
            <a:lstStyle/>
            <a:p>
              <a:endParaRPr lang="ja-JP" altLang="en-US" sz="1300"/>
            </a:p>
          </p:txBody>
        </p:sp>
        <p:sp>
          <p:nvSpPr>
            <p:cNvPr id="336" name="Line 120"/>
            <p:cNvSpPr>
              <a:spLocks noChangeShapeType="1"/>
            </p:cNvSpPr>
            <p:nvPr/>
          </p:nvSpPr>
          <p:spPr bwMode="auto">
            <a:xfrm flipH="1">
              <a:off x="1650041" y="5121934"/>
              <a:ext cx="31728" cy="0"/>
            </a:xfrm>
            <a:prstGeom prst="line">
              <a:avLst/>
            </a:prstGeom>
            <a:noFill/>
            <a:ln w="1588">
              <a:solidFill>
                <a:srgbClr val="000000"/>
              </a:solidFill>
              <a:round/>
              <a:headEnd/>
              <a:tailEnd/>
            </a:ln>
          </p:spPr>
          <p:txBody>
            <a:bodyPr/>
            <a:lstStyle/>
            <a:p>
              <a:endParaRPr lang="ja-JP" altLang="en-US" sz="1300"/>
            </a:p>
          </p:txBody>
        </p:sp>
        <p:sp>
          <p:nvSpPr>
            <p:cNvPr id="337" name="Line 121"/>
            <p:cNvSpPr>
              <a:spLocks noChangeShapeType="1"/>
            </p:cNvSpPr>
            <p:nvPr/>
          </p:nvSpPr>
          <p:spPr bwMode="auto">
            <a:xfrm flipH="1">
              <a:off x="1650041" y="5058034"/>
              <a:ext cx="31728" cy="0"/>
            </a:xfrm>
            <a:prstGeom prst="line">
              <a:avLst/>
            </a:prstGeom>
            <a:noFill/>
            <a:ln w="1588">
              <a:solidFill>
                <a:srgbClr val="000000"/>
              </a:solidFill>
              <a:round/>
              <a:headEnd/>
              <a:tailEnd/>
            </a:ln>
          </p:spPr>
          <p:txBody>
            <a:bodyPr/>
            <a:lstStyle/>
            <a:p>
              <a:endParaRPr lang="ja-JP" altLang="en-US" sz="1300"/>
            </a:p>
          </p:txBody>
        </p:sp>
        <p:sp>
          <p:nvSpPr>
            <p:cNvPr id="338" name="Line 122"/>
            <p:cNvSpPr>
              <a:spLocks noChangeShapeType="1"/>
            </p:cNvSpPr>
            <p:nvPr/>
          </p:nvSpPr>
          <p:spPr bwMode="auto">
            <a:xfrm flipH="1">
              <a:off x="1650041" y="4992803"/>
              <a:ext cx="31728" cy="0"/>
            </a:xfrm>
            <a:prstGeom prst="line">
              <a:avLst/>
            </a:prstGeom>
            <a:noFill/>
            <a:ln w="1588">
              <a:solidFill>
                <a:srgbClr val="000000"/>
              </a:solidFill>
              <a:round/>
              <a:headEnd/>
              <a:tailEnd/>
            </a:ln>
          </p:spPr>
          <p:txBody>
            <a:bodyPr/>
            <a:lstStyle/>
            <a:p>
              <a:endParaRPr lang="ja-JP" altLang="en-US" sz="1300"/>
            </a:p>
          </p:txBody>
        </p:sp>
        <p:sp>
          <p:nvSpPr>
            <p:cNvPr id="339" name="Line 123"/>
            <p:cNvSpPr>
              <a:spLocks noChangeShapeType="1"/>
            </p:cNvSpPr>
            <p:nvPr/>
          </p:nvSpPr>
          <p:spPr bwMode="auto">
            <a:xfrm flipH="1">
              <a:off x="1650041" y="4928904"/>
              <a:ext cx="31728" cy="0"/>
            </a:xfrm>
            <a:prstGeom prst="line">
              <a:avLst/>
            </a:prstGeom>
            <a:noFill/>
            <a:ln w="1588">
              <a:solidFill>
                <a:srgbClr val="000000"/>
              </a:solidFill>
              <a:round/>
              <a:headEnd/>
              <a:tailEnd/>
            </a:ln>
          </p:spPr>
          <p:txBody>
            <a:bodyPr/>
            <a:lstStyle/>
            <a:p>
              <a:endParaRPr lang="ja-JP" altLang="en-US" sz="1300"/>
            </a:p>
          </p:txBody>
        </p:sp>
        <p:sp>
          <p:nvSpPr>
            <p:cNvPr id="340" name="Line 124"/>
            <p:cNvSpPr>
              <a:spLocks noChangeShapeType="1"/>
            </p:cNvSpPr>
            <p:nvPr/>
          </p:nvSpPr>
          <p:spPr bwMode="auto">
            <a:xfrm flipH="1">
              <a:off x="1647157" y="4865004"/>
              <a:ext cx="67783" cy="0"/>
            </a:xfrm>
            <a:prstGeom prst="line">
              <a:avLst/>
            </a:prstGeom>
            <a:noFill/>
            <a:ln w="1588">
              <a:solidFill>
                <a:srgbClr val="000000"/>
              </a:solidFill>
              <a:round/>
              <a:headEnd/>
              <a:tailEnd/>
            </a:ln>
          </p:spPr>
          <p:txBody>
            <a:bodyPr/>
            <a:lstStyle/>
            <a:p>
              <a:endParaRPr lang="ja-JP" altLang="en-US" sz="1300"/>
            </a:p>
          </p:txBody>
        </p:sp>
        <p:sp>
          <p:nvSpPr>
            <p:cNvPr id="341" name="Line 125"/>
            <p:cNvSpPr>
              <a:spLocks noChangeShapeType="1"/>
            </p:cNvSpPr>
            <p:nvPr/>
          </p:nvSpPr>
          <p:spPr bwMode="auto">
            <a:xfrm flipH="1">
              <a:off x="1650041" y="4799773"/>
              <a:ext cx="31728" cy="0"/>
            </a:xfrm>
            <a:prstGeom prst="line">
              <a:avLst/>
            </a:prstGeom>
            <a:noFill/>
            <a:ln w="1588">
              <a:solidFill>
                <a:srgbClr val="000000"/>
              </a:solidFill>
              <a:round/>
              <a:headEnd/>
              <a:tailEnd/>
            </a:ln>
          </p:spPr>
          <p:txBody>
            <a:bodyPr/>
            <a:lstStyle/>
            <a:p>
              <a:endParaRPr lang="ja-JP" altLang="en-US" sz="1300"/>
            </a:p>
          </p:txBody>
        </p:sp>
        <p:sp>
          <p:nvSpPr>
            <p:cNvPr id="342" name="Line 126"/>
            <p:cNvSpPr>
              <a:spLocks noChangeShapeType="1"/>
            </p:cNvSpPr>
            <p:nvPr/>
          </p:nvSpPr>
          <p:spPr bwMode="auto">
            <a:xfrm flipH="1">
              <a:off x="1650041" y="4737205"/>
              <a:ext cx="31728" cy="0"/>
            </a:xfrm>
            <a:prstGeom prst="line">
              <a:avLst/>
            </a:prstGeom>
            <a:noFill/>
            <a:ln w="1588">
              <a:solidFill>
                <a:srgbClr val="000000"/>
              </a:solidFill>
              <a:round/>
              <a:headEnd/>
              <a:tailEnd/>
            </a:ln>
          </p:spPr>
          <p:txBody>
            <a:bodyPr/>
            <a:lstStyle/>
            <a:p>
              <a:endParaRPr lang="ja-JP" altLang="en-US" sz="1300"/>
            </a:p>
          </p:txBody>
        </p:sp>
        <p:sp>
          <p:nvSpPr>
            <p:cNvPr id="343" name="Line 127"/>
            <p:cNvSpPr>
              <a:spLocks noChangeShapeType="1"/>
            </p:cNvSpPr>
            <p:nvPr/>
          </p:nvSpPr>
          <p:spPr bwMode="auto">
            <a:xfrm flipH="1">
              <a:off x="1650041" y="4669311"/>
              <a:ext cx="31728" cy="0"/>
            </a:xfrm>
            <a:prstGeom prst="line">
              <a:avLst/>
            </a:prstGeom>
            <a:noFill/>
            <a:ln w="1588">
              <a:solidFill>
                <a:srgbClr val="000000"/>
              </a:solidFill>
              <a:round/>
              <a:headEnd/>
              <a:tailEnd/>
            </a:ln>
          </p:spPr>
          <p:txBody>
            <a:bodyPr/>
            <a:lstStyle/>
            <a:p>
              <a:endParaRPr lang="ja-JP" altLang="en-US" sz="1300"/>
            </a:p>
          </p:txBody>
        </p:sp>
        <p:sp>
          <p:nvSpPr>
            <p:cNvPr id="344" name="Line 128"/>
            <p:cNvSpPr>
              <a:spLocks noChangeShapeType="1"/>
            </p:cNvSpPr>
            <p:nvPr/>
          </p:nvSpPr>
          <p:spPr bwMode="auto">
            <a:xfrm flipH="1">
              <a:off x="1650041" y="4605412"/>
              <a:ext cx="31728" cy="0"/>
            </a:xfrm>
            <a:prstGeom prst="line">
              <a:avLst/>
            </a:prstGeom>
            <a:noFill/>
            <a:ln w="1588">
              <a:solidFill>
                <a:srgbClr val="000000"/>
              </a:solidFill>
              <a:round/>
              <a:headEnd/>
              <a:tailEnd/>
            </a:ln>
          </p:spPr>
          <p:txBody>
            <a:bodyPr/>
            <a:lstStyle/>
            <a:p>
              <a:endParaRPr lang="ja-JP" altLang="en-US" sz="1300"/>
            </a:p>
          </p:txBody>
        </p:sp>
        <p:sp>
          <p:nvSpPr>
            <p:cNvPr id="345" name="Line 129"/>
            <p:cNvSpPr>
              <a:spLocks noChangeShapeType="1"/>
            </p:cNvSpPr>
            <p:nvPr/>
          </p:nvSpPr>
          <p:spPr bwMode="auto">
            <a:xfrm flipH="1">
              <a:off x="1647157" y="4541512"/>
              <a:ext cx="67783" cy="0"/>
            </a:xfrm>
            <a:prstGeom prst="line">
              <a:avLst/>
            </a:prstGeom>
            <a:noFill/>
            <a:ln w="1588">
              <a:solidFill>
                <a:srgbClr val="000000"/>
              </a:solidFill>
              <a:round/>
              <a:headEnd/>
              <a:tailEnd/>
            </a:ln>
          </p:spPr>
          <p:txBody>
            <a:bodyPr/>
            <a:lstStyle/>
            <a:p>
              <a:endParaRPr lang="ja-JP" altLang="en-US" sz="1300"/>
            </a:p>
          </p:txBody>
        </p:sp>
        <p:sp>
          <p:nvSpPr>
            <p:cNvPr id="346" name="Line 130"/>
            <p:cNvSpPr>
              <a:spLocks noChangeShapeType="1"/>
            </p:cNvSpPr>
            <p:nvPr/>
          </p:nvSpPr>
          <p:spPr bwMode="auto">
            <a:xfrm flipH="1">
              <a:off x="1650041" y="4476281"/>
              <a:ext cx="31728" cy="0"/>
            </a:xfrm>
            <a:prstGeom prst="line">
              <a:avLst/>
            </a:prstGeom>
            <a:noFill/>
            <a:ln w="1588">
              <a:solidFill>
                <a:srgbClr val="000000"/>
              </a:solidFill>
              <a:round/>
              <a:headEnd/>
              <a:tailEnd/>
            </a:ln>
          </p:spPr>
          <p:txBody>
            <a:bodyPr/>
            <a:lstStyle/>
            <a:p>
              <a:endParaRPr lang="ja-JP" altLang="en-US" sz="1300"/>
            </a:p>
          </p:txBody>
        </p:sp>
        <p:sp>
          <p:nvSpPr>
            <p:cNvPr id="347" name="Line 131"/>
            <p:cNvSpPr>
              <a:spLocks noChangeShapeType="1"/>
            </p:cNvSpPr>
            <p:nvPr/>
          </p:nvSpPr>
          <p:spPr bwMode="auto">
            <a:xfrm flipH="1">
              <a:off x="1650041" y="4412382"/>
              <a:ext cx="31728" cy="0"/>
            </a:xfrm>
            <a:prstGeom prst="line">
              <a:avLst/>
            </a:prstGeom>
            <a:noFill/>
            <a:ln w="1588">
              <a:solidFill>
                <a:srgbClr val="000000"/>
              </a:solidFill>
              <a:round/>
              <a:headEnd/>
              <a:tailEnd/>
            </a:ln>
          </p:spPr>
          <p:txBody>
            <a:bodyPr/>
            <a:lstStyle/>
            <a:p>
              <a:endParaRPr lang="ja-JP" altLang="en-US" sz="1300"/>
            </a:p>
          </p:txBody>
        </p:sp>
        <p:sp>
          <p:nvSpPr>
            <p:cNvPr id="348" name="Line 132"/>
            <p:cNvSpPr>
              <a:spLocks noChangeShapeType="1"/>
            </p:cNvSpPr>
            <p:nvPr/>
          </p:nvSpPr>
          <p:spPr bwMode="auto">
            <a:xfrm flipH="1">
              <a:off x="1650041" y="4349813"/>
              <a:ext cx="31728" cy="0"/>
            </a:xfrm>
            <a:prstGeom prst="line">
              <a:avLst/>
            </a:prstGeom>
            <a:noFill/>
            <a:ln w="1588">
              <a:solidFill>
                <a:srgbClr val="000000"/>
              </a:solidFill>
              <a:round/>
              <a:headEnd/>
              <a:tailEnd/>
            </a:ln>
          </p:spPr>
          <p:txBody>
            <a:bodyPr/>
            <a:lstStyle/>
            <a:p>
              <a:endParaRPr lang="ja-JP" altLang="en-US" sz="1300"/>
            </a:p>
          </p:txBody>
        </p:sp>
        <p:sp>
          <p:nvSpPr>
            <p:cNvPr id="349" name="Line 133"/>
            <p:cNvSpPr>
              <a:spLocks noChangeShapeType="1"/>
            </p:cNvSpPr>
            <p:nvPr/>
          </p:nvSpPr>
          <p:spPr bwMode="auto">
            <a:xfrm flipH="1">
              <a:off x="1650041" y="4284583"/>
              <a:ext cx="31728" cy="0"/>
            </a:xfrm>
            <a:prstGeom prst="line">
              <a:avLst/>
            </a:prstGeom>
            <a:noFill/>
            <a:ln w="1588">
              <a:solidFill>
                <a:srgbClr val="000000"/>
              </a:solidFill>
              <a:round/>
              <a:headEnd/>
              <a:tailEnd/>
            </a:ln>
          </p:spPr>
          <p:txBody>
            <a:bodyPr/>
            <a:lstStyle/>
            <a:p>
              <a:endParaRPr lang="ja-JP" altLang="en-US" sz="1300"/>
            </a:p>
          </p:txBody>
        </p:sp>
        <p:sp>
          <p:nvSpPr>
            <p:cNvPr id="350" name="Line 134"/>
            <p:cNvSpPr>
              <a:spLocks noChangeShapeType="1"/>
            </p:cNvSpPr>
            <p:nvPr/>
          </p:nvSpPr>
          <p:spPr bwMode="auto">
            <a:xfrm flipH="1">
              <a:off x="1647157" y="4219352"/>
              <a:ext cx="67783" cy="0"/>
            </a:xfrm>
            <a:prstGeom prst="line">
              <a:avLst/>
            </a:prstGeom>
            <a:noFill/>
            <a:ln w="1588">
              <a:solidFill>
                <a:srgbClr val="000000"/>
              </a:solidFill>
              <a:round/>
              <a:headEnd/>
              <a:tailEnd/>
            </a:ln>
          </p:spPr>
          <p:txBody>
            <a:bodyPr/>
            <a:lstStyle/>
            <a:p>
              <a:endParaRPr lang="ja-JP" altLang="en-US" sz="1300"/>
            </a:p>
          </p:txBody>
        </p:sp>
        <p:sp>
          <p:nvSpPr>
            <p:cNvPr id="351" name="Line 135"/>
            <p:cNvSpPr>
              <a:spLocks noChangeShapeType="1"/>
            </p:cNvSpPr>
            <p:nvPr/>
          </p:nvSpPr>
          <p:spPr bwMode="auto">
            <a:xfrm flipH="1">
              <a:off x="1650041" y="4155452"/>
              <a:ext cx="31728" cy="0"/>
            </a:xfrm>
            <a:prstGeom prst="line">
              <a:avLst/>
            </a:prstGeom>
            <a:noFill/>
            <a:ln w="1588">
              <a:solidFill>
                <a:srgbClr val="000000"/>
              </a:solidFill>
              <a:round/>
              <a:headEnd/>
              <a:tailEnd/>
            </a:ln>
          </p:spPr>
          <p:txBody>
            <a:bodyPr/>
            <a:lstStyle/>
            <a:p>
              <a:endParaRPr lang="ja-JP" altLang="en-US" sz="1300"/>
            </a:p>
          </p:txBody>
        </p:sp>
        <p:sp>
          <p:nvSpPr>
            <p:cNvPr id="352" name="Line 136"/>
            <p:cNvSpPr>
              <a:spLocks noChangeShapeType="1"/>
            </p:cNvSpPr>
            <p:nvPr/>
          </p:nvSpPr>
          <p:spPr bwMode="auto">
            <a:xfrm flipH="1">
              <a:off x="1650041" y="4092884"/>
              <a:ext cx="31728" cy="0"/>
            </a:xfrm>
            <a:prstGeom prst="line">
              <a:avLst/>
            </a:prstGeom>
            <a:noFill/>
            <a:ln w="1588">
              <a:solidFill>
                <a:srgbClr val="000000"/>
              </a:solidFill>
              <a:round/>
              <a:headEnd/>
              <a:tailEnd/>
            </a:ln>
          </p:spPr>
          <p:txBody>
            <a:bodyPr/>
            <a:lstStyle/>
            <a:p>
              <a:endParaRPr lang="ja-JP" altLang="en-US" sz="1300"/>
            </a:p>
          </p:txBody>
        </p:sp>
        <p:sp>
          <p:nvSpPr>
            <p:cNvPr id="353" name="Line 137"/>
            <p:cNvSpPr>
              <a:spLocks noChangeShapeType="1"/>
            </p:cNvSpPr>
            <p:nvPr/>
          </p:nvSpPr>
          <p:spPr bwMode="auto">
            <a:xfrm flipH="1">
              <a:off x="1650041" y="4024991"/>
              <a:ext cx="31728" cy="0"/>
            </a:xfrm>
            <a:prstGeom prst="line">
              <a:avLst/>
            </a:prstGeom>
            <a:noFill/>
            <a:ln w="1588">
              <a:solidFill>
                <a:srgbClr val="000000"/>
              </a:solidFill>
              <a:round/>
              <a:headEnd/>
              <a:tailEnd/>
            </a:ln>
          </p:spPr>
          <p:txBody>
            <a:bodyPr/>
            <a:lstStyle/>
            <a:p>
              <a:endParaRPr lang="ja-JP" altLang="en-US" sz="1300"/>
            </a:p>
          </p:txBody>
        </p:sp>
        <p:sp>
          <p:nvSpPr>
            <p:cNvPr id="354" name="Line 138"/>
            <p:cNvSpPr>
              <a:spLocks noChangeShapeType="1"/>
            </p:cNvSpPr>
            <p:nvPr/>
          </p:nvSpPr>
          <p:spPr bwMode="auto">
            <a:xfrm flipH="1">
              <a:off x="1650041" y="3961091"/>
              <a:ext cx="31728" cy="0"/>
            </a:xfrm>
            <a:prstGeom prst="line">
              <a:avLst/>
            </a:prstGeom>
            <a:noFill/>
            <a:ln w="1588">
              <a:solidFill>
                <a:srgbClr val="000000"/>
              </a:solidFill>
              <a:round/>
              <a:headEnd/>
              <a:tailEnd/>
            </a:ln>
          </p:spPr>
          <p:txBody>
            <a:bodyPr/>
            <a:lstStyle/>
            <a:p>
              <a:endParaRPr lang="ja-JP" altLang="en-US" sz="1300"/>
            </a:p>
          </p:txBody>
        </p:sp>
        <p:sp>
          <p:nvSpPr>
            <p:cNvPr id="355" name="Line 139"/>
            <p:cNvSpPr>
              <a:spLocks noChangeShapeType="1"/>
            </p:cNvSpPr>
            <p:nvPr/>
          </p:nvSpPr>
          <p:spPr bwMode="auto">
            <a:xfrm flipH="1">
              <a:off x="1647157" y="3895860"/>
              <a:ext cx="67783" cy="0"/>
            </a:xfrm>
            <a:prstGeom prst="line">
              <a:avLst/>
            </a:prstGeom>
            <a:noFill/>
            <a:ln w="1588">
              <a:solidFill>
                <a:srgbClr val="000000"/>
              </a:solidFill>
              <a:round/>
              <a:headEnd/>
              <a:tailEnd/>
            </a:ln>
          </p:spPr>
          <p:txBody>
            <a:bodyPr/>
            <a:lstStyle/>
            <a:p>
              <a:endParaRPr lang="ja-JP" altLang="en-US" sz="1300"/>
            </a:p>
          </p:txBody>
        </p:sp>
        <p:sp>
          <p:nvSpPr>
            <p:cNvPr id="356" name="Line 140"/>
            <p:cNvSpPr>
              <a:spLocks noChangeShapeType="1"/>
            </p:cNvSpPr>
            <p:nvPr/>
          </p:nvSpPr>
          <p:spPr bwMode="auto">
            <a:xfrm flipH="1">
              <a:off x="1650041" y="3833292"/>
              <a:ext cx="31728" cy="0"/>
            </a:xfrm>
            <a:prstGeom prst="line">
              <a:avLst/>
            </a:prstGeom>
            <a:noFill/>
            <a:ln w="1588">
              <a:solidFill>
                <a:srgbClr val="000000"/>
              </a:solidFill>
              <a:round/>
              <a:headEnd/>
              <a:tailEnd/>
            </a:ln>
          </p:spPr>
          <p:txBody>
            <a:bodyPr/>
            <a:lstStyle/>
            <a:p>
              <a:endParaRPr lang="ja-JP" altLang="en-US" sz="1300"/>
            </a:p>
          </p:txBody>
        </p:sp>
        <p:sp>
          <p:nvSpPr>
            <p:cNvPr id="357" name="Line 141"/>
            <p:cNvSpPr>
              <a:spLocks noChangeShapeType="1"/>
            </p:cNvSpPr>
            <p:nvPr/>
          </p:nvSpPr>
          <p:spPr bwMode="auto">
            <a:xfrm flipH="1">
              <a:off x="1650041" y="3768061"/>
              <a:ext cx="31728" cy="0"/>
            </a:xfrm>
            <a:prstGeom prst="line">
              <a:avLst/>
            </a:prstGeom>
            <a:noFill/>
            <a:ln w="1588">
              <a:solidFill>
                <a:srgbClr val="000000"/>
              </a:solidFill>
              <a:round/>
              <a:headEnd/>
              <a:tailEnd/>
            </a:ln>
          </p:spPr>
          <p:txBody>
            <a:bodyPr/>
            <a:lstStyle/>
            <a:p>
              <a:endParaRPr lang="ja-JP" altLang="en-US" sz="1300"/>
            </a:p>
          </p:txBody>
        </p:sp>
        <p:sp>
          <p:nvSpPr>
            <p:cNvPr id="358" name="Line 142"/>
            <p:cNvSpPr>
              <a:spLocks noChangeShapeType="1"/>
            </p:cNvSpPr>
            <p:nvPr/>
          </p:nvSpPr>
          <p:spPr bwMode="auto">
            <a:xfrm flipH="1">
              <a:off x="1650041" y="3704161"/>
              <a:ext cx="31728" cy="0"/>
            </a:xfrm>
            <a:prstGeom prst="line">
              <a:avLst/>
            </a:prstGeom>
            <a:noFill/>
            <a:ln w="1588">
              <a:solidFill>
                <a:srgbClr val="000000"/>
              </a:solidFill>
              <a:round/>
              <a:headEnd/>
              <a:tailEnd/>
            </a:ln>
          </p:spPr>
          <p:txBody>
            <a:bodyPr/>
            <a:lstStyle/>
            <a:p>
              <a:endParaRPr lang="ja-JP" altLang="en-US" sz="1300"/>
            </a:p>
          </p:txBody>
        </p:sp>
        <p:sp>
          <p:nvSpPr>
            <p:cNvPr id="359" name="Line 143"/>
            <p:cNvSpPr>
              <a:spLocks noChangeShapeType="1"/>
            </p:cNvSpPr>
            <p:nvPr/>
          </p:nvSpPr>
          <p:spPr bwMode="auto">
            <a:xfrm flipH="1">
              <a:off x="1650041" y="3638931"/>
              <a:ext cx="31728" cy="0"/>
            </a:xfrm>
            <a:prstGeom prst="line">
              <a:avLst/>
            </a:prstGeom>
            <a:noFill/>
            <a:ln w="1588">
              <a:solidFill>
                <a:srgbClr val="000000"/>
              </a:solidFill>
              <a:round/>
              <a:headEnd/>
              <a:tailEnd/>
            </a:ln>
          </p:spPr>
          <p:txBody>
            <a:bodyPr/>
            <a:lstStyle/>
            <a:p>
              <a:endParaRPr lang="ja-JP" altLang="en-US" sz="1300"/>
            </a:p>
          </p:txBody>
        </p:sp>
        <p:sp>
          <p:nvSpPr>
            <p:cNvPr id="360" name="Line 144"/>
            <p:cNvSpPr>
              <a:spLocks noChangeShapeType="1"/>
            </p:cNvSpPr>
            <p:nvPr/>
          </p:nvSpPr>
          <p:spPr bwMode="auto">
            <a:xfrm flipH="1">
              <a:off x="1647157" y="3576362"/>
              <a:ext cx="67783" cy="0"/>
            </a:xfrm>
            <a:prstGeom prst="line">
              <a:avLst/>
            </a:prstGeom>
            <a:noFill/>
            <a:ln w="1588">
              <a:solidFill>
                <a:srgbClr val="000000"/>
              </a:solidFill>
              <a:round/>
              <a:headEnd/>
              <a:tailEnd/>
            </a:ln>
          </p:spPr>
          <p:txBody>
            <a:bodyPr/>
            <a:lstStyle/>
            <a:p>
              <a:endParaRPr lang="ja-JP" altLang="en-US" sz="1300"/>
            </a:p>
          </p:txBody>
        </p:sp>
        <p:sp>
          <p:nvSpPr>
            <p:cNvPr id="361" name="Line 145"/>
            <p:cNvSpPr>
              <a:spLocks noChangeShapeType="1"/>
            </p:cNvSpPr>
            <p:nvPr/>
          </p:nvSpPr>
          <p:spPr bwMode="auto">
            <a:xfrm flipH="1">
              <a:off x="1650041" y="3511131"/>
              <a:ext cx="31728" cy="0"/>
            </a:xfrm>
            <a:prstGeom prst="line">
              <a:avLst/>
            </a:prstGeom>
            <a:noFill/>
            <a:ln w="1588">
              <a:solidFill>
                <a:srgbClr val="000000"/>
              </a:solidFill>
              <a:round/>
              <a:headEnd/>
              <a:tailEnd/>
            </a:ln>
          </p:spPr>
          <p:txBody>
            <a:bodyPr/>
            <a:lstStyle/>
            <a:p>
              <a:endParaRPr lang="ja-JP" altLang="en-US" sz="1300"/>
            </a:p>
          </p:txBody>
        </p:sp>
        <p:sp>
          <p:nvSpPr>
            <p:cNvPr id="362" name="Line 146"/>
            <p:cNvSpPr>
              <a:spLocks noChangeShapeType="1"/>
            </p:cNvSpPr>
            <p:nvPr/>
          </p:nvSpPr>
          <p:spPr bwMode="auto">
            <a:xfrm flipH="1">
              <a:off x="1650041" y="3447232"/>
              <a:ext cx="31728" cy="0"/>
            </a:xfrm>
            <a:prstGeom prst="line">
              <a:avLst/>
            </a:prstGeom>
            <a:noFill/>
            <a:ln w="1588">
              <a:solidFill>
                <a:srgbClr val="000000"/>
              </a:solidFill>
              <a:round/>
              <a:headEnd/>
              <a:tailEnd/>
            </a:ln>
          </p:spPr>
          <p:txBody>
            <a:bodyPr/>
            <a:lstStyle/>
            <a:p>
              <a:endParaRPr lang="ja-JP" altLang="en-US" sz="1300"/>
            </a:p>
          </p:txBody>
        </p:sp>
        <p:sp>
          <p:nvSpPr>
            <p:cNvPr id="363" name="Line 147"/>
            <p:cNvSpPr>
              <a:spLocks noChangeShapeType="1"/>
            </p:cNvSpPr>
            <p:nvPr/>
          </p:nvSpPr>
          <p:spPr bwMode="auto">
            <a:xfrm flipH="1">
              <a:off x="1650041" y="3379339"/>
              <a:ext cx="31728" cy="0"/>
            </a:xfrm>
            <a:prstGeom prst="line">
              <a:avLst/>
            </a:prstGeom>
            <a:noFill/>
            <a:ln w="1588">
              <a:solidFill>
                <a:srgbClr val="000000"/>
              </a:solidFill>
              <a:round/>
              <a:headEnd/>
              <a:tailEnd/>
            </a:ln>
          </p:spPr>
          <p:txBody>
            <a:bodyPr/>
            <a:lstStyle/>
            <a:p>
              <a:endParaRPr lang="ja-JP" altLang="en-US" sz="1300"/>
            </a:p>
          </p:txBody>
        </p:sp>
        <p:sp>
          <p:nvSpPr>
            <p:cNvPr id="364" name="Line 148"/>
            <p:cNvSpPr>
              <a:spLocks noChangeShapeType="1"/>
            </p:cNvSpPr>
            <p:nvPr/>
          </p:nvSpPr>
          <p:spPr bwMode="auto">
            <a:xfrm flipH="1">
              <a:off x="1650041" y="3318101"/>
              <a:ext cx="31728" cy="0"/>
            </a:xfrm>
            <a:prstGeom prst="line">
              <a:avLst/>
            </a:prstGeom>
            <a:noFill/>
            <a:ln w="1588">
              <a:solidFill>
                <a:srgbClr val="000000"/>
              </a:solidFill>
              <a:round/>
              <a:headEnd/>
              <a:tailEnd/>
            </a:ln>
          </p:spPr>
          <p:txBody>
            <a:bodyPr/>
            <a:lstStyle/>
            <a:p>
              <a:endParaRPr lang="ja-JP" altLang="en-US" sz="1300"/>
            </a:p>
          </p:txBody>
        </p:sp>
        <p:sp>
          <p:nvSpPr>
            <p:cNvPr id="365" name="Line 149"/>
            <p:cNvSpPr>
              <a:spLocks noChangeShapeType="1"/>
            </p:cNvSpPr>
            <p:nvPr/>
          </p:nvSpPr>
          <p:spPr bwMode="auto">
            <a:xfrm flipH="1">
              <a:off x="1647157" y="3255533"/>
              <a:ext cx="67783" cy="0"/>
            </a:xfrm>
            <a:prstGeom prst="line">
              <a:avLst/>
            </a:prstGeom>
            <a:noFill/>
            <a:ln w="1588">
              <a:solidFill>
                <a:srgbClr val="000000"/>
              </a:solidFill>
              <a:round/>
              <a:headEnd/>
              <a:tailEnd/>
            </a:ln>
          </p:spPr>
          <p:txBody>
            <a:bodyPr/>
            <a:lstStyle/>
            <a:p>
              <a:endParaRPr lang="ja-JP" altLang="en-US" sz="1300"/>
            </a:p>
          </p:txBody>
        </p:sp>
        <p:sp>
          <p:nvSpPr>
            <p:cNvPr id="366" name="Line 150"/>
            <p:cNvSpPr>
              <a:spLocks noChangeShapeType="1"/>
            </p:cNvSpPr>
            <p:nvPr/>
          </p:nvSpPr>
          <p:spPr bwMode="auto">
            <a:xfrm flipH="1">
              <a:off x="1650041" y="3187640"/>
              <a:ext cx="31728" cy="0"/>
            </a:xfrm>
            <a:prstGeom prst="line">
              <a:avLst/>
            </a:prstGeom>
            <a:noFill/>
            <a:ln w="1588">
              <a:solidFill>
                <a:srgbClr val="000000"/>
              </a:solidFill>
              <a:round/>
              <a:headEnd/>
              <a:tailEnd/>
            </a:ln>
          </p:spPr>
          <p:txBody>
            <a:bodyPr/>
            <a:lstStyle/>
            <a:p>
              <a:endParaRPr lang="ja-JP" altLang="en-US" sz="1300"/>
            </a:p>
          </p:txBody>
        </p:sp>
        <p:sp>
          <p:nvSpPr>
            <p:cNvPr id="367" name="Line 151"/>
            <p:cNvSpPr>
              <a:spLocks noChangeShapeType="1"/>
            </p:cNvSpPr>
            <p:nvPr/>
          </p:nvSpPr>
          <p:spPr bwMode="auto">
            <a:xfrm flipH="1">
              <a:off x="1650041" y="3122409"/>
              <a:ext cx="31728" cy="0"/>
            </a:xfrm>
            <a:prstGeom prst="line">
              <a:avLst/>
            </a:prstGeom>
            <a:noFill/>
            <a:ln w="1588">
              <a:solidFill>
                <a:srgbClr val="000000"/>
              </a:solidFill>
              <a:round/>
              <a:headEnd/>
              <a:tailEnd/>
            </a:ln>
          </p:spPr>
          <p:txBody>
            <a:bodyPr/>
            <a:lstStyle/>
            <a:p>
              <a:endParaRPr lang="ja-JP" altLang="en-US" sz="1300"/>
            </a:p>
          </p:txBody>
        </p:sp>
        <p:sp>
          <p:nvSpPr>
            <p:cNvPr id="368" name="Line 152"/>
            <p:cNvSpPr>
              <a:spLocks noChangeShapeType="1"/>
            </p:cNvSpPr>
            <p:nvPr/>
          </p:nvSpPr>
          <p:spPr bwMode="auto">
            <a:xfrm flipH="1">
              <a:off x="1650041" y="3059841"/>
              <a:ext cx="31728" cy="0"/>
            </a:xfrm>
            <a:prstGeom prst="line">
              <a:avLst/>
            </a:prstGeom>
            <a:noFill/>
            <a:ln w="1588">
              <a:solidFill>
                <a:srgbClr val="000000"/>
              </a:solidFill>
              <a:round/>
              <a:headEnd/>
              <a:tailEnd/>
            </a:ln>
          </p:spPr>
          <p:txBody>
            <a:bodyPr/>
            <a:lstStyle/>
            <a:p>
              <a:endParaRPr lang="ja-JP" altLang="en-US" sz="1300"/>
            </a:p>
          </p:txBody>
        </p:sp>
        <p:sp>
          <p:nvSpPr>
            <p:cNvPr id="369" name="Line 153"/>
            <p:cNvSpPr>
              <a:spLocks noChangeShapeType="1"/>
            </p:cNvSpPr>
            <p:nvPr/>
          </p:nvSpPr>
          <p:spPr bwMode="auto">
            <a:xfrm flipH="1">
              <a:off x="1650041" y="2995941"/>
              <a:ext cx="31728" cy="0"/>
            </a:xfrm>
            <a:prstGeom prst="line">
              <a:avLst/>
            </a:prstGeom>
            <a:noFill/>
            <a:ln w="1588">
              <a:solidFill>
                <a:srgbClr val="000000"/>
              </a:solidFill>
              <a:round/>
              <a:headEnd/>
              <a:tailEnd/>
            </a:ln>
          </p:spPr>
          <p:txBody>
            <a:bodyPr/>
            <a:lstStyle/>
            <a:p>
              <a:endParaRPr lang="ja-JP" altLang="en-US" sz="1300"/>
            </a:p>
          </p:txBody>
        </p:sp>
        <p:sp>
          <p:nvSpPr>
            <p:cNvPr id="370" name="Line 154"/>
            <p:cNvSpPr>
              <a:spLocks noChangeShapeType="1"/>
            </p:cNvSpPr>
            <p:nvPr/>
          </p:nvSpPr>
          <p:spPr bwMode="auto">
            <a:xfrm flipH="1">
              <a:off x="1647157" y="2930710"/>
              <a:ext cx="67783" cy="0"/>
            </a:xfrm>
            <a:prstGeom prst="line">
              <a:avLst/>
            </a:prstGeom>
            <a:noFill/>
            <a:ln w="1588">
              <a:solidFill>
                <a:srgbClr val="000000"/>
              </a:solidFill>
              <a:round/>
              <a:headEnd/>
              <a:tailEnd/>
            </a:ln>
          </p:spPr>
          <p:txBody>
            <a:bodyPr/>
            <a:lstStyle/>
            <a:p>
              <a:endParaRPr lang="ja-JP" altLang="en-US" sz="1300"/>
            </a:p>
          </p:txBody>
        </p:sp>
        <p:sp>
          <p:nvSpPr>
            <p:cNvPr id="371" name="Line 155"/>
            <p:cNvSpPr>
              <a:spLocks noChangeShapeType="1"/>
            </p:cNvSpPr>
            <p:nvPr/>
          </p:nvSpPr>
          <p:spPr bwMode="auto">
            <a:xfrm flipH="1">
              <a:off x="1650041" y="2866811"/>
              <a:ext cx="31728" cy="0"/>
            </a:xfrm>
            <a:prstGeom prst="line">
              <a:avLst/>
            </a:prstGeom>
            <a:noFill/>
            <a:ln w="1588">
              <a:solidFill>
                <a:srgbClr val="000000"/>
              </a:solidFill>
              <a:round/>
              <a:headEnd/>
              <a:tailEnd/>
            </a:ln>
          </p:spPr>
          <p:txBody>
            <a:bodyPr/>
            <a:lstStyle/>
            <a:p>
              <a:endParaRPr lang="ja-JP" altLang="en-US" sz="1300"/>
            </a:p>
          </p:txBody>
        </p:sp>
        <p:sp>
          <p:nvSpPr>
            <p:cNvPr id="372" name="Line 156"/>
            <p:cNvSpPr>
              <a:spLocks noChangeShapeType="1"/>
            </p:cNvSpPr>
            <p:nvPr/>
          </p:nvSpPr>
          <p:spPr bwMode="auto">
            <a:xfrm flipH="1">
              <a:off x="1650041" y="2802911"/>
              <a:ext cx="31728" cy="0"/>
            </a:xfrm>
            <a:prstGeom prst="line">
              <a:avLst/>
            </a:prstGeom>
            <a:noFill/>
            <a:ln w="1588">
              <a:solidFill>
                <a:srgbClr val="000000"/>
              </a:solidFill>
              <a:round/>
              <a:headEnd/>
              <a:tailEnd/>
            </a:ln>
          </p:spPr>
          <p:txBody>
            <a:bodyPr/>
            <a:lstStyle/>
            <a:p>
              <a:endParaRPr lang="ja-JP" altLang="en-US" sz="1300"/>
            </a:p>
          </p:txBody>
        </p:sp>
        <p:sp>
          <p:nvSpPr>
            <p:cNvPr id="373" name="Line 157"/>
            <p:cNvSpPr>
              <a:spLocks noChangeShapeType="1"/>
            </p:cNvSpPr>
            <p:nvPr/>
          </p:nvSpPr>
          <p:spPr bwMode="auto">
            <a:xfrm flipH="1">
              <a:off x="1650041" y="2737680"/>
              <a:ext cx="31728" cy="0"/>
            </a:xfrm>
            <a:prstGeom prst="line">
              <a:avLst/>
            </a:prstGeom>
            <a:noFill/>
            <a:ln w="1588">
              <a:solidFill>
                <a:srgbClr val="000000"/>
              </a:solidFill>
              <a:round/>
              <a:headEnd/>
              <a:tailEnd/>
            </a:ln>
          </p:spPr>
          <p:txBody>
            <a:bodyPr/>
            <a:lstStyle/>
            <a:p>
              <a:endParaRPr lang="ja-JP" altLang="en-US" sz="1300"/>
            </a:p>
          </p:txBody>
        </p:sp>
        <p:sp>
          <p:nvSpPr>
            <p:cNvPr id="374" name="Line 158"/>
            <p:cNvSpPr>
              <a:spLocks noChangeShapeType="1"/>
            </p:cNvSpPr>
            <p:nvPr/>
          </p:nvSpPr>
          <p:spPr bwMode="auto">
            <a:xfrm flipH="1">
              <a:off x="1650041" y="2673781"/>
              <a:ext cx="31728" cy="0"/>
            </a:xfrm>
            <a:prstGeom prst="line">
              <a:avLst/>
            </a:prstGeom>
            <a:noFill/>
            <a:ln w="1588">
              <a:solidFill>
                <a:srgbClr val="000000"/>
              </a:solidFill>
              <a:round/>
              <a:headEnd/>
              <a:tailEnd/>
            </a:ln>
          </p:spPr>
          <p:txBody>
            <a:bodyPr/>
            <a:lstStyle/>
            <a:p>
              <a:endParaRPr lang="ja-JP" altLang="en-US" sz="1300"/>
            </a:p>
          </p:txBody>
        </p:sp>
        <p:sp>
          <p:nvSpPr>
            <p:cNvPr id="375" name="Line 159"/>
            <p:cNvSpPr>
              <a:spLocks noChangeShapeType="1"/>
            </p:cNvSpPr>
            <p:nvPr/>
          </p:nvSpPr>
          <p:spPr bwMode="auto">
            <a:xfrm flipH="1">
              <a:off x="1647157" y="2607218"/>
              <a:ext cx="67783" cy="0"/>
            </a:xfrm>
            <a:prstGeom prst="line">
              <a:avLst/>
            </a:prstGeom>
            <a:noFill/>
            <a:ln w="1588">
              <a:solidFill>
                <a:srgbClr val="000000"/>
              </a:solidFill>
              <a:round/>
              <a:headEnd/>
              <a:tailEnd/>
            </a:ln>
          </p:spPr>
          <p:txBody>
            <a:bodyPr/>
            <a:lstStyle/>
            <a:p>
              <a:endParaRPr lang="ja-JP" altLang="en-US" sz="1300"/>
            </a:p>
          </p:txBody>
        </p:sp>
        <p:sp>
          <p:nvSpPr>
            <p:cNvPr id="376" name="Line 160"/>
            <p:cNvSpPr>
              <a:spLocks noChangeShapeType="1"/>
            </p:cNvSpPr>
            <p:nvPr/>
          </p:nvSpPr>
          <p:spPr bwMode="auto">
            <a:xfrm flipH="1">
              <a:off x="1650041" y="2544650"/>
              <a:ext cx="31728" cy="0"/>
            </a:xfrm>
            <a:prstGeom prst="line">
              <a:avLst/>
            </a:prstGeom>
            <a:noFill/>
            <a:ln w="1588">
              <a:solidFill>
                <a:srgbClr val="000000"/>
              </a:solidFill>
              <a:round/>
              <a:headEnd/>
              <a:tailEnd/>
            </a:ln>
          </p:spPr>
          <p:txBody>
            <a:bodyPr/>
            <a:lstStyle/>
            <a:p>
              <a:endParaRPr lang="ja-JP" altLang="en-US" sz="1300"/>
            </a:p>
          </p:txBody>
        </p:sp>
        <p:sp>
          <p:nvSpPr>
            <p:cNvPr id="377" name="Line 161"/>
            <p:cNvSpPr>
              <a:spLocks noChangeShapeType="1"/>
            </p:cNvSpPr>
            <p:nvPr/>
          </p:nvSpPr>
          <p:spPr bwMode="auto">
            <a:xfrm flipH="1">
              <a:off x="1650041" y="2479419"/>
              <a:ext cx="31728" cy="0"/>
            </a:xfrm>
            <a:prstGeom prst="line">
              <a:avLst/>
            </a:prstGeom>
            <a:noFill/>
            <a:ln w="1588">
              <a:solidFill>
                <a:srgbClr val="000000"/>
              </a:solidFill>
              <a:round/>
              <a:headEnd/>
              <a:tailEnd/>
            </a:ln>
          </p:spPr>
          <p:txBody>
            <a:bodyPr/>
            <a:lstStyle/>
            <a:p>
              <a:endParaRPr lang="ja-JP" altLang="en-US" sz="1300"/>
            </a:p>
          </p:txBody>
        </p:sp>
        <p:sp>
          <p:nvSpPr>
            <p:cNvPr id="378" name="Line 162"/>
            <p:cNvSpPr>
              <a:spLocks noChangeShapeType="1"/>
            </p:cNvSpPr>
            <p:nvPr/>
          </p:nvSpPr>
          <p:spPr bwMode="auto">
            <a:xfrm flipH="1">
              <a:off x="1650041" y="2414188"/>
              <a:ext cx="31728" cy="0"/>
            </a:xfrm>
            <a:prstGeom prst="line">
              <a:avLst/>
            </a:prstGeom>
            <a:noFill/>
            <a:ln w="1588">
              <a:solidFill>
                <a:srgbClr val="000000"/>
              </a:solidFill>
              <a:round/>
              <a:headEnd/>
              <a:tailEnd/>
            </a:ln>
          </p:spPr>
          <p:txBody>
            <a:bodyPr/>
            <a:lstStyle/>
            <a:p>
              <a:endParaRPr lang="ja-JP" altLang="en-US" sz="1300"/>
            </a:p>
          </p:txBody>
        </p:sp>
        <p:sp>
          <p:nvSpPr>
            <p:cNvPr id="379" name="Line 163"/>
            <p:cNvSpPr>
              <a:spLocks noChangeShapeType="1"/>
            </p:cNvSpPr>
            <p:nvPr/>
          </p:nvSpPr>
          <p:spPr bwMode="auto">
            <a:xfrm flipH="1">
              <a:off x="1650041" y="2350289"/>
              <a:ext cx="31728" cy="0"/>
            </a:xfrm>
            <a:prstGeom prst="line">
              <a:avLst/>
            </a:prstGeom>
            <a:noFill/>
            <a:ln w="1588">
              <a:solidFill>
                <a:srgbClr val="000000"/>
              </a:solidFill>
              <a:round/>
              <a:headEnd/>
              <a:tailEnd/>
            </a:ln>
          </p:spPr>
          <p:txBody>
            <a:bodyPr/>
            <a:lstStyle/>
            <a:p>
              <a:endParaRPr lang="ja-JP" altLang="en-US" sz="1300"/>
            </a:p>
          </p:txBody>
        </p:sp>
        <p:sp>
          <p:nvSpPr>
            <p:cNvPr id="380" name="Line 164"/>
            <p:cNvSpPr>
              <a:spLocks noChangeShapeType="1"/>
            </p:cNvSpPr>
            <p:nvPr/>
          </p:nvSpPr>
          <p:spPr bwMode="auto">
            <a:xfrm flipH="1">
              <a:off x="1647157" y="2285058"/>
              <a:ext cx="67783" cy="0"/>
            </a:xfrm>
            <a:prstGeom prst="line">
              <a:avLst/>
            </a:prstGeom>
            <a:noFill/>
            <a:ln w="1588">
              <a:solidFill>
                <a:srgbClr val="000000"/>
              </a:solidFill>
              <a:round/>
              <a:headEnd/>
              <a:tailEnd/>
            </a:ln>
          </p:spPr>
          <p:txBody>
            <a:bodyPr/>
            <a:lstStyle/>
            <a:p>
              <a:endParaRPr lang="ja-JP" altLang="en-US" sz="1300"/>
            </a:p>
          </p:txBody>
        </p:sp>
        <p:sp>
          <p:nvSpPr>
            <p:cNvPr id="381" name="Line 165"/>
            <p:cNvSpPr>
              <a:spLocks noChangeShapeType="1"/>
            </p:cNvSpPr>
            <p:nvPr/>
          </p:nvSpPr>
          <p:spPr bwMode="auto">
            <a:xfrm flipH="1">
              <a:off x="1647157" y="5187164"/>
              <a:ext cx="67783" cy="0"/>
            </a:xfrm>
            <a:prstGeom prst="line">
              <a:avLst/>
            </a:prstGeom>
            <a:noFill/>
            <a:ln w="1588">
              <a:solidFill>
                <a:srgbClr val="000000"/>
              </a:solidFill>
              <a:round/>
              <a:headEnd/>
              <a:tailEnd/>
            </a:ln>
          </p:spPr>
          <p:txBody>
            <a:bodyPr/>
            <a:lstStyle/>
            <a:p>
              <a:endParaRPr lang="ja-JP" altLang="en-US" sz="1300"/>
            </a:p>
          </p:txBody>
        </p:sp>
        <p:sp>
          <p:nvSpPr>
            <p:cNvPr id="382" name="Line 166"/>
            <p:cNvSpPr>
              <a:spLocks noChangeShapeType="1"/>
            </p:cNvSpPr>
            <p:nvPr/>
          </p:nvSpPr>
          <p:spPr bwMode="auto">
            <a:xfrm flipH="1">
              <a:off x="1650041" y="5249733"/>
              <a:ext cx="31728" cy="0"/>
            </a:xfrm>
            <a:prstGeom prst="line">
              <a:avLst/>
            </a:prstGeom>
            <a:noFill/>
            <a:ln w="1588">
              <a:solidFill>
                <a:srgbClr val="000000"/>
              </a:solidFill>
              <a:round/>
              <a:headEnd/>
              <a:tailEnd/>
            </a:ln>
          </p:spPr>
          <p:txBody>
            <a:bodyPr/>
            <a:lstStyle/>
            <a:p>
              <a:endParaRPr lang="ja-JP" altLang="en-US" sz="1300"/>
            </a:p>
          </p:txBody>
        </p:sp>
        <p:sp>
          <p:nvSpPr>
            <p:cNvPr id="383" name="Line 167"/>
            <p:cNvSpPr>
              <a:spLocks noChangeShapeType="1"/>
            </p:cNvSpPr>
            <p:nvPr/>
          </p:nvSpPr>
          <p:spPr bwMode="auto">
            <a:xfrm flipH="1">
              <a:off x="1650041" y="5316295"/>
              <a:ext cx="31728" cy="0"/>
            </a:xfrm>
            <a:prstGeom prst="line">
              <a:avLst/>
            </a:prstGeom>
            <a:noFill/>
            <a:ln w="1588">
              <a:solidFill>
                <a:srgbClr val="000000"/>
              </a:solidFill>
              <a:round/>
              <a:headEnd/>
              <a:tailEnd/>
            </a:ln>
          </p:spPr>
          <p:txBody>
            <a:bodyPr/>
            <a:lstStyle/>
            <a:p>
              <a:endParaRPr lang="ja-JP" altLang="en-US" sz="1300"/>
            </a:p>
          </p:txBody>
        </p:sp>
        <p:sp>
          <p:nvSpPr>
            <p:cNvPr id="384" name="Line 168"/>
            <p:cNvSpPr>
              <a:spLocks noChangeShapeType="1"/>
            </p:cNvSpPr>
            <p:nvPr/>
          </p:nvSpPr>
          <p:spPr bwMode="auto">
            <a:xfrm flipH="1">
              <a:off x="1647157" y="2285058"/>
              <a:ext cx="67783" cy="0"/>
            </a:xfrm>
            <a:prstGeom prst="line">
              <a:avLst/>
            </a:prstGeom>
            <a:noFill/>
            <a:ln w="1588">
              <a:solidFill>
                <a:srgbClr val="000000"/>
              </a:solidFill>
              <a:round/>
              <a:headEnd/>
              <a:tailEnd/>
            </a:ln>
          </p:spPr>
          <p:txBody>
            <a:bodyPr/>
            <a:lstStyle/>
            <a:p>
              <a:endParaRPr lang="ja-JP" altLang="en-US" sz="1300"/>
            </a:p>
          </p:txBody>
        </p:sp>
        <p:sp>
          <p:nvSpPr>
            <p:cNvPr id="385" name="Line 169"/>
            <p:cNvSpPr>
              <a:spLocks noChangeShapeType="1"/>
            </p:cNvSpPr>
            <p:nvPr/>
          </p:nvSpPr>
          <p:spPr bwMode="auto">
            <a:xfrm flipH="1">
              <a:off x="1650041" y="2222490"/>
              <a:ext cx="31728" cy="0"/>
            </a:xfrm>
            <a:prstGeom prst="line">
              <a:avLst/>
            </a:prstGeom>
            <a:noFill/>
            <a:ln w="1588">
              <a:solidFill>
                <a:srgbClr val="000000"/>
              </a:solidFill>
              <a:round/>
              <a:headEnd/>
              <a:tailEnd/>
            </a:ln>
          </p:spPr>
          <p:txBody>
            <a:bodyPr/>
            <a:lstStyle/>
            <a:p>
              <a:endParaRPr lang="ja-JP" altLang="en-US" sz="1300"/>
            </a:p>
          </p:txBody>
        </p:sp>
        <p:sp>
          <p:nvSpPr>
            <p:cNvPr id="386" name="Line 170"/>
            <p:cNvSpPr>
              <a:spLocks noChangeShapeType="1"/>
            </p:cNvSpPr>
            <p:nvPr/>
          </p:nvSpPr>
          <p:spPr bwMode="auto">
            <a:xfrm flipH="1">
              <a:off x="1650041" y="2155928"/>
              <a:ext cx="31728" cy="0"/>
            </a:xfrm>
            <a:prstGeom prst="line">
              <a:avLst/>
            </a:prstGeom>
            <a:noFill/>
            <a:ln w="1588">
              <a:solidFill>
                <a:srgbClr val="000000"/>
              </a:solidFill>
              <a:round/>
              <a:headEnd/>
              <a:tailEnd/>
            </a:ln>
          </p:spPr>
          <p:txBody>
            <a:bodyPr/>
            <a:lstStyle/>
            <a:p>
              <a:endParaRPr lang="ja-JP" altLang="en-US" sz="1300"/>
            </a:p>
          </p:txBody>
        </p:sp>
        <p:sp>
          <p:nvSpPr>
            <p:cNvPr id="387" name="Freeform 171"/>
            <p:cNvSpPr>
              <a:spLocks/>
            </p:cNvSpPr>
            <p:nvPr/>
          </p:nvSpPr>
          <p:spPr bwMode="auto">
            <a:xfrm>
              <a:off x="1479864" y="5159208"/>
              <a:ext cx="36055" cy="55912"/>
            </a:xfrm>
            <a:custGeom>
              <a:avLst/>
              <a:gdLst>
                <a:gd name="T0" fmla="*/ 2 w 42"/>
                <a:gd name="T1" fmla="*/ 13 h 63"/>
                <a:gd name="T2" fmla="*/ 4 w 42"/>
                <a:gd name="T3" fmla="*/ 2 h 63"/>
                <a:gd name="T4" fmla="*/ 2 w 42"/>
                <a:gd name="T5" fmla="*/ 2 h 63"/>
                <a:gd name="T6" fmla="*/ 1 w 42"/>
                <a:gd name="T7" fmla="*/ 3 h 63"/>
                <a:gd name="T8" fmla="*/ 1 w 42"/>
                <a:gd name="T9" fmla="*/ 3 h 63"/>
                <a:gd name="T10" fmla="*/ 1 w 42"/>
                <a:gd name="T11" fmla="*/ 3 h 63"/>
                <a:gd name="T12" fmla="*/ 1 w 42"/>
                <a:gd name="T13" fmla="*/ 4 h 63"/>
                <a:gd name="T14" fmla="*/ 0 w 42"/>
                <a:gd name="T15" fmla="*/ 4 h 63"/>
                <a:gd name="T16" fmla="*/ 1 w 42"/>
                <a:gd name="T17" fmla="*/ 0 h 63"/>
                <a:gd name="T18" fmla="*/ 5 w 42"/>
                <a:gd name="T19" fmla="*/ 0 h 63"/>
                <a:gd name="T20" fmla="*/ 2 w 42"/>
                <a:gd name="T21" fmla="*/ 13 h 63"/>
                <a:gd name="T22" fmla="*/ 2 w 42"/>
                <a:gd name="T23" fmla="*/ 13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63"/>
                <a:gd name="T38" fmla="*/ 42 w 42"/>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63">
                  <a:moveTo>
                    <a:pt x="14" y="63"/>
                  </a:moveTo>
                  <a:lnTo>
                    <a:pt x="31" y="12"/>
                  </a:lnTo>
                  <a:lnTo>
                    <a:pt x="18" y="12"/>
                  </a:lnTo>
                  <a:lnTo>
                    <a:pt x="11" y="13"/>
                  </a:lnTo>
                  <a:lnTo>
                    <a:pt x="5" y="14"/>
                  </a:lnTo>
                  <a:lnTo>
                    <a:pt x="4" y="16"/>
                  </a:lnTo>
                  <a:lnTo>
                    <a:pt x="2" y="19"/>
                  </a:lnTo>
                  <a:lnTo>
                    <a:pt x="0" y="19"/>
                  </a:lnTo>
                  <a:lnTo>
                    <a:pt x="5" y="0"/>
                  </a:lnTo>
                  <a:lnTo>
                    <a:pt x="42" y="0"/>
                  </a:lnTo>
                  <a:lnTo>
                    <a:pt x="19" y="63"/>
                  </a:lnTo>
                  <a:lnTo>
                    <a:pt x="14" y="63"/>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88" name="Freeform 172"/>
            <p:cNvSpPr>
              <a:spLocks noEditPoints="1"/>
            </p:cNvSpPr>
            <p:nvPr/>
          </p:nvSpPr>
          <p:spPr bwMode="auto">
            <a:xfrm>
              <a:off x="1521687" y="5157877"/>
              <a:ext cx="34612" cy="59906"/>
            </a:xfrm>
            <a:custGeom>
              <a:avLst/>
              <a:gdLst>
                <a:gd name="T0" fmla="*/ 5 w 41"/>
                <a:gd name="T1" fmla="*/ 7 h 66"/>
                <a:gd name="T2" fmla="*/ 5 w 41"/>
                <a:gd name="T3" fmla="*/ 10 h 66"/>
                <a:gd name="T4" fmla="*/ 5 w 41"/>
                <a:gd name="T5" fmla="*/ 11 h 66"/>
                <a:gd name="T6" fmla="*/ 4 w 41"/>
                <a:gd name="T7" fmla="*/ 12 h 66"/>
                <a:gd name="T8" fmla="*/ 4 w 41"/>
                <a:gd name="T9" fmla="*/ 14 h 66"/>
                <a:gd name="T10" fmla="*/ 3 w 41"/>
                <a:gd name="T11" fmla="*/ 14 h 66"/>
                <a:gd name="T12" fmla="*/ 2 w 41"/>
                <a:gd name="T13" fmla="*/ 14 h 66"/>
                <a:gd name="T14" fmla="*/ 1 w 41"/>
                <a:gd name="T15" fmla="*/ 14 h 66"/>
                <a:gd name="T16" fmla="*/ 1 w 41"/>
                <a:gd name="T17" fmla="*/ 13 h 66"/>
                <a:gd name="T18" fmla="*/ 1 w 41"/>
                <a:gd name="T19" fmla="*/ 12 h 66"/>
                <a:gd name="T20" fmla="*/ 1 w 41"/>
                <a:gd name="T21" fmla="*/ 12 h 66"/>
                <a:gd name="T22" fmla="*/ 1 w 41"/>
                <a:gd name="T23" fmla="*/ 11 h 66"/>
                <a:gd name="T24" fmla="*/ 0 w 41"/>
                <a:gd name="T25" fmla="*/ 9 h 66"/>
                <a:gd name="T26" fmla="*/ 0 w 41"/>
                <a:gd name="T27" fmla="*/ 5 h 66"/>
                <a:gd name="T28" fmla="*/ 1 w 41"/>
                <a:gd name="T29" fmla="*/ 2 h 66"/>
                <a:gd name="T30" fmla="*/ 1 w 41"/>
                <a:gd name="T31" fmla="*/ 1 h 66"/>
                <a:gd name="T32" fmla="*/ 2 w 41"/>
                <a:gd name="T33" fmla="*/ 1 h 66"/>
                <a:gd name="T34" fmla="*/ 2 w 41"/>
                <a:gd name="T35" fmla="*/ 0 h 66"/>
                <a:gd name="T36" fmla="*/ 3 w 41"/>
                <a:gd name="T37" fmla="*/ 0 h 66"/>
                <a:gd name="T38" fmla="*/ 3 w 41"/>
                <a:gd name="T39" fmla="*/ 1 h 66"/>
                <a:gd name="T40" fmla="*/ 4 w 41"/>
                <a:gd name="T41" fmla="*/ 1 h 66"/>
                <a:gd name="T42" fmla="*/ 4 w 41"/>
                <a:gd name="T43" fmla="*/ 1 h 66"/>
                <a:gd name="T44" fmla="*/ 4 w 41"/>
                <a:gd name="T45" fmla="*/ 2 h 66"/>
                <a:gd name="T46" fmla="*/ 5 w 41"/>
                <a:gd name="T47" fmla="*/ 3 h 66"/>
                <a:gd name="T48" fmla="*/ 5 w 41"/>
                <a:gd name="T49" fmla="*/ 5 h 66"/>
                <a:gd name="T50" fmla="*/ 5 w 41"/>
                <a:gd name="T51" fmla="*/ 5 h 66"/>
                <a:gd name="T52" fmla="*/ 5 w 41"/>
                <a:gd name="T53" fmla="*/ 7 h 66"/>
                <a:gd name="T54" fmla="*/ 3 w 41"/>
                <a:gd name="T55" fmla="*/ 7 h 66"/>
                <a:gd name="T56" fmla="*/ 3 w 41"/>
                <a:gd name="T57" fmla="*/ 2 h 66"/>
                <a:gd name="T58" fmla="*/ 3 w 41"/>
                <a:gd name="T59" fmla="*/ 1 h 66"/>
                <a:gd name="T60" fmla="*/ 3 w 41"/>
                <a:gd name="T61" fmla="*/ 1 h 66"/>
                <a:gd name="T62" fmla="*/ 2 w 41"/>
                <a:gd name="T63" fmla="*/ 1 h 66"/>
                <a:gd name="T64" fmla="*/ 2 w 41"/>
                <a:gd name="T65" fmla="*/ 1 h 66"/>
                <a:gd name="T66" fmla="*/ 2 w 41"/>
                <a:gd name="T67" fmla="*/ 1 h 66"/>
                <a:gd name="T68" fmla="*/ 2 w 41"/>
                <a:gd name="T69" fmla="*/ 1 h 66"/>
                <a:gd name="T70" fmla="*/ 2 w 41"/>
                <a:gd name="T71" fmla="*/ 2 h 66"/>
                <a:gd name="T72" fmla="*/ 2 w 41"/>
                <a:gd name="T73" fmla="*/ 3 h 66"/>
                <a:gd name="T74" fmla="*/ 2 w 41"/>
                <a:gd name="T75" fmla="*/ 12 h 66"/>
                <a:gd name="T76" fmla="*/ 2 w 41"/>
                <a:gd name="T77" fmla="*/ 12 h 66"/>
                <a:gd name="T78" fmla="*/ 2 w 41"/>
                <a:gd name="T79" fmla="*/ 13 h 66"/>
                <a:gd name="T80" fmla="*/ 2 w 41"/>
                <a:gd name="T81" fmla="*/ 14 h 66"/>
                <a:gd name="T82" fmla="*/ 3 w 41"/>
                <a:gd name="T83" fmla="*/ 14 h 66"/>
                <a:gd name="T84" fmla="*/ 3 w 41"/>
                <a:gd name="T85" fmla="*/ 14 h 66"/>
                <a:gd name="T86" fmla="*/ 3 w 41"/>
                <a:gd name="T87" fmla="*/ 12 h 66"/>
                <a:gd name="T88" fmla="*/ 3 w 41"/>
                <a:gd name="T89" fmla="*/ 12 h 66"/>
                <a:gd name="T90" fmla="*/ 3 w 41"/>
                <a:gd name="T91" fmla="*/ 12 h 66"/>
                <a:gd name="T92" fmla="*/ 3 w 41"/>
                <a:gd name="T93" fmla="*/ 7 h 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1"/>
                <a:gd name="T142" fmla="*/ 0 h 66"/>
                <a:gd name="T143" fmla="*/ 41 w 41"/>
                <a:gd name="T144" fmla="*/ 66 h 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1" h="66">
                  <a:moveTo>
                    <a:pt x="41" y="32"/>
                  </a:moveTo>
                  <a:lnTo>
                    <a:pt x="40" y="42"/>
                  </a:lnTo>
                  <a:lnTo>
                    <a:pt x="38" y="50"/>
                  </a:lnTo>
                  <a:lnTo>
                    <a:pt x="34" y="59"/>
                  </a:lnTo>
                  <a:lnTo>
                    <a:pt x="31" y="62"/>
                  </a:lnTo>
                  <a:lnTo>
                    <a:pt x="23" y="66"/>
                  </a:lnTo>
                  <a:lnTo>
                    <a:pt x="17" y="66"/>
                  </a:lnTo>
                  <a:lnTo>
                    <a:pt x="12" y="63"/>
                  </a:lnTo>
                  <a:lnTo>
                    <a:pt x="9" y="60"/>
                  </a:lnTo>
                  <a:lnTo>
                    <a:pt x="6" y="56"/>
                  </a:lnTo>
                  <a:lnTo>
                    <a:pt x="5" y="55"/>
                  </a:lnTo>
                  <a:lnTo>
                    <a:pt x="2" y="49"/>
                  </a:lnTo>
                  <a:lnTo>
                    <a:pt x="0" y="41"/>
                  </a:lnTo>
                  <a:lnTo>
                    <a:pt x="0" y="24"/>
                  </a:lnTo>
                  <a:lnTo>
                    <a:pt x="5" y="11"/>
                  </a:lnTo>
                  <a:lnTo>
                    <a:pt x="7" y="7"/>
                  </a:lnTo>
                  <a:lnTo>
                    <a:pt x="13" y="1"/>
                  </a:lnTo>
                  <a:lnTo>
                    <a:pt x="17" y="0"/>
                  </a:lnTo>
                  <a:lnTo>
                    <a:pt x="24" y="0"/>
                  </a:lnTo>
                  <a:lnTo>
                    <a:pt x="27" y="1"/>
                  </a:lnTo>
                  <a:lnTo>
                    <a:pt x="31" y="4"/>
                  </a:lnTo>
                  <a:lnTo>
                    <a:pt x="34" y="7"/>
                  </a:lnTo>
                  <a:lnTo>
                    <a:pt x="35" y="10"/>
                  </a:lnTo>
                  <a:lnTo>
                    <a:pt x="38" y="14"/>
                  </a:lnTo>
                  <a:lnTo>
                    <a:pt x="40" y="20"/>
                  </a:lnTo>
                  <a:lnTo>
                    <a:pt x="41" y="27"/>
                  </a:lnTo>
                  <a:lnTo>
                    <a:pt x="41" y="32"/>
                  </a:lnTo>
                  <a:close/>
                  <a:moveTo>
                    <a:pt x="27" y="32"/>
                  </a:moveTo>
                  <a:lnTo>
                    <a:pt x="27" y="10"/>
                  </a:lnTo>
                  <a:lnTo>
                    <a:pt x="26" y="7"/>
                  </a:lnTo>
                  <a:lnTo>
                    <a:pt x="23" y="4"/>
                  </a:lnTo>
                  <a:lnTo>
                    <a:pt x="21" y="4"/>
                  </a:lnTo>
                  <a:lnTo>
                    <a:pt x="20" y="3"/>
                  </a:lnTo>
                  <a:lnTo>
                    <a:pt x="19" y="3"/>
                  </a:lnTo>
                  <a:lnTo>
                    <a:pt x="16" y="6"/>
                  </a:lnTo>
                  <a:lnTo>
                    <a:pt x="16" y="10"/>
                  </a:lnTo>
                  <a:lnTo>
                    <a:pt x="14" y="15"/>
                  </a:lnTo>
                  <a:lnTo>
                    <a:pt x="14" y="53"/>
                  </a:lnTo>
                  <a:lnTo>
                    <a:pt x="16" y="56"/>
                  </a:lnTo>
                  <a:lnTo>
                    <a:pt x="16" y="60"/>
                  </a:lnTo>
                  <a:lnTo>
                    <a:pt x="19" y="63"/>
                  </a:lnTo>
                  <a:lnTo>
                    <a:pt x="23" y="63"/>
                  </a:lnTo>
                  <a:lnTo>
                    <a:pt x="23" y="62"/>
                  </a:lnTo>
                  <a:lnTo>
                    <a:pt x="26" y="59"/>
                  </a:lnTo>
                  <a:lnTo>
                    <a:pt x="27" y="56"/>
                  </a:lnTo>
                  <a:lnTo>
                    <a:pt x="27" y="53"/>
                  </a:lnTo>
                  <a:lnTo>
                    <a:pt x="27" y="3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89" name="Freeform 173"/>
            <p:cNvSpPr>
              <a:spLocks/>
            </p:cNvSpPr>
            <p:nvPr/>
          </p:nvSpPr>
          <p:spPr bwMode="auto">
            <a:xfrm>
              <a:off x="1479864" y="4837048"/>
              <a:ext cx="36055" cy="55912"/>
            </a:xfrm>
            <a:custGeom>
              <a:avLst/>
              <a:gdLst>
                <a:gd name="T0" fmla="*/ 2 w 42"/>
                <a:gd name="T1" fmla="*/ 13 h 63"/>
                <a:gd name="T2" fmla="*/ 4 w 42"/>
                <a:gd name="T3" fmla="*/ 2 h 63"/>
                <a:gd name="T4" fmla="*/ 2 w 42"/>
                <a:gd name="T5" fmla="*/ 2 h 63"/>
                <a:gd name="T6" fmla="*/ 1 w 42"/>
                <a:gd name="T7" fmla="*/ 3 h 63"/>
                <a:gd name="T8" fmla="*/ 1 w 42"/>
                <a:gd name="T9" fmla="*/ 3 h 63"/>
                <a:gd name="T10" fmla="*/ 1 w 42"/>
                <a:gd name="T11" fmla="*/ 3 h 63"/>
                <a:gd name="T12" fmla="*/ 1 w 42"/>
                <a:gd name="T13" fmla="*/ 3 h 63"/>
                <a:gd name="T14" fmla="*/ 0 w 42"/>
                <a:gd name="T15" fmla="*/ 3 h 63"/>
                <a:gd name="T16" fmla="*/ 1 w 42"/>
                <a:gd name="T17" fmla="*/ 0 h 63"/>
                <a:gd name="T18" fmla="*/ 5 w 42"/>
                <a:gd name="T19" fmla="*/ 0 h 63"/>
                <a:gd name="T20" fmla="*/ 2 w 42"/>
                <a:gd name="T21" fmla="*/ 13 h 63"/>
                <a:gd name="T22" fmla="*/ 2 w 42"/>
                <a:gd name="T23" fmla="*/ 13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63"/>
                <a:gd name="T38" fmla="*/ 42 w 42"/>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63">
                  <a:moveTo>
                    <a:pt x="14" y="63"/>
                  </a:moveTo>
                  <a:lnTo>
                    <a:pt x="31" y="11"/>
                  </a:lnTo>
                  <a:lnTo>
                    <a:pt x="18" y="11"/>
                  </a:lnTo>
                  <a:lnTo>
                    <a:pt x="11" y="13"/>
                  </a:lnTo>
                  <a:lnTo>
                    <a:pt x="5" y="14"/>
                  </a:lnTo>
                  <a:lnTo>
                    <a:pt x="4" y="16"/>
                  </a:lnTo>
                  <a:lnTo>
                    <a:pt x="2" y="18"/>
                  </a:lnTo>
                  <a:lnTo>
                    <a:pt x="0" y="18"/>
                  </a:lnTo>
                  <a:lnTo>
                    <a:pt x="5" y="0"/>
                  </a:lnTo>
                  <a:lnTo>
                    <a:pt x="42" y="0"/>
                  </a:lnTo>
                  <a:lnTo>
                    <a:pt x="19" y="63"/>
                  </a:lnTo>
                  <a:lnTo>
                    <a:pt x="14" y="63"/>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90" name="Freeform 174"/>
            <p:cNvSpPr>
              <a:spLocks/>
            </p:cNvSpPr>
            <p:nvPr/>
          </p:nvSpPr>
          <p:spPr bwMode="auto">
            <a:xfrm>
              <a:off x="1524571" y="4834385"/>
              <a:ext cx="28844" cy="58575"/>
            </a:xfrm>
            <a:custGeom>
              <a:avLst/>
              <a:gdLst>
                <a:gd name="T0" fmla="*/ 4 w 32"/>
                <a:gd name="T1" fmla="*/ 0 h 64"/>
                <a:gd name="T2" fmla="*/ 4 w 32"/>
                <a:gd name="T3" fmla="*/ 13 h 64"/>
                <a:gd name="T4" fmla="*/ 4 w 32"/>
                <a:gd name="T5" fmla="*/ 14 h 64"/>
                <a:gd name="T6" fmla="*/ 4 w 32"/>
                <a:gd name="T7" fmla="*/ 14 h 64"/>
                <a:gd name="T8" fmla="*/ 4 w 32"/>
                <a:gd name="T9" fmla="*/ 14 h 64"/>
                <a:gd name="T10" fmla="*/ 4 w 32"/>
                <a:gd name="T11" fmla="*/ 14 h 64"/>
                <a:gd name="T12" fmla="*/ 4 w 32"/>
                <a:gd name="T13" fmla="*/ 14 h 64"/>
                <a:gd name="T14" fmla="*/ 0 w 32"/>
                <a:gd name="T15" fmla="*/ 14 h 64"/>
                <a:gd name="T16" fmla="*/ 0 w 32"/>
                <a:gd name="T17" fmla="*/ 14 h 64"/>
                <a:gd name="T18" fmla="*/ 1 w 32"/>
                <a:gd name="T19" fmla="*/ 14 h 64"/>
                <a:gd name="T20" fmla="*/ 1 w 32"/>
                <a:gd name="T21" fmla="*/ 14 h 64"/>
                <a:gd name="T22" fmla="*/ 1 w 32"/>
                <a:gd name="T23" fmla="*/ 14 h 64"/>
                <a:gd name="T24" fmla="*/ 1 w 32"/>
                <a:gd name="T25" fmla="*/ 13 h 64"/>
                <a:gd name="T26" fmla="*/ 1 w 32"/>
                <a:gd name="T27" fmla="*/ 13 h 64"/>
                <a:gd name="T28" fmla="*/ 1 w 32"/>
                <a:gd name="T29" fmla="*/ 13 h 64"/>
                <a:gd name="T30" fmla="*/ 2 w 32"/>
                <a:gd name="T31" fmla="*/ 13 h 64"/>
                <a:gd name="T32" fmla="*/ 2 w 32"/>
                <a:gd name="T33" fmla="*/ 3 h 64"/>
                <a:gd name="T34" fmla="*/ 1 w 32"/>
                <a:gd name="T35" fmla="*/ 3 h 64"/>
                <a:gd name="T36" fmla="*/ 1 w 32"/>
                <a:gd name="T37" fmla="*/ 3 h 64"/>
                <a:gd name="T38" fmla="*/ 1 w 32"/>
                <a:gd name="T39" fmla="*/ 3 h 64"/>
                <a:gd name="T40" fmla="*/ 1 w 32"/>
                <a:gd name="T41" fmla="*/ 3 h 64"/>
                <a:gd name="T42" fmla="*/ 1 w 32"/>
                <a:gd name="T43" fmla="*/ 3 h 64"/>
                <a:gd name="T44" fmla="*/ 0 w 32"/>
                <a:gd name="T45" fmla="*/ 3 h 64"/>
                <a:gd name="T46" fmla="*/ 0 w 32"/>
                <a:gd name="T47" fmla="*/ 3 h 64"/>
                <a:gd name="T48" fmla="*/ 4 w 32"/>
                <a:gd name="T49" fmla="*/ 0 h 64"/>
                <a:gd name="T50" fmla="*/ 4 w 32"/>
                <a:gd name="T51" fmla="*/ 0 h 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
                <a:gd name="T79" fmla="*/ 0 h 64"/>
                <a:gd name="T80" fmla="*/ 32 w 32"/>
                <a:gd name="T81" fmla="*/ 64 h 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 h="64">
                  <a:moveTo>
                    <a:pt x="23" y="0"/>
                  </a:moveTo>
                  <a:lnTo>
                    <a:pt x="23" y="59"/>
                  </a:lnTo>
                  <a:lnTo>
                    <a:pt x="26" y="62"/>
                  </a:lnTo>
                  <a:lnTo>
                    <a:pt x="28" y="62"/>
                  </a:lnTo>
                  <a:lnTo>
                    <a:pt x="29" y="63"/>
                  </a:lnTo>
                  <a:lnTo>
                    <a:pt x="32" y="63"/>
                  </a:lnTo>
                  <a:lnTo>
                    <a:pt x="32" y="64"/>
                  </a:lnTo>
                  <a:lnTo>
                    <a:pt x="0" y="64"/>
                  </a:lnTo>
                  <a:lnTo>
                    <a:pt x="0" y="63"/>
                  </a:lnTo>
                  <a:lnTo>
                    <a:pt x="4" y="63"/>
                  </a:lnTo>
                  <a:lnTo>
                    <a:pt x="5" y="62"/>
                  </a:lnTo>
                  <a:lnTo>
                    <a:pt x="7" y="62"/>
                  </a:lnTo>
                  <a:lnTo>
                    <a:pt x="7" y="60"/>
                  </a:lnTo>
                  <a:lnTo>
                    <a:pt x="8" y="60"/>
                  </a:lnTo>
                  <a:lnTo>
                    <a:pt x="8" y="59"/>
                  </a:lnTo>
                  <a:lnTo>
                    <a:pt x="9" y="57"/>
                  </a:lnTo>
                  <a:lnTo>
                    <a:pt x="9" y="14"/>
                  </a:lnTo>
                  <a:lnTo>
                    <a:pt x="8" y="12"/>
                  </a:lnTo>
                  <a:lnTo>
                    <a:pt x="7" y="12"/>
                  </a:lnTo>
                  <a:lnTo>
                    <a:pt x="7" y="11"/>
                  </a:lnTo>
                  <a:lnTo>
                    <a:pt x="4" y="11"/>
                  </a:lnTo>
                  <a:lnTo>
                    <a:pt x="2" y="12"/>
                  </a:lnTo>
                  <a:lnTo>
                    <a:pt x="0" y="12"/>
                  </a:lnTo>
                  <a:lnTo>
                    <a:pt x="0" y="11"/>
                  </a:lnTo>
                  <a:lnTo>
                    <a:pt x="22" y="0"/>
                  </a:lnTo>
                  <a:lnTo>
                    <a:pt x="23"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91" name="Freeform 175"/>
            <p:cNvSpPr>
              <a:spLocks/>
            </p:cNvSpPr>
            <p:nvPr/>
          </p:nvSpPr>
          <p:spPr bwMode="auto">
            <a:xfrm>
              <a:off x="1479864" y="4513556"/>
              <a:ext cx="36055" cy="55912"/>
            </a:xfrm>
            <a:custGeom>
              <a:avLst/>
              <a:gdLst>
                <a:gd name="T0" fmla="*/ 2 w 42"/>
                <a:gd name="T1" fmla="*/ 13 h 63"/>
                <a:gd name="T2" fmla="*/ 4 w 42"/>
                <a:gd name="T3" fmla="*/ 2 h 63"/>
                <a:gd name="T4" fmla="*/ 2 w 42"/>
                <a:gd name="T5" fmla="*/ 2 h 63"/>
                <a:gd name="T6" fmla="*/ 1 w 42"/>
                <a:gd name="T7" fmla="*/ 2 h 63"/>
                <a:gd name="T8" fmla="*/ 1 w 42"/>
                <a:gd name="T9" fmla="*/ 3 h 63"/>
                <a:gd name="T10" fmla="*/ 1 w 42"/>
                <a:gd name="T11" fmla="*/ 3 h 63"/>
                <a:gd name="T12" fmla="*/ 1 w 42"/>
                <a:gd name="T13" fmla="*/ 3 h 63"/>
                <a:gd name="T14" fmla="*/ 0 w 42"/>
                <a:gd name="T15" fmla="*/ 3 h 63"/>
                <a:gd name="T16" fmla="*/ 1 w 42"/>
                <a:gd name="T17" fmla="*/ 0 h 63"/>
                <a:gd name="T18" fmla="*/ 5 w 42"/>
                <a:gd name="T19" fmla="*/ 0 h 63"/>
                <a:gd name="T20" fmla="*/ 2 w 42"/>
                <a:gd name="T21" fmla="*/ 13 h 63"/>
                <a:gd name="T22" fmla="*/ 2 w 42"/>
                <a:gd name="T23" fmla="*/ 13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63"/>
                <a:gd name="T38" fmla="*/ 42 w 42"/>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63">
                  <a:moveTo>
                    <a:pt x="14" y="63"/>
                  </a:moveTo>
                  <a:lnTo>
                    <a:pt x="31" y="11"/>
                  </a:lnTo>
                  <a:lnTo>
                    <a:pt x="18" y="11"/>
                  </a:lnTo>
                  <a:lnTo>
                    <a:pt x="11" y="12"/>
                  </a:lnTo>
                  <a:lnTo>
                    <a:pt x="5" y="14"/>
                  </a:lnTo>
                  <a:lnTo>
                    <a:pt x="4" y="15"/>
                  </a:lnTo>
                  <a:lnTo>
                    <a:pt x="2" y="18"/>
                  </a:lnTo>
                  <a:lnTo>
                    <a:pt x="0" y="18"/>
                  </a:lnTo>
                  <a:lnTo>
                    <a:pt x="5" y="0"/>
                  </a:lnTo>
                  <a:lnTo>
                    <a:pt x="42" y="0"/>
                  </a:lnTo>
                  <a:lnTo>
                    <a:pt x="19" y="63"/>
                  </a:lnTo>
                  <a:lnTo>
                    <a:pt x="14" y="63"/>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92" name="Freeform 176"/>
            <p:cNvSpPr>
              <a:spLocks/>
            </p:cNvSpPr>
            <p:nvPr/>
          </p:nvSpPr>
          <p:spPr bwMode="auto">
            <a:xfrm>
              <a:off x="1520245" y="4513556"/>
              <a:ext cx="34612" cy="55912"/>
            </a:xfrm>
            <a:custGeom>
              <a:avLst/>
              <a:gdLst>
                <a:gd name="T0" fmla="*/ 4 w 41"/>
                <a:gd name="T1" fmla="*/ 11 h 65"/>
                <a:gd name="T2" fmla="*/ 0 w 41"/>
                <a:gd name="T3" fmla="*/ 11 h 65"/>
                <a:gd name="T4" fmla="*/ 0 w 41"/>
                <a:gd name="T5" fmla="*/ 11 h 65"/>
                <a:gd name="T6" fmla="*/ 1 w 41"/>
                <a:gd name="T7" fmla="*/ 9 h 65"/>
                <a:gd name="T8" fmla="*/ 2 w 41"/>
                <a:gd name="T9" fmla="*/ 7 h 65"/>
                <a:gd name="T10" fmla="*/ 3 w 41"/>
                <a:gd name="T11" fmla="*/ 6 h 65"/>
                <a:gd name="T12" fmla="*/ 3 w 41"/>
                <a:gd name="T13" fmla="*/ 5 h 65"/>
                <a:gd name="T14" fmla="*/ 3 w 41"/>
                <a:gd name="T15" fmla="*/ 5 h 65"/>
                <a:gd name="T16" fmla="*/ 3 w 41"/>
                <a:gd name="T17" fmla="*/ 3 h 65"/>
                <a:gd name="T18" fmla="*/ 3 w 41"/>
                <a:gd name="T19" fmla="*/ 3 h 65"/>
                <a:gd name="T20" fmla="*/ 2 w 41"/>
                <a:gd name="T21" fmla="*/ 2 h 65"/>
                <a:gd name="T22" fmla="*/ 1 w 41"/>
                <a:gd name="T23" fmla="*/ 2 h 65"/>
                <a:gd name="T24" fmla="*/ 1 w 41"/>
                <a:gd name="T25" fmla="*/ 3 h 65"/>
                <a:gd name="T26" fmla="*/ 1 w 41"/>
                <a:gd name="T27" fmla="*/ 3 h 65"/>
                <a:gd name="T28" fmla="*/ 0 w 41"/>
                <a:gd name="T29" fmla="*/ 3 h 65"/>
                <a:gd name="T30" fmla="*/ 1 w 41"/>
                <a:gd name="T31" fmla="*/ 2 h 65"/>
                <a:gd name="T32" fmla="*/ 1 w 41"/>
                <a:gd name="T33" fmla="*/ 1 h 65"/>
                <a:gd name="T34" fmla="*/ 2 w 41"/>
                <a:gd name="T35" fmla="*/ 1 h 65"/>
                <a:gd name="T36" fmla="*/ 2 w 41"/>
                <a:gd name="T37" fmla="*/ 0 h 65"/>
                <a:gd name="T38" fmla="*/ 3 w 41"/>
                <a:gd name="T39" fmla="*/ 0 h 65"/>
                <a:gd name="T40" fmla="*/ 4 w 41"/>
                <a:gd name="T41" fmla="*/ 1 h 65"/>
                <a:gd name="T42" fmla="*/ 4 w 41"/>
                <a:gd name="T43" fmla="*/ 1 h 65"/>
                <a:gd name="T44" fmla="*/ 4 w 41"/>
                <a:gd name="T45" fmla="*/ 2 h 65"/>
                <a:gd name="T46" fmla="*/ 4 w 41"/>
                <a:gd name="T47" fmla="*/ 2 h 65"/>
                <a:gd name="T48" fmla="*/ 5 w 41"/>
                <a:gd name="T49" fmla="*/ 3 h 65"/>
                <a:gd name="T50" fmla="*/ 5 w 41"/>
                <a:gd name="T51" fmla="*/ 3 h 65"/>
                <a:gd name="T52" fmla="*/ 4 w 41"/>
                <a:gd name="T53" fmla="*/ 4 h 65"/>
                <a:gd name="T54" fmla="*/ 4 w 41"/>
                <a:gd name="T55" fmla="*/ 5 h 65"/>
                <a:gd name="T56" fmla="*/ 3 w 41"/>
                <a:gd name="T57" fmla="*/ 6 h 65"/>
                <a:gd name="T58" fmla="*/ 2 w 41"/>
                <a:gd name="T59" fmla="*/ 9 h 65"/>
                <a:gd name="T60" fmla="*/ 4 w 41"/>
                <a:gd name="T61" fmla="*/ 9 h 65"/>
                <a:gd name="T62" fmla="*/ 4 w 41"/>
                <a:gd name="T63" fmla="*/ 9 h 65"/>
                <a:gd name="T64" fmla="*/ 4 w 41"/>
                <a:gd name="T65" fmla="*/ 9 h 65"/>
                <a:gd name="T66" fmla="*/ 4 w 41"/>
                <a:gd name="T67" fmla="*/ 9 h 65"/>
                <a:gd name="T68" fmla="*/ 5 w 41"/>
                <a:gd name="T69" fmla="*/ 9 h 65"/>
                <a:gd name="T70" fmla="*/ 5 w 41"/>
                <a:gd name="T71" fmla="*/ 8 h 65"/>
                <a:gd name="T72" fmla="*/ 5 w 41"/>
                <a:gd name="T73" fmla="*/ 8 h 65"/>
                <a:gd name="T74" fmla="*/ 4 w 41"/>
                <a:gd name="T75" fmla="*/ 11 h 6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
                <a:gd name="T115" fmla="*/ 0 h 65"/>
                <a:gd name="T116" fmla="*/ 41 w 41"/>
                <a:gd name="T117" fmla="*/ 65 h 6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 h="65">
                  <a:moveTo>
                    <a:pt x="36" y="65"/>
                  </a:moveTo>
                  <a:lnTo>
                    <a:pt x="0" y="65"/>
                  </a:lnTo>
                  <a:lnTo>
                    <a:pt x="0" y="63"/>
                  </a:lnTo>
                  <a:lnTo>
                    <a:pt x="10" y="51"/>
                  </a:lnTo>
                  <a:lnTo>
                    <a:pt x="18" y="42"/>
                  </a:lnTo>
                  <a:lnTo>
                    <a:pt x="22" y="37"/>
                  </a:lnTo>
                  <a:lnTo>
                    <a:pt x="24" y="31"/>
                  </a:lnTo>
                  <a:lnTo>
                    <a:pt x="25" y="27"/>
                  </a:lnTo>
                  <a:lnTo>
                    <a:pt x="25" y="20"/>
                  </a:lnTo>
                  <a:lnTo>
                    <a:pt x="22" y="14"/>
                  </a:lnTo>
                  <a:lnTo>
                    <a:pt x="18" y="11"/>
                  </a:lnTo>
                  <a:lnTo>
                    <a:pt x="10" y="11"/>
                  </a:lnTo>
                  <a:lnTo>
                    <a:pt x="6" y="14"/>
                  </a:lnTo>
                  <a:lnTo>
                    <a:pt x="3" y="18"/>
                  </a:lnTo>
                  <a:lnTo>
                    <a:pt x="0" y="18"/>
                  </a:lnTo>
                  <a:lnTo>
                    <a:pt x="3" y="13"/>
                  </a:lnTo>
                  <a:lnTo>
                    <a:pt x="8" y="4"/>
                  </a:lnTo>
                  <a:lnTo>
                    <a:pt x="13" y="2"/>
                  </a:lnTo>
                  <a:lnTo>
                    <a:pt x="17" y="0"/>
                  </a:lnTo>
                  <a:lnTo>
                    <a:pt x="24" y="0"/>
                  </a:lnTo>
                  <a:lnTo>
                    <a:pt x="29" y="3"/>
                  </a:lnTo>
                  <a:lnTo>
                    <a:pt x="32" y="6"/>
                  </a:lnTo>
                  <a:lnTo>
                    <a:pt x="36" y="9"/>
                  </a:lnTo>
                  <a:lnTo>
                    <a:pt x="36" y="11"/>
                  </a:lnTo>
                  <a:lnTo>
                    <a:pt x="38" y="14"/>
                  </a:lnTo>
                  <a:lnTo>
                    <a:pt x="38" y="20"/>
                  </a:lnTo>
                  <a:lnTo>
                    <a:pt x="36" y="24"/>
                  </a:lnTo>
                  <a:lnTo>
                    <a:pt x="35" y="30"/>
                  </a:lnTo>
                  <a:lnTo>
                    <a:pt x="28" y="39"/>
                  </a:lnTo>
                  <a:lnTo>
                    <a:pt x="14" y="53"/>
                  </a:lnTo>
                  <a:lnTo>
                    <a:pt x="34" y="53"/>
                  </a:lnTo>
                  <a:lnTo>
                    <a:pt x="35" y="52"/>
                  </a:lnTo>
                  <a:lnTo>
                    <a:pt x="36" y="52"/>
                  </a:lnTo>
                  <a:lnTo>
                    <a:pt x="36" y="51"/>
                  </a:lnTo>
                  <a:lnTo>
                    <a:pt x="38" y="49"/>
                  </a:lnTo>
                  <a:lnTo>
                    <a:pt x="39" y="46"/>
                  </a:lnTo>
                  <a:lnTo>
                    <a:pt x="41" y="46"/>
                  </a:lnTo>
                  <a:lnTo>
                    <a:pt x="36" y="65"/>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93" name="Freeform 177"/>
            <p:cNvSpPr>
              <a:spLocks/>
            </p:cNvSpPr>
            <p:nvPr/>
          </p:nvSpPr>
          <p:spPr bwMode="auto">
            <a:xfrm>
              <a:off x="1479864" y="4191396"/>
              <a:ext cx="36055" cy="55912"/>
            </a:xfrm>
            <a:custGeom>
              <a:avLst/>
              <a:gdLst>
                <a:gd name="T0" fmla="*/ 2 w 42"/>
                <a:gd name="T1" fmla="*/ 13 h 63"/>
                <a:gd name="T2" fmla="*/ 4 w 42"/>
                <a:gd name="T3" fmla="*/ 2 h 63"/>
                <a:gd name="T4" fmla="*/ 2 w 42"/>
                <a:gd name="T5" fmla="*/ 2 h 63"/>
                <a:gd name="T6" fmla="*/ 1 w 42"/>
                <a:gd name="T7" fmla="*/ 2 h 63"/>
                <a:gd name="T8" fmla="*/ 1 w 42"/>
                <a:gd name="T9" fmla="*/ 3 h 63"/>
                <a:gd name="T10" fmla="*/ 1 w 42"/>
                <a:gd name="T11" fmla="*/ 3 h 63"/>
                <a:gd name="T12" fmla="*/ 1 w 42"/>
                <a:gd name="T13" fmla="*/ 3 h 63"/>
                <a:gd name="T14" fmla="*/ 0 w 42"/>
                <a:gd name="T15" fmla="*/ 3 h 63"/>
                <a:gd name="T16" fmla="*/ 1 w 42"/>
                <a:gd name="T17" fmla="*/ 0 h 63"/>
                <a:gd name="T18" fmla="*/ 5 w 42"/>
                <a:gd name="T19" fmla="*/ 0 h 63"/>
                <a:gd name="T20" fmla="*/ 2 w 42"/>
                <a:gd name="T21" fmla="*/ 13 h 63"/>
                <a:gd name="T22" fmla="*/ 2 w 42"/>
                <a:gd name="T23" fmla="*/ 13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63"/>
                <a:gd name="T38" fmla="*/ 42 w 42"/>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63">
                  <a:moveTo>
                    <a:pt x="14" y="63"/>
                  </a:moveTo>
                  <a:lnTo>
                    <a:pt x="31" y="11"/>
                  </a:lnTo>
                  <a:lnTo>
                    <a:pt x="18" y="11"/>
                  </a:lnTo>
                  <a:lnTo>
                    <a:pt x="11" y="12"/>
                  </a:lnTo>
                  <a:lnTo>
                    <a:pt x="5" y="14"/>
                  </a:lnTo>
                  <a:lnTo>
                    <a:pt x="4" y="15"/>
                  </a:lnTo>
                  <a:lnTo>
                    <a:pt x="2" y="18"/>
                  </a:lnTo>
                  <a:lnTo>
                    <a:pt x="0" y="18"/>
                  </a:lnTo>
                  <a:lnTo>
                    <a:pt x="5" y="0"/>
                  </a:lnTo>
                  <a:lnTo>
                    <a:pt x="42" y="0"/>
                  </a:lnTo>
                  <a:lnTo>
                    <a:pt x="19" y="63"/>
                  </a:lnTo>
                  <a:lnTo>
                    <a:pt x="14" y="63"/>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94" name="Freeform 178"/>
            <p:cNvSpPr>
              <a:spLocks/>
            </p:cNvSpPr>
            <p:nvPr/>
          </p:nvSpPr>
          <p:spPr bwMode="auto">
            <a:xfrm>
              <a:off x="1520245" y="4188733"/>
              <a:ext cx="34612" cy="59906"/>
            </a:xfrm>
            <a:custGeom>
              <a:avLst/>
              <a:gdLst>
                <a:gd name="T0" fmla="*/ 1 w 41"/>
                <a:gd name="T1" fmla="*/ 7 h 66"/>
                <a:gd name="T2" fmla="*/ 1 w 41"/>
                <a:gd name="T3" fmla="*/ 7 h 66"/>
                <a:gd name="T4" fmla="*/ 2 w 41"/>
                <a:gd name="T5" fmla="*/ 7 h 66"/>
                <a:gd name="T6" fmla="*/ 2 w 41"/>
                <a:gd name="T7" fmla="*/ 5 h 66"/>
                <a:gd name="T8" fmla="*/ 2 w 41"/>
                <a:gd name="T9" fmla="*/ 5 h 66"/>
                <a:gd name="T10" fmla="*/ 3 w 41"/>
                <a:gd name="T11" fmla="*/ 5 h 66"/>
                <a:gd name="T12" fmla="*/ 3 w 41"/>
                <a:gd name="T13" fmla="*/ 3 h 66"/>
                <a:gd name="T14" fmla="*/ 3 w 41"/>
                <a:gd name="T15" fmla="*/ 3 h 66"/>
                <a:gd name="T16" fmla="*/ 2 w 41"/>
                <a:gd name="T17" fmla="*/ 2 h 66"/>
                <a:gd name="T18" fmla="*/ 2 w 41"/>
                <a:gd name="T19" fmla="*/ 2 h 66"/>
                <a:gd name="T20" fmla="*/ 2 w 41"/>
                <a:gd name="T21" fmla="*/ 1 h 66"/>
                <a:gd name="T22" fmla="*/ 2 w 41"/>
                <a:gd name="T23" fmla="*/ 1 h 66"/>
                <a:gd name="T24" fmla="*/ 1 w 41"/>
                <a:gd name="T25" fmla="*/ 2 h 66"/>
                <a:gd name="T26" fmla="*/ 1 w 41"/>
                <a:gd name="T27" fmla="*/ 3 h 66"/>
                <a:gd name="T28" fmla="*/ 1 w 41"/>
                <a:gd name="T29" fmla="*/ 3 h 66"/>
                <a:gd name="T30" fmla="*/ 1 w 41"/>
                <a:gd name="T31" fmla="*/ 2 h 66"/>
                <a:gd name="T32" fmla="*/ 1 w 41"/>
                <a:gd name="T33" fmla="*/ 1 h 66"/>
                <a:gd name="T34" fmla="*/ 2 w 41"/>
                <a:gd name="T35" fmla="*/ 1 h 66"/>
                <a:gd name="T36" fmla="*/ 3 w 41"/>
                <a:gd name="T37" fmla="*/ 0 h 66"/>
                <a:gd name="T38" fmla="*/ 3 w 41"/>
                <a:gd name="T39" fmla="*/ 0 h 66"/>
                <a:gd name="T40" fmla="*/ 4 w 41"/>
                <a:gd name="T41" fmla="*/ 1 h 66"/>
                <a:gd name="T42" fmla="*/ 4 w 41"/>
                <a:gd name="T43" fmla="*/ 1 h 66"/>
                <a:gd name="T44" fmla="*/ 5 w 41"/>
                <a:gd name="T45" fmla="*/ 2 h 66"/>
                <a:gd name="T46" fmla="*/ 5 w 41"/>
                <a:gd name="T47" fmla="*/ 3 h 66"/>
                <a:gd name="T48" fmla="*/ 4 w 41"/>
                <a:gd name="T49" fmla="*/ 5 h 66"/>
                <a:gd name="T50" fmla="*/ 4 w 41"/>
                <a:gd name="T51" fmla="*/ 5 h 66"/>
                <a:gd name="T52" fmla="*/ 3 w 41"/>
                <a:gd name="T53" fmla="*/ 5 h 66"/>
                <a:gd name="T54" fmla="*/ 4 w 41"/>
                <a:gd name="T55" fmla="*/ 5 h 66"/>
                <a:gd name="T56" fmla="*/ 5 w 41"/>
                <a:gd name="T57" fmla="*/ 7 h 66"/>
                <a:gd name="T58" fmla="*/ 5 w 41"/>
                <a:gd name="T59" fmla="*/ 8 h 66"/>
                <a:gd name="T60" fmla="*/ 5 w 41"/>
                <a:gd name="T61" fmla="*/ 11 h 66"/>
                <a:gd name="T62" fmla="*/ 5 w 41"/>
                <a:gd name="T63" fmla="*/ 12 h 66"/>
                <a:gd name="T64" fmla="*/ 4 w 41"/>
                <a:gd name="T65" fmla="*/ 12 h 66"/>
                <a:gd name="T66" fmla="*/ 3 w 41"/>
                <a:gd name="T67" fmla="*/ 14 h 66"/>
                <a:gd name="T68" fmla="*/ 2 w 41"/>
                <a:gd name="T69" fmla="*/ 14 h 66"/>
                <a:gd name="T70" fmla="*/ 2 w 41"/>
                <a:gd name="T71" fmla="*/ 14 h 66"/>
                <a:gd name="T72" fmla="*/ 1 w 41"/>
                <a:gd name="T73" fmla="*/ 14 h 66"/>
                <a:gd name="T74" fmla="*/ 1 w 41"/>
                <a:gd name="T75" fmla="*/ 14 h 66"/>
                <a:gd name="T76" fmla="*/ 1 w 41"/>
                <a:gd name="T77" fmla="*/ 14 h 66"/>
                <a:gd name="T78" fmla="*/ 0 w 41"/>
                <a:gd name="T79" fmla="*/ 12 h 66"/>
                <a:gd name="T80" fmla="*/ 0 w 41"/>
                <a:gd name="T81" fmla="*/ 12 h 66"/>
                <a:gd name="T82" fmla="*/ 1 w 41"/>
                <a:gd name="T83" fmla="*/ 12 h 66"/>
                <a:gd name="T84" fmla="*/ 1 w 41"/>
                <a:gd name="T85" fmla="*/ 11 h 66"/>
                <a:gd name="T86" fmla="*/ 1 w 41"/>
                <a:gd name="T87" fmla="*/ 11 h 66"/>
                <a:gd name="T88" fmla="*/ 1 w 41"/>
                <a:gd name="T89" fmla="*/ 11 h 66"/>
                <a:gd name="T90" fmla="*/ 1 w 41"/>
                <a:gd name="T91" fmla="*/ 11 h 66"/>
                <a:gd name="T92" fmla="*/ 1 w 41"/>
                <a:gd name="T93" fmla="*/ 12 h 66"/>
                <a:gd name="T94" fmla="*/ 2 w 41"/>
                <a:gd name="T95" fmla="*/ 12 h 66"/>
                <a:gd name="T96" fmla="*/ 2 w 41"/>
                <a:gd name="T97" fmla="*/ 12 h 66"/>
                <a:gd name="T98" fmla="*/ 3 w 41"/>
                <a:gd name="T99" fmla="*/ 12 h 66"/>
                <a:gd name="T100" fmla="*/ 4 w 41"/>
                <a:gd name="T101" fmla="*/ 12 h 66"/>
                <a:gd name="T102" fmla="*/ 4 w 41"/>
                <a:gd name="T103" fmla="*/ 10 h 66"/>
                <a:gd name="T104" fmla="*/ 3 w 41"/>
                <a:gd name="T105" fmla="*/ 10 h 66"/>
                <a:gd name="T106" fmla="*/ 3 w 41"/>
                <a:gd name="T107" fmla="*/ 8 h 66"/>
                <a:gd name="T108" fmla="*/ 2 w 41"/>
                <a:gd name="T109" fmla="*/ 7 h 66"/>
                <a:gd name="T110" fmla="*/ 1 w 41"/>
                <a:gd name="T111" fmla="*/ 7 h 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1"/>
                <a:gd name="T169" fmla="*/ 0 h 66"/>
                <a:gd name="T170" fmla="*/ 41 w 41"/>
                <a:gd name="T171" fmla="*/ 66 h 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1" h="66">
                  <a:moveTo>
                    <a:pt x="11" y="31"/>
                  </a:moveTo>
                  <a:lnTo>
                    <a:pt x="11" y="30"/>
                  </a:lnTo>
                  <a:lnTo>
                    <a:pt x="14" y="30"/>
                  </a:lnTo>
                  <a:lnTo>
                    <a:pt x="20" y="27"/>
                  </a:lnTo>
                  <a:lnTo>
                    <a:pt x="21" y="26"/>
                  </a:lnTo>
                  <a:lnTo>
                    <a:pt x="24" y="20"/>
                  </a:lnTo>
                  <a:lnTo>
                    <a:pt x="24" y="14"/>
                  </a:lnTo>
                  <a:lnTo>
                    <a:pt x="22" y="13"/>
                  </a:lnTo>
                  <a:lnTo>
                    <a:pt x="21" y="10"/>
                  </a:lnTo>
                  <a:lnTo>
                    <a:pt x="20" y="9"/>
                  </a:lnTo>
                  <a:lnTo>
                    <a:pt x="17" y="7"/>
                  </a:lnTo>
                  <a:lnTo>
                    <a:pt x="14" y="7"/>
                  </a:lnTo>
                  <a:lnTo>
                    <a:pt x="6" y="10"/>
                  </a:lnTo>
                  <a:lnTo>
                    <a:pt x="3" y="14"/>
                  </a:lnTo>
                  <a:lnTo>
                    <a:pt x="1" y="13"/>
                  </a:lnTo>
                  <a:lnTo>
                    <a:pt x="4" y="9"/>
                  </a:lnTo>
                  <a:lnTo>
                    <a:pt x="10" y="3"/>
                  </a:lnTo>
                  <a:lnTo>
                    <a:pt x="15" y="2"/>
                  </a:lnTo>
                  <a:lnTo>
                    <a:pt x="22" y="0"/>
                  </a:lnTo>
                  <a:lnTo>
                    <a:pt x="27" y="0"/>
                  </a:lnTo>
                  <a:lnTo>
                    <a:pt x="31" y="2"/>
                  </a:lnTo>
                  <a:lnTo>
                    <a:pt x="36" y="7"/>
                  </a:lnTo>
                  <a:lnTo>
                    <a:pt x="38" y="10"/>
                  </a:lnTo>
                  <a:lnTo>
                    <a:pt x="38" y="14"/>
                  </a:lnTo>
                  <a:lnTo>
                    <a:pt x="35" y="20"/>
                  </a:lnTo>
                  <a:lnTo>
                    <a:pt x="34" y="21"/>
                  </a:lnTo>
                  <a:lnTo>
                    <a:pt x="28" y="24"/>
                  </a:lnTo>
                  <a:lnTo>
                    <a:pt x="34" y="27"/>
                  </a:lnTo>
                  <a:lnTo>
                    <a:pt x="38" y="31"/>
                  </a:lnTo>
                  <a:lnTo>
                    <a:pt x="41" y="37"/>
                  </a:lnTo>
                  <a:lnTo>
                    <a:pt x="41" y="48"/>
                  </a:lnTo>
                  <a:lnTo>
                    <a:pt x="38" y="54"/>
                  </a:lnTo>
                  <a:lnTo>
                    <a:pt x="34" y="59"/>
                  </a:lnTo>
                  <a:lnTo>
                    <a:pt x="25" y="65"/>
                  </a:lnTo>
                  <a:lnTo>
                    <a:pt x="20" y="65"/>
                  </a:lnTo>
                  <a:lnTo>
                    <a:pt x="14" y="66"/>
                  </a:lnTo>
                  <a:lnTo>
                    <a:pt x="8" y="66"/>
                  </a:lnTo>
                  <a:lnTo>
                    <a:pt x="3" y="63"/>
                  </a:lnTo>
                  <a:lnTo>
                    <a:pt x="1" y="61"/>
                  </a:lnTo>
                  <a:lnTo>
                    <a:pt x="0" y="59"/>
                  </a:lnTo>
                  <a:lnTo>
                    <a:pt x="0" y="54"/>
                  </a:lnTo>
                  <a:lnTo>
                    <a:pt x="1" y="54"/>
                  </a:lnTo>
                  <a:lnTo>
                    <a:pt x="4" y="51"/>
                  </a:lnTo>
                  <a:lnTo>
                    <a:pt x="6" y="51"/>
                  </a:lnTo>
                  <a:lnTo>
                    <a:pt x="7" y="52"/>
                  </a:lnTo>
                  <a:lnTo>
                    <a:pt x="8" y="52"/>
                  </a:lnTo>
                  <a:lnTo>
                    <a:pt x="11" y="54"/>
                  </a:lnTo>
                  <a:lnTo>
                    <a:pt x="15" y="58"/>
                  </a:lnTo>
                  <a:lnTo>
                    <a:pt x="18" y="59"/>
                  </a:lnTo>
                  <a:lnTo>
                    <a:pt x="24" y="59"/>
                  </a:lnTo>
                  <a:lnTo>
                    <a:pt x="29" y="54"/>
                  </a:lnTo>
                  <a:lnTo>
                    <a:pt x="29" y="45"/>
                  </a:lnTo>
                  <a:lnTo>
                    <a:pt x="28" y="42"/>
                  </a:lnTo>
                  <a:lnTo>
                    <a:pt x="25" y="38"/>
                  </a:lnTo>
                  <a:lnTo>
                    <a:pt x="17" y="33"/>
                  </a:lnTo>
                  <a:lnTo>
                    <a:pt x="11" y="31"/>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95" name="Freeform 179"/>
            <p:cNvSpPr>
              <a:spLocks/>
            </p:cNvSpPr>
            <p:nvPr/>
          </p:nvSpPr>
          <p:spPr bwMode="auto">
            <a:xfrm>
              <a:off x="1479864" y="3869235"/>
              <a:ext cx="36055" cy="58575"/>
            </a:xfrm>
            <a:custGeom>
              <a:avLst/>
              <a:gdLst>
                <a:gd name="T0" fmla="*/ 2 w 42"/>
                <a:gd name="T1" fmla="*/ 15 h 63"/>
                <a:gd name="T2" fmla="*/ 4 w 42"/>
                <a:gd name="T3" fmla="*/ 3 h 63"/>
                <a:gd name="T4" fmla="*/ 2 w 42"/>
                <a:gd name="T5" fmla="*/ 3 h 63"/>
                <a:gd name="T6" fmla="*/ 1 w 42"/>
                <a:gd name="T7" fmla="*/ 3 h 63"/>
                <a:gd name="T8" fmla="*/ 1 w 42"/>
                <a:gd name="T9" fmla="*/ 3 h 63"/>
                <a:gd name="T10" fmla="*/ 1 w 42"/>
                <a:gd name="T11" fmla="*/ 3 h 63"/>
                <a:gd name="T12" fmla="*/ 1 w 42"/>
                <a:gd name="T13" fmla="*/ 4 h 63"/>
                <a:gd name="T14" fmla="*/ 0 w 42"/>
                <a:gd name="T15" fmla="*/ 4 h 63"/>
                <a:gd name="T16" fmla="*/ 1 w 42"/>
                <a:gd name="T17" fmla="*/ 0 h 63"/>
                <a:gd name="T18" fmla="*/ 5 w 42"/>
                <a:gd name="T19" fmla="*/ 0 h 63"/>
                <a:gd name="T20" fmla="*/ 2 w 42"/>
                <a:gd name="T21" fmla="*/ 15 h 63"/>
                <a:gd name="T22" fmla="*/ 2 w 42"/>
                <a:gd name="T23" fmla="*/ 1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63"/>
                <a:gd name="T38" fmla="*/ 42 w 42"/>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63">
                  <a:moveTo>
                    <a:pt x="14" y="63"/>
                  </a:moveTo>
                  <a:lnTo>
                    <a:pt x="31" y="11"/>
                  </a:lnTo>
                  <a:lnTo>
                    <a:pt x="18" y="11"/>
                  </a:lnTo>
                  <a:lnTo>
                    <a:pt x="11" y="12"/>
                  </a:lnTo>
                  <a:lnTo>
                    <a:pt x="5" y="14"/>
                  </a:lnTo>
                  <a:lnTo>
                    <a:pt x="4" y="15"/>
                  </a:lnTo>
                  <a:lnTo>
                    <a:pt x="2" y="18"/>
                  </a:lnTo>
                  <a:lnTo>
                    <a:pt x="0" y="18"/>
                  </a:lnTo>
                  <a:lnTo>
                    <a:pt x="5" y="0"/>
                  </a:lnTo>
                  <a:lnTo>
                    <a:pt x="42" y="0"/>
                  </a:lnTo>
                  <a:lnTo>
                    <a:pt x="19" y="63"/>
                  </a:lnTo>
                  <a:lnTo>
                    <a:pt x="14" y="63"/>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96" name="Freeform 180"/>
            <p:cNvSpPr>
              <a:spLocks noEditPoints="1"/>
            </p:cNvSpPr>
            <p:nvPr/>
          </p:nvSpPr>
          <p:spPr bwMode="auto">
            <a:xfrm>
              <a:off x="1521687" y="3869235"/>
              <a:ext cx="34612" cy="58575"/>
            </a:xfrm>
            <a:custGeom>
              <a:avLst/>
              <a:gdLst>
                <a:gd name="T0" fmla="*/ 0 w 41"/>
                <a:gd name="T1" fmla="*/ 9 h 65"/>
                <a:gd name="T2" fmla="*/ 3 w 41"/>
                <a:gd name="T3" fmla="*/ 0 h 65"/>
                <a:gd name="T4" fmla="*/ 4 w 41"/>
                <a:gd name="T5" fmla="*/ 0 h 65"/>
                <a:gd name="T6" fmla="*/ 4 w 41"/>
                <a:gd name="T7" fmla="*/ 9 h 65"/>
                <a:gd name="T8" fmla="*/ 5 w 41"/>
                <a:gd name="T9" fmla="*/ 9 h 65"/>
                <a:gd name="T10" fmla="*/ 5 w 41"/>
                <a:gd name="T11" fmla="*/ 11 h 65"/>
                <a:gd name="T12" fmla="*/ 4 w 41"/>
                <a:gd name="T13" fmla="*/ 11 h 65"/>
                <a:gd name="T14" fmla="*/ 4 w 41"/>
                <a:gd name="T15" fmla="*/ 14 h 65"/>
                <a:gd name="T16" fmla="*/ 2 w 41"/>
                <a:gd name="T17" fmla="*/ 14 h 65"/>
                <a:gd name="T18" fmla="*/ 2 w 41"/>
                <a:gd name="T19" fmla="*/ 11 h 65"/>
                <a:gd name="T20" fmla="*/ 0 w 41"/>
                <a:gd name="T21" fmla="*/ 11 h 65"/>
                <a:gd name="T22" fmla="*/ 0 w 41"/>
                <a:gd name="T23" fmla="*/ 9 h 65"/>
                <a:gd name="T24" fmla="*/ 1 w 41"/>
                <a:gd name="T25" fmla="*/ 9 h 65"/>
                <a:gd name="T26" fmla="*/ 2 w 41"/>
                <a:gd name="T27" fmla="*/ 9 h 65"/>
                <a:gd name="T28" fmla="*/ 2 w 41"/>
                <a:gd name="T29" fmla="*/ 3 h 65"/>
                <a:gd name="T30" fmla="*/ 1 w 41"/>
                <a:gd name="T31" fmla="*/ 9 h 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
                <a:gd name="T49" fmla="*/ 0 h 65"/>
                <a:gd name="T50" fmla="*/ 41 w 41"/>
                <a:gd name="T51" fmla="*/ 65 h 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 h="65">
                  <a:moveTo>
                    <a:pt x="0" y="41"/>
                  </a:moveTo>
                  <a:lnTo>
                    <a:pt x="28" y="0"/>
                  </a:lnTo>
                  <a:lnTo>
                    <a:pt x="35" y="0"/>
                  </a:lnTo>
                  <a:lnTo>
                    <a:pt x="35" y="41"/>
                  </a:lnTo>
                  <a:lnTo>
                    <a:pt x="41" y="41"/>
                  </a:lnTo>
                  <a:lnTo>
                    <a:pt x="41" y="51"/>
                  </a:lnTo>
                  <a:lnTo>
                    <a:pt x="35" y="51"/>
                  </a:lnTo>
                  <a:lnTo>
                    <a:pt x="35" y="65"/>
                  </a:lnTo>
                  <a:lnTo>
                    <a:pt x="21" y="65"/>
                  </a:lnTo>
                  <a:lnTo>
                    <a:pt x="21" y="51"/>
                  </a:lnTo>
                  <a:lnTo>
                    <a:pt x="0" y="51"/>
                  </a:lnTo>
                  <a:lnTo>
                    <a:pt x="0" y="41"/>
                  </a:lnTo>
                  <a:close/>
                  <a:moveTo>
                    <a:pt x="3" y="41"/>
                  </a:moveTo>
                  <a:lnTo>
                    <a:pt x="21" y="41"/>
                  </a:lnTo>
                  <a:lnTo>
                    <a:pt x="21" y="16"/>
                  </a:lnTo>
                  <a:lnTo>
                    <a:pt x="3" y="41"/>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97" name="Freeform 181"/>
            <p:cNvSpPr>
              <a:spLocks/>
            </p:cNvSpPr>
            <p:nvPr/>
          </p:nvSpPr>
          <p:spPr bwMode="auto">
            <a:xfrm>
              <a:off x="1479864" y="3548406"/>
              <a:ext cx="36055" cy="54581"/>
            </a:xfrm>
            <a:custGeom>
              <a:avLst/>
              <a:gdLst>
                <a:gd name="T0" fmla="*/ 2 w 42"/>
                <a:gd name="T1" fmla="*/ 12 h 63"/>
                <a:gd name="T2" fmla="*/ 4 w 42"/>
                <a:gd name="T3" fmla="*/ 2 h 63"/>
                <a:gd name="T4" fmla="*/ 2 w 42"/>
                <a:gd name="T5" fmla="*/ 2 h 63"/>
                <a:gd name="T6" fmla="*/ 1 w 42"/>
                <a:gd name="T7" fmla="*/ 2 h 63"/>
                <a:gd name="T8" fmla="*/ 1 w 42"/>
                <a:gd name="T9" fmla="*/ 3 h 63"/>
                <a:gd name="T10" fmla="*/ 1 w 42"/>
                <a:gd name="T11" fmla="*/ 3 h 63"/>
                <a:gd name="T12" fmla="*/ 1 w 42"/>
                <a:gd name="T13" fmla="*/ 3 h 63"/>
                <a:gd name="T14" fmla="*/ 0 w 42"/>
                <a:gd name="T15" fmla="*/ 3 h 63"/>
                <a:gd name="T16" fmla="*/ 1 w 42"/>
                <a:gd name="T17" fmla="*/ 0 h 63"/>
                <a:gd name="T18" fmla="*/ 5 w 42"/>
                <a:gd name="T19" fmla="*/ 0 h 63"/>
                <a:gd name="T20" fmla="*/ 2 w 42"/>
                <a:gd name="T21" fmla="*/ 12 h 63"/>
                <a:gd name="T22" fmla="*/ 2 w 42"/>
                <a:gd name="T23" fmla="*/ 12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63"/>
                <a:gd name="T38" fmla="*/ 42 w 42"/>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63">
                  <a:moveTo>
                    <a:pt x="14" y="63"/>
                  </a:moveTo>
                  <a:lnTo>
                    <a:pt x="31" y="11"/>
                  </a:lnTo>
                  <a:lnTo>
                    <a:pt x="18" y="11"/>
                  </a:lnTo>
                  <a:lnTo>
                    <a:pt x="11" y="12"/>
                  </a:lnTo>
                  <a:lnTo>
                    <a:pt x="5" y="14"/>
                  </a:lnTo>
                  <a:lnTo>
                    <a:pt x="4" y="15"/>
                  </a:lnTo>
                  <a:lnTo>
                    <a:pt x="2" y="18"/>
                  </a:lnTo>
                  <a:lnTo>
                    <a:pt x="0" y="18"/>
                  </a:lnTo>
                  <a:lnTo>
                    <a:pt x="5" y="0"/>
                  </a:lnTo>
                  <a:lnTo>
                    <a:pt x="42" y="0"/>
                  </a:lnTo>
                  <a:lnTo>
                    <a:pt x="19" y="63"/>
                  </a:lnTo>
                  <a:lnTo>
                    <a:pt x="14" y="63"/>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98" name="Freeform 182"/>
            <p:cNvSpPr>
              <a:spLocks/>
            </p:cNvSpPr>
            <p:nvPr/>
          </p:nvSpPr>
          <p:spPr bwMode="auto">
            <a:xfrm>
              <a:off x="1521687" y="3548406"/>
              <a:ext cx="34612" cy="55912"/>
            </a:xfrm>
            <a:custGeom>
              <a:avLst/>
              <a:gdLst>
                <a:gd name="T0" fmla="*/ 1 w 41"/>
                <a:gd name="T1" fmla="*/ 0 h 64"/>
                <a:gd name="T2" fmla="*/ 5 w 41"/>
                <a:gd name="T3" fmla="*/ 0 h 64"/>
                <a:gd name="T4" fmla="*/ 4 w 41"/>
                <a:gd name="T5" fmla="*/ 2 h 64"/>
                <a:gd name="T6" fmla="*/ 1 w 41"/>
                <a:gd name="T7" fmla="*/ 2 h 64"/>
                <a:gd name="T8" fmla="*/ 1 w 41"/>
                <a:gd name="T9" fmla="*/ 3 h 64"/>
                <a:gd name="T10" fmla="*/ 3 w 41"/>
                <a:gd name="T11" fmla="*/ 3 h 64"/>
                <a:gd name="T12" fmla="*/ 4 w 41"/>
                <a:gd name="T13" fmla="*/ 5 h 64"/>
                <a:gd name="T14" fmla="*/ 5 w 41"/>
                <a:gd name="T15" fmla="*/ 5 h 64"/>
                <a:gd name="T16" fmla="*/ 5 w 41"/>
                <a:gd name="T17" fmla="*/ 6 h 64"/>
                <a:gd name="T18" fmla="*/ 5 w 41"/>
                <a:gd name="T19" fmla="*/ 7 h 64"/>
                <a:gd name="T20" fmla="*/ 5 w 41"/>
                <a:gd name="T21" fmla="*/ 7 h 64"/>
                <a:gd name="T22" fmla="*/ 5 w 41"/>
                <a:gd name="T23" fmla="*/ 9 h 64"/>
                <a:gd name="T24" fmla="*/ 5 w 41"/>
                <a:gd name="T25" fmla="*/ 10 h 64"/>
                <a:gd name="T26" fmla="*/ 4 w 41"/>
                <a:gd name="T27" fmla="*/ 11 h 64"/>
                <a:gd name="T28" fmla="*/ 4 w 41"/>
                <a:gd name="T29" fmla="*/ 11 h 64"/>
                <a:gd name="T30" fmla="*/ 3 w 41"/>
                <a:gd name="T31" fmla="*/ 11 h 64"/>
                <a:gd name="T32" fmla="*/ 3 w 41"/>
                <a:gd name="T33" fmla="*/ 12 h 64"/>
                <a:gd name="T34" fmla="*/ 2 w 41"/>
                <a:gd name="T35" fmla="*/ 12 h 64"/>
                <a:gd name="T36" fmla="*/ 2 w 41"/>
                <a:gd name="T37" fmla="*/ 12 h 64"/>
                <a:gd name="T38" fmla="*/ 1 w 41"/>
                <a:gd name="T39" fmla="*/ 12 h 64"/>
                <a:gd name="T40" fmla="*/ 1 w 41"/>
                <a:gd name="T41" fmla="*/ 12 h 64"/>
                <a:gd name="T42" fmla="*/ 1 w 41"/>
                <a:gd name="T43" fmla="*/ 11 h 64"/>
                <a:gd name="T44" fmla="*/ 0 w 41"/>
                <a:gd name="T45" fmla="*/ 11 h 64"/>
                <a:gd name="T46" fmla="*/ 0 w 41"/>
                <a:gd name="T47" fmla="*/ 10 h 64"/>
                <a:gd name="T48" fmla="*/ 1 w 41"/>
                <a:gd name="T49" fmla="*/ 9 h 64"/>
                <a:gd name="T50" fmla="*/ 1 w 41"/>
                <a:gd name="T51" fmla="*/ 9 h 64"/>
                <a:gd name="T52" fmla="*/ 1 w 41"/>
                <a:gd name="T53" fmla="*/ 10 h 64"/>
                <a:gd name="T54" fmla="*/ 2 w 41"/>
                <a:gd name="T55" fmla="*/ 11 h 64"/>
                <a:gd name="T56" fmla="*/ 2 w 41"/>
                <a:gd name="T57" fmla="*/ 11 h 64"/>
                <a:gd name="T58" fmla="*/ 2 w 41"/>
                <a:gd name="T59" fmla="*/ 11 h 64"/>
                <a:gd name="T60" fmla="*/ 2 w 41"/>
                <a:gd name="T61" fmla="*/ 11 h 64"/>
                <a:gd name="T62" fmla="*/ 3 w 41"/>
                <a:gd name="T63" fmla="*/ 11 h 64"/>
                <a:gd name="T64" fmla="*/ 4 w 41"/>
                <a:gd name="T65" fmla="*/ 11 h 64"/>
                <a:gd name="T66" fmla="*/ 4 w 41"/>
                <a:gd name="T67" fmla="*/ 10 h 64"/>
                <a:gd name="T68" fmla="*/ 4 w 41"/>
                <a:gd name="T69" fmla="*/ 10 h 64"/>
                <a:gd name="T70" fmla="*/ 4 w 41"/>
                <a:gd name="T71" fmla="*/ 9 h 64"/>
                <a:gd name="T72" fmla="*/ 4 w 41"/>
                <a:gd name="T73" fmla="*/ 8 h 64"/>
                <a:gd name="T74" fmla="*/ 3 w 41"/>
                <a:gd name="T75" fmla="*/ 7 h 64"/>
                <a:gd name="T76" fmla="*/ 2 w 41"/>
                <a:gd name="T77" fmla="*/ 6 h 64"/>
                <a:gd name="T78" fmla="*/ 1 w 41"/>
                <a:gd name="T79" fmla="*/ 6 h 64"/>
                <a:gd name="T80" fmla="*/ 0 w 41"/>
                <a:gd name="T81" fmla="*/ 6 h 64"/>
                <a:gd name="T82" fmla="*/ 1 w 41"/>
                <a:gd name="T83" fmla="*/ 0 h 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
                <a:gd name="T127" fmla="*/ 0 h 64"/>
                <a:gd name="T128" fmla="*/ 41 w 41"/>
                <a:gd name="T129" fmla="*/ 64 h 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 h="64">
                  <a:moveTo>
                    <a:pt x="12" y="0"/>
                  </a:moveTo>
                  <a:lnTo>
                    <a:pt x="41" y="0"/>
                  </a:lnTo>
                  <a:lnTo>
                    <a:pt x="35" y="11"/>
                  </a:lnTo>
                  <a:lnTo>
                    <a:pt x="12" y="11"/>
                  </a:lnTo>
                  <a:lnTo>
                    <a:pt x="9" y="18"/>
                  </a:lnTo>
                  <a:lnTo>
                    <a:pt x="23" y="19"/>
                  </a:lnTo>
                  <a:lnTo>
                    <a:pt x="34" y="25"/>
                  </a:lnTo>
                  <a:lnTo>
                    <a:pt x="37" y="28"/>
                  </a:lnTo>
                  <a:lnTo>
                    <a:pt x="40" y="32"/>
                  </a:lnTo>
                  <a:lnTo>
                    <a:pt x="41" y="36"/>
                  </a:lnTo>
                  <a:lnTo>
                    <a:pt x="41" y="40"/>
                  </a:lnTo>
                  <a:lnTo>
                    <a:pt x="40" y="47"/>
                  </a:lnTo>
                  <a:lnTo>
                    <a:pt x="38" y="53"/>
                  </a:lnTo>
                  <a:lnTo>
                    <a:pt x="35" y="57"/>
                  </a:lnTo>
                  <a:lnTo>
                    <a:pt x="33" y="59"/>
                  </a:lnTo>
                  <a:lnTo>
                    <a:pt x="28" y="61"/>
                  </a:lnTo>
                  <a:lnTo>
                    <a:pt x="24" y="63"/>
                  </a:lnTo>
                  <a:lnTo>
                    <a:pt x="20" y="63"/>
                  </a:lnTo>
                  <a:lnTo>
                    <a:pt x="16" y="64"/>
                  </a:lnTo>
                  <a:lnTo>
                    <a:pt x="10" y="64"/>
                  </a:lnTo>
                  <a:lnTo>
                    <a:pt x="6" y="63"/>
                  </a:lnTo>
                  <a:lnTo>
                    <a:pt x="3" y="61"/>
                  </a:lnTo>
                  <a:lnTo>
                    <a:pt x="0" y="59"/>
                  </a:lnTo>
                  <a:lnTo>
                    <a:pt x="0" y="54"/>
                  </a:lnTo>
                  <a:lnTo>
                    <a:pt x="3" y="52"/>
                  </a:lnTo>
                  <a:lnTo>
                    <a:pt x="9" y="52"/>
                  </a:lnTo>
                  <a:lnTo>
                    <a:pt x="10" y="53"/>
                  </a:lnTo>
                  <a:lnTo>
                    <a:pt x="16" y="56"/>
                  </a:lnTo>
                  <a:lnTo>
                    <a:pt x="19" y="59"/>
                  </a:lnTo>
                  <a:lnTo>
                    <a:pt x="20" y="59"/>
                  </a:lnTo>
                  <a:lnTo>
                    <a:pt x="21" y="60"/>
                  </a:lnTo>
                  <a:lnTo>
                    <a:pt x="24" y="60"/>
                  </a:lnTo>
                  <a:lnTo>
                    <a:pt x="30" y="57"/>
                  </a:lnTo>
                  <a:lnTo>
                    <a:pt x="31" y="54"/>
                  </a:lnTo>
                  <a:lnTo>
                    <a:pt x="33" y="53"/>
                  </a:lnTo>
                  <a:lnTo>
                    <a:pt x="33" y="46"/>
                  </a:lnTo>
                  <a:lnTo>
                    <a:pt x="31" y="42"/>
                  </a:lnTo>
                  <a:lnTo>
                    <a:pt x="26" y="36"/>
                  </a:lnTo>
                  <a:lnTo>
                    <a:pt x="19" y="33"/>
                  </a:lnTo>
                  <a:lnTo>
                    <a:pt x="5" y="31"/>
                  </a:lnTo>
                  <a:lnTo>
                    <a:pt x="0" y="31"/>
                  </a:lnTo>
                  <a:lnTo>
                    <a:pt x="12"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99" name="Freeform 183"/>
            <p:cNvSpPr>
              <a:spLocks/>
            </p:cNvSpPr>
            <p:nvPr/>
          </p:nvSpPr>
          <p:spPr bwMode="auto">
            <a:xfrm>
              <a:off x="1479864" y="3224915"/>
              <a:ext cx="36055" cy="57243"/>
            </a:xfrm>
            <a:custGeom>
              <a:avLst/>
              <a:gdLst>
                <a:gd name="T0" fmla="*/ 2 w 42"/>
                <a:gd name="T1" fmla="*/ 14 h 63"/>
                <a:gd name="T2" fmla="*/ 4 w 42"/>
                <a:gd name="T3" fmla="*/ 2 h 63"/>
                <a:gd name="T4" fmla="*/ 2 w 42"/>
                <a:gd name="T5" fmla="*/ 2 h 63"/>
                <a:gd name="T6" fmla="*/ 1 w 42"/>
                <a:gd name="T7" fmla="*/ 3 h 63"/>
                <a:gd name="T8" fmla="*/ 1 w 42"/>
                <a:gd name="T9" fmla="*/ 3 h 63"/>
                <a:gd name="T10" fmla="*/ 1 w 42"/>
                <a:gd name="T11" fmla="*/ 3 h 63"/>
                <a:gd name="T12" fmla="*/ 1 w 42"/>
                <a:gd name="T13" fmla="*/ 3 h 63"/>
                <a:gd name="T14" fmla="*/ 0 w 42"/>
                <a:gd name="T15" fmla="*/ 3 h 63"/>
                <a:gd name="T16" fmla="*/ 1 w 42"/>
                <a:gd name="T17" fmla="*/ 0 h 63"/>
                <a:gd name="T18" fmla="*/ 5 w 42"/>
                <a:gd name="T19" fmla="*/ 0 h 63"/>
                <a:gd name="T20" fmla="*/ 2 w 42"/>
                <a:gd name="T21" fmla="*/ 14 h 63"/>
                <a:gd name="T22" fmla="*/ 2 w 42"/>
                <a:gd name="T23" fmla="*/ 14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63"/>
                <a:gd name="T38" fmla="*/ 42 w 42"/>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63">
                  <a:moveTo>
                    <a:pt x="14" y="63"/>
                  </a:moveTo>
                  <a:lnTo>
                    <a:pt x="31" y="11"/>
                  </a:lnTo>
                  <a:lnTo>
                    <a:pt x="18" y="11"/>
                  </a:lnTo>
                  <a:lnTo>
                    <a:pt x="11" y="13"/>
                  </a:lnTo>
                  <a:lnTo>
                    <a:pt x="5" y="14"/>
                  </a:lnTo>
                  <a:lnTo>
                    <a:pt x="4" y="16"/>
                  </a:lnTo>
                  <a:lnTo>
                    <a:pt x="2" y="18"/>
                  </a:lnTo>
                  <a:lnTo>
                    <a:pt x="0" y="18"/>
                  </a:lnTo>
                  <a:lnTo>
                    <a:pt x="5" y="0"/>
                  </a:lnTo>
                  <a:lnTo>
                    <a:pt x="42" y="0"/>
                  </a:lnTo>
                  <a:lnTo>
                    <a:pt x="19" y="63"/>
                  </a:lnTo>
                  <a:lnTo>
                    <a:pt x="14" y="63"/>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00" name="Freeform 184"/>
            <p:cNvSpPr>
              <a:spLocks noEditPoints="1"/>
            </p:cNvSpPr>
            <p:nvPr/>
          </p:nvSpPr>
          <p:spPr bwMode="auto">
            <a:xfrm>
              <a:off x="1521687" y="3223583"/>
              <a:ext cx="34612" cy="59906"/>
            </a:xfrm>
            <a:custGeom>
              <a:avLst/>
              <a:gdLst>
                <a:gd name="T0" fmla="*/ 5 w 41"/>
                <a:gd name="T1" fmla="*/ 0 h 66"/>
                <a:gd name="T2" fmla="*/ 5 w 41"/>
                <a:gd name="T3" fmla="*/ 1 h 66"/>
                <a:gd name="T4" fmla="*/ 4 w 41"/>
                <a:gd name="T5" fmla="*/ 1 h 66"/>
                <a:gd name="T6" fmla="*/ 4 w 41"/>
                <a:gd name="T7" fmla="*/ 1 h 66"/>
                <a:gd name="T8" fmla="*/ 2 w 41"/>
                <a:gd name="T9" fmla="*/ 3 h 66"/>
                <a:gd name="T10" fmla="*/ 2 w 41"/>
                <a:gd name="T11" fmla="*/ 3 h 66"/>
                <a:gd name="T12" fmla="*/ 2 w 41"/>
                <a:gd name="T13" fmla="*/ 5 h 66"/>
                <a:gd name="T14" fmla="*/ 2 w 41"/>
                <a:gd name="T15" fmla="*/ 5 h 66"/>
                <a:gd name="T16" fmla="*/ 2 w 41"/>
                <a:gd name="T17" fmla="*/ 5 h 66"/>
                <a:gd name="T18" fmla="*/ 4 w 41"/>
                <a:gd name="T19" fmla="*/ 5 h 66"/>
                <a:gd name="T20" fmla="*/ 4 w 41"/>
                <a:gd name="T21" fmla="*/ 5 h 66"/>
                <a:gd name="T22" fmla="*/ 4 w 41"/>
                <a:gd name="T23" fmla="*/ 7 h 66"/>
                <a:gd name="T24" fmla="*/ 5 w 41"/>
                <a:gd name="T25" fmla="*/ 7 h 66"/>
                <a:gd name="T26" fmla="*/ 5 w 41"/>
                <a:gd name="T27" fmla="*/ 8 h 66"/>
                <a:gd name="T28" fmla="*/ 5 w 41"/>
                <a:gd name="T29" fmla="*/ 10 h 66"/>
                <a:gd name="T30" fmla="*/ 5 w 41"/>
                <a:gd name="T31" fmla="*/ 10 h 66"/>
                <a:gd name="T32" fmla="*/ 5 w 41"/>
                <a:gd name="T33" fmla="*/ 11 h 66"/>
                <a:gd name="T34" fmla="*/ 5 w 41"/>
                <a:gd name="T35" fmla="*/ 12 h 66"/>
                <a:gd name="T36" fmla="*/ 4 w 41"/>
                <a:gd name="T37" fmla="*/ 14 h 66"/>
                <a:gd name="T38" fmla="*/ 3 w 41"/>
                <a:gd name="T39" fmla="*/ 14 h 66"/>
                <a:gd name="T40" fmla="*/ 3 w 41"/>
                <a:gd name="T41" fmla="*/ 14 h 66"/>
                <a:gd name="T42" fmla="*/ 2 w 41"/>
                <a:gd name="T43" fmla="*/ 14 h 66"/>
                <a:gd name="T44" fmla="*/ 2 w 41"/>
                <a:gd name="T45" fmla="*/ 14 h 66"/>
                <a:gd name="T46" fmla="*/ 2 w 41"/>
                <a:gd name="T47" fmla="*/ 14 h 66"/>
                <a:gd name="T48" fmla="*/ 1 w 41"/>
                <a:gd name="T49" fmla="*/ 14 h 66"/>
                <a:gd name="T50" fmla="*/ 1 w 41"/>
                <a:gd name="T51" fmla="*/ 13 h 66"/>
                <a:gd name="T52" fmla="*/ 1 w 41"/>
                <a:gd name="T53" fmla="*/ 12 h 66"/>
                <a:gd name="T54" fmla="*/ 1 w 41"/>
                <a:gd name="T55" fmla="*/ 12 h 66"/>
                <a:gd name="T56" fmla="*/ 0 w 41"/>
                <a:gd name="T57" fmla="*/ 10 h 66"/>
                <a:gd name="T58" fmla="*/ 0 w 41"/>
                <a:gd name="T59" fmla="*/ 7 h 66"/>
                <a:gd name="T60" fmla="*/ 1 w 41"/>
                <a:gd name="T61" fmla="*/ 5 h 66"/>
                <a:gd name="T62" fmla="*/ 1 w 41"/>
                <a:gd name="T63" fmla="*/ 4 h 66"/>
                <a:gd name="T64" fmla="*/ 1 w 41"/>
                <a:gd name="T65" fmla="*/ 3 h 66"/>
                <a:gd name="T66" fmla="*/ 2 w 41"/>
                <a:gd name="T67" fmla="*/ 2 h 66"/>
                <a:gd name="T68" fmla="*/ 2 w 41"/>
                <a:gd name="T69" fmla="*/ 1 h 66"/>
                <a:gd name="T70" fmla="*/ 3 w 41"/>
                <a:gd name="T71" fmla="*/ 1 h 66"/>
                <a:gd name="T72" fmla="*/ 4 w 41"/>
                <a:gd name="T73" fmla="*/ 1 h 66"/>
                <a:gd name="T74" fmla="*/ 5 w 41"/>
                <a:gd name="T75" fmla="*/ 0 h 66"/>
                <a:gd name="T76" fmla="*/ 2 w 41"/>
                <a:gd name="T77" fmla="*/ 7 h 66"/>
                <a:gd name="T78" fmla="*/ 2 w 41"/>
                <a:gd name="T79" fmla="*/ 7 h 66"/>
                <a:gd name="T80" fmla="*/ 2 w 41"/>
                <a:gd name="T81" fmla="*/ 11 h 66"/>
                <a:gd name="T82" fmla="*/ 2 w 41"/>
                <a:gd name="T83" fmla="*/ 12 h 66"/>
                <a:gd name="T84" fmla="*/ 2 w 41"/>
                <a:gd name="T85" fmla="*/ 12 h 66"/>
                <a:gd name="T86" fmla="*/ 2 w 41"/>
                <a:gd name="T87" fmla="*/ 12 h 66"/>
                <a:gd name="T88" fmla="*/ 2 w 41"/>
                <a:gd name="T89" fmla="*/ 14 h 66"/>
                <a:gd name="T90" fmla="*/ 3 w 41"/>
                <a:gd name="T91" fmla="*/ 14 h 66"/>
                <a:gd name="T92" fmla="*/ 3 w 41"/>
                <a:gd name="T93" fmla="*/ 14 h 66"/>
                <a:gd name="T94" fmla="*/ 3 w 41"/>
                <a:gd name="T95" fmla="*/ 12 h 66"/>
                <a:gd name="T96" fmla="*/ 3 w 41"/>
                <a:gd name="T97" fmla="*/ 12 h 66"/>
                <a:gd name="T98" fmla="*/ 3 w 41"/>
                <a:gd name="T99" fmla="*/ 12 h 66"/>
                <a:gd name="T100" fmla="*/ 3 w 41"/>
                <a:gd name="T101" fmla="*/ 11 h 66"/>
                <a:gd name="T102" fmla="*/ 3 w 41"/>
                <a:gd name="T103" fmla="*/ 10 h 66"/>
                <a:gd name="T104" fmla="*/ 3 w 41"/>
                <a:gd name="T105" fmla="*/ 8 h 66"/>
                <a:gd name="T106" fmla="*/ 3 w 41"/>
                <a:gd name="T107" fmla="*/ 7 h 66"/>
                <a:gd name="T108" fmla="*/ 3 w 41"/>
                <a:gd name="T109" fmla="*/ 7 h 66"/>
                <a:gd name="T110" fmla="*/ 2 w 41"/>
                <a:gd name="T111" fmla="*/ 7 h 66"/>
                <a:gd name="T112" fmla="*/ 2 w 41"/>
                <a:gd name="T113" fmla="*/ 7 h 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1"/>
                <a:gd name="T172" fmla="*/ 0 h 66"/>
                <a:gd name="T173" fmla="*/ 41 w 41"/>
                <a:gd name="T174" fmla="*/ 66 h 6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1" h="66">
                  <a:moveTo>
                    <a:pt x="41" y="0"/>
                  </a:moveTo>
                  <a:lnTo>
                    <a:pt x="41" y="1"/>
                  </a:lnTo>
                  <a:lnTo>
                    <a:pt x="35" y="3"/>
                  </a:lnTo>
                  <a:lnTo>
                    <a:pt x="31" y="4"/>
                  </a:lnTo>
                  <a:lnTo>
                    <a:pt x="20" y="15"/>
                  </a:lnTo>
                  <a:lnTo>
                    <a:pt x="19" y="18"/>
                  </a:lnTo>
                  <a:lnTo>
                    <a:pt x="16" y="26"/>
                  </a:lnTo>
                  <a:lnTo>
                    <a:pt x="19" y="26"/>
                  </a:lnTo>
                  <a:lnTo>
                    <a:pt x="21" y="25"/>
                  </a:lnTo>
                  <a:lnTo>
                    <a:pt x="30" y="25"/>
                  </a:lnTo>
                  <a:lnTo>
                    <a:pt x="33" y="26"/>
                  </a:lnTo>
                  <a:lnTo>
                    <a:pt x="35" y="29"/>
                  </a:lnTo>
                  <a:lnTo>
                    <a:pt x="38" y="33"/>
                  </a:lnTo>
                  <a:lnTo>
                    <a:pt x="40" y="38"/>
                  </a:lnTo>
                  <a:lnTo>
                    <a:pt x="41" y="43"/>
                  </a:lnTo>
                  <a:lnTo>
                    <a:pt x="41" y="47"/>
                  </a:lnTo>
                  <a:lnTo>
                    <a:pt x="40" y="52"/>
                  </a:lnTo>
                  <a:lnTo>
                    <a:pt x="37" y="57"/>
                  </a:lnTo>
                  <a:lnTo>
                    <a:pt x="31" y="63"/>
                  </a:lnTo>
                  <a:lnTo>
                    <a:pt x="28" y="64"/>
                  </a:lnTo>
                  <a:lnTo>
                    <a:pt x="24" y="64"/>
                  </a:lnTo>
                  <a:lnTo>
                    <a:pt x="21" y="66"/>
                  </a:lnTo>
                  <a:lnTo>
                    <a:pt x="17" y="66"/>
                  </a:lnTo>
                  <a:lnTo>
                    <a:pt x="14" y="64"/>
                  </a:lnTo>
                  <a:lnTo>
                    <a:pt x="10" y="63"/>
                  </a:lnTo>
                  <a:lnTo>
                    <a:pt x="7" y="60"/>
                  </a:lnTo>
                  <a:lnTo>
                    <a:pt x="6" y="56"/>
                  </a:lnTo>
                  <a:lnTo>
                    <a:pt x="3" y="53"/>
                  </a:lnTo>
                  <a:lnTo>
                    <a:pt x="0" y="45"/>
                  </a:lnTo>
                  <a:lnTo>
                    <a:pt x="0" y="32"/>
                  </a:lnTo>
                  <a:lnTo>
                    <a:pt x="3" y="26"/>
                  </a:lnTo>
                  <a:lnTo>
                    <a:pt x="5" y="19"/>
                  </a:lnTo>
                  <a:lnTo>
                    <a:pt x="9" y="14"/>
                  </a:lnTo>
                  <a:lnTo>
                    <a:pt x="13" y="10"/>
                  </a:lnTo>
                  <a:lnTo>
                    <a:pt x="19" y="5"/>
                  </a:lnTo>
                  <a:lnTo>
                    <a:pt x="26" y="3"/>
                  </a:lnTo>
                  <a:lnTo>
                    <a:pt x="33" y="1"/>
                  </a:lnTo>
                  <a:lnTo>
                    <a:pt x="41" y="0"/>
                  </a:lnTo>
                  <a:close/>
                  <a:moveTo>
                    <a:pt x="16" y="31"/>
                  </a:moveTo>
                  <a:lnTo>
                    <a:pt x="14" y="35"/>
                  </a:lnTo>
                  <a:lnTo>
                    <a:pt x="14" y="49"/>
                  </a:lnTo>
                  <a:lnTo>
                    <a:pt x="16" y="53"/>
                  </a:lnTo>
                  <a:lnTo>
                    <a:pt x="16" y="56"/>
                  </a:lnTo>
                  <a:lnTo>
                    <a:pt x="17" y="59"/>
                  </a:lnTo>
                  <a:lnTo>
                    <a:pt x="21" y="63"/>
                  </a:lnTo>
                  <a:lnTo>
                    <a:pt x="24" y="61"/>
                  </a:lnTo>
                  <a:lnTo>
                    <a:pt x="26" y="61"/>
                  </a:lnTo>
                  <a:lnTo>
                    <a:pt x="26" y="59"/>
                  </a:lnTo>
                  <a:lnTo>
                    <a:pt x="27" y="57"/>
                  </a:lnTo>
                  <a:lnTo>
                    <a:pt x="27" y="54"/>
                  </a:lnTo>
                  <a:lnTo>
                    <a:pt x="28" y="49"/>
                  </a:lnTo>
                  <a:lnTo>
                    <a:pt x="28" y="42"/>
                  </a:lnTo>
                  <a:lnTo>
                    <a:pt x="27" y="36"/>
                  </a:lnTo>
                  <a:lnTo>
                    <a:pt x="26" y="32"/>
                  </a:lnTo>
                  <a:lnTo>
                    <a:pt x="23" y="29"/>
                  </a:lnTo>
                  <a:lnTo>
                    <a:pt x="17" y="29"/>
                  </a:lnTo>
                  <a:lnTo>
                    <a:pt x="16" y="31"/>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01" name="Freeform 185"/>
            <p:cNvSpPr>
              <a:spLocks/>
            </p:cNvSpPr>
            <p:nvPr/>
          </p:nvSpPr>
          <p:spPr bwMode="auto">
            <a:xfrm>
              <a:off x="1479864" y="2902754"/>
              <a:ext cx="36055" cy="57243"/>
            </a:xfrm>
            <a:custGeom>
              <a:avLst/>
              <a:gdLst>
                <a:gd name="T0" fmla="*/ 2 w 42"/>
                <a:gd name="T1" fmla="*/ 14 h 63"/>
                <a:gd name="T2" fmla="*/ 4 w 42"/>
                <a:gd name="T3" fmla="*/ 2 h 63"/>
                <a:gd name="T4" fmla="*/ 2 w 42"/>
                <a:gd name="T5" fmla="*/ 2 h 63"/>
                <a:gd name="T6" fmla="*/ 1 w 42"/>
                <a:gd name="T7" fmla="*/ 3 h 63"/>
                <a:gd name="T8" fmla="*/ 1 w 42"/>
                <a:gd name="T9" fmla="*/ 3 h 63"/>
                <a:gd name="T10" fmla="*/ 1 w 42"/>
                <a:gd name="T11" fmla="*/ 3 h 63"/>
                <a:gd name="T12" fmla="*/ 1 w 42"/>
                <a:gd name="T13" fmla="*/ 4 h 63"/>
                <a:gd name="T14" fmla="*/ 0 w 42"/>
                <a:gd name="T15" fmla="*/ 4 h 63"/>
                <a:gd name="T16" fmla="*/ 1 w 42"/>
                <a:gd name="T17" fmla="*/ 0 h 63"/>
                <a:gd name="T18" fmla="*/ 5 w 42"/>
                <a:gd name="T19" fmla="*/ 0 h 63"/>
                <a:gd name="T20" fmla="*/ 2 w 42"/>
                <a:gd name="T21" fmla="*/ 14 h 63"/>
                <a:gd name="T22" fmla="*/ 2 w 42"/>
                <a:gd name="T23" fmla="*/ 14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63"/>
                <a:gd name="T38" fmla="*/ 42 w 42"/>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63">
                  <a:moveTo>
                    <a:pt x="14" y="63"/>
                  </a:moveTo>
                  <a:lnTo>
                    <a:pt x="31" y="12"/>
                  </a:lnTo>
                  <a:lnTo>
                    <a:pt x="18" y="12"/>
                  </a:lnTo>
                  <a:lnTo>
                    <a:pt x="11" y="13"/>
                  </a:lnTo>
                  <a:lnTo>
                    <a:pt x="5" y="14"/>
                  </a:lnTo>
                  <a:lnTo>
                    <a:pt x="4" y="16"/>
                  </a:lnTo>
                  <a:lnTo>
                    <a:pt x="2" y="19"/>
                  </a:lnTo>
                  <a:lnTo>
                    <a:pt x="0" y="19"/>
                  </a:lnTo>
                  <a:lnTo>
                    <a:pt x="5" y="0"/>
                  </a:lnTo>
                  <a:lnTo>
                    <a:pt x="42" y="0"/>
                  </a:lnTo>
                  <a:lnTo>
                    <a:pt x="19" y="63"/>
                  </a:lnTo>
                  <a:lnTo>
                    <a:pt x="14" y="63"/>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02" name="Freeform 186"/>
            <p:cNvSpPr>
              <a:spLocks/>
            </p:cNvSpPr>
            <p:nvPr/>
          </p:nvSpPr>
          <p:spPr bwMode="auto">
            <a:xfrm>
              <a:off x="1521687" y="2902754"/>
              <a:ext cx="36055" cy="57243"/>
            </a:xfrm>
            <a:custGeom>
              <a:avLst/>
              <a:gdLst>
                <a:gd name="T0" fmla="*/ 2 w 42"/>
                <a:gd name="T1" fmla="*/ 14 h 63"/>
                <a:gd name="T2" fmla="*/ 4 w 42"/>
                <a:gd name="T3" fmla="*/ 2 h 63"/>
                <a:gd name="T4" fmla="*/ 2 w 42"/>
                <a:gd name="T5" fmla="*/ 2 h 63"/>
                <a:gd name="T6" fmla="*/ 1 w 42"/>
                <a:gd name="T7" fmla="*/ 3 h 63"/>
                <a:gd name="T8" fmla="*/ 1 w 42"/>
                <a:gd name="T9" fmla="*/ 3 h 63"/>
                <a:gd name="T10" fmla="*/ 1 w 42"/>
                <a:gd name="T11" fmla="*/ 4 h 63"/>
                <a:gd name="T12" fmla="*/ 0 w 42"/>
                <a:gd name="T13" fmla="*/ 4 h 63"/>
                <a:gd name="T14" fmla="*/ 1 w 42"/>
                <a:gd name="T15" fmla="*/ 0 h 63"/>
                <a:gd name="T16" fmla="*/ 5 w 42"/>
                <a:gd name="T17" fmla="*/ 0 h 63"/>
                <a:gd name="T18" fmla="*/ 2 w 42"/>
                <a:gd name="T19" fmla="*/ 14 h 63"/>
                <a:gd name="T20" fmla="*/ 2 w 42"/>
                <a:gd name="T21" fmla="*/ 14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63"/>
                <a:gd name="T35" fmla="*/ 42 w 42"/>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63">
                  <a:moveTo>
                    <a:pt x="14" y="63"/>
                  </a:moveTo>
                  <a:lnTo>
                    <a:pt x="31" y="12"/>
                  </a:lnTo>
                  <a:lnTo>
                    <a:pt x="13" y="12"/>
                  </a:lnTo>
                  <a:lnTo>
                    <a:pt x="10" y="13"/>
                  </a:lnTo>
                  <a:lnTo>
                    <a:pt x="6" y="14"/>
                  </a:lnTo>
                  <a:lnTo>
                    <a:pt x="2" y="19"/>
                  </a:lnTo>
                  <a:lnTo>
                    <a:pt x="0" y="19"/>
                  </a:lnTo>
                  <a:lnTo>
                    <a:pt x="5" y="0"/>
                  </a:lnTo>
                  <a:lnTo>
                    <a:pt x="42" y="0"/>
                  </a:lnTo>
                  <a:lnTo>
                    <a:pt x="20" y="63"/>
                  </a:lnTo>
                  <a:lnTo>
                    <a:pt x="14" y="63"/>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03" name="Freeform 187"/>
            <p:cNvSpPr>
              <a:spLocks/>
            </p:cNvSpPr>
            <p:nvPr/>
          </p:nvSpPr>
          <p:spPr bwMode="auto">
            <a:xfrm>
              <a:off x="1479864" y="2579262"/>
              <a:ext cx="36055" cy="57243"/>
            </a:xfrm>
            <a:custGeom>
              <a:avLst/>
              <a:gdLst>
                <a:gd name="T0" fmla="*/ 2 w 42"/>
                <a:gd name="T1" fmla="*/ 14 h 63"/>
                <a:gd name="T2" fmla="*/ 4 w 42"/>
                <a:gd name="T3" fmla="*/ 2 h 63"/>
                <a:gd name="T4" fmla="*/ 2 w 42"/>
                <a:gd name="T5" fmla="*/ 2 h 63"/>
                <a:gd name="T6" fmla="*/ 1 w 42"/>
                <a:gd name="T7" fmla="*/ 2 h 63"/>
                <a:gd name="T8" fmla="*/ 1 w 42"/>
                <a:gd name="T9" fmla="*/ 3 h 63"/>
                <a:gd name="T10" fmla="*/ 1 w 42"/>
                <a:gd name="T11" fmla="*/ 3 h 63"/>
                <a:gd name="T12" fmla="*/ 1 w 42"/>
                <a:gd name="T13" fmla="*/ 3 h 63"/>
                <a:gd name="T14" fmla="*/ 0 w 42"/>
                <a:gd name="T15" fmla="*/ 3 h 63"/>
                <a:gd name="T16" fmla="*/ 1 w 42"/>
                <a:gd name="T17" fmla="*/ 0 h 63"/>
                <a:gd name="T18" fmla="*/ 5 w 42"/>
                <a:gd name="T19" fmla="*/ 0 h 63"/>
                <a:gd name="T20" fmla="*/ 2 w 42"/>
                <a:gd name="T21" fmla="*/ 14 h 63"/>
                <a:gd name="T22" fmla="*/ 2 w 42"/>
                <a:gd name="T23" fmla="*/ 14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63"/>
                <a:gd name="T38" fmla="*/ 42 w 42"/>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63">
                  <a:moveTo>
                    <a:pt x="14" y="63"/>
                  </a:moveTo>
                  <a:lnTo>
                    <a:pt x="31" y="11"/>
                  </a:lnTo>
                  <a:lnTo>
                    <a:pt x="18" y="11"/>
                  </a:lnTo>
                  <a:lnTo>
                    <a:pt x="11" y="12"/>
                  </a:lnTo>
                  <a:lnTo>
                    <a:pt x="5" y="14"/>
                  </a:lnTo>
                  <a:lnTo>
                    <a:pt x="4" y="15"/>
                  </a:lnTo>
                  <a:lnTo>
                    <a:pt x="2" y="18"/>
                  </a:lnTo>
                  <a:lnTo>
                    <a:pt x="0" y="18"/>
                  </a:lnTo>
                  <a:lnTo>
                    <a:pt x="5" y="0"/>
                  </a:lnTo>
                  <a:lnTo>
                    <a:pt x="42" y="0"/>
                  </a:lnTo>
                  <a:lnTo>
                    <a:pt x="19" y="63"/>
                  </a:lnTo>
                  <a:lnTo>
                    <a:pt x="14" y="63"/>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04" name="Freeform 188"/>
            <p:cNvSpPr>
              <a:spLocks noEditPoints="1"/>
            </p:cNvSpPr>
            <p:nvPr/>
          </p:nvSpPr>
          <p:spPr bwMode="auto">
            <a:xfrm>
              <a:off x="1521687" y="2577931"/>
              <a:ext cx="34612" cy="59906"/>
            </a:xfrm>
            <a:custGeom>
              <a:avLst/>
              <a:gdLst>
                <a:gd name="T0" fmla="*/ 5 w 41"/>
                <a:gd name="T1" fmla="*/ 7 h 66"/>
                <a:gd name="T2" fmla="*/ 5 w 41"/>
                <a:gd name="T3" fmla="*/ 11 h 66"/>
                <a:gd name="T4" fmla="*/ 4 w 41"/>
                <a:gd name="T5" fmla="*/ 14 h 66"/>
                <a:gd name="T6" fmla="*/ 2 w 41"/>
                <a:gd name="T7" fmla="*/ 14 h 66"/>
                <a:gd name="T8" fmla="*/ 1 w 41"/>
                <a:gd name="T9" fmla="*/ 14 h 66"/>
                <a:gd name="T10" fmla="*/ 1 w 41"/>
                <a:gd name="T11" fmla="*/ 12 h 66"/>
                <a:gd name="T12" fmla="*/ 0 w 41"/>
                <a:gd name="T13" fmla="*/ 10 h 66"/>
                <a:gd name="T14" fmla="*/ 1 w 41"/>
                <a:gd name="T15" fmla="*/ 8 h 66"/>
                <a:gd name="T16" fmla="*/ 2 w 41"/>
                <a:gd name="T17" fmla="*/ 7 h 66"/>
                <a:gd name="T18" fmla="*/ 1 w 41"/>
                <a:gd name="T19" fmla="*/ 5 h 66"/>
                <a:gd name="T20" fmla="*/ 1 w 41"/>
                <a:gd name="T21" fmla="*/ 3 h 66"/>
                <a:gd name="T22" fmla="*/ 1 w 41"/>
                <a:gd name="T23" fmla="*/ 1 h 66"/>
                <a:gd name="T24" fmla="*/ 2 w 41"/>
                <a:gd name="T25" fmla="*/ 0 h 66"/>
                <a:gd name="T26" fmla="*/ 4 w 41"/>
                <a:gd name="T27" fmla="*/ 1 h 66"/>
                <a:gd name="T28" fmla="*/ 5 w 41"/>
                <a:gd name="T29" fmla="*/ 1 h 66"/>
                <a:gd name="T30" fmla="*/ 5 w 41"/>
                <a:gd name="T31" fmla="*/ 4 h 66"/>
                <a:gd name="T32" fmla="*/ 4 w 41"/>
                <a:gd name="T33" fmla="*/ 5 h 66"/>
                <a:gd name="T34" fmla="*/ 3 w 41"/>
                <a:gd name="T35" fmla="*/ 7 h 66"/>
                <a:gd name="T36" fmla="*/ 3 w 41"/>
                <a:gd name="T37" fmla="*/ 5 h 66"/>
                <a:gd name="T38" fmla="*/ 3 w 41"/>
                <a:gd name="T39" fmla="*/ 5 h 66"/>
                <a:gd name="T40" fmla="*/ 3 w 41"/>
                <a:gd name="T41" fmla="*/ 1 h 66"/>
                <a:gd name="T42" fmla="*/ 2 w 41"/>
                <a:gd name="T43" fmla="*/ 1 h 66"/>
                <a:gd name="T44" fmla="*/ 2 w 41"/>
                <a:gd name="T45" fmla="*/ 1 h 66"/>
                <a:gd name="T46" fmla="*/ 2 w 41"/>
                <a:gd name="T47" fmla="*/ 2 h 66"/>
                <a:gd name="T48" fmla="*/ 2 w 41"/>
                <a:gd name="T49" fmla="*/ 5 h 66"/>
                <a:gd name="T50" fmla="*/ 3 w 41"/>
                <a:gd name="T51" fmla="*/ 5 h 66"/>
                <a:gd name="T52" fmla="*/ 2 w 41"/>
                <a:gd name="T53" fmla="*/ 8 h 66"/>
                <a:gd name="T54" fmla="*/ 2 w 41"/>
                <a:gd name="T55" fmla="*/ 9 h 66"/>
                <a:gd name="T56" fmla="*/ 1 w 41"/>
                <a:gd name="T57" fmla="*/ 12 h 66"/>
                <a:gd name="T58" fmla="*/ 2 w 41"/>
                <a:gd name="T59" fmla="*/ 14 h 66"/>
                <a:gd name="T60" fmla="*/ 3 w 41"/>
                <a:gd name="T61" fmla="*/ 14 h 66"/>
                <a:gd name="T62" fmla="*/ 3 w 41"/>
                <a:gd name="T63" fmla="*/ 12 h 66"/>
                <a:gd name="T64" fmla="*/ 3 w 41"/>
                <a:gd name="T65" fmla="*/ 10 h 66"/>
                <a:gd name="T66" fmla="*/ 2 w 41"/>
                <a:gd name="T67" fmla="*/ 8 h 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1"/>
                <a:gd name="T103" fmla="*/ 0 h 66"/>
                <a:gd name="T104" fmla="*/ 41 w 41"/>
                <a:gd name="T105" fmla="*/ 66 h 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1" h="66">
                  <a:moveTo>
                    <a:pt x="28" y="30"/>
                  </a:moveTo>
                  <a:lnTo>
                    <a:pt x="37" y="35"/>
                  </a:lnTo>
                  <a:lnTo>
                    <a:pt x="41" y="44"/>
                  </a:lnTo>
                  <a:lnTo>
                    <a:pt x="41" y="48"/>
                  </a:lnTo>
                  <a:lnTo>
                    <a:pt x="38" y="56"/>
                  </a:lnTo>
                  <a:lnTo>
                    <a:pt x="35" y="61"/>
                  </a:lnTo>
                  <a:lnTo>
                    <a:pt x="31" y="63"/>
                  </a:lnTo>
                  <a:lnTo>
                    <a:pt x="20" y="66"/>
                  </a:lnTo>
                  <a:lnTo>
                    <a:pt x="14" y="65"/>
                  </a:lnTo>
                  <a:lnTo>
                    <a:pt x="10" y="63"/>
                  </a:lnTo>
                  <a:lnTo>
                    <a:pt x="5" y="61"/>
                  </a:lnTo>
                  <a:lnTo>
                    <a:pt x="2" y="58"/>
                  </a:lnTo>
                  <a:lnTo>
                    <a:pt x="0" y="55"/>
                  </a:lnTo>
                  <a:lnTo>
                    <a:pt x="0" y="45"/>
                  </a:lnTo>
                  <a:lnTo>
                    <a:pt x="3" y="41"/>
                  </a:lnTo>
                  <a:lnTo>
                    <a:pt x="6" y="38"/>
                  </a:lnTo>
                  <a:lnTo>
                    <a:pt x="9" y="37"/>
                  </a:lnTo>
                  <a:lnTo>
                    <a:pt x="13" y="34"/>
                  </a:lnTo>
                  <a:lnTo>
                    <a:pt x="9" y="31"/>
                  </a:lnTo>
                  <a:lnTo>
                    <a:pt x="3" y="26"/>
                  </a:lnTo>
                  <a:lnTo>
                    <a:pt x="2" y="21"/>
                  </a:lnTo>
                  <a:lnTo>
                    <a:pt x="2" y="13"/>
                  </a:lnTo>
                  <a:lnTo>
                    <a:pt x="3" y="9"/>
                  </a:lnTo>
                  <a:lnTo>
                    <a:pt x="6" y="6"/>
                  </a:lnTo>
                  <a:lnTo>
                    <a:pt x="10" y="3"/>
                  </a:lnTo>
                  <a:lnTo>
                    <a:pt x="21" y="0"/>
                  </a:lnTo>
                  <a:lnTo>
                    <a:pt x="27" y="0"/>
                  </a:lnTo>
                  <a:lnTo>
                    <a:pt x="31" y="2"/>
                  </a:lnTo>
                  <a:lnTo>
                    <a:pt x="35" y="4"/>
                  </a:lnTo>
                  <a:lnTo>
                    <a:pt x="38" y="7"/>
                  </a:lnTo>
                  <a:lnTo>
                    <a:pt x="40" y="11"/>
                  </a:lnTo>
                  <a:lnTo>
                    <a:pt x="40" y="19"/>
                  </a:lnTo>
                  <a:lnTo>
                    <a:pt x="38" y="20"/>
                  </a:lnTo>
                  <a:lnTo>
                    <a:pt x="35" y="26"/>
                  </a:lnTo>
                  <a:lnTo>
                    <a:pt x="33" y="27"/>
                  </a:lnTo>
                  <a:lnTo>
                    <a:pt x="28" y="30"/>
                  </a:lnTo>
                  <a:close/>
                  <a:moveTo>
                    <a:pt x="26" y="27"/>
                  </a:moveTo>
                  <a:lnTo>
                    <a:pt x="27" y="24"/>
                  </a:lnTo>
                  <a:lnTo>
                    <a:pt x="27" y="23"/>
                  </a:lnTo>
                  <a:lnTo>
                    <a:pt x="28" y="21"/>
                  </a:lnTo>
                  <a:lnTo>
                    <a:pt x="28" y="11"/>
                  </a:lnTo>
                  <a:lnTo>
                    <a:pt x="26" y="6"/>
                  </a:lnTo>
                  <a:lnTo>
                    <a:pt x="24" y="4"/>
                  </a:lnTo>
                  <a:lnTo>
                    <a:pt x="21" y="3"/>
                  </a:lnTo>
                  <a:lnTo>
                    <a:pt x="20" y="3"/>
                  </a:lnTo>
                  <a:lnTo>
                    <a:pt x="17" y="4"/>
                  </a:lnTo>
                  <a:lnTo>
                    <a:pt x="16" y="6"/>
                  </a:lnTo>
                  <a:lnTo>
                    <a:pt x="14" y="9"/>
                  </a:lnTo>
                  <a:lnTo>
                    <a:pt x="14" y="13"/>
                  </a:lnTo>
                  <a:lnTo>
                    <a:pt x="19" y="21"/>
                  </a:lnTo>
                  <a:lnTo>
                    <a:pt x="21" y="23"/>
                  </a:lnTo>
                  <a:lnTo>
                    <a:pt x="26" y="27"/>
                  </a:lnTo>
                  <a:close/>
                  <a:moveTo>
                    <a:pt x="16" y="37"/>
                  </a:moveTo>
                  <a:lnTo>
                    <a:pt x="14" y="38"/>
                  </a:lnTo>
                  <a:lnTo>
                    <a:pt x="14" y="40"/>
                  </a:lnTo>
                  <a:lnTo>
                    <a:pt x="13" y="41"/>
                  </a:lnTo>
                  <a:lnTo>
                    <a:pt x="12" y="44"/>
                  </a:lnTo>
                  <a:lnTo>
                    <a:pt x="12" y="56"/>
                  </a:lnTo>
                  <a:lnTo>
                    <a:pt x="13" y="59"/>
                  </a:lnTo>
                  <a:lnTo>
                    <a:pt x="17" y="63"/>
                  </a:lnTo>
                  <a:lnTo>
                    <a:pt x="20" y="63"/>
                  </a:lnTo>
                  <a:lnTo>
                    <a:pt x="26" y="61"/>
                  </a:lnTo>
                  <a:lnTo>
                    <a:pt x="27" y="59"/>
                  </a:lnTo>
                  <a:lnTo>
                    <a:pt x="27" y="56"/>
                  </a:lnTo>
                  <a:lnTo>
                    <a:pt x="28" y="54"/>
                  </a:lnTo>
                  <a:lnTo>
                    <a:pt x="26" y="45"/>
                  </a:lnTo>
                  <a:lnTo>
                    <a:pt x="21" y="41"/>
                  </a:lnTo>
                  <a:lnTo>
                    <a:pt x="16" y="37"/>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05" name="Freeform 189"/>
            <p:cNvSpPr>
              <a:spLocks/>
            </p:cNvSpPr>
            <p:nvPr/>
          </p:nvSpPr>
          <p:spPr bwMode="auto">
            <a:xfrm>
              <a:off x="1479864" y="2258433"/>
              <a:ext cx="36055" cy="57243"/>
            </a:xfrm>
            <a:custGeom>
              <a:avLst/>
              <a:gdLst>
                <a:gd name="T0" fmla="*/ 2 w 42"/>
                <a:gd name="T1" fmla="*/ 14 h 63"/>
                <a:gd name="T2" fmla="*/ 4 w 42"/>
                <a:gd name="T3" fmla="*/ 2 h 63"/>
                <a:gd name="T4" fmla="*/ 2 w 42"/>
                <a:gd name="T5" fmla="*/ 2 h 63"/>
                <a:gd name="T6" fmla="*/ 1 w 42"/>
                <a:gd name="T7" fmla="*/ 3 h 63"/>
                <a:gd name="T8" fmla="*/ 1 w 42"/>
                <a:gd name="T9" fmla="*/ 3 h 63"/>
                <a:gd name="T10" fmla="*/ 1 w 42"/>
                <a:gd name="T11" fmla="*/ 3 h 63"/>
                <a:gd name="T12" fmla="*/ 1 w 42"/>
                <a:gd name="T13" fmla="*/ 4 h 63"/>
                <a:gd name="T14" fmla="*/ 0 w 42"/>
                <a:gd name="T15" fmla="*/ 4 h 63"/>
                <a:gd name="T16" fmla="*/ 1 w 42"/>
                <a:gd name="T17" fmla="*/ 0 h 63"/>
                <a:gd name="T18" fmla="*/ 5 w 42"/>
                <a:gd name="T19" fmla="*/ 0 h 63"/>
                <a:gd name="T20" fmla="*/ 2 w 42"/>
                <a:gd name="T21" fmla="*/ 14 h 63"/>
                <a:gd name="T22" fmla="*/ 2 w 42"/>
                <a:gd name="T23" fmla="*/ 14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63"/>
                <a:gd name="T38" fmla="*/ 42 w 42"/>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63">
                  <a:moveTo>
                    <a:pt x="14" y="63"/>
                  </a:moveTo>
                  <a:lnTo>
                    <a:pt x="31" y="12"/>
                  </a:lnTo>
                  <a:lnTo>
                    <a:pt x="18" y="12"/>
                  </a:lnTo>
                  <a:lnTo>
                    <a:pt x="11" y="13"/>
                  </a:lnTo>
                  <a:lnTo>
                    <a:pt x="5" y="14"/>
                  </a:lnTo>
                  <a:lnTo>
                    <a:pt x="4" y="16"/>
                  </a:lnTo>
                  <a:lnTo>
                    <a:pt x="2" y="19"/>
                  </a:lnTo>
                  <a:lnTo>
                    <a:pt x="0" y="19"/>
                  </a:lnTo>
                  <a:lnTo>
                    <a:pt x="5" y="0"/>
                  </a:lnTo>
                  <a:lnTo>
                    <a:pt x="42" y="0"/>
                  </a:lnTo>
                  <a:lnTo>
                    <a:pt x="19" y="63"/>
                  </a:lnTo>
                  <a:lnTo>
                    <a:pt x="14" y="63"/>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06" name="Freeform 190"/>
            <p:cNvSpPr>
              <a:spLocks noEditPoints="1"/>
            </p:cNvSpPr>
            <p:nvPr/>
          </p:nvSpPr>
          <p:spPr bwMode="auto">
            <a:xfrm>
              <a:off x="1521687" y="2257102"/>
              <a:ext cx="34612" cy="58575"/>
            </a:xfrm>
            <a:custGeom>
              <a:avLst/>
              <a:gdLst>
                <a:gd name="T0" fmla="*/ 0 w 41"/>
                <a:gd name="T1" fmla="*/ 13 h 66"/>
                <a:gd name="T2" fmla="*/ 0 w 41"/>
                <a:gd name="T3" fmla="*/ 13 h 66"/>
                <a:gd name="T4" fmla="*/ 1 w 41"/>
                <a:gd name="T5" fmla="*/ 13 h 66"/>
                <a:gd name="T6" fmla="*/ 1 w 41"/>
                <a:gd name="T7" fmla="*/ 12 h 66"/>
                <a:gd name="T8" fmla="*/ 2 w 41"/>
                <a:gd name="T9" fmla="*/ 11 h 66"/>
                <a:gd name="T10" fmla="*/ 2 w 41"/>
                <a:gd name="T11" fmla="*/ 11 h 66"/>
                <a:gd name="T12" fmla="*/ 2 w 41"/>
                <a:gd name="T13" fmla="*/ 10 h 66"/>
                <a:gd name="T14" fmla="*/ 3 w 41"/>
                <a:gd name="T15" fmla="*/ 9 h 66"/>
                <a:gd name="T16" fmla="*/ 3 w 41"/>
                <a:gd name="T17" fmla="*/ 7 h 66"/>
                <a:gd name="T18" fmla="*/ 3 w 41"/>
                <a:gd name="T19" fmla="*/ 7 h 66"/>
                <a:gd name="T20" fmla="*/ 3 w 41"/>
                <a:gd name="T21" fmla="*/ 8 h 66"/>
                <a:gd name="T22" fmla="*/ 2 w 41"/>
                <a:gd name="T23" fmla="*/ 8 h 66"/>
                <a:gd name="T24" fmla="*/ 1 w 41"/>
                <a:gd name="T25" fmla="*/ 7 h 66"/>
                <a:gd name="T26" fmla="*/ 1 w 41"/>
                <a:gd name="T27" fmla="*/ 7 h 66"/>
                <a:gd name="T28" fmla="*/ 1 w 41"/>
                <a:gd name="T29" fmla="*/ 6 h 66"/>
                <a:gd name="T30" fmla="*/ 0 w 41"/>
                <a:gd name="T31" fmla="*/ 6 h 66"/>
                <a:gd name="T32" fmla="*/ 0 w 41"/>
                <a:gd name="T33" fmla="*/ 3 h 66"/>
                <a:gd name="T34" fmla="*/ 1 w 41"/>
                <a:gd name="T35" fmla="*/ 3 h 66"/>
                <a:gd name="T36" fmla="*/ 1 w 41"/>
                <a:gd name="T37" fmla="*/ 1 h 66"/>
                <a:gd name="T38" fmla="*/ 1 w 41"/>
                <a:gd name="T39" fmla="*/ 1 h 66"/>
                <a:gd name="T40" fmla="*/ 2 w 41"/>
                <a:gd name="T41" fmla="*/ 0 h 66"/>
                <a:gd name="T42" fmla="*/ 2 w 41"/>
                <a:gd name="T43" fmla="*/ 0 h 66"/>
                <a:gd name="T44" fmla="*/ 3 w 41"/>
                <a:gd name="T45" fmla="*/ 1 h 66"/>
                <a:gd name="T46" fmla="*/ 4 w 41"/>
                <a:gd name="T47" fmla="*/ 1 h 66"/>
                <a:gd name="T48" fmla="*/ 4 w 41"/>
                <a:gd name="T49" fmla="*/ 1 h 66"/>
                <a:gd name="T50" fmla="*/ 5 w 41"/>
                <a:gd name="T51" fmla="*/ 3 h 66"/>
                <a:gd name="T52" fmla="*/ 5 w 41"/>
                <a:gd name="T53" fmla="*/ 4 h 66"/>
                <a:gd name="T54" fmla="*/ 5 w 41"/>
                <a:gd name="T55" fmla="*/ 5 h 66"/>
                <a:gd name="T56" fmla="*/ 5 w 41"/>
                <a:gd name="T57" fmla="*/ 6 h 66"/>
                <a:gd name="T58" fmla="*/ 5 w 41"/>
                <a:gd name="T59" fmla="*/ 7 h 66"/>
                <a:gd name="T60" fmla="*/ 4 w 41"/>
                <a:gd name="T61" fmla="*/ 10 h 66"/>
                <a:gd name="T62" fmla="*/ 2 w 41"/>
                <a:gd name="T63" fmla="*/ 11 h 66"/>
                <a:gd name="T64" fmla="*/ 2 w 41"/>
                <a:gd name="T65" fmla="*/ 12 h 66"/>
                <a:gd name="T66" fmla="*/ 1 w 41"/>
                <a:gd name="T67" fmla="*/ 13 h 66"/>
                <a:gd name="T68" fmla="*/ 1 w 41"/>
                <a:gd name="T69" fmla="*/ 13 h 66"/>
                <a:gd name="T70" fmla="*/ 0 w 41"/>
                <a:gd name="T71" fmla="*/ 13 h 66"/>
                <a:gd name="T72" fmla="*/ 3 w 41"/>
                <a:gd name="T73" fmla="*/ 7 h 66"/>
                <a:gd name="T74" fmla="*/ 3 w 41"/>
                <a:gd name="T75" fmla="*/ 4 h 66"/>
                <a:gd name="T76" fmla="*/ 3 w 41"/>
                <a:gd name="T77" fmla="*/ 3 h 66"/>
                <a:gd name="T78" fmla="*/ 3 w 41"/>
                <a:gd name="T79" fmla="*/ 2 h 66"/>
                <a:gd name="T80" fmla="*/ 3 w 41"/>
                <a:gd name="T81" fmla="*/ 1 h 66"/>
                <a:gd name="T82" fmla="*/ 2 w 41"/>
                <a:gd name="T83" fmla="*/ 1 h 66"/>
                <a:gd name="T84" fmla="*/ 2 w 41"/>
                <a:gd name="T85" fmla="*/ 1 h 66"/>
                <a:gd name="T86" fmla="*/ 2 w 41"/>
                <a:gd name="T87" fmla="*/ 1 h 66"/>
                <a:gd name="T88" fmla="*/ 2 w 41"/>
                <a:gd name="T89" fmla="*/ 2 h 66"/>
                <a:gd name="T90" fmla="*/ 2 w 41"/>
                <a:gd name="T91" fmla="*/ 5 h 66"/>
                <a:gd name="T92" fmla="*/ 2 w 41"/>
                <a:gd name="T93" fmla="*/ 5 h 66"/>
                <a:gd name="T94" fmla="*/ 2 w 41"/>
                <a:gd name="T95" fmla="*/ 6 h 66"/>
                <a:gd name="T96" fmla="*/ 2 w 41"/>
                <a:gd name="T97" fmla="*/ 7 h 66"/>
                <a:gd name="T98" fmla="*/ 2 w 41"/>
                <a:gd name="T99" fmla="*/ 7 h 66"/>
                <a:gd name="T100" fmla="*/ 3 w 41"/>
                <a:gd name="T101" fmla="*/ 7 h 66"/>
                <a:gd name="T102" fmla="*/ 3 w 41"/>
                <a:gd name="T103" fmla="*/ 7 h 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1"/>
                <a:gd name="T157" fmla="*/ 0 h 66"/>
                <a:gd name="T158" fmla="*/ 41 w 41"/>
                <a:gd name="T159" fmla="*/ 66 h 6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1" h="66">
                  <a:moveTo>
                    <a:pt x="0" y="66"/>
                  </a:moveTo>
                  <a:lnTo>
                    <a:pt x="0" y="64"/>
                  </a:lnTo>
                  <a:lnTo>
                    <a:pt x="5" y="63"/>
                  </a:lnTo>
                  <a:lnTo>
                    <a:pt x="10" y="62"/>
                  </a:lnTo>
                  <a:lnTo>
                    <a:pt x="13" y="59"/>
                  </a:lnTo>
                  <a:lnTo>
                    <a:pt x="19" y="55"/>
                  </a:lnTo>
                  <a:lnTo>
                    <a:pt x="21" y="50"/>
                  </a:lnTo>
                  <a:lnTo>
                    <a:pt x="24" y="45"/>
                  </a:lnTo>
                  <a:lnTo>
                    <a:pt x="26" y="39"/>
                  </a:lnTo>
                  <a:lnTo>
                    <a:pt x="24" y="39"/>
                  </a:lnTo>
                  <a:lnTo>
                    <a:pt x="23" y="41"/>
                  </a:lnTo>
                  <a:lnTo>
                    <a:pt x="13" y="41"/>
                  </a:lnTo>
                  <a:lnTo>
                    <a:pt x="9" y="38"/>
                  </a:lnTo>
                  <a:lnTo>
                    <a:pt x="5" y="36"/>
                  </a:lnTo>
                  <a:lnTo>
                    <a:pt x="2" y="32"/>
                  </a:lnTo>
                  <a:lnTo>
                    <a:pt x="0" y="28"/>
                  </a:lnTo>
                  <a:lnTo>
                    <a:pt x="0" y="18"/>
                  </a:lnTo>
                  <a:lnTo>
                    <a:pt x="2" y="14"/>
                  </a:lnTo>
                  <a:lnTo>
                    <a:pt x="5" y="8"/>
                  </a:lnTo>
                  <a:lnTo>
                    <a:pt x="10" y="3"/>
                  </a:lnTo>
                  <a:lnTo>
                    <a:pt x="16" y="0"/>
                  </a:lnTo>
                  <a:lnTo>
                    <a:pt x="20" y="0"/>
                  </a:lnTo>
                  <a:lnTo>
                    <a:pt x="26" y="1"/>
                  </a:lnTo>
                  <a:lnTo>
                    <a:pt x="30" y="3"/>
                  </a:lnTo>
                  <a:lnTo>
                    <a:pt x="35" y="8"/>
                  </a:lnTo>
                  <a:lnTo>
                    <a:pt x="38" y="13"/>
                  </a:lnTo>
                  <a:lnTo>
                    <a:pt x="41" y="21"/>
                  </a:lnTo>
                  <a:lnTo>
                    <a:pt x="41" y="27"/>
                  </a:lnTo>
                  <a:lnTo>
                    <a:pt x="40" y="32"/>
                  </a:lnTo>
                  <a:lnTo>
                    <a:pt x="38" y="39"/>
                  </a:lnTo>
                  <a:lnTo>
                    <a:pt x="33" y="50"/>
                  </a:lnTo>
                  <a:lnTo>
                    <a:pt x="21" y="59"/>
                  </a:lnTo>
                  <a:lnTo>
                    <a:pt x="17" y="62"/>
                  </a:lnTo>
                  <a:lnTo>
                    <a:pt x="12" y="64"/>
                  </a:lnTo>
                  <a:lnTo>
                    <a:pt x="6" y="64"/>
                  </a:lnTo>
                  <a:lnTo>
                    <a:pt x="0" y="66"/>
                  </a:lnTo>
                  <a:close/>
                  <a:moveTo>
                    <a:pt x="27" y="35"/>
                  </a:moveTo>
                  <a:lnTo>
                    <a:pt x="27" y="21"/>
                  </a:lnTo>
                  <a:lnTo>
                    <a:pt x="26" y="15"/>
                  </a:lnTo>
                  <a:lnTo>
                    <a:pt x="26" y="10"/>
                  </a:lnTo>
                  <a:lnTo>
                    <a:pt x="24" y="7"/>
                  </a:lnTo>
                  <a:lnTo>
                    <a:pt x="20" y="3"/>
                  </a:lnTo>
                  <a:lnTo>
                    <a:pt x="19" y="3"/>
                  </a:lnTo>
                  <a:lnTo>
                    <a:pt x="14" y="7"/>
                  </a:lnTo>
                  <a:lnTo>
                    <a:pt x="13" y="11"/>
                  </a:lnTo>
                  <a:lnTo>
                    <a:pt x="13" y="22"/>
                  </a:lnTo>
                  <a:lnTo>
                    <a:pt x="14" y="27"/>
                  </a:lnTo>
                  <a:lnTo>
                    <a:pt x="14" y="31"/>
                  </a:lnTo>
                  <a:lnTo>
                    <a:pt x="16" y="34"/>
                  </a:lnTo>
                  <a:lnTo>
                    <a:pt x="19" y="36"/>
                  </a:lnTo>
                  <a:lnTo>
                    <a:pt x="24" y="36"/>
                  </a:lnTo>
                  <a:lnTo>
                    <a:pt x="27" y="35"/>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07" name="Line 191"/>
            <p:cNvSpPr>
              <a:spLocks noChangeShapeType="1"/>
            </p:cNvSpPr>
            <p:nvPr/>
          </p:nvSpPr>
          <p:spPr bwMode="auto">
            <a:xfrm>
              <a:off x="1650041" y="5346913"/>
              <a:ext cx="3092045" cy="0"/>
            </a:xfrm>
            <a:prstGeom prst="line">
              <a:avLst/>
            </a:prstGeom>
            <a:noFill/>
            <a:ln w="1588">
              <a:solidFill>
                <a:srgbClr val="000000"/>
              </a:solidFill>
              <a:round/>
              <a:headEnd/>
              <a:tailEnd/>
            </a:ln>
          </p:spPr>
          <p:txBody>
            <a:bodyPr/>
            <a:lstStyle/>
            <a:p>
              <a:endParaRPr lang="ja-JP" altLang="en-US" sz="1300"/>
            </a:p>
          </p:txBody>
        </p:sp>
        <p:sp>
          <p:nvSpPr>
            <p:cNvPr id="408" name="Line 192"/>
            <p:cNvSpPr>
              <a:spLocks noChangeShapeType="1"/>
            </p:cNvSpPr>
            <p:nvPr/>
          </p:nvSpPr>
          <p:spPr bwMode="auto">
            <a:xfrm>
              <a:off x="1869253" y="5279020"/>
              <a:ext cx="0" cy="70556"/>
            </a:xfrm>
            <a:prstGeom prst="line">
              <a:avLst/>
            </a:prstGeom>
            <a:noFill/>
            <a:ln w="1588">
              <a:solidFill>
                <a:srgbClr val="000000"/>
              </a:solidFill>
              <a:round/>
              <a:headEnd/>
              <a:tailEnd/>
            </a:ln>
          </p:spPr>
          <p:txBody>
            <a:bodyPr/>
            <a:lstStyle/>
            <a:p>
              <a:endParaRPr lang="ja-JP" altLang="en-US" sz="1300"/>
            </a:p>
          </p:txBody>
        </p:sp>
        <p:sp>
          <p:nvSpPr>
            <p:cNvPr id="409" name="Line 193"/>
            <p:cNvSpPr>
              <a:spLocks noChangeShapeType="1"/>
            </p:cNvSpPr>
            <p:nvPr/>
          </p:nvSpPr>
          <p:spPr bwMode="auto">
            <a:xfrm>
              <a:off x="1957227" y="5312301"/>
              <a:ext cx="0" cy="34612"/>
            </a:xfrm>
            <a:prstGeom prst="line">
              <a:avLst/>
            </a:prstGeom>
            <a:noFill/>
            <a:ln w="1588">
              <a:solidFill>
                <a:srgbClr val="000000"/>
              </a:solidFill>
              <a:round/>
              <a:headEnd/>
              <a:tailEnd/>
            </a:ln>
          </p:spPr>
          <p:txBody>
            <a:bodyPr/>
            <a:lstStyle/>
            <a:p>
              <a:endParaRPr lang="ja-JP" altLang="en-US" sz="1300"/>
            </a:p>
          </p:txBody>
        </p:sp>
        <p:sp>
          <p:nvSpPr>
            <p:cNvPr id="410" name="Line 194"/>
            <p:cNvSpPr>
              <a:spLocks noChangeShapeType="1"/>
            </p:cNvSpPr>
            <p:nvPr/>
          </p:nvSpPr>
          <p:spPr bwMode="auto">
            <a:xfrm>
              <a:off x="2046642" y="5312301"/>
              <a:ext cx="0" cy="34612"/>
            </a:xfrm>
            <a:prstGeom prst="line">
              <a:avLst/>
            </a:prstGeom>
            <a:noFill/>
            <a:ln w="1588">
              <a:solidFill>
                <a:srgbClr val="000000"/>
              </a:solidFill>
              <a:round/>
              <a:headEnd/>
              <a:tailEnd/>
            </a:ln>
          </p:spPr>
          <p:txBody>
            <a:bodyPr/>
            <a:lstStyle/>
            <a:p>
              <a:endParaRPr lang="ja-JP" altLang="en-US" sz="1300"/>
            </a:p>
          </p:txBody>
        </p:sp>
        <p:sp>
          <p:nvSpPr>
            <p:cNvPr id="411" name="Line 195"/>
            <p:cNvSpPr>
              <a:spLocks noChangeShapeType="1"/>
            </p:cNvSpPr>
            <p:nvPr/>
          </p:nvSpPr>
          <p:spPr bwMode="auto">
            <a:xfrm>
              <a:off x="2134616" y="5312301"/>
              <a:ext cx="0" cy="34612"/>
            </a:xfrm>
            <a:prstGeom prst="line">
              <a:avLst/>
            </a:prstGeom>
            <a:noFill/>
            <a:ln w="1588">
              <a:solidFill>
                <a:srgbClr val="000000"/>
              </a:solidFill>
              <a:round/>
              <a:headEnd/>
              <a:tailEnd/>
            </a:ln>
          </p:spPr>
          <p:txBody>
            <a:bodyPr/>
            <a:lstStyle/>
            <a:p>
              <a:endParaRPr lang="ja-JP" altLang="en-US" sz="1300"/>
            </a:p>
          </p:txBody>
        </p:sp>
        <p:sp>
          <p:nvSpPr>
            <p:cNvPr id="412" name="Line 196"/>
            <p:cNvSpPr>
              <a:spLocks noChangeShapeType="1"/>
            </p:cNvSpPr>
            <p:nvPr/>
          </p:nvSpPr>
          <p:spPr bwMode="auto">
            <a:xfrm>
              <a:off x="2221147" y="5312301"/>
              <a:ext cx="0" cy="34612"/>
            </a:xfrm>
            <a:prstGeom prst="line">
              <a:avLst/>
            </a:prstGeom>
            <a:noFill/>
            <a:ln w="1588">
              <a:solidFill>
                <a:srgbClr val="000000"/>
              </a:solidFill>
              <a:round/>
              <a:headEnd/>
              <a:tailEnd/>
            </a:ln>
          </p:spPr>
          <p:txBody>
            <a:bodyPr/>
            <a:lstStyle/>
            <a:p>
              <a:endParaRPr lang="ja-JP" altLang="en-US" sz="1300"/>
            </a:p>
          </p:txBody>
        </p:sp>
        <p:sp>
          <p:nvSpPr>
            <p:cNvPr id="413" name="Line 197"/>
            <p:cNvSpPr>
              <a:spLocks noChangeShapeType="1"/>
            </p:cNvSpPr>
            <p:nvPr/>
          </p:nvSpPr>
          <p:spPr bwMode="auto">
            <a:xfrm>
              <a:off x="2310562" y="5279020"/>
              <a:ext cx="0" cy="70556"/>
            </a:xfrm>
            <a:prstGeom prst="line">
              <a:avLst/>
            </a:prstGeom>
            <a:noFill/>
            <a:ln w="1588">
              <a:solidFill>
                <a:srgbClr val="000000"/>
              </a:solidFill>
              <a:round/>
              <a:headEnd/>
              <a:tailEnd/>
            </a:ln>
          </p:spPr>
          <p:txBody>
            <a:bodyPr/>
            <a:lstStyle/>
            <a:p>
              <a:endParaRPr lang="ja-JP" altLang="en-US" sz="1300"/>
            </a:p>
          </p:txBody>
        </p:sp>
        <p:sp>
          <p:nvSpPr>
            <p:cNvPr id="414" name="Line 198"/>
            <p:cNvSpPr>
              <a:spLocks noChangeShapeType="1"/>
            </p:cNvSpPr>
            <p:nvPr/>
          </p:nvSpPr>
          <p:spPr bwMode="auto">
            <a:xfrm>
              <a:off x="2398535" y="5312301"/>
              <a:ext cx="0" cy="34612"/>
            </a:xfrm>
            <a:prstGeom prst="line">
              <a:avLst/>
            </a:prstGeom>
            <a:noFill/>
            <a:ln w="1588">
              <a:solidFill>
                <a:srgbClr val="000000"/>
              </a:solidFill>
              <a:round/>
              <a:headEnd/>
              <a:tailEnd/>
            </a:ln>
          </p:spPr>
          <p:txBody>
            <a:bodyPr/>
            <a:lstStyle/>
            <a:p>
              <a:endParaRPr lang="ja-JP" altLang="en-US" sz="1300"/>
            </a:p>
          </p:txBody>
        </p:sp>
        <p:sp>
          <p:nvSpPr>
            <p:cNvPr id="415" name="Line 199"/>
            <p:cNvSpPr>
              <a:spLocks noChangeShapeType="1"/>
            </p:cNvSpPr>
            <p:nvPr/>
          </p:nvSpPr>
          <p:spPr bwMode="auto">
            <a:xfrm>
              <a:off x="2489393" y="5312301"/>
              <a:ext cx="0" cy="34612"/>
            </a:xfrm>
            <a:prstGeom prst="line">
              <a:avLst/>
            </a:prstGeom>
            <a:noFill/>
            <a:ln w="1588">
              <a:solidFill>
                <a:srgbClr val="000000"/>
              </a:solidFill>
              <a:round/>
              <a:headEnd/>
              <a:tailEnd/>
            </a:ln>
          </p:spPr>
          <p:txBody>
            <a:bodyPr/>
            <a:lstStyle/>
            <a:p>
              <a:endParaRPr lang="ja-JP" altLang="en-US" sz="1300"/>
            </a:p>
          </p:txBody>
        </p:sp>
        <p:sp>
          <p:nvSpPr>
            <p:cNvPr id="416" name="Line 200"/>
            <p:cNvSpPr>
              <a:spLocks noChangeShapeType="1"/>
            </p:cNvSpPr>
            <p:nvPr/>
          </p:nvSpPr>
          <p:spPr bwMode="auto">
            <a:xfrm>
              <a:off x="2577366" y="5312301"/>
              <a:ext cx="0" cy="34612"/>
            </a:xfrm>
            <a:prstGeom prst="line">
              <a:avLst/>
            </a:prstGeom>
            <a:noFill/>
            <a:ln w="1588">
              <a:solidFill>
                <a:srgbClr val="000000"/>
              </a:solidFill>
              <a:round/>
              <a:headEnd/>
              <a:tailEnd/>
            </a:ln>
          </p:spPr>
          <p:txBody>
            <a:bodyPr/>
            <a:lstStyle/>
            <a:p>
              <a:endParaRPr lang="ja-JP" altLang="en-US" sz="1300"/>
            </a:p>
          </p:txBody>
        </p:sp>
        <p:sp>
          <p:nvSpPr>
            <p:cNvPr id="417" name="Line 201"/>
            <p:cNvSpPr>
              <a:spLocks noChangeShapeType="1"/>
            </p:cNvSpPr>
            <p:nvPr/>
          </p:nvSpPr>
          <p:spPr bwMode="auto">
            <a:xfrm>
              <a:off x="2665340" y="5312301"/>
              <a:ext cx="0" cy="34612"/>
            </a:xfrm>
            <a:prstGeom prst="line">
              <a:avLst/>
            </a:prstGeom>
            <a:noFill/>
            <a:ln w="1588">
              <a:solidFill>
                <a:srgbClr val="000000"/>
              </a:solidFill>
              <a:round/>
              <a:headEnd/>
              <a:tailEnd/>
            </a:ln>
          </p:spPr>
          <p:txBody>
            <a:bodyPr/>
            <a:lstStyle/>
            <a:p>
              <a:endParaRPr lang="ja-JP" altLang="en-US" sz="1300"/>
            </a:p>
          </p:txBody>
        </p:sp>
        <p:sp>
          <p:nvSpPr>
            <p:cNvPr id="418" name="Line 202"/>
            <p:cNvSpPr>
              <a:spLocks noChangeShapeType="1"/>
            </p:cNvSpPr>
            <p:nvPr/>
          </p:nvSpPr>
          <p:spPr bwMode="auto">
            <a:xfrm>
              <a:off x="2754755" y="5279020"/>
              <a:ext cx="0" cy="70556"/>
            </a:xfrm>
            <a:prstGeom prst="line">
              <a:avLst/>
            </a:prstGeom>
            <a:noFill/>
            <a:ln w="1588">
              <a:solidFill>
                <a:srgbClr val="000000"/>
              </a:solidFill>
              <a:round/>
              <a:headEnd/>
              <a:tailEnd/>
            </a:ln>
          </p:spPr>
          <p:txBody>
            <a:bodyPr/>
            <a:lstStyle/>
            <a:p>
              <a:endParaRPr lang="ja-JP" altLang="en-US" sz="1300"/>
            </a:p>
          </p:txBody>
        </p:sp>
        <p:sp>
          <p:nvSpPr>
            <p:cNvPr id="419" name="Line 203"/>
            <p:cNvSpPr>
              <a:spLocks noChangeShapeType="1"/>
            </p:cNvSpPr>
            <p:nvPr/>
          </p:nvSpPr>
          <p:spPr bwMode="auto">
            <a:xfrm>
              <a:off x="2842728" y="5312301"/>
              <a:ext cx="0" cy="34612"/>
            </a:xfrm>
            <a:prstGeom prst="line">
              <a:avLst/>
            </a:prstGeom>
            <a:noFill/>
            <a:ln w="1588">
              <a:solidFill>
                <a:srgbClr val="000000"/>
              </a:solidFill>
              <a:round/>
              <a:headEnd/>
              <a:tailEnd/>
            </a:ln>
          </p:spPr>
          <p:txBody>
            <a:bodyPr/>
            <a:lstStyle/>
            <a:p>
              <a:endParaRPr lang="ja-JP" altLang="en-US" sz="1300"/>
            </a:p>
          </p:txBody>
        </p:sp>
        <p:sp>
          <p:nvSpPr>
            <p:cNvPr id="420" name="Line 204"/>
            <p:cNvSpPr>
              <a:spLocks noChangeShapeType="1"/>
            </p:cNvSpPr>
            <p:nvPr/>
          </p:nvSpPr>
          <p:spPr bwMode="auto">
            <a:xfrm>
              <a:off x="2929260" y="5312301"/>
              <a:ext cx="0" cy="34612"/>
            </a:xfrm>
            <a:prstGeom prst="line">
              <a:avLst/>
            </a:prstGeom>
            <a:noFill/>
            <a:ln w="1588">
              <a:solidFill>
                <a:srgbClr val="000000"/>
              </a:solidFill>
              <a:round/>
              <a:headEnd/>
              <a:tailEnd/>
            </a:ln>
          </p:spPr>
          <p:txBody>
            <a:bodyPr/>
            <a:lstStyle/>
            <a:p>
              <a:endParaRPr lang="ja-JP" altLang="en-US" sz="1300"/>
            </a:p>
          </p:txBody>
        </p:sp>
        <p:sp>
          <p:nvSpPr>
            <p:cNvPr id="421" name="Line 205"/>
            <p:cNvSpPr>
              <a:spLocks noChangeShapeType="1"/>
            </p:cNvSpPr>
            <p:nvPr/>
          </p:nvSpPr>
          <p:spPr bwMode="auto">
            <a:xfrm>
              <a:off x="3018675" y="5312301"/>
              <a:ext cx="0" cy="34612"/>
            </a:xfrm>
            <a:prstGeom prst="line">
              <a:avLst/>
            </a:prstGeom>
            <a:noFill/>
            <a:ln w="1588">
              <a:solidFill>
                <a:srgbClr val="000000"/>
              </a:solidFill>
              <a:round/>
              <a:headEnd/>
              <a:tailEnd/>
            </a:ln>
          </p:spPr>
          <p:txBody>
            <a:bodyPr/>
            <a:lstStyle/>
            <a:p>
              <a:endParaRPr lang="ja-JP" altLang="en-US" sz="1300"/>
            </a:p>
          </p:txBody>
        </p:sp>
        <p:sp>
          <p:nvSpPr>
            <p:cNvPr id="422" name="Line 206"/>
            <p:cNvSpPr>
              <a:spLocks noChangeShapeType="1"/>
            </p:cNvSpPr>
            <p:nvPr/>
          </p:nvSpPr>
          <p:spPr bwMode="auto">
            <a:xfrm>
              <a:off x="3106648" y="5312301"/>
              <a:ext cx="0" cy="34612"/>
            </a:xfrm>
            <a:prstGeom prst="line">
              <a:avLst/>
            </a:prstGeom>
            <a:noFill/>
            <a:ln w="1588">
              <a:solidFill>
                <a:srgbClr val="000000"/>
              </a:solidFill>
              <a:round/>
              <a:headEnd/>
              <a:tailEnd/>
            </a:ln>
          </p:spPr>
          <p:txBody>
            <a:bodyPr/>
            <a:lstStyle/>
            <a:p>
              <a:endParaRPr lang="ja-JP" altLang="en-US" sz="1300"/>
            </a:p>
          </p:txBody>
        </p:sp>
        <p:sp>
          <p:nvSpPr>
            <p:cNvPr id="423" name="Line 207"/>
            <p:cNvSpPr>
              <a:spLocks noChangeShapeType="1"/>
            </p:cNvSpPr>
            <p:nvPr/>
          </p:nvSpPr>
          <p:spPr bwMode="auto">
            <a:xfrm>
              <a:off x="3197506" y="5279020"/>
              <a:ext cx="0" cy="70556"/>
            </a:xfrm>
            <a:prstGeom prst="line">
              <a:avLst/>
            </a:prstGeom>
            <a:noFill/>
            <a:ln w="1588">
              <a:solidFill>
                <a:srgbClr val="000000"/>
              </a:solidFill>
              <a:round/>
              <a:headEnd/>
              <a:tailEnd/>
            </a:ln>
          </p:spPr>
          <p:txBody>
            <a:bodyPr/>
            <a:lstStyle/>
            <a:p>
              <a:endParaRPr lang="ja-JP" altLang="en-US" sz="1300"/>
            </a:p>
          </p:txBody>
        </p:sp>
        <p:sp>
          <p:nvSpPr>
            <p:cNvPr id="424" name="Line 208"/>
            <p:cNvSpPr>
              <a:spLocks noChangeShapeType="1"/>
            </p:cNvSpPr>
            <p:nvPr/>
          </p:nvSpPr>
          <p:spPr bwMode="auto">
            <a:xfrm>
              <a:off x="3285479" y="5312301"/>
              <a:ext cx="0" cy="34612"/>
            </a:xfrm>
            <a:prstGeom prst="line">
              <a:avLst/>
            </a:prstGeom>
            <a:noFill/>
            <a:ln w="1588">
              <a:solidFill>
                <a:srgbClr val="000000"/>
              </a:solidFill>
              <a:round/>
              <a:headEnd/>
              <a:tailEnd/>
            </a:ln>
          </p:spPr>
          <p:txBody>
            <a:bodyPr/>
            <a:lstStyle/>
            <a:p>
              <a:endParaRPr lang="ja-JP" altLang="en-US" sz="1300"/>
            </a:p>
          </p:txBody>
        </p:sp>
        <p:sp>
          <p:nvSpPr>
            <p:cNvPr id="425" name="Line 209"/>
            <p:cNvSpPr>
              <a:spLocks noChangeShapeType="1"/>
            </p:cNvSpPr>
            <p:nvPr/>
          </p:nvSpPr>
          <p:spPr bwMode="auto">
            <a:xfrm>
              <a:off x="3373453" y="5312301"/>
              <a:ext cx="0" cy="34612"/>
            </a:xfrm>
            <a:prstGeom prst="line">
              <a:avLst/>
            </a:prstGeom>
            <a:noFill/>
            <a:ln w="1588">
              <a:solidFill>
                <a:srgbClr val="000000"/>
              </a:solidFill>
              <a:round/>
              <a:headEnd/>
              <a:tailEnd/>
            </a:ln>
          </p:spPr>
          <p:txBody>
            <a:bodyPr/>
            <a:lstStyle/>
            <a:p>
              <a:endParaRPr lang="ja-JP" altLang="en-US" sz="1300"/>
            </a:p>
          </p:txBody>
        </p:sp>
        <p:sp>
          <p:nvSpPr>
            <p:cNvPr id="426" name="Line 210"/>
            <p:cNvSpPr>
              <a:spLocks noChangeShapeType="1"/>
            </p:cNvSpPr>
            <p:nvPr/>
          </p:nvSpPr>
          <p:spPr bwMode="auto">
            <a:xfrm>
              <a:off x="3461426" y="5312301"/>
              <a:ext cx="0" cy="34612"/>
            </a:xfrm>
            <a:prstGeom prst="line">
              <a:avLst/>
            </a:prstGeom>
            <a:noFill/>
            <a:ln w="1588">
              <a:solidFill>
                <a:srgbClr val="000000"/>
              </a:solidFill>
              <a:round/>
              <a:headEnd/>
              <a:tailEnd/>
            </a:ln>
          </p:spPr>
          <p:txBody>
            <a:bodyPr/>
            <a:lstStyle/>
            <a:p>
              <a:endParaRPr lang="ja-JP" altLang="en-US" sz="1300"/>
            </a:p>
          </p:txBody>
        </p:sp>
        <p:sp>
          <p:nvSpPr>
            <p:cNvPr id="427" name="Line 211"/>
            <p:cNvSpPr>
              <a:spLocks noChangeShapeType="1"/>
            </p:cNvSpPr>
            <p:nvPr/>
          </p:nvSpPr>
          <p:spPr bwMode="auto">
            <a:xfrm>
              <a:off x="3550841" y="5312301"/>
              <a:ext cx="0" cy="34612"/>
            </a:xfrm>
            <a:prstGeom prst="line">
              <a:avLst/>
            </a:prstGeom>
            <a:noFill/>
            <a:ln w="1588">
              <a:solidFill>
                <a:srgbClr val="000000"/>
              </a:solidFill>
              <a:round/>
              <a:headEnd/>
              <a:tailEnd/>
            </a:ln>
          </p:spPr>
          <p:txBody>
            <a:bodyPr/>
            <a:lstStyle/>
            <a:p>
              <a:endParaRPr lang="ja-JP" altLang="en-US" sz="1300"/>
            </a:p>
          </p:txBody>
        </p:sp>
        <p:sp>
          <p:nvSpPr>
            <p:cNvPr id="428" name="Line 212"/>
            <p:cNvSpPr>
              <a:spLocks noChangeShapeType="1"/>
            </p:cNvSpPr>
            <p:nvPr/>
          </p:nvSpPr>
          <p:spPr bwMode="auto">
            <a:xfrm>
              <a:off x="3637372" y="5279020"/>
              <a:ext cx="0" cy="70556"/>
            </a:xfrm>
            <a:prstGeom prst="line">
              <a:avLst/>
            </a:prstGeom>
            <a:noFill/>
            <a:ln w="1588">
              <a:solidFill>
                <a:srgbClr val="000000"/>
              </a:solidFill>
              <a:round/>
              <a:headEnd/>
              <a:tailEnd/>
            </a:ln>
          </p:spPr>
          <p:txBody>
            <a:bodyPr/>
            <a:lstStyle/>
            <a:p>
              <a:endParaRPr lang="ja-JP" altLang="en-US" sz="1300"/>
            </a:p>
          </p:txBody>
        </p:sp>
        <p:sp>
          <p:nvSpPr>
            <p:cNvPr id="429" name="Line 213"/>
            <p:cNvSpPr>
              <a:spLocks noChangeShapeType="1"/>
            </p:cNvSpPr>
            <p:nvPr/>
          </p:nvSpPr>
          <p:spPr bwMode="auto">
            <a:xfrm>
              <a:off x="3726788" y="5312301"/>
              <a:ext cx="0" cy="34612"/>
            </a:xfrm>
            <a:prstGeom prst="line">
              <a:avLst/>
            </a:prstGeom>
            <a:noFill/>
            <a:ln w="1588">
              <a:solidFill>
                <a:srgbClr val="000000"/>
              </a:solidFill>
              <a:round/>
              <a:headEnd/>
              <a:tailEnd/>
            </a:ln>
          </p:spPr>
          <p:txBody>
            <a:bodyPr/>
            <a:lstStyle/>
            <a:p>
              <a:endParaRPr lang="ja-JP" altLang="en-US" sz="1300"/>
            </a:p>
          </p:txBody>
        </p:sp>
        <p:sp>
          <p:nvSpPr>
            <p:cNvPr id="430" name="Line 214"/>
            <p:cNvSpPr>
              <a:spLocks noChangeShapeType="1"/>
            </p:cNvSpPr>
            <p:nvPr/>
          </p:nvSpPr>
          <p:spPr bwMode="auto">
            <a:xfrm>
              <a:off x="3814761" y="5312301"/>
              <a:ext cx="0" cy="34612"/>
            </a:xfrm>
            <a:prstGeom prst="line">
              <a:avLst/>
            </a:prstGeom>
            <a:noFill/>
            <a:ln w="1588">
              <a:solidFill>
                <a:srgbClr val="000000"/>
              </a:solidFill>
              <a:round/>
              <a:headEnd/>
              <a:tailEnd/>
            </a:ln>
          </p:spPr>
          <p:txBody>
            <a:bodyPr/>
            <a:lstStyle/>
            <a:p>
              <a:endParaRPr lang="ja-JP" altLang="en-US" sz="1300"/>
            </a:p>
          </p:txBody>
        </p:sp>
        <p:sp>
          <p:nvSpPr>
            <p:cNvPr id="431" name="Line 215"/>
            <p:cNvSpPr>
              <a:spLocks noChangeShapeType="1"/>
            </p:cNvSpPr>
            <p:nvPr/>
          </p:nvSpPr>
          <p:spPr bwMode="auto">
            <a:xfrm>
              <a:off x="3901292" y="5312301"/>
              <a:ext cx="0" cy="34612"/>
            </a:xfrm>
            <a:prstGeom prst="line">
              <a:avLst/>
            </a:prstGeom>
            <a:noFill/>
            <a:ln w="1588">
              <a:solidFill>
                <a:srgbClr val="000000"/>
              </a:solidFill>
              <a:round/>
              <a:headEnd/>
              <a:tailEnd/>
            </a:ln>
          </p:spPr>
          <p:txBody>
            <a:bodyPr/>
            <a:lstStyle/>
            <a:p>
              <a:endParaRPr lang="ja-JP" altLang="en-US" sz="1300"/>
            </a:p>
          </p:txBody>
        </p:sp>
        <p:sp>
          <p:nvSpPr>
            <p:cNvPr id="432" name="Line 216"/>
            <p:cNvSpPr>
              <a:spLocks noChangeShapeType="1"/>
            </p:cNvSpPr>
            <p:nvPr/>
          </p:nvSpPr>
          <p:spPr bwMode="auto">
            <a:xfrm>
              <a:off x="3992150" y="5312301"/>
              <a:ext cx="0" cy="34612"/>
            </a:xfrm>
            <a:prstGeom prst="line">
              <a:avLst/>
            </a:prstGeom>
            <a:noFill/>
            <a:ln w="1588">
              <a:solidFill>
                <a:srgbClr val="000000"/>
              </a:solidFill>
              <a:round/>
              <a:headEnd/>
              <a:tailEnd/>
            </a:ln>
          </p:spPr>
          <p:txBody>
            <a:bodyPr/>
            <a:lstStyle/>
            <a:p>
              <a:endParaRPr lang="ja-JP" altLang="en-US" sz="1300"/>
            </a:p>
          </p:txBody>
        </p:sp>
        <p:sp>
          <p:nvSpPr>
            <p:cNvPr id="433" name="Line 217"/>
            <p:cNvSpPr>
              <a:spLocks noChangeShapeType="1"/>
            </p:cNvSpPr>
            <p:nvPr/>
          </p:nvSpPr>
          <p:spPr bwMode="auto">
            <a:xfrm>
              <a:off x="4080123" y="5279020"/>
              <a:ext cx="0" cy="70556"/>
            </a:xfrm>
            <a:prstGeom prst="line">
              <a:avLst/>
            </a:prstGeom>
            <a:noFill/>
            <a:ln w="1588">
              <a:solidFill>
                <a:srgbClr val="000000"/>
              </a:solidFill>
              <a:round/>
              <a:headEnd/>
              <a:tailEnd/>
            </a:ln>
          </p:spPr>
          <p:txBody>
            <a:bodyPr/>
            <a:lstStyle/>
            <a:p>
              <a:endParaRPr lang="ja-JP" altLang="en-US" sz="1300"/>
            </a:p>
          </p:txBody>
        </p:sp>
        <p:sp>
          <p:nvSpPr>
            <p:cNvPr id="434" name="Line 218"/>
            <p:cNvSpPr>
              <a:spLocks noChangeShapeType="1"/>
            </p:cNvSpPr>
            <p:nvPr/>
          </p:nvSpPr>
          <p:spPr bwMode="auto">
            <a:xfrm>
              <a:off x="4169539" y="5312301"/>
              <a:ext cx="0" cy="34612"/>
            </a:xfrm>
            <a:prstGeom prst="line">
              <a:avLst/>
            </a:prstGeom>
            <a:noFill/>
            <a:ln w="1588">
              <a:solidFill>
                <a:srgbClr val="000000"/>
              </a:solidFill>
              <a:round/>
              <a:headEnd/>
              <a:tailEnd/>
            </a:ln>
          </p:spPr>
          <p:txBody>
            <a:bodyPr/>
            <a:lstStyle/>
            <a:p>
              <a:endParaRPr lang="ja-JP" altLang="en-US" sz="1300"/>
            </a:p>
          </p:txBody>
        </p:sp>
        <p:sp>
          <p:nvSpPr>
            <p:cNvPr id="435" name="Line 219"/>
            <p:cNvSpPr>
              <a:spLocks noChangeShapeType="1"/>
            </p:cNvSpPr>
            <p:nvPr/>
          </p:nvSpPr>
          <p:spPr bwMode="auto">
            <a:xfrm>
              <a:off x="4257512" y="5312301"/>
              <a:ext cx="0" cy="34612"/>
            </a:xfrm>
            <a:prstGeom prst="line">
              <a:avLst/>
            </a:prstGeom>
            <a:noFill/>
            <a:ln w="1588">
              <a:solidFill>
                <a:srgbClr val="000000"/>
              </a:solidFill>
              <a:round/>
              <a:headEnd/>
              <a:tailEnd/>
            </a:ln>
          </p:spPr>
          <p:txBody>
            <a:bodyPr/>
            <a:lstStyle/>
            <a:p>
              <a:endParaRPr lang="ja-JP" altLang="en-US" sz="1300"/>
            </a:p>
          </p:txBody>
        </p:sp>
        <p:sp>
          <p:nvSpPr>
            <p:cNvPr id="436" name="Line 220"/>
            <p:cNvSpPr>
              <a:spLocks noChangeShapeType="1"/>
            </p:cNvSpPr>
            <p:nvPr/>
          </p:nvSpPr>
          <p:spPr bwMode="auto">
            <a:xfrm>
              <a:off x="4345485" y="5312301"/>
              <a:ext cx="0" cy="34612"/>
            </a:xfrm>
            <a:prstGeom prst="line">
              <a:avLst/>
            </a:prstGeom>
            <a:noFill/>
            <a:ln w="1588">
              <a:solidFill>
                <a:srgbClr val="000000"/>
              </a:solidFill>
              <a:round/>
              <a:headEnd/>
              <a:tailEnd/>
            </a:ln>
          </p:spPr>
          <p:txBody>
            <a:bodyPr/>
            <a:lstStyle/>
            <a:p>
              <a:endParaRPr lang="ja-JP" altLang="en-US" sz="1300"/>
            </a:p>
          </p:txBody>
        </p:sp>
        <p:sp>
          <p:nvSpPr>
            <p:cNvPr id="437" name="Line 221"/>
            <p:cNvSpPr>
              <a:spLocks noChangeShapeType="1"/>
            </p:cNvSpPr>
            <p:nvPr/>
          </p:nvSpPr>
          <p:spPr bwMode="auto">
            <a:xfrm>
              <a:off x="4434901" y="5312301"/>
              <a:ext cx="0" cy="34612"/>
            </a:xfrm>
            <a:prstGeom prst="line">
              <a:avLst/>
            </a:prstGeom>
            <a:noFill/>
            <a:ln w="1588">
              <a:solidFill>
                <a:srgbClr val="000000"/>
              </a:solidFill>
              <a:round/>
              <a:headEnd/>
              <a:tailEnd/>
            </a:ln>
          </p:spPr>
          <p:txBody>
            <a:bodyPr/>
            <a:lstStyle/>
            <a:p>
              <a:endParaRPr lang="ja-JP" altLang="en-US" sz="1300"/>
            </a:p>
          </p:txBody>
        </p:sp>
        <p:sp>
          <p:nvSpPr>
            <p:cNvPr id="438" name="Line 222"/>
            <p:cNvSpPr>
              <a:spLocks noChangeShapeType="1"/>
            </p:cNvSpPr>
            <p:nvPr/>
          </p:nvSpPr>
          <p:spPr bwMode="auto">
            <a:xfrm>
              <a:off x="4522874" y="5279020"/>
              <a:ext cx="0" cy="70556"/>
            </a:xfrm>
            <a:prstGeom prst="line">
              <a:avLst/>
            </a:prstGeom>
            <a:noFill/>
            <a:ln w="1588">
              <a:solidFill>
                <a:srgbClr val="000000"/>
              </a:solidFill>
              <a:round/>
              <a:headEnd/>
              <a:tailEnd/>
            </a:ln>
          </p:spPr>
          <p:txBody>
            <a:bodyPr/>
            <a:lstStyle/>
            <a:p>
              <a:endParaRPr lang="ja-JP" altLang="en-US" sz="1300"/>
            </a:p>
          </p:txBody>
        </p:sp>
        <p:sp>
          <p:nvSpPr>
            <p:cNvPr id="439" name="Line 223"/>
            <p:cNvSpPr>
              <a:spLocks noChangeShapeType="1"/>
            </p:cNvSpPr>
            <p:nvPr/>
          </p:nvSpPr>
          <p:spPr bwMode="auto">
            <a:xfrm>
              <a:off x="1869253" y="5279020"/>
              <a:ext cx="0" cy="70556"/>
            </a:xfrm>
            <a:prstGeom prst="line">
              <a:avLst/>
            </a:prstGeom>
            <a:noFill/>
            <a:ln w="1588">
              <a:solidFill>
                <a:srgbClr val="000000"/>
              </a:solidFill>
              <a:round/>
              <a:headEnd/>
              <a:tailEnd/>
            </a:ln>
          </p:spPr>
          <p:txBody>
            <a:bodyPr/>
            <a:lstStyle/>
            <a:p>
              <a:endParaRPr lang="ja-JP" altLang="en-US" sz="1300"/>
            </a:p>
          </p:txBody>
        </p:sp>
        <p:sp>
          <p:nvSpPr>
            <p:cNvPr id="440" name="Line 224"/>
            <p:cNvSpPr>
              <a:spLocks noChangeShapeType="1"/>
            </p:cNvSpPr>
            <p:nvPr/>
          </p:nvSpPr>
          <p:spPr bwMode="auto">
            <a:xfrm>
              <a:off x="1781280" y="5312301"/>
              <a:ext cx="0" cy="34612"/>
            </a:xfrm>
            <a:prstGeom prst="line">
              <a:avLst/>
            </a:prstGeom>
            <a:noFill/>
            <a:ln w="1588">
              <a:solidFill>
                <a:srgbClr val="000000"/>
              </a:solidFill>
              <a:round/>
              <a:headEnd/>
              <a:tailEnd/>
            </a:ln>
          </p:spPr>
          <p:txBody>
            <a:bodyPr/>
            <a:lstStyle/>
            <a:p>
              <a:endParaRPr lang="ja-JP" altLang="en-US" sz="1300"/>
            </a:p>
          </p:txBody>
        </p:sp>
        <p:sp>
          <p:nvSpPr>
            <p:cNvPr id="441" name="Line 225"/>
            <p:cNvSpPr>
              <a:spLocks noChangeShapeType="1"/>
            </p:cNvSpPr>
            <p:nvPr/>
          </p:nvSpPr>
          <p:spPr bwMode="auto">
            <a:xfrm>
              <a:off x="1690423" y="5312301"/>
              <a:ext cx="0" cy="34612"/>
            </a:xfrm>
            <a:prstGeom prst="line">
              <a:avLst/>
            </a:prstGeom>
            <a:noFill/>
            <a:ln w="1588">
              <a:solidFill>
                <a:srgbClr val="000000"/>
              </a:solidFill>
              <a:round/>
              <a:headEnd/>
              <a:tailEnd/>
            </a:ln>
          </p:spPr>
          <p:txBody>
            <a:bodyPr/>
            <a:lstStyle/>
            <a:p>
              <a:endParaRPr lang="ja-JP" altLang="en-US" sz="1300"/>
            </a:p>
          </p:txBody>
        </p:sp>
        <p:sp>
          <p:nvSpPr>
            <p:cNvPr id="442" name="Line 226"/>
            <p:cNvSpPr>
              <a:spLocks noChangeShapeType="1"/>
            </p:cNvSpPr>
            <p:nvPr/>
          </p:nvSpPr>
          <p:spPr bwMode="auto">
            <a:xfrm>
              <a:off x="4522874" y="5279020"/>
              <a:ext cx="0" cy="70556"/>
            </a:xfrm>
            <a:prstGeom prst="line">
              <a:avLst/>
            </a:prstGeom>
            <a:noFill/>
            <a:ln w="1588">
              <a:solidFill>
                <a:srgbClr val="000000"/>
              </a:solidFill>
              <a:round/>
              <a:headEnd/>
              <a:tailEnd/>
            </a:ln>
          </p:spPr>
          <p:txBody>
            <a:bodyPr/>
            <a:lstStyle/>
            <a:p>
              <a:endParaRPr lang="ja-JP" altLang="en-US" sz="1300"/>
            </a:p>
          </p:txBody>
        </p:sp>
        <p:sp>
          <p:nvSpPr>
            <p:cNvPr id="443" name="Line 227"/>
            <p:cNvSpPr>
              <a:spLocks noChangeShapeType="1"/>
            </p:cNvSpPr>
            <p:nvPr/>
          </p:nvSpPr>
          <p:spPr bwMode="auto">
            <a:xfrm>
              <a:off x="4609405" y="5312301"/>
              <a:ext cx="0" cy="34612"/>
            </a:xfrm>
            <a:prstGeom prst="line">
              <a:avLst/>
            </a:prstGeom>
            <a:noFill/>
            <a:ln w="1588">
              <a:solidFill>
                <a:srgbClr val="000000"/>
              </a:solidFill>
              <a:round/>
              <a:headEnd/>
              <a:tailEnd/>
            </a:ln>
          </p:spPr>
          <p:txBody>
            <a:bodyPr/>
            <a:lstStyle/>
            <a:p>
              <a:endParaRPr lang="ja-JP" altLang="en-US" sz="1300"/>
            </a:p>
          </p:txBody>
        </p:sp>
        <p:sp>
          <p:nvSpPr>
            <p:cNvPr id="444" name="Line 228"/>
            <p:cNvSpPr>
              <a:spLocks noChangeShapeType="1"/>
            </p:cNvSpPr>
            <p:nvPr/>
          </p:nvSpPr>
          <p:spPr bwMode="auto">
            <a:xfrm>
              <a:off x="4700263" y="5312301"/>
              <a:ext cx="0" cy="34612"/>
            </a:xfrm>
            <a:prstGeom prst="line">
              <a:avLst/>
            </a:prstGeom>
            <a:noFill/>
            <a:ln w="1588">
              <a:solidFill>
                <a:srgbClr val="000000"/>
              </a:solidFill>
              <a:round/>
              <a:headEnd/>
              <a:tailEnd/>
            </a:ln>
          </p:spPr>
          <p:txBody>
            <a:bodyPr/>
            <a:lstStyle/>
            <a:p>
              <a:endParaRPr lang="ja-JP" altLang="en-US" sz="1300"/>
            </a:p>
          </p:txBody>
        </p:sp>
        <p:sp>
          <p:nvSpPr>
            <p:cNvPr id="445" name="Freeform 229"/>
            <p:cNvSpPr>
              <a:spLocks/>
            </p:cNvSpPr>
            <p:nvPr/>
          </p:nvSpPr>
          <p:spPr bwMode="auto">
            <a:xfrm>
              <a:off x="1813008" y="5393507"/>
              <a:ext cx="28844" cy="57243"/>
            </a:xfrm>
            <a:custGeom>
              <a:avLst/>
              <a:gdLst>
                <a:gd name="T0" fmla="*/ 3 w 33"/>
                <a:gd name="T1" fmla="*/ 0 h 64"/>
                <a:gd name="T2" fmla="*/ 3 w 33"/>
                <a:gd name="T3" fmla="*/ 12 h 64"/>
                <a:gd name="T4" fmla="*/ 4 w 33"/>
                <a:gd name="T5" fmla="*/ 13 h 64"/>
                <a:gd name="T6" fmla="*/ 4 w 33"/>
                <a:gd name="T7" fmla="*/ 13 h 64"/>
                <a:gd name="T8" fmla="*/ 4 w 33"/>
                <a:gd name="T9" fmla="*/ 13 h 64"/>
                <a:gd name="T10" fmla="*/ 4 w 33"/>
                <a:gd name="T11" fmla="*/ 13 h 64"/>
                <a:gd name="T12" fmla="*/ 4 w 33"/>
                <a:gd name="T13" fmla="*/ 13 h 64"/>
                <a:gd name="T14" fmla="*/ 0 w 33"/>
                <a:gd name="T15" fmla="*/ 13 h 64"/>
                <a:gd name="T16" fmla="*/ 0 w 33"/>
                <a:gd name="T17" fmla="*/ 13 h 64"/>
                <a:gd name="T18" fmla="*/ 1 w 33"/>
                <a:gd name="T19" fmla="*/ 13 h 64"/>
                <a:gd name="T20" fmla="*/ 1 w 33"/>
                <a:gd name="T21" fmla="*/ 13 h 64"/>
                <a:gd name="T22" fmla="*/ 1 w 33"/>
                <a:gd name="T23" fmla="*/ 13 h 64"/>
                <a:gd name="T24" fmla="*/ 1 w 33"/>
                <a:gd name="T25" fmla="*/ 12 h 64"/>
                <a:gd name="T26" fmla="*/ 1 w 33"/>
                <a:gd name="T27" fmla="*/ 12 h 64"/>
                <a:gd name="T28" fmla="*/ 1 w 33"/>
                <a:gd name="T29" fmla="*/ 11 h 64"/>
                <a:gd name="T30" fmla="*/ 1 w 33"/>
                <a:gd name="T31" fmla="*/ 3 h 64"/>
                <a:gd name="T32" fmla="*/ 1 w 33"/>
                <a:gd name="T33" fmla="*/ 3 h 64"/>
                <a:gd name="T34" fmla="*/ 1 w 33"/>
                <a:gd name="T35" fmla="*/ 3 h 64"/>
                <a:gd name="T36" fmla="*/ 1 w 33"/>
                <a:gd name="T37" fmla="*/ 2 h 64"/>
                <a:gd name="T38" fmla="*/ 1 w 33"/>
                <a:gd name="T39" fmla="*/ 2 h 64"/>
                <a:gd name="T40" fmla="*/ 1 w 33"/>
                <a:gd name="T41" fmla="*/ 3 h 64"/>
                <a:gd name="T42" fmla="*/ 1 w 33"/>
                <a:gd name="T43" fmla="*/ 3 h 64"/>
                <a:gd name="T44" fmla="*/ 0 w 33"/>
                <a:gd name="T45" fmla="*/ 2 h 64"/>
                <a:gd name="T46" fmla="*/ 3 w 33"/>
                <a:gd name="T47" fmla="*/ 0 h 64"/>
                <a:gd name="T48" fmla="*/ 3 w 33"/>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
                <a:gd name="T76" fmla="*/ 0 h 64"/>
                <a:gd name="T77" fmla="*/ 33 w 33"/>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 h="64">
                  <a:moveTo>
                    <a:pt x="24" y="0"/>
                  </a:moveTo>
                  <a:lnTo>
                    <a:pt x="24" y="59"/>
                  </a:lnTo>
                  <a:lnTo>
                    <a:pt x="27" y="62"/>
                  </a:lnTo>
                  <a:lnTo>
                    <a:pt x="28" y="62"/>
                  </a:lnTo>
                  <a:lnTo>
                    <a:pt x="30" y="63"/>
                  </a:lnTo>
                  <a:lnTo>
                    <a:pt x="33" y="63"/>
                  </a:lnTo>
                  <a:lnTo>
                    <a:pt x="33" y="64"/>
                  </a:lnTo>
                  <a:lnTo>
                    <a:pt x="0" y="64"/>
                  </a:lnTo>
                  <a:lnTo>
                    <a:pt x="0" y="63"/>
                  </a:lnTo>
                  <a:lnTo>
                    <a:pt x="5" y="63"/>
                  </a:lnTo>
                  <a:lnTo>
                    <a:pt x="6" y="62"/>
                  </a:lnTo>
                  <a:lnTo>
                    <a:pt x="7" y="62"/>
                  </a:lnTo>
                  <a:lnTo>
                    <a:pt x="9" y="60"/>
                  </a:lnTo>
                  <a:lnTo>
                    <a:pt x="9" y="59"/>
                  </a:lnTo>
                  <a:lnTo>
                    <a:pt x="10" y="57"/>
                  </a:lnTo>
                  <a:lnTo>
                    <a:pt x="10" y="14"/>
                  </a:lnTo>
                  <a:lnTo>
                    <a:pt x="9" y="13"/>
                  </a:lnTo>
                  <a:lnTo>
                    <a:pt x="7" y="13"/>
                  </a:lnTo>
                  <a:lnTo>
                    <a:pt x="7" y="11"/>
                  </a:lnTo>
                  <a:lnTo>
                    <a:pt x="5" y="11"/>
                  </a:lnTo>
                  <a:lnTo>
                    <a:pt x="3" y="13"/>
                  </a:lnTo>
                  <a:lnTo>
                    <a:pt x="2" y="13"/>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46" name="Freeform 230"/>
            <p:cNvSpPr>
              <a:spLocks/>
            </p:cNvSpPr>
            <p:nvPr/>
          </p:nvSpPr>
          <p:spPr bwMode="auto">
            <a:xfrm>
              <a:off x="1850505" y="5393507"/>
              <a:ext cx="36055" cy="57243"/>
            </a:xfrm>
            <a:custGeom>
              <a:avLst/>
              <a:gdLst>
                <a:gd name="T0" fmla="*/ 5 w 41"/>
                <a:gd name="T1" fmla="*/ 13 h 64"/>
                <a:gd name="T2" fmla="*/ 0 w 41"/>
                <a:gd name="T3" fmla="*/ 13 h 64"/>
                <a:gd name="T4" fmla="*/ 0 w 41"/>
                <a:gd name="T5" fmla="*/ 13 h 64"/>
                <a:gd name="T6" fmla="*/ 1 w 41"/>
                <a:gd name="T7" fmla="*/ 10 h 64"/>
                <a:gd name="T8" fmla="*/ 2 w 41"/>
                <a:gd name="T9" fmla="*/ 9 h 64"/>
                <a:gd name="T10" fmla="*/ 3 w 41"/>
                <a:gd name="T11" fmla="*/ 7 h 64"/>
                <a:gd name="T12" fmla="*/ 3 w 41"/>
                <a:gd name="T13" fmla="*/ 6 h 64"/>
                <a:gd name="T14" fmla="*/ 4 w 41"/>
                <a:gd name="T15" fmla="*/ 5 h 64"/>
                <a:gd name="T16" fmla="*/ 4 w 41"/>
                <a:gd name="T17" fmla="*/ 4 h 64"/>
                <a:gd name="T18" fmla="*/ 3 w 41"/>
                <a:gd name="T19" fmla="*/ 3 h 64"/>
                <a:gd name="T20" fmla="*/ 2 w 41"/>
                <a:gd name="T21" fmla="*/ 2 h 64"/>
                <a:gd name="T22" fmla="*/ 1 w 41"/>
                <a:gd name="T23" fmla="*/ 2 h 64"/>
                <a:gd name="T24" fmla="*/ 1 w 41"/>
                <a:gd name="T25" fmla="*/ 3 h 64"/>
                <a:gd name="T26" fmla="*/ 1 w 41"/>
                <a:gd name="T27" fmla="*/ 3 h 64"/>
                <a:gd name="T28" fmla="*/ 0 w 41"/>
                <a:gd name="T29" fmla="*/ 3 h 64"/>
                <a:gd name="T30" fmla="*/ 1 w 41"/>
                <a:gd name="T31" fmla="*/ 3 h 64"/>
                <a:gd name="T32" fmla="*/ 1 w 41"/>
                <a:gd name="T33" fmla="*/ 1 h 64"/>
                <a:gd name="T34" fmla="*/ 2 w 41"/>
                <a:gd name="T35" fmla="*/ 1 h 64"/>
                <a:gd name="T36" fmla="*/ 2 w 41"/>
                <a:gd name="T37" fmla="*/ 0 h 64"/>
                <a:gd name="T38" fmla="*/ 3 w 41"/>
                <a:gd name="T39" fmla="*/ 0 h 64"/>
                <a:gd name="T40" fmla="*/ 4 w 41"/>
                <a:gd name="T41" fmla="*/ 1 h 64"/>
                <a:gd name="T42" fmla="*/ 4 w 41"/>
                <a:gd name="T43" fmla="*/ 1 h 64"/>
                <a:gd name="T44" fmla="*/ 5 w 41"/>
                <a:gd name="T45" fmla="*/ 1 h 64"/>
                <a:gd name="T46" fmla="*/ 5 w 41"/>
                <a:gd name="T47" fmla="*/ 2 h 64"/>
                <a:gd name="T48" fmla="*/ 5 w 41"/>
                <a:gd name="T49" fmla="*/ 3 h 64"/>
                <a:gd name="T50" fmla="*/ 5 w 41"/>
                <a:gd name="T51" fmla="*/ 4 h 64"/>
                <a:gd name="T52" fmla="*/ 5 w 41"/>
                <a:gd name="T53" fmla="*/ 5 h 64"/>
                <a:gd name="T54" fmla="*/ 5 w 41"/>
                <a:gd name="T55" fmla="*/ 6 h 64"/>
                <a:gd name="T56" fmla="*/ 4 w 41"/>
                <a:gd name="T57" fmla="*/ 7 h 64"/>
                <a:gd name="T58" fmla="*/ 2 w 41"/>
                <a:gd name="T59" fmla="*/ 11 h 64"/>
                <a:gd name="T60" fmla="*/ 5 w 41"/>
                <a:gd name="T61" fmla="*/ 11 h 64"/>
                <a:gd name="T62" fmla="*/ 5 w 41"/>
                <a:gd name="T63" fmla="*/ 11 h 64"/>
                <a:gd name="T64" fmla="*/ 5 w 41"/>
                <a:gd name="T65" fmla="*/ 11 h 64"/>
                <a:gd name="T66" fmla="*/ 5 w 41"/>
                <a:gd name="T67" fmla="*/ 10 h 64"/>
                <a:gd name="T68" fmla="*/ 5 w 41"/>
                <a:gd name="T69" fmla="*/ 10 h 64"/>
                <a:gd name="T70" fmla="*/ 5 w 41"/>
                <a:gd name="T71" fmla="*/ 9 h 64"/>
                <a:gd name="T72" fmla="*/ 5 w 41"/>
                <a:gd name="T73" fmla="*/ 9 h 64"/>
                <a:gd name="T74" fmla="*/ 5 w 41"/>
                <a:gd name="T75" fmla="*/ 13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
                <a:gd name="T115" fmla="*/ 0 h 64"/>
                <a:gd name="T116" fmla="*/ 41 w 41"/>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 h="64">
                  <a:moveTo>
                    <a:pt x="37" y="64"/>
                  </a:moveTo>
                  <a:lnTo>
                    <a:pt x="0" y="64"/>
                  </a:lnTo>
                  <a:lnTo>
                    <a:pt x="0" y="63"/>
                  </a:lnTo>
                  <a:lnTo>
                    <a:pt x="10" y="50"/>
                  </a:lnTo>
                  <a:lnTo>
                    <a:pt x="19" y="42"/>
                  </a:lnTo>
                  <a:lnTo>
                    <a:pt x="23" y="36"/>
                  </a:lnTo>
                  <a:lnTo>
                    <a:pt x="24" y="31"/>
                  </a:lnTo>
                  <a:lnTo>
                    <a:pt x="26" y="27"/>
                  </a:lnTo>
                  <a:lnTo>
                    <a:pt x="26" y="20"/>
                  </a:lnTo>
                  <a:lnTo>
                    <a:pt x="23" y="14"/>
                  </a:lnTo>
                  <a:lnTo>
                    <a:pt x="19" y="11"/>
                  </a:lnTo>
                  <a:lnTo>
                    <a:pt x="10" y="11"/>
                  </a:lnTo>
                  <a:lnTo>
                    <a:pt x="6" y="14"/>
                  </a:lnTo>
                  <a:lnTo>
                    <a:pt x="3" y="18"/>
                  </a:lnTo>
                  <a:lnTo>
                    <a:pt x="0" y="18"/>
                  </a:lnTo>
                  <a:lnTo>
                    <a:pt x="3" y="13"/>
                  </a:lnTo>
                  <a:lnTo>
                    <a:pt x="9" y="4"/>
                  </a:lnTo>
                  <a:lnTo>
                    <a:pt x="13" y="1"/>
                  </a:lnTo>
                  <a:lnTo>
                    <a:pt x="17" y="0"/>
                  </a:lnTo>
                  <a:lnTo>
                    <a:pt x="24" y="0"/>
                  </a:lnTo>
                  <a:lnTo>
                    <a:pt x="30" y="3"/>
                  </a:lnTo>
                  <a:lnTo>
                    <a:pt x="33" y="6"/>
                  </a:lnTo>
                  <a:lnTo>
                    <a:pt x="37" y="8"/>
                  </a:lnTo>
                  <a:lnTo>
                    <a:pt x="37" y="11"/>
                  </a:lnTo>
                  <a:lnTo>
                    <a:pt x="38" y="14"/>
                  </a:lnTo>
                  <a:lnTo>
                    <a:pt x="38" y="20"/>
                  </a:lnTo>
                  <a:lnTo>
                    <a:pt x="37" y="24"/>
                  </a:lnTo>
                  <a:lnTo>
                    <a:pt x="35" y="29"/>
                  </a:lnTo>
                  <a:lnTo>
                    <a:pt x="28" y="39"/>
                  </a:lnTo>
                  <a:lnTo>
                    <a:pt x="14" y="53"/>
                  </a:lnTo>
                  <a:lnTo>
                    <a:pt x="34" y="53"/>
                  </a:lnTo>
                  <a:lnTo>
                    <a:pt x="35" y="52"/>
                  </a:lnTo>
                  <a:lnTo>
                    <a:pt x="37" y="52"/>
                  </a:lnTo>
                  <a:lnTo>
                    <a:pt x="37" y="50"/>
                  </a:lnTo>
                  <a:lnTo>
                    <a:pt x="38" y="49"/>
                  </a:lnTo>
                  <a:lnTo>
                    <a:pt x="40" y="46"/>
                  </a:lnTo>
                  <a:lnTo>
                    <a:pt x="41" y="46"/>
                  </a:lnTo>
                  <a:lnTo>
                    <a:pt x="37" y="64"/>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47" name="Freeform 231"/>
            <p:cNvSpPr>
              <a:spLocks noEditPoints="1"/>
            </p:cNvSpPr>
            <p:nvPr/>
          </p:nvSpPr>
          <p:spPr bwMode="auto">
            <a:xfrm>
              <a:off x="1892328" y="5393507"/>
              <a:ext cx="34612" cy="59906"/>
            </a:xfrm>
            <a:custGeom>
              <a:avLst/>
              <a:gdLst>
                <a:gd name="T0" fmla="*/ 5 w 41"/>
                <a:gd name="T1" fmla="*/ 7 h 66"/>
                <a:gd name="T2" fmla="*/ 5 w 41"/>
                <a:gd name="T3" fmla="*/ 10 h 66"/>
                <a:gd name="T4" fmla="*/ 5 w 41"/>
                <a:gd name="T5" fmla="*/ 11 h 66"/>
                <a:gd name="T6" fmla="*/ 4 w 41"/>
                <a:gd name="T7" fmla="*/ 12 h 66"/>
                <a:gd name="T8" fmla="*/ 4 w 41"/>
                <a:gd name="T9" fmla="*/ 14 h 66"/>
                <a:gd name="T10" fmla="*/ 3 w 41"/>
                <a:gd name="T11" fmla="*/ 14 h 66"/>
                <a:gd name="T12" fmla="*/ 2 w 41"/>
                <a:gd name="T13" fmla="*/ 14 h 66"/>
                <a:gd name="T14" fmla="*/ 1 w 41"/>
                <a:gd name="T15" fmla="*/ 14 h 66"/>
                <a:gd name="T16" fmla="*/ 1 w 41"/>
                <a:gd name="T17" fmla="*/ 13 h 66"/>
                <a:gd name="T18" fmla="*/ 1 w 41"/>
                <a:gd name="T19" fmla="*/ 12 h 66"/>
                <a:gd name="T20" fmla="*/ 1 w 41"/>
                <a:gd name="T21" fmla="*/ 12 h 66"/>
                <a:gd name="T22" fmla="*/ 1 w 41"/>
                <a:gd name="T23" fmla="*/ 11 h 66"/>
                <a:gd name="T24" fmla="*/ 0 w 41"/>
                <a:gd name="T25" fmla="*/ 9 h 66"/>
                <a:gd name="T26" fmla="*/ 0 w 41"/>
                <a:gd name="T27" fmla="*/ 5 h 66"/>
                <a:gd name="T28" fmla="*/ 1 w 41"/>
                <a:gd name="T29" fmla="*/ 3 h 66"/>
                <a:gd name="T30" fmla="*/ 1 w 41"/>
                <a:gd name="T31" fmla="*/ 2 h 66"/>
                <a:gd name="T32" fmla="*/ 1 w 41"/>
                <a:gd name="T33" fmla="*/ 1 h 66"/>
                <a:gd name="T34" fmla="*/ 2 w 41"/>
                <a:gd name="T35" fmla="*/ 1 h 66"/>
                <a:gd name="T36" fmla="*/ 2 w 41"/>
                <a:gd name="T37" fmla="*/ 0 h 66"/>
                <a:gd name="T38" fmla="*/ 3 w 41"/>
                <a:gd name="T39" fmla="*/ 0 h 66"/>
                <a:gd name="T40" fmla="*/ 3 w 41"/>
                <a:gd name="T41" fmla="*/ 1 h 66"/>
                <a:gd name="T42" fmla="*/ 4 w 41"/>
                <a:gd name="T43" fmla="*/ 1 h 66"/>
                <a:gd name="T44" fmla="*/ 4 w 41"/>
                <a:gd name="T45" fmla="*/ 1 h 66"/>
                <a:gd name="T46" fmla="*/ 4 w 41"/>
                <a:gd name="T47" fmla="*/ 2 h 66"/>
                <a:gd name="T48" fmla="*/ 5 w 41"/>
                <a:gd name="T49" fmla="*/ 3 h 66"/>
                <a:gd name="T50" fmla="*/ 5 w 41"/>
                <a:gd name="T51" fmla="*/ 5 h 66"/>
                <a:gd name="T52" fmla="*/ 5 w 41"/>
                <a:gd name="T53" fmla="*/ 5 h 66"/>
                <a:gd name="T54" fmla="*/ 5 w 41"/>
                <a:gd name="T55" fmla="*/ 7 h 66"/>
                <a:gd name="T56" fmla="*/ 3 w 41"/>
                <a:gd name="T57" fmla="*/ 7 h 66"/>
                <a:gd name="T58" fmla="*/ 3 w 41"/>
                <a:gd name="T59" fmla="*/ 2 h 66"/>
                <a:gd name="T60" fmla="*/ 3 w 41"/>
                <a:gd name="T61" fmla="*/ 1 h 66"/>
                <a:gd name="T62" fmla="*/ 3 w 41"/>
                <a:gd name="T63" fmla="*/ 1 h 66"/>
                <a:gd name="T64" fmla="*/ 3 w 41"/>
                <a:gd name="T65" fmla="*/ 1 h 66"/>
                <a:gd name="T66" fmla="*/ 2 w 41"/>
                <a:gd name="T67" fmla="*/ 1 h 66"/>
                <a:gd name="T68" fmla="*/ 2 w 41"/>
                <a:gd name="T69" fmla="*/ 1 h 66"/>
                <a:gd name="T70" fmla="*/ 2 w 41"/>
                <a:gd name="T71" fmla="*/ 1 h 66"/>
                <a:gd name="T72" fmla="*/ 2 w 41"/>
                <a:gd name="T73" fmla="*/ 1 h 66"/>
                <a:gd name="T74" fmla="*/ 2 w 41"/>
                <a:gd name="T75" fmla="*/ 2 h 66"/>
                <a:gd name="T76" fmla="*/ 2 w 41"/>
                <a:gd name="T77" fmla="*/ 12 h 66"/>
                <a:gd name="T78" fmla="*/ 2 w 41"/>
                <a:gd name="T79" fmla="*/ 14 h 66"/>
                <a:gd name="T80" fmla="*/ 2 w 41"/>
                <a:gd name="T81" fmla="*/ 14 h 66"/>
                <a:gd name="T82" fmla="*/ 3 w 41"/>
                <a:gd name="T83" fmla="*/ 14 h 66"/>
                <a:gd name="T84" fmla="*/ 3 w 41"/>
                <a:gd name="T85" fmla="*/ 14 h 66"/>
                <a:gd name="T86" fmla="*/ 3 w 41"/>
                <a:gd name="T87" fmla="*/ 12 h 66"/>
                <a:gd name="T88" fmla="*/ 3 w 41"/>
                <a:gd name="T89" fmla="*/ 12 h 66"/>
                <a:gd name="T90" fmla="*/ 3 w 41"/>
                <a:gd name="T91" fmla="*/ 12 h 66"/>
                <a:gd name="T92" fmla="*/ 3 w 41"/>
                <a:gd name="T93" fmla="*/ 7 h 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1"/>
                <a:gd name="T142" fmla="*/ 0 h 66"/>
                <a:gd name="T143" fmla="*/ 41 w 41"/>
                <a:gd name="T144" fmla="*/ 66 h 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1" h="66">
                  <a:moveTo>
                    <a:pt x="41" y="32"/>
                  </a:moveTo>
                  <a:lnTo>
                    <a:pt x="40" y="42"/>
                  </a:lnTo>
                  <a:lnTo>
                    <a:pt x="38" y="50"/>
                  </a:lnTo>
                  <a:lnTo>
                    <a:pt x="34" y="59"/>
                  </a:lnTo>
                  <a:lnTo>
                    <a:pt x="31" y="62"/>
                  </a:lnTo>
                  <a:lnTo>
                    <a:pt x="23" y="66"/>
                  </a:lnTo>
                  <a:lnTo>
                    <a:pt x="17" y="66"/>
                  </a:lnTo>
                  <a:lnTo>
                    <a:pt x="12" y="63"/>
                  </a:lnTo>
                  <a:lnTo>
                    <a:pt x="9" y="60"/>
                  </a:lnTo>
                  <a:lnTo>
                    <a:pt x="6" y="56"/>
                  </a:lnTo>
                  <a:lnTo>
                    <a:pt x="5" y="55"/>
                  </a:lnTo>
                  <a:lnTo>
                    <a:pt x="2" y="49"/>
                  </a:lnTo>
                  <a:lnTo>
                    <a:pt x="0" y="41"/>
                  </a:lnTo>
                  <a:lnTo>
                    <a:pt x="0" y="27"/>
                  </a:lnTo>
                  <a:lnTo>
                    <a:pt x="3" y="15"/>
                  </a:lnTo>
                  <a:lnTo>
                    <a:pt x="5" y="11"/>
                  </a:lnTo>
                  <a:lnTo>
                    <a:pt x="7" y="7"/>
                  </a:lnTo>
                  <a:lnTo>
                    <a:pt x="13" y="1"/>
                  </a:lnTo>
                  <a:lnTo>
                    <a:pt x="17" y="0"/>
                  </a:lnTo>
                  <a:lnTo>
                    <a:pt x="24" y="0"/>
                  </a:lnTo>
                  <a:lnTo>
                    <a:pt x="27" y="1"/>
                  </a:lnTo>
                  <a:lnTo>
                    <a:pt x="31" y="4"/>
                  </a:lnTo>
                  <a:lnTo>
                    <a:pt x="34" y="7"/>
                  </a:lnTo>
                  <a:lnTo>
                    <a:pt x="36" y="10"/>
                  </a:lnTo>
                  <a:lnTo>
                    <a:pt x="38" y="14"/>
                  </a:lnTo>
                  <a:lnTo>
                    <a:pt x="40" y="20"/>
                  </a:lnTo>
                  <a:lnTo>
                    <a:pt x="40" y="27"/>
                  </a:lnTo>
                  <a:lnTo>
                    <a:pt x="41" y="32"/>
                  </a:lnTo>
                  <a:close/>
                  <a:moveTo>
                    <a:pt x="27" y="32"/>
                  </a:moveTo>
                  <a:lnTo>
                    <a:pt x="27" y="10"/>
                  </a:lnTo>
                  <a:lnTo>
                    <a:pt x="26" y="7"/>
                  </a:lnTo>
                  <a:lnTo>
                    <a:pt x="23" y="4"/>
                  </a:lnTo>
                  <a:lnTo>
                    <a:pt x="22" y="4"/>
                  </a:lnTo>
                  <a:lnTo>
                    <a:pt x="20" y="3"/>
                  </a:lnTo>
                  <a:lnTo>
                    <a:pt x="19" y="3"/>
                  </a:lnTo>
                  <a:lnTo>
                    <a:pt x="16" y="6"/>
                  </a:lnTo>
                  <a:lnTo>
                    <a:pt x="16" y="7"/>
                  </a:lnTo>
                  <a:lnTo>
                    <a:pt x="15" y="10"/>
                  </a:lnTo>
                  <a:lnTo>
                    <a:pt x="15" y="56"/>
                  </a:lnTo>
                  <a:lnTo>
                    <a:pt x="17" y="62"/>
                  </a:lnTo>
                  <a:lnTo>
                    <a:pt x="19" y="63"/>
                  </a:lnTo>
                  <a:lnTo>
                    <a:pt x="23" y="63"/>
                  </a:lnTo>
                  <a:lnTo>
                    <a:pt x="23" y="62"/>
                  </a:lnTo>
                  <a:lnTo>
                    <a:pt x="26" y="59"/>
                  </a:lnTo>
                  <a:lnTo>
                    <a:pt x="27" y="56"/>
                  </a:lnTo>
                  <a:lnTo>
                    <a:pt x="27" y="53"/>
                  </a:lnTo>
                  <a:lnTo>
                    <a:pt x="27" y="3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48" name="Freeform 232"/>
            <p:cNvSpPr>
              <a:spLocks/>
            </p:cNvSpPr>
            <p:nvPr/>
          </p:nvSpPr>
          <p:spPr bwMode="auto">
            <a:xfrm>
              <a:off x="2257201" y="5393507"/>
              <a:ext cx="27402" cy="57243"/>
            </a:xfrm>
            <a:custGeom>
              <a:avLst/>
              <a:gdLst>
                <a:gd name="T0" fmla="*/ 3 w 32"/>
                <a:gd name="T1" fmla="*/ 0 h 64"/>
                <a:gd name="T2" fmla="*/ 3 w 32"/>
                <a:gd name="T3" fmla="*/ 12 h 64"/>
                <a:gd name="T4" fmla="*/ 4 w 32"/>
                <a:gd name="T5" fmla="*/ 13 h 64"/>
                <a:gd name="T6" fmla="*/ 4 w 32"/>
                <a:gd name="T7" fmla="*/ 13 h 64"/>
                <a:gd name="T8" fmla="*/ 4 w 32"/>
                <a:gd name="T9" fmla="*/ 13 h 64"/>
                <a:gd name="T10" fmla="*/ 4 w 32"/>
                <a:gd name="T11" fmla="*/ 13 h 64"/>
                <a:gd name="T12" fmla="*/ 4 w 32"/>
                <a:gd name="T13" fmla="*/ 13 h 64"/>
                <a:gd name="T14" fmla="*/ 0 w 32"/>
                <a:gd name="T15" fmla="*/ 13 h 64"/>
                <a:gd name="T16" fmla="*/ 0 w 32"/>
                <a:gd name="T17" fmla="*/ 13 h 64"/>
                <a:gd name="T18" fmla="*/ 1 w 32"/>
                <a:gd name="T19" fmla="*/ 13 h 64"/>
                <a:gd name="T20" fmla="*/ 1 w 32"/>
                <a:gd name="T21" fmla="*/ 13 h 64"/>
                <a:gd name="T22" fmla="*/ 1 w 32"/>
                <a:gd name="T23" fmla="*/ 13 h 64"/>
                <a:gd name="T24" fmla="*/ 1 w 32"/>
                <a:gd name="T25" fmla="*/ 12 h 64"/>
                <a:gd name="T26" fmla="*/ 1 w 32"/>
                <a:gd name="T27" fmla="*/ 12 h 64"/>
                <a:gd name="T28" fmla="*/ 1 w 32"/>
                <a:gd name="T29" fmla="*/ 11 h 64"/>
                <a:gd name="T30" fmla="*/ 1 w 32"/>
                <a:gd name="T31" fmla="*/ 3 h 64"/>
                <a:gd name="T32" fmla="*/ 1 w 32"/>
                <a:gd name="T33" fmla="*/ 3 h 64"/>
                <a:gd name="T34" fmla="*/ 1 w 32"/>
                <a:gd name="T35" fmla="*/ 3 h 64"/>
                <a:gd name="T36" fmla="*/ 1 w 32"/>
                <a:gd name="T37" fmla="*/ 2 h 64"/>
                <a:gd name="T38" fmla="*/ 1 w 32"/>
                <a:gd name="T39" fmla="*/ 2 h 64"/>
                <a:gd name="T40" fmla="*/ 1 w 32"/>
                <a:gd name="T41" fmla="*/ 3 h 64"/>
                <a:gd name="T42" fmla="*/ 1 w 32"/>
                <a:gd name="T43" fmla="*/ 3 h 64"/>
                <a:gd name="T44" fmla="*/ 0 w 32"/>
                <a:gd name="T45" fmla="*/ 2 h 64"/>
                <a:gd name="T46" fmla="*/ 3 w 32"/>
                <a:gd name="T47" fmla="*/ 0 h 64"/>
                <a:gd name="T48" fmla="*/ 3 w 32"/>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4"/>
                <a:gd name="T77" fmla="*/ 32 w 32"/>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4">
                  <a:moveTo>
                    <a:pt x="24" y="0"/>
                  </a:moveTo>
                  <a:lnTo>
                    <a:pt x="24" y="59"/>
                  </a:lnTo>
                  <a:lnTo>
                    <a:pt x="27" y="62"/>
                  </a:lnTo>
                  <a:lnTo>
                    <a:pt x="28" y="62"/>
                  </a:lnTo>
                  <a:lnTo>
                    <a:pt x="30" y="63"/>
                  </a:lnTo>
                  <a:lnTo>
                    <a:pt x="32" y="63"/>
                  </a:lnTo>
                  <a:lnTo>
                    <a:pt x="32" y="64"/>
                  </a:lnTo>
                  <a:lnTo>
                    <a:pt x="0" y="64"/>
                  </a:lnTo>
                  <a:lnTo>
                    <a:pt x="0" y="63"/>
                  </a:lnTo>
                  <a:lnTo>
                    <a:pt x="4" y="63"/>
                  </a:lnTo>
                  <a:lnTo>
                    <a:pt x="6" y="62"/>
                  </a:lnTo>
                  <a:lnTo>
                    <a:pt x="7" y="62"/>
                  </a:lnTo>
                  <a:lnTo>
                    <a:pt x="9" y="60"/>
                  </a:lnTo>
                  <a:lnTo>
                    <a:pt x="9" y="59"/>
                  </a:lnTo>
                  <a:lnTo>
                    <a:pt x="10" y="57"/>
                  </a:lnTo>
                  <a:lnTo>
                    <a:pt x="10" y="14"/>
                  </a:lnTo>
                  <a:lnTo>
                    <a:pt x="9" y="13"/>
                  </a:lnTo>
                  <a:lnTo>
                    <a:pt x="7" y="13"/>
                  </a:lnTo>
                  <a:lnTo>
                    <a:pt x="7" y="11"/>
                  </a:lnTo>
                  <a:lnTo>
                    <a:pt x="4" y="11"/>
                  </a:lnTo>
                  <a:lnTo>
                    <a:pt x="3" y="13"/>
                  </a:lnTo>
                  <a:lnTo>
                    <a:pt x="2" y="13"/>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49" name="Freeform 233"/>
            <p:cNvSpPr>
              <a:spLocks/>
            </p:cNvSpPr>
            <p:nvPr/>
          </p:nvSpPr>
          <p:spPr bwMode="auto">
            <a:xfrm>
              <a:off x="2293256" y="5393507"/>
              <a:ext cx="34612" cy="57243"/>
            </a:xfrm>
            <a:custGeom>
              <a:avLst/>
              <a:gdLst>
                <a:gd name="T0" fmla="*/ 5 w 41"/>
                <a:gd name="T1" fmla="*/ 13 h 64"/>
                <a:gd name="T2" fmla="*/ 0 w 41"/>
                <a:gd name="T3" fmla="*/ 13 h 64"/>
                <a:gd name="T4" fmla="*/ 0 w 41"/>
                <a:gd name="T5" fmla="*/ 13 h 64"/>
                <a:gd name="T6" fmla="*/ 1 w 41"/>
                <a:gd name="T7" fmla="*/ 10 h 64"/>
                <a:gd name="T8" fmla="*/ 2 w 41"/>
                <a:gd name="T9" fmla="*/ 9 h 64"/>
                <a:gd name="T10" fmla="*/ 3 w 41"/>
                <a:gd name="T11" fmla="*/ 7 h 64"/>
                <a:gd name="T12" fmla="*/ 3 w 41"/>
                <a:gd name="T13" fmla="*/ 6 h 64"/>
                <a:gd name="T14" fmla="*/ 3 w 41"/>
                <a:gd name="T15" fmla="*/ 5 h 64"/>
                <a:gd name="T16" fmla="*/ 3 w 41"/>
                <a:gd name="T17" fmla="*/ 4 h 64"/>
                <a:gd name="T18" fmla="*/ 3 w 41"/>
                <a:gd name="T19" fmla="*/ 3 h 64"/>
                <a:gd name="T20" fmla="*/ 2 w 41"/>
                <a:gd name="T21" fmla="*/ 2 h 64"/>
                <a:gd name="T22" fmla="*/ 1 w 41"/>
                <a:gd name="T23" fmla="*/ 2 h 64"/>
                <a:gd name="T24" fmla="*/ 1 w 41"/>
                <a:gd name="T25" fmla="*/ 3 h 64"/>
                <a:gd name="T26" fmla="*/ 1 w 41"/>
                <a:gd name="T27" fmla="*/ 3 h 64"/>
                <a:gd name="T28" fmla="*/ 0 w 41"/>
                <a:gd name="T29" fmla="*/ 3 h 64"/>
                <a:gd name="T30" fmla="*/ 1 w 41"/>
                <a:gd name="T31" fmla="*/ 3 h 64"/>
                <a:gd name="T32" fmla="*/ 1 w 41"/>
                <a:gd name="T33" fmla="*/ 1 h 64"/>
                <a:gd name="T34" fmla="*/ 2 w 41"/>
                <a:gd name="T35" fmla="*/ 1 h 64"/>
                <a:gd name="T36" fmla="*/ 2 w 41"/>
                <a:gd name="T37" fmla="*/ 0 h 64"/>
                <a:gd name="T38" fmla="*/ 3 w 41"/>
                <a:gd name="T39" fmla="*/ 0 h 64"/>
                <a:gd name="T40" fmla="*/ 4 w 41"/>
                <a:gd name="T41" fmla="*/ 1 h 64"/>
                <a:gd name="T42" fmla="*/ 4 w 41"/>
                <a:gd name="T43" fmla="*/ 1 h 64"/>
                <a:gd name="T44" fmla="*/ 5 w 41"/>
                <a:gd name="T45" fmla="*/ 1 h 64"/>
                <a:gd name="T46" fmla="*/ 5 w 41"/>
                <a:gd name="T47" fmla="*/ 2 h 64"/>
                <a:gd name="T48" fmla="*/ 5 w 41"/>
                <a:gd name="T49" fmla="*/ 3 h 64"/>
                <a:gd name="T50" fmla="*/ 5 w 41"/>
                <a:gd name="T51" fmla="*/ 4 h 64"/>
                <a:gd name="T52" fmla="*/ 5 w 41"/>
                <a:gd name="T53" fmla="*/ 5 h 64"/>
                <a:gd name="T54" fmla="*/ 4 w 41"/>
                <a:gd name="T55" fmla="*/ 6 h 64"/>
                <a:gd name="T56" fmla="*/ 3 w 41"/>
                <a:gd name="T57" fmla="*/ 7 h 64"/>
                <a:gd name="T58" fmla="*/ 2 w 41"/>
                <a:gd name="T59" fmla="*/ 11 h 64"/>
                <a:gd name="T60" fmla="*/ 4 w 41"/>
                <a:gd name="T61" fmla="*/ 11 h 64"/>
                <a:gd name="T62" fmla="*/ 4 w 41"/>
                <a:gd name="T63" fmla="*/ 11 h 64"/>
                <a:gd name="T64" fmla="*/ 5 w 41"/>
                <a:gd name="T65" fmla="*/ 11 h 64"/>
                <a:gd name="T66" fmla="*/ 5 w 41"/>
                <a:gd name="T67" fmla="*/ 10 h 64"/>
                <a:gd name="T68" fmla="*/ 5 w 41"/>
                <a:gd name="T69" fmla="*/ 10 h 64"/>
                <a:gd name="T70" fmla="*/ 5 w 41"/>
                <a:gd name="T71" fmla="*/ 9 h 64"/>
                <a:gd name="T72" fmla="*/ 5 w 41"/>
                <a:gd name="T73" fmla="*/ 9 h 64"/>
                <a:gd name="T74" fmla="*/ 5 w 41"/>
                <a:gd name="T75" fmla="*/ 13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
                <a:gd name="T115" fmla="*/ 0 h 64"/>
                <a:gd name="T116" fmla="*/ 41 w 41"/>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 h="64">
                  <a:moveTo>
                    <a:pt x="37" y="64"/>
                  </a:moveTo>
                  <a:lnTo>
                    <a:pt x="0" y="64"/>
                  </a:lnTo>
                  <a:lnTo>
                    <a:pt x="0" y="63"/>
                  </a:lnTo>
                  <a:lnTo>
                    <a:pt x="10" y="50"/>
                  </a:lnTo>
                  <a:lnTo>
                    <a:pt x="19" y="42"/>
                  </a:lnTo>
                  <a:lnTo>
                    <a:pt x="23" y="36"/>
                  </a:lnTo>
                  <a:lnTo>
                    <a:pt x="24" y="31"/>
                  </a:lnTo>
                  <a:lnTo>
                    <a:pt x="26" y="27"/>
                  </a:lnTo>
                  <a:lnTo>
                    <a:pt x="26" y="20"/>
                  </a:lnTo>
                  <a:lnTo>
                    <a:pt x="23" y="14"/>
                  </a:lnTo>
                  <a:lnTo>
                    <a:pt x="19" y="11"/>
                  </a:lnTo>
                  <a:lnTo>
                    <a:pt x="10" y="11"/>
                  </a:lnTo>
                  <a:lnTo>
                    <a:pt x="6" y="14"/>
                  </a:lnTo>
                  <a:lnTo>
                    <a:pt x="3" y="18"/>
                  </a:lnTo>
                  <a:lnTo>
                    <a:pt x="0" y="18"/>
                  </a:lnTo>
                  <a:lnTo>
                    <a:pt x="3" y="13"/>
                  </a:lnTo>
                  <a:lnTo>
                    <a:pt x="9" y="4"/>
                  </a:lnTo>
                  <a:lnTo>
                    <a:pt x="13" y="1"/>
                  </a:lnTo>
                  <a:lnTo>
                    <a:pt x="17" y="0"/>
                  </a:lnTo>
                  <a:lnTo>
                    <a:pt x="24" y="0"/>
                  </a:lnTo>
                  <a:lnTo>
                    <a:pt x="30" y="3"/>
                  </a:lnTo>
                  <a:lnTo>
                    <a:pt x="33" y="6"/>
                  </a:lnTo>
                  <a:lnTo>
                    <a:pt x="37" y="8"/>
                  </a:lnTo>
                  <a:lnTo>
                    <a:pt x="37" y="11"/>
                  </a:lnTo>
                  <a:lnTo>
                    <a:pt x="38" y="14"/>
                  </a:lnTo>
                  <a:lnTo>
                    <a:pt x="38" y="20"/>
                  </a:lnTo>
                  <a:lnTo>
                    <a:pt x="37" y="24"/>
                  </a:lnTo>
                  <a:lnTo>
                    <a:pt x="35" y="29"/>
                  </a:lnTo>
                  <a:lnTo>
                    <a:pt x="28" y="39"/>
                  </a:lnTo>
                  <a:lnTo>
                    <a:pt x="14" y="53"/>
                  </a:lnTo>
                  <a:lnTo>
                    <a:pt x="34" y="53"/>
                  </a:lnTo>
                  <a:lnTo>
                    <a:pt x="35" y="52"/>
                  </a:lnTo>
                  <a:lnTo>
                    <a:pt x="37" y="52"/>
                  </a:lnTo>
                  <a:lnTo>
                    <a:pt x="37" y="50"/>
                  </a:lnTo>
                  <a:lnTo>
                    <a:pt x="38" y="49"/>
                  </a:lnTo>
                  <a:lnTo>
                    <a:pt x="40" y="46"/>
                  </a:lnTo>
                  <a:lnTo>
                    <a:pt x="41" y="46"/>
                  </a:lnTo>
                  <a:lnTo>
                    <a:pt x="37" y="64"/>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50" name="Freeform 234"/>
            <p:cNvSpPr>
              <a:spLocks/>
            </p:cNvSpPr>
            <p:nvPr/>
          </p:nvSpPr>
          <p:spPr bwMode="auto">
            <a:xfrm>
              <a:off x="2337964" y="5393507"/>
              <a:ext cx="28844" cy="57243"/>
            </a:xfrm>
            <a:custGeom>
              <a:avLst/>
              <a:gdLst>
                <a:gd name="T0" fmla="*/ 4 w 32"/>
                <a:gd name="T1" fmla="*/ 0 h 64"/>
                <a:gd name="T2" fmla="*/ 4 w 32"/>
                <a:gd name="T3" fmla="*/ 12 h 64"/>
                <a:gd name="T4" fmla="*/ 4 w 32"/>
                <a:gd name="T5" fmla="*/ 13 h 64"/>
                <a:gd name="T6" fmla="*/ 4 w 32"/>
                <a:gd name="T7" fmla="*/ 13 h 64"/>
                <a:gd name="T8" fmla="*/ 4 w 32"/>
                <a:gd name="T9" fmla="*/ 13 h 64"/>
                <a:gd name="T10" fmla="*/ 4 w 32"/>
                <a:gd name="T11" fmla="*/ 13 h 64"/>
                <a:gd name="T12" fmla="*/ 4 w 32"/>
                <a:gd name="T13" fmla="*/ 13 h 64"/>
                <a:gd name="T14" fmla="*/ 0 w 32"/>
                <a:gd name="T15" fmla="*/ 13 h 64"/>
                <a:gd name="T16" fmla="*/ 0 w 32"/>
                <a:gd name="T17" fmla="*/ 13 h 64"/>
                <a:gd name="T18" fmla="*/ 1 w 32"/>
                <a:gd name="T19" fmla="*/ 13 h 64"/>
                <a:gd name="T20" fmla="*/ 1 w 32"/>
                <a:gd name="T21" fmla="*/ 13 h 64"/>
                <a:gd name="T22" fmla="*/ 1 w 32"/>
                <a:gd name="T23" fmla="*/ 13 h 64"/>
                <a:gd name="T24" fmla="*/ 1 w 32"/>
                <a:gd name="T25" fmla="*/ 12 h 64"/>
                <a:gd name="T26" fmla="*/ 1 w 32"/>
                <a:gd name="T27" fmla="*/ 12 h 64"/>
                <a:gd name="T28" fmla="*/ 1 w 32"/>
                <a:gd name="T29" fmla="*/ 11 h 64"/>
                <a:gd name="T30" fmla="*/ 2 w 32"/>
                <a:gd name="T31" fmla="*/ 11 h 64"/>
                <a:gd name="T32" fmla="*/ 2 w 32"/>
                <a:gd name="T33" fmla="*/ 3 h 64"/>
                <a:gd name="T34" fmla="*/ 1 w 32"/>
                <a:gd name="T35" fmla="*/ 3 h 64"/>
                <a:gd name="T36" fmla="*/ 1 w 32"/>
                <a:gd name="T37" fmla="*/ 3 h 64"/>
                <a:gd name="T38" fmla="*/ 1 w 32"/>
                <a:gd name="T39" fmla="*/ 2 h 64"/>
                <a:gd name="T40" fmla="*/ 1 w 32"/>
                <a:gd name="T41" fmla="*/ 2 h 64"/>
                <a:gd name="T42" fmla="*/ 0 w 32"/>
                <a:gd name="T43" fmla="*/ 3 h 64"/>
                <a:gd name="T44" fmla="*/ 0 w 32"/>
                <a:gd name="T45" fmla="*/ 2 h 64"/>
                <a:gd name="T46" fmla="*/ 4 w 32"/>
                <a:gd name="T47" fmla="*/ 0 h 64"/>
                <a:gd name="T48" fmla="*/ 4 w 32"/>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4"/>
                <a:gd name="T77" fmla="*/ 32 w 32"/>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4">
                  <a:moveTo>
                    <a:pt x="23" y="0"/>
                  </a:moveTo>
                  <a:lnTo>
                    <a:pt x="23" y="59"/>
                  </a:lnTo>
                  <a:lnTo>
                    <a:pt x="26" y="62"/>
                  </a:lnTo>
                  <a:lnTo>
                    <a:pt x="28" y="62"/>
                  </a:lnTo>
                  <a:lnTo>
                    <a:pt x="28" y="63"/>
                  </a:lnTo>
                  <a:lnTo>
                    <a:pt x="32" y="63"/>
                  </a:lnTo>
                  <a:lnTo>
                    <a:pt x="32" y="64"/>
                  </a:lnTo>
                  <a:lnTo>
                    <a:pt x="0" y="64"/>
                  </a:lnTo>
                  <a:lnTo>
                    <a:pt x="0" y="63"/>
                  </a:lnTo>
                  <a:lnTo>
                    <a:pt x="2" y="63"/>
                  </a:lnTo>
                  <a:lnTo>
                    <a:pt x="5" y="62"/>
                  </a:lnTo>
                  <a:lnTo>
                    <a:pt x="7" y="62"/>
                  </a:lnTo>
                  <a:lnTo>
                    <a:pt x="7" y="60"/>
                  </a:lnTo>
                  <a:lnTo>
                    <a:pt x="8" y="60"/>
                  </a:lnTo>
                  <a:lnTo>
                    <a:pt x="8" y="57"/>
                  </a:lnTo>
                  <a:lnTo>
                    <a:pt x="9" y="55"/>
                  </a:lnTo>
                  <a:lnTo>
                    <a:pt x="9" y="14"/>
                  </a:lnTo>
                  <a:lnTo>
                    <a:pt x="8" y="13"/>
                  </a:lnTo>
                  <a:lnTo>
                    <a:pt x="7" y="13"/>
                  </a:lnTo>
                  <a:lnTo>
                    <a:pt x="5" y="11"/>
                  </a:lnTo>
                  <a:lnTo>
                    <a:pt x="2" y="11"/>
                  </a:lnTo>
                  <a:lnTo>
                    <a:pt x="0" y="13"/>
                  </a:lnTo>
                  <a:lnTo>
                    <a:pt x="0" y="11"/>
                  </a:lnTo>
                  <a:lnTo>
                    <a:pt x="22" y="0"/>
                  </a:lnTo>
                  <a:lnTo>
                    <a:pt x="23"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51" name="Freeform 235"/>
            <p:cNvSpPr>
              <a:spLocks/>
            </p:cNvSpPr>
            <p:nvPr/>
          </p:nvSpPr>
          <p:spPr bwMode="auto">
            <a:xfrm>
              <a:off x="2698510" y="5393507"/>
              <a:ext cx="27402" cy="57243"/>
            </a:xfrm>
            <a:custGeom>
              <a:avLst/>
              <a:gdLst>
                <a:gd name="T0" fmla="*/ 3 w 32"/>
                <a:gd name="T1" fmla="*/ 0 h 64"/>
                <a:gd name="T2" fmla="*/ 3 w 32"/>
                <a:gd name="T3" fmla="*/ 12 h 64"/>
                <a:gd name="T4" fmla="*/ 3 w 32"/>
                <a:gd name="T5" fmla="*/ 13 h 64"/>
                <a:gd name="T6" fmla="*/ 4 w 32"/>
                <a:gd name="T7" fmla="*/ 13 h 64"/>
                <a:gd name="T8" fmla="*/ 4 w 32"/>
                <a:gd name="T9" fmla="*/ 13 h 64"/>
                <a:gd name="T10" fmla="*/ 4 w 32"/>
                <a:gd name="T11" fmla="*/ 13 h 64"/>
                <a:gd name="T12" fmla="*/ 4 w 32"/>
                <a:gd name="T13" fmla="*/ 13 h 64"/>
                <a:gd name="T14" fmla="*/ 0 w 32"/>
                <a:gd name="T15" fmla="*/ 13 h 64"/>
                <a:gd name="T16" fmla="*/ 0 w 32"/>
                <a:gd name="T17" fmla="*/ 13 h 64"/>
                <a:gd name="T18" fmla="*/ 1 w 32"/>
                <a:gd name="T19" fmla="*/ 13 h 64"/>
                <a:gd name="T20" fmla="*/ 1 w 32"/>
                <a:gd name="T21" fmla="*/ 13 h 64"/>
                <a:gd name="T22" fmla="*/ 1 w 32"/>
                <a:gd name="T23" fmla="*/ 13 h 64"/>
                <a:gd name="T24" fmla="*/ 1 w 32"/>
                <a:gd name="T25" fmla="*/ 12 h 64"/>
                <a:gd name="T26" fmla="*/ 1 w 32"/>
                <a:gd name="T27" fmla="*/ 12 h 64"/>
                <a:gd name="T28" fmla="*/ 1 w 32"/>
                <a:gd name="T29" fmla="*/ 11 h 64"/>
                <a:gd name="T30" fmla="*/ 1 w 32"/>
                <a:gd name="T31" fmla="*/ 3 h 64"/>
                <a:gd name="T32" fmla="*/ 1 w 32"/>
                <a:gd name="T33" fmla="*/ 3 h 64"/>
                <a:gd name="T34" fmla="*/ 1 w 32"/>
                <a:gd name="T35" fmla="*/ 3 h 64"/>
                <a:gd name="T36" fmla="*/ 1 w 32"/>
                <a:gd name="T37" fmla="*/ 2 h 64"/>
                <a:gd name="T38" fmla="*/ 1 w 32"/>
                <a:gd name="T39" fmla="*/ 2 h 64"/>
                <a:gd name="T40" fmla="*/ 1 w 32"/>
                <a:gd name="T41" fmla="*/ 3 h 64"/>
                <a:gd name="T42" fmla="*/ 1 w 32"/>
                <a:gd name="T43" fmla="*/ 3 h 64"/>
                <a:gd name="T44" fmla="*/ 0 w 32"/>
                <a:gd name="T45" fmla="*/ 2 h 64"/>
                <a:gd name="T46" fmla="*/ 3 w 32"/>
                <a:gd name="T47" fmla="*/ 0 h 64"/>
                <a:gd name="T48" fmla="*/ 3 w 32"/>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4"/>
                <a:gd name="T77" fmla="*/ 32 w 32"/>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4">
                  <a:moveTo>
                    <a:pt x="24" y="0"/>
                  </a:moveTo>
                  <a:lnTo>
                    <a:pt x="24" y="59"/>
                  </a:lnTo>
                  <a:lnTo>
                    <a:pt x="26" y="62"/>
                  </a:lnTo>
                  <a:lnTo>
                    <a:pt x="28" y="62"/>
                  </a:lnTo>
                  <a:lnTo>
                    <a:pt x="29" y="63"/>
                  </a:lnTo>
                  <a:lnTo>
                    <a:pt x="32" y="63"/>
                  </a:lnTo>
                  <a:lnTo>
                    <a:pt x="32" y="64"/>
                  </a:lnTo>
                  <a:lnTo>
                    <a:pt x="0" y="64"/>
                  </a:lnTo>
                  <a:lnTo>
                    <a:pt x="0" y="63"/>
                  </a:lnTo>
                  <a:lnTo>
                    <a:pt x="4" y="63"/>
                  </a:lnTo>
                  <a:lnTo>
                    <a:pt x="5" y="62"/>
                  </a:lnTo>
                  <a:lnTo>
                    <a:pt x="7" y="62"/>
                  </a:lnTo>
                  <a:lnTo>
                    <a:pt x="8" y="60"/>
                  </a:lnTo>
                  <a:lnTo>
                    <a:pt x="8" y="59"/>
                  </a:lnTo>
                  <a:lnTo>
                    <a:pt x="10" y="57"/>
                  </a:lnTo>
                  <a:lnTo>
                    <a:pt x="10" y="14"/>
                  </a:lnTo>
                  <a:lnTo>
                    <a:pt x="8" y="13"/>
                  </a:lnTo>
                  <a:lnTo>
                    <a:pt x="7" y="13"/>
                  </a:lnTo>
                  <a:lnTo>
                    <a:pt x="7" y="11"/>
                  </a:lnTo>
                  <a:lnTo>
                    <a:pt x="4" y="11"/>
                  </a:lnTo>
                  <a:lnTo>
                    <a:pt x="3" y="13"/>
                  </a:lnTo>
                  <a:lnTo>
                    <a:pt x="1" y="13"/>
                  </a:lnTo>
                  <a:lnTo>
                    <a:pt x="0" y="11"/>
                  </a:lnTo>
                  <a:lnTo>
                    <a:pt x="22"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52" name="Freeform 236"/>
            <p:cNvSpPr>
              <a:spLocks/>
            </p:cNvSpPr>
            <p:nvPr/>
          </p:nvSpPr>
          <p:spPr bwMode="auto">
            <a:xfrm>
              <a:off x="2734565" y="5393507"/>
              <a:ext cx="36055" cy="57243"/>
            </a:xfrm>
            <a:custGeom>
              <a:avLst/>
              <a:gdLst>
                <a:gd name="T0" fmla="*/ 6 w 40"/>
                <a:gd name="T1" fmla="*/ 13 h 64"/>
                <a:gd name="T2" fmla="*/ 0 w 40"/>
                <a:gd name="T3" fmla="*/ 13 h 64"/>
                <a:gd name="T4" fmla="*/ 0 w 40"/>
                <a:gd name="T5" fmla="*/ 13 h 64"/>
                <a:gd name="T6" fmla="*/ 2 w 40"/>
                <a:gd name="T7" fmla="*/ 10 h 64"/>
                <a:gd name="T8" fmla="*/ 3 w 40"/>
                <a:gd name="T9" fmla="*/ 9 h 64"/>
                <a:gd name="T10" fmla="*/ 4 w 40"/>
                <a:gd name="T11" fmla="*/ 7 h 64"/>
                <a:gd name="T12" fmla="*/ 4 w 40"/>
                <a:gd name="T13" fmla="*/ 6 h 64"/>
                <a:gd name="T14" fmla="*/ 4 w 40"/>
                <a:gd name="T15" fmla="*/ 5 h 64"/>
                <a:gd name="T16" fmla="*/ 4 w 40"/>
                <a:gd name="T17" fmla="*/ 4 h 64"/>
                <a:gd name="T18" fmla="*/ 4 w 40"/>
                <a:gd name="T19" fmla="*/ 3 h 64"/>
                <a:gd name="T20" fmla="*/ 3 w 40"/>
                <a:gd name="T21" fmla="*/ 2 h 64"/>
                <a:gd name="T22" fmla="*/ 2 w 40"/>
                <a:gd name="T23" fmla="*/ 2 h 64"/>
                <a:gd name="T24" fmla="*/ 1 w 40"/>
                <a:gd name="T25" fmla="*/ 3 h 64"/>
                <a:gd name="T26" fmla="*/ 1 w 40"/>
                <a:gd name="T27" fmla="*/ 3 h 64"/>
                <a:gd name="T28" fmla="*/ 0 w 40"/>
                <a:gd name="T29" fmla="*/ 3 h 64"/>
                <a:gd name="T30" fmla="*/ 1 w 40"/>
                <a:gd name="T31" fmla="*/ 3 h 64"/>
                <a:gd name="T32" fmla="*/ 1 w 40"/>
                <a:gd name="T33" fmla="*/ 1 h 64"/>
                <a:gd name="T34" fmla="*/ 2 w 40"/>
                <a:gd name="T35" fmla="*/ 1 h 64"/>
                <a:gd name="T36" fmla="*/ 3 w 40"/>
                <a:gd name="T37" fmla="*/ 0 h 64"/>
                <a:gd name="T38" fmla="*/ 4 w 40"/>
                <a:gd name="T39" fmla="*/ 0 h 64"/>
                <a:gd name="T40" fmla="*/ 4 w 40"/>
                <a:gd name="T41" fmla="*/ 1 h 64"/>
                <a:gd name="T42" fmla="*/ 5 w 40"/>
                <a:gd name="T43" fmla="*/ 1 h 64"/>
                <a:gd name="T44" fmla="*/ 6 w 40"/>
                <a:gd name="T45" fmla="*/ 1 h 64"/>
                <a:gd name="T46" fmla="*/ 6 w 40"/>
                <a:gd name="T47" fmla="*/ 2 h 64"/>
                <a:gd name="T48" fmla="*/ 6 w 40"/>
                <a:gd name="T49" fmla="*/ 3 h 64"/>
                <a:gd name="T50" fmla="*/ 6 w 40"/>
                <a:gd name="T51" fmla="*/ 4 h 64"/>
                <a:gd name="T52" fmla="*/ 6 w 40"/>
                <a:gd name="T53" fmla="*/ 5 h 64"/>
                <a:gd name="T54" fmla="*/ 6 w 40"/>
                <a:gd name="T55" fmla="*/ 6 h 64"/>
                <a:gd name="T56" fmla="*/ 4 w 40"/>
                <a:gd name="T57" fmla="*/ 7 h 64"/>
                <a:gd name="T58" fmla="*/ 3 w 40"/>
                <a:gd name="T59" fmla="*/ 11 h 64"/>
                <a:gd name="T60" fmla="*/ 5 w 40"/>
                <a:gd name="T61" fmla="*/ 11 h 64"/>
                <a:gd name="T62" fmla="*/ 6 w 40"/>
                <a:gd name="T63" fmla="*/ 11 h 64"/>
                <a:gd name="T64" fmla="*/ 6 w 40"/>
                <a:gd name="T65" fmla="*/ 11 h 64"/>
                <a:gd name="T66" fmla="*/ 6 w 40"/>
                <a:gd name="T67" fmla="*/ 10 h 64"/>
                <a:gd name="T68" fmla="*/ 6 w 40"/>
                <a:gd name="T69" fmla="*/ 10 h 64"/>
                <a:gd name="T70" fmla="*/ 6 w 40"/>
                <a:gd name="T71" fmla="*/ 9 h 64"/>
                <a:gd name="T72" fmla="*/ 6 w 40"/>
                <a:gd name="T73" fmla="*/ 9 h 64"/>
                <a:gd name="T74" fmla="*/ 6 w 40"/>
                <a:gd name="T75" fmla="*/ 13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
                <a:gd name="T115" fmla="*/ 0 h 64"/>
                <a:gd name="T116" fmla="*/ 40 w 40"/>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 h="64">
                  <a:moveTo>
                    <a:pt x="36" y="64"/>
                  </a:moveTo>
                  <a:lnTo>
                    <a:pt x="0" y="64"/>
                  </a:lnTo>
                  <a:lnTo>
                    <a:pt x="0" y="63"/>
                  </a:lnTo>
                  <a:lnTo>
                    <a:pt x="10" y="50"/>
                  </a:lnTo>
                  <a:lnTo>
                    <a:pt x="18" y="42"/>
                  </a:lnTo>
                  <a:lnTo>
                    <a:pt x="22" y="36"/>
                  </a:lnTo>
                  <a:lnTo>
                    <a:pt x="24" y="31"/>
                  </a:lnTo>
                  <a:lnTo>
                    <a:pt x="25" y="27"/>
                  </a:lnTo>
                  <a:lnTo>
                    <a:pt x="25" y="20"/>
                  </a:lnTo>
                  <a:lnTo>
                    <a:pt x="22" y="14"/>
                  </a:lnTo>
                  <a:lnTo>
                    <a:pt x="18" y="11"/>
                  </a:lnTo>
                  <a:lnTo>
                    <a:pt x="10" y="11"/>
                  </a:lnTo>
                  <a:lnTo>
                    <a:pt x="5" y="14"/>
                  </a:lnTo>
                  <a:lnTo>
                    <a:pt x="3" y="18"/>
                  </a:lnTo>
                  <a:lnTo>
                    <a:pt x="0" y="18"/>
                  </a:lnTo>
                  <a:lnTo>
                    <a:pt x="3" y="13"/>
                  </a:lnTo>
                  <a:lnTo>
                    <a:pt x="8" y="4"/>
                  </a:lnTo>
                  <a:lnTo>
                    <a:pt x="12" y="1"/>
                  </a:lnTo>
                  <a:lnTo>
                    <a:pt x="17" y="0"/>
                  </a:lnTo>
                  <a:lnTo>
                    <a:pt x="24" y="0"/>
                  </a:lnTo>
                  <a:lnTo>
                    <a:pt x="29" y="3"/>
                  </a:lnTo>
                  <a:lnTo>
                    <a:pt x="32" y="6"/>
                  </a:lnTo>
                  <a:lnTo>
                    <a:pt x="36" y="8"/>
                  </a:lnTo>
                  <a:lnTo>
                    <a:pt x="36" y="11"/>
                  </a:lnTo>
                  <a:lnTo>
                    <a:pt x="38" y="14"/>
                  </a:lnTo>
                  <a:lnTo>
                    <a:pt x="38" y="20"/>
                  </a:lnTo>
                  <a:lnTo>
                    <a:pt x="36" y="24"/>
                  </a:lnTo>
                  <a:lnTo>
                    <a:pt x="35" y="29"/>
                  </a:lnTo>
                  <a:lnTo>
                    <a:pt x="28" y="39"/>
                  </a:lnTo>
                  <a:lnTo>
                    <a:pt x="14" y="53"/>
                  </a:lnTo>
                  <a:lnTo>
                    <a:pt x="33" y="53"/>
                  </a:lnTo>
                  <a:lnTo>
                    <a:pt x="35" y="52"/>
                  </a:lnTo>
                  <a:lnTo>
                    <a:pt x="36" y="52"/>
                  </a:lnTo>
                  <a:lnTo>
                    <a:pt x="36" y="50"/>
                  </a:lnTo>
                  <a:lnTo>
                    <a:pt x="38" y="49"/>
                  </a:lnTo>
                  <a:lnTo>
                    <a:pt x="39" y="46"/>
                  </a:lnTo>
                  <a:lnTo>
                    <a:pt x="40" y="46"/>
                  </a:lnTo>
                  <a:lnTo>
                    <a:pt x="36" y="64"/>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53" name="Freeform 237"/>
            <p:cNvSpPr>
              <a:spLocks/>
            </p:cNvSpPr>
            <p:nvPr/>
          </p:nvSpPr>
          <p:spPr bwMode="auto">
            <a:xfrm>
              <a:off x="2773504" y="5393507"/>
              <a:ext cx="38939" cy="57243"/>
            </a:xfrm>
            <a:custGeom>
              <a:avLst/>
              <a:gdLst>
                <a:gd name="T0" fmla="*/ 6 w 42"/>
                <a:gd name="T1" fmla="*/ 13 h 64"/>
                <a:gd name="T2" fmla="*/ 0 w 42"/>
                <a:gd name="T3" fmla="*/ 13 h 64"/>
                <a:gd name="T4" fmla="*/ 0 w 42"/>
                <a:gd name="T5" fmla="*/ 13 h 64"/>
                <a:gd name="T6" fmla="*/ 2 w 42"/>
                <a:gd name="T7" fmla="*/ 10 h 64"/>
                <a:gd name="T8" fmla="*/ 3 w 42"/>
                <a:gd name="T9" fmla="*/ 9 h 64"/>
                <a:gd name="T10" fmla="*/ 4 w 42"/>
                <a:gd name="T11" fmla="*/ 7 h 64"/>
                <a:gd name="T12" fmla="*/ 4 w 42"/>
                <a:gd name="T13" fmla="*/ 6 h 64"/>
                <a:gd name="T14" fmla="*/ 4 w 42"/>
                <a:gd name="T15" fmla="*/ 5 h 64"/>
                <a:gd name="T16" fmla="*/ 4 w 42"/>
                <a:gd name="T17" fmla="*/ 5 h 64"/>
                <a:gd name="T18" fmla="*/ 4 w 42"/>
                <a:gd name="T19" fmla="*/ 4 h 64"/>
                <a:gd name="T20" fmla="*/ 4 w 42"/>
                <a:gd name="T21" fmla="*/ 3 h 64"/>
                <a:gd name="T22" fmla="*/ 3 w 42"/>
                <a:gd name="T23" fmla="*/ 2 h 64"/>
                <a:gd name="T24" fmla="*/ 2 w 42"/>
                <a:gd name="T25" fmla="*/ 2 h 64"/>
                <a:gd name="T26" fmla="*/ 1 w 42"/>
                <a:gd name="T27" fmla="*/ 3 h 64"/>
                <a:gd name="T28" fmla="*/ 1 w 42"/>
                <a:gd name="T29" fmla="*/ 3 h 64"/>
                <a:gd name="T30" fmla="*/ 1 w 42"/>
                <a:gd name="T31" fmla="*/ 3 h 64"/>
                <a:gd name="T32" fmla="*/ 1 w 42"/>
                <a:gd name="T33" fmla="*/ 3 h 64"/>
                <a:gd name="T34" fmla="*/ 2 w 42"/>
                <a:gd name="T35" fmla="*/ 1 h 64"/>
                <a:gd name="T36" fmla="*/ 3 w 42"/>
                <a:gd name="T37" fmla="*/ 1 h 64"/>
                <a:gd name="T38" fmla="*/ 3 w 42"/>
                <a:gd name="T39" fmla="*/ 0 h 64"/>
                <a:gd name="T40" fmla="*/ 4 w 42"/>
                <a:gd name="T41" fmla="*/ 0 h 64"/>
                <a:gd name="T42" fmla="*/ 5 w 42"/>
                <a:gd name="T43" fmla="*/ 1 h 64"/>
                <a:gd name="T44" fmla="*/ 5 w 42"/>
                <a:gd name="T45" fmla="*/ 1 h 64"/>
                <a:gd name="T46" fmla="*/ 6 w 42"/>
                <a:gd name="T47" fmla="*/ 1 h 64"/>
                <a:gd name="T48" fmla="*/ 6 w 42"/>
                <a:gd name="T49" fmla="*/ 3 h 64"/>
                <a:gd name="T50" fmla="*/ 6 w 42"/>
                <a:gd name="T51" fmla="*/ 4 h 64"/>
                <a:gd name="T52" fmla="*/ 6 w 42"/>
                <a:gd name="T53" fmla="*/ 5 h 64"/>
                <a:gd name="T54" fmla="*/ 6 w 42"/>
                <a:gd name="T55" fmla="*/ 6 h 64"/>
                <a:gd name="T56" fmla="*/ 5 w 42"/>
                <a:gd name="T57" fmla="*/ 7 h 64"/>
                <a:gd name="T58" fmla="*/ 3 w 42"/>
                <a:gd name="T59" fmla="*/ 11 h 64"/>
                <a:gd name="T60" fmla="*/ 6 w 42"/>
                <a:gd name="T61" fmla="*/ 11 h 64"/>
                <a:gd name="T62" fmla="*/ 6 w 42"/>
                <a:gd name="T63" fmla="*/ 10 h 64"/>
                <a:gd name="T64" fmla="*/ 7 w 42"/>
                <a:gd name="T65" fmla="*/ 9 h 64"/>
                <a:gd name="T66" fmla="*/ 7 w 42"/>
                <a:gd name="T67" fmla="*/ 9 h 64"/>
                <a:gd name="T68" fmla="*/ 6 w 42"/>
                <a:gd name="T69" fmla="*/ 13 h 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2"/>
                <a:gd name="T106" fmla="*/ 0 h 64"/>
                <a:gd name="T107" fmla="*/ 42 w 42"/>
                <a:gd name="T108" fmla="*/ 64 h 6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2" h="64">
                  <a:moveTo>
                    <a:pt x="38" y="64"/>
                  </a:moveTo>
                  <a:lnTo>
                    <a:pt x="0" y="64"/>
                  </a:lnTo>
                  <a:lnTo>
                    <a:pt x="0" y="63"/>
                  </a:lnTo>
                  <a:lnTo>
                    <a:pt x="11" y="50"/>
                  </a:lnTo>
                  <a:lnTo>
                    <a:pt x="18" y="42"/>
                  </a:lnTo>
                  <a:lnTo>
                    <a:pt x="24" y="36"/>
                  </a:lnTo>
                  <a:lnTo>
                    <a:pt x="25" y="31"/>
                  </a:lnTo>
                  <a:lnTo>
                    <a:pt x="25" y="27"/>
                  </a:lnTo>
                  <a:lnTo>
                    <a:pt x="27" y="22"/>
                  </a:lnTo>
                  <a:lnTo>
                    <a:pt x="27" y="20"/>
                  </a:lnTo>
                  <a:lnTo>
                    <a:pt x="24" y="14"/>
                  </a:lnTo>
                  <a:lnTo>
                    <a:pt x="20" y="11"/>
                  </a:lnTo>
                  <a:lnTo>
                    <a:pt x="11" y="11"/>
                  </a:lnTo>
                  <a:lnTo>
                    <a:pt x="7" y="14"/>
                  </a:lnTo>
                  <a:lnTo>
                    <a:pt x="3" y="18"/>
                  </a:lnTo>
                  <a:lnTo>
                    <a:pt x="1" y="18"/>
                  </a:lnTo>
                  <a:lnTo>
                    <a:pt x="4" y="13"/>
                  </a:lnTo>
                  <a:lnTo>
                    <a:pt x="10" y="4"/>
                  </a:lnTo>
                  <a:lnTo>
                    <a:pt x="14" y="1"/>
                  </a:lnTo>
                  <a:lnTo>
                    <a:pt x="17" y="0"/>
                  </a:lnTo>
                  <a:lnTo>
                    <a:pt x="24" y="0"/>
                  </a:lnTo>
                  <a:lnTo>
                    <a:pt x="28" y="1"/>
                  </a:lnTo>
                  <a:lnTo>
                    <a:pt x="31" y="3"/>
                  </a:lnTo>
                  <a:lnTo>
                    <a:pt x="36" y="8"/>
                  </a:lnTo>
                  <a:lnTo>
                    <a:pt x="39" y="14"/>
                  </a:lnTo>
                  <a:lnTo>
                    <a:pt x="39" y="20"/>
                  </a:lnTo>
                  <a:lnTo>
                    <a:pt x="38" y="24"/>
                  </a:lnTo>
                  <a:lnTo>
                    <a:pt x="36" y="29"/>
                  </a:lnTo>
                  <a:lnTo>
                    <a:pt x="29" y="39"/>
                  </a:lnTo>
                  <a:lnTo>
                    <a:pt x="15" y="53"/>
                  </a:lnTo>
                  <a:lnTo>
                    <a:pt x="35" y="53"/>
                  </a:lnTo>
                  <a:lnTo>
                    <a:pt x="39" y="49"/>
                  </a:lnTo>
                  <a:lnTo>
                    <a:pt x="41" y="46"/>
                  </a:lnTo>
                  <a:lnTo>
                    <a:pt x="42" y="46"/>
                  </a:lnTo>
                  <a:lnTo>
                    <a:pt x="38" y="64"/>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54" name="Freeform 238"/>
            <p:cNvSpPr>
              <a:spLocks/>
            </p:cNvSpPr>
            <p:nvPr/>
          </p:nvSpPr>
          <p:spPr bwMode="auto">
            <a:xfrm>
              <a:off x="3141261" y="5393507"/>
              <a:ext cx="27402" cy="57243"/>
            </a:xfrm>
            <a:custGeom>
              <a:avLst/>
              <a:gdLst>
                <a:gd name="T0" fmla="*/ 3 w 32"/>
                <a:gd name="T1" fmla="*/ 0 h 64"/>
                <a:gd name="T2" fmla="*/ 3 w 32"/>
                <a:gd name="T3" fmla="*/ 12 h 64"/>
                <a:gd name="T4" fmla="*/ 3 w 32"/>
                <a:gd name="T5" fmla="*/ 13 h 64"/>
                <a:gd name="T6" fmla="*/ 4 w 32"/>
                <a:gd name="T7" fmla="*/ 13 h 64"/>
                <a:gd name="T8" fmla="*/ 4 w 32"/>
                <a:gd name="T9" fmla="*/ 13 h 64"/>
                <a:gd name="T10" fmla="*/ 4 w 32"/>
                <a:gd name="T11" fmla="*/ 13 h 64"/>
                <a:gd name="T12" fmla="*/ 4 w 32"/>
                <a:gd name="T13" fmla="*/ 13 h 64"/>
                <a:gd name="T14" fmla="*/ 0 w 32"/>
                <a:gd name="T15" fmla="*/ 13 h 64"/>
                <a:gd name="T16" fmla="*/ 0 w 32"/>
                <a:gd name="T17" fmla="*/ 13 h 64"/>
                <a:gd name="T18" fmla="*/ 1 w 32"/>
                <a:gd name="T19" fmla="*/ 13 h 64"/>
                <a:gd name="T20" fmla="*/ 1 w 32"/>
                <a:gd name="T21" fmla="*/ 13 h 64"/>
                <a:gd name="T22" fmla="*/ 1 w 32"/>
                <a:gd name="T23" fmla="*/ 13 h 64"/>
                <a:gd name="T24" fmla="*/ 1 w 32"/>
                <a:gd name="T25" fmla="*/ 12 h 64"/>
                <a:gd name="T26" fmla="*/ 1 w 32"/>
                <a:gd name="T27" fmla="*/ 12 h 64"/>
                <a:gd name="T28" fmla="*/ 1 w 32"/>
                <a:gd name="T29" fmla="*/ 11 h 64"/>
                <a:gd name="T30" fmla="*/ 1 w 32"/>
                <a:gd name="T31" fmla="*/ 3 h 64"/>
                <a:gd name="T32" fmla="*/ 1 w 32"/>
                <a:gd name="T33" fmla="*/ 3 h 64"/>
                <a:gd name="T34" fmla="*/ 1 w 32"/>
                <a:gd name="T35" fmla="*/ 3 h 64"/>
                <a:gd name="T36" fmla="*/ 1 w 32"/>
                <a:gd name="T37" fmla="*/ 2 h 64"/>
                <a:gd name="T38" fmla="*/ 1 w 32"/>
                <a:gd name="T39" fmla="*/ 2 h 64"/>
                <a:gd name="T40" fmla="*/ 1 w 32"/>
                <a:gd name="T41" fmla="*/ 3 h 64"/>
                <a:gd name="T42" fmla="*/ 1 w 32"/>
                <a:gd name="T43" fmla="*/ 3 h 64"/>
                <a:gd name="T44" fmla="*/ 0 w 32"/>
                <a:gd name="T45" fmla="*/ 2 h 64"/>
                <a:gd name="T46" fmla="*/ 3 w 32"/>
                <a:gd name="T47" fmla="*/ 0 h 64"/>
                <a:gd name="T48" fmla="*/ 3 w 32"/>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4"/>
                <a:gd name="T77" fmla="*/ 32 w 32"/>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4">
                  <a:moveTo>
                    <a:pt x="23" y="0"/>
                  </a:moveTo>
                  <a:lnTo>
                    <a:pt x="23" y="59"/>
                  </a:lnTo>
                  <a:lnTo>
                    <a:pt x="26" y="62"/>
                  </a:lnTo>
                  <a:lnTo>
                    <a:pt x="28" y="62"/>
                  </a:lnTo>
                  <a:lnTo>
                    <a:pt x="29" y="63"/>
                  </a:lnTo>
                  <a:lnTo>
                    <a:pt x="32" y="63"/>
                  </a:lnTo>
                  <a:lnTo>
                    <a:pt x="32" y="64"/>
                  </a:lnTo>
                  <a:lnTo>
                    <a:pt x="0" y="64"/>
                  </a:lnTo>
                  <a:lnTo>
                    <a:pt x="0" y="63"/>
                  </a:lnTo>
                  <a:lnTo>
                    <a:pt x="4" y="63"/>
                  </a:lnTo>
                  <a:lnTo>
                    <a:pt x="5" y="62"/>
                  </a:lnTo>
                  <a:lnTo>
                    <a:pt x="7" y="62"/>
                  </a:lnTo>
                  <a:lnTo>
                    <a:pt x="8" y="60"/>
                  </a:lnTo>
                  <a:lnTo>
                    <a:pt x="8" y="59"/>
                  </a:lnTo>
                  <a:lnTo>
                    <a:pt x="9" y="57"/>
                  </a:lnTo>
                  <a:lnTo>
                    <a:pt x="9" y="14"/>
                  </a:lnTo>
                  <a:lnTo>
                    <a:pt x="8" y="13"/>
                  </a:lnTo>
                  <a:lnTo>
                    <a:pt x="7" y="13"/>
                  </a:lnTo>
                  <a:lnTo>
                    <a:pt x="7" y="11"/>
                  </a:lnTo>
                  <a:lnTo>
                    <a:pt x="4" y="11"/>
                  </a:lnTo>
                  <a:lnTo>
                    <a:pt x="2" y="13"/>
                  </a:lnTo>
                  <a:lnTo>
                    <a:pt x="1" y="13"/>
                  </a:lnTo>
                  <a:lnTo>
                    <a:pt x="0" y="11"/>
                  </a:lnTo>
                  <a:lnTo>
                    <a:pt x="22" y="0"/>
                  </a:lnTo>
                  <a:lnTo>
                    <a:pt x="23"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55" name="Freeform 239"/>
            <p:cNvSpPr>
              <a:spLocks/>
            </p:cNvSpPr>
            <p:nvPr/>
          </p:nvSpPr>
          <p:spPr bwMode="auto">
            <a:xfrm>
              <a:off x="3177315" y="5393507"/>
              <a:ext cx="34612" cy="57243"/>
            </a:xfrm>
            <a:custGeom>
              <a:avLst/>
              <a:gdLst>
                <a:gd name="T0" fmla="*/ 5 w 40"/>
                <a:gd name="T1" fmla="*/ 13 h 64"/>
                <a:gd name="T2" fmla="*/ 0 w 40"/>
                <a:gd name="T3" fmla="*/ 13 h 64"/>
                <a:gd name="T4" fmla="*/ 0 w 40"/>
                <a:gd name="T5" fmla="*/ 13 h 64"/>
                <a:gd name="T6" fmla="*/ 1 w 40"/>
                <a:gd name="T7" fmla="*/ 10 h 64"/>
                <a:gd name="T8" fmla="*/ 2 w 40"/>
                <a:gd name="T9" fmla="*/ 9 h 64"/>
                <a:gd name="T10" fmla="*/ 3 w 40"/>
                <a:gd name="T11" fmla="*/ 6 h 64"/>
                <a:gd name="T12" fmla="*/ 3 w 40"/>
                <a:gd name="T13" fmla="*/ 5 h 64"/>
                <a:gd name="T14" fmla="*/ 3 w 40"/>
                <a:gd name="T15" fmla="*/ 4 h 64"/>
                <a:gd name="T16" fmla="*/ 3 w 40"/>
                <a:gd name="T17" fmla="*/ 3 h 64"/>
                <a:gd name="T18" fmla="*/ 2 w 40"/>
                <a:gd name="T19" fmla="*/ 3 h 64"/>
                <a:gd name="T20" fmla="*/ 2 w 40"/>
                <a:gd name="T21" fmla="*/ 2 h 64"/>
                <a:gd name="T22" fmla="*/ 1 w 40"/>
                <a:gd name="T23" fmla="*/ 2 h 64"/>
                <a:gd name="T24" fmla="*/ 1 w 40"/>
                <a:gd name="T25" fmla="*/ 3 h 64"/>
                <a:gd name="T26" fmla="*/ 1 w 40"/>
                <a:gd name="T27" fmla="*/ 3 h 64"/>
                <a:gd name="T28" fmla="*/ 0 w 40"/>
                <a:gd name="T29" fmla="*/ 3 h 64"/>
                <a:gd name="T30" fmla="*/ 1 w 40"/>
                <a:gd name="T31" fmla="*/ 3 h 64"/>
                <a:gd name="T32" fmla="*/ 1 w 40"/>
                <a:gd name="T33" fmla="*/ 1 h 64"/>
                <a:gd name="T34" fmla="*/ 1 w 40"/>
                <a:gd name="T35" fmla="*/ 1 h 64"/>
                <a:gd name="T36" fmla="*/ 2 w 40"/>
                <a:gd name="T37" fmla="*/ 0 h 64"/>
                <a:gd name="T38" fmla="*/ 3 w 40"/>
                <a:gd name="T39" fmla="*/ 0 h 64"/>
                <a:gd name="T40" fmla="*/ 4 w 40"/>
                <a:gd name="T41" fmla="*/ 1 h 64"/>
                <a:gd name="T42" fmla="*/ 4 w 40"/>
                <a:gd name="T43" fmla="*/ 1 h 64"/>
                <a:gd name="T44" fmla="*/ 5 w 40"/>
                <a:gd name="T45" fmla="*/ 1 h 64"/>
                <a:gd name="T46" fmla="*/ 5 w 40"/>
                <a:gd name="T47" fmla="*/ 2 h 64"/>
                <a:gd name="T48" fmla="*/ 5 w 40"/>
                <a:gd name="T49" fmla="*/ 3 h 64"/>
                <a:gd name="T50" fmla="*/ 5 w 40"/>
                <a:gd name="T51" fmla="*/ 4 h 64"/>
                <a:gd name="T52" fmla="*/ 5 w 40"/>
                <a:gd name="T53" fmla="*/ 5 h 64"/>
                <a:gd name="T54" fmla="*/ 5 w 40"/>
                <a:gd name="T55" fmla="*/ 6 h 64"/>
                <a:gd name="T56" fmla="*/ 4 w 40"/>
                <a:gd name="T57" fmla="*/ 7 h 64"/>
                <a:gd name="T58" fmla="*/ 2 w 40"/>
                <a:gd name="T59" fmla="*/ 11 h 64"/>
                <a:gd name="T60" fmla="*/ 4 w 40"/>
                <a:gd name="T61" fmla="*/ 11 h 64"/>
                <a:gd name="T62" fmla="*/ 5 w 40"/>
                <a:gd name="T63" fmla="*/ 11 h 64"/>
                <a:gd name="T64" fmla="*/ 5 w 40"/>
                <a:gd name="T65" fmla="*/ 11 h 64"/>
                <a:gd name="T66" fmla="*/ 5 w 40"/>
                <a:gd name="T67" fmla="*/ 10 h 64"/>
                <a:gd name="T68" fmla="*/ 5 w 40"/>
                <a:gd name="T69" fmla="*/ 10 h 64"/>
                <a:gd name="T70" fmla="*/ 5 w 40"/>
                <a:gd name="T71" fmla="*/ 9 h 64"/>
                <a:gd name="T72" fmla="*/ 5 w 40"/>
                <a:gd name="T73" fmla="*/ 9 h 64"/>
                <a:gd name="T74" fmla="*/ 5 w 40"/>
                <a:gd name="T75" fmla="*/ 13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
                <a:gd name="T115" fmla="*/ 0 h 64"/>
                <a:gd name="T116" fmla="*/ 40 w 40"/>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 h="64">
                  <a:moveTo>
                    <a:pt x="36" y="64"/>
                  </a:moveTo>
                  <a:lnTo>
                    <a:pt x="0" y="64"/>
                  </a:lnTo>
                  <a:lnTo>
                    <a:pt x="0" y="63"/>
                  </a:lnTo>
                  <a:lnTo>
                    <a:pt x="9" y="50"/>
                  </a:lnTo>
                  <a:lnTo>
                    <a:pt x="18" y="42"/>
                  </a:lnTo>
                  <a:lnTo>
                    <a:pt x="23" y="31"/>
                  </a:lnTo>
                  <a:lnTo>
                    <a:pt x="25" y="27"/>
                  </a:lnTo>
                  <a:lnTo>
                    <a:pt x="25" y="20"/>
                  </a:lnTo>
                  <a:lnTo>
                    <a:pt x="23" y="17"/>
                  </a:lnTo>
                  <a:lnTo>
                    <a:pt x="19" y="13"/>
                  </a:lnTo>
                  <a:lnTo>
                    <a:pt x="16" y="11"/>
                  </a:lnTo>
                  <a:lnTo>
                    <a:pt x="9" y="11"/>
                  </a:lnTo>
                  <a:lnTo>
                    <a:pt x="5" y="14"/>
                  </a:lnTo>
                  <a:lnTo>
                    <a:pt x="2" y="18"/>
                  </a:lnTo>
                  <a:lnTo>
                    <a:pt x="0" y="18"/>
                  </a:lnTo>
                  <a:lnTo>
                    <a:pt x="2" y="13"/>
                  </a:lnTo>
                  <a:lnTo>
                    <a:pt x="8" y="4"/>
                  </a:lnTo>
                  <a:lnTo>
                    <a:pt x="12" y="1"/>
                  </a:lnTo>
                  <a:lnTo>
                    <a:pt x="16" y="0"/>
                  </a:lnTo>
                  <a:lnTo>
                    <a:pt x="23" y="0"/>
                  </a:lnTo>
                  <a:lnTo>
                    <a:pt x="29" y="3"/>
                  </a:lnTo>
                  <a:lnTo>
                    <a:pt x="32" y="6"/>
                  </a:lnTo>
                  <a:lnTo>
                    <a:pt x="36" y="8"/>
                  </a:lnTo>
                  <a:lnTo>
                    <a:pt x="36" y="11"/>
                  </a:lnTo>
                  <a:lnTo>
                    <a:pt x="37" y="14"/>
                  </a:lnTo>
                  <a:lnTo>
                    <a:pt x="37" y="20"/>
                  </a:lnTo>
                  <a:lnTo>
                    <a:pt x="36" y="24"/>
                  </a:lnTo>
                  <a:lnTo>
                    <a:pt x="35" y="29"/>
                  </a:lnTo>
                  <a:lnTo>
                    <a:pt x="28" y="39"/>
                  </a:lnTo>
                  <a:lnTo>
                    <a:pt x="14" y="53"/>
                  </a:lnTo>
                  <a:lnTo>
                    <a:pt x="33" y="53"/>
                  </a:lnTo>
                  <a:lnTo>
                    <a:pt x="35" y="52"/>
                  </a:lnTo>
                  <a:lnTo>
                    <a:pt x="36" y="52"/>
                  </a:lnTo>
                  <a:lnTo>
                    <a:pt x="36" y="50"/>
                  </a:lnTo>
                  <a:lnTo>
                    <a:pt x="37" y="49"/>
                  </a:lnTo>
                  <a:lnTo>
                    <a:pt x="39" y="46"/>
                  </a:lnTo>
                  <a:lnTo>
                    <a:pt x="40" y="46"/>
                  </a:lnTo>
                  <a:lnTo>
                    <a:pt x="36" y="64"/>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56" name="Freeform 240"/>
            <p:cNvSpPr>
              <a:spLocks/>
            </p:cNvSpPr>
            <p:nvPr/>
          </p:nvSpPr>
          <p:spPr bwMode="auto">
            <a:xfrm>
              <a:off x="3217697" y="5393507"/>
              <a:ext cx="36055" cy="59906"/>
            </a:xfrm>
            <a:custGeom>
              <a:avLst/>
              <a:gdLst>
                <a:gd name="T0" fmla="*/ 1 w 42"/>
                <a:gd name="T1" fmla="*/ 7 h 66"/>
                <a:gd name="T2" fmla="*/ 1 w 42"/>
                <a:gd name="T3" fmla="*/ 7 h 66"/>
                <a:gd name="T4" fmla="*/ 2 w 42"/>
                <a:gd name="T5" fmla="*/ 7 h 66"/>
                <a:gd name="T6" fmla="*/ 2 w 42"/>
                <a:gd name="T7" fmla="*/ 6 h 66"/>
                <a:gd name="T8" fmla="*/ 3 w 42"/>
                <a:gd name="T9" fmla="*/ 5 h 66"/>
                <a:gd name="T10" fmla="*/ 3 w 42"/>
                <a:gd name="T11" fmla="*/ 5 h 66"/>
                <a:gd name="T12" fmla="*/ 3 w 42"/>
                <a:gd name="T13" fmla="*/ 3 h 66"/>
                <a:gd name="T14" fmla="*/ 3 w 42"/>
                <a:gd name="T15" fmla="*/ 3 h 66"/>
                <a:gd name="T16" fmla="*/ 3 w 42"/>
                <a:gd name="T17" fmla="*/ 2 h 66"/>
                <a:gd name="T18" fmla="*/ 2 w 42"/>
                <a:gd name="T19" fmla="*/ 1 h 66"/>
                <a:gd name="T20" fmla="*/ 2 w 42"/>
                <a:gd name="T21" fmla="*/ 1 h 66"/>
                <a:gd name="T22" fmla="*/ 2 w 42"/>
                <a:gd name="T23" fmla="*/ 1 h 66"/>
                <a:gd name="T24" fmla="*/ 1 w 42"/>
                <a:gd name="T25" fmla="*/ 2 h 66"/>
                <a:gd name="T26" fmla="*/ 1 w 42"/>
                <a:gd name="T27" fmla="*/ 3 h 66"/>
                <a:gd name="T28" fmla="*/ 1 w 42"/>
                <a:gd name="T29" fmla="*/ 3 h 66"/>
                <a:gd name="T30" fmla="*/ 1 w 42"/>
                <a:gd name="T31" fmla="*/ 1 h 66"/>
                <a:gd name="T32" fmla="*/ 1 w 42"/>
                <a:gd name="T33" fmla="*/ 1 h 66"/>
                <a:gd name="T34" fmla="*/ 1 w 42"/>
                <a:gd name="T35" fmla="*/ 1 h 66"/>
                <a:gd name="T36" fmla="*/ 2 w 42"/>
                <a:gd name="T37" fmla="*/ 1 h 66"/>
                <a:gd name="T38" fmla="*/ 3 w 42"/>
                <a:gd name="T39" fmla="*/ 0 h 66"/>
                <a:gd name="T40" fmla="*/ 4 w 42"/>
                <a:gd name="T41" fmla="*/ 0 h 66"/>
                <a:gd name="T42" fmla="*/ 4 w 42"/>
                <a:gd name="T43" fmla="*/ 1 h 66"/>
                <a:gd name="T44" fmla="*/ 5 w 42"/>
                <a:gd name="T45" fmla="*/ 1 h 66"/>
                <a:gd name="T46" fmla="*/ 5 w 42"/>
                <a:gd name="T47" fmla="*/ 2 h 66"/>
                <a:gd name="T48" fmla="*/ 5 w 42"/>
                <a:gd name="T49" fmla="*/ 3 h 66"/>
                <a:gd name="T50" fmla="*/ 5 w 42"/>
                <a:gd name="T51" fmla="*/ 5 h 66"/>
                <a:gd name="T52" fmla="*/ 5 w 42"/>
                <a:gd name="T53" fmla="*/ 5 h 66"/>
                <a:gd name="T54" fmla="*/ 4 w 42"/>
                <a:gd name="T55" fmla="*/ 5 h 66"/>
                <a:gd name="T56" fmla="*/ 5 w 42"/>
                <a:gd name="T57" fmla="*/ 5 h 66"/>
                <a:gd name="T58" fmla="*/ 5 w 42"/>
                <a:gd name="T59" fmla="*/ 7 h 66"/>
                <a:gd name="T60" fmla="*/ 5 w 42"/>
                <a:gd name="T61" fmla="*/ 8 h 66"/>
                <a:gd name="T62" fmla="*/ 5 w 42"/>
                <a:gd name="T63" fmla="*/ 9 h 66"/>
                <a:gd name="T64" fmla="*/ 5 w 42"/>
                <a:gd name="T65" fmla="*/ 11 h 66"/>
                <a:gd name="T66" fmla="*/ 5 w 42"/>
                <a:gd name="T67" fmla="*/ 12 h 66"/>
                <a:gd name="T68" fmla="*/ 5 w 42"/>
                <a:gd name="T69" fmla="*/ 12 h 66"/>
                <a:gd name="T70" fmla="*/ 3 w 42"/>
                <a:gd name="T71" fmla="*/ 14 h 66"/>
                <a:gd name="T72" fmla="*/ 3 w 42"/>
                <a:gd name="T73" fmla="*/ 14 h 66"/>
                <a:gd name="T74" fmla="*/ 2 w 42"/>
                <a:gd name="T75" fmla="*/ 14 h 66"/>
                <a:gd name="T76" fmla="*/ 1 w 42"/>
                <a:gd name="T77" fmla="*/ 14 h 66"/>
                <a:gd name="T78" fmla="*/ 1 w 42"/>
                <a:gd name="T79" fmla="*/ 14 h 66"/>
                <a:gd name="T80" fmla="*/ 1 w 42"/>
                <a:gd name="T81" fmla="*/ 14 h 66"/>
                <a:gd name="T82" fmla="*/ 1 w 42"/>
                <a:gd name="T83" fmla="*/ 13 h 66"/>
                <a:gd name="T84" fmla="*/ 0 w 42"/>
                <a:gd name="T85" fmla="*/ 12 h 66"/>
                <a:gd name="T86" fmla="*/ 1 w 42"/>
                <a:gd name="T87" fmla="*/ 11 h 66"/>
                <a:gd name="T88" fmla="*/ 1 w 42"/>
                <a:gd name="T89" fmla="*/ 11 h 66"/>
                <a:gd name="T90" fmla="*/ 1 w 42"/>
                <a:gd name="T91" fmla="*/ 11 h 66"/>
                <a:gd name="T92" fmla="*/ 1 w 42"/>
                <a:gd name="T93" fmla="*/ 11 h 66"/>
                <a:gd name="T94" fmla="*/ 1 w 42"/>
                <a:gd name="T95" fmla="*/ 12 h 66"/>
                <a:gd name="T96" fmla="*/ 2 w 42"/>
                <a:gd name="T97" fmla="*/ 12 h 66"/>
                <a:gd name="T98" fmla="*/ 2 w 42"/>
                <a:gd name="T99" fmla="*/ 12 h 66"/>
                <a:gd name="T100" fmla="*/ 2 w 42"/>
                <a:gd name="T101" fmla="*/ 12 h 66"/>
                <a:gd name="T102" fmla="*/ 3 w 42"/>
                <a:gd name="T103" fmla="*/ 12 h 66"/>
                <a:gd name="T104" fmla="*/ 4 w 42"/>
                <a:gd name="T105" fmla="*/ 12 h 66"/>
                <a:gd name="T106" fmla="*/ 4 w 42"/>
                <a:gd name="T107" fmla="*/ 10 h 66"/>
                <a:gd name="T108" fmla="*/ 4 w 42"/>
                <a:gd name="T109" fmla="*/ 10 h 66"/>
                <a:gd name="T110" fmla="*/ 3 w 42"/>
                <a:gd name="T111" fmla="*/ 8 h 66"/>
                <a:gd name="T112" fmla="*/ 2 w 42"/>
                <a:gd name="T113" fmla="*/ 7 h 66"/>
                <a:gd name="T114" fmla="*/ 1 w 42"/>
                <a:gd name="T115" fmla="*/ 7 h 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2"/>
                <a:gd name="T175" fmla="*/ 0 h 66"/>
                <a:gd name="T176" fmla="*/ 42 w 42"/>
                <a:gd name="T177" fmla="*/ 66 h 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2" h="66">
                  <a:moveTo>
                    <a:pt x="12" y="31"/>
                  </a:moveTo>
                  <a:lnTo>
                    <a:pt x="12" y="29"/>
                  </a:lnTo>
                  <a:lnTo>
                    <a:pt x="15" y="29"/>
                  </a:lnTo>
                  <a:lnTo>
                    <a:pt x="18" y="28"/>
                  </a:lnTo>
                  <a:lnTo>
                    <a:pt x="24" y="22"/>
                  </a:lnTo>
                  <a:lnTo>
                    <a:pt x="25" y="20"/>
                  </a:lnTo>
                  <a:lnTo>
                    <a:pt x="25" y="17"/>
                  </a:lnTo>
                  <a:lnTo>
                    <a:pt x="24" y="13"/>
                  </a:lnTo>
                  <a:lnTo>
                    <a:pt x="22" y="10"/>
                  </a:lnTo>
                  <a:lnTo>
                    <a:pt x="19" y="8"/>
                  </a:lnTo>
                  <a:lnTo>
                    <a:pt x="18" y="7"/>
                  </a:lnTo>
                  <a:lnTo>
                    <a:pt x="15" y="7"/>
                  </a:lnTo>
                  <a:lnTo>
                    <a:pt x="7" y="10"/>
                  </a:lnTo>
                  <a:lnTo>
                    <a:pt x="3" y="14"/>
                  </a:lnTo>
                  <a:lnTo>
                    <a:pt x="3" y="13"/>
                  </a:lnTo>
                  <a:lnTo>
                    <a:pt x="4" y="8"/>
                  </a:lnTo>
                  <a:lnTo>
                    <a:pt x="8" y="6"/>
                  </a:lnTo>
                  <a:lnTo>
                    <a:pt x="11" y="3"/>
                  </a:lnTo>
                  <a:lnTo>
                    <a:pt x="17" y="1"/>
                  </a:lnTo>
                  <a:lnTo>
                    <a:pt x="24" y="0"/>
                  </a:lnTo>
                  <a:lnTo>
                    <a:pt x="28" y="0"/>
                  </a:lnTo>
                  <a:lnTo>
                    <a:pt x="32" y="1"/>
                  </a:lnTo>
                  <a:lnTo>
                    <a:pt x="38" y="7"/>
                  </a:lnTo>
                  <a:lnTo>
                    <a:pt x="39" y="10"/>
                  </a:lnTo>
                  <a:lnTo>
                    <a:pt x="39" y="14"/>
                  </a:lnTo>
                  <a:lnTo>
                    <a:pt x="36" y="20"/>
                  </a:lnTo>
                  <a:lnTo>
                    <a:pt x="35" y="21"/>
                  </a:lnTo>
                  <a:lnTo>
                    <a:pt x="29" y="24"/>
                  </a:lnTo>
                  <a:lnTo>
                    <a:pt x="35" y="27"/>
                  </a:lnTo>
                  <a:lnTo>
                    <a:pt x="39" y="31"/>
                  </a:lnTo>
                  <a:lnTo>
                    <a:pt x="42" y="36"/>
                  </a:lnTo>
                  <a:lnTo>
                    <a:pt x="42" y="41"/>
                  </a:lnTo>
                  <a:lnTo>
                    <a:pt x="40" y="48"/>
                  </a:lnTo>
                  <a:lnTo>
                    <a:pt x="39" y="53"/>
                  </a:lnTo>
                  <a:lnTo>
                    <a:pt x="35" y="59"/>
                  </a:lnTo>
                  <a:lnTo>
                    <a:pt x="26" y="64"/>
                  </a:lnTo>
                  <a:lnTo>
                    <a:pt x="21" y="64"/>
                  </a:lnTo>
                  <a:lnTo>
                    <a:pt x="15" y="66"/>
                  </a:lnTo>
                  <a:lnTo>
                    <a:pt x="10" y="66"/>
                  </a:lnTo>
                  <a:lnTo>
                    <a:pt x="5" y="64"/>
                  </a:lnTo>
                  <a:lnTo>
                    <a:pt x="3" y="63"/>
                  </a:lnTo>
                  <a:lnTo>
                    <a:pt x="1" y="60"/>
                  </a:lnTo>
                  <a:lnTo>
                    <a:pt x="0" y="56"/>
                  </a:lnTo>
                  <a:lnTo>
                    <a:pt x="5" y="50"/>
                  </a:lnTo>
                  <a:lnTo>
                    <a:pt x="7" y="50"/>
                  </a:lnTo>
                  <a:lnTo>
                    <a:pt x="8" y="52"/>
                  </a:lnTo>
                  <a:lnTo>
                    <a:pt x="10" y="52"/>
                  </a:lnTo>
                  <a:lnTo>
                    <a:pt x="11" y="53"/>
                  </a:lnTo>
                  <a:lnTo>
                    <a:pt x="14" y="55"/>
                  </a:lnTo>
                  <a:lnTo>
                    <a:pt x="17" y="57"/>
                  </a:lnTo>
                  <a:lnTo>
                    <a:pt x="19" y="59"/>
                  </a:lnTo>
                  <a:lnTo>
                    <a:pt x="25" y="59"/>
                  </a:lnTo>
                  <a:lnTo>
                    <a:pt x="31" y="53"/>
                  </a:lnTo>
                  <a:lnTo>
                    <a:pt x="31" y="45"/>
                  </a:lnTo>
                  <a:lnTo>
                    <a:pt x="29" y="42"/>
                  </a:lnTo>
                  <a:lnTo>
                    <a:pt x="26" y="38"/>
                  </a:lnTo>
                  <a:lnTo>
                    <a:pt x="18" y="32"/>
                  </a:lnTo>
                  <a:lnTo>
                    <a:pt x="12" y="31"/>
                  </a:lnTo>
                  <a:close/>
                </a:path>
              </a:pathLst>
            </a:custGeom>
            <a:solidFill>
              <a:srgbClr val="000000"/>
            </a:solidFill>
            <a:ln w="0">
              <a:solidFill>
                <a:srgbClr val="000000"/>
              </a:solidFill>
              <a:prstDash val="solid"/>
              <a:round/>
              <a:headEnd/>
              <a:tailEnd/>
            </a:ln>
          </p:spPr>
          <p:txBody>
            <a:bodyPr/>
            <a:lstStyle/>
            <a:p>
              <a:endParaRPr lang="ja-JP" altLang="en-US" sz="1300"/>
            </a:p>
          </p:txBody>
        </p:sp>
        <p:grpSp>
          <p:nvGrpSpPr>
            <p:cNvPr id="457" name="Group 241"/>
            <p:cNvGrpSpPr>
              <a:grpSpLocks/>
            </p:cNvGrpSpPr>
            <p:nvPr/>
          </p:nvGrpSpPr>
          <p:grpSpPr bwMode="auto">
            <a:xfrm>
              <a:off x="1650041" y="1779186"/>
              <a:ext cx="3478550" cy="3889887"/>
              <a:chOff x="3476" y="1728"/>
              <a:chExt cx="2014" cy="2163"/>
            </a:xfrm>
          </p:grpSpPr>
          <p:sp>
            <p:nvSpPr>
              <p:cNvPr id="489" name="Freeform 242"/>
              <p:cNvSpPr>
                <a:spLocks/>
              </p:cNvSpPr>
              <p:nvPr/>
            </p:nvSpPr>
            <p:spPr bwMode="auto">
              <a:xfrm>
                <a:off x="4595" y="3738"/>
                <a:ext cx="16" cy="32"/>
              </a:xfrm>
              <a:custGeom>
                <a:avLst/>
                <a:gdLst>
                  <a:gd name="T0" fmla="*/ 1 w 32"/>
                  <a:gd name="T1" fmla="*/ 0 h 64"/>
                  <a:gd name="T2" fmla="*/ 1 w 32"/>
                  <a:gd name="T3" fmla="*/ 3 h 64"/>
                  <a:gd name="T4" fmla="*/ 1 w 32"/>
                  <a:gd name="T5" fmla="*/ 3 h 64"/>
                  <a:gd name="T6" fmla="*/ 1 w 32"/>
                  <a:gd name="T7" fmla="*/ 3 h 64"/>
                  <a:gd name="T8" fmla="*/ 1 w 32"/>
                  <a:gd name="T9" fmla="*/ 3 h 64"/>
                  <a:gd name="T10" fmla="*/ 2 w 32"/>
                  <a:gd name="T11" fmla="*/ 3 h 64"/>
                  <a:gd name="T12" fmla="*/ 2 w 32"/>
                  <a:gd name="T13" fmla="*/ 4 h 64"/>
                  <a:gd name="T14" fmla="*/ 0 w 32"/>
                  <a:gd name="T15" fmla="*/ 4 h 64"/>
                  <a:gd name="T16" fmla="*/ 0 w 32"/>
                  <a:gd name="T17" fmla="*/ 3 h 64"/>
                  <a:gd name="T18" fmla="*/ 1 w 32"/>
                  <a:gd name="T19" fmla="*/ 3 h 64"/>
                  <a:gd name="T20" fmla="*/ 1 w 32"/>
                  <a:gd name="T21" fmla="*/ 3 h 64"/>
                  <a:gd name="T22" fmla="*/ 1 w 32"/>
                  <a:gd name="T23" fmla="*/ 3 h 64"/>
                  <a:gd name="T24" fmla="*/ 1 w 32"/>
                  <a:gd name="T25" fmla="*/ 3 h 64"/>
                  <a:gd name="T26" fmla="*/ 1 w 32"/>
                  <a:gd name="T27" fmla="*/ 3 h 64"/>
                  <a:gd name="T28" fmla="*/ 1 w 32"/>
                  <a:gd name="T29" fmla="*/ 3 h 64"/>
                  <a:gd name="T30" fmla="*/ 1 w 32"/>
                  <a:gd name="T31" fmla="*/ 1 h 64"/>
                  <a:gd name="T32" fmla="*/ 1 w 32"/>
                  <a:gd name="T33" fmla="*/ 1 h 64"/>
                  <a:gd name="T34" fmla="*/ 1 w 32"/>
                  <a:gd name="T35" fmla="*/ 1 h 64"/>
                  <a:gd name="T36" fmla="*/ 1 w 32"/>
                  <a:gd name="T37" fmla="*/ 1 h 64"/>
                  <a:gd name="T38" fmla="*/ 1 w 32"/>
                  <a:gd name="T39" fmla="*/ 1 h 64"/>
                  <a:gd name="T40" fmla="*/ 1 w 32"/>
                  <a:gd name="T41" fmla="*/ 1 h 64"/>
                  <a:gd name="T42" fmla="*/ 1 w 32"/>
                  <a:gd name="T43" fmla="*/ 1 h 64"/>
                  <a:gd name="T44" fmla="*/ 0 w 32"/>
                  <a:gd name="T45" fmla="*/ 1 h 64"/>
                  <a:gd name="T46" fmla="*/ 1 w 32"/>
                  <a:gd name="T47" fmla="*/ 0 h 64"/>
                  <a:gd name="T48" fmla="*/ 1 w 32"/>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4"/>
                  <a:gd name="T77" fmla="*/ 32 w 32"/>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4">
                    <a:moveTo>
                      <a:pt x="23" y="0"/>
                    </a:moveTo>
                    <a:lnTo>
                      <a:pt x="23" y="59"/>
                    </a:lnTo>
                    <a:lnTo>
                      <a:pt x="26" y="62"/>
                    </a:lnTo>
                    <a:lnTo>
                      <a:pt x="28" y="62"/>
                    </a:lnTo>
                    <a:lnTo>
                      <a:pt x="29" y="63"/>
                    </a:lnTo>
                    <a:lnTo>
                      <a:pt x="32" y="63"/>
                    </a:lnTo>
                    <a:lnTo>
                      <a:pt x="32" y="64"/>
                    </a:lnTo>
                    <a:lnTo>
                      <a:pt x="0" y="64"/>
                    </a:lnTo>
                    <a:lnTo>
                      <a:pt x="0" y="63"/>
                    </a:lnTo>
                    <a:lnTo>
                      <a:pt x="4" y="63"/>
                    </a:lnTo>
                    <a:lnTo>
                      <a:pt x="5" y="62"/>
                    </a:lnTo>
                    <a:lnTo>
                      <a:pt x="7" y="62"/>
                    </a:lnTo>
                    <a:lnTo>
                      <a:pt x="8" y="60"/>
                    </a:lnTo>
                    <a:lnTo>
                      <a:pt x="8" y="59"/>
                    </a:lnTo>
                    <a:lnTo>
                      <a:pt x="9" y="57"/>
                    </a:lnTo>
                    <a:lnTo>
                      <a:pt x="9" y="14"/>
                    </a:lnTo>
                    <a:lnTo>
                      <a:pt x="8" y="13"/>
                    </a:lnTo>
                    <a:lnTo>
                      <a:pt x="7" y="13"/>
                    </a:lnTo>
                    <a:lnTo>
                      <a:pt x="7" y="11"/>
                    </a:lnTo>
                    <a:lnTo>
                      <a:pt x="4" y="11"/>
                    </a:lnTo>
                    <a:lnTo>
                      <a:pt x="2" y="13"/>
                    </a:lnTo>
                    <a:lnTo>
                      <a:pt x="1" y="13"/>
                    </a:lnTo>
                    <a:lnTo>
                      <a:pt x="0" y="11"/>
                    </a:lnTo>
                    <a:lnTo>
                      <a:pt x="22" y="0"/>
                    </a:lnTo>
                    <a:lnTo>
                      <a:pt x="23"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90" name="Freeform 243"/>
              <p:cNvSpPr>
                <a:spLocks/>
              </p:cNvSpPr>
              <p:nvPr/>
            </p:nvSpPr>
            <p:spPr bwMode="auto">
              <a:xfrm>
                <a:off x="4616" y="3738"/>
                <a:ext cx="20" cy="32"/>
              </a:xfrm>
              <a:custGeom>
                <a:avLst/>
                <a:gdLst>
                  <a:gd name="T0" fmla="*/ 3 w 40"/>
                  <a:gd name="T1" fmla="*/ 4 h 64"/>
                  <a:gd name="T2" fmla="*/ 0 w 40"/>
                  <a:gd name="T3" fmla="*/ 4 h 64"/>
                  <a:gd name="T4" fmla="*/ 0 w 40"/>
                  <a:gd name="T5" fmla="*/ 3 h 64"/>
                  <a:gd name="T6" fmla="*/ 1 w 40"/>
                  <a:gd name="T7" fmla="*/ 3 h 64"/>
                  <a:gd name="T8" fmla="*/ 1 w 40"/>
                  <a:gd name="T9" fmla="*/ 2 h 64"/>
                  <a:gd name="T10" fmla="*/ 1 w 40"/>
                  <a:gd name="T11" fmla="*/ 2 h 64"/>
                  <a:gd name="T12" fmla="*/ 1 w 40"/>
                  <a:gd name="T13" fmla="*/ 1 h 64"/>
                  <a:gd name="T14" fmla="*/ 1 w 40"/>
                  <a:gd name="T15" fmla="*/ 1 h 64"/>
                  <a:gd name="T16" fmla="*/ 1 w 40"/>
                  <a:gd name="T17" fmla="*/ 1 h 64"/>
                  <a:gd name="T18" fmla="*/ 1 w 40"/>
                  <a:gd name="T19" fmla="*/ 1 h 64"/>
                  <a:gd name="T20" fmla="*/ 1 w 40"/>
                  <a:gd name="T21" fmla="*/ 1 h 64"/>
                  <a:gd name="T22" fmla="*/ 1 w 40"/>
                  <a:gd name="T23" fmla="*/ 1 h 64"/>
                  <a:gd name="T24" fmla="*/ 1 w 40"/>
                  <a:gd name="T25" fmla="*/ 1 h 64"/>
                  <a:gd name="T26" fmla="*/ 1 w 40"/>
                  <a:gd name="T27" fmla="*/ 1 h 64"/>
                  <a:gd name="T28" fmla="*/ 0 w 40"/>
                  <a:gd name="T29" fmla="*/ 1 h 64"/>
                  <a:gd name="T30" fmla="*/ 1 w 40"/>
                  <a:gd name="T31" fmla="*/ 1 h 64"/>
                  <a:gd name="T32" fmla="*/ 1 w 40"/>
                  <a:gd name="T33" fmla="*/ 1 h 64"/>
                  <a:gd name="T34" fmla="*/ 1 w 40"/>
                  <a:gd name="T35" fmla="*/ 1 h 64"/>
                  <a:gd name="T36" fmla="*/ 1 w 40"/>
                  <a:gd name="T37" fmla="*/ 0 h 64"/>
                  <a:gd name="T38" fmla="*/ 1 w 40"/>
                  <a:gd name="T39" fmla="*/ 0 h 64"/>
                  <a:gd name="T40" fmla="*/ 1 w 40"/>
                  <a:gd name="T41" fmla="*/ 1 h 64"/>
                  <a:gd name="T42" fmla="*/ 2 w 40"/>
                  <a:gd name="T43" fmla="*/ 1 h 64"/>
                  <a:gd name="T44" fmla="*/ 3 w 40"/>
                  <a:gd name="T45" fmla="*/ 1 h 64"/>
                  <a:gd name="T46" fmla="*/ 3 w 40"/>
                  <a:gd name="T47" fmla="*/ 1 h 64"/>
                  <a:gd name="T48" fmla="*/ 3 w 40"/>
                  <a:gd name="T49" fmla="*/ 1 h 64"/>
                  <a:gd name="T50" fmla="*/ 3 w 40"/>
                  <a:gd name="T51" fmla="*/ 1 h 64"/>
                  <a:gd name="T52" fmla="*/ 3 w 40"/>
                  <a:gd name="T53" fmla="*/ 1 h 64"/>
                  <a:gd name="T54" fmla="*/ 3 w 40"/>
                  <a:gd name="T55" fmla="*/ 1 h 64"/>
                  <a:gd name="T56" fmla="*/ 1 w 40"/>
                  <a:gd name="T57" fmla="*/ 2 h 64"/>
                  <a:gd name="T58" fmla="*/ 1 w 40"/>
                  <a:gd name="T59" fmla="*/ 3 h 64"/>
                  <a:gd name="T60" fmla="*/ 3 w 40"/>
                  <a:gd name="T61" fmla="*/ 3 h 64"/>
                  <a:gd name="T62" fmla="*/ 3 w 40"/>
                  <a:gd name="T63" fmla="*/ 3 h 64"/>
                  <a:gd name="T64" fmla="*/ 3 w 40"/>
                  <a:gd name="T65" fmla="*/ 3 h 64"/>
                  <a:gd name="T66" fmla="*/ 3 w 40"/>
                  <a:gd name="T67" fmla="*/ 3 h 64"/>
                  <a:gd name="T68" fmla="*/ 3 w 40"/>
                  <a:gd name="T69" fmla="*/ 3 h 64"/>
                  <a:gd name="T70" fmla="*/ 3 w 40"/>
                  <a:gd name="T71" fmla="*/ 2 h 64"/>
                  <a:gd name="T72" fmla="*/ 3 w 40"/>
                  <a:gd name="T73" fmla="*/ 2 h 64"/>
                  <a:gd name="T74" fmla="*/ 3 w 40"/>
                  <a:gd name="T75" fmla="*/ 4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
                  <a:gd name="T115" fmla="*/ 0 h 64"/>
                  <a:gd name="T116" fmla="*/ 40 w 40"/>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 h="64">
                    <a:moveTo>
                      <a:pt x="36" y="64"/>
                    </a:moveTo>
                    <a:lnTo>
                      <a:pt x="0" y="64"/>
                    </a:lnTo>
                    <a:lnTo>
                      <a:pt x="0" y="63"/>
                    </a:lnTo>
                    <a:lnTo>
                      <a:pt x="9" y="50"/>
                    </a:lnTo>
                    <a:lnTo>
                      <a:pt x="18" y="42"/>
                    </a:lnTo>
                    <a:lnTo>
                      <a:pt x="22" y="36"/>
                    </a:lnTo>
                    <a:lnTo>
                      <a:pt x="23" y="31"/>
                    </a:lnTo>
                    <a:lnTo>
                      <a:pt x="25" y="27"/>
                    </a:lnTo>
                    <a:lnTo>
                      <a:pt x="25" y="20"/>
                    </a:lnTo>
                    <a:lnTo>
                      <a:pt x="22" y="14"/>
                    </a:lnTo>
                    <a:lnTo>
                      <a:pt x="18" y="11"/>
                    </a:lnTo>
                    <a:lnTo>
                      <a:pt x="9" y="11"/>
                    </a:lnTo>
                    <a:lnTo>
                      <a:pt x="5" y="14"/>
                    </a:lnTo>
                    <a:lnTo>
                      <a:pt x="2" y="18"/>
                    </a:lnTo>
                    <a:lnTo>
                      <a:pt x="0" y="18"/>
                    </a:lnTo>
                    <a:lnTo>
                      <a:pt x="2" y="13"/>
                    </a:lnTo>
                    <a:lnTo>
                      <a:pt x="8" y="4"/>
                    </a:lnTo>
                    <a:lnTo>
                      <a:pt x="12" y="1"/>
                    </a:lnTo>
                    <a:lnTo>
                      <a:pt x="16" y="0"/>
                    </a:lnTo>
                    <a:lnTo>
                      <a:pt x="23" y="0"/>
                    </a:lnTo>
                    <a:lnTo>
                      <a:pt x="29" y="3"/>
                    </a:lnTo>
                    <a:lnTo>
                      <a:pt x="32" y="6"/>
                    </a:lnTo>
                    <a:lnTo>
                      <a:pt x="36" y="8"/>
                    </a:lnTo>
                    <a:lnTo>
                      <a:pt x="36" y="11"/>
                    </a:lnTo>
                    <a:lnTo>
                      <a:pt x="37" y="14"/>
                    </a:lnTo>
                    <a:lnTo>
                      <a:pt x="37" y="20"/>
                    </a:lnTo>
                    <a:lnTo>
                      <a:pt x="36" y="24"/>
                    </a:lnTo>
                    <a:lnTo>
                      <a:pt x="35" y="29"/>
                    </a:lnTo>
                    <a:lnTo>
                      <a:pt x="28" y="39"/>
                    </a:lnTo>
                    <a:lnTo>
                      <a:pt x="14" y="53"/>
                    </a:lnTo>
                    <a:lnTo>
                      <a:pt x="33" y="53"/>
                    </a:lnTo>
                    <a:lnTo>
                      <a:pt x="35" y="52"/>
                    </a:lnTo>
                    <a:lnTo>
                      <a:pt x="36" y="52"/>
                    </a:lnTo>
                    <a:lnTo>
                      <a:pt x="36" y="50"/>
                    </a:lnTo>
                    <a:lnTo>
                      <a:pt x="37" y="49"/>
                    </a:lnTo>
                    <a:lnTo>
                      <a:pt x="39" y="46"/>
                    </a:lnTo>
                    <a:lnTo>
                      <a:pt x="40" y="46"/>
                    </a:lnTo>
                    <a:lnTo>
                      <a:pt x="36" y="64"/>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91" name="Freeform 244"/>
              <p:cNvSpPr>
                <a:spLocks noEditPoints="1"/>
              </p:cNvSpPr>
              <p:nvPr/>
            </p:nvSpPr>
            <p:spPr bwMode="auto">
              <a:xfrm>
                <a:off x="4640" y="3738"/>
                <a:ext cx="21" cy="32"/>
              </a:xfrm>
              <a:custGeom>
                <a:avLst/>
                <a:gdLst>
                  <a:gd name="T0" fmla="*/ 0 w 40"/>
                  <a:gd name="T1" fmla="*/ 2 h 64"/>
                  <a:gd name="T2" fmla="*/ 2 w 40"/>
                  <a:gd name="T3" fmla="*/ 0 h 64"/>
                  <a:gd name="T4" fmla="*/ 3 w 40"/>
                  <a:gd name="T5" fmla="*/ 0 h 64"/>
                  <a:gd name="T6" fmla="*/ 3 w 40"/>
                  <a:gd name="T7" fmla="*/ 2 h 64"/>
                  <a:gd name="T8" fmla="*/ 3 w 40"/>
                  <a:gd name="T9" fmla="*/ 2 h 64"/>
                  <a:gd name="T10" fmla="*/ 3 w 40"/>
                  <a:gd name="T11" fmla="*/ 3 h 64"/>
                  <a:gd name="T12" fmla="*/ 3 w 40"/>
                  <a:gd name="T13" fmla="*/ 3 h 64"/>
                  <a:gd name="T14" fmla="*/ 3 w 40"/>
                  <a:gd name="T15" fmla="*/ 4 h 64"/>
                  <a:gd name="T16" fmla="*/ 2 w 40"/>
                  <a:gd name="T17" fmla="*/ 4 h 64"/>
                  <a:gd name="T18" fmla="*/ 2 w 40"/>
                  <a:gd name="T19" fmla="*/ 3 h 64"/>
                  <a:gd name="T20" fmla="*/ 0 w 40"/>
                  <a:gd name="T21" fmla="*/ 3 h 64"/>
                  <a:gd name="T22" fmla="*/ 0 w 40"/>
                  <a:gd name="T23" fmla="*/ 2 h 64"/>
                  <a:gd name="T24" fmla="*/ 1 w 40"/>
                  <a:gd name="T25" fmla="*/ 2 h 64"/>
                  <a:gd name="T26" fmla="*/ 2 w 40"/>
                  <a:gd name="T27" fmla="*/ 2 h 64"/>
                  <a:gd name="T28" fmla="*/ 2 w 40"/>
                  <a:gd name="T29" fmla="*/ 1 h 64"/>
                  <a:gd name="T30" fmla="*/ 1 w 40"/>
                  <a:gd name="T31" fmla="*/ 2 h 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64"/>
                  <a:gd name="T50" fmla="*/ 40 w 40"/>
                  <a:gd name="T51" fmla="*/ 64 h 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64">
                    <a:moveTo>
                      <a:pt x="0" y="41"/>
                    </a:moveTo>
                    <a:lnTo>
                      <a:pt x="28" y="0"/>
                    </a:lnTo>
                    <a:lnTo>
                      <a:pt x="33" y="0"/>
                    </a:lnTo>
                    <a:lnTo>
                      <a:pt x="33" y="41"/>
                    </a:lnTo>
                    <a:lnTo>
                      <a:pt x="40" y="41"/>
                    </a:lnTo>
                    <a:lnTo>
                      <a:pt x="40" y="50"/>
                    </a:lnTo>
                    <a:lnTo>
                      <a:pt x="33" y="50"/>
                    </a:lnTo>
                    <a:lnTo>
                      <a:pt x="33" y="64"/>
                    </a:lnTo>
                    <a:lnTo>
                      <a:pt x="21" y="64"/>
                    </a:lnTo>
                    <a:lnTo>
                      <a:pt x="21" y="50"/>
                    </a:lnTo>
                    <a:lnTo>
                      <a:pt x="0" y="50"/>
                    </a:lnTo>
                    <a:lnTo>
                      <a:pt x="0" y="41"/>
                    </a:lnTo>
                    <a:close/>
                    <a:moveTo>
                      <a:pt x="2" y="41"/>
                    </a:moveTo>
                    <a:lnTo>
                      <a:pt x="21" y="41"/>
                    </a:lnTo>
                    <a:lnTo>
                      <a:pt x="21" y="15"/>
                    </a:lnTo>
                    <a:lnTo>
                      <a:pt x="2" y="41"/>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92" name="Freeform 245"/>
              <p:cNvSpPr>
                <a:spLocks/>
              </p:cNvSpPr>
              <p:nvPr/>
            </p:nvSpPr>
            <p:spPr bwMode="auto">
              <a:xfrm>
                <a:off x="4851" y="3738"/>
                <a:ext cx="16" cy="32"/>
              </a:xfrm>
              <a:custGeom>
                <a:avLst/>
                <a:gdLst>
                  <a:gd name="T0" fmla="*/ 1 w 33"/>
                  <a:gd name="T1" fmla="*/ 0 h 64"/>
                  <a:gd name="T2" fmla="*/ 1 w 33"/>
                  <a:gd name="T3" fmla="*/ 3 h 64"/>
                  <a:gd name="T4" fmla="*/ 1 w 33"/>
                  <a:gd name="T5" fmla="*/ 3 h 64"/>
                  <a:gd name="T6" fmla="*/ 1 w 33"/>
                  <a:gd name="T7" fmla="*/ 3 h 64"/>
                  <a:gd name="T8" fmla="*/ 1 w 33"/>
                  <a:gd name="T9" fmla="*/ 3 h 64"/>
                  <a:gd name="T10" fmla="*/ 2 w 33"/>
                  <a:gd name="T11" fmla="*/ 3 h 64"/>
                  <a:gd name="T12" fmla="*/ 2 w 33"/>
                  <a:gd name="T13" fmla="*/ 4 h 64"/>
                  <a:gd name="T14" fmla="*/ 0 w 33"/>
                  <a:gd name="T15" fmla="*/ 4 h 64"/>
                  <a:gd name="T16" fmla="*/ 0 w 33"/>
                  <a:gd name="T17" fmla="*/ 3 h 64"/>
                  <a:gd name="T18" fmla="*/ 0 w 33"/>
                  <a:gd name="T19" fmla="*/ 3 h 64"/>
                  <a:gd name="T20" fmla="*/ 0 w 33"/>
                  <a:gd name="T21" fmla="*/ 3 h 64"/>
                  <a:gd name="T22" fmla="*/ 0 w 33"/>
                  <a:gd name="T23" fmla="*/ 3 h 64"/>
                  <a:gd name="T24" fmla="*/ 0 w 33"/>
                  <a:gd name="T25" fmla="*/ 3 h 64"/>
                  <a:gd name="T26" fmla="*/ 0 w 33"/>
                  <a:gd name="T27" fmla="*/ 3 h 64"/>
                  <a:gd name="T28" fmla="*/ 0 w 33"/>
                  <a:gd name="T29" fmla="*/ 3 h 64"/>
                  <a:gd name="T30" fmla="*/ 0 w 33"/>
                  <a:gd name="T31" fmla="*/ 1 h 64"/>
                  <a:gd name="T32" fmla="*/ 0 w 33"/>
                  <a:gd name="T33" fmla="*/ 1 h 64"/>
                  <a:gd name="T34" fmla="*/ 0 w 33"/>
                  <a:gd name="T35" fmla="*/ 1 h 64"/>
                  <a:gd name="T36" fmla="*/ 0 w 33"/>
                  <a:gd name="T37" fmla="*/ 1 h 64"/>
                  <a:gd name="T38" fmla="*/ 0 w 33"/>
                  <a:gd name="T39" fmla="*/ 1 h 64"/>
                  <a:gd name="T40" fmla="*/ 0 w 33"/>
                  <a:gd name="T41" fmla="*/ 1 h 64"/>
                  <a:gd name="T42" fmla="*/ 0 w 33"/>
                  <a:gd name="T43" fmla="*/ 1 h 64"/>
                  <a:gd name="T44" fmla="*/ 0 w 33"/>
                  <a:gd name="T45" fmla="*/ 1 h 64"/>
                  <a:gd name="T46" fmla="*/ 1 w 33"/>
                  <a:gd name="T47" fmla="*/ 0 h 64"/>
                  <a:gd name="T48" fmla="*/ 1 w 33"/>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
                  <a:gd name="T76" fmla="*/ 0 h 64"/>
                  <a:gd name="T77" fmla="*/ 33 w 33"/>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 h="64">
                    <a:moveTo>
                      <a:pt x="24" y="0"/>
                    </a:moveTo>
                    <a:lnTo>
                      <a:pt x="24" y="59"/>
                    </a:lnTo>
                    <a:lnTo>
                      <a:pt x="27" y="62"/>
                    </a:lnTo>
                    <a:lnTo>
                      <a:pt x="28" y="62"/>
                    </a:lnTo>
                    <a:lnTo>
                      <a:pt x="30" y="63"/>
                    </a:lnTo>
                    <a:lnTo>
                      <a:pt x="33" y="63"/>
                    </a:lnTo>
                    <a:lnTo>
                      <a:pt x="33" y="64"/>
                    </a:lnTo>
                    <a:lnTo>
                      <a:pt x="0" y="64"/>
                    </a:lnTo>
                    <a:lnTo>
                      <a:pt x="0" y="63"/>
                    </a:lnTo>
                    <a:lnTo>
                      <a:pt x="5" y="63"/>
                    </a:lnTo>
                    <a:lnTo>
                      <a:pt x="6" y="62"/>
                    </a:lnTo>
                    <a:lnTo>
                      <a:pt x="7" y="62"/>
                    </a:lnTo>
                    <a:lnTo>
                      <a:pt x="9" y="60"/>
                    </a:lnTo>
                    <a:lnTo>
                      <a:pt x="9" y="59"/>
                    </a:lnTo>
                    <a:lnTo>
                      <a:pt x="10" y="57"/>
                    </a:lnTo>
                    <a:lnTo>
                      <a:pt x="10" y="14"/>
                    </a:lnTo>
                    <a:lnTo>
                      <a:pt x="9" y="13"/>
                    </a:lnTo>
                    <a:lnTo>
                      <a:pt x="7" y="13"/>
                    </a:lnTo>
                    <a:lnTo>
                      <a:pt x="7" y="11"/>
                    </a:lnTo>
                    <a:lnTo>
                      <a:pt x="5" y="11"/>
                    </a:lnTo>
                    <a:lnTo>
                      <a:pt x="3" y="13"/>
                    </a:lnTo>
                    <a:lnTo>
                      <a:pt x="2" y="13"/>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93" name="Freeform 246"/>
              <p:cNvSpPr>
                <a:spLocks/>
              </p:cNvSpPr>
              <p:nvPr/>
            </p:nvSpPr>
            <p:spPr bwMode="auto">
              <a:xfrm>
                <a:off x="4872" y="3738"/>
                <a:ext cx="21" cy="32"/>
              </a:xfrm>
              <a:custGeom>
                <a:avLst/>
                <a:gdLst>
                  <a:gd name="T0" fmla="*/ 3 w 41"/>
                  <a:gd name="T1" fmla="*/ 4 h 64"/>
                  <a:gd name="T2" fmla="*/ 0 w 41"/>
                  <a:gd name="T3" fmla="*/ 4 h 64"/>
                  <a:gd name="T4" fmla="*/ 0 w 41"/>
                  <a:gd name="T5" fmla="*/ 3 h 64"/>
                  <a:gd name="T6" fmla="*/ 1 w 41"/>
                  <a:gd name="T7" fmla="*/ 3 h 64"/>
                  <a:gd name="T8" fmla="*/ 2 w 41"/>
                  <a:gd name="T9" fmla="*/ 2 h 64"/>
                  <a:gd name="T10" fmla="*/ 2 w 41"/>
                  <a:gd name="T11" fmla="*/ 2 h 64"/>
                  <a:gd name="T12" fmla="*/ 2 w 41"/>
                  <a:gd name="T13" fmla="*/ 1 h 64"/>
                  <a:gd name="T14" fmla="*/ 2 w 41"/>
                  <a:gd name="T15" fmla="*/ 1 h 64"/>
                  <a:gd name="T16" fmla="*/ 2 w 41"/>
                  <a:gd name="T17" fmla="*/ 1 h 64"/>
                  <a:gd name="T18" fmla="*/ 2 w 41"/>
                  <a:gd name="T19" fmla="*/ 1 h 64"/>
                  <a:gd name="T20" fmla="*/ 2 w 41"/>
                  <a:gd name="T21" fmla="*/ 1 h 64"/>
                  <a:gd name="T22" fmla="*/ 1 w 41"/>
                  <a:gd name="T23" fmla="*/ 1 h 64"/>
                  <a:gd name="T24" fmla="*/ 1 w 41"/>
                  <a:gd name="T25" fmla="*/ 1 h 64"/>
                  <a:gd name="T26" fmla="*/ 1 w 41"/>
                  <a:gd name="T27" fmla="*/ 1 h 64"/>
                  <a:gd name="T28" fmla="*/ 0 w 41"/>
                  <a:gd name="T29" fmla="*/ 1 h 64"/>
                  <a:gd name="T30" fmla="*/ 1 w 41"/>
                  <a:gd name="T31" fmla="*/ 1 h 64"/>
                  <a:gd name="T32" fmla="*/ 1 w 41"/>
                  <a:gd name="T33" fmla="*/ 1 h 64"/>
                  <a:gd name="T34" fmla="*/ 1 w 41"/>
                  <a:gd name="T35" fmla="*/ 1 h 64"/>
                  <a:gd name="T36" fmla="*/ 2 w 41"/>
                  <a:gd name="T37" fmla="*/ 0 h 64"/>
                  <a:gd name="T38" fmla="*/ 2 w 41"/>
                  <a:gd name="T39" fmla="*/ 0 h 64"/>
                  <a:gd name="T40" fmla="*/ 2 w 41"/>
                  <a:gd name="T41" fmla="*/ 1 h 64"/>
                  <a:gd name="T42" fmla="*/ 3 w 41"/>
                  <a:gd name="T43" fmla="*/ 1 h 64"/>
                  <a:gd name="T44" fmla="*/ 3 w 41"/>
                  <a:gd name="T45" fmla="*/ 1 h 64"/>
                  <a:gd name="T46" fmla="*/ 3 w 41"/>
                  <a:gd name="T47" fmla="*/ 1 h 64"/>
                  <a:gd name="T48" fmla="*/ 3 w 41"/>
                  <a:gd name="T49" fmla="*/ 1 h 64"/>
                  <a:gd name="T50" fmla="*/ 3 w 41"/>
                  <a:gd name="T51" fmla="*/ 1 h 64"/>
                  <a:gd name="T52" fmla="*/ 3 w 41"/>
                  <a:gd name="T53" fmla="*/ 1 h 64"/>
                  <a:gd name="T54" fmla="*/ 3 w 41"/>
                  <a:gd name="T55" fmla="*/ 1 h 64"/>
                  <a:gd name="T56" fmla="*/ 2 w 41"/>
                  <a:gd name="T57" fmla="*/ 2 h 64"/>
                  <a:gd name="T58" fmla="*/ 1 w 41"/>
                  <a:gd name="T59" fmla="*/ 3 h 64"/>
                  <a:gd name="T60" fmla="*/ 3 w 41"/>
                  <a:gd name="T61" fmla="*/ 3 h 64"/>
                  <a:gd name="T62" fmla="*/ 3 w 41"/>
                  <a:gd name="T63" fmla="*/ 3 h 64"/>
                  <a:gd name="T64" fmla="*/ 3 w 41"/>
                  <a:gd name="T65" fmla="*/ 3 h 64"/>
                  <a:gd name="T66" fmla="*/ 3 w 41"/>
                  <a:gd name="T67" fmla="*/ 3 h 64"/>
                  <a:gd name="T68" fmla="*/ 3 w 41"/>
                  <a:gd name="T69" fmla="*/ 3 h 64"/>
                  <a:gd name="T70" fmla="*/ 3 w 41"/>
                  <a:gd name="T71" fmla="*/ 2 h 64"/>
                  <a:gd name="T72" fmla="*/ 3 w 41"/>
                  <a:gd name="T73" fmla="*/ 2 h 64"/>
                  <a:gd name="T74" fmla="*/ 3 w 41"/>
                  <a:gd name="T75" fmla="*/ 4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
                  <a:gd name="T115" fmla="*/ 0 h 64"/>
                  <a:gd name="T116" fmla="*/ 41 w 41"/>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 h="64">
                    <a:moveTo>
                      <a:pt x="37" y="64"/>
                    </a:moveTo>
                    <a:lnTo>
                      <a:pt x="0" y="64"/>
                    </a:lnTo>
                    <a:lnTo>
                      <a:pt x="0" y="63"/>
                    </a:lnTo>
                    <a:lnTo>
                      <a:pt x="10" y="50"/>
                    </a:lnTo>
                    <a:lnTo>
                      <a:pt x="19" y="42"/>
                    </a:lnTo>
                    <a:lnTo>
                      <a:pt x="23" y="36"/>
                    </a:lnTo>
                    <a:lnTo>
                      <a:pt x="24" y="31"/>
                    </a:lnTo>
                    <a:lnTo>
                      <a:pt x="26" y="27"/>
                    </a:lnTo>
                    <a:lnTo>
                      <a:pt x="26" y="20"/>
                    </a:lnTo>
                    <a:lnTo>
                      <a:pt x="23" y="14"/>
                    </a:lnTo>
                    <a:lnTo>
                      <a:pt x="19" y="11"/>
                    </a:lnTo>
                    <a:lnTo>
                      <a:pt x="10" y="11"/>
                    </a:lnTo>
                    <a:lnTo>
                      <a:pt x="6" y="14"/>
                    </a:lnTo>
                    <a:lnTo>
                      <a:pt x="3" y="18"/>
                    </a:lnTo>
                    <a:lnTo>
                      <a:pt x="0" y="18"/>
                    </a:lnTo>
                    <a:lnTo>
                      <a:pt x="3" y="13"/>
                    </a:lnTo>
                    <a:lnTo>
                      <a:pt x="9" y="4"/>
                    </a:lnTo>
                    <a:lnTo>
                      <a:pt x="13" y="1"/>
                    </a:lnTo>
                    <a:lnTo>
                      <a:pt x="17" y="0"/>
                    </a:lnTo>
                    <a:lnTo>
                      <a:pt x="24" y="0"/>
                    </a:lnTo>
                    <a:lnTo>
                      <a:pt x="30" y="3"/>
                    </a:lnTo>
                    <a:lnTo>
                      <a:pt x="33" y="6"/>
                    </a:lnTo>
                    <a:lnTo>
                      <a:pt x="37" y="8"/>
                    </a:lnTo>
                    <a:lnTo>
                      <a:pt x="37" y="11"/>
                    </a:lnTo>
                    <a:lnTo>
                      <a:pt x="38" y="14"/>
                    </a:lnTo>
                    <a:lnTo>
                      <a:pt x="38" y="20"/>
                    </a:lnTo>
                    <a:lnTo>
                      <a:pt x="37" y="24"/>
                    </a:lnTo>
                    <a:lnTo>
                      <a:pt x="35" y="29"/>
                    </a:lnTo>
                    <a:lnTo>
                      <a:pt x="28" y="39"/>
                    </a:lnTo>
                    <a:lnTo>
                      <a:pt x="14" y="53"/>
                    </a:lnTo>
                    <a:lnTo>
                      <a:pt x="34" y="53"/>
                    </a:lnTo>
                    <a:lnTo>
                      <a:pt x="35" y="52"/>
                    </a:lnTo>
                    <a:lnTo>
                      <a:pt x="37" y="52"/>
                    </a:lnTo>
                    <a:lnTo>
                      <a:pt x="37" y="50"/>
                    </a:lnTo>
                    <a:lnTo>
                      <a:pt x="38" y="49"/>
                    </a:lnTo>
                    <a:lnTo>
                      <a:pt x="40" y="46"/>
                    </a:lnTo>
                    <a:lnTo>
                      <a:pt x="41" y="46"/>
                    </a:lnTo>
                    <a:lnTo>
                      <a:pt x="37" y="64"/>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94" name="Freeform 247"/>
              <p:cNvSpPr>
                <a:spLocks/>
              </p:cNvSpPr>
              <p:nvPr/>
            </p:nvSpPr>
            <p:spPr bwMode="auto">
              <a:xfrm>
                <a:off x="4897" y="3739"/>
                <a:ext cx="20" cy="32"/>
              </a:xfrm>
              <a:custGeom>
                <a:avLst/>
                <a:gdLst>
                  <a:gd name="T0" fmla="*/ 1 w 40"/>
                  <a:gd name="T1" fmla="*/ 0 h 65"/>
                  <a:gd name="T2" fmla="*/ 3 w 40"/>
                  <a:gd name="T3" fmla="*/ 0 h 65"/>
                  <a:gd name="T4" fmla="*/ 3 w 40"/>
                  <a:gd name="T5" fmla="*/ 0 h 65"/>
                  <a:gd name="T6" fmla="*/ 1 w 40"/>
                  <a:gd name="T7" fmla="*/ 0 h 65"/>
                  <a:gd name="T8" fmla="*/ 1 w 40"/>
                  <a:gd name="T9" fmla="*/ 1 h 65"/>
                  <a:gd name="T10" fmla="*/ 1 w 40"/>
                  <a:gd name="T11" fmla="*/ 1 h 65"/>
                  <a:gd name="T12" fmla="*/ 3 w 40"/>
                  <a:gd name="T13" fmla="*/ 1 h 65"/>
                  <a:gd name="T14" fmla="*/ 3 w 40"/>
                  <a:gd name="T15" fmla="*/ 1 h 65"/>
                  <a:gd name="T16" fmla="*/ 3 w 40"/>
                  <a:gd name="T17" fmla="*/ 2 h 65"/>
                  <a:gd name="T18" fmla="*/ 3 w 40"/>
                  <a:gd name="T19" fmla="*/ 2 h 65"/>
                  <a:gd name="T20" fmla="*/ 3 w 40"/>
                  <a:gd name="T21" fmla="*/ 2 h 65"/>
                  <a:gd name="T22" fmla="*/ 3 w 40"/>
                  <a:gd name="T23" fmla="*/ 3 h 65"/>
                  <a:gd name="T24" fmla="*/ 3 w 40"/>
                  <a:gd name="T25" fmla="*/ 3 h 65"/>
                  <a:gd name="T26" fmla="*/ 3 w 40"/>
                  <a:gd name="T27" fmla="*/ 3 h 65"/>
                  <a:gd name="T28" fmla="*/ 2 w 40"/>
                  <a:gd name="T29" fmla="*/ 3 h 65"/>
                  <a:gd name="T30" fmla="*/ 1 w 40"/>
                  <a:gd name="T31" fmla="*/ 3 h 65"/>
                  <a:gd name="T32" fmla="*/ 1 w 40"/>
                  <a:gd name="T33" fmla="*/ 3 h 65"/>
                  <a:gd name="T34" fmla="*/ 1 w 40"/>
                  <a:gd name="T35" fmla="*/ 3 h 65"/>
                  <a:gd name="T36" fmla="*/ 1 w 40"/>
                  <a:gd name="T37" fmla="*/ 4 h 65"/>
                  <a:gd name="T38" fmla="*/ 1 w 40"/>
                  <a:gd name="T39" fmla="*/ 4 h 65"/>
                  <a:gd name="T40" fmla="*/ 1 w 40"/>
                  <a:gd name="T41" fmla="*/ 3 h 65"/>
                  <a:gd name="T42" fmla="*/ 1 w 40"/>
                  <a:gd name="T43" fmla="*/ 3 h 65"/>
                  <a:gd name="T44" fmla="*/ 0 w 40"/>
                  <a:gd name="T45" fmla="*/ 3 h 65"/>
                  <a:gd name="T46" fmla="*/ 0 w 40"/>
                  <a:gd name="T47" fmla="*/ 3 h 65"/>
                  <a:gd name="T48" fmla="*/ 1 w 40"/>
                  <a:gd name="T49" fmla="*/ 3 h 65"/>
                  <a:gd name="T50" fmla="*/ 1 w 40"/>
                  <a:gd name="T51" fmla="*/ 3 h 65"/>
                  <a:gd name="T52" fmla="*/ 1 w 40"/>
                  <a:gd name="T53" fmla="*/ 3 h 65"/>
                  <a:gd name="T54" fmla="*/ 1 w 40"/>
                  <a:gd name="T55" fmla="*/ 3 h 65"/>
                  <a:gd name="T56" fmla="*/ 1 w 40"/>
                  <a:gd name="T57" fmla="*/ 3 h 65"/>
                  <a:gd name="T58" fmla="*/ 1 w 40"/>
                  <a:gd name="T59" fmla="*/ 3 h 65"/>
                  <a:gd name="T60" fmla="*/ 1 w 40"/>
                  <a:gd name="T61" fmla="*/ 3 h 65"/>
                  <a:gd name="T62" fmla="*/ 1 w 40"/>
                  <a:gd name="T63" fmla="*/ 3 h 65"/>
                  <a:gd name="T64" fmla="*/ 1 w 40"/>
                  <a:gd name="T65" fmla="*/ 3 h 65"/>
                  <a:gd name="T66" fmla="*/ 1 w 40"/>
                  <a:gd name="T67" fmla="*/ 3 h 65"/>
                  <a:gd name="T68" fmla="*/ 2 w 40"/>
                  <a:gd name="T69" fmla="*/ 3 h 65"/>
                  <a:gd name="T70" fmla="*/ 2 w 40"/>
                  <a:gd name="T71" fmla="*/ 2 h 65"/>
                  <a:gd name="T72" fmla="*/ 1 w 40"/>
                  <a:gd name="T73" fmla="*/ 2 h 65"/>
                  <a:gd name="T74" fmla="*/ 1 w 40"/>
                  <a:gd name="T75" fmla="*/ 2 h 65"/>
                  <a:gd name="T76" fmla="*/ 1 w 40"/>
                  <a:gd name="T77" fmla="*/ 2 h 65"/>
                  <a:gd name="T78" fmla="*/ 1 w 40"/>
                  <a:gd name="T79" fmla="*/ 2 h 65"/>
                  <a:gd name="T80" fmla="*/ 1 w 40"/>
                  <a:gd name="T81" fmla="*/ 1 h 65"/>
                  <a:gd name="T82" fmla="*/ 0 w 40"/>
                  <a:gd name="T83" fmla="*/ 1 h 65"/>
                  <a:gd name="T84" fmla="*/ 1 w 40"/>
                  <a:gd name="T85" fmla="*/ 0 h 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
                  <a:gd name="T130" fmla="*/ 0 h 65"/>
                  <a:gd name="T131" fmla="*/ 40 w 40"/>
                  <a:gd name="T132" fmla="*/ 65 h 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 h="65">
                    <a:moveTo>
                      <a:pt x="11" y="0"/>
                    </a:moveTo>
                    <a:lnTo>
                      <a:pt x="40" y="0"/>
                    </a:lnTo>
                    <a:lnTo>
                      <a:pt x="35" y="12"/>
                    </a:lnTo>
                    <a:lnTo>
                      <a:pt x="11" y="12"/>
                    </a:lnTo>
                    <a:lnTo>
                      <a:pt x="7" y="19"/>
                    </a:lnTo>
                    <a:lnTo>
                      <a:pt x="22" y="20"/>
                    </a:lnTo>
                    <a:lnTo>
                      <a:pt x="33" y="26"/>
                    </a:lnTo>
                    <a:lnTo>
                      <a:pt x="36" y="28"/>
                    </a:lnTo>
                    <a:lnTo>
                      <a:pt x="39" y="33"/>
                    </a:lnTo>
                    <a:lnTo>
                      <a:pt x="39" y="37"/>
                    </a:lnTo>
                    <a:lnTo>
                      <a:pt x="40" y="41"/>
                    </a:lnTo>
                    <a:lnTo>
                      <a:pt x="39" y="48"/>
                    </a:lnTo>
                    <a:lnTo>
                      <a:pt x="37" y="54"/>
                    </a:lnTo>
                    <a:lnTo>
                      <a:pt x="35" y="58"/>
                    </a:lnTo>
                    <a:lnTo>
                      <a:pt x="32" y="59"/>
                    </a:lnTo>
                    <a:lnTo>
                      <a:pt x="28" y="62"/>
                    </a:lnTo>
                    <a:lnTo>
                      <a:pt x="23" y="63"/>
                    </a:lnTo>
                    <a:lnTo>
                      <a:pt x="19" y="63"/>
                    </a:lnTo>
                    <a:lnTo>
                      <a:pt x="14" y="65"/>
                    </a:lnTo>
                    <a:lnTo>
                      <a:pt x="9" y="65"/>
                    </a:lnTo>
                    <a:lnTo>
                      <a:pt x="5" y="63"/>
                    </a:lnTo>
                    <a:lnTo>
                      <a:pt x="2" y="62"/>
                    </a:lnTo>
                    <a:lnTo>
                      <a:pt x="0" y="59"/>
                    </a:lnTo>
                    <a:lnTo>
                      <a:pt x="0" y="55"/>
                    </a:lnTo>
                    <a:lnTo>
                      <a:pt x="2" y="52"/>
                    </a:lnTo>
                    <a:lnTo>
                      <a:pt x="8" y="52"/>
                    </a:lnTo>
                    <a:lnTo>
                      <a:pt x="11" y="55"/>
                    </a:lnTo>
                    <a:lnTo>
                      <a:pt x="16" y="58"/>
                    </a:lnTo>
                    <a:lnTo>
                      <a:pt x="18" y="59"/>
                    </a:lnTo>
                    <a:lnTo>
                      <a:pt x="19" y="59"/>
                    </a:lnTo>
                    <a:lnTo>
                      <a:pt x="21" y="61"/>
                    </a:lnTo>
                    <a:lnTo>
                      <a:pt x="23" y="61"/>
                    </a:lnTo>
                    <a:lnTo>
                      <a:pt x="29" y="58"/>
                    </a:lnTo>
                    <a:lnTo>
                      <a:pt x="30" y="55"/>
                    </a:lnTo>
                    <a:lnTo>
                      <a:pt x="32" y="54"/>
                    </a:lnTo>
                    <a:lnTo>
                      <a:pt x="32" y="47"/>
                    </a:lnTo>
                    <a:lnTo>
                      <a:pt x="30" y="42"/>
                    </a:lnTo>
                    <a:lnTo>
                      <a:pt x="28" y="40"/>
                    </a:lnTo>
                    <a:lnTo>
                      <a:pt x="23" y="37"/>
                    </a:lnTo>
                    <a:lnTo>
                      <a:pt x="18" y="34"/>
                    </a:lnTo>
                    <a:lnTo>
                      <a:pt x="4" y="31"/>
                    </a:lnTo>
                    <a:lnTo>
                      <a:pt x="0" y="31"/>
                    </a:lnTo>
                    <a:lnTo>
                      <a:pt x="11"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95" name="Freeform 248"/>
              <p:cNvSpPr>
                <a:spLocks/>
              </p:cNvSpPr>
              <p:nvPr/>
            </p:nvSpPr>
            <p:spPr bwMode="auto">
              <a:xfrm>
                <a:off x="5108" y="3738"/>
                <a:ext cx="16" cy="32"/>
              </a:xfrm>
              <a:custGeom>
                <a:avLst/>
                <a:gdLst>
                  <a:gd name="T0" fmla="*/ 1 w 33"/>
                  <a:gd name="T1" fmla="*/ 0 h 64"/>
                  <a:gd name="T2" fmla="*/ 1 w 33"/>
                  <a:gd name="T3" fmla="*/ 3 h 64"/>
                  <a:gd name="T4" fmla="*/ 1 w 33"/>
                  <a:gd name="T5" fmla="*/ 3 h 64"/>
                  <a:gd name="T6" fmla="*/ 1 w 33"/>
                  <a:gd name="T7" fmla="*/ 3 h 64"/>
                  <a:gd name="T8" fmla="*/ 1 w 33"/>
                  <a:gd name="T9" fmla="*/ 3 h 64"/>
                  <a:gd name="T10" fmla="*/ 2 w 33"/>
                  <a:gd name="T11" fmla="*/ 3 h 64"/>
                  <a:gd name="T12" fmla="*/ 2 w 33"/>
                  <a:gd name="T13" fmla="*/ 4 h 64"/>
                  <a:gd name="T14" fmla="*/ 0 w 33"/>
                  <a:gd name="T15" fmla="*/ 4 h 64"/>
                  <a:gd name="T16" fmla="*/ 0 w 33"/>
                  <a:gd name="T17" fmla="*/ 3 h 64"/>
                  <a:gd name="T18" fmla="*/ 0 w 33"/>
                  <a:gd name="T19" fmla="*/ 3 h 64"/>
                  <a:gd name="T20" fmla="*/ 0 w 33"/>
                  <a:gd name="T21" fmla="*/ 3 h 64"/>
                  <a:gd name="T22" fmla="*/ 0 w 33"/>
                  <a:gd name="T23" fmla="*/ 3 h 64"/>
                  <a:gd name="T24" fmla="*/ 0 w 33"/>
                  <a:gd name="T25" fmla="*/ 3 h 64"/>
                  <a:gd name="T26" fmla="*/ 0 w 33"/>
                  <a:gd name="T27" fmla="*/ 3 h 64"/>
                  <a:gd name="T28" fmla="*/ 0 w 33"/>
                  <a:gd name="T29" fmla="*/ 3 h 64"/>
                  <a:gd name="T30" fmla="*/ 0 w 33"/>
                  <a:gd name="T31" fmla="*/ 1 h 64"/>
                  <a:gd name="T32" fmla="*/ 0 w 33"/>
                  <a:gd name="T33" fmla="*/ 1 h 64"/>
                  <a:gd name="T34" fmla="*/ 0 w 33"/>
                  <a:gd name="T35" fmla="*/ 1 h 64"/>
                  <a:gd name="T36" fmla="*/ 0 w 33"/>
                  <a:gd name="T37" fmla="*/ 1 h 64"/>
                  <a:gd name="T38" fmla="*/ 0 w 33"/>
                  <a:gd name="T39" fmla="*/ 1 h 64"/>
                  <a:gd name="T40" fmla="*/ 0 w 33"/>
                  <a:gd name="T41" fmla="*/ 1 h 64"/>
                  <a:gd name="T42" fmla="*/ 0 w 33"/>
                  <a:gd name="T43" fmla="*/ 1 h 64"/>
                  <a:gd name="T44" fmla="*/ 0 w 33"/>
                  <a:gd name="T45" fmla="*/ 1 h 64"/>
                  <a:gd name="T46" fmla="*/ 1 w 33"/>
                  <a:gd name="T47" fmla="*/ 0 h 64"/>
                  <a:gd name="T48" fmla="*/ 1 w 33"/>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
                  <a:gd name="T76" fmla="*/ 0 h 64"/>
                  <a:gd name="T77" fmla="*/ 33 w 33"/>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 h="64">
                    <a:moveTo>
                      <a:pt x="24" y="0"/>
                    </a:moveTo>
                    <a:lnTo>
                      <a:pt x="24" y="59"/>
                    </a:lnTo>
                    <a:lnTo>
                      <a:pt x="27" y="62"/>
                    </a:lnTo>
                    <a:lnTo>
                      <a:pt x="28" y="62"/>
                    </a:lnTo>
                    <a:lnTo>
                      <a:pt x="30" y="63"/>
                    </a:lnTo>
                    <a:lnTo>
                      <a:pt x="33" y="63"/>
                    </a:lnTo>
                    <a:lnTo>
                      <a:pt x="33" y="64"/>
                    </a:lnTo>
                    <a:lnTo>
                      <a:pt x="0" y="64"/>
                    </a:lnTo>
                    <a:lnTo>
                      <a:pt x="0" y="63"/>
                    </a:lnTo>
                    <a:lnTo>
                      <a:pt x="4" y="63"/>
                    </a:lnTo>
                    <a:lnTo>
                      <a:pt x="6" y="62"/>
                    </a:lnTo>
                    <a:lnTo>
                      <a:pt x="7" y="62"/>
                    </a:lnTo>
                    <a:lnTo>
                      <a:pt x="9" y="60"/>
                    </a:lnTo>
                    <a:lnTo>
                      <a:pt x="9" y="59"/>
                    </a:lnTo>
                    <a:lnTo>
                      <a:pt x="10" y="57"/>
                    </a:lnTo>
                    <a:lnTo>
                      <a:pt x="10" y="14"/>
                    </a:lnTo>
                    <a:lnTo>
                      <a:pt x="9" y="13"/>
                    </a:lnTo>
                    <a:lnTo>
                      <a:pt x="7" y="13"/>
                    </a:lnTo>
                    <a:lnTo>
                      <a:pt x="7" y="11"/>
                    </a:lnTo>
                    <a:lnTo>
                      <a:pt x="4" y="11"/>
                    </a:lnTo>
                    <a:lnTo>
                      <a:pt x="3" y="13"/>
                    </a:lnTo>
                    <a:lnTo>
                      <a:pt x="2" y="13"/>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96" name="Freeform 249"/>
              <p:cNvSpPr>
                <a:spLocks/>
              </p:cNvSpPr>
              <p:nvPr/>
            </p:nvSpPr>
            <p:spPr bwMode="auto">
              <a:xfrm>
                <a:off x="5129" y="3738"/>
                <a:ext cx="20" cy="32"/>
              </a:xfrm>
              <a:custGeom>
                <a:avLst/>
                <a:gdLst>
                  <a:gd name="T0" fmla="*/ 2 w 41"/>
                  <a:gd name="T1" fmla="*/ 4 h 64"/>
                  <a:gd name="T2" fmla="*/ 0 w 41"/>
                  <a:gd name="T3" fmla="*/ 4 h 64"/>
                  <a:gd name="T4" fmla="*/ 0 w 41"/>
                  <a:gd name="T5" fmla="*/ 3 h 64"/>
                  <a:gd name="T6" fmla="*/ 0 w 41"/>
                  <a:gd name="T7" fmla="*/ 3 h 64"/>
                  <a:gd name="T8" fmla="*/ 1 w 41"/>
                  <a:gd name="T9" fmla="*/ 2 h 64"/>
                  <a:gd name="T10" fmla="*/ 1 w 41"/>
                  <a:gd name="T11" fmla="*/ 2 h 64"/>
                  <a:gd name="T12" fmla="*/ 1 w 41"/>
                  <a:gd name="T13" fmla="*/ 1 h 64"/>
                  <a:gd name="T14" fmla="*/ 1 w 41"/>
                  <a:gd name="T15" fmla="*/ 1 h 64"/>
                  <a:gd name="T16" fmla="*/ 1 w 41"/>
                  <a:gd name="T17" fmla="*/ 1 h 64"/>
                  <a:gd name="T18" fmla="*/ 1 w 41"/>
                  <a:gd name="T19" fmla="*/ 1 h 64"/>
                  <a:gd name="T20" fmla="*/ 1 w 41"/>
                  <a:gd name="T21" fmla="*/ 1 h 64"/>
                  <a:gd name="T22" fmla="*/ 0 w 41"/>
                  <a:gd name="T23" fmla="*/ 1 h 64"/>
                  <a:gd name="T24" fmla="*/ 0 w 41"/>
                  <a:gd name="T25" fmla="*/ 1 h 64"/>
                  <a:gd name="T26" fmla="*/ 0 w 41"/>
                  <a:gd name="T27" fmla="*/ 1 h 64"/>
                  <a:gd name="T28" fmla="*/ 0 w 41"/>
                  <a:gd name="T29" fmla="*/ 1 h 64"/>
                  <a:gd name="T30" fmla="*/ 0 w 41"/>
                  <a:gd name="T31" fmla="*/ 1 h 64"/>
                  <a:gd name="T32" fmla="*/ 0 w 41"/>
                  <a:gd name="T33" fmla="*/ 1 h 64"/>
                  <a:gd name="T34" fmla="*/ 0 w 41"/>
                  <a:gd name="T35" fmla="*/ 1 h 64"/>
                  <a:gd name="T36" fmla="*/ 1 w 41"/>
                  <a:gd name="T37" fmla="*/ 0 h 64"/>
                  <a:gd name="T38" fmla="*/ 1 w 41"/>
                  <a:gd name="T39" fmla="*/ 0 h 64"/>
                  <a:gd name="T40" fmla="*/ 1 w 41"/>
                  <a:gd name="T41" fmla="*/ 1 h 64"/>
                  <a:gd name="T42" fmla="*/ 2 w 41"/>
                  <a:gd name="T43" fmla="*/ 1 h 64"/>
                  <a:gd name="T44" fmla="*/ 2 w 41"/>
                  <a:gd name="T45" fmla="*/ 1 h 64"/>
                  <a:gd name="T46" fmla="*/ 2 w 41"/>
                  <a:gd name="T47" fmla="*/ 1 h 64"/>
                  <a:gd name="T48" fmla="*/ 2 w 41"/>
                  <a:gd name="T49" fmla="*/ 1 h 64"/>
                  <a:gd name="T50" fmla="*/ 2 w 41"/>
                  <a:gd name="T51" fmla="*/ 1 h 64"/>
                  <a:gd name="T52" fmla="*/ 2 w 41"/>
                  <a:gd name="T53" fmla="*/ 1 h 64"/>
                  <a:gd name="T54" fmla="*/ 2 w 41"/>
                  <a:gd name="T55" fmla="*/ 1 h 64"/>
                  <a:gd name="T56" fmla="*/ 1 w 41"/>
                  <a:gd name="T57" fmla="*/ 2 h 64"/>
                  <a:gd name="T58" fmla="*/ 0 w 41"/>
                  <a:gd name="T59" fmla="*/ 3 h 64"/>
                  <a:gd name="T60" fmla="*/ 2 w 41"/>
                  <a:gd name="T61" fmla="*/ 3 h 64"/>
                  <a:gd name="T62" fmla="*/ 2 w 41"/>
                  <a:gd name="T63" fmla="*/ 3 h 64"/>
                  <a:gd name="T64" fmla="*/ 2 w 41"/>
                  <a:gd name="T65" fmla="*/ 3 h 64"/>
                  <a:gd name="T66" fmla="*/ 2 w 41"/>
                  <a:gd name="T67" fmla="*/ 3 h 64"/>
                  <a:gd name="T68" fmla="*/ 2 w 41"/>
                  <a:gd name="T69" fmla="*/ 3 h 64"/>
                  <a:gd name="T70" fmla="*/ 2 w 41"/>
                  <a:gd name="T71" fmla="*/ 2 h 64"/>
                  <a:gd name="T72" fmla="*/ 2 w 41"/>
                  <a:gd name="T73" fmla="*/ 2 h 64"/>
                  <a:gd name="T74" fmla="*/ 2 w 41"/>
                  <a:gd name="T75" fmla="*/ 4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
                  <a:gd name="T115" fmla="*/ 0 h 64"/>
                  <a:gd name="T116" fmla="*/ 41 w 41"/>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 h="64">
                    <a:moveTo>
                      <a:pt x="37" y="64"/>
                    </a:moveTo>
                    <a:lnTo>
                      <a:pt x="0" y="64"/>
                    </a:lnTo>
                    <a:lnTo>
                      <a:pt x="0" y="63"/>
                    </a:lnTo>
                    <a:lnTo>
                      <a:pt x="10" y="50"/>
                    </a:lnTo>
                    <a:lnTo>
                      <a:pt x="19" y="42"/>
                    </a:lnTo>
                    <a:lnTo>
                      <a:pt x="23" y="36"/>
                    </a:lnTo>
                    <a:lnTo>
                      <a:pt x="24" y="31"/>
                    </a:lnTo>
                    <a:lnTo>
                      <a:pt x="26" y="27"/>
                    </a:lnTo>
                    <a:lnTo>
                      <a:pt x="26" y="20"/>
                    </a:lnTo>
                    <a:lnTo>
                      <a:pt x="23" y="14"/>
                    </a:lnTo>
                    <a:lnTo>
                      <a:pt x="19" y="11"/>
                    </a:lnTo>
                    <a:lnTo>
                      <a:pt x="10" y="11"/>
                    </a:lnTo>
                    <a:lnTo>
                      <a:pt x="6" y="14"/>
                    </a:lnTo>
                    <a:lnTo>
                      <a:pt x="3" y="18"/>
                    </a:lnTo>
                    <a:lnTo>
                      <a:pt x="0" y="18"/>
                    </a:lnTo>
                    <a:lnTo>
                      <a:pt x="3" y="13"/>
                    </a:lnTo>
                    <a:lnTo>
                      <a:pt x="9" y="4"/>
                    </a:lnTo>
                    <a:lnTo>
                      <a:pt x="13" y="1"/>
                    </a:lnTo>
                    <a:lnTo>
                      <a:pt x="17" y="0"/>
                    </a:lnTo>
                    <a:lnTo>
                      <a:pt x="24" y="0"/>
                    </a:lnTo>
                    <a:lnTo>
                      <a:pt x="30" y="3"/>
                    </a:lnTo>
                    <a:lnTo>
                      <a:pt x="33" y="6"/>
                    </a:lnTo>
                    <a:lnTo>
                      <a:pt x="37" y="8"/>
                    </a:lnTo>
                    <a:lnTo>
                      <a:pt x="37" y="11"/>
                    </a:lnTo>
                    <a:lnTo>
                      <a:pt x="38" y="14"/>
                    </a:lnTo>
                    <a:lnTo>
                      <a:pt x="38" y="20"/>
                    </a:lnTo>
                    <a:lnTo>
                      <a:pt x="37" y="24"/>
                    </a:lnTo>
                    <a:lnTo>
                      <a:pt x="35" y="29"/>
                    </a:lnTo>
                    <a:lnTo>
                      <a:pt x="28" y="39"/>
                    </a:lnTo>
                    <a:lnTo>
                      <a:pt x="14" y="53"/>
                    </a:lnTo>
                    <a:lnTo>
                      <a:pt x="34" y="53"/>
                    </a:lnTo>
                    <a:lnTo>
                      <a:pt x="35" y="52"/>
                    </a:lnTo>
                    <a:lnTo>
                      <a:pt x="37" y="52"/>
                    </a:lnTo>
                    <a:lnTo>
                      <a:pt x="37" y="50"/>
                    </a:lnTo>
                    <a:lnTo>
                      <a:pt x="38" y="49"/>
                    </a:lnTo>
                    <a:lnTo>
                      <a:pt x="40" y="46"/>
                    </a:lnTo>
                    <a:lnTo>
                      <a:pt x="41" y="46"/>
                    </a:lnTo>
                    <a:lnTo>
                      <a:pt x="37" y="64"/>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97" name="Freeform 250"/>
              <p:cNvSpPr>
                <a:spLocks noEditPoints="1"/>
              </p:cNvSpPr>
              <p:nvPr/>
            </p:nvSpPr>
            <p:spPr bwMode="auto">
              <a:xfrm>
                <a:off x="5153" y="3738"/>
                <a:ext cx="20" cy="33"/>
              </a:xfrm>
              <a:custGeom>
                <a:avLst/>
                <a:gdLst>
                  <a:gd name="T0" fmla="*/ 2 w 41"/>
                  <a:gd name="T1" fmla="*/ 0 h 66"/>
                  <a:gd name="T2" fmla="*/ 2 w 41"/>
                  <a:gd name="T3" fmla="*/ 1 h 66"/>
                  <a:gd name="T4" fmla="*/ 2 w 41"/>
                  <a:gd name="T5" fmla="*/ 1 h 66"/>
                  <a:gd name="T6" fmla="*/ 1 w 41"/>
                  <a:gd name="T7" fmla="*/ 1 h 66"/>
                  <a:gd name="T8" fmla="*/ 1 w 41"/>
                  <a:gd name="T9" fmla="*/ 1 h 66"/>
                  <a:gd name="T10" fmla="*/ 1 w 41"/>
                  <a:gd name="T11" fmla="*/ 1 h 66"/>
                  <a:gd name="T12" fmla="*/ 1 w 41"/>
                  <a:gd name="T13" fmla="*/ 1 h 66"/>
                  <a:gd name="T14" fmla="*/ 1 w 41"/>
                  <a:gd name="T15" fmla="*/ 1 h 66"/>
                  <a:gd name="T16" fmla="*/ 1 w 41"/>
                  <a:gd name="T17" fmla="*/ 1 h 66"/>
                  <a:gd name="T18" fmla="*/ 1 w 41"/>
                  <a:gd name="T19" fmla="*/ 1 h 66"/>
                  <a:gd name="T20" fmla="*/ 2 w 41"/>
                  <a:gd name="T21" fmla="*/ 1 h 66"/>
                  <a:gd name="T22" fmla="*/ 2 w 41"/>
                  <a:gd name="T23" fmla="*/ 1 h 66"/>
                  <a:gd name="T24" fmla="*/ 2 w 41"/>
                  <a:gd name="T25" fmla="*/ 2 h 66"/>
                  <a:gd name="T26" fmla="*/ 2 w 41"/>
                  <a:gd name="T27" fmla="*/ 2 h 66"/>
                  <a:gd name="T28" fmla="*/ 2 w 41"/>
                  <a:gd name="T29" fmla="*/ 2 h 66"/>
                  <a:gd name="T30" fmla="*/ 2 w 41"/>
                  <a:gd name="T31" fmla="*/ 3 h 66"/>
                  <a:gd name="T32" fmla="*/ 2 w 41"/>
                  <a:gd name="T33" fmla="*/ 3 h 66"/>
                  <a:gd name="T34" fmla="*/ 2 w 41"/>
                  <a:gd name="T35" fmla="*/ 3 h 66"/>
                  <a:gd name="T36" fmla="*/ 1 w 41"/>
                  <a:gd name="T37" fmla="*/ 3 h 66"/>
                  <a:gd name="T38" fmla="*/ 1 w 41"/>
                  <a:gd name="T39" fmla="*/ 4 h 66"/>
                  <a:gd name="T40" fmla="*/ 1 w 41"/>
                  <a:gd name="T41" fmla="*/ 4 h 66"/>
                  <a:gd name="T42" fmla="*/ 1 w 41"/>
                  <a:gd name="T43" fmla="*/ 4 h 66"/>
                  <a:gd name="T44" fmla="*/ 1 w 41"/>
                  <a:gd name="T45" fmla="*/ 4 h 66"/>
                  <a:gd name="T46" fmla="*/ 0 w 41"/>
                  <a:gd name="T47" fmla="*/ 4 h 66"/>
                  <a:gd name="T48" fmla="*/ 0 w 41"/>
                  <a:gd name="T49" fmla="*/ 3 h 66"/>
                  <a:gd name="T50" fmla="*/ 0 w 41"/>
                  <a:gd name="T51" fmla="*/ 3 h 66"/>
                  <a:gd name="T52" fmla="*/ 0 w 41"/>
                  <a:gd name="T53" fmla="*/ 3 h 66"/>
                  <a:gd name="T54" fmla="*/ 0 w 41"/>
                  <a:gd name="T55" fmla="*/ 3 h 66"/>
                  <a:gd name="T56" fmla="*/ 0 w 41"/>
                  <a:gd name="T57" fmla="*/ 2 h 66"/>
                  <a:gd name="T58" fmla="*/ 0 w 41"/>
                  <a:gd name="T59" fmla="*/ 2 h 66"/>
                  <a:gd name="T60" fmla="*/ 0 w 41"/>
                  <a:gd name="T61" fmla="*/ 1 h 66"/>
                  <a:gd name="T62" fmla="*/ 0 w 41"/>
                  <a:gd name="T63" fmla="*/ 1 h 66"/>
                  <a:gd name="T64" fmla="*/ 0 w 41"/>
                  <a:gd name="T65" fmla="*/ 1 h 66"/>
                  <a:gd name="T66" fmla="*/ 0 w 41"/>
                  <a:gd name="T67" fmla="*/ 1 h 66"/>
                  <a:gd name="T68" fmla="*/ 1 w 41"/>
                  <a:gd name="T69" fmla="*/ 1 h 66"/>
                  <a:gd name="T70" fmla="*/ 1 w 41"/>
                  <a:gd name="T71" fmla="*/ 1 h 66"/>
                  <a:gd name="T72" fmla="*/ 2 w 41"/>
                  <a:gd name="T73" fmla="*/ 1 h 66"/>
                  <a:gd name="T74" fmla="*/ 2 w 41"/>
                  <a:gd name="T75" fmla="*/ 0 h 66"/>
                  <a:gd name="T76" fmla="*/ 0 w 41"/>
                  <a:gd name="T77" fmla="*/ 1 h 66"/>
                  <a:gd name="T78" fmla="*/ 0 w 41"/>
                  <a:gd name="T79" fmla="*/ 3 h 66"/>
                  <a:gd name="T80" fmla="*/ 1 w 41"/>
                  <a:gd name="T81" fmla="*/ 3 h 66"/>
                  <a:gd name="T82" fmla="*/ 1 w 41"/>
                  <a:gd name="T83" fmla="*/ 3 h 66"/>
                  <a:gd name="T84" fmla="*/ 1 w 41"/>
                  <a:gd name="T85" fmla="*/ 3 h 66"/>
                  <a:gd name="T86" fmla="*/ 1 w 41"/>
                  <a:gd name="T87" fmla="*/ 3 h 66"/>
                  <a:gd name="T88" fmla="*/ 1 w 41"/>
                  <a:gd name="T89" fmla="*/ 3 h 66"/>
                  <a:gd name="T90" fmla="*/ 1 w 41"/>
                  <a:gd name="T91" fmla="*/ 3 h 66"/>
                  <a:gd name="T92" fmla="*/ 1 w 41"/>
                  <a:gd name="T93" fmla="*/ 3 h 66"/>
                  <a:gd name="T94" fmla="*/ 1 w 41"/>
                  <a:gd name="T95" fmla="*/ 2 h 66"/>
                  <a:gd name="T96" fmla="*/ 1 w 41"/>
                  <a:gd name="T97" fmla="*/ 2 h 66"/>
                  <a:gd name="T98" fmla="*/ 1 w 41"/>
                  <a:gd name="T99" fmla="*/ 2 h 66"/>
                  <a:gd name="T100" fmla="*/ 1 w 41"/>
                  <a:gd name="T101" fmla="*/ 1 h 66"/>
                  <a:gd name="T102" fmla="*/ 1 w 41"/>
                  <a:gd name="T103" fmla="*/ 1 h 66"/>
                  <a:gd name="T104" fmla="*/ 0 w 41"/>
                  <a:gd name="T105" fmla="*/ 1 h 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
                  <a:gd name="T160" fmla="*/ 0 h 66"/>
                  <a:gd name="T161" fmla="*/ 41 w 41"/>
                  <a:gd name="T162" fmla="*/ 66 h 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 h="66">
                    <a:moveTo>
                      <a:pt x="41" y="0"/>
                    </a:moveTo>
                    <a:lnTo>
                      <a:pt x="41" y="1"/>
                    </a:lnTo>
                    <a:lnTo>
                      <a:pt x="35" y="3"/>
                    </a:lnTo>
                    <a:lnTo>
                      <a:pt x="31" y="4"/>
                    </a:lnTo>
                    <a:lnTo>
                      <a:pt x="20" y="15"/>
                    </a:lnTo>
                    <a:lnTo>
                      <a:pt x="19" y="18"/>
                    </a:lnTo>
                    <a:lnTo>
                      <a:pt x="16" y="27"/>
                    </a:lnTo>
                    <a:lnTo>
                      <a:pt x="19" y="27"/>
                    </a:lnTo>
                    <a:lnTo>
                      <a:pt x="21" y="25"/>
                    </a:lnTo>
                    <a:lnTo>
                      <a:pt x="28" y="25"/>
                    </a:lnTo>
                    <a:lnTo>
                      <a:pt x="34" y="28"/>
                    </a:lnTo>
                    <a:lnTo>
                      <a:pt x="35" y="29"/>
                    </a:lnTo>
                    <a:lnTo>
                      <a:pt x="38" y="34"/>
                    </a:lnTo>
                    <a:lnTo>
                      <a:pt x="40" y="38"/>
                    </a:lnTo>
                    <a:lnTo>
                      <a:pt x="41" y="43"/>
                    </a:lnTo>
                    <a:lnTo>
                      <a:pt x="41" y="48"/>
                    </a:lnTo>
                    <a:lnTo>
                      <a:pt x="40" y="52"/>
                    </a:lnTo>
                    <a:lnTo>
                      <a:pt x="37" y="57"/>
                    </a:lnTo>
                    <a:lnTo>
                      <a:pt x="31" y="63"/>
                    </a:lnTo>
                    <a:lnTo>
                      <a:pt x="28" y="64"/>
                    </a:lnTo>
                    <a:lnTo>
                      <a:pt x="24" y="64"/>
                    </a:lnTo>
                    <a:lnTo>
                      <a:pt x="21" y="66"/>
                    </a:lnTo>
                    <a:lnTo>
                      <a:pt x="17" y="66"/>
                    </a:lnTo>
                    <a:lnTo>
                      <a:pt x="13" y="64"/>
                    </a:lnTo>
                    <a:lnTo>
                      <a:pt x="10" y="63"/>
                    </a:lnTo>
                    <a:lnTo>
                      <a:pt x="7" y="60"/>
                    </a:lnTo>
                    <a:lnTo>
                      <a:pt x="5" y="56"/>
                    </a:lnTo>
                    <a:lnTo>
                      <a:pt x="3" y="53"/>
                    </a:lnTo>
                    <a:lnTo>
                      <a:pt x="0" y="45"/>
                    </a:lnTo>
                    <a:lnTo>
                      <a:pt x="0" y="32"/>
                    </a:lnTo>
                    <a:lnTo>
                      <a:pt x="2" y="27"/>
                    </a:lnTo>
                    <a:lnTo>
                      <a:pt x="5" y="20"/>
                    </a:lnTo>
                    <a:lnTo>
                      <a:pt x="9" y="14"/>
                    </a:lnTo>
                    <a:lnTo>
                      <a:pt x="13" y="10"/>
                    </a:lnTo>
                    <a:lnTo>
                      <a:pt x="19" y="6"/>
                    </a:lnTo>
                    <a:lnTo>
                      <a:pt x="26" y="3"/>
                    </a:lnTo>
                    <a:lnTo>
                      <a:pt x="33" y="1"/>
                    </a:lnTo>
                    <a:lnTo>
                      <a:pt x="41" y="0"/>
                    </a:lnTo>
                    <a:close/>
                    <a:moveTo>
                      <a:pt x="14" y="31"/>
                    </a:moveTo>
                    <a:lnTo>
                      <a:pt x="14" y="53"/>
                    </a:lnTo>
                    <a:lnTo>
                      <a:pt x="17" y="59"/>
                    </a:lnTo>
                    <a:lnTo>
                      <a:pt x="21" y="63"/>
                    </a:lnTo>
                    <a:lnTo>
                      <a:pt x="24" y="62"/>
                    </a:lnTo>
                    <a:lnTo>
                      <a:pt x="26" y="59"/>
                    </a:lnTo>
                    <a:lnTo>
                      <a:pt x="27" y="57"/>
                    </a:lnTo>
                    <a:lnTo>
                      <a:pt x="27" y="55"/>
                    </a:lnTo>
                    <a:lnTo>
                      <a:pt x="28" y="49"/>
                    </a:lnTo>
                    <a:lnTo>
                      <a:pt x="27" y="42"/>
                    </a:lnTo>
                    <a:lnTo>
                      <a:pt x="27" y="36"/>
                    </a:lnTo>
                    <a:lnTo>
                      <a:pt x="24" y="32"/>
                    </a:lnTo>
                    <a:lnTo>
                      <a:pt x="21" y="29"/>
                    </a:lnTo>
                    <a:lnTo>
                      <a:pt x="17" y="29"/>
                    </a:lnTo>
                    <a:lnTo>
                      <a:pt x="14" y="31"/>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98" name="Rectangle 251"/>
              <p:cNvSpPr>
                <a:spLocks noChangeArrowheads="1"/>
              </p:cNvSpPr>
              <p:nvPr/>
            </p:nvSpPr>
            <p:spPr bwMode="auto">
              <a:xfrm>
                <a:off x="5306" y="3627"/>
                <a:ext cx="64" cy="85"/>
              </a:xfrm>
              <a:prstGeom prst="rect">
                <a:avLst/>
              </a:prstGeom>
              <a:solidFill>
                <a:srgbClr val="0000CC"/>
              </a:solidFill>
              <a:ln w="0">
                <a:solidFill>
                  <a:srgbClr val="0000CC"/>
                </a:solidFill>
                <a:miter lim="800000"/>
                <a:headEnd/>
                <a:tailEnd/>
              </a:ln>
            </p:spPr>
            <p:txBody>
              <a:bodyPr/>
              <a:lstStyle/>
              <a:p>
                <a:endParaRPr lang="ja-JP" altLang="en-US" sz="1300"/>
              </a:p>
            </p:txBody>
          </p:sp>
          <p:sp>
            <p:nvSpPr>
              <p:cNvPr id="499" name="Rectangle 252"/>
              <p:cNvSpPr>
                <a:spLocks noChangeArrowheads="1"/>
              </p:cNvSpPr>
              <p:nvPr/>
            </p:nvSpPr>
            <p:spPr bwMode="auto">
              <a:xfrm>
                <a:off x="5306" y="3542"/>
                <a:ext cx="64" cy="85"/>
              </a:xfrm>
              <a:prstGeom prst="rect">
                <a:avLst/>
              </a:prstGeom>
              <a:solidFill>
                <a:srgbClr val="0029CC"/>
              </a:solidFill>
              <a:ln w="0">
                <a:solidFill>
                  <a:srgbClr val="0029CC"/>
                </a:solidFill>
                <a:miter lim="800000"/>
                <a:headEnd/>
                <a:tailEnd/>
              </a:ln>
            </p:spPr>
            <p:txBody>
              <a:bodyPr/>
              <a:lstStyle/>
              <a:p>
                <a:endParaRPr lang="ja-JP" altLang="en-US" sz="1300"/>
              </a:p>
            </p:txBody>
          </p:sp>
          <p:sp>
            <p:nvSpPr>
              <p:cNvPr id="500" name="Rectangle 253"/>
              <p:cNvSpPr>
                <a:spLocks noChangeArrowheads="1"/>
              </p:cNvSpPr>
              <p:nvPr/>
            </p:nvSpPr>
            <p:spPr bwMode="auto">
              <a:xfrm>
                <a:off x="5306" y="3456"/>
                <a:ext cx="64" cy="86"/>
              </a:xfrm>
              <a:prstGeom prst="rect">
                <a:avLst/>
              </a:prstGeom>
              <a:solidFill>
                <a:srgbClr val="0052CC"/>
              </a:solidFill>
              <a:ln w="0">
                <a:solidFill>
                  <a:srgbClr val="0052CC"/>
                </a:solidFill>
                <a:miter lim="800000"/>
                <a:headEnd/>
                <a:tailEnd/>
              </a:ln>
            </p:spPr>
            <p:txBody>
              <a:bodyPr/>
              <a:lstStyle/>
              <a:p>
                <a:endParaRPr lang="ja-JP" altLang="en-US" sz="1300"/>
              </a:p>
            </p:txBody>
          </p:sp>
          <p:sp>
            <p:nvSpPr>
              <p:cNvPr id="501" name="Rectangle 254"/>
              <p:cNvSpPr>
                <a:spLocks noChangeArrowheads="1"/>
              </p:cNvSpPr>
              <p:nvPr/>
            </p:nvSpPr>
            <p:spPr bwMode="auto">
              <a:xfrm>
                <a:off x="5306" y="3371"/>
                <a:ext cx="64" cy="85"/>
              </a:xfrm>
              <a:prstGeom prst="rect">
                <a:avLst/>
              </a:prstGeom>
              <a:solidFill>
                <a:srgbClr val="007ACC"/>
              </a:solidFill>
              <a:ln w="0">
                <a:solidFill>
                  <a:srgbClr val="007ACC"/>
                </a:solidFill>
                <a:miter lim="800000"/>
                <a:headEnd/>
                <a:tailEnd/>
              </a:ln>
            </p:spPr>
            <p:txBody>
              <a:bodyPr/>
              <a:lstStyle/>
              <a:p>
                <a:endParaRPr lang="ja-JP" altLang="en-US" sz="1300"/>
              </a:p>
            </p:txBody>
          </p:sp>
          <p:sp>
            <p:nvSpPr>
              <p:cNvPr id="502" name="Rectangle 255"/>
              <p:cNvSpPr>
                <a:spLocks noChangeArrowheads="1"/>
              </p:cNvSpPr>
              <p:nvPr/>
            </p:nvSpPr>
            <p:spPr bwMode="auto">
              <a:xfrm>
                <a:off x="5306" y="3285"/>
                <a:ext cx="64" cy="85"/>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503" name="Rectangle 256"/>
              <p:cNvSpPr>
                <a:spLocks noChangeArrowheads="1"/>
              </p:cNvSpPr>
              <p:nvPr/>
            </p:nvSpPr>
            <p:spPr bwMode="auto">
              <a:xfrm>
                <a:off x="5306" y="3200"/>
                <a:ext cx="64" cy="85"/>
              </a:xfrm>
              <a:prstGeom prst="rect">
                <a:avLst/>
              </a:prstGeom>
              <a:solidFill>
                <a:srgbClr val="00CCCC"/>
              </a:solidFill>
              <a:ln w="0">
                <a:solidFill>
                  <a:srgbClr val="00CCCC"/>
                </a:solidFill>
                <a:miter lim="800000"/>
                <a:headEnd/>
                <a:tailEnd/>
              </a:ln>
            </p:spPr>
            <p:txBody>
              <a:bodyPr/>
              <a:lstStyle/>
              <a:p>
                <a:endParaRPr lang="ja-JP" altLang="en-US" sz="1300"/>
              </a:p>
            </p:txBody>
          </p:sp>
          <p:sp>
            <p:nvSpPr>
              <p:cNvPr id="504" name="Rectangle 257"/>
              <p:cNvSpPr>
                <a:spLocks noChangeArrowheads="1"/>
              </p:cNvSpPr>
              <p:nvPr/>
            </p:nvSpPr>
            <p:spPr bwMode="auto">
              <a:xfrm>
                <a:off x="5306" y="3115"/>
                <a:ext cx="64" cy="85"/>
              </a:xfrm>
              <a:prstGeom prst="rect">
                <a:avLst/>
              </a:prstGeom>
              <a:solidFill>
                <a:srgbClr val="00CCA3"/>
              </a:solidFill>
              <a:ln w="0">
                <a:solidFill>
                  <a:srgbClr val="00CCA3"/>
                </a:solidFill>
                <a:miter lim="800000"/>
                <a:headEnd/>
                <a:tailEnd/>
              </a:ln>
            </p:spPr>
            <p:txBody>
              <a:bodyPr/>
              <a:lstStyle/>
              <a:p>
                <a:endParaRPr lang="ja-JP" altLang="en-US" sz="1300"/>
              </a:p>
            </p:txBody>
          </p:sp>
          <p:sp>
            <p:nvSpPr>
              <p:cNvPr id="505" name="Rectangle 258"/>
              <p:cNvSpPr>
                <a:spLocks noChangeArrowheads="1"/>
              </p:cNvSpPr>
              <p:nvPr/>
            </p:nvSpPr>
            <p:spPr bwMode="auto">
              <a:xfrm>
                <a:off x="5306" y="3030"/>
                <a:ext cx="64" cy="85"/>
              </a:xfrm>
              <a:prstGeom prst="rect">
                <a:avLst/>
              </a:prstGeom>
              <a:solidFill>
                <a:srgbClr val="00CC7A"/>
              </a:solidFill>
              <a:ln w="0">
                <a:solidFill>
                  <a:srgbClr val="00CC7A"/>
                </a:solidFill>
                <a:miter lim="800000"/>
                <a:headEnd/>
                <a:tailEnd/>
              </a:ln>
            </p:spPr>
            <p:txBody>
              <a:bodyPr/>
              <a:lstStyle/>
              <a:p>
                <a:endParaRPr lang="ja-JP" altLang="en-US" sz="1300"/>
              </a:p>
            </p:txBody>
          </p:sp>
          <p:sp>
            <p:nvSpPr>
              <p:cNvPr id="506" name="Rectangle 259"/>
              <p:cNvSpPr>
                <a:spLocks noChangeArrowheads="1"/>
              </p:cNvSpPr>
              <p:nvPr/>
            </p:nvSpPr>
            <p:spPr bwMode="auto">
              <a:xfrm>
                <a:off x="5306" y="2944"/>
                <a:ext cx="64" cy="86"/>
              </a:xfrm>
              <a:prstGeom prst="rect">
                <a:avLst/>
              </a:prstGeom>
              <a:solidFill>
                <a:srgbClr val="00CC52"/>
              </a:solidFill>
              <a:ln w="0">
                <a:solidFill>
                  <a:srgbClr val="00CC52"/>
                </a:solidFill>
                <a:miter lim="800000"/>
                <a:headEnd/>
                <a:tailEnd/>
              </a:ln>
            </p:spPr>
            <p:txBody>
              <a:bodyPr/>
              <a:lstStyle/>
              <a:p>
                <a:endParaRPr lang="ja-JP" altLang="en-US" sz="1300"/>
              </a:p>
            </p:txBody>
          </p:sp>
          <p:sp>
            <p:nvSpPr>
              <p:cNvPr id="507" name="Rectangle 260"/>
              <p:cNvSpPr>
                <a:spLocks noChangeArrowheads="1"/>
              </p:cNvSpPr>
              <p:nvPr/>
            </p:nvSpPr>
            <p:spPr bwMode="auto">
              <a:xfrm>
                <a:off x="5306" y="2859"/>
                <a:ext cx="64" cy="85"/>
              </a:xfrm>
              <a:prstGeom prst="rect">
                <a:avLst/>
              </a:prstGeom>
              <a:solidFill>
                <a:srgbClr val="00CC29"/>
              </a:solidFill>
              <a:ln w="0">
                <a:solidFill>
                  <a:srgbClr val="00CC29"/>
                </a:solidFill>
                <a:miter lim="800000"/>
                <a:headEnd/>
                <a:tailEnd/>
              </a:ln>
            </p:spPr>
            <p:txBody>
              <a:bodyPr/>
              <a:lstStyle/>
              <a:p>
                <a:endParaRPr lang="ja-JP" altLang="en-US" sz="1300"/>
              </a:p>
            </p:txBody>
          </p:sp>
          <p:sp>
            <p:nvSpPr>
              <p:cNvPr id="508" name="Rectangle 261"/>
              <p:cNvSpPr>
                <a:spLocks noChangeArrowheads="1"/>
              </p:cNvSpPr>
              <p:nvPr/>
            </p:nvSpPr>
            <p:spPr bwMode="auto">
              <a:xfrm>
                <a:off x="5306" y="2773"/>
                <a:ext cx="64" cy="86"/>
              </a:xfrm>
              <a:prstGeom prst="rect">
                <a:avLst/>
              </a:prstGeom>
              <a:solidFill>
                <a:srgbClr val="00CC00"/>
              </a:solidFill>
              <a:ln w="0">
                <a:solidFill>
                  <a:srgbClr val="00CC00"/>
                </a:solidFill>
                <a:miter lim="800000"/>
                <a:headEnd/>
                <a:tailEnd/>
              </a:ln>
            </p:spPr>
            <p:txBody>
              <a:bodyPr/>
              <a:lstStyle/>
              <a:p>
                <a:endParaRPr lang="ja-JP" altLang="en-US" sz="1300"/>
              </a:p>
            </p:txBody>
          </p:sp>
          <p:sp>
            <p:nvSpPr>
              <p:cNvPr id="509" name="Rectangle 262"/>
              <p:cNvSpPr>
                <a:spLocks noChangeArrowheads="1"/>
              </p:cNvSpPr>
              <p:nvPr/>
            </p:nvSpPr>
            <p:spPr bwMode="auto">
              <a:xfrm>
                <a:off x="5306" y="2688"/>
                <a:ext cx="64" cy="85"/>
              </a:xfrm>
              <a:prstGeom prst="rect">
                <a:avLst/>
              </a:prstGeom>
              <a:solidFill>
                <a:srgbClr val="29CC00"/>
              </a:solidFill>
              <a:ln w="0">
                <a:solidFill>
                  <a:srgbClr val="29CC00"/>
                </a:solidFill>
                <a:miter lim="800000"/>
                <a:headEnd/>
                <a:tailEnd/>
              </a:ln>
            </p:spPr>
            <p:txBody>
              <a:bodyPr/>
              <a:lstStyle/>
              <a:p>
                <a:endParaRPr lang="ja-JP" altLang="en-US" sz="1300"/>
              </a:p>
            </p:txBody>
          </p:sp>
          <p:sp>
            <p:nvSpPr>
              <p:cNvPr id="510" name="Rectangle 263"/>
              <p:cNvSpPr>
                <a:spLocks noChangeArrowheads="1"/>
              </p:cNvSpPr>
              <p:nvPr/>
            </p:nvSpPr>
            <p:spPr bwMode="auto">
              <a:xfrm>
                <a:off x="5306" y="2603"/>
                <a:ext cx="64" cy="85"/>
              </a:xfrm>
              <a:prstGeom prst="rect">
                <a:avLst/>
              </a:prstGeom>
              <a:solidFill>
                <a:srgbClr val="52CC00"/>
              </a:solidFill>
              <a:ln w="0">
                <a:solidFill>
                  <a:srgbClr val="52CC00"/>
                </a:solidFill>
                <a:miter lim="800000"/>
                <a:headEnd/>
                <a:tailEnd/>
              </a:ln>
            </p:spPr>
            <p:txBody>
              <a:bodyPr/>
              <a:lstStyle/>
              <a:p>
                <a:endParaRPr lang="ja-JP" altLang="en-US" sz="1300"/>
              </a:p>
            </p:txBody>
          </p:sp>
          <p:sp>
            <p:nvSpPr>
              <p:cNvPr id="511" name="Rectangle 264"/>
              <p:cNvSpPr>
                <a:spLocks noChangeArrowheads="1"/>
              </p:cNvSpPr>
              <p:nvPr/>
            </p:nvSpPr>
            <p:spPr bwMode="auto">
              <a:xfrm>
                <a:off x="5306" y="2517"/>
                <a:ext cx="64" cy="85"/>
              </a:xfrm>
              <a:prstGeom prst="rect">
                <a:avLst/>
              </a:prstGeom>
              <a:solidFill>
                <a:srgbClr val="7ACC00"/>
              </a:solidFill>
              <a:ln w="0">
                <a:solidFill>
                  <a:srgbClr val="7ACC00"/>
                </a:solidFill>
                <a:miter lim="800000"/>
                <a:headEnd/>
                <a:tailEnd/>
              </a:ln>
            </p:spPr>
            <p:txBody>
              <a:bodyPr/>
              <a:lstStyle/>
              <a:p>
                <a:endParaRPr lang="ja-JP" altLang="en-US" sz="1300"/>
              </a:p>
            </p:txBody>
          </p:sp>
          <p:sp>
            <p:nvSpPr>
              <p:cNvPr id="512" name="Rectangle 265"/>
              <p:cNvSpPr>
                <a:spLocks noChangeArrowheads="1"/>
              </p:cNvSpPr>
              <p:nvPr/>
            </p:nvSpPr>
            <p:spPr bwMode="auto">
              <a:xfrm>
                <a:off x="5306" y="2432"/>
                <a:ext cx="64" cy="85"/>
              </a:xfrm>
              <a:prstGeom prst="rect">
                <a:avLst/>
              </a:prstGeom>
              <a:solidFill>
                <a:srgbClr val="A3CC00"/>
              </a:solidFill>
              <a:ln w="0">
                <a:solidFill>
                  <a:srgbClr val="A3CC00"/>
                </a:solidFill>
                <a:miter lim="800000"/>
                <a:headEnd/>
                <a:tailEnd/>
              </a:ln>
            </p:spPr>
            <p:txBody>
              <a:bodyPr/>
              <a:lstStyle/>
              <a:p>
                <a:endParaRPr lang="ja-JP" altLang="en-US" sz="1300"/>
              </a:p>
            </p:txBody>
          </p:sp>
          <p:sp>
            <p:nvSpPr>
              <p:cNvPr id="513" name="Rectangle 266"/>
              <p:cNvSpPr>
                <a:spLocks noChangeArrowheads="1"/>
              </p:cNvSpPr>
              <p:nvPr/>
            </p:nvSpPr>
            <p:spPr bwMode="auto">
              <a:xfrm>
                <a:off x="5306" y="2347"/>
                <a:ext cx="64" cy="85"/>
              </a:xfrm>
              <a:prstGeom prst="rect">
                <a:avLst/>
              </a:prstGeom>
              <a:solidFill>
                <a:srgbClr val="CCCC00"/>
              </a:solidFill>
              <a:ln w="0">
                <a:solidFill>
                  <a:srgbClr val="CCCC00"/>
                </a:solidFill>
                <a:miter lim="800000"/>
                <a:headEnd/>
                <a:tailEnd/>
              </a:ln>
            </p:spPr>
            <p:txBody>
              <a:bodyPr/>
              <a:lstStyle/>
              <a:p>
                <a:endParaRPr lang="ja-JP" altLang="en-US" sz="1300"/>
              </a:p>
            </p:txBody>
          </p:sp>
          <p:sp>
            <p:nvSpPr>
              <p:cNvPr id="514" name="Rectangle 267"/>
              <p:cNvSpPr>
                <a:spLocks noChangeArrowheads="1"/>
              </p:cNvSpPr>
              <p:nvPr/>
            </p:nvSpPr>
            <p:spPr bwMode="auto">
              <a:xfrm>
                <a:off x="5306" y="2262"/>
                <a:ext cx="64" cy="85"/>
              </a:xfrm>
              <a:prstGeom prst="rect">
                <a:avLst/>
              </a:prstGeom>
              <a:solidFill>
                <a:srgbClr val="CCA300"/>
              </a:solidFill>
              <a:ln w="0">
                <a:solidFill>
                  <a:srgbClr val="CCA300"/>
                </a:solidFill>
                <a:miter lim="800000"/>
                <a:headEnd/>
                <a:tailEnd/>
              </a:ln>
            </p:spPr>
            <p:txBody>
              <a:bodyPr/>
              <a:lstStyle/>
              <a:p>
                <a:endParaRPr lang="ja-JP" altLang="en-US" sz="1300"/>
              </a:p>
            </p:txBody>
          </p:sp>
          <p:sp>
            <p:nvSpPr>
              <p:cNvPr id="515" name="Rectangle 268"/>
              <p:cNvSpPr>
                <a:spLocks noChangeArrowheads="1"/>
              </p:cNvSpPr>
              <p:nvPr/>
            </p:nvSpPr>
            <p:spPr bwMode="auto">
              <a:xfrm>
                <a:off x="5306" y="2176"/>
                <a:ext cx="64" cy="86"/>
              </a:xfrm>
              <a:prstGeom prst="rect">
                <a:avLst/>
              </a:prstGeom>
              <a:solidFill>
                <a:srgbClr val="CC7A00"/>
              </a:solidFill>
              <a:ln w="0">
                <a:solidFill>
                  <a:srgbClr val="CC7A00"/>
                </a:solidFill>
                <a:miter lim="800000"/>
                <a:headEnd/>
                <a:tailEnd/>
              </a:ln>
            </p:spPr>
            <p:txBody>
              <a:bodyPr/>
              <a:lstStyle/>
              <a:p>
                <a:endParaRPr lang="ja-JP" altLang="en-US" sz="1300"/>
              </a:p>
            </p:txBody>
          </p:sp>
          <p:sp>
            <p:nvSpPr>
              <p:cNvPr id="516" name="Rectangle 269"/>
              <p:cNvSpPr>
                <a:spLocks noChangeArrowheads="1"/>
              </p:cNvSpPr>
              <p:nvPr/>
            </p:nvSpPr>
            <p:spPr bwMode="auto">
              <a:xfrm>
                <a:off x="5306" y="2090"/>
                <a:ext cx="64" cy="86"/>
              </a:xfrm>
              <a:prstGeom prst="rect">
                <a:avLst/>
              </a:prstGeom>
              <a:solidFill>
                <a:srgbClr val="CC5200"/>
              </a:solidFill>
              <a:ln w="0">
                <a:solidFill>
                  <a:srgbClr val="CC5200"/>
                </a:solidFill>
                <a:miter lim="800000"/>
                <a:headEnd/>
                <a:tailEnd/>
              </a:ln>
            </p:spPr>
            <p:txBody>
              <a:bodyPr/>
              <a:lstStyle/>
              <a:p>
                <a:endParaRPr lang="ja-JP" altLang="en-US" sz="1300"/>
              </a:p>
            </p:txBody>
          </p:sp>
          <p:sp>
            <p:nvSpPr>
              <p:cNvPr id="517" name="Rectangle 270"/>
              <p:cNvSpPr>
                <a:spLocks noChangeArrowheads="1"/>
              </p:cNvSpPr>
              <p:nvPr/>
            </p:nvSpPr>
            <p:spPr bwMode="auto">
              <a:xfrm>
                <a:off x="5306" y="2005"/>
                <a:ext cx="64" cy="85"/>
              </a:xfrm>
              <a:prstGeom prst="rect">
                <a:avLst/>
              </a:prstGeom>
              <a:solidFill>
                <a:srgbClr val="CC2900"/>
              </a:solidFill>
              <a:ln w="0">
                <a:solidFill>
                  <a:srgbClr val="CC2900"/>
                </a:solidFill>
                <a:miter lim="800000"/>
                <a:headEnd/>
                <a:tailEnd/>
              </a:ln>
            </p:spPr>
            <p:txBody>
              <a:bodyPr/>
              <a:lstStyle/>
              <a:p>
                <a:endParaRPr lang="ja-JP" altLang="en-US" sz="1300"/>
              </a:p>
            </p:txBody>
          </p:sp>
          <p:sp>
            <p:nvSpPr>
              <p:cNvPr id="518" name="Rectangle 271"/>
              <p:cNvSpPr>
                <a:spLocks noChangeArrowheads="1"/>
              </p:cNvSpPr>
              <p:nvPr/>
            </p:nvSpPr>
            <p:spPr bwMode="auto">
              <a:xfrm>
                <a:off x="5306" y="1920"/>
                <a:ext cx="64" cy="85"/>
              </a:xfrm>
              <a:prstGeom prst="rect">
                <a:avLst/>
              </a:prstGeom>
              <a:solidFill>
                <a:srgbClr val="000000"/>
              </a:solidFill>
              <a:ln w="0">
                <a:solidFill>
                  <a:srgbClr val="000000"/>
                </a:solidFill>
                <a:miter lim="800000"/>
                <a:headEnd/>
                <a:tailEnd/>
              </a:ln>
            </p:spPr>
            <p:txBody>
              <a:bodyPr/>
              <a:lstStyle/>
              <a:p>
                <a:endParaRPr lang="ja-JP" altLang="en-US" sz="1300"/>
              </a:p>
            </p:txBody>
          </p:sp>
          <p:sp>
            <p:nvSpPr>
              <p:cNvPr id="519" name="Line 272"/>
              <p:cNvSpPr>
                <a:spLocks noChangeShapeType="1"/>
              </p:cNvSpPr>
              <p:nvPr/>
            </p:nvSpPr>
            <p:spPr bwMode="auto">
              <a:xfrm flipV="1">
                <a:off x="5306" y="1919"/>
                <a:ext cx="0" cy="1793"/>
              </a:xfrm>
              <a:prstGeom prst="line">
                <a:avLst/>
              </a:prstGeom>
              <a:noFill/>
              <a:ln w="1588">
                <a:solidFill>
                  <a:srgbClr val="000000"/>
                </a:solidFill>
                <a:round/>
                <a:headEnd/>
                <a:tailEnd/>
              </a:ln>
            </p:spPr>
            <p:txBody>
              <a:bodyPr/>
              <a:lstStyle/>
              <a:p>
                <a:endParaRPr lang="ja-JP" altLang="en-US" sz="1300"/>
              </a:p>
            </p:txBody>
          </p:sp>
          <p:sp>
            <p:nvSpPr>
              <p:cNvPr id="520" name="Line 273"/>
              <p:cNvSpPr>
                <a:spLocks noChangeShapeType="1"/>
              </p:cNvSpPr>
              <p:nvPr/>
            </p:nvSpPr>
            <p:spPr bwMode="auto">
              <a:xfrm>
                <a:off x="5306" y="1919"/>
                <a:ext cx="64" cy="0"/>
              </a:xfrm>
              <a:prstGeom prst="line">
                <a:avLst/>
              </a:prstGeom>
              <a:noFill/>
              <a:ln w="1588">
                <a:solidFill>
                  <a:srgbClr val="000000"/>
                </a:solidFill>
                <a:round/>
                <a:headEnd/>
                <a:tailEnd/>
              </a:ln>
            </p:spPr>
            <p:txBody>
              <a:bodyPr/>
              <a:lstStyle/>
              <a:p>
                <a:endParaRPr lang="ja-JP" altLang="en-US" sz="1300"/>
              </a:p>
            </p:txBody>
          </p:sp>
          <p:sp>
            <p:nvSpPr>
              <p:cNvPr id="521" name="Line 274"/>
              <p:cNvSpPr>
                <a:spLocks noChangeShapeType="1"/>
              </p:cNvSpPr>
              <p:nvPr/>
            </p:nvSpPr>
            <p:spPr bwMode="auto">
              <a:xfrm>
                <a:off x="5370" y="1919"/>
                <a:ext cx="0" cy="1793"/>
              </a:xfrm>
              <a:prstGeom prst="line">
                <a:avLst/>
              </a:prstGeom>
              <a:noFill/>
              <a:ln w="1588">
                <a:solidFill>
                  <a:srgbClr val="000000"/>
                </a:solidFill>
                <a:round/>
                <a:headEnd/>
                <a:tailEnd/>
              </a:ln>
            </p:spPr>
            <p:txBody>
              <a:bodyPr/>
              <a:lstStyle/>
              <a:p>
                <a:endParaRPr lang="ja-JP" altLang="en-US" sz="1300"/>
              </a:p>
            </p:txBody>
          </p:sp>
          <p:sp>
            <p:nvSpPr>
              <p:cNvPr id="522" name="Line 275"/>
              <p:cNvSpPr>
                <a:spLocks noChangeShapeType="1"/>
              </p:cNvSpPr>
              <p:nvPr/>
            </p:nvSpPr>
            <p:spPr bwMode="auto">
              <a:xfrm flipH="1">
                <a:off x="5306" y="3712"/>
                <a:ext cx="64" cy="0"/>
              </a:xfrm>
              <a:prstGeom prst="line">
                <a:avLst/>
              </a:prstGeom>
              <a:noFill/>
              <a:ln w="1588">
                <a:solidFill>
                  <a:srgbClr val="000000"/>
                </a:solidFill>
                <a:round/>
                <a:headEnd/>
                <a:tailEnd/>
              </a:ln>
            </p:spPr>
            <p:txBody>
              <a:bodyPr/>
              <a:lstStyle/>
              <a:p>
                <a:endParaRPr lang="ja-JP" altLang="en-US" sz="1300"/>
              </a:p>
            </p:txBody>
          </p:sp>
          <p:sp>
            <p:nvSpPr>
              <p:cNvPr id="523" name="Line 276"/>
              <p:cNvSpPr>
                <a:spLocks noChangeShapeType="1"/>
              </p:cNvSpPr>
              <p:nvPr/>
            </p:nvSpPr>
            <p:spPr bwMode="auto">
              <a:xfrm flipV="1">
                <a:off x="5370" y="1919"/>
                <a:ext cx="0" cy="1793"/>
              </a:xfrm>
              <a:prstGeom prst="line">
                <a:avLst/>
              </a:prstGeom>
              <a:noFill/>
              <a:ln w="1588">
                <a:solidFill>
                  <a:srgbClr val="000000"/>
                </a:solidFill>
                <a:round/>
                <a:headEnd/>
                <a:tailEnd/>
              </a:ln>
            </p:spPr>
            <p:txBody>
              <a:bodyPr/>
              <a:lstStyle/>
              <a:p>
                <a:endParaRPr lang="ja-JP" altLang="en-US" sz="1300"/>
              </a:p>
            </p:txBody>
          </p:sp>
          <p:sp>
            <p:nvSpPr>
              <p:cNvPr id="524" name="Line 277"/>
              <p:cNvSpPr>
                <a:spLocks noChangeShapeType="1"/>
              </p:cNvSpPr>
              <p:nvPr/>
            </p:nvSpPr>
            <p:spPr bwMode="auto">
              <a:xfrm>
                <a:off x="5306" y="3712"/>
                <a:ext cx="64" cy="0"/>
              </a:xfrm>
              <a:prstGeom prst="line">
                <a:avLst/>
              </a:prstGeom>
              <a:noFill/>
              <a:ln w="1588">
                <a:solidFill>
                  <a:srgbClr val="000000"/>
                </a:solidFill>
                <a:round/>
                <a:headEnd/>
                <a:tailEnd/>
              </a:ln>
            </p:spPr>
            <p:txBody>
              <a:bodyPr/>
              <a:lstStyle/>
              <a:p>
                <a:endParaRPr lang="ja-JP" altLang="en-US" sz="1300"/>
              </a:p>
            </p:txBody>
          </p:sp>
          <p:sp>
            <p:nvSpPr>
              <p:cNvPr id="525" name="Freeform 278"/>
              <p:cNvSpPr>
                <a:spLocks/>
              </p:cNvSpPr>
              <p:nvPr/>
            </p:nvSpPr>
            <p:spPr bwMode="auto">
              <a:xfrm>
                <a:off x="5384" y="3696"/>
                <a:ext cx="16" cy="32"/>
              </a:xfrm>
              <a:custGeom>
                <a:avLst/>
                <a:gdLst>
                  <a:gd name="T0" fmla="*/ 1 w 33"/>
                  <a:gd name="T1" fmla="*/ 0 h 64"/>
                  <a:gd name="T2" fmla="*/ 1 w 33"/>
                  <a:gd name="T3" fmla="*/ 3 h 64"/>
                  <a:gd name="T4" fmla="*/ 1 w 33"/>
                  <a:gd name="T5" fmla="*/ 3 h 64"/>
                  <a:gd name="T6" fmla="*/ 1 w 33"/>
                  <a:gd name="T7" fmla="*/ 3 h 64"/>
                  <a:gd name="T8" fmla="*/ 1 w 33"/>
                  <a:gd name="T9" fmla="*/ 3 h 64"/>
                  <a:gd name="T10" fmla="*/ 2 w 33"/>
                  <a:gd name="T11" fmla="*/ 3 h 64"/>
                  <a:gd name="T12" fmla="*/ 2 w 33"/>
                  <a:gd name="T13" fmla="*/ 4 h 64"/>
                  <a:gd name="T14" fmla="*/ 0 w 33"/>
                  <a:gd name="T15" fmla="*/ 4 h 64"/>
                  <a:gd name="T16" fmla="*/ 0 w 33"/>
                  <a:gd name="T17" fmla="*/ 3 h 64"/>
                  <a:gd name="T18" fmla="*/ 0 w 33"/>
                  <a:gd name="T19" fmla="*/ 3 h 64"/>
                  <a:gd name="T20" fmla="*/ 0 w 33"/>
                  <a:gd name="T21" fmla="*/ 3 h 64"/>
                  <a:gd name="T22" fmla="*/ 0 w 33"/>
                  <a:gd name="T23" fmla="*/ 3 h 64"/>
                  <a:gd name="T24" fmla="*/ 0 w 33"/>
                  <a:gd name="T25" fmla="*/ 3 h 64"/>
                  <a:gd name="T26" fmla="*/ 0 w 33"/>
                  <a:gd name="T27" fmla="*/ 3 h 64"/>
                  <a:gd name="T28" fmla="*/ 0 w 33"/>
                  <a:gd name="T29" fmla="*/ 3 h 64"/>
                  <a:gd name="T30" fmla="*/ 0 w 33"/>
                  <a:gd name="T31" fmla="*/ 1 h 64"/>
                  <a:gd name="T32" fmla="*/ 0 w 33"/>
                  <a:gd name="T33" fmla="*/ 1 h 64"/>
                  <a:gd name="T34" fmla="*/ 0 w 33"/>
                  <a:gd name="T35" fmla="*/ 1 h 64"/>
                  <a:gd name="T36" fmla="*/ 0 w 33"/>
                  <a:gd name="T37" fmla="*/ 1 h 64"/>
                  <a:gd name="T38" fmla="*/ 0 w 33"/>
                  <a:gd name="T39" fmla="*/ 1 h 64"/>
                  <a:gd name="T40" fmla="*/ 0 w 33"/>
                  <a:gd name="T41" fmla="*/ 1 h 64"/>
                  <a:gd name="T42" fmla="*/ 0 w 33"/>
                  <a:gd name="T43" fmla="*/ 1 h 64"/>
                  <a:gd name="T44" fmla="*/ 0 w 33"/>
                  <a:gd name="T45" fmla="*/ 1 h 64"/>
                  <a:gd name="T46" fmla="*/ 1 w 33"/>
                  <a:gd name="T47" fmla="*/ 0 h 64"/>
                  <a:gd name="T48" fmla="*/ 1 w 33"/>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
                  <a:gd name="T76" fmla="*/ 0 h 64"/>
                  <a:gd name="T77" fmla="*/ 33 w 33"/>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 h="64">
                    <a:moveTo>
                      <a:pt x="24" y="0"/>
                    </a:moveTo>
                    <a:lnTo>
                      <a:pt x="24" y="59"/>
                    </a:lnTo>
                    <a:lnTo>
                      <a:pt x="27" y="62"/>
                    </a:lnTo>
                    <a:lnTo>
                      <a:pt x="28" y="62"/>
                    </a:lnTo>
                    <a:lnTo>
                      <a:pt x="30" y="63"/>
                    </a:lnTo>
                    <a:lnTo>
                      <a:pt x="33" y="63"/>
                    </a:lnTo>
                    <a:lnTo>
                      <a:pt x="33" y="64"/>
                    </a:lnTo>
                    <a:lnTo>
                      <a:pt x="0" y="64"/>
                    </a:lnTo>
                    <a:lnTo>
                      <a:pt x="0" y="63"/>
                    </a:lnTo>
                    <a:lnTo>
                      <a:pt x="5" y="63"/>
                    </a:lnTo>
                    <a:lnTo>
                      <a:pt x="6" y="62"/>
                    </a:lnTo>
                    <a:lnTo>
                      <a:pt x="7" y="62"/>
                    </a:lnTo>
                    <a:lnTo>
                      <a:pt x="9" y="60"/>
                    </a:lnTo>
                    <a:lnTo>
                      <a:pt x="9" y="59"/>
                    </a:lnTo>
                    <a:lnTo>
                      <a:pt x="10" y="57"/>
                    </a:lnTo>
                    <a:lnTo>
                      <a:pt x="10" y="14"/>
                    </a:lnTo>
                    <a:lnTo>
                      <a:pt x="9" y="13"/>
                    </a:lnTo>
                    <a:lnTo>
                      <a:pt x="7" y="13"/>
                    </a:lnTo>
                    <a:lnTo>
                      <a:pt x="7" y="11"/>
                    </a:lnTo>
                    <a:lnTo>
                      <a:pt x="5" y="11"/>
                    </a:lnTo>
                    <a:lnTo>
                      <a:pt x="3" y="13"/>
                    </a:lnTo>
                    <a:lnTo>
                      <a:pt x="2" y="13"/>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26" name="Freeform 279"/>
              <p:cNvSpPr>
                <a:spLocks noEditPoints="1"/>
              </p:cNvSpPr>
              <p:nvPr/>
            </p:nvSpPr>
            <p:spPr bwMode="auto">
              <a:xfrm>
                <a:off x="5405" y="3696"/>
                <a:ext cx="21" cy="33"/>
              </a:xfrm>
              <a:custGeom>
                <a:avLst/>
                <a:gdLst>
                  <a:gd name="T0" fmla="*/ 3 w 40"/>
                  <a:gd name="T1" fmla="*/ 2 h 66"/>
                  <a:gd name="T2" fmla="*/ 3 w 40"/>
                  <a:gd name="T3" fmla="*/ 2 h 66"/>
                  <a:gd name="T4" fmla="*/ 3 w 40"/>
                  <a:gd name="T5" fmla="*/ 3 h 66"/>
                  <a:gd name="T6" fmla="*/ 3 w 40"/>
                  <a:gd name="T7" fmla="*/ 3 h 66"/>
                  <a:gd name="T8" fmla="*/ 2 w 40"/>
                  <a:gd name="T9" fmla="*/ 3 h 66"/>
                  <a:gd name="T10" fmla="*/ 2 w 40"/>
                  <a:gd name="T11" fmla="*/ 4 h 66"/>
                  <a:gd name="T12" fmla="*/ 2 w 40"/>
                  <a:gd name="T13" fmla="*/ 4 h 66"/>
                  <a:gd name="T14" fmla="*/ 1 w 40"/>
                  <a:gd name="T15" fmla="*/ 3 h 66"/>
                  <a:gd name="T16" fmla="*/ 1 w 40"/>
                  <a:gd name="T17" fmla="*/ 3 h 66"/>
                  <a:gd name="T18" fmla="*/ 1 w 40"/>
                  <a:gd name="T19" fmla="*/ 3 h 66"/>
                  <a:gd name="T20" fmla="*/ 1 w 40"/>
                  <a:gd name="T21" fmla="*/ 3 h 66"/>
                  <a:gd name="T22" fmla="*/ 1 w 40"/>
                  <a:gd name="T23" fmla="*/ 3 h 66"/>
                  <a:gd name="T24" fmla="*/ 0 w 40"/>
                  <a:gd name="T25" fmla="*/ 2 h 66"/>
                  <a:gd name="T26" fmla="*/ 0 w 40"/>
                  <a:gd name="T27" fmla="*/ 1 h 66"/>
                  <a:gd name="T28" fmla="*/ 1 w 40"/>
                  <a:gd name="T29" fmla="*/ 1 h 66"/>
                  <a:gd name="T30" fmla="*/ 1 w 40"/>
                  <a:gd name="T31" fmla="*/ 1 h 66"/>
                  <a:gd name="T32" fmla="*/ 1 w 40"/>
                  <a:gd name="T33" fmla="*/ 1 h 66"/>
                  <a:gd name="T34" fmla="*/ 2 w 40"/>
                  <a:gd name="T35" fmla="*/ 0 h 66"/>
                  <a:gd name="T36" fmla="*/ 2 w 40"/>
                  <a:gd name="T37" fmla="*/ 0 h 66"/>
                  <a:gd name="T38" fmla="*/ 2 w 40"/>
                  <a:gd name="T39" fmla="*/ 1 h 66"/>
                  <a:gd name="T40" fmla="*/ 2 w 40"/>
                  <a:gd name="T41" fmla="*/ 1 h 66"/>
                  <a:gd name="T42" fmla="*/ 3 w 40"/>
                  <a:gd name="T43" fmla="*/ 1 h 66"/>
                  <a:gd name="T44" fmla="*/ 3 w 40"/>
                  <a:gd name="T45" fmla="*/ 1 h 66"/>
                  <a:gd name="T46" fmla="*/ 3 w 40"/>
                  <a:gd name="T47" fmla="*/ 1 h 66"/>
                  <a:gd name="T48" fmla="*/ 3 w 40"/>
                  <a:gd name="T49" fmla="*/ 1 h 66"/>
                  <a:gd name="T50" fmla="*/ 3 w 40"/>
                  <a:gd name="T51" fmla="*/ 1 h 66"/>
                  <a:gd name="T52" fmla="*/ 3 w 40"/>
                  <a:gd name="T53" fmla="*/ 2 h 66"/>
                  <a:gd name="T54" fmla="*/ 2 w 40"/>
                  <a:gd name="T55" fmla="*/ 2 h 66"/>
                  <a:gd name="T56" fmla="*/ 2 w 40"/>
                  <a:gd name="T57" fmla="*/ 1 h 66"/>
                  <a:gd name="T58" fmla="*/ 2 w 40"/>
                  <a:gd name="T59" fmla="*/ 1 h 66"/>
                  <a:gd name="T60" fmla="*/ 2 w 40"/>
                  <a:gd name="T61" fmla="*/ 1 h 66"/>
                  <a:gd name="T62" fmla="*/ 2 w 40"/>
                  <a:gd name="T63" fmla="*/ 1 h 66"/>
                  <a:gd name="T64" fmla="*/ 2 w 40"/>
                  <a:gd name="T65" fmla="*/ 1 h 66"/>
                  <a:gd name="T66" fmla="*/ 2 w 40"/>
                  <a:gd name="T67" fmla="*/ 1 h 66"/>
                  <a:gd name="T68" fmla="*/ 1 w 40"/>
                  <a:gd name="T69" fmla="*/ 1 h 66"/>
                  <a:gd name="T70" fmla="*/ 1 w 40"/>
                  <a:gd name="T71" fmla="*/ 1 h 66"/>
                  <a:gd name="T72" fmla="*/ 1 w 40"/>
                  <a:gd name="T73" fmla="*/ 1 h 66"/>
                  <a:gd name="T74" fmla="*/ 1 w 40"/>
                  <a:gd name="T75" fmla="*/ 3 h 66"/>
                  <a:gd name="T76" fmla="*/ 1 w 40"/>
                  <a:gd name="T77" fmla="*/ 3 h 66"/>
                  <a:gd name="T78" fmla="*/ 1 w 40"/>
                  <a:gd name="T79" fmla="*/ 3 h 66"/>
                  <a:gd name="T80" fmla="*/ 2 w 40"/>
                  <a:gd name="T81" fmla="*/ 3 h 66"/>
                  <a:gd name="T82" fmla="*/ 2 w 40"/>
                  <a:gd name="T83" fmla="*/ 3 h 66"/>
                  <a:gd name="T84" fmla="*/ 2 w 40"/>
                  <a:gd name="T85" fmla="*/ 3 h 66"/>
                  <a:gd name="T86" fmla="*/ 2 w 40"/>
                  <a:gd name="T87" fmla="*/ 3 h 66"/>
                  <a:gd name="T88" fmla="*/ 2 w 40"/>
                  <a:gd name="T89" fmla="*/ 3 h 66"/>
                  <a:gd name="T90" fmla="*/ 2 w 40"/>
                  <a:gd name="T91" fmla="*/ 3 h 66"/>
                  <a:gd name="T92" fmla="*/ 2 w 40"/>
                  <a:gd name="T93" fmla="*/ 2 h 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66"/>
                  <a:gd name="T143" fmla="*/ 40 w 40"/>
                  <a:gd name="T144" fmla="*/ 66 h 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66">
                    <a:moveTo>
                      <a:pt x="40" y="32"/>
                    </a:moveTo>
                    <a:lnTo>
                      <a:pt x="39" y="42"/>
                    </a:lnTo>
                    <a:lnTo>
                      <a:pt x="38" y="50"/>
                    </a:lnTo>
                    <a:lnTo>
                      <a:pt x="33" y="59"/>
                    </a:lnTo>
                    <a:lnTo>
                      <a:pt x="31" y="62"/>
                    </a:lnTo>
                    <a:lnTo>
                      <a:pt x="22" y="66"/>
                    </a:lnTo>
                    <a:lnTo>
                      <a:pt x="17" y="66"/>
                    </a:lnTo>
                    <a:lnTo>
                      <a:pt x="11" y="63"/>
                    </a:lnTo>
                    <a:lnTo>
                      <a:pt x="8" y="60"/>
                    </a:lnTo>
                    <a:lnTo>
                      <a:pt x="5" y="56"/>
                    </a:lnTo>
                    <a:lnTo>
                      <a:pt x="4" y="55"/>
                    </a:lnTo>
                    <a:lnTo>
                      <a:pt x="1" y="49"/>
                    </a:lnTo>
                    <a:lnTo>
                      <a:pt x="0" y="41"/>
                    </a:lnTo>
                    <a:lnTo>
                      <a:pt x="0" y="24"/>
                    </a:lnTo>
                    <a:lnTo>
                      <a:pt x="4" y="11"/>
                    </a:lnTo>
                    <a:lnTo>
                      <a:pt x="7" y="7"/>
                    </a:lnTo>
                    <a:lnTo>
                      <a:pt x="12" y="1"/>
                    </a:lnTo>
                    <a:lnTo>
                      <a:pt x="17" y="0"/>
                    </a:lnTo>
                    <a:lnTo>
                      <a:pt x="24" y="0"/>
                    </a:lnTo>
                    <a:lnTo>
                      <a:pt x="26" y="1"/>
                    </a:lnTo>
                    <a:lnTo>
                      <a:pt x="31" y="4"/>
                    </a:lnTo>
                    <a:lnTo>
                      <a:pt x="33" y="7"/>
                    </a:lnTo>
                    <a:lnTo>
                      <a:pt x="35" y="10"/>
                    </a:lnTo>
                    <a:lnTo>
                      <a:pt x="38" y="14"/>
                    </a:lnTo>
                    <a:lnTo>
                      <a:pt x="39" y="20"/>
                    </a:lnTo>
                    <a:lnTo>
                      <a:pt x="40" y="27"/>
                    </a:lnTo>
                    <a:lnTo>
                      <a:pt x="40" y="32"/>
                    </a:lnTo>
                    <a:close/>
                    <a:moveTo>
                      <a:pt x="26" y="32"/>
                    </a:moveTo>
                    <a:lnTo>
                      <a:pt x="26" y="10"/>
                    </a:lnTo>
                    <a:lnTo>
                      <a:pt x="25" y="7"/>
                    </a:lnTo>
                    <a:lnTo>
                      <a:pt x="22" y="4"/>
                    </a:lnTo>
                    <a:lnTo>
                      <a:pt x="21" y="4"/>
                    </a:lnTo>
                    <a:lnTo>
                      <a:pt x="19" y="3"/>
                    </a:lnTo>
                    <a:lnTo>
                      <a:pt x="18" y="3"/>
                    </a:lnTo>
                    <a:lnTo>
                      <a:pt x="15" y="6"/>
                    </a:lnTo>
                    <a:lnTo>
                      <a:pt x="15" y="10"/>
                    </a:lnTo>
                    <a:lnTo>
                      <a:pt x="14" y="15"/>
                    </a:lnTo>
                    <a:lnTo>
                      <a:pt x="14" y="53"/>
                    </a:lnTo>
                    <a:lnTo>
                      <a:pt x="15" y="56"/>
                    </a:lnTo>
                    <a:lnTo>
                      <a:pt x="15" y="60"/>
                    </a:lnTo>
                    <a:lnTo>
                      <a:pt x="18" y="63"/>
                    </a:lnTo>
                    <a:lnTo>
                      <a:pt x="22" y="63"/>
                    </a:lnTo>
                    <a:lnTo>
                      <a:pt x="22" y="62"/>
                    </a:lnTo>
                    <a:lnTo>
                      <a:pt x="25" y="59"/>
                    </a:lnTo>
                    <a:lnTo>
                      <a:pt x="26" y="56"/>
                    </a:lnTo>
                    <a:lnTo>
                      <a:pt x="26" y="53"/>
                    </a:lnTo>
                    <a:lnTo>
                      <a:pt x="26" y="3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27" name="Rectangle 280"/>
              <p:cNvSpPr>
                <a:spLocks noChangeArrowheads="1"/>
              </p:cNvSpPr>
              <p:nvPr/>
            </p:nvSpPr>
            <p:spPr bwMode="auto">
              <a:xfrm>
                <a:off x="5461" y="3678"/>
                <a:ext cx="11" cy="4"/>
              </a:xfrm>
              <a:prstGeom prst="rect">
                <a:avLst/>
              </a:prstGeom>
              <a:solidFill>
                <a:srgbClr val="000000"/>
              </a:solidFill>
              <a:ln w="0">
                <a:solidFill>
                  <a:srgbClr val="000000"/>
                </a:solidFill>
                <a:miter lim="800000"/>
                <a:headEnd/>
                <a:tailEnd/>
              </a:ln>
            </p:spPr>
            <p:txBody>
              <a:bodyPr/>
              <a:lstStyle/>
              <a:p>
                <a:endParaRPr lang="ja-JP" altLang="en-US" sz="1300"/>
              </a:p>
            </p:txBody>
          </p:sp>
          <p:sp>
            <p:nvSpPr>
              <p:cNvPr id="528" name="Freeform 281"/>
              <p:cNvSpPr>
                <a:spLocks/>
              </p:cNvSpPr>
              <p:nvPr/>
            </p:nvSpPr>
            <p:spPr bwMode="auto">
              <a:xfrm>
                <a:off x="5473" y="3663"/>
                <a:ext cx="17" cy="26"/>
              </a:xfrm>
              <a:custGeom>
                <a:avLst/>
                <a:gdLst>
                  <a:gd name="T0" fmla="*/ 2 w 33"/>
                  <a:gd name="T1" fmla="*/ 3 h 52"/>
                  <a:gd name="T2" fmla="*/ 0 w 33"/>
                  <a:gd name="T3" fmla="*/ 3 h 52"/>
                  <a:gd name="T4" fmla="*/ 0 w 33"/>
                  <a:gd name="T5" fmla="*/ 3 h 52"/>
                  <a:gd name="T6" fmla="*/ 1 w 33"/>
                  <a:gd name="T7" fmla="*/ 3 h 52"/>
                  <a:gd name="T8" fmla="*/ 1 w 33"/>
                  <a:gd name="T9" fmla="*/ 3 h 52"/>
                  <a:gd name="T10" fmla="*/ 1 w 33"/>
                  <a:gd name="T11" fmla="*/ 3 h 52"/>
                  <a:gd name="T12" fmla="*/ 2 w 33"/>
                  <a:gd name="T13" fmla="*/ 2 h 52"/>
                  <a:gd name="T14" fmla="*/ 2 w 33"/>
                  <a:gd name="T15" fmla="*/ 2 h 52"/>
                  <a:gd name="T16" fmla="*/ 2 w 33"/>
                  <a:gd name="T17" fmla="*/ 2 h 52"/>
                  <a:gd name="T18" fmla="*/ 2 w 33"/>
                  <a:gd name="T19" fmla="*/ 1 h 52"/>
                  <a:gd name="T20" fmla="*/ 1 w 33"/>
                  <a:gd name="T21" fmla="*/ 1 h 52"/>
                  <a:gd name="T22" fmla="*/ 1 w 33"/>
                  <a:gd name="T23" fmla="*/ 1 h 52"/>
                  <a:gd name="T24" fmla="*/ 1 w 33"/>
                  <a:gd name="T25" fmla="*/ 1 h 52"/>
                  <a:gd name="T26" fmla="*/ 1 w 33"/>
                  <a:gd name="T27" fmla="*/ 1 h 52"/>
                  <a:gd name="T28" fmla="*/ 1 w 33"/>
                  <a:gd name="T29" fmla="*/ 1 h 52"/>
                  <a:gd name="T30" fmla="*/ 0 w 33"/>
                  <a:gd name="T31" fmla="*/ 1 h 52"/>
                  <a:gd name="T32" fmla="*/ 1 w 33"/>
                  <a:gd name="T33" fmla="*/ 1 h 52"/>
                  <a:gd name="T34" fmla="*/ 1 w 33"/>
                  <a:gd name="T35" fmla="*/ 1 h 52"/>
                  <a:gd name="T36" fmla="*/ 1 w 33"/>
                  <a:gd name="T37" fmla="*/ 0 h 52"/>
                  <a:gd name="T38" fmla="*/ 2 w 33"/>
                  <a:gd name="T39" fmla="*/ 0 h 52"/>
                  <a:gd name="T40" fmla="*/ 2 w 33"/>
                  <a:gd name="T41" fmla="*/ 1 h 52"/>
                  <a:gd name="T42" fmla="*/ 2 w 33"/>
                  <a:gd name="T43" fmla="*/ 1 h 52"/>
                  <a:gd name="T44" fmla="*/ 2 w 33"/>
                  <a:gd name="T45" fmla="*/ 1 h 52"/>
                  <a:gd name="T46" fmla="*/ 2 w 33"/>
                  <a:gd name="T47" fmla="*/ 1 h 52"/>
                  <a:gd name="T48" fmla="*/ 2 w 33"/>
                  <a:gd name="T49" fmla="*/ 1 h 52"/>
                  <a:gd name="T50" fmla="*/ 2 w 33"/>
                  <a:gd name="T51" fmla="*/ 2 h 52"/>
                  <a:gd name="T52" fmla="*/ 2 w 33"/>
                  <a:gd name="T53" fmla="*/ 2 h 52"/>
                  <a:gd name="T54" fmla="*/ 2 w 33"/>
                  <a:gd name="T55" fmla="*/ 2 h 52"/>
                  <a:gd name="T56" fmla="*/ 2 w 33"/>
                  <a:gd name="T57" fmla="*/ 2 h 52"/>
                  <a:gd name="T58" fmla="*/ 2 w 33"/>
                  <a:gd name="T59" fmla="*/ 3 h 52"/>
                  <a:gd name="T60" fmla="*/ 1 w 33"/>
                  <a:gd name="T61" fmla="*/ 3 h 52"/>
                  <a:gd name="T62" fmla="*/ 2 w 33"/>
                  <a:gd name="T63" fmla="*/ 3 h 52"/>
                  <a:gd name="T64" fmla="*/ 2 w 33"/>
                  <a:gd name="T65" fmla="*/ 3 h 52"/>
                  <a:gd name="T66" fmla="*/ 2 w 33"/>
                  <a:gd name="T67" fmla="*/ 3 h 52"/>
                  <a:gd name="T68" fmla="*/ 2 w 33"/>
                  <a:gd name="T69" fmla="*/ 3 h 52"/>
                  <a:gd name="T70" fmla="*/ 3 w 33"/>
                  <a:gd name="T71" fmla="*/ 3 h 52"/>
                  <a:gd name="T72" fmla="*/ 2 w 33"/>
                  <a:gd name="T73" fmla="*/ 3 h 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3"/>
                  <a:gd name="T112" fmla="*/ 0 h 52"/>
                  <a:gd name="T113" fmla="*/ 33 w 33"/>
                  <a:gd name="T114" fmla="*/ 52 h 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3" h="52">
                    <a:moveTo>
                      <a:pt x="31" y="52"/>
                    </a:moveTo>
                    <a:lnTo>
                      <a:pt x="0" y="52"/>
                    </a:lnTo>
                    <a:lnTo>
                      <a:pt x="0" y="51"/>
                    </a:lnTo>
                    <a:lnTo>
                      <a:pt x="5" y="45"/>
                    </a:lnTo>
                    <a:lnTo>
                      <a:pt x="10" y="39"/>
                    </a:lnTo>
                    <a:lnTo>
                      <a:pt x="14" y="35"/>
                    </a:lnTo>
                    <a:lnTo>
                      <a:pt x="17" y="31"/>
                    </a:lnTo>
                    <a:lnTo>
                      <a:pt x="18" y="28"/>
                    </a:lnTo>
                    <a:lnTo>
                      <a:pt x="21" y="17"/>
                    </a:lnTo>
                    <a:lnTo>
                      <a:pt x="18" y="11"/>
                    </a:lnTo>
                    <a:lnTo>
                      <a:pt x="15" y="10"/>
                    </a:lnTo>
                    <a:lnTo>
                      <a:pt x="11" y="8"/>
                    </a:lnTo>
                    <a:lnTo>
                      <a:pt x="8" y="10"/>
                    </a:lnTo>
                    <a:lnTo>
                      <a:pt x="4" y="11"/>
                    </a:lnTo>
                    <a:lnTo>
                      <a:pt x="3" y="14"/>
                    </a:lnTo>
                    <a:lnTo>
                      <a:pt x="0" y="14"/>
                    </a:lnTo>
                    <a:lnTo>
                      <a:pt x="3" y="8"/>
                    </a:lnTo>
                    <a:lnTo>
                      <a:pt x="7" y="3"/>
                    </a:lnTo>
                    <a:lnTo>
                      <a:pt x="11" y="0"/>
                    </a:lnTo>
                    <a:lnTo>
                      <a:pt x="19" y="0"/>
                    </a:lnTo>
                    <a:lnTo>
                      <a:pt x="22" y="1"/>
                    </a:lnTo>
                    <a:lnTo>
                      <a:pt x="24" y="1"/>
                    </a:lnTo>
                    <a:lnTo>
                      <a:pt x="26" y="4"/>
                    </a:lnTo>
                    <a:lnTo>
                      <a:pt x="29" y="6"/>
                    </a:lnTo>
                    <a:lnTo>
                      <a:pt x="31" y="10"/>
                    </a:lnTo>
                    <a:lnTo>
                      <a:pt x="31" y="18"/>
                    </a:lnTo>
                    <a:lnTo>
                      <a:pt x="28" y="22"/>
                    </a:lnTo>
                    <a:lnTo>
                      <a:pt x="26" y="27"/>
                    </a:lnTo>
                    <a:lnTo>
                      <a:pt x="22" y="31"/>
                    </a:lnTo>
                    <a:lnTo>
                      <a:pt x="18" y="36"/>
                    </a:lnTo>
                    <a:lnTo>
                      <a:pt x="11" y="42"/>
                    </a:lnTo>
                    <a:lnTo>
                      <a:pt x="29" y="42"/>
                    </a:lnTo>
                    <a:lnTo>
                      <a:pt x="31" y="41"/>
                    </a:lnTo>
                    <a:lnTo>
                      <a:pt x="31" y="39"/>
                    </a:lnTo>
                    <a:lnTo>
                      <a:pt x="32" y="38"/>
                    </a:lnTo>
                    <a:lnTo>
                      <a:pt x="33" y="38"/>
                    </a:lnTo>
                    <a:lnTo>
                      <a:pt x="31" y="5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29" name="Line 282"/>
              <p:cNvSpPr>
                <a:spLocks noChangeShapeType="1"/>
              </p:cNvSpPr>
              <p:nvPr/>
            </p:nvSpPr>
            <p:spPr bwMode="auto">
              <a:xfrm>
                <a:off x="5338" y="3645"/>
                <a:ext cx="32" cy="0"/>
              </a:xfrm>
              <a:prstGeom prst="line">
                <a:avLst/>
              </a:prstGeom>
              <a:noFill/>
              <a:ln w="1588">
                <a:solidFill>
                  <a:srgbClr val="000000"/>
                </a:solidFill>
                <a:round/>
                <a:headEnd/>
                <a:tailEnd/>
              </a:ln>
            </p:spPr>
            <p:txBody>
              <a:bodyPr/>
              <a:lstStyle/>
              <a:p>
                <a:endParaRPr lang="ja-JP" altLang="en-US" sz="1300"/>
              </a:p>
            </p:txBody>
          </p:sp>
          <p:sp>
            <p:nvSpPr>
              <p:cNvPr id="530" name="Line 283"/>
              <p:cNvSpPr>
                <a:spLocks noChangeShapeType="1"/>
              </p:cNvSpPr>
              <p:nvPr/>
            </p:nvSpPr>
            <p:spPr bwMode="auto">
              <a:xfrm>
                <a:off x="5338" y="3605"/>
                <a:ext cx="32" cy="0"/>
              </a:xfrm>
              <a:prstGeom prst="line">
                <a:avLst/>
              </a:prstGeom>
              <a:noFill/>
              <a:ln w="1588">
                <a:solidFill>
                  <a:srgbClr val="000000"/>
                </a:solidFill>
                <a:round/>
                <a:headEnd/>
                <a:tailEnd/>
              </a:ln>
            </p:spPr>
            <p:txBody>
              <a:bodyPr/>
              <a:lstStyle/>
              <a:p>
                <a:endParaRPr lang="ja-JP" altLang="en-US" sz="1300"/>
              </a:p>
            </p:txBody>
          </p:sp>
          <p:sp>
            <p:nvSpPr>
              <p:cNvPr id="531" name="Line 284"/>
              <p:cNvSpPr>
                <a:spLocks noChangeShapeType="1"/>
              </p:cNvSpPr>
              <p:nvPr/>
            </p:nvSpPr>
            <p:spPr bwMode="auto">
              <a:xfrm>
                <a:off x="5338" y="3577"/>
                <a:ext cx="32" cy="0"/>
              </a:xfrm>
              <a:prstGeom prst="line">
                <a:avLst/>
              </a:prstGeom>
              <a:noFill/>
              <a:ln w="1588">
                <a:solidFill>
                  <a:srgbClr val="000000"/>
                </a:solidFill>
                <a:round/>
                <a:headEnd/>
                <a:tailEnd/>
              </a:ln>
            </p:spPr>
            <p:txBody>
              <a:bodyPr/>
              <a:lstStyle/>
              <a:p>
                <a:endParaRPr lang="ja-JP" altLang="en-US" sz="1300"/>
              </a:p>
            </p:txBody>
          </p:sp>
          <p:sp>
            <p:nvSpPr>
              <p:cNvPr id="532" name="Line 285"/>
              <p:cNvSpPr>
                <a:spLocks noChangeShapeType="1"/>
              </p:cNvSpPr>
              <p:nvPr/>
            </p:nvSpPr>
            <p:spPr bwMode="auto">
              <a:xfrm>
                <a:off x="5338" y="3555"/>
                <a:ext cx="32" cy="0"/>
              </a:xfrm>
              <a:prstGeom prst="line">
                <a:avLst/>
              </a:prstGeom>
              <a:noFill/>
              <a:ln w="1588">
                <a:solidFill>
                  <a:srgbClr val="000000"/>
                </a:solidFill>
                <a:round/>
                <a:headEnd/>
                <a:tailEnd/>
              </a:ln>
            </p:spPr>
            <p:txBody>
              <a:bodyPr/>
              <a:lstStyle/>
              <a:p>
                <a:endParaRPr lang="ja-JP" altLang="en-US" sz="1300"/>
              </a:p>
            </p:txBody>
          </p:sp>
          <p:sp>
            <p:nvSpPr>
              <p:cNvPr id="533" name="Line 286"/>
              <p:cNvSpPr>
                <a:spLocks noChangeShapeType="1"/>
              </p:cNvSpPr>
              <p:nvPr/>
            </p:nvSpPr>
            <p:spPr bwMode="auto">
              <a:xfrm>
                <a:off x="5338" y="3538"/>
                <a:ext cx="32" cy="0"/>
              </a:xfrm>
              <a:prstGeom prst="line">
                <a:avLst/>
              </a:prstGeom>
              <a:noFill/>
              <a:ln w="1588">
                <a:solidFill>
                  <a:srgbClr val="000000"/>
                </a:solidFill>
                <a:round/>
                <a:headEnd/>
                <a:tailEnd/>
              </a:ln>
            </p:spPr>
            <p:txBody>
              <a:bodyPr/>
              <a:lstStyle/>
              <a:p>
                <a:endParaRPr lang="ja-JP" altLang="en-US" sz="1300"/>
              </a:p>
            </p:txBody>
          </p:sp>
          <p:sp>
            <p:nvSpPr>
              <p:cNvPr id="534" name="Line 287"/>
              <p:cNvSpPr>
                <a:spLocks noChangeShapeType="1"/>
              </p:cNvSpPr>
              <p:nvPr/>
            </p:nvSpPr>
            <p:spPr bwMode="auto">
              <a:xfrm>
                <a:off x="5338" y="3523"/>
                <a:ext cx="32" cy="0"/>
              </a:xfrm>
              <a:prstGeom prst="line">
                <a:avLst/>
              </a:prstGeom>
              <a:noFill/>
              <a:ln w="1588">
                <a:solidFill>
                  <a:srgbClr val="000000"/>
                </a:solidFill>
                <a:round/>
                <a:headEnd/>
                <a:tailEnd/>
              </a:ln>
            </p:spPr>
            <p:txBody>
              <a:bodyPr/>
              <a:lstStyle/>
              <a:p>
                <a:endParaRPr lang="ja-JP" altLang="en-US" sz="1300"/>
              </a:p>
            </p:txBody>
          </p:sp>
          <p:sp>
            <p:nvSpPr>
              <p:cNvPr id="535" name="Line 288"/>
              <p:cNvSpPr>
                <a:spLocks noChangeShapeType="1"/>
              </p:cNvSpPr>
              <p:nvPr/>
            </p:nvSpPr>
            <p:spPr bwMode="auto">
              <a:xfrm>
                <a:off x="5338" y="3510"/>
                <a:ext cx="32" cy="0"/>
              </a:xfrm>
              <a:prstGeom prst="line">
                <a:avLst/>
              </a:prstGeom>
              <a:noFill/>
              <a:ln w="1588">
                <a:solidFill>
                  <a:srgbClr val="000000"/>
                </a:solidFill>
                <a:round/>
                <a:headEnd/>
                <a:tailEnd/>
              </a:ln>
            </p:spPr>
            <p:txBody>
              <a:bodyPr/>
              <a:lstStyle/>
              <a:p>
                <a:endParaRPr lang="ja-JP" altLang="en-US" sz="1300"/>
              </a:p>
            </p:txBody>
          </p:sp>
          <p:sp>
            <p:nvSpPr>
              <p:cNvPr id="536" name="Line 289"/>
              <p:cNvSpPr>
                <a:spLocks noChangeShapeType="1"/>
              </p:cNvSpPr>
              <p:nvPr/>
            </p:nvSpPr>
            <p:spPr bwMode="auto">
              <a:xfrm>
                <a:off x="5338" y="3499"/>
                <a:ext cx="32" cy="0"/>
              </a:xfrm>
              <a:prstGeom prst="line">
                <a:avLst/>
              </a:prstGeom>
              <a:noFill/>
              <a:ln w="1588">
                <a:solidFill>
                  <a:srgbClr val="000000"/>
                </a:solidFill>
                <a:round/>
                <a:headEnd/>
                <a:tailEnd/>
              </a:ln>
            </p:spPr>
            <p:txBody>
              <a:bodyPr/>
              <a:lstStyle/>
              <a:p>
                <a:endParaRPr lang="ja-JP" altLang="en-US" sz="1300"/>
              </a:p>
            </p:txBody>
          </p:sp>
          <p:sp>
            <p:nvSpPr>
              <p:cNvPr id="537" name="Line 290"/>
              <p:cNvSpPr>
                <a:spLocks noChangeShapeType="1"/>
              </p:cNvSpPr>
              <p:nvPr/>
            </p:nvSpPr>
            <p:spPr bwMode="auto">
              <a:xfrm>
                <a:off x="5306" y="3488"/>
                <a:ext cx="64" cy="0"/>
              </a:xfrm>
              <a:prstGeom prst="line">
                <a:avLst/>
              </a:prstGeom>
              <a:noFill/>
              <a:ln w="1588">
                <a:solidFill>
                  <a:srgbClr val="000000"/>
                </a:solidFill>
                <a:round/>
                <a:headEnd/>
                <a:tailEnd/>
              </a:ln>
            </p:spPr>
            <p:txBody>
              <a:bodyPr/>
              <a:lstStyle/>
              <a:p>
                <a:endParaRPr lang="ja-JP" altLang="en-US" sz="1300"/>
              </a:p>
            </p:txBody>
          </p:sp>
          <p:sp>
            <p:nvSpPr>
              <p:cNvPr id="538" name="Freeform 291"/>
              <p:cNvSpPr>
                <a:spLocks/>
              </p:cNvSpPr>
              <p:nvPr/>
            </p:nvSpPr>
            <p:spPr bwMode="auto">
              <a:xfrm>
                <a:off x="5384" y="3472"/>
                <a:ext cx="16" cy="33"/>
              </a:xfrm>
              <a:custGeom>
                <a:avLst/>
                <a:gdLst>
                  <a:gd name="T0" fmla="*/ 1 w 33"/>
                  <a:gd name="T1" fmla="*/ 0 h 64"/>
                  <a:gd name="T2" fmla="*/ 1 w 33"/>
                  <a:gd name="T3" fmla="*/ 4 h 64"/>
                  <a:gd name="T4" fmla="*/ 1 w 33"/>
                  <a:gd name="T5" fmla="*/ 5 h 64"/>
                  <a:gd name="T6" fmla="*/ 1 w 33"/>
                  <a:gd name="T7" fmla="*/ 5 h 64"/>
                  <a:gd name="T8" fmla="*/ 1 w 33"/>
                  <a:gd name="T9" fmla="*/ 5 h 64"/>
                  <a:gd name="T10" fmla="*/ 2 w 33"/>
                  <a:gd name="T11" fmla="*/ 5 h 64"/>
                  <a:gd name="T12" fmla="*/ 2 w 33"/>
                  <a:gd name="T13" fmla="*/ 5 h 64"/>
                  <a:gd name="T14" fmla="*/ 0 w 33"/>
                  <a:gd name="T15" fmla="*/ 5 h 64"/>
                  <a:gd name="T16" fmla="*/ 0 w 33"/>
                  <a:gd name="T17" fmla="*/ 5 h 64"/>
                  <a:gd name="T18" fmla="*/ 0 w 33"/>
                  <a:gd name="T19" fmla="*/ 5 h 64"/>
                  <a:gd name="T20" fmla="*/ 0 w 33"/>
                  <a:gd name="T21" fmla="*/ 5 h 64"/>
                  <a:gd name="T22" fmla="*/ 0 w 33"/>
                  <a:gd name="T23" fmla="*/ 5 h 64"/>
                  <a:gd name="T24" fmla="*/ 0 w 33"/>
                  <a:gd name="T25" fmla="*/ 4 h 64"/>
                  <a:gd name="T26" fmla="*/ 0 w 33"/>
                  <a:gd name="T27" fmla="*/ 4 h 64"/>
                  <a:gd name="T28" fmla="*/ 0 w 33"/>
                  <a:gd name="T29" fmla="*/ 4 h 64"/>
                  <a:gd name="T30" fmla="*/ 0 w 33"/>
                  <a:gd name="T31" fmla="*/ 1 h 64"/>
                  <a:gd name="T32" fmla="*/ 0 w 33"/>
                  <a:gd name="T33" fmla="*/ 1 h 64"/>
                  <a:gd name="T34" fmla="*/ 0 w 33"/>
                  <a:gd name="T35" fmla="*/ 1 h 64"/>
                  <a:gd name="T36" fmla="*/ 0 w 33"/>
                  <a:gd name="T37" fmla="*/ 1 h 64"/>
                  <a:gd name="T38" fmla="*/ 0 w 33"/>
                  <a:gd name="T39" fmla="*/ 1 h 64"/>
                  <a:gd name="T40" fmla="*/ 0 w 33"/>
                  <a:gd name="T41" fmla="*/ 1 h 64"/>
                  <a:gd name="T42" fmla="*/ 0 w 33"/>
                  <a:gd name="T43" fmla="*/ 1 h 64"/>
                  <a:gd name="T44" fmla="*/ 0 w 33"/>
                  <a:gd name="T45" fmla="*/ 1 h 64"/>
                  <a:gd name="T46" fmla="*/ 1 w 33"/>
                  <a:gd name="T47" fmla="*/ 0 h 64"/>
                  <a:gd name="T48" fmla="*/ 1 w 33"/>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
                  <a:gd name="T76" fmla="*/ 0 h 64"/>
                  <a:gd name="T77" fmla="*/ 33 w 33"/>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 h="64">
                    <a:moveTo>
                      <a:pt x="24" y="0"/>
                    </a:moveTo>
                    <a:lnTo>
                      <a:pt x="24" y="59"/>
                    </a:lnTo>
                    <a:lnTo>
                      <a:pt x="27" y="62"/>
                    </a:lnTo>
                    <a:lnTo>
                      <a:pt x="28" y="62"/>
                    </a:lnTo>
                    <a:lnTo>
                      <a:pt x="30" y="63"/>
                    </a:lnTo>
                    <a:lnTo>
                      <a:pt x="33" y="63"/>
                    </a:lnTo>
                    <a:lnTo>
                      <a:pt x="33" y="64"/>
                    </a:lnTo>
                    <a:lnTo>
                      <a:pt x="0" y="64"/>
                    </a:lnTo>
                    <a:lnTo>
                      <a:pt x="0" y="63"/>
                    </a:lnTo>
                    <a:lnTo>
                      <a:pt x="5" y="63"/>
                    </a:lnTo>
                    <a:lnTo>
                      <a:pt x="6" y="62"/>
                    </a:lnTo>
                    <a:lnTo>
                      <a:pt x="7" y="62"/>
                    </a:lnTo>
                    <a:lnTo>
                      <a:pt x="9" y="60"/>
                    </a:lnTo>
                    <a:lnTo>
                      <a:pt x="9" y="59"/>
                    </a:lnTo>
                    <a:lnTo>
                      <a:pt x="10" y="57"/>
                    </a:lnTo>
                    <a:lnTo>
                      <a:pt x="10" y="14"/>
                    </a:lnTo>
                    <a:lnTo>
                      <a:pt x="9" y="13"/>
                    </a:lnTo>
                    <a:lnTo>
                      <a:pt x="7" y="13"/>
                    </a:lnTo>
                    <a:lnTo>
                      <a:pt x="7" y="11"/>
                    </a:lnTo>
                    <a:lnTo>
                      <a:pt x="5" y="11"/>
                    </a:lnTo>
                    <a:lnTo>
                      <a:pt x="3" y="13"/>
                    </a:lnTo>
                    <a:lnTo>
                      <a:pt x="2" y="13"/>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39" name="Freeform 292"/>
              <p:cNvSpPr>
                <a:spLocks noEditPoints="1"/>
              </p:cNvSpPr>
              <p:nvPr/>
            </p:nvSpPr>
            <p:spPr bwMode="auto">
              <a:xfrm>
                <a:off x="5405" y="3472"/>
                <a:ext cx="21" cy="33"/>
              </a:xfrm>
              <a:custGeom>
                <a:avLst/>
                <a:gdLst>
                  <a:gd name="T0" fmla="*/ 3 w 40"/>
                  <a:gd name="T1" fmla="*/ 2 h 66"/>
                  <a:gd name="T2" fmla="*/ 3 w 40"/>
                  <a:gd name="T3" fmla="*/ 2 h 66"/>
                  <a:gd name="T4" fmla="*/ 3 w 40"/>
                  <a:gd name="T5" fmla="*/ 3 h 66"/>
                  <a:gd name="T6" fmla="*/ 3 w 40"/>
                  <a:gd name="T7" fmla="*/ 3 h 66"/>
                  <a:gd name="T8" fmla="*/ 2 w 40"/>
                  <a:gd name="T9" fmla="*/ 3 h 66"/>
                  <a:gd name="T10" fmla="*/ 2 w 40"/>
                  <a:gd name="T11" fmla="*/ 4 h 66"/>
                  <a:gd name="T12" fmla="*/ 2 w 40"/>
                  <a:gd name="T13" fmla="*/ 4 h 66"/>
                  <a:gd name="T14" fmla="*/ 1 w 40"/>
                  <a:gd name="T15" fmla="*/ 3 h 66"/>
                  <a:gd name="T16" fmla="*/ 1 w 40"/>
                  <a:gd name="T17" fmla="*/ 3 h 66"/>
                  <a:gd name="T18" fmla="*/ 1 w 40"/>
                  <a:gd name="T19" fmla="*/ 3 h 66"/>
                  <a:gd name="T20" fmla="*/ 1 w 40"/>
                  <a:gd name="T21" fmla="*/ 3 h 66"/>
                  <a:gd name="T22" fmla="*/ 1 w 40"/>
                  <a:gd name="T23" fmla="*/ 3 h 66"/>
                  <a:gd name="T24" fmla="*/ 0 w 40"/>
                  <a:gd name="T25" fmla="*/ 2 h 66"/>
                  <a:gd name="T26" fmla="*/ 0 w 40"/>
                  <a:gd name="T27" fmla="*/ 1 h 66"/>
                  <a:gd name="T28" fmla="*/ 1 w 40"/>
                  <a:gd name="T29" fmla="*/ 1 h 66"/>
                  <a:gd name="T30" fmla="*/ 1 w 40"/>
                  <a:gd name="T31" fmla="*/ 1 h 66"/>
                  <a:gd name="T32" fmla="*/ 1 w 40"/>
                  <a:gd name="T33" fmla="*/ 1 h 66"/>
                  <a:gd name="T34" fmla="*/ 2 w 40"/>
                  <a:gd name="T35" fmla="*/ 0 h 66"/>
                  <a:gd name="T36" fmla="*/ 2 w 40"/>
                  <a:gd name="T37" fmla="*/ 0 h 66"/>
                  <a:gd name="T38" fmla="*/ 2 w 40"/>
                  <a:gd name="T39" fmla="*/ 1 h 66"/>
                  <a:gd name="T40" fmla="*/ 2 w 40"/>
                  <a:gd name="T41" fmla="*/ 1 h 66"/>
                  <a:gd name="T42" fmla="*/ 3 w 40"/>
                  <a:gd name="T43" fmla="*/ 1 h 66"/>
                  <a:gd name="T44" fmla="*/ 3 w 40"/>
                  <a:gd name="T45" fmla="*/ 1 h 66"/>
                  <a:gd name="T46" fmla="*/ 3 w 40"/>
                  <a:gd name="T47" fmla="*/ 1 h 66"/>
                  <a:gd name="T48" fmla="*/ 3 w 40"/>
                  <a:gd name="T49" fmla="*/ 1 h 66"/>
                  <a:gd name="T50" fmla="*/ 3 w 40"/>
                  <a:gd name="T51" fmla="*/ 1 h 66"/>
                  <a:gd name="T52" fmla="*/ 3 w 40"/>
                  <a:gd name="T53" fmla="*/ 2 h 66"/>
                  <a:gd name="T54" fmla="*/ 2 w 40"/>
                  <a:gd name="T55" fmla="*/ 2 h 66"/>
                  <a:gd name="T56" fmla="*/ 2 w 40"/>
                  <a:gd name="T57" fmla="*/ 1 h 66"/>
                  <a:gd name="T58" fmla="*/ 2 w 40"/>
                  <a:gd name="T59" fmla="*/ 1 h 66"/>
                  <a:gd name="T60" fmla="*/ 2 w 40"/>
                  <a:gd name="T61" fmla="*/ 1 h 66"/>
                  <a:gd name="T62" fmla="*/ 2 w 40"/>
                  <a:gd name="T63" fmla="*/ 1 h 66"/>
                  <a:gd name="T64" fmla="*/ 2 w 40"/>
                  <a:gd name="T65" fmla="*/ 1 h 66"/>
                  <a:gd name="T66" fmla="*/ 2 w 40"/>
                  <a:gd name="T67" fmla="*/ 1 h 66"/>
                  <a:gd name="T68" fmla="*/ 1 w 40"/>
                  <a:gd name="T69" fmla="*/ 1 h 66"/>
                  <a:gd name="T70" fmla="*/ 1 w 40"/>
                  <a:gd name="T71" fmla="*/ 1 h 66"/>
                  <a:gd name="T72" fmla="*/ 1 w 40"/>
                  <a:gd name="T73" fmla="*/ 1 h 66"/>
                  <a:gd name="T74" fmla="*/ 1 w 40"/>
                  <a:gd name="T75" fmla="*/ 3 h 66"/>
                  <a:gd name="T76" fmla="*/ 1 w 40"/>
                  <a:gd name="T77" fmla="*/ 3 h 66"/>
                  <a:gd name="T78" fmla="*/ 1 w 40"/>
                  <a:gd name="T79" fmla="*/ 3 h 66"/>
                  <a:gd name="T80" fmla="*/ 2 w 40"/>
                  <a:gd name="T81" fmla="*/ 3 h 66"/>
                  <a:gd name="T82" fmla="*/ 2 w 40"/>
                  <a:gd name="T83" fmla="*/ 3 h 66"/>
                  <a:gd name="T84" fmla="*/ 2 w 40"/>
                  <a:gd name="T85" fmla="*/ 3 h 66"/>
                  <a:gd name="T86" fmla="*/ 2 w 40"/>
                  <a:gd name="T87" fmla="*/ 3 h 66"/>
                  <a:gd name="T88" fmla="*/ 2 w 40"/>
                  <a:gd name="T89" fmla="*/ 3 h 66"/>
                  <a:gd name="T90" fmla="*/ 2 w 40"/>
                  <a:gd name="T91" fmla="*/ 3 h 66"/>
                  <a:gd name="T92" fmla="*/ 2 w 40"/>
                  <a:gd name="T93" fmla="*/ 2 h 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66"/>
                  <a:gd name="T143" fmla="*/ 40 w 40"/>
                  <a:gd name="T144" fmla="*/ 66 h 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66">
                    <a:moveTo>
                      <a:pt x="40" y="32"/>
                    </a:moveTo>
                    <a:lnTo>
                      <a:pt x="39" y="42"/>
                    </a:lnTo>
                    <a:lnTo>
                      <a:pt x="38" y="50"/>
                    </a:lnTo>
                    <a:lnTo>
                      <a:pt x="33" y="59"/>
                    </a:lnTo>
                    <a:lnTo>
                      <a:pt x="31" y="62"/>
                    </a:lnTo>
                    <a:lnTo>
                      <a:pt x="22" y="66"/>
                    </a:lnTo>
                    <a:lnTo>
                      <a:pt x="17" y="66"/>
                    </a:lnTo>
                    <a:lnTo>
                      <a:pt x="11" y="63"/>
                    </a:lnTo>
                    <a:lnTo>
                      <a:pt x="8" y="60"/>
                    </a:lnTo>
                    <a:lnTo>
                      <a:pt x="5" y="56"/>
                    </a:lnTo>
                    <a:lnTo>
                      <a:pt x="4" y="55"/>
                    </a:lnTo>
                    <a:lnTo>
                      <a:pt x="1" y="49"/>
                    </a:lnTo>
                    <a:lnTo>
                      <a:pt x="0" y="41"/>
                    </a:lnTo>
                    <a:lnTo>
                      <a:pt x="0" y="24"/>
                    </a:lnTo>
                    <a:lnTo>
                      <a:pt x="4" y="11"/>
                    </a:lnTo>
                    <a:lnTo>
                      <a:pt x="7" y="7"/>
                    </a:lnTo>
                    <a:lnTo>
                      <a:pt x="12" y="1"/>
                    </a:lnTo>
                    <a:lnTo>
                      <a:pt x="17" y="0"/>
                    </a:lnTo>
                    <a:lnTo>
                      <a:pt x="24" y="0"/>
                    </a:lnTo>
                    <a:lnTo>
                      <a:pt x="26" y="1"/>
                    </a:lnTo>
                    <a:lnTo>
                      <a:pt x="31" y="4"/>
                    </a:lnTo>
                    <a:lnTo>
                      <a:pt x="33" y="7"/>
                    </a:lnTo>
                    <a:lnTo>
                      <a:pt x="35" y="10"/>
                    </a:lnTo>
                    <a:lnTo>
                      <a:pt x="38" y="14"/>
                    </a:lnTo>
                    <a:lnTo>
                      <a:pt x="39" y="20"/>
                    </a:lnTo>
                    <a:lnTo>
                      <a:pt x="40" y="27"/>
                    </a:lnTo>
                    <a:lnTo>
                      <a:pt x="40" y="32"/>
                    </a:lnTo>
                    <a:close/>
                    <a:moveTo>
                      <a:pt x="26" y="32"/>
                    </a:moveTo>
                    <a:lnTo>
                      <a:pt x="26" y="10"/>
                    </a:lnTo>
                    <a:lnTo>
                      <a:pt x="25" y="7"/>
                    </a:lnTo>
                    <a:lnTo>
                      <a:pt x="22" y="4"/>
                    </a:lnTo>
                    <a:lnTo>
                      <a:pt x="21" y="4"/>
                    </a:lnTo>
                    <a:lnTo>
                      <a:pt x="19" y="3"/>
                    </a:lnTo>
                    <a:lnTo>
                      <a:pt x="18" y="3"/>
                    </a:lnTo>
                    <a:lnTo>
                      <a:pt x="15" y="6"/>
                    </a:lnTo>
                    <a:lnTo>
                      <a:pt x="15" y="10"/>
                    </a:lnTo>
                    <a:lnTo>
                      <a:pt x="14" y="15"/>
                    </a:lnTo>
                    <a:lnTo>
                      <a:pt x="14" y="53"/>
                    </a:lnTo>
                    <a:lnTo>
                      <a:pt x="15" y="56"/>
                    </a:lnTo>
                    <a:lnTo>
                      <a:pt x="15" y="60"/>
                    </a:lnTo>
                    <a:lnTo>
                      <a:pt x="18" y="63"/>
                    </a:lnTo>
                    <a:lnTo>
                      <a:pt x="22" y="63"/>
                    </a:lnTo>
                    <a:lnTo>
                      <a:pt x="22" y="62"/>
                    </a:lnTo>
                    <a:lnTo>
                      <a:pt x="25" y="59"/>
                    </a:lnTo>
                    <a:lnTo>
                      <a:pt x="26" y="56"/>
                    </a:lnTo>
                    <a:lnTo>
                      <a:pt x="26" y="53"/>
                    </a:lnTo>
                    <a:lnTo>
                      <a:pt x="26" y="3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40" name="Rectangle 293"/>
              <p:cNvSpPr>
                <a:spLocks noChangeArrowheads="1"/>
              </p:cNvSpPr>
              <p:nvPr/>
            </p:nvSpPr>
            <p:spPr bwMode="auto">
              <a:xfrm>
                <a:off x="5461" y="3455"/>
                <a:ext cx="11" cy="3"/>
              </a:xfrm>
              <a:prstGeom prst="rect">
                <a:avLst/>
              </a:prstGeom>
              <a:solidFill>
                <a:srgbClr val="000000"/>
              </a:solidFill>
              <a:ln w="0">
                <a:solidFill>
                  <a:srgbClr val="000000"/>
                </a:solidFill>
                <a:miter lim="800000"/>
                <a:headEnd/>
                <a:tailEnd/>
              </a:ln>
            </p:spPr>
            <p:txBody>
              <a:bodyPr/>
              <a:lstStyle/>
              <a:p>
                <a:endParaRPr lang="ja-JP" altLang="en-US" sz="1300"/>
              </a:p>
            </p:txBody>
          </p:sp>
          <p:sp>
            <p:nvSpPr>
              <p:cNvPr id="541" name="Freeform 294"/>
              <p:cNvSpPr>
                <a:spLocks/>
              </p:cNvSpPr>
              <p:nvPr/>
            </p:nvSpPr>
            <p:spPr bwMode="auto">
              <a:xfrm>
                <a:off x="5475" y="3440"/>
                <a:ext cx="14" cy="25"/>
              </a:xfrm>
              <a:custGeom>
                <a:avLst/>
                <a:gdLst>
                  <a:gd name="T0" fmla="*/ 2 w 27"/>
                  <a:gd name="T1" fmla="*/ 0 h 52"/>
                  <a:gd name="T2" fmla="*/ 2 w 27"/>
                  <a:gd name="T3" fmla="*/ 2 h 52"/>
                  <a:gd name="T4" fmla="*/ 2 w 27"/>
                  <a:gd name="T5" fmla="*/ 2 h 52"/>
                  <a:gd name="T6" fmla="*/ 2 w 27"/>
                  <a:gd name="T7" fmla="*/ 3 h 52"/>
                  <a:gd name="T8" fmla="*/ 2 w 27"/>
                  <a:gd name="T9" fmla="*/ 3 h 52"/>
                  <a:gd name="T10" fmla="*/ 2 w 27"/>
                  <a:gd name="T11" fmla="*/ 3 h 52"/>
                  <a:gd name="T12" fmla="*/ 0 w 27"/>
                  <a:gd name="T13" fmla="*/ 3 h 52"/>
                  <a:gd name="T14" fmla="*/ 0 w 27"/>
                  <a:gd name="T15" fmla="*/ 3 h 52"/>
                  <a:gd name="T16" fmla="*/ 1 w 27"/>
                  <a:gd name="T17" fmla="*/ 3 h 52"/>
                  <a:gd name="T18" fmla="*/ 1 w 27"/>
                  <a:gd name="T19" fmla="*/ 3 h 52"/>
                  <a:gd name="T20" fmla="*/ 1 w 27"/>
                  <a:gd name="T21" fmla="*/ 3 h 52"/>
                  <a:gd name="T22" fmla="*/ 1 w 27"/>
                  <a:gd name="T23" fmla="*/ 2 h 52"/>
                  <a:gd name="T24" fmla="*/ 1 w 27"/>
                  <a:gd name="T25" fmla="*/ 2 h 52"/>
                  <a:gd name="T26" fmla="*/ 1 w 27"/>
                  <a:gd name="T27" fmla="*/ 0 h 52"/>
                  <a:gd name="T28" fmla="*/ 1 w 27"/>
                  <a:gd name="T29" fmla="*/ 0 h 52"/>
                  <a:gd name="T30" fmla="*/ 1 w 27"/>
                  <a:gd name="T31" fmla="*/ 0 h 52"/>
                  <a:gd name="T32" fmla="*/ 1 w 27"/>
                  <a:gd name="T33" fmla="*/ 0 h 52"/>
                  <a:gd name="T34" fmla="*/ 1 w 27"/>
                  <a:gd name="T35" fmla="*/ 0 h 52"/>
                  <a:gd name="T36" fmla="*/ 0 w 27"/>
                  <a:gd name="T37" fmla="*/ 0 h 52"/>
                  <a:gd name="T38" fmla="*/ 2 w 27"/>
                  <a:gd name="T39" fmla="*/ 0 h 52"/>
                  <a:gd name="T40" fmla="*/ 2 w 27"/>
                  <a:gd name="T41" fmla="*/ 0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52"/>
                  <a:gd name="T65" fmla="*/ 27 w 27"/>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52">
                    <a:moveTo>
                      <a:pt x="20" y="0"/>
                    </a:moveTo>
                    <a:lnTo>
                      <a:pt x="20" y="48"/>
                    </a:lnTo>
                    <a:lnTo>
                      <a:pt x="21" y="48"/>
                    </a:lnTo>
                    <a:lnTo>
                      <a:pt x="24" y="51"/>
                    </a:lnTo>
                    <a:lnTo>
                      <a:pt x="27" y="51"/>
                    </a:lnTo>
                    <a:lnTo>
                      <a:pt x="27" y="52"/>
                    </a:lnTo>
                    <a:lnTo>
                      <a:pt x="0" y="52"/>
                    </a:lnTo>
                    <a:lnTo>
                      <a:pt x="0" y="51"/>
                    </a:lnTo>
                    <a:lnTo>
                      <a:pt x="4" y="51"/>
                    </a:lnTo>
                    <a:lnTo>
                      <a:pt x="6" y="49"/>
                    </a:lnTo>
                    <a:lnTo>
                      <a:pt x="7" y="49"/>
                    </a:lnTo>
                    <a:lnTo>
                      <a:pt x="7" y="48"/>
                    </a:lnTo>
                    <a:lnTo>
                      <a:pt x="8" y="46"/>
                    </a:lnTo>
                    <a:lnTo>
                      <a:pt x="8" y="10"/>
                    </a:lnTo>
                    <a:lnTo>
                      <a:pt x="7" y="10"/>
                    </a:lnTo>
                    <a:lnTo>
                      <a:pt x="6" y="8"/>
                    </a:lnTo>
                    <a:lnTo>
                      <a:pt x="4" y="10"/>
                    </a:lnTo>
                    <a:lnTo>
                      <a:pt x="1" y="10"/>
                    </a:lnTo>
                    <a:lnTo>
                      <a:pt x="0" y="8"/>
                    </a:lnTo>
                    <a:lnTo>
                      <a:pt x="18" y="0"/>
                    </a:lnTo>
                    <a:lnTo>
                      <a:pt x="2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42" name="Line 295"/>
              <p:cNvSpPr>
                <a:spLocks noChangeShapeType="1"/>
              </p:cNvSpPr>
              <p:nvPr/>
            </p:nvSpPr>
            <p:spPr bwMode="auto">
              <a:xfrm>
                <a:off x="5338" y="3421"/>
                <a:ext cx="32" cy="0"/>
              </a:xfrm>
              <a:prstGeom prst="line">
                <a:avLst/>
              </a:prstGeom>
              <a:noFill/>
              <a:ln w="1588">
                <a:solidFill>
                  <a:srgbClr val="000000"/>
                </a:solidFill>
                <a:round/>
                <a:headEnd/>
                <a:tailEnd/>
              </a:ln>
            </p:spPr>
            <p:txBody>
              <a:bodyPr/>
              <a:lstStyle/>
              <a:p>
                <a:endParaRPr lang="ja-JP" altLang="en-US" sz="1300"/>
              </a:p>
            </p:txBody>
          </p:sp>
          <p:sp>
            <p:nvSpPr>
              <p:cNvPr id="543" name="Line 296"/>
              <p:cNvSpPr>
                <a:spLocks noChangeShapeType="1"/>
              </p:cNvSpPr>
              <p:nvPr/>
            </p:nvSpPr>
            <p:spPr bwMode="auto">
              <a:xfrm>
                <a:off x="5338" y="3381"/>
                <a:ext cx="32" cy="0"/>
              </a:xfrm>
              <a:prstGeom prst="line">
                <a:avLst/>
              </a:prstGeom>
              <a:noFill/>
              <a:ln w="1588">
                <a:solidFill>
                  <a:srgbClr val="000000"/>
                </a:solidFill>
                <a:round/>
                <a:headEnd/>
                <a:tailEnd/>
              </a:ln>
            </p:spPr>
            <p:txBody>
              <a:bodyPr/>
              <a:lstStyle/>
              <a:p>
                <a:endParaRPr lang="ja-JP" altLang="en-US" sz="1300"/>
              </a:p>
            </p:txBody>
          </p:sp>
          <p:sp>
            <p:nvSpPr>
              <p:cNvPr id="544" name="Line 297"/>
              <p:cNvSpPr>
                <a:spLocks noChangeShapeType="1"/>
              </p:cNvSpPr>
              <p:nvPr/>
            </p:nvSpPr>
            <p:spPr bwMode="auto">
              <a:xfrm>
                <a:off x="5338" y="3353"/>
                <a:ext cx="32" cy="0"/>
              </a:xfrm>
              <a:prstGeom prst="line">
                <a:avLst/>
              </a:prstGeom>
              <a:noFill/>
              <a:ln w="1588">
                <a:solidFill>
                  <a:srgbClr val="000000"/>
                </a:solidFill>
                <a:round/>
                <a:headEnd/>
                <a:tailEnd/>
              </a:ln>
            </p:spPr>
            <p:txBody>
              <a:bodyPr/>
              <a:lstStyle/>
              <a:p>
                <a:endParaRPr lang="ja-JP" altLang="en-US" sz="1300"/>
              </a:p>
            </p:txBody>
          </p:sp>
          <p:sp>
            <p:nvSpPr>
              <p:cNvPr id="545" name="Line 298"/>
              <p:cNvSpPr>
                <a:spLocks noChangeShapeType="1"/>
              </p:cNvSpPr>
              <p:nvPr/>
            </p:nvSpPr>
            <p:spPr bwMode="auto">
              <a:xfrm>
                <a:off x="5338" y="3332"/>
                <a:ext cx="32" cy="0"/>
              </a:xfrm>
              <a:prstGeom prst="line">
                <a:avLst/>
              </a:prstGeom>
              <a:noFill/>
              <a:ln w="1588">
                <a:solidFill>
                  <a:srgbClr val="000000"/>
                </a:solidFill>
                <a:round/>
                <a:headEnd/>
                <a:tailEnd/>
              </a:ln>
            </p:spPr>
            <p:txBody>
              <a:bodyPr/>
              <a:lstStyle/>
              <a:p>
                <a:endParaRPr lang="ja-JP" altLang="en-US" sz="1300"/>
              </a:p>
            </p:txBody>
          </p:sp>
          <p:sp>
            <p:nvSpPr>
              <p:cNvPr id="546" name="Line 299"/>
              <p:cNvSpPr>
                <a:spLocks noChangeShapeType="1"/>
              </p:cNvSpPr>
              <p:nvPr/>
            </p:nvSpPr>
            <p:spPr bwMode="auto">
              <a:xfrm>
                <a:off x="5338" y="3314"/>
                <a:ext cx="32" cy="0"/>
              </a:xfrm>
              <a:prstGeom prst="line">
                <a:avLst/>
              </a:prstGeom>
              <a:noFill/>
              <a:ln w="1588">
                <a:solidFill>
                  <a:srgbClr val="000000"/>
                </a:solidFill>
                <a:round/>
                <a:headEnd/>
                <a:tailEnd/>
              </a:ln>
            </p:spPr>
            <p:txBody>
              <a:bodyPr/>
              <a:lstStyle/>
              <a:p>
                <a:endParaRPr lang="ja-JP" altLang="en-US" sz="1300"/>
              </a:p>
            </p:txBody>
          </p:sp>
          <p:sp>
            <p:nvSpPr>
              <p:cNvPr id="547" name="Line 300"/>
              <p:cNvSpPr>
                <a:spLocks noChangeShapeType="1"/>
              </p:cNvSpPr>
              <p:nvPr/>
            </p:nvSpPr>
            <p:spPr bwMode="auto">
              <a:xfrm>
                <a:off x="5338" y="3299"/>
                <a:ext cx="32" cy="0"/>
              </a:xfrm>
              <a:prstGeom prst="line">
                <a:avLst/>
              </a:prstGeom>
              <a:noFill/>
              <a:ln w="1588">
                <a:solidFill>
                  <a:srgbClr val="000000"/>
                </a:solidFill>
                <a:round/>
                <a:headEnd/>
                <a:tailEnd/>
              </a:ln>
            </p:spPr>
            <p:txBody>
              <a:bodyPr/>
              <a:lstStyle/>
              <a:p>
                <a:endParaRPr lang="ja-JP" altLang="en-US" sz="1300"/>
              </a:p>
            </p:txBody>
          </p:sp>
          <p:sp>
            <p:nvSpPr>
              <p:cNvPr id="548" name="Line 301"/>
              <p:cNvSpPr>
                <a:spLocks noChangeShapeType="1"/>
              </p:cNvSpPr>
              <p:nvPr/>
            </p:nvSpPr>
            <p:spPr bwMode="auto">
              <a:xfrm>
                <a:off x="5338" y="3285"/>
                <a:ext cx="32" cy="0"/>
              </a:xfrm>
              <a:prstGeom prst="line">
                <a:avLst/>
              </a:prstGeom>
              <a:noFill/>
              <a:ln w="1588">
                <a:solidFill>
                  <a:srgbClr val="000000"/>
                </a:solidFill>
                <a:round/>
                <a:headEnd/>
                <a:tailEnd/>
              </a:ln>
            </p:spPr>
            <p:txBody>
              <a:bodyPr/>
              <a:lstStyle/>
              <a:p>
                <a:endParaRPr lang="ja-JP" altLang="en-US" sz="1300"/>
              </a:p>
            </p:txBody>
          </p:sp>
          <p:sp>
            <p:nvSpPr>
              <p:cNvPr id="549" name="Line 302"/>
              <p:cNvSpPr>
                <a:spLocks noChangeShapeType="1"/>
              </p:cNvSpPr>
              <p:nvPr/>
            </p:nvSpPr>
            <p:spPr bwMode="auto">
              <a:xfrm>
                <a:off x="5338" y="3274"/>
                <a:ext cx="32" cy="0"/>
              </a:xfrm>
              <a:prstGeom prst="line">
                <a:avLst/>
              </a:prstGeom>
              <a:noFill/>
              <a:ln w="1588">
                <a:solidFill>
                  <a:srgbClr val="000000"/>
                </a:solidFill>
                <a:round/>
                <a:headEnd/>
                <a:tailEnd/>
              </a:ln>
            </p:spPr>
            <p:txBody>
              <a:bodyPr/>
              <a:lstStyle/>
              <a:p>
                <a:endParaRPr lang="ja-JP" altLang="en-US" sz="1300"/>
              </a:p>
            </p:txBody>
          </p:sp>
          <p:sp>
            <p:nvSpPr>
              <p:cNvPr id="550" name="Line 303"/>
              <p:cNvSpPr>
                <a:spLocks noChangeShapeType="1"/>
              </p:cNvSpPr>
              <p:nvPr/>
            </p:nvSpPr>
            <p:spPr bwMode="auto">
              <a:xfrm>
                <a:off x="5306" y="3264"/>
                <a:ext cx="64" cy="0"/>
              </a:xfrm>
              <a:prstGeom prst="line">
                <a:avLst/>
              </a:prstGeom>
              <a:noFill/>
              <a:ln w="1588">
                <a:solidFill>
                  <a:srgbClr val="000000"/>
                </a:solidFill>
                <a:round/>
                <a:headEnd/>
                <a:tailEnd/>
              </a:ln>
            </p:spPr>
            <p:txBody>
              <a:bodyPr/>
              <a:lstStyle/>
              <a:p>
                <a:endParaRPr lang="ja-JP" altLang="en-US" sz="1300"/>
              </a:p>
            </p:txBody>
          </p:sp>
          <p:sp>
            <p:nvSpPr>
              <p:cNvPr id="551" name="Freeform 304"/>
              <p:cNvSpPr>
                <a:spLocks/>
              </p:cNvSpPr>
              <p:nvPr/>
            </p:nvSpPr>
            <p:spPr bwMode="auto">
              <a:xfrm>
                <a:off x="5399" y="3248"/>
                <a:ext cx="16" cy="32"/>
              </a:xfrm>
              <a:custGeom>
                <a:avLst/>
                <a:gdLst>
                  <a:gd name="T0" fmla="*/ 1 w 32"/>
                  <a:gd name="T1" fmla="*/ 0 h 65"/>
                  <a:gd name="T2" fmla="*/ 1 w 32"/>
                  <a:gd name="T3" fmla="*/ 3 h 65"/>
                  <a:gd name="T4" fmla="*/ 1 w 32"/>
                  <a:gd name="T5" fmla="*/ 3 h 65"/>
                  <a:gd name="T6" fmla="*/ 1 w 32"/>
                  <a:gd name="T7" fmla="*/ 3 h 65"/>
                  <a:gd name="T8" fmla="*/ 1 w 32"/>
                  <a:gd name="T9" fmla="*/ 3 h 65"/>
                  <a:gd name="T10" fmla="*/ 2 w 32"/>
                  <a:gd name="T11" fmla="*/ 3 h 65"/>
                  <a:gd name="T12" fmla="*/ 2 w 32"/>
                  <a:gd name="T13" fmla="*/ 4 h 65"/>
                  <a:gd name="T14" fmla="*/ 0 w 32"/>
                  <a:gd name="T15" fmla="*/ 4 h 65"/>
                  <a:gd name="T16" fmla="*/ 0 w 32"/>
                  <a:gd name="T17" fmla="*/ 3 h 65"/>
                  <a:gd name="T18" fmla="*/ 1 w 32"/>
                  <a:gd name="T19" fmla="*/ 3 h 65"/>
                  <a:gd name="T20" fmla="*/ 1 w 32"/>
                  <a:gd name="T21" fmla="*/ 3 h 65"/>
                  <a:gd name="T22" fmla="*/ 1 w 32"/>
                  <a:gd name="T23" fmla="*/ 3 h 65"/>
                  <a:gd name="T24" fmla="*/ 1 w 32"/>
                  <a:gd name="T25" fmla="*/ 3 h 65"/>
                  <a:gd name="T26" fmla="*/ 1 w 32"/>
                  <a:gd name="T27" fmla="*/ 3 h 65"/>
                  <a:gd name="T28" fmla="*/ 1 w 32"/>
                  <a:gd name="T29" fmla="*/ 3 h 65"/>
                  <a:gd name="T30" fmla="*/ 1 w 32"/>
                  <a:gd name="T31" fmla="*/ 0 h 65"/>
                  <a:gd name="T32" fmla="*/ 1 w 32"/>
                  <a:gd name="T33" fmla="*/ 0 h 65"/>
                  <a:gd name="T34" fmla="*/ 1 w 32"/>
                  <a:gd name="T35" fmla="*/ 0 h 65"/>
                  <a:gd name="T36" fmla="*/ 1 w 32"/>
                  <a:gd name="T37" fmla="*/ 0 h 65"/>
                  <a:gd name="T38" fmla="*/ 1 w 32"/>
                  <a:gd name="T39" fmla="*/ 0 h 65"/>
                  <a:gd name="T40" fmla="*/ 1 w 32"/>
                  <a:gd name="T41" fmla="*/ 0 h 65"/>
                  <a:gd name="T42" fmla="*/ 1 w 32"/>
                  <a:gd name="T43" fmla="*/ 0 h 65"/>
                  <a:gd name="T44" fmla="*/ 0 w 32"/>
                  <a:gd name="T45" fmla="*/ 0 h 65"/>
                  <a:gd name="T46" fmla="*/ 1 w 32"/>
                  <a:gd name="T47" fmla="*/ 0 h 65"/>
                  <a:gd name="T48" fmla="*/ 1 w 32"/>
                  <a:gd name="T49" fmla="*/ 0 h 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5"/>
                  <a:gd name="T77" fmla="*/ 32 w 32"/>
                  <a:gd name="T78" fmla="*/ 65 h 6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5">
                    <a:moveTo>
                      <a:pt x="24" y="0"/>
                    </a:moveTo>
                    <a:lnTo>
                      <a:pt x="24" y="59"/>
                    </a:lnTo>
                    <a:lnTo>
                      <a:pt x="27" y="62"/>
                    </a:lnTo>
                    <a:lnTo>
                      <a:pt x="28" y="62"/>
                    </a:lnTo>
                    <a:lnTo>
                      <a:pt x="30" y="63"/>
                    </a:lnTo>
                    <a:lnTo>
                      <a:pt x="32" y="63"/>
                    </a:lnTo>
                    <a:lnTo>
                      <a:pt x="32" y="65"/>
                    </a:lnTo>
                    <a:lnTo>
                      <a:pt x="0" y="65"/>
                    </a:lnTo>
                    <a:lnTo>
                      <a:pt x="0" y="63"/>
                    </a:lnTo>
                    <a:lnTo>
                      <a:pt x="4" y="63"/>
                    </a:lnTo>
                    <a:lnTo>
                      <a:pt x="6" y="62"/>
                    </a:lnTo>
                    <a:lnTo>
                      <a:pt x="7" y="62"/>
                    </a:lnTo>
                    <a:lnTo>
                      <a:pt x="9" y="60"/>
                    </a:lnTo>
                    <a:lnTo>
                      <a:pt x="9" y="59"/>
                    </a:lnTo>
                    <a:lnTo>
                      <a:pt x="10" y="58"/>
                    </a:lnTo>
                    <a:lnTo>
                      <a:pt x="10" y="14"/>
                    </a:lnTo>
                    <a:lnTo>
                      <a:pt x="9" y="13"/>
                    </a:lnTo>
                    <a:lnTo>
                      <a:pt x="7" y="13"/>
                    </a:lnTo>
                    <a:lnTo>
                      <a:pt x="7" y="11"/>
                    </a:lnTo>
                    <a:lnTo>
                      <a:pt x="4" y="11"/>
                    </a:lnTo>
                    <a:lnTo>
                      <a:pt x="3" y="13"/>
                    </a:lnTo>
                    <a:lnTo>
                      <a:pt x="2" y="13"/>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52" name="Line 305"/>
              <p:cNvSpPr>
                <a:spLocks noChangeShapeType="1"/>
              </p:cNvSpPr>
              <p:nvPr/>
            </p:nvSpPr>
            <p:spPr bwMode="auto">
              <a:xfrm>
                <a:off x="5338" y="3196"/>
                <a:ext cx="32" cy="0"/>
              </a:xfrm>
              <a:prstGeom prst="line">
                <a:avLst/>
              </a:prstGeom>
              <a:noFill/>
              <a:ln w="1588">
                <a:solidFill>
                  <a:srgbClr val="000000"/>
                </a:solidFill>
                <a:round/>
                <a:headEnd/>
                <a:tailEnd/>
              </a:ln>
            </p:spPr>
            <p:txBody>
              <a:bodyPr/>
              <a:lstStyle/>
              <a:p>
                <a:endParaRPr lang="ja-JP" altLang="en-US" sz="1300"/>
              </a:p>
            </p:txBody>
          </p:sp>
          <p:sp>
            <p:nvSpPr>
              <p:cNvPr id="553" name="Line 306"/>
              <p:cNvSpPr>
                <a:spLocks noChangeShapeType="1"/>
              </p:cNvSpPr>
              <p:nvPr/>
            </p:nvSpPr>
            <p:spPr bwMode="auto">
              <a:xfrm>
                <a:off x="5338" y="3157"/>
                <a:ext cx="32" cy="0"/>
              </a:xfrm>
              <a:prstGeom prst="line">
                <a:avLst/>
              </a:prstGeom>
              <a:noFill/>
              <a:ln w="1588">
                <a:solidFill>
                  <a:srgbClr val="000000"/>
                </a:solidFill>
                <a:round/>
                <a:headEnd/>
                <a:tailEnd/>
              </a:ln>
            </p:spPr>
            <p:txBody>
              <a:bodyPr/>
              <a:lstStyle/>
              <a:p>
                <a:endParaRPr lang="ja-JP" altLang="en-US" sz="1300"/>
              </a:p>
            </p:txBody>
          </p:sp>
          <p:sp>
            <p:nvSpPr>
              <p:cNvPr id="554" name="Line 307"/>
              <p:cNvSpPr>
                <a:spLocks noChangeShapeType="1"/>
              </p:cNvSpPr>
              <p:nvPr/>
            </p:nvSpPr>
            <p:spPr bwMode="auto">
              <a:xfrm>
                <a:off x="5338" y="3128"/>
                <a:ext cx="32" cy="0"/>
              </a:xfrm>
              <a:prstGeom prst="line">
                <a:avLst/>
              </a:prstGeom>
              <a:noFill/>
              <a:ln w="1588">
                <a:solidFill>
                  <a:srgbClr val="000000"/>
                </a:solidFill>
                <a:round/>
                <a:headEnd/>
                <a:tailEnd/>
              </a:ln>
            </p:spPr>
            <p:txBody>
              <a:bodyPr/>
              <a:lstStyle/>
              <a:p>
                <a:endParaRPr lang="ja-JP" altLang="en-US" sz="1300"/>
              </a:p>
            </p:txBody>
          </p:sp>
          <p:sp>
            <p:nvSpPr>
              <p:cNvPr id="555" name="Line 308"/>
              <p:cNvSpPr>
                <a:spLocks noChangeShapeType="1"/>
              </p:cNvSpPr>
              <p:nvPr/>
            </p:nvSpPr>
            <p:spPr bwMode="auto">
              <a:xfrm>
                <a:off x="5338" y="3107"/>
                <a:ext cx="32" cy="0"/>
              </a:xfrm>
              <a:prstGeom prst="line">
                <a:avLst/>
              </a:prstGeom>
              <a:noFill/>
              <a:ln w="1588">
                <a:solidFill>
                  <a:srgbClr val="000000"/>
                </a:solidFill>
                <a:round/>
                <a:headEnd/>
                <a:tailEnd/>
              </a:ln>
            </p:spPr>
            <p:txBody>
              <a:bodyPr/>
              <a:lstStyle/>
              <a:p>
                <a:endParaRPr lang="ja-JP" altLang="en-US" sz="1300"/>
              </a:p>
            </p:txBody>
          </p:sp>
          <p:sp>
            <p:nvSpPr>
              <p:cNvPr id="556" name="Line 309"/>
              <p:cNvSpPr>
                <a:spLocks noChangeShapeType="1"/>
              </p:cNvSpPr>
              <p:nvPr/>
            </p:nvSpPr>
            <p:spPr bwMode="auto">
              <a:xfrm>
                <a:off x="5338" y="3091"/>
                <a:ext cx="32" cy="0"/>
              </a:xfrm>
              <a:prstGeom prst="line">
                <a:avLst/>
              </a:prstGeom>
              <a:noFill/>
              <a:ln w="1588">
                <a:solidFill>
                  <a:srgbClr val="000000"/>
                </a:solidFill>
                <a:round/>
                <a:headEnd/>
                <a:tailEnd/>
              </a:ln>
            </p:spPr>
            <p:txBody>
              <a:bodyPr/>
              <a:lstStyle/>
              <a:p>
                <a:endParaRPr lang="ja-JP" altLang="en-US" sz="1300"/>
              </a:p>
            </p:txBody>
          </p:sp>
          <p:sp>
            <p:nvSpPr>
              <p:cNvPr id="557" name="Line 310"/>
              <p:cNvSpPr>
                <a:spLocks noChangeShapeType="1"/>
              </p:cNvSpPr>
              <p:nvPr/>
            </p:nvSpPr>
            <p:spPr bwMode="auto">
              <a:xfrm>
                <a:off x="5338" y="3075"/>
                <a:ext cx="32" cy="0"/>
              </a:xfrm>
              <a:prstGeom prst="line">
                <a:avLst/>
              </a:prstGeom>
              <a:noFill/>
              <a:ln w="1588">
                <a:solidFill>
                  <a:srgbClr val="000000"/>
                </a:solidFill>
                <a:round/>
                <a:headEnd/>
                <a:tailEnd/>
              </a:ln>
            </p:spPr>
            <p:txBody>
              <a:bodyPr/>
              <a:lstStyle/>
              <a:p>
                <a:endParaRPr lang="ja-JP" altLang="en-US" sz="1300"/>
              </a:p>
            </p:txBody>
          </p:sp>
          <p:sp>
            <p:nvSpPr>
              <p:cNvPr id="558" name="Line 311"/>
              <p:cNvSpPr>
                <a:spLocks noChangeShapeType="1"/>
              </p:cNvSpPr>
              <p:nvPr/>
            </p:nvSpPr>
            <p:spPr bwMode="auto">
              <a:xfrm>
                <a:off x="5338" y="3062"/>
                <a:ext cx="32" cy="0"/>
              </a:xfrm>
              <a:prstGeom prst="line">
                <a:avLst/>
              </a:prstGeom>
              <a:noFill/>
              <a:ln w="1588">
                <a:solidFill>
                  <a:srgbClr val="000000"/>
                </a:solidFill>
                <a:round/>
                <a:headEnd/>
                <a:tailEnd/>
              </a:ln>
            </p:spPr>
            <p:txBody>
              <a:bodyPr/>
              <a:lstStyle/>
              <a:p>
                <a:endParaRPr lang="ja-JP" altLang="en-US" sz="1300"/>
              </a:p>
            </p:txBody>
          </p:sp>
          <p:sp>
            <p:nvSpPr>
              <p:cNvPr id="559" name="Line 312"/>
              <p:cNvSpPr>
                <a:spLocks noChangeShapeType="1"/>
              </p:cNvSpPr>
              <p:nvPr/>
            </p:nvSpPr>
            <p:spPr bwMode="auto">
              <a:xfrm>
                <a:off x="5338" y="3051"/>
                <a:ext cx="32" cy="0"/>
              </a:xfrm>
              <a:prstGeom prst="line">
                <a:avLst/>
              </a:prstGeom>
              <a:noFill/>
              <a:ln w="1588">
                <a:solidFill>
                  <a:srgbClr val="000000"/>
                </a:solidFill>
                <a:round/>
                <a:headEnd/>
                <a:tailEnd/>
              </a:ln>
            </p:spPr>
            <p:txBody>
              <a:bodyPr/>
              <a:lstStyle/>
              <a:p>
                <a:endParaRPr lang="ja-JP" altLang="en-US" sz="1300"/>
              </a:p>
            </p:txBody>
          </p:sp>
          <p:sp>
            <p:nvSpPr>
              <p:cNvPr id="560" name="Line 313"/>
              <p:cNvSpPr>
                <a:spLocks noChangeShapeType="1"/>
              </p:cNvSpPr>
              <p:nvPr/>
            </p:nvSpPr>
            <p:spPr bwMode="auto">
              <a:xfrm>
                <a:off x="5306" y="3039"/>
                <a:ext cx="64" cy="0"/>
              </a:xfrm>
              <a:prstGeom prst="line">
                <a:avLst/>
              </a:prstGeom>
              <a:noFill/>
              <a:ln w="1588">
                <a:solidFill>
                  <a:srgbClr val="000000"/>
                </a:solidFill>
                <a:round/>
                <a:headEnd/>
                <a:tailEnd/>
              </a:ln>
            </p:spPr>
            <p:txBody>
              <a:bodyPr/>
              <a:lstStyle/>
              <a:p>
                <a:endParaRPr lang="ja-JP" altLang="en-US" sz="1300"/>
              </a:p>
            </p:txBody>
          </p:sp>
          <p:sp>
            <p:nvSpPr>
              <p:cNvPr id="561" name="Freeform 314"/>
              <p:cNvSpPr>
                <a:spLocks/>
              </p:cNvSpPr>
              <p:nvPr/>
            </p:nvSpPr>
            <p:spPr bwMode="auto">
              <a:xfrm>
                <a:off x="5399" y="3024"/>
                <a:ext cx="16" cy="32"/>
              </a:xfrm>
              <a:custGeom>
                <a:avLst/>
                <a:gdLst>
                  <a:gd name="T0" fmla="*/ 1 w 32"/>
                  <a:gd name="T1" fmla="*/ 0 h 65"/>
                  <a:gd name="T2" fmla="*/ 1 w 32"/>
                  <a:gd name="T3" fmla="*/ 3 h 65"/>
                  <a:gd name="T4" fmla="*/ 1 w 32"/>
                  <a:gd name="T5" fmla="*/ 3 h 65"/>
                  <a:gd name="T6" fmla="*/ 1 w 32"/>
                  <a:gd name="T7" fmla="*/ 3 h 65"/>
                  <a:gd name="T8" fmla="*/ 1 w 32"/>
                  <a:gd name="T9" fmla="*/ 3 h 65"/>
                  <a:gd name="T10" fmla="*/ 2 w 32"/>
                  <a:gd name="T11" fmla="*/ 3 h 65"/>
                  <a:gd name="T12" fmla="*/ 2 w 32"/>
                  <a:gd name="T13" fmla="*/ 4 h 65"/>
                  <a:gd name="T14" fmla="*/ 0 w 32"/>
                  <a:gd name="T15" fmla="*/ 4 h 65"/>
                  <a:gd name="T16" fmla="*/ 0 w 32"/>
                  <a:gd name="T17" fmla="*/ 3 h 65"/>
                  <a:gd name="T18" fmla="*/ 1 w 32"/>
                  <a:gd name="T19" fmla="*/ 3 h 65"/>
                  <a:gd name="T20" fmla="*/ 1 w 32"/>
                  <a:gd name="T21" fmla="*/ 3 h 65"/>
                  <a:gd name="T22" fmla="*/ 1 w 32"/>
                  <a:gd name="T23" fmla="*/ 3 h 65"/>
                  <a:gd name="T24" fmla="*/ 1 w 32"/>
                  <a:gd name="T25" fmla="*/ 3 h 65"/>
                  <a:gd name="T26" fmla="*/ 1 w 32"/>
                  <a:gd name="T27" fmla="*/ 3 h 65"/>
                  <a:gd name="T28" fmla="*/ 1 w 32"/>
                  <a:gd name="T29" fmla="*/ 3 h 65"/>
                  <a:gd name="T30" fmla="*/ 1 w 32"/>
                  <a:gd name="T31" fmla="*/ 0 h 65"/>
                  <a:gd name="T32" fmla="*/ 1 w 32"/>
                  <a:gd name="T33" fmla="*/ 0 h 65"/>
                  <a:gd name="T34" fmla="*/ 1 w 32"/>
                  <a:gd name="T35" fmla="*/ 0 h 65"/>
                  <a:gd name="T36" fmla="*/ 1 w 32"/>
                  <a:gd name="T37" fmla="*/ 0 h 65"/>
                  <a:gd name="T38" fmla="*/ 1 w 32"/>
                  <a:gd name="T39" fmla="*/ 0 h 65"/>
                  <a:gd name="T40" fmla="*/ 1 w 32"/>
                  <a:gd name="T41" fmla="*/ 0 h 65"/>
                  <a:gd name="T42" fmla="*/ 1 w 32"/>
                  <a:gd name="T43" fmla="*/ 0 h 65"/>
                  <a:gd name="T44" fmla="*/ 0 w 32"/>
                  <a:gd name="T45" fmla="*/ 0 h 65"/>
                  <a:gd name="T46" fmla="*/ 1 w 32"/>
                  <a:gd name="T47" fmla="*/ 0 h 65"/>
                  <a:gd name="T48" fmla="*/ 1 w 32"/>
                  <a:gd name="T49" fmla="*/ 0 h 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5"/>
                  <a:gd name="T77" fmla="*/ 32 w 32"/>
                  <a:gd name="T78" fmla="*/ 65 h 6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5">
                    <a:moveTo>
                      <a:pt x="24" y="0"/>
                    </a:moveTo>
                    <a:lnTo>
                      <a:pt x="24" y="59"/>
                    </a:lnTo>
                    <a:lnTo>
                      <a:pt x="27" y="62"/>
                    </a:lnTo>
                    <a:lnTo>
                      <a:pt x="28" y="62"/>
                    </a:lnTo>
                    <a:lnTo>
                      <a:pt x="30" y="63"/>
                    </a:lnTo>
                    <a:lnTo>
                      <a:pt x="32" y="63"/>
                    </a:lnTo>
                    <a:lnTo>
                      <a:pt x="32" y="65"/>
                    </a:lnTo>
                    <a:lnTo>
                      <a:pt x="0" y="65"/>
                    </a:lnTo>
                    <a:lnTo>
                      <a:pt x="0" y="63"/>
                    </a:lnTo>
                    <a:lnTo>
                      <a:pt x="4" y="63"/>
                    </a:lnTo>
                    <a:lnTo>
                      <a:pt x="6" y="62"/>
                    </a:lnTo>
                    <a:lnTo>
                      <a:pt x="7" y="62"/>
                    </a:lnTo>
                    <a:lnTo>
                      <a:pt x="9" y="60"/>
                    </a:lnTo>
                    <a:lnTo>
                      <a:pt x="9" y="59"/>
                    </a:lnTo>
                    <a:lnTo>
                      <a:pt x="10" y="58"/>
                    </a:lnTo>
                    <a:lnTo>
                      <a:pt x="10" y="14"/>
                    </a:lnTo>
                    <a:lnTo>
                      <a:pt x="9" y="13"/>
                    </a:lnTo>
                    <a:lnTo>
                      <a:pt x="7" y="13"/>
                    </a:lnTo>
                    <a:lnTo>
                      <a:pt x="7" y="11"/>
                    </a:lnTo>
                    <a:lnTo>
                      <a:pt x="4" y="11"/>
                    </a:lnTo>
                    <a:lnTo>
                      <a:pt x="3" y="13"/>
                    </a:lnTo>
                    <a:lnTo>
                      <a:pt x="2" y="13"/>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62" name="Freeform 315"/>
              <p:cNvSpPr>
                <a:spLocks noEditPoints="1"/>
              </p:cNvSpPr>
              <p:nvPr/>
            </p:nvSpPr>
            <p:spPr bwMode="auto">
              <a:xfrm>
                <a:off x="5421" y="3024"/>
                <a:ext cx="20" cy="33"/>
              </a:xfrm>
              <a:custGeom>
                <a:avLst/>
                <a:gdLst>
                  <a:gd name="T0" fmla="*/ 3 w 40"/>
                  <a:gd name="T1" fmla="*/ 2 h 66"/>
                  <a:gd name="T2" fmla="*/ 3 w 40"/>
                  <a:gd name="T3" fmla="*/ 2 h 66"/>
                  <a:gd name="T4" fmla="*/ 3 w 40"/>
                  <a:gd name="T5" fmla="*/ 3 h 66"/>
                  <a:gd name="T6" fmla="*/ 3 w 40"/>
                  <a:gd name="T7" fmla="*/ 3 h 66"/>
                  <a:gd name="T8" fmla="*/ 1 w 40"/>
                  <a:gd name="T9" fmla="*/ 3 h 66"/>
                  <a:gd name="T10" fmla="*/ 1 w 40"/>
                  <a:gd name="T11" fmla="*/ 4 h 66"/>
                  <a:gd name="T12" fmla="*/ 1 w 40"/>
                  <a:gd name="T13" fmla="*/ 4 h 66"/>
                  <a:gd name="T14" fmla="*/ 1 w 40"/>
                  <a:gd name="T15" fmla="*/ 3 h 66"/>
                  <a:gd name="T16" fmla="*/ 1 w 40"/>
                  <a:gd name="T17" fmla="*/ 3 h 66"/>
                  <a:gd name="T18" fmla="*/ 1 w 40"/>
                  <a:gd name="T19" fmla="*/ 3 h 66"/>
                  <a:gd name="T20" fmla="*/ 1 w 40"/>
                  <a:gd name="T21" fmla="*/ 3 h 66"/>
                  <a:gd name="T22" fmla="*/ 1 w 40"/>
                  <a:gd name="T23" fmla="*/ 3 h 66"/>
                  <a:gd name="T24" fmla="*/ 0 w 40"/>
                  <a:gd name="T25" fmla="*/ 2 h 66"/>
                  <a:gd name="T26" fmla="*/ 0 w 40"/>
                  <a:gd name="T27" fmla="*/ 1 h 66"/>
                  <a:gd name="T28" fmla="*/ 1 w 40"/>
                  <a:gd name="T29" fmla="*/ 1 h 66"/>
                  <a:gd name="T30" fmla="*/ 1 w 40"/>
                  <a:gd name="T31" fmla="*/ 1 h 66"/>
                  <a:gd name="T32" fmla="*/ 1 w 40"/>
                  <a:gd name="T33" fmla="*/ 1 h 66"/>
                  <a:gd name="T34" fmla="*/ 1 w 40"/>
                  <a:gd name="T35" fmla="*/ 0 h 66"/>
                  <a:gd name="T36" fmla="*/ 1 w 40"/>
                  <a:gd name="T37" fmla="*/ 0 h 66"/>
                  <a:gd name="T38" fmla="*/ 1 w 40"/>
                  <a:gd name="T39" fmla="*/ 1 h 66"/>
                  <a:gd name="T40" fmla="*/ 1 w 40"/>
                  <a:gd name="T41" fmla="*/ 1 h 66"/>
                  <a:gd name="T42" fmla="*/ 3 w 40"/>
                  <a:gd name="T43" fmla="*/ 1 h 66"/>
                  <a:gd name="T44" fmla="*/ 3 w 40"/>
                  <a:gd name="T45" fmla="*/ 1 h 66"/>
                  <a:gd name="T46" fmla="*/ 3 w 40"/>
                  <a:gd name="T47" fmla="*/ 1 h 66"/>
                  <a:gd name="T48" fmla="*/ 3 w 40"/>
                  <a:gd name="T49" fmla="*/ 1 h 66"/>
                  <a:gd name="T50" fmla="*/ 3 w 40"/>
                  <a:gd name="T51" fmla="*/ 1 h 66"/>
                  <a:gd name="T52" fmla="*/ 3 w 40"/>
                  <a:gd name="T53" fmla="*/ 2 h 66"/>
                  <a:gd name="T54" fmla="*/ 1 w 40"/>
                  <a:gd name="T55" fmla="*/ 2 h 66"/>
                  <a:gd name="T56" fmla="*/ 1 w 40"/>
                  <a:gd name="T57" fmla="*/ 1 h 66"/>
                  <a:gd name="T58" fmla="*/ 1 w 40"/>
                  <a:gd name="T59" fmla="*/ 1 h 66"/>
                  <a:gd name="T60" fmla="*/ 1 w 40"/>
                  <a:gd name="T61" fmla="*/ 1 h 66"/>
                  <a:gd name="T62" fmla="*/ 1 w 40"/>
                  <a:gd name="T63" fmla="*/ 1 h 66"/>
                  <a:gd name="T64" fmla="*/ 1 w 40"/>
                  <a:gd name="T65" fmla="*/ 1 h 66"/>
                  <a:gd name="T66" fmla="*/ 1 w 40"/>
                  <a:gd name="T67" fmla="*/ 1 h 66"/>
                  <a:gd name="T68" fmla="*/ 1 w 40"/>
                  <a:gd name="T69" fmla="*/ 1 h 66"/>
                  <a:gd name="T70" fmla="*/ 1 w 40"/>
                  <a:gd name="T71" fmla="*/ 1 h 66"/>
                  <a:gd name="T72" fmla="*/ 1 w 40"/>
                  <a:gd name="T73" fmla="*/ 1 h 66"/>
                  <a:gd name="T74" fmla="*/ 1 w 40"/>
                  <a:gd name="T75" fmla="*/ 3 h 66"/>
                  <a:gd name="T76" fmla="*/ 1 w 40"/>
                  <a:gd name="T77" fmla="*/ 3 h 66"/>
                  <a:gd name="T78" fmla="*/ 1 w 40"/>
                  <a:gd name="T79" fmla="*/ 3 h 66"/>
                  <a:gd name="T80" fmla="*/ 1 w 40"/>
                  <a:gd name="T81" fmla="*/ 3 h 66"/>
                  <a:gd name="T82" fmla="*/ 1 w 40"/>
                  <a:gd name="T83" fmla="*/ 3 h 66"/>
                  <a:gd name="T84" fmla="*/ 1 w 40"/>
                  <a:gd name="T85" fmla="*/ 3 h 66"/>
                  <a:gd name="T86" fmla="*/ 1 w 40"/>
                  <a:gd name="T87" fmla="*/ 3 h 66"/>
                  <a:gd name="T88" fmla="*/ 1 w 40"/>
                  <a:gd name="T89" fmla="*/ 3 h 66"/>
                  <a:gd name="T90" fmla="*/ 1 w 40"/>
                  <a:gd name="T91" fmla="*/ 3 h 66"/>
                  <a:gd name="T92" fmla="*/ 1 w 40"/>
                  <a:gd name="T93" fmla="*/ 2 h 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66"/>
                  <a:gd name="T143" fmla="*/ 40 w 40"/>
                  <a:gd name="T144" fmla="*/ 66 h 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66">
                    <a:moveTo>
                      <a:pt x="40" y="32"/>
                    </a:moveTo>
                    <a:lnTo>
                      <a:pt x="39" y="42"/>
                    </a:lnTo>
                    <a:lnTo>
                      <a:pt x="37" y="51"/>
                    </a:lnTo>
                    <a:lnTo>
                      <a:pt x="33" y="59"/>
                    </a:lnTo>
                    <a:lnTo>
                      <a:pt x="30" y="62"/>
                    </a:lnTo>
                    <a:lnTo>
                      <a:pt x="22" y="66"/>
                    </a:lnTo>
                    <a:lnTo>
                      <a:pt x="16" y="66"/>
                    </a:lnTo>
                    <a:lnTo>
                      <a:pt x="11" y="63"/>
                    </a:lnTo>
                    <a:lnTo>
                      <a:pt x="8" y="60"/>
                    </a:lnTo>
                    <a:lnTo>
                      <a:pt x="5" y="56"/>
                    </a:lnTo>
                    <a:lnTo>
                      <a:pt x="4" y="55"/>
                    </a:lnTo>
                    <a:lnTo>
                      <a:pt x="1" y="49"/>
                    </a:lnTo>
                    <a:lnTo>
                      <a:pt x="0" y="41"/>
                    </a:lnTo>
                    <a:lnTo>
                      <a:pt x="0" y="24"/>
                    </a:lnTo>
                    <a:lnTo>
                      <a:pt x="4" y="11"/>
                    </a:lnTo>
                    <a:lnTo>
                      <a:pt x="7" y="7"/>
                    </a:lnTo>
                    <a:lnTo>
                      <a:pt x="12" y="2"/>
                    </a:lnTo>
                    <a:lnTo>
                      <a:pt x="16" y="0"/>
                    </a:lnTo>
                    <a:lnTo>
                      <a:pt x="23" y="0"/>
                    </a:lnTo>
                    <a:lnTo>
                      <a:pt x="26" y="2"/>
                    </a:lnTo>
                    <a:lnTo>
                      <a:pt x="30" y="4"/>
                    </a:lnTo>
                    <a:lnTo>
                      <a:pt x="33" y="7"/>
                    </a:lnTo>
                    <a:lnTo>
                      <a:pt x="35" y="10"/>
                    </a:lnTo>
                    <a:lnTo>
                      <a:pt x="37" y="14"/>
                    </a:lnTo>
                    <a:lnTo>
                      <a:pt x="39" y="20"/>
                    </a:lnTo>
                    <a:lnTo>
                      <a:pt x="40" y="27"/>
                    </a:lnTo>
                    <a:lnTo>
                      <a:pt x="40" y="32"/>
                    </a:lnTo>
                    <a:close/>
                    <a:moveTo>
                      <a:pt x="26" y="32"/>
                    </a:moveTo>
                    <a:lnTo>
                      <a:pt x="26" y="10"/>
                    </a:lnTo>
                    <a:lnTo>
                      <a:pt x="25" y="7"/>
                    </a:lnTo>
                    <a:lnTo>
                      <a:pt x="22" y="4"/>
                    </a:lnTo>
                    <a:lnTo>
                      <a:pt x="21" y="4"/>
                    </a:lnTo>
                    <a:lnTo>
                      <a:pt x="19" y="3"/>
                    </a:lnTo>
                    <a:lnTo>
                      <a:pt x="18" y="3"/>
                    </a:lnTo>
                    <a:lnTo>
                      <a:pt x="15" y="6"/>
                    </a:lnTo>
                    <a:lnTo>
                      <a:pt x="15" y="10"/>
                    </a:lnTo>
                    <a:lnTo>
                      <a:pt x="14" y="16"/>
                    </a:lnTo>
                    <a:lnTo>
                      <a:pt x="14" y="53"/>
                    </a:lnTo>
                    <a:lnTo>
                      <a:pt x="15" y="56"/>
                    </a:lnTo>
                    <a:lnTo>
                      <a:pt x="15" y="60"/>
                    </a:lnTo>
                    <a:lnTo>
                      <a:pt x="18" y="63"/>
                    </a:lnTo>
                    <a:lnTo>
                      <a:pt x="22" y="63"/>
                    </a:lnTo>
                    <a:lnTo>
                      <a:pt x="22" y="62"/>
                    </a:lnTo>
                    <a:lnTo>
                      <a:pt x="25" y="59"/>
                    </a:lnTo>
                    <a:lnTo>
                      <a:pt x="26" y="56"/>
                    </a:lnTo>
                    <a:lnTo>
                      <a:pt x="26" y="53"/>
                    </a:lnTo>
                    <a:lnTo>
                      <a:pt x="26" y="3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63" name="Line 316"/>
              <p:cNvSpPr>
                <a:spLocks noChangeShapeType="1"/>
              </p:cNvSpPr>
              <p:nvPr/>
            </p:nvSpPr>
            <p:spPr bwMode="auto">
              <a:xfrm>
                <a:off x="5338" y="2973"/>
                <a:ext cx="32" cy="0"/>
              </a:xfrm>
              <a:prstGeom prst="line">
                <a:avLst/>
              </a:prstGeom>
              <a:noFill/>
              <a:ln w="1588">
                <a:solidFill>
                  <a:srgbClr val="000000"/>
                </a:solidFill>
                <a:round/>
                <a:headEnd/>
                <a:tailEnd/>
              </a:ln>
            </p:spPr>
            <p:txBody>
              <a:bodyPr/>
              <a:lstStyle/>
              <a:p>
                <a:endParaRPr lang="ja-JP" altLang="en-US" sz="1300"/>
              </a:p>
            </p:txBody>
          </p:sp>
          <p:sp>
            <p:nvSpPr>
              <p:cNvPr id="564" name="Line 317"/>
              <p:cNvSpPr>
                <a:spLocks noChangeShapeType="1"/>
              </p:cNvSpPr>
              <p:nvPr/>
            </p:nvSpPr>
            <p:spPr bwMode="auto">
              <a:xfrm>
                <a:off x="5338" y="2934"/>
                <a:ext cx="32" cy="0"/>
              </a:xfrm>
              <a:prstGeom prst="line">
                <a:avLst/>
              </a:prstGeom>
              <a:noFill/>
              <a:ln w="1588">
                <a:solidFill>
                  <a:srgbClr val="000000"/>
                </a:solidFill>
                <a:round/>
                <a:headEnd/>
                <a:tailEnd/>
              </a:ln>
            </p:spPr>
            <p:txBody>
              <a:bodyPr/>
              <a:lstStyle/>
              <a:p>
                <a:endParaRPr lang="ja-JP" altLang="en-US" sz="1300"/>
              </a:p>
            </p:txBody>
          </p:sp>
          <p:sp>
            <p:nvSpPr>
              <p:cNvPr id="565" name="Line 318"/>
              <p:cNvSpPr>
                <a:spLocks noChangeShapeType="1"/>
              </p:cNvSpPr>
              <p:nvPr/>
            </p:nvSpPr>
            <p:spPr bwMode="auto">
              <a:xfrm>
                <a:off x="5338" y="2905"/>
                <a:ext cx="32" cy="0"/>
              </a:xfrm>
              <a:prstGeom prst="line">
                <a:avLst/>
              </a:prstGeom>
              <a:noFill/>
              <a:ln w="1588">
                <a:solidFill>
                  <a:srgbClr val="000000"/>
                </a:solidFill>
                <a:round/>
                <a:headEnd/>
                <a:tailEnd/>
              </a:ln>
            </p:spPr>
            <p:txBody>
              <a:bodyPr/>
              <a:lstStyle/>
              <a:p>
                <a:endParaRPr lang="ja-JP" altLang="en-US" sz="1300"/>
              </a:p>
            </p:txBody>
          </p:sp>
          <p:sp>
            <p:nvSpPr>
              <p:cNvPr id="566" name="Line 319"/>
              <p:cNvSpPr>
                <a:spLocks noChangeShapeType="1"/>
              </p:cNvSpPr>
              <p:nvPr/>
            </p:nvSpPr>
            <p:spPr bwMode="auto">
              <a:xfrm>
                <a:off x="5338" y="2884"/>
                <a:ext cx="32" cy="0"/>
              </a:xfrm>
              <a:prstGeom prst="line">
                <a:avLst/>
              </a:prstGeom>
              <a:noFill/>
              <a:ln w="1588">
                <a:solidFill>
                  <a:srgbClr val="000000"/>
                </a:solidFill>
                <a:round/>
                <a:headEnd/>
                <a:tailEnd/>
              </a:ln>
            </p:spPr>
            <p:txBody>
              <a:bodyPr/>
              <a:lstStyle/>
              <a:p>
                <a:endParaRPr lang="ja-JP" altLang="en-US" sz="1300"/>
              </a:p>
            </p:txBody>
          </p:sp>
          <p:sp>
            <p:nvSpPr>
              <p:cNvPr id="567" name="Line 320"/>
              <p:cNvSpPr>
                <a:spLocks noChangeShapeType="1"/>
              </p:cNvSpPr>
              <p:nvPr/>
            </p:nvSpPr>
            <p:spPr bwMode="auto">
              <a:xfrm>
                <a:off x="5338" y="2866"/>
                <a:ext cx="32" cy="0"/>
              </a:xfrm>
              <a:prstGeom prst="line">
                <a:avLst/>
              </a:prstGeom>
              <a:noFill/>
              <a:ln w="1588">
                <a:solidFill>
                  <a:srgbClr val="000000"/>
                </a:solidFill>
                <a:round/>
                <a:headEnd/>
                <a:tailEnd/>
              </a:ln>
            </p:spPr>
            <p:txBody>
              <a:bodyPr/>
              <a:lstStyle/>
              <a:p>
                <a:endParaRPr lang="ja-JP" altLang="en-US" sz="1300"/>
              </a:p>
            </p:txBody>
          </p:sp>
          <p:sp>
            <p:nvSpPr>
              <p:cNvPr id="568" name="Line 321"/>
              <p:cNvSpPr>
                <a:spLocks noChangeShapeType="1"/>
              </p:cNvSpPr>
              <p:nvPr/>
            </p:nvSpPr>
            <p:spPr bwMode="auto">
              <a:xfrm>
                <a:off x="5338" y="2851"/>
                <a:ext cx="32" cy="0"/>
              </a:xfrm>
              <a:prstGeom prst="line">
                <a:avLst/>
              </a:prstGeom>
              <a:noFill/>
              <a:ln w="1588">
                <a:solidFill>
                  <a:srgbClr val="000000"/>
                </a:solidFill>
                <a:round/>
                <a:headEnd/>
                <a:tailEnd/>
              </a:ln>
            </p:spPr>
            <p:txBody>
              <a:bodyPr/>
              <a:lstStyle/>
              <a:p>
                <a:endParaRPr lang="ja-JP" altLang="en-US" sz="1300"/>
              </a:p>
            </p:txBody>
          </p:sp>
          <p:sp>
            <p:nvSpPr>
              <p:cNvPr id="569" name="Line 322"/>
              <p:cNvSpPr>
                <a:spLocks noChangeShapeType="1"/>
              </p:cNvSpPr>
              <p:nvPr/>
            </p:nvSpPr>
            <p:spPr bwMode="auto">
              <a:xfrm>
                <a:off x="5338" y="2838"/>
                <a:ext cx="32" cy="0"/>
              </a:xfrm>
              <a:prstGeom prst="line">
                <a:avLst/>
              </a:prstGeom>
              <a:noFill/>
              <a:ln w="1588">
                <a:solidFill>
                  <a:srgbClr val="000000"/>
                </a:solidFill>
                <a:round/>
                <a:headEnd/>
                <a:tailEnd/>
              </a:ln>
            </p:spPr>
            <p:txBody>
              <a:bodyPr/>
              <a:lstStyle/>
              <a:p>
                <a:endParaRPr lang="ja-JP" altLang="en-US" sz="1300"/>
              </a:p>
            </p:txBody>
          </p:sp>
          <p:sp>
            <p:nvSpPr>
              <p:cNvPr id="570" name="Line 323"/>
              <p:cNvSpPr>
                <a:spLocks noChangeShapeType="1"/>
              </p:cNvSpPr>
              <p:nvPr/>
            </p:nvSpPr>
            <p:spPr bwMode="auto">
              <a:xfrm>
                <a:off x="5338" y="2827"/>
                <a:ext cx="32" cy="0"/>
              </a:xfrm>
              <a:prstGeom prst="line">
                <a:avLst/>
              </a:prstGeom>
              <a:noFill/>
              <a:ln w="1588">
                <a:solidFill>
                  <a:srgbClr val="000000"/>
                </a:solidFill>
                <a:round/>
                <a:headEnd/>
                <a:tailEnd/>
              </a:ln>
            </p:spPr>
            <p:txBody>
              <a:bodyPr/>
              <a:lstStyle/>
              <a:p>
                <a:endParaRPr lang="ja-JP" altLang="en-US" sz="1300"/>
              </a:p>
            </p:txBody>
          </p:sp>
          <p:sp>
            <p:nvSpPr>
              <p:cNvPr id="571" name="Line 324"/>
              <p:cNvSpPr>
                <a:spLocks noChangeShapeType="1"/>
              </p:cNvSpPr>
              <p:nvPr/>
            </p:nvSpPr>
            <p:spPr bwMode="auto">
              <a:xfrm>
                <a:off x="5306" y="2816"/>
                <a:ext cx="64" cy="0"/>
              </a:xfrm>
              <a:prstGeom prst="line">
                <a:avLst/>
              </a:prstGeom>
              <a:noFill/>
              <a:ln w="1588">
                <a:solidFill>
                  <a:srgbClr val="000000"/>
                </a:solidFill>
                <a:round/>
                <a:headEnd/>
                <a:tailEnd/>
              </a:ln>
            </p:spPr>
            <p:txBody>
              <a:bodyPr/>
              <a:lstStyle/>
              <a:p>
                <a:endParaRPr lang="ja-JP" altLang="en-US" sz="1300"/>
              </a:p>
            </p:txBody>
          </p:sp>
          <p:sp>
            <p:nvSpPr>
              <p:cNvPr id="572" name="Freeform 325"/>
              <p:cNvSpPr>
                <a:spLocks/>
              </p:cNvSpPr>
              <p:nvPr/>
            </p:nvSpPr>
            <p:spPr bwMode="auto">
              <a:xfrm>
                <a:off x="5399" y="2800"/>
                <a:ext cx="16" cy="32"/>
              </a:xfrm>
              <a:custGeom>
                <a:avLst/>
                <a:gdLst>
                  <a:gd name="T0" fmla="*/ 1 w 32"/>
                  <a:gd name="T1" fmla="*/ 0 h 64"/>
                  <a:gd name="T2" fmla="*/ 1 w 32"/>
                  <a:gd name="T3" fmla="*/ 3 h 64"/>
                  <a:gd name="T4" fmla="*/ 1 w 32"/>
                  <a:gd name="T5" fmla="*/ 3 h 64"/>
                  <a:gd name="T6" fmla="*/ 1 w 32"/>
                  <a:gd name="T7" fmla="*/ 3 h 64"/>
                  <a:gd name="T8" fmla="*/ 1 w 32"/>
                  <a:gd name="T9" fmla="*/ 3 h 64"/>
                  <a:gd name="T10" fmla="*/ 2 w 32"/>
                  <a:gd name="T11" fmla="*/ 3 h 64"/>
                  <a:gd name="T12" fmla="*/ 2 w 32"/>
                  <a:gd name="T13" fmla="*/ 4 h 64"/>
                  <a:gd name="T14" fmla="*/ 0 w 32"/>
                  <a:gd name="T15" fmla="*/ 4 h 64"/>
                  <a:gd name="T16" fmla="*/ 0 w 32"/>
                  <a:gd name="T17" fmla="*/ 3 h 64"/>
                  <a:gd name="T18" fmla="*/ 1 w 32"/>
                  <a:gd name="T19" fmla="*/ 3 h 64"/>
                  <a:gd name="T20" fmla="*/ 1 w 32"/>
                  <a:gd name="T21" fmla="*/ 3 h 64"/>
                  <a:gd name="T22" fmla="*/ 1 w 32"/>
                  <a:gd name="T23" fmla="*/ 3 h 64"/>
                  <a:gd name="T24" fmla="*/ 1 w 32"/>
                  <a:gd name="T25" fmla="*/ 3 h 64"/>
                  <a:gd name="T26" fmla="*/ 1 w 32"/>
                  <a:gd name="T27" fmla="*/ 3 h 64"/>
                  <a:gd name="T28" fmla="*/ 1 w 32"/>
                  <a:gd name="T29" fmla="*/ 3 h 64"/>
                  <a:gd name="T30" fmla="*/ 1 w 32"/>
                  <a:gd name="T31" fmla="*/ 1 h 64"/>
                  <a:gd name="T32" fmla="*/ 1 w 32"/>
                  <a:gd name="T33" fmla="*/ 1 h 64"/>
                  <a:gd name="T34" fmla="*/ 1 w 32"/>
                  <a:gd name="T35" fmla="*/ 1 h 64"/>
                  <a:gd name="T36" fmla="*/ 1 w 32"/>
                  <a:gd name="T37" fmla="*/ 1 h 64"/>
                  <a:gd name="T38" fmla="*/ 1 w 32"/>
                  <a:gd name="T39" fmla="*/ 1 h 64"/>
                  <a:gd name="T40" fmla="*/ 1 w 32"/>
                  <a:gd name="T41" fmla="*/ 1 h 64"/>
                  <a:gd name="T42" fmla="*/ 1 w 32"/>
                  <a:gd name="T43" fmla="*/ 1 h 64"/>
                  <a:gd name="T44" fmla="*/ 0 w 32"/>
                  <a:gd name="T45" fmla="*/ 1 h 64"/>
                  <a:gd name="T46" fmla="*/ 1 w 32"/>
                  <a:gd name="T47" fmla="*/ 0 h 64"/>
                  <a:gd name="T48" fmla="*/ 1 w 32"/>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4"/>
                  <a:gd name="T77" fmla="*/ 32 w 32"/>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4">
                    <a:moveTo>
                      <a:pt x="24" y="0"/>
                    </a:moveTo>
                    <a:lnTo>
                      <a:pt x="24" y="59"/>
                    </a:lnTo>
                    <a:lnTo>
                      <a:pt x="27" y="61"/>
                    </a:lnTo>
                    <a:lnTo>
                      <a:pt x="28" y="61"/>
                    </a:lnTo>
                    <a:lnTo>
                      <a:pt x="30" y="63"/>
                    </a:lnTo>
                    <a:lnTo>
                      <a:pt x="32" y="63"/>
                    </a:lnTo>
                    <a:lnTo>
                      <a:pt x="32" y="64"/>
                    </a:lnTo>
                    <a:lnTo>
                      <a:pt x="0" y="64"/>
                    </a:lnTo>
                    <a:lnTo>
                      <a:pt x="0" y="63"/>
                    </a:lnTo>
                    <a:lnTo>
                      <a:pt x="4" y="63"/>
                    </a:lnTo>
                    <a:lnTo>
                      <a:pt x="6" y="61"/>
                    </a:lnTo>
                    <a:lnTo>
                      <a:pt x="7" y="61"/>
                    </a:lnTo>
                    <a:lnTo>
                      <a:pt x="9" y="60"/>
                    </a:lnTo>
                    <a:lnTo>
                      <a:pt x="9" y="59"/>
                    </a:lnTo>
                    <a:lnTo>
                      <a:pt x="10" y="57"/>
                    </a:lnTo>
                    <a:lnTo>
                      <a:pt x="10" y="14"/>
                    </a:lnTo>
                    <a:lnTo>
                      <a:pt x="9" y="12"/>
                    </a:lnTo>
                    <a:lnTo>
                      <a:pt x="7" y="12"/>
                    </a:lnTo>
                    <a:lnTo>
                      <a:pt x="7" y="11"/>
                    </a:lnTo>
                    <a:lnTo>
                      <a:pt x="4" y="11"/>
                    </a:lnTo>
                    <a:lnTo>
                      <a:pt x="3" y="12"/>
                    </a:lnTo>
                    <a:lnTo>
                      <a:pt x="2" y="12"/>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73" name="Freeform 326"/>
              <p:cNvSpPr>
                <a:spLocks noEditPoints="1"/>
              </p:cNvSpPr>
              <p:nvPr/>
            </p:nvSpPr>
            <p:spPr bwMode="auto">
              <a:xfrm>
                <a:off x="5421" y="2800"/>
                <a:ext cx="20" cy="33"/>
              </a:xfrm>
              <a:custGeom>
                <a:avLst/>
                <a:gdLst>
                  <a:gd name="T0" fmla="*/ 3 w 40"/>
                  <a:gd name="T1" fmla="*/ 2 h 66"/>
                  <a:gd name="T2" fmla="*/ 3 w 40"/>
                  <a:gd name="T3" fmla="*/ 2 h 66"/>
                  <a:gd name="T4" fmla="*/ 3 w 40"/>
                  <a:gd name="T5" fmla="*/ 3 h 66"/>
                  <a:gd name="T6" fmla="*/ 3 w 40"/>
                  <a:gd name="T7" fmla="*/ 3 h 66"/>
                  <a:gd name="T8" fmla="*/ 1 w 40"/>
                  <a:gd name="T9" fmla="*/ 3 h 66"/>
                  <a:gd name="T10" fmla="*/ 1 w 40"/>
                  <a:gd name="T11" fmla="*/ 4 h 66"/>
                  <a:gd name="T12" fmla="*/ 1 w 40"/>
                  <a:gd name="T13" fmla="*/ 4 h 66"/>
                  <a:gd name="T14" fmla="*/ 1 w 40"/>
                  <a:gd name="T15" fmla="*/ 3 h 66"/>
                  <a:gd name="T16" fmla="*/ 1 w 40"/>
                  <a:gd name="T17" fmla="*/ 3 h 66"/>
                  <a:gd name="T18" fmla="*/ 1 w 40"/>
                  <a:gd name="T19" fmla="*/ 3 h 66"/>
                  <a:gd name="T20" fmla="*/ 1 w 40"/>
                  <a:gd name="T21" fmla="*/ 3 h 66"/>
                  <a:gd name="T22" fmla="*/ 1 w 40"/>
                  <a:gd name="T23" fmla="*/ 3 h 66"/>
                  <a:gd name="T24" fmla="*/ 0 w 40"/>
                  <a:gd name="T25" fmla="*/ 2 h 66"/>
                  <a:gd name="T26" fmla="*/ 0 w 40"/>
                  <a:gd name="T27" fmla="*/ 1 h 66"/>
                  <a:gd name="T28" fmla="*/ 1 w 40"/>
                  <a:gd name="T29" fmla="*/ 1 h 66"/>
                  <a:gd name="T30" fmla="*/ 1 w 40"/>
                  <a:gd name="T31" fmla="*/ 1 h 66"/>
                  <a:gd name="T32" fmla="*/ 1 w 40"/>
                  <a:gd name="T33" fmla="*/ 1 h 66"/>
                  <a:gd name="T34" fmla="*/ 1 w 40"/>
                  <a:gd name="T35" fmla="*/ 0 h 66"/>
                  <a:gd name="T36" fmla="*/ 1 w 40"/>
                  <a:gd name="T37" fmla="*/ 0 h 66"/>
                  <a:gd name="T38" fmla="*/ 1 w 40"/>
                  <a:gd name="T39" fmla="*/ 1 h 66"/>
                  <a:gd name="T40" fmla="*/ 1 w 40"/>
                  <a:gd name="T41" fmla="*/ 1 h 66"/>
                  <a:gd name="T42" fmla="*/ 3 w 40"/>
                  <a:gd name="T43" fmla="*/ 1 h 66"/>
                  <a:gd name="T44" fmla="*/ 3 w 40"/>
                  <a:gd name="T45" fmla="*/ 1 h 66"/>
                  <a:gd name="T46" fmla="*/ 3 w 40"/>
                  <a:gd name="T47" fmla="*/ 1 h 66"/>
                  <a:gd name="T48" fmla="*/ 3 w 40"/>
                  <a:gd name="T49" fmla="*/ 1 h 66"/>
                  <a:gd name="T50" fmla="*/ 3 w 40"/>
                  <a:gd name="T51" fmla="*/ 1 h 66"/>
                  <a:gd name="T52" fmla="*/ 3 w 40"/>
                  <a:gd name="T53" fmla="*/ 2 h 66"/>
                  <a:gd name="T54" fmla="*/ 1 w 40"/>
                  <a:gd name="T55" fmla="*/ 2 h 66"/>
                  <a:gd name="T56" fmla="*/ 1 w 40"/>
                  <a:gd name="T57" fmla="*/ 1 h 66"/>
                  <a:gd name="T58" fmla="*/ 1 w 40"/>
                  <a:gd name="T59" fmla="*/ 1 h 66"/>
                  <a:gd name="T60" fmla="*/ 1 w 40"/>
                  <a:gd name="T61" fmla="*/ 1 h 66"/>
                  <a:gd name="T62" fmla="*/ 1 w 40"/>
                  <a:gd name="T63" fmla="*/ 1 h 66"/>
                  <a:gd name="T64" fmla="*/ 1 w 40"/>
                  <a:gd name="T65" fmla="*/ 1 h 66"/>
                  <a:gd name="T66" fmla="*/ 1 w 40"/>
                  <a:gd name="T67" fmla="*/ 1 h 66"/>
                  <a:gd name="T68" fmla="*/ 1 w 40"/>
                  <a:gd name="T69" fmla="*/ 1 h 66"/>
                  <a:gd name="T70" fmla="*/ 1 w 40"/>
                  <a:gd name="T71" fmla="*/ 1 h 66"/>
                  <a:gd name="T72" fmla="*/ 1 w 40"/>
                  <a:gd name="T73" fmla="*/ 1 h 66"/>
                  <a:gd name="T74" fmla="*/ 1 w 40"/>
                  <a:gd name="T75" fmla="*/ 3 h 66"/>
                  <a:gd name="T76" fmla="*/ 1 w 40"/>
                  <a:gd name="T77" fmla="*/ 3 h 66"/>
                  <a:gd name="T78" fmla="*/ 1 w 40"/>
                  <a:gd name="T79" fmla="*/ 3 h 66"/>
                  <a:gd name="T80" fmla="*/ 1 w 40"/>
                  <a:gd name="T81" fmla="*/ 3 h 66"/>
                  <a:gd name="T82" fmla="*/ 1 w 40"/>
                  <a:gd name="T83" fmla="*/ 3 h 66"/>
                  <a:gd name="T84" fmla="*/ 1 w 40"/>
                  <a:gd name="T85" fmla="*/ 3 h 66"/>
                  <a:gd name="T86" fmla="*/ 1 w 40"/>
                  <a:gd name="T87" fmla="*/ 3 h 66"/>
                  <a:gd name="T88" fmla="*/ 1 w 40"/>
                  <a:gd name="T89" fmla="*/ 3 h 66"/>
                  <a:gd name="T90" fmla="*/ 1 w 40"/>
                  <a:gd name="T91" fmla="*/ 3 h 66"/>
                  <a:gd name="T92" fmla="*/ 1 w 40"/>
                  <a:gd name="T93" fmla="*/ 2 h 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66"/>
                  <a:gd name="T143" fmla="*/ 40 w 40"/>
                  <a:gd name="T144" fmla="*/ 66 h 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66">
                    <a:moveTo>
                      <a:pt x="40" y="32"/>
                    </a:moveTo>
                    <a:lnTo>
                      <a:pt x="39" y="42"/>
                    </a:lnTo>
                    <a:lnTo>
                      <a:pt x="37" y="50"/>
                    </a:lnTo>
                    <a:lnTo>
                      <a:pt x="33" y="59"/>
                    </a:lnTo>
                    <a:lnTo>
                      <a:pt x="30" y="61"/>
                    </a:lnTo>
                    <a:lnTo>
                      <a:pt x="22" y="66"/>
                    </a:lnTo>
                    <a:lnTo>
                      <a:pt x="16" y="66"/>
                    </a:lnTo>
                    <a:lnTo>
                      <a:pt x="11" y="63"/>
                    </a:lnTo>
                    <a:lnTo>
                      <a:pt x="8" y="60"/>
                    </a:lnTo>
                    <a:lnTo>
                      <a:pt x="5" y="56"/>
                    </a:lnTo>
                    <a:lnTo>
                      <a:pt x="4" y="54"/>
                    </a:lnTo>
                    <a:lnTo>
                      <a:pt x="1" y="49"/>
                    </a:lnTo>
                    <a:lnTo>
                      <a:pt x="0" y="40"/>
                    </a:lnTo>
                    <a:lnTo>
                      <a:pt x="0" y="24"/>
                    </a:lnTo>
                    <a:lnTo>
                      <a:pt x="4" y="11"/>
                    </a:lnTo>
                    <a:lnTo>
                      <a:pt x="7" y="7"/>
                    </a:lnTo>
                    <a:lnTo>
                      <a:pt x="12" y="1"/>
                    </a:lnTo>
                    <a:lnTo>
                      <a:pt x="16" y="0"/>
                    </a:lnTo>
                    <a:lnTo>
                      <a:pt x="23" y="0"/>
                    </a:lnTo>
                    <a:lnTo>
                      <a:pt x="26" y="1"/>
                    </a:lnTo>
                    <a:lnTo>
                      <a:pt x="30" y="4"/>
                    </a:lnTo>
                    <a:lnTo>
                      <a:pt x="33" y="7"/>
                    </a:lnTo>
                    <a:lnTo>
                      <a:pt x="35" y="10"/>
                    </a:lnTo>
                    <a:lnTo>
                      <a:pt x="37" y="14"/>
                    </a:lnTo>
                    <a:lnTo>
                      <a:pt x="39" y="19"/>
                    </a:lnTo>
                    <a:lnTo>
                      <a:pt x="40" y="26"/>
                    </a:lnTo>
                    <a:lnTo>
                      <a:pt x="40" y="32"/>
                    </a:lnTo>
                    <a:close/>
                    <a:moveTo>
                      <a:pt x="26" y="32"/>
                    </a:moveTo>
                    <a:lnTo>
                      <a:pt x="26" y="10"/>
                    </a:lnTo>
                    <a:lnTo>
                      <a:pt x="25" y="7"/>
                    </a:lnTo>
                    <a:lnTo>
                      <a:pt x="22" y="4"/>
                    </a:lnTo>
                    <a:lnTo>
                      <a:pt x="21" y="4"/>
                    </a:lnTo>
                    <a:lnTo>
                      <a:pt x="19" y="3"/>
                    </a:lnTo>
                    <a:lnTo>
                      <a:pt x="18" y="3"/>
                    </a:lnTo>
                    <a:lnTo>
                      <a:pt x="15" y="5"/>
                    </a:lnTo>
                    <a:lnTo>
                      <a:pt x="15" y="10"/>
                    </a:lnTo>
                    <a:lnTo>
                      <a:pt x="14" y="15"/>
                    </a:lnTo>
                    <a:lnTo>
                      <a:pt x="14" y="53"/>
                    </a:lnTo>
                    <a:lnTo>
                      <a:pt x="15" y="56"/>
                    </a:lnTo>
                    <a:lnTo>
                      <a:pt x="15" y="60"/>
                    </a:lnTo>
                    <a:lnTo>
                      <a:pt x="18" y="63"/>
                    </a:lnTo>
                    <a:lnTo>
                      <a:pt x="22" y="63"/>
                    </a:lnTo>
                    <a:lnTo>
                      <a:pt x="22" y="61"/>
                    </a:lnTo>
                    <a:lnTo>
                      <a:pt x="25" y="59"/>
                    </a:lnTo>
                    <a:lnTo>
                      <a:pt x="26" y="56"/>
                    </a:lnTo>
                    <a:lnTo>
                      <a:pt x="26" y="53"/>
                    </a:lnTo>
                    <a:lnTo>
                      <a:pt x="26" y="3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74" name="Freeform 327"/>
              <p:cNvSpPr>
                <a:spLocks/>
              </p:cNvSpPr>
              <p:nvPr/>
            </p:nvSpPr>
            <p:spPr bwMode="auto">
              <a:xfrm>
                <a:off x="5461" y="2783"/>
                <a:ext cx="17" cy="26"/>
              </a:xfrm>
              <a:custGeom>
                <a:avLst/>
                <a:gdLst>
                  <a:gd name="T0" fmla="*/ 1 w 34"/>
                  <a:gd name="T1" fmla="*/ 3 h 52"/>
                  <a:gd name="T2" fmla="*/ 0 w 34"/>
                  <a:gd name="T3" fmla="*/ 3 h 52"/>
                  <a:gd name="T4" fmla="*/ 0 w 34"/>
                  <a:gd name="T5" fmla="*/ 3 h 52"/>
                  <a:gd name="T6" fmla="*/ 1 w 34"/>
                  <a:gd name="T7" fmla="*/ 3 h 52"/>
                  <a:gd name="T8" fmla="*/ 1 w 34"/>
                  <a:gd name="T9" fmla="*/ 3 h 52"/>
                  <a:gd name="T10" fmla="*/ 1 w 34"/>
                  <a:gd name="T11" fmla="*/ 3 h 52"/>
                  <a:gd name="T12" fmla="*/ 1 w 34"/>
                  <a:gd name="T13" fmla="*/ 2 h 52"/>
                  <a:gd name="T14" fmla="*/ 1 w 34"/>
                  <a:gd name="T15" fmla="*/ 2 h 52"/>
                  <a:gd name="T16" fmla="*/ 1 w 34"/>
                  <a:gd name="T17" fmla="*/ 2 h 52"/>
                  <a:gd name="T18" fmla="*/ 1 w 34"/>
                  <a:gd name="T19" fmla="*/ 1 h 52"/>
                  <a:gd name="T20" fmla="*/ 1 w 34"/>
                  <a:gd name="T21" fmla="*/ 1 h 52"/>
                  <a:gd name="T22" fmla="*/ 1 w 34"/>
                  <a:gd name="T23" fmla="*/ 1 h 52"/>
                  <a:gd name="T24" fmla="*/ 1 w 34"/>
                  <a:gd name="T25" fmla="*/ 1 h 52"/>
                  <a:gd name="T26" fmla="*/ 1 w 34"/>
                  <a:gd name="T27" fmla="*/ 1 h 52"/>
                  <a:gd name="T28" fmla="*/ 1 w 34"/>
                  <a:gd name="T29" fmla="*/ 1 h 52"/>
                  <a:gd name="T30" fmla="*/ 1 w 34"/>
                  <a:gd name="T31" fmla="*/ 1 h 52"/>
                  <a:gd name="T32" fmla="*/ 0 w 34"/>
                  <a:gd name="T33" fmla="*/ 1 h 52"/>
                  <a:gd name="T34" fmla="*/ 1 w 34"/>
                  <a:gd name="T35" fmla="*/ 1 h 52"/>
                  <a:gd name="T36" fmla="*/ 1 w 34"/>
                  <a:gd name="T37" fmla="*/ 1 h 52"/>
                  <a:gd name="T38" fmla="*/ 1 w 34"/>
                  <a:gd name="T39" fmla="*/ 0 h 52"/>
                  <a:gd name="T40" fmla="*/ 1 w 34"/>
                  <a:gd name="T41" fmla="*/ 0 h 52"/>
                  <a:gd name="T42" fmla="*/ 1 w 34"/>
                  <a:gd name="T43" fmla="*/ 1 h 52"/>
                  <a:gd name="T44" fmla="*/ 1 w 34"/>
                  <a:gd name="T45" fmla="*/ 1 h 52"/>
                  <a:gd name="T46" fmla="*/ 1 w 34"/>
                  <a:gd name="T47" fmla="*/ 1 h 52"/>
                  <a:gd name="T48" fmla="*/ 1 w 34"/>
                  <a:gd name="T49" fmla="*/ 1 h 52"/>
                  <a:gd name="T50" fmla="*/ 1 w 34"/>
                  <a:gd name="T51" fmla="*/ 1 h 52"/>
                  <a:gd name="T52" fmla="*/ 1 w 34"/>
                  <a:gd name="T53" fmla="*/ 2 h 52"/>
                  <a:gd name="T54" fmla="*/ 1 w 34"/>
                  <a:gd name="T55" fmla="*/ 2 h 52"/>
                  <a:gd name="T56" fmla="*/ 1 w 34"/>
                  <a:gd name="T57" fmla="*/ 2 h 52"/>
                  <a:gd name="T58" fmla="*/ 1 w 34"/>
                  <a:gd name="T59" fmla="*/ 3 h 52"/>
                  <a:gd name="T60" fmla="*/ 1 w 34"/>
                  <a:gd name="T61" fmla="*/ 3 h 52"/>
                  <a:gd name="T62" fmla="*/ 1 w 34"/>
                  <a:gd name="T63" fmla="*/ 3 h 52"/>
                  <a:gd name="T64" fmla="*/ 1 w 34"/>
                  <a:gd name="T65" fmla="*/ 3 h 52"/>
                  <a:gd name="T66" fmla="*/ 2 w 34"/>
                  <a:gd name="T67" fmla="*/ 3 h 52"/>
                  <a:gd name="T68" fmla="*/ 1 w 34"/>
                  <a:gd name="T69" fmla="*/ 3 h 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
                  <a:gd name="T106" fmla="*/ 0 h 52"/>
                  <a:gd name="T107" fmla="*/ 34 w 34"/>
                  <a:gd name="T108" fmla="*/ 52 h 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 h="52">
                    <a:moveTo>
                      <a:pt x="30" y="52"/>
                    </a:moveTo>
                    <a:lnTo>
                      <a:pt x="0" y="52"/>
                    </a:lnTo>
                    <a:lnTo>
                      <a:pt x="0" y="51"/>
                    </a:lnTo>
                    <a:lnTo>
                      <a:pt x="6" y="45"/>
                    </a:lnTo>
                    <a:lnTo>
                      <a:pt x="10" y="39"/>
                    </a:lnTo>
                    <a:lnTo>
                      <a:pt x="14" y="35"/>
                    </a:lnTo>
                    <a:lnTo>
                      <a:pt x="16" y="31"/>
                    </a:lnTo>
                    <a:lnTo>
                      <a:pt x="19" y="28"/>
                    </a:lnTo>
                    <a:lnTo>
                      <a:pt x="20" y="23"/>
                    </a:lnTo>
                    <a:lnTo>
                      <a:pt x="20" y="13"/>
                    </a:lnTo>
                    <a:lnTo>
                      <a:pt x="19" y="11"/>
                    </a:lnTo>
                    <a:lnTo>
                      <a:pt x="16" y="10"/>
                    </a:lnTo>
                    <a:lnTo>
                      <a:pt x="12" y="9"/>
                    </a:lnTo>
                    <a:lnTo>
                      <a:pt x="7" y="10"/>
                    </a:lnTo>
                    <a:lnTo>
                      <a:pt x="5" y="11"/>
                    </a:lnTo>
                    <a:lnTo>
                      <a:pt x="2" y="14"/>
                    </a:lnTo>
                    <a:lnTo>
                      <a:pt x="0" y="14"/>
                    </a:lnTo>
                    <a:lnTo>
                      <a:pt x="3" y="9"/>
                    </a:lnTo>
                    <a:lnTo>
                      <a:pt x="7" y="3"/>
                    </a:lnTo>
                    <a:lnTo>
                      <a:pt x="12" y="0"/>
                    </a:lnTo>
                    <a:lnTo>
                      <a:pt x="20" y="0"/>
                    </a:lnTo>
                    <a:lnTo>
                      <a:pt x="22" y="2"/>
                    </a:lnTo>
                    <a:lnTo>
                      <a:pt x="24" y="2"/>
                    </a:lnTo>
                    <a:lnTo>
                      <a:pt x="30" y="6"/>
                    </a:lnTo>
                    <a:lnTo>
                      <a:pt x="31" y="10"/>
                    </a:lnTo>
                    <a:lnTo>
                      <a:pt x="31" y="13"/>
                    </a:lnTo>
                    <a:lnTo>
                      <a:pt x="30" y="18"/>
                    </a:lnTo>
                    <a:lnTo>
                      <a:pt x="29" y="23"/>
                    </a:lnTo>
                    <a:lnTo>
                      <a:pt x="23" y="31"/>
                    </a:lnTo>
                    <a:lnTo>
                      <a:pt x="12" y="42"/>
                    </a:lnTo>
                    <a:lnTo>
                      <a:pt x="29" y="42"/>
                    </a:lnTo>
                    <a:lnTo>
                      <a:pt x="31" y="39"/>
                    </a:lnTo>
                    <a:lnTo>
                      <a:pt x="31" y="38"/>
                    </a:lnTo>
                    <a:lnTo>
                      <a:pt x="34" y="38"/>
                    </a:lnTo>
                    <a:lnTo>
                      <a:pt x="30" y="5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75" name="Line 328"/>
              <p:cNvSpPr>
                <a:spLocks noChangeShapeType="1"/>
              </p:cNvSpPr>
              <p:nvPr/>
            </p:nvSpPr>
            <p:spPr bwMode="auto">
              <a:xfrm>
                <a:off x="5338" y="2748"/>
                <a:ext cx="32" cy="0"/>
              </a:xfrm>
              <a:prstGeom prst="line">
                <a:avLst/>
              </a:prstGeom>
              <a:noFill/>
              <a:ln w="1588">
                <a:solidFill>
                  <a:srgbClr val="000000"/>
                </a:solidFill>
                <a:round/>
                <a:headEnd/>
                <a:tailEnd/>
              </a:ln>
            </p:spPr>
            <p:txBody>
              <a:bodyPr/>
              <a:lstStyle/>
              <a:p>
                <a:endParaRPr lang="ja-JP" altLang="en-US" sz="1300"/>
              </a:p>
            </p:txBody>
          </p:sp>
          <p:sp>
            <p:nvSpPr>
              <p:cNvPr id="576" name="Line 329"/>
              <p:cNvSpPr>
                <a:spLocks noChangeShapeType="1"/>
              </p:cNvSpPr>
              <p:nvPr/>
            </p:nvSpPr>
            <p:spPr bwMode="auto">
              <a:xfrm>
                <a:off x="5338" y="2709"/>
                <a:ext cx="32" cy="0"/>
              </a:xfrm>
              <a:prstGeom prst="line">
                <a:avLst/>
              </a:prstGeom>
              <a:noFill/>
              <a:ln w="1588">
                <a:solidFill>
                  <a:srgbClr val="000000"/>
                </a:solidFill>
                <a:round/>
                <a:headEnd/>
                <a:tailEnd/>
              </a:ln>
            </p:spPr>
            <p:txBody>
              <a:bodyPr/>
              <a:lstStyle/>
              <a:p>
                <a:endParaRPr lang="ja-JP" altLang="en-US" sz="1300"/>
              </a:p>
            </p:txBody>
          </p:sp>
          <p:sp>
            <p:nvSpPr>
              <p:cNvPr id="577" name="Line 330"/>
              <p:cNvSpPr>
                <a:spLocks noChangeShapeType="1"/>
              </p:cNvSpPr>
              <p:nvPr/>
            </p:nvSpPr>
            <p:spPr bwMode="auto">
              <a:xfrm>
                <a:off x="5338" y="2681"/>
                <a:ext cx="32" cy="0"/>
              </a:xfrm>
              <a:prstGeom prst="line">
                <a:avLst/>
              </a:prstGeom>
              <a:noFill/>
              <a:ln w="1588">
                <a:solidFill>
                  <a:srgbClr val="000000"/>
                </a:solidFill>
                <a:round/>
                <a:headEnd/>
                <a:tailEnd/>
              </a:ln>
            </p:spPr>
            <p:txBody>
              <a:bodyPr/>
              <a:lstStyle/>
              <a:p>
                <a:endParaRPr lang="ja-JP" altLang="en-US" sz="1300"/>
              </a:p>
            </p:txBody>
          </p:sp>
          <p:sp>
            <p:nvSpPr>
              <p:cNvPr id="578" name="Line 331"/>
              <p:cNvSpPr>
                <a:spLocks noChangeShapeType="1"/>
              </p:cNvSpPr>
              <p:nvPr/>
            </p:nvSpPr>
            <p:spPr bwMode="auto">
              <a:xfrm>
                <a:off x="5338" y="2659"/>
                <a:ext cx="32" cy="0"/>
              </a:xfrm>
              <a:prstGeom prst="line">
                <a:avLst/>
              </a:prstGeom>
              <a:noFill/>
              <a:ln w="1588">
                <a:solidFill>
                  <a:srgbClr val="000000"/>
                </a:solidFill>
                <a:round/>
                <a:headEnd/>
                <a:tailEnd/>
              </a:ln>
            </p:spPr>
            <p:txBody>
              <a:bodyPr/>
              <a:lstStyle/>
              <a:p>
                <a:endParaRPr lang="ja-JP" altLang="en-US" sz="1300"/>
              </a:p>
            </p:txBody>
          </p:sp>
          <p:sp>
            <p:nvSpPr>
              <p:cNvPr id="579" name="Line 332"/>
              <p:cNvSpPr>
                <a:spLocks noChangeShapeType="1"/>
              </p:cNvSpPr>
              <p:nvPr/>
            </p:nvSpPr>
            <p:spPr bwMode="auto">
              <a:xfrm>
                <a:off x="5338" y="2642"/>
                <a:ext cx="32" cy="0"/>
              </a:xfrm>
              <a:prstGeom prst="line">
                <a:avLst/>
              </a:prstGeom>
              <a:noFill/>
              <a:ln w="1588">
                <a:solidFill>
                  <a:srgbClr val="000000"/>
                </a:solidFill>
                <a:round/>
                <a:headEnd/>
                <a:tailEnd/>
              </a:ln>
            </p:spPr>
            <p:txBody>
              <a:bodyPr/>
              <a:lstStyle/>
              <a:p>
                <a:endParaRPr lang="ja-JP" altLang="en-US" sz="1300"/>
              </a:p>
            </p:txBody>
          </p:sp>
          <p:sp>
            <p:nvSpPr>
              <p:cNvPr id="580" name="Line 333"/>
              <p:cNvSpPr>
                <a:spLocks noChangeShapeType="1"/>
              </p:cNvSpPr>
              <p:nvPr/>
            </p:nvSpPr>
            <p:spPr bwMode="auto">
              <a:xfrm>
                <a:off x="5338" y="2626"/>
                <a:ext cx="32" cy="0"/>
              </a:xfrm>
              <a:prstGeom prst="line">
                <a:avLst/>
              </a:prstGeom>
              <a:noFill/>
              <a:ln w="1588">
                <a:solidFill>
                  <a:srgbClr val="000000"/>
                </a:solidFill>
                <a:round/>
                <a:headEnd/>
                <a:tailEnd/>
              </a:ln>
            </p:spPr>
            <p:txBody>
              <a:bodyPr/>
              <a:lstStyle/>
              <a:p>
                <a:endParaRPr lang="ja-JP" altLang="en-US" sz="1300"/>
              </a:p>
            </p:txBody>
          </p:sp>
          <p:sp>
            <p:nvSpPr>
              <p:cNvPr id="581" name="Line 334"/>
              <p:cNvSpPr>
                <a:spLocks noChangeShapeType="1"/>
              </p:cNvSpPr>
              <p:nvPr/>
            </p:nvSpPr>
            <p:spPr bwMode="auto">
              <a:xfrm>
                <a:off x="5338" y="2614"/>
                <a:ext cx="32" cy="0"/>
              </a:xfrm>
              <a:prstGeom prst="line">
                <a:avLst/>
              </a:prstGeom>
              <a:noFill/>
              <a:ln w="1588">
                <a:solidFill>
                  <a:srgbClr val="000000"/>
                </a:solidFill>
                <a:round/>
                <a:headEnd/>
                <a:tailEnd/>
              </a:ln>
            </p:spPr>
            <p:txBody>
              <a:bodyPr/>
              <a:lstStyle/>
              <a:p>
                <a:endParaRPr lang="ja-JP" altLang="en-US" sz="1300"/>
              </a:p>
            </p:txBody>
          </p:sp>
          <p:sp>
            <p:nvSpPr>
              <p:cNvPr id="582" name="Line 335"/>
              <p:cNvSpPr>
                <a:spLocks noChangeShapeType="1"/>
              </p:cNvSpPr>
              <p:nvPr/>
            </p:nvSpPr>
            <p:spPr bwMode="auto">
              <a:xfrm>
                <a:off x="5338" y="2602"/>
                <a:ext cx="32" cy="0"/>
              </a:xfrm>
              <a:prstGeom prst="line">
                <a:avLst/>
              </a:prstGeom>
              <a:noFill/>
              <a:ln w="1588">
                <a:solidFill>
                  <a:srgbClr val="000000"/>
                </a:solidFill>
                <a:round/>
                <a:headEnd/>
                <a:tailEnd/>
              </a:ln>
            </p:spPr>
            <p:txBody>
              <a:bodyPr/>
              <a:lstStyle/>
              <a:p>
                <a:endParaRPr lang="ja-JP" altLang="en-US" sz="1300"/>
              </a:p>
            </p:txBody>
          </p:sp>
          <p:sp>
            <p:nvSpPr>
              <p:cNvPr id="583" name="Line 336"/>
              <p:cNvSpPr>
                <a:spLocks noChangeShapeType="1"/>
              </p:cNvSpPr>
              <p:nvPr/>
            </p:nvSpPr>
            <p:spPr bwMode="auto">
              <a:xfrm>
                <a:off x="5306" y="2593"/>
                <a:ext cx="64" cy="0"/>
              </a:xfrm>
              <a:prstGeom prst="line">
                <a:avLst/>
              </a:prstGeom>
              <a:noFill/>
              <a:ln w="1588">
                <a:solidFill>
                  <a:srgbClr val="000000"/>
                </a:solidFill>
                <a:round/>
                <a:headEnd/>
                <a:tailEnd/>
              </a:ln>
            </p:spPr>
            <p:txBody>
              <a:bodyPr/>
              <a:lstStyle/>
              <a:p>
                <a:endParaRPr lang="ja-JP" altLang="en-US" sz="1300"/>
              </a:p>
            </p:txBody>
          </p:sp>
          <p:sp>
            <p:nvSpPr>
              <p:cNvPr id="584" name="Freeform 337"/>
              <p:cNvSpPr>
                <a:spLocks/>
              </p:cNvSpPr>
              <p:nvPr/>
            </p:nvSpPr>
            <p:spPr bwMode="auto">
              <a:xfrm>
                <a:off x="5399" y="2576"/>
                <a:ext cx="16" cy="33"/>
              </a:xfrm>
              <a:custGeom>
                <a:avLst/>
                <a:gdLst>
                  <a:gd name="T0" fmla="*/ 1 w 32"/>
                  <a:gd name="T1" fmla="*/ 0 h 64"/>
                  <a:gd name="T2" fmla="*/ 1 w 32"/>
                  <a:gd name="T3" fmla="*/ 4 h 64"/>
                  <a:gd name="T4" fmla="*/ 1 w 32"/>
                  <a:gd name="T5" fmla="*/ 4 h 64"/>
                  <a:gd name="T6" fmla="*/ 1 w 32"/>
                  <a:gd name="T7" fmla="*/ 4 h 64"/>
                  <a:gd name="T8" fmla="*/ 1 w 32"/>
                  <a:gd name="T9" fmla="*/ 5 h 64"/>
                  <a:gd name="T10" fmla="*/ 2 w 32"/>
                  <a:gd name="T11" fmla="*/ 5 h 64"/>
                  <a:gd name="T12" fmla="*/ 2 w 32"/>
                  <a:gd name="T13" fmla="*/ 5 h 64"/>
                  <a:gd name="T14" fmla="*/ 0 w 32"/>
                  <a:gd name="T15" fmla="*/ 5 h 64"/>
                  <a:gd name="T16" fmla="*/ 0 w 32"/>
                  <a:gd name="T17" fmla="*/ 5 h 64"/>
                  <a:gd name="T18" fmla="*/ 1 w 32"/>
                  <a:gd name="T19" fmla="*/ 5 h 64"/>
                  <a:gd name="T20" fmla="*/ 1 w 32"/>
                  <a:gd name="T21" fmla="*/ 4 h 64"/>
                  <a:gd name="T22" fmla="*/ 1 w 32"/>
                  <a:gd name="T23" fmla="*/ 4 h 64"/>
                  <a:gd name="T24" fmla="*/ 1 w 32"/>
                  <a:gd name="T25" fmla="*/ 4 h 64"/>
                  <a:gd name="T26" fmla="*/ 1 w 32"/>
                  <a:gd name="T27" fmla="*/ 4 h 64"/>
                  <a:gd name="T28" fmla="*/ 1 w 32"/>
                  <a:gd name="T29" fmla="*/ 4 h 64"/>
                  <a:gd name="T30" fmla="*/ 1 w 32"/>
                  <a:gd name="T31" fmla="*/ 1 h 64"/>
                  <a:gd name="T32" fmla="*/ 1 w 32"/>
                  <a:gd name="T33" fmla="*/ 1 h 64"/>
                  <a:gd name="T34" fmla="*/ 1 w 32"/>
                  <a:gd name="T35" fmla="*/ 1 h 64"/>
                  <a:gd name="T36" fmla="*/ 1 w 32"/>
                  <a:gd name="T37" fmla="*/ 1 h 64"/>
                  <a:gd name="T38" fmla="*/ 1 w 32"/>
                  <a:gd name="T39" fmla="*/ 1 h 64"/>
                  <a:gd name="T40" fmla="*/ 1 w 32"/>
                  <a:gd name="T41" fmla="*/ 1 h 64"/>
                  <a:gd name="T42" fmla="*/ 1 w 32"/>
                  <a:gd name="T43" fmla="*/ 1 h 64"/>
                  <a:gd name="T44" fmla="*/ 0 w 32"/>
                  <a:gd name="T45" fmla="*/ 1 h 64"/>
                  <a:gd name="T46" fmla="*/ 1 w 32"/>
                  <a:gd name="T47" fmla="*/ 0 h 64"/>
                  <a:gd name="T48" fmla="*/ 1 w 32"/>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4"/>
                  <a:gd name="T77" fmla="*/ 32 w 32"/>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4">
                    <a:moveTo>
                      <a:pt x="24" y="0"/>
                    </a:moveTo>
                    <a:lnTo>
                      <a:pt x="24" y="59"/>
                    </a:lnTo>
                    <a:lnTo>
                      <a:pt x="27" y="61"/>
                    </a:lnTo>
                    <a:lnTo>
                      <a:pt x="28" y="61"/>
                    </a:lnTo>
                    <a:lnTo>
                      <a:pt x="30" y="63"/>
                    </a:lnTo>
                    <a:lnTo>
                      <a:pt x="32" y="63"/>
                    </a:lnTo>
                    <a:lnTo>
                      <a:pt x="32" y="64"/>
                    </a:lnTo>
                    <a:lnTo>
                      <a:pt x="0" y="64"/>
                    </a:lnTo>
                    <a:lnTo>
                      <a:pt x="0" y="63"/>
                    </a:lnTo>
                    <a:lnTo>
                      <a:pt x="4" y="63"/>
                    </a:lnTo>
                    <a:lnTo>
                      <a:pt x="6" y="61"/>
                    </a:lnTo>
                    <a:lnTo>
                      <a:pt x="7" y="61"/>
                    </a:lnTo>
                    <a:lnTo>
                      <a:pt x="9" y="60"/>
                    </a:lnTo>
                    <a:lnTo>
                      <a:pt x="9" y="59"/>
                    </a:lnTo>
                    <a:lnTo>
                      <a:pt x="10" y="57"/>
                    </a:lnTo>
                    <a:lnTo>
                      <a:pt x="10" y="14"/>
                    </a:lnTo>
                    <a:lnTo>
                      <a:pt x="9" y="12"/>
                    </a:lnTo>
                    <a:lnTo>
                      <a:pt x="7" y="12"/>
                    </a:lnTo>
                    <a:lnTo>
                      <a:pt x="7" y="11"/>
                    </a:lnTo>
                    <a:lnTo>
                      <a:pt x="4" y="11"/>
                    </a:lnTo>
                    <a:lnTo>
                      <a:pt x="3" y="12"/>
                    </a:lnTo>
                    <a:lnTo>
                      <a:pt x="2" y="12"/>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85" name="Freeform 338"/>
              <p:cNvSpPr>
                <a:spLocks noEditPoints="1"/>
              </p:cNvSpPr>
              <p:nvPr/>
            </p:nvSpPr>
            <p:spPr bwMode="auto">
              <a:xfrm>
                <a:off x="5421" y="2576"/>
                <a:ext cx="20" cy="33"/>
              </a:xfrm>
              <a:custGeom>
                <a:avLst/>
                <a:gdLst>
                  <a:gd name="T0" fmla="*/ 3 w 40"/>
                  <a:gd name="T1" fmla="*/ 2 h 66"/>
                  <a:gd name="T2" fmla="*/ 3 w 40"/>
                  <a:gd name="T3" fmla="*/ 2 h 66"/>
                  <a:gd name="T4" fmla="*/ 3 w 40"/>
                  <a:gd name="T5" fmla="*/ 3 h 66"/>
                  <a:gd name="T6" fmla="*/ 3 w 40"/>
                  <a:gd name="T7" fmla="*/ 3 h 66"/>
                  <a:gd name="T8" fmla="*/ 1 w 40"/>
                  <a:gd name="T9" fmla="*/ 3 h 66"/>
                  <a:gd name="T10" fmla="*/ 1 w 40"/>
                  <a:gd name="T11" fmla="*/ 4 h 66"/>
                  <a:gd name="T12" fmla="*/ 1 w 40"/>
                  <a:gd name="T13" fmla="*/ 4 h 66"/>
                  <a:gd name="T14" fmla="*/ 1 w 40"/>
                  <a:gd name="T15" fmla="*/ 3 h 66"/>
                  <a:gd name="T16" fmla="*/ 1 w 40"/>
                  <a:gd name="T17" fmla="*/ 3 h 66"/>
                  <a:gd name="T18" fmla="*/ 1 w 40"/>
                  <a:gd name="T19" fmla="*/ 3 h 66"/>
                  <a:gd name="T20" fmla="*/ 1 w 40"/>
                  <a:gd name="T21" fmla="*/ 3 h 66"/>
                  <a:gd name="T22" fmla="*/ 1 w 40"/>
                  <a:gd name="T23" fmla="*/ 3 h 66"/>
                  <a:gd name="T24" fmla="*/ 0 w 40"/>
                  <a:gd name="T25" fmla="*/ 2 h 66"/>
                  <a:gd name="T26" fmla="*/ 0 w 40"/>
                  <a:gd name="T27" fmla="*/ 1 h 66"/>
                  <a:gd name="T28" fmla="*/ 1 w 40"/>
                  <a:gd name="T29" fmla="*/ 1 h 66"/>
                  <a:gd name="T30" fmla="*/ 1 w 40"/>
                  <a:gd name="T31" fmla="*/ 1 h 66"/>
                  <a:gd name="T32" fmla="*/ 1 w 40"/>
                  <a:gd name="T33" fmla="*/ 1 h 66"/>
                  <a:gd name="T34" fmla="*/ 1 w 40"/>
                  <a:gd name="T35" fmla="*/ 0 h 66"/>
                  <a:gd name="T36" fmla="*/ 1 w 40"/>
                  <a:gd name="T37" fmla="*/ 0 h 66"/>
                  <a:gd name="T38" fmla="*/ 1 w 40"/>
                  <a:gd name="T39" fmla="*/ 1 h 66"/>
                  <a:gd name="T40" fmla="*/ 1 w 40"/>
                  <a:gd name="T41" fmla="*/ 1 h 66"/>
                  <a:gd name="T42" fmla="*/ 3 w 40"/>
                  <a:gd name="T43" fmla="*/ 1 h 66"/>
                  <a:gd name="T44" fmla="*/ 3 w 40"/>
                  <a:gd name="T45" fmla="*/ 1 h 66"/>
                  <a:gd name="T46" fmla="*/ 3 w 40"/>
                  <a:gd name="T47" fmla="*/ 1 h 66"/>
                  <a:gd name="T48" fmla="*/ 3 w 40"/>
                  <a:gd name="T49" fmla="*/ 1 h 66"/>
                  <a:gd name="T50" fmla="*/ 3 w 40"/>
                  <a:gd name="T51" fmla="*/ 1 h 66"/>
                  <a:gd name="T52" fmla="*/ 3 w 40"/>
                  <a:gd name="T53" fmla="*/ 2 h 66"/>
                  <a:gd name="T54" fmla="*/ 1 w 40"/>
                  <a:gd name="T55" fmla="*/ 2 h 66"/>
                  <a:gd name="T56" fmla="*/ 1 w 40"/>
                  <a:gd name="T57" fmla="*/ 1 h 66"/>
                  <a:gd name="T58" fmla="*/ 1 w 40"/>
                  <a:gd name="T59" fmla="*/ 1 h 66"/>
                  <a:gd name="T60" fmla="*/ 1 w 40"/>
                  <a:gd name="T61" fmla="*/ 1 h 66"/>
                  <a:gd name="T62" fmla="*/ 1 w 40"/>
                  <a:gd name="T63" fmla="*/ 1 h 66"/>
                  <a:gd name="T64" fmla="*/ 1 w 40"/>
                  <a:gd name="T65" fmla="*/ 1 h 66"/>
                  <a:gd name="T66" fmla="*/ 1 w 40"/>
                  <a:gd name="T67" fmla="*/ 1 h 66"/>
                  <a:gd name="T68" fmla="*/ 1 w 40"/>
                  <a:gd name="T69" fmla="*/ 1 h 66"/>
                  <a:gd name="T70" fmla="*/ 1 w 40"/>
                  <a:gd name="T71" fmla="*/ 1 h 66"/>
                  <a:gd name="T72" fmla="*/ 1 w 40"/>
                  <a:gd name="T73" fmla="*/ 1 h 66"/>
                  <a:gd name="T74" fmla="*/ 1 w 40"/>
                  <a:gd name="T75" fmla="*/ 3 h 66"/>
                  <a:gd name="T76" fmla="*/ 1 w 40"/>
                  <a:gd name="T77" fmla="*/ 3 h 66"/>
                  <a:gd name="T78" fmla="*/ 1 w 40"/>
                  <a:gd name="T79" fmla="*/ 3 h 66"/>
                  <a:gd name="T80" fmla="*/ 1 w 40"/>
                  <a:gd name="T81" fmla="*/ 3 h 66"/>
                  <a:gd name="T82" fmla="*/ 1 w 40"/>
                  <a:gd name="T83" fmla="*/ 3 h 66"/>
                  <a:gd name="T84" fmla="*/ 1 w 40"/>
                  <a:gd name="T85" fmla="*/ 3 h 66"/>
                  <a:gd name="T86" fmla="*/ 1 w 40"/>
                  <a:gd name="T87" fmla="*/ 3 h 66"/>
                  <a:gd name="T88" fmla="*/ 1 w 40"/>
                  <a:gd name="T89" fmla="*/ 3 h 66"/>
                  <a:gd name="T90" fmla="*/ 1 w 40"/>
                  <a:gd name="T91" fmla="*/ 3 h 66"/>
                  <a:gd name="T92" fmla="*/ 1 w 40"/>
                  <a:gd name="T93" fmla="*/ 2 h 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66"/>
                  <a:gd name="T143" fmla="*/ 40 w 40"/>
                  <a:gd name="T144" fmla="*/ 66 h 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66">
                    <a:moveTo>
                      <a:pt x="40" y="32"/>
                    </a:moveTo>
                    <a:lnTo>
                      <a:pt x="39" y="42"/>
                    </a:lnTo>
                    <a:lnTo>
                      <a:pt x="37" y="50"/>
                    </a:lnTo>
                    <a:lnTo>
                      <a:pt x="33" y="59"/>
                    </a:lnTo>
                    <a:lnTo>
                      <a:pt x="30" y="61"/>
                    </a:lnTo>
                    <a:lnTo>
                      <a:pt x="22" y="66"/>
                    </a:lnTo>
                    <a:lnTo>
                      <a:pt x="16" y="66"/>
                    </a:lnTo>
                    <a:lnTo>
                      <a:pt x="11" y="63"/>
                    </a:lnTo>
                    <a:lnTo>
                      <a:pt x="8" y="60"/>
                    </a:lnTo>
                    <a:lnTo>
                      <a:pt x="5" y="56"/>
                    </a:lnTo>
                    <a:lnTo>
                      <a:pt x="4" y="54"/>
                    </a:lnTo>
                    <a:lnTo>
                      <a:pt x="1" y="49"/>
                    </a:lnTo>
                    <a:lnTo>
                      <a:pt x="0" y="40"/>
                    </a:lnTo>
                    <a:lnTo>
                      <a:pt x="0" y="24"/>
                    </a:lnTo>
                    <a:lnTo>
                      <a:pt x="4" y="11"/>
                    </a:lnTo>
                    <a:lnTo>
                      <a:pt x="7" y="7"/>
                    </a:lnTo>
                    <a:lnTo>
                      <a:pt x="12" y="1"/>
                    </a:lnTo>
                    <a:lnTo>
                      <a:pt x="16" y="0"/>
                    </a:lnTo>
                    <a:lnTo>
                      <a:pt x="23" y="0"/>
                    </a:lnTo>
                    <a:lnTo>
                      <a:pt x="26" y="1"/>
                    </a:lnTo>
                    <a:lnTo>
                      <a:pt x="30" y="4"/>
                    </a:lnTo>
                    <a:lnTo>
                      <a:pt x="33" y="7"/>
                    </a:lnTo>
                    <a:lnTo>
                      <a:pt x="35" y="10"/>
                    </a:lnTo>
                    <a:lnTo>
                      <a:pt x="37" y="14"/>
                    </a:lnTo>
                    <a:lnTo>
                      <a:pt x="39" y="19"/>
                    </a:lnTo>
                    <a:lnTo>
                      <a:pt x="40" y="26"/>
                    </a:lnTo>
                    <a:lnTo>
                      <a:pt x="40" y="32"/>
                    </a:lnTo>
                    <a:close/>
                    <a:moveTo>
                      <a:pt x="26" y="32"/>
                    </a:moveTo>
                    <a:lnTo>
                      <a:pt x="26" y="10"/>
                    </a:lnTo>
                    <a:lnTo>
                      <a:pt x="25" y="7"/>
                    </a:lnTo>
                    <a:lnTo>
                      <a:pt x="22" y="4"/>
                    </a:lnTo>
                    <a:lnTo>
                      <a:pt x="21" y="4"/>
                    </a:lnTo>
                    <a:lnTo>
                      <a:pt x="19" y="3"/>
                    </a:lnTo>
                    <a:lnTo>
                      <a:pt x="18" y="3"/>
                    </a:lnTo>
                    <a:lnTo>
                      <a:pt x="15" y="5"/>
                    </a:lnTo>
                    <a:lnTo>
                      <a:pt x="15" y="10"/>
                    </a:lnTo>
                    <a:lnTo>
                      <a:pt x="14" y="15"/>
                    </a:lnTo>
                    <a:lnTo>
                      <a:pt x="14" y="53"/>
                    </a:lnTo>
                    <a:lnTo>
                      <a:pt x="15" y="56"/>
                    </a:lnTo>
                    <a:lnTo>
                      <a:pt x="15" y="60"/>
                    </a:lnTo>
                    <a:lnTo>
                      <a:pt x="18" y="63"/>
                    </a:lnTo>
                    <a:lnTo>
                      <a:pt x="22" y="63"/>
                    </a:lnTo>
                    <a:lnTo>
                      <a:pt x="22" y="61"/>
                    </a:lnTo>
                    <a:lnTo>
                      <a:pt x="25" y="59"/>
                    </a:lnTo>
                    <a:lnTo>
                      <a:pt x="26" y="56"/>
                    </a:lnTo>
                    <a:lnTo>
                      <a:pt x="26" y="53"/>
                    </a:lnTo>
                    <a:lnTo>
                      <a:pt x="26" y="3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86" name="Freeform 339"/>
              <p:cNvSpPr>
                <a:spLocks/>
              </p:cNvSpPr>
              <p:nvPr/>
            </p:nvSpPr>
            <p:spPr bwMode="auto">
              <a:xfrm>
                <a:off x="5461" y="2559"/>
                <a:ext cx="17" cy="27"/>
              </a:xfrm>
              <a:custGeom>
                <a:avLst/>
                <a:gdLst>
                  <a:gd name="T0" fmla="*/ 1 w 34"/>
                  <a:gd name="T1" fmla="*/ 2 h 53"/>
                  <a:gd name="T2" fmla="*/ 1 w 34"/>
                  <a:gd name="T3" fmla="*/ 2 h 53"/>
                  <a:gd name="T4" fmla="*/ 1 w 34"/>
                  <a:gd name="T5" fmla="*/ 2 h 53"/>
                  <a:gd name="T6" fmla="*/ 1 w 34"/>
                  <a:gd name="T7" fmla="*/ 2 h 53"/>
                  <a:gd name="T8" fmla="*/ 1 w 34"/>
                  <a:gd name="T9" fmla="*/ 2 h 53"/>
                  <a:gd name="T10" fmla="*/ 1 w 34"/>
                  <a:gd name="T11" fmla="*/ 1 h 53"/>
                  <a:gd name="T12" fmla="*/ 1 w 34"/>
                  <a:gd name="T13" fmla="*/ 1 h 53"/>
                  <a:gd name="T14" fmla="*/ 1 w 34"/>
                  <a:gd name="T15" fmla="*/ 1 h 53"/>
                  <a:gd name="T16" fmla="*/ 1 w 34"/>
                  <a:gd name="T17" fmla="*/ 1 h 53"/>
                  <a:gd name="T18" fmla="*/ 1 w 34"/>
                  <a:gd name="T19" fmla="*/ 1 h 53"/>
                  <a:gd name="T20" fmla="*/ 1 w 34"/>
                  <a:gd name="T21" fmla="*/ 1 h 53"/>
                  <a:gd name="T22" fmla="*/ 1 w 34"/>
                  <a:gd name="T23" fmla="*/ 1 h 53"/>
                  <a:gd name="T24" fmla="*/ 1 w 34"/>
                  <a:gd name="T25" fmla="*/ 1 h 53"/>
                  <a:gd name="T26" fmla="*/ 1 w 34"/>
                  <a:gd name="T27" fmla="*/ 1 h 53"/>
                  <a:gd name="T28" fmla="*/ 1 w 34"/>
                  <a:gd name="T29" fmla="*/ 0 h 53"/>
                  <a:gd name="T30" fmla="*/ 1 w 34"/>
                  <a:gd name="T31" fmla="*/ 0 h 53"/>
                  <a:gd name="T32" fmla="*/ 1 w 34"/>
                  <a:gd name="T33" fmla="*/ 1 h 53"/>
                  <a:gd name="T34" fmla="*/ 1 w 34"/>
                  <a:gd name="T35" fmla="*/ 1 h 53"/>
                  <a:gd name="T36" fmla="*/ 1 w 34"/>
                  <a:gd name="T37" fmla="*/ 1 h 53"/>
                  <a:gd name="T38" fmla="*/ 1 w 34"/>
                  <a:gd name="T39" fmla="*/ 1 h 53"/>
                  <a:gd name="T40" fmla="*/ 1 w 34"/>
                  <a:gd name="T41" fmla="*/ 1 h 53"/>
                  <a:gd name="T42" fmla="*/ 1 w 34"/>
                  <a:gd name="T43" fmla="*/ 2 h 53"/>
                  <a:gd name="T44" fmla="*/ 1 w 34"/>
                  <a:gd name="T45" fmla="*/ 2 h 53"/>
                  <a:gd name="T46" fmla="*/ 1 w 34"/>
                  <a:gd name="T47" fmla="*/ 2 h 53"/>
                  <a:gd name="T48" fmla="*/ 1 w 34"/>
                  <a:gd name="T49" fmla="*/ 2 h 53"/>
                  <a:gd name="T50" fmla="*/ 2 w 34"/>
                  <a:gd name="T51" fmla="*/ 2 h 53"/>
                  <a:gd name="T52" fmla="*/ 2 w 34"/>
                  <a:gd name="T53" fmla="*/ 2 h 53"/>
                  <a:gd name="T54" fmla="*/ 1 w 34"/>
                  <a:gd name="T55" fmla="*/ 3 h 53"/>
                  <a:gd name="T56" fmla="*/ 1 w 34"/>
                  <a:gd name="T57" fmla="*/ 3 h 53"/>
                  <a:gd name="T58" fmla="*/ 1 w 34"/>
                  <a:gd name="T59" fmla="*/ 4 h 53"/>
                  <a:gd name="T60" fmla="*/ 1 w 34"/>
                  <a:gd name="T61" fmla="*/ 4 h 53"/>
                  <a:gd name="T62" fmla="*/ 1 w 34"/>
                  <a:gd name="T63" fmla="*/ 4 h 53"/>
                  <a:gd name="T64" fmla="*/ 1 w 34"/>
                  <a:gd name="T65" fmla="*/ 4 h 53"/>
                  <a:gd name="T66" fmla="*/ 1 w 34"/>
                  <a:gd name="T67" fmla="*/ 4 h 53"/>
                  <a:gd name="T68" fmla="*/ 0 w 34"/>
                  <a:gd name="T69" fmla="*/ 3 h 53"/>
                  <a:gd name="T70" fmla="*/ 0 w 34"/>
                  <a:gd name="T71" fmla="*/ 3 h 53"/>
                  <a:gd name="T72" fmla="*/ 1 w 34"/>
                  <a:gd name="T73" fmla="*/ 3 h 53"/>
                  <a:gd name="T74" fmla="*/ 1 w 34"/>
                  <a:gd name="T75" fmla="*/ 3 h 53"/>
                  <a:gd name="T76" fmla="*/ 1 w 34"/>
                  <a:gd name="T77" fmla="*/ 3 h 53"/>
                  <a:gd name="T78" fmla="*/ 1 w 34"/>
                  <a:gd name="T79" fmla="*/ 3 h 53"/>
                  <a:gd name="T80" fmla="*/ 1 w 34"/>
                  <a:gd name="T81" fmla="*/ 3 h 53"/>
                  <a:gd name="T82" fmla="*/ 1 w 34"/>
                  <a:gd name="T83" fmla="*/ 3 h 53"/>
                  <a:gd name="T84" fmla="*/ 1 w 34"/>
                  <a:gd name="T85" fmla="*/ 3 h 53"/>
                  <a:gd name="T86" fmla="*/ 1 w 34"/>
                  <a:gd name="T87" fmla="*/ 3 h 53"/>
                  <a:gd name="T88" fmla="*/ 1 w 34"/>
                  <a:gd name="T89" fmla="*/ 3 h 53"/>
                  <a:gd name="T90" fmla="*/ 1 w 34"/>
                  <a:gd name="T91" fmla="*/ 3 h 53"/>
                  <a:gd name="T92" fmla="*/ 1 w 34"/>
                  <a:gd name="T93" fmla="*/ 3 h 53"/>
                  <a:gd name="T94" fmla="*/ 1 w 34"/>
                  <a:gd name="T95" fmla="*/ 3 h 53"/>
                  <a:gd name="T96" fmla="*/ 1 w 34"/>
                  <a:gd name="T97" fmla="*/ 2 h 53"/>
                  <a:gd name="T98" fmla="*/ 1 w 34"/>
                  <a:gd name="T99" fmla="*/ 2 h 53"/>
                  <a:gd name="T100" fmla="*/ 1 w 34"/>
                  <a:gd name="T101" fmla="*/ 2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4"/>
                  <a:gd name="T154" fmla="*/ 0 h 53"/>
                  <a:gd name="T155" fmla="*/ 34 w 34"/>
                  <a:gd name="T156" fmla="*/ 53 h 5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4" h="53">
                    <a:moveTo>
                      <a:pt x="9" y="25"/>
                    </a:moveTo>
                    <a:lnTo>
                      <a:pt x="9" y="24"/>
                    </a:lnTo>
                    <a:lnTo>
                      <a:pt x="12" y="22"/>
                    </a:lnTo>
                    <a:lnTo>
                      <a:pt x="14" y="22"/>
                    </a:lnTo>
                    <a:lnTo>
                      <a:pt x="19" y="18"/>
                    </a:lnTo>
                    <a:lnTo>
                      <a:pt x="20" y="15"/>
                    </a:lnTo>
                    <a:lnTo>
                      <a:pt x="20" y="11"/>
                    </a:lnTo>
                    <a:lnTo>
                      <a:pt x="14" y="5"/>
                    </a:lnTo>
                    <a:lnTo>
                      <a:pt x="7" y="5"/>
                    </a:lnTo>
                    <a:lnTo>
                      <a:pt x="2" y="11"/>
                    </a:lnTo>
                    <a:lnTo>
                      <a:pt x="2" y="10"/>
                    </a:lnTo>
                    <a:lnTo>
                      <a:pt x="3" y="7"/>
                    </a:lnTo>
                    <a:lnTo>
                      <a:pt x="6" y="4"/>
                    </a:lnTo>
                    <a:lnTo>
                      <a:pt x="9" y="3"/>
                    </a:lnTo>
                    <a:lnTo>
                      <a:pt x="13" y="0"/>
                    </a:lnTo>
                    <a:lnTo>
                      <a:pt x="22" y="0"/>
                    </a:lnTo>
                    <a:lnTo>
                      <a:pt x="26" y="1"/>
                    </a:lnTo>
                    <a:lnTo>
                      <a:pt x="29" y="3"/>
                    </a:lnTo>
                    <a:lnTo>
                      <a:pt x="30" y="5"/>
                    </a:lnTo>
                    <a:lnTo>
                      <a:pt x="31" y="10"/>
                    </a:lnTo>
                    <a:lnTo>
                      <a:pt x="29" y="15"/>
                    </a:lnTo>
                    <a:lnTo>
                      <a:pt x="26" y="18"/>
                    </a:lnTo>
                    <a:lnTo>
                      <a:pt x="23" y="19"/>
                    </a:lnTo>
                    <a:lnTo>
                      <a:pt x="27" y="21"/>
                    </a:lnTo>
                    <a:lnTo>
                      <a:pt x="31" y="25"/>
                    </a:lnTo>
                    <a:lnTo>
                      <a:pt x="33" y="28"/>
                    </a:lnTo>
                    <a:lnTo>
                      <a:pt x="34" y="32"/>
                    </a:lnTo>
                    <a:lnTo>
                      <a:pt x="31" y="43"/>
                    </a:lnTo>
                    <a:lnTo>
                      <a:pt x="29" y="47"/>
                    </a:lnTo>
                    <a:lnTo>
                      <a:pt x="23" y="50"/>
                    </a:lnTo>
                    <a:lnTo>
                      <a:pt x="19" y="52"/>
                    </a:lnTo>
                    <a:lnTo>
                      <a:pt x="12" y="53"/>
                    </a:lnTo>
                    <a:lnTo>
                      <a:pt x="7" y="53"/>
                    </a:lnTo>
                    <a:lnTo>
                      <a:pt x="2" y="50"/>
                    </a:lnTo>
                    <a:lnTo>
                      <a:pt x="0" y="47"/>
                    </a:lnTo>
                    <a:lnTo>
                      <a:pt x="0" y="43"/>
                    </a:lnTo>
                    <a:lnTo>
                      <a:pt x="3" y="40"/>
                    </a:lnTo>
                    <a:lnTo>
                      <a:pt x="5" y="40"/>
                    </a:lnTo>
                    <a:lnTo>
                      <a:pt x="6" y="42"/>
                    </a:lnTo>
                    <a:lnTo>
                      <a:pt x="9" y="42"/>
                    </a:lnTo>
                    <a:lnTo>
                      <a:pt x="12" y="43"/>
                    </a:lnTo>
                    <a:lnTo>
                      <a:pt x="13" y="46"/>
                    </a:lnTo>
                    <a:lnTo>
                      <a:pt x="16" y="46"/>
                    </a:lnTo>
                    <a:lnTo>
                      <a:pt x="17" y="47"/>
                    </a:lnTo>
                    <a:lnTo>
                      <a:pt x="23" y="45"/>
                    </a:lnTo>
                    <a:lnTo>
                      <a:pt x="24" y="42"/>
                    </a:lnTo>
                    <a:lnTo>
                      <a:pt x="24" y="36"/>
                    </a:lnTo>
                    <a:lnTo>
                      <a:pt x="23" y="33"/>
                    </a:lnTo>
                    <a:lnTo>
                      <a:pt x="17" y="28"/>
                    </a:lnTo>
                    <a:lnTo>
                      <a:pt x="14" y="26"/>
                    </a:lnTo>
                    <a:lnTo>
                      <a:pt x="9" y="25"/>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87" name="Line 340"/>
              <p:cNvSpPr>
                <a:spLocks noChangeShapeType="1"/>
              </p:cNvSpPr>
              <p:nvPr/>
            </p:nvSpPr>
            <p:spPr bwMode="auto">
              <a:xfrm>
                <a:off x="5338" y="2525"/>
                <a:ext cx="32" cy="0"/>
              </a:xfrm>
              <a:prstGeom prst="line">
                <a:avLst/>
              </a:prstGeom>
              <a:noFill/>
              <a:ln w="1588">
                <a:solidFill>
                  <a:srgbClr val="000000"/>
                </a:solidFill>
                <a:round/>
                <a:headEnd/>
                <a:tailEnd/>
              </a:ln>
            </p:spPr>
            <p:txBody>
              <a:bodyPr/>
              <a:lstStyle/>
              <a:p>
                <a:endParaRPr lang="ja-JP" altLang="en-US" sz="1300"/>
              </a:p>
            </p:txBody>
          </p:sp>
          <p:sp>
            <p:nvSpPr>
              <p:cNvPr id="588" name="Line 341"/>
              <p:cNvSpPr>
                <a:spLocks noChangeShapeType="1"/>
              </p:cNvSpPr>
              <p:nvPr/>
            </p:nvSpPr>
            <p:spPr bwMode="auto">
              <a:xfrm>
                <a:off x="5338" y="2485"/>
                <a:ext cx="32" cy="0"/>
              </a:xfrm>
              <a:prstGeom prst="line">
                <a:avLst/>
              </a:prstGeom>
              <a:noFill/>
              <a:ln w="1588">
                <a:solidFill>
                  <a:srgbClr val="000000"/>
                </a:solidFill>
                <a:round/>
                <a:headEnd/>
                <a:tailEnd/>
              </a:ln>
            </p:spPr>
            <p:txBody>
              <a:bodyPr/>
              <a:lstStyle/>
              <a:p>
                <a:endParaRPr lang="ja-JP" altLang="en-US" sz="1300"/>
              </a:p>
            </p:txBody>
          </p:sp>
          <p:sp>
            <p:nvSpPr>
              <p:cNvPr id="589" name="Line 342"/>
              <p:cNvSpPr>
                <a:spLocks noChangeShapeType="1"/>
              </p:cNvSpPr>
              <p:nvPr/>
            </p:nvSpPr>
            <p:spPr bwMode="auto">
              <a:xfrm>
                <a:off x="5338" y="2457"/>
                <a:ext cx="32" cy="0"/>
              </a:xfrm>
              <a:prstGeom prst="line">
                <a:avLst/>
              </a:prstGeom>
              <a:noFill/>
              <a:ln w="1588">
                <a:solidFill>
                  <a:srgbClr val="000000"/>
                </a:solidFill>
                <a:round/>
                <a:headEnd/>
                <a:tailEnd/>
              </a:ln>
            </p:spPr>
            <p:txBody>
              <a:bodyPr/>
              <a:lstStyle/>
              <a:p>
                <a:endParaRPr lang="ja-JP" altLang="en-US" sz="1300"/>
              </a:p>
            </p:txBody>
          </p:sp>
          <p:sp>
            <p:nvSpPr>
              <p:cNvPr id="590" name="Line 343"/>
              <p:cNvSpPr>
                <a:spLocks noChangeShapeType="1"/>
              </p:cNvSpPr>
              <p:nvPr/>
            </p:nvSpPr>
            <p:spPr bwMode="auto">
              <a:xfrm>
                <a:off x="5338" y="2436"/>
                <a:ext cx="32" cy="0"/>
              </a:xfrm>
              <a:prstGeom prst="line">
                <a:avLst/>
              </a:prstGeom>
              <a:noFill/>
              <a:ln w="1588">
                <a:solidFill>
                  <a:srgbClr val="000000"/>
                </a:solidFill>
                <a:round/>
                <a:headEnd/>
                <a:tailEnd/>
              </a:ln>
            </p:spPr>
            <p:txBody>
              <a:bodyPr/>
              <a:lstStyle/>
              <a:p>
                <a:endParaRPr lang="ja-JP" altLang="en-US" sz="1300"/>
              </a:p>
            </p:txBody>
          </p:sp>
          <p:sp>
            <p:nvSpPr>
              <p:cNvPr id="591" name="Line 344"/>
              <p:cNvSpPr>
                <a:spLocks noChangeShapeType="1"/>
              </p:cNvSpPr>
              <p:nvPr/>
            </p:nvSpPr>
            <p:spPr bwMode="auto">
              <a:xfrm>
                <a:off x="5338" y="2417"/>
                <a:ext cx="32" cy="0"/>
              </a:xfrm>
              <a:prstGeom prst="line">
                <a:avLst/>
              </a:prstGeom>
              <a:noFill/>
              <a:ln w="1588">
                <a:solidFill>
                  <a:srgbClr val="000000"/>
                </a:solidFill>
                <a:round/>
                <a:headEnd/>
                <a:tailEnd/>
              </a:ln>
            </p:spPr>
            <p:txBody>
              <a:bodyPr/>
              <a:lstStyle/>
              <a:p>
                <a:endParaRPr lang="ja-JP" altLang="en-US" sz="1300"/>
              </a:p>
            </p:txBody>
          </p:sp>
          <p:sp>
            <p:nvSpPr>
              <p:cNvPr id="592" name="Line 345"/>
              <p:cNvSpPr>
                <a:spLocks noChangeShapeType="1"/>
              </p:cNvSpPr>
              <p:nvPr/>
            </p:nvSpPr>
            <p:spPr bwMode="auto">
              <a:xfrm>
                <a:off x="5338" y="2403"/>
                <a:ext cx="32" cy="0"/>
              </a:xfrm>
              <a:prstGeom prst="line">
                <a:avLst/>
              </a:prstGeom>
              <a:noFill/>
              <a:ln w="1588">
                <a:solidFill>
                  <a:srgbClr val="000000"/>
                </a:solidFill>
                <a:round/>
                <a:headEnd/>
                <a:tailEnd/>
              </a:ln>
            </p:spPr>
            <p:txBody>
              <a:bodyPr/>
              <a:lstStyle/>
              <a:p>
                <a:endParaRPr lang="ja-JP" altLang="en-US" sz="1300"/>
              </a:p>
            </p:txBody>
          </p:sp>
          <p:sp>
            <p:nvSpPr>
              <p:cNvPr id="593" name="Line 346"/>
              <p:cNvSpPr>
                <a:spLocks noChangeShapeType="1"/>
              </p:cNvSpPr>
              <p:nvPr/>
            </p:nvSpPr>
            <p:spPr bwMode="auto">
              <a:xfrm>
                <a:off x="5338" y="2389"/>
                <a:ext cx="32" cy="0"/>
              </a:xfrm>
              <a:prstGeom prst="line">
                <a:avLst/>
              </a:prstGeom>
              <a:noFill/>
              <a:ln w="1588">
                <a:solidFill>
                  <a:srgbClr val="000000"/>
                </a:solidFill>
                <a:round/>
                <a:headEnd/>
                <a:tailEnd/>
              </a:ln>
            </p:spPr>
            <p:txBody>
              <a:bodyPr/>
              <a:lstStyle/>
              <a:p>
                <a:endParaRPr lang="ja-JP" altLang="en-US" sz="1300"/>
              </a:p>
            </p:txBody>
          </p:sp>
          <p:sp>
            <p:nvSpPr>
              <p:cNvPr id="594" name="Line 347"/>
              <p:cNvSpPr>
                <a:spLocks noChangeShapeType="1"/>
              </p:cNvSpPr>
              <p:nvPr/>
            </p:nvSpPr>
            <p:spPr bwMode="auto">
              <a:xfrm>
                <a:off x="5338" y="2378"/>
                <a:ext cx="32" cy="0"/>
              </a:xfrm>
              <a:prstGeom prst="line">
                <a:avLst/>
              </a:prstGeom>
              <a:noFill/>
              <a:ln w="1588">
                <a:solidFill>
                  <a:srgbClr val="000000"/>
                </a:solidFill>
                <a:round/>
                <a:headEnd/>
                <a:tailEnd/>
              </a:ln>
            </p:spPr>
            <p:txBody>
              <a:bodyPr/>
              <a:lstStyle/>
              <a:p>
                <a:endParaRPr lang="ja-JP" altLang="en-US" sz="1300"/>
              </a:p>
            </p:txBody>
          </p:sp>
          <p:sp>
            <p:nvSpPr>
              <p:cNvPr id="595" name="Line 348"/>
              <p:cNvSpPr>
                <a:spLocks noChangeShapeType="1"/>
              </p:cNvSpPr>
              <p:nvPr/>
            </p:nvSpPr>
            <p:spPr bwMode="auto">
              <a:xfrm>
                <a:off x="5306" y="2368"/>
                <a:ext cx="64" cy="0"/>
              </a:xfrm>
              <a:prstGeom prst="line">
                <a:avLst/>
              </a:prstGeom>
              <a:noFill/>
              <a:ln w="1588">
                <a:solidFill>
                  <a:srgbClr val="000000"/>
                </a:solidFill>
                <a:round/>
                <a:headEnd/>
                <a:tailEnd/>
              </a:ln>
            </p:spPr>
            <p:txBody>
              <a:bodyPr/>
              <a:lstStyle/>
              <a:p>
                <a:endParaRPr lang="ja-JP" altLang="en-US" sz="1300"/>
              </a:p>
            </p:txBody>
          </p:sp>
          <p:sp>
            <p:nvSpPr>
              <p:cNvPr id="596" name="Freeform 349"/>
              <p:cNvSpPr>
                <a:spLocks/>
              </p:cNvSpPr>
              <p:nvPr/>
            </p:nvSpPr>
            <p:spPr bwMode="auto">
              <a:xfrm>
                <a:off x="5399" y="2351"/>
                <a:ext cx="16" cy="33"/>
              </a:xfrm>
              <a:custGeom>
                <a:avLst/>
                <a:gdLst>
                  <a:gd name="T0" fmla="*/ 1 w 32"/>
                  <a:gd name="T1" fmla="*/ 0 h 64"/>
                  <a:gd name="T2" fmla="*/ 1 w 32"/>
                  <a:gd name="T3" fmla="*/ 4 h 64"/>
                  <a:gd name="T4" fmla="*/ 1 w 32"/>
                  <a:gd name="T5" fmla="*/ 5 h 64"/>
                  <a:gd name="T6" fmla="*/ 1 w 32"/>
                  <a:gd name="T7" fmla="*/ 5 h 64"/>
                  <a:gd name="T8" fmla="*/ 1 w 32"/>
                  <a:gd name="T9" fmla="*/ 5 h 64"/>
                  <a:gd name="T10" fmla="*/ 2 w 32"/>
                  <a:gd name="T11" fmla="*/ 5 h 64"/>
                  <a:gd name="T12" fmla="*/ 2 w 32"/>
                  <a:gd name="T13" fmla="*/ 5 h 64"/>
                  <a:gd name="T14" fmla="*/ 0 w 32"/>
                  <a:gd name="T15" fmla="*/ 5 h 64"/>
                  <a:gd name="T16" fmla="*/ 0 w 32"/>
                  <a:gd name="T17" fmla="*/ 5 h 64"/>
                  <a:gd name="T18" fmla="*/ 1 w 32"/>
                  <a:gd name="T19" fmla="*/ 5 h 64"/>
                  <a:gd name="T20" fmla="*/ 1 w 32"/>
                  <a:gd name="T21" fmla="*/ 5 h 64"/>
                  <a:gd name="T22" fmla="*/ 1 w 32"/>
                  <a:gd name="T23" fmla="*/ 5 h 64"/>
                  <a:gd name="T24" fmla="*/ 1 w 32"/>
                  <a:gd name="T25" fmla="*/ 4 h 64"/>
                  <a:gd name="T26" fmla="*/ 1 w 32"/>
                  <a:gd name="T27" fmla="*/ 4 h 64"/>
                  <a:gd name="T28" fmla="*/ 1 w 32"/>
                  <a:gd name="T29" fmla="*/ 4 h 64"/>
                  <a:gd name="T30" fmla="*/ 1 w 32"/>
                  <a:gd name="T31" fmla="*/ 1 h 64"/>
                  <a:gd name="T32" fmla="*/ 1 w 32"/>
                  <a:gd name="T33" fmla="*/ 1 h 64"/>
                  <a:gd name="T34" fmla="*/ 1 w 32"/>
                  <a:gd name="T35" fmla="*/ 1 h 64"/>
                  <a:gd name="T36" fmla="*/ 1 w 32"/>
                  <a:gd name="T37" fmla="*/ 1 h 64"/>
                  <a:gd name="T38" fmla="*/ 1 w 32"/>
                  <a:gd name="T39" fmla="*/ 1 h 64"/>
                  <a:gd name="T40" fmla="*/ 1 w 32"/>
                  <a:gd name="T41" fmla="*/ 1 h 64"/>
                  <a:gd name="T42" fmla="*/ 1 w 32"/>
                  <a:gd name="T43" fmla="*/ 1 h 64"/>
                  <a:gd name="T44" fmla="*/ 0 w 32"/>
                  <a:gd name="T45" fmla="*/ 1 h 64"/>
                  <a:gd name="T46" fmla="*/ 1 w 32"/>
                  <a:gd name="T47" fmla="*/ 0 h 64"/>
                  <a:gd name="T48" fmla="*/ 1 w 32"/>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4"/>
                  <a:gd name="T77" fmla="*/ 32 w 32"/>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4">
                    <a:moveTo>
                      <a:pt x="24" y="0"/>
                    </a:moveTo>
                    <a:lnTo>
                      <a:pt x="24" y="59"/>
                    </a:lnTo>
                    <a:lnTo>
                      <a:pt x="27" y="62"/>
                    </a:lnTo>
                    <a:lnTo>
                      <a:pt x="28" y="62"/>
                    </a:lnTo>
                    <a:lnTo>
                      <a:pt x="30" y="63"/>
                    </a:lnTo>
                    <a:lnTo>
                      <a:pt x="32" y="63"/>
                    </a:lnTo>
                    <a:lnTo>
                      <a:pt x="32" y="64"/>
                    </a:lnTo>
                    <a:lnTo>
                      <a:pt x="0" y="64"/>
                    </a:lnTo>
                    <a:lnTo>
                      <a:pt x="0" y="63"/>
                    </a:lnTo>
                    <a:lnTo>
                      <a:pt x="4" y="63"/>
                    </a:lnTo>
                    <a:lnTo>
                      <a:pt x="6" y="62"/>
                    </a:lnTo>
                    <a:lnTo>
                      <a:pt x="7" y="62"/>
                    </a:lnTo>
                    <a:lnTo>
                      <a:pt x="9" y="60"/>
                    </a:lnTo>
                    <a:lnTo>
                      <a:pt x="9" y="59"/>
                    </a:lnTo>
                    <a:lnTo>
                      <a:pt x="10" y="57"/>
                    </a:lnTo>
                    <a:lnTo>
                      <a:pt x="10" y="14"/>
                    </a:lnTo>
                    <a:lnTo>
                      <a:pt x="9" y="13"/>
                    </a:lnTo>
                    <a:lnTo>
                      <a:pt x="7" y="13"/>
                    </a:lnTo>
                    <a:lnTo>
                      <a:pt x="7" y="11"/>
                    </a:lnTo>
                    <a:lnTo>
                      <a:pt x="4" y="11"/>
                    </a:lnTo>
                    <a:lnTo>
                      <a:pt x="3" y="13"/>
                    </a:lnTo>
                    <a:lnTo>
                      <a:pt x="2" y="13"/>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97" name="Freeform 350"/>
              <p:cNvSpPr>
                <a:spLocks noEditPoints="1"/>
              </p:cNvSpPr>
              <p:nvPr/>
            </p:nvSpPr>
            <p:spPr bwMode="auto">
              <a:xfrm>
                <a:off x="5421" y="2351"/>
                <a:ext cx="20" cy="33"/>
              </a:xfrm>
              <a:custGeom>
                <a:avLst/>
                <a:gdLst>
                  <a:gd name="T0" fmla="*/ 3 w 40"/>
                  <a:gd name="T1" fmla="*/ 2 h 66"/>
                  <a:gd name="T2" fmla="*/ 3 w 40"/>
                  <a:gd name="T3" fmla="*/ 2 h 66"/>
                  <a:gd name="T4" fmla="*/ 3 w 40"/>
                  <a:gd name="T5" fmla="*/ 3 h 66"/>
                  <a:gd name="T6" fmla="*/ 3 w 40"/>
                  <a:gd name="T7" fmla="*/ 3 h 66"/>
                  <a:gd name="T8" fmla="*/ 1 w 40"/>
                  <a:gd name="T9" fmla="*/ 3 h 66"/>
                  <a:gd name="T10" fmla="*/ 1 w 40"/>
                  <a:gd name="T11" fmla="*/ 4 h 66"/>
                  <a:gd name="T12" fmla="*/ 1 w 40"/>
                  <a:gd name="T13" fmla="*/ 4 h 66"/>
                  <a:gd name="T14" fmla="*/ 1 w 40"/>
                  <a:gd name="T15" fmla="*/ 3 h 66"/>
                  <a:gd name="T16" fmla="*/ 1 w 40"/>
                  <a:gd name="T17" fmla="*/ 3 h 66"/>
                  <a:gd name="T18" fmla="*/ 1 w 40"/>
                  <a:gd name="T19" fmla="*/ 3 h 66"/>
                  <a:gd name="T20" fmla="*/ 1 w 40"/>
                  <a:gd name="T21" fmla="*/ 3 h 66"/>
                  <a:gd name="T22" fmla="*/ 1 w 40"/>
                  <a:gd name="T23" fmla="*/ 3 h 66"/>
                  <a:gd name="T24" fmla="*/ 0 w 40"/>
                  <a:gd name="T25" fmla="*/ 2 h 66"/>
                  <a:gd name="T26" fmla="*/ 0 w 40"/>
                  <a:gd name="T27" fmla="*/ 1 h 66"/>
                  <a:gd name="T28" fmla="*/ 1 w 40"/>
                  <a:gd name="T29" fmla="*/ 1 h 66"/>
                  <a:gd name="T30" fmla="*/ 1 w 40"/>
                  <a:gd name="T31" fmla="*/ 1 h 66"/>
                  <a:gd name="T32" fmla="*/ 1 w 40"/>
                  <a:gd name="T33" fmla="*/ 1 h 66"/>
                  <a:gd name="T34" fmla="*/ 1 w 40"/>
                  <a:gd name="T35" fmla="*/ 0 h 66"/>
                  <a:gd name="T36" fmla="*/ 1 w 40"/>
                  <a:gd name="T37" fmla="*/ 0 h 66"/>
                  <a:gd name="T38" fmla="*/ 1 w 40"/>
                  <a:gd name="T39" fmla="*/ 1 h 66"/>
                  <a:gd name="T40" fmla="*/ 1 w 40"/>
                  <a:gd name="T41" fmla="*/ 1 h 66"/>
                  <a:gd name="T42" fmla="*/ 3 w 40"/>
                  <a:gd name="T43" fmla="*/ 1 h 66"/>
                  <a:gd name="T44" fmla="*/ 3 w 40"/>
                  <a:gd name="T45" fmla="*/ 1 h 66"/>
                  <a:gd name="T46" fmla="*/ 3 w 40"/>
                  <a:gd name="T47" fmla="*/ 1 h 66"/>
                  <a:gd name="T48" fmla="*/ 3 w 40"/>
                  <a:gd name="T49" fmla="*/ 1 h 66"/>
                  <a:gd name="T50" fmla="*/ 3 w 40"/>
                  <a:gd name="T51" fmla="*/ 1 h 66"/>
                  <a:gd name="T52" fmla="*/ 3 w 40"/>
                  <a:gd name="T53" fmla="*/ 2 h 66"/>
                  <a:gd name="T54" fmla="*/ 1 w 40"/>
                  <a:gd name="T55" fmla="*/ 2 h 66"/>
                  <a:gd name="T56" fmla="*/ 1 w 40"/>
                  <a:gd name="T57" fmla="*/ 1 h 66"/>
                  <a:gd name="T58" fmla="*/ 1 w 40"/>
                  <a:gd name="T59" fmla="*/ 1 h 66"/>
                  <a:gd name="T60" fmla="*/ 1 w 40"/>
                  <a:gd name="T61" fmla="*/ 1 h 66"/>
                  <a:gd name="T62" fmla="*/ 1 w 40"/>
                  <a:gd name="T63" fmla="*/ 1 h 66"/>
                  <a:gd name="T64" fmla="*/ 1 w 40"/>
                  <a:gd name="T65" fmla="*/ 1 h 66"/>
                  <a:gd name="T66" fmla="*/ 1 w 40"/>
                  <a:gd name="T67" fmla="*/ 1 h 66"/>
                  <a:gd name="T68" fmla="*/ 1 w 40"/>
                  <a:gd name="T69" fmla="*/ 1 h 66"/>
                  <a:gd name="T70" fmla="*/ 1 w 40"/>
                  <a:gd name="T71" fmla="*/ 1 h 66"/>
                  <a:gd name="T72" fmla="*/ 1 w 40"/>
                  <a:gd name="T73" fmla="*/ 1 h 66"/>
                  <a:gd name="T74" fmla="*/ 1 w 40"/>
                  <a:gd name="T75" fmla="*/ 3 h 66"/>
                  <a:gd name="T76" fmla="*/ 1 w 40"/>
                  <a:gd name="T77" fmla="*/ 3 h 66"/>
                  <a:gd name="T78" fmla="*/ 1 w 40"/>
                  <a:gd name="T79" fmla="*/ 3 h 66"/>
                  <a:gd name="T80" fmla="*/ 1 w 40"/>
                  <a:gd name="T81" fmla="*/ 3 h 66"/>
                  <a:gd name="T82" fmla="*/ 1 w 40"/>
                  <a:gd name="T83" fmla="*/ 3 h 66"/>
                  <a:gd name="T84" fmla="*/ 1 w 40"/>
                  <a:gd name="T85" fmla="*/ 3 h 66"/>
                  <a:gd name="T86" fmla="*/ 1 w 40"/>
                  <a:gd name="T87" fmla="*/ 3 h 66"/>
                  <a:gd name="T88" fmla="*/ 1 w 40"/>
                  <a:gd name="T89" fmla="*/ 3 h 66"/>
                  <a:gd name="T90" fmla="*/ 1 w 40"/>
                  <a:gd name="T91" fmla="*/ 3 h 66"/>
                  <a:gd name="T92" fmla="*/ 1 w 40"/>
                  <a:gd name="T93" fmla="*/ 2 h 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66"/>
                  <a:gd name="T143" fmla="*/ 40 w 40"/>
                  <a:gd name="T144" fmla="*/ 66 h 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66">
                    <a:moveTo>
                      <a:pt x="40" y="32"/>
                    </a:moveTo>
                    <a:lnTo>
                      <a:pt x="39" y="42"/>
                    </a:lnTo>
                    <a:lnTo>
                      <a:pt x="37" y="50"/>
                    </a:lnTo>
                    <a:lnTo>
                      <a:pt x="33" y="59"/>
                    </a:lnTo>
                    <a:lnTo>
                      <a:pt x="30" y="62"/>
                    </a:lnTo>
                    <a:lnTo>
                      <a:pt x="22" y="66"/>
                    </a:lnTo>
                    <a:lnTo>
                      <a:pt x="16" y="66"/>
                    </a:lnTo>
                    <a:lnTo>
                      <a:pt x="11" y="63"/>
                    </a:lnTo>
                    <a:lnTo>
                      <a:pt x="8" y="60"/>
                    </a:lnTo>
                    <a:lnTo>
                      <a:pt x="5" y="56"/>
                    </a:lnTo>
                    <a:lnTo>
                      <a:pt x="4" y="55"/>
                    </a:lnTo>
                    <a:lnTo>
                      <a:pt x="1" y="49"/>
                    </a:lnTo>
                    <a:lnTo>
                      <a:pt x="0" y="41"/>
                    </a:lnTo>
                    <a:lnTo>
                      <a:pt x="0" y="24"/>
                    </a:lnTo>
                    <a:lnTo>
                      <a:pt x="4" y="11"/>
                    </a:lnTo>
                    <a:lnTo>
                      <a:pt x="7" y="7"/>
                    </a:lnTo>
                    <a:lnTo>
                      <a:pt x="12" y="1"/>
                    </a:lnTo>
                    <a:lnTo>
                      <a:pt x="16" y="0"/>
                    </a:lnTo>
                    <a:lnTo>
                      <a:pt x="23" y="0"/>
                    </a:lnTo>
                    <a:lnTo>
                      <a:pt x="26" y="1"/>
                    </a:lnTo>
                    <a:lnTo>
                      <a:pt x="30" y="4"/>
                    </a:lnTo>
                    <a:lnTo>
                      <a:pt x="33" y="7"/>
                    </a:lnTo>
                    <a:lnTo>
                      <a:pt x="35" y="10"/>
                    </a:lnTo>
                    <a:lnTo>
                      <a:pt x="37" y="14"/>
                    </a:lnTo>
                    <a:lnTo>
                      <a:pt x="39" y="20"/>
                    </a:lnTo>
                    <a:lnTo>
                      <a:pt x="40" y="27"/>
                    </a:lnTo>
                    <a:lnTo>
                      <a:pt x="40" y="32"/>
                    </a:lnTo>
                    <a:close/>
                    <a:moveTo>
                      <a:pt x="26" y="32"/>
                    </a:moveTo>
                    <a:lnTo>
                      <a:pt x="26" y="10"/>
                    </a:lnTo>
                    <a:lnTo>
                      <a:pt x="25" y="7"/>
                    </a:lnTo>
                    <a:lnTo>
                      <a:pt x="22" y="4"/>
                    </a:lnTo>
                    <a:lnTo>
                      <a:pt x="21" y="4"/>
                    </a:lnTo>
                    <a:lnTo>
                      <a:pt x="19" y="3"/>
                    </a:lnTo>
                    <a:lnTo>
                      <a:pt x="18" y="3"/>
                    </a:lnTo>
                    <a:lnTo>
                      <a:pt x="15" y="6"/>
                    </a:lnTo>
                    <a:lnTo>
                      <a:pt x="15" y="10"/>
                    </a:lnTo>
                    <a:lnTo>
                      <a:pt x="14" y="15"/>
                    </a:lnTo>
                    <a:lnTo>
                      <a:pt x="14" y="53"/>
                    </a:lnTo>
                    <a:lnTo>
                      <a:pt x="15" y="56"/>
                    </a:lnTo>
                    <a:lnTo>
                      <a:pt x="15" y="60"/>
                    </a:lnTo>
                    <a:lnTo>
                      <a:pt x="18" y="63"/>
                    </a:lnTo>
                    <a:lnTo>
                      <a:pt x="22" y="63"/>
                    </a:lnTo>
                    <a:lnTo>
                      <a:pt x="22" y="62"/>
                    </a:lnTo>
                    <a:lnTo>
                      <a:pt x="25" y="59"/>
                    </a:lnTo>
                    <a:lnTo>
                      <a:pt x="26" y="56"/>
                    </a:lnTo>
                    <a:lnTo>
                      <a:pt x="26" y="53"/>
                    </a:lnTo>
                    <a:lnTo>
                      <a:pt x="26" y="3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98" name="Freeform 351"/>
              <p:cNvSpPr>
                <a:spLocks noEditPoints="1"/>
              </p:cNvSpPr>
              <p:nvPr/>
            </p:nvSpPr>
            <p:spPr bwMode="auto">
              <a:xfrm>
                <a:off x="5461" y="2335"/>
                <a:ext cx="17" cy="26"/>
              </a:xfrm>
              <a:custGeom>
                <a:avLst/>
                <a:gdLst>
                  <a:gd name="T0" fmla="*/ 0 w 32"/>
                  <a:gd name="T1" fmla="*/ 2 h 52"/>
                  <a:gd name="T2" fmla="*/ 2 w 32"/>
                  <a:gd name="T3" fmla="*/ 0 h 52"/>
                  <a:gd name="T4" fmla="*/ 2 w 32"/>
                  <a:gd name="T5" fmla="*/ 0 h 52"/>
                  <a:gd name="T6" fmla="*/ 2 w 32"/>
                  <a:gd name="T7" fmla="*/ 2 h 52"/>
                  <a:gd name="T8" fmla="*/ 3 w 32"/>
                  <a:gd name="T9" fmla="*/ 2 h 52"/>
                  <a:gd name="T10" fmla="*/ 3 w 32"/>
                  <a:gd name="T11" fmla="*/ 3 h 52"/>
                  <a:gd name="T12" fmla="*/ 2 w 32"/>
                  <a:gd name="T13" fmla="*/ 3 h 52"/>
                  <a:gd name="T14" fmla="*/ 2 w 32"/>
                  <a:gd name="T15" fmla="*/ 3 h 52"/>
                  <a:gd name="T16" fmla="*/ 2 w 32"/>
                  <a:gd name="T17" fmla="*/ 3 h 52"/>
                  <a:gd name="T18" fmla="*/ 2 w 32"/>
                  <a:gd name="T19" fmla="*/ 3 h 52"/>
                  <a:gd name="T20" fmla="*/ 0 w 32"/>
                  <a:gd name="T21" fmla="*/ 3 h 52"/>
                  <a:gd name="T22" fmla="*/ 0 w 32"/>
                  <a:gd name="T23" fmla="*/ 2 h 52"/>
                  <a:gd name="T24" fmla="*/ 1 w 32"/>
                  <a:gd name="T25" fmla="*/ 2 h 52"/>
                  <a:gd name="T26" fmla="*/ 2 w 32"/>
                  <a:gd name="T27" fmla="*/ 2 h 52"/>
                  <a:gd name="T28" fmla="*/ 2 w 32"/>
                  <a:gd name="T29" fmla="*/ 1 h 52"/>
                  <a:gd name="T30" fmla="*/ 1 w 32"/>
                  <a:gd name="T31" fmla="*/ 2 h 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52"/>
                  <a:gd name="T50" fmla="*/ 32 w 32"/>
                  <a:gd name="T51" fmla="*/ 52 h 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52">
                    <a:moveTo>
                      <a:pt x="0" y="32"/>
                    </a:moveTo>
                    <a:lnTo>
                      <a:pt x="22" y="0"/>
                    </a:lnTo>
                    <a:lnTo>
                      <a:pt x="28" y="0"/>
                    </a:lnTo>
                    <a:lnTo>
                      <a:pt x="28" y="32"/>
                    </a:lnTo>
                    <a:lnTo>
                      <a:pt x="32" y="32"/>
                    </a:lnTo>
                    <a:lnTo>
                      <a:pt x="32" y="40"/>
                    </a:lnTo>
                    <a:lnTo>
                      <a:pt x="28" y="40"/>
                    </a:lnTo>
                    <a:lnTo>
                      <a:pt x="28" y="52"/>
                    </a:lnTo>
                    <a:lnTo>
                      <a:pt x="17" y="52"/>
                    </a:lnTo>
                    <a:lnTo>
                      <a:pt x="17" y="40"/>
                    </a:lnTo>
                    <a:lnTo>
                      <a:pt x="0" y="40"/>
                    </a:lnTo>
                    <a:lnTo>
                      <a:pt x="0" y="32"/>
                    </a:lnTo>
                    <a:close/>
                    <a:moveTo>
                      <a:pt x="1" y="32"/>
                    </a:moveTo>
                    <a:lnTo>
                      <a:pt x="17" y="32"/>
                    </a:lnTo>
                    <a:lnTo>
                      <a:pt x="17" y="12"/>
                    </a:lnTo>
                    <a:lnTo>
                      <a:pt x="1" y="3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99" name="Line 352"/>
              <p:cNvSpPr>
                <a:spLocks noChangeShapeType="1"/>
              </p:cNvSpPr>
              <p:nvPr/>
            </p:nvSpPr>
            <p:spPr bwMode="auto">
              <a:xfrm>
                <a:off x="5338" y="2300"/>
                <a:ext cx="32" cy="0"/>
              </a:xfrm>
              <a:prstGeom prst="line">
                <a:avLst/>
              </a:prstGeom>
              <a:noFill/>
              <a:ln w="1588">
                <a:solidFill>
                  <a:srgbClr val="000000"/>
                </a:solidFill>
                <a:round/>
                <a:headEnd/>
                <a:tailEnd/>
              </a:ln>
            </p:spPr>
            <p:txBody>
              <a:bodyPr/>
              <a:lstStyle/>
              <a:p>
                <a:endParaRPr lang="ja-JP" altLang="en-US" sz="1300"/>
              </a:p>
            </p:txBody>
          </p:sp>
          <p:sp>
            <p:nvSpPr>
              <p:cNvPr id="600" name="Line 353"/>
              <p:cNvSpPr>
                <a:spLocks noChangeShapeType="1"/>
              </p:cNvSpPr>
              <p:nvPr/>
            </p:nvSpPr>
            <p:spPr bwMode="auto">
              <a:xfrm>
                <a:off x="5338" y="2260"/>
                <a:ext cx="32" cy="0"/>
              </a:xfrm>
              <a:prstGeom prst="line">
                <a:avLst/>
              </a:prstGeom>
              <a:noFill/>
              <a:ln w="1588">
                <a:solidFill>
                  <a:srgbClr val="000000"/>
                </a:solidFill>
                <a:round/>
                <a:headEnd/>
                <a:tailEnd/>
              </a:ln>
            </p:spPr>
            <p:txBody>
              <a:bodyPr/>
              <a:lstStyle/>
              <a:p>
                <a:endParaRPr lang="ja-JP" altLang="en-US" sz="1300"/>
              </a:p>
            </p:txBody>
          </p:sp>
          <p:sp>
            <p:nvSpPr>
              <p:cNvPr id="601" name="Line 354"/>
              <p:cNvSpPr>
                <a:spLocks noChangeShapeType="1"/>
              </p:cNvSpPr>
              <p:nvPr/>
            </p:nvSpPr>
            <p:spPr bwMode="auto">
              <a:xfrm>
                <a:off x="5338" y="2234"/>
                <a:ext cx="32" cy="0"/>
              </a:xfrm>
              <a:prstGeom prst="line">
                <a:avLst/>
              </a:prstGeom>
              <a:noFill/>
              <a:ln w="1588">
                <a:solidFill>
                  <a:srgbClr val="000000"/>
                </a:solidFill>
                <a:round/>
                <a:headEnd/>
                <a:tailEnd/>
              </a:ln>
            </p:spPr>
            <p:txBody>
              <a:bodyPr/>
              <a:lstStyle/>
              <a:p>
                <a:endParaRPr lang="ja-JP" altLang="en-US" sz="1300"/>
              </a:p>
            </p:txBody>
          </p:sp>
          <p:sp>
            <p:nvSpPr>
              <p:cNvPr id="602" name="Line 355"/>
              <p:cNvSpPr>
                <a:spLocks noChangeShapeType="1"/>
              </p:cNvSpPr>
              <p:nvPr/>
            </p:nvSpPr>
            <p:spPr bwMode="auto">
              <a:xfrm>
                <a:off x="5338" y="2211"/>
                <a:ext cx="32" cy="0"/>
              </a:xfrm>
              <a:prstGeom prst="line">
                <a:avLst/>
              </a:prstGeom>
              <a:noFill/>
              <a:ln w="1588">
                <a:solidFill>
                  <a:srgbClr val="000000"/>
                </a:solidFill>
                <a:round/>
                <a:headEnd/>
                <a:tailEnd/>
              </a:ln>
            </p:spPr>
            <p:txBody>
              <a:bodyPr/>
              <a:lstStyle/>
              <a:p>
                <a:endParaRPr lang="ja-JP" altLang="en-US" sz="1300"/>
              </a:p>
            </p:txBody>
          </p:sp>
          <p:sp>
            <p:nvSpPr>
              <p:cNvPr id="603" name="Line 356"/>
              <p:cNvSpPr>
                <a:spLocks noChangeShapeType="1"/>
              </p:cNvSpPr>
              <p:nvPr/>
            </p:nvSpPr>
            <p:spPr bwMode="auto">
              <a:xfrm>
                <a:off x="5338" y="2194"/>
                <a:ext cx="32" cy="0"/>
              </a:xfrm>
              <a:prstGeom prst="line">
                <a:avLst/>
              </a:prstGeom>
              <a:noFill/>
              <a:ln w="1588">
                <a:solidFill>
                  <a:srgbClr val="000000"/>
                </a:solidFill>
                <a:round/>
                <a:headEnd/>
                <a:tailEnd/>
              </a:ln>
            </p:spPr>
            <p:txBody>
              <a:bodyPr/>
              <a:lstStyle/>
              <a:p>
                <a:endParaRPr lang="ja-JP" altLang="en-US" sz="1300"/>
              </a:p>
            </p:txBody>
          </p:sp>
          <p:sp>
            <p:nvSpPr>
              <p:cNvPr id="604" name="Line 357"/>
              <p:cNvSpPr>
                <a:spLocks noChangeShapeType="1"/>
              </p:cNvSpPr>
              <p:nvPr/>
            </p:nvSpPr>
            <p:spPr bwMode="auto">
              <a:xfrm>
                <a:off x="5338" y="2178"/>
                <a:ext cx="32" cy="0"/>
              </a:xfrm>
              <a:prstGeom prst="line">
                <a:avLst/>
              </a:prstGeom>
              <a:noFill/>
              <a:ln w="1588">
                <a:solidFill>
                  <a:srgbClr val="000000"/>
                </a:solidFill>
                <a:round/>
                <a:headEnd/>
                <a:tailEnd/>
              </a:ln>
            </p:spPr>
            <p:txBody>
              <a:bodyPr/>
              <a:lstStyle/>
              <a:p>
                <a:endParaRPr lang="ja-JP" altLang="en-US" sz="1300"/>
              </a:p>
            </p:txBody>
          </p:sp>
          <p:sp>
            <p:nvSpPr>
              <p:cNvPr id="605" name="Line 358"/>
              <p:cNvSpPr>
                <a:spLocks noChangeShapeType="1"/>
              </p:cNvSpPr>
              <p:nvPr/>
            </p:nvSpPr>
            <p:spPr bwMode="auto">
              <a:xfrm>
                <a:off x="5338" y="2166"/>
                <a:ext cx="32" cy="0"/>
              </a:xfrm>
              <a:prstGeom prst="line">
                <a:avLst/>
              </a:prstGeom>
              <a:noFill/>
              <a:ln w="1588">
                <a:solidFill>
                  <a:srgbClr val="000000"/>
                </a:solidFill>
                <a:round/>
                <a:headEnd/>
                <a:tailEnd/>
              </a:ln>
            </p:spPr>
            <p:txBody>
              <a:bodyPr/>
              <a:lstStyle/>
              <a:p>
                <a:endParaRPr lang="ja-JP" altLang="en-US" sz="1300"/>
              </a:p>
            </p:txBody>
          </p:sp>
          <p:sp>
            <p:nvSpPr>
              <p:cNvPr id="606" name="Line 359"/>
              <p:cNvSpPr>
                <a:spLocks noChangeShapeType="1"/>
              </p:cNvSpPr>
              <p:nvPr/>
            </p:nvSpPr>
            <p:spPr bwMode="auto">
              <a:xfrm>
                <a:off x="5338" y="2155"/>
                <a:ext cx="32" cy="0"/>
              </a:xfrm>
              <a:prstGeom prst="line">
                <a:avLst/>
              </a:prstGeom>
              <a:noFill/>
              <a:ln w="1588">
                <a:solidFill>
                  <a:srgbClr val="000000"/>
                </a:solidFill>
                <a:round/>
                <a:headEnd/>
                <a:tailEnd/>
              </a:ln>
            </p:spPr>
            <p:txBody>
              <a:bodyPr/>
              <a:lstStyle/>
              <a:p>
                <a:endParaRPr lang="ja-JP" altLang="en-US" sz="1300"/>
              </a:p>
            </p:txBody>
          </p:sp>
          <p:sp>
            <p:nvSpPr>
              <p:cNvPr id="607" name="Line 360"/>
              <p:cNvSpPr>
                <a:spLocks noChangeShapeType="1"/>
              </p:cNvSpPr>
              <p:nvPr/>
            </p:nvSpPr>
            <p:spPr bwMode="auto">
              <a:xfrm>
                <a:off x="5306" y="2144"/>
                <a:ext cx="64" cy="0"/>
              </a:xfrm>
              <a:prstGeom prst="line">
                <a:avLst/>
              </a:prstGeom>
              <a:noFill/>
              <a:ln w="1588">
                <a:solidFill>
                  <a:srgbClr val="000000"/>
                </a:solidFill>
                <a:round/>
                <a:headEnd/>
                <a:tailEnd/>
              </a:ln>
            </p:spPr>
            <p:txBody>
              <a:bodyPr/>
              <a:lstStyle/>
              <a:p>
                <a:endParaRPr lang="ja-JP" altLang="en-US" sz="1300"/>
              </a:p>
            </p:txBody>
          </p:sp>
          <p:sp>
            <p:nvSpPr>
              <p:cNvPr id="608" name="Freeform 361"/>
              <p:cNvSpPr>
                <a:spLocks/>
              </p:cNvSpPr>
              <p:nvPr/>
            </p:nvSpPr>
            <p:spPr bwMode="auto">
              <a:xfrm>
                <a:off x="5399" y="2128"/>
                <a:ext cx="16" cy="32"/>
              </a:xfrm>
              <a:custGeom>
                <a:avLst/>
                <a:gdLst>
                  <a:gd name="T0" fmla="*/ 1 w 32"/>
                  <a:gd name="T1" fmla="*/ 0 h 64"/>
                  <a:gd name="T2" fmla="*/ 1 w 32"/>
                  <a:gd name="T3" fmla="*/ 3 h 64"/>
                  <a:gd name="T4" fmla="*/ 1 w 32"/>
                  <a:gd name="T5" fmla="*/ 3 h 64"/>
                  <a:gd name="T6" fmla="*/ 1 w 32"/>
                  <a:gd name="T7" fmla="*/ 3 h 64"/>
                  <a:gd name="T8" fmla="*/ 1 w 32"/>
                  <a:gd name="T9" fmla="*/ 3 h 64"/>
                  <a:gd name="T10" fmla="*/ 2 w 32"/>
                  <a:gd name="T11" fmla="*/ 3 h 64"/>
                  <a:gd name="T12" fmla="*/ 2 w 32"/>
                  <a:gd name="T13" fmla="*/ 4 h 64"/>
                  <a:gd name="T14" fmla="*/ 0 w 32"/>
                  <a:gd name="T15" fmla="*/ 4 h 64"/>
                  <a:gd name="T16" fmla="*/ 0 w 32"/>
                  <a:gd name="T17" fmla="*/ 3 h 64"/>
                  <a:gd name="T18" fmla="*/ 1 w 32"/>
                  <a:gd name="T19" fmla="*/ 3 h 64"/>
                  <a:gd name="T20" fmla="*/ 1 w 32"/>
                  <a:gd name="T21" fmla="*/ 3 h 64"/>
                  <a:gd name="T22" fmla="*/ 1 w 32"/>
                  <a:gd name="T23" fmla="*/ 3 h 64"/>
                  <a:gd name="T24" fmla="*/ 1 w 32"/>
                  <a:gd name="T25" fmla="*/ 3 h 64"/>
                  <a:gd name="T26" fmla="*/ 1 w 32"/>
                  <a:gd name="T27" fmla="*/ 3 h 64"/>
                  <a:gd name="T28" fmla="*/ 1 w 32"/>
                  <a:gd name="T29" fmla="*/ 3 h 64"/>
                  <a:gd name="T30" fmla="*/ 1 w 32"/>
                  <a:gd name="T31" fmla="*/ 1 h 64"/>
                  <a:gd name="T32" fmla="*/ 1 w 32"/>
                  <a:gd name="T33" fmla="*/ 1 h 64"/>
                  <a:gd name="T34" fmla="*/ 1 w 32"/>
                  <a:gd name="T35" fmla="*/ 1 h 64"/>
                  <a:gd name="T36" fmla="*/ 1 w 32"/>
                  <a:gd name="T37" fmla="*/ 1 h 64"/>
                  <a:gd name="T38" fmla="*/ 1 w 32"/>
                  <a:gd name="T39" fmla="*/ 1 h 64"/>
                  <a:gd name="T40" fmla="*/ 1 w 32"/>
                  <a:gd name="T41" fmla="*/ 1 h 64"/>
                  <a:gd name="T42" fmla="*/ 1 w 32"/>
                  <a:gd name="T43" fmla="*/ 1 h 64"/>
                  <a:gd name="T44" fmla="*/ 0 w 32"/>
                  <a:gd name="T45" fmla="*/ 1 h 64"/>
                  <a:gd name="T46" fmla="*/ 1 w 32"/>
                  <a:gd name="T47" fmla="*/ 0 h 64"/>
                  <a:gd name="T48" fmla="*/ 1 w 32"/>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4"/>
                  <a:gd name="T77" fmla="*/ 32 w 32"/>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4">
                    <a:moveTo>
                      <a:pt x="24" y="0"/>
                    </a:moveTo>
                    <a:lnTo>
                      <a:pt x="24" y="59"/>
                    </a:lnTo>
                    <a:lnTo>
                      <a:pt x="27" y="62"/>
                    </a:lnTo>
                    <a:lnTo>
                      <a:pt x="28" y="62"/>
                    </a:lnTo>
                    <a:lnTo>
                      <a:pt x="30" y="63"/>
                    </a:lnTo>
                    <a:lnTo>
                      <a:pt x="32" y="63"/>
                    </a:lnTo>
                    <a:lnTo>
                      <a:pt x="32" y="64"/>
                    </a:lnTo>
                    <a:lnTo>
                      <a:pt x="0" y="64"/>
                    </a:lnTo>
                    <a:lnTo>
                      <a:pt x="0" y="63"/>
                    </a:lnTo>
                    <a:lnTo>
                      <a:pt x="4" y="63"/>
                    </a:lnTo>
                    <a:lnTo>
                      <a:pt x="6" y="62"/>
                    </a:lnTo>
                    <a:lnTo>
                      <a:pt x="7" y="62"/>
                    </a:lnTo>
                    <a:lnTo>
                      <a:pt x="9" y="60"/>
                    </a:lnTo>
                    <a:lnTo>
                      <a:pt x="9" y="59"/>
                    </a:lnTo>
                    <a:lnTo>
                      <a:pt x="10" y="57"/>
                    </a:lnTo>
                    <a:lnTo>
                      <a:pt x="10" y="14"/>
                    </a:lnTo>
                    <a:lnTo>
                      <a:pt x="9" y="13"/>
                    </a:lnTo>
                    <a:lnTo>
                      <a:pt x="7" y="13"/>
                    </a:lnTo>
                    <a:lnTo>
                      <a:pt x="7" y="11"/>
                    </a:lnTo>
                    <a:lnTo>
                      <a:pt x="4" y="11"/>
                    </a:lnTo>
                    <a:lnTo>
                      <a:pt x="3" y="13"/>
                    </a:lnTo>
                    <a:lnTo>
                      <a:pt x="2" y="13"/>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09" name="Freeform 362"/>
              <p:cNvSpPr>
                <a:spLocks noEditPoints="1"/>
              </p:cNvSpPr>
              <p:nvPr/>
            </p:nvSpPr>
            <p:spPr bwMode="auto">
              <a:xfrm>
                <a:off x="5421" y="2128"/>
                <a:ext cx="20" cy="33"/>
              </a:xfrm>
              <a:custGeom>
                <a:avLst/>
                <a:gdLst>
                  <a:gd name="T0" fmla="*/ 3 w 40"/>
                  <a:gd name="T1" fmla="*/ 2 h 66"/>
                  <a:gd name="T2" fmla="*/ 3 w 40"/>
                  <a:gd name="T3" fmla="*/ 2 h 66"/>
                  <a:gd name="T4" fmla="*/ 3 w 40"/>
                  <a:gd name="T5" fmla="*/ 3 h 66"/>
                  <a:gd name="T6" fmla="*/ 3 w 40"/>
                  <a:gd name="T7" fmla="*/ 3 h 66"/>
                  <a:gd name="T8" fmla="*/ 1 w 40"/>
                  <a:gd name="T9" fmla="*/ 3 h 66"/>
                  <a:gd name="T10" fmla="*/ 1 w 40"/>
                  <a:gd name="T11" fmla="*/ 4 h 66"/>
                  <a:gd name="T12" fmla="*/ 1 w 40"/>
                  <a:gd name="T13" fmla="*/ 4 h 66"/>
                  <a:gd name="T14" fmla="*/ 1 w 40"/>
                  <a:gd name="T15" fmla="*/ 3 h 66"/>
                  <a:gd name="T16" fmla="*/ 1 w 40"/>
                  <a:gd name="T17" fmla="*/ 3 h 66"/>
                  <a:gd name="T18" fmla="*/ 1 w 40"/>
                  <a:gd name="T19" fmla="*/ 3 h 66"/>
                  <a:gd name="T20" fmla="*/ 1 w 40"/>
                  <a:gd name="T21" fmla="*/ 3 h 66"/>
                  <a:gd name="T22" fmla="*/ 1 w 40"/>
                  <a:gd name="T23" fmla="*/ 3 h 66"/>
                  <a:gd name="T24" fmla="*/ 0 w 40"/>
                  <a:gd name="T25" fmla="*/ 2 h 66"/>
                  <a:gd name="T26" fmla="*/ 0 w 40"/>
                  <a:gd name="T27" fmla="*/ 1 h 66"/>
                  <a:gd name="T28" fmla="*/ 1 w 40"/>
                  <a:gd name="T29" fmla="*/ 1 h 66"/>
                  <a:gd name="T30" fmla="*/ 1 w 40"/>
                  <a:gd name="T31" fmla="*/ 1 h 66"/>
                  <a:gd name="T32" fmla="*/ 1 w 40"/>
                  <a:gd name="T33" fmla="*/ 1 h 66"/>
                  <a:gd name="T34" fmla="*/ 1 w 40"/>
                  <a:gd name="T35" fmla="*/ 0 h 66"/>
                  <a:gd name="T36" fmla="*/ 1 w 40"/>
                  <a:gd name="T37" fmla="*/ 0 h 66"/>
                  <a:gd name="T38" fmla="*/ 1 w 40"/>
                  <a:gd name="T39" fmla="*/ 1 h 66"/>
                  <a:gd name="T40" fmla="*/ 1 w 40"/>
                  <a:gd name="T41" fmla="*/ 1 h 66"/>
                  <a:gd name="T42" fmla="*/ 3 w 40"/>
                  <a:gd name="T43" fmla="*/ 1 h 66"/>
                  <a:gd name="T44" fmla="*/ 3 w 40"/>
                  <a:gd name="T45" fmla="*/ 1 h 66"/>
                  <a:gd name="T46" fmla="*/ 3 w 40"/>
                  <a:gd name="T47" fmla="*/ 1 h 66"/>
                  <a:gd name="T48" fmla="*/ 3 w 40"/>
                  <a:gd name="T49" fmla="*/ 1 h 66"/>
                  <a:gd name="T50" fmla="*/ 3 w 40"/>
                  <a:gd name="T51" fmla="*/ 1 h 66"/>
                  <a:gd name="T52" fmla="*/ 3 w 40"/>
                  <a:gd name="T53" fmla="*/ 2 h 66"/>
                  <a:gd name="T54" fmla="*/ 1 w 40"/>
                  <a:gd name="T55" fmla="*/ 2 h 66"/>
                  <a:gd name="T56" fmla="*/ 1 w 40"/>
                  <a:gd name="T57" fmla="*/ 1 h 66"/>
                  <a:gd name="T58" fmla="*/ 1 w 40"/>
                  <a:gd name="T59" fmla="*/ 1 h 66"/>
                  <a:gd name="T60" fmla="*/ 1 w 40"/>
                  <a:gd name="T61" fmla="*/ 1 h 66"/>
                  <a:gd name="T62" fmla="*/ 1 w 40"/>
                  <a:gd name="T63" fmla="*/ 1 h 66"/>
                  <a:gd name="T64" fmla="*/ 1 w 40"/>
                  <a:gd name="T65" fmla="*/ 1 h 66"/>
                  <a:gd name="T66" fmla="*/ 1 w 40"/>
                  <a:gd name="T67" fmla="*/ 1 h 66"/>
                  <a:gd name="T68" fmla="*/ 1 w 40"/>
                  <a:gd name="T69" fmla="*/ 1 h 66"/>
                  <a:gd name="T70" fmla="*/ 1 w 40"/>
                  <a:gd name="T71" fmla="*/ 1 h 66"/>
                  <a:gd name="T72" fmla="*/ 1 w 40"/>
                  <a:gd name="T73" fmla="*/ 1 h 66"/>
                  <a:gd name="T74" fmla="*/ 1 w 40"/>
                  <a:gd name="T75" fmla="*/ 3 h 66"/>
                  <a:gd name="T76" fmla="*/ 1 w 40"/>
                  <a:gd name="T77" fmla="*/ 3 h 66"/>
                  <a:gd name="T78" fmla="*/ 1 w 40"/>
                  <a:gd name="T79" fmla="*/ 3 h 66"/>
                  <a:gd name="T80" fmla="*/ 1 w 40"/>
                  <a:gd name="T81" fmla="*/ 3 h 66"/>
                  <a:gd name="T82" fmla="*/ 1 w 40"/>
                  <a:gd name="T83" fmla="*/ 3 h 66"/>
                  <a:gd name="T84" fmla="*/ 1 w 40"/>
                  <a:gd name="T85" fmla="*/ 3 h 66"/>
                  <a:gd name="T86" fmla="*/ 1 w 40"/>
                  <a:gd name="T87" fmla="*/ 3 h 66"/>
                  <a:gd name="T88" fmla="*/ 1 w 40"/>
                  <a:gd name="T89" fmla="*/ 3 h 66"/>
                  <a:gd name="T90" fmla="*/ 1 w 40"/>
                  <a:gd name="T91" fmla="*/ 3 h 66"/>
                  <a:gd name="T92" fmla="*/ 1 w 40"/>
                  <a:gd name="T93" fmla="*/ 2 h 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66"/>
                  <a:gd name="T143" fmla="*/ 40 w 40"/>
                  <a:gd name="T144" fmla="*/ 66 h 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66">
                    <a:moveTo>
                      <a:pt x="40" y="32"/>
                    </a:moveTo>
                    <a:lnTo>
                      <a:pt x="39" y="42"/>
                    </a:lnTo>
                    <a:lnTo>
                      <a:pt x="37" y="50"/>
                    </a:lnTo>
                    <a:lnTo>
                      <a:pt x="33" y="59"/>
                    </a:lnTo>
                    <a:lnTo>
                      <a:pt x="30" y="62"/>
                    </a:lnTo>
                    <a:lnTo>
                      <a:pt x="22" y="66"/>
                    </a:lnTo>
                    <a:lnTo>
                      <a:pt x="16" y="66"/>
                    </a:lnTo>
                    <a:lnTo>
                      <a:pt x="11" y="63"/>
                    </a:lnTo>
                    <a:lnTo>
                      <a:pt x="8" y="60"/>
                    </a:lnTo>
                    <a:lnTo>
                      <a:pt x="5" y="56"/>
                    </a:lnTo>
                    <a:lnTo>
                      <a:pt x="4" y="55"/>
                    </a:lnTo>
                    <a:lnTo>
                      <a:pt x="1" y="49"/>
                    </a:lnTo>
                    <a:lnTo>
                      <a:pt x="0" y="41"/>
                    </a:lnTo>
                    <a:lnTo>
                      <a:pt x="0" y="24"/>
                    </a:lnTo>
                    <a:lnTo>
                      <a:pt x="4" y="11"/>
                    </a:lnTo>
                    <a:lnTo>
                      <a:pt x="7" y="7"/>
                    </a:lnTo>
                    <a:lnTo>
                      <a:pt x="12" y="1"/>
                    </a:lnTo>
                    <a:lnTo>
                      <a:pt x="16" y="0"/>
                    </a:lnTo>
                    <a:lnTo>
                      <a:pt x="23" y="0"/>
                    </a:lnTo>
                    <a:lnTo>
                      <a:pt x="26" y="1"/>
                    </a:lnTo>
                    <a:lnTo>
                      <a:pt x="30" y="4"/>
                    </a:lnTo>
                    <a:lnTo>
                      <a:pt x="33" y="7"/>
                    </a:lnTo>
                    <a:lnTo>
                      <a:pt x="35" y="10"/>
                    </a:lnTo>
                    <a:lnTo>
                      <a:pt x="37" y="14"/>
                    </a:lnTo>
                    <a:lnTo>
                      <a:pt x="39" y="20"/>
                    </a:lnTo>
                    <a:lnTo>
                      <a:pt x="40" y="27"/>
                    </a:lnTo>
                    <a:lnTo>
                      <a:pt x="40" y="32"/>
                    </a:lnTo>
                    <a:close/>
                    <a:moveTo>
                      <a:pt x="26" y="32"/>
                    </a:moveTo>
                    <a:lnTo>
                      <a:pt x="26" y="10"/>
                    </a:lnTo>
                    <a:lnTo>
                      <a:pt x="25" y="7"/>
                    </a:lnTo>
                    <a:lnTo>
                      <a:pt x="22" y="4"/>
                    </a:lnTo>
                    <a:lnTo>
                      <a:pt x="21" y="4"/>
                    </a:lnTo>
                    <a:lnTo>
                      <a:pt x="19" y="3"/>
                    </a:lnTo>
                    <a:lnTo>
                      <a:pt x="18" y="3"/>
                    </a:lnTo>
                    <a:lnTo>
                      <a:pt x="15" y="6"/>
                    </a:lnTo>
                    <a:lnTo>
                      <a:pt x="15" y="10"/>
                    </a:lnTo>
                    <a:lnTo>
                      <a:pt x="14" y="15"/>
                    </a:lnTo>
                    <a:lnTo>
                      <a:pt x="14" y="53"/>
                    </a:lnTo>
                    <a:lnTo>
                      <a:pt x="15" y="56"/>
                    </a:lnTo>
                    <a:lnTo>
                      <a:pt x="15" y="60"/>
                    </a:lnTo>
                    <a:lnTo>
                      <a:pt x="18" y="63"/>
                    </a:lnTo>
                    <a:lnTo>
                      <a:pt x="22" y="63"/>
                    </a:lnTo>
                    <a:lnTo>
                      <a:pt x="22" y="62"/>
                    </a:lnTo>
                    <a:lnTo>
                      <a:pt x="25" y="59"/>
                    </a:lnTo>
                    <a:lnTo>
                      <a:pt x="26" y="56"/>
                    </a:lnTo>
                    <a:lnTo>
                      <a:pt x="26" y="53"/>
                    </a:lnTo>
                    <a:lnTo>
                      <a:pt x="26" y="3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10" name="Freeform 363"/>
              <p:cNvSpPr>
                <a:spLocks/>
              </p:cNvSpPr>
              <p:nvPr/>
            </p:nvSpPr>
            <p:spPr bwMode="auto">
              <a:xfrm>
                <a:off x="5461" y="2110"/>
                <a:ext cx="17" cy="27"/>
              </a:xfrm>
              <a:custGeom>
                <a:avLst/>
                <a:gdLst>
                  <a:gd name="T0" fmla="*/ 1 w 32"/>
                  <a:gd name="T1" fmla="*/ 0 h 53"/>
                  <a:gd name="T2" fmla="*/ 3 w 32"/>
                  <a:gd name="T3" fmla="*/ 0 h 53"/>
                  <a:gd name="T4" fmla="*/ 2 w 32"/>
                  <a:gd name="T5" fmla="*/ 1 h 53"/>
                  <a:gd name="T6" fmla="*/ 1 w 32"/>
                  <a:gd name="T7" fmla="*/ 1 h 53"/>
                  <a:gd name="T8" fmla="*/ 1 w 32"/>
                  <a:gd name="T9" fmla="*/ 1 h 53"/>
                  <a:gd name="T10" fmla="*/ 1 w 32"/>
                  <a:gd name="T11" fmla="*/ 1 h 53"/>
                  <a:gd name="T12" fmla="*/ 2 w 32"/>
                  <a:gd name="T13" fmla="*/ 2 h 53"/>
                  <a:gd name="T14" fmla="*/ 2 w 32"/>
                  <a:gd name="T15" fmla="*/ 2 h 53"/>
                  <a:gd name="T16" fmla="*/ 2 w 32"/>
                  <a:gd name="T17" fmla="*/ 2 h 53"/>
                  <a:gd name="T18" fmla="*/ 3 w 32"/>
                  <a:gd name="T19" fmla="*/ 2 h 53"/>
                  <a:gd name="T20" fmla="*/ 3 w 32"/>
                  <a:gd name="T21" fmla="*/ 3 h 53"/>
                  <a:gd name="T22" fmla="*/ 2 w 32"/>
                  <a:gd name="T23" fmla="*/ 3 h 53"/>
                  <a:gd name="T24" fmla="*/ 2 w 32"/>
                  <a:gd name="T25" fmla="*/ 3 h 53"/>
                  <a:gd name="T26" fmla="*/ 2 w 32"/>
                  <a:gd name="T27" fmla="*/ 4 h 53"/>
                  <a:gd name="T28" fmla="*/ 2 w 32"/>
                  <a:gd name="T29" fmla="*/ 4 h 53"/>
                  <a:gd name="T30" fmla="*/ 1 w 32"/>
                  <a:gd name="T31" fmla="*/ 4 h 53"/>
                  <a:gd name="T32" fmla="*/ 1 w 32"/>
                  <a:gd name="T33" fmla="*/ 4 h 53"/>
                  <a:gd name="T34" fmla="*/ 1 w 32"/>
                  <a:gd name="T35" fmla="*/ 4 h 53"/>
                  <a:gd name="T36" fmla="*/ 1 w 32"/>
                  <a:gd name="T37" fmla="*/ 4 h 53"/>
                  <a:gd name="T38" fmla="*/ 0 w 32"/>
                  <a:gd name="T39" fmla="*/ 4 h 53"/>
                  <a:gd name="T40" fmla="*/ 0 w 32"/>
                  <a:gd name="T41" fmla="*/ 3 h 53"/>
                  <a:gd name="T42" fmla="*/ 1 w 32"/>
                  <a:gd name="T43" fmla="*/ 3 h 53"/>
                  <a:gd name="T44" fmla="*/ 1 w 32"/>
                  <a:gd name="T45" fmla="*/ 3 h 53"/>
                  <a:gd name="T46" fmla="*/ 1 w 32"/>
                  <a:gd name="T47" fmla="*/ 3 h 53"/>
                  <a:gd name="T48" fmla="*/ 1 w 32"/>
                  <a:gd name="T49" fmla="*/ 3 h 53"/>
                  <a:gd name="T50" fmla="*/ 1 w 32"/>
                  <a:gd name="T51" fmla="*/ 3 h 53"/>
                  <a:gd name="T52" fmla="*/ 1 w 32"/>
                  <a:gd name="T53" fmla="*/ 3 h 53"/>
                  <a:gd name="T54" fmla="*/ 1 w 32"/>
                  <a:gd name="T55" fmla="*/ 4 h 53"/>
                  <a:gd name="T56" fmla="*/ 2 w 32"/>
                  <a:gd name="T57" fmla="*/ 4 h 53"/>
                  <a:gd name="T58" fmla="*/ 2 w 32"/>
                  <a:gd name="T59" fmla="*/ 3 h 53"/>
                  <a:gd name="T60" fmla="*/ 2 w 32"/>
                  <a:gd name="T61" fmla="*/ 3 h 53"/>
                  <a:gd name="T62" fmla="*/ 2 w 32"/>
                  <a:gd name="T63" fmla="*/ 3 h 53"/>
                  <a:gd name="T64" fmla="*/ 2 w 32"/>
                  <a:gd name="T65" fmla="*/ 3 h 53"/>
                  <a:gd name="T66" fmla="*/ 2 w 32"/>
                  <a:gd name="T67" fmla="*/ 2 h 53"/>
                  <a:gd name="T68" fmla="*/ 1 w 32"/>
                  <a:gd name="T69" fmla="*/ 2 h 53"/>
                  <a:gd name="T70" fmla="*/ 1 w 32"/>
                  <a:gd name="T71" fmla="*/ 2 h 53"/>
                  <a:gd name="T72" fmla="*/ 0 w 32"/>
                  <a:gd name="T73" fmla="*/ 2 h 53"/>
                  <a:gd name="T74" fmla="*/ 1 w 32"/>
                  <a:gd name="T75" fmla="*/ 0 h 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
                  <a:gd name="T115" fmla="*/ 0 h 53"/>
                  <a:gd name="T116" fmla="*/ 32 w 32"/>
                  <a:gd name="T117" fmla="*/ 53 h 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 h="53">
                    <a:moveTo>
                      <a:pt x="10" y="0"/>
                    </a:moveTo>
                    <a:lnTo>
                      <a:pt x="32" y="0"/>
                    </a:lnTo>
                    <a:lnTo>
                      <a:pt x="28" y="10"/>
                    </a:lnTo>
                    <a:lnTo>
                      <a:pt x="8" y="10"/>
                    </a:lnTo>
                    <a:lnTo>
                      <a:pt x="5" y="15"/>
                    </a:lnTo>
                    <a:lnTo>
                      <a:pt x="12" y="15"/>
                    </a:lnTo>
                    <a:lnTo>
                      <a:pt x="18" y="17"/>
                    </a:lnTo>
                    <a:lnTo>
                      <a:pt x="22" y="18"/>
                    </a:lnTo>
                    <a:lnTo>
                      <a:pt x="27" y="21"/>
                    </a:lnTo>
                    <a:lnTo>
                      <a:pt x="32" y="29"/>
                    </a:lnTo>
                    <a:lnTo>
                      <a:pt x="32" y="39"/>
                    </a:lnTo>
                    <a:lnTo>
                      <a:pt x="29" y="43"/>
                    </a:lnTo>
                    <a:lnTo>
                      <a:pt x="28" y="46"/>
                    </a:lnTo>
                    <a:lnTo>
                      <a:pt x="25" y="49"/>
                    </a:lnTo>
                    <a:lnTo>
                      <a:pt x="22" y="50"/>
                    </a:lnTo>
                    <a:lnTo>
                      <a:pt x="11" y="53"/>
                    </a:lnTo>
                    <a:lnTo>
                      <a:pt x="8" y="53"/>
                    </a:lnTo>
                    <a:lnTo>
                      <a:pt x="4" y="52"/>
                    </a:lnTo>
                    <a:lnTo>
                      <a:pt x="1" y="50"/>
                    </a:lnTo>
                    <a:lnTo>
                      <a:pt x="0" y="49"/>
                    </a:lnTo>
                    <a:lnTo>
                      <a:pt x="0" y="45"/>
                    </a:lnTo>
                    <a:lnTo>
                      <a:pt x="3" y="42"/>
                    </a:lnTo>
                    <a:lnTo>
                      <a:pt x="5" y="42"/>
                    </a:lnTo>
                    <a:lnTo>
                      <a:pt x="7" y="43"/>
                    </a:lnTo>
                    <a:lnTo>
                      <a:pt x="8" y="43"/>
                    </a:lnTo>
                    <a:lnTo>
                      <a:pt x="11" y="46"/>
                    </a:lnTo>
                    <a:lnTo>
                      <a:pt x="14" y="48"/>
                    </a:lnTo>
                    <a:lnTo>
                      <a:pt x="15" y="49"/>
                    </a:lnTo>
                    <a:lnTo>
                      <a:pt x="21" y="49"/>
                    </a:lnTo>
                    <a:lnTo>
                      <a:pt x="24" y="48"/>
                    </a:lnTo>
                    <a:lnTo>
                      <a:pt x="27" y="42"/>
                    </a:lnTo>
                    <a:lnTo>
                      <a:pt x="25" y="38"/>
                    </a:lnTo>
                    <a:lnTo>
                      <a:pt x="22" y="34"/>
                    </a:lnTo>
                    <a:lnTo>
                      <a:pt x="20" y="31"/>
                    </a:lnTo>
                    <a:lnTo>
                      <a:pt x="14" y="28"/>
                    </a:lnTo>
                    <a:lnTo>
                      <a:pt x="8" y="27"/>
                    </a:lnTo>
                    <a:lnTo>
                      <a:pt x="0" y="27"/>
                    </a:lnTo>
                    <a:lnTo>
                      <a:pt x="1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11" name="Line 364"/>
              <p:cNvSpPr>
                <a:spLocks noChangeShapeType="1"/>
              </p:cNvSpPr>
              <p:nvPr/>
            </p:nvSpPr>
            <p:spPr bwMode="auto">
              <a:xfrm>
                <a:off x="5338" y="2077"/>
                <a:ext cx="32" cy="0"/>
              </a:xfrm>
              <a:prstGeom prst="line">
                <a:avLst/>
              </a:prstGeom>
              <a:noFill/>
              <a:ln w="1588">
                <a:solidFill>
                  <a:srgbClr val="000000"/>
                </a:solidFill>
                <a:round/>
                <a:headEnd/>
                <a:tailEnd/>
              </a:ln>
            </p:spPr>
            <p:txBody>
              <a:bodyPr/>
              <a:lstStyle/>
              <a:p>
                <a:endParaRPr lang="ja-JP" altLang="en-US" sz="1300"/>
              </a:p>
            </p:txBody>
          </p:sp>
          <p:sp>
            <p:nvSpPr>
              <p:cNvPr id="612" name="Line 365"/>
              <p:cNvSpPr>
                <a:spLocks noChangeShapeType="1"/>
              </p:cNvSpPr>
              <p:nvPr/>
            </p:nvSpPr>
            <p:spPr bwMode="auto">
              <a:xfrm>
                <a:off x="5338" y="2037"/>
                <a:ext cx="32" cy="0"/>
              </a:xfrm>
              <a:prstGeom prst="line">
                <a:avLst/>
              </a:prstGeom>
              <a:noFill/>
              <a:ln w="1588">
                <a:solidFill>
                  <a:srgbClr val="000000"/>
                </a:solidFill>
                <a:round/>
                <a:headEnd/>
                <a:tailEnd/>
              </a:ln>
            </p:spPr>
            <p:txBody>
              <a:bodyPr/>
              <a:lstStyle/>
              <a:p>
                <a:endParaRPr lang="ja-JP" altLang="en-US" sz="1300"/>
              </a:p>
            </p:txBody>
          </p:sp>
          <p:sp>
            <p:nvSpPr>
              <p:cNvPr id="613" name="Line 366"/>
              <p:cNvSpPr>
                <a:spLocks noChangeShapeType="1"/>
              </p:cNvSpPr>
              <p:nvPr/>
            </p:nvSpPr>
            <p:spPr bwMode="auto">
              <a:xfrm>
                <a:off x="5338" y="2009"/>
                <a:ext cx="32" cy="0"/>
              </a:xfrm>
              <a:prstGeom prst="line">
                <a:avLst/>
              </a:prstGeom>
              <a:noFill/>
              <a:ln w="1588">
                <a:solidFill>
                  <a:srgbClr val="000000"/>
                </a:solidFill>
                <a:round/>
                <a:headEnd/>
                <a:tailEnd/>
              </a:ln>
            </p:spPr>
            <p:txBody>
              <a:bodyPr/>
              <a:lstStyle/>
              <a:p>
                <a:endParaRPr lang="ja-JP" altLang="en-US" sz="1300"/>
              </a:p>
            </p:txBody>
          </p:sp>
          <p:sp>
            <p:nvSpPr>
              <p:cNvPr id="614" name="Line 367"/>
              <p:cNvSpPr>
                <a:spLocks noChangeShapeType="1"/>
              </p:cNvSpPr>
              <p:nvPr/>
            </p:nvSpPr>
            <p:spPr bwMode="auto">
              <a:xfrm>
                <a:off x="5338" y="1987"/>
                <a:ext cx="32" cy="0"/>
              </a:xfrm>
              <a:prstGeom prst="line">
                <a:avLst/>
              </a:prstGeom>
              <a:noFill/>
              <a:ln w="1588">
                <a:solidFill>
                  <a:srgbClr val="000000"/>
                </a:solidFill>
                <a:round/>
                <a:headEnd/>
                <a:tailEnd/>
              </a:ln>
            </p:spPr>
            <p:txBody>
              <a:bodyPr/>
              <a:lstStyle/>
              <a:p>
                <a:endParaRPr lang="ja-JP" altLang="en-US" sz="1300"/>
              </a:p>
            </p:txBody>
          </p:sp>
          <p:sp>
            <p:nvSpPr>
              <p:cNvPr id="615" name="Line 368"/>
              <p:cNvSpPr>
                <a:spLocks noChangeShapeType="1"/>
              </p:cNvSpPr>
              <p:nvPr/>
            </p:nvSpPr>
            <p:spPr bwMode="auto">
              <a:xfrm>
                <a:off x="5338" y="1970"/>
                <a:ext cx="32" cy="0"/>
              </a:xfrm>
              <a:prstGeom prst="line">
                <a:avLst/>
              </a:prstGeom>
              <a:noFill/>
              <a:ln w="1588">
                <a:solidFill>
                  <a:srgbClr val="000000"/>
                </a:solidFill>
                <a:round/>
                <a:headEnd/>
                <a:tailEnd/>
              </a:ln>
            </p:spPr>
            <p:txBody>
              <a:bodyPr/>
              <a:lstStyle/>
              <a:p>
                <a:endParaRPr lang="ja-JP" altLang="en-US" sz="1300"/>
              </a:p>
            </p:txBody>
          </p:sp>
          <p:sp>
            <p:nvSpPr>
              <p:cNvPr id="616" name="Line 369"/>
              <p:cNvSpPr>
                <a:spLocks noChangeShapeType="1"/>
              </p:cNvSpPr>
              <p:nvPr/>
            </p:nvSpPr>
            <p:spPr bwMode="auto">
              <a:xfrm>
                <a:off x="5338" y="1955"/>
                <a:ext cx="32" cy="0"/>
              </a:xfrm>
              <a:prstGeom prst="line">
                <a:avLst/>
              </a:prstGeom>
              <a:noFill/>
              <a:ln w="1588">
                <a:solidFill>
                  <a:srgbClr val="000000"/>
                </a:solidFill>
                <a:round/>
                <a:headEnd/>
                <a:tailEnd/>
              </a:ln>
            </p:spPr>
            <p:txBody>
              <a:bodyPr/>
              <a:lstStyle/>
              <a:p>
                <a:endParaRPr lang="ja-JP" altLang="en-US" sz="1300"/>
              </a:p>
            </p:txBody>
          </p:sp>
          <p:sp>
            <p:nvSpPr>
              <p:cNvPr id="617" name="Line 370"/>
              <p:cNvSpPr>
                <a:spLocks noChangeShapeType="1"/>
              </p:cNvSpPr>
              <p:nvPr/>
            </p:nvSpPr>
            <p:spPr bwMode="auto">
              <a:xfrm>
                <a:off x="5338" y="1941"/>
                <a:ext cx="32" cy="0"/>
              </a:xfrm>
              <a:prstGeom prst="line">
                <a:avLst/>
              </a:prstGeom>
              <a:noFill/>
              <a:ln w="1588">
                <a:solidFill>
                  <a:srgbClr val="000000"/>
                </a:solidFill>
                <a:round/>
                <a:headEnd/>
                <a:tailEnd/>
              </a:ln>
            </p:spPr>
            <p:txBody>
              <a:bodyPr/>
              <a:lstStyle/>
              <a:p>
                <a:endParaRPr lang="ja-JP" altLang="en-US" sz="1300"/>
              </a:p>
            </p:txBody>
          </p:sp>
          <p:sp>
            <p:nvSpPr>
              <p:cNvPr id="618" name="Line 371"/>
              <p:cNvSpPr>
                <a:spLocks noChangeShapeType="1"/>
              </p:cNvSpPr>
              <p:nvPr/>
            </p:nvSpPr>
            <p:spPr bwMode="auto">
              <a:xfrm>
                <a:off x="5338" y="1930"/>
                <a:ext cx="32" cy="0"/>
              </a:xfrm>
              <a:prstGeom prst="line">
                <a:avLst/>
              </a:prstGeom>
              <a:noFill/>
              <a:ln w="1588">
                <a:solidFill>
                  <a:srgbClr val="000000"/>
                </a:solidFill>
                <a:round/>
                <a:headEnd/>
                <a:tailEnd/>
              </a:ln>
            </p:spPr>
            <p:txBody>
              <a:bodyPr/>
              <a:lstStyle/>
              <a:p>
                <a:endParaRPr lang="ja-JP" altLang="en-US" sz="1300"/>
              </a:p>
            </p:txBody>
          </p:sp>
          <p:sp>
            <p:nvSpPr>
              <p:cNvPr id="619" name="Line 372"/>
              <p:cNvSpPr>
                <a:spLocks noChangeShapeType="1"/>
              </p:cNvSpPr>
              <p:nvPr/>
            </p:nvSpPr>
            <p:spPr bwMode="auto">
              <a:xfrm>
                <a:off x="5306" y="1920"/>
                <a:ext cx="64" cy="0"/>
              </a:xfrm>
              <a:prstGeom prst="line">
                <a:avLst/>
              </a:prstGeom>
              <a:noFill/>
              <a:ln w="1588">
                <a:solidFill>
                  <a:srgbClr val="000000"/>
                </a:solidFill>
                <a:round/>
                <a:headEnd/>
                <a:tailEnd/>
              </a:ln>
            </p:spPr>
            <p:txBody>
              <a:bodyPr/>
              <a:lstStyle/>
              <a:p>
                <a:endParaRPr lang="ja-JP" altLang="en-US" sz="1300"/>
              </a:p>
            </p:txBody>
          </p:sp>
          <p:sp>
            <p:nvSpPr>
              <p:cNvPr id="620" name="Freeform 373"/>
              <p:cNvSpPr>
                <a:spLocks/>
              </p:cNvSpPr>
              <p:nvPr/>
            </p:nvSpPr>
            <p:spPr bwMode="auto">
              <a:xfrm>
                <a:off x="5399" y="1903"/>
                <a:ext cx="16" cy="32"/>
              </a:xfrm>
              <a:custGeom>
                <a:avLst/>
                <a:gdLst>
                  <a:gd name="T0" fmla="*/ 1 w 32"/>
                  <a:gd name="T1" fmla="*/ 0 h 65"/>
                  <a:gd name="T2" fmla="*/ 1 w 32"/>
                  <a:gd name="T3" fmla="*/ 3 h 65"/>
                  <a:gd name="T4" fmla="*/ 1 w 32"/>
                  <a:gd name="T5" fmla="*/ 3 h 65"/>
                  <a:gd name="T6" fmla="*/ 1 w 32"/>
                  <a:gd name="T7" fmla="*/ 3 h 65"/>
                  <a:gd name="T8" fmla="*/ 1 w 32"/>
                  <a:gd name="T9" fmla="*/ 3 h 65"/>
                  <a:gd name="T10" fmla="*/ 2 w 32"/>
                  <a:gd name="T11" fmla="*/ 3 h 65"/>
                  <a:gd name="T12" fmla="*/ 2 w 32"/>
                  <a:gd name="T13" fmla="*/ 4 h 65"/>
                  <a:gd name="T14" fmla="*/ 0 w 32"/>
                  <a:gd name="T15" fmla="*/ 4 h 65"/>
                  <a:gd name="T16" fmla="*/ 0 w 32"/>
                  <a:gd name="T17" fmla="*/ 3 h 65"/>
                  <a:gd name="T18" fmla="*/ 1 w 32"/>
                  <a:gd name="T19" fmla="*/ 3 h 65"/>
                  <a:gd name="T20" fmla="*/ 1 w 32"/>
                  <a:gd name="T21" fmla="*/ 3 h 65"/>
                  <a:gd name="T22" fmla="*/ 1 w 32"/>
                  <a:gd name="T23" fmla="*/ 3 h 65"/>
                  <a:gd name="T24" fmla="*/ 1 w 32"/>
                  <a:gd name="T25" fmla="*/ 3 h 65"/>
                  <a:gd name="T26" fmla="*/ 1 w 32"/>
                  <a:gd name="T27" fmla="*/ 3 h 65"/>
                  <a:gd name="T28" fmla="*/ 1 w 32"/>
                  <a:gd name="T29" fmla="*/ 3 h 65"/>
                  <a:gd name="T30" fmla="*/ 1 w 32"/>
                  <a:gd name="T31" fmla="*/ 0 h 65"/>
                  <a:gd name="T32" fmla="*/ 1 w 32"/>
                  <a:gd name="T33" fmla="*/ 0 h 65"/>
                  <a:gd name="T34" fmla="*/ 1 w 32"/>
                  <a:gd name="T35" fmla="*/ 0 h 65"/>
                  <a:gd name="T36" fmla="*/ 1 w 32"/>
                  <a:gd name="T37" fmla="*/ 0 h 65"/>
                  <a:gd name="T38" fmla="*/ 1 w 32"/>
                  <a:gd name="T39" fmla="*/ 0 h 65"/>
                  <a:gd name="T40" fmla="*/ 1 w 32"/>
                  <a:gd name="T41" fmla="*/ 0 h 65"/>
                  <a:gd name="T42" fmla="*/ 1 w 32"/>
                  <a:gd name="T43" fmla="*/ 0 h 65"/>
                  <a:gd name="T44" fmla="*/ 0 w 32"/>
                  <a:gd name="T45" fmla="*/ 0 h 65"/>
                  <a:gd name="T46" fmla="*/ 1 w 32"/>
                  <a:gd name="T47" fmla="*/ 0 h 65"/>
                  <a:gd name="T48" fmla="*/ 1 w 32"/>
                  <a:gd name="T49" fmla="*/ 0 h 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5"/>
                  <a:gd name="T77" fmla="*/ 32 w 32"/>
                  <a:gd name="T78" fmla="*/ 65 h 6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5">
                    <a:moveTo>
                      <a:pt x="24" y="0"/>
                    </a:moveTo>
                    <a:lnTo>
                      <a:pt x="24" y="59"/>
                    </a:lnTo>
                    <a:lnTo>
                      <a:pt x="27" y="62"/>
                    </a:lnTo>
                    <a:lnTo>
                      <a:pt x="28" y="62"/>
                    </a:lnTo>
                    <a:lnTo>
                      <a:pt x="30" y="63"/>
                    </a:lnTo>
                    <a:lnTo>
                      <a:pt x="32" y="63"/>
                    </a:lnTo>
                    <a:lnTo>
                      <a:pt x="32" y="65"/>
                    </a:lnTo>
                    <a:lnTo>
                      <a:pt x="0" y="65"/>
                    </a:lnTo>
                    <a:lnTo>
                      <a:pt x="0" y="63"/>
                    </a:lnTo>
                    <a:lnTo>
                      <a:pt x="4" y="63"/>
                    </a:lnTo>
                    <a:lnTo>
                      <a:pt x="6" y="62"/>
                    </a:lnTo>
                    <a:lnTo>
                      <a:pt x="7" y="62"/>
                    </a:lnTo>
                    <a:lnTo>
                      <a:pt x="9" y="60"/>
                    </a:lnTo>
                    <a:lnTo>
                      <a:pt x="9" y="59"/>
                    </a:lnTo>
                    <a:lnTo>
                      <a:pt x="10" y="58"/>
                    </a:lnTo>
                    <a:lnTo>
                      <a:pt x="10" y="14"/>
                    </a:lnTo>
                    <a:lnTo>
                      <a:pt x="9" y="13"/>
                    </a:lnTo>
                    <a:lnTo>
                      <a:pt x="7" y="13"/>
                    </a:lnTo>
                    <a:lnTo>
                      <a:pt x="7" y="11"/>
                    </a:lnTo>
                    <a:lnTo>
                      <a:pt x="4" y="11"/>
                    </a:lnTo>
                    <a:lnTo>
                      <a:pt x="3" y="13"/>
                    </a:lnTo>
                    <a:lnTo>
                      <a:pt x="2" y="13"/>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21" name="Freeform 374"/>
              <p:cNvSpPr>
                <a:spLocks noEditPoints="1"/>
              </p:cNvSpPr>
              <p:nvPr/>
            </p:nvSpPr>
            <p:spPr bwMode="auto">
              <a:xfrm>
                <a:off x="5421" y="1903"/>
                <a:ext cx="20" cy="33"/>
              </a:xfrm>
              <a:custGeom>
                <a:avLst/>
                <a:gdLst>
                  <a:gd name="T0" fmla="*/ 3 w 40"/>
                  <a:gd name="T1" fmla="*/ 2 h 66"/>
                  <a:gd name="T2" fmla="*/ 3 w 40"/>
                  <a:gd name="T3" fmla="*/ 2 h 66"/>
                  <a:gd name="T4" fmla="*/ 3 w 40"/>
                  <a:gd name="T5" fmla="*/ 3 h 66"/>
                  <a:gd name="T6" fmla="*/ 3 w 40"/>
                  <a:gd name="T7" fmla="*/ 3 h 66"/>
                  <a:gd name="T8" fmla="*/ 1 w 40"/>
                  <a:gd name="T9" fmla="*/ 3 h 66"/>
                  <a:gd name="T10" fmla="*/ 1 w 40"/>
                  <a:gd name="T11" fmla="*/ 4 h 66"/>
                  <a:gd name="T12" fmla="*/ 1 w 40"/>
                  <a:gd name="T13" fmla="*/ 4 h 66"/>
                  <a:gd name="T14" fmla="*/ 1 w 40"/>
                  <a:gd name="T15" fmla="*/ 3 h 66"/>
                  <a:gd name="T16" fmla="*/ 1 w 40"/>
                  <a:gd name="T17" fmla="*/ 3 h 66"/>
                  <a:gd name="T18" fmla="*/ 1 w 40"/>
                  <a:gd name="T19" fmla="*/ 3 h 66"/>
                  <a:gd name="T20" fmla="*/ 1 w 40"/>
                  <a:gd name="T21" fmla="*/ 3 h 66"/>
                  <a:gd name="T22" fmla="*/ 1 w 40"/>
                  <a:gd name="T23" fmla="*/ 3 h 66"/>
                  <a:gd name="T24" fmla="*/ 0 w 40"/>
                  <a:gd name="T25" fmla="*/ 2 h 66"/>
                  <a:gd name="T26" fmla="*/ 0 w 40"/>
                  <a:gd name="T27" fmla="*/ 1 h 66"/>
                  <a:gd name="T28" fmla="*/ 1 w 40"/>
                  <a:gd name="T29" fmla="*/ 1 h 66"/>
                  <a:gd name="T30" fmla="*/ 1 w 40"/>
                  <a:gd name="T31" fmla="*/ 1 h 66"/>
                  <a:gd name="T32" fmla="*/ 1 w 40"/>
                  <a:gd name="T33" fmla="*/ 1 h 66"/>
                  <a:gd name="T34" fmla="*/ 1 w 40"/>
                  <a:gd name="T35" fmla="*/ 0 h 66"/>
                  <a:gd name="T36" fmla="*/ 1 w 40"/>
                  <a:gd name="T37" fmla="*/ 0 h 66"/>
                  <a:gd name="T38" fmla="*/ 1 w 40"/>
                  <a:gd name="T39" fmla="*/ 1 h 66"/>
                  <a:gd name="T40" fmla="*/ 1 w 40"/>
                  <a:gd name="T41" fmla="*/ 1 h 66"/>
                  <a:gd name="T42" fmla="*/ 3 w 40"/>
                  <a:gd name="T43" fmla="*/ 1 h 66"/>
                  <a:gd name="T44" fmla="*/ 3 w 40"/>
                  <a:gd name="T45" fmla="*/ 1 h 66"/>
                  <a:gd name="T46" fmla="*/ 3 w 40"/>
                  <a:gd name="T47" fmla="*/ 1 h 66"/>
                  <a:gd name="T48" fmla="*/ 3 w 40"/>
                  <a:gd name="T49" fmla="*/ 1 h 66"/>
                  <a:gd name="T50" fmla="*/ 3 w 40"/>
                  <a:gd name="T51" fmla="*/ 1 h 66"/>
                  <a:gd name="T52" fmla="*/ 3 w 40"/>
                  <a:gd name="T53" fmla="*/ 2 h 66"/>
                  <a:gd name="T54" fmla="*/ 1 w 40"/>
                  <a:gd name="T55" fmla="*/ 2 h 66"/>
                  <a:gd name="T56" fmla="*/ 1 w 40"/>
                  <a:gd name="T57" fmla="*/ 1 h 66"/>
                  <a:gd name="T58" fmla="*/ 1 w 40"/>
                  <a:gd name="T59" fmla="*/ 1 h 66"/>
                  <a:gd name="T60" fmla="*/ 1 w 40"/>
                  <a:gd name="T61" fmla="*/ 1 h 66"/>
                  <a:gd name="T62" fmla="*/ 1 w 40"/>
                  <a:gd name="T63" fmla="*/ 1 h 66"/>
                  <a:gd name="T64" fmla="*/ 1 w 40"/>
                  <a:gd name="T65" fmla="*/ 1 h 66"/>
                  <a:gd name="T66" fmla="*/ 1 w 40"/>
                  <a:gd name="T67" fmla="*/ 1 h 66"/>
                  <a:gd name="T68" fmla="*/ 1 w 40"/>
                  <a:gd name="T69" fmla="*/ 1 h 66"/>
                  <a:gd name="T70" fmla="*/ 1 w 40"/>
                  <a:gd name="T71" fmla="*/ 1 h 66"/>
                  <a:gd name="T72" fmla="*/ 1 w 40"/>
                  <a:gd name="T73" fmla="*/ 1 h 66"/>
                  <a:gd name="T74" fmla="*/ 1 w 40"/>
                  <a:gd name="T75" fmla="*/ 3 h 66"/>
                  <a:gd name="T76" fmla="*/ 1 w 40"/>
                  <a:gd name="T77" fmla="*/ 3 h 66"/>
                  <a:gd name="T78" fmla="*/ 1 w 40"/>
                  <a:gd name="T79" fmla="*/ 3 h 66"/>
                  <a:gd name="T80" fmla="*/ 1 w 40"/>
                  <a:gd name="T81" fmla="*/ 3 h 66"/>
                  <a:gd name="T82" fmla="*/ 1 w 40"/>
                  <a:gd name="T83" fmla="*/ 3 h 66"/>
                  <a:gd name="T84" fmla="*/ 1 w 40"/>
                  <a:gd name="T85" fmla="*/ 3 h 66"/>
                  <a:gd name="T86" fmla="*/ 1 w 40"/>
                  <a:gd name="T87" fmla="*/ 3 h 66"/>
                  <a:gd name="T88" fmla="*/ 1 w 40"/>
                  <a:gd name="T89" fmla="*/ 3 h 66"/>
                  <a:gd name="T90" fmla="*/ 1 w 40"/>
                  <a:gd name="T91" fmla="*/ 3 h 66"/>
                  <a:gd name="T92" fmla="*/ 1 w 40"/>
                  <a:gd name="T93" fmla="*/ 2 h 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66"/>
                  <a:gd name="T143" fmla="*/ 40 w 40"/>
                  <a:gd name="T144" fmla="*/ 66 h 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66">
                    <a:moveTo>
                      <a:pt x="40" y="32"/>
                    </a:moveTo>
                    <a:lnTo>
                      <a:pt x="39" y="42"/>
                    </a:lnTo>
                    <a:lnTo>
                      <a:pt x="37" y="51"/>
                    </a:lnTo>
                    <a:lnTo>
                      <a:pt x="33" y="59"/>
                    </a:lnTo>
                    <a:lnTo>
                      <a:pt x="30" y="62"/>
                    </a:lnTo>
                    <a:lnTo>
                      <a:pt x="22" y="66"/>
                    </a:lnTo>
                    <a:lnTo>
                      <a:pt x="16" y="66"/>
                    </a:lnTo>
                    <a:lnTo>
                      <a:pt x="11" y="63"/>
                    </a:lnTo>
                    <a:lnTo>
                      <a:pt x="8" y="60"/>
                    </a:lnTo>
                    <a:lnTo>
                      <a:pt x="5" y="56"/>
                    </a:lnTo>
                    <a:lnTo>
                      <a:pt x="4" y="55"/>
                    </a:lnTo>
                    <a:lnTo>
                      <a:pt x="1" y="49"/>
                    </a:lnTo>
                    <a:lnTo>
                      <a:pt x="0" y="41"/>
                    </a:lnTo>
                    <a:lnTo>
                      <a:pt x="0" y="24"/>
                    </a:lnTo>
                    <a:lnTo>
                      <a:pt x="4" y="11"/>
                    </a:lnTo>
                    <a:lnTo>
                      <a:pt x="7" y="7"/>
                    </a:lnTo>
                    <a:lnTo>
                      <a:pt x="12" y="2"/>
                    </a:lnTo>
                    <a:lnTo>
                      <a:pt x="16" y="0"/>
                    </a:lnTo>
                    <a:lnTo>
                      <a:pt x="23" y="0"/>
                    </a:lnTo>
                    <a:lnTo>
                      <a:pt x="26" y="2"/>
                    </a:lnTo>
                    <a:lnTo>
                      <a:pt x="30" y="4"/>
                    </a:lnTo>
                    <a:lnTo>
                      <a:pt x="33" y="7"/>
                    </a:lnTo>
                    <a:lnTo>
                      <a:pt x="35" y="10"/>
                    </a:lnTo>
                    <a:lnTo>
                      <a:pt x="37" y="14"/>
                    </a:lnTo>
                    <a:lnTo>
                      <a:pt x="39" y="20"/>
                    </a:lnTo>
                    <a:lnTo>
                      <a:pt x="40" y="27"/>
                    </a:lnTo>
                    <a:lnTo>
                      <a:pt x="40" y="32"/>
                    </a:lnTo>
                    <a:close/>
                    <a:moveTo>
                      <a:pt x="26" y="32"/>
                    </a:moveTo>
                    <a:lnTo>
                      <a:pt x="26" y="10"/>
                    </a:lnTo>
                    <a:lnTo>
                      <a:pt x="25" y="7"/>
                    </a:lnTo>
                    <a:lnTo>
                      <a:pt x="22" y="4"/>
                    </a:lnTo>
                    <a:lnTo>
                      <a:pt x="21" y="4"/>
                    </a:lnTo>
                    <a:lnTo>
                      <a:pt x="19" y="3"/>
                    </a:lnTo>
                    <a:lnTo>
                      <a:pt x="18" y="3"/>
                    </a:lnTo>
                    <a:lnTo>
                      <a:pt x="15" y="6"/>
                    </a:lnTo>
                    <a:lnTo>
                      <a:pt x="15" y="10"/>
                    </a:lnTo>
                    <a:lnTo>
                      <a:pt x="14" y="16"/>
                    </a:lnTo>
                    <a:lnTo>
                      <a:pt x="14" y="53"/>
                    </a:lnTo>
                    <a:lnTo>
                      <a:pt x="15" y="56"/>
                    </a:lnTo>
                    <a:lnTo>
                      <a:pt x="15" y="60"/>
                    </a:lnTo>
                    <a:lnTo>
                      <a:pt x="18" y="63"/>
                    </a:lnTo>
                    <a:lnTo>
                      <a:pt x="22" y="63"/>
                    </a:lnTo>
                    <a:lnTo>
                      <a:pt x="22" y="62"/>
                    </a:lnTo>
                    <a:lnTo>
                      <a:pt x="25" y="59"/>
                    </a:lnTo>
                    <a:lnTo>
                      <a:pt x="26" y="56"/>
                    </a:lnTo>
                    <a:lnTo>
                      <a:pt x="26" y="53"/>
                    </a:lnTo>
                    <a:lnTo>
                      <a:pt x="26" y="3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22" name="Freeform 375"/>
              <p:cNvSpPr>
                <a:spLocks noEditPoints="1"/>
              </p:cNvSpPr>
              <p:nvPr/>
            </p:nvSpPr>
            <p:spPr bwMode="auto">
              <a:xfrm>
                <a:off x="5461" y="1887"/>
                <a:ext cx="17" cy="27"/>
              </a:xfrm>
              <a:custGeom>
                <a:avLst/>
                <a:gdLst>
                  <a:gd name="T0" fmla="*/ 3 w 32"/>
                  <a:gd name="T1" fmla="*/ 0 h 53"/>
                  <a:gd name="T2" fmla="*/ 2 w 32"/>
                  <a:gd name="T3" fmla="*/ 1 h 53"/>
                  <a:gd name="T4" fmla="*/ 2 w 32"/>
                  <a:gd name="T5" fmla="*/ 1 h 53"/>
                  <a:gd name="T6" fmla="*/ 2 w 32"/>
                  <a:gd name="T7" fmla="*/ 1 h 53"/>
                  <a:gd name="T8" fmla="*/ 2 w 32"/>
                  <a:gd name="T9" fmla="*/ 1 h 53"/>
                  <a:gd name="T10" fmla="*/ 1 w 32"/>
                  <a:gd name="T11" fmla="*/ 1 h 53"/>
                  <a:gd name="T12" fmla="*/ 1 w 32"/>
                  <a:gd name="T13" fmla="*/ 1 h 53"/>
                  <a:gd name="T14" fmla="*/ 1 w 32"/>
                  <a:gd name="T15" fmla="*/ 2 h 53"/>
                  <a:gd name="T16" fmla="*/ 1 w 32"/>
                  <a:gd name="T17" fmla="*/ 2 h 53"/>
                  <a:gd name="T18" fmla="*/ 2 w 32"/>
                  <a:gd name="T19" fmla="*/ 2 h 53"/>
                  <a:gd name="T20" fmla="*/ 2 w 32"/>
                  <a:gd name="T21" fmla="*/ 2 h 53"/>
                  <a:gd name="T22" fmla="*/ 3 w 32"/>
                  <a:gd name="T23" fmla="*/ 2 h 53"/>
                  <a:gd name="T24" fmla="*/ 3 w 32"/>
                  <a:gd name="T25" fmla="*/ 2 h 53"/>
                  <a:gd name="T26" fmla="*/ 3 w 32"/>
                  <a:gd name="T27" fmla="*/ 3 h 53"/>
                  <a:gd name="T28" fmla="*/ 2 w 32"/>
                  <a:gd name="T29" fmla="*/ 3 h 53"/>
                  <a:gd name="T30" fmla="*/ 2 w 32"/>
                  <a:gd name="T31" fmla="*/ 4 h 53"/>
                  <a:gd name="T32" fmla="*/ 2 w 32"/>
                  <a:gd name="T33" fmla="*/ 4 h 53"/>
                  <a:gd name="T34" fmla="*/ 2 w 32"/>
                  <a:gd name="T35" fmla="*/ 4 h 53"/>
                  <a:gd name="T36" fmla="*/ 1 w 32"/>
                  <a:gd name="T37" fmla="*/ 4 h 53"/>
                  <a:gd name="T38" fmla="*/ 1 w 32"/>
                  <a:gd name="T39" fmla="*/ 4 h 53"/>
                  <a:gd name="T40" fmla="*/ 1 w 32"/>
                  <a:gd name="T41" fmla="*/ 3 h 53"/>
                  <a:gd name="T42" fmla="*/ 0 w 32"/>
                  <a:gd name="T43" fmla="*/ 3 h 53"/>
                  <a:gd name="T44" fmla="*/ 0 w 32"/>
                  <a:gd name="T45" fmla="*/ 2 h 53"/>
                  <a:gd name="T46" fmla="*/ 1 w 32"/>
                  <a:gd name="T47" fmla="*/ 2 h 53"/>
                  <a:gd name="T48" fmla="*/ 1 w 32"/>
                  <a:gd name="T49" fmla="*/ 1 h 53"/>
                  <a:gd name="T50" fmla="*/ 1 w 32"/>
                  <a:gd name="T51" fmla="*/ 1 h 53"/>
                  <a:gd name="T52" fmla="*/ 2 w 32"/>
                  <a:gd name="T53" fmla="*/ 1 h 53"/>
                  <a:gd name="T54" fmla="*/ 2 w 32"/>
                  <a:gd name="T55" fmla="*/ 0 h 53"/>
                  <a:gd name="T56" fmla="*/ 3 w 32"/>
                  <a:gd name="T57" fmla="*/ 0 h 53"/>
                  <a:gd name="T58" fmla="*/ 1 w 32"/>
                  <a:gd name="T59" fmla="*/ 2 h 53"/>
                  <a:gd name="T60" fmla="*/ 1 w 32"/>
                  <a:gd name="T61" fmla="*/ 3 h 53"/>
                  <a:gd name="T62" fmla="*/ 1 w 32"/>
                  <a:gd name="T63" fmla="*/ 3 h 53"/>
                  <a:gd name="T64" fmla="*/ 1 w 32"/>
                  <a:gd name="T65" fmla="*/ 4 h 53"/>
                  <a:gd name="T66" fmla="*/ 1 w 32"/>
                  <a:gd name="T67" fmla="*/ 4 h 53"/>
                  <a:gd name="T68" fmla="*/ 2 w 32"/>
                  <a:gd name="T69" fmla="*/ 4 h 53"/>
                  <a:gd name="T70" fmla="*/ 2 w 32"/>
                  <a:gd name="T71" fmla="*/ 4 h 53"/>
                  <a:gd name="T72" fmla="*/ 2 w 32"/>
                  <a:gd name="T73" fmla="*/ 3 h 53"/>
                  <a:gd name="T74" fmla="*/ 2 w 32"/>
                  <a:gd name="T75" fmla="*/ 3 h 53"/>
                  <a:gd name="T76" fmla="*/ 2 w 32"/>
                  <a:gd name="T77" fmla="*/ 3 h 53"/>
                  <a:gd name="T78" fmla="*/ 2 w 32"/>
                  <a:gd name="T79" fmla="*/ 3 h 53"/>
                  <a:gd name="T80" fmla="*/ 2 w 32"/>
                  <a:gd name="T81" fmla="*/ 2 h 53"/>
                  <a:gd name="T82" fmla="*/ 2 w 32"/>
                  <a:gd name="T83" fmla="*/ 2 h 53"/>
                  <a:gd name="T84" fmla="*/ 1 w 32"/>
                  <a:gd name="T85" fmla="*/ 2 h 53"/>
                  <a:gd name="T86" fmla="*/ 1 w 32"/>
                  <a:gd name="T87" fmla="*/ 2 h 53"/>
                  <a:gd name="T88" fmla="*/ 1 w 32"/>
                  <a:gd name="T89" fmla="*/ 2 h 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
                  <a:gd name="T136" fmla="*/ 0 h 53"/>
                  <a:gd name="T137" fmla="*/ 32 w 32"/>
                  <a:gd name="T138" fmla="*/ 53 h 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 h="53">
                    <a:moveTo>
                      <a:pt x="32" y="0"/>
                    </a:moveTo>
                    <a:lnTo>
                      <a:pt x="28" y="1"/>
                    </a:lnTo>
                    <a:lnTo>
                      <a:pt x="25" y="3"/>
                    </a:lnTo>
                    <a:lnTo>
                      <a:pt x="22" y="6"/>
                    </a:lnTo>
                    <a:lnTo>
                      <a:pt x="18" y="8"/>
                    </a:lnTo>
                    <a:lnTo>
                      <a:pt x="15" y="11"/>
                    </a:lnTo>
                    <a:lnTo>
                      <a:pt x="14" y="15"/>
                    </a:lnTo>
                    <a:lnTo>
                      <a:pt x="12" y="21"/>
                    </a:lnTo>
                    <a:lnTo>
                      <a:pt x="15" y="21"/>
                    </a:lnTo>
                    <a:lnTo>
                      <a:pt x="17" y="20"/>
                    </a:lnTo>
                    <a:lnTo>
                      <a:pt x="24" y="20"/>
                    </a:lnTo>
                    <a:lnTo>
                      <a:pt x="31" y="27"/>
                    </a:lnTo>
                    <a:lnTo>
                      <a:pt x="32" y="31"/>
                    </a:lnTo>
                    <a:lnTo>
                      <a:pt x="32" y="39"/>
                    </a:lnTo>
                    <a:lnTo>
                      <a:pt x="29" y="43"/>
                    </a:lnTo>
                    <a:lnTo>
                      <a:pt x="27" y="49"/>
                    </a:lnTo>
                    <a:lnTo>
                      <a:pt x="21" y="52"/>
                    </a:lnTo>
                    <a:lnTo>
                      <a:pt x="17" y="53"/>
                    </a:lnTo>
                    <a:lnTo>
                      <a:pt x="12" y="52"/>
                    </a:lnTo>
                    <a:lnTo>
                      <a:pt x="7" y="50"/>
                    </a:lnTo>
                    <a:lnTo>
                      <a:pt x="1" y="42"/>
                    </a:lnTo>
                    <a:lnTo>
                      <a:pt x="0" y="38"/>
                    </a:lnTo>
                    <a:lnTo>
                      <a:pt x="0" y="27"/>
                    </a:lnTo>
                    <a:lnTo>
                      <a:pt x="1" y="21"/>
                    </a:lnTo>
                    <a:lnTo>
                      <a:pt x="4" y="15"/>
                    </a:lnTo>
                    <a:lnTo>
                      <a:pt x="10" y="7"/>
                    </a:lnTo>
                    <a:lnTo>
                      <a:pt x="21" y="1"/>
                    </a:lnTo>
                    <a:lnTo>
                      <a:pt x="27" y="0"/>
                    </a:lnTo>
                    <a:lnTo>
                      <a:pt x="32" y="0"/>
                    </a:lnTo>
                    <a:close/>
                    <a:moveTo>
                      <a:pt x="11" y="25"/>
                    </a:moveTo>
                    <a:lnTo>
                      <a:pt x="11" y="42"/>
                    </a:lnTo>
                    <a:lnTo>
                      <a:pt x="14" y="48"/>
                    </a:lnTo>
                    <a:lnTo>
                      <a:pt x="15" y="49"/>
                    </a:lnTo>
                    <a:lnTo>
                      <a:pt x="15" y="50"/>
                    </a:lnTo>
                    <a:lnTo>
                      <a:pt x="17" y="50"/>
                    </a:lnTo>
                    <a:lnTo>
                      <a:pt x="20" y="49"/>
                    </a:lnTo>
                    <a:lnTo>
                      <a:pt x="21" y="48"/>
                    </a:lnTo>
                    <a:lnTo>
                      <a:pt x="21" y="46"/>
                    </a:lnTo>
                    <a:lnTo>
                      <a:pt x="22" y="43"/>
                    </a:lnTo>
                    <a:lnTo>
                      <a:pt x="22" y="34"/>
                    </a:lnTo>
                    <a:lnTo>
                      <a:pt x="20" y="25"/>
                    </a:lnTo>
                    <a:lnTo>
                      <a:pt x="18" y="24"/>
                    </a:lnTo>
                    <a:lnTo>
                      <a:pt x="15" y="22"/>
                    </a:lnTo>
                    <a:lnTo>
                      <a:pt x="14" y="24"/>
                    </a:lnTo>
                    <a:lnTo>
                      <a:pt x="11" y="25"/>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23" name="Freeform 376"/>
              <p:cNvSpPr>
                <a:spLocks/>
              </p:cNvSpPr>
              <p:nvPr/>
            </p:nvSpPr>
            <p:spPr bwMode="auto">
              <a:xfrm>
                <a:off x="3478" y="1868"/>
                <a:ext cx="33" cy="37"/>
              </a:xfrm>
              <a:custGeom>
                <a:avLst/>
                <a:gdLst>
                  <a:gd name="T0" fmla="*/ 2 w 66"/>
                  <a:gd name="T1" fmla="*/ 0 h 73"/>
                  <a:gd name="T2" fmla="*/ 2 w 66"/>
                  <a:gd name="T3" fmla="*/ 0 h 73"/>
                  <a:gd name="T4" fmla="*/ 3 w 66"/>
                  <a:gd name="T5" fmla="*/ 1 h 73"/>
                  <a:gd name="T6" fmla="*/ 3 w 66"/>
                  <a:gd name="T7" fmla="*/ 1 h 73"/>
                  <a:gd name="T8" fmla="*/ 3 w 66"/>
                  <a:gd name="T9" fmla="*/ 1 h 73"/>
                  <a:gd name="T10" fmla="*/ 4 w 66"/>
                  <a:gd name="T11" fmla="*/ 1 h 73"/>
                  <a:gd name="T12" fmla="*/ 4 w 66"/>
                  <a:gd name="T13" fmla="*/ 0 h 73"/>
                  <a:gd name="T14" fmla="*/ 4 w 66"/>
                  <a:gd name="T15" fmla="*/ 0 h 73"/>
                  <a:gd name="T16" fmla="*/ 4 w 66"/>
                  <a:gd name="T17" fmla="*/ 2 h 73"/>
                  <a:gd name="T18" fmla="*/ 4 w 66"/>
                  <a:gd name="T19" fmla="*/ 2 h 73"/>
                  <a:gd name="T20" fmla="*/ 3 w 66"/>
                  <a:gd name="T21" fmla="*/ 2 h 73"/>
                  <a:gd name="T22" fmla="*/ 3 w 66"/>
                  <a:gd name="T23" fmla="*/ 1 h 73"/>
                  <a:gd name="T24" fmla="*/ 3 w 66"/>
                  <a:gd name="T25" fmla="*/ 1 h 73"/>
                  <a:gd name="T26" fmla="*/ 3 w 66"/>
                  <a:gd name="T27" fmla="*/ 1 h 73"/>
                  <a:gd name="T28" fmla="*/ 2 w 66"/>
                  <a:gd name="T29" fmla="*/ 1 h 73"/>
                  <a:gd name="T30" fmla="*/ 1 w 66"/>
                  <a:gd name="T31" fmla="*/ 1 h 73"/>
                  <a:gd name="T32" fmla="*/ 1 w 66"/>
                  <a:gd name="T33" fmla="*/ 1 h 73"/>
                  <a:gd name="T34" fmla="*/ 1 w 66"/>
                  <a:gd name="T35" fmla="*/ 1 h 73"/>
                  <a:gd name="T36" fmla="*/ 1 w 66"/>
                  <a:gd name="T37" fmla="*/ 2 h 73"/>
                  <a:gd name="T38" fmla="*/ 1 w 66"/>
                  <a:gd name="T39" fmla="*/ 2 h 73"/>
                  <a:gd name="T40" fmla="*/ 1 w 66"/>
                  <a:gd name="T41" fmla="*/ 3 h 73"/>
                  <a:gd name="T42" fmla="*/ 1 w 66"/>
                  <a:gd name="T43" fmla="*/ 4 h 73"/>
                  <a:gd name="T44" fmla="*/ 1 w 66"/>
                  <a:gd name="T45" fmla="*/ 4 h 73"/>
                  <a:gd name="T46" fmla="*/ 1 w 66"/>
                  <a:gd name="T47" fmla="*/ 4 h 73"/>
                  <a:gd name="T48" fmla="*/ 2 w 66"/>
                  <a:gd name="T49" fmla="*/ 5 h 73"/>
                  <a:gd name="T50" fmla="*/ 2 w 66"/>
                  <a:gd name="T51" fmla="*/ 5 h 73"/>
                  <a:gd name="T52" fmla="*/ 2 w 66"/>
                  <a:gd name="T53" fmla="*/ 5 h 73"/>
                  <a:gd name="T54" fmla="*/ 2 w 66"/>
                  <a:gd name="T55" fmla="*/ 5 h 73"/>
                  <a:gd name="T56" fmla="*/ 2 w 66"/>
                  <a:gd name="T57" fmla="*/ 5 h 73"/>
                  <a:gd name="T58" fmla="*/ 3 w 66"/>
                  <a:gd name="T59" fmla="*/ 5 h 73"/>
                  <a:gd name="T60" fmla="*/ 3 w 66"/>
                  <a:gd name="T61" fmla="*/ 5 h 73"/>
                  <a:gd name="T62" fmla="*/ 3 w 66"/>
                  <a:gd name="T63" fmla="*/ 4 h 73"/>
                  <a:gd name="T64" fmla="*/ 4 w 66"/>
                  <a:gd name="T65" fmla="*/ 4 h 73"/>
                  <a:gd name="T66" fmla="*/ 4 w 66"/>
                  <a:gd name="T67" fmla="*/ 4 h 73"/>
                  <a:gd name="T68" fmla="*/ 3 w 66"/>
                  <a:gd name="T69" fmla="*/ 5 h 73"/>
                  <a:gd name="T70" fmla="*/ 3 w 66"/>
                  <a:gd name="T71" fmla="*/ 5 h 73"/>
                  <a:gd name="T72" fmla="*/ 2 w 66"/>
                  <a:gd name="T73" fmla="*/ 5 h 73"/>
                  <a:gd name="T74" fmla="*/ 1 w 66"/>
                  <a:gd name="T75" fmla="*/ 5 h 73"/>
                  <a:gd name="T76" fmla="*/ 1 w 66"/>
                  <a:gd name="T77" fmla="*/ 5 h 73"/>
                  <a:gd name="T78" fmla="*/ 1 w 66"/>
                  <a:gd name="T79" fmla="*/ 5 h 73"/>
                  <a:gd name="T80" fmla="*/ 1 w 66"/>
                  <a:gd name="T81" fmla="*/ 5 h 73"/>
                  <a:gd name="T82" fmla="*/ 1 w 66"/>
                  <a:gd name="T83" fmla="*/ 4 h 73"/>
                  <a:gd name="T84" fmla="*/ 1 w 66"/>
                  <a:gd name="T85" fmla="*/ 4 h 73"/>
                  <a:gd name="T86" fmla="*/ 1 w 66"/>
                  <a:gd name="T87" fmla="*/ 4 h 73"/>
                  <a:gd name="T88" fmla="*/ 0 w 66"/>
                  <a:gd name="T89" fmla="*/ 3 h 73"/>
                  <a:gd name="T90" fmla="*/ 0 w 66"/>
                  <a:gd name="T91" fmla="*/ 3 h 73"/>
                  <a:gd name="T92" fmla="*/ 1 w 66"/>
                  <a:gd name="T93" fmla="*/ 2 h 73"/>
                  <a:gd name="T94" fmla="*/ 1 w 66"/>
                  <a:gd name="T95" fmla="*/ 2 h 73"/>
                  <a:gd name="T96" fmla="*/ 1 w 66"/>
                  <a:gd name="T97" fmla="*/ 1 h 73"/>
                  <a:gd name="T98" fmla="*/ 1 w 66"/>
                  <a:gd name="T99" fmla="*/ 1 h 73"/>
                  <a:gd name="T100" fmla="*/ 1 w 66"/>
                  <a:gd name="T101" fmla="*/ 1 h 73"/>
                  <a:gd name="T102" fmla="*/ 1 w 66"/>
                  <a:gd name="T103" fmla="*/ 1 h 73"/>
                  <a:gd name="T104" fmla="*/ 2 w 66"/>
                  <a:gd name="T105" fmla="*/ 0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
                  <a:gd name="T160" fmla="*/ 0 h 73"/>
                  <a:gd name="T161" fmla="*/ 66 w 66"/>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 h="73">
                    <a:moveTo>
                      <a:pt x="32" y="0"/>
                    </a:moveTo>
                    <a:lnTo>
                      <a:pt x="43" y="0"/>
                    </a:lnTo>
                    <a:lnTo>
                      <a:pt x="55" y="3"/>
                    </a:lnTo>
                    <a:lnTo>
                      <a:pt x="58" y="4"/>
                    </a:lnTo>
                    <a:lnTo>
                      <a:pt x="62" y="4"/>
                    </a:lnTo>
                    <a:lnTo>
                      <a:pt x="65" y="2"/>
                    </a:lnTo>
                    <a:lnTo>
                      <a:pt x="65" y="0"/>
                    </a:lnTo>
                    <a:lnTo>
                      <a:pt x="66" y="0"/>
                    </a:lnTo>
                    <a:lnTo>
                      <a:pt x="66" y="24"/>
                    </a:lnTo>
                    <a:lnTo>
                      <a:pt x="65" y="24"/>
                    </a:lnTo>
                    <a:lnTo>
                      <a:pt x="63" y="18"/>
                    </a:lnTo>
                    <a:lnTo>
                      <a:pt x="59" y="13"/>
                    </a:lnTo>
                    <a:lnTo>
                      <a:pt x="56" y="10"/>
                    </a:lnTo>
                    <a:lnTo>
                      <a:pt x="48" y="4"/>
                    </a:lnTo>
                    <a:lnTo>
                      <a:pt x="38" y="4"/>
                    </a:lnTo>
                    <a:lnTo>
                      <a:pt x="29" y="7"/>
                    </a:lnTo>
                    <a:lnTo>
                      <a:pt x="27" y="11"/>
                    </a:lnTo>
                    <a:lnTo>
                      <a:pt x="24" y="14"/>
                    </a:lnTo>
                    <a:lnTo>
                      <a:pt x="22" y="17"/>
                    </a:lnTo>
                    <a:lnTo>
                      <a:pt x="20" y="28"/>
                    </a:lnTo>
                    <a:lnTo>
                      <a:pt x="20" y="48"/>
                    </a:lnTo>
                    <a:lnTo>
                      <a:pt x="21" y="53"/>
                    </a:lnTo>
                    <a:lnTo>
                      <a:pt x="27" y="62"/>
                    </a:lnTo>
                    <a:lnTo>
                      <a:pt x="29" y="63"/>
                    </a:lnTo>
                    <a:lnTo>
                      <a:pt x="32" y="66"/>
                    </a:lnTo>
                    <a:lnTo>
                      <a:pt x="35" y="67"/>
                    </a:lnTo>
                    <a:lnTo>
                      <a:pt x="38" y="67"/>
                    </a:lnTo>
                    <a:lnTo>
                      <a:pt x="42" y="69"/>
                    </a:lnTo>
                    <a:lnTo>
                      <a:pt x="46" y="67"/>
                    </a:lnTo>
                    <a:lnTo>
                      <a:pt x="50" y="67"/>
                    </a:lnTo>
                    <a:lnTo>
                      <a:pt x="55" y="65"/>
                    </a:lnTo>
                    <a:lnTo>
                      <a:pt x="58" y="63"/>
                    </a:lnTo>
                    <a:lnTo>
                      <a:pt x="66" y="55"/>
                    </a:lnTo>
                    <a:lnTo>
                      <a:pt x="66" y="62"/>
                    </a:lnTo>
                    <a:lnTo>
                      <a:pt x="53" y="70"/>
                    </a:lnTo>
                    <a:lnTo>
                      <a:pt x="49" y="72"/>
                    </a:lnTo>
                    <a:lnTo>
                      <a:pt x="43" y="73"/>
                    </a:lnTo>
                    <a:lnTo>
                      <a:pt x="31" y="73"/>
                    </a:lnTo>
                    <a:lnTo>
                      <a:pt x="25" y="72"/>
                    </a:lnTo>
                    <a:lnTo>
                      <a:pt x="18" y="69"/>
                    </a:lnTo>
                    <a:lnTo>
                      <a:pt x="13" y="65"/>
                    </a:lnTo>
                    <a:lnTo>
                      <a:pt x="8" y="60"/>
                    </a:lnTo>
                    <a:lnTo>
                      <a:pt x="4" y="55"/>
                    </a:lnTo>
                    <a:lnTo>
                      <a:pt x="1" y="49"/>
                    </a:lnTo>
                    <a:lnTo>
                      <a:pt x="0" y="44"/>
                    </a:lnTo>
                    <a:lnTo>
                      <a:pt x="0" y="38"/>
                    </a:lnTo>
                    <a:lnTo>
                      <a:pt x="3" y="24"/>
                    </a:lnTo>
                    <a:lnTo>
                      <a:pt x="6" y="18"/>
                    </a:lnTo>
                    <a:lnTo>
                      <a:pt x="10" y="13"/>
                    </a:lnTo>
                    <a:lnTo>
                      <a:pt x="14" y="9"/>
                    </a:lnTo>
                    <a:lnTo>
                      <a:pt x="20" y="4"/>
                    </a:lnTo>
                    <a:lnTo>
                      <a:pt x="25" y="2"/>
                    </a:lnTo>
                    <a:lnTo>
                      <a:pt x="32"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24" name="Freeform 377"/>
              <p:cNvSpPr>
                <a:spLocks noEditPoints="1"/>
              </p:cNvSpPr>
              <p:nvPr/>
            </p:nvSpPr>
            <p:spPr bwMode="auto">
              <a:xfrm>
                <a:off x="3517" y="1868"/>
                <a:ext cx="36" cy="37"/>
              </a:xfrm>
              <a:custGeom>
                <a:avLst/>
                <a:gdLst>
                  <a:gd name="T0" fmla="*/ 2 w 73"/>
                  <a:gd name="T1" fmla="*/ 1 h 73"/>
                  <a:gd name="T2" fmla="*/ 1 w 73"/>
                  <a:gd name="T3" fmla="*/ 1 h 73"/>
                  <a:gd name="T4" fmla="*/ 1 w 73"/>
                  <a:gd name="T5" fmla="*/ 1 h 73"/>
                  <a:gd name="T6" fmla="*/ 1 w 73"/>
                  <a:gd name="T7" fmla="*/ 1 h 73"/>
                  <a:gd name="T8" fmla="*/ 1 w 73"/>
                  <a:gd name="T9" fmla="*/ 2 h 73"/>
                  <a:gd name="T10" fmla="*/ 1 w 73"/>
                  <a:gd name="T11" fmla="*/ 3 h 73"/>
                  <a:gd name="T12" fmla="*/ 1 w 73"/>
                  <a:gd name="T13" fmla="*/ 4 h 73"/>
                  <a:gd name="T14" fmla="*/ 1 w 73"/>
                  <a:gd name="T15" fmla="*/ 5 h 73"/>
                  <a:gd name="T16" fmla="*/ 1 w 73"/>
                  <a:gd name="T17" fmla="*/ 5 h 73"/>
                  <a:gd name="T18" fmla="*/ 2 w 73"/>
                  <a:gd name="T19" fmla="*/ 5 h 73"/>
                  <a:gd name="T20" fmla="*/ 2 w 73"/>
                  <a:gd name="T21" fmla="*/ 5 h 73"/>
                  <a:gd name="T22" fmla="*/ 2 w 73"/>
                  <a:gd name="T23" fmla="*/ 5 h 73"/>
                  <a:gd name="T24" fmla="*/ 3 w 73"/>
                  <a:gd name="T25" fmla="*/ 5 h 73"/>
                  <a:gd name="T26" fmla="*/ 3 w 73"/>
                  <a:gd name="T27" fmla="*/ 4 h 73"/>
                  <a:gd name="T28" fmla="*/ 3 w 73"/>
                  <a:gd name="T29" fmla="*/ 4 h 73"/>
                  <a:gd name="T30" fmla="*/ 3 w 73"/>
                  <a:gd name="T31" fmla="*/ 3 h 73"/>
                  <a:gd name="T32" fmla="*/ 3 w 73"/>
                  <a:gd name="T33" fmla="*/ 2 h 73"/>
                  <a:gd name="T34" fmla="*/ 3 w 73"/>
                  <a:gd name="T35" fmla="*/ 2 h 73"/>
                  <a:gd name="T36" fmla="*/ 3 w 73"/>
                  <a:gd name="T37" fmla="*/ 2 h 73"/>
                  <a:gd name="T38" fmla="*/ 3 w 73"/>
                  <a:gd name="T39" fmla="*/ 1 h 73"/>
                  <a:gd name="T40" fmla="*/ 3 w 73"/>
                  <a:gd name="T41" fmla="*/ 1 h 73"/>
                  <a:gd name="T42" fmla="*/ 2 w 73"/>
                  <a:gd name="T43" fmla="*/ 1 h 73"/>
                  <a:gd name="T44" fmla="*/ 2 w 73"/>
                  <a:gd name="T45" fmla="*/ 1 h 73"/>
                  <a:gd name="T46" fmla="*/ 2 w 73"/>
                  <a:gd name="T47" fmla="*/ 1 h 73"/>
                  <a:gd name="T48" fmla="*/ 2 w 73"/>
                  <a:gd name="T49" fmla="*/ 1 h 73"/>
                  <a:gd name="T50" fmla="*/ 2 w 73"/>
                  <a:gd name="T51" fmla="*/ 0 h 73"/>
                  <a:gd name="T52" fmla="*/ 3 w 73"/>
                  <a:gd name="T53" fmla="*/ 1 h 73"/>
                  <a:gd name="T54" fmla="*/ 3 w 73"/>
                  <a:gd name="T55" fmla="*/ 1 h 73"/>
                  <a:gd name="T56" fmla="*/ 4 w 73"/>
                  <a:gd name="T57" fmla="*/ 2 h 73"/>
                  <a:gd name="T58" fmla="*/ 4 w 73"/>
                  <a:gd name="T59" fmla="*/ 3 h 73"/>
                  <a:gd name="T60" fmla="*/ 4 w 73"/>
                  <a:gd name="T61" fmla="*/ 3 h 73"/>
                  <a:gd name="T62" fmla="*/ 4 w 73"/>
                  <a:gd name="T63" fmla="*/ 4 h 73"/>
                  <a:gd name="T64" fmla="*/ 3 w 73"/>
                  <a:gd name="T65" fmla="*/ 5 h 73"/>
                  <a:gd name="T66" fmla="*/ 3 w 73"/>
                  <a:gd name="T67" fmla="*/ 5 h 73"/>
                  <a:gd name="T68" fmla="*/ 2 w 73"/>
                  <a:gd name="T69" fmla="*/ 5 h 73"/>
                  <a:gd name="T70" fmla="*/ 1 w 73"/>
                  <a:gd name="T71" fmla="*/ 5 h 73"/>
                  <a:gd name="T72" fmla="*/ 1 w 73"/>
                  <a:gd name="T73" fmla="*/ 5 h 73"/>
                  <a:gd name="T74" fmla="*/ 0 w 73"/>
                  <a:gd name="T75" fmla="*/ 4 h 73"/>
                  <a:gd name="T76" fmla="*/ 0 w 73"/>
                  <a:gd name="T77" fmla="*/ 4 h 73"/>
                  <a:gd name="T78" fmla="*/ 0 w 73"/>
                  <a:gd name="T79" fmla="*/ 3 h 73"/>
                  <a:gd name="T80" fmla="*/ 0 w 73"/>
                  <a:gd name="T81" fmla="*/ 2 h 73"/>
                  <a:gd name="T82" fmla="*/ 0 w 73"/>
                  <a:gd name="T83" fmla="*/ 1 h 73"/>
                  <a:gd name="T84" fmla="*/ 1 w 73"/>
                  <a:gd name="T85" fmla="*/ 1 h 73"/>
                  <a:gd name="T86" fmla="*/ 2 w 73"/>
                  <a:gd name="T87" fmla="*/ 0 h 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3"/>
                  <a:gd name="T133" fmla="*/ 0 h 73"/>
                  <a:gd name="T134" fmla="*/ 73 w 73"/>
                  <a:gd name="T135" fmla="*/ 73 h 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3" h="73">
                    <a:moveTo>
                      <a:pt x="32" y="3"/>
                    </a:moveTo>
                    <a:lnTo>
                      <a:pt x="28" y="6"/>
                    </a:lnTo>
                    <a:lnTo>
                      <a:pt x="25" y="9"/>
                    </a:lnTo>
                    <a:lnTo>
                      <a:pt x="23" y="13"/>
                    </a:lnTo>
                    <a:lnTo>
                      <a:pt x="20" y="23"/>
                    </a:lnTo>
                    <a:lnTo>
                      <a:pt x="18" y="37"/>
                    </a:lnTo>
                    <a:lnTo>
                      <a:pt x="20" y="52"/>
                    </a:lnTo>
                    <a:lnTo>
                      <a:pt x="27" y="66"/>
                    </a:lnTo>
                    <a:lnTo>
                      <a:pt x="30" y="67"/>
                    </a:lnTo>
                    <a:lnTo>
                      <a:pt x="34" y="69"/>
                    </a:lnTo>
                    <a:lnTo>
                      <a:pt x="42" y="69"/>
                    </a:lnTo>
                    <a:lnTo>
                      <a:pt x="45" y="67"/>
                    </a:lnTo>
                    <a:lnTo>
                      <a:pt x="48" y="65"/>
                    </a:lnTo>
                    <a:lnTo>
                      <a:pt x="51" y="60"/>
                    </a:lnTo>
                    <a:lnTo>
                      <a:pt x="52" y="56"/>
                    </a:lnTo>
                    <a:lnTo>
                      <a:pt x="55" y="45"/>
                    </a:lnTo>
                    <a:lnTo>
                      <a:pt x="55" y="25"/>
                    </a:lnTo>
                    <a:lnTo>
                      <a:pt x="53" y="20"/>
                    </a:lnTo>
                    <a:lnTo>
                      <a:pt x="52" y="17"/>
                    </a:lnTo>
                    <a:lnTo>
                      <a:pt x="51" y="11"/>
                    </a:lnTo>
                    <a:lnTo>
                      <a:pt x="48" y="9"/>
                    </a:lnTo>
                    <a:lnTo>
                      <a:pt x="46" y="6"/>
                    </a:lnTo>
                    <a:lnTo>
                      <a:pt x="42" y="4"/>
                    </a:lnTo>
                    <a:lnTo>
                      <a:pt x="37" y="3"/>
                    </a:lnTo>
                    <a:lnTo>
                      <a:pt x="32" y="3"/>
                    </a:lnTo>
                    <a:close/>
                    <a:moveTo>
                      <a:pt x="37" y="0"/>
                    </a:moveTo>
                    <a:lnTo>
                      <a:pt x="51" y="3"/>
                    </a:lnTo>
                    <a:lnTo>
                      <a:pt x="63" y="10"/>
                    </a:lnTo>
                    <a:lnTo>
                      <a:pt x="72" y="21"/>
                    </a:lnTo>
                    <a:lnTo>
                      <a:pt x="73" y="35"/>
                    </a:lnTo>
                    <a:lnTo>
                      <a:pt x="72" y="48"/>
                    </a:lnTo>
                    <a:lnTo>
                      <a:pt x="66" y="59"/>
                    </a:lnTo>
                    <a:lnTo>
                      <a:pt x="58" y="66"/>
                    </a:lnTo>
                    <a:lnTo>
                      <a:pt x="49" y="72"/>
                    </a:lnTo>
                    <a:lnTo>
                      <a:pt x="37" y="73"/>
                    </a:lnTo>
                    <a:lnTo>
                      <a:pt x="25" y="72"/>
                    </a:lnTo>
                    <a:lnTo>
                      <a:pt x="16" y="67"/>
                    </a:lnTo>
                    <a:lnTo>
                      <a:pt x="7" y="59"/>
                    </a:lnTo>
                    <a:lnTo>
                      <a:pt x="2" y="49"/>
                    </a:lnTo>
                    <a:lnTo>
                      <a:pt x="0" y="37"/>
                    </a:lnTo>
                    <a:lnTo>
                      <a:pt x="3" y="21"/>
                    </a:lnTo>
                    <a:lnTo>
                      <a:pt x="10" y="10"/>
                    </a:lnTo>
                    <a:lnTo>
                      <a:pt x="23" y="3"/>
                    </a:lnTo>
                    <a:lnTo>
                      <a:pt x="37"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25" name="Freeform 378"/>
              <p:cNvSpPr>
                <a:spLocks/>
              </p:cNvSpPr>
              <p:nvPr/>
            </p:nvSpPr>
            <p:spPr bwMode="auto">
              <a:xfrm>
                <a:off x="3556" y="1869"/>
                <a:ext cx="49" cy="35"/>
              </a:xfrm>
              <a:custGeom>
                <a:avLst/>
                <a:gdLst>
                  <a:gd name="T0" fmla="*/ 0 w 97"/>
                  <a:gd name="T1" fmla="*/ 0 h 70"/>
                  <a:gd name="T2" fmla="*/ 2 w 97"/>
                  <a:gd name="T3" fmla="*/ 0 h 70"/>
                  <a:gd name="T4" fmla="*/ 3 w 97"/>
                  <a:gd name="T5" fmla="*/ 2 h 70"/>
                  <a:gd name="T6" fmla="*/ 5 w 97"/>
                  <a:gd name="T7" fmla="*/ 0 h 70"/>
                  <a:gd name="T8" fmla="*/ 7 w 97"/>
                  <a:gd name="T9" fmla="*/ 0 h 70"/>
                  <a:gd name="T10" fmla="*/ 7 w 97"/>
                  <a:gd name="T11" fmla="*/ 1 h 70"/>
                  <a:gd name="T12" fmla="*/ 6 w 97"/>
                  <a:gd name="T13" fmla="*/ 1 h 70"/>
                  <a:gd name="T14" fmla="*/ 6 w 97"/>
                  <a:gd name="T15" fmla="*/ 1 h 70"/>
                  <a:gd name="T16" fmla="*/ 6 w 97"/>
                  <a:gd name="T17" fmla="*/ 1 h 70"/>
                  <a:gd name="T18" fmla="*/ 6 w 97"/>
                  <a:gd name="T19" fmla="*/ 1 h 70"/>
                  <a:gd name="T20" fmla="*/ 6 w 97"/>
                  <a:gd name="T21" fmla="*/ 4 h 70"/>
                  <a:gd name="T22" fmla="*/ 6 w 97"/>
                  <a:gd name="T23" fmla="*/ 4 h 70"/>
                  <a:gd name="T24" fmla="*/ 7 w 97"/>
                  <a:gd name="T25" fmla="*/ 4 h 70"/>
                  <a:gd name="T26" fmla="*/ 7 w 97"/>
                  <a:gd name="T27" fmla="*/ 4 h 70"/>
                  <a:gd name="T28" fmla="*/ 4 w 97"/>
                  <a:gd name="T29" fmla="*/ 4 h 70"/>
                  <a:gd name="T30" fmla="*/ 4 w 97"/>
                  <a:gd name="T31" fmla="*/ 4 h 70"/>
                  <a:gd name="T32" fmla="*/ 5 w 97"/>
                  <a:gd name="T33" fmla="*/ 4 h 70"/>
                  <a:gd name="T34" fmla="*/ 5 w 97"/>
                  <a:gd name="T35" fmla="*/ 4 h 70"/>
                  <a:gd name="T36" fmla="*/ 5 w 97"/>
                  <a:gd name="T37" fmla="*/ 3 h 70"/>
                  <a:gd name="T38" fmla="*/ 5 w 97"/>
                  <a:gd name="T39" fmla="*/ 1 h 70"/>
                  <a:gd name="T40" fmla="*/ 3 w 97"/>
                  <a:gd name="T41" fmla="*/ 4 h 70"/>
                  <a:gd name="T42" fmla="*/ 3 w 97"/>
                  <a:gd name="T43" fmla="*/ 4 h 70"/>
                  <a:gd name="T44" fmla="*/ 1 w 97"/>
                  <a:gd name="T45" fmla="*/ 1 h 70"/>
                  <a:gd name="T46" fmla="*/ 1 w 97"/>
                  <a:gd name="T47" fmla="*/ 3 h 70"/>
                  <a:gd name="T48" fmla="*/ 1 w 97"/>
                  <a:gd name="T49" fmla="*/ 3 h 70"/>
                  <a:gd name="T50" fmla="*/ 2 w 97"/>
                  <a:gd name="T51" fmla="*/ 4 h 70"/>
                  <a:gd name="T52" fmla="*/ 2 w 97"/>
                  <a:gd name="T53" fmla="*/ 4 h 70"/>
                  <a:gd name="T54" fmla="*/ 2 w 97"/>
                  <a:gd name="T55" fmla="*/ 4 h 70"/>
                  <a:gd name="T56" fmla="*/ 2 w 97"/>
                  <a:gd name="T57" fmla="*/ 4 h 70"/>
                  <a:gd name="T58" fmla="*/ 0 w 97"/>
                  <a:gd name="T59" fmla="*/ 4 h 70"/>
                  <a:gd name="T60" fmla="*/ 0 w 97"/>
                  <a:gd name="T61" fmla="*/ 4 h 70"/>
                  <a:gd name="T62" fmla="*/ 1 w 97"/>
                  <a:gd name="T63" fmla="*/ 4 h 70"/>
                  <a:gd name="T64" fmla="*/ 1 w 97"/>
                  <a:gd name="T65" fmla="*/ 3 h 70"/>
                  <a:gd name="T66" fmla="*/ 1 w 97"/>
                  <a:gd name="T67" fmla="*/ 1 h 70"/>
                  <a:gd name="T68" fmla="*/ 1 w 97"/>
                  <a:gd name="T69" fmla="*/ 1 h 70"/>
                  <a:gd name="T70" fmla="*/ 1 w 97"/>
                  <a:gd name="T71" fmla="*/ 1 h 70"/>
                  <a:gd name="T72" fmla="*/ 1 w 97"/>
                  <a:gd name="T73" fmla="*/ 1 h 70"/>
                  <a:gd name="T74" fmla="*/ 1 w 97"/>
                  <a:gd name="T75" fmla="*/ 1 h 70"/>
                  <a:gd name="T76" fmla="*/ 0 w 97"/>
                  <a:gd name="T77" fmla="*/ 1 h 70"/>
                  <a:gd name="T78" fmla="*/ 0 w 97"/>
                  <a:gd name="T79" fmla="*/ 0 h 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
                  <a:gd name="T121" fmla="*/ 0 h 70"/>
                  <a:gd name="T122" fmla="*/ 97 w 97"/>
                  <a:gd name="T123" fmla="*/ 70 h 7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 h="70">
                    <a:moveTo>
                      <a:pt x="0" y="0"/>
                    </a:moveTo>
                    <a:lnTo>
                      <a:pt x="28" y="0"/>
                    </a:lnTo>
                    <a:lnTo>
                      <a:pt x="48" y="46"/>
                    </a:lnTo>
                    <a:lnTo>
                      <a:pt x="67" y="0"/>
                    </a:lnTo>
                    <a:lnTo>
                      <a:pt x="97" y="0"/>
                    </a:lnTo>
                    <a:lnTo>
                      <a:pt x="97" y="1"/>
                    </a:lnTo>
                    <a:lnTo>
                      <a:pt x="91" y="1"/>
                    </a:lnTo>
                    <a:lnTo>
                      <a:pt x="88" y="2"/>
                    </a:lnTo>
                    <a:lnTo>
                      <a:pt x="88" y="4"/>
                    </a:lnTo>
                    <a:lnTo>
                      <a:pt x="87" y="4"/>
                    </a:lnTo>
                    <a:lnTo>
                      <a:pt x="87" y="64"/>
                    </a:lnTo>
                    <a:lnTo>
                      <a:pt x="90" y="67"/>
                    </a:lnTo>
                    <a:lnTo>
                      <a:pt x="97" y="67"/>
                    </a:lnTo>
                    <a:lnTo>
                      <a:pt x="97" y="70"/>
                    </a:lnTo>
                    <a:lnTo>
                      <a:pt x="60" y="70"/>
                    </a:lnTo>
                    <a:lnTo>
                      <a:pt x="60" y="67"/>
                    </a:lnTo>
                    <a:lnTo>
                      <a:pt x="69" y="67"/>
                    </a:lnTo>
                    <a:lnTo>
                      <a:pt x="69" y="64"/>
                    </a:lnTo>
                    <a:lnTo>
                      <a:pt x="70" y="63"/>
                    </a:lnTo>
                    <a:lnTo>
                      <a:pt x="70" y="5"/>
                    </a:lnTo>
                    <a:lnTo>
                      <a:pt x="42" y="70"/>
                    </a:lnTo>
                    <a:lnTo>
                      <a:pt x="41" y="70"/>
                    </a:lnTo>
                    <a:lnTo>
                      <a:pt x="14" y="5"/>
                    </a:lnTo>
                    <a:lnTo>
                      <a:pt x="14" y="61"/>
                    </a:lnTo>
                    <a:lnTo>
                      <a:pt x="15" y="63"/>
                    </a:lnTo>
                    <a:lnTo>
                      <a:pt x="17" y="65"/>
                    </a:lnTo>
                    <a:lnTo>
                      <a:pt x="18" y="67"/>
                    </a:lnTo>
                    <a:lnTo>
                      <a:pt x="25" y="67"/>
                    </a:lnTo>
                    <a:lnTo>
                      <a:pt x="25" y="70"/>
                    </a:lnTo>
                    <a:lnTo>
                      <a:pt x="0" y="70"/>
                    </a:lnTo>
                    <a:lnTo>
                      <a:pt x="0" y="67"/>
                    </a:lnTo>
                    <a:lnTo>
                      <a:pt x="6" y="67"/>
                    </a:lnTo>
                    <a:lnTo>
                      <a:pt x="10" y="63"/>
                    </a:lnTo>
                    <a:lnTo>
                      <a:pt x="10" y="7"/>
                    </a:lnTo>
                    <a:lnTo>
                      <a:pt x="8" y="4"/>
                    </a:lnTo>
                    <a:lnTo>
                      <a:pt x="8" y="2"/>
                    </a:lnTo>
                    <a:lnTo>
                      <a:pt x="7" y="2"/>
                    </a:lnTo>
                    <a:lnTo>
                      <a:pt x="6" y="1"/>
                    </a:lnTo>
                    <a:lnTo>
                      <a:pt x="0" y="1"/>
                    </a:lnTo>
                    <a:lnTo>
                      <a:pt x="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26" name="Freeform 379"/>
              <p:cNvSpPr>
                <a:spLocks/>
              </p:cNvSpPr>
              <p:nvPr/>
            </p:nvSpPr>
            <p:spPr bwMode="auto">
              <a:xfrm>
                <a:off x="3607" y="1869"/>
                <a:ext cx="48" cy="35"/>
              </a:xfrm>
              <a:custGeom>
                <a:avLst/>
                <a:gdLst>
                  <a:gd name="T0" fmla="*/ 0 w 97"/>
                  <a:gd name="T1" fmla="*/ 0 h 70"/>
                  <a:gd name="T2" fmla="*/ 1 w 97"/>
                  <a:gd name="T3" fmla="*/ 0 h 70"/>
                  <a:gd name="T4" fmla="*/ 3 w 97"/>
                  <a:gd name="T5" fmla="*/ 2 h 70"/>
                  <a:gd name="T6" fmla="*/ 4 w 97"/>
                  <a:gd name="T7" fmla="*/ 0 h 70"/>
                  <a:gd name="T8" fmla="*/ 6 w 97"/>
                  <a:gd name="T9" fmla="*/ 0 h 70"/>
                  <a:gd name="T10" fmla="*/ 6 w 97"/>
                  <a:gd name="T11" fmla="*/ 1 h 70"/>
                  <a:gd name="T12" fmla="*/ 5 w 97"/>
                  <a:gd name="T13" fmla="*/ 1 h 70"/>
                  <a:gd name="T14" fmla="*/ 5 w 97"/>
                  <a:gd name="T15" fmla="*/ 1 h 70"/>
                  <a:gd name="T16" fmla="*/ 5 w 97"/>
                  <a:gd name="T17" fmla="*/ 1 h 70"/>
                  <a:gd name="T18" fmla="*/ 5 w 97"/>
                  <a:gd name="T19" fmla="*/ 1 h 70"/>
                  <a:gd name="T20" fmla="*/ 5 w 97"/>
                  <a:gd name="T21" fmla="*/ 1 h 70"/>
                  <a:gd name="T22" fmla="*/ 5 w 97"/>
                  <a:gd name="T23" fmla="*/ 3 h 70"/>
                  <a:gd name="T24" fmla="*/ 5 w 97"/>
                  <a:gd name="T25" fmla="*/ 3 h 70"/>
                  <a:gd name="T26" fmla="*/ 5 w 97"/>
                  <a:gd name="T27" fmla="*/ 4 h 70"/>
                  <a:gd name="T28" fmla="*/ 5 w 97"/>
                  <a:gd name="T29" fmla="*/ 4 h 70"/>
                  <a:gd name="T30" fmla="*/ 6 w 97"/>
                  <a:gd name="T31" fmla="*/ 4 h 70"/>
                  <a:gd name="T32" fmla="*/ 6 w 97"/>
                  <a:gd name="T33" fmla="*/ 4 h 70"/>
                  <a:gd name="T34" fmla="*/ 3 w 97"/>
                  <a:gd name="T35" fmla="*/ 4 h 70"/>
                  <a:gd name="T36" fmla="*/ 3 w 97"/>
                  <a:gd name="T37" fmla="*/ 4 h 70"/>
                  <a:gd name="T38" fmla="*/ 4 w 97"/>
                  <a:gd name="T39" fmla="*/ 4 h 70"/>
                  <a:gd name="T40" fmla="*/ 4 w 97"/>
                  <a:gd name="T41" fmla="*/ 4 h 70"/>
                  <a:gd name="T42" fmla="*/ 4 w 97"/>
                  <a:gd name="T43" fmla="*/ 3 h 70"/>
                  <a:gd name="T44" fmla="*/ 4 w 97"/>
                  <a:gd name="T45" fmla="*/ 3 h 70"/>
                  <a:gd name="T46" fmla="*/ 4 w 97"/>
                  <a:gd name="T47" fmla="*/ 1 h 70"/>
                  <a:gd name="T48" fmla="*/ 2 w 97"/>
                  <a:gd name="T49" fmla="*/ 4 h 70"/>
                  <a:gd name="T50" fmla="*/ 2 w 97"/>
                  <a:gd name="T51" fmla="*/ 4 h 70"/>
                  <a:gd name="T52" fmla="*/ 0 w 97"/>
                  <a:gd name="T53" fmla="*/ 1 h 70"/>
                  <a:gd name="T54" fmla="*/ 0 w 97"/>
                  <a:gd name="T55" fmla="*/ 3 h 70"/>
                  <a:gd name="T56" fmla="*/ 0 w 97"/>
                  <a:gd name="T57" fmla="*/ 3 h 70"/>
                  <a:gd name="T58" fmla="*/ 0 w 97"/>
                  <a:gd name="T59" fmla="*/ 4 h 70"/>
                  <a:gd name="T60" fmla="*/ 1 w 97"/>
                  <a:gd name="T61" fmla="*/ 4 h 70"/>
                  <a:gd name="T62" fmla="*/ 1 w 97"/>
                  <a:gd name="T63" fmla="*/ 4 h 70"/>
                  <a:gd name="T64" fmla="*/ 1 w 97"/>
                  <a:gd name="T65" fmla="*/ 4 h 70"/>
                  <a:gd name="T66" fmla="*/ 0 w 97"/>
                  <a:gd name="T67" fmla="*/ 4 h 70"/>
                  <a:gd name="T68" fmla="*/ 0 w 97"/>
                  <a:gd name="T69" fmla="*/ 4 h 70"/>
                  <a:gd name="T70" fmla="*/ 0 w 97"/>
                  <a:gd name="T71" fmla="*/ 4 h 70"/>
                  <a:gd name="T72" fmla="*/ 0 w 97"/>
                  <a:gd name="T73" fmla="*/ 4 h 70"/>
                  <a:gd name="T74" fmla="*/ 0 w 97"/>
                  <a:gd name="T75" fmla="*/ 4 h 70"/>
                  <a:gd name="T76" fmla="*/ 0 w 97"/>
                  <a:gd name="T77" fmla="*/ 3 h 70"/>
                  <a:gd name="T78" fmla="*/ 0 w 97"/>
                  <a:gd name="T79" fmla="*/ 1 h 70"/>
                  <a:gd name="T80" fmla="*/ 0 w 97"/>
                  <a:gd name="T81" fmla="*/ 1 h 70"/>
                  <a:gd name="T82" fmla="*/ 0 w 97"/>
                  <a:gd name="T83" fmla="*/ 1 h 70"/>
                  <a:gd name="T84" fmla="*/ 0 w 97"/>
                  <a:gd name="T85" fmla="*/ 1 h 70"/>
                  <a:gd name="T86" fmla="*/ 0 w 97"/>
                  <a:gd name="T87" fmla="*/ 1 h 70"/>
                  <a:gd name="T88" fmla="*/ 0 w 97"/>
                  <a:gd name="T89" fmla="*/ 0 h 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7"/>
                  <a:gd name="T136" fmla="*/ 0 h 70"/>
                  <a:gd name="T137" fmla="*/ 97 w 97"/>
                  <a:gd name="T138" fmla="*/ 70 h 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7" h="70">
                    <a:moveTo>
                      <a:pt x="0" y="0"/>
                    </a:moveTo>
                    <a:lnTo>
                      <a:pt x="28" y="0"/>
                    </a:lnTo>
                    <a:lnTo>
                      <a:pt x="48" y="46"/>
                    </a:lnTo>
                    <a:lnTo>
                      <a:pt x="67" y="0"/>
                    </a:lnTo>
                    <a:lnTo>
                      <a:pt x="97" y="0"/>
                    </a:lnTo>
                    <a:lnTo>
                      <a:pt x="97" y="1"/>
                    </a:lnTo>
                    <a:lnTo>
                      <a:pt x="90" y="1"/>
                    </a:lnTo>
                    <a:lnTo>
                      <a:pt x="88" y="2"/>
                    </a:lnTo>
                    <a:lnTo>
                      <a:pt x="87" y="2"/>
                    </a:lnTo>
                    <a:lnTo>
                      <a:pt x="87" y="7"/>
                    </a:lnTo>
                    <a:lnTo>
                      <a:pt x="85" y="11"/>
                    </a:lnTo>
                    <a:lnTo>
                      <a:pt x="85" y="60"/>
                    </a:lnTo>
                    <a:lnTo>
                      <a:pt x="87" y="63"/>
                    </a:lnTo>
                    <a:lnTo>
                      <a:pt x="87" y="64"/>
                    </a:lnTo>
                    <a:lnTo>
                      <a:pt x="90" y="67"/>
                    </a:lnTo>
                    <a:lnTo>
                      <a:pt x="97" y="67"/>
                    </a:lnTo>
                    <a:lnTo>
                      <a:pt x="97" y="70"/>
                    </a:lnTo>
                    <a:lnTo>
                      <a:pt x="60" y="70"/>
                    </a:lnTo>
                    <a:lnTo>
                      <a:pt x="60" y="67"/>
                    </a:lnTo>
                    <a:lnTo>
                      <a:pt x="67" y="67"/>
                    </a:lnTo>
                    <a:lnTo>
                      <a:pt x="69" y="65"/>
                    </a:lnTo>
                    <a:lnTo>
                      <a:pt x="69" y="63"/>
                    </a:lnTo>
                    <a:lnTo>
                      <a:pt x="70" y="60"/>
                    </a:lnTo>
                    <a:lnTo>
                      <a:pt x="70" y="5"/>
                    </a:lnTo>
                    <a:lnTo>
                      <a:pt x="42" y="70"/>
                    </a:lnTo>
                    <a:lnTo>
                      <a:pt x="41" y="70"/>
                    </a:lnTo>
                    <a:lnTo>
                      <a:pt x="14" y="5"/>
                    </a:lnTo>
                    <a:lnTo>
                      <a:pt x="14" y="61"/>
                    </a:lnTo>
                    <a:lnTo>
                      <a:pt x="15" y="63"/>
                    </a:lnTo>
                    <a:lnTo>
                      <a:pt x="15" y="65"/>
                    </a:lnTo>
                    <a:lnTo>
                      <a:pt x="18" y="67"/>
                    </a:lnTo>
                    <a:lnTo>
                      <a:pt x="24" y="67"/>
                    </a:lnTo>
                    <a:lnTo>
                      <a:pt x="24" y="70"/>
                    </a:lnTo>
                    <a:lnTo>
                      <a:pt x="0" y="70"/>
                    </a:lnTo>
                    <a:lnTo>
                      <a:pt x="0" y="67"/>
                    </a:lnTo>
                    <a:lnTo>
                      <a:pt x="5" y="67"/>
                    </a:lnTo>
                    <a:lnTo>
                      <a:pt x="7" y="65"/>
                    </a:lnTo>
                    <a:lnTo>
                      <a:pt x="7" y="64"/>
                    </a:lnTo>
                    <a:lnTo>
                      <a:pt x="10" y="63"/>
                    </a:lnTo>
                    <a:lnTo>
                      <a:pt x="10" y="7"/>
                    </a:lnTo>
                    <a:lnTo>
                      <a:pt x="8" y="4"/>
                    </a:lnTo>
                    <a:lnTo>
                      <a:pt x="7" y="2"/>
                    </a:lnTo>
                    <a:lnTo>
                      <a:pt x="4" y="1"/>
                    </a:lnTo>
                    <a:lnTo>
                      <a:pt x="0" y="1"/>
                    </a:lnTo>
                    <a:lnTo>
                      <a:pt x="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27" name="Freeform 380"/>
              <p:cNvSpPr>
                <a:spLocks noEditPoints="1"/>
              </p:cNvSpPr>
              <p:nvPr/>
            </p:nvSpPr>
            <p:spPr bwMode="auto">
              <a:xfrm>
                <a:off x="3658" y="1868"/>
                <a:ext cx="37" cy="37"/>
              </a:xfrm>
              <a:custGeom>
                <a:avLst/>
                <a:gdLst>
                  <a:gd name="T0" fmla="*/ 2 w 74"/>
                  <a:gd name="T1" fmla="*/ 1 h 73"/>
                  <a:gd name="T2" fmla="*/ 1 w 74"/>
                  <a:gd name="T3" fmla="*/ 1 h 73"/>
                  <a:gd name="T4" fmla="*/ 1 w 74"/>
                  <a:gd name="T5" fmla="*/ 1 h 73"/>
                  <a:gd name="T6" fmla="*/ 1 w 74"/>
                  <a:gd name="T7" fmla="*/ 1 h 73"/>
                  <a:gd name="T8" fmla="*/ 1 w 74"/>
                  <a:gd name="T9" fmla="*/ 2 h 73"/>
                  <a:gd name="T10" fmla="*/ 1 w 74"/>
                  <a:gd name="T11" fmla="*/ 3 h 73"/>
                  <a:gd name="T12" fmla="*/ 1 w 74"/>
                  <a:gd name="T13" fmla="*/ 4 h 73"/>
                  <a:gd name="T14" fmla="*/ 1 w 74"/>
                  <a:gd name="T15" fmla="*/ 4 h 73"/>
                  <a:gd name="T16" fmla="*/ 1 w 74"/>
                  <a:gd name="T17" fmla="*/ 5 h 73"/>
                  <a:gd name="T18" fmla="*/ 2 w 74"/>
                  <a:gd name="T19" fmla="*/ 5 h 73"/>
                  <a:gd name="T20" fmla="*/ 2 w 74"/>
                  <a:gd name="T21" fmla="*/ 5 h 73"/>
                  <a:gd name="T22" fmla="*/ 2 w 74"/>
                  <a:gd name="T23" fmla="*/ 5 h 73"/>
                  <a:gd name="T24" fmla="*/ 3 w 74"/>
                  <a:gd name="T25" fmla="*/ 5 h 73"/>
                  <a:gd name="T26" fmla="*/ 3 w 74"/>
                  <a:gd name="T27" fmla="*/ 4 h 73"/>
                  <a:gd name="T28" fmla="*/ 3 w 74"/>
                  <a:gd name="T29" fmla="*/ 4 h 73"/>
                  <a:gd name="T30" fmla="*/ 3 w 74"/>
                  <a:gd name="T31" fmla="*/ 3 h 73"/>
                  <a:gd name="T32" fmla="*/ 3 w 74"/>
                  <a:gd name="T33" fmla="*/ 2 h 73"/>
                  <a:gd name="T34" fmla="*/ 3 w 74"/>
                  <a:gd name="T35" fmla="*/ 2 h 73"/>
                  <a:gd name="T36" fmla="*/ 3 w 74"/>
                  <a:gd name="T37" fmla="*/ 2 h 73"/>
                  <a:gd name="T38" fmla="*/ 3 w 74"/>
                  <a:gd name="T39" fmla="*/ 2 h 73"/>
                  <a:gd name="T40" fmla="*/ 3 w 74"/>
                  <a:gd name="T41" fmla="*/ 1 h 73"/>
                  <a:gd name="T42" fmla="*/ 2 w 74"/>
                  <a:gd name="T43" fmla="*/ 1 h 73"/>
                  <a:gd name="T44" fmla="*/ 2 w 74"/>
                  <a:gd name="T45" fmla="*/ 1 h 73"/>
                  <a:gd name="T46" fmla="*/ 2 w 74"/>
                  <a:gd name="T47" fmla="*/ 1 h 73"/>
                  <a:gd name="T48" fmla="*/ 2 w 74"/>
                  <a:gd name="T49" fmla="*/ 0 h 73"/>
                  <a:gd name="T50" fmla="*/ 3 w 74"/>
                  <a:gd name="T51" fmla="*/ 1 h 73"/>
                  <a:gd name="T52" fmla="*/ 5 w 74"/>
                  <a:gd name="T53" fmla="*/ 1 h 73"/>
                  <a:gd name="T54" fmla="*/ 5 w 74"/>
                  <a:gd name="T55" fmla="*/ 2 h 73"/>
                  <a:gd name="T56" fmla="*/ 5 w 74"/>
                  <a:gd name="T57" fmla="*/ 3 h 73"/>
                  <a:gd name="T58" fmla="*/ 5 w 74"/>
                  <a:gd name="T59" fmla="*/ 3 h 73"/>
                  <a:gd name="T60" fmla="*/ 5 w 74"/>
                  <a:gd name="T61" fmla="*/ 4 h 73"/>
                  <a:gd name="T62" fmla="*/ 3 w 74"/>
                  <a:gd name="T63" fmla="*/ 5 h 73"/>
                  <a:gd name="T64" fmla="*/ 3 w 74"/>
                  <a:gd name="T65" fmla="*/ 5 h 73"/>
                  <a:gd name="T66" fmla="*/ 2 w 74"/>
                  <a:gd name="T67" fmla="*/ 5 h 73"/>
                  <a:gd name="T68" fmla="*/ 1 w 74"/>
                  <a:gd name="T69" fmla="*/ 5 h 73"/>
                  <a:gd name="T70" fmla="*/ 1 w 74"/>
                  <a:gd name="T71" fmla="*/ 5 h 73"/>
                  <a:gd name="T72" fmla="*/ 1 w 74"/>
                  <a:gd name="T73" fmla="*/ 4 h 73"/>
                  <a:gd name="T74" fmla="*/ 1 w 74"/>
                  <a:gd name="T75" fmla="*/ 4 h 73"/>
                  <a:gd name="T76" fmla="*/ 0 w 74"/>
                  <a:gd name="T77" fmla="*/ 3 h 73"/>
                  <a:gd name="T78" fmla="*/ 1 w 74"/>
                  <a:gd name="T79" fmla="*/ 2 h 73"/>
                  <a:gd name="T80" fmla="*/ 1 w 74"/>
                  <a:gd name="T81" fmla="*/ 1 h 73"/>
                  <a:gd name="T82" fmla="*/ 1 w 74"/>
                  <a:gd name="T83" fmla="*/ 1 h 73"/>
                  <a:gd name="T84" fmla="*/ 2 w 74"/>
                  <a:gd name="T85" fmla="*/ 0 h 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4"/>
                  <a:gd name="T130" fmla="*/ 0 h 73"/>
                  <a:gd name="T131" fmla="*/ 74 w 74"/>
                  <a:gd name="T132" fmla="*/ 73 h 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4" h="73">
                    <a:moveTo>
                      <a:pt x="34" y="3"/>
                    </a:moveTo>
                    <a:lnTo>
                      <a:pt x="30" y="6"/>
                    </a:lnTo>
                    <a:lnTo>
                      <a:pt x="27" y="9"/>
                    </a:lnTo>
                    <a:lnTo>
                      <a:pt x="24" y="13"/>
                    </a:lnTo>
                    <a:lnTo>
                      <a:pt x="20" y="23"/>
                    </a:lnTo>
                    <a:lnTo>
                      <a:pt x="20" y="37"/>
                    </a:lnTo>
                    <a:lnTo>
                      <a:pt x="21" y="52"/>
                    </a:lnTo>
                    <a:lnTo>
                      <a:pt x="25" y="63"/>
                    </a:lnTo>
                    <a:lnTo>
                      <a:pt x="28" y="66"/>
                    </a:lnTo>
                    <a:lnTo>
                      <a:pt x="32" y="69"/>
                    </a:lnTo>
                    <a:lnTo>
                      <a:pt x="44" y="69"/>
                    </a:lnTo>
                    <a:lnTo>
                      <a:pt x="46" y="67"/>
                    </a:lnTo>
                    <a:lnTo>
                      <a:pt x="49" y="65"/>
                    </a:lnTo>
                    <a:lnTo>
                      <a:pt x="52" y="60"/>
                    </a:lnTo>
                    <a:lnTo>
                      <a:pt x="53" y="56"/>
                    </a:lnTo>
                    <a:lnTo>
                      <a:pt x="56" y="45"/>
                    </a:lnTo>
                    <a:lnTo>
                      <a:pt x="56" y="31"/>
                    </a:lnTo>
                    <a:lnTo>
                      <a:pt x="55" y="25"/>
                    </a:lnTo>
                    <a:lnTo>
                      <a:pt x="55" y="20"/>
                    </a:lnTo>
                    <a:lnTo>
                      <a:pt x="53" y="17"/>
                    </a:lnTo>
                    <a:lnTo>
                      <a:pt x="52" y="11"/>
                    </a:lnTo>
                    <a:lnTo>
                      <a:pt x="45" y="4"/>
                    </a:lnTo>
                    <a:lnTo>
                      <a:pt x="41" y="3"/>
                    </a:lnTo>
                    <a:lnTo>
                      <a:pt x="34" y="3"/>
                    </a:lnTo>
                    <a:close/>
                    <a:moveTo>
                      <a:pt x="37" y="0"/>
                    </a:moveTo>
                    <a:lnTo>
                      <a:pt x="52" y="3"/>
                    </a:lnTo>
                    <a:lnTo>
                      <a:pt x="65" y="10"/>
                    </a:lnTo>
                    <a:lnTo>
                      <a:pt x="72" y="21"/>
                    </a:lnTo>
                    <a:lnTo>
                      <a:pt x="74" y="35"/>
                    </a:lnTo>
                    <a:lnTo>
                      <a:pt x="73" y="48"/>
                    </a:lnTo>
                    <a:lnTo>
                      <a:pt x="67" y="59"/>
                    </a:lnTo>
                    <a:lnTo>
                      <a:pt x="59" y="66"/>
                    </a:lnTo>
                    <a:lnTo>
                      <a:pt x="49" y="72"/>
                    </a:lnTo>
                    <a:lnTo>
                      <a:pt x="38" y="73"/>
                    </a:lnTo>
                    <a:lnTo>
                      <a:pt x="27" y="72"/>
                    </a:lnTo>
                    <a:lnTo>
                      <a:pt x="17" y="67"/>
                    </a:lnTo>
                    <a:lnTo>
                      <a:pt x="9" y="59"/>
                    </a:lnTo>
                    <a:lnTo>
                      <a:pt x="3" y="49"/>
                    </a:lnTo>
                    <a:lnTo>
                      <a:pt x="0" y="37"/>
                    </a:lnTo>
                    <a:lnTo>
                      <a:pt x="3" y="21"/>
                    </a:lnTo>
                    <a:lnTo>
                      <a:pt x="11" y="10"/>
                    </a:lnTo>
                    <a:lnTo>
                      <a:pt x="23" y="3"/>
                    </a:lnTo>
                    <a:lnTo>
                      <a:pt x="37"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28" name="Freeform 381"/>
              <p:cNvSpPr>
                <a:spLocks/>
              </p:cNvSpPr>
              <p:nvPr/>
            </p:nvSpPr>
            <p:spPr bwMode="auto">
              <a:xfrm>
                <a:off x="3699" y="1869"/>
                <a:ext cx="35" cy="36"/>
              </a:xfrm>
              <a:custGeom>
                <a:avLst/>
                <a:gdLst>
                  <a:gd name="T0" fmla="*/ 0 w 72"/>
                  <a:gd name="T1" fmla="*/ 0 h 71"/>
                  <a:gd name="T2" fmla="*/ 1 w 72"/>
                  <a:gd name="T3" fmla="*/ 0 h 71"/>
                  <a:gd name="T4" fmla="*/ 3 w 72"/>
                  <a:gd name="T5" fmla="*/ 3 h 71"/>
                  <a:gd name="T6" fmla="*/ 3 w 72"/>
                  <a:gd name="T7" fmla="*/ 1 h 71"/>
                  <a:gd name="T8" fmla="*/ 3 w 72"/>
                  <a:gd name="T9" fmla="*/ 1 h 71"/>
                  <a:gd name="T10" fmla="*/ 3 w 72"/>
                  <a:gd name="T11" fmla="*/ 1 h 71"/>
                  <a:gd name="T12" fmla="*/ 3 w 72"/>
                  <a:gd name="T13" fmla="*/ 1 h 71"/>
                  <a:gd name="T14" fmla="*/ 2 w 72"/>
                  <a:gd name="T15" fmla="*/ 1 h 71"/>
                  <a:gd name="T16" fmla="*/ 2 w 72"/>
                  <a:gd name="T17" fmla="*/ 0 h 71"/>
                  <a:gd name="T18" fmla="*/ 4 w 72"/>
                  <a:gd name="T19" fmla="*/ 0 h 71"/>
                  <a:gd name="T20" fmla="*/ 4 w 72"/>
                  <a:gd name="T21" fmla="*/ 1 h 71"/>
                  <a:gd name="T22" fmla="*/ 4 w 72"/>
                  <a:gd name="T23" fmla="*/ 1 h 71"/>
                  <a:gd name="T24" fmla="*/ 4 w 72"/>
                  <a:gd name="T25" fmla="*/ 1 h 71"/>
                  <a:gd name="T26" fmla="*/ 4 w 72"/>
                  <a:gd name="T27" fmla="*/ 1 h 71"/>
                  <a:gd name="T28" fmla="*/ 3 w 72"/>
                  <a:gd name="T29" fmla="*/ 1 h 71"/>
                  <a:gd name="T30" fmla="*/ 3 w 72"/>
                  <a:gd name="T31" fmla="*/ 1 h 71"/>
                  <a:gd name="T32" fmla="*/ 3 w 72"/>
                  <a:gd name="T33" fmla="*/ 1 h 71"/>
                  <a:gd name="T34" fmla="*/ 3 w 72"/>
                  <a:gd name="T35" fmla="*/ 5 h 71"/>
                  <a:gd name="T36" fmla="*/ 3 w 72"/>
                  <a:gd name="T37" fmla="*/ 5 h 71"/>
                  <a:gd name="T38" fmla="*/ 0 w 72"/>
                  <a:gd name="T39" fmla="*/ 1 h 71"/>
                  <a:gd name="T40" fmla="*/ 0 w 72"/>
                  <a:gd name="T41" fmla="*/ 4 h 71"/>
                  <a:gd name="T42" fmla="*/ 1 w 72"/>
                  <a:gd name="T43" fmla="*/ 4 h 71"/>
                  <a:gd name="T44" fmla="*/ 1 w 72"/>
                  <a:gd name="T45" fmla="*/ 5 h 71"/>
                  <a:gd name="T46" fmla="*/ 1 w 72"/>
                  <a:gd name="T47" fmla="*/ 5 h 71"/>
                  <a:gd name="T48" fmla="*/ 1 w 72"/>
                  <a:gd name="T49" fmla="*/ 5 h 71"/>
                  <a:gd name="T50" fmla="*/ 1 w 72"/>
                  <a:gd name="T51" fmla="*/ 5 h 71"/>
                  <a:gd name="T52" fmla="*/ 0 w 72"/>
                  <a:gd name="T53" fmla="*/ 5 h 71"/>
                  <a:gd name="T54" fmla="*/ 0 w 72"/>
                  <a:gd name="T55" fmla="*/ 5 h 71"/>
                  <a:gd name="T56" fmla="*/ 0 w 72"/>
                  <a:gd name="T57" fmla="*/ 5 h 71"/>
                  <a:gd name="T58" fmla="*/ 0 w 72"/>
                  <a:gd name="T59" fmla="*/ 4 h 71"/>
                  <a:gd name="T60" fmla="*/ 0 w 72"/>
                  <a:gd name="T61" fmla="*/ 4 h 71"/>
                  <a:gd name="T62" fmla="*/ 0 w 72"/>
                  <a:gd name="T63" fmla="*/ 1 h 71"/>
                  <a:gd name="T64" fmla="*/ 0 w 72"/>
                  <a:gd name="T65" fmla="*/ 1 h 71"/>
                  <a:gd name="T66" fmla="*/ 0 w 72"/>
                  <a:gd name="T67" fmla="*/ 1 h 71"/>
                  <a:gd name="T68" fmla="*/ 0 w 72"/>
                  <a:gd name="T69" fmla="*/ 1 h 71"/>
                  <a:gd name="T70" fmla="*/ 0 w 72"/>
                  <a:gd name="T71" fmla="*/ 1 h 71"/>
                  <a:gd name="T72" fmla="*/ 0 w 72"/>
                  <a:gd name="T73" fmla="*/ 0 h 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2"/>
                  <a:gd name="T112" fmla="*/ 0 h 71"/>
                  <a:gd name="T113" fmla="*/ 72 w 72"/>
                  <a:gd name="T114" fmla="*/ 71 h 7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2" h="71">
                    <a:moveTo>
                      <a:pt x="0" y="0"/>
                    </a:moveTo>
                    <a:lnTo>
                      <a:pt x="24" y="0"/>
                    </a:lnTo>
                    <a:lnTo>
                      <a:pt x="58" y="40"/>
                    </a:lnTo>
                    <a:lnTo>
                      <a:pt x="58" y="9"/>
                    </a:lnTo>
                    <a:lnTo>
                      <a:pt x="55" y="4"/>
                    </a:lnTo>
                    <a:lnTo>
                      <a:pt x="54" y="2"/>
                    </a:lnTo>
                    <a:lnTo>
                      <a:pt x="51" y="1"/>
                    </a:lnTo>
                    <a:lnTo>
                      <a:pt x="48" y="1"/>
                    </a:lnTo>
                    <a:lnTo>
                      <a:pt x="48" y="0"/>
                    </a:lnTo>
                    <a:lnTo>
                      <a:pt x="72" y="0"/>
                    </a:lnTo>
                    <a:lnTo>
                      <a:pt x="72" y="1"/>
                    </a:lnTo>
                    <a:lnTo>
                      <a:pt x="69" y="1"/>
                    </a:lnTo>
                    <a:lnTo>
                      <a:pt x="68" y="2"/>
                    </a:lnTo>
                    <a:lnTo>
                      <a:pt x="65" y="2"/>
                    </a:lnTo>
                    <a:lnTo>
                      <a:pt x="63" y="4"/>
                    </a:lnTo>
                    <a:lnTo>
                      <a:pt x="63" y="5"/>
                    </a:lnTo>
                    <a:lnTo>
                      <a:pt x="62" y="7"/>
                    </a:lnTo>
                    <a:lnTo>
                      <a:pt x="62" y="71"/>
                    </a:lnTo>
                    <a:lnTo>
                      <a:pt x="61" y="71"/>
                    </a:lnTo>
                    <a:lnTo>
                      <a:pt x="14" y="12"/>
                    </a:lnTo>
                    <a:lnTo>
                      <a:pt x="14" y="61"/>
                    </a:lnTo>
                    <a:lnTo>
                      <a:pt x="16" y="64"/>
                    </a:lnTo>
                    <a:lnTo>
                      <a:pt x="17" y="65"/>
                    </a:lnTo>
                    <a:lnTo>
                      <a:pt x="20" y="67"/>
                    </a:lnTo>
                    <a:lnTo>
                      <a:pt x="24" y="67"/>
                    </a:lnTo>
                    <a:lnTo>
                      <a:pt x="24" y="70"/>
                    </a:lnTo>
                    <a:lnTo>
                      <a:pt x="0" y="70"/>
                    </a:lnTo>
                    <a:lnTo>
                      <a:pt x="0" y="67"/>
                    </a:lnTo>
                    <a:lnTo>
                      <a:pt x="6" y="67"/>
                    </a:lnTo>
                    <a:lnTo>
                      <a:pt x="9" y="64"/>
                    </a:lnTo>
                    <a:lnTo>
                      <a:pt x="10" y="61"/>
                    </a:lnTo>
                    <a:lnTo>
                      <a:pt x="10" y="7"/>
                    </a:lnTo>
                    <a:lnTo>
                      <a:pt x="6" y="2"/>
                    </a:lnTo>
                    <a:lnTo>
                      <a:pt x="5" y="2"/>
                    </a:lnTo>
                    <a:lnTo>
                      <a:pt x="3" y="1"/>
                    </a:lnTo>
                    <a:lnTo>
                      <a:pt x="0" y="1"/>
                    </a:lnTo>
                    <a:lnTo>
                      <a:pt x="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29" name="Freeform 382"/>
              <p:cNvSpPr>
                <a:spLocks/>
              </p:cNvSpPr>
              <p:nvPr/>
            </p:nvSpPr>
            <p:spPr bwMode="auto">
              <a:xfrm>
                <a:off x="3749" y="1868"/>
                <a:ext cx="16" cy="37"/>
              </a:xfrm>
              <a:custGeom>
                <a:avLst/>
                <a:gdLst>
                  <a:gd name="T0" fmla="*/ 2 w 31"/>
                  <a:gd name="T1" fmla="*/ 0 h 73"/>
                  <a:gd name="T2" fmla="*/ 2 w 31"/>
                  <a:gd name="T3" fmla="*/ 0 h 73"/>
                  <a:gd name="T4" fmla="*/ 1 w 31"/>
                  <a:gd name="T5" fmla="*/ 5 h 73"/>
                  <a:gd name="T6" fmla="*/ 0 w 31"/>
                  <a:gd name="T7" fmla="*/ 5 h 73"/>
                  <a:gd name="T8" fmla="*/ 2 w 31"/>
                  <a:gd name="T9" fmla="*/ 0 h 73"/>
                  <a:gd name="T10" fmla="*/ 0 60000 65536"/>
                  <a:gd name="T11" fmla="*/ 0 60000 65536"/>
                  <a:gd name="T12" fmla="*/ 0 60000 65536"/>
                  <a:gd name="T13" fmla="*/ 0 60000 65536"/>
                  <a:gd name="T14" fmla="*/ 0 60000 65536"/>
                  <a:gd name="T15" fmla="*/ 0 w 31"/>
                  <a:gd name="T16" fmla="*/ 0 h 73"/>
                  <a:gd name="T17" fmla="*/ 31 w 31"/>
                  <a:gd name="T18" fmla="*/ 73 h 73"/>
                </a:gdLst>
                <a:ahLst/>
                <a:cxnLst>
                  <a:cxn ang="T10">
                    <a:pos x="T0" y="T1"/>
                  </a:cxn>
                  <a:cxn ang="T11">
                    <a:pos x="T2" y="T3"/>
                  </a:cxn>
                  <a:cxn ang="T12">
                    <a:pos x="T4" y="T5"/>
                  </a:cxn>
                  <a:cxn ang="T13">
                    <a:pos x="T6" y="T7"/>
                  </a:cxn>
                  <a:cxn ang="T14">
                    <a:pos x="T8" y="T9"/>
                  </a:cxn>
                </a:cxnLst>
                <a:rect l="T15" t="T16" r="T17" b="T18"/>
                <a:pathLst>
                  <a:path w="31" h="73">
                    <a:moveTo>
                      <a:pt x="24" y="0"/>
                    </a:moveTo>
                    <a:lnTo>
                      <a:pt x="31" y="0"/>
                    </a:lnTo>
                    <a:lnTo>
                      <a:pt x="6" y="73"/>
                    </a:lnTo>
                    <a:lnTo>
                      <a:pt x="0" y="73"/>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30" name="Freeform 383"/>
              <p:cNvSpPr>
                <a:spLocks noEditPoints="1"/>
              </p:cNvSpPr>
              <p:nvPr/>
            </p:nvSpPr>
            <p:spPr bwMode="auto">
              <a:xfrm>
                <a:off x="3765" y="1869"/>
                <a:ext cx="30" cy="35"/>
              </a:xfrm>
              <a:custGeom>
                <a:avLst/>
                <a:gdLst>
                  <a:gd name="T0" fmla="*/ 2 w 58"/>
                  <a:gd name="T1" fmla="*/ 1 h 70"/>
                  <a:gd name="T2" fmla="*/ 2 w 58"/>
                  <a:gd name="T3" fmla="*/ 2 h 70"/>
                  <a:gd name="T4" fmla="*/ 3 w 58"/>
                  <a:gd name="T5" fmla="*/ 2 h 70"/>
                  <a:gd name="T6" fmla="*/ 3 w 58"/>
                  <a:gd name="T7" fmla="*/ 2 h 70"/>
                  <a:gd name="T8" fmla="*/ 3 w 58"/>
                  <a:gd name="T9" fmla="*/ 1 h 70"/>
                  <a:gd name="T10" fmla="*/ 3 w 58"/>
                  <a:gd name="T11" fmla="*/ 1 h 70"/>
                  <a:gd name="T12" fmla="*/ 3 w 58"/>
                  <a:gd name="T13" fmla="*/ 1 h 70"/>
                  <a:gd name="T14" fmla="*/ 3 w 58"/>
                  <a:gd name="T15" fmla="*/ 1 h 70"/>
                  <a:gd name="T16" fmla="*/ 3 w 58"/>
                  <a:gd name="T17" fmla="*/ 1 h 70"/>
                  <a:gd name="T18" fmla="*/ 3 w 58"/>
                  <a:gd name="T19" fmla="*/ 1 h 70"/>
                  <a:gd name="T20" fmla="*/ 3 w 58"/>
                  <a:gd name="T21" fmla="*/ 1 h 70"/>
                  <a:gd name="T22" fmla="*/ 2 w 58"/>
                  <a:gd name="T23" fmla="*/ 1 h 70"/>
                  <a:gd name="T24" fmla="*/ 0 w 58"/>
                  <a:gd name="T25" fmla="*/ 0 h 70"/>
                  <a:gd name="T26" fmla="*/ 3 w 58"/>
                  <a:gd name="T27" fmla="*/ 0 h 70"/>
                  <a:gd name="T28" fmla="*/ 4 w 58"/>
                  <a:gd name="T29" fmla="*/ 1 h 70"/>
                  <a:gd name="T30" fmla="*/ 4 w 58"/>
                  <a:gd name="T31" fmla="*/ 1 h 70"/>
                  <a:gd name="T32" fmla="*/ 4 w 58"/>
                  <a:gd name="T33" fmla="*/ 1 h 70"/>
                  <a:gd name="T34" fmla="*/ 4 w 58"/>
                  <a:gd name="T35" fmla="*/ 1 h 70"/>
                  <a:gd name="T36" fmla="*/ 4 w 58"/>
                  <a:gd name="T37" fmla="*/ 1 h 70"/>
                  <a:gd name="T38" fmla="*/ 4 w 58"/>
                  <a:gd name="T39" fmla="*/ 1 h 70"/>
                  <a:gd name="T40" fmla="*/ 4 w 58"/>
                  <a:gd name="T41" fmla="*/ 1 h 70"/>
                  <a:gd name="T42" fmla="*/ 4 w 58"/>
                  <a:gd name="T43" fmla="*/ 2 h 70"/>
                  <a:gd name="T44" fmla="*/ 3 w 58"/>
                  <a:gd name="T45" fmla="*/ 2 h 70"/>
                  <a:gd name="T46" fmla="*/ 3 w 58"/>
                  <a:gd name="T47" fmla="*/ 2 h 70"/>
                  <a:gd name="T48" fmla="*/ 2 w 58"/>
                  <a:gd name="T49" fmla="*/ 2 h 70"/>
                  <a:gd name="T50" fmla="*/ 2 w 58"/>
                  <a:gd name="T51" fmla="*/ 3 h 70"/>
                  <a:gd name="T52" fmla="*/ 2 w 58"/>
                  <a:gd name="T53" fmla="*/ 4 h 70"/>
                  <a:gd name="T54" fmla="*/ 2 w 58"/>
                  <a:gd name="T55" fmla="*/ 4 h 70"/>
                  <a:gd name="T56" fmla="*/ 2 w 58"/>
                  <a:gd name="T57" fmla="*/ 4 h 70"/>
                  <a:gd name="T58" fmla="*/ 3 w 58"/>
                  <a:gd name="T59" fmla="*/ 4 h 70"/>
                  <a:gd name="T60" fmla="*/ 3 w 58"/>
                  <a:gd name="T61" fmla="*/ 4 h 70"/>
                  <a:gd name="T62" fmla="*/ 0 w 58"/>
                  <a:gd name="T63" fmla="*/ 4 h 70"/>
                  <a:gd name="T64" fmla="*/ 0 w 58"/>
                  <a:gd name="T65" fmla="*/ 4 h 70"/>
                  <a:gd name="T66" fmla="*/ 1 w 58"/>
                  <a:gd name="T67" fmla="*/ 4 h 70"/>
                  <a:gd name="T68" fmla="*/ 1 w 58"/>
                  <a:gd name="T69" fmla="*/ 4 h 70"/>
                  <a:gd name="T70" fmla="*/ 1 w 58"/>
                  <a:gd name="T71" fmla="*/ 3 h 70"/>
                  <a:gd name="T72" fmla="*/ 1 w 58"/>
                  <a:gd name="T73" fmla="*/ 3 h 70"/>
                  <a:gd name="T74" fmla="*/ 1 w 58"/>
                  <a:gd name="T75" fmla="*/ 1 h 70"/>
                  <a:gd name="T76" fmla="*/ 1 w 58"/>
                  <a:gd name="T77" fmla="*/ 1 h 70"/>
                  <a:gd name="T78" fmla="*/ 1 w 58"/>
                  <a:gd name="T79" fmla="*/ 1 h 70"/>
                  <a:gd name="T80" fmla="*/ 1 w 58"/>
                  <a:gd name="T81" fmla="*/ 1 h 70"/>
                  <a:gd name="T82" fmla="*/ 1 w 58"/>
                  <a:gd name="T83" fmla="*/ 1 h 70"/>
                  <a:gd name="T84" fmla="*/ 1 w 58"/>
                  <a:gd name="T85" fmla="*/ 1 h 70"/>
                  <a:gd name="T86" fmla="*/ 0 w 58"/>
                  <a:gd name="T87" fmla="*/ 1 h 70"/>
                  <a:gd name="T88" fmla="*/ 0 w 58"/>
                  <a:gd name="T89" fmla="*/ 0 h 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8"/>
                  <a:gd name="T136" fmla="*/ 0 h 70"/>
                  <a:gd name="T137" fmla="*/ 58 w 58"/>
                  <a:gd name="T138" fmla="*/ 70 h 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8" h="70">
                    <a:moveTo>
                      <a:pt x="25" y="2"/>
                    </a:moveTo>
                    <a:lnTo>
                      <a:pt x="25" y="33"/>
                    </a:lnTo>
                    <a:lnTo>
                      <a:pt x="32" y="33"/>
                    </a:lnTo>
                    <a:lnTo>
                      <a:pt x="36" y="32"/>
                    </a:lnTo>
                    <a:lnTo>
                      <a:pt x="39" y="30"/>
                    </a:lnTo>
                    <a:lnTo>
                      <a:pt x="42" y="22"/>
                    </a:lnTo>
                    <a:lnTo>
                      <a:pt x="42" y="12"/>
                    </a:lnTo>
                    <a:lnTo>
                      <a:pt x="40" y="9"/>
                    </a:lnTo>
                    <a:lnTo>
                      <a:pt x="39" y="5"/>
                    </a:lnTo>
                    <a:lnTo>
                      <a:pt x="36" y="4"/>
                    </a:lnTo>
                    <a:lnTo>
                      <a:pt x="32" y="2"/>
                    </a:lnTo>
                    <a:lnTo>
                      <a:pt x="25" y="2"/>
                    </a:lnTo>
                    <a:close/>
                    <a:moveTo>
                      <a:pt x="0" y="0"/>
                    </a:moveTo>
                    <a:lnTo>
                      <a:pt x="37" y="0"/>
                    </a:lnTo>
                    <a:lnTo>
                      <a:pt x="49" y="2"/>
                    </a:lnTo>
                    <a:lnTo>
                      <a:pt x="51" y="4"/>
                    </a:lnTo>
                    <a:lnTo>
                      <a:pt x="56" y="8"/>
                    </a:lnTo>
                    <a:lnTo>
                      <a:pt x="58" y="12"/>
                    </a:lnTo>
                    <a:lnTo>
                      <a:pt x="58" y="22"/>
                    </a:lnTo>
                    <a:lnTo>
                      <a:pt x="57" y="25"/>
                    </a:lnTo>
                    <a:lnTo>
                      <a:pt x="54" y="29"/>
                    </a:lnTo>
                    <a:lnTo>
                      <a:pt x="51" y="32"/>
                    </a:lnTo>
                    <a:lnTo>
                      <a:pt x="47" y="33"/>
                    </a:lnTo>
                    <a:lnTo>
                      <a:pt x="42" y="36"/>
                    </a:lnTo>
                    <a:lnTo>
                      <a:pt x="25" y="36"/>
                    </a:lnTo>
                    <a:lnTo>
                      <a:pt x="25" y="63"/>
                    </a:lnTo>
                    <a:lnTo>
                      <a:pt x="26" y="64"/>
                    </a:lnTo>
                    <a:lnTo>
                      <a:pt x="26" y="65"/>
                    </a:lnTo>
                    <a:lnTo>
                      <a:pt x="28" y="67"/>
                    </a:lnTo>
                    <a:lnTo>
                      <a:pt x="35" y="67"/>
                    </a:lnTo>
                    <a:lnTo>
                      <a:pt x="35" y="70"/>
                    </a:lnTo>
                    <a:lnTo>
                      <a:pt x="0" y="70"/>
                    </a:lnTo>
                    <a:lnTo>
                      <a:pt x="0" y="67"/>
                    </a:lnTo>
                    <a:lnTo>
                      <a:pt x="5" y="67"/>
                    </a:lnTo>
                    <a:lnTo>
                      <a:pt x="8" y="64"/>
                    </a:lnTo>
                    <a:lnTo>
                      <a:pt x="8" y="63"/>
                    </a:lnTo>
                    <a:lnTo>
                      <a:pt x="9" y="60"/>
                    </a:lnTo>
                    <a:lnTo>
                      <a:pt x="9" y="8"/>
                    </a:lnTo>
                    <a:lnTo>
                      <a:pt x="8" y="7"/>
                    </a:lnTo>
                    <a:lnTo>
                      <a:pt x="8" y="4"/>
                    </a:lnTo>
                    <a:lnTo>
                      <a:pt x="7" y="2"/>
                    </a:lnTo>
                    <a:lnTo>
                      <a:pt x="5" y="2"/>
                    </a:lnTo>
                    <a:lnTo>
                      <a:pt x="4" y="1"/>
                    </a:lnTo>
                    <a:lnTo>
                      <a:pt x="0" y="1"/>
                    </a:lnTo>
                    <a:lnTo>
                      <a:pt x="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31" name="Freeform 384"/>
              <p:cNvSpPr>
                <a:spLocks noEditPoints="1"/>
              </p:cNvSpPr>
              <p:nvPr/>
            </p:nvSpPr>
            <p:spPr bwMode="auto">
              <a:xfrm>
                <a:off x="3797" y="1868"/>
                <a:ext cx="38" cy="36"/>
              </a:xfrm>
              <a:custGeom>
                <a:avLst/>
                <a:gdLst>
                  <a:gd name="T0" fmla="*/ 2 w 75"/>
                  <a:gd name="T1" fmla="*/ 1 h 72"/>
                  <a:gd name="T2" fmla="*/ 2 w 75"/>
                  <a:gd name="T3" fmla="*/ 3 h 72"/>
                  <a:gd name="T4" fmla="*/ 3 w 75"/>
                  <a:gd name="T5" fmla="*/ 3 h 72"/>
                  <a:gd name="T6" fmla="*/ 2 w 75"/>
                  <a:gd name="T7" fmla="*/ 1 h 72"/>
                  <a:gd name="T8" fmla="*/ 3 w 75"/>
                  <a:gd name="T9" fmla="*/ 0 h 72"/>
                  <a:gd name="T10" fmla="*/ 3 w 75"/>
                  <a:gd name="T11" fmla="*/ 0 h 72"/>
                  <a:gd name="T12" fmla="*/ 4 w 75"/>
                  <a:gd name="T13" fmla="*/ 3 h 72"/>
                  <a:gd name="T14" fmla="*/ 5 w 75"/>
                  <a:gd name="T15" fmla="*/ 3 h 72"/>
                  <a:gd name="T16" fmla="*/ 5 w 75"/>
                  <a:gd name="T17" fmla="*/ 5 h 72"/>
                  <a:gd name="T18" fmla="*/ 5 w 75"/>
                  <a:gd name="T19" fmla="*/ 5 h 72"/>
                  <a:gd name="T20" fmla="*/ 5 w 75"/>
                  <a:gd name="T21" fmla="*/ 5 h 72"/>
                  <a:gd name="T22" fmla="*/ 5 w 75"/>
                  <a:gd name="T23" fmla="*/ 5 h 72"/>
                  <a:gd name="T24" fmla="*/ 5 w 75"/>
                  <a:gd name="T25" fmla="*/ 5 h 72"/>
                  <a:gd name="T26" fmla="*/ 3 w 75"/>
                  <a:gd name="T27" fmla="*/ 5 h 72"/>
                  <a:gd name="T28" fmla="*/ 3 w 75"/>
                  <a:gd name="T29" fmla="*/ 5 h 72"/>
                  <a:gd name="T30" fmla="*/ 4 w 75"/>
                  <a:gd name="T31" fmla="*/ 5 h 72"/>
                  <a:gd name="T32" fmla="*/ 4 w 75"/>
                  <a:gd name="T33" fmla="*/ 5 h 72"/>
                  <a:gd name="T34" fmla="*/ 4 w 75"/>
                  <a:gd name="T35" fmla="*/ 5 h 72"/>
                  <a:gd name="T36" fmla="*/ 4 w 75"/>
                  <a:gd name="T37" fmla="*/ 5 h 72"/>
                  <a:gd name="T38" fmla="*/ 4 w 75"/>
                  <a:gd name="T39" fmla="*/ 5 h 72"/>
                  <a:gd name="T40" fmla="*/ 4 w 75"/>
                  <a:gd name="T41" fmla="*/ 3 h 72"/>
                  <a:gd name="T42" fmla="*/ 4 w 75"/>
                  <a:gd name="T43" fmla="*/ 3 h 72"/>
                  <a:gd name="T44" fmla="*/ 3 w 75"/>
                  <a:gd name="T45" fmla="*/ 3 h 72"/>
                  <a:gd name="T46" fmla="*/ 2 w 75"/>
                  <a:gd name="T47" fmla="*/ 3 h 72"/>
                  <a:gd name="T48" fmla="*/ 1 w 75"/>
                  <a:gd name="T49" fmla="*/ 3 h 72"/>
                  <a:gd name="T50" fmla="*/ 1 w 75"/>
                  <a:gd name="T51" fmla="*/ 5 h 72"/>
                  <a:gd name="T52" fmla="*/ 1 w 75"/>
                  <a:gd name="T53" fmla="*/ 5 h 72"/>
                  <a:gd name="T54" fmla="*/ 2 w 75"/>
                  <a:gd name="T55" fmla="*/ 5 h 72"/>
                  <a:gd name="T56" fmla="*/ 2 w 75"/>
                  <a:gd name="T57" fmla="*/ 5 h 72"/>
                  <a:gd name="T58" fmla="*/ 0 w 75"/>
                  <a:gd name="T59" fmla="*/ 5 h 72"/>
                  <a:gd name="T60" fmla="*/ 0 w 75"/>
                  <a:gd name="T61" fmla="*/ 5 h 72"/>
                  <a:gd name="T62" fmla="*/ 1 w 75"/>
                  <a:gd name="T63" fmla="*/ 5 h 72"/>
                  <a:gd name="T64" fmla="*/ 1 w 75"/>
                  <a:gd name="T65" fmla="*/ 5 h 72"/>
                  <a:gd name="T66" fmla="*/ 1 w 75"/>
                  <a:gd name="T67" fmla="*/ 5 h 72"/>
                  <a:gd name="T68" fmla="*/ 1 w 75"/>
                  <a:gd name="T69" fmla="*/ 5 h 72"/>
                  <a:gd name="T70" fmla="*/ 1 w 75"/>
                  <a:gd name="T71" fmla="*/ 3 h 72"/>
                  <a:gd name="T72" fmla="*/ 1 w 75"/>
                  <a:gd name="T73" fmla="*/ 3 h 72"/>
                  <a:gd name="T74" fmla="*/ 3 w 75"/>
                  <a:gd name="T75" fmla="*/ 0 h 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
                  <a:gd name="T115" fmla="*/ 0 h 72"/>
                  <a:gd name="T116" fmla="*/ 75 w 75"/>
                  <a:gd name="T117" fmla="*/ 72 h 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 h="72">
                    <a:moveTo>
                      <a:pt x="32" y="23"/>
                    </a:moveTo>
                    <a:lnTo>
                      <a:pt x="21" y="48"/>
                    </a:lnTo>
                    <a:lnTo>
                      <a:pt x="43" y="48"/>
                    </a:lnTo>
                    <a:lnTo>
                      <a:pt x="32" y="23"/>
                    </a:lnTo>
                    <a:close/>
                    <a:moveTo>
                      <a:pt x="37" y="0"/>
                    </a:moveTo>
                    <a:lnTo>
                      <a:pt x="39" y="0"/>
                    </a:lnTo>
                    <a:lnTo>
                      <a:pt x="64" y="58"/>
                    </a:lnTo>
                    <a:lnTo>
                      <a:pt x="67" y="62"/>
                    </a:lnTo>
                    <a:lnTo>
                      <a:pt x="68" y="66"/>
                    </a:lnTo>
                    <a:lnTo>
                      <a:pt x="70" y="67"/>
                    </a:lnTo>
                    <a:lnTo>
                      <a:pt x="72" y="69"/>
                    </a:lnTo>
                    <a:lnTo>
                      <a:pt x="75" y="69"/>
                    </a:lnTo>
                    <a:lnTo>
                      <a:pt x="75" y="72"/>
                    </a:lnTo>
                    <a:lnTo>
                      <a:pt x="42" y="72"/>
                    </a:lnTo>
                    <a:lnTo>
                      <a:pt x="42" y="69"/>
                    </a:lnTo>
                    <a:lnTo>
                      <a:pt x="50" y="69"/>
                    </a:lnTo>
                    <a:lnTo>
                      <a:pt x="50" y="67"/>
                    </a:lnTo>
                    <a:lnTo>
                      <a:pt x="51" y="66"/>
                    </a:lnTo>
                    <a:lnTo>
                      <a:pt x="51" y="65"/>
                    </a:lnTo>
                    <a:lnTo>
                      <a:pt x="50" y="65"/>
                    </a:lnTo>
                    <a:lnTo>
                      <a:pt x="50" y="62"/>
                    </a:lnTo>
                    <a:lnTo>
                      <a:pt x="49" y="59"/>
                    </a:lnTo>
                    <a:lnTo>
                      <a:pt x="46" y="52"/>
                    </a:lnTo>
                    <a:lnTo>
                      <a:pt x="19" y="52"/>
                    </a:lnTo>
                    <a:lnTo>
                      <a:pt x="15" y="59"/>
                    </a:lnTo>
                    <a:lnTo>
                      <a:pt x="15" y="67"/>
                    </a:lnTo>
                    <a:lnTo>
                      <a:pt x="16" y="69"/>
                    </a:lnTo>
                    <a:lnTo>
                      <a:pt x="25" y="69"/>
                    </a:lnTo>
                    <a:lnTo>
                      <a:pt x="25" y="72"/>
                    </a:lnTo>
                    <a:lnTo>
                      <a:pt x="0" y="72"/>
                    </a:lnTo>
                    <a:lnTo>
                      <a:pt x="0" y="69"/>
                    </a:lnTo>
                    <a:lnTo>
                      <a:pt x="2" y="69"/>
                    </a:lnTo>
                    <a:lnTo>
                      <a:pt x="4" y="67"/>
                    </a:lnTo>
                    <a:lnTo>
                      <a:pt x="7" y="66"/>
                    </a:lnTo>
                    <a:lnTo>
                      <a:pt x="8" y="65"/>
                    </a:lnTo>
                    <a:lnTo>
                      <a:pt x="9" y="60"/>
                    </a:lnTo>
                    <a:lnTo>
                      <a:pt x="12" y="56"/>
                    </a:lnTo>
                    <a:lnTo>
                      <a:pt x="37"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32" name="Freeform 385"/>
              <p:cNvSpPr>
                <a:spLocks/>
              </p:cNvSpPr>
              <p:nvPr/>
            </p:nvSpPr>
            <p:spPr bwMode="auto">
              <a:xfrm>
                <a:off x="3836" y="1869"/>
                <a:ext cx="51" cy="36"/>
              </a:xfrm>
              <a:custGeom>
                <a:avLst/>
                <a:gdLst>
                  <a:gd name="T0" fmla="*/ 0 w 102"/>
                  <a:gd name="T1" fmla="*/ 0 h 71"/>
                  <a:gd name="T2" fmla="*/ 2 w 102"/>
                  <a:gd name="T3" fmla="*/ 0 h 71"/>
                  <a:gd name="T4" fmla="*/ 2 w 102"/>
                  <a:gd name="T5" fmla="*/ 1 h 71"/>
                  <a:gd name="T6" fmla="*/ 2 w 102"/>
                  <a:gd name="T7" fmla="*/ 1 h 71"/>
                  <a:gd name="T8" fmla="*/ 2 w 102"/>
                  <a:gd name="T9" fmla="*/ 1 h 71"/>
                  <a:gd name="T10" fmla="*/ 2 w 102"/>
                  <a:gd name="T11" fmla="*/ 1 h 71"/>
                  <a:gd name="T12" fmla="*/ 2 w 102"/>
                  <a:gd name="T13" fmla="*/ 1 h 71"/>
                  <a:gd name="T14" fmla="*/ 2 w 102"/>
                  <a:gd name="T15" fmla="*/ 1 h 71"/>
                  <a:gd name="T16" fmla="*/ 2 w 102"/>
                  <a:gd name="T17" fmla="*/ 1 h 71"/>
                  <a:gd name="T18" fmla="*/ 3 w 102"/>
                  <a:gd name="T19" fmla="*/ 3 h 71"/>
                  <a:gd name="T20" fmla="*/ 3 w 102"/>
                  <a:gd name="T21" fmla="*/ 2 h 71"/>
                  <a:gd name="T22" fmla="*/ 3 w 102"/>
                  <a:gd name="T23" fmla="*/ 1 h 71"/>
                  <a:gd name="T24" fmla="*/ 3 w 102"/>
                  <a:gd name="T25" fmla="*/ 1 h 71"/>
                  <a:gd name="T26" fmla="*/ 3 w 102"/>
                  <a:gd name="T27" fmla="*/ 1 h 71"/>
                  <a:gd name="T28" fmla="*/ 3 w 102"/>
                  <a:gd name="T29" fmla="*/ 1 h 71"/>
                  <a:gd name="T30" fmla="*/ 3 w 102"/>
                  <a:gd name="T31" fmla="*/ 1 h 71"/>
                  <a:gd name="T32" fmla="*/ 3 w 102"/>
                  <a:gd name="T33" fmla="*/ 1 h 71"/>
                  <a:gd name="T34" fmla="*/ 3 w 102"/>
                  <a:gd name="T35" fmla="*/ 1 h 71"/>
                  <a:gd name="T36" fmla="*/ 3 w 102"/>
                  <a:gd name="T37" fmla="*/ 1 h 71"/>
                  <a:gd name="T38" fmla="*/ 3 w 102"/>
                  <a:gd name="T39" fmla="*/ 1 h 71"/>
                  <a:gd name="T40" fmla="*/ 3 w 102"/>
                  <a:gd name="T41" fmla="*/ 0 h 71"/>
                  <a:gd name="T42" fmla="*/ 5 w 102"/>
                  <a:gd name="T43" fmla="*/ 0 h 71"/>
                  <a:gd name="T44" fmla="*/ 5 w 102"/>
                  <a:gd name="T45" fmla="*/ 1 h 71"/>
                  <a:gd name="T46" fmla="*/ 5 w 102"/>
                  <a:gd name="T47" fmla="*/ 1 h 71"/>
                  <a:gd name="T48" fmla="*/ 3 w 102"/>
                  <a:gd name="T49" fmla="*/ 1 h 71"/>
                  <a:gd name="T50" fmla="*/ 3 w 102"/>
                  <a:gd name="T51" fmla="*/ 1 h 71"/>
                  <a:gd name="T52" fmla="*/ 5 w 102"/>
                  <a:gd name="T53" fmla="*/ 1 h 71"/>
                  <a:gd name="T54" fmla="*/ 5 w 102"/>
                  <a:gd name="T55" fmla="*/ 3 h 71"/>
                  <a:gd name="T56" fmla="*/ 6 w 102"/>
                  <a:gd name="T57" fmla="*/ 1 h 71"/>
                  <a:gd name="T58" fmla="*/ 6 w 102"/>
                  <a:gd name="T59" fmla="*/ 1 h 71"/>
                  <a:gd name="T60" fmla="*/ 6 w 102"/>
                  <a:gd name="T61" fmla="*/ 1 h 71"/>
                  <a:gd name="T62" fmla="*/ 6 w 102"/>
                  <a:gd name="T63" fmla="*/ 1 h 71"/>
                  <a:gd name="T64" fmla="*/ 6 w 102"/>
                  <a:gd name="T65" fmla="*/ 1 h 71"/>
                  <a:gd name="T66" fmla="*/ 6 w 102"/>
                  <a:gd name="T67" fmla="*/ 1 h 71"/>
                  <a:gd name="T68" fmla="*/ 6 w 102"/>
                  <a:gd name="T69" fmla="*/ 1 h 71"/>
                  <a:gd name="T70" fmla="*/ 6 w 102"/>
                  <a:gd name="T71" fmla="*/ 0 h 71"/>
                  <a:gd name="T72" fmla="*/ 6 w 102"/>
                  <a:gd name="T73" fmla="*/ 0 h 71"/>
                  <a:gd name="T74" fmla="*/ 6 w 102"/>
                  <a:gd name="T75" fmla="*/ 1 h 71"/>
                  <a:gd name="T76" fmla="*/ 6 w 102"/>
                  <a:gd name="T77" fmla="*/ 1 h 71"/>
                  <a:gd name="T78" fmla="*/ 6 w 102"/>
                  <a:gd name="T79" fmla="*/ 1 h 71"/>
                  <a:gd name="T80" fmla="*/ 6 w 102"/>
                  <a:gd name="T81" fmla="*/ 1 h 71"/>
                  <a:gd name="T82" fmla="*/ 6 w 102"/>
                  <a:gd name="T83" fmla="*/ 1 h 71"/>
                  <a:gd name="T84" fmla="*/ 6 w 102"/>
                  <a:gd name="T85" fmla="*/ 1 h 71"/>
                  <a:gd name="T86" fmla="*/ 6 w 102"/>
                  <a:gd name="T87" fmla="*/ 1 h 71"/>
                  <a:gd name="T88" fmla="*/ 6 w 102"/>
                  <a:gd name="T89" fmla="*/ 1 h 71"/>
                  <a:gd name="T90" fmla="*/ 5 w 102"/>
                  <a:gd name="T91" fmla="*/ 5 h 71"/>
                  <a:gd name="T92" fmla="*/ 5 w 102"/>
                  <a:gd name="T93" fmla="*/ 5 h 71"/>
                  <a:gd name="T94" fmla="*/ 3 w 102"/>
                  <a:gd name="T95" fmla="*/ 2 h 71"/>
                  <a:gd name="T96" fmla="*/ 3 w 102"/>
                  <a:gd name="T97" fmla="*/ 5 h 71"/>
                  <a:gd name="T98" fmla="*/ 2 w 102"/>
                  <a:gd name="T99" fmla="*/ 5 h 71"/>
                  <a:gd name="T100" fmla="*/ 1 w 102"/>
                  <a:gd name="T101" fmla="*/ 1 h 71"/>
                  <a:gd name="T102" fmla="*/ 1 w 102"/>
                  <a:gd name="T103" fmla="*/ 1 h 71"/>
                  <a:gd name="T104" fmla="*/ 1 w 102"/>
                  <a:gd name="T105" fmla="*/ 1 h 71"/>
                  <a:gd name="T106" fmla="*/ 1 w 102"/>
                  <a:gd name="T107" fmla="*/ 1 h 71"/>
                  <a:gd name="T108" fmla="*/ 0 w 102"/>
                  <a:gd name="T109" fmla="*/ 1 h 71"/>
                  <a:gd name="T110" fmla="*/ 0 w 102"/>
                  <a:gd name="T111" fmla="*/ 0 h 7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2"/>
                  <a:gd name="T169" fmla="*/ 0 h 71"/>
                  <a:gd name="T170" fmla="*/ 102 w 102"/>
                  <a:gd name="T171" fmla="*/ 71 h 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2" h="71">
                    <a:moveTo>
                      <a:pt x="0" y="0"/>
                    </a:moveTo>
                    <a:lnTo>
                      <a:pt x="28" y="0"/>
                    </a:lnTo>
                    <a:lnTo>
                      <a:pt x="28" y="1"/>
                    </a:lnTo>
                    <a:lnTo>
                      <a:pt x="25" y="1"/>
                    </a:lnTo>
                    <a:lnTo>
                      <a:pt x="24" y="2"/>
                    </a:lnTo>
                    <a:lnTo>
                      <a:pt x="22" y="2"/>
                    </a:lnTo>
                    <a:lnTo>
                      <a:pt x="22" y="7"/>
                    </a:lnTo>
                    <a:lnTo>
                      <a:pt x="24" y="9"/>
                    </a:lnTo>
                    <a:lnTo>
                      <a:pt x="25" y="14"/>
                    </a:lnTo>
                    <a:lnTo>
                      <a:pt x="39" y="46"/>
                    </a:lnTo>
                    <a:lnTo>
                      <a:pt x="51" y="19"/>
                    </a:lnTo>
                    <a:lnTo>
                      <a:pt x="48" y="12"/>
                    </a:lnTo>
                    <a:lnTo>
                      <a:pt x="46" y="9"/>
                    </a:lnTo>
                    <a:lnTo>
                      <a:pt x="46" y="8"/>
                    </a:lnTo>
                    <a:lnTo>
                      <a:pt x="45" y="5"/>
                    </a:lnTo>
                    <a:lnTo>
                      <a:pt x="45" y="4"/>
                    </a:lnTo>
                    <a:lnTo>
                      <a:pt x="44" y="2"/>
                    </a:lnTo>
                    <a:lnTo>
                      <a:pt x="42" y="2"/>
                    </a:lnTo>
                    <a:lnTo>
                      <a:pt x="39" y="1"/>
                    </a:lnTo>
                    <a:lnTo>
                      <a:pt x="37" y="1"/>
                    </a:lnTo>
                    <a:lnTo>
                      <a:pt x="37" y="0"/>
                    </a:lnTo>
                    <a:lnTo>
                      <a:pt x="69" y="0"/>
                    </a:lnTo>
                    <a:lnTo>
                      <a:pt x="69" y="1"/>
                    </a:lnTo>
                    <a:lnTo>
                      <a:pt x="65" y="1"/>
                    </a:lnTo>
                    <a:lnTo>
                      <a:pt x="63" y="2"/>
                    </a:lnTo>
                    <a:lnTo>
                      <a:pt x="63" y="9"/>
                    </a:lnTo>
                    <a:lnTo>
                      <a:pt x="65" y="12"/>
                    </a:lnTo>
                    <a:lnTo>
                      <a:pt x="79" y="46"/>
                    </a:lnTo>
                    <a:lnTo>
                      <a:pt x="88" y="15"/>
                    </a:lnTo>
                    <a:lnTo>
                      <a:pt x="90" y="12"/>
                    </a:lnTo>
                    <a:lnTo>
                      <a:pt x="90" y="11"/>
                    </a:lnTo>
                    <a:lnTo>
                      <a:pt x="91" y="9"/>
                    </a:lnTo>
                    <a:lnTo>
                      <a:pt x="91" y="4"/>
                    </a:lnTo>
                    <a:lnTo>
                      <a:pt x="88" y="1"/>
                    </a:lnTo>
                    <a:lnTo>
                      <a:pt x="84" y="1"/>
                    </a:lnTo>
                    <a:lnTo>
                      <a:pt x="84" y="0"/>
                    </a:lnTo>
                    <a:lnTo>
                      <a:pt x="102" y="0"/>
                    </a:lnTo>
                    <a:lnTo>
                      <a:pt x="102" y="1"/>
                    </a:lnTo>
                    <a:lnTo>
                      <a:pt x="101" y="1"/>
                    </a:lnTo>
                    <a:lnTo>
                      <a:pt x="100" y="2"/>
                    </a:lnTo>
                    <a:lnTo>
                      <a:pt x="98" y="2"/>
                    </a:lnTo>
                    <a:lnTo>
                      <a:pt x="98" y="4"/>
                    </a:lnTo>
                    <a:lnTo>
                      <a:pt x="97" y="4"/>
                    </a:lnTo>
                    <a:lnTo>
                      <a:pt x="97" y="5"/>
                    </a:lnTo>
                    <a:lnTo>
                      <a:pt x="94" y="14"/>
                    </a:lnTo>
                    <a:lnTo>
                      <a:pt x="73" y="71"/>
                    </a:lnTo>
                    <a:lnTo>
                      <a:pt x="72" y="71"/>
                    </a:lnTo>
                    <a:lnTo>
                      <a:pt x="52" y="25"/>
                    </a:lnTo>
                    <a:lnTo>
                      <a:pt x="34" y="71"/>
                    </a:lnTo>
                    <a:lnTo>
                      <a:pt x="31" y="71"/>
                    </a:lnTo>
                    <a:lnTo>
                      <a:pt x="8" y="14"/>
                    </a:lnTo>
                    <a:lnTo>
                      <a:pt x="7" y="8"/>
                    </a:lnTo>
                    <a:lnTo>
                      <a:pt x="6" y="5"/>
                    </a:lnTo>
                    <a:lnTo>
                      <a:pt x="1" y="1"/>
                    </a:lnTo>
                    <a:lnTo>
                      <a:pt x="0" y="1"/>
                    </a:lnTo>
                    <a:lnTo>
                      <a:pt x="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33" name="Freeform 386"/>
              <p:cNvSpPr>
                <a:spLocks/>
              </p:cNvSpPr>
              <p:nvPr/>
            </p:nvSpPr>
            <p:spPr bwMode="auto">
              <a:xfrm>
                <a:off x="3890" y="1868"/>
                <a:ext cx="33" cy="37"/>
              </a:xfrm>
              <a:custGeom>
                <a:avLst/>
                <a:gdLst>
                  <a:gd name="T0" fmla="*/ 1 w 66"/>
                  <a:gd name="T1" fmla="*/ 0 h 73"/>
                  <a:gd name="T2" fmla="*/ 2 w 66"/>
                  <a:gd name="T3" fmla="*/ 0 h 73"/>
                  <a:gd name="T4" fmla="*/ 3 w 66"/>
                  <a:gd name="T5" fmla="*/ 1 h 73"/>
                  <a:gd name="T6" fmla="*/ 3 w 66"/>
                  <a:gd name="T7" fmla="*/ 1 h 73"/>
                  <a:gd name="T8" fmla="*/ 3 w 66"/>
                  <a:gd name="T9" fmla="*/ 1 h 73"/>
                  <a:gd name="T10" fmla="*/ 3 w 66"/>
                  <a:gd name="T11" fmla="*/ 1 h 73"/>
                  <a:gd name="T12" fmla="*/ 3 w 66"/>
                  <a:gd name="T13" fmla="*/ 1 h 73"/>
                  <a:gd name="T14" fmla="*/ 4 w 66"/>
                  <a:gd name="T15" fmla="*/ 0 h 73"/>
                  <a:gd name="T16" fmla="*/ 4 w 66"/>
                  <a:gd name="T17" fmla="*/ 0 h 73"/>
                  <a:gd name="T18" fmla="*/ 4 w 66"/>
                  <a:gd name="T19" fmla="*/ 2 h 73"/>
                  <a:gd name="T20" fmla="*/ 4 w 66"/>
                  <a:gd name="T21" fmla="*/ 2 h 73"/>
                  <a:gd name="T22" fmla="*/ 3 w 66"/>
                  <a:gd name="T23" fmla="*/ 1 h 73"/>
                  <a:gd name="T24" fmla="*/ 3 w 66"/>
                  <a:gd name="T25" fmla="*/ 1 h 73"/>
                  <a:gd name="T26" fmla="*/ 3 w 66"/>
                  <a:gd name="T27" fmla="*/ 1 h 73"/>
                  <a:gd name="T28" fmla="*/ 3 w 66"/>
                  <a:gd name="T29" fmla="*/ 1 h 73"/>
                  <a:gd name="T30" fmla="*/ 2 w 66"/>
                  <a:gd name="T31" fmla="*/ 1 h 73"/>
                  <a:gd name="T32" fmla="*/ 1 w 66"/>
                  <a:gd name="T33" fmla="*/ 1 h 73"/>
                  <a:gd name="T34" fmla="*/ 1 w 66"/>
                  <a:gd name="T35" fmla="*/ 1 h 73"/>
                  <a:gd name="T36" fmla="*/ 1 w 66"/>
                  <a:gd name="T37" fmla="*/ 1 h 73"/>
                  <a:gd name="T38" fmla="*/ 1 w 66"/>
                  <a:gd name="T39" fmla="*/ 2 h 73"/>
                  <a:gd name="T40" fmla="*/ 1 w 66"/>
                  <a:gd name="T41" fmla="*/ 2 h 73"/>
                  <a:gd name="T42" fmla="*/ 1 w 66"/>
                  <a:gd name="T43" fmla="*/ 3 h 73"/>
                  <a:gd name="T44" fmla="*/ 1 w 66"/>
                  <a:gd name="T45" fmla="*/ 3 h 73"/>
                  <a:gd name="T46" fmla="*/ 1 w 66"/>
                  <a:gd name="T47" fmla="*/ 4 h 73"/>
                  <a:gd name="T48" fmla="*/ 1 w 66"/>
                  <a:gd name="T49" fmla="*/ 4 h 73"/>
                  <a:gd name="T50" fmla="*/ 1 w 66"/>
                  <a:gd name="T51" fmla="*/ 4 h 73"/>
                  <a:gd name="T52" fmla="*/ 1 w 66"/>
                  <a:gd name="T53" fmla="*/ 4 h 73"/>
                  <a:gd name="T54" fmla="*/ 2 w 66"/>
                  <a:gd name="T55" fmla="*/ 5 h 73"/>
                  <a:gd name="T56" fmla="*/ 2 w 66"/>
                  <a:gd name="T57" fmla="*/ 5 h 73"/>
                  <a:gd name="T58" fmla="*/ 2 w 66"/>
                  <a:gd name="T59" fmla="*/ 5 h 73"/>
                  <a:gd name="T60" fmla="*/ 2 w 66"/>
                  <a:gd name="T61" fmla="*/ 5 h 73"/>
                  <a:gd name="T62" fmla="*/ 3 w 66"/>
                  <a:gd name="T63" fmla="*/ 5 h 73"/>
                  <a:gd name="T64" fmla="*/ 3 w 66"/>
                  <a:gd name="T65" fmla="*/ 5 h 73"/>
                  <a:gd name="T66" fmla="*/ 3 w 66"/>
                  <a:gd name="T67" fmla="*/ 4 h 73"/>
                  <a:gd name="T68" fmla="*/ 3 w 66"/>
                  <a:gd name="T69" fmla="*/ 4 h 73"/>
                  <a:gd name="T70" fmla="*/ 4 w 66"/>
                  <a:gd name="T71" fmla="*/ 4 h 73"/>
                  <a:gd name="T72" fmla="*/ 4 w 66"/>
                  <a:gd name="T73" fmla="*/ 4 h 73"/>
                  <a:gd name="T74" fmla="*/ 3 w 66"/>
                  <a:gd name="T75" fmla="*/ 5 h 73"/>
                  <a:gd name="T76" fmla="*/ 3 w 66"/>
                  <a:gd name="T77" fmla="*/ 5 h 73"/>
                  <a:gd name="T78" fmla="*/ 3 w 66"/>
                  <a:gd name="T79" fmla="*/ 5 h 73"/>
                  <a:gd name="T80" fmla="*/ 3 w 66"/>
                  <a:gd name="T81" fmla="*/ 5 h 73"/>
                  <a:gd name="T82" fmla="*/ 2 w 66"/>
                  <a:gd name="T83" fmla="*/ 5 h 73"/>
                  <a:gd name="T84" fmla="*/ 1 w 66"/>
                  <a:gd name="T85" fmla="*/ 5 h 73"/>
                  <a:gd name="T86" fmla="*/ 1 w 66"/>
                  <a:gd name="T87" fmla="*/ 5 h 73"/>
                  <a:gd name="T88" fmla="*/ 1 w 66"/>
                  <a:gd name="T89" fmla="*/ 5 h 73"/>
                  <a:gd name="T90" fmla="*/ 1 w 66"/>
                  <a:gd name="T91" fmla="*/ 4 h 73"/>
                  <a:gd name="T92" fmla="*/ 1 w 66"/>
                  <a:gd name="T93" fmla="*/ 4 h 73"/>
                  <a:gd name="T94" fmla="*/ 1 w 66"/>
                  <a:gd name="T95" fmla="*/ 4 h 73"/>
                  <a:gd name="T96" fmla="*/ 0 w 66"/>
                  <a:gd name="T97" fmla="*/ 3 h 73"/>
                  <a:gd name="T98" fmla="*/ 0 w 66"/>
                  <a:gd name="T99" fmla="*/ 2 h 73"/>
                  <a:gd name="T100" fmla="*/ 1 w 66"/>
                  <a:gd name="T101" fmla="*/ 2 h 73"/>
                  <a:gd name="T102" fmla="*/ 1 w 66"/>
                  <a:gd name="T103" fmla="*/ 1 h 73"/>
                  <a:gd name="T104" fmla="*/ 1 w 66"/>
                  <a:gd name="T105" fmla="*/ 1 h 73"/>
                  <a:gd name="T106" fmla="*/ 1 w 66"/>
                  <a:gd name="T107" fmla="*/ 1 h 73"/>
                  <a:gd name="T108" fmla="*/ 1 w 66"/>
                  <a:gd name="T109" fmla="*/ 1 h 73"/>
                  <a:gd name="T110" fmla="*/ 1 w 66"/>
                  <a:gd name="T111" fmla="*/ 0 h 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6"/>
                  <a:gd name="T169" fmla="*/ 0 h 73"/>
                  <a:gd name="T170" fmla="*/ 66 w 66"/>
                  <a:gd name="T171" fmla="*/ 73 h 7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6" h="73">
                    <a:moveTo>
                      <a:pt x="31" y="0"/>
                    </a:moveTo>
                    <a:lnTo>
                      <a:pt x="43" y="0"/>
                    </a:lnTo>
                    <a:lnTo>
                      <a:pt x="55" y="3"/>
                    </a:lnTo>
                    <a:lnTo>
                      <a:pt x="57" y="4"/>
                    </a:lnTo>
                    <a:lnTo>
                      <a:pt x="62" y="4"/>
                    </a:lnTo>
                    <a:lnTo>
                      <a:pt x="63" y="3"/>
                    </a:lnTo>
                    <a:lnTo>
                      <a:pt x="63" y="2"/>
                    </a:lnTo>
                    <a:lnTo>
                      <a:pt x="64" y="0"/>
                    </a:lnTo>
                    <a:lnTo>
                      <a:pt x="66" y="0"/>
                    </a:lnTo>
                    <a:lnTo>
                      <a:pt x="66" y="24"/>
                    </a:lnTo>
                    <a:lnTo>
                      <a:pt x="64" y="24"/>
                    </a:lnTo>
                    <a:lnTo>
                      <a:pt x="59" y="13"/>
                    </a:lnTo>
                    <a:lnTo>
                      <a:pt x="55" y="10"/>
                    </a:lnTo>
                    <a:lnTo>
                      <a:pt x="52" y="7"/>
                    </a:lnTo>
                    <a:lnTo>
                      <a:pt x="48" y="4"/>
                    </a:lnTo>
                    <a:lnTo>
                      <a:pt x="38" y="4"/>
                    </a:lnTo>
                    <a:lnTo>
                      <a:pt x="29" y="7"/>
                    </a:lnTo>
                    <a:lnTo>
                      <a:pt x="27" y="11"/>
                    </a:lnTo>
                    <a:lnTo>
                      <a:pt x="24" y="14"/>
                    </a:lnTo>
                    <a:lnTo>
                      <a:pt x="20" y="23"/>
                    </a:lnTo>
                    <a:lnTo>
                      <a:pt x="20" y="28"/>
                    </a:lnTo>
                    <a:lnTo>
                      <a:pt x="18" y="35"/>
                    </a:lnTo>
                    <a:lnTo>
                      <a:pt x="20" y="45"/>
                    </a:lnTo>
                    <a:lnTo>
                      <a:pt x="21" y="53"/>
                    </a:lnTo>
                    <a:lnTo>
                      <a:pt x="24" y="58"/>
                    </a:lnTo>
                    <a:lnTo>
                      <a:pt x="25" y="62"/>
                    </a:lnTo>
                    <a:lnTo>
                      <a:pt x="28" y="63"/>
                    </a:lnTo>
                    <a:lnTo>
                      <a:pt x="32" y="66"/>
                    </a:lnTo>
                    <a:lnTo>
                      <a:pt x="36" y="67"/>
                    </a:lnTo>
                    <a:lnTo>
                      <a:pt x="42" y="69"/>
                    </a:lnTo>
                    <a:lnTo>
                      <a:pt x="46" y="67"/>
                    </a:lnTo>
                    <a:lnTo>
                      <a:pt x="50" y="67"/>
                    </a:lnTo>
                    <a:lnTo>
                      <a:pt x="55" y="65"/>
                    </a:lnTo>
                    <a:lnTo>
                      <a:pt x="57" y="63"/>
                    </a:lnTo>
                    <a:lnTo>
                      <a:pt x="62" y="59"/>
                    </a:lnTo>
                    <a:lnTo>
                      <a:pt x="64" y="55"/>
                    </a:lnTo>
                    <a:lnTo>
                      <a:pt x="64" y="62"/>
                    </a:lnTo>
                    <a:lnTo>
                      <a:pt x="60" y="65"/>
                    </a:lnTo>
                    <a:lnTo>
                      <a:pt x="57" y="67"/>
                    </a:lnTo>
                    <a:lnTo>
                      <a:pt x="53" y="70"/>
                    </a:lnTo>
                    <a:lnTo>
                      <a:pt x="49" y="72"/>
                    </a:lnTo>
                    <a:lnTo>
                      <a:pt x="43" y="73"/>
                    </a:lnTo>
                    <a:lnTo>
                      <a:pt x="31" y="73"/>
                    </a:lnTo>
                    <a:lnTo>
                      <a:pt x="24" y="72"/>
                    </a:lnTo>
                    <a:lnTo>
                      <a:pt x="17" y="69"/>
                    </a:lnTo>
                    <a:lnTo>
                      <a:pt x="8" y="60"/>
                    </a:lnTo>
                    <a:lnTo>
                      <a:pt x="4" y="55"/>
                    </a:lnTo>
                    <a:lnTo>
                      <a:pt x="1" y="49"/>
                    </a:lnTo>
                    <a:lnTo>
                      <a:pt x="0" y="44"/>
                    </a:lnTo>
                    <a:lnTo>
                      <a:pt x="0" y="31"/>
                    </a:lnTo>
                    <a:lnTo>
                      <a:pt x="3" y="24"/>
                    </a:lnTo>
                    <a:lnTo>
                      <a:pt x="8" y="13"/>
                    </a:lnTo>
                    <a:lnTo>
                      <a:pt x="14" y="9"/>
                    </a:lnTo>
                    <a:lnTo>
                      <a:pt x="18" y="4"/>
                    </a:lnTo>
                    <a:lnTo>
                      <a:pt x="25" y="2"/>
                    </a:lnTo>
                    <a:lnTo>
                      <a:pt x="31"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34" name="Freeform 387"/>
              <p:cNvSpPr>
                <a:spLocks/>
              </p:cNvSpPr>
              <p:nvPr/>
            </p:nvSpPr>
            <p:spPr bwMode="auto">
              <a:xfrm>
                <a:off x="3926" y="1868"/>
                <a:ext cx="15" cy="37"/>
              </a:xfrm>
              <a:custGeom>
                <a:avLst/>
                <a:gdLst>
                  <a:gd name="T0" fmla="*/ 1 w 31"/>
                  <a:gd name="T1" fmla="*/ 0 h 73"/>
                  <a:gd name="T2" fmla="*/ 1 w 31"/>
                  <a:gd name="T3" fmla="*/ 0 h 73"/>
                  <a:gd name="T4" fmla="*/ 0 w 31"/>
                  <a:gd name="T5" fmla="*/ 5 h 73"/>
                  <a:gd name="T6" fmla="*/ 0 w 31"/>
                  <a:gd name="T7" fmla="*/ 5 h 73"/>
                  <a:gd name="T8" fmla="*/ 1 w 31"/>
                  <a:gd name="T9" fmla="*/ 0 h 73"/>
                  <a:gd name="T10" fmla="*/ 0 60000 65536"/>
                  <a:gd name="T11" fmla="*/ 0 60000 65536"/>
                  <a:gd name="T12" fmla="*/ 0 60000 65536"/>
                  <a:gd name="T13" fmla="*/ 0 60000 65536"/>
                  <a:gd name="T14" fmla="*/ 0 60000 65536"/>
                  <a:gd name="T15" fmla="*/ 0 w 31"/>
                  <a:gd name="T16" fmla="*/ 0 h 73"/>
                  <a:gd name="T17" fmla="*/ 31 w 31"/>
                  <a:gd name="T18" fmla="*/ 73 h 73"/>
                </a:gdLst>
                <a:ahLst/>
                <a:cxnLst>
                  <a:cxn ang="T10">
                    <a:pos x="T0" y="T1"/>
                  </a:cxn>
                  <a:cxn ang="T11">
                    <a:pos x="T2" y="T3"/>
                  </a:cxn>
                  <a:cxn ang="T12">
                    <a:pos x="T4" y="T5"/>
                  </a:cxn>
                  <a:cxn ang="T13">
                    <a:pos x="T6" y="T7"/>
                  </a:cxn>
                  <a:cxn ang="T14">
                    <a:pos x="T8" y="T9"/>
                  </a:cxn>
                </a:cxnLst>
                <a:rect l="T15" t="T16" r="T17" b="T18"/>
                <a:pathLst>
                  <a:path w="31" h="73">
                    <a:moveTo>
                      <a:pt x="26" y="0"/>
                    </a:moveTo>
                    <a:lnTo>
                      <a:pt x="31" y="0"/>
                    </a:lnTo>
                    <a:lnTo>
                      <a:pt x="7" y="73"/>
                    </a:lnTo>
                    <a:lnTo>
                      <a:pt x="0" y="73"/>
                    </a:lnTo>
                    <a:lnTo>
                      <a:pt x="26"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35" name="Freeform 388"/>
              <p:cNvSpPr>
                <a:spLocks noEditPoints="1"/>
              </p:cNvSpPr>
              <p:nvPr/>
            </p:nvSpPr>
            <p:spPr bwMode="auto">
              <a:xfrm>
                <a:off x="3957" y="1868"/>
                <a:ext cx="11" cy="36"/>
              </a:xfrm>
              <a:custGeom>
                <a:avLst/>
                <a:gdLst>
                  <a:gd name="T0" fmla="*/ 0 w 23"/>
                  <a:gd name="T1" fmla="*/ 1 h 72"/>
                  <a:gd name="T2" fmla="*/ 1 w 23"/>
                  <a:gd name="T3" fmla="*/ 1 h 72"/>
                  <a:gd name="T4" fmla="*/ 1 w 23"/>
                  <a:gd name="T5" fmla="*/ 5 h 72"/>
                  <a:gd name="T6" fmla="*/ 1 w 23"/>
                  <a:gd name="T7" fmla="*/ 5 h 72"/>
                  <a:gd name="T8" fmla="*/ 1 w 23"/>
                  <a:gd name="T9" fmla="*/ 5 h 72"/>
                  <a:gd name="T10" fmla="*/ 1 w 23"/>
                  <a:gd name="T11" fmla="*/ 5 h 72"/>
                  <a:gd name="T12" fmla="*/ 1 w 23"/>
                  <a:gd name="T13" fmla="*/ 5 h 72"/>
                  <a:gd name="T14" fmla="*/ 0 w 23"/>
                  <a:gd name="T15" fmla="*/ 5 h 72"/>
                  <a:gd name="T16" fmla="*/ 0 w 23"/>
                  <a:gd name="T17" fmla="*/ 5 h 72"/>
                  <a:gd name="T18" fmla="*/ 0 w 23"/>
                  <a:gd name="T19" fmla="*/ 5 h 72"/>
                  <a:gd name="T20" fmla="*/ 0 w 23"/>
                  <a:gd name="T21" fmla="*/ 5 h 72"/>
                  <a:gd name="T22" fmla="*/ 0 w 23"/>
                  <a:gd name="T23" fmla="*/ 5 h 72"/>
                  <a:gd name="T24" fmla="*/ 0 w 23"/>
                  <a:gd name="T25" fmla="*/ 2 h 72"/>
                  <a:gd name="T26" fmla="*/ 0 w 23"/>
                  <a:gd name="T27" fmla="*/ 1 h 72"/>
                  <a:gd name="T28" fmla="*/ 0 w 23"/>
                  <a:gd name="T29" fmla="*/ 1 h 72"/>
                  <a:gd name="T30" fmla="*/ 0 w 23"/>
                  <a:gd name="T31" fmla="*/ 1 h 72"/>
                  <a:gd name="T32" fmla="*/ 0 w 23"/>
                  <a:gd name="T33" fmla="*/ 1 h 72"/>
                  <a:gd name="T34" fmla="*/ 0 w 23"/>
                  <a:gd name="T35" fmla="*/ 0 h 72"/>
                  <a:gd name="T36" fmla="*/ 0 w 23"/>
                  <a:gd name="T37" fmla="*/ 0 h 72"/>
                  <a:gd name="T38" fmla="*/ 0 w 23"/>
                  <a:gd name="T39" fmla="*/ 1 h 72"/>
                  <a:gd name="T40" fmla="*/ 0 w 23"/>
                  <a:gd name="T41" fmla="*/ 1 h 72"/>
                  <a:gd name="T42" fmla="*/ 1 w 23"/>
                  <a:gd name="T43" fmla="*/ 1 h 72"/>
                  <a:gd name="T44" fmla="*/ 1 w 23"/>
                  <a:gd name="T45" fmla="*/ 1 h 72"/>
                  <a:gd name="T46" fmla="*/ 0 w 23"/>
                  <a:gd name="T47" fmla="*/ 1 h 72"/>
                  <a:gd name="T48" fmla="*/ 0 w 23"/>
                  <a:gd name="T49" fmla="*/ 1 h 72"/>
                  <a:gd name="T50" fmla="*/ 0 w 23"/>
                  <a:gd name="T51" fmla="*/ 1 h 72"/>
                  <a:gd name="T52" fmla="*/ 0 w 23"/>
                  <a:gd name="T53" fmla="*/ 1 h 72"/>
                  <a:gd name="T54" fmla="*/ 0 w 23"/>
                  <a:gd name="T55" fmla="*/ 1 h 72"/>
                  <a:gd name="T56" fmla="*/ 0 w 23"/>
                  <a:gd name="T57" fmla="*/ 1 h 72"/>
                  <a:gd name="T58" fmla="*/ 0 w 23"/>
                  <a:gd name="T59" fmla="*/ 0 h 7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
                  <a:gd name="T91" fmla="*/ 0 h 72"/>
                  <a:gd name="T92" fmla="*/ 23 w 23"/>
                  <a:gd name="T93" fmla="*/ 72 h 7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 h="72">
                    <a:moveTo>
                      <a:pt x="0" y="24"/>
                    </a:moveTo>
                    <a:lnTo>
                      <a:pt x="18" y="24"/>
                    </a:lnTo>
                    <a:lnTo>
                      <a:pt x="18" y="66"/>
                    </a:lnTo>
                    <a:lnTo>
                      <a:pt x="20" y="67"/>
                    </a:lnTo>
                    <a:lnTo>
                      <a:pt x="20" y="69"/>
                    </a:lnTo>
                    <a:lnTo>
                      <a:pt x="23" y="69"/>
                    </a:lnTo>
                    <a:lnTo>
                      <a:pt x="23" y="72"/>
                    </a:lnTo>
                    <a:lnTo>
                      <a:pt x="0" y="72"/>
                    </a:lnTo>
                    <a:lnTo>
                      <a:pt x="0" y="69"/>
                    </a:lnTo>
                    <a:lnTo>
                      <a:pt x="1" y="69"/>
                    </a:lnTo>
                    <a:lnTo>
                      <a:pt x="3" y="67"/>
                    </a:lnTo>
                    <a:lnTo>
                      <a:pt x="4" y="65"/>
                    </a:lnTo>
                    <a:lnTo>
                      <a:pt x="4" y="32"/>
                    </a:lnTo>
                    <a:lnTo>
                      <a:pt x="3" y="30"/>
                    </a:lnTo>
                    <a:lnTo>
                      <a:pt x="3" y="27"/>
                    </a:lnTo>
                    <a:lnTo>
                      <a:pt x="0" y="27"/>
                    </a:lnTo>
                    <a:lnTo>
                      <a:pt x="0" y="24"/>
                    </a:lnTo>
                    <a:close/>
                    <a:moveTo>
                      <a:pt x="7" y="0"/>
                    </a:moveTo>
                    <a:lnTo>
                      <a:pt x="13" y="0"/>
                    </a:lnTo>
                    <a:lnTo>
                      <a:pt x="14" y="2"/>
                    </a:lnTo>
                    <a:lnTo>
                      <a:pt x="15" y="2"/>
                    </a:lnTo>
                    <a:lnTo>
                      <a:pt x="18" y="7"/>
                    </a:lnTo>
                    <a:lnTo>
                      <a:pt x="17" y="10"/>
                    </a:lnTo>
                    <a:lnTo>
                      <a:pt x="13" y="14"/>
                    </a:lnTo>
                    <a:lnTo>
                      <a:pt x="8" y="14"/>
                    </a:lnTo>
                    <a:lnTo>
                      <a:pt x="4" y="10"/>
                    </a:lnTo>
                    <a:lnTo>
                      <a:pt x="4" y="6"/>
                    </a:lnTo>
                    <a:lnTo>
                      <a:pt x="6" y="3"/>
                    </a:lnTo>
                    <a:lnTo>
                      <a:pt x="6" y="2"/>
                    </a:lnTo>
                    <a:lnTo>
                      <a:pt x="7"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36" name="Freeform 389"/>
              <p:cNvSpPr>
                <a:spLocks/>
              </p:cNvSpPr>
              <p:nvPr/>
            </p:nvSpPr>
            <p:spPr bwMode="auto">
              <a:xfrm>
                <a:off x="3971" y="1879"/>
                <a:ext cx="25" cy="25"/>
              </a:xfrm>
              <a:custGeom>
                <a:avLst/>
                <a:gdLst>
                  <a:gd name="T0" fmla="*/ 3 w 49"/>
                  <a:gd name="T1" fmla="*/ 0 h 49"/>
                  <a:gd name="T2" fmla="*/ 3 w 49"/>
                  <a:gd name="T3" fmla="*/ 1 h 49"/>
                  <a:gd name="T4" fmla="*/ 3 w 49"/>
                  <a:gd name="T5" fmla="*/ 1 h 49"/>
                  <a:gd name="T6" fmla="*/ 3 w 49"/>
                  <a:gd name="T7" fmla="*/ 1 h 49"/>
                  <a:gd name="T8" fmla="*/ 3 w 49"/>
                  <a:gd name="T9" fmla="*/ 1 h 49"/>
                  <a:gd name="T10" fmla="*/ 3 w 49"/>
                  <a:gd name="T11" fmla="*/ 1 h 49"/>
                  <a:gd name="T12" fmla="*/ 3 w 49"/>
                  <a:gd name="T13" fmla="*/ 3 h 49"/>
                  <a:gd name="T14" fmla="*/ 3 w 49"/>
                  <a:gd name="T15" fmla="*/ 3 h 49"/>
                  <a:gd name="T16" fmla="*/ 3 w 49"/>
                  <a:gd name="T17" fmla="*/ 3 h 49"/>
                  <a:gd name="T18" fmla="*/ 4 w 49"/>
                  <a:gd name="T19" fmla="*/ 3 h 49"/>
                  <a:gd name="T20" fmla="*/ 4 w 49"/>
                  <a:gd name="T21" fmla="*/ 4 h 49"/>
                  <a:gd name="T22" fmla="*/ 2 w 49"/>
                  <a:gd name="T23" fmla="*/ 4 h 49"/>
                  <a:gd name="T24" fmla="*/ 2 w 49"/>
                  <a:gd name="T25" fmla="*/ 3 h 49"/>
                  <a:gd name="T26" fmla="*/ 2 w 49"/>
                  <a:gd name="T27" fmla="*/ 3 h 49"/>
                  <a:gd name="T28" fmla="*/ 2 w 49"/>
                  <a:gd name="T29" fmla="*/ 3 h 49"/>
                  <a:gd name="T30" fmla="*/ 2 w 49"/>
                  <a:gd name="T31" fmla="*/ 3 h 49"/>
                  <a:gd name="T32" fmla="*/ 2 w 49"/>
                  <a:gd name="T33" fmla="*/ 1 h 49"/>
                  <a:gd name="T34" fmla="*/ 2 w 49"/>
                  <a:gd name="T35" fmla="*/ 1 h 49"/>
                  <a:gd name="T36" fmla="*/ 2 w 49"/>
                  <a:gd name="T37" fmla="*/ 1 h 49"/>
                  <a:gd name="T38" fmla="*/ 2 w 49"/>
                  <a:gd name="T39" fmla="*/ 1 h 49"/>
                  <a:gd name="T40" fmla="*/ 2 w 49"/>
                  <a:gd name="T41" fmla="*/ 1 h 49"/>
                  <a:gd name="T42" fmla="*/ 2 w 49"/>
                  <a:gd name="T43" fmla="*/ 1 h 49"/>
                  <a:gd name="T44" fmla="*/ 2 w 49"/>
                  <a:gd name="T45" fmla="*/ 1 h 49"/>
                  <a:gd name="T46" fmla="*/ 2 w 49"/>
                  <a:gd name="T47" fmla="*/ 1 h 49"/>
                  <a:gd name="T48" fmla="*/ 2 w 49"/>
                  <a:gd name="T49" fmla="*/ 1 h 49"/>
                  <a:gd name="T50" fmla="*/ 2 w 49"/>
                  <a:gd name="T51" fmla="*/ 3 h 49"/>
                  <a:gd name="T52" fmla="*/ 2 w 49"/>
                  <a:gd name="T53" fmla="*/ 3 h 49"/>
                  <a:gd name="T54" fmla="*/ 2 w 49"/>
                  <a:gd name="T55" fmla="*/ 3 h 49"/>
                  <a:gd name="T56" fmla="*/ 2 w 49"/>
                  <a:gd name="T57" fmla="*/ 3 h 49"/>
                  <a:gd name="T58" fmla="*/ 2 w 49"/>
                  <a:gd name="T59" fmla="*/ 4 h 49"/>
                  <a:gd name="T60" fmla="*/ 0 w 49"/>
                  <a:gd name="T61" fmla="*/ 4 h 49"/>
                  <a:gd name="T62" fmla="*/ 0 w 49"/>
                  <a:gd name="T63" fmla="*/ 3 h 49"/>
                  <a:gd name="T64" fmla="*/ 1 w 49"/>
                  <a:gd name="T65" fmla="*/ 3 h 49"/>
                  <a:gd name="T66" fmla="*/ 1 w 49"/>
                  <a:gd name="T67" fmla="*/ 3 h 49"/>
                  <a:gd name="T68" fmla="*/ 1 w 49"/>
                  <a:gd name="T69" fmla="*/ 3 h 49"/>
                  <a:gd name="T70" fmla="*/ 1 w 49"/>
                  <a:gd name="T71" fmla="*/ 1 h 49"/>
                  <a:gd name="T72" fmla="*/ 1 w 49"/>
                  <a:gd name="T73" fmla="*/ 1 h 49"/>
                  <a:gd name="T74" fmla="*/ 1 w 49"/>
                  <a:gd name="T75" fmla="*/ 1 h 49"/>
                  <a:gd name="T76" fmla="*/ 0 w 49"/>
                  <a:gd name="T77" fmla="*/ 1 h 49"/>
                  <a:gd name="T78" fmla="*/ 0 w 49"/>
                  <a:gd name="T79" fmla="*/ 1 h 49"/>
                  <a:gd name="T80" fmla="*/ 2 w 49"/>
                  <a:gd name="T81" fmla="*/ 1 h 49"/>
                  <a:gd name="T82" fmla="*/ 2 w 49"/>
                  <a:gd name="T83" fmla="*/ 1 h 49"/>
                  <a:gd name="T84" fmla="*/ 2 w 49"/>
                  <a:gd name="T85" fmla="*/ 1 h 49"/>
                  <a:gd name="T86" fmla="*/ 2 w 49"/>
                  <a:gd name="T87" fmla="*/ 1 h 49"/>
                  <a:gd name="T88" fmla="*/ 2 w 49"/>
                  <a:gd name="T89" fmla="*/ 1 h 49"/>
                  <a:gd name="T90" fmla="*/ 2 w 49"/>
                  <a:gd name="T91" fmla="*/ 1 h 49"/>
                  <a:gd name="T92" fmla="*/ 3 w 49"/>
                  <a:gd name="T93" fmla="*/ 0 h 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
                  <a:gd name="T142" fmla="*/ 0 h 49"/>
                  <a:gd name="T143" fmla="*/ 49 w 49"/>
                  <a:gd name="T144" fmla="*/ 49 h 4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 h="49">
                    <a:moveTo>
                      <a:pt x="33" y="0"/>
                    </a:moveTo>
                    <a:lnTo>
                      <a:pt x="37" y="1"/>
                    </a:lnTo>
                    <a:lnTo>
                      <a:pt x="40" y="2"/>
                    </a:lnTo>
                    <a:lnTo>
                      <a:pt x="43" y="5"/>
                    </a:lnTo>
                    <a:lnTo>
                      <a:pt x="43" y="9"/>
                    </a:lnTo>
                    <a:lnTo>
                      <a:pt x="44" y="12"/>
                    </a:lnTo>
                    <a:lnTo>
                      <a:pt x="44" y="42"/>
                    </a:lnTo>
                    <a:lnTo>
                      <a:pt x="46" y="43"/>
                    </a:lnTo>
                    <a:lnTo>
                      <a:pt x="46" y="46"/>
                    </a:lnTo>
                    <a:lnTo>
                      <a:pt x="49" y="46"/>
                    </a:lnTo>
                    <a:lnTo>
                      <a:pt x="49" y="49"/>
                    </a:lnTo>
                    <a:lnTo>
                      <a:pt x="26" y="49"/>
                    </a:lnTo>
                    <a:lnTo>
                      <a:pt x="26" y="46"/>
                    </a:lnTo>
                    <a:lnTo>
                      <a:pt x="29" y="46"/>
                    </a:lnTo>
                    <a:lnTo>
                      <a:pt x="29" y="44"/>
                    </a:lnTo>
                    <a:lnTo>
                      <a:pt x="30" y="43"/>
                    </a:lnTo>
                    <a:lnTo>
                      <a:pt x="30" y="9"/>
                    </a:lnTo>
                    <a:lnTo>
                      <a:pt x="29" y="9"/>
                    </a:lnTo>
                    <a:lnTo>
                      <a:pt x="29" y="8"/>
                    </a:lnTo>
                    <a:lnTo>
                      <a:pt x="28" y="8"/>
                    </a:lnTo>
                    <a:lnTo>
                      <a:pt x="28" y="7"/>
                    </a:lnTo>
                    <a:lnTo>
                      <a:pt x="25" y="7"/>
                    </a:lnTo>
                    <a:lnTo>
                      <a:pt x="22" y="8"/>
                    </a:lnTo>
                    <a:lnTo>
                      <a:pt x="21" y="11"/>
                    </a:lnTo>
                    <a:lnTo>
                      <a:pt x="18" y="15"/>
                    </a:lnTo>
                    <a:lnTo>
                      <a:pt x="18" y="43"/>
                    </a:lnTo>
                    <a:lnTo>
                      <a:pt x="19" y="44"/>
                    </a:lnTo>
                    <a:lnTo>
                      <a:pt x="19" y="46"/>
                    </a:lnTo>
                    <a:lnTo>
                      <a:pt x="22" y="46"/>
                    </a:lnTo>
                    <a:lnTo>
                      <a:pt x="22" y="49"/>
                    </a:lnTo>
                    <a:lnTo>
                      <a:pt x="0" y="49"/>
                    </a:lnTo>
                    <a:lnTo>
                      <a:pt x="0" y="46"/>
                    </a:lnTo>
                    <a:lnTo>
                      <a:pt x="2" y="46"/>
                    </a:lnTo>
                    <a:lnTo>
                      <a:pt x="2" y="44"/>
                    </a:lnTo>
                    <a:lnTo>
                      <a:pt x="4" y="43"/>
                    </a:lnTo>
                    <a:lnTo>
                      <a:pt x="4" y="7"/>
                    </a:lnTo>
                    <a:lnTo>
                      <a:pt x="2" y="5"/>
                    </a:lnTo>
                    <a:lnTo>
                      <a:pt x="2" y="4"/>
                    </a:lnTo>
                    <a:lnTo>
                      <a:pt x="0" y="4"/>
                    </a:lnTo>
                    <a:lnTo>
                      <a:pt x="0" y="1"/>
                    </a:lnTo>
                    <a:lnTo>
                      <a:pt x="18" y="1"/>
                    </a:lnTo>
                    <a:lnTo>
                      <a:pt x="18" y="8"/>
                    </a:lnTo>
                    <a:lnTo>
                      <a:pt x="22" y="5"/>
                    </a:lnTo>
                    <a:lnTo>
                      <a:pt x="25" y="2"/>
                    </a:lnTo>
                    <a:lnTo>
                      <a:pt x="28" y="1"/>
                    </a:lnTo>
                    <a:lnTo>
                      <a:pt x="29" y="1"/>
                    </a:lnTo>
                    <a:lnTo>
                      <a:pt x="33"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37" name="Freeform 390"/>
              <p:cNvSpPr>
                <a:spLocks/>
              </p:cNvSpPr>
              <p:nvPr/>
            </p:nvSpPr>
            <p:spPr bwMode="auto">
              <a:xfrm>
                <a:off x="4014" y="1879"/>
                <a:ext cx="39" cy="25"/>
              </a:xfrm>
              <a:custGeom>
                <a:avLst/>
                <a:gdLst>
                  <a:gd name="T0" fmla="*/ 2 w 78"/>
                  <a:gd name="T1" fmla="*/ 0 h 49"/>
                  <a:gd name="T2" fmla="*/ 2 w 78"/>
                  <a:gd name="T3" fmla="*/ 1 h 49"/>
                  <a:gd name="T4" fmla="*/ 3 w 78"/>
                  <a:gd name="T5" fmla="*/ 1 h 49"/>
                  <a:gd name="T6" fmla="*/ 3 w 78"/>
                  <a:gd name="T7" fmla="*/ 1 h 49"/>
                  <a:gd name="T8" fmla="*/ 3 w 78"/>
                  <a:gd name="T9" fmla="*/ 0 h 49"/>
                  <a:gd name="T10" fmla="*/ 5 w 78"/>
                  <a:gd name="T11" fmla="*/ 1 h 49"/>
                  <a:gd name="T12" fmla="*/ 5 w 78"/>
                  <a:gd name="T13" fmla="*/ 1 h 49"/>
                  <a:gd name="T14" fmla="*/ 5 w 78"/>
                  <a:gd name="T15" fmla="*/ 3 h 49"/>
                  <a:gd name="T16" fmla="*/ 5 w 78"/>
                  <a:gd name="T17" fmla="*/ 3 h 49"/>
                  <a:gd name="T18" fmla="*/ 5 w 78"/>
                  <a:gd name="T19" fmla="*/ 4 h 49"/>
                  <a:gd name="T20" fmla="*/ 3 w 78"/>
                  <a:gd name="T21" fmla="*/ 3 h 49"/>
                  <a:gd name="T22" fmla="*/ 3 w 78"/>
                  <a:gd name="T23" fmla="*/ 3 h 49"/>
                  <a:gd name="T24" fmla="*/ 3 w 78"/>
                  <a:gd name="T25" fmla="*/ 1 h 49"/>
                  <a:gd name="T26" fmla="*/ 3 w 78"/>
                  <a:gd name="T27" fmla="*/ 1 h 49"/>
                  <a:gd name="T28" fmla="*/ 2 w 78"/>
                  <a:gd name="T29" fmla="*/ 1 h 49"/>
                  <a:gd name="T30" fmla="*/ 3 w 78"/>
                  <a:gd name="T31" fmla="*/ 3 h 49"/>
                  <a:gd name="T32" fmla="*/ 3 w 78"/>
                  <a:gd name="T33" fmla="*/ 3 h 49"/>
                  <a:gd name="T34" fmla="*/ 1 w 78"/>
                  <a:gd name="T35" fmla="*/ 4 h 49"/>
                  <a:gd name="T36" fmla="*/ 1 w 78"/>
                  <a:gd name="T37" fmla="*/ 3 h 49"/>
                  <a:gd name="T38" fmla="*/ 1 w 78"/>
                  <a:gd name="T39" fmla="*/ 3 h 49"/>
                  <a:gd name="T40" fmla="*/ 1 w 78"/>
                  <a:gd name="T41" fmla="*/ 1 h 49"/>
                  <a:gd name="T42" fmla="*/ 1 w 78"/>
                  <a:gd name="T43" fmla="*/ 1 h 49"/>
                  <a:gd name="T44" fmla="*/ 1 w 78"/>
                  <a:gd name="T45" fmla="*/ 1 h 49"/>
                  <a:gd name="T46" fmla="*/ 1 w 78"/>
                  <a:gd name="T47" fmla="*/ 3 h 49"/>
                  <a:gd name="T48" fmla="*/ 1 w 78"/>
                  <a:gd name="T49" fmla="*/ 3 h 49"/>
                  <a:gd name="T50" fmla="*/ 1 w 78"/>
                  <a:gd name="T51" fmla="*/ 4 h 49"/>
                  <a:gd name="T52" fmla="*/ 0 w 78"/>
                  <a:gd name="T53" fmla="*/ 3 h 49"/>
                  <a:gd name="T54" fmla="*/ 1 w 78"/>
                  <a:gd name="T55" fmla="*/ 3 h 49"/>
                  <a:gd name="T56" fmla="*/ 1 w 78"/>
                  <a:gd name="T57" fmla="*/ 1 h 49"/>
                  <a:gd name="T58" fmla="*/ 1 w 78"/>
                  <a:gd name="T59" fmla="*/ 1 h 49"/>
                  <a:gd name="T60" fmla="*/ 0 w 78"/>
                  <a:gd name="T61" fmla="*/ 1 h 49"/>
                  <a:gd name="T62" fmla="*/ 1 w 78"/>
                  <a:gd name="T63" fmla="*/ 1 h 49"/>
                  <a:gd name="T64" fmla="*/ 2 w 78"/>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49"/>
                  <a:gd name="T101" fmla="*/ 78 w 78"/>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49">
                    <a:moveTo>
                      <a:pt x="32" y="0"/>
                    </a:moveTo>
                    <a:lnTo>
                      <a:pt x="35" y="0"/>
                    </a:lnTo>
                    <a:lnTo>
                      <a:pt x="41" y="2"/>
                    </a:lnTo>
                    <a:lnTo>
                      <a:pt x="42" y="4"/>
                    </a:lnTo>
                    <a:lnTo>
                      <a:pt x="45" y="9"/>
                    </a:lnTo>
                    <a:lnTo>
                      <a:pt x="52" y="2"/>
                    </a:lnTo>
                    <a:lnTo>
                      <a:pt x="55" y="1"/>
                    </a:lnTo>
                    <a:lnTo>
                      <a:pt x="57" y="1"/>
                    </a:lnTo>
                    <a:lnTo>
                      <a:pt x="60" y="0"/>
                    </a:lnTo>
                    <a:lnTo>
                      <a:pt x="63" y="0"/>
                    </a:lnTo>
                    <a:lnTo>
                      <a:pt x="66" y="1"/>
                    </a:lnTo>
                    <a:lnTo>
                      <a:pt x="67" y="2"/>
                    </a:lnTo>
                    <a:lnTo>
                      <a:pt x="70" y="4"/>
                    </a:lnTo>
                    <a:lnTo>
                      <a:pt x="71" y="5"/>
                    </a:lnTo>
                    <a:lnTo>
                      <a:pt x="73" y="8"/>
                    </a:lnTo>
                    <a:lnTo>
                      <a:pt x="73" y="42"/>
                    </a:lnTo>
                    <a:lnTo>
                      <a:pt x="74" y="43"/>
                    </a:lnTo>
                    <a:lnTo>
                      <a:pt x="74" y="46"/>
                    </a:lnTo>
                    <a:lnTo>
                      <a:pt x="78" y="46"/>
                    </a:lnTo>
                    <a:lnTo>
                      <a:pt x="78" y="49"/>
                    </a:lnTo>
                    <a:lnTo>
                      <a:pt x="55" y="49"/>
                    </a:lnTo>
                    <a:lnTo>
                      <a:pt x="55" y="46"/>
                    </a:lnTo>
                    <a:lnTo>
                      <a:pt x="57" y="46"/>
                    </a:lnTo>
                    <a:lnTo>
                      <a:pt x="57" y="44"/>
                    </a:lnTo>
                    <a:lnTo>
                      <a:pt x="59" y="43"/>
                    </a:lnTo>
                    <a:lnTo>
                      <a:pt x="59" y="9"/>
                    </a:lnTo>
                    <a:lnTo>
                      <a:pt x="56" y="7"/>
                    </a:lnTo>
                    <a:lnTo>
                      <a:pt x="52" y="7"/>
                    </a:lnTo>
                    <a:lnTo>
                      <a:pt x="48" y="11"/>
                    </a:lnTo>
                    <a:lnTo>
                      <a:pt x="46" y="14"/>
                    </a:lnTo>
                    <a:lnTo>
                      <a:pt x="46" y="43"/>
                    </a:lnTo>
                    <a:lnTo>
                      <a:pt x="48" y="44"/>
                    </a:lnTo>
                    <a:lnTo>
                      <a:pt x="48" y="46"/>
                    </a:lnTo>
                    <a:lnTo>
                      <a:pt x="50" y="46"/>
                    </a:lnTo>
                    <a:lnTo>
                      <a:pt x="50" y="49"/>
                    </a:lnTo>
                    <a:lnTo>
                      <a:pt x="27" y="49"/>
                    </a:lnTo>
                    <a:lnTo>
                      <a:pt x="27" y="46"/>
                    </a:lnTo>
                    <a:lnTo>
                      <a:pt x="29" y="46"/>
                    </a:lnTo>
                    <a:lnTo>
                      <a:pt x="29" y="44"/>
                    </a:lnTo>
                    <a:lnTo>
                      <a:pt x="31" y="44"/>
                    </a:lnTo>
                    <a:lnTo>
                      <a:pt x="31" y="9"/>
                    </a:lnTo>
                    <a:lnTo>
                      <a:pt x="28" y="7"/>
                    </a:lnTo>
                    <a:lnTo>
                      <a:pt x="24" y="7"/>
                    </a:lnTo>
                    <a:lnTo>
                      <a:pt x="24" y="8"/>
                    </a:lnTo>
                    <a:lnTo>
                      <a:pt x="22" y="9"/>
                    </a:lnTo>
                    <a:lnTo>
                      <a:pt x="20" y="11"/>
                    </a:lnTo>
                    <a:lnTo>
                      <a:pt x="18" y="14"/>
                    </a:lnTo>
                    <a:lnTo>
                      <a:pt x="18" y="43"/>
                    </a:lnTo>
                    <a:lnTo>
                      <a:pt x="20" y="44"/>
                    </a:lnTo>
                    <a:lnTo>
                      <a:pt x="20" y="46"/>
                    </a:lnTo>
                    <a:lnTo>
                      <a:pt x="22" y="46"/>
                    </a:lnTo>
                    <a:lnTo>
                      <a:pt x="22" y="49"/>
                    </a:lnTo>
                    <a:lnTo>
                      <a:pt x="0" y="49"/>
                    </a:lnTo>
                    <a:lnTo>
                      <a:pt x="0" y="46"/>
                    </a:lnTo>
                    <a:lnTo>
                      <a:pt x="3" y="46"/>
                    </a:lnTo>
                    <a:lnTo>
                      <a:pt x="3" y="44"/>
                    </a:lnTo>
                    <a:lnTo>
                      <a:pt x="4" y="43"/>
                    </a:lnTo>
                    <a:lnTo>
                      <a:pt x="4" y="8"/>
                    </a:lnTo>
                    <a:lnTo>
                      <a:pt x="3" y="7"/>
                    </a:lnTo>
                    <a:lnTo>
                      <a:pt x="3" y="4"/>
                    </a:lnTo>
                    <a:lnTo>
                      <a:pt x="0" y="4"/>
                    </a:lnTo>
                    <a:lnTo>
                      <a:pt x="0" y="1"/>
                    </a:lnTo>
                    <a:lnTo>
                      <a:pt x="18" y="1"/>
                    </a:lnTo>
                    <a:lnTo>
                      <a:pt x="18" y="8"/>
                    </a:lnTo>
                    <a:lnTo>
                      <a:pt x="21" y="5"/>
                    </a:lnTo>
                    <a:lnTo>
                      <a:pt x="32"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38" name="Freeform 391"/>
              <p:cNvSpPr>
                <a:spLocks noEditPoints="1"/>
              </p:cNvSpPr>
              <p:nvPr/>
            </p:nvSpPr>
            <p:spPr bwMode="auto">
              <a:xfrm>
                <a:off x="4057" y="1879"/>
                <a:ext cx="21" cy="26"/>
              </a:xfrm>
              <a:custGeom>
                <a:avLst/>
                <a:gdLst>
                  <a:gd name="T0" fmla="*/ 1 w 42"/>
                  <a:gd name="T1" fmla="*/ 1 h 50"/>
                  <a:gd name="T2" fmla="*/ 1 w 42"/>
                  <a:gd name="T3" fmla="*/ 1 h 50"/>
                  <a:gd name="T4" fmla="*/ 1 w 42"/>
                  <a:gd name="T5" fmla="*/ 1 h 50"/>
                  <a:gd name="T6" fmla="*/ 1 w 42"/>
                  <a:gd name="T7" fmla="*/ 1 h 50"/>
                  <a:gd name="T8" fmla="*/ 1 w 42"/>
                  <a:gd name="T9" fmla="*/ 2 h 50"/>
                  <a:gd name="T10" fmla="*/ 1 w 42"/>
                  <a:gd name="T11" fmla="*/ 2 h 50"/>
                  <a:gd name="T12" fmla="*/ 1 w 42"/>
                  <a:gd name="T13" fmla="*/ 2 h 50"/>
                  <a:gd name="T14" fmla="*/ 1 w 42"/>
                  <a:gd name="T15" fmla="*/ 1 h 50"/>
                  <a:gd name="T16" fmla="*/ 1 w 42"/>
                  <a:gd name="T17" fmla="*/ 1 h 50"/>
                  <a:gd name="T18" fmla="*/ 1 w 42"/>
                  <a:gd name="T19" fmla="*/ 1 h 50"/>
                  <a:gd name="T20" fmla="*/ 1 w 42"/>
                  <a:gd name="T21" fmla="*/ 1 h 50"/>
                  <a:gd name="T22" fmla="*/ 1 w 42"/>
                  <a:gd name="T23" fmla="*/ 1 h 50"/>
                  <a:gd name="T24" fmla="*/ 1 w 42"/>
                  <a:gd name="T25" fmla="*/ 0 h 50"/>
                  <a:gd name="T26" fmla="*/ 3 w 42"/>
                  <a:gd name="T27" fmla="*/ 1 h 50"/>
                  <a:gd name="T28" fmla="*/ 3 w 42"/>
                  <a:gd name="T29" fmla="*/ 1 h 50"/>
                  <a:gd name="T30" fmla="*/ 3 w 42"/>
                  <a:gd name="T31" fmla="*/ 1 h 50"/>
                  <a:gd name="T32" fmla="*/ 3 w 42"/>
                  <a:gd name="T33" fmla="*/ 2 h 50"/>
                  <a:gd name="T34" fmla="*/ 3 w 42"/>
                  <a:gd name="T35" fmla="*/ 2 h 50"/>
                  <a:gd name="T36" fmla="*/ 1 w 42"/>
                  <a:gd name="T37" fmla="*/ 2 h 50"/>
                  <a:gd name="T38" fmla="*/ 1 w 42"/>
                  <a:gd name="T39" fmla="*/ 2 h 50"/>
                  <a:gd name="T40" fmla="*/ 1 w 42"/>
                  <a:gd name="T41" fmla="*/ 3 h 50"/>
                  <a:gd name="T42" fmla="*/ 1 w 42"/>
                  <a:gd name="T43" fmla="*/ 3 h 50"/>
                  <a:gd name="T44" fmla="*/ 1 w 42"/>
                  <a:gd name="T45" fmla="*/ 3 h 50"/>
                  <a:gd name="T46" fmla="*/ 3 w 42"/>
                  <a:gd name="T47" fmla="*/ 3 h 50"/>
                  <a:gd name="T48" fmla="*/ 3 w 42"/>
                  <a:gd name="T49" fmla="*/ 3 h 50"/>
                  <a:gd name="T50" fmla="*/ 3 w 42"/>
                  <a:gd name="T51" fmla="*/ 3 h 50"/>
                  <a:gd name="T52" fmla="*/ 3 w 42"/>
                  <a:gd name="T53" fmla="*/ 3 h 50"/>
                  <a:gd name="T54" fmla="*/ 3 w 42"/>
                  <a:gd name="T55" fmla="*/ 3 h 50"/>
                  <a:gd name="T56" fmla="*/ 3 w 42"/>
                  <a:gd name="T57" fmla="*/ 3 h 50"/>
                  <a:gd name="T58" fmla="*/ 3 w 42"/>
                  <a:gd name="T59" fmla="*/ 3 h 50"/>
                  <a:gd name="T60" fmla="*/ 1 w 42"/>
                  <a:gd name="T61" fmla="*/ 4 h 50"/>
                  <a:gd name="T62" fmla="*/ 1 w 42"/>
                  <a:gd name="T63" fmla="*/ 4 h 50"/>
                  <a:gd name="T64" fmla="*/ 1 w 42"/>
                  <a:gd name="T65" fmla="*/ 4 h 50"/>
                  <a:gd name="T66" fmla="*/ 1 w 42"/>
                  <a:gd name="T67" fmla="*/ 4 h 50"/>
                  <a:gd name="T68" fmla="*/ 1 w 42"/>
                  <a:gd name="T69" fmla="*/ 3 h 50"/>
                  <a:gd name="T70" fmla="*/ 1 w 42"/>
                  <a:gd name="T71" fmla="*/ 3 h 50"/>
                  <a:gd name="T72" fmla="*/ 1 w 42"/>
                  <a:gd name="T73" fmla="*/ 3 h 50"/>
                  <a:gd name="T74" fmla="*/ 0 w 42"/>
                  <a:gd name="T75" fmla="*/ 3 h 50"/>
                  <a:gd name="T76" fmla="*/ 0 w 42"/>
                  <a:gd name="T77" fmla="*/ 2 h 50"/>
                  <a:gd name="T78" fmla="*/ 1 w 42"/>
                  <a:gd name="T79" fmla="*/ 1 h 50"/>
                  <a:gd name="T80" fmla="*/ 1 w 42"/>
                  <a:gd name="T81" fmla="*/ 1 h 50"/>
                  <a:gd name="T82" fmla="*/ 1 w 42"/>
                  <a:gd name="T83" fmla="*/ 1 h 50"/>
                  <a:gd name="T84" fmla="*/ 1 w 42"/>
                  <a:gd name="T85" fmla="*/ 1 h 50"/>
                  <a:gd name="T86" fmla="*/ 1 w 42"/>
                  <a:gd name="T87" fmla="*/ 0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
                  <a:gd name="T133" fmla="*/ 0 h 50"/>
                  <a:gd name="T134" fmla="*/ 42 w 42"/>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 h="50">
                    <a:moveTo>
                      <a:pt x="20" y="4"/>
                    </a:moveTo>
                    <a:lnTo>
                      <a:pt x="19" y="5"/>
                    </a:lnTo>
                    <a:lnTo>
                      <a:pt x="16" y="9"/>
                    </a:lnTo>
                    <a:lnTo>
                      <a:pt x="16" y="14"/>
                    </a:lnTo>
                    <a:lnTo>
                      <a:pt x="14" y="18"/>
                    </a:lnTo>
                    <a:lnTo>
                      <a:pt x="14" y="19"/>
                    </a:lnTo>
                    <a:lnTo>
                      <a:pt x="30" y="19"/>
                    </a:lnTo>
                    <a:lnTo>
                      <a:pt x="30" y="15"/>
                    </a:lnTo>
                    <a:lnTo>
                      <a:pt x="28" y="11"/>
                    </a:lnTo>
                    <a:lnTo>
                      <a:pt x="28" y="7"/>
                    </a:lnTo>
                    <a:lnTo>
                      <a:pt x="26" y="4"/>
                    </a:lnTo>
                    <a:lnTo>
                      <a:pt x="20" y="4"/>
                    </a:lnTo>
                    <a:close/>
                    <a:moveTo>
                      <a:pt x="24" y="0"/>
                    </a:moveTo>
                    <a:lnTo>
                      <a:pt x="33" y="2"/>
                    </a:lnTo>
                    <a:lnTo>
                      <a:pt x="37" y="5"/>
                    </a:lnTo>
                    <a:lnTo>
                      <a:pt x="40" y="9"/>
                    </a:lnTo>
                    <a:lnTo>
                      <a:pt x="42" y="18"/>
                    </a:lnTo>
                    <a:lnTo>
                      <a:pt x="42" y="23"/>
                    </a:lnTo>
                    <a:lnTo>
                      <a:pt x="14" y="23"/>
                    </a:lnTo>
                    <a:lnTo>
                      <a:pt x="16" y="29"/>
                    </a:lnTo>
                    <a:lnTo>
                      <a:pt x="17" y="33"/>
                    </a:lnTo>
                    <a:lnTo>
                      <a:pt x="23" y="39"/>
                    </a:lnTo>
                    <a:lnTo>
                      <a:pt x="26" y="40"/>
                    </a:lnTo>
                    <a:lnTo>
                      <a:pt x="34" y="40"/>
                    </a:lnTo>
                    <a:lnTo>
                      <a:pt x="37" y="37"/>
                    </a:lnTo>
                    <a:lnTo>
                      <a:pt x="40" y="36"/>
                    </a:lnTo>
                    <a:lnTo>
                      <a:pt x="41" y="33"/>
                    </a:lnTo>
                    <a:lnTo>
                      <a:pt x="42" y="35"/>
                    </a:lnTo>
                    <a:lnTo>
                      <a:pt x="37" y="43"/>
                    </a:lnTo>
                    <a:lnTo>
                      <a:pt x="34" y="46"/>
                    </a:lnTo>
                    <a:lnTo>
                      <a:pt x="30" y="49"/>
                    </a:lnTo>
                    <a:lnTo>
                      <a:pt x="26" y="50"/>
                    </a:lnTo>
                    <a:lnTo>
                      <a:pt x="17" y="50"/>
                    </a:lnTo>
                    <a:lnTo>
                      <a:pt x="13" y="49"/>
                    </a:lnTo>
                    <a:lnTo>
                      <a:pt x="9" y="46"/>
                    </a:lnTo>
                    <a:lnTo>
                      <a:pt x="5" y="42"/>
                    </a:lnTo>
                    <a:lnTo>
                      <a:pt x="2" y="37"/>
                    </a:lnTo>
                    <a:lnTo>
                      <a:pt x="0" y="32"/>
                    </a:lnTo>
                    <a:lnTo>
                      <a:pt x="0" y="19"/>
                    </a:lnTo>
                    <a:lnTo>
                      <a:pt x="2" y="15"/>
                    </a:lnTo>
                    <a:lnTo>
                      <a:pt x="7" y="7"/>
                    </a:lnTo>
                    <a:lnTo>
                      <a:pt x="12" y="2"/>
                    </a:lnTo>
                    <a:lnTo>
                      <a:pt x="17" y="1"/>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39" name="Freeform 392"/>
              <p:cNvSpPr>
                <a:spLocks/>
              </p:cNvSpPr>
              <p:nvPr/>
            </p:nvSpPr>
            <p:spPr bwMode="auto">
              <a:xfrm>
                <a:off x="4081" y="1879"/>
                <a:ext cx="39" cy="25"/>
              </a:xfrm>
              <a:custGeom>
                <a:avLst/>
                <a:gdLst>
                  <a:gd name="T0" fmla="*/ 2 w 79"/>
                  <a:gd name="T1" fmla="*/ 0 h 49"/>
                  <a:gd name="T2" fmla="*/ 2 w 79"/>
                  <a:gd name="T3" fmla="*/ 0 h 49"/>
                  <a:gd name="T4" fmla="*/ 2 w 79"/>
                  <a:gd name="T5" fmla="*/ 1 h 49"/>
                  <a:gd name="T6" fmla="*/ 2 w 79"/>
                  <a:gd name="T7" fmla="*/ 1 h 49"/>
                  <a:gd name="T8" fmla="*/ 2 w 79"/>
                  <a:gd name="T9" fmla="*/ 1 h 49"/>
                  <a:gd name="T10" fmla="*/ 3 w 79"/>
                  <a:gd name="T11" fmla="*/ 1 h 49"/>
                  <a:gd name="T12" fmla="*/ 3 w 79"/>
                  <a:gd name="T13" fmla="*/ 1 h 49"/>
                  <a:gd name="T14" fmla="*/ 3 w 79"/>
                  <a:gd name="T15" fmla="*/ 1 h 49"/>
                  <a:gd name="T16" fmla="*/ 3 w 79"/>
                  <a:gd name="T17" fmla="*/ 0 h 49"/>
                  <a:gd name="T18" fmla="*/ 4 w 79"/>
                  <a:gd name="T19" fmla="*/ 0 h 49"/>
                  <a:gd name="T20" fmla="*/ 4 w 79"/>
                  <a:gd name="T21" fmla="*/ 1 h 49"/>
                  <a:gd name="T22" fmla="*/ 4 w 79"/>
                  <a:gd name="T23" fmla="*/ 1 h 49"/>
                  <a:gd name="T24" fmla="*/ 4 w 79"/>
                  <a:gd name="T25" fmla="*/ 1 h 49"/>
                  <a:gd name="T26" fmla="*/ 4 w 79"/>
                  <a:gd name="T27" fmla="*/ 1 h 49"/>
                  <a:gd name="T28" fmla="*/ 4 w 79"/>
                  <a:gd name="T29" fmla="*/ 1 h 49"/>
                  <a:gd name="T30" fmla="*/ 4 w 79"/>
                  <a:gd name="T31" fmla="*/ 3 h 49"/>
                  <a:gd name="T32" fmla="*/ 4 w 79"/>
                  <a:gd name="T33" fmla="*/ 3 h 49"/>
                  <a:gd name="T34" fmla="*/ 4 w 79"/>
                  <a:gd name="T35" fmla="*/ 3 h 49"/>
                  <a:gd name="T36" fmla="*/ 4 w 79"/>
                  <a:gd name="T37" fmla="*/ 4 h 49"/>
                  <a:gd name="T38" fmla="*/ 3 w 79"/>
                  <a:gd name="T39" fmla="*/ 4 h 49"/>
                  <a:gd name="T40" fmla="*/ 3 w 79"/>
                  <a:gd name="T41" fmla="*/ 3 h 49"/>
                  <a:gd name="T42" fmla="*/ 3 w 79"/>
                  <a:gd name="T43" fmla="*/ 3 h 49"/>
                  <a:gd name="T44" fmla="*/ 3 w 79"/>
                  <a:gd name="T45" fmla="*/ 3 h 49"/>
                  <a:gd name="T46" fmla="*/ 3 w 79"/>
                  <a:gd name="T47" fmla="*/ 1 h 49"/>
                  <a:gd name="T48" fmla="*/ 3 w 79"/>
                  <a:gd name="T49" fmla="*/ 1 h 49"/>
                  <a:gd name="T50" fmla="*/ 3 w 79"/>
                  <a:gd name="T51" fmla="*/ 1 h 49"/>
                  <a:gd name="T52" fmla="*/ 3 w 79"/>
                  <a:gd name="T53" fmla="*/ 1 h 49"/>
                  <a:gd name="T54" fmla="*/ 2 w 79"/>
                  <a:gd name="T55" fmla="*/ 1 h 49"/>
                  <a:gd name="T56" fmla="*/ 2 w 79"/>
                  <a:gd name="T57" fmla="*/ 3 h 49"/>
                  <a:gd name="T58" fmla="*/ 3 w 79"/>
                  <a:gd name="T59" fmla="*/ 3 h 49"/>
                  <a:gd name="T60" fmla="*/ 3 w 79"/>
                  <a:gd name="T61" fmla="*/ 3 h 49"/>
                  <a:gd name="T62" fmla="*/ 3 w 79"/>
                  <a:gd name="T63" fmla="*/ 3 h 49"/>
                  <a:gd name="T64" fmla="*/ 3 w 79"/>
                  <a:gd name="T65" fmla="*/ 4 h 49"/>
                  <a:gd name="T66" fmla="*/ 1 w 79"/>
                  <a:gd name="T67" fmla="*/ 4 h 49"/>
                  <a:gd name="T68" fmla="*/ 1 w 79"/>
                  <a:gd name="T69" fmla="*/ 3 h 49"/>
                  <a:gd name="T70" fmla="*/ 1 w 79"/>
                  <a:gd name="T71" fmla="*/ 3 h 49"/>
                  <a:gd name="T72" fmla="*/ 2 w 79"/>
                  <a:gd name="T73" fmla="*/ 3 h 49"/>
                  <a:gd name="T74" fmla="*/ 2 w 79"/>
                  <a:gd name="T75" fmla="*/ 1 h 49"/>
                  <a:gd name="T76" fmla="*/ 1 w 79"/>
                  <a:gd name="T77" fmla="*/ 1 h 49"/>
                  <a:gd name="T78" fmla="*/ 1 w 79"/>
                  <a:gd name="T79" fmla="*/ 1 h 49"/>
                  <a:gd name="T80" fmla="*/ 1 w 79"/>
                  <a:gd name="T81" fmla="*/ 1 h 49"/>
                  <a:gd name="T82" fmla="*/ 1 w 79"/>
                  <a:gd name="T83" fmla="*/ 1 h 49"/>
                  <a:gd name="T84" fmla="*/ 1 w 79"/>
                  <a:gd name="T85" fmla="*/ 1 h 49"/>
                  <a:gd name="T86" fmla="*/ 1 w 79"/>
                  <a:gd name="T87" fmla="*/ 1 h 49"/>
                  <a:gd name="T88" fmla="*/ 1 w 79"/>
                  <a:gd name="T89" fmla="*/ 3 h 49"/>
                  <a:gd name="T90" fmla="*/ 1 w 79"/>
                  <a:gd name="T91" fmla="*/ 3 h 49"/>
                  <a:gd name="T92" fmla="*/ 1 w 79"/>
                  <a:gd name="T93" fmla="*/ 3 h 49"/>
                  <a:gd name="T94" fmla="*/ 1 w 79"/>
                  <a:gd name="T95" fmla="*/ 3 h 49"/>
                  <a:gd name="T96" fmla="*/ 1 w 79"/>
                  <a:gd name="T97" fmla="*/ 4 h 49"/>
                  <a:gd name="T98" fmla="*/ 0 w 79"/>
                  <a:gd name="T99" fmla="*/ 4 h 49"/>
                  <a:gd name="T100" fmla="*/ 0 w 79"/>
                  <a:gd name="T101" fmla="*/ 3 h 49"/>
                  <a:gd name="T102" fmla="*/ 0 w 79"/>
                  <a:gd name="T103" fmla="*/ 3 h 49"/>
                  <a:gd name="T104" fmla="*/ 0 w 79"/>
                  <a:gd name="T105" fmla="*/ 3 h 49"/>
                  <a:gd name="T106" fmla="*/ 0 w 79"/>
                  <a:gd name="T107" fmla="*/ 3 h 49"/>
                  <a:gd name="T108" fmla="*/ 0 w 79"/>
                  <a:gd name="T109" fmla="*/ 1 h 49"/>
                  <a:gd name="T110" fmla="*/ 0 w 79"/>
                  <a:gd name="T111" fmla="*/ 1 h 49"/>
                  <a:gd name="T112" fmla="*/ 0 w 79"/>
                  <a:gd name="T113" fmla="*/ 1 h 49"/>
                  <a:gd name="T114" fmla="*/ 0 w 79"/>
                  <a:gd name="T115" fmla="*/ 1 h 49"/>
                  <a:gd name="T116" fmla="*/ 0 w 79"/>
                  <a:gd name="T117" fmla="*/ 1 h 49"/>
                  <a:gd name="T118" fmla="*/ 1 w 79"/>
                  <a:gd name="T119" fmla="*/ 1 h 49"/>
                  <a:gd name="T120" fmla="*/ 1 w 79"/>
                  <a:gd name="T121" fmla="*/ 1 h 49"/>
                  <a:gd name="T122" fmla="*/ 1 w 79"/>
                  <a:gd name="T123" fmla="*/ 1 h 49"/>
                  <a:gd name="T124" fmla="*/ 2 w 79"/>
                  <a:gd name="T125" fmla="*/ 0 h 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9"/>
                  <a:gd name="T190" fmla="*/ 0 h 49"/>
                  <a:gd name="T191" fmla="*/ 79 w 79"/>
                  <a:gd name="T192" fmla="*/ 49 h 4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9" h="49">
                    <a:moveTo>
                      <a:pt x="33" y="0"/>
                    </a:moveTo>
                    <a:lnTo>
                      <a:pt x="36" y="0"/>
                    </a:lnTo>
                    <a:lnTo>
                      <a:pt x="41" y="2"/>
                    </a:lnTo>
                    <a:lnTo>
                      <a:pt x="43" y="4"/>
                    </a:lnTo>
                    <a:lnTo>
                      <a:pt x="45" y="9"/>
                    </a:lnTo>
                    <a:lnTo>
                      <a:pt x="51" y="4"/>
                    </a:lnTo>
                    <a:lnTo>
                      <a:pt x="57" y="1"/>
                    </a:lnTo>
                    <a:lnTo>
                      <a:pt x="58" y="1"/>
                    </a:lnTo>
                    <a:lnTo>
                      <a:pt x="61" y="0"/>
                    </a:lnTo>
                    <a:lnTo>
                      <a:pt x="64" y="0"/>
                    </a:lnTo>
                    <a:lnTo>
                      <a:pt x="69" y="2"/>
                    </a:lnTo>
                    <a:lnTo>
                      <a:pt x="72" y="5"/>
                    </a:lnTo>
                    <a:lnTo>
                      <a:pt x="73" y="8"/>
                    </a:lnTo>
                    <a:lnTo>
                      <a:pt x="73" y="11"/>
                    </a:lnTo>
                    <a:lnTo>
                      <a:pt x="75" y="14"/>
                    </a:lnTo>
                    <a:lnTo>
                      <a:pt x="75" y="44"/>
                    </a:lnTo>
                    <a:lnTo>
                      <a:pt x="76" y="46"/>
                    </a:lnTo>
                    <a:lnTo>
                      <a:pt x="79" y="46"/>
                    </a:lnTo>
                    <a:lnTo>
                      <a:pt x="79" y="49"/>
                    </a:lnTo>
                    <a:lnTo>
                      <a:pt x="55" y="49"/>
                    </a:lnTo>
                    <a:lnTo>
                      <a:pt x="55" y="46"/>
                    </a:lnTo>
                    <a:lnTo>
                      <a:pt x="58" y="46"/>
                    </a:lnTo>
                    <a:lnTo>
                      <a:pt x="59" y="44"/>
                    </a:lnTo>
                    <a:lnTo>
                      <a:pt x="59" y="9"/>
                    </a:lnTo>
                    <a:lnTo>
                      <a:pt x="57" y="7"/>
                    </a:lnTo>
                    <a:lnTo>
                      <a:pt x="52" y="7"/>
                    </a:lnTo>
                    <a:lnTo>
                      <a:pt x="48" y="11"/>
                    </a:lnTo>
                    <a:lnTo>
                      <a:pt x="47" y="14"/>
                    </a:lnTo>
                    <a:lnTo>
                      <a:pt x="47" y="43"/>
                    </a:lnTo>
                    <a:lnTo>
                      <a:pt x="48" y="44"/>
                    </a:lnTo>
                    <a:lnTo>
                      <a:pt x="48" y="46"/>
                    </a:lnTo>
                    <a:lnTo>
                      <a:pt x="51" y="46"/>
                    </a:lnTo>
                    <a:lnTo>
                      <a:pt x="51" y="49"/>
                    </a:lnTo>
                    <a:lnTo>
                      <a:pt x="29" y="49"/>
                    </a:lnTo>
                    <a:lnTo>
                      <a:pt x="29" y="46"/>
                    </a:lnTo>
                    <a:lnTo>
                      <a:pt x="30" y="46"/>
                    </a:lnTo>
                    <a:lnTo>
                      <a:pt x="33" y="43"/>
                    </a:lnTo>
                    <a:lnTo>
                      <a:pt x="33" y="9"/>
                    </a:lnTo>
                    <a:lnTo>
                      <a:pt x="31" y="9"/>
                    </a:lnTo>
                    <a:lnTo>
                      <a:pt x="31" y="8"/>
                    </a:lnTo>
                    <a:lnTo>
                      <a:pt x="30" y="8"/>
                    </a:lnTo>
                    <a:lnTo>
                      <a:pt x="30" y="7"/>
                    </a:lnTo>
                    <a:lnTo>
                      <a:pt x="26" y="7"/>
                    </a:lnTo>
                    <a:lnTo>
                      <a:pt x="19" y="14"/>
                    </a:lnTo>
                    <a:lnTo>
                      <a:pt x="19" y="43"/>
                    </a:lnTo>
                    <a:lnTo>
                      <a:pt x="20" y="44"/>
                    </a:lnTo>
                    <a:lnTo>
                      <a:pt x="20" y="46"/>
                    </a:lnTo>
                    <a:lnTo>
                      <a:pt x="23" y="46"/>
                    </a:lnTo>
                    <a:lnTo>
                      <a:pt x="23" y="49"/>
                    </a:lnTo>
                    <a:lnTo>
                      <a:pt x="0" y="49"/>
                    </a:lnTo>
                    <a:lnTo>
                      <a:pt x="0" y="46"/>
                    </a:lnTo>
                    <a:lnTo>
                      <a:pt x="3" y="46"/>
                    </a:lnTo>
                    <a:lnTo>
                      <a:pt x="3" y="44"/>
                    </a:lnTo>
                    <a:lnTo>
                      <a:pt x="5" y="43"/>
                    </a:lnTo>
                    <a:lnTo>
                      <a:pt x="5" y="7"/>
                    </a:lnTo>
                    <a:lnTo>
                      <a:pt x="3" y="5"/>
                    </a:lnTo>
                    <a:lnTo>
                      <a:pt x="3" y="4"/>
                    </a:lnTo>
                    <a:lnTo>
                      <a:pt x="0" y="4"/>
                    </a:lnTo>
                    <a:lnTo>
                      <a:pt x="0" y="1"/>
                    </a:lnTo>
                    <a:lnTo>
                      <a:pt x="19" y="1"/>
                    </a:lnTo>
                    <a:lnTo>
                      <a:pt x="19" y="8"/>
                    </a:lnTo>
                    <a:lnTo>
                      <a:pt x="22" y="5"/>
                    </a:lnTo>
                    <a:lnTo>
                      <a:pt x="33"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40" name="Freeform 393"/>
              <p:cNvSpPr>
                <a:spLocks noEditPoints="1"/>
              </p:cNvSpPr>
              <p:nvPr/>
            </p:nvSpPr>
            <p:spPr bwMode="auto">
              <a:xfrm>
                <a:off x="4124" y="1879"/>
                <a:ext cx="23" cy="26"/>
              </a:xfrm>
              <a:custGeom>
                <a:avLst/>
                <a:gdLst>
                  <a:gd name="T0" fmla="*/ 1 w 46"/>
                  <a:gd name="T1" fmla="*/ 1 h 50"/>
                  <a:gd name="T2" fmla="*/ 1 w 46"/>
                  <a:gd name="T3" fmla="*/ 1 h 50"/>
                  <a:gd name="T4" fmla="*/ 1 w 46"/>
                  <a:gd name="T5" fmla="*/ 1 h 50"/>
                  <a:gd name="T6" fmla="*/ 1 w 46"/>
                  <a:gd name="T7" fmla="*/ 1 h 50"/>
                  <a:gd name="T8" fmla="*/ 1 w 46"/>
                  <a:gd name="T9" fmla="*/ 3 h 50"/>
                  <a:gd name="T10" fmla="*/ 1 w 46"/>
                  <a:gd name="T11" fmla="*/ 3 h 50"/>
                  <a:gd name="T12" fmla="*/ 1 w 46"/>
                  <a:gd name="T13" fmla="*/ 3 h 50"/>
                  <a:gd name="T14" fmla="*/ 1 w 46"/>
                  <a:gd name="T15" fmla="*/ 3 h 50"/>
                  <a:gd name="T16" fmla="*/ 2 w 46"/>
                  <a:gd name="T17" fmla="*/ 3 h 50"/>
                  <a:gd name="T18" fmla="*/ 2 w 46"/>
                  <a:gd name="T19" fmla="*/ 1 h 50"/>
                  <a:gd name="T20" fmla="*/ 1 w 46"/>
                  <a:gd name="T21" fmla="*/ 1 h 50"/>
                  <a:gd name="T22" fmla="*/ 1 w 46"/>
                  <a:gd name="T23" fmla="*/ 1 h 50"/>
                  <a:gd name="T24" fmla="*/ 1 w 46"/>
                  <a:gd name="T25" fmla="*/ 1 h 50"/>
                  <a:gd name="T26" fmla="*/ 1 w 46"/>
                  <a:gd name="T27" fmla="*/ 1 h 50"/>
                  <a:gd name="T28" fmla="*/ 1 w 46"/>
                  <a:gd name="T29" fmla="*/ 0 h 50"/>
                  <a:gd name="T30" fmla="*/ 1 w 46"/>
                  <a:gd name="T31" fmla="*/ 0 h 50"/>
                  <a:gd name="T32" fmla="*/ 2 w 46"/>
                  <a:gd name="T33" fmla="*/ 1 h 50"/>
                  <a:gd name="T34" fmla="*/ 3 w 46"/>
                  <a:gd name="T35" fmla="*/ 1 h 50"/>
                  <a:gd name="T36" fmla="*/ 3 w 46"/>
                  <a:gd name="T37" fmla="*/ 1 h 50"/>
                  <a:gd name="T38" fmla="*/ 3 w 46"/>
                  <a:gd name="T39" fmla="*/ 1 h 50"/>
                  <a:gd name="T40" fmla="*/ 3 w 46"/>
                  <a:gd name="T41" fmla="*/ 1 h 50"/>
                  <a:gd name="T42" fmla="*/ 3 w 46"/>
                  <a:gd name="T43" fmla="*/ 2 h 50"/>
                  <a:gd name="T44" fmla="*/ 3 w 46"/>
                  <a:gd name="T45" fmla="*/ 2 h 50"/>
                  <a:gd name="T46" fmla="*/ 3 w 46"/>
                  <a:gd name="T47" fmla="*/ 3 h 50"/>
                  <a:gd name="T48" fmla="*/ 3 w 46"/>
                  <a:gd name="T49" fmla="*/ 3 h 50"/>
                  <a:gd name="T50" fmla="*/ 3 w 46"/>
                  <a:gd name="T51" fmla="*/ 3 h 50"/>
                  <a:gd name="T52" fmla="*/ 1 w 46"/>
                  <a:gd name="T53" fmla="*/ 4 h 50"/>
                  <a:gd name="T54" fmla="*/ 1 w 46"/>
                  <a:gd name="T55" fmla="*/ 4 h 50"/>
                  <a:gd name="T56" fmla="*/ 1 w 46"/>
                  <a:gd name="T57" fmla="*/ 4 h 50"/>
                  <a:gd name="T58" fmla="*/ 1 w 46"/>
                  <a:gd name="T59" fmla="*/ 4 h 50"/>
                  <a:gd name="T60" fmla="*/ 1 w 46"/>
                  <a:gd name="T61" fmla="*/ 3 h 50"/>
                  <a:gd name="T62" fmla="*/ 1 w 46"/>
                  <a:gd name="T63" fmla="*/ 3 h 50"/>
                  <a:gd name="T64" fmla="*/ 1 w 46"/>
                  <a:gd name="T65" fmla="*/ 3 h 50"/>
                  <a:gd name="T66" fmla="*/ 1 w 46"/>
                  <a:gd name="T67" fmla="*/ 3 h 50"/>
                  <a:gd name="T68" fmla="*/ 0 w 46"/>
                  <a:gd name="T69" fmla="*/ 2 h 50"/>
                  <a:gd name="T70" fmla="*/ 1 w 46"/>
                  <a:gd name="T71" fmla="*/ 2 h 50"/>
                  <a:gd name="T72" fmla="*/ 1 w 46"/>
                  <a:gd name="T73" fmla="*/ 1 h 50"/>
                  <a:gd name="T74" fmla="*/ 1 w 46"/>
                  <a:gd name="T75" fmla="*/ 1 h 50"/>
                  <a:gd name="T76" fmla="*/ 1 w 46"/>
                  <a:gd name="T77" fmla="*/ 1 h 50"/>
                  <a:gd name="T78" fmla="*/ 1 w 46"/>
                  <a:gd name="T79" fmla="*/ 1 h 50"/>
                  <a:gd name="T80" fmla="*/ 1 w 46"/>
                  <a:gd name="T81" fmla="*/ 1 h 50"/>
                  <a:gd name="T82" fmla="*/ 1 w 46"/>
                  <a:gd name="T83" fmla="*/ 0 h 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
                  <a:gd name="T127" fmla="*/ 0 h 50"/>
                  <a:gd name="T128" fmla="*/ 46 w 46"/>
                  <a:gd name="T129" fmla="*/ 50 h 5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 h="50">
                    <a:moveTo>
                      <a:pt x="20" y="4"/>
                    </a:moveTo>
                    <a:lnTo>
                      <a:pt x="17" y="7"/>
                    </a:lnTo>
                    <a:lnTo>
                      <a:pt x="17" y="9"/>
                    </a:lnTo>
                    <a:lnTo>
                      <a:pt x="15" y="14"/>
                    </a:lnTo>
                    <a:lnTo>
                      <a:pt x="15" y="39"/>
                    </a:lnTo>
                    <a:lnTo>
                      <a:pt x="18" y="44"/>
                    </a:lnTo>
                    <a:lnTo>
                      <a:pt x="20" y="46"/>
                    </a:lnTo>
                    <a:lnTo>
                      <a:pt x="28" y="46"/>
                    </a:lnTo>
                    <a:lnTo>
                      <a:pt x="32" y="37"/>
                    </a:lnTo>
                    <a:lnTo>
                      <a:pt x="32" y="12"/>
                    </a:lnTo>
                    <a:lnTo>
                      <a:pt x="31" y="9"/>
                    </a:lnTo>
                    <a:lnTo>
                      <a:pt x="31" y="7"/>
                    </a:lnTo>
                    <a:lnTo>
                      <a:pt x="28" y="4"/>
                    </a:lnTo>
                    <a:lnTo>
                      <a:pt x="20" y="4"/>
                    </a:lnTo>
                    <a:close/>
                    <a:moveTo>
                      <a:pt x="24" y="0"/>
                    </a:moveTo>
                    <a:lnTo>
                      <a:pt x="28" y="0"/>
                    </a:lnTo>
                    <a:lnTo>
                      <a:pt x="32" y="1"/>
                    </a:lnTo>
                    <a:lnTo>
                      <a:pt x="36" y="4"/>
                    </a:lnTo>
                    <a:lnTo>
                      <a:pt x="39" y="5"/>
                    </a:lnTo>
                    <a:lnTo>
                      <a:pt x="41" y="7"/>
                    </a:lnTo>
                    <a:lnTo>
                      <a:pt x="43" y="12"/>
                    </a:lnTo>
                    <a:lnTo>
                      <a:pt x="46" y="21"/>
                    </a:lnTo>
                    <a:lnTo>
                      <a:pt x="46" y="30"/>
                    </a:lnTo>
                    <a:lnTo>
                      <a:pt x="43" y="39"/>
                    </a:lnTo>
                    <a:lnTo>
                      <a:pt x="42" y="42"/>
                    </a:lnTo>
                    <a:lnTo>
                      <a:pt x="38" y="46"/>
                    </a:lnTo>
                    <a:lnTo>
                      <a:pt x="29" y="49"/>
                    </a:lnTo>
                    <a:lnTo>
                      <a:pt x="24" y="50"/>
                    </a:lnTo>
                    <a:lnTo>
                      <a:pt x="18" y="50"/>
                    </a:lnTo>
                    <a:lnTo>
                      <a:pt x="14" y="49"/>
                    </a:lnTo>
                    <a:lnTo>
                      <a:pt x="10" y="46"/>
                    </a:lnTo>
                    <a:lnTo>
                      <a:pt x="6" y="42"/>
                    </a:lnTo>
                    <a:lnTo>
                      <a:pt x="3" y="37"/>
                    </a:lnTo>
                    <a:lnTo>
                      <a:pt x="1" y="32"/>
                    </a:lnTo>
                    <a:lnTo>
                      <a:pt x="0" y="25"/>
                    </a:lnTo>
                    <a:lnTo>
                      <a:pt x="1" y="21"/>
                    </a:lnTo>
                    <a:lnTo>
                      <a:pt x="1" y="15"/>
                    </a:lnTo>
                    <a:lnTo>
                      <a:pt x="4" y="11"/>
                    </a:lnTo>
                    <a:lnTo>
                      <a:pt x="7" y="8"/>
                    </a:lnTo>
                    <a:lnTo>
                      <a:pt x="10" y="4"/>
                    </a:lnTo>
                    <a:lnTo>
                      <a:pt x="18" y="1"/>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41" name="Freeform 394"/>
              <p:cNvSpPr>
                <a:spLocks/>
              </p:cNvSpPr>
              <p:nvPr/>
            </p:nvSpPr>
            <p:spPr bwMode="auto">
              <a:xfrm>
                <a:off x="4152" y="1879"/>
                <a:ext cx="20" cy="25"/>
              </a:xfrm>
              <a:custGeom>
                <a:avLst/>
                <a:gdLst>
                  <a:gd name="T0" fmla="*/ 2 w 41"/>
                  <a:gd name="T1" fmla="*/ 0 h 49"/>
                  <a:gd name="T2" fmla="*/ 2 w 41"/>
                  <a:gd name="T3" fmla="*/ 0 h 49"/>
                  <a:gd name="T4" fmla="*/ 2 w 41"/>
                  <a:gd name="T5" fmla="*/ 1 h 49"/>
                  <a:gd name="T6" fmla="*/ 2 w 41"/>
                  <a:gd name="T7" fmla="*/ 1 h 49"/>
                  <a:gd name="T8" fmla="*/ 2 w 41"/>
                  <a:gd name="T9" fmla="*/ 1 h 49"/>
                  <a:gd name="T10" fmla="*/ 2 w 41"/>
                  <a:gd name="T11" fmla="*/ 1 h 49"/>
                  <a:gd name="T12" fmla="*/ 2 w 41"/>
                  <a:gd name="T13" fmla="*/ 1 h 49"/>
                  <a:gd name="T14" fmla="*/ 2 w 41"/>
                  <a:gd name="T15" fmla="*/ 1 h 49"/>
                  <a:gd name="T16" fmla="*/ 2 w 41"/>
                  <a:gd name="T17" fmla="*/ 1 h 49"/>
                  <a:gd name="T18" fmla="*/ 1 w 41"/>
                  <a:gd name="T19" fmla="*/ 1 h 49"/>
                  <a:gd name="T20" fmla="*/ 1 w 41"/>
                  <a:gd name="T21" fmla="*/ 1 h 49"/>
                  <a:gd name="T22" fmla="*/ 1 w 41"/>
                  <a:gd name="T23" fmla="*/ 1 h 49"/>
                  <a:gd name="T24" fmla="*/ 1 w 41"/>
                  <a:gd name="T25" fmla="*/ 1 h 49"/>
                  <a:gd name="T26" fmla="*/ 1 w 41"/>
                  <a:gd name="T27" fmla="*/ 1 h 49"/>
                  <a:gd name="T28" fmla="*/ 1 w 41"/>
                  <a:gd name="T29" fmla="*/ 1 h 49"/>
                  <a:gd name="T30" fmla="*/ 1 w 41"/>
                  <a:gd name="T31" fmla="*/ 1 h 49"/>
                  <a:gd name="T32" fmla="*/ 1 w 41"/>
                  <a:gd name="T33" fmla="*/ 2 h 49"/>
                  <a:gd name="T34" fmla="*/ 1 w 41"/>
                  <a:gd name="T35" fmla="*/ 2 h 49"/>
                  <a:gd name="T36" fmla="*/ 1 w 41"/>
                  <a:gd name="T37" fmla="*/ 3 h 49"/>
                  <a:gd name="T38" fmla="*/ 1 w 41"/>
                  <a:gd name="T39" fmla="*/ 3 h 49"/>
                  <a:gd name="T40" fmla="*/ 1 w 41"/>
                  <a:gd name="T41" fmla="*/ 3 h 49"/>
                  <a:gd name="T42" fmla="*/ 1 w 41"/>
                  <a:gd name="T43" fmla="*/ 3 h 49"/>
                  <a:gd name="T44" fmla="*/ 1 w 41"/>
                  <a:gd name="T45" fmla="*/ 4 h 49"/>
                  <a:gd name="T46" fmla="*/ 0 w 41"/>
                  <a:gd name="T47" fmla="*/ 4 h 49"/>
                  <a:gd name="T48" fmla="*/ 0 w 41"/>
                  <a:gd name="T49" fmla="*/ 3 h 49"/>
                  <a:gd name="T50" fmla="*/ 0 w 41"/>
                  <a:gd name="T51" fmla="*/ 3 h 49"/>
                  <a:gd name="T52" fmla="*/ 0 w 41"/>
                  <a:gd name="T53" fmla="*/ 3 h 49"/>
                  <a:gd name="T54" fmla="*/ 0 w 41"/>
                  <a:gd name="T55" fmla="*/ 1 h 49"/>
                  <a:gd name="T56" fmla="*/ 0 w 41"/>
                  <a:gd name="T57" fmla="*/ 1 h 49"/>
                  <a:gd name="T58" fmla="*/ 0 w 41"/>
                  <a:gd name="T59" fmla="*/ 1 h 49"/>
                  <a:gd name="T60" fmla="*/ 0 w 41"/>
                  <a:gd name="T61" fmla="*/ 1 h 49"/>
                  <a:gd name="T62" fmla="*/ 0 w 41"/>
                  <a:gd name="T63" fmla="*/ 1 h 49"/>
                  <a:gd name="T64" fmla="*/ 1 w 41"/>
                  <a:gd name="T65" fmla="*/ 1 h 49"/>
                  <a:gd name="T66" fmla="*/ 1 w 41"/>
                  <a:gd name="T67" fmla="*/ 1 h 49"/>
                  <a:gd name="T68" fmla="*/ 1 w 41"/>
                  <a:gd name="T69" fmla="*/ 1 h 49"/>
                  <a:gd name="T70" fmla="*/ 1 w 41"/>
                  <a:gd name="T71" fmla="*/ 1 h 49"/>
                  <a:gd name="T72" fmla="*/ 2 w 41"/>
                  <a:gd name="T73" fmla="*/ 0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1"/>
                  <a:gd name="T112" fmla="*/ 0 h 49"/>
                  <a:gd name="T113" fmla="*/ 41 w 41"/>
                  <a:gd name="T114" fmla="*/ 49 h 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1" h="49">
                    <a:moveTo>
                      <a:pt x="34" y="0"/>
                    </a:moveTo>
                    <a:lnTo>
                      <a:pt x="36" y="0"/>
                    </a:lnTo>
                    <a:lnTo>
                      <a:pt x="38" y="1"/>
                    </a:lnTo>
                    <a:lnTo>
                      <a:pt x="38" y="2"/>
                    </a:lnTo>
                    <a:lnTo>
                      <a:pt x="41" y="5"/>
                    </a:lnTo>
                    <a:lnTo>
                      <a:pt x="41" y="7"/>
                    </a:lnTo>
                    <a:lnTo>
                      <a:pt x="38" y="12"/>
                    </a:lnTo>
                    <a:lnTo>
                      <a:pt x="36" y="14"/>
                    </a:lnTo>
                    <a:lnTo>
                      <a:pt x="34" y="15"/>
                    </a:lnTo>
                    <a:lnTo>
                      <a:pt x="31" y="14"/>
                    </a:lnTo>
                    <a:lnTo>
                      <a:pt x="28" y="11"/>
                    </a:lnTo>
                    <a:lnTo>
                      <a:pt x="28" y="9"/>
                    </a:lnTo>
                    <a:lnTo>
                      <a:pt x="25" y="9"/>
                    </a:lnTo>
                    <a:lnTo>
                      <a:pt x="22" y="11"/>
                    </a:lnTo>
                    <a:lnTo>
                      <a:pt x="21" y="12"/>
                    </a:lnTo>
                    <a:lnTo>
                      <a:pt x="21" y="15"/>
                    </a:lnTo>
                    <a:lnTo>
                      <a:pt x="20" y="19"/>
                    </a:lnTo>
                    <a:lnTo>
                      <a:pt x="18" y="22"/>
                    </a:lnTo>
                    <a:lnTo>
                      <a:pt x="18" y="44"/>
                    </a:lnTo>
                    <a:lnTo>
                      <a:pt x="20" y="44"/>
                    </a:lnTo>
                    <a:lnTo>
                      <a:pt x="20" y="46"/>
                    </a:lnTo>
                    <a:lnTo>
                      <a:pt x="22" y="46"/>
                    </a:lnTo>
                    <a:lnTo>
                      <a:pt x="22" y="49"/>
                    </a:lnTo>
                    <a:lnTo>
                      <a:pt x="0" y="49"/>
                    </a:lnTo>
                    <a:lnTo>
                      <a:pt x="0" y="46"/>
                    </a:lnTo>
                    <a:lnTo>
                      <a:pt x="3" y="46"/>
                    </a:lnTo>
                    <a:lnTo>
                      <a:pt x="4" y="44"/>
                    </a:lnTo>
                    <a:lnTo>
                      <a:pt x="4" y="5"/>
                    </a:lnTo>
                    <a:lnTo>
                      <a:pt x="3" y="5"/>
                    </a:lnTo>
                    <a:lnTo>
                      <a:pt x="3" y="4"/>
                    </a:lnTo>
                    <a:lnTo>
                      <a:pt x="0" y="4"/>
                    </a:lnTo>
                    <a:lnTo>
                      <a:pt x="0" y="1"/>
                    </a:lnTo>
                    <a:lnTo>
                      <a:pt x="18" y="1"/>
                    </a:lnTo>
                    <a:lnTo>
                      <a:pt x="18" y="12"/>
                    </a:lnTo>
                    <a:lnTo>
                      <a:pt x="24" y="4"/>
                    </a:lnTo>
                    <a:lnTo>
                      <a:pt x="28" y="2"/>
                    </a:lnTo>
                    <a:lnTo>
                      <a:pt x="3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42" name="Freeform 395"/>
              <p:cNvSpPr>
                <a:spLocks/>
              </p:cNvSpPr>
              <p:nvPr/>
            </p:nvSpPr>
            <p:spPr bwMode="auto">
              <a:xfrm>
                <a:off x="4172" y="1880"/>
                <a:ext cx="26" cy="36"/>
              </a:xfrm>
              <a:custGeom>
                <a:avLst/>
                <a:gdLst>
                  <a:gd name="T0" fmla="*/ 0 w 51"/>
                  <a:gd name="T1" fmla="*/ 0 h 71"/>
                  <a:gd name="T2" fmla="*/ 2 w 51"/>
                  <a:gd name="T3" fmla="*/ 0 h 71"/>
                  <a:gd name="T4" fmla="*/ 2 w 51"/>
                  <a:gd name="T5" fmla="*/ 1 h 71"/>
                  <a:gd name="T6" fmla="*/ 2 w 51"/>
                  <a:gd name="T7" fmla="*/ 1 h 71"/>
                  <a:gd name="T8" fmla="*/ 2 w 51"/>
                  <a:gd name="T9" fmla="*/ 1 h 71"/>
                  <a:gd name="T10" fmla="*/ 2 w 51"/>
                  <a:gd name="T11" fmla="*/ 1 h 71"/>
                  <a:gd name="T12" fmla="*/ 2 w 51"/>
                  <a:gd name="T13" fmla="*/ 1 h 71"/>
                  <a:gd name="T14" fmla="*/ 3 w 51"/>
                  <a:gd name="T15" fmla="*/ 2 h 71"/>
                  <a:gd name="T16" fmla="*/ 3 w 51"/>
                  <a:gd name="T17" fmla="*/ 2 h 71"/>
                  <a:gd name="T18" fmla="*/ 3 w 51"/>
                  <a:gd name="T19" fmla="*/ 1 h 71"/>
                  <a:gd name="T20" fmla="*/ 3 w 51"/>
                  <a:gd name="T21" fmla="*/ 1 h 71"/>
                  <a:gd name="T22" fmla="*/ 3 w 51"/>
                  <a:gd name="T23" fmla="*/ 1 h 71"/>
                  <a:gd name="T24" fmla="*/ 3 w 51"/>
                  <a:gd name="T25" fmla="*/ 1 h 71"/>
                  <a:gd name="T26" fmla="*/ 3 w 51"/>
                  <a:gd name="T27" fmla="*/ 0 h 71"/>
                  <a:gd name="T28" fmla="*/ 4 w 51"/>
                  <a:gd name="T29" fmla="*/ 0 h 71"/>
                  <a:gd name="T30" fmla="*/ 4 w 51"/>
                  <a:gd name="T31" fmla="*/ 1 h 71"/>
                  <a:gd name="T32" fmla="*/ 4 w 51"/>
                  <a:gd name="T33" fmla="*/ 1 h 71"/>
                  <a:gd name="T34" fmla="*/ 3 w 51"/>
                  <a:gd name="T35" fmla="*/ 1 h 71"/>
                  <a:gd name="T36" fmla="*/ 3 w 51"/>
                  <a:gd name="T37" fmla="*/ 1 h 71"/>
                  <a:gd name="T38" fmla="*/ 3 w 51"/>
                  <a:gd name="T39" fmla="*/ 1 h 71"/>
                  <a:gd name="T40" fmla="*/ 3 w 51"/>
                  <a:gd name="T41" fmla="*/ 1 h 71"/>
                  <a:gd name="T42" fmla="*/ 2 w 51"/>
                  <a:gd name="T43" fmla="*/ 4 h 71"/>
                  <a:gd name="T44" fmla="*/ 2 w 51"/>
                  <a:gd name="T45" fmla="*/ 4 h 71"/>
                  <a:gd name="T46" fmla="*/ 2 w 51"/>
                  <a:gd name="T47" fmla="*/ 4 h 71"/>
                  <a:gd name="T48" fmla="*/ 2 w 51"/>
                  <a:gd name="T49" fmla="*/ 4 h 71"/>
                  <a:gd name="T50" fmla="*/ 2 w 51"/>
                  <a:gd name="T51" fmla="*/ 5 h 71"/>
                  <a:gd name="T52" fmla="*/ 1 w 51"/>
                  <a:gd name="T53" fmla="*/ 5 h 71"/>
                  <a:gd name="T54" fmla="*/ 1 w 51"/>
                  <a:gd name="T55" fmla="*/ 5 h 71"/>
                  <a:gd name="T56" fmla="*/ 1 w 51"/>
                  <a:gd name="T57" fmla="*/ 5 h 71"/>
                  <a:gd name="T58" fmla="*/ 1 w 51"/>
                  <a:gd name="T59" fmla="*/ 5 h 71"/>
                  <a:gd name="T60" fmla="*/ 1 w 51"/>
                  <a:gd name="T61" fmla="*/ 5 h 71"/>
                  <a:gd name="T62" fmla="*/ 1 w 51"/>
                  <a:gd name="T63" fmla="*/ 4 h 71"/>
                  <a:gd name="T64" fmla="*/ 1 w 51"/>
                  <a:gd name="T65" fmla="*/ 4 h 71"/>
                  <a:gd name="T66" fmla="*/ 1 w 51"/>
                  <a:gd name="T67" fmla="*/ 4 h 71"/>
                  <a:gd name="T68" fmla="*/ 1 w 51"/>
                  <a:gd name="T69" fmla="*/ 4 h 71"/>
                  <a:gd name="T70" fmla="*/ 1 w 51"/>
                  <a:gd name="T71" fmla="*/ 4 h 71"/>
                  <a:gd name="T72" fmla="*/ 1 w 51"/>
                  <a:gd name="T73" fmla="*/ 4 h 71"/>
                  <a:gd name="T74" fmla="*/ 1 w 51"/>
                  <a:gd name="T75" fmla="*/ 4 h 71"/>
                  <a:gd name="T76" fmla="*/ 1 w 51"/>
                  <a:gd name="T77" fmla="*/ 4 h 71"/>
                  <a:gd name="T78" fmla="*/ 1 w 51"/>
                  <a:gd name="T79" fmla="*/ 5 h 71"/>
                  <a:gd name="T80" fmla="*/ 1 w 51"/>
                  <a:gd name="T81" fmla="*/ 5 h 71"/>
                  <a:gd name="T82" fmla="*/ 2 w 51"/>
                  <a:gd name="T83" fmla="*/ 4 h 71"/>
                  <a:gd name="T84" fmla="*/ 2 w 51"/>
                  <a:gd name="T85" fmla="*/ 4 h 71"/>
                  <a:gd name="T86" fmla="*/ 2 w 51"/>
                  <a:gd name="T87" fmla="*/ 4 h 71"/>
                  <a:gd name="T88" fmla="*/ 2 w 51"/>
                  <a:gd name="T89" fmla="*/ 4 h 71"/>
                  <a:gd name="T90" fmla="*/ 1 w 51"/>
                  <a:gd name="T91" fmla="*/ 1 h 71"/>
                  <a:gd name="T92" fmla="*/ 1 w 51"/>
                  <a:gd name="T93" fmla="*/ 1 h 71"/>
                  <a:gd name="T94" fmla="*/ 1 w 51"/>
                  <a:gd name="T95" fmla="*/ 1 h 71"/>
                  <a:gd name="T96" fmla="*/ 1 w 51"/>
                  <a:gd name="T97" fmla="*/ 1 h 71"/>
                  <a:gd name="T98" fmla="*/ 1 w 51"/>
                  <a:gd name="T99" fmla="*/ 1 h 71"/>
                  <a:gd name="T100" fmla="*/ 0 w 51"/>
                  <a:gd name="T101" fmla="*/ 1 h 71"/>
                  <a:gd name="T102" fmla="*/ 0 w 51"/>
                  <a:gd name="T103" fmla="*/ 0 h 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1"/>
                  <a:gd name="T157" fmla="*/ 0 h 71"/>
                  <a:gd name="T158" fmla="*/ 51 w 51"/>
                  <a:gd name="T159" fmla="*/ 71 h 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1" h="71">
                    <a:moveTo>
                      <a:pt x="0" y="0"/>
                    </a:moveTo>
                    <a:lnTo>
                      <a:pt x="26" y="0"/>
                    </a:lnTo>
                    <a:lnTo>
                      <a:pt x="26" y="3"/>
                    </a:lnTo>
                    <a:lnTo>
                      <a:pt x="23" y="3"/>
                    </a:lnTo>
                    <a:lnTo>
                      <a:pt x="22" y="4"/>
                    </a:lnTo>
                    <a:lnTo>
                      <a:pt x="22" y="10"/>
                    </a:lnTo>
                    <a:lnTo>
                      <a:pt x="23" y="13"/>
                    </a:lnTo>
                    <a:lnTo>
                      <a:pt x="33" y="31"/>
                    </a:lnTo>
                    <a:lnTo>
                      <a:pt x="39" y="17"/>
                    </a:lnTo>
                    <a:lnTo>
                      <a:pt x="40" y="13"/>
                    </a:lnTo>
                    <a:lnTo>
                      <a:pt x="40" y="6"/>
                    </a:lnTo>
                    <a:lnTo>
                      <a:pt x="39" y="3"/>
                    </a:lnTo>
                    <a:lnTo>
                      <a:pt x="35" y="3"/>
                    </a:lnTo>
                    <a:lnTo>
                      <a:pt x="35" y="0"/>
                    </a:lnTo>
                    <a:lnTo>
                      <a:pt x="51" y="0"/>
                    </a:lnTo>
                    <a:lnTo>
                      <a:pt x="51" y="3"/>
                    </a:lnTo>
                    <a:lnTo>
                      <a:pt x="49" y="3"/>
                    </a:lnTo>
                    <a:lnTo>
                      <a:pt x="46" y="6"/>
                    </a:lnTo>
                    <a:lnTo>
                      <a:pt x="46" y="7"/>
                    </a:lnTo>
                    <a:lnTo>
                      <a:pt x="44" y="10"/>
                    </a:lnTo>
                    <a:lnTo>
                      <a:pt x="43" y="14"/>
                    </a:lnTo>
                    <a:lnTo>
                      <a:pt x="28" y="49"/>
                    </a:lnTo>
                    <a:lnTo>
                      <a:pt x="26" y="56"/>
                    </a:lnTo>
                    <a:lnTo>
                      <a:pt x="23" y="60"/>
                    </a:lnTo>
                    <a:lnTo>
                      <a:pt x="22" y="64"/>
                    </a:lnTo>
                    <a:lnTo>
                      <a:pt x="18" y="69"/>
                    </a:lnTo>
                    <a:lnTo>
                      <a:pt x="12" y="71"/>
                    </a:lnTo>
                    <a:lnTo>
                      <a:pt x="9" y="70"/>
                    </a:lnTo>
                    <a:lnTo>
                      <a:pt x="7" y="70"/>
                    </a:lnTo>
                    <a:lnTo>
                      <a:pt x="4" y="69"/>
                    </a:lnTo>
                    <a:lnTo>
                      <a:pt x="2" y="66"/>
                    </a:lnTo>
                    <a:lnTo>
                      <a:pt x="2" y="60"/>
                    </a:lnTo>
                    <a:lnTo>
                      <a:pt x="5" y="57"/>
                    </a:lnTo>
                    <a:lnTo>
                      <a:pt x="7" y="57"/>
                    </a:lnTo>
                    <a:lnTo>
                      <a:pt x="8" y="56"/>
                    </a:lnTo>
                    <a:lnTo>
                      <a:pt x="9" y="56"/>
                    </a:lnTo>
                    <a:lnTo>
                      <a:pt x="11" y="57"/>
                    </a:lnTo>
                    <a:lnTo>
                      <a:pt x="12" y="57"/>
                    </a:lnTo>
                    <a:lnTo>
                      <a:pt x="14" y="59"/>
                    </a:lnTo>
                    <a:lnTo>
                      <a:pt x="14" y="66"/>
                    </a:lnTo>
                    <a:lnTo>
                      <a:pt x="16" y="66"/>
                    </a:lnTo>
                    <a:lnTo>
                      <a:pt x="18" y="64"/>
                    </a:lnTo>
                    <a:lnTo>
                      <a:pt x="21" y="59"/>
                    </a:lnTo>
                    <a:lnTo>
                      <a:pt x="23" y="55"/>
                    </a:lnTo>
                    <a:lnTo>
                      <a:pt x="25" y="49"/>
                    </a:lnTo>
                    <a:lnTo>
                      <a:pt x="9" y="14"/>
                    </a:lnTo>
                    <a:lnTo>
                      <a:pt x="8" y="10"/>
                    </a:lnTo>
                    <a:lnTo>
                      <a:pt x="5" y="7"/>
                    </a:lnTo>
                    <a:lnTo>
                      <a:pt x="4" y="4"/>
                    </a:lnTo>
                    <a:lnTo>
                      <a:pt x="2" y="3"/>
                    </a:lnTo>
                    <a:lnTo>
                      <a:pt x="0" y="3"/>
                    </a:lnTo>
                    <a:lnTo>
                      <a:pt x="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43" name="Freeform 396"/>
              <p:cNvSpPr>
                <a:spLocks/>
              </p:cNvSpPr>
              <p:nvPr/>
            </p:nvSpPr>
            <p:spPr bwMode="auto">
              <a:xfrm>
                <a:off x="5060" y="1728"/>
                <a:ext cx="23" cy="36"/>
              </a:xfrm>
              <a:custGeom>
                <a:avLst/>
                <a:gdLst>
                  <a:gd name="T0" fmla="*/ 1 w 46"/>
                  <a:gd name="T1" fmla="*/ 0 h 71"/>
                  <a:gd name="T2" fmla="*/ 1 w 46"/>
                  <a:gd name="T3" fmla="*/ 0 h 71"/>
                  <a:gd name="T4" fmla="*/ 1 w 46"/>
                  <a:gd name="T5" fmla="*/ 1 h 71"/>
                  <a:gd name="T6" fmla="*/ 2 w 46"/>
                  <a:gd name="T7" fmla="*/ 1 h 71"/>
                  <a:gd name="T8" fmla="*/ 3 w 46"/>
                  <a:gd name="T9" fmla="*/ 1 h 71"/>
                  <a:gd name="T10" fmla="*/ 3 w 46"/>
                  <a:gd name="T11" fmla="*/ 1 h 71"/>
                  <a:gd name="T12" fmla="*/ 3 w 46"/>
                  <a:gd name="T13" fmla="*/ 1 h 71"/>
                  <a:gd name="T14" fmla="*/ 3 w 46"/>
                  <a:gd name="T15" fmla="*/ 1 h 71"/>
                  <a:gd name="T16" fmla="*/ 3 w 46"/>
                  <a:gd name="T17" fmla="*/ 1 h 71"/>
                  <a:gd name="T18" fmla="*/ 3 w 46"/>
                  <a:gd name="T19" fmla="*/ 2 h 71"/>
                  <a:gd name="T20" fmla="*/ 3 w 46"/>
                  <a:gd name="T21" fmla="*/ 2 h 71"/>
                  <a:gd name="T22" fmla="*/ 3 w 46"/>
                  <a:gd name="T23" fmla="*/ 2 h 71"/>
                  <a:gd name="T24" fmla="*/ 3 w 46"/>
                  <a:gd name="T25" fmla="*/ 2 h 71"/>
                  <a:gd name="T26" fmla="*/ 1 w 46"/>
                  <a:gd name="T27" fmla="*/ 3 h 71"/>
                  <a:gd name="T28" fmla="*/ 1 w 46"/>
                  <a:gd name="T29" fmla="*/ 4 h 71"/>
                  <a:gd name="T30" fmla="*/ 3 w 46"/>
                  <a:gd name="T31" fmla="*/ 4 h 71"/>
                  <a:gd name="T32" fmla="*/ 3 w 46"/>
                  <a:gd name="T33" fmla="*/ 4 h 71"/>
                  <a:gd name="T34" fmla="*/ 3 w 46"/>
                  <a:gd name="T35" fmla="*/ 4 h 71"/>
                  <a:gd name="T36" fmla="*/ 3 w 46"/>
                  <a:gd name="T37" fmla="*/ 4 h 71"/>
                  <a:gd name="T38" fmla="*/ 3 w 46"/>
                  <a:gd name="T39" fmla="*/ 4 h 71"/>
                  <a:gd name="T40" fmla="*/ 3 w 46"/>
                  <a:gd name="T41" fmla="*/ 4 h 71"/>
                  <a:gd name="T42" fmla="*/ 3 w 46"/>
                  <a:gd name="T43" fmla="*/ 4 h 71"/>
                  <a:gd name="T44" fmla="*/ 3 w 46"/>
                  <a:gd name="T45" fmla="*/ 5 h 71"/>
                  <a:gd name="T46" fmla="*/ 0 w 46"/>
                  <a:gd name="T47" fmla="*/ 5 h 71"/>
                  <a:gd name="T48" fmla="*/ 0 w 46"/>
                  <a:gd name="T49" fmla="*/ 5 h 71"/>
                  <a:gd name="T50" fmla="*/ 1 w 46"/>
                  <a:gd name="T51" fmla="*/ 4 h 71"/>
                  <a:gd name="T52" fmla="*/ 1 w 46"/>
                  <a:gd name="T53" fmla="*/ 3 h 71"/>
                  <a:gd name="T54" fmla="*/ 1 w 46"/>
                  <a:gd name="T55" fmla="*/ 3 h 71"/>
                  <a:gd name="T56" fmla="*/ 1 w 46"/>
                  <a:gd name="T57" fmla="*/ 3 h 71"/>
                  <a:gd name="T58" fmla="*/ 1 w 46"/>
                  <a:gd name="T59" fmla="*/ 2 h 71"/>
                  <a:gd name="T60" fmla="*/ 1 w 46"/>
                  <a:gd name="T61" fmla="*/ 2 h 71"/>
                  <a:gd name="T62" fmla="*/ 1 w 46"/>
                  <a:gd name="T63" fmla="*/ 1 h 71"/>
                  <a:gd name="T64" fmla="*/ 1 w 46"/>
                  <a:gd name="T65" fmla="*/ 1 h 71"/>
                  <a:gd name="T66" fmla="*/ 1 w 46"/>
                  <a:gd name="T67" fmla="*/ 1 h 71"/>
                  <a:gd name="T68" fmla="*/ 1 w 46"/>
                  <a:gd name="T69" fmla="*/ 1 h 71"/>
                  <a:gd name="T70" fmla="*/ 1 w 46"/>
                  <a:gd name="T71" fmla="*/ 2 h 71"/>
                  <a:gd name="T72" fmla="*/ 1 w 46"/>
                  <a:gd name="T73" fmla="*/ 2 h 71"/>
                  <a:gd name="T74" fmla="*/ 1 w 46"/>
                  <a:gd name="T75" fmla="*/ 1 h 71"/>
                  <a:gd name="T76" fmla="*/ 1 w 46"/>
                  <a:gd name="T77" fmla="*/ 1 h 71"/>
                  <a:gd name="T78" fmla="*/ 1 w 46"/>
                  <a:gd name="T79" fmla="*/ 1 h 71"/>
                  <a:gd name="T80" fmla="*/ 1 w 46"/>
                  <a:gd name="T81" fmla="*/ 0 h 7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
                  <a:gd name="T124" fmla="*/ 0 h 71"/>
                  <a:gd name="T125" fmla="*/ 46 w 46"/>
                  <a:gd name="T126" fmla="*/ 71 h 7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 h="71">
                    <a:moveTo>
                      <a:pt x="18" y="0"/>
                    </a:moveTo>
                    <a:lnTo>
                      <a:pt x="27" y="0"/>
                    </a:lnTo>
                    <a:lnTo>
                      <a:pt x="29" y="1"/>
                    </a:lnTo>
                    <a:lnTo>
                      <a:pt x="32" y="1"/>
                    </a:lnTo>
                    <a:lnTo>
                      <a:pt x="35" y="4"/>
                    </a:lnTo>
                    <a:lnTo>
                      <a:pt x="38" y="6"/>
                    </a:lnTo>
                    <a:lnTo>
                      <a:pt x="41" y="8"/>
                    </a:lnTo>
                    <a:lnTo>
                      <a:pt x="42" y="11"/>
                    </a:lnTo>
                    <a:lnTo>
                      <a:pt x="42" y="15"/>
                    </a:lnTo>
                    <a:lnTo>
                      <a:pt x="43" y="17"/>
                    </a:lnTo>
                    <a:lnTo>
                      <a:pt x="42" y="21"/>
                    </a:lnTo>
                    <a:lnTo>
                      <a:pt x="42" y="27"/>
                    </a:lnTo>
                    <a:lnTo>
                      <a:pt x="39" y="32"/>
                    </a:lnTo>
                    <a:lnTo>
                      <a:pt x="31" y="43"/>
                    </a:lnTo>
                    <a:lnTo>
                      <a:pt x="17" y="59"/>
                    </a:lnTo>
                    <a:lnTo>
                      <a:pt x="38" y="59"/>
                    </a:lnTo>
                    <a:lnTo>
                      <a:pt x="39" y="57"/>
                    </a:lnTo>
                    <a:lnTo>
                      <a:pt x="41" y="57"/>
                    </a:lnTo>
                    <a:lnTo>
                      <a:pt x="42" y="56"/>
                    </a:lnTo>
                    <a:lnTo>
                      <a:pt x="42" y="55"/>
                    </a:lnTo>
                    <a:lnTo>
                      <a:pt x="43" y="52"/>
                    </a:lnTo>
                    <a:lnTo>
                      <a:pt x="46" y="52"/>
                    </a:lnTo>
                    <a:lnTo>
                      <a:pt x="42" y="71"/>
                    </a:lnTo>
                    <a:lnTo>
                      <a:pt x="0" y="71"/>
                    </a:lnTo>
                    <a:lnTo>
                      <a:pt x="0" y="70"/>
                    </a:lnTo>
                    <a:lnTo>
                      <a:pt x="13" y="56"/>
                    </a:lnTo>
                    <a:lnTo>
                      <a:pt x="20" y="46"/>
                    </a:lnTo>
                    <a:lnTo>
                      <a:pt x="25" y="39"/>
                    </a:lnTo>
                    <a:lnTo>
                      <a:pt x="27" y="34"/>
                    </a:lnTo>
                    <a:lnTo>
                      <a:pt x="28" y="29"/>
                    </a:lnTo>
                    <a:lnTo>
                      <a:pt x="28" y="21"/>
                    </a:lnTo>
                    <a:lnTo>
                      <a:pt x="25" y="15"/>
                    </a:lnTo>
                    <a:lnTo>
                      <a:pt x="17" y="11"/>
                    </a:lnTo>
                    <a:lnTo>
                      <a:pt x="8" y="14"/>
                    </a:lnTo>
                    <a:lnTo>
                      <a:pt x="6" y="15"/>
                    </a:lnTo>
                    <a:lnTo>
                      <a:pt x="3" y="20"/>
                    </a:lnTo>
                    <a:lnTo>
                      <a:pt x="1" y="20"/>
                    </a:lnTo>
                    <a:lnTo>
                      <a:pt x="7" y="8"/>
                    </a:lnTo>
                    <a:lnTo>
                      <a:pt x="10" y="4"/>
                    </a:lnTo>
                    <a:lnTo>
                      <a:pt x="14" y="1"/>
                    </a:lnTo>
                    <a:lnTo>
                      <a:pt x="18"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44" name="Freeform 397"/>
              <p:cNvSpPr>
                <a:spLocks noEditPoints="1"/>
              </p:cNvSpPr>
              <p:nvPr/>
            </p:nvSpPr>
            <p:spPr bwMode="auto">
              <a:xfrm>
                <a:off x="5087" y="1728"/>
                <a:ext cx="23" cy="36"/>
              </a:xfrm>
              <a:custGeom>
                <a:avLst/>
                <a:gdLst>
                  <a:gd name="T0" fmla="*/ 1 w 46"/>
                  <a:gd name="T1" fmla="*/ 0 h 73"/>
                  <a:gd name="T2" fmla="*/ 1 w 46"/>
                  <a:gd name="T3" fmla="*/ 0 h 73"/>
                  <a:gd name="T4" fmla="*/ 1 w 46"/>
                  <a:gd name="T5" fmla="*/ 0 h 73"/>
                  <a:gd name="T6" fmla="*/ 1 w 46"/>
                  <a:gd name="T7" fmla="*/ 0 h 73"/>
                  <a:gd name="T8" fmla="*/ 1 w 46"/>
                  <a:gd name="T9" fmla="*/ 1 h 73"/>
                  <a:gd name="T10" fmla="*/ 1 w 46"/>
                  <a:gd name="T11" fmla="*/ 3 h 73"/>
                  <a:gd name="T12" fmla="*/ 1 w 46"/>
                  <a:gd name="T13" fmla="*/ 3 h 73"/>
                  <a:gd name="T14" fmla="*/ 1 w 46"/>
                  <a:gd name="T15" fmla="*/ 3 h 73"/>
                  <a:gd name="T16" fmla="*/ 1 w 46"/>
                  <a:gd name="T17" fmla="*/ 4 h 73"/>
                  <a:gd name="T18" fmla="*/ 1 w 46"/>
                  <a:gd name="T19" fmla="*/ 4 h 73"/>
                  <a:gd name="T20" fmla="*/ 1 w 46"/>
                  <a:gd name="T21" fmla="*/ 4 h 73"/>
                  <a:gd name="T22" fmla="*/ 1 w 46"/>
                  <a:gd name="T23" fmla="*/ 4 h 73"/>
                  <a:gd name="T24" fmla="*/ 1 w 46"/>
                  <a:gd name="T25" fmla="*/ 3 h 73"/>
                  <a:gd name="T26" fmla="*/ 1 w 46"/>
                  <a:gd name="T27" fmla="*/ 3 h 73"/>
                  <a:gd name="T28" fmla="*/ 1 w 46"/>
                  <a:gd name="T29" fmla="*/ 0 h 73"/>
                  <a:gd name="T30" fmla="*/ 1 w 46"/>
                  <a:gd name="T31" fmla="*/ 0 h 73"/>
                  <a:gd name="T32" fmla="*/ 1 w 46"/>
                  <a:gd name="T33" fmla="*/ 0 h 73"/>
                  <a:gd name="T34" fmla="*/ 1 w 46"/>
                  <a:gd name="T35" fmla="*/ 0 h 73"/>
                  <a:gd name="T36" fmla="*/ 1 w 46"/>
                  <a:gd name="T37" fmla="*/ 0 h 73"/>
                  <a:gd name="T38" fmla="*/ 1 w 46"/>
                  <a:gd name="T39" fmla="*/ 0 h 73"/>
                  <a:gd name="T40" fmla="*/ 1 w 46"/>
                  <a:gd name="T41" fmla="*/ 0 h 73"/>
                  <a:gd name="T42" fmla="*/ 1 w 46"/>
                  <a:gd name="T43" fmla="*/ 0 h 73"/>
                  <a:gd name="T44" fmla="*/ 3 w 46"/>
                  <a:gd name="T45" fmla="*/ 0 h 73"/>
                  <a:gd name="T46" fmla="*/ 3 w 46"/>
                  <a:gd name="T47" fmla="*/ 0 h 73"/>
                  <a:gd name="T48" fmla="*/ 3 w 46"/>
                  <a:gd name="T49" fmla="*/ 0 h 73"/>
                  <a:gd name="T50" fmla="*/ 3 w 46"/>
                  <a:gd name="T51" fmla="*/ 0 h 73"/>
                  <a:gd name="T52" fmla="*/ 3 w 46"/>
                  <a:gd name="T53" fmla="*/ 1 h 73"/>
                  <a:gd name="T54" fmla="*/ 3 w 46"/>
                  <a:gd name="T55" fmla="*/ 1 h 73"/>
                  <a:gd name="T56" fmla="*/ 3 w 46"/>
                  <a:gd name="T57" fmla="*/ 2 h 73"/>
                  <a:gd name="T58" fmla="*/ 3 w 46"/>
                  <a:gd name="T59" fmla="*/ 2 h 73"/>
                  <a:gd name="T60" fmla="*/ 3 w 46"/>
                  <a:gd name="T61" fmla="*/ 3 h 73"/>
                  <a:gd name="T62" fmla="*/ 3 w 46"/>
                  <a:gd name="T63" fmla="*/ 4 h 73"/>
                  <a:gd name="T64" fmla="*/ 3 w 46"/>
                  <a:gd name="T65" fmla="*/ 4 h 73"/>
                  <a:gd name="T66" fmla="*/ 1 w 46"/>
                  <a:gd name="T67" fmla="*/ 4 h 73"/>
                  <a:gd name="T68" fmla="*/ 1 w 46"/>
                  <a:gd name="T69" fmla="*/ 4 h 73"/>
                  <a:gd name="T70" fmla="*/ 1 w 46"/>
                  <a:gd name="T71" fmla="*/ 4 h 73"/>
                  <a:gd name="T72" fmla="*/ 1 w 46"/>
                  <a:gd name="T73" fmla="*/ 4 h 73"/>
                  <a:gd name="T74" fmla="*/ 1 w 46"/>
                  <a:gd name="T75" fmla="*/ 4 h 73"/>
                  <a:gd name="T76" fmla="*/ 1 w 46"/>
                  <a:gd name="T77" fmla="*/ 3 h 73"/>
                  <a:gd name="T78" fmla="*/ 1 w 46"/>
                  <a:gd name="T79" fmla="*/ 3 h 73"/>
                  <a:gd name="T80" fmla="*/ 1 w 46"/>
                  <a:gd name="T81" fmla="*/ 2 h 73"/>
                  <a:gd name="T82" fmla="*/ 0 w 46"/>
                  <a:gd name="T83" fmla="*/ 2 h 73"/>
                  <a:gd name="T84" fmla="*/ 0 w 46"/>
                  <a:gd name="T85" fmla="*/ 1 h 73"/>
                  <a:gd name="T86" fmla="*/ 1 w 46"/>
                  <a:gd name="T87" fmla="*/ 1 h 73"/>
                  <a:gd name="T88" fmla="*/ 1 w 46"/>
                  <a:gd name="T89" fmla="*/ 1 h 73"/>
                  <a:gd name="T90" fmla="*/ 1 w 46"/>
                  <a:gd name="T91" fmla="*/ 0 h 73"/>
                  <a:gd name="T92" fmla="*/ 1 w 46"/>
                  <a:gd name="T93" fmla="*/ 0 h 73"/>
                  <a:gd name="T94" fmla="*/ 1 w 46"/>
                  <a:gd name="T95" fmla="*/ 0 h 73"/>
                  <a:gd name="T96" fmla="*/ 1 w 46"/>
                  <a:gd name="T97" fmla="*/ 0 h 73"/>
                  <a:gd name="T98" fmla="*/ 1 w 46"/>
                  <a:gd name="T99" fmla="*/ 0 h 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
                  <a:gd name="T151" fmla="*/ 0 h 73"/>
                  <a:gd name="T152" fmla="*/ 46 w 46"/>
                  <a:gd name="T153" fmla="*/ 73 h 7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 h="73">
                    <a:moveTo>
                      <a:pt x="21" y="3"/>
                    </a:moveTo>
                    <a:lnTo>
                      <a:pt x="18" y="6"/>
                    </a:lnTo>
                    <a:lnTo>
                      <a:pt x="16" y="8"/>
                    </a:lnTo>
                    <a:lnTo>
                      <a:pt x="16" y="11"/>
                    </a:lnTo>
                    <a:lnTo>
                      <a:pt x="15" y="17"/>
                    </a:lnTo>
                    <a:lnTo>
                      <a:pt x="15" y="55"/>
                    </a:lnTo>
                    <a:lnTo>
                      <a:pt x="16" y="59"/>
                    </a:lnTo>
                    <a:lnTo>
                      <a:pt x="16" y="63"/>
                    </a:lnTo>
                    <a:lnTo>
                      <a:pt x="19" y="69"/>
                    </a:lnTo>
                    <a:lnTo>
                      <a:pt x="26" y="69"/>
                    </a:lnTo>
                    <a:lnTo>
                      <a:pt x="26" y="67"/>
                    </a:lnTo>
                    <a:lnTo>
                      <a:pt x="28" y="66"/>
                    </a:lnTo>
                    <a:lnTo>
                      <a:pt x="29" y="62"/>
                    </a:lnTo>
                    <a:lnTo>
                      <a:pt x="30" y="59"/>
                    </a:lnTo>
                    <a:lnTo>
                      <a:pt x="30" y="14"/>
                    </a:lnTo>
                    <a:lnTo>
                      <a:pt x="29" y="10"/>
                    </a:lnTo>
                    <a:lnTo>
                      <a:pt x="28" y="7"/>
                    </a:lnTo>
                    <a:lnTo>
                      <a:pt x="23" y="3"/>
                    </a:lnTo>
                    <a:lnTo>
                      <a:pt x="21" y="3"/>
                    </a:lnTo>
                    <a:close/>
                    <a:moveTo>
                      <a:pt x="18" y="0"/>
                    </a:moveTo>
                    <a:lnTo>
                      <a:pt x="26" y="0"/>
                    </a:lnTo>
                    <a:lnTo>
                      <a:pt x="30" y="1"/>
                    </a:lnTo>
                    <a:lnTo>
                      <a:pt x="35" y="4"/>
                    </a:lnTo>
                    <a:lnTo>
                      <a:pt x="37" y="7"/>
                    </a:lnTo>
                    <a:lnTo>
                      <a:pt x="40" y="11"/>
                    </a:lnTo>
                    <a:lnTo>
                      <a:pt x="42" y="15"/>
                    </a:lnTo>
                    <a:lnTo>
                      <a:pt x="43" y="22"/>
                    </a:lnTo>
                    <a:lnTo>
                      <a:pt x="44" y="28"/>
                    </a:lnTo>
                    <a:lnTo>
                      <a:pt x="46" y="36"/>
                    </a:lnTo>
                    <a:lnTo>
                      <a:pt x="44" y="46"/>
                    </a:lnTo>
                    <a:lnTo>
                      <a:pt x="42" y="56"/>
                    </a:lnTo>
                    <a:lnTo>
                      <a:pt x="37" y="64"/>
                    </a:lnTo>
                    <a:lnTo>
                      <a:pt x="35" y="69"/>
                    </a:lnTo>
                    <a:lnTo>
                      <a:pt x="30" y="70"/>
                    </a:lnTo>
                    <a:lnTo>
                      <a:pt x="25" y="73"/>
                    </a:lnTo>
                    <a:lnTo>
                      <a:pt x="19" y="73"/>
                    </a:lnTo>
                    <a:lnTo>
                      <a:pt x="14" y="70"/>
                    </a:lnTo>
                    <a:lnTo>
                      <a:pt x="9" y="67"/>
                    </a:lnTo>
                    <a:lnTo>
                      <a:pt x="4" y="59"/>
                    </a:lnTo>
                    <a:lnTo>
                      <a:pt x="2" y="53"/>
                    </a:lnTo>
                    <a:lnTo>
                      <a:pt x="1" y="45"/>
                    </a:lnTo>
                    <a:lnTo>
                      <a:pt x="0" y="38"/>
                    </a:lnTo>
                    <a:lnTo>
                      <a:pt x="0" y="29"/>
                    </a:lnTo>
                    <a:lnTo>
                      <a:pt x="1" y="22"/>
                    </a:lnTo>
                    <a:lnTo>
                      <a:pt x="4" y="17"/>
                    </a:lnTo>
                    <a:lnTo>
                      <a:pt x="5" y="11"/>
                    </a:lnTo>
                    <a:lnTo>
                      <a:pt x="8" y="7"/>
                    </a:lnTo>
                    <a:lnTo>
                      <a:pt x="11" y="4"/>
                    </a:lnTo>
                    <a:lnTo>
                      <a:pt x="15" y="1"/>
                    </a:lnTo>
                    <a:lnTo>
                      <a:pt x="18"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45" name="Freeform 398"/>
              <p:cNvSpPr>
                <a:spLocks noEditPoints="1"/>
              </p:cNvSpPr>
              <p:nvPr/>
            </p:nvSpPr>
            <p:spPr bwMode="auto">
              <a:xfrm>
                <a:off x="5114" y="1728"/>
                <a:ext cx="22" cy="36"/>
              </a:xfrm>
              <a:custGeom>
                <a:avLst/>
                <a:gdLst>
                  <a:gd name="T0" fmla="*/ 1 w 45"/>
                  <a:gd name="T1" fmla="*/ 0 h 73"/>
                  <a:gd name="T2" fmla="*/ 1 w 45"/>
                  <a:gd name="T3" fmla="*/ 0 h 73"/>
                  <a:gd name="T4" fmla="*/ 1 w 45"/>
                  <a:gd name="T5" fmla="*/ 0 h 73"/>
                  <a:gd name="T6" fmla="*/ 1 w 45"/>
                  <a:gd name="T7" fmla="*/ 0 h 73"/>
                  <a:gd name="T8" fmla="*/ 0 w 45"/>
                  <a:gd name="T9" fmla="*/ 1 h 73"/>
                  <a:gd name="T10" fmla="*/ 0 w 45"/>
                  <a:gd name="T11" fmla="*/ 3 h 73"/>
                  <a:gd name="T12" fmla="*/ 1 w 45"/>
                  <a:gd name="T13" fmla="*/ 3 h 73"/>
                  <a:gd name="T14" fmla="*/ 1 w 45"/>
                  <a:gd name="T15" fmla="*/ 4 h 73"/>
                  <a:gd name="T16" fmla="*/ 1 w 45"/>
                  <a:gd name="T17" fmla="*/ 4 h 73"/>
                  <a:gd name="T18" fmla="*/ 1 w 45"/>
                  <a:gd name="T19" fmla="*/ 4 h 73"/>
                  <a:gd name="T20" fmla="*/ 1 w 45"/>
                  <a:gd name="T21" fmla="*/ 4 h 73"/>
                  <a:gd name="T22" fmla="*/ 1 w 45"/>
                  <a:gd name="T23" fmla="*/ 4 h 73"/>
                  <a:gd name="T24" fmla="*/ 1 w 45"/>
                  <a:gd name="T25" fmla="*/ 3 h 73"/>
                  <a:gd name="T26" fmla="*/ 1 w 45"/>
                  <a:gd name="T27" fmla="*/ 0 h 73"/>
                  <a:gd name="T28" fmla="*/ 1 w 45"/>
                  <a:gd name="T29" fmla="*/ 0 h 73"/>
                  <a:gd name="T30" fmla="*/ 1 w 45"/>
                  <a:gd name="T31" fmla="*/ 0 h 73"/>
                  <a:gd name="T32" fmla="*/ 1 w 45"/>
                  <a:gd name="T33" fmla="*/ 0 h 73"/>
                  <a:gd name="T34" fmla="*/ 1 w 45"/>
                  <a:gd name="T35" fmla="*/ 0 h 73"/>
                  <a:gd name="T36" fmla="*/ 1 w 45"/>
                  <a:gd name="T37" fmla="*/ 0 h 73"/>
                  <a:gd name="T38" fmla="*/ 1 w 45"/>
                  <a:gd name="T39" fmla="*/ 0 h 73"/>
                  <a:gd name="T40" fmla="*/ 2 w 45"/>
                  <a:gd name="T41" fmla="*/ 0 h 73"/>
                  <a:gd name="T42" fmla="*/ 2 w 45"/>
                  <a:gd name="T43" fmla="*/ 0 h 73"/>
                  <a:gd name="T44" fmla="*/ 2 w 45"/>
                  <a:gd name="T45" fmla="*/ 0 h 73"/>
                  <a:gd name="T46" fmla="*/ 2 w 45"/>
                  <a:gd name="T47" fmla="*/ 0 h 73"/>
                  <a:gd name="T48" fmla="*/ 2 w 45"/>
                  <a:gd name="T49" fmla="*/ 1 h 73"/>
                  <a:gd name="T50" fmla="*/ 2 w 45"/>
                  <a:gd name="T51" fmla="*/ 1 h 73"/>
                  <a:gd name="T52" fmla="*/ 2 w 45"/>
                  <a:gd name="T53" fmla="*/ 2 h 73"/>
                  <a:gd name="T54" fmla="*/ 2 w 45"/>
                  <a:gd name="T55" fmla="*/ 3 h 73"/>
                  <a:gd name="T56" fmla="*/ 2 w 45"/>
                  <a:gd name="T57" fmla="*/ 3 h 73"/>
                  <a:gd name="T58" fmla="*/ 2 w 45"/>
                  <a:gd name="T59" fmla="*/ 4 h 73"/>
                  <a:gd name="T60" fmla="*/ 2 w 45"/>
                  <a:gd name="T61" fmla="*/ 4 h 73"/>
                  <a:gd name="T62" fmla="*/ 1 w 45"/>
                  <a:gd name="T63" fmla="*/ 4 h 73"/>
                  <a:gd name="T64" fmla="*/ 1 w 45"/>
                  <a:gd name="T65" fmla="*/ 4 h 73"/>
                  <a:gd name="T66" fmla="*/ 1 w 45"/>
                  <a:gd name="T67" fmla="*/ 4 h 73"/>
                  <a:gd name="T68" fmla="*/ 0 w 45"/>
                  <a:gd name="T69" fmla="*/ 4 h 73"/>
                  <a:gd name="T70" fmla="*/ 0 w 45"/>
                  <a:gd name="T71" fmla="*/ 4 h 73"/>
                  <a:gd name="T72" fmla="*/ 0 w 45"/>
                  <a:gd name="T73" fmla="*/ 3 h 73"/>
                  <a:gd name="T74" fmla="*/ 0 w 45"/>
                  <a:gd name="T75" fmla="*/ 3 h 73"/>
                  <a:gd name="T76" fmla="*/ 0 w 45"/>
                  <a:gd name="T77" fmla="*/ 3 h 73"/>
                  <a:gd name="T78" fmla="*/ 0 w 45"/>
                  <a:gd name="T79" fmla="*/ 2 h 73"/>
                  <a:gd name="T80" fmla="*/ 0 w 45"/>
                  <a:gd name="T81" fmla="*/ 2 h 73"/>
                  <a:gd name="T82" fmla="*/ 0 w 45"/>
                  <a:gd name="T83" fmla="*/ 1 h 73"/>
                  <a:gd name="T84" fmla="*/ 0 w 45"/>
                  <a:gd name="T85" fmla="*/ 1 h 73"/>
                  <a:gd name="T86" fmla="*/ 0 w 45"/>
                  <a:gd name="T87" fmla="*/ 1 h 73"/>
                  <a:gd name="T88" fmla="*/ 0 w 45"/>
                  <a:gd name="T89" fmla="*/ 0 h 73"/>
                  <a:gd name="T90" fmla="*/ 0 w 45"/>
                  <a:gd name="T91" fmla="*/ 0 h 73"/>
                  <a:gd name="T92" fmla="*/ 0 w 45"/>
                  <a:gd name="T93" fmla="*/ 0 h 73"/>
                  <a:gd name="T94" fmla="*/ 0 w 45"/>
                  <a:gd name="T95" fmla="*/ 0 h 73"/>
                  <a:gd name="T96" fmla="*/ 1 w 45"/>
                  <a:gd name="T97" fmla="*/ 0 h 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
                  <a:gd name="T148" fmla="*/ 0 h 73"/>
                  <a:gd name="T149" fmla="*/ 45 w 45"/>
                  <a:gd name="T150" fmla="*/ 73 h 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 h="73">
                    <a:moveTo>
                      <a:pt x="21" y="3"/>
                    </a:moveTo>
                    <a:lnTo>
                      <a:pt x="18" y="6"/>
                    </a:lnTo>
                    <a:lnTo>
                      <a:pt x="17" y="8"/>
                    </a:lnTo>
                    <a:lnTo>
                      <a:pt x="17" y="11"/>
                    </a:lnTo>
                    <a:lnTo>
                      <a:pt x="15" y="17"/>
                    </a:lnTo>
                    <a:lnTo>
                      <a:pt x="15" y="59"/>
                    </a:lnTo>
                    <a:lnTo>
                      <a:pt x="17" y="63"/>
                    </a:lnTo>
                    <a:lnTo>
                      <a:pt x="17" y="66"/>
                    </a:lnTo>
                    <a:lnTo>
                      <a:pt x="20" y="69"/>
                    </a:lnTo>
                    <a:lnTo>
                      <a:pt x="27" y="69"/>
                    </a:lnTo>
                    <a:lnTo>
                      <a:pt x="27" y="67"/>
                    </a:lnTo>
                    <a:lnTo>
                      <a:pt x="28" y="66"/>
                    </a:lnTo>
                    <a:lnTo>
                      <a:pt x="29" y="62"/>
                    </a:lnTo>
                    <a:lnTo>
                      <a:pt x="29" y="10"/>
                    </a:lnTo>
                    <a:lnTo>
                      <a:pt x="28" y="7"/>
                    </a:lnTo>
                    <a:lnTo>
                      <a:pt x="24" y="3"/>
                    </a:lnTo>
                    <a:lnTo>
                      <a:pt x="21" y="3"/>
                    </a:lnTo>
                    <a:close/>
                    <a:moveTo>
                      <a:pt x="18" y="0"/>
                    </a:moveTo>
                    <a:lnTo>
                      <a:pt x="27" y="0"/>
                    </a:lnTo>
                    <a:lnTo>
                      <a:pt x="31" y="1"/>
                    </a:lnTo>
                    <a:lnTo>
                      <a:pt x="35" y="4"/>
                    </a:lnTo>
                    <a:lnTo>
                      <a:pt x="38" y="7"/>
                    </a:lnTo>
                    <a:lnTo>
                      <a:pt x="39" y="11"/>
                    </a:lnTo>
                    <a:lnTo>
                      <a:pt x="42" y="15"/>
                    </a:lnTo>
                    <a:lnTo>
                      <a:pt x="43" y="22"/>
                    </a:lnTo>
                    <a:lnTo>
                      <a:pt x="45" y="28"/>
                    </a:lnTo>
                    <a:lnTo>
                      <a:pt x="45" y="43"/>
                    </a:lnTo>
                    <a:lnTo>
                      <a:pt x="43" y="49"/>
                    </a:lnTo>
                    <a:lnTo>
                      <a:pt x="42" y="56"/>
                    </a:lnTo>
                    <a:lnTo>
                      <a:pt x="38" y="64"/>
                    </a:lnTo>
                    <a:lnTo>
                      <a:pt x="35" y="69"/>
                    </a:lnTo>
                    <a:lnTo>
                      <a:pt x="31" y="70"/>
                    </a:lnTo>
                    <a:lnTo>
                      <a:pt x="25" y="73"/>
                    </a:lnTo>
                    <a:lnTo>
                      <a:pt x="20" y="73"/>
                    </a:lnTo>
                    <a:lnTo>
                      <a:pt x="14" y="70"/>
                    </a:lnTo>
                    <a:lnTo>
                      <a:pt x="10" y="67"/>
                    </a:lnTo>
                    <a:lnTo>
                      <a:pt x="7" y="63"/>
                    </a:lnTo>
                    <a:lnTo>
                      <a:pt x="4" y="57"/>
                    </a:lnTo>
                    <a:lnTo>
                      <a:pt x="3" y="53"/>
                    </a:lnTo>
                    <a:lnTo>
                      <a:pt x="1" y="45"/>
                    </a:lnTo>
                    <a:lnTo>
                      <a:pt x="0" y="38"/>
                    </a:lnTo>
                    <a:lnTo>
                      <a:pt x="0" y="29"/>
                    </a:lnTo>
                    <a:lnTo>
                      <a:pt x="1" y="22"/>
                    </a:lnTo>
                    <a:lnTo>
                      <a:pt x="3" y="17"/>
                    </a:lnTo>
                    <a:lnTo>
                      <a:pt x="5" y="11"/>
                    </a:lnTo>
                    <a:lnTo>
                      <a:pt x="8" y="7"/>
                    </a:lnTo>
                    <a:lnTo>
                      <a:pt x="11" y="4"/>
                    </a:lnTo>
                    <a:lnTo>
                      <a:pt x="15" y="1"/>
                    </a:lnTo>
                    <a:lnTo>
                      <a:pt x="18"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46" name="Freeform 399"/>
              <p:cNvSpPr>
                <a:spLocks noEditPoints="1"/>
              </p:cNvSpPr>
              <p:nvPr/>
            </p:nvSpPr>
            <p:spPr bwMode="auto">
              <a:xfrm>
                <a:off x="5141" y="1728"/>
                <a:ext cx="22" cy="36"/>
              </a:xfrm>
              <a:custGeom>
                <a:avLst/>
                <a:gdLst>
                  <a:gd name="T0" fmla="*/ 1 w 45"/>
                  <a:gd name="T1" fmla="*/ 0 h 73"/>
                  <a:gd name="T2" fmla="*/ 1 w 45"/>
                  <a:gd name="T3" fmla="*/ 0 h 73"/>
                  <a:gd name="T4" fmla="*/ 1 w 45"/>
                  <a:gd name="T5" fmla="*/ 0 h 73"/>
                  <a:gd name="T6" fmla="*/ 0 w 45"/>
                  <a:gd name="T7" fmla="*/ 0 h 73"/>
                  <a:gd name="T8" fmla="*/ 0 w 45"/>
                  <a:gd name="T9" fmla="*/ 1 h 73"/>
                  <a:gd name="T10" fmla="*/ 1 w 45"/>
                  <a:gd name="T11" fmla="*/ 1 h 73"/>
                  <a:gd name="T12" fmla="*/ 1 w 45"/>
                  <a:gd name="T13" fmla="*/ 2 h 73"/>
                  <a:gd name="T14" fmla="*/ 1 w 45"/>
                  <a:gd name="T15" fmla="*/ 2 h 73"/>
                  <a:gd name="T16" fmla="*/ 1 w 45"/>
                  <a:gd name="T17" fmla="*/ 2 h 73"/>
                  <a:gd name="T18" fmla="*/ 1 w 45"/>
                  <a:gd name="T19" fmla="*/ 1 h 73"/>
                  <a:gd name="T20" fmla="*/ 1 w 45"/>
                  <a:gd name="T21" fmla="*/ 1 h 73"/>
                  <a:gd name="T22" fmla="*/ 1 w 45"/>
                  <a:gd name="T23" fmla="*/ 0 h 73"/>
                  <a:gd name="T24" fmla="*/ 1 w 45"/>
                  <a:gd name="T25" fmla="*/ 0 h 73"/>
                  <a:gd name="T26" fmla="*/ 1 w 45"/>
                  <a:gd name="T27" fmla="*/ 0 h 73"/>
                  <a:gd name="T28" fmla="*/ 1 w 45"/>
                  <a:gd name="T29" fmla="*/ 0 h 73"/>
                  <a:gd name="T30" fmla="*/ 1 w 45"/>
                  <a:gd name="T31" fmla="*/ 0 h 73"/>
                  <a:gd name="T32" fmla="*/ 1 w 45"/>
                  <a:gd name="T33" fmla="*/ 0 h 73"/>
                  <a:gd name="T34" fmla="*/ 1 w 45"/>
                  <a:gd name="T35" fmla="*/ 0 h 73"/>
                  <a:gd name="T36" fmla="*/ 2 w 45"/>
                  <a:gd name="T37" fmla="*/ 0 h 73"/>
                  <a:gd name="T38" fmla="*/ 2 w 45"/>
                  <a:gd name="T39" fmla="*/ 0 h 73"/>
                  <a:gd name="T40" fmla="*/ 2 w 45"/>
                  <a:gd name="T41" fmla="*/ 0 h 73"/>
                  <a:gd name="T42" fmla="*/ 2 w 45"/>
                  <a:gd name="T43" fmla="*/ 1 h 73"/>
                  <a:gd name="T44" fmla="*/ 2 w 45"/>
                  <a:gd name="T45" fmla="*/ 2 h 73"/>
                  <a:gd name="T46" fmla="*/ 2 w 45"/>
                  <a:gd name="T47" fmla="*/ 3 h 73"/>
                  <a:gd name="T48" fmla="*/ 2 w 45"/>
                  <a:gd name="T49" fmla="*/ 3 h 73"/>
                  <a:gd name="T50" fmla="*/ 1 w 45"/>
                  <a:gd name="T51" fmla="*/ 3 h 73"/>
                  <a:gd name="T52" fmla="*/ 1 w 45"/>
                  <a:gd name="T53" fmla="*/ 4 h 73"/>
                  <a:gd name="T54" fmla="*/ 0 w 45"/>
                  <a:gd name="T55" fmla="*/ 4 h 73"/>
                  <a:gd name="T56" fmla="*/ 0 w 45"/>
                  <a:gd name="T57" fmla="*/ 4 h 73"/>
                  <a:gd name="T58" fmla="*/ 0 w 45"/>
                  <a:gd name="T59" fmla="*/ 4 h 73"/>
                  <a:gd name="T60" fmla="*/ 0 w 45"/>
                  <a:gd name="T61" fmla="*/ 4 h 73"/>
                  <a:gd name="T62" fmla="*/ 0 w 45"/>
                  <a:gd name="T63" fmla="*/ 4 h 73"/>
                  <a:gd name="T64" fmla="*/ 0 w 45"/>
                  <a:gd name="T65" fmla="*/ 4 h 73"/>
                  <a:gd name="T66" fmla="*/ 1 w 45"/>
                  <a:gd name="T67" fmla="*/ 3 h 73"/>
                  <a:gd name="T68" fmla="*/ 1 w 45"/>
                  <a:gd name="T69" fmla="*/ 3 h 73"/>
                  <a:gd name="T70" fmla="*/ 1 w 45"/>
                  <a:gd name="T71" fmla="*/ 2 h 73"/>
                  <a:gd name="T72" fmla="*/ 1 w 45"/>
                  <a:gd name="T73" fmla="*/ 2 h 73"/>
                  <a:gd name="T74" fmla="*/ 1 w 45"/>
                  <a:gd name="T75" fmla="*/ 2 h 73"/>
                  <a:gd name="T76" fmla="*/ 1 w 45"/>
                  <a:gd name="T77" fmla="*/ 2 h 73"/>
                  <a:gd name="T78" fmla="*/ 0 w 45"/>
                  <a:gd name="T79" fmla="*/ 2 h 73"/>
                  <a:gd name="T80" fmla="*/ 0 w 45"/>
                  <a:gd name="T81" fmla="*/ 2 h 73"/>
                  <a:gd name="T82" fmla="*/ 0 w 45"/>
                  <a:gd name="T83" fmla="*/ 1 h 73"/>
                  <a:gd name="T84" fmla="*/ 0 w 45"/>
                  <a:gd name="T85" fmla="*/ 1 h 73"/>
                  <a:gd name="T86" fmla="*/ 0 w 45"/>
                  <a:gd name="T87" fmla="*/ 0 h 73"/>
                  <a:gd name="T88" fmla="*/ 0 w 45"/>
                  <a:gd name="T89" fmla="*/ 0 h 73"/>
                  <a:gd name="T90" fmla="*/ 0 w 45"/>
                  <a:gd name="T91" fmla="*/ 0 h 73"/>
                  <a:gd name="T92" fmla="*/ 0 w 45"/>
                  <a:gd name="T93" fmla="*/ 0 h 73"/>
                  <a:gd name="T94" fmla="*/ 0 w 45"/>
                  <a:gd name="T95" fmla="*/ 0 h 73"/>
                  <a:gd name="T96" fmla="*/ 1 w 45"/>
                  <a:gd name="T97" fmla="*/ 0 h 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
                  <a:gd name="T148" fmla="*/ 0 h 73"/>
                  <a:gd name="T149" fmla="*/ 45 w 45"/>
                  <a:gd name="T150" fmla="*/ 73 h 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 h="73">
                    <a:moveTo>
                      <a:pt x="20" y="3"/>
                    </a:moveTo>
                    <a:lnTo>
                      <a:pt x="16" y="7"/>
                    </a:lnTo>
                    <a:lnTo>
                      <a:pt x="16" y="10"/>
                    </a:lnTo>
                    <a:lnTo>
                      <a:pt x="14" y="13"/>
                    </a:lnTo>
                    <a:lnTo>
                      <a:pt x="14" y="24"/>
                    </a:lnTo>
                    <a:lnTo>
                      <a:pt x="16" y="29"/>
                    </a:lnTo>
                    <a:lnTo>
                      <a:pt x="18" y="38"/>
                    </a:lnTo>
                    <a:lnTo>
                      <a:pt x="24" y="41"/>
                    </a:lnTo>
                    <a:lnTo>
                      <a:pt x="30" y="38"/>
                    </a:lnTo>
                    <a:lnTo>
                      <a:pt x="30" y="22"/>
                    </a:lnTo>
                    <a:lnTo>
                      <a:pt x="28" y="17"/>
                    </a:lnTo>
                    <a:lnTo>
                      <a:pt x="28" y="11"/>
                    </a:lnTo>
                    <a:lnTo>
                      <a:pt x="25" y="6"/>
                    </a:lnTo>
                    <a:lnTo>
                      <a:pt x="23" y="3"/>
                    </a:lnTo>
                    <a:lnTo>
                      <a:pt x="20" y="3"/>
                    </a:lnTo>
                    <a:close/>
                    <a:moveTo>
                      <a:pt x="18" y="0"/>
                    </a:moveTo>
                    <a:lnTo>
                      <a:pt x="27" y="0"/>
                    </a:lnTo>
                    <a:lnTo>
                      <a:pt x="30" y="1"/>
                    </a:lnTo>
                    <a:lnTo>
                      <a:pt x="34" y="3"/>
                    </a:lnTo>
                    <a:lnTo>
                      <a:pt x="39" y="8"/>
                    </a:lnTo>
                    <a:lnTo>
                      <a:pt x="42" y="13"/>
                    </a:lnTo>
                    <a:lnTo>
                      <a:pt x="45" y="20"/>
                    </a:lnTo>
                    <a:lnTo>
                      <a:pt x="45" y="35"/>
                    </a:lnTo>
                    <a:lnTo>
                      <a:pt x="39" y="49"/>
                    </a:lnTo>
                    <a:lnTo>
                      <a:pt x="35" y="56"/>
                    </a:lnTo>
                    <a:lnTo>
                      <a:pt x="31" y="62"/>
                    </a:lnTo>
                    <a:lnTo>
                      <a:pt x="24" y="66"/>
                    </a:lnTo>
                    <a:lnTo>
                      <a:pt x="13" y="71"/>
                    </a:lnTo>
                    <a:lnTo>
                      <a:pt x="0" y="73"/>
                    </a:lnTo>
                    <a:lnTo>
                      <a:pt x="0" y="71"/>
                    </a:lnTo>
                    <a:lnTo>
                      <a:pt x="6" y="70"/>
                    </a:lnTo>
                    <a:lnTo>
                      <a:pt x="10" y="69"/>
                    </a:lnTo>
                    <a:lnTo>
                      <a:pt x="14" y="66"/>
                    </a:lnTo>
                    <a:lnTo>
                      <a:pt x="24" y="56"/>
                    </a:lnTo>
                    <a:lnTo>
                      <a:pt x="27" y="49"/>
                    </a:lnTo>
                    <a:lnTo>
                      <a:pt x="28" y="42"/>
                    </a:lnTo>
                    <a:lnTo>
                      <a:pt x="27" y="43"/>
                    </a:lnTo>
                    <a:lnTo>
                      <a:pt x="25" y="43"/>
                    </a:lnTo>
                    <a:lnTo>
                      <a:pt x="24" y="45"/>
                    </a:lnTo>
                    <a:lnTo>
                      <a:pt x="14" y="45"/>
                    </a:lnTo>
                    <a:lnTo>
                      <a:pt x="6" y="39"/>
                    </a:lnTo>
                    <a:lnTo>
                      <a:pt x="0" y="31"/>
                    </a:lnTo>
                    <a:lnTo>
                      <a:pt x="0" y="20"/>
                    </a:lnTo>
                    <a:lnTo>
                      <a:pt x="3" y="11"/>
                    </a:lnTo>
                    <a:lnTo>
                      <a:pt x="4" y="8"/>
                    </a:lnTo>
                    <a:lnTo>
                      <a:pt x="9" y="6"/>
                    </a:lnTo>
                    <a:lnTo>
                      <a:pt x="11" y="3"/>
                    </a:lnTo>
                    <a:lnTo>
                      <a:pt x="14" y="1"/>
                    </a:lnTo>
                    <a:lnTo>
                      <a:pt x="18"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47" name="Freeform 400"/>
              <p:cNvSpPr>
                <a:spLocks/>
              </p:cNvSpPr>
              <p:nvPr/>
            </p:nvSpPr>
            <p:spPr bwMode="auto">
              <a:xfrm>
                <a:off x="5165" y="1728"/>
                <a:ext cx="16" cy="36"/>
              </a:xfrm>
              <a:custGeom>
                <a:avLst/>
                <a:gdLst>
                  <a:gd name="T0" fmla="*/ 1 w 32"/>
                  <a:gd name="T1" fmla="*/ 0 h 73"/>
                  <a:gd name="T2" fmla="*/ 2 w 32"/>
                  <a:gd name="T3" fmla="*/ 0 h 73"/>
                  <a:gd name="T4" fmla="*/ 1 w 32"/>
                  <a:gd name="T5" fmla="*/ 4 h 73"/>
                  <a:gd name="T6" fmla="*/ 0 w 32"/>
                  <a:gd name="T7" fmla="*/ 4 h 73"/>
                  <a:gd name="T8" fmla="*/ 1 w 32"/>
                  <a:gd name="T9" fmla="*/ 0 h 73"/>
                  <a:gd name="T10" fmla="*/ 0 60000 65536"/>
                  <a:gd name="T11" fmla="*/ 0 60000 65536"/>
                  <a:gd name="T12" fmla="*/ 0 60000 65536"/>
                  <a:gd name="T13" fmla="*/ 0 60000 65536"/>
                  <a:gd name="T14" fmla="*/ 0 60000 65536"/>
                  <a:gd name="T15" fmla="*/ 0 w 32"/>
                  <a:gd name="T16" fmla="*/ 0 h 73"/>
                  <a:gd name="T17" fmla="*/ 32 w 32"/>
                  <a:gd name="T18" fmla="*/ 73 h 73"/>
                </a:gdLst>
                <a:ahLst/>
                <a:cxnLst>
                  <a:cxn ang="T10">
                    <a:pos x="T0" y="T1"/>
                  </a:cxn>
                  <a:cxn ang="T11">
                    <a:pos x="T2" y="T3"/>
                  </a:cxn>
                  <a:cxn ang="T12">
                    <a:pos x="T4" y="T5"/>
                  </a:cxn>
                  <a:cxn ang="T13">
                    <a:pos x="T6" y="T7"/>
                  </a:cxn>
                  <a:cxn ang="T14">
                    <a:pos x="T8" y="T9"/>
                  </a:cxn>
                </a:cxnLst>
                <a:rect l="T15" t="T16" r="T17" b="T18"/>
                <a:pathLst>
                  <a:path w="32" h="73">
                    <a:moveTo>
                      <a:pt x="25" y="0"/>
                    </a:moveTo>
                    <a:lnTo>
                      <a:pt x="32" y="0"/>
                    </a:lnTo>
                    <a:lnTo>
                      <a:pt x="7" y="73"/>
                    </a:lnTo>
                    <a:lnTo>
                      <a:pt x="0" y="73"/>
                    </a:lnTo>
                    <a:lnTo>
                      <a:pt x="25"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48" name="Freeform 401"/>
              <p:cNvSpPr>
                <a:spLocks noEditPoints="1"/>
              </p:cNvSpPr>
              <p:nvPr/>
            </p:nvSpPr>
            <p:spPr bwMode="auto">
              <a:xfrm>
                <a:off x="5182" y="1728"/>
                <a:ext cx="22" cy="36"/>
              </a:xfrm>
              <a:custGeom>
                <a:avLst/>
                <a:gdLst>
                  <a:gd name="T0" fmla="*/ 1 w 45"/>
                  <a:gd name="T1" fmla="*/ 0 h 73"/>
                  <a:gd name="T2" fmla="*/ 1 w 45"/>
                  <a:gd name="T3" fmla="*/ 0 h 73"/>
                  <a:gd name="T4" fmla="*/ 1 w 45"/>
                  <a:gd name="T5" fmla="*/ 0 h 73"/>
                  <a:gd name="T6" fmla="*/ 1 w 45"/>
                  <a:gd name="T7" fmla="*/ 0 h 73"/>
                  <a:gd name="T8" fmla="*/ 0 w 45"/>
                  <a:gd name="T9" fmla="*/ 1 h 73"/>
                  <a:gd name="T10" fmla="*/ 0 w 45"/>
                  <a:gd name="T11" fmla="*/ 3 h 73"/>
                  <a:gd name="T12" fmla="*/ 1 w 45"/>
                  <a:gd name="T13" fmla="*/ 3 h 73"/>
                  <a:gd name="T14" fmla="*/ 1 w 45"/>
                  <a:gd name="T15" fmla="*/ 4 h 73"/>
                  <a:gd name="T16" fmla="*/ 1 w 45"/>
                  <a:gd name="T17" fmla="*/ 4 h 73"/>
                  <a:gd name="T18" fmla="*/ 1 w 45"/>
                  <a:gd name="T19" fmla="*/ 4 h 73"/>
                  <a:gd name="T20" fmla="*/ 1 w 45"/>
                  <a:gd name="T21" fmla="*/ 4 h 73"/>
                  <a:gd name="T22" fmla="*/ 1 w 45"/>
                  <a:gd name="T23" fmla="*/ 4 h 73"/>
                  <a:gd name="T24" fmla="*/ 1 w 45"/>
                  <a:gd name="T25" fmla="*/ 3 h 73"/>
                  <a:gd name="T26" fmla="*/ 1 w 45"/>
                  <a:gd name="T27" fmla="*/ 0 h 73"/>
                  <a:gd name="T28" fmla="*/ 1 w 45"/>
                  <a:gd name="T29" fmla="*/ 0 h 73"/>
                  <a:gd name="T30" fmla="*/ 1 w 45"/>
                  <a:gd name="T31" fmla="*/ 0 h 73"/>
                  <a:gd name="T32" fmla="*/ 1 w 45"/>
                  <a:gd name="T33" fmla="*/ 0 h 73"/>
                  <a:gd name="T34" fmla="*/ 1 w 45"/>
                  <a:gd name="T35" fmla="*/ 0 h 73"/>
                  <a:gd name="T36" fmla="*/ 1 w 45"/>
                  <a:gd name="T37" fmla="*/ 0 h 73"/>
                  <a:gd name="T38" fmla="*/ 1 w 45"/>
                  <a:gd name="T39" fmla="*/ 0 h 73"/>
                  <a:gd name="T40" fmla="*/ 2 w 45"/>
                  <a:gd name="T41" fmla="*/ 0 h 73"/>
                  <a:gd name="T42" fmla="*/ 2 w 45"/>
                  <a:gd name="T43" fmla="*/ 0 h 73"/>
                  <a:gd name="T44" fmla="*/ 2 w 45"/>
                  <a:gd name="T45" fmla="*/ 0 h 73"/>
                  <a:gd name="T46" fmla="*/ 2 w 45"/>
                  <a:gd name="T47" fmla="*/ 0 h 73"/>
                  <a:gd name="T48" fmla="*/ 2 w 45"/>
                  <a:gd name="T49" fmla="*/ 1 h 73"/>
                  <a:gd name="T50" fmla="*/ 2 w 45"/>
                  <a:gd name="T51" fmla="*/ 1 h 73"/>
                  <a:gd name="T52" fmla="*/ 2 w 45"/>
                  <a:gd name="T53" fmla="*/ 2 h 73"/>
                  <a:gd name="T54" fmla="*/ 2 w 45"/>
                  <a:gd name="T55" fmla="*/ 3 h 73"/>
                  <a:gd name="T56" fmla="*/ 2 w 45"/>
                  <a:gd name="T57" fmla="*/ 3 h 73"/>
                  <a:gd name="T58" fmla="*/ 2 w 45"/>
                  <a:gd name="T59" fmla="*/ 4 h 73"/>
                  <a:gd name="T60" fmla="*/ 2 w 45"/>
                  <a:gd name="T61" fmla="*/ 4 h 73"/>
                  <a:gd name="T62" fmla="*/ 1 w 45"/>
                  <a:gd name="T63" fmla="*/ 4 h 73"/>
                  <a:gd name="T64" fmla="*/ 1 w 45"/>
                  <a:gd name="T65" fmla="*/ 4 h 73"/>
                  <a:gd name="T66" fmla="*/ 1 w 45"/>
                  <a:gd name="T67" fmla="*/ 4 h 73"/>
                  <a:gd name="T68" fmla="*/ 0 w 45"/>
                  <a:gd name="T69" fmla="*/ 4 h 73"/>
                  <a:gd name="T70" fmla="*/ 0 w 45"/>
                  <a:gd name="T71" fmla="*/ 4 h 73"/>
                  <a:gd name="T72" fmla="*/ 0 w 45"/>
                  <a:gd name="T73" fmla="*/ 3 h 73"/>
                  <a:gd name="T74" fmla="*/ 0 w 45"/>
                  <a:gd name="T75" fmla="*/ 3 h 73"/>
                  <a:gd name="T76" fmla="*/ 0 w 45"/>
                  <a:gd name="T77" fmla="*/ 3 h 73"/>
                  <a:gd name="T78" fmla="*/ 0 w 45"/>
                  <a:gd name="T79" fmla="*/ 2 h 73"/>
                  <a:gd name="T80" fmla="*/ 0 w 45"/>
                  <a:gd name="T81" fmla="*/ 2 h 73"/>
                  <a:gd name="T82" fmla="*/ 0 w 45"/>
                  <a:gd name="T83" fmla="*/ 1 h 73"/>
                  <a:gd name="T84" fmla="*/ 0 w 45"/>
                  <a:gd name="T85" fmla="*/ 1 h 73"/>
                  <a:gd name="T86" fmla="*/ 0 w 45"/>
                  <a:gd name="T87" fmla="*/ 1 h 73"/>
                  <a:gd name="T88" fmla="*/ 0 w 45"/>
                  <a:gd name="T89" fmla="*/ 0 h 73"/>
                  <a:gd name="T90" fmla="*/ 0 w 45"/>
                  <a:gd name="T91" fmla="*/ 0 h 73"/>
                  <a:gd name="T92" fmla="*/ 0 w 45"/>
                  <a:gd name="T93" fmla="*/ 0 h 73"/>
                  <a:gd name="T94" fmla="*/ 0 w 45"/>
                  <a:gd name="T95" fmla="*/ 0 h 73"/>
                  <a:gd name="T96" fmla="*/ 1 w 45"/>
                  <a:gd name="T97" fmla="*/ 0 h 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
                  <a:gd name="T148" fmla="*/ 0 h 73"/>
                  <a:gd name="T149" fmla="*/ 45 w 45"/>
                  <a:gd name="T150" fmla="*/ 73 h 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 h="73">
                    <a:moveTo>
                      <a:pt x="21" y="3"/>
                    </a:moveTo>
                    <a:lnTo>
                      <a:pt x="18" y="6"/>
                    </a:lnTo>
                    <a:lnTo>
                      <a:pt x="17" y="8"/>
                    </a:lnTo>
                    <a:lnTo>
                      <a:pt x="17" y="11"/>
                    </a:lnTo>
                    <a:lnTo>
                      <a:pt x="15" y="17"/>
                    </a:lnTo>
                    <a:lnTo>
                      <a:pt x="15" y="55"/>
                    </a:lnTo>
                    <a:lnTo>
                      <a:pt x="17" y="59"/>
                    </a:lnTo>
                    <a:lnTo>
                      <a:pt x="17" y="66"/>
                    </a:lnTo>
                    <a:lnTo>
                      <a:pt x="19" y="69"/>
                    </a:lnTo>
                    <a:lnTo>
                      <a:pt x="26" y="69"/>
                    </a:lnTo>
                    <a:lnTo>
                      <a:pt x="26" y="67"/>
                    </a:lnTo>
                    <a:lnTo>
                      <a:pt x="28" y="66"/>
                    </a:lnTo>
                    <a:lnTo>
                      <a:pt x="29" y="62"/>
                    </a:lnTo>
                    <a:lnTo>
                      <a:pt x="29" y="10"/>
                    </a:lnTo>
                    <a:lnTo>
                      <a:pt x="28" y="7"/>
                    </a:lnTo>
                    <a:lnTo>
                      <a:pt x="24" y="3"/>
                    </a:lnTo>
                    <a:lnTo>
                      <a:pt x="21" y="3"/>
                    </a:lnTo>
                    <a:close/>
                    <a:moveTo>
                      <a:pt x="18" y="0"/>
                    </a:moveTo>
                    <a:lnTo>
                      <a:pt x="26" y="0"/>
                    </a:lnTo>
                    <a:lnTo>
                      <a:pt x="31" y="1"/>
                    </a:lnTo>
                    <a:lnTo>
                      <a:pt x="35" y="4"/>
                    </a:lnTo>
                    <a:lnTo>
                      <a:pt x="38" y="7"/>
                    </a:lnTo>
                    <a:lnTo>
                      <a:pt x="40" y="11"/>
                    </a:lnTo>
                    <a:lnTo>
                      <a:pt x="42" y="15"/>
                    </a:lnTo>
                    <a:lnTo>
                      <a:pt x="43" y="22"/>
                    </a:lnTo>
                    <a:lnTo>
                      <a:pt x="45" y="28"/>
                    </a:lnTo>
                    <a:lnTo>
                      <a:pt x="45" y="43"/>
                    </a:lnTo>
                    <a:lnTo>
                      <a:pt x="43" y="49"/>
                    </a:lnTo>
                    <a:lnTo>
                      <a:pt x="42" y="56"/>
                    </a:lnTo>
                    <a:lnTo>
                      <a:pt x="38" y="64"/>
                    </a:lnTo>
                    <a:lnTo>
                      <a:pt x="35" y="69"/>
                    </a:lnTo>
                    <a:lnTo>
                      <a:pt x="31" y="70"/>
                    </a:lnTo>
                    <a:lnTo>
                      <a:pt x="25" y="73"/>
                    </a:lnTo>
                    <a:lnTo>
                      <a:pt x="19" y="73"/>
                    </a:lnTo>
                    <a:lnTo>
                      <a:pt x="14" y="70"/>
                    </a:lnTo>
                    <a:lnTo>
                      <a:pt x="10" y="67"/>
                    </a:lnTo>
                    <a:lnTo>
                      <a:pt x="7" y="63"/>
                    </a:lnTo>
                    <a:lnTo>
                      <a:pt x="4" y="57"/>
                    </a:lnTo>
                    <a:lnTo>
                      <a:pt x="3" y="53"/>
                    </a:lnTo>
                    <a:lnTo>
                      <a:pt x="1" y="45"/>
                    </a:lnTo>
                    <a:lnTo>
                      <a:pt x="0" y="38"/>
                    </a:lnTo>
                    <a:lnTo>
                      <a:pt x="0" y="29"/>
                    </a:lnTo>
                    <a:lnTo>
                      <a:pt x="1" y="22"/>
                    </a:lnTo>
                    <a:lnTo>
                      <a:pt x="3" y="17"/>
                    </a:lnTo>
                    <a:lnTo>
                      <a:pt x="5" y="11"/>
                    </a:lnTo>
                    <a:lnTo>
                      <a:pt x="8" y="7"/>
                    </a:lnTo>
                    <a:lnTo>
                      <a:pt x="11" y="4"/>
                    </a:lnTo>
                    <a:lnTo>
                      <a:pt x="15" y="1"/>
                    </a:lnTo>
                    <a:lnTo>
                      <a:pt x="18"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49" name="Freeform 402"/>
              <p:cNvSpPr>
                <a:spLocks/>
              </p:cNvSpPr>
              <p:nvPr/>
            </p:nvSpPr>
            <p:spPr bwMode="auto">
              <a:xfrm>
                <a:off x="5209" y="1729"/>
                <a:ext cx="22" cy="35"/>
              </a:xfrm>
              <a:custGeom>
                <a:avLst/>
                <a:gdLst>
                  <a:gd name="T0" fmla="*/ 0 w 45"/>
                  <a:gd name="T1" fmla="*/ 0 h 72"/>
                  <a:gd name="T2" fmla="*/ 2 w 45"/>
                  <a:gd name="T3" fmla="*/ 0 h 72"/>
                  <a:gd name="T4" fmla="*/ 2 w 45"/>
                  <a:gd name="T5" fmla="*/ 0 h 72"/>
                  <a:gd name="T6" fmla="*/ 0 w 45"/>
                  <a:gd name="T7" fmla="*/ 0 h 72"/>
                  <a:gd name="T8" fmla="*/ 0 w 45"/>
                  <a:gd name="T9" fmla="*/ 1 h 72"/>
                  <a:gd name="T10" fmla="*/ 1 w 45"/>
                  <a:gd name="T11" fmla="*/ 1 h 72"/>
                  <a:gd name="T12" fmla="*/ 2 w 45"/>
                  <a:gd name="T13" fmla="*/ 1 h 72"/>
                  <a:gd name="T14" fmla="*/ 2 w 45"/>
                  <a:gd name="T15" fmla="*/ 2 h 72"/>
                  <a:gd name="T16" fmla="*/ 2 w 45"/>
                  <a:gd name="T17" fmla="*/ 2 h 72"/>
                  <a:gd name="T18" fmla="*/ 2 w 45"/>
                  <a:gd name="T19" fmla="*/ 3 h 72"/>
                  <a:gd name="T20" fmla="*/ 2 w 45"/>
                  <a:gd name="T21" fmla="*/ 3 h 72"/>
                  <a:gd name="T22" fmla="*/ 2 w 45"/>
                  <a:gd name="T23" fmla="*/ 3 h 72"/>
                  <a:gd name="T24" fmla="*/ 2 w 45"/>
                  <a:gd name="T25" fmla="*/ 4 h 72"/>
                  <a:gd name="T26" fmla="*/ 1 w 45"/>
                  <a:gd name="T27" fmla="*/ 4 h 72"/>
                  <a:gd name="T28" fmla="*/ 1 w 45"/>
                  <a:gd name="T29" fmla="*/ 4 h 72"/>
                  <a:gd name="T30" fmla="*/ 1 w 45"/>
                  <a:gd name="T31" fmla="*/ 4 h 72"/>
                  <a:gd name="T32" fmla="*/ 0 w 45"/>
                  <a:gd name="T33" fmla="*/ 4 h 72"/>
                  <a:gd name="T34" fmla="*/ 0 w 45"/>
                  <a:gd name="T35" fmla="*/ 4 h 72"/>
                  <a:gd name="T36" fmla="*/ 0 w 45"/>
                  <a:gd name="T37" fmla="*/ 4 h 72"/>
                  <a:gd name="T38" fmla="*/ 0 w 45"/>
                  <a:gd name="T39" fmla="*/ 3 h 72"/>
                  <a:gd name="T40" fmla="*/ 0 w 45"/>
                  <a:gd name="T41" fmla="*/ 3 h 72"/>
                  <a:gd name="T42" fmla="*/ 0 w 45"/>
                  <a:gd name="T43" fmla="*/ 3 h 72"/>
                  <a:gd name="T44" fmla="*/ 0 w 45"/>
                  <a:gd name="T45" fmla="*/ 3 h 72"/>
                  <a:gd name="T46" fmla="*/ 0 w 45"/>
                  <a:gd name="T47" fmla="*/ 3 h 72"/>
                  <a:gd name="T48" fmla="*/ 1 w 45"/>
                  <a:gd name="T49" fmla="*/ 3 h 72"/>
                  <a:gd name="T50" fmla="*/ 1 w 45"/>
                  <a:gd name="T51" fmla="*/ 4 h 72"/>
                  <a:gd name="T52" fmla="*/ 1 w 45"/>
                  <a:gd name="T53" fmla="*/ 4 h 72"/>
                  <a:gd name="T54" fmla="*/ 1 w 45"/>
                  <a:gd name="T55" fmla="*/ 4 h 72"/>
                  <a:gd name="T56" fmla="*/ 1 w 45"/>
                  <a:gd name="T57" fmla="*/ 4 h 72"/>
                  <a:gd name="T58" fmla="*/ 1 w 45"/>
                  <a:gd name="T59" fmla="*/ 4 h 72"/>
                  <a:gd name="T60" fmla="*/ 1 w 45"/>
                  <a:gd name="T61" fmla="*/ 4 h 72"/>
                  <a:gd name="T62" fmla="*/ 2 w 45"/>
                  <a:gd name="T63" fmla="*/ 3 h 72"/>
                  <a:gd name="T64" fmla="*/ 2 w 45"/>
                  <a:gd name="T65" fmla="*/ 3 h 72"/>
                  <a:gd name="T66" fmla="*/ 2 w 45"/>
                  <a:gd name="T67" fmla="*/ 3 h 72"/>
                  <a:gd name="T68" fmla="*/ 2 w 45"/>
                  <a:gd name="T69" fmla="*/ 3 h 72"/>
                  <a:gd name="T70" fmla="*/ 1 w 45"/>
                  <a:gd name="T71" fmla="*/ 2 h 72"/>
                  <a:gd name="T72" fmla="*/ 1 w 45"/>
                  <a:gd name="T73" fmla="*/ 2 h 72"/>
                  <a:gd name="T74" fmla="*/ 1 w 45"/>
                  <a:gd name="T75" fmla="*/ 2 h 72"/>
                  <a:gd name="T76" fmla="*/ 0 w 45"/>
                  <a:gd name="T77" fmla="*/ 2 h 72"/>
                  <a:gd name="T78" fmla="*/ 0 w 45"/>
                  <a:gd name="T79" fmla="*/ 2 h 72"/>
                  <a:gd name="T80" fmla="*/ 0 w 45"/>
                  <a:gd name="T81" fmla="*/ 0 h 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72"/>
                  <a:gd name="T125" fmla="*/ 45 w 45"/>
                  <a:gd name="T126" fmla="*/ 72 h 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72">
                    <a:moveTo>
                      <a:pt x="13" y="0"/>
                    </a:moveTo>
                    <a:lnTo>
                      <a:pt x="45" y="0"/>
                    </a:lnTo>
                    <a:lnTo>
                      <a:pt x="39" y="13"/>
                    </a:lnTo>
                    <a:lnTo>
                      <a:pt x="13" y="13"/>
                    </a:lnTo>
                    <a:lnTo>
                      <a:pt x="8" y="20"/>
                    </a:lnTo>
                    <a:lnTo>
                      <a:pt x="25" y="21"/>
                    </a:lnTo>
                    <a:lnTo>
                      <a:pt x="38" y="28"/>
                    </a:lnTo>
                    <a:lnTo>
                      <a:pt x="43" y="37"/>
                    </a:lnTo>
                    <a:lnTo>
                      <a:pt x="45" y="41"/>
                    </a:lnTo>
                    <a:lnTo>
                      <a:pt x="45" y="51"/>
                    </a:lnTo>
                    <a:lnTo>
                      <a:pt x="42" y="59"/>
                    </a:lnTo>
                    <a:lnTo>
                      <a:pt x="41" y="62"/>
                    </a:lnTo>
                    <a:lnTo>
                      <a:pt x="35" y="68"/>
                    </a:lnTo>
                    <a:lnTo>
                      <a:pt x="31" y="68"/>
                    </a:lnTo>
                    <a:lnTo>
                      <a:pt x="27" y="70"/>
                    </a:lnTo>
                    <a:lnTo>
                      <a:pt x="22" y="72"/>
                    </a:lnTo>
                    <a:lnTo>
                      <a:pt x="10" y="72"/>
                    </a:lnTo>
                    <a:lnTo>
                      <a:pt x="6" y="70"/>
                    </a:lnTo>
                    <a:lnTo>
                      <a:pt x="0" y="65"/>
                    </a:lnTo>
                    <a:lnTo>
                      <a:pt x="0" y="61"/>
                    </a:lnTo>
                    <a:lnTo>
                      <a:pt x="3" y="59"/>
                    </a:lnTo>
                    <a:lnTo>
                      <a:pt x="4" y="58"/>
                    </a:lnTo>
                    <a:lnTo>
                      <a:pt x="10" y="58"/>
                    </a:lnTo>
                    <a:lnTo>
                      <a:pt x="11" y="59"/>
                    </a:lnTo>
                    <a:lnTo>
                      <a:pt x="17" y="62"/>
                    </a:lnTo>
                    <a:lnTo>
                      <a:pt x="18" y="65"/>
                    </a:lnTo>
                    <a:lnTo>
                      <a:pt x="21" y="66"/>
                    </a:lnTo>
                    <a:lnTo>
                      <a:pt x="22" y="66"/>
                    </a:lnTo>
                    <a:lnTo>
                      <a:pt x="24" y="68"/>
                    </a:lnTo>
                    <a:lnTo>
                      <a:pt x="27" y="68"/>
                    </a:lnTo>
                    <a:lnTo>
                      <a:pt x="29" y="66"/>
                    </a:lnTo>
                    <a:lnTo>
                      <a:pt x="34" y="63"/>
                    </a:lnTo>
                    <a:lnTo>
                      <a:pt x="35" y="62"/>
                    </a:lnTo>
                    <a:lnTo>
                      <a:pt x="36" y="59"/>
                    </a:lnTo>
                    <a:lnTo>
                      <a:pt x="36" y="52"/>
                    </a:lnTo>
                    <a:lnTo>
                      <a:pt x="31" y="44"/>
                    </a:lnTo>
                    <a:lnTo>
                      <a:pt x="28" y="41"/>
                    </a:lnTo>
                    <a:lnTo>
                      <a:pt x="17" y="37"/>
                    </a:lnTo>
                    <a:lnTo>
                      <a:pt x="4" y="35"/>
                    </a:lnTo>
                    <a:lnTo>
                      <a:pt x="0" y="35"/>
                    </a:lnTo>
                    <a:lnTo>
                      <a:pt x="13"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50" name="Freeform 403"/>
              <p:cNvSpPr>
                <a:spLocks/>
              </p:cNvSpPr>
              <p:nvPr/>
            </p:nvSpPr>
            <p:spPr bwMode="auto">
              <a:xfrm>
                <a:off x="5233" y="1728"/>
                <a:ext cx="16" cy="36"/>
              </a:xfrm>
              <a:custGeom>
                <a:avLst/>
                <a:gdLst>
                  <a:gd name="T0" fmla="*/ 1 w 32"/>
                  <a:gd name="T1" fmla="*/ 0 h 73"/>
                  <a:gd name="T2" fmla="*/ 2 w 32"/>
                  <a:gd name="T3" fmla="*/ 0 h 73"/>
                  <a:gd name="T4" fmla="*/ 1 w 32"/>
                  <a:gd name="T5" fmla="*/ 4 h 73"/>
                  <a:gd name="T6" fmla="*/ 0 w 32"/>
                  <a:gd name="T7" fmla="*/ 4 h 73"/>
                  <a:gd name="T8" fmla="*/ 1 w 32"/>
                  <a:gd name="T9" fmla="*/ 0 h 73"/>
                  <a:gd name="T10" fmla="*/ 0 60000 65536"/>
                  <a:gd name="T11" fmla="*/ 0 60000 65536"/>
                  <a:gd name="T12" fmla="*/ 0 60000 65536"/>
                  <a:gd name="T13" fmla="*/ 0 60000 65536"/>
                  <a:gd name="T14" fmla="*/ 0 60000 65536"/>
                  <a:gd name="T15" fmla="*/ 0 w 32"/>
                  <a:gd name="T16" fmla="*/ 0 h 73"/>
                  <a:gd name="T17" fmla="*/ 32 w 32"/>
                  <a:gd name="T18" fmla="*/ 73 h 73"/>
                </a:gdLst>
                <a:ahLst/>
                <a:cxnLst>
                  <a:cxn ang="T10">
                    <a:pos x="T0" y="T1"/>
                  </a:cxn>
                  <a:cxn ang="T11">
                    <a:pos x="T2" y="T3"/>
                  </a:cxn>
                  <a:cxn ang="T12">
                    <a:pos x="T4" y="T5"/>
                  </a:cxn>
                  <a:cxn ang="T13">
                    <a:pos x="T6" y="T7"/>
                  </a:cxn>
                  <a:cxn ang="T14">
                    <a:pos x="T8" y="T9"/>
                  </a:cxn>
                </a:cxnLst>
                <a:rect l="T15" t="T16" r="T17" b="T18"/>
                <a:pathLst>
                  <a:path w="32" h="73">
                    <a:moveTo>
                      <a:pt x="25" y="0"/>
                    </a:moveTo>
                    <a:lnTo>
                      <a:pt x="32" y="0"/>
                    </a:lnTo>
                    <a:lnTo>
                      <a:pt x="7" y="73"/>
                    </a:lnTo>
                    <a:lnTo>
                      <a:pt x="0" y="73"/>
                    </a:lnTo>
                    <a:lnTo>
                      <a:pt x="25"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51" name="Freeform 404"/>
              <p:cNvSpPr>
                <a:spLocks/>
              </p:cNvSpPr>
              <p:nvPr/>
            </p:nvSpPr>
            <p:spPr bwMode="auto">
              <a:xfrm>
                <a:off x="5252" y="1728"/>
                <a:ext cx="18" cy="36"/>
              </a:xfrm>
              <a:custGeom>
                <a:avLst/>
                <a:gdLst>
                  <a:gd name="T0" fmla="*/ 1 w 36"/>
                  <a:gd name="T1" fmla="*/ 0 h 71"/>
                  <a:gd name="T2" fmla="*/ 1 w 36"/>
                  <a:gd name="T3" fmla="*/ 0 h 71"/>
                  <a:gd name="T4" fmla="*/ 1 w 36"/>
                  <a:gd name="T5" fmla="*/ 4 h 71"/>
                  <a:gd name="T6" fmla="*/ 1 w 36"/>
                  <a:gd name="T7" fmla="*/ 5 h 71"/>
                  <a:gd name="T8" fmla="*/ 2 w 36"/>
                  <a:gd name="T9" fmla="*/ 5 h 71"/>
                  <a:gd name="T10" fmla="*/ 2 w 36"/>
                  <a:gd name="T11" fmla="*/ 5 h 71"/>
                  <a:gd name="T12" fmla="*/ 0 w 36"/>
                  <a:gd name="T13" fmla="*/ 5 h 71"/>
                  <a:gd name="T14" fmla="*/ 0 w 36"/>
                  <a:gd name="T15" fmla="*/ 5 h 71"/>
                  <a:gd name="T16" fmla="*/ 1 w 36"/>
                  <a:gd name="T17" fmla="*/ 5 h 71"/>
                  <a:gd name="T18" fmla="*/ 1 w 36"/>
                  <a:gd name="T19" fmla="*/ 5 h 71"/>
                  <a:gd name="T20" fmla="*/ 1 w 36"/>
                  <a:gd name="T21" fmla="*/ 5 h 71"/>
                  <a:gd name="T22" fmla="*/ 1 w 36"/>
                  <a:gd name="T23" fmla="*/ 4 h 71"/>
                  <a:gd name="T24" fmla="*/ 1 w 36"/>
                  <a:gd name="T25" fmla="*/ 1 h 71"/>
                  <a:gd name="T26" fmla="*/ 1 w 36"/>
                  <a:gd name="T27" fmla="*/ 1 h 71"/>
                  <a:gd name="T28" fmla="*/ 1 w 36"/>
                  <a:gd name="T29" fmla="*/ 1 h 71"/>
                  <a:gd name="T30" fmla="*/ 1 w 36"/>
                  <a:gd name="T31" fmla="*/ 1 h 71"/>
                  <a:gd name="T32" fmla="*/ 1 w 36"/>
                  <a:gd name="T33" fmla="*/ 1 h 71"/>
                  <a:gd name="T34" fmla="*/ 1 w 36"/>
                  <a:gd name="T35" fmla="*/ 1 h 71"/>
                  <a:gd name="T36" fmla="*/ 0 w 36"/>
                  <a:gd name="T37" fmla="*/ 1 h 71"/>
                  <a:gd name="T38" fmla="*/ 1 w 36"/>
                  <a:gd name="T39" fmla="*/ 0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
                  <a:gd name="T61" fmla="*/ 0 h 71"/>
                  <a:gd name="T62" fmla="*/ 36 w 36"/>
                  <a:gd name="T63" fmla="*/ 71 h 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 h="71">
                    <a:moveTo>
                      <a:pt x="25" y="0"/>
                    </a:moveTo>
                    <a:lnTo>
                      <a:pt x="27" y="0"/>
                    </a:lnTo>
                    <a:lnTo>
                      <a:pt x="27" y="64"/>
                    </a:lnTo>
                    <a:lnTo>
                      <a:pt x="31" y="69"/>
                    </a:lnTo>
                    <a:lnTo>
                      <a:pt x="36" y="69"/>
                    </a:lnTo>
                    <a:lnTo>
                      <a:pt x="36" y="71"/>
                    </a:lnTo>
                    <a:lnTo>
                      <a:pt x="0" y="71"/>
                    </a:lnTo>
                    <a:lnTo>
                      <a:pt x="0" y="69"/>
                    </a:lnTo>
                    <a:lnTo>
                      <a:pt x="8" y="69"/>
                    </a:lnTo>
                    <a:lnTo>
                      <a:pt x="10" y="67"/>
                    </a:lnTo>
                    <a:lnTo>
                      <a:pt x="10" y="66"/>
                    </a:lnTo>
                    <a:lnTo>
                      <a:pt x="11" y="64"/>
                    </a:lnTo>
                    <a:lnTo>
                      <a:pt x="11" y="14"/>
                    </a:lnTo>
                    <a:lnTo>
                      <a:pt x="10" y="14"/>
                    </a:lnTo>
                    <a:lnTo>
                      <a:pt x="10" y="13"/>
                    </a:lnTo>
                    <a:lnTo>
                      <a:pt x="8" y="13"/>
                    </a:lnTo>
                    <a:lnTo>
                      <a:pt x="7" y="11"/>
                    </a:lnTo>
                    <a:lnTo>
                      <a:pt x="1" y="14"/>
                    </a:lnTo>
                    <a:lnTo>
                      <a:pt x="0" y="11"/>
                    </a:lnTo>
                    <a:lnTo>
                      <a:pt x="25"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52" name="Freeform 405"/>
              <p:cNvSpPr>
                <a:spLocks noEditPoints="1"/>
              </p:cNvSpPr>
              <p:nvPr/>
            </p:nvSpPr>
            <p:spPr bwMode="auto">
              <a:xfrm>
                <a:off x="5276" y="1728"/>
                <a:ext cx="23" cy="36"/>
              </a:xfrm>
              <a:custGeom>
                <a:avLst/>
                <a:gdLst>
                  <a:gd name="T0" fmla="*/ 2 w 45"/>
                  <a:gd name="T1" fmla="*/ 2 h 71"/>
                  <a:gd name="T2" fmla="*/ 1 w 45"/>
                  <a:gd name="T3" fmla="*/ 3 h 71"/>
                  <a:gd name="T4" fmla="*/ 2 w 45"/>
                  <a:gd name="T5" fmla="*/ 3 h 71"/>
                  <a:gd name="T6" fmla="*/ 2 w 45"/>
                  <a:gd name="T7" fmla="*/ 2 h 71"/>
                  <a:gd name="T8" fmla="*/ 2 w 45"/>
                  <a:gd name="T9" fmla="*/ 0 h 71"/>
                  <a:gd name="T10" fmla="*/ 3 w 45"/>
                  <a:gd name="T11" fmla="*/ 0 h 71"/>
                  <a:gd name="T12" fmla="*/ 3 w 45"/>
                  <a:gd name="T13" fmla="*/ 3 h 71"/>
                  <a:gd name="T14" fmla="*/ 3 w 45"/>
                  <a:gd name="T15" fmla="*/ 3 h 71"/>
                  <a:gd name="T16" fmla="*/ 3 w 45"/>
                  <a:gd name="T17" fmla="*/ 4 h 71"/>
                  <a:gd name="T18" fmla="*/ 3 w 45"/>
                  <a:gd name="T19" fmla="*/ 4 h 71"/>
                  <a:gd name="T20" fmla="*/ 3 w 45"/>
                  <a:gd name="T21" fmla="*/ 5 h 71"/>
                  <a:gd name="T22" fmla="*/ 2 w 45"/>
                  <a:gd name="T23" fmla="*/ 5 h 71"/>
                  <a:gd name="T24" fmla="*/ 2 w 45"/>
                  <a:gd name="T25" fmla="*/ 4 h 71"/>
                  <a:gd name="T26" fmla="*/ 0 w 45"/>
                  <a:gd name="T27" fmla="*/ 4 h 71"/>
                  <a:gd name="T28" fmla="*/ 0 w 45"/>
                  <a:gd name="T29" fmla="*/ 3 h 71"/>
                  <a:gd name="T30" fmla="*/ 2 w 45"/>
                  <a:gd name="T31" fmla="*/ 0 h 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
                  <a:gd name="T49" fmla="*/ 0 h 71"/>
                  <a:gd name="T50" fmla="*/ 45 w 45"/>
                  <a:gd name="T51" fmla="*/ 71 h 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 h="71">
                    <a:moveTo>
                      <a:pt x="24" y="17"/>
                    </a:moveTo>
                    <a:lnTo>
                      <a:pt x="3" y="45"/>
                    </a:lnTo>
                    <a:lnTo>
                      <a:pt x="24" y="45"/>
                    </a:lnTo>
                    <a:lnTo>
                      <a:pt x="24" y="17"/>
                    </a:lnTo>
                    <a:close/>
                    <a:moveTo>
                      <a:pt x="32" y="0"/>
                    </a:moveTo>
                    <a:lnTo>
                      <a:pt x="39" y="0"/>
                    </a:lnTo>
                    <a:lnTo>
                      <a:pt x="39" y="45"/>
                    </a:lnTo>
                    <a:lnTo>
                      <a:pt x="45" y="45"/>
                    </a:lnTo>
                    <a:lnTo>
                      <a:pt x="45" y="56"/>
                    </a:lnTo>
                    <a:lnTo>
                      <a:pt x="39" y="56"/>
                    </a:lnTo>
                    <a:lnTo>
                      <a:pt x="39" y="71"/>
                    </a:lnTo>
                    <a:lnTo>
                      <a:pt x="24" y="71"/>
                    </a:lnTo>
                    <a:lnTo>
                      <a:pt x="24" y="56"/>
                    </a:lnTo>
                    <a:lnTo>
                      <a:pt x="0" y="56"/>
                    </a:lnTo>
                    <a:lnTo>
                      <a:pt x="0" y="45"/>
                    </a:lnTo>
                    <a:lnTo>
                      <a:pt x="32"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53" name="Freeform 406"/>
              <p:cNvSpPr>
                <a:spLocks/>
              </p:cNvSpPr>
              <p:nvPr/>
            </p:nvSpPr>
            <p:spPr bwMode="auto">
              <a:xfrm>
                <a:off x="5345" y="1728"/>
                <a:ext cx="18" cy="36"/>
              </a:xfrm>
              <a:custGeom>
                <a:avLst/>
                <a:gdLst>
                  <a:gd name="T0" fmla="*/ 1 w 37"/>
                  <a:gd name="T1" fmla="*/ 0 h 71"/>
                  <a:gd name="T2" fmla="*/ 1 w 37"/>
                  <a:gd name="T3" fmla="*/ 0 h 71"/>
                  <a:gd name="T4" fmla="*/ 1 w 37"/>
                  <a:gd name="T5" fmla="*/ 4 h 71"/>
                  <a:gd name="T6" fmla="*/ 1 w 37"/>
                  <a:gd name="T7" fmla="*/ 5 h 71"/>
                  <a:gd name="T8" fmla="*/ 1 w 37"/>
                  <a:gd name="T9" fmla="*/ 5 h 71"/>
                  <a:gd name="T10" fmla="*/ 2 w 37"/>
                  <a:gd name="T11" fmla="*/ 5 h 71"/>
                  <a:gd name="T12" fmla="*/ 2 w 37"/>
                  <a:gd name="T13" fmla="*/ 5 h 71"/>
                  <a:gd name="T14" fmla="*/ 0 w 37"/>
                  <a:gd name="T15" fmla="*/ 5 h 71"/>
                  <a:gd name="T16" fmla="*/ 0 w 37"/>
                  <a:gd name="T17" fmla="*/ 5 h 71"/>
                  <a:gd name="T18" fmla="*/ 0 w 37"/>
                  <a:gd name="T19" fmla="*/ 5 h 71"/>
                  <a:gd name="T20" fmla="*/ 0 w 37"/>
                  <a:gd name="T21" fmla="*/ 5 h 71"/>
                  <a:gd name="T22" fmla="*/ 0 w 37"/>
                  <a:gd name="T23" fmla="*/ 5 h 71"/>
                  <a:gd name="T24" fmla="*/ 0 w 37"/>
                  <a:gd name="T25" fmla="*/ 5 h 71"/>
                  <a:gd name="T26" fmla="*/ 0 w 37"/>
                  <a:gd name="T27" fmla="*/ 4 h 71"/>
                  <a:gd name="T28" fmla="*/ 0 w 37"/>
                  <a:gd name="T29" fmla="*/ 1 h 71"/>
                  <a:gd name="T30" fmla="*/ 0 w 37"/>
                  <a:gd name="T31" fmla="*/ 1 h 71"/>
                  <a:gd name="T32" fmla="*/ 0 w 37"/>
                  <a:gd name="T33" fmla="*/ 1 h 71"/>
                  <a:gd name="T34" fmla="*/ 0 w 37"/>
                  <a:gd name="T35" fmla="*/ 1 h 71"/>
                  <a:gd name="T36" fmla="*/ 0 w 37"/>
                  <a:gd name="T37" fmla="*/ 1 h 71"/>
                  <a:gd name="T38" fmla="*/ 0 w 37"/>
                  <a:gd name="T39" fmla="*/ 1 h 71"/>
                  <a:gd name="T40" fmla="*/ 0 w 37"/>
                  <a:gd name="T41" fmla="*/ 1 h 71"/>
                  <a:gd name="T42" fmla="*/ 1 w 37"/>
                  <a:gd name="T43" fmla="*/ 0 h 7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
                  <a:gd name="T67" fmla="*/ 0 h 71"/>
                  <a:gd name="T68" fmla="*/ 37 w 37"/>
                  <a:gd name="T69" fmla="*/ 71 h 7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 h="71">
                    <a:moveTo>
                      <a:pt x="26" y="0"/>
                    </a:moveTo>
                    <a:lnTo>
                      <a:pt x="27" y="0"/>
                    </a:lnTo>
                    <a:lnTo>
                      <a:pt x="27" y="64"/>
                    </a:lnTo>
                    <a:lnTo>
                      <a:pt x="28" y="66"/>
                    </a:lnTo>
                    <a:lnTo>
                      <a:pt x="30" y="69"/>
                    </a:lnTo>
                    <a:lnTo>
                      <a:pt x="37" y="69"/>
                    </a:lnTo>
                    <a:lnTo>
                      <a:pt x="37" y="71"/>
                    </a:lnTo>
                    <a:lnTo>
                      <a:pt x="0" y="71"/>
                    </a:lnTo>
                    <a:lnTo>
                      <a:pt x="0" y="69"/>
                    </a:lnTo>
                    <a:lnTo>
                      <a:pt x="7" y="69"/>
                    </a:lnTo>
                    <a:lnTo>
                      <a:pt x="9" y="67"/>
                    </a:lnTo>
                    <a:lnTo>
                      <a:pt x="10" y="67"/>
                    </a:lnTo>
                    <a:lnTo>
                      <a:pt x="10" y="66"/>
                    </a:lnTo>
                    <a:lnTo>
                      <a:pt x="11" y="64"/>
                    </a:lnTo>
                    <a:lnTo>
                      <a:pt x="11" y="14"/>
                    </a:lnTo>
                    <a:lnTo>
                      <a:pt x="10" y="14"/>
                    </a:lnTo>
                    <a:lnTo>
                      <a:pt x="9" y="13"/>
                    </a:lnTo>
                    <a:lnTo>
                      <a:pt x="7" y="13"/>
                    </a:lnTo>
                    <a:lnTo>
                      <a:pt x="7" y="11"/>
                    </a:lnTo>
                    <a:lnTo>
                      <a:pt x="2" y="14"/>
                    </a:lnTo>
                    <a:lnTo>
                      <a:pt x="0" y="11"/>
                    </a:lnTo>
                    <a:lnTo>
                      <a:pt x="26"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54" name="Freeform 407"/>
              <p:cNvSpPr>
                <a:spLocks/>
              </p:cNvSpPr>
              <p:nvPr/>
            </p:nvSpPr>
            <p:spPr bwMode="auto">
              <a:xfrm>
                <a:off x="5370" y="1729"/>
                <a:ext cx="23" cy="35"/>
              </a:xfrm>
              <a:custGeom>
                <a:avLst/>
                <a:gdLst>
                  <a:gd name="T0" fmla="*/ 0 w 47"/>
                  <a:gd name="T1" fmla="*/ 0 h 70"/>
                  <a:gd name="T2" fmla="*/ 2 w 47"/>
                  <a:gd name="T3" fmla="*/ 0 h 70"/>
                  <a:gd name="T4" fmla="*/ 1 w 47"/>
                  <a:gd name="T5" fmla="*/ 4 h 70"/>
                  <a:gd name="T6" fmla="*/ 1 w 47"/>
                  <a:gd name="T7" fmla="*/ 4 h 70"/>
                  <a:gd name="T8" fmla="*/ 2 w 47"/>
                  <a:gd name="T9" fmla="*/ 1 h 70"/>
                  <a:gd name="T10" fmla="*/ 0 w 47"/>
                  <a:gd name="T11" fmla="*/ 1 h 70"/>
                  <a:gd name="T12" fmla="*/ 0 w 47"/>
                  <a:gd name="T13" fmla="*/ 1 h 70"/>
                  <a:gd name="T14" fmla="*/ 0 w 47"/>
                  <a:gd name="T15" fmla="*/ 1 h 70"/>
                  <a:gd name="T16" fmla="*/ 0 w 47"/>
                  <a:gd name="T17" fmla="*/ 1 h 70"/>
                  <a:gd name="T18" fmla="*/ 0 w 47"/>
                  <a:gd name="T19" fmla="*/ 1 h 70"/>
                  <a:gd name="T20" fmla="*/ 0 w 47"/>
                  <a:gd name="T21" fmla="*/ 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70"/>
                  <a:gd name="T35" fmla="*/ 47 w 47"/>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70">
                    <a:moveTo>
                      <a:pt x="6" y="0"/>
                    </a:moveTo>
                    <a:lnTo>
                      <a:pt x="47" y="0"/>
                    </a:lnTo>
                    <a:lnTo>
                      <a:pt x="21" y="70"/>
                    </a:lnTo>
                    <a:lnTo>
                      <a:pt x="16" y="70"/>
                    </a:lnTo>
                    <a:lnTo>
                      <a:pt x="34" y="13"/>
                    </a:lnTo>
                    <a:lnTo>
                      <a:pt x="14" y="13"/>
                    </a:lnTo>
                    <a:lnTo>
                      <a:pt x="6" y="16"/>
                    </a:lnTo>
                    <a:lnTo>
                      <a:pt x="3" y="19"/>
                    </a:lnTo>
                    <a:lnTo>
                      <a:pt x="2" y="21"/>
                    </a:lnTo>
                    <a:lnTo>
                      <a:pt x="0" y="21"/>
                    </a:lnTo>
                    <a:lnTo>
                      <a:pt x="6"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55" name="Freeform 408"/>
              <p:cNvSpPr>
                <a:spLocks/>
              </p:cNvSpPr>
              <p:nvPr/>
            </p:nvSpPr>
            <p:spPr bwMode="auto">
              <a:xfrm>
                <a:off x="5396" y="1756"/>
                <a:ext cx="9" cy="8"/>
              </a:xfrm>
              <a:custGeom>
                <a:avLst/>
                <a:gdLst>
                  <a:gd name="T0" fmla="*/ 1 w 16"/>
                  <a:gd name="T1" fmla="*/ 0 h 17"/>
                  <a:gd name="T2" fmla="*/ 1 w 16"/>
                  <a:gd name="T3" fmla="*/ 0 h 17"/>
                  <a:gd name="T4" fmla="*/ 2 w 16"/>
                  <a:gd name="T5" fmla="*/ 0 h 17"/>
                  <a:gd name="T6" fmla="*/ 2 w 16"/>
                  <a:gd name="T7" fmla="*/ 0 h 17"/>
                  <a:gd name="T8" fmla="*/ 1 w 16"/>
                  <a:gd name="T9" fmla="*/ 1 h 17"/>
                  <a:gd name="T10" fmla="*/ 1 w 16"/>
                  <a:gd name="T11" fmla="*/ 1 h 17"/>
                  <a:gd name="T12" fmla="*/ 0 w 16"/>
                  <a:gd name="T13" fmla="*/ 0 h 17"/>
                  <a:gd name="T14" fmla="*/ 0 w 16"/>
                  <a:gd name="T15" fmla="*/ 0 h 17"/>
                  <a:gd name="T16" fmla="*/ 1 w 16"/>
                  <a:gd name="T17" fmla="*/ 0 h 17"/>
                  <a:gd name="T18" fmla="*/ 1 w 16"/>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7"/>
                  <a:gd name="T32" fmla="*/ 16 w 16"/>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7">
                    <a:moveTo>
                      <a:pt x="5" y="0"/>
                    </a:moveTo>
                    <a:lnTo>
                      <a:pt x="11" y="0"/>
                    </a:lnTo>
                    <a:lnTo>
                      <a:pt x="16" y="6"/>
                    </a:lnTo>
                    <a:lnTo>
                      <a:pt x="16" y="11"/>
                    </a:lnTo>
                    <a:lnTo>
                      <a:pt x="11" y="17"/>
                    </a:lnTo>
                    <a:lnTo>
                      <a:pt x="5" y="17"/>
                    </a:lnTo>
                    <a:lnTo>
                      <a:pt x="0" y="11"/>
                    </a:lnTo>
                    <a:lnTo>
                      <a:pt x="0" y="8"/>
                    </a:lnTo>
                    <a:lnTo>
                      <a:pt x="2" y="3"/>
                    </a:lnTo>
                    <a:lnTo>
                      <a:pt x="5"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56" name="Freeform 409"/>
              <p:cNvSpPr>
                <a:spLocks/>
              </p:cNvSpPr>
              <p:nvPr/>
            </p:nvSpPr>
            <p:spPr bwMode="auto">
              <a:xfrm>
                <a:off x="5408" y="1728"/>
                <a:ext cx="23" cy="36"/>
              </a:xfrm>
              <a:custGeom>
                <a:avLst/>
                <a:gdLst>
                  <a:gd name="T0" fmla="*/ 1 w 47"/>
                  <a:gd name="T1" fmla="*/ 0 h 71"/>
                  <a:gd name="T2" fmla="*/ 1 w 47"/>
                  <a:gd name="T3" fmla="*/ 0 h 71"/>
                  <a:gd name="T4" fmla="*/ 1 w 47"/>
                  <a:gd name="T5" fmla="*/ 1 h 71"/>
                  <a:gd name="T6" fmla="*/ 2 w 47"/>
                  <a:gd name="T7" fmla="*/ 1 h 71"/>
                  <a:gd name="T8" fmla="*/ 2 w 47"/>
                  <a:gd name="T9" fmla="*/ 1 h 71"/>
                  <a:gd name="T10" fmla="*/ 2 w 47"/>
                  <a:gd name="T11" fmla="*/ 1 h 71"/>
                  <a:gd name="T12" fmla="*/ 2 w 47"/>
                  <a:gd name="T13" fmla="*/ 1 h 71"/>
                  <a:gd name="T14" fmla="*/ 2 w 47"/>
                  <a:gd name="T15" fmla="*/ 1 h 71"/>
                  <a:gd name="T16" fmla="*/ 2 w 47"/>
                  <a:gd name="T17" fmla="*/ 1 h 71"/>
                  <a:gd name="T18" fmla="*/ 2 w 47"/>
                  <a:gd name="T19" fmla="*/ 2 h 71"/>
                  <a:gd name="T20" fmla="*/ 2 w 47"/>
                  <a:gd name="T21" fmla="*/ 2 h 71"/>
                  <a:gd name="T22" fmla="*/ 2 w 47"/>
                  <a:gd name="T23" fmla="*/ 2 h 71"/>
                  <a:gd name="T24" fmla="*/ 2 w 47"/>
                  <a:gd name="T25" fmla="*/ 2 h 71"/>
                  <a:gd name="T26" fmla="*/ 1 w 47"/>
                  <a:gd name="T27" fmla="*/ 3 h 71"/>
                  <a:gd name="T28" fmla="*/ 1 w 47"/>
                  <a:gd name="T29" fmla="*/ 4 h 71"/>
                  <a:gd name="T30" fmla="*/ 2 w 47"/>
                  <a:gd name="T31" fmla="*/ 4 h 71"/>
                  <a:gd name="T32" fmla="*/ 2 w 47"/>
                  <a:gd name="T33" fmla="*/ 4 h 71"/>
                  <a:gd name="T34" fmla="*/ 2 w 47"/>
                  <a:gd name="T35" fmla="*/ 4 h 71"/>
                  <a:gd name="T36" fmla="*/ 2 w 47"/>
                  <a:gd name="T37" fmla="*/ 4 h 71"/>
                  <a:gd name="T38" fmla="*/ 2 w 47"/>
                  <a:gd name="T39" fmla="*/ 4 h 71"/>
                  <a:gd name="T40" fmla="*/ 2 w 47"/>
                  <a:gd name="T41" fmla="*/ 4 h 71"/>
                  <a:gd name="T42" fmla="*/ 2 w 47"/>
                  <a:gd name="T43" fmla="*/ 4 h 71"/>
                  <a:gd name="T44" fmla="*/ 2 w 47"/>
                  <a:gd name="T45" fmla="*/ 5 h 71"/>
                  <a:gd name="T46" fmla="*/ 0 w 47"/>
                  <a:gd name="T47" fmla="*/ 5 h 71"/>
                  <a:gd name="T48" fmla="*/ 0 w 47"/>
                  <a:gd name="T49" fmla="*/ 5 h 71"/>
                  <a:gd name="T50" fmla="*/ 0 w 47"/>
                  <a:gd name="T51" fmla="*/ 4 h 71"/>
                  <a:gd name="T52" fmla="*/ 1 w 47"/>
                  <a:gd name="T53" fmla="*/ 3 h 71"/>
                  <a:gd name="T54" fmla="*/ 1 w 47"/>
                  <a:gd name="T55" fmla="*/ 3 h 71"/>
                  <a:gd name="T56" fmla="*/ 1 w 47"/>
                  <a:gd name="T57" fmla="*/ 3 h 71"/>
                  <a:gd name="T58" fmla="*/ 1 w 47"/>
                  <a:gd name="T59" fmla="*/ 2 h 71"/>
                  <a:gd name="T60" fmla="*/ 1 w 47"/>
                  <a:gd name="T61" fmla="*/ 2 h 71"/>
                  <a:gd name="T62" fmla="*/ 1 w 47"/>
                  <a:gd name="T63" fmla="*/ 1 h 71"/>
                  <a:gd name="T64" fmla="*/ 1 w 47"/>
                  <a:gd name="T65" fmla="*/ 1 h 71"/>
                  <a:gd name="T66" fmla="*/ 0 w 47"/>
                  <a:gd name="T67" fmla="*/ 1 h 71"/>
                  <a:gd name="T68" fmla="*/ 0 w 47"/>
                  <a:gd name="T69" fmla="*/ 1 h 71"/>
                  <a:gd name="T70" fmla="*/ 0 w 47"/>
                  <a:gd name="T71" fmla="*/ 2 h 71"/>
                  <a:gd name="T72" fmla="*/ 0 w 47"/>
                  <a:gd name="T73" fmla="*/ 2 h 71"/>
                  <a:gd name="T74" fmla="*/ 0 w 47"/>
                  <a:gd name="T75" fmla="*/ 1 h 71"/>
                  <a:gd name="T76" fmla="*/ 0 w 47"/>
                  <a:gd name="T77" fmla="*/ 1 h 71"/>
                  <a:gd name="T78" fmla="*/ 0 w 47"/>
                  <a:gd name="T79" fmla="*/ 1 h 71"/>
                  <a:gd name="T80" fmla="*/ 1 w 47"/>
                  <a:gd name="T81" fmla="*/ 0 h 7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7"/>
                  <a:gd name="T124" fmla="*/ 0 h 71"/>
                  <a:gd name="T125" fmla="*/ 47 w 47"/>
                  <a:gd name="T126" fmla="*/ 71 h 7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7" h="71">
                    <a:moveTo>
                      <a:pt x="19" y="0"/>
                    </a:moveTo>
                    <a:lnTo>
                      <a:pt x="27" y="0"/>
                    </a:lnTo>
                    <a:lnTo>
                      <a:pt x="30" y="1"/>
                    </a:lnTo>
                    <a:lnTo>
                      <a:pt x="33" y="1"/>
                    </a:lnTo>
                    <a:lnTo>
                      <a:pt x="35" y="4"/>
                    </a:lnTo>
                    <a:lnTo>
                      <a:pt x="38" y="6"/>
                    </a:lnTo>
                    <a:lnTo>
                      <a:pt x="41" y="8"/>
                    </a:lnTo>
                    <a:lnTo>
                      <a:pt x="42" y="11"/>
                    </a:lnTo>
                    <a:lnTo>
                      <a:pt x="42" y="15"/>
                    </a:lnTo>
                    <a:lnTo>
                      <a:pt x="44" y="17"/>
                    </a:lnTo>
                    <a:lnTo>
                      <a:pt x="42" y="21"/>
                    </a:lnTo>
                    <a:lnTo>
                      <a:pt x="42" y="27"/>
                    </a:lnTo>
                    <a:lnTo>
                      <a:pt x="40" y="32"/>
                    </a:lnTo>
                    <a:lnTo>
                      <a:pt x="31" y="43"/>
                    </a:lnTo>
                    <a:lnTo>
                      <a:pt x="17" y="59"/>
                    </a:lnTo>
                    <a:lnTo>
                      <a:pt x="38" y="59"/>
                    </a:lnTo>
                    <a:lnTo>
                      <a:pt x="40" y="57"/>
                    </a:lnTo>
                    <a:lnTo>
                      <a:pt x="41" y="57"/>
                    </a:lnTo>
                    <a:lnTo>
                      <a:pt x="42" y="56"/>
                    </a:lnTo>
                    <a:lnTo>
                      <a:pt x="42" y="55"/>
                    </a:lnTo>
                    <a:lnTo>
                      <a:pt x="44" y="52"/>
                    </a:lnTo>
                    <a:lnTo>
                      <a:pt x="47" y="52"/>
                    </a:lnTo>
                    <a:lnTo>
                      <a:pt x="42" y="71"/>
                    </a:lnTo>
                    <a:lnTo>
                      <a:pt x="0" y="71"/>
                    </a:lnTo>
                    <a:lnTo>
                      <a:pt x="0" y="70"/>
                    </a:lnTo>
                    <a:lnTo>
                      <a:pt x="13" y="56"/>
                    </a:lnTo>
                    <a:lnTo>
                      <a:pt x="20" y="46"/>
                    </a:lnTo>
                    <a:lnTo>
                      <a:pt x="26" y="39"/>
                    </a:lnTo>
                    <a:lnTo>
                      <a:pt x="27" y="34"/>
                    </a:lnTo>
                    <a:lnTo>
                      <a:pt x="28" y="29"/>
                    </a:lnTo>
                    <a:lnTo>
                      <a:pt x="28" y="21"/>
                    </a:lnTo>
                    <a:lnTo>
                      <a:pt x="26" y="15"/>
                    </a:lnTo>
                    <a:lnTo>
                      <a:pt x="17" y="11"/>
                    </a:lnTo>
                    <a:lnTo>
                      <a:pt x="9" y="14"/>
                    </a:lnTo>
                    <a:lnTo>
                      <a:pt x="6" y="15"/>
                    </a:lnTo>
                    <a:lnTo>
                      <a:pt x="3" y="20"/>
                    </a:lnTo>
                    <a:lnTo>
                      <a:pt x="2" y="20"/>
                    </a:lnTo>
                    <a:lnTo>
                      <a:pt x="7" y="8"/>
                    </a:lnTo>
                    <a:lnTo>
                      <a:pt x="10" y="4"/>
                    </a:lnTo>
                    <a:lnTo>
                      <a:pt x="14" y="1"/>
                    </a:lnTo>
                    <a:lnTo>
                      <a:pt x="19"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57" name="Freeform 410"/>
              <p:cNvSpPr>
                <a:spLocks/>
              </p:cNvSpPr>
              <p:nvPr/>
            </p:nvSpPr>
            <p:spPr bwMode="auto">
              <a:xfrm>
                <a:off x="5438" y="1728"/>
                <a:ext cx="18" cy="36"/>
              </a:xfrm>
              <a:custGeom>
                <a:avLst/>
                <a:gdLst>
                  <a:gd name="T0" fmla="*/ 1 w 37"/>
                  <a:gd name="T1" fmla="*/ 0 h 71"/>
                  <a:gd name="T2" fmla="*/ 1 w 37"/>
                  <a:gd name="T3" fmla="*/ 4 h 71"/>
                  <a:gd name="T4" fmla="*/ 1 w 37"/>
                  <a:gd name="T5" fmla="*/ 5 h 71"/>
                  <a:gd name="T6" fmla="*/ 2 w 37"/>
                  <a:gd name="T7" fmla="*/ 5 h 71"/>
                  <a:gd name="T8" fmla="*/ 2 w 37"/>
                  <a:gd name="T9" fmla="*/ 5 h 71"/>
                  <a:gd name="T10" fmla="*/ 0 w 37"/>
                  <a:gd name="T11" fmla="*/ 5 h 71"/>
                  <a:gd name="T12" fmla="*/ 0 w 37"/>
                  <a:gd name="T13" fmla="*/ 5 h 71"/>
                  <a:gd name="T14" fmla="*/ 0 w 37"/>
                  <a:gd name="T15" fmla="*/ 5 h 71"/>
                  <a:gd name="T16" fmla="*/ 0 w 37"/>
                  <a:gd name="T17" fmla="*/ 5 h 71"/>
                  <a:gd name="T18" fmla="*/ 0 w 37"/>
                  <a:gd name="T19" fmla="*/ 5 h 71"/>
                  <a:gd name="T20" fmla="*/ 0 w 37"/>
                  <a:gd name="T21" fmla="*/ 4 h 71"/>
                  <a:gd name="T22" fmla="*/ 0 w 37"/>
                  <a:gd name="T23" fmla="*/ 1 h 71"/>
                  <a:gd name="T24" fmla="*/ 0 w 37"/>
                  <a:gd name="T25" fmla="*/ 1 h 71"/>
                  <a:gd name="T26" fmla="*/ 0 w 37"/>
                  <a:gd name="T27" fmla="*/ 1 h 71"/>
                  <a:gd name="T28" fmla="*/ 0 w 37"/>
                  <a:gd name="T29" fmla="*/ 1 h 71"/>
                  <a:gd name="T30" fmla="*/ 0 w 37"/>
                  <a:gd name="T31" fmla="*/ 1 h 71"/>
                  <a:gd name="T32" fmla="*/ 0 w 37"/>
                  <a:gd name="T33" fmla="*/ 1 h 71"/>
                  <a:gd name="T34" fmla="*/ 0 w 37"/>
                  <a:gd name="T35" fmla="*/ 1 h 71"/>
                  <a:gd name="T36" fmla="*/ 1 w 37"/>
                  <a:gd name="T37" fmla="*/ 0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71"/>
                  <a:gd name="T59" fmla="*/ 37 w 37"/>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71">
                    <a:moveTo>
                      <a:pt x="27" y="0"/>
                    </a:moveTo>
                    <a:lnTo>
                      <a:pt x="27" y="64"/>
                    </a:lnTo>
                    <a:lnTo>
                      <a:pt x="31" y="69"/>
                    </a:lnTo>
                    <a:lnTo>
                      <a:pt x="37" y="69"/>
                    </a:lnTo>
                    <a:lnTo>
                      <a:pt x="37" y="71"/>
                    </a:lnTo>
                    <a:lnTo>
                      <a:pt x="0" y="71"/>
                    </a:lnTo>
                    <a:lnTo>
                      <a:pt x="0" y="69"/>
                    </a:lnTo>
                    <a:lnTo>
                      <a:pt x="9" y="69"/>
                    </a:lnTo>
                    <a:lnTo>
                      <a:pt x="10" y="67"/>
                    </a:lnTo>
                    <a:lnTo>
                      <a:pt x="10" y="66"/>
                    </a:lnTo>
                    <a:lnTo>
                      <a:pt x="11" y="64"/>
                    </a:lnTo>
                    <a:lnTo>
                      <a:pt x="11" y="14"/>
                    </a:lnTo>
                    <a:lnTo>
                      <a:pt x="10" y="14"/>
                    </a:lnTo>
                    <a:lnTo>
                      <a:pt x="10" y="13"/>
                    </a:lnTo>
                    <a:lnTo>
                      <a:pt x="9" y="13"/>
                    </a:lnTo>
                    <a:lnTo>
                      <a:pt x="7" y="11"/>
                    </a:lnTo>
                    <a:lnTo>
                      <a:pt x="2" y="14"/>
                    </a:lnTo>
                    <a:lnTo>
                      <a:pt x="0" y="11"/>
                    </a:lnTo>
                    <a:lnTo>
                      <a:pt x="27"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58" name="Freeform 411"/>
              <p:cNvSpPr>
                <a:spLocks/>
              </p:cNvSpPr>
              <p:nvPr/>
            </p:nvSpPr>
            <p:spPr bwMode="auto">
              <a:xfrm>
                <a:off x="4201" y="3835"/>
                <a:ext cx="38" cy="42"/>
              </a:xfrm>
              <a:custGeom>
                <a:avLst/>
                <a:gdLst>
                  <a:gd name="T0" fmla="*/ 0 w 76"/>
                  <a:gd name="T1" fmla="*/ 0 h 86"/>
                  <a:gd name="T2" fmla="*/ 5 w 76"/>
                  <a:gd name="T3" fmla="*/ 0 h 86"/>
                  <a:gd name="T4" fmla="*/ 5 w 76"/>
                  <a:gd name="T5" fmla="*/ 1 h 86"/>
                  <a:gd name="T6" fmla="*/ 5 w 76"/>
                  <a:gd name="T7" fmla="*/ 1 h 86"/>
                  <a:gd name="T8" fmla="*/ 5 w 76"/>
                  <a:gd name="T9" fmla="*/ 1 h 86"/>
                  <a:gd name="T10" fmla="*/ 5 w 76"/>
                  <a:gd name="T11" fmla="*/ 1 h 86"/>
                  <a:gd name="T12" fmla="*/ 5 w 76"/>
                  <a:gd name="T13" fmla="*/ 0 h 86"/>
                  <a:gd name="T14" fmla="*/ 5 w 76"/>
                  <a:gd name="T15" fmla="*/ 0 h 86"/>
                  <a:gd name="T16" fmla="*/ 3 w 76"/>
                  <a:gd name="T17" fmla="*/ 0 h 86"/>
                  <a:gd name="T18" fmla="*/ 3 w 76"/>
                  <a:gd name="T19" fmla="*/ 0 h 86"/>
                  <a:gd name="T20" fmla="*/ 3 w 76"/>
                  <a:gd name="T21" fmla="*/ 0 h 86"/>
                  <a:gd name="T22" fmla="*/ 3 w 76"/>
                  <a:gd name="T23" fmla="*/ 4 h 86"/>
                  <a:gd name="T24" fmla="*/ 3 w 76"/>
                  <a:gd name="T25" fmla="*/ 4 h 86"/>
                  <a:gd name="T26" fmla="*/ 3 w 76"/>
                  <a:gd name="T27" fmla="*/ 4 h 86"/>
                  <a:gd name="T28" fmla="*/ 3 w 76"/>
                  <a:gd name="T29" fmla="*/ 5 h 86"/>
                  <a:gd name="T30" fmla="*/ 3 w 76"/>
                  <a:gd name="T31" fmla="*/ 5 h 86"/>
                  <a:gd name="T32" fmla="*/ 3 w 76"/>
                  <a:gd name="T33" fmla="*/ 5 h 86"/>
                  <a:gd name="T34" fmla="*/ 3 w 76"/>
                  <a:gd name="T35" fmla="*/ 5 h 86"/>
                  <a:gd name="T36" fmla="*/ 3 w 76"/>
                  <a:gd name="T37" fmla="*/ 5 h 86"/>
                  <a:gd name="T38" fmla="*/ 1 w 76"/>
                  <a:gd name="T39" fmla="*/ 5 h 86"/>
                  <a:gd name="T40" fmla="*/ 1 w 76"/>
                  <a:gd name="T41" fmla="*/ 5 h 86"/>
                  <a:gd name="T42" fmla="*/ 1 w 76"/>
                  <a:gd name="T43" fmla="*/ 5 h 86"/>
                  <a:gd name="T44" fmla="*/ 1 w 76"/>
                  <a:gd name="T45" fmla="*/ 5 h 86"/>
                  <a:gd name="T46" fmla="*/ 1 w 76"/>
                  <a:gd name="T47" fmla="*/ 5 h 86"/>
                  <a:gd name="T48" fmla="*/ 1 w 76"/>
                  <a:gd name="T49" fmla="*/ 4 h 86"/>
                  <a:gd name="T50" fmla="*/ 1 w 76"/>
                  <a:gd name="T51" fmla="*/ 4 h 86"/>
                  <a:gd name="T52" fmla="*/ 1 w 76"/>
                  <a:gd name="T53" fmla="*/ 0 h 86"/>
                  <a:gd name="T54" fmla="*/ 1 w 76"/>
                  <a:gd name="T55" fmla="*/ 0 h 86"/>
                  <a:gd name="T56" fmla="*/ 1 w 76"/>
                  <a:gd name="T57" fmla="*/ 0 h 86"/>
                  <a:gd name="T58" fmla="*/ 1 w 76"/>
                  <a:gd name="T59" fmla="*/ 0 h 86"/>
                  <a:gd name="T60" fmla="*/ 1 w 76"/>
                  <a:gd name="T61" fmla="*/ 0 h 86"/>
                  <a:gd name="T62" fmla="*/ 1 w 76"/>
                  <a:gd name="T63" fmla="*/ 1 h 86"/>
                  <a:gd name="T64" fmla="*/ 0 w 76"/>
                  <a:gd name="T65" fmla="*/ 1 h 86"/>
                  <a:gd name="T66" fmla="*/ 0 w 76"/>
                  <a:gd name="T67" fmla="*/ 0 h 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6"/>
                  <a:gd name="T103" fmla="*/ 0 h 86"/>
                  <a:gd name="T104" fmla="*/ 76 w 76"/>
                  <a:gd name="T105" fmla="*/ 86 h 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6" h="86">
                    <a:moveTo>
                      <a:pt x="0" y="0"/>
                    </a:moveTo>
                    <a:lnTo>
                      <a:pt x="76" y="0"/>
                    </a:lnTo>
                    <a:lnTo>
                      <a:pt x="76" y="24"/>
                    </a:lnTo>
                    <a:lnTo>
                      <a:pt x="73" y="24"/>
                    </a:lnTo>
                    <a:lnTo>
                      <a:pt x="72" y="19"/>
                    </a:lnTo>
                    <a:lnTo>
                      <a:pt x="72" y="16"/>
                    </a:lnTo>
                    <a:lnTo>
                      <a:pt x="70" y="12"/>
                    </a:lnTo>
                    <a:lnTo>
                      <a:pt x="67" y="9"/>
                    </a:lnTo>
                    <a:lnTo>
                      <a:pt x="63" y="7"/>
                    </a:lnTo>
                    <a:lnTo>
                      <a:pt x="62" y="6"/>
                    </a:lnTo>
                    <a:lnTo>
                      <a:pt x="48" y="6"/>
                    </a:lnTo>
                    <a:lnTo>
                      <a:pt x="48" y="75"/>
                    </a:lnTo>
                    <a:lnTo>
                      <a:pt x="49" y="77"/>
                    </a:lnTo>
                    <a:lnTo>
                      <a:pt x="49" y="79"/>
                    </a:lnTo>
                    <a:lnTo>
                      <a:pt x="51" y="82"/>
                    </a:lnTo>
                    <a:lnTo>
                      <a:pt x="52" y="82"/>
                    </a:lnTo>
                    <a:lnTo>
                      <a:pt x="55" y="83"/>
                    </a:lnTo>
                    <a:lnTo>
                      <a:pt x="60" y="83"/>
                    </a:lnTo>
                    <a:lnTo>
                      <a:pt x="60" y="86"/>
                    </a:lnTo>
                    <a:lnTo>
                      <a:pt x="16" y="86"/>
                    </a:lnTo>
                    <a:lnTo>
                      <a:pt x="16" y="83"/>
                    </a:lnTo>
                    <a:lnTo>
                      <a:pt x="23" y="83"/>
                    </a:lnTo>
                    <a:lnTo>
                      <a:pt x="25" y="82"/>
                    </a:lnTo>
                    <a:lnTo>
                      <a:pt x="27" y="82"/>
                    </a:lnTo>
                    <a:lnTo>
                      <a:pt x="27" y="79"/>
                    </a:lnTo>
                    <a:lnTo>
                      <a:pt x="28" y="77"/>
                    </a:lnTo>
                    <a:lnTo>
                      <a:pt x="28" y="6"/>
                    </a:lnTo>
                    <a:lnTo>
                      <a:pt x="17" y="6"/>
                    </a:lnTo>
                    <a:lnTo>
                      <a:pt x="13" y="7"/>
                    </a:lnTo>
                    <a:lnTo>
                      <a:pt x="10" y="9"/>
                    </a:lnTo>
                    <a:lnTo>
                      <a:pt x="7" y="12"/>
                    </a:lnTo>
                    <a:lnTo>
                      <a:pt x="3" y="24"/>
                    </a:lnTo>
                    <a:lnTo>
                      <a:pt x="0" y="24"/>
                    </a:lnTo>
                    <a:lnTo>
                      <a:pt x="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59" name="Freeform 412"/>
              <p:cNvSpPr>
                <a:spLocks/>
              </p:cNvSpPr>
              <p:nvPr/>
            </p:nvSpPr>
            <p:spPr bwMode="auto">
              <a:xfrm>
                <a:off x="4247" y="3834"/>
                <a:ext cx="21" cy="43"/>
              </a:xfrm>
              <a:custGeom>
                <a:avLst/>
                <a:gdLst>
                  <a:gd name="T0" fmla="*/ 1 w 44"/>
                  <a:gd name="T1" fmla="*/ 0 h 87"/>
                  <a:gd name="T2" fmla="*/ 1 w 44"/>
                  <a:gd name="T3" fmla="*/ 0 h 87"/>
                  <a:gd name="T4" fmla="*/ 1 w 44"/>
                  <a:gd name="T5" fmla="*/ 4 h 87"/>
                  <a:gd name="T6" fmla="*/ 2 w 44"/>
                  <a:gd name="T7" fmla="*/ 5 h 87"/>
                  <a:gd name="T8" fmla="*/ 2 w 44"/>
                  <a:gd name="T9" fmla="*/ 5 h 87"/>
                  <a:gd name="T10" fmla="*/ 2 w 44"/>
                  <a:gd name="T11" fmla="*/ 5 h 87"/>
                  <a:gd name="T12" fmla="*/ 2 w 44"/>
                  <a:gd name="T13" fmla="*/ 5 h 87"/>
                  <a:gd name="T14" fmla="*/ 2 w 44"/>
                  <a:gd name="T15" fmla="*/ 5 h 87"/>
                  <a:gd name="T16" fmla="*/ 0 w 44"/>
                  <a:gd name="T17" fmla="*/ 5 h 87"/>
                  <a:gd name="T18" fmla="*/ 0 w 44"/>
                  <a:gd name="T19" fmla="*/ 5 h 87"/>
                  <a:gd name="T20" fmla="*/ 0 w 44"/>
                  <a:gd name="T21" fmla="*/ 5 h 87"/>
                  <a:gd name="T22" fmla="*/ 0 w 44"/>
                  <a:gd name="T23" fmla="*/ 5 h 87"/>
                  <a:gd name="T24" fmla="*/ 0 w 44"/>
                  <a:gd name="T25" fmla="*/ 5 h 87"/>
                  <a:gd name="T26" fmla="*/ 0 w 44"/>
                  <a:gd name="T27" fmla="*/ 1 h 87"/>
                  <a:gd name="T28" fmla="*/ 0 w 44"/>
                  <a:gd name="T29" fmla="*/ 1 h 87"/>
                  <a:gd name="T30" fmla="*/ 0 w 44"/>
                  <a:gd name="T31" fmla="*/ 0 h 87"/>
                  <a:gd name="T32" fmla="*/ 0 w 44"/>
                  <a:gd name="T33" fmla="*/ 0 h 87"/>
                  <a:gd name="T34" fmla="*/ 0 w 44"/>
                  <a:gd name="T35" fmla="*/ 0 h 87"/>
                  <a:gd name="T36" fmla="*/ 0 w 44"/>
                  <a:gd name="T37" fmla="*/ 0 h 87"/>
                  <a:gd name="T38" fmla="*/ 0 w 44"/>
                  <a:gd name="T39" fmla="*/ 1 h 87"/>
                  <a:gd name="T40" fmla="*/ 0 w 44"/>
                  <a:gd name="T41" fmla="*/ 0 h 87"/>
                  <a:gd name="T42" fmla="*/ 1 w 44"/>
                  <a:gd name="T43" fmla="*/ 0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87"/>
                  <a:gd name="T68" fmla="*/ 44 w 44"/>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87">
                    <a:moveTo>
                      <a:pt x="31" y="0"/>
                    </a:moveTo>
                    <a:lnTo>
                      <a:pt x="32" y="0"/>
                    </a:lnTo>
                    <a:lnTo>
                      <a:pt x="32" y="78"/>
                    </a:lnTo>
                    <a:lnTo>
                      <a:pt x="34" y="81"/>
                    </a:lnTo>
                    <a:lnTo>
                      <a:pt x="37" y="83"/>
                    </a:lnTo>
                    <a:lnTo>
                      <a:pt x="38" y="84"/>
                    </a:lnTo>
                    <a:lnTo>
                      <a:pt x="44" y="84"/>
                    </a:lnTo>
                    <a:lnTo>
                      <a:pt x="44" y="87"/>
                    </a:lnTo>
                    <a:lnTo>
                      <a:pt x="0" y="87"/>
                    </a:lnTo>
                    <a:lnTo>
                      <a:pt x="0" y="84"/>
                    </a:lnTo>
                    <a:lnTo>
                      <a:pt x="7" y="84"/>
                    </a:lnTo>
                    <a:lnTo>
                      <a:pt x="10" y="83"/>
                    </a:lnTo>
                    <a:lnTo>
                      <a:pt x="13" y="80"/>
                    </a:lnTo>
                    <a:lnTo>
                      <a:pt x="13" y="17"/>
                    </a:lnTo>
                    <a:lnTo>
                      <a:pt x="11" y="17"/>
                    </a:lnTo>
                    <a:lnTo>
                      <a:pt x="11" y="15"/>
                    </a:lnTo>
                    <a:lnTo>
                      <a:pt x="9" y="15"/>
                    </a:lnTo>
                    <a:lnTo>
                      <a:pt x="9" y="14"/>
                    </a:lnTo>
                    <a:lnTo>
                      <a:pt x="6" y="15"/>
                    </a:lnTo>
                    <a:lnTo>
                      <a:pt x="2" y="17"/>
                    </a:lnTo>
                    <a:lnTo>
                      <a:pt x="0" y="14"/>
                    </a:lnTo>
                    <a:lnTo>
                      <a:pt x="31"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60" name="Freeform 413"/>
              <p:cNvSpPr>
                <a:spLocks/>
              </p:cNvSpPr>
              <p:nvPr/>
            </p:nvSpPr>
            <p:spPr bwMode="auto">
              <a:xfrm>
                <a:off x="4274" y="3834"/>
                <a:ext cx="19" cy="44"/>
              </a:xfrm>
              <a:custGeom>
                <a:avLst/>
                <a:gdLst>
                  <a:gd name="T0" fmla="*/ 1 w 38"/>
                  <a:gd name="T1" fmla="*/ 0 h 88"/>
                  <a:gd name="T2" fmla="*/ 2 w 38"/>
                  <a:gd name="T3" fmla="*/ 0 h 88"/>
                  <a:gd name="T4" fmla="*/ 1 w 38"/>
                  <a:gd name="T5" fmla="*/ 6 h 88"/>
                  <a:gd name="T6" fmla="*/ 0 w 38"/>
                  <a:gd name="T7" fmla="*/ 6 h 88"/>
                  <a:gd name="T8" fmla="*/ 1 w 38"/>
                  <a:gd name="T9" fmla="*/ 0 h 88"/>
                  <a:gd name="T10" fmla="*/ 0 60000 65536"/>
                  <a:gd name="T11" fmla="*/ 0 60000 65536"/>
                  <a:gd name="T12" fmla="*/ 0 60000 65536"/>
                  <a:gd name="T13" fmla="*/ 0 60000 65536"/>
                  <a:gd name="T14" fmla="*/ 0 60000 65536"/>
                  <a:gd name="T15" fmla="*/ 0 w 38"/>
                  <a:gd name="T16" fmla="*/ 0 h 88"/>
                  <a:gd name="T17" fmla="*/ 38 w 38"/>
                  <a:gd name="T18" fmla="*/ 88 h 88"/>
                </a:gdLst>
                <a:ahLst/>
                <a:cxnLst>
                  <a:cxn ang="T10">
                    <a:pos x="T0" y="T1"/>
                  </a:cxn>
                  <a:cxn ang="T11">
                    <a:pos x="T2" y="T3"/>
                  </a:cxn>
                  <a:cxn ang="T12">
                    <a:pos x="T4" y="T5"/>
                  </a:cxn>
                  <a:cxn ang="T13">
                    <a:pos x="T6" y="T7"/>
                  </a:cxn>
                  <a:cxn ang="T14">
                    <a:pos x="T8" y="T9"/>
                  </a:cxn>
                </a:cxnLst>
                <a:rect l="T15" t="T16" r="T17" b="T18"/>
                <a:pathLst>
                  <a:path w="38" h="88">
                    <a:moveTo>
                      <a:pt x="29" y="0"/>
                    </a:moveTo>
                    <a:lnTo>
                      <a:pt x="38" y="0"/>
                    </a:lnTo>
                    <a:lnTo>
                      <a:pt x="8" y="88"/>
                    </a:lnTo>
                    <a:lnTo>
                      <a:pt x="0" y="88"/>
                    </a:lnTo>
                    <a:lnTo>
                      <a:pt x="29"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61" name="Freeform 414"/>
              <p:cNvSpPr>
                <a:spLocks/>
              </p:cNvSpPr>
              <p:nvPr/>
            </p:nvSpPr>
            <p:spPr bwMode="auto">
              <a:xfrm>
                <a:off x="4293" y="3834"/>
                <a:ext cx="28" cy="43"/>
              </a:xfrm>
              <a:custGeom>
                <a:avLst/>
                <a:gdLst>
                  <a:gd name="T0" fmla="*/ 2 w 56"/>
                  <a:gd name="T1" fmla="*/ 0 h 87"/>
                  <a:gd name="T2" fmla="*/ 2 w 56"/>
                  <a:gd name="T3" fmla="*/ 0 h 87"/>
                  <a:gd name="T4" fmla="*/ 3 w 56"/>
                  <a:gd name="T5" fmla="*/ 0 h 87"/>
                  <a:gd name="T6" fmla="*/ 3 w 56"/>
                  <a:gd name="T7" fmla="*/ 0 h 87"/>
                  <a:gd name="T8" fmla="*/ 4 w 56"/>
                  <a:gd name="T9" fmla="*/ 0 h 87"/>
                  <a:gd name="T10" fmla="*/ 4 w 56"/>
                  <a:gd name="T11" fmla="*/ 1 h 87"/>
                  <a:gd name="T12" fmla="*/ 4 w 56"/>
                  <a:gd name="T13" fmla="*/ 1 h 87"/>
                  <a:gd name="T14" fmla="*/ 4 w 56"/>
                  <a:gd name="T15" fmla="*/ 2 h 87"/>
                  <a:gd name="T16" fmla="*/ 3 w 56"/>
                  <a:gd name="T17" fmla="*/ 2 h 87"/>
                  <a:gd name="T18" fmla="*/ 3 w 56"/>
                  <a:gd name="T19" fmla="*/ 3 h 87"/>
                  <a:gd name="T20" fmla="*/ 3 w 56"/>
                  <a:gd name="T21" fmla="*/ 3 h 87"/>
                  <a:gd name="T22" fmla="*/ 2 w 56"/>
                  <a:gd name="T23" fmla="*/ 4 h 87"/>
                  <a:gd name="T24" fmla="*/ 3 w 56"/>
                  <a:gd name="T25" fmla="*/ 4 h 87"/>
                  <a:gd name="T26" fmla="*/ 4 w 56"/>
                  <a:gd name="T27" fmla="*/ 4 h 87"/>
                  <a:gd name="T28" fmla="*/ 4 w 56"/>
                  <a:gd name="T29" fmla="*/ 4 h 87"/>
                  <a:gd name="T30" fmla="*/ 4 w 56"/>
                  <a:gd name="T31" fmla="*/ 3 h 87"/>
                  <a:gd name="T32" fmla="*/ 4 w 56"/>
                  <a:gd name="T33" fmla="*/ 3 h 87"/>
                  <a:gd name="T34" fmla="*/ 4 w 56"/>
                  <a:gd name="T35" fmla="*/ 5 h 87"/>
                  <a:gd name="T36" fmla="*/ 0 w 56"/>
                  <a:gd name="T37" fmla="*/ 5 h 87"/>
                  <a:gd name="T38" fmla="*/ 0 w 56"/>
                  <a:gd name="T39" fmla="*/ 5 h 87"/>
                  <a:gd name="T40" fmla="*/ 1 w 56"/>
                  <a:gd name="T41" fmla="*/ 4 h 87"/>
                  <a:gd name="T42" fmla="*/ 2 w 56"/>
                  <a:gd name="T43" fmla="*/ 3 h 87"/>
                  <a:gd name="T44" fmla="*/ 2 w 56"/>
                  <a:gd name="T45" fmla="*/ 3 h 87"/>
                  <a:gd name="T46" fmla="*/ 3 w 56"/>
                  <a:gd name="T47" fmla="*/ 2 h 87"/>
                  <a:gd name="T48" fmla="*/ 3 w 56"/>
                  <a:gd name="T49" fmla="*/ 2 h 87"/>
                  <a:gd name="T50" fmla="*/ 3 w 56"/>
                  <a:gd name="T51" fmla="*/ 1 h 87"/>
                  <a:gd name="T52" fmla="*/ 3 w 56"/>
                  <a:gd name="T53" fmla="*/ 1 h 87"/>
                  <a:gd name="T54" fmla="*/ 3 w 56"/>
                  <a:gd name="T55" fmla="*/ 1 h 87"/>
                  <a:gd name="T56" fmla="*/ 2 w 56"/>
                  <a:gd name="T57" fmla="*/ 1 h 87"/>
                  <a:gd name="T58" fmla="*/ 2 w 56"/>
                  <a:gd name="T59" fmla="*/ 1 h 87"/>
                  <a:gd name="T60" fmla="*/ 2 w 56"/>
                  <a:gd name="T61" fmla="*/ 0 h 87"/>
                  <a:gd name="T62" fmla="*/ 1 w 56"/>
                  <a:gd name="T63" fmla="*/ 1 h 87"/>
                  <a:gd name="T64" fmla="*/ 1 w 56"/>
                  <a:gd name="T65" fmla="*/ 1 h 87"/>
                  <a:gd name="T66" fmla="*/ 1 w 56"/>
                  <a:gd name="T67" fmla="*/ 1 h 87"/>
                  <a:gd name="T68" fmla="*/ 1 w 56"/>
                  <a:gd name="T69" fmla="*/ 1 h 87"/>
                  <a:gd name="T70" fmla="*/ 1 w 56"/>
                  <a:gd name="T71" fmla="*/ 1 h 87"/>
                  <a:gd name="T72" fmla="*/ 1 w 56"/>
                  <a:gd name="T73" fmla="*/ 0 h 87"/>
                  <a:gd name="T74" fmla="*/ 1 w 56"/>
                  <a:gd name="T75" fmla="*/ 0 h 87"/>
                  <a:gd name="T76" fmla="*/ 2 w 56"/>
                  <a:gd name="T77" fmla="*/ 0 h 87"/>
                  <a:gd name="T78" fmla="*/ 2 w 56"/>
                  <a:gd name="T79" fmla="*/ 0 h 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6"/>
                  <a:gd name="T121" fmla="*/ 0 h 87"/>
                  <a:gd name="T122" fmla="*/ 56 w 56"/>
                  <a:gd name="T123" fmla="*/ 87 h 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6" h="87">
                    <a:moveTo>
                      <a:pt x="22" y="0"/>
                    </a:moveTo>
                    <a:lnTo>
                      <a:pt x="32" y="0"/>
                    </a:lnTo>
                    <a:lnTo>
                      <a:pt x="40" y="3"/>
                    </a:lnTo>
                    <a:lnTo>
                      <a:pt x="45" y="7"/>
                    </a:lnTo>
                    <a:lnTo>
                      <a:pt x="49" y="10"/>
                    </a:lnTo>
                    <a:lnTo>
                      <a:pt x="52" y="18"/>
                    </a:lnTo>
                    <a:lnTo>
                      <a:pt x="52" y="27"/>
                    </a:lnTo>
                    <a:lnTo>
                      <a:pt x="50" y="32"/>
                    </a:lnTo>
                    <a:lnTo>
                      <a:pt x="47" y="39"/>
                    </a:lnTo>
                    <a:lnTo>
                      <a:pt x="42" y="48"/>
                    </a:lnTo>
                    <a:lnTo>
                      <a:pt x="33" y="59"/>
                    </a:lnTo>
                    <a:lnTo>
                      <a:pt x="19" y="71"/>
                    </a:lnTo>
                    <a:lnTo>
                      <a:pt x="46" y="71"/>
                    </a:lnTo>
                    <a:lnTo>
                      <a:pt x="49" y="69"/>
                    </a:lnTo>
                    <a:lnTo>
                      <a:pt x="50" y="69"/>
                    </a:lnTo>
                    <a:lnTo>
                      <a:pt x="53" y="63"/>
                    </a:lnTo>
                    <a:lnTo>
                      <a:pt x="56" y="63"/>
                    </a:lnTo>
                    <a:lnTo>
                      <a:pt x="50" y="87"/>
                    </a:lnTo>
                    <a:lnTo>
                      <a:pt x="0" y="87"/>
                    </a:lnTo>
                    <a:lnTo>
                      <a:pt x="0" y="85"/>
                    </a:lnTo>
                    <a:lnTo>
                      <a:pt x="15" y="69"/>
                    </a:lnTo>
                    <a:lnTo>
                      <a:pt x="25" y="56"/>
                    </a:lnTo>
                    <a:lnTo>
                      <a:pt x="30" y="48"/>
                    </a:lnTo>
                    <a:lnTo>
                      <a:pt x="33" y="42"/>
                    </a:lnTo>
                    <a:lnTo>
                      <a:pt x="33" y="35"/>
                    </a:lnTo>
                    <a:lnTo>
                      <a:pt x="35" y="29"/>
                    </a:lnTo>
                    <a:lnTo>
                      <a:pt x="35" y="25"/>
                    </a:lnTo>
                    <a:lnTo>
                      <a:pt x="33" y="21"/>
                    </a:lnTo>
                    <a:lnTo>
                      <a:pt x="30" y="18"/>
                    </a:lnTo>
                    <a:lnTo>
                      <a:pt x="28" y="17"/>
                    </a:lnTo>
                    <a:lnTo>
                      <a:pt x="19" y="14"/>
                    </a:lnTo>
                    <a:lnTo>
                      <a:pt x="11" y="17"/>
                    </a:lnTo>
                    <a:lnTo>
                      <a:pt x="7" y="20"/>
                    </a:lnTo>
                    <a:lnTo>
                      <a:pt x="4" y="24"/>
                    </a:lnTo>
                    <a:lnTo>
                      <a:pt x="1" y="24"/>
                    </a:lnTo>
                    <a:lnTo>
                      <a:pt x="4" y="17"/>
                    </a:lnTo>
                    <a:lnTo>
                      <a:pt x="8" y="10"/>
                    </a:lnTo>
                    <a:lnTo>
                      <a:pt x="12" y="6"/>
                    </a:lnTo>
                    <a:lnTo>
                      <a:pt x="18" y="1"/>
                    </a:lnTo>
                    <a:lnTo>
                      <a:pt x="22"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62" name="Freeform 415"/>
              <p:cNvSpPr>
                <a:spLocks/>
              </p:cNvSpPr>
              <p:nvPr/>
            </p:nvSpPr>
            <p:spPr bwMode="auto">
              <a:xfrm>
                <a:off x="4343" y="3848"/>
                <a:ext cx="48" cy="29"/>
              </a:xfrm>
              <a:custGeom>
                <a:avLst/>
                <a:gdLst>
                  <a:gd name="T0" fmla="*/ 3 w 95"/>
                  <a:gd name="T1" fmla="*/ 0 h 59"/>
                  <a:gd name="T2" fmla="*/ 4 w 95"/>
                  <a:gd name="T3" fmla="*/ 0 h 59"/>
                  <a:gd name="T4" fmla="*/ 4 w 95"/>
                  <a:gd name="T5" fmla="*/ 0 h 59"/>
                  <a:gd name="T6" fmla="*/ 5 w 95"/>
                  <a:gd name="T7" fmla="*/ 0 h 59"/>
                  <a:gd name="T8" fmla="*/ 6 w 95"/>
                  <a:gd name="T9" fmla="*/ 0 h 59"/>
                  <a:gd name="T10" fmla="*/ 6 w 95"/>
                  <a:gd name="T11" fmla="*/ 3 h 59"/>
                  <a:gd name="T12" fmla="*/ 6 w 95"/>
                  <a:gd name="T13" fmla="*/ 3 h 59"/>
                  <a:gd name="T14" fmla="*/ 6 w 95"/>
                  <a:gd name="T15" fmla="*/ 3 h 59"/>
                  <a:gd name="T16" fmla="*/ 5 w 95"/>
                  <a:gd name="T17" fmla="*/ 3 h 59"/>
                  <a:gd name="T18" fmla="*/ 5 w 95"/>
                  <a:gd name="T19" fmla="*/ 3 h 59"/>
                  <a:gd name="T20" fmla="*/ 5 w 95"/>
                  <a:gd name="T21" fmla="*/ 3 h 59"/>
                  <a:gd name="T22" fmla="*/ 5 w 95"/>
                  <a:gd name="T23" fmla="*/ 0 h 59"/>
                  <a:gd name="T24" fmla="*/ 5 w 95"/>
                  <a:gd name="T25" fmla="*/ 0 h 59"/>
                  <a:gd name="T26" fmla="*/ 4 w 95"/>
                  <a:gd name="T27" fmla="*/ 0 h 59"/>
                  <a:gd name="T28" fmla="*/ 4 w 95"/>
                  <a:gd name="T29" fmla="*/ 3 h 59"/>
                  <a:gd name="T30" fmla="*/ 4 w 95"/>
                  <a:gd name="T31" fmla="*/ 3 h 59"/>
                  <a:gd name="T32" fmla="*/ 3 w 95"/>
                  <a:gd name="T33" fmla="*/ 3 h 59"/>
                  <a:gd name="T34" fmla="*/ 3 w 95"/>
                  <a:gd name="T35" fmla="*/ 3 h 59"/>
                  <a:gd name="T36" fmla="*/ 3 w 95"/>
                  <a:gd name="T37" fmla="*/ 3 h 59"/>
                  <a:gd name="T38" fmla="*/ 3 w 95"/>
                  <a:gd name="T39" fmla="*/ 0 h 59"/>
                  <a:gd name="T40" fmla="*/ 2 w 95"/>
                  <a:gd name="T41" fmla="*/ 0 h 59"/>
                  <a:gd name="T42" fmla="*/ 2 w 95"/>
                  <a:gd name="T43" fmla="*/ 0 h 59"/>
                  <a:gd name="T44" fmla="*/ 2 w 95"/>
                  <a:gd name="T45" fmla="*/ 3 h 59"/>
                  <a:gd name="T46" fmla="*/ 2 w 95"/>
                  <a:gd name="T47" fmla="*/ 3 h 59"/>
                  <a:gd name="T48" fmla="*/ 2 w 95"/>
                  <a:gd name="T49" fmla="*/ 3 h 59"/>
                  <a:gd name="T50" fmla="*/ 0 w 95"/>
                  <a:gd name="T51" fmla="*/ 3 h 59"/>
                  <a:gd name="T52" fmla="*/ 1 w 95"/>
                  <a:gd name="T53" fmla="*/ 3 h 59"/>
                  <a:gd name="T54" fmla="*/ 1 w 95"/>
                  <a:gd name="T55" fmla="*/ 3 h 59"/>
                  <a:gd name="T56" fmla="*/ 1 w 95"/>
                  <a:gd name="T57" fmla="*/ 0 h 59"/>
                  <a:gd name="T58" fmla="*/ 1 w 95"/>
                  <a:gd name="T59" fmla="*/ 0 h 59"/>
                  <a:gd name="T60" fmla="*/ 0 w 95"/>
                  <a:gd name="T61" fmla="*/ 0 h 59"/>
                  <a:gd name="T62" fmla="*/ 2 w 95"/>
                  <a:gd name="T63" fmla="*/ 0 h 59"/>
                  <a:gd name="T64" fmla="*/ 2 w 95"/>
                  <a:gd name="T65" fmla="*/ 0 h 59"/>
                  <a:gd name="T66" fmla="*/ 3 w 95"/>
                  <a:gd name="T67" fmla="*/ 0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5"/>
                  <a:gd name="T103" fmla="*/ 0 h 59"/>
                  <a:gd name="T104" fmla="*/ 95 w 95"/>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5" h="59">
                    <a:moveTo>
                      <a:pt x="39" y="0"/>
                    </a:moveTo>
                    <a:lnTo>
                      <a:pt x="43" y="0"/>
                    </a:lnTo>
                    <a:lnTo>
                      <a:pt x="51" y="4"/>
                    </a:lnTo>
                    <a:lnTo>
                      <a:pt x="53" y="7"/>
                    </a:lnTo>
                    <a:lnTo>
                      <a:pt x="54" y="11"/>
                    </a:lnTo>
                    <a:lnTo>
                      <a:pt x="61" y="4"/>
                    </a:lnTo>
                    <a:lnTo>
                      <a:pt x="70" y="0"/>
                    </a:lnTo>
                    <a:lnTo>
                      <a:pt x="77" y="0"/>
                    </a:lnTo>
                    <a:lnTo>
                      <a:pt x="85" y="4"/>
                    </a:lnTo>
                    <a:lnTo>
                      <a:pt x="89" y="13"/>
                    </a:lnTo>
                    <a:lnTo>
                      <a:pt x="89" y="53"/>
                    </a:lnTo>
                    <a:lnTo>
                      <a:pt x="91" y="53"/>
                    </a:lnTo>
                    <a:lnTo>
                      <a:pt x="91" y="55"/>
                    </a:lnTo>
                    <a:lnTo>
                      <a:pt x="92" y="56"/>
                    </a:lnTo>
                    <a:lnTo>
                      <a:pt x="95" y="56"/>
                    </a:lnTo>
                    <a:lnTo>
                      <a:pt x="95" y="59"/>
                    </a:lnTo>
                    <a:lnTo>
                      <a:pt x="67" y="59"/>
                    </a:lnTo>
                    <a:lnTo>
                      <a:pt x="67" y="56"/>
                    </a:lnTo>
                    <a:lnTo>
                      <a:pt x="68" y="56"/>
                    </a:lnTo>
                    <a:lnTo>
                      <a:pt x="70" y="55"/>
                    </a:lnTo>
                    <a:lnTo>
                      <a:pt x="70" y="53"/>
                    </a:lnTo>
                    <a:lnTo>
                      <a:pt x="71" y="52"/>
                    </a:lnTo>
                    <a:lnTo>
                      <a:pt x="71" y="11"/>
                    </a:lnTo>
                    <a:lnTo>
                      <a:pt x="70" y="10"/>
                    </a:lnTo>
                    <a:lnTo>
                      <a:pt x="68" y="10"/>
                    </a:lnTo>
                    <a:lnTo>
                      <a:pt x="68" y="8"/>
                    </a:lnTo>
                    <a:lnTo>
                      <a:pt x="63" y="8"/>
                    </a:lnTo>
                    <a:lnTo>
                      <a:pt x="56" y="15"/>
                    </a:lnTo>
                    <a:lnTo>
                      <a:pt x="56" y="55"/>
                    </a:lnTo>
                    <a:lnTo>
                      <a:pt x="58" y="56"/>
                    </a:lnTo>
                    <a:lnTo>
                      <a:pt x="61" y="56"/>
                    </a:lnTo>
                    <a:lnTo>
                      <a:pt x="61" y="59"/>
                    </a:lnTo>
                    <a:lnTo>
                      <a:pt x="33" y="59"/>
                    </a:lnTo>
                    <a:lnTo>
                      <a:pt x="33" y="56"/>
                    </a:lnTo>
                    <a:lnTo>
                      <a:pt x="35" y="56"/>
                    </a:lnTo>
                    <a:lnTo>
                      <a:pt x="36" y="55"/>
                    </a:lnTo>
                    <a:lnTo>
                      <a:pt x="36" y="53"/>
                    </a:lnTo>
                    <a:lnTo>
                      <a:pt x="37" y="53"/>
                    </a:lnTo>
                    <a:lnTo>
                      <a:pt x="37" y="11"/>
                    </a:lnTo>
                    <a:lnTo>
                      <a:pt x="35" y="8"/>
                    </a:lnTo>
                    <a:lnTo>
                      <a:pt x="29" y="8"/>
                    </a:lnTo>
                    <a:lnTo>
                      <a:pt x="29" y="10"/>
                    </a:lnTo>
                    <a:lnTo>
                      <a:pt x="26" y="11"/>
                    </a:lnTo>
                    <a:lnTo>
                      <a:pt x="22" y="15"/>
                    </a:lnTo>
                    <a:lnTo>
                      <a:pt x="22" y="52"/>
                    </a:lnTo>
                    <a:lnTo>
                      <a:pt x="23" y="53"/>
                    </a:lnTo>
                    <a:lnTo>
                      <a:pt x="23" y="55"/>
                    </a:lnTo>
                    <a:lnTo>
                      <a:pt x="25" y="56"/>
                    </a:lnTo>
                    <a:lnTo>
                      <a:pt x="28" y="56"/>
                    </a:lnTo>
                    <a:lnTo>
                      <a:pt x="28" y="59"/>
                    </a:lnTo>
                    <a:lnTo>
                      <a:pt x="0" y="59"/>
                    </a:lnTo>
                    <a:lnTo>
                      <a:pt x="0" y="56"/>
                    </a:lnTo>
                    <a:lnTo>
                      <a:pt x="1" y="56"/>
                    </a:lnTo>
                    <a:lnTo>
                      <a:pt x="4" y="53"/>
                    </a:lnTo>
                    <a:lnTo>
                      <a:pt x="4" y="52"/>
                    </a:lnTo>
                    <a:lnTo>
                      <a:pt x="5" y="49"/>
                    </a:lnTo>
                    <a:lnTo>
                      <a:pt x="5" y="11"/>
                    </a:lnTo>
                    <a:lnTo>
                      <a:pt x="4" y="8"/>
                    </a:lnTo>
                    <a:lnTo>
                      <a:pt x="4" y="7"/>
                    </a:lnTo>
                    <a:lnTo>
                      <a:pt x="1" y="4"/>
                    </a:lnTo>
                    <a:lnTo>
                      <a:pt x="0" y="4"/>
                    </a:lnTo>
                    <a:lnTo>
                      <a:pt x="0" y="1"/>
                    </a:lnTo>
                    <a:lnTo>
                      <a:pt x="22" y="1"/>
                    </a:lnTo>
                    <a:lnTo>
                      <a:pt x="22" y="10"/>
                    </a:lnTo>
                    <a:lnTo>
                      <a:pt x="26" y="6"/>
                    </a:lnTo>
                    <a:lnTo>
                      <a:pt x="32" y="3"/>
                    </a:lnTo>
                    <a:lnTo>
                      <a:pt x="36" y="1"/>
                    </a:lnTo>
                    <a:lnTo>
                      <a:pt x="39"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63" name="Freeform 416"/>
              <p:cNvSpPr>
                <a:spLocks noEditPoints="1"/>
              </p:cNvSpPr>
              <p:nvPr/>
            </p:nvSpPr>
            <p:spPr bwMode="auto">
              <a:xfrm>
                <a:off x="4395" y="3848"/>
                <a:ext cx="29" cy="30"/>
              </a:xfrm>
              <a:custGeom>
                <a:avLst/>
                <a:gdLst>
                  <a:gd name="T0" fmla="*/ 2 w 58"/>
                  <a:gd name="T1" fmla="*/ 2 h 60"/>
                  <a:gd name="T2" fmla="*/ 2 w 58"/>
                  <a:gd name="T3" fmla="*/ 3 h 60"/>
                  <a:gd name="T4" fmla="*/ 2 w 58"/>
                  <a:gd name="T5" fmla="*/ 3 h 60"/>
                  <a:gd name="T6" fmla="*/ 2 w 58"/>
                  <a:gd name="T7" fmla="*/ 4 h 60"/>
                  <a:gd name="T8" fmla="*/ 2 w 58"/>
                  <a:gd name="T9" fmla="*/ 3 h 60"/>
                  <a:gd name="T10" fmla="*/ 2 w 58"/>
                  <a:gd name="T11" fmla="*/ 0 h 60"/>
                  <a:gd name="T12" fmla="*/ 3 w 58"/>
                  <a:gd name="T13" fmla="*/ 1 h 60"/>
                  <a:gd name="T14" fmla="*/ 4 w 58"/>
                  <a:gd name="T15" fmla="*/ 1 h 60"/>
                  <a:gd name="T16" fmla="*/ 4 w 58"/>
                  <a:gd name="T17" fmla="*/ 1 h 60"/>
                  <a:gd name="T18" fmla="*/ 4 w 58"/>
                  <a:gd name="T19" fmla="*/ 4 h 60"/>
                  <a:gd name="T20" fmla="*/ 4 w 58"/>
                  <a:gd name="T21" fmla="*/ 4 h 60"/>
                  <a:gd name="T22" fmla="*/ 4 w 58"/>
                  <a:gd name="T23" fmla="*/ 4 h 60"/>
                  <a:gd name="T24" fmla="*/ 3 w 58"/>
                  <a:gd name="T25" fmla="*/ 4 h 60"/>
                  <a:gd name="T26" fmla="*/ 3 w 58"/>
                  <a:gd name="T27" fmla="*/ 4 h 60"/>
                  <a:gd name="T28" fmla="*/ 2 w 58"/>
                  <a:gd name="T29" fmla="*/ 4 h 60"/>
                  <a:gd name="T30" fmla="*/ 2 w 58"/>
                  <a:gd name="T31" fmla="*/ 4 h 60"/>
                  <a:gd name="T32" fmla="*/ 1 w 58"/>
                  <a:gd name="T33" fmla="*/ 4 h 60"/>
                  <a:gd name="T34" fmla="*/ 1 w 58"/>
                  <a:gd name="T35" fmla="*/ 4 h 60"/>
                  <a:gd name="T36" fmla="*/ 1 w 58"/>
                  <a:gd name="T37" fmla="*/ 3 h 60"/>
                  <a:gd name="T38" fmla="*/ 1 w 58"/>
                  <a:gd name="T39" fmla="*/ 3 h 60"/>
                  <a:gd name="T40" fmla="*/ 2 w 58"/>
                  <a:gd name="T41" fmla="*/ 2 h 60"/>
                  <a:gd name="T42" fmla="*/ 2 w 58"/>
                  <a:gd name="T43" fmla="*/ 1 h 60"/>
                  <a:gd name="T44" fmla="*/ 2 w 58"/>
                  <a:gd name="T45" fmla="*/ 1 h 60"/>
                  <a:gd name="T46" fmla="*/ 2 w 58"/>
                  <a:gd name="T47" fmla="*/ 1 h 60"/>
                  <a:gd name="T48" fmla="*/ 2 w 58"/>
                  <a:gd name="T49" fmla="*/ 1 h 60"/>
                  <a:gd name="T50" fmla="*/ 1 w 58"/>
                  <a:gd name="T51" fmla="*/ 1 h 60"/>
                  <a:gd name="T52" fmla="*/ 2 w 58"/>
                  <a:gd name="T53" fmla="*/ 1 h 60"/>
                  <a:gd name="T54" fmla="*/ 2 w 58"/>
                  <a:gd name="T55" fmla="*/ 2 h 60"/>
                  <a:gd name="T56" fmla="*/ 1 w 58"/>
                  <a:gd name="T57" fmla="*/ 2 h 60"/>
                  <a:gd name="T58" fmla="*/ 1 w 58"/>
                  <a:gd name="T59" fmla="*/ 2 h 60"/>
                  <a:gd name="T60" fmla="*/ 1 w 58"/>
                  <a:gd name="T61" fmla="*/ 1 h 60"/>
                  <a:gd name="T62" fmla="*/ 1 w 58"/>
                  <a:gd name="T63" fmla="*/ 1 h 60"/>
                  <a:gd name="T64" fmla="*/ 2 w 58"/>
                  <a:gd name="T65" fmla="*/ 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0"/>
                  <a:gd name="T101" fmla="*/ 58 w 58"/>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0">
                    <a:moveTo>
                      <a:pt x="32" y="27"/>
                    </a:moveTo>
                    <a:lnTo>
                      <a:pt x="24" y="32"/>
                    </a:lnTo>
                    <a:lnTo>
                      <a:pt x="21" y="36"/>
                    </a:lnTo>
                    <a:lnTo>
                      <a:pt x="20" y="38"/>
                    </a:lnTo>
                    <a:lnTo>
                      <a:pt x="18" y="41"/>
                    </a:lnTo>
                    <a:lnTo>
                      <a:pt x="18" y="45"/>
                    </a:lnTo>
                    <a:lnTo>
                      <a:pt x="23" y="49"/>
                    </a:lnTo>
                    <a:lnTo>
                      <a:pt x="28" y="49"/>
                    </a:lnTo>
                    <a:lnTo>
                      <a:pt x="30" y="48"/>
                    </a:lnTo>
                    <a:lnTo>
                      <a:pt x="32" y="46"/>
                    </a:lnTo>
                    <a:lnTo>
                      <a:pt x="32" y="27"/>
                    </a:lnTo>
                    <a:close/>
                    <a:moveTo>
                      <a:pt x="24" y="0"/>
                    </a:moveTo>
                    <a:lnTo>
                      <a:pt x="32" y="0"/>
                    </a:lnTo>
                    <a:lnTo>
                      <a:pt x="41" y="3"/>
                    </a:lnTo>
                    <a:lnTo>
                      <a:pt x="46" y="6"/>
                    </a:lnTo>
                    <a:lnTo>
                      <a:pt x="49" y="11"/>
                    </a:lnTo>
                    <a:lnTo>
                      <a:pt x="49" y="13"/>
                    </a:lnTo>
                    <a:lnTo>
                      <a:pt x="51" y="14"/>
                    </a:lnTo>
                    <a:lnTo>
                      <a:pt x="51" y="52"/>
                    </a:lnTo>
                    <a:lnTo>
                      <a:pt x="55" y="52"/>
                    </a:lnTo>
                    <a:lnTo>
                      <a:pt x="58" y="49"/>
                    </a:lnTo>
                    <a:lnTo>
                      <a:pt x="58" y="50"/>
                    </a:lnTo>
                    <a:lnTo>
                      <a:pt x="56" y="53"/>
                    </a:lnTo>
                    <a:lnTo>
                      <a:pt x="51" y="59"/>
                    </a:lnTo>
                    <a:lnTo>
                      <a:pt x="48" y="60"/>
                    </a:lnTo>
                    <a:lnTo>
                      <a:pt x="41" y="60"/>
                    </a:lnTo>
                    <a:lnTo>
                      <a:pt x="38" y="59"/>
                    </a:lnTo>
                    <a:lnTo>
                      <a:pt x="35" y="56"/>
                    </a:lnTo>
                    <a:lnTo>
                      <a:pt x="32" y="50"/>
                    </a:lnTo>
                    <a:lnTo>
                      <a:pt x="27" y="55"/>
                    </a:lnTo>
                    <a:lnTo>
                      <a:pt x="21" y="57"/>
                    </a:lnTo>
                    <a:lnTo>
                      <a:pt x="17" y="60"/>
                    </a:lnTo>
                    <a:lnTo>
                      <a:pt x="9" y="60"/>
                    </a:lnTo>
                    <a:lnTo>
                      <a:pt x="6" y="59"/>
                    </a:lnTo>
                    <a:lnTo>
                      <a:pt x="4" y="57"/>
                    </a:lnTo>
                    <a:lnTo>
                      <a:pt x="2" y="52"/>
                    </a:lnTo>
                    <a:lnTo>
                      <a:pt x="0" y="48"/>
                    </a:lnTo>
                    <a:lnTo>
                      <a:pt x="2" y="43"/>
                    </a:lnTo>
                    <a:lnTo>
                      <a:pt x="3" y="41"/>
                    </a:lnTo>
                    <a:lnTo>
                      <a:pt x="6" y="36"/>
                    </a:lnTo>
                    <a:lnTo>
                      <a:pt x="16" y="31"/>
                    </a:lnTo>
                    <a:lnTo>
                      <a:pt x="32" y="22"/>
                    </a:lnTo>
                    <a:lnTo>
                      <a:pt x="32" y="10"/>
                    </a:lnTo>
                    <a:lnTo>
                      <a:pt x="31" y="8"/>
                    </a:lnTo>
                    <a:lnTo>
                      <a:pt x="31" y="7"/>
                    </a:lnTo>
                    <a:lnTo>
                      <a:pt x="30" y="6"/>
                    </a:lnTo>
                    <a:lnTo>
                      <a:pt x="28" y="6"/>
                    </a:lnTo>
                    <a:lnTo>
                      <a:pt x="27" y="4"/>
                    </a:lnTo>
                    <a:lnTo>
                      <a:pt x="20" y="4"/>
                    </a:lnTo>
                    <a:lnTo>
                      <a:pt x="17" y="6"/>
                    </a:lnTo>
                    <a:lnTo>
                      <a:pt x="16" y="7"/>
                    </a:lnTo>
                    <a:lnTo>
                      <a:pt x="16" y="10"/>
                    </a:lnTo>
                    <a:lnTo>
                      <a:pt x="17" y="13"/>
                    </a:lnTo>
                    <a:lnTo>
                      <a:pt x="18" y="14"/>
                    </a:lnTo>
                    <a:lnTo>
                      <a:pt x="18" y="15"/>
                    </a:lnTo>
                    <a:lnTo>
                      <a:pt x="20" y="17"/>
                    </a:lnTo>
                    <a:lnTo>
                      <a:pt x="20" y="18"/>
                    </a:lnTo>
                    <a:lnTo>
                      <a:pt x="14" y="24"/>
                    </a:lnTo>
                    <a:lnTo>
                      <a:pt x="7" y="24"/>
                    </a:lnTo>
                    <a:lnTo>
                      <a:pt x="3" y="20"/>
                    </a:lnTo>
                    <a:lnTo>
                      <a:pt x="3" y="18"/>
                    </a:lnTo>
                    <a:lnTo>
                      <a:pt x="2" y="15"/>
                    </a:lnTo>
                    <a:lnTo>
                      <a:pt x="3" y="11"/>
                    </a:lnTo>
                    <a:lnTo>
                      <a:pt x="9" y="6"/>
                    </a:lnTo>
                    <a:lnTo>
                      <a:pt x="11" y="4"/>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64" name="Freeform 417"/>
              <p:cNvSpPr>
                <a:spLocks noEditPoints="1"/>
              </p:cNvSpPr>
              <p:nvPr/>
            </p:nvSpPr>
            <p:spPr bwMode="auto">
              <a:xfrm>
                <a:off x="4428" y="3848"/>
                <a:ext cx="31" cy="43"/>
              </a:xfrm>
              <a:custGeom>
                <a:avLst/>
                <a:gdLst>
                  <a:gd name="T0" fmla="*/ 2 w 62"/>
                  <a:gd name="T1" fmla="*/ 0 h 87"/>
                  <a:gd name="T2" fmla="*/ 2 w 62"/>
                  <a:gd name="T3" fmla="*/ 0 h 87"/>
                  <a:gd name="T4" fmla="*/ 2 w 62"/>
                  <a:gd name="T5" fmla="*/ 0 h 87"/>
                  <a:gd name="T6" fmla="*/ 2 w 62"/>
                  <a:gd name="T7" fmla="*/ 0 h 87"/>
                  <a:gd name="T8" fmla="*/ 2 w 62"/>
                  <a:gd name="T9" fmla="*/ 3 h 87"/>
                  <a:gd name="T10" fmla="*/ 2 w 62"/>
                  <a:gd name="T11" fmla="*/ 3 h 87"/>
                  <a:gd name="T12" fmla="*/ 2 w 62"/>
                  <a:gd name="T13" fmla="*/ 3 h 87"/>
                  <a:gd name="T14" fmla="*/ 3 w 62"/>
                  <a:gd name="T15" fmla="*/ 3 h 87"/>
                  <a:gd name="T16" fmla="*/ 3 w 62"/>
                  <a:gd name="T17" fmla="*/ 3 h 87"/>
                  <a:gd name="T18" fmla="*/ 3 w 62"/>
                  <a:gd name="T19" fmla="*/ 3 h 87"/>
                  <a:gd name="T20" fmla="*/ 3 w 62"/>
                  <a:gd name="T21" fmla="*/ 3 h 87"/>
                  <a:gd name="T22" fmla="*/ 3 w 62"/>
                  <a:gd name="T23" fmla="*/ 3 h 87"/>
                  <a:gd name="T24" fmla="*/ 3 w 62"/>
                  <a:gd name="T25" fmla="*/ 2 h 87"/>
                  <a:gd name="T26" fmla="*/ 3 w 62"/>
                  <a:gd name="T27" fmla="*/ 2 h 87"/>
                  <a:gd name="T28" fmla="*/ 3 w 62"/>
                  <a:gd name="T29" fmla="*/ 1 h 87"/>
                  <a:gd name="T30" fmla="*/ 3 w 62"/>
                  <a:gd name="T31" fmla="*/ 1 h 87"/>
                  <a:gd name="T32" fmla="*/ 3 w 62"/>
                  <a:gd name="T33" fmla="*/ 0 h 87"/>
                  <a:gd name="T34" fmla="*/ 3 w 62"/>
                  <a:gd name="T35" fmla="*/ 0 h 87"/>
                  <a:gd name="T36" fmla="*/ 3 w 62"/>
                  <a:gd name="T37" fmla="*/ 0 h 87"/>
                  <a:gd name="T38" fmla="*/ 2 w 62"/>
                  <a:gd name="T39" fmla="*/ 0 h 87"/>
                  <a:gd name="T40" fmla="*/ 3 w 62"/>
                  <a:gd name="T41" fmla="*/ 0 h 87"/>
                  <a:gd name="T42" fmla="*/ 3 w 62"/>
                  <a:gd name="T43" fmla="*/ 0 h 87"/>
                  <a:gd name="T44" fmla="*/ 3 w 62"/>
                  <a:gd name="T45" fmla="*/ 0 h 87"/>
                  <a:gd name="T46" fmla="*/ 4 w 62"/>
                  <a:gd name="T47" fmla="*/ 0 h 87"/>
                  <a:gd name="T48" fmla="*/ 4 w 62"/>
                  <a:gd name="T49" fmla="*/ 0 h 87"/>
                  <a:gd name="T50" fmla="*/ 4 w 62"/>
                  <a:gd name="T51" fmla="*/ 0 h 87"/>
                  <a:gd name="T52" fmla="*/ 4 w 62"/>
                  <a:gd name="T53" fmla="*/ 0 h 87"/>
                  <a:gd name="T54" fmla="*/ 4 w 62"/>
                  <a:gd name="T55" fmla="*/ 1 h 87"/>
                  <a:gd name="T56" fmla="*/ 4 w 62"/>
                  <a:gd name="T57" fmla="*/ 1 h 87"/>
                  <a:gd name="T58" fmla="*/ 4 w 62"/>
                  <a:gd name="T59" fmla="*/ 2 h 87"/>
                  <a:gd name="T60" fmla="*/ 4 w 62"/>
                  <a:gd name="T61" fmla="*/ 2 h 87"/>
                  <a:gd name="T62" fmla="*/ 4 w 62"/>
                  <a:gd name="T63" fmla="*/ 2 h 87"/>
                  <a:gd name="T64" fmla="*/ 4 w 62"/>
                  <a:gd name="T65" fmla="*/ 3 h 87"/>
                  <a:gd name="T66" fmla="*/ 4 w 62"/>
                  <a:gd name="T67" fmla="*/ 3 h 87"/>
                  <a:gd name="T68" fmla="*/ 4 w 62"/>
                  <a:gd name="T69" fmla="*/ 3 h 87"/>
                  <a:gd name="T70" fmla="*/ 3 w 62"/>
                  <a:gd name="T71" fmla="*/ 3 h 87"/>
                  <a:gd name="T72" fmla="*/ 3 w 62"/>
                  <a:gd name="T73" fmla="*/ 3 h 87"/>
                  <a:gd name="T74" fmla="*/ 3 w 62"/>
                  <a:gd name="T75" fmla="*/ 3 h 87"/>
                  <a:gd name="T76" fmla="*/ 2 w 62"/>
                  <a:gd name="T77" fmla="*/ 3 h 87"/>
                  <a:gd name="T78" fmla="*/ 2 w 62"/>
                  <a:gd name="T79" fmla="*/ 3 h 87"/>
                  <a:gd name="T80" fmla="*/ 2 w 62"/>
                  <a:gd name="T81" fmla="*/ 3 h 87"/>
                  <a:gd name="T82" fmla="*/ 2 w 62"/>
                  <a:gd name="T83" fmla="*/ 3 h 87"/>
                  <a:gd name="T84" fmla="*/ 2 w 62"/>
                  <a:gd name="T85" fmla="*/ 5 h 87"/>
                  <a:gd name="T86" fmla="*/ 2 w 62"/>
                  <a:gd name="T87" fmla="*/ 5 h 87"/>
                  <a:gd name="T88" fmla="*/ 2 w 62"/>
                  <a:gd name="T89" fmla="*/ 5 h 87"/>
                  <a:gd name="T90" fmla="*/ 2 w 62"/>
                  <a:gd name="T91" fmla="*/ 5 h 87"/>
                  <a:gd name="T92" fmla="*/ 0 w 62"/>
                  <a:gd name="T93" fmla="*/ 5 h 87"/>
                  <a:gd name="T94" fmla="*/ 0 w 62"/>
                  <a:gd name="T95" fmla="*/ 5 h 87"/>
                  <a:gd name="T96" fmla="*/ 1 w 62"/>
                  <a:gd name="T97" fmla="*/ 5 h 87"/>
                  <a:gd name="T98" fmla="*/ 1 w 62"/>
                  <a:gd name="T99" fmla="*/ 5 h 87"/>
                  <a:gd name="T100" fmla="*/ 1 w 62"/>
                  <a:gd name="T101" fmla="*/ 5 h 87"/>
                  <a:gd name="T102" fmla="*/ 1 w 62"/>
                  <a:gd name="T103" fmla="*/ 5 h 87"/>
                  <a:gd name="T104" fmla="*/ 1 w 62"/>
                  <a:gd name="T105" fmla="*/ 0 h 87"/>
                  <a:gd name="T106" fmla="*/ 1 w 62"/>
                  <a:gd name="T107" fmla="*/ 0 h 87"/>
                  <a:gd name="T108" fmla="*/ 1 w 62"/>
                  <a:gd name="T109" fmla="*/ 0 h 87"/>
                  <a:gd name="T110" fmla="*/ 1 w 62"/>
                  <a:gd name="T111" fmla="*/ 0 h 87"/>
                  <a:gd name="T112" fmla="*/ 0 w 62"/>
                  <a:gd name="T113" fmla="*/ 0 h 87"/>
                  <a:gd name="T114" fmla="*/ 0 w 62"/>
                  <a:gd name="T115" fmla="*/ 0 h 87"/>
                  <a:gd name="T116" fmla="*/ 2 w 62"/>
                  <a:gd name="T117" fmla="*/ 0 h 87"/>
                  <a:gd name="T118" fmla="*/ 2 w 62"/>
                  <a:gd name="T119" fmla="*/ 0 h 87"/>
                  <a:gd name="T120" fmla="*/ 2 w 62"/>
                  <a:gd name="T121" fmla="*/ 0 h 87"/>
                  <a:gd name="T122" fmla="*/ 3 w 62"/>
                  <a:gd name="T123" fmla="*/ 0 h 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2"/>
                  <a:gd name="T187" fmla="*/ 0 h 87"/>
                  <a:gd name="T188" fmla="*/ 62 w 62"/>
                  <a:gd name="T189" fmla="*/ 87 h 8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2" h="87">
                    <a:moveTo>
                      <a:pt x="31" y="7"/>
                    </a:moveTo>
                    <a:lnTo>
                      <a:pt x="28" y="8"/>
                    </a:lnTo>
                    <a:lnTo>
                      <a:pt x="25" y="11"/>
                    </a:lnTo>
                    <a:lnTo>
                      <a:pt x="23" y="15"/>
                    </a:lnTo>
                    <a:lnTo>
                      <a:pt x="23" y="48"/>
                    </a:lnTo>
                    <a:lnTo>
                      <a:pt x="27" y="52"/>
                    </a:lnTo>
                    <a:lnTo>
                      <a:pt x="31" y="55"/>
                    </a:lnTo>
                    <a:lnTo>
                      <a:pt x="35" y="56"/>
                    </a:lnTo>
                    <a:lnTo>
                      <a:pt x="38" y="56"/>
                    </a:lnTo>
                    <a:lnTo>
                      <a:pt x="39" y="55"/>
                    </a:lnTo>
                    <a:lnTo>
                      <a:pt x="41" y="52"/>
                    </a:lnTo>
                    <a:lnTo>
                      <a:pt x="44" y="48"/>
                    </a:lnTo>
                    <a:lnTo>
                      <a:pt x="44" y="41"/>
                    </a:lnTo>
                    <a:lnTo>
                      <a:pt x="45" y="32"/>
                    </a:lnTo>
                    <a:lnTo>
                      <a:pt x="45" y="25"/>
                    </a:lnTo>
                    <a:lnTo>
                      <a:pt x="44" y="18"/>
                    </a:lnTo>
                    <a:lnTo>
                      <a:pt x="42" y="14"/>
                    </a:lnTo>
                    <a:lnTo>
                      <a:pt x="39" y="8"/>
                    </a:lnTo>
                    <a:lnTo>
                      <a:pt x="37" y="7"/>
                    </a:lnTo>
                    <a:lnTo>
                      <a:pt x="31" y="7"/>
                    </a:lnTo>
                    <a:close/>
                    <a:moveTo>
                      <a:pt x="35" y="0"/>
                    </a:moveTo>
                    <a:lnTo>
                      <a:pt x="39" y="0"/>
                    </a:lnTo>
                    <a:lnTo>
                      <a:pt x="45" y="1"/>
                    </a:lnTo>
                    <a:lnTo>
                      <a:pt x="52" y="4"/>
                    </a:lnTo>
                    <a:lnTo>
                      <a:pt x="55" y="7"/>
                    </a:lnTo>
                    <a:lnTo>
                      <a:pt x="58" y="11"/>
                    </a:lnTo>
                    <a:lnTo>
                      <a:pt x="59" y="14"/>
                    </a:lnTo>
                    <a:lnTo>
                      <a:pt x="60" y="20"/>
                    </a:lnTo>
                    <a:lnTo>
                      <a:pt x="62" y="24"/>
                    </a:lnTo>
                    <a:lnTo>
                      <a:pt x="62" y="35"/>
                    </a:lnTo>
                    <a:lnTo>
                      <a:pt x="60" y="41"/>
                    </a:lnTo>
                    <a:lnTo>
                      <a:pt x="59" y="45"/>
                    </a:lnTo>
                    <a:lnTo>
                      <a:pt x="56" y="50"/>
                    </a:lnTo>
                    <a:lnTo>
                      <a:pt x="53" y="53"/>
                    </a:lnTo>
                    <a:lnTo>
                      <a:pt x="52" y="56"/>
                    </a:lnTo>
                    <a:lnTo>
                      <a:pt x="48" y="59"/>
                    </a:lnTo>
                    <a:lnTo>
                      <a:pt x="44" y="60"/>
                    </a:lnTo>
                    <a:lnTo>
                      <a:pt x="35" y="60"/>
                    </a:lnTo>
                    <a:lnTo>
                      <a:pt x="30" y="57"/>
                    </a:lnTo>
                    <a:lnTo>
                      <a:pt x="28" y="56"/>
                    </a:lnTo>
                    <a:lnTo>
                      <a:pt x="25" y="55"/>
                    </a:lnTo>
                    <a:lnTo>
                      <a:pt x="23" y="52"/>
                    </a:lnTo>
                    <a:lnTo>
                      <a:pt x="23" y="80"/>
                    </a:lnTo>
                    <a:lnTo>
                      <a:pt x="27" y="84"/>
                    </a:lnTo>
                    <a:lnTo>
                      <a:pt x="31" y="84"/>
                    </a:lnTo>
                    <a:lnTo>
                      <a:pt x="31" y="87"/>
                    </a:lnTo>
                    <a:lnTo>
                      <a:pt x="0" y="87"/>
                    </a:lnTo>
                    <a:lnTo>
                      <a:pt x="0" y="84"/>
                    </a:lnTo>
                    <a:lnTo>
                      <a:pt x="1" y="84"/>
                    </a:lnTo>
                    <a:lnTo>
                      <a:pt x="4" y="83"/>
                    </a:lnTo>
                    <a:lnTo>
                      <a:pt x="4" y="81"/>
                    </a:lnTo>
                    <a:lnTo>
                      <a:pt x="6" y="80"/>
                    </a:lnTo>
                    <a:lnTo>
                      <a:pt x="6" y="8"/>
                    </a:lnTo>
                    <a:lnTo>
                      <a:pt x="4" y="7"/>
                    </a:lnTo>
                    <a:lnTo>
                      <a:pt x="4" y="6"/>
                    </a:lnTo>
                    <a:lnTo>
                      <a:pt x="3" y="4"/>
                    </a:lnTo>
                    <a:lnTo>
                      <a:pt x="0" y="4"/>
                    </a:lnTo>
                    <a:lnTo>
                      <a:pt x="0" y="1"/>
                    </a:lnTo>
                    <a:lnTo>
                      <a:pt x="23" y="1"/>
                    </a:lnTo>
                    <a:lnTo>
                      <a:pt x="23" y="10"/>
                    </a:lnTo>
                    <a:lnTo>
                      <a:pt x="30" y="3"/>
                    </a:lnTo>
                    <a:lnTo>
                      <a:pt x="35"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65" name="Freeform 418"/>
              <p:cNvSpPr>
                <a:spLocks noEditPoints="1"/>
              </p:cNvSpPr>
              <p:nvPr/>
            </p:nvSpPr>
            <p:spPr bwMode="auto">
              <a:xfrm>
                <a:off x="4479" y="3848"/>
                <a:ext cx="29" cy="30"/>
              </a:xfrm>
              <a:custGeom>
                <a:avLst/>
                <a:gdLst>
                  <a:gd name="T0" fmla="*/ 2 w 58"/>
                  <a:gd name="T1" fmla="*/ 2 h 60"/>
                  <a:gd name="T2" fmla="*/ 2 w 58"/>
                  <a:gd name="T3" fmla="*/ 3 h 60"/>
                  <a:gd name="T4" fmla="*/ 2 w 58"/>
                  <a:gd name="T5" fmla="*/ 3 h 60"/>
                  <a:gd name="T6" fmla="*/ 2 w 58"/>
                  <a:gd name="T7" fmla="*/ 3 h 60"/>
                  <a:gd name="T8" fmla="*/ 2 w 58"/>
                  <a:gd name="T9" fmla="*/ 4 h 60"/>
                  <a:gd name="T10" fmla="*/ 3 w 58"/>
                  <a:gd name="T11" fmla="*/ 3 h 60"/>
                  <a:gd name="T12" fmla="*/ 2 w 58"/>
                  <a:gd name="T13" fmla="*/ 0 h 60"/>
                  <a:gd name="T14" fmla="*/ 3 w 58"/>
                  <a:gd name="T15" fmla="*/ 1 h 60"/>
                  <a:gd name="T16" fmla="*/ 3 w 58"/>
                  <a:gd name="T17" fmla="*/ 1 h 60"/>
                  <a:gd name="T18" fmla="*/ 3 w 58"/>
                  <a:gd name="T19" fmla="*/ 1 h 60"/>
                  <a:gd name="T20" fmla="*/ 4 w 58"/>
                  <a:gd name="T21" fmla="*/ 4 h 60"/>
                  <a:gd name="T22" fmla="*/ 4 w 58"/>
                  <a:gd name="T23" fmla="*/ 4 h 60"/>
                  <a:gd name="T24" fmla="*/ 4 w 58"/>
                  <a:gd name="T25" fmla="*/ 4 h 60"/>
                  <a:gd name="T26" fmla="*/ 4 w 58"/>
                  <a:gd name="T27" fmla="*/ 4 h 60"/>
                  <a:gd name="T28" fmla="*/ 3 w 58"/>
                  <a:gd name="T29" fmla="*/ 4 h 60"/>
                  <a:gd name="T30" fmla="*/ 3 w 58"/>
                  <a:gd name="T31" fmla="*/ 4 h 60"/>
                  <a:gd name="T32" fmla="*/ 3 w 58"/>
                  <a:gd name="T33" fmla="*/ 4 h 60"/>
                  <a:gd name="T34" fmla="*/ 3 w 58"/>
                  <a:gd name="T35" fmla="*/ 4 h 60"/>
                  <a:gd name="T36" fmla="*/ 2 w 58"/>
                  <a:gd name="T37" fmla="*/ 4 h 60"/>
                  <a:gd name="T38" fmla="*/ 1 w 58"/>
                  <a:gd name="T39" fmla="*/ 4 h 60"/>
                  <a:gd name="T40" fmla="*/ 1 w 58"/>
                  <a:gd name="T41" fmla="*/ 4 h 60"/>
                  <a:gd name="T42" fmla="*/ 0 w 58"/>
                  <a:gd name="T43" fmla="*/ 3 h 60"/>
                  <a:gd name="T44" fmla="*/ 1 w 58"/>
                  <a:gd name="T45" fmla="*/ 3 h 60"/>
                  <a:gd name="T46" fmla="*/ 2 w 58"/>
                  <a:gd name="T47" fmla="*/ 2 h 60"/>
                  <a:gd name="T48" fmla="*/ 3 w 58"/>
                  <a:gd name="T49" fmla="*/ 1 h 60"/>
                  <a:gd name="T50" fmla="*/ 2 w 58"/>
                  <a:gd name="T51" fmla="*/ 1 h 60"/>
                  <a:gd name="T52" fmla="*/ 2 w 58"/>
                  <a:gd name="T53" fmla="*/ 1 h 60"/>
                  <a:gd name="T54" fmla="*/ 2 w 58"/>
                  <a:gd name="T55" fmla="*/ 1 h 60"/>
                  <a:gd name="T56" fmla="*/ 1 w 58"/>
                  <a:gd name="T57" fmla="*/ 1 h 60"/>
                  <a:gd name="T58" fmla="*/ 1 w 58"/>
                  <a:gd name="T59" fmla="*/ 1 h 60"/>
                  <a:gd name="T60" fmla="*/ 2 w 58"/>
                  <a:gd name="T61" fmla="*/ 1 h 60"/>
                  <a:gd name="T62" fmla="*/ 1 w 58"/>
                  <a:gd name="T63" fmla="*/ 2 h 60"/>
                  <a:gd name="T64" fmla="*/ 1 w 58"/>
                  <a:gd name="T65" fmla="*/ 2 h 60"/>
                  <a:gd name="T66" fmla="*/ 1 w 58"/>
                  <a:gd name="T67" fmla="*/ 2 h 60"/>
                  <a:gd name="T68" fmla="*/ 1 w 58"/>
                  <a:gd name="T69" fmla="*/ 1 h 60"/>
                  <a:gd name="T70" fmla="*/ 2 w 58"/>
                  <a:gd name="T71" fmla="*/ 1 h 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8"/>
                  <a:gd name="T109" fmla="*/ 0 h 60"/>
                  <a:gd name="T110" fmla="*/ 58 w 58"/>
                  <a:gd name="T111" fmla="*/ 60 h 6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8" h="60">
                    <a:moveTo>
                      <a:pt x="33" y="27"/>
                    </a:moveTo>
                    <a:lnTo>
                      <a:pt x="27" y="29"/>
                    </a:lnTo>
                    <a:lnTo>
                      <a:pt x="23" y="32"/>
                    </a:lnTo>
                    <a:lnTo>
                      <a:pt x="20" y="36"/>
                    </a:lnTo>
                    <a:lnTo>
                      <a:pt x="19" y="38"/>
                    </a:lnTo>
                    <a:lnTo>
                      <a:pt x="19" y="41"/>
                    </a:lnTo>
                    <a:lnTo>
                      <a:pt x="17" y="43"/>
                    </a:lnTo>
                    <a:lnTo>
                      <a:pt x="19" y="45"/>
                    </a:lnTo>
                    <a:lnTo>
                      <a:pt x="19" y="46"/>
                    </a:lnTo>
                    <a:lnTo>
                      <a:pt x="21" y="49"/>
                    </a:lnTo>
                    <a:lnTo>
                      <a:pt x="27" y="49"/>
                    </a:lnTo>
                    <a:lnTo>
                      <a:pt x="33" y="46"/>
                    </a:lnTo>
                    <a:lnTo>
                      <a:pt x="33" y="27"/>
                    </a:lnTo>
                    <a:close/>
                    <a:moveTo>
                      <a:pt x="24" y="0"/>
                    </a:moveTo>
                    <a:lnTo>
                      <a:pt x="34" y="0"/>
                    </a:lnTo>
                    <a:lnTo>
                      <a:pt x="40" y="1"/>
                    </a:lnTo>
                    <a:lnTo>
                      <a:pt x="44" y="4"/>
                    </a:lnTo>
                    <a:lnTo>
                      <a:pt x="47" y="6"/>
                    </a:lnTo>
                    <a:lnTo>
                      <a:pt x="48" y="8"/>
                    </a:lnTo>
                    <a:lnTo>
                      <a:pt x="48" y="11"/>
                    </a:lnTo>
                    <a:lnTo>
                      <a:pt x="49" y="13"/>
                    </a:lnTo>
                    <a:lnTo>
                      <a:pt x="49" y="50"/>
                    </a:lnTo>
                    <a:lnTo>
                      <a:pt x="51" y="52"/>
                    </a:lnTo>
                    <a:lnTo>
                      <a:pt x="54" y="52"/>
                    </a:lnTo>
                    <a:lnTo>
                      <a:pt x="56" y="49"/>
                    </a:lnTo>
                    <a:lnTo>
                      <a:pt x="58" y="50"/>
                    </a:lnTo>
                    <a:lnTo>
                      <a:pt x="56" y="53"/>
                    </a:lnTo>
                    <a:lnTo>
                      <a:pt x="54" y="56"/>
                    </a:lnTo>
                    <a:lnTo>
                      <a:pt x="48" y="59"/>
                    </a:lnTo>
                    <a:lnTo>
                      <a:pt x="47" y="60"/>
                    </a:lnTo>
                    <a:lnTo>
                      <a:pt x="41" y="60"/>
                    </a:lnTo>
                    <a:lnTo>
                      <a:pt x="38" y="59"/>
                    </a:lnTo>
                    <a:lnTo>
                      <a:pt x="37" y="57"/>
                    </a:lnTo>
                    <a:lnTo>
                      <a:pt x="34" y="56"/>
                    </a:lnTo>
                    <a:lnTo>
                      <a:pt x="33" y="53"/>
                    </a:lnTo>
                    <a:lnTo>
                      <a:pt x="33" y="50"/>
                    </a:lnTo>
                    <a:lnTo>
                      <a:pt x="27" y="55"/>
                    </a:lnTo>
                    <a:lnTo>
                      <a:pt x="21" y="57"/>
                    </a:lnTo>
                    <a:lnTo>
                      <a:pt x="17" y="60"/>
                    </a:lnTo>
                    <a:lnTo>
                      <a:pt x="9" y="60"/>
                    </a:lnTo>
                    <a:lnTo>
                      <a:pt x="6" y="59"/>
                    </a:lnTo>
                    <a:lnTo>
                      <a:pt x="2" y="55"/>
                    </a:lnTo>
                    <a:lnTo>
                      <a:pt x="0" y="52"/>
                    </a:lnTo>
                    <a:lnTo>
                      <a:pt x="0" y="43"/>
                    </a:lnTo>
                    <a:lnTo>
                      <a:pt x="2" y="41"/>
                    </a:lnTo>
                    <a:lnTo>
                      <a:pt x="6" y="36"/>
                    </a:lnTo>
                    <a:lnTo>
                      <a:pt x="12" y="32"/>
                    </a:lnTo>
                    <a:lnTo>
                      <a:pt x="20" y="28"/>
                    </a:lnTo>
                    <a:lnTo>
                      <a:pt x="33" y="22"/>
                    </a:lnTo>
                    <a:lnTo>
                      <a:pt x="33" y="10"/>
                    </a:lnTo>
                    <a:lnTo>
                      <a:pt x="31" y="8"/>
                    </a:lnTo>
                    <a:lnTo>
                      <a:pt x="31" y="7"/>
                    </a:lnTo>
                    <a:lnTo>
                      <a:pt x="30" y="6"/>
                    </a:lnTo>
                    <a:lnTo>
                      <a:pt x="28" y="6"/>
                    </a:lnTo>
                    <a:lnTo>
                      <a:pt x="27" y="4"/>
                    </a:lnTo>
                    <a:lnTo>
                      <a:pt x="19" y="4"/>
                    </a:lnTo>
                    <a:lnTo>
                      <a:pt x="16" y="6"/>
                    </a:lnTo>
                    <a:lnTo>
                      <a:pt x="16" y="7"/>
                    </a:lnTo>
                    <a:lnTo>
                      <a:pt x="14" y="8"/>
                    </a:lnTo>
                    <a:lnTo>
                      <a:pt x="16" y="10"/>
                    </a:lnTo>
                    <a:lnTo>
                      <a:pt x="16" y="13"/>
                    </a:lnTo>
                    <a:lnTo>
                      <a:pt x="19" y="15"/>
                    </a:lnTo>
                    <a:lnTo>
                      <a:pt x="19" y="20"/>
                    </a:lnTo>
                    <a:lnTo>
                      <a:pt x="16" y="21"/>
                    </a:lnTo>
                    <a:lnTo>
                      <a:pt x="13" y="24"/>
                    </a:lnTo>
                    <a:lnTo>
                      <a:pt x="9" y="24"/>
                    </a:lnTo>
                    <a:lnTo>
                      <a:pt x="6" y="22"/>
                    </a:lnTo>
                    <a:lnTo>
                      <a:pt x="2" y="18"/>
                    </a:lnTo>
                    <a:lnTo>
                      <a:pt x="2" y="13"/>
                    </a:lnTo>
                    <a:lnTo>
                      <a:pt x="9" y="6"/>
                    </a:lnTo>
                    <a:lnTo>
                      <a:pt x="14" y="3"/>
                    </a:lnTo>
                    <a:lnTo>
                      <a:pt x="19" y="1"/>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66" name="Freeform 419"/>
              <p:cNvSpPr>
                <a:spLocks/>
              </p:cNvSpPr>
              <p:nvPr/>
            </p:nvSpPr>
            <p:spPr bwMode="auto">
              <a:xfrm>
                <a:off x="4512" y="3835"/>
                <a:ext cx="14" cy="42"/>
              </a:xfrm>
              <a:custGeom>
                <a:avLst/>
                <a:gdLst>
                  <a:gd name="T0" fmla="*/ 0 w 28"/>
                  <a:gd name="T1" fmla="*/ 0 h 86"/>
                  <a:gd name="T2" fmla="*/ 2 w 28"/>
                  <a:gd name="T3" fmla="*/ 0 h 86"/>
                  <a:gd name="T4" fmla="*/ 2 w 28"/>
                  <a:gd name="T5" fmla="*/ 4 h 86"/>
                  <a:gd name="T6" fmla="*/ 2 w 28"/>
                  <a:gd name="T7" fmla="*/ 4 h 86"/>
                  <a:gd name="T8" fmla="*/ 2 w 28"/>
                  <a:gd name="T9" fmla="*/ 5 h 86"/>
                  <a:gd name="T10" fmla="*/ 2 w 28"/>
                  <a:gd name="T11" fmla="*/ 5 h 86"/>
                  <a:gd name="T12" fmla="*/ 2 w 28"/>
                  <a:gd name="T13" fmla="*/ 5 h 86"/>
                  <a:gd name="T14" fmla="*/ 2 w 28"/>
                  <a:gd name="T15" fmla="*/ 5 h 86"/>
                  <a:gd name="T16" fmla="*/ 0 w 28"/>
                  <a:gd name="T17" fmla="*/ 5 h 86"/>
                  <a:gd name="T18" fmla="*/ 0 w 28"/>
                  <a:gd name="T19" fmla="*/ 5 h 86"/>
                  <a:gd name="T20" fmla="*/ 1 w 28"/>
                  <a:gd name="T21" fmla="*/ 5 h 86"/>
                  <a:gd name="T22" fmla="*/ 1 w 28"/>
                  <a:gd name="T23" fmla="*/ 4 h 86"/>
                  <a:gd name="T24" fmla="*/ 1 w 28"/>
                  <a:gd name="T25" fmla="*/ 4 h 86"/>
                  <a:gd name="T26" fmla="*/ 1 w 28"/>
                  <a:gd name="T27" fmla="*/ 4 h 86"/>
                  <a:gd name="T28" fmla="*/ 1 w 28"/>
                  <a:gd name="T29" fmla="*/ 0 h 86"/>
                  <a:gd name="T30" fmla="*/ 1 w 28"/>
                  <a:gd name="T31" fmla="*/ 0 h 86"/>
                  <a:gd name="T32" fmla="*/ 1 w 28"/>
                  <a:gd name="T33" fmla="*/ 0 h 86"/>
                  <a:gd name="T34" fmla="*/ 1 w 28"/>
                  <a:gd name="T35" fmla="*/ 0 h 86"/>
                  <a:gd name="T36" fmla="*/ 0 w 28"/>
                  <a:gd name="T37" fmla="*/ 0 h 86"/>
                  <a:gd name="T38" fmla="*/ 0 w 28"/>
                  <a:gd name="T39" fmla="*/ 0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86"/>
                  <a:gd name="T62" fmla="*/ 28 w 28"/>
                  <a:gd name="T63" fmla="*/ 86 h 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86">
                    <a:moveTo>
                      <a:pt x="0" y="0"/>
                    </a:moveTo>
                    <a:lnTo>
                      <a:pt x="23" y="0"/>
                    </a:lnTo>
                    <a:lnTo>
                      <a:pt x="23" y="79"/>
                    </a:lnTo>
                    <a:lnTo>
                      <a:pt x="24" y="80"/>
                    </a:lnTo>
                    <a:lnTo>
                      <a:pt x="24" y="82"/>
                    </a:lnTo>
                    <a:lnTo>
                      <a:pt x="25" y="83"/>
                    </a:lnTo>
                    <a:lnTo>
                      <a:pt x="28" y="83"/>
                    </a:lnTo>
                    <a:lnTo>
                      <a:pt x="28" y="86"/>
                    </a:lnTo>
                    <a:lnTo>
                      <a:pt x="0" y="86"/>
                    </a:lnTo>
                    <a:lnTo>
                      <a:pt x="0" y="83"/>
                    </a:lnTo>
                    <a:lnTo>
                      <a:pt x="2" y="83"/>
                    </a:lnTo>
                    <a:lnTo>
                      <a:pt x="4" y="80"/>
                    </a:lnTo>
                    <a:lnTo>
                      <a:pt x="4" y="79"/>
                    </a:lnTo>
                    <a:lnTo>
                      <a:pt x="6" y="76"/>
                    </a:lnTo>
                    <a:lnTo>
                      <a:pt x="6" y="10"/>
                    </a:lnTo>
                    <a:lnTo>
                      <a:pt x="4" y="7"/>
                    </a:lnTo>
                    <a:lnTo>
                      <a:pt x="4" y="6"/>
                    </a:lnTo>
                    <a:lnTo>
                      <a:pt x="2" y="3"/>
                    </a:lnTo>
                    <a:lnTo>
                      <a:pt x="0" y="3"/>
                    </a:lnTo>
                    <a:lnTo>
                      <a:pt x="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67" name="Freeform 420"/>
              <p:cNvSpPr>
                <a:spLocks/>
              </p:cNvSpPr>
              <p:nvPr/>
            </p:nvSpPr>
            <p:spPr bwMode="auto">
              <a:xfrm>
                <a:off x="4530" y="3835"/>
                <a:ext cx="14" cy="42"/>
              </a:xfrm>
              <a:custGeom>
                <a:avLst/>
                <a:gdLst>
                  <a:gd name="T0" fmla="*/ 0 w 28"/>
                  <a:gd name="T1" fmla="*/ 0 h 86"/>
                  <a:gd name="T2" fmla="*/ 2 w 28"/>
                  <a:gd name="T3" fmla="*/ 0 h 86"/>
                  <a:gd name="T4" fmla="*/ 2 w 28"/>
                  <a:gd name="T5" fmla="*/ 4 h 86"/>
                  <a:gd name="T6" fmla="*/ 2 w 28"/>
                  <a:gd name="T7" fmla="*/ 4 h 86"/>
                  <a:gd name="T8" fmla="*/ 2 w 28"/>
                  <a:gd name="T9" fmla="*/ 5 h 86"/>
                  <a:gd name="T10" fmla="*/ 2 w 28"/>
                  <a:gd name="T11" fmla="*/ 5 h 86"/>
                  <a:gd name="T12" fmla="*/ 2 w 28"/>
                  <a:gd name="T13" fmla="*/ 5 h 86"/>
                  <a:gd name="T14" fmla="*/ 2 w 28"/>
                  <a:gd name="T15" fmla="*/ 5 h 86"/>
                  <a:gd name="T16" fmla="*/ 0 w 28"/>
                  <a:gd name="T17" fmla="*/ 5 h 86"/>
                  <a:gd name="T18" fmla="*/ 0 w 28"/>
                  <a:gd name="T19" fmla="*/ 5 h 86"/>
                  <a:gd name="T20" fmla="*/ 1 w 28"/>
                  <a:gd name="T21" fmla="*/ 5 h 86"/>
                  <a:gd name="T22" fmla="*/ 1 w 28"/>
                  <a:gd name="T23" fmla="*/ 5 h 86"/>
                  <a:gd name="T24" fmla="*/ 1 w 28"/>
                  <a:gd name="T25" fmla="*/ 4 h 86"/>
                  <a:gd name="T26" fmla="*/ 1 w 28"/>
                  <a:gd name="T27" fmla="*/ 4 h 86"/>
                  <a:gd name="T28" fmla="*/ 1 w 28"/>
                  <a:gd name="T29" fmla="*/ 0 h 86"/>
                  <a:gd name="T30" fmla="*/ 1 w 28"/>
                  <a:gd name="T31" fmla="*/ 0 h 86"/>
                  <a:gd name="T32" fmla="*/ 1 w 28"/>
                  <a:gd name="T33" fmla="*/ 0 h 86"/>
                  <a:gd name="T34" fmla="*/ 1 w 28"/>
                  <a:gd name="T35" fmla="*/ 0 h 86"/>
                  <a:gd name="T36" fmla="*/ 0 w 28"/>
                  <a:gd name="T37" fmla="*/ 0 h 86"/>
                  <a:gd name="T38" fmla="*/ 0 w 28"/>
                  <a:gd name="T39" fmla="*/ 0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86"/>
                  <a:gd name="T62" fmla="*/ 28 w 28"/>
                  <a:gd name="T63" fmla="*/ 86 h 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86">
                    <a:moveTo>
                      <a:pt x="0" y="0"/>
                    </a:moveTo>
                    <a:lnTo>
                      <a:pt x="22" y="0"/>
                    </a:lnTo>
                    <a:lnTo>
                      <a:pt x="22" y="79"/>
                    </a:lnTo>
                    <a:lnTo>
                      <a:pt x="23" y="80"/>
                    </a:lnTo>
                    <a:lnTo>
                      <a:pt x="23" y="82"/>
                    </a:lnTo>
                    <a:lnTo>
                      <a:pt x="25" y="83"/>
                    </a:lnTo>
                    <a:lnTo>
                      <a:pt x="28" y="83"/>
                    </a:lnTo>
                    <a:lnTo>
                      <a:pt x="28" y="86"/>
                    </a:lnTo>
                    <a:lnTo>
                      <a:pt x="0" y="86"/>
                    </a:lnTo>
                    <a:lnTo>
                      <a:pt x="0" y="83"/>
                    </a:lnTo>
                    <a:lnTo>
                      <a:pt x="1" y="83"/>
                    </a:lnTo>
                    <a:lnTo>
                      <a:pt x="2" y="82"/>
                    </a:lnTo>
                    <a:lnTo>
                      <a:pt x="2" y="80"/>
                    </a:lnTo>
                    <a:lnTo>
                      <a:pt x="4" y="79"/>
                    </a:lnTo>
                    <a:lnTo>
                      <a:pt x="4" y="7"/>
                    </a:lnTo>
                    <a:lnTo>
                      <a:pt x="2" y="6"/>
                    </a:lnTo>
                    <a:lnTo>
                      <a:pt x="2" y="5"/>
                    </a:lnTo>
                    <a:lnTo>
                      <a:pt x="1" y="3"/>
                    </a:lnTo>
                    <a:lnTo>
                      <a:pt x="0" y="3"/>
                    </a:lnTo>
                    <a:lnTo>
                      <a:pt x="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68" name="Freeform 421"/>
              <p:cNvSpPr>
                <a:spLocks/>
              </p:cNvSpPr>
              <p:nvPr/>
            </p:nvSpPr>
            <p:spPr bwMode="auto">
              <a:xfrm>
                <a:off x="4820" y="3789"/>
                <a:ext cx="45" cy="37"/>
              </a:xfrm>
              <a:custGeom>
                <a:avLst/>
                <a:gdLst>
                  <a:gd name="T0" fmla="*/ 1 w 91"/>
                  <a:gd name="T1" fmla="*/ 0 h 73"/>
                  <a:gd name="T2" fmla="*/ 3 w 91"/>
                  <a:gd name="T3" fmla="*/ 0 h 73"/>
                  <a:gd name="T4" fmla="*/ 3 w 91"/>
                  <a:gd name="T5" fmla="*/ 1 h 73"/>
                  <a:gd name="T6" fmla="*/ 2 w 91"/>
                  <a:gd name="T7" fmla="*/ 1 h 73"/>
                  <a:gd name="T8" fmla="*/ 2 w 91"/>
                  <a:gd name="T9" fmla="*/ 1 h 73"/>
                  <a:gd name="T10" fmla="*/ 2 w 91"/>
                  <a:gd name="T11" fmla="*/ 1 h 73"/>
                  <a:gd name="T12" fmla="*/ 2 w 91"/>
                  <a:gd name="T13" fmla="*/ 1 h 73"/>
                  <a:gd name="T14" fmla="*/ 2 w 91"/>
                  <a:gd name="T15" fmla="*/ 1 h 73"/>
                  <a:gd name="T16" fmla="*/ 2 w 91"/>
                  <a:gd name="T17" fmla="*/ 2 h 73"/>
                  <a:gd name="T18" fmla="*/ 1 w 91"/>
                  <a:gd name="T19" fmla="*/ 3 h 73"/>
                  <a:gd name="T20" fmla="*/ 3 w 91"/>
                  <a:gd name="T21" fmla="*/ 3 h 73"/>
                  <a:gd name="T22" fmla="*/ 4 w 91"/>
                  <a:gd name="T23" fmla="*/ 1 h 73"/>
                  <a:gd name="T24" fmla="*/ 4 w 91"/>
                  <a:gd name="T25" fmla="*/ 1 h 73"/>
                  <a:gd name="T26" fmla="*/ 4 w 91"/>
                  <a:gd name="T27" fmla="*/ 1 h 73"/>
                  <a:gd name="T28" fmla="*/ 4 w 91"/>
                  <a:gd name="T29" fmla="*/ 1 h 73"/>
                  <a:gd name="T30" fmla="*/ 3 w 91"/>
                  <a:gd name="T31" fmla="*/ 1 h 73"/>
                  <a:gd name="T32" fmla="*/ 3 w 91"/>
                  <a:gd name="T33" fmla="*/ 0 h 73"/>
                  <a:gd name="T34" fmla="*/ 5 w 91"/>
                  <a:gd name="T35" fmla="*/ 0 h 73"/>
                  <a:gd name="T36" fmla="*/ 5 w 91"/>
                  <a:gd name="T37" fmla="*/ 1 h 73"/>
                  <a:gd name="T38" fmla="*/ 5 w 91"/>
                  <a:gd name="T39" fmla="*/ 1 h 73"/>
                  <a:gd name="T40" fmla="*/ 5 w 91"/>
                  <a:gd name="T41" fmla="*/ 1 h 73"/>
                  <a:gd name="T42" fmla="*/ 5 w 91"/>
                  <a:gd name="T43" fmla="*/ 1 h 73"/>
                  <a:gd name="T44" fmla="*/ 5 w 91"/>
                  <a:gd name="T45" fmla="*/ 1 h 73"/>
                  <a:gd name="T46" fmla="*/ 4 w 91"/>
                  <a:gd name="T47" fmla="*/ 1 h 73"/>
                  <a:gd name="T48" fmla="*/ 4 w 91"/>
                  <a:gd name="T49" fmla="*/ 1 h 73"/>
                  <a:gd name="T50" fmla="*/ 4 w 91"/>
                  <a:gd name="T51" fmla="*/ 1 h 73"/>
                  <a:gd name="T52" fmla="*/ 4 w 91"/>
                  <a:gd name="T53" fmla="*/ 4 h 73"/>
                  <a:gd name="T54" fmla="*/ 3 w 91"/>
                  <a:gd name="T55" fmla="*/ 4 h 73"/>
                  <a:gd name="T56" fmla="*/ 3 w 91"/>
                  <a:gd name="T57" fmla="*/ 5 h 73"/>
                  <a:gd name="T58" fmla="*/ 4 w 91"/>
                  <a:gd name="T59" fmla="*/ 5 h 73"/>
                  <a:gd name="T60" fmla="*/ 4 w 91"/>
                  <a:gd name="T61" fmla="*/ 5 h 73"/>
                  <a:gd name="T62" fmla="*/ 4 w 91"/>
                  <a:gd name="T63" fmla="*/ 5 h 73"/>
                  <a:gd name="T64" fmla="*/ 2 w 91"/>
                  <a:gd name="T65" fmla="*/ 5 h 73"/>
                  <a:gd name="T66" fmla="*/ 2 w 91"/>
                  <a:gd name="T67" fmla="*/ 5 h 73"/>
                  <a:gd name="T68" fmla="*/ 3 w 91"/>
                  <a:gd name="T69" fmla="*/ 5 h 73"/>
                  <a:gd name="T70" fmla="*/ 3 w 91"/>
                  <a:gd name="T71" fmla="*/ 5 h 73"/>
                  <a:gd name="T72" fmla="*/ 3 w 91"/>
                  <a:gd name="T73" fmla="*/ 4 h 73"/>
                  <a:gd name="T74" fmla="*/ 3 w 91"/>
                  <a:gd name="T75" fmla="*/ 4 h 73"/>
                  <a:gd name="T76" fmla="*/ 3 w 91"/>
                  <a:gd name="T77" fmla="*/ 3 h 73"/>
                  <a:gd name="T78" fmla="*/ 1 w 91"/>
                  <a:gd name="T79" fmla="*/ 3 h 73"/>
                  <a:gd name="T80" fmla="*/ 1 w 91"/>
                  <a:gd name="T81" fmla="*/ 4 h 73"/>
                  <a:gd name="T82" fmla="*/ 1 w 91"/>
                  <a:gd name="T83" fmla="*/ 4 h 73"/>
                  <a:gd name="T84" fmla="*/ 1 w 91"/>
                  <a:gd name="T85" fmla="*/ 5 h 73"/>
                  <a:gd name="T86" fmla="*/ 1 w 91"/>
                  <a:gd name="T87" fmla="*/ 5 h 73"/>
                  <a:gd name="T88" fmla="*/ 1 w 91"/>
                  <a:gd name="T89" fmla="*/ 5 h 73"/>
                  <a:gd name="T90" fmla="*/ 1 w 91"/>
                  <a:gd name="T91" fmla="*/ 5 h 73"/>
                  <a:gd name="T92" fmla="*/ 1 w 91"/>
                  <a:gd name="T93" fmla="*/ 5 h 73"/>
                  <a:gd name="T94" fmla="*/ 0 w 91"/>
                  <a:gd name="T95" fmla="*/ 5 h 73"/>
                  <a:gd name="T96" fmla="*/ 0 w 91"/>
                  <a:gd name="T97" fmla="*/ 5 h 73"/>
                  <a:gd name="T98" fmla="*/ 0 w 91"/>
                  <a:gd name="T99" fmla="*/ 5 h 73"/>
                  <a:gd name="T100" fmla="*/ 0 w 91"/>
                  <a:gd name="T101" fmla="*/ 5 h 73"/>
                  <a:gd name="T102" fmla="*/ 0 w 91"/>
                  <a:gd name="T103" fmla="*/ 4 h 73"/>
                  <a:gd name="T104" fmla="*/ 0 w 91"/>
                  <a:gd name="T105" fmla="*/ 4 h 73"/>
                  <a:gd name="T106" fmla="*/ 1 w 91"/>
                  <a:gd name="T107" fmla="*/ 1 h 73"/>
                  <a:gd name="T108" fmla="*/ 1 w 91"/>
                  <a:gd name="T109" fmla="*/ 1 h 73"/>
                  <a:gd name="T110" fmla="*/ 1 w 91"/>
                  <a:gd name="T111" fmla="*/ 1 h 73"/>
                  <a:gd name="T112" fmla="*/ 1 w 91"/>
                  <a:gd name="T113" fmla="*/ 1 h 73"/>
                  <a:gd name="T114" fmla="*/ 1 w 91"/>
                  <a:gd name="T115" fmla="*/ 1 h 73"/>
                  <a:gd name="T116" fmla="*/ 1 w 91"/>
                  <a:gd name="T117" fmla="*/ 1 h 73"/>
                  <a:gd name="T118" fmla="*/ 1 w 91"/>
                  <a:gd name="T119" fmla="*/ 1 h 73"/>
                  <a:gd name="T120" fmla="*/ 1 w 91"/>
                  <a:gd name="T121" fmla="*/ 1 h 73"/>
                  <a:gd name="T122" fmla="*/ 1 w 91"/>
                  <a:gd name="T123" fmla="*/ 1 h 73"/>
                  <a:gd name="T124" fmla="*/ 1 w 91"/>
                  <a:gd name="T125" fmla="*/ 0 h 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1"/>
                  <a:gd name="T190" fmla="*/ 0 h 73"/>
                  <a:gd name="T191" fmla="*/ 91 w 91"/>
                  <a:gd name="T192" fmla="*/ 73 h 7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1" h="73">
                    <a:moveTo>
                      <a:pt x="20" y="0"/>
                    </a:moveTo>
                    <a:lnTo>
                      <a:pt x="48" y="0"/>
                    </a:lnTo>
                    <a:lnTo>
                      <a:pt x="48" y="3"/>
                    </a:lnTo>
                    <a:lnTo>
                      <a:pt x="44" y="3"/>
                    </a:lnTo>
                    <a:lnTo>
                      <a:pt x="42" y="4"/>
                    </a:lnTo>
                    <a:lnTo>
                      <a:pt x="41" y="4"/>
                    </a:lnTo>
                    <a:lnTo>
                      <a:pt x="40" y="6"/>
                    </a:lnTo>
                    <a:lnTo>
                      <a:pt x="37" y="11"/>
                    </a:lnTo>
                    <a:lnTo>
                      <a:pt x="35" y="17"/>
                    </a:lnTo>
                    <a:lnTo>
                      <a:pt x="30" y="34"/>
                    </a:lnTo>
                    <a:lnTo>
                      <a:pt x="63" y="34"/>
                    </a:lnTo>
                    <a:lnTo>
                      <a:pt x="69" y="16"/>
                    </a:lnTo>
                    <a:lnTo>
                      <a:pt x="69" y="6"/>
                    </a:lnTo>
                    <a:lnTo>
                      <a:pt x="68" y="4"/>
                    </a:lnTo>
                    <a:lnTo>
                      <a:pt x="68" y="3"/>
                    </a:lnTo>
                    <a:lnTo>
                      <a:pt x="62" y="3"/>
                    </a:lnTo>
                    <a:lnTo>
                      <a:pt x="62" y="0"/>
                    </a:lnTo>
                    <a:lnTo>
                      <a:pt x="91" y="0"/>
                    </a:lnTo>
                    <a:lnTo>
                      <a:pt x="90" y="3"/>
                    </a:lnTo>
                    <a:lnTo>
                      <a:pt x="86" y="3"/>
                    </a:lnTo>
                    <a:lnTo>
                      <a:pt x="84" y="4"/>
                    </a:lnTo>
                    <a:lnTo>
                      <a:pt x="83" y="4"/>
                    </a:lnTo>
                    <a:lnTo>
                      <a:pt x="80" y="6"/>
                    </a:lnTo>
                    <a:lnTo>
                      <a:pt x="79" y="9"/>
                    </a:lnTo>
                    <a:lnTo>
                      <a:pt x="79" y="11"/>
                    </a:lnTo>
                    <a:lnTo>
                      <a:pt x="77" y="16"/>
                    </a:lnTo>
                    <a:lnTo>
                      <a:pt x="65" y="59"/>
                    </a:lnTo>
                    <a:lnTo>
                      <a:pt x="63" y="63"/>
                    </a:lnTo>
                    <a:lnTo>
                      <a:pt x="63" y="69"/>
                    </a:lnTo>
                    <a:lnTo>
                      <a:pt x="65" y="70"/>
                    </a:lnTo>
                    <a:lnTo>
                      <a:pt x="72" y="70"/>
                    </a:lnTo>
                    <a:lnTo>
                      <a:pt x="70" y="73"/>
                    </a:lnTo>
                    <a:lnTo>
                      <a:pt x="44" y="73"/>
                    </a:lnTo>
                    <a:lnTo>
                      <a:pt x="44" y="70"/>
                    </a:lnTo>
                    <a:lnTo>
                      <a:pt x="49" y="70"/>
                    </a:lnTo>
                    <a:lnTo>
                      <a:pt x="54" y="66"/>
                    </a:lnTo>
                    <a:lnTo>
                      <a:pt x="55" y="62"/>
                    </a:lnTo>
                    <a:lnTo>
                      <a:pt x="56" y="59"/>
                    </a:lnTo>
                    <a:lnTo>
                      <a:pt x="62" y="37"/>
                    </a:lnTo>
                    <a:lnTo>
                      <a:pt x="30" y="37"/>
                    </a:lnTo>
                    <a:lnTo>
                      <a:pt x="23" y="59"/>
                    </a:lnTo>
                    <a:lnTo>
                      <a:pt x="21" y="62"/>
                    </a:lnTo>
                    <a:lnTo>
                      <a:pt x="21" y="69"/>
                    </a:lnTo>
                    <a:lnTo>
                      <a:pt x="23" y="69"/>
                    </a:lnTo>
                    <a:lnTo>
                      <a:pt x="23" y="70"/>
                    </a:lnTo>
                    <a:lnTo>
                      <a:pt x="30" y="70"/>
                    </a:lnTo>
                    <a:lnTo>
                      <a:pt x="28" y="73"/>
                    </a:lnTo>
                    <a:lnTo>
                      <a:pt x="0" y="73"/>
                    </a:lnTo>
                    <a:lnTo>
                      <a:pt x="2" y="70"/>
                    </a:lnTo>
                    <a:lnTo>
                      <a:pt x="7" y="70"/>
                    </a:lnTo>
                    <a:lnTo>
                      <a:pt x="12" y="66"/>
                    </a:lnTo>
                    <a:lnTo>
                      <a:pt x="13" y="62"/>
                    </a:lnTo>
                    <a:lnTo>
                      <a:pt x="14" y="59"/>
                    </a:lnTo>
                    <a:lnTo>
                      <a:pt x="27" y="16"/>
                    </a:lnTo>
                    <a:lnTo>
                      <a:pt x="27" y="13"/>
                    </a:lnTo>
                    <a:lnTo>
                      <a:pt x="28" y="10"/>
                    </a:lnTo>
                    <a:lnTo>
                      <a:pt x="28" y="6"/>
                    </a:lnTo>
                    <a:lnTo>
                      <a:pt x="27" y="6"/>
                    </a:lnTo>
                    <a:lnTo>
                      <a:pt x="27" y="4"/>
                    </a:lnTo>
                    <a:lnTo>
                      <a:pt x="26" y="4"/>
                    </a:lnTo>
                    <a:lnTo>
                      <a:pt x="26" y="3"/>
                    </a:lnTo>
                    <a:lnTo>
                      <a:pt x="20" y="3"/>
                    </a:lnTo>
                    <a:lnTo>
                      <a:pt x="2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69" name="Freeform 422"/>
              <p:cNvSpPr>
                <a:spLocks noEditPoints="1"/>
              </p:cNvSpPr>
              <p:nvPr/>
            </p:nvSpPr>
            <p:spPr bwMode="auto">
              <a:xfrm>
                <a:off x="4862" y="3791"/>
                <a:ext cx="12" cy="35"/>
              </a:xfrm>
              <a:custGeom>
                <a:avLst/>
                <a:gdLst>
                  <a:gd name="T0" fmla="*/ 2 w 24"/>
                  <a:gd name="T1" fmla="*/ 1 h 71"/>
                  <a:gd name="T2" fmla="*/ 1 w 24"/>
                  <a:gd name="T3" fmla="*/ 3 h 71"/>
                  <a:gd name="T4" fmla="*/ 1 w 24"/>
                  <a:gd name="T5" fmla="*/ 3 h 71"/>
                  <a:gd name="T6" fmla="*/ 1 w 24"/>
                  <a:gd name="T7" fmla="*/ 4 h 71"/>
                  <a:gd name="T8" fmla="*/ 1 w 24"/>
                  <a:gd name="T9" fmla="*/ 4 h 71"/>
                  <a:gd name="T10" fmla="*/ 1 w 24"/>
                  <a:gd name="T11" fmla="*/ 3 h 71"/>
                  <a:gd name="T12" fmla="*/ 1 w 24"/>
                  <a:gd name="T13" fmla="*/ 3 h 71"/>
                  <a:gd name="T14" fmla="*/ 2 w 24"/>
                  <a:gd name="T15" fmla="*/ 3 h 71"/>
                  <a:gd name="T16" fmla="*/ 1 w 24"/>
                  <a:gd name="T17" fmla="*/ 4 h 71"/>
                  <a:gd name="T18" fmla="*/ 1 w 24"/>
                  <a:gd name="T19" fmla="*/ 4 h 71"/>
                  <a:gd name="T20" fmla="*/ 1 w 24"/>
                  <a:gd name="T21" fmla="*/ 4 h 71"/>
                  <a:gd name="T22" fmla="*/ 1 w 24"/>
                  <a:gd name="T23" fmla="*/ 4 h 71"/>
                  <a:gd name="T24" fmla="*/ 0 w 24"/>
                  <a:gd name="T25" fmla="*/ 4 h 71"/>
                  <a:gd name="T26" fmla="*/ 0 w 24"/>
                  <a:gd name="T27" fmla="*/ 3 h 71"/>
                  <a:gd name="T28" fmla="*/ 1 w 24"/>
                  <a:gd name="T29" fmla="*/ 2 h 71"/>
                  <a:gd name="T30" fmla="*/ 1 w 24"/>
                  <a:gd name="T31" fmla="*/ 1 h 71"/>
                  <a:gd name="T32" fmla="*/ 1 w 24"/>
                  <a:gd name="T33" fmla="*/ 1 h 71"/>
                  <a:gd name="T34" fmla="*/ 1 w 24"/>
                  <a:gd name="T35" fmla="*/ 1 h 71"/>
                  <a:gd name="T36" fmla="*/ 1 w 24"/>
                  <a:gd name="T37" fmla="*/ 1 h 71"/>
                  <a:gd name="T38" fmla="*/ 1 w 24"/>
                  <a:gd name="T39" fmla="*/ 1 h 71"/>
                  <a:gd name="T40" fmla="*/ 1 w 24"/>
                  <a:gd name="T41" fmla="*/ 1 h 71"/>
                  <a:gd name="T42" fmla="*/ 1 w 24"/>
                  <a:gd name="T43" fmla="*/ 1 h 71"/>
                  <a:gd name="T44" fmla="*/ 2 w 24"/>
                  <a:gd name="T45" fmla="*/ 1 h 71"/>
                  <a:gd name="T46" fmla="*/ 2 w 24"/>
                  <a:gd name="T47" fmla="*/ 0 h 71"/>
                  <a:gd name="T48" fmla="*/ 2 w 24"/>
                  <a:gd name="T49" fmla="*/ 0 h 71"/>
                  <a:gd name="T50" fmla="*/ 2 w 24"/>
                  <a:gd name="T51" fmla="*/ 0 h 71"/>
                  <a:gd name="T52" fmla="*/ 2 w 24"/>
                  <a:gd name="T53" fmla="*/ 0 h 71"/>
                  <a:gd name="T54" fmla="*/ 2 w 24"/>
                  <a:gd name="T55" fmla="*/ 0 h 71"/>
                  <a:gd name="T56" fmla="*/ 2 w 24"/>
                  <a:gd name="T57" fmla="*/ 0 h 71"/>
                  <a:gd name="T58" fmla="*/ 1 w 24"/>
                  <a:gd name="T59" fmla="*/ 0 h 71"/>
                  <a:gd name="T60" fmla="*/ 1 w 24"/>
                  <a:gd name="T61" fmla="*/ 0 h 71"/>
                  <a:gd name="T62" fmla="*/ 2 w 24"/>
                  <a:gd name="T63" fmla="*/ 0 h 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
                  <a:gd name="T97" fmla="*/ 0 h 71"/>
                  <a:gd name="T98" fmla="*/ 24 w 24"/>
                  <a:gd name="T99" fmla="*/ 71 h 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 h="71">
                    <a:moveTo>
                      <a:pt x="19" y="20"/>
                    </a:moveTo>
                    <a:lnTo>
                      <a:pt x="10" y="59"/>
                    </a:lnTo>
                    <a:lnTo>
                      <a:pt x="8" y="61"/>
                    </a:lnTo>
                    <a:lnTo>
                      <a:pt x="8" y="65"/>
                    </a:lnTo>
                    <a:lnTo>
                      <a:pt x="11" y="65"/>
                    </a:lnTo>
                    <a:lnTo>
                      <a:pt x="14" y="61"/>
                    </a:lnTo>
                    <a:lnTo>
                      <a:pt x="15" y="58"/>
                    </a:lnTo>
                    <a:lnTo>
                      <a:pt x="18" y="59"/>
                    </a:lnTo>
                    <a:lnTo>
                      <a:pt x="10" y="68"/>
                    </a:lnTo>
                    <a:lnTo>
                      <a:pt x="7" y="69"/>
                    </a:lnTo>
                    <a:lnTo>
                      <a:pt x="5" y="71"/>
                    </a:lnTo>
                    <a:lnTo>
                      <a:pt x="3" y="71"/>
                    </a:lnTo>
                    <a:lnTo>
                      <a:pt x="0" y="69"/>
                    </a:lnTo>
                    <a:lnTo>
                      <a:pt x="0" y="59"/>
                    </a:lnTo>
                    <a:lnTo>
                      <a:pt x="8" y="34"/>
                    </a:lnTo>
                    <a:lnTo>
                      <a:pt x="10" y="31"/>
                    </a:lnTo>
                    <a:lnTo>
                      <a:pt x="10" y="26"/>
                    </a:lnTo>
                    <a:lnTo>
                      <a:pt x="8" y="26"/>
                    </a:lnTo>
                    <a:lnTo>
                      <a:pt x="8" y="24"/>
                    </a:lnTo>
                    <a:lnTo>
                      <a:pt x="4" y="24"/>
                    </a:lnTo>
                    <a:lnTo>
                      <a:pt x="3" y="26"/>
                    </a:lnTo>
                    <a:lnTo>
                      <a:pt x="3" y="23"/>
                    </a:lnTo>
                    <a:lnTo>
                      <a:pt x="19" y="20"/>
                    </a:lnTo>
                    <a:close/>
                    <a:moveTo>
                      <a:pt x="17" y="0"/>
                    </a:moveTo>
                    <a:lnTo>
                      <a:pt x="21" y="0"/>
                    </a:lnTo>
                    <a:lnTo>
                      <a:pt x="24" y="2"/>
                    </a:lnTo>
                    <a:lnTo>
                      <a:pt x="24" y="9"/>
                    </a:lnTo>
                    <a:lnTo>
                      <a:pt x="22" y="10"/>
                    </a:lnTo>
                    <a:lnTo>
                      <a:pt x="17" y="10"/>
                    </a:lnTo>
                    <a:lnTo>
                      <a:pt x="14" y="7"/>
                    </a:lnTo>
                    <a:lnTo>
                      <a:pt x="14" y="3"/>
                    </a:lnTo>
                    <a:lnTo>
                      <a:pt x="17"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70" name="Freeform 423"/>
              <p:cNvSpPr>
                <a:spLocks/>
              </p:cNvSpPr>
              <p:nvPr/>
            </p:nvSpPr>
            <p:spPr bwMode="auto">
              <a:xfrm>
                <a:off x="4874" y="3801"/>
                <a:ext cx="21" cy="25"/>
              </a:xfrm>
              <a:custGeom>
                <a:avLst/>
                <a:gdLst>
                  <a:gd name="T0" fmla="*/ 2 w 40"/>
                  <a:gd name="T1" fmla="*/ 0 h 51"/>
                  <a:gd name="T2" fmla="*/ 2 w 40"/>
                  <a:gd name="T3" fmla="*/ 0 h 51"/>
                  <a:gd name="T4" fmla="*/ 2 w 40"/>
                  <a:gd name="T5" fmla="*/ 0 h 51"/>
                  <a:gd name="T6" fmla="*/ 3 w 40"/>
                  <a:gd name="T7" fmla="*/ 0 h 51"/>
                  <a:gd name="T8" fmla="*/ 3 w 40"/>
                  <a:gd name="T9" fmla="*/ 0 h 51"/>
                  <a:gd name="T10" fmla="*/ 3 w 40"/>
                  <a:gd name="T11" fmla="*/ 0 h 51"/>
                  <a:gd name="T12" fmla="*/ 3 w 40"/>
                  <a:gd name="T13" fmla="*/ 0 h 51"/>
                  <a:gd name="T14" fmla="*/ 3 w 40"/>
                  <a:gd name="T15" fmla="*/ 0 h 51"/>
                  <a:gd name="T16" fmla="*/ 3 w 40"/>
                  <a:gd name="T17" fmla="*/ 1 h 51"/>
                  <a:gd name="T18" fmla="*/ 3 w 40"/>
                  <a:gd name="T19" fmla="*/ 1 h 51"/>
                  <a:gd name="T20" fmla="*/ 3 w 40"/>
                  <a:gd name="T21" fmla="*/ 0 h 51"/>
                  <a:gd name="T22" fmla="*/ 3 w 40"/>
                  <a:gd name="T23" fmla="*/ 0 h 51"/>
                  <a:gd name="T24" fmla="*/ 3 w 40"/>
                  <a:gd name="T25" fmla="*/ 0 h 51"/>
                  <a:gd name="T26" fmla="*/ 2 w 40"/>
                  <a:gd name="T27" fmla="*/ 0 h 51"/>
                  <a:gd name="T28" fmla="*/ 2 w 40"/>
                  <a:gd name="T29" fmla="*/ 0 h 51"/>
                  <a:gd name="T30" fmla="*/ 2 w 40"/>
                  <a:gd name="T31" fmla="*/ 0 h 51"/>
                  <a:gd name="T32" fmla="*/ 2 w 40"/>
                  <a:gd name="T33" fmla="*/ 0 h 51"/>
                  <a:gd name="T34" fmla="*/ 2 w 40"/>
                  <a:gd name="T35" fmla="*/ 0 h 51"/>
                  <a:gd name="T36" fmla="*/ 2 w 40"/>
                  <a:gd name="T37" fmla="*/ 0 h 51"/>
                  <a:gd name="T38" fmla="*/ 2 w 40"/>
                  <a:gd name="T39" fmla="*/ 0 h 51"/>
                  <a:gd name="T40" fmla="*/ 2 w 40"/>
                  <a:gd name="T41" fmla="*/ 0 h 51"/>
                  <a:gd name="T42" fmla="*/ 2 w 40"/>
                  <a:gd name="T43" fmla="*/ 0 h 51"/>
                  <a:gd name="T44" fmla="*/ 2 w 40"/>
                  <a:gd name="T45" fmla="*/ 0 h 51"/>
                  <a:gd name="T46" fmla="*/ 2 w 40"/>
                  <a:gd name="T47" fmla="*/ 1 h 51"/>
                  <a:gd name="T48" fmla="*/ 2 w 40"/>
                  <a:gd name="T49" fmla="*/ 1 h 51"/>
                  <a:gd name="T50" fmla="*/ 3 w 40"/>
                  <a:gd name="T51" fmla="*/ 1 h 51"/>
                  <a:gd name="T52" fmla="*/ 3 w 40"/>
                  <a:gd name="T53" fmla="*/ 2 h 51"/>
                  <a:gd name="T54" fmla="*/ 3 w 40"/>
                  <a:gd name="T55" fmla="*/ 2 h 51"/>
                  <a:gd name="T56" fmla="*/ 3 w 40"/>
                  <a:gd name="T57" fmla="*/ 2 h 51"/>
                  <a:gd name="T58" fmla="*/ 2 w 40"/>
                  <a:gd name="T59" fmla="*/ 3 h 51"/>
                  <a:gd name="T60" fmla="*/ 2 w 40"/>
                  <a:gd name="T61" fmla="*/ 3 h 51"/>
                  <a:gd name="T62" fmla="*/ 1 w 40"/>
                  <a:gd name="T63" fmla="*/ 3 h 51"/>
                  <a:gd name="T64" fmla="*/ 1 w 40"/>
                  <a:gd name="T65" fmla="*/ 3 h 51"/>
                  <a:gd name="T66" fmla="*/ 1 w 40"/>
                  <a:gd name="T67" fmla="*/ 3 h 51"/>
                  <a:gd name="T68" fmla="*/ 1 w 40"/>
                  <a:gd name="T69" fmla="*/ 2 h 51"/>
                  <a:gd name="T70" fmla="*/ 1 w 40"/>
                  <a:gd name="T71" fmla="*/ 2 h 51"/>
                  <a:gd name="T72" fmla="*/ 1 w 40"/>
                  <a:gd name="T73" fmla="*/ 3 h 51"/>
                  <a:gd name="T74" fmla="*/ 1 w 40"/>
                  <a:gd name="T75" fmla="*/ 3 h 51"/>
                  <a:gd name="T76" fmla="*/ 0 w 40"/>
                  <a:gd name="T77" fmla="*/ 3 h 51"/>
                  <a:gd name="T78" fmla="*/ 1 w 40"/>
                  <a:gd name="T79" fmla="*/ 2 h 51"/>
                  <a:gd name="T80" fmla="*/ 1 w 40"/>
                  <a:gd name="T81" fmla="*/ 2 h 51"/>
                  <a:gd name="T82" fmla="*/ 1 w 40"/>
                  <a:gd name="T83" fmla="*/ 2 h 51"/>
                  <a:gd name="T84" fmla="*/ 1 w 40"/>
                  <a:gd name="T85" fmla="*/ 2 h 51"/>
                  <a:gd name="T86" fmla="*/ 1 w 40"/>
                  <a:gd name="T87" fmla="*/ 2 h 51"/>
                  <a:gd name="T88" fmla="*/ 1 w 40"/>
                  <a:gd name="T89" fmla="*/ 3 h 51"/>
                  <a:gd name="T90" fmla="*/ 2 w 40"/>
                  <a:gd name="T91" fmla="*/ 3 h 51"/>
                  <a:gd name="T92" fmla="*/ 2 w 40"/>
                  <a:gd name="T93" fmla="*/ 2 h 51"/>
                  <a:gd name="T94" fmla="*/ 2 w 40"/>
                  <a:gd name="T95" fmla="*/ 2 h 51"/>
                  <a:gd name="T96" fmla="*/ 2 w 40"/>
                  <a:gd name="T97" fmla="*/ 2 h 51"/>
                  <a:gd name="T98" fmla="*/ 2 w 40"/>
                  <a:gd name="T99" fmla="*/ 2 h 51"/>
                  <a:gd name="T100" fmla="*/ 2 w 40"/>
                  <a:gd name="T101" fmla="*/ 2 h 51"/>
                  <a:gd name="T102" fmla="*/ 2 w 40"/>
                  <a:gd name="T103" fmla="*/ 2 h 51"/>
                  <a:gd name="T104" fmla="*/ 1 w 40"/>
                  <a:gd name="T105" fmla="*/ 1 h 51"/>
                  <a:gd name="T106" fmla="*/ 1 w 40"/>
                  <a:gd name="T107" fmla="*/ 1 h 51"/>
                  <a:gd name="T108" fmla="*/ 1 w 40"/>
                  <a:gd name="T109" fmla="*/ 1 h 51"/>
                  <a:gd name="T110" fmla="*/ 1 w 40"/>
                  <a:gd name="T111" fmla="*/ 0 h 51"/>
                  <a:gd name="T112" fmla="*/ 1 w 40"/>
                  <a:gd name="T113" fmla="*/ 0 h 51"/>
                  <a:gd name="T114" fmla="*/ 1 w 40"/>
                  <a:gd name="T115" fmla="*/ 0 h 51"/>
                  <a:gd name="T116" fmla="*/ 2 w 40"/>
                  <a:gd name="T117" fmla="*/ 0 h 51"/>
                  <a:gd name="T118" fmla="*/ 2 w 40"/>
                  <a:gd name="T119" fmla="*/ 0 h 51"/>
                  <a:gd name="T120" fmla="*/ 2 w 40"/>
                  <a:gd name="T121" fmla="*/ 0 h 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0"/>
                  <a:gd name="T184" fmla="*/ 0 h 51"/>
                  <a:gd name="T185" fmla="*/ 40 w 40"/>
                  <a:gd name="T186" fmla="*/ 51 h 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0" h="51">
                    <a:moveTo>
                      <a:pt x="25" y="0"/>
                    </a:moveTo>
                    <a:lnTo>
                      <a:pt x="28" y="0"/>
                    </a:lnTo>
                    <a:lnTo>
                      <a:pt x="29" y="2"/>
                    </a:lnTo>
                    <a:lnTo>
                      <a:pt x="32" y="3"/>
                    </a:lnTo>
                    <a:lnTo>
                      <a:pt x="33" y="4"/>
                    </a:lnTo>
                    <a:lnTo>
                      <a:pt x="35" y="4"/>
                    </a:lnTo>
                    <a:lnTo>
                      <a:pt x="39" y="0"/>
                    </a:lnTo>
                    <a:lnTo>
                      <a:pt x="40" y="0"/>
                    </a:lnTo>
                    <a:lnTo>
                      <a:pt x="38" y="17"/>
                    </a:lnTo>
                    <a:lnTo>
                      <a:pt x="35" y="17"/>
                    </a:lnTo>
                    <a:lnTo>
                      <a:pt x="35" y="13"/>
                    </a:lnTo>
                    <a:lnTo>
                      <a:pt x="33" y="9"/>
                    </a:lnTo>
                    <a:lnTo>
                      <a:pt x="33" y="6"/>
                    </a:lnTo>
                    <a:lnTo>
                      <a:pt x="29" y="4"/>
                    </a:lnTo>
                    <a:lnTo>
                      <a:pt x="26" y="3"/>
                    </a:lnTo>
                    <a:lnTo>
                      <a:pt x="25" y="3"/>
                    </a:lnTo>
                    <a:lnTo>
                      <a:pt x="22" y="4"/>
                    </a:lnTo>
                    <a:lnTo>
                      <a:pt x="22" y="6"/>
                    </a:lnTo>
                    <a:lnTo>
                      <a:pt x="21" y="7"/>
                    </a:lnTo>
                    <a:lnTo>
                      <a:pt x="19" y="7"/>
                    </a:lnTo>
                    <a:lnTo>
                      <a:pt x="19" y="11"/>
                    </a:lnTo>
                    <a:lnTo>
                      <a:pt x="21" y="13"/>
                    </a:lnTo>
                    <a:lnTo>
                      <a:pt x="21" y="14"/>
                    </a:lnTo>
                    <a:lnTo>
                      <a:pt x="28" y="21"/>
                    </a:lnTo>
                    <a:lnTo>
                      <a:pt x="30" y="25"/>
                    </a:lnTo>
                    <a:lnTo>
                      <a:pt x="32" y="28"/>
                    </a:lnTo>
                    <a:lnTo>
                      <a:pt x="33" y="32"/>
                    </a:lnTo>
                    <a:lnTo>
                      <a:pt x="35" y="35"/>
                    </a:lnTo>
                    <a:lnTo>
                      <a:pt x="32" y="44"/>
                    </a:lnTo>
                    <a:lnTo>
                      <a:pt x="26" y="49"/>
                    </a:lnTo>
                    <a:lnTo>
                      <a:pt x="22" y="51"/>
                    </a:lnTo>
                    <a:lnTo>
                      <a:pt x="14" y="51"/>
                    </a:lnTo>
                    <a:lnTo>
                      <a:pt x="8" y="48"/>
                    </a:lnTo>
                    <a:lnTo>
                      <a:pt x="7" y="48"/>
                    </a:lnTo>
                    <a:lnTo>
                      <a:pt x="7" y="46"/>
                    </a:lnTo>
                    <a:lnTo>
                      <a:pt x="5" y="46"/>
                    </a:lnTo>
                    <a:lnTo>
                      <a:pt x="4" y="48"/>
                    </a:lnTo>
                    <a:lnTo>
                      <a:pt x="2" y="51"/>
                    </a:lnTo>
                    <a:lnTo>
                      <a:pt x="0" y="51"/>
                    </a:lnTo>
                    <a:lnTo>
                      <a:pt x="4" y="34"/>
                    </a:lnTo>
                    <a:lnTo>
                      <a:pt x="5" y="34"/>
                    </a:lnTo>
                    <a:lnTo>
                      <a:pt x="7" y="38"/>
                    </a:lnTo>
                    <a:lnTo>
                      <a:pt x="7" y="42"/>
                    </a:lnTo>
                    <a:lnTo>
                      <a:pt x="11" y="46"/>
                    </a:lnTo>
                    <a:lnTo>
                      <a:pt x="14" y="48"/>
                    </a:lnTo>
                    <a:lnTo>
                      <a:pt x="19" y="48"/>
                    </a:lnTo>
                    <a:lnTo>
                      <a:pt x="22" y="46"/>
                    </a:lnTo>
                    <a:lnTo>
                      <a:pt x="23" y="46"/>
                    </a:lnTo>
                    <a:lnTo>
                      <a:pt x="26" y="41"/>
                    </a:lnTo>
                    <a:lnTo>
                      <a:pt x="26" y="38"/>
                    </a:lnTo>
                    <a:lnTo>
                      <a:pt x="25" y="35"/>
                    </a:lnTo>
                    <a:lnTo>
                      <a:pt x="22" y="32"/>
                    </a:lnTo>
                    <a:lnTo>
                      <a:pt x="16" y="24"/>
                    </a:lnTo>
                    <a:lnTo>
                      <a:pt x="14" y="21"/>
                    </a:lnTo>
                    <a:lnTo>
                      <a:pt x="11" y="16"/>
                    </a:lnTo>
                    <a:lnTo>
                      <a:pt x="11" y="13"/>
                    </a:lnTo>
                    <a:lnTo>
                      <a:pt x="12" y="10"/>
                    </a:lnTo>
                    <a:lnTo>
                      <a:pt x="12" y="7"/>
                    </a:lnTo>
                    <a:lnTo>
                      <a:pt x="18" y="2"/>
                    </a:lnTo>
                    <a:lnTo>
                      <a:pt x="21" y="2"/>
                    </a:lnTo>
                    <a:lnTo>
                      <a:pt x="25"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71" name="Freeform 424"/>
              <p:cNvSpPr>
                <a:spLocks/>
              </p:cNvSpPr>
              <p:nvPr/>
            </p:nvSpPr>
            <p:spPr bwMode="auto">
              <a:xfrm>
                <a:off x="4897" y="3795"/>
                <a:ext cx="15" cy="31"/>
              </a:xfrm>
              <a:custGeom>
                <a:avLst/>
                <a:gdLst>
                  <a:gd name="T0" fmla="*/ 2 w 29"/>
                  <a:gd name="T1" fmla="*/ 0 h 64"/>
                  <a:gd name="T2" fmla="*/ 2 w 29"/>
                  <a:gd name="T3" fmla="*/ 0 h 64"/>
                  <a:gd name="T4" fmla="*/ 2 w 29"/>
                  <a:gd name="T5" fmla="*/ 0 h 64"/>
                  <a:gd name="T6" fmla="*/ 2 w 29"/>
                  <a:gd name="T7" fmla="*/ 0 h 64"/>
                  <a:gd name="T8" fmla="*/ 2 w 29"/>
                  <a:gd name="T9" fmla="*/ 1 h 64"/>
                  <a:gd name="T10" fmla="*/ 2 w 29"/>
                  <a:gd name="T11" fmla="*/ 1 h 64"/>
                  <a:gd name="T12" fmla="*/ 1 w 29"/>
                  <a:gd name="T13" fmla="*/ 3 h 64"/>
                  <a:gd name="T14" fmla="*/ 1 w 29"/>
                  <a:gd name="T15" fmla="*/ 3 h 64"/>
                  <a:gd name="T16" fmla="*/ 1 w 29"/>
                  <a:gd name="T17" fmla="*/ 3 h 64"/>
                  <a:gd name="T18" fmla="*/ 1 w 29"/>
                  <a:gd name="T19" fmla="*/ 3 h 64"/>
                  <a:gd name="T20" fmla="*/ 1 w 29"/>
                  <a:gd name="T21" fmla="*/ 3 h 64"/>
                  <a:gd name="T22" fmla="*/ 1 w 29"/>
                  <a:gd name="T23" fmla="*/ 3 h 64"/>
                  <a:gd name="T24" fmla="*/ 1 w 29"/>
                  <a:gd name="T25" fmla="*/ 3 h 64"/>
                  <a:gd name="T26" fmla="*/ 1 w 29"/>
                  <a:gd name="T27" fmla="*/ 3 h 64"/>
                  <a:gd name="T28" fmla="*/ 1 w 29"/>
                  <a:gd name="T29" fmla="*/ 3 h 64"/>
                  <a:gd name="T30" fmla="*/ 2 w 29"/>
                  <a:gd name="T31" fmla="*/ 3 h 64"/>
                  <a:gd name="T32" fmla="*/ 2 w 29"/>
                  <a:gd name="T33" fmla="*/ 3 h 64"/>
                  <a:gd name="T34" fmla="*/ 1 w 29"/>
                  <a:gd name="T35" fmla="*/ 3 h 64"/>
                  <a:gd name="T36" fmla="*/ 1 w 29"/>
                  <a:gd name="T37" fmla="*/ 3 h 64"/>
                  <a:gd name="T38" fmla="*/ 1 w 29"/>
                  <a:gd name="T39" fmla="*/ 3 h 64"/>
                  <a:gd name="T40" fmla="*/ 1 w 29"/>
                  <a:gd name="T41" fmla="*/ 3 h 64"/>
                  <a:gd name="T42" fmla="*/ 1 w 29"/>
                  <a:gd name="T43" fmla="*/ 3 h 64"/>
                  <a:gd name="T44" fmla="*/ 1 w 29"/>
                  <a:gd name="T45" fmla="*/ 3 h 64"/>
                  <a:gd name="T46" fmla="*/ 0 w 29"/>
                  <a:gd name="T47" fmla="*/ 3 h 64"/>
                  <a:gd name="T48" fmla="*/ 0 w 29"/>
                  <a:gd name="T49" fmla="*/ 3 h 64"/>
                  <a:gd name="T50" fmla="*/ 1 w 29"/>
                  <a:gd name="T51" fmla="*/ 2 h 64"/>
                  <a:gd name="T52" fmla="*/ 1 w 29"/>
                  <a:gd name="T53" fmla="*/ 1 h 64"/>
                  <a:gd name="T54" fmla="*/ 1 w 29"/>
                  <a:gd name="T55" fmla="*/ 1 h 64"/>
                  <a:gd name="T56" fmla="*/ 1 w 29"/>
                  <a:gd name="T57" fmla="*/ 1 h 64"/>
                  <a:gd name="T58" fmla="*/ 1 w 29"/>
                  <a:gd name="T59" fmla="*/ 0 h 64"/>
                  <a:gd name="T60" fmla="*/ 1 w 29"/>
                  <a:gd name="T61" fmla="*/ 0 h 64"/>
                  <a:gd name="T62" fmla="*/ 1 w 29"/>
                  <a:gd name="T63" fmla="*/ 0 h 64"/>
                  <a:gd name="T64" fmla="*/ 2 w 29"/>
                  <a:gd name="T65" fmla="*/ 0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64"/>
                  <a:gd name="T101" fmla="*/ 29 w 29"/>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64">
                    <a:moveTo>
                      <a:pt x="21" y="0"/>
                    </a:moveTo>
                    <a:lnTo>
                      <a:pt x="24" y="0"/>
                    </a:lnTo>
                    <a:lnTo>
                      <a:pt x="20" y="15"/>
                    </a:lnTo>
                    <a:lnTo>
                      <a:pt x="29" y="15"/>
                    </a:lnTo>
                    <a:lnTo>
                      <a:pt x="29" y="17"/>
                    </a:lnTo>
                    <a:lnTo>
                      <a:pt x="18" y="17"/>
                    </a:lnTo>
                    <a:lnTo>
                      <a:pt x="10" y="50"/>
                    </a:lnTo>
                    <a:lnTo>
                      <a:pt x="8" y="52"/>
                    </a:lnTo>
                    <a:lnTo>
                      <a:pt x="8" y="59"/>
                    </a:lnTo>
                    <a:lnTo>
                      <a:pt x="10" y="59"/>
                    </a:lnTo>
                    <a:lnTo>
                      <a:pt x="10" y="58"/>
                    </a:lnTo>
                    <a:lnTo>
                      <a:pt x="11" y="58"/>
                    </a:lnTo>
                    <a:lnTo>
                      <a:pt x="11" y="57"/>
                    </a:lnTo>
                    <a:lnTo>
                      <a:pt x="13" y="55"/>
                    </a:lnTo>
                    <a:lnTo>
                      <a:pt x="15" y="54"/>
                    </a:lnTo>
                    <a:lnTo>
                      <a:pt x="17" y="51"/>
                    </a:lnTo>
                    <a:lnTo>
                      <a:pt x="18" y="52"/>
                    </a:lnTo>
                    <a:lnTo>
                      <a:pt x="15" y="57"/>
                    </a:lnTo>
                    <a:lnTo>
                      <a:pt x="13" y="59"/>
                    </a:lnTo>
                    <a:lnTo>
                      <a:pt x="10" y="61"/>
                    </a:lnTo>
                    <a:lnTo>
                      <a:pt x="8" y="62"/>
                    </a:lnTo>
                    <a:lnTo>
                      <a:pt x="6" y="64"/>
                    </a:lnTo>
                    <a:lnTo>
                      <a:pt x="3" y="64"/>
                    </a:lnTo>
                    <a:lnTo>
                      <a:pt x="0" y="62"/>
                    </a:lnTo>
                    <a:lnTo>
                      <a:pt x="0" y="52"/>
                    </a:lnTo>
                    <a:lnTo>
                      <a:pt x="1" y="48"/>
                    </a:lnTo>
                    <a:lnTo>
                      <a:pt x="11" y="17"/>
                    </a:lnTo>
                    <a:lnTo>
                      <a:pt x="1" y="17"/>
                    </a:lnTo>
                    <a:lnTo>
                      <a:pt x="3" y="16"/>
                    </a:lnTo>
                    <a:lnTo>
                      <a:pt x="8" y="15"/>
                    </a:lnTo>
                    <a:lnTo>
                      <a:pt x="13" y="12"/>
                    </a:lnTo>
                    <a:lnTo>
                      <a:pt x="15" y="9"/>
                    </a:lnTo>
                    <a:lnTo>
                      <a:pt x="21"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72" name="Freeform 425"/>
              <p:cNvSpPr>
                <a:spLocks noEditPoints="1"/>
              </p:cNvSpPr>
              <p:nvPr/>
            </p:nvSpPr>
            <p:spPr bwMode="auto">
              <a:xfrm>
                <a:off x="4912" y="3801"/>
                <a:ext cx="23" cy="25"/>
              </a:xfrm>
              <a:custGeom>
                <a:avLst/>
                <a:gdLst>
                  <a:gd name="T0" fmla="*/ 1 w 47"/>
                  <a:gd name="T1" fmla="*/ 0 h 51"/>
                  <a:gd name="T2" fmla="*/ 1 w 47"/>
                  <a:gd name="T3" fmla="*/ 0 h 51"/>
                  <a:gd name="T4" fmla="*/ 1 w 47"/>
                  <a:gd name="T5" fmla="*/ 0 h 51"/>
                  <a:gd name="T6" fmla="*/ 0 w 47"/>
                  <a:gd name="T7" fmla="*/ 1 h 51"/>
                  <a:gd name="T8" fmla="*/ 0 w 47"/>
                  <a:gd name="T9" fmla="*/ 2 h 51"/>
                  <a:gd name="T10" fmla="*/ 0 w 47"/>
                  <a:gd name="T11" fmla="*/ 2 h 51"/>
                  <a:gd name="T12" fmla="*/ 0 w 47"/>
                  <a:gd name="T13" fmla="*/ 2 h 51"/>
                  <a:gd name="T14" fmla="*/ 0 w 47"/>
                  <a:gd name="T15" fmla="*/ 2 h 51"/>
                  <a:gd name="T16" fmla="*/ 0 w 47"/>
                  <a:gd name="T17" fmla="*/ 3 h 51"/>
                  <a:gd name="T18" fmla="*/ 1 w 47"/>
                  <a:gd name="T19" fmla="*/ 3 h 51"/>
                  <a:gd name="T20" fmla="*/ 1 w 47"/>
                  <a:gd name="T21" fmla="*/ 2 h 51"/>
                  <a:gd name="T22" fmla="*/ 1 w 47"/>
                  <a:gd name="T23" fmla="*/ 2 h 51"/>
                  <a:gd name="T24" fmla="*/ 2 w 47"/>
                  <a:gd name="T25" fmla="*/ 1 h 51"/>
                  <a:gd name="T26" fmla="*/ 2 w 47"/>
                  <a:gd name="T27" fmla="*/ 0 h 51"/>
                  <a:gd name="T28" fmla="*/ 2 w 47"/>
                  <a:gd name="T29" fmla="*/ 0 h 51"/>
                  <a:gd name="T30" fmla="*/ 1 w 47"/>
                  <a:gd name="T31" fmla="*/ 0 h 51"/>
                  <a:gd name="T32" fmla="*/ 1 w 47"/>
                  <a:gd name="T33" fmla="*/ 0 h 51"/>
                  <a:gd name="T34" fmla="*/ 1 w 47"/>
                  <a:gd name="T35" fmla="*/ 0 h 51"/>
                  <a:gd name="T36" fmla="*/ 2 w 47"/>
                  <a:gd name="T37" fmla="*/ 0 h 51"/>
                  <a:gd name="T38" fmla="*/ 2 w 47"/>
                  <a:gd name="T39" fmla="*/ 0 h 51"/>
                  <a:gd name="T40" fmla="*/ 2 w 47"/>
                  <a:gd name="T41" fmla="*/ 0 h 51"/>
                  <a:gd name="T42" fmla="*/ 2 w 47"/>
                  <a:gd name="T43" fmla="*/ 1 h 51"/>
                  <a:gd name="T44" fmla="*/ 2 w 47"/>
                  <a:gd name="T45" fmla="*/ 1 h 51"/>
                  <a:gd name="T46" fmla="*/ 2 w 47"/>
                  <a:gd name="T47" fmla="*/ 2 h 51"/>
                  <a:gd name="T48" fmla="*/ 2 w 47"/>
                  <a:gd name="T49" fmla="*/ 2 h 51"/>
                  <a:gd name="T50" fmla="*/ 2 w 47"/>
                  <a:gd name="T51" fmla="*/ 2 h 51"/>
                  <a:gd name="T52" fmla="*/ 2 w 47"/>
                  <a:gd name="T53" fmla="*/ 2 h 51"/>
                  <a:gd name="T54" fmla="*/ 1 w 47"/>
                  <a:gd name="T55" fmla="*/ 2 h 51"/>
                  <a:gd name="T56" fmla="*/ 1 w 47"/>
                  <a:gd name="T57" fmla="*/ 3 h 51"/>
                  <a:gd name="T58" fmla="*/ 1 w 47"/>
                  <a:gd name="T59" fmla="*/ 3 h 51"/>
                  <a:gd name="T60" fmla="*/ 0 w 47"/>
                  <a:gd name="T61" fmla="*/ 3 h 51"/>
                  <a:gd name="T62" fmla="*/ 0 w 47"/>
                  <a:gd name="T63" fmla="*/ 3 h 51"/>
                  <a:gd name="T64" fmla="*/ 0 w 47"/>
                  <a:gd name="T65" fmla="*/ 2 h 51"/>
                  <a:gd name="T66" fmla="*/ 0 w 47"/>
                  <a:gd name="T67" fmla="*/ 2 h 51"/>
                  <a:gd name="T68" fmla="*/ 0 w 47"/>
                  <a:gd name="T69" fmla="*/ 2 h 51"/>
                  <a:gd name="T70" fmla="*/ 0 w 47"/>
                  <a:gd name="T71" fmla="*/ 1 h 51"/>
                  <a:gd name="T72" fmla="*/ 0 w 47"/>
                  <a:gd name="T73" fmla="*/ 1 h 51"/>
                  <a:gd name="T74" fmla="*/ 0 w 47"/>
                  <a:gd name="T75" fmla="*/ 1 h 51"/>
                  <a:gd name="T76" fmla="*/ 0 w 47"/>
                  <a:gd name="T77" fmla="*/ 0 h 51"/>
                  <a:gd name="T78" fmla="*/ 0 w 47"/>
                  <a:gd name="T79" fmla="*/ 0 h 51"/>
                  <a:gd name="T80" fmla="*/ 1 w 47"/>
                  <a:gd name="T81" fmla="*/ 0 h 51"/>
                  <a:gd name="T82" fmla="*/ 1 w 47"/>
                  <a:gd name="T83" fmla="*/ 0 h 51"/>
                  <a:gd name="T84" fmla="*/ 1 w 47"/>
                  <a:gd name="T85" fmla="*/ 0 h 51"/>
                  <a:gd name="T86" fmla="*/ 1 w 47"/>
                  <a:gd name="T87" fmla="*/ 0 h 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
                  <a:gd name="T133" fmla="*/ 0 h 51"/>
                  <a:gd name="T134" fmla="*/ 47 w 47"/>
                  <a:gd name="T135" fmla="*/ 51 h 5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 h="51">
                    <a:moveTo>
                      <a:pt x="26" y="3"/>
                    </a:moveTo>
                    <a:lnTo>
                      <a:pt x="23" y="6"/>
                    </a:lnTo>
                    <a:lnTo>
                      <a:pt x="19" y="9"/>
                    </a:lnTo>
                    <a:lnTo>
                      <a:pt x="10" y="25"/>
                    </a:lnTo>
                    <a:lnTo>
                      <a:pt x="9" y="37"/>
                    </a:lnTo>
                    <a:lnTo>
                      <a:pt x="9" y="39"/>
                    </a:lnTo>
                    <a:lnTo>
                      <a:pt x="10" y="44"/>
                    </a:lnTo>
                    <a:lnTo>
                      <a:pt x="12" y="46"/>
                    </a:lnTo>
                    <a:lnTo>
                      <a:pt x="14" y="48"/>
                    </a:lnTo>
                    <a:lnTo>
                      <a:pt x="21" y="48"/>
                    </a:lnTo>
                    <a:lnTo>
                      <a:pt x="24" y="45"/>
                    </a:lnTo>
                    <a:lnTo>
                      <a:pt x="28" y="42"/>
                    </a:lnTo>
                    <a:lnTo>
                      <a:pt x="37" y="25"/>
                    </a:lnTo>
                    <a:lnTo>
                      <a:pt x="38" y="13"/>
                    </a:lnTo>
                    <a:lnTo>
                      <a:pt x="37" y="9"/>
                    </a:lnTo>
                    <a:lnTo>
                      <a:pt x="31" y="3"/>
                    </a:lnTo>
                    <a:lnTo>
                      <a:pt x="26" y="3"/>
                    </a:lnTo>
                    <a:close/>
                    <a:moveTo>
                      <a:pt x="31" y="0"/>
                    </a:moveTo>
                    <a:lnTo>
                      <a:pt x="40" y="3"/>
                    </a:lnTo>
                    <a:lnTo>
                      <a:pt x="45" y="9"/>
                    </a:lnTo>
                    <a:lnTo>
                      <a:pt x="47" y="13"/>
                    </a:lnTo>
                    <a:lnTo>
                      <a:pt x="47" y="23"/>
                    </a:lnTo>
                    <a:lnTo>
                      <a:pt x="45" y="28"/>
                    </a:lnTo>
                    <a:lnTo>
                      <a:pt x="42" y="34"/>
                    </a:lnTo>
                    <a:lnTo>
                      <a:pt x="41" y="38"/>
                    </a:lnTo>
                    <a:lnTo>
                      <a:pt x="38" y="41"/>
                    </a:lnTo>
                    <a:lnTo>
                      <a:pt x="34" y="44"/>
                    </a:lnTo>
                    <a:lnTo>
                      <a:pt x="31" y="46"/>
                    </a:lnTo>
                    <a:lnTo>
                      <a:pt x="26" y="49"/>
                    </a:lnTo>
                    <a:lnTo>
                      <a:pt x="21" y="51"/>
                    </a:lnTo>
                    <a:lnTo>
                      <a:pt x="12" y="51"/>
                    </a:lnTo>
                    <a:lnTo>
                      <a:pt x="7" y="49"/>
                    </a:lnTo>
                    <a:lnTo>
                      <a:pt x="5" y="46"/>
                    </a:lnTo>
                    <a:lnTo>
                      <a:pt x="2" y="42"/>
                    </a:lnTo>
                    <a:lnTo>
                      <a:pt x="0" y="38"/>
                    </a:lnTo>
                    <a:lnTo>
                      <a:pt x="0" y="28"/>
                    </a:lnTo>
                    <a:lnTo>
                      <a:pt x="2" y="23"/>
                    </a:lnTo>
                    <a:lnTo>
                      <a:pt x="5" y="17"/>
                    </a:lnTo>
                    <a:lnTo>
                      <a:pt x="7" y="13"/>
                    </a:lnTo>
                    <a:lnTo>
                      <a:pt x="12" y="9"/>
                    </a:lnTo>
                    <a:lnTo>
                      <a:pt x="17" y="6"/>
                    </a:lnTo>
                    <a:lnTo>
                      <a:pt x="21" y="3"/>
                    </a:lnTo>
                    <a:lnTo>
                      <a:pt x="26" y="2"/>
                    </a:lnTo>
                    <a:lnTo>
                      <a:pt x="31"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73" name="Freeform 426"/>
              <p:cNvSpPr>
                <a:spLocks noEditPoints="1"/>
              </p:cNvSpPr>
              <p:nvPr/>
            </p:nvSpPr>
            <p:spPr bwMode="auto">
              <a:xfrm>
                <a:off x="4937" y="3801"/>
                <a:ext cx="30" cy="36"/>
              </a:xfrm>
              <a:custGeom>
                <a:avLst/>
                <a:gdLst>
                  <a:gd name="T0" fmla="*/ 0 w 61"/>
                  <a:gd name="T1" fmla="*/ 3 h 73"/>
                  <a:gd name="T2" fmla="*/ 0 w 61"/>
                  <a:gd name="T3" fmla="*/ 3 h 73"/>
                  <a:gd name="T4" fmla="*/ 0 w 61"/>
                  <a:gd name="T5" fmla="*/ 4 h 73"/>
                  <a:gd name="T6" fmla="*/ 1 w 61"/>
                  <a:gd name="T7" fmla="*/ 4 h 73"/>
                  <a:gd name="T8" fmla="*/ 2 w 61"/>
                  <a:gd name="T9" fmla="*/ 4 h 73"/>
                  <a:gd name="T10" fmla="*/ 2 w 61"/>
                  <a:gd name="T11" fmla="*/ 4 h 73"/>
                  <a:gd name="T12" fmla="*/ 2 w 61"/>
                  <a:gd name="T13" fmla="*/ 3 h 73"/>
                  <a:gd name="T14" fmla="*/ 2 w 61"/>
                  <a:gd name="T15" fmla="*/ 3 h 73"/>
                  <a:gd name="T16" fmla="*/ 1 w 61"/>
                  <a:gd name="T17" fmla="*/ 3 h 73"/>
                  <a:gd name="T18" fmla="*/ 1 w 61"/>
                  <a:gd name="T19" fmla="*/ 3 h 73"/>
                  <a:gd name="T20" fmla="*/ 1 w 61"/>
                  <a:gd name="T21" fmla="*/ 0 h 73"/>
                  <a:gd name="T22" fmla="*/ 1 w 61"/>
                  <a:gd name="T23" fmla="*/ 1 h 73"/>
                  <a:gd name="T24" fmla="*/ 1 w 61"/>
                  <a:gd name="T25" fmla="*/ 1 h 73"/>
                  <a:gd name="T26" fmla="*/ 1 w 61"/>
                  <a:gd name="T27" fmla="*/ 1 h 73"/>
                  <a:gd name="T28" fmla="*/ 2 w 61"/>
                  <a:gd name="T29" fmla="*/ 1 h 73"/>
                  <a:gd name="T30" fmla="*/ 2 w 61"/>
                  <a:gd name="T31" fmla="*/ 1 h 73"/>
                  <a:gd name="T32" fmla="*/ 2 w 61"/>
                  <a:gd name="T33" fmla="*/ 1 h 73"/>
                  <a:gd name="T34" fmla="*/ 2 w 61"/>
                  <a:gd name="T35" fmla="*/ 0 h 73"/>
                  <a:gd name="T36" fmla="*/ 2 w 61"/>
                  <a:gd name="T37" fmla="*/ 0 h 73"/>
                  <a:gd name="T38" fmla="*/ 1 w 61"/>
                  <a:gd name="T39" fmla="*/ 0 h 73"/>
                  <a:gd name="T40" fmla="*/ 2 w 61"/>
                  <a:gd name="T41" fmla="*/ 0 h 73"/>
                  <a:gd name="T42" fmla="*/ 2 w 61"/>
                  <a:gd name="T43" fmla="*/ 0 h 73"/>
                  <a:gd name="T44" fmla="*/ 3 w 61"/>
                  <a:gd name="T45" fmla="*/ 0 h 73"/>
                  <a:gd name="T46" fmla="*/ 3 w 61"/>
                  <a:gd name="T47" fmla="*/ 0 h 73"/>
                  <a:gd name="T48" fmla="*/ 3 w 61"/>
                  <a:gd name="T49" fmla="*/ 1 h 73"/>
                  <a:gd name="T50" fmla="*/ 2 w 61"/>
                  <a:gd name="T51" fmla="*/ 1 h 73"/>
                  <a:gd name="T52" fmla="*/ 1 w 61"/>
                  <a:gd name="T53" fmla="*/ 2 h 73"/>
                  <a:gd name="T54" fmla="*/ 1 w 61"/>
                  <a:gd name="T55" fmla="*/ 2 h 73"/>
                  <a:gd name="T56" fmla="*/ 1 w 61"/>
                  <a:gd name="T57" fmla="*/ 2 h 73"/>
                  <a:gd name="T58" fmla="*/ 1 w 61"/>
                  <a:gd name="T59" fmla="*/ 2 h 73"/>
                  <a:gd name="T60" fmla="*/ 2 w 61"/>
                  <a:gd name="T61" fmla="*/ 2 h 73"/>
                  <a:gd name="T62" fmla="*/ 2 w 61"/>
                  <a:gd name="T63" fmla="*/ 3 h 73"/>
                  <a:gd name="T64" fmla="*/ 3 w 61"/>
                  <a:gd name="T65" fmla="*/ 3 h 73"/>
                  <a:gd name="T66" fmla="*/ 2 w 61"/>
                  <a:gd name="T67" fmla="*/ 4 h 73"/>
                  <a:gd name="T68" fmla="*/ 1 w 61"/>
                  <a:gd name="T69" fmla="*/ 4 h 73"/>
                  <a:gd name="T70" fmla="*/ 0 w 61"/>
                  <a:gd name="T71" fmla="*/ 4 h 73"/>
                  <a:gd name="T72" fmla="*/ 0 w 61"/>
                  <a:gd name="T73" fmla="*/ 4 h 73"/>
                  <a:gd name="T74" fmla="*/ 0 w 61"/>
                  <a:gd name="T75" fmla="*/ 3 h 73"/>
                  <a:gd name="T76" fmla="*/ 0 w 61"/>
                  <a:gd name="T77" fmla="*/ 3 h 73"/>
                  <a:gd name="T78" fmla="*/ 0 w 61"/>
                  <a:gd name="T79" fmla="*/ 3 h 73"/>
                  <a:gd name="T80" fmla="*/ 0 w 61"/>
                  <a:gd name="T81" fmla="*/ 2 h 73"/>
                  <a:gd name="T82" fmla="*/ 0 w 61"/>
                  <a:gd name="T83" fmla="*/ 2 h 73"/>
                  <a:gd name="T84" fmla="*/ 0 w 61"/>
                  <a:gd name="T85" fmla="*/ 2 h 73"/>
                  <a:gd name="T86" fmla="*/ 1 w 61"/>
                  <a:gd name="T87" fmla="*/ 2 h 73"/>
                  <a:gd name="T88" fmla="*/ 1 w 61"/>
                  <a:gd name="T89" fmla="*/ 1 h 73"/>
                  <a:gd name="T90" fmla="*/ 0 w 61"/>
                  <a:gd name="T91" fmla="*/ 1 h 73"/>
                  <a:gd name="T92" fmla="*/ 0 w 61"/>
                  <a:gd name="T93" fmla="*/ 1 h 73"/>
                  <a:gd name="T94" fmla="*/ 1 w 61"/>
                  <a:gd name="T95" fmla="*/ 0 h 73"/>
                  <a:gd name="T96" fmla="*/ 2 w 61"/>
                  <a:gd name="T97" fmla="*/ 0 h 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73"/>
                  <a:gd name="T149" fmla="*/ 61 w 61"/>
                  <a:gd name="T150" fmla="*/ 73 h 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73">
                    <a:moveTo>
                      <a:pt x="19" y="49"/>
                    </a:moveTo>
                    <a:lnTo>
                      <a:pt x="13" y="52"/>
                    </a:lnTo>
                    <a:lnTo>
                      <a:pt x="10" y="55"/>
                    </a:lnTo>
                    <a:lnTo>
                      <a:pt x="9" y="58"/>
                    </a:lnTo>
                    <a:lnTo>
                      <a:pt x="9" y="63"/>
                    </a:lnTo>
                    <a:lnTo>
                      <a:pt x="12" y="67"/>
                    </a:lnTo>
                    <a:lnTo>
                      <a:pt x="14" y="69"/>
                    </a:lnTo>
                    <a:lnTo>
                      <a:pt x="19" y="70"/>
                    </a:lnTo>
                    <a:lnTo>
                      <a:pt x="28" y="70"/>
                    </a:lnTo>
                    <a:lnTo>
                      <a:pt x="33" y="69"/>
                    </a:lnTo>
                    <a:lnTo>
                      <a:pt x="37" y="69"/>
                    </a:lnTo>
                    <a:lnTo>
                      <a:pt x="40" y="66"/>
                    </a:lnTo>
                    <a:lnTo>
                      <a:pt x="42" y="60"/>
                    </a:lnTo>
                    <a:lnTo>
                      <a:pt x="42" y="59"/>
                    </a:lnTo>
                    <a:lnTo>
                      <a:pt x="40" y="56"/>
                    </a:lnTo>
                    <a:lnTo>
                      <a:pt x="37" y="55"/>
                    </a:lnTo>
                    <a:lnTo>
                      <a:pt x="33" y="52"/>
                    </a:lnTo>
                    <a:lnTo>
                      <a:pt x="28" y="52"/>
                    </a:lnTo>
                    <a:lnTo>
                      <a:pt x="24" y="51"/>
                    </a:lnTo>
                    <a:lnTo>
                      <a:pt x="19" y="49"/>
                    </a:lnTo>
                    <a:close/>
                    <a:moveTo>
                      <a:pt x="30" y="3"/>
                    </a:moveTo>
                    <a:lnTo>
                      <a:pt x="24" y="9"/>
                    </a:lnTo>
                    <a:lnTo>
                      <a:pt x="21" y="13"/>
                    </a:lnTo>
                    <a:lnTo>
                      <a:pt x="20" y="17"/>
                    </a:lnTo>
                    <a:lnTo>
                      <a:pt x="20" y="24"/>
                    </a:lnTo>
                    <a:lnTo>
                      <a:pt x="21" y="27"/>
                    </a:lnTo>
                    <a:lnTo>
                      <a:pt x="26" y="31"/>
                    </a:lnTo>
                    <a:lnTo>
                      <a:pt x="31" y="31"/>
                    </a:lnTo>
                    <a:lnTo>
                      <a:pt x="33" y="30"/>
                    </a:lnTo>
                    <a:lnTo>
                      <a:pt x="35" y="28"/>
                    </a:lnTo>
                    <a:lnTo>
                      <a:pt x="38" y="25"/>
                    </a:lnTo>
                    <a:lnTo>
                      <a:pt x="40" y="23"/>
                    </a:lnTo>
                    <a:lnTo>
                      <a:pt x="41" y="18"/>
                    </a:lnTo>
                    <a:lnTo>
                      <a:pt x="41" y="16"/>
                    </a:lnTo>
                    <a:lnTo>
                      <a:pt x="42" y="13"/>
                    </a:lnTo>
                    <a:lnTo>
                      <a:pt x="42" y="11"/>
                    </a:lnTo>
                    <a:lnTo>
                      <a:pt x="40" y="6"/>
                    </a:lnTo>
                    <a:lnTo>
                      <a:pt x="37" y="4"/>
                    </a:lnTo>
                    <a:lnTo>
                      <a:pt x="33" y="3"/>
                    </a:lnTo>
                    <a:lnTo>
                      <a:pt x="30" y="3"/>
                    </a:lnTo>
                    <a:close/>
                    <a:moveTo>
                      <a:pt x="34" y="0"/>
                    </a:moveTo>
                    <a:lnTo>
                      <a:pt x="37" y="0"/>
                    </a:lnTo>
                    <a:lnTo>
                      <a:pt x="40" y="2"/>
                    </a:lnTo>
                    <a:lnTo>
                      <a:pt x="42" y="2"/>
                    </a:lnTo>
                    <a:lnTo>
                      <a:pt x="45" y="4"/>
                    </a:lnTo>
                    <a:lnTo>
                      <a:pt x="61" y="4"/>
                    </a:lnTo>
                    <a:lnTo>
                      <a:pt x="59" y="10"/>
                    </a:lnTo>
                    <a:lnTo>
                      <a:pt x="49" y="10"/>
                    </a:lnTo>
                    <a:lnTo>
                      <a:pt x="51" y="11"/>
                    </a:lnTo>
                    <a:lnTo>
                      <a:pt x="51" y="20"/>
                    </a:lnTo>
                    <a:lnTo>
                      <a:pt x="45" y="28"/>
                    </a:lnTo>
                    <a:lnTo>
                      <a:pt x="41" y="31"/>
                    </a:lnTo>
                    <a:lnTo>
                      <a:pt x="35" y="32"/>
                    </a:lnTo>
                    <a:lnTo>
                      <a:pt x="28" y="34"/>
                    </a:lnTo>
                    <a:lnTo>
                      <a:pt x="24" y="35"/>
                    </a:lnTo>
                    <a:lnTo>
                      <a:pt x="21" y="37"/>
                    </a:lnTo>
                    <a:lnTo>
                      <a:pt x="21" y="38"/>
                    </a:lnTo>
                    <a:lnTo>
                      <a:pt x="20" y="38"/>
                    </a:lnTo>
                    <a:lnTo>
                      <a:pt x="20" y="41"/>
                    </a:lnTo>
                    <a:lnTo>
                      <a:pt x="23" y="42"/>
                    </a:lnTo>
                    <a:lnTo>
                      <a:pt x="24" y="42"/>
                    </a:lnTo>
                    <a:lnTo>
                      <a:pt x="34" y="46"/>
                    </a:lnTo>
                    <a:lnTo>
                      <a:pt x="38" y="46"/>
                    </a:lnTo>
                    <a:lnTo>
                      <a:pt x="44" y="49"/>
                    </a:lnTo>
                    <a:lnTo>
                      <a:pt x="48" y="53"/>
                    </a:lnTo>
                    <a:lnTo>
                      <a:pt x="49" y="58"/>
                    </a:lnTo>
                    <a:lnTo>
                      <a:pt x="48" y="62"/>
                    </a:lnTo>
                    <a:lnTo>
                      <a:pt x="41" y="69"/>
                    </a:lnTo>
                    <a:lnTo>
                      <a:pt x="37" y="70"/>
                    </a:lnTo>
                    <a:lnTo>
                      <a:pt x="23" y="73"/>
                    </a:lnTo>
                    <a:lnTo>
                      <a:pt x="14" y="73"/>
                    </a:lnTo>
                    <a:lnTo>
                      <a:pt x="10" y="72"/>
                    </a:lnTo>
                    <a:lnTo>
                      <a:pt x="5" y="69"/>
                    </a:lnTo>
                    <a:lnTo>
                      <a:pt x="2" y="66"/>
                    </a:lnTo>
                    <a:lnTo>
                      <a:pt x="0" y="63"/>
                    </a:lnTo>
                    <a:lnTo>
                      <a:pt x="0" y="59"/>
                    </a:lnTo>
                    <a:lnTo>
                      <a:pt x="2" y="58"/>
                    </a:lnTo>
                    <a:lnTo>
                      <a:pt x="3" y="55"/>
                    </a:lnTo>
                    <a:lnTo>
                      <a:pt x="7" y="51"/>
                    </a:lnTo>
                    <a:lnTo>
                      <a:pt x="12" y="51"/>
                    </a:lnTo>
                    <a:lnTo>
                      <a:pt x="14" y="48"/>
                    </a:lnTo>
                    <a:lnTo>
                      <a:pt x="14" y="46"/>
                    </a:lnTo>
                    <a:lnTo>
                      <a:pt x="13" y="45"/>
                    </a:lnTo>
                    <a:lnTo>
                      <a:pt x="13" y="42"/>
                    </a:lnTo>
                    <a:lnTo>
                      <a:pt x="14" y="41"/>
                    </a:lnTo>
                    <a:lnTo>
                      <a:pt x="14" y="39"/>
                    </a:lnTo>
                    <a:lnTo>
                      <a:pt x="17" y="37"/>
                    </a:lnTo>
                    <a:lnTo>
                      <a:pt x="23" y="34"/>
                    </a:lnTo>
                    <a:lnTo>
                      <a:pt x="20" y="32"/>
                    </a:lnTo>
                    <a:lnTo>
                      <a:pt x="16" y="31"/>
                    </a:lnTo>
                    <a:lnTo>
                      <a:pt x="14" y="28"/>
                    </a:lnTo>
                    <a:lnTo>
                      <a:pt x="12" y="27"/>
                    </a:lnTo>
                    <a:lnTo>
                      <a:pt x="10" y="23"/>
                    </a:lnTo>
                    <a:lnTo>
                      <a:pt x="10" y="20"/>
                    </a:lnTo>
                    <a:lnTo>
                      <a:pt x="13" y="11"/>
                    </a:lnTo>
                    <a:lnTo>
                      <a:pt x="17" y="6"/>
                    </a:lnTo>
                    <a:lnTo>
                      <a:pt x="23" y="3"/>
                    </a:lnTo>
                    <a:lnTo>
                      <a:pt x="3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74" name="Freeform 427"/>
              <p:cNvSpPr>
                <a:spLocks/>
              </p:cNvSpPr>
              <p:nvPr/>
            </p:nvSpPr>
            <p:spPr bwMode="auto">
              <a:xfrm>
                <a:off x="4965" y="3801"/>
                <a:ext cx="21" cy="25"/>
              </a:xfrm>
              <a:custGeom>
                <a:avLst/>
                <a:gdLst>
                  <a:gd name="T0" fmla="*/ 2 w 40"/>
                  <a:gd name="T1" fmla="*/ 0 h 49"/>
                  <a:gd name="T2" fmla="*/ 1 w 40"/>
                  <a:gd name="T3" fmla="*/ 2 h 49"/>
                  <a:gd name="T4" fmla="*/ 2 w 40"/>
                  <a:gd name="T5" fmla="*/ 1 h 49"/>
                  <a:gd name="T6" fmla="*/ 2 w 40"/>
                  <a:gd name="T7" fmla="*/ 1 h 49"/>
                  <a:gd name="T8" fmla="*/ 3 w 40"/>
                  <a:gd name="T9" fmla="*/ 1 h 49"/>
                  <a:gd name="T10" fmla="*/ 3 w 40"/>
                  <a:gd name="T11" fmla="*/ 0 h 49"/>
                  <a:gd name="T12" fmla="*/ 3 w 40"/>
                  <a:gd name="T13" fmla="*/ 0 h 49"/>
                  <a:gd name="T14" fmla="*/ 3 w 40"/>
                  <a:gd name="T15" fmla="*/ 1 h 49"/>
                  <a:gd name="T16" fmla="*/ 3 w 40"/>
                  <a:gd name="T17" fmla="*/ 1 h 49"/>
                  <a:gd name="T18" fmla="*/ 3 w 40"/>
                  <a:gd name="T19" fmla="*/ 1 h 49"/>
                  <a:gd name="T20" fmla="*/ 3 w 40"/>
                  <a:gd name="T21" fmla="*/ 1 h 49"/>
                  <a:gd name="T22" fmla="*/ 3 w 40"/>
                  <a:gd name="T23" fmla="*/ 1 h 49"/>
                  <a:gd name="T24" fmla="*/ 3 w 40"/>
                  <a:gd name="T25" fmla="*/ 1 h 49"/>
                  <a:gd name="T26" fmla="*/ 3 w 40"/>
                  <a:gd name="T27" fmla="*/ 1 h 49"/>
                  <a:gd name="T28" fmla="*/ 3 w 40"/>
                  <a:gd name="T29" fmla="*/ 1 h 49"/>
                  <a:gd name="T30" fmla="*/ 3 w 40"/>
                  <a:gd name="T31" fmla="*/ 1 h 49"/>
                  <a:gd name="T32" fmla="*/ 3 w 40"/>
                  <a:gd name="T33" fmla="*/ 1 h 49"/>
                  <a:gd name="T34" fmla="*/ 3 w 40"/>
                  <a:gd name="T35" fmla="*/ 1 h 49"/>
                  <a:gd name="T36" fmla="*/ 2 w 40"/>
                  <a:gd name="T37" fmla="*/ 1 h 49"/>
                  <a:gd name="T38" fmla="*/ 2 w 40"/>
                  <a:gd name="T39" fmla="*/ 1 h 49"/>
                  <a:gd name="T40" fmla="*/ 2 w 40"/>
                  <a:gd name="T41" fmla="*/ 2 h 49"/>
                  <a:gd name="T42" fmla="*/ 1 w 40"/>
                  <a:gd name="T43" fmla="*/ 2 h 49"/>
                  <a:gd name="T44" fmla="*/ 1 w 40"/>
                  <a:gd name="T45" fmla="*/ 2 h 49"/>
                  <a:gd name="T46" fmla="*/ 1 w 40"/>
                  <a:gd name="T47" fmla="*/ 3 h 49"/>
                  <a:gd name="T48" fmla="*/ 1 w 40"/>
                  <a:gd name="T49" fmla="*/ 3 h 49"/>
                  <a:gd name="T50" fmla="*/ 1 w 40"/>
                  <a:gd name="T51" fmla="*/ 3 h 49"/>
                  <a:gd name="T52" fmla="*/ 1 w 40"/>
                  <a:gd name="T53" fmla="*/ 3 h 49"/>
                  <a:gd name="T54" fmla="*/ 1 w 40"/>
                  <a:gd name="T55" fmla="*/ 4 h 49"/>
                  <a:gd name="T56" fmla="*/ 0 w 40"/>
                  <a:gd name="T57" fmla="*/ 4 h 49"/>
                  <a:gd name="T58" fmla="*/ 1 w 40"/>
                  <a:gd name="T59" fmla="*/ 1 h 49"/>
                  <a:gd name="T60" fmla="*/ 1 w 40"/>
                  <a:gd name="T61" fmla="*/ 1 h 49"/>
                  <a:gd name="T62" fmla="*/ 1 w 40"/>
                  <a:gd name="T63" fmla="*/ 1 h 49"/>
                  <a:gd name="T64" fmla="*/ 1 w 40"/>
                  <a:gd name="T65" fmla="*/ 1 h 49"/>
                  <a:gd name="T66" fmla="*/ 1 w 40"/>
                  <a:gd name="T67" fmla="*/ 1 h 49"/>
                  <a:gd name="T68" fmla="*/ 1 w 40"/>
                  <a:gd name="T69" fmla="*/ 1 h 49"/>
                  <a:gd name="T70" fmla="*/ 2 w 40"/>
                  <a:gd name="T71" fmla="*/ 0 h 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
                  <a:gd name="T109" fmla="*/ 0 h 49"/>
                  <a:gd name="T110" fmla="*/ 40 w 40"/>
                  <a:gd name="T111" fmla="*/ 49 h 4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 h="49">
                    <a:moveTo>
                      <a:pt x="21" y="0"/>
                    </a:moveTo>
                    <a:lnTo>
                      <a:pt x="15" y="27"/>
                    </a:lnTo>
                    <a:lnTo>
                      <a:pt x="24" y="13"/>
                    </a:lnTo>
                    <a:lnTo>
                      <a:pt x="31" y="4"/>
                    </a:lnTo>
                    <a:lnTo>
                      <a:pt x="33" y="2"/>
                    </a:lnTo>
                    <a:lnTo>
                      <a:pt x="38" y="0"/>
                    </a:lnTo>
                    <a:lnTo>
                      <a:pt x="39" y="0"/>
                    </a:lnTo>
                    <a:lnTo>
                      <a:pt x="39" y="2"/>
                    </a:lnTo>
                    <a:lnTo>
                      <a:pt x="40" y="3"/>
                    </a:lnTo>
                    <a:lnTo>
                      <a:pt x="40" y="9"/>
                    </a:lnTo>
                    <a:lnTo>
                      <a:pt x="39" y="10"/>
                    </a:lnTo>
                    <a:lnTo>
                      <a:pt x="38" y="13"/>
                    </a:lnTo>
                    <a:lnTo>
                      <a:pt x="38" y="14"/>
                    </a:lnTo>
                    <a:lnTo>
                      <a:pt x="36" y="16"/>
                    </a:lnTo>
                    <a:lnTo>
                      <a:pt x="33" y="16"/>
                    </a:lnTo>
                    <a:lnTo>
                      <a:pt x="33" y="14"/>
                    </a:lnTo>
                    <a:lnTo>
                      <a:pt x="32" y="13"/>
                    </a:lnTo>
                    <a:lnTo>
                      <a:pt x="32" y="10"/>
                    </a:lnTo>
                    <a:lnTo>
                      <a:pt x="29" y="10"/>
                    </a:lnTo>
                    <a:lnTo>
                      <a:pt x="25" y="14"/>
                    </a:lnTo>
                    <a:lnTo>
                      <a:pt x="19" y="23"/>
                    </a:lnTo>
                    <a:lnTo>
                      <a:pt x="15" y="28"/>
                    </a:lnTo>
                    <a:lnTo>
                      <a:pt x="14" y="31"/>
                    </a:lnTo>
                    <a:lnTo>
                      <a:pt x="12" y="35"/>
                    </a:lnTo>
                    <a:lnTo>
                      <a:pt x="11" y="38"/>
                    </a:lnTo>
                    <a:lnTo>
                      <a:pt x="11" y="41"/>
                    </a:lnTo>
                    <a:lnTo>
                      <a:pt x="10" y="42"/>
                    </a:lnTo>
                    <a:lnTo>
                      <a:pt x="8" y="49"/>
                    </a:lnTo>
                    <a:lnTo>
                      <a:pt x="0" y="49"/>
                    </a:lnTo>
                    <a:lnTo>
                      <a:pt x="10" y="16"/>
                    </a:lnTo>
                    <a:lnTo>
                      <a:pt x="10" y="13"/>
                    </a:lnTo>
                    <a:lnTo>
                      <a:pt x="11" y="9"/>
                    </a:lnTo>
                    <a:lnTo>
                      <a:pt x="11" y="6"/>
                    </a:lnTo>
                    <a:lnTo>
                      <a:pt x="3" y="6"/>
                    </a:lnTo>
                    <a:lnTo>
                      <a:pt x="3" y="3"/>
                    </a:lnTo>
                    <a:lnTo>
                      <a:pt x="21"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75" name="Freeform 428"/>
              <p:cNvSpPr>
                <a:spLocks noEditPoints="1"/>
              </p:cNvSpPr>
              <p:nvPr/>
            </p:nvSpPr>
            <p:spPr bwMode="auto">
              <a:xfrm>
                <a:off x="4987" y="3801"/>
                <a:ext cx="25" cy="25"/>
              </a:xfrm>
              <a:custGeom>
                <a:avLst/>
                <a:gdLst>
                  <a:gd name="T0" fmla="*/ 1 w 51"/>
                  <a:gd name="T1" fmla="*/ 0 h 51"/>
                  <a:gd name="T2" fmla="*/ 1 w 51"/>
                  <a:gd name="T3" fmla="*/ 0 h 51"/>
                  <a:gd name="T4" fmla="*/ 0 w 51"/>
                  <a:gd name="T5" fmla="*/ 1 h 51"/>
                  <a:gd name="T6" fmla="*/ 0 w 51"/>
                  <a:gd name="T7" fmla="*/ 2 h 51"/>
                  <a:gd name="T8" fmla="*/ 0 w 51"/>
                  <a:gd name="T9" fmla="*/ 2 h 51"/>
                  <a:gd name="T10" fmla="*/ 0 w 51"/>
                  <a:gd name="T11" fmla="*/ 2 h 51"/>
                  <a:gd name="T12" fmla="*/ 1 w 51"/>
                  <a:gd name="T13" fmla="*/ 2 h 51"/>
                  <a:gd name="T14" fmla="*/ 1 w 51"/>
                  <a:gd name="T15" fmla="*/ 2 h 51"/>
                  <a:gd name="T16" fmla="*/ 1 w 51"/>
                  <a:gd name="T17" fmla="*/ 2 h 51"/>
                  <a:gd name="T18" fmla="*/ 1 w 51"/>
                  <a:gd name="T19" fmla="*/ 2 h 51"/>
                  <a:gd name="T20" fmla="*/ 2 w 51"/>
                  <a:gd name="T21" fmla="*/ 1 h 51"/>
                  <a:gd name="T22" fmla="*/ 2 w 51"/>
                  <a:gd name="T23" fmla="*/ 0 h 51"/>
                  <a:gd name="T24" fmla="*/ 2 w 51"/>
                  <a:gd name="T25" fmla="*/ 0 h 51"/>
                  <a:gd name="T26" fmla="*/ 2 w 51"/>
                  <a:gd name="T27" fmla="*/ 0 h 51"/>
                  <a:gd name="T28" fmla="*/ 2 w 51"/>
                  <a:gd name="T29" fmla="*/ 0 h 51"/>
                  <a:gd name="T30" fmla="*/ 2 w 51"/>
                  <a:gd name="T31" fmla="*/ 0 h 51"/>
                  <a:gd name="T32" fmla="*/ 1 w 51"/>
                  <a:gd name="T33" fmla="*/ 0 h 51"/>
                  <a:gd name="T34" fmla="*/ 1 w 51"/>
                  <a:gd name="T35" fmla="*/ 0 h 51"/>
                  <a:gd name="T36" fmla="*/ 2 w 51"/>
                  <a:gd name="T37" fmla="*/ 0 h 51"/>
                  <a:gd name="T38" fmla="*/ 2 w 51"/>
                  <a:gd name="T39" fmla="*/ 0 h 51"/>
                  <a:gd name="T40" fmla="*/ 2 w 51"/>
                  <a:gd name="T41" fmla="*/ 0 h 51"/>
                  <a:gd name="T42" fmla="*/ 2 w 51"/>
                  <a:gd name="T43" fmla="*/ 0 h 51"/>
                  <a:gd name="T44" fmla="*/ 2 w 51"/>
                  <a:gd name="T45" fmla="*/ 0 h 51"/>
                  <a:gd name="T46" fmla="*/ 3 w 51"/>
                  <a:gd name="T47" fmla="*/ 0 h 51"/>
                  <a:gd name="T48" fmla="*/ 2 w 51"/>
                  <a:gd name="T49" fmla="*/ 2 h 51"/>
                  <a:gd name="T50" fmla="*/ 2 w 51"/>
                  <a:gd name="T51" fmla="*/ 2 h 51"/>
                  <a:gd name="T52" fmla="*/ 2 w 51"/>
                  <a:gd name="T53" fmla="*/ 2 h 51"/>
                  <a:gd name="T54" fmla="*/ 2 w 51"/>
                  <a:gd name="T55" fmla="*/ 2 h 51"/>
                  <a:gd name="T56" fmla="*/ 2 w 51"/>
                  <a:gd name="T57" fmla="*/ 2 h 51"/>
                  <a:gd name="T58" fmla="*/ 2 w 51"/>
                  <a:gd name="T59" fmla="*/ 2 h 51"/>
                  <a:gd name="T60" fmla="*/ 2 w 51"/>
                  <a:gd name="T61" fmla="*/ 2 h 51"/>
                  <a:gd name="T62" fmla="*/ 3 w 51"/>
                  <a:gd name="T63" fmla="*/ 2 h 51"/>
                  <a:gd name="T64" fmla="*/ 2 w 51"/>
                  <a:gd name="T65" fmla="*/ 3 h 51"/>
                  <a:gd name="T66" fmla="*/ 2 w 51"/>
                  <a:gd name="T67" fmla="*/ 3 h 51"/>
                  <a:gd name="T68" fmla="*/ 2 w 51"/>
                  <a:gd name="T69" fmla="*/ 3 h 51"/>
                  <a:gd name="T70" fmla="*/ 1 w 51"/>
                  <a:gd name="T71" fmla="*/ 3 h 51"/>
                  <a:gd name="T72" fmla="*/ 1 w 51"/>
                  <a:gd name="T73" fmla="*/ 3 h 51"/>
                  <a:gd name="T74" fmla="*/ 1 w 51"/>
                  <a:gd name="T75" fmla="*/ 2 h 51"/>
                  <a:gd name="T76" fmla="*/ 1 w 51"/>
                  <a:gd name="T77" fmla="*/ 2 h 51"/>
                  <a:gd name="T78" fmla="*/ 1 w 51"/>
                  <a:gd name="T79" fmla="*/ 2 h 51"/>
                  <a:gd name="T80" fmla="*/ 2 w 51"/>
                  <a:gd name="T81" fmla="*/ 2 h 51"/>
                  <a:gd name="T82" fmla="*/ 1 w 51"/>
                  <a:gd name="T83" fmla="*/ 2 h 51"/>
                  <a:gd name="T84" fmla="*/ 0 w 51"/>
                  <a:gd name="T85" fmla="*/ 3 h 51"/>
                  <a:gd name="T86" fmla="*/ 0 w 51"/>
                  <a:gd name="T87" fmla="*/ 3 h 51"/>
                  <a:gd name="T88" fmla="*/ 0 w 51"/>
                  <a:gd name="T89" fmla="*/ 2 h 51"/>
                  <a:gd name="T90" fmla="*/ 0 w 51"/>
                  <a:gd name="T91" fmla="*/ 2 h 51"/>
                  <a:gd name="T92" fmla="*/ 0 w 51"/>
                  <a:gd name="T93" fmla="*/ 2 h 51"/>
                  <a:gd name="T94" fmla="*/ 0 w 51"/>
                  <a:gd name="T95" fmla="*/ 1 h 51"/>
                  <a:gd name="T96" fmla="*/ 0 w 51"/>
                  <a:gd name="T97" fmla="*/ 1 h 51"/>
                  <a:gd name="T98" fmla="*/ 0 w 51"/>
                  <a:gd name="T99" fmla="*/ 0 h 51"/>
                  <a:gd name="T100" fmla="*/ 0 w 51"/>
                  <a:gd name="T101" fmla="*/ 0 h 51"/>
                  <a:gd name="T102" fmla="*/ 1 w 51"/>
                  <a:gd name="T103" fmla="*/ 0 h 51"/>
                  <a:gd name="T104" fmla="*/ 1 w 51"/>
                  <a:gd name="T105" fmla="*/ 0 h 51"/>
                  <a:gd name="T106" fmla="*/ 1 w 51"/>
                  <a:gd name="T107" fmla="*/ 0 h 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1"/>
                  <a:gd name="T163" fmla="*/ 0 h 51"/>
                  <a:gd name="T164" fmla="*/ 51 w 51"/>
                  <a:gd name="T165" fmla="*/ 51 h 5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1" h="51">
                    <a:moveTo>
                      <a:pt x="30" y="3"/>
                    </a:moveTo>
                    <a:lnTo>
                      <a:pt x="24" y="6"/>
                    </a:lnTo>
                    <a:lnTo>
                      <a:pt x="13" y="20"/>
                    </a:lnTo>
                    <a:lnTo>
                      <a:pt x="9" y="37"/>
                    </a:lnTo>
                    <a:lnTo>
                      <a:pt x="11" y="42"/>
                    </a:lnTo>
                    <a:lnTo>
                      <a:pt x="14" y="45"/>
                    </a:lnTo>
                    <a:lnTo>
                      <a:pt x="16" y="45"/>
                    </a:lnTo>
                    <a:lnTo>
                      <a:pt x="20" y="44"/>
                    </a:lnTo>
                    <a:lnTo>
                      <a:pt x="24" y="41"/>
                    </a:lnTo>
                    <a:lnTo>
                      <a:pt x="30" y="35"/>
                    </a:lnTo>
                    <a:lnTo>
                      <a:pt x="37" y="24"/>
                    </a:lnTo>
                    <a:lnTo>
                      <a:pt x="38" y="11"/>
                    </a:lnTo>
                    <a:lnTo>
                      <a:pt x="38" y="7"/>
                    </a:lnTo>
                    <a:lnTo>
                      <a:pt x="35" y="6"/>
                    </a:lnTo>
                    <a:lnTo>
                      <a:pt x="34" y="4"/>
                    </a:lnTo>
                    <a:lnTo>
                      <a:pt x="34" y="3"/>
                    </a:lnTo>
                    <a:lnTo>
                      <a:pt x="30" y="3"/>
                    </a:lnTo>
                    <a:close/>
                    <a:moveTo>
                      <a:pt x="31" y="0"/>
                    </a:moveTo>
                    <a:lnTo>
                      <a:pt x="35" y="2"/>
                    </a:lnTo>
                    <a:lnTo>
                      <a:pt x="37" y="3"/>
                    </a:lnTo>
                    <a:lnTo>
                      <a:pt x="38" y="6"/>
                    </a:lnTo>
                    <a:lnTo>
                      <a:pt x="41" y="9"/>
                    </a:lnTo>
                    <a:lnTo>
                      <a:pt x="42" y="3"/>
                    </a:lnTo>
                    <a:lnTo>
                      <a:pt x="51" y="0"/>
                    </a:lnTo>
                    <a:lnTo>
                      <a:pt x="41" y="38"/>
                    </a:lnTo>
                    <a:lnTo>
                      <a:pt x="39" y="42"/>
                    </a:lnTo>
                    <a:lnTo>
                      <a:pt x="39" y="45"/>
                    </a:lnTo>
                    <a:lnTo>
                      <a:pt x="41" y="46"/>
                    </a:lnTo>
                    <a:lnTo>
                      <a:pt x="41" y="45"/>
                    </a:lnTo>
                    <a:lnTo>
                      <a:pt x="44" y="42"/>
                    </a:lnTo>
                    <a:lnTo>
                      <a:pt x="45" y="38"/>
                    </a:lnTo>
                    <a:lnTo>
                      <a:pt x="48" y="41"/>
                    </a:lnTo>
                    <a:lnTo>
                      <a:pt x="41" y="48"/>
                    </a:lnTo>
                    <a:lnTo>
                      <a:pt x="38" y="49"/>
                    </a:lnTo>
                    <a:lnTo>
                      <a:pt x="37" y="51"/>
                    </a:lnTo>
                    <a:lnTo>
                      <a:pt x="31" y="51"/>
                    </a:lnTo>
                    <a:lnTo>
                      <a:pt x="31" y="48"/>
                    </a:lnTo>
                    <a:lnTo>
                      <a:pt x="30" y="46"/>
                    </a:lnTo>
                    <a:lnTo>
                      <a:pt x="31" y="45"/>
                    </a:lnTo>
                    <a:lnTo>
                      <a:pt x="31" y="39"/>
                    </a:lnTo>
                    <a:lnTo>
                      <a:pt x="34" y="35"/>
                    </a:lnTo>
                    <a:lnTo>
                      <a:pt x="24" y="45"/>
                    </a:lnTo>
                    <a:lnTo>
                      <a:pt x="13" y="51"/>
                    </a:lnTo>
                    <a:lnTo>
                      <a:pt x="7" y="51"/>
                    </a:lnTo>
                    <a:lnTo>
                      <a:pt x="2" y="45"/>
                    </a:lnTo>
                    <a:lnTo>
                      <a:pt x="0" y="42"/>
                    </a:lnTo>
                    <a:lnTo>
                      <a:pt x="0" y="32"/>
                    </a:lnTo>
                    <a:lnTo>
                      <a:pt x="3" y="27"/>
                    </a:lnTo>
                    <a:lnTo>
                      <a:pt x="6" y="20"/>
                    </a:lnTo>
                    <a:lnTo>
                      <a:pt x="9" y="14"/>
                    </a:lnTo>
                    <a:lnTo>
                      <a:pt x="14" y="9"/>
                    </a:lnTo>
                    <a:lnTo>
                      <a:pt x="23" y="3"/>
                    </a:lnTo>
                    <a:lnTo>
                      <a:pt x="28" y="2"/>
                    </a:lnTo>
                    <a:lnTo>
                      <a:pt x="31"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76" name="Freeform 429"/>
              <p:cNvSpPr>
                <a:spLocks/>
              </p:cNvSpPr>
              <p:nvPr/>
            </p:nvSpPr>
            <p:spPr bwMode="auto">
              <a:xfrm>
                <a:off x="5014" y="3801"/>
                <a:ext cx="35" cy="25"/>
              </a:xfrm>
              <a:custGeom>
                <a:avLst/>
                <a:gdLst>
                  <a:gd name="T0" fmla="*/ 0 w 71"/>
                  <a:gd name="T1" fmla="*/ 1 h 51"/>
                  <a:gd name="T2" fmla="*/ 1 w 71"/>
                  <a:gd name="T3" fmla="*/ 1 h 51"/>
                  <a:gd name="T4" fmla="*/ 1 w 71"/>
                  <a:gd name="T5" fmla="*/ 0 h 51"/>
                  <a:gd name="T6" fmla="*/ 2 w 71"/>
                  <a:gd name="T7" fmla="*/ 0 h 51"/>
                  <a:gd name="T8" fmla="*/ 2 w 71"/>
                  <a:gd name="T9" fmla="*/ 0 h 51"/>
                  <a:gd name="T10" fmla="*/ 2 w 71"/>
                  <a:gd name="T11" fmla="*/ 0 h 51"/>
                  <a:gd name="T12" fmla="*/ 2 w 71"/>
                  <a:gd name="T13" fmla="*/ 0 h 51"/>
                  <a:gd name="T14" fmla="*/ 2 w 71"/>
                  <a:gd name="T15" fmla="*/ 0 h 51"/>
                  <a:gd name="T16" fmla="*/ 3 w 71"/>
                  <a:gd name="T17" fmla="*/ 0 h 51"/>
                  <a:gd name="T18" fmla="*/ 3 w 71"/>
                  <a:gd name="T19" fmla="*/ 0 h 51"/>
                  <a:gd name="T20" fmla="*/ 4 w 71"/>
                  <a:gd name="T21" fmla="*/ 0 h 51"/>
                  <a:gd name="T22" fmla="*/ 4 w 71"/>
                  <a:gd name="T23" fmla="*/ 0 h 51"/>
                  <a:gd name="T24" fmla="*/ 4 w 71"/>
                  <a:gd name="T25" fmla="*/ 2 h 51"/>
                  <a:gd name="T26" fmla="*/ 3 w 71"/>
                  <a:gd name="T27" fmla="*/ 2 h 51"/>
                  <a:gd name="T28" fmla="*/ 4 w 71"/>
                  <a:gd name="T29" fmla="*/ 2 h 51"/>
                  <a:gd name="T30" fmla="*/ 4 w 71"/>
                  <a:gd name="T31" fmla="*/ 2 h 51"/>
                  <a:gd name="T32" fmla="*/ 4 w 71"/>
                  <a:gd name="T33" fmla="*/ 2 h 51"/>
                  <a:gd name="T34" fmla="*/ 4 w 71"/>
                  <a:gd name="T35" fmla="*/ 2 h 51"/>
                  <a:gd name="T36" fmla="*/ 3 w 71"/>
                  <a:gd name="T37" fmla="*/ 3 h 51"/>
                  <a:gd name="T38" fmla="*/ 3 w 71"/>
                  <a:gd name="T39" fmla="*/ 3 h 51"/>
                  <a:gd name="T40" fmla="*/ 3 w 71"/>
                  <a:gd name="T41" fmla="*/ 2 h 51"/>
                  <a:gd name="T42" fmla="*/ 3 w 71"/>
                  <a:gd name="T43" fmla="*/ 2 h 51"/>
                  <a:gd name="T44" fmla="*/ 3 w 71"/>
                  <a:gd name="T45" fmla="*/ 1 h 51"/>
                  <a:gd name="T46" fmla="*/ 3 w 71"/>
                  <a:gd name="T47" fmla="*/ 0 h 51"/>
                  <a:gd name="T48" fmla="*/ 3 w 71"/>
                  <a:gd name="T49" fmla="*/ 0 h 51"/>
                  <a:gd name="T50" fmla="*/ 3 w 71"/>
                  <a:gd name="T51" fmla="*/ 1 h 51"/>
                  <a:gd name="T52" fmla="*/ 2 w 71"/>
                  <a:gd name="T53" fmla="*/ 1 h 51"/>
                  <a:gd name="T54" fmla="*/ 1 w 71"/>
                  <a:gd name="T55" fmla="*/ 3 h 51"/>
                  <a:gd name="T56" fmla="*/ 2 w 71"/>
                  <a:gd name="T57" fmla="*/ 0 h 51"/>
                  <a:gd name="T58" fmla="*/ 2 w 71"/>
                  <a:gd name="T59" fmla="*/ 0 h 51"/>
                  <a:gd name="T60" fmla="*/ 2 w 71"/>
                  <a:gd name="T61" fmla="*/ 0 h 51"/>
                  <a:gd name="T62" fmla="*/ 1 w 71"/>
                  <a:gd name="T63" fmla="*/ 0 h 51"/>
                  <a:gd name="T64" fmla="*/ 1 w 71"/>
                  <a:gd name="T65" fmla="*/ 1 h 51"/>
                  <a:gd name="T66" fmla="*/ 1 w 71"/>
                  <a:gd name="T67" fmla="*/ 1 h 51"/>
                  <a:gd name="T68" fmla="*/ 0 w 71"/>
                  <a:gd name="T69" fmla="*/ 2 h 51"/>
                  <a:gd name="T70" fmla="*/ 0 w 71"/>
                  <a:gd name="T71" fmla="*/ 3 h 51"/>
                  <a:gd name="T72" fmla="*/ 0 w 71"/>
                  <a:gd name="T73" fmla="*/ 0 h 51"/>
                  <a:gd name="T74" fmla="*/ 0 w 71"/>
                  <a:gd name="T75" fmla="*/ 0 h 51"/>
                  <a:gd name="T76" fmla="*/ 0 w 71"/>
                  <a:gd name="T77" fmla="*/ 0 h 51"/>
                  <a:gd name="T78" fmla="*/ 1 w 71"/>
                  <a:gd name="T79" fmla="*/ 0 h 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1"/>
                  <a:gd name="T121" fmla="*/ 0 h 51"/>
                  <a:gd name="T122" fmla="*/ 71 w 71"/>
                  <a:gd name="T123" fmla="*/ 51 h 5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1" h="51">
                    <a:moveTo>
                      <a:pt x="22" y="0"/>
                    </a:moveTo>
                    <a:lnTo>
                      <a:pt x="15" y="25"/>
                    </a:lnTo>
                    <a:lnTo>
                      <a:pt x="18" y="20"/>
                    </a:lnTo>
                    <a:lnTo>
                      <a:pt x="21" y="16"/>
                    </a:lnTo>
                    <a:lnTo>
                      <a:pt x="22" y="11"/>
                    </a:lnTo>
                    <a:lnTo>
                      <a:pt x="29" y="4"/>
                    </a:lnTo>
                    <a:lnTo>
                      <a:pt x="33" y="3"/>
                    </a:lnTo>
                    <a:lnTo>
                      <a:pt x="35" y="2"/>
                    </a:lnTo>
                    <a:lnTo>
                      <a:pt x="36" y="2"/>
                    </a:lnTo>
                    <a:lnTo>
                      <a:pt x="39" y="0"/>
                    </a:lnTo>
                    <a:lnTo>
                      <a:pt x="42" y="2"/>
                    </a:lnTo>
                    <a:lnTo>
                      <a:pt x="44" y="4"/>
                    </a:lnTo>
                    <a:lnTo>
                      <a:pt x="44" y="6"/>
                    </a:lnTo>
                    <a:lnTo>
                      <a:pt x="46" y="7"/>
                    </a:lnTo>
                    <a:lnTo>
                      <a:pt x="44" y="9"/>
                    </a:lnTo>
                    <a:lnTo>
                      <a:pt x="44" y="14"/>
                    </a:lnTo>
                    <a:lnTo>
                      <a:pt x="40" y="28"/>
                    </a:lnTo>
                    <a:lnTo>
                      <a:pt x="49" y="13"/>
                    </a:lnTo>
                    <a:lnTo>
                      <a:pt x="60" y="2"/>
                    </a:lnTo>
                    <a:lnTo>
                      <a:pt x="63" y="2"/>
                    </a:lnTo>
                    <a:lnTo>
                      <a:pt x="65" y="0"/>
                    </a:lnTo>
                    <a:lnTo>
                      <a:pt x="68" y="2"/>
                    </a:lnTo>
                    <a:lnTo>
                      <a:pt x="71" y="4"/>
                    </a:lnTo>
                    <a:lnTo>
                      <a:pt x="71" y="13"/>
                    </a:lnTo>
                    <a:lnTo>
                      <a:pt x="70" y="16"/>
                    </a:lnTo>
                    <a:lnTo>
                      <a:pt x="64" y="35"/>
                    </a:lnTo>
                    <a:lnTo>
                      <a:pt x="63" y="39"/>
                    </a:lnTo>
                    <a:lnTo>
                      <a:pt x="63" y="45"/>
                    </a:lnTo>
                    <a:lnTo>
                      <a:pt x="64" y="45"/>
                    </a:lnTo>
                    <a:lnTo>
                      <a:pt x="64" y="44"/>
                    </a:lnTo>
                    <a:lnTo>
                      <a:pt x="67" y="42"/>
                    </a:lnTo>
                    <a:lnTo>
                      <a:pt x="68" y="41"/>
                    </a:lnTo>
                    <a:lnTo>
                      <a:pt x="68" y="38"/>
                    </a:lnTo>
                    <a:lnTo>
                      <a:pt x="71" y="39"/>
                    </a:lnTo>
                    <a:lnTo>
                      <a:pt x="68" y="42"/>
                    </a:lnTo>
                    <a:lnTo>
                      <a:pt x="67" y="45"/>
                    </a:lnTo>
                    <a:lnTo>
                      <a:pt x="65" y="46"/>
                    </a:lnTo>
                    <a:lnTo>
                      <a:pt x="63" y="48"/>
                    </a:lnTo>
                    <a:lnTo>
                      <a:pt x="60" y="51"/>
                    </a:lnTo>
                    <a:lnTo>
                      <a:pt x="56" y="51"/>
                    </a:lnTo>
                    <a:lnTo>
                      <a:pt x="53" y="48"/>
                    </a:lnTo>
                    <a:lnTo>
                      <a:pt x="53" y="44"/>
                    </a:lnTo>
                    <a:lnTo>
                      <a:pt x="54" y="41"/>
                    </a:lnTo>
                    <a:lnTo>
                      <a:pt x="56" y="35"/>
                    </a:lnTo>
                    <a:lnTo>
                      <a:pt x="61" y="18"/>
                    </a:lnTo>
                    <a:lnTo>
                      <a:pt x="61" y="16"/>
                    </a:lnTo>
                    <a:lnTo>
                      <a:pt x="63" y="13"/>
                    </a:lnTo>
                    <a:lnTo>
                      <a:pt x="63" y="9"/>
                    </a:lnTo>
                    <a:lnTo>
                      <a:pt x="61" y="7"/>
                    </a:lnTo>
                    <a:lnTo>
                      <a:pt x="58" y="7"/>
                    </a:lnTo>
                    <a:lnTo>
                      <a:pt x="56" y="10"/>
                    </a:lnTo>
                    <a:lnTo>
                      <a:pt x="51" y="16"/>
                    </a:lnTo>
                    <a:lnTo>
                      <a:pt x="46" y="21"/>
                    </a:lnTo>
                    <a:lnTo>
                      <a:pt x="42" y="28"/>
                    </a:lnTo>
                    <a:lnTo>
                      <a:pt x="33" y="49"/>
                    </a:lnTo>
                    <a:lnTo>
                      <a:pt x="25" y="49"/>
                    </a:lnTo>
                    <a:lnTo>
                      <a:pt x="35" y="17"/>
                    </a:lnTo>
                    <a:lnTo>
                      <a:pt x="36" y="13"/>
                    </a:lnTo>
                    <a:lnTo>
                      <a:pt x="36" y="9"/>
                    </a:lnTo>
                    <a:lnTo>
                      <a:pt x="35" y="9"/>
                    </a:lnTo>
                    <a:lnTo>
                      <a:pt x="35" y="7"/>
                    </a:lnTo>
                    <a:lnTo>
                      <a:pt x="32" y="7"/>
                    </a:lnTo>
                    <a:lnTo>
                      <a:pt x="30" y="9"/>
                    </a:lnTo>
                    <a:lnTo>
                      <a:pt x="28" y="10"/>
                    </a:lnTo>
                    <a:lnTo>
                      <a:pt x="25" y="14"/>
                    </a:lnTo>
                    <a:lnTo>
                      <a:pt x="22" y="17"/>
                    </a:lnTo>
                    <a:lnTo>
                      <a:pt x="19" y="23"/>
                    </a:lnTo>
                    <a:lnTo>
                      <a:pt x="16" y="27"/>
                    </a:lnTo>
                    <a:lnTo>
                      <a:pt x="14" y="32"/>
                    </a:lnTo>
                    <a:lnTo>
                      <a:pt x="12" y="37"/>
                    </a:lnTo>
                    <a:lnTo>
                      <a:pt x="11" y="42"/>
                    </a:lnTo>
                    <a:lnTo>
                      <a:pt x="8" y="49"/>
                    </a:lnTo>
                    <a:lnTo>
                      <a:pt x="0" y="49"/>
                    </a:lnTo>
                    <a:lnTo>
                      <a:pt x="11" y="14"/>
                    </a:lnTo>
                    <a:lnTo>
                      <a:pt x="11" y="6"/>
                    </a:lnTo>
                    <a:lnTo>
                      <a:pt x="9" y="4"/>
                    </a:lnTo>
                    <a:lnTo>
                      <a:pt x="5" y="4"/>
                    </a:lnTo>
                    <a:lnTo>
                      <a:pt x="4" y="6"/>
                    </a:lnTo>
                    <a:lnTo>
                      <a:pt x="5" y="3"/>
                    </a:lnTo>
                    <a:lnTo>
                      <a:pt x="22"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77" name="Freeform 430"/>
              <p:cNvSpPr>
                <a:spLocks/>
              </p:cNvSpPr>
              <p:nvPr/>
            </p:nvSpPr>
            <p:spPr bwMode="auto">
              <a:xfrm>
                <a:off x="5065" y="3789"/>
                <a:ext cx="24" cy="37"/>
              </a:xfrm>
              <a:custGeom>
                <a:avLst/>
                <a:gdLst>
                  <a:gd name="T0" fmla="*/ 2 w 47"/>
                  <a:gd name="T1" fmla="*/ 0 h 73"/>
                  <a:gd name="T2" fmla="*/ 3 w 47"/>
                  <a:gd name="T3" fmla="*/ 0 h 73"/>
                  <a:gd name="T4" fmla="*/ 3 w 47"/>
                  <a:gd name="T5" fmla="*/ 1 h 73"/>
                  <a:gd name="T6" fmla="*/ 3 w 47"/>
                  <a:gd name="T7" fmla="*/ 1 h 73"/>
                  <a:gd name="T8" fmla="*/ 3 w 47"/>
                  <a:gd name="T9" fmla="*/ 1 h 73"/>
                  <a:gd name="T10" fmla="*/ 3 w 47"/>
                  <a:gd name="T11" fmla="*/ 1 h 73"/>
                  <a:gd name="T12" fmla="*/ 3 w 47"/>
                  <a:gd name="T13" fmla="*/ 1 h 73"/>
                  <a:gd name="T14" fmla="*/ 3 w 47"/>
                  <a:gd name="T15" fmla="*/ 1 h 73"/>
                  <a:gd name="T16" fmla="*/ 3 w 47"/>
                  <a:gd name="T17" fmla="*/ 2 h 73"/>
                  <a:gd name="T18" fmla="*/ 2 w 47"/>
                  <a:gd name="T19" fmla="*/ 4 h 73"/>
                  <a:gd name="T20" fmla="*/ 2 w 47"/>
                  <a:gd name="T21" fmla="*/ 4 h 73"/>
                  <a:gd name="T22" fmla="*/ 2 w 47"/>
                  <a:gd name="T23" fmla="*/ 5 h 73"/>
                  <a:gd name="T24" fmla="*/ 2 w 47"/>
                  <a:gd name="T25" fmla="*/ 5 h 73"/>
                  <a:gd name="T26" fmla="*/ 2 w 47"/>
                  <a:gd name="T27" fmla="*/ 5 h 73"/>
                  <a:gd name="T28" fmla="*/ 2 w 47"/>
                  <a:gd name="T29" fmla="*/ 5 h 73"/>
                  <a:gd name="T30" fmla="*/ 2 w 47"/>
                  <a:gd name="T31" fmla="*/ 5 h 73"/>
                  <a:gd name="T32" fmla="*/ 2 w 47"/>
                  <a:gd name="T33" fmla="*/ 5 h 73"/>
                  <a:gd name="T34" fmla="*/ 0 w 47"/>
                  <a:gd name="T35" fmla="*/ 5 h 73"/>
                  <a:gd name="T36" fmla="*/ 0 w 47"/>
                  <a:gd name="T37" fmla="*/ 5 h 73"/>
                  <a:gd name="T38" fmla="*/ 1 w 47"/>
                  <a:gd name="T39" fmla="*/ 5 h 73"/>
                  <a:gd name="T40" fmla="*/ 1 w 47"/>
                  <a:gd name="T41" fmla="*/ 5 h 73"/>
                  <a:gd name="T42" fmla="*/ 1 w 47"/>
                  <a:gd name="T43" fmla="*/ 4 h 73"/>
                  <a:gd name="T44" fmla="*/ 1 w 47"/>
                  <a:gd name="T45" fmla="*/ 4 h 73"/>
                  <a:gd name="T46" fmla="*/ 2 w 47"/>
                  <a:gd name="T47" fmla="*/ 1 h 73"/>
                  <a:gd name="T48" fmla="*/ 2 w 47"/>
                  <a:gd name="T49" fmla="*/ 1 h 73"/>
                  <a:gd name="T50" fmla="*/ 2 w 47"/>
                  <a:gd name="T51" fmla="*/ 1 h 73"/>
                  <a:gd name="T52" fmla="*/ 2 w 47"/>
                  <a:gd name="T53" fmla="*/ 1 h 73"/>
                  <a:gd name="T54" fmla="*/ 2 w 47"/>
                  <a:gd name="T55" fmla="*/ 1 h 73"/>
                  <a:gd name="T56" fmla="*/ 2 w 47"/>
                  <a:gd name="T57" fmla="*/ 1 h 73"/>
                  <a:gd name="T58" fmla="*/ 2 w 47"/>
                  <a:gd name="T59" fmla="*/ 0 h 7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
                  <a:gd name="T91" fmla="*/ 0 h 73"/>
                  <a:gd name="T92" fmla="*/ 47 w 47"/>
                  <a:gd name="T93" fmla="*/ 73 h 7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 h="73">
                    <a:moveTo>
                      <a:pt x="19" y="0"/>
                    </a:moveTo>
                    <a:lnTo>
                      <a:pt x="47" y="0"/>
                    </a:lnTo>
                    <a:lnTo>
                      <a:pt x="46" y="3"/>
                    </a:lnTo>
                    <a:lnTo>
                      <a:pt x="43" y="3"/>
                    </a:lnTo>
                    <a:lnTo>
                      <a:pt x="42" y="4"/>
                    </a:lnTo>
                    <a:lnTo>
                      <a:pt x="39" y="4"/>
                    </a:lnTo>
                    <a:lnTo>
                      <a:pt x="36" y="7"/>
                    </a:lnTo>
                    <a:lnTo>
                      <a:pt x="36" y="13"/>
                    </a:lnTo>
                    <a:lnTo>
                      <a:pt x="35" y="17"/>
                    </a:lnTo>
                    <a:lnTo>
                      <a:pt x="22" y="61"/>
                    </a:lnTo>
                    <a:lnTo>
                      <a:pt x="21" y="63"/>
                    </a:lnTo>
                    <a:lnTo>
                      <a:pt x="21" y="66"/>
                    </a:lnTo>
                    <a:lnTo>
                      <a:pt x="19" y="66"/>
                    </a:lnTo>
                    <a:lnTo>
                      <a:pt x="19" y="68"/>
                    </a:lnTo>
                    <a:lnTo>
                      <a:pt x="22" y="70"/>
                    </a:lnTo>
                    <a:lnTo>
                      <a:pt x="29" y="70"/>
                    </a:lnTo>
                    <a:lnTo>
                      <a:pt x="29" y="73"/>
                    </a:lnTo>
                    <a:lnTo>
                      <a:pt x="0" y="73"/>
                    </a:lnTo>
                    <a:lnTo>
                      <a:pt x="0" y="70"/>
                    </a:lnTo>
                    <a:lnTo>
                      <a:pt x="7" y="70"/>
                    </a:lnTo>
                    <a:lnTo>
                      <a:pt x="11" y="66"/>
                    </a:lnTo>
                    <a:lnTo>
                      <a:pt x="12" y="63"/>
                    </a:lnTo>
                    <a:lnTo>
                      <a:pt x="14" y="59"/>
                    </a:lnTo>
                    <a:lnTo>
                      <a:pt x="25" y="16"/>
                    </a:lnTo>
                    <a:lnTo>
                      <a:pt x="26" y="13"/>
                    </a:lnTo>
                    <a:lnTo>
                      <a:pt x="26" y="6"/>
                    </a:lnTo>
                    <a:lnTo>
                      <a:pt x="25" y="6"/>
                    </a:lnTo>
                    <a:lnTo>
                      <a:pt x="25" y="3"/>
                    </a:lnTo>
                    <a:lnTo>
                      <a:pt x="19" y="3"/>
                    </a:lnTo>
                    <a:lnTo>
                      <a:pt x="19"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78" name="Freeform 431"/>
              <p:cNvSpPr>
                <a:spLocks noEditPoints="1"/>
              </p:cNvSpPr>
              <p:nvPr/>
            </p:nvSpPr>
            <p:spPr bwMode="auto">
              <a:xfrm>
                <a:off x="5083" y="3789"/>
                <a:ext cx="39" cy="37"/>
              </a:xfrm>
              <a:custGeom>
                <a:avLst/>
                <a:gdLst>
                  <a:gd name="T0" fmla="*/ 3 w 77"/>
                  <a:gd name="T1" fmla="*/ 1 h 73"/>
                  <a:gd name="T2" fmla="*/ 2 w 77"/>
                  <a:gd name="T3" fmla="*/ 4 h 73"/>
                  <a:gd name="T4" fmla="*/ 2 w 77"/>
                  <a:gd name="T5" fmla="*/ 5 h 73"/>
                  <a:gd name="T6" fmla="*/ 2 w 77"/>
                  <a:gd name="T7" fmla="*/ 5 h 73"/>
                  <a:gd name="T8" fmla="*/ 2 w 77"/>
                  <a:gd name="T9" fmla="*/ 5 h 73"/>
                  <a:gd name="T10" fmla="*/ 2 w 77"/>
                  <a:gd name="T11" fmla="*/ 5 h 73"/>
                  <a:gd name="T12" fmla="*/ 3 w 77"/>
                  <a:gd name="T13" fmla="*/ 5 h 73"/>
                  <a:gd name="T14" fmla="*/ 3 w 77"/>
                  <a:gd name="T15" fmla="*/ 5 h 73"/>
                  <a:gd name="T16" fmla="*/ 4 w 77"/>
                  <a:gd name="T17" fmla="*/ 5 h 73"/>
                  <a:gd name="T18" fmla="*/ 4 w 77"/>
                  <a:gd name="T19" fmla="*/ 4 h 73"/>
                  <a:gd name="T20" fmla="*/ 4 w 77"/>
                  <a:gd name="T21" fmla="*/ 4 h 73"/>
                  <a:gd name="T22" fmla="*/ 4 w 77"/>
                  <a:gd name="T23" fmla="*/ 4 h 73"/>
                  <a:gd name="T24" fmla="*/ 5 w 77"/>
                  <a:gd name="T25" fmla="*/ 4 h 73"/>
                  <a:gd name="T26" fmla="*/ 5 w 77"/>
                  <a:gd name="T27" fmla="*/ 3 h 73"/>
                  <a:gd name="T28" fmla="*/ 5 w 77"/>
                  <a:gd name="T29" fmla="*/ 3 h 73"/>
                  <a:gd name="T30" fmla="*/ 5 w 77"/>
                  <a:gd name="T31" fmla="*/ 2 h 73"/>
                  <a:gd name="T32" fmla="*/ 5 w 77"/>
                  <a:gd name="T33" fmla="*/ 2 h 73"/>
                  <a:gd name="T34" fmla="*/ 5 w 77"/>
                  <a:gd name="T35" fmla="*/ 1 h 73"/>
                  <a:gd name="T36" fmla="*/ 4 w 77"/>
                  <a:gd name="T37" fmla="*/ 1 h 73"/>
                  <a:gd name="T38" fmla="*/ 4 w 77"/>
                  <a:gd name="T39" fmla="*/ 1 h 73"/>
                  <a:gd name="T40" fmla="*/ 3 w 77"/>
                  <a:gd name="T41" fmla="*/ 1 h 73"/>
                  <a:gd name="T42" fmla="*/ 2 w 77"/>
                  <a:gd name="T43" fmla="*/ 0 h 73"/>
                  <a:gd name="T44" fmla="*/ 3 w 77"/>
                  <a:gd name="T45" fmla="*/ 0 h 73"/>
                  <a:gd name="T46" fmla="*/ 4 w 77"/>
                  <a:gd name="T47" fmla="*/ 1 h 73"/>
                  <a:gd name="T48" fmla="*/ 4 w 77"/>
                  <a:gd name="T49" fmla="*/ 1 h 73"/>
                  <a:gd name="T50" fmla="*/ 5 w 77"/>
                  <a:gd name="T51" fmla="*/ 1 h 73"/>
                  <a:gd name="T52" fmla="*/ 5 w 77"/>
                  <a:gd name="T53" fmla="*/ 1 h 73"/>
                  <a:gd name="T54" fmla="*/ 5 w 77"/>
                  <a:gd name="T55" fmla="*/ 1 h 73"/>
                  <a:gd name="T56" fmla="*/ 5 w 77"/>
                  <a:gd name="T57" fmla="*/ 2 h 73"/>
                  <a:gd name="T58" fmla="*/ 5 w 77"/>
                  <a:gd name="T59" fmla="*/ 2 h 73"/>
                  <a:gd name="T60" fmla="*/ 5 w 77"/>
                  <a:gd name="T61" fmla="*/ 3 h 73"/>
                  <a:gd name="T62" fmla="*/ 5 w 77"/>
                  <a:gd name="T63" fmla="*/ 3 h 73"/>
                  <a:gd name="T64" fmla="*/ 5 w 77"/>
                  <a:gd name="T65" fmla="*/ 3 h 73"/>
                  <a:gd name="T66" fmla="*/ 5 w 77"/>
                  <a:gd name="T67" fmla="*/ 4 h 73"/>
                  <a:gd name="T68" fmla="*/ 4 w 77"/>
                  <a:gd name="T69" fmla="*/ 5 h 73"/>
                  <a:gd name="T70" fmla="*/ 4 w 77"/>
                  <a:gd name="T71" fmla="*/ 5 h 73"/>
                  <a:gd name="T72" fmla="*/ 4 w 77"/>
                  <a:gd name="T73" fmla="*/ 5 h 73"/>
                  <a:gd name="T74" fmla="*/ 3 w 77"/>
                  <a:gd name="T75" fmla="*/ 5 h 73"/>
                  <a:gd name="T76" fmla="*/ 3 w 77"/>
                  <a:gd name="T77" fmla="*/ 5 h 73"/>
                  <a:gd name="T78" fmla="*/ 3 w 77"/>
                  <a:gd name="T79" fmla="*/ 5 h 73"/>
                  <a:gd name="T80" fmla="*/ 0 w 77"/>
                  <a:gd name="T81" fmla="*/ 5 h 73"/>
                  <a:gd name="T82" fmla="*/ 0 w 77"/>
                  <a:gd name="T83" fmla="*/ 5 h 73"/>
                  <a:gd name="T84" fmla="*/ 1 w 77"/>
                  <a:gd name="T85" fmla="*/ 5 h 73"/>
                  <a:gd name="T86" fmla="*/ 1 w 77"/>
                  <a:gd name="T87" fmla="*/ 5 h 73"/>
                  <a:gd name="T88" fmla="*/ 1 w 77"/>
                  <a:gd name="T89" fmla="*/ 5 h 73"/>
                  <a:gd name="T90" fmla="*/ 1 w 77"/>
                  <a:gd name="T91" fmla="*/ 4 h 73"/>
                  <a:gd name="T92" fmla="*/ 1 w 77"/>
                  <a:gd name="T93" fmla="*/ 4 h 73"/>
                  <a:gd name="T94" fmla="*/ 2 w 77"/>
                  <a:gd name="T95" fmla="*/ 1 h 73"/>
                  <a:gd name="T96" fmla="*/ 2 w 77"/>
                  <a:gd name="T97" fmla="*/ 1 h 73"/>
                  <a:gd name="T98" fmla="*/ 2 w 77"/>
                  <a:gd name="T99" fmla="*/ 1 h 73"/>
                  <a:gd name="T100" fmla="*/ 2 w 77"/>
                  <a:gd name="T101" fmla="*/ 1 h 73"/>
                  <a:gd name="T102" fmla="*/ 2 w 77"/>
                  <a:gd name="T103" fmla="*/ 1 h 73"/>
                  <a:gd name="T104" fmla="*/ 2 w 77"/>
                  <a:gd name="T105" fmla="*/ 0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7"/>
                  <a:gd name="T160" fmla="*/ 0 h 73"/>
                  <a:gd name="T161" fmla="*/ 77 w 77"/>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7" h="73">
                    <a:moveTo>
                      <a:pt x="37" y="4"/>
                    </a:moveTo>
                    <a:lnTo>
                      <a:pt x="23" y="61"/>
                    </a:lnTo>
                    <a:lnTo>
                      <a:pt x="20" y="66"/>
                    </a:lnTo>
                    <a:lnTo>
                      <a:pt x="20" y="68"/>
                    </a:lnTo>
                    <a:lnTo>
                      <a:pt x="23" y="70"/>
                    </a:lnTo>
                    <a:lnTo>
                      <a:pt x="27" y="70"/>
                    </a:lnTo>
                    <a:lnTo>
                      <a:pt x="35" y="69"/>
                    </a:lnTo>
                    <a:lnTo>
                      <a:pt x="46" y="66"/>
                    </a:lnTo>
                    <a:lnTo>
                      <a:pt x="51" y="65"/>
                    </a:lnTo>
                    <a:lnTo>
                      <a:pt x="53" y="63"/>
                    </a:lnTo>
                    <a:lnTo>
                      <a:pt x="58" y="59"/>
                    </a:lnTo>
                    <a:lnTo>
                      <a:pt x="60" y="55"/>
                    </a:lnTo>
                    <a:lnTo>
                      <a:pt x="65" y="49"/>
                    </a:lnTo>
                    <a:lnTo>
                      <a:pt x="66" y="44"/>
                    </a:lnTo>
                    <a:lnTo>
                      <a:pt x="67" y="37"/>
                    </a:lnTo>
                    <a:lnTo>
                      <a:pt x="67" y="30"/>
                    </a:lnTo>
                    <a:lnTo>
                      <a:pt x="66" y="21"/>
                    </a:lnTo>
                    <a:lnTo>
                      <a:pt x="65" y="16"/>
                    </a:lnTo>
                    <a:lnTo>
                      <a:pt x="62" y="10"/>
                    </a:lnTo>
                    <a:lnTo>
                      <a:pt x="51" y="4"/>
                    </a:lnTo>
                    <a:lnTo>
                      <a:pt x="37" y="4"/>
                    </a:lnTo>
                    <a:close/>
                    <a:moveTo>
                      <a:pt x="18" y="0"/>
                    </a:moveTo>
                    <a:lnTo>
                      <a:pt x="48" y="0"/>
                    </a:lnTo>
                    <a:lnTo>
                      <a:pt x="59" y="3"/>
                    </a:lnTo>
                    <a:lnTo>
                      <a:pt x="63" y="4"/>
                    </a:lnTo>
                    <a:lnTo>
                      <a:pt x="67" y="7"/>
                    </a:lnTo>
                    <a:lnTo>
                      <a:pt x="70" y="10"/>
                    </a:lnTo>
                    <a:lnTo>
                      <a:pt x="73" y="14"/>
                    </a:lnTo>
                    <a:lnTo>
                      <a:pt x="76" y="20"/>
                    </a:lnTo>
                    <a:lnTo>
                      <a:pt x="77" y="24"/>
                    </a:lnTo>
                    <a:lnTo>
                      <a:pt x="77" y="34"/>
                    </a:lnTo>
                    <a:lnTo>
                      <a:pt x="76" y="40"/>
                    </a:lnTo>
                    <a:lnTo>
                      <a:pt x="76" y="44"/>
                    </a:lnTo>
                    <a:lnTo>
                      <a:pt x="70" y="55"/>
                    </a:lnTo>
                    <a:lnTo>
                      <a:pt x="60" y="65"/>
                    </a:lnTo>
                    <a:lnTo>
                      <a:pt x="56" y="68"/>
                    </a:lnTo>
                    <a:lnTo>
                      <a:pt x="52" y="69"/>
                    </a:lnTo>
                    <a:lnTo>
                      <a:pt x="46" y="70"/>
                    </a:lnTo>
                    <a:lnTo>
                      <a:pt x="42" y="72"/>
                    </a:lnTo>
                    <a:lnTo>
                      <a:pt x="37" y="73"/>
                    </a:lnTo>
                    <a:lnTo>
                      <a:pt x="0" y="73"/>
                    </a:lnTo>
                    <a:lnTo>
                      <a:pt x="0" y="70"/>
                    </a:lnTo>
                    <a:lnTo>
                      <a:pt x="6" y="70"/>
                    </a:lnTo>
                    <a:lnTo>
                      <a:pt x="9" y="69"/>
                    </a:lnTo>
                    <a:lnTo>
                      <a:pt x="11" y="66"/>
                    </a:lnTo>
                    <a:lnTo>
                      <a:pt x="13" y="63"/>
                    </a:lnTo>
                    <a:lnTo>
                      <a:pt x="13" y="59"/>
                    </a:lnTo>
                    <a:lnTo>
                      <a:pt x="25" y="16"/>
                    </a:lnTo>
                    <a:lnTo>
                      <a:pt x="27" y="13"/>
                    </a:lnTo>
                    <a:lnTo>
                      <a:pt x="27" y="6"/>
                    </a:lnTo>
                    <a:lnTo>
                      <a:pt x="24" y="3"/>
                    </a:lnTo>
                    <a:lnTo>
                      <a:pt x="18" y="3"/>
                    </a:lnTo>
                    <a:lnTo>
                      <a:pt x="18"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79" name="Freeform 432"/>
              <p:cNvSpPr>
                <a:spLocks noEditPoints="1"/>
              </p:cNvSpPr>
              <p:nvPr/>
            </p:nvSpPr>
            <p:spPr bwMode="auto">
              <a:xfrm>
                <a:off x="5141" y="3803"/>
                <a:ext cx="29" cy="10"/>
              </a:xfrm>
              <a:custGeom>
                <a:avLst/>
                <a:gdLst>
                  <a:gd name="T0" fmla="*/ 0 w 57"/>
                  <a:gd name="T1" fmla="*/ 1 h 20"/>
                  <a:gd name="T2" fmla="*/ 4 w 57"/>
                  <a:gd name="T3" fmla="*/ 1 h 20"/>
                  <a:gd name="T4" fmla="*/ 4 w 57"/>
                  <a:gd name="T5" fmla="*/ 1 h 20"/>
                  <a:gd name="T6" fmla="*/ 0 w 57"/>
                  <a:gd name="T7" fmla="*/ 1 h 20"/>
                  <a:gd name="T8" fmla="*/ 0 w 57"/>
                  <a:gd name="T9" fmla="*/ 1 h 20"/>
                  <a:gd name="T10" fmla="*/ 0 w 57"/>
                  <a:gd name="T11" fmla="*/ 0 h 20"/>
                  <a:gd name="T12" fmla="*/ 4 w 57"/>
                  <a:gd name="T13" fmla="*/ 0 h 20"/>
                  <a:gd name="T14" fmla="*/ 4 w 57"/>
                  <a:gd name="T15" fmla="*/ 1 h 20"/>
                  <a:gd name="T16" fmla="*/ 0 w 57"/>
                  <a:gd name="T17" fmla="*/ 1 h 20"/>
                  <a:gd name="T18" fmla="*/ 0 w 57"/>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20"/>
                  <a:gd name="T32" fmla="*/ 57 w 5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20">
                    <a:moveTo>
                      <a:pt x="0" y="17"/>
                    </a:moveTo>
                    <a:lnTo>
                      <a:pt x="57" y="17"/>
                    </a:lnTo>
                    <a:lnTo>
                      <a:pt x="57" y="20"/>
                    </a:lnTo>
                    <a:lnTo>
                      <a:pt x="0" y="20"/>
                    </a:lnTo>
                    <a:lnTo>
                      <a:pt x="0" y="17"/>
                    </a:lnTo>
                    <a:close/>
                    <a:moveTo>
                      <a:pt x="0" y="0"/>
                    </a:moveTo>
                    <a:lnTo>
                      <a:pt x="57" y="0"/>
                    </a:lnTo>
                    <a:lnTo>
                      <a:pt x="57" y="3"/>
                    </a:lnTo>
                    <a:lnTo>
                      <a:pt x="0" y="3"/>
                    </a:lnTo>
                    <a:lnTo>
                      <a:pt x="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80" name="Freeform 433"/>
              <p:cNvSpPr>
                <a:spLocks/>
              </p:cNvSpPr>
              <p:nvPr/>
            </p:nvSpPr>
            <p:spPr bwMode="auto">
              <a:xfrm>
                <a:off x="5242" y="3789"/>
                <a:ext cx="23" cy="37"/>
              </a:xfrm>
              <a:custGeom>
                <a:avLst/>
                <a:gdLst>
                  <a:gd name="T0" fmla="*/ 2 w 47"/>
                  <a:gd name="T1" fmla="*/ 0 h 75"/>
                  <a:gd name="T2" fmla="*/ 2 w 47"/>
                  <a:gd name="T3" fmla="*/ 0 h 75"/>
                  <a:gd name="T4" fmla="*/ 2 w 47"/>
                  <a:gd name="T5" fmla="*/ 0 h 75"/>
                  <a:gd name="T6" fmla="*/ 2 w 47"/>
                  <a:gd name="T7" fmla="*/ 1 h 75"/>
                  <a:gd name="T8" fmla="*/ 2 w 47"/>
                  <a:gd name="T9" fmla="*/ 1 h 75"/>
                  <a:gd name="T10" fmla="*/ 2 w 47"/>
                  <a:gd name="T11" fmla="*/ 1 h 75"/>
                  <a:gd name="T12" fmla="*/ 2 w 47"/>
                  <a:gd name="T13" fmla="*/ 2 h 75"/>
                  <a:gd name="T14" fmla="*/ 2 w 47"/>
                  <a:gd name="T15" fmla="*/ 2 h 75"/>
                  <a:gd name="T16" fmla="*/ 2 w 47"/>
                  <a:gd name="T17" fmla="*/ 3 h 75"/>
                  <a:gd name="T18" fmla="*/ 1 w 47"/>
                  <a:gd name="T19" fmla="*/ 4 h 75"/>
                  <a:gd name="T20" fmla="*/ 1 w 47"/>
                  <a:gd name="T21" fmla="*/ 4 h 75"/>
                  <a:gd name="T22" fmla="*/ 0 w 47"/>
                  <a:gd name="T23" fmla="*/ 4 h 75"/>
                  <a:gd name="T24" fmla="*/ 0 w 47"/>
                  <a:gd name="T25" fmla="*/ 4 h 75"/>
                  <a:gd name="T26" fmla="*/ 0 w 47"/>
                  <a:gd name="T27" fmla="*/ 4 h 75"/>
                  <a:gd name="T28" fmla="*/ 0 w 47"/>
                  <a:gd name="T29" fmla="*/ 4 h 75"/>
                  <a:gd name="T30" fmla="*/ 1 w 47"/>
                  <a:gd name="T31" fmla="*/ 4 h 75"/>
                  <a:gd name="T32" fmla="*/ 1 w 47"/>
                  <a:gd name="T33" fmla="*/ 4 h 75"/>
                  <a:gd name="T34" fmla="*/ 1 w 47"/>
                  <a:gd name="T35" fmla="*/ 3 h 75"/>
                  <a:gd name="T36" fmla="*/ 2 w 47"/>
                  <a:gd name="T37" fmla="*/ 3 h 75"/>
                  <a:gd name="T38" fmla="*/ 1 w 47"/>
                  <a:gd name="T39" fmla="*/ 2 h 75"/>
                  <a:gd name="T40" fmla="*/ 1 w 47"/>
                  <a:gd name="T41" fmla="*/ 2 h 75"/>
                  <a:gd name="T42" fmla="*/ 1 w 47"/>
                  <a:gd name="T43" fmla="*/ 2 h 75"/>
                  <a:gd name="T44" fmla="*/ 1 w 47"/>
                  <a:gd name="T45" fmla="*/ 2 h 75"/>
                  <a:gd name="T46" fmla="*/ 0 w 47"/>
                  <a:gd name="T47" fmla="*/ 2 h 75"/>
                  <a:gd name="T48" fmla="*/ 2 w 47"/>
                  <a:gd name="T49" fmla="*/ 1 h 75"/>
                  <a:gd name="T50" fmla="*/ 2 w 47"/>
                  <a:gd name="T51" fmla="*/ 1 h 75"/>
                  <a:gd name="T52" fmla="*/ 2 w 47"/>
                  <a:gd name="T53" fmla="*/ 0 h 75"/>
                  <a:gd name="T54" fmla="*/ 1 w 47"/>
                  <a:gd name="T55" fmla="*/ 0 h 75"/>
                  <a:gd name="T56" fmla="*/ 1 w 47"/>
                  <a:gd name="T57" fmla="*/ 0 h 75"/>
                  <a:gd name="T58" fmla="*/ 1 w 47"/>
                  <a:gd name="T59" fmla="*/ 0 h 75"/>
                  <a:gd name="T60" fmla="*/ 1 w 47"/>
                  <a:gd name="T61" fmla="*/ 0 h 75"/>
                  <a:gd name="T62" fmla="*/ 1 w 47"/>
                  <a:gd name="T63" fmla="*/ 0 h 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75"/>
                  <a:gd name="T98" fmla="*/ 47 w 47"/>
                  <a:gd name="T99" fmla="*/ 75 h 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75">
                    <a:moveTo>
                      <a:pt x="27" y="0"/>
                    </a:moveTo>
                    <a:lnTo>
                      <a:pt x="35" y="0"/>
                    </a:lnTo>
                    <a:lnTo>
                      <a:pt x="40" y="2"/>
                    </a:lnTo>
                    <a:lnTo>
                      <a:pt x="42" y="3"/>
                    </a:lnTo>
                    <a:lnTo>
                      <a:pt x="45" y="6"/>
                    </a:lnTo>
                    <a:lnTo>
                      <a:pt x="47" y="9"/>
                    </a:lnTo>
                    <a:lnTo>
                      <a:pt x="47" y="16"/>
                    </a:lnTo>
                    <a:lnTo>
                      <a:pt x="45" y="20"/>
                    </a:lnTo>
                    <a:lnTo>
                      <a:pt x="40" y="26"/>
                    </a:lnTo>
                    <a:lnTo>
                      <a:pt x="35" y="28"/>
                    </a:lnTo>
                    <a:lnTo>
                      <a:pt x="31" y="30"/>
                    </a:lnTo>
                    <a:lnTo>
                      <a:pt x="34" y="31"/>
                    </a:lnTo>
                    <a:lnTo>
                      <a:pt x="40" y="37"/>
                    </a:lnTo>
                    <a:lnTo>
                      <a:pt x="41" y="40"/>
                    </a:lnTo>
                    <a:lnTo>
                      <a:pt x="41" y="44"/>
                    </a:lnTo>
                    <a:lnTo>
                      <a:pt x="42" y="47"/>
                    </a:lnTo>
                    <a:lnTo>
                      <a:pt x="41" y="54"/>
                    </a:lnTo>
                    <a:lnTo>
                      <a:pt x="38" y="61"/>
                    </a:lnTo>
                    <a:lnTo>
                      <a:pt x="35" y="65"/>
                    </a:lnTo>
                    <a:lnTo>
                      <a:pt x="31" y="69"/>
                    </a:lnTo>
                    <a:lnTo>
                      <a:pt x="27" y="70"/>
                    </a:lnTo>
                    <a:lnTo>
                      <a:pt x="23" y="73"/>
                    </a:lnTo>
                    <a:lnTo>
                      <a:pt x="17" y="75"/>
                    </a:lnTo>
                    <a:lnTo>
                      <a:pt x="9" y="75"/>
                    </a:lnTo>
                    <a:lnTo>
                      <a:pt x="5" y="73"/>
                    </a:lnTo>
                    <a:lnTo>
                      <a:pt x="2" y="72"/>
                    </a:lnTo>
                    <a:lnTo>
                      <a:pt x="0" y="70"/>
                    </a:lnTo>
                    <a:lnTo>
                      <a:pt x="0" y="68"/>
                    </a:lnTo>
                    <a:lnTo>
                      <a:pt x="2" y="65"/>
                    </a:lnTo>
                    <a:lnTo>
                      <a:pt x="13" y="65"/>
                    </a:lnTo>
                    <a:lnTo>
                      <a:pt x="14" y="66"/>
                    </a:lnTo>
                    <a:lnTo>
                      <a:pt x="16" y="66"/>
                    </a:lnTo>
                    <a:lnTo>
                      <a:pt x="17" y="68"/>
                    </a:lnTo>
                    <a:lnTo>
                      <a:pt x="21" y="68"/>
                    </a:lnTo>
                    <a:lnTo>
                      <a:pt x="27" y="65"/>
                    </a:lnTo>
                    <a:lnTo>
                      <a:pt x="30" y="62"/>
                    </a:lnTo>
                    <a:lnTo>
                      <a:pt x="31" y="59"/>
                    </a:lnTo>
                    <a:lnTo>
                      <a:pt x="33" y="55"/>
                    </a:lnTo>
                    <a:lnTo>
                      <a:pt x="33" y="48"/>
                    </a:lnTo>
                    <a:lnTo>
                      <a:pt x="31" y="45"/>
                    </a:lnTo>
                    <a:lnTo>
                      <a:pt x="31" y="42"/>
                    </a:lnTo>
                    <a:lnTo>
                      <a:pt x="28" y="41"/>
                    </a:lnTo>
                    <a:lnTo>
                      <a:pt x="27" y="38"/>
                    </a:lnTo>
                    <a:lnTo>
                      <a:pt x="24" y="35"/>
                    </a:lnTo>
                    <a:lnTo>
                      <a:pt x="20" y="35"/>
                    </a:lnTo>
                    <a:lnTo>
                      <a:pt x="16" y="34"/>
                    </a:lnTo>
                    <a:lnTo>
                      <a:pt x="13" y="34"/>
                    </a:lnTo>
                    <a:lnTo>
                      <a:pt x="13" y="33"/>
                    </a:lnTo>
                    <a:lnTo>
                      <a:pt x="24" y="30"/>
                    </a:lnTo>
                    <a:lnTo>
                      <a:pt x="33" y="24"/>
                    </a:lnTo>
                    <a:lnTo>
                      <a:pt x="35" y="21"/>
                    </a:lnTo>
                    <a:lnTo>
                      <a:pt x="37" y="18"/>
                    </a:lnTo>
                    <a:lnTo>
                      <a:pt x="37" y="13"/>
                    </a:lnTo>
                    <a:lnTo>
                      <a:pt x="34" y="9"/>
                    </a:lnTo>
                    <a:lnTo>
                      <a:pt x="33" y="7"/>
                    </a:lnTo>
                    <a:lnTo>
                      <a:pt x="30" y="7"/>
                    </a:lnTo>
                    <a:lnTo>
                      <a:pt x="27" y="6"/>
                    </a:lnTo>
                    <a:lnTo>
                      <a:pt x="23" y="7"/>
                    </a:lnTo>
                    <a:lnTo>
                      <a:pt x="20" y="10"/>
                    </a:lnTo>
                    <a:lnTo>
                      <a:pt x="16" y="13"/>
                    </a:lnTo>
                    <a:lnTo>
                      <a:pt x="14" y="13"/>
                    </a:lnTo>
                    <a:lnTo>
                      <a:pt x="19" y="7"/>
                    </a:lnTo>
                    <a:lnTo>
                      <a:pt x="21" y="3"/>
                    </a:lnTo>
                    <a:lnTo>
                      <a:pt x="27"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681" name="Line 434"/>
              <p:cNvSpPr>
                <a:spLocks noChangeShapeType="1"/>
              </p:cNvSpPr>
              <p:nvPr/>
            </p:nvSpPr>
            <p:spPr bwMode="auto">
              <a:xfrm flipV="1">
                <a:off x="3731" y="1919"/>
                <a:ext cx="0" cy="1793"/>
              </a:xfrm>
              <a:prstGeom prst="line">
                <a:avLst/>
              </a:prstGeom>
              <a:noFill/>
              <a:ln w="1588">
                <a:solidFill>
                  <a:srgbClr val="000000"/>
                </a:solidFill>
                <a:round/>
                <a:headEnd/>
                <a:tailEnd/>
              </a:ln>
            </p:spPr>
            <p:txBody>
              <a:bodyPr/>
              <a:lstStyle/>
              <a:p>
                <a:endParaRPr lang="ja-JP" altLang="en-US" sz="1300"/>
              </a:p>
            </p:txBody>
          </p:sp>
          <p:sp>
            <p:nvSpPr>
              <p:cNvPr id="682" name="Line 435"/>
              <p:cNvSpPr>
                <a:spLocks noChangeShapeType="1"/>
              </p:cNvSpPr>
              <p:nvPr/>
            </p:nvSpPr>
            <p:spPr bwMode="auto">
              <a:xfrm flipV="1">
                <a:off x="3987" y="1919"/>
                <a:ext cx="0" cy="1793"/>
              </a:xfrm>
              <a:prstGeom prst="line">
                <a:avLst/>
              </a:prstGeom>
              <a:noFill/>
              <a:ln w="1588">
                <a:solidFill>
                  <a:srgbClr val="000000"/>
                </a:solidFill>
                <a:round/>
                <a:headEnd/>
                <a:tailEnd/>
              </a:ln>
            </p:spPr>
            <p:txBody>
              <a:bodyPr/>
              <a:lstStyle/>
              <a:p>
                <a:endParaRPr lang="ja-JP" altLang="en-US" sz="1300"/>
              </a:p>
            </p:txBody>
          </p:sp>
          <p:sp>
            <p:nvSpPr>
              <p:cNvPr id="683" name="Line 436"/>
              <p:cNvSpPr>
                <a:spLocks noChangeShapeType="1"/>
              </p:cNvSpPr>
              <p:nvPr/>
            </p:nvSpPr>
            <p:spPr bwMode="auto">
              <a:xfrm flipV="1">
                <a:off x="4243" y="1919"/>
                <a:ext cx="0" cy="1793"/>
              </a:xfrm>
              <a:prstGeom prst="line">
                <a:avLst/>
              </a:prstGeom>
              <a:noFill/>
              <a:ln w="1588">
                <a:solidFill>
                  <a:srgbClr val="000000"/>
                </a:solidFill>
                <a:round/>
                <a:headEnd/>
                <a:tailEnd/>
              </a:ln>
            </p:spPr>
            <p:txBody>
              <a:bodyPr/>
              <a:lstStyle/>
              <a:p>
                <a:endParaRPr lang="ja-JP" altLang="en-US" sz="1300"/>
              </a:p>
            </p:txBody>
          </p:sp>
          <p:sp>
            <p:nvSpPr>
              <p:cNvPr id="684" name="Line 437"/>
              <p:cNvSpPr>
                <a:spLocks noChangeShapeType="1"/>
              </p:cNvSpPr>
              <p:nvPr/>
            </p:nvSpPr>
            <p:spPr bwMode="auto">
              <a:xfrm flipV="1">
                <a:off x="4500" y="1919"/>
                <a:ext cx="0" cy="1793"/>
              </a:xfrm>
              <a:prstGeom prst="line">
                <a:avLst/>
              </a:prstGeom>
              <a:noFill/>
              <a:ln w="1588">
                <a:solidFill>
                  <a:srgbClr val="000000"/>
                </a:solidFill>
                <a:round/>
                <a:headEnd/>
                <a:tailEnd/>
              </a:ln>
            </p:spPr>
            <p:txBody>
              <a:bodyPr/>
              <a:lstStyle/>
              <a:p>
                <a:endParaRPr lang="ja-JP" altLang="en-US" sz="1300"/>
              </a:p>
            </p:txBody>
          </p:sp>
          <p:sp>
            <p:nvSpPr>
              <p:cNvPr id="685" name="Line 438"/>
              <p:cNvSpPr>
                <a:spLocks noChangeShapeType="1"/>
              </p:cNvSpPr>
              <p:nvPr/>
            </p:nvSpPr>
            <p:spPr bwMode="auto">
              <a:xfrm flipV="1">
                <a:off x="4756" y="1919"/>
                <a:ext cx="0" cy="1793"/>
              </a:xfrm>
              <a:prstGeom prst="line">
                <a:avLst/>
              </a:prstGeom>
              <a:noFill/>
              <a:ln w="1588">
                <a:solidFill>
                  <a:srgbClr val="000000"/>
                </a:solidFill>
                <a:round/>
                <a:headEnd/>
                <a:tailEnd/>
              </a:ln>
            </p:spPr>
            <p:txBody>
              <a:bodyPr/>
              <a:lstStyle/>
              <a:p>
                <a:endParaRPr lang="ja-JP" altLang="en-US" sz="1300"/>
              </a:p>
            </p:txBody>
          </p:sp>
          <p:sp>
            <p:nvSpPr>
              <p:cNvPr id="686" name="Line 439"/>
              <p:cNvSpPr>
                <a:spLocks noChangeShapeType="1"/>
              </p:cNvSpPr>
              <p:nvPr/>
            </p:nvSpPr>
            <p:spPr bwMode="auto">
              <a:xfrm flipV="1">
                <a:off x="5012" y="1919"/>
                <a:ext cx="0" cy="1793"/>
              </a:xfrm>
              <a:prstGeom prst="line">
                <a:avLst/>
              </a:prstGeom>
              <a:noFill/>
              <a:ln w="1588">
                <a:solidFill>
                  <a:srgbClr val="000000"/>
                </a:solidFill>
                <a:round/>
                <a:headEnd/>
                <a:tailEnd/>
              </a:ln>
            </p:spPr>
            <p:txBody>
              <a:bodyPr/>
              <a:lstStyle/>
              <a:p>
                <a:endParaRPr lang="ja-JP" altLang="en-US" sz="1300"/>
              </a:p>
            </p:txBody>
          </p:sp>
          <p:sp>
            <p:nvSpPr>
              <p:cNvPr id="687" name="Line 440"/>
              <p:cNvSpPr>
                <a:spLocks noChangeShapeType="1"/>
              </p:cNvSpPr>
              <p:nvPr/>
            </p:nvSpPr>
            <p:spPr bwMode="auto">
              <a:xfrm>
                <a:off x="3476" y="3712"/>
                <a:ext cx="1791" cy="0"/>
              </a:xfrm>
              <a:prstGeom prst="line">
                <a:avLst/>
              </a:prstGeom>
              <a:noFill/>
              <a:ln w="1588">
                <a:solidFill>
                  <a:srgbClr val="000000"/>
                </a:solidFill>
                <a:round/>
                <a:headEnd/>
                <a:tailEnd/>
              </a:ln>
            </p:spPr>
            <p:txBody>
              <a:bodyPr/>
              <a:lstStyle/>
              <a:p>
                <a:endParaRPr lang="ja-JP" altLang="en-US" sz="1300"/>
              </a:p>
            </p:txBody>
          </p:sp>
          <p:sp>
            <p:nvSpPr>
              <p:cNvPr id="688" name="Line 441"/>
              <p:cNvSpPr>
                <a:spLocks noChangeShapeType="1"/>
              </p:cNvSpPr>
              <p:nvPr/>
            </p:nvSpPr>
            <p:spPr bwMode="auto">
              <a:xfrm>
                <a:off x="3476" y="3533"/>
                <a:ext cx="1791" cy="0"/>
              </a:xfrm>
              <a:prstGeom prst="line">
                <a:avLst/>
              </a:prstGeom>
              <a:noFill/>
              <a:ln w="1588">
                <a:solidFill>
                  <a:srgbClr val="000000"/>
                </a:solidFill>
                <a:round/>
                <a:headEnd/>
                <a:tailEnd/>
              </a:ln>
            </p:spPr>
            <p:txBody>
              <a:bodyPr/>
              <a:lstStyle/>
              <a:p>
                <a:endParaRPr lang="ja-JP" altLang="en-US" sz="1300"/>
              </a:p>
            </p:txBody>
          </p:sp>
        </p:grpSp>
        <p:sp>
          <p:nvSpPr>
            <p:cNvPr id="458" name="Line 442"/>
            <p:cNvSpPr>
              <a:spLocks noChangeShapeType="1"/>
            </p:cNvSpPr>
            <p:nvPr/>
          </p:nvSpPr>
          <p:spPr bwMode="auto">
            <a:xfrm>
              <a:off x="1650041" y="4702592"/>
              <a:ext cx="3092045" cy="0"/>
            </a:xfrm>
            <a:prstGeom prst="line">
              <a:avLst/>
            </a:prstGeom>
            <a:noFill/>
            <a:ln w="1588">
              <a:solidFill>
                <a:srgbClr val="000000"/>
              </a:solidFill>
              <a:round/>
              <a:headEnd/>
              <a:tailEnd/>
            </a:ln>
          </p:spPr>
          <p:txBody>
            <a:bodyPr/>
            <a:lstStyle/>
            <a:p>
              <a:endParaRPr lang="ja-JP" altLang="en-US" sz="1300"/>
            </a:p>
          </p:txBody>
        </p:sp>
        <p:sp>
          <p:nvSpPr>
            <p:cNvPr id="459" name="Line 443"/>
            <p:cNvSpPr>
              <a:spLocks noChangeShapeType="1"/>
            </p:cNvSpPr>
            <p:nvPr/>
          </p:nvSpPr>
          <p:spPr bwMode="auto">
            <a:xfrm>
              <a:off x="1650041" y="4381763"/>
              <a:ext cx="3092045" cy="0"/>
            </a:xfrm>
            <a:prstGeom prst="line">
              <a:avLst/>
            </a:prstGeom>
            <a:noFill/>
            <a:ln w="1588">
              <a:solidFill>
                <a:srgbClr val="000000"/>
              </a:solidFill>
              <a:round/>
              <a:headEnd/>
              <a:tailEnd/>
            </a:ln>
          </p:spPr>
          <p:txBody>
            <a:bodyPr/>
            <a:lstStyle/>
            <a:p>
              <a:endParaRPr lang="ja-JP" altLang="en-US" sz="1300"/>
            </a:p>
          </p:txBody>
        </p:sp>
        <p:sp>
          <p:nvSpPr>
            <p:cNvPr id="460" name="Line 444"/>
            <p:cNvSpPr>
              <a:spLocks noChangeShapeType="1"/>
            </p:cNvSpPr>
            <p:nvPr/>
          </p:nvSpPr>
          <p:spPr bwMode="auto">
            <a:xfrm>
              <a:off x="1650041" y="4058272"/>
              <a:ext cx="3092045" cy="0"/>
            </a:xfrm>
            <a:prstGeom prst="line">
              <a:avLst/>
            </a:prstGeom>
            <a:noFill/>
            <a:ln w="1588">
              <a:solidFill>
                <a:srgbClr val="000000"/>
              </a:solidFill>
              <a:round/>
              <a:headEnd/>
              <a:tailEnd/>
            </a:ln>
          </p:spPr>
          <p:txBody>
            <a:bodyPr/>
            <a:lstStyle/>
            <a:p>
              <a:endParaRPr lang="ja-JP" altLang="en-US" sz="1300"/>
            </a:p>
          </p:txBody>
        </p:sp>
        <p:sp>
          <p:nvSpPr>
            <p:cNvPr id="461" name="Line 445"/>
            <p:cNvSpPr>
              <a:spLocks noChangeShapeType="1"/>
            </p:cNvSpPr>
            <p:nvPr/>
          </p:nvSpPr>
          <p:spPr bwMode="auto">
            <a:xfrm>
              <a:off x="1650041" y="3737442"/>
              <a:ext cx="3566524" cy="0"/>
            </a:xfrm>
            <a:prstGeom prst="line">
              <a:avLst/>
            </a:prstGeom>
            <a:noFill/>
            <a:ln w="1588">
              <a:solidFill>
                <a:srgbClr val="000000"/>
              </a:solidFill>
              <a:round/>
              <a:headEnd/>
              <a:tailEnd/>
            </a:ln>
          </p:spPr>
          <p:txBody>
            <a:bodyPr/>
            <a:lstStyle/>
            <a:p>
              <a:endParaRPr lang="ja-JP" altLang="en-US" sz="1300"/>
            </a:p>
          </p:txBody>
        </p:sp>
        <p:sp>
          <p:nvSpPr>
            <p:cNvPr id="462" name="Line 446"/>
            <p:cNvSpPr>
              <a:spLocks noChangeShapeType="1"/>
            </p:cNvSpPr>
            <p:nvPr/>
          </p:nvSpPr>
          <p:spPr bwMode="auto">
            <a:xfrm>
              <a:off x="1650041" y="3413951"/>
              <a:ext cx="3092045" cy="0"/>
            </a:xfrm>
            <a:prstGeom prst="line">
              <a:avLst/>
            </a:prstGeom>
            <a:noFill/>
            <a:ln w="1588">
              <a:solidFill>
                <a:srgbClr val="000000"/>
              </a:solidFill>
              <a:round/>
              <a:headEnd/>
              <a:tailEnd/>
            </a:ln>
          </p:spPr>
          <p:txBody>
            <a:bodyPr/>
            <a:lstStyle/>
            <a:p>
              <a:endParaRPr lang="ja-JP" altLang="en-US" sz="1300"/>
            </a:p>
          </p:txBody>
        </p:sp>
        <p:sp>
          <p:nvSpPr>
            <p:cNvPr id="463" name="Line 447"/>
            <p:cNvSpPr>
              <a:spLocks noChangeShapeType="1"/>
            </p:cNvSpPr>
            <p:nvPr/>
          </p:nvSpPr>
          <p:spPr bwMode="auto">
            <a:xfrm>
              <a:off x="1650041" y="3091790"/>
              <a:ext cx="3092045" cy="0"/>
            </a:xfrm>
            <a:prstGeom prst="line">
              <a:avLst/>
            </a:prstGeom>
            <a:noFill/>
            <a:ln w="1588">
              <a:solidFill>
                <a:srgbClr val="000000"/>
              </a:solidFill>
              <a:round/>
              <a:headEnd/>
              <a:tailEnd/>
            </a:ln>
          </p:spPr>
          <p:txBody>
            <a:bodyPr/>
            <a:lstStyle/>
            <a:p>
              <a:endParaRPr lang="ja-JP" altLang="en-US" sz="1300"/>
            </a:p>
          </p:txBody>
        </p:sp>
        <p:sp>
          <p:nvSpPr>
            <p:cNvPr id="464" name="Line 448"/>
            <p:cNvSpPr>
              <a:spLocks noChangeShapeType="1"/>
            </p:cNvSpPr>
            <p:nvPr/>
          </p:nvSpPr>
          <p:spPr bwMode="auto">
            <a:xfrm>
              <a:off x="1650041" y="2769630"/>
              <a:ext cx="3092045" cy="0"/>
            </a:xfrm>
            <a:prstGeom prst="line">
              <a:avLst/>
            </a:prstGeom>
            <a:noFill/>
            <a:ln w="1588">
              <a:solidFill>
                <a:srgbClr val="000000"/>
              </a:solidFill>
              <a:round/>
              <a:headEnd/>
              <a:tailEnd/>
            </a:ln>
          </p:spPr>
          <p:txBody>
            <a:bodyPr/>
            <a:lstStyle/>
            <a:p>
              <a:endParaRPr lang="ja-JP" altLang="en-US" sz="1300"/>
            </a:p>
          </p:txBody>
        </p:sp>
        <p:sp>
          <p:nvSpPr>
            <p:cNvPr id="465" name="Line 449"/>
            <p:cNvSpPr>
              <a:spLocks noChangeShapeType="1"/>
            </p:cNvSpPr>
            <p:nvPr/>
          </p:nvSpPr>
          <p:spPr bwMode="auto">
            <a:xfrm>
              <a:off x="1650041" y="2447470"/>
              <a:ext cx="3092045" cy="0"/>
            </a:xfrm>
            <a:prstGeom prst="line">
              <a:avLst/>
            </a:prstGeom>
            <a:noFill/>
            <a:ln w="1588">
              <a:solidFill>
                <a:srgbClr val="000000"/>
              </a:solidFill>
              <a:round/>
              <a:headEnd/>
              <a:tailEnd/>
            </a:ln>
          </p:spPr>
          <p:txBody>
            <a:bodyPr/>
            <a:lstStyle/>
            <a:p>
              <a:endParaRPr lang="ja-JP" altLang="en-US" sz="1300"/>
            </a:p>
          </p:txBody>
        </p:sp>
        <p:sp>
          <p:nvSpPr>
            <p:cNvPr id="466" name="Rectangle 458"/>
            <p:cNvSpPr>
              <a:spLocks noChangeArrowheads="1"/>
            </p:cNvSpPr>
            <p:nvPr/>
          </p:nvSpPr>
          <p:spPr bwMode="auto">
            <a:xfrm>
              <a:off x="1592354" y="5377532"/>
              <a:ext cx="3624211" cy="326154"/>
            </a:xfrm>
            <a:prstGeom prst="rect">
              <a:avLst/>
            </a:prstGeom>
            <a:solidFill>
              <a:schemeClr val="bg1"/>
            </a:solidFill>
            <a:ln w="9525">
              <a:noFill/>
              <a:miter lim="800000"/>
              <a:headEnd/>
              <a:tailEnd/>
            </a:ln>
          </p:spPr>
          <p:txBody>
            <a:bodyPr wrap="none" anchor="ctr"/>
            <a:lstStyle/>
            <a:p>
              <a:endParaRPr lang="ja-JP" altLang="en-US" sz="1300"/>
            </a:p>
          </p:txBody>
        </p:sp>
        <p:sp>
          <p:nvSpPr>
            <p:cNvPr id="467" name="Rectangle 459"/>
            <p:cNvSpPr>
              <a:spLocks noChangeArrowheads="1"/>
            </p:cNvSpPr>
            <p:nvPr/>
          </p:nvSpPr>
          <p:spPr bwMode="auto">
            <a:xfrm>
              <a:off x="1241903" y="2125309"/>
              <a:ext cx="392274" cy="3262873"/>
            </a:xfrm>
            <a:prstGeom prst="rect">
              <a:avLst/>
            </a:prstGeom>
            <a:solidFill>
              <a:schemeClr val="bg1"/>
            </a:solidFill>
            <a:ln w="9525">
              <a:noFill/>
              <a:miter lim="800000"/>
              <a:headEnd/>
              <a:tailEnd/>
            </a:ln>
          </p:spPr>
          <p:txBody>
            <a:bodyPr wrap="none" anchor="ctr"/>
            <a:lstStyle/>
            <a:p>
              <a:endParaRPr lang="ja-JP" altLang="en-US" sz="1300"/>
            </a:p>
          </p:txBody>
        </p:sp>
        <p:sp>
          <p:nvSpPr>
            <p:cNvPr id="468" name="Rectangle 460"/>
            <p:cNvSpPr>
              <a:spLocks noChangeArrowheads="1"/>
            </p:cNvSpPr>
            <p:nvPr/>
          </p:nvSpPr>
          <p:spPr bwMode="auto">
            <a:xfrm>
              <a:off x="4931012" y="2066734"/>
              <a:ext cx="235076" cy="3344078"/>
            </a:xfrm>
            <a:prstGeom prst="rect">
              <a:avLst/>
            </a:prstGeom>
            <a:solidFill>
              <a:schemeClr val="bg1"/>
            </a:solidFill>
            <a:ln w="9525">
              <a:noFill/>
              <a:miter lim="800000"/>
              <a:headEnd/>
              <a:tailEnd/>
            </a:ln>
          </p:spPr>
          <p:txBody>
            <a:bodyPr wrap="none" anchor="ctr"/>
            <a:lstStyle/>
            <a:p>
              <a:endParaRPr lang="ja-JP" altLang="en-US" sz="1300"/>
            </a:p>
          </p:txBody>
        </p:sp>
        <p:sp>
          <p:nvSpPr>
            <p:cNvPr id="469" name="テキスト ボックス 7"/>
            <p:cNvSpPr txBox="1">
              <a:spLocks noChangeArrowheads="1"/>
            </p:cNvSpPr>
            <p:nvPr/>
          </p:nvSpPr>
          <p:spPr bwMode="auto">
            <a:xfrm>
              <a:off x="1362841" y="3155506"/>
              <a:ext cx="210765" cy="200055"/>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a:latin typeface="Times New Roman" panose="02020603050405020304" pitchFamily="18" charset="0"/>
                  <a:cs typeface="Times New Roman" panose="02020603050405020304" pitchFamily="18" charset="0"/>
                </a:rPr>
                <a:t>Os</a:t>
              </a:r>
            </a:p>
          </p:txBody>
        </p:sp>
        <p:sp>
          <p:nvSpPr>
            <p:cNvPr id="470" name="テキスト ボックス 7"/>
            <p:cNvSpPr txBox="1">
              <a:spLocks noChangeArrowheads="1"/>
            </p:cNvSpPr>
            <p:nvPr/>
          </p:nvSpPr>
          <p:spPr bwMode="auto">
            <a:xfrm>
              <a:off x="1357249" y="3480329"/>
              <a:ext cx="210588" cy="200055"/>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a:latin typeface="Times New Roman" panose="02020603050405020304" pitchFamily="18" charset="0"/>
                  <a:cs typeface="Times New Roman" panose="02020603050405020304" pitchFamily="18" charset="0"/>
                </a:rPr>
                <a:t>Re</a:t>
              </a:r>
            </a:p>
          </p:txBody>
        </p:sp>
        <p:sp>
          <p:nvSpPr>
            <p:cNvPr id="471" name="テキスト ボックス 7"/>
            <p:cNvSpPr txBox="1">
              <a:spLocks noChangeArrowheads="1"/>
            </p:cNvSpPr>
            <p:nvPr/>
          </p:nvSpPr>
          <p:spPr bwMode="auto">
            <a:xfrm>
              <a:off x="1353678" y="3807814"/>
              <a:ext cx="208390" cy="200055"/>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dirty="0">
                  <a:latin typeface="Times New Roman" panose="02020603050405020304" pitchFamily="18" charset="0"/>
                  <a:cs typeface="Times New Roman" panose="02020603050405020304" pitchFamily="18" charset="0"/>
                </a:rPr>
                <a:t>W</a:t>
              </a:r>
            </a:p>
          </p:txBody>
        </p:sp>
        <p:sp>
          <p:nvSpPr>
            <p:cNvPr id="472" name="テキスト ボックス 7"/>
            <p:cNvSpPr txBox="1">
              <a:spLocks noChangeArrowheads="1"/>
            </p:cNvSpPr>
            <p:nvPr/>
          </p:nvSpPr>
          <p:spPr bwMode="auto">
            <a:xfrm>
              <a:off x="1363557" y="4123318"/>
              <a:ext cx="194185" cy="200055"/>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a:latin typeface="Times New Roman" panose="02020603050405020304" pitchFamily="18" charset="0"/>
                  <a:cs typeface="Times New Roman" panose="02020603050405020304" pitchFamily="18" charset="0"/>
                </a:rPr>
                <a:t>Ta</a:t>
              </a:r>
            </a:p>
          </p:txBody>
        </p:sp>
        <p:sp>
          <p:nvSpPr>
            <p:cNvPr id="473" name="テキスト ボックス 7"/>
            <p:cNvSpPr txBox="1">
              <a:spLocks noChangeArrowheads="1"/>
            </p:cNvSpPr>
            <p:nvPr/>
          </p:nvSpPr>
          <p:spPr bwMode="auto">
            <a:xfrm>
              <a:off x="1326808" y="4449473"/>
              <a:ext cx="222283" cy="200055"/>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a:latin typeface="Times New Roman" panose="02020603050405020304" pitchFamily="18" charset="0"/>
                  <a:cs typeface="Times New Roman" panose="02020603050405020304" pitchFamily="18" charset="0"/>
                </a:rPr>
                <a:t>Hf</a:t>
              </a:r>
            </a:p>
          </p:txBody>
        </p:sp>
        <p:sp>
          <p:nvSpPr>
            <p:cNvPr id="474" name="テキスト ボックス 7"/>
            <p:cNvSpPr txBox="1">
              <a:spLocks noChangeArrowheads="1"/>
            </p:cNvSpPr>
            <p:nvPr/>
          </p:nvSpPr>
          <p:spPr bwMode="auto">
            <a:xfrm>
              <a:off x="1341227" y="4764977"/>
              <a:ext cx="222283" cy="200055"/>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a:latin typeface="Times New Roman" panose="02020603050405020304" pitchFamily="18" charset="0"/>
                  <a:cs typeface="Times New Roman" panose="02020603050405020304" pitchFamily="18" charset="0"/>
                </a:rPr>
                <a:t>Lu</a:t>
              </a:r>
            </a:p>
          </p:txBody>
        </p:sp>
        <p:sp>
          <p:nvSpPr>
            <p:cNvPr id="475" name="テキスト ボックス 7"/>
            <p:cNvSpPr txBox="1">
              <a:spLocks noChangeArrowheads="1"/>
            </p:cNvSpPr>
            <p:nvPr/>
          </p:nvSpPr>
          <p:spPr bwMode="auto">
            <a:xfrm>
              <a:off x="1335523" y="5088468"/>
              <a:ext cx="230871" cy="200055"/>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dirty="0" err="1">
                  <a:latin typeface="Times New Roman" panose="02020603050405020304" pitchFamily="18" charset="0"/>
                  <a:cs typeface="Times New Roman" panose="02020603050405020304" pitchFamily="18" charset="0"/>
                </a:rPr>
                <a:t>Yb</a:t>
              </a:r>
              <a:endParaRPr lang="en-US" altLang="ja-JP" sz="1300" b="1" dirty="0">
                <a:latin typeface="Times New Roman" panose="02020603050405020304" pitchFamily="18" charset="0"/>
                <a:cs typeface="Times New Roman" panose="02020603050405020304" pitchFamily="18" charset="0"/>
              </a:endParaRPr>
            </a:p>
          </p:txBody>
        </p:sp>
        <p:sp>
          <p:nvSpPr>
            <p:cNvPr id="476" name="テキスト ボックス 7"/>
            <p:cNvSpPr txBox="1">
              <a:spLocks noChangeArrowheads="1"/>
            </p:cNvSpPr>
            <p:nvPr/>
          </p:nvSpPr>
          <p:spPr bwMode="auto">
            <a:xfrm>
              <a:off x="1409249" y="2836008"/>
              <a:ext cx="152819" cy="200055"/>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dirty="0">
                  <a:latin typeface="Times New Roman" panose="02020603050405020304" pitchFamily="18" charset="0"/>
                  <a:cs typeface="Times New Roman" panose="02020603050405020304" pitchFamily="18" charset="0"/>
                </a:rPr>
                <a:t>Ir</a:t>
              </a:r>
            </a:p>
          </p:txBody>
        </p:sp>
        <p:sp>
          <p:nvSpPr>
            <p:cNvPr id="477" name="テキスト ボックス 7"/>
            <p:cNvSpPr txBox="1">
              <a:spLocks noChangeArrowheads="1"/>
            </p:cNvSpPr>
            <p:nvPr/>
          </p:nvSpPr>
          <p:spPr bwMode="auto">
            <a:xfrm>
              <a:off x="1391608" y="2505860"/>
              <a:ext cx="170464" cy="200055"/>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a:latin typeface="Times New Roman" panose="02020603050405020304" pitchFamily="18" charset="0"/>
                  <a:cs typeface="Times New Roman" panose="02020603050405020304" pitchFamily="18" charset="0"/>
                </a:rPr>
                <a:t>Pt</a:t>
              </a:r>
            </a:p>
          </p:txBody>
        </p:sp>
        <p:sp>
          <p:nvSpPr>
            <p:cNvPr id="478" name="テキスト ボックス 7"/>
            <p:cNvSpPr txBox="1">
              <a:spLocks noChangeArrowheads="1"/>
            </p:cNvSpPr>
            <p:nvPr/>
          </p:nvSpPr>
          <p:spPr bwMode="auto">
            <a:xfrm>
              <a:off x="1341291" y="2175712"/>
              <a:ext cx="230871" cy="200055"/>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a:latin typeface="Times New Roman" panose="02020603050405020304" pitchFamily="18" charset="0"/>
                  <a:cs typeface="Times New Roman" panose="02020603050405020304" pitchFamily="18" charset="0"/>
                </a:rPr>
                <a:t>Au</a:t>
              </a:r>
            </a:p>
          </p:txBody>
        </p:sp>
        <p:sp>
          <p:nvSpPr>
            <p:cNvPr id="479" name="テキスト ボックス 7"/>
            <p:cNvSpPr txBox="1">
              <a:spLocks noChangeArrowheads="1"/>
            </p:cNvSpPr>
            <p:nvPr/>
          </p:nvSpPr>
          <p:spPr bwMode="auto">
            <a:xfrm>
              <a:off x="1714344" y="5402641"/>
              <a:ext cx="274611" cy="200055"/>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dirty="0"/>
                <a:t>120</a:t>
              </a:r>
            </a:p>
          </p:txBody>
        </p:sp>
        <p:sp>
          <p:nvSpPr>
            <p:cNvPr id="480" name="テキスト ボックス 7"/>
            <p:cNvSpPr txBox="1">
              <a:spLocks noChangeArrowheads="1"/>
            </p:cNvSpPr>
            <p:nvPr/>
          </p:nvSpPr>
          <p:spPr bwMode="auto">
            <a:xfrm>
              <a:off x="2149525" y="5406635"/>
              <a:ext cx="277853" cy="200055"/>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dirty="0"/>
                <a:t>121</a:t>
              </a:r>
            </a:p>
          </p:txBody>
        </p:sp>
        <p:sp>
          <p:nvSpPr>
            <p:cNvPr id="481" name="テキスト ボックス 7"/>
            <p:cNvSpPr txBox="1">
              <a:spLocks noChangeArrowheads="1"/>
            </p:cNvSpPr>
            <p:nvPr/>
          </p:nvSpPr>
          <p:spPr bwMode="auto">
            <a:xfrm>
              <a:off x="2596604" y="5407966"/>
              <a:ext cx="277853" cy="200055"/>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dirty="0"/>
                <a:t>122</a:t>
              </a:r>
            </a:p>
          </p:txBody>
        </p:sp>
        <p:sp>
          <p:nvSpPr>
            <p:cNvPr id="482" name="テキスト ボックス 7"/>
            <p:cNvSpPr txBox="1">
              <a:spLocks noChangeArrowheads="1"/>
            </p:cNvSpPr>
            <p:nvPr/>
          </p:nvSpPr>
          <p:spPr bwMode="auto">
            <a:xfrm>
              <a:off x="3042597" y="5402641"/>
              <a:ext cx="274611" cy="200055"/>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dirty="0"/>
                <a:t>123</a:t>
              </a:r>
            </a:p>
          </p:txBody>
        </p:sp>
        <p:sp>
          <p:nvSpPr>
            <p:cNvPr id="483" name="テキスト ボックス 7"/>
            <p:cNvSpPr txBox="1">
              <a:spLocks noChangeArrowheads="1"/>
            </p:cNvSpPr>
            <p:nvPr/>
          </p:nvSpPr>
          <p:spPr bwMode="auto">
            <a:xfrm>
              <a:off x="3479579" y="5406635"/>
              <a:ext cx="274611" cy="200055"/>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dirty="0"/>
                <a:t>124</a:t>
              </a:r>
            </a:p>
          </p:txBody>
        </p:sp>
        <p:sp>
          <p:nvSpPr>
            <p:cNvPr id="484" name="テキスト ボックス 7"/>
            <p:cNvSpPr txBox="1">
              <a:spLocks noChangeArrowheads="1"/>
            </p:cNvSpPr>
            <p:nvPr/>
          </p:nvSpPr>
          <p:spPr bwMode="auto">
            <a:xfrm>
              <a:off x="3922330" y="5407966"/>
              <a:ext cx="274611" cy="200055"/>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dirty="0"/>
                <a:t>125</a:t>
              </a:r>
            </a:p>
          </p:txBody>
        </p:sp>
        <p:sp>
          <p:nvSpPr>
            <p:cNvPr id="486" name="テキスト ボックス 7"/>
            <p:cNvSpPr txBox="1">
              <a:spLocks noChangeArrowheads="1"/>
            </p:cNvSpPr>
            <p:nvPr/>
          </p:nvSpPr>
          <p:spPr bwMode="auto">
            <a:xfrm>
              <a:off x="4961298" y="4448141"/>
              <a:ext cx="204415" cy="200055"/>
            </a:xfrm>
            <a:prstGeom prst="rect">
              <a:avLst/>
            </a:prstGeom>
            <a:solidFill>
              <a:schemeClr val="bg1"/>
            </a:solidFill>
            <a:ln w="9525">
              <a:noFill/>
              <a:miter lim="800000"/>
              <a:headEnd/>
              <a:tailEnd/>
            </a:ln>
          </p:spPr>
          <p:txBody>
            <a:bodyPr wrap="none" lIns="0" tIns="0" rIns="0" bIns="0" anchor="ctr" anchorCtr="1">
              <a:spAutoFit/>
            </a:bodyPr>
            <a:lstStyle/>
            <a:p>
              <a:r>
                <a:rPr lang="en-US" altLang="ja-JP" sz="1300" b="1"/>
                <a:t>1 s</a:t>
              </a:r>
            </a:p>
          </p:txBody>
        </p:sp>
        <p:sp>
          <p:nvSpPr>
            <p:cNvPr id="487" name="テキスト ボックス 7"/>
            <p:cNvSpPr txBox="1">
              <a:spLocks noChangeArrowheads="1"/>
            </p:cNvSpPr>
            <p:nvPr/>
          </p:nvSpPr>
          <p:spPr bwMode="auto">
            <a:xfrm>
              <a:off x="4949761" y="2995941"/>
              <a:ext cx="229283" cy="200055"/>
            </a:xfrm>
            <a:prstGeom prst="rect">
              <a:avLst/>
            </a:prstGeom>
            <a:solidFill>
              <a:schemeClr val="bg1"/>
            </a:solidFill>
            <a:ln w="9525">
              <a:noFill/>
              <a:miter lim="800000"/>
              <a:headEnd/>
              <a:tailEnd/>
            </a:ln>
          </p:spPr>
          <p:txBody>
            <a:bodyPr wrap="none" lIns="0" tIns="0" rIns="0" bIns="0">
              <a:spAutoFit/>
            </a:bodyPr>
            <a:lstStyle/>
            <a:p>
              <a:r>
                <a:rPr lang="en-US" altLang="ja-JP" sz="1300" b="1"/>
                <a:t>1 h</a:t>
              </a:r>
            </a:p>
          </p:txBody>
        </p:sp>
        <p:sp>
          <p:nvSpPr>
            <p:cNvPr id="488" name="Rectangle 485"/>
            <p:cNvSpPr>
              <a:spLocks noChangeArrowheads="1"/>
            </p:cNvSpPr>
            <p:nvPr/>
          </p:nvSpPr>
          <p:spPr bwMode="auto">
            <a:xfrm>
              <a:off x="1621198" y="1755224"/>
              <a:ext cx="3503067" cy="363429"/>
            </a:xfrm>
            <a:prstGeom prst="rect">
              <a:avLst/>
            </a:prstGeom>
            <a:solidFill>
              <a:schemeClr val="bg1"/>
            </a:solidFill>
            <a:ln w="9525">
              <a:noFill/>
              <a:miter lim="800000"/>
              <a:headEnd/>
              <a:tailEnd/>
            </a:ln>
          </p:spPr>
          <p:txBody>
            <a:bodyPr wrap="none" anchor="ctr"/>
            <a:lstStyle/>
            <a:p>
              <a:pPr algn="ctr"/>
              <a:endParaRPr lang="ja-JP" altLang="ja-JP" sz="1300" b="1"/>
            </a:p>
          </p:txBody>
        </p:sp>
        <p:sp>
          <p:nvSpPr>
            <p:cNvPr id="221" name="Text Box 498"/>
            <p:cNvSpPr txBox="1">
              <a:spLocks noChangeArrowheads="1"/>
            </p:cNvSpPr>
            <p:nvPr/>
          </p:nvSpPr>
          <p:spPr bwMode="auto">
            <a:xfrm>
              <a:off x="1588547" y="2455024"/>
              <a:ext cx="551123" cy="292388"/>
            </a:xfrm>
            <a:prstGeom prst="rect">
              <a:avLst/>
            </a:prstGeom>
            <a:noFill/>
            <a:ln w="9525" algn="ctr">
              <a:noFill/>
              <a:miter lim="800000"/>
              <a:headEnd/>
              <a:tailEnd/>
            </a:ln>
          </p:spPr>
          <p:txBody>
            <a:bodyPr wrap="none">
              <a:spAutoFit/>
            </a:bodyPr>
            <a:lstStyle/>
            <a:p>
              <a:pPr algn="ctr"/>
              <a:r>
                <a:rPr lang="en-US" altLang="ja-JP" sz="1300" b="1" baseline="30000" dirty="0" smtClean="0">
                  <a:solidFill>
                    <a:schemeClr val="bg1"/>
                  </a:solidFill>
                  <a:latin typeface="Times New Roman" panose="02020603050405020304" pitchFamily="18" charset="0"/>
                  <a:cs typeface="Times New Roman" panose="02020603050405020304" pitchFamily="18" charset="0"/>
                </a:rPr>
                <a:t>198</a:t>
              </a:r>
              <a:r>
                <a:rPr lang="en-US" altLang="ja-JP" sz="1300" b="1" dirty="0" smtClean="0">
                  <a:solidFill>
                    <a:schemeClr val="bg1"/>
                  </a:solidFill>
                  <a:latin typeface="Times New Roman" panose="02020603050405020304" pitchFamily="18" charset="0"/>
                  <a:cs typeface="Times New Roman" panose="02020603050405020304" pitchFamily="18" charset="0"/>
                </a:rPr>
                <a:t>Pt</a:t>
              </a:r>
              <a:endParaRPr lang="en-US" altLang="ja-JP" sz="1300" b="1" dirty="0">
                <a:solidFill>
                  <a:schemeClr val="bg1"/>
                </a:solidFill>
                <a:latin typeface="Times New Roman" panose="02020603050405020304" pitchFamily="18" charset="0"/>
                <a:cs typeface="Times New Roman" panose="02020603050405020304" pitchFamily="18" charset="0"/>
              </a:endParaRPr>
            </a:p>
          </p:txBody>
        </p:sp>
        <p:grpSp>
          <p:nvGrpSpPr>
            <p:cNvPr id="222" name="グループ化 844"/>
            <p:cNvGrpSpPr/>
            <p:nvPr/>
          </p:nvGrpSpPr>
          <p:grpSpPr>
            <a:xfrm>
              <a:off x="4702085" y="2075212"/>
              <a:ext cx="515573" cy="3535978"/>
              <a:chOff x="7589577" y="702085"/>
              <a:chExt cx="567522" cy="4216639"/>
            </a:xfrm>
          </p:grpSpPr>
          <p:sp>
            <p:nvSpPr>
              <p:cNvPr id="229" name="Line 116"/>
              <p:cNvSpPr>
                <a:spLocks noChangeShapeType="1"/>
              </p:cNvSpPr>
              <p:nvPr/>
            </p:nvSpPr>
            <p:spPr bwMode="auto">
              <a:xfrm>
                <a:off x="7638691" y="771935"/>
                <a:ext cx="0" cy="3837863"/>
              </a:xfrm>
              <a:prstGeom prst="line">
                <a:avLst/>
              </a:prstGeom>
              <a:noFill/>
              <a:ln w="3175">
                <a:solidFill>
                  <a:srgbClr val="000000"/>
                </a:solidFill>
                <a:round/>
                <a:headEnd/>
                <a:tailEnd/>
              </a:ln>
            </p:spPr>
            <p:txBody>
              <a:bodyPr/>
              <a:lstStyle/>
              <a:p>
                <a:endParaRPr lang="ja-JP" altLang="en-US" sz="1300"/>
              </a:p>
            </p:txBody>
          </p:sp>
          <p:sp>
            <p:nvSpPr>
              <p:cNvPr id="230" name="Rectangle 460"/>
              <p:cNvSpPr>
                <a:spLocks noChangeArrowheads="1"/>
              </p:cNvSpPr>
              <p:nvPr/>
            </p:nvSpPr>
            <p:spPr bwMode="auto">
              <a:xfrm>
                <a:off x="7845067" y="702085"/>
                <a:ext cx="258763" cy="3987800"/>
              </a:xfrm>
              <a:prstGeom prst="rect">
                <a:avLst/>
              </a:prstGeom>
              <a:solidFill>
                <a:schemeClr val="bg1"/>
              </a:solidFill>
              <a:ln w="9525">
                <a:noFill/>
                <a:miter lim="800000"/>
                <a:headEnd/>
                <a:tailEnd/>
              </a:ln>
            </p:spPr>
            <p:txBody>
              <a:bodyPr wrap="none" anchor="ctr"/>
              <a:lstStyle/>
              <a:p>
                <a:endParaRPr lang="ja-JP" altLang="en-US" sz="1300"/>
              </a:p>
            </p:txBody>
          </p:sp>
          <p:sp>
            <p:nvSpPr>
              <p:cNvPr id="231" name="テキスト ボックス 7"/>
              <p:cNvSpPr txBox="1">
                <a:spLocks noChangeArrowheads="1"/>
              </p:cNvSpPr>
              <p:nvPr/>
            </p:nvSpPr>
            <p:spPr bwMode="auto">
              <a:xfrm>
                <a:off x="7878405" y="3545872"/>
                <a:ext cx="225012" cy="238565"/>
              </a:xfrm>
              <a:prstGeom prst="rect">
                <a:avLst/>
              </a:prstGeom>
              <a:solidFill>
                <a:schemeClr val="bg1"/>
              </a:solidFill>
              <a:ln w="9525">
                <a:noFill/>
                <a:miter lim="800000"/>
                <a:headEnd/>
                <a:tailEnd/>
              </a:ln>
            </p:spPr>
            <p:txBody>
              <a:bodyPr wrap="none" lIns="0" tIns="0" rIns="0" bIns="0" anchor="ctr" anchorCtr="1">
                <a:spAutoFit/>
              </a:bodyPr>
              <a:lstStyle/>
              <a:p>
                <a:r>
                  <a:rPr lang="en-US" altLang="ja-JP" sz="1300" b="1"/>
                  <a:t>1 s</a:t>
                </a:r>
              </a:p>
            </p:txBody>
          </p:sp>
          <p:sp>
            <p:nvSpPr>
              <p:cNvPr id="232" name="テキスト ボックス 7"/>
              <p:cNvSpPr txBox="1">
                <a:spLocks noChangeArrowheads="1"/>
              </p:cNvSpPr>
              <p:nvPr/>
            </p:nvSpPr>
            <p:spPr bwMode="auto">
              <a:xfrm>
                <a:off x="7865705" y="1813337"/>
                <a:ext cx="252385" cy="238565"/>
              </a:xfrm>
              <a:prstGeom prst="rect">
                <a:avLst/>
              </a:prstGeom>
              <a:solidFill>
                <a:schemeClr val="bg1"/>
              </a:solidFill>
              <a:ln w="9525">
                <a:noFill/>
                <a:miter lim="800000"/>
                <a:headEnd/>
                <a:tailEnd/>
              </a:ln>
            </p:spPr>
            <p:txBody>
              <a:bodyPr wrap="none" lIns="0" tIns="0" rIns="0" bIns="0">
                <a:spAutoFit/>
              </a:bodyPr>
              <a:lstStyle/>
              <a:p>
                <a:r>
                  <a:rPr lang="en-US" altLang="ja-JP" sz="1300" b="1"/>
                  <a:t>1 h</a:t>
                </a:r>
              </a:p>
            </p:txBody>
          </p:sp>
          <p:sp>
            <p:nvSpPr>
              <p:cNvPr id="233" name="Rectangle 50"/>
              <p:cNvSpPr>
                <a:spLocks noChangeArrowheads="1"/>
              </p:cNvSpPr>
              <p:nvPr/>
            </p:nvSpPr>
            <p:spPr bwMode="auto">
              <a:xfrm>
                <a:off x="7640505" y="4225623"/>
                <a:ext cx="495205" cy="384175"/>
              </a:xfrm>
              <a:prstGeom prst="rect">
                <a:avLst/>
              </a:prstGeom>
              <a:solidFill>
                <a:srgbClr val="0052CC"/>
              </a:solidFill>
              <a:ln w="0">
                <a:solidFill>
                  <a:srgbClr val="0052CC"/>
                </a:solidFill>
                <a:miter lim="800000"/>
                <a:headEnd/>
                <a:tailEnd/>
              </a:ln>
            </p:spPr>
            <p:txBody>
              <a:bodyPr/>
              <a:lstStyle/>
              <a:p>
                <a:endParaRPr lang="ja-JP" altLang="en-US" sz="1300"/>
              </a:p>
            </p:txBody>
          </p:sp>
          <p:sp>
            <p:nvSpPr>
              <p:cNvPr id="234" name="Rectangle 57"/>
              <p:cNvSpPr>
                <a:spLocks noChangeArrowheads="1"/>
              </p:cNvSpPr>
              <p:nvPr/>
            </p:nvSpPr>
            <p:spPr bwMode="auto">
              <a:xfrm>
                <a:off x="7641997" y="3835893"/>
                <a:ext cx="495304" cy="384175"/>
              </a:xfrm>
              <a:prstGeom prst="rect">
                <a:avLst/>
              </a:prstGeom>
              <a:solidFill>
                <a:srgbClr val="0052CC"/>
              </a:solidFill>
              <a:ln w="0">
                <a:solidFill>
                  <a:srgbClr val="0052CC"/>
                </a:solidFill>
                <a:miter lim="800000"/>
                <a:headEnd/>
                <a:tailEnd/>
              </a:ln>
            </p:spPr>
            <p:txBody>
              <a:bodyPr/>
              <a:lstStyle/>
              <a:p>
                <a:endParaRPr lang="ja-JP" altLang="en-US" sz="1300"/>
              </a:p>
            </p:txBody>
          </p:sp>
          <p:sp>
            <p:nvSpPr>
              <p:cNvPr id="235" name="Rectangle 85"/>
              <p:cNvSpPr>
                <a:spLocks noChangeArrowheads="1"/>
              </p:cNvSpPr>
              <p:nvPr/>
            </p:nvSpPr>
            <p:spPr bwMode="auto">
              <a:xfrm>
                <a:off x="7641997" y="1532163"/>
                <a:ext cx="501064" cy="390793"/>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236" name="Line 220"/>
              <p:cNvSpPr>
                <a:spLocks noChangeShapeType="1"/>
              </p:cNvSpPr>
              <p:nvPr/>
            </p:nvSpPr>
            <p:spPr bwMode="auto">
              <a:xfrm>
                <a:off x="7691209" y="4566143"/>
                <a:ext cx="0" cy="41275"/>
              </a:xfrm>
              <a:prstGeom prst="line">
                <a:avLst/>
              </a:prstGeom>
              <a:noFill/>
              <a:ln w="1588">
                <a:solidFill>
                  <a:srgbClr val="000000"/>
                </a:solidFill>
                <a:round/>
                <a:headEnd/>
                <a:tailEnd/>
              </a:ln>
            </p:spPr>
            <p:txBody>
              <a:bodyPr/>
              <a:lstStyle/>
              <a:p>
                <a:endParaRPr lang="ja-JP" altLang="en-US" sz="1300"/>
              </a:p>
            </p:txBody>
          </p:sp>
          <p:sp>
            <p:nvSpPr>
              <p:cNvPr id="237" name="Line 221"/>
              <p:cNvSpPr>
                <a:spLocks noChangeShapeType="1"/>
              </p:cNvSpPr>
              <p:nvPr/>
            </p:nvSpPr>
            <p:spPr bwMode="auto">
              <a:xfrm>
                <a:off x="7789634" y="4566143"/>
                <a:ext cx="0" cy="41275"/>
              </a:xfrm>
              <a:prstGeom prst="line">
                <a:avLst/>
              </a:prstGeom>
              <a:noFill/>
              <a:ln w="1588">
                <a:solidFill>
                  <a:srgbClr val="000000"/>
                </a:solidFill>
                <a:round/>
                <a:headEnd/>
                <a:tailEnd/>
              </a:ln>
            </p:spPr>
            <p:txBody>
              <a:bodyPr/>
              <a:lstStyle/>
              <a:p>
                <a:endParaRPr lang="ja-JP" altLang="en-US" sz="1300"/>
              </a:p>
            </p:txBody>
          </p:sp>
          <p:sp>
            <p:nvSpPr>
              <p:cNvPr id="238" name="Line 222"/>
              <p:cNvSpPr>
                <a:spLocks noChangeShapeType="1"/>
              </p:cNvSpPr>
              <p:nvPr/>
            </p:nvSpPr>
            <p:spPr bwMode="auto">
              <a:xfrm>
                <a:off x="7886472" y="4526456"/>
                <a:ext cx="0" cy="84138"/>
              </a:xfrm>
              <a:prstGeom prst="line">
                <a:avLst/>
              </a:prstGeom>
              <a:noFill/>
              <a:ln w="1588">
                <a:solidFill>
                  <a:srgbClr val="000000"/>
                </a:solidFill>
                <a:round/>
                <a:headEnd/>
                <a:tailEnd/>
              </a:ln>
            </p:spPr>
            <p:txBody>
              <a:bodyPr/>
              <a:lstStyle/>
              <a:p>
                <a:endParaRPr lang="ja-JP" altLang="en-US" sz="1300"/>
              </a:p>
            </p:txBody>
          </p:sp>
          <p:sp>
            <p:nvSpPr>
              <p:cNvPr id="239" name="Line 226"/>
              <p:cNvSpPr>
                <a:spLocks noChangeShapeType="1"/>
              </p:cNvSpPr>
              <p:nvPr/>
            </p:nvSpPr>
            <p:spPr bwMode="auto">
              <a:xfrm>
                <a:off x="7886472" y="4526456"/>
                <a:ext cx="0" cy="84138"/>
              </a:xfrm>
              <a:prstGeom prst="line">
                <a:avLst/>
              </a:prstGeom>
              <a:noFill/>
              <a:ln w="1588">
                <a:solidFill>
                  <a:srgbClr val="000000"/>
                </a:solidFill>
                <a:round/>
                <a:headEnd/>
                <a:tailEnd/>
              </a:ln>
            </p:spPr>
            <p:txBody>
              <a:bodyPr/>
              <a:lstStyle/>
              <a:p>
                <a:endParaRPr lang="ja-JP" altLang="en-US" sz="1300"/>
              </a:p>
            </p:txBody>
          </p:sp>
          <p:sp>
            <p:nvSpPr>
              <p:cNvPr id="240" name="Line 227"/>
              <p:cNvSpPr>
                <a:spLocks noChangeShapeType="1"/>
              </p:cNvSpPr>
              <p:nvPr/>
            </p:nvSpPr>
            <p:spPr bwMode="auto">
              <a:xfrm>
                <a:off x="7981722" y="4566143"/>
                <a:ext cx="0" cy="41275"/>
              </a:xfrm>
              <a:prstGeom prst="line">
                <a:avLst/>
              </a:prstGeom>
              <a:noFill/>
              <a:ln w="1588">
                <a:solidFill>
                  <a:srgbClr val="000000"/>
                </a:solidFill>
                <a:round/>
                <a:headEnd/>
                <a:tailEnd/>
              </a:ln>
            </p:spPr>
            <p:txBody>
              <a:bodyPr/>
              <a:lstStyle/>
              <a:p>
                <a:endParaRPr lang="ja-JP" altLang="en-US" sz="1300"/>
              </a:p>
            </p:txBody>
          </p:sp>
          <p:sp>
            <p:nvSpPr>
              <p:cNvPr id="241" name="Line 228"/>
              <p:cNvSpPr>
                <a:spLocks noChangeShapeType="1"/>
              </p:cNvSpPr>
              <p:nvPr/>
            </p:nvSpPr>
            <p:spPr bwMode="auto">
              <a:xfrm>
                <a:off x="8081734" y="4566143"/>
                <a:ext cx="0" cy="41275"/>
              </a:xfrm>
              <a:prstGeom prst="line">
                <a:avLst/>
              </a:prstGeom>
              <a:noFill/>
              <a:ln w="1588">
                <a:solidFill>
                  <a:srgbClr val="000000"/>
                </a:solidFill>
                <a:round/>
                <a:headEnd/>
                <a:tailEnd/>
              </a:ln>
            </p:spPr>
            <p:txBody>
              <a:bodyPr/>
              <a:lstStyle/>
              <a:p>
                <a:endParaRPr lang="ja-JP" altLang="en-US" sz="1300"/>
              </a:p>
            </p:txBody>
          </p:sp>
          <p:sp>
            <p:nvSpPr>
              <p:cNvPr id="242" name="テキスト ボックス 7"/>
              <p:cNvSpPr txBox="1">
                <a:spLocks noChangeArrowheads="1"/>
              </p:cNvSpPr>
              <p:nvPr/>
            </p:nvSpPr>
            <p:spPr bwMode="auto">
              <a:xfrm>
                <a:off x="7722654" y="4680159"/>
                <a:ext cx="305849" cy="238565"/>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dirty="0" smtClean="0"/>
                  <a:t>127</a:t>
                </a:r>
                <a:endParaRPr lang="en-US" altLang="ja-JP" sz="1300" b="1" dirty="0"/>
              </a:p>
            </p:txBody>
          </p:sp>
          <p:cxnSp>
            <p:nvCxnSpPr>
              <p:cNvPr id="243" name="直線コネクタ 242"/>
              <p:cNvCxnSpPr/>
              <p:nvPr/>
            </p:nvCxnSpPr>
            <p:spPr>
              <a:xfrm>
                <a:off x="7589577" y="4211498"/>
                <a:ext cx="53295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直線コネクタ 243"/>
              <p:cNvCxnSpPr/>
              <p:nvPr/>
            </p:nvCxnSpPr>
            <p:spPr>
              <a:xfrm>
                <a:off x="7597505" y="4609378"/>
                <a:ext cx="53295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直線コネクタ 244"/>
              <p:cNvCxnSpPr/>
              <p:nvPr/>
            </p:nvCxnSpPr>
            <p:spPr>
              <a:xfrm>
                <a:off x="7643584" y="3088182"/>
                <a:ext cx="48775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直線コネクタ 245"/>
              <p:cNvCxnSpPr/>
              <p:nvPr/>
            </p:nvCxnSpPr>
            <p:spPr>
              <a:xfrm>
                <a:off x="7594638" y="2687008"/>
                <a:ext cx="53295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直線コネクタ 246"/>
              <p:cNvCxnSpPr/>
              <p:nvPr/>
            </p:nvCxnSpPr>
            <p:spPr>
              <a:xfrm>
                <a:off x="7635236" y="2313314"/>
                <a:ext cx="49609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直線コネクタ 247"/>
              <p:cNvCxnSpPr/>
              <p:nvPr/>
            </p:nvCxnSpPr>
            <p:spPr>
              <a:xfrm>
                <a:off x="7595813" y="1531244"/>
                <a:ext cx="53295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直線コネクタ 248"/>
              <p:cNvCxnSpPr/>
              <p:nvPr/>
            </p:nvCxnSpPr>
            <p:spPr>
              <a:xfrm>
                <a:off x="7646643" y="1162530"/>
                <a:ext cx="48413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p:cNvCxnSpPr/>
              <p:nvPr/>
            </p:nvCxnSpPr>
            <p:spPr>
              <a:xfrm>
                <a:off x="7598104" y="758442"/>
                <a:ext cx="53295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51" name="Freeform 77"/>
              <p:cNvSpPr>
                <a:spLocks/>
              </p:cNvSpPr>
              <p:nvPr/>
            </p:nvSpPr>
            <p:spPr bwMode="auto">
              <a:xfrm>
                <a:off x="7632654" y="1147416"/>
                <a:ext cx="524445" cy="380138"/>
              </a:xfrm>
              <a:custGeom>
                <a:avLst/>
                <a:gdLst>
                  <a:gd name="T0" fmla="*/ 0 w 513"/>
                  <a:gd name="T1" fmla="*/ 0 h 360"/>
                  <a:gd name="T2" fmla="*/ 65 w 513"/>
                  <a:gd name="T3" fmla="*/ 0 h 360"/>
                  <a:gd name="T4" fmla="*/ 65 w 513"/>
                  <a:gd name="T5" fmla="*/ 76 h 360"/>
                  <a:gd name="T6" fmla="*/ 0 w 513"/>
                  <a:gd name="T7" fmla="*/ 76 h 360"/>
                  <a:gd name="T8" fmla="*/ 0 w 513"/>
                  <a:gd name="T9" fmla="*/ 0 h 360"/>
                  <a:gd name="T10" fmla="*/ 0 60000 65536"/>
                  <a:gd name="T11" fmla="*/ 0 60000 65536"/>
                  <a:gd name="T12" fmla="*/ 0 60000 65536"/>
                  <a:gd name="T13" fmla="*/ 0 60000 65536"/>
                  <a:gd name="T14" fmla="*/ 0 60000 65536"/>
                  <a:gd name="T15" fmla="*/ 0 w 513"/>
                  <a:gd name="T16" fmla="*/ 0 h 360"/>
                  <a:gd name="T17" fmla="*/ 513 w 513"/>
                  <a:gd name="T18" fmla="*/ 360 h 360"/>
                </a:gdLst>
                <a:ahLst/>
                <a:cxnLst>
                  <a:cxn ang="T10">
                    <a:pos x="T0" y="T1"/>
                  </a:cxn>
                  <a:cxn ang="T11">
                    <a:pos x="T2" y="T3"/>
                  </a:cxn>
                  <a:cxn ang="T12">
                    <a:pos x="T4" y="T5"/>
                  </a:cxn>
                  <a:cxn ang="T13">
                    <a:pos x="T6" y="T7"/>
                  </a:cxn>
                  <a:cxn ang="T14">
                    <a:pos x="T8" y="T9"/>
                  </a:cxn>
                </a:cxnLst>
                <a:rect l="T15" t="T16" r="T17" b="T18"/>
                <a:pathLst>
                  <a:path w="513" h="360">
                    <a:moveTo>
                      <a:pt x="0" y="0"/>
                    </a:moveTo>
                    <a:lnTo>
                      <a:pt x="513" y="0"/>
                    </a:lnTo>
                    <a:lnTo>
                      <a:pt x="513" y="358"/>
                    </a:lnTo>
                    <a:lnTo>
                      <a:pt x="0" y="360"/>
                    </a:lnTo>
                    <a:lnTo>
                      <a:pt x="0" y="0"/>
                    </a:lnTo>
                    <a:close/>
                  </a:path>
                </a:pathLst>
              </a:custGeom>
              <a:solidFill>
                <a:srgbClr val="00CCCC"/>
              </a:solidFill>
              <a:ln w="0">
                <a:solidFill>
                  <a:srgbClr val="00CCCC"/>
                </a:solidFill>
                <a:prstDash val="solid"/>
                <a:round/>
                <a:headEnd/>
                <a:tailEnd/>
              </a:ln>
            </p:spPr>
            <p:txBody>
              <a:bodyPr/>
              <a:lstStyle/>
              <a:p>
                <a:endParaRPr lang="ja-JP" altLang="en-US" sz="1300"/>
              </a:p>
            </p:txBody>
          </p:sp>
          <p:sp>
            <p:nvSpPr>
              <p:cNvPr id="252" name="Freeform 77"/>
              <p:cNvSpPr>
                <a:spLocks/>
              </p:cNvSpPr>
              <p:nvPr/>
            </p:nvSpPr>
            <p:spPr bwMode="auto">
              <a:xfrm>
                <a:off x="7653109" y="760240"/>
                <a:ext cx="488951" cy="386344"/>
              </a:xfrm>
              <a:custGeom>
                <a:avLst/>
                <a:gdLst>
                  <a:gd name="T0" fmla="*/ 0 w 513"/>
                  <a:gd name="T1" fmla="*/ 0 h 360"/>
                  <a:gd name="T2" fmla="*/ 65 w 513"/>
                  <a:gd name="T3" fmla="*/ 0 h 360"/>
                  <a:gd name="T4" fmla="*/ 65 w 513"/>
                  <a:gd name="T5" fmla="*/ 76 h 360"/>
                  <a:gd name="T6" fmla="*/ 0 w 513"/>
                  <a:gd name="T7" fmla="*/ 76 h 360"/>
                  <a:gd name="T8" fmla="*/ 0 w 513"/>
                  <a:gd name="T9" fmla="*/ 0 h 360"/>
                  <a:gd name="T10" fmla="*/ 0 60000 65536"/>
                  <a:gd name="T11" fmla="*/ 0 60000 65536"/>
                  <a:gd name="T12" fmla="*/ 0 60000 65536"/>
                  <a:gd name="T13" fmla="*/ 0 60000 65536"/>
                  <a:gd name="T14" fmla="*/ 0 60000 65536"/>
                  <a:gd name="T15" fmla="*/ 0 w 513"/>
                  <a:gd name="T16" fmla="*/ 0 h 360"/>
                  <a:gd name="T17" fmla="*/ 513 w 513"/>
                  <a:gd name="T18" fmla="*/ 360 h 360"/>
                </a:gdLst>
                <a:ahLst/>
                <a:cxnLst>
                  <a:cxn ang="T10">
                    <a:pos x="T0" y="T1"/>
                  </a:cxn>
                  <a:cxn ang="T11">
                    <a:pos x="T2" y="T3"/>
                  </a:cxn>
                  <a:cxn ang="T12">
                    <a:pos x="T4" y="T5"/>
                  </a:cxn>
                  <a:cxn ang="T13">
                    <a:pos x="T6" y="T7"/>
                  </a:cxn>
                  <a:cxn ang="T14">
                    <a:pos x="T8" y="T9"/>
                  </a:cxn>
                </a:cxnLst>
                <a:rect l="T15" t="T16" r="T17" b="T18"/>
                <a:pathLst>
                  <a:path w="513" h="360">
                    <a:moveTo>
                      <a:pt x="0" y="0"/>
                    </a:moveTo>
                    <a:lnTo>
                      <a:pt x="513" y="0"/>
                    </a:lnTo>
                    <a:lnTo>
                      <a:pt x="513" y="358"/>
                    </a:lnTo>
                    <a:lnTo>
                      <a:pt x="0" y="360"/>
                    </a:lnTo>
                    <a:lnTo>
                      <a:pt x="0" y="0"/>
                    </a:lnTo>
                    <a:close/>
                  </a:path>
                </a:pathLst>
              </a:custGeom>
              <a:solidFill>
                <a:srgbClr val="00CCCC"/>
              </a:solidFill>
              <a:ln w="0">
                <a:solidFill>
                  <a:srgbClr val="00CCCC"/>
                </a:solidFill>
                <a:prstDash val="solid"/>
                <a:round/>
                <a:headEnd/>
                <a:tailEnd/>
              </a:ln>
            </p:spPr>
            <p:txBody>
              <a:bodyPr/>
              <a:lstStyle/>
              <a:p>
                <a:endParaRPr lang="ja-JP" altLang="en-US" sz="1300"/>
              </a:p>
            </p:txBody>
          </p:sp>
          <p:sp>
            <p:nvSpPr>
              <p:cNvPr id="253" name="Rectangle 85"/>
              <p:cNvSpPr>
                <a:spLocks noChangeArrowheads="1"/>
              </p:cNvSpPr>
              <p:nvPr/>
            </p:nvSpPr>
            <p:spPr bwMode="auto">
              <a:xfrm>
                <a:off x="7641030" y="1922975"/>
                <a:ext cx="496271" cy="398411"/>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254" name="Rectangle 64"/>
              <p:cNvSpPr>
                <a:spLocks noChangeArrowheads="1"/>
              </p:cNvSpPr>
              <p:nvPr/>
            </p:nvSpPr>
            <p:spPr bwMode="auto">
              <a:xfrm>
                <a:off x="7640505" y="2307356"/>
                <a:ext cx="496796" cy="396686"/>
              </a:xfrm>
              <a:prstGeom prst="rect">
                <a:avLst/>
              </a:prstGeom>
              <a:solidFill>
                <a:srgbClr val="007ACC"/>
              </a:solidFill>
              <a:ln w="0">
                <a:solidFill>
                  <a:srgbClr val="007ACC"/>
                </a:solidFill>
                <a:miter lim="800000"/>
                <a:headEnd/>
                <a:tailEnd/>
              </a:ln>
            </p:spPr>
            <p:txBody>
              <a:bodyPr/>
              <a:lstStyle/>
              <a:p>
                <a:endParaRPr lang="ja-JP" altLang="en-US" sz="1300"/>
              </a:p>
            </p:txBody>
          </p:sp>
          <p:sp>
            <p:nvSpPr>
              <p:cNvPr id="255" name="Rectangle 57"/>
              <p:cNvSpPr>
                <a:spLocks noChangeArrowheads="1"/>
              </p:cNvSpPr>
              <p:nvPr/>
            </p:nvSpPr>
            <p:spPr bwMode="auto">
              <a:xfrm>
                <a:off x="7639787" y="3443116"/>
                <a:ext cx="497601" cy="390759"/>
              </a:xfrm>
              <a:prstGeom prst="rect">
                <a:avLst/>
              </a:prstGeom>
              <a:solidFill>
                <a:srgbClr val="0052CC"/>
              </a:solidFill>
              <a:ln w="0">
                <a:solidFill>
                  <a:srgbClr val="0052CC"/>
                </a:solidFill>
                <a:miter lim="800000"/>
                <a:headEnd/>
                <a:tailEnd/>
              </a:ln>
            </p:spPr>
            <p:txBody>
              <a:bodyPr/>
              <a:lstStyle/>
              <a:p>
                <a:endParaRPr lang="ja-JP" altLang="en-US" sz="1300"/>
              </a:p>
            </p:txBody>
          </p:sp>
          <p:sp>
            <p:nvSpPr>
              <p:cNvPr id="256" name="Rectangle 57"/>
              <p:cNvSpPr>
                <a:spLocks noChangeArrowheads="1"/>
              </p:cNvSpPr>
              <p:nvPr/>
            </p:nvSpPr>
            <p:spPr bwMode="auto">
              <a:xfrm>
                <a:off x="7639700" y="3072741"/>
                <a:ext cx="497601" cy="384175"/>
              </a:xfrm>
              <a:prstGeom prst="rect">
                <a:avLst/>
              </a:prstGeom>
              <a:solidFill>
                <a:srgbClr val="0052CC"/>
              </a:solidFill>
              <a:ln w="0">
                <a:solidFill>
                  <a:srgbClr val="0052CC"/>
                </a:solidFill>
                <a:miter lim="800000"/>
                <a:headEnd/>
                <a:tailEnd/>
              </a:ln>
            </p:spPr>
            <p:txBody>
              <a:bodyPr/>
              <a:lstStyle/>
              <a:p>
                <a:endParaRPr lang="ja-JP" altLang="en-US" sz="1300"/>
              </a:p>
            </p:txBody>
          </p:sp>
          <p:sp>
            <p:nvSpPr>
              <p:cNvPr id="257" name="Rectangle 57"/>
              <p:cNvSpPr>
                <a:spLocks noChangeArrowheads="1"/>
              </p:cNvSpPr>
              <p:nvPr/>
            </p:nvSpPr>
            <p:spPr bwMode="auto">
              <a:xfrm>
                <a:off x="7639817" y="2702335"/>
                <a:ext cx="503243" cy="373063"/>
              </a:xfrm>
              <a:prstGeom prst="rect">
                <a:avLst/>
              </a:prstGeom>
              <a:solidFill>
                <a:srgbClr val="0052CC"/>
              </a:solidFill>
              <a:ln w="0">
                <a:solidFill>
                  <a:srgbClr val="0052CC"/>
                </a:solidFill>
                <a:miter lim="800000"/>
                <a:headEnd/>
                <a:tailEnd/>
              </a:ln>
            </p:spPr>
            <p:txBody>
              <a:bodyPr/>
              <a:lstStyle/>
              <a:p>
                <a:endParaRPr lang="ja-JP" altLang="en-US" sz="1300"/>
              </a:p>
            </p:txBody>
          </p:sp>
          <p:sp>
            <p:nvSpPr>
              <p:cNvPr id="258" name="Line 116"/>
              <p:cNvSpPr>
                <a:spLocks noChangeShapeType="1"/>
              </p:cNvSpPr>
              <p:nvPr/>
            </p:nvSpPr>
            <p:spPr bwMode="auto">
              <a:xfrm>
                <a:off x="8144921" y="768843"/>
                <a:ext cx="0" cy="3844925"/>
              </a:xfrm>
              <a:prstGeom prst="line">
                <a:avLst/>
              </a:prstGeom>
              <a:noFill/>
              <a:ln w="12700">
                <a:solidFill>
                  <a:srgbClr val="000000"/>
                </a:solidFill>
                <a:round/>
                <a:headEnd/>
                <a:tailEnd/>
              </a:ln>
            </p:spPr>
            <p:txBody>
              <a:bodyPr/>
              <a:lstStyle/>
              <a:p>
                <a:endParaRPr lang="ja-JP" altLang="en-US" sz="1300"/>
              </a:p>
            </p:txBody>
          </p:sp>
        </p:grpSp>
        <p:cxnSp>
          <p:nvCxnSpPr>
            <p:cNvPr id="223" name="直線コネクタ 222"/>
            <p:cNvCxnSpPr/>
            <p:nvPr/>
          </p:nvCxnSpPr>
          <p:spPr>
            <a:xfrm>
              <a:off x="4714684" y="2767735"/>
              <a:ext cx="48417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直線コネクタ 223"/>
            <p:cNvCxnSpPr/>
            <p:nvPr/>
          </p:nvCxnSpPr>
          <p:spPr>
            <a:xfrm>
              <a:off x="4707879" y="2122141"/>
              <a:ext cx="48417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直線コネクタ 224"/>
            <p:cNvCxnSpPr/>
            <p:nvPr/>
          </p:nvCxnSpPr>
          <p:spPr>
            <a:xfrm>
              <a:off x="4707916" y="4700951"/>
              <a:ext cx="48417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直線コネクタ 225"/>
            <p:cNvCxnSpPr/>
            <p:nvPr/>
          </p:nvCxnSpPr>
          <p:spPr>
            <a:xfrm>
              <a:off x="4706683" y="3415647"/>
              <a:ext cx="48417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p:cNvCxnSpPr/>
            <p:nvPr/>
          </p:nvCxnSpPr>
          <p:spPr>
            <a:xfrm>
              <a:off x="4755761" y="4058762"/>
              <a:ext cx="43906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228" name="Picture 2" descr="\\LINUX02\public\halflives_col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311" y="1978255"/>
              <a:ext cx="692249" cy="3475871"/>
            </a:xfrm>
            <a:prstGeom prst="rect">
              <a:avLst/>
            </a:prstGeom>
            <a:noFill/>
            <a:extLst>
              <a:ext uri="{909E8E84-426E-40dd-AFC4-6F175D3DCCD1}">
                <a14:hiddenFill xmlns:a14="http://schemas.microsoft.com/office/drawing/2010/main">
                  <a:solidFill>
                    <a:srgbClr val="FFFFFF"/>
                  </a:solidFill>
                </a14:hiddenFill>
              </a:ext>
            </a:extLst>
          </p:spPr>
        </p:pic>
        <p:cxnSp>
          <p:nvCxnSpPr>
            <p:cNvPr id="167" name="直線コネクタ 166"/>
            <p:cNvCxnSpPr/>
            <p:nvPr/>
          </p:nvCxnSpPr>
          <p:spPr>
            <a:xfrm>
              <a:off x="4719704" y="2438782"/>
              <a:ext cx="48417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p:cNvCxnSpPr/>
            <p:nvPr/>
          </p:nvCxnSpPr>
          <p:spPr>
            <a:xfrm>
              <a:off x="4713623" y="3091791"/>
              <a:ext cx="48417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p:cNvCxnSpPr/>
            <p:nvPr/>
          </p:nvCxnSpPr>
          <p:spPr>
            <a:xfrm>
              <a:off x="4719704" y="4380705"/>
              <a:ext cx="48417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テキスト ボックス 495"/>
            <p:cNvSpPr txBox="1">
              <a:spLocks noChangeArrowheads="1"/>
            </p:cNvSpPr>
            <p:nvPr/>
          </p:nvSpPr>
          <p:spPr bwMode="gray">
            <a:xfrm>
              <a:off x="2884531" y="5548436"/>
              <a:ext cx="139482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300" dirty="0" smtClean="0">
                  <a:latin typeface="Symbol" pitchFamily="18" charset="2"/>
                </a:rPr>
                <a:t>Neutron number</a:t>
              </a:r>
              <a:endParaRPr lang="ja-JP" altLang="en-US" sz="1300" dirty="0">
                <a:latin typeface="Symbol" pitchFamily="18" charset="2"/>
              </a:endParaRPr>
            </a:p>
          </p:txBody>
        </p:sp>
        <p:sp>
          <p:nvSpPr>
            <p:cNvPr id="171" name="Rectangle 458"/>
            <p:cNvSpPr>
              <a:spLocks noChangeArrowheads="1"/>
            </p:cNvSpPr>
            <p:nvPr/>
          </p:nvSpPr>
          <p:spPr bwMode="auto">
            <a:xfrm>
              <a:off x="5454558" y="2001121"/>
              <a:ext cx="483084" cy="314556"/>
            </a:xfrm>
            <a:prstGeom prst="rect">
              <a:avLst/>
            </a:prstGeom>
            <a:solidFill>
              <a:schemeClr val="bg1"/>
            </a:solidFill>
            <a:ln w="9525">
              <a:noFill/>
              <a:miter lim="800000"/>
              <a:headEnd/>
              <a:tailEnd/>
            </a:ln>
          </p:spPr>
          <p:txBody>
            <a:bodyPr wrap="none" anchor="ctr"/>
            <a:lstStyle/>
            <a:p>
              <a:endParaRPr lang="ja-JP" altLang="en-US" sz="1300"/>
            </a:p>
          </p:txBody>
        </p:sp>
        <p:sp>
          <p:nvSpPr>
            <p:cNvPr id="172" name="Text Box 486"/>
            <p:cNvSpPr txBox="1">
              <a:spLocks noChangeArrowheads="1"/>
            </p:cNvSpPr>
            <p:nvPr/>
          </p:nvSpPr>
          <p:spPr bwMode="gray">
            <a:xfrm>
              <a:off x="4815830" y="1835838"/>
              <a:ext cx="111697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en-US" altLang="ja-JP" sz="1100" dirty="0" smtClean="0">
                  <a:latin typeface="Times New Roman" pitchFamily="18" charset="0"/>
                  <a:cs typeface="Times New Roman" pitchFamily="18" charset="0"/>
                </a:rPr>
                <a:t>Expected </a:t>
              </a:r>
              <a:r>
                <a:rPr lang="ja-JP" altLang="en-US" sz="1100" dirty="0" smtClean="0">
                  <a:latin typeface="Times New Roman" pitchFamily="18" charset="0"/>
                  <a:cs typeface="Times New Roman" pitchFamily="18" charset="0"/>
                </a:rPr>
                <a:t>：</a:t>
              </a:r>
              <a:r>
                <a:rPr lang="en-US" altLang="ja-JP" sz="1100" dirty="0">
                  <a:latin typeface="Times New Roman" pitchFamily="18" charset="0"/>
                  <a:cs typeface="Times New Roman" pitchFamily="18" charset="0"/>
                </a:rPr>
                <a:t>T</a:t>
              </a:r>
              <a:r>
                <a:rPr lang="en-US" altLang="ja-JP" sz="1100" baseline="-25000" dirty="0">
                  <a:latin typeface="Times New Roman" pitchFamily="18" charset="0"/>
                  <a:cs typeface="Times New Roman" pitchFamily="18" charset="0"/>
                </a:rPr>
                <a:t>1/2</a:t>
              </a:r>
              <a:endParaRPr lang="en-US" altLang="ja-JP" sz="1100" dirty="0">
                <a:latin typeface="Times New Roman" pitchFamily="18" charset="0"/>
                <a:cs typeface="Times New Roman" pitchFamily="18" charset="0"/>
              </a:endParaRPr>
            </a:p>
          </p:txBody>
        </p:sp>
        <p:sp>
          <p:nvSpPr>
            <p:cNvPr id="174" name="Text Box 496"/>
            <p:cNvSpPr txBox="1">
              <a:spLocks noChangeArrowheads="1"/>
            </p:cNvSpPr>
            <p:nvPr/>
          </p:nvSpPr>
          <p:spPr bwMode="gray">
            <a:xfrm>
              <a:off x="2345672" y="2558707"/>
              <a:ext cx="19783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800" b="1" dirty="0" smtClean="0">
                  <a:solidFill>
                    <a:schemeClr val="bg1"/>
                  </a:solidFill>
                  <a:latin typeface="Times New Roman" pitchFamily="18" charset="0"/>
                  <a:cs typeface="Times New Roman" pitchFamily="18" charset="0"/>
                </a:rPr>
                <a:t>measured region</a:t>
              </a:r>
              <a:endParaRPr lang="en-US" altLang="ja-JP" sz="1800" b="1" dirty="0">
                <a:solidFill>
                  <a:schemeClr val="bg1"/>
                </a:solidFill>
                <a:latin typeface="Times New Roman" pitchFamily="18" charset="0"/>
                <a:cs typeface="Times New Roman" pitchFamily="18" charset="0"/>
              </a:endParaRPr>
            </a:p>
          </p:txBody>
        </p:sp>
        <p:sp>
          <p:nvSpPr>
            <p:cNvPr id="175" name="Text Box 496"/>
            <p:cNvSpPr txBox="1">
              <a:spLocks noChangeArrowheads="1"/>
            </p:cNvSpPr>
            <p:nvPr/>
          </p:nvSpPr>
          <p:spPr bwMode="gray">
            <a:xfrm>
              <a:off x="2582439" y="3468297"/>
              <a:ext cx="1591895" cy="419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lnSpc>
                  <a:spcPct val="80000"/>
                </a:lnSpc>
                <a:spcBef>
                  <a:spcPct val="0"/>
                </a:spcBef>
                <a:buFontTx/>
                <a:buNone/>
              </a:pPr>
              <a:r>
                <a:rPr lang="en-US" altLang="ja-JP" sz="1300" b="1" dirty="0" smtClean="0">
                  <a:solidFill>
                    <a:schemeClr val="bg1"/>
                  </a:solidFill>
                  <a:latin typeface="Times New Roman" pitchFamily="18" charset="0"/>
                  <a:cs typeface="Times New Roman" pitchFamily="18" charset="0"/>
                </a:rPr>
                <a:t>unknown region 1 </a:t>
              </a:r>
            </a:p>
            <a:p>
              <a:pPr algn="ctr" eaLnBrk="1" hangingPunct="1">
                <a:lnSpc>
                  <a:spcPct val="80000"/>
                </a:lnSpc>
                <a:spcBef>
                  <a:spcPct val="0"/>
                </a:spcBef>
                <a:buFontTx/>
                <a:buNone/>
              </a:pPr>
              <a:r>
                <a:rPr lang="en-US" altLang="ja-JP" sz="1300" b="1" dirty="0" smtClean="0">
                  <a:solidFill>
                    <a:schemeClr val="bg1"/>
                  </a:solidFill>
                  <a:latin typeface="Times New Roman" pitchFamily="18" charset="0"/>
                  <a:cs typeface="Times New Roman" pitchFamily="18" charset="0"/>
                </a:rPr>
                <a:t>(Stage I)</a:t>
              </a:r>
              <a:endParaRPr lang="en-US" altLang="ja-JP" sz="1300" b="1" dirty="0">
                <a:solidFill>
                  <a:schemeClr val="bg1"/>
                </a:solidFill>
                <a:latin typeface="Times New Roman" pitchFamily="18" charset="0"/>
                <a:cs typeface="Times New Roman" pitchFamily="18" charset="0"/>
              </a:endParaRPr>
            </a:p>
          </p:txBody>
        </p:sp>
        <p:sp>
          <p:nvSpPr>
            <p:cNvPr id="176" name="Text Box 496"/>
            <p:cNvSpPr txBox="1">
              <a:spLocks noChangeArrowheads="1"/>
            </p:cNvSpPr>
            <p:nvPr/>
          </p:nvSpPr>
          <p:spPr bwMode="gray">
            <a:xfrm>
              <a:off x="1675791" y="4649095"/>
              <a:ext cx="2180096" cy="419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lnSpc>
                  <a:spcPct val="80000"/>
                </a:lnSpc>
                <a:spcBef>
                  <a:spcPct val="0"/>
                </a:spcBef>
                <a:buFontTx/>
                <a:buNone/>
              </a:pPr>
              <a:r>
                <a:rPr lang="en-US" altLang="ja-JP" sz="1300" b="1" dirty="0" smtClean="0">
                  <a:solidFill>
                    <a:schemeClr val="bg1"/>
                  </a:solidFill>
                  <a:latin typeface="Times New Roman" pitchFamily="18" charset="0"/>
                  <a:cs typeface="Times New Roman" pitchFamily="18" charset="0"/>
                </a:rPr>
                <a:t>unknown region 3 </a:t>
              </a:r>
            </a:p>
            <a:p>
              <a:pPr algn="ctr" eaLnBrk="1" hangingPunct="1">
                <a:lnSpc>
                  <a:spcPct val="80000"/>
                </a:lnSpc>
                <a:spcBef>
                  <a:spcPct val="0"/>
                </a:spcBef>
                <a:buFontTx/>
                <a:buNone/>
              </a:pPr>
              <a:r>
                <a:rPr lang="en-US" altLang="ja-JP" sz="1300" b="1" dirty="0" smtClean="0">
                  <a:solidFill>
                    <a:schemeClr val="bg1"/>
                  </a:solidFill>
                  <a:latin typeface="Times New Roman" pitchFamily="18" charset="0"/>
                  <a:cs typeface="Times New Roman" pitchFamily="18" charset="0"/>
                </a:rPr>
                <a:t>(Stage II /</a:t>
              </a:r>
              <a:r>
                <a:rPr lang="en-US" altLang="ja-JP" sz="1300" b="1" dirty="0">
                  <a:solidFill>
                    <a:schemeClr val="bg1"/>
                  </a:solidFill>
                  <a:latin typeface="Times New Roman" pitchFamily="18" charset="0"/>
                  <a:cs typeface="Times New Roman" pitchFamily="18" charset="0"/>
                </a:rPr>
                <a:t> </a:t>
              </a:r>
              <a:r>
                <a:rPr lang="en-US" altLang="ja-JP" sz="1300" b="1" dirty="0" smtClean="0">
                  <a:solidFill>
                    <a:schemeClr val="bg1"/>
                  </a:solidFill>
                  <a:latin typeface="Times New Roman" pitchFamily="18" charset="0"/>
                  <a:cs typeface="Times New Roman" pitchFamily="18" charset="0"/>
                </a:rPr>
                <a:t>RIBF upgrade)</a:t>
              </a:r>
              <a:endParaRPr lang="en-US" altLang="ja-JP" sz="1300" b="1" dirty="0">
                <a:solidFill>
                  <a:schemeClr val="bg1"/>
                </a:solidFill>
                <a:latin typeface="Times New Roman" pitchFamily="18" charset="0"/>
                <a:cs typeface="Times New Roman" pitchFamily="18" charset="0"/>
              </a:endParaRPr>
            </a:p>
          </p:txBody>
        </p:sp>
        <p:sp>
          <p:nvSpPr>
            <p:cNvPr id="177" name="Text Box 496"/>
            <p:cNvSpPr txBox="1">
              <a:spLocks noChangeArrowheads="1"/>
            </p:cNvSpPr>
            <p:nvPr/>
          </p:nvSpPr>
          <p:spPr bwMode="gray">
            <a:xfrm>
              <a:off x="1706819" y="4169737"/>
              <a:ext cx="2113074" cy="419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lnSpc>
                  <a:spcPct val="80000"/>
                </a:lnSpc>
                <a:spcBef>
                  <a:spcPct val="0"/>
                </a:spcBef>
                <a:buFontTx/>
                <a:buNone/>
              </a:pPr>
              <a:r>
                <a:rPr lang="en-US" altLang="ja-JP" sz="1300" b="1" dirty="0" smtClean="0">
                  <a:solidFill>
                    <a:schemeClr val="bg1"/>
                  </a:solidFill>
                  <a:latin typeface="Times New Roman" pitchFamily="18" charset="0"/>
                  <a:cs typeface="Times New Roman" pitchFamily="18" charset="0"/>
                </a:rPr>
                <a:t>unknown region 2 </a:t>
              </a:r>
            </a:p>
            <a:p>
              <a:pPr algn="ctr" eaLnBrk="1" hangingPunct="1">
                <a:lnSpc>
                  <a:spcPct val="80000"/>
                </a:lnSpc>
                <a:spcBef>
                  <a:spcPct val="0"/>
                </a:spcBef>
                <a:buFontTx/>
                <a:buNone/>
              </a:pPr>
              <a:r>
                <a:rPr lang="en-US" altLang="ja-JP" sz="1300" b="1" dirty="0" smtClean="0">
                  <a:solidFill>
                    <a:schemeClr val="bg1"/>
                  </a:solidFill>
                  <a:latin typeface="Times New Roman" pitchFamily="18" charset="0"/>
                  <a:cs typeface="Times New Roman" pitchFamily="18" charset="0"/>
                </a:rPr>
                <a:t>(Stage II / present RIBF)</a:t>
              </a:r>
              <a:endParaRPr lang="en-US" altLang="ja-JP" sz="1300" b="1" dirty="0">
                <a:solidFill>
                  <a:schemeClr val="bg1"/>
                </a:solidFill>
                <a:latin typeface="Times New Roman" pitchFamily="18" charset="0"/>
                <a:cs typeface="Times New Roman" pitchFamily="18" charset="0"/>
              </a:endParaRPr>
            </a:p>
          </p:txBody>
        </p:sp>
        <p:cxnSp>
          <p:nvCxnSpPr>
            <p:cNvPr id="178" name="直線コネクタ 177"/>
            <p:cNvCxnSpPr/>
            <p:nvPr/>
          </p:nvCxnSpPr>
          <p:spPr bwMode="gray">
            <a:xfrm flipH="1">
              <a:off x="1640242" y="4057557"/>
              <a:ext cx="224495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p:cNvCxnSpPr/>
            <p:nvPr/>
          </p:nvCxnSpPr>
          <p:spPr bwMode="gray">
            <a:xfrm flipV="1">
              <a:off x="3866449" y="3746046"/>
              <a:ext cx="0" cy="31816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p:cNvCxnSpPr/>
            <p:nvPr/>
          </p:nvCxnSpPr>
          <p:spPr bwMode="gray">
            <a:xfrm flipH="1">
              <a:off x="3867301" y="3748573"/>
              <a:ext cx="89833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p:cNvCxnSpPr/>
            <p:nvPr/>
          </p:nvCxnSpPr>
          <p:spPr bwMode="gray">
            <a:xfrm flipV="1">
              <a:off x="2539704" y="3095040"/>
              <a:ext cx="0" cy="639323"/>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2" name="直線コネクタ 181"/>
            <p:cNvCxnSpPr/>
            <p:nvPr/>
          </p:nvCxnSpPr>
          <p:spPr bwMode="gray">
            <a:xfrm flipV="1">
              <a:off x="2515910" y="3110404"/>
              <a:ext cx="464317" cy="3"/>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3" name="直線コネクタ 182"/>
            <p:cNvCxnSpPr/>
            <p:nvPr/>
          </p:nvCxnSpPr>
          <p:spPr bwMode="gray">
            <a:xfrm flipV="1">
              <a:off x="2980228" y="3089724"/>
              <a:ext cx="0" cy="346488"/>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4" name="直線コネクタ 183"/>
            <p:cNvCxnSpPr/>
            <p:nvPr/>
          </p:nvCxnSpPr>
          <p:spPr bwMode="gray">
            <a:xfrm flipV="1">
              <a:off x="2967133" y="3395637"/>
              <a:ext cx="464317" cy="3"/>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5" name="直線コネクタ 184"/>
            <p:cNvCxnSpPr/>
            <p:nvPr/>
          </p:nvCxnSpPr>
          <p:spPr bwMode="gray">
            <a:xfrm flipV="1">
              <a:off x="3414608" y="3095040"/>
              <a:ext cx="0" cy="346488"/>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6" name="直線コネクタ 185"/>
            <p:cNvCxnSpPr/>
            <p:nvPr/>
          </p:nvCxnSpPr>
          <p:spPr bwMode="gray">
            <a:xfrm flipV="1">
              <a:off x="3388727" y="3095040"/>
              <a:ext cx="924179" cy="1"/>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7" name="直線コネクタ 186"/>
            <p:cNvCxnSpPr/>
            <p:nvPr/>
          </p:nvCxnSpPr>
          <p:spPr bwMode="gray">
            <a:xfrm flipV="1">
              <a:off x="4302905" y="2764930"/>
              <a:ext cx="0" cy="346488"/>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8" name="直線コネクタ 187"/>
            <p:cNvCxnSpPr/>
            <p:nvPr/>
          </p:nvCxnSpPr>
          <p:spPr bwMode="gray">
            <a:xfrm flipV="1">
              <a:off x="4287893" y="2773350"/>
              <a:ext cx="464317" cy="3"/>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bwMode="gray">
            <a:xfrm flipV="1">
              <a:off x="2585469" y="3425130"/>
              <a:ext cx="0" cy="319450"/>
            </a:xfrm>
            <a:prstGeom prst="line">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0" name="直線コネクタ 189"/>
            <p:cNvCxnSpPr/>
            <p:nvPr/>
          </p:nvCxnSpPr>
          <p:spPr bwMode="gray">
            <a:xfrm flipH="1">
              <a:off x="2560328" y="3430400"/>
              <a:ext cx="174834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p:cNvCxnSpPr/>
            <p:nvPr/>
          </p:nvCxnSpPr>
          <p:spPr bwMode="gray">
            <a:xfrm flipV="1">
              <a:off x="4284063" y="3113848"/>
              <a:ext cx="0" cy="343825"/>
            </a:xfrm>
            <a:prstGeom prst="line">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2" name="直線コネクタ 191"/>
            <p:cNvCxnSpPr/>
            <p:nvPr/>
          </p:nvCxnSpPr>
          <p:spPr bwMode="gray">
            <a:xfrm flipH="1">
              <a:off x="4290335" y="3122247"/>
              <a:ext cx="47516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p:cNvCxnSpPr/>
            <p:nvPr/>
          </p:nvCxnSpPr>
          <p:spPr bwMode="gray">
            <a:xfrm flipV="1">
              <a:off x="4752210" y="2788454"/>
              <a:ext cx="0" cy="349589"/>
            </a:xfrm>
            <a:prstGeom prst="line">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4" name="直線コネクタ 193"/>
            <p:cNvCxnSpPr/>
            <p:nvPr/>
          </p:nvCxnSpPr>
          <p:spPr bwMode="gray">
            <a:xfrm flipV="1">
              <a:off x="1642652" y="3713037"/>
              <a:ext cx="914182" cy="3153"/>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bwMode="gray">
            <a:xfrm flipH="1">
              <a:off x="1640242" y="4696861"/>
              <a:ext cx="222561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p:nvPr/>
          </p:nvCxnSpPr>
          <p:spPr bwMode="gray">
            <a:xfrm flipV="1">
              <a:off x="3867301" y="4397860"/>
              <a:ext cx="0" cy="31816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p:cNvCxnSpPr/>
            <p:nvPr/>
          </p:nvCxnSpPr>
          <p:spPr bwMode="gray">
            <a:xfrm flipH="1">
              <a:off x="1642477" y="3757121"/>
              <a:ext cx="97046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p:cNvCxnSpPr/>
            <p:nvPr/>
          </p:nvCxnSpPr>
          <p:spPr bwMode="gray">
            <a:xfrm flipV="1">
              <a:off x="4757543" y="2443041"/>
              <a:ext cx="0" cy="346488"/>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0" name="直線コネクタ 199"/>
            <p:cNvCxnSpPr/>
            <p:nvPr/>
          </p:nvCxnSpPr>
          <p:spPr bwMode="gray">
            <a:xfrm flipV="1">
              <a:off x="4742531" y="2451461"/>
              <a:ext cx="464317" cy="3"/>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1" name="直線コネクタ 200"/>
            <p:cNvCxnSpPr/>
            <p:nvPr/>
          </p:nvCxnSpPr>
          <p:spPr bwMode="gray">
            <a:xfrm flipH="1">
              <a:off x="4731688" y="2796519"/>
              <a:ext cx="47516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p:cNvCxnSpPr/>
            <p:nvPr/>
          </p:nvCxnSpPr>
          <p:spPr bwMode="gray">
            <a:xfrm flipH="1" flipV="1">
              <a:off x="4731689" y="4079422"/>
              <a:ext cx="511576" cy="159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 name="直線コネクタ 203"/>
            <p:cNvCxnSpPr/>
            <p:nvPr/>
          </p:nvCxnSpPr>
          <p:spPr bwMode="gray">
            <a:xfrm flipH="1" flipV="1">
              <a:off x="4741131" y="3429371"/>
              <a:ext cx="511576" cy="159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 name="直線コネクタ 204"/>
            <p:cNvCxnSpPr/>
            <p:nvPr/>
          </p:nvCxnSpPr>
          <p:spPr bwMode="gray">
            <a:xfrm flipV="1">
              <a:off x="4753567" y="3437429"/>
              <a:ext cx="0" cy="31816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 name="直線矢印コネクタ 205"/>
            <p:cNvCxnSpPr/>
            <p:nvPr/>
          </p:nvCxnSpPr>
          <p:spPr bwMode="gray">
            <a:xfrm flipV="1">
              <a:off x="1100692" y="3747205"/>
              <a:ext cx="555116" cy="6289"/>
            </a:xfrm>
            <a:prstGeom prst="straightConnector1">
              <a:avLst/>
            </a:prstGeom>
            <a:ln w="28575">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209" name="テキスト ボックス 208"/>
            <p:cNvSpPr txBox="1"/>
            <p:nvPr/>
          </p:nvSpPr>
          <p:spPr bwMode="gray">
            <a:xfrm>
              <a:off x="87828" y="3469696"/>
              <a:ext cx="1394866" cy="307777"/>
            </a:xfrm>
            <a:prstGeom prst="rect">
              <a:avLst/>
            </a:prstGeom>
            <a:noFill/>
          </p:spPr>
          <p:txBody>
            <a:bodyPr wrap="none" rtlCol="0">
              <a:spAutoFit/>
            </a:bodyPr>
            <a:lstStyle/>
            <a:p>
              <a:r>
                <a:rPr lang="en-US" altLang="ja-JP" sz="1400" baseline="30000" dirty="0" smtClean="0">
                  <a:latin typeface="+mj-lt"/>
                </a:rPr>
                <a:t>136</a:t>
              </a:r>
              <a:r>
                <a:rPr lang="en-US" altLang="ja-JP" sz="1400" dirty="0" smtClean="0">
                  <a:latin typeface="+mj-lt"/>
                </a:rPr>
                <a:t>Xe : I=20pnA</a:t>
              </a:r>
              <a:endParaRPr kumimoji="1" lang="ja-JP" altLang="en-US" sz="1400" dirty="0">
                <a:latin typeface="+mj-lt"/>
              </a:endParaRPr>
            </a:p>
          </p:txBody>
        </p:sp>
        <p:cxnSp>
          <p:nvCxnSpPr>
            <p:cNvPr id="210" name="直線矢印コネクタ 209"/>
            <p:cNvCxnSpPr/>
            <p:nvPr/>
          </p:nvCxnSpPr>
          <p:spPr bwMode="gray">
            <a:xfrm>
              <a:off x="1100888" y="4058715"/>
              <a:ext cx="542974" cy="0"/>
            </a:xfrm>
            <a:prstGeom prst="straightConnector1">
              <a:avLst/>
            </a:prstGeom>
            <a:ln w="28575">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211" name="テキスト ボックス 210"/>
            <p:cNvSpPr txBox="1"/>
            <p:nvPr/>
          </p:nvSpPr>
          <p:spPr bwMode="gray">
            <a:xfrm>
              <a:off x="87828" y="3789193"/>
              <a:ext cx="1437301" cy="523220"/>
            </a:xfrm>
            <a:prstGeom prst="rect">
              <a:avLst/>
            </a:prstGeom>
            <a:noFill/>
          </p:spPr>
          <p:txBody>
            <a:bodyPr wrap="square" rtlCol="0">
              <a:spAutoFit/>
            </a:bodyPr>
            <a:lstStyle/>
            <a:p>
              <a:r>
                <a:rPr lang="en-US" altLang="ja-JP" sz="1400" baseline="30000" dirty="0" smtClean="0">
                  <a:latin typeface="+mj-lt"/>
                </a:rPr>
                <a:t>136</a:t>
              </a:r>
              <a:r>
                <a:rPr lang="en-US" altLang="ja-JP" sz="1400" dirty="0" smtClean="0">
                  <a:latin typeface="+mj-lt"/>
                </a:rPr>
                <a:t>Xe : I=250pnA</a:t>
              </a:r>
              <a:endParaRPr kumimoji="1" lang="ja-JP" altLang="en-US" sz="1400" dirty="0">
                <a:latin typeface="+mj-lt"/>
              </a:endParaRPr>
            </a:p>
          </p:txBody>
        </p:sp>
        <p:sp>
          <p:nvSpPr>
            <p:cNvPr id="213" name="テキスト ボックス 212"/>
            <p:cNvSpPr txBox="1"/>
            <p:nvPr/>
          </p:nvSpPr>
          <p:spPr bwMode="gray">
            <a:xfrm>
              <a:off x="87828" y="4412216"/>
              <a:ext cx="1005831" cy="523220"/>
            </a:xfrm>
            <a:prstGeom prst="rect">
              <a:avLst/>
            </a:prstGeom>
            <a:noFill/>
          </p:spPr>
          <p:txBody>
            <a:bodyPr wrap="none" rtlCol="0">
              <a:spAutoFit/>
            </a:bodyPr>
            <a:lstStyle/>
            <a:p>
              <a:r>
                <a:rPr lang="en-US" altLang="ja-JP" sz="1400" dirty="0">
                  <a:latin typeface="+mj-lt"/>
                </a:rPr>
                <a:t> </a:t>
              </a:r>
              <a:r>
                <a:rPr lang="en-US" altLang="ja-JP" sz="1400" baseline="30000" dirty="0" smtClean="0">
                  <a:latin typeface="+mj-lt"/>
                </a:rPr>
                <a:t>238</a:t>
              </a:r>
              <a:r>
                <a:rPr lang="en-US" altLang="ja-JP" sz="1400" dirty="0" smtClean="0">
                  <a:latin typeface="+mj-lt"/>
                </a:rPr>
                <a:t>U :</a:t>
              </a:r>
            </a:p>
            <a:p>
              <a:r>
                <a:rPr lang="en-US" altLang="ja-JP" sz="1400" dirty="0" smtClean="0">
                  <a:latin typeface="+mj-lt"/>
                </a:rPr>
                <a:t> I=500pnA</a:t>
              </a:r>
              <a:endParaRPr kumimoji="1" lang="ja-JP" altLang="en-US" sz="1400" dirty="0">
                <a:latin typeface="+mj-lt"/>
              </a:endParaRPr>
            </a:p>
          </p:txBody>
        </p:sp>
        <p:sp>
          <p:nvSpPr>
            <p:cNvPr id="214" name="Text Box 498"/>
            <p:cNvSpPr txBox="1">
              <a:spLocks noChangeArrowheads="1"/>
            </p:cNvSpPr>
            <p:nvPr/>
          </p:nvSpPr>
          <p:spPr bwMode="gray">
            <a:xfrm>
              <a:off x="4224829" y="3451100"/>
              <a:ext cx="59124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en-US" altLang="ja-JP" sz="1300" b="1" baseline="30000" dirty="0">
                  <a:solidFill>
                    <a:schemeClr val="bg1"/>
                  </a:solidFill>
                  <a:latin typeface="Times New Roman" pitchFamily="18" charset="0"/>
                  <a:cs typeface="Times New Roman" pitchFamily="18" charset="0"/>
                </a:rPr>
                <a:t>201</a:t>
              </a:r>
              <a:r>
                <a:rPr lang="en-US" altLang="ja-JP" sz="1300" b="1" dirty="0">
                  <a:solidFill>
                    <a:schemeClr val="bg1"/>
                  </a:solidFill>
                  <a:latin typeface="Times New Roman" pitchFamily="18" charset="0"/>
                  <a:cs typeface="Times New Roman" pitchFamily="18" charset="0"/>
                </a:rPr>
                <a:t>Re</a:t>
              </a:r>
            </a:p>
          </p:txBody>
        </p:sp>
        <p:sp>
          <p:nvSpPr>
            <p:cNvPr id="215" name="Text Box 498"/>
            <p:cNvSpPr txBox="1">
              <a:spLocks noChangeArrowheads="1"/>
            </p:cNvSpPr>
            <p:nvPr/>
          </p:nvSpPr>
          <p:spPr bwMode="gray">
            <a:xfrm>
              <a:off x="4224740" y="3131450"/>
              <a:ext cx="59142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en-US" altLang="ja-JP" sz="1300" b="1" baseline="30000" dirty="0">
                  <a:solidFill>
                    <a:schemeClr val="bg1"/>
                  </a:solidFill>
                  <a:latin typeface="Times New Roman" pitchFamily="18" charset="0"/>
                  <a:cs typeface="Times New Roman" pitchFamily="18" charset="0"/>
                </a:rPr>
                <a:t>202</a:t>
              </a:r>
              <a:r>
                <a:rPr lang="en-US" altLang="ja-JP" sz="1300" b="1" dirty="0">
                  <a:solidFill>
                    <a:schemeClr val="bg1"/>
                  </a:solidFill>
                  <a:latin typeface="Times New Roman" pitchFamily="18" charset="0"/>
                  <a:cs typeface="Times New Roman" pitchFamily="18" charset="0"/>
                </a:rPr>
                <a:t>Os</a:t>
              </a:r>
            </a:p>
          </p:txBody>
        </p:sp>
        <p:sp>
          <p:nvSpPr>
            <p:cNvPr id="216" name="Text Box 498"/>
            <p:cNvSpPr txBox="1">
              <a:spLocks noChangeArrowheads="1"/>
            </p:cNvSpPr>
            <p:nvPr/>
          </p:nvSpPr>
          <p:spPr bwMode="gray">
            <a:xfrm>
              <a:off x="5347106" y="1884693"/>
              <a:ext cx="53348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en-US" altLang="ja-JP" sz="1300" b="1" baseline="30000" dirty="0">
                  <a:solidFill>
                    <a:schemeClr val="bg1"/>
                  </a:solidFill>
                  <a:latin typeface="Times New Roman" pitchFamily="18" charset="0"/>
                  <a:cs typeface="Times New Roman" pitchFamily="18" charset="0"/>
                </a:rPr>
                <a:t>203</a:t>
              </a:r>
              <a:r>
                <a:rPr lang="en-US" altLang="ja-JP" sz="1300" b="1" dirty="0">
                  <a:solidFill>
                    <a:schemeClr val="bg1"/>
                  </a:solidFill>
                  <a:latin typeface="Times New Roman" pitchFamily="18" charset="0"/>
                  <a:cs typeface="Times New Roman" pitchFamily="18" charset="0"/>
                </a:rPr>
                <a:t>Ir</a:t>
              </a:r>
            </a:p>
          </p:txBody>
        </p:sp>
        <p:sp>
          <p:nvSpPr>
            <p:cNvPr id="218" name="Text Box 498"/>
            <p:cNvSpPr txBox="1">
              <a:spLocks noChangeArrowheads="1"/>
            </p:cNvSpPr>
            <p:nvPr/>
          </p:nvSpPr>
          <p:spPr bwMode="gray">
            <a:xfrm>
              <a:off x="4232873" y="3762947"/>
              <a:ext cx="57515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en-US" altLang="ja-JP" sz="1300" b="1" baseline="30000" dirty="0">
                  <a:solidFill>
                    <a:schemeClr val="bg1"/>
                  </a:solidFill>
                  <a:latin typeface="Times New Roman" pitchFamily="18" charset="0"/>
                  <a:cs typeface="Times New Roman" pitchFamily="18" charset="0"/>
                </a:rPr>
                <a:t>200</a:t>
              </a:r>
              <a:r>
                <a:rPr lang="en-US" altLang="ja-JP" sz="1300" b="1" dirty="0">
                  <a:solidFill>
                    <a:schemeClr val="bg1"/>
                  </a:solidFill>
                  <a:latin typeface="Times New Roman" pitchFamily="18" charset="0"/>
                  <a:cs typeface="Times New Roman" pitchFamily="18" charset="0"/>
                </a:rPr>
                <a:t>W</a:t>
              </a:r>
            </a:p>
          </p:txBody>
        </p:sp>
        <p:sp>
          <p:nvSpPr>
            <p:cNvPr id="219" name="Text Box 498"/>
            <p:cNvSpPr txBox="1">
              <a:spLocks noChangeArrowheads="1"/>
            </p:cNvSpPr>
            <p:nvPr/>
          </p:nvSpPr>
          <p:spPr bwMode="gray">
            <a:xfrm>
              <a:off x="4233030" y="4065604"/>
              <a:ext cx="57484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en-US" altLang="ja-JP" sz="1300" b="1" baseline="30000" dirty="0" smtClean="0">
                  <a:solidFill>
                    <a:schemeClr val="bg1"/>
                  </a:solidFill>
                  <a:latin typeface="Times New Roman" pitchFamily="18" charset="0"/>
                  <a:cs typeface="Times New Roman" pitchFamily="18" charset="0"/>
                </a:rPr>
                <a:t>199</a:t>
              </a:r>
              <a:r>
                <a:rPr lang="en-US" altLang="ja-JP" sz="1300" b="1" dirty="0" smtClean="0">
                  <a:solidFill>
                    <a:schemeClr val="bg1"/>
                  </a:solidFill>
                  <a:latin typeface="Times New Roman" pitchFamily="18" charset="0"/>
                  <a:cs typeface="Times New Roman" pitchFamily="18" charset="0"/>
                </a:rPr>
                <a:t>Ta</a:t>
              </a:r>
              <a:endParaRPr lang="en-US" altLang="ja-JP" sz="1300" b="1" dirty="0">
                <a:solidFill>
                  <a:schemeClr val="bg1"/>
                </a:solidFill>
                <a:latin typeface="Times New Roman" pitchFamily="18" charset="0"/>
                <a:cs typeface="Times New Roman" pitchFamily="18" charset="0"/>
              </a:endParaRPr>
            </a:p>
          </p:txBody>
        </p:sp>
        <p:cxnSp>
          <p:nvCxnSpPr>
            <p:cNvPr id="702" name="直線矢印コネクタ 701"/>
            <p:cNvCxnSpPr/>
            <p:nvPr/>
          </p:nvCxnSpPr>
          <p:spPr bwMode="gray">
            <a:xfrm>
              <a:off x="1083955" y="4702182"/>
              <a:ext cx="542974" cy="0"/>
            </a:xfrm>
            <a:prstGeom prst="straightConnector1">
              <a:avLst/>
            </a:prstGeom>
            <a:ln w="28575">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689" name="Text Box 498"/>
            <p:cNvSpPr txBox="1">
              <a:spLocks noChangeArrowheads="1"/>
            </p:cNvSpPr>
            <p:nvPr/>
          </p:nvSpPr>
          <p:spPr bwMode="gray">
            <a:xfrm>
              <a:off x="4253716" y="2792783"/>
              <a:ext cx="53348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en-US" altLang="ja-JP" sz="1300" b="1" baseline="30000" dirty="0" smtClean="0">
                  <a:solidFill>
                    <a:schemeClr val="bg1"/>
                  </a:solidFill>
                  <a:latin typeface="Times New Roman" pitchFamily="18" charset="0"/>
                  <a:cs typeface="Times New Roman" pitchFamily="18" charset="0"/>
                </a:rPr>
                <a:t>203</a:t>
              </a:r>
              <a:r>
                <a:rPr lang="en-US" altLang="ja-JP" sz="1300" b="1" dirty="0" smtClean="0">
                  <a:solidFill>
                    <a:schemeClr val="bg1"/>
                  </a:solidFill>
                  <a:latin typeface="Times New Roman" pitchFamily="18" charset="0"/>
                  <a:cs typeface="Times New Roman" pitchFamily="18" charset="0"/>
                </a:rPr>
                <a:t>Ir</a:t>
              </a:r>
              <a:endParaRPr lang="en-US" altLang="ja-JP" sz="1300" b="1" dirty="0">
                <a:solidFill>
                  <a:schemeClr val="bg1"/>
                </a:solidFill>
                <a:latin typeface="Times New Roman" pitchFamily="18" charset="0"/>
                <a:cs typeface="Times New Roman" pitchFamily="18" charset="0"/>
              </a:endParaRPr>
            </a:p>
          </p:txBody>
        </p:sp>
        <p:cxnSp>
          <p:nvCxnSpPr>
            <p:cNvPr id="196" name="直線コネクタ 195"/>
            <p:cNvCxnSpPr/>
            <p:nvPr/>
          </p:nvCxnSpPr>
          <p:spPr bwMode="gray">
            <a:xfrm flipH="1">
              <a:off x="3842164" y="4389803"/>
              <a:ext cx="91537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p:cNvCxnSpPr/>
            <p:nvPr/>
          </p:nvCxnSpPr>
          <p:spPr>
            <a:xfrm>
              <a:off x="4731688" y="3754007"/>
              <a:ext cx="484874"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5" name="直線コネクタ 164"/>
            <p:cNvCxnSpPr/>
            <p:nvPr/>
          </p:nvCxnSpPr>
          <p:spPr bwMode="gray">
            <a:xfrm flipH="1">
              <a:off x="3885198" y="3746599"/>
              <a:ext cx="89654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60" name="Text Box 25"/>
            <p:cNvSpPr txBox="1">
              <a:spLocks noChangeArrowheads="1"/>
            </p:cNvSpPr>
            <p:nvPr/>
          </p:nvSpPr>
          <p:spPr bwMode="auto">
            <a:xfrm>
              <a:off x="2224182" y="1722391"/>
              <a:ext cx="2746805" cy="400107"/>
            </a:xfrm>
            <a:prstGeom prst="rect">
              <a:avLst/>
            </a:prstGeom>
            <a:noFill/>
            <a:ln w="9525">
              <a:noFill/>
              <a:miter lim="800000"/>
              <a:headEnd/>
              <a:tailEnd/>
            </a:ln>
          </p:spPr>
          <p:txBody>
            <a:bodyPr wrap="square">
              <a:spAutoFit/>
            </a:bodyPr>
            <a:lstStyle/>
            <a:p>
              <a:r>
                <a:rPr lang="en-US" altLang="ja-JP" sz="1000" dirty="0"/>
                <a:t>KUTY : </a:t>
              </a:r>
              <a:r>
                <a:rPr lang="en-US" altLang="ja-JP" sz="1000" dirty="0" smtClean="0"/>
                <a:t>H. Koura, </a:t>
              </a:r>
              <a:r>
                <a:rPr lang="en-US" altLang="ja-JP" sz="1000" dirty="0" err="1" smtClean="0"/>
                <a:t>T.Tachibana</a:t>
              </a:r>
              <a:r>
                <a:rPr lang="en-US" altLang="ja-JP" sz="1000" dirty="0"/>
                <a:t>, M. Yamada, </a:t>
              </a:r>
              <a:r>
                <a:rPr lang="en-US" altLang="ja-JP" sz="1000" dirty="0" smtClean="0"/>
                <a:t>http://wwwndc.jaea.go.jp/CN14/index.html</a:t>
              </a:r>
              <a:endParaRPr lang="en-US" altLang="ja-JP" sz="1000" dirty="0"/>
            </a:p>
          </p:txBody>
        </p:sp>
        <p:sp>
          <p:nvSpPr>
            <p:cNvPr id="19" name="テキスト ボックス 18"/>
            <p:cNvSpPr txBox="1"/>
            <p:nvPr/>
          </p:nvSpPr>
          <p:spPr>
            <a:xfrm>
              <a:off x="131739" y="1137498"/>
              <a:ext cx="5349080" cy="663515"/>
            </a:xfrm>
            <a:prstGeom prst="rect">
              <a:avLst/>
            </a:prstGeom>
            <a:noFill/>
          </p:spPr>
          <p:txBody>
            <a:bodyPr wrap="square" rtlCol="0">
              <a:spAutoFit/>
            </a:bodyPr>
            <a:lstStyle/>
            <a:p>
              <a:pPr algn="ctr">
                <a:lnSpc>
                  <a:spcPct val="110000"/>
                </a:lnSpc>
              </a:pPr>
              <a:r>
                <a:rPr lang="en-US" sz="1700" b="1" dirty="0" smtClean="0">
                  <a:solidFill>
                    <a:srgbClr val="FF0000"/>
                  </a:solidFill>
                  <a:latin typeface="メイリオ"/>
                  <a:ea typeface="メイリオ"/>
                  <a:cs typeface="メイリオ"/>
                </a:rPr>
                <a:t>KISS stage I: </a:t>
              </a:r>
              <a:r>
                <a:rPr lang="en-US" altLang="ja-JP" sz="1700" b="1" dirty="0" smtClean="0">
                  <a:solidFill>
                    <a:srgbClr val="FF0000"/>
                  </a:solidFill>
                  <a:latin typeface="メイリオ"/>
                  <a:ea typeface="メイリオ"/>
                  <a:cs typeface="メイリオ"/>
                </a:rPr>
                <a:t>Lifetime &amp; Mass of nuclei</a:t>
              </a:r>
            </a:p>
            <a:p>
              <a:pPr algn="ctr">
                <a:lnSpc>
                  <a:spcPct val="110000"/>
                </a:lnSpc>
              </a:pPr>
              <a:r>
                <a:rPr lang="en-US" altLang="ja-JP" sz="1700" b="1" dirty="0" smtClean="0">
                  <a:solidFill>
                    <a:srgbClr val="FF0000"/>
                  </a:solidFill>
                  <a:latin typeface="メイリオ"/>
                  <a:ea typeface="メイリオ"/>
                  <a:cs typeface="メイリオ"/>
                </a:rPr>
                <a:t>in the vicinity of the waiting region </a:t>
              </a:r>
              <a:endParaRPr lang="en-US" sz="1700" b="1" dirty="0">
                <a:solidFill>
                  <a:srgbClr val="FF0000"/>
                </a:solidFill>
                <a:latin typeface="メイリオ"/>
                <a:ea typeface="メイリオ"/>
                <a:cs typeface="メイリオ"/>
              </a:endParaRPr>
            </a:p>
          </p:txBody>
        </p:sp>
        <p:cxnSp>
          <p:nvCxnSpPr>
            <p:cNvPr id="693" name="直線コネクタ 692"/>
            <p:cNvCxnSpPr/>
            <p:nvPr/>
          </p:nvCxnSpPr>
          <p:spPr>
            <a:xfrm>
              <a:off x="2981297" y="5047296"/>
              <a:ext cx="1793966"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4" name="直線コネクタ 693"/>
            <p:cNvCxnSpPr/>
            <p:nvPr/>
          </p:nvCxnSpPr>
          <p:spPr>
            <a:xfrm>
              <a:off x="4757936" y="4718050"/>
              <a:ext cx="448492"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5" name="直線コネクタ 694"/>
            <p:cNvCxnSpPr/>
            <p:nvPr/>
          </p:nvCxnSpPr>
          <p:spPr>
            <a:xfrm flipV="1">
              <a:off x="2076384" y="5032047"/>
              <a:ext cx="0" cy="330393"/>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6" name="直線コネクタ 695"/>
            <p:cNvCxnSpPr/>
            <p:nvPr/>
          </p:nvCxnSpPr>
          <p:spPr>
            <a:xfrm flipV="1">
              <a:off x="2531109" y="5038795"/>
              <a:ext cx="0" cy="330393"/>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7" name="直線コネクタ 696"/>
            <p:cNvCxnSpPr/>
            <p:nvPr/>
          </p:nvCxnSpPr>
          <p:spPr>
            <a:xfrm>
              <a:off x="2097574" y="5038795"/>
              <a:ext cx="448492"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9" name="直線コネクタ 698"/>
            <p:cNvCxnSpPr/>
            <p:nvPr/>
          </p:nvCxnSpPr>
          <p:spPr>
            <a:xfrm flipV="1">
              <a:off x="2985832" y="5054406"/>
              <a:ext cx="0" cy="330393"/>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0" name="直線コネクタ 699"/>
            <p:cNvCxnSpPr/>
            <p:nvPr/>
          </p:nvCxnSpPr>
          <p:spPr>
            <a:xfrm flipV="1">
              <a:off x="4740909" y="4708595"/>
              <a:ext cx="0" cy="330393"/>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3" name="直線コネクタ 702"/>
            <p:cNvCxnSpPr/>
            <p:nvPr/>
          </p:nvCxnSpPr>
          <p:spPr bwMode="gray">
            <a:xfrm flipV="1">
              <a:off x="4750475" y="4087480"/>
              <a:ext cx="0" cy="31816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図形グループ 11"/>
            <p:cNvGrpSpPr/>
            <p:nvPr/>
          </p:nvGrpSpPr>
          <p:grpSpPr>
            <a:xfrm>
              <a:off x="4216400" y="4052630"/>
              <a:ext cx="609600" cy="1702588"/>
              <a:chOff x="279400" y="1715830"/>
              <a:chExt cx="609600" cy="1702588"/>
            </a:xfrm>
          </p:grpSpPr>
          <p:sp>
            <p:nvSpPr>
              <p:cNvPr id="706" name="角丸四角形 705"/>
              <p:cNvSpPr/>
              <p:nvPr/>
            </p:nvSpPr>
            <p:spPr>
              <a:xfrm>
                <a:off x="354752" y="1715830"/>
                <a:ext cx="454727" cy="1645437"/>
              </a:xfrm>
              <a:prstGeom prst="roundRect">
                <a:avLst/>
              </a:prstGeom>
              <a:noFill/>
              <a:ln w="381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7" name="正方形/長方形 706"/>
              <p:cNvSpPr/>
              <p:nvPr/>
            </p:nvSpPr>
            <p:spPr>
              <a:xfrm>
                <a:off x="279400" y="3028951"/>
                <a:ext cx="609600" cy="3894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1" name="テキスト ボックス 497"/>
              <p:cNvSpPr txBox="1">
                <a:spLocks noChangeArrowheads="1"/>
              </p:cNvSpPr>
              <p:nvPr/>
            </p:nvSpPr>
            <p:spPr bwMode="gray">
              <a:xfrm rot="16200000">
                <a:off x="41940" y="2227753"/>
                <a:ext cx="1072955" cy="535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lnSpc>
                    <a:spcPct val="80000"/>
                  </a:lnSpc>
                  <a:spcBef>
                    <a:spcPct val="0"/>
                  </a:spcBef>
                  <a:buFontTx/>
                  <a:buNone/>
                </a:pPr>
                <a:r>
                  <a:rPr lang="en-US" altLang="ja-JP" sz="1600" b="1" spc="230" dirty="0" smtClean="0">
                    <a:solidFill>
                      <a:srgbClr val="FF0000"/>
                    </a:solidFill>
                    <a:latin typeface="+mj-lt"/>
                    <a:ea typeface="+mj-ea"/>
                  </a:rPr>
                  <a:t>Waiting </a:t>
                </a:r>
              </a:p>
              <a:p>
                <a:pPr algn="ctr" eaLnBrk="1" hangingPunct="1">
                  <a:lnSpc>
                    <a:spcPct val="80000"/>
                  </a:lnSpc>
                  <a:spcBef>
                    <a:spcPct val="0"/>
                  </a:spcBef>
                  <a:buFontTx/>
                  <a:buNone/>
                </a:pPr>
                <a:r>
                  <a:rPr lang="en-US" altLang="ja-JP" sz="1600" b="1" spc="230" dirty="0" smtClean="0">
                    <a:solidFill>
                      <a:srgbClr val="FF0000"/>
                    </a:solidFill>
                    <a:latin typeface="+mj-lt"/>
                    <a:ea typeface="+mj-ea"/>
                  </a:rPr>
                  <a:t>region</a:t>
                </a:r>
              </a:p>
            </p:txBody>
          </p:sp>
        </p:grpSp>
        <p:sp>
          <p:nvSpPr>
            <p:cNvPr id="708" name="テキスト ボックス 7"/>
            <p:cNvSpPr txBox="1">
              <a:spLocks noChangeArrowheads="1"/>
            </p:cNvSpPr>
            <p:nvPr/>
          </p:nvSpPr>
          <p:spPr bwMode="auto">
            <a:xfrm>
              <a:off x="4366164" y="5402641"/>
              <a:ext cx="277853" cy="200055"/>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dirty="0">
                  <a:solidFill>
                    <a:srgbClr val="FF0000"/>
                  </a:solidFill>
                </a:rPr>
                <a:t>126</a:t>
              </a:r>
            </a:p>
          </p:txBody>
        </p:sp>
        <p:sp>
          <p:nvSpPr>
            <p:cNvPr id="709" name="テキスト ボックス 708"/>
            <p:cNvSpPr txBox="1"/>
            <p:nvPr/>
          </p:nvSpPr>
          <p:spPr bwMode="gray">
            <a:xfrm>
              <a:off x="87828" y="5062701"/>
              <a:ext cx="866904" cy="523220"/>
            </a:xfrm>
            <a:prstGeom prst="rect">
              <a:avLst/>
            </a:prstGeom>
            <a:noFill/>
          </p:spPr>
          <p:txBody>
            <a:bodyPr wrap="none" rtlCol="0">
              <a:spAutoFit/>
            </a:bodyPr>
            <a:lstStyle/>
            <a:p>
              <a:r>
                <a:rPr lang="en-US" altLang="ja-JP" sz="1400" baseline="30000" dirty="0" smtClean="0">
                  <a:latin typeface="+mj-lt"/>
                </a:rPr>
                <a:t>238</a:t>
              </a:r>
              <a:r>
                <a:rPr lang="en-US" altLang="ja-JP" sz="1400" dirty="0" smtClean="0">
                  <a:latin typeface="+mj-lt"/>
                </a:rPr>
                <a:t>U : </a:t>
              </a:r>
            </a:p>
            <a:p>
              <a:r>
                <a:rPr lang="en-US" altLang="ja-JP" sz="1400" dirty="0" smtClean="0">
                  <a:latin typeface="+mj-lt"/>
                </a:rPr>
                <a:t>I=10pμA</a:t>
              </a:r>
              <a:endParaRPr kumimoji="1" lang="ja-JP" altLang="en-US" sz="1400" dirty="0">
                <a:latin typeface="+mj-lt"/>
              </a:endParaRPr>
            </a:p>
          </p:txBody>
        </p:sp>
        <p:cxnSp>
          <p:nvCxnSpPr>
            <p:cNvPr id="710" name="直線矢印コネクタ 709"/>
            <p:cNvCxnSpPr/>
            <p:nvPr/>
          </p:nvCxnSpPr>
          <p:spPr bwMode="gray">
            <a:xfrm>
              <a:off x="1064957" y="5352667"/>
              <a:ext cx="542974" cy="0"/>
            </a:xfrm>
            <a:prstGeom prst="straightConnector1">
              <a:avLst/>
            </a:prstGeom>
            <a:ln w="28575">
              <a:solidFill>
                <a:srgbClr val="FF33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9367498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図形グループ 31"/>
          <p:cNvGrpSpPr/>
          <p:nvPr/>
        </p:nvGrpSpPr>
        <p:grpSpPr>
          <a:xfrm>
            <a:off x="4018820" y="1396189"/>
            <a:ext cx="5149044" cy="4865086"/>
            <a:chOff x="4353719" y="1396184"/>
            <a:chExt cx="5578131" cy="4865086"/>
          </a:xfrm>
        </p:grpSpPr>
        <p:pic>
          <p:nvPicPr>
            <p:cNvPr id="20491" name="図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2667" y="1701752"/>
              <a:ext cx="5529183" cy="452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円/楕円 14"/>
            <p:cNvSpPr/>
            <p:nvPr/>
          </p:nvSpPr>
          <p:spPr bwMode="auto">
            <a:xfrm>
              <a:off x="5754500" y="4293214"/>
              <a:ext cx="145335" cy="13415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Arial" charset="0"/>
                <a:ea typeface="ＭＳ Ｐゴシック" charset="0"/>
                <a:cs typeface="ＭＳ Ｐゴシック" charset="0"/>
              </a:endParaRPr>
            </a:p>
          </p:txBody>
        </p:sp>
        <p:sp>
          <p:nvSpPr>
            <p:cNvPr id="16" name="円/楕円 15"/>
            <p:cNvSpPr/>
            <p:nvPr/>
          </p:nvSpPr>
          <p:spPr bwMode="auto">
            <a:xfrm>
              <a:off x="6072403" y="4709095"/>
              <a:ext cx="145335" cy="13266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Arial" charset="0"/>
                <a:ea typeface="ＭＳ Ｐゴシック" charset="0"/>
                <a:cs typeface="ＭＳ Ｐゴシック" charset="0"/>
              </a:endParaRPr>
            </a:p>
          </p:txBody>
        </p:sp>
        <p:cxnSp>
          <p:nvCxnSpPr>
            <p:cNvPr id="11" name="直線矢印コネクタ 10"/>
            <p:cNvCxnSpPr/>
            <p:nvPr/>
          </p:nvCxnSpPr>
          <p:spPr bwMode="auto">
            <a:xfrm>
              <a:off x="6579460" y="2879190"/>
              <a:ext cx="1014416" cy="71182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正方形/長方形 9"/>
            <p:cNvSpPr/>
            <p:nvPr/>
          </p:nvSpPr>
          <p:spPr>
            <a:xfrm>
              <a:off x="6680200" y="1993900"/>
              <a:ext cx="1828800" cy="79676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490" name="テキスト ボックス 7"/>
            <p:cNvSpPr txBox="1">
              <a:spLocks noChangeArrowheads="1"/>
            </p:cNvSpPr>
            <p:nvPr/>
          </p:nvSpPr>
          <p:spPr bwMode="auto">
            <a:xfrm>
              <a:off x="5538245" y="1396184"/>
              <a:ext cx="41694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dirty="0"/>
                <a:t>from K. –L. </a:t>
              </a:r>
              <a:r>
                <a:rPr lang="en-US" altLang="ja-JP" sz="1400" dirty="0" err="1"/>
                <a:t>Kratz</a:t>
              </a:r>
              <a:r>
                <a:rPr lang="en-US" altLang="ja-JP" sz="1400" dirty="0"/>
                <a:t>, et al., Ap. J. 403(</a:t>
              </a:r>
              <a:r>
                <a:rPr lang="en-US" sz="1400" dirty="0"/>
                <a:t>‘</a:t>
              </a:r>
              <a:r>
                <a:rPr lang="en-US" altLang="ja-JP" sz="1400" dirty="0"/>
                <a:t>93)216.</a:t>
              </a:r>
            </a:p>
          </p:txBody>
        </p:sp>
        <p:sp>
          <p:nvSpPr>
            <p:cNvPr id="18" name="テキスト ボックス 17"/>
            <p:cNvSpPr txBox="1"/>
            <p:nvPr/>
          </p:nvSpPr>
          <p:spPr>
            <a:xfrm>
              <a:off x="6161273" y="1928760"/>
              <a:ext cx="2286686" cy="369332"/>
            </a:xfrm>
            <a:prstGeom prst="rect">
              <a:avLst/>
            </a:prstGeom>
            <a:noFill/>
          </p:spPr>
          <p:txBody>
            <a:bodyPr wrap="none" rtlCol="0">
              <a:spAutoFit/>
            </a:bodyPr>
            <a:lstStyle/>
            <a:p>
              <a:r>
                <a:rPr kumimoji="1" lang="en-US" altLang="ja-JP" dirty="0" smtClean="0">
                  <a:solidFill>
                    <a:srgbClr val="FF0000"/>
                  </a:solidFill>
                </a:rPr>
                <a:t>Secon</a:t>
              </a:r>
              <a:r>
                <a:rPr lang="en-US" altLang="ja-JP" dirty="0" smtClean="0">
                  <a:solidFill>
                    <a:srgbClr val="FF0000"/>
                  </a:solidFill>
                </a:rPr>
                <a:t>d peak</a:t>
              </a:r>
              <a:r>
                <a:rPr kumimoji="1" lang="en-US" altLang="ja-JP" dirty="0" smtClean="0">
                  <a:solidFill>
                    <a:srgbClr val="FF0000"/>
                  </a:solidFill>
                </a:rPr>
                <a:t>(A~130)</a:t>
              </a:r>
              <a:endParaRPr kumimoji="1" lang="ja-JP" altLang="en-US" dirty="0">
                <a:solidFill>
                  <a:srgbClr val="FF0000"/>
                </a:solidFill>
              </a:endParaRPr>
            </a:p>
          </p:txBody>
        </p:sp>
        <p:cxnSp>
          <p:nvCxnSpPr>
            <p:cNvPr id="20" name="直線矢印コネクタ 19"/>
            <p:cNvCxnSpPr/>
            <p:nvPr/>
          </p:nvCxnSpPr>
          <p:spPr>
            <a:xfrm>
              <a:off x="7302236" y="2272692"/>
              <a:ext cx="762264" cy="15318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テキスト ボックス 30"/>
            <p:cNvSpPr txBox="1"/>
            <p:nvPr/>
          </p:nvSpPr>
          <p:spPr>
            <a:xfrm>
              <a:off x="4990573" y="2547958"/>
              <a:ext cx="1861276" cy="369332"/>
            </a:xfrm>
            <a:prstGeom prst="rect">
              <a:avLst/>
            </a:prstGeom>
            <a:noFill/>
          </p:spPr>
          <p:txBody>
            <a:bodyPr wrap="none" rtlCol="0">
              <a:spAutoFit/>
            </a:bodyPr>
            <a:lstStyle/>
            <a:p>
              <a:r>
                <a:rPr kumimoji="1" lang="en-US" altLang="ja-JP" dirty="0" smtClean="0">
                  <a:solidFill>
                    <a:srgbClr val="FF0000"/>
                  </a:solidFill>
                </a:rPr>
                <a:t>First peak(A~80)</a:t>
              </a:r>
              <a:endParaRPr kumimoji="1" lang="ja-JP" altLang="en-US" dirty="0">
                <a:solidFill>
                  <a:srgbClr val="FF0000"/>
                </a:solidFill>
              </a:endParaRPr>
            </a:p>
          </p:txBody>
        </p:sp>
        <p:sp>
          <p:nvSpPr>
            <p:cNvPr id="33" name="正方形/長方形 32"/>
            <p:cNvSpPr/>
            <p:nvPr/>
          </p:nvSpPr>
          <p:spPr>
            <a:xfrm>
              <a:off x="5899835" y="3472404"/>
              <a:ext cx="1397402" cy="25597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5687348" y="3331717"/>
              <a:ext cx="1397402" cy="25597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a:off x="6026150" y="4264025"/>
              <a:ext cx="209587" cy="349339"/>
            </a:xfrm>
            <a:custGeom>
              <a:avLst/>
              <a:gdLst>
                <a:gd name="connsiteX0" fmla="*/ 139700 w 209587"/>
                <a:gd name="connsiteY0" fmla="*/ 25400 h 349339"/>
                <a:gd name="connsiteX1" fmla="*/ 168275 w 209587"/>
                <a:gd name="connsiteY1" fmla="*/ 19050 h 349339"/>
                <a:gd name="connsiteX2" fmla="*/ 177800 w 209587"/>
                <a:gd name="connsiteY2" fmla="*/ 12700 h 349339"/>
                <a:gd name="connsiteX3" fmla="*/ 187325 w 209587"/>
                <a:gd name="connsiteY3" fmla="*/ 9525 h 349339"/>
                <a:gd name="connsiteX4" fmla="*/ 206375 w 209587"/>
                <a:gd name="connsiteY4" fmla="*/ 0 h 349339"/>
                <a:gd name="connsiteX5" fmla="*/ 209550 w 209587"/>
                <a:gd name="connsiteY5" fmla="*/ 9525 h 349339"/>
                <a:gd name="connsiteX6" fmla="*/ 200025 w 209587"/>
                <a:gd name="connsiteY6" fmla="*/ 38100 h 349339"/>
                <a:gd name="connsiteX7" fmla="*/ 190500 w 209587"/>
                <a:gd name="connsiteY7" fmla="*/ 63500 h 349339"/>
                <a:gd name="connsiteX8" fmla="*/ 180975 w 209587"/>
                <a:gd name="connsiteY8" fmla="*/ 82550 h 349339"/>
                <a:gd name="connsiteX9" fmla="*/ 161925 w 209587"/>
                <a:gd name="connsiteY9" fmla="*/ 92075 h 349339"/>
                <a:gd name="connsiteX10" fmla="*/ 155575 w 209587"/>
                <a:gd name="connsiteY10" fmla="*/ 111125 h 349339"/>
                <a:gd name="connsiteX11" fmla="*/ 149225 w 209587"/>
                <a:gd name="connsiteY11" fmla="*/ 120650 h 349339"/>
                <a:gd name="connsiteX12" fmla="*/ 139700 w 209587"/>
                <a:gd name="connsiteY12" fmla="*/ 142875 h 349339"/>
                <a:gd name="connsiteX13" fmla="*/ 127000 w 209587"/>
                <a:gd name="connsiteY13" fmla="*/ 161925 h 349339"/>
                <a:gd name="connsiteX14" fmla="*/ 117475 w 209587"/>
                <a:gd name="connsiteY14" fmla="*/ 180975 h 349339"/>
                <a:gd name="connsiteX15" fmla="*/ 120650 w 209587"/>
                <a:gd name="connsiteY15" fmla="*/ 193675 h 349339"/>
                <a:gd name="connsiteX16" fmla="*/ 139700 w 209587"/>
                <a:gd name="connsiteY16" fmla="*/ 203200 h 349339"/>
                <a:gd name="connsiteX17" fmla="*/ 139700 w 209587"/>
                <a:gd name="connsiteY17" fmla="*/ 244475 h 349339"/>
                <a:gd name="connsiteX18" fmla="*/ 136525 w 209587"/>
                <a:gd name="connsiteY18" fmla="*/ 254000 h 349339"/>
                <a:gd name="connsiteX19" fmla="*/ 117475 w 209587"/>
                <a:gd name="connsiteY19" fmla="*/ 263525 h 349339"/>
                <a:gd name="connsiteX20" fmla="*/ 101600 w 209587"/>
                <a:gd name="connsiteY20" fmla="*/ 276225 h 349339"/>
                <a:gd name="connsiteX21" fmla="*/ 95250 w 209587"/>
                <a:gd name="connsiteY21" fmla="*/ 285750 h 349339"/>
                <a:gd name="connsiteX22" fmla="*/ 85725 w 209587"/>
                <a:gd name="connsiteY22" fmla="*/ 292100 h 349339"/>
                <a:gd name="connsiteX23" fmla="*/ 76200 w 209587"/>
                <a:gd name="connsiteY23" fmla="*/ 301625 h 349339"/>
                <a:gd name="connsiteX24" fmla="*/ 69850 w 209587"/>
                <a:gd name="connsiteY24" fmla="*/ 314325 h 349339"/>
                <a:gd name="connsiteX25" fmla="*/ 50800 w 209587"/>
                <a:gd name="connsiteY25" fmla="*/ 327025 h 349339"/>
                <a:gd name="connsiteX26" fmla="*/ 31750 w 209587"/>
                <a:gd name="connsiteY26" fmla="*/ 333375 h 349339"/>
                <a:gd name="connsiteX27" fmla="*/ 19050 w 209587"/>
                <a:gd name="connsiteY27" fmla="*/ 349250 h 349339"/>
                <a:gd name="connsiteX28" fmla="*/ 6350 w 209587"/>
                <a:gd name="connsiteY28" fmla="*/ 346075 h 349339"/>
                <a:gd name="connsiteX29" fmla="*/ 3175 w 209587"/>
                <a:gd name="connsiteY29" fmla="*/ 327025 h 349339"/>
                <a:gd name="connsiteX30" fmla="*/ 0 w 209587"/>
                <a:gd name="connsiteY30" fmla="*/ 314325 h 349339"/>
                <a:gd name="connsiteX31" fmla="*/ 6350 w 209587"/>
                <a:gd name="connsiteY31" fmla="*/ 219075 h 349339"/>
                <a:gd name="connsiteX32" fmla="*/ 9525 w 209587"/>
                <a:gd name="connsiteY32" fmla="*/ 200025 h 349339"/>
                <a:gd name="connsiteX33" fmla="*/ 22225 w 209587"/>
                <a:gd name="connsiteY33" fmla="*/ 180975 h 349339"/>
                <a:gd name="connsiteX34" fmla="*/ 38100 w 209587"/>
                <a:gd name="connsiteY34" fmla="*/ 161925 h 349339"/>
                <a:gd name="connsiteX35" fmla="*/ 69850 w 209587"/>
                <a:gd name="connsiteY35" fmla="*/ 155575 h 349339"/>
                <a:gd name="connsiteX36" fmla="*/ 73025 w 209587"/>
                <a:gd name="connsiteY36" fmla="*/ 146050 h 349339"/>
                <a:gd name="connsiteX37" fmla="*/ 85725 w 209587"/>
                <a:gd name="connsiteY37" fmla="*/ 127000 h 349339"/>
                <a:gd name="connsiteX38" fmla="*/ 88900 w 209587"/>
                <a:gd name="connsiteY38" fmla="*/ 107950 h 349339"/>
                <a:gd name="connsiteX39" fmla="*/ 95250 w 209587"/>
                <a:gd name="connsiteY39" fmla="*/ 98425 h 349339"/>
                <a:gd name="connsiteX40" fmla="*/ 107950 w 209587"/>
                <a:gd name="connsiteY40" fmla="*/ 79375 h 349339"/>
                <a:gd name="connsiteX41" fmla="*/ 123825 w 209587"/>
                <a:gd name="connsiteY41" fmla="*/ 50800 h 349339"/>
                <a:gd name="connsiteX42" fmla="*/ 130175 w 209587"/>
                <a:gd name="connsiteY42" fmla="*/ 41275 h 349339"/>
                <a:gd name="connsiteX43" fmla="*/ 139700 w 209587"/>
                <a:gd name="connsiteY43" fmla="*/ 25400 h 34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9587" h="349339">
                  <a:moveTo>
                    <a:pt x="139700" y="25400"/>
                  </a:moveTo>
                  <a:cubicBezTo>
                    <a:pt x="146050" y="21696"/>
                    <a:pt x="160459" y="22958"/>
                    <a:pt x="168275" y="19050"/>
                  </a:cubicBezTo>
                  <a:cubicBezTo>
                    <a:pt x="171688" y="17343"/>
                    <a:pt x="174387" y="14407"/>
                    <a:pt x="177800" y="12700"/>
                  </a:cubicBezTo>
                  <a:cubicBezTo>
                    <a:pt x="180793" y="11203"/>
                    <a:pt x="184332" y="11022"/>
                    <a:pt x="187325" y="9525"/>
                  </a:cubicBezTo>
                  <a:cubicBezTo>
                    <a:pt x="211944" y="-2785"/>
                    <a:pt x="182434" y="7980"/>
                    <a:pt x="206375" y="0"/>
                  </a:cubicBezTo>
                  <a:cubicBezTo>
                    <a:pt x="207433" y="3175"/>
                    <a:pt x="209920" y="6199"/>
                    <a:pt x="209550" y="9525"/>
                  </a:cubicBezTo>
                  <a:cubicBezTo>
                    <a:pt x="207963" y="23812"/>
                    <a:pt x="202406" y="26194"/>
                    <a:pt x="200025" y="38100"/>
                  </a:cubicBezTo>
                  <a:cubicBezTo>
                    <a:pt x="193899" y="68728"/>
                    <a:pt x="201401" y="41699"/>
                    <a:pt x="190500" y="63500"/>
                  </a:cubicBezTo>
                  <a:cubicBezTo>
                    <a:pt x="185335" y="73829"/>
                    <a:pt x="190074" y="73451"/>
                    <a:pt x="180975" y="82550"/>
                  </a:cubicBezTo>
                  <a:cubicBezTo>
                    <a:pt x="174820" y="88705"/>
                    <a:pt x="169672" y="89493"/>
                    <a:pt x="161925" y="92075"/>
                  </a:cubicBezTo>
                  <a:cubicBezTo>
                    <a:pt x="159808" y="98425"/>
                    <a:pt x="159288" y="105556"/>
                    <a:pt x="155575" y="111125"/>
                  </a:cubicBezTo>
                  <a:cubicBezTo>
                    <a:pt x="153458" y="114300"/>
                    <a:pt x="150932" y="117237"/>
                    <a:pt x="149225" y="120650"/>
                  </a:cubicBezTo>
                  <a:cubicBezTo>
                    <a:pt x="136087" y="146927"/>
                    <a:pt x="159520" y="109841"/>
                    <a:pt x="139700" y="142875"/>
                  </a:cubicBezTo>
                  <a:cubicBezTo>
                    <a:pt x="135773" y="149419"/>
                    <a:pt x="129413" y="154685"/>
                    <a:pt x="127000" y="161925"/>
                  </a:cubicBezTo>
                  <a:cubicBezTo>
                    <a:pt x="122618" y="175070"/>
                    <a:pt x="125681" y="168665"/>
                    <a:pt x="117475" y="180975"/>
                  </a:cubicBezTo>
                  <a:cubicBezTo>
                    <a:pt x="118533" y="185208"/>
                    <a:pt x="118229" y="190044"/>
                    <a:pt x="120650" y="193675"/>
                  </a:cubicBezTo>
                  <a:cubicBezTo>
                    <a:pt x="124167" y="198951"/>
                    <a:pt x="134267" y="201389"/>
                    <a:pt x="139700" y="203200"/>
                  </a:cubicBezTo>
                  <a:cubicBezTo>
                    <a:pt x="145832" y="221595"/>
                    <a:pt x="144500" y="213272"/>
                    <a:pt x="139700" y="244475"/>
                  </a:cubicBezTo>
                  <a:cubicBezTo>
                    <a:pt x="139191" y="247783"/>
                    <a:pt x="138616" y="251387"/>
                    <a:pt x="136525" y="254000"/>
                  </a:cubicBezTo>
                  <a:cubicBezTo>
                    <a:pt x="132049" y="259595"/>
                    <a:pt x="123750" y="261433"/>
                    <a:pt x="117475" y="263525"/>
                  </a:cubicBezTo>
                  <a:cubicBezTo>
                    <a:pt x="99277" y="290822"/>
                    <a:pt x="123508" y="258698"/>
                    <a:pt x="101600" y="276225"/>
                  </a:cubicBezTo>
                  <a:cubicBezTo>
                    <a:pt x="98620" y="278609"/>
                    <a:pt x="97948" y="283052"/>
                    <a:pt x="95250" y="285750"/>
                  </a:cubicBezTo>
                  <a:cubicBezTo>
                    <a:pt x="92552" y="288448"/>
                    <a:pt x="88656" y="289657"/>
                    <a:pt x="85725" y="292100"/>
                  </a:cubicBezTo>
                  <a:cubicBezTo>
                    <a:pt x="82276" y="294975"/>
                    <a:pt x="78810" y="297971"/>
                    <a:pt x="76200" y="301625"/>
                  </a:cubicBezTo>
                  <a:cubicBezTo>
                    <a:pt x="73449" y="305476"/>
                    <a:pt x="73197" y="310978"/>
                    <a:pt x="69850" y="314325"/>
                  </a:cubicBezTo>
                  <a:cubicBezTo>
                    <a:pt x="64454" y="319721"/>
                    <a:pt x="58040" y="324612"/>
                    <a:pt x="50800" y="327025"/>
                  </a:cubicBezTo>
                  <a:lnTo>
                    <a:pt x="31750" y="333375"/>
                  </a:lnTo>
                  <a:cubicBezTo>
                    <a:pt x="29348" y="340582"/>
                    <a:pt x="29103" y="347814"/>
                    <a:pt x="19050" y="349250"/>
                  </a:cubicBezTo>
                  <a:cubicBezTo>
                    <a:pt x="14730" y="349867"/>
                    <a:pt x="10583" y="347133"/>
                    <a:pt x="6350" y="346075"/>
                  </a:cubicBezTo>
                  <a:cubicBezTo>
                    <a:pt x="5292" y="339725"/>
                    <a:pt x="4438" y="333338"/>
                    <a:pt x="3175" y="327025"/>
                  </a:cubicBezTo>
                  <a:cubicBezTo>
                    <a:pt x="2319" y="322746"/>
                    <a:pt x="0" y="318689"/>
                    <a:pt x="0" y="314325"/>
                  </a:cubicBezTo>
                  <a:cubicBezTo>
                    <a:pt x="0" y="267352"/>
                    <a:pt x="804" y="255122"/>
                    <a:pt x="6350" y="219075"/>
                  </a:cubicBezTo>
                  <a:cubicBezTo>
                    <a:pt x="7329" y="212712"/>
                    <a:pt x="7049" y="205967"/>
                    <a:pt x="9525" y="200025"/>
                  </a:cubicBezTo>
                  <a:cubicBezTo>
                    <a:pt x="12460" y="192980"/>
                    <a:pt x="17992" y="187325"/>
                    <a:pt x="22225" y="180975"/>
                  </a:cubicBezTo>
                  <a:cubicBezTo>
                    <a:pt x="26911" y="173947"/>
                    <a:pt x="30766" y="166814"/>
                    <a:pt x="38100" y="161925"/>
                  </a:cubicBezTo>
                  <a:cubicBezTo>
                    <a:pt x="44145" y="157895"/>
                    <a:pt x="67968" y="155844"/>
                    <a:pt x="69850" y="155575"/>
                  </a:cubicBezTo>
                  <a:cubicBezTo>
                    <a:pt x="70908" y="152400"/>
                    <a:pt x="71400" y="148976"/>
                    <a:pt x="73025" y="146050"/>
                  </a:cubicBezTo>
                  <a:cubicBezTo>
                    <a:pt x="76731" y="139379"/>
                    <a:pt x="85725" y="127000"/>
                    <a:pt x="85725" y="127000"/>
                  </a:cubicBezTo>
                  <a:cubicBezTo>
                    <a:pt x="86783" y="120650"/>
                    <a:pt x="86864" y="114057"/>
                    <a:pt x="88900" y="107950"/>
                  </a:cubicBezTo>
                  <a:cubicBezTo>
                    <a:pt x="90107" y="104330"/>
                    <a:pt x="93543" y="101838"/>
                    <a:pt x="95250" y="98425"/>
                  </a:cubicBezTo>
                  <a:cubicBezTo>
                    <a:pt x="104440" y="80045"/>
                    <a:pt x="89894" y="97431"/>
                    <a:pt x="107950" y="79375"/>
                  </a:cubicBezTo>
                  <a:cubicBezTo>
                    <a:pt x="113538" y="62610"/>
                    <a:pt x="109269" y="72635"/>
                    <a:pt x="123825" y="50800"/>
                  </a:cubicBezTo>
                  <a:cubicBezTo>
                    <a:pt x="125942" y="47625"/>
                    <a:pt x="127000" y="43392"/>
                    <a:pt x="130175" y="41275"/>
                  </a:cubicBezTo>
                  <a:cubicBezTo>
                    <a:pt x="142191" y="33265"/>
                    <a:pt x="133350" y="29104"/>
                    <a:pt x="139700" y="25400"/>
                  </a:cubicBezTo>
                  <a:close/>
                </a:path>
              </a:pathLst>
            </a:custGeom>
            <a:blipFill rotWithShape="1">
              <a:blip r:embed="rId5"/>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フリーフォーム 23"/>
            <p:cNvSpPr/>
            <p:nvPr/>
          </p:nvSpPr>
          <p:spPr>
            <a:xfrm>
              <a:off x="6181984" y="3771900"/>
              <a:ext cx="330070" cy="454025"/>
            </a:xfrm>
            <a:custGeom>
              <a:avLst/>
              <a:gdLst>
                <a:gd name="connsiteX0" fmla="*/ 247391 w 330070"/>
                <a:gd name="connsiteY0" fmla="*/ 12700 h 454025"/>
                <a:gd name="connsiteX1" fmla="*/ 326766 w 330070"/>
                <a:gd name="connsiteY1" fmla="*/ 15875 h 454025"/>
                <a:gd name="connsiteX2" fmla="*/ 329941 w 330070"/>
                <a:gd name="connsiteY2" fmla="*/ 28575 h 454025"/>
                <a:gd name="connsiteX3" fmla="*/ 317241 w 330070"/>
                <a:gd name="connsiteY3" fmla="*/ 44450 h 454025"/>
                <a:gd name="connsiteX4" fmla="*/ 310891 w 330070"/>
                <a:gd name="connsiteY4" fmla="*/ 53975 h 454025"/>
                <a:gd name="connsiteX5" fmla="*/ 301366 w 330070"/>
                <a:gd name="connsiteY5" fmla="*/ 66675 h 454025"/>
                <a:gd name="connsiteX6" fmla="*/ 291841 w 330070"/>
                <a:gd name="connsiteY6" fmla="*/ 82550 h 454025"/>
                <a:gd name="connsiteX7" fmla="*/ 285491 w 330070"/>
                <a:gd name="connsiteY7" fmla="*/ 92075 h 454025"/>
                <a:gd name="connsiteX8" fmla="*/ 279141 w 330070"/>
                <a:gd name="connsiteY8" fmla="*/ 111125 h 454025"/>
                <a:gd name="connsiteX9" fmla="*/ 275966 w 330070"/>
                <a:gd name="connsiteY9" fmla="*/ 120650 h 454025"/>
                <a:gd name="connsiteX10" fmla="*/ 266441 w 330070"/>
                <a:gd name="connsiteY10" fmla="*/ 130175 h 454025"/>
                <a:gd name="connsiteX11" fmla="*/ 263266 w 330070"/>
                <a:gd name="connsiteY11" fmla="*/ 139700 h 454025"/>
                <a:gd name="connsiteX12" fmla="*/ 250566 w 330070"/>
                <a:gd name="connsiteY12" fmla="*/ 168275 h 454025"/>
                <a:gd name="connsiteX13" fmla="*/ 247391 w 330070"/>
                <a:gd name="connsiteY13" fmla="*/ 180975 h 454025"/>
                <a:gd name="connsiteX14" fmla="*/ 241041 w 330070"/>
                <a:gd name="connsiteY14" fmla="*/ 196850 h 454025"/>
                <a:gd name="connsiteX15" fmla="*/ 234691 w 330070"/>
                <a:gd name="connsiteY15" fmla="*/ 215900 h 454025"/>
                <a:gd name="connsiteX16" fmla="*/ 225166 w 330070"/>
                <a:gd name="connsiteY16" fmla="*/ 228600 h 454025"/>
                <a:gd name="connsiteX17" fmla="*/ 212466 w 330070"/>
                <a:gd name="connsiteY17" fmla="*/ 247650 h 454025"/>
                <a:gd name="connsiteX18" fmla="*/ 209291 w 330070"/>
                <a:gd name="connsiteY18" fmla="*/ 260350 h 454025"/>
                <a:gd name="connsiteX19" fmla="*/ 206116 w 330070"/>
                <a:gd name="connsiteY19" fmla="*/ 276225 h 454025"/>
                <a:gd name="connsiteX20" fmla="*/ 193416 w 330070"/>
                <a:gd name="connsiteY20" fmla="*/ 295275 h 454025"/>
                <a:gd name="connsiteX21" fmla="*/ 187066 w 330070"/>
                <a:gd name="connsiteY21" fmla="*/ 304800 h 454025"/>
                <a:gd name="connsiteX22" fmla="*/ 174366 w 330070"/>
                <a:gd name="connsiteY22" fmla="*/ 317500 h 454025"/>
                <a:gd name="connsiteX23" fmla="*/ 155316 w 330070"/>
                <a:gd name="connsiteY23" fmla="*/ 342900 h 454025"/>
                <a:gd name="connsiteX24" fmla="*/ 148966 w 330070"/>
                <a:gd name="connsiteY24" fmla="*/ 361950 h 454025"/>
                <a:gd name="connsiteX25" fmla="*/ 145791 w 330070"/>
                <a:gd name="connsiteY25" fmla="*/ 371475 h 454025"/>
                <a:gd name="connsiteX26" fmla="*/ 133091 w 330070"/>
                <a:gd name="connsiteY26" fmla="*/ 390525 h 454025"/>
                <a:gd name="connsiteX27" fmla="*/ 126741 w 330070"/>
                <a:gd name="connsiteY27" fmla="*/ 400050 h 454025"/>
                <a:gd name="connsiteX28" fmla="*/ 79116 w 330070"/>
                <a:gd name="connsiteY28" fmla="*/ 431800 h 454025"/>
                <a:gd name="connsiteX29" fmla="*/ 69591 w 330070"/>
                <a:gd name="connsiteY29" fmla="*/ 438150 h 454025"/>
                <a:gd name="connsiteX30" fmla="*/ 41016 w 330070"/>
                <a:gd name="connsiteY30" fmla="*/ 447675 h 454025"/>
                <a:gd name="connsiteX31" fmla="*/ 31491 w 330070"/>
                <a:gd name="connsiteY31" fmla="*/ 450850 h 454025"/>
                <a:gd name="connsiteX32" fmla="*/ 21966 w 330070"/>
                <a:gd name="connsiteY32" fmla="*/ 454025 h 454025"/>
                <a:gd name="connsiteX33" fmla="*/ 6091 w 330070"/>
                <a:gd name="connsiteY33" fmla="*/ 450850 h 454025"/>
                <a:gd name="connsiteX34" fmla="*/ 15616 w 330070"/>
                <a:gd name="connsiteY34" fmla="*/ 390525 h 454025"/>
                <a:gd name="connsiteX35" fmla="*/ 28316 w 330070"/>
                <a:gd name="connsiteY35" fmla="*/ 371475 h 454025"/>
                <a:gd name="connsiteX36" fmla="*/ 41016 w 330070"/>
                <a:gd name="connsiteY36" fmla="*/ 327025 h 454025"/>
                <a:gd name="connsiteX37" fmla="*/ 53716 w 330070"/>
                <a:gd name="connsiteY37" fmla="*/ 301625 h 454025"/>
                <a:gd name="connsiteX38" fmla="*/ 63241 w 330070"/>
                <a:gd name="connsiteY38" fmla="*/ 273050 h 454025"/>
                <a:gd name="connsiteX39" fmla="*/ 69591 w 330070"/>
                <a:gd name="connsiteY39" fmla="*/ 260350 h 454025"/>
                <a:gd name="connsiteX40" fmla="*/ 79116 w 330070"/>
                <a:gd name="connsiteY40" fmla="*/ 238125 h 454025"/>
                <a:gd name="connsiteX41" fmla="*/ 82291 w 330070"/>
                <a:gd name="connsiteY41" fmla="*/ 225425 h 454025"/>
                <a:gd name="connsiteX42" fmla="*/ 88641 w 330070"/>
                <a:gd name="connsiteY42" fmla="*/ 206375 h 454025"/>
                <a:gd name="connsiteX43" fmla="*/ 91816 w 330070"/>
                <a:gd name="connsiteY43" fmla="*/ 193675 h 454025"/>
                <a:gd name="connsiteX44" fmla="*/ 104516 w 330070"/>
                <a:gd name="connsiteY44" fmla="*/ 168275 h 454025"/>
                <a:gd name="connsiteX45" fmla="*/ 110866 w 330070"/>
                <a:gd name="connsiteY45" fmla="*/ 155575 h 454025"/>
                <a:gd name="connsiteX46" fmla="*/ 129916 w 330070"/>
                <a:gd name="connsiteY46" fmla="*/ 130175 h 454025"/>
                <a:gd name="connsiteX47" fmla="*/ 152141 w 330070"/>
                <a:gd name="connsiteY47" fmla="*/ 104775 h 454025"/>
                <a:gd name="connsiteX48" fmla="*/ 155316 w 330070"/>
                <a:gd name="connsiteY48" fmla="*/ 95250 h 454025"/>
                <a:gd name="connsiteX49" fmla="*/ 171191 w 330070"/>
                <a:gd name="connsiteY49" fmla="*/ 73025 h 454025"/>
                <a:gd name="connsiteX50" fmla="*/ 174366 w 330070"/>
                <a:gd name="connsiteY50" fmla="*/ 63500 h 454025"/>
                <a:gd name="connsiteX51" fmla="*/ 190241 w 330070"/>
                <a:gd name="connsiteY51" fmla="*/ 44450 h 454025"/>
                <a:gd name="connsiteX52" fmla="*/ 199766 w 330070"/>
                <a:gd name="connsiteY52" fmla="*/ 38100 h 454025"/>
                <a:gd name="connsiteX53" fmla="*/ 206116 w 330070"/>
                <a:gd name="connsiteY53" fmla="*/ 28575 h 454025"/>
                <a:gd name="connsiteX54" fmla="*/ 234691 w 330070"/>
                <a:gd name="connsiteY54" fmla="*/ 6350 h 454025"/>
                <a:gd name="connsiteX55" fmla="*/ 263266 w 330070"/>
                <a:gd name="connsiteY55" fmla="*/ 0 h 454025"/>
                <a:gd name="connsiteX56" fmla="*/ 282316 w 330070"/>
                <a:gd name="connsiteY56" fmla="*/ 3175 h 454025"/>
                <a:gd name="connsiteX57" fmla="*/ 247391 w 330070"/>
                <a:gd name="connsiteY57" fmla="*/ 12700 h 45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30070" h="454025">
                  <a:moveTo>
                    <a:pt x="247391" y="12700"/>
                  </a:moveTo>
                  <a:cubicBezTo>
                    <a:pt x="254799" y="14817"/>
                    <a:pt x="300763" y="10874"/>
                    <a:pt x="326766" y="15875"/>
                  </a:cubicBezTo>
                  <a:cubicBezTo>
                    <a:pt x="331051" y="16699"/>
                    <a:pt x="329941" y="24211"/>
                    <a:pt x="329941" y="28575"/>
                  </a:cubicBezTo>
                  <a:cubicBezTo>
                    <a:pt x="329941" y="38799"/>
                    <a:pt x="324555" y="39574"/>
                    <a:pt x="317241" y="44450"/>
                  </a:cubicBezTo>
                  <a:cubicBezTo>
                    <a:pt x="315124" y="47625"/>
                    <a:pt x="313109" y="50870"/>
                    <a:pt x="310891" y="53975"/>
                  </a:cubicBezTo>
                  <a:cubicBezTo>
                    <a:pt x="307815" y="58281"/>
                    <a:pt x="304301" y="62272"/>
                    <a:pt x="301366" y="66675"/>
                  </a:cubicBezTo>
                  <a:cubicBezTo>
                    <a:pt x="297943" y="71810"/>
                    <a:pt x="295112" y="77317"/>
                    <a:pt x="291841" y="82550"/>
                  </a:cubicBezTo>
                  <a:cubicBezTo>
                    <a:pt x="289819" y="85786"/>
                    <a:pt x="287041" y="88588"/>
                    <a:pt x="285491" y="92075"/>
                  </a:cubicBezTo>
                  <a:cubicBezTo>
                    <a:pt x="282773" y="98192"/>
                    <a:pt x="281258" y="104775"/>
                    <a:pt x="279141" y="111125"/>
                  </a:cubicBezTo>
                  <a:cubicBezTo>
                    <a:pt x="278083" y="114300"/>
                    <a:pt x="278333" y="118283"/>
                    <a:pt x="275966" y="120650"/>
                  </a:cubicBezTo>
                  <a:lnTo>
                    <a:pt x="266441" y="130175"/>
                  </a:lnTo>
                  <a:cubicBezTo>
                    <a:pt x="265383" y="133350"/>
                    <a:pt x="264584" y="136624"/>
                    <a:pt x="263266" y="139700"/>
                  </a:cubicBezTo>
                  <a:cubicBezTo>
                    <a:pt x="254968" y="159063"/>
                    <a:pt x="257951" y="146121"/>
                    <a:pt x="250566" y="168275"/>
                  </a:cubicBezTo>
                  <a:cubicBezTo>
                    <a:pt x="249186" y="172415"/>
                    <a:pt x="248771" y="176835"/>
                    <a:pt x="247391" y="180975"/>
                  </a:cubicBezTo>
                  <a:cubicBezTo>
                    <a:pt x="245589" y="186382"/>
                    <a:pt x="242989" y="191494"/>
                    <a:pt x="241041" y="196850"/>
                  </a:cubicBezTo>
                  <a:cubicBezTo>
                    <a:pt x="238754" y="203140"/>
                    <a:pt x="238707" y="210545"/>
                    <a:pt x="234691" y="215900"/>
                  </a:cubicBezTo>
                  <a:cubicBezTo>
                    <a:pt x="231516" y="220133"/>
                    <a:pt x="228201" y="224265"/>
                    <a:pt x="225166" y="228600"/>
                  </a:cubicBezTo>
                  <a:cubicBezTo>
                    <a:pt x="220789" y="234852"/>
                    <a:pt x="212466" y="247650"/>
                    <a:pt x="212466" y="247650"/>
                  </a:cubicBezTo>
                  <a:cubicBezTo>
                    <a:pt x="211408" y="251883"/>
                    <a:pt x="210238" y="256090"/>
                    <a:pt x="209291" y="260350"/>
                  </a:cubicBezTo>
                  <a:cubicBezTo>
                    <a:pt x="208120" y="265618"/>
                    <a:pt x="208349" y="271312"/>
                    <a:pt x="206116" y="276225"/>
                  </a:cubicBezTo>
                  <a:cubicBezTo>
                    <a:pt x="202958" y="283173"/>
                    <a:pt x="197649" y="288925"/>
                    <a:pt x="193416" y="295275"/>
                  </a:cubicBezTo>
                  <a:cubicBezTo>
                    <a:pt x="191299" y="298450"/>
                    <a:pt x="189764" y="302102"/>
                    <a:pt x="187066" y="304800"/>
                  </a:cubicBezTo>
                  <a:cubicBezTo>
                    <a:pt x="182833" y="309033"/>
                    <a:pt x="178042" y="312774"/>
                    <a:pt x="174366" y="317500"/>
                  </a:cubicBezTo>
                  <a:cubicBezTo>
                    <a:pt x="146751" y="353005"/>
                    <a:pt x="180686" y="317530"/>
                    <a:pt x="155316" y="342900"/>
                  </a:cubicBezTo>
                  <a:lnTo>
                    <a:pt x="148966" y="361950"/>
                  </a:lnTo>
                  <a:cubicBezTo>
                    <a:pt x="147908" y="365125"/>
                    <a:pt x="147647" y="368690"/>
                    <a:pt x="145791" y="371475"/>
                  </a:cubicBezTo>
                  <a:lnTo>
                    <a:pt x="133091" y="390525"/>
                  </a:lnTo>
                  <a:cubicBezTo>
                    <a:pt x="130974" y="393700"/>
                    <a:pt x="129916" y="397933"/>
                    <a:pt x="126741" y="400050"/>
                  </a:cubicBezTo>
                  <a:lnTo>
                    <a:pt x="79116" y="431800"/>
                  </a:lnTo>
                  <a:cubicBezTo>
                    <a:pt x="75941" y="433917"/>
                    <a:pt x="73211" y="436943"/>
                    <a:pt x="69591" y="438150"/>
                  </a:cubicBezTo>
                  <a:lnTo>
                    <a:pt x="41016" y="447675"/>
                  </a:lnTo>
                  <a:lnTo>
                    <a:pt x="31491" y="450850"/>
                  </a:lnTo>
                  <a:lnTo>
                    <a:pt x="21966" y="454025"/>
                  </a:lnTo>
                  <a:cubicBezTo>
                    <a:pt x="16674" y="452967"/>
                    <a:pt x="7327" y="456103"/>
                    <a:pt x="6091" y="450850"/>
                  </a:cubicBezTo>
                  <a:cubicBezTo>
                    <a:pt x="-7160" y="394531"/>
                    <a:pt x="3603" y="414552"/>
                    <a:pt x="15616" y="390525"/>
                  </a:cubicBezTo>
                  <a:cubicBezTo>
                    <a:pt x="24806" y="372145"/>
                    <a:pt x="10260" y="389531"/>
                    <a:pt x="28316" y="371475"/>
                  </a:cubicBezTo>
                  <a:cubicBezTo>
                    <a:pt x="31538" y="358586"/>
                    <a:pt x="35550" y="339779"/>
                    <a:pt x="41016" y="327025"/>
                  </a:cubicBezTo>
                  <a:cubicBezTo>
                    <a:pt x="44745" y="318324"/>
                    <a:pt x="51420" y="310808"/>
                    <a:pt x="53716" y="301625"/>
                  </a:cubicBezTo>
                  <a:cubicBezTo>
                    <a:pt x="57401" y="286883"/>
                    <a:pt x="56409" y="288422"/>
                    <a:pt x="63241" y="273050"/>
                  </a:cubicBezTo>
                  <a:cubicBezTo>
                    <a:pt x="65163" y="268725"/>
                    <a:pt x="67929" y="264782"/>
                    <a:pt x="69591" y="260350"/>
                  </a:cubicBezTo>
                  <a:cubicBezTo>
                    <a:pt x="78378" y="236919"/>
                    <a:pt x="66247" y="257428"/>
                    <a:pt x="79116" y="238125"/>
                  </a:cubicBezTo>
                  <a:cubicBezTo>
                    <a:pt x="80174" y="233892"/>
                    <a:pt x="81037" y="229605"/>
                    <a:pt x="82291" y="225425"/>
                  </a:cubicBezTo>
                  <a:cubicBezTo>
                    <a:pt x="84214" y="219014"/>
                    <a:pt x="87018" y="212869"/>
                    <a:pt x="88641" y="206375"/>
                  </a:cubicBezTo>
                  <a:cubicBezTo>
                    <a:pt x="89699" y="202142"/>
                    <a:pt x="90138" y="197703"/>
                    <a:pt x="91816" y="193675"/>
                  </a:cubicBezTo>
                  <a:cubicBezTo>
                    <a:pt x="95457" y="184937"/>
                    <a:pt x="100283" y="176742"/>
                    <a:pt x="104516" y="168275"/>
                  </a:cubicBezTo>
                  <a:cubicBezTo>
                    <a:pt x="106633" y="164042"/>
                    <a:pt x="108026" y="159361"/>
                    <a:pt x="110866" y="155575"/>
                  </a:cubicBezTo>
                  <a:cubicBezTo>
                    <a:pt x="117216" y="147108"/>
                    <a:pt x="123080" y="138254"/>
                    <a:pt x="129916" y="130175"/>
                  </a:cubicBezTo>
                  <a:cubicBezTo>
                    <a:pt x="140031" y="118221"/>
                    <a:pt x="145953" y="117152"/>
                    <a:pt x="152141" y="104775"/>
                  </a:cubicBezTo>
                  <a:cubicBezTo>
                    <a:pt x="153638" y="101782"/>
                    <a:pt x="153656" y="98156"/>
                    <a:pt x="155316" y="95250"/>
                  </a:cubicBezTo>
                  <a:cubicBezTo>
                    <a:pt x="161069" y="85183"/>
                    <a:pt x="166277" y="82853"/>
                    <a:pt x="171191" y="73025"/>
                  </a:cubicBezTo>
                  <a:cubicBezTo>
                    <a:pt x="172688" y="70032"/>
                    <a:pt x="172869" y="66493"/>
                    <a:pt x="174366" y="63500"/>
                  </a:cubicBezTo>
                  <a:cubicBezTo>
                    <a:pt x="177934" y="56364"/>
                    <a:pt x="184222" y="49466"/>
                    <a:pt x="190241" y="44450"/>
                  </a:cubicBezTo>
                  <a:cubicBezTo>
                    <a:pt x="193172" y="42007"/>
                    <a:pt x="196591" y="40217"/>
                    <a:pt x="199766" y="38100"/>
                  </a:cubicBezTo>
                  <a:cubicBezTo>
                    <a:pt x="201883" y="34925"/>
                    <a:pt x="203673" y="31506"/>
                    <a:pt x="206116" y="28575"/>
                  </a:cubicBezTo>
                  <a:cubicBezTo>
                    <a:pt x="212438" y="20989"/>
                    <a:pt x="226522" y="9073"/>
                    <a:pt x="234691" y="6350"/>
                  </a:cubicBezTo>
                  <a:cubicBezTo>
                    <a:pt x="250323" y="1139"/>
                    <a:pt x="240915" y="3725"/>
                    <a:pt x="263266" y="0"/>
                  </a:cubicBezTo>
                  <a:cubicBezTo>
                    <a:pt x="269616" y="1058"/>
                    <a:pt x="276727" y="-19"/>
                    <a:pt x="282316" y="3175"/>
                  </a:cubicBezTo>
                  <a:cubicBezTo>
                    <a:pt x="300742" y="13704"/>
                    <a:pt x="239983" y="10583"/>
                    <a:pt x="247391" y="12700"/>
                  </a:cubicBez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7594600" y="4510671"/>
              <a:ext cx="1828800" cy="78660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フリーフォーム 24"/>
            <p:cNvSpPr/>
            <p:nvPr/>
          </p:nvSpPr>
          <p:spPr>
            <a:xfrm>
              <a:off x="7147304" y="4580467"/>
              <a:ext cx="455763" cy="669150"/>
            </a:xfrm>
            <a:custGeom>
              <a:avLst/>
              <a:gdLst>
                <a:gd name="connsiteX0" fmla="*/ 392263 w 455763"/>
                <a:gd name="connsiteY0" fmla="*/ 33867 h 669150"/>
                <a:gd name="connsiteX1" fmla="*/ 417663 w 455763"/>
                <a:gd name="connsiteY1" fmla="*/ 42334 h 669150"/>
                <a:gd name="connsiteX2" fmla="*/ 443063 w 455763"/>
                <a:gd name="connsiteY2" fmla="*/ 59267 h 669150"/>
                <a:gd name="connsiteX3" fmla="*/ 455763 w 455763"/>
                <a:gd name="connsiteY3" fmla="*/ 84667 h 669150"/>
                <a:gd name="connsiteX4" fmla="*/ 451530 w 455763"/>
                <a:gd name="connsiteY4" fmla="*/ 101600 h 669150"/>
                <a:gd name="connsiteX5" fmla="*/ 434596 w 455763"/>
                <a:gd name="connsiteY5" fmla="*/ 131234 h 669150"/>
                <a:gd name="connsiteX6" fmla="*/ 413430 w 455763"/>
                <a:gd name="connsiteY6" fmla="*/ 156634 h 669150"/>
                <a:gd name="connsiteX7" fmla="*/ 409196 w 455763"/>
                <a:gd name="connsiteY7" fmla="*/ 190500 h 669150"/>
                <a:gd name="connsiteX8" fmla="*/ 396496 w 455763"/>
                <a:gd name="connsiteY8" fmla="*/ 211667 h 669150"/>
                <a:gd name="connsiteX9" fmla="*/ 388030 w 455763"/>
                <a:gd name="connsiteY9" fmla="*/ 228600 h 669150"/>
                <a:gd name="connsiteX10" fmla="*/ 383796 w 455763"/>
                <a:gd name="connsiteY10" fmla="*/ 241300 h 669150"/>
                <a:gd name="connsiteX11" fmla="*/ 371096 w 455763"/>
                <a:gd name="connsiteY11" fmla="*/ 254000 h 669150"/>
                <a:gd name="connsiteX12" fmla="*/ 366863 w 455763"/>
                <a:gd name="connsiteY12" fmla="*/ 270934 h 669150"/>
                <a:gd name="connsiteX13" fmla="*/ 358396 w 455763"/>
                <a:gd name="connsiteY13" fmla="*/ 283634 h 669150"/>
                <a:gd name="connsiteX14" fmla="*/ 354163 w 455763"/>
                <a:gd name="connsiteY14" fmla="*/ 304800 h 669150"/>
                <a:gd name="connsiteX15" fmla="*/ 337230 w 455763"/>
                <a:gd name="connsiteY15" fmla="*/ 342900 h 669150"/>
                <a:gd name="connsiteX16" fmla="*/ 324530 w 455763"/>
                <a:gd name="connsiteY16" fmla="*/ 385234 h 669150"/>
                <a:gd name="connsiteX17" fmla="*/ 316063 w 455763"/>
                <a:gd name="connsiteY17" fmla="*/ 402167 h 669150"/>
                <a:gd name="connsiteX18" fmla="*/ 311830 w 455763"/>
                <a:gd name="connsiteY18" fmla="*/ 419100 h 669150"/>
                <a:gd name="connsiteX19" fmla="*/ 307596 w 455763"/>
                <a:gd name="connsiteY19" fmla="*/ 474134 h 669150"/>
                <a:gd name="connsiteX20" fmla="*/ 303363 w 455763"/>
                <a:gd name="connsiteY20" fmla="*/ 486834 h 669150"/>
                <a:gd name="connsiteX21" fmla="*/ 277963 w 455763"/>
                <a:gd name="connsiteY21" fmla="*/ 508000 h 669150"/>
                <a:gd name="connsiteX22" fmla="*/ 252563 w 455763"/>
                <a:gd name="connsiteY22" fmla="*/ 529167 h 669150"/>
                <a:gd name="connsiteX23" fmla="*/ 218696 w 455763"/>
                <a:gd name="connsiteY23" fmla="*/ 554567 h 669150"/>
                <a:gd name="connsiteX24" fmla="*/ 201763 w 455763"/>
                <a:gd name="connsiteY24" fmla="*/ 579967 h 669150"/>
                <a:gd name="connsiteX25" fmla="*/ 193296 w 455763"/>
                <a:gd name="connsiteY25" fmla="*/ 592667 h 669150"/>
                <a:gd name="connsiteX26" fmla="*/ 167896 w 455763"/>
                <a:gd name="connsiteY26" fmla="*/ 609600 h 669150"/>
                <a:gd name="connsiteX27" fmla="*/ 155196 w 455763"/>
                <a:gd name="connsiteY27" fmla="*/ 622300 h 669150"/>
                <a:gd name="connsiteX28" fmla="*/ 150963 w 455763"/>
                <a:gd name="connsiteY28" fmla="*/ 635000 h 669150"/>
                <a:gd name="connsiteX29" fmla="*/ 138263 w 455763"/>
                <a:gd name="connsiteY29" fmla="*/ 639234 h 669150"/>
                <a:gd name="connsiteX30" fmla="*/ 112863 w 455763"/>
                <a:gd name="connsiteY30" fmla="*/ 651934 h 669150"/>
                <a:gd name="connsiteX31" fmla="*/ 83230 w 455763"/>
                <a:gd name="connsiteY31" fmla="*/ 668867 h 669150"/>
                <a:gd name="connsiteX32" fmla="*/ 74763 w 455763"/>
                <a:gd name="connsiteY32" fmla="*/ 656167 h 669150"/>
                <a:gd name="connsiteX33" fmla="*/ 49363 w 455763"/>
                <a:gd name="connsiteY33" fmla="*/ 639234 h 669150"/>
                <a:gd name="connsiteX34" fmla="*/ 36663 w 455763"/>
                <a:gd name="connsiteY34" fmla="*/ 626534 h 669150"/>
                <a:gd name="connsiteX35" fmla="*/ 11263 w 455763"/>
                <a:gd name="connsiteY35" fmla="*/ 609600 h 669150"/>
                <a:gd name="connsiteX36" fmla="*/ 7030 w 455763"/>
                <a:gd name="connsiteY36" fmla="*/ 533400 h 669150"/>
                <a:gd name="connsiteX37" fmla="*/ 49363 w 455763"/>
                <a:gd name="connsiteY37" fmla="*/ 495300 h 669150"/>
                <a:gd name="connsiteX38" fmla="*/ 62063 w 455763"/>
                <a:gd name="connsiteY38" fmla="*/ 478367 h 669150"/>
                <a:gd name="connsiteX39" fmla="*/ 74763 w 455763"/>
                <a:gd name="connsiteY39" fmla="*/ 444500 h 669150"/>
                <a:gd name="connsiteX40" fmla="*/ 83230 w 455763"/>
                <a:gd name="connsiteY40" fmla="*/ 427567 h 669150"/>
                <a:gd name="connsiteX41" fmla="*/ 95930 w 455763"/>
                <a:gd name="connsiteY41" fmla="*/ 402167 h 669150"/>
                <a:gd name="connsiteX42" fmla="*/ 100163 w 455763"/>
                <a:gd name="connsiteY42" fmla="*/ 376767 h 669150"/>
                <a:gd name="connsiteX43" fmla="*/ 108630 w 455763"/>
                <a:gd name="connsiteY43" fmla="*/ 364067 h 669150"/>
                <a:gd name="connsiteX44" fmla="*/ 117096 w 455763"/>
                <a:gd name="connsiteY44" fmla="*/ 347134 h 669150"/>
                <a:gd name="connsiteX45" fmla="*/ 125563 w 455763"/>
                <a:gd name="connsiteY45" fmla="*/ 317500 h 669150"/>
                <a:gd name="connsiteX46" fmla="*/ 172130 w 455763"/>
                <a:gd name="connsiteY46" fmla="*/ 254000 h 669150"/>
                <a:gd name="connsiteX47" fmla="*/ 184830 w 455763"/>
                <a:gd name="connsiteY47" fmla="*/ 241300 h 669150"/>
                <a:gd name="connsiteX48" fmla="*/ 193296 w 455763"/>
                <a:gd name="connsiteY48" fmla="*/ 228600 h 669150"/>
                <a:gd name="connsiteX49" fmla="*/ 239863 w 455763"/>
                <a:gd name="connsiteY49" fmla="*/ 190500 h 669150"/>
                <a:gd name="connsiteX50" fmla="*/ 256796 w 455763"/>
                <a:gd name="connsiteY50" fmla="*/ 169334 h 669150"/>
                <a:gd name="connsiteX51" fmla="*/ 265263 w 455763"/>
                <a:gd name="connsiteY51" fmla="*/ 156634 h 669150"/>
                <a:gd name="connsiteX52" fmla="*/ 277963 w 455763"/>
                <a:gd name="connsiteY52" fmla="*/ 148167 h 669150"/>
                <a:gd name="connsiteX53" fmla="*/ 294896 w 455763"/>
                <a:gd name="connsiteY53" fmla="*/ 139700 h 669150"/>
                <a:gd name="connsiteX54" fmla="*/ 324530 w 455763"/>
                <a:gd name="connsiteY54" fmla="*/ 131234 h 669150"/>
                <a:gd name="connsiteX55" fmla="*/ 366863 w 455763"/>
                <a:gd name="connsiteY55" fmla="*/ 93134 h 669150"/>
                <a:gd name="connsiteX56" fmla="*/ 379563 w 455763"/>
                <a:gd name="connsiteY56" fmla="*/ 76200 h 669150"/>
                <a:gd name="connsiteX57" fmla="*/ 409196 w 455763"/>
                <a:gd name="connsiteY57" fmla="*/ 50800 h 669150"/>
                <a:gd name="connsiteX58" fmla="*/ 417663 w 455763"/>
                <a:gd name="connsiteY58" fmla="*/ 38100 h 669150"/>
                <a:gd name="connsiteX59" fmla="*/ 430363 w 455763"/>
                <a:gd name="connsiteY59" fmla="*/ 21167 h 669150"/>
                <a:gd name="connsiteX60" fmla="*/ 438830 w 455763"/>
                <a:gd name="connsiteY60" fmla="*/ 0 h 66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55763" h="669150">
                  <a:moveTo>
                    <a:pt x="392263" y="33867"/>
                  </a:moveTo>
                  <a:cubicBezTo>
                    <a:pt x="400730" y="36689"/>
                    <a:pt x="409681" y="38343"/>
                    <a:pt x="417663" y="42334"/>
                  </a:cubicBezTo>
                  <a:cubicBezTo>
                    <a:pt x="426764" y="46885"/>
                    <a:pt x="443063" y="59267"/>
                    <a:pt x="443063" y="59267"/>
                  </a:cubicBezTo>
                  <a:cubicBezTo>
                    <a:pt x="447344" y="65689"/>
                    <a:pt x="455763" y="75903"/>
                    <a:pt x="455763" y="84667"/>
                  </a:cubicBezTo>
                  <a:cubicBezTo>
                    <a:pt x="455763" y="90485"/>
                    <a:pt x="453128" y="96006"/>
                    <a:pt x="451530" y="101600"/>
                  </a:cubicBezTo>
                  <a:cubicBezTo>
                    <a:pt x="446296" y="119918"/>
                    <a:pt x="448026" y="112431"/>
                    <a:pt x="434596" y="131234"/>
                  </a:cubicBezTo>
                  <a:cubicBezTo>
                    <a:pt x="419862" y="151863"/>
                    <a:pt x="433196" y="136868"/>
                    <a:pt x="413430" y="156634"/>
                  </a:cubicBezTo>
                  <a:cubicBezTo>
                    <a:pt x="412019" y="167923"/>
                    <a:pt x="412542" y="179627"/>
                    <a:pt x="409196" y="190500"/>
                  </a:cubicBezTo>
                  <a:cubicBezTo>
                    <a:pt x="406776" y="198364"/>
                    <a:pt x="400492" y="204474"/>
                    <a:pt x="396496" y="211667"/>
                  </a:cubicBezTo>
                  <a:cubicBezTo>
                    <a:pt x="393431" y="217183"/>
                    <a:pt x="390516" y="222800"/>
                    <a:pt x="388030" y="228600"/>
                  </a:cubicBezTo>
                  <a:cubicBezTo>
                    <a:pt x="386272" y="232702"/>
                    <a:pt x="386271" y="237587"/>
                    <a:pt x="383796" y="241300"/>
                  </a:cubicBezTo>
                  <a:cubicBezTo>
                    <a:pt x="380475" y="246281"/>
                    <a:pt x="375329" y="249767"/>
                    <a:pt x="371096" y="254000"/>
                  </a:cubicBezTo>
                  <a:cubicBezTo>
                    <a:pt x="369685" y="259645"/>
                    <a:pt x="369155" y="265586"/>
                    <a:pt x="366863" y="270934"/>
                  </a:cubicBezTo>
                  <a:cubicBezTo>
                    <a:pt x="364859" y="275611"/>
                    <a:pt x="360183" y="278870"/>
                    <a:pt x="358396" y="283634"/>
                  </a:cubicBezTo>
                  <a:cubicBezTo>
                    <a:pt x="355870" y="290371"/>
                    <a:pt x="356056" y="297858"/>
                    <a:pt x="354163" y="304800"/>
                  </a:cubicBezTo>
                  <a:cubicBezTo>
                    <a:pt x="347188" y="330375"/>
                    <a:pt x="348879" y="325426"/>
                    <a:pt x="337230" y="342900"/>
                  </a:cubicBezTo>
                  <a:cubicBezTo>
                    <a:pt x="333073" y="359528"/>
                    <a:pt x="331398" y="368064"/>
                    <a:pt x="324530" y="385234"/>
                  </a:cubicBezTo>
                  <a:cubicBezTo>
                    <a:pt x="322186" y="391093"/>
                    <a:pt x="318885" y="396523"/>
                    <a:pt x="316063" y="402167"/>
                  </a:cubicBezTo>
                  <a:cubicBezTo>
                    <a:pt x="314652" y="407811"/>
                    <a:pt x="312510" y="413322"/>
                    <a:pt x="311830" y="419100"/>
                  </a:cubicBezTo>
                  <a:cubicBezTo>
                    <a:pt x="309680" y="437373"/>
                    <a:pt x="309878" y="455877"/>
                    <a:pt x="307596" y="474134"/>
                  </a:cubicBezTo>
                  <a:cubicBezTo>
                    <a:pt x="307043" y="478562"/>
                    <a:pt x="305838" y="483121"/>
                    <a:pt x="303363" y="486834"/>
                  </a:cubicBezTo>
                  <a:cubicBezTo>
                    <a:pt x="296844" y="496613"/>
                    <a:pt x="287335" y="501753"/>
                    <a:pt x="277963" y="508000"/>
                  </a:cubicBezTo>
                  <a:cubicBezTo>
                    <a:pt x="262531" y="531147"/>
                    <a:pt x="278343" y="511980"/>
                    <a:pt x="252563" y="529167"/>
                  </a:cubicBezTo>
                  <a:cubicBezTo>
                    <a:pt x="240822" y="536995"/>
                    <a:pt x="218696" y="554567"/>
                    <a:pt x="218696" y="554567"/>
                  </a:cubicBezTo>
                  <a:cubicBezTo>
                    <a:pt x="211257" y="576885"/>
                    <a:pt x="219380" y="558827"/>
                    <a:pt x="201763" y="579967"/>
                  </a:cubicBezTo>
                  <a:cubicBezTo>
                    <a:pt x="198506" y="583876"/>
                    <a:pt x="197125" y="589317"/>
                    <a:pt x="193296" y="592667"/>
                  </a:cubicBezTo>
                  <a:cubicBezTo>
                    <a:pt x="185638" y="599368"/>
                    <a:pt x="175091" y="602405"/>
                    <a:pt x="167896" y="609600"/>
                  </a:cubicBezTo>
                  <a:lnTo>
                    <a:pt x="155196" y="622300"/>
                  </a:lnTo>
                  <a:cubicBezTo>
                    <a:pt x="153785" y="626533"/>
                    <a:pt x="154118" y="631845"/>
                    <a:pt x="150963" y="635000"/>
                  </a:cubicBezTo>
                  <a:cubicBezTo>
                    <a:pt x="147808" y="638155"/>
                    <a:pt x="142254" y="637238"/>
                    <a:pt x="138263" y="639234"/>
                  </a:cubicBezTo>
                  <a:cubicBezTo>
                    <a:pt x="105437" y="655647"/>
                    <a:pt x="144785" y="641292"/>
                    <a:pt x="112863" y="651934"/>
                  </a:cubicBezTo>
                  <a:cubicBezTo>
                    <a:pt x="111913" y="652647"/>
                    <a:pt x="90257" y="671678"/>
                    <a:pt x="83230" y="668867"/>
                  </a:cubicBezTo>
                  <a:cubicBezTo>
                    <a:pt x="78506" y="666977"/>
                    <a:pt x="78592" y="659517"/>
                    <a:pt x="74763" y="656167"/>
                  </a:cubicBezTo>
                  <a:cubicBezTo>
                    <a:pt x="67105" y="649466"/>
                    <a:pt x="56558" y="646429"/>
                    <a:pt x="49363" y="639234"/>
                  </a:cubicBezTo>
                  <a:cubicBezTo>
                    <a:pt x="45130" y="635001"/>
                    <a:pt x="41389" y="630210"/>
                    <a:pt x="36663" y="626534"/>
                  </a:cubicBezTo>
                  <a:cubicBezTo>
                    <a:pt x="28631" y="620287"/>
                    <a:pt x="11263" y="609600"/>
                    <a:pt x="11263" y="609600"/>
                  </a:cubicBezTo>
                  <a:cubicBezTo>
                    <a:pt x="1844" y="581344"/>
                    <a:pt x="-6364" y="567840"/>
                    <a:pt x="7030" y="533400"/>
                  </a:cubicBezTo>
                  <a:cubicBezTo>
                    <a:pt x="14188" y="514995"/>
                    <a:pt x="36540" y="508123"/>
                    <a:pt x="49363" y="495300"/>
                  </a:cubicBezTo>
                  <a:cubicBezTo>
                    <a:pt x="54352" y="490311"/>
                    <a:pt x="57830" y="484011"/>
                    <a:pt x="62063" y="478367"/>
                  </a:cubicBezTo>
                  <a:cubicBezTo>
                    <a:pt x="66718" y="464401"/>
                    <a:pt x="68012" y="459688"/>
                    <a:pt x="74763" y="444500"/>
                  </a:cubicBezTo>
                  <a:cubicBezTo>
                    <a:pt x="77326" y="438733"/>
                    <a:pt x="80744" y="433367"/>
                    <a:pt x="83230" y="427567"/>
                  </a:cubicBezTo>
                  <a:cubicBezTo>
                    <a:pt x="93747" y="403028"/>
                    <a:pt x="79657" y="426575"/>
                    <a:pt x="95930" y="402167"/>
                  </a:cubicBezTo>
                  <a:cubicBezTo>
                    <a:pt x="97341" y="393700"/>
                    <a:pt x="97449" y="384910"/>
                    <a:pt x="100163" y="376767"/>
                  </a:cubicBezTo>
                  <a:cubicBezTo>
                    <a:pt x="101772" y="371940"/>
                    <a:pt x="106106" y="368485"/>
                    <a:pt x="108630" y="364067"/>
                  </a:cubicBezTo>
                  <a:cubicBezTo>
                    <a:pt x="111761" y="358588"/>
                    <a:pt x="114880" y="353043"/>
                    <a:pt x="117096" y="347134"/>
                  </a:cubicBezTo>
                  <a:cubicBezTo>
                    <a:pt x="121161" y="336294"/>
                    <a:pt x="120450" y="327726"/>
                    <a:pt x="125563" y="317500"/>
                  </a:cubicBezTo>
                  <a:cubicBezTo>
                    <a:pt x="135787" y="297052"/>
                    <a:pt x="158982" y="267148"/>
                    <a:pt x="172130" y="254000"/>
                  </a:cubicBezTo>
                  <a:cubicBezTo>
                    <a:pt x="176363" y="249767"/>
                    <a:pt x="180997" y="245899"/>
                    <a:pt x="184830" y="241300"/>
                  </a:cubicBezTo>
                  <a:cubicBezTo>
                    <a:pt x="188087" y="237391"/>
                    <a:pt x="189558" y="232051"/>
                    <a:pt x="193296" y="228600"/>
                  </a:cubicBezTo>
                  <a:cubicBezTo>
                    <a:pt x="208033" y="214997"/>
                    <a:pt x="239863" y="190500"/>
                    <a:pt x="239863" y="190500"/>
                  </a:cubicBezTo>
                  <a:cubicBezTo>
                    <a:pt x="248104" y="165776"/>
                    <a:pt x="237648" y="188481"/>
                    <a:pt x="256796" y="169334"/>
                  </a:cubicBezTo>
                  <a:cubicBezTo>
                    <a:pt x="260394" y="165736"/>
                    <a:pt x="261665" y="160232"/>
                    <a:pt x="265263" y="156634"/>
                  </a:cubicBezTo>
                  <a:cubicBezTo>
                    <a:pt x="268861" y="153036"/>
                    <a:pt x="273546" y="150691"/>
                    <a:pt x="277963" y="148167"/>
                  </a:cubicBezTo>
                  <a:cubicBezTo>
                    <a:pt x="283442" y="145036"/>
                    <a:pt x="289096" y="142186"/>
                    <a:pt x="294896" y="139700"/>
                  </a:cubicBezTo>
                  <a:cubicBezTo>
                    <a:pt x="303397" y="136057"/>
                    <a:pt x="315939" y="133382"/>
                    <a:pt x="324530" y="131234"/>
                  </a:cubicBezTo>
                  <a:cubicBezTo>
                    <a:pt x="340809" y="119025"/>
                    <a:pt x="353841" y="110498"/>
                    <a:pt x="366863" y="93134"/>
                  </a:cubicBezTo>
                  <a:cubicBezTo>
                    <a:pt x="371096" y="87489"/>
                    <a:pt x="374574" y="81189"/>
                    <a:pt x="379563" y="76200"/>
                  </a:cubicBezTo>
                  <a:cubicBezTo>
                    <a:pt x="407598" y="48164"/>
                    <a:pt x="386151" y="78454"/>
                    <a:pt x="409196" y="50800"/>
                  </a:cubicBezTo>
                  <a:cubicBezTo>
                    <a:pt x="412453" y="46891"/>
                    <a:pt x="414706" y="42240"/>
                    <a:pt x="417663" y="38100"/>
                  </a:cubicBezTo>
                  <a:cubicBezTo>
                    <a:pt x="421764" y="32359"/>
                    <a:pt x="426130" y="26811"/>
                    <a:pt x="430363" y="21167"/>
                  </a:cubicBezTo>
                  <a:cubicBezTo>
                    <a:pt x="435594" y="5473"/>
                    <a:pt x="432600" y="12458"/>
                    <a:pt x="438830" y="0"/>
                  </a:cubicBezTo>
                </a:path>
              </a:pathLst>
            </a:custGeom>
            <a:solidFill>
              <a:schemeClr val="bg1"/>
            </a:solidFill>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8" name="テキスト ボックス 27"/>
            <p:cNvSpPr txBox="1"/>
            <p:nvPr/>
          </p:nvSpPr>
          <p:spPr>
            <a:xfrm rot="16200000">
              <a:off x="3484179" y="3565356"/>
              <a:ext cx="2139190" cy="400110"/>
            </a:xfrm>
            <a:prstGeom prst="rect">
              <a:avLst/>
            </a:prstGeom>
            <a:solidFill>
              <a:schemeClr val="bg1"/>
            </a:solidFill>
          </p:spPr>
          <p:txBody>
            <a:bodyPr wrap="none" rtlCol="0">
              <a:spAutoFit/>
            </a:bodyPr>
            <a:lstStyle/>
            <a:p>
              <a:r>
                <a:rPr kumimoji="1" lang="en-US" altLang="ja-JP" dirty="0" smtClean="0"/>
                <a:t>Temperature (10</a:t>
              </a:r>
              <a:r>
                <a:rPr kumimoji="1" lang="en-US" altLang="ja-JP" baseline="30000" dirty="0" smtClean="0"/>
                <a:t>9</a:t>
              </a:r>
              <a:r>
                <a:rPr kumimoji="1" lang="en-US" altLang="ja-JP" dirty="0" smtClean="0"/>
                <a:t> K</a:t>
              </a:r>
              <a:r>
                <a:rPr kumimoji="1" lang="ja-JP" altLang="en-US" dirty="0" smtClean="0"/>
                <a:t>）</a:t>
              </a:r>
              <a:endParaRPr kumimoji="1" lang="ja-JP" altLang="en-US" dirty="0"/>
            </a:p>
          </p:txBody>
        </p:sp>
        <p:sp>
          <p:nvSpPr>
            <p:cNvPr id="29" name="テキスト ボックス 28"/>
            <p:cNvSpPr txBox="1"/>
            <p:nvPr/>
          </p:nvSpPr>
          <p:spPr>
            <a:xfrm>
              <a:off x="5721405" y="5891938"/>
              <a:ext cx="3535562" cy="369332"/>
            </a:xfrm>
            <a:prstGeom prst="rect">
              <a:avLst/>
            </a:prstGeom>
            <a:solidFill>
              <a:schemeClr val="bg1">
                <a:alpha val="96000"/>
              </a:schemeClr>
            </a:solidFill>
          </p:spPr>
          <p:txBody>
            <a:bodyPr wrap="none" rtlCol="0">
              <a:spAutoFit/>
            </a:bodyPr>
            <a:lstStyle/>
            <a:p>
              <a:r>
                <a:rPr kumimoji="1" lang="en-US" altLang="ja-JP" dirty="0" smtClean="0"/>
                <a:t>Neutron number density (n/cm</a:t>
              </a:r>
              <a:r>
                <a:rPr kumimoji="1" lang="en-US" altLang="ja-JP" baseline="30000" dirty="0" smtClean="0"/>
                <a:t>3</a:t>
              </a:r>
              <a:r>
                <a:rPr kumimoji="1" lang="en-US" altLang="ja-JP" dirty="0" smtClean="0"/>
                <a:t>)</a:t>
              </a:r>
              <a:endParaRPr kumimoji="1" lang="ja-JP" altLang="en-US" dirty="0"/>
            </a:p>
          </p:txBody>
        </p:sp>
      </p:grpSp>
      <p:sp>
        <p:nvSpPr>
          <p:cNvPr id="20482" name="テキスト ボックス 5"/>
          <p:cNvSpPr txBox="1">
            <a:spLocks noChangeArrowheads="1"/>
          </p:cNvSpPr>
          <p:nvPr/>
        </p:nvSpPr>
        <p:spPr bwMode="auto">
          <a:xfrm>
            <a:off x="171611" y="1181410"/>
            <a:ext cx="4249484" cy="2303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90000"/>
              </a:lnSpc>
              <a:spcAft>
                <a:spcPts val="600"/>
              </a:spcAft>
            </a:pPr>
            <a:r>
              <a:rPr lang="en-US" altLang="ja-JP" sz="1800" b="1" dirty="0" smtClean="0">
                <a:latin typeface="メイリオ"/>
                <a:ea typeface="メイリオ"/>
                <a:cs typeface="メイリオ"/>
              </a:rPr>
              <a:t>Directly</a:t>
            </a:r>
          </a:p>
          <a:p>
            <a:pPr>
              <a:lnSpc>
                <a:spcPct val="90000"/>
              </a:lnSpc>
              <a:spcAft>
                <a:spcPts val="600"/>
              </a:spcAft>
            </a:pPr>
            <a:r>
              <a:rPr lang="en-US" altLang="ja-JP" sz="1800" dirty="0" smtClean="0">
                <a:latin typeface="メイリオ"/>
                <a:ea typeface="メイリオ"/>
                <a:cs typeface="メイリオ"/>
              </a:rPr>
              <a:t>•  </a:t>
            </a:r>
            <a:r>
              <a:rPr lang="en-US" altLang="ja-JP" sz="1800" dirty="0">
                <a:latin typeface="ヒラギノ角ゴ Pro W3"/>
                <a:ea typeface="ヒラギノ角ゴ Pro W3"/>
                <a:cs typeface="ヒラギノ角ゴ Pro W3"/>
              </a:rPr>
              <a:t>(n, </a:t>
            </a:r>
            <a:r>
              <a:rPr lang="en-US" altLang="ja-JP" sz="1800" dirty="0" err="1">
                <a:latin typeface="ヒラギノ角ゴ Pro W3"/>
                <a:ea typeface="ヒラギノ角ゴ Pro W3"/>
                <a:cs typeface="ヒラギノ角ゴ Pro W3"/>
              </a:rPr>
              <a:t>γ</a:t>
            </a:r>
            <a:r>
              <a:rPr lang="en-US" altLang="ja-JP" sz="1800" dirty="0">
                <a:latin typeface="ヒラギノ角ゴ Pro W3"/>
                <a:ea typeface="ヒラギノ角ゴ Pro W3"/>
                <a:cs typeface="ヒラギノ角ゴ Pro W3"/>
              </a:rPr>
              <a:t>)-(</a:t>
            </a:r>
            <a:r>
              <a:rPr lang="en-US" altLang="ja-JP" sz="1800" dirty="0" err="1">
                <a:latin typeface="ヒラギノ角ゴ Pro W3"/>
                <a:ea typeface="ヒラギノ角ゴ Pro W3"/>
                <a:cs typeface="ヒラギノ角ゴ Pro W3"/>
              </a:rPr>
              <a:t>γ</a:t>
            </a:r>
            <a:r>
              <a:rPr lang="en-US" altLang="ja-JP" sz="1800" dirty="0">
                <a:latin typeface="ヒラギノ角ゴ Pro W3"/>
                <a:ea typeface="ヒラギノ角ゴ Pro W3"/>
                <a:cs typeface="ヒラギノ角ゴ Pro W3"/>
              </a:rPr>
              <a:t>, n)</a:t>
            </a:r>
            <a:r>
              <a:rPr lang="en-US" altLang="ja-JP" sz="1800" dirty="0">
                <a:latin typeface="メイリオ"/>
                <a:ea typeface="メイリオ"/>
                <a:cs typeface="メイリオ"/>
              </a:rPr>
              <a:t> </a:t>
            </a:r>
            <a:r>
              <a:rPr lang="en-US" altLang="ja-JP" sz="1800" dirty="0" smtClean="0">
                <a:latin typeface="メイリオ"/>
                <a:ea typeface="メイリオ"/>
                <a:cs typeface="メイリオ"/>
              </a:rPr>
              <a:t>equilibrium:</a:t>
            </a:r>
            <a:endParaRPr lang="en-US" altLang="ja-JP" sz="1800" dirty="0">
              <a:latin typeface="メイリオ"/>
              <a:ea typeface="メイリオ"/>
              <a:cs typeface="メイリオ"/>
            </a:endParaRPr>
          </a:p>
          <a:p>
            <a:pPr>
              <a:lnSpc>
                <a:spcPct val="90000"/>
              </a:lnSpc>
              <a:spcAft>
                <a:spcPts val="600"/>
              </a:spcAft>
            </a:pPr>
            <a:r>
              <a:rPr lang="en-US" altLang="ja-JP" sz="1800" dirty="0" smtClean="0">
                <a:solidFill>
                  <a:srgbClr val="0000FF"/>
                </a:solidFill>
                <a:latin typeface="メイリオ"/>
                <a:ea typeface="メイリオ"/>
                <a:cs typeface="メイリオ"/>
                <a:sym typeface="Wingdings" charset="0"/>
              </a:rPr>
              <a:t>r-process path</a:t>
            </a:r>
            <a:endParaRPr lang="en-US" altLang="ja-JP" sz="1800" dirty="0">
              <a:solidFill>
                <a:srgbClr val="0000FF"/>
              </a:solidFill>
              <a:latin typeface="メイリオ"/>
              <a:ea typeface="メイリオ"/>
              <a:cs typeface="メイリオ"/>
            </a:endParaRPr>
          </a:p>
          <a:p>
            <a:pPr>
              <a:lnSpc>
                <a:spcPct val="90000"/>
              </a:lnSpc>
              <a:spcAft>
                <a:spcPts val="600"/>
              </a:spcAft>
            </a:pPr>
            <a:r>
              <a:rPr lang="en-US" altLang="ja-JP" sz="1800" dirty="0">
                <a:latin typeface="メイリオ"/>
                <a:ea typeface="メイリオ"/>
                <a:cs typeface="メイリオ"/>
              </a:rPr>
              <a:t>• </a:t>
            </a:r>
            <a:r>
              <a:rPr lang="en-US" altLang="ja-JP" sz="1800" dirty="0" smtClean="0">
                <a:latin typeface="メイリオ"/>
                <a:ea typeface="メイリオ"/>
                <a:cs typeface="メイリオ"/>
              </a:rPr>
              <a:t>lifetimes of waiting nuclei </a:t>
            </a:r>
          </a:p>
          <a:p>
            <a:pPr>
              <a:lnSpc>
                <a:spcPct val="90000"/>
              </a:lnSpc>
              <a:spcAft>
                <a:spcPts val="600"/>
              </a:spcAft>
            </a:pPr>
            <a:r>
              <a:rPr lang="en-US" altLang="ja-JP" sz="1800" dirty="0" smtClean="0">
                <a:solidFill>
                  <a:srgbClr val="0000FF"/>
                </a:solidFill>
                <a:latin typeface="メイリオ"/>
                <a:ea typeface="メイリオ"/>
                <a:cs typeface="メイリオ"/>
              </a:rPr>
              <a:t>duration time to form the third peak</a:t>
            </a:r>
          </a:p>
          <a:p>
            <a:pPr>
              <a:lnSpc>
                <a:spcPct val="90000"/>
              </a:lnSpc>
              <a:spcAft>
                <a:spcPts val="600"/>
              </a:spcAft>
            </a:pPr>
            <a:r>
              <a:rPr lang="en-US" altLang="ja-JP" sz="1800" dirty="0">
                <a:latin typeface="メイリオ"/>
                <a:ea typeface="メイリオ"/>
                <a:cs typeface="メイリオ"/>
              </a:rPr>
              <a:t>• </a:t>
            </a:r>
            <a:r>
              <a:rPr lang="en-US" altLang="ja-JP" sz="1800" dirty="0" smtClean="0">
                <a:latin typeface="メイリオ"/>
                <a:ea typeface="メイリオ"/>
                <a:cs typeface="メイリオ"/>
              </a:rPr>
              <a:t>steady flow approx.: </a:t>
            </a:r>
            <a:endParaRPr lang="en-US" altLang="ja-JP" sz="1800" dirty="0">
              <a:latin typeface="メイリオ"/>
              <a:ea typeface="メイリオ"/>
              <a:cs typeface="メイリオ"/>
            </a:endParaRPr>
          </a:p>
          <a:p>
            <a:pPr>
              <a:lnSpc>
                <a:spcPct val="90000"/>
              </a:lnSpc>
              <a:spcAft>
                <a:spcPts val="600"/>
              </a:spcAft>
            </a:pPr>
            <a:r>
              <a:rPr lang="en-US" altLang="ja-JP" sz="1800" dirty="0" smtClean="0">
                <a:solidFill>
                  <a:srgbClr val="0000FF"/>
                </a:solidFill>
                <a:latin typeface="メイリオ"/>
                <a:ea typeface="メイリオ"/>
                <a:cs typeface="メイリオ"/>
              </a:rPr>
              <a:t>correlation between T and </a:t>
            </a:r>
            <a:r>
              <a:rPr lang="en-US" altLang="ja-JP" sz="1800" dirty="0" err="1" smtClean="0">
                <a:solidFill>
                  <a:srgbClr val="0000FF"/>
                </a:solidFill>
                <a:latin typeface="メイリオ"/>
                <a:ea typeface="メイリオ"/>
                <a:cs typeface="メイリオ"/>
              </a:rPr>
              <a:t>N</a:t>
            </a:r>
            <a:r>
              <a:rPr lang="en-US" altLang="ja-JP" sz="1800" baseline="-25000" dirty="0" err="1" smtClean="0">
                <a:solidFill>
                  <a:srgbClr val="0000FF"/>
                </a:solidFill>
                <a:latin typeface="メイリオ"/>
                <a:ea typeface="メイリオ"/>
                <a:cs typeface="メイリオ"/>
              </a:rPr>
              <a:t>n</a:t>
            </a:r>
            <a:r>
              <a:rPr lang="en-US" altLang="ja-JP" sz="1800" dirty="0" smtClean="0">
                <a:solidFill>
                  <a:srgbClr val="0000FF"/>
                </a:solidFill>
                <a:latin typeface="メイリオ"/>
                <a:ea typeface="メイリオ"/>
                <a:cs typeface="メイリオ"/>
              </a:rPr>
              <a:t> </a:t>
            </a:r>
            <a:endParaRPr lang="en-US" altLang="ja-JP" sz="1800" dirty="0">
              <a:solidFill>
                <a:srgbClr val="0000FF"/>
              </a:solidFill>
              <a:latin typeface="メイリオ"/>
              <a:ea typeface="メイリオ"/>
              <a:cs typeface="メイリオ"/>
            </a:endParaRPr>
          </a:p>
        </p:txBody>
      </p:sp>
      <p:sp>
        <p:nvSpPr>
          <p:cNvPr id="20484" name="タイトル 1"/>
          <p:cNvSpPr>
            <a:spLocks noGrp="1"/>
          </p:cNvSpPr>
          <p:nvPr>
            <p:ph type="title"/>
          </p:nvPr>
        </p:nvSpPr>
        <p:spPr>
          <a:xfrm>
            <a:off x="631070" y="-90976"/>
            <a:ext cx="7990218" cy="932733"/>
          </a:xfrm>
        </p:spPr>
        <p:txBody>
          <a:bodyPr anchor="t">
            <a:normAutofit fontScale="90000"/>
          </a:bodyPr>
          <a:lstStyle/>
          <a:p>
            <a:pPr>
              <a:lnSpc>
                <a:spcPct val="110000"/>
              </a:lnSpc>
            </a:pPr>
            <a:r>
              <a:rPr lang="en-US" altLang="ja-JP" sz="2700" dirty="0" smtClean="0"/>
              <a:t>Physics goal</a:t>
            </a:r>
            <a:r>
              <a:rPr lang="en-US" altLang="ja-JP" sz="2700" dirty="0" smtClean="0">
                <a:solidFill>
                  <a:srgbClr val="FF0000"/>
                </a:solidFill>
              </a:rPr>
              <a:t/>
            </a:r>
            <a:br>
              <a:rPr lang="en-US" altLang="ja-JP" sz="2700" dirty="0" smtClean="0">
                <a:solidFill>
                  <a:srgbClr val="FF0000"/>
                </a:solidFill>
              </a:rPr>
            </a:br>
            <a:r>
              <a:rPr lang="ja-JP" altLang="en-US" sz="2700" dirty="0" smtClean="0">
                <a:solidFill>
                  <a:srgbClr val="000000"/>
                </a:solidFill>
              </a:rPr>
              <a:t>ー</a:t>
            </a:r>
            <a:r>
              <a:rPr lang="en-US" altLang="ja-JP" sz="2700" dirty="0" smtClean="0">
                <a:solidFill>
                  <a:srgbClr val="000000"/>
                </a:solidFill>
              </a:rPr>
              <a:t> Lifetime and mass measurements </a:t>
            </a:r>
            <a:r>
              <a:rPr lang="ja-JP" altLang="en-US" sz="2700" dirty="0" smtClean="0">
                <a:solidFill>
                  <a:srgbClr val="000000"/>
                </a:solidFill>
              </a:rPr>
              <a:t>ー</a:t>
            </a:r>
            <a:endParaRPr lang="en-US" altLang="ja-JP" sz="2700" dirty="0">
              <a:solidFill>
                <a:srgbClr val="000000"/>
              </a:solidFill>
            </a:endParaRPr>
          </a:p>
        </p:txBody>
      </p:sp>
      <p:grpSp>
        <p:nvGrpSpPr>
          <p:cNvPr id="5" name="図形グループ 4"/>
          <p:cNvGrpSpPr/>
          <p:nvPr/>
        </p:nvGrpSpPr>
        <p:grpSpPr>
          <a:xfrm>
            <a:off x="27026" y="4637758"/>
            <a:ext cx="6869902" cy="2143130"/>
            <a:chOff x="27022" y="4585677"/>
            <a:chExt cx="6869890" cy="2143130"/>
          </a:xfrm>
        </p:grpSpPr>
        <p:sp>
          <p:nvSpPr>
            <p:cNvPr id="6" name="下矢印 5"/>
            <p:cNvSpPr/>
            <p:nvPr/>
          </p:nvSpPr>
          <p:spPr>
            <a:xfrm>
              <a:off x="1222924" y="5907863"/>
              <a:ext cx="1046545" cy="39841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27022" y="6331262"/>
              <a:ext cx="6869890" cy="397545"/>
            </a:xfrm>
            <a:prstGeom prst="rect">
              <a:avLst/>
            </a:prstGeom>
            <a:solidFill>
              <a:srgbClr val="E6FFF4"/>
            </a:solidFill>
          </p:spPr>
          <p:txBody>
            <a:bodyPr wrap="none" rtlCol="0">
              <a:spAutoFit/>
            </a:bodyPr>
            <a:lstStyle/>
            <a:p>
              <a:pPr algn="ctr">
                <a:lnSpc>
                  <a:spcPct val="120000"/>
                </a:lnSpc>
              </a:pPr>
              <a:r>
                <a:rPr kumimoji="1" lang="en-US" altLang="ja-JP" sz="1700" dirty="0" smtClean="0">
                  <a:solidFill>
                    <a:srgbClr val="FF0000"/>
                  </a:solidFill>
                  <a:latin typeface="メイリオ"/>
                  <a:ea typeface="メイリオ"/>
                  <a:cs typeface="メイリオ"/>
                </a:rPr>
                <a:t>Clarifying the proposed astrophysical sites (CC-</a:t>
              </a:r>
              <a:r>
                <a:rPr kumimoji="1" lang="en-US" altLang="ja-JP" sz="1700" dirty="0" err="1" smtClean="0">
                  <a:solidFill>
                    <a:srgbClr val="FF0000"/>
                  </a:solidFill>
                  <a:latin typeface="メイリオ"/>
                  <a:ea typeface="メイリオ"/>
                  <a:cs typeface="メイリオ"/>
                </a:rPr>
                <a:t>SNe</a:t>
              </a:r>
              <a:r>
                <a:rPr kumimoji="1" lang="en-US" altLang="ja-JP" sz="1700" dirty="0" smtClean="0">
                  <a:solidFill>
                    <a:srgbClr val="FF0000"/>
                  </a:solidFill>
                  <a:latin typeface="メイリオ"/>
                  <a:ea typeface="メイリオ"/>
                  <a:cs typeface="メイリオ"/>
                </a:rPr>
                <a:t>, NS-NS, ..)</a:t>
              </a:r>
              <a:endParaRPr kumimoji="1" lang="ja-JP" altLang="en-US" sz="1700" dirty="0">
                <a:solidFill>
                  <a:srgbClr val="FF0000"/>
                </a:solidFill>
                <a:latin typeface="メイリオ"/>
                <a:ea typeface="メイリオ"/>
                <a:cs typeface="メイリオ"/>
              </a:endParaRPr>
            </a:p>
          </p:txBody>
        </p:sp>
        <p:sp>
          <p:nvSpPr>
            <p:cNvPr id="8" name="正方形/長方形 7"/>
            <p:cNvSpPr/>
            <p:nvPr/>
          </p:nvSpPr>
          <p:spPr>
            <a:xfrm>
              <a:off x="125845" y="4585677"/>
              <a:ext cx="5205268" cy="1651221"/>
            </a:xfrm>
            <a:prstGeom prst="rect">
              <a:avLst/>
            </a:prstGeom>
          </p:spPr>
          <p:txBody>
            <a:bodyPr wrap="square">
              <a:spAutoFit/>
            </a:bodyPr>
            <a:lstStyle/>
            <a:p>
              <a:pPr>
                <a:lnSpc>
                  <a:spcPct val="90000"/>
                </a:lnSpc>
                <a:spcAft>
                  <a:spcPts val="600"/>
                </a:spcAft>
              </a:pPr>
              <a:r>
                <a:rPr lang="en-US" altLang="ja-JP" b="1" dirty="0" smtClean="0">
                  <a:latin typeface="メイリオ"/>
                  <a:ea typeface="メイリオ"/>
                  <a:cs typeface="メイリオ"/>
                </a:rPr>
                <a:t>Indirectly</a:t>
              </a:r>
              <a:endParaRPr lang="en-US" altLang="ja-JP" b="1" dirty="0">
                <a:latin typeface="メイリオ"/>
                <a:ea typeface="メイリオ"/>
                <a:cs typeface="メイリオ"/>
              </a:endParaRPr>
            </a:p>
            <a:p>
              <a:pPr>
                <a:lnSpc>
                  <a:spcPct val="90000"/>
                </a:lnSpc>
                <a:spcAft>
                  <a:spcPts val="600"/>
                </a:spcAft>
              </a:pPr>
              <a:r>
                <a:rPr lang="en-US" altLang="ja-JP" dirty="0" smtClean="0">
                  <a:latin typeface="メイリオ"/>
                  <a:ea typeface="メイリオ"/>
                  <a:cs typeface="メイリオ"/>
                </a:rPr>
                <a:t>• neutron fraction (</a:t>
              </a:r>
              <a:r>
                <a:rPr lang="en-US" altLang="ja-JP" i="1" dirty="0" smtClean="0">
                  <a:latin typeface="メイリオ"/>
                  <a:ea typeface="メイリオ"/>
                  <a:cs typeface="メイリオ"/>
                </a:rPr>
                <a:t>1-Y</a:t>
              </a:r>
              <a:r>
                <a:rPr lang="en-US" altLang="ja-JP" i="1" baseline="-25000" dirty="0" smtClean="0">
                  <a:latin typeface="メイリオ"/>
                  <a:ea typeface="メイリオ"/>
                  <a:cs typeface="メイリオ"/>
                </a:rPr>
                <a:t>e</a:t>
              </a:r>
              <a:r>
                <a:rPr lang="en-US" altLang="ja-JP" dirty="0" smtClean="0">
                  <a:latin typeface="メイリオ"/>
                  <a:ea typeface="メイリオ"/>
                  <a:cs typeface="メイリオ"/>
                </a:rPr>
                <a:t>)</a:t>
              </a:r>
              <a:endParaRPr lang="en-US" altLang="ja-JP" dirty="0">
                <a:solidFill>
                  <a:srgbClr val="0000FF"/>
                </a:solidFill>
                <a:latin typeface="メイリオ"/>
                <a:ea typeface="メイリオ"/>
                <a:cs typeface="メイリオ"/>
              </a:endParaRPr>
            </a:p>
            <a:p>
              <a:pPr>
                <a:lnSpc>
                  <a:spcPct val="90000"/>
                </a:lnSpc>
                <a:spcAft>
                  <a:spcPts val="600"/>
                </a:spcAft>
              </a:pPr>
              <a:r>
                <a:rPr lang="en-US" altLang="ja-JP" dirty="0">
                  <a:latin typeface="メイリオ"/>
                  <a:ea typeface="メイリオ"/>
                  <a:cs typeface="メイリオ"/>
                </a:rPr>
                <a:t>• </a:t>
              </a:r>
              <a:r>
                <a:rPr lang="en-US" altLang="ja-JP" dirty="0" smtClean="0">
                  <a:latin typeface="メイリオ"/>
                  <a:ea typeface="メイリオ"/>
                  <a:cs typeface="メイリオ"/>
                </a:rPr>
                <a:t>production rates of fissile isotopes</a:t>
              </a:r>
            </a:p>
            <a:p>
              <a:pPr>
                <a:lnSpc>
                  <a:spcPct val="90000"/>
                </a:lnSpc>
                <a:spcAft>
                  <a:spcPts val="600"/>
                </a:spcAft>
              </a:pPr>
              <a:r>
                <a:rPr lang="en-US" altLang="ja-JP" dirty="0" smtClean="0">
                  <a:latin typeface="メイリオ"/>
                  <a:ea typeface="メイリオ"/>
                  <a:cs typeface="メイリオ"/>
                </a:rPr>
                <a:t>• nuclear properties in waiting region</a:t>
              </a:r>
            </a:p>
            <a:p>
              <a:pPr>
                <a:lnSpc>
                  <a:spcPct val="90000"/>
                </a:lnSpc>
                <a:spcAft>
                  <a:spcPts val="600"/>
                </a:spcAft>
              </a:pPr>
              <a:r>
                <a:rPr lang="en-US" altLang="ja-JP" dirty="0">
                  <a:latin typeface="メイリオ"/>
                  <a:ea typeface="メイリオ"/>
                  <a:cs typeface="メイリオ"/>
                </a:rPr>
                <a:t>•</a:t>
              </a:r>
            </a:p>
          </p:txBody>
        </p:sp>
      </p:grpSp>
      <p:grpSp>
        <p:nvGrpSpPr>
          <p:cNvPr id="35" name="図形グループ 34"/>
          <p:cNvGrpSpPr/>
          <p:nvPr/>
        </p:nvGrpSpPr>
        <p:grpSpPr>
          <a:xfrm>
            <a:off x="21975" y="2976640"/>
            <a:ext cx="8676556" cy="2566736"/>
            <a:chOff x="23799" y="2976640"/>
            <a:chExt cx="9399601" cy="2566736"/>
          </a:xfrm>
        </p:grpSpPr>
        <p:sp>
          <p:nvSpPr>
            <p:cNvPr id="9" name="正方形/長方形 8"/>
            <p:cNvSpPr/>
            <p:nvPr/>
          </p:nvSpPr>
          <p:spPr>
            <a:xfrm>
              <a:off x="23799" y="4115846"/>
              <a:ext cx="4426025" cy="397545"/>
            </a:xfrm>
            <a:prstGeom prst="rect">
              <a:avLst/>
            </a:prstGeom>
            <a:solidFill>
              <a:srgbClr val="E6FFF4"/>
            </a:solidFill>
          </p:spPr>
          <p:txBody>
            <a:bodyPr wrap="square">
              <a:spAutoFit/>
            </a:bodyPr>
            <a:lstStyle/>
            <a:p>
              <a:pPr algn="ctr">
                <a:lnSpc>
                  <a:spcPct val="120000"/>
                </a:lnSpc>
              </a:pPr>
              <a:r>
                <a:rPr lang="en-US" altLang="ja-JP" sz="1700" dirty="0" smtClean="0">
                  <a:solidFill>
                    <a:srgbClr val="FF0000"/>
                  </a:solidFill>
                  <a:latin typeface="メイリオ"/>
                  <a:ea typeface="メイリオ"/>
                  <a:cs typeface="メイリオ"/>
                </a:rPr>
                <a:t>Unique circumstance for r-process</a:t>
              </a:r>
              <a:r>
                <a:rPr lang="ja-JP" altLang="en-US" sz="1700" dirty="0" smtClean="0">
                  <a:solidFill>
                    <a:srgbClr val="FF0000"/>
                  </a:solidFill>
                  <a:latin typeface="メイリオ"/>
                  <a:ea typeface="メイリオ"/>
                  <a:cs typeface="メイリオ"/>
                </a:rPr>
                <a:t>？</a:t>
              </a:r>
              <a:endParaRPr lang="en-US" altLang="ja-JP" sz="1700" dirty="0">
                <a:solidFill>
                  <a:srgbClr val="FF0000"/>
                </a:solidFill>
                <a:latin typeface="メイリオ"/>
                <a:ea typeface="メイリオ"/>
                <a:cs typeface="メイリオ"/>
              </a:endParaRPr>
            </a:p>
          </p:txBody>
        </p:sp>
        <p:sp>
          <p:nvSpPr>
            <p:cNvPr id="27" name="下矢印 26"/>
            <p:cNvSpPr/>
            <p:nvPr/>
          </p:nvSpPr>
          <p:spPr>
            <a:xfrm>
              <a:off x="1002430" y="3720429"/>
              <a:ext cx="1133758" cy="44207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30" name="図形グループ 29"/>
            <p:cNvGrpSpPr/>
            <p:nvPr/>
          </p:nvGrpSpPr>
          <p:grpSpPr>
            <a:xfrm>
              <a:off x="5186667" y="2976640"/>
              <a:ext cx="4236733" cy="2566736"/>
              <a:chOff x="5186667" y="2976640"/>
              <a:chExt cx="4236733" cy="2566736"/>
            </a:xfrm>
          </p:grpSpPr>
          <p:sp>
            <p:nvSpPr>
              <p:cNvPr id="17" name="円/楕円 16"/>
              <p:cNvSpPr/>
              <p:nvPr/>
            </p:nvSpPr>
            <p:spPr bwMode="auto">
              <a:xfrm>
                <a:off x="6765857" y="5080544"/>
                <a:ext cx="153061" cy="141288"/>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Arial" charset="0"/>
                  <a:ea typeface="ＭＳ Ｐゴシック" charset="0"/>
                  <a:cs typeface="ＭＳ Ｐゴシック" charset="0"/>
                </a:endParaRPr>
              </a:p>
            </p:txBody>
          </p:sp>
          <p:sp>
            <p:nvSpPr>
              <p:cNvPr id="13" name="フリーフォーム 12"/>
              <p:cNvSpPr/>
              <p:nvPr/>
            </p:nvSpPr>
            <p:spPr bwMode="auto">
              <a:xfrm>
                <a:off x="5186667" y="2976640"/>
                <a:ext cx="4236733" cy="2566736"/>
              </a:xfrm>
              <a:custGeom>
                <a:avLst/>
                <a:gdLst>
                  <a:gd name="connsiteX0" fmla="*/ 3403600 w 3403600"/>
                  <a:gd name="connsiteY0" fmla="*/ 0 h 2374900"/>
                  <a:gd name="connsiteX1" fmla="*/ 3086100 w 3403600"/>
                  <a:gd name="connsiteY1" fmla="*/ 546100 h 2374900"/>
                  <a:gd name="connsiteX2" fmla="*/ 2705100 w 3403600"/>
                  <a:gd name="connsiteY2" fmla="*/ 1028700 h 2374900"/>
                  <a:gd name="connsiteX3" fmla="*/ 2197100 w 3403600"/>
                  <a:gd name="connsiteY3" fmla="*/ 1460500 h 2374900"/>
                  <a:gd name="connsiteX4" fmla="*/ 1841500 w 3403600"/>
                  <a:gd name="connsiteY4" fmla="*/ 1739900 h 2374900"/>
                  <a:gd name="connsiteX5" fmla="*/ 1435100 w 3403600"/>
                  <a:gd name="connsiteY5" fmla="*/ 1968500 h 2374900"/>
                  <a:gd name="connsiteX6" fmla="*/ 863600 w 3403600"/>
                  <a:gd name="connsiteY6" fmla="*/ 2197100 h 2374900"/>
                  <a:gd name="connsiteX7" fmla="*/ 279400 w 3403600"/>
                  <a:gd name="connsiteY7" fmla="*/ 2324100 h 2374900"/>
                  <a:gd name="connsiteX8" fmla="*/ 0 w 3403600"/>
                  <a:gd name="connsiteY8" fmla="*/ 2374900 h 237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3600" h="2374900">
                    <a:moveTo>
                      <a:pt x="3403600" y="0"/>
                    </a:moveTo>
                    <a:cubicBezTo>
                      <a:pt x="3303058" y="187325"/>
                      <a:pt x="3202517" y="374650"/>
                      <a:pt x="3086100" y="546100"/>
                    </a:cubicBezTo>
                    <a:cubicBezTo>
                      <a:pt x="2969683" y="717550"/>
                      <a:pt x="2853267" y="876300"/>
                      <a:pt x="2705100" y="1028700"/>
                    </a:cubicBezTo>
                    <a:cubicBezTo>
                      <a:pt x="2556933" y="1181100"/>
                      <a:pt x="2341033" y="1341967"/>
                      <a:pt x="2197100" y="1460500"/>
                    </a:cubicBezTo>
                    <a:cubicBezTo>
                      <a:pt x="2053167" y="1579033"/>
                      <a:pt x="1968500" y="1655233"/>
                      <a:pt x="1841500" y="1739900"/>
                    </a:cubicBezTo>
                    <a:cubicBezTo>
                      <a:pt x="1714500" y="1824567"/>
                      <a:pt x="1598083" y="1892300"/>
                      <a:pt x="1435100" y="1968500"/>
                    </a:cubicBezTo>
                    <a:cubicBezTo>
                      <a:pt x="1272117" y="2044700"/>
                      <a:pt x="1056217" y="2137833"/>
                      <a:pt x="863600" y="2197100"/>
                    </a:cubicBezTo>
                    <a:cubicBezTo>
                      <a:pt x="670983" y="2256367"/>
                      <a:pt x="423333" y="2294467"/>
                      <a:pt x="279400" y="2324100"/>
                    </a:cubicBezTo>
                    <a:cubicBezTo>
                      <a:pt x="135467" y="2353733"/>
                      <a:pt x="0" y="2374900"/>
                      <a:pt x="0" y="2374900"/>
                    </a:cubicBezTo>
                  </a:path>
                </a:pathLst>
              </a:custGeom>
              <a:ln w="34925">
                <a:solidFill>
                  <a:srgbClr val="0000FF"/>
                </a:solidFill>
                <a:prstDash val="sysDas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charset="0"/>
                  <a:ea typeface="ＭＳ Ｐゴシック" charset="0"/>
                  <a:cs typeface="ＭＳ Ｐゴシック" charset="0"/>
                </a:endParaRPr>
              </a:p>
            </p:txBody>
          </p:sp>
          <p:sp>
            <p:nvSpPr>
              <p:cNvPr id="40" name="テキスト ボックス 39"/>
              <p:cNvSpPr txBox="1"/>
              <p:nvPr/>
            </p:nvSpPr>
            <p:spPr>
              <a:xfrm>
                <a:off x="7983141" y="4740243"/>
                <a:ext cx="1348806" cy="646331"/>
              </a:xfrm>
              <a:prstGeom prst="rect">
                <a:avLst/>
              </a:prstGeom>
              <a:noFill/>
            </p:spPr>
            <p:txBody>
              <a:bodyPr wrap="none" rtlCol="0">
                <a:spAutoFit/>
              </a:bodyPr>
              <a:lstStyle/>
              <a:p>
                <a:pPr algn="ctr"/>
                <a:r>
                  <a:rPr kumimoji="1" lang="en-US" altLang="ja-JP" dirty="0" smtClean="0">
                    <a:solidFill>
                      <a:srgbClr val="0000FF"/>
                    </a:solidFill>
                  </a:rPr>
                  <a:t>Third peak</a:t>
                </a:r>
              </a:p>
              <a:p>
                <a:pPr algn="ctr"/>
                <a:r>
                  <a:rPr kumimoji="1" lang="en-US" altLang="ja-JP" dirty="0" smtClean="0">
                    <a:solidFill>
                      <a:srgbClr val="0000FF"/>
                    </a:solidFill>
                  </a:rPr>
                  <a:t>(A~195)???</a:t>
                </a:r>
                <a:endParaRPr kumimoji="1" lang="ja-JP" altLang="en-US" dirty="0">
                  <a:solidFill>
                    <a:srgbClr val="0000FF"/>
                  </a:solidFill>
                </a:endParaRPr>
              </a:p>
            </p:txBody>
          </p:sp>
        </p:grpSp>
      </p:grpSp>
    </p:spTree>
    <p:custDataLst>
      <p:tags r:id="rId1"/>
    </p:custDataLst>
    <p:extLst>
      <p:ext uri="{BB962C8B-B14F-4D97-AF65-F5344CB8AC3E}">
        <p14:creationId xmlns:p14="http://schemas.microsoft.com/office/powerpoint/2010/main" val="133203282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1+#ppt_w/2"/>
                                          </p:val>
                                        </p:tav>
                                        <p:tav tm="100000">
                                          <p:val>
                                            <p:strVal val="#ppt_x"/>
                                          </p:val>
                                        </p:tav>
                                      </p:tavLst>
                                    </p:anim>
                                    <p:anim calcmode="lin" valueType="num">
                                      <p:cBhvr additive="base">
                                        <p:cTn id="13"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図形グループ 3"/>
          <p:cNvGrpSpPr/>
          <p:nvPr/>
        </p:nvGrpSpPr>
        <p:grpSpPr>
          <a:xfrm>
            <a:off x="97054" y="1346495"/>
            <a:ext cx="4429492" cy="5249891"/>
            <a:chOff x="105141" y="1346488"/>
            <a:chExt cx="6764927" cy="4177688"/>
          </a:xfrm>
        </p:grpSpPr>
        <p:sp>
          <p:nvSpPr>
            <p:cNvPr id="1338" name="Rectangle 8"/>
            <p:cNvSpPr>
              <a:spLocks noChangeArrowheads="1"/>
            </p:cNvSpPr>
            <p:nvPr/>
          </p:nvSpPr>
          <p:spPr bwMode="auto">
            <a:xfrm>
              <a:off x="138194" y="4586769"/>
              <a:ext cx="1239503" cy="29802"/>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9" name="Rectangle 9"/>
            <p:cNvSpPr>
              <a:spLocks noChangeArrowheads="1"/>
            </p:cNvSpPr>
            <p:nvPr/>
          </p:nvSpPr>
          <p:spPr bwMode="auto">
            <a:xfrm>
              <a:off x="138194" y="2995076"/>
              <a:ext cx="1239503" cy="29802"/>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40" name="Rectangle 10"/>
            <p:cNvSpPr>
              <a:spLocks noChangeArrowheads="1"/>
            </p:cNvSpPr>
            <p:nvPr/>
          </p:nvSpPr>
          <p:spPr bwMode="auto">
            <a:xfrm>
              <a:off x="138194" y="1843639"/>
              <a:ext cx="1239503" cy="29802"/>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41" name="Rectangle 11"/>
            <p:cNvSpPr>
              <a:spLocks noChangeArrowheads="1"/>
            </p:cNvSpPr>
            <p:nvPr/>
          </p:nvSpPr>
          <p:spPr bwMode="auto">
            <a:xfrm>
              <a:off x="138194" y="1383064"/>
              <a:ext cx="1239503" cy="456512"/>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342"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41" y="1346488"/>
              <a:ext cx="1325808" cy="53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3"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141" y="1346488"/>
              <a:ext cx="1325808" cy="53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4" name="Rectangle 14"/>
            <p:cNvSpPr>
              <a:spLocks noChangeArrowheads="1"/>
            </p:cNvSpPr>
            <p:nvPr/>
          </p:nvSpPr>
          <p:spPr bwMode="auto">
            <a:xfrm>
              <a:off x="138194" y="1383064"/>
              <a:ext cx="1239503" cy="456512"/>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45" name="Freeform 15"/>
            <p:cNvSpPr>
              <a:spLocks/>
            </p:cNvSpPr>
            <p:nvPr/>
          </p:nvSpPr>
          <p:spPr bwMode="auto">
            <a:xfrm>
              <a:off x="863533" y="4429632"/>
              <a:ext cx="97324" cy="107016"/>
            </a:xfrm>
            <a:custGeom>
              <a:avLst/>
              <a:gdLst>
                <a:gd name="T0" fmla="*/ 1 w 53"/>
                <a:gd name="T1" fmla="*/ 54 h 79"/>
                <a:gd name="T2" fmla="*/ 10 w 53"/>
                <a:gd name="T3" fmla="*/ 54 h 79"/>
                <a:gd name="T4" fmla="*/ 9 w 53"/>
                <a:gd name="T5" fmla="*/ 58 h 79"/>
                <a:gd name="T6" fmla="*/ 9 w 53"/>
                <a:gd name="T7" fmla="*/ 61 h 79"/>
                <a:gd name="T8" fmla="*/ 10 w 53"/>
                <a:gd name="T9" fmla="*/ 65 h 79"/>
                <a:gd name="T10" fmla="*/ 12 w 53"/>
                <a:gd name="T11" fmla="*/ 67 h 79"/>
                <a:gd name="T12" fmla="*/ 14 w 53"/>
                <a:gd name="T13" fmla="*/ 68 h 79"/>
                <a:gd name="T14" fmla="*/ 17 w 53"/>
                <a:gd name="T15" fmla="*/ 70 h 79"/>
                <a:gd name="T16" fmla="*/ 19 w 53"/>
                <a:gd name="T17" fmla="*/ 70 h 79"/>
                <a:gd name="T18" fmla="*/ 22 w 53"/>
                <a:gd name="T19" fmla="*/ 70 h 79"/>
                <a:gd name="T20" fmla="*/ 26 w 53"/>
                <a:gd name="T21" fmla="*/ 68 h 79"/>
                <a:gd name="T22" fmla="*/ 28 w 53"/>
                <a:gd name="T23" fmla="*/ 66 h 79"/>
                <a:gd name="T24" fmla="*/ 30 w 53"/>
                <a:gd name="T25" fmla="*/ 64 h 79"/>
                <a:gd name="T26" fmla="*/ 31 w 53"/>
                <a:gd name="T27" fmla="*/ 61 h 79"/>
                <a:gd name="T28" fmla="*/ 32 w 53"/>
                <a:gd name="T29" fmla="*/ 55 h 79"/>
                <a:gd name="T30" fmla="*/ 44 w 53"/>
                <a:gd name="T31" fmla="*/ 0 h 79"/>
                <a:gd name="T32" fmla="*/ 53 w 53"/>
                <a:gd name="T33" fmla="*/ 0 h 79"/>
                <a:gd name="T34" fmla="*/ 41 w 53"/>
                <a:gd name="T35" fmla="*/ 57 h 79"/>
                <a:gd name="T36" fmla="*/ 39 w 53"/>
                <a:gd name="T37" fmla="*/ 64 h 79"/>
                <a:gd name="T38" fmla="*/ 37 w 53"/>
                <a:gd name="T39" fmla="*/ 70 h 79"/>
                <a:gd name="T40" fmla="*/ 34 w 53"/>
                <a:gd name="T41" fmla="*/ 74 h 79"/>
                <a:gd name="T42" fmla="*/ 29 w 53"/>
                <a:gd name="T43" fmla="*/ 76 h 79"/>
                <a:gd name="T44" fmla="*/ 25 w 53"/>
                <a:gd name="T45" fmla="*/ 79 h 79"/>
                <a:gd name="T46" fmla="*/ 19 w 53"/>
                <a:gd name="T47" fmla="*/ 79 h 79"/>
                <a:gd name="T48" fmla="*/ 13 w 53"/>
                <a:gd name="T49" fmla="*/ 79 h 79"/>
                <a:gd name="T50" fmla="*/ 9 w 53"/>
                <a:gd name="T51" fmla="*/ 77 h 79"/>
                <a:gd name="T52" fmla="*/ 5 w 53"/>
                <a:gd name="T53" fmla="*/ 74 h 79"/>
                <a:gd name="T54" fmla="*/ 2 w 53"/>
                <a:gd name="T55" fmla="*/ 71 h 79"/>
                <a:gd name="T56" fmla="*/ 1 w 53"/>
                <a:gd name="T57" fmla="*/ 66 h 79"/>
                <a:gd name="T58" fmla="*/ 0 w 53"/>
                <a:gd name="T59" fmla="*/ 62 h 79"/>
                <a:gd name="T60" fmla="*/ 1 w 53"/>
                <a:gd name="T61"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 h="79">
                  <a:moveTo>
                    <a:pt x="1" y="54"/>
                  </a:moveTo>
                  <a:lnTo>
                    <a:pt x="10" y="54"/>
                  </a:lnTo>
                  <a:lnTo>
                    <a:pt x="9" y="58"/>
                  </a:lnTo>
                  <a:lnTo>
                    <a:pt x="9" y="61"/>
                  </a:lnTo>
                  <a:lnTo>
                    <a:pt x="10" y="65"/>
                  </a:lnTo>
                  <a:lnTo>
                    <a:pt x="12" y="67"/>
                  </a:lnTo>
                  <a:lnTo>
                    <a:pt x="14" y="68"/>
                  </a:lnTo>
                  <a:lnTo>
                    <a:pt x="17" y="70"/>
                  </a:lnTo>
                  <a:lnTo>
                    <a:pt x="19" y="70"/>
                  </a:lnTo>
                  <a:lnTo>
                    <a:pt x="22" y="70"/>
                  </a:lnTo>
                  <a:lnTo>
                    <a:pt x="26" y="68"/>
                  </a:lnTo>
                  <a:lnTo>
                    <a:pt x="28" y="66"/>
                  </a:lnTo>
                  <a:lnTo>
                    <a:pt x="30" y="64"/>
                  </a:lnTo>
                  <a:lnTo>
                    <a:pt x="31" y="61"/>
                  </a:lnTo>
                  <a:lnTo>
                    <a:pt x="32" y="55"/>
                  </a:lnTo>
                  <a:lnTo>
                    <a:pt x="44" y="0"/>
                  </a:lnTo>
                  <a:lnTo>
                    <a:pt x="53" y="0"/>
                  </a:lnTo>
                  <a:lnTo>
                    <a:pt x="41" y="57"/>
                  </a:lnTo>
                  <a:lnTo>
                    <a:pt x="39" y="64"/>
                  </a:lnTo>
                  <a:lnTo>
                    <a:pt x="37" y="70"/>
                  </a:lnTo>
                  <a:lnTo>
                    <a:pt x="34" y="74"/>
                  </a:lnTo>
                  <a:lnTo>
                    <a:pt x="29" y="76"/>
                  </a:lnTo>
                  <a:lnTo>
                    <a:pt x="25" y="79"/>
                  </a:lnTo>
                  <a:lnTo>
                    <a:pt x="19" y="79"/>
                  </a:lnTo>
                  <a:lnTo>
                    <a:pt x="13" y="79"/>
                  </a:lnTo>
                  <a:lnTo>
                    <a:pt x="9" y="77"/>
                  </a:lnTo>
                  <a:lnTo>
                    <a:pt x="5" y="74"/>
                  </a:lnTo>
                  <a:lnTo>
                    <a:pt x="2" y="71"/>
                  </a:lnTo>
                  <a:lnTo>
                    <a:pt x="1" y="66"/>
                  </a:lnTo>
                  <a:lnTo>
                    <a:pt x="0" y="62"/>
                  </a:lnTo>
                  <a:lnTo>
                    <a:pt x="1" y="5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46" name="Freeform 16"/>
            <p:cNvSpPr>
              <a:spLocks noEditPoints="1"/>
            </p:cNvSpPr>
            <p:nvPr/>
          </p:nvSpPr>
          <p:spPr bwMode="auto">
            <a:xfrm>
              <a:off x="962693" y="4466207"/>
              <a:ext cx="86307" cy="35220"/>
            </a:xfrm>
            <a:custGeom>
              <a:avLst/>
              <a:gdLst>
                <a:gd name="T0" fmla="*/ 0 w 47"/>
                <a:gd name="T1" fmla="*/ 4 h 26"/>
                <a:gd name="T2" fmla="*/ 0 w 47"/>
                <a:gd name="T3" fmla="*/ 0 h 26"/>
                <a:gd name="T4" fmla="*/ 47 w 47"/>
                <a:gd name="T5" fmla="*/ 0 h 26"/>
                <a:gd name="T6" fmla="*/ 47 w 47"/>
                <a:gd name="T7" fmla="*/ 4 h 26"/>
                <a:gd name="T8" fmla="*/ 0 w 47"/>
                <a:gd name="T9" fmla="*/ 4 h 26"/>
                <a:gd name="T10" fmla="*/ 0 w 47"/>
                <a:gd name="T11" fmla="*/ 26 h 26"/>
                <a:gd name="T12" fmla="*/ 0 w 47"/>
                <a:gd name="T13" fmla="*/ 21 h 26"/>
                <a:gd name="T14" fmla="*/ 47 w 47"/>
                <a:gd name="T15" fmla="*/ 21 h 26"/>
                <a:gd name="T16" fmla="*/ 47 w 47"/>
                <a:gd name="T17" fmla="*/ 26 h 26"/>
                <a:gd name="T18" fmla="*/ 0 w 47"/>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26">
                  <a:moveTo>
                    <a:pt x="0" y="4"/>
                  </a:moveTo>
                  <a:lnTo>
                    <a:pt x="0" y="0"/>
                  </a:lnTo>
                  <a:lnTo>
                    <a:pt x="47" y="0"/>
                  </a:lnTo>
                  <a:lnTo>
                    <a:pt x="47" y="4"/>
                  </a:lnTo>
                  <a:lnTo>
                    <a:pt x="0" y="4"/>
                  </a:lnTo>
                  <a:close/>
                  <a:moveTo>
                    <a:pt x="0" y="26"/>
                  </a:moveTo>
                  <a:lnTo>
                    <a:pt x="0" y="21"/>
                  </a:lnTo>
                  <a:lnTo>
                    <a:pt x="47" y="21"/>
                  </a:lnTo>
                  <a:lnTo>
                    <a:pt x="47" y="26"/>
                  </a:ln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47" name="Freeform 17"/>
            <p:cNvSpPr>
              <a:spLocks/>
            </p:cNvSpPr>
            <p:nvPr/>
          </p:nvSpPr>
          <p:spPr bwMode="auto">
            <a:xfrm>
              <a:off x="1067362" y="4433696"/>
              <a:ext cx="75289" cy="100243"/>
            </a:xfrm>
            <a:custGeom>
              <a:avLst/>
              <a:gdLst>
                <a:gd name="T0" fmla="*/ 40 w 41"/>
                <a:gd name="T1" fmla="*/ 49 h 74"/>
                <a:gd name="T2" fmla="*/ 40 w 41"/>
                <a:gd name="T3" fmla="*/ 60 h 74"/>
                <a:gd name="T4" fmla="*/ 35 w 41"/>
                <a:gd name="T5" fmla="*/ 68 h 74"/>
                <a:gd name="T6" fmla="*/ 27 w 41"/>
                <a:gd name="T7" fmla="*/ 73 h 74"/>
                <a:gd name="T8" fmla="*/ 18 w 41"/>
                <a:gd name="T9" fmla="*/ 74 h 74"/>
                <a:gd name="T10" fmla="*/ 9 w 41"/>
                <a:gd name="T11" fmla="*/ 72 h 74"/>
                <a:gd name="T12" fmla="*/ 3 w 41"/>
                <a:gd name="T13" fmla="*/ 68 h 74"/>
                <a:gd name="T14" fmla="*/ 0 w 41"/>
                <a:gd name="T15" fmla="*/ 61 h 74"/>
                <a:gd name="T16" fmla="*/ 1 w 41"/>
                <a:gd name="T17" fmla="*/ 55 h 74"/>
                <a:gd name="T18" fmla="*/ 5 w 41"/>
                <a:gd name="T19" fmla="*/ 54 h 74"/>
                <a:gd name="T20" fmla="*/ 8 w 41"/>
                <a:gd name="T21" fmla="*/ 55 h 74"/>
                <a:gd name="T22" fmla="*/ 9 w 41"/>
                <a:gd name="T23" fmla="*/ 59 h 74"/>
                <a:gd name="T24" fmla="*/ 9 w 41"/>
                <a:gd name="T25" fmla="*/ 62 h 74"/>
                <a:gd name="T26" fmla="*/ 8 w 41"/>
                <a:gd name="T27" fmla="*/ 65 h 74"/>
                <a:gd name="T28" fmla="*/ 10 w 41"/>
                <a:gd name="T29" fmla="*/ 70 h 74"/>
                <a:gd name="T30" fmla="*/ 18 w 41"/>
                <a:gd name="T31" fmla="*/ 71 h 74"/>
                <a:gd name="T32" fmla="*/ 26 w 41"/>
                <a:gd name="T33" fmla="*/ 70 h 74"/>
                <a:gd name="T34" fmla="*/ 32 w 41"/>
                <a:gd name="T35" fmla="*/ 63 h 74"/>
                <a:gd name="T36" fmla="*/ 33 w 41"/>
                <a:gd name="T37" fmla="*/ 53 h 74"/>
                <a:gd name="T38" fmla="*/ 32 w 41"/>
                <a:gd name="T39" fmla="*/ 45 h 74"/>
                <a:gd name="T40" fmla="*/ 26 w 41"/>
                <a:gd name="T41" fmla="*/ 40 h 74"/>
                <a:gd name="T42" fmla="*/ 20 w 41"/>
                <a:gd name="T43" fmla="*/ 37 h 74"/>
                <a:gd name="T44" fmla="*/ 14 w 41"/>
                <a:gd name="T45" fmla="*/ 34 h 74"/>
                <a:gd name="T46" fmla="*/ 23 w 41"/>
                <a:gd name="T47" fmla="*/ 32 h 74"/>
                <a:gd name="T48" fmla="*/ 29 w 41"/>
                <a:gd name="T49" fmla="*/ 26 h 74"/>
                <a:gd name="T50" fmla="*/ 31 w 41"/>
                <a:gd name="T51" fmla="*/ 18 h 74"/>
                <a:gd name="T52" fmla="*/ 30 w 41"/>
                <a:gd name="T53" fmla="*/ 11 h 74"/>
                <a:gd name="T54" fmla="*/ 25 w 41"/>
                <a:gd name="T55" fmla="*/ 6 h 74"/>
                <a:gd name="T56" fmla="*/ 17 w 41"/>
                <a:gd name="T57" fmla="*/ 3 h 74"/>
                <a:gd name="T58" fmla="*/ 12 w 41"/>
                <a:gd name="T59" fmla="*/ 5 h 74"/>
                <a:gd name="T60" fmla="*/ 8 w 41"/>
                <a:gd name="T61" fmla="*/ 8 h 74"/>
                <a:gd name="T62" fmla="*/ 8 w 41"/>
                <a:gd name="T63" fmla="*/ 12 h 74"/>
                <a:gd name="T64" fmla="*/ 9 w 41"/>
                <a:gd name="T65" fmla="*/ 15 h 74"/>
                <a:gd name="T66" fmla="*/ 9 w 41"/>
                <a:gd name="T67" fmla="*/ 18 h 74"/>
                <a:gd name="T68" fmla="*/ 8 w 41"/>
                <a:gd name="T69" fmla="*/ 20 h 74"/>
                <a:gd name="T70" fmla="*/ 4 w 41"/>
                <a:gd name="T71" fmla="*/ 20 h 74"/>
                <a:gd name="T72" fmla="*/ 1 w 41"/>
                <a:gd name="T73" fmla="*/ 18 h 74"/>
                <a:gd name="T74" fmla="*/ 1 w 41"/>
                <a:gd name="T75" fmla="*/ 11 h 74"/>
                <a:gd name="T76" fmla="*/ 7 w 41"/>
                <a:gd name="T77" fmla="*/ 5 h 74"/>
                <a:gd name="T78" fmla="*/ 15 w 41"/>
                <a:gd name="T79" fmla="*/ 1 h 74"/>
                <a:gd name="T80" fmla="*/ 25 w 41"/>
                <a:gd name="T81" fmla="*/ 1 h 74"/>
                <a:gd name="T82" fmla="*/ 33 w 41"/>
                <a:gd name="T83" fmla="*/ 6 h 74"/>
                <a:gd name="T84" fmla="*/ 38 w 41"/>
                <a:gd name="T85" fmla="*/ 14 h 74"/>
                <a:gd name="T86" fmla="*/ 38 w 41"/>
                <a:gd name="T87" fmla="*/ 21 h 74"/>
                <a:gd name="T88" fmla="*/ 34 w 41"/>
                <a:gd name="T89" fmla="*/ 27 h 74"/>
                <a:gd name="T90" fmla="*/ 29 w 41"/>
                <a:gd name="T91" fmla="*/ 33 h 74"/>
                <a:gd name="T92" fmla="*/ 31 w 41"/>
                <a:gd name="T93" fmla="*/ 37 h 74"/>
                <a:gd name="T94" fmla="*/ 38 w 41"/>
                <a:gd name="T95" fmla="*/ 4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 h="74">
                  <a:moveTo>
                    <a:pt x="38" y="43"/>
                  </a:moveTo>
                  <a:lnTo>
                    <a:pt x="40" y="49"/>
                  </a:lnTo>
                  <a:lnTo>
                    <a:pt x="41" y="54"/>
                  </a:lnTo>
                  <a:lnTo>
                    <a:pt x="40" y="60"/>
                  </a:lnTo>
                  <a:lnTo>
                    <a:pt x="39" y="64"/>
                  </a:lnTo>
                  <a:lnTo>
                    <a:pt x="35" y="68"/>
                  </a:lnTo>
                  <a:lnTo>
                    <a:pt x="32" y="71"/>
                  </a:lnTo>
                  <a:lnTo>
                    <a:pt x="27" y="73"/>
                  </a:lnTo>
                  <a:lnTo>
                    <a:pt x="24" y="74"/>
                  </a:lnTo>
                  <a:lnTo>
                    <a:pt x="18" y="74"/>
                  </a:lnTo>
                  <a:lnTo>
                    <a:pt x="14" y="74"/>
                  </a:lnTo>
                  <a:lnTo>
                    <a:pt x="9" y="72"/>
                  </a:lnTo>
                  <a:lnTo>
                    <a:pt x="6" y="70"/>
                  </a:lnTo>
                  <a:lnTo>
                    <a:pt x="3" y="68"/>
                  </a:lnTo>
                  <a:lnTo>
                    <a:pt x="0" y="64"/>
                  </a:lnTo>
                  <a:lnTo>
                    <a:pt x="0" y="61"/>
                  </a:lnTo>
                  <a:lnTo>
                    <a:pt x="0" y="58"/>
                  </a:lnTo>
                  <a:lnTo>
                    <a:pt x="1" y="55"/>
                  </a:lnTo>
                  <a:lnTo>
                    <a:pt x="4" y="54"/>
                  </a:lnTo>
                  <a:lnTo>
                    <a:pt x="5" y="54"/>
                  </a:lnTo>
                  <a:lnTo>
                    <a:pt x="7" y="54"/>
                  </a:lnTo>
                  <a:lnTo>
                    <a:pt x="8" y="55"/>
                  </a:lnTo>
                  <a:lnTo>
                    <a:pt x="9" y="58"/>
                  </a:lnTo>
                  <a:lnTo>
                    <a:pt x="9" y="59"/>
                  </a:lnTo>
                  <a:lnTo>
                    <a:pt x="9" y="61"/>
                  </a:lnTo>
                  <a:lnTo>
                    <a:pt x="9" y="62"/>
                  </a:lnTo>
                  <a:lnTo>
                    <a:pt x="8" y="64"/>
                  </a:lnTo>
                  <a:lnTo>
                    <a:pt x="8" y="65"/>
                  </a:lnTo>
                  <a:lnTo>
                    <a:pt x="8" y="68"/>
                  </a:lnTo>
                  <a:lnTo>
                    <a:pt x="10" y="70"/>
                  </a:lnTo>
                  <a:lnTo>
                    <a:pt x="15" y="71"/>
                  </a:lnTo>
                  <a:lnTo>
                    <a:pt x="18" y="71"/>
                  </a:lnTo>
                  <a:lnTo>
                    <a:pt x="23" y="71"/>
                  </a:lnTo>
                  <a:lnTo>
                    <a:pt x="26" y="70"/>
                  </a:lnTo>
                  <a:lnTo>
                    <a:pt x="30" y="67"/>
                  </a:lnTo>
                  <a:lnTo>
                    <a:pt x="32" y="63"/>
                  </a:lnTo>
                  <a:lnTo>
                    <a:pt x="33" y="59"/>
                  </a:lnTo>
                  <a:lnTo>
                    <a:pt x="33" y="53"/>
                  </a:lnTo>
                  <a:lnTo>
                    <a:pt x="33" y="49"/>
                  </a:lnTo>
                  <a:lnTo>
                    <a:pt x="32" y="45"/>
                  </a:lnTo>
                  <a:lnTo>
                    <a:pt x="30" y="41"/>
                  </a:lnTo>
                  <a:lnTo>
                    <a:pt x="26" y="40"/>
                  </a:lnTo>
                  <a:lnTo>
                    <a:pt x="24" y="37"/>
                  </a:lnTo>
                  <a:lnTo>
                    <a:pt x="20" y="37"/>
                  </a:lnTo>
                  <a:lnTo>
                    <a:pt x="14" y="36"/>
                  </a:lnTo>
                  <a:lnTo>
                    <a:pt x="14" y="34"/>
                  </a:lnTo>
                  <a:lnTo>
                    <a:pt x="20" y="33"/>
                  </a:lnTo>
                  <a:lnTo>
                    <a:pt x="23" y="32"/>
                  </a:lnTo>
                  <a:lnTo>
                    <a:pt x="26" y="29"/>
                  </a:lnTo>
                  <a:lnTo>
                    <a:pt x="29" y="26"/>
                  </a:lnTo>
                  <a:lnTo>
                    <a:pt x="31" y="23"/>
                  </a:lnTo>
                  <a:lnTo>
                    <a:pt x="31" y="18"/>
                  </a:lnTo>
                  <a:lnTo>
                    <a:pt x="31" y="15"/>
                  </a:lnTo>
                  <a:lnTo>
                    <a:pt x="30" y="11"/>
                  </a:lnTo>
                  <a:lnTo>
                    <a:pt x="27" y="8"/>
                  </a:lnTo>
                  <a:lnTo>
                    <a:pt x="25" y="6"/>
                  </a:lnTo>
                  <a:lnTo>
                    <a:pt x="22" y="5"/>
                  </a:lnTo>
                  <a:lnTo>
                    <a:pt x="17" y="3"/>
                  </a:lnTo>
                  <a:lnTo>
                    <a:pt x="15" y="3"/>
                  </a:lnTo>
                  <a:lnTo>
                    <a:pt x="12" y="5"/>
                  </a:lnTo>
                  <a:lnTo>
                    <a:pt x="9" y="6"/>
                  </a:lnTo>
                  <a:lnTo>
                    <a:pt x="8" y="8"/>
                  </a:lnTo>
                  <a:lnTo>
                    <a:pt x="8" y="10"/>
                  </a:lnTo>
                  <a:lnTo>
                    <a:pt x="8" y="12"/>
                  </a:lnTo>
                  <a:lnTo>
                    <a:pt x="9" y="14"/>
                  </a:lnTo>
                  <a:lnTo>
                    <a:pt x="9" y="15"/>
                  </a:lnTo>
                  <a:lnTo>
                    <a:pt x="9" y="16"/>
                  </a:lnTo>
                  <a:lnTo>
                    <a:pt x="9" y="18"/>
                  </a:lnTo>
                  <a:lnTo>
                    <a:pt x="9" y="19"/>
                  </a:lnTo>
                  <a:lnTo>
                    <a:pt x="8" y="20"/>
                  </a:lnTo>
                  <a:lnTo>
                    <a:pt x="6" y="20"/>
                  </a:lnTo>
                  <a:lnTo>
                    <a:pt x="4" y="20"/>
                  </a:lnTo>
                  <a:lnTo>
                    <a:pt x="3" y="19"/>
                  </a:lnTo>
                  <a:lnTo>
                    <a:pt x="1" y="18"/>
                  </a:lnTo>
                  <a:lnTo>
                    <a:pt x="1" y="15"/>
                  </a:lnTo>
                  <a:lnTo>
                    <a:pt x="1" y="11"/>
                  </a:lnTo>
                  <a:lnTo>
                    <a:pt x="4" y="8"/>
                  </a:lnTo>
                  <a:lnTo>
                    <a:pt x="7" y="5"/>
                  </a:lnTo>
                  <a:lnTo>
                    <a:pt x="10" y="2"/>
                  </a:lnTo>
                  <a:lnTo>
                    <a:pt x="15" y="1"/>
                  </a:lnTo>
                  <a:lnTo>
                    <a:pt x="20" y="0"/>
                  </a:lnTo>
                  <a:lnTo>
                    <a:pt x="25" y="1"/>
                  </a:lnTo>
                  <a:lnTo>
                    <a:pt x="30" y="2"/>
                  </a:lnTo>
                  <a:lnTo>
                    <a:pt x="33" y="6"/>
                  </a:lnTo>
                  <a:lnTo>
                    <a:pt x="35" y="9"/>
                  </a:lnTo>
                  <a:lnTo>
                    <a:pt x="38" y="14"/>
                  </a:lnTo>
                  <a:lnTo>
                    <a:pt x="38" y="17"/>
                  </a:lnTo>
                  <a:lnTo>
                    <a:pt x="38" y="21"/>
                  </a:lnTo>
                  <a:lnTo>
                    <a:pt x="36" y="25"/>
                  </a:lnTo>
                  <a:lnTo>
                    <a:pt x="34" y="27"/>
                  </a:lnTo>
                  <a:lnTo>
                    <a:pt x="32" y="31"/>
                  </a:lnTo>
                  <a:lnTo>
                    <a:pt x="29" y="33"/>
                  </a:lnTo>
                  <a:lnTo>
                    <a:pt x="25" y="34"/>
                  </a:lnTo>
                  <a:lnTo>
                    <a:pt x="31" y="37"/>
                  </a:lnTo>
                  <a:lnTo>
                    <a:pt x="34" y="40"/>
                  </a:lnTo>
                  <a:lnTo>
                    <a:pt x="38" y="4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48" name="Freeform 18"/>
            <p:cNvSpPr>
              <a:spLocks/>
            </p:cNvSpPr>
            <p:nvPr/>
          </p:nvSpPr>
          <p:spPr bwMode="auto">
            <a:xfrm>
              <a:off x="880059" y="2839293"/>
              <a:ext cx="97324" cy="105661"/>
            </a:xfrm>
            <a:custGeom>
              <a:avLst/>
              <a:gdLst>
                <a:gd name="T0" fmla="*/ 1 w 53"/>
                <a:gd name="T1" fmla="*/ 53 h 78"/>
                <a:gd name="T2" fmla="*/ 10 w 53"/>
                <a:gd name="T3" fmla="*/ 53 h 78"/>
                <a:gd name="T4" fmla="*/ 9 w 53"/>
                <a:gd name="T5" fmla="*/ 57 h 78"/>
                <a:gd name="T6" fmla="*/ 9 w 53"/>
                <a:gd name="T7" fmla="*/ 60 h 78"/>
                <a:gd name="T8" fmla="*/ 10 w 53"/>
                <a:gd name="T9" fmla="*/ 64 h 78"/>
                <a:gd name="T10" fmla="*/ 12 w 53"/>
                <a:gd name="T11" fmla="*/ 66 h 78"/>
                <a:gd name="T12" fmla="*/ 13 w 53"/>
                <a:gd name="T13" fmla="*/ 67 h 78"/>
                <a:gd name="T14" fmla="*/ 17 w 53"/>
                <a:gd name="T15" fmla="*/ 69 h 78"/>
                <a:gd name="T16" fmla="*/ 19 w 53"/>
                <a:gd name="T17" fmla="*/ 69 h 78"/>
                <a:gd name="T18" fmla="*/ 22 w 53"/>
                <a:gd name="T19" fmla="*/ 69 h 78"/>
                <a:gd name="T20" fmla="*/ 26 w 53"/>
                <a:gd name="T21" fmla="*/ 67 h 78"/>
                <a:gd name="T22" fmla="*/ 28 w 53"/>
                <a:gd name="T23" fmla="*/ 65 h 78"/>
                <a:gd name="T24" fmla="*/ 30 w 53"/>
                <a:gd name="T25" fmla="*/ 63 h 78"/>
                <a:gd name="T26" fmla="*/ 31 w 53"/>
                <a:gd name="T27" fmla="*/ 60 h 78"/>
                <a:gd name="T28" fmla="*/ 32 w 53"/>
                <a:gd name="T29" fmla="*/ 54 h 78"/>
                <a:gd name="T30" fmla="*/ 44 w 53"/>
                <a:gd name="T31" fmla="*/ 0 h 78"/>
                <a:gd name="T32" fmla="*/ 53 w 53"/>
                <a:gd name="T33" fmla="*/ 0 h 78"/>
                <a:gd name="T34" fmla="*/ 41 w 53"/>
                <a:gd name="T35" fmla="*/ 56 h 78"/>
                <a:gd name="T36" fmla="*/ 39 w 53"/>
                <a:gd name="T37" fmla="*/ 63 h 78"/>
                <a:gd name="T38" fmla="*/ 37 w 53"/>
                <a:gd name="T39" fmla="*/ 69 h 78"/>
                <a:gd name="T40" fmla="*/ 34 w 53"/>
                <a:gd name="T41" fmla="*/ 73 h 78"/>
                <a:gd name="T42" fmla="*/ 29 w 53"/>
                <a:gd name="T43" fmla="*/ 75 h 78"/>
                <a:gd name="T44" fmla="*/ 25 w 53"/>
                <a:gd name="T45" fmla="*/ 78 h 78"/>
                <a:gd name="T46" fmla="*/ 19 w 53"/>
                <a:gd name="T47" fmla="*/ 78 h 78"/>
                <a:gd name="T48" fmla="*/ 13 w 53"/>
                <a:gd name="T49" fmla="*/ 78 h 78"/>
                <a:gd name="T50" fmla="*/ 9 w 53"/>
                <a:gd name="T51" fmla="*/ 76 h 78"/>
                <a:gd name="T52" fmla="*/ 4 w 53"/>
                <a:gd name="T53" fmla="*/ 73 h 78"/>
                <a:gd name="T54" fmla="*/ 2 w 53"/>
                <a:gd name="T55" fmla="*/ 70 h 78"/>
                <a:gd name="T56" fmla="*/ 1 w 53"/>
                <a:gd name="T57" fmla="*/ 65 h 78"/>
                <a:gd name="T58" fmla="*/ 0 w 53"/>
                <a:gd name="T59" fmla="*/ 61 h 78"/>
                <a:gd name="T60" fmla="*/ 1 w 53"/>
                <a:gd name="T61" fmla="*/ 5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 h="78">
                  <a:moveTo>
                    <a:pt x="1" y="53"/>
                  </a:moveTo>
                  <a:lnTo>
                    <a:pt x="10" y="53"/>
                  </a:lnTo>
                  <a:lnTo>
                    <a:pt x="9" y="57"/>
                  </a:lnTo>
                  <a:lnTo>
                    <a:pt x="9" y="60"/>
                  </a:lnTo>
                  <a:lnTo>
                    <a:pt x="10" y="64"/>
                  </a:lnTo>
                  <a:lnTo>
                    <a:pt x="12" y="66"/>
                  </a:lnTo>
                  <a:lnTo>
                    <a:pt x="13" y="67"/>
                  </a:lnTo>
                  <a:lnTo>
                    <a:pt x="17" y="69"/>
                  </a:lnTo>
                  <a:lnTo>
                    <a:pt x="19" y="69"/>
                  </a:lnTo>
                  <a:lnTo>
                    <a:pt x="22" y="69"/>
                  </a:lnTo>
                  <a:lnTo>
                    <a:pt x="26" y="67"/>
                  </a:lnTo>
                  <a:lnTo>
                    <a:pt x="28" y="65"/>
                  </a:lnTo>
                  <a:lnTo>
                    <a:pt x="30" y="63"/>
                  </a:lnTo>
                  <a:lnTo>
                    <a:pt x="31" y="60"/>
                  </a:lnTo>
                  <a:lnTo>
                    <a:pt x="32" y="54"/>
                  </a:lnTo>
                  <a:lnTo>
                    <a:pt x="44" y="0"/>
                  </a:lnTo>
                  <a:lnTo>
                    <a:pt x="53" y="0"/>
                  </a:lnTo>
                  <a:lnTo>
                    <a:pt x="41" y="56"/>
                  </a:lnTo>
                  <a:lnTo>
                    <a:pt x="39" y="63"/>
                  </a:lnTo>
                  <a:lnTo>
                    <a:pt x="37" y="69"/>
                  </a:lnTo>
                  <a:lnTo>
                    <a:pt x="34" y="73"/>
                  </a:lnTo>
                  <a:lnTo>
                    <a:pt x="29" y="75"/>
                  </a:lnTo>
                  <a:lnTo>
                    <a:pt x="25" y="78"/>
                  </a:lnTo>
                  <a:lnTo>
                    <a:pt x="19" y="78"/>
                  </a:lnTo>
                  <a:lnTo>
                    <a:pt x="13" y="78"/>
                  </a:lnTo>
                  <a:lnTo>
                    <a:pt x="9" y="76"/>
                  </a:lnTo>
                  <a:lnTo>
                    <a:pt x="4" y="73"/>
                  </a:lnTo>
                  <a:lnTo>
                    <a:pt x="2" y="70"/>
                  </a:lnTo>
                  <a:lnTo>
                    <a:pt x="1" y="65"/>
                  </a:lnTo>
                  <a:lnTo>
                    <a:pt x="0" y="61"/>
                  </a:lnTo>
                  <a:lnTo>
                    <a:pt x="1" y="5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49" name="Freeform 19"/>
            <p:cNvSpPr>
              <a:spLocks noEditPoints="1"/>
            </p:cNvSpPr>
            <p:nvPr/>
          </p:nvSpPr>
          <p:spPr bwMode="auto">
            <a:xfrm>
              <a:off x="979220" y="2874514"/>
              <a:ext cx="86307" cy="35220"/>
            </a:xfrm>
            <a:custGeom>
              <a:avLst/>
              <a:gdLst>
                <a:gd name="T0" fmla="*/ 0 w 47"/>
                <a:gd name="T1" fmla="*/ 4 h 26"/>
                <a:gd name="T2" fmla="*/ 0 w 47"/>
                <a:gd name="T3" fmla="*/ 0 h 26"/>
                <a:gd name="T4" fmla="*/ 47 w 47"/>
                <a:gd name="T5" fmla="*/ 0 h 26"/>
                <a:gd name="T6" fmla="*/ 47 w 47"/>
                <a:gd name="T7" fmla="*/ 4 h 26"/>
                <a:gd name="T8" fmla="*/ 0 w 47"/>
                <a:gd name="T9" fmla="*/ 4 h 26"/>
                <a:gd name="T10" fmla="*/ 0 w 47"/>
                <a:gd name="T11" fmla="*/ 26 h 26"/>
                <a:gd name="T12" fmla="*/ 0 w 47"/>
                <a:gd name="T13" fmla="*/ 21 h 26"/>
                <a:gd name="T14" fmla="*/ 47 w 47"/>
                <a:gd name="T15" fmla="*/ 21 h 26"/>
                <a:gd name="T16" fmla="*/ 47 w 47"/>
                <a:gd name="T17" fmla="*/ 26 h 26"/>
                <a:gd name="T18" fmla="*/ 0 w 47"/>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26">
                  <a:moveTo>
                    <a:pt x="0" y="4"/>
                  </a:moveTo>
                  <a:lnTo>
                    <a:pt x="0" y="0"/>
                  </a:lnTo>
                  <a:lnTo>
                    <a:pt x="47" y="0"/>
                  </a:lnTo>
                  <a:lnTo>
                    <a:pt x="47" y="4"/>
                  </a:lnTo>
                  <a:lnTo>
                    <a:pt x="0" y="4"/>
                  </a:lnTo>
                  <a:close/>
                  <a:moveTo>
                    <a:pt x="0" y="26"/>
                  </a:moveTo>
                  <a:lnTo>
                    <a:pt x="0" y="21"/>
                  </a:lnTo>
                  <a:lnTo>
                    <a:pt x="47" y="21"/>
                  </a:lnTo>
                  <a:lnTo>
                    <a:pt x="47" y="26"/>
                  </a:ln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50" name="Freeform 20"/>
            <p:cNvSpPr>
              <a:spLocks noEditPoints="1"/>
            </p:cNvSpPr>
            <p:nvPr/>
          </p:nvSpPr>
          <p:spPr bwMode="auto">
            <a:xfrm>
              <a:off x="1078380" y="2843358"/>
              <a:ext cx="86307" cy="98889"/>
            </a:xfrm>
            <a:custGeom>
              <a:avLst/>
              <a:gdLst>
                <a:gd name="T0" fmla="*/ 35 w 47"/>
                <a:gd name="T1" fmla="*/ 64 h 73"/>
                <a:gd name="T2" fmla="*/ 36 w 47"/>
                <a:gd name="T3" fmla="*/ 67 h 73"/>
                <a:gd name="T4" fmla="*/ 37 w 47"/>
                <a:gd name="T5" fmla="*/ 69 h 73"/>
                <a:gd name="T6" fmla="*/ 39 w 47"/>
                <a:gd name="T7" fmla="*/ 70 h 73"/>
                <a:gd name="T8" fmla="*/ 42 w 47"/>
                <a:gd name="T9" fmla="*/ 70 h 73"/>
                <a:gd name="T10" fmla="*/ 45 w 47"/>
                <a:gd name="T11" fmla="*/ 70 h 73"/>
                <a:gd name="T12" fmla="*/ 45 w 47"/>
                <a:gd name="T13" fmla="*/ 73 h 73"/>
                <a:gd name="T14" fmla="*/ 18 w 47"/>
                <a:gd name="T15" fmla="*/ 73 h 73"/>
                <a:gd name="T16" fmla="*/ 18 w 47"/>
                <a:gd name="T17" fmla="*/ 70 h 73"/>
                <a:gd name="T18" fmla="*/ 23 w 47"/>
                <a:gd name="T19" fmla="*/ 70 h 73"/>
                <a:gd name="T20" fmla="*/ 25 w 47"/>
                <a:gd name="T21" fmla="*/ 70 h 73"/>
                <a:gd name="T22" fmla="*/ 27 w 47"/>
                <a:gd name="T23" fmla="*/ 69 h 73"/>
                <a:gd name="T24" fmla="*/ 28 w 47"/>
                <a:gd name="T25" fmla="*/ 67 h 73"/>
                <a:gd name="T26" fmla="*/ 28 w 47"/>
                <a:gd name="T27" fmla="*/ 64 h 73"/>
                <a:gd name="T28" fmla="*/ 28 w 47"/>
                <a:gd name="T29" fmla="*/ 52 h 73"/>
                <a:gd name="T30" fmla="*/ 0 w 47"/>
                <a:gd name="T31" fmla="*/ 52 h 73"/>
                <a:gd name="T32" fmla="*/ 0 w 47"/>
                <a:gd name="T33" fmla="*/ 49 h 73"/>
                <a:gd name="T34" fmla="*/ 32 w 47"/>
                <a:gd name="T35" fmla="*/ 0 h 73"/>
                <a:gd name="T36" fmla="*/ 35 w 47"/>
                <a:gd name="T37" fmla="*/ 0 h 73"/>
                <a:gd name="T38" fmla="*/ 35 w 47"/>
                <a:gd name="T39" fmla="*/ 49 h 73"/>
                <a:gd name="T40" fmla="*/ 47 w 47"/>
                <a:gd name="T41" fmla="*/ 49 h 73"/>
                <a:gd name="T42" fmla="*/ 47 w 47"/>
                <a:gd name="T43" fmla="*/ 52 h 73"/>
                <a:gd name="T44" fmla="*/ 35 w 47"/>
                <a:gd name="T45" fmla="*/ 52 h 73"/>
                <a:gd name="T46" fmla="*/ 35 w 47"/>
                <a:gd name="T47" fmla="*/ 64 h 73"/>
                <a:gd name="T48" fmla="*/ 28 w 47"/>
                <a:gd name="T49" fmla="*/ 10 h 73"/>
                <a:gd name="T50" fmla="*/ 4 w 47"/>
                <a:gd name="T51" fmla="*/ 49 h 73"/>
                <a:gd name="T52" fmla="*/ 28 w 47"/>
                <a:gd name="T53" fmla="*/ 49 h 73"/>
                <a:gd name="T54" fmla="*/ 28 w 47"/>
                <a:gd name="T55" fmla="*/ 10 h 73"/>
                <a:gd name="T56" fmla="*/ 28 w 47"/>
                <a:gd name="T57" fmla="*/ 1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 h="73">
                  <a:moveTo>
                    <a:pt x="35" y="64"/>
                  </a:moveTo>
                  <a:lnTo>
                    <a:pt x="36" y="67"/>
                  </a:lnTo>
                  <a:lnTo>
                    <a:pt x="37" y="69"/>
                  </a:lnTo>
                  <a:lnTo>
                    <a:pt x="39" y="70"/>
                  </a:lnTo>
                  <a:lnTo>
                    <a:pt x="42" y="70"/>
                  </a:lnTo>
                  <a:lnTo>
                    <a:pt x="45" y="70"/>
                  </a:lnTo>
                  <a:lnTo>
                    <a:pt x="45" y="73"/>
                  </a:lnTo>
                  <a:lnTo>
                    <a:pt x="18" y="73"/>
                  </a:lnTo>
                  <a:lnTo>
                    <a:pt x="18" y="70"/>
                  </a:lnTo>
                  <a:lnTo>
                    <a:pt x="23" y="70"/>
                  </a:lnTo>
                  <a:lnTo>
                    <a:pt x="25" y="70"/>
                  </a:lnTo>
                  <a:lnTo>
                    <a:pt x="27" y="69"/>
                  </a:lnTo>
                  <a:lnTo>
                    <a:pt x="28" y="67"/>
                  </a:lnTo>
                  <a:lnTo>
                    <a:pt x="28" y="64"/>
                  </a:lnTo>
                  <a:lnTo>
                    <a:pt x="28" y="52"/>
                  </a:lnTo>
                  <a:lnTo>
                    <a:pt x="0" y="52"/>
                  </a:lnTo>
                  <a:lnTo>
                    <a:pt x="0" y="49"/>
                  </a:lnTo>
                  <a:lnTo>
                    <a:pt x="32" y="0"/>
                  </a:lnTo>
                  <a:lnTo>
                    <a:pt x="35" y="0"/>
                  </a:lnTo>
                  <a:lnTo>
                    <a:pt x="35" y="49"/>
                  </a:lnTo>
                  <a:lnTo>
                    <a:pt x="47" y="49"/>
                  </a:lnTo>
                  <a:lnTo>
                    <a:pt x="47" y="52"/>
                  </a:lnTo>
                  <a:lnTo>
                    <a:pt x="35" y="52"/>
                  </a:lnTo>
                  <a:lnTo>
                    <a:pt x="35" y="64"/>
                  </a:lnTo>
                  <a:close/>
                  <a:moveTo>
                    <a:pt x="28" y="10"/>
                  </a:moveTo>
                  <a:lnTo>
                    <a:pt x="4" y="49"/>
                  </a:lnTo>
                  <a:lnTo>
                    <a:pt x="28" y="49"/>
                  </a:lnTo>
                  <a:lnTo>
                    <a:pt x="28" y="10"/>
                  </a:lnTo>
                  <a:lnTo>
                    <a:pt x="28" y="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51" name="Freeform 21"/>
            <p:cNvSpPr>
              <a:spLocks noEditPoints="1"/>
            </p:cNvSpPr>
            <p:nvPr/>
          </p:nvSpPr>
          <p:spPr bwMode="auto">
            <a:xfrm>
              <a:off x="477910" y="4677530"/>
              <a:ext cx="80797" cy="101598"/>
            </a:xfrm>
            <a:custGeom>
              <a:avLst/>
              <a:gdLst>
                <a:gd name="T0" fmla="*/ 33 w 44"/>
                <a:gd name="T1" fmla="*/ 13 h 75"/>
                <a:gd name="T2" fmla="*/ 30 w 44"/>
                <a:gd name="T3" fmla="*/ 10 h 75"/>
                <a:gd name="T4" fmla="*/ 28 w 44"/>
                <a:gd name="T5" fmla="*/ 6 h 75"/>
                <a:gd name="T6" fmla="*/ 25 w 44"/>
                <a:gd name="T7" fmla="*/ 5 h 75"/>
                <a:gd name="T8" fmla="*/ 23 w 44"/>
                <a:gd name="T9" fmla="*/ 4 h 75"/>
                <a:gd name="T10" fmla="*/ 19 w 44"/>
                <a:gd name="T11" fmla="*/ 5 h 75"/>
                <a:gd name="T12" fmla="*/ 17 w 44"/>
                <a:gd name="T13" fmla="*/ 6 h 75"/>
                <a:gd name="T14" fmla="*/ 14 w 44"/>
                <a:gd name="T15" fmla="*/ 10 h 75"/>
                <a:gd name="T16" fmla="*/ 12 w 44"/>
                <a:gd name="T17" fmla="*/ 13 h 75"/>
                <a:gd name="T18" fmla="*/ 9 w 44"/>
                <a:gd name="T19" fmla="*/ 23 h 75"/>
                <a:gd name="T20" fmla="*/ 8 w 44"/>
                <a:gd name="T21" fmla="*/ 38 h 75"/>
                <a:gd name="T22" fmla="*/ 9 w 44"/>
                <a:gd name="T23" fmla="*/ 52 h 75"/>
                <a:gd name="T24" fmla="*/ 12 w 44"/>
                <a:gd name="T25" fmla="*/ 63 h 75"/>
                <a:gd name="T26" fmla="*/ 15 w 44"/>
                <a:gd name="T27" fmla="*/ 66 h 75"/>
                <a:gd name="T28" fmla="*/ 17 w 44"/>
                <a:gd name="T29" fmla="*/ 69 h 75"/>
                <a:gd name="T30" fmla="*/ 19 w 44"/>
                <a:gd name="T31" fmla="*/ 70 h 75"/>
                <a:gd name="T32" fmla="*/ 23 w 44"/>
                <a:gd name="T33" fmla="*/ 72 h 75"/>
                <a:gd name="T34" fmla="*/ 25 w 44"/>
                <a:gd name="T35" fmla="*/ 70 h 75"/>
                <a:gd name="T36" fmla="*/ 28 w 44"/>
                <a:gd name="T37" fmla="*/ 69 h 75"/>
                <a:gd name="T38" fmla="*/ 30 w 44"/>
                <a:gd name="T39" fmla="*/ 66 h 75"/>
                <a:gd name="T40" fmla="*/ 32 w 44"/>
                <a:gd name="T41" fmla="*/ 63 h 75"/>
                <a:gd name="T42" fmla="*/ 35 w 44"/>
                <a:gd name="T43" fmla="*/ 51 h 75"/>
                <a:gd name="T44" fmla="*/ 36 w 44"/>
                <a:gd name="T45" fmla="*/ 38 h 75"/>
                <a:gd name="T46" fmla="*/ 35 w 44"/>
                <a:gd name="T47" fmla="*/ 24 h 75"/>
                <a:gd name="T48" fmla="*/ 33 w 44"/>
                <a:gd name="T49" fmla="*/ 13 h 75"/>
                <a:gd name="T50" fmla="*/ 37 w 44"/>
                <a:gd name="T51" fmla="*/ 65 h 75"/>
                <a:gd name="T52" fmla="*/ 34 w 44"/>
                <a:gd name="T53" fmla="*/ 69 h 75"/>
                <a:gd name="T54" fmla="*/ 30 w 44"/>
                <a:gd name="T55" fmla="*/ 72 h 75"/>
                <a:gd name="T56" fmla="*/ 26 w 44"/>
                <a:gd name="T57" fmla="*/ 74 h 75"/>
                <a:gd name="T58" fmla="*/ 23 w 44"/>
                <a:gd name="T59" fmla="*/ 75 h 75"/>
                <a:gd name="T60" fmla="*/ 18 w 44"/>
                <a:gd name="T61" fmla="*/ 74 h 75"/>
                <a:gd name="T62" fmla="*/ 14 w 44"/>
                <a:gd name="T63" fmla="*/ 72 h 75"/>
                <a:gd name="T64" fmla="*/ 10 w 44"/>
                <a:gd name="T65" fmla="*/ 69 h 75"/>
                <a:gd name="T66" fmla="*/ 7 w 44"/>
                <a:gd name="T67" fmla="*/ 65 h 75"/>
                <a:gd name="T68" fmla="*/ 2 w 44"/>
                <a:gd name="T69" fmla="*/ 53 h 75"/>
                <a:gd name="T70" fmla="*/ 0 w 44"/>
                <a:gd name="T71" fmla="*/ 38 h 75"/>
                <a:gd name="T72" fmla="*/ 1 w 44"/>
                <a:gd name="T73" fmla="*/ 22 h 75"/>
                <a:gd name="T74" fmla="*/ 6 w 44"/>
                <a:gd name="T75" fmla="*/ 11 h 75"/>
                <a:gd name="T76" fmla="*/ 9 w 44"/>
                <a:gd name="T77" fmla="*/ 6 h 75"/>
                <a:gd name="T78" fmla="*/ 14 w 44"/>
                <a:gd name="T79" fmla="*/ 3 h 75"/>
                <a:gd name="T80" fmla="*/ 17 w 44"/>
                <a:gd name="T81" fmla="*/ 2 h 75"/>
                <a:gd name="T82" fmla="*/ 23 w 44"/>
                <a:gd name="T83" fmla="*/ 0 h 75"/>
                <a:gd name="T84" fmla="*/ 27 w 44"/>
                <a:gd name="T85" fmla="*/ 2 h 75"/>
                <a:gd name="T86" fmla="*/ 30 w 44"/>
                <a:gd name="T87" fmla="*/ 3 h 75"/>
                <a:gd name="T88" fmla="*/ 34 w 44"/>
                <a:gd name="T89" fmla="*/ 6 h 75"/>
                <a:gd name="T90" fmla="*/ 37 w 44"/>
                <a:gd name="T91" fmla="*/ 11 h 75"/>
                <a:gd name="T92" fmla="*/ 42 w 44"/>
                <a:gd name="T93" fmla="*/ 22 h 75"/>
                <a:gd name="T94" fmla="*/ 44 w 44"/>
                <a:gd name="T95" fmla="*/ 38 h 75"/>
                <a:gd name="T96" fmla="*/ 42 w 44"/>
                <a:gd name="T97" fmla="*/ 52 h 75"/>
                <a:gd name="T98" fmla="*/ 37 w 44"/>
                <a:gd name="T99" fmla="*/ 6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 h="75">
                  <a:moveTo>
                    <a:pt x="33" y="13"/>
                  </a:moveTo>
                  <a:lnTo>
                    <a:pt x="30" y="10"/>
                  </a:lnTo>
                  <a:lnTo>
                    <a:pt x="28" y="6"/>
                  </a:lnTo>
                  <a:lnTo>
                    <a:pt x="25" y="5"/>
                  </a:lnTo>
                  <a:lnTo>
                    <a:pt x="23" y="4"/>
                  </a:lnTo>
                  <a:lnTo>
                    <a:pt x="19" y="5"/>
                  </a:lnTo>
                  <a:lnTo>
                    <a:pt x="17" y="6"/>
                  </a:lnTo>
                  <a:lnTo>
                    <a:pt x="14" y="10"/>
                  </a:lnTo>
                  <a:lnTo>
                    <a:pt x="12" y="13"/>
                  </a:lnTo>
                  <a:lnTo>
                    <a:pt x="9" y="23"/>
                  </a:lnTo>
                  <a:lnTo>
                    <a:pt x="8" y="38"/>
                  </a:lnTo>
                  <a:lnTo>
                    <a:pt x="9" y="52"/>
                  </a:lnTo>
                  <a:lnTo>
                    <a:pt x="12" y="63"/>
                  </a:lnTo>
                  <a:lnTo>
                    <a:pt x="15" y="66"/>
                  </a:lnTo>
                  <a:lnTo>
                    <a:pt x="17" y="69"/>
                  </a:lnTo>
                  <a:lnTo>
                    <a:pt x="19" y="70"/>
                  </a:lnTo>
                  <a:lnTo>
                    <a:pt x="23" y="72"/>
                  </a:lnTo>
                  <a:lnTo>
                    <a:pt x="25" y="70"/>
                  </a:lnTo>
                  <a:lnTo>
                    <a:pt x="28" y="69"/>
                  </a:lnTo>
                  <a:lnTo>
                    <a:pt x="30" y="66"/>
                  </a:lnTo>
                  <a:lnTo>
                    <a:pt x="32" y="63"/>
                  </a:lnTo>
                  <a:lnTo>
                    <a:pt x="35" y="51"/>
                  </a:lnTo>
                  <a:lnTo>
                    <a:pt x="36" y="38"/>
                  </a:lnTo>
                  <a:lnTo>
                    <a:pt x="35" y="24"/>
                  </a:lnTo>
                  <a:lnTo>
                    <a:pt x="33" y="13"/>
                  </a:lnTo>
                  <a:close/>
                  <a:moveTo>
                    <a:pt x="37" y="65"/>
                  </a:moveTo>
                  <a:lnTo>
                    <a:pt x="34" y="69"/>
                  </a:lnTo>
                  <a:lnTo>
                    <a:pt x="30" y="72"/>
                  </a:lnTo>
                  <a:lnTo>
                    <a:pt x="26" y="74"/>
                  </a:lnTo>
                  <a:lnTo>
                    <a:pt x="23" y="75"/>
                  </a:lnTo>
                  <a:lnTo>
                    <a:pt x="18" y="74"/>
                  </a:lnTo>
                  <a:lnTo>
                    <a:pt x="14" y="72"/>
                  </a:lnTo>
                  <a:lnTo>
                    <a:pt x="10" y="69"/>
                  </a:lnTo>
                  <a:lnTo>
                    <a:pt x="7" y="65"/>
                  </a:lnTo>
                  <a:lnTo>
                    <a:pt x="2" y="53"/>
                  </a:lnTo>
                  <a:lnTo>
                    <a:pt x="0" y="38"/>
                  </a:lnTo>
                  <a:lnTo>
                    <a:pt x="1" y="22"/>
                  </a:lnTo>
                  <a:lnTo>
                    <a:pt x="6" y="11"/>
                  </a:lnTo>
                  <a:lnTo>
                    <a:pt x="9" y="6"/>
                  </a:lnTo>
                  <a:lnTo>
                    <a:pt x="14" y="3"/>
                  </a:lnTo>
                  <a:lnTo>
                    <a:pt x="17" y="2"/>
                  </a:lnTo>
                  <a:lnTo>
                    <a:pt x="23" y="0"/>
                  </a:lnTo>
                  <a:lnTo>
                    <a:pt x="27" y="2"/>
                  </a:lnTo>
                  <a:lnTo>
                    <a:pt x="30" y="3"/>
                  </a:lnTo>
                  <a:lnTo>
                    <a:pt x="34" y="6"/>
                  </a:lnTo>
                  <a:lnTo>
                    <a:pt x="37" y="11"/>
                  </a:lnTo>
                  <a:lnTo>
                    <a:pt x="42" y="22"/>
                  </a:lnTo>
                  <a:lnTo>
                    <a:pt x="44" y="38"/>
                  </a:lnTo>
                  <a:lnTo>
                    <a:pt x="42" y="52"/>
                  </a:lnTo>
                  <a:lnTo>
                    <a:pt x="37" y="6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52" name="Freeform 22"/>
            <p:cNvSpPr>
              <a:spLocks/>
            </p:cNvSpPr>
            <p:nvPr/>
          </p:nvSpPr>
          <p:spPr bwMode="auto">
            <a:xfrm>
              <a:off x="586251" y="4762872"/>
              <a:ext cx="22036" cy="16256"/>
            </a:xfrm>
            <a:custGeom>
              <a:avLst/>
              <a:gdLst>
                <a:gd name="T0" fmla="*/ 10 w 12"/>
                <a:gd name="T1" fmla="*/ 11 h 12"/>
                <a:gd name="T2" fmla="*/ 7 w 12"/>
                <a:gd name="T3" fmla="*/ 12 h 12"/>
                <a:gd name="T4" fmla="*/ 5 w 12"/>
                <a:gd name="T5" fmla="*/ 12 h 12"/>
                <a:gd name="T6" fmla="*/ 3 w 12"/>
                <a:gd name="T7" fmla="*/ 12 h 12"/>
                <a:gd name="T8" fmla="*/ 1 w 12"/>
                <a:gd name="T9" fmla="*/ 11 h 12"/>
                <a:gd name="T10" fmla="*/ 0 w 12"/>
                <a:gd name="T11" fmla="*/ 9 h 12"/>
                <a:gd name="T12" fmla="*/ 0 w 12"/>
                <a:gd name="T13" fmla="*/ 5 h 12"/>
                <a:gd name="T14" fmla="*/ 0 w 12"/>
                <a:gd name="T15" fmla="*/ 3 h 12"/>
                <a:gd name="T16" fmla="*/ 1 w 12"/>
                <a:gd name="T17" fmla="*/ 1 h 12"/>
                <a:gd name="T18" fmla="*/ 3 w 12"/>
                <a:gd name="T19" fmla="*/ 0 h 12"/>
                <a:gd name="T20" fmla="*/ 5 w 12"/>
                <a:gd name="T21" fmla="*/ 0 h 12"/>
                <a:gd name="T22" fmla="*/ 7 w 12"/>
                <a:gd name="T23" fmla="*/ 0 h 12"/>
                <a:gd name="T24" fmla="*/ 10 w 12"/>
                <a:gd name="T25" fmla="*/ 1 h 12"/>
                <a:gd name="T26" fmla="*/ 12 w 12"/>
                <a:gd name="T27" fmla="*/ 3 h 12"/>
                <a:gd name="T28" fmla="*/ 12 w 12"/>
                <a:gd name="T29" fmla="*/ 5 h 12"/>
                <a:gd name="T30" fmla="*/ 12 w 12"/>
                <a:gd name="T31" fmla="*/ 9 h 12"/>
                <a:gd name="T32" fmla="*/ 10 w 12"/>
                <a:gd name="T3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0" y="11"/>
                  </a:moveTo>
                  <a:lnTo>
                    <a:pt x="7" y="12"/>
                  </a:lnTo>
                  <a:lnTo>
                    <a:pt x="5" y="12"/>
                  </a:lnTo>
                  <a:lnTo>
                    <a:pt x="3" y="12"/>
                  </a:lnTo>
                  <a:lnTo>
                    <a:pt x="1" y="11"/>
                  </a:lnTo>
                  <a:lnTo>
                    <a:pt x="0" y="9"/>
                  </a:lnTo>
                  <a:lnTo>
                    <a:pt x="0" y="5"/>
                  </a:lnTo>
                  <a:lnTo>
                    <a:pt x="0" y="3"/>
                  </a:lnTo>
                  <a:lnTo>
                    <a:pt x="1" y="1"/>
                  </a:lnTo>
                  <a:lnTo>
                    <a:pt x="3" y="0"/>
                  </a:lnTo>
                  <a:lnTo>
                    <a:pt x="5" y="0"/>
                  </a:lnTo>
                  <a:lnTo>
                    <a:pt x="7" y="0"/>
                  </a:lnTo>
                  <a:lnTo>
                    <a:pt x="10" y="1"/>
                  </a:lnTo>
                  <a:lnTo>
                    <a:pt x="12" y="3"/>
                  </a:lnTo>
                  <a:lnTo>
                    <a:pt x="12" y="5"/>
                  </a:lnTo>
                  <a:lnTo>
                    <a:pt x="12" y="9"/>
                  </a:lnTo>
                  <a:lnTo>
                    <a:pt x="10"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53" name="Freeform 23"/>
            <p:cNvSpPr>
              <a:spLocks noEditPoints="1"/>
            </p:cNvSpPr>
            <p:nvPr/>
          </p:nvSpPr>
          <p:spPr bwMode="auto">
            <a:xfrm>
              <a:off x="637668" y="4677530"/>
              <a:ext cx="80797" cy="101598"/>
            </a:xfrm>
            <a:custGeom>
              <a:avLst/>
              <a:gdLst>
                <a:gd name="T0" fmla="*/ 31 w 44"/>
                <a:gd name="T1" fmla="*/ 13 h 75"/>
                <a:gd name="T2" fmla="*/ 30 w 44"/>
                <a:gd name="T3" fmla="*/ 10 h 75"/>
                <a:gd name="T4" fmla="*/ 28 w 44"/>
                <a:gd name="T5" fmla="*/ 6 h 75"/>
                <a:gd name="T6" fmla="*/ 25 w 44"/>
                <a:gd name="T7" fmla="*/ 5 h 75"/>
                <a:gd name="T8" fmla="*/ 21 w 44"/>
                <a:gd name="T9" fmla="*/ 4 h 75"/>
                <a:gd name="T10" fmla="*/ 19 w 44"/>
                <a:gd name="T11" fmla="*/ 5 h 75"/>
                <a:gd name="T12" fmla="*/ 16 w 44"/>
                <a:gd name="T13" fmla="*/ 6 h 75"/>
                <a:gd name="T14" fmla="*/ 13 w 44"/>
                <a:gd name="T15" fmla="*/ 10 h 75"/>
                <a:gd name="T16" fmla="*/ 11 w 44"/>
                <a:gd name="T17" fmla="*/ 13 h 75"/>
                <a:gd name="T18" fmla="*/ 9 w 44"/>
                <a:gd name="T19" fmla="*/ 23 h 75"/>
                <a:gd name="T20" fmla="*/ 8 w 44"/>
                <a:gd name="T21" fmla="*/ 38 h 75"/>
                <a:gd name="T22" fmla="*/ 9 w 44"/>
                <a:gd name="T23" fmla="*/ 52 h 75"/>
                <a:gd name="T24" fmla="*/ 11 w 44"/>
                <a:gd name="T25" fmla="*/ 63 h 75"/>
                <a:gd name="T26" fmla="*/ 13 w 44"/>
                <a:gd name="T27" fmla="*/ 66 h 75"/>
                <a:gd name="T28" fmla="*/ 17 w 44"/>
                <a:gd name="T29" fmla="*/ 69 h 75"/>
                <a:gd name="T30" fmla="*/ 19 w 44"/>
                <a:gd name="T31" fmla="*/ 70 h 75"/>
                <a:gd name="T32" fmla="*/ 21 w 44"/>
                <a:gd name="T33" fmla="*/ 72 h 75"/>
                <a:gd name="T34" fmla="*/ 25 w 44"/>
                <a:gd name="T35" fmla="*/ 70 h 75"/>
                <a:gd name="T36" fmla="*/ 27 w 44"/>
                <a:gd name="T37" fmla="*/ 69 h 75"/>
                <a:gd name="T38" fmla="*/ 29 w 44"/>
                <a:gd name="T39" fmla="*/ 66 h 75"/>
                <a:gd name="T40" fmla="*/ 31 w 44"/>
                <a:gd name="T41" fmla="*/ 63 h 75"/>
                <a:gd name="T42" fmla="*/ 35 w 44"/>
                <a:gd name="T43" fmla="*/ 51 h 75"/>
                <a:gd name="T44" fmla="*/ 35 w 44"/>
                <a:gd name="T45" fmla="*/ 38 h 75"/>
                <a:gd name="T46" fmla="*/ 35 w 44"/>
                <a:gd name="T47" fmla="*/ 24 h 75"/>
                <a:gd name="T48" fmla="*/ 31 w 44"/>
                <a:gd name="T49" fmla="*/ 13 h 75"/>
                <a:gd name="T50" fmla="*/ 37 w 44"/>
                <a:gd name="T51" fmla="*/ 65 h 75"/>
                <a:gd name="T52" fmla="*/ 34 w 44"/>
                <a:gd name="T53" fmla="*/ 69 h 75"/>
                <a:gd name="T54" fmla="*/ 30 w 44"/>
                <a:gd name="T55" fmla="*/ 72 h 75"/>
                <a:gd name="T56" fmla="*/ 26 w 44"/>
                <a:gd name="T57" fmla="*/ 74 h 75"/>
                <a:gd name="T58" fmla="*/ 21 w 44"/>
                <a:gd name="T59" fmla="*/ 75 h 75"/>
                <a:gd name="T60" fmla="*/ 17 w 44"/>
                <a:gd name="T61" fmla="*/ 74 h 75"/>
                <a:gd name="T62" fmla="*/ 13 w 44"/>
                <a:gd name="T63" fmla="*/ 72 h 75"/>
                <a:gd name="T64" fmla="*/ 10 w 44"/>
                <a:gd name="T65" fmla="*/ 69 h 75"/>
                <a:gd name="T66" fmla="*/ 7 w 44"/>
                <a:gd name="T67" fmla="*/ 65 h 75"/>
                <a:gd name="T68" fmla="*/ 1 w 44"/>
                <a:gd name="T69" fmla="*/ 53 h 75"/>
                <a:gd name="T70" fmla="*/ 0 w 44"/>
                <a:gd name="T71" fmla="*/ 38 h 75"/>
                <a:gd name="T72" fmla="*/ 1 w 44"/>
                <a:gd name="T73" fmla="*/ 22 h 75"/>
                <a:gd name="T74" fmla="*/ 5 w 44"/>
                <a:gd name="T75" fmla="*/ 11 h 75"/>
                <a:gd name="T76" fmla="*/ 9 w 44"/>
                <a:gd name="T77" fmla="*/ 6 h 75"/>
                <a:gd name="T78" fmla="*/ 13 w 44"/>
                <a:gd name="T79" fmla="*/ 3 h 75"/>
                <a:gd name="T80" fmla="*/ 17 w 44"/>
                <a:gd name="T81" fmla="*/ 2 h 75"/>
                <a:gd name="T82" fmla="*/ 21 w 44"/>
                <a:gd name="T83" fmla="*/ 0 h 75"/>
                <a:gd name="T84" fmla="*/ 26 w 44"/>
                <a:gd name="T85" fmla="*/ 2 h 75"/>
                <a:gd name="T86" fmla="*/ 30 w 44"/>
                <a:gd name="T87" fmla="*/ 3 h 75"/>
                <a:gd name="T88" fmla="*/ 34 w 44"/>
                <a:gd name="T89" fmla="*/ 6 h 75"/>
                <a:gd name="T90" fmla="*/ 37 w 44"/>
                <a:gd name="T91" fmla="*/ 11 h 75"/>
                <a:gd name="T92" fmla="*/ 42 w 44"/>
                <a:gd name="T93" fmla="*/ 22 h 75"/>
                <a:gd name="T94" fmla="*/ 44 w 44"/>
                <a:gd name="T95" fmla="*/ 38 h 75"/>
                <a:gd name="T96" fmla="*/ 42 w 44"/>
                <a:gd name="T97" fmla="*/ 52 h 75"/>
                <a:gd name="T98" fmla="*/ 37 w 44"/>
                <a:gd name="T99" fmla="*/ 6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 h="75">
                  <a:moveTo>
                    <a:pt x="31" y="13"/>
                  </a:moveTo>
                  <a:lnTo>
                    <a:pt x="30" y="10"/>
                  </a:lnTo>
                  <a:lnTo>
                    <a:pt x="28" y="6"/>
                  </a:lnTo>
                  <a:lnTo>
                    <a:pt x="25" y="5"/>
                  </a:lnTo>
                  <a:lnTo>
                    <a:pt x="21" y="4"/>
                  </a:lnTo>
                  <a:lnTo>
                    <a:pt x="19" y="5"/>
                  </a:lnTo>
                  <a:lnTo>
                    <a:pt x="16" y="6"/>
                  </a:lnTo>
                  <a:lnTo>
                    <a:pt x="13" y="10"/>
                  </a:lnTo>
                  <a:lnTo>
                    <a:pt x="11" y="13"/>
                  </a:lnTo>
                  <a:lnTo>
                    <a:pt x="9" y="23"/>
                  </a:lnTo>
                  <a:lnTo>
                    <a:pt x="8" y="38"/>
                  </a:lnTo>
                  <a:lnTo>
                    <a:pt x="9" y="52"/>
                  </a:lnTo>
                  <a:lnTo>
                    <a:pt x="11" y="63"/>
                  </a:lnTo>
                  <a:lnTo>
                    <a:pt x="13" y="66"/>
                  </a:lnTo>
                  <a:lnTo>
                    <a:pt x="17" y="69"/>
                  </a:lnTo>
                  <a:lnTo>
                    <a:pt x="19" y="70"/>
                  </a:lnTo>
                  <a:lnTo>
                    <a:pt x="21" y="72"/>
                  </a:lnTo>
                  <a:lnTo>
                    <a:pt x="25" y="70"/>
                  </a:lnTo>
                  <a:lnTo>
                    <a:pt x="27" y="69"/>
                  </a:lnTo>
                  <a:lnTo>
                    <a:pt x="29" y="66"/>
                  </a:lnTo>
                  <a:lnTo>
                    <a:pt x="31" y="63"/>
                  </a:lnTo>
                  <a:lnTo>
                    <a:pt x="35" y="51"/>
                  </a:lnTo>
                  <a:lnTo>
                    <a:pt x="35" y="38"/>
                  </a:lnTo>
                  <a:lnTo>
                    <a:pt x="35" y="24"/>
                  </a:lnTo>
                  <a:lnTo>
                    <a:pt x="31" y="13"/>
                  </a:lnTo>
                  <a:close/>
                  <a:moveTo>
                    <a:pt x="37" y="65"/>
                  </a:moveTo>
                  <a:lnTo>
                    <a:pt x="34" y="69"/>
                  </a:lnTo>
                  <a:lnTo>
                    <a:pt x="30" y="72"/>
                  </a:lnTo>
                  <a:lnTo>
                    <a:pt x="26" y="74"/>
                  </a:lnTo>
                  <a:lnTo>
                    <a:pt x="21" y="75"/>
                  </a:lnTo>
                  <a:lnTo>
                    <a:pt x="17" y="74"/>
                  </a:lnTo>
                  <a:lnTo>
                    <a:pt x="13" y="72"/>
                  </a:lnTo>
                  <a:lnTo>
                    <a:pt x="10" y="69"/>
                  </a:lnTo>
                  <a:lnTo>
                    <a:pt x="7" y="65"/>
                  </a:lnTo>
                  <a:lnTo>
                    <a:pt x="1" y="53"/>
                  </a:lnTo>
                  <a:lnTo>
                    <a:pt x="0" y="38"/>
                  </a:lnTo>
                  <a:lnTo>
                    <a:pt x="1" y="22"/>
                  </a:lnTo>
                  <a:lnTo>
                    <a:pt x="5" y="11"/>
                  </a:lnTo>
                  <a:lnTo>
                    <a:pt x="9" y="6"/>
                  </a:lnTo>
                  <a:lnTo>
                    <a:pt x="13" y="3"/>
                  </a:lnTo>
                  <a:lnTo>
                    <a:pt x="17" y="2"/>
                  </a:lnTo>
                  <a:lnTo>
                    <a:pt x="21" y="0"/>
                  </a:lnTo>
                  <a:lnTo>
                    <a:pt x="26" y="2"/>
                  </a:lnTo>
                  <a:lnTo>
                    <a:pt x="30" y="3"/>
                  </a:lnTo>
                  <a:lnTo>
                    <a:pt x="34" y="6"/>
                  </a:lnTo>
                  <a:lnTo>
                    <a:pt x="37" y="11"/>
                  </a:lnTo>
                  <a:lnTo>
                    <a:pt x="42" y="22"/>
                  </a:lnTo>
                  <a:lnTo>
                    <a:pt x="44" y="38"/>
                  </a:lnTo>
                  <a:lnTo>
                    <a:pt x="42" y="52"/>
                  </a:lnTo>
                  <a:lnTo>
                    <a:pt x="37" y="6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54" name="Freeform 24"/>
            <p:cNvSpPr>
              <a:spLocks noEditPoints="1"/>
            </p:cNvSpPr>
            <p:nvPr/>
          </p:nvSpPr>
          <p:spPr bwMode="auto">
            <a:xfrm>
              <a:off x="797426" y="4711396"/>
              <a:ext cx="73452" cy="67732"/>
            </a:xfrm>
            <a:custGeom>
              <a:avLst/>
              <a:gdLst>
                <a:gd name="T0" fmla="*/ 33 w 40"/>
                <a:gd name="T1" fmla="*/ 23 h 50"/>
                <a:gd name="T2" fmla="*/ 33 w 40"/>
                <a:gd name="T3" fmla="*/ 17 h 50"/>
                <a:gd name="T4" fmla="*/ 32 w 40"/>
                <a:gd name="T5" fmla="*/ 12 h 50"/>
                <a:gd name="T6" fmla="*/ 30 w 40"/>
                <a:gd name="T7" fmla="*/ 8 h 50"/>
                <a:gd name="T8" fmla="*/ 28 w 40"/>
                <a:gd name="T9" fmla="*/ 6 h 50"/>
                <a:gd name="T10" fmla="*/ 24 w 40"/>
                <a:gd name="T11" fmla="*/ 4 h 50"/>
                <a:gd name="T12" fmla="*/ 21 w 40"/>
                <a:gd name="T13" fmla="*/ 4 h 50"/>
                <a:gd name="T14" fmla="*/ 17 w 40"/>
                <a:gd name="T15" fmla="*/ 4 h 50"/>
                <a:gd name="T16" fmla="*/ 13 w 40"/>
                <a:gd name="T17" fmla="*/ 6 h 50"/>
                <a:gd name="T18" fmla="*/ 10 w 40"/>
                <a:gd name="T19" fmla="*/ 8 h 50"/>
                <a:gd name="T20" fmla="*/ 8 w 40"/>
                <a:gd name="T21" fmla="*/ 13 h 50"/>
                <a:gd name="T22" fmla="*/ 6 w 40"/>
                <a:gd name="T23" fmla="*/ 17 h 50"/>
                <a:gd name="T24" fmla="*/ 6 w 40"/>
                <a:gd name="T25" fmla="*/ 23 h 50"/>
                <a:gd name="T26" fmla="*/ 33 w 40"/>
                <a:gd name="T27" fmla="*/ 23 h 50"/>
                <a:gd name="T28" fmla="*/ 6 w 40"/>
                <a:gd name="T29" fmla="*/ 26 h 50"/>
                <a:gd name="T30" fmla="*/ 6 w 40"/>
                <a:gd name="T31" fmla="*/ 31 h 50"/>
                <a:gd name="T32" fmla="*/ 8 w 40"/>
                <a:gd name="T33" fmla="*/ 35 h 50"/>
                <a:gd name="T34" fmla="*/ 9 w 40"/>
                <a:gd name="T35" fmla="*/ 39 h 50"/>
                <a:gd name="T36" fmla="*/ 11 w 40"/>
                <a:gd name="T37" fmla="*/ 41 h 50"/>
                <a:gd name="T38" fmla="*/ 14 w 40"/>
                <a:gd name="T39" fmla="*/ 44 h 50"/>
                <a:gd name="T40" fmla="*/ 18 w 40"/>
                <a:gd name="T41" fmla="*/ 45 h 50"/>
                <a:gd name="T42" fmla="*/ 22 w 40"/>
                <a:gd name="T43" fmla="*/ 47 h 50"/>
                <a:gd name="T44" fmla="*/ 27 w 40"/>
                <a:gd name="T45" fmla="*/ 45 h 50"/>
                <a:gd name="T46" fmla="*/ 31 w 40"/>
                <a:gd name="T47" fmla="*/ 43 h 50"/>
                <a:gd name="T48" fmla="*/ 35 w 40"/>
                <a:gd name="T49" fmla="*/ 39 h 50"/>
                <a:gd name="T50" fmla="*/ 37 w 40"/>
                <a:gd name="T51" fmla="*/ 35 h 50"/>
                <a:gd name="T52" fmla="*/ 39 w 40"/>
                <a:gd name="T53" fmla="*/ 36 h 50"/>
                <a:gd name="T54" fmla="*/ 37 w 40"/>
                <a:gd name="T55" fmla="*/ 41 h 50"/>
                <a:gd name="T56" fmla="*/ 33 w 40"/>
                <a:gd name="T57" fmla="*/ 45 h 50"/>
                <a:gd name="T58" fmla="*/ 30 w 40"/>
                <a:gd name="T59" fmla="*/ 48 h 50"/>
                <a:gd name="T60" fmla="*/ 26 w 40"/>
                <a:gd name="T61" fmla="*/ 49 h 50"/>
                <a:gd name="T62" fmla="*/ 21 w 40"/>
                <a:gd name="T63" fmla="*/ 50 h 50"/>
                <a:gd name="T64" fmla="*/ 15 w 40"/>
                <a:gd name="T65" fmla="*/ 49 h 50"/>
                <a:gd name="T66" fmla="*/ 10 w 40"/>
                <a:gd name="T67" fmla="*/ 47 h 50"/>
                <a:gd name="T68" fmla="*/ 5 w 40"/>
                <a:gd name="T69" fmla="*/ 43 h 50"/>
                <a:gd name="T70" fmla="*/ 1 w 40"/>
                <a:gd name="T71" fmla="*/ 35 h 50"/>
                <a:gd name="T72" fmla="*/ 0 w 40"/>
                <a:gd name="T73" fmla="*/ 25 h 50"/>
                <a:gd name="T74" fmla="*/ 0 w 40"/>
                <a:gd name="T75" fmla="*/ 18 h 50"/>
                <a:gd name="T76" fmla="*/ 2 w 40"/>
                <a:gd name="T77" fmla="*/ 13 h 50"/>
                <a:gd name="T78" fmla="*/ 5 w 40"/>
                <a:gd name="T79" fmla="*/ 7 h 50"/>
                <a:gd name="T80" fmla="*/ 10 w 40"/>
                <a:gd name="T81" fmla="*/ 4 h 50"/>
                <a:gd name="T82" fmla="*/ 14 w 40"/>
                <a:gd name="T83" fmla="*/ 1 h 50"/>
                <a:gd name="T84" fmla="*/ 21 w 40"/>
                <a:gd name="T85" fmla="*/ 0 h 50"/>
                <a:gd name="T86" fmla="*/ 26 w 40"/>
                <a:gd name="T87" fmla="*/ 1 h 50"/>
                <a:gd name="T88" fmla="*/ 30 w 40"/>
                <a:gd name="T89" fmla="*/ 3 h 50"/>
                <a:gd name="T90" fmla="*/ 35 w 40"/>
                <a:gd name="T91" fmla="*/ 6 h 50"/>
                <a:gd name="T92" fmla="*/ 39 w 40"/>
                <a:gd name="T93" fmla="*/ 14 h 50"/>
                <a:gd name="T94" fmla="*/ 40 w 40"/>
                <a:gd name="T95" fmla="*/ 26 h 50"/>
                <a:gd name="T96" fmla="*/ 6 w 40"/>
                <a:gd name="T97"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 h="50">
                  <a:moveTo>
                    <a:pt x="33" y="23"/>
                  </a:moveTo>
                  <a:lnTo>
                    <a:pt x="33" y="17"/>
                  </a:lnTo>
                  <a:lnTo>
                    <a:pt x="32" y="12"/>
                  </a:lnTo>
                  <a:lnTo>
                    <a:pt x="30" y="8"/>
                  </a:lnTo>
                  <a:lnTo>
                    <a:pt x="28" y="6"/>
                  </a:lnTo>
                  <a:lnTo>
                    <a:pt x="24" y="4"/>
                  </a:lnTo>
                  <a:lnTo>
                    <a:pt x="21" y="4"/>
                  </a:lnTo>
                  <a:lnTo>
                    <a:pt x="17" y="4"/>
                  </a:lnTo>
                  <a:lnTo>
                    <a:pt x="13" y="6"/>
                  </a:lnTo>
                  <a:lnTo>
                    <a:pt x="10" y="8"/>
                  </a:lnTo>
                  <a:lnTo>
                    <a:pt x="8" y="13"/>
                  </a:lnTo>
                  <a:lnTo>
                    <a:pt x="6" y="17"/>
                  </a:lnTo>
                  <a:lnTo>
                    <a:pt x="6" y="23"/>
                  </a:lnTo>
                  <a:lnTo>
                    <a:pt x="33" y="23"/>
                  </a:lnTo>
                  <a:close/>
                  <a:moveTo>
                    <a:pt x="6" y="26"/>
                  </a:moveTo>
                  <a:lnTo>
                    <a:pt x="6" y="31"/>
                  </a:lnTo>
                  <a:lnTo>
                    <a:pt x="8" y="35"/>
                  </a:lnTo>
                  <a:lnTo>
                    <a:pt x="9" y="39"/>
                  </a:lnTo>
                  <a:lnTo>
                    <a:pt x="11" y="41"/>
                  </a:lnTo>
                  <a:lnTo>
                    <a:pt x="14" y="44"/>
                  </a:lnTo>
                  <a:lnTo>
                    <a:pt x="18" y="45"/>
                  </a:lnTo>
                  <a:lnTo>
                    <a:pt x="22" y="47"/>
                  </a:lnTo>
                  <a:lnTo>
                    <a:pt x="27" y="45"/>
                  </a:lnTo>
                  <a:lnTo>
                    <a:pt x="31" y="43"/>
                  </a:lnTo>
                  <a:lnTo>
                    <a:pt x="35" y="39"/>
                  </a:lnTo>
                  <a:lnTo>
                    <a:pt x="37" y="35"/>
                  </a:lnTo>
                  <a:lnTo>
                    <a:pt x="39" y="36"/>
                  </a:lnTo>
                  <a:lnTo>
                    <a:pt x="37" y="41"/>
                  </a:lnTo>
                  <a:lnTo>
                    <a:pt x="33" y="45"/>
                  </a:lnTo>
                  <a:lnTo>
                    <a:pt x="30" y="48"/>
                  </a:lnTo>
                  <a:lnTo>
                    <a:pt x="26" y="49"/>
                  </a:lnTo>
                  <a:lnTo>
                    <a:pt x="21" y="50"/>
                  </a:lnTo>
                  <a:lnTo>
                    <a:pt x="15" y="49"/>
                  </a:lnTo>
                  <a:lnTo>
                    <a:pt x="10" y="47"/>
                  </a:lnTo>
                  <a:lnTo>
                    <a:pt x="5" y="43"/>
                  </a:lnTo>
                  <a:lnTo>
                    <a:pt x="1" y="35"/>
                  </a:lnTo>
                  <a:lnTo>
                    <a:pt x="0" y="25"/>
                  </a:lnTo>
                  <a:lnTo>
                    <a:pt x="0" y="18"/>
                  </a:lnTo>
                  <a:lnTo>
                    <a:pt x="2" y="13"/>
                  </a:lnTo>
                  <a:lnTo>
                    <a:pt x="5" y="7"/>
                  </a:lnTo>
                  <a:lnTo>
                    <a:pt x="10" y="4"/>
                  </a:lnTo>
                  <a:lnTo>
                    <a:pt x="14" y="1"/>
                  </a:lnTo>
                  <a:lnTo>
                    <a:pt x="21" y="0"/>
                  </a:lnTo>
                  <a:lnTo>
                    <a:pt x="26" y="1"/>
                  </a:lnTo>
                  <a:lnTo>
                    <a:pt x="30" y="3"/>
                  </a:lnTo>
                  <a:lnTo>
                    <a:pt x="35" y="6"/>
                  </a:lnTo>
                  <a:lnTo>
                    <a:pt x="39" y="14"/>
                  </a:lnTo>
                  <a:lnTo>
                    <a:pt x="40" y="26"/>
                  </a:lnTo>
                  <a:lnTo>
                    <a:pt x="6"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55" name="Freeform 25"/>
            <p:cNvSpPr>
              <a:spLocks/>
            </p:cNvSpPr>
            <p:nvPr/>
          </p:nvSpPr>
          <p:spPr bwMode="auto">
            <a:xfrm>
              <a:off x="881896" y="4680239"/>
              <a:ext cx="128541" cy="98889"/>
            </a:xfrm>
            <a:custGeom>
              <a:avLst/>
              <a:gdLst>
                <a:gd name="T0" fmla="*/ 70 w 70"/>
                <a:gd name="T1" fmla="*/ 3 h 73"/>
                <a:gd name="T2" fmla="*/ 68 w 70"/>
                <a:gd name="T3" fmla="*/ 3 h 73"/>
                <a:gd name="T4" fmla="*/ 66 w 70"/>
                <a:gd name="T5" fmla="*/ 3 h 73"/>
                <a:gd name="T6" fmla="*/ 64 w 70"/>
                <a:gd name="T7" fmla="*/ 4 h 73"/>
                <a:gd name="T8" fmla="*/ 62 w 70"/>
                <a:gd name="T9" fmla="*/ 8 h 73"/>
                <a:gd name="T10" fmla="*/ 35 w 70"/>
                <a:gd name="T11" fmla="*/ 73 h 73"/>
                <a:gd name="T12" fmla="*/ 33 w 70"/>
                <a:gd name="T13" fmla="*/ 73 h 73"/>
                <a:gd name="T14" fmla="*/ 7 w 70"/>
                <a:gd name="T15" fmla="*/ 8 h 73"/>
                <a:gd name="T16" fmla="*/ 5 w 70"/>
                <a:gd name="T17" fmla="*/ 5 h 73"/>
                <a:gd name="T18" fmla="*/ 4 w 70"/>
                <a:gd name="T19" fmla="*/ 4 h 73"/>
                <a:gd name="T20" fmla="*/ 2 w 70"/>
                <a:gd name="T21" fmla="*/ 3 h 73"/>
                <a:gd name="T22" fmla="*/ 1 w 70"/>
                <a:gd name="T23" fmla="*/ 3 h 73"/>
                <a:gd name="T24" fmla="*/ 0 w 70"/>
                <a:gd name="T25" fmla="*/ 3 h 73"/>
                <a:gd name="T26" fmla="*/ 0 w 70"/>
                <a:gd name="T27" fmla="*/ 0 h 73"/>
                <a:gd name="T28" fmla="*/ 18 w 70"/>
                <a:gd name="T29" fmla="*/ 0 h 73"/>
                <a:gd name="T30" fmla="*/ 18 w 70"/>
                <a:gd name="T31" fmla="*/ 3 h 73"/>
                <a:gd name="T32" fmla="*/ 17 w 70"/>
                <a:gd name="T33" fmla="*/ 3 h 73"/>
                <a:gd name="T34" fmla="*/ 15 w 70"/>
                <a:gd name="T35" fmla="*/ 3 h 73"/>
                <a:gd name="T36" fmla="*/ 13 w 70"/>
                <a:gd name="T37" fmla="*/ 3 h 73"/>
                <a:gd name="T38" fmla="*/ 13 w 70"/>
                <a:gd name="T39" fmla="*/ 5 h 73"/>
                <a:gd name="T40" fmla="*/ 13 w 70"/>
                <a:gd name="T41" fmla="*/ 6 h 73"/>
                <a:gd name="T42" fmla="*/ 36 w 70"/>
                <a:gd name="T43" fmla="*/ 62 h 73"/>
                <a:gd name="T44" fmla="*/ 37 w 70"/>
                <a:gd name="T45" fmla="*/ 62 h 73"/>
                <a:gd name="T46" fmla="*/ 58 w 70"/>
                <a:gd name="T47" fmla="*/ 8 h 73"/>
                <a:gd name="T48" fmla="*/ 60 w 70"/>
                <a:gd name="T49" fmla="*/ 6 h 73"/>
                <a:gd name="T50" fmla="*/ 58 w 70"/>
                <a:gd name="T51" fmla="*/ 4 h 73"/>
                <a:gd name="T52" fmla="*/ 57 w 70"/>
                <a:gd name="T53" fmla="*/ 3 h 73"/>
                <a:gd name="T54" fmla="*/ 55 w 70"/>
                <a:gd name="T55" fmla="*/ 3 h 73"/>
                <a:gd name="T56" fmla="*/ 54 w 70"/>
                <a:gd name="T57" fmla="*/ 3 h 73"/>
                <a:gd name="T58" fmla="*/ 54 w 70"/>
                <a:gd name="T59" fmla="*/ 0 h 73"/>
                <a:gd name="T60" fmla="*/ 70 w 70"/>
                <a:gd name="T61" fmla="*/ 0 h 73"/>
                <a:gd name="T62" fmla="*/ 70 w 70"/>
                <a:gd name="T63" fmla="*/ 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 h="73">
                  <a:moveTo>
                    <a:pt x="70" y="3"/>
                  </a:moveTo>
                  <a:lnTo>
                    <a:pt x="68" y="3"/>
                  </a:lnTo>
                  <a:lnTo>
                    <a:pt x="66" y="3"/>
                  </a:lnTo>
                  <a:lnTo>
                    <a:pt x="64" y="4"/>
                  </a:lnTo>
                  <a:lnTo>
                    <a:pt x="62" y="8"/>
                  </a:lnTo>
                  <a:lnTo>
                    <a:pt x="35" y="73"/>
                  </a:lnTo>
                  <a:lnTo>
                    <a:pt x="33" y="73"/>
                  </a:lnTo>
                  <a:lnTo>
                    <a:pt x="7" y="8"/>
                  </a:lnTo>
                  <a:lnTo>
                    <a:pt x="5" y="5"/>
                  </a:lnTo>
                  <a:lnTo>
                    <a:pt x="4" y="4"/>
                  </a:lnTo>
                  <a:lnTo>
                    <a:pt x="2" y="3"/>
                  </a:lnTo>
                  <a:lnTo>
                    <a:pt x="1" y="3"/>
                  </a:lnTo>
                  <a:lnTo>
                    <a:pt x="0" y="3"/>
                  </a:lnTo>
                  <a:lnTo>
                    <a:pt x="0" y="0"/>
                  </a:lnTo>
                  <a:lnTo>
                    <a:pt x="18" y="0"/>
                  </a:lnTo>
                  <a:lnTo>
                    <a:pt x="18" y="3"/>
                  </a:lnTo>
                  <a:lnTo>
                    <a:pt x="17" y="3"/>
                  </a:lnTo>
                  <a:lnTo>
                    <a:pt x="15" y="3"/>
                  </a:lnTo>
                  <a:lnTo>
                    <a:pt x="13" y="3"/>
                  </a:lnTo>
                  <a:lnTo>
                    <a:pt x="13" y="5"/>
                  </a:lnTo>
                  <a:lnTo>
                    <a:pt x="13" y="6"/>
                  </a:lnTo>
                  <a:lnTo>
                    <a:pt x="36" y="62"/>
                  </a:lnTo>
                  <a:lnTo>
                    <a:pt x="37" y="62"/>
                  </a:lnTo>
                  <a:lnTo>
                    <a:pt x="58" y="8"/>
                  </a:lnTo>
                  <a:lnTo>
                    <a:pt x="60" y="6"/>
                  </a:lnTo>
                  <a:lnTo>
                    <a:pt x="58" y="4"/>
                  </a:lnTo>
                  <a:lnTo>
                    <a:pt x="57" y="3"/>
                  </a:lnTo>
                  <a:lnTo>
                    <a:pt x="55" y="3"/>
                  </a:lnTo>
                  <a:lnTo>
                    <a:pt x="54" y="3"/>
                  </a:lnTo>
                  <a:lnTo>
                    <a:pt x="54" y="0"/>
                  </a:lnTo>
                  <a:lnTo>
                    <a:pt x="70" y="0"/>
                  </a:lnTo>
                  <a:lnTo>
                    <a:pt x="70"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56" name="Rectangle 26"/>
            <p:cNvSpPr>
              <a:spLocks noChangeArrowheads="1"/>
            </p:cNvSpPr>
            <p:nvPr/>
          </p:nvSpPr>
          <p:spPr bwMode="auto">
            <a:xfrm>
              <a:off x="2619035" y="4891562"/>
              <a:ext cx="826335" cy="3115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57" name="Rectangle 27"/>
            <p:cNvSpPr>
              <a:spLocks noChangeArrowheads="1"/>
            </p:cNvSpPr>
            <p:nvPr/>
          </p:nvSpPr>
          <p:spPr bwMode="auto">
            <a:xfrm>
              <a:off x="2619035" y="4386284"/>
              <a:ext cx="826335" cy="3115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58" name="Rectangle 28"/>
            <p:cNvSpPr>
              <a:spLocks noChangeArrowheads="1"/>
            </p:cNvSpPr>
            <p:nvPr/>
          </p:nvSpPr>
          <p:spPr bwMode="auto">
            <a:xfrm>
              <a:off x="2619035" y="3085836"/>
              <a:ext cx="826335" cy="3115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59" name="Rectangle 29"/>
            <p:cNvSpPr>
              <a:spLocks noChangeArrowheads="1"/>
            </p:cNvSpPr>
            <p:nvPr/>
          </p:nvSpPr>
          <p:spPr bwMode="auto">
            <a:xfrm>
              <a:off x="2619035" y="2934117"/>
              <a:ext cx="826335" cy="29802"/>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60" name="Line 30"/>
            <p:cNvSpPr>
              <a:spLocks noChangeShapeType="1"/>
            </p:cNvSpPr>
            <p:nvPr/>
          </p:nvSpPr>
          <p:spPr bwMode="auto">
            <a:xfrm flipV="1">
              <a:off x="1377697" y="2949019"/>
              <a:ext cx="1241338" cy="6095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61" name="Line 31"/>
            <p:cNvSpPr>
              <a:spLocks noChangeShapeType="1"/>
            </p:cNvSpPr>
            <p:nvPr/>
          </p:nvSpPr>
          <p:spPr bwMode="auto">
            <a:xfrm>
              <a:off x="1377697" y="3009977"/>
              <a:ext cx="1232157" cy="9211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62" name="Line 32"/>
            <p:cNvSpPr>
              <a:spLocks noChangeShapeType="1"/>
            </p:cNvSpPr>
            <p:nvPr/>
          </p:nvSpPr>
          <p:spPr bwMode="auto">
            <a:xfrm flipV="1">
              <a:off x="1377697" y="4407958"/>
              <a:ext cx="1241338" cy="1937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63" name="Line 33"/>
            <p:cNvSpPr>
              <a:spLocks noChangeShapeType="1"/>
            </p:cNvSpPr>
            <p:nvPr/>
          </p:nvSpPr>
          <p:spPr bwMode="auto">
            <a:xfrm>
              <a:off x="1370352" y="4608443"/>
              <a:ext cx="1256029" cy="299374"/>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64" name="Freeform 34"/>
            <p:cNvSpPr>
              <a:spLocks/>
            </p:cNvSpPr>
            <p:nvPr/>
          </p:nvSpPr>
          <p:spPr bwMode="auto">
            <a:xfrm>
              <a:off x="3494950" y="2790526"/>
              <a:ext cx="117523" cy="105661"/>
            </a:xfrm>
            <a:custGeom>
              <a:avLst/>
              <a:gdLst>
                <a:gd name="T0" fmla="*/ 0 w 64"/>
                <a:gd name="T1" fmla="*/ 78 h 78"/>
                <a:gd name="T2" fmla="*/ 16 w 64"/>
                <a:gd name="T3" fmla="*/ 0 h 78"/>
                <a:gd name="T4" fmla="*/ 64 w 64"/>
                <a:gd name="T5" fmla="*/ 0 h 78"/>
                <a:gd name="T6" fmla="*/ 62 w 64"/>
                <a:gd name="T7" fmla="*/ 9 h 78"/>
                <a:gd name="T8" fmla="*/ 22 w 64"/>
                <a:gd name="T9" fmla="*/ 9 h 78"/>
                <a:gd name="T10" fmla="*/ 18 w 64"/>
                <a:gd name="T11" fmla="*/ 34 h 78"/>
                <a:gd name="T12" fmla="*/ 60 w 64"/>
                <a:gd name="T13" fmla="*/ 34 h 78"/>
                <a:gd name="T14" fmla="*/ 56 w 64"/>
                <a:gd name="T15" fmla="*/ 43 h 78"/>
                <a:gd name="T16" fmla="*/ 16 w 64"/>
                <a:gd name="T17" fmla="*/ 43 h 78"/>
                <a:gd name="T18" fmla="*/ 9 w 64"/>
                <a:gd name="T19" fmla="*/ 78 h 78"/>
                <a:gd name="T20" fmla="*/ 0 w 64"/>
                <a:gd name="T21"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78">
                  <a:moveTo>
                    <a:pt x="0" y="78"/>
                  </a:moveTo>
                  <a:lnTo>
                    <a:pt x="16" y="0"/>
                  </a:lnTo>
                  <a:lnTo>
                    <a:pt x="64" y="0"/>
                  </a:lnTo>
                  <a:lnTo>
                    <a:pt x="62" y="9"/>
                  </a:lnTo>
                  <a:lnTo>
                    <a:pt x="22" y="9"/>
                  </a:lnTo>
                  <a:lnTo>
                    <a:pt x="18" y="34"/>
                  </a:lnTo>
                  <a:lnTo>
                    <a:pt x="60" y="34"/>
                  </a:lnTo>
                  <a:lnTo>
                    <a:pt x="56" y="43"/>
                  </a:lnTo>
                  <a:lnTo>
                    <a:pt x="16" y="43"/>
                  </a:lnTo>
                  <a:lnTo>
                    <a:pt x="9" y="78"/>
                  </a:lnTo>
                  <a:lnTo>
                    <a:pt x="0" y="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65" name="Freeform 35"/>
            <p:cNvSpPr>
              <a:spLocks noEditPoints="1"/>
            </p:cNvSpPr>
            <p:nvPr/>
          </p:nvSpPr>
          <p:spPr bwMode="auto">
            <a:xfrm>
              <a:off x="3612473" y="2886706"/>
              <a:ext cx="44071" cy="37930"/>
            </a:xfrm>
            <a:custGeom>
              <a:avLst/>
              <a:gdLst>
                <a:gd name="T0" fmla="*/ 20 w 24"/>
                <a:gd name="T1" fmla="*/ 12 h 28"/>
                <a:gd name="T2" fmla="*/ 20 w 24"/>
                <a:gd name="T3" fmla="*/ 9 h 28"/>
                <a:gd name="T4" fmla="*/ 19 w 24"/>
                <a:gd name="T5" fmla="*/ 7 h 28"/>
                <a:gd name="T6" fmla="*/ 18 w 24"/>
                <a:gd name="T7" fmla="*/ 4 h 28"/>
                <a:gd name="T8" fmla="*/ 16 w 24"/>
                <a:gd name="T9" fmla="*/ 2 h 28"/>
                <a:gd name="T10" fmla="*/ 13 w 24"/>
                <a:gd name="T11" fmla="*/ 1 h 28"/>
                <a:gd name="T12" fmla="*/ 9 w 24"/>
                <a:gd name="T13" fmla="*/ 2 h 28"/>
                <a:gd name="T14" fmla="*/ 7 w 24"/>
                <a:gd name="T15" fmla="*/ 4 h 28"/>
                <a:gd name="T16" fmla="*/ 6 w 24"/>
                <a:gd name="T17" fmla="*/ 7 h 28"/>
                <a:gd name="T18" fmla="*/ 5 w 24"/>
                <a:gd name="T19" fmla="*/ 9 h 28"/>
                <a:gd name="T20" fmla="*/ 5 w 24"/>
                <a:gd name="T21" fmla="*/ 12 h 28"/>
                <a:gd name="T22" fmla="*/ 20 w 24"/>
                <a:gd name="T23" fmla="*/ 12 h 28"/>
                <a:gd name="T24" fmla="*/ 5 w 24"/>
                <a:gd name="T25" fmla="*/ 14 h 28"/>
                <a:gd name="T26" fmla="*/ 5 w 24"/>
                <a:gd name="T27" fmla="*/ 18 h 28"/>
                <a:gd name="T28" fmla="*/ 6 w 24"/>
                <a:gd name="T29" fmla="*/ 21 h 28"/>
                <a:gd name="T30" fmla="*/ 7 w 24"/>
                <a:gd name="T31" fmla="*/ 23 h 28"/>
                <a:gd name="T32" fmla="*/ 10 w 24"/>
                <a:gd name="T33" fmla="*/ 26 h 28"/>
                <a:gd name="T34" fmla="*/ 14 w 24"/>
                <a:gd name="T35" fmla="*/ 27 h 28"/>
                <a:gd name="T36" fmla="*/ 17 w 24"/>
                <a:gd name="T37" fmla="*/ 26 h 28"/>
                <a:gd name="T38" fmla="*/ 19 w 24"/>
                <a:gd name="T39" fmla="*/ 25 h 28"/>
                <a:gd name="T40" fmla="*/ 20 w 24"/>
                <a:gd name="T41" fmla="*/ 22 h 28"/>
                <a:gd name="T42" fmla="*/ 23 w 24"/>
                <a:gd name="T43" fmla="*/ 20 h 28"/>
                <a:gd name="T44" fmla="*/ 24 w 24"/>
                <a:gd name="T45" fmla="*/ 20 h 28"/>
                <a:gd name="T46" fmla="*/ 23 w 24"/>
                <a:gd name="T47" fmla="*/ 22 h 28"/>
                <a:gd name="T48" fmla="*/ 20 w 24"/>
                <a:gd name="T49" fmla="*/ 26 h 28"/>
                <a:gd name="T50" fmla="*/ 17 w 24"/>
                <a:gd name="T51" fmla="*/ 28 h 28"/>
                <a:gd name="T52" fmla="*/ 14 w 24"/>
                <a:gd name="T53" fmla="*/ 28 h 28"/>
                <a:gd name="T54" fmla="*/ 9 w 24"/>
                <a:gd name="T55" fmla="*/ 28 h 28"/>
                <a:gd name="T56" fmla="*/ 7 w 24"/>
                <a:gd name="T57" fmla="*/ 27 h 28"/>
                <a:gd name="T58" fmla="*/ 4 w 24"/>
                <a:gd name="T59" fmla="*/ 25 h 28"/>
                <a:gd name="T60" fmla="*/ 2 w 24"/>
                <a:gd name="T61" fmla="*/ 21 h 28"/>
                <a:gd name="T62" fmla="*/ 1 w 24"/>
                <a:gd name="T63" fmla="*/ 18 h 28"/>
                <a:gd name="T64" fmla="*/ 0 w 24"/>
                <a:gd name="T65" fmla="*/ 14 h 28"/>
                <a:gd name="T66" fmla="*/ 1 w 24"/>
                <a:gd name="T67" fmla="*/ 10 h 28"/>
                <a:gd name="T68" fmla="*/ 2 w 24"/>
                <a:gd name="T69" fmla="*/ 7 h 28"/>
                <a:gd name="T70" fmla="*/ 4 w 24"/>
                <a:gd name="T71" fmla="*/ 3 h 28"/>
                <a:gd name="T72" fmla="*/ 6 w 24"/>
                <a:gd name="T73" fmla="*/ 1 h 28"/>
                <a:gd name="T74" fmla="*/ 9 w 24"/>
                <a:gd name="T75" fmla="*/ 0 h 28"/>
                <a:gd name="T76" fmla="*/ 13 w 24"/>
                <a:gd name="T77" fmla="*/ 0 h 28"/>
                <a:gd name="T78" fmla="*/ 17 w 24"/>
                <a:gd name="T79" fmla="*/ 1 h 28"/>
                <a:gd name="T80" fmla="*/ 20 w 24"/>
                <a:gd name="T81" fmla="*/ 3 h 28"/>
                <a:gd name="T82" fmla="*/ 23 w 24"/>
                <a:gd name="T83" fmla="*/ 5 h 28"/>
                <a:gd name="T84" fmla="*/ 24 w 24"/>
                <a:gd name="T85" fmla="*/ 10 h 28"/>
                <a:gd name="T86" fmla="*/ 24 w 24"/>
                <a:gd name="T87" fmla="*/ 14 h 28"/>
                <a:gd name="T88" fmla="*/ 5 w 24"/>
                <a:gd name="T89"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 h="28">
                  <a:moveTo>
                    <a:pt x="20" y="12"/>
                  </a:moveTo>
                  <a:lnTo>
                    <a:pt x="20" y="9"/>
                  </a:lnTo>
                  <a:lnTo>
                    <a:pt x="19" y="7"/>
                  </a:lnTo>
                  <a:lnTo>
                    <a:pt x="18" y="4"/>
                  </a:lnTo>
                  <a:lnTo>
                    <a:pt x="16" y="2"/>
                  </a:lnTo>
                  <a:lnTo>
                    <a:pt x="13" y="1"/>
                  </a:lnTo>
                  <a:lnTo>
                    <a:pt x="9" y="2"/>
                  </a:lnTo>
                  <a:lnTo>
                    <a:pt x="7" y="4"/>
                  </a:lnTo>
                  <a:lnTo>
                    <a:pt x="6" y="7"/>
                  </a:lnTo>
                  <a:lnTo>
                    <a:pt x="5" y="9"/>
                  </a:lnTo>
                  <a:lnTo>
                    <a:pt x="5" y="12"/>
                  </a:lnTo>
                  <a:lnTo>
                    <a:pt x="20" y="12"/>
                  </a:lnTo>
                  <a:close/>
                  <a:moveTo>
                    <a:pt x="5" y="14"/>
                  </a:moveTo>
                  <a:lnTo>
                    <a:pt x="5" y="18"/>
                  </a:lnTo>
                  <a:lnTo>
                    <a:pt x="6" y="21"/>
                  </a:lnTo>
                  <a:lnTo>
                    <a:pt x="7" y="23"/>
                  </a:lnTo>
                  <a:lnTo>
                    <a:pt x="10" y="26"/>
                  </a:lnTo>
                  <a:lnTo>
                    <a:pt x="14" y="27"/>
                  </a:lnTo>
                  <a:lnTo>
                    <a:pt x="17" y="26"/>
                  </a:lnTo>
                  <a:lnTo>
                    <a:pt x="19" y="25"/>
                  </a:lnTo>
                  <a:lnTo>
                    <a:pt x="20" y="22"/>
                  </a:lnTo>
                  <a:lnTo>
                    <a:pt x="23" y="20"/>
                  </a:lnTo>
                  <a:lnTo>
                    <a:pt x="24" y="20"/>
                  </a:lnTo>
                  <a:lnTo>
                    <a:pt x="23" y="22"/>
                  </a:lnTo>
                  <a:lnTo>
                    <a:pt x="20" y="26"/>
                  </a:lnTo>
                  <a:lnTo>
                    <a:pt x="17" y="28"/>
                  </a:lnTo>
                  <a:lnTo>
                    <a:pt x="14" y="28"/>
                  </a:lnTo>
                  <a:lnTo>
                    <a:pt x="9" y="28"/>
                  </a:lnTo>
                  <a:lnTo>
                    <a:pt x="7" y="27"/>
                  </a:lnTo>
                  <a:lnTo>
                    <a:pt x="4" y="25"/>
                  </a:lnTo>
                  <a:lnTo>
                    <a:pt x="2" y="21"/>
                  </a:lnTo>
                  <a:lnTo>
                    <a:pt x="1" y="18"/>
                  </a:lnTo>
                  <a:lnTo>
                    <a:pt x="0" y="14"/>
                  </a:lnTo>
                  <a:lnTo>
                    <a:pt x="1" y="10"/>
                  </a:lnTo>
                  <a:lnTo>
                    <a:pt x="2" y="7"/>
                  </a:lnTo>
                  <a:lnTo>
                    <a:pt x="4" y="3"/>
                  </a:lnTo>
                  <a:lnTo>
                    <a:pt x="6" y="1"/>
                  </a:lnTo>
                  <a:lnTo>
                    <a:pt x="9" y="0"/>
                  </a:lnTo>
                  <a:lnTo>
                    <a:pt x="13" y="0"/>
                  </a:lnTo>
                  <a:lnTo>
                    <a:pt x="17" y="1"/>
                  </a:lnTo>
                  <a:lnTo>
                    <a:pt x="20" y="3"/>
                  </a:lnTo>
                  <a:lnTo>
                    <a:pt x="23" y="5"/>
                  </a:lnTo>
                  <a:lnTo>
                    <a:pt x="24" y="10"/>
                  </a:lnTo>
                  <a:lnTo>
                    <a:pt x="24" y="14"/>
                  </a:lnTo>
                  <a:lnTo>
                    <a:pt x="5" y="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66" name="Freeform 36"/>
            <p:cNvSpPr>
              <a:spLocks/>
            </p:cNvSpPr>
            <p:nvPr/>
          </p:nvSpPr>
          <p:spPr bwMode="auto">
            <a:xfrm>
              <a:off x="3663889" y="2886706"/>
              <a:ext cx="47744" cy="37930"/>
            </a:xfrm>
            <a:custGeom>
              <a:avLst/>
              <a:gdLst>
                <a:gd name="T0" fmla="*/ 15 w 26"/>
                <a:gd name="T1" fmla="*/ 11 h 28"/>
                <a:gd name="T2" fmla="*/ 18 w 26"/>
                <a:gd name="T3" fmla="*/ 4 h 28"/>
                <a:gd name="T4" fmla="*/ 20 w 26"/>
                <a:gd name="T5" fmla="*/ 3 h 28"/>
                <a:gd name="T6" fmla="*/ 20 w 26"/>
                <a:gd name="T7" fmla="*/ 2 h 28"/>
                <a:gd name="T8" fmla="*/ 20 w 26"/>
                <a:gd name="T9" fmla="*/ 2 h 28"/>
                <a:gd name="T10" fmla="*/ 17 w 26"/>
                <a:gd name="T11" fmla="*/ 2 h 28"/>
                <a:gd name="T12" fmla="*/ 16 w 26"/>
                <a:gd name="T13" fmla="*/ 2 h 28"/>
                <a:gd name="T14" fmla="*/ 16 w 26"/>
                <a:gd name="T15" fmla="*/ 0 h 28"/>
                <a:gd name="T16" fmla="*/ 26 w 26"/>
                <a:gd name="T17" fmla="*/ 0 h 28"/>
                <a:gd name="T18" fmla="*/ 26 w 26"/>
                <a:gd name="T19" fmla="*/ 2 h 28"/>
                <a:gd name="T20" fmla="*/ 24 w 26"/>
                <a:gd name="T21" fmla="*/ 2 h 28"/>
                <a:gd name="T22" fmla="*/ 24 w 26"/>
                <a:gd name="T23" fmla="*/ 2 h 28"/>
                <a:gd name="T24" fmla="*/ 23 w 26"/>
                <a:gd name="T25" fmla="*/ 2 h 28"/>
                <a:gd name="T26" fmla="*/ 22 w 26"/>
                <a:gd name="T27" fmla="*/ 3 h 28"/>
                <a:gd name="T28" fmla="*/ 15 w 26"/>
                <a:gd name="T29" fmla="*/ 12 h 28"/>
                <a:gd name="T30" fmla="*/ 23 w 26"/>
                <a:gd name="T31" fmla="*/ 23 h 28"/>
                <a:gd name="T32" fmla="*/ 24 w 26"/>
                <a:gd name="T33" fmla="*/ 26 h 28"/>
                <a:gd name="T34" fmla="*/ 25 w 26"/>
                <a:gd name="T35" fmla="*/ 26 h 28"/>
                <a:gd name="T36" fmla="*/ 26 w 26"/>
                <a:gd name="T37" fmla="*/ 27 h 28"/>
                <a:gd name="T38" fmla="*/ 26 w 26"/>
                <a:gd name="T39" fmla="*/ 27 h 28"/>
                <a:gd name="T40" fmla="*/ 26 w 26"/>
                <a:gd name="T41" fmla="*/ 28 h 28"/>
                <a:gd name="T42" fmla="*/ 16 w 26"/>
                <a:gd name="T43" fmla="*/ 28 h 28"/>
                <a:gd name="T44" fmla="*/ 16 w 26"/>
                <a:gd name="T45" fmla="*/ 27 h 28"/>
                <a:gd name="T46" fmla="*/ 17 w 26"/>
                <a:gd name="T47" fmla="*/ 27 h 28"/>
                <a:gd name="T48" fmla="*/ 18 w 26"/>
                <a:gd name="T49" fmla="*/ 26 h 28"/>
                <a:gd name="T50" fmla="*/ 18 w 26"/>
                <a:gd name="T51" fmla="*/ 26 h 28"/>
                <a:gd name="T52" fmla="*/ 18 w 26"/>
                <a:gd name="T53" fmla="*/ 23 h 28"/>
                <a:gd name="T54" fmla="*/ 14 w 26"/>
                <a:gd name="T55" fmla="*/ 16 h 28"/>
                <a:gd name="T56" fmla="*/ 7 w 26"/>
                <a:gd name="T57" fmla="*/ 25 h 28"/>
                <a:gd name="T58" fmla="*/ 7 w 26"/>
                <a:gd name="T59" fmla="*/ 25 h 28"/>
                <a:gd name="T60" fmla="*/ 7 w 26"/>
                <a:gd name="T61" fmla="*/ 26 h 28"/>
                <a:gd name="T62" fmla="*/ 9 w 26"/>
                <a:gd name="T63" fmla="*/ 27 h 28"/>
                <a:gd name="T64" fmla="*/ 9 w 26"/>
                <a:gd name="T65" fmla="*/ 27 h 28"/>
                <a:gd name="T66" fmla="*/ 9 w 26"/>
                <a:gd name="T67" fmla="*/ 28 h 28"/>
                <a:gd name="T68" fmla="*/ 0 w 26"/>
                <a:gd name="T69" fmla="*/ 28 h 28"/>
                <a:gd name="T70" fmla="*/ 0 w 26"/>
                <a:gd name="T71" fmla="*/ 27 h 28"/>
                <a:gd name="T72" fmla="*/ 1 w 26"/>
                <a:gd name="T73" fmla="*/ 27 h 28"/>
                <a:gd name="T74" fmla="*/ 4 w 26"/>
                <a:gd name="T75" fmla="*/ 26 h 28"/>
                <a:gd name="T76" fmla="*/ 5 w 26"/>
                <a:gd name="T77" fmla="*/ 25 h 28"/>
                <a:gd name="T78" fmla="*/ 6 w 26"/>
                <a:gd name="T79" fmla="*/ 23 h 28"/>
                <a:gd name="T80" fmla="*/ 13 w 26"/>
                <a:gd name="T81" fmla="*/ 13 h 28"/>
                <a:gd name="T82" fmla="*/ 6 w 26"/>
                <a:gd name="T83" fmla="*/ 3 h 28"/>
                <a:gd name="T84" fmla="*/ 5 w 26"/>
                <a:gd name="T85" fmla="*/ 2 h 28"/>
                <a:gd name="T86" fmla="*/ 3 w 26"/>
                <a:gd name="T87" fmla="*/ 2 h 28"/>
                <a:gd name="T88" fmla="*/ 1 w 26"/>
                <a:gd name="T89" fmla="*/ 2 h 28"/>
                <a:gd name="T90" fmla="*/ 1 w 26"/>
                <a:gd name="T91" fmla="*/ 0 h 28"/>
                <a:gd name="T92" fmla="*/ 13 w 26"/>
                <a:gd name="T93" fmla="*/ 0 h 28"/>
                <a:gd name="T94" fmla="*/ 13 w 26"/>
                <a:gd name="T95" fmla="*/ 2 h 28"/>
                <a:gd name="T96" fmla="*/ 12 w 26"/>
                <a:gd name="T97" fmla="*/ 2 h 28"/>
                <a:gd name="T98" fmla="*/ 11 w 26"/>
                <a:gd name="T99" fmla="*/ 2 h 28"/>
                <a:gd name="T100" fmla="*/ 11 w 26"/>
                <a:gd name="T101" fmla="*/ 2 h 28"/>
                <a:gd name="T102" fmla="*/ 11 w 26"/>
                <a:gd name="T103" fmla="*/ 4 h 28"/>
                <a:gd name="T104" fmla="*/ 15 w 26"/>
                <a:gd name="T105"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 h="28">
                  <a:moveTo>
                    <a:pt x="15" y="11"/>
                  </a:moveTo>
                  <a:lnTo>
                    <a:pt x="18" y="4"/>
                  </a:lnTo>
                  <a:lnTo>
                    <a:pt x="20" y="3"/>
                  </a:lnTo>
                  <a:lnTo>
                    <a:pt x="20" y="2"/>
                  </a:lnTo>
                  <a:lnTo>
                    <a:pt x="20" y="2"/>
                  </a:lnTo>
                  <a:lnTo>
                    <a:pt x="17" y="2"/>
                  </a:lnTo>
                  <a:lnTo>
                    <a:pt x="16" y="2"/>
                  </a:lnTo>
                  <a:lnTo>
                    <a:pt x="16" y="0"/>
                  </a:lnTo>
                  <a:lnTo>
                    <a:pt x="26" y="0"/>
                  </a:lnTo>
                  <a:lnTo>
                    <a:pt x="26" y="2"/>
                  </a:lnTo>
                  <a:lnTo>
                    <a:pt x="24" y="2"/>
                  </a:lnTo>
                  <a:lnTo>
                    <a:pt x="24" y="2"/>
                  </a:lnTo>
                  <a:lnTo>
                    <a:pt x="23" y="2"/>
                  </a:lnTo>
                  <a:lnTo>
                    <a:pt x="22" y="3"/>
                  </a:lnTo>
                  <a:lnTo>
                    <a:pt x="15" y="12"/>
                  </a:lnTo>
                  <a:lnTo>
                    <a:pt x="23" y="23"/>
                  </a:lnTo>
                  <a:lnTo>
                    <a:pt x="24" y="26"/>
                  </a:lnTo>
                  <a:lnTo>
                    <a:pt x="25" y="26"/>
                  </a:lnTo>
                  <a:lnTo>
                    <a:pt x="26" y="27"/>
                  </a:lnTo>
                  <a:lnTo>
                    <a:pt x="26" y="27"/>
                  </a:lnTo>
                  <a:lnTo>
                    <a:pt x="26" y="28"/>
                  </a:lnTo>
                  <a:lnTo>
                    <a:pt x="16" y="28"/>
                  </a:lnTo>
                  <a:lnTo>
                    <a:pt x="16" y="27"/>
                  </a:lnTo>
                  <a:lnTo>
                    <a:pt x="17" y="27"/>
                  </a:lnTo>
                  <a:lnTo>
                    <a:pt x="18" y="26"/>
                  </a:lnTo>
                  <a:lnTo>
                    <a:pt x="18" y="26"/>
                  </a:lnTo>
                  <a:lnTo>
                    <a:pt x="18" y="23"/>
                  </a:lnTo>
                  <a:lnTo>
                    <a:pt x="14" y="16"/>
                  </a:lnTo>
                  <a:lnTo>
                    <a:pt x="7" y="25"/>
                  </a:lnTo>
                  <a:lnTo>
                    <a:pt x="7" y="25"/>
                  </a:lnTo>
                  <a:lnTo>
                    <a:pt x="7" y="26"/>
                  </a:lnTo>
                  <a:lnTo>
                    <a:pt x="9" y="27"/>
                  </a:lnTo>
                  <a:lnTo>
                    <a:pt x="9" y="27"/>
                  </a:lnTo>
                  <a:lnTo>
                    <a:pt x="9" y="28"/>
                  </a:lnTo>
                  <a:lnTo>
                    <a:pt x="0" y="28"/>
                  </a:lnTo>
                  <a:lnTo>
                    <a:pt x="0" y="27"/>
                  </a:lnTo>
                  <a:lnTo>
                    <a:pt x="1" y="27"/>
                  </a:lnTo>
                  <a:lnTo>
                    <a:pt x="4" y="26"/>
                  </a:lnTo>
                  <a:lnTo>
                    <a:pt x="5" y="25"/>
                  </a:lnTo>
                  <a:lnTo>
                    <a:pt x="6" y="23"/>
                  </a:lnTo>
                  <a:lnTo>
                    <a:pt x="13" y="13"/>
                  </a:lnTo>
                  <a:lnTo>
                    <a:pt x="6" y="3"/>
                  </a:lnTo>
                  <a:lnTo>
                    <a:pt x="5" y="2"/>
                  </a:lnTo>
                  <a:lnTo>
                    <a:pt x="3" y="2"/>
                  </a:lnTo>
                  <a:lnTo>
                    <a:pt x="1" y="2"/>
                  </a:lnTo>
                  <a:lnTo>
                    <a:pt x="1" y="0"/>
                  </a:lnTo>
                  <a:lnTo>
                    <a:pt x="13" y="0"/>
                  </a:lnTo>
                  <a:lnTo>
                    <a:pt x="13" y="2"/>
                  </a:lnTo>
                  <a:lnTo>
                    <a:pt x="12" y="2"/>
                  </a:lnTo>
                  <a:lnTo>
                    <a:pt x="11" y="2"/>
                  </a:lnTo>
                  <a:lnTo>
                    <a:pt x="11" y="2"/>
                  </a:lnTo>
                  <a:lnTo>
                    <a:pt x="11" y="4"/>
                  </a:lnTo>
                  <a:lnTo>
                    <a:pt x="15"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67" name="Freeform 37"/>
            <p:cNvSpPr>
              <a:spLocks noEditPoints="1"/>
            </p:cNvSpPr>
            <p:nvPr/>
          </p:nvSpPr>
          <p:spPr bwMode="auto">
            <a:xfrm>
              <a:off x="3722651" y="2825747"/>
              <a:ext cx="86307" cy="35220"/>
            </a:xfrm>
            <a:custGeom>
              <a:avLst/>
              <a:gdLst>
                <a:gd name="T0" fmla="*/ 0 w 47"/>
                <a:gd name="T1" fmla="*/ 4 h 26"/>
                <a:gd name="T2" fmla="*/ 0 w 47"/>
                <a:gd name="T3" fmla="*/ 0 h 26"/>
                <a:gd name="T4" fmla="*/ 47 w 47"/>
                <a:gd name="T5" fmla="*/ 0 h 26"/>
                <a:gd name="T6" fmla="*/ 47 w 47"/>
                <a:gd name="T7" fmla="*/ 4 h 26"/>
                <a:gd name="T8" fmla="*/ 0 w 47"/>
                <a:gd name="T9" fmla="*/ 4 h 26"/>
                <a:gd name="T10" fmla="*/ 0 w 47"/>
                <a:gd name="T11" fmla="*/ 26 h 26"/>
                <a:gd name="T12" fmla="*/ 0 w 47"/>
                <a:gd name="T13" fmla="*/ 21 h 26"/>
                <a:gd name="T14" fmla="*/ 47 w 47"/>
                <a:gd name="T15" fmla="*/ 21 h 26"/>
                <a:gd name="T16" fmla="*/ 47 w 47"/>
                <a:gd name="T17" fmla="*/ 26 h 26"/>
                <a:gd name="T18" fmla="*/ 0 w 47"/>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26">
                  <a:moveTo>
                    <a:pt x="0" y="4"/>
                  </a:moveTo>
                  <a:lnTo>
                    <a:pt x="0" y="0"/>
                  </a:lnTo>
                  <a:lnTo>
                    <a:pt x="47" y="0"/>
                  </a:lnTo>
                  <a:lnTo>
                    <a:pt x="47" y="4"/>
                  </a:lnTo>
                  <a:lnTo>
                    <a:pt x="0" y="4"/>
                  </a:lnTo>
                  <a:close/>
                  <a:moveTo>
                    <a:pt x="0" y="26"/>
                  </a:moveTo>
                  <a:lnTo>
                    <a:pt x="0" y="21"/>
                  </a:lnTo>
                  <a:lnTo>
                    <a:pt x="47" y="21"/>
                  </a:lnTo>
                  <a:lnTo>
                    <a:pt x="47" y="26"/>
                  </a:ln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68" name="Freeform 38"/>
            <p:cNvSpPr>
              <a:spLocks noEditPoints="1"/>
            </p:cNvSpPr>
            <p:nvPr/>
          </p:nvSpPr>
          <p:spPr bwMode="auto">
            <a:xfrm>
              <a:off x="3823648" y="2794591"/>
              <a:ext cx="80797" cy="98889"/>
            </a:xfrm>
            <a:custGeom>
              <a:avLst/>
              <a:gdLst>
                <a:gd name="T0" fmla="*/ 9 w 44"/>
                <a:gd name="T1" fmla="*/ 13 h 73"/>
                <a:gd name="T2" fmla="*/ 7 w 44"/>
                <a:gd name="T3" fmla="*/ 23 h 73"/>
                <a:gd name="T4" fmla="*/ 9 w 44"/>
                <a:gd name="T5" fmla="*/ 33 h 73"/>
                <a:gd name="T6" fmla="*/ 14 w 44"/>
                <a:gd name="T7" fmla="*/ 40 h 73"/>
                <a:gd name="T8" fmla="*/ 20 w 44"/>
                <a:gd name="T9" fmla="*/ 42 h 73"/>
                <a:gd name="T10" fmla="*/ 27 w 44"/>
                <a:gd name="T11" fmla="*/ 40 h 73"/>
                <a:gd name="T12" fmla="*/ 34 w 44"/>
                <a:gd name="T13" fmla="*/ 32 h 73"/>
                <a:gd name="T14" fmla="*/ 35 w 44"/>
                <a:gd name="T15" fmla="*/ 25 h 73"/>
                <a:gd name="T16" fmla="*/ 34 w 44"/>
                <a:gd name="T17" fmla="*/ 14 h 73"/>
                <a:gd name="T18" fmla="*/ 30 w 44"/>
                <a:gd name="T19" fmla="*/ 6 h 73"/>
                <a:gd name="T20" fmla="*/ 22 w 44"/>
                <a:gd name="T21" fmla="*/ 2 h 73"/>
                <a:gd name="T22" fmla="*/ 14 w 44"/>
                <a:gd name="T23" fmla="*/ 5 h 73"/>
                <a:gd name="T24" fmla="*/ 30 w 44"/>
                <a:gd name="T25" fmla="*/ 42 h 73"/>
                <a:gd name="T26" fmla="*/ 23 w 44"/>
                <a:gd name="T27" fmla="*/ 45 h 73"/>
                <a:gd name="T28" fmla="*/ 14 w 44"/>
                <a:gd name="T29" fmla="*/ 45 h 73"/>
                <a:gd name="T30" fmla="*/ 5 w 44"/>
                <a:gd name="T31" fmla="*/ 41 h 73"/>
                <a:gd name="T32" fmla="*/ 1 w 44"/>
                <a:gd name="T33" fmla="*/ 34 h 73"/>
                <a:gd name="T34" fmla="*/ 0 w 44"/>
                <a:gd name="T35" fmla="*/ 24 h 73"/>
                <a:gd name="T36" fmla="*/ 2 w 44"/>
                <a:gd name="T37" fmla="*/ 11 h 73"/>
                <a:gd name="T38" fmla="*/ 9 w 44"/>
                <a:gd name="T39" fmla="*/ 3 h 73"/>
                <a:gd name="T40" fmla="*/ 16 w 44"/>
                <a:gd name="T41" fmla="*/ 0 h 73"/>
                <a:gd name="T42" fmla="*/ 26 w 44"/>
                <a:gd name="T43" fmla="*/ 0 h 73"/>
                <a:gd name="T44" fmla="*/ 34 w 44"/>
                <a:gd name="T45" fmla="*/ 5 h 73"/>
                <a:gd name="T46" fmla="*/ 42 w 44"/>
                <a:gd name="T47" fmla="*/ 18 h 73"/>
                <a:gd name="T48" fmla="*/ 42 w 44"/>
                <a:gd name="T49" fmla="*/ 49 h 73"/>
                <a:gd name="T50" fmla="*/ 28 w 44"/>
                <a:gd name="T51" fmla="*/ 71 h 73"/>
                <a:gd name="T52" fmla="*/ 13 w 44"/>
                <a:gd name="T53" fmla="*/ 73 h 73"/>
                <a:gd name="T54" fmla="*/ 6 w 44"/>
                <a:gd name="T55" fmla="*/ 69 h 73"/>
                <a:gd name="T56" fmla="*/ 4 w 44"/>
                <a:gd name="T57" fmla="*/ 64 h 73"/>
                <a:gd name="T58" fmla="*/ 7 w 44"/>
                <a:gd name="T59" fmla="*/ 60 h 73"/>
                <a:gd name="T60" fmla="*/ 10 w 44"/>
                <a:gd name="T61" fmla="*/ 60 h 73"/>
                <a:gd name="T62" fmla="*/ 13 w 44"/>
                <a:gd name="T63" fmla="*/ 63 h 73"/>
                <a:gd name="T64" fmla="*/ 13 w 44"/>
                <a:gd name="T65" fmla="*/ 67 h 73"/>
                <a:gd name="T66" fmla="*/ 14 w 44"/>
                <a:gd name="T67" fmla="*/ 70 h 73"/>
                <a:gd name="T68" fmla="*/ 18 w 44"/>
                <a:gd name="T69" fmla="*/ 71 h 73"/>
                <a:gd name="T70" fmla="*/ 25 w 44"/>
                <a:gd name="T71" fmla="*/ 69 h 73"/>
                <a:gd name="T72" fmla="*/ 31 w 44"/>
                <a:gd name="T73" fmla="*/ 62 h 73"/>
                <a:gd name="T74" fmla="*/ 35 w 44"/>
                <a:gd name="T75" fmla="*/ 34 h 73"/>
                <a:gd name="T76" fmla="*/ 30 w 44"/>
                <a:gd name="T77" fmla="*/ 4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 h="73">
                  <a:moveTo>
                    <a:pt x="10" y="8"/>
                  </a:moveTo>
                  <a:lnTo>
                    <a:pt x="9" y="13"/>
                  </a:lnTo>
                  <a:lnTo>
                    <a:pt x="8" y="17"/>
                  </a:lnTo>
                  <a:lnTo>
                    <a:pt x="7" y="23"/>
                  </a:lnTo>
                  <a:lnTo>
                    <a:pt x="8" y="28"/>
                  </a:lnTo>
                  <a:lnTo>
                    <a:pt x="9" y="33"/>
                  </a:lnTo>
                  <a:lnTo>
                    <a:pt x="10" y="37"/>
                  </a:lnTo>
                  <a:lnTo>
                    <a:pt x="14" y="40"/>
                  </a:lnTo>
                  <a:lnTo>
                    <a:pt x="17" y="42"/>
                  </a:lnTo>
                  <a:lnTo>
                    <a:pt x="20" y="42"/>
                  </a:lnTo>
                  <a:lnTo>
                    <a:pt x="24" y="41"/>
                  </a:lnTo>
                  <a:lnTo>
                    <a:pt x="27" y="40"/>
                  </a:lnTo>
                  <a:lnTo>
                    <a:pt x="31" y="36"/>
                  </a:lnTo>
                  <a:lnTo>
                    <a:pt x="34" y="32"/>
                  </a:lnTo>
                  <a:lnTo>
                    <a:pt x="35" y="28"/>
                  </a:lnTo>
                  <a:lnTo>
                    <a:pt x="35" y="25"/>
                  </a:lnTo>
                  <a:lnTo>
                    <a:pt x="35" y="18"/>
                  </a:lnTo>
                  <a:lnTo>
                    <a:pt x="34" y="14"/>
                  </a:lnTo>
                  <a:lnTo>
                    <a:pt x="32" y="8"/>
                  </a:lnTo>
                  <a:lnTo>
                    <a:pt x="30" y="6"/>
                  </a:lnTo>
                  <a:lnTo>
                    <a:pt x="26" y="3"/>
                  </a:lnTo>
                  <a:lnTo>
                    <a:pt x="22" y="2"/>
                  </a:lnTo>
                  <a:lnTo>
                    <a:pt x="17" y="3"/>
                  </a:lnTo>
                  <a:lnTo>
                    <a:pt x="14" y="5"/>
                  </a:lnTo>
                  <a:lnTo>
                    <a:pt x="10" y="8"/>
                  </a:lnTo>
                  <a:close/>
                  <a:moveTo>
                    <a:pt x="30" y="42"/>
                  </a:moveTo>
                  <a:lnTo>
                    <a:pt x="26" y="44"/>
                  </a:lnTo>
                  <a:lnTo>
                    <a:pt x="23" y="45"/>
                  </a:lnTo>
                  <a:lnTo>
                    <a:pt x="18" y="45"/>
                  </a:lnTo>
                  <a:lnTo>
                    <a:pt x="14" y="45"/>
                  </a:lnTo>
                  <a:lnTo>
                    <a:pt x="9" y="43"/>
                  </a:lnTo>
                  <a:lnTo>
                    <a:pt x="5" y="41"/>
                  </a:lnTo>
                  <a:lnTo>
                    <a:pt x="4" y="37"/>
                  </a:lnTo>
                  <a:lnTo>
                    <a:pt x="1" y="34"/>
                  </a:lnTo>
                  <a:lnTo>
                    <a:pt x="0" y="28"/>
                  </a:lnTo>
                  <a:lnTo>
                    <a:pt x="0" y="24"/>
                  </a:lnTo>
                  <a:lnTo>
                    <a:pt x="1" y="17"/>
                  </a:lnTo>
                  <a:lnTo>
                    <a:pt x="2" y="11"/>
                  </a:lnTo>
                  <a:lnTo>
                    <a:pt x="6" y="7"/>
                  </a:lnTo>
                  <a:lnTo>
                    <a:pt x="9" y="3"/>
                  </a:lnTo>
                  <a:lnTo>
                    <a:pt x="13" y="1"/>
                  </a:lnTo>
                  <a:lnTo>
                    <a:pt x="16" y="0"/>
                  </a:lnTo>
                  <a:lnTo>
                    <a:pt x="22" y="0"/>
                  </a:lnTo>
                  <a:lnTo>
                    <a:pt x="26" y="0"/>
                  </a:lnTo>
                  <a:lnTo>
                    <a:pt x="31" y="2"/>
                  </a:lnTo>
                  <a:lnTo>
                    <a:pt x="34" y="5"/>
                  </a:lnTo>
                  <a:lnTo>
                    <a:pt x="37" y="8"/>
                  </a:lnTo>
                  <a:lnTo>
                    <a:pt x="42" y="18"/>
                  </a:lnTo>
                  <a:lnTo>
                    <a:pt x="44" y="33"/>
                  </a:lnTo>
                  <a:lnTo>
                    <a:pt x="42" y="49"/>
                  </a:lnTo>
                  <a:lnTo>
                    <a:pt x="36" y="62"/>
                  </a:lnTo>
                  <a:lnTo>
                    <a:pt x="28" y="71"/>
                  </a:lnTo>
                  <a:lnTo>
                    <a:pt x="17" y="73"/>
                  </a:lnTo>
                  <a:lnTo>
                    <a:pt x="13" y="73"/>
                  </a:lnTo>
                  <a:lnTo>
                    <a:pt x="8" y="71"/>
                  </a:lnTo>
                  <a:lnTo>
                    <a:pt x="6" y="69"/>
                  </a:lnTo>
                  <a:lnTo>
                    <a:pt x="5" y="67"/>
                  </a:lnTo>
                  <a:lnTo>
                    <a:pt x="4" y="64"/>
                  </a:lnTo>
                  <a:lnTo>
                    <a:pt x="5" y="61"/>
                  </a:lnTo>
                  <a:lnTo>
                    <a:pt x="7" y="60"/>
                  </a:lnTo>
                  <a:lnTo>
                    <a:pt x="8" y="59"/>
                  </a:lnTo>
                  <a:lnTo>
                    <a:pt x="10" y="60"/>
                  </a:lnTo>
                  <a:lnTo>
                    <a:pt x="11" y="61"/>
                  </a:lnTo>
                  <a:lnTo>
                    <a:pt x="13" y="63"/>
                  </a:lnTo>
                  <a:lnTo>
                    <a:pt x="13" y="66"/>
                  </a:lnTo>
                  <a:lnTo>
                    <a:pt x="13" y="67"/>
                  </a:lnTo>
                  <a:lnTo>
                    <a:pt x="14" y="68"/>
                  </a:lnTo>
                  <a:lnTo>
                    <a:pt x="14" y="70"/>
                  </a:lnTo>
                  <a:lnTo>
                    <a:pt x="15" y="70"/>
                  </a:lnTo>
                  <a:lnTo>
                    <a:pt x="18" y="71"/>
                  </a:lnTo>
                  <a:lnTo>
                    <a:pt x="22" y="70"/>
                  </a:lnTo>
                  <a:lnTo>
                    <a:pt x="25" y="69"/>
                  </a:lnTo>
                  <a:lnTo>
                    <a:pt x="27" y="66"/>
                  </a:lnTo>
                  <a:lnTo>
                    <a:pt x="31" y="62"/>
                  </a:lnTo>
                  <a:lnTo>
                    <a:pt x="34" y="51"/>
                  </a:lnTo>
                  <a:lnTo>
                    <a:pt x="35" y="34"/>
                  </a:lnTo>
                  <a:lnTo>
                    <a:pt x="33" y="38"/>
                  </a:lnTo>
                  <a:lnTo>
                    <a:pt x="30" y="4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69" name="Freeform 39"/>
            <p:cNvSpPr>
              <a:spLocks/>
            </p:cNvSpPr>
            <p:nvPr/>
          </p:nvSpPr>
          <p:spPr bwMode="auto">
            <a:xfrm>
              <a:off x="3920971" y="2781044"/>
              <a:ext cx="84470" cy="124626"/>
            </a:xfrm>
            <a:custGeom>
              <a:avLst/>
              <a:gdLst>
                <a:gd name="T0" fmla="*/ 4 w 46"/>
                <a:gd name="T1" fmla="*/ 92 h 92"/>
                <a:gd name="T2" fmla="*/ 0 w 46"/>
                <a:gd name="T3" fmla="*/ 90 h 92"/>
                <a:gd name="T4" fmla="*/ 43 w 46"/>
                <a:gd name="T5" fmla="*/ 0 h 92"/>
                <a:gd name="T6" fmla="*/ 46 w 46"/>
                <a:gd name="T7" fmla="*/ 2 h 92"/>
                <a:gd name="T8" fmla="*/ 4 w 46"/>
                <a:gd name="T9" fmla="*/ 92 h 92"/>
              </a:gdLst>
              <a:ahLst/>
              <a:cxnLst>
                <a:cxn ang="0">
                  <a:pos x="T0" y="T1"/>
                </a:cxn>
                <a:cxn ang="0">
                  <a:pos x="T2" y="T3"/>
                </a:cxn>
                <a:cxn ang="0">
                  <a:pos x="T4" y="T5"/>
                </a:cxn>
                <a:cxn ang="0">
                  <a:pos x="T6" y="T7"/>
                </a:cxn>
                <a:cxn ang="0">
                  <a:pos x="T8" y="T9"/>
                </a:cxn>
              </a:cxnLst>
              <a:rect l="0" t="0" r="r" b="b"/>
              <a:pathLst>
                <a:path w="46" h="92">
                  <a:moveTo>
                    <a:pt x="4" y="92"/>
                  </a:moveTo>
                  <a:lnTo>
                    <a:pt x="0" y="90"/>
                  </a:lnTo>
                  <a:lnTo>
                    <a:pt x="43" y="0"/>
                  </a:lnTo>
                  <a:lnTo>
                    <a:pt x="46" y="2"/>
                  </a:lnTo>
                  <a:lnTo>
                    <a:pt x="4" y="9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70" name="Freeform 40"/>
            <p:cNvSpPr>
              <a:spLocks/>
            </p:cNvSpPr>
            <p:nvPr/>
          </p:nvSpPr>
          <p:spPr bwMode="auto">
            <a:xfrm>
              <a:off x="4025641" y="2794591"/>
              <a:ext cx="75289" cy="97534"/>
            </a:xfrm>
            <a:custGeom>
              <a:avLst/>
              <a:gdLst>
                <a:gd name="T0" fmla="*/ 32 w 41"/>
                <a:gd name="T1" fmla="*/ 24 h 72"/>
                <a:gd name="T2" fmla="*/ 32 w 41"/>
                <a:gd name="T3" fmla="*/ 14 h 72"/>
                <a:gd name="T4" fmla="*/ 29 w 41"/>
                <a:gd name="T5" fmla="*/ 7 h 72"/>
                <a:gd name="T6" fmla="*/ 23 w 41"/>
                <a:gd name="T7" fmla="*/ 3 h 72"/>
                <a:gd name="T8" fmla="*/ 15 w 41"/>
                <a:gd name="T9" fmla="*/ 3 h 72"/>
                <a:gd name="T10" fmla="*/ 11 w 41"/>
                <a:gd name="T11" fmla="*/ 6 h 72"/>
                <a:gd name="T12" fmla="*/ 7 w 41"/>
                <a:gd name="T13" fmla="*/ 9 h 72"/>
                <a:gd name="T14" fmla="*/ 7 w 41"/>
                <a:gd name="T15" fmla="*/ 15 h 72"/>
                <a:gd name="T16" fmla="*/ 10 w 41"/>
                <a:gd name="T17" fmla="*/ 18 h 72"/>
                <a:gd name="T18" fmla="*/ 10 w 41"/>
                <a:gd name="T19" fmla="*/ 22 h 72"/>
                <a:gd name="T20" fmla="*/ 7 w 41"/>
                <a:gd name="T21" fmla="*/ 24 h 72"/>
                <a:gd name="T22" fmla="*/ 3 w 41"/>
                <a:gd name="T23" fmla="*/ 24 h 72"/>
                <a:gd name="T24" fmla="*/ 1 w 41"/>
                <a:gd name="T25" fmla="*/ 20 h 72"/>
                <a:gd name="T26" fmla="*/ 1 w 41"/>
                <a:gd name="T27" fmla="*/ 14 h 72"/>
                <a:gd name="T28" fmla="*/ 4 w 41"/>
                <a:gd name="T29" fmla="*/ 7 h 72"/>
                <a:gd name="T30" fmla="*/ 11 w 41"/>
                <a:gd name="T31" fmla="*/ 1 h 72"/>
                <a:gd name="T32" fmla="*/ 20 w 41"/>
                <a:gd name="T33" fmla="*/ 0 h 72"/>
                <a:gd name="T34" fmla="*/ 29 w 41"/>
                <a:gd name="T35" fmla="*/ 1 h 72"/>
                <a:gd name="T36" fmla="*/ 35 w 41"/>
                <a:gd name="T37" fmla="*/ 5 h 72"/>
                <a:gd name="T38" fmla="*/ 39 w 41"/>
                <a:gd name="T39" fmla="*/ 13 h 72"/>
                <a:gd name="T40" fmla="*/ 39 w 41"/>
                <a:gd name="T41" fmla="*/ 23 h 72"/>
                <a:gd name="T42" fmla="*/ 35 w 41"/>
                <a:gd name="T43" fmla="*/ 33 h 72"/>
                <a:gd name="T44" fmla="*/ 22 w 41"/>
                <a:gd name="T45" fmla="*/ 45 h 72"/>
                <a:gd name="T46" fmla="*/ 11 w 41"/>
                <a:gd name="T47" fmla="*/ 56 h 72"/>
                <a:gd name="T48" fmla="*/ 5 w 41"/>
                <a:gd name="T49" fmla="*/ 63 h 72"/>
                <a:gd name="T50" fmla="*/ 29 w 41"/>
                <a:gd name="T51" fmla="*/ 67 h 72"/>
                <a:gd name="T52" fmla="*/ 35 w 41"/>
                <a:gd name="T53" fmla="*/ 63 h 72"/>
                <a:gd name="T54" fmla="*/ 38 w 41"/>
                <a:gd name="T55" fmla="*/ 58 h 72"/>
                <a:gd name="T56" fmla="*/ 41 w 41"/>
                <a:gd name="T57" fmla="*/ 54 h 72"/>
                <a:gd name="T58" fmla="*/ 0 w 41"/>
                <a:gd name="T59" fmla="*/ 72 h 72"/>
                <a:gd name="T60" fmla="*/ 2 w 41"/>
                <a:gd name="T61" fmla="*/ 62 h 72"/>
                <a:gd name="T62" fmla="*/ 9 w 41"/>
                <a:gd name="T63" fmla="*/ 54 h 72"/>
                <a:gd name="T64" fmla="*/ 19 w 41"/>
                <a:gd name="T65" fmla="*/ 44 h 72"/>
                <a:gd name="T66" fmla="*/ 27 w 41"/>
                <a:gd name="T67"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72">
                  <a:moveTo>
                    <a:pt x="29" y="31"/>
                  </a:moveTo>
                  <a:lnTo>
                    <a:pt x="32" y="24"/>
                  </a:lnTo>
                  <a:lnTo>
                    <a:pt x="32" y="18"/>
                  </a:lnTo>
                  <a:lnTo>
                    <a:pt x="32" y="14"/>
                  </a:lnTo>
                  <a:lnTo>
                    <a:pt x="31" y="9"/>
                  </a:lnTo>
                  <a:lnTo>
                    <a:pt x="29" y="7"/>
                  </a:lnTo>
                  <a:lnTo>
                    <a:pt x="27" y="5"/>
                  </a:lnTo>
                  <a:lnTo>
                    <a:pt x="23" y="3"/>
                  </a:lnTo>
                  <a:lnTo>
                    <a:pt x="20" y="2"/>
                  </a:lnTo>
                  <a:lnTo>
                    <a:pt x="15" y="3"/>
                  </a:lnTo>
                  <a:lnTo>
                    <a:pt x="13" y="3"/>
                  </a:lnTo>
                  <a:lnTo>
                    <a:pt x="11" y="6"/>
                  </a:lnTo>
                  <a:lnTo>
                    <a:pt x="9" y="7"/>
                  </a:lnTo>
                  <a:lnTo>
                    <a:pt x="7" y="9"/>
                  </a:lnTo>
                  <a:lnTo>
                    <a:pt x="7" y="13"/>
                  </a:lnTo>
                  <a:lnTo>
                    <a:pt x="7" y="15"/>
                  </a:lnTo>
                  <a:lnTo>
                    <a:pt x="9" y="17"/>
                  </a:lnTo>
                  <a:lnTo>
                    <a:pt x="10" y="18"/>
                  </a:lnTo>
                  <a:lnTo>
                    <a:pt x="10" y="20"/>
                  </a:lnTo>
                  <a:lnTo>
                    <a:pt x="10" y="22"/>
                  </a:lnTo>
                  <a:lnTo>
                    <a:pt x="9" y="23"/>
                  </a:lnTo>
                  <a:lnTo>
                    <a:pt x="7" y="24"/>
                  </a:lnTo>
                  <a:lnTo>
                    <a:pt x="6" y="24"/>
                  </a:lnTo>
                  <a:lnTo>
                    <a:pt x="3" y="24"/>
                  </a:lnTo>
                  <a:lnTo>
                    <a:pt x="2" y="23"/>
                  </a:lnTo>
                  <a:lnTo>
                    <a:pt x="1" y="20"/>
                  </a:lnTo>
                  <a:lnTo>
                    <a:pt x="1" y="18"/>
                  </a:lnTo>
                  <a:lnTo>
                    <a:pt x="1" y="14"/>
                  </a:lnTo>
                  <a:lnTo>
                    <a:pt x="2" y="10"/>
                  </a:lnTo>
                  <a:lnTo>
                    <a:pt x="4" y="7"/>
                  </a:lnTo>
                  <a:lnTo>
                    <a:pt x="6" y="5"/>
                  </a:lnTo>
                  <a:lnTo>
                    <a:pt x="11" y="1"/>
                  </a:lnTo>
                  <a:lnTo>
                    <a:pt x="15" y="0"/>
                  </a:lnTo>
                  <a:lnTo>
                    <a:pt x="20" y="0"/>
                  </a:lnTo>
                  <a:lnTo>
                    <a:pt x="24" y="0"/>
                  </a:lnTo>
                  <a:lnTo>
                    <a:pt x="29" y="1"/>
                  </a:lnTo>
                  <a:lnTo>
                    <a:pt x="32" y="2"/>
                  </a:lnTo>
                  <a:lnTo>
                    <a:pt x="35" y="5"/>
                  </a:lnTo>
                  <a:lnTo>
                    <a:pt x="38" y="9"/>
                  </a:lnTo>
                  <a:lnTo>
                    <a:pt x="39" y="13"/>
                  </a:lnTo>
                  <a:lnTo>
                    <a:pt x="40" y="17"/>
                  </a:lnTo>
                  <a:lnTo>
                    <a:pt x="39" y="23"/>
                  </a:lnTo>
                  <a:lnTo>
                    <a:pt x="38" y="27"/>
                  </a:lnTo>
                  <a:lnTo>
                    <a:pt x="35" y="33"/>
                  </a:lnTo>
                  <a:lnTo>
                    <a:pt x="30" y="37"/>
                  </a:lnTo>
                  <a:lnTo>
                    <a:pt x="22" y="45"/>
                  </a:lnTo>
                  <a:lnTo>
                    <a:pt x="15" y="52"/>
                  </a:lnTo>
                  <a:lnTo>
                    <a:pt x="11" y="56"/>
                  </a:lnTo>
                  <a:lnTo>
                    <a:pt x="7" y="60"/>
                  </a:lnTo>
                  <a:lnTo>
                    <a:pt x="5" y="63"/>
                  </a:lnTo>
                  <a:lnTo>
                    <a:pt x="4" y="67"/>
                  </a:lnTo>
                  <a:lnTo>
                    <a:pt x="29" y="67"/>
                  </a:lnTo>
                  <a:lnTo>
                    <a:pt x="32" y="66"/>
                  </a:lnTo>
                  <a:lnTo>
                    <a:pt x="35" y="63"/>
                  </a:lnTo>
                  <a:lnTo>
                    <a:pt x="37" y="61"/>
                  </a:lnTo>
                  <a:lnTo>
                    <a:pt x="38" y="58"/>
                  </a:lnTo>
                  <a:lnTo>
                    <a:pt x="38" y="54"/>
                  </a:lnTo>
                  <a:lnTo>
                    <a:pt x="41" y="54"/>
                  </a:lnTo>
                  <a:lnTo>
                    <a:pt x="38" y="72"/>
                  </a:lnTo>
                  <a:lnTo>
                    <a:pt x="0" y="72"/>
                  </a:lnTo>
                  <a:lnTo>
                    <a:pt x="0" y="68"/>
                  </a:lnTo>
                  <a:lnTo>
                    <a:pt x="2" y="62"/>
                  </a:lnTo>
                  <a:lnTo>
                    <a:pt x="6" y="58"/>
                  </a:lnTo>
                  <a:lnTo>
                    <a:pt x="9" y="54"/>
                  </a:lnTo>
                  <a:lnTo>
                    <a:pt x="13" y="50"/>
                  </a:lnTo>
                  <a:lnTo>
                    <a:pt x="19" y="44"/>
                  </a:lnTo>
                  <a:lnTo>
                    <a:pt x="23" y="38"/>
                  </a:lnTo>
                  <a:lnTo>
                    <a:pt x="27" y="34"/>
                  </a:lnTo>
                  <a:lnTo>
                    <a:pt x="29" y="3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71" name="Freeform 41"/>
            <p:cNvSpPr>
              <a:spLocks/>
            </p:cNvSpPr>
            <p:nvPr/>
          </p:nvSpPr>
          <p:spPr bwMode="auto">
            <a:xfrm>
              <a:off x="3494950" y="3118348"/>
              <a:ext cx="117523" cy="105661"/>
            </a:xfrm>
            <a:custGeom>
              <a:avLst/>
              <a:gdLst>
                <a:gd name="T0" fmla="*/ 0 w 64"/>
                <a:gd name="T1" fmla="*/ 78 h 78"/>
                <a:gd name="T2" fmla="*/ 16 w 64"/>
                <a:gd name="T3" fmla="*/ 0 h 78"/>
                <a:gd name="T4" fmla="*/ 64 w 64"/>
                <a:gd name="T5" fmla="*/ 0 h 78"/>
                <a:gd name="T6" fmla="*/ 62 w 64"/>
                <a:gd name="T7" fmla="*/ 9 h 78"/>
                <a:gd name="T8" fmla="*/ 22 w 64"/>
                <a:gd name="T9" fmla="*/ 9 h 78"/>
                <a:gd name="T10" fmla="*/ 18 w 64"/>
                <a:gd name="T11" fmla="*/ 34 h 78"/>
                <a:gd name="T12" fmla="*/ 60 w 64"/>
                <a:gd name="T13" fmla="*/ 34 h 78"/>
                <a:gd name="T14" fmla="*/ 56 w 64"/>
                <a:gd name="T15" fmla="*/ 43 h 78"/>
                <a:gd name="T16" fmla="*/ 16 w 64"/>
                <a:gd name="T17" fmla="*/ 43 h 78"/>
                <a:gd name="T18" fmla="*/ 9 w 64"/>
                <a:gd name="T19" fmla="*/ 78 h 78"/>
                <a:gd name="T20" fmla="*/ 0 w 64"/>
                <a:gd name="T21"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78">
                  <a:moveTo>
                    <a:pt x="0" y="78"/>
                  </a:moveTo>
                  <a:lnTo>
                    <a:pt x="16" y="0"/>
                  </a:lnTo>
                  <a:lnTo>
                    <a:pt x="64" y="0"/>
                  </a:lnTo>
                  <a:lnTo>
                    <a:pt x="62" y="9"/>
                  </a:lnTo>
                  <a:lnTo>
                    <a:pt x="22" y="9"/>
                  </a:lnTo>
                  <a:lnTo>
                    <a:pt x="18" y="34"/>
                  </a:lnTo>
                  <a:lnTo>
                    <a:pt x="60" y="34"/>
                  </a:lnTo>
                  <a:lnTo>
                    <a:pt x="56" y="43"/>
                  </a:lnTo>
                  <a:lnTo>
                    <a:pt x="16" y="43"/>
                  </a:lnTo>
                  <a:lnTo>
                    <a:pt x="9" y="78"/>
                  </a:lnTo>
                  <a:lnTo>
                    <a:pt x="0" y="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72" name="Freeform 42"/>
            <p:cNvSpPr>
              <a:spLocks noEditPoints="1"/>
            </p:cNvSpPr>
            <p:nvPr/>
          </p:nvSpPr>
          <p:spPr bwMode="auto">
            <a:xfrm>
              <a:off x="3612473" y="3214527"/>
              <a:ext cx="44071" cy="40639"/>
            </a:xfrm>
            <a:custGeom>
              <a:avLst/>
              <a:gdLst>
                <a:gd name="T0" fmla="*/ 20 w 24"/>
                <a:gd name="T1" fmla="*/ 14 h 30"/>
                <a:gd name="T2" fmla="*/ 20 w 24"/>
                <a:gd name="T3" fmla="*/ 10 h 30"/>
                <a:gd name="T4" fmla="*/ 19 w 24"/>
                <a:gd name="T5" fmla="*/ 7 h 30"/>
                <a:gd name="T6" fmla="*/ 18 w 24"/>
                <a:gd name="T7" fmla="*/ 5 h 30"/>
                <a:gd name="T8" fmla="*/ 16 w 24"/>
                <a:gd name="T9" fmla="*/ 4 h 30"/>
                <a:gd name="T10" fmla="*/ 13 w 24"/>
                <a:gd name="T11" fmla="*/ 2 h 30"/>
                <a:gd name="T12" fmla="*/ 9 w 24"/>
                <a:gd name="T13" fmla="*/ 4 h 30"/>
                <a:gd name="T14" fmla="*/ 7 w 24"/>
                <a:gd name="T15" fmla="*/ 6 h 30"/>
                <a:gd name="T16" fmla="*/ 6 w 24"/>
                <a:gd name="T17" fmla="*/ 8 h 30"/>
                <a:gd name="T18" fmla="*/ 5 w 24"/>
                <a:gd name="T19" fmla="*/ 10 h 30"/>
                <a:gd name="T20" fmla="*/ 5 w 24"/>
                <a:gd name="T21" fmla="*/ 14 h 30"/>
                <a:gd name="T22" fmla="*/ 20 w 24"/>
                <a:gd name="T23" fmla="*/ 14 h 30"/>
                <a:gd name="T24" fmla="*/ 5 w 24"/>
                <a:gd name="T25" fmla="*/ 16 h 30"/>
                <a:gd name="T26" fmla="*/ 5 w 24"/>
                <a:gd name="T27" fmla="*/ 19 h 30"/>
                <a:gd name="T28" fmla="*/ 6 w 24"/>
                <a:gd name="T29" fmla="*/ 23 h 30"/>
                <a:gd name="T30" fmla="*/ 7 w 24"/>
                <a:gd name="T31" fmla="*/ 24 h 30"/>
                <a:gd name="T32" fmla="*/ 10 w 24"/>
                <a:gd name="T33" fmla="*/ 26 h 30"/>
                <a:gd name="T34" fmla="*/ 14 w 24"/>
                <a:gd name="T35" fmla="*/ 27 h 30"/>
                <a:gd name="T36" fmla="*/ 17 w 24"/>
                <a:gd name="T37" fmla="*/ 27 h 30"/>
                <a:gd name="T38" fmla="*/ 19 w 24"/>
                <a:gd name="T39" fmla="*/ 25 h 30"/>
                <a:gd name="T40" fmla="*/ 20 w 24"/>
                <a:gd name="T41" fmla="*/ 23 h 30"/>
                <a:gd name="T42" fmla="*/ 23 w 24"/>
                <a:gd name="T43" fmla="*/ 21 h 30"/>
                <a:gd name="T44" fmla="*/ 24 w 24"/>
                <a:gd name="T45" fmla="*/ 22 h 30"/>
                <a:gd name="T46" fmla="*/ 23 w 24"/>
                <a:gd name="T47" fmla="*/ 24 h 30"/>
                <a:gd name="T48" fmla="*/ 20 w 24"/>
                <a:gd name="T49" fmla="*/ 26 h 30"/>
                <a:gd name="T50" fmla="*/ 17 w 24"/>
                <a:gd name="T51" fmla="*/ 28 h 30"/>
                <a:gd name="T52" fmla="*/ 14 w 24"/>
                <a:gd name="T53" fmla="*/ 30 h 30"/>
                <a:gd name="T54" fmla="*/ 9 w 24"/>
                <a:gd name="T55" fmla="*/ 28 h 30"/>
                <a:gd name="T56" fmla="*/ 7 w 24"/>
                <a:gd name="T57" fmla="*/ 27 h 30"/>
                <a:gd name="T58" fmla="*/ 4 w 24"/>
                <a:gd name="T59" fmla="*/ 26 h 30"/>
                <a:gd name="T60" fmla="*/ 2 w 24"/>
                <a:gd name="T61" fmla="*/ 23 h 30"/>
                <a:gd name="T62" fmla="*/ 1 w 24"/>
                <a:gd name="T63" fmla="*/ 19 h 30"/>
                <a:gd name="T64" fmla="*/ 0 w 24"/>
                <a:gd name="T65" fmla="*/ 15 h 30"/>
                <a:gd name="T66" fmla="*/ 1 w 24"/>
                <a:gd name="T67" fmla="*/ 11 h 30"/>
                <a:gd name="T68" fmla="*/ 2 w 24"/>
                <a:gd name="T69" fmla="*/ 8 h 30"/>
                <a:gd name="T70" fmla="*/ 4 w 24"/>
                <a:gd name="T71" fmla="*/ 5 h 30"/>
                <a:gd name="T72" fmla="*/ 6 w 24"/>
                <a:gd name="T73" fmla="*/ 2 h 30"/>
                <a:gd name="T74" fmla="*/ 9 w 24"/>
                <a:gd name="T75" fmla="*/ 1 h 30"/>
                <a:gd name="T76" fmla="*/ 13 w 24"/>
                <a:gd name="T77" fmla="*/ 0 h 30"/>
                <a:gd name="T78" fmla="*/ 17 w 24"/>
                <a:gd name="T79" fmla="*/ 1 h 30"/>
                <a:gd name="T80" fmla="*/ 20 w 24"/>
                <a:gd name="T81" fmla="*/ 4 h 30"/>
                <a:gd name="T82" fmla="*/ 23 w 24"/>
                <a:gd name="T83" fmla="*/ 7 h 30"/>
                <a:gd name="T84" fmla="*/ 24 w 24"/>
                <a:gd name="T85" fmla="*/ 10 h 30"/>
                <a:gd name="T86" fmla="*/ 24 w 24"/>
                <a:gd name="T87" fmla="*/ 16 h 30"/>
                <a:gd name="T88" fmla="*/ 5 w 24"/>
                <a:gd name="T89"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 h="30">
                  <a:moveTo>
                    <a:pt x="20" y="14"/>
                  </a:moveTo>
                  <a:lnTo>
                    <a:pt x="20" y="10"/>
                  </a:lnTo>
                  <a:lnTo>
                    <a:pt x="19" y="7"/>
                  </a:lnTo>
                  <a:lnTo>
                    <a:pt x="18" y="5"/>
                  </a:lnTo>
                  <a:lnTo>
                    <a:pt x="16" y="4"/>
                  </a:lnTo>
                  <a:lnTo>
                    <a:pt x="13" y="2"/>
                  </a:lnTo>
                  <a:lnTo>
                    <a:pt x="9" y="4"/>
                  </a:lnTo>
                  <a:lnTo>
                    <a:pt x="7" y="6"/>
                  </a:lnTo>
                  <a:lnTo>
                    <a:pt x="6" y="8"/>
                  </a:lnTo>
                  <a:lnTo>
                    <a:pt x="5" y="10"/>
                  </a:lnTo>
                  <a:lnTo>
                    <a:pt x="5" y="14"/>
                  </a:lnTo>
                  <a:lnTo>
                    <a:pt x="20" y="14"/>
                  </a:lnTo>
                  <a:close/>
                  <a:moveTo>
                    <a:pt x="5" y="16"/>
                  </a:moveTo>
                  <a:lnTo>
                    <a:pt x="5" y="19"/>
                  </a:lnTo>
                  <a:lnTo>
                    <a:pt x="6" y="23"/>
                  </a:lnTo>
                  <a:lnTo>
                    <a:pt x="7" y="24"/>
                  </a:lnTo>
                  <a:lnTo>
                    <a:pt x="10" y="26"/>
                  </a:lnTo>
                  <a:lnTo>
                    <a:pt x="14" y="27"/>
                  </a:lnTo>
                  <a:lnTo>
                    <a:pt x="17" y="27"/>
                  </a:lnTo>
                  <a:lnTo>
                    <a:pt x="19" y="25"/>
                  </a:lnTo>
                  <a:lnTo>
                    <a:pt x="20" y="23"/>
                  </a:lnTo>
                  <a:lnTo>
                    <a:pt x="23" y="21"/>
                  </a:lnTo>
                  <a:lnTo>
                    <a:pt x="24" y="22"/>
                  </a:lnTo>
                  <a:lnTo>
                    <a:pt x="23" y="24"/>
                  </a:lnTo>
                  <a:lnTo>
                    <a:pt x="20" y="26"/>
                  </a:lnTo>
                  <a:lnTo>
                    <a:pt x="17" y="28"/>
                  </a:lnTo>
                  <a:lnTo>
                    <a:pt x="14" y="30"/>
                  </a:lnTo>
                  <a:lnTo>
                    <a:pt x="9" y="28"/>
                  </a:lnTo>
                  <a:lnTo>
                    <a:pt x="7" y="27"/>
                  </a:lnTo>
                  <a:lnTo>
                    <a:pt x="4" y="26"/>
                  </a:lnTo>
                  <a:lnTo>
                    <a:pt x="2" y="23"/>
                  </a:lnTo>
                  <a:lnTo>
                    <a:pt x="1" y="19"/>
                  </a:lnTo>
                  <a:lnTo>
                    <a:pt x="0" y="15"/>
                  </a:lnTo>
                  <a:lnTo>
                    <a:pt x="1" y="11"/>
                  </a:lnTo>
                  <a:lnTo>
                    <a:pt x="2" y="8"/>
                  </a:lnTo>
                  <a:lnTo>
                    <a:pt x="4" y="5"/>
                  </a:lnTo>
                  <a:lnTo>
                    <a:pt x="6" y="2"/>
                  </a:lnTo>
                  <a:lnTo>
                    <a:pt x="9" y="1"/>
                  </a:lnTo>
                  <a:lnTo>
                    <a:pt x="13" y="0"/>
                  </a:lnTo>
                  <a:lnTo>
                    <a:pt x="17" y="1"/>
                  </a:lnTo>
                  <a:lnTo>
                    <a:pt x="20" y="4"/>
                  </a:lnTo>
                  <a:lnTo>
                    <a:pt x="23" y="7"/>
                  </a:lnTo>
                  <a:lnTo>
                    <a:pt x="24" y="10"/>
                  </a:lnTo>
                  <a:lnTo>
                    <a:pt x="24" y="16"/>
                  </a:lnTo>
                  <a:lnTo>
                    <a:pt x="5" y="1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73" name="Freeform 43"/>
            <p:cNvSpPr>
              <a:spLocks/>
            </p:cNvSpPr>
            <p:nvPr/>
          </p:nvSpPr>
          <p:spPr bwMode="auto">
            <a:xfrm>
              <a:off x="3663889" y="3215881"/>
              <a:ext cx="47744" cy="39285"/>
            </a:xfrm>
            <a:custGeom>
              <a:avLst/>
              <a:gdLst>
                <a:gd name="T0" fmla="*/ 15 w 26"/>
                <a:gd name="T1" fmla="*/ 10 h 29"/>
                <a:gd name="T2" fmla="*/ 18 w 26"/>
                <a:gd name="T3" fmla="*/ 4 h 29"/>
                <a:gd name="T4" fmla="*/ 20 w 26"/>
                <a:gd name="T5" fmla="*/ 4 h 29"/>
                <a:gd name="T6" fmla="*/ 20 w 26"/>
                <a:gd name="T7" fmla="*/ 3 h 29"/>
                <a:gd name="T8" fmla="*/ 20 w 26"/>
                <a:gd name="T9" fmla="*/ 3 h 29"/>
                <a:gd name="T10" fmla="*/ 17 w 26"/>
                <a:gd name="T11" fmla="*/ 3 h 29"/>
                <a:gd name="T12" fmla="*/ 16 w 26"/>
                <a:gd name="T13" fmla="*/ 3 h 29"/>
                <a:gd name="T14" fmla="*/ 16 w 26"/>
                <a:gd name="T15" fmla="*/ 0 h 29"/>
                <a:gd name="T16" fmla="*/ 26 w 26"/>
                <a:gd name="T17" fmla="*/ 0 h 29"/>
                <a:gd name="T18" fmla="*/ 26 w 26"/>
                <a:gd name="T19" fmla="*/ 3 h 29"/>
                <a:gd name="T20" fmla="*/ 24 w 26"/>
                <a:gd name="T21" fmla="*/ 3 h 29"/>
                <a:gd name="T22" fmla="*/ 24 w 26"/>
                <a:gd name="T23" fmla="*/ 1 h 29"/>
                <a:gd name="T24" fmla="*/ 23 w 26"/>
                <a:gd name="T25" fmla="*/ 3 h 29"/>
                <a:gd name="T26" fmla="*/ 22 w 26"/>
                <a:gd name="T27" fmla="*/ 3 h 29"/>
                <a:gd name="T28" fmla="*/ 15 w 26"/>
                <a:gd name="T29" fmla="*/ 13 h 29"/>
                <a:gd name="T30" fmla="*/ 23 w 26"/>
                <a:gd name="T31" fmla="*/ 24 h 29"/>
                <a:gd name="T32" fmla="*/ 24 w 26"/>
                <a:gd name="T33" fmla="*/ 25 h 29"/>
                <a:gd name="T34" fmla="*/ 25 w 26"/>
                <a:gd name="T35" fmla="*/ 26 h 29"/>
                <a:gd name="T36" fmla="*/ 26 w 26"/>
                <a:gd name="T37" fmla="*/ 26 h 29"/>
                <a:gd name="T38" fmla="*/ 26 w 26"/>
                <a:gd name="T39" fmla="*/ 26 h 29"/>
                <a:gd name="T40" fmla="*/ 26 w 26"/>
                <a:gd name="T41" fmla="*/ 29 h 29"/>
                <a:gd name="T42" fmla="*/ 16 w 26"/>
                <a:gd name="T43" fmla="*/ 29 h 29"/>
                <a:gd name="T44" fmla="*/ 16 w 26"/>
                <a:gd name="T45" fmla="*/ 26 h 29"/>
                <a:gd name="T46" fmla="*/ 17 w 26"/>
                <a:gd name="T47" fmla="*/ 26 h 29"/>
                <a:gd name="T48" fmla="*/ 18 w 26"/>
                <a:gd name="T49" fmla="*/ 26 h 29"/>
                <a:gd name="T50" fmla="*/ 18 w 26"/>
                <a:gd name="T51" fmla="*/ 25 h 29"/>
                <a:gd name="T52" fmla="*/ 18 w 26"/>
                <a:gd name="T53" fmla="*/ 24 h 29"/>
                <a:gd name="T54" fmla="*/ 14 w 26"/>
                <a:gd name="T55" fmla="*/ 15 h 29"/>
                <a:gd name="T56" fmla="*/ 7 w 26"/>
                <a:gd name="T57" fmla="*/ 24 h 29"/>
                <a:gd name="T58" fmla="*/ 7 w 26"/>
                <a:gd name="T59" fmla="*/ 25 h 29"/>
                <a:gd name="T60" fmla="*/ 7 w 26"/>
                <a:gd name="T61" fmla="*/ 26 h 29"/>
                <a:gd name="T62" fmla="*/ 9 w 26"/>
                <a:gd name="T63" fmla="*/ 26 h 29"/>
                <a:gd name="T64" fmla="*/ 9 w 26"/>
                <a:gd name="T65" fmla="*/ 26 h 29"/>
                <a:gd name="T66" fmla="*/ 9 w 26"/>
                <a:gd name="T67" fmla="*/ 29 h 29"/>
                <a:gd name="T68" fmla="*/ 0 w 26"/>
                <a:gd name="T69" fmla="*/ 29 h 29"/>
                <a:gd name="T70" fmla="*/ 0 w 26"/>
                <a:gd name="T71" fmla="*/ 26 h 29"/>
                <a:gd name="T72" fmla="*/ 1 w 26"/>
                <a:gd name="T73" fmla="*/ 26 h 29"/>
                <a:gd name="T74" fmla="*/ 4 w 26"/>
                <a:gd name="T75" fmla="*/ 25 h 29"/>
                <a:gd name="T76" fmla="*/ 5 w 26"/>
                <a:gd name="T77" fmla="*/ 25 h 29"/>
                <a:gd name="T78" fmla="*/ 6 w 26"/>
                <a:gd name="T79" fmla="*/ 23 h 29"/>
                <a:gd name="T80" fmla="*/ 13 w 26"/>
                <a:gd name="T81" fmla="*/ 14 h 29"/>
                <a:gd name="T82" fmla="*/ 6 w 26"/>
                <a:gd name="T83" fmla="*/ 4 h 29"/>
                <a:gd name="T84" fmla="*/ 5 w 26"/>
                <a:gd name="T85" fmla="*/ 3 h 29"/>
                <a:gd name="T86" fmla="*/ 3 w 26"/>
                <a:gd name="T87" fmla="*/ 3 h 29"/>
                <a:gd name="T88" fmla="*/ 1 w 26"/>
                <a:gd name="T89" fmla="*/ 3 h 29"/>
                <a:gd name="T90" fmla="*/ 1 w 26"/>
                <a:gd name="T91" fmla="*/ 0 h 29"/>
                <a:gd name="T92" fmla="*/ 13 w 26"/>
                <a:gd name="T93" fmla="*/ 0 h 29"/>
                <a:gd name="T94" fmla="*/ 13 w 26"/>
                <a:gd name="T95" fmla="*/ 3 h 29"/>
                <a:gd name="T96" fmla="*/ 12 w 26"/>
                <a:gd name="T97" fmla="*/ 3 h 29"/>
                <a:gd name="T98" fmla="*/ 11 w 26"/>
                <a:gd name="T99" fmla="*/ 3 h 29"/>
                <a:gd name="T100" fmla="*/ 11 w 26"/>
                <a:gd name="T101" fmla="*/ 3 h 29"/>
                <a:gd name="T102" fmla="*/ 11 w 26"/>
                <a:gd name="T103" fmla="*/ 4 h 29"/>
                <a:gd name="T104" fmla="*/ 15 w 26"/>
                <a:gd name="T105"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 h="29">
                  <a:moveTo>
                    <a:pt x="15" y="10"/>
                  </a:moveTo>
                  <a:lnTo>
                    <a:pt x="18" y="4"/>
                  </a:lnTo>
                  <a:lnTo>
                    <a:pt x="20" y="4"/>
                  </a:lnTo>
                  <a:lnTo>
                    <a:pt x="20" y="3"/>
                  </a:lnTo>
                  <a:lnTo>
                    <a:pt x="20" y="3"/>
                  </a:lnTo>
                  <a:lnTo>
                    <a:pt x="17" y="3"/>
                  </a:lnTo>
                  <a:lnTo>
                    <a:pt x="16" y="3"/>
                  </a:lnTo>
                  <a:lnTo>
                    <a:pt x="16" y="0"/>
                  </a:lnTo>
                  <a:lnTo>
                    <a:pt x="26" y="0"/>
                  </a:lnTo>
                  <a:lnTo>
                    <a:pt x="26" y="3"/>
                  </a:lnTo>
                  <a:lnTo>
                    <a:pt x="24" y="3"/>
                  </a:lnTo>
                  <a:lnTo>
                    <a:pt x="24" y="1"/>
                  </a:lnTo>
                  <a:lnTo>
                    <a:pt x="23" y="3"/>
                  </a:lnTo>
                  <a:lnTo>
                    <a:pt x="22" y="3"/>
                  </a:lnTo>
                  <a:lnTo>
                    <a:pt x="15" y="13"/>
                  </a:lnTo>
                  <a:lnTo>
                    <a:pt x="23" y="24"/>
                  </a:lnTo>
                  <a:lnTo>
                    <a:pt x="24" y="25"/>
                  </a:lnTo>
                  <a:lnTo>
                    <a:pt x="25" y="26"/>
                  </a:lnTo>
                  <a:lnTo>
                    <a:pt x="26" y="26"/>
                  </a:lnTo>
                  <a:lnTo>
                    <a:pt x="26" y="26"/>
                  </a:lnTo>
                  <a:lnTo>
                    <a:pt x="26" y="29"/>
                  </a:lnTo>
                  <a:lnTo>
                    <a:pt x="16" y="29"/>
                  </a:lnTo>
                  <a:lnTo>
                    <a:pt x="16" y="26"/>
                  </a:lnTo>
                  <a:lnTo>
                    <a:pt x="17" y="26"/>
                  </a:lnTo>
                  <a:lnTo>
                    <a:pt x="18" y="26"/>
                  </a:lnTo>
                  <a:lnTo>
                    <a:pt x="18" y="25"/>
                  </a:lnTo>
                  <a:lnTo>
                    <a:pt x="18" y="24"/>
                  </a:lnTo>
                  <a:lnTo>
                    <a:pt x="14" y="15"/>
                  </a:lnTo>
                  <a:lnTo>
                    <a:pt x="7" y="24"/>
                  </a:lnTo>
                  <a:lnTo>
                    <a:pt x="7" y="25"/>
                  </a:lnTo>
                  <a:lnTo>
                    <a:pt x="7" y="26"/>
                  </a:lnTo>
                  <a:lnTo>
                    <a:pt x="9" y="26"/>
                  </a:lnTo>
                  <a:lnTo>
                    <a:pt x="9" y="26"/>
                  </a:lnTo>
                  <a:lnTo>
                    <a:pt x="9" y="29"/>
                  </a:lnTo>
                  <a:lnTo>
                    <a:pt x="0" y="29"/>
                  </a:lnTo>
                  <a:lnTo>
                    <a:pt x="0" y="26"/>
                  </a:lnTo>
                  <a:lnTo>
                    <a:pt x="1" y="26"/>
                  </a:lnTo>
                  <a:lnTo>
                    <a:pt x="4" y="25"/>
                  </a:lnTo>
                  <a:lnTo>
                    <a:pt x="5" y="25"/>
                  </a:lnTo>
                  <a:lnTo>
                    <a:pt x="6" y="23"/>
                  </a:lnTo>
                  <a:lnTo>
                    <a:pt x="13" y="14"/>
                  </a:lnTo>
                  <a:lnTo>
                    <a:pt x="6" y="4"/>
                  </a:lnTo>
                  <a:lnTo>
                    <a:pt x="5" y="3"/>
                  </a:lnTo>
                  <a:lnTo>
                    <a:pt x="3" y="3"/>
                  </a:lnTo>
                  <a:lnTo>
                    <a:pt x="1" y="3"/>
                  </a:lnTo>
                  <a:lnTo>
                    <a:pt x="1" y="0"/>
                  </a:lnTo>
                  <a:lnTo>
                    <a:pt x="13" y="0"/>
                  </a:lnTo>
                  <a:lnTo>
                    <a:pt x="13" y="3"/>
                  </a:lnTo>
                  <a:lnTo>
                    <a:pt x="12" y="3"/>
                  </a:lnTo>
                  <a:lnTo>
                    <a:pt x="11" y="3"/>
                  </a:lnTo>
                  <a:lnTo>
                    <a:pt x="11" y="3"/>
                  </a:lnTo>
                  <a:lnTo>
                    <a:pt x="11" y="4"/>
                  </a:lnTo>
                  <a:lnTo>
                    <a:pt x="15" y="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74" name="Freeform 44"/>
            <p:cNvSpPr>
              <a:spLocks noEditPoints="1"/>
            </p:cNvSpPr>
            <p:nvPr/>
          </p:nvSpPr>
          <p:spPr bwMode="auto">
            <a:xfrm>
              <a:off x="3722651" y="3154923"/>
              <a:ext cx="86307" cy="35220"/>
            </a:xfrm>
            <a:custGeom>
              <a:avLst/>
              <a:gdLst>
                <a:gd name="T0" fmla="*/ 0 w 47"/>
                <a:gd name="T1" fmla="*/ 5 h 26"/>
                <a:gd name="T2" fmla="*/ 0 w 47"/>
                <a:gd name="T3" fmla="*/ 0 h 26"/>
                <a:gd name="T4" fmla="*/ 47 w 47"/>
                <a:gd name="T5" fmla="*/ 0 h 26"/>
                <a:gd name="T6" fmla="*/ 47 w 47"/>
                <a:gd name="T7" fmla="*/ 5 h 26"/>
                <a:gd name="T8" fmla="*/ 0 w 47"/>
                <a:gd name="T9" fmla="*/ 5 h 26"/>
                <a:gd name="T10" fmla="*/ 0 w 47"/>
                <a:gd name="T11" fmla="*/ 26 h 26"/>
                <a:gd name="T12" fmla="*/ 0 w 47"/>
                <a:gd name="T13" fmla="*/ 22 h 26"/>
                <a:gd name="T14" fmla="*/ 47 w 47"/>
                <a:gd name="T15" fmla="*/ 22 h 26"/>
                <a:gd name="T16" fmla="*/ 47 w 47"/>
                <a:gd name="T17" fmla="*/ 26 h 26"/>
                <a:gd name="T18" fmla="*/ 0 w 47"/>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26">
                  <a:moveTo>
                    <a:pt x="0" y="5"/>
                  </a:moveTo>
                  <a:lnTo>
                    <a:pt x="0" y="0"/>
                  </a:lnTo>
                  <a:lnTo>
                    <a:pt x="47" y="0"/>
                  </a:lnTo>
                  <a:lnTo>
                    <a:pt x="47" y="5"/>
                  </a:lnTo>
                  <a:lnTo>
                    <a:pt x="0" y="5"/>
                  </a:lnTo>
                  <a:close/>
                  <a:moveTo>
                    <a:pt x="0" y="26"/>
                  </a:moveTo>
                  <a:lnTo>
                    <a:pt x="0" y="22"/>
                  </a:lnTo>
                  <a:lnTo>
                    <a:pt x="47" y="22"/>
                  </a:lnTo>
                  <a:lnTo>
                    <a:pt x="47" y="26"/>
                  </a:ln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75" name="Freeform 45"/>
            <p:cNvSpPr>
              <a:spLocks/>
            </p:cNvSpPr>
            <p:nvPr/>
          </p:nvSpPr>
          <p:spPr bwMode="auto">
            <a:xfrm>
              <a:off x="3827320" y="3125121"/>
              <a:ext cx="75289" cy="98889"/>
            </a:xfrm>
            <a:custGeom>
              <a:avLst/>
              <a:gdLst>
                <a:gd name="T0" fmla="*/ 41 w 41"/>
                <a:gd name="T1" fmla="*/ 3 h 73"/>
                <a:gd name="T2" fmla="*/ 33 w 41"/>
                <a:gd name="T3" fmla="*/ 18 h 73"/>
                <a:gd name="T4" fmla="*/ 26 w 41"/>
                <a:gd name="T5" fmla="*/ 30 h 73"/>
                <a:gd name="T6" fmla="*/ 23 w 41"/>
                <a:gd name="T7" fmla="*/ 43 h 73"/>
                <a:gd name="T8" fmla="*/ 22 w 41"/>
                <a:gd name="T9" fmla="*/ 55 h 73"/>
                <a:gd name="T10" fmla="*/ 22 w 41"/>
                <a:gd name="T11" fmla="*/ 59 h 73"/>
                <a:gd name="T12" fmla="*/ 22 w 41"/>
                <a:gd name="T13" fmla="*/ 63 h 73"/>
                <a:gd name="T14" fmla="*/ 22 w 41"/>
                <a:gd name="T15" fmla="*/ 65 h 73"/>
                <a:gd name="T16" fmla="*/ 22 w 41"/>
                <a:gd name="T17" fmla="*/ 66 h 73"/>
                <a:gd name="T18" fmla="*/ 22 w 41"/>
                <a:gd name="T19" fmla="*/ 70 h 73"/>
                <a:gd name="T20" fmla="*/ 21 w 41"/>
                <a:gd name="T21" fmla="*/ 72 h 73"/>
                <a:gd name="T22" fmla="*/ 20 w 41"/>
                <a:gd name="T23" fmla="*/ 72 h 73"/>
                <a:gd name="T24" fmla="*/ 17 w 41"/>
                <a:gd name="T25" fmla="*/ 73 h 73"/>
                <a:gd name="T26" fmla="*/ 15 w 41"/>
                <a:gd name="T27" fmla="*/ 72 h 73"/>
                <a:gd name="T28" fmla="*/ 14 w 41"/>
                <a:gd name="T29" fmla="*/ 71 h 73"/>
                <a:gd name="T30" fmla="*/ 13 w 41"/>
                <a:gd name="T31" fmla="*/ 70 h 73"/>
                <a:gd name="T32" fmla="*/ 13 w 41"/>
                <a:gd name="T33" fmla="*/ 66 h 73"/>
                <a:gd name="T34" fmla="*/ 13 w 41"/>
                <a:gd name="T35" fmla="*/ 56 h 73"/>
                <a:gd name="T36" fmla="*/ 16 w 41"/>
                <a:gd name="T37" fmla="*/ 46 h 73"/>
                <a:gd name="T38" fmla="*/ 20 w 41"/>
                <a:gd name="T39" fmla="*/ 37 h 73"/>
                <a:gd name="T40" fmla="*/ 26 w 41"/>
                <a:gd name="T41" fmla="*/ 23 h 73"/>
                <a:gd name="T42" fmla="*/ 35 w 41"/>
                <a:gd name="T43" fmla="*/ 6 h 73"/>
                <a:gd name="T44" fmla="*/ 14 w 41"/>
                <a:gd name="T45" fmla="*/ 6 h 73"/>
                <a:gd name="T46" fmla="*/ 12 w 41"/>
                <a:gd name="T47" fmla="*/ 6 h 73"/>
                <a:gd name="T48" fmla="*/ 8 w 41"/>
                <a:gd name="T49" fmla="*/ 8 h 73"/>
                <a:gd name="T50" fmla="*/ 6 w 41"/>
                <a:gd name="T51" fmla="*/ 9 h 73"/>
                <a:gd name="T52" fmla="*/ 5 w 41"/>
                <a:gd name="T53" fmla="*/ 11 h 73"/>
                <a:gd name="T54" fmla="*/ 4 w 41"/>
                <a:gd name="T55" fmla="*/ 14 h 73"/>
                <a:gd name="T56" fmla="*/ 3 w 41"/>
                <a:gd name="T57" fmla="*/ 18 h 73"/>
                <a:gd name="T58" fmla="*/ 0 w 41"/>
                <a:gd name="T59" fmla="*/ 18 h 73"/>
                <a:gd name="T60" fmla="*/ 3 w 41"/>
                <a:gd name="T61" fmla="*/ 0 h 73"/>
                <a:gd name="T62" fmla="*/ 41 w 41"/>
                <a:gd name="T63" fmla="*/ 0 h 73"/>
                <a:gd name="T64" fmla="*/ 41 w 41"/>
                <a:gd name="T65" fmla="*/ 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73">
                  <a:moveTo>
                    <a:pt x="41" y="3"/>
                  </a:moveTo>
                  <a:lnTo>
                    <a:pt x="33" y="18"/>
                  </a:lnTo>
                  <a:lnTo>
                    <a:pt x="26" y="30"/>
                  </a:lnTo>
                  <a:lnTo>
                    <a:pt x="23" y="43"/>
                  </a:lnTo>
                  <a:lnTo>
                    <a:pt x="22" y="55"/>
                  </a:lnTo>
                  <a:lnTo>
                    <a:pt x="22" y="59"/>
                  </a:lnTo>
                  <a:lnTo>
                    <a:pt x="22" y="63"/>
                  </a:lnTo>
                  <a:lnTo>
                    <a:pt x="22" y="65"/>
                  </a:lnTo>
                  <a:lnTo>
                    <a:pt x="22" y="66"/>
                  </a:lnTo>
                  <a:lnTo>
                    <a:pt x="22" y="70"/>
                  </a:lnTo>
                  <a:lnTo>
                    <a:pt x="21" y="72"/>
                  </a:lnTo>
                  <a:lnTo>
                    <a:pt x="20" y="72"/>
                  </a:lnTo>
                  <a:lnTo>
                    <a:pt x="17" y="73"/>
                  </a:lnTo>
                  <a:lnTo>
                    <a:pt x="15" y="72"/>
                  </a:lnTo>
                  <a:lnTo>
                    <a:pt x="14" y="71"/>
                  </a:lnTo>
                  <a:lnTo>
                    <a:pt x="13" y="70"/>
                  </a:lnTo>
                  <a:lnTo>
                    <a:pt x="13" y="66"/>
                  </a:lnTo>
                  <a:lnTo>
                    <a:pt x="13" y="56"/>
                  </a:lnTo>
                  <a:lnTo>
                    <a:pt x="16" y="46"/>
                  </a:lnTo>
                  <a:lnTo>
                    <a:pt x="20" y="37"/>
                  </a:lnTo>
                  <a:lnTo>
                    <a:pt x="26" y="23"/>
                  </a:lnTo>
                  <a:lnTo>
                    <a:pt x="35" y="6"/>
                  </a:lnTo>
                  <a:lnTo>
                    <a:pt x="14" y="6"/>
                  </a:lnTo>
                  <a:lnTo>
                    <a:pt x="12" y="6"/>
                  </a:lnTo>
                  <a:lnTo>
                    <a:pt x="8" y="8"/>
                  </a:lnTo>
                  <a:lnTo>
                    <a:pt x="6" y="9"/>
                  </a:lnTo>
                  <a:lnTo>
                    <a:pt x="5" y="11"/>
                  </a:lnTo>
                  <a:lnTo>
                    <a:pt x="4" y="14"/>
                  </a:lnTo>
                  <a:lnTo>
                    <a:pt x="3" y="18"/>
                  </a:lnTo>
                  <a:lnTo>
                    <a:pt x="0" y="18"/>
                  </a:lnTo>
                  <a:lnTo>
                    <a:pt x="3" y="0"/>
                  </a:lnTo>
                  <a:lnTo>
                    <a:pt x="41" y="0"/>
                  </a:lnTo>
                  <a:lnTo>
                    <a:pt x="41"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76" name="Freeform 46"/>
            <p:cNvSpPr>
              <a:spLocks/>
            </p:cNvSpPr>
            <p:nvPr/>
          </p:nvSpPr>
          <p:spPr bwMode="auto">
            <a:xfrm>
              <a:off x="3920971" y="3111575"/>
              <a:ext cx="84470" cy="124626"/>
            </a:xfrm>
            <a:custGeom>
              <a:avLst/>
              <a:gdLst>
                <a:gd name="T0" fmla="*/ 4 w 46"/>
                <a:gd name="T1" fmla="*/ 92 h 92"/>
                <a:gd name="T2" fmla="*/ 0 w 46"/>
                <a:gd name="T3" fmla="*/ 90 h 92"/>
                <a:gd name="T4" fmla="*/ 43 w 46"/>
                <a:gd name="T5" fmla="*/ 0 h 92"/>
                <a:gd name="T6" fmla="*/ 46 w 46"/>
                <a:gd name="T7" fmla="*/ 1 h 92"/>
                <a:gd name="T8" fmla="*/ 4 w 46"/>
                <a:gd name="T9" fmla="*/ 92 h 92"/>
              </a:gdLst>
              <a:ahLst/>
              <a:cxnLst>
                <a:cxn ang="0">
                  <a:pos x="T0" y="T1"/>
                </a:cxn>
                <a:cxn ang="0">
                  <a:pos x="T2" y="T3"/>
                </a:cxn>
                <a:cxn ang="0">
                  <a:pos x="T4" y="T5"/>
                </a:cxn>
                <a:cxn ang="0">
                  <a:pos x="T6" y="T7"/>
                </a:cxn>
                <a:cxn ang="0">
                  <a:pos x="T8" y="T9"/>
                </a:cxn>
              </a:cxnLst>
              <a:rect l="0" t="0" r="r" b="b"/>
              <a:pathLst>
                <a:path w="46" h="92">
                  <a:moveTo>
                    <a:pt x="4" y="92"/>
                  </a:moveTo>
                  <a:lnTo>
                    <a:pt x="0" y="90"/>
                  </a:lnTo>
                  <a:lnTo>
                    <a:pt x="43" y="0"/>
                  </a:lnTo>
                  <a:lnTo>
                    <a:pt x="46" y="1"/>
                  </a:lnTo>
                  <a:lnTo>
                    <a:pt x="4" y="9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77" name="Freeform 47"/>
            <p:cNvSpPr>
              <a:spLocks/>
            </p:cNvSpPr>
            <p:nvPr/>
          </p:nvSpPr>
          <p:spPr bwMode="auto">
            <a:xfrm>
              <a:off x="4025641" y="3123766"/>
              <a:ext cx="75289" cy="98889"/>
            </a:xfrm>
            <a:custGeom>
              <a:avLst/>
              <a:gdLst>
                <a:gd name="T0" fmla="*/ 32 w 41"/>
                <a:gd name="T1" fmla="*/ 24 h 73"/>
                <a:gd name="T2" fmla="*/ 32 w 41"/>
                <a:gd name="T3" fmla="*/ 14 h 73"/>
                <a:gd name="T4" fmla="*/ 29 w 41"/>
                <a:gd name="T5" fmla="*/ 6 h 73"/>
                <a:gd name="T6" fmla="*/ 23 w 41"/>
                <a:gd name="T7" fmla="*/ 3 h 73"/>
                <a:gd name="T8" fmla="*/ 15 w 41"/>
                <a:gd name="T9" fmla="*/ 3 h 73"/>
                <a:gd name="T10" fmla="*/ 11 w 41"/>
                <a:gd name="T11" fmla="*/ 5 h 73"/>
                <a:gd name="T12" fmla="*/ 7 w 41"/>
                <a:gd name="T13" fmla="*/ 10 h 73"/>
                <a:gd name="T14" fmla="*/ 7 w 41"/>
                <a:gd name="T15" fmla="*/ 14 h 73"/>
                <a:gd name="T16" fmla="*/ 10 w 41"/>
                <a:gd name="T17" fmla="*/ 19 h 73"/>
                <a:gd name="T18" fmla="*/ 10 w 41"/>
                <a:gd name="T19" fmla="*/ 22 h 73"/>
                <a:gd name="T20" fmla="*/ 7 w 41"/>
                <a:gd name="T21" fmla="*/ 24 h 73"/>
                <a:gd name="T22" fmla="*/ 3 w 41"/>
                <a:gd name="T23" fmla="*/ 24 h 73"/>
                <a:gd name="T24" fmla="*/ 1 w 41"/>
                <a:gd name="T25" fmla="*/ 21 h 73"/>
                <a:gd name="T26" fmla="*/ 1 w 41"/>
                <a:gd name="T27" fmla="*/ 14 h 73"/>
                <a:gd name="T28" fmla="*/ 4 w 41"/>
                <a:gd name="T29" fmla="*/ 7 h 73"/>
                <a:gd name="T30" fmla="*/ 11 w 41"/>
                <a:gd name="T31" fmla="*/ 2 h 73"/>
                <a:gd name="T32" fmla="*/ 20 w 41"/>
                <a:gd name="T33" fmla="*/ 0 h 73"/>
                <a:gd name="T34" fmla="*/ 29 w 41"/>
                <a:gd name="T35" fmla="*/ 1 h 73"/>
                <a:gd name="T36" fmla="*/ 35 w 41"/>
                <a:gd name="T37" fmla="*/ 5 h 73"/>
                <a:gd name="T38" fmla="*/ 39 w 41"/>
                <a:gd name="T39" fmla="*/ 13 h 73"/>
                <a:gd name="T40" fmla="*/ 39 w 41"/>
                <a:gd name="T41" fmla="*/ 22 h 73"/>
                <a:gd name="T42" fmla="*/ 35 w 41"/>
                <a:gd name="T43" fmla="*/ 32 h 73"/>
                <a:gd name="T44" fmla="*/ 22 w 41"/>
                <a:gd name="T45" fmla="*/ 46 h 73"/>
                <a:gd name="T46" fmla="*/ 11 w 41"/>
                <a:gd name="T47" fmla="*/ 56 h 73"/>
                <a:gd name="T48" fmla="*/ 5 w 41"/>
                <a:gd name="T49" fmla="*/ 64 h 73"/>
                <a:gd name="T50" fmla="*/ 29 w 41"/>
                <a:gd name="T51" fmla="*/ 66 h 73"/>
                <a:gd name="T52" fmla="*/ 35 w 41"/>
                <a:gd name="T53" fmla="*/ 64 h 73"/>
                <a:gd name="T54" fmla="*/ 38 w 41"/>
                <a:gd name="T55" fmla="*/ 58 h 73"/>
                <a:gd name="T56" fmla="*/ 41 w 41"/>
                <a:gd name="T57" fmla="*/ 55 h 73"/>
                <a:gd name="T58" fmla="*/ 0 w 41"/>
                <a:gd name="T59" fmla="*/ 73 h 73"/>
                <a:gd name="T60" fmla="*/ 2 w 41"/>
                <a:gd name="T61" fmla="*/ 63 h 73"/>
                <a:gd name="T62" fmla="*/ 9 w 41"/>
                <a:gd name="T63" fmla="*/ 54 h 73"/>
                <a:gd name="T64" fmla="*/ 19 w 41"/>
                <a:gd name="T65" fmla="*/ 44 h 73"/>
                <a:gd name="T66" fmla="*/ 27 w 41"/>
                <a:gd name="T67"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73">
                  <a:moveTo>
                    <a:pt x="29" y="30"/>
                  </a:moveTo>
                  <a:lnTo>
                    <a:pt x="32" y="24"/>
                  </a:lnTo>
                  <a:lnTo>
                    <a:pt x="32" y="19"/>
                  </a:lnTo>
                  <a:lnTo>
                    <a:pt x="32" y="14"/>
                  </a:lnTo>
                  <a:lnTo>
                    <a:pt x="31" y="10"/>
                  </a:lnTo>
                  <a:lnTo>
                    <a:pt x="29" y="6"/>
                  </a:lnTo>
                  <a:lnTo>
                    <a:pt x="27" y="4"/>
                  </a:lnTo>
                  <a:lnTo>
                    <a:pt x="23" y="3"/>
                  </a:lnTo>
                  <a:lnTo>
                    <a:pt x="20" y="3"/>
                  </a:lnTo>
                  <a:lnTo>
                    <a:pt x="15" y="3"/>
                  </a:lnTo>
                  <a:lnTo>
                    <a:pt x="13" y="4"/>
                  </a:lnTo>
                  <a:lnTo>
                    <a:pt x="11" y="5"/>
                  </a:lnTo>
                  <a:lnTo>
                    <a:pt x="9" y="7"/>
                  </a:lnTo>
                  <a:lnTo>
                    <a:pt x="7" y="10"/>
                  </a:lnTo>
                  <a:lnTo>
                    <a:pt x="7" y="12"/>
                  </a:lnTo>
                  <a:lnTo>
                    <a:pt x="7" y="14"/>
                  </a:lnTo>
                  <a:lnTo>
                    <a:pt x="9" y="16"/>
                  </a:lnTo>
                  <a:lnTo>
                    <a:pt x="10" y="19"/>
                  </a:lnTo>
                  <a:lnTo>
                    <a:pt x="10" y="20"/>
                  </a:lnTo>
                  <a:lnTo>
                    <a:pt x="10" y="22"/>
                  </a:lnTo>
                  <a:lnTo>
                    <a:pt x="9" y="23"/>
                  </a:lnTo>
                  <a:lnTo>
                    <a:pt x="7" y="24"/>
                  </a:lnTo>
                  <a:lnTo>
                    <a:pt x="6" y="24"/>
                  </a:lnTo>
                  <a:lnTo>
                    <a:pt x="3" y="24"/>
                  </a:lnTo>
                  <a:lnTo>
                    <a:pt x="2" y="22"/>
                  </a:lnTo>
                  <a:lnTo>
                    <a:pt x="1" y="21"/>
                  </a:lnTo>
                  <a:lnTo>
                    <a:pt x="1" y="18"/>
                  </a:lnTo>
                  <a:lnTo>
                    <a:pt x="1" y="14"/>
                  </a:lnTo>
                  <a:lnTo>
                    <a:pt x="2" y="10"/>
                  </a:lnTo>
                  <a:lnTo>
                    <a:pt x="4" y="7"/>
                  </a:lnTo>
                  <a:lnTo>
                    <a:pt x="6" y="4"/>
                  </a:lnTo>
                  <a:lnTo>
                    <a:pt x="11" y="2"/>
                  </a:lnTo>
                  <a:lnTo>
                    <a:pt x="15" y="1"/>
                  </a:lnTo>
                  <a:lnTo>
                    <a:pt x="20" y="0"/>
                  </a:lnTo>
                  <a:lnTo>
                    <a:pt x="24" y="0"/>
                  </a:lnTo>
                  <a:lnTo>
                    <a:pt x="29" y="1"/>
                  </a:lnTo>
                  <a:lnTo>
                    <a:pt x="32" y="3"/>
                  </a:lnTo>
                  <a:lnTo>
                    <a:pt x="35" y="5"/>
                  </a:lnTo>
                  <a:lnTo>
                    <a:pt x="38" y="9"/>
                  </a:lnTo>
                  <a:lnTo>
                    <a:pt x="39" y="13"/>
                  </a:lnTo>
                  <a:lnTo>
                    <a:pt x="40" y="18"/>
                  </a:lnTo>
                  <a:lnTo>
                    <a:pt x="39" y="22"/>
                  </a:lnTo>
                  <a:lnTo>
                    <a:pt x="38" y="28"/>
                  </a:lnTo>
                  <a:lnTo>
                    <a:pt x="35" y="32"/>
                  </a:lnTo>
                  <a:lnTo>
                    <a:pt x="30" y="38"/>
                  </a:lnTo>
                  <a:lnTo>
                    <a:pt x="22" y="46"/>
                  </a:lnTo>
                  <a:lnTo>
                    <a:pt x="15" y="53"/>
                  </a:lnTo>
                  <a:lnTo>
                    <a:pt x="11" y="56"/>
                  </a:lnTo>
                  <a:lnTo>
                    <a:pt x="7" y="60"/>
                  </a:lnTo>
                  <a:lnTo>
                    <a:pt x="5" y="64"/>
                  </a:lnTo>
                  <a:lnTo>
                    <a:pt x="4" y="66"/>
                  </a:lnTo>
                  <a:lnTo>
                    <a:pt x="29" y="66"/>
                  </a:lnTo>
                  <a:lnTo>
                    <a:pt x="32" y="66"/>
                  </a:lnTo>
                  <a:lnTo>
                    <a:pt x="35" y="64"/>
                  </a:lnTo>
                  <a:lnTo>
                    <a:pt x="37" y="62"/>
                  </a:lnTo>
                  <a:lnTo>
                    <a:pt x="38" y="58"/>
                  </a:lnTo>
                  <a:lnTo>
                    <a:pt x="38" y="55"/>
                  </a:lnTo>
                  <a:lnTo>
                    <a:pt x="41" y="55"/>
                  </a:lnTo>
                  <a:lnTo>
                    <a:pt x="38" y="73"/>
                  </a:lnTo>
                  <a:lnTo>
                    <a:pt x="0" y="73"/>
                  </a:lnTo>
                  <a:lnTo>
                    <a:pt x="0" y="67"/>
                  </a:lnTo>
                  <a:lnTo>
                    <a:pt x="2" y="63"/>
                  </a:lnTo>
                  <a:lnTo>
                    <a:pt x="6" y="57"/>
                  </a:lnTo>
                  <a:lnTo>
                    <a:pt x="9" y="54"/>
                  </a:lnTo>
                  <a:lnTo>
                    <a:pt x="13" y="49"/>
                  </a:lnTo>
                  <a:lnTo>
                    <a:pt x="19" y="44"/>
                  </a:lnTo>
                  <a:lnTo>
                    <a:pt x="23" y="39"/>
                  </a:lnTo>
                  <a:lnTo>
                    <a:pt x="27" y="35"/>
                  </a:lnTo>
                  <a:lnTo>
                    <a:pt x="29" y="3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78" name="Freeform 48"/>
            <p:cNvSpPr>
              <a:spLocks/>
            </p:cNvSpPr>
            <p:nvPr/>
          </p:nvSpPr>
          <p:spPr bwMode="auto">
            <a:xfrm>
              <a:off x="3502295" y="4253530"/>
              <a:ext cx="119360" cy="105661"/>
            </a:xfrm>
            <a:custGeom>
              <a:avLst/>
              <a:gdLst>
                <a:gd name="T0" fmla="*/ 0 w 65"/>
                <a:gd name="T1" fmla="*/ 78 h 78"/>
                <a:gd name="T2" fmla="*/ 16 w 65"/>
                <a:gd name="T3" fmla="*/ 0 h 78"/>
                <a:gd name="T4" fmla="*/ 65 w 65"/>
                <a:gd name="T5" fmla="*/ 0 h 78"/>
                <a:gd name="T6" fmla="*/ 62 w 65"/>
                <a:gd name="T7" fmla="*/ 9 h 78"/>
                <a:gd name="T8" fmla="*/ 23 w 65"/>
                <a:gd name="T9" fmla="*/ 9 h 78"/>
                <a:gd name="T10" fmla="*/ 18 w 65"/>
                <a:gd name="T11" fmla="*/ 34 h 78"/>
                <a:gd name="T12" fmla="*/ 60 w 65"/>
                <a:gd name="T13" fmla="*/ 34 h 78"/>
                <a:gd name="T14" fmla="*/ 57 w 65"/>
                <a:gd name="T15" fmla="*/ 43 h 78"/>
                <a:gd name="T16" fmla="*/ 16 w 65"/>
                <a:gd name="T17" fmla="*/ 43 h 78"/>
                <a:gd name="T18" fmla="*/ 9 w 65"/>
                <a:gd name="T19" fmla="*/ 78 h 78"/>
                <a:gd name="T20" fmla="*/ 0 w 65"/>
                <a:gd name="T21"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78">
                  <a:moveTo>
                    <a:pt x="0" y="78"/>
                  </a:moveTo>
                  <a:lnTo>
                    <a:pt x="16" y="0"/>
                  </a:lnTo>
                  <a:lnTo>
                    <a:pt x="65" y="0"/>
                  </a:lnTo>
                  <a:lnTo>
                    <a:pt x="62" y="9"/>
                  </a:lnTo>
                  <a:lnTo>
                    <a:pt x="23" y="9"/>
                  </a:lnTo>
                  <a:lnTo>
                    <a:pt x="18" y="34"/>
                  </a:lnTo>
                  <a:lnTo>
                    <a:pt x="60" y="34"/>
                  </a:lnTo>
                  <a:lnTo>
                    <a:pt x="57" y="43"/>
                  </a:lnTo>
                  <a:lnTo>
                    <a:pt x="16" y="43"/>
                  </a:lnTo>
                  <a:lnTo>
                    <a:pt x="9" y="78"/>
                  </a:lnTo>
                  <a:lnTo>
                    <a:pt x="0" y="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79" name="Freeform 49"/>
            <p:cNvSpPr>
              <a:spLocks noEditPoints="1"/>
            </p:cNvSpPr>
            <p:nvPr/>
          </p:nvSpPr>
          <p:spPr bwMode="auto">
            <a:xfrm>
              <a:off x="3621655" y="4349709"/>
              <a:ext cx="47744" cy="50122"/>
            </a:xfrm>
            <a:custGeom>
              <a:avLst/>
              <a:gdLst>
                <a:gd name="T0" fmla="*/ 5 w 26"/>
                <a:gd name="T1" fmla="*/ 6 h 37"/>
                <a:gd name="T2" fmla="*/ 5 w 26"/>
                <a:gd name="T3" fmla="*/ 12 h 37"/>
                <a:gd name="T4" fmla="*/ 9 w 26"/>
                <a:gd name="T5" fmla="*/ 16 h 37"/>
                <a:gd name="T6" fmla="*/ 14 w 26"/>
                <a:gd name="T7" fmla="*/ 16 h 37"/>
                <a:gd name="T8" fmla="*/ 18 w 26"/>
                <a:gd name="T9" fmla="*/ 12 h 37"/>
                <a:gd name="T10" fmla="*/ 17 w 26"/>
                <a:gd name="T11" fmla="*/ 6 h 37"/>
                <a:gd name="T12" fmla="*/ 13 w 26"/>
                <a:gd name="T13" fmla="*/ 2 h 37"/>
                <a:gd name="T14" fmla="*/ 9 w 26"/>
                <a:gd name="T15" fmla="*/ 2 h 37"/>
                <a:gd name="T16" fmla="*/ 12 w 26"/>
                <a:gd name="T17" fmla="*/ 23 h 37"/>
                <a:gd name="T18" fmla="*/ 20 w 26"/>
                <a:gd name="T19" fmla="*/ 24 h 37"/>
                <a:gd name="T20" fmla="*/ 23 w 26"/>
                <a:gd name="T21" fmla="*/ 27 h 37"/>
                <a:gd name="T22" fmla="*/ 23 w 26"/>
                <a:gd name="T23" fmla="*/ 32 h 37"/>
                <a:gd name="T24" fmla="*/ 21 w 26"/>
                <a:gd name="T25" fmla="*/ 35 h 37"/>
                <a:gd name="T26" fmla="*/ 15 w 26"/>
                <a:gd name="T27" fmla="*/ 37 h 37"/>
                <a:gd name="T28" fmla="*/ 6 w 26"/>
                <a:gd name="T29" fmla="*/ 37 h 37"/>
                <a:gd name="T30" fmla="*/ 1 w 26"/>
                <a:gd name="T31" fmla="*/ 33 h 37"/>
                <a:gd name="T32" fmla="*/ 0 w 26"/>
                <a:gd name="T33" fmla="*/ 29 h 37"/>
                <a:gd name="T34" fmla="*/ 2 w 26"/>
                <a:gd name="T35" fmla="*/ 26 h 37"/>
                <a:gd name="T36" fmla="*/ 2 w 26"/>
                <a:gd name="T37" fmla="*/ 23 h 37"/>
                <a:gd name="T38" fmla="*/ 2 w 26"/>
                <a:gd name="T39" fmla="*/ 20 h 37"/>
                <a:gd name="T40" fmla="*/ 3 w 26"/>
                <a:gd name="T41" fmla="*/ 18 h 37"/>
                <a:gd name="T42" fmla="*/ 5 w 26"/>
                <a:gd name="T43" fmla="*/ 16 h 37"/>
                <a:gd name="T44" fmla="*/ 2 w 26"/>
                <a:gd name="T45" fmla="*/ 11 h 37"/>
                <a:gd name="T46" fmla="*/ 2 w 26"/>
                <a:gd name="T47" fmla="*/ 6 h 37"/>
                <a:gd name="T48" fmla="*/ 5 w 26"/>
                <a:gd name="T49" fmla="*/ 1 h 37"/>
                <a:gd name="T50" fmla="*/ 11 w 26"/>
                <a:gd name="T51" fmla="*/ 0 h 37"/>
                <a:gd name="T52" fmla="*/ 17 w 26"/>
                <a:gd name="T53" fmla="*/ 1 h 37"/>
                <a:gd name="T54" fmla="*/ 21 w 26"/>
                <a:gd name="T55" fmla="*/ 0 h 37"/>
                <a:gd name="T56" fmla="*/ 24 w 26"/>
                <a:gd name="T57" fmla="*/ 0 h 37"/>
                <a:gd name="T58" fmla="*/ 26 w 26"/>
                <a:gd name="T59" fmla="*/ 2 h 37"/>
                <a:gd name="T60" fmla="*/ 24 w 26"/>
                <a:gd name="T61" fmla="*/ 5 h 37"/>
                <a:gd name="T62" fmla="*/ 22 w 26"/>
                <a:gd name="T63" fmla="*/ 5 h 37"/>
                <a:gd name="T64" fmla="*/ 21 w 26"/>
                <a:gd name="T65" fmla="*/ 2 h 37"/>
                <a:gd name="T66" fmla="*/ 19 w 26"/>
                <a:gd name="T67" fmla="*/ 3 h 37"/>
                <a:gd name="T68" fmla="*/ 21 w 26"/>
                <a:gd name="T69" fmla="*/ 6 h 37"/>
                <a:gd name="T70" fmla="*/ 20 w 26"/>
                <a:gd name="T71" fmla="*/ 12 h 37"/>
                <a:gd name="T72" fmla="*/ 17 w 26"/>
                <a:gd name="T73" fmla="*/ 17 h 37"/>
                <a:gd name="T74" fmla="*/ 11 w 26"/>
                <a:gd name="T75" fmla="*/ 18 h 37"/>
                <a:gd name="T76" fmla="*/ 6 w 26"/>
                <a:gd name="T77" fmla="*/ 17 h 37"/>
                <a:gd name="T78" fmla="*/ 4 w 26"/>
                <a:gd name="T79" fmla="*/ 19 h 37"/>
                <a:gd name="T80" fmla="*/ 6 w 26"/>
                <a:gd name="T81" fmla="*/ 21 h 37"/>
                <a:gd name="T82" fmla="*/ 13 w 26"/>
                <a:gd name="T83" fmla="*/ 26 h 37"/>
                <a:gd name="T84" fmla="*/ 5 w 26"/>
                <a:gd name="T85" fmla="*/ 26 h 37"/>
                <a:gd name="T86" fmla="*/ 3 w 26"/>
                <a:gd name="T87" fmla="*/ 28 h 37"/>
                <a:gd name="T88" fmla="*/ 3 w 26"/>
                <a:gd name="T89" fmla="*/ 33 h 37"/>
                <a:gd name="T90" fmla="*/ 8 w 26"/>
                <a:gd name="T91" fmla="*/ 35 h 37"/>
                <a:gd name="T92" fmla="*/ 15 w 26"/>
                <a:gd name="T93" fmla="*/ 36 h 37"/>
                <a:gd name="T94" fmla="*/ 20 w 26"/>
                <a:gd name="T95" fmla="*/ 33 h 37"/>
                <a:gd name="T96" fmla="*/ 21 w 26"/>
                <a:gd name="T97" fmla="*/ 29 h 37"/>
                <a:gd name="T98" fmla="*/ 19 w 26"/>
                <a:gd name="T99" fmla="*/ 27 h 37"/>
                <a:gd name="T100" fmla="*/ 15 w 26"/>
                <a:gd name="T10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 h="37">
                  <a:moveTo>
                    <a:pt x="6" y="3"/>
                  </a:moveTo>
                  <a:lnTo>
                    <a:pt x="5" y="6"/>
                  </a:lnTo>
                  <a:lnTo>
                    <a:pt x="5" y="10"/>
                  </a:lnTo>
                  <a:lnTo>
                    <a:pt x="5" y="12"/>
                  </a:lnTo>
                  <a:lnTo>
                    <a:pt x="6" y="15"/>
                  </a:lnTo>
                  <a:lnTo>
                    <a:pt x="9" y="16"/>
                  </a:lnTo>
                  <a:lnTo>
                    <a:pt x="11" y="17"/>
                  </a:lnTo>
                  <a:lnTo>
                    <a:pt x="14" y="16"/>
                  </a:lnTo>
                  <a:lnTo>
                    <a:pt x="15" y="15"/>
                  </a:lnTo>
                  <a:lnTo>
                    <a:pt x="18" y="12"/>
                  </a:lnTo>
                  <a:lnTo>
                    <a:pt x="18" y="10"/>
                  </a:lnTo>
                  <a:lnTo>
                    <a:pt x="17" y="6"/>
                  </a:lnTo>
                  <a:lnTo>
                    <a:pt x="15" y="3"/>
                  </a:lnTo>
                  <a:lnTo>
                    <a:pt x="13" y="2"/>
                  </a:lnTo>
                  <a:lnTo>
                    <a:pt x="11" y="2"/>
                  </a:lnTo>
                  <a:lnTo>
                    <a:pt x="9" y="2"/>
                  </a:lnTo>
                  <a:lnTo>
                    <a:pt x="6" y="3"/>
                  </a:lnTo>
                  <a:close/>
                  <a:moveTo>
                    <a:pt x="12" y="23"/>
                  </a:moveTo>
                  <a:lnTo>
                    <a:pt x="17" y="23"/>
                  </a:lnTo>
                  <a:lnTo>
                    <a:pt x="20" y="24"/>
                  </a:lnTo>
                  <a:lnTo>
                    <a:pt x="22" y="25"/>
                  </a:lnTo>
                  <a:lnTo>
                    <a:pt x="23" y="27"/>
                  </a:lnTo>
                  <a:lnTo>
                    <a:pt x="24" y="29"/>
                  </a:lnTo>
                  <a:lnTo>
                    <a:pt x="23" y="32"/>
                  </a:lnTo>
                  <a:lnTo>
                    <a:pt x="22" y="34"/>
                  </a:lnTo>
                  <a:lnTo>
                    <a:pt x="21" y="35"/>
                  </a:lnTo>
                  <a:lnTo>
                    <a:pt x="19" y="36"/>
                  </a:lnTo>
                  <a:lnTo>
                    <a:pt x="15" y="37"/>
                  </a:lnTo>
                  <a:lnTo>
                    <a:pt x="11" y="37"/>
                  </a:lnTo>
                  <a:lnTo>
                    <a:pt x="6" y="37"/>
                  </a:lnTo>
                  <a:lnTo>
                    <a:pt x="3" y="35"/>
                  </a:lnTo>
                  <a:lnTo>
                    <a:pt x="1" y="33"/>
                  </a:lnTo>
                  <a:lnTo>
                    <a:pt x="0" y="30"/>
                  </a:lnTo>
                  <a:lnTo>
                    <a:pt x="0" y="29"/>
                  </a:lnTo>
                  <a:lnTo>
                    <a:pt x="1" y="27"/>
                  </a:lnTo>
                  <a:lnTo>
                    <a:pt x="2" y="26"/>
                  </a:lnTo>
                  <a:lnTo>
                    <a:pt x="5" y="25"/>
                  </a:lnTo>
                  <a:lnTo>
                    <a:pt x="2" y="23"/>
                  </a:lnTo>
                  <a:lnTo>
                    <a:pt x="2" y="21"/>
                  </a:lnTo>
                  <a:lnTo>
                    <a:pt x="2" y="20"/>
                  </a:lnTo>
                  <a:lnTo>
                    <a:pt x="2" y="19"/>
                  </a:lnTo>
                  <a:lnTo>
                    <a:pt x="3" y="18"/>
                  </a:lnTo>
                  <a:lnTo>
                    <a:pt x="3" y="17"/>
                  </a:lnTo>
                  <a:lnTo>
                    <a:pt x="5" y="16"/>
                  </a:lnTo>
                  <a:lnTo>
                    <a:pt x="2" y="14"/>
                  </a:lnTo>
                  <a:lnTo>
                    <a:pt x="2" y="11"/>
                  </a:lnTo>
                  <a:lnTo>
                    <a:pt x="2" y="10"/>
                  </a:lnTo>
                  <a:lnTo>
                    <a:pt x="2" y="6"/>
                  </a:lnTo>
                  <a:lnTo>
                    <a:pt x="4" y="3"/>
                  </a:lnTo>
                  <a:lnTo>
                    <a:pt x="5" y="1"/>
                  </a:lnTo>
                  <a:lnTo>
                    <a:pt x="9" y="0"/>
                  </a:lnTo>
                  <a:lnTo>
                    <a:pt x="11" y="0"/>
                  </a:lnTo>
                  <a:lnTo>
                    <a:pt x="15" y="1"/>
                  </a:lnTo>
                  <a:lnTo>
                    <a:pt x="17" y="1"/>
                  </a:lnTo>
                  <a:lnTo>
                    <a:pt x="18" y="2"/>
                  </a:lnTo>
                  <a:lnTo>
                    <a:pt x="21" y="0"/>
                  </a:lnTo>
                  <a:lnTo>
                    <a:pt x="23" y="0"/>
                  </a:lnTo>
                  <a:lnTo>
                    <a:pt x="24" y="0"/>
                  </a:lnTo>
                  <a:lnTo>
                    <a:pt x="26" y="1"/>
                  </a:lnTo>
                  <a:lnTo>
                    <a:pt x="26" y="2"/>
                  </a:lnTo>
                  <a:lnTo>
                    <a:pt x="26" y="3"/>
                  </a:lnTo>
                  <a:lnTo>
                    <a:pt x="24" y="5"/>
                  </a:lnTo>
                  <a:lnTo>
                    <a:pt x="24" y="5"/>
                  </a:lnTo>
                  <a:lnTo>
                    <a:pt x="22" y="5"/>
                  </a:lnTo>
                  <a:lnTo>
                    <a:pt x="22" y="3"/>
                  </a:lnTo>
                  <a:lnTo>
                    <a:pt x="21" y="2"/>
                  </a:lnTo>
                  <a:lnTo>
                    <a:pt x="21" y="2"/>
                  </a:lnTo>
                  <a:lnTo>
                    <a:pt x="19" y="3"/>
                  </a:lnTo>
                  <a:lnTo>
                    <a:pt x="20" y="5"/>
                  </a:lnTo>
                  <a:lnTo>
                    <a:pt x="21" y="6"/>
                  </a:lnTo>
                  <a:lnTo>
                    <a:pt x="21" y="10"/>
                  </a:lnTo>
                  <a:lnTo>
                    <a:pt x="20" y="12"/>
                  </a:lnTo>
                  <a:lnTo>
                    <a:pt x="19" y="16"/>
                  </a:lnTo>
                  <a:lnTo>
                    <a:pt x="17" y="17"/>
                  </a:lnTo>
                  <a:lnTo>
                    <a:pt x="14" y="18"/>
                  </a:lnTo>
                  <a:lnTo>
                    <a:pt x="11" y="18"/>
                  </a:lnTo>
                  <a:lnTo>
                    <a:pt x="9" y="18"/>
                  </a:lnTo>
                  <a:lnTo>
                    <a:pt x="6" y="17"/>
                  </a:lnTo>
                  <a:lnTo>
                    <a:pt x="5" y="18"/>
                  </a:lnTo>
                  <a:lnTo>
                    <a:pt x="4" y="19"/>
                  </a:lnTo>
                  <a:lnTo>
                    <a:pt x="5" y="21"/>
                  </a:lnTo>
                  <a:lnTo>
                    <a:pt x="6" y="21"/>
                  </a:lnTo>
                  <a:lnTo>
                    <a:pt x="12" y="23"/>
                  </a:lnTo>
                  <a:close/>
                  <a:moveTo>
                    <a:pt x="13" y="26"/>
                  </a:moveTo>
                  <a:lnTo>
                    <a:pt x="6" y="25"/>
                  </a:lnTo>
                  <a:lnTo>
                    <a:pt x="5" y="26"/>
                  </a:lnTo>
                  <a:lnTo>
                    <a:pt x="3" y="27"/>
                  </a:lnTo>
                  <a:lnTo>
                    <a:pt x="3" y="28"/>
                  </a:lnTo>
                  <a:lnTo>
                    <a:pt x="3" y="30"/>
                  </a:lnTo>
                  <a:lnTo>
                    <a:pt x="3" y="33"/>
                  </a:lnTo>
                  <a:lnTo>
                    <a:pt x="5" y="34"/>
                  </a:lnTo>
                  <a:lnTo>
                    <a:pt x="8" y="35"/>
                  </a:lnTo>
                  <a:lnTo>
                    <a:pt x="12" y="36"/>
                  </a:lnTo>
                  <a:lnTo>
                    <a:pt x="15" y="36"/>
                  </a:lnTo>
                  <a:lnTo>
                    <a:pt x="19" y="35"/>
                  </a:lnTo>
                  <a:lnTo>
                    <a:pt x="20" y="33"/>
                  </a:lnTo>
                  <a:lnTo>
                    <a:pt x="21" y="30"/>
                  </a:lnTo>
                  <a:lnTo>
                    <a:pt x="21" y="29"/>
                  </a:lnTo>
                  <a:lnTo>
                    <a:pt x="20" y="28"/>
                  </a:lnTo>
                  <a:lnTo>
                    <a:pt x="19" y="27"/>
                  </a:lnTo>
                  <a:lnTo>
                    <a:pt x="19" y="27"/>
                  </a:lnTo>
                  <a:lnTo>
                    <a:pt x="15" y="26"/>
                  </a:lnTo>
                  <a:lnTo>
                    <a:pt x="13"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0" name="Freeform 50"/>
            <p:cNvSpPr>
              <a:spLocks/>
            </p:cNvSpPr>
            <p:nvPr/>
          </p:nvSpPr>
          <p:spPr bwMode="auto">
            <a:xfrm>
              <a:off x="3676744" y="4349709"/>
              <a:ext cx="34890" cy="37930"/>
            </a:xfrm>
            <a:custGeom>
              <a:avLst/>
              <a:gdLst>
                <a:gd name="T0" fmla="*/ 17 w 19"/>
                <a:gd name="T1" fmla="*/ 17 h 28"/>
                <a:gd name="T2" fmla="*/ 18 w 19"/>
                <a:gd name="T3" fmla="*/ 18 h 28"/>
                <a:gd name="T4" fmla="*/ 19 w 19"/>
                <a:gd name="T5" fmla="*/ 20 h 28"/>
                <a:gd name="T6" fmla="*/ 18 w 19"/>
                <a:gd name="T7" fmla="*/ 24 h 28"/>
                <a:gd name="T8" fmla="*/ 16 w 19"/>
                <a:gd name="T9" fmla="*/ 26 h 28"/>
                <a:gd name="T10" fmla="*/ 14 w 19"/>
                <a:gd name="T11" fmla="*/ 28 h 28"/>
                <a:gd name="T12" fmla="*/ 10 w 19"/>
                <a:gd name="T13" fmla="*/ 28 h 28"/>
                <a:gd name="T14" fmla="*/ 7 w 19"/>
                <a:gd name="T15" fmla="*/ 28 h 28"/>
                <a:gd name="T16" fmla="*/ 6 w 19"/>
                <a:gd name="T17" fmla="*/ 27 h 28"/>
                <a:gd name="T18" fmla="*/ 2 w 19"/>
                <a:gd name="T19" fmla="*/ 27 h 28"/>
                <a:gd name="T20" fmla="*/ 1 w 19"/>
                <a:gd name="T21" fmla="*/ 27 h 28"/>
                <a:gd name="T22" fmla="*/ 0 w 19"/>
                <a:gd name="T23" fmla="*/ 28 h 28"/>
                <a:gd name="T24" fmla="*/ 0 w 19"/>
                <a:gd name="T25" fmla="*/ 19 h 28"/>
                <a:gd name="T26" fmla="*/ 1 w 19"/>
                <a:gd name="T27" fmla="*/ 19 h 28"/>
                <a:gd name="T28" fmla="*/ 2 w 19"/>
                <a:gd name="T29" fmla="*/ 23 h 28"/>
                <a:gd name="T30" fmla="*/ 4 w 19"/>
                <a:gd name="T31" fmla="*/ 25 h 28"/>
                <a:gd name="T32" fmla="*/ 7 w 19"/>
                <a:gd name="T33" fmla="*/ 26 h 28"/>
                <a:gd name="T34" fmla="*/ 10 w 19"/>
                <a:gd name="T35" fmla="*/ 27 h 28"/>
                <a:gd name="T36" fmla="*/ 13 w 19"/>
                <a:gd name="T37" fmla="*/ 27 h 28"/>
                <a:gd name="T38" fmla="*/ 14 w 19"/>
                <a:gd name="T39" fmla="*/ 26 h 28"/>
                <a:gd name="T40" fmla="*/ 16 w 19"/>
                <a:gd name="T41" fmla="*/ 24 h 28"/>
                <a:gd name="T42" fmla="*/ 16 w 19"/>
                <a:gd name="T43" fmla="*/ 21 h 28"/>
                <a:gd name="T44" fmla="*/ 16 w 19"/>
                <a:gd name="T45" fmla="*/ 20 h 28"/>
                <a:gd name="T46" fmla="*/ 15 w 19"/>
                <a:gd name="T47" fmla="*/ 18 h 28"/>
                <a:gd name="T48" fmla="*/ 13 w 19"/>
                <a:gd name="T49" fmla="*/ 17 h 28"/>
                <a:gd name="T50" fmla="*/ 10 w 19"/>
                <a:gd name="T51" fmla="*/ 16 h 28"/>
                <a:gd name="T52" fmla="*/ 9 w 19"/>
                <a:gd name="T53" fmla="*/ 15 h 28"/>
                <a:gd name="T54" fmla="*/ 8 w 19"/>
                <a:gd name="T55" fmla="*/ 15 h 28"/>
                <a:gd name="T56" fmla="*/ 7 w 19"/>
                <a:gd name="T57" fmla="*/ 15 h 28"/>
                <a:gd name="T58" fmla="*/ 6 w 19"/>
                <a:gd name="T59" fmla="*/ 14 h 28"/>
                <a:gd name="T60" fmla="*/ 2 w 19"/>
                <a:gd name="T61" fmla="*/ 11 h 28"/>
                <a:gd name="T62" fmla="*/ 1 w 19"/>
                <a:gd name="T63" fmla="*/ 9 h 28"/>
                <a:gd name="T64" fmla="*/ 0 w 19"/>
                <a:gd name="T65" fmla="*/ 8 h 28"/>
                <a:gd name="T66" fmla="*/ 1 w 19"/>
                <a:gd name="T67" fmla="*/ 5 h 28"/>
                <a:gd name="T68" fmla="*/ 4 w 19"/>
                <a:gd name="T69" fmla="*/ 2 h 28"/>
                <a:gd name="T70" fmla="*/ 6 w 19"/>
                <a:gd name="T71" fmla="*/ 0 h 28"/>
                <a:gd name="T72" fmla="*/ 9 w 19"/>
                <a:gd name="T73" fmla="*/ 0 h 28"/>
                <a:gd name="T74" fmla="*/ 11 w 19"/>
                <a:gd name="T75" fmla="*/ 0 h 28"/>
                <a:gd name="T76" fmla="*/ 13 w 19"/>
                <a:gd name="T77" fmla="*/ 0 h 28"/>
                <a:gd name="T78" fmla="*/ 14 w 19"/>
                <a:gd name="T79" fmla="*/ 1 h 28"/>
                <a:gd name="T80" fmla="*/ 15 w 19"/>
                <a:gd name="T81" fmla="*/ 1 h 28"/>
                <a:gd name="T82" fmla="*/ 16 w 19"/>
                <a:gd name="T83" fmla="*/ 1 h 28"/>
                <a:gd name="T84" fmla="*/ 17 w 19"/>
                <a:gd name="T85" fmla="*/ 0 h 28"/>
                <a:gd name="T86" fmla="*/ 18 w 19"/>
                <a:gd name="T87" fmla="*/ 8 h 28"/>
                <a:gd name="T88" fmla="*/ 17 w 19"/>
                <a:gd name="T89" fmla="*/ 8 h 28"/>
                <a:gd name="T90" fmla="*/ 16 w 19"/>
                <a:gd name="T91" fmla="*/ 6 h 28"/>
                <a:gd name="T92" fmla="*/ 14 w 19"/>
                <a:gd name="T93" fmla="*/ 3 h 28"/>
                <a:gd name="T94" fmla="*/ 11 w 19"/>
                <a:gd name="T95" fmla="*/ 2 h 28"/>
                <a:gd name="T96" fmla="*/ 9 w 19"/>
                <a:gd name="T97" fmla="*/ 1 h 28"/>
                <a:gd name="T98" fmla="*/ 7 w 19"/>
                <a:gd name="T99" fmla="*/ 2 h 28"/>
                <a:gd name="T100" fmla="*/ 5 w 19"/>
                <a:gd name="T101" fmla="*/ 2 h 28"/>
                <a:gd name="T102" fmla="*/ 4 w 19"/>
                <a:gd name="T103" fmla="*/ 5 h 28"/>
                <a:gd name="T104" fmla="*/ 4 w 19"/>
                <a:gd name="T105" fmla="*/ 6 h 28"/>
                <a:gd name="T106" fmla="*/ 4 w 19"/>
                <a:gd name="T107" fmla="*/ 8 h 28"/>
                <a:gd name="T108" fmla="*/ 5 w 19"/>
                <a:gd name="T109" fmla="*/ 9 h 28"/>
                <a:gd name="T110" fmla="*/ 8 w 19"/>
                <a:gd name="T111" fmla="*/ 11 h 28"/>
                <a:gd name="T112" fmla="*/ 10 w 19"/>
                <a:gd name="T113" fmla="*/ 12 h 28"/>
                <a:gd name="T114" fmla="*/ 11 w 19"/>
                <a:gd name="T115" fmla="*/ 12 h 28"/>
                <a:gd name="T116" fmla="*/ 14 w 19"/>
                <a:gd name="T117" fmla="*/ 14 h 28"/>
                <a:gd name="T118" fmla="*/ 16 w 19"/>
                <a:gd name="T119" fmla="*/ 15 h 28"/>
                <a:gd name="T120" fmla="*/ 17 w 19"/>
                <a:gd name="T121"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 h="28">
                  <a:moveTo>
                    <a:pt x="17" y="17"/>
                  </a:moveTo>
                  <a:lnTo>
                    <a:pt x="18" y="18"/>
                  </a:lnTo>
                  <a:lnTo>
                    <a:pt x="19" y="20"/>
                  </a:lnTo>
                  <a:lnTo>
                    <a:pt x="18" y="24"/>
                  </a:lnTo>
                  <a:lnTo>
                    <a:pt x="16" y="26"/>
                  </a:lnTo>
                  <a:lnTo>
                    <a:pt x="14" y="28"/>
                  </a:lnTo>
                  <a:lnTo>
                    <a:pt x="10" y="28"/>
                  </a:lnTo>
                  <a:lnTo>
                    <a:pt x="7" y="28"/>
                  </a:lnTo>
                  <a:lnTo>
                    <a:pt x="6" y="27"/>
                  </a:lnTo>
                  <a:lnTo>
                    <a:pt x="2" y="27"/>
                  </a:lnTo>
                  <a:lnTo>
                    <a:pt x="1" y="27"/>
                  </a:lnTo>
                  <a:lnTo>
                    <a:pt x="0" y="28"/>
                  </a:lnTo>
                  <a:lnTo>
                    <a:pt x="0" y="19"/>
                  </a:lnTo>
                  <a:lnTo>
                    <a:pt x="1" y="19"/>
                  </a:lnTo>
                  <a:lnTo>
                    <a:pt x="2" y="23"/>
                  </a:lnTo>
                  <a:lnTo>
                    <a:pt x="4" y="25"/>
                  </a:lnTo>
                  <a:lnTo>
                    <a:pt x="7" y="26"/>
                  </a:lnTo>
                  <a:lnTo>
                    <a:pt x="10" y="27"/>
                  </a:lnTo>
                  <a:lnTo>
                    <a:pt x="13" y="27"/>
                  </a:lnTo>
                  <a:lnTo>
                    <a:pt x="14" y="26"/>
                  </a:lnTo>
                  <a:lnTo>
                    <a:pt x="16" y="24"/>
                  </a:lnTo>
                  <a:lnTo>
                    <a:pt x="16" y="21"/>
                  </a:lnTo>
                  <a:lnTo>
                    <a:pt x="16" y="20"/>
                  </a:lnTo>
                  <a:lnTo>
                    <a:pt x="15" y="18"/>
                  </a:lnTo>
                  <a:lnTo>
                    <a:pt x="13" y="17"/>
                  </a:lnTo>
                  <a:lnTo>
                    <a:pt x="10" y="16"/>
                  </a:lnTo>
                  <a:lnTo>
                    <a:pt x="9" y="15"/>
                  </a:lnTo>
                  <a:lnTo>
                    <a:pt x="8" y="15"/>
                  </a:lnTo>
                  <a:lnTo>
                    <a:pt x="7" y="15"/>
                  </a:lnTo>
                  <a:lnTo>
                    <a:pt x="6" y="14"/>
                  </a:lnTo>
                  <a:lnTo>
                    <a:pt x="2" y="11"/>
                  </a:lnTo>
                  <a:lnTo>
                    <a:pt x="1" y="9"/>
                  </a:lnTo>
                  <a:lnTo>
                    <a:pt x="0" y="8"/>
                  </a:lnTo>
                  <a:lnTo>
                    <a:pt x="1" y="5"/>
                  </a:lnTo>
                  <a:lnTo>
                    <a:pt x="4" y="2"/>
                  </a:lnTo>
                  <a:lnTo>
                    <a:pt x="6" y="0"/>
                  </a:lnTo>
                  <a:lnTo>
                    <a:pt x="9" y="0"/>
                  </a:lnTo>
                  <a:lnTo>
                    <a:pt x="11" y="0"/>
                  </a:lnTo>
                  <a:lnTo>
                    <a:pt x="13" y="0"/>
                  </a:lnTo>
                  <a:lnTo>
                    <a:pt x="14" y="1"/>
                  </a:lnTo>
                  <a:lnTo>
                    <a:pt x="15" y="1"/>
                  </a:lnTo>
                  <a:lnTo>
                    <a:pt x="16" y="1"/>
                  </a:lnTo>
                  <a:lnTo>
                    <a:pt x="17" y="0"/>
                  </a:lnTo>
                  <a:lnTo>
                    <a:pt x="18" y="8"/>
                  </a:lnTo>
                  <a:lnTo>
                    <a:pt x="17" y="8"/>
                  </a:lnTo>
                  <a:lnTo>
                    <a:pt x="16" y="6"/>
                  </a:lnTo>
                  <a:lnTo>
                    <a:pt x="14" y="3"/>
                  </a:lnTo>
                  <a:lnTo>
                    <a:pt x="11" y="2"/>
                  </a:lnTo>
                  <a:lnTo>
                    <a:pt x="9" y="1"/>
                  </a:lnTo>
                  <a:lnTo>
                    <a:pt x="7" y="2"/>
                  </a:lnTo>
                  <a:lnTo>
                    <a:pt x="5" y="2"/>
                  </a:lnTo>
                  <a:lnTo>
                    <a:pt x="4" y="5"/>
                  </a:lnTo>
                  <a:lnTo>
                    <a:pt x="4" y="6"/>
                  </a:lnTo>
                  <a:lnTo>
                    <a:pt x="4" y="8"/>
                  </a:lnTo>
                  <a:lnTo>
                    <a:pt x="5" y="9"/>
                  </a:lnTo>
                  <a:lnTo>
                    <a:pt x="8" y="11"/>
                  </a:lnTo>
                  <a:lnTo>
                    <a:pt x="10" y="12"/>
                  </a:lnTo>
                  <a:lnTo>
                    <a:pt x="11" y="12"/>
                  </a:lnTo>
                  <a:lnTo>
                    <a:pt x="14" y="14"/>
                  </a:lnTo>
                  <a:lnTo>
                    <a:pt x="16" y="15"/>
                  </a:lnTo>
                  <a:lnTo>
                    <a:pt x="17" y="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1" name="Freeform 51"/>
            <p:cNvSpPr>
              <a:spLocks noEditPoints="1"/>
            </p:cNvSpPr>
            <p:nvPr/>
          </p:nvSpPr>
          <p:spPr bwMode="auto">
            <a:xfrm>
              <a:off x="3724488" y="4288750"/>
              <a:ext cx="86307" cy="35220"/>
            </a:xfrm>
            <a:custGeom>
              <a:avLst/>
              <a:gdLst>
                <a:gd name="T0" fmla="*/ 0 w 47"/>
                <a:gd name="T1" fmla="*/ 4 h 26"/>
                <a:gd name="T2" fmla="*/ 0 w 47"/>
                <a:gd name="T3" fmla="*/ 0 h 26"/>
                <a:gd name="T4" fmla="*/ 47 w 47"/>
                <a:gd name="T5" fmla="*/ 0 h 26"/>
                <a:gd name="T6" fmla="*/ 47 w 47"/>
                <a:gd name="T7" fmla="*/ 4 h 26"/>
                <a:gd name="T8" fmla="*/ 0 w 47"/>
                <a:gd name="T9" fmla="*/ 4 h 26"/>
                <a:gd name="T10" fmla="*/ 0 w 47"/>
                <a:gd name="T11" fmla="*/ 26 h 26"/>
                <a:gd name="T12" fmla="*/ 0 w 47"/>
                <a:gd name="T13" fmla="*/ 21 h 26"/>
                <a:gd name="T14" fmla="*/ 47 w 47"/>
                <a:gd name="T15" fmla="*/ 21 h 26"/>
                <a:gd name="T16" fmla="*/ 47 w 47"/>
                <a:gd name="T17" fmla="*/ 26 h 26"/>
                <a:gd name="T18" fmla="*/ 0 w 47"/>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26">
                  <a:moveTo>
                    <a:pt x="0" y="4"/>
                  </a:moveTo>
                  <a:lnTo>
                    <a:pt x="0" y="0"/>
                  </a:lnTo>
                  <a:lnTo>
                    <a:pt x="47" y="0"/>
                  </a:lnTo>
                  <a:lnTo>
                    <a:pt x="47" y="4"/>
                  </a:lnTo>
                  <a:lnTo>
                    <a:pt x="0" y="4"/>
                  </a:lnTo>
                  <a:close/>
                  <a:moveTo>
                    <a:pt x="0" y="26"/>
                  </a:moveTo>
                  <a:lnTo>
                    <a:pt x="0" y="21"/>
                  </a:lnTo>
                  <a:lnTo>
                    <a:pt x="47" y="21"/>
                  </a:lnTo>
                  <a:lnTo>
                    <a:pt x="47" y="26"/>
                  </a:ln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2" name="Freeform 52"/>
            <p:cNvSpPr>
              <a:spLocks/>
            </p:cNvSpPr>
            <p:nvPr/>
          </p:nvSpPr>
          <p:spPr bwMode="auto">
            <a:xfrm>
              <a:off x="3830993" y="4257594"/>
              <a:ext cx="73452" cy="100243"/>
            </a:xfrm>
            <a:custGeom>
              <a:avLst/>
              <a:gdLst>
                <a:gd name="T0" fmla="*/ 40 w 40"/>
                <a:gd name="T1" fmla="*/ 4 h 74"/>
                <a:gd name="T2" fmla="*/ 32 w 40"/>
                <a:gd name="T3" fmla="*/ 18 h 74"/>
                <a:gd name="T4" fmla="*/ 27 w 40"/>
                <a:gd name="T5" fmla="*/ 32 h 74"/>
                <a:gd name="T6" fmla="*/ 22 w 40"/>
                <a:gd name="T7" fmla="*/ 44 h 74"/>
                <a:gd name="T8" fmla="*/ 21 w 40"/>
                <a:gd name="T9" fmla="*/ 56 h 74"/>
                <a:gd name="T10" fmla="*/ 21 w 40"/>
                <a:gd name="T11" fmla="*/ 60 h 74"/>
                <a:gd name="T12" fmla="*/ 21 w 40"/>
                <a:gd name="T13" fmla="*/ 64 h 74"/>
                <a:gd name="T14" fmla="*/ 21 w 40"/>
                <a:gd name="T15" fmla="*/ 67 h 74"/>
                <a:gd name="T16" fmla="*/ 21 w 40"/>
                <a:gd name="T17" fmla="*/ 68 h 74"/>
                <a:gd name="T18" fmla="*/ 21 w 40"/>
                <a:gd name="T19" fmla="*/ 70 h 74"/>
                <a:gd name="T20" fmla="*/ 20 w 40"/>
                <a:gd name="T21" fmla="*/ 73 h 74"/>
                <a:gd name="T22" fmla="*/ 19 w 40"/>
                <a:gd name="T23" fmla="*/ 74 h 74"/>
                <a:gd name="T24" fmla="*/ 16 w 40"/>
                <a:gd name="T25" fmla="*/ 74 h 74"/>
                <a:gd name="T26" fmla="*/ 15 w 40"/>
                <a:gd name="T27" fmla="*/ 74 h 74"/>
                <a:gd name="T28" fmla="*/ 13 w 40"/>
                <a:gd name="T29" fmla="*/ 73 h 74"/>
                <a:gd name="T30" fmla="*/ 12 w 40"/>
                <a:gd name="T31" fmla="*/ 70 h 74"/>
                <a:gd name="T32" fmla="*/ 12 w 40"/>
                <a:gd name="T33" fmla="*/ 67 h 74"/>
                <a:gd name="T34" fmla="*/ 13 w 40"/>
                <a:gd name="T35" fmla="*/ 58 h 74"/>
                <a:gd name="T36" fmla="*/ 15 w 40"/>
                <a:gd name="T37" fmla="*/ 48 h 74"/>
                <a:gd name="T38" fmla="*/ 19 w 40"/>
                <a:gd name="T39" fmla="*/ 38 h 74"/>
                <a:gd name="T40" fmla="*/ 26 w 40"/>
                <a:gd name="T41" fmla="*/ 24 h 74"/>
                <a:gd name="T42" fmla="*/ 35 w 40"/>
                <a:gd name="T43" fmla="*/ 7 h 74"/>
                <a:gd name="T44" fmla="*/ 13 w 40"/>
                <a:gd name="T45" fmla="*/ 7 h 74"/>
                <a:gd name="T46" fmla="*/ 11 w 40"/>
                <a:gd name="T47" fmla="*/ 7 h 74"/>
                <a:gd name="T48" fmla="*/ 7 w 40"/>
                <a:gd name="T49" fmla="*/ 8 h 74"/>
                <a:gd name="T50" fmla="*/ 6 w 40"/>
                <a:gd name="T51" fmla="*/ 11 h 74"/>
                <a:gd name="T52" fmla="*/ 4 w 40"/>
                <a:gd name="T53" fmla="*/ 13 h 74"/>
                <a:gd name="T54" fmla="*/ 3 w 40"/>
                <a:gd name="T55" fmla="*/ 15 h 74"/>
                <a:gd name="T56" fmla="*/ 2 w 40"/>
                <a:gd name="T57" fmla="*/ 20 h 74"/>
                <a:gd name="T58" fmla="*/ 0 w 40"/>
                <a:gd name="T59" fmla="*/ 18 h 74"/>
                <a:gd name="T60" fmla="*/ 3 w 40"/>
                <a:gd name="T61" fmla="*/ 0 h 74"/>
                <a:gd name="T62" fmla="*/ 40 w 40"/>
                <a:gd name="T63" fmla="*/ 0 h 74"/>
                <a:gd name="T64" fmla="*/ 40 w 40"/>
                <a:gd name="T6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4">
                  <a:moveTo>
                    <a:pt x="40" y="4"/>
                  </a:moveTo>
                  <a:lnTo>
                    <a:pt x="32" y="18"/>
                  </a:lnTo>
                  <a:lnTo>
                    <a:pt x="27" y="32"/>
                  </a:lnTo>
                  <a:lnTo>
                    <a:pt x="22" y="44"/>
                  </a:lnTo>
                  <a:lnTo>
                    <a:pt x="21" y="56"/>
                  </a:lnTo>
                  <a:lnTo>
                    <a:pt x="21" y="60"/>
                  </a:lnTo>
                  <a:lnTo>
                    <a:pt x="21" y="64"/>
                  </a:lnTo>
                  <a:lnTo>
                    <a:pt x="21" y="67"/>
                  </a:lnTo>
                  <a:lnTo>
                    <a:pt x="21" y="68"/>
                  </a:lnTo>
                  <a:lnTo>
                    <a:pt x="21" y="70"/>
                  </a:lnTo>
                  <a:lnTo>
                    <a:pt x="20" y="73"/>
                  </a:lnTo>
                  <a:lnTo>
                    <a:pt x="19" y="74"/>
                  </a:lnTo>
                  <a:lnTo>
                    <a:pt x="16" y="74"/>
                  </a:lnTo>
                  <a:lnTo>
                    <a:pt x="15" y="74"/>
                  </a:lnTo>
                  <a:lnTo>
                    <a:pt x="13" y="73"/>
                  </a:lnTo>
                  <a:lnTo>
                    <a:pt x="12" y="70"/>
                  </a:lnTo>
                  <a:lnTo>
                    <a:pt x="12" y="67"/>
                  </a:lnTo>
                  <a:lnTo>
                    <a:pt x="13" y="58"/>
                  </a:lnTo>
                  <a:lnTo>
                    <a:pt x="15" y="48"/>
                  </a:lnTo>
                  <a:lnTo>
                    <a:pt x="19" y="38"/>
                  </a:lnTo>
                  <a:lnTo>
                    <a:pt x="26" y="24"/>
                  </a:lnTo>
                  <a:lnTo>
                    <a:pt x="35" y="7"/>
                  </a:lnTo>
                  <a:lnTo>
                    <a:pt x="13" y="7"/>
                  </a:lnTo>
                  <a:lnTo>
                    <a:pt x="11" y="7"/>
                  </a:lnTo>
                  <a:lnTo>
                    <a:pt x="7" y="8"/>
                  </a:lnTo>
                  <a:lnTo>
                    <a:pt x="6" y="11"/>
                  </a:lnTo>
                  <a:lnTo>
                    <a:pt x="4" y="13"/>
                  </a:lnTo>
                  <a:lnTo>
                    <a:pt x="3" y="15"/>
                  </a:lnTo>
                  <a:lnTo>
                    <a:pt x="2" y="20"/>
                  </a:lnTo>
                  <a:lnTo>
                    <a:pt x="0" y="18"/>
                  </a:lnTo>
                  <a:lnTo>
                    <a:pt x="3" y="0"/>
                  </a:lnTo>
                  <a:lnTo>
                    <a:pt x="40" y="0"/>
                  </a:lnTo>
                  <a:lnTo>
                    <a:pt x="40" y="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3" name="Freeform 53"/>
            <p:cNvSpPr>
              <a:spLocks/>
            </p:cNvSpPr>
            <p:nvPr/>
          </p:nvSpPr>
          <p:spPr bwMode="auto">
            <a:xfrm>
              <a:off x="3922808" y="4244048"/>
              <a:ext cx="86307" cy="125981"/>
            </a:xfrm>
            <a:custGeom>
              <a:avLst/>
              <a:gdLst>
                <a:gd name="T0" fmla="*/ 4 w 47"/>
                <a:gd name="T1" fmla="*/ 93 h 93"/>
                <a:gd name="T2" fmla="*/ 0 w 47"/>
                <a:gd name="T3" fmla="*/ 92 h 93"/>
                <a:gd name="T4" fmla="*/ 43 w 47"/>
                <a:gd name="T5" fmla="*/ 0 h 93"/>
                <a:gd name="T6" fmla="*/ 47 w 47"/>
                <a:gd name="T7" fmla="*/ 2 h 93"/>
                <a:gd name="T8" fmla="*/ 4 w 47"/>
                <a:gd name="T9" fmla="*/ 93 h 93"/>
              </a:gdLst>
              <a:ahLst/>
              <a:cxnLst>
                <a:cxn ang="0">
                  <a:pos x="T0" y="T1"/>
                </a:cxn>
                <a:cxn ang="0">
                  <a:pos x="T2" y="T3"/>
                </a:cxn>
                <a:cxn ang="0">
                  <a:pos x="T4" y="T5"/>
                </a:cxn>
                <a:cxn ang="0">
                  <a:pos x="T6" y="T7"/>
                </a:cxn>
                <a:cxn ang="0">
                  <a:pos x="T8" y="T9"/>
                </a:cxn>
              </a:cxnLst>
              <a:rect l="0" t="0" r="r" b="b"/>
              <a:pathLst>
                <a:path w="47" h="93">
                  <a:moveTo>
                    <a:pt x="4" y="93"/>
                  </a:moveTo>
                  <a:lnTo>
                    <a:pt x="0" y="92"/>
                  </a:lnTo>
                  <a:lnTo>
                    <a:pt x="43" y="0"/>
                  </a:lnTo>
                  <a:lnTo>
                    <a:pt x="47" y="2"/>
                  </a:lnTo>
                  <a:lnTo>
                    <a:pt x="4" y="9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4" name="Freeform 54"/>
            <p:cNvSpPr>
              <a:spLocks/>
            </p:cNvSpPr>
            <p:nvPr/>
          </p:nvSpPr>
          <p:spPr bwMode="auto">
            <a:xfrm>
              <a:off x="4027477" y="4257594"/>
              <a:ext cx="75289" cy="98889"/>
            </a:xfrm>
            <a:custGeom>
              <a:avLst/>
              <a:gdLst>
                <a:gd name="T0" fmla="*/ 32 w 41"/>
                <a:gd name="T1" fmla="*/ 24 h 73"/>
                <a:gd name="T2" fmla="*/ 32 w 41"/>
                <a:gd name="T3" fmla="*/ 14 h 73"/>
                <a:gd name="T4" fmla="*/ 30 w 41"/>
                <a:gd name="T5" fmla="*/ 7 h 73"/>
                <a:gd name="T6" fmla="*/ 23 w 41"/>
                <a:gd name="T7" fmla="*/ 4 h 73"/>
                <a:gd name="T8" fmla="*/ 17 w 41"/>
                <a:gd name="T9" fmla="*/ 4 h 73"/>
                <a:gd name="T10" fmla="*/ 11 w 41"/>
                <a:gd name="T11" fmla="*/ 6 h 73"/>
                <a:gd name="T12" fmla="*/ 8 w 41"/>
                <a:gd name="T13" fmla="*/ 9 h 73"/>
                <a:gd name="T14" fmla="*/ 8 w 41"/>
                <a:gd name="T15" fmla="*/ 15 h 73"/>
                <a:gd name="T16" fmla="*/ 10 w 41"/>
                <a:gd name="T17" fmla="*/ 18 h 73"/>
                <a:gd name="T18" fmla="*/ 10 w 41"/>
                <a:gd name="T19" fmla="*/ 22 h 73"/>
                <a:gd name="T20" fmla="*/ 8 w 41"/>
                <a:gd name="T21" fmla="*/ 24 h 73"/>
                <a:gd name="T22" fmla="*/ 4 w 41"/>
                <a:gd name="T23" fmla="*/ 24 h 73"/>
                <a:gd name="T24" fmla="*/ 1 w 41"/>
                <a:gd name="T25" fmla="*/ 21 h 73"/>
                <a:gd name="T26" fmla="*/ 1 w 41"/>
                <a:gd name="T27" fmla="*/ 14 h 73"/>
                <a:gd name="T28" fmla="*/ 4 w 41"/>
                <a:gd name="T29" fmla="*/ 7 h 73"/>
                <a:gd name="T30" fmla="*/ 11 w 41"/>
                <a:gd name="T31" fmla="*/ 3 h 73"/>
                <a:gd name="T32" fmla="*/ 20 w 41"/>
                <a:gd name="T33" fmla="*/ 0 h 73"/>
                <a:gd name="T34" fmla="*/ 29 w 41"/>
                <a:gd name="T35" fmla="*/ 2 h 73"/>
                <a:gd name="T36" fmla="*/ 35 w 41"/>
                <a:gd name="T37" fmla="*/ 5 h 73"/>
                <a:gd name="T38" fmla="*/ 39 w 41"/>
                <a:gd name="T39" fmla="*/ 13 h 73"/>
                <a:gd name="T40" fmla="*/ 39 w 41"/>
                <a:gd name="T41" fmla="*/ 23 h 73"/>
                <a:gd name="T42" fmla="*/ 35 w 41"/>
                <a:gd name="T43" fmla="*/ 33 h 73"/>
                <a:gd name="T44" fmla="*/ 22 w 41"/>
                <a:gd name="T45" fmla="*/ 47 h 73"/>
                <a:gd name="T46" fmla="*/ 11 w 41"/>
                <a:gd name="T47" fmla="*/ 57 h 73"/>
                <a:gd name="T48" fmla="*/ 5 w 41"/>
                <a:gd name="T49" fmla="*/ 65 h 73"/>
                <a:gd name="T50" fmla="*/ 29 w 41"/>
                <a:gd name="T51" fmla="*/ 67 h 73"/>
                <a:gd name="T52" fmla="*/ 35 w 41"/>
                <a:gd name="T53" fmla="*/ 64 h 73"/>
                <a:gd name="T54" fmla="*/ 38 w 41"/>
                <a:gd name="T55" fmla="*/ 59 h 73"/>
                <a:gd name="T56" fmla="*/ 41 w 41"/>
                <a:gd name="T57" fmla="*/ 55 h 73"/>
                <a:gd name="T58" fmla="*/ 0 w 41"/>
                <a:gd name="T59" fmla="*/ 73 h 73"/>
                <a:gd name="T60" fmla="*/ 2 w 41"/>
                <a:gd name="T61" fmla="*/ 62 h 73"/>
                <a:gd name="T62" fmla="*/ 9 w 41"/>
                <a:gd name="T63" fmla="*/ 55 h 73"/>
                <a:gd name="T64" fmla="*/ 19 w 41"/>
                <a:gd name="T65" fmla="*/ 44 h 73"/>
                <a:gd name="T66" fmla="*/ 27 w 41"/>
                <a:gd name="T67"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73">
                  <a:moveTo>
                    <a:pt x="30" y="31"/>
                  </a:moveTo>
                  <a:lnTo>
                    <a:pt x="32" y="24"/>
                  </a:lnTo>
                  <a:lnTo>
                    <a:pt x="34" y="18"/>
                  </a:lnTo>
                  <a:lnTo>
                    <a:pt x="32" y="14"/>
                  </a:lnTo>
                  <a:lnTo>
                    <a:pt x="31" y="11"/>
                  </a:lnTo>
                  <a:lnTo>
                    <a:pt x="30" y="7"/>
                  </a:lnTo>
                  <a:lnTo>
                    <a:pt x="27" y="5"/>
                  </a:lnTo>
                  <a:lnTo>
                    <a:pt x="23" y="4"/>
                  </a:lnTo>
                  <a:lnTo>
                    <a:pt x="20" y="3"/>
                  </a:lnTo>
                  <a:lnTo>
                    <a:pt x="17" y="4"/>
                  </a:lnTo>
                  <a:lnTo>
                    <a:pt x="13" y="4"/>
                  </a:lnTo>
                  <a:lnTo>
                    <a:pt x="11" y="6"/>
                  </a:lnTo>
                  <a:lnTo>
                    <a:pt x="9" y="7"/>
                  </a:lnTo>
                  <a:lnTo>
                    <a:pt x="8" y="9"/>
                  </a:lnTo>
                  <a:lnTo>
                    <a:pt x="8" y="13"/>
                  </a:lnTo>
                  <a:lnTo>
                    <a:pt x="8" y="15"/>
                  </a:lnTo>
                  <a:lnTo>
                    <a:pt x="9" y="17"/>
                  </a:lnTo>
                  <a:lnTo>
                    <a:pt x="10" y="18"/>
                  </a:lnTo>
                  <a:lnTo>
                    <a:pt x="10" y="21"/>
                  </a:lnTo>
                  <a:lnTo>
                    <a:pt x="10" y="22"/>
                  </a:lnTo>
                  <a:lnTo>
                    <a:pt x="9" y="23"/>
                  </a:lnTo>
                  <a:lnTo>
                    <a:pt x="8" y="24"/>
                  </a:lnTo>
                  <a:lnTo>
                    <a:pt x="6" y="24"/>
                  </a:lnTo>
                  <a:lnTo>
                    <a:pt x="4" y="24"/>
                  </a:lnTo>
                  <a:lnTo>
                    <a:pt x="2" y="23"/>
                  </a:lnTo>
                  <a:lnTo>
                    <a:pt x="1" y="21"/>
                  </a:lnTo>
                  <a:lnTo>
                    <a:pt x="1" y="18"/>
                  </a:lnTo>
                  <a:lnTo>
                    <a:pt x="1" y="14"/>
                  </a:lnTo>
                  <a:lnTo>
                    <a:pt x="2" y="11"/>
                  </a:lnTo>
                  <a:lnTo>
                    <a:pt x="4" y="7"/>
                  </a:lnTo>
                  <a:lnTo>
                    <a:pt x="6" y="5"/>
                  </a:lnTo>
                  <a:lnTo>
                    <a:pt x="11" y="3"/>
                  </a:lnTo>
                  <a:lnTo>
                    <a:pt x="15" y="0"/>
                  </a:lnTo>
                  <a:lnTo>
                    <a:pt x="20" y="0"/>
                  </a:lnTo>
                  <a:lnTo>
                    <a:pt x="26" y="0"/>
                  </a:lnTo>
                  <a:lnTo>
                    <a:pt x="29" y="2"/>
                  </a:lnTo>
                  <a:lnTo>
                    <a:pt x="32" y="3"/>
                  </a:lnTo>
                  <a:lnTo>
                    <a:pt x="35" y="5"/>
                  </a:lnTo>
                  <a:lnTo>
                    <a:pt x="38" y="9"/>
                  </a:lnTo>
                  <a:lnTo>
                    <a:pt x="39" y="13"/>
                  </a:lnTo>
                  <a:lnTo>
                    <a:pt x="40" y="17"/>
                  </a:lnTo>
                  <a:lnTo>
                    <a:pt x="39" y="23"/>
                  </a:lnTo>
                  <a:lnTo>
                    <a:pt x="38" y="27"/>
                  </a:lnTo>
                  <a:lnTo>
                    <a:pt x="35" y="33"/>
                  </a:lnTo>
                  <a:lnTo>
                    <a:pt x="30" y="38"/>
                  </a:lnTo>
                  <a:lnTo>
                    <a:pt x="22" y="47"/>
                  </a:lnTo>
                  <a:lnTo>
                    <a:pt x="15" y="52"/>
                  </a:lnTo>
                  <a:lnTo>
                    <a:pt x="11" y="57"/>
                  </a:lnTo>
                  <a:lnTo>
                    <a:pt x="8" y="61"/>
                  </a:lnTo>
                  <a:lnTo>
                    <a:pt x="5" y="65"/>
                  </a:lnTo>
                  <a:lnTo>
                    <a:pt x="4" y="67"/>
                  </a:lnTo>
                  <a:lnTo>
                    <a:pt x="29" y="67"/>
                  </a:lnTo>
                  <a:lnTo>
                    <a:pt x="32" y="66"/>
                  </a:lnTo>
                  <a:lnTo>
                    <a:pt x="35" y="64"/>
                  </a:lnTo>
                  <a:lnTo>
                    <a:pt x="37" y="61"/>
                  </a:lnTo>
                  <a:lnTo>
                    <a:pt x="38" y="59"/>
                  </a:lnTo>
                  <a:lnTo>
                    <a:pt x="38" y="55"/>
                  </a:lnTo>
                  <a:lnTo>
                    <a:pt x="41" y="55"/>
                  </a:lnTo>
                  <a:lnTo>
                    <a:pt x="38" y="73"/>
                  </a:lnTo>
                  <a:lnTo>
                    <a:pt x="0" y="73"/>
                  </a:lnTo>
                  <a:lnTo>
                    <a:pt x="0" y="68"/>
                  </a:lnTo>
                  <a:lnTo>
                    <a:pt x="2" y="62"/>
                  </a:lnTo>
                  <a:lnTo>
                    <a:pt x="6" y="58"/>
                  </a:lnTo>
                  <a:lnTo>
                    <a:pt x="9" y="55"/>
                  </a:lnTo>
                  <a:lnTo>
                    <a:pt x="13" y="50"/>
                  </a:lnTo>
                  <a:lnTo>
                    <a:pt x="19" y="44"/>
                  </a:lnTo>
                  <a:lnTo>
                    <a:pt x="23" y="39"/>
                  </a:lnTo>
                  <a:lnTo>
                    <a:pt x="27" y="34"/>
                  </a:lnTo>
                  <a:lnTo>
                    <a:pt x="30" y="3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5" name="Freeform 55"/>
            <p:cNvSpPr>
              <a:spLocks/>
            </p:cNvSpPr>
            <p:nvPr/>
          </p:nvSpPr>
          <p:spPr bwMode="auto">
            <a:xfrm>
              <a:off x="3502295" y="4924073"/>
              <a:ext cx="119360" cy="105661"/>
            </a:xfrm>
            <a:custGeom>
              <a:avLst/>
              <a:gdLst>
                <a:gd name="T0" fmla="*/ 0 w 65"/>
                <a:gd name="T1" fmla="*/ 78 h 78"/>
                <a:gd name="T2" fmla="*/ 16 w 65"/>
                <a:gd name="T3" fmla="*/ 0 h 78"/>
                <a:gd name="T4" fmla="*/ 65 w 65"/>
                <a:gd name="T5" fmla="*/ 0 h 78"/>
                <a:gd name="T6" fmla="*/ 62 w 65"/>
                <a:gd name="T7" fmla="*/ 9 h 78"/>
                <a:gd name="T8" fmla="*/ 23 w 65"/>
                <a:gd name="T9" fmla="*/ 9 h 78"/>
                <a:gd name="T10" fmla="*/ 18 w 65"/>
                <a:gd name="T11" fmla="*/ 34 h 78"/>
                <a:gd name="T12" fmla="*/ 60 w 65"/>
                <a:gd name="T13" fmla="*/ 34 h 78"/>
                <a:gd name="T14" fmla="*/ 57 w 65"/>
                <a:gd name="T15" fmla="*/ 43 h 78"/>
                <a:gd name="T16" fmla="*/ 16 w 65"/>
                <a:gd name="T17" fmla="*/ 43 h 78"/>
                <a:gd name="T18" fmla="*/ 9 w 65"/>
                <a:gd name="T19" fmla="*/ 78 h 78"/>
                <a:gd name="T20" fmla="*/ 0 w 65"/>
                <a:gd name="T21"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78">
                  <a:moveTo>
                    <a:pt x="0" y="78"/>
                  </a:moveTo>
                  <a:lnTo>
                    <a:pt x="16" y="0"/>
                  </a:lnTo>
                  <a:lnTo>
                    <a:pt x="65" y="0"/>
                  </a:lnTo>
                  <a:lnTo>
                    <a:pt x="62" y="9"/>
                  </a:lnTo>
                  <a:lnTo>
                    <a:pt x="23" y="9"/>
                  </a:lnTo>
                  <a:lnTo>
                    <a:pt x="18" y="34"/>
                  </a:lnTo>
                  <a:lnTo>
                    <a:pt x="60" y="34"/>
                  </a:lnTo>
                  <a:lnTo>
                    <a:pt x="57" y="43"/>
                  </a:lnTo>
                  <a:lnTo>
                    <a:pt x="16" y="43"/>
                  </a:lnTo>
                  <a:lnTo>
                    <a:pt x="9" y="78"/>
                  </a:lnTo>
                  <a:lnTo>
                    <a:pt x="0" y="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6" name="Freeform 56"/>
            <p:cNvSpPr>
              <a:spLocks noEditPoints="1"/>
            </p:cNvSpPr>
            <p:nvPr/>
          </p:nvSpPr>
          <p:spPr bwMode="auto">
            <a:xfrm>
              <a:off x="3621655" y="5020252"/>
              <a:ext cx="47744" cy="50122"/>
            </a:xfrm>
            <a:custGeom>
              <a:avLst/>
              <a:gdLst>
                <a:gd name="T0" fmla="*/ 5 w 26"/>
                <a:gd name="T1" fmla="*/ 6 h 37"/>
                <a:gd name="T2" fmla="*/ 5 w 26"/>
                <a:gd name="T3" fmla="*/ 12 h 37"/>
                <a:gd name="T4" fmla="*/ 9 w 26"/>
                <a:gd name="T5" fmla="*/ 16 h 37"/>
                <a:gd name="T6" fmla="*/ 14 w 26"/>
                <a:gd name="T7" fmla="*/ 17 h 37"/>
                <a:gd name="T8" fmla="*/ 18 w 26"/>
                <a:gd name="T9" fmla="*/ 12 h 37"/>
                <a:gd name="T10" fmla="*/ 17 w 26"/>
                <a:gd name="T11" fmla="*/ 6 h 37"/>
                <a:gd name="T12" fmla="*/ 13 w 26"/>
                <a:gd name="T13" fmla="*/ 2 h 37"/>
                <a:gd name="T14" fmla="*/ 9 w 26"/>
                <a:gd name="T15" fmla="*/ 2 h 37"/>
                <a:gd name="T16" fmla="*/ 12 w 26"/>
                <a:gd name="T17" fmla="*/ 23 h 37"/>
                <a:gd name="T18" fmla="*/ 20 w 26"/>
                <a:gd name="T19" fmla="*/ 24 h 37"/>
                <a:gd name="T20" fmla="*/ 23 w 26"/>
                <a:gd name="T21" fmla="*/ 27 h 37"/>
                <a:gd name="T22" fmla="*/ 23 w 26"/>
                <a:gd name="T23" fmla="*/ 32 h 37"/>
                <a:gd name="T24" fmla="*/ 21 w 26"/>
                <a:gd name="T25" fmla="*/ 35 h 37"/>
                <a:gd name="T26" fmla="*/ 15 w 26"/>
                <a:gd name="T27" fmla="*/ 37 h 37"/>
                <a:gd name="T28" fmla="*/ 6 w 26"/>
                <a:gd name="T29" fmla="*/ 37 h 37"/>
                <a:gd name="T30" fmla="*/ 1 w 26"/>
                <a:gd name="T31" fmla="*/ 33 h 37"/>
                <a:gd name="T32" fmla="*/ 0 w 26"/>
                <a:gd name="T33" fmla="*/ 29 h 37"/>
                <a:gd name="T34" fmla="*/ 2 w 26"/>
                <a:gd name="T35" fmla="*/ 26 h 37"/>
                <a:gd name="T36" fmla="*/ 2 w 26"/>
                <a:gd name="T37" fmla="*/ 23 h 37"/>
                <a:gd name="T38" fmla="*/ 2 w 26"/>
                <a:gd name="T39" fmla="*/ 20 h 37"/>
                <a:gd name="T40" fmla="*/ 3 w 26"/>
                <a:gd name="T41" fmla="*/ 18 h 37"/>
                <a:gd name="T42" fmla="*/ 5 w 26"/>
                <a:gd name="T43" fmla="*/ 17 h 37"/>
                <a:gd name="T44" fmla="*/ 2 w 26"/>
                <a:gd name="T45" fmla="*/ 11 h 37"/>
                <a:gd name="T46" fmla="*/ 2 w 26"/>
                <a:gd name="T47" fmla="*/ 6 h 37"/>
                <a:gd name="T48" fmla="*/ 5 w 26"/>
                <a:gd name="T49" fmla="*/ 1 h 37"/>
                <a:gd name="T50" fmla="*/ 11 w 26"/>
                <a:gd name="T51" fmla="*/ 0 h 37"/>
                <a:gd name="T52" fmla="*/ 17 w 26"/>
                <a:gd name="T53" fmla="*/ 1 h 37"/>
                <a:gd name="T54" fmla="*/ 21 w 26"/>
                <a:gd name="T55" fmla="*/ 1 h 37"/>
                <a:gd name="T56" fmla="*/ 24 w 26"/>
                <a:gd name="T57" fmla="*/ 0 h 37"/>
                <a:gd name="T58" fmla="*/ 26 w 26"/>
                <a:gd name="T59" fmla="*/ 2 h 37"/>
                <a:gd name="T60" fmla="*/ 24 w 26"/>
                <a:gd name="T61" fmla="*/ 5 h 37"/>
                <a:gd name="T62" fmla="*/ 22 w 26"/>
                <a:gd name="T63" fmla="*/ 5 h 37"/>
                <a:gd name="T64" fmla="*/ 21 w 26"/>
                <a:gd name="T65" fmla="*/ 2 h 37"/>
                <a:gd name="T66" fmla="*/ 19 w 26"/>
                <a:gd name="T67" fmla="*/ 3 h 37"/>
                <a:gd name="T68" fmla="*/ 21 w 26"/>
                <a:gd name="T69" fmla="*/ 7 h 37"/>
                <a:gd name="T70" fmla="*/ 20 w 26"/>
                <a:gd name="T71" fmla="*/ 12 h 37"/>
                <a:gd name="T72" fmla="*/ 17 w 26"/>
                <a:gd name="T73" fmla="*/ 17 h 37"/>
                <a:gd name="T74" fmla="*/ 11 w 26"/>
                <a:gd name="T75" fmla="*/ 18 h 37"/>
                <a:gd name="T76" fmla="*/ 6 w 26"/>
                <a:gd name="T77" fmla="*/ 17 h 37"/>
                <a:gd name="T78" fmla="*/ 4 w 26"/>
                <a:gd name="T79" fmla="*/ 19 h 37"/>
                <a:gd name="T80" fmla="*/ 6 w 26"/>
                <a:gd name="T81" fmla="*/ 22 h 37"/>
                <a:gd name="T82" fmla="*/ 13 w 26"/>
                <a:gd name="T83" fmla="*/ 26 h 37"/>
                <a:gd name="T84" fmla="*/ 5 w 26"/>
                <a:gd name="T85" fmla="*/ 26 h 37"/>
                <a:gd name="T86" fmla="*/ 3 w 26"/>
                <a:gd name="T87" fmla="*/ 29 h 37"/>
                <a:gd name="T88" fmla="*/ 3 w 26"/>
                <a:gd name="T89" fmla="*/ 33 h 37"/>
                <a:gd name="T90" fmla="*/ 8 w 26"/>
                <a:gd name="T91" fmla="*/ 36 h 37"/>
                <a:gd name="T92" fmla="*/ 15 w 26"/>
                <a:gd name="T93" fmla="*/ 36 h 37"/>
                <a:gd name="T94" fmla="*/ 20 w 26"/>
                <a:gd name="T95" fmla="*/ 33 h 37"/>
                <a:gd name="T96" fmla="*/ 21 w 26"/>
                <a:gd name="T97" fmla="*/ 29 h 37"/>
                <a:gd name="T98" fmla="*/ 19 w 26"/>
                <a:gd name="T99" fmla="*/ 27 h 37"/>
                <a:gd name="T100" fmla="*/ 15 w 26"/>
                <a:gd name="T10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 h="37">
                  <a:moveTo>
                    <a:pt x="6" y="3"/>
                  </a:moveTo>
                  <a:lnTo>
                    <a:pt x="5" y="6"/>
                  </a:lnTo>
                  <a:lnTo>
                    <a:pt x="5" y="10"/>
                  </a:lnTo>
                  <a:lnTo>
                    <a:pt x="5" y="12"/>
                  </a:lnTo>
                  <a:lnTo>
                    <a:pt x="6" y="15"/>
                  </a:lnTo>
                  <a:lnTo>
                    <a:pt x="9" y="16"/>
                  </a:lnTo>
                  <a:lnTo>
                    <a:pt x="11" y="17"/>
                  </a:lnTo>
                  <a:lnTo>
                    <a:pt x="14" y="17"/>
                  </a:lnTo>
                  <a:lnTo>
                    <a:pt x="15" y="15"/>
                  </a:lnTo>
                  <a:lnTo>
                    <a:pt x="18" y="12"/>
                  </a:lnTo>
                  <a:lnTo>
                    <a:pt x="18" y="10"/>
                  </a:lnTo>
                  <a:lnTo>
                    <a:pt x="17" y="6"/>
                  </a:lnTo>
                  <a:lnTo>
                    <a:pt x="15" y="3"/>
                  </a:lnTo>
                  <a:lnTo>
                    <a:pt x="13" y="2"/>
                  </a:lnTo>
                  <a:lnTo>
                    <a:pt x="11" y="2"/>
                  </a:lnTo>
                  <a:lnTo>
                    <a:pt x="9" y="2"/>
                  </a:lnTo>
                  <a:lnTo>
                    <a:pt x="6" y="3"/>
                  </a:lnTo>
                  <a:close/>
                  <a:moveTo>
                    <a:pt x="12" y="23"/>
                  </a:moveTo>
                  <a:lnTo>
                    <a:pt x="17" y="23"/>
                  </a:lnTo>
                  <a:lnTo>
                    <a:pt x="20" y="24"/>
                  </a:lnTo>
                  <a:lnTo>
                    <a:pt x="22" y="25"/>
                  </a:lnTo>
                  <a:lnTo>
                    <a:pt x="23" y="27"/>
                  </a:lnTo>
                  <a:lnTo>
                    <a:pt x="24" y="29"/>
                  </a:lnTo>
                  <a:lnTo>
                    <a:pt x="23" y="32"/>
                  </a:lnTo>
                  <a:lnTo>
                    <a:pt x="22" y="34"/>
                  </a:lnTo>
                  <a:lnTo>
                    <a:pt x="21" y="35"/>
                  </a:lnTo>
                  <a:lnTo>
                    <a:pt x="19" y="36"/>
                  </a:lnTo>
                  <a:lnTo>
                    <a:pt x="15" y="37"/>
                  </a:lnTo>
                  <a:lnTo>
                    <a:pt x="11" y="37"/>
                  </a:lnTo>
                  <a:lnTo>
                    <a:pt x="6" y="37"/>
                  </a:lnTo>
                  <a:lnTo>
                    <a:pt x="3" y="35"/>
                  </a:lnTo>
                  <a:lnTo>
                    <a:pt x="1" y="33"/>
                  </a:lnTo>
                  <a:lnTo>
                    <a:pt x="0" y="31"/>
                  </a:lnTo>
                  <a:lnTo>
                    <a:pt x="0" y="29"/>
                  </a:lnTo>
                  <a:lnTo>
                    <a:pt x="1" y="27"/>
                  </a:lnTo>
                  <a:lnTo>
                    <a:pt x="2" y="26"/>
                  </a:lnTo>
                  <a:lnTo>
                    <a:pt x="5" y="25"/>
                  </a:lnTo>
                  <a:lnTo>
                    <a:pt x="2" y="23"/>
                  </a:lnTo>
                  <a:lnTo>
                    <a:pt x="2" y="22"/>
                  </a:lnTo>
                  <a:lnTo>
                    <a:pt x="2" y="20"/>
                  </a:lnTo>
                  <a:lnTo>
                    <a:pt x="2" y="19"/>
                  </a:lnTo>
                  <a:lnTo>
                    <a:pt x="3" y="18"/>
                  </a:lnTo>
                  <a:lnTo>
                    <a:pt x="3" y="17"/>
                  </a:lnTo>
                  <a:lnTo>
                    <a:pt x="5" y="17"/>
                  </a:lnTo>
                  <a:lnTo>
                    <a:pt x="2" y="14"/>
                  </a:lnTo>
                  <a:lnTo>
                    <a:pt x="2" y="11"/>
                  </a:lnTo>
                  <a:lnTo>
                    <a:pt x="2" y="10"/>
                  </a:lnTo>
                  <a:lnTo>
                    <a:pt x="2" y="6"/>
                  </a:lnTo>
                  <a:lnTo>
                    <a:pt x="4" y="3"/>
                  </a:lnTo>
                  <a:lnTo>
                    <a:pt x="5" y="1"/>
                  </a:lnTo>
                  <a:lnTo>
                    <a:pt x="9" y="1"/>
                  </a:lnTo>
                  <a:lnTo>
                    <a:pt x="11" y="0"/>
                  </a:lnTo>
                  <a:lnTo>
                    <a:pt x="15" y="1"/>
                  </a:lnTo>
                  <a:lnTo>
                    <a:pt x="17" y="1"/>
                  </a:lnTo>
                  <a:lnTo>
                    <a:pt x="18" y="2"/>
                  </a:lnTo>
                  <a:lnTo>
                    <a:pt x="21" y="1"/>
                  </a:lnTo>
                  <a:lnTo>
                    <a:pt x="23" y="0"/>
                  </a:lnTo>
                  <a:lnTo>
                    <a:pt x="24" y="0"/>
                  </a:lnTo>
                  <a:lnTo>
                    <a:pt x="26" y="1"/>
                  </a:lnTo>
                  <a:lnTo>
                    <a:pt x="26" y="2"/>
                  </a:lnTo>
                  <a:lnTo>
                    <a:pt x="26" y="5"/>
                  </a:lnTo>
                  <a:lnTo>
                    <a:pt x="24" y="5"/>
                  </a:lnTo>
                  <a:lnTo>
                    <a:pt x="24" y="5"/>
                  </a:lnTo>
                  <a:lnTo>
                    <a:pt x="22" y="5"/>
                  </a:lnTo>
                  <a:lnTo>
                    <a:pt x="22" y="3"/>
                  </a:lnTo>
                  <a:lnTo>
                    <a:pt x="21" y="2"/>
                  </a:lnTo>
                  <a:lnTo>
                    <a:pt x="21" y="2"/>
                  </a:lnTo>
                  <a:lnTo>
                    <a:pt x="19" y="3"/>
                  </a:lnTo>
                  <a:lnTo>
                    <a:pt x="20" y="5"/>
                  </a:lnTo>
                  <a:lnTo>
                    <a:pt x="21" y="7"/>
                  </a:lnTo>
                  <a:lnTo>
                    <a:pt x="21" y="10"/>
                  </a:lnTo>
                  <a:lnTo>
                    <a:pt x="20" y="12"/>
                  </a:lnTo>
                  <a:lnTo>
                    <a:pt x="19" y="16"/>
                  </a:lnTo>
                  <a:lnTo>
                    <a:pt x="17" y="17"/>
                  </a:lnTo>
                  <a:lnTo>
                    <a:pt x="14" y="18"/>
                  </a:lnTo>
                  <a:lnTo>
                    <a:pt x="11" y="18"/>
                  </a:lnTo>
                  <a:lnTo>
                    <a:pt x="9" y="18"/>
                  </a:lnTo>
                  <a:lnTo>
                    <a:pt x="6" y="17"/>
                  </a:lnTo>
                  <a:lnTo>
                    <a:pt x="5" y="18"/>
                  </a:lnTo>
                  <a:lnTo>
                    <a:pt x="4" y="19"/>
                  </a:lnTo>
                  <a:lnTo>
                    <a:pt x="5" y="22"/>
                  </a:lnTo>
                  <a:lnTo>
                    <a:pt x="6" y="22"/>
                  </a:lnTo>
                  <a:lnTo>
                    <a:pt x="12" y="23"/>
                  </a:lnTo>
                  <a:close/>
                  <a:moveTo>
                    <a:pt x="13" y="26"/>
                  </a:moveTo>
                  <a:lnTo>
                    <a:pt x="6" y="25"/>
                  </a:lnTo>
                  <a:lnTo>
                    <a:pt x="5" y="26"/>
                  </a:lnTo>
                  <a:lnTo>
                    <a:pt x="3" y="27"/>
                  </a:lnTo>
                  <a:lnTo>
                    <a:pt x="3" y="29"/>
                  </a:lnTo>
                  <a:lnTo>
                    <a:pt x="3" y="31"/>
                  </a:lnTo>
                  <a:lnTo>
                    <a:pt x="3" y="33"/>
                  </a:lnTo>
                  <a:lnTo>
                    <a:pt x="5" y="34"/>
                  </a:lnTo>
                  <a:lnTo>
                    <a:pt x="8" y="36"/>
                  </a:lnTo>
                  <a:lnTo>
                    <a:pt x="12" y="36"/>
                  </a:lnTo>
                  <a:lnTo>
                    <a:pt x="15" y="36"/>
                  </a:lnTo>
                  <a:lnTo>
                    <a:pt x="19" y="35"/>
                  </a:lnTo>
                  <a:lnTo>
                    <a:pt x="20" y="33"/>
                  </a:lnTo>
                  <a:lnTo>
                    <a:pt x="21" y="31"/>
                  </a:lnTo>
                  <a:lnTo>
                    <a:pt x="21" y="29"/>
                  </a:lnTo>
                  <a:lnTo>
                    <a:pt x="20" y="28"/>
                  </a:lnTo>
                  <a:lnTo>
                    <a:pt x="19" y="27"/>
                  </a:lnTo>
                  <a:lnTo>
                    <a:pt x="19" y="27"/>
                  </a:lnTo>
                  <a:lnTo>
                    <a:pt x="15" y="26"/>
                  </a:lnTo>
                  <a:lnTo>
                    <a:pt x="13"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7" name="Freeform 57"/>
            <p:cNvSpPr>
              <a:spLocks/>
            </p:cNvSpPr>
            <p:nvPr/>
          </p:nvSpPr>
          <p:spPr bwMode="auto">
            <a:xfrm>
              <a:off x="3676744" y="5020252"/>
              <a:ext cx="34890" cy="37930"/>
            </a:xfrm>
            <a:custGeom>
              <a:avLst/>
              <a:gdLst>
                <a:gd name="T0" fmla="*/ 17 w 19"/>
                <a:gd name="T1" fmla="*/ 17 h 28"/>
                <a:gd name="T2" fmla="*/ 18 w 19"/>
                <a:gd name="T3" fmla="*/ 18 h 28"/>
                <a:gd name="T4" fmla="*/ 19 w 19"/>
                <a:gd name="T5" fmla="*/ 20 h 28"/>
                <a:gd name="T6" fmla="*/ 18 w 19"/>
                <a:gd name="T7" fmla="*/ 24 h 28"/>
                <a:gd name="T8" fmla="*/ 16 w 19"/>
                <a:gd name="T9" fmla="*/ 26 h 28"/>
                <a:gd name="T10" fmla="*/ 14 w 19"/>
                <a:gd name="T11" fmla="*/ 28 h 28"/>
                <a:gd name="T12" fmla="*/ 10 w 19"/>
                <a:gd name="T13" fmla="*/ 28 h 28"/>
                <a:gd name="T14" fmla="*/ 7 w 19"/>
                <a:gd name="T15" fmla="*/ 28 h 28"/>
                <a:gd name="T16" fmla="*/ 6 w 19"/>
                <a:gd name="T17" fmla="*/ 28 h 28"/>
                <a:gd name="T18" fmla="*/ 2 w 19"/>
                <a:gd name="T19" fmla="*/ 27 h 28"/>
                <a:gd name="T20" fmla="*/ 1 w 19"/>
                <a:gd name="T21" fmla="*/ 27 h 28"/>
                <a:gd name="T22" fmla="*/ 0 w 19"/>
                <a:gd name="T23" fmla="*/ 28 h 28"/>
                <a:gd name="T24" fmla="*/ 0 w 19"/>
                <a:gd name="T25" fmla="*/ 19 h 28"/>
                <a:gd name="T26" fmla="*/ 1 w 19"/>
                <a:gd name="T27" fmla="*/ 19 h 28"/>
                <a:gd name="T28" fmla="*/ 2 w 19"/>
                <a:gd name="T29" fmla="*/ 23 h 28"/>
                <a:gd name="T30" fmla="*/ 4 w 19"/>
                <a:gd name="T31" fmla="*/ 25 h 28"/>
                <a:gd name="T32" fmla="*/ 7 w 19"/>
                <a:gd name="T33" fmla="*/ 26 h 28"/>
                <a:gd name="T34" fmla="*/ 10 w 19"/>
                <a:gd name="T35" fmla="*/ 27 h 28"/>
                <a:gd name="T36" fmla="*/ 13 w 19"/>
                <a:gd name="T37" fmla="*/ 27 h 28"/>
                <a:gd name="T38" fmla="*/ 14 w 19"/>
                <a:gd name="T39" fmla="*/ 26 h 28"/>
                <a:gd name="T40" fmla="*/ 16 w 19"/>
                <a:gd name="T41" fmla="*/ 24 h 28"/>
                <a:gd name="T42" fmla="*/ 16 w 19"/>
                <a:gd name="T43" fmla="*/ 23 h 28"/>
                <a:gd name="T44" fmla="*/ 16 w 19"/>
                <a:gd name="T45" fmla="*/ 20 h 28"/>
                <a:gd name="T46" fmla="*/ 15 w 19"/>
                <a:gd name="T47" fmla="*/ 18 h 28"/>
                <a:gd name="T48" fmla="*/ 13 w 19"/>
                <a:gd name="T49" fmla="*/ 17 h 28"/>
                <a:gd name="T50" fmla="*/ 10 w 19"/>
                <a:gd name="T51" fmla="*/ 16 h 28"/>
                <a:gd name="T52" fmla="*/ 9 w 19"/>
                <a:gd name="T53" fmla="*/ 15 h 28"/>
                <a:gd name="T54" fmla="*/ 8 w 19"/>
                <a:gd name="T55" fmla="*/ 15 h 28"/>
                <a:gd name="T56" fmla="*/ 7 w 19"/>
                <a:gd name="T57" fmla="*/ 15 h 28"/>
                <a:gd name="T58" fmla="*/ 6 w 19"/>
                <a:gd name="T59" fmla="*/ 14 h 28"/>
                <a:gd name="T60" fmla="*/ 2 w 19"/>
                <a:gd name="T61" fmla="*/ 11 h 28"/>
                <a:gd name="T62" fmla="*/ 1 w 19"/>
                <a:gd name="T63" fmla="*/ 9 h 28"/>
                <a:gd name="T64" fmla="*/ 0 w 19"/>
                <a:gd name="T65" fmla="*/ 8 h 28"/>
                <a:gd name="T66" fmla="*/ 1 w 19"/>
                <a:gd name="T67" fmla="*/ 5 h 28"/>
                <a:gd name="T68" fmla="*/ 4 w 19"/>
                <a:gd name="T69" fmla="*/ 2 h 28"/>
                <a:gd name="T70" fmla="*/ 6 w 19"/>
                <a:gd name="T71" fmla="*/ 1 h 28"/>
                <a:gd name="T72" fmla="*/ 9 w 19"/>
                <a:gd name="T73" fmla="*/ 0 h 28"/>
                <a:gd name="T74" fmla="*/ 11 w 19"/>
                <a:gd name="T75" fmla="*/ 0 h 28"/>
                <a:gd name="T76" fmla="*/ 13 w 19"/>
                <a:gd name="T77" fmla="*/ 1 h 28"/>
                <a:gd name="T78" fmla="*/ 14 w 19"/>
                <a:gd name="T79" fmla="*/ 1 h 28"/>
                <a:gd name="T80" fmla="*/ 15 w 19"/>
                <a:gd name="T81" fmla="*/ 1 h 28"/>
                <a:gd name="T82" fmla="*/ 16 w 19"/>
                <a:gd name="T83" fmla="*/ 1 h 28"/>
                <a:gd name="T84" fmla="*/ 17 w 19"/>
                <a:gd name="T85" fmla="*/ 0 h 28"/>
                <a:gd name="T86" fmla="*/ 18 w 19"/>
                <a:gd name="T87" fmla="*/ 8 h 28"/>
                <a:gd name="T88" fmla="*/ 17 w 19"/>
                <a:gd name="T89" fmla="*/ 9 h 28"/>
                <a:gd name="T90" fmla="*/ 16 w 19"/>
                <a:gd name="T91" fmla="*/ 6 h 28"/>
                <a:gd name="T92" fmla="*/ 14 w 19"/>
                <a:gd name="T93" fmla="*/ 3 h 28"/>
                <a:gd name="T94" fmla="*/ 11 w 19"/>
                <a:gd name="T95" fmla="*/ 2 h 28"/>
                <a:gd name="T96" fmla="*/ 9 w 19"/>
                <a:gd name="T97" fmla="*/ 1 h 28"/>
                <a:gd name="T98" fmla="*/ 7 w 19"/>
                <a:gd name="T99" fmla="*/ 2 h 28"/>
                <a:gd name="T100" fmla="*/ 5 w 19"/>
                <a:gd name="T101" fmla="*/ 3 h 28"/>
                <a:gd name="T102" fmla="*/ 4 w 19"/>
                <a:gd name="T103" fmla="*/ 5 h 28"/>
                <a:gd name="T104" fmla="*/ 4 w 19"/>
                <a:gd name="T105" fmla="*/ 7 h 28"/>
                <a:gd name="T106" fmla="*/ 4 w 19"/>
                <a:gd name="T107" fmla="*/ 8 h 28"/>
                <a:gd name="T108" fmla="*/ 5 w 19"/>
                <a:gd name="T109" fmla="*/ 9 h 28"/>
                <a:gd name="T110" fmla="*/ 8 w 19"/>
                <a:gd name="T111" fmla="*/ 11 h 28"/>
                <a:gd name="T112" fmla="*/ 10 w 19"/>
                <a:gd name="T113" fmla="*/ 12 h 28"/>
                <a:gd name="T114" fmla="*/ 11 w 19"/>
                <a:gd name="T115" fmla="*/ 12 h 28"/>
                <a:gd name="T116" fmla="*/ 14 w 19"/>
                <a:gd name="T117" fmla="*/ 14 h 28"/>
                <a:gd name="T118" fmla="*/ 16 w 19"/>
                <a:gd name="T119" fmla="*/ 15 h 28"/>
                <a:gd name="T120" fmla="*/ 17 w 19"/>
                <a:gd name="T121"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 h="28">
                  <a:moveTo>
                    <a:pt x="17" y="17"/>
                  </a:moveTo>
                  <a:lnTo>
                    <a:pt x="18" y="18"/>
                  </a:lnTo>
                  <a:lnTo>
                    <a:pt x="19" y="20"/>
                  </a:lnTo>
                  <a:lnTo>
                    <a:pt x="18" y="24"/>
                  </a:lnTo>
                  <a:lnTo>
                    <a:pt x="16" y="26"/>
                  </a:lnTo>
                  <a:lnTo>
                    <a:pt x="14" y="28"/>
                  </a:lnTo>
                  <a:lnTo>
                    <a:pt x="10" y="28"/>
                  </a:lnTo>
                  <a:lnTo>
                    <a:pt x="7" y="28"/>
                  </a:lnTo>
                  <a:lnTo>
                    <a:pt x="6" y="28"/>
                  </a:lnTo>
                  <a:lnTo>
                    <a:pt x="2" y="27"/>
                  </a:lnTo>
                  <a:lnTo>
                    <a:pt x="1" y="27"/>
                  </a:lnTo>
                  <a:lnTo>
                    <a:pt x="0" y="28"/>
                  </a:lnTo>
                  <a:lnTo>
                    <a:pt x="0" y="19"/>
                  </a:lnTo>
                  <a:lnTo>
                    <a:pt x="1" y="19"/>
                  </a:lnTo>
                  <a:lnTo>
                    <a:pt x="2" y="23"/>
                  </a:lnTo>
                  <a:lnTo>
                    <a:pt x="4" y="25"/>
                  </a:lnTo>
                  <a:lnTo>
                    <a:pt x="7" y="26"/>
                  </a:lnTo>
                  <a:lnTo>
                    <a:pt x="10" y="27"/>
                  </a:lnTo>
                  <a:lnTo>
                    <a:pt x="13" y="27"/>
                  </a:lnTo>
                  <a:lnTo>
                    <a:pt x="14" y="26"/>
                  </a:lnTo>
                  <a:lnTo>
                    <a:pt x="16" y="24"/>
                  </a:lnTo>
                  <a:lnTo>
                    <a:pt x="16" y="23"/>
                  </a:lnTo>
                  <a:lnTo>
                    <a:pt x="16" y="20"/>
                  </a:lnTo>
                  <a:lnTo>
                    <a:pt x="15" y="18"/>
                  </a:lnTo>
                  <a:lnTo>
                    <a:pt x="13" y="17"/>
                  </a:lnTo>
                  <a:lnTo>
                    <a:pt x="10" y="16"/>
                  </a:lnTo>
                  <a:lnTo>
                    <a:pt x="9" y="15"/>
                  </a:lnTo>
                  <a:lnTo>
                    <a:pt x="8" y="15"/>
                  </a:lnTo>
                  <a:lnTo>
                    <a:pt x="7" y="15"/>
                  </a:lnTo>
                  <a:lnTo>
                    <a:pt x="6" y="14"/>
                  </a:lnTo>
                  <a:lnTo>
                    <a:pt x="2" y="11"/>
                  </a:lnTo>
                  <a:lnTo>
                    <a:pt x="1" y="9"/>
                  </a:lnTo>
                  <a:lnTo>
                    <a:pt x="0" y="8"/>
                  </a:lnTo>
                  <a:lnTo>
                    <a:pt x="1" y="5"/>
                  </a:lnTo>
                  <a:lnTo>
                    <a:pt x="4" y="2"/>
                  </a:lnTo>
                  <a:lnTo>
                    <a:pt x="6" y="1"/>
                  </a:lnTo>
                  <a:lnTo>
                    <a:pt x="9" y="0"/>
                  </a:lnTo>
                  <a:lnTo>
                    <a:pt x="11" y="0"/>
                  </a:lnTo>
                  <a:lnTo>
                    <a:pt x="13" y="1"/>
                  </a:lnTo>
                  <a:lnTo>
                    <a:pt x="14" y="1"/>
                  </a:lnTo>
                  <a:lnTo>
                    <a:pt x="15" y="1"/>
                  </a:lnTo>
                  <a:lnTo>
                    <a:pt x="16" y="1"/>
                  </a:lnTo>
                  <a:lnTo>
                    <a:pt x="17" y="0"/>
                  </a:lnTo>
                  <a:lnTo>
                    <a:pt x="18" y="8"/>
                  </a:lnTo>
                  <a:lnTo>
                    <a:pt x="17" y="9"/>
                  </a:lnTo>
                  <a:lnTo>
                    <a:pt x="16" y="6"/>
                  </a:lnTo>
                  <a:lnTo>
                    <a:pt x="14" y="3"/>
                  </a:lnTo>
                  <a:lnTo>
                    <a:pt x="11" y="2"/>
                  </a:lnTo>
                  <a:lnTo>
                    <a:pt x="9" y="1"/>
                  </a:lnTo>
                  <a:lnTo>
                    <a:pt x="7" y="2"/>
                  </a:lnTo>
                  <a:lnTo>
                    <a:pt x="5" y="3"/>
                  </a:lnTo>
                  <a:lnTo>
                    <a:pt x="4" y="5"/>
                  </a:lnTo>
                  <a:lnTo>
                    <a:pt x="4" y="7"/>
                  </a:lnTo>
                  <a:lnTo>
                    <a:pt x="4" y="8"/>
                  </a:lnTo>
                  <a:lnTo>
                    <a:pt x="5" y="9"/>
                  </a:lnTo>
                  <a:lnTo>
                    <a:pt x="8" y="11"/>
                  </a:lnTo>
                  <a:lnTo>
                    <a:pt x="10" y="12"/>
                  </a:lnTo>
                  <a:lnTo>
                    <a:pt x="11" y="12"/>
                  </a:lnTo>
                  <a:lnTo>
                    <a:pt x="14" y="14"/>
                  </a:lnTo>
                  <a:lnTo>
                    <a:pt x="16" y="15"/>
                  </a:lnTo>
                  <a:lnTo>
                    <a:pt x="17" y="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8" name="Freeform 58"/>
            <p:cNvSpPr>
              <a:spLocks noEditPoints="1"/>
            </p:cNvSpPr>
            <p:nvPr/>
          </p:nvSpPr>
          <p:spPr bwMode="auto">
            <a:xfrm>
              <a:off x="3724488" y="4959294"/>
              <a:ext cx="86307" cy="35220"/>
            </a:xfrm>
            <a:custGeom>
              <a:avLst/>
              <a:gdLst>
                <a:gd name="T0" fmla="*/ 0 w 47"/>
                <a:gd name="T1" fmla="*/ 4 h 26"/>
                <a:gd name="T2" fmla="*/ 0 w 47"/>
                <a:gd name="T3" fmla="*/ 0 h 26"/>
                <a:gd name="T4" fmla="*/ 47 w 47"/>
                <a:gd name="T5" fmla="*/ 0 h 26"/>
                <a:gd name="T6" fmla="*/ 47 w 47"/>
                <a:gd name="T7" fmla="*/ 4 h 26"/>
                <a:gd name="T8" fmla="*/ 0 w 47"/>
                <a:gd name="T9" fmla="*/ 4 h 26"/>
                <a:gd name="T10" fmla="*/ 0 w 47"/>
                <a:gd name="T11" fmla="*/ 26 h 26"/>
                <a:gd name="T12" fmla="*/ 0 w 47"/>
                <a:gd name="T13" fmla="*/ 21 h 26"/>
                <a:gd name="T14" fmla="*/ 47 w 47"/>
                <a:gd name="T15" fmla="*/ 21 h 26"/>
                <a:gd name="T16" fmla="*/ 47 w 47"/>
                <a:gd name="T17" fmla="*/ 26 h 26"/>
                <a:gd name="T18" fmla="*/ 0 w 47"/>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26">
                  <a:moveTo>
                    <a:pt x="0" y="4"/>
                  </a:moveTo>
                  <a:lnTo>
                    <a:pt x="0" y="0"/>
                  </a:lnTo>
                  <a:lnTo>
                    <a:pt x="47" y="0"/>
                  </a:lnTo>
                  <a:lnTo>
                    <a:pt x="47" y="4"/>
                  </a:lnTo>
                  <a:lnTo>
                    <a:pt x="0" y="4"/>
                  </a:lnTo>
                  <a:close/>
                  <a:moveTo>
                    <a:pt x="0" y="26"/>
                  </a:moveTo>
                  <a:lnTo>
                    <a:pt x="0" y="21"/>
                  </a:lnTo>
                  <a:lnTo>
                    <a:pt x="47" y="21"/>
                  </a:lnTo>
                  <a:lnTo>
                    <a:pt x="47" y="26"/>
                  </a:ln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9" name="Freeform 59"/>
            <p:cNvSpPr>
              <a:spLocks/>
            </p:cNvSpPr>
            <p:nvPr/>
          </p:nvSpPr>
          <p:spPr bwMode="auto">
            <a:xfrm>
              <a:off x="3830993" y="4930846"/>
              <a:ext cx="73452" cy="97534"/>
            </a:xfrm>
            <a:custGeom>
              <a:avLst/>
              <a:gdLst>
                <a:gd name="T0" fmla="*/ 13 w 40"/>
                <a:gd name="T1" fmla="*/ 27 h 72"/>
                <a:gd name="T2" fmla="*/ 18 w 40"/>
                <a:gd name="T3" fmla="*/ 25 h 72"/>
                <a:gd name="T4" fmla="*/ 22 w 40"/>
                <a:gd name="T5" fmla="*/ 24 h 72"/>
                <a:gd name="T6" fmla="*/ 27 w 40"/>
                <a:gd name="T7" fmla="*/ 25 h 72"/>
                <a:gd name="T8" fmla="*/ 31 w 40"/>
                <a:gd name="T9" fmla="*/ 28 h 72"/>
                <a:gd name="T10" fmla="*/ 35 w 40"/>
                <a:gd name="T11" fmla="*/ 31 h 72"/>
                <a:gd name="T12" fmla="*/ 38 w 40"/>
                <a:gd name="T13" fmla="*/ 36 h 72"/>
                <a:gd name="T14" fmla="*/ 39 w 40"/>
                <a:gd name="T15" fmla="*/ 41 h 72"/>
                <a:gd name="T16" fmla="*/ 40 w 40"/>
                <a:gd name="T17" fmla="*/ 47 h 72"/>
                <a:gd name="T18" fmla="*/ 39 w 40"/>
                <a:gd name="T19" fmla="*/ 57 h 72"/>
                <a:gd name="T20" fmla="*/ 35 w 40"/>
                <a:gd name="T21" fmla="*/ 65 h 72"/>
                <a:gd name="T22" fmla="*/ 31 w 40"/>
                <a:gd name="T23" fmla="*/ 68 h 72"/>
                <a:gd name="T24" fmla="*/ 28 w 40"/>
                <a:gd name="T25" fmla="*/ 71 h 72"/>
                <a:gd name="T26" fmla="*/ 23 w 40"/>
                <a:gd name="T27" fmla="*/ 72 h 72"/>
                <a:gd name="T28" fmla="*/ 19 w 40"/>
                <a:gd name="T29" fmla="*/ 72 h 72"/>
                <a:gd name="T30" fmla="*/ 14 w 40"/>
                <a:gd name="T31" fmla="*/ 72 h 72"/>
                <a:gd name="T32" fmla="*/ 10 w 40"/>
                <a:gd name="T33" fmla="*/ 69 h 72"/>
                <a:gd name="T34" fmla="*/ 5 w 40"/>
                <a:gd name="T35" fmla="*/ 67 h 72"/>
                <a:gd name="T36" fmla="*/ 2 w 40"/>
                <a:gd name="T37" fmla="*/ 64 h 72"/>
                <a:gd name="T38" fmla="*/ 0 w 40"/>
                <a:gd name="T39" fmla="*/ 60 h 72"/>
                <a:gd name="T40" fmla="*/ 0 w 40"/>
                <a:gd name="T41" fmla="*/ 57 h 72"/>
                <a:gd name="T42" fmla="*/ 0 w 40"/>
                <a:gd name="T43" fmla="*/ 55 h 72"/>
                <a:gd name="T44" fmla="*/ 1 w 40"/>
                <a:gd name="T45" fmla="*/ 53 h 72"/>
                <a:gd name="T46" fmla="*/ 2 w 40"/>
                <a:gd name="T47" fmla="*/ 51 h 72"/>
                <a:gd name="T48" fmla="*/ 4 w 40"/>
                <a:gd name="T49" fmla="*/ 50 h 72"/>
                <a:gd name="T50" fmla="*/ 6 w 40"/>
                <a:gd name="T51" fmla="*/ 51 h 72"/>
                <a:gd name="T52" fmla="*/ 7 w 40"/>
                <a:gd name="T53" fmla="*/ 53 h 72"/>
                <a:gd name="T54" fmla="*/ 9 w 40"/>
                <a:gd name="T55" fmla="*/ 54 h 72"/>
                <a:gd name="T56" fmla="*/ 9 w 40"/>
                <a:gd name="T57" fmla="*/ 55 h 72"/>
                <a:gd name="T58" fmla="*/ 9 w 40"/>
                <a:gd name="T59" fmla="*/ 57 h 72"/>
                <a:gd name="T60" fmla="*/ 7 w 40"/>
                <a:gd name="T61" fmla="*/ 59 h 72"/>
                <a:gd name="T62" fmla="*/ 6 w 40"/>
                <a:gd name="T63" fmla="*/ 60 h 72"/>
                <a:gd name="T64" fmla="*/ 6 w 40"/>
                <a:gd name="T65" fmla="*/ 63 h 72"/>
                <a:gd name="T66" fmla="*/ 6 w 40"/>
                <a:gd name="T67" fmla="*/ 65 h 72"/>
                <a:gd name="T68" fmla="*/ 7 w 40"/>
                <a:gd name="T69" fmla="*/ 66 h 72"/>
                <a:gd name="T70" fmla="*/ 10 w 40"/>
                <a:gd name="T71" fmla="*/ 67 h 72"/>
                <a:gd name="T72" fmla="*/ 14 w 40"/>
                <a:gd name="T73" fmla="*/ 68 h 72"/>
                <a:gd name="T74" fmla="*/ 19 w 40"/>
                <a:gd name="T75" fmla="*/ 69 h 72"/>
                <a:gd name="T76" fmla="*/ 23 w 40"/>
                <a:gd name="T77" fmla="*/ 68 h 72"/>
                <a:gd name="T78" fmla="*/ 27 w 40"/>
                <a:gd name="T79" fmla="*/ 67 h 72"/>
                <a:gd name="T80" fmla="*/ 29 w 40"/>
                <a:gd name="T81" fmla="*/ 64 h 72"/>
                <a:gd name="T82" fmla="*/ 31 w 40"/>
                <a:gd name="T83" fmla="*/ 59 h 72"/>
                <a:gd name="T84" fmla="*/ 32 w 40"/>
                <a:gd name="T85" fmla="*/ 54 h 72"/>
                <a:gd name="T86" fmla="*/ 33 w 40"/>
                <a:gd name="T87" fmla="*/ 48 h 72"/>
                <a:gd name="T88" fmla="*/ 32 w 40"/>
                <a:gd name="T89" fmla="*/ 42 h 72"/>
                <a:gd name="T90" fmla="*/ 31 w 40"/>
                <a:gd name="T91" fmla="*/ 38 h 72"/>
                <a:gd name="T92" fmla="*/ 30 w 40"/>
                <a:gd name="T93" fmla="*/ 35 h 72"/>
                <a:gd name="T94" fmla="*/ 27 w 40"/>
                <a:gd name="T95" fmla="*/ 31 h 72"/>
                <a:gd name="T96" fmla="*/ 24 w 40"/>
                <a:gd name="T97" fmla="*/ 30 h 72"/>
                <a:gd name="T98" fmla="*/ 20 w 40"/>
                <a:gd name="T99" fmla="*/ 29 h 72"/>
                <a:gd name="T100" fmla="*/ 15 w 40"/>
                <a:gd name="T101" fmla="*/ 30 h 72"/>
                <a:gd name="T102" fmla="*/ 12 w 40"/>
                <a:gd name="T103" fmla="*/ 31 h 72"/>
                <a:gd name="T104" fmla="*/ 9 w 40"/>
                <a:gd name="T105" fmla="*/ 33 h 72"/>
                <a:gd name="T106" fmla="*/ 6 w 40"/>
                <a:gd name="T107" fmla="*/ 38 h 72"/>
                <a:gd name="T108" fmla="*/ 2 w 40"/>
                <a:gd name="T109" fmla="*/ 38 h 72"/>
                <a:gd name="T110" fmla="*/ 4 w 40"/>
                <a:gd name="T111" fmla="*/ 0 h 72"/>
                <a:gd name="T112" fmla="*/ 39 w 40"/>
                <a:gd name="T113" fmla="*/ 0 h 72"/>
                <a:gd name="T114" fmla="*/ 38 w 40"/>
                <a:gd name="T115" fmla="*/ 5 h 72"/>
                <a:gd name="T116" fmla="*/ 7 w 40"/>
                <a:gd name="T117" fmla="*/ 5 h 72"/>
                <a:gd name="T118" fmla="*/ 5 w 40"/>
                <a:gd name="T119" fmla="*/ 33 h 72"/>
                <a:gd name="T120" fmla="*/ 9 w 40"/>
                <a:gd name="T121" fmla="*/ 30 h 72"/>
                <a:gd name="T122" fmla="*/ 11 w 40"/>
                <a:gd name="T123" fmla="*/ 28 h 72"/>
                <a:gd name="T124" fmla="*/ 13 w 40"/>
                <a:gd name="T125" fmla="*/ 2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72">
                  <a:moveTo>
                    <a:pt x="13" y="27"/>
                  </a:moveTo>
                  <a:lnTo>
                    <a:pt x="18" y="25"/>
                  </a:lnTo>
                  <a:lnTo>
                    <a:pt x="22" y="24"/>
                  </a:lnTo>
                  <a:lnTo>
                    <a:pt x="27" y="25"/>
                  </a:lnTo>
                  <a:lnTo>
                    <a:pt x="31" y="28"/>
                  </a:lnTo>
                  <a:lnTo>
                    <a:pt x="35" y="31"/>
                  </a:lnTo>
                  <a:lnTo>
                    <a:pt x="38" y="36"/>
                  </a:lnTo>
                  <a:lnTo>
                    <a:pt x="39" y="41"/>
                  </a:lnTo>
                  <a:lnTo>
                    <a:pt x="40" y="47"/>
                  </a:lnTo>
                  <a:lnTo>
                    <a:pt x="39" y="57"/>
                  </a:lnTo>
                  <a:lnTo>
                    <a:pt x="35" y="65"/>
                  </a:lnTo>
                  <a:lnTo>
                    <a:pt x="31" y="68"/>
                  </a:lnTo>
                  <a:lnTo>
                    <a:pt x="28" y="71"/>
                  </a:lnTo>
                  <a:lnTo>
                    <a:pt x="23" y="72"/>
                  </a:lnTo>
                  <a:lnTo>
                    <a:pt x="19" y="72"/>
                  </a:lnTo>
                  <a:lnTo>
                    <a:pt x="14" y="72"/>
                  </a:lnTo>
                  <a:lnTo>
                    <a:pt x="10" y="69"/>
                  </a:lnTo>
                  <a:lnTo>
                    <a:pt x="5" y="67"/>
                  </a:lnTo>
                  <a:lnTo>
                    <a:pt x="2" y="64"/>
                  </a:lnTo>
                  <a:lnTo>
                    <a:pt x="0" y="60"/>
                  </a:lnTo>
                  <a:lnTo>
                    <a:pt x="0" y="57"/>
                  </a:lnTo>
                  <a:lnTo>
                    <a:pt x="0" y="55"/>
                  </a:lnTo>
                  <a:lnTo>
                    <a:pt x="1" y="53"/>
                  </a:lnTo>
                  <a:lnTo>
                    <a:pt x="2" y="51"/>
                  </a:lnTo>
                  <a:lnTo>
                    <a:pt x="4" y="50"/>
                  </a:lnTo>
                  <a:lnTo>
                    <a:pt x="6" y="51"/>
                  </a:lnTo>
                  <a:lnTo>
                    <a:pt x="7" y="53"/>
                  </a:lnTo>
                  <a:lnTo>
                    <a:pt x="9" y="54"/>
                  </a:lnTo>
                  <a:lnTo>
                    <a:pt x="9" y="55"/>
                  </a:lnTo>
                  <a:lnTo>
                    <a:pt x="9" y="57"/>
                  </a:lnTo>
                  <a:lnTo>
                    <a:pt x="7" y="59"/>
                  </a:lnTo>
                  <a:lnTo>
                    <a:pt x="6" y="60"/>
                  </a:lnTo>
                  <a:lnTo>
                    <a:pt x="6" y="63"/>
                  </a:lnTo>
                  <a:lnTo>
                    <a:pt x="6" y="65"/>
                  </a:lnTo>
                  <a:lnTo>
                    <a:pt x="7" y="66"/>
                  </a:lnTo>
                  <a:lnTo>
                    <a:pt x="10" y="67"/>
                  </a:lnTo>
                  <a:lnTo>
                    <a:pt x="14" y="68"/>
                  </a:lnTo>
                  <a:lnTo>
                    <a:pt x="19" y="69"/>
                  </a:lnTo>
                  <a:lnTo>
                    <a:pt x="23" y="68"/>
                  </a:lnTo>
                  <a:lnTo>
                    <a:pt x="27" y="67"/>
                  </a:lnTo>
                  <a:lnTo>
                    <a:pt x="29" y="64"/>
                  </a:lnTo>
                  <a:lnTo>
                    <a:pt x="31" y="59"/>
                  </a:lnTo>
                  <a:lnTo>
                    <a:pt x="32" y="54"/>
                  </a:lnTo>
                  <a:lnTo>
                    <a:pt x="33" y="48"/>
                  </a:lnTo>
                  <a:lnTo>
                    <a:pt x="32" y="42"/>
                  </a:lnTo>
                  <a:lnTo>
                    <a:pt x="31" y="38"/>
                  </a:lnTo>
                  <a:lnTo>
                    <a:pt x="30" y="35"/>
                  </a:lnTo>
                  <a:lnTo>
                    <a:pt x="27" y="31"/>
                  </a:lnTo>
                  <a:lnTo>
                    <a:pt x="24" y="30"/>
                  </a:lnTo>
                  <a:lnTo>
                    <a:pt x="20" y="29"/>
                  </a:lnTo>
                  <a:lnTo>
                    <a:pt x="15" y="30"/>
                  </a:lnTo>
                  <a:lnTo>
                    <a:pt x="12" y="31"/>
                  </a:lnTo>
                  <a:lnTo>
                    <a:pt x="9" y="33"/>
                  </a:lnTo>
                  <a:lnTo>
                    <a:pt x="6" y="38"/>
                  </a:lnTo>
                  <a:lnTo>
                    <a:pt x="2" y="38"/>
                  </a:lnTo>
                  <a:lnTo>
                    <a:pt x="4" y="0"/>
                  </a:lnTo>
                  <a:lnTo>
                    <a:pt x="39" y="0"/>
                  </a:lnTo>
                  <a:lnTo>
                    <a:pt x="38" y="5"/>
                  </a:lnTo>
                  <a:lnTo>
                    <a:pt x="7" y="5"/>
                  </a:lnTo>
                  <a:lnTo>
                    <a:pt x="5" y="33"/>
                  </a:lnTo>
                  <a:lnTo>
                    <a:pt x="9" y="30"/>
                  </a:lnTo>
                  <a:lnTo>
                    <a:pt x="11" y="28"/>
                  </a:lnTo>
                  <a:lnTo>
                    <a:pt x="13" y="2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0" name="Freeform 60"/>
            <p:cNvSpPr>
              <a:spLocks/>
            </p:cNvSpPr>
            <p:nvPr/>
          </p:nvSpPr>
          <p:spPr bwMode="auto">
            <a:xfrm>
              <a:off x="3922808" y="4915946"/>
              <a:ext cx="86307" cy="124626"/>
            </a:xfrm>
            <a:custGeom>
              <a:avLst/>
              <a:gdLst>
                <a:gd name="T0" fmla="*/ 4 w 47"/>
                <a:gd name="T1" fmla="*/ 92 h 92"/>
                <a:gd name="T2" fmla="*/ 0 w 47"/>
                <a:gd name="T3" fmla="*/ 91 h 92"/>
                <a:gd name="T4" fmla="*/ 43 w 47"/>
                <a:gd name="T5" fmla="*/ 0 h 92"/>
                <a:gd name="T6" fmla="*/ 47 w 47"/>
                <a:gd name="T7" fmla="*/ 2 h 92"/>
                <a:gd name="T8" fmla="*/ 4 w 47"/>
                <a:gd name="T9" fmla="*/ 92 h 92"/>
              </a:gdLst>
              <a:ahLst/>
              <a:cxnLst>
                <a:cxn ang="0">
                  <a:pos x="T0" y="T1"/>
                </a:cxn>
                <a:cxn ang="0">
                  <a:pos x="T2" y="T3"/>
                </a:cxn>
                <a:cxn ang="0">
                  <a:pos x="T4" y="T5"/>
                </a:cxn>
                <a:cxn ang="0">
                  <a:pos x="T6" y="T7"/>
                </a:cxn>
                <a:cxn ang="0">
                  <a:pos x="T8" y="T9"/>
                </a:cxn>
              </a:cxnLst>
              <a:rect l="0" t="0" r="r" b="b"/>
              <a:pathLst>
                <a:path w="47" h="92">
                  <a:moveTo>
                    <a:pt x="4" y="92"/>
                  </a:moveTo>
                  <a:lnTo>
                    <a:pt x="0" y="91"/>
                  </a:lnTo>
                  <a:lnTo>
                    <a:pt x="43" y="0"/>
                  </a:lnTo>
                  <a:lnTo>
                    <a:pt x="47" y="2"/>
                  </a:lnTo>
                  <a:lnTo>
                    <a:pt x="4" y="9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1" name="Freeform 61"/>
            <p:cNvSpPr>
              <a:spLocks/>
            </p:cNvSpPr>
            <p:nvPr/>
          </p:nvSpPr>
          <p:spPr bwMode="auto">
            <a:xfrm>
              <a:off x="4027477" y="4928137"/>
              <a:ext cx="75289" cy="100243"/>
            </a:xfrm>
            <a:custGeom>
              <a:avLst/>
              <a:gdLst>
                <a:gd name="T0" fmla="*/ 32 w 41"/>
                <a:gd name="T1" fmla="*/ 24 h 74"/>
                <a:gd name="T2" fmla="*/ 32 w 41"/>
                <a:gd name="T3" fmla="*/ 14 h 74"/>
                <a:gd name="T4" fmla="*/ 30 w 41"/>
                <a:gd name="T5" fmla="*/ 7 h 74"/>
                <a:gd name="T6" fmla="*/ 23 w 41"/>
                <a:gd name="T7" fmla="*/ 4 h 74"/>
                <a:gd name="T8" fmla="*/ 17 w 41"/>
                <a:gd name="T9" fmla="*/ 4 h 74"/>
                <a:gd name="T10" fmla="*/ 11 w 41"/>
                <a:gd name="T11" fmla="*/ 6 h 74"/>
                <a:gd name="T12" fmla="*/ 8 w 41"/>
                <a:gd name="T13" fmla="*/ 11 h 74"/>
                <a:gd name="T14" fmla="*/ 8 w 41"/>
                <a:gd name="T15" fmla="*/ 15 h 74"/>
                <a:gd name="T16" fmla="*/ 10 w 41"/>
                <a:gd name="T17" fmla="*/ 18 h 74"/>
                <a:gd name="T18" fmla="*/ 10 w 41"/>
                <a:gd name="T19" fmla="*/ 22 h 74"/>
                <a:gd name="T20" fmla="*/ 8 w 41"/>
                <a:gd name="T21" fmla="*/ 24 h 74"/>
                <a:gd name="T22" fmla="*/ 4 w 41"/>
                <a:gd name="T23" fmla="*/ 24 h 74"/>
                <a:gd name="T24" fmla="*/ 1 w 41"/>
                <a:gd name="T25" fmla="*/ 21 h 74"/>
                <a:gd name="T26" fmla="*/ 1 w 41"/>
                <a:gd name="T27" fmla="*/ 14 h 74"/>
                <a:gd name="T28" fmla="*/ 4 w 41"/>
                <a:gd name="T29" fmla="*/ 7 h 74"/>
                <a:gd name="T30" fmla="*/ 11 w 41"/>
                <a:gd name="T31" fmla="*/ 3 h 74"/>
                <a:gd name="T32" fmla="*/ 20 w 41"/>
                <a:gd name="T33" fmla="*/ 0 h 74"/>
                <a:gd name="T34" fmla="*/ 29 w 41"/>
                <a:gd name="T35" fmla="*/ 2 h 74"/>
                <a:gd name="T36" fmla="*/ 35 w 41"/>
                <a:gd name="T37" fmla="*/ 5 h 74"/>
                <a:gd name="T38" fmla="*/ 39 w 41"/>
                <a:gd name="T39" fmla="*/ 13 h 74"/>
                <a:gd name="T40" fmla="*/ 39 w 41"/>
                <a:gd name="T41" fmla="*/ 23 h 74"/>
                <a:gd name="T42" fmla="*/ 35 w 41"/>
                <a:gd name="T43" fmla="*/ 33 h 74"/>
                <a:gd name="T44" fmla="*/ 22 w 41"/>
                <a:gd name="T45" fmla="*/ 47 h 74"/>
                <a:gd name="T46" fmla="*/ 11 w 41"/>
                <a:gd name="T47" fmla="*/ 57 h 74"/>
                <a:gd name="T48" fmla="*/ 5 w 41"/>
                <a:gd name="T49" fmla="*/ 65 h 74"/>
                <a:gd name="T50" fmla="*/ 29 w 41"/>
                <a:gd name="T51" fmla="*/ 67 h 74"/>
                <a:gd name="T52" fmla="*/ 35 w 41"/>
                <a:gd name="T53" fmla="*/ 64 h 74"/>
                <a:gd name="T54" fmla="*/ 38 w 41"/>
                <a:gd name="T55" fmla="*/ 59 h 74"/>
                <a:gd name="T56" fmla="*/ 41 w 41"/>
                <a:gd name="T57" fmla="*/ 55 h 74"/>
                <a:gd name="T58" fmla="*/ 0 w 41"/>
                <a:gd name="T59" fmla="*/ 74 h 74"/>
                <a:gd name="T60" fmla="*/ 2 w 41"/>
                <a:gd name="T61" fmla="*/ 62 h 74"/>
                <a:gd name="T62" fmla="*/ 9 w 41"/>
                <a:gd name="T63" fmla="*/ 55 h 74"/>
                <a:gd name="T64" fmla="*/ 19 w 41"/>
                <a:gd name="T65" fmla="*/ 44 h 74"/>
                <a:gd name="T66" fmla="*/ 27 w 41"/>
                <a:gd name="T67"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74">
                  <a:moveTo>
                    <a:pt x="30" y="31"/>
                  </a:moveTo>
                  <a:lnTo>
                    <a:pt x="32" y="24"/>
                  </a:lnTo>
                  <a:lnTo>
                    <a:pt x="34" y="18"/>
                  </a:lnTo>
                  <a:lnTo>
                    <a:pt x="32" y="14"/>
                  </a:lnTo>
                  <a:lnTo>
                    <a:pt x="31" y="11"/>
                  </a:lnTo>
                  <a:lnTo>
                    <a:pt x="30" y="7"/>
                  </a:lnTo>
                  <a:lnTo>
                    <a:pt x="27" y="5"/>
                  </a:lnTo>
                  <a:lnTo>
                    <a:pt x="23" y="4"/>
                  </a:lnTo>
                  <a:lnTo>
                    <a:pt x="20" y="3"/>
                  </a:lnTo>
                  <a:lnTo>
                    <a:pt x="17" y="4"/>
                  </a:lnTo>
                  <a:lnTo>
                    <a:pt x="13" y="4"/>
                  </a:lnTo>
                  <a:lnTo>
                    <a:pt x="11" y="6"/>
                  </a:lnTo>
                  <a:lnTo>
                    <a:pt x="9" y="7"/>
                  </a:lnTo>
                  <a:lnTo>
                    <a:pt x="8" y="11"/>
                  </a:lnTo>
                  <a:lnTo>
                    <a:pt x="8" y="13"/>
                  </a:lnTo>
                  <a:lnTo>
                    <a:pt x="8" y="15"/>
                  </a:lnTo>
                  <a:lnTo>
                    <a:pt x="9" y="17"/>
                  </a:lnTo>
                  <a:lnTo>
                    <a:pt x="10" y="18"/>
                  </a:lnTo>
                  <a:lnTo>
                    <a:pt x="10" y="21"/>
                  </a:lnTo>
                  <a:lnTo>
                    <a:pt x="10" y="22"/>
                  </a:lnTo>
                  <a:lnTo>
                    <a:pt x="9" y="23"/>
                  </a:lnTo>
                  <a:lnTo>
                    <a:pt x="8" y="24"/>
                  </a:lnTo>
                  <a:lnTo>
                    <a:pt x="6" y="25"/>
                  </a:lnTo>
                  <a:lnTo>
                    <a:pt x="4" y="24"/>
                  </a:lnTo>
                  <a:lnTo>
                    <a:pt x="2" y="23"/>
                  </a:lnTo>
                  <a:lnTo>
                    <a:pt x="1" y="21"/>
                  </a:lnTo>
                  <a:lnTo>
                    <a:pt x="1" y="18"/>
                  </a:lnTo>
                  <a:lnTo>
                    <a:pt x="1" y="14"/>
                  </a:lnTo>
                  <a:lnTo>
                    <a:pt x="2" y="11"/>
                  </a:lnTo>
                  <a:lnTo>
                    <a:pt x="4" y="7"/>
                  </a:lnTo>
                  <a:lnTo>
                    <a:pt x="6" y="5"/>
                  </a:lnTo>
                  <a:lnTo>
                    <a:pt x="11" y="3"/>
                  </a:lnTo>
                  <a:lnTo>
                    <a:pt x="15" y="0"/>
                  </a:lnTo>
                  <a:lnTo>
                    <a:pt x="20" y="0"/>
                  </a:lnTo>
                  <a:lnTo>
                    <a:pt x="26" y="0"/>
                  </a:lnTo>
                  <a:lnTo>
                    <a:pt x="29" y="2"/>
                  </a:lnTo>
                  <a:lnTo>
                    <a:pt x="32" y="3"/>
                  </a:lnTo>
                  <a:lnTo>
                    <a:pt x="35" y="5"/>
                  </a:lnTo>
                  <a:lnTo>
                    <a:pt x="38" y="9"/>
                  </a:lnTo>
                  <a:lnTo>
                    <a:pt x="39" y="13"/>
                  </a:lnTo>
                  <a:lnTo>
                    <a:pt x="40" y="18"/>
                  </a:lnTo>
                  <a:lnTo>
                    <a:pt x="39" y="23"/>
                  </a:lnTo>
                  <a:lnTo>
                    <a:pt x="38" y="29"/>
                  </a:lnTo>
                  <a:lnTo>
                    <a:pt x="35" y="33"/>
                  </a:lnTo>
                  <a:lnTo>
                    <a:pt x="30" y="38"/>
                  </a:lnTo>
                  <a:lnTo>
                    <a:pt x="22" y="47"/>
                  </a:lnTo>
                  <a:lnTo>
                    <a:pt x="15" y="52"/>
                  </a:lnTo>
                  <a:lnTo>
                    <a:pt x="11" y="57"/>
                  </a:lnTo>
                  <a:lnTo>
                    <a:pt x="8" y="61"/>
                  </a:lnTo>
                  <a:lnTo>
                    <a:pt x="5" y="65"/>
                  </a:lnTo>
                  <a:lnTo>
                    <a:pt x="4" y="67"/>
                  </a:lnTo>
                  <a:lnTo>
                    <a:pt x="29" y="67"/>
                  </a:lnTo>
                  <a:lnTo>
                    <a:pt x="32" y="66"/>
                  </a:lnTo>
                  <a:lnTo>
                    <a:pt x="35" y="64"/>
                  </a:lnTo>
                  <a:lnTo>
                    <a:pt x="37" y="61"/>
                  </a:lnTo>
                  <a:lnTo>
                    <a:pt x="38" y="59"/>
                  </a:lnTo>
                  <a:lnTo>
                    <a:pt x="38" y="55"/>
                  </a:lnTo>
                  <a:lnTo>
                    <a:pt x="41" y="55"/>
                  </a:lnTo>
                  <a:lnTo>
                    <a:pt x="38" y="74"/>
                  </a:lnTo>
                  <a:lnTo>
                    <a:pt x="0" y="74"/>
                  </a:lnTo>
                  <a:lnTo>
                    <a:pt x="0" y="68"/>
                  </a:lnTo>
                  <a:lnTo>
                    <a:pt x="2" y="62"/>
                  </a:lnTo>
                  <a:lnTo>
                    <a:pt x="6" y="58"/>
                  </a:lnTo>
                  <a:lnTo>
                    <a:pt x="9" y="55"/>
                  </a:lnTo>
                  <a:lnTo>
                    <a:pt x="13" y="50"/>
                  </a:lnTo>
                  <a:lnTo>
                    <a:pt x="19" y="44"/>
                  </a:lnTo>
                  <a:lnTo>
                    <a:pt x="23" y="40"/>
                  </a:lnTo>
                  <a:lnTo>
                    <a:pt x="27" y="35"/>
                  </a:lnTo>
                  <a:lnTo>
                    <a:pt x="30" y="3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2" name="Freeform 62"/>
            <p:cNvSpPr>
              <a:spLocks/>
            </p:cNvSpPr>
            <p:nvPr/>
          </p:nvSpPr>
          <p:spPr bwMode="auto">
            <a:xfrm>
              <a:off x="597269" y="5058182"/>
              <a:ext cx="45908" cy="105661"/>
            </a:xfrm>
            <a:custGeom>
              <a:avLst/>
              <a:gdLst>
                <a:gd name="T0" fmla="*/ 0 w 25"/>
                <a:gd name="T1" fmla="*/ 78 h 78"/>
                <a:gd name="T2" fmla="*/ 15 w 25"/>
                <a:gd name="T3" fmla="*/ 0 h 78"/>
                <a:gd name="T4" fmla="*/ 25 w 25"/>
                <a:gd name="T5" fmla="*/ 0 h 78"/>
                <a:gd name="T6" fmla="*/ 9 w 25"/>
                <a:gd name="T7" fmla="*/ 78 h 78"/>
                <a:gd name="T8" fmla="*/ 0 w 25"/>
                <a:gd name="T9" fmla="*/ 78 h 78"/>
              </a:gdLst>
              <a:ahLst/>
              <a:cxnLst>
                <a:cxn ang="0">
                  <a:pos x="T0" y="T1"/>
                </a:cxn>
                <a:cxn ang="0">
                  <a:pos x="T2" y="T3"/>
                </a:cxn>
                <a:cxn ang="0">
                  <a:pos x="T4" y="T5"/>
                </a:cxn>
                <a:cxn ang="0">
                  <a:pos x="T6" y="T7"/>
                </a:cxn>
                <a:cxn ang="0">
                  <a:pos x="T8" y="T9"/>
                </a:cxn>
              </a:cxnLst>
              <a:rect l="0" t="0" r="r" b="b"/>
              <a:pathLst>
                <a:path w="25" h="78">
                  <a:moveTo>
                    <a:pt x="0" y="78"/>
                  </a:moveTo>
                  <a:lnTo>
                    <a:pt x="15" y="0"/>
                  </a:lnTo>
                  <a:lnTo>
                    <a:pt x="25" y="0"/>
                  </a:lnTo>
                  <a:lnTo>
                    <a:pt x="9" y="78"/>
                  </a:lnTo>
                  <a:lnTo>
                    <a:pt x="0" y="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3" name="Freeform 63"/>
            <p:cNvSpPr>
              <a:spLocks noEditPoints="1"/>
            </p:cNvSpPr>
            <p:nvPr/>
          </p:nvSpPr>
          <p:spPr bwMode="auto">
            <a:xfrm>
              <a:off x="645013" y="5093402"/>
              <a:ext cx="88142" cy="35220"/>
            </a:xfrm>
            <a:custGeom>
              <a:avLst/>
              <a:gdLst>
                <a:gd name="T0" fmla="*/ 0 w 48"/>
                <a:gd name="T1" fmla="*/ 5 h 26"/>
                <a:gd name="T2" fmla="*/ 0 w 48"/>
                <a:gd name="T3" fmla="*/ 0 h 26"/>
                <a:gd name="T4" fmla="*/ 48 w 48"/>
                <a:gd name="T5" fmla="*/ 0 h 26"/>
                <a:gd name="T6" fmla="*/ 48 w 48"/>
                <a:gd name="T7" fmla="*/ 5 h 26"/>
                <a:gd name="T8" fmla="*/ 0 w 48"/>
                <a:gd name="T9" fmla="*/ 5 h 26"/>
                <a:gd name="T10" fmla="*/ 0 w 48"/>
                <a:gd name="T11" fmla="*/ 26 h 26"/>
                <a:gd name="T12" fmla="*/ 0 w 48"/>
                <a:gd name="T13" fmla="*/ 22 h 26"/>
                <a:gd name="T14" fmla="*/ 48 w 48"/>
                <a:gd name="T15" fmla="*/ 22 h 26"/>
                <a:gd name="T16" fmla="*/ 48 w 48"/>
                <a:gd name="T17" fmla="*/ 26 h 26"/>
                <a:gd name="T18" fmla="*/ 0 w 48"/>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26">
                  <a:moveTo>
                    <a:pt x="0" y="5"/>
                  </a:moveTo>
                  <a:lnTo>
                    <a:pt x="0" y="0"/>
                  </a:lnTo>
                  <a:lnTo>
                    <a:pt x="48" y="0"/>
                  </a:lnTo>
                  <a:lnTo>
                    <a:pt x="48" y="5"/>
                  </a:lnTo>
                  <a:lnTo>
                    <a:pt x="0" y="5"/>
                  </a:lnTo>
                  <a:close/>
                  <a:moveTo>
                    <a:pt x="0" y="26"/>
                  </a:moveTo>
                  <a:lnTo>
                    <a:pt x="0" y="22"/>
                  </a:lnTo>
                  <a:lnTo>
                    <a:pt x="48" y="22"/>
                  </a:lnTo>
                  <a:lnTo>
                    <a:pt x="48" y="26"/>
                  </a:ln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4" name="Freeform 64"/>
            <p:cNvSpPr>
              <a:spLocks noEditPoints="1"/>
            </p:cNvSpPr>
            <p:nvPr/>
          </p:nvSpPr>
          <p:spPr bwMode="auto">
            <a:xfrm>
              <a:off x="749683" y="5063600"/>
              <a:ext cx="78961" cy="98889"/>
            </a:xfrm>
            <a:custGeom>
              <a:avLst/>
              <a:gdLst>
                <a:gd name="T0" fmla="*/ 31 w 43"/>
                <a:gd name="T1" fmla="*/ 11 h 73"/>
                <a:gd name="T2" fmla="*/ 30 w 43"/>
                <a:gd name="T3" fmla="*/ 8 h 73"/>
                <a:gd name="T4" fmla="*/ 28 w 43"/>
                <a:gd name="T5" fmla="*/ 5 h 73"/>
                <a:gd name="T6" fmla="*/ 24 w 43"/>
                <a:gd name="T7" fmla="*/ 3 h 73"/>
                <a:gd name="T8" fmla="*/ 21 w 43"/>
                <a:gd name="T9" fmla="*/ 3 h 73"/>
                <a:gd name="T10" fmla="*/ 19 w 43"/>
                <a:gd name="T11" fmla="*/ 3 h 73"/>
                <a:gd name="T12" fmla="*/ 15 w 43"/>
                <a:gd name="T13" fmla="*/ 5 h 73"/>
                <a:gd name="T14" fmla="*/ 13 w 43"/>
                <a:gd name="T15" fmla="*/ 8 h 73"/>
                <a:gd name="T16" fmla="*/ 11 w 43"/>
                <a:gd name="T17" fmla="*/ 11 h 73"/>
                <a:gd name="T18" fmla="*/ 9 w 43"/>
                <a:gd name="T19" fmla="*/ 22 h 73"/>
                <a:gd name="T20" fmla="*/ 8 w 43"/>
                <a:gd name="T21" fmla="*/ 36 h 73"/>
                <a:gd name="T22" fmla="*/ 9 w 43"/>
                <a:gd name="T23" fmla="*/ 50 h 73"/>
                <a:gd name="T24" fmla="*/ 11 w 43"/>
                <a:gd name="T25" fmla="*/ 61 h 73"/>
                <a:gd name="T26" fmla="*/ 13 w 43"/>
                <a:gd name="T27" fmla="*/ 65 h 73"/>
                <a:gd name="T28" fmla="*/ 15 w 43"/>
                <a:gd name="T29" fmla="*/ 67 h 73"/>
                <a:gd name="T30" fmla="*/ 19 w 43"/>
                <a:gd name="T31" fmla="*/ 70 h 73"/>
                <a:gd name="T32" fmla="*/ 21 w 43"/>
                <a:gd name="T33" fmla="*/ 70 h 73"/>
                <a:gd name="T34" fmla="*/ 24 w 43"/>
                <a:gd name="T35" fmla="*/ 70 h 73"/>
                <a:gd name="T36" fmla="*/ 27 w 43"/>
                <a:gd name="T37" fmla="*/ 67 h 73"/>
                <a:gd name="T38" fmla="*/ 29 w 43"/>
                <a:gd name="T39" fmla="*/ 65 h 73"/>
                <a:gd name="T40" fmla="*/ 31 w 43"/>
                <a:gd name="T41" fmla="*/ 61 h 73"/>
                <a:gd name="T42" fmla="*/ 34 w 43"/>
                <a:gd name="T43" fmla="*/ 50 h 73"/>
                <a:gd name="T44" fmla="*/ 35 w 43"/>
                <a:gd name="T45" fmla="*/ 36 h 73"/>
                <a:gd name="T46" fmla="*/ 35 w 43"/>
                <a:gd name="T47" fmla="*/ 22 h 73"/>
                <a:gd name="T48" fmla="*/ 31 w 43"/>
                <a:gd name="T49" fmla="*/ 11 h 73"/>
                <a:gd name="T50" fmla="*/ 37 w 43"/>
                <a:gd name="T51" fmla="*/ 63 h 73"/>
                <a:gd name="T52" fmla="*/ 34 w 43"/>
                <a:gd name="T53" fmla="*/ 67 h 73"/>
                <a:gd name="T54" fmla="*/ 30 w 43"/>
                <a:gd name="T55" fmla="*/ 71 h 73"/>
                <a:gd name="T56" fmla="*/ 26 w 43"/>
                <a:gd name="T57" fmla="*/ 73 h 73"/>
                <a:gd name="T58" fmla="*/ 21 w 43"/>
                <a:gd name="T59" fmla="*/ 73 h 73"/>
                <a:gd name="T60" fmla="*/ 17 w 43"/>
                <a:gd name="T61" fmla="*/ 73 h 73"/>
                <a:gd name="T62" fmla="*/ 13 w 43"/>
                <a:gd name="T63" fmla="*/ 71 h 73"/>
                <a:gd name="T64" fmla="*/ 9 w 43"/>
                <a:gd name="T65" fmla="*/ 67 h 73"/>
                <a:gd name="T66" fmla="*/ 5 w 43"/>
                <a:gd name="T67" fmla="*/ 64 h 73"/>
                <a:gd name="T68" fmla="*/ 1 w 43"/>
                <a:gd name="T69" fmla="*/ 52 h 73"/>
                <a:gd name="T70" fmla="*/ 0 w 43"/>
                <a:gd name="T71" fmla="*/ 36 h 73"/>
                <a:gd name="T72" fmla="*/ 1 w 43"/>
                <a:gd name="T73" fmla="*/ 21 h 73"/>
                <a:gd name="T74" fmla="*/ 5 w 43"/>
                <a:gd name="T75" fmla="*/ 10 h 73"/>
                <a:gd name="T76" fmla="*/ 9 w 43"/>
                <a:gd name="T77" fmla="*/ 5 h 73"/>
                <a:gd name="T78" fmla="*/ 12 w 43"/>
                <a:gd name="T79" fmla="*/ 2 h 73"/>
                <a:gd name="T80" fmla="*/ 17 w 43"/>
                <a:gd name="T81" fmla="*/ 0 h 73"/>
                <a:gd name="T82" fmla="*/ 21 w 43"/>
                <a:gd name="T83" fmla="*/ 0 h 73"/>
                <a:gd name="T84" fmla="*/ 26 w 43"/>
                <a:gd name="T85" fmla="*/ 0 h 73"/>
                <a:gd name="T86" fmla="*/ 30 w 43"/>
                <a:gd name="T87" fmla="*/ 2 h 73"/>
                <a:gd name="T88" fmla="*/ 34 w 43"/>
                <a:gd name="T89" fmla="*/ 4 h 73"/>
                <a:gd name="T90" fmla="*/ 37 w 43"/>
                <a:gd name="T91" fmla="*/ 9 h 73"/>
                <a:gd name="T92" fmla="*/ 41 w 43"/>
                <a:gd name="T93" fmla="*/ 21 h 73"/>
                <a:gd name="T94" fmla="*/ 43 w 43"/>
                <a:gd name="T95" fmla="*/ 36 h 73"/>
                <a:gd name="T96" fmla="*/ 41 w 43"/>
                <a:gd name="T97" fmla="*/ 52 h 73"/>
                <a:gd name="T98" fmla="*/ 37 w 43"/>
                <a:gd name="T99" fmla="*/ 6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 h="73">
                  <a:moveTo>
                    <a:pt x="31" y="11"/>
                  </a:moveTo>
                  <a:lnTo>
                    <a:pt x="30" y="8"/>
                  </a:lnTo>
                  <a:lnTo>
                    <a:pt x="28" y="5"/>
                  </a:lnTo>
                  <a:lnTo>
                    <a:pt x="24" y="3"/>
                  </a:lnTo>
                  <a:lnTo>
                    <a:pt x="21" y="3"/>
                  </a:lnTo>
                  <a:lnTo>
                    <a:pt x="19" y="3"/>
                  </a:lnTo>
                  <a:lnTo>
                    <a:pt x="15" y="5"/>
                  </a:lnTo>
                  <a:lnTo>
                    <a:pt x="13" y="8"/>
                  </a:lnTo>
                  <a:lnTo>
                    <a:pt x="11" y="11"/>
                  </a:lnTo>
                  <a:lnTo>
                    <a:pt x="9" y="22"/>
                  </a:lnTo>
                  <a:lnTo>
                    <a:pt x="8" y="36"/>
                  </a:lnTo>
                  <a:lnTo>
                    <a:pt x="9" y="50"/>
                  </a:lnTo>
                  <a:lnTo>
                    <a:pt x="11" y="61"/>
                  </a:lnTo>
                  <a:lnTo>
                    <a:pt x="13" y="65"/>
                  </a:lnTo>
                  <a:lnTo>
                    <a:pt x="15" y="67"/>
                  </a:lnTo>
                  <a:lnTo>
                    <a:pt x="19" y="70"/>
                  </a:lnTo>
                  <a:lnTo>
                    <a:pt x="21" y="70"/>
                  </a:lnTo>
                  <a:lnTo>
                    <a:pt x="24" y="70"/>
                  </a:lnTo>
                  <a:lnTo>
                    <a:pt x="27" y="67"/>
                  </a:lnTo>
                  <a:lnTo>
                    <a:pt x="29" y="65"/>
                  </a:lnTo>
                  <a:lnTo>
                    <a:pt x="31" y="61"/>
                  </a:lnTo>
                  <a:lnTo>
                    <a:pt x="34" y="50"/>
                  </a:lnTo>
                  <a:lnTo>
                    <a:pt x="35" y="36"/>
                  </a:lnTo>
                  <a:lnTo>
                    <a:pt x="35" y="22"/>
                  </a:lnTo>
                  <a:lnTo>
                    <a:pt x="31" y="11"/>
                  </a:lnTo>
                  <a:close/>
                  <a:moveTo>
                    <a:pt x="37" y="63"/>
                  </a:moveTo>
                  <a:lnTo>
                    <a:pt x="34" y="67"/>
                  </a:lnTo>
                  <a:lnTo>
                    <a:pt x="30" y="71"/>
                  </a:lnTo>
                  <a:lnTo>
                    <a:pt x="26" y="73"/>
                  </a:lnTo>
                  <a:lnTo>
                    <a:pt x="21" y="73"/>
                  </a:lnTo>
                  <a:lnTo>
                    <a:pt x="17" y="73"/>
                  </a:lnTo>
                  <a:lnTo>
                    <a:pt x="13" y="71"/>
                  </a:lnTo>
                  <a:lnTo>
                    <a:pt x="9" y="67"/>
                  </a:lnTo>
                  <a:lnTo>
                    <a:pt x="5" y="64"/>
                  </a:lnTo>
                  <a:lnTo>
                    <a:pt x="1" y="52"/>
                  </a:lnTo>
                  <a:lnTo>
                    <a:pt x="0" y="36"/>
                  </a:lnTo>
                  <a:lnTo>
                    <a:pt x="1" y="21"/>
                  </a:lnTo>
                  <a:lnTo>
                    <a:pt x="5" y="10"/>
                  </a:lnTo>
                  <a:lnTo>
                    <a:pt x="9" y="5"/>
                  </a:lnTo>
                  <a:lnTo>
                    <a:pt x="12" y="2"/>
                  </a:lnTo>
                  <a:lnTo>
                    <a:pt x="17" y="0"/>
                  </a:lnTo>
                  <a:lnTo>
                    <a:pt x="21" y="0"/>
                  </a:lnTo>
                  <a:lnTo>
                    <a:pt x="26" y="0"/>
                  </a:lnTo>
                  <a:lnTo>
                    <a:pt x="30" y="2"/>
                  </a:lnTo>
                  <a:lnTo>
                    <a:pt x="34" y="4"/>
                  </a:lnTo>
                  <a:lnTo>
                    <a:pt x="37" y="9"/>
                  </a:lnTo>
                  <a:lnTo>
                    <a:pt x="41" y="21"/>
                  </a:lnTo>
                  <a:lnTo>
                    <a:pt x="43" y="36"/>
                  </a:lnTo>
                  <a:lnTo>
                    <a:pt x="41" y="52"/>
                  </a:lnTo>
                  <a:lnTo>
                    <a:pt x="37" y="6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5" name="Freeform 65"/>
            <p:cNvSpPr>
              <a:spLocks/>
            </p:cNvSpPr>
            <p:nvPr/>
          </p:nvSpPr>
          <p:spPr bwMode="auto">
            <a:xfrm>
              <a:off x="2795320" y="5058182"/>
              <a:ext cx="45908" cy="105661"/>
            </a:xfrm>
            <a:custGeom>
              <a:avLst/>
              <a:gdLst>
                <a:gd name="T0" fmla="*/ 0 w 25"/>
                <a:gd name="T1" fmla="*/ 78 h 78"/>
                <a:gd name="T2" fmla="*/ 16 w 25"/>
                <a:gd name="T3" fmla="*/ 0 h 78"/>
                <a:gd name="T4" fmla="*/ 25 w 25"/>
                <a:gd name="T5" fmla="*/ 0 h 78"/>
                <a:gd name="T6" fmla="*/ 9 w 25"/>
                <a:gd name="T7" fmla="*/ 78 h 78"/>
                <a:gd name="T8" fmla="*/ 0 w 25"/>
                <a:gd name="T9" fmla="*/ 78 h 78"/>
              </a:gdLst>
              <a:ahLst/>
              <a:cxnLst>
                <a:cxn ang="0">
                  <a:pos x="T0" y="T1"/>
                </a:cxn>
                <a:cxn ang="0">
                  <a:pos x="T2" y="T3"/>
                </a:cxn>
                <a:cxn ang="0">
                  <a:pos x="T4" y="T5"/>
                </a:cxn>
                <a:cxn ang="0">
                  <a:pos x="T6" y="T7"/>
                </a:cxn>
                <a:cxn ang="0">
                  <a:pos x="T8" y="T9"/>
                </a:cxn>
              </a:cxnLst>
              <a:rect l="0" t="0" r="r" b="b"/>
              <a:pathLst>
                <a:path w="25" h="78">
                  <a:moveTo>
                    <a:pt x="0" y="78"/>
                  </a:moveTo>
                  <a:lnTo>
                    <a:pt x="16" y="0"/>
                  </a:lnTo>
                  <a:lnTo>
                    <a:pt x="25" y="0"/>
                  </a:lnTo>
                  <a:lnTo>
                    <a:pt x="9" y="78"/>
                  </a:lnTo>
                  <a:lnTo>
                    <a:pt x="0" y="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6" name="Freeform 66"/>
            <p:cNvSpPr>
              <a:spLocks noEditPoints="1"/>
            </p:cNvSpPr>
            <p:nvPr/>
          </p:nvSpPr>
          <p:spPr bwMode="auto">
            <a:xfrm>
              <a:off x="2844900" y="5093402"/>
              <a:ext cx="86307" cy="35220"/>
            </a:xfrm>
            <a:custGeom>
              <a:avLst/>
              <a:gdLst>
                <a:gd name="T0" fmla="*/ 0 w 47"/>
                <a:gd name="T1" fmla="*/ 5 h 26"/>
                <a:gd name="T2" fmla="*/ 0 w 47"/>
                <a:gd name="T3" fmla="*/ 0 h 26"/>
                <a:gd name="T4" fmla="*/ 47 w 47"/>
                <a:gd name="T5" fmla="*/ 0 h 26"/>
                <a:gd name="T6" fmla="*/ 47 w 47"/>
                <a:gd name="T7" fmla="*/ 5 h 26"/>
                <a:gd name="T8" fmla="*/ 0 w 47"/>
                <a:gd name="T9" fmla="*/ 5 h 26"/>
                <a:gd name="T10" fmla="*/ 0 w 47"/>
                <a:gd name="T11" fmla="*/ 26 h 26"/>
                <a:gd name="T12" fmla="*/ 0 w 47"/>
                <a:gd name="T13" fmla="*/ 22 h 26"/>
                <a:gd name="T14" fmla="*/ 47 w 47"/>
                <a:gd name="T15" fmla="*/ 22 h 26"/>
                <a:gd name="T16" fmla="*/ 47 w 47"/>
                <a:gd name="T17" fmla="*/ 26 h 26"/>
                <a:gd name="T18" fmla="*/ 0 w 47"/>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26">
                  <a:moveTo>
                    <a:pt x="0" y="5"/>
                  </a:moveTo>
                  <a:lnTo>
                    <a:pt x="0" y="0"/>
                  </a:lnTo>
                  <a:lnTo>
                    <a:pt x="47" y="0"/>
                  </a:lnTo>
                  <a:lnTo>
                    <a:pt x="47" y="5"/>
                  </a:lnTo>
                  <a:lnTo>
                    <a:pt x="0" y="5"/>
                  </a:lnTo>
                  <a:close/>
                  <a:moveTo>
                    <a:pt x="0" y="26"/>
                  </a:moveTo>
                  <a:lnTo>
                    <a:pt x="0" y="22"/>
                  </a:lnTo>
                  <a:lnTo>
                    <a:pt x="47" y="22"/>
                  </a:lnTo>
                  <a:lnTo>
                    <a:pt x="47" y="26"/>
                  </a:ln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7" name="Freeform 67"/>
            <p:cNvSpPr>
              <a:spLocks/>
            </p:cNvSpPr>
            <p:nvPr/>
          </p:nvSpPr>
          <p:spPr bwMode="auto">
            <a:xfrm>
              <a:off x="2960587" y="5062246"/>
              <a:ext cx="55089" cy="100243"/>
            </a:xfrm>
            <a:custGeom>
              <a:avLst/>
              <a:gdLst>
                <a:gd name="T0" fmla="*/ 19 w 30"/>
                <a:gd name="T1" fmla="*/ 0 h 74"/>
                <a:gd name="T2" fmla="*/ 19 w 30"/>
                <a:gd name="T3" fmla="*/ 64 h 74"/>
                <a:gd name="T4" fmla="*/ 19 w 30"/>
                <a:gd name="T5" fmla="*/ 67 h 74"/>
                <a:gd name="T6" fmla="*/ 20 w 30"/>
                <a:gd name="T7" fmla="*/ 69 h 74"/>
                <a:gd name="T8" fmla="*/ 24 w 30"/>
                <a:gd name="T9" fmla="*/ 71 h 74"/>
                <a:gd name="T10" fmla="*/ 27 w 30"/>
                <a:gd name="T11" fmla="*/ 71 h 74"/>
                <a:gd name="T12" fmla="*/ 30 w 30"/>
                <a:gd name="T13" fmla="*/ 71 h 74"/>
                <a:gd name="T14" fmla="*/ 30 w 30"/>
                <a:gd name="T15" fmla="*/ 74 h 74"/>
                <a:gd name="T16" fmla="*/ 0 w 30"/>
                <a:gd name="T17" fmla="*/ 74 h 74"/>
                <a:gd name="T18" fmla="*/ 0 w 30"/>
                <a:gd name="T19" fmla="*/ 71 h 74"/>
                <a:gd name="T20" fmla="*/ 3 w 30"/>
                <a:gd name="T21" fmla="*/ 71 h 74"/>
                <a:gd name="T22" fmla="*/ 8 w 30"/>
                <a:gd name="T23" fmla="*/ 71 h 74"/>
                <a:gd name="T24" fmla="*/ 10 w 30"/>
                <a:gd name="T25" fmla="*/ 69 h 74"/>
                <a:gd name="T26" fmla="*/ 11 w 30"/>
                <a:gd name="T27" fmla="*/ 67 h 74"/>
                <a:gd name="T28" fmla="*/ 11 w 30"/>
                <a:gd name="T29" fmla="*/ 64 h 74"/>
                <a:gd name="T30" fmla="*/ 11 w 30"/>
                <a:gd name="T31" fmla="*/ 13 h 74"/>
                <a:gd name="T32" fmla="*/ 10 w 30"/>
                <a:gd name="T33" fmla="*/ 10 h 74"/>
                <a:gd name="T34" fmla="*/ 9 w 30"/>
                <a:gd name="T35" fmla="*/ 10 h 74"/>
                <a:gd name="T36" fmla="*/ 8 w 30"/>
                <a:gd name="T37" fmla="*/ 10 h 74"/>
                <a:gd name="T38" fmla="*/ 0 w 30"/>
                <a:gd name="T39" fmla="*/ 10 h 74"/>
                <a:gd name="T40" fmla="*/ 0 w 30"/>
                <a:gd name="T41" fmla="*/ 6 h 74"/>
                <a:gd name="T42" fmla="*/ 3 w 30"/>
                <a:gd name="T43" fmla="*/ 6 h 74"/>
                <a:gd name="T44" fmla="*/ 8 w 30"/>
                <a:gd name="T45" fmla="*/ 6 h 74"/>
                <a:gd name="T46" fmla="*/ 12 w 30"/>
                <a:gd name="T47" fmla="*/ 5 h 74"/>
                <a:gd name="T48" fmla="*/ 15 w 30"/>
                <a:gd name="T49" fmla="*/ 3 h 74"/>
                <a:gd name="T50" fmla="*/ 17 w 30"/>
                <a:gd name="T51" fmla="*/ 0 h 74"/>
                <a:gd name="T52" fmla="*/ 19 w 30"/>
                <a:gd name="T5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74">
                  <a:moveTo>
                    <a:pt x="19" y="0"/>
                  </a:moveTo>
                  <a:lnTo>
                    <a:pt x="19" y="64"/>
                  </a:lnTo>
                  <a:lnTo>
                    <a:pt x="19" y="67"/>
                  </a:lnTo>
                  <a:lnTo>
                    <a:pt x="20" y="69"/>
                  </a:lnTo>
                  <a:lnTo>
                    <a:pt x="24" y="71"/>
                  </a:lnTo>
                  <a:lnTo>
                    <a:pt x="27" y="71"/>
                  </a:lnTo>
                  <a:lnTo>
                    <a:pt x="30" y="71"/>
                  </a:lnTo>
                  <a:lnTo>
                    <a:pt x="30" y="74"/>
                  </a:lnTo>
                  <a:lnTo>
                    <a:pt x="0" y="74"/>
                  </a:lnTo>
                  <a:lnTo>
                    <a:pt x="0" y="71"/>
                  </a:lnTo>
                  <a:lnTo>
                    <a:pt x="3" y="71"/>
                  </a:lnTo>
                  <a:lnTo>
                    <a:pt x="8" y="71"/>
                  </a:lnTo>
                  <a:lnTo>
                    <a:pt x="10" y="69"/>
                  </a:lnTo>
                  <a:lnTo>
                    <a:pt x="11" y="67"/>
                  </a:lnTo>
                  <a:lnTo>
                    <a:pt x="11" y="64"/>
                  </a:lnTo>
                  <a:lnTo>
                    <a:pt x="11" y="13"/>
                  </a:lnTo>
                  <a:lnTo>
                    <a:pt x="10" y="10"/>
                  </a:lnTo>
                  <a:lnTo>
                    <a:pt x="9" y="10"/>
                  </a:lnTo>
                  <a:lnTo>
                    <a:pt x="8" y="10"/>
                  </a:lnTo>
                  <a:lnTo>
                    <a:pt x="0" y="10"/>
                  </a:lnTo>
                  <a:lnTo>
                    <a:pt x="0" y="6"/>
                  </a:lnTo>
                  <a:lnTo>
                    <a:pt x="3" y="6"/>
                  </a:lnTo>
                  <a:lnTo>
                    <a:pt x="8" y="6"/>
                  </a:lnTo>
                  <a:lnTo>
                    <a:pt x="12" y="5"/>
                  </a:lnTo>
                  <a:lnTo>
                    <a:pt x="15" y="3"/>
                  </a:lnTo>
                  <a:lnTo>
                    <a:pt x="17" y="0"/>
                  </a:lnTo>
                  <a:lnTo>
                    <a:pt x="1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8" name="Freeform 68"/>
            <p:cNvSpPr>
              <a:spLocks/>
            </p:cNvSpPr>
            <p:nvPr/>
          </p:nvSpPr>
          <p:spPr bwMode="auto">
            <a:xfrm>
              <a:off x="3045057" y="5050054"/>
              <a:ext cx="82634" cy="124626"/>
            </a:xfrm>
            <a:custGeom>
              <a:avLst/>
              <a:gdLst>
                <a:gd name="T0" fmla="*/ 2 w 45"/>
                <a:gd name="T1" fmla="*/ 92 h 92"/>
                <a:gd name="T2" fmla="*/ 0 w 45"/>
                <a:gd name="T3" fmla="*/ 90 h 92"/>
                <a:gd name="T4" fmla="*/ 43 w 45"/>
                <a:gd name="T5" fmla="*/ 0 h 92"/>
                <a:gd name="T6" fmla="*/ 45 w 45"/>
                <a:gd name="T7" fmla="*/ 2 h 92"/>
                <a:gd name="T8" fmla="*/ 2 w 45"/>
                <a:gd name="T9" fmla="*/ 92 h 92"/>
              </a:gdLst>
              <a:ahLst/>
              <a:cxnLst>
                <a:cxn ang="0">
                  <a:pos x="T0" y="T1"/>
                </a:cxn>
                <a:cxn ang="0">
                  <a:pos x="T2" y="T3"/>
                </a:cxn>
                <a:cxn ang="0">
                  <a:pos x="T4" y="T5"/>
                </a:cxn>
                <a:cxn ang="0">
                  <a:pos x="T6" y="T7"/>
                </a:cxn>
                <a:cxn ang="0">
                  <a:pos x="T8" y="T9"/>
                </a:cxn>
              </a:cxnLst>
              <a:rect l="0" t="0" r="r" b="b"/>
              <a:pathLst>
                <a:path w="45" h="92">
                  <a:moveTo>
                    <a:pt x="2" y="92"/>
                  </a:moveTo>
                  <a:lnTo>
                    <a:pt x="0" y="90"/>
                  </a:lnTo>
                  <a:lnTo>
                    <a:pt x="43" y="0"/>
                  </a:lnTo>
                  <a:lnTo>
                    <a:pt x="45" y="2"/>
                  </a:lnTo>
                  <a:lnTo>
                    <a:pt x="2" y="9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9" name="Freeform 69"/>
            <p:cNvSpPr>
              <a:spLocks/>
            </p:cNvSpPr>
            <p:nvPr/>
          </p:nvSpPr>
          <p:spPr bwMode="auto">
            <a:xfrm>
              <a:off x="3146053" y="5063600"/>
              <a:ext cx="77125" cy="97534"/>
            </a:xfrm>
            <a:custGeom>
              <a:avLst/>
              <a:gdLst>
                <a:gd name="T0" fmla="*/ 33 w 42"/>
                <a:gd name="T1" fmla="*/ 23 h 72"/>
                <a:gd name="T2" fmla="*/ 34 w 42"/>
                <a:gd name="T3" fmla="*/ 13 h 72"/>
                <a:gd name="T4" fmla="*/ 31 w 42"/>
                <a:gd name="T5" fmla="*/ 6 h 72"/>
                <a:gd name="T6" fmla="*/ 25 w 42"/>
                <a:gd name="T7" fmla="*/ 3 h 72"/>
                <a:gd name="T8" fmla="*/ 17 w 42"/>
                <a:gd name="T9" fmla="*/ 3 h 72"/>
                <a:gd name="T10" fmla="*/ 12 w 42"/>
                <a:gd name="T11" fmla="*/ 5 h 72"/>
                <a:gd name="T12" fmla="*/ 8 w 42"/>
                <a:gd name="T13" fmla="*/ 9 h 72"/>
                <a:gd name="T14" fmla="*/ 8 w 42"/>
                <a:gd name="T15" fmla="*/ 14 h 72"/>
                <a:gd name="T16" fmla="*/ 11 w 42"/>
                <a:gd name="T17" fmla="*/ 18 h 72"/>
                <a:gd name="T18" fmla="*/ 11 w 42"/>
                <a:gd name="T19" fmla="*/ 21 h 72"/>
                <a:gd name="T20" fmla="*/ 8 w 42"/>
                <a:gd name="T21" fmla="*/ 23 h 72"/>
                <a:gd name="T22" fmla="*/ 5 w 42"/>
                <a:gd name="T23" fmla="*/ 23 h 72"/>
                <a:gd name="T24" fmla="*/ 2 w 42"/>
                <a:gd name="T25" fmla="*/ 20 h 72"/>
                <a:gd name="T26" fmla="*/ 2 w 42"/>
                <a:gd name="T27" fmla="*/ 13 h 72"/>
                <a:gd name="T28" fmla="*/ 5 w 42"/>
                <a:gd name="T29" fmla="*/ 6 h 72"/>
                <a:gd name="T30" fmla="*/ 12 w 42"/>
                <a:gd name="T31" fmla="*/ 1 h 72"/>
                <a:gd name="T32" fmla="*/ 22 w 42"/>
                <a:gd name="T33" fmla="*/ 0 h 72"/>
                <a:gd name="T34" fmla="*/ 30 w 42"/>
                <a:gd name="T35" fmla="*/ 1 h 72"/>
                <a:gd name="T36" fmla="*/ 37 w 42"/>
                <a:gd name="T37" fmla="*/ 4 h 72"/>
                <a:gd name="T38" fmla="*/ 41 w 42"/>
                <a:gd name="T39" fmla="*/ 12 h 72"/>
                <a:gd name="T40" fmla="*/ 41 w 42"/>
                <a:gd name="T41" fmla="*/ 22 h 72"/>
                <a:gd name="T42" fmla="*/ 35 w 42"/>
                <a:gd name="T43" fmla="*/ 32 h 72"/>
                <a:gd name="T44" fmla="*/ 23 w 42"/>
                <a:gd name="T45" fmla="*/ 45 h 72"/>
                <a:gd name="T46" fmla="*/ 13 w 42"/>
                <a:gd name="T47" fmla="*/ 56 h 72"/>
                <a:gd name="T48" fmla="*/ 6 w 42"/>
                <a:gd name="T49" fmla="*/ 63 h 72"/>
                <a:gd name="T50" fmla="*/ 30 w 42"/>
                <a:gd name="T51" fmla="*/ 66 h 72"/>
                <a:gd name="T52" fmla="*/ 37 w 42"/>
                <a:gd name="T53" fmla="*/ 63 h 72"/>
                <a:gd name="T54" fmla="*/ 39 w 42"/>
                <a:gd name="T55" fmla="*/ 57 h 72"/>
                <a:gd name="T56" fmla="*/ 42 w 42"/>
                <a:gd name="T57" fmla="*/ 54 h 72"/>
                <a:gd name="T58" fmla="*/ 0 w 42"/>
                <a:gd name="T59" fmla="*/ 72 h 72"/>
                <a:gd name="T60" fmla="*/ 4 w 42"/>
                <a:gd name="T61" fmla="*/ 62 h 72"/>
                <a:gd name="T62" fmla="*/ 11 w 42"/>
                <a:gd name="T63" fmla="*/ 54 h 72"/>
                <a:gd name="T64" fmla="*/ 20 w 42"/>
                <a:gd name="T65" fmla="*/ 44 h 72"/>
                <a:gd name="T66" fmla="*/ 28 w 42"/>
                <a:gd name="T67" fmla="*/ 3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72">
                  <a:moveTo>
                    <a:pt x="31" y="30"/>
                  </a:moveTo>
                  <a:lnTo>
                    <a:pt x="33" y="23"/>
                  </a:lnTo>
                  <a:lnTo>
                    <a:pt x="34" y="18"/>
                  </a:lnTo>
                  <a:lnTo>
                    <a:pt x="34" y="13"/>
                  </a:lnTo>
                  <a:lnTo>
                    <a:pt x="33" y="9"/>
                  </a:lnTo>
                  <a:lnTo>
                    <a:pt x="31" y="6"/>
                  </a:lnTo>
                  <a:lnTo>
                    <a:pt x="29" y="4"/>
                  </a:lnTo>
                  <a:lnTo>
                    <a:pt x="25" y="3"/>
                  </a:lnTo>
                  <a:lnTo>
                    <a:pt x="21" y="2"/>
                  </a:lnTo>
                  <a:lnTo>
                    <a:pt x="17" y="3"/>
                  </a:lnTo>
                  <a:lnTo>
                    <a:pt x="14" y="3"/>
                  </a:lnTo>
                  <a:lnTo>
                    <a:pt x="12" y="5"/>
                  </a:lnTo>
                  <a:lnTo>
                    <a:pt x="9" y="6"/>
                  </a:lnTo>
                  <a:lnTo>
                    <a:pt x="8" y="9"/>
                  </a:lnTo>
                  <a:lnTo>
                    <a:pt x="8" y="12"/>
                  </a:lnTo>
                  <a:lnTo>
                    <a:pt x="8" y="14"/>
                  </a:lnTo>
                  <a:lnTo>
                    <a:pt x="9" y="17"/>
                  </a:lnTo>
                  <a:lnTo>
                    <a:pt x="11" y="18"/>
                  </a:lnTo>
                  <a:lnTo>
                    <a:pt x="12" y="20"/>
                  </a:lnTo>
                  <a:lnTo>
                    <a:pt x="11" y="21"/>
                  </a:lnTo>
                  <a:lnTo>
                    <a:pt x="11" y="22"/>
                  </a:lnTo>
                  <a:lnTo>
                    <a:pt x="8" y="23"/>
                  </a:lnTo>
                  <a:lnTo>
                    <a:pt x="7" y="23"/>
                  </a:lnTo>
                  <a:lnTo>
                    <a:pt x="5" y="23"/>
                  </a:lnTo>
                  <a:lnTo>
                    <a:pt x="3" y="22"/>
                  </a:lnTo>
                  <a:lnTo>
                    <a:pt x="2" y="20"/>
                  </a:lnTo>
                  <a:lnTo>
                    <a:pt x="2" y="18"/>
                  </a:lnTo>
                  <a:lnTo>
                    <a:pt x="2" y="13"/>
                  </a:lnTo>
                  <a:lnTo>
                    <a:pt x="3" y="10"/>
                  </a:lnTo>
                  <a:lnTo>
                    <a:pt x="5" y="6"/>
                  </a:lnTo>
                  <a:lnTo>
                    <a:pt x="8" y="4"/>
                  </a:lnTo>
                  <a:lnTo>
                    <a:pt x="12" y="1"/>
                  </a:lnTo>
                  <a:lnTo>
                    <a:pt x="16" y="0"/>
                  </a:lnTo>
                  <a:lnTo>
                    <a:pt x="22" y="0"/>
                  </a:lnTo>
                  <a:lnTo>
                    <a:pt x="26" y="0"/>
                  </a:lnTo>
                  <a:lnTo>
                    <a:pt x="30" y="1"/>
                  </a:lnTo>
                  <a:lnTo>
                    <a:pt x="33" y="2"/>
                  </a:lnTo>
                  <a:lnTo>
                    <a:pt x="37" y="4"/>
                  </a:lnTo>
                  <a:lnTo>
                    <a:pt x="39" y="9"/>
                  </a:lnTo>
                  <a:lnTo>
                    <a:pt x="41" y="12"/>
                  </a:lnTo>
                  <a:lnTo>
                    <a:pt x="41" y="17"/>
                  </a:lnTo>
                  <a:lnTo>
                    <a:pt x="41" y="22"/>
                  </a:lnTo>
                  <a:lnTo>
                    <a:pt x="39" y="27"/>
                  </a:lnTo>
                  <a:lnTo>
                    <a:pt x="35" y="32"/>
                  </a:lnTo>
                  <a:lnTo>
                    <a:pt x="32" y="37"/>
                  </a:lnTo>
                  <a:lnTo>
                    <a:pt x="23" y="45"/>
                  </a:lnTo>
                  <a:lnTo>
                    <a:pt x="16" y="52"/>
                  </a:lnTo>
                  <a:lnTo>
                    <a:pt x="13" y="56"/>
                  </a:lnTo>
                  <a:lnTo>
                    <a:pt x="9" y="59"/>
                  </a:lnTo>
                  <a:lnTo>
                    <a:pt x="6" y="63"/>
                  </a:lnTo>
                  <a:lnTo>
                    <a:pt x="5" y="66"/>
                  </a:lnTo>
                  <a:lnTo>
                    <a:pt x="30" y="66"/>
                  </a:lnTo>
                  <a:lnTo>
                    <a:pt x="33" y="65"/>
                  </a:lnTo>
                  <a:lnTo>
                    <a:pt x="37" y="63"/>
                  </a:lnTo>
                  <a:lnTo>
                    <a:pt x="38" y="61"/>
                  </a:lnTo>
                  <a:lnTo>
                    <a:pt x="39" y="57"/>
                  </a:lnTo>
                  <a:lnTo>
                    <a:pt x="40" y="54"/>
                  </a:lnTo>
                  <a:lnTo>
                    <a:pt x="42" y="54"/>
                  </a:lnTo>
                  <a:lnTo>
                    <a:pt x="40" y="72"/>
                  </a:lnTo>
                  <a:lnTo>
                    <a:pt x="0" y="72"/>
                  </a:lnTo>
                  <a:lnTo>
                    <a:pt x="0" y="67"/>
                  </a:lnTo>
                  <a:lnTo>
                    <a:pt x="4" y="62"/>
                  </a:lnTo>
                  <a:lnTo>
                    <a:pt x="7" y="57"/>
                  </a:lnTo>
                  <a:lnTo>
                    <a:pt x="11" y="54"/>
                  </a:lnTo>
                  <a:lnTo>
                    <a:pt x="15" y="49"/>
                  </a:lnTo>
                  <a:lnTo>
                    <a:pt x="20" y="44"/>
                  </a:lnTo>
                  <a:lnTo>
                    <a:pt x="24" y="38"/>
                  </a:lnTo>
                  <a:lnTo>
                    <a:pt x="28" y="33"/>
                  </a:lnTo>
                  <a:lnTo>
                    <a:pt x="31" y="3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32" name="Rectangle 102"/>
            <p:cNvSpPr>
              <a:spLocks noChangeArrowheads="1"/>
            </p:cNvSpPr>
            <p:nvPr/>
          </p:nvSpPr>
          <p:spPr bwMode="auto">
            <a:xfrm>
              <a:off x="2619035" y="1836865"/>
              <a:ext cx="826335" cy="3115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33" name="Rectangle 103"/>
            <p:cNvSpPr>
              <a:spLocks noChangeArrowheads="1"/>
            </p:cNvSpPr>
            <p:nvPr/>
          </p:nvSpPr>
          <p:spPr bwMode="auto">
            <a:xfrm>
              <a:off x="2619035" y="1377645"/>
              <a:ext cx="826335" cy="456512"/>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128" name="Picture 1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2929" y="1346488"/>
              <a:ext cx="927332" cy="53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 name="Picture 10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2929" y="1346488"/>
              <a:ext cx="927332" cy="53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 name="Rectangle 106"/>
            <p:cNvSpPr>
              <a:spLocks noChangeArrowheads="1"/>
            </p:cNvSpPr>
            <p:nvPr/>
          </p:nvSpPr>
          <p:spPr bwMode="auto">
            <a:xfrm>
              <a:off x="2619035" y="1377645"/>
              <a:ext cx="826335" cy="456512"/>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35" name="Rectangle 107"/>
            <p:cNvSpPr>
              <a:spLocks noChangeArrowheads="1"/>
            </p:cNvSpPr>
            <p:nvPr/>
          </p:nvSpPr>
          <p:spPr bwMode="auto">
            <a:xfrm>
              <a:off x="2815519" y="3163051"/>
              <a:ext cx="16527" cy="1732576"/>
            </a:xfrm>
            <a:prstGeom prst="rect">
              <a:avLst/>
            </a:prstGeom>
            <a:solidFill>
              <a:srgbClr val="0000FF"/>
            </a:solidFill>
            <a:ln w="0">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36" name="Freeform 108"/>
            <p:cNvSpPr>
              <a:spLocks/>
            </p:cNvSpPr>
            <p:nvPr/>
          </p:nvSpPr>
          <p:spPr bwMode="auto">
            <a:xfrm>
              <a:off x="2791648" y="3102092"/>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37" name="Freeform 109"/>
            <p:cNvSpPr>
              <a:spLocks/>
            </p:cNvSpPr>
            <p:nvPr/>
          </p:nvSpPr>
          <p:spPr bwMode="auto">
            <a:xfrm>
              <a:off x="2791648" y="3102092"/>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38" name="Freeform 110"/>
            <p:cNvSpPr>
              <a:spLocks/>
            </p:cNvSpPr>
            <p:nvPr/>
          </p:nvSpPr>
          <p:spPr bwMode="auto">
            <a:xfrm>
              <a:off x="3013839" y="3163051"/>
              <a:ext cx="25708" cy="1238134"/>
            </a:xfrm>
            <a:custGeom>
              <a:avLst/>
              <a:gdLst>
                <a:gd name="T0" fmla="*/ 5 w 14"/>
                <a:gd name="T1" fmla="*/ 914 h 914"/>
                <a:gd name="T2" fmla="*/ 14 w 14"/>
                <a:gd name="T3" fmla="*/ 914 h 914"/>
                <a:gd name="T4" fmla="*/ 9 w 14"/>
                <a:gd name="T5" fmla="*/ 0 h 914"/>
                <a:gd name="T6" fmla="*/ 0 w 14"/>
                <a:gd name="T7" fmla="*/ 0 h 914"/>
                <a:gd name="T8" fmla="*/ 5 w 14"/>
                <a:gd name="T9" fmla="*/ 914 h 914"/>
              </a:gdLst>
              <a:ahLst/>
              <a:cxnLst>
                <a:cxn ang="0">
                  <a:pos x="T0" y="T1"/>
                </a:cxn>
                <a:cxn ang="0">
                  <a:pos x="T2" y="T3"/>
                </a:cxn>
                <a:cxn ang="0">
                  <a:pos x="T4" y="T5"/>
                </a:cxn>
                <a:cxn ang="0">
                  <a:pos x="T6" y="T7"/>
                </a:cxn>
                <a:cxn ang="0">
                  <a:pos x="T8" y="T9"/>
                </a:cxn>
              </a:cxnLst>
              <a:rect l="0" t="0" r="r" b="b"/>
              <a:pathLst>
                <a:path w="14" h="914">
                  <a:moveTo>
                    <a:pt x="5" y="914"/>
                  </a:moveTo>
                  <a:lnTo>
                    <a:pt x="14" y="914"/>
                  </a:lnTo>
                  <a:lnTo>
                    <a:pt x="9" y="0"/>
                  </a:lnTo>
                  <a:lnTo>
                    <a:pt x="0" y="0"/>
                  </a:lnTo>
                  <a:lnTo>
                    <a:pt x="5" y="914"/>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39" name="Freeform 111"/>
            <p:cNvSpPr>
              <a:spLocks/>
            </p:cNvSpPr>
            <p:nvPr/>
          </p:nvSpPr>
          <p:spPr bwMode="auto">
            <a:xfrm>
              <a:off x="2989968" y="3102092"/>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20" name="Freeform 112"/>
            <p:cNvSpPr>
              <a:spLocks/>
            </p:cNvSpPr>
            <p:nvPr/>
          </p:nvSpPr>
          <p:spPr bwMode="auto">
            <a:xfrm>
              <a:off x="2989968" y="3102092"/>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21" name="Rectangle 113"/>
            <p:cNvSpPr>
              <a:spLocks noChangeArrowheads="1"/>
            </p:cNvSpPr>
            <p:nvPr/>
          </p:nvSpPr>
          <p:spPr bwMode="auto">
            <a:xfrm>
              <a:off x="3230523" y="2997786"/>
              <a:ext cx="16527" cy="1397981"/>
            </a:xfrm>
            <a:prstGeom prst="rect">
              <a:avLst/>
            </a:prstGeom>
            <a:solidFill>
              <a:srgbClr val="0000FF"/>
            </a:solidFill>
            <a:ln w="0">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22" name="Freeform 114"/>
            <p:cNvSpPr>
              <a:spLocks/>
            </p:cNvSpPr>
            <p:nvPr/>
          </p:nvSpPr>
          <p:spPr bwMode="auto">
            <a:xfrm>
              <a:off x="3204814" y="2936827"/>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23" name="Freeform 115"/>
            <p:cNvSpPr>
              <a:spLocks/>
            </p:cNvSpPr>
            <p:nvPr/>
          </p:nvSpPr>
          <p:spPr bwMode="auto">
            <a:xfrm>
              <a:off x="3204814" y="2936827"/>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24" name="Rectangle 116"/>
            <p:cNvSpPr>
              <a:spLocks noChangeArrowheads="1"/>
            </p:cNvSpPr>
            <p:nvPr/>
          </p:nvSpPr>
          <p:spPr bwMode="auto">
            <a:xfrm>
              <a:off x="2824701" y="1700048"/>
              <a:ext cx="16527" cy="1389853"/>
            </a:xfrm>
            <a:prstGeom prst="rect">
              <a:avLst/>
            </a:prstGeom>
            <a:solidFill>
              <a:srgbClr val="FF00FF"/>
            </a:solidFill>
            <a:ln w="0">
              <a:solidFill>
                <a:srgbClr val="FF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25" name="Freeform 117"/>
            <p:cNvSpPr>
              <a:spLocks/>
            </p:cNvSpPr>
            <p:nvPr/>
          </p:nvSpPr>
          <p:spPr bwMode="auto">
            <a:xfrm>
              <a:off x="2798993" y="1637734"/>
              <a:ext cx="66107" cy="62313"/>
            </a:xfrm>
            <a:custGeom>
              <a:avLst/>
              <a:gdLst>
                <a:gd name="T0" fmla="*/ 18 w 36"/>
                <a:gd name="T1" fmla="*/ 0 h 46"/>
                <a:gd name="T2" fmla="*/ 36 w 36"/>
                <a:gd name="T3" fmla="*/ 46 h 46"/>
                <a:gd name="T4" fmla="*/ 0 w 36"/>
                <a:gd name="T5" fmla="*/ 46 h 46"/>
                <a:gd name="T6" fmla="*/ 18 w 36"/>
                <a:gd name="T7" fmla="*/ 0 h 46"/>
              </a:gdLst>
              <a:ahLst/>
              <a:cxnLst>
                <a:cxn ang="0">
                  <a:pos x="T0" y="T1"/>
                </a:cxn>
                <a:cxn ang="0">
                  <a:pos x="T2" y="T3"/>
                </a:cxn>
                <a:cxn ang="0">
                  <a:pos x="T4" y="T5"/>
                </a:cxn>
                <a:cxn ang="0">
                  <a:pos x="T6" y="T7"/>
                </a:cxn>
              </a:cxnLst>
              <a:rect l="0" t="0" r="r" b="b"/>
              <a:pathLst>
                <a:path w="36" h="46">
                  <a:moveTo>
                    <a:pt x="18" y="0"/>
                  </a:moveTo>
                  <a:lnTo>
                    <a:pt x="36" y="46"/>
                  </a:lnTo>
                  <a:lnTo>
                    <a:pt x="0" y="46"/>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26" name="Freeform 118"/>
            <p:cNvSpPr>
              <a:spLocks/>
            </p:cNvSpPr>
            <p:nvPr/>
          </p:nvSpPr>
          <p:spPr bwMode="auto">
            <a:xfrm>
              <a:off x="2798993" y="1637734"/>
              <a:ext cx="66107" cy="62313"/>
            </a:xfrm>
            <a:custGeom>
              <a:avLst/>
              <a:gdLst>
                <a:gd name="T0" fmla="*/ 18 w 36"/>
                <a:gd name="T1" fmla="*/ 0 h 46"/>
                <a:gd name="T2" fmla="*/ 36 w 36"/>
                <a:gd name="T3" fmla="*/ 46 h 46"/>
                <a:gd name="T4" fmla="*/ 0 w 36"/>
                <a:gd name="T5" fmla="*/ 46 h 46"/>
                <a:gd name="T6" fmla="*/ 18 w 36"/>
                <a:gd name="T7" fmla="*/ 0 h 46"/>
              </a:gdLst>
              <a:ahLst/>
              <a:cxnLst>
                <a:cxn ang="0">
                  <a:pos x="T0" y="T1"/>
                </a:cxn>
                <a:cxn ang="0">
                  <a:pos x="T2" y="T3"/>
                </a:cxn>
                <a:cxn ang="0">
                  <a:pos x="T4" y="T5"/>
                </a:cxn>
                <a:cxn ang="0">
                  <a:pos x="T6" y="T7"/>
                </a:cxn>
              </a:cxnLst>
              <a:rect l="0" t="0" r="r" b="b"/>
              <a:pathLst>
                <a:path w="36" h="46">
                  <a:moveTo>
                    <a:pt x="18" y="0"/>
                  </a:moveTo>
                  <a:lnTo>
                    <a:pt x="36" y="46"/>
                  </a:lnTo>
                  <a:lnTo>
                    <a:pt x="0" y="46"/>
                  </a:lnTo>
                  <a:lnTo>
                    <a:pt x="18" y="0"/>
                  </a:lnTo>
                  <a:close/>
                </a:path>
              </a:pathLst>
            </a:custGeom>
            <a:solidFill>
              <a:srgbClr val="FF00FF"/>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27" name="Rectangle 119"/>
            <p:cNvSpPr>
              <a:spLocks noChangeArrowheads="1"/>
            </p:cNvSpPr>
            <p:nvPr/>
          </p:nvSpPr>
          <p:spPr bwMode="auto">
            <a:xfrm>
              <a:off x="3023021" y="1700048"/>
              <a:ext cx="16527" cy="1395272"/>
            </a:xfrm>
            <a:prstGeom prst="rect">
              <a:avLst/>
            </a:prstGeom>
            <a:solidFill>
              <a:srgbClr val="FF00FF"/>
            </a:solidFill>
            <a:ln w="0">
              <a:solidFill>
                <a:srgbClr val="FF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30" name="Freeform 120"/>
            <p:cNvSpPr>
              <a:spLocks/>
            </p:cNvSpPr>
            <p:nvPr/>
          </p:nvSpPr>
          <p:spPr bwMode="auto">
            <a:xfrm>
              <a:off x="2997313" y="1637734"/>
              <a:ext cx="66107" cy="62313"/>
            </a:xfrm>
            <a:custGeom>
              <a:avLst/>
              <a:gdLst>
                <a:gd name="T0" fmla="*/ 18 w 36"/>
                <a:gd name="T1" fmla="*/ 0 h 46"/>
                <a:gd name="T2" fmla="*/ 36 w 36"/>
                <a:gd name="T3" fmla="*/ 46 h 46"/>
                <a:gd name="T4" fmla="*/ 0 w 36"/>
                <a:gd name="T5" fmla="*/ 46 h 46"/>
                <a:gd name="T6" fmla="*/ 18 w 36"/>
                <a:gd name="T7" fmla="*/ 0 h 46"/>
              </a:gdLst>
              <a:ahLst/>
              <a:cxnLst>
                <a:cxn ang="0">
                  <a:pos x="T0" y="T1"/>
                </a:cxn>
                <a:cxn ang="0">
                  <a:pos x="T2" y="T3"/>
                </a:cxn>
                <a:cxn ang="0">
                  <a:pos x="T4" y="T5"/>
                </a:cxn>
                <a:cxn ang="0">
                  <a:pos x="T6" y="T7"/>
                </a:cxn>
              </a:cxnLst>
              <a:rect l="0" t="0" r="r" b="b"/>
              <a:pathLst>
                <a:path w="36" h="46">
                  <a:moveTo>
                    <a:pt x="18" y="0"/>
                  </a:moveTo>
                  <a:lnTo>
                    <a:pt x="36" y="46"/>
                  </a:lnTo>
                  <a:lnTo>
                    <a:pt x="0" y="46"/>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31" name="Freeform 121"/>
            <p:cNvSpPr>
              <a:spLocks/>
            </p:cNvSpPr>
            <p:nvPr/>
          </p:nvSpPr>
          <p:spPr bwMode="auto">
            <a:xfrm>
              <a:off x="2997313" y="1637734"/>
              <a:ext cx="66107" cy="62313"/>
            </a:xfrm>
            <a:custGeom>
              <a:avLst/>
              <a:gdLst>
                <a:gd name="T0" fmla="*/ 18 w 36"/>
                <a:gd name="T1" fmla="*/ 0 h 46"/>
                <a:gd name="T2" fmla="*/ 36 w 36"/>
                <a:gd name="T3" fmla="*/ 46 h 46"/>
                <a:gd name="T4" fmla="*/ 0 w 36"/>
                <a:gd name="T5" fmla="*/ 46 h 46"/>
                <a:gd name="T6" fmla="*/ 18 w 36"/>
                <a:gd name="T7" fmla="*/ 0 h 46"/>
              </a:gdLst>
              <a:ahLst/>
              <a:cxnLst>
                <a:cxn ang="0">
                  <a:pos x="T0" y="T1"/>
                </a:cxn>
                <a:cxn ang="0">
                  <a:pos x="T2" y="T3"/>
                </a:cxn>
                <a:cxn ang="0">
                  <a:pos x="T4" y="T5"/>
                </a:cxn>
                <a:cxn ang="0">
                  <a:pos x="T6" y="T7"/>
                </a:cxn>
              </a:cxnLst>
              <a:rect l="0" t="0" r="r" b="b"/>
              <a:pathLst>
                <a:path w="36" h="46">
                  <a:moveTo>
                    <a:pt x="18" y="0"/>
                  </a:moveTo>
                  <a:lnTo>
                    <a:pt x="36" y="46"/>
                  </a:lnTo>
                  <a:lnTo>
                    <a:pt x="0" y="46"/>
                  </a:lnTo>
                  <a:lnTo>
                    <a:pt x="18" y="0"/>
                  </a:lnTo>
                  <a:close/>
                </a:path>
              </a:pathLst>
            </a:custGeom>
            <a:solidFill>
              <a:srgbClr val="FF00FF"/>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32" name="Rectangle 122"/>
            <p:cNvSpPr>
              <a:spLocks noChangeArrowheads="1"/>
            </p:cNvSpPr>
            <p:nvPr/>
          </p:nvSpPr>
          <p:spPr bwMode="auto">
            <a:xfrm>
              <a:off x="3230523" y="1693274"/>
              <a:ext cx="16527" cy="1248971"/>
            </a:xfrm>
            <a:prstGeom prst="rect">
              <a:avLst/>
            </a:prstGeom>
            <a:solidFill>
              <a:srgbClr val="FF00FF"/>
            </a:solidFill>
            <a:ln w="0">
              <a:solidFill>
                <a:srgbClr val="FF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33" name="Freeform 123"/>
            <p:cNvSpPr>
              <a:spLocks/>
            </p:cNvSpPr>
            <p:nvPr/>
          </p:nvSpPr>
          <p:spPr bwMode="auto">
            <a:xfrm>
              <a:off x="3204814" y="1632316"/>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34" name="Freeform 124"/>
            <p:cNvSpPr>
              <a:spLocks/>
            </p:cNvSpPr>
            <p:nvPr/>
          </p:nvSpPr>
          <p:spPr bwMode="auto">
            <a:xfrm>
              <a:off x="3204814" y="1632316"/>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FF00FF"/>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35" name="Rectangle 125"/>
            <p:cNvSpPr>
              <a:spLocks noChangeArrowheads="1"/>
            </p:cNvSpPr>
            <p:nvPr/>
          </p:nvSpPr>
          <p:spPr bwMode="auto">
            <a:xfrm>
              <a:off x="1287718" y="1724431"/>
              <a:ext cx="16527" cy="1273355"/>
            </a:xfrm>
            <a:prstGeom prst="rect">
              <a:avLst/>
            </a:prstGeom>
            <a:solidFill>
              <a:srgbClr val="FF00FF"/>
            </a:solidFill>
            <a:ln w="0">
              <a:solidFill>
                <a:srgbClr val="FF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36" name="Freeform 126"/>
            <p:cNvSpPr>
              <a:spLocks/>
            </p:cNvSpPr>
            <p:nvPr/>
          </p:nvSpPr>
          <p:spPr bwMode="auto">
            <a:xfrm>
              <a:off x="1262010" y="1663472"/>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37" name="Freeform 127"/>
            <p:cNvSpPr>
              <a:spLocks/>
            </p:cNvSpPr>
            <p:nvPr/>
          </p:nvSpPr>
          <p:spPr bwMode="auto">
            <a:xfrm>
              <a:off x="1262010" y="1663472"/>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FF00FF"/>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38" name="Rectangle 128"/>
            <p:cNvSpPr>
              <a:spLocks noChangeArrowheads="1"/>
            </p:cNvSpPr>
            <p:nvPr/>
          </p:nvSpPr>
          <p:spPr bwMode="auto">
            <a:xfrm>
              <a:off x="1278537" y="3083127"/>
              <a:ext cx="16527" cy="1518544"/>
            </a:xfrm>
            <a:prstGeom prst="rect">
              <a:avLst/>
            </a:prstGeom>
            <a:solidFill>
              <a:srgbClr val="0000FF"/>
            </a:solidFill>
            <a:ln w="0">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39" name="Freeform 129"/>
            <p:cNvSpPr>
              <a:spLocks/>
            </p:cNvSpPr>
            <p:nvPr/>
          </p:nvSpPr>
          <p:spPr bwMode="auto">
            <a:xfrm>
              <a:off x="1254664" y="3022169"/>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40" name="Freeform 130"/>
            <p:cNvSpPr>
              <a:spLocks/>
            </p:cNvSpPr>
            <p:nvPr/>
          </p:nvSpPr>
          <p:spPr bwMode="auto">
            <a:xfrm>
              <a:off x="1254664" y="3022169"/>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41" name="Freeform 131"/>
            <p:cNvSpPr>
              <a:spLocks noEditPoints="1"/>
            </p:cNvSpPr>
            <p:nvPr/>
          </p:nvSpPr>
          <p:spPr bwMode="auto">
            <a:xfrm>
              <a:off x="230009" y="5353491"/>
              <a:ext cx="64271" cy="55540"/>
            </a:xfrm>
            <a:custGeom>
              <a:avLst/>
              <a:gdLst>
                <a:gd name="T0" fmla="*/ 28 w 35"/>
                <a:gd name="T1" fmla="*/ 18 h 41"/>
                <a:gd name="T2" fmla="*/ 28 w 35"/>
                <a:gd name="T3" fmla="*/ 13 h 41"/>
                <a:gd name="T4" fmla="*/ 27 w 35"/>
                <a:gd name="T5" fmla="*/ 9 h 41"/>
                <a:gd name="T6" fmla="*/ 26 w 35"/>
                <a:gd name="T7" fmla="*/ 6 h 41"/>
                <a:gd name="T8" fmla="*/ 23 w 35"/>
                <a:gd name="T9" fmla="*/ 3 h 41"/>
                <a:gd name="T10" fmla="*/ 20 w 35"/>
                <a:gd name="T11" fmla="*/ 2 h 41"/>
                <a:gd name="T12" fmla="*/ 18 w 35"/>
                <a:gd name="T13" fmla="*/ 2 h 41"/>
                <a:gd name="T14" fmla="*/ 14 w 35"/>
                <a:gd name="T15" fmla="*/ 2 h 41"/>
                <a:gd name="T16" fmla="*/ 11 w 35"/>
                <a:gd name="T17" fmla="*/ 3 h 41"/>
                <a:gd name="T18" fmla="*/ 9 w 35"/>
                <a:gd name="T19" fmla="*/ 7 h 41"/>
                <a:gd name="T20" fmla="*/ 6 w 35"/>
                <a:gd name="T21" fmla="*/ 9 h 41"/>
                <a:gd name="T22" fmla="*/ 5 w 35"/>
                <a:gd name="T23" fmla="*/ 13 h 41"/>
                <a:gd name="T24" fmla="*/ 5 w 35"/>
                <a:gd name="T25" fmla="*/ 18 h 41"/>
                <a:gd name="T26" fmla="*/ 28 w 35"/>
                <a:gd name="T27" fmla="*/ 18 h 41"/>
                <a:gd name="T28" fmla="*/ 5 w 35"/>
                <a:gd name="T29" fmla="*/ 21 h 41"/>
                <a:gd name="T30" fmla="*/ 5 w 35"/>
                <a:gd name="T31" fmla="*/ 26 h 41"/>
                <a:gd name="T32" fmla="*/ 6 w 35"/>
                <a:gd name="T33" fmla="*/ 30 h 41"/>
                <a:gd name="T34" fmla="*/ 9 w 35"/>
                <a:gd name="T35" fmla="*/ 34 h 41"/>
                <a:gd name="T36" fmla="*/ 12 w 35"/>
                <a:gd name="T37" fmla="*/ 36 h 41"/>
                <a:gd name="T38" fmla="*/ 14 w 35"/>
                <a:gd name="T39" fmla="*/ 37 h 41"/>
                <a:gd name="T40" fmla="*/ 19 w 35"/>
                <a:gd name="T41" fmla="*/ 38 h 41"/>
                <a:gd name="T42" fmla="*/ 23 w 35"/>
                <a:gd name="T43" fmla="*/ 37 h 41"/>
                <a:gd name="T44" fmla="*/ 27 w 35"/>
                <a:gd name="T45" fmla="*/ 35 h 41"/>
                <a:gd name="T46" fmla="*/ 29 w 35"/>
                <a:gd name="T47" fmla="*/ 33 h 41"/>
                <a:gd name="T48" fmla="*/ 31 w 35"/>
                <a:gd name="T49" fmla="*/ 29 h 41"/>
                <a:gd name="T50" fmla="*/ 33 w 35"/>
                <a:gd name="T51" fmla="*/ 29 h 41"/>
                <a:gd name="T52" fmla="*/ 31 w 35"/>
                <a:gd name="T53" fmla="*/ 33 h 41"/>
                <a:gd name="T54" fmla="*/ 28 w 35"/>
                <a:gd name="T55" fmla="*/ 37 h 41"/>
                <a:gd name="T56" fmla="*/ 26 w 35"/>
                <a:gd name="T57" fmla="*/ 39 h 41"/>
                <a:gd name="T58" fmla="*/ 22 w 35"/>
                <a:gd name="T59" fmla="*/ 41 h 41"/>
                <a:gd name="T60" fmla="*/ 18 w 35"/>
                <a:gd name="T61" fmla="*/ 41 h 41"/>
                <a:gd name="T62" fmla="*/ 13 w 35"/>
                <a:gd name="T63" fmla="*/ 41 h 41"/>
                <a:gd name="T64" fmla="*/ 9 w 35"/>
                <a:gd name="T65" fmla="*/ 38 h 41"/>
                <a:gd name="T66" fmla="*/ 4 w 35"/>
                <a:gd name="T67" fmla="*/ 36 h 41"/>
                <a:gd name="T68" fmla="*/ 2 w 35"/>
                <a:gd name="T69" fmla="*/ 31 h 41"/>
                <a:gd name="T70" fmla="*/ 0 w 35"/>
                <a:gd name="T71" fmla="*/ 26 h 41"/>
                <a:gd name="T72" fmla="*/ 0 w 35"/>
                <a:gd name="T73" fmla="*/ 20 h 41"/>
                <a:gd name="T74" fmla="*/ 0 w 35"/>
                <a:gd name="T75" fmla="*/ 15 h 41"/>
                <a:gd name="T76" fmla="*/ 2 w 35"/>
                <a:gd name="T77" fmla="*/ 9 h 41"/>
                <a:gd name="T78" fmla="*/ 4 w 35"/>
                <a:gd name="T79" fmla="*/ 6 h 41"/>
                <a:gd name="T80" fmla="*/ 8 w 35"/>
                <a:gd name="T81" fmla="*/ 2 h 41"/>
                <a:gd name="T82" fmla="*/ 12 w 35"/>
                <a:gd name="T83" fmla="*/ 0 h 41"/>
                <a:gd name="T84" fmla="*/ 18 w 35"/>
                <a:gd name="T85" fmla="*/ 0 h 41"/>
                <a:gd name="T86" fmla="*/ 21 w 35"/>
                <a:gd name="T87" fmla="*/ 0 h 41"/>
                <a:gd name="T88" fmla="*/ 26 w 35"/>
                <a:gd name="T89" fmla="*/ 1 h 41"/>
                <a:gd name="T90" fmla="*/ 29 w 35"/>
                <a:gd name="T91" fmla="*/ 4 h 41"/>
                <a:gd name="T92" fmla="*/ 31 w 35"/>
                <a:gd name="T93" fmla="*/ 7 h 41"/>
                <a:gd name="T94" fmla="*/ 32 w 35"/>
                <a:gd name="T95" fmla="*/ 11 h 41"/>
                <a:gd name="T96" fmla="*/ 33 w 35"/>
                <a:gd name="T97" fmla="*/ 16 h 41"/>
                <a:gd name="T98" fmla="*/ 35 w 35"/>
                <a:gd name="T99" fmla="*/ 21 h 41"/>
                <a:gd name="T100" fmla="*/ 5 w 35"/>
                <a:gd name="T101"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 h="41">
                  <a:moveTo>
                    <a:pt x="28" y="18"/>
                  </a:moveTo>
                  <a:lnTo>
                    <a:pt x="28" y="13"/>
                  </a:lnTo>
                  <a:lnTo>
                    <a:pt x="27" y="9"/>
                  </a:lnTo>
                  <a:lnTo>
                    <a:pt x="26" y="6"/>
                  </a:lnTo>
                  <a:lnTo>
                    <a:pt x="23" y="3"/>
                  </a:lnTo>
                  <a:lnTo>
                    <a:pt x="20" y="2"/>
                  </a:lnTo>
                  <a:lnTo>
                    <a:pt x="18" y="2"/>
                  </a:lnTo>
                  <a:lnTo>
                    <a:pt x="14" y="2"/>
                  </a:lnTo>
                  <a:lnTo>
                    <a:pt x="11" y="3"/>
                  </a:lnTo>
                  <a:lnTo>
                    <a:pt x="9" y="7"/>
                  </a:lnTo>
                  <a:lnTo>
                    <a:pt x="6" y="9"/>
                  </a:lnTo>
                  <a:lnTo>
                    <a:pt x="5" y="13"/>
                  </a:lnTo>
                  <a:lnTo>
                    <a:pt x="5" y="18"/>
                  </a:lnTo>
                  <a:lnTo>
                    <a:pt x="28" y="18"/>
                  </a:lnTo>
                  <a:close/>
                  <a:moveTo>
                    <a:pt x="5" y="21"/>
                  </a:moveTo>
                  <a:lnTo>
                    <a:pt x="5" y="26"/>
                  </a:lnTo>
                  <a:lnTo>
                    <a:pt x="6" y="30"/>
                  </a:lnTo>
                  <a:lnTo>
                    <a:pt x="9" y="34"/>
                  </a:lnTo>
                  <a:lnTo>
                    <a:pt x="12" y="36"/>
                  </a:lnTo>
                  <a:lnTo>
                    <a:pt x="14" y="37"/>
                  </a:lnTo>
                  <a:lnTo>
                    <a:pt x="19" y="38"/>
                  </a:lnTo>
                  <a:lnTo>
                    <a:pt x="23" y="37"/>
                  </a:lnTo>
                  <a:lnTo>
                    <a:pt x="27" y="35"/>
                  </a:lnTo>
                  <a:lnTo>
                    <a:pt x="29" y="33"/>
                  </a:lnTo>
                  <a:lnTo>
                    <a:pt x="31" y="29"/>
                  </a:lnTo>
                  <a:lnTo>
                    <a:pt x="33" y="29"/>
                  </a:lnTo>
                  <a:lnTo>
                    <a:pt x="31" y="33"/>
                  </a:lnTo>
                  <a:lnTo>
                    <a:pt x="28" y="37"/>
                  </a:lnTo>
                  <a:lnTo>
                    <a:pt x="26" y="39"/>
                  </a:lnTo>
                  <a:lnTo>
                    <a:pt x="22" y="41"/>
                  </a:lnTo>
                  <a:lnTo>
                    <a:pt x="18" y="41"/>
                  </a:lnTo>
                  <a:lnTo>
                    <a:pt x="13" y="41"/>
                  </a:lnTo>
                  <a:lnTo>
                    <a:pt x="9" y="38"/>
                  </a:lnTo>
                  <a:lnTo>
                    <a:pt x="4" y="36"/>
                  </a:lnTo>
                  <a:lnTo>
                    <a:pt x="2" y="31"/>
                  </a:lnTo>
                  <a:lnTo>
                    <a:pt x="0" y="26"/>
                  </a:lnTo>
                  <a:lnTo>
                    <a:pt x="0" y="20"/>
                  </a:lnTo>
                  <a:lnTo>
                    <a:pt x="0" y="15"/>
                  </a:lnTo>
                  <a:lnTo>
                    <a:pt x="2" y="9"/>
                  </a:lnTo>
                  <a:lnTo>
                    <a:pt x="4" y="6"/>
                  </a:lnTo>
                  <a:lnTo>
                    <a:pt x="8" y="2"/>
                  </a:lnTo>
                  <a:lnTo>
                    <a:pt x="12" y="0"/>
                  </a:lnTo>
                  <a:lnTo>
                    <a:pt x="18" y="0"/>
                  </a:lnTo>
                  <a:lnTo>
                    <a:pt x="21" y="0"/>
                  </a:lnTo>
                  <a:lnTo>
                    <a:pt x="26" y="1"/>
                  </a:lnTo>
                  <a:lnTo>
                    <a:pt x="29" y="4"/>
                  </a:lnTo>
                  <a:lnTo>
                    <a:pt x="31" y="7"/>
                  </a:lnTo>
                  <a:lnTo>
                    <a:pt x="32" y="11"/>
                  </a:lnTo>
                  <a:lnTo>
                    <a:pt x="33" y="16"/>
                  </a:lnTo>
                  <a:lnTo>
                    <a:pt x="35" y="21"/>
                  </a:lnTo>
                  <a:lnTo>
                    <a:pt x="5" y="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42" name="Freeform 132"/>
            <p:cNvSpPr>
              <a:spLocks/>
            </p:cNvSpPr>
            <p:nvPr/>
          </p:nvSpPr>
          <p:spPr bwMode="auto">
            <a:xfrm>
              <a:off x="299789" y="5353491"/>
              <a:ext cx="78961" cy="55540"/>
            </a:xfrm>
            <a:custGeom>
              <a:avLst/>
              <a:gdLst>
                <a:gd name="T0" fmla="*/ 43 w 43"/>
                <a:gd name="T1" fmla="*/ 3 h 41"/>
                <a:gd name="T2" fmla="*/ 42 w 43"/>
                <a:gd name="T3" fmla="*/ 3 h 41"/>
                <a:gd name="T4" fmla="*/ 39 w 43"/>
                <a:gd name="T5" fmla="*/ 3 h 41"/>
                <a:gd name="T6" fmla="*/ 38 w 43"/>
                <a:gd name="T7" fmla="*/ 3 h 41"/>
                <a:gd name="T8" fmla="*/ 37 w 43"/>
                <a:gd name="T9" fmla="*/ 6 h 41"/>
                <a:gd name="T10" fmla="*/ 36 w 43"/>
                <a:gd name="T11" fmla="*/ 8 h 41"/>
                <a:gd name="T12" fmla="*/ 23 w 43"/>
                <a:gd name="T13" fmla="*/ 41 h 41"/>
                <a:gd name="T14" fmla="*/ 20 w 43"/>
                <a:gd name="T15" fmla="*/ 41 h 41"/>
                <a:gd name="T16" fmla="*/ 6 w 43"/>
                <a:gd name="T17" fmla="*/ 6 h 41"/>
                <a:gd name="T18" fmla="*/ 5 w 43"/>
                <a:gd name="T19" fmla="*/ 3 h 41"/>
                <a:gd name="T20" fmla="*/ 2 w 43"/>
                <a:gd name="T21" fmla="*/ 3 h 41"/>
                <a:gd name="T22" fmla="*/ 0 w 43"/>
                <a:gd name="T23" fmla="*/ 3 h 41"/>
                <a:gd name="T24" fmla="*/ 0 w 43"/>
                <a:gd name="T25" fmla="*/ 0 h 41"/>
                <a:gd name="T26" fmla="*/ 16 w 43"/>
                <a:gd name="T27" fmla="*/ 0 h 41"/>
                <a:gd name="T28" fmla="*/ 16 w 43"/>
                <a:gd name="T29" fmla="*/ 3 h 41"/>
                <a:gd name="T30" fmla="*/ 15 w 43"/>
                <a:gd name="T31" fmla="*/ 3 h 41"/>
                <a:gd name="T32" fmla="*/ 12 w 43"/>
                <a:gd name="T33" fmla="*/ 3 h 41"/>
                <a:gd name="T34" fmla="*/ 12 w 43"/>
                <a:gd name="T35" fmla="*/ 3 h 41"/>
                <a:gd name="T36" fmla="*/ 11 w 43"/>
                <a:gd name="T37" fmla="*/ 4 h 41"/>
                <a:gd name="T38" fmla="*/ 12 w 43"/>
                <a:gd name="T39" fmla="*/ 7 h 41"/>
                <a:gd name="T40" fmla="*/ 23 w 43"/>
                <a:gd name="T41" fmla="*/ 33 h 41"/>
                <a:gd name="T42" fmla="*/ 23 w 43"/>
                <a:gd name="T43" fmla="*/ 33 h 41"/>
                <a:gd name="T44" fmla="*/ 34 w 43"/>
                <a:gd name="T45" fmla="*/ 8 h 41"/>
                <a:gd name="T46" fmla="*/ 34 w 43"/>
                <a:gd name="T47" fmla="*/ 6 h 41"/>
                <a:gd name="T48" fmla="*/ 34 w 43"/>
                <a:gd name="T49" fmla="*/ 3 h 41"/>
                <a:gd name="T50" fmla="*/ 33 w 43"/>
                <a:gd name="T51" fmla="*/ 3 h 41"/>
                <a:gd name="T52" fmla="*/ 30 w 43"/>
                <a:gd name="T53" fmla="*/ 3 h 41"/>
                <a:gd name="T54" fmla="*/ 29 w 43"/>
                <a:gd name="T55" fmla="*/ 3 h 41"/>
                <a:gd name="T56" fmla="*/ 29 w 43"/>
                <a:gd name="T57" fmla="*/ 0 h 41"/>
                <a:gd name="T58" fmla="*/ 43 w 43"/>
                <a:gd name="T59" fmla="*/ 0 h 41"/>
                <a:gd name="T60" fmla="*/ 43 w 43"/>
                <a:gd name="T61" fmla="*/ 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41">
                  <a:moveTo>
                    <a:pt x="43" y="3"/>
                  </a:moveTo>
                  <a:lnTo>
                    <a:pt x="42" y="3"/>
                  </a:lnTo>
                  <a:lnTo>
                    <a:pt x="39" y="3"/>
                  </a:lnTo>
                  <a:lnTo>
                    <a:pt x="38" y="3"/>
                  </a:lnTo>
                  <a:lnTo>
                    <a:pt x="37" y="6"/>
                  </a:lnTo>
                  <a:lnTo>
                    <a:pt x="36" y="8"/>
                  </a:lnTo>
                  <a:lnTo>
                    <a:pt x="23" y="41"/>
                  </a:lnTo>
                  <a:lnTo>
                    <a:pt x="20" y="41"/>
                  </a:lnTo>
                  <a:lnTo>
                    <a:pt x="6" y="6"/>
                  </a:lnTo>
                  <a:lnTo>
                    <a:pt x="5" y="3"/>
                  </a:lnTo>
                  <a:lnTo>
                    <a:pt x="2" y="3"/>
                  </a:lnTo>
                  <a:lnTo>
                    <a:pt x="0" y="3"/>
                  </a:lnTo>
                  <a:lnTo>
                    <a:pt x="0" y="0"/>
                  </a:lnTo>
                  <a:lnTo>
                    <a:pt x="16" y="0"/>
                  </a:lnTo>
                  <a:lnTo>
                    <a:pt x="16" y="3"/>
                  </a:lnTo>
                  <a:lnTo>
                    <a:pt x="15" y="3"/>
                  </a:lnTo>
                  <a:lnTo>
                    <a:pt x="12" y="3"/>
                  </a:lnTo>
                  <a:lnTo>
                    <a:pt x="12" y="3"/>
                  </a:lnTo>
                  <a:lnTo>
                    <a:pt x="11" y="4"/>
                  </a:lnTo>
                  <a:lnTo>
                    <a:pt x="12" y="7"/>
                  </a:lnTo>
                  <a:lnTo>
                    <a:pt x="23" y="33"/>
                  </a:lnTo>
                  <a:lnTo>
                    <a:pt x="23" y="33"/>
                  </a:lnTo>
                  <a:lnTo>
                    <a:pt x="34" y="8"/>
                  </a:lnTo>
                  <a:lnTo>
                    <a:pt x="34" y="6"/>
                  </a:lnTo>
                  <a:lnTo>
                    <a:pt x="34" y="3"/>
                  </a:lnTo>
                  <a:lnTo>
                    <a:pt x="33" y="3"/>
                  </a:lnTo>
                  <a:lnTo>
                    <a:pt x="30" y="3"/>
                  </a:lnTo>
                  <a:lnTo>
                    <a:pt x="29" y="3"/>
                  </a:lnTo>
                  <a:lnTo>
                    <a:pt x="29" y="0"/>
                  </a:lnTo>
                  <a:lnTo>
                    <a:pt x="43" y="0"/>
                  </a:lnTo>
                  <a:lnTo>
                    <a:pt x="43"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43" name="Freeform 133"/>
            <p:cNvSpPr>
              <a:spLocks noEditPoints="1"/>
            </p:cNvSpPr>
            <p:nvPr/>
          </p:nvSpPr>
          <p:spPr bwMode="auto">
            <a:xfrm>
              <a:off x="387931" y="5353491"/>
              <a:ext cx="64271" cy="55540"/>
            </a:xfrm>
            <a:custGeom>
              <a:avLst/>
              <a:gdLst>
                <a:gd name="T0" fmla="*/ 29 w 35"/>
                <a:gd name="T1" fmla="*/ 18 h 41"/>
                <a:gd name="T2" fmla="*/ 29 w 35"/>
                <a:gd name="T3" fmla="*/ 13 h 41"/>
                <a:gd name="T4" fmla="*/ 28 w 35"/>
                <a:gd name="T5" fmla="*/ 9 h 41"/>
                <a:gd name="T6" fmla="*/ 26 w 35"/>
                <a:gd name="T7" fmla="*/ 6 h 41"/>
                <a:gd name="T8" fmla="*/ 24 w 35"/>
                <a:gd name="T9" fmla="*/ 3 h 41"/>
                <a:gd name="T10" fmla="*/ 21 w 35"/>
                <a:gd name="T11" fmla="*/ 2 h 41"/>
                <a:gd name="T12" fmla="*/ 19 w 35"/>
                <a:gd name="T13" fmla="*/ 2 h 41"/>
                <a:gd name="T14" fmla="*/ 15 w 35"/>
                <a:gd name="T15" fmla="*/ 2 h 41"/>
                <a:gd name="T16" fmla="*/ 12 w 35"/>
                <a:gd name="T17" fmla="*/ 3 h 41"/>
                <a:gd name="T18" fmla="*/ 10 w 35"/>
                <a:gd name="T19" fmla="*/ 7 h 41"/>
                <a:gd name="T20" fmla="*/ 7 w 35"/>
                <a:gd name="T21" fmla="*/ 9 h 41"/>
                <a:gd name="T22" fmla="*/ 6 w 35"/>
                <a:gd name="T23" fmla="*/ 13 h 41"/>
                <a:gd name="T24" fmla="*/ 6 w 35"/>
                <a:gd name="T25" fmla="*/ 18 h 41"/>
                <a:gd name="T26" fmla="*/ 29 w 35"/>
                <a:gd name="T27" fmla="*/ 18 h 41"/>
                <a:gd name="T28" fmla="*/ 6 w 35"/>
                <a:gd name="T29" fmla="*/ 21 h 41"/>
                <a:gd name="T30" fmla="*/ 6 w 35"/>
                <a:gd name="T31" fmla="*/ 26 h 41"/>
                <a:gd name="T32" fmla="*/ 7 w 35"/>
                <a:gd name="T33" fmla="*/ 30 h 41"/>
                <a:gd name="T34" fmla="*/ 10 w 35"/>
                <a:gd name="T35" fmla="*/ 34 h 41"/>
                <a:gd name="T36" fmla="*/ 13 w 35"/>
                <a:gd name="T37" fmla="*/ 36 h 41"/>
                <a:gd name="T38" fmla="*/ 16 w 35"/>
                <a:gd name="T39" fmla="*/ 37 h 41"/>
                <a:gd name="T40" fmla="*/ 20 w 35"/>
                <a:gd name="T41" fmla="*/ 38 h 41"/>
                <a:gd name="T42" fmla="*/ 24 w 35"/>
                <a:gd name="T43" fmla="*/ 37 h 41"/>
                <a:gd name="T44" fmla="*/ 28 w 35"/>
                <a:gd name="T45" fmla="*/ 35 h 41"/>
                <a:gd name="T46" fmla="*/ 30 w 35"/>
                <a:gd name="T47" fmla="*/ 33 h 41"/>
                <a:gd name="T48" fmla="*/ 32 w 35"/>
                <a:gd name="T49" fmla="*/ 29 h 41"/>
                <a:gd name="T50" fmla="*/ 34 w 35"/>
                <a:gd name="T51" fmla="*/ 29 h 41"/>
                <a:gd name="T52" fmla="*/ 32 w 35"/>
                <a:gd name="T53" fmla="*/ 33 h 41"/>
                <a:gd name="T54" fmla="*/ 29 w 35"/>
                <a:gd name="T55" fmla="*/ 37 h 41"/>
                <a:gd name="T56" fmla="*/ 26 w 35"/>
                <a:gd name="T57" fmla="*/ 39 h 41"/>
                <a:gd name="T58" fmla="*/ 23 w 35"/>
                <a:gd name="T59" fmla="*/ 41 h 41"/>
                <a:gd name="T60" fmla="*/ 19 w 35"/>
                <a:gd name="T61" fmla="*/ 41 h 41"/>
                <a:gd name="T62" fmla="*/ 14 w 35"/>
                <a:gd name="T63" fmla="*/ 41 h 41"/>
                <a:gd name="T64" fmla="*/ 10 w 35"/>
                <a:gd name="T65" fmla="*/ 38 h 41"/>
                <a:gd name="T66" fmla="*/ 5 w 35"/>
                <a:gd name="T67" fmla="*/ 36 h 41"/>
                <a:gd name="T68" fmla="*/ 3 w 35"/>
                <a:gd name="T69" fmla="*/ 31 h 41"/>
                <a:gd name="T70" fmla="*/ 0 w 35"/>
                <a:gd name="T71" fmla="*/ 26 h 41"/>
                <a:gd name="T72" fmla="*/ 0 w 35"/>
                <a:gd name="T73" fmla="*/ 20 h 41"/>
                <a:gd name="T74" fmla="*/ 0 w 35"/>
                <a:gd name="T75" fmla="*/ 15 h 41"/>
                <a:gd name="T76" fmla="*/ 3 w 35"/>
                <a:gd name="T77" fmla="*/ 9 h 41"/>
                <a:gd name="T78" fmla="*/ 5 w 35"/>
                <a:gd name="T79" fmla="*/ 6 h 41"/>
                <a:gd name="T80" fmla="*/ 10 w 35"/>
                <a:gd name="T81" fmla="*/ 2 h 41"/>
                <a:gd name="T82" fmla="*/ 13 w 35"/>
                <a:gd name="T83" fmla="*/ 0 h 41"/>
                <a:gd name="T84" fmla="*/ 19 w 35"/>
                <a:gd name="T85" fmla="*/ 0 h 41"/>
                <a:gd name="T86" fmla="*/ 23 w 35"/>
                <a:gd name="T87" fmla="*/ 0 h 41"/>
                <a:gd name="T88" fmla="*/ 26 w 35"/>
                <a:gd name="T89" fmla="*/ 1 h 41"/>
                <a:gd name="T90" fmla="*/ 30 w 35"/>
                <a:gd name="T91" fmla="*/ 4 h 41"/>
                <a:gd name="T92" fmla="*/ 32 w 35"/>
                <a:gd name="T93" fmla="*/ 7 h 41"/>
                <a:gd name="T94" fmla="*/ 34 w 35"/>
                <a:gd name="T95" fmla="*/ 11 h 41"/>
                <a:gd name="T96" fmla="*/ 34 w 35"/>
                <a:gd name="T97" fmla="*/ 16 h 41"/>
                <a:gd name="T98" fmla="*/ 35 w 35"/>
                <a:gd name="T99" fmla="*/ 21 h 41"/>
                <a:gd name="T100" fmla="*/ 6 w 35"/>
                <a:gd name="T101"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 h="41">
                  <a:moveTo>
                    <a:pt x="29" y="18"/>
                  </a:moveTo>
                  <a:lnTo>
                    <a:pt x="29" y="13"/>
                  </a:lnTo>
                  <a:lnTo>
                    <a:pt x="28" y="9"/>
                  </a:lnTo>
                  <a:lnTo>
                    <a:pt x="26" y="6"/>
                  </a:lnTo>
                  <a:lnTo>
                    <a:pt x="24" y="3"/>
                  </a:lnTo>
                  <a:lnTo>
                    <a:pt x="21" y="2"/>
                  </a:lnTo>
                  <a:lnTo>
                    <a:pt x="19" y="2"/>
                  </a:lnTo>
                  <a:lnTo>
                    <a:pt x="15" y="2"/>
                  </a:lnTo>
                  <a:lnTo>
                    <a:pt x="12" y="3"/>
                  </a:lnTo>
                  <a:lnTo>
                    <a:pt x="10" y="7"/>
                  </a:lnTo>
                  <a:lnTo>
                    <a:pt x="7" y="9"/>
                  </a:lnTo>
                  <a:lnTo>
                    <a:pt x="6" y="13"/>
                  </a:lnTo>
                  <a:lnTo>
                    <a:pt x="6" y="18"/>
                  </a:lnTo>
                  <a:lnTo>
                    <a:pt x="29" y="18"/>
                  </a:lnTo>
                  <a:close/>
                  <a:moveTo>
                    <a:pt x="6" y="21"/>
                  </a:moveTo>
                  <a:lnTo>
                    <a:pt x="6" y="26"/>
                  </a:lnTo>
                  <a:lnTo>
                    <a:pt x="7" y="30"/>
                  </a:lnTo>
                  <a:lnTo>
                    <a:pt x="10" y="34"/>
                  </a:lnTo>
                  <a:lnTo>
                    <a:pt x="13" y="36"/>
                  </a:lnTo>
                  <a:lnTo>
                    <a:pt x="16" y="37"/>
                  </a:lnTo>
                  <a:lnTo>
                    <a:pt x="20" y="38"/>
                  </a:lnTo>
                  <a:lnTo>
                    <a:pt x="24" y="37"/>
                  </a:lnTo>
                  <a:lnTo>
                    <a:pt x="28" y="35"/>
                  </a:lnTo>
                  <a:lnTo>
                    <a:pt x="30" y="33"/>
                  </a:lnTo>
                  <a:lnTo>
                    <a:pt x="32" y="29"/>
                  </a:lnTo>
                  <a:lnTo>
                    <a:pt x="34" y="29"/>
                  </a:lnTo>
                  <a:lnTo>
                    <a:pt x="32" y="33"/>
                  </a:lnTo>
                  <a:lnTo>
                    <a:pt x="29" y="37"/>
                  </a:lnTo>
                  <a:lnTo>
                    <a:pt x="26" y="39"/>
                  </a:lnTo>
                  <a:lnTo>
                    <a:pt x="23" y="41"/>
                  </a:lnTo>
                  <a:lnTo>
                    <a:pt x="19" y="41"/>
                  </a:lnTo>
                  <a:lnTo>
                    <a:pt x="14" y="41"/>
                  </a:lnTo>
                  <a:lnTo>
                    <a:pt x="10" y="38"/>
                  </a:lnTo>
                  <a:lnTo>
                    <a:pt x="5" y="36"/>
                  </a:lnTo>
                  <a:lnTo>
                    <a:pt x="3" y="31"/>
                  </a:lnTo>
                  <a:lnTo>
                    <a:pt x="0" y="26"/>
                  </a:lnTo>
                  <a:lnTo>
                    <a:pt x="0" y="20"/>
                  </a:lnTo>
                  <a:lnTo>
                    <a:pt x="0" y="15"/>
                  </a:lnTo>
                  <a:lnTo>
                    <a:pt x="3" y="9"/>
                  </a:lnTo>
                  <a:lnTo>
                    <a:pt x="5" y="6"/>
                  </a:lnTo>
                  <a:lnTo>
                    <a:pt x="10" y="2"/>
                  </a:lnTo>
                  <a:lnTo>
                    <a:pt x="13" y="0"/>
                  </a:lnTo>
                  <a:lnTo>
                    <a:pt x="19" y="0"/>
                  </a:lnTo>
                  <a:lnTo>
                    <a:pt x="23" y="0"/>
                  </a:lnTo>
                  <a:lnTo>
                    <a:pt x="26" y="1"/>
                  </a:lnTo>
                  <a:lnTo>
                    <a:pt x="30" y="4"/>
                  </a:lnTo>
                  <a:lnTo>
                    <a:pt x="32" y="7"/>
                  </a:lnTo>
                  <a:lnTo>
                    <a:pt x="34" y="11"/>
                  </a:lnTo>
                  <a:lnTo>
                    <a:pt x="34" y="16"/>
                  </a:lnTo>
                  <a:lnTo>
                    <a:pt x="35" y="21"/>
                  </a:lnTo>
                  <a:lnTo>
                    <a:pt x="6" y="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44" name="Freeform 134"/>
            <p:cNvSpPr>
              <a:spLocks/>
            </p:cNvSpPr>
            <p:nvPr/>
          </p:nvSpPr>
          <p:spPr bwMode="auto">
            <a:xfrm>
              <a:off x="465056" y="5352137"/>
              <a:ext cx="73452" cy="56895"/>
            </a:xfrm>
            <a:custGeom>
              <a:avLst/>
              <a:gdLst>
                <a:gd name="T0" fmla="*/ 0 w 40"/>
                <a:gd name="T1" fmla="*/ 42 h 42"/>
                <a:gd name="T2" fmla="*/ 0 w 40"/>
                <a:gd name="T3" fmla="*/ 39 h 42"/>
                <a:gd name="T4" fmla="*/ 1 w 40"/>
                <a:gd name="T5" fmla="*/ 39 h 42"/>
                <a:gd name="T6" fmla="*/ 4 w 40"/>
                <a:gd name="T7" fmla="*/ 39 h 42"/>
                <a:gd name="T8" fmla="*/ 5 w 40"/>
                <a:gd name="T9" fmla="*/ 38 h 42"/>
                <a:gd name="T10" fmla="*/ 5 w 40"/>
                <a:gd name="T11" fmla="*/ 37 h 42"/>
                <a:gd name="T12" fmla="*/ 5 w 40"/>
                <a:gd name="T13" fmla="*/ 36 h 42"/>
                <a:gd name="T14" fmla="*/ 5 w 40"/>
                <a:gd name="T15" fmla="*/ 5 h 42"/>
                <a:gd name="T16" fmla="*/ 5 w 40"/>
                <a:gd name="T17" fmla="*/ 3 h 42"/>
                <a:gd name="T18" fmla="*/ 4 w 40"/>
                <a:gd name="T19" fmla="*/ 4 h 42"/>
                <a:gd name="T20" fmla="*/ 0 w 40"/>
                <a:gd name="T21" fmla="*/ 4 h 42"/>
                <a:gd name="T22" fmla="*/ 0 w 40"/>
                <a:gd name="T23" fmla="*/ 1 h 42"/>
                <a:gd name="T24" fmla="*/ 2 w 40"/>
                <a:gd name="T25" fmla="*/ 1 h 42"/>
                <a:gd name="T26" fmla="*/ 6 w 40"/>
                <a:gd name="T27" fmla="*/ 1 h 42"/>
                <a:gd name="T28" fmla="*/ 9 w 40"/>
                <a:gd name="T29" fmla="*/ 0 h 42"/>
                <a:gd name="T30" fmla="*/ 10 w 40"/>
                <a:gd name="T31" fmla="*/ 0 h 42"/>
                <a:gd name="T32" fmla="*/ 10 w 40"/>
                <a:gd name="T33" fmla="*/ 8 h 42"/>
                <a:gd name="T34" fmla="*/ 13 w 40"/>
                <a:gd name="T35" fmla="*/ 4 h 42"/>
                <a:gd name="T36" fmla="*/ 16 w 40"/>
                <a:gd name="T37" fmla="*/ 2 h 42"/>
                <a:gd name="T38" fmla="*/ 19 w 40"/>
                <a:gd name="T39" fmla="*/ 1 h 42"/>
                <a:gd name="T40" fmla="*/ 23 w 40"/>
                <a:gd name="T41" fmla="*/ 1 h 42"/>
                <a:gd name="T42" fmla="*/ 27 w 40"/>
                <a:gd name="T43" fmla="*/ 1 h 42"/>
                <a:gd name="T44" fmla="*/ 30 w 40"/>
                <a:gd name="T45" fmla="*/ 2 h 42"/>
                <a:gd name="T46" fmla="*/ 32 w 40"/>
                <a:gd name="T47" fmla="*/ 3 h 42"/>
                <a:gd name="T48" fmla="*/ 34 w 40"/>
                <a:gd name="T49" fmla="*/ 7 h 42"/>
                <a:gd name="T50" fmla="*/ 35 w 40"/>
                <a:gd name="T51" fmla="*/ 9 h 42"/>
                <a:gd name="T52" fmla="*/ 35 w 40"/>
                <a:gd name="T53" fmla="*/ 13 h 42"/>
                <a:gd name="T54" fmla="*/ 35 w 40"/>
                <a:gd name="T55" fmla="*/ 36 h 42"/>
                <a:gd name="T56" fmla="*/ 35 w 40"/>
                <a:gd name="T57" fmla="*/ 37 h 42"/>
                <a:gd name="T58" fmla="*/ 35 w 40"/>
                <a:gd name="T59" fmla="*/ 38 h 42"/>
                <a:gd name="T60" fmla="*/ 39 w 40"/>
                <a:gd name="T61" fmla="*/ 39 h 42"/>
                <a:gd name="T62" fmla="*/ 40 w 40"/>
                <a:gd name="T63" fmla="*/ 39 h 42"/>
                <a:gd name="T64" fmla="*/ 40 w 40"/>
                <a:gd name="T65" fmla="*/ 42 h 42"/>
                <a:gd name="T66" fmla="*/ 25 w 40"/>
                <a:gd name="T67" fmla="*/ 42 h 42"/>
                <a:gd name="T68" fmla="*/ 25 w 40"/>
                <a:gd name="T69" fmla="*/ 39 h 42"/>
                <a:gd name="T70" fmla="*/ 27 w 40"/>
                <a:gd name="T71" fmla="*/ 39 h 42"/>
                <a:gd name="T72" fmla="*/ 28 w 40"/>
                <a:gd name="T73" fmla="*/ 39 h 42"/>
                <a:gd name="T74" fmla="*/ 30 w 40"/>
                <a:gd name="T75" fmla="*/ 38 h 42"/>
                <a:gd name="T76" fmla="*/ 30 w 40"/>
                <a:gd name="T77" fmla="*/ 37 h 42"/>
                <a:gd name="T78" fmla="*/ 30 w 40"/>
                <a:gd name="T79" fmla="*/ 36 h 42"/>
                <a:gd name="T80" fmla="*/ 30 w 40"/>
                <a:gd name="T81" fmla="*/ 12 h 42"/>
                <a:gd name="T82" fmla="*/ 30 w 40"/>
                <a:gd name="T83" fmla="*/ 9 h 42"/>
                <a:gd name="T84" fmla="*/ 28 w 40"/>
                <a:gd name="T85" fmla="*/ 5 h 42"/>
                <a:gd name="T86" fmla="*/ 26 w 40"/>
                <a:gd name="T87" fmla="*/ 4 h 42"/>
                <a:gd name="T88" fmla="*/ 23 w 40"/>
                <a:gd name="T89" fmla="*/ 3 h 42"/>
                <a:gd name="T90" fmla="*/ 19 w 40"/>
                <a:gd name="T91" fmla="*/ 4 h 42"/>
                <a:gd name="T92" fmla="*/ 16 w 40"/>
                <a:gd name="T93" fmla="*/ 5 h 42"/>
                <a:gd name="T94" fmla="*/ 13 w 40"/>
                <a:gd name="T95" fmla="*/ 8 h 42"/>
                <a:gd name="T96" fmla="*/ 10 w 40"/>
                <a:gd name="T97" fmla="*/ 11 h 42"/>
                <a:gd name="T98" fmla="*/ 10 w 40"/>
                <a:gd name="T99" fmla="*/ 36 h 42"/>
                <a:gd name="T100" fmla="*/ 10 w 40"/>
                <a:gd name="T101" fmla="*/ 37 h 42"/>
                <a:gd name="T102" fmla="*/ 10 w 40"/>
                <a:gd name="T103" fmla="*/ 38 h 42"/>
                <a:gd name="T104" fmla="*/ 13 w 40"/>
                <a:gd name="T105" fmla="*/ 39 h 42"/>
                <a:gd name="T106" fmla="*/ 15 w 40"/>
                <a:gd name="T107" fmla="*/ 39 h 42"/>
                <a:gd name="T108" fmla="*/ 15 w 40"/>
                <a:gd name="T109" fmla="*/ 42 h 42"/>
                <a:gd name="T110" fmla="*/ 0 w 40"/>
                <a:gd name="T11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 h="42">
                  <a:moveTo>
                    <a:pt x="0" y="42"/>
                  </a:moveTo>
                  <a:lnTo>
                    <a:pt x="0" y="39"/>
                  </a:lnTo>
                  <a:lnTo>
                    <a:pt x="1" y="39"/>
                  </a:lnTo>
                  <a:lnTo>
                    <a:pt x="4" y="39"/>
                  </a:lnTo>
                  <a:lnTo>
                    <a:pt x="5" y="38"/>
                  </a:lnTo>
                  <a:lnTo>
                    <a:pt x="5" y="37"/>
                  </a:lnTo>
                  <a:lnTo>
                    <a:pt x="5" y="36"/>
                  </a:lnTo>
                  <a:lnTo>
                    <a:pt x="5" y="5"/>
                  </a:lnTo>
                  <a:lnTo>
                    <a:pt x="5" y="3"/>
                  </a:lnTo>
                  <a:lnTo>
                    <a:pt x="4" y="4"/>
                  </a:lnTo>
                  <a:lnTo>
                    <a:pt x="0" y="4"/>
                  </a:lnTo>
                  <a:lnTo>
                    <a:pt x="0" y="1"/>
                  </a:lnTo>
                  <a:lnTo>
                    <a:pt x="2" y="1"/>
                  </a:lnTo>
                  <a:lnTo>
                    <a:pt x="6" y="1"/>
                  </a:lnTo>
                  <a:lnTo>
                    <a:pt x="9" y="0"/>
                  </a:lnTo>
                  <a:lnTo>
                    <a:pt x="10" y="0"/>
                  </a:lnTo>
                  <a:lnTo>
                    <a:pt x="10" y="8"/>
                  </a:lnTo>
                  <a:lnTo>
                    <a:pt x="13" y="4"/>
                  </a:lnTo>
                  <a:lnTo>
                    <a:pt x="16" y="2"/>
                  </a:lnTo>
                  <a:lnTo>
                    <a:pt x="19" y="1"/>
                  </a:lnTo>
                  <a:lnTo>
                    <a:pt x="23" y="1"/>
                  </a:lnTo>
                  <a:lnTo>
                    <a:pt x="27" y="1"/>
                  </a:lnTo>
                  <a:lnTo>
                    <a:pt x="30" y="2"/>
                  </a:lnTo>
                  <a:lnTo>
                    <a:pt x="32" y="3"/>
                  </a:lnTo>
                  <a:lnTo>
                    <a:pt x="34" y="7"/>
                  </a:lnTo>
                  <a:lnTo>
                    <a:pt x="35" y="9"/>
                  </a:lnTo>
                  <a:lnTo>
                    <a:pt x="35" y="13"/>
                  </a:lnTo>
                  <a:lnTo>
                    <a:pt x="35" y="36"/>
                  </a:lnTo>
                  <a:lnTo>
                    <a:pt x="35" y="37"/>
                  </a:lnTo>
                  <a:lnTo>
                    <a:pt x="35" y="38"/>
                  </a:lnTo>
                  <a:lnTo>
                    <a:pt x="39" y="39"/>
                  </a:lnTo>
                  <a:lnTo>
                    <a:pt x="40" y="39"/>
                  </a:lnTo>
                  <a:lnTo>
                    <a:pt x="40" y="42"/>
                  </a:lnTo>
                  <a:lnTo>
                    <a:pt x="25" y="42"/>
                  </a:lnTo>
                  <a:lnTo>
                    <a:pt x="25" y="39"/>
                  </a:lnTo>
                  <a:lnTo>
                    <a:pt x="27" y="39"/>
                  </a:lnTo>
                  <a:lnTo>
                    <a:pt x="28" y="39"/>
                  </a:lnTo>
                  <a:lnTo>
                    <a:pt x="30" y="38"/>
                  </a:lnTo>
                  <a:lnTo>
                    <a:pt x="30" y="37"/>
                  </a:lnTo>
                  <a:lnTo>
                    <a:pt x="30" y="36"/>
                  </a:lnTo>
                  <a:lnTo>
                    <a:pt x="30" y="12"/>
                  </a:lnTo>
                  <a:lnTo>
                    <a:pt x="30" y="9"/>
                  </a:lnTo>
                  <a:lnTo>
                    <a:pt x="28" y="5"/>
                  </a:lnTo>
                  <a:lnTo>
                    <a:pt x="26" y="4"/>
                  </a:lnTo>
                  <a:lnTo>
                    <a:pt x="23" y="3"/>
                  </a:lnTo>
                  <a:lnTo>
                    <a:pt x="19" y="4"/>
                  </a:lnTo>
                  <a:lnTo>
                    <a:pt x="16" y="5"/>
                  </a:lnTo>
                  <a:lnTo>
                    <a:pt x="13" y="8"/>
                  </a:lnTo>
                  <a:lnTo>
                    <a:pt x="10" y="11"/>
                  </a:lnTo>
                  <a:lnTo>
                    <a:pt x="10" y="36"/>
                  </a:lnTo>
                  <a:lnTo>
                    <a:pt x="10" y="37"/>
                  </a:lnTo>
                  <a:lnTo>
                    <a:pt x="10" y="38"/>
                  </a:lnTo>
                  <a:lnTo>
                    <a:pt x="13" y="39"/>
                  </a:lnTo>
                  <a:lnTo>
                    <a:pt x="15" y="39"/>
                  </a:lnTo>
                  <a:lnTo>
                    <a:pt x="15" y="42"/>
                  </a:lnTo>
                  <a:lnTo>
                    <a:pt x="0" y="4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45" name="Freeform 135"/>
            <p:cNvSpPr>
              <a:spLocks noEditPoints="1"/>
            </p:cNvSpPr>
            <p:nvPr/>
          </p:nvSpPr>
          <p:spPr bwMode="auto">
            <a:xfrm>
              <a:off x="556871" y="5379230"/>
              <a:ext cx="145068" cy="144946"/>
            </a:xfrm>
            <a:custGeom>
              <a:avLst/>
              <a:gdLst>
                <a:gd name="T0" fmla="*/ 69 w 79"/>
                <a:gd name="T1" fmla="*/ 8 h 107"/>
                <a:gd name="T2" fmla="*/ 76 w 79"/>
                <a:gd name="T3" fmla="*/ 17 h 107"/>
                <a:gd name="T4" fmla="*/ 79 w 79"/>
                <a:gd name="T5" fmla="*/ 27 h 107"/>
                <a:gd name="T6" fmla="*/ 78 w 79"/>
                <a:gd name="T7" fmla="*/ 36 h 107"/>
                <a:gd name="T8" fmla="*/ 74 w 79"/>
                <a:gd name="T9" fmla="*/ 44 h 107"/>
                <a:gd name="T10" fmla="*/ 69 w 79"/>
                <a:gd name="T11" fmla="*/ 50 h 107"/>
                <a:gd name="T12" fmla="*/ 57 w 79"/>
                <a:gd name="T13" fmla="*/ 55 h 107"/>
                <a:gd name="T14" fmla="*/ 46 w 79"/>
                <a:gd name="T15" fmla="*/ 58 h 107"/>
                <a:gd name="T16" fmla="*/ 19 w 79"/>
                <a:gd name="T17" fmla="*/ 58 h 107"/>
                <a:gd name="T18" fmla="*/ 19 w 79"/>
                <a:gd name="T19" fmla="*/ 97 h 107"/>
                <a:gd name="T20" fmla="*/ 20 w 79"/>
                <a:gd name="T21" fmla="*/ 99 h 107"/>
                <a:gd name="T22" fmla="*/ 20 w 79"/>
                <a:gd name="T23" fmla="*/ 100 h 107"/>
                <a:gd name="T24" fmla="*/ 22 w 79"/>
                <a:gd name="T25" fmla="*/ 102 h 107"/>
                <a:gd name="T26" fmla="*/ 25 w 79"/>
                <a:gd name="T27" fmla="*/ 102 h 107"/>
                <a:gd name="T28" fmla="*/ 29 w 79"/>
                <a:gd name="T29" fmla="*/ 102 h 107"/>
                <a:gd name="T30" fmla="*/ 29 w 79"/>
                <a:gd name="T31" fmla="*/ 107 h 107"/>
                <a:gd name="T32" fmla="*/ 0 w 79"/>
                <a:gd name="T33" fmla="*/ 107 h 107"/>
                <a:gd name="T34" fmla="*/ 0 w 79"/>
                <a:gd name="T35" fmla="*/ 102 h 107"/>
                <a:gd name="T36" fmla="*/ 4 w 79"/>
                <a:gd name="T37" fmla="*/ 102 h 107"/>
                <a:gd name="T38" fmla="*/ 7 w 79"/>
                <a:gd name="T39" fmla="*/ 102 h 107"/>
                <a:gd name="T40" fmla="*/ 8 w 79"/>
                <a:gd name="T41" fmla="*/ 100 h 107"/>
                <a:gd name="T42" fmla="*/ 9 w 79"/>
                <a:gd name="T43" fmla="*/ 99 h 107"/>
                <a:gd name="T44" fmla="*/ 9 w 79"/>
                <a:gd name="T45" fmla="*/ 97 h 107"/>
                <a:gd name="T46" fmla="*/ 9 w 79"/>
                <a:gd name="T47" fmla="*/ 9 h 107"/>
                <a:gd name="T48" fmla="*/ 9 w 79"/>
                <a:gd name="T49" fmla="*/ 7 h 107"/>
                <a:gd name="T50" fmla="*/ 8 w 79"/>
                <a:gd name="T51" fmla="*/ 6 h 107"/>
                <a:gd name="T52" fmla="*/ 7 w 79"/>
                <a:gd name="T53" fmla="*/ 6 h 107"/>
                <a:gd name="T54" fmla="*/ 4 w 79"/>
                <a:gd name="T55" fmla="*/ 6 h 107"/>
                <a:gd name="T56" fmla="*/ 0 w 79"/>
                <a:gd name="T57" fmla="*/ 6 h 107"/>
                <a:gd name="T58" fmla="*/ 0 w 79"/>
                <a:gd name="T59" fmla="*/ 0 h 107"/>
                <a:gd name="T60" fmla="*/ 44 w 79"/>
                <a:gd name="T61" fmla="*/ 0 h 107"/>
                <a:gd name="T62" fmla="*/ 58 w 79"/>
                <a:gd name="T63" fmla="*/ 2 h 107"/>
                <a:gd name="T64" fmla="*/ 69 w 79"/>
                <a:gd name="T65" fmla="*/ 8 h 107"/>
                <a:gd name="T66" fmla="*/ 60 w 79"/>
                <a:gd name="T67" fmla="*/ 47 h 107"/>
                <a:gd name="T68" fmla="*/ 66 w 79"/>
                <a:gd name="T69" fmla="*/ 40 h 107"/>
                <a:gd name="T70" fmla="*/ 69 w 79"/>
                <a:gd name="T71" fmla="*/ 28 h 107"/>
                <a:gd name="T72" fmla="*/ 66 w 79"/>
                <a:gd name="T73" fmla="*/ 17 h 107"/>
                <a:gd name="T74" fmla="*/ 61 w 79"/>
                <a:gd name="T75" fmla="*/ 10 h 107"/>
                <a:gd name="T76" fmla="*/ 53 w 79"/>
                <a:gd name="T77" fmla="*/ 7 h 107"/>
                <a:gd name="T78" fmla="*/ 40 w 79"/>
                <a:gd name="T79" fmla="*/ 6 h 107"/>
                <a:gd name="T80" fmla="*/ 25 w 79"/>
                <a:gd name="T81" fmla="*/ 6 h 107"/>
                <a:gd name="T82" fmla="*/ 20 w 79"/>
                <a:gd name="T83" fmla="*/ 6 h 107"/>
                <a:gd name="T84" fmla="*/ 20 w 79"/>
                <a:gd name="T85" fmla="*/ 7 h 107"/>
                <a:gd name="T86" fmla="*/ 19 w 79"/>
                <a:gd name="T87" fmla="*/ 9 h 107"/>
                <a:gd name="T88" fmla="*/ 19 w 79"/>
                <a:gd name="T89" fmla="*/ 53 h 107"/>
                <a:gd name="T90" fmla="*/ 42 w 79"/>
                <a:gd name="T91" fmla="*/ 53 h 107"/>
                <a:gd name="T92" fmla="*/ 48 w 79"/>
                <a:gd name="T93" fmla="*/ 52 h 107"/>
                <a:gd name="T94" fmla="*/ 54 w 79"/>
                <a:gd name="T95" fmla="*/ 51 h 107"/>
                <a:gd name="T96" fmla="*/ 60 w 79"/>
                <a:gd name="T97" fmla="*/ 4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 h="107">
                  <a:moveTo>
                    <a:pt x="69" y="8"/>
                  </a:moveTo>
                  <a:lnTo>
                    <a:pt x="76" y="17"/>
                  </a:lnTo>
                  <a:lnTo>
                    <a:pt x="79" y="27"/>
                  </a:lnTo>
                  <a:lnTo>
                    <a:pt x="78" y="36"/>
                  </a:lnTo>
                  <a:lnTo>
                    <a:pt x="74" y="44"/>
                  </a:lnTo>
                  <a:lnTo>
                    <a:pt x="69" y="50"/>
                  </a:lnTo>
                  <a:lnTo>
                    <a:pt x="57" y="55"/>
                  </a:lnTo>
                  <a:lnTo>
                    <a:pt x="46" y="58"/>
                  </a:lnTo>
                  <a:lnTo>
                    <a:pt x="19" y="58"/>
                  </a:lnTo>
                  <a:lnTo>
                    <a:pt x="19" y="97"/>
                  </a:lnTo>
                  <a:lnTo>
                    <a:pt x="20" y="99"/>
                  </a:lnTo>
                  <a:lnTo>
                    <a:pt x="20" y="100"/>
                  </a:lnTo>
                  <a:lnTo>
                    <a:pt x="22" y="102"/>
                  </a:lnTo>
                  <a:lnTo>
                    <a:pt x="25" y="102"/>
                  </a:lnTo>
                  <a:lnTo>
                    <a:pt x="29" y="102"/>
                  </a:lnTo>
                  <a:lnTo>
                    <a:pt x="29" y="107"/>
                  </a:lnTo>
                  <a:lnTo>
                    <a:pt x="0" y="107"/>
                  </a:lnTo>
                  <a:lnTo>
                    <a:pt x="0" y="102"/>
                  </a:lnTo>
                  <a:lnTo>
                    <a:pt x="4" y="102"/>
                  </a:lnTo>
                  <a:lnTo>
                    <a:pt x="7" y="102"/>
                  </a:lnTo>
                  <a:lnTo>
                    <a:pt x="8" y="100"/>
                  </a:lnTo>
                  <a:lnTo>
                    <a:pt x="9" y="99"/>
                  </a:lnTo>
                  <a:lnTo>
                    <a:pt x="9" y="97"/>
                  </a:lnTo>
                  <a:lnTo>
                    <a:pt x="9" y="9"/>
                  </a:lnTo>
                  <a:lnTo>
                    <a:pt x="9" y="7"/>
                  </a:lnTo>
                  <a:lnTo>
                    <a:pt x="8" y="6"/>
                  </a:lnTo>
                  <a:lnTo>
                    <a:pt x="7" y="6"/>
                  </a:lnTo>
                  <a:lnTo>
                    <a:pt x="4" y="6"/>
                  </a:lnTo>
                  <a:lnTo>
                    <a:pt x="0" y="6"/>
                  </a:lnTo>
                  <a:lnTo>
                    <a:pt x="0" y="0"/>
                  </a:lnTo>
                  <a:lnTo>
                    <a:pt x="44" y="0"/>
                  </a:lnTo>
                  <a:lnTo>
                    <a:pt x="58" y="2"/>
                  </a:lnTo>
                  <a:lnTo>
                    <a:pt x="69" y="8"/>
                  </a:lnTo>
                  <a:close/>
                  <a:moveTo>
                    <a:pt x="60" y="47"/>
                  </a:moveTo>
                  <a:lnTo>
                    <a:pt x="66" y="40"/>
                  </a:lnTo>
                  <a:lnTo>
                    <a:pt x="69" y="28"/>
                  </a:lnTo>
                  <a:lnTo>
                    <a:pt x="66" y="17"/>
                  </a:lnTo>
                  <a:lnTo>
                    <a:pt x="61" y="10"/>
                  </a:lnTo>
                  <a:lnTo>
                    <a:pt x="53" y="7"/>
                  </a:lnTo>
                  <a:lnTo>
                    <a:pt x="40" y="6"/>
                  </a:lnTo>
                  <a:lnTo>
                    <a:pt x="25" y="6"/>
                  </a:lnTo>
                  <a:lnTo>
                    <a:pt x="20" y="6"/>
                  </a:lnTo>
                  <a:lnTo>
                    <a:pt x="20" y="7"/>
                  </a:lnTo>
                  <a:lnTo>
                    <a:pt x="19" y="9"/>
                  </a:lnTo>
                  <a:lnTo>
                    <a:pt x="19" y="53"/>
                  </a:lnTo>
                  <a:lnTo>
                    <a:pt x="42" y="53"/>
                  </a:lnTo>
                  <a:lnTo>
                    <a:pt x="48" y="52"/>
                  </a:lnTo>
                  <a:lnTo>
                    <a:pt x="54" y="51"/>
                  </a:lnTo>
                  <a:lnTo>
                    <a:pt x="60" y="4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46" name="Freeform 136"/>
            <p:cNvSpPr>
              <a:spLocks/>
            </p:cNvSpPr>
            <p:nvPr/>
          </p:nvSpPr>
          <p:spPr bwMode="auto">
            <a:xfrm>
              <a:off x="709284" y="5395485"/>
              <a:ext cx="82634" cy="127335"/>
            </a:xfrm>
            <a:custGeom>
              <a:avLst/>
              <a:gdLst>
                <a:gd name="T0" fmla="*/ 45 w 45"/>
                <a:gd name="T1" fmla="*/ 81 h 94"/>
                <a:gd name="T2" fmla="*/ 45 w 45"/>
                <a:gd name="T3" fmla="*/ 85 h 94"/>
                <a:gd name="T4" fmla="*/ 43 w 45"/>
                <a:gd name="T5" fmla="*/ 87 h 94"/>
                <a:gd name="T6" fmla="*/ 41 w 45"/>
                <a:gd name="T7" fmla="*/ 91 h 94"/>
                <a:gd name="T8" fmla="*/ 37 w 45"/>
                <a:gd name="T9" fmla="*/ 93 h 94"/>
                <a:gd name="T10" fmla="*/ 34 w 45"/>
                <a:gd name="T11" fmla="*/ 94 h 94"/>
                <a:gd name="T12" fmla="*/ 30 w 45"/>
                <a:gd name="T13" fmla="*/ 94 h 94"/>
                <a:gd name="T14" fmla="*/ 25 w 45"/>
                <a:gd name="T15" fmla="*/ 94 h 94"/>
                <a:gd name="T16" fmla="*/ 21 w 45"/>
                <a:gd name="T17" fmla="*/ 92 h 94"/>
                <a:gd name="T18" fmla="*/ 17 w 45"/>
                <a:gd name="T19" fmla="*/ 90 h 94"/>
                <a:gd name="T20" fmla="*/ 16 w 45"/>
                <a:gd name="T21" fmla="*/ 86 h 94"/>
                <a:gd name="T22" fmla="*/ 14 w 45"/>
                <a:gd name="T23" fmla="*/ 83 h 94"/>
                <a:gd name="T24" fmla="*/ 14 w 45"/>
                <a:gd name="T25" fmla="*/ 78 h 94"/>
                <a:gd name="T26" fmla="*/ 13 w 45"/>
                <a:gd name="T27" fmla="*/ 73 h 94"/>
                <a:gd name="T28" fmla="*/ 13 w 45"/>
                <a:gd name="T29" fmla="*/ 30 h 94"/>
                <a:gd name="T30" fmla="*/ 0 w 45"/>
                <a:gd name="T31" fmla="*/ 30 h 94"/>
                <a:gd name="T32" fmla="*/ 0 w 45"/>
                <a:gd name="T33" fmla="*/ 25 h 94"/>
                <a:gd name="T34" fmla="*/ 6 w 45"/>
                <a:gd name="T35" fmla="*/ 25 h 94"/>
                <a:gd name="T36" fmla="*/ 9 w 45"/>
                <a:gd name="T37" fmla="*/ 24 h 94"/>
                <a:gd name="T38" fmla="*/ 12 w 45"/>
                <a:gd name="T39" fmla="*/ 23 h 94"/>
                <a:gd name="T40" fmla="*/ 14 w 45"/>
                <a:gd name="T41" fmla="*/ 20 h 94"/>
                <a:gd name="T42" fmla="*/ 15 w 45"/>
                <a:gd name="T43" fmla="*/ 16 h 94"/>
                <a:gd name="T44" fmla="*/ 16 w 45"/>
                <a:gd name="T45" fmla="*/ 12 h 94"/>
                <a:gd name="T46" fmla="*/ 17 w 45"/>
                <a:gd name="T47" fmla="*/ 6 h 94"/>
                <a:gd name="T48" fmla="*/ 18 w 45"/>
                <a:gd name="T49" fmla="*/ 0 h 94"/>
                <a:gd name="T50" fmla="*/ 22 w 45"/>
                <a:gd name="T51" fmla="*/ 0 h 94"/>
                <a:gd name="T52" fmla="*/ 22 w 45"/>
                <a:gd name="T53" fmla="*/ 25 h 94"/>
                <a:gd name="T54" fmla="*/ 41 w 45"/>
                <a:gd name="T55" fmla="*/ 25 h 94"/>
                <a:gd name="T56" fmla="*/ 41 w 45"/>
                <a:gd name="T57" fmla="*/ 30 h 94"/>
                <a:gd name="T58" fmla="*/ 22 w 45"/>
                <a:gd name="T59" fmla="*/ 30 h 94"/>
                <a:gd name="T60" fmla="*/ 22 w 45"/>
                <a:gd name="T61" fmla="*/ 75 h 94"/>
                <a:gd name="T62" fmla="*/ 22 w 45"/>
                <a:gd name="T63" fmla="*/ 81 h 94"/>
                <a:gd name="T64" fmla="*/ 23 w 45"/>
                <a:gd name="T65" fmla="*/ 84 h 94"/>
                <a:gd name="T66" fmla="*/ 25 w 45"/>
                <a:gd name="T67" fmla="*/ 86 h 94"/>
                <a:gd name="T68" fmla="*/ 28 w 45"/>
                <a:gd name="T69" fmla="*/ 88 h 94"/>
                <a:gd name="T70" fmla="*/ 32 w 45"/>
                <a:gd name="T71" fmla="*/ 88 h 94"/>
                <a:gd name="T72" fmla="*/ 35 w 45"/>
                <a:gd name="T73" fmla="*/ 88 h 94"/>
                <a:gd name="T74" fmla="*/ 39 w 45"/>
                <a:gd name="T75" fmla="*/ 86 h 94"/>
                <a:gd name="T76" fmla="*/ 41 w 45"/>
                <a:gd name="T77" fmla="*/ 84 h 94"/>
                <a:gd name="T78" fmla="*/ 43 w 45"/>
                <a:gd name="T79" fmla="*/ 79 h 94"/>
                <a:gd name="T80" fmla="*/ 45 w 45"/>
                <a:gd name="T81" fmla="*/ 8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 h="94">
                  <a:moveTo>
                    <a:pt x="45" y="81"/>
                  </a:moveTo>
                  <a:lnTo>
                    <a:pt x="45" y="85"/>
                  </a:lnTo>
                  <a:lnTo>
                    <a:pt x="43" y="87"/>
                  </a:lnTo>
                  <a:lnTo>
                    <a:pt x="41" y="91"/>
                  </a:lnTo>
                  <a:lnTo>
                    <a:pt x="37" y="93"/>
                  </a:lnTo>
                  <a:lnTo>
                    <a:pt x="34" y="94"/>
                  </a:lnTo>
                  <a:lnTo>
                    <a:pt x="30" y="94"/>
                  </a:lnTo>
                  <a:lnTo>
                    <a:pt x="25" y="94"/>
                  </a:lnTo>
                  <a:lnTo>
                    <a:pt x="21" y="92"/>
                  </a:lnTo>
                  <a:lnTo>
                    <a:pt x="17" y="90"/>
                  </a:lnTo>
                  <a:lnTo>
                    <a:pt x="16" y="86"/>
                  </a:lnTo>
                  <a:lnTo>
                    <a:pt x="14" y="83"/>
                  </a:lnTo>
                  <a:lnTo>
                    <a:pt x="14" y="78"/>
                  </a:lnTo>
                  <a:lnTo>
                    <a:pt x="13" y="73"/>
                  </a:lnTo>
                  <a:lnTo>
                    <a:pt x="13" y="30"/>
                  </a:lnTo>
                  <a:lnTo>
                    <a:pt x="0" y="30"/>
                  </a:lnTo>
                  <a:lnTo>
                    <a:pt x="0" y="25"/>
                  </a:lnTo>
                  <a:lnTo>
                    <a:pt x="6" y="25"/>
                  </a:lnTo>
                  <a:lnTo>
                    <a:pt x="9" y="24"/>
                  </a:lnTo>
                  <a:lnTo>
                    <a:pt x="12" y="23"/>
                  </a:lnTo>
                  <a:lnTo>
                    <a:pt x="14" y="20"/>
                  </a:lnTo>
                  <a:lnTo>
                    <a:pt x="15" y="16"/>
                  </a:lnTo>
                  <a:lnTo>
                    <a:pt x="16" y="12"/>
                  </a:lnTo>
                  <a:lnTo>
                    <a:pt x="17" y="6"/>
                  </a:lnTo>
                  <a:lnTo>
                    <a:pt x="18" y="0"/>
                  </a:lnTo>
                  <a:lnTo>
                    <a:pt x="22" y="0"/>
                  </a:lnTo>
                  <a:lnTo>
                    <a:pt x="22" y="25"/>
                  </a:lnTo>
                  <a:lnTo>
                    <a:pt x="41" y="25"/>
                  </a:lnTo>
                  <a:lnTo>
                    <a:pt x="41" y="30"/>
                  </a:lnTo>
                  <a:lnTo>
                    <a:pt x="22" y="30"/>
                  </a:lnTo>
                  <a:lnTo>
                    <a:pt x="22" y="75"/>
                  </a:lnTo>
                  <a:lnTo>
                    <a:pt x="22" y="81"/>
                  </a:lnTo>
                  <a:lnTo>
                    <a:pt x="23" y="84"/>
                  </a:lnTo>
                  <a:lnTo>
                    <a:pt x="25" y="86"/>
                  </a:lnTo>
                  <a:lnTo>
                    <a:pt x="28" y="88"/>
                  </a:lnTo>
                  <a:lnTo>
                    <a:pt x="32" y="88"/>
                  </a:lnTo>
                  <a:lnTo>
                    <a:pt x="35" y="88"/>
                  </a:lnTo>
                  <a:lnTo>
                    <a:pt x="39" y="86"/>
                  </a:lnTo>
                  <a:lnTo>
                    <a:pt x="41" y="84"/>
                  </a:lnTo>
                  <a:lnTo>
                    <a:pt x="43" y="79"/>
                  </a:lnTo>
                  <a:lnTo>
                    <a:pt x="45" y="8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47" name="Freeform 137"/>
            <p:cNvSpPr>
              <a:spLocks/>
            </p:cNvSpPr>
            <p:nvPr/>
          </p:nvSpPr>
          <p:spPr bwMode="auto">
            <a:xfrm>
              <a:off x="2703505" y="5322335"/>
              <a:ext cx="47744" cy="86696"/>
            </a:xfrm>
            <a:custGeom>
              <a:avLst/>
              <a:gdLst>
                <a:gd name="T0" fmla="*/ 16 w 26"/>
                <a:gd name="T1" fmla="*/ 0 h 64"/>
                <a:gd name="T2" fmla="*/ 16 w 26"/>
                <a:gd name="T3" fmla="*/ 56 h 64"/>
                <a:gd name="T4" fmla="*/ 16 w 26"/>
                <a:gd name="T5" fmla="*/ 58 h 64"/>
                <a:gd name="T6" fmla="*/ 17 w 26"/>
                <a:gd name="T7" fmla="*/ 60 h 64"/>
                <a:gd name="T8" fmla="*/ 19 w 26"/>
                <a:gd name="T9" fmla="*/ 61 h 64"/>
                <a:gd name="T10" fmla="*/ 23 w 26"/>
                <a:gd name="T11" fmla="*/ 61 h 64"/>
                <a:gd name="T12" fmla="*/ 26 w 26"/>
                <a:gd name="T13" fmla="*/ 61 h 64"/>
                <a:gd name="T14" fmla="*/ 26 w 26"/>
                <a:gd name="T15" fmla="*/ 64 h 64"/>
                <a:gd name="T16" fmla="*/ 0 w 26"/>
                <a:gd name="T17" fmla="*/ 64 h 64"/>
                <a:gd name="T18" fmla="*/ 0 w 26"/>
                <a:gd name="T19" fmla="*/ 61 h 64"/>
                <a:gd name="T20" fmla="*/ 4 w 26"/>
                <a:gd name="T21" fmla="*/ 61 h 64"/>
                <a:gd name="T22" fmla="*/ 6 w 26"/>
                <a:gd name="T23" fmla="*/ 61 h 64"/>
                <a:gd name="T24" fmla="*/ 8 w 26"/>
                <a:gd name="T25" fmla="*/ 60 h 64"/>
                <a:gd name="T26" fmla="*/ 9 w 26"/>
                <a:gd name="T27" fmla="*/ 58 h 64"/>
                <a:gd name="T28" fmla="*/ 9 w 26"/>
                <a:gd name="T29" fmla="*/ 56 h 64"/>
                <a:gd name="T30" fmla="*/ 9 w 26"/>
                <a:gd name="T31" fmla="*/ 12 h 64"/>
                <a:gd name="T32" fmla="*/ 9 w 26"/>
                <a:gd name="T33" fmla="*/ 9 h 64"/>
                <a:gd name="T34" fmla="*/ 6 w 26"/>
                <a:gd name="T35" fmla="*/ 9 h 64"/>
                <a:gd name="T36" fmla="*/ 0 w 26"/>
                <a:gd name="T37" fmla="*/ 9 h 64"/>
                <a:gd name="T38" fmla="*/ 0 w 26"/>
                <a:gd name="T39" fmla="*/ 7 h 64"/>
                <a:gd name="T40" fmla="*/ 4 w 26"/>
                <a:gd name="T41" fmla="*/ 7 h 64"/>
                <a:gd name="T42" fmla="*/ 7 w 26"/>
                <a:gd name="T43" fmla="*/ 6 h 64"/>
                <a:gd name="T44" fmla="*/ 10 w 26"/>
                <a:gd name="T45" fmla="*/ 5 h 64"/>
                <a:gd name="T46" fmla="*/ 13 w 26"/>
                <a:gd name="T47" fmla="*/ 4 h 64"/>
                <a:gd name="T48" fmla="*/ 14 w 26"/>
                <a:gd name="T49" fmla="*/ 0 h 64"/>
                <a:gd name="T50" fmla="*/ 16 w 26"/>
                <a:gd name="T5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64">
                  <a:moveTo>
                    <a:pt x="16" y="0"/>
                  </a:moveTo>
                  <a:lnTo>
                    <a:pt x="16" y="56"/>
                  </a:lnTo>
                  <a:lnTo>
                    <a:pt x="16" y="58"/>
                  </a:lnTo>
                  <a:lnTo>
                    <a:pt x="17" y="60"/>
                  </a:lnTo>
                  <a:lnTo>
                    <a:pt x="19" y="61"/>
                  </a:lnTo>
                  <a:lnTo>
                    <a:pt x="23" y="61"/>
                  </a:lnTo>
                  <a:lnTo>
                    <a:pt x="26" y="61"/>
                  </a:lnTo>
                  <a:lnTo>
                    <a:pt x="26" y="64"/>
                  </a:lnTo>
                  <a:lnTo>
                    <a:pt x="0" y="64"/>
                  </a:lnTo>
                  <a:lnTo>
                    <a:pt x="0" y="61"/>
                  </a:lnTo>
                  <a:lnTo>
                    <a:pt x="4" y="61"/>
                  </a:lnTo>
                  <a:lnTo>
                    <a:pt x="6" y="61"/>
                  </a:lnTo>
                  <a:lnTo>
                    <a:pt x="8" y="60"/>
                  </a:lnTo>
                  <a:lnTo>
                    <a:pt x="9" y="58"/>
                  </a:lnTo>
                  <a:lnTo>
                    <a:pt x="9" y="56"/>
                  </a:lnTo>
                  <a:lnTo>
                    <a:pt x="9" y="12"/>
                  </a:lnTo>
                  <a:lnTo>
                    <a:pt x="9" y="9"/>
                  </a:lnTo>
                  <a:lnTo>
                    <a:pt x="6" y="9"/>
                  </a:lnTo>
                  <a:lnTo>
                    <a:pt x="0" y="9"/>
                  </a:lnTo>
                  <a:lnTo>
                    <a:pt x="0" y="7"/>
                  </a:lnTo>
                  <a:lnTo>
                    <a:pt x="4" y="7"/>
                  </a:lnTo>
                  <a:lnTo>
                    <a:pt x="7" y="6"/>
                  </a:lnTo>
                  <a:lnTo>
                    <a:pt x="10" y="5"/>
                  </a:lnTo>
                  <a:lnTo>
                    <a:pt x="13" y="4"/>
                  </a:lnTo>
                  <a:lnTo>
                    <a:pt x="14" y="0"/>
                  </a:lnTo>
                  <a:lnTo>
                    <a:pt x="1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48" name="Freeform 138"/>
            <p:cNvSpPr>
              <a:spLocks noEditPoints="1"/>
            </p:cNvSpPr>
            <p:nvPr/>
          </p:nvSpPr>
          <p:spPr bwMode="auto">
            <a:xfrm>
              <a:off x="2776957" y="5323690"/>
              <a:ext cx="66107" cy="85342"/>
            </a:xfrm>
            <a:custGeom>
              <a:avLst/>
              <a:gdLst>
                <a:gd name="T0" fmla="*/ 6 w 36"/>
                <a:gd name="T1" fmla="*/ 11 h 63"/>
                <a:gd name="T2" fmla="*/ 5 w 36"/>
                <a:gd name="T3" fmla="*/ 20 h 63"/>
                <a:gd name="T4" fmla="*/ 6 w 36"/>
                <a:gd name="T5" fmla="*/ 29 h 63"/>
                <a:gd name="T6" fmla="*/ 11 w 36"/>
                <a:gd name="T7" fmla="*/ 34 h 63"/>
                <a:gd name="T8" fmla="*/ 17 w 36"/>
                <a:gd name="T9" fmla="*/ 37 h 63"/>
                <a:gd name="T10" fmla="*/ 22 w 36"/>
                <a:gd name="T11" fmla="*/ 34 h 63"/>
                <a:gd name="T12" fmla="*/ 28 w 36"/>
                <a:gd name="T13" fmla="*/ 28 h 63"/>
                <a:gd name="T14" fmla="*/ 29 w 36"/>
                <a:gd name="T15" fmla="*/ 22 h 63"/>
                <a:gd name="T16" fmla="*/ 28 w 36"/>
                <a:gd name="T17" fmla="*/ 12 h 63"/>
                <a:gd name="T18" fmla="*/ 24 w 36"/>
                <a:gd name="T19" fmla="*/ 5 h 63"/>
                <a:gd name="T20" fmla="*/ 18 w 36"/>
                <a:gd name="T21" fmla="*/ 3 h 63"/>
                <a:gd name="T22" fmla="*/ 11 w 36"/>
                <a:gd name="T23" fmla="*/ 5 h 63"/>
                <a:gd name="T24" fmla="*/ 24 w 36"/>
                <a:gd name="T25" fmla="*/ 37 h 63"/>
                <a:gd name="T26" fmla="*/ 19 w 36"/>
                <a:gd name="T27" fmla="*/ 39 h 63"/>
                <a:gd name="T28" fmla="*/ 11 w 36"/>
                <a:gd name="T29" fmla="*/ 39 h 63"/>
                <a:gd name="T30" fmla="*/ 3 w 36"/>
                <a:gd name="T31" fmla="*/ 34 h 63"/>
                <a:gd name="T32" fmla="*/ 0 w 36"/>
                <a:gd name="T33" fmla="*/ 26 h 63"/>
                <a:gd name="T34" fmla="*/ 0 w 36"/>
                <a:gd name="T35" fmla="*/ 15 h 63"/>
                <a:gd name="T36" fmla="*/ 4 w 36"/>
                <a:gd name="T37" fmla="*/ 6 h 63"/>
                <a:gd name="T38" fmla="*/ 12 w 36"/>
                <a:gd name="T39" fmla="*/ 0 h 63"/>
                <a:gd name="T40" fmla="*/ 21 w 36"/>
                <a:gd name="T41" fmla="*/ 0 h 63"/>
                <a:gd name="T42" fmla="*/ 29 w 36"/>
                <a:gd name="T43" fmla="*/ 4 h 63"/>
                <a:gd name="T44" fmla="*/ 35 w 36"/>
                <a:gd name="T45" fmla="*/ 16 h 63"/>
                <a:gd name="T46" fmla="*/ 35 w 36"/>
                <a:gd name="T47" fmla="*/ 42 h 63"/>
                <a:gd name="T48" fmla="*/ 27 w 36"/>
                <a:gd name="T49" fmla="*/ 57 h 63"/>
                <a:gd name="T50" fmla="*/ 19 w 36"/>
                <a:gd name="T51" fmla="*/ 63 h 63"/>
                <a:gd name="T52" fmla="*/ 10 w 36"/>
                <a:gd name="T53" fmla="*/ 63 h 63"/>
                <a:gd name="T54" fmla="*/ 4 w 36"/>
                <a:gd name="T55" fmla="*/ 59 h 63"/>
                <a:gd name="T56" fmla="*/ 3 w 36"/>
                <a:gd name="T57" fmla="*/ 55 h 63"/>
                <a:gd name="T58" fmla="*/ 4 w 36"/>
                <a:gd name="T59" fmla="*/ 51 h 63"/>
                <a:gd name="T60" fmla="*/ 9 w 36"/>
                <a:gd name="T61" fmla="*/ 51 h 63"/>
                <a:gd name="T62" fmla="*/ 10 w 36"/>
                <a:gd name="T63" fmla="*/ 56 h 63"/>
                <a:gd name="T64" fmla="*/ 11 w 36"/>
                <a:gd name="T65" fmla="*/ 60 h 63"/>
                <a:gd name="T66" fmla="*/ 14 w 36"/>
                <a:gd name="T67" fmla="*/ 60 h 63"/>
                <a:gd name="T68" fmla="*/ 22 w 36"/>
                <a:gd name="T69" fmla="*/ 57 h 63"/>
                <a:gd name="T70" fmla="*/ 28 w 36"/>
                <a:gd name="T71" fmla="*/ 43 h 63"/>
                <a:gd name="T72" fmla="*/ 27 w 36"/>
                <a:gd name="T73" fmla="*/ 3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63">
                  <a:moveTo>
                    <a:pt x="9" y="7"/>
                  </a:moveTo>
                  <a:lnTo>
                    <a:pt x="6" y="11"/>
                  </a:lnTo>
                  <a:lnTo>
                    <a:pt x="5" y="15"/>
                  </a:lnTo>
                  <a:lnTo>
                    <a:pt x="5" y="20"/>
                  </a:lnTo>
                  <a:lnTo>
                    <a:pt x="5" y="25"/>
                  </a:lnTo>
                  <a:lnTo>
                    <a:pt x="6" y="29"/>
                  </a:lnTo>
                  <a:lnTo>
                    <a:pt x="9" y="32"/>
                  </a:lnTo>
                  <a:lnTo>
                    <a:pt x="11" y="34"/>
                  </a:lnTo>
                  <a:lnTo>
                    <a:pt x="13" y="35"/>
                  </a:lnTo>
                  <a:lnTo>
                    <a:pt x="17" y="37"/>
                  </a:lnTo>
                  <a:lnTo>
                    <a:pt x="20" y="35"/>
                  </a:lnTo>
                  <a:lnTo>
                    <a:pt x="22" y="34"/>
                  </a:lnTo>
                  <a:lnTo>
                    <a:pt x="26" y="31"/>
                  </a:lnTo>
                  <a:lnTo>
                    <a:pt x="28" y="28"/>
                  </a:lnTo>
                  <a:lnTo>
                    <a:pt x="29" y="24"/>
                  </a:lnTo>
                  <a:lnTo>
                    <a:pt x="29" y="22"/>
                  </a:lnTo>
                  <a:lnTo>
                    <a:pt x="29" y="16"/>
                  </a:lnTo>
                  <a:lnTo>
                    <a:pt x="28" y="12"/>
                  </a:lnTo>
                  <a:lnTo>
                    <a:pt x="27" y="7"/>
                  </a:lnTo>
                  <a:lnTo>
                    <a:pt x="24" y="5"/>
                  </a:lnTo>
                  <a:lnTo>
                    <a:pt x="21" y="3"/>
                  </a:lnTo>
                  <a:lnTo>
                    <a:pt x="18" y="3"/>
                  </a:lnTo>
                  <a:lnTo>
                    <a:pt x="13" y="3"/>
                  </a:lnTo>
                  <a:lnTo>
                    <a:pt x="11" y="5"/>
                  </a:lnTo>
                  <a:lnTo>
                    <a:pt x="9" y="7"/>
                  </a:lnTo>
                  <a:close/>
                  <a:moveTo>
                    <a:pt x="24" y="37"/>
                  </a:moveTo>
                  <a:lnTo>
                    <a:pt x="21" y="38"/>
                  </a:lnTo>
                  <a:lnTo>
                    <a:pt x="19" y="39"/>
                  </a:lnTo>
                  <a:lnTo>
                    <a:pt x="15" y="39"/>
                  </a:lnTo>
                  <a:lnTo>
                    <a:pt x="11" y="39"/>
                  </a:lnTo>
                  <a:lnTo>
                    <a:pt x="6" y="38"/>
                  </a:lnTo>
                  <a:lnTo>
                    <a:pt x="3" y="34"/>
                  </a:lnTo>
                  <a:lnTo>
                    <a:pt x="1" y="31"/>
                  </a:lnTo>
                  <a:lnTo>
                    <a:pt x="0" y="26"/>
                  </a:lnTo>
                  <a:lnTo>
                    <a:pt x="0" y="21"/>
                  </a:lnTo>
                  <a:lnTo>
                    <a:pt x="0" y="15"/>
                  </a:lnTo>
                  <a:lnTo>
                    <a:pt x="2" y="11"/>
                  </a:lnTo>
                  <a:lnTo>
                    <a:pt x="4" y="6"/>
                  </a:lnTo>
                  <a:lnTo>
                    <a:pt x="8" y="3"/>
                  </a:lnTo>
                  <a:lnTo>
                    <a:pt x="12" y="0"/>
                  </a:lnTo>
                  <a:lnTo>
                    <a:pt x="18" y="0"/>
                  </a:lnTo>
                  <a:lnTo>
                    <a:pt x="21" y="0"/>
                  </a:lnTo>
                  <a:lnTo>
                    <a:pt x="26" y="2"/>
                  </a:lnTo>
                  <a:lnTo>
                    <a:pt x="29" y="4"/>
                  </a:lnTo>
                  <a:lnTo>
                    <a:pt x="31" y="7"/>
                  </a:lnTo>
                  <a:lnTo>
                    <a:pt x="35" y="16"/>
                  </a:lnTo>
                  <a:lnTo>
                    <a:pt x="36" y="29"/>
                  </a:lnTo>
                  <a:lnTo>
                    <a:pt x="35" y="42"/>
                  </a:lnTo>
                  <a:lnTo>
                    <a:pt x="30" y="52"/>
                  </a:lnTo>
                  <a:lnTo>
                    <a:pt x="27" y="57"/>
                  </a:lnTo>
                  <a:lnTo>
                    <a:pt x="23" y="60"/>
                  </a:lnTo>
                  <a:lnTo>
                    <a:pt x="19" y="63"/>
                  </a:lnTo>
                  <a:lnTo>
                    <a:pt x="14" y="63"/>
                  </a:lnTo>
                  <a:lnTo>
                    <a:pt x="10" y="63"/>
                  </a:lnTo>
                  <a:lnTo>
                    <a:pt x="5" y="60"/>
                  </a:lnTo>
                  <a:lnTo>
                    <a:pt x="4" y="59"/>
                  </a:lnTo>
                  <a:lnTo>
                    <a:pt x="3" y="57"/>
                  </a:lnTo>
                  <a:lnTo>
                    <a:pt x="3" y="55"/>
                  </a:lnTo>
                  <a:lnTo>
                    <a:pt x="3" y="52"/>
                  </a:lnTo>
                  <a:lnTo>
                    <a:pt x="4" y="51"/>
                  </a:lnTo>
                  <a:lnTo>
                    <a:pt x="6" y="51"/>
                  </a:lnTo>
                  <a:lnTo>
                    <a:pt x="9" y="51"/>
                  </a:lnTo>
                  <a:lnTo>
                    <a:pt x="10" y="52"/>
                  </a:lnTo>
                  <a:lnTo>
                    <a:pt x="10" y="56"/>
                  </a:lnTo>
                  <a:lnTo>
                    <a:pt x="11" y="58"/>
                  </a:lnTo>
                  <a:lnTo>
                    <a:pt x="11" y="60"/>
                  </a:lnTo>
                  <a:lnTo>
                    <a:pt x="12" y="60"/>
                  </a:lnTo>
                  <a:lnTo>
                    <a:pt x="14" y="60"/>
                  </a:lnTo>
                  <a:lnTo>
                    <a:pt x="19" y="59"/>
                  </a:lnTo>
                  <a:lnTo>
                    <a:pt x="22" y="57"/>
                  </a:lnTo>
                  <a:lnTo>
                    <a:pt x="24" y="53"/>
                  </a:lnTo>
                  <a:lnTo>
                    <a:pt x="28" y="43"/>
                  </a:lnTo>
                  <a:lnTo>
                    <a:pt x="29" y="30"/>
                  </a:lnTo>
                  <a:lnTo>
                    <a:pt x="27" y="33"/>
                  </a:lnTo>
                  <a:lnTo>
                    <a:pt x="24" y="3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49" name="Freeform 139"/>
            <p:cNvSpPr>
              <a:spLocks/>
            </p:cNvSpPr>
            <p:nvPr/>
          </p:nvSpPr>
          <p:spPr bwMode="auto">
            <a:xfrm>
              <a:off x="2863263" y="5323690"/>
              <a:ext cx="62434" cy="85342"/>
            </a:xfrm>
            <a:custGeom>
              <a:avLst/>
              <a:gdLst>
                <a:gd name="T0" fmla="*/ 11 w 34"/>
                <a:gd name="T1" fmla="*/ 24 h 63"/>
                <a:gd name="T2" fmla="*/ 19 w 34"/>
                <a:gd name="T3" fmla="*/ 23 h 63"/>
                <a:gd name="T4" fmla="*/ 24 w 34"/>
                <a:gd name="T5" fmla="*/ 23 h 63"/>
                <a:gd name="T6" fmla="*/ 27 w 34"/>
                <a:gd name="T7" fmla="*/ 25 h 63"/>
                <a:gd name="T8" fmla="*/ 30 w 34"/>
                <a:gd name="T9" fmla="*/ 28 h 63"/>
                <a:gd name="T10" fmla="*/ 33 w 34"/>
                <a:gd name="T11" fmla="*/ 32 h 63"/>
                <a:gd name="T12" fmla="*/ 34 w 34"/>
                <a:gd name="T13" fmla="*/ 37 h 63"/>
                <a:gd name="T14" fmla="*/ 34 w 34"/>
                <a:gd name="T15" fmla="*/ 42 h 63"/>
                <a:gd name="T16" fmla="*/ 34 w 34"/>
                <a:gd name="T17" fmla="*/ 48 h 63"/>
                <a:gd name="T18" fmla="*/ 33 w 34"/>
                <a:gd name="T19" fmla="*/ 52 h 63"/>
                <a:gd name="T20" fmla="*/ 29 w 34"/>
                <a:gd name="T21" fmla="*/ 57 h 63"/>
                <a:gd name="T22" fmla="*/ 27 w 34"/>
                <a:gd name="T23" fmla="*/ 60 h 63"/>
                <a:gd name="T24" fmla="*/ 24 w 34"/>
                <a:gd name="T25" fmla="*/ 61 h 63"/>
                <a:gd name="T26" fmla="*/ 20 w 34"/>
                <a:gd name="T27" fmla="*/ 63 h 63"/>
                <a:gd name="T28" fmla="*/ 16 w 34"/>
                <a:gd name="T29" fmla="*/ 63 h 63"/>
                <a:gd name="T30" fmla="*/ 12 w 34"/>
                <a:gd name="T31" fmla="*/ 63 h 63"/>
                <a:gd name="T32" fmla="*/ 8 w 34"/>
                <a:gd name="T33" fmla="*/ 61 h 63"/>
                <a:gd name="T34" fmla="*/ 4 w 34"/>
                <a:gd name="T35" fmla="*/ 59 h 63"/>
                <a:gd name="T36" fmla="*/ 2 w 34"/>
                <a:gd name="T37" fmla="*/ 57 h 63"/>
                <a:gd name="T38" fmla="*/ 0 w 34"/>
                <a:gd name="T39" fmla="*/ 53 h 63"/>
                <a:gd name="T40" fmla="*/ 0 w 34"/>
                <a:gd name="T41" fmla="*/ 50 h 63"/>
                <a:gd name="T42" fmla="*/ 0 w 34"/>
                <a:gd name="T43" fmla="*/ 48 h 63"/>
                <a:gd name="T44" fmla="*/ 1 w 34"/>
                <a:gd name="T45" fmla="*/ 46 h 63"/>
                <a:gd name="T46" fmla="*/ 2 w 34"/>
                <a:gd name="T47" fmla="*/ 46 h 63"/>
                <a:gd name="T48" fmla="*/ 4 w 34"/>
                <a:gd name="T49" fmla="*/ 44 h 63"/>
                <a:gd name="T50" fmla="*/ 6 w 34"/>
                <a:gd name="T51" fmla="*/ 46 h 63"/>
                <a:gd name="T52" fmla="*/ 7 w 34"/>
                <a:gd name="T53" fmla="*/ 46 h 63"/>
                <a:gd name="T54" fmla="*/ 8 w 34"/>
                <a:gd name="T55" fmla="*/ 49 h 63"/>
                <a:gd name="T56" fmla="*/ 8 w 34"/>
                <a:gd name="T57" fmla="*/ 50 h 63"/>
                <a:gd name="T58" fmla="*/ 7 w 34"/>
                <a:gd name="T59" fmla="*/ 52 h 63"/>
                <a:gd name="T60" fmla="*/ 6 w 34"/>
                <a:gd name="T61" fmla="*/ 55 h 63"/>
                <a:gd name="T62" fmla="*/ 6 w 34"/>
                <a:gd name="T63" fmla="*/ 57 h 63"/>
                <a:gd name="T64" fmla="*/ 7 w 34"/>
                <a:gd name="T65" fmla="*/ 58 h 63"/>
                <a:gd name="T66" fmla="*/ 9 w 34"/>
                <a:gd name="T67" fmla="*/ 59 h 63"/>
                <a:gd name="T68" fmla="*/ 12 w 34"/>
                <a:gd name="T69" fmla="*/ 60 h 63"/>
                <a:gd name="T70" fmla="*/ 17 w 34"/>
                <a:gd name="T71" fmla="*/ 60 h 63"/>
                <a:gd name="T72" fmla="*/ 20 w 34"/>
                <a:gd name="T73" fmla="*/ 60 h 63"/>
                <a:gd name="T74" fmla="*/ 23 w 34"/>
                <a:gd name="T75" fmla="*/ 58 h 63"/>
                <a:gd name="T76" fmla="*/ 25 w 34"/>
                <a:gd name="T77" fmla="*/ 56 h 63"/>
                <a:gd name="T78" fmla="*/ 27 w 34"/>
                <a:gd name="T79" fmla="*/ 52 h 63"/>
                <a:gd name="T80" fmla="*/ 28 w 34"/>
                <a:gd name="T81" fmla="*/ 48 h 63"/>
                <a:gd name="T82" fmla="*/ 28 w 34"/>
                <a:gd name="T83" fmla="*/ 42 h 63"/>
                <a:gd name="T84" fmla="*/ 28 w 34"/>
                <a:gd name="T85" fmla="*/ 38 h 63"/>
                <a:gd name="T86" fmla="*/ 27 w 34"/>
                <a:gd name="T87" fmla="*/ 34 h 63"/>
                <a:gd name="T88" fmla="*/ 26 w 34"/>
                <a:gd name="T89" fmla="*/ 31 h 63"/>
                <a:gd name="T90" fmla="*/ 24 w 34"/>
                <a:gd name="T91" fmla="*/ 29 h 63"/>
                <a:gd name="T92" fmla="*/ 20 w 34"/>
                <a:gd name="T93" fmla="*/ 26 h 63"/>
                <a:gd name="T94" fmla="*/ 18 w 34"/>
                <a:gd name="T95" fmla="*/ 26 h 63"/>
                <a:gd name="T96" fmla="*/ 14 w 34"/>
                <a:gd name="T97" fmla="*/ 26 h 63"/>
                <a:gd name="T98" fmla="*/ 10 w 34"/>
                <a:gd name="T99" fmla="*/ 28 h 63"/>
                <a:gd name="T100" fmla="*/ 8 w 34"/>
                <a:gd name="T101" fmla="*/ 30 h 63"/>
                <a:gd name="T102" fmla="*/ 6 w 34"/>
                <a:gd name="T103" fmla="*/ 34 h 63"/>
                <a:gd name="T104" fmla="*/ 2 w 34"/>
                <a:gd name="T105" fmla="*/ 33 h 63"/>
                <a:gd name="T106" fmla="*/ 3 w 34"/>
                <a:gd name="T107" fmla="*/ 0 h 63"/>
                <a:gd name="T108" fmla="*/ 34 w 34"/>
                <a:gd name="T109" fmla="*/ 0 h 63"/>
                <a:gd name="T110" fmla="*/ 33 w 34"/>
                <a:gd name="T111" fmla="*/ 6 h 63"/>
                <a:gd name="T112" fmla="*/ 7 w 34"/>
                <a:gd name="T113" fmla="*/ 6 h 63"/>
                <a:gd name="T114" fmla="*/ 4 w 34"/>
                <a:gd name="T115" fmla="*/ 30 h 63"/>
                <a:gd name="T116" fmla="*/ 8 w 34"/>
                <a:gd name="T117" fmla="*/ 26 h 63"/>
                <a:gd name="T118" fmla="*/ 11 w 34"/>
                <a:gd name="T119" fmla="*/ 2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63">
                  <a:moveTo>
                    <a:pt x="11" y="24"/>
                  </a:moveTo>
                  <a:lnTo>
                    <a:pt x="19" y="23"/>
                  </a:lnTo>
                  <a:lnTo>
                    <a:pt x="24" y="23"/>
                  </a:lnTo>
                  <a:lnTo>
                    <a:pt x="27" y="25"/>
                  </a:lnTo>
                  <a:lnTo>
                    <a:pt x="30" y="28"/>
                  </a:lnTo>
                  <a:lnTo>
                    <a:pt x="33" y="32"/>
                  </a:lnTo>
                  <a:lnTo>
                    <a:pt x="34" y="37"/>
                  </a:lnTo>
                  <a:lnTo>
                    <a:pt x="34" y="42"/>
                  </a:lnTo>
                  <a:lnTo>
                    <a:pt x="34" y="48"/>
                  </a:lnTo>
                  <a:lnTo>
                    <a:pt x="33" y="52"/>
                  </a:lnTo>
                  <a:lnTo>
                    <a:pt x="29" y="57"/>
                  </a:lnTo>
                  <a:lnTo>
                    <a:pt x="27" y="60"/>
                  </a:lnTo>
                  <a:lnTo>
                    <a:pt x="24" y="61"/>
                  </a:lnTo>
                  <a:lnTo>
                    <a:pt x="20" y="63"/>
                  </a:lnTo>
                  <a:lnTo>
                    <a:pt x="16" y="63"/>
                  </a:lnTo>
                  <a:lnTo>
                    <a:pt x="12" y="63"/>
                  </a:lnTo>
                  <a:lnTo>
                    <a:pt x="8" y="61"/>
                  </a:lnTo>
                  <a:lnTo>
                    <a:pt x="4" y="59"/>
                  </a:lnTo>
                  <a:lnTo>
                    <a:pt x="2" y="57"/>
                  </a:lnTo>
                  <a:lnTo>
                    <a:pt x="0" y="53"/>
                  </a:lnTo>
                  <a:lnTo>
                    <a:pt x="0" y="50"/>
                  </a:lnTo>
                  <a:lnTo>
                    <a:pt x="0" y="48"/>
                  </a:lnTo>
                  <a:lnTo>
                    <a:pt x="1" y="46"/>
                  </a:lnTo>
                  <a:lnTo>
                    <a:pt x="2" y="46"/>
                  </a:lnTo>
                  <a:lnTo>
                    <a:pt x="4" y="44"/>
                  </a:lnTo>
                  <a:lnTo>
                    <a:pt x="6" y="46"/>
                  </a:lnTo>
                  <a:lnTo>
                    <a:pt x="7" y="46"/>
                  </a:lnTo>
                  <a:lnTo>
                    <a:pt x="8" y="49"/>
                  </a:lnTo>
                  <a:lnTo>
                    <a:pt x="8" y="50"/>
                  </a:lnTo>
                  <a:lnTo>
                    <a:pt x="7" y="52"/>
                  </a:lnTo>
                  <a:lnTo>
                    <a:pt x="6" y="55"/>
                  </a:lnTo>
                  <a:lnTo>
                    <a:pt x="6" y="57"/>
                  </a:lnTo>
                  <a:lnTo>
                    <a:pt x="7" y="58"/>
                  </a:lnTo>
                  <a:lnTo>
                    <a:pt x="9" y="59"/>
                  </a:lnTo>
                  <a:lnTo>
                    <a:pt x="12" y="60"/>
                  </a:lnTo>
                  <a:lnTo>
                    <a:pt x="17" y="60"/>
                  </a:lnTo>
                  <a:lnTo>
                    <a:pt x="20" y="60"/>
                  </a:lnTo>
                  <a:lnTo>
                    <a:pt x="23" y="58"/>
                  </a:lnTo>
                  <a:lnTo>
                    <a:pt x="25" y="56"/>
                  </a:lnTo>
                  <a:lnTo>
                    <a:pt x="27" y="52"/>
                  </a:lnTo>
                  <a:lnTo>
                    <a:pt x="28" y="48"/>
                  </a:lnTo>
                  <a:lnTo>
                    <a:pt x="28" y="42"/>
                  </a:lnTo>
                  <a:lnTo>
                    <a:pt x="28" y="38"/>
                  </a:lnTo>
                  <a:lnTo>
                    <a:pt x="27" y="34"/>
                  </a:lnTo>
                  <a:lnTo>
                    <a:pt x="26" y="31"/>
                  </a:lnTo>
                  <a:lnTo>
                    <a:pt x="24" y="29"/>
                  </a:lnTo>
                  <a:lnTo>
                    <a:pt x="20" y="26"/>
                  </a:lnTo>
                  <a:lnTo>
                    <a:pt x="18" y="26"/>
                  </a:lnTo>
                  <a:lnTo>
                    <a:pt x="14" y="26"/>
                  </a:lnTo>
                  <a:lnTo>
                    <a:pt x="10" y="28"/>
                  </a:lnTo>
                  <a:lnTo>
                    <a:pt x="8" y="30"/>
                  </a:lnTo>
                  <a:lnTo>
                    <a:pt x="6" y="34"/>
                  </a:lnTo>
                  <a:lnTo>
                    <a:pt x="2" y="33"/>
                  </a:lnTo>
                  <a:lnTo>
                    <a:pt x="3" y="0"/>
                  </a:lnTo>
                  <a:lnTo>
                    <a:pt x="34" y="0"/>
                  </a:lnTo>
                  <a:lnTo>
                    <a:pt x="33" y="6"/>
                  </a:lnTo>
                  <a:lnTo>
                    <a:pt x="7" y="6"/>
                  </a:lnTo>
                  <a:lnTo>
                    <a:pt x="4" y="30"/>
                  </a:lnTo>
                  <a:lnTo>
                    <a:pt x="8" y="26"/>
                  </a:lnTo>
                  <a:lnTo>
                    <a:pt x="11" y="2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50" name="Freeform 140"/>
            <p:cNvSpPr>
              <a:spLocks noEditPoints="1"/>
            </p:cNvSpPr>
            <p:nvPr/>
          </p:nvSpPr>
          <p:spPr bwMode="auto">
            <a:xfrm>
              <a:off x="2949569" y="5379230"/>
              <a:ext cx="145068" cy="144946"/>
            </a:xfrm>
            <a:custGeom>
              <a:avLst/>
              <a:gdLst>
                <a:gd name="T0" fmla="*/ 69 w 79"/>
                <a:gd name="T1" fmla="*/ 8 h 107"/>
                <a:gd name="T2" fmla="*/ 77 w 79"/>
                <a:gd name="T3" fmla="*/ 17 h 107"/>
                <a:gd name="T4" fmla="*/ 79 w 79"/>
                <a:gd name="T5" fmla="*/ 27 h 107"/>
                <a:gd name="T6" fmla="*/ 78 w 79"/>
                <a:gd name="T7" fmla="*/ 36 h 107"/>
                <a:gd name="T8" fmla="*/ 75 w 79"/>
                <a:gd name="T9" fmla="*/ 44 h 107"/>
                <a:gd name="T10" fmla="*/ 69 w 79"/>
                <a:gd name="T11" fmla="*/ 50 h 107"/>
                <a:gd name="T12" fmla="*/ 58 w 79"/>
                <a:gd name="T13" fmla="*/ 55 h 107"/>
                <a:gd name="T14" fmla="*/ 45 w 79"/>
                <a:gd name="T15" fmla="*/ 58 h 107"/>
                <a:gd name="T16" fmla="*/ 20 w 79"/>
                <a:gd name="T17" fmla="*/ 58 h 107"/>
                <a:gd name="T18" fmla="*/ 20 w 79"/>
                <a:gd name="T19" fmla="*/ 97 h 107"/>
                <a:gd name="T20" fmla="*/ 20 w 79"/>
                <a:gd name="T21" fmla="*/ 99 h 107"/>
                <a:gd name="T22" fmla="*/ 21 w 79"/>
                <a:gd name="T23" fmla="*/ 100 h 107"/>
                <a:gd name="T24" fmla="*/ 23 w 79"/>
                <a:gd name="T25" fmla="*/ 102 h 107"/>
                <a:gd name="T26" fmla="*/ 25 w 79"/>
                <a:gd name="T27" fmla="*/ 102 h 107"/>
                <a:gd name="T28" fmla="*/ 30 w 79"/>
                <a:gd name="T29" fmla="*/ 102 h 107"/>
                <a:gd name="T30" fmla="*/ 30 w 79"/>
                <a:gd name="T31" fmla="*/ 107 h 107"/>
                <a:gd name="T32" fmla="*/ 0 w 79"/>
                <a:gd name="T33" fmla="*/ 107 h 107"/>
                <a:gd name="T34" fmla="*/ 0 w 79"/>
                <a:gd name="T35" fmla="*/ 102 h 107"/>
                <a:gd name="T36" fmla="*/ 4 w 79"/>
                <a:gd name="T37" fmla="*/ 102 h 107"/>
                <a:gd name="T38" fmla="*/ 7 w 79"/>
                <a:gd name="T39" fmla="*/ 102 h 107"/>
                <a:gd name="T40" fmla="*/ 8 w 79"/>
                <a:gd name="T41" fmla="*/ 100 h 107"/>
                <a:gd name="T42" fmla="*/ 8 w 79"/>
                <a:gd name="T43" fmla="*/ 99 h 107"/>
                <a:gd name="T44" fmla="*/ 8 w 79"/>
                <a:gd name="T45" fmla="*/ 97 h 107"/>
                <a:gd name="T46" fmla="*/ 8 w 79"/>
                <a:gd name="T47" fmla="*/ 9 h 107"/>
                <a:gd name="T48" fmla="*/ 8 w 79"/>
                <a:gd name="T49" fmla="*/ 7 h 107"/>
                <a:gd name="T50" fmla="*/ 8 w 79"/>
                <a:gd name="T51" fmla="*/ 6 h 107"/>
                <a:gd name="T52" fmla="*/ 7 w 79"/>
                <a:gd name="T53" fmla="*/ 6 h 107"/>
                <a:gd name="T54" fmla="*/ 4 w 79"/>
                <a:gd name="T55" fmla="*/ 6 h 107"/>
                <a:gd name="T56" fmla="*/ 0 w 79"/>
                <a:gd name="T57" fmla="*/ 6 h 107"/>
                <a:gd name="T58" fmla="*/ 0 w 79"/>
                <a:gd name="T59" fmla="*/ 0 h 107"/>
                <a:gd name="T60" fmla="*/ 44 w 79"/>
                <a:gd name="T61" fmla="*/ 0 h 107"/>
                <a:gd name="T62" fmla="*/ 58 w 79"/>
                <a:gd name="T63" fmla="*/ 2 h 107"/>
                <a:gd name="T64" fmla="*/ 69 w 79"/>
                <a:gd name="T65" fmla="*/ 8 h 107"/>
                <a:gd name="T66" fmla="*/ 60 w 79"/>
                <a:gd name="T67" fmla="*/ 47 h 107"/>
                <a:gd name="T68" fmla="*/ 67 w 79"/>
                <a:gd name="T69" fmla="*/ 40 h 107"/>
                <a:gd name="T70" fmla="*/ 69 w 79"/>
                <a:gd name="T71" fmla="*/ 28 h 107"/>
                <a:gd name="T72" fmla="*/ 67 w 79"/>
                <a:gd name="T73" fmla="*/ 17 h 107"/>
                <a:gd name="T74" fmla="*/ 61 w 79"/>
                <a:gd name="T75" fmla="*/ 10 h 107"/>
                <a:gd name="T76" fmla="*/ 53 w 79"/>
                <a:gd name="T77" fmla="*/ 7 h 107"/>
                <a:gd name="T78" fmla="*/ 41 w 79"/>
                <a:gd name="T79" fmla="*/ 6 h 107"/>
                <a:gd name="T80" fmla="*/ 25 w 79"/>
                <a:gd name="T81" fmla="*/ 6 h 107"/>
                <a:gd name="T82" fmla="*/ 21 w 79"/>
                <a:gd name="T83" fmla="*/ 6 h 107"/>
                <a:gd name="T84" fmla="*/ 20 w 79"/>
                <a:gd name="T85" fmla="*/ 7 h 107"/>
                <a:gd name="T86" fmla="*/ 20 w 79"/>
                <a:gd name="T87" fmla="*/ 9 h 107"/>
                <a:gd name="T88" fmla="*/ 20 w 79"/>
                <a:gd name="T89" fmla="*/ 53 h 107"/>
                <a:gd name="T90" fmla="*/ 42 w 79"/>
                <a:gd name="T91" fmla="*/ 53 h 107"/>
                <a:gd name="T92" fmla="*/ 49 w 79"/>
                <a:gd name="T93" fmla="*/ 52 h 107"/>
                <a:gd name="T94" fmla="*/ 54 w 79"/>
                <a:gd name="T95" fmla="*/ 51 h 107"/>
                <a:gd name="T96" fmla="*/ 60 w 79"/>
                <a:gd name="T97" fmla="*/ 4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 h="107">
                  <a:moveTo>
                    <a:pt x="69" y="8"/>
                  </a:moveTo>
                  <a:lnTo>
                    <a:pt x="77" y="17"/>
                  </a:lnTo>
                  <a:lnTo>
                    <a:pt x="79" y="27"/>
                  </a:lnTo>
                  <a:lnTo>
                    <a:pt x="78" y="36"/>
                  </a:lnTo>
                  <a:lnTo>
                    <a:pt x="75" y="44"/>
                  </a:lnTo>
                  <a:lnTo>
                    <a:pt x="69" y="50"/>
                  </a:lnTo>
                  <a:lnTo>
                    <a:pt x="58" y="55"/>
                  </a:lnTo>
                  <a:lnTo>
                    <a:pt x="45" y="58"/>
                  </a:lnTo>
                  <a:lnTo>
                    <a:pt x="20" y="58"/>
                  </a:lnTo>
                  <a:lnTo>
                    <a:pt x="20" y="97"/>
                  </a:lnTo>
                  <a:lnTo>
                    <a:pt x="20" y="99"/>
                  </a:lnTo>
                  <a:lnTo>
                    <a:pt x="21" y="100"/>
                  </a:lnTo>
                  <a:lnTo>
                    <a:pt x="23" y="102"/>
                  </a:lnTo>
                  <a:lnTo>
                    <a:pt x="25" y="102"/>
                  </a:lnTo>
                  <a:lnTo>
                    <a:pt x="30" y="102"/>
                  </a:lnTo>
                  <a:lnTo>
                    <a:pt x="30" y="107"/>
                  </a:lnTo>
                  <a:lnTo>
                    <a:pt x="0" y="107"/>
                  </a:lnTo>
                  <a:lnTo>
                    <a:pt x="0" y="102"/>
                  </a:lnTo>
                  <a:lnTo>
                    <a:pt x="4" y="102"/>
                  </a:lnTo>
                  <a:lnTo>
                    <a:pt x="7" y="102"/>
                  </a:lnTo>
                  <a:lnTo>
                    <a:pt x="8" y="100"/>
                  </a:lnTo>
                  <a:lnTo>
                    <a:pt x="8" y="99"/>
                  </a:lnTo>
                  <a:lnTo>
                    <a:pt x="8" y="97"/>
                  </a:lnTo>
                  <a:lnTo>
                    <a:pt x="8" y="9"/>
                  </a:lnTo>
                  <a:lnTo>
                    <a:pt x="8" y="7"/>
                  </a:lnTo>
                  <a:lnTo>
                    <a:pt x="8" y="6"/>
                  </a:lnTo>
                  <a:lnTo>
                    <a:pt x="7" y="6"/>
                  </a:lnTo>
                  <a:lnTo>
                    <a:pt x="4" y="6"/>
                  </a:lnTo>
                  <a:lnTo>
                    <a:pt x="0" y="6"/>
                  </a:lnTo>
                  <a:lnTo>
                    <a:pt x="0" y="0"/>
                  </a:lnTo>
                  <a:lnTo>
                    <a:pt x="44" y="0"/>
                  </a:lnTo>
                  <a:lnTo>
                    <a:pt x="58" y="2"/>
                  </a:lnTo>
                  <a:lnTo>
                    <a:pt x="69" y="8"/>
                  </a:lnTo>
                  <a:close/>
                  <a:moveTo>
                    <a:pt x="60" y="47"/>
                  </a:moveTo>
                  <a:lnTo>
                    <a:pt x="67" y="40"/>
                  </a:lnTo>
                  <a:lnTo>
                    <a:pt x="69" y="28"/>
                  </a:lnTo>
                  <a:lnTo>
                    <a:pt x="67" y="17"/>
                  </a:lnTo>
                  <a:lnTo>
                    <a:pt x="61" y="10"/>
                  </a:lnTo>
                  <a:lnTo>
                    <a:pt x="53" y="7"/>
                  </a:lnTo>
                  <a:lnTo>
                    <a:pt x="41" y="6"/>
                  </a:lnTo>
                  <a:lnTo>
                    <a:pt x="25" y="6"/>
                  </a:lnTo>
                  <a:lnTo>
                    <a:pt x="21" y="6"/>
                  </a:lnTo>
                  <a:lnTo>
                    <a:pt x="20" y="7"/>
                  </a:lnTo>
                  <a:lnTo>
                    <a:pt x="20" y="9"/>
                  </a:lnTo>
                  <a:lnTo>
                    <a:pt x="20" y="53"/>
                  </a:lnTo>
                  <a:lnTo>
                    <a:pt x="42" y="53"/>
                  </a:lnTo>
                  <a:lnTo>
                    <a:pt x="49" y="52"/>
                  </a:lnTo>
                  <a:lnTo>
                    <a:pt x="54" y="51"/>
                  </a:lnTo>
                  <a:lnTo>
                    <a:pt x="60" y="4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51" name="Freeform 141"/>
            <p:cNvSpPr>
              <a:spLocks/>
            </p:cNvSpPr>
            <p:nvPr/>
          </p:nvSpPr>
          <p:spPr bwMode="auto">
            <a:xfrm>
              <a:off x="3103819" y="5395485"/>
              <a:ext cx="82634" cy="127335"/>
            </a:xfrm>
            <a:custGeom>
              <a:avLst/>
              <a:gdLst>
                <a:gd name="T0" fmla="*/ 45 w 45"/>
                <a:gd name="T1" fmla="*/ 81 h 94"/>
                <a:gd name="T2" fmla="*/ 44 w 45"/>
                <a:gd name="T3" fmla="*/ 85 h 94"/>
                <a:gd name="T4" fmla="*/ 43 w 45"/>
                <a:gd name="T5" fmla="*/ 87 h 94"/>
                <a:gd name="T6" fmla="*/ 40 w 45"/>
                <a:gd name="T7" fmla="*/ 91 h 94"/>
                <a:gd name="T8" fmla="*/ 37 w 45"/>
                <a:gd name="T9" fmla="*/ 93 h 94"/>
                <a:gd name="T10" fmla="*/ 32 w 45"/>
                <a:gd name="T11" fmla="*/ 94 h 94"/>
                <a:gd name="T12" fmla="*/ 28 w 45"/>
                <a:gd name="T13" fmla="*/ 94 h 94"/>
                <a:gd name="T14" fmla="*/ 23 w 45"/>
                <a:gd name="T15" fmla="*/ 94 h 94"/>
                <a:gd name="T16" fmla="*/ 20 w 45"/>
                <a:gd name="T17" fmla="*/ 92 h 94"/>
                <a:gd name="T18" fmla="*/ 17 w 45"/>
                <a:gd name="T19" fmla="*/ 90 h 94"/>
                <a:gd name="T20" fmla="*/ 14 w 45"/>
                <a:gd name="T21" fmla="*/ 86 h 94"/>
                <a:gd name="T22" fmla="*/ 13 w 45"/>
                <a:gd name="T23" fmla="*/ 83 h 94"/>
                <a:gd name="T24" fmla="*/ 12 w 45"/>
                <a:gd name="T25" fmla="*/ 78 h 94"/>
                <a:gd name="T26" fmla="*/ 12 w 45"/>
                <a:gd name="T27" fmla="*/ 73 h 94"/>
                <a:gd name="T28" fmla="*/ 12 w 45"/>
                <a:gd name="T29" fmla="*/ 30 h 94"/>
                <a:gd name="T30" fmla="*/ 0 w 45"/>
                <a:gd name="T31" fmla="*/ 30 h 94"/>
                <a:gd name="T32" fmla="*/ 0 w 45"/>
                <a:gd name="T33" fmla="*/ 25 h 94"/>
                <a:gd name="T34" fmla="*/ 5 w 45"/>
                <a:gd name="T35" fmla="*/ 25 h 94"/>
                <a:gd name="T36" fmla="*/ 9 w 45"/>
                <a:gd name="T37" fmla="*/ 24 h 94"/>
                <a:gd name="T38" fmla="*/ 11 w 45"/>
                <a:gd name="T39" fmla="*/ 23 h 94"/>
                <a:gd name="T40" fmla="*/ 13 w 45"/>
                <a:gd name="T41" fmla="*/ 20 h 94"/>
                <a:gd name="T42" fmla="*/ 14 w 45"/>
                <a:gd name="T43" fmla="*/ 16 h 94"/>
                <a:gd name="T44" fmla="*/ 16 w 45"/>
                <a:gd name="T45" fmla="*/ 12 h 94"/>
                <a:gd name="T46" fmla="*/ 17 w 45"/>
                <a:gd name="T47" fmla="*/ 6 h 94"/>
                <a:gd name="T48" fmla="*/ 17 w 45"/>
                <a:gd name="T49" fmla="*/ 0 h 94"/>
                <a:gd name="T50" fmla="*/ 21 w 45"/>
                <a:gd name="T51" fmla="*/ 0 h 94"/>
                <a:gd name="T52" fmla="*/ 21 w 45"/>
                <a:gd name="T53" fmla="*/ 25 h 94"/>
                <a:gd name="T54" fmla="*/ 40 w 45"/>
                <a:gd name="T55" fmla="*/ 25 h 94"/>
                <a:gd name="T56" fmla="*/ 40 w 45"/>
                <a:gd name="T57" fmla="*/ 30 h 94"/>
                <a:gd name="T58" fmla="*/ 21 w 45"/>
                <a:gd name="T59" fmla="*/ 30 h 94"/>
                <a:gd name="T60" fmla="*/ 21 w 45"/>
                <a:gd name="T61" fmla="*/ 75 h 94"/>
                <a:gd name="T62" fmla="*/ 21 w 45"/>
                <a:gd name="T63" fmla="*/ 81 h 94"/>
                <a:gd name="T64" fmla="*/ 22 w 45"/>
                <a:gd name="T65" fmla="*/ 84 h 94"/>
                <a:gd name="T66" fmla="*/ 23 w 45"/>
                <a:gd name="T67" fmla="*/ 86 h 94"/>
                <a:gd name="T68" fmla="*/ 27 w 45"/>
                <a:gd name="T69" fmla="*/ 88 h 94"/>
                <a:gd name="T70" fmla="*/ 30 w 45"/>
                <a:gd name="T71" fmla="*/ 88 h 94"/>
                <a:gd name="T72" fmla="*/ 35 w 45"/>
                <a:gd name="T73" fmla="*/ 88 h 94"/>
                <a:gd name="T74" fmla="*/ 38 w 45"/>
                <a:gd name="T75" fmla="*/ 86 h 94"/>
                <a:gd name="T76" fmla="*/ 40 w 45"/>
                <a:gd name="T77" fmla="*/ 84 h 94"/>
                <a:gd name="T78" fmla="*/ 42 w 45"/>
                <a:gd name="T79" fmla="*/ 79 h 94"/>
                <a:gd name="T80" fmla="*/ 45 w 45"/>
                <a:gd name="T81" fmla="*/ 8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 h="94">
                  <a:moveTo>
                    <a:pt x="45" y="81"/>
                  </a:moveTo>
                  <a:lnTo>
                    <a:pt x="44" y="85"/>
                  </a:lnTo>
                  <a:lnTo>
                    <a:pt x="43" y="87"/>
                  </a:lnTo>
                  <a:lnTo>
                    <a:pt x="40" y="91"/>
                  </a:lnTo>
                  <a:lnTo>
                    <a:pt x="37" y="93"/>
                  </a:lnTo>
                  <a:lnTo>
                    <a:pt x="32" y="94"/>
                  </a:lnTo>
                  <a:lnTo>
                    <a:pt x="28" y="94"/>
                  </a:lnTo>
                  <a:lnTo>
                    <a:pt x="23" y="94"/>
                  </a:lnTo>
                  <a:lnTo>
                    <a:pt x="20" y="92"/>
                  </a:lnTo>
                  <a:lnTo>
                    <a:pt x="17" y="90"/>
                  </a:lnTo>
                  <a:lnTo>
                    <a:pt x="14" y="86"/>
                  </a:lnTo>
                  <a:lnTo>
                    <a:pt x="13" y="83"/>
                  </a:lnTo>
                  <a:lnTo>
                    <a:pt x="12" y="78"/>
                  </a:lnTo>
                  <a:lnTo>
                    <a:pt x="12" y="73"/>
                  </a:lnTo>
                  <a:lnTo>
                    <a:pt x="12" y="30"/>
                  </a:lnTo>
                  <a:lnTo>
                    <a:pt x="0" y="30"/>
                  </a:lnTo>
                  <a:lnTo>
                    <a:pt x="0" y="25"/>
                  </a:lnTo>
                  <a:lnTo>
                    <a:pt x="5" y="25"/>
                  </a:lnTo>
                  <a:lnTo>
                    <a:pt x="9" y="24"/>
                  </a:lnTo>
                  <a:lnTo>
                    <a:pt x="11" y="23"/>
                  </a:lnTo>
                  <a:lnTo>
                    <a:pt x="13" y="20"/>
                  </a:lnTo>
                  <a:lnTo>
                    <a:pt x="14" y="16"/>
                  </a:lnTo>
                  <a:lnTo>
                    <a:pt x="16" y="12"/>
                  </a:lnTo>
                  <a:lnTo>
                    <a:pt x="17" y="6"/>
                  </a:lnTo>
                  <a:lnTo>
                    <a:pt x="17" y="0"/>
                  </a:lnTo>
                  <a:lnTo>
                    <a:pt x="21" y="0"/>
                  </a:lnTo>
                  <a:lnTo>
                    <a:pt x="21" y="25"/>
                  </a:lnTo>
                  <a:lnTo>
                    <a:pt x="40" y="25"/>
                  </a:lnTo>
                  <a:lnTo>
                    <a:pt x="40" y="30"/>
                  </a:lnTo>
                  <a:lnTo>
                    <a:pt x="21" y="30"/>
                  </a:lnTo>
                  <a:lnTo>
                    <a:pt x="21" y="75"/>
                  </a:lnTo>
                  <a:lnTo>
                    <a:pt x="21" y="81"/>
                  </a:lnTo>
                  <a:lnTo>
                    <a:pt x="22" y="84"/>
                  </a:lnTo>
                  <a:lnTo>
                    <a:pt x="23" y="86"/>
                  </a:lnTo>
                  <a:lnTo>
                    <a:pt x="27" y="88"/>
                  </a:lnTo>
                  <a:lnTo>
                    <a:pt x="30" y="88"/>
                  </a:lnTo>
                  <a:lnTo>
                    <a:pt x="35" y="88"/>
                  </a:lnTo>
                  <a:lnTo>
                    <a:pt x="38" y="86"/>
                  </a:lnTo>
                  <a:lnTo>
                    <a:pt x="40" y="84"/>
                  </a:lnTo>
                  <a:lnTo>
                    <a:pt x="42" y="79"/>
                  </a:lnTo>
                  <a:lnTo>
                    <a:pt x="45" y="8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40" name="Freeform 142"/>
            <p:cNvSpPr>
              <a:spLocks/>
            </p:cNvSpPr>
            <p:nvPr/>
          </p:nvSpPr>
          <p:spPr bwMode="auto">
            <a:xfrm>
              <a:off x="1351989" y="3773990"/>
              <a:ext cx="99160" cy="104307"/>
            </a:xfrm>
            <a:custGeom>
              <a:avLst/>
              <a:gdLst>
                <a:gd name="T0" fmla="*/ 27 w 54"/>
                <a:gd name="T1" fmla="*/ 39 h 77"/>
                <a:gd name="T2" fmla="*/ 10 w 54"/>
                <a:gd name="T3" fmla="*/ 75 h 77"/>
                <a:gd name="T4" fmla="*/ 0 w 54"/>
                <a:gd name="T5" fmla="*/ 75 h 77"/>
                <a:gd name="T6" fmla="*/ 25 w 54"/>
                <a:gd name="T7" fmla="*/ 25 h 77"/>
                <a:gd name="T8" fmla="*/ 24 w 54"/>
                <a:gd name="T9" fmla="*/ 20 h 77"/>
                <a:gd name="T10" fmla="*/ 22 w 54"/>
                <a:gd name="T11" fmla="*/ 17 h 77"/>
                <a:gd name="T12" fmla="*/ 20 w 54"/>
                <a:gd name="T13" fmla="*/ 13 h 77"/>
                <a:gd name="T14" fmla="*/ 19 w 54"/>
                <a:gd name="T15" fmla="*/ 11 h 77"/>
                <a:gd name="T16" fmla="*/ 17 w 54"/>
                <a:gd name="T17" fmla="*/ 9 h 77"/>
                <a:gd name="T18" fmla="*/ 13 w 54"/>
                <a:gd name="T19" fmla="*/ 8 h 77"/>
                <a:gd name="T20" fmla="*/ 10 w 54"/>
                <a:gd name="T21" fmla="*/ 9 h 77"/>
                <a:gd name="T22" fmla="*/ 8 w 54"/>
                <a:gd name="T23" fmla="*/ 10 h 77"/>
                <a:gd name="T24" fmla="*/ 7 w 54"/>
                <a:gd name="T25" fmla="*/ 13 h 77"/>
                <a:gd name="T26" fmla="*/ 5 w 54"/>
                <a:gd name="T27" fmla="*/ 17 h 77"/>
                <a:gd name="T28" fmla="*/ 3 w 54"/>
                <a:gd name="T29" fmla="*/ 17 h 77"/>
                <a:gd name="T30" fmla="*/ 3 w 54"/>
                <a:gd name="T31" fmla="*/ 12 h 77"/>
                <a:gd name="T32" fmla="*/ 4 w 54"/>
                <a:gd name="T33" fmla="*/ 8 h 77"/>
                <a:gd name="T34" fmla="*/ 7 w 54"/>
                <a:gd name="T35" fmla="*/ 4 h 77"/>
                <a:gd name="T36" fmla="*/ 9 w 54"/>
                <a:gd name="T37" fmla="*/ 2 h 77"/>
                <a:gd name="T38" fmla="*/ 11 w 54"/>
                <a:gd name="T39" fmla="*/ 1 h 77"/>
                <a:gd name="T40" fmla="*/ 13 w 54"/>
                <a:gd name="T41" fmla="*/ 0 h 77"/>
                <a:gd name="T42" fmla="*/ 17 w 54"/>
                <a:gd name="T43" fmla="*/ 1 h 77"/>
                <a:gd name="T44" fmla="*/ 20 w 54"/>
                <a:gd name="T45" fmla="*/ 3 h 77"/>
                <a:gd name="T46" fmla="*/ 22 w 54"/>
                <a:gd name="T47" fmla="*/ 7 h 77"/>
                <a:gd name="T48" fmla="*/ 25 w 54"/>
                <a:gd name="T49" fmla="*/ 11 h 77"/>
                <a:gd name="T50" fmla="*/ 26 w 54"/>
                <a:gd name="T51" fmla="*/ 18 h 77"/>
                <a:gd name="T52" fmla="*/ 35 w 54"/>
                <a:gd name="T53" fmla="*/ 55 h 77"/>
                <a:gd name="T54" fmla="*/ 36 w 54"/>
                <a:gd name="T55" fmla="*/ 61 h 77"/>
                <a:gd name="T56" fmla="*/ 37 w 54"/>
                <a:gd name="T57" fmla="*/ 64 h 77"/>
                <a:gd name="T58" fmla="*/ 38 w 54"/>
                <a:gd name="T59" fmla="*/ 66 h 77"/>
                <a:gd name="T60" fmla="*/ 42 w 54"/>
                <a:gd name="T61" fmla="*/ 69 h 77"/>
                <a:gd name="T62" fmla="*/ 44 w 54"/>
                <a:gd name="T63" fmla="*/ 69 h 77"/>
                <a:gd name="T64" fmla="*/ 47 w 54"/>
                <a:gd name="T65" fmla="*/ 69 h 77"/>
                <a:gd name="T66" fmla="*/ 49 w 54"/>
                <a:gd name="T67" fmla="*/ 66 h 77"/>
                <a:gd name="T68" fmla="*/ 51 w 54"/>
                <a:gd name="T69" fmla="*/ 64 h 77"/>
                <a:gd name="T70" fmla="*/ 52 w 54"/>
                <a:gd name="T71" fmla="*/ 60 h 77"/>
                <a:gd name="T72" fmla="*/ 54 w 54"/>
                <a:gd name="T73" fmla="*/ 60 h 77"/>
                <a:gd name="T74" fmla="*/ 54 w 54"/>
                <a:gd name="T75" fmla="*/ 62 h 77"/>
                <a:gd name="T76" fmla="*/ 53 w 54"/>
                <a:gd name="T77" fmla="*/ 66 h 77"/>
                <a:gd name="T78" fmla="*/ 52 w 54"/>
                <a:gd name="T79" fmla="*/ 70 h 77"/>
                <a:gd name="T80" fmla="*/ 51 w 54"/>
                <a:gd name="T81" fmla="*/ 73 h 77"/>
                <a:gd name="T82" fmla="*/ 48 w 54"/>
                <a:gd name="T83" fmla="*/ 75 h 77"/>
                <a:gd name="T84" fmla="*/ 46 w 54"/>
                <a:gd name="T85" fmla="*/ 77 h 77"/>
                <a:gd name="T86" fmla="*/ 44 w 54"/>
                <a:gd name="T87" fmla="*/ 77 h 77"/>
                <a:gd name="T88" fmla="*/ 40 w 54"/>
                <a:gd name="T89" fmla="*/ 75 h 77"/>
                <a:gd name="T90" fmla="*/ 37 w 54"/>
                <a:gd name="T91" fmla="*/ 73 h 77"/>
                <a:gd name="T92" fmla="*/ 35 w 54"/>
                <a:gd name="T93" fmla="*/ 71 h 77"/>
                <a:gd name="T94" fmla="*/ 34 w 54"/>
                <a:gd name="T95" fmla="*/ 65 h 77"/>
                <a:gd name="T96" fmla="*/ 31 w 54"/>
                <a:gd name="T97" fmla="*/ 59 h 77"/>
                <a:gd name="T98" fmla="*/ 27 w 54"/>
                <a:gd name="T99" fmla="*/ 3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 h="77">
                  <a:moveTo>
                    <a:pt x="27" y="39"/>
                  </a:moveTo>
                  <a:lnTo>
                    <a:pt x="10" y="75"/>
                  </a:lnTo>
                  <a:lnTo>
                    <a:pt x="0" y="75"/>
                  </a:lnTo>
                  <a:lnTo>
                    <a:pt x="25" y="25"/>
                  </a:lnTo>
                  <a:lnTo>
                    <a:pt x="24" y="20"/>
                  </a:lnTo>
                  <a:lnTo>
                    <a:pt x="22" y="17"/>
                  </a:lnTo>
                  <a:lnTo>
                    <a:pt x="20" y="13"/>
                  </a:lnTo>
                  <a:lnTo>
                    <a:pt x="19" y="11"/>
                  </a:lnTo>
                  <a:lnTo>
                    <a:pt x="17" y="9"/>
                  </a:lnTo>
                  <a:lnTo>
                    <a:pt x="13" y="8"/>
                  </a:lnTo>
                  <a:lnTo>
                    <a:pt x="10" y="9"/>
                  </a:lnTo>
                  <a:lnTo>
                    <a:pt x="8" y="10"/>
                  </a:lnTo>
                  <a:lnTo>
                    <a:pt x="7" y="13"/>
                  </a:lnTo>
                  <a:lnTo>
                    <a:pt x="5" y="17"/>
                  </a:lnTo>
                  <a:lnTo>
                    <a:pt x="3" y="17"/>
                  </a:lnTo>
                  <a:lnTo>
                    <a:pt x="3" y="12"/>
                  </a:lnTo>
                  <a:lnTo>
                    <a:pt x="4" y="8"/>
                  </a:lnTo>
                  <a:lnTo>
                    <a:pt x="7" y="4"/>
                  </a:lnTo>
                  <a:lnTo>
                    <a:pt x="9" y="2"/>
                  </a:lnTo>
                  <a:lnTo>
                    <a:pt x="11" y="1"/>
                  </a:lnTo>
                  <a:lnTo>
                    <a:pt x="13" y="0"/>
                  </a:lnTo>
                  <a:lnTo>
                    <a:pt x="17" y="1"/>
                  </a:lnTo>
                  <a:lnTo>
                    <a:pt x="20" y="3"/>
                  </a:lnTo>
                  <a:lnTo>
                    <a:pt x="22" y="7"/>
                  </a:lnTo>
                  <a:lnTo>
                    <a:pt x="25" y="11"/>
                  </a:lnTo>
                  <a:lnTo>
                    <a:pt x="26" y="18"/>
                  </a:lnTo>
                  <a:lnTo>
                    <a:pt x="35" y="55"/>
                  </a:lnTo>
                  <a:lnTo>
                    <a:pt x="36" y="61"/>
                  </a:lnTo>
                  <a:lnTo>
                    <a:pt x="37" y="64"/>
                  </a:lnTo>
                  <a:lnTo>
                    <a:pt x="38" y="66"/>
                  </a:lnTo>
                  <a:lnTo>
                    <a:pt x="42" y="69"/>
                  </a:lnTo>
                  <a:lnTo>
                    <a:pt x="44" y="69"/>
                  </a:lnTo>
                  <a:lnTo>
                    <a:pt x="47" y="69"/>
                  </a:lnTo>
                  <a:lnTo>
                    <a:pt x="49" y="66"/>
                  </a:lnTo>
                  <a:lnTo>
                    <a:pt x="51" y="64"/>
                  </a:lnTo>
                  <a:lnTo>
                    <a:pt x="52" y="60"/>
                  </a:lnTo>
                  <a:lnTo>
                    <a:pt x="54" y="60"/>
                  </a:lnTo>
                  <a:lnTo>
                    <a:pt x="54" y="62"/>
                  </a:lnTo>
                  <a:lnTo>
                    <a:pt x="53" y="66"/>
                  </a:lnTo>
                  <a:lnTo>
                    <a:pt x="52" y="70"/>
                  </a:lnTo>
                  <a:lnTo>
                    <a:pt x="51" y="73"/>
                  </a:lnTo>
                  <a:lnTo>
                    <a:pt x="48" y="75"/>
                  </a:lnTo>
                  <a:lnTo>
                    <a:pt x="46" y="77"/>
                  </a:lnTo>
                  <a:lnTo>
                    <a:pt x="44" y="77"/>
                  </a:lnTo>
                  <a:lnTo>
                    <a:pt x="40" y="75"/>
                  </a:lnTo>
                  <a:lnTo>
                    <a:pt x="37" y="73"/>
                  </a:lnTo>
                  <a:lnTo>
                    <a:pt x="35" y="71"/>
                  </a:lnTo>
                  <a:lnTo>
                    <a:pt x="34" y="65"/>
                  </a:lnTo>
                  <a:lnTo>
                    <a:pt x="31" y="59"/>
                  </a:lnTo>
                  <a:lnTo>
                    <a:pt x="27" y="39"/>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41" name="Freeform 143"/>
            <p:cNvSpPr>
              <a:spLocks/>
            </p:cNvSpPr>
            <p:nvPr/>
          </p:nvSpPr>
          <p:spPr bwMode="auto">
            <a:xfrm>
              <a:off x="1469512" y="3843076"/>
              <a:ext cx="29381" cy="58250"/>
            </a:xfrm>
            <a:custGeom>
              <a:avLst/>
              <a:gdLst>
                <a:gd name="T0" fmla="*/ 0 w 16"/>
                <a:gd name="T1" fmla="*/ 5 h 43"/>
                <a:gd name="T2" fmla="*/ 10 w 16"/>
                <a:gd name="T3" fmla="*/ 0 h 43"/>
                <a:gd name="T4" fmla="*/ 11 w 16"/>
                <a:gd name="T5" fmla="*/ 0 h 43"/>
                <a:gd name="T6" fmla="*/ 11 w 16"/>
                <a:gd name="T7" fmla="*/ 36 h 43"/>
                <a:gd name="T8" fmla="*/ 11 w 16"/>
                <a:gd name="T9" fmla="*/ 38 h 43"/>
                <a:gd name="T10" fmla="*/ 11 w 16"/>
                <a:gd name="T11" fmla="*/ 40 h 43"/>
                <a:gd name="T12" fmla="*/ 13 w 16"/>
                <a:gd name="T13" fmla="*/ 41 h 43"/>
                <a:gd name="T14" fmla="*/ 14 w 16"/>
                <a:gd name="T15" fmla="*/ 41 h 43"/>
                <a:gd name="T16" fmla="*/ 16 w 16"/>
                <a:gd name="T17" fmla="*/ 43 h 43"/>
                <a:gd name="T18" fmla="*/ 16 w 16"/>
                <a:gd name="T19" fmla="*/ 43 h 43"/>
                <a:gd name="T20" fmla="*/ 0 w 16"/>
                <a:gd name="T21" fmla="*/ 43 h 43"/>
                <a:gd name="T22" fmla="*/ 0 w 16"/>
                <a:gd name="T23" fmla="*/ 43 h 43"/>
                <a:gd name="T24" fmla="*/ 2 w 16"/>
                <a:gd name="T25" fmla="*/ 41 h 43"/>
                <a:gd name="T26" fmla="*/ 5 w 16"/>
                <a:gd name="T27" fmla="*/ 41 h 43"/>
                <a:gd name="T28" fmla="*/ 6 w 16"/>
                <a:gd name="T29" fmla="*/ 40 h 43"/>
                <a:gd name="T30" fmla="*/ 6 w 16"/>
                <a:gd name="T31" fmla="*/ 38 h 43"/>
                <a:gd name="T32" fmla="*/ 6 w 16"/>
                <a:gd name="T33" fmla="*/ 36 h 43"/>
                <a:gd name="T34" fmla="*/ 6 w 16"/>
                <a:gd name="T35" fmla="*/ 12 h 43"/>
                <a:gd name="T36" fmla="*/ 6 w 16"/>
                <a:gd name="T37" fmla="*/ 9 h 43"/>
                <a:gd name="T38" fmla="*/ 6 w 16"/>
                <a:gd name="T39" fmla="*/ 6 h 43"/>
                <a:gd name="T40" fmla="*/ 5 w 16"/>
                <a:gd name="T41" fmla="*/ 5 h 43"/>
                <a:gd name="T42" fmla="*/ 3 w 16"/>
                <a:gd name="T43" fmla="*/ 5 h 43"/>
                <a:gd name="T44" fmla="*/ 2 w 16"/>
                <a:gd name="T45" fmla="*/ 5 h 43"/>
                <a:gd name="T46" fmla="*/ 0 w 16"/>
                <a:gd name="T47" fmla="*/ 6 h 43"/>
                <a:gd name="T48" fmla="*/ 0 w 16"/>
                <a:gd name="T4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43">
                  <a:moveTo>
                    <a:pt x="0" y="5"/>
                  </a:moveTo>
                  <a:lnTo>
                    <a:pt x="10" y="0"/>
                  </a:lnTo>
                  <a:lnTo>
                    <a:pt x="11" y="0"/>
                  </a:lnTo>
                  <a:lnTo>
                    <a:pt x="11" y="36"/>
                  </a:lnTo>
                  <a:lnTo>
                    <a:pt x="11" y="38"/>
                  </a:lnTo>
                  <a:lnTo>
                    <a:pt x="11" y="40"/>
                  </a:lnTo>
                  <a:lnTo>
                    <a:pt x="13" y="41"/>
                  </a:lnTo>
                  <a:lnTo>
                    <a:pt x="14" y="41"/>
                  </a:lnTo>
                  <a:lnTo>
                    <a:pt x="16" y="43"/>
                  </a:lnTo>
                  <a:lnTo>
                    <a:pt x="16" y="43"/>
                  </a:lnTo>
                  <a:lnTo>
                    <a:pt x="0" y="43"/>
                  </a:lnTo>
                  <a:lnTo>
                    <a:pt x="0" y="43"/>
                  </a:lnTo>
                  <a:lnTo>
                    <a:pt x="2" y="41"/>
                  </a:lnTo>
                  <a:lnTo>
                    <a:pt x="5" y="41"/>
                  </a:lnTo>
                  <a:lnTo>
                    <a:pt x="6" y="40"/>
                  </a:lnTo>
                  <a:lnTo>
                    <a:pt x="6" y="38"/>
                  </a:lnTo>
                  <a:lnTo>
                    <a:pt x="6" y="36"/>
                  </a:lnTo>
                  <a:lnTo>
                    <a:pt x="6" y="12"/>
                  </a:lnTo>
                  <a:lnTo>
                    <a:pt x="6" y="9"/>
                  </a:lnTo>
                  <a:lnTo>
                    <a:pt x="6" y="6"/>
                  </a:lnTo>
                  <a:lnTo>
                    <a:pt x="5" y="5"/>
                  </a:lnTo>
                  <a:lnTo>
                    <a:pt x="3" y="5"/>
                  </a:lnTo>
                  <a:lnTo>
                    <a:pt x="2" y="5"/>
                  </a:lnTo>
                  <a:lnTo>
                    <a:pt x="0" y="6"/>
                  </a:lnTo>
                  <a:lnTo>
                    <a:pt x="0" y="5"/>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42" name="Freeform 144"/>
            <p:cNvSpPr>
              <a:spLocks noEditPoints="1"/>
            </p:cNvSpPr>
            <p:nvPr/>
          </p:nvSpPr>
          <p:spPr bwMode="auto">
            <a:xfrm>
              <a:off x="1566835" y="3822757"/>
              <a:ext cx="99160" cy="33866"/>
            </a:xfrm>
            <a:custGeom>
              <a:avLst/>
              <a:gdLst>
                <a:gd name="T0" fmla="*/ 0 w 54"/>
                <a:gd name="T1" fmla="*/ 0 h 25"/>
                <a:gd name="T2" fmla="*/ 54 w 54"/>
                <a:gd name="T3" fmla="*/ 0 h 25"/>
                <a:gd name="T4" fmla="*/ 54 w 54"/>
                <a:gd name="T5" fmla="*/ 6 h 25"/>
                <a:gd name="T6" fmla="*/ 0 w 54"/>
                <a:gd name="T7" fmla="*/ 6 h 25"/>
                <a:gd name="T8" fmla="*/ 0 w 54"/>
                <a:gd name="T9" fmla="*/ 0 h 25"/>
                <a:gd name="T10" fmla="*/ 0 w 54"/>
                <a:gd name="T11" fmla="*/ 19 h 25"/>
                <a:gd name="T12" fmla="*/ 54 w 54"/>
                <a:gd name="T13" fmla="*/ 19 h 25"/>
                <a:gd name="T14" fmla="*/ 54 w 54"/>
                <a:gd name="T15" fmla="*/ 25 h 25"/>
                <a:gd name="T16" fmla="*/ 0 w 54"/>
                <a:gd name="T17" fmla="*/ 25 h 25"/>
                <a:gd name="T18" fmla="*/ 0 w 54"/>
                <a:gd name="T19"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5">
                  <a:moveTo>
                    <a:pt x="0" y="0"/>
                  </a:moveTo>
                  <a:lnTo>
                    <a:pt x="54" y="0"/>
                  </a:lnTo>
                  <a:lnTo>
                    <a:pt x="54" y="6"/>
                  </a:lnTo>
                  <a:lnTo>
                    <a:pt x="0" y="6"/>
                  </a:lnTo>
                  <a:lnTo>
                    <a:pt x="0" y="0"/>
                  </a:lnTo>
                  <a:close/>
                  <a:moveTo>
                    <a:pt x="0" y="19"/>
                  </a:moveTo>
                  <a:lnTo>
                    <a:pt x="54" y="19"/>
                  </a:lnTo>
                  <a:lnTo>
                    <a:pt x="54" y="25"/>
                  </a:lnTo>
                  <a:lnTo>
                    <a:pt x="0" y="25"/>
                  </a:lnTo>
                  <a:lnTo>
                    <a:pt x="0" y="19"/>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43" name="Freeform 145"/>
            <p:cNvSpPr>
              <a:spLocks/>
            </p:cNvSpPr>
            <p:nvPr/>
          </p:nvSpPr>
          <p:spPr bwMode="auto">
            <a:xfrm>
              <a:off x="1730267" y="3775345"/>
              <a:ext cx="77125" cy="98889"/>
            </a:xfrm>
            <a:custGeom>
              <a:avLst/>
              <a:gdLst>
                <a:gd name="T0" fmla="*/ 33 w 42"/>
                <a:gd name="T1" fmla="*/ 25 h 73"/>
                <a:gd name="T2" fmla="*/ 34 w 42"/>
                <a:gd name="T3" fmla="*/ 15 h 73"/>
                <a:gd name="T4" fmla="*/ 31 w 42"/>
                <a:gd name="T5" fmla="*/ 7 h 73"/>
                <a:gd name="T6" fmla="*/ 25 w 42"/>
                <a:gd name="T7" fmla="*/ 3 h 73"/>
                <a:gd name="T8" fmla="*/ 17 w 42"/>
                <a:gd name="T9" fmla="*/ 3 h 73"/>
                <a:gd name="T10" fmla="*/ 11 w 42"/>
                <a:gd name="T11" fmla="*/ 6 h 73"/>
                <a:gd name="T12" fmla="*/ 9 w 42"/>
                <a:gd name="T13" fmla="*/ 10 h 73"/>
                <a:gd name="T14" fmla="*/ 9 w 42"/>
                <a:gd name="T15" fmla="*/ 16 h 73"/>
                <a:gd name="T16" fmla="*/ 11 w 42"/>
                <a:gd name="T17" fmla="*/ 19 h 73"/>
                <a:gd name="T18" fmla="*/ 11 w 42"/>
                <a:gd name="T19" fmla="*/ 23 h 73"/>
                <a:gd name="T20" fmla="*/ 9 w 42"/>
                <a:gd name="T21" fmla="*/ 25 h 73"/>
                <a:gd name="T22" fmla="*/ 5 w 42"/>
                <a:gd name="T23" fmla="*/ 25 h 73"/>
                <a:gd name="T24" fmla="*/ 2 w 42"/>
                <a:gd name="T25" fmla="*/ 21 h 73"/>
                <a:gd name="T26" fmla="*/ 2 w 42"/>
                <a:gd name="T27" fmla="*/ 15 h 73"/>
                <a:gd name="T28" fmla="*/ 6 w 42"/>
                <a:gd name="T29" fmla="*/ 8 h 73"/>
                <a:gd name="T30" fmla="*/ 13 w 42"/>
                <a:gd name="T31" fmla="*/ 2 h 73"/>
                <a:gd name="T32" fmla="*/ 22 w 42"/>
                <a:gd name="T33" fmla="*/ 0 h 73"/>
                <a:gd name="T34" fmla="*/ 31 w 42"/>
                <a:gd name="T35" fmla="*/ 1 h 73"/>
                <a:gd name="T36" fmla="*/ 36 w 42"/>
                <a:gd name="T37" fmla="*/ 6 h 73"/>
                <a:gd name="T38" fmla="*/ 41 w 42"/>
                <a:gd name="T39" fmla="*/ 14 h 73"/>
                <a:gd name="T40" fmla="*/ 41 w 42"/>
                <a:gd name="T41" fmla="*/ 23 h 73"/>
                <a:gd name="T42" fmla="*/ 36 w 42"/>
                <a:gd name="T43" fmla="*/ 34 h 73"/>
                <a:gd name="T44" fmla="*/ 23 w 42"/>
                <a:gd name="T45" fmla="*/ 46 h 73"/>
                <a:gd name="T46" fmla="*/ 13 w 42"/>
                <a:gd name="T47" fmla="*/ 56 h 73"/>
                <a:gd name="T48" fmla="*/ 7 w 42"/>
                <a:gd name="T49" fmla="*/ 64 h 73"/>
                <a:gd name="T50" fmla="*/ 29 w 42"/>
                <a:gd name="T51" fmla="*/ 67 h 73"/>
                <a:gd name="T52" fmla="*/ 36 w 42"/>
                <a:gd name="T53" fmla="*/ 64 h 73"/>
                <a:gd name="T54" fmla="*/ 39 w 42"/>
                <a:gd name="T55" fmla="*/ 59 h 73"/>
                <a:gd name="T56" fmla="*/ 42 w 42"/>
                <a:gd name="T57" fmla="*/ 55 h 73"/>
                <a:gd name="T58" fmla="*/ 0 w 42"/>
                <a:gd name="T59" fmla="*/ 73 h 73"/>
                <a:gd name="T60" fmla="*/ 4 w 42"/>
                <a:gd name="T61" fmla="*/ 63 h 73"/>
                <a:gd name="T62" fmla="*/ 10 w 42"/>
                <a:gd name="T63" fmla="*/ 54 h 73"/>
                <a:gd name="T64" fmla="*/ 20 w 42"/>
                <a:gd name="T65" fmla="*/ 44 h 73"/>
                <a:gd name="T66" fmla="*/ 28 w 42"/>
                <a:gd name="T67"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73">
                  <a:moveTo>
                    <a:pt x="31" y="30"/>
                  </a:moveTo>
                  <a:lnTo>
                    <a:pt x="33" y="25"/>
                  </a:lnTo>
                  <a:lnTo>
                    <a:pt x="34" y="19"/>
                  </a:lnTo>
                  <a:lnTo>
                    <a:pt x="34" y="15"/>
                  </a:lnTo>
                  <a:lnTo>
                    <a:pt x="33" y="10"/>
                  </a:lnTo>
                  <a:lnTo>
                    <a:pt x="31" y="7"/>
                  </a:lnTo>
                  <a:lnTo>
                    <a:pt x="28" y="5"/>
                  </a:lnTo>
                  <a:lnTo>
                    <a:pt x="25" y="3"/>
                  </a:lnTo>
                  <a:lnTo>
                    <a:pt x="20" y="3"/>
                  </a:lnTo>
                  <a:lnTo>
                    <a:pt x="17" y="3"/>
                  </a:lnTo>
                  <a:lnTo>
                    <a:pt x="15" y="5"/>
                  </a:lnTo>
                  <a:lnTo>
                    <a:pt x="11" y="6"/>
                  </a:lnTo>
                  <a:lnTo>
                    <a:pt x="10" y="8"/>
                  </a:lnTo>
                  <a:lnTo>
                    <a:pt x="9" y="10"/>
                  </a:lnTo>
                  <a:lnTo>
                    <a:pt x="8" y="14"/>
                  </a:lnTo>
                  <a:lnTo>
                    <a:pt x="9" y="16"/>
                  </a:lnTo>
                  <a:lnTo>
                    <a:pt x="10" y="17"/>
                  </a:lnTo>
                  <a:lnTo>
                    <a:pt x="11" y="19"/>
                  </a:lnTo>
                  <a:lnTo>
                    <a:pt x="11" y="20"/>
                  </a:lnTo>
                  <a:lnTo>
                    <a:pt x="11" y="23"/>
                  </a:lnTo>
                  <a:lnTo>
                    <a:pt x="10" y="24"/>
                  </a:lnTo>
                  <a:lnTo>
                    <a:pt x="9" y="25"/>
                  </a:lnTo>
                  <a:lnTo>
                    <a:pt x="7" y="25"/>
                  </a:lnTo>
                  <a:lnTo>
                    <a:pt x="5" y="25"/>
                  </a:lnTo>
                  <a:lnTo>
                    <a:pt x="4" y="24"/>
                  </a:lnTo>
                  <a:lnTo>
                    <a:pt x="2" y="21"/>
                  </a:lnTo>
                  <a:lnTo>
                    <a:pt x="1" y="18"/>
                  </a:lnTo>
                  <a:lnTo>
                    <a:pt x="2" y="15"/>
                  </a:lnTo>
                  <a:lnTo>
                    <a:pt x="4" y="11"/>
                  </a:lnTo>
                  <a:lnTo>
                    <a:pt x="6" y="8"/>
                  </a:lnTo>
                  <a:lnTo>
                    <a:pt x="8" y="5"/>
                  </a:lnTo>
                  <a:lnTo>
                    <a:pt x="13" y="2"/>
                  </a:lnTo>
                  <a:lnTo>
                    <a:pt x="17" y="1"/>
                  </a:lnTo>
                  <a:lnTo>
                    <a:pt x="22" y="0"/>
                  </a:lnTo>
                  <a:lnTo>
                    <a:pt x="26" y="1"/>
                  </a:lnTo>
                  <a:lnTo>
                    <a:pt x="31" y="1"/>
                  </a:lnTo>
                  <a:lnTo>
                    <a:pt x="34" y="3"/>
                  </a:lnTo>
                  <a:lnTo>
                    <a:pt x="36" y="6"/>
                  </a:lnTo>
                  <a:lnTo>
                    <a:pt x="40" y="9"/>
                  </a:lnTo>
                  <a:lnTo>
                    <a:pt x="41" y="14"/>
                  </a:lnTo>
                  <a:lnTo>
                    <a:pt x="42" y="18"/>
                  </a:lnTo>
                  <a:lnTo>
                    <a:pt x="41" y="23"/>
                  </a:lnTo>
                  <a:lnTo>
                    <a:pt x="39" y="28"/>
                  </a:lnTo>
                  <a:lnTo>
                    <a:pt x="36" y="34"/>
                  </a:lnTo>
                  <a:lnTo>
                    <a:pt x="32" y="38"/>
                  </a:lnTo>
                  <a:lnTo>
                    <a:pt x="23" y="46"/>
                  </a:lnTo>
                  <a:lnTo>
                    <a:pt x="17" y="53"/>
                  </a:lnTo>
                  <a:lnTo>
                    <a:pt x="13" y="56"/>
                  </a:lnTo>
                  <a:lnTo>
                    <a:pt x="9" y="61"/>
                  </a:lnTo>
                  <a:lnTo>
                    <a:pt x="7" y="64"/>
                  </a:lnTo>
                  <a:lnTo>
                    <a:pt x="5" y="67"/>
                  </a:lnTo>
                  <a:lnTo>
                    <a:pt x="29" y="67"/>
                  </a:lnTo>
                  <a:lnTo>
                    <a:pt x="34" y="67"/>
                  </a:lnTo>
                  <a:lnTo>
                    <a:pt x="36" y="64"/>
                  </a:lnTo>
                  <a:lnTo>
                    <a:pt x="37" y="62"/>
                  </a:lnTo>
                  <a:lnTo>
                    <a:pt x="39" y="59"/>
                  </a:lnTo>
                  <a:lnTo>
                    <a:pt x="40" y="55"/>
                  </a:lnTo>
                  <a:lnTo>
                    <a:pt x="42" y="55"/>
                  </a:lnTo>
                  <a:lnTo>
                    <a:pt x="40" y="73"/>
                  </a:lnTo>
                  <a:lnTo>
                    <a:pt x="0" y="73"/>
                  </a:lnTo>
                  <a:lnTo>
                    <a:pt x="0" y="68"/>
                  </a:lnTo>
                  <a:lnTo>
                    <a:pt x="4" y="63"/>
                  </a:lnTo>
                  <a:lnTo>
                    <a:pt x="7" y="59"/>
                  </a:lnTo>
                  <a:lnTo>
                    <a:pt x="10" y="54"/>
                  </a:lnTo>
                  <a:lnTo>
                    <a:pt x="15" y="50"/>
                  </a:lnTo>
                  <a:lnTo>
                    <a:pt x="20" y="44"/>
                  </a:lnTo>
                  <a:lnTo>
                    <a:pt x="25" y="40"/>
                  </a:lnTo>
                  <a:lnTo>
                    <a:pt x="28" y="35"/>
                  </a:lnTo>
                  <a:lnTo>
                    <a:pt x="31" y="3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44" name="Freeform 146"/>
            <p:cNvSpPr>
              <a:spLocks noEditPoints="1"/>
            </p:cNvSpPr>
            <p:nvPr/>
          </p:nvSpPr>
          <p:spPr bwMode="auto">
            <a:xfrm>
              <a:off x="1827590" y="3775345"/>
              <a:ext cx="84470" cy="100243"/>
            </a:xfrm>
            <a:custGeom>
              <a:avLst/>
              <a:gdLst>
                <a:gd name="T0" fmla="*/ 35 w 46"/>
                <a:gd name="T1" fmla="*/ 65 h 74"/>
                <a:gd name="T2" fmla="*/ 35 w 46"/>
                <a:gd name="T3" fmla="*/ 68 h 74"/>
                <a:gd name="T4" fmla="*/ 36 w 46"/>
                <a:gd name="T5" fmla="*/ 70 h 74"/>
                <a:gd name="T6" fmla="*/ 39 w 46"/>
                <a:gd name="T7" fmla="*/ 71 h 74"/>
                <a:gd name="T8" fmla="*/ 41 w 46"/>
                <a:gd name="T9" fmla="*/ 71 h 74"/>
                <a:gd name="T10" fmla="*/ 45 w 46"/>
                <a:gd name="T11" fmla="*/ 71 h 74"/>
                <a:gd name="T12" fmla="*/ 45 w 46"/>
                <a:gd name="T13" fmla="*/ 74 h 74"/>
                <a:gd name="T14" fmla="*/ 17 w 46"/>
                <a:gd name="T15" fmla="*/ 74 h 74"/>
                <a:gd name="T16" fmla="*/ 17 w 46"/>
                <a:gd name="T17" fmla="*/ 71 h 74"/>
                <a:gd name="T18" fmla="*/ 22 w 46"/>
                <a:gd name="T19" fmla="*/ 71 h 74"/>
                <a:gd name="T20" fmla="*/ 25 w 46"/>
                <a:gd name="T21" fmla="*/ 71 h 74"/>
                <a:gd name="T22" fmla="*/ 26 w 46"/>
                <a:gd name="T23" fmla="*/ 70 h 74"/>
                <a:gd name="T24" fmla="*/ 27 w 46"/>
                <a:gd name="T25" fmla="*/ 68 h 74"/>
                <a:gd name="T26" fmla="*/ 27 w 46"/>
                <a:gd name="T27" fmla="*/ 65 h 74"/>
                <a:gd name="T28" fmla="*/ 27 w 46"/>
                <a:gd name="T29" fmla="*/ 52 h 74"/>
                <a:gd name="T30" fmla="*/ 0 w 46"/>
                <a:gd name="T31" fmla="*/ 52 h 74"/>
                <a:gd name="T32" fmla="*/ 0 w 46"/>
                <a:gd name="T33" fmla="*/ 50 h 74"/>
                <a:gd name="T34" fmla="*/ 31 w 46"/>
                <a:gd name="T35" fmla="*/ 0 h 74"/>
                <a:gd name="T36" fmla="*/ 35 w 46"/>
                <a:gd name="T37" fmla="*/ 0 h 74"/>
                <a:gd name="T38" fmla="*/ 35 w 46"/>
                <a:gd name="T39" fmla="*/ 49 h 74"/>
                <a:gd name="T40" fmla="*/ 46 w 46"/>
                <a:gd name="T41" fmla="*/ 49 h 74"/>
                <a:gd name="T42" fmla="*/ 46 w 46"/>
                <a:gd name="T43" fmla="*/ 52 h 74"/>
                <a:gd name="T44" fmla="*/ 35 w 46"/>
                <a:gd name="T45" fmla="*/ 52 h 74"/>
                <a:gd name="T46" fmla="*/ 35 w 46"/>
                <a:gd name="T47" fmla="*/ 65 h 74"/>
                <a:gd name="T48" fmla="*/ 27 w 46"/>
                <a:gd name="T49" fmla="*/ 11 h 74"/>
                <a:gd name="T50" fmla="*/ 4 w 46"/>
                <a:gd name="T51" fmla="*/ 49 h 74"/>
                <a:gd name="T52" fmla="*/ 27 w 46"/>
                <a:gd name="T53" fmla="*/ 49 h 74"/>
                <a:gd name="T54" fmla="*/ 27 w 46"/>
                <a:gd name="T55" fmla="*/ 11 h 74"/>
                <a:gd name="T56" fmla="*/ 27 w 46"/>
                <a:gd name="T57" fmla="*/ 1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74">
                  <a:moveTo>
                    <a:pt x="35" y="65"/>
                  </a:moveTo>
                  <a:lnTo>
                    <a:pt x="35" y="68"/>
                  </a:lnTo>
                  <a:lnTo>
                    <a:pt x="36" y="70"/>
                  </a:lnTo>
                  <a:lnTo>
                    <a:pt x="39" y="71"/>
                  </a:lnTo>
                  <a:lnTo>
                    <a:pt x="41" y="71"/>
                  </a:lnTo>
                  <a:lnTo>
                    <a:pt x="45" y="71"/>
                  </a:lnTo>
                  <a:lnTo>
                    <a:pt x="45" y="74"/>
                  </a:lnTo>
                  <a:lnTo>
                    <a:pt x="17" y="74"/>
                  </a:lnTo>
                  <a:lnTo>
                    <a:pt x="17" y="71"/>
                  </a:lnTo>
                  <a:lnTo>
                    <a:pt x="22" y="71"/>
                  </a:lnTo>
                  <a:lnTo>
                    <a:pt x="25" y="71"/>
                  </a:lnTo>
                  <a:lnTo>
                    <a:pt x="26" y="70"/>
                  </a:lnTo>
                  <a:lnTo>
                    <a:pt x="27" y="68"/>
                  </a:lnTo>
                  <a:lnTo>
                    <a:pt x="27" y="65"/>
                  </a:lnTo>
                  <a:lnTo>
                    <a:pt x="27" y="52"/>
                  </a:lnTo>
                  <a:lnTo>
                    <a:pt x="0" y="52"/>
                  </a:lnTo>
                  <a:lnTo>
                    <a:pt x="0" y="50"/>
                  </a:lnTo>
                  <a:lnTo>
                    <a:pt x="31" y="0"/>
                  </a:lnTo>
                  <a:lnTo>
                    <a:pt x="35" y="0"/>
                  </a:lnTo>
                  <a:lnTo>
                    <a:pt x="35" y="49"/>
                  </a:lnTo>
                  <a:lnTo>
                    <a:pt x="46" y="49"/>
                  </a:lnTo>
                  <a:lnTo>
                    <a:pt x="46" y="52"/>
                  </a:lnTo>
                  <a:lnTo>
                    <a:pt x="35" y="52"/>
                  </a:lnTo>
                  <a:lnTo>
                    <a:pt x="35" y="65"/>
                  </a:lnTo>
                  <a:close/>
                  <a:moveTo>
                    <a:pt x="27" y="11"/>
                  </a:moveTo>
                  <a:lnTo>
                    <a:pt x="4" y="49"/>
                  </a:lnTo>
                  <a:lnTo>
                    <a:pt x="27" y="49"/>
                  </a:lnTo>
                  <a:lnTo>
                    <a:pt x="27" y="11"/>
                  </a:lnTo>
                  <a:lnTo>
                    <a:pt x="27" y="11"/>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45" name="Freeform 147"/>
            <p:cNvSpPr>
              <a:spLocks noEditPoints="1"/>
            </p:cNvSpPr>
            <p:nvPr/>
          </p:nvSpPr>
          <p:spPr bwMode="auto">
            <a:xfrm>
              <a:off x="1926750" y="3775345"/>
              <a:ext cx="80797" cy="100243"/>
            </a:xfrm>
            <a:custGeom>
              <a:avLst/>
              <a:gdLst>
                <a:gd name="T0" fmla="*/ 7 w 44"/>
                <a:gd name="T1" fmla="*/ 51 h 74"/>
                <a:gd name="T2" fmla="*/ 7 w 44"/>
                <a:gd name="T3" fmla="*/ 61 h 74"/>
                <a:gd name="T4" fmla="*/ 10 w 44"/>
                <a:gd name="T5" fmla="*/ 67 h 74"/>
                <a:gd name="T6" fmla="*/ 18 w 44"/>
                <a:gd name="T7" fmla="*/ 71 h 74"/>
                <a:gd name="T8" fmla="*/ 27 w 44"/>
                <a:gd name="T9" fmla="*/ 71 h 74"/>
                <a:gd name="T10" fmla="*/ 34 w 44"/>
                <a:gd name="T11" fmla="*/ 67 h 74"/>
                <a:gd name="T12" fmla="*/ 38 w 44"/>
                <a:gd name="T13" fmla="*/ 60 h 74"/>
                <a:gd name="T14" fmla="*/ 36 w 44"/>
                <a:gd name="T15" fmla="*/ 53 h 74"/>
                <a:gd name="T16" fmla="*/ 32 w 44"/>
                <a:gd name="T17" fmla="*/ 46 h 74"/>
                <a:gd name="T18" fmla="*/ 23 w 44"/>
                <a:gd name="T19" fmla="*/ 40 h 74"/>
                <a:gd name="T20" fmla="*/ 13 w 44"/>
                <a:gd name="T21" fmla="*/ 41 h 74"/>
                <a:gd name="T22" fmla="*/ 41 w 44"/>
                <a:gd name="T23" fmla="*/ 44 h 74"/>
                <a:gd name="T24" fmla="*/ 44 w 44"/>
                <a:gd name="T25" fmla="*/ 55 h 74"/>
                <a:gd name="T26" fmla="*/ 41 w 44"/>
                <a:gd name="T27" fmla="*/ 64 h 74"/>
                <a:gd name="T28" fmla="*/ 33 w 44"/>
                <a:gd name="T29" fmla="*/ 72 h 74"/>
                <a:gd name="T30" fmla="*/ 22 w 44"/>
                <a:gd name="T31" fmla="*/ 74 h 74"/>
                <a:gd name="T32" fmla="*/ 12 w 44"/>
                <a:gd name="T33" fmla="*/ 72 h 74"/>
                <a:gd name="T34" fmla="*/ 4 w 44"/>
                <a:gd name="T35" fmla="*/ 65 h 74"/>
                <a:gd name="T36" fmla="*/ 0 w 44"/>
                <a:gd name="T37" fmla="*/ 56 h 74"/>
                <a:gd name="T38" fmla="*/ 3 w 44"/>
                <a:gd name="T39" fmla="*/ 47 h 74"/>
                <a:gd name="T40" fmla="*/ 7 w 44"/>
                <a:gd name="T41" fmla="*/ 41 h 74"/>
                <a:gd name="T42" fmla="*/ 15 w 44"/>
                <a:gd name="T43" fmla="*/ 35 h 74"/>
                <a:gd name="T44" fmla="*/ 5 w 44"/>
                <a:gd name="T45" fmla="*/ 27 h 74"/>
                <a:gd name="T46" fmla="*/ 3 w 44"/>
                <a:gd name="T47" fmla="*/ 18 h 74"/>
                <a:gd name="T48" fmla="*/ 5 w 44"/>
                <a:gd name="T49" fmla="*/ 9 h 74"/>
                <a:gd name="T50" fmla="*/ 12 w 44"/>
                <a:gd name="T51" fmla="*/ 2 h 74"/>
                <a:gd name="T52" fmla="*/ 23 w 44"/>
                <a:gd name="T53" fmla="*/ 0 h 74"/>
                <a:gd name="T54" fmla="*/ 33 w 44"/>
                <a:gd name="T55" fmla="*/ 2 h 74"/>
                <a:gd name="T56" fmla="*/ 41 w 44"/>
                <a:gd name="T57" fmla="*/ 9 h 74"/>
                <a:gd name="T58" fmla="*/ 43 w 44"/>
                <a:gd name="T59" fmla="*/ 18 h 74"/>
                <a:gd name="T60" fmla="*/ 40 w 44"/>
                <a:gd name="T61" fmla="*/ 27 h 74"/>
                <a:gd name="T62" fmla="*/ 34 w 44"/>
                <a:gd name="T63" fmla="*/ 33 h 74"/>
                <a:gd name="T64" fmla="*/ 34 w 44"/>
                <a:gd name="T65" fmla="*/ 38 h 74"/>
                <a:gd name="T66" fmla="*/ 41 w 44"/>
                <a:gd name="T67" fmla="*/ 44 h 74"/>
                <a:gd name="T68" fmla="*/ 36 w 44"/>
                <a:gd name="T69" fmla="*/ 23 h 74"/>
                <a:gd name="T70" fmla="*/ 36 w 44"/>
                <a:gd name="T71" fmla="*/ 15 h 74"/>
                <a:gd name="T72" fmla="*/ 34 w 44"/>
                <a:gd name="T73" fmla="*/ 8 h 74"/>
                <a:gd name="T74" fmla="*/ 27 w 44"/>
                <a:gd name="T75" fmla="*/ 3 h 74"/>
                <a:gd name="T76" fmla="*/ 18 w 44"/>
                <a:gd name="T77" fmla="*/ 3 h 74"/>
                <a:gd name="T78" fmla="*/ 12 w 44"/>
                <a:gd name="T79" fmla="*/ 8 h 74"/>
                <a:gd name="T80" fmla="*/ 8 w 44"/>
                <a:gd name="T81" fmla="*/ 17 h 74"/>
                <a:gd name="T82" fmla="*/ 10 w 44"/>
                <a:gd name="T83" fmla="*/ 23 h 74"/>
                <a:gd name="T84" fmla="*/ 17 w 44"/>
                <a:gd name="T85" fmla="*/ 28 h 74"/>
                <a:gd name="T86" fmla="*/ 27 w 44"/>
                <a:gd name="T87" fmla="*/ 34 h 74"/>
                <a:gd name="T88" fmla="*/ 34 w 44"/>
                <a:gd name="T89" fmla="*/ 2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 h="74">
                  <a:moveTo>
                    <a:pt x="9" y="45"/>
                  </a:moveTo>
                  <a:lnTo>
                    <a:pt x="7" y="51"/>
                  </a:lnTo>
                  <a:lnTo>
                    <a:pt x="7" y="56"/>
                  </a:lnTo>
                  <a:lnTo>
                    <a:pt x="7" y="61"/>
                  </a:lnTo>
                  <a:lnTo>
                    <a:pt x="8" y="64"/>
                  </a:lnTo>
                  <a:lnTo>
                    <a:pt x="10" y="67"/>
                  </a:lnTo>
                  <a:lnTo>
                    <a:pt x="14" y="70"/>
                  </a:lnTo>
                  <a:lnTo>
                    <a:pt x="18" y="71"/>
                  </a:lnTo>
                  <a:lnTo>
                    <a:pt x="22" y="71"/>
                  </a:lnTo>
                  <a:lnTo>
                    <a:pt x="27" y="71"/>
                  </a:lnTo>
                  <a:lnTo>
                    <a:pt x="31" y="70"/>
                  </a:lnTo>
                  <a:lnTo>
                    <a:pt x="34" y="67"/>
                  </a:lnTo>
                  <a:lnTo>
                    <a:pt x="35" y="64"/>
                  </a:lnTo>
                  <a:lnTo>
                    <a:pt x="38" y="60"/>
                  </a:lnTo>
                  <a:lnTo>
                    <a:pt x="38" y="56"/>
                  </a:lnTo>
                  <a:lnTo>
                    <a:pt x="36" y="53"/>
                  </a:lnTo>
                  <a:lnTo>
                    <a:pt x="35" y="50"/>
                  </a:lnTo>
                  <a:lnTo>
                    <a:pt x="32" y="46"/>
                  </a:lnTo>
                  <a:lnTo>
                    <a:pt x="28" y="43"/>
                  </a:lnTo>
                  <a:lnTo>
                    <a:pt x="23" y="40"/>
                  </a:lnTo>
                  <a:lnTo>
                    <a:pt x="17" y="37"/>
                  </a:lnTo>
                  <a:lnTo>
                    <a:pt x="13" y="41"/>
                  </a:lnTo>
                  <a:lnTo>
                    <a:pt x="9" y="45"/>
                  </a:lnTo>
                  <a:close/>
                  <a:moveTo>
                    <a:pt x="41" y="44"/>
                  </a:moveTo>
                  <a:lnTo>
                    <a:pt x="43" y="50"/>
                  </a:lnTo>
                  <a:lnTo>
                    <a:pt x="44" y="55"/>
                  </a:lnTo>
                  <a:lnTo>
                    <a:pt x="43" y="60"/>
                  </a:lnTo>
                  <a:lnTo>
                    <a:pt x="41" y="64"/>
                  </a:lnTo>
                  <a:lnTo>
                    <a:pt x="38" y="69"/>
                  </a:lnTo>
                  <a:lnTo>
                    <a:pt x="33" y="72"/>
                  </a:lnTo>
                  <a:lnTo>
                    <a:pt x="28" y="73"/>
                  </a:lnTo>
                  <a:lnTo>
                    <a:pt x="22" y="74"/>
                  </a:lnTo>
                  <a:lnTo>
                    <a:pt x="16" y="73"/>
                  </a:lnTo>
                  <a:lnTo>
                    <a:pt x="12" y="72"/>
                  </a:lnTo>
                  <a:lnTo>
                    <a:pt x="7" y="69"/>
                  </a:lnTo>
                  <a:lnTo>
                    <a:pt x="4" y="65"/>
                  </a:lnTo>
                  <a:lnTo>
                    <a:pt x="1" y="61"/>
                  </a:lnTo>
                  <a:lnTo>
                    <a:pt x="0" y="56"/>
                  </a:lnTo>
                  <a:lnTo>
                    <a:pt x="1" y="52"/>
                  </a:lnTo>
                  <a:lnTo>
                    <a:pt x="3" y="47"/>
                  </a:lnTo>
                  <a:lnTo>
                    <a:pt x="4" y="44"/>
                  </a:lnTo>
                  <a:lnTo>
                    <a:pt x="7" y="41"/>
                  </a:lnTo>
                  <a:lnTo>
                    <a:pt x="10" y="37"/>
                  </a:lnTo>
                  <a:lnTo>
                    <a:pt x="15" y="35"/>
                  </a:lnTo>
                  <a:lnTo>
                    <a:pt x="9" y="32"/>
                  </a:lnTo>
                  <a:lnTo>
                    <a:pt x="5" y="27"/>
                  </a:lnTo>
                  <a:lnTo>
                    <a:pt x="3" y="23"/>
                  </a:lnTo>
                  <a:lnTo>
                    <a:pt x="3" y="18"/>
                  </a:lnTo>
                  <a:lnTo>
                    <a:pt x="3" y="14"/>
                  </a:lnTo>
                  <a:lnTo>
                    <a:pt x="5" y="9"/>
                  </a:lnTo>
                  <a:lnTo>
                    <a:pt x="8" y="6"/>
                  </a:lnTo>
                  <a:lnTo>
                    <a:pt x="12" y="2"/>
                  </a:lnTo>
                  <a:lnTo>
                    <a:pt x="17" y="1"/>
                  </a:lnTo>
                  <a:lnTo>
                    <a:pt x="23" y="0"/>
                  </a:lnTo>
                  <a:lnTo>
                    <a:pt x="28" y="1"/>
                  </a:lnTo>
                  <a:lnTo>
                    <a:pt x="33" y="2"/>
                  </a:lnTo>
                  <a:lnTo>
                    <a:pt x="38" y="6"/>
                  </a:lnTo>
                  <a:lnTo>
                    <a:pt x="41" y="9"/>
                  </a:lnTo>
                  <a:lnTo>
                    <a:pt x="42" y="14"/>
                  </a:lnTo>
                  <a:lnTo>
                    <a:pt x="43" y="18"/>
                  </a:lnTo>
                  <a:lnTo>
                    <a:pt x="42" y="23"/>
                  </a:lnTo>
                  <a:lnTo>
                    <a:pt x="40" y="27"/>
                  </a:lnTo>
                  <a:lnTo>
                    <a:pt x="38" y="30"/>
                  </a:lnTo>
                  <a:lnTo>
                    <a:pt x="34" y="33"/>
                  </a:lnTo>
                  <a:lnTo>
                    <a:pt x="30" y="35"/>
                  </a:lnTo>
                  <a:lnTo>
                    <a:pt x="34" y="38"/>
                  </a:lnTo>
                  <a:lnTo>
                    <a:pt x="38" y="41"/>
                  </a:lnTo>
                  <a:lnTo>
                    <a:pt x="41" y="44"/>
                  </a:lnTo>
                  <a:close/>
                  <a:moveTo>
                    <a:pt x="34" y="27"/>
                  </a:moveTo>
                  <a:lnTo>
                    <a:pt x="36" y="23"/>
                  </a:lnTo>
                  <a:lnTo>
                    <a:pt x="38" y="18"/>
                  </a:lnTo>
                  <a:lnTo>
                    <a:pt x="36" y="15"/>
                  </a:lnTo>
                  <a:lnTo>
                    <a:pt x="35" y="11"/>
                  </a:lnTo>
                  <a:lnTo>
                    <a:pt x="34" y="8"/>
                  </a:lnTo>
                  <a:lnTo>
                    <a:pt x="31" y="6"/>
                  </a:lnTo>
                  <a:lnTo>
                    <a:pt x="27" y="3"/>
                  </a:lnTo>
                  <a:lnTo>
                    <a:pt x="23" y="3"/>
                  </a:lnTo>
                  <a:lnTo>
                    <a:pt x="18" y="3"/>
                  </a:lnTo>
                  <a:lnTo>
                    <a:pt x="15" y="6"/>
                  </a:lnTo>
                  <a:lnTo>
                    <a:pt x="12" y="8"/>
                  </a:lnTo>
                  <a:lnTo>
                    <a:pt x="9" y="12"/>
                  </a:lnTo>
                  <a:lnTo>
                    <a:pt x="8" y="17"/>
                  </a:lnTo>
                  <a:lnTo>
                    <a:pt x="9" y="19"/>
                  </a:lnTo>
                  <a:lnTo>
                    <a:pt x="10" y="23"/>
                  </a:lnTo>
                  <a:lnTo>
                    <a:pt x="13" y="25"/>
                  </a:lnTo>
                  <a:lnTo>
                    <a:pt x="17" y="28"/>
                  </a:lnTo>
                  <a:lnTo>
                    <a:pt x="22" y="30"/>
                  </a:lnTo>
                  <a:lnTo>
                    <a:pt x="27" y="34"/>
                  </a:lnTo>
                  <a:lnTo>
                    <a:pt x="31" y="30"/>
                  </a:lnTo>
                  <a:lnTo>
                    <a:pt x="34" y="27"/>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46" name="Freeform 148"/>
            <p:cNvSpPr>
              <a:spLocks/>
            </p:cNvSpPr>
            <p:nvPr/>
          </p:nvSpPr>
          <p:spPr bwMode="auto">
            <a:xfrm>
              <a:off x="2035092" y="3859332"/>
              <a:ext cx="23872" cy="16256"/>
            </a:xfrm>
            <a:custGeom>
              <a:avLst/>
              <a:gdLst>
                <a:gd name="T0" fmla="*/ 11 w 13"/>
                <a:gd name="T1" fmla="*/ 11 h 12"/>
                <a:gd name="T2" fmla="*/ 9 w 13"/>
                <a:gd name="T3" fmla="*/ 12 h 12"/>
                <a:gd name="T4" fmla="*/ 7 w 13"/>
                <a:gd name="T5" fmla="*/ 12 h 12"/>
                <a:gd name="T6" fmla="*/ 4 w 13"/>
                <a:gd name="T7" fmla="*/ 12 h 12"/>
                <a:gd name="T8" fmla="*/ 2 w 13"/>
                <a:gd name="T9" fmla="*/ 11 h 12"/>
                <a:gd name="T10" fmla="*/ 1 w 13"/>
                <a:gd name="T11" fmla="*/ 9 h 12"/>
                <a:gd name="T12" fmla="*/ 0 w 13"/>
                <a:gd name="T13" fmla="*/ 7 h 12"/>
                <a:gd name="T14" fmla="*/ 1 w 13"/>
                <a:gd name="T15" fmla="*/ 3 h 12"/>
                <a:gd name="T16" fmla="*/ 2 w 13"/>
                <a:gd name="T17" fmla="*/ 1 h 12"/>
                <a:gd name="T18" fmla="*/ 4 w 13"/>
                <a:gd name="T19" fmla="*/ 0 h 12"/>
                <a:gd name="T20" fmla="*/ 7 w 13"/>
                <a:gd name="T21" fmla="*/ 0 h 12"/>
                <a:gd name="T22" fmla="*/ 9 w 13"/>
                <a:gd name="T23" fmla="*/ 0 h 12"/>
                <a:gd name="T24" fmla="*/ 11 w 13"/>
                <a:gd name="T25" fmla="*/ 1 h 12"/>
                <a:gd name="T26" fmla="*/ 12 w 13"/>
                <a:gd name="T27" fmla="*/ 3 h 12"/>
                <a:gd name="T28" fmla="*/ 13 w 13"/>
                <a:gd name="T29" fmla="*/ 7 h 12"/>
                <a:gd name="T30" fmla="*/ 12 w 13"/>
                <a:gd name="T31" fmla="*/ 9 h 12"/>
                <a:gd name="T32" fmla="*/ 11 w 13"/>
                <a:gd name="T3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12">
                  <a:moveTo>
                    <a:pt x="11" y="11"/>
                  </a:moveTo>
                  <a:lnTo>
                    <a:pt x="9" y="12"/>
                  </a:lnTo>
                  <a:lnTo>
                    <a:pt x="7" y="12"/>
                  </a:lnTo>
                  <a:lnTo>
                    <a:pt x="4" y="12"/>
                  </a:lnTo>
                  <a:lnTo>
                    <a:pt x="2" y="11"/>
                  </a:lnTo>
                  <a:lnTo>
                    <a:pt x="1" y="9"/>
                  </a:lnTo>
                  <a:lnTo>
                    <a:pt x="0" y="7"/>
                  </a:lnTo>
                  <a:lnTo>
                    <a:pt x="1" y="3"/>
                  </a:lnTo>
                  <a:lnTo>
                    <a:pt x="2" y="1"/>
                  </a:lnTo>
                  <a:lnTo>
                    <a:pt x="4" y="0"/>
                  </a:lnTo>
                  <a:lnTo>
                    <a:pt x="7" y="0"/>
                  </a:lnTo>
                  <a:lnTo>
                    <a:pt x="9" y="0"/>
                  </a:lnTo>
                  <a:lnTo>
                    <a:pt x="11" y="1"/>
                  </a:lnTo>
                  <a:lnTo>
                    <a:pt x="12" y="3"/>
                  </a:lnTo>
                  <a:lnTo>
                    <a:pt x="13" y="7"/>
                  </a:lnTo>
                  <a:lnTo>
                    <a:pt x="12" y="9"/>
                  </a:lnTo>
                  <a:lnTo>
                    <a:pt x="11" y="11"/>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47" name="Freeform 149"/>
            <p:cNvSpPr>
              <a:spLocks/>
            </p:cNvSpPr>
            <p:nvPr/>
          </p:nvSpPr>
          <p:spPr bwMode="auto">
            <a:xfrm>
              <a:off x="2090181" y="3776699"/>
              <a:ext cx="75289" cy="98889"/>
            </a:xfrm>
            <a:custGeom>
              <a:avLst/>
              <a:gdLst>
                <a:gd name="T0" fmla="*/ 41 w 41"/>
                <a:gd name="T1" fmla="*/ 4 h 73"/>
                <a:gd name="T2" fmla="*/ 33 w 41"/>
                <a:gd name="T3" fmla="*/ 18 h 73"/>
                <a:gd name="T4" fmla="*/ 27 w 41"/>
                <a:gd name="T5" fmla="*/ 31 h 73"/>
                <a:gd name="T6" fmla="*/ 23 w 41"/>
                <a:gd name="T7" fmla="*/ 44 h 73"/>
                <a:gd name="T8" fmla="*/ 22 w 41"/>
                <a:gd name="T9" fmla="*/ 55 h 73"/>
                <a:gd name="T10" fmla="*/ 22 w 41"/>
                <a:gd name="T11" fmla="*/ 60 h 73"/>
                <a:gd name="T12" fmla="*/ 22 w 41"/>
                <a:gd name="T13" fmla="*/ 63 h 73"/>
                <a:gd name="T14" fmla="*/ 22 w 41"/>
                <a:gd name="T15" fmla="*/ 66 h 73"/>
                <a:gd name="T16" fmla="*/ 23 w 41"/>
                <a:gd name="T17" fmla="*/ 68 h 73"/>
                <a:gd name="T18" fmla="*/ 22 w 41"/>
                <a:gd name="T19" fmla="*/ 70 h 73"/>
                <a:gd name="T20" fmla="*/ 21 w 41"/>
                <a:gd name="T21" fmla="*/ 72 h 73"/>
                <a:gd name="T22" fmla="*/ 20 w 41"/>
                <a:gd name="T23" fmla="*/ 73 h 73"/>
                <a:gd name="T24" fmla="*/ 17 w 41"/>
                <a:gd name="T25" fmla="*/ 73 h 73"/>
                <a:gd name="T26" fmla="*/ 16 w 41"/>
                <a:gd name="T27" fmla="*/ 72 h 73"/>
                <a:gd name="T28" fmla="*/ 14 w 41"/>
                <a:gd name="T29" fmla="*/ 71 h 73"/>
                <a:gd name="T30" fmla="*/ 13 w 41"/>
                <a:gd name="T31" fmla="*/ 70 h 73"/>
                <a:gd name="T32" fmla="*/ 13 w 41"/>
                <a:gd name="T33" fmla="*/ 67 h 73"/>
                <a:gd name="T34" fmla="*/ 14 w 41"/>
                <a:gd name="T35" fmla="*/ 58 h 73"/>
                <a:gd name="T36" fmla="*/ 16 w 41"/>
                <a:gd name="T37" fmla="*/ 46 h 73"/>
                <a:gd name="T38" fmla="*/ 20 w 41"/>
                <a:gd name="T39" fmla="*/ 37 h 73"/>
                <a:gd name="T40" fmla="*/ 26 w 41"/>
                <a:gd name="T41" fmla="*/ 24 h 73"/>
                <a:gd name="T42" fmla="*/ 35 w 41"/>
                <a:gd name="T43" fmla="*/ 7 h 73"/>
                <a:gd name="T44" fmla="*/ 14 w 41"/>
                <a:gd name="T45" fmla="*/ 7 h 73"/>
                <a:gd name="T46" fmla="*/ 12 w 41"/>
                <a:gd name="T47" fmla="*/ 7 h 73"/>
                <a:gd name="T48" fmla="*/ 9 w 41"/>
                <a:gd name="T49" fmla="*/ 8 h 73"/>
                <a:gd name="T50" fmla="*/ 7 w 41"/>
                <a:gd name="T51" fmla="*/ 9 h 73"/>
                <a:gd name="T52" fmla="*/ 5 w 41"/>
                <a:gd name="T53" fmla="*/ 11 h 73"/>
                <a:gd name="T54" fmla="*/ 4 w 41"/>
                <a:gd name="T55" fmla="*/ 15 h 73"/>
                <a:gd name="T56" fmla="*/ 3 w 41"/>
                <a:gd name="T57" fmla="*/ 18 h 73"/>
                <a:gd name="T58" fmla="*/ 0 w 41"/>
                <a:gd name="T59" fmla="*/ 18 h 73"/>
                <a:gd name="T60" fmla="*/ 4 w 41"/>
                <a:gd name="T61" fmla="*/ 0 h 73"/>
                <a:gd name="T62" fmla="*/ 41 w 41"/>
                <a:gd name="T63" fmla="*/ 0 h 73"/>
                <a:gd name="T64" fmla="*/ 41 w 41"/>
                <a:gd name="T65" fmla="*/ 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73">
                  <a:moveTo>
                    <a:pt x="41" y="4"/>
                  </a:moveTo>
                  <a:lnTo>
                    <a:pt x="33" y="18"/>
                  </a:lnTo>
                  <a:lnTo>
                    <a:pt x="27" y="31"/>
                  </a:lnTo>
                  <a:lnTo>
                    <a:pt x="23" y="44"/>
                  </a:lnTo>
                  <a:lnTo>
                    <a:pt x="22" y="55"/>
                  </a:lnTo>
                  <a:lnTo>
                    <a:pt x="22" y="60"/>
                  </a:lnTo>
                  <a:lnTo>
                    <a:pt x="22" y="63"/>
                  </a:lnTo>
                  <a:lnTo>
                    <a:pt x="22" y="66"/>
                  </a:lnTo>
                  <a:lnTo>
                    <a:pt x="23" y="68"/>
                  </a:lnTo>
                  <a:lnTo>
                    <a:pt x="22" y="70"/>
                  </a:lnTo>
                  <a:lnTo>
                    <a:pt x="21" y="72"/>
                  </a:lnTo>
                  <a:lnTo>
                    <a:pt x="20" y="73"/>
                  </a:lnTo>
                  <a:lnTo>
                    <a:pt x="17" y="73"/>
                  </a:lnTo>
                  <a:lnTo>
                    <a:pt x="16" y="72"/>
                  </a:lnTo>
                  <a:lnTo>
                    <a:pt x="14" y="71"/>
                  </a:lnTo>
                  <a:lnTo>
                    <a:pt x="13" y="70"/>
                  </a:lnTo>
                  <a:lnTo>
                    <a:pt x="13" y="67"/>
                  </a:lnTo>
                  <a:lnTo>
                    <a:pt x="14" y="58"/>
                  </a:lnTo>
                  <a:lnTo>
                    <a:pt x="16" y="46"/>
                  </a:lnTo>
                  <a:lnTo>
                    <a:pt x="20" y="37"/>
                  </a:lnTo>
                  <a:lnTo>
                    <a:pt x="26" y="24"/>
                  </a:lnTo>
                  <a:lnTo>
                    <a:pt x="35" y="7"/>
                  </a:lnTo>
                  <a:lnTo>
                    <a:pt x="14" y="7"/>
                  </a:lnTo>
                  <a:lnTo>
                    <a:pt x="12" y="7"/>
                  </a:lnTo>
                  <a:lnTo>
                    <a:pt x="9" y="8"/>
                  </a:lnTo>
                  <a:lnTo>
                    <a:pt x="7" y="9"/>
                  </a:lnTo>
                  <a:lnTo>
                    <a:pt x="5" y="11"/>
                  </a:lnTo>
                  <a:lnTo>
                    <a:pt x="4" y="15"/>
                  </a:lnTo>
                  <a:lnTo>
                    <a:pt x="3" y="18"/>
                  </a:lnTo>
                  <a:lnTo>
                    <a:pt x="0" y="18"/>
                  </a:lnTo>
                  <a:lnTo>
                    <a:pt x="4" y="0"/>
                  </a:lnTo>
                  <a:lnTo>
                    <a:pt x="41" y="0"/>
                  </a:lnTo>
                  <a:lnTo>
                    <a:pt x="41" y="4"/>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48" name="Freeform 150"/>
            <p:cNvSpPr>
              <a:spLocks noEditPoints="1"/>
            </p:cNvSpPr>
            <p:nvPr/>
          </p:nvSpPr>
          <p:spPr bwMode="auto">
            <a:xfrm>
              <a:off x="2185669" y="3775345"/>
              <a:ext cx="80797" cy="100243"/>
            </a:xfrm>
            <a:custGeom>
              <a:avLst/>
              <a:gdLst>
                <a:gd name="T0" fmla="*/ 9 w 44"/>
                <a:gd name="T1" fmla="*/ 14 h 74"/>
                <a:gd name="T2" fmla="*/ 7 w 44"/>
                <a:gd name="T3" fmla="*/ 24 h 74"/>
                <a:gd name="T4" fmla="*/ 9 w 44"/>
                <a:gd name="T5" fmla="*/ 34 h 74"/>
                <a:gd name="T6" fmla="*/ 14 w 44"/>
                <a:gd name="T7" fmla="*/ 41 h 74"/>
                <a:gd name="T8" fmla="*/ 21 w 44"/>
                <a:gd name="T9" fmla="*/ 43 h 74"/>
                <a:gd name="T10" fmla="*/ 28 w 44"/>
                <a:gd name="T11" fmla="*/ 40 h 74"/>
                <a:gd name="T12" fmla="*/ 34 w 44"/>
                <a:gd name="T13" fmla="*/ 33 h 74"/>
                <a:gd name="T14" fmla="*/ 36 w 44"/>
                <a:gd name="T15" fmla="*/ 26 h 74"/>
                <a:gd name="T16" fmla="*/ 34 w 44"/>
                <a:gd name="T17" fmla="*/ 14 h 74"/>
                <a:gd name="T18" fmla="*/ 30 w 44"/>
                <a:gd name="T19" fmla="*/ 6 h 74"/>
                <a:gd name="T20" fmla="*/ 22 w 44"/>
                <a:gd name="T21" fmla="*/ 3 h 74"/>
                <a:gd name="T22" fmla="*/ 14 w 44"/>
                <a:gd name="T23" fmla="*/ 6 h 74"/>
                <a:gd name="T24" fmla="*/ 30 w 44"/>
                <a:gd name="T25" fmla="*/ 43 h 74"/>
                <a:gd name="T26" fmla="*/ 23 w 44"/>
                <a:gd name="T27" fmla="*/ 46 h 74"/>
                <a:gd name="T28" fmla="*/ 14 w 44"/>
                <a:gd name="T29" fmla="*/ 46 h 74"/>
                <a:gd name="T30" fmla="*/ 6 w 44"/>
                <a:gd name="T31" fmla="*/ 41 h 74"/>
                <a:gd name="T32" fmla="*/ 1 w 44"/>
                <a:gd name="T33" fmla="*/ 34 h 74"/>
                <a:gd name="T34" fmla="*/ 0 w 44"/>
                <a:gd name="T35" fmla="*/ 24 h 74"/>
                <a:gd name="T36" fmla="*/ 3 w 44"/>
                <a:gd name="T37" fmla="*/ 12 h 74"/>
                <a:gd name="T38" fmla="*/ 9 w 44"/>
                <a:gd name="T39" fmla="*/ 5 h 74"/>
                <a:gd name="T40" fmla="*/ 17 w 44"/>
                <a:gd name="T41" fmla="*/ 1 h 74"/>
                <a:gd name="T42" fmla="*/ 26 w 44"/>
                <a:gd name="T43" fmla="*/ 1 h 74"/>
                <a:gd name="T44" fmla="*/ 35 w 44"/>
                <a:gd name="T45" fmla="*/ 6 h 74"/>
                <a:gd name="T46" fmla="*/ 42 w 44"/>
                <a:gd name="T47" fmla="*/ 19 h 74"/>
                <a:gd name="T48" fmla="*/ 42 w 44"/>
                <a:gd name="T49" fmla="*/ 50 h 74"/>
                <a:gd name="T50" fmla="*/ 28 w 44"/>
                <a:gd name="T51" fmla="*/ 71 h 74"/>
                <a:gd name="T52" fmla="*/ 13 w 44"/>
                <a:gd name="T53" fmla="*/ 73 h 74"/>
                <a:gd name="T54" fmla="*/ 6 w 44"/>
                <a:gd name="T55" fmla="*/ 70 h 74"/>
                <a:gd name="T56" fmla="*/ 4 w 44"/>
                <a:gd name="T57" fmla="*/ 65 h 74"/>
                <a:gd name="T58" fmla="*/ 7 w 44"/>
                <a:gd name="T59" fmla="*/ 60 h 74"/>
                <a:gd name="T60" fmla="*/ 10 w 44"/>
                <a:gd name="T61" fmla="*/ 60 h 74"/>
                <a:gd name="T62" fmla="*/ 13 w 44"/>
                <a:gd name="T63" fmla="*/ 64 h 74"/>
                <a:gd name="T64" fmla="*/ 13 w 44"/>
                <a:gd name="T65" fmla="*/ 68 h 74"/>
                <a:gd name="T66" fmla="*/ 14 w 44"/>
                <a:gd name="T67" fmla="*/ 70 h 74"/>
                <a:gd name="T68" fmla="*/ 18 w 44"/>
                <a:gd name="T69" fmla="*/ 71 h 74"/>
                <a:gd name="T70" fmla="*/ 25 w 44"/>
                <a:gd name="T71" fmla="*/ 69 h 74"/>
                <a:gd name="T72" fmla="*/ 31 w 44"/>
                <a:gd name="T73" fmla="*/ 63 h 74"/>
                <a:gd name="T74" fmla="*/ 36 w 44"/>
                <a:gd name="T75" fmla="*/ 35 h 74"/>
                <a:gd name="T76" fmla="*/ 30 w 44"/>
                <a:gd name="T77" fmla="*/ 4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 h="74">
                  <a:moveTo>
                    <a:pt x="10" y="9"/>
                  </a:moveTo>
                  <a:lnTo>
                    <a:pt x="9" y="14"/>
                  </a:lnTo>
                  <a:lnTo>
                    <a:pt x="8" y="18"/>
                  </a:lnTo>
                  <a:lnTo>
                    <a:pt x="7" y="24"/>
                  </a:lnTo>
                  <a:lnTo>
                    <a:pt x="8" y="29"/>
                  </a:lnTo>
                  <a:lnTo>
                    <a:pt x="9" y="34"/>
                  </a:lnTo>
                  <a:lnTo>
                    <a:pt x="10" y="37"/>
                  </a:lnTo>
                  <a:lnTo>
                    <a:pt x="14" y="41"/>
                  </a:lnTo>
                  <a:lnTo>
                    <a:pt x="17" y="42"/>
                  </a:lnTo>
                  <a:lnTo>
                    <a:pt x="21" y="43"/>
                  </a:lnTo>
                  <a:lnTo>
                    <a:pt x="24" y="42"/>
                  </a:lnTo>
                  <a:lnTo>
                    <a:pt x="28" y="40"/>
                  </a:lnTo>
                  <a:lnTo>
                    <a:pt x="31" y="37"/>
                  </a:lnTo>
                  <a:lnTo>
                    <a:pt x="34" y="33"/>
                  </a:lnTo>
                  <a:lnTo>
                    <a:pt x="35" y="29"/>
                  </a:lnTo>
                  <a:lnTo>
                    <a:pt x="36" y="26"/>
                  </a:lnTo>
                  <a:lnTo>
                    <a:pt x="35" y="19"/>
                  </a:lnTo>
                  <a:lnTo>
                    <a:pt x="34" y="14"/>
                  </a:lnTo>
                  <a:lnTo>
                    <a:pt x="33" y="9"/>
                  </a:lnTo>
                  <a:lnTo>
                    <a:pt x="30" y="6"/>
                  </a:lnTo>
                  <a:lnTo>
                    <a:pt x="26" y="5"/>
                  </a:lnTo>
                  <a:lnTo>
                    <a:pt x="22" y="3"/>
                  </a:lnTo>
                  <a:lnTo>
                    <a:pt x="17" y="5"/>
                  </a:lnTo>
                  <a:lnTo>
                    <a:pt x="14" y="6"/>
                  </a:lnTo>
                  <a:lnTo>
                    <a:pt x="10" y="9"/>
                  </a:lnTo>
                  <a:close/>
                  <a:moveTo>
                    <a:pt x="30" y="43"/>
                  </a:moveTo>
                  <a:lnTo>
                    <a:pt x="26" y="45"/>
                  </a:lnTo>
                  <a:lnTo>
                    <a:pt x="23" y="46"/>
                  </a:lnTo>
                  <a:lnTo>
                    <a:pt x="19" y="46"/>
                  </a:lnTo>
                  <a:lnTo>
                    <a:pt x="14" y="46"/>
                  </a:lnTo>
                  <a:lnTo>
                    <a:pt x="9" y="44"/>
                  </a:lnTo>
                  <a:lnTo>
                    <a:pt x="6" y="41"/>
                  </a:lnTo>
                  <a:lnTo>
                    <a:pt x="4" y="38"/>
                  </a:lnTo>
                  <a:lnTo>
                    <a:pt x="1" y="34"/>
                  </a:lnTo>
                  <a:lnTo>
                    <a:pt x="0" y="29"/>
                  </a:lnTo>
                  <a:lnTo>
                    <a:pt x="0" y="24"/>
                  </a:lnTo>
                  <a:lnTo>
                    <a:pt x="1" y="18"/>
                  </a:lnTo>
                  <a:lnTo>
                    <a:pt x="3" y="12"/>
                  </a:lnTo>
                  <a:lnTo>
                    <a:pt x="6" y="7"/>
                  </a:lnTo>
                  <a:lnTo>
                    <a:pt x="9" y="5"/>
                  </a:lnTo>
                  <a:lnTo>
                    <a:pt x="13" y="2"/>
                  </a:lnTo>
                  <a:lnTo>
                    <a:pt x="17" y="1"/>
                  </a:lnTo>
                  <a:lnTo>
                    <a:pt x="22" y="0"/>
                  </a:lnTo>
                  <a:lnTo>
                    <a:pt x="26" y="1"/>
                  </a:lnTo>
                  <a:lnTo>
                    <a:pt x="31" y="2"/>
                  </a:lnTo>
                  <a:lnTo>
                    <a:pt x="35" y="6"/>
                  </a:lnTo>
                  <a:lnTo>
                    <a:pt x="37" y="9"/>
                  </a:lnTo>
                  <a:lnTo>
                    <a:pt x="42" y="19"/>
                  </a:lnTo>
                  <a:lnTo>
                    <a:pt x="44" y="34"/>
                  </a:lnTo>
                  <a:lnTo>
                    <a:pt x="42" y="50"/>
                  </a:lnTo>
                  <a:lnTo>
                    <a:pt x="36" y="62"/>
                  </a:lnTo>
                  <a:lnTo>
                    <a:pt x="28" y="71"/>
                  </a:lnTo>
                  <a:lnTo>
                    <a:pt x="17" y="74"/>
                  </a:lnTo>
                  <a:lnTo>
                    <a:pt x="13" y="73"/>
                  </a:lnTo>
                  <a:lnTo>
                    <a:pt x="8" y="72"/>
                  </a:lnTo>
                  <a:lnTo>
                    <a:pt x="6" y="70"/>
                  </a:lnTo>
                  <a:lnTo>
                    <a:pt x="5" y="68"/>
                  </a:lnTo>
                  <a:lnTo>
                    <a:pt x="4" y="65"/>
                  </a:lnTo>
                  <a:lnTo>
                    <a:pt x="5" y="62"/>
                  </a:lnTo>
                  <a:lnTo>
                    <a:pt x="7" y="60"/>
                  </a:lnTo>
                  <a:lnTo>
                    <a:pt x="9" y="60"/>
                  </a:lnTo>
                  <a:lnTo>
                    <a:pt x="10" y="60"/>
                  </a:lnTo>
                  <a:lnTo>
                    <a:pt x="13" y="62"/>
                  </a:lnTo>
                  <a:lnTo>
                    <a:pt x="13" y="64"/>
                  </a:lnTo>
                  <a:lnTo>
                    <a:pt x="13" y="67"/>
                  </a:lnTo>
                  <a:lnTo>
                    <a:pt x="13" y="68"/>
                  </a:lnTo>
                  <a:lnTo>
                    <a:pt x="14" y="69"/>
                  </a:lnTo>
                  <a:lnTo>
                    <a:pt x="14" y="70"/>
                  </a:lnTo>
                  <a:lnTo>
                    <a:pt x="16" y="71"/>
                  </a:lnTo>
                  <a:lnTo>
                    <a:pt x="18" y="71"/>
                  </a:lnTo>
                  <a:lnTo>
                    <a:pt x="22" y="71"/>
                  </a:lnTo>
                  <a:lnTo>
                    <a:pt x="25" y="69"/>
                  </a:lnTo>
                  <a:lnTo>
                    <a:pt x="27" y="67"/>
                  </a:lnTo>
                  <a:lnTo>
                    <a:pt x="31" y="63"/>
                  </a:lnTo>
                  <a:lnTo>
                    <a:pt x="34" y="52"/>
                  </a:lnTo>
                  <a:lnTo>
                    <a:pt x="36" y="35"/>
                  </a:lnTo>
                  <a:lnTo>
                    <a:pt x="33" y="40"/>
                  </a:lnTo>
                  <a:lnTo>
                    <a:pt x="30" y="43"/>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49" name="Freeform 151"/>
            <p:cNvSpPr>
              <a:spLocks/>
            </p:cNvSpPr>
            <p:nvPr/>
          </p:nvSpPr>
          <p:spPr bwMode="auto">
            <a:xfrm>
              <a:off x="2288502" y="3775345"/>
              <a:ext cx="75289" cy="98889"/>
            </a:xfrm>
            <a:custGeom>
              <a:avLst/>
              <a:gdLst>
                <a:gd name="T0" fmla="*/ 32 w 41"/>
                <a:gd name="T1" fmla="*/ 25 h 73"/>
                <a:gd name="T2" fmla="*/ 32 w 41"/>
                <a:gd name="T3" fmla="*/ 15 h 73"/>
                <a:gd name="T4" fmla="*/ 30 w 41"/>
                <a:gd name="T5" fmla="*/ 7 h 73"/>
                <a:gd name="T6" fmla="*/ 23 w 41"/>
                <a:gd name="T7" fmla="*/ 3 h 73"/>
                <a:gd name="T8" fmla="*/ 16 w 41"/>
                <a:gd name="T9" fmla="*/ 3 h 73"/>
                <a:gd name="T10" fmla="*/ 11 w 41"/>
                <a:gd name="T11" fmla="*/ 6 h 73"/>
                <a:gd name="T12" fmla="*/ 7 w 41"/>
                <a:gd name="T13" fmla="*/ 10 h 73"/>
                <a:gd name="T14" fmla="*/ 7 w 41"/>
                <a:gd name="T15" fmla="*/ 16 h 73"/>
                <a:gd name="T16" fmla="*/ 10 w 41"/>
                <a:gd name="T17" fmla="*/ 19 h 73"/>
                <a:gd name="T18" fmla="*/ 10 w 41"/>
                <a:gd name="T19" fmla="*/ 23 h 73"/>
                <a:gd name="T20" fmla="*/ 7 w 41"/>
                <a:gd name="T21" fmla="*/ 25 h 73"/>
                <a:gd name="T22" fmla="*/ 4 w 41"/>
                <a:gd name="T23" fmla="*/ 25 h 73"/>
                <a:gd name="T24" fmla="*/ 1 w 41"/>
                <a:gd name="T25" fmla="*/ 21 h 73"/>
                <a:gd name="T26" fmla="*/ 1 w 41"/>
                <a:gd name="T27" fmla="*/ 15 h 73"/>
                <a:gd name="T28" fmla="*/ 4 w 41"/>
                <a:gd name="T29" fmla="*/ 8 h 73"/>
                <a:gd name="T30" fmla="*/ 11 w 41"/>
                <a:gd name="T31" fmla="*/ 2 h 73"/>
                <a:gd name="T32" fmla="*/ 20 w 41"/>
                <a:gd name="T33" fmla="*/ 0 h 73"/>
                <a:gd name="T34" fmla="*/ 29 w 41"/>
                <a:gd name="T35" fmla="*/ 1 h 73"/>
                <a:gd name="T36" fmla="*/ 36 w 41"/>
                <a:gd name="T37" fmla="*/ 6 h 73"/>
                <a:gd name="T38" fmla="*/ 40 w 41"/>
                <a:gd name="T39" fmla="*/ 14 h 73"/>
                <a:gd name="T40" fmla="*/ 39 w 41"/>
                <a:gd name="T41" fmla="*/ 23 h 73"/>
                <a:gd name="T42" fmla="*/ 34 w 41"/>
                <a:gd name="T43" fmla="*/ 34 h 73"/>
                <a:gd name="T44" fmla="*/ 22 w 41"/>
                <a:gd name="T45" fmla="*/ 46 h 73"/>
                <a:gd name="T46" fmla="*/ 12 w 41"/>
                <a:gd name="T47" fmla="*/ 56 h 73"/>
                <a:gd name="T48" fmla="*/ 5 w 41"/>
                <a:gd name="T49" fmla="*/ 64 h 73"/>
                <a:gd name="T50" fmla="*/ 29 w 41"/>
                <a:gd name="T51" fmla="*/ 67 h 73"/>
                <a:gd name="T52" fmla="*/ 36 w 41"/>
                <a:gd name="T53" fmla="*/ 64 h 73"/>
                <a:gd name="T54" fmla="*/ 38 w 41"/>
                <a:gd name="T55" fmla="*/ 59 h 73"/>
                <a:gd name="T56" fmla="*/ 41 w 41"/>
                <a:gd name="T57" fmla="*/ 55 h 73"/>
                <a:gd name="T58" fmla="*/ 0 w 41"/>
                <a:gd name="T59" fmla="*/ 73 h 73"/>
                <a:gd name="T60" fmla="*/ 2 w 41"/>
                <a:gd name="T61" fmla="*/ 63 h 73"/>
                <a:gd name="T62" fmla="*/ 10 w 41"/>
                <a:gd name="T63" fmla="*/ 54 h 73"/>
                <a:gd name="T64" fmla="*/ 19 w 41"/>
                <a:gd name="T65" fmla="*/ 44 h 73"/>
                <a:gd name="T66" fmla="*/ 27 w 41"/>
                <a:gd name="T67"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73">
                  <a:moveTo>
                    <a:pt x="30" y="30"/>
                  </a:moveTo>
                  <a:lnTo>
                    <a:pt x="32" y="25"/>
                  </a:lnTo>
                  <a:lnTo>
                    <a:pt x="33" y="19"/>
                  </a:lnTo>
                  <a:lnTo>
                    <a:pt x="32" y="15"/>
                  </a:lnTo>
                  <a:lnTo>
                    <a:pt x="31" y="10"/>
                  </a:lnTo>
                  <a:lnTo>
                    <a:pt x="30" y="7"/>
                  </a:lnTo>
                  <a:lnTo>
                    <a:pt x="27" y="5"/>
                  </a:lnTo>
                  <a:lnTo>
                    <a:pt x="23" y="3"/>
                  </a:lnTo>
                  <a:lnTo>
                    <a:pt x="20" y="3"/>
                  </a:lnTo>
                  <a:lnTo>
                    <a:pt x="16" y="3"/>
                  </a:lnTo>
                  <a:lnTo>
                    <a:pt x="13" y="5"/>
                  </a:lnTo>
                  <a:lnTo>
                    <a:pt x="11" y="6"/>
                  </a:lnTo>
                  <a:lnTo>
                    <a:pt x="9" y="8"/>
                  </a:lnTo>
                  <a:lnTo>
                    <a:pt x="7" y="10"/>
                  </a:lnTo>
                  <a:lnTo>
                    <a:pt x="7" y="14"/>
                  </a:lnTo>
                  <a:lnTo>
                    <a:pt x="7" y="16"/>
                  </a:lnTo>
                  <a:lnTo>
                    <a:pt x="9" y="17"/>
                  </a:lnTo>
                  <a:lnTo>
                    <a:pt x="10" y="19"/>
                  </a:lnTo>
                  <a:lnTo>
                    <a:pt x="10" y="20"/>
                  </a:lnTo>
                  <a:lnTo>
                    <a:pt x="10" y="23"/>
                  </a:lnTo>
                  <a:lnTo>
                    <a:pt x="9" y="24"/>
                  </a:lnTo>
                  <a:lnTo>
                    <a:pt x="7" y="25"/>
                  </a:lnTo>
                  <a:lnTo>
                    <a:pt x="6" y="25"/>
                  </a:lnTo>
                  <a:lnTo>
                    <a:pt x="4" y="25"/>
                  </a:lnTo>
                  <a:lnTo>
                    <a:pt x="2" y="24"/>
                  </a:lnTo>
                  <a:lnTo>
                    <a:pt x="1" y="21"/>
                  </a:lnTo>
                  <a:lnTo>
                    <a:pt x="1" y="18"/>
                  </a:lnTo>
                  <a:lnTo>
                    <a:pt x="1" y="15"/>
                  </a:lnTo>
                  <a:lnTo>
                    <a:pt x="2" y="11"/>
                  </a:lnTo>
                  <a:lnTo>
                    <a:pt x="4" y="8"/>
                  </a:lnTo>
                  <a:lnTo>
                    <a:pt x="6" y="5"/>
                  </a:lnTo>
                  <a:lnTo>
                    <a:pt x="11" y="2"/>
                  </a:lnTo>
                  <a:lnTo>
                    <a:pt x="15" y="1"/>
                  </a:lnTo>
                  <a:lnTo>
                    <a:pt x="20" y="0"/>
                  </a:lnTo>
                  <a:lnTo>
                    <a:pt x="25" y="1"/>
                  </a:lnTo>
                  <a:lnTo>
                    <a:pt x="29" y="1"/>
                  </a:lnTo>
                  <a:lnTo>
                    <a:pt x="32" y="3"/>
                  </a:lnTo>
                  <a:lnTo>
                    <a:pt x="36" y="6"/>
                  </a:lnTo>
                  <a:lnTo>
                    <a:pt x="38" y="9"/>
                  </a:lnTo>
                  <a:lnTo>
                    <a:pt x="40" y="14"/>
                  </a:lnTo>
                  <a:lnTo>
                    <a:pt x="40" y="18"/>
                  </a:lnTo>
                  <a:lnTo>
                    <a:pt x="39" y="23"/>
                  </a:lnTo>
                  <a:lnTo>
                    <a:pt x="38" y="28"/>
                  </a:lnTo>
                  <a:lnTo>
                    <a:pt x="34" y="34"/>
                  </a:lnTo>
                  <a:lnTo>
                    <a:pt x="30" y="38"/>
                  </a:lnTo>
                  <a:lnTo>
                    <a:pt x="22" y="46"/>
                  </a:lnTo>
                  <a:lnTo>
                    <a:pt x="15" y="53"/>
                  </a:lnTo>
                  <a:lnTo>
                    <a:pt x="12" y="56"/>
                  </a:lnTo>
                  <a:lnTo>
                    <a:pt x="9" y="61"/>
                  </a:lnTo>
                  <a:lnTo>
                    <a:pt x="5" y="64"/>
                  </a:lnTo>
                  <a:lnTo>
                    <a:pt x="4" y="67"/>
                  </a:lnTo>
                  <a:lnTo>
                    <a:pt x="29" y="67"/>
                  </a:lnTo>
                  <a:lnTo>
                    <a:pt x="32" y="67"/>
                  </a:lnTo>
                  <a:lnTo>
                    <a:pt x="36" y="64"/>
                  </a:lnTo>
                  <a:lnTo>
                    <a:pt x="37" y="62"/>
                  </a:lnTo>
                  <a:lnTo>
                    <a:pt x="38" y="59"/>
                  </a:lnTo>
                  <a:lnTo>
                    <a:pt x="39" y="55"/>
                  </a:lnTo>
                  <a:lnTo>
                    <a:pt x="41" y="55"/>
                  </a:lnTo>
                  <a:lnTo>
                    <a:pt x="39" y="73"/>
                  </a:lnTo>
                  <a:lnTo>
                    <a:pt x="0" y="73"/>
                  </a:lnTo>
                  <a:lnTo>
                    <a:pt x="0" y="68"/>
                  </a:lnTo>
                  <a:lnTo>
                    <a:pt x="2" y="63"/>
                  </a:lnTo>
                  <a:lnTo>
                    <a:pt x="6" y="59"/>
                  </a:lnTo>
                  <a:lnTo>
                    <a:pt x="10" y="54"/>
                  </a:lnTo>
                  <a:lnTo>
                    <a:pt x="13" y="50"/>
                  </a:lnTo>
                  <a:lnTo>
                    <a:pt x="19" y="44"/>
                  </a:lnTo>
                  <a:lnTo>
                    <a:pt x="23" y="40"/>
                  </a:lnTo>
                  <a:lnTo>
                    <a:pt x="27" y="35"/>
                  </a:lnTo>
                  <a:lnTo>
                    <a:pt x="30" y="3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50" name="Freeform 152"/>
            <p:cNvSpPr>
              <a:spLocks/>
            </p:cNvSpPr>
            <p:nvPr/>
          </p:nvSpPr>
          <p:spPr bwMode="auto">
            <a:xfrm>
              <a:off x="2442751" y="3807856"/>
              <a:ext cx="86307" cy="67732"/>
            </a:xfrm>
            <a:custGeom>
              <a:avLst/>
              <a:gdLst>
                <a:gd name="T0" fmla="*/ 0 w 47"/>
                <a:gd name="T1" fmla="*/ 50 h 50"/>
                <a:gd name="T2" fmla="*/ 0 w 47"/>
                <a:gd name="T3" fmla="*/ 47 h 50"/>
                <a:gd name="T4" fmla="*/ 2 w 47"/>
                <a:gd name="T5" fmla="*/ 47 h 50"/>
                <a:gd name="T6" fmla="*/ 3 w 47"/>
                <a:gd name="T7" fmla="*/ 47 h 50"/>
                <a:gd name="T8" fmla="*/ 5 w 47"/>
                <a:gd name="T9" fmla="*/ 46 h 50"/>
                <a:gd name="T10" fmla="*/ 6 w 47"/>
                <a:gd name="T11" fmla="*/ 45 h 50"/>
                <a:gd name="T12" fmla="*/ 6 w 47"/>
                <a:gd name="T13" fmla="*/ 44 h 50"/>
                <a:gd name="T14" fmla="*/ 6 w 47"/>
                <a:gd name="T15" fmla="*/ 8 h 50"/>
                <a:gd name="T16" fmla="*/ 6 w 47"/>
                <a:gd name="T17" fmla="*/ 5 h 50"/>
                <a:gd name="T18" fmla="*/ 5 w 47"/>
                <a:gd name="T19" fmla="*/ 5 h 50"/>
                <a:gd name="T20" fmla="*/ 3 w 47"/>
                <a:gd name="T21" fmla="*/ 5 h 50"/>
                <a:gd name="T22" fmla="*/ 0 w 47"/>
                <a:gd name="T23" fmla="*/ 5 h 50"/>
                <a:gd name="T24" fmla="*/ 0 w 47"/>
                <a:gd name="T25" fmla="*/ 2 h 50"/>
                <a:gd name="T26" fmla="*/ 3 w 47"/>
                <a:gd name="T27" fmla="*/ 2 h 50"/>
                <a:gd name="T28" fmla="*/ 7 w 47"/>
                <a:gd name="T29" fmla="*/ 2 h 50"/>
                <a:gd name="T30" fmla="*/ 9 w 47"/>
                <a:gd name="T31" fmla="*/ 1 h 50"/>
                <a:gd name="T32" fmla="*/ 10 w 47"/>
                <a:gd name="T33" fmla="*/ 0 h 50"/>
                <a:gd name="T34" fmla="*/ 11 w 47"/>
                <a:gd name="T35" fmla="*/ 0 h 50"/>
                <a:gd name="T36" fmla="*/ 11 w 47"/>
                <a:gd name="T37" fmla="*/ 10 h 50"/>
                <a:gd name="T38" fmla="*/ 16 w 47"/>
                <a:gd name="T39" fmla="*/ 6 h 50"/>
                <a:gd name="T40" fmla="*/ 19 w 47"/>
                <a:gd name="T41" fmla="*/ 3 h 50"/>
                <a:gd name="T42" fmla="*/ 23 w 47"/>
                <a:gd name="T43" fmla="*/ 2 h 50"/>
                <a:gd name="T44" fmla="*/ 27 w 47"/>
                <a:gd name="T45" fmla="*/ 1 h 50"/>
                <a:gd name="T46" fmla="*/ 32 w 47"/>
                <a:gd name="T47" fmla="*/ 2 h 50"/>
                <a:gd name="T48" fmla="*/ 35 w 47"/>
                <a:gd name="T49" fmla="*/ 3 h 50"/>
                <a:gd name="T50" fmla="*/ 37 w 47"/>
                <a:gd name="T51" fmla="*/ 5 h 50"/>
                <a:gd name="T52" fmla="*/ 40 w 47"/>
                <a:gd name="T53" fmla="*/ 8 h 50"/>
                <a:gd name="T54" fmla="*/ 41 w 47"/>
                <a:gd name="T55" fmla="*/ 12 h 50"/>
                <a:gd name="T56" fmla="*/ 41 w 47"/>
                <a:gd name="T57" fmla="*/ 17 h 50"/>
                <a:gd name="T58" fmla="*/ 41 w 47"/>
                <a:gd name="T59" fmla="*/ 44 h 50"/>
                <a:gd name="T60" fmla="*/ 42 w 47"/>
                <a:gd name="T61" fmla="*/ 45 h 50"/>
                <a:gd name="T62" fmla="*/ 42 w 47"/>
                <a:gd name="T63" fmla="*/ 46 h 50"/>
                <a:gd name="T64" fmla="*/ 43 w 47"/>
                <a:gd name="T65" fmla="*/ 47 h 50"/>
                <a:gd name="T66" fmla="*/ 45 w 47"/>
                <a:gd name="T67" fmla="*/ 47 h 50"/>
                <a:gd name="T68" fmla="*/ 47 w 47"/>
                <a:gd name="T69" fmla="*/ 47 h 50"/>
                <a:gd name="T70" fmla="*/ 47 w 47"/>
                <a:gd name="T71" fmla="*/ 50 h 50"/>
                <a:gd name="T72" fmla="*/ 29 w 47"/>
                <a:gd name="T73" fmla="*/ 50 h 50"/>
                <a:gd name="T74" fmla="*/ 29 w 47"/>
                <a:gd name="T75" fmla="*/ 47 h 50"/>
                <a:gd name="T76" fmla="*/ 32 w 47"/>
                <a:gd name="T77" fmla="*/ 47 h 50"/>
                <a:gd name="T78" fmla="*/ 33 w 47"/>
                <a:gd name="T79" fmla="*/ 47 h 50"/>
                <a:gd name="T80" fmla="*/ 34 w 47"/>
                <a:gd name="T81" fmla="*/ 46 h 50"/>
                <a:gd name="T82" fmla="*/ 35 w 47"/>
                <a:gd name="T83" fmla="*/ 45 h 50"/>
                <a:gd name="T84" fmla="*/ 35 w 47"/>
                <a:gd name="T85" fmla="*/ 44 h 50"/>
                <a:gd name="T86" fmla="*/ 35 w 47"/>
                <a:gd name="T87" fmla="*/ 16 h 50"/>
                <a:gd name="T88" fmla="*/ 35 w 47"/>
                <a:gd name="T89" fmla="*/ 11 h 50"/>
                <a:gd name="T90" fmla="*/ 33 w 47"/>
                <a:gd name="T91" fmla="*/ 8 h 50"/>
                <a:gd name="T92" fmla="*/ 32 w 47"/>
                <a:gd name="T93" fmla="*/ 5 h 50"/>
                <a:gd name="T94" fmla="*/ 29 w 47"/>
                <a:gd name="T95" fmla="*/ 5 h 50"/>
                <a:gd name="T96" fmla="*/ 27 w 47"/>
                <a:gd name="T97" fmla="*/ 4 h 50"/>
                <a:gd name="T98" fmla="*/ 23 w 47"/>
                <a:gd name="T99" fmla="*/ 5 h 50"/>
                <a:gd name="T100" fmla="*/ 19 w 47"/>
                <a:gd name="T101" fmla="*/ 8 h 50"/>
                <a:gd name="T102" fmla="*/ 15 w 47"/>
                <a:gd name="T103" fmla="*/ 10 h 50"/>
                <a:gd name="T104" fmla="*/ 11 w 47"/>
                <a:gd name="T105" fmla="*/ 14 h 50"/>
                <a:gd name="T106" fmla="*/ 11 w 47"/>
                <a:gd name="T107" fmla="*/ 44 h 50"/>
                <a:gd name="T108" fmla="*/ 11 w 47"/>
                <a:gd name="T109" fmla="*/ 45 h 50"/>
                <a:gd name="T110" fmla="*/ 12 w 47"/>
                <a:gd name="T111" fmla="*/ 46 h 50"/>
                <a:gd name="T112" fmla="*/ 14 w 47"/>
                <a:gd name="T113" fmla="*/ 47 h 50"/>
                <a:gd name="T114" fmla="*/ 16 w 47"/>
                <a:gd name="T115" fmla="*/ 47 h 50"/>
                <a:gd name="T116" fmla="*/ 17 w 47"/>
                <a:gd name="T117" fmla="*/ 47 h 50"/>
                <a:gd name="T118" fmla="*/ 17 w 47"/>
                <a:gd name="T119" fmla="*/ 50 h 50"/>
                <a:gd name="T120" fmla="*/ 0 w 47"/>
                <a:gd name="T1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 h="50">
                  <a:moveTo>
                    <a:pt x="0" y="50"/>
                  </a:moveTo>
                  <a:lnTo>
                    <a:pt x="0" y="47"/>
                  </a:lnTo>
                  <a:lnTo>
                    <a:pt x="2" y="47"/>
                  </a:lnTo>
                  <a:lnTo>
                    <a:pt x="3" y="47"/>
                  </a:lnTo>
                  <a:lnTo>
                    <a:pt x="5" y="46"/>
                  </a:lnTo>
                  <a:lnTo>
                    <a:pt x="6" y="45"/>
                  </a:lnTo>
                  <a:lnTo>
                    <a:pt x="6" y="44"/>
                  </a:lnTo>
                  <a:lnTo>
                    <a:pt x="6" y="8"/>
                  </a:lnTo>
                  <a:lnTo>
                    <a:pt x="6" y="5"/>
                  </a:lnTo>
                  <a:lnTo>
                    <a:pt x="5" y="5"/>
                  </a:lnTo>
                  <a:lnTo>
                    <a:pt x="3" y="5"/>
                  </a:lnTo>
                  <a:lnTo>
                    <a:pt x="0" y="5"/>
                  </a:lnTo>
                  <a:lnTo>
                    <a:pt x="0" y="2"/>
                  </a:lnTo>
                  <a:lnTo>
                    <a:pt x="3" y="2"/>
                  </a:lnTo>
                  <a:lnTo>
                    <a:pt x="7" y="2"/>
                  </a:lnTo>
                  <a:lnTo>
                    <a:pt x="9" y="1"/>
                  </a:lnTo>
                  <a:lnTo>
                    <a:pt x="10" y="0"/>
                  </a:lnTo>
                  <a:lnTo>
                    <a:pt x="11" y="0"/>
                  </a:lnTo>
                  <a:lnTo>
                    <a:pt x="11" y="10"/>
                  </a:lnTo>
                  <a:lnTo>
                    <a:pt x="16" y="6"/>
                  </a:lnTo>
                  <a:lnTo>
                    <a:pt x="19" y="3"/>
                  </a:lnTo>
                  <a:lnTo>
                    <a:pt x="23" y="2"/>
                  </a:lnTo>
                  <a:lnTo>
                    <a:pt x="27" y="1"/>
                  </a:lnTo>
                  <a:lnTo>
                    <a:pt x="32" y="2"/>
                  </a:lnTo>
                  <a:lnTo>
                    <a:pt x="35" y="3"/>
                  </a:lnTo>
                  <a:lnTo>
                    <a:pt x="37" y="5"/>
                  </a:lnTo>
                  <a:lnTo>
                    <a:pt x="40" y="8"/>
                  </a:lnTo>
                  <a:lnTo>
                    <a:pt x="41" y="12"/>
                  </a:lnTo>
                  <a:lnTo>
                    <a:pt x="41" y="17"/>
                  </a:lnTo>
                  <a:lnTo>
                    <a:pt x="41" y="44"/>
                  </a:lnTo>
                  <a:lnTo>
                    <a:pt x="42" y="45"/>
                  </a:lnTo>
                  <a:lnTo>
                    <a:pt x="42" y="46"/>
                  </a:lnTo>
                  <a:lnTo>
                    <a:pt x="43" y="47"/>
                  </a:lnTo>
                  <a:lnTo>
                    <a:pt x="45" y="47"/>
                  </a:lnTo>
                  <a:lnTo>
                    <a:pt x="47" y="47"/>
                  </a:lnTo>
                  <a:lnTo>
                    <a:pt x="47" y="50"/>
                  </a:lnTo>
                  <a:lnTo>
                    <a:pt x="29" y="50"/>
                  </a:lnTo>
                  <a:lnTo>
                    <a:pt x="29" y="47"/>
                  </a:lnTo>
                  <a:lnTo>
                    <a:pt x="32" y="47"/>
                  </a:lnTo>
                  <a:lnTo>
                    <a:pt x="33" y="47"/>
                  </a:lnTo>
                  <a:lnTo>
                    <a:pt x="34" y="46"/>
                  </a:lnTo>
                  <a:lnTo>
                    <a:pt x="35" y="45"/>
                  </a:lnTo>
                  <a:lnTo>
                    <a:pt x="35" y="44"/>
                  </a:lnTo>
                  <a:lnTo>
                    <a:pt x="35" y="16"/>
                  </a:lnTo>
                  <a:lnTo>
                    <a:pt x="35" y="11"/>
                  </a:lnTo>
                  <a:lnTo>
                    <a:pt x="33" y="8"/>
                  </a:lnTo>
                  <a:lnTo>
                    <a:pt x="32" y="5"/>
                  </a:lnTo>
                  <a:lnTo>
                    <a:pt x="29" y="5"/>
                  </a:lnTo>
                  <a:lnTo>
                    <a:pt x="27" y="4"/>
                  </a:lnTo>
                  <a:lnTo>
                    <a:pt x="23" y="5"/>
                  </a:lnTo>
                  <a:lnTo>
                    <a:pt x="19" y="8"/>
                  </a:lnTo>
                  <a:lnTo>
                    <a:pt x="15" y="10"/>
                  </a:lnTo>
                  <a:lnTo>
                    <a:pt x="11" y="14"/>
                  </a:lnTo>
                  <a:lnTo>
                    <a:pt x="11" y="44"/>
                  </a:lnTo>
                  <a:lnTo>
                    <a:pt x="11" y="45"/>
                  </a:lnTo>
                  <a:lnTo>
                    <a:pt x="12" y="46"/>
                  </a:lnTo>
                  <a:lnTo>
                    <a:pt x="14" y="47"/>
                  </a:lnTo>
                  <a:lnTo>
                    <a:pt x="16" y="47"/>
                  </a:lnTo>
                  <a:lnTo>
                    <a:pt x="17" y="47"/>
                  </a:lnTo>
                  <a:lnTo>
                    <a:pt x="17" y="50"/>
                  </a:lnTo>
                  <a:lnTo>
                    <a:pt x="0" y="5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51" name="Freeform 153"/>
            <p:cNvSpPr>
              <a:spLocks/>
            </p:cNvSpPr>
            <p:nvPr/>
          </p:nvSpPr>
          <p:spPr bwMode="auto">
            <a:xfrm>
              <a:off x="2540074" y="3809210"/>
              <a:ext cx="128541" cy="66377"/>
            </a:xfrm>
            <a:custGeom>
              <a:avLst/>
              <a:gdLst>
                <a:gd name="T0" fmla="*/ 52 w 70"/>
                <a:gd name="T1" fmla="*/ 49 h 49"/>
                <a:gd name="T2" fmla="*/ 54 w 70"/>
                <a:gd name="T3" fmla="*/ 46 h 49"/>
                <a:gd name="T4" fmla="*/ 56 w 70"/>
                <a:gd name="T5" fmla="*/ 45 h 49"/>
                <a:gd name="T6" fmla="*/ 58 w 70"/>
                <a:gd name="T7" fmla="*/ 43 h 49"/>
                <a:gd name="T8" fmla="*/ 58 w 70"/>
                <a:gd name="T9" fmla="*/ 9 h 49"/>
                <a:gd name="T10" fmla="*/ 55 w 70"/>
                <a:gd name="T11" fmla="*/ 5 h 49"/>
                <a:gd name="T12" fmla="*/ 50 w 70"/>
                <a:gd name="T13" fmla="*/ 3 h 49"/>
                <a:gd name="T14" fmla="*/ 43 w 70"/>
                <a:gd name="T15" fmla="*/ 5 h 49"/>
                <a:gd name="T16" fmla="*/ 38 w 70"/>
                <a:gd name="T17" fmla="*/ 12 h 49"/>
                <a:gd name="T18" fmla="*/ 38 w 70"/>
                <a:gd name="T19" fmla="*/ 44 h 49"/>
                <a:gd name="T20" fmla="*/ 40 w 70"/>
                <a:gd name="T21" fmla="*/ 46 h 49"/>
                <a:gd name="T22" fmla="*/ 44 w 70"/>
                <a:gd name="T23" fmla="*/ 46 h 49"/>
                <a:gd name="T24" fmla="*/ 26 w 70"/>
                <a:gd name="T25" fmla="*/ 49 h 49"/>
                <a:gd name="T26" fmla="*/ 28 w 70"/>
                <a:gd name="T27" fmla="*/ 46 h 49"/>
                <a:gd name="T28" fmla="*/ 32 w 70"/>
                <a:gd name="T29" fmla="*/ 45 h 49"/>
                <a:gd name="T30" fmla="*/ 32 w 70"/>
                <a:gd name="T31" fmla="*/ 43 h 49"/>
                <a:gd name="T32" fmla="*/ 32 w 70"/>
                <a:gd name="T33" fmla="*/ 9 h 49"/>
                <a:gd name="T34" fmla="*/ 29 w 70"/>
                <a:gd name="T35" fmla="*/ 5 h 49"/>
                <a:gd name="T36" fmla="*/ 25 w 70"/>
                <a:gd name="T37" fmla="*/ 3 h 49"/>
                <a:gd name="T38" fmla="*/ 18 w 70"/>
                <a:gd name="T39" fmla="*/ 5 h 49"/>
                <a:gd name="T40" fmla="*/ 14 w 70"/>
                <a:gd name="T41" fmla="*/ 9 h 49"/>
                <a:gd name="T42" fmla="*/ 12 w 70"/>
                <a:gd name="T43" fmla="*/ 43 h 49"/>
                <a:gd name="T44" fmla="*/ 12 w 70"/>
                <a:gd name="T45" fmla="*/ 45 h 49"/>
                <a:gd name="T46" fmla="*/ 16 w 70"/>
                <a:gd name="T47" fmla="*/ 46 h 49"/>
                <a:gd name="T48" fmla="*/ 18 w 70"/>
                <a:gd name="T49" fmla="*/ 49 h 49"/>
                <a:gd name="T50" fmla="*/ 0 w 70"/>
                <a:gd name="T51" fmla="*/ 46 h 49"/>
                <a:gd name="T52" fmla="*/ 5 w 70"/>
                <a:gd name="T53" fmla="*/ 46 h 49"/>
                <a:gd name="T54" fmla="*/ 6 w 70"/>
                <a:gd name="T55" fmla="*/ 44 h 49"/>
                <a:gd name="T56" fmla="*/ 6 w 70"/>
                <a:gd name="T57" fmla="*/ 7 h 49"/>
                <a:gd name="T58" fmla="*/ 6 w 70"/>
                <a:gd name="T59" fmla="*/ 4 h 49"/>
                <a:gd name="T60" fmla="*/ 1 w 70"/>
                <a:gd name="T61" fmla="*/ 4 h 49"/>
                <a:gd name="T62" fmla="*/ 3 w 70"/>
                <a:gd name="T63" fmla="*/ 1 h 49"/>
                <a:gd name="T64" fmla="*/ 10 w 70"/>
                <a:gd name="T65" fmla="*/ 0 h 49"/>
                <a:gd name="T66" fmla="*/ 12 w 70"/>
                <a:gd name="T67" fmla="*/ 0 h 49"/>
                <a:gd name="T68" fmla="*/ 16 w 70"/>
                <a:gd name="T69" fmla="*/ 3 h 49"/>
                <a:gd name="T70" fmla="*/ 21 w 70"/>
                <a:gd name="T71" fmla="*/ 1 h 49"/>
                <a:gd name="T72" fmla="*/ 29 w 70"/>
                <a:gd name="T73" fmla="*/ 1 h 49"/>
                <a:gd name="T74" fmla="*/ 35 w 70"/>
                <a:gd name="T75" fmla="*/ 4 h 49"/>
                <a:gd name="T76" fmla="*/ 41 w 70"/>
                <a:gd name="T77" fmla="*/ 4 h 49"/>
                <a:gd name="T78" fmla="*/ 47 w 70"/>
                <a:gd name="T79" fmla="*/ 1 h 49"/>
                <a:gd name="T80" fmla="*/ 55 w 70"/>
                <a:gd name="T81" fmla="*/ 1 h 49"/>
                <a:gd name="T82" fmla="*/ 60 w 70"/>
                <a:gd name="T83" fmla="*/ 3 h 49"/>
                <a:gd name="T84" fmla="*/ 63 w 70"/>
                <a:gd name="T85" fmla="*/ 8 h 49"/>
                <a:gd name="T86" fmla="*/ 63 w 70"/>
                <a:gd name="T87" fmla="*/ 43 h 49"/>
                <a:gd name="T88" fmla="*/ 64 w 70"/>
                <a:gd name="T89" fmla="*/ 45 h 49"/>
                <a:gd name="T90" fmla="*/ 67 w 70"/>
                <a:gd name="T91" fmla="*/ 46 h 49"/>
                <a:gd name="T92" fmla="*/ 70 w 70"/>
                <a:gd name="T9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 h="49">
                  <a:moveTo>
                    <a:pt x="70" y="49"/>
                  </a:moveTo>
                  <a:lnTo>
                    <a:pt x="52" y="49"/>
                  </a:lnTo>
                  <a:lnTo>
                    <a:pt x="52" y="46"/>
                  </a:lnTo>
                  <a:lnTo>
                    <a:pt x="54" y="46"/>
                  </a:lnTo>
                  <a:lnTo>
                    <a:pt x="55" y="46"/>
                  </a:lnTo>
                  <a:lnTo>
                    <a:pt x="56" y="45"/>
                  </a:lnTo>
                  <a:lnTo>
                    <a:pt x="58" y="44"/>
                  </a:lnTo>
                  <a:lnTo>
                    <a:pt x="58" y="43"/>
                  </a:lnTo>
                  <a:lnTo>
                    <a:pt x="58" y="11"/>
                  </a:lnTo>
                  <a:lnTo>
                    <a:pt x="58" y="9"/>
                  </a:lnTo>
                  <a:lnTo>
                    <a:pt x="56" y="7"/>
                  </a:lnTo>
                  <a:lnTo>
                    <a:pt x="55" y="5"/>
                  </a:lnTo>
                  <a:lnTo>
                    <a:pt x="53" y="4"/>
                  </a:lnTo>
                  <a:lnTo>
                    <a:pt x="50" y="3"/>
                  </a:lnTo>
                  <a:lnTo>
                    <a:pt x="47" y="4"/>
                  </a:lnTo>
                  <a:lnTo>
                    <a:pt x="43" y="5"/>
                  </a:lnTo>
                  <a:lnTo>
                    <a:pt x="41" y="8"/>
                  </a:lnTo>
                  <a:lnTo>
                    <a:pt x="38" y="12"/>
                  </a:lnTo>
                  <a:lnTo>
                    <a:pt x="38" y="43"/>
                  </a:lnTo>
                  <a:lnTo>
                    <a:pt x="38" y="44"/>
                  </a:lnTo>
                  <a:lnTo>
                    <a:pt x="38" y="45"/>
                  </a:lnTo>
                  <a:lnTo>
                    <a:pt x="40" y="46"/>
                  </a:lnTo>
                  <a:lnTo>
                    <a:pt x="42" y="46"/>
                  </a:lnTo>
                  <a:lnTo>
                    <a:pt x="44" y="46"/>
                  </a:lnTo>
                  <a:lnTo>
                    <a:pt x="44" y="49"/>
                  </a:lnTo>
                  <a:lnTo>
                    <a:pt x="26" y="49"/>
                  </a:lnTo>
                  <a:lnTo>
                    <a:pt x="26" y="46"/>
                  </a:lnTo>
                  <a:lnTo>
                    <a:pt x="28" y="46"/>
                  </a:lnTo>
                  <a:lnTo>
                    <a:pt x="31" y="46"/>
                  </a:lnTo>
                  <a:lnTo>
                    <a:pt x="32" y="45"/>
                  </a:lnTo>
                  <a:lnTo>
                    <a:pt x="32" y="44"/>
                  </a:lnTo>
                  <a:lnTo>
                    <a:pt x="32" y="43"/>
                  </a:lnTo>
                  <a:lnTo>
                    <a:pt x="32" y="11"/>
                  </a:lnTo>
                  <a:lnTo>
                    <a:pt x="32" y="9"/>
                  </a:lnTo>
                  <a:lnTo>
                    <a:pt x="31" y="7"/>
                  </a:lnTo>
                  <a:lnTo>
                    <a:pt x="29" y="5"/>
                  </a:lnTo>
                  <a:lnTo>
                    <a:pt x="27" y="4"/>
                  </a:lnTo>
                  <a:lnTo>
                    <a:pt x="25" y="3"/>
                  </a:lnTo>
                  <a:lnTo>
                    <a:pt x="21" y="4"/>
                  </a:lnTo>
                  <a:lnTo>
                    <a:pt x="18" y="5"/>
                  </a:lnTo>
                  <a:lnTo>
                    <a:pt x="16" y="7"/>
                  </a:lnTo>
                  <a:lnTo>
                    <a:pt x="14" y="9"/>
                  </a:lnTo>
                  <a:lnTo>
                    <a:pt x="12" y="12"/>
                  </a:lnTo>
                  <a:lnTo>
                    <a:pt x="12" y="43"/>
                  </a:lnTo>
                  <a:lnTo>
                    <a:pt x="12" y="44"/>
                  </a:lnTo>
                  <a:lnTo>
                    <a:pt x="12" y="45"/>
                  </a:lnTo>
                  <a:lnTo>
                    <a:pt x="14" y="46"/>
                  </a:lnTo>
                  <a:lnTo>
                    <a:pt x="16" y="46"/>
                  </a:lnTo>
                  <a:lnTo>
                    <a:pt x="18" y="46"/>
                  </a:lnTo>
                  <a:lnTo>
                    <a:pt x="18" y="49"/>
                  </a:lnTo>
                  <a:lnTo>
                    <a:pt x="0" y="49"/>
                  </a:lnTo>
                  <a:lnTo>
                    <a:pt x="0" y="46"/>
                  </a:lnTo>
                  <a:lnTo>
                    <a:pt x="2" y="46"/>
                  </a:lnTo>
                  <a:lnTo>
                    <a:pt x="5" y="46"/>
                  </a:lnTo>
                  <a:lnTo>
                    <a:pt x="6" y="45"/>
                  </a:lnTo>
                  <a:lnTo>
                    <a:pt x="6" y="44"/>
                  </a:lnTo>
                  <a:lnTo>
                    <a:pt x="6" y="43"/>
                  </a:lnTo>
                  <a:lnTo>
                    <a:pt x="6" y="7"/>
                  </a:lnTo>
                  <a:lnTo>
                    <a:pt x="6" y="4"/>
                  </a:lnTo>
                  <a:lnTo>
                    <a:pt x="6" y="4"/>
                  </a:lnTo>
                  <a:lnTo>
                    <a:pt x="5" y="4"/>
                  </a:lnTo>
                  <a:lnTo>
                    <a:pt x="1" y="4"/>
                  </a:lnTo>
                  <a:lnTo>
                    <a:pt x="1" y="1"/>
                  </a:lnTo>
                  <a:lnTo>
                    <a:pt x="3" y="1"/>
                  </a:lnTo>
                  <a:lnTo>
                    <a:pt x="8" y="1"/>
                  </a:lnTo>
                  <a:lnTo>
                    <a:pt x="10" y="0"/>
                  </a:lnTo>
                  <a:lnTo>
                    <a:pt x="11" y="0"/>
                  </a:lnTo>
                  <a:lnTo>
                    <a:pt x="12" y="0"/>
                  </a:lnTo>
                  <a:lnTo>
                    <a:pt x="12" y="7"/>
                  </a:lnTo>
                  <a:lnTo>
                    <a:pt x="16" y="3"/>
                  </a:lnTo>
                  <a:lnTo>
                    <a:pt x="18" y="2"/>
                  </a:lnTo>
                  <a:lnTo>
                    <a:pt x="21" y="1"/>
                  </a:lnTo>
                  <a:lnTo>
                    <a:pt x="26" y="0"/>
                  </a:lnTo>
                  <a:lnTo>
                    <a:pt x="29" y="1"/>
                  </a:lnTo>
                  <a:lnTo>
                    <a:pt x="33" y="2"/>
                  </a:lnTo>
                  <a:lnTo>
                    <a:pt x="35" y="4"/>
                  </a:lnTo>
                  <a:lnTo>
                    <a:pt x="37" y="7"/>
                  </a:lnTo>
                  <a:lnTo>
                    <a:pt x="41" y="4"/>
                  </a:lnTo>
                  <a:lnTo>
                    <a:pt x="43" y="2"/>
                  </a:lnTo>
                  <a:lnTo>
                    <a:pt x="47" y="1"/>
                  </a:lnTo>
                  <a:lnTo>
                    <a:pt x="52" y="0"/>
                  </a:lnTo>
                  <a:lnTo>
                    <a:pt x="55" y="1"/>
                  </a:lnTo>
                  <a:lnTo>
                    <a:pt x="58" y="2"/>
                  </a:lnTo>
                  <a:lnTo>
                    <a:pt x="60" y="3"/>
                  </a:lnTo>
                  <a:lnTo>
                    <a:pt x="62" y="5"/>
                  </a:lnTo>
                  <a:lnTo>
                    <a:pt x="63" y="8"/>
                  </a:lnTo>
                  <a:lnTo>
                    <a:pt x="63" y="11"/>
                  </a:lnTo>
                  <a:lnTo>
                    <a:pt x="63" y="43"/>
                  </a:lnTo>
                  <a:lnTo>
                    <a:pt x="64" y="44"/>
                  </a:lnTo>
                  <a:lnTo>
                    <a:pt x="64" y="45"/>
                  </a:lnTo>
                  <a:lnTo>
                    <a:pt x="65" y="46"/>
                  </a:lnTo>
                  <a:lnTo>
                    <a:pt x="67" y="46"/>
                  </a:lnTo>
                  <a:lnTo>
                    <a:pt x="70" y="46"/>
                  </a:lnTo>
                  <a:lnTo>
                    <a:pt x="70" y="49"/>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52" name="Freeform 154"/>
            <p:cNvSpPr>
              <a:spLocks/>
            </p:cNvSpPr>
            <p:nvPr/>
          </p:nvSpPr>
          <p:spPr bwMode="auto">
            <a:xfrm>
              <a:off x="1559490" y="2267638"/>
              <a:ext cx="97324" cy="104307"/>
            </a:xfrm>
            <a:custGeom>
              <a:avLst/>
              <a:gdLst>
                <a:gd name="T0" fmla="*/ 27 w 53"/>
                <a:gd name="T1" fmla="*/ 40 h 77"/>
                <a:gd name="T2" fmla="*/ 9 w 53"/>
                <a:gd name="T3" fmla="*/ 76 h 77"/>
                <a:gd name="T4" fmla="*/ 0 w 53"/>
                <a:gd name="T5" fmla="*/ 76 h 77"/>
                <a:gd name="T6" fmla="*/ 23 w 53"/>
                <a:gd name="T7" fmla="*/ 25 h 77"/>
                <a:gd name="T8" fmla="*/ 22 w 53"/>
                <a:gd name="T9" fmla="*/ 20 h 77"/>
                <a:gd name="T10" fmla="*/ 21 w 53"/>
                <a:gd name="T11" fmla="*/ 17 h 77"/>
                <a:gd name="T12" fmla="*/ 20 w 53"/>
                <a:gd name="T13" fmla="*/ 14 h 77"/>
                <a:gd name="T14" fmla="*/ 19 w 53"/>
                <a:gd name="T15" fmla="*/ 11 h 77"/>
                <a:gd name="T16" fmla="*/ 15 w 53"/>
                <a:gd name="T17" fmla="*/ 9 h 77"/>
                <a:gd name="T18" fmla="*/ 13 w 53"/>
                <a:gd name="T19" fmla="*/ 8 h 77"/>
                <a:gd name="T20" fmla="*/ 10 w 53"/>
                <a:gd name="T21" fmla="*/ 9 h 77"/>
                <a:gd name="T22" fmla="*/ 7 w 53"/>
                <a:gd name="T23" fmla="*/ 10 h 77"/>
                <a:gd name="T24" fmla="*/ 6 w 53"/>
                <a:gd name="T25" fmla="*/ 14 h 77"/>
                <a:gd name="T26" fmla="*/ 5 w 53"/>
                <a:gd name="T27" fmla="*/ 17 h 77"/>
                <a:gd name="T28" fmla="*/ 3 w 53"/>
                <a:gd name="T29" fmla="*/ 17 h 77"/>
                <a:gd name="T30" fmla="*/ 3 w 53"/>
                <a:gd name="T31" fmla="*/ 12 h 77"/>
                <a:gd name="T32" fmla="*/ 4 w 53"/>
                <a:gd name="T33" fmla="*/ 8 h 77"/>
                <a:gd name="T34" fmla="*/ 6 w 53"/>
                <a:gd name="T35" fmla="*/ 5 h 77"/>
                <a:gd name="T36" fmla="*/ 9 w 53"/>
                <a:gd name="T37" fmla="*/ 2 h 77"/>
                <a:gd name="T38" fmla="*/ 11 w 53"/>
                <a:gd name="T39" fmla="*/ 1 h 77"/>
                <a:gd name="T40" fmla="*/ 13 w 53"/>
                <a:gd name="T41" fmla="*/ 0 h 77"/>
                <a:gd name="T42" fmla="*/ 16 w 53"/>
                <a:gd name="T43" fmla="*/ 1 h 77"/>
                <a:gd name="T44" fmla="*/ 20 w 53"/>
                <a:gd name="T45" fmla="*/ 3 h 77"/>
                <a:gd name="T46" fmla="*/ 22 w 53"/>
                <a:gd name="T47" fmla="*/ 7 h 77"/>
                <a:gd name="T48" fmla="*/ 23 w 53"/>
                <a:gd name="T49" fmla="*/ 11 h 77"/>
                <a:gd name="T50" fmla="*/ 26 w 53"/>
                <a:gd name="T51" fmla="*/ 18 h 77"/>
                <a:gd name="T52" fmla="*/ 33 w 53"/>
                <a:gd name="T53" fmla="*/ 55 h 77"/>
                <a:gd name="T54" fmla="*/ 36 w 53"/>
                <a:gd name="T55" fmla="*/ 61 h 77"/>
                <a:gd name="T56" fmla="*/ 37 w 53"/>
                <a:gd name="T57" fmla="*/ 64 h 77"/>
                <a:gd name="T58" fmla="*/ 38 w 53"/>
                <a:gd name="T59" fmla="*/ 67 h 77"/>
                <a:gd name="T60" fmla="*/ 40 w 53"/>
                <a:gd name="T61" fmla="*/ 69 h 77"/>
                <a:gd name="T62" fmla="*/ 44 w 53"/>
                <a:gd name="T63" fmla="*/ 69 h 77"/>
                <a:gd name="T64" fmla="*/ 46 w 53"/>
                <a:gd name="T65" fmla="*/ 69 h 77"/>
                <a:gd name="T66" fmla="*/ 48 w 53"/>
                <a:gd name="T67" fmla="*/ 67 h 77"/>
                <a:gd name="T68" fmla="*/ 50 w 53"/>
                <a:gd name="T69" fmla="*/ 64 h 77"/>
                <a:gd name="T70" fmla="*/ 50 w 53"/>
                <a:gd name="T71" fmla="*/ 60 h 77"/>
                <a:gd name="T72" fmla="*/ 53 w 53"/>
                <a:gd name="T73" fmla="*/ 60 h 77"/>
                <a:gd name="T74" fmla="*/ 53 w 53"/>
                <a:gd name="T75" fmla="*/ 62 h 77"/>
                <a:gd name="T76" fmla="*/ 53 w 53"/>
                <a:gd name="T77" fmla="*/ 67 h 77"/>
                <a:gd name="T78" fmla="*/ 51 w 53"/>
                <a:gd name="T79" fmla="*/ 70 h 77"/>
                <a:gd name="T80" fmla="*/ 49 w 53"/>
                <a:gd name="T81" fmla="*/ 73 h 77"/>
                <a:gd name="T82" fmla="*/ 48 w 53"/>
                <a:gd name="T83" fmla="*/ 76 h 77"/>
                <a:gd name="T84" fmla="*/ 46 w 53"/>
                <a:gd name="T85" fmla="*/ 77 h 77"/>
                <a:gd name="T86" fmla="*/ 44 w 53"/>
                <a:gd name="T87" fmla="*/ 77 h 77"/>
                <a:gd name="T88" fmla="*/ 39 w 53"/>
                <a:gd name="T89" fmla="*/ 76 h 77"/>
                <a:gd name="T90" fmla="*/ 37 w 53"/>
                <a:gd name="T91" fmla="*/ 73 h 77"/>
                <a:gd name="T92" fmla="*/ 35 w 53"/>
                <a:gd name="T93" fmla="*/ 71 h 77"/>
                <a:gd name="T94" fmla="*/ 33 w 53"/>
                <a:gd name="T95" fmla="*/ 65 h 77"/>
                <a:gd name="T96" fmla="*/ 31 w 53"/>
                <a:gd name="T97" fmla="*/ 59 h 77"/>
                <a:gd name="T98" fmla="*/ 27 w 53"/>
                <a:gd name="T99" fmla="*/ 4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3" h="77">
                  <a:moveTo>
                    <a:pt x="27" y="40"/>
                  </a:moveTo>
                  <a:lnTo>
                    <a:pt x="9" y="76"/>
                  </a:lnTo>
                  <a:lnTo>
                    <a:pt x="0" y="76"/>
                  </a:lnTo>
                  <a:lnTo>
                    <a:pt x="23" y="25"/>
                  </a:lnTo>
                  <a:lnTo>
                    <a:pt x="22" y="20"/>
                  </a:lnTo>
                  <a:lnTo>
                    <a:pt x="21" y="17"/>
                  </a:lnTo>
                  <a:lnTo>
                    <a:pt x="20" y="14"/>
                  </a:lnTo>
                  <a:lnTo>
                    <a:pt x="19" y="11"/>
                  </a:lnTo>
                  <a:lnTo>
                    <a:pt x="15" y="9"/>
                  </a:lnTo>
                  <a:lnTo>
                    <a:pt x="13" y="8"/>
                  </a:lnTo>
                  <a:lnTo>
                    <a:pt x="10" y="9"/>
                  </a:lnTo>
                  <a:lnTo>
                    <a:pt x="7" y="10"/>
                  </a:lnTo>
                  <a:lnTo>
                    <a:pt x="6" y="14"/>
                  </a:lnTo>
                  <a:lnTo>
                    <a:pt x="5" y="17"/>
                  </a:lnTo>
                  <a:lnTo>
                    <a:pt x="3" y="17"/>
                  </a:lnTo>
                  <a:lnTo>
                    <a:pt x="3" y="12"/>
                  </a:lnTo>
                  <a:lnTo>
                    <a:pt x="4" y="8"/>
                  </a:lnTo>
                  <a:lnTo>
                    <a:pt x="6" y="5"/>
                  </a:lnTo>
                  <a:lnTo>
                    <a:pt x="9" y="2"/>
                  </a:lnTo>
                  <a:lnTo>
                    <a:pt x="11" y="1"/>
                  </a:lnTo>
                  <a:lnTo>
                    <a:pt x="13" y="0"/>
                  </a:lnTo>
                  <a:lnTo>
                    <a:pt x="16" y="1"/>
                  </a:lnTo>
                  <a:lnTo>
                    <a:pt x="20" y="3"/>
                  </a:lnTo>
                  <a:lnTo>
                    <a:pt x="22" y="7"/>
                  </a:lnTo>
                  <a:lnTo>
                    <a:pt x="23" y="11"/>
                  </a:lnTo>
                  <a:lnTo>
                    <a:pt x="26" y="18"/>
                  </a:lnTo>
                  <a:lnTo>
                    <a:pt x="33" y="55"/>
                  </a:lnTo>
                  <a:lnTo>
                    <a:pt x="36" y="61"/>
                  </a:lnTo>
                  <a:lnTo>
                    <a:pt x="37" y="64"/>
                  </a:lnTo>
                  <a:lnTo>
                    <a:pt x="38" y="67"/>
                  </a:lnTo>
                  <a:lnTo>
                    <a:pt x="40" y="69"/>
                  </a:lnTo>
                  <a:lnTo>
                    <a:pt x="44" y="69"/>
                  </a:lnTo>
                  <a:lnTo>
                    <a:pt x="46" y="69"/>
                  </a:lnTo>
                  <a:lnTo>
                    <a:pt x="48" y="67"/>
                  </a:lnTo>
                  <a:lnTo>
                    <a:pt x="50" y="64"/>
                  </a:lnTo>
                  <a:lnTo>
                    <a:pt x="50" y="60"/>
                  </a:lnTo>
                  <a:lnTo>
                    <a:pt x="53" y="60"/>
                  </a:lnTo>
                  <a:lnTo>
                    <a:pt x="53" y="62"/>
                  </a:lnTo>
                  <a:lnTo>
                    <a:pt x="53" y="67"/>
                  </a:lnTo>
                  <a:lnTo>
                    <a:pt x="51" y="70"/>
                  </a:lnTo>
                  <a:lnTo>
                    <a:pt x="49" y="73"/>
                  </a:lnTo>
                  <a:lnTo>
                    <a:pt x="48" y="76"/>
                  </a:lnTo>
                  <a:lnTo>
                    <a:pt x="46" y="77"/>
                  </a:lnTo>
                  <a:lnTo>
                    <a:pt x="44" y="77"/>
                  </a:lnTo>
                  <a:lnTo>
                    <a:pt x="39" y="76"/>
                  </a:lnTo>
                  <a:lnTo>
                    <a:pt x="37" y="73"/>
                  </a:lnTo>
                  <a:lnTo>
                    <a:pt x="35" y="71"/>
                  </a:lnTo>
                  <a:lnTo>
                    <a:pt x="33" y="65"/>
                  </a:lnTo>
                  <a:lnTo>
                    <a:pt x="31" y="59"/>
                  </a:lnTo>
                  <a:lnTo>
                    <a:pt x="27" y="40"/>
                  </a:lnTo>
                  <a:close/>
                </a:path>
              </a:pathLst>
            </a:custGeom>
            <a:solidFill>
              <a:srgbClr val="FF00FF"/>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53" name="Freeform 155"/>
            <p:cNvSpPr>
              <a:spLocks/>
            </p:cNvSpPr>
            <p:nvPr/>
          </p:nvSpPr>
          <p:spPr bwMode="auto">
            <a:xfrm>
              <a:off x="1662323" y="2336725"/>
              <a:ext cx="51416" cy="58250"/>
            </a:xfrm>
            <a:custGeom>
              <a:avLst/>
              <a:gdLst>
                <a:gd name="T0" fmla="*/ 28 w 28"/>
                <a:gd name="T1" fmla="*/ 35 h 43"/>
                <a:gd name="T2" fmla="*/ 25 w 28"/>
                <a:gd name="T3" fmla="*/ 43 h 43"/>
                <a:gd name="T4" fmla="*/ 0 w 28"/>
                <a:gd name="T5" fmla="*/ 43 h 43"/>
                <a:gd name="T6" fmla="*/ 0 w 28"/>
                <a:gd name="T7" fmla="*/ 42 h 43"/>
                <a:gd name="T8" fmla="*/ 11 w 28"/>
                <a:gd name="T9" fmla="*/ 31 h 43"/>
                <a:gd name="T10" fmla="*/ 18 w 28"/>
                <a:gd name="T11" fmla="*/ 22 h 43"/>
                <a:gd name="T12" fmla="*/ 19 w 28"/>
                <a:gd name="T13" fmla="*/ 18 h 43"/>
                <a:gd name="T14" fmla="*/ 20 w 28"/>
                <a:gd name="T15" fmla="*/ 13 h 43"/>
                <a:gd name="T16" fmla="*/ 20 w 28"/>
                <a:gd name="T17" fmla="*/ 10 h 43"/>
                <a:gd name="T18" fmla="*/ 18 w 28"/>
                <a:gd name="T19" fmla="*/ 8 h 43"/>
                <a:gd name="T20" fmla="*/ 15 w 28"/>
                <a:gd name="T21" fmla="*/ 5 h 43"/>
                <a:gd name="T22" fmla="*/ 11 w 28"/>
                <a:gd name="T23" fmla="*/ 4 h 43"/>
                <a:gd name="T24" fmla="*/ 9 w 28"/>
                <a:gd name="T25" fmla="*/ 5 h 43"/>
                <a:gd name="T26" fmla="*/ 6 w 28"/>
                <a:gd name="T27" fmla="*/ 7 h 43"/>
                <a:gd name="T28" fmla="*/ 3 w 28"/>
                <a:gd name="T29" fmla="*/ 9 h 43"/>
                <a:gd name="T30" fmla="*/ 2 w 28"/>
                <a:gd name="T31" fmla="*/ 12 h 43"/>
                <a:gd name="T32" fmla="*/ 1 w 28"/>
                <a:gd name="T33" fmla="*/ 12 h 43"/>
                <a:gd name="T34" fmla="*/ 1 w 28"/>
                <a:gd name="T35" fmla="*/ 9 h 43"/>
                <a:gd name="T36" fmla="*/ 3 w 28"/>
                <a:gd name="T37" fmla="*/ 5 h 43"/>
                <a:gd name="T38" fmla="*/ 4 w 28"/>
                <a:gd name="T39" fmla="*/ 3 h 43"/>
                <a:gd name="T40" fmla="*/ 7 w 28"/>
                <a:gd name="T41" fmla="*/ 2 h 43"/>
                <a:gd name="T42" fmla="*/ 10 w 28"/>
                <a:gd name="T43" fmla="*/ 1 h 43"/>
                <a:gd name="T44" fmla="*/ 13 w 28"/>
                <a:gd name="T45" fmla="*/ 0 h 43"/>
                <a:gd name="T46" fmla="*/ 17 w 28"/>
                <a:gd name="T47" fmla="*/ 1 h 43"/>
                <a:gd name="T48" fmla="*/ 19 w 28"/>
                <a:gd name="T49" fmla="*/ 2 h 43"/>
                <a:gd name="T50" fmla="*/ 23 w 28"/>
                <a:gd name="T51" fmla="*/ 3 h 43"/>
                <a:gd name="T52" fmla="*/ 24 w 28"/>
                <a:gd name="T53" fmla="*/ 5 h 43"/>
                <a:gd name="T54" fmla="*/ 25 w 28"/>
                <a:gd name="T55" fmla="*/ 8 h 43"/>
                <a:gd name="T56" fmla="*/ 26 w 28"/>
                <a:gd name="T57" fmla="*/ 11 h 43"/>
                <a:gd name="T58" fmla="*/ 25 w 28"/>
                <a:gd name="T59" fmla="*/ 14 h 43"/>
                <a:gd name="T60" fmla="*/ 24 w 28"/>
                <a:gd name="T61" fmla="*/ 18 h 43"/>
                <a:gd name="T62" fmla="*/ 21 w 28"/>
                <a:gd name="T63" fmla="*/ 22 h 43"/>
                <a:gd name="T64" fmla="*/ 17 w 28"/>
                <a:gd name="T65" fmla="*/ 28 h 43"/>
                <a:gd name="T66" fmla="*/ 12 w 28"/>
                <a:gd name="T67" fmla="*/ 31 h 43"/>
                <a:gd name="T68" fmla="*/ 10 w 28"/>
                <a:gd name="T69" fmla="*/ 35 h 43"/>
                <a:gd name="T70" fmla="*/ 8 w 28"/>
                <a:gd name="T71" fmla="*/ 36 h 43"/>
                <a:gd name="T72" fmla="*/ 7 w 28"/>
                <a:gd name="T73" fmla="*/ 38 h 43"/>
                <a:gd name="T74" fmla="*/ 18 w 28"/>
                <a:gd name="T75" fmla="*/ 38 h 43"/>
                <a:gd name="T76" fmla="*/ 21 w 28"/>
                <a:gd name="T77" fmla="*/ 37 h 43"/>
                <a:gd name="T78" fmla="*/ 25 w 28"/>
                <a:gd name="T79" fmla="*/ 37 h 43"/>
                <a:gd name="T80" fmla="*/ 26 w 28"/>
                <a:gd name="T81" fmla="*/ 36 h 43"/>
                <a:gd name="T82" fmla="*/ 27 w 28"/>
                <a:gd name="T83" fmla="*/ 35 h 43"/>
                <a:gd name="T84" fmla="*/ 28 w 28"/>
                <a:gd name="T85"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 h="43">
                  <a:moveTo>
                    <a:pt x="28" y="35"/>
                  </a:moveTo>
                  <a:lnTo>
                    <a:pt x="25" y="43"/>
                  </a:lnTo>
                  <a:lnTo>
                    <a:pt x="0" y="43"/>
                  </a:lnTo>
                  <a:lnTo>
                    <a:pt x="0" y="42"/>
                  </a:lnTo>
                  <a:lnTo>
                    <a:pt x="11" y="31"/>
                  </a:lnTo>
                  <a:lnTo>
                    <a:pt x="18" y="22"/>
                  </a:lnTo>
                  <a:lnTo>
                    <a:pt x="19" y="18"/>
                  </a:lnTo>
                  <a:lnTo>
                    <a:pt x="20" y="13"/>
                  </a:lnTo>
                  <a:lnTo>
                    <a:pt x="20" y="10"/>
                  </a:lnTo>
                  <a:lnTo>
                    <a:pt x="18" y="8"/>
                  </a:lnTo>
                  <a:lnTo>
                    <a:pt x="15" y="5"/>
                  </a:lnTo>
                  <a:lnTo>
                    <a:pt x="11" y="4"/>
                  </a:lnTo>
                  <a:lnTo>
                    <a:pt x="9" y="5"/>
                  </a:lnTo>
                  <a:lnTo>
                    <a:pt x="6" y="7"/>
                  </a:lnTo>
                  <a:lnTo>
                    <a:pt x="3" y="9"/>
                  </a:lnTo>
                  <a:lnTo>
                    <a:pt x="2" y="12"/>
                  </a:lnTo>
                  <a:lnTo>
                    <a:pt x="1" y="12"/>
                  </a:lnTo>
                  <a:lnTo>
                    <a:pt x="1" y="9"/>
                  </a:lnTo>
                  <a:lnTo>
                    <a:pt x="3" y="5"/>
                  </a:lnTo>
                  <a:lnTo>
                    <a:pt x="4" y="3"/>
                  </a:lnTo>
                  <a:lnTo>
                    <a:pt x="7" y="2"/>
                  </a:lnTo>
                  <a:lnTo>
                    <a:pt x="10" y="1"/>
                  </a:lnTo>
                  <a:lnTo>
                    <a:pt x="13" y="0"/>
                  </a:lnTo>
                  <a:lnTo>
                    <a:pt x="17" y="1"/>
                  </a:lnTo>
                  <a:lnTo>
                    <a:pt x="19" y="2"/>
                  </a:lnTo>
                  <a:lnTo>
                    <a:pt x="23" y="3"/>
                  </a:lnTo>
                  <a:lnTo>
                    <a:pt x="24" y="5"/>
                  </a:lnTo>
                  <a:lnTo>
                    <a:pt x="25" y="8"/>
                  </a:lnTo>
                  <a:lnTo>
                    <a:pt x="26" y="11"/>
                  </a:lnTo>
                  <a:lnTo>
                    <a:pt x="25" y="14"/>
                  </a:lnTo>
                  <a:lnTo>
                    <a:pt x="24" y="18"/>
                  </a:lnTo>
                  <a:lnTo>
                    <a:pt x="21" y="22"/>
                  </a:lnTo>
                  <a:lnTo>
                    <a:pt x="17" y="28"/>
                  </a:lnTo>
                  <a:lnTo>
                    <a:pt x="12" y="31"/>
                  </a:lnTo>
                  <a:lnTo>
                    <a:pt x="10" y="35"/>
                  </a:lnTo>
                  <a:lnTo>
                    <a:pt x="8" y="36"/>
                  </a:lnTo>
                  <a:lnTo>
                    <a:pt x="7" y="38"/>
                  </a:lnTo>
                  <a:lnTo>
                    <a:pt x="18" y="38"/>
                  </a:lnTo>
                  <a:lnTo>
                    <a:pt x="21" y="37"/>
                  </a:lnTo>
                  <a:lnTo>
                    <a:pt x="25" y="37"/>
                  </a:lnTo>
                  <a:lnTo>
                    <a:pt x="26" y="36"/>
                  </a:lnTo>
                  <a:lnTo>
                    <a:pt x="27" y="35"/>
                  </a:lnTo>
                  <a:lnTo>
                    <a:pt x="28" y="35"/>
                  </a:lnTo>
                  <a:close/>
                </a:path>
              </a:pathLst>
            </a:custGeom>
            <a:solidFill>
              <a:srgbClr val="FF00FF"/>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54" name="Freeform 156"/>
            <p:cNvSpPr>
              <a:spLocks noEditPoints="1"/>
            </p:cNvSpPr>
            <p:nvPr/>
          </p:nvSpPr>
          <p:spPr bwMode="auto">
            <a:xfrm>
              <a:off x="1772501" y="2316405"/>
              <a:ext cx="100997" cy="33866"/>
            </a:xfrm>
            <a:custGeom>
              <a:avLst/>
              <a:gdLst>
                <a:gd name="T0" fmla="*/ 0 w 55"/>
                <a:gd name="T1" fmla="*/ 0 h 25"/>
                <a:gd name="T2" fmla="*/ 55 w 55"/>
                <a:gd name="T3" fmla="*/ 0 h 25"/>
                <a:gd name="T4" fmla="*/ 55 w 55"/>
                <a:gd name="T5" fmla="*/ 6 h 25"/>
                <a:gd name="T6" fmla="*/ 0 w 55"/>
                <a:gd name="T7" fmla="*/ 6 h 25"/>
                <a:gd name="T8" fmla="*/ 0 w 55"/>
                <a:gd name="T9" fmla="*/ 0 h 25"/>
                <a:gd name="T10" fmla="*/ 0 w 55"/>
                <a:gd name="T11" fmla="*/ 19 h 25"/>
                <a:gd name="T12" fmla="*/ 55 w 55"/>
                <a:gd name="T13" fmla="*/ 19 h 25"/>
                <a:gd name="T14" fmla="*/ 55 w 55"/>
                <a:gd name="T15" fmla="*/ 25 h 25"/>
                <a:gd name="T16" fmla="*/ 0 w 55"/>
                <a:gd name="T17" fmla="*/ 25 h 25"/>
                <a:gd name="T18" fmla="*/ 0 w 55"/>
                <a:gd name="T19"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25">
                  <a:moveTo>
                    <a:pt x="0" y="0"/>
                  </a:moveTo>
                  <a:lnTo>
                    <a:pt x="55" y="0"/>
                  </a:lnTo>
                  <a:lnTo>
                    <a:pt x="55" y="6"/>
                  </a:lnTo>
                  <a:lnTo>
                    <a:pt x="0" y="6"/>
                  </a:lnTo>
                  <a:lnTo>
                    <a:pt x="0" y="0"/>
                  </a:lnTo>
                  <a:close/>
                  <a:moveTo>
                    <a:pt x="0" y="19"/>
                  </a:moveTo>
                  <a:lnTo>
                    <a:pt x="55" y="19"/>
                  </a:lnTo>
                  <a:lnTo>
                    <a:pt x="55" y="25"/>
                  </a:lnTo>
                  <a:lnTo>
                    <a:pt x="0" y="25"/>
                  </a:lnTo>
                  <a:lnTo>
                    <a:pt x="0" y="19"/>
                  </a:lnTo>
                  <a:close/>
                </a:path>
              </a:pathLst>
            </a:custGeom>
            <a:solidFill>
              <a:srgbClr val="FF00FF"/>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55" name="Freeform 157"/>
            <p:cNvSpPr>
              <a:spLocks/>
            </p:cNvSpPr>
            <p:nvPr/>
          </p:nvSpPr>
          <p:spPr bwMode="auto">
            <a:xfrm>
              <a:off x="1939605" y="2268993"/>
              <a:ext cx="75289" cy="101598"/>
            </a:xfrm>
            <a:custGeom>
              <a:avLst/>
              <a:gdLst>
                <a:gd name="T0" fmla="*/ 40 w 41"/>
                <a:gd name="T1" fmla="*/ 49 h 75"/>
                <a:gd name="T2" fmla="*/ 41 w 41"/>
                <a:gd name="T3" fmla="*/ 59 h 75"/>
                <a:gd name="T4" fmla="*/ 35 w 41"/>
                <a:gd name="T5" fmla="*/ 68 h 75"/>
                <a:gd name="T6" fmla="*/ 28 w 41"/>
                <a:gd name="T7" fmla="*/ 72 h 75"/>
                <a:gd name="T8" fmla="*/ 18 w 41"/>
                <a:gd name="T9" fmla="*/ 75 h 75"/>
                <a:gd name="T10" fmla="*/ 9 w 41"/>
                <a:gd name="T11" fmla="*/ 72 h 75"/>
                <a:gd name="T12" fmla="*/ 2 w 41"/>
                <a:gd name="T13" fmla="*/ 67 h 75"/>
                <a:gd name="T14" fmla="*/ 0 w 41"/>
                <a:gd name="T15" fmla="*/ 60 h 75"/>
                <a:gd name="T16" fmla="*/ 1 w 41"/>
                <a:gd name="T17" fmla="*/ 55 h 75"/>
                <a:gd name="T18" fmla="*/ 5 w 41"/>
                <a:gd name="T19" fmla="*/ 54 h 75"/>
                <a:gd name="T20" fmla="*/ 8 w 41"/>
                <a:gd name="T21" fmla="*/ 55 h 75"/>
                <a:gd name="T22" fmla="*/ 9 w 41"/>
                <a:gd name="T23" fmla="*/ 59 h 75"/>
                <a:gd name="T24" fmla="*/ 9 w 41"/>
                <a:gd name="T25" fmla="*/ 62 h 75"/>
                <a:gd name="T26" fmla="*/ 8 w 41"/>
                <a:gd name="T27" fmla="*/ 66 h 75"/>
                <a:gd name="T28" fmla="*/ 11 w 41"/>
                <a:gd name="T29" fmla="*/ 70 h 75"/>
                <a:gd name="T30" fmla="*/ 18 w 41"/>
                <a:gd name="T31" fmla="*/ 71 h 75"/>
                <a:gd name="T32" fmla="*/ 26 w 41"/>
                <a:gd name="T33" fmla="*/ 69 h 75"/>
                <a:gd name="T34" fmla="*/ 32 w 41"/>
                <a:gd name="T35" fmla="*/ 63 h 75"/>
                <a:gd name="T36" fmla="*/ 33 w 41"/>
                <a:gd name="T37" fmla="*/ 53 h 75"/>
                <a:gd name="T38" fmla="*/ 32 w 41"/>
                <a:gd name="T39" fmla="*/ 44 h 75"/>
                <a:gd name="T40" fmla="*/ 27 w 41"/>
                <a:gd name="T41" fmla="*/ 39 h 75"/>
                <a:gd name="T42" fmla="*/ 19 w 41"/>
                <a:gd name="T43" fmla="*/ 36 h 75"/>
                <a:gd name="T44" fmla="*/ 15 w 41"/>
                <a:gd name="T45" fmla="*/ 34 h 75"/>
                <a:gd name="T46" fmla="*/ 24 w 41"/>
                <a:gd name="T47" fmla="*/ 32 h 75"/>
                <a:gd name="T48" fmla="*/ 28 w 41"/>
                <a:gd name="T49" fmla="*/ 26 h 75"/>
                <a:gd name="T50" fmla="*/ 31 w 41"/>
                <a:gd name="T51" fmla="*/ 18 h 75"/>
                <a:gd name="T52" fmla="*/ 29 w 41"/>
                <a:gd name="T53" fmla="*/ 11 h 75"/>
                <a:gd name="T54" fmla="*/ 25 w 41"/>
                <a:gd name="T55" fmla="*/ 6 h 75"/>
                <a:gd name="T56" fmla="*/ 18 w 41"/>
                <a:gd name="T57" fmla="*/ 4 h 75"/>
                <a:gd name="T58" fmla="*/ 11 w 41"/>
                <a:gd name="T59" fmla="*/ 5 h 75"/>
                <a:gd name="T60" fmla="*/ 8 w 41"/>
                <a:gd name="T61" fmla="*/ 8 h 75"/>
                <a:gd name="T62" fmla="*/ 8 w 41"/>
                <a:gd name="T63" fmla="*/ 13 h 75"/>
                <a:gd name="T64" fmla="*/ 9 w 41"/>
                <a:gd name="T65" fmla="*/ 15 h 75"/>
                <a:gd name="T66" fmla="*/ 9 w 41"/>
                <a:gd name="T67" fmla="*/ 18 h 75"/>
                <a:gd name="T68" fmla="*/ 8 w 41"/>
                <a:gd name="T69" fmla="*/ 20 h 75"/>
                <a:gd name="T70" fmla="*/ 5 w 41"/>
                <a:gd name="T71" fmla="*/ 20 h 75"/>
                <a:gd name="T72" fmla="*/ 1 w 41"/>
                <a:gd name="T73" fmla="*/ 18 h 75"/>
                <a:gd name="T74" fmla="*/ 1 w 41"/>
                <a:gd name="T75" fmla="*/ 11 h 75"/>
                <a:gd name="T76" fmla="*/ 7 w 41"/>
                <a:gd name="T77" fmla="*/ 5 h 75"/>
                <a:gd name="T78" fmla="*/ 15 w 41"/>
                <a:gd name="T79" fmla="*/ 1 h 75"/>
                <a:gd name="T80" fmla="*/ 25 w 41"/>
                <a:gd name="T81" fmla="*/ 1 h 75"/>
                <a:gd name="T82" fmla="*/ 33 w 41"/>
                <a:gd name="T83" fmla="*/ 6 h 75"/>
                <a:gd name="T84" fmla="*/ 37 w 41"/>
                <a:gd name="T85" fmla="*/ 13 h 75"/>
                <a:gd name="T86" fmla="*/ 37 w 41"/>
                <a:gd name="T87" fmla="*/ 20 h 75"/>
                <a:gd name="T88" fmla="*/ 35 w 41"/>
                <a:gd name="T89" fmla="*/ 27 h 75"/>
                <a:gd name="T90" fmla="*/ 29 w 41"/>
                <a:gd name="T91" fmla="*/ 33 h 75"/>
                <a:gd name="T92" fmla="*/ 31 w 41"/>
                <a:gd name="T93" fmla="*/ 36 h 75"/>
                <a:gd name="T94" fmla="*/ 37 w 41"/>
                <a:gd name="T95" fmla="*/ 4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 h="75">
                  <a:moveTo>
                    <a:pt x="37" y="43"/>
                  </a:moveTo>
                  <a:lnTo>
                    <a:pt x="40" y="49"/>
                  </a:lnTo>
                  <a:lnTo>
                    <a:pt x="41" y="54"/>
                  </a:lnTo>
                  <a:lnTo>
                    <a:pt x="41" y="59"/>
                  </a:lnTo>
                  <a:lnTo>
                    <a:pt x="38" y="64"/>
                  </a:lnTo>
                  <a:lnTo>
                    <a:pt x="35" y="68"/>
                  </a:lnTo>
                  <a:lnTo>
                    <a:pt x="32" y="71"/>
                  </a:lnTo>
                  <a:lnTo>
                    <a:pt x="28" y="72"/>
                  </a:lnTo>
                  <a:lnTo>
                    <a:pt x="24" y="73"/>
                  </a:lnTo>
                  <a:lnTo>
                    <a:pt x="18" y="75"/>
                  </a:lnTo>
                  <a:lnTo>
                    <a:pt x="14" y="73"/>
                  </a:lnTo>
                  <a:lnTo>
                    <a:pt x="9" y="72"/>
                  </a:lnTo>
                  <a:lnTo>
                    <a:pt x="6" y="70"/>
                  </a:lnTo>
                  <a:lnTo>
                    <a:pt x="2" y="67"/>
                  </a:lnTo>
                  <a:lnTo>
                    <a:pt x="0" y="64"/>
                  </a:lnTo>
                  <a:lnTo>
                    <a:pt x="0" y="60"/>
                  </a:lnTo>
                  <a:lnTo>
                    <a:pt x="0" y="58"/>
                  </a:lnTo>
                  <a:lnTo>
                    <a:pt x="1" y="55"/>
                  </a:lnTo>
                  <a:lnTo>
                    <a:pt x="3" y="54"/>
                  </a:lnTo>
                  <a:lnTo>
                    <a:pt x="5" y="54"/>
                  </a:lnTo>
                  <a:lnTo>
                    <a:pt x="7" y="54"/>
                  </a:lnTo>
                  <a:lnTo>
                    <a:pt x="8" y="55"/>
                  </a:lnTo>
                  <a:lnTo>
                    <a:pt x="9" y="58"/>
                  </a:lnTo>
                  <a:lnTo>
                    <a:pt x="9" y="59"/>
                  </a:lnTo>
                  <a:lnTo>
                    <a:pt x="9" y="61"/>
                  </a:lnTo>
                  <a:lnTo>
                    <a:pt x="9" y="62"/>
                  </a:lnTo>
                  <a:lnTo>
                    <a:pt x="8" y="64"/>
                  </a:lnTo>
                  <a:lnTo>
                    <a:pt x="8" y="66"/>
                  </a:lnTo>
                  <a:lnTo>
                    <a:pt x="9" y="68"/>
                  </a:lnTo>
                  <a:lnTo>
                    <a:pt x="11" y="70"/>
                  </a:lnTo>
                  <a:lnTo>
                    <a:pt x="15" y="71"/>
                  </a:lnTo>
                  <a:lnTo>
                    <a:pt x="18" y="71"/>
                  </a:lnTo>
                  <a:lnTo>
                    <a:pt x="23" y="71"/>
                  </a:lnTo>
                  <a:lnTo>
                    <a:pt x="26" y="69"/>
                  </a:lnTo>
                  <a:lnTo>
                    <a:pt x="29" y="67"/>
                  </a:lnTo>
                  <a:lnTo>
                    <a:pt x="32" y="63"/>
                  </a:lnTo>
                  <a:lnTo>
                    <a:pt x="33" y="59"/>
                  </a:lnTo>
                  <a:lnTo>
                    <a:pt x="33" y="53"/>
                  </a:lnTo>
                  <a:lnTo>
                    <a:pt x="33" y="49"/>
                  </a:lnTo>
                  <a:lnTo>
                    <a:pt x="32" y="44"/>
                  </a:lnTo>
                  <a:lnTo>
                    <a:pt x="29" y="41"/>
                  </a:lnTo>
                  <a:lnTo>
                    <a:pt x="27" y="39"/>
                  </a:lnTo>
                  <a:lnTo>
                    <a:pt x="24" y="37"/>
                  </a:lnTo>
                  <a:lnTo>
                    <a:pt x="19" y="36"/>
                  </a:lnTo>
                  <a:lnTo>
                    <a:pt x="15" y="36"/>
                  </a:lnTo>
                  <a:lnTo>
                    <a:pt x="15" y="34"/>
                  </a:lnTo>
                  <a:lnTo>
                    <a:pt x="19" y="33"/>
                  </a:lnTo>
                  <a:lnTo>
                    <a:pt x="24" y="32"/>
                  </a:lnTo>
                  <a:lnTo>
                    <a:pt x="26" y="30"/>
                  </a:lnTo>
                  <a:lnTo>
                    <a:pt x="28" y="26"/>
                  </a:lnTo>
                  <a:lnTo>
                    <a:pt x="31" y="23"/>
                  </a:lnTo>
                  <a:lnTo>
                    <a:pt x="31" y="18"/>
                  </a:lnTo>
                  <a:lnTo>
                    <a:pt x="31" y="15"/>
                  </a:lnTo>
                  <a:lnTo>
                    <a:pt x="29" y="11"/>
                  </a:lnTo>
                  <a:lnTo>
                    <a:pt x="27" y="8"/>
                  </a:lnTo>
                  <a:lnTo>
                    <a:pt x="25" y="6"/>
                  </a:lnTo>
                  <a:lnTo>
                    <a:pt x="21" y="4"/>
                  </a:lnTo>
                  <a:lnTo>
                    <a:pt x="18" y="4"/>
                  </a:lnTo>
                  <a:lnTo>
                    <a:pt x="15" y="4"/>
                  </a:lnTo>
                  <a:lnTo>
                    <a:pt x="11" y="5"/>
                  </a:lnTo>
                  <a:lnTo>
                    <a:pt x="9" y="6"/>
                  </a:lnTo>
                  <a:lnTo>
                    <a:pt x="8" y="8"/>
                  </a:lnTo>
                  <a:lnTo>
                    <a:pt x="8" y="10"/>
                  </a:lnTo>
                  <a:lnTo>
                    <a:pt x="8" y="13"/>
                  </a:lnTo>
                  <a:lnTo>
                    <a:pt x="9" y="14"/>
                  </a:lnTo>
                  <a:lnTo>
                    <a:pt x="9" y="15"/>
                  </a:lnTo>
                  <a:lnTo>
                    <a:pt x="9" y="16"/>
                  </a:lnTo>
                  <a:lnTo>
                    <a:pt x="9" y="18"/>
                  </a:lnTo>
                  <a:lnTo>
                    <a:pt x="9" y="19"/>
                  </a:lnTo>
                  <a:lnTo>
                    <a:pt x="8" y="20"/>
                  </a:lnTo>
                  <a:lnTo>
                    <a:pt x="6" y="20"/>
                  </a:lnTo>
                  <a:lnTo>
                    <a:pt x="5" y="20"/>
                  </a:lnTo>
                  <a:lnTo>
                    <a:pt x="2" y="19"/>
                  </a:lnTo>
                  <a:lnTo>
                    <a:pt x="1" y="18"/>
                  </a:lnTo>
                  <a:lnTo>
                    <a:pt x="1" y="15"/>
                  </a:lnTo>
                  <a:lnTo>
                    <a:pt x="1" y="11"/>
                  </a:lnTo>
                  <a:lnTo>
                    <a:pt x="3" y="7"/>
                  </a:lnTo>
                  <a:lnTo>
                    <a:pt x="7" y="5"/>
                  </a:lnTo>
                  <a:lnTo>
                    <a:pt x="10" y="2"/>
                  </a:lnTo>
                  <a:lnTo>
                    <a:pt x="15" y="1"/>
                  </a:lnTo>
                  <a:lnTo>
                    <a:pt x="19" y="0"/>
                  </a:lnTo>
                  <a:lnTo>
                    <a:pt x="25" y="1"/>
                  </a:lnTo>
                  <a:lnTo>
                    <a:pt x="29" y="2"/>
                  </a:lnTo>
                  <a:lnTo>
                    <a:pt x="33" y="6"/>
                  </a:lnTo>
                  <a:lnTo>
                    <a:pt x="36" y="9"/>
                  </a:lnTo>
                  <a:lnTo>
                    <a:pt x="37" y="13"/>
                  </a:lnTo>
                  <a:lnTo>
                    <a:pt x="38" y="17"/>
                  </a:lnTo>
                  <a:lnTo>
                    <a:pt x="37" y="20"/>
                  </a:lnTo>
                  <a:lnTo>
                    <a:pt x="36" y="25"/>
                  </a:lnTo>
                  <a:lnTo>
                    <a:pt x="35" y="27"/>
                  </a:lnTo>
                  <a:lnTo>
                    <a:pt x="32" y="31"/>
                  </a:lnTo>
                  <a:lnTo>
                    <a:pt x="29" y="33"/>
                  </a:lnTo>
                  <a:lnTo>
                    <a:pt x="25" y="34"/>
                  </a:lnTo>
                  <a:lnTo>
                    <a:pt x="31" y="36"/>
                  </a:lnTo>
                  <a:lnTo>
                    <a:pt x="35" y="40"/>
                  </a:lnTo>
                  <a:lnTo>
                    <a:pt x="37" y="43"/>
                  </a:lnTo>
                  <a:close/>
                </a:path>
              </a:pathLst>
            </a:custGeom>
            <a:solidFill>
              <a:srgbClr val="FF00FF"/>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56" name="Freeform 158"/>
            <p:cNvSpPr>
              <a:spLocks noEditPoints="1"/>
            </p:cNvSpPr>
            <p:nvPr/>
          </p:nvSpPr>
          <p:spPr bwMode="auto">
            <a:xfrm>
              <a:off x="2036928" y="2268993"/>
              <a:ext cx="78961" cy="101598"/>
            </a:xfrm>
            <a:custGeom>
              <a:avLst/>
              <a:gdLst>
                <a:gd name="T0" fmla="*/ 32 w 43"/>
                <a:gd name="T1" fmla="*/ 13 h 75"/>
                <a:gd name="T2" fmla="*/ 29 w 43"/>
                <a:gd name="T3" fmla="*/ 9 h 75"/>
                <a:gd name="T4" fmla="*/ 27 w 43"/>
                <a:gd name="T5" fmla="*/ 6 h 75"/>
                <a:gd name="T6" fmla="*/ 25 w 43"/>
                <a:gd name="T7" fmla="*/ 5 h 75"/>
                <a:gd name="T8" fmla="*/ 21 w 43"/>
                <a:gd name="T9" fmla="*/ 4 h 75"/>
                <a:gd name="T10" fmla="*/ 18 w 43"/>
                <a:gd name="T11" fmla="*/ 5 h 75"/>
                <a:gd name="T12" fmla="*/ 16 w 43"/>
                <a:gd name="T13" fmla="*/ 6 h 75"/>
                <a:gd name="T14" fmla="*/ 14 w 43"/>
                <a:gd name="T15" fmla="*/ 9 h 75"/>
                <a:gd name="T16" fmla="*/ 11 w 43"/>
                <a:gd name="T17" fmla="*/ 13 h 75"/>
                <a:gd name="T18" fmla="*/ 9 w 43"/>
                <a:gd name="T19" fmla="*/ 23 h 75"/>
                <a:gd name="T20" fmla="*/ 8 w 43"/>
                <a:gd name="T21" fmla="*/ 37 h 75"/>
                <a:gd name="T22" fmla="*/ 9 w 43"/>
                <a:gd name="T23" fmla="*/ 52 h 75"/>
                <a:gd name="T24" fmla="*/ 11 w 43"/>
                <a:gd name="T25" fmla="*/ 62 h 75"/>
                <a:gd name="T26" fmla="*/ 14 w 43"/>
                <a:gd name="T27" fmla="*/ 66 h 75"/>
                <a:gd name="T28" fmla="*/ 16 w 43"/>
                <a:gd name="T29" fmla="*/ 69 h 75"/>
                <a:gd name="T30" fmla="*/ 19 w 43"/>
                <a:gd name="T31" fmla="*/ 70 h 75"/>
                <a:gd name="T32" fmla="*/ 21 w 43"/>
                <a:gd name="T33" fmla="*/ 71 h 75"/>
                <a:gd name="T34" fmla="*/ 25 w 43"/>
                <a:gd name="T35" fmla="*/ 70 h 75"/>
                <a:gd name="T36" fmla="*/ 27 w 43"/>
                <a:gd name="T37" fmla="*/ 69 h 75"/>
                <a:gd name="T38" fmla="*/ 29 w 43"/>
                <a:gd name="T39" fmla="*/ 66 h 75"/>
                <a:gd name="T40" fmla="*/ 32 w 43"/>
                <a:gd name="T41" fmla="*/ 62 h 75"/>
                <a:gd name="T42" fmla="*/ 34 w 43"/>
                <a:gd name="T43" fmla="*/ 51 h 75"/>
                <a:gd name="T44" fmla="*/ 35 w 43"/>
                <a:gd name="T45" fmla="*/ 37 h 75"/>
                <a:gd name="T46" fmla="*/ 34 w 43"/>
                <a:gd name="T47" fmla="*/ 24 h 75"/>
                <a:gd name="T48" fmla="*/ 32 w 43"/>
                <a:gd name="T49" fmla="*/ 13 h 75"/>
                <a:gd name="T50" fmla="*/ 37 w 43"/>
                <a:gd name="T51" fmla="*/ 64 h 75"/>
                <a:gd name="T52" fmla="*/ 34 w 43"/>
                <a:gd name="T53" fmla="*/ 69 h 75"/>
                <a:gd name="T54" fmla="*/ 29 w 43"/>
                <a:gd name="T55" fmla="*/ 72 h 75"/>
                <a:gd name="T56" fmla="*/ 26 w 43"/>
                <a:gd name="T57" fmla="*/ 73 h 75"/>
                <a:gd name="T58" fmla="*/ 21 w 43"/>
                <a:gd name="T59" fmla="*/ 75 h 75"/>
                <a:gd name="T60" fmla="*/ 17 w 43"/>
                <a:gd name="T61" fmla="*/ 73 h 75"/>
                <a:gd name="T62" fmla="*/ 12 w 43"/>
                <a:gd name="T63" fmla="*/ 72 h 75"/>
                <a:gd name="T64" fmla="*/ 9 w 43"/>
                <a:gd name="T65" fmla="*/ 69 h 75"/>
                <a:gd name="T66" fmla="*/ 6 w 43"/>
                <a:gd name="T67" fmla="*/ 64 h 75"/>
                <a:gd name="T68" fmla="*/ 1 w 43"/>
                <a:gd name="T69" fmla="*/ 53 h 75"/>
                <a:gd name="T70" fmla="*/ 0 w 43"/>
                <a:gd name="T71" fmla="*/ 37 h 75"/>
                <a:gd name="T72" fmla="*/ 1 w 43"/>
                <a:gd name="T73" fmla="*/ 23 h 75"/>
                <a:gd name="T74" fmla="*/ 6 w 43"/>
                <a:gd name="T75" fmla="*/ 10 h 75"/>
                <a:gd name="T76" fmla="*/ 9 w 43"/>
                <a:gd name="T77" fmla="*/ 6 h 75"/>
                <a:gd name="T78" fmla="*/ 12 w 43"/>
                <a:gd name="T79" fmla="*/ 4 h 75"/>
                <a:gd name="T80" fmla="*/ 17 w 43"/>
                <a:gd name="T81" fmla="*/ 1 h 75"/>
                <a:gd name="T82" fmla="*/ 21 w 43"/>
                <a:gd name="T83" fmla="*/ 0 h 75"/>
                <a:gd name="T84" fmla="*/ 26 w 43"/>
                <a:gd name="T85" fmla="*/ 1 h 75"/>
                <a:gd name="T86" fmla="*/ 31 w 43"/>
                <a:gd name="T87" fmla="*/ 2 h 75"/>
                <a:gd name="T88" fmla="*/ 34 w 43"/>
                <a:gd name="T89" fmla="*/ 6 h 75"/>
                <a:gd name="T90" fmla="*/ 37 w 43"/>
                <a:gd name="T91" fmla="*/ 10 h 75"/>
                <a:gd name="T92" fmla="*/ 42 w 43"/>
                <a:gd name="T93" fmla="*/ 22 h 75"/>
                <a:gd name="T94" fmla="*/ 43 w 43"/>
                <a:gd name="T95" fmla="*/ 37 h 75"/>
                <a:gd name="T96" fmla="*/ 42 w 43"/>
                <a:gd name="T97" fmla="*/ 52 h 75"/>
                <a:gd name="T98" fmla="*/ 37 w 43"/>
                <a:gd name="T99" fmla="*/ 6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 h="75">
                  <a:moveTo>
                    <a:pt x="32" y="13"/>
                  </a:moveTo>
                  <a:lnTo>
                    <a:pt x="29" y="9"/>
                  </a:lnTo>
                  <a:lnTo>
                    <a:pt x="27" y="6"/>
                  </a:lnTo>
                  <a:lnTo>
                    <a:pt x="25" y="5"/>
                  </a:lnTo>
                  <a:lnTo>
                    <a:pt x="21" y="4"/>
                  </a:lnTo>
                  <a:lnTo>
                    <a:pt x="18" y="5"/>
                  </a:lnTo>
                  <a:lnTo>
                    <a:pt x="16" y="6"/>
                  </a:lnTo>
                  <a:lnTo>
                    <a:pt x="14" y="9"/>
                  </a:lnTo>
                  <a:lnTo>
                    <a:pt x="11" y="13"/>
                  </a:lnTo>
                  <a:lnTo>
                    <a:pt x="9" y="23"/>
                  </a:lnTo>
                  <a:lnTo>
                    <a:pt x="8" y="37"/>
                  </a:lnTo>
                  <a:lnTo>
                    <a:pt x="9" y="52"/>
                  </a:lnTo>
                  <a:lnTo>
                    <a:pt x="11" y="62"/>
                  </a:lnTo>
                  <a:lnTo>
                    <a:pt x="14" y="66"/>
                  </a:lnTo>
                  <a:lnTo>
                    <a:pt x="16" y="69"/>
                  </a:lnTo>
                  <a:lnTo>
                    <a:pt x="19" y="70"/>
                  </a:lnTo>
                  <a:lnTo>
                    <a:pt x="21" y="71"/>
                  </a:lnTo>
                  <a:lnTo>
                    <a:pt x="25" y="70"/>
                  </a:lnTo>
                  <a:lnTo>
                    <a:pt x="27" y="69"/>
                  </a:lnTo>
                  <a:lnTo>
                    <a:pt x="29" y="66"/>
                  </a:lnTo>
                  <a:lnTo>
                    <a:pt x="32" y="62"/>
                  </a:lnTo>
                  <a:lnTo>
                    <a:pt x="34" y="51"/>
                  </a:lnTo>
                  <a:lnTo>
                    <a:pt x="35" y="37"/>
                  </a:lnTo>
                  <a:lnTo>
                    <a:pt x="34" y="24"/>
                  </a:lnTo>
                  <a:lnTo>
                    <a:pt x="32" y="13"/>
                  </a:lnTo>
                  <a:close/>
                  <a:moveTo>
                    <a:pt x="37" y="64"/>
                  </a:moveTo>
                  <a:lnTo>
                    <a:pt x="34" y="69"/>
                  </a:lnTo>
                  <a:lnTo>
                    <a:pt x="29" y="72"/>
                  </a:lnTo>
                  <a:lnTo>
                    <a:pt x="26" y="73"/>
                  </a:lnTo>
                  <a:lnTo>
                    <a:pt x="21" y="75"/>
                  </a:lnTo>
                  <a:lnTo>
                    <a:pt x="17" y="73"/>
                  </a:lnTo>
                  <a:lnTo>
                    <a:pt x="12" y="72"/>
                  </a:lnTo>
                  <a:lnTo>
                    <a:pt x="9" y="69"/>
                  </a:lnTo>
                  <a:lnTo>
                    <a:pt x="6" y="64"/>
                  </a:lnTo>
                  <a:lnTo>
                    <a:pt x="1" y="53"/>
                  </a:lnTo>
                  <a:lnTo>
                    <a:pt x="0" y="37"/>
                  </a:lnTo>
                  <a:lnTo>
                    <a:pt x="1" y="23"/>
                  </a:lnTo>
                  <a:lnTo>
                    <a:pt x="6" y="10"/>
                  </a:lnTo>
                  <a:lnTo>
                    <a:pt x="9" y="6"/>
                  </a:lnTo>
                  <a:lnTo>
                    <a:pt x="12" y="4"/>
                  </a:lnTo>
                  <a:lnTo>
                    <a:pt x="17" y="1"/>
                  </a:lnTo>
                  <a:lnTo>
                    <a:pt x="21" y="0"/>
                  </a:lnTo>
                  <a:lnTo>
                    <a:pt x="26" y="1"/>
                  </a:lnTo>
                  <a:lnTo>
                    <a:pt x="31" y="2"/>
                  </a:lnTo>
                  <a:lnTo>
                    <a:pt x="34" y="6"/>
                  </a:lnTo>
                  <a:lnTo>
                    <a:pt x="37" y="10"/>
                  </a:lnTo>
                  <a:lnTo>
                    <a:pt x="42" y="22"/>
                  </a:lnTo>
                  <a:lnTo>
                    <a:pt x="43" y="37"/>
                  </a:lnTo>
                  <a:lnTo>
                    <a:pt x="42" y="52"/>
                  </a:lnTo>
                  <a:lnTo>
                    <a:pt x="37" y="64"/>
                  </a:lnTo>
                  <a:close/>
                </a:path>
              </a:pathLst>
            </a:custGeom>
            <a:solidFill>
              <a:srgbClr val="FF00FF"/>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57" name="Freeform 159"/>
            <p:cNvSpPr>
              <a:spLocks noEditPoints="1"/>
            </p:cNvSpPr>
            <p:nvPr/>
          </p:nvSpPr>
          <p:spPr bwMode="auto">
            <a:xfrm>
              <a:off x="2134252" y="2268993"/>
              <a:ext cx="78961" cy="101598"/>
            </a:xfrm>
            <a:custGeom>
              <a:avLst/>
              <a:gdLst>
                <a:gd name="T0" fmla="*/ 7 w 43"/>
                <a:gd name="T1" fmla="*/ 50 h 75"/>
                <a:gd name="T2" fmla="*/ 7 w 43"/>
                <a:gd name="T3" fmla="*/ 61 h 75"/>
                <a:gd name="T4" fmla="*/ 10 w 43"/>
                <a:gd name="T5" fmla="*/ 67 h 75"/>
                <a:gd name="T6" fmla="*/ 17 w 43"/>
                <a:gd name="T7" fmla="*/ 71 h 75"/>
                <a:gd name="T8" fmla="*/ 27 w 43"/>
                <a:gd name="T9" fmla="*/ 71 h 75"/>
                <a:gd name="T10" fmla="*/ 33 w 43"/>
                <a:gd name="T11" fmla="*/ 67 h 75"/>
                <a:gd name="T12" fmla="*/ 36 w 43"/>
                <a:gd name="T13" fmla="*/ 60 h 75"/>
                <a:gd name="T14" fmla="*/ 36 w 43"/>
                <a:gd name="T15" fmla="*/ 53 h 75"/>
                <a:gd name="T16" fmla="*/ 32 w 43"/>
                <a:gd name="T17" fmla="*/ 46 h 75"/>
                <a:gd name="T18" fmla="*/ 23 w 43"/>
                <a:gd name="T19" fmla="*/ 40 h 75"/>
                <a:gd name="T20" fmla="*/ 12 w 43"/>
                <a:gd name="T21" fmla="*/ 41 h 75"/>
                <a:gd name="T22" fmla="*/ 40 w 43"/>
                <a:gd name="T23" fmla="*/ 44 h 75"/>
                <a:gd name="T24" fmla="*/ 43 w 43"/>
                <a:gd name="T25" fmla="*/ 55 h 75"/>
                <a:gd name="T26" fmla="*/ 41 w 43"/>
                <a:gd name="T27" fmla="*/ 64 h 75"/>
                <a:gd name="T28" fmla="*/ 33 w 43"/>
                <a:gd name="T29" fmla="*/ 72 h 75"/>
                <a:gd name="T30" fmla="*/ 21 w 43"/>
                <a:gd name="T31" fmla="*/ 75 h 75"/>
                <a:gd name="T32" fmla="*/ 11 w 43"/>
                <a:gd name="T33" fmla="*/ 72 h 75"/>
                <a:gd name="T34" fmla="*/ 3 w 43"/>
                <a:gd name="T35" fmla="*/ 66 h 75"/>
                <a:gd name="T36" fmla="*/ 0 w 43"/>
                <a:gd name="T37" fmla="*/ 57 h 75"/>
                <a:gd name="T38" fmla="*/ 1 w 43"/>
                <a:gd name="T39" fmla="*/ 48 h 75"/>
                <a:gd name="T40" fmla="*/ 7 w 43"/>
                <a:gd name="T41" fmla="*/ 41 h 75"/>
                <a:gd name="T42" fmla="*/ 14 w 43"/>
                <a:gd name="T43" fmla="*/ 35 h 75"/>
                <a:gd name="T44" fmla="*/ 5 w 43"/>
                <a:gd name="T45" fmla="*/ 27 h 75"/>
                <a:gd name="T46" fmla="*/ 2 w 43"/>
                <a:gd name="T47" fmla="*/ 18 h 75"/>
                <a:gd name="T48" fmla="*/ 5 w 43"/>
                <a:gd name="T49" fmla="*/ 9 h 75"/>
                <a:gd name="T50" fmla="*/ 11 w 43"/>
                <a:gd name="T51" fmla="*/ 2 h 75"/>
                <a:gd name="T52" fmla="*/ 23 w 43"/>
                <a:gd name="T53" fmla="*/ 0 h 75"/>
                <a:gd name="T54" fmla="*/ 33 w 43"/>
                <a:gd name="T55" fmla="*/ 2 h 75"/>
                <a:gd name="T56" fmla="*/ 40 w 43"/>
                <a:gd name="T57" fmla="*/ 9 h 75"/>
                <a:gd name="T58" fmla="*/ 43 w 43"/>
                <a:gd name="T59" fmla="*/ 18 h 75"/>
                <a:gd name="T60" fmla="*/ 40 w 43"/>
                <a:gd name="T61" fmla="*/ 27 h 75"/>
                <a:gd name="T62" fmla="*/ 34 w 43"/>
                <a:gd name="T63" fmla="*/ 33 h 75"/>
                <a:gd name="T64" fmla="*/ 34 w 43"/>
                <a:gd name="T65" fmla="*/ 39 h 75"/>
                <a:gd name="T66" fmla="*/ 40 w 43"/>
                <a:gd name="T67" fmla="*/ 44 h 75"/>
                <a:gd name="T68" fmla="*/ 36 w 43"/>
                <a:gd name="T69" fmla="*/ 23 h 75"/>
                <a:gd name="T70" fmla="*/ 36 w 43"/>
                <a:gd name="T71" fmla="*/ 15 h 75"/>
                <a:gd name="T72" fmla="*/ 33 w 43"/>
                <a:gd name="T73" fmla="*/ 8 h 75"/>
                <a:gd name="T74" fmla="*/ 27 w 43"/>
                <a:gd name="T75" fmla="*/ 4 h 75"/>
                <a:gd name="T76" fmla="*/ 18 w 43"/>
                <a:gd name="T77" fmla="*/ 4 h 75"/>
                <a:gd name="T78" fmla="*/ 11 w 43"/>
                <a:gd name="T79" fmla="*/ 8 h 75"/>
                <a:gd name="T80" fmla="*/ 8 w 43"/>
                <a:gd name="T81" fmla="*/ 17 h 75"/>
                <a:gd name="T82" fmla="*/ 10 w 43"/>
                <a:gd name="T83" fmla="*/ 23 h 75"/>
                <a:gd name="T84" fmla="*/ 16 w 43"/>
                <a:gd name="T85" fmla="*/ 28 h 75"/>
                <a:gd name="T86" fmla="*/ 26 w 43"/>
                <a:gd name="T87" fmla="*/ 34 h 75"/>
                <a:gd name="T88" fmla="*/ 34 w 43"/>
                <a:gd name="T89"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 h="75">
                  <a:moveTo>
                    <a:pt x="9" y="45"/>
                  </a:moveTo>
                  <a:lnTo>
                    <a:pt x="7" y="50"/>
                  </a:lnTo>
                  <a:lnTo>
                    <a:pt x="6" y="57"/>
                  </a:lnTo>
                  <a:lnTo>
                    <a:pt x="7" y="61"/>
                  </a:lnTo>
                  <a:lnTo>
                    <a:pt x="8" y="64"/>
                  </a:lnTo>
                  <a:lnTo>
                    <a:pt x="10" y="67"/>
                  </a:lnTo>
                  <a:lnTo>
                    <a:pt x="14" y="70"/>
                  </a:lnTo>
                  <a:lnTo>
                    <a:pt x="17" y="71"/>
                  </a:lnTo>
                  <a:lnTo>
                    <a:pt x="21" y="71"/>
                  </a:lnTo>
                  <a:lnTo>
                    <a:pt x="27" y="71"/>
                  </a:lnTo>
                  <a:lnTo>
                    <a:pt x="31" y="70"/>
                  </a:lnTo>
                  <a:lnTo>
                    <a:pt x="33" y="67"/>
                  </a:lnTo>
                  <a:lnTo>
                    <a:pt x="35" y="64"/>
                  </a:lnTo>
                  <a:lnTo>
                    <a:pt x="36" y="60"/>
                  </a:lnTo>
                  <a:lnTo>
                    <a:pt x="37" y="57"/>
                  </a:lnTo>
                  <a:lnTo>
                    <a:pt x="36" y="53"/>
                  </a:lnTo>
                  <a:lnTo>
                    <a:pt x="35" y="50"/>
                  </a:lnTo>
                  <a:lnTo>
                    <a:pt x="32" y="46"/>
                  </a:lnTo>
                  <a:lnTo>
                    <a:pt x="28" y="43"/>
                  </a:lnTo>
                  <a:lnTo>
                    <a:pt x="23" y="40"/>
                  </a:lnTo>
                  <a:lnTo>
                    <a:pt x="17" y="37"/>
                  </a:lnTo>
                  <a:lnTo>
                    <a:pt x="12" y="41"/>
                  </a:lnTo>
                  <a:lnTo>
                    <a:pt x="9" y="45"/>
                  </a:lnTo>
                  <a:close/>
                  <a:moveTo>
                    <a:pt x="40" y="44"/>
                  </a:moveTo>
                  <a:lnTo>
                    <a:pt x="43" y="50"/>
                  </a:lnTo>
                  <a:lnTo>
                    <a:pt x="43" y="55"/>
                  </a:lnTo>
                  <a:lnTo>
                    <a:pt x="43" y="60"/>
                  </a:lnTo>
                  <a:lnTo>
                    <a:pt x="41" y="64"/>
                  </a:lnTo>
                  <a:lnTo>
                    <a:pt x="37" y="69"/>
                  </a:lnTo>
                  <a:lnTo>
                    <a:pt x="33" y="72"/>
                  </a:lnTo>
                  <a:lnTo>
                    <a:pt x="28" y="73"/>
                  </a:lnTo>
                  <a:lnTo>
                    <a:pt x="21" y="75"/>
                  </a:lnTo>
                  <a:lnTo>
                    <a:pt x="16" y="73"/>
                  </a:lnTo>
                  <a:lnTo>
                    <a:pt x="11" y="72"/>
                  </a:lnTo>
                  <a:lnTo>
                    <a:pt x="7" y="69"/>
                  </a:lnTo>
                  <a:lnTo>
                    <a:pt x="3" y="66"/>
                  </a:lnTo>
                  <a:lnTo>
                    <a:pt x="1" y="61"/>
                  </a:lnTo>
                  <a:lnTo>
                    <a:pt x="0" y="57"/>
                  </a:lnTo>
                  <a:lnTo>
                    <a:pt x="0" y="52"/>
                  </a:lnTo>
                  <a:lnTo>
                    <a:pt x="1" y="48"/>
                  </a:lnTo>
                  <a:lnTo>
                    <a:pt x="3" y="44"/>
                  </a:lnTo>
                  <a:lnTo>
                    <a:pt x="7" y="41"/>
                  </a:lnTo>
                  <a:lnTo>
                    <a:pt x="10" y="37"/>
                  </a:lnTo>
                  <a:lnTo>
                    <a:pt x="14" y="35"/>
                  </a:lnTo>
                  <a:lnTo>
                    <a:pt x="9" y="32"/>
                  </a:lnTo>
                  <a:lnTo>
                    <a:pt x="5" y="27"/>
                  </a:lnTo>
                  <a:lnTo>
                    <a:pt x="2" y="23"/>
                  </a:lnTo>
                  <a:lnTo>
                    <a:pt x="2" y="18"/>
                  </a:lnTo>
                  <a:lnTo>
                    <a:pt x="2" y="14"/>
                  </a:lnTo>
                  <a:lnTo>
                    <a:pt x="5" y="9"/>
                  </a:lnTo>
                  <a:lnTo>
                    <a:pt x="8" y="6"/>
                  </a:lnTo>
                  <a:lnTo>
                    <a:pt x="11" y="2"/>
                  </a:lnTo>
                  <a:lnTo>
                    <a:pt x="17" y="1"/>
                  </a:lnTo>
                  <a:lnTo>
                    <a:pt x="23" y="0"/>
                  </a:lnTo>
                  <a:lnTo>
                    <a:pt x="28" y="1"/>
                  </a:lnTo>
                  <a:lnTo>
                    <a:pt x="33" y="2"/>
                  </a:lnTo>
                  <a:lnTo>
                    <a:pt x="37" y="6"/>
                  </a:lnTo>
                  <a:lnTo>
                    <a:pt x="40" y="9"/>
                  </a:lnTo>
                  <a:lnTo>
                    <a:pt x="42" y="14"/>
                  </a:lnTo>
                  <a:lnTo>
                    <a:pt x="43" y="18"/>
                  </a:lnTo>
                  <a:lnTo>
                    <a:pt x="42" y="23"/>
                  </a:lnTo>
                  <a:lnTo>
                    <a:pt x="40" y="27"/>
                  </a:lnTo>
                  <a:lnTo>
                    <a:pt x="36" y="31"/>
                  </a:lnTo>
                  <a:lnTo>
                    <a:pt x="34" y="33"/>
                  </a:lnTo>
                  <a:lnTo>
                    <a:pt x="29" y="35"/>
                  </a:lnTo>
                  <a:lnTo>
                    <a:pt x="34" y="39"/>
                  </a:lnTo>
                  <a:lnTo>
                    <a:pt x="37" y="41"/>
                  </a:lnTo>
                  <a:lnTo>
                    <a:pt x="40" y="44"/>
                  </a:lnTo>
                  <a:close/>
                  <a:moveTo>
                    <a:pt x="34" y="27"/>
                  </a:moveTo>
                  <a:lnTo>
                    <a:pt x="36" y="23"/>
                  </a:lnTo>
                  <a:lnTo>
                    <a:pt x="36" y="18"/>
                  </a:lnTo>
                  <a:lnTo>
                    <a:pt x="36" y="15"/>
                  </a:lnTo>
                  <a:lnTo>
                    <a:pt x="35" y="11"/>
                  </a:lnTo>
                  <a:lnTo>
                    <a:pt x="33" y="8"/>
                  </a:lnTo>
                  <a:lnTo>
                    <a:pt x="31" y="6"/>
                  </a:lnTo>
                  <a:lnTo>
                    <a:pt x="27" y="4"/>
                  </a:lnTo>
                  <a:lnTo>
                    <a:pt x="23" y="4"/>
                  </a:lnTo>
                  <a:lnTo>
                    <a:pt x="18" y="4"/>
                  </a:lnTo>
                  <a:lnTo>
                    <a:pt x="14" y="6"/>
                  </a:lnTo>
                  <a:lnTo>
                    <a:pt x="11" y="8"/>
                  </a:lnTo>
                  <a:lnTo>
                    <a:pt x="9" y="13"/>
                  </a:lnTo>
                  <a:lnTo>
                    <a:pt x="8" y="17"/>
                  </a:lnTo>
                  <a:lnTo>
                    <a:pt x="8" y="19"/>
                  </a:lnTo>
                  <a:lnTo>
                    <a:pt x="10" y="23"/>
                  </a:lnTo>
                  <a:lnTo>
                    <a:pt x="12" y="25"/>
                  </a:lnTo>
                  <a:lnTo>
                    <a:pt x="16" y="28"/>
                  </a:lnTo>
                  <a:lnTo>
                    <a:pt x="20" y="31"/>
                  </a:lnTo>
                  <a:lnTo>
                    <a:pt x="26" y="34"/>
                  </a:lnTo>
                  <a:lnTo>
                    <a:pt x="31" y="31"/>
                  </a:lnTo>
                  <a:lnTo>
                    <a:pt x="34" y="27"/>
                  </a:lnTo>
                  <a:close/>
                </a:path>
              </a:pathLst>
            </a:custGeom>
            <a:solidFill>
              <a:srgbClr val="FF00FF"/>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58" name="Freeform 160"/>
            <p:cNvSpPr>
              <a:spLocks/>
            </p:cNvSpPr>
            <p:nvPr/>
          </p:nvSpPr>
          <p:spPr bwMode="auto">
            <a:xfrm>
              <a:off x="2292174" y="2301504"/>
              <a:ext cx="86307" cy="69087"/>
            </a:xfrm>
            <a:custGeom>
              <a:avLst/>
              <a:gdLst>
                <a:gd name="T0" fmla="*/ 0 w 47"/>
                <a:gd name="T1" fmla="*/ 51 h 51"/>
                <a:gd name="T2" fmla="*/ 0 w 47"/>
                <a:gd name="T3" fmla="*/ 47 h 51"/>
                <a:gd name="T4" fmla="*/ 2 w 47"/>
                <a:gd name="T5" fmla="*/ 47 h 51"/>
                <a:gd name="T6" fmla="*/ 3 w 47"/>
                <a:gd name="T7" fmla="*/ 47 h 51"/>
                <a:gd name="T8" fmla="*/ 4 w 47"/>
                <a:gd name="T9" fmla="*/ 46 h 51"/>
                <a:gd name="T10" fmla="*/ 5 w 47"/>
                <a:gd name="T11" fmla="*/ 45 h 51"/>
                <a:gd name="T12" fmla="*/ 5 w 47"/>
                <a:gd name="T13" fmla="*/ 44 h 51"/>
                <a:gd name="T14" fmla="*/ 5 w 47"/>
                <a:gd name="T15" fmla="*/ 8 h 51"/>
                <a:gd name="T16" fmla="*/ 5 w 47"/>
                <a:gd name="T17" fmla="*/ 6 h 51"/>
                <a:gd name="T18" fmla="*/ 4 w 47"/>
                <a:gd name="T19" fmla="*/ 6 h 51"/>
                <a:gd name="T20" fmla="*/ 3 w 47"/>
                <a:gd name="T21" fmla="*/ 6 h 51"/>
                <a:gd name="T22" fmla="*/ 0 w 47"/>
                <a:gd name="T23" fmla="*/ 6 h 51"/>
                <a:gd name="T24" fmla="*/ 0 w 47"/>
                <a:gd name="T25" fmla="*/ 2 h 51"/>
                <a:gd name="T26" fmla="*/ 3 w 47"/>
                <a:gd name="T27" fmla="*/ 2 h 51"/>
                <a:gd name="T28" fmla="*/ 7 w 47"/>
                <a:gd name="T29" fmla="*/ 2 h 51"/>
                <a:gd name="T30" fmla="*/ 9 w 47"/>
                <a:gd name="T31" fmla="*/ 1 h 51"/>
                <a:gd name="T32" fmla="*/ 11 w 47"/>
                <a:gd name="T33" fmla="*/ 0 h 51"/>
                <a:gd name="T34" fmla="*/ 11 w 47"/>
                <a:gd name="T35" fmla="*/ 0 h 51"/>
                <a:gd name="T36" fmla="*/ 11 w 47"/>
                <a:gd name="T37" fmla="*/ 10 h 51"/>
                <a:gd name="T38" fmla="*/ 16 w 47"/>
                <a:gd name="T39" fmla="*/ 7 h 51"/>
                <a:gd name="T40" fmla="*/ 19 w 47"/>
                <a:gd name="T41" fmla="*/ 3 h 51"/>
                <a:gd name="T42" fmla="*/ 23 w 47"/>
                <a:gd name="T43" fmla="*/ 2 h 51"/>
                <a:gd name="T44" fmla="*/ 27 w 47"/>
                <a:gd name="T45" fmla="*/ 1 h 51"/>
                <a:gd name="T46" fmla="*/ 31 w 47"/>
                <a:gd name="T47" fmla="*/ 2 h 51"/>
                <a:gd name="T48" fmla="*/ 35 w 47"/>
                <a:gd name="T49" fmla="*/ 3 h 51"/>
                <a:gd name="T50" fmla="*/ 38 w 47"/>
                <a:gd name="T51" fmla="*/ 6 h 51"/>
                <a:gd name="T52" fmla="*/ 39 w 47"/>
                <a:gd name="T53" fmla="*/ 8 h 51"/>
                <a:gd name="T54" fmla="*/ 40 w 47"/>
                <a:gd name="T55" fmla="*/ 12 h 51"/>
                <a:gd name="T56" fmla="*/ 41 w 47"/>
                <a:gd name="T57" fmla="*/ 17 h 51"/>
                <a:gd name="T58" fmla="*/ 41 w 47"/>
                <a:gd name="T59" fmla="*/ 44 h 51"/>
                <a:gd name="T60" fmla="*/ 41 w 47"/>
                <a:gd name="T61" fmla="*/ 45 h 51"/>
                <a:gd name="T62" fmla="*/ 41 w 47"/>
                <a:gd name="T63" fmla="*/ 46 h 51"/>
                <a:gd name="T64" fmla="*/ 44 w 47"/>
                <a:gd name="T65" fmla="*/ 47 h 51"/>
                <a:gd name="T66" fmla="*/ 45 w 47"/>
                <a:gd name="T67" fmla="*/ 47 h 51"/>
                <a:gd name="T68" fmla="*/ 47 w 47"/>
                <a:gd name="T69" fmla="*/ 47 h 51"/>
                <a:gd name="T70" fmla="*/ 47 w 47"/>
                <a:gd name="T71" fmla="*/ 51 h 51"/>
                <a:gd name="T72" fmla="*/ 29 w 47"/>
                <a:gd name="T73" fmla="*/ 51 h 51"/>
                <a:gd name="T74" fmla="*/ 29 w 47"/>
                <a:gd name="T75" fmla="*/ 47 h 51"/>
                <a:gd name="T76" fmla="*/ 31 w 47"/>
                <a:gd name="T77" fmla="*/ 47 h 51"/>
                <a:gd name="T78" fmla="*/ 34 w 47"/>
                <a:gd name="T79" fmla="*/ 47 h 51"/>
                <a:gd name="T80" fmla="*/ 35 w 47"/>
                <a:gd name="T81" fmla="*/ 46 h 51"/>
                <a:gd name="T82" fmla="*/ 35 w 47"/>
                <a:gd name="T83" fmla="*/ 45 h 51"/>
                <a:gd name="T84" fmla="*/ 35 w 47"/>
                <a:gd name="T85" fmla="*/ 44 h 51"/>
                <a:gd name="T86" fmla="*/ 35 w 47"/>
                <a:gd name="T87" fmla="*/ 16 h 51"/>
                <a:gd name="T88" fmla="*/ 35 w 47"/>
                <a:gd name="T89" fmla="*/ 11 h 51"/>
                <a:gd name="T90" fmla="*/ 32 w 47"/>
                <a:gd name="T91" fmla="*/ 8 h 51"/>
                <a:gd name="T92" fmla="*/ 31 w 47"/>
                <a:gd name="T93" fmla="*/ 6 h 51"/>
                <a:gd name="T94" fmla="*/ 29 w 47"/>
                <a:gd name="T95" fmla="*/ 6 h 51"/>
                <a:gd name="T96" fmla="*/ 27 w 47"/>
                <a:gd name="T97" fmla="*/ 4 h 51"/>
                <a:gd name="T98" fmla="*/ 22 w 47"/>
                <a:gd name="T99" fmla="*/ 6 h 51"/>
                <a:gd name="T100" fmla="*/ 19 w 47"/>
                <a:gd name="T101" fmla="*/ 8 h 51"/>
                <a:gd name="T102" fmla="*/ 14 w 47"/>
                <a:gd name="T103" fmla="*/ 10 h 51"/>
                <a:gd name="T104" fmla="*/ 11 w 47"/>
                <a:gd name="T105" fmla="*/ 15 h 51"/>
                <a:gd name="T106" fmla="*/ 11 w 47"/>
                <a:gd name="T107" fmla="*/ 44 h 51"/>
                <a:gd name="T108" fmla="*/ 12 w 47"/>
                <a:gd name="T109" fmla="*/ 45 h 51"/>
                <a:gd name="T110" fmla="*/ 12 w 47"/>
                <a:gd name="T111" fmla="*/ 46 h 51"/>
                <a:gd name="T112" fmla="*/ 13 w 47"/>
                <a:gd name="T113" fmla="*/ 47 h 51"/>
                <a:gd name="T114" fmla="*/ 16 w 47"/>
                <a:gd name="T115" fmla="*/ 47 h 51"/>
                <a:gd name="T116" fmla="*/ 18 w 47"/>
                <a:gd name="T117" fmla="*/ 47 h 51"/>
                <a:gd name="T118" fmla="*/ 18 w 47"/>
                <a:gd name="T119" fmla="*/ 51 h 51"/>
                <a:gd name="T120" fmla="*/ 0 w 47"/>
                <a:gd name="T12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 h="51">
                  <a:moveTo>
                    <a:pt x="0" y="51"/>
                  </a:moveTo>
                  <a:lnTo>
                    <a:pt x="0" y="47"/>
                  </a:lnTo>
                  <a:lnTo>
                    <a:pt x="2" y="47"/>
                  </a:lnTo>
                  <a:lnTo>
                    <a:pt x="3" y="47"/>
                  </a:lnTo>
                  <a:lnTo>
                    <a:pt x="4" y="46"/>
                  </a:lnTo>
                  <a:lnTo>
                    <a:pt x="5" y="45"/>
                  </a:lnTo>
                  <a:lnTo>
                    <a:pt x="5" y="44"/>
                  </a:lnTo>
                  <a:lnTo>
                    <a:pt x="5" y="8"/>
                  </a:lnTo>
                  <a:lnTo>
                    <a:pt x="5" y="6"/>
                  </a:lnTo>
                  <a:lnTo>
                    <a:pt x="4" y="6"/>
                  </a:lnTo>
                  <a:lnTo>
                    <a:pt x="3" y="6"/>
                  </a:lnTo>
                  <a:lnTo>
                    <a:pt x="0" y="6"/>
                  </a:lnTo>
                  <a:lnTo>
                    <a:pt x="0" y="2"/>
                  </a:lnTo>
                  <a:lnTo>
                    <a:pt x="3" y="2"/>
                  </a:lnTo>
                  <a:lnTo>
                    <a:pt x="7" y="2"/>
                  </a:lnTo>
                  <a:lnTo>
                    <a:pt x="9" y="1"/>
                  </a:lnTo>
                  <a:lnTo>
                    <a:pt x="11" y="0"/>
                  </a:lnTo>
                  <a:lnTo>
                    <a:pt x="11" y="0"/>
                  </a:lnTo>
                  <a:lnTo>
                    <a:pt x="11" y="10"/>
                  </a:lnTo>
                  <a:lnTo>
                    <a:pt x="16" y="7"/>
                  </a:lnTo>
                  <a:lnTo>
                    <a:pt x="19" y="3"/>
                  </a:lnTo>
                  <a:lnTo>
                    <a:pt x="23" y="2"/>
                  </a:lnTo>
                  <a:lnTo>
                    <a:pt x="27" y="1"/>
                  </a:lnTo>
                  <a:lnTo>
                    <a:pt x="31" y="2"/>
                  </a:lnTo>
                  <a:lnTo>
                    <a:pt x="35" y="3"/>
                  </a:lnTo>
                  <a:lnTo>
                    <a:pt x="38" y="6"/>
                  </a:lnTo>
                  <a:lnTo>
                    <a:pt x="39" y="8"/>
                  </a:lnTo>
                  <a:lnTo>
                    <a:pt x="40" y="12"/>
                  </a:lnTo>
                  <a:lnTo>
                    <a:pt x="41" y="17"/>
                  </a:lnTo>
                  <a:lnTo>
                    <a:pt x="41" y="44"/>
                  </a:lnTo>
                  <a:lnTo>
                    <a:pt x="41" y="45"/>
                  </a:lnTo>
                  <a:lnTo>
                    <a:pt x="41" y="46"/>
                  </a:lnTo>
                  <a:lnTo>
                    <a:pt x="44" y="47"/>
                  </a:lnTo>
                  <a:lnTo>
                    <a:pt x="45" y="47"/>
                  </a:lnTo>
                  <a:lnTo>
                    <a:pt x="47" y="47"/>
                  </a:lnTo>
                  <a:lnTo>
                    <a:pt x="47" y="51"/>
                  </a:lnTo>
                  <a:lnTo>
                    <a:pt x="29" y="51"/>
                  </a:lnTo>
                  <a:lnTo>
                    <a:pt x="29" y="47"/>
                  </a:lnTo>
                  <a:lnTo>
                    <a:pt x="31" y="47"/>
                  </a:lnTo>
                  <a:lnTo>
                    <a:pt x="34" y="47"/>
                  </a:lnTo>
                  <a:lnTo>
                    <a:pt x="35" y="46"/>
                  </a:lnTo>
                  <a:lnTo>
                    <a:pt x="35" y="45"/>
                  </a:lnTo>
                  <a:lnTo>
                    <a:pt x="35" y="44"/>
                  </a:lnTo>
                  <a:lnTo>
                    <a:pt x="35" y="16"/>
                  </a:lnTo>
                  <a:lnTo>
                    <a:pt x="35" y="11"/>
                  </a:lnTo>
                  <a:lnTo>
                    <a:pt x="32" y="8"/>
                  </a:lnTo>
                  <a:lnTo>
                    <a:pt x="31" y="6"/>
                  </a:lnTo>
                  <a:lnTo>
                    <a:pt x="29" y="6"/>
                  </a:lnTo>
                  <a:lnTo>
                    <a:pt x="27" y="4"/>
                  </a:lnTo>
                  <a:lnTo>
                    <a:pt x="22" y="6"/>
                  </a:lnTo>
                  <a:lnTo>
                    <a:pt x="19" y="8"/>
                  </a:lnTo>
                  <a:lnTo>
                    <a:pt x="14" y="10"/>
                  </a:lnTo>
                  <a:lnTo>
                    <a:pt x="11" y="15"/>
                  </a:lnTo>
                  <a:lnTo>
                    <a:pt x="11" y="44"/>
                  </a:lnTo>
                  <a:lnTo>
                    <a:pt x="12" y="45"/>
                  </a:lnTo>
                  <a:lnTo>
                    <a:pt x="12" y="46"/>
                  </a:lnTo>
                  <a:lnTo>
                    <a:pt x="13" y="47"/>
                  </a:lnTo>
                  <a:lnTo>
                    <a:pt x="16" y="47"/>
                  </a:lnTo>
                  <a:lnTo>
                    <a:pt x="18" y="47"/>
                  </a:lnTo>
                  <a:lnTo>
                    <a:pt x="18" y="51"/>
                  </a:lnTo>
                  <a:lnTo>
                    <a:pt x="0" y="51"/>
                  </a:lnTo>
                  <a:close/>
                </a:path>
              </a:pathLst>
            </a:custGeom>
            <a:solidFill>
              <a:srgbClr val="FF00FF"/>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59" name="Freeform 161"/>
            <p:cNvSpPr>
              <a:spLocks/>
            </p:cNvSpPr>
            <p:nvPr/>
          </p:nvSpPr>
          <p:spPr bwMode="auto">
            <a:xfrm>
              <a:off x="2389497" y="2302859"/>
              <a:ext cx="130378" cy="67732"/>
            </a:xfrm>
            <a:custGeom>
              <a:avLst/>
              <a:gdLst>
                <a:gd name="T0" fmla="*/ 52 w 71"/>
                <a:gd name="T1" fmla="*/ 50 h 50"/>
                <a:gd name="T2" fmla="*/ 54 w 71"/>
                <a:gd name="T3" fmla="*/ 46 h 50"/>
                <a:gd name="T4" fmla="*/ 57 w 71"/>
                <a:gd name="T5" fmla="*/ 45 h 50"/>
                <a:gd name="T6" fmla="*/ 57 w 71"/>
                <a:gd name="T7" fmla="*/ 43 h 50"/>
                <a:gd name="T8" fmla="*/ 57 w 71"/>
                <a:gd name="T9" fmla="*/ 9 h 50"/>
                <a:gd name="T10" fmla="*/ 55 w 71"/>
                <a:gd name="T11" fmla="*/ 6 h 50"/>
                <a:gd name="T12" fmla="*/ 51 w 71"/>
                <a:gd name="T13" fmla="*/ 3 h 50"/>
                <a:gd name="T14" fmla="*/ 44 w 71"/>
                <a:gd name="T15" fmla="*/ 6 h 50"/>
                <a:gd name="T16" fmla="*/ 38 w 71"/>
                <a:gd name="T17" fmla="*/ 12 h 50"/>
                <a:gd name="T18" fmla="*/ 38 w 71"/>
                <a:gd name="T19" fmla="*/ 44 h 50"/>
                <a:gd name="T20" fmla="*/ 39 w 71"/>
                <a:gd name="T21" fmla="*/ 46 h 50"/>
                <a:gd name="T22" fmla="*/ 44 w 71"/>
                <a:gd name="T23" fmla="*/ 46 h 50"/>
                <a:gd name="T24" fmla="*/ 26 w 71"/>
                <a:gd name="T25" fmla="*/ 50 h 50"/>
                <a:gd name="T26" fmla="*/ 28 w 71"/>
                <a:gd name="T27" fmla="*/ 46 h 50"/>
                <a:gd name="T28" fmla="*/ 31 w 71"/>
                <a:gd name="T29" fmla="*/ 45 h 50"/>
                <a:gd name="T30" fmla="*/ 31 w 71"/>
                <a:gd name="T31" fmla="*/ 43 h 50"/>
                <a:gd name="T32" fmla="*/ 31 w 71"/>
                <a:gd name="T33" fmla="*/ 9 h 50"/>
                <a:gd name="T34" fmla="*/ 30 w 71"/>
                <a:gd name="T35" fmla="*/ 6 h 50"/>
                <a:gd name="T36" fmla="*/ 25 w 71"/>
                <a:gd name="T37" fmla="*/ 3 h 50"/>
                <a:gd name="T38" fmla="*/ 18 w 71"/>
                <a:gd name="T39" fmla="*/ 6 h 50"/>
                <a:gd name="T40" fmla="*/ 13 w 71"/>
                <a:gd name="T41" fmla="*/ 9 h 50"/>
                <a:gd name="T42" fmla="*/ 12 w 71"/>
                <a:gd name="T43" fmla="*/ 43 h 50"/>
                <a:gd name="T44" fmla="*/ 13 w 71"/>
                <a:gd name="T45" fmla="*/ 45 h 50"/>
                <a:gd name="T46" fmla="*/ 16 w 71"/>
                <a:gd name="T47" fmla="*/ 46 h 50"/>
                <a:gd name="T48" fmla="*/ 18 w 71"/>
                <a:gd name="T49" fmla="*/ 50 h 50"/>
                <a:gd name="T50" fmla="*/ 0 w 71"/>
                <a:gd name="T51" fmla="*/ 46 h 50"/>
                <a:gd name="T52" fmla="*/ 4 w 71"/>
                <a:gd name="T53" fmla="*/ 46 h 50"/>
                <a:gd name="T54" fmla="*/ 5 w 71"/>
                <a:gd name="T55" fmla="*/ 44 h 50"/>
                <a:gd name="T56" fmla="*/ 7 w 71"/>
                <a:gd name="T57" fmla="*/ 7 h 50"/>
                <a:gd name="T58" fmla="*/ 5 w 71"/>
                <a:gd name="T59" fmla="*/ 5 h 50"/>
                <a:gd name="T60" fmla="*/ 1 w 71"/>
                <a:gd name="T61" fmla="*/ 5 h 50"/>
                <a:gd name="T62" fmla="*/ 3 w 71"/>
                <a:gd name="T63" fmla="*/ 1 h 50"/>
                <a:gd name="T64" fmla="*/ 10 w 71"/>
                <a:gd name="T65" fmla="*/ 0 h 50"/>
                <a:gd name="T66" fmla="*/ 12 w 71"/>
                <a:gd name="T67" fmla="*/ 0 h 50"/>
                <a:gd name="T68" fmla="*/ 16 w 71"/>
                <a:gd name="T69" fmla="*/ 3 h 50"/>
                <a:gd name="T70" fmla="*/ 22 w 71"/>
                <a:gd name="T71" fmla="*/ 1 h 50"/>
                <a:gd name="T72" fmla="*/ 29 w 71"/>
                <a:gd name="T73" fmla="*/ 1 h 50"/>
                <a:gd name="T74" fmla="*/ 35 w 71"/>
                <a:gd name="T75" fmla="*/ 5 h 50"/>
                <a:gd name="T76" fmla="*/ 40 w 71"/>
                <a:gd name="T77" fmla="*/ 5 h 50"/>
                <a:gd name="T78" fmla="*/ 47 w 71"/>
                <a:gd name="T79" fmla="*/ 1 h 50"/>
                <a:gd name="T80" fmla="*/ 55 w 71"/>
                <a:gd name="T81" fmla="*/ 1 h 50"/>
                <a:gd name="T82" fmla="*/ 61 w 71"/>
                <a:gd name="T83" fmla="*/ 3 h 50"/>
                <a:gd name="T84" fmla="*/ 63 w 71"/>
                <a:gd name="T85" fmla="*/ 8 h 50"/>
                <a:gd name="T86" fmla="*/ 64 w 71"/>
                <a:gd name="T87" fmla="*/ 43 h 50"/>
                <a:gd name="T88" fmla="*/ 64 w 71"/>
                <a:gd name="T89" fmla="*/ 45 h 50"/>
                <a:gd name="T90" fmla="*/ 67 w 71"/>
                <a:gd name="T91" fmla="*/ 46 h 50"/>
                <a:gd name="T92" fmla="*/ 71 w 71"/>
                <a:gd name="T9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50">
                  <a:moveTo>
                    <a:pt x="71" y="50"/>
                  </a:moveTo>
                  <a:lnTo>
                    <a:pt x="52" y="50"/>
                  </a:lnTo>
                  <a:lnTo>
                    <a:pt x="52" y="46"/>
                  </a:lnTo>
                  <a:lnTo>
                    <a:pt x="54" y="46"/>
                  </a:lnTo>
                  <a:lnTo>
                    <a:pt x="56" y="46"/>
                  </a:lnTo>
                  <a:lnTo>
                    <a:pt x="57" y="45"/>
                  </a:lnTo>
                  <a:lnTo>
                    <a:pt x="57" y="44"/>
                  </a:lnTo>
                  <a:lnTo>
                    <a:pt x="57" y="43"/>
                  </a:lnTo>
                  <a:lnTo>
                    <a:pt x="57" y="11"/>
                  </a:lnTo>
                  <a:lnTo>
                    <a:pt x="57" y="9"/>
                  </a:lnTo>
                  <a:lnTo>
                    <a:pt x="56" y="7"/>
                  </a:lnTo>
                  <a:lnTo>
                    <a:pt x="55" y="6"/>
                  </a:lnTo>
                  <a:lnTo>
                    <a:pt x="53" y="5"/>
                  </a:lnTo>
                  <a:lnTo>
                    <a:pt x="51" y="3"/>
                  </a:lnTo>
                  <a:lnTo>
                    <a:pt x="47" y="5"/>
                  </a:lnTo>
                  <a:lnTo>
                    <a:pt x="44" y="6"/>
                  </a:lnTo>
                  <a:lnTo>
                    <a:pt x="40" y="8"/>
                  </a:lnTo>
                  <a:lnTo>
                    <a:pt x="38" y="12"/>
                  </a:lnTo>
                  <a:lnTo>
                    <a:pt x="38" y="43"/>
                  </a:lnTo>
                  <a:lnTo>
                    <a:pt x="38" y="44"/>
                  </a:lnTo>
                  <a:lnTo>
                    <a:pt x="38" y="45"/>
                  </a:lnTo>
                  <a:lnTo>
                    <a:pt x="39" y="46"/>
                  </a:lnTo>
                  <a:lnTo>
                    <a:pt x="41" y="46"/>
                  </a:lnTo>
                  <a:lnTo>
                    <a:pt x="44" y="46"/>
                  </a:lnTo>
                  <a:lnTo>
                    <a:pt x="44" y="50"/>
                  </a:lnTo>
                  <a:lnTo>
                    <a:pt x="26" y="50"/>
                  </a:lnTo>
                  <a:lnTo>
                    <a:pt x="26" y="46"/>
                  </a:lnTo>
                  <a:lnTo>
                    <a:pt x="28" y="46"/>
                  </a:lnTo>
                  <a:lnTo>
                    <a:pt x="30" y="46"/>
                  </a:lnTo>
                  <a:lnTo>
                    <a:pt x="31" y="45"/>
                  </a:lnTo>
                  <a:lnTo>
                    <a:pt x="31" y="44"/>
                  </a:lnTo>
                  <a:lnTo>
                    <a:pt x="31" y="43"/>
                  </a:lnTo>
                  <a:lnTo>
                    <a:pt x="31" y="11"/>
                  </a:lnTo>
                  <a:lnTo>
                    <a:pt x="31" y="9"/>
                  </a:lnTo>
                  <a:lnTo>
                    <a:pt x="31" y="7"/>
                  </a:lnTo>
                  <a:lnTo>
                    <a:pt x="30" y="6"/>
                  </a:lnTo>
                  <a:lnTo>
                    <a:pt x="28" y="5"/>
                  </a:lnTo>
                  <a:lnTo>
                    <a:pt x="25" y="3"/>
                  </a:lnTo>
                  <a:lnTo>
                    <a:pt x="21" y="5"/>
                  </a:lnTo>
                  <a:lnTo>
                    <a:pt x="18" y="6"/>
                  </a:lnTo>
                  <a:lnTo>
                    <a:pt x="16" y="7"/>
                  </a:lnTo>
                  <a:lnTo>
                    <a:pt x="13" y="9"/>
                  </a:lnTo>
                  <a:lnTo>
                    <a:pt x="12" y="12"/>
                  </a:lnTo>
                  <a:lnTo>
                    <a:pt x="12" y="43"/>
                  </a:lnTo>
                  <a:lnTo>
                    <a:pt x="12" y="44"/>
                  </a:lnTo>
                  <a:lnTo>
                    <a:pt x="13" y="45"/>
                  </a:lnTo>
                  <a:lnTo>
                    <a:pt x="14" y="46"/>
                  </a:lnTo>
                  <a:lnTo>
                    <a:pt x="16" y="46"/>
                  </a:lnTo>
                  <a:lnTo>
                    <a:pt x="18" y="46"/>
                  </a:lnTo>
                  <a:lnTo>
                    <a:pt x="18" y="50"/>
                  </a:lnTo>
                  <a:lnTo>
                    <a:pt x="0" y="50"/>
                  </a:lnTo>
                  <a:lnTo>
                    <a:pt x="0" y="46"/>
                  </a:lnTo>
                  <a:lnTo>
                    <a:pt x="3" y="46"/>
                  </a:lnTo>
                  <a:lnTo>
                    <a:pt x="4" y="46"/>
                  </a:lnTo>
                  <a:lnTo>
                    <a:pt x="5" y="45"/>
                  </a:lnTo>
                  <a:lnTo>
                    <a:pt x="5" y="44"/>
                  </a:lnTo>
                  <a:lnTo>
                    <a:pt x="7" y="43"/>
                  </a:lnTo>
                  <a:lnTo>
                    <a:pt x="7" y="7"/>
                  </a:lnTo>
                  <a:lnTo>
                    <a:pt x="5" y="5"/>
                  </a:lnTo>
                  <a:lnTo>
                    <a:pt x="5" y="5"/>
                  </a:lnTo>
                  <a:lnTo>
                    <a:pt x="4" y="5"/>
                  </a:lnTo>
                  <a:lnTo>
                    <a:pt x="1" y="5"/>
                  </a:lnTo>
                  <a:lnTo>
                    <a:pt x="1" y="1"/>
                  </a:lnTo>
                  <a:lnTo>
                    <a:pt x="3" y="1"/>
                  </a:lnTo>
                  <a:lnTo>
                    <a:pt x="8" y="1"/>
                  </a:lnTo>
                  <a:lnTo>
                    <a:pt x="10" y="0"/>
                  </a:lnTo>
                  <a:lnTo>
                    <a:pt x="11" y="0"/>
                  </a:lnTo>
                  <a:lnTo>
                    <a:pt x="12" y="0"/>
                  </a:lnTo>
                  <a:lnTo>
                    <a:pt x="12" y="7"/>
                  </a:lnTo>
                  <a:lnTo>
                    <a:pt x="16" y="3"/>
                  </a:lnTo>
                  <a:lnTo>
                    <a:pt x="18" y="2"/>
                  </a:lnTo>
                  <a:lnTo>
                    <a:pt x="22" y="1"/>
                  </a:lnTo>
                  <a:lnTo>
                    <a:pt x="26" y="0"/>
                  </a:lnTo>
                  <a:lnTo>
                    <a:pt x="29" y="1"/>
                  </a:lnTo>
                  <a:lnTo>
                    <a:pt x="32" y="2"/>
                  </a:lnTo>
                  <a:lnTo>
                    <a:pt x="35" y="5"/>
                  </a:lnTo>
                  <a:lnTo>
                    <a:pt x="37" y="7"/>
                  </a:lnTo>
                  <a:lnTo>
                    <a:pt x="40" y="5"/>
                  </a:lnTo>
                  <a:lnTo>
                    <a:pt x="44" y="2"/>
                  </a:lnTo>
                  <a:lnTo>
                    <a:pt x="47" y="1"/>
                  </a:lnTo>
                  <a:lnTo>
                    <a:pt x="52" y="0"/>
                  </a:lnTo>
                  <a:lnTo>
                    <a:pt x="55" y="1"/>
                  </a:lnTo>
                  <a:lnTo>
                    <a:pt x="57" y="2"/>
                  </a:lnTo>
                  <a:lnTo>
                    <a:pt x="61" y="3"/>
                  </a:lnTo>
                  <a:lnTo>
                    <a:pt x="62" y="6"/>
                  </a:lnTo>
                  <a:lnTo>
                    <a:pt x="63" y="8"/>
                  </a:lnTo>
                  <a:lnTo>
                    <a:pt x="64" y="11"/>
                  </a:lnTo>
                  <a:lnTo>
                    <a:pt x="64" y="43"/>
                  </a:lnTo>
                  <a:lnTo>
                    <a:pt x="64" y="44"/>
                  </a:lnTo>
                  <a:lnTo>
                    <a:pt x="64" y="45"/>
                  </a:lnTo>
                  <a:lnTo>
                    <a:pt x="65" y="46"/>
                  </a:lnTo>
                  <a:lnTo>
                    <a:pt x="67" y="46"/>
                  </a:lnTo>
                  <a:lnTo>
                    <a:pt x="71" y="46"/>
                  </a:lnTo>
                  <a:lnTo>
                    <a:pt x="71" y="50"/>
                  </a:lnTo>
                  <a:close/>
                </a:path>
              </a:pathLst>
            </a:custGeom>
            <a:solidFill>
              <a:srgbClr val="FF00FF"/>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60" name="Freeform 162"/>
            <p:cNvSpPr>
              <a:spLocks/>
            </p:cNvSpPr>
            <p:nvPr/>
          </p:nvSpPr>
          <p:spPr bwMode="auto">
            <a:xfrm>
              <a:off x="1535619" y="1595740"/>
              <a:ext cx="75289" cy="67732"/>
            </a:xfrm>
            <a:custGeom>
              <a:avLst/>
              <a:gdLst>
                <a:gd name="T0" fmla="*/ 31 w 41"/>
                <a:gd name="T1" fmla="*/ 15 h 50"/>
                <a:gd name="T2" fmla="*/ 31 w 41"/>
                <a:gd name="T3" fmla="*/ 15 h 50"/>
                <a:gd name="T4" fmla="*/ 31 w 41"/>
                <a:gd name="T5" fmla="*/ 12 h 50"/>
                <a:gd name="T6" fmla="*/ 31 w 41"/>
                <a:gd name="T7" fmla="*/ 11 h 50"/>
                <a:gd name="T8" fmla="*/ 31 w 41"/>
                <a:gd name="T9" fmla="*/ 9 h 50"/>
                <a:gd name="T10" fmla="*/ 31 w 41"/>
                <a:gd name="T11" fmla="*/ 8 h 50"/>
                <a:gd name="T12" fmla="*/ 29 w 41"/>
                <a:gd name="T13" fmla="*/ 4 h 50"/>
                <a:gd name="T14" fmla="*/ 27 w 41"/>
                <a:gd name="T15" fmla="*/ 3 h 50"/>
                <a:gd name="T16" fmla="*/ 25 w 41"/>
                <a:gd name="T17" fmla="*/ 3 h 50"/>
                <a:gd name="T18" fmla="*/ 23 w 41"/>
                <a:gd name="T19" fmla="*/ 3 h 50"/>
                <a:gd name="T20" fmla="*/ 18 w 41"/>
                <a:gd name="T21" fmla="*/ 3 h 50"/>
                <a:gd name="T22" fmla="*/ 15 w 41"/>
                <a:gd name="T23" fmla="*/ 6 h 50"/>
                <a:gd name="T24" fmla="*/ 11 w 41"/>
                <a:gd name="T25" fmla="*/ 9 h 50"/>
                <a:gd name="T26" fmla="*/ 9 w 41"/>
                <a:gd name="T27" fmla="*/ 13 h 50"/>
                <a:gd name="T28" fmla="*/ 8 w 41"/>
                <a:gd name="T29" fmla="*/ 19 h 50"/>
                <a:gd name="T30" fmla="*/ 7 w 41"/>
                <a:gd name="T31" fmla="*/ 25 h 50"/>
                <a:gd name="T32" fmla="*/ 7 w 41"/>
                <a:gd name="T33" fmla="*/ 31 h 50"/>
                <a:gd name="T34" fmla="*/ 9 w 41"/>
                <a:gd name="T35" fmla="*/ 36 h 50"/>
                <a:gd name="T36" fmla="*/ 10 w 41"/>
                <a:gd name="T37" fmla="*/ 40 h 50"/>
                <a:gd name="T38" fmla="*/ 13 w 41"/>
                <a:gd name="T39" fmla="*/ 43 h 50"/>
                <a:gd name="T40" fmla="*/ 16 w 41"/>
                <a:gd name="T41" fmla="*/ 44 h 50"/>
                <a:gd name="T42" fmla="*/ 19 w 41"/>
                <a:gd name="T43" fmla="*/ 45 h 50"/>
                <a:gd name="T44" fmla="*/ 24 w 41"/>
                <a:gd name="T45" fmla="*/ 46 h 50"/>
                <a:gd name="T46" fmla="*/ 27 w 41"/>
                <a:gd name="T47" fmla="*/ 45 h 50"/>
                <a:gd name="T48" fmla="*/ 31 w 41"/>
                <a:gd name="T49" fmla="*/ 44 h 50"/>
                <a:gd name="T50" fmla="*/ 33 w 41"/>
                <a:gd name="T51" fmla="*/ 42 h 50"/>
                <a:gd name="T52" fmla="*/ 36 w 41"/>
                <a:gd name="T53" fmla="*/ 38 h 50"/>
                <a:gd name="T54" fmla="*/ 40 w 41"/>
                <a:gd name="T55" fmla="*/ 34 h 50"/>
                <a:gd name="T56" fmla="*/ 41 w 41"/>
                <a:gd name="T57" fmla="*/ 34 h 50"/>
                <a:gd name="T58" fmla="*/ 39 w 41"/>
                <a:gd name="T59" fmla="*/ 39 h 50"/>
                <a:gd name="T60" fmla="*/ 35 w 41"/>
                <a:gd name="T61" fmla="*/ 45 h 50"/>
                <a:gd name="T62" fmla="*/ 32 w 41"/>
                <a:gd name="T63" fmla="*/ 47 h 50"/>
                <a:gd name="T64" fmla="*/ 27 w 41"/>
                <a:gd name="T65" fmla="*/ 48 h 50"/>
                <a:gd name="T66" fmla="*/ 23 w 41"/>
                <a:gd name="T67" fmla="*/ 50 h 50"/>
                <a:gd name="T68" fmla="*/ 17 w 41"/>
                <a:gd name="T69" fmla="*/ 48 h 50"/>
                <a:gd name="T70" fmla="*/ 14 w 41"/>
                <a:gd name="T71" fmla="*/ 47 h 50"/>
                <a:gd name="T72" fmla="*/ 9 w 41"/>
                <a:gd name="T73" fmla="*/ 46 h 50"/>
                <a:gd name="T74" fmla="*/ 6 w 41"/>
                <a:gd name="T75" fmla="*/ 43 h 50"/>
                <a:gd name="T76" fmla="*/ 1 w 41"/>
                <a:gd name="T77" fmla="*/ 35 h 50"/>
                <a:gd name="T78" fmla="*/ 0 w 41"/>
                <a:gd name="T79" fmla="*/ 25 h 50"/>
                <a:gd name="T80" fmla="*/ 1 w 41"/>
                <a:gd name="T81" fmla="*/ 18 h 50"/>
                <a:gd name="T82" fmla="*/ 4 w 41"/>
                <a:gd name="T83" fmla="*/ 12 h 50"/>
                <a:gd name="T84" fmla="*/ 7 w 41"/>
                <a:gd name="T85" fmla="*/ 7 h 50"/>
                <a:gd name="T86" fmla="*/ 10 w 41"/>
                <a:gd name="T87" fmla="*/ 4 h 50"/>
                <a:gd name="T88" fmla="*/ 14 w 41"/>
                <a:gd name="T89" fmla="*/ 2 h 50"/>
                <a:gd name="T90" fmla="*/ 18 w 41"/>
                <a:gd name="T91" fmla="*/ 1 h 50"/>
                <a:gd name="T92" fmla="*/ 23 w 41"/>
                <a:gd name="T93" fmla="*/ 0 h 50"/>
                <a:gd name="T94" fmla="*/ 27 w 41"/>
                <a:gd name="T95" fmla="*/ 1 h 50"/>
                <a:gd name="T96" fmla="*/ 31 w 41"/>
                <a:gd name="T97" fmla="*/ 2 h 50"/>
                <a:gd name="T98" fmla="*/ 34 w 41"/>
                <a:gd name="T99" fmla="*/ 4 h 50"/>
                <a:gd name="T100" fmla="*/ 36 w 41"/>
                <a:gd name="T101" fmla="*/ 7 h 50"/>
                <a:gd name="T102" fmla="*/ 37 w 41"/>
                <a:gd name="T103" fmla="*/ 9 h 50"/>
                <a:gd name="T104" fmla="*/ 39 w 41"/>
                <a:gd name="T105" fmla="*/ 11 h 50"/>
                <a:gd name="T106" fmla="*/ 39 w 41"/>
                <a:gd name="T107" fmla="*/ 13 h 50"/>
                <a:gd name="T108" fmla="*/ 37 w 41"/>
                <a:gd name="T109" fmla="*/ 15 h 50"/>
                <a:gd name="T110" fmla="*/ 36 w 41"/>
                <a:gd name="T111" fmla="*/ 16 h 50"/>
                <a:gd name="T112" fmla="*/ 34 w 41"/>
                <a:gd name="T113" fmla="*/ 17 h 50"/>
                <a:gd name="T114" fmla="*/ 33 w 41"/>
                <a:gd name="T115" fmla="*/ 16 h 50"/>
                <a:gd name="T116" fmla="*/ 31 w 41"/>
                <a:gd name="T117"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 h="50">
                  <a:moveTo>
                    <a:pt x="31" y="15"/>
                  </a:moveTo>
                  <a:lnTo>
                    <a:pt x="31" y="15"/>
                  </a:lnTo>
                  <a:lnTo>
                    <a:pt x="31" y="12"/>
                  </a:lnTo>
                  <a:lnTo>
                    <a:pt x="31" y="11"/>
                  </a:lnTo>
                  <a:lnTo>
                    <a:pt x="31" y="9"/>
                  </a:lnTo>
                  <a:lnTo>
                    <a:pt x="31" y="8"/>
                  </a:lnTo>
                  <a:lnTo>
                    <a:pt x="29" y="4"/>
                  </a:lnTo>
                  <a:lnTo>
                    <a:pt x="27" y="3"/>
                  </a:lnTo>
                  <a:lnTo>
                    <a:pt x="25" y="3"/>
                  </a:lnTo>
                  <a:lnTo>
                    <a:pt x="23" y="3"/>
                  </a:lnTo>
                  <a:lnTo>
                    <a:pt x="18" y="3"/>
                  </a:lnTo>
                  <a:lnTo>
                    <a:pt x="15" y="6"/>
                  </a:lnTo>
                  <a:lnTo>
                    <a:pt x="11" y="9"/>
                  </a:lnTo>
                  <a:lnTo>
                    <a:pt x="9" y="13"/>
                  </a:lnTo>
                  <a:lnTo>
                    <a:pt x="8" y="19"/>
                  </a:lnTo>
                  <a:lnTo>
                    <a:pt x="7" y="25"/>
                  </a:lnTo>
                  <a:lnTo>
                    <a:pt x="7" y="31"/>
                  </a:lnTo>
                  <a:lnTo>
                    <a:pt x="9" y="36"/>
                  </a:lnTo>
                  <a:lnTo>
                    <a:pt x="10" y="40"/>
                  </a:lnTo>
                  <a:lnTo>
                    <a:pt x="13" y="43"/>
                  </a:lnTo>
                  <a:lnTo>
                    <a:pt x="16" y="44"/>
                  </a:lnTo>
                  <a:lnTo>
                    <a:pt x="19" y="45"/>
                  </a:lnTo>
                  <a:lnTo>
                    <a:pt x="24" y="46"/>
                  </a:lnTo>
                  <a:lnTo>
                    <a:pt x="27" y="45"/>
                  </a:lnTo>
                  <a:lnTo>
                    <a:pt x="31" y="44"/>
                  </a:lnTo>
                  <a:lnTo>
                    <a:pt x="33" y="42"/>
                  </a:lnTo>
                  <a:lnTo>
                    <a:pt x="36" y="38"/>
                  </a:lnTo>
                  <a:lnTo>
                    <a:pt x="40" y="34"/>
                  </a:lnTo>
                  <a:lnTo>
                    <a:pt x="41" y="34"/>
                  </a:lnTo>
                  <a:lnTo>
                    <a:pt x="39" y="39"/>
                  </a:lnTo>
                  <a:lnTo>
                    <a:pt x="35" y="45"/>
                  </a:lnTo>
                  <a:lnTo>
                    <a:pt x="32" y="47"/>
                  </a:lnTo>
                  <a:lnTo>
                    <a:pt x="27" y="48"/>
                  </a:lnTo>
                  <a:lnTo>
                    <a:pt x="23" y="50"/>
                  </a:lnTo>
                  <a:lnTo>
                    <a:pt x="17" y="48"/>
                  </a:lnTo>
                  <a:lnTo>
                    <a:pt x="14" y="47"/>
                  </a:lnTo>
                  <a:lnTo>
                    <a:pt x="9" y="46"/>
                  </a:lnTo>
                  <a:lnTo>
                    <a:pt x="6" y="43"/>
                  </a:lnTo>
                  <a:lnTo>
                    <a:pt x="1" y="35"/>
                  </a:lnTo>
                  <a:lnTo>
                    <a:pt x="0" y="25"/>
                  </a:lnTo>
                  <a:lnTo>
                    <a:pt x="1" y="18"/>
                  </a:lnTo>
                  <a:lnTo>
                    <a:pt x="4" y="12"/>
                  </a:lnTo>
                  <a:lnTo>
                    <a:pt x="7" y="7"/>
                  </a:lnTo>
                  <a:lnTo>
                    <a:pt x="10" y="4"/>
                  </a:lnTo>
                  <a:lnTo>
                    <a:pt x="14" y="2"/>
                  </a:lnTo>
                  <a:lnTo>
                    <a:pt x="18" y="1"/>
                  </a:lnTo>
                  <a:lnTo>
                    <a:pt x="23" y="0"/>
                  </a:lnTo>
                  <a:lnTo>
                    <a:pt x="27" y="1"/>
                  </a:lnTo>
                  <a:lnTo>
                    <a:pt x="31" y="2"/>
                  </a:lnTo>
                  <a:lnTo>
                    <a:pt x="34" y="4"/>
                  </a:lnTo>
                  <a:lnTo>
                    <a:pt x="36" y="7"/>
                  </a:lnTo>
                  <a:lnTo>
                    <a:pt x="37" y="9"/>
                  </a:lnTo>
                  <a:lnTo>
                    <a:pt x="39" y="11"/>
                  </a:lnTo>
                  <a:lnTo>
                    <a:pt x="39" y="13"/>
                  </a:lnTo>
                  <a:lnTo>
                    <a:pt x="37" y="15"/>
                  </a:lnTo>
                  <a:lnTo>
                    <a:pt x="36" y="16"/>
                  </a:lnTo>
                  <a:lnTo>
                    <a:pt x="34" y="17"/>
                  </a:lnTo>
                  <a:lnTo>
                    <a:pt x="33" y="16"/>
                  </a:lnTo>
                  <a:lnTo>
                    <a:pt x="31" y="1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61" name="Freeform 163"/>
            <p:cNvSpPr>
              <a:spLocks noEditPoints="1"/>
            </p:cNvSpPr>
            <p:nvPr/>
          </p:nvSpPr>
          <p:spPr bwMode="auto">
            <a:xfrm>
              <a:off x="1629270" y="1595740"/>
              <a:ext cx="80797" cy="67732"/>
            </a:xfrm>
            <a:custGeom>
              <a:avLst/>
              <a:gdLst>
                <a:gd name="T0" fmla="*/ 38 w 44"/>
                <a:gd name="T1" fmla="*/ 8 h 50"/>
                <a:gd name="T2" fmla="*/ 42 w 44"/>
                <a:gd name="T3" fmla="*/ 13 h 50"/>
                <a:gd name="T4" fmla="*/ 43 w 44"/>
                <a:gd name="T5" fmla="*/ 19 h 50"/>
                <a:gd name="T6" fmla="*/ 44 w 44"/>
                <a:gd name="T7" fmla="*/ 25 h 50"/>
                <a:gd name="T8" fmla="*/ 43 w 44"/>
                <a:gd name="T9" fmla="*/ 31 h 50"/>
                <a:gd name="T10" fmla="*/ 41 w 44"/>
                <a:gd name="T11" fmla="*/ 37 h 50"/>
                <a:gd name="T12" fmla="*/ 37 w 44"/>
                <a:gd name="T13" fmla="*/ 42 h 50"/>
                <a:gd name="T14" fmla="*/ 33 w 44"/>
                <a:gd name="T15" fmla="*/ 46 h 50"/>
                <a:gd name="T16" fmla="*/ 28 w 44"/>
                <a:gd name="T17" fmla="*/ 48 h 50"/>
                <a:gd name="T18" fmla="*/ 21 w 44"/>
                <a:gd name="T19" fmla="*/ 50 h 50"/>
                <a:gd name="T20" fmla="*/ 17 w 44"/>
                <a:gd name="T21" fmla="*/ 48 h 50"/>
                <a:gd name="T22" fmla="*/ 13 w 44"/>
                <a:gd name="T23" fmla="*/ 47 h 50"/>
                <a:gd name="T24" fmla="*/ 9 w 44"/>
                <a:gd name="T25" fmla="*/ 45 h 50"/>
                <a:gd name="T26" fmla="*/ 6 w 44"/>
                <a:gd name="T27" fmla="*/ 42 h 50"/>
                <a:gd name="T28" fmla="*/ 2 w 44"/>
                <a:gd name="T29" fmla="*/ 37 h 50"/>
                <a:gd name="T30" fmla="*/ 1 w 44"/>
                <a:gd name="T31" fmla="*/ 31 h 50"/>
                <a:gd name="T32" fmla="*/ 0 w 44"/>
                <a:gd name="T33" fmla="*/ 25 h 50"/>
                <a:gd name="T34" fmla="*/ 1 w 44"/>
                <a:gd name="T35" fmla="*/ 19 h 50"/>
                <a:gd name="T36" fmla="*/ 2 w 44"/>
                <a:gd name="T37" fmla="*/ 13 h 50"/>
                <a:gd name="T38" fmla="*/ 6 w 44"/>
                <a:gd name="T39" fmla="*/ 8 h 50"/>
                <a:gd name="T40" fmla="*/ 9 w 44"/>
                <a:gd name="T41" fmla="*/ 4 h 50"/>
                <a:gd name="T42" fmla="*/ 13 w 44"/>
                <a:gd name="T43" fmla="*/ 2 h 50"/>
                <a:gd name="T44" fmla="*/ 17 w 44"/>
                <a:gd name="T45" fmla="*/ 1 h 50"/>
                <a:gd name="T46" fmla="*/ 21 w 44"/>
                <a:gd name="T47" fmla="*/ 0 h 50"/>
                <a:gd name="T48" fmla="*/ 27 w 44"/>
                <a:gd name="T49" fmla="*/ 1 h 50"/>
                <a:gd name="T50" fmla="*/ 31 w 44"/>
                <a:gd name="T51" fmla="*/ 2 h 50"/>
                <a:gd name="T52" fmla="*/ 35 w 44"/>
                <a:gd name="T53" fmla="*/ 4 h 50"/>
                <a:gd name="T54" fmla="*/ 38 w 44"/>
                <a:gd name="T55" fmla="*/ 8 h 50"/>
                <a:gd name="T56" fmla="*/ 11 w 44"/>
                <a:gd name="T57" fmla="*/ 8 h 50"/>
                <a:gd name="T58" fmla="*/ 9 w 44"/>
                <a:gd name="T59" fmla="*/ 12 h 50"/>
                <a:gd name="T60" fmla="*/ 7 w 44"/>
                <a:gd name="T61" fmla="*/ 18 h 50"/>
                <a:gd name="T62" fmla="*/ 7 w 44"/>
                <a:gd name="T63" fmla="*/ 25 h 50"/>
                <a:gd name="T64" fmla="*/ 7 w 44"/>
                <a:gd name="T65" fmla="*/ 31 h 50"/>
                <a:gd name="T66" fmla="*/ 9 w 44"/>
                <a:gd name="T67" fmla="*/ 37 h 50"/>
                <a:gd name="T68" fmla="*/ 11 w 44"/>
                <a:gd name="T69" fmla="*/ 42 h 50"/>
                <a:gd name="T70" fmla="*/ 15 w 44"/>
                <a:gd name="T71" fmla="*/ 44 h 50"/>
                <a:gd name="T72" fmla="*/ 18 w 44"/>
                <a:gd name="T73" fmla="*/ 46 h 50"/>
                <a:gd name="T74" fmla="*/ 21 w 44"/>
                <a:gd name="T75" fmla="*/ 47 h 50"/>
                <a:gd name="T76" fmla="*/ 26 w 44"/>
                <a:gd name="T77" fmla="*/ 46 h 50"/>
                <a:gd name="T78" fmla="*/ 29 w 44"/>
                <a:gd name="T79" fmla="*/ 44 h 50"/>
                <a:gd name="T80" fmla="*/ 33 w 44"/>
                <a:gd name="T81" fmla="*/ 40 h 50"/>
                <a:gd name="T82" fmla="*/ 35 w 44"/>
                <a:gd name="T83" fmla="*/ 36 h 50"/>
                <a:gd name="T84" fmla="*/ 37 w 44"/>
                <a:gd name="T85" fmla="*/ 31 h 50"/>
                <a:gd name="T86" fmla="*/ 37 w 44"/>
                <a:gd name="T87" fmla="*/ 25 h 50"/>
                <a:gd name="T88" fmla="*/ 36 w 44"/>
                <a:gd name="T89" fmla="*/ 18 h 50"/>
                <a:gd name="T90" fmla="*/ 35 w 44"/>
                <a:gd name="T91" fmla="*/ 12 h 50"/>
                <a:gd name="T92" fmla="*/ 33 w 44"/>
                <a:gd name="T93" fmla="*/ 8 h 50"/>
                <a:gd name="T94" fmla="*/ 29 w 44"/>
                <a:gd name="T95" fmla="*/ 6 h 50"/>
                <a:gd name="T96" fmla="*/ 26 w 44"/>
                <a:gd name="T97" fmla="*/ 3 h 50"/>
                <a:gd name="T98" fmla="*/ 21 w 44"/>
                <a:gd name="T99" fmla="*/ 3 h 50"/>
                <a:gd name="T100" fmla="*/ 18 w 44"/>
                <a:gd name="T101" fmla="*/ 3 h 50"/>
                <a:gd name="T102" fmla="*/ 15 w 44"/>
                <a:gd name="T103" fmla="*/ 6 h 50"/>
                <a:gd name="T104" fmla="*/ 11 w 44"/>
                <a:gd name="T105"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 h="50">
                  <a:moveTo>
                    <a:pt x="38" y="8"/>
                  </a:moveTo>
                  <a:lnTo>
                    <a:pt x="42" y="13"/>
                  </a:lnTo>
                  <a:lnTo>
                    <a:pt x="43" y="19"/>
                  </a:lnTo>
                  <a:lnTo>
                    <a:pt x="44" y="25"/>
                  </a:lnTo>
                  <a:lnTo>
                    <a:pt x="43" y="31"/>
                  </a:lnTo>
                  <a:lnTo>
                    <a:pt x="41" y="37"/>
                  </a:lnTo>
                  <a:lnTo>
                    <a:pt x="37" y="42"/>
                  </a:lnTo>
                  <a:lnTo>
                    <a:pt x="33" y="46"/>
                  </a:lnTo>
                  <a:lnTo>
                    <a:pt x="28" y="48"/>
                  </a:lnTo>
                  <a:lnTo>
                    <a:pt x="21" y="50"/>
                  </a:lnTo>
                  <a:lnTo>
                    <a:pt x="17" y="48"/>
                  </a:lnTo>
                  <a:lnTo>
                    <a:pt x="13" y="47"/>
                  </a:lnTo>
                  <a:lnTo>
                    <a:pt x="9" y="45"/>
                  </a:lnTo>
                  <a:lnTo>
                    <a:pt x="6" y="42"/>
                  </a:lnTo>
                  <a:lnTo>
                    <a:pt x="2" y="37"/>
                  </a:lnTo>
                  <a:lnTo>
                    <a:pt x="1" y="31"/>
                  </a:lnTo>
                  <a:lnTo>
                    <a:pt x="0" y="25"/>
                  </a:lnTo>
                  <a:lnTo>
                    <a:pt x="1" y="19"/>
                  </a:lnTo>
                  <a:lnTo>
                    <a:pt x="2" y="13"/>
                  </a:lnTo>
                  <a:lnTo>
                    <a:pt x="6" y="8"/>
                  </a:lnTo>
                  <a:lnTo>
                    <a:pt x="9" y="4"/>
                  </a:lnTo>
                  <a:lnTo>
                    <a:pt x="13" y="2"/>
                  </a:lnTo>
                  <a:lnTo>
                    <a:pt x="17" y="1"/>
                  </a:lnTo>
                  <a:lnTo>
                    <a:pt x="21" y="0"/>
                  </a:lnTo>
                  <a:lnTo>
                    <a:pt x="27" y="1"/>
                  </a:lnTo>
                  <a:lnTo>
                    <a:pt x="31" y="2"/>
                  </a:lnTo>
                  <a:lnTo>
                    <a:pt x="35" y="4"/>
                  </a:lnTo>
                  <a:lnTo>
                    <a:pt x="38" y="8"/>
                  </a:lnTo>
                  <a:close/>
                  <a:moveTo>
                    <a:pt x="11" y="8"/>
                  </a:moveTo>
                  <a:lnTo>
                    <a:pt x="9" y="12"/>
                  </a:lnTo>
                  <a:lnTo>
                    <a:pt x="7" y="18"/>
                  </a:lnTo>
                  <a:lnTo>
                    <a:pt x="7" y="25"/>
                  </a:lnTo>
                  <a:lnTo>
                    <a:pt x="7" y="31"/>
                  </a:lnTo>
                  <a:lnTo>
                    <a:pt x="9" y="37"/>
                  </a:lnTo>
                  <a:lnTo>
                    <a:pt x="11" y="42"/>
                  </a:lnTo>
                  <a:lnTo>
                    <a:pt x="15" y="44"/>
                  </a:lnTo>
                  <a:lnTo>
                    <a:pt x="18" y="46"/>
                  </a:lnTo>
                  <a:lnTo>
                    <a:pt x="21" y="47"/>
                  </a:lnTo>
                  <a:lnTo>
                    <a:pt x="26" y="46"/>
                  </a:lnTo>
                  <a:lnTo>
                    <a:pt x="29" y="44"/>
                  </a:lnTo>
                  <a:lnTo>
                    <a:pt x="33" y="40"/>
                  </a:lnTo>
                  <a:lnTo>
                    <a:pt x="35" y="36"/>
                  </a:lnTo>
                  <a:lnTo>
                    <a:pt x="37" y="31"/>
                  </a:lnTo>
                  <a:lnTo>
                    <a:pt x="37" y="25"/>
                  </a:lnTo>
                  <a:lnTo>
                    <a:pt x="36" y="18"/>
                  </a:lnTo>
                  <a:lnTo>
                    <a:pt x="35" y="12"/>
                  </a:lnTo>
                  <a:lnTo>
                    <a:pt x="33" y="8"/>
                  </a:lnTo>
                  <a:lnTo>
                    <a:pt x="29" y="6"/>
                  </a:lnTo>
                  <a:lnTo>
                    <a:pt x="26" y="3"/>
                  </a:lnTo>
                  <a:lnTo>
                    <a:pt x="21" y="3"/>
                  </a:lnTo>
                  <a:lnTo>
                    <a:pt x="18" y="3"/>
                  </a:lnTo>
                  <a:lnTo>
                    <a:pt x="15" y="6"/>
                  </a:lnTo>
                  <a:lnTo>
                    <a:pt x="11"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62" name="Freeform 164"/>
            <p:cNvSpPr>
              <a:spLocks/>
            </p:cNvSpPr>
            <p:nvPr/>
          </p:nvSpPr>
          <p:spPr bwMode="auto">
            <a:xfrm>
              <a:off x="1724757" y="1594386"/>
              <a:ext cx="86307" cy="69087"/>
            </a:xfrm>
            <a:custGeom>
              <a:avLst/>
              <a:gdLst>
                <a:gd name="T0" fmla="*/ 0 w 47"/>
                <a:gd name="T1" fmla="*/ 51 h 51"/>
                <a:gd name="T2" fmla="*/ 0 w 47"/>
                <a:gd name="T3" fmla="*/ 47 h 51"/>
                <a:gd name="T4" fmla="*/ 2 w 47"/>
                <a:gd name="T5" fmla="*/ 47 h 51"/>
                <a:gd name="T6" fmla="*/ 4 w 47"/>
                <a:gd name="T7" fmla="*/ 47 h 51"/>
                <a:gd name="T8" fmla="*/ 5 w 47"/>
                <a:gd name="T9" fmla="*/ 46 h 51"/>
                <a:gd name="T10" fmla="*/ 5 w 47"/>
                <a:gd name="T11" fmla="*/ 45 h 51"/>
                <a:gd name="T12" fmla="*/ 7 w 47"/>
                <a:gd name="T13" fmla="*/ 44 h 51"/>
                <a:gd name="T14" fmla="*/ 7 w 47"/>
                <a:gd name="T15" fmla="*/ 8 h 51"/>
                <a:gd name="T16" fmla="*/ 5 w 47"/>
                <a:gd name="T17" fmla="*/ 5 h 51"/>
                <a:gd name="T18" fmla="*/ 5 w 47"/>
                <a:gd name="T19" fmla="*/ 5 h 51"/>
                <a:gd name="T20" fmla="*/ 4 w 47"/>
                <a:gd name="T21" fmla="*/ 5 h 51"/>
                <a:gd name="T22" fmla="*/ 1 w 47"/>
                <a:gd name="T23" fmla="*/ 5 h 51"/>
                <a:gd name="T24" fmla="*/ 1 w 47"/>
                <a:gd name="T25" fmla="*/ 2 h 51"/>
                <a:gd name="T26" fmla="*/ 3 w 47"/>
                <a:gd name="T27" fmla="*/ 2 h 51"/>
                <a:gd name="T28" fmla="*/ 8 w 47"/>
                <a:gd name="T29" fmla="*/ 2 h 51"/>
                <a:gd name="T30" fmla="*/ 10 w 47"/>
                <a:gd name="T31" fmla="*/ 1 h 51"/>
                <a:gd name="T32" fmla="*/ 11 w 47"/>
                <a:gd name="T33" fmla="*/ 0 h 51"/>
                <a:gd name="T34" fmla="*/ 12 w 47"/>
                <a:gd name="T35" fmla="*/ 0 h 51"/>
                <a:gd name="T36" fmla="*/ 12 w 47"/>
                <a:gd name="T37" fmla="*/ 10 h 51"/>
                <a:gd name="T38" fmla="*/ 16 w 47"/>
                <a:gd name="T39" fmla="*/ 7 h 51"/>
                <a:gd name="T40" fmla="*/ 20 w 47"/>
                <a:gd name="T41" fmla="*/ 3 h 51"/>
                <a:gd name="T42" fmla="*/ 23 w 47"/>
                <a:gd name="T43" fmla="*/ 2 h 51"/>
                <a:gd name="T44" fmla="*/ 28 w 47"/>
                <a:gd name="T45" fmla="*/ 1 h 51"/>
                <a:gd name="T46" fmla="*/ 32 w 47"/>
                <a:gd name="T47" fmla="*/ 2 h 51"/>
                <a:gd name="T48" fmla="*/ 36 w 47"/>
                <a:gd name="T49" fmla="*/ 3 h 51"/>
                <a:gd name="T50" fmla="*/ 38 w 47"/>
                <a:gd name="T51" fmla="*/ 5 h 51"/>
                <a:gd name="T52" fmla="*/ 40 w 47"/>
                <a:gd name="T53" fmla="*/ 8 h 51"/>
                <a:gd name="T54" fmla="*/ 42 w 47"/>
                <a:gd name="T55" fmla="*/ 12 h 51"/>
                <a:gd name="T56" fmla="*/ 42 w 47"/>
                <a:gd name="T57" fmla="*/ 17 h 51"/>
                <a:gd name="T58" fmla="*/ 42 w 47"/>
                <a:gd name="T59" fmla="*/ 44 h 51"/>
                <a:gd name="T60" fmla="*/ 42 w 47"/>
                <a:gd name="T61" fmla="*/ 45 h 51"/>
                <a:gd name="T62" fmla="*/ 43 w 47"/>
                <a:gd name="T63" fmla="*/ 46 h 51"/>
                <a:gd name="T64" fmla="*/ 44 w 47"/>
                <a:gd name="T65" fmla="*/ 47 h 51"/>
                <a:gd name="T66" fmla="*/ 45 w 47"/>
                <a:gd name="T67" fmla="*/ 47 h 51"/>
                <a:gd name="T68" fmla="*/ 47 w 47"/>
                <a:gd name="T69" fmla="*/ 47 h 51"/>
                <a:gd name="T70" fmla="*/ 47 w 47"/>
                <a:gd name="T71" fmla="*/ 51 h 51"/>
                <a:gd name="T72" fmla="*/ 30 w 47"/>
                <a:gd name="T73" fmla="*/ 51 h 51"/>
                <a:gd name="T74" fmla="*/ 30 w 47"/>
                <a:gd name="T75" fmla="*/ 47 h 51"/>
                <a:gd name="T76" fmla="*/ 31 w 47"/>
                <a:gd name="T77" fmla="*/ 47 h 51"/>
                <a:gd name="T78" fmla="*/ 34 w 47"/>
                <a:gd name="T79" fmla="*/ 47 h 51"/>
                <a:gd name="T80" fmla="*/ 35 w 47"/>
                <a:gd name="T81" fmla="*/ 46 h 51"/>
                <a:gd name="T82" fmla="*/ 36 w 47"/>
                <a:gd name="T83" fmla="*/ 45 h 51"/>
                <a:gd name="T84" fmla="*/ 36 w 47"/>
                <a:gd name="T85" fmla="*/ 44 h 51"/>
                <a:gd name="T86" fmla="*/ 36 w 47"/>
                <a:gd name="T87" fmla="*/ 16 h 51"/>
                <a:gd name="T88" fmla="*/ 35 w 47"/>
                <a:gd name="T89" fmla="*/ 11 h 51"/>
                <a:gd name="T90" fmla="*/ 34 w 47"/>
                <a:gd name="T91" fmla="*/ 8 h 51"/>
                <a:gd name="T92" fmla="*/ 32 w 47"/>
                <a:gd name="T93" fmla="*/ 5 h 51"/>
                <a:gd name="T94" fmla="*/ 30 w 47"/>
                <a:gd name="T95" fmla="*/ 5 h 51"/>
                <a:gd name="T96" fmla="*/ 27 w 47"/>
                <a:gd name="T97" fmla="*/ 4 h 51"/>
                <a:gd name="T98" fmla="*/ 23 w 47"/>
                <a:gd name="T99" fmla="*/ 5 h 51"/>
                <a:gd name="T100" fmla="*/ 19 w 47"/>
                <a:gd name="T101" fmla="*/ 8 h 51"/>
                <a:gd name="T102" fmla="*/ 16 w 47"/>
                <a:gd name="T103" fmla="*/ 10 h 51"/>
                <a:gd name="T104" fmla="*/ 12 w 47"/>
                <a:gd name="T105" fmla="*/ 14 h 51"/>
                <a:gd name="T106" fmla="*/ 12 w 47"/>
                <a:gd name="T107" fmla="*/ 44 h 51"/>
                <a:gd name="T108" fmla="*/ 12 w 47"/>
                <a:gd name="T109" fmla="*/ 45 h 51"/>
                <a:gd name="T110" fmla="*/ 13 w 47"/>
                <a:gd name="T111" fmla="*/ 46 h 51"/>
                <a:gd name="T112" fmla="*/ 14 w 47"/>
                <a:gd name="T113" fmla="*/ 47 h 51"/>
                <a:gd name="T114" fmla="*/ 16 w 47"/>
                <a:gd name="T115" fmla="*/ 47 h 51"/>
                <a:gd name="T116" fmla="*/ 18 w 47"/>
                <a:gd name="T117" fmla="*/ 47 h 51"/>
                <a:gd name="T118" fmla="*/ 18 w 47"/>
                <a:gd name="T119" fmla="*/ 51 h 51"/>
                <a:gd name="T120" fmla="*/ 0 w 47"/>
                <a:gd name="T12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 h="51">
                  <a:moveTo>
                    <a:pt x="0" y="51"/>
                  </a:moveTo>
                  <a:lnTo>
                    <a:pt x="0" y="47"/>
                  </a:lnTo>
                  <a:lnTo>
                    <a:pt x="2" y="47"/>
                  </a:lnTo>
                  <a:lnTo>
                    <a:pt x="4" y="47"/>
                  </a:lnTo>
                  <a:lnTo>
                    <a:pt x="5" y="46"/>
                  </a:lnTo>
                  <a:lnTo>
                    <a:pt x="5" y="45"/>
                  </a:lnTo>
                  <a:lnTo>
                    <a:pt x="7" y="44"/>
                  </a:lnTo>
                  <a:lnTo>
                    <a:pt x="7" y="8"/>
                  </a:lnTo>
                  <a:lnTo>
                    <a:pt x="5" y="5"/>
                  </a:lnTo>
                  <a:lnTo>
                    <a:pt x="5" y="5"/>
                  </a:lnTo>
                  <a:lnTo>
                    <a:pt x="4" y="5"/>
                  </a:lnTo>
                  <a:lnTo>
                    <a:pt x="1" y="5"/>
                  </a:lnTo>
                  <a:lnTo>
                    <a:pt x="1" y="2"/>
                  </a:lnTo>
                  <a:lnTo>
                    <a:pt x="3" y="2"/>
                  </a:lnTo>
                  <a:lnTo>
                    <a:pt x="8" y="2"/>
                  </a:lnTo>
                  <a:lnTo>
                    <a:pt x="10" y="1"/>
                  </a:lnTo>
                  <a:lnTo>
                    <a:pt x="11" y="0"/>
                  </a:lnTo>
                  <a:lnTo>
                    <a:pt x="12" y="0"/>
                  </a:lnTo>
                  <a:lnTo>
                    <a:pt x="12" y="10"/>
                  </a:lnTo>
                  <a:lnTo>
                    <a:pt x="16" y="7"/>
                  </a:lnTo>
                  <a:lnTo>
                    <a:pt x="20" y="3"/>
                  </a:lnTo>
                  <a:lnTo>
                    <a:pt x="23" y="2"/>
                  </a:lnTo>
                  <a:lnTo>
                    <a:pt x="28" y="1"/>
                  </a:lnTo>
                  <a:lnTo>
                    <a:pt x="32" y="2"/>
                  </a:lnTo>
                  <a:lnTo>
                    <a:pt x="36" y="3"/>
                  </a:lnTo>
                  <a:lnTo>
                    <a:pt x="38" y="5"/>
                  </a:lnTo>
                  <a:lnTo>
                    <a:pt x="40" y="8"/>
                  </a:lnTo>
                  <a:lnTo>
                    <a:pt x="42" y="12"/>
                  </a:lnTo>
                  <a:lnTo>
                    <a:pt x="42" y="17"/>
                  </a:lnTo>
                  <a:lnTo>
                    <a:pt x="42" y="44"/>
                  </a:lnTo>
                  <a:lnTo>
                    <a:pt x="42" y="45"/>
                  </a:lnTo>
                  <a:lnTo>
                    <a:pt x="43" y="46"/>
                  </a:lnTo>
                  <a:lnTo>
                    <a:pt x="44" y="47"/>
                  </a:lnTo>
                  <a:lnTo>
                    <a:pt x="45" y="47"/>
                  </a:lnTo>
                  <a:lnTo>
                    <a:pt x="47" y="47"/>
                  </a:lnTo>
                  <a:lnTo>
                    <a:pt x="47" y="51"/>
                  </a:lnTo>
                  <a:lnTo>
                    <a:pt x="30" y="51"/>
                  </a:lnTo>
                  <a:lnTo>
                    <a:pt x="30" y="47"/>
                  </a:lnTo>
                  <a:lnTo>
                    <a:pt x="31" y="47"/>
                  </a:lnTo>
                  <a:lnTo>
                    <a:pt x="34" y="47"/>
                  </a:lnTo>
                  <a:lnTo>
                    <a:pt x="35" y="46"/>
                  </a:lnTo>
                  <a:lnTo>
                    <a:pt x="36" y="45"/>
                  </a:lnTo>
                  <a:lnTo>
                    <a:pt x="36" y="44"/>
                  </a:lnTo>
                  <a:lnTo>
                    <a:pt x="36" y="16"/>
                  </a:lnTo>
                  <a:lnTo>
                    <a:pt x="35" y="11"/>
                  </a:lnTo>
                  <a:lnTo>
                    <a:pt x="34" y="8"/>
                  </a:lnTo>
                  <a:lnTo>
                    <a:pt x="32" y="5"/>
                  </a:lnTo>
                  <a:lnTo>
                    <a:pt x="30" y="5"/>
                  </a:lnTo>
                  <a:lnTo>
                    <a:pt x="27" y="4"/>
                  </a:lnTo>
                  <a:lnTo>
                    <a:pt x="23" y="5"/>
                  </a:lnTo>
                  <a:lnTo>
                    <a:pt x="19" y="8"/>
                  </a:lnTo>
                  <a:lnTo>
                    <a:pt x="16" y="10"/>
                  </a:lnTo>
                  <a:lnTo>
                    <a:pt x="12" y="14"/>
                  </a:lnTo>
                  <a:lnTo>
                    <a:pt x="12" y="44"/>
                  </a:lnTo>
                  <a:lnTo>
                    <a:pt x="12" y="45"/>
                  </a:lnTo>
                  <a:lnTo>
                    <a:pt x="13" y="46"/>
                  </a:lnTo>
                  <a:lnTo>
                    <a:pt x="14" y="47"/>
                  </a:lnTo>
                  <a:lnTo>
                    <a:pt x="16" y="47"/>
                  </a:lnTo>
                  <a:lnTo>
                    <a:pt x="18" y="47"/>
                  </a:lnTo>
                  <a:lnTo>
                    <a:pt x="18" y="51"/>
                  </a:lnTo>
                  <a:lnTo>
                    <a:pt x="0" y="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63" name="Freeform 165"/>
            <p:cNvSpPr>
              <a:spLocks/>
            </p:cNvSpPr>
            <p:nvPr/>
          </p:nvSpPr>
          <p:spPr bwMode="auto">
            <a:xfrm>
              <a:off x="1820245" y="1575421"/>
              <a:ext cx="56926" cy="85342"/>
            </a:xfrm>
            <a:custGeom>
              <a:avLst/>
              <a:gdLst>
                <a:gd name="T0" fmla="*/ 31 w 31"/>
                <a:gd name="T1" fmla="*/ 54 h 63"/>
                <a:gd name="T2" fmla="*/ 30 w 31"/>
                <a:gd name="T3" fmla="*/ 59 h 63"/>
                <a:gd name="T4" fmla="*/ 28 w 31"/>
                <a:gd name="T5" fmla="*/ 61 h 63"/>
                <a:gd name="T6" fmla="*/ 26 w 31"/>
                <a:gd name="T7" fmla="*/ 62 h 63"/>
                <a:gd name="T8" fmla="*/ 23 w 31"/>
                <a:gd name="T9" fmla="*/ 63 h 63"/>
                <a:gd name="T10" fmla="*/ 20 w 31"/>
                <a:gd name="T11" fmla="*/ 63 h 63"/>
                <a:gd name="T12" fmla="*/ 17 w 31"/>
                <a:gd name="T13" fmla="*/ 63 h 63"/>
                <a:gd name="T14" fmla="*/ 14 w 31"/>
                <a:gd name="T15" fmla="*/ 62 h 63"/>
                <a:gd name="T16" fmla="*/ 12 w 31"/>
                <a:gd name="T17" fmla="*/ 60 h 63"/>
                <a:gd name="T18" fmla="*/ 10 w 31"/>
                <a:gd name="T19" fmla="*/ 58 h 63"/>
                <a:gd name="T20" fmla="*/ 10 w 31"/>
                <a:gd name="T21" fmla="*/ 54 h 63"/>
                <a:gd name="T22" fmla="*/ 9 w 31"/>
                <a:gd name="T23" fmla="*/ 49 h 63"/>
                <a:gd name="T24" fmla="*/ 9 w 31"/>
                <a:gd name="T25" fmla="*/ 19 h 63"/>
                <a:gd name="T26" fmla="*/ 0 w 31"/>
                <a:gd name="T27" fmla="*/ 19 h 63"/>
                <a:gd name="T28" fmla="*/ 0 w 31"/>
                <a:gd name="T29" fmla="*/ 16 h 63"/>
                <a:gd name="T30" fmla="*/ 4 w 31"/>
                <a:gd name="T31" fmla="*/ 16 h 63"/>
                <a:gd name="T32" fmla="*/ 6 w 31"/>
                <a:gd name="T33" fmla="*/ 16 h 63"/>
                <a:gd name="T34" fmla="*/ 9 w 31"/>
                <a:gd name="T35" fmla="*/ 15 h 63"/>
                <a:gd name="T36" fmla="*/ 10 w 31"/>
                <a:gd name="T37" fmla="*/ 13 h 63"/>
                <a:gd name="T38" fmla="*/ 11 w 31"/>
                <a:gd name="T39" fmla="*/ 10 h 63"/>
                <a:gd name="T40" fmla="*/ 11 w 31"/>
                <a:gd name="T41" fmla="*/ 7 h 63"/>
                <a:gd name="T42" fmla="*/ 12 w 31"/>
                <a:gd name="T43" fmla="*/ 2 h 63"/>
                <a:gd name="T44" fmla="*/ 12 w 31"/>
                <a:gd name="T45" fmla="*/ 0 h 63"/>
                <a:gd name="T46" fmla="*/ 15 w 31"/>
                <a:gd name="T47" fmla="*/ 0 h 63"/>
                <a:gd name="T48" fmla="*/ 15 w 31"/>
                <a:gd name="T49" fmla="*/ 16 h 63"/>
                <a:gd name="T50" fmla="*/ 29 w 31"/>
                <a:gd name="T51" fmla="*/ 16 h 63"/>
                <a:gd name="T52" fmla="*/ 29 w 31"/>
                <a:gd name="T53" fmla="*/ 19 h 63"/>
                <a:gd name="T54" fmla="*/ 15 w 31"/>
                <a:gd name="T55" fmla="*/ 19 h 63"/>
                <a:gd name="T56" fmla="*/ 15 w 31"/>
                <a:gd name="T57" fmla="*/ 50 h 63"/>
                <a:gd name="T58" fmla="*/ 15 w 31"/>
                <a:gd name="T59" fmla="*/ 54 h 63"/>
                <a:gd name="T60" fmla="*/ 15 w 31"/>
                <a:gd name="T61" fmla="*/ 57 h 63"/>
                <a:gd name="T62" fmla="*/ 17 w 31"/>
                <a:gd name="T63" fmla="*/ 59 h 63"/>
                <a:gd name="T64" fmla="*/ 19 w 31"/>
                <a:gd name="T65" fmla="*/ 60 h 63"/>
                <a:gd name="T66" fmla="*/ 22 w 31"/>
                <a:gd name="T67" fmla="*/ 60 h 63"/>
                <a:gd name="T68" fmla="*/ 24 w 31"/>
                <a:gd name="T69" fmla="*/ 60 h 63"/>
                <a:gd name="T70" fmla="*/ 27 w 31"/>
                <a:gd name="T71" fmla="*/ 59 h 63"/>
                <a:gd name="T72" fmla="*/ 29 w 31"/>
                <a:gd name="T73" fmla="*/ 57 h 63"/>
                <a:gd name="T74" fmla="*/ 29 w 31"/>
                <a:gd name="T75" fmla="*/ 53 h 63"/>
                <a:gd name="T76" fmla="*/ 31 w 31"/>
                <a:gd name="T77" fmla="*/ 5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 h="63">
                  <a:moveTo>
                    <a:pt x="31" y="54"/>
                  </a:moveTo>
                  <a:lnTo>
                    <a:pt x="30" y="59"/>
                  </a:lnTo>
                  <a:lnTo>
                    <a:pt x="28" y="61"/>
                  </a:lnTo>
                  <a:lnTo>
                    <a:pt x="26" y="62"/>
                  </a:lnTo>
                  <a:lnTo>
                    <a:pt x="23" y="63"/>
                  </a:lnTo>
                  <a:lnTo>
                    <a:pt x="20" y="63"/>
                  </a:lnTo>
                  <a:lnTo>
                    <a:pt x="17" y="63"/>
                  </a:lnTo>
                  <a:lnTo>
                    <a:pt x="14" y="62"/>
                  </a:lnTo>
                  <a:lnTo>
                    <a:pt x="12" y="60"/>
                  </a:lnTo>
                  <a:lnTo>
                    <a:pt x="10" y="58"/>
                  </a:lnTo>
                  <a:lnTo>
                    <a:pt x="10" y="54"/>
                  </a:lnTo>
                  <a:lnTo>
                    <a:pt x="9" y="49"/>
                  </a:lnTo>
                  <a:lnTo>
                    <a:pt x="9" y="19"/>
                  </a:lnTo>
                  <a:lnTo>
                    <a:pt x="0" y="19"/>
                  </a:lnTo>
                  <a:lnTo>
                    <a:pt x="0" y="16"/>
                  </a:lnTo>
                  <a:lnTo>
                    <a:pt x="4" y="16"/>
                  </a:lnTo>
                  <a:lnTo>
                    <a:pt x="6" y="16"/>
                  </a:lnTo>
                  <a:lnTo>
                    <a:pt x="9" y="15"/>
                  </a:lnTo>
                  <a:lnTo>
                    <a:pt x="10" y="13"/>
                  </a:lnTo>
                  <a:lnTo>
                    <a:pt x="11" y="10"/>
                  </a:lnTo>
                  <a:lnTo>
                    <a:pt x="11" y="7"/>
                  </a:lnTo>
                  <a:lnTo>
                    <a:pt x="12" y="2"/>
                  </a:lnTo>
                  <a:lnTo>
                    <a:pt x="12" y="0"/>
                  </a:lnTo>
                  <a:lnTo>
                    <a:pt x="15" y="0"/>
                  </a:lnTo>
                  <a:lnTo>
                    <a:pt x="15" y="16"/>
                  </a:lnTo>
                  <a:lnTo>
                    <a:pt x="29" y="16"/>
                  </a:lnTo>
                  <a:lnTo>
                    <a:pt x="29" y="19"/>
                  </a:lnTo>
                  <a:lnTo>
                    <a:pt x="15" y="19"/>
                  </a:lnTo>
                  <a:lnTo>
                    <a:pt x="15" y="50"/>
                  </a:lnTo>
                  <a:lnTo>
                    <a:pt x="15" y="54"/>
                  </a:lnTo>
                  <a:lnTo>
                    <a:pt x="15" y="57"/>
                  </a:lnTo>
                  <a:lnTo>
                    <a:pt x="17" y="59"/>
                  </a:lnTo>
                  <a:lnTo>
                    <a:pt x="19" y="60"/>
                  </a:lnTo>
                  <a:lnTo>
                    <a:pt x="22" y="60"/>
                  </a:lnTo>
                  <a:lnTo>
                    <a:pt x="24" y="60"/>
                  </a:lnTo>
                  <a:lnTo>
                    <a:pt x="27" y="59"/>
                  </a:lnTo>
                  <a:lnTo>
                    <a:pt x="29" y="57"/>
                  </a:lnTo>
                  <a:lnTo>
                    <a:pt x="29" y="53"/>
                  </a:lnTo>
                  <a:lnTo>
                    <a:pt x="31" y="5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64" name="Freeform 166"/>
            <p:cNvSpPr>
              <a:spLocks noEditPoints="1"/>
            </p:cNvSpPr>
            <p:nvPr/>
          </p:nvSpPr>
          <p:spPr bwMode="auto">
            <a:xfrm>
              <a:off x="1893697" y="1561875"/>
              <a:ext cx="34890" cy="101598"/>
            </a:xfrm>
            <a:custGeom>
              <a:avLst/>
              <a:gdLst>
                <a:gd name="T0" fmla="*/ 15 w 19"/>
                <a:gd name="T1" fmla="*/ 1 h 75"/>
                <a:gd name="T2" fmla="*/ 16 w 19"/>
                <a:gd name="T3" fmla="*/ 3 h 75"/>
                <a:gd name="T4" fmla="*/ 16 w 19"/>
                <a:gd name="T5" fmla="*/ 6 h 75"/>
                <a:gd name="T6" fmla="*/ 16 w 19"/>
                <a:gd name="T7" fmla="*/ 8 h 75"/>
                <a:gd name="T8" fmla="*/ 15 w 19"/>
                <a:gd name="T9" fmla="*/ 9 h 75"/>
                <a:gd name="T10" fmla="*/ 13 w 19"/>
                <a:gd name="T11" fmla="*/ 10 h 75"/>
                <a:gd name="T12" fmla="*/ 10 w 19"/>
                <a:gd name="T13" fmla="*/ 11 h 75"/>
                <a:gd name="T14" fmla="*/ 8 w 19"/>
                <a:gd name="T15" fmla="*/ 10 h 75"/>
                <a:gd name="T16" fmla="*/ 7 w 19"/>
                <a:gd name="T17" fmla="*/ 9 h 75"/>
                <a:gd name="T18" fmla="*/ 6 w 19"/>
                <a:gd name="T19" fmla="*/ 8 h 75"/>
                <a:gd name="T20" fmla="*/ 5 w 19"/>
                <a:gd name="T21" fmla="*/ 6 h 75"/>
                <a:gd name="T22" fmla="*/ 6 w 19"/>
                <a:gd name="T23" fmla="*/ 3 h 75"/>
                <a:gd name="T24" fmla="*/ 7 w 19"/>
                <a:gd name="T25" fmla="*/ 1 h 75"/>
                <a:gd name="T26" fmla="*/ 8 w 19"/>
                <a:gd name="T27" fmla="*/ 1 h 75"/>
                <a:gd name="T28" fmla="*/ 10 w 19"/>
                <a:gd name="T29" fmla="*/ 0 h 75"/>
                <a:gd name="T30" fmla="*/ 13 w 19"/>
                <a:gd name="T31" fmla="*/ 1 h 75"/>
                <a:gd name="T32" fmla="*/ 15 w 19"/>
                <a:gd name="T33" fmla="*/ 1 h 75"/>
                <a:gd name="T34" fmla="*/ 19 w 19"/>
                <a:gd name="T35" fmla="*/ 75 h 75"/>
                <a:gd name="T36" fmla="*/ 0 w 19"/>
                <a:gd name="T37" fmla="*/ 75 h 75"/>
                <a:gd name="T38" fmla="*/ 0 w 19"/>
                <a:gd name="T39" fmla="*/ 71 h 75"/>
                <a:gd name="T40" fmla="*/ 4 w 19"/>
                <a:gd name="T41" fmla="*/ 71 h 75"/>
                <a:gd name="T42" fmla="*/ 5 w 19"/>
                <a:gd name="T43" fmla="*/ 71 h 75"/>
                <a:gd name="T44" fmla="*/ 6 w 19"/>
                <a:gd name="T45" fmla="*/ 70 h 75"/>
                <a:gd name="T46" fmla="*/ 7 w 19"/>
                <a:gd name="T47" fmla="*/ 69 h 75"/>
                <a:gd name="T48" fmla="*/ 7 w 19"/>
                <a:gd name="T49" fmla="*/ 68 h 75"/>
                <a:gd name="T50" fmla="*/ 7 w 19"/>
                <a:gd name="T51" fmla="*/ 33 h 75"/>
                <a:gd name="T52" fmla="*/ 7 w 19"/>
                <a:gd name="T53" fmla="*/ 31 h 75"/>
                <a:gd name="T54" fmla="*/ 6 w 19"/>
                <a:gd name="T55" fmla="*/ 29 h 75"/>
                <a:gd name="T56" fmla="*/ 5 w 19"/>
                <a:gd name="T57" fmla="*/ 29 h 75"/>
                <a:gd name="T58" fmla="*/ 4 w 19"/>
                <a:gd name="T59" fmla="*/ 29 h 75"/>
                <a:gd name="T60" fmla="*/ 0 w 19"/>
                <a:gd name="T61" fmla="*/ 29 h 75"/>
                <a:gd name="T62" fmla="*/ 0 w 19"/>
                <a:gd name="T63" fmla="*/ 26 h 75"/>
                <a:gd name="T64" fmla="*/ 3 w 19"/>
                <a:gd name="T65" fmla="*/ 26 h 75"/>
                <a:gd name="T66" fmla="*/ 5 w 19"/>
                <a:gd name="T67" fmla="*/ 26 h 75"/>
                <a:gd name="T68" fmla="*/ 8 w 19"/>
                <a:gd name="T69" fmla="*/ 25 h 75"/>
                <a:gd name="T70" fmla="*/ 13 w 19"/>
                <a:gd name="T71" fmla="*/ 23 h 75"/>
                <a:gd name="T72" fmla="*/ 13 w 19"/>
                <a:gd name="T73" fmla="*/ 23 h 75"/>
                <a:gd name="T74" fmla="*/ 13 w 19"/>
                <a:gd name="T75" fmla="*/ 68 h 75"/>
                <a:gd name="T76" fmla="*/ 14 w 19"/>
                <a:gd name="T77" fmla="*/ 69 h 75"/>
                <a:gd name="T78" fmla="*/ 14 w 19"/>
                <a:gd name="T79" fmla="*/ 70 h 75"/>
                <a:gd name="T80" fmla="*/ 15 w 19"/>
                <a:gd name="T81" fmla="*/ 71 h 75"/>
                <a:gd name="T82" fmla="*/ 17 w 19"/>
                <a:gd name="T83" fmla="*/ 71 h 75"/>
                <a:gd name="T84" fmla="*/ 19 w 19"/>
                <a:gd name="T85" fmla="*/ 71 h 75"/>
                <a:gd name="T86" fmla="*/ 19 w 19"/>
                <a:gd name="T8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 h="75">
                  <a:moveTo>
                    <a:pt x="15" y="1"/>
                  </a:moveTo>
                  <a:lnTo>
                    <a:pt x="16" y="3"/>
                  </a:lnTo>
                  <a:lnTo>
                    <a:pt x="16" y="6"/>
                  </a:lnTo>
                  <a:lnTo>
                    <a:pt x="16" y="8"/>
                  </a:lnTo>
                  <a:lnTo>
                    <a:pt x="15" y="9"/>
                  </a:lnTo>
                  <a:lnTo>
                    <a:pt x="13" y="10"/>
                  </a:lnTo>
                  <a:lnTo>
                    <a:pt x="10" y="11"/>
                  </a:lnTo>
                  <a:lnTo>
                    <a:pt x="8" y="10"/>
                  </a:lnTo>
                  <a:lnTo>
                    <a:pt x="7" y="9"/>
                  </a:lnTo>
                  <a:lnTo>
                    <a:pt x="6" y="8"/>
                  </a:lnTo>
                  <a:lnTo>
                    <a:pt x="5" y="6"/>
                  </a:lnTo>
                  <a:lnTo>
                    <a:pt x="6" y="3"/>
                  </a:lnTo>
                  <a:lnTo>
                    <a:pt x="7" y="1"/>
                  </a:lnTo>
                  <a:lnTo>
                    <a:pt x="8" y="1"/>
                  </a:lnTo>
                  <a:lnTo>
                    <a:pt x="10" y="0"/>
                  </a:lnTo>
                  <a:lnTo>
                    <a:pt x="13" y="1"/>
                  </a:lnTo>
                  <a:lnTo>
                    <a:pt x="15" y="1"/>
                  </a:lnTo>
                  <a:close/>
                  <a:moveTo>
                    <a:pt x="19" y="75"/>
                  </a:moveTo>
                  <a:lnTo>
                    <a:pt x="0" y="75"/>
                  </a:lnTo>
                  <a:lnTo>
                    <a:pt x="0" y="71"/>
                  </a:lnTo>
                  <a:lnTo>
                    <a:pt x="4" y="71"/>
                  </a:lnTo>
                  <a:lnTo>
                    <a:pt x="5" y="71"/>
                  </a:lnTo>
                  <a:lnTo>
                    <a:pt x="6" y="70"/>
                  </a:lnTo>
                  <a:lnTo>
                    <a:pt x="7" y="69"/>
                  </a:lnTo>
                  <a:lnTo>
                    <a:pt x="7" y="68"/>
                  </a:lnTo>
                  <a:lnTo>
                    <a:pt x="7" y="33"/>
                  </a:lnTo>
                  <a:lnTo>
                    <a:pt x="7" y="31"/>
                  </a:lnTo>
                  <a:lnTo>
                    <a:pt x="6" y="29"/>
                  </a:lnTo>
                  <a:lnTo>
                    <a:pt x="5" y="29"/>
                  </a:lnTo>
                  <a:lnTo>
                    <a:pt x="4" y="29"/>
                  </a:lnTo>
                  <a:lnTo>
                    <a:pt x="0" y="29"/>
                  </a:lnTo>
                  <a:lnTo>
                    <a:pt x="0" y="26"/>
                  </a:lnTo>
                  <a:lnTo>
                    <a:pt x="3" y="26"/>
                  </a:lnTo>
                  <a:lnTo>
                    <a:pt x="5" y="26"/>
                  </a:lnTo>
                  <a:lnTo>
                    <a:pt x="8" y="25"/>
                  </a:lnTo>
                  <a:lnTo>
                    <a:pt x="13" y="23"/>
                  </a:lnTo>
                  <a:lnTo>
                    <a:pt x="13" y="23"/>
                  </a:lnTo>
                  <a:lnTo>
                    <a:pt x="13" y="68"/>
                  </a:lnTo>
                  <a:lnTo>
                    <a:pt x="14" y="69"/>
                  </a:lnTo>
                  <a:lnTo>
                    <a:pt x="14" y="70"/>
                  </a:lnTo>
                  <a:lnTo>
                    <a:pt x="15" y="71"/>
                  </a:lnTo>
                  <a:lnTo>
                    <a:pt x="17" y="71"/>
                  </a:lnTo>
                  <a:lnTo>
                    <a:pt x="19" y="71"/>
                  </a:lnTo>
                  <a:lnTo>
                    <a:pt x="19" y="7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65" name="Freeform 167"/>
            <p:cNvSpPr>
              <a:spLocks/>
            </p:cNvSpPr>
            <p:nvPr/>
          </p:nvSpPr>
          <p:spPr bwMode="auto">
            <a:xfrm>
              <a:off x="1941440" y="1594386"/>
              <a:ext cx="88142" cy="69087"/>
            </a:xfrm>
            <a:custGeom>
              <a:avLst/>
              <a:gdLst>
                <a:gd name="T0" fmla="*/ 0 w 48"/>
                <a:gd name="T1" fmla="*/ 51 h 51"/>
                <a:gd name="T2" fmla="*/ 0 w 48"/>
                <a:gd name="T3" fmla="*/ 47 h 51"/>
                <a:gd name="T4" fmla="*/ 2 w 48"/>
                <a:gd name="T5" fmla="*/ 47 h 51"/>
                <a:gd name="T6" fmla="*/ 5 w 48"/>
                <a:gd name="T7" fmla="*/ 47 h 51"/>
                <a:gd name="T8" fmla="*/ 6 w 48"/>
                <a:gd name="T9" fmla="*/ 46 h 51"/>
                <a:gd name="T10" fmla="*/ 6 w 48"/>
                <a:gd name="T11" fmla="*/ 45 h 51"/>
                <a:gd name="T12" fmla="*/ 6 w 48"/>
                <a:gd name="T13" fmla="*/ 44 h 51"/>
                <a:gd name="T14" fmla="*/ 6 w 48"/>
                <a:gd name="T15" fmla="*/ 8 h 51"/>
                <a:gd name="T16" fmla="*/ 6 w 48"/>
                <a:gd name="T17" fmla="*/ 5 h 51"/>
                <a:gd name="T18" fmla="*/ 6 w 48"/>
                <a:gd name="T19" fmla="*/ 5 h 51"/>
                <a:gd name="T20" fmla="*/ 5 w 48"/>
                <a:gd name="T21" fmla="*/ 5 h 51"/>
                <a:gd name="T22" fmla="*/ 1 w 48"/>
                <a:gd name="T23" fmla="*/ 5 h 51"/>
                <a:gd name="T24" fmla="*/ 1 w 48"/>
                <a:gd name="T25" fmla="*/ 2 h 51"/>
                <a:gd name="T26" fmla="*/ 4 w 48"/>
                <a:gd name="T27" fmla="*/ 2 h 51"/>
                <a:gd name="T28" fmla="*/ 8 w 48"/>
                <a:gd name="T29" fmla="*/ 2 h 51"/>
                <a:gd name="T30" fmla="*/ 9 w 48"/>
                <a:gd name="T31" fmla="*/ 1 h 51"/>
                <a:gd name="T32" fmla="*/ 11 w 48"/>
                <a:gd name="T33" fmla="*/ 0 h 51"/>
                <a:gd name="T34" fmla="*/ 13 w 48"/>
                <a:gd name="T35" fmla="*/ 0 h 51"/>
                <a:gd name="T36" fmla="*/ 13 w 48"/>
                <a:gd name="T37" fmla="*/ 10 h 51"/>
                <a:gd name="T38" fmla="*/ 16 w 48"/>
                <a:gd name="T39" fmla="*/ 7 h 51"/>
                <a:gd name="T40" fmla="*/ 19 w 48"/>
                <a:gd name="T41" fmla="*/ 3 h 51"/>
                <a:gd name="T42" fmla="*/ 24 w 48"/>
                <a:gd name="T43" fmla="*/ 2 h 51"/>
                <a:gd name="T44" fmla="*/ 28 w 48"/>
                <a:gd name="T45" fmla="*/ 1 h 51"/>
                <a:gd name="T46" fmla="*/ 32 w 48"/>
                <a:gd name="T47" fmla="*/ 2 h 51"/>
                <a:gd name="T48" fmla="*/ 36 w 48"/>
                <a:gd name="T49" fmla="*/ 3 h 51"/>
                <a:gd name="T50" fmla="*/ 39 w 48"/>
                <a:gd name="T51" fmla="*/ 5 h 51"/>
                <a:gd name="T52" fmla="*/ 41 w 48"/>
                <a:gd name="T53" fmla="*/ 8 h 51"/>
                <a:gd name="T54" fmla="*/ 42 w 48"/>
                <a:gd name="T55" fmla="*/ 12 h 51"/>
                <a:gd name="T56" fmla="*/ 42 w 48"/>
                <a:gd name="T57" fmla="*/ 17 h 51"/>
                <a:gd name="T58" fmla="*/ 42 w 48"/>
                <a:gd name="T59" fmla="*/ 44 h 51"/>
                <a:gd name="T60" fmla="*/ 42 w 48"/>
                <a:gd name="T61" fmla="*/ 45 h 51"/>
                <a:gd name="T62" fmla="*/ 43 w 48"/>
                <a:gd name="T63" fmla="*/ 46 h 51"/>
                <a:gd name="T64" fmla="*/ 44 w 48"/>
                <a:gd name="T65" fmla="*/ 47 h 51"/>
                <a:gd name="T66" fmla="*/ 45 w 48"/>
                <a:gd name="T67" fmla="*/ 47 h 51"/>
                <a:gd name="T68" fmla="*/ 48 w 48"/>
                <a:gd name="T69" fmla="*/ 47 h 51"/>
                <a:gd name="T70" fmla="*/ 48 w 48"/>
                <a:gd name="T71" fmla="*/ 51 h 51"/>
                <a:gd name="T72" fmla="*/ 30 w 48"/>
                <a:gd name="T73" fmla="*/ 51 h 51"/>
                <a:gd name="T74" fmla="*/ 30 w 48"/>
                <a:gd name="T75" fmla="*/ 47 h 51"/>
                <a:gd name="T76" fmla="*/ 32 w 48"/>
                <a:gd name="T77" fmla="*/ 47 h 51"/>
                <a:gd name="T78" fmla="*/ 34 w 48"/>
                <a:gd name="T79" fmla="*/ 47 h 51"/>
                <a:gd name="T80" fmla="*/ 35 w 48"/>
                <a:gd name="T81" fmla="*/ 46 h 51"/>
                <a:gd name="T82" fmla="*/ 35 w 48"/>
                <a:gd name="T83" fmla="*/ 45 h 51"/>
                <a:gd name="T84" fmla="*/ 36 w 48"/>
                <a:gd name="T85" fmla="*/ 44 h 51"/>
                <a:gd name="T86" fmla="*/ 36 w 48"/>
                <a:gd name="T87" fmla="*/ 16 h 51"/>
                <a:gd name="T88" fmla="*/ 35 w 48"/>
                <a:gd name="T89" fmla="*/ 11 h 51"/>
                <a:gd name="T90" fmla="*/ 34 w 48"/>
                <a:gd name="T91" fmla="*/ 8 h 51"/>
                <a:gd name="T92" fmla="*/ 32 w 48"/>
                <a:gd name="T93" fmla="*/ 5 h 51"/>
                <a:gd name="T94" fmla="*/ 30 w 48"/>
                <a:gd name="T95" fmla="*/ 5 h 51"/>
                <a:gd name="T96" fmla="*/ 27 w 48"/>
                <a:gd name="T97" fmla="*/ 4 h 51"/>
                <a:gd name="T98" fmla="*/ 24 w 48"/>
                <a:gd name="T99" fmla="*/ 5 h 51"/>
                <a:gd name="T100" fmla="*/ 19 w 48"/>
                <a:gd name="T101" fmla="*/ 8 h 51"/>
                <a:gd name="T102" fmla="*/ 16 w 48"/>
                <a:gd name="T103" fmla="*/ 10 h 51"/>
                <a:gd name="T104" fmla="*/ 13 w 48"/>
                <a:gd name="T105" fmla="*/ 14 h 51"/>
                <a:gd name="T106" fmla="*/ 13 w 48"/>
                <a:gd name="T107" fmla="*/ 44 h 51"/>
                <a:gd name="T108" fmla="*/ 13 w 48"/>
                <a:gd name="T109" fmla="*/ 45 h 51"/>
                <a:gd name="T110" fmla="*/ 13 w 48"/>
                <a:gd name="T111" fmla="*/ 46 h 51"/>
                <a:gd name="T112" fmla="*/ 15 w 48"/>
                <a:gd name="T113" fmla="*/ 47 h 51"/>
                <a:gd name="T114" fmla="*/ 16 w 48"/>
                <a:gd name="T115" fmla="*/ 47 h 51"/>
                <a:gd name="T116" fmla="*/ 18 w 48"/>
                <a:gd name="T117" fmla="*/ 47 h 51"/>
                <a:gd name="T118" fmla="*/ 18 w 48"/>
                <a:gd name="T119" fmla="*/ 51 h 51"/>
                <a:gd name="T120" fmla="*/ 0 w 48"/>
                <a:gd name="T12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 h="51">
                  <a:moveTo>
                    <a:pt x="0" y="51"/>
                  </a:moveTo>
                  <a:lnTo>
                    <a:pt x="0" y="47"/>
                  </a:lnTo>
                  <a:lnTo>
                    <a:pt x="2" y="47"/>
                  </a:lnTo>
                  <a:lnTo>
                    <a:pt x="5" y="47"/>
                  </a:lnTo>
                  <a:lnTo>
                    <a:pt x="6" y="46"/>
                  </a:lnTo>
                  <a:lnTo>
                    <a:pt x="6" y="45"/>
                  </a:lnTo>
                  <a:lnTo>
                    <a:pt x="6" y="44"/>
                  </a:lnTo>
                  <a:lnTo>
                    <a:pt x="6" y="8"/>
                  </a:lnTo>
                  <a:lnTo>
                    <a:pt x="6" y="5"/>
                  </a:lnTo>
                  <a:lnTo>
                    <a:pt x="6" y="5"/>
                  </a:lnTo>
                  <a:lnTo>
                    <a:pt x="5" y="5"/>
                  </a:lnTo>
                  <a:lnTo>
                    <a:pt x="1" y="5"/>
                  </a:lnTo>
                  <a:lnTo>
                    <a:pt x="1" y="2"/>
                  </a:lnTo>
                  <a:lnTo>
                    <a:pt x="4" y="2"/>
                  </a:lnTo>
                  <a:lnTo>
                    <a:pt x="8" y="2"/>
                  </a:lnTo>
                  <a:lnTo>
                    <a:pt x="9" y="1"/>
                  </a:lnTo>
                  <a:lnTo>
                    <a:pt x="11" y="0"/>
                  </a:lnTo>
                  <a:lnTo>
                    <a:pt x="13" y="0"/>
                  </a:lnTo>
                  <a:lnTo>
                    <a:pt x="13" y="10"/>
                  </a:lnTo>
                  <a:lnTo>
                    <a:pt x="16" y="7"/>
                  </a:lnTo>
                  <a:lnTo>
                    <a:pt x="19" y="3"/>
                  </a:lnTo>
                  <a:lnTo>
                    <a:pt x="24" y="2"/>
                  </a:lnTo>
                  <a:lnTo>
                    <a:pt x="28" y="1"/>
                  </a:lnTo>
                  <a:lnTo>
                    <a:pt x="32" y="2"/>
                  </a:lnTo>
                  <a:lnTo>
                    <a:pt x="36" y="3"/>
                  </a:lnTo>
                  <a:lnTo>
                    <a:pt x="39" y="5"/>
                  </a:lnTo>
                  <a:lnTo>
                    <a:pt x="41" y="8"/>
                  </a:lnTo>
                  <a:lnTo>
                    <a:pt x="42" y="12"/>
                  </a:lnTo>
                  <a:lnTo>
                    <a:pt x="42" y="17"/>
                  </a:lnTo>
                  <a:lnTo>
                    <a:pt x="42" y="44"/>
                  </a:lnTo>
                  <a:lnTo>
                    <a:pt x="42" y="45"/>
                  </a:lnTo>
                  <a:lnTo>
                    <a:pt x="43" y="46"/>
                  </a:lnTo>
                  <a:lnTo>
                    <a:pt x="44" y="47"/>
                  </a:lnTo>
                  <a:lnTo>
                    <a:pt x="45" y="47"/>
                  </a:lnTo>
                  <a:lnTo>
                    <a:pt x="48" y="47"/>
                  </a:lnTo>
                  <a:lnTo>
                    <a:pt x="48" y="51"/>
                  </a:lnTo>
                  <a:lnTo>
                    <a:pt x="30" y="51"/>
                  </a:lnTo>
                  <a:lnTo>
                    <a:pt x="30" y="47"/>
                  </a:lnTo>
                  <a:lnTo>
                    <a:pt x="32" y="47"/>
                  </a:lnTo>
                  <a:lnTo>
                    <a:pt x="34" y="47"/>
                  </a:lnTo>
                  <a:lnTo>
                    <a:pt x="35" y="46"/>
                  </a:lnTo>
                  <a:lnTo>
                    <a:pt x="35" y="45"/>
                  </a:lnTo>
                  <a:lnTo>
                    <a:pt x="36" y="44"/>
                  </a:lnTo>
                  <a:lnTo>
                    <a:pt x="36" y="16"/>
                  </a:lnTo>
                  <a:lnTo>
                    <a:pt x="35" y="11"/>
                  </a:lnTo>
                  <a:lnTo>
                    <a:pt x="34" y="8"/>
                  </a:lnTo>
                  <a:lnTo>
                    <a:pt x="32" y="5"/>
                  </a:lnTo>
                  <a:lnTo>
                    <a:pt x="30" y="5"/>
                  </a:lnTo>
                  <a:lnTo>
                    <a:pt x="27" y="4"/>
                  </a:lnTo>
                  <a:lnTo>
                    <a:pt x="24" y="5"/>
                  </a:lnTo>
                  <a:lnTo>
                    <a:pt x="19" y="8"/>
                  </a:lnTo>
                  <a:lnTo>
                    <a:pt x="16" y="10"/>
                  </a:lnTo>
                  <a:lnTo>
                    <a:pt x="13" y="14"/>
                  </a:lnTo>
                  <a:lnTo>
                    <a:pt x="13" y="44"/>
                  </a:lnTo>
                  <a:lnTo>
                    <a:pt x="13" y="45"/>
                  </a:lnTo>
                  <a:lnTo>
                    <a:pt x="13" y="46"/>
                  </a:lnTo>
                  <a:lnTo>
                    <a:pt x="15" y="47"/>
                  </a:lnTo>
                  <a:lnTo>
                    <a:pt x="16" y="47"/>
                  </a:lnTo>
                  <a:lnTo>
                    <a:pt x="18" y="47"/>
                  </a:lnTo>
                  <a:lnTo>
                    <a:pt x="18" y="51"/>
                  </a:lnTo>
                  <a:lnTo>
                    <a:pt x="0" y="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66" name="Freeform 168"/>
            <p:cNvSpPr>
              <a:spLocks/>
            </p:cNvSpPr>
            <p:nvPr/>
          </p:nvSpPr>
          <p:spPr bwMode="auto">
            <a:xfrm>
              <a:off x="2038765" y="1594386"/>
              <a:ext cx="89979" cy="66377"/>
            </a:xfrm>
            <a:custGeom>
              <a:avLst/>
              <a:gdLst>
                <a:gd name="T0" fmla="*/ 15 w 49"/>
                <a:gd name="T1" fmla="*/ 43 h 49"/>
                <a:gd name="T2" fmla="*/ 17 w 49"/>
                <a:gd name="T3" fmla="*/ 45 h 49"/>
                <a:gd name="T4" fmla="*/ 19 w 49"/>
                <a:gd name="T5" fmla="*/ 45 h 49"/>
                <a:gd name="T6" fmla="*/ 23 w 49"/>
                <a:gd name="T7" fmla="*/ 46 h 49"/>
                <a:gd name="T8" fmla="*/ 27 w 49"/>
                <a:gd name="T9" fmla="*/ 45 h 49"/>
                <a:gd name="T10" fmla="*/ 31 w 49"/>
                <a:gd name="T11" fmla="*/ 43 h 49"/>
                <a:gd name="T12" fmla="*/ 33 w 49"/>
                <a:gd name="T13" fmla="*/ 41 h 49"/>
                <a:gd name="T14" fmla="*/ 35 w 49"/>
                <a:gd name="T15" fmla="*/ 38 h 49"/>
                <a:gd name="T16" fmla="*/ 36 w 49"/>
                <a:gd name="T17" fmla="*/ 35 h 49"/>
                <a:gd name="T18" fmla="*/ 36 w 49"/>
                <a:gd name="T19" fmla="*/ 9 h 49"/>
                <a:gd name="T20" fmla="*/ 36 w 49"/>
                <a:gd name="T21" fmla="*/ 7 h 49"/>
                <a:gd name="T22" fmla="*/ 35 w 49"/>
                <a:gd name="T23" fmla="*/ 5 h 49"/>
                <a:gd name="T24" fmla="*/ 34 w 49"/>
                <a:gd name="T25" fmla="*/ 5 h 49"/>
                <a:gd name="T26" fmla="*/ 33 w 49"/>
                <a:gd name="T27" fmla="*/ 5 h 49"/>
                <a:gd name="T28" fmla="*/ 31 w 49"/>
                <a:gd name="T29" fmla="*/ 5 h 49"/>
                <a:gd name="T30" fmla="*/ 31 w 49"/>
                <a:gd name="T31" fmla="*/ 2 h 49"/>
                <a:gd name="T32" fmla="*/ 33 w 49"/>
                <a:gd name="T33" fmla="*/ 2 h 49"/>
                <a:gd name="T34" fmla="*/ 37 w 49"/>
                <a:gd name="T35" fmla="*/ 2 h 49"/>
                <a:gd name="T36" fmla="*/ 40 w 49"/>
                <a:gd name="T37" fmla="*/ 1 h 49"/>
                <a:gd name="T38" fmla="*/ 42 w 49"/>
                <a:gd name="T39" fmla="*/ 0 h 49"/>
                <a:gd name="T40" fmla="*/ 42 w 49"/>
                <a:gd name="T41" fmla="*/ 0 h 49"/>
                <a:gd name="T42" fmla="*/ 42 w 49"/>
                <a:gd name="T43" fmla="*/ 41 h 49"/>
                <a:gd name="T44" fmla="*/ 43 w 49"/>
                <a:gd name="T45" fmla="*/ 43 h 49"/>
                <a:gd name="T46" fmla="*/ 43 w 49"/>
                <a:gd name="T47" fmla="*/ 44 h 49"/>
                <a:gd name="T48" fmla="*/ 44 w 49"/>
                <a:gd name="T49" fmla="*/ 44 h 49"/>
                <a:gd name="T50" fmla="*/ 46 w 49"/>
                <a:gd name="T51" fmla="*/ 45 h 49"/>
                <a:gd name="T52" fmla="*/ 49 w 49"/>
                <a:gd name="T53" fmla="*/ 45 h 49"/>
                <a:gd name="T54" fmla="*/ 49 w 49"/>
                <a:gd name="T55" fmla="*/ 48 h 49"/>
                <a:gd name="T56" fmla="*/ 46 w 49"/>
                <a:gd name="T57" fmla="*/ 48 h 49"/>
                <a:gd name="T58" fmla="*/ 42 w 49"/>
                <a:gd name="T59" fmla="*/ 47 h 49"/>
                <a:gd name="T60" fmla="*/ 37 w 49"/>
                <a:gd name="T61" fmla="*/ 49 h 49"/>
                <a:gd name="T62" fmla="*/ 36 w 49"/>
                <a:gd name="T63" fmla="*/ 49 h 49"/>
                <a:gd name="T64" fmla="*/ 36 w 49"/>
                <a:gd name="T65" fmla="*/ 40 h 49"/>
                <a:gd name="T66" fmla="*/ 34 w 49"/>
                <a:gd name="T67" fmla="*/ 45 h 49"/>
                <a:gd name="T68" fmla="*/ 31 w 49"/>
                <a:gd name="T69" fmla="*/ 47 h 49"/>
                <a:gd name="T70" fmla="*/ 25 w 49"/>
                <a:gd name="T71" fmla="*/ 49 h 49"/>
                <a:gd name="T72" fmla="*/ 20 w 49"/>
                <a:gd name="T73" fmla="*/ 49 h 49"/>
                <a:gd name="T74" fmla="*/ 16 w 49"/>
                <a:gd name="T75" fmla="*/ 49 h 49"/>
                <a:gd name="T76" fmla="*/ 13 w 49"/>
                <a:gd name="T77" fmla="*/ 48 h 49"/>
                <a:gd name="T78" fmla="*/ 10 w 49"/>
                <a:gd name="T79" fmla="*/ 46 h 49"/>
                <a:gd name="T80" fmla="*/ 8 w 49"/>
                <a:gd name="T81" fmla="*/ 43 h 49"/>
                <a:gd name="T82" fmla="*/ 7 w 49"/>
                <a:gd name="T83" fmla="*/ 39 h 49"/>
                <a:gd name="T84" fmla="*/ 7 w 49"/>
                <a:gd name="T85" fmla="*/ 34 h 49"/>
                <a:gd name="T86" fmla="*/ 7 w 49"/>
                <a:gd name="T87" fmla="*/ 9 h 49"/>
                <a:gd name="T88" fmla="*/ 7 w 49"/>
                <a:gd name="T89" fmla="*/ 7 h 49"/>
                <a:gd name="T90" fmla="*/ 6 w 49"/>
                <a:gd name="T91" fmla="*/ 5 h 49"/>
                <a:gd name="T92" fmla="*/ 5 w 49"/>
                <a:gd name="T93" fmla="*/ 5 h 49"/>
                <a:gd name="T94" fmla="*/ 4 w 49"/>
                <a:gd name="T95" fmla="*/ 5 h 49"/>
                <a:gd name="T96" fmla="*/ 0 w 49"/>
                <a:gd name="T97" fmla="*/ 5 h 49"/>
                <a:gd name="T98" fmla="*/ 0 w 49"/>
                <a:gd name="T99" fmla="*/ 2 h 49"/>
                <a:gd name="T100" fmla="*/ 4 w 49"/>
                <a:gd name="T101" fmla="*/ 2 h 49"/>
                <a:gd name="T102" fmla="*/ 8 w 49"/>
                <a:gd name="T103" fmla="*/ 2 h 49"/>
                <a:gd name="T104" fmla="*/ 10 w 49"/>
                <a:gd name="T105" fmla="*/ 1 h 49"/>
                <a:gd name="T106" fmla="*/ 11 w 49"/>
                <a:gd name="T107" fmla="*/ 0 h 49"/>
                <a:gd name="T108" fmla="*/ 13 w 49"/>
                <a:gd name="T109" fmla="*/ 0 h 49"/>
                <a:gd name="T110" fmla="*/ 13 w 49"/>
                <a:gd name="T111" fmla="*/ 35 h 49"/>
                <a:gd name="T112" fmla="*/ 13 w 49"/>
                <a:gd name="T113" fmla="*/ 38 h 49"/>
                <a:gd name="T114" fmla="*/ 14 w 49"/>
                <a:gd name="T115" fmla="*/ 41 h 49"/>
                <a:gd name="T116" fmla="*/ 15 w 49"/>
                <a:gd name="T117" fmla="*/ 4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 h="49">
                  <a:moveTo>
                    <a:pt x="15" y="43"/>
                  </a:moveTo>
                  <a:lnTo>
                    <a:pt x="17" y="45"/>
                  </a:lnTo>
                  <a:lnTo>
                    <a:pt x="19" y="45"/>
                  </a:lnTo>
                  <a:lnTo>
                    <a:pt x="23" y="46"/>
                  </a:lnTo>
                  <a:lnTo>
                    <a:pt x="27" y="45"/>
                  </a:lnTo>
                  <a:lnTo>
                    <a:pt x="31" y="43"/>
                  </a:lnTo>
                  <a:lnTo>
                    <a:pt x="33" y="41"/>
                  </a:lnTo>
                  <a:lnTo>
                    <a:pt x="35" y="38"/>
                  </a:lnTo>
                  <a:lnTo>
                    <a:pt x="36" y="35"/>
                  </a:lnTo>
                  <a:lnTo>
                    <a:pt x="36" y="9"/>
                  </a:lnTo>
                  <a:lnTo>
                    <a:pt x="36" y="7"/>
                  </a:lnTo>
                  <a:lnTo>
                    <a:pt x="35" y="5"/>
                  </a:lnTo>
                  <a:lnTo>
                    <a:pt x="34" y="5"/>
                  </a:lnTo>
                  <a:lnTo>
                    <a:pt x="33" y="5"/>
                  </a:lnTo>
                  <a:lnTo>
                    <a:pt x="31" y="5"/>
                  </a:lnTo>
                  <a:lnTo>
                    <a:pt x="31" y="2"/>
                  </a:lnTo>
                  <a:lnTo>
                    <a:pt x="33" y="2"/>
                  </a:lnTo>
                  <a:lnTo>
                    <a:pt x="37" y="2"/>
                  </a:lnTo>
                  <a:lnTo>
                    <a:pt x="40" y="1"/>
                  </a:lnTo>
                  <a:lnTo>
                    <a:pt x="42" y="0"/>
                  </a:lnTo>
                  <a:lnTo>
                    <a:pt x="42" y="0"/>
                  </a:lnTo>
                  <a:lnTo>
                    <a:pt x="42" y="41"/>
                  </a:lnTo>
                  <a:lnTo>
                    <a:pt x="43" y="43"/>
                  </a:lnTo>
                  <a:lnTo>
                    <a:pt x="43" y="44"/>
                  </a:lnTo>
                  <a:lnTo>
                    <a:pt x="44" y="44"/>
                  </a:lnTo>
                  <a:lnTo>
                    <a:pt x="46" y="45"/>
                  </a:lnTo>
                  <a:lnTo>
                    <a:pt x="49" y="45"/>
                  </a:lnTo>
                  <a:lnTo>
                    <a:pt x="49" y="48"/>
                  </a:lnTo>
                  <a:lnTo>
                    <a:pt x="46" y="48"/>
                  </a:lnTo>
                  <a:lnTo>
                    <a:pt x="42" y="47"/>
                  </a:lnTo>
                  <a:lnTo>
                    <a:pt x="37" y="49"/>
                  </a:lnTo>
                  <a:lnTo>
                    <a:pt x="36" y="49"/>
                  </a:lnTo>
                  <a:lnTo>
                    <a:pt x="36" y="40"/>
                  </a:lnTo>
                  <a:lnTo>
                    <a:pt x="34" y="45"/>
                  </a:lnTo>
                  <a:lnTo>
                    <a:pt x="31" y="47"/>
                  </a:lnTo>
                  <a:lnTo>
                    <a:pt x="25" y="49"/>
                  </a:lnTo>
                  <a:lnTo>
                    <a:pt x="20" y="49"/>
                  </a:lnTo>
                  <a:lnTo>
                    <a:pt x="16" y="49"/>
                  </a:lnTo>
                  <a:lnTo>
                    <a:pt x="13" y="48"/>
                  </a:lnTo>
                  <a:lnTo>
                    <a:pt x="10" y="46"/>
                  </a:lnTo>
                  <a:lnTo>
                    <a:pt x="8" y="43"/>
                  </a:lnTo>
                  <a:lnTo>
                    <a:pt x="7" y="39"/>
                  </a:lnTo>
                  <a:lnTo>
                    <a:pt x="7" y="34"/>
                  </a:lnTo>
                  <a:lnTo>
                    <a:pt x="7" y="9"/>
                  </a:lnTo>
                  <a:lnTo>
                    <a:pt x="7" y="7"/>
                  </a:lnTo>
                  <a:lnTo>
                    <a:pt x="6" y="5"/>
                  </a:lnTo>
                  <a:lnTo>
                    <a:pt x="5" y="5"/>
                  </a:lnTo>
                  <a:lnTo>
                    <a:pt x="4" y="5"/>
                  </a:lnTo>
                  <a:lnTo>
                    <a:pt x="0" y="5"/>
                  </a:lnTo>
                  <a:lnTo>
                    <a:pt x="0" y="2"/>
                  </a:lnTo>
                  <a:lnTo>
                    <a:pt x="4" y="2"/>
                  </a:lnTo>
                  <a:lnTo>
                    <a:pt x="8" y="2"/>
                  </a:lnTo>
                  <a:lnTo>
                    <a:pt x="10" y="1"/>
                  </a:lnTo>
                  <a:lnTo>
                    <a:pt x="11" y="0"/>
                  </a:lnTo>
                  <a:lnTo>
                    <a:pt x="13" y="0"/>
                  </a:lnTo>
                  <a:lnTo>
                    <a:pt x="13" y="35"/>
                  </a:lnTo>
                  <a:lnTo>
                    <a:pt x="13" y="38"/>
                  </a:lnTo>
                  <a:lnTo>
                    <a:pt x="14" y="41"/>
                  </a:lnTo>
                  <a:lnTo>
                    <a:pt x="15" y="4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67" name="Freeform 169"/>
            <p:cNvSpPr>
              <a:spLocks/>
            </p:cNvSpPr>
            <p:nvPr/>
          </p:nvSpPr>
          <p:spPr bwMode="auto">
            <a:xfrm>
              <a:off x="2137925" y="1594386"/>
              <a:ext cx="89979" cy="66377"/>
            </a:xfrm>
            <a:custGeom>
              <a:avLst/>
              <a:gdLst>
                <a:gd name="T0" fmla="*/ 15 w 49"/>
                <a:gd name="T1" fmla="*/ 43 h 49"/>
                <a:gd name="T2" fmla="*/ 17 w 49"/>
                <a:gd name="T3" fmla="*/ 45 h 49"/>
                <a:gd name="T4" fmla="*/ 19 w 49"/>
                <a:gd name="T5" fmla="*/ 45 h 49"/>
                <a:gd name="T6" fmla="*/ 23 w 49"/>
                <a:gd name="T7" fmla="*/ 46 h 49"/>
                <a:gd name="T8" fmla="*/ 27 w 49"/>
                <a:gd name="T9" fmla="*/ 45 h 49"/>
                <a:gd name="T10" fmla="*/ 31 w 49"/>
                <a:gd name="T11" fmla="*/ 43 h 49"/>
                <a:gd name="T12" fmla="*/ 33 w 49"/>
                <a:gd name="T13" fmla="*/ 41 h 49"/>
                <a:gd name="T14" fmla="*/ 35 w 49"/>
                <a:gd name="T15" fmla="*/ 38 h 49"/>
                <a:gd name="T16" fmla="*/ 36 w 49"/>
                <a:gd name="T17" fmla="*/ 35 h 49"/>
                <a:gd name="T18" fmla="*/ 36 w 49"/>
                <a:gd name="T19" fmla="*/ 9 h 49"/>
                <a:gd name="T20" fmla="*/ 36 w 49"/>
                <a:gd name="T21" fmla="*/ 7 h 49"/>
                <a:gd name="T22" fmla="*/ 35 w 49"/>
                <a:gd name="T23" fmla="*/ 5 h 49"/>
                <a:gd name="T24" fmla="*/ 34 w 49"/>
                <a:gd name="T25" fmla="*/ 5 h 49"/>
                <a:gd name="T26" fmla="*/ 33 w 49"/>
                <a:gd name="T27" fmla="*/ 5 h 49"/>
                <a:gd name="T28" fmla="*/ 30 w 49"/>
                <a:gd name="T29" fmla="*/ 5 h 49"/>
                <a:gd name="T30" fmla="*/ 30 w 49"/>
                <a:gd name="T31" fmla="*/ 2 h 49"/>
                <a:gd name="T32" fmla="*/ 33 w 49"/>
                <a:gd name="T33" fmla="*/ 2 h 49"/>
                <a:gd name="T34" fmla="*/ 38 w 49"/>
                <a:gd name="T35" fmla="*/ 2 h 49"/>
                <a:gd name="T36" fmla="*/ 40 w 49"/>
                <a:gd name="T37" fmla="*/ 1 h 49"/>
                <a:gd name="T38" fmla="*/ 42 w 49"/>
                <a:gd name="T39" fmla="*/ 0 h 49"/>
                <a:gd name="T40" fmla="*/ 42 w 49"/>
                <a:gd name="T41" fmla="*/ 0 h 49"/>
                <a:gd name="T42" fmla="*/ 42 w 49"/>
                <a:gd name="T43" fmla="*/ 41 h 49"/>
                <a:gd name="T44" fmla="*/ 43 w 49"/>
                <a:gd name="T45" fmla="*/ 43 h 49"/>
                <a:gd name="T46" fmla="*/ 43 w 49"/>
                <a:gd name="T47" fmla="*/ 44 h 49"/>
                <a:gd name="T48" fmla="*/ 44 w 49"/>
                <a:gd name="T49" fmla="*/ 44 h 49"/>
                <a:gd name="T50" fmla="*/ 47 w 49"/>
                <a:gd name="T51" fmla="*/ 45 h 49"/>
                <a:gd name="T52" fmla="*/ 49 w 49"/>
                <a:gd name="T53" fmla="*/ 45 h 49"/>
                <a:gd name="T54" fmla="*/ 49 w 49"/>
                <a:gd name="T55" fmla="*/ 48 h 49"/>
                <a:gd name="T56" fmla="*/ 47 w 49"/>
                <a:gd name="T57" fmla="*/ 48 h 49"/>
                <a:gd name="T58" fmla="*/ 42 w 49"/>
                <a:gd name="T59" fmla="*/ 47 h 49"/>
                <a:gd name="T60" fmla="*/ 38 w 49"/>
                <a:gd name="T61" fmla="*/ 49 h 49"/>
                <a:gd name="T62" fmla="*/ 36 w 49"/>
                <a:gd name="T63" fmla="*/ 49 h 49"/>
                <a:gd name="T64" fmla="*/ 36 w 49"/>
                <a:gd name="T65" fmla="*/ 40 h 49"/>
                <a:gd name="T66" fmla="*/ 34 w 49"/>
                <a:gd name="T67" fmla="*/ 45 h 49"/>
                <a:gd name="T68" fmla="*/ 30 w 49"/>
                <a:gd name="T69" fmla="*/ 47 h 49"/>
                <a:gd name="T70" fmla="*/ 25 w 49"/>
                <a:gd name="T71" fmla="*/ 49 h 49"/>
                <a:gd name="T72" fmla="*/ 21 w 49"/>
                <a:gd name="T73" fmla="*/ 49 h 49"/>
                <a:gd name="T74" fmla="*/ 16 w 49"/>
                <a:gd name="T75" fmla="*/ 49 h 49"/>
                <a:gd name="T76" fmla="*/ 13 w 49"/>
                <a:gd name="T77" fmla="*/ 48 h 49"/>
                <a:gd name="T78" fmla="*/ 10 w 49"/>
                <a:gd name="T79" fmla="*/ 46 h 49"/>
                <a:gd name="T80" fmla="*/ 8 w 49"/>
                <a:gd name="T81" fmla="*/ 43 h 49"/>
                <a:gd name="T82" fmla="*/ 7 w 49"/>
                <a:gd name="T83" fmla="*/ 39 h 49"/>
                <a:gd name="T84" fmla="*/ 7 w 49"/>
                <a:gd name="T85" fmla="*/ 34 h 49"/>
                <a:gd name="T86" fmla="*/ 7 w 49"/>
                <a:gd name="T87" fmla="*/ 9 h 49"/>
                <a:gd name="T88" fmla="*/ 7 w 49"/>
                <a:gd name="T89" fmla="*/ 7 h 49"/>
                <a:gd name="T90" fmla="*/ 6 w 49"/>
                <a:gd name="T91" fmla="*/ 5 h 49"/>
                <a:gd name="T92" fmla="*/ 5 w 49"/>
                <a:gd name="T93" fmla="*/ 5 h 49"/>
                <a:gd name="T94" fmla="*/ 4 w 49"/>
                <a:gd name="T95" fmla="*/ 5 h 49"/>
                <a:gd name="T96" fmla="*/ 0 w 49"/>
                <a:gd name="T97" fmla="*/ 5 h 49"/>
                <a:gd name="T98" fmla="*/ 0 w 49"/>
                <a:gd name="T99" fmla="*/ 2 h 49"/>
                <a:gd name="T100" fmla="*/ 4 w 49"/>
                <a:gd name="T101" fmla="*/ 2 h 49"/>
                <a:gd name="T102" fmla="*/ 8 w 49"/>
                <a:gd name="T103" fmla="*/ 2 h 49"/>
                <a:gd name="T104" fmla="*/ 9 w 49"/>
                <a:gd name="T105" fmla="*/ 1 h 49"/>
                <a:gd name="T106" fmla="*/ 12 w 49"/>
                <a:gd name="T107" fmla="*/ 0 h 49"/>
                <a:gd name="T108" fmla="*/ 13 w 49"/>
                <a:gd name="T109" fmla="*/ 0 h 49"/>
                <a:gd name="T110" fmla="*/ 13 w 49"/>
                <a:gd name="T111" fmla="*/ 35 h 49"/>
                <a:gd name="T112" fmla="*/ 13 w 49"/>
                <a:gd name="T113" fmla="*/ 38 h 49"/>
                <a:gd name="T114" fmla="*/ 14 w 49"/>
                <a:gd name="T115" fmla="*/ 41 h 49"/>
                <a:gd name="T116" fmla="*/ 15 w 49"/>
                <a:gd name="T117" fmla="*/ 4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 h="49">
                  <a:moveTo>
                    <a:pt x="15" y="43"/>
                  </a:moveTo>
                  <a:lnTo>
                    <a:pt x="17" y="45"/>
                  </a:lnTo>
                  <a:lnTo>
                    <a:pt x="19" y="45"/>
                  </a:lnTo>
                  <a:lnTo>
                    <a:pt x="23" y="46"/>
                  </a:lnTo>
                  <a:lnTo>
                    <a:pt x="27" y="45"/>
                  </a:lnTo>
                  <a:lnTo>
                    <a:pt x="31" y="43"/>
                  </a:lnTo>
                  <a:lnTo>
                    <a:pt x="33" y="41"/>
                  </a:lnTo>
                  <a:lnTo>
                    <a:pt x="35" y="38"/>
                  </a:lnTo>
                  <a:lnTo>
                    <a:pt x="36" y="35"/>
                  </a:lnTo>
                  <a:lnTo>
                    <a:pt x="36" y="9"/>
                  </a:lnTo>
                  <a:lnTo>
                    <a:pt x="36" y="7"/>
                  </a:lnTo>
                  <a:lnTo>
                    <a:pt x="35" y="5"/>
                  </a:lnTo>
                  <a:lnTo>
                    <a:pt x="34" y="5"/>
                  </a:lnTo>
                  <a:lnTo>
                    <a:pt x="33" y="5"/>
                  </a:lnTo>
                  <a:lnTo>
                    <a:pt x="30" y="5"/>
                  </a:lnTo>
                  <a:lnTo>
                    <a:pt x="30" y="2"/>
                  </a:lnTo>
                  <a:lnTo>
                    <a:pt x="33" y="2"/>
                  </a:lnTo>
                  <a:lnTo>
                    <a:pt x="38" y="2"/>
                  </a:lnTo>
                  <a:lnTo>
                    <a:pt x="40" y="1"/>
                  </a:lnTo>
                  <a:lnTo>
                    <a:pt x="42" y="0"/>
                  </a:lnTo>
                  <a:lnTo>
                    <a:pt x="42" y="0"/>
                  </a:lnTo>
                  <a:lnTo>
                    <a:pt x="42" y="41"/>
                  </a:lnTo>
                  <a:lnTo>
                    <a:pt x="43" y="43"/>
                  </a:lnTo>
                  <a:lnTo>
                    <a:pt x="43" y="44"/>
                  </a:lnTo>
                  <a:lnTo>
                    <a:pt x="44" y="44"/>
                  </a:lnTo>
                  <a:lnTo>
                    <a:pt x="47" y="45"/>
                  </a:lnTo>
                  <a:lnTo>
                    <a:pt x="49" y="45"/>
                  </a:lnTo>
                  <a:lnTo>
                    <a:pt x="49" y="48"/>
                  </a:lnTo>
                  <a:lnTo>
                    <a:pt x="47" y="48"/>
                  </a:lnTo>
                  <a:lnTo>
                    <a:pt x="42" y="47"/>
                  </a:lnTo>
                  <a:lnTo>
                    <a:pt x="38" y="49"/>
                  </a:lnTo>
                  <a:lnTo>
                    <a:pt x="36" y="49"/>
                  </a:lnTo>
                  <a:lnTo>
                    <a:pt x="36" y="40"/>
                  </a:lnTo>
                  <a:lnTo>
                    <a:pt x="34" y="45"/>
                  </a:lnTo>
                  <a:lnTo>
                    <a:pt x="30" y="47"/>
                  </a:lnTo>
                  <a:lnTo>
                    <a:pt x="25" y="49"/>
                  </a:lnTo>
                  <a:lnTo>
                    <a:pt x="21" y="49"/>
                  </a:lnTo>
                  <a:lnTo>
                    <a:pt x="16" y="49"/>
                  </a:lnTo>
                  <a:lnTo>
                    <a:pt x="13" y="48"/>
                  </a:lnTo>
                  <a:lnTo>
                    <a:pt x="10" y="46"/>
                  </a:lnTo>
                  <a:lnTo>
                    <a:pt x="8" y="43"/>
                  </a:lnTo>
                  <a:lnTo>
                    <a:pt x="7" y="39"/>
                  </a:lnTo>
                  <a:lnTo>
                    <a:pt x="7" y="34"/>
                  </a:lnTo>
                  <a:lnTo>
                    <a:pt x="7" y="9"/>
                  </a:lnTo>
                  <a:lnTo>
                    <a:pt x="7" y="7"/>
                  </a:lnTo>
                  <a:lnTo>
                    <a:pt x="6" y="5"/>
                  </a:lnTo>
                  <a:lnTo>
                    <a:pt x="5" y="5"/>
                  </a:lnTo>
                  <a:lnTo>
                    <a:pt x="4" y="5"/>
                  </a:lnTo>
                  <a:lnTo>
                    <a:pt x="0" y="5"/>
                  </a:lnTo>
                  <a:lnTo>
                    <a:pt x="0" y="2"/>
                  </a:lnTo>
                  <a:lnTo>
                    <a:pt x="4" y="2"/>
                  </a:lnTo>
                  <a:lnTo>
                    <a:pt x="8" y="2"/>
                  </a:lnTo>
                  <a:lnTo>
                    <a:pt x="9" y="1"/>
                  </a:lnTo>
                  <a:lnTo>
                    <a:pt x="12" y="0"/>
                  </a:lnTo>
                  <a:lnTo>
                    <a:pt x="13" y="0"/>
                  </a:lnTo>
                  <a:lnTo>
                    <a:pt x="13" y="35"/>
                  </a:lnTo>
                  <a:lnTo>
                    <a:pt x="13" y="38"/>
                  </a:lnTo>
                  <a:lnTo>
                    <a:pt x="14" y="41"/>
                  </a:lnTo>
                  <a:lnTo>
                    <a:pt x="15" y="4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68" name="Freeform 170"/>
            <p:cNvSpPr>
              <a:spLocks/>
            </p:cNvSpPr>
            <p:nvPr/>
          </p:nvSpPr>
          <p:spPr bwMode="auto">
            <a:xfrm>
              <a:off x="2240758" y="1595740"/>
              <a:ext cx="126705" cy="67732"/>
            </a:xfrm>
            <a:custGeom>
              <a:avLst/>
              <a:gdLst>
                <a:gd name="T0" fmla="*/ 50 w 69"/>
                <a:gd name="T1" fmla="*/ 50 h 50"/>
                <a:gd name="T2" fmla="*/ 53 w 69"/>
                <a:gd name="T3" fmla="*/ 46 h 50"/>
                <a:gd name="T4" fmla="*/ 56 w 69"/>
                <a:gd name="T5" fmla="*/ 45 h 50"/>
                <a:gd name="T6" fmla="*/ 56 w 69"/>
                <a:gd name="T7" fmla="*/ 43 h 50"/>
                <a:gd name="T8" fmla="*/ 56 w 69"/>
                <a:gd name="T9" fmla="*/ 9 h 50"/>
                <a:gd name="T10" fmla="*/ 55 w 69"/>
                <a:gd name="T11" fmla="*/ 6 h 50"/>
                <a:gd name="T12" fmla="*/ 49 w 69"/>
                <a:gd name="T13" fmla="*/ 3 h 50"/>
                <a:gd name="T14" fmla="*/ 42 w 69"/>
                <a:gd name="T15" fmla="*/ 6 h 50"/>
                <a:gd name="T16" fmla="*/ 37 w 69"/>
                <a:gd name="T17" fmla="*/ 11 h 50"/>
                <a:gd name="T18" fmla="*/ 37 w 69"/>
                <a:gd name="T19" fmla="*/ 44 h 50"/>
                <a:gd name="T20" fmla="*/ 39 w 69"/>
                <a:gd name="T21" fmla="*/ 46 h 50"/>
                <a:gd name="T22" fmla="*/ 42 w 69"/>
                <a:gd name="T23" fmla="*/ 46 h 50"/>
                <a:gd name="T24" fmla="*/ 24 w 69"/>
                <a:gd name="T25" fmla="*/ 50 h 50"/>
                <a:gd name="T26" fmla="*/ 28 w 69"/>
                <a:gd name="T27" fmla="*/ 46 h 50"/>
                <a:gd name="T28" fmla="*/ 30 w 69"/>
                <a:gd name="T29" fmla="*/ 45 h 50"/>
                <a:gd name="T30" fmla="*/ 31 w 69"/>
                <a:gd name="T31" fmla="*/ 43 h 50"/>
                <a:gd name="T32" fmla="*/ 30 w 69"/>
                <a:gd name="T33" fmla="*/ 9 h 50"/>
                <a:gd name="T34" fmla="*/ 29 w 69"/>
                <a:gd name="T35" fmla="*/ 6 h 50"/>
                <a:gd name="T36" fmla="*/ 23 w 69"/>
                <a:gd name="T37" fmla="*/ 3 h 50"/>
                <a:gd name="T38" fmla="*/ 16 w 69"/>
                <a:gd name="T39" fmla="*/ 6 h 50"/>
                <a:gd name="T40" fmla="*/ 12 w 69"/>
                <a:gd name="T41" fmla="*/ 9 h 50"/>
                <a:gd name="T42" fmla="*/ 11 w 69"/>
                <a:gd name="T43" fmla="*/ 43 h 50"/>
                <a:gd name="T44" fmla="*/ 12 w 69"/>
                <a:gd name="T45" fmla="*/ 45 h 50"/>
                <a:gd name="T46" fmla="*/ 14 w 69"/>
                <a:gd name="T47" fmla="*/ 46 h 50"/>
                <a:gd name="T48" fmla="*/ 16 w 69"/>
                <a:gd name="T49" fmla="*/ 50 h 50"/>
                <a:gd name="T50" fmla="*/ 0 w 69"/>
                <a:gd name="T51" fmla="*/ 46 h 50"/>
                <a:gd name="T52" fmla="*/ 3 w 69"/>
                <a:gd name="T53" fmla="*/ 46 h 50"/>
                <a:gd name="T54" fmla="*/ 5 w 69"/>
                <a:gd name="T55" fmla="*/ 44 h 50"/>
                <a:gd name="T56" fmla="*/ 5 w 69"/>
                <a:gd name="T57" fmla="*/ 7 h 50"/>
                <a:gd name="T58" fmla="*/ 4 w 69"/>
                <a:gd name="T59" fmla="*/ 4 h 50"/>
                <a:gd name="T60" fmla="*/ 0 w 69"/>
                <a:gd name="T61" fmla="*/ 4 h 50"/>
                <a:gd name="T62" fmla="*/ 3 w 69"/>
                <a:gd name="T63" fmla="*/ 1 h 50"/>
                <a:gd name="T64" fmla="*/ 9 w 69"/>
                <a:gd name="T65" fmla="*/ 0 h 50"/>
                <a:gd name="T66" fmla="*/ 11 w 69"/>
                <a:gd name="T67" fmla="*/ 0 h 50"/>
                <a:gd name="T68" fmla="*/ 14 w 69"/>
                <a:gd name="T69" fmla="*/ 3 h 50"/>
                <a:gd name="T70" fmla="*/ 21 w 69"/>
                <a:gd name="T71" fmla="*/ 1 h 50"/>
                <a:gd name="T72" fmla="*/ 28 w 69"/>
                <a:gd name="T73" fmla="*/ 1 h 50"/>
                <a:gd name="T74" fmla="*/ 35 w 69"/>
                <a:gd name="T75" fmla="*/ 4 h 50"/>
                <a:gd name="T76" fmla="*/ 39 w 69"/>
                <a:gd name="T77" fmla="*/ 4 h 50"/>
                <a:gd name="T78" fmla="*/ 46 w 69"/>
                <a:gd name="T79" fmla="*/ 1 h 50"/>
                <a:gd name="T80" fmla="*/ 54 w 69"/>
                <a:gd name="T81" fmla="*/ 1 h 50"/>
                <a:gd name="T82" fmla="*/ 59 w 69"/>
                <a:gd name="T83" fmla="*/ 3 h 50"/>
                <a:gd name="T84" fmla="*/ 62 w 69"/>
                <a:gd name="T85" fmla="*/ 8 h 50"/>
                <a:gd name="T86" fmla="*/ 63 w 69"/>
                <a:gd name="T87" fmla="*/ 43 h 50"/>
                <a:gd name="T88" fmla="*/ 63 w 69"/>
                <a:gd name="T89" fmla="*/ 45 h 50"/>
                <a:gd name="T90" fmla="*/ 66 w 69"/>
                <a:gd name="T91" fmla="*/ 46 h 50"/>
                <a:gd name="T92" fmla="*/ 69 w 69"/>
                <a:gd name="T9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 h="50">
                  <a:moveTo>
                    <a:pt x="69" y="50"/>
                  </a:moveTo>
                  <a:lnTo>
                    <a:pt x="50" y="50"/>
                  </a:lnTo>
                  <a:lnTo>
                    <a:pt x="50" y="46"/>
                  </a:lnTo>
                  <a:lnTo>
                    <a:pt x="53" y="46"/>
                  </a:lnTo>
                  <a:lnTo>
                    <a:pt x="55" y="46"/>
                  </a:lnTo>
                  <a:lnTo>
                    <a:pt x="56" y="45"/>
                  </a:lnTo>
                  <a:lnTo>
                    <a:pt x="56" y="44"/>
                  </a:lnTo>
                  <a:lnTo>
                    <a:pt x="56" y="43"/>
                  </a:lnTo>
                  <a:lnTo>
                    <a:pt x="56" y="11"/>
                  </a:lnTo>
                  <a:lnTo>
                    <a:pt x="56" y="9"/>
                  </a:lnTo>
                  <a:lnTo>
                    <a:pt x="56" y="7"/>
                  </a:lnTo>
                  <a:lnTo>
                    <a:pt x="55" y="6"/>
                  </a:lnTo>
                  <a:lnTo>
                    <a:pt x="53" y="4"/>
                  </a:lnTo>
                  <a:lnTo>
                    <a:pt x="49" y="3"/>
                  </a:lnTo>
                  <a:lnTo>
                    <a:pt x="46" y="4"/>
                  </a:lnTo>
                  <a:lnTo>
                    <a:pt x="42" y="6"/>
                  </a:lnTo>
                  <a:lnTo>
                    <a:pt x="39" y="8"/>
                  </a:lnTo>
                  <a:lnTo>
                    <a:pt x="37" y="11"/>
                  </a:lnTo>
                  <a:lnTo>
                    <a:pt x="37" y="43"/>
                  </a:lnTo>
                  <a:lnTo>
                    <a:pt x="37" y="44"/>
                  </a:lnTo>
                  <a:lnTo>
                    <a:pt x="38" y="45"/>
                  </a:lnTo>
                  <a:lnTo>
                    <a:pt x="39" y="46"/>
                  </a:lnTo>
                  <a:lnTo>
                    <a:pt x="40" y="46"/>
                  </a:lnTo>
                  <a:lnTo>
                    <a:pt x="42" y="46"/>
                  </a:lnTo>
                  <a:lnTo>
                    <a:pt x="42" y="50"/>
                  </a:lnTo>
                  <a:lnTo>
                    <a:pt x="24" y="50"/>
                  </a:lnTo>
                  <a:lnTo>
                    <a:pt x="24" y="46"/>
                  </a:lnTo>
                  <a:lnTo>
                    <a:pt x="28" y="46"/>
                  </a:lnTo>
                  <a:lnTo>
                    <a:pt x="29" y="46"/>
                  </a:lnTo>
                  <a:lnTo>
                    <a:pt x="30" y="45"/>
                  </a:lnTo>
                  <a:lnTo>
                    <a:pt x="30" y="44"/>
                  </a:lnTo>
                  <a:lnTo>
                    <a:pt x="31" y="43"/>
                  </a:lnTo>
                  <a:lnTo>
                    <a:pt x="31" y="11"/>
                  </a:lnTo>
                  <a:lnTo>
                    <a:pt x="30" y="9"/>
                  </a:lnTo>
                  <a:lnTo>
                    <a:pt x="30" y="7"/>
                  </a:lnTo>
                  <a:lnTo>
                    <a:pt x="29" y="6"/>
                  </a:lnTo>
                  <a:lnTo>
                    <a:pt x="27" y="4"/>
                  </a:lnTo>
                  <a:lnTo>
                    <a:pt x="23" y="3"/>
                  </a:lnTo>
                  <a:lnTo>
                    <a:pt x="20" y="4"/>
                  </a:lnTo>
                  <a:lnTo>
                    <a:pt x="16" y="6"/>
                  </a:lnTo>
                  <a:lnTo>
                    <a:pt x="14" y="7"/>
                  </a:lnTo>
                  <a:lnTo>
                    <a:pt x="12" y="9"/>
                  </a:lnTo>
                  <a:lnTo>
                    <a:pt x="11" y="12"/>
                  </a:lnTo>
                  <a:lnTo>
                    <a:pt x="11" y="43"/>
                  </a:lnTo>
                  <a:lnTo>
                    <a:pt x="11" y="44"/>
                  </a:lnTo>
                  <a:lnTo>
                    <a:pt x="12" y="45"/>
                  </a:lnTo>
                  <a:lnTo>
                    <a:pt x="13" y="46"/>
                  </a:lnTo>
                  <a:lnTo>
                    <a:pt x="14" y="46"/>
                  </a:lnTo>
                  <a:lnTo>
                    <a:pt x="16" y="46"/>
                  </a:lnTo>
                  <a:lnTo>
                    <a:pt x="16" y="50"/>
                  </a:lnTo>
                  <a:lnTo>
                    <a:pt x="0" y="50"/>
                  </a:lnTo>
                  <a:lnTo>
                    <a:pt x="0" y="46"/>
                  </a:lnTo>
                  <a:lnTo>
                    <a:pt x="2" y="46"/>
                  </a:lnTo>
                  <a:lnTo>
                    <a:pt x="3" y="46"/>
                  </a:lnTo>
                  <a:lnTo>
                    <a:pt x="4" y="45"/>
                  </a:lnTo>
                  <a:lnTo>
                    <a:pt x="5" y="44"/>
                  </a:lnTo>
                  <a:lnTo>
                    <a:pt x="5" y="43"/>
                  </a:lnTo>
                  <a:lnTo>
                    <a:pt x="5" y="7"/>
                  </a:lnTo>
                  <a:lnTo>
                    <a:pt x="4" y="4"/>
                  </a:lnTo>
                  <a:lnTo>
                    <a:pt x="4" y="4"/>
                  </a:lnTo>
                  <a:lnTo>
                    <a:pt x="3" y="4"/>
                  </a:lnTo>
                  <a:lnTo>
                    <a:pt x="0" y="4"/>
                  </a:lnTo>
                  <a:lnTo>
                    <a:pt x="0" y="1"/>
                  </a:lnTo>
                  <a:lnTo>
                    <a:pt x="3" y="1"/>
                  </a:lnTo>
                  <a:lnTo>
                    <a:pt x="6" y="1"/>
                  </a:lnTo>
                  <a:lnTo>
                    <a:pt x="9" y="0"/>
                  </a:lnTo>
                  <a:lnTo>
                    <a:pt x="10" y="0"/>
                  </a:lnTo>
                  <a:lnTo>
                    <a:pt x="11" y="0"/>
                  </a:lnTo>
                  <a:lnTo>
                    <a:pt x="11" y="7"/>
                  </a:lnTo>
                  <a:lnTo>
                    <a:pt x="14" y="3"/>
                  </a:lnTo>
                  <a:lnTo>
                    <a:pt x="18" y="1"/>
                  </a:lnTo>
                  <a:lnTo>
                    <a:pt x="21" y="1"/>
                  </a:lnTo>
                  <a:lnTo>
                    <a:pt x="24" y="0"/>
                  </a:lnTo>
                  <a:lnTo>
                    <a:pt x="28" y="1"/>
                  </a:lnTo>
                  <a:lnTo>
                    <a:pt x="31" y="2"/>
                  </a:lnTo>
                  <a:lnTo>
                    <a:pt x="35" y="4"/>
                  </a:lnTo>
                  <a:lnTo>
                    <a:pt x="36" y="7"/>
                  </a:lnTo>
                  <a:lnTo>
                    <a:pt x="39" y="4"/>
                  </a:lnTo>
                  <a:lnTo>
                    <a:pt x="42" y="2"/>
                  </a:lnTo>
                  <a:lnTo>
                    <a:pt x="46" y="1"/>
                  </a:lnTo>
                  <a:lnTo>
                    <a:pt x="50" y="0"/>
                  </a:lnTo>
                  <a:lnTo>
                    <a:pt x="54" y="1"/>
                  </a:lnTo>
                  <a:lnTo>
                    <a:pt x="56" y="2"/>
                  </a:lnTo>
                  <a:lnTo>
                    <a:pt x="59" y="3"/>
                  </a:lnTo>
                  <a:lnTo>
                    <a:pt x="60" y="6"/>
                  </a:lnTo>
                  <a:lnTo>
                    <a:pt x="62" y="8"/>
                  </a:lnTo>
                  <a:lnTo>
                    <a:pt x="63" y="11"/>
                  </a:lnTo>
                  <a:lnTo>
                    <a:pt x="63" y="43"/>
                  </a:lnTo>
                  <a:lnTo>
                    <a:pt x="63" y="44"/>
                  </a:lnTo>
                  <a:lnTo>
                    <a:pt x="63" y="45"/>
                  </a:lnTo>
                  <a:lnTo>
                    <a:pt x="64" y="46"/>
                  </a:lnTo>
                  <a:lnTo>
                    <a:pt x="66" y="46"/>
                  </a:lnTo>
                  <a:lnTo>
                    <a:pt x="69" y="46"/>
                  </a:lnTo>
                  <a:lnTo>
                    <a:pt x="69" y="5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69" name="Freeform 171"/>
            <p:cNvSpPr>
              <a:spLocks noEditPoints="1"/>
            </p:cNvSpPr>
            <p:nvPr/>
          </p:nvSpPr>
          <p:spPr bwMode="auto">
            <a:xfrm>
              <a:off x="169412" y="3085836"/>
              <a:ext cx="84470" cy="101598"/>
            </a:xfrm>
            <a:custGeom>
              <a:avLst/>
              <a:gdLst>
                <a:gd name="T0" fmla="*/ 35 w 46"/>
                <a:gd name="T1" fmla="*/ 66 h 75"/>
                <a:gd name="T2" fmla="*/ 36 w 46"/>
                <a:gd name="T3" fmla="*/ 68 h 75"/>
                <a:gd name="T4" fmla="*/ 37 w 46"/>
                <a:gd name="T5" fmla="*/ 70 h 75"/>
                <a:gd name="T6" fmla="*/ 39 w 46"/>
                <a:gd name="T7" fmla="*/ 70 h 75"/>
                <a:gd name="T8" fmla="*/ 42 w 46"/>
                <a:gd name="T9" fmla="*/ 72 h 75"/>
                <a:gd name="T10" fmla="*/ 45 w 46"/>
                <a:gd name="T11" fmla="*/ 72 h 75"/>
                <a:gd name="T12" fmla="*/ 45 w 46"/>
                <a:gd name="T13" fmla="*/ 75 h 75"/>
                <a:gd name="T14" fmla="*/ 18 w 46"/>
                <a:gd name="T15" fmla="*/ 75 h 75"/>
                <a:gd name="T16" fmla="*/ 18 w 46"/>
                <a:gd name="T17" fmla="*/ 72 h 75"/>
                <a:gd name="T18" fmla="*/ 23 w 46"/>
                <a:gd name="T19" fmla="*/ 72 h 75"/>
                <a:gd name="T20" fmla="*/ 25 w 46"/>
                <a:gd name="T21" fmla="*/ 70 h 75"/>
                <a:gd name="T22" fmla="*/ 27 w 46"/>
                <a:gd name="T23" fmla="*/ 70 h 75"/>
                <a:gd name="T24" fmla="*/ 28 w 46"/>
                <a:gd name="T25" fmla="*/ 68 h 75"/>
                <a:gd name="T26" fmla="*/ 28 w 46"/>
                <a:gd name="T27" fmla="*/ 66 h 75"/>
                <a:gd name="T28" fmla="*/ 28 w 46"/>
                <a:gd name="T29" fmla="*/ 52 h 75"/>
                <a:gd name="T30" fmla="*/ 0 w 46"/>
                <a:gd name="T31" fmla="*/ 52 h 75"/>
                <a:gd name="T32" fmla="*/ 0 w 46"/>
                <a:gd name="T33" fmla="*/ 50 h 75"/>
                <a:gd name="T34" fmla="*/ 32 w 46"/>
                <a:gd name="T35" fmla="*/ 0 h 75"/>
                <a:gd name="T36" fmla="*/ 35 w 46"/>
                <a:gd name="T37" fmla="*/ 0 h 75"/>
                <a:gd name="T38" fmla="*/ 35 w 46"/>
                <a:gd name="T39" fmla="*/ 49 h 75"/>
                <a:gd name="T40" fmla="*/ 46 w 46"/>
                <a:gd name="T41" fmla="*/ 49 h 75"/>
                <a:gd name="T42" fmla="*/ 46 w 46"/>
                <a:gd name="T43" fmla="*/ 52 h 75"/>
                <a:gd name="T44" fmla="*/ 35 w 46"/>
                <a:gd name="T45" fmla="*/ 52 h 75"/>
                <a:gd name="T46" fmla="*/ 35 w 46"/>
                <a:gd name="T47" fmla="*/ 66 h 75"/>
                <a:gd name="T48" fmla="*/ 28 w 46"/>
                <a:gd name="T49" fmla="*/ 12 h 75"/>
                <a:gd name="T50" fmla="*/ 4 w 46"/>
                <a:gd name="T51" fmla="*/ 49 h 75"/>
                <a:gd name="T52" fmla="*/ 28 w 46"/>
                <a:gd name="T53" fmla="*/ 49 h 75"/>
                <a:gd name="T54" fmla="*/ 28 w 46"/>
                <a:gd name="T55" fmla="*/ 12 h 75"/>
                <a:gd name="T56" fmla="*/ 28 w 46"/>
                <a:gd name="T5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75">
                  <a:moveTo>
                    <a:pt x="35" y="66"/>
                  </a:moveTo>
                  <a:lnTo>
                    <a:pt x="36" y="68"/>
                  </a:lnTo>
                  <a:lnTo>
                    <a:pt x="37" y="70"/>
                  </a:lnTo>
                  <a:lnTo>
                    <a:pt x="39" y="70"/>
                  </a:lnTo>
                  <a:lnTo>
                    <a:pt x="42" y="72"/>
                  </a:lnTo>
                  <a:lnTo>
                    <a:pt x="45" y="72"/>
                  </a:lnTo>
                  <a:lnTo>
                    <a:pt x="45" y="75"/>
                  </a:lnTo>
                  <a:lnTo>
                    <a:pt x="18" y="75"/>
                  </a:lnTo>
                  <a:lnTo>
                    <a:pt x="18" y="72"/>
                  </a:lnTo>
                  <a:lnTo>
                    <a:pt x="23" y="72"/>
                  </a:lnTo>
                  <a:lnTo>
                    <a:pt x="25" y="70"/>
                  </a:lnTo>
                  <a:lnTo>
                    <a:pt x="27" y="70"/>
                  </a:lnTo>
                  <a:lnTo>
                    <a:pt x="28" y="68"/>
                  </a:lnTo>
                  <a:lnTo>
                    <a:pt x="28" y="66"/>
                  </a:lnTo>
                  <a:lnTo>
                    <a:pt x="28" y="52"/>
                  </a:lnTo>
                  <a:lnTo>
                    <a:pt x="0" y="52"/>
                  </a:lnTo>
                  <a:lnTo>
                    <a:pt x="0" y="50"/>
                  </a:lnTo>
                  <a:lnTo>
                    <a:pt x="32" y="0"/>
                  </a:lnTo>
                  <a:lnTo>
                    <a:pt x="35" y="0"/>
                  </a:lnTo>
                  <a:lnTo>
                    <a:pt x="35" y="49"/>
                  </a:lnTo>
                  <a:lnTo>
                    <a:pt x="46" y="49"/>
                  </a:lnTo>
                  <a:lnTo>
                    <a:pt x="46" y="52"/>
                  </a:lnTo>
                  <a:lnTo>
                    <a:pt x="35" y="52"/>
                  </a:lnTo>
                  <a:lnTo>
                    <a:pt x="35" y="66"/>
                  </a:lnTo>
                  <a:close/>
                  <a:moveTo>
                    <a:pt x="28" y="12"/>
                  </a:moveTo>
                  <a:lnTo>
                    <a:pt x="4" y="49"/>
                  </a:lnTo>
                  <a:lnTo>
                    <a:pt x="28" y="49"/>
                  </a:lnTo>
                  <a:lnTo>
                    <a:pt x="28" y="12"/>
                  </a:lnTo>
                  <a:lnTo>
                    <a:pt x="28" y="1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70" name="Freeform 172"/>
            <p:cNvSpPr>
              <a:spLocks/>
            </p:cNvSpPr>
            <p:nvPr/>
          </p:nvSpPr>
          <p:spPr bwMode="auto">
            <a:xfrm>
              <a:off x="279590" y="3171179"/>
              <a:ext cx="22036" cy="16256"/>
            </a:xfrm>
            <a:custGeom>
              <a:avLst/>
              <a:gdLst>
                <a:gd name="T0" fmla="*/ 10 w 12"/>
                <a:gd name="T1" fmla="*/ 11 h 12"/>
                <a:gd name="T2" fmla="*/ 9 w 12"/>
                <a:gd name="T3" fmla="*/ 12 h 12"/>
                <a:gd name="T4" fmla="*/ 6 w 12"/>
                <a:gd name="T5" fmla="*/ 12 h 12"/>
                <a:gd name="T6" fmla="*/ 4 w 12"/>
                <a:gd name="T7" fmla="*/ 12 h 12"/>
                <a:gd name="T8" fmla="*/ 2 w 12"/>
                <a:gd name="T9" fmla="*/ 11 h 12"/>
                <a:gd name="T10" fmla="*/ 0 w 12"/>
                <a:gd name="T11" fmla="*/ 9 h 12"/>
                <a:gd name="T12" fmla="*/ 0 w 12"/>
                <a:gd name="T13" fmla="*/ 6 h 12"/>
                <a:gd name="T14" fmla="*/ 0 w 12"/>
                <a:gd name="T15" fmla="*/ 3 h 12"/>
                <a:gd name="T16" fmla="*/ 2 w 12"/>
                <a:gd name="T17" fmla="*/ 1 h 12"/>
                <a:gd name="T18" fmla="*/ 4 w 12"/>
                <a:gd name="T19" fmla="*/ 0 h 12"/>
                <a:gd name="T20" fmla="*/ 6 w 12"/>
                <a:gd name="T21" fmla="*/ 0 h 12"/>
                <a:gd name="T22" fmla="*/ 9 w 12"/>
                <a:gd name="T23" fmla="*/ 0 h 12"/>
                <a:gd name="T24" fmla="*/ 10 w 12"/>
                <a:gd name="T25" fmla="*/ 1 h 12"/>
                <a:gd name="T26" fmla="*/ 12 w 12"/>
                <a:gd name="T27" fmla="*/ 3 h 12"/>
                <a:gd name="T28" fmla="*/ 12 w 12"/>
                <a:gd name="T29" fmla="*/ 6 h 12"/>
                <a:gd name="T30" fmla="*/ 12 w 12"/>
                <a:gd name="T31" fmla="*/ 9 h 12"/>
                <a:gd name="T32" fmla="*/ 10 w 12"/>
                <a:gd name="T3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0" y="11"/>
                  </a:moveTo>
                  <a:lnTo>
                    <a:pt x="9" y="12"/>
                  </a:lnTo>
                  <a:lnTo>
                    <a:pt x="6" y="12"/>
                  </a:lnTo>
                  <a:lnTo>
                    <a:pt x="4" y="12"/>
                  </a:lnTo>
                  <a:lnTo>
                    <a:pt x="2" y="11"/>
                  </a:lnTo>
                  <a:lnTo>
                    <a:pt x="0" y="9"/>
                  </a:lnTo>
                  <a:lnTo>
                    <a:pt x="0" y="6"/>
                  </a:lnTo>
                  <a:lnTo>
                    <a:pt x="0" y="3"/>
                  </a:lnTo>
                  <a:lnTo>
                    <a:pt x="2" y="1"/>
                  </a:lnTo>
                  <a:lnTo>
                    <a:pt x="4" y="0"/>
                  </a:lnTo>
                  <a:lnTo>
                    <a:pt x="6" y="0"/>
                  </a:lnTo>
                  <a:lnTo>
                    <a:pt x="9" y="0"/>
                  </a:lnTo>
                  <a:lnTo>
                    <a:pt x="10" y="1"/>
                  </a:lnTo>
                  <a:lnTo>
                    <a:pt x="12" y="3"/>
                  </a:lnTo>
                  <a:lnTo>
                    <a:pt x="12" y="6"/>
                  </a:lnTo>
                  <a:lnTo>
                    <a:pt x="12" y="9"/>
                  </a:lnTo>
                  <a:lnTo>
                    <a:pt x="10"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71" name="Freeform 173"/>
            <p:cNvSpPr>
              <a:spLocks noEditPoints="1"/>
            </p:cNvSpPr>
            <p:nvPr/>
          </p:nvSpPr>
          <p:spPr bwMode="auto">
            <a:xfrm>
              <a:off x="331006" y="3085836"/>
              <a:ext cx="78961" cy="101598"/>
            </a:xfrm>
            <a:custGeom>
              <a:avLst/>
              <a:gdLst>
                <a:gd name="T0" fmla="*/ 9 w 43"/>
                <a:gd name="T1" fmla="*/ 14 h 75"/>
                <a:gd name="T2" fmla="*/ 7 w 43"/>
                <a:gd name="T3" fmla="*/ 24 h 75"/>
                <a:gd name="T4" fmla="*/ 9 w 43"/>
                <a:gd name="T5" fmla="*/ 34 h 75"/>
                <a:gd name="T6" fmla="*/ 13 w 43"/>
                <a:gd name="T7" fmla="*/ 41 h 75"/>
                <a:gd name="T8" fmla="*/ 19 w 43"/>
                <a:gd name="T9" fmla="*/ 43 h 75"/>
                <a:gd name="T10" fmla="*/ 27 w 43"/>
                <a:gd name="T11" fmla="*/ 40 h 75"/>
                <a:gd name="T12" fmla="*/ 34 w 43"/>
                <a:gd name="T13" fmla="*/ 33 h 75"/>
                <a:gd name="T14" fmla="*/ 35 w 43"/>
                <a:gd name="T15" fmla="*/ 26 h 75"/>
                <a:gd name="T16" fmla="*/ 34 w 43"/>
                <a:gd name="T17" fmla="*/ 14 h 75"/>
                <a:gd name="T18" fmla="*/ 29 w 43"/>
                <a:gd name="T19" fmla="*/ 6 h 75"/>
                <a:gd name="T20" fmla="*/ 21 w 43"/>
                <a:gd name="T21" fmla="*/ 4 h 75"/>
                <a:gd name="T22" fmla="*/ 13 w 43"/>
                <a:gd name="T23" fmla="*/ 6 h 75"/>
                <a:gd name="T24" fmla="*/ 29 w 43"/>
                <a:gd name="T25" fmla="*/ 43 h 75"/>
                <a:gd name="T26" fmla="*/ 22 w 43"/>
                <a:gd name="T27" fmla="*/ 47 h 75"/>
                <a:gd name="T28" fmla="*/ 13 w 43"/>
                <a:gd name="T29" fmla="*/ 47 h 75"/>
                <a:gd name="T30" fmla="*/ 4 w 43"/>
                <a:gd name="T31" fmla="*/ 41 h 75"/>
                <a:gd name="T32" fmla="*/ 1 w 43"/>
                <a:gd name="T33" fmla="*/ 34 h 75"/>
                <a:gd name="T34" fmla="*/ 0 w 43"/>
                <a:gd name="T35" fmla="*/ 24 h 75"/>
                <a:gd name="T36" fmla="*/ 2 w 43"/>
                <a:gd name="T37" fmla="*/ 13 h 75"/>
                <a:gd name="T38" fmla="*/ 8 w 43"/>
                <a:gd name="T39" fmla="*/ 5 h 75"/>
                <a:gd name="T40" fmla="*/ 16 w 43"/>
                <a:gd name="T41" fmla="*/ 2 h 75"/>
                <a:gd name="T42" fmla="*/ 26 w 43"/>
                <a:gd name="T43" fmla="*/ 2 h 75"/>
                <a:gd name="T44" fmla="*/ 34 w 43"/>
                <a:gd name="T45" fmla="*/ 5 h 75"/>
                <a:gd name="T46" fmla="*/ 42 w 43"/>
                <a:gd name="T47" fmla="*/ 20 h 75"/>
                <a:gd name="T48" fmla="*/ 42 w 43"/>
                <a:gd name="T49" fmla="*/ 50 h 75"/>
                <a:gd name="T50" fmla="*/ 28 w 43"/>
                <a:gd name="T51" fmla="*/ 72 h 75"/>
                <a:gd name="T52" fmla="*/ 12 w 43"/>
                <a:gd name="T53" fmla="*/ 74 h 75"/>
                <a:gd name="T54" fmla="*/ 6 w 43"/>
                <a:gd name="T55" fmla="*/ 70 h 75"/>
                <a:gd name="T56" fmla="*/ 3 w 43"/>
                <a:gd name="T57" fmla="*/ 66 h 75"/>
                <a:gd name="T58" fmla="*/ 6 w 43"/>
                <a:gd name="T59" fmla="*/ 60 h 75"/>
                <a:gd name="T60" fmla="*/ 10 w 43"/>
                <a:gd name="T61" fmla="*/ 60 h 75"/>
                <a:gd name="T62" fmla="*/ 12 w 43"/>
                <a:gd name="T63" fmla="*/ 64 h 75"/>
                <a:gd name="T64" fmla="*/ 12 w 43"/>
                <a:gd name="T65" fmla="*/ 68 h 75"/>
                <a:gd name="T66" fmla="*/ 13 w 43"/>
                <a:gd name="T67" fmla="*/ 70 h 75"/>
                <a:gd name="T68" fmla="*/ 18 w 43"/>
                <a:gd name="T69" fmla="*/ 72 h 75"/>
                <a:gd name="T70" fmla="*/ 25 w 43"/>
                <a:gd name="T71" fmla="*/ 69 h 75"/>
                <a:gd name="T72" fmla="*/ 29 w 43"/>
                <a:gd name="T73" fmla="*/ 64 h 75"/>
                <a:gd name="T74" fmla="*/ 35 w 43"/>
                <a:gd name="T75" fmla="*/ 35 h 75"/>
                <a:gd name="T76" fmla="*/ 29 w 43"/>
                <a:gd name="T77" fmla="*/ 4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 h="75">
                  <a:moveTo>
                    <a:pt x="10" y="10"/>
                  </a:moveTo>
                  <a:lnTo>
                    <a:pt x="9" y="14"/>
                  </a:lnTo>
                  <a:lnTo>
                    <a:pt x="8" y="19"/>
                  </a:lnTo>
                  <a:lnTo>
                    <a:pt x="7" y="24"/>
                  </a:lnTo>
                  <a:lnTo>
                    <a:pt x="8" y="30"/>
                  </a:lnTo>
                  <a:lnTo>
                    <a:pt x="9" y="34"/>
                  </a:lnTo>
                  <a:lnTo>
                    <a:pt x="10" y="38"/>
                  </a:lnTo>
                  <a:lnTo>
                    <a:pt x="13" y="41"/>
                  </a:lnTo>
                  <a:lnTo>
                    <a:pt x="16" y="42"/>
                  </a:lnTo>
                  <a:lnTo>
                    <a:pt x="19" y="43"/>
                  </a:lnTo>
                  <a:lnTo>
                    <a:pt x="24" y="42"/>
                  </a:lnTo>
                  <a:lnTo>
                    <a:pt x="27" y="40"/>
                  </a:lnTo>
                  <a:lnTo>
                    <a:pt x="30" y="37"/>
                  </a:lnTo>
                  <a:lnTo>
                    <a:pt x="34" y="33"/>
                  </a:lnTo>
                  <a:lnTo>
                    <a:pt x="35" y="30"/>
                  </a:lnTo>
                  <a:lnTo>
                    <a:pt x="35" y="26"/>
                  </a:lnTo>
                  <a:lnTo>
                    <a:pt x="35" y="20"/>
                  </a:lnTo>
                  <a:lnTo>
                    <a:pt x="34" y="14"/>
                  </a:lnTo>
                  <a:lnTo>
                    <a:pt x="31" y="10"/>
                  </a:lnTo>
                  <a:lnTo>
                    <a:pt x="29" y="6"/>
                  </a:lnTo>
                  <a:lnTo>
                    <a:pt x="26" y="4"/>
                  </a:lnTo>
                  <a:lnTo>
                    <a:pt x="21" y="4"/>
                  </a:lnTo>
                  <a:lnTo>
                    <a:pt x="17" y="4"/>
                  </a:lnTo>
                  <a:lnTo>
                    <a:pt x="13" y="6"/>
                  </a:lnTo>
                  <a:lnTo>
                    <a:pt x="10" y="10"/>
                  </a:lnTo>
                  <a:close/>
                  <a:moveTo>
                    <a:pt x="29" y="43"/>
                  </a:moveTo>
                  <a:lnTo>
                    <a:pt x="26" y="46"/>
                  </a:lnTo>
                  <a:lnTo>
                    <a:pt x="22" y="47"/>
                  </a:lnTo>
                  <a:lnTo>
                    <a:pt x="18" y="47"/>
                  </a:lnTo>
                  <a:lnTo>
                    <a:pt x="13" y="47"/>
                  </a:lnTo>
                  <a:lnTo>
                    <a:pt x="9" y="44"/>
                  </a:lnTo>
                  <a:lnTo>
                    <a:pt x="4" y="41"/>
                  </a:lnTo>
                  <a:lnTo>
                    <a:pt x="2" y="39"/>
                  </a:lnTo>
                  <a:lnTo>
                    <a:pt x="1" y="34"/>
                  </a:lnTo>
                  <a:lnTo>
                    <a:pt x="0" y="30"/>
                  </a:lnTo>
                  <a:lnTo>
                    <a:pt x="0" y="24"/>
                  </a:lnTo>
                  <a:lnTo>
                    <a:pt x="0" y="19"/>
                  </a:lnTo>
                  <a:lnTo>
                    <a:pt x="2" y="13"/>
                  </a:lnTo>
                  <a:lnTo>
                    <a:pt x="6" y="7"/>
                  </a:lnTo>
                  <a:lnTo>
                    <a:pt x="8" y="5"/>
                  </a:lnTo>
                  <a:lnTo>
                    <a:pt x="12" y="3"/>
                  </a:lnTo>
                  <a:lnTo>
                    <a:pt x="16" y="2"/>
                  </a:lnTo>
                  <a:lnTo>
                    <a:pt x="21" y="0"/>
                  </a:lnTo>
                  <a:lnTo>
                    <a:pt x="26" y="2"/>
                  </a:lnTo>
                  <a:lnTo>
                    <a:pt x="30" y="3"/>
                  </a:lnTo>
                  <a:lnTo>
                    <a:pt x="34" y="5"/>
                  </a:lnTo>
                  <a:lnTo>
                    <a:pt x="37" y="10"/>
                  </a:lnTo>
                  <a:lnTo>
                    <a:pt x="42" y="20"/>
                  </a:lnTo>
                  <a:lnTo>
                    <a:pt x="43" y="33"/>
                  </a:lnTo>
                  <a:lnTo>
                    <a:pt x="42" y="50"/>
                  </a:lnTo>
                  <a:lnTo>
                    <a:pt x="36" y="63"/>
                  </a:lnTo>
                  <a:lnTo>
                    <a:pt x="28" y="72"/>
                  </a:lnTo>
                  <a:lnTo>
                    <a:pt x="17" y="75"/>
                  </a:lnTo>
                  <a:lnTo>
                    <a:pt x="12" y="74"/>
                  </a:lnTo>
                  <a:lnTo>
                    <a:pt x="8" y="72"/>
                  </a:lnTo>
                  <a:lnTo>
                    <a:pt x="6" y="70"/>
                  </a:lnTo>
                  <a:lnTo>
                    <a:pt x="4" y="68"/>
                  </a:lnTo>
                  <a:lnTo>
                    <a:pt x="3" y="66"/>
                  </a:lnTo>
                  <a:lnTo>
                    <a:pt x="4" y="63"/>
                  </a:lnTo>
                  <a:lnTo>
                    <a:pt x="6" y="60"/>
                  </a:lnTo>
                  <a:lnTo>
                    <a:pt x="8" y="60"/>
                  </a:lnTo>
                  <a:lnTo>
                    <a:pt x="10" y="60"/>
                  </a:lnTo>
                  <a:lnTo>
                    <a:pt x="11" y="63"/>
                  </a:lnTo>
                  <a:lnTo>
                    <a:pt x="12" y="64"/>
                  </a:lnTo>
                  <a:lnTo>
                    <a:pt x="12" y="67"/>
                  </a:lnTo>
                  <a:lnTo>
                    <a:pt x="12" y="68"/>
                  </a:lnTo>
                  <a:lnTo>
                    <a:pt x="13" y="69"/>
                  </a:lnTo>
                  <a:lnTo>
                    <a:pt x="13" y="70"/>
                  </a:lnTo>
                  <a:lnTo>
                    <a:pt x="15" y="72"/>
                  </a:lnTo>
                  <a:lnTo>
                    <a:pt x="18" y="72"/>
                  </a:lnTo>
                  <a:lnTo>
                    <a:pt x="21" y="72"/>
                  </a:lnTo>
                  <a:lnTo>
                    <a:pt x="25" y="69"/>
                  </a:lnTo>
                  <a:lnTo>
                    <a:pt x="27" y="67"/>
                  </a:lnTo>
                  <a:lnTo>
                    <a:pt x="29" y="64"/>
                  </a:lnTo>
                  <a:lnTo>
                    <a:pt x="34" y="52"/>
                  </a:lnTo>
                  <a:lnTo>
                    <a:pt x="35" y="35"/>
                  </a:lnTo>
                  <a:lnTo>
                    <a:pt x="33" y="40"/>
                  </a:lnTo>
                  <a:lnTo>
                    <a:pt x="29" y="4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72" name="Freeform 174"/>
            <p:cNvSpPr>
              <a:spLocks noEditPoints="1"/>
            </p:cNvSpPr>
            <p:nvPr/>
          </p:nvSpPr>
          <p:spPr bwMode="auto">
            <a:xfrm>
              <a:off x="430167" y="3085836"/>
              <a:ext cx="78961" cy="101598"/>
            </a:xfrm>
            <a:custGeom>
              <a:avLst/>
              <a:gdLst>
                <a:gd name="T0" fmla="*/ 7 w 43"/>
                <a:gd name="T1" fmla="*/ 50 h 75"/>
                <a:gd name="T2" fmla="*/ 6 w 43"/>
                <a:gd name="T3" fmla="*/ 61 h 75"/>
                <a:gd name="T4" fmla="*/ 10 w 43"/>
                <a:gd name="T5" fmla="*/ 67 h 75"/>
                <a:gd name="T6" fmla="*/ 17 w 43"/>
                <a:gd name="T7" fmla="*/ 72 h 75"/>
                <a:gd name="T8" fmla="*/ 26 w 43"/>
                <a:gd name="T9" fmla="*/ 72 h 75"/>
                <a:gd name="T10" fmla="*/ 33 w 43"/>
                <a:gd name="T11" fmla="*/ 67 h 75"/>
                <a:gd name="T12" fmla="*/ 36 w 43"/>
                <a:gd name="T13" fmla="*/ 60 h 75"/>
                <a:gd name="T14" fmla="*/ 36 w 43"/>
                <a:gd name="T15" fmla="*/ 53 h 75"/>
                <a:gd name="T16" fmla="*/ 32 w 43"/>
                <a:gd name="T17" fmla="*/ 47 h 75"/>
                <a:gd name="T18" fmla="*/ 23 w 43"/>
                <a:gd name="T19" fmla="*/ 40 h 75"/>
                <a:gd name="T20" fmla="*/ 11 w 43"/>
                <a:gd name="T21" fmla="*/ 41 h 75"/>
                <a:gd name="T22" fmla="*/ 40 w 43"/>
                <a:gd name="T23" fmla="*/ 44 h 75"/>
                <a:gd name="T24" fmla="*/ 43 w 43"/>
                <a:gd name="T25" fmla="*/ 56 h 75"/>
                <a:gd name="T26" fmla="*/ 41 w 43"/>
                <a:gd name="T27" fmla="*/ 65 h 75"/>
                <a:gd name="T28" fmla="*/ 33 w 43"/>
                <a:gd name="T29" fmla="*/ 73 h 75"/>
                <a:gd name="T30" fmla="*/ 21 w 43"/>
                <a:gd name="T31" fmla="*/ 75 h 75"/>
                <a:gd name="T32" fmla="*/ 10 w 43"/>
                <a:gd name="T33" fmla="*/ 73 h 75"/>
                <a:gd name="T34" fmla="*/ 2 w 43"/>
                <a:gd name="T35" fmla="*/ 65 h 75"/>
                <a:gd name="T36" fmla="*/ 0 w 43"/>
                <a:gd name="T37" fmla="*/ 57 h 75"/>
                <a:gd name="T38" fmla="*/ 1 w 43"/>
                <a:gd name="T39" fmla="*/ 48 h 75"/>
                <a:gd name="T40" fmla="*/ 6 w 43"/>
                <a:gd name="T41" fmla="*/ 41 h 75"/>
                <a:gd name="T42" fmla="*/ 14 w 43"/>
                <a:gd name="T43" fmla="*/ 35 h 75"/>
                <a:gd name="T44" fmla="*/ 5 w 43"/>
                <a:gd name="T45" fmla="*/ 28 h 75"/>
                <a:gd name="T46" fmla="*/ 1 w 43"/>
                <a:gd name="T47" fmla="*/ 19 h 75"/>
                <a:gd name="T48" fmla="*/ 3 w 43"/>
                <a:gd name="T49" fmla="*/ 10 h 75"/>
                <a:gd name="T50" fmla="*/ 11 w 43"/>
                <a:gd name="T51" fmla="*/ 3 h 75"/>
                <a:gd name="T52" fmla="*/ 23 w 43"/>
                <a:gd name="T53" fmla="*/ 0 h 75"/>
                <a:gd name="T54" fmla="*/ 33 w 43"/>
                <a:gd name="T55" fmla="*/ 3 h 75"/>
                <a:gd name="T56" fmla="*/ 40 w 43"/>
                <a:gd name="T57" fmla="*/ 10 h 75"/>
                <a:gd name="T58" fmla="*/ 42 w 43"/>
                <a:gd name="T59" fmla="*/ 19 h 75"/>
                <a:gd name="T60" fmla="*/ 38 w 43"/>
                <a:gd name="T61" fmla="*/ 28 h 75"/>
                <a:gd name="T62" fmla="*/ 33 w 43"/>
                <a:gd name="T63" fmla="*/ 33 h 75"/>
                <a:gd name="T64" fmla="*/ 33 w 43"/>
                <a:gd name="T65" fmla="*/ 39 h 75"/>
                <a:gd name="T66" fmla="*/ 40 w 43"/>
                <a:gd name="T67" fmla="*/ 44 h 75"/>
                <a:gd name="T68" fmla="*/ 35 w 43"/>
                <a:gd name="T69" fmla="*/ 23 h 75"/>
                <a:gd name="T70" fmla="*/ 36 w 43"/>
                <a:gd name="T71" fmla="*/ 15 h 75"/>
                <a:gd name="T72" fmla="*/ 33 w 43"/>
                <a:gd name="T73" fmla="*/ 8 h 75"/>
                <a:gd name="T74" fmla="*/ 27 w 43"/>
                <a:gd name="T75" fmla="*/ 4 h 75"/>
                <a:gd name="T76" fmla="*/ 17 w 43"/>
                <a:gd name="T77" fmla="*/ 4 h 75"/>
                <a:gd name="T78" fmla="*/ 11 w 43"/>
                <a:gd name="T79" fmla="*/ 8 h 75"/>
                <a:gd name="T80" fmla="*/ 8 w 43"/>
                <a:gd name="T81" fmla="*/ 16 h 75"/>
                <a:gd name="T82" fmla="*/ 9 w 43"/>
                <a:gd name="T83" fmla="*/ 23 h 75"/>
                <a:gd name="T84" fmla="*/ 16 w 43"/>
                <a:gd name="T85" fmla="*/ 29 h 75"/>
                <a:gd name="T86" fmla="*/ 26 w 43"/>
                <a:gd name="T87" fmla="*/ 33 h 75"/>
                <a:gd name="T88" fmla="*/ 34 w 43"/>
                <a:gd name="T89" fmla="*/ 2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 h="75">
                  <a:moveTo>
                    <a:pt x="8" y="46"/>
                  </a:moveTo>
                  <a:lnTo>
                    <a:pt x="7" y="50"/>
                  </a:lnTo>
                  <a:lnTo>
                    <a:pt x="6" y="57"/>
                  </a:lnTo>
                  <a:lnTo>
                    <a:pt x="6" y="61"/>
                  </a:lnTo>
                  <a:lnTo>
                    <a:pt x="8" y="65"/>
                  </a:lnTo>
                  <a:lnTo>
                    <a:pt x="10" y="67"/>
                  </a:lnTo>
                  <a:lnTo>
                    <a:pt x="14" y="69"/>
                  </a:lnTo>
                  <a:lnTo>
                    <a:pt x="17" y="72"/>
                  </a:lnTo>
                  <a:lnTo>
                    <a:pt x="21" y="72"/>
                  </a:lnTo>
                  <a:lnTo>
                    <a:pt x="26" y="72"/>
                  </a:lnTo>
                  <a:lnTo>
                    <a:pt x="30" y="69"/>
                  </a:lnTo>
                  <a:lnTo>
                    <a:pt x="33" y="67"/>
                  </a:lnTo>
                  <a:lnTo>
                    <a:pt x="35" y="65"/>
                  </a:lnTo>
                  <a:lnTo>
                    <a:pt x="36" y="60"/>
                  </a:lnTo>
                  <a:lnTo>
                    <a:pt x="36" y="57"/>
                  </a:lnTo>
                  <a:lnTo>
                    <a:pt x="36" y="53"/>
                  </a:lnTo>
                  <a:lnTo>
                    <a:pt x="34" y="50"/>
                  </a:lnTo>
                  <a:lnTo>
                    <a:pt x="32" y="47"/>
                  </a:lnTo>
                  <a:lnTo>
                    <a:pt x="27" y="43"/>
                  </a:lnTo>
                  <a:lnTo>
                    <a:pt x="23" y="40"/>
                  </a:lnTo>
                  <a:lnTo>
                    <a:pt x="16" y="37"/>
                  </a:lnTo>
                  <a:lnTo>
                    <a:pt x="11" y="41"/>
                  </a:lnTo>
                  <a:lnTo>
                    <a:pt x="8" y="46"/>
                  </a:lnTo>
                  <a:close/>
                  <a:moveTo>
                    <a:pt x="40" y="44"/>
                  </a:moveTo>
                  <a:lnTo>
                    <a:pt x="42" y="50"/>
                  </a:lnTo>
                  <a:lnTo>
                    <a:pt x="43" y="56"/>
                  </a:lnTo>
                  <a:lnTo>
                    <a:pt x="42" y="60"/>
                  </a:lnTo>
                  <a:lnTo>
                    <a:pt x="41" y="65"/>
                  </a:lnTo>
                  <a:lnTo>
                    <a:pt x="37" y="69"/>
                  </a:lnTo>
                  <a:lnTo>
                    <a:pt x="33" y="73"/>
                  </a:lnTo>
                  <a:lnTo>
                    <a:pt x="27" y="74"/>
                  </a:lnTo>
                  <a:lnTo>
                    <a:pt x="21" y="75"/>
                  </a:lnTo>
                  <a:lnTo>
                    <a:pt x="16" y="74"/>
                  </a:lnTo>
                  <a:lnTo>
                    <a:pt x="10" y="73"/>
                  </a:lnTo>
                  <a:lnTo>
                    <a:pt x="6" y="69"/>
                  </a:lnTo>
                  <a:lnTo>
                    <a:pt x="2" y="65"/>
                  </a:lnTo>
                  <a:lnTo>
                    <a:pt x="0" y="61"/>
                  </a:lnTo>
                  <a:lnTo>
                    <a:pt x="0" y="57"/>
                  </a:lnTo>
                  <a:lnTo>
                    <a:pt x="0" y="51"/>
                  </a:lnTo>
                  <a:lnTo>
                    <a:pt x="1" y="48"/>
                  </a:lnTo>
                  <a:lnTo>
                    <a:pt x="3" y="44"/>
                  </a:lnTo>
                  <a:lnTo>
                    <a:pt x="6" y="41"/>
                  </a:lnTo>
                  <a:lnTo>
                    <a:pt x="9" y="38"/>
                  </a:lnTo>
                  <a:lnTo>
                    <a:pt x="14" y="35"/>
                  </a:lnTo>
                  <a:lnTo>
                    <a:pt x="8" y="32"/>
                  </a:lnTo>
                  <a:lnTo>
                    <a:pt x="5" y="28"/>
                  </a:lnTo>
                  <a:lnTo>
                    <a:pt x="2" y="23"/>
                  </a:lnTo>
                  <a:lnTo>
                    <a:pt x="1" y="19"/>
                  </a:lnTo>
                  <a:lnTo>
                    <a:pt x="2" y="14"/>
                  </a:lnTo>
                  <a:lnTo>
                    <a:pt x="3" y="10"/>
                  </a:lnTo>
                  <a:lnTo>
                    <a:pt x="7" y="6"/>
                  </a:lnTo>
                  <a:lnTo>
                    <a:pt x="11" y="3"/>
                  </a:lnTo>
                  <a:lnTo>
                    <a:pt x="16" y="2"/>
                  </a:lnTo>
                  <a:lnTo>
                    <a:pt x="23" y="0"/>
                  </a:lnTo>
                  <a:lnTo>
                    <a:pt x="28" y="2"/>
                  </a:lnTo>
                  <a:lnTo>
                    <a:pt x="33" y="3"/>
                  </a:lnTo>
                  <a:lnTo>
                    <a:pt x="36" y="6"/>
                  </a:lnTo>
                  <a:lnTo>
                    <a:pt x="40" y="10"/>
                  </a:lnTo>
                  <a:lnTo>
                    <a:pt x="42" y="14"/>
                  </a:lnTo>
                  <a:lnTo>
                    <a:pt x="42" y="19"/>
                  </a:lnTo>
                  <a:lnTo>
                    <a:pt x="41" y="23"/>
                  </a:lnTo>
                  <a:lnTo>
                    <a:pt x="38" y="28"/>
                  </a:lnTo>
                  <a:lnTo>
                    <a:pt x="36" y="30"/>
                  </a:lnTo>
                  <a:lnTo>
                    <a:pt x="33" y="33"/>
                  </a:lnTo>
                  <a:lnTo>
                    <a:pt x="29" y="35"/>
                  </a:lnTo>
                  <a:lnTo>
                    <a:pt x="33" y="39"/>
                  </a:lnTo>
                  <a:lnTo>
                    <a:pt x="37" y="41"/>
                  </a:lnTo>
                  <a:lnTo>
                    <a:pt x="40" y="44"/>
                  </a:lnTo>
                  <a:close/>
                  <a:moveTo>
                    <a:pt x="34" y="28"/>
                  </a:moveTo>
                  <a:lnTo>
                    <a:pt x="35" y="23"/>
                  </a:lnTo>
                  <a:lnTo>
                    <a:pt x="36" y="19"/>
                  </a:lnTo>
                  <a:lnTo>
                    <a:pt x="36" y="15"/>
                  </a:lnTo>
                  <a:lnTo>
                    <a:pt x="35" y="11"/>
                  </a:lnTo>
                  <a:lnTo>
                    <a:pt x="33" y="8"/>
                  </a:lnTo>
                  <a:lnTo>
                    <a:pt x="30" y="6"/>
                  </a:lnTo>
                  <a:lnTo>
                    <a:pt x="27" y="4"/>
                  </a:lnTo>
                  <a:lnTo>
                    <a:pt x="23" y="4"/>
                  </a:lnTo>
                  <a:lnTo>
                    <a:pt x="17" y="4"/>
                  </a:lnTo>
                  <a:lnTo>
                    <a:pt x="14" y="6"/>
                  </a:lnTo>
                  <a:lnTo>
                    <a:pt x="11" y="8"/>
                  </a:lnTo>
                  <a:lnTo>
                    <a:pt x="8" y="12"/>
                  </a:lnTo>
                  <a:lnTo>
                    <a:pt x="8" y="16"/>
                  </a:lnTo>
                  <a:lnTo>
                    <a:pt x="8" y="20"/>
                  </a:lnTo>
                  <a:lnTo>
                    <a:pt x="9" y="23"/>
                  </a:lnTo>
                  <a:lnTo>
                    <a:pt x="12" y="25"/>
                  </a:lnTo>
                  <a:lnTo>
                    <a:pt x="16" y="29"/>
                  </a:lnTo>
                  <a:lnTo>
                    <a:pt x="20" y="31"/>
                  </a:lnTo>
                  <a:lnTo>
                    <a:pt x="26" y="33"/>
                  </a:lnTo>
                  <a:lnTo>
                    <a:pt x="30" y="31"/>
                  </a:lnTo>
                  <a:lnTo>
                    <a:pt x="34" y="2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73" name="Freeform 175"/>
            <p:cNvSpPr>
              <a:spLocks/>
            </p:cNvSpPr>
            <p:nvPr/>
          </p:nvSpPr>
          <p:spPr bwMode="auto">
            <a:xfrm>
              <a:off x="531162" y="3085836"/>
              <a:ext cx="77125" cy="101598"/>
            </a:xfrm>
            <a:custGeom>
              <a:avLst/>
              <a:gdLst>
                <a:gd name="T0" fmla="*/ 41 w 42"/>
                <a:gd name="T1" fmla="*/ 49 h 75"/>
                <a:gd name="T2" fmla="*/ 41 w 42"/>
                <a:gd name="T3" fmla="*/ 59 h 75"/>
                <a:gd name="T4" fmla="*/ 35 w 42"/>
                <a:gd name="T5" fmla="*/ 68 h 75"/>
                <a:gd name="T6" fmla="*/ 28 w 42"/>
                <a:gd name="T7" fmla="*/ 73 h 75"/>
                <a:gd name="T8" fmla="*/ 19 w 42"/>
                <a:gd name="T9" fmla="*/ 75 h 75"/>
                <a:gd name="T10" fmla="*/ 10 w 42"/>
                <a:gd name="T11" fmla="*/ 73 h 75"/>
                <a:gd name="T12" fmla="*/ 3 w 42"/>
                <a:gd name="T13" fmla="*/ 67 h 75"/>
                <a:gd name="T14" fmla="*/ 0 w 42"/>
                <a:gd name="T15" fmla="*/ 60 h 75"/>
                <a:gd name="T16" fmla="*/ 3 w 42"/>
                <a:gd name="T17" fmla="*/ 56 h 75"/>
                <a:gd name="T18" fmla="*/ 6 w 42"/>
                <a:gd name="T19" fmla="*/ 55 h 75"/>
                <a:gd name="T20" fmla="*/ 9 w 42"/>
                <a:gd name="T21" fmla="*/ 56 h 75"/>
                <a:gd name="T22" fmla="*/ 10 w 42"/>
                <a:gd name="T23" fmla="*/ 59 h 75"/>
                <a:gd name="T24" fmla="*/ 9 w 42"/>
                <a:gd name="T25" fmla="*/ 63 h 75"/>
                <a:gd name="T26" fmla="*/ 8 w 42"/>
                <a:gd name="T27" fmla="*/ 66 h 75"/>
                <a:gd name="T28" fmla="*/ 12 w 42"/>
                <a:gd name="T29" fmla="*/ 70 h 75"/>
                <a:gd name="T30" fmla="*/ 18 w 42"/>
                <a:gd name="T31" fmla="*/ 72 h 75"/>
                <a:gd name="T32" fmla="*/ 27 w 42"/>
                <a:gd name="T33" fmla="*/ 69 h 75"/>
                <a:gd name="T34" fmla="*/ 32 w 42"/>
                <a:gd name="T35" fmla="*/ 64 h 75"/>
                <a:gd name="T36" fmla="*/ 34 w 42"/>
                <a:gd name="T37" fmla="*/ 53 h 75"/>
                <a:gd name="T38" fmla="*/ 32 w 42"/>
                <a:gd name="T39" fmla="*/ 44 h 75"/>
                <a:gd name="T40" fmla="*/ 27 w 42"/>
                <a:gd name="T41" fmla="*/ 39 h 75"/>
                <a:gd name="T42" fmla="*/ 19 w 42"/>
                <a:gd name="T43" fmla="*/ 37 h 75"/>
                <a:gd name="T44" fmla="*/ 15 w 42"/>
                <a:gd name="T45" fmla="*/ 33 h 75"/>
                <a:gd name="T46" fmla="*/ 24 w 42"/>
                <a:gd name="T47" fmla="*/ 32 h 75"/>
                <a:gd name="T48" fmla="*/ 30 w 42"/>
                <a:gd name="T49" fmla="*/ 26 h 75"/>
                <a:gd name="T50" fmla="*/ 32 w 42"/>
                <a:gd name="T51" fmla="*/ 19 h 75"/>
                <a:gd name="T52" fmla="*/ 30 w 42"/>
                <a:gd name="T53" fmla="*/ 11 h 75"/>
                <a:gd name="T54" fmla="*/ 25 w 42"/>
                <a:gd name="T55" fmla="*/ 6 h 75"/>
                <a:gd name="T56" fmla="*/ 18 w 42"/>
                <a:gd name="T57" fmla="*/ 4 h 75"/>
                <a:gd name="T58" fmla="*/ 12 w 42"/>
                <a:gd name="T59" fmla="*/ 5 h 75"/>
                <a:gd name="T60" fmla="*/ 9 w 42"/>
                <a:gd name="T61" fmla="*/ 8 h 75"/>
                <a:gd name="T62" fmla="*/ 9 w 42"/>
                <a:gd name="T63" fmla="*/ 13 h 75"/>
                <a:gd name="T64" fmla="*/ 10 w 42"/>
                <a:gd name="T65" fmla="*/ 15 h 75"/>
                <a:gd name="T66" fmla="*/ 10 w 42"/>
                <a:gd name="T67" fmla="*/ 19 h 75"/>
                <a:gd name="T68" fmla="*/ 8 w 42"/>
                <a:gd name="T69" fmla="*/ 21 h 75"/>
                <a:gd name="T70" fmla="*/ 5 w 42"/>
                <a:gd name="T71" fmla="*/ 21 h 75"/>
                <a:gd name="T72" fmla="*/ 3 w 42"/>
                <a:gd name="T73" fmla="*/ 19 h 75"/>
                <a:gd name="T74" fmla="*/ 3 w 42"/>
                <a:gd name="T75" fmla="*/ 11 h 75"/>
                <a:gd name="T76" fmla="*/ 7 w 42"/>
                <a:gd name="T77" fmla="*/ 5 h 75"/>
                <a:gd name="T78" fmla="*/ 15 w 42"/>
                <a:gd name="T79" fmla="*/ 2 h 75"/>
                <a:gd name="T80" fmla="*/ 25 w 42"/>
                <a:gd name="T81" fmla="*/ 2 h 75"/>
                <a:gd name="T82" fmla="*/ 33 w 42"/>
                <a:gd name="T83" fmla="*/ 6 h 75"/>
                <a:gd name="T84" fmla="*/ 37 w 42"/>
                <a:gd name="T85" fmla="*/ 13 h 75"/>
                <a:gd name="T86" fmla="*/ 39 w 42"/>
                <a:gd name="T87" fmla="*/ 21 h 75"/>
                <a:gd name="T88" fmla="*/ 35 w 42"/>
                <a:gd name="T89" fmla="*/ 28 h 75"/>
                <a:gd name="T90" fmla="*/ 30 w 42"/>
                <a:gd name="T91" fmla="*/ 33 h 75"/>
                <a:gd name="T92" fmla="*/ 31 w 42"/>
                <a:gd name="T93" fmla="*/ 37 h 75"/>
                <a:gd name="T94" fmla="*/ 39 w 42"/>
                <a:gd name="T95" fmla="*/ 4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 h="75">
                  <a:moveTo>
                    <a:pt x="39" y="43"/>
                  </a:moveTo>
                  <a:lnTo>
                    <a:pt x="41" y="49"/>
                  </a:lnTo>
                  <a:lnTo>
                    <a:pt x="42" y="55"/>
                  </a:lnTo>
                  <a:lnTo>
                    <a:pt x="41" y="59"/>
                  </a:lnTo>
                  <a:lnTo>
                    <a:pt x="39" y="64"/>
                  </a:lnTo>
                  <a:lnTo>
                    <a:pt x="35" y="68"/>
                  </a:lnTo>
                  <a:lnTo>
                    <a:pt x="32" y="72"/>
                  </a:lnTo>
                  <a:lnTo>
                    <a:pt x="28" y="73"/>
                  </a:lnTo>
                  <a:lnTo>
                    <a:pt x="24" y="74"/>
                  </a:lnTo>
                  <a:lnTo>
                    <a:pt x="19" y="75"/>
                  </a:lnTo>
                  <a:lnTo>
                    <a:pt x="14" y="74"/>
                  </a:lnTo>
                  <a:lnTo>
                    <a:pt x="10" y="73"/>
                  </a:lnTo>
                  <a:lnTo>
                    <a:pt x="6" y="70"/>
                  </a:lnTo>
                  <a:lnTo>
                    <a:pt x="3" y="67"/>
                  </a:lnTo>
                  <a:lnTo>
                    <a:pt x="1" y="65"/>
                  </a:lnTo>
                  <a:lnTo>
                    <a:pt x="0" y="60"/>
                  </a:lnTo>
                  <a:lnTo>
                    <a:pt x="1" y="58"/>
                  </a:lnTo>
                  <a:lnTo>
                    <a:pt x="3" y="56"/>
                  </a:lnTo>
                  <a:lnTo>
                    <a:pt x="4" y="55"/>
                  </a:lnTo>
                  <a:lnTo>
                    <a:pt x="6" y="55"/>
                  </a:lnTo>
                  <a:lnTo>
                    <a:pt x="8" y="55"/>
                  </a:lnTo>
                  <a:lnTo>
                    <a:pt x="9" y="56"/>
                  </a:lnTo>
                  <a:lnTo>
                    <a:pt x="10" y="58"/>
                  </a:lnTo>
                  <a:lnTo>
                    <a:pt x="10" y="59"/>
                  </a:lnTo>
                  <a:lnTo>
                    <a:pt x="10" y="61"/>
                  </a:lnTo>
                  <a:lnTo>
                    <a:pt x="9" y="63"/>
                  </a:lnTo>
                  <a:lnTo>
                    <a:pt x="9" y="65"/>
                  </a:lnTo>
                  <a:lnTo>
                    <a:pt x="8" y="66"/>
                  </a:lnTo>
                  <a:lnTo>
                    <a:pt x="9" y="68"/>
                  </a:lnTo>
                  <a:lnTo>
                    <a:pt x="12" y="70"/>
                  </a:lnTo>
                  <a:lnTo>
                    <a:pt x="15" y="72"/>
                  </a:lnTo>
                  <a:lnTo>
                    <a:pt x="18" y="72"/>
                  </a:lnTo>
                  <a:lnTo>
                    <a:pt x="23" y="72"/>
                  </a:lnTo>
                  <a:lnTo>
                    <a:pt x="27" y="69"/>
                  </a:lnTo>
                  <a:lnTo>
                    <a:pt x="30" y="67"/>
                  </a:lnTo>
                  <a:lnTo>
                    <a:pt x="32" y="64"/>
                  </a:lnTo>
                  <a:lnTo>
                    <a:pt x="33" y="59"/>
                  </a:lnTo>
                  <a:lnTo>
                    <a:pt x="34" y="53"/>
                  </a:lnTo>
                  <a:lnTo>
                    <a:pt x="33" y="49"/>
                  </a:lnTo>
                  <a:lnTo>
                    <a:pt x="32" y="44"/>
                  </a:lnTo>
                  <a:lnTo>
                    <a:pt x="30" y="41"/>
                  </a:lnTo>
                  <a:lnTo>
                    <a:pt x="27" y="39"/>
                  </a:lnTo>
                  <a:lnTo>
                    <a:pt x="24" y="38"/>
                  </a:lnTo>
                  <a:lnTo>
                    <a:pt x="19" y="37"/>
                  </a:lnTo>
                  <a:lnTo>
                    <a:pt x="15" y="37"/>
                  </a:lnTo>
                  <a:lnTo>
                    <a:pt x="15" y="33"/>
                  </a:lnTo>
                  <a:lnTo>
                    <a:pt x="19" y="33"/>
                  </a:lnTo>
                  <a:lnTo>
                    <a:pt x="24" y="32"/>
                  </a:lnTo>
                  <a:lnTo>
                    <a:pt x="27" y="30"/>
                  </a:lnTo>
                  <a:lnTo>
                    <a:pt x="30" y="26"/>
                  </a:lnTo>
                  <a:lnTo>
                    <a:pt x="31" y="23"/>
                  </a:lnTo>
                  <a:lnTo>
                    <a:pt x="32" y="19"/>
                  </a:lnTo>
                  <a:lnTo>
                    <a:pt x="31" y="15"/>
                  </a:lnTo>
                  <a:lnTo>
                    <a:pt x="30" y="11"/>
                  </a:lnTo>
                  <a:lnTo>
                    <a:pt x="28" y="8"/>
                  </a:lnTo>
                  <a:lnTo>
                    <a:pt x="25" y="6"/>
                  </a:lnTo>
                  <a:lnTo>
                    <a:pt x="23" y="4"/>
                  </a:lnTo>
                  <a:lnTo>
                    <a:pt x="18" y="4"/>
                  </a:lnTo>
                  <a:lnTo>
                    <a:pt x="15" y="4"/>
                  </a:lnTo>
                  <a:lnTo>
                    <a:pt x="12" y="5"/>
                  </a:lnTo>
                  <a:lnTo>
                    <a:pt x="10" y="6"/>
                  </a:lnTo>
                  <a:lnTo>
                    <a:pt x="9" y="8"/>
                  </a:lnTo>
                  <a:lnTo>
                    <a:pt x="8" y="10"/>
                  </a:lnTo>
                  <a:lnTo>
                    <a:pt x="9" y="13"/>
                  </a:lnTo>
                  <a:lnTo>
                    <a:pt x="9" y="14"/>
                  </a:lnTo>
                  <a:lnTo>
                    <a:pt x="10" y="15"/>
                  </a:lnTo>
                  <a:lnTo>
                    <a:pt x="10" y="16"/>
                  </a:lnTo>
                  <a:lnTo>
                    <a:pt x="10" y="19"/>
                  </a:lnTo>
                  <a:lnTo>
                    <a:pt x="9" y="20"/>
                  </a:lnTo>
                  <a:lnTo>
                    <a:pt x="8" y="21"/>
                  </a:lnTo>
                  <a:lnTo>
                    <a:pt x="6" y="21"/>
                  </a:lnTo>
                  <a:lnTo>
                    <a:pt x="5" y="21"/>
                  </a:lnTo>
                  <a:lnTo>
                    <a:pt x="3" y="20"/>
                  </a:lnTo>
                  <a:lnTo>
                    <a:pt x="3" y="19"/>
                  </a:lnTo>
                  <a:lnTo>
                    <a:pt x="1" y="15"/>
                  </a:lnTo>
                  <a:lnTo>
                    <a:pt x="3" y="11"/>
                  </a:lnTo>
                  <a:lnTo>
                    <a:pt x="4" y="7"/>
                  </a:lnTo>
                  <a:lnTo>
                    <a:pt x="7" y="5"/>
                  </a:lnTo>
                  <a:lnTo>
                    <a:pt x="12" y="3"/>
                  </a:lnTo>
                  <a:lnTo>
                    <a:pt x="15" y="2"/>
                  </a:lnTo>
                  <a:lnTo>
                    <a:pt x="19" y="0"/>
                  </a:lnTo>
                  <a:lnTo>
                    <a:pt x="25" y="2"/>
                  </a:lnTo>
                  <a:lnTo>
                    <a:pt x="30" y="3"/>
                  </a:lnTo>
                  <a:lnTo>
                    <a:pt x="33" y="6"/>
                  </a:lnTo>
                  <a:lnTo>
                    <a:pt x="36" y="10"/>
                  </a:lnTo>
                  <a:lnTo>
                    <a:pt x="37" y="13"/>
                  </a:lnTo>
                  <a:lnTo>
                    <a:pt x="39" y="17"/>
                  </a:lnTo>
                  <a:lnTo>
                    <a:pt x="39" y="21"/>
                  </a:lnTo>
                  <a:lnTo>
                    <a:pt x="37" y="25"/>
                  </a:lnTo>
                  <a:lnTo>
                    <a:pt x="35" y="28"/>
                  </a:lnTo>
                  <a:lnTo>
                    <a:pt x="33" y="31"/>
                  </a:lnTo>
                  <a:lnTo>
                    <a:pt x="30" y="33"/>
                  </a:lnTo>
                  <a:lnTo>
                    <a:pt x="25" y="34"/>
                  </a:lnTo>
                  <a:lnTo>
                    <a:pt x="31" y="37"/>
                  </a:lnTo>
                  <a:lnTo>
                    <a:pt x="35" y="40"/>
                  </a:lnTo>
                  <a:lnTo>
                    <a:pt x="39" y="4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74" name="Freeform 176"/>
            <p:cNvSpPr>
              <a:spLocks/>
            </p:cNvSpPr>
            <p:nvPr/>
          </p:nvSpPr>
          <p:spPr bwMode="auto">
            <a:xfrm>
              <a:off x="630323" y="3088546"/>
              <a:ext cx="77125" cy="98889"/>
            </a:xfrm>
            <a:custGeom>
              <a:avLst/>
              <a:gdLst>
                <a:gd name="T0" fmla="*/ 42 w 42"/>
                <a:gd name="T1" fmla="*/ 3 h 73"/>
                <a:gd name="T2" fmla="*/ 33 w 42"/>
                <a:gd name="T3" fmla="*/ 18 h 73"/>
                <a:gd name="T4" fmla="*/ 27 w 42"/>
                <a:gd name="T5" fmla="*/ 30 h 73"/>
                <a:gd name="T6" fmla="*/ 24 w 42"/>
                <a:gd name="T7" fmla="*/ 42 h 73"/>
                <a:gd name="T8" fmla="*/ 23 w 42"/>
                <a:gd name="T9" fmla="*/ 55 h 73"/>
                <a:gd name="T10" fmla="*/ 23 w 42"/>
                <a:gd name="T11" fmla="*/ 59 h 73"/>
                <a:gd name="T12" fmla="*/ 23 w 42"/>
                <a:gd name="T13" fmla="*/ 63 h 73"/>
                <a:gd name="T14" fmla="*/ 23 w 42"/>
                <a:gd name="T15" fmla="*/ 65 h 73"/>
                <a:gd name="T16" fmla="*/ 23 w 42"/>
                <a:gd name="T17" fmla="*/ 67 h 73"/>
                <a:gd name="T18" fmla="*/ 23 w 42"/>
                <a:gd name="T19" fmla="*/ 70 h 73"/>
                <a:gd name="T20" fmla="*/ 22 w 42"/>
                <a:gd name="T21" fmla="*/ 72 h 73"/>
                <a:gd name="T22" fmla="*/ 21 w 42"/>
                <a:gd name="T23" fmla="*/ 72 h 73"/>
                <a:gd name="T24" fmla="*/ 18 w 42"/>
                <a:gd name="T25" fmla="*/ 73 h 73"/>
                <a:gd name="T26" fmla="*/ 16 w 42"/>
                <a:gd name="T27" fmla="*/ 72 h 73"/>
                <a:gd name="T28" fmla="*/ 14 w 42"/>
                <a:gd name="T29" fmla="*/ 71 h 73"/>
                <a:gd name="T30" fmla="*/ 14 w 42"/>
                <a:gd name="T31" fmla="*/ 70 h 73"/>
                <a:gd name="T32" fmla="*/ 13 w 42"/>
                <a:gd name="T33" fmla="*/ 66 h 73"/>
                <a:gd name="T34" fmla="*/ 14 w 42"/>
                <a:gd name="T35" fmla="*/ 56 h 73"/>
                <a:gd name="T36" fmla="*/ 16 w 42"/>
                <a:gd name="T37" fmla="*/ 46 h 73"/>
                <a:gd name="T38" fmla="*/ 21 w 42"/>
                <a:gd name="T39" fmla="*/ 37 h 73"/>
                <a:gd name="T40" fmla="*/ 26 w 42"/>
                <a:gd name="T41" fmla="*/ 23 h 73"/>
                <a:gd name="T42" fmla="*/ 36 w 42"/>
                <a:gd name="T43" fmla="*/ 6 h 73"/>
                <a:gd name="T44" fmla="*/ 15 w 42"/>
                <a:gd name="T45" fmla="*/ 6 h 73"/>
                <a:gd name="T46" fmla="*/ 12 w 42"/>
                <a:gd name="T47" fmla="*/ 6 h 73"/>
                <a:gd name="T48" fmla="*/ 9 w 42"/>
                <a:gd name="T49" fmla="*/ 8 h 73"/>
                <a:gd name="T50" fmla="*/ 7 w 42"/>
                <a:gd name="T51" fmla="*/ 9 h 73"/>
                <a:gd name="T52" fmla="*/ 6 w 42"/>
                <a:gd name="T53" fmla="*/ 11 h 73"/>
                <a:gd name="T54" fmla="*/ 5 w 42"/>
                <a:gd name="T55" fmla="*/ 14 h 73"/>
                <a:gd name="T56" fmla="*/ 4 w 42"/>
                <a:gd name="T57" fmla="*/ 18 h 73"/>
                <a:gd name="T58" fmla="*/ 0 w 42"/>
                <a:gd name="T59" fmla="*/ 18 h 73"/>
                <a:gd name="T60" fmla="*/ 4 w 42"/>
                <a:gd name="T61" fmla="*/ 0 h 73"/>
                <a:gd name="T62" fmla="*/ 42 w 42"/>
                <a:gd name="T63" fmla="*/ 0 h 73"/>
                <a:gd name="T64" fmla="*/ 42 w 42"/>
                <a:gd name="T65" fmla="*/ 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73">
                  <a:moveTo>
                    <a:pt x="42" y="3"/>
                  </a:moveTo>
                  <a:lnTo>
                    <a:pt x="33" y="18"/>
                  </a:lnTo>
                  <a:lnTo>
                    <a:pt x="27" y="30"/>
                  </a:lnTo>
                  <a:lnTo>
                    <a:pt x="24" y="42"/>
                  </a:lnTo>
                  <a:lnTo>
                    <a:pt x="23" y="55"/>
                  </a:lnTo>
                  <a:lnTo>
                    <a:pt x="23" y="59"/>
                  </a:lnTo>
                  <a:lnTo>
                    <a:pt x="23" y="63"/>
                  </a:lnTo>
                  <a:lnTo>
                    <a:pt x="23" y="65"/>
                  </a:lnTo>
                  <a:lnTo>
                    <a:pt x="23" y="67"/>
                  </a:lnTo>
                  <a:lnTo>
                    <a:pt x="23" y="70"/>
                  </a:lnTo>
                  <a:lnTo>
                    <a:pt x="22" y="72"/>
                  </a:lnTo>
                  <a:lnTo>
                    <a:pt x="21" y="72"/>
                  </a:lnTo>
                  <a:lnTo>
                    <a:pt x="18" y="73"/>
                  </a:lnTo>
                  <a:lnTo>
                    <a:pt x="16" y="72"/>
                  </a:lnTo>
                  <a:lnTo>
                    <a:pt x="14" y="71"/>
                  </a:lnTo>
                  <a:lnTo>
                    <a:pt x="14" y="70"/>
                  </a:lnTo>
                  <a:lnTo>
                    <a:pt x="13" y="66"/>
                  </a:lnTo>
                  <a:lnTo>
                    <a:pt x="14" y="56"/>
                  </a:lnTo>
                  <a:lnTo>
                    <a:pt x="16" y="46"/>
                  </a:lnTo>
                  <a:lnTo>
                    <a:pt x="21" y="37"/>
                  </a:lnTo>
                  <a:lnTo>
                    <a:pt x="26" y="23"/>
                  </a:lnTo>
                  <a:lnTo>
                    <a:pt x="36" y="6"/>
                  </a:lnTo>
                  <a:lnTo>
                    <a:pt x="15" y="6"/>
                  </a:lnTo>
                  <a:lnTo>
                    <a:pt x="12" y="6"/>
                  </a:lnTo>
                  <a:lnTo>
                    <a:pt x="9" y="8"/>
                  </a:lnTo>
                  <a:lnTo>
                    <a:pt x="7" y="9"/>
                  </a:lnTo>
                  <a:lnTo>
                    <a:pt x="6" y="11"/>
                  </a:lnTo>
                  <a:lnTo>
                    <a:pt x="5" y="14"/>
                  </a:lnTo>
                  <a:lnTo>
                    <a:pt x="4" y="18"/>
                  </a:lnTo>
                  <a:lnTo>
                    <a:pt x="0" y="18"/>
                  </a:lnTo>
                  <a:lnTo>
                    <a:pt x="4" y="0"/>
                  </a:lnTo>
                  <a:lnTo>
                    <a:pt x="42" y="0"/>
                  </a:lnTo>
                  <a:lnTo>
                    <a:pt x="42"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75" name="Freeform 177"/>
            <p:cNvSpPr>
              <a:spLocks noEditPoints="1"/>
            </p:cNvSpPr>
            <p:nvPr/>
          </p:nvSpPr>
          <p:spPr bwMode="auto">
            <a:xfrm>
              <a:off x="727647" y="3085836"/>
              <a:ext cx="78961" cy="101598"/>
            </a:xfrm>
            <a:custGeom>
              <a:avLst/>
              <a:gdLst>
                <a:gd name="T0" fmla="*/ 6 w 43"/>
                <a:gd name="T1" fmla="*/ 50 h 75"/>
                <a:gd name="T2" fmla="*/ 6 w 43"/>
                <a:gd name="T3" fmla="*/ 61 h 75"/>
                <a:gd name="T4" fmla="*/ 9 w 43"/>
                <a:gd name="T5" fmla="*/ 67 h 75"/>
                <a:gd name="T6" fmla="*/ 17 w 43"/>
                <a:gd name="T7" fmla="*/ 72 h 75"/>
                <a:gd name="T8" fmla="*/ 26 w 43"/>
                <a:gd name="T9" fmla="*/ 72 h 75"/>
                <a:gd name="T10" fmla="*/ 33 w 43"/>
                <a:gd name="T11" fmla="*/ 67 h 75"/>
                <a:gd name="T12" fmla="*/ 36 w 43"/>
                <a:gd name="T13" fmla="*/ 60 h 75"/>
                <a:gd name="T14" fmla="*/ 36 w 43"/>
                <a:gd name="T15" fmla="*/ 53 h 75"/>
                <a:gd name="T16" fmla="*/ 32 w 43"/>
                <a:gd name="T17" fmla="*/ 47 h 75"/>
                <a:gd name="T18" fmla="*/ 23 w 43"/>
                <a:gd name="T19" fmla="*/ 40 h 75"/>
                <a:gd name="T20" fmla="*/ 12 w 43"/>
                <a:gd name="T21" fmla="*/ 41 h 75"/>
                <a:gd name="T22" fmla="*/ 40 w 43"/>
                <a:gd name="T23" fmla="*/ 44 h 75"/>
                <a:gd name="T24" fmla="*/ 43 w 43"/>
                <a:gd name="T25" fmla="*/ 56 h 75"/>
                <a:gd name="T26" fmla="*/ 40 w 43"/>
                <a:gd name="T27" fmla="*/ 65 h 75"/>
                <a:gd name="T28" fmla="*/ 33 w 43"/>
                <a:gd name="T29" fmla="*/ 73 h 75"/>
                <a:gd name="T30" fmla="*/ 22 w 43"/>
                <a:gd name="T31" fmla="*/ 75 h 75"/>
                <a:gd name="T32" fmla="*/ 11 w 43"/>
                <a:gd name="T33" fmla="*/ 73 h 75"/>
                <a:gd name="T34" fmla="*/ 3 w 43"/>
                <a:gd name="T35" fmla="*/ 65 h 75"/>
                <a:gd name="T36" fmla="*/ 0 w 43"/>
                <a:gd name="T37" fmla="*/ 57 h 75"/>
                <a:gd name="T38" fmla="*/ 2 w 43"/>
                <a:gd name="T39" fmla="*/ 48 h 75"/>
                <a:gd name="T40" fmla="*/ 6 w 43"/>
                <a:gd name="T41" fmla="*/ 41 h 75"/>
                <a:gd name="T42" fmla="*/ 14 w 43"/>
                <a:gd name="T43" fmla="*/ 35 h 75"/>
                <a:gd name="T44" fmla="*/ 5 w 43"/>
                <a:gd name="T45" fmla="*/ 28 h 75"/>
                <a:gd name="T46" fmla="*/ 2 w 43"/>
                <a:gd name="T47" fmla="*/ 19 h 75"/>
                <a:gd name="T48" fmla="*/ 4 w 43"/>
                <a:gd name="T49" fmla="*/ 10 h 75"/>
                <a:gd name="T50" fmla="*/ 12 w 43"/>
                <a:gd name="T51" fmla="*/ 3 h 75"/>
                <a:gd name="T52" fmla="*/ 22 w 43"/>
                <a:gd name="T53" fmla="*/ 0 h 75"/>
                <a:gd name="T54" fmla="*/ 33 w 43"/>
                <a:gd name="T55" fmla="*/ 3 h 75"/>
                <a:gd name="T56" fmla="*/ 40 w 43"/>
                <a:gd name="T57" fmla="*/ 10 h 75"/>
                <a:gd name="T58" fmla="*/ 42 w 43"/>
                <a:gd name="T59" fmla="*/ 19 h 75"/>
                <a:gd name="T60" fmla="*/ 39 w 43"/>
                <a:gd name="T61" fmla="*/ 28 h 75"/>
                <a:gd name="T62" fmla="*/ 33 w 43"/>
                <a:gd name="T63" fmla="*/ 33 h 75"/>
                <a:gd name="T64" fmla="*/ 33 w 43"/>
                <a:gd name="T65" fmla="*/ 39 h 75"/>
                <a:gd name="T66" fmla="*/ 40 w 43"/>
                <a:gd name="T67" fmla="*/ 44 h 75"/>
                <a:gd name="T68" fmla="*/ 35 w 43"/>
                <a:gd name="T69" fmla="*/ 23 h 75"/>
                <a:gd name="T70" fmla="*/ 35 w 43"/>
                <a:gd name="T71" fmla="*/ 15 h 75"/>
                <a:gd name="T72" fmla="*/ 33 w 43"/>
                <a:gd name="T73" fmla="*/ 8 h 75"/>
                <a:gd name="T74" fmla="*/ 26 w 43"/>
                <a:gd name="T75" fmla="*/ 4 h 75"/>
                <a:gd name="T76" fmla="*/ 17 w 43"/>
                <a:gd name="T77" fmla="*/ 4 h 75"/>
                <a:gd name="T78" fmla="*/ 11 w 43"/>
                <a:gd name="T79" fmla="*/ 8 h 75"/>
                <a:gd name="T80" fmla="*/ 7 w 43"/>
                <a:gd name="T81" fmla="*/ 16 h 75"/>
                <a:gd name="T82" fmla="*/ 9 w 43"/>
                <a:gd name="T83" fmla="*/ 23 h 75"/>
                <a:gd name="T84" fmla="*/ 16 w 43"/>
                <a:gd name="T85" fmla="*/ 29 h 75"/>
                <a:gd name="T86" fmla="*/ 26 w 43"/>
                <a:gd name="T87" fmla="*/ 33 h 75"/>
                <a:gd name="T88" fmla="*/ 33 w 43"/>
                <a:gd name="T89" fmla="*/ 2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 h="75">
                  <a:moveTo>
                    <a:pt x="8" y="46"/>
                  </a:moveTo>
                  <a:lnTo>
                    <a:pt x="6" y="50"/>
                  </a:lnTo>
                  <a:lnTo>
                    <a:pt x="6" y="57"/>
                  </a:lnTo>
                  <a:lnTo>
                    <a:pt x="6" y="61"/>
                  </a:lnTo>
                  <a:lnTo>
                    <a:pt x="7" y="65"/>
                  </a:lnTo>
                  <a:lnTo>
                    <a:pt x="9" y="67"/>
                  </a:lnTo>
                  <a:lnTo>
                    <a:pt x="13" y="69"/>
                  </a:lnTo>
                  <a:lnTo>
                    <a:pt x="17" y="72"/>
                  </a:lnTo>
                  <a:lnTo>
                    <a:pt x="22" y="72"/>
                  </a:lnTo>
                  <a:lnTo>
                    <a:pt x="26" y="72"/>
                  </a:lnTo>
                  <a:lnTo>
                    <a:pt x="30" y="69"/>
                  </a:lnTo>
                  <a:lnTo>
                    <a:pt x="33" y="67"/>
                  </a:lnTo>
                  <a:lnTo>
                    <a:pt x="35" y="65"/>
                  </a:lnTo>
                  <a:lnTo>
                    <a:pt x="36" y="60"/>
                  </a:lnTo>
                  <a:lnTo>
                    <a:pt x="36" y="57"/>
                  </a:lnTo>
                  <a:lnTo>
                    <a:pt x="36" y="53"/>
                  </a:lnTo>
                  <a:lnTo>
                    <a:pt x="34" y="50"/>
                  </a:lnTo>
                  <a:lnTo>
                    <a:pt x="32" y="47"/>
                  </a:lnTo>
                  <a:lnTo>
                    <a:pt x="27" y="43"/>
                  </a:lnTo>
                  <a:lnTo>
                    <a:pt x="23" y="40"/>
                  </a:lnTo>
                  <a:lnTo>
                    <a:pt x="16" y="37"/>
                  </a:lnTo>
                  <a:lnTo>
                    <a:pt x="12" y="41"/>
                  </a:lnTo>
                  <a:lnTo>
                    <a:pt x="8" y="46"/>
                  </a:lnTo>
                  <a:close/>
                  <a:moveTo>
                    <a:pt x="40" y="44"/>
                  </a:moveTo>
                  <a:lnTo>
                    <a:pt x="42" y="50"/>
                  </a:lnTo>
                  <a:lnTo>
                    <a:pt x="43" y="56"/>
                  </a:lnTo>
                  <a:lnTo>
                    <a:pt x="42" y="60"/>
                  </a:lnTo>
                  <a:lnTo>
                    <a:pt x="40" y="65"/>
                  </a:lnTo>
                  <a:lnTo>
                    <a:pt x="36" y="69"/>
                  </a:lnTo>
                  <a:lnTo>
                    <a:pt x="33" y="73"/>
                  </a:lnTo>
                  <a:lnTo>
                    <a:pt x="27" y="74"/>
                  </a:lnTo>
                  <a:lnTo>
                    <a:pt x="22" y="75"/>
                  </a:lnTo>
                  <a:lnTo>
                    <a:pt x="16" y="74"/>
                  </a:lnTo>
                  <a:lnTo>
                    <a:pt x="11" y="73"/>
                  </a:lnTo>
                  <a:lnTo>
                    <a:pt x="6" y="69"/>
                  </a:lnTo>
                  <a:lnTo>
                    <a:pt x="3" y="65"/>
                  </a:lnTo>
                  <a:lnTo>
                    <a:pt x="0" y="61"/>
                  </a:lnTo>
                  <a:lnTo>
                    <a:pt x="0" y="57"/>
                  </a:lnTo>
                  <a:lnTo>
                    <a:pt x="0" y="51"/>
                  </a:lnTo>
                  <a:lnTo>
                    <a:pt x="2" y="48"/>
                  </a:lnTo>
                  <a:lnTo>
                    <a:pt x="4" y="44"/>
                  </a:lnTo>
                  <a:lnTo>
                    <a:pt x="6" y="41"/>
                  </a:lnTo>
                  <a:lnTo>
                    <a:pt x="9" y="38"/>
                  </a:lnTo>
                  <a:lnTo>
                    <a:pt x="14" y="35"/>
                  </a:lnTo>
                  <a:lnTo>
                    <a:pt x="8" y="32"/>
                  </a:lnTo>
                  <a:lnTo>
                    <a:pt x="5" y="28"/>
                  </a:lnTo>
                  <a:lnTo>
                    <a:pt x="3" y="23"/>
                  </a:lnTo>
                  <a:lnTo>
                    <a:pt x="2" y="19"/>
                  </a:lnTo>
                  <a:lnTo>
                    <a:pt x="3" y="14"/>
                  </a:lnTo>
                  <a:lnTo>
                    <a:pt x="4" y="10"/>
                  </a:lnTo>
                  <a:lnTo>
                    <a:pt x="7" y="6"/>
                  </a:lnTo>
                  <a:lnTo>
                    <a:pt x="12" y="3"/>
                  </a:lnTo>
                  <a:lnTo>
                    <a:pt x="16" y="2"/>
                  </a:lnTo>
                  <a:lnTo>
                    <a:pt x="22" y="0"/>
                  </a:lnTo>
                  <a:lnTo>
                    <a:pt x="27" y="2"/>
                  </a:lnTo>
                  <a:lnTo>
                    <a:pt x="33" y="3"/>
                  </a:lnTo>
                  <a:lnTo>
                    <a:pt x="36" y="6"/>
                  </a:lnTo>
                  <a:lnTo>
                    <a:pt x="40" y="10"/>
                  </a:lnTo>
                  <a:lnTo>
                    <a:pt x="41" y="14"/>
                  </a:lnTo>
                  <a:lnTo>
                    <a:pt x="42" y="19"/>
                  </a:lnTo>
                  <a:lnTo>
                    <a:pt x="41" y="23"/>
                  </a:lnTo>
                  <a:lnTo>
                    <a:pt x="39" y="28"/>
                  </a:lnTo>
                  <a:lnTo>
                    <a:pt x="36" y="30"/>
                  </a:lnTo>
                  <a:lnTo>
                    <a:pt x="33" y="33"/>
                  </a:lnTo>
                  <a:lnTo>
                    <a:pt x="29" y="35"/>
                  </a:lnTo>
                  <a:lnTo>
                    <a:pt x="33" y="39"/>
                  </a:lnTo>
                  <a:lnTo>
                    <a:pt x="36" y="41"/>
                  </a:lnTo>
                  <a:lnTo>
                    <a:pt x="40" y="44"/>
                  </a:lnTo>
                  <a:close/>
                  <a:moveTo>
                    <a:pt x="33" y="28"/>
                  </a:moveTo>
                  <a:lnTo>
                    <a:pt x="35" y="23"/>
                  </a:lnTo>
                  <a:lnTo>
                    <a:pt x="36" y="19"/>
                  </a:lnTo>
                  <a:lnTo>
                    <a:pt x="35" y="15"/>
                  </a:lnTo>
                  <a:lnTo>
                    <a:pt x="34" y="11"/>
                  </a:lnTo>
                  <a:lnTo>
                    <a:pt x="33" y="8"/>
                  </a:lnTo>
                  <a:lnTo>
                    <a:pt x="30" y="6"/>
                  </a:lnTo>
                  <a:lnTo>
                    <a:pt x="26" y="4"/>
                  </a:lnTo>
                  <a:lnTo>
                    <a:pt x="22" y="4"/>
                  </a:lnTo>
                  <a:lnTo>
                    <a:pt x="17" y="4"/>
                  </a:lnTo>
                  <a:lnTo>
                    <a:pt x="14" y="6"/>
                  </a:lnTo>
                  <a:lnTo>
                    <a:pt x="11" y="8"/>
                  </a:lnTo>
                  <a:lnTo>
                    <a:pt x="8" y="12"/>
                  </a:lnTo>
                  <a:lnTo>
                    <a:pt x="7" y="16"/>
                  </a:lnTo>
                  <a:lnTo>
                    <a:pt x="8" y="20"/>
                  </a:lnTo>
                  <a:lnTo>
                    <a:pt x="9" y="23"/>
                  </a:lnTo>
                  <a:lnTo>
                    <a:pt x="12" y="25"/>
                  </a:lnTo>
                  <a:lnTo>
                    <a:pt x="16" y="29"/>
                  </a:lnTo>
                  <a:lnTo>
                    <a:pt x="21" y="31"/>
                  </a:lnTo>
                  <a:lnTo>
                    <a:pt x="26" y="33"/>
                  </a:lnTo>
                  <a:lnTo>
                    <a:pt x="31" y="31"/>
                  </a:lnTo>
                  <a:lnTo>
                    <a:pt x="33" y="2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76" name="Freeform 178"/>
            <p:cNvSpPr>
              <a:spLocks/>
            </p:cNvSpPr>
            <p:nvPr/>
          </p:nvSpPr>
          <p:spPr bwMode="auto">
            <a:xfrm>
              <a:off x="830480" y="3088546"/>
              <a:ext cx="73452" cy="98889"/>
            </a:xfrm>
            <a:custGeom>
              <a:avLst/>
              <a:gdLst>
                <a:gd name="T0" fmla="*/ 14 w 40"/>
                <a:gd name="T1" fmla="*/ 27 h 73"/>
                <a:gd name="T2" fmla="*/ 18 w 40"/>
                <a:gd name="T3" fmla="*/ 26 h 73"/>
                <a:gd name="T4" fmla="*/ 22 w 40"/>
                <a:gd name="T5" fmla="*/ 26 h 73"/>
                <a:gd name="T6" fmla="*/ 28 w 40"/>
                <a:gd name="T7" fmla="*/ 26 h 73"/>
                <a:gd name="T8" fmla="*/ 31 w 40"/>
                <a:gd name="T9" fmla="*/ 28 h 73"/>
                <a:gd name="T10" fmla="*/ 36 w 40"/>
                <a:gd name="T11" fmla="*/ 31 h 73"/>
                <a:gd name="T12" fmla="*/ 38 w 40"/>
                <a:gd name="T13" fmla="*/ 36 h 73"/>
                <a:gd name="T14" fmla="*/ 40 w 40"/>
                <a:gd name="T15" fmla="*/ 41 h 73"/>
                <a:gd name="T16" fmla="*/ 40 w 40"/>
                <a:gd name="T17" fmla="*/ 48 h 73"/>
                <a:gd name="T18" fmla="*/ 39 w 40"/>
                <a:gd name="T19" fmla="*/ 58 h 73"/>
                <a:gd name="T20" fmla="*/ 35 w 40"/>
                <a:gd name="T21" fmla="*/ 66 h 73"/>
                <a:gd name="T22" fmla="*/ 32 w 40"/>
                <a:gd name="T23" fmla="*/ 68 h 73"/>
                <a:gd name="T24" fmla="*/ 29 w 40"/>
                <a:gd name="T25" fmla="*/ 71 h 73"/>
                <a:gd name="T26" fmla="*/ 24 w 40"/>
                <a:gd name="T27" fmla="*/ 72 h 73"/>
                <a:gd name="T28" fmla="*/ 19 w 40"/>
                <a:gd name="T29" fmla="*/ 73 h 73"/>
                <a:gd name="T30" fmla="*/ 14 w 40"/>
                <a:gd name="T31" fmla="*/ 72 h 73"/>
                <a:gd name="T32" fmla="*/ 10 w 40"/>
                <a:gd name="T33" fmla="*/ 71 h 73"/>
                <a:gd name="T34" fmla="*/ 5 w 40"/>
                <a:gd name="T35" fmla="*/ 68 h 73"/>
                <a:gd name="T36" fmla="*/ 2 w 40"/>
                <a:gd name="T37" fmla="*/ 65 h 73"/>
                <a:gd name="T38" fmla="*/ 0 w 40"/>
                <a:gd name="T39" fmla="*/ 62 h 73"/>
                <a:gd name="T40" fmla="*/ 0 w 40"/>
                <a:gd name="T41" fmla="*/ 57 h 73"/>
                <a:gd name="T42" fmla="*/ 0 w 40"/>
                <a:gd name="T43" fmla="*/ 55 h 73"/>
                <a:gd name="T44" fmla="*/ 1 w 40"/>
                <a:gd name="T45" fmla="*/ 53 h 73"/>
                <a:gd name="T46" fmla="*/ 3 w 40"/>
                <a:gd name="T47" fmla="*/ 51 h 73"/>
                <a:gd name="T48" fmla="*/ 5 w 40"/>
                <a:gd name="T49" fmla="*/ 51 h 73"/>
                <a:gd name="T50" fmla="*/ 8 w 40"/>
                <a:gd name="T51" fmla="*/ 51 h 73"/>
                <a:gd name="T52" fmla="*/ 9 w 40"/>
                <a:gd name="T53" fmla="*/ 53 h 73"/>
                <a:gd name="T54" fmla="*/ 9 w 40"/>
                <a:gd name="T55" fmla="*/ 55 h 73"/>
                <a:gd name="T56" fmla="*/ 10 w 40"/>
                <a:gd name="T57" fmla="*/ 56 h 73"/>
                <a:gd name="T58" fmla="*/ 9 w 40"/>
                <a:gd name="T59" fmla="*/ 58 h 73"/>
                <a:gd name="T60" fmla="*/ 8 w 40"/>
                <a:gd name="T61" fmla="*/ 59 h 73"/>
                <a:gd name="T62" fmla="*/ 8 w 40"/>
                <a:gd name="T63" fmla="*/ 62 h 73"/>
                <a:gd name="T64" fmla="*/ 6 w 40"/>
                <a:gd name="T65" fmla="*/ 63 h 73"/>
                <a:gd name="T66" fmla="*/ 8 w 40"/>
                <a:gd name="T67" fmla="*/ 65 h 73"/>
                <a:gd name="T68" fmla="*/ 9 w 40"/>
                <a:gd name="T69" fmla="*/ 66 h 73"/>
                <a:gd name="T70" fmla="*/ 11 w 40"/>
                <a:gd name="T71" fmla="*/ 68 h 73"/>
                <a:gd name="T72" fmla="*/ 14 w 40"/>
                <a:gd name="T73" fmla="*/ 70 h 73"/>
                <a:gd name="T74" fmla="*/ 20 w 40"/>
                <a:gd name="T75" fmla="*/ 70 h 73"/>
                <a:gd name="T76" fmla="*/ 23 w 40"/>
                <a:gd name="T77" fmla="*/ 70 h 73"/>
                <a:gd name="T78" fmla="*/ 27 w 40"/>
                <a:gd name="T79" fmla="*/ 67 h 73"/>
                <a:gd name="T80" fmla="*/ 29 w 40"/>
                <a:gd name="T81" fmla="*/ 64 h 73"/>
                <a:gd name="T82" fmla="*/ 31 w 40"/>
                <a:gd name="T83" fmla="*/ 59 h 73"/>
                <a:gd name="T84" fmla="*/ 32 w 40"/>
                <a:gd name="T85" fmla="*/ 55 h 73"/>
                <a:gd name="T86" fmla="*/ 33 w 40"/>
                <a:gd name="T87" fmla="*/ 48 h 73"/>
                <a:gd name="T88" fmla="*/ 33 w 40"/>
                <a:gd name="T89" fmla="*/ 44 h 73"/>
                <a:gd name="T90" fmla="*/ 32 w 40"/>
                <a:gd name="T91" fmla="*/ 39 h 73"/>
                <a:gd name="T92" fmla="*/ 30 w 40"/>
                <a:gd name="T93" fmla="*/ 35 h 73"/>
                <a:gd name="T94" fmla="*/ 28 w 40"/>
                <a:gd name="T95" fmla="*/ 32 h 73"/>
                <a:gd name="T96" fmla="*/ 24 w 40"/>
                <a:gd name="T97" fmla="*/ 30 h 73"/>
                <a:gd name="T98" fmla="*/ 21 w 40"/>
                <a:gd name="T99" fmla="*/ 30 h 73"/>
                <a:gd name="T100" fmla="*/ 17 w 40"/>
                <a:gd name="T101" fmla="*/ 30 h 73"/>
                <a:gd name="T102" fmla="*/ 13 w 40"/>
                <a:gd name="T103" fmla="*/ 31 h 73"/>
                <a:gd name="T104" fmla="*/ 10 w 40"/>
                <a:gd name="T105" fmla="*/ 33 h 73"/>
                <a:gd name="T106" fmla="*/ 6 w 40"/>
                <a:gd name="T107" fmla="*/ 38 h 73"/>
                <a:gd name="T108" fmla="*/ 3 w 40"/>
                <a:gd name="T109" fmla="*/ 38 h 73"/>
                <a:gd name="T110" fmla="*/ 4 w 40"/>
                <a:gd name="T111" fmla="*/ 0 h 73"/>
                <a:gd name="T112" fmla="*/ 39 w 40"/>
                <a:gd name="T113" fmla="*/ 0 h 73"/>
                <a:gd name="T114" fmla="*/ 38 w 40"/>
                <a:gd name="T115" fmla="*/ 6 h 73"/>
                <a:gd name="T116" fmla="*/ 8 w 40"/>
                <a:gd name="T117" fmla="*/ 6 h 73"/>
                <a:gd name="T118" fmla="*/ 6 w 40"/>
                <a:gd name="T119" fmla="*/ 33 h 73"/>
                <a:gd name="T120" fmla="*/ 9 w 40"/>
                <a:gd name="T121" fmla="*/ 30 h 73"/>
                <a:gd name="T122" fmla="*/ 11 w 40"/>
                <a:gd name="T123" fmla="*/ 28 h 73"/>
                <a:gd name="T124" fmla="*/ 14 w 40"/>
                <a:gd name="T125" fmla="*/ 2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73">
                  <a:moveTo>
                    <a:pt x="14" y="27"/>
                  </a:moveTo>
                  <a:lnTo>
                    <a:pt x="18" y="26"/>
                  </a:lnTo>
                  <a:lnTo>
                    <a:pt x="22" y="26"/>
                  </a:lnTo>
                  <a:lnTo>
                    <a:pt x="28" y="26"/>
                  </a:lnTo>
                  <a:lnTo>
                    <a:pt x="31" y="28"/>
                  </a:lnTo>
                  <a:lnTo>
                    <a:pt x="36" y="31"/>
                  </a:lnTo>
                  <a:lnTo>
                    <a:pt x="38" y="36"/>
                  </a:lnTo>
                  <a:lnTo>
                    <a:pt x="40" y="41"/>
                  </a:lnTo>
                  <a:lnTo>
                    <a:pt x="40" y="48"/>
                  </a:lnTo>
                  <a:lnTo>
                    <a:pt x="39" y="58"/>
                  </a:lnTo>
                  <a:lnTo>
                    <a:pt x="35" y="66"/>
                  </a:lnTo>
                  <a:lnTo>
                    <a:pt x="32" y="68"/>
                  </a:lnTo>
                  <a:lnTo>
                    <a:pt x="29" y="71"/>
                  </a:lnTo>
                  <a:lnTo>
                    <a:pt x="24" y="72"/>
                  </a:lnTo>
                  <a:lnTo>
                    <a:pt x="19" y="73"/>
                  </a:lnTo>
                  <a:lnTo>
                    <a:pt x="14" y="72"/>
                  </a:lnTo>
                  <a:lnTo>
                    <a:pt x="10" y="71"/>
                  </a:lnTo>
                  <a:lnTo>
                    <a:pt x="5" y="68"/>
                  </a:lnTo>
                  <a:lnTo>
                    <a:pt x="2" y="65"/>
                  </a:lnTo>
                  <a:lnTo>
                    <a:pt x="0" y="62"/>
                  </a:lnTo>
                  <a:lnTo>
                    <a:pt x="0" y="57"/>
                  </a:lnTo>
                  <a:lnTo>
                    <a:pt x="0" y="55"/>
                  </a:lnTo>
                  <a:lnTo>
                    <a:pt x="1" y="53"/>
                  </a:lnTo>
                  <a:lnTo>
                    <a:pt x="3" y="51"/>
                  </a:lnTo>
                  <a:lnTo>
                    <a:pt x="5" y="51"/>
                  </a:lnTo>
                  <a:lnTo>
                    <a:pt x="8" y="51"/>
                  </a:lnTo>
                  <a:lnTo>
                    <a:pt x="9" y="53"/>
                  </a:lnTo>
                  <a:lnTo>
                    <a:pt x="9" y="55"/>
                  </a:lnTo>
                  <a:lnTo>
                    <a:pt x="10" y="56"/>
                  </a:lnTo>
                  <a:lnTo>
                    <a:pt x="9" y="58"/>
                  </a:lnTo>
                  <a:lnTo>
                    <a:pt x="8" y="59"/>
                  </a:lnTo>
                  <a:lnTo>
                    <a:pt x="8" y="62"/>
                  </a:lnTo>
                  <a:lnTo>
                    <a:pt x="6" y="63"/>
                  </a:lnTo>
                  <a:lnTo>
                    <a:pt x="8" y="65"/>
                  </a:lnTo>
                  <a:lnTo>
                    <a:pt x="9" y="66"/>
                  </a:lnTo>
                  <a:lnTo>
                    <a:pt x="11" y="68"/>
                  </a:lnTo>
                  <a:lnTo>
                    <a:pt x="14" y="70"/>
                  </a:lnTo>
                  <a:lnTo>
                    <a:pt x="20" y="70"/>
                  </a:lnTo>
                  <a:lnTo>
                    <a:pt x="23" y="70"/>
                  </a:lnTo>
                  <a:lnTo>
                    <a:pt x="27" y="67"/>
                  </a:lnTo>
                  <a:lnTo>
                    <a:pt x="29" y="64"/>
                  </a:lnTo>
                  <a:lnTo>
                    <a:pt x="31" y="59"/>
                  </a:lnTo>
                  <a:lnTo>
                    <a:pt x="32" y="55"/>
                  </a:lnTo>
                  <a:lnTo>
                    <a:pt x="33" y="48"/>
                  </a:lnTo>
                  <a:lnTo>
                    <a:pt x="33" y="44"/>
                  </a:lnTo>
                  <a:lnTo>
                    <a:pt x="32" y="39"/>
                  </a:lnTo>
                  <a:lnTo>
                    <a:pt x="30" y="35"/>
                  </a:lnTo>
                  <a:lnTo>
                    <a:pt x="28" y="32"/>
                  </a:lnTo>
                  <a:lnTo>
                    <a:pt x="24" y="30"/>
                  </a:lnTo>
                  <a:lnTo>
                    <a:pt x="21" y="30"/>
                  </a:lnTo>
                  <a:lnTo>
                    <a:pt x="17" y="30"/>
                  </a:lnTo>
                  <a:lnTo>
                    <a:pt x="13" y="31"/>
                  </a:lnTo>
                  <a:lnTo>
                    <a:pt x="10" y="33"/>
                  </a:lnTo>
                  <a:lnTo>
                    <a:pt x="6" y="38"/>
                  </a:lnTo>
                  <a:lnTo>
                    <a:pt x="3" y="38"/>
                  </a:lnTo>
                  <a:lnTo>
                    <a:pt x="4" y="0"/>
                  </a:lnTo>
                  <a:lnTo>
                    <a:pt x="39" y="0"/>
                  </a:lnTo>
                  <a:lnTo>
                    <a:pt x="38" y="6"/>
                  </a:lnTo>
                  <a:lnTo>
                    <a:pt x="8" y="6"/>
                  </a:lnTo>
                  <a:lnTo>
                    <a:pt x="6" y="33"/>
                  </a:lnTo>
                  <a:lnTo>
                    <a:pt x="9" y="30"/>
                  </a:lnTo>
                  <a:lnTo>
                    <a:pt x="11" y="28"/>
                  </a:lnTo>
                  <a:lnTo>
                    <a:pt x="14" y="2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77" name="Freeform 179"/>
            <p:cNvSpPr>
              <a:spLocks noEditPoints="1"/>
            </p:cNvSpPr>
            <p:nvPr/>
          </p:nvSpPr>
          <p:spPr bwMode="auto">
            <a:xfrm>
              <a:off x="986565" y="3119703"/>
              <a:ext cx="75289" cy="67732"/>
            </a:xfrm>
            <a:custGeom>
              <a:avLst/>
              <a:gdLst>
                <a:gd name="T0" fmla="*/ 34 w 41"/>
                <a:gd name="T1" fmla="*/ 23 h 50"/>
                <a:gd name="T2" fmla="*/ 33 w 41"/>
                <a:gd name="T3" fmla="*/ 17 h 50"/>
                <a:gd name="T4" fmla="*/ 32 w 41"/>
                <a:gd name="T5" fmla="*/ 12 h 50"/>
                <a:gd name="T6" fmla="*/ 31 w 41"/>
                <a:gd name="T7" fmla="*/ 8 h 50"/>
                <a:gd name="T8" fmla="*/ 27 w 41"/>
                <a:gd name="T9" fmla="*/ 6 h 50"/>
                <a:gd name="T10" fmla="*/ 25 w 41"/>
                <a:gd name="T11" fmla="*/ 4 h 50"/>
                <a:gd name="T12" fmla="*/ 21 w 41"/>
                <a:gd name="T13" fmla="*/ 4 h 50"/>
                <a:gd name="T14" fmla="*/ 17 w 41"/>
                <a:gd name="T15" fmla="*/ 4 h 50"/>
                <a:gd name="T16" fmla="*/ 14 w 41"/>
                <a:gd name="T17" fmla="*/ 6 h 50"/>
                <a:gd name="T18" fmla="*/ 11 w 41"/>
                <a:gd name="T19" fmla="*/ 8 h 50"/>
                <a:gd name="T20" fmla="*/ 8 w 41"/>
                <a:gd name="T21" fmla="*/ 13 h 50"/>
                <a:gd name="T22" fmla="*/ 7 w 41"/>
                <a:gd name="T23" fmla="*/ 17 h 50"/>
                <a:gd name="T24" fmla="*/ 7 w 41"/>
                <a:gd name="T25" fmla="*/ 23 h 50"/>
                <a:gd name="T26" fmla="*/ 34 w 41"/>
                <a:gd name="T27" fmla="*/ 23 h 50"/>
                <a:gd name="T28" fmla="*/ 7 w 41"/>
                <a:gd name="T29" fmla="*/ 26 h 50"/>
                <a:gd name="T30" fmla="*/ 7 w 41"/>
                <a:gd name="T31" fmla="*/ 31 h 50"/>
                <a:gd name="T32" fmla="*/ 8 w 41"/>
                <a:gd name="T33" fmla="*/ 35 h 50"/>
                <a:gd name="T34" fmla="*/ 9 w 41"/>
                <a:gd name="T35" fmla="*/ 39 h 50"/>
                <a:gd name="T36" fmla="*/ 11 w 41"/>
                <a:gd name="T37" fmla="*/ 41 h 50"/>
                <a:gd name="T38" fmla="*/ 14 w 41"/>
                <a:gd name="T39" fmla="*/ 44 h 50"/>
                <a:gd name="T40" fmla="*/ 18 w 41"/>
                <a:gd name="T41" fmla="*/ 45 h 50"/>
                <a:gd name="T42" fmla="*/ 23 w 41"/>
                <a:gd name="T43" fmla="*/ 47 h 50"/>
                <a:gd name="T44" fmla="*/ 27 w 41"/>
                <a:gd name="T45" fmla="*/ 45 h 50"/>
                <a:gd name="T46" fmla="*/ 32 w 41"/>
                <a:gd name="T47" fmla="*/ 43 h 50"/>
                <a:gd name="T48" fmla="*/ 35 w 41"/>
                <a:gd name="T49" fmla="*/ 40 h 50"/>
                <a:gd name="T50" fmla="*/ 38 w 41"/>
                <a:gd name="T51" fmla="*/ 35 h 50"/>
                <a:gd name="T52" fmla="*/ 40 w 41"/>
                <a:gd name="T53" fmla="*/ 36 h 50"/>
                <a:gd name="T54" fmla="*/ 38 w 41"/>
                <a:gd name="T55" fmla="*/ 41 h 50"/>
                <a:gd name="T56" fmla="*/ 34 w 41"/>
                <a:gd name="T57" fmla="*/ 45 h 50"/>
                <a:gd name="T58" fmla="*/ 31 w 41"/>
                <a:gd name="T59" fmla="*/ 48 h 50"/>
                <a:gd name="T60" fmla="*/ 26 w 41"/>
                <a:gd name="T61" fmla="*/ 49 h 50"/>
                <a:gd name="T62" fmla="*/ 22 w 41"/>
                <a:gd name="T63" fmla="*/ 50 h 50"/>
                <a:gd name="T64" fmla="*/ 16 w 41"/>
                <a:gd name="T65" fmla="*/ 49 h 50"/>
                <a:gd name="T66" fmla="*/ 11 w 41"/>
                <a:gd name="T67" fmla="*/ 47 h 50"/>
                <a:gd name="T68" fmla="*/ 6 w 41"/>
                <a:gd name="T69" fmla="*/ 43 h 50"/>
                <a:gd name="T70" fmla="*/ 1 w 41"/>
                <a:gd name="T71" fmla="*/ 35 h 50"/>
                <a:gd name="T72" fmla="*/ 0 w 41"/>
                <a:gd name="T73" fmla="*/ 25 h 50"/>
                <a:gd name="T74" fmla="*/ 0 w 41"/>
                <a:gd name="T75" fmla="*/ 18 h 50"/>
                <a:gd name="T76" fmla="*/ 3 w 41"/>
                <a:gd name="T77" fmla="*/ 13 h 50"/>
                <a:gd name="T78" fmla="*/ 6 w 41"/>
                <a:gd name="T79" fmla="*/ 7 h 50"/>
                <a:gd name="T80" fmla="*/ 11 w 41"/>
                <a:gd name="T81" fmla="*/ 4 h 50"/>
                <a:gd name="T82" fmla="*/ 15 w 41"/>
                <a:gd name="T83" fmla="*/ 1 h 50"/>
                <a:gd name="T84" fmla="*/ 21 w 41"/>
                <a:gd name="T85" fmla="*/ 0 h 50"/>
                <a:gd name="T86" fmla="*/ 26 w 41"/>
                <a:gd name="T87" fmla="*/ 1 h 50"/>
                <a:gd name="T88" fmla="*/ 31 w 41"/>
                <a:gd name="T89" fmla="*/ 3 h 50"/>
                <a:gd name="T90" fmla="*/ 35 w 41"/>
                <a:gd name="T91" fmla="*/ 6 h 50"/>
                <a:gd name="T92" fmla="*/ 40 w 41"/>
                <a:gd name="T93" fmla="*/ 14 h 50"/>
                <a:gd name="T94" fmla="*/ 41 w 41"/>
                <a:gd name="T95" fmla="*/ 26 h 50"/>
                <a:gd name="T96" fmla="*/ 7 w 41"/>
                <a:gd name="T97"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50">
                  <a:moveTo>
                    <a:pt x="34" y="23"/>
                  </a:moveTo>
                  <a:lnTo>
                    <a:pt x="33" y="17"/>
                  </a:lnTo>
                  <a:lnTo>
                    <a:pt x="32" y="12"/>
                  </a:lnTo>
                  <a:lnTo>
                    <a:pt x="31" y="8"/>
                  </a:lnTo>
                  <a:lnTo>
                    <a:pt x="27" y="6"/>
                  </a:lnTo>
                  <a:lnTo>
                    <a:pt x="25" y="4"/>
                  </a:lnTo>
                  <a:lnTo>
                    <a:pt x="21" y="4"/>
                  </a:lnTo>
                  <a:lnTo>
                    <a:pt x="17" y="4"/>
                  </a:lnTo>
                  <a:lnTo>
                    <a:pt x="14" y="6"/>
                  </a:lnTo>
                  <a:lnTo>
                    <a:pt x="11" y="8"/>
                  </a:lnTo>
                  <a:lnTo>
                    <a:pt x="8" y="13"/>
                  </a:lnTo>
                  <a:lnTo>
                    <a:pt x="7" y="17"/>
                  </a:lnTo>
                  <a:lnTo>
                    <a:pt x="7" y="23"/>
                  </a:lnTo>
                  <a:lnTo>
                    <a:pt x="34" y="23"/>
                  </a:lnTo>
                  <a:close/>
                  <a:moveTo>
                    <a:pt x="7" y="26"/>
                  </a:moveTo>
                  <a:lnTo>
                    <a:pt x="7" y="31"/>
                  </a:lnTo>
                  <a:lnTo>
                    <a:pt x="8" y="35"/>
                  </a:lnTo>
                  <a:lnTo>
                    <a:pt x="9" y="39"/>
                  </a:lnTo>
                  <a:lnTo>
                    <a:pt x="11" y="41"/>
                  </a:lnTo>
                  <a:lnTo>
                    <a:pt x="14" y="44"/>
                  </a:lnTo>
                  <a:lnTo>
                    <a:pt x="18" y="45"/>
                  </a:lnTo>
                  <a:lnTo>
                    <a:pt x="23" y="47"/>
                  </a:lnTo>
                  <a:lnTo>
                    <a:pt x="27" y="45"/>
                  </a:lnTo>
                  <a:lnTo>
                    <a:pt x="32" y="43"/>
                  </a:lnTo>
                  <a:lnTo>
                    <a:pt x="35" y="40"/>
                  </a:lnTo>
                  <a:lnTo>
                    <a:pt x="38" y="35"/>
                  </a:lnTo>
                  <a:lnTo>
                    <a:pt x="40" y="36"/>
                  </a:lnTo>
                  <a:lnTo>
                    <a:pt x="38" y="41"/>
                  </a:lnTo>
                  <a:lnTo>
                    <a:pt x="34" y="45"/>
                  </a:lnTo>
                  <a:lnTo>
                    <a:pt x="31" y="48"/>
                  </a:lnTo>
                  <a:lnTo>
                    <a:pt x="26" y="49"/>
                  </a:lnTo>
                  <a:lnTo>
                    <a:pt x="22" y="50"/>
                  </a:lnTo>
                  <a:lnTo>
                    <a:pt x="16" y="49"/>
                  </a:lnTo>
                  <a:lnTo>
                    <a:pt x="11" y="47"/>
                  </a:lnTo>
                  <a:lnTo>
                    <a:pt x="6" y="43"/>
                  </a:lnTo>
                  <a:lnTo>
                    <a:pt x="1" y="35"/>
                  </a:lnTo>
                  <a:lnTo>
                    <a:pt x="0" y="25"/>
                  </a:lnTo>
                  <a:lnTo>
                    <a:pt x="0" y="18"/>
                  </a:lnTo>
                  <a:lnTo>
                    <a:pt x="3" y="13"/>
                  </a:lnTo>
                  <a:lnTo>
                    <a:pt x="6" y="7"/>
                  </a:lnTo>
                  <a:lnTo>
                    <a:pt x="11" y="4"/>
                  </a:lnTo>
                  <a:lnTo>
                    <a:pt x="15" y="1"/>
                  </a:lnTo>
                  <a:lnTo>
                    <a:pt x="21" y="0"/>
                  </a:lnTo>
                  <a:lnTo>
                    <a:pt x="26" y="1"/>
                  </a:lnTo>
                  <a:lnTo>
                    <a:pt x="31" y="3"/>
                  </a:lnTo>
                  <a:lnTo>
                    <a:pt x="35" y="6"/>
                  </a:lnTo>
                  <a:lnTo>
                    <a:pt x="40" y="14"/>
                  </a:lnTo>
                  <a:lnTo>
                    <a:pt x="41" y="26"/>
                  </a:lnTo>
                  <a:lnTo>
                    <a:pt x="7"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78" name="Freeform 180"/>
            <p:cNvSpPr>
              <a:spLocks/>
            </p:cNvSpPr>
            <p:nvPr/>
          </p:nvSpPr>
          <p:spPr bwMode="auto">
            <a:xfrm>
              <a:off x="1069199" y="3088546"/>
              <a:ext cx="132214" cy="98889"/>
            </a:xfrm>
            <a:custGeom>
              <a:avLst/>
              <a:gdLst>
                <a:gd name="T0" fmla="*/ 72 w 72"/>
                <a:gd name="T1" fmla="*/ 3 h 73"/>
                <a:gd name="T2" fmla="*/ 69 w 72"/>
                <a:gd name="T3" fmla="*/ 3 h 73"/>
                <a:gd name="T4" fmla="*/ 67 w 72"/>
                <a:gd name="T5" fmla="*/ 3 h 73"/>
                <a:gd name="T6" fmla="*/ 66 w 72"/>
                <a:gd name="T7" fmla="*/ 4 h 73"/>
                <a:gd name="T8" fmla="*/ 64 w 72"/>
                <a:gd name="T9" fmla="*/ 8 h 73"/>
                <a:gd name="T10" fmla="*/ 37 w 72"/>
                <a:gd name="T11" fmla="*/ 73 h 73"/>
                <a:gd name="T12" fmla="*/ 34 w 72"/>
                <a:gd name="T13" fmla="*/ 73 h 73"/>
                <a:gd name="T14" fmla="*/ 8 w 72"/>
                <a:gd name="T15" fmla="*/ 8 h 73"/>
                <a:gd name="T16" fmla="*/ 7 w 72"/>
                <a:gd name="T17" fmla="*/ 5 h 73"/>
                <a:gd name="T18" fmla="*/ 6 w 72"/>
                <a:gd name="T19" fmla="*/ 4 h 73"/>
                <a:gd name="T20" fmla="*/ 4 w 72"/>
                <a:gd name="T21" fmla="*/ 3 h 73"/>
                <a:gd name="T22" fmla="*/ 3 w 72"/>
                <a:gd name="T23" fmla="*/ 3 h 73"/>
                <a:gd name="T24" fmla="*/ 0 w 72"/>
                <a:gd name="T25" fmla="*/ 3 h 73"/>
                <a:gd name="T26" fmla="*/ 0 w 72"/>
                <a:gd name="T27" fmla="*/ 0 h 73"/>
                <a:gd name="T28" fmla="*/ 20 w 72"/>
                <a:gd name="T29" fmla="*/ 0 h 73"/>
                <a:gd name="T30" fmla="*/ 20 w 72"/>
                <a:gd name="T31" fmla="*/ 3 h 73"/>
                <a:gd name="T32" fmla="*/ 19 w 72"/>
                <a:gd name="T33" fmla="*/ 3 h 73"/>
                <a:gd name="T34" fmla="*/ 16 w 72"/>
                <a:gd name="T35" fmla="*/ 3 h 73"/>
                <a:gd name="T36" fmla="*/ 15 w 72"/>
                <a:gd name="T37" fmla="*/ 3 h 73"/>
                <a:gd name="T38" fmla="*/ 14 w 72"/>
                <a:gd name="T39" fmla="*/ 5 h 73"/>
                <a:gd name="T40" fmla="*/ 15 w 72"/>
                <a:gd name="T41" fmla="*/ 6 h 73"/>
                <a:gd name="T42" fmla="*/ 38 w 72"/>
                <a:gd name="T43" fmla="*/ 62 h 73"/>
                <a:gd name="T44" fmla="*/ 39 w 72"/>
                <a:gd name="T45" fmla="*/ 62 h 73"/>
                <a:gd name="T46" fmla="*/ 60 w 72"/>
                <a:gd name="T47" fmla="*/ 8 h 73"/>
                <a:gd name="T48" fmla="*/ 61 w 72"/>
                <a:gd name="T49" fmla="*/ 6 h 73"/>
                <a:gd name="T50" fmla="*/ 60 w 72"/>
                <a:gd name="T51" fmla="*/ 4 h 73"/>
                <a:gd name="T52" fmla="*/ 59 w 72"/>
                <a:gd name="T53" fmla="*/ 3 h 73"/>
                <a:gd name="T54" fmla="*/ 57 w 72"/>
                <a:gd name="T55" fmla="*/ 3 h 73"/>
                <a:gd name="T56" fmla="*/ 55 w 72"/>
                <a:gd name="T57" fmla="*/ 3 h 73"/>
                <a:gd name="T58" fmla="*/ 55 w 72"/>
                <a:gd name="T59" fmla="*/ 0 h 73"/>
                <a:gd name="T60" fmla="*/ 72 w 72"/>
                <a:gd name="T61" fmla="*/ 0 h 73"/>
                <a:gd name="T62" fmla="*/ 72 w 72"/>
                <a:gd name="T63" fmla="*/ 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 h="73">
                  <a:moveTo>
                    <a:pt x="72" y="3"/>
                  </a:moveTo>
                  <a:lnTo>
                    <a:pt x="69" y="3"/>
                  </a:lnTo>
                  <a:lnTo>
                    <a:pt x="67" y="3"/>
                  </a:lnTo>
                  <a:lnTo>
                    <a:pt x="66" y="4"/>
                  </a:lnTo>
                  <a:lnTo>
                    <a:pt x="64" y="8"/>
                  </a:lnTo>
                  <a:lnTo>
                    <a:pt x="37" y="73"/>
                  </a:lnTo>
                  <a:lnTo>
                    <a:pt x="34" y="73"/>
                  </a:lnTo>
                  <a:lnTo>
                    <a:pt x="8" y="8"/>
                  </a:lnTo>
                  <a:lnTo>
                    <a:pt x="7" y="5"/>
                  </a:lnTo>
                  <a:lnTo>
                    <a:pt x="6" y="4"/>
                  </a:lnTo>
                  <a:lnTo>
                    <a:pt x="4" y="3"/>
                  </a:lnTo>
                  <a:lnTo>
                    <a:pt x="3" y="3"/>
                  </a:lnTo>
                  <a:lnTo>
                    <a:pt x="0" y="3"/>
                  </a:lnTo>
                  <a:lnTo>
                    <a:pt x="0" y="0"/>
                  </a:lnTo>
                  <a:lnTo>
                    <a:pt x="20" y="0"/>
                  </a:lnTo>
                  <a:lnTo>
                    <a:pt x="20" y="3"/>
                  </a:lnTo>
                  <a:lnTo>
                    <a:pt x="19" y="3"/>
                  </a:lnTo>
                  <a:lnTo>
                    <a:pt x="16" y="3"/>
                  </a:lnTo>
                  <a:lnTo>
                    <a:pt x="15" y="3"/>
                  </a:lnTo>
                  <a:lnTo>
                    <a:pt x="14" y="5"/>
                  </a:lnTo>
                  <a:lnTo>
                    <a:pt x="15" y="6"/>
                  </a:lnTo>
                  <a:lnTo>
                    <a:pt x="38" y="62"/>
                  </a:lnTo>
                  <a:lnTo>
                    <a:pt x="39" y="62"/>
                  </a:lnTo>
                  <a:lnTo>
                    <a:pt x="60" y="8"/>
                  </a:lnTo>
                  <a:lnTo>
                    <a:pt x="61" y="6"/>
                  </a:lnTo>
                  <a:lnTo>
                    <a:pt x="60" y="4"/>
                  </a:lnTo>
                  <a:lnTo>
                    <a:pt x="59" y="3"/>
                  </a:lnTo>
                  <a:lnTo>
                    <a:pt x="57" y="3"/>
                  </a:lnTo>
                  <a:lnTo>
                    <a:pt x="55" y="3"/>
                  </a:lnTo>
                  <a:lnTo>
                    <a:pt x="55" y="0"/>
                  </a:lnTo>
                  <a:lnTo>
                    <a:pt x="72" y="0"/>
                  </a:lnTo>
                  <a:lnTo>
                    <a:pt x="72"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79" name="Freeform 181"/>
            <p:cNvSpPr>
              <a:spLocks noEditPoints="1"/>
            </p:cNvSpPr>
            <p:nvPr/>
          </p:nvSpPr>
          <p:spPr bwMode="auto">
            <a:xfrm>
              <a:off x="312643" y="1934399"/>
              <a:ext cx="78961" cy="100243"/>
            </a:xfrm>
            <a:custGeom>
              <a:avLst/>
              <a:gdLst>
                <a:gd name="T0" fmla="*/ 7 w 43"/>
                <a:gd name="T1" fmla="*/ 50 h 74"/>
                <a:gd name="T2" fmla="*/ 7 w 43"/>
                <a:gd name="T3" fmla="*/ 60 h 74"/>
                <a:gd name="T4" fmla="*/ 10 w 43"/>
                <a:gd name="T5" fmla="*/ 67 h 74"/>
                <a:gd name="T6" fmla="*/ 17 w 43"/>
                <a:gd name="T7" fmla="*/ 70 h 74"/>
                <a:gd name="T8" fmla="*/ 26 w 43"/>
                <a:gd name="T9" fmla="*/ 70 h 74"/>
                <a:gd name="T10" fmla="*/ 32 w 43"/>
                <a:gd name="T11" fmla="*/ 67 h 74"/>
                <a:gd name="T12" fmla="*/ 36 w 43"/>
                <a:gd name="T13" fmla="*/ 60 h 74"/>
                <a:gd name="T14" fmla="*/ 36 w 43"/>
                <a:gd name="T15" fmla="*/ 52 h 74"/>
                <a:gd name="T16" fmla="*/ 31 w 43"/>
                <a:gd name="T17" fmla="*/ 45 h 74"/>
                <a:gd name="T18" fmla="*/ 22 w 43"/>
                <a:gd name="T19" fmla="*/ 40 h 74"/>
                <a:gd name="T20" fmla="*/ 11 w 43"/>
                <a:gd name="T21" fmla="*/ 41 h 74"/>
                <a:gd name="T22" fmla="*/ 39 w 43"/>
                <a:gd name="T23" fmla="*/ 44 h 74"/>
                <a:gd name="T24" fmla="*/ 43 w 43"/>
                <a:gd name="T25" fmla="*/ 54 h 74"/>
                <a:gd name="T26" fmla="*/ 40 w 43"/>
                <a:gd name="T27" fmla="*/ 65 h 74"/>
                <a:gd name="T28" fmla="*/ 32 w 43"/>
                <a:gd name="T29" fmla="*/ 71 h 74"/>
                <a:gd name="T30" fmla="*/ 21 w 43"/>
                <a:gd name="T31" fmla="*/ 74 h 74"/>
                <a:gd name="T32" fmla="*/ 11 w 43"/>
                <a:gd name="T33" fmla="*/ 71 h 74"/>
                <a:gd name="T34" fmla="*/ 2 w 43"/>
                <a:gd name="T35" fmla="*/ 65 h 74"/>
                <a:gd name="T36" fmla="*/ 0 w 43"/>
                <a:gd name="T37" fmla="*/ 55 h 74"/>
                <a:gd name="T38" fmla="*/ 1 w 43"/>
                <a:gd name="T39" fmla="*/ 46 h 74"/>
                <a:gd name="T40" fmla="*/ 5 w 43"/>
                <a:gd name="T41" fmla="*/ 40 h 74"/>
                <a:gd name="T42" fmla="*/ 13 w 43"/>
                <a:gd name="T43" fmla="*/ 34 h 74"/>
                <a:gd name="T44" fmla="*/ 4 w 43"/>
                <a:gd name="T45" fmla="*/ 27 h 74"/>
                <a:gd name="T46" fmla="*/ 1 w 43"/>
                <a:gd name="T47" fmla="*/ 17 h 74"/>
                <a:gd name="T48" fmla="*/ 4 w 43"/>
                <a:gd name="T49" fmla="*/ 8 h 74"/>
                <a:gd name="T50" fmla="*/ 11 w 43"/>
                <a:gd name="T51" fmla="*/ 2 h 74"/>
                <a:gd name="T52" fmla="*/ 22 w 43"/>
                <a:gd name="T53" fmla="*/ 0 h 74"/>
                <a:gd name="T54" fmla="*/ 32 w 43"/>
                <a:gd name="T55" fmla="*/ 2 h 74"/>
                <a:gd name="T56" fmla="*/ 39 w 43"/>
                <a:gd name="T57" fmla="*/ 8 h 74"/>
                <a:gd name="T58" fmla="*/ 41 w 43"/>
                <a:gd name="T59" fmla="*/ 17 h 74"/>
                <a:gd name="T60" fmla="*/ 38 w 43"/>
                <a:gd name="T61" fmla="*/ 26 h 74"/>
                <a:gd name="T62" fmla="*/ 32 w 43"/>
                <a:gd name="T63" fmla="*/ 32 h 74"/>
                <a:gd name="T64" fmla="*/ 34 w 43"/>
                <a:gd name="T65" fmla="*/ 37 h 74"/>
                <a:gd name="T66" fmla="*/ 39 w 43"/>
                <a:gd name="T67" fmla="*/ 44 h 74"/>
                <a:gd name="T68" fmla="*/ 36 w 43"/>
                <a:gd name="T69" fmla="*/ 23 h 74"/>
                <a:gd name="T70" fmla="*/ 36 w 43"/>
                <a:gd name="T71" fmla="*/ 14 h 74"/>
                <a:gd name="T72" fmla="*/ 32 w 43"/>
                <a:gd name="T73" fmla="*/ 7 h 74"/>
                <a:gd name="T74" fmla="*/ 27 w 43"/>
                <a:gd name="T75" fmla="*/ 4 h 74"/>
                <a:gd name="T76" fmla="*/ 17 w 43"/>
                <a:gd name="T77" fmla="*/ 4 h 74"/>
                <a:gd name="T78" fmla="*/ 11 w 43"/>
                <a:gd name="T79" fmla="*/ 7 h 74"/>
                <a:gd name="T80" fmla="*/ 8 w 43"/>
                <a:gd name="T81" fmla="*/ 16 h 74"/>
                <a:gd name="T82" fmla="*/ 9 w 43"/>
                <a:gd name="T83" fmla="*/ 22 h 74"/>
                <a:gd name="T84" fmla="*/ 16 w 43"/>
                <a:gd name="T85" fmla="*/ 27 h 74"/>
                <a:gd name="T86" fmla="*/ 26 w 43"/>
                <a:gd name="T87" fmla="*/ 33 h 74"/>
                <a:gd name="T88" fmla="*/ 34 w 43"/>
                <a:gd name="T89"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 h="74">
                  <a:moveTo>
                    <a:pt x="8" y="44"/>
                  </a:moveTo>
                  <a:lnTo>
                    <a:pt x="7" y="50"/>
                  </a:lnTo>
                  <a:lnTo>
                    <a:pt x="5" y="55"/>
                  </a:lnTo>
                  <a:lnTo>
                    <a:pt x="7" y="60"/>
                  </a:lnTo>
                  <a:lnTo>
                    <a:pt x="8" y="63"/>
                  </a:lnTo>
                  <a:lnTo>
                    <a:pt x="10" y="67"/>
                  </a:lnTo>
                  <a:lnTo>
                    <a:pt x="13" y="69"/>
                  </a:lnTo>
                  <a:lnTo>
                    <a:pt x="17" y="70"/>
                  </a:lnTo>
                  <a:lnTo>
                    <a:pt x="21" y="71"/>
                  </a:lnTo>
                  <a:lnTo>
                    <a:pt x="26" y="70"/>
                  </a:lnTo>
                  <a:lnTo>
                    <a:pt x="30" y="69"/>
                  </a:lnTo>
                  <a:lnTo>
                    <a:pt x="32" y="67"/>
                  </a:lnTo>
                  <a:lnTo>
                    <a:pt x="35" y="63"/>
                  </a:lnTo>
                  <a:lnTo>
                    <a:pt x="36" y="60"/>
                  </a:lnTo>
                  <a:lnTo>
                    <a:pt x="36" y="57"/>
                  </a:lnTo>
                  <a:lnTo>
                    <a:pt x="36" y="52"/>
                  </a:lnTo>
                  <a:lnTo>
                    <a:pt x="34" y="49"/>
                  </a:lnTo>
                  <a:lnTo>
                    <a:pt x="31" y="45"/>
                  </a:lnTo>
                  <a:lnTo>
                    <a:pt x="27" y="42"/>
                  </a:lnTo>
                  <a:lnTo>
                    <a:pt x="22" y="40"/>
                  </a:lnTo>
                  <a:lnTo>
                    <a:pt x="17" y="36"/>
                  </a:lnTo>
                  <a:lnTo>
                    <a:pt x="11" y="41"/>
                  </a:lnTo>
                  <a:lnTo>
                    <a:pt x="8" y="44"/>
                  </a:lnTo>
                  <a:close/>
                  <a:moveTo>
                    <a:pt x="39" y="44"/>
                  </a:moveTo>
                  <a:lnTo>
                    <a:pt x="41" y="49"/>
                  </a:lnTo>
                  <a:lnTo>
                    <a:pt x="43" y="54"/>
                  </a:lnTo>
                  <a:lnTo>
                    <a:pt x="43" y="60"/>
                  </a:lnTo>
                  <a:lnTo>
                    <a:pt x="40" y="65"/>
                  </a:lnTo>
                  <a:lnTo>
                    <a:pt x="37" y="68"/>
                  </a:lnTo>
                  <a:lnTo>
                    <a:pt x="32" y="71"/>
                  </a:lnTo>
                  <a:lnTo>
                    <a:pt x="27" y="74"/>
                  </a:lnTo>
                  <a:lnTo>
                    <a:pt x="21" y="74"/>
                  </a:lnTo>
                  <a:lnTo>
                    <a:pt x="16" y="74"/>
                  </a:lnTo>
                  <a:lnTo>
                    <a:pt x="11" y="71"/>
                  </a:lnTo>
                  <a:lnTo>
                    <a:pt x="7" y="68"/>
                  </a:lnTo>
                  <a:lnTo>
                    <a:pt x="2" y="65"/>
                  </a:lnTo>
                  <a:lnTo>
                    <a:pt x="1" y="60"/>
                  </a:lnTo>
                  <a:lnTo>
                    <a:pt x="0" y="55"/>
                  </a:lnTo>
                  <a:lnTo>
                    <a:pt x="0" y="51"/>
                  </a:lnTo>
                  <a:lnTo>
                    <a:pt x="1" y="46"/>
                  </a:lnTo>
                  <a:lnTo>
                    <a:pt x="3" y="43"/>
                  </a:lnTo>
                  <a:lnTo>
                    <a:pt x="5" y="40"/>
                  </a:lnTo>
                  <a:lnTo>
                    <a:pt x="9" y="37"/>
                  </a:lnTo>
                  <a:lnTo>
                    <a:pt x="13" y="34"/>
                  </a:lnTo>
                  <a:lnTo>
                    <a:pt x="9" y="31"/>
                  </a:lnTo>
                  <a:lnTo>
                    <a:pt x="4" y="27"/>
                  </a:lnTo>
                  <a:lnTo>
                    <a:pt x="2" y="23"/>
                  </a:lnTo>
                  <a:lnTo>
                    <a:pt x="1" y="17"/>
                  </a:lnTo>
                  <a:lnTo>
                    <a:pt x="2" y="13"/>
                  </a:lnTo>
                  <a:lnTo>
                    <a:pt x="4" y="8"/>
                  </a:lnTo>
                  <a:lnTo>
                    <a:pt x="7" y="5"/>
                  </a:lnTo>
                  <a:lnTo>
                    <a:pt x="11" y="2"/>
                  </a:lnTo>
                  <a:lnTo>
                    <a:pt x="16" y="0"/>
                  </a:lnTo>
                  <a:lnTo>
                    <a:pt x="22" y="0"/>
                  </a:lnTo>
                  <a:lnTo>
                    <a:pt x="28" y="0"/>
                  </a:lnTo>
                  <a:lnTo>
                    <a:pt x="32" y="2"/>
                  </a:lnTo>
                  <a:lnTo>
                    <a:pt x="36" y="5"/>
                  </a:lnTo>
                  <a:lnTo>
                    <a:pt x="39" y="8"/>
                  </a:lnTo>
                  <a:lnTo>
                    <a:pt x="41" y="13"/>
                  </a:lnTo>
                  <a:lnTo>
                    <a:pt x="41" y="17"/>
                  </a:lnTo>
                  <a:lnTo>
                    <a:pt x="41" y="22"/>
                  </a:lnTo>
                  <a:lnTo>
                    <a:pt x="38" y="26"/>
                  </a:lnTo>
                  <a:lnTo>
                    <a:pt x="36" y="30"/>
                  </a:lnTo>
                  <a:lnTo>
                    <a:pt x="32" y="32"/>
                  </a:lnTo>
                  <a:lnTo>
                    <a:pt x="29" y="34"/>
                  </a:lnTo>
                  <a:lnTo>
                    <a:pt x="34" y="37"/>
                  </a:lnTo>
                  <a:lnTo>
                    <a:pt x="37" y="41"/>
                  </a:lnTo>
                  <a:lnTo>
                    <a:pt x="39" y="44"/>
                  </a:lnTo>
                  <a:close/>
                  <a:moveTo>
                    <a:pt x="34" y="26"/>
                  </a:moveTo>
                  <a:lnTo>
                    <a:pt x="36" y="23"/>
                  </a:lnTo>
                  <a:lnTo>
                    <a:pt x="36" y="17"/>
                  </a:lnTo>
                  <a:lnTo>
                    <a:pt x="36" y="14"/>
                  </a:lnTo>
                  <a:lnTo>
                    <a:pt x="35" y="10"/>
                  </a:lnTo>
                  <a:lnTo>
                    <a:pt x="32" y="7"/>
                  </a:lnTo>
                  <a:lnTo>
                    <a:pt x="30" y="5"/>
                  </a:lnTo>
                  <a:lnTo>
                    <a:pt x="27" y="4"/>
                  </a:lnTo>
                  <a:lnTo>
                    <a:pt x="22" y="2"/>
                  </a:lnTo>
                  <a:lnTo>
                    <a:pt x="17" y="4"/>
                  </a:lnTo>
                  <a:lnTo>
                    <a:pt x="13" y="5"/>
                  </a:lnTo>
                  <a:lnTo>
                    <a:pt x="11" y="7"/>
                  </a:lnTo>
                  <a:lnTo>
                    <a:pt x="8" y="12"/>
                  </a:lnTo>
                  <a:lnTo>
                    <a:pt x="8" y="16"/>
                  </a:lnTo>
                  <a:lnTo>
                    <a:pt x="8" y="19"/>
                  </a:lnTo>
                  <a:lnTo>
                    <a:pt x="9" y="22"/>
                  </a:lnTo>
                  <a:lnTo>
                    <a:pt x="12" y="25"/>
                  </a:lnTo>
                  <a:lnTo>
                    <a:pt x="16" y="27"/>
                  </a:lnTo>
                  <a:lnTo>
                    <a:pt x="20" y="31"/>
                  </a:lnTo>
                  <a:lnTo>
                    <a:pt x="26" y="33"/>
                  </a:lnTo>
                  <a:lnTo>
                    <a:pt x="30" y="30"/>
                  </a:lnTo>
                  <a:lnTo>
                    <a:pt x="34"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80" name="Freeform 182"/>
            <p:cNvSpPr>
              <a:spLocks/>
            </p:cNvSpPr>
            <p:nvPr/>
          </p:nvSpPr>
          <p:spPr bwMode="auto">
            <a:xfrm>
              <a:off x="419149" y="2017032"/>
              <a:ext cx="23872" cy="18965"/>
            </a:xfrm>
            <a:custGeom>
              <a:avLst/>
              <a:gdLst>
                <a:gd name="T0" fmla="*/ 11 w 13"/>
                <a:gd name="T1" fmla="*/ 11 h 14"/>
                <a:gd name="T2" fmla="*/ 9 w 13"/>
                <a:gd name="T3" fmla="*/ 13 h 14"/>
                <a:gd name="T4" fmla="*/ 7 w 13"/>
                <a:gd name="T5" fmla="*/ 14 h 14"/>
                <a:gd name="T6" fmla="*/ 4 w 13"/>
                <a:gd name="T7" fmla="*/ 13 h 14"/>
                <a:gd name="T8" fmla="*/ 2 w 13"/>
                <a:gd name="T9" fmla="*/ 11 h 14"/>
                <a:gd name="T10" fmla="*/ 0 w 13"/>
                <a:gd name="T11" fmla="*/ 9 h 14"/>
                <a:gd name="T12" fmla="*/ 0 w 13"/>
                <a:gd name="T13" fmla="*/ 7 h 14"/>
                <a:gd name="T14" fmla="*/ 0 w 13"/>
                <a:gd name="T15" fmla="*/ 5 h 14"/>
                <a:gd name="T16" fmla="*/ 2 w 13"/>
                <a:gd name="T17" fmla="*/ 2 h 14"/>
                <a:gd name="T18" fmla="*/ 4 w 13"/>
                <a:gd name="T19" fmla="*/ 1 h 14"/>
                <a:gd name="T20" fmla="*/ 7 w 13"/>
                <a:gd name="T21" fmla="*/ 0 h 14"/>
                <a:gd name="T22" fmla="*/ 9 w 13"/>
                <a:gd name="T23" fmla="*/ 1 h 14"/>
                <a:gd name="T24" fmla="*/ 11 w 13"/>
                <a:gd name="T25" fmla="*/ 2 h 14"/>
                <a:gd name="T26" fmla="*/ 13 w 13"/>
                <a:gd name="T27" fmla="*/ 5 h 14"/>
                <a:gd name="T28" fmla="*/ 13 w 13"/>
                <a:gd name="T29" fmla="*/ 7 h 14"/>
                <a:gd name="T30" fmla="*/ 13 w 13"/>
                <a:gd name="T31" fmla="*/ 9 h 14"/>
                <a:gd name="T32" fmla="*/ 11 w 13"/>
                <a:gd name="T33"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14">
                  <a:moveTo>
                    <a:pt x="11" y="11"/>
                  </a:moveTo>
                  <a:lnTo>
                    <a:pt x="9" y="13"/>
                  </a:lnTo>
                  <a:lnTo>
                    <a:pt x="7" y="14"/>
                  </a:lnTo>
                  <a:lnTo>
                    <a:pt x="4" y="13"/>
                  </a:lnTo>
                  <a:lnTo>
                    <a:pt x="2" y="11"/>
                  </a:lnTo>
                  <a:lnTo>
                    <a:pt x="0" y="9"/>
                  </a:lnTo>
                  <a:lnTo>
                    <a:pt x="0" y="7"/>
                  </a:lnTo>
                  <a:lnTo>
                    <a:pt x="0" y="5"/>
                  </a:lnTo>
                  <a:lnTo>
                    <a:pt x="2" y="2"/>
                  </a:lnTo>
                  <a:lnTo>
                    <a:pt x="4" y="1"/>
                  </a:lnTo>
                  <a:lnTo>
                    <a:pt x="7" y="0"/>
                  </a:lnTo>
                  <a:lnTo>
                    <a:pt x="9" y="1"/>
                  </a:lnTo>
                  <a:lnTo>
                    <a:pt x="11" y="2"/>
                  </a:lnTo>
                  <a:lnTo>
                    <a:pt x="13" y="5"/>
                  </a:lnTo>
                  <a:lnTo>
                    <a:pt x="13" y="7"/>
                  </a:lnTo>
                  <a:lnTo>
                    <a:pt x="13" y="9"/>
                  </a:lnTo>
                  <a:lnTo>
                    <a:pt x="11"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81" name="Freeform 183"/>
            <p:cNvSpPr>
              <a:spLocks noEditPoints="1"/>
            </p:cNvSpPr>
            <p:nvPr/>
          </p:nvSpPr>
          <p:spPr bwMode="auto">
            <a:xfrm>
              <a:off x="472401" y="1934399"/>
              <a:ext cx="77125" cy="100243"/>
            </a:xfrm>
            <a:custGeom>
              <a:avLst/>
              <a:gdLst>
                <a:gd name="T0" fmla="*/ 7 w 42"/>
                <a:gd name="T1" fmla="*/ 13 h 74"/>
                <a:gd name="T2" fmla="*/ 6 w 42"/>
                <a:gd name="T3" fmla="*/ 23 h 74"/>
                <a:gd name="T4" fmla="*/ 7 w 42"/>
                <a:gd name="T5" fmla="*/ 34 h 74"/>
                <a:gd name="T6" fmla="*/ 13 w 42"/>
                <a:gd name="T7" fmla="*/ 40 h 74"/>
                <a:gd name="T8" fmla="*/ 19 w 42"/>
                <a:gd name="T9" fmla="*/ 42 h 74"/>
                <a:gd name="T10" fmla="*/ 27 w 42"/>
                <a:gd name="T11" fmla="*/ 40 h 74"/>
                <a:gd name="T12" fmla="*/ 32 w 42"/>
                <a:gd name="T13" fmla="*/ 33 h 74"/>
                <a:gd name="T14" fmla="*/ 35 w 42"/>
                <a:gd name="T15" fmla="*/ 25 h 74"/>
                <a:gd name="T16" fmla="*/ 33 w 42"/>
                <a:gd name="T17" fmla="*/ 14 h 74"/>
                <a:gd name="T18" fmla="*/ 29 w 42"/>
                <a:gd name="T19" fmla="*/ 6 h 74"/>
                <a:gd name="T20" fmla="*/ 20 w 42"/>
                <a:gd name="T21" fmla="*/ 2 h 74"/>
                <a:gd name="T22" fmla="*/ 12 w 42"/>
                <a:gd name="T23" fmla="*/ 6 h 74"/>
                <a:gd name="T24" fmla="*/ 29 w 42"/>
                <a:gd name="T25" fmla="*/ 43 h 74"/>
                <a:gd name="T26" fmla="*/ 22 w 42"/>
                <a:gd name="T27" fmla="*/ 45 h 74"/>
                <a:gd name="T28" fmla="*/ 13 w 42"/>
                <a:gd name="T29" fmla="*/ 45 h 74"/>
                <a:gd name="T30" fmla="*/ 4 w 42"/>
                <a:gd name="T31" fmla="*/ 41 h 74"/>
                <a:gd name="T32" fmla="*/ 1 w 42"/>
                <a:gd name="T33" fmla="*/ 34 h 74"/>
                <a:gd name="T34" fmla="*/ 0 w 42"/>
                <a:gd name="T35" fmla="*/ 24 h 74"/>
                <a:gd name="T36" fmla="*/ 2 w 42"/>
                <a:gd name="T37" fmla="*/ 12 h 74"/>
                <a:gd name="T38" fmla="*/ 7 w 42"/>
                <a:gd name="T39" fmla="*/ 4 h 74"/>
                <a:gd name="T40" fmla="*/ 15 w 42"/>
                <a:gd name="T41" fmla="*/ 0 h 74"/>
                <a:gd name="T42" fmla="*/ 26 w 42"/>
                <a:gd name="T43" fmla="*/ 0 h 74"/>
                <a:gd name="T44" fmla="*/ 33 w 42"/>
                <a:gd name="T45" fmla="*/ 5 h 74"/>
                <a:gd name="T46" fmla="*/ 41 w 42"/>
                <a:gd name="T47" fmla="*/ 18 h 74"/>
                <a:gd name="T48" fmla="*/ 41 w 42"/>
                <a:gd name="T49" fmla="*/ 49 h 74"/>
                <a:gd name="T50" fmla="*/ 28 w 42"/>
                <a:gd name="T51" fmla="*/ 71 h 74"/>
                <a:gd name="T52" fmla="*/ 12 w 42"/>
                <a:gd name="T53" fmla="*/ 74 h 74"/>
                <a:gd name="T54" fmla="*/ 5 w 42"/>
                <a:gd name="T55" fmla="*/ 69 h 74"/>
                <a:gd name="T56" fmla="*/ 3 w 42"/>
                <a:gd name="T57" fmla="*/ 65 h 74"/>
                <a:gd name="T58" fmla="*/ 5 w 42"/>
                <a:gd name="T59" fmla="*/ 60 h 74"/>
                <a:gd name="T60" fmla="*/ 10 w 42"/>
                <a:gd name="T61" fmla="*/ 60 h 74"/>
                <a:gd name="T62" fmla="*/ 12 w 42"/>
                <a:gd name="T63" fmla="*/ 63 h 74"/>
                <a:gd name="T64" fmla="*/ 12 w 42"/>
                <a:gd name="T65" fmla="*/ 67 h 74"/>
                <a:gd name="T66" fmla="*/ 13 w 42"/>
                <a:gd name="T67" fmla="*/ 70 h 74"/>
                <a:gd name="T68" fmla="*/ 17 w 42"/>
                <a:gd name="T69" fmla="*/ 71 h 74"/>
                <a:gd name="T70" fmla="*/ 24 w 42"/>
                <a:gd name="T71" fmla="*/ 69 h 74"/>
                <a:gd name="T72" fmla="*/ 29 w 42"/>
                <a:gd name="T73" fmla="*/ 62 h 74"/>
                <a:gd name="T74" fmla="*/ 35 w 42"/>
                <a:gd name="T75" fmla="*/ 34 h 74"/>
                <a:gd name="T76" fmla="*/ 29 w 42"/>
                <a:gd name="T77" fmla="*/ 4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 h="74">
                  <a:moveTo>
                    <a:pt x="10" y="8"/>
                  </a:moveTo>
                  <a:lnTo>
                    <a:pt x="7" y="13"/>
                  </a:lnTo>
                  <a:lnTo>
                    <a:pt x="6" y="17"/>
                  </a:lnTo>
                  <a:lnTo>
                    <a:pt x="6" y="23"/>
                  </a:lnTo>
                  <a:lnTo>
                    <a:pt x="6" y="28"/>
                  </a:lnTo>
                  <a:lnTo>
                    <a:pt x="7" y="34"/>
                  </a:lnTo>
                  <a:lnTo>
                    <a:pt x="10" y="37"/>
                  </a:lnTo>
                  <a:lnTo>
                    <a:pt x="13" y="40"/>
                  </a:lnTo>
                  <a:lnTo>
                    <a:pt x="15" y="42"/>
                  </a:lnTo>
                  <a:lnTo>
                    <a:pt x="19" y="42"/>
                  </a:lnTo>
                  <a:lnTo>
                    <a:pt x="23" y="42"/>
                  </a:lnTo>
                  <a:lnTo>
                    <a:pt x="27" y="40"/>
                  </a:lnTo>
                  <a:lnTo>
                    <a:pt x="30" y="36"/>
                  </a:lnTo>
                  <a:lnTo>
                    <a:pt x="32" y="33"/>
                  </a:lnTo>
                  <a:lnTo>
                    <a:pt x="35" y="28"/>
                  </a:lnTo>
                  <a:lnTo>
                    <a:pt x="35" y="25"/>
                  </a:lnTo>
                  <a:lnTo>
                    <a:pt x="35" y="19"/>
                  </a:lnTo>
                  <a:lnTo>
                    <a:pt x="33" y="14"/>
                  </a:lnTo>
                  <a:lnTo>
                    <a:pt x="31" y="9"/>
                  </a:lnTo>
                  <a:lnTo>
                    <a:pt x="29" y="6"/>
                  </a:lnTo>
                  <a:lnTo>
                    <a:pt x="26" y="4"/>
                  </a:lnTo>
                  <a:lnTo>
                    <a:pt x="20" y="2"/>
                  </a:lnTo>
                  <a:lnTo>
                    <a:pt x="17" y="4"/>
                  </a:lnTo>
                  <a:lnTo>
                    <a:pt x="12" y="6"/>
                  </a:lnTo>
                  <a:lnTo>
                    <a:pt x="10" y="8"/>
                  </a:lnTo>
                  <a:close/>
                  <a:moveTo>
                    <a:pt x="29" y="43"/>
                  </a:moveTo>
                  <a:lnTo>
                    <a:pt x="26" y="44"/>
                  </a:lnTo>
                  <a:lnTo>
                    <a:pt x="22" y="45"/>
                  </a:lnTo>
                  <a:lnTo>
                    <a:pt x="18" y="46"/>
                  </a:lnTo>
                  <a:lnTo>
                    <a:pt x="13" y="45"/>
                  </a:lnTo>
                  <a:lnTo>
                    <a:pt x="9" y="43"/>
                  </a:lnTo>
                  <a:lnTo>
                    <a:pt x="4" y="41"/>
                  </a:lnTo>
                  <a:lnTo>
                    <a:pt x="2" y="37"/>
                  </a:lnTo>
                  <a:lnTo>
                    <a:pt x="1" y="34"/>
                  </a:lnTo>
                  <a:lnTo>
                    <a:pt x="0" y="30"/>
                  </a:lnTo>
                  <a:lnTo>
                    <a:pt x="0" y="24"/>
                  </a:lnTo>
                  <a:lnTo>
                    <a:pt x="0" y="17"/>
                  </a:lnTo>
                  <a:lnTo>
                    <a:pt x="2" y="12"/>
                  </a:lnTo>
                  <a:lnTo>
                    <a:pt x="5" y="7"/>
                  </a:lnTo>
                  <a:lnTo>
                    <a:pt x="7" y="4"/>
                  </a:lnTo>
                  <a:lnTo>
                    <a:pt x="12" y="1"/>
                  </a:lnTo>
                  <a:lnTo>
                    <a:pt x="15" y="0"/>
                  </a:lnTo>
                  <a:lnTo>
                    <a:pt x="20" y="0"/>
                  </a:lnTo>
                  <a:lnTo>
                    <a:pt x="26" y="0"/>
                  </a:lnTo>
                  <a:lnTo>
                    <a:pt x="30" y="2"/>
                  </a:lnTo>
                  <a:lnTo>
                    <a:pt x="33" y="5"/>
                  </a:lnTo>
                  <a:lnTo>
                    <a:pt x="37" y="8"/>
                  </a:lnTo>
                  <a:lnTo>
                    <a:pt x="41" y="18"/>
                  </a:lnTo>
                  <a:lnTo>
                    <a:pt x="42" y="33"/>
                  </a:lnTo>
                  <a:lnTo>
                    <a:pt x="41" y="49"/>
                  </a:lnTo>
                  <a:lnTo>
                    <a:pt x="36" y="62"/>
                  </a:lnTo>
                  <a:lnTo>
                    <a:pt x="28" y="71"/>
                  </a:lnTo>
                  <a:lnTo>
                    <a:pt x="17" y="74"/>
                  </a:lnTo>
                  <a:lnTo>
                    <a:pt x="12" y="74"/>
                  </a:lnTo>
                  <a:lnTo>
                    <a:pt x="7" y="71"/>
                  </a:lnTo>
                  <a:lnTo>
                    <a:pt x="5" y="69"/>
                  </a:lnTo>
                  <a:lnTo>
                    <a:pt x="4" y="67"/>
                  </a:lnTo>
                  <a:lnTo>
                    <a:pt x="3" y="65"/>
                  </a:lnTo>
                  <a:lnTo>
                    <a:pt x="4" y="61"/>
                  </a:lnTo>
                  <a:lnTo>
                    <a:pt x="5" y="60"/>
                  </a:lnTo>
                  <a:lnTo>
                    <a:pt x="7" y="60"/>
                  </a:lnTo>
                  <a:lnTo>
                    <a:pt x="10" y="60"/>
                  </a:lnTo>
                  <a:lnTo>
                    <a:pt x="11" y="61"/>
                  </a:lnTo>
                  <a:lnTo>
                    <a:pt x="12" y="63"/>
                  </a:lnTo>
                  <a:lnTo>
                    <a:pt x="12" y="66"/>
                  </a:lnTo>
                  <a:lnTo>
                    <a:pt x="12" y="67"/>
                  </a:lnTo>
                  <a:lnTo>
                    <a:pt x="12" y="68"/>
                  </a:lnTo>
                  <a:lnTo>
                    <a:pt x="13" y="70"/>
                  </a:lnTo>
                  <a:lnTo>
                    <a:pt x="14" y="70"/>
                  </a:lnTo>
                  <a:lnTo>
                    <a:pt x="17" y="71"/>
                  </a:lnTo>
                  <a:lnTo>
                    <a:pt x="21" y="70"/>
                  </a:lnTo>
                  <a:lnTo>
                    <a:pt x="24" y="69"/>
                  </a:lnTo>
                  <a:lnTo>
                    <a:pt x="27" y="66"/>
                  </a:lnTo>
                  <a:lnTo>
                    <a:pt x="29" y="62"/>
                  </a:lnTo>
                  <a:lnTo>
                    <a:pt x="33" y="51"/>
                  </a:lnTo>
                  <a:lnTo>
                    <a:pt x="35" y="34"/>
                  </a:lnTo>
                  <a:lnTo>
                    <a:pt x="32" y="39"/>
                  </a:lnTo>
                  <a:lnTo>
                    <a:pt x="29" y="4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82" name="Freeform 184"/>
            <p:cNvSpPr>
              <a:spLocks/>
            </p:cNvSpPr>
            <p:nvPr/>
          </p:nvSpPr>
          <p:spPr bwMode="auto">
            <a:xfrm>
              <a:off x="573398" y="1935754"/>
              <a:ext cx="73452" cy="98889"/>
            </a:xfrm>
            <a:custGeom>
              <a:avLst/>
              <a:gdLst>
                <a:gd name="T0" fmla="*/ 14 w 40"/>
                <a:gd name="T1" fmla="*/ 26 h 73"/>
                <a:gd name="T2" fmla="*/ 19 w 40"/>
                <a:gd name="T3" fmla="*/ 26 h 73"/>
                <a:gd name="T4" fmla="*/ 22 w 40"/>
                <a:gd name="T5" fmla="*/ 25 h 73"/>
                <a:gd name="T6" fmla="*/ 28 w 40"/>
                <a:gd name="T7" fmla="*/ 26 h 73"/>
                <a:gd name="T8" fmla="*/ 33 w 40"/>
                <a:gd name="T9" fmla="*/ 29 h 73"/>
                <a:gd name="T10" fmla="*/ 36 w 40"/>
                <a:gd name="T11" fmla="*/ 32 h 73"/>
                <a:gd name="T12" fmla="*/ 38 w 40"/>
                <a:gd name="T13" fmla="*/ 36 h 73"/>
                <a:gd name="T14" fmla="*/ 40 w 40"/>
                <a:gd name="T15" fmla="*/ 42 h 73"/>
                <a:gd name="T16" fmla="*/ 40 w 40"/>
                <a:gd name="T17" fmla="*/ 48 h 73"/>
                <a:gd name="T18" fmla="*/ 39 w 40"/>
                <a:gd name="T19" fmla="*/ 58 h 73"/>
                <a:gd name="T20" fmla="*/ 36 w 40"/>
                <a:gd name="T21" fmla="*/ 66 h 73"/>
                <a:gd name="T22" fmla="*/ 33 w 40"/>
                <a:gd name="T23" fmla="*/ 69 h 73"/>
                <a:gd name="T24" fmla="*/ 29 w 40"/>
                <a:gd name="T25" fmla="*/ 71 h 73"/>
                <a:gd name="T26" fmla="*/ 25 w 40"/>
                <a:gd name="T27" fmla="*/ 73 h 73"/>
                <a:gd name="T28" fmla="*/ 19 w 40"/>
                <a:gd name="T29" fmla="*/ 73 h 73"/>
                <a:gd name="T30" fmla="*/ 14 w 40"/>
                <a:gd name="T31" fmla="*/ 73 h 73"/>
                <a:gd name="T32" fmla="*/ 10 w 40"/>
                <a:gd name="T33" fmla="*/ 70 h 73"/>
                <a:gd name="T34" fmla="*/ 5 w 40"/>
                <a:gd name="T35" fmla="*/ 68 h 73"/>
                <a:gd name="T36" fmla="*/ 2 w 40"/>
                <a:gd name="T37" fmla="*/ 65 h 73"/>
                <a:gd name="T38" fmla="*/ 1 w 40"/>
                <a:gd name="T39" fmla="*/ 61 h 73"/>
                <a:gd name="T40" fmla="*/ 0 w 40"/>
                <a:gd name="T41" fmla="*/ 58 h 73"/>
                <a:gd name="T42" fmla="*/ 0 w 40"/>
                <a:gd name="T43" fmla="*/ 56 h 73"/>
                <a:gd name="T44" fmla="*/ 1 w 40"/>
                <a:gd name="T45" fmla="*/ 53 h 73"/>
                <a:gd name="T46" fmla="*/ 3 w 40"/>
                <a:gd name="T47" fmla="*/ 52 h 73"/>
                <a:gd name="T48" fmla="*/ 5 w 40"/>
                <a:gd name="T49" fmla="*/ 51 h 73"/>
                <a:gd name="T50" fmla="*/ 8 w 40"/>
                <a:gd name="T51" fmla="*/ 52 h 73"/>
                <a:gd name="T52" fmla="*/ 9 w 40"/>
                <a:gd name="T53" fmla="*/ 53 h 73"/>
                <a:gd name="T54" fmla="*/ 10 w 40"/>
                <a:gd name="T55" fmla="*/ 54 h 73"/>
                <a:gd name="T56" fmla="*/ 10 w 40"/>
                <a:gd name="T57" fmla="*/ 56 h 73"/>
                <a:gd name="T58" fmla="*/ 9 w 40"/>
                <a:gd name="T59" fmla="*/ 58 h 73"/>
                <a:gd name="T60" fmla="*/ 9 w 40"/>
                <a:gd name="T61" fmla="*/ 60 h 73"/>
                <a:gd name="T62" fmla="*/ 8 w 40"/>
                <a:gd name="T63" fmla="*/ 61 h 73"/>
                <a:gd name="T64" fmla="*/ 8 w 40"/>
                <a:gd name="T65" fmla="*/ 64 h 73"/>
                <a:gd name="T66" fmla="*/ 8 w 40"/>
                <a:gd name="T67" fmla="*/ 65 h 73"/>
                <a:gd name="T68" fmla="*/ 9 w 40"/>
                <a:gd name="T69" fmla="*/ 67 h 73"/>
                <a:gd name="T70" fmla="*/ 11 w 40"/>
                <a:gd name="T71" fmla="*/ 68 h 73"/>
                <a:gd name="T72" fmla="*/ 16 w 40"/>
                <a:gd name="T73" fmla="*/ 69 h 73"/>
                <a:gd name="T74" fmla="*/ 20 w 40"/>
                <a:gd name="T75" fmla="*/ 70 h 73"/>
                <a:gd name="T76" fmla="*/ 24 w 40"/>
                <a:gd name="T77" fmla="*/ 69 h 73"/>
                <a:gd name="T78" fmla="*/ 27 w 40"/>
                <a:gd name="T79" fmla="*/ 67 h 73"/>
                <a:gd name="T80" fmla="*/ 30 w 40"/>
                <a:gd name="T81" fmla="*/ 65 h 73"/>
                <a:gd name="T82" fmla="*/ 33 w 40"/>
                <a:gd name="T83" fmla="*/ 60 h 73"/>
                <a:gd name="T84" fmla="*/ 34 w 40"/>
                <a:gd name="T85" fmla="*/ 54 h 73"/>
                <a:gd name="T86" fmla="*/ 34 w 40"/>
                <a:gd name="T87" fmla="*/ 49 h 73"/>
                <a:gd name="T88" fmla="*/ 34 w 40"/>
                <a:gd name="T89" fmla="*/ 43 h 73"/>
                <a:gd name="T90" fmla="*/ 33 w 40"/>
                <a:gd name="T91" fmla="*/ 39 h 73"/>
                <a:gd name="T92" fmla="*/ 30 w 40"/>
                <a:gd name="T93" fmla="*/ 35 h 73"/>
                <a:gd name="T94" fmla="*/ 28 w 40"/>
                <a:gd name="T95" fmla="*/ 32 h 73"/>
                <a:gd name="T96" fmla="*/ 25 w 40"/>
                <a:gd name="T97" fmla="*/ 31 h 73"/>
                <a:gd name="T98" fmla="*/ 21 w 40"/>
                <a:gd name="T99" fmla="*/ 30 h 73"/>
                <a:gd name="T100" fmla="*/ 17 w 40"/>
                <a:gd name="T101" fmla="*/ 30 h 73"/>
                <a:gd name="T102" fmla="*/ 13 w 40"/>
                <a:gd name="T103" fmla="*/ 32 h 73"/>
                <a:gd name="T104" fmla="*/ 10 w 40"/>
                <a:gd name="T105" fmla="*/ 34 h 73"/>
                <a:gd name="T106" fmla="*/ 7 w 40"/>
                <a:gd name="T107" fmla="*/ 39 h 73"/>
                <a:gd name="T108" fmla="*/ 3 w 40"/>
                <a:gd name="T109" fmla="*/ 39 h 73"/>
                <a:gd name="T110" fmla="*/ 5 w 40"/>
                <a:gd name="T111" fmla="*/ 0 h 73"/>
                <a:gd name="T112" fmla="*/ 39 w 40"/>
                <a:gd name="T113" fmla="*/ 0 h 73"/>
                <a:gd name="T114" fmla="*/ 38 w 40"/>
                <a:gd name="T115" fmla="*/ 6 h 73"/>
                <a:gd name="T116" fmla="*/ 8 w 40"/>
                <a:gd name="T117" fmla="*/ 6 h 73"/>
                <a:gd name="T118" fmla="*/ 7 w 40"/>
                <a:gd name="T119" fmla="*/ 34 h 73"/>
                <a:gd name="T120" fmla="*/ 9 w 40"/>
                <a:gd name="T121" fmla="*/ 31 h 73"/>
                <a:gd name="T122" fmla="*/ 12 w 40"/>
                <a:gd name="T123" fmla="*/ 29 h 73"/>
                <a:gd name="T124" fmla="*/ 14 w 40"/>
                <a:gd name="T125" fmla="*/ 2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73">
                  <a:moveTo>
                    <a:pt x="14" y="26"/>
                  </a:moveTo>
                  <a:lnTo>
                    <a:pt x="19" y="26"/>
                  </a:lnTo>
                  <a:lnTo>
                    <a:pt x="22" y="25"/>
                  </a:lnTo>
                  <a:lnTo>
                    <a:pt x="28" y="26"/>
                  </a:lnTo>
                  <a:lnTo>
                    <a:pt x="33" y="29"/>
                  </a:lnTo>
                  <a:lnTo>
                    <a:pt x="36" y="32"/>
                  </a:lnTo>
                  <a:lnTo>
                    <a:pt x="38" y="36"/>
                  </a:lnTo>
                  <a:lnTo>
                    <a:pt x="40" y="42"/>
                  </a:lnTo>
                  <a:lnTo>
                    <a:pt x="40" y="48"/>
                  </a:lnTo>
                  <a:lnTo>
                    <a:pt x="39" y="58"/>
                  </a:lnTo>
                  <a:lnTo>
                    <a:pt x="36" y="66"/>
                  </a:lnTo>
                  <a:lnTo>
                    <a:pt x="33" y="69"/>
                  </a:lnTo>
                  <a:lnTo>
                    <a:pt x="29" y="71"/>
                  </a:lnTo>
                  <a:lnTo>
                    <a:pt x="25" y="73"/>
                  </a:lnTo>
                  <a:lnTo>
                    <a:pt x="19" y="73"/>
                  </a:lnTo>
                  <a:lnTo>
                    <a:pt x="14" y="73"/>
                  </a:lnTo>
                  <a:lnTo>
                    <a:pt x="10" y="70"/>
                  </a:lnTo>
                  <a:lnTo>
                    <a:pt x="5" y="68"/>
                  </a:lnTo>
                  <a:lnTo>
                    <a:pt x="2" y="65"/>
                  </a:lnTo>
                  <a:lnTo>
                    <a:pt x="1" y="61"/>
                  </a:lnTo>
                  <a:lnTo>
                    <a:pt x="0" y="58"/>
                  </a:lnTo>
                  <a:lnTo>
                    <a:pt x="0" y="56"/>
                  </a:lnTo>
                  <a:lnTo>
                    <a:pt x="1" y="53"/>
                  </a:lnTo>
                  <a:lnTo>
                    <a:pt x="3" y="52"/>
                  </a:lnTo>
                  <a:lnTo>
                    <a:pt x="5" y="51"/>
                  </a:lnTo>
                  <a:lnTo>
                    <a:pt x="8" y="52"/>
                  </a:lnTo>
                  <a:lnTo>
                    <a:pt x="9" y="53"/>
                  </a:lnTo>
                  <a:lnTo>
                    <a:pt x="10" y="54"/>
                  </a:lnTo>
                  <a:lnTo>
                    <a:pt x="10" y="56"/>
                  </a:lnTo>
                  <a:lnTo>
                    <a:pt x="9" y="58"/>
                  </a:lnTo>
                  <a:lnTo>
                    <a:pt x="9" y="60"/>
                  </a:lnTo>
                  <a:lnTo>
                    <a:pt x="8" y="61"/>
                  </a:lnTo>
                  <a:lnTo>
                    <a:pt x="8" y="64"/>
                  </a:lnTo>
                  <a:lnTo>
                    <a:pt x="8" y="65"/>
                  </a:lnTo>
                  <a:lnTo>
                    <a:pt x="9" y="67"/>
                  </a:lnTo>
                  <a:lnTo>
                    <a:pt x="11" y="68"/>
                  </a:lnTo>
                  <a:lnTo>
                    <a:pt x="16" y="69"/>
                  </a:lnTo>
                  <a:lnTo>
                    <a:pt x="20" y="70"/>
                  </a:lnTo>
                  <a:lnTo>
                    <a:pt x="24" y="69"/>
                  </a:lnTo>
                  <a:lnTo>
                    <a:pt x="27" y="67"/>
                  </a:lnTo>
                  <a:lnTo>
                    <a:pt x="30" y="65"/>
                  </a:lnTo>
                  <a:lnTo>
                    <a:pt x="33" y="60"/>
                  </a:lnTo>
                  <a:lnTo>
                    <a:pt x="34" y="54"/>
                  </a:lnTo>
                  <a:lnTo>
                    <a:pt x="34" y="49"/>
                  </a:lnTo>
                  <a:lnTo>
                    <a:pt x="34" y="43"/>
                  </a:lnTo>
                  <a:lnTo>
                    <a:pt x="33" y="39"/>
                  </a:lnTo>
                  <a:lnTo>
                    <a:pt x="30" y="35"/>
                  </a:lnTo>
                  <a:lnTo>
                    <a:pt x="28" y="32"/>
                  </a:lnTo>
                  <a:lnTo>
                    <a:pt x="25" y="31"/>
                  </a:lnTo>
                  <a:lnTo>
                    <a:pt x="21" y="30"/>
                  </a:lnTo>
                  <a:lnTo>
                    <a:pt x="17" y="30"/>
                  </a:lnTo>
                  <a:lnTo>
                    <a:pt x="13" y="32"/>
                  </a:lnTo>
                  <a:lnTo>
                    <a:pt x="10" y="34"/>
                  </a:lnTo>
                  <a:lnTo>
                    <a:pt x="7" y="39"/>
                  </a:lnTo>
                  <a:lnTo>
                    <a:pt x="3" y="39"/>
                  </a:lnTo>
                  <a:lnTo>
                    <a:pt x="5" y="0"/>
                  </a:lnTo>
                  <a:lnTo>
                    <a:pt x="39" y="0"/>
                  </a:lnTo>
                  <a:lnTo>
                    <a:pt x="38" y="6"/>
                  </a:lnTo>
                  <a:lnTo>
                    <a:pt x="8" y="6"/>
                  </a:lnTo>
                  <a:lnTo>
                    <a:pt x="7" y="34"/>
                  </a:lnTo>
                  <a:lnTo>
                    <a:pt x="9" y="31"/>
                  </a:lnTo>
                  <a:lnTo>
                    <a:pt x="12" y="29"/>
                  </a:lnTo>
                  <a:lnTo>
                    <a:pt x="14"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83" name="Freeform 185"/>
            <p:cNvSpPr>
              <a:spLocks noEditPoints="1"/>
            </p:cNvSpPr>
            <p:nvPr/>
          </p:nvSpPr>
          <p:spPr bwMode="auto">
            <a:xfrm>
              <a:off x="670721" y="1934399"/>
              <a:ext cx="78961" cy="100243"/>
            </a:xfrm>
            <a:custGeom>
              <a:avLst/>
              <a:gdLst>
                <a:gd name="T0" fmla="*/ 5 w 43"/>
                <a:gd name="T1" fmla="*/ 50 h 74"/>
                <a:gd name="T2" fmla="*/ 5 w 43"/>
                <a:gd name="T3" fmla="*/ 60 h 74"/>
                <a:gd name="T4" fmla="*/ 10 w 43"/>
                <a:gd name="T5" fmla="*/ 67 h 74"/>
                <a:gd name="T6" fmla="*/ 17 w 43"/>
                <a:gd name="T7" fmla="*/ 70 h 74"/>
                <a:gd name="T8" fmla="*/ 26 w 43"/>
                <a:gd name="T9" fmla="*/ 70 h 74"/>
                <a:gd name="T10" fmla="*/ 33 w 43"/>
                <a:gd name="T11" fmla="*/ 67 h 74"/>
                <a:gd name="T12" fmla="*/ 36 w 43"/>
                <a:gd name="T13" fmla="*/ 60 h 74"/>
                <a:gd name="T14" fmla="*/ 36 w 43"/>
                <a:gd name="T15" fmla="*/ 52 h 74"/>
                <a:gd name="T16" fmla="*/ 31 w 43"/>
                <a:gd name="T17" fmla="*/ 45 h 74"/>
                <a:gd name="T18" fmla="*/ 22 w 43"/>
                <a:gd name="T19" fmla="*/ 40 h 74"/>
                <a:gd name="T20" fmla="*/ 11 w 43"/>
                <a:gd name="T21" fmla="*/ 41 h 74"/>
                <a:gd name="T22" fmla="*/ 39 w 43"/>
                <a:gd name="T23" fmla="*/ 44 h 74"/>
                <a:gd name="T24" fmla="*/ 43 w 43"/>
                <a:gd name="T25" fmla="*/ 54 h 74"/>
                <a:gd name="T26" fmla="*/ 39 w 43"/>
                <a:gd name="T27" fmla="*/ 65 h 74"/>
                <a:gd name="T28" fmla="*/ 33 w 43"/>
                <a:gd name="T29" fmla="*/ 71 h 74"/>
                <a:gd name="T30" fmla="*/ 21 w 43"/>
                <a:gd name="T31" fmla="*/ 74 h 74"/>
                <a:gd name="T32" fmla="*/ 10 w 43"/>
                <a:gd name="T33" fmla="*/ 71 h 74"/>
                <a:gd name="T34" fmla="*/ 2 w 43"/>
                <a:gd name="T35" fmla="*/ 65 h 74"/>
                <a:gd name="T36" fmla="*/ 0 w 43"/>
                <a:gd name="T37" fmla="*/ 55 h 74"/>
                <a:gd name="T38" fmla="*/ 1 w 43"/>
                <a:gd name="T39" fmla="*/ 46 h 74"/>
                <a:gd name="T40" fmla="*/ 5 w 43"/>
                <a:gd name="T41" fmla="*/ 40 h 74"/>
                <a:gd name="T42" fmla="*/ 13 w 43"/>
                <a:gd name="T43" fmla="*/ 34 h 74"/>
                <a:gd name="T44" fmla="*/ 4 w 43"/>
                <a:gd name="T45" fmla="*/ 27 h 74"/>
                <a:gd name="T46" fmla="*/ 1 w 43"/>
                <a:gd name="T47" fmla="*/ 17 h 74"/>
                <a:gd name="T48" fmla="*/ 3 w 43"/>
                <a:gd name="T49" fmla="*/ 8 h 74"/>
                <a:gd name="T50" fmla="*/ 11 w 43"/>
                <a:gd name="T51" fmla="*/ 2 h 74"/>
                <a:gd name="T52" fmla="*/ 21 w 43"/>
                <a:gd name="T53" fmla="*/ 0 h 74"/>
                <a:gd name="T54" fmla="*/ 33 w 43"/>
                <a:gd name="T55" fmla="*/ 2 h 74"/>
                <a:gd name="T56" fmla="*/ 39 w 43"/>
                <a:gd name="T57" fmla="*/ 8 h 74"/>
                <a:gd name="T58" fmla="*/ 42 w 43"/>
                <a:gd name="T59" fmla="*/ 17 h 74"/>
                <a:gd name="T60" fmla="*/ 38 w 43"/>
                <a:gd name="T61" fmla="*/ 26 h 74"/>
                <a:gd name="T62" fmla="*/ 33 w 43"/>
                <a:gd name="T63" fmla="*/ 32 h 74"/>
                <a:gd name="T64" fmla="*/ 33 w 43"/>
                <a:gd name="T65" fmla="*/ 37 h 74"/>
                <a:gd name="T66" fmla="*/ 39 w 43"/>
                <a:gd name="T67" fmla="*/ 44 h 74"/>
                <a:gd name="T68" fmla="*/ 35 w 43"/>
                <a:gd name="T69" fmla="*/ 23 h 74"/>
                <a:gd name="T70" fmla="*/ 35 w 43"/>
                <a:gd name="T71" fmla="*/ 14 h 74"/>
                <a:gd name="T72" fmla="*/ 33 w 43"/>
                <a:gd name="T73" fmla="*/ 7 h 74"/>
                <a:gd name="T74" fmla="*/ 26 w 43"/>
                <a:gd name="T75" fmla="*/ 4 h 74"/>
                <a:gd name="T76" fmla="*/ 17 w 43"/>
                <a:gd name="T77" fmla="*/ 4 h 74"/>
                <a:gd name="T78" fmla="*/ 10 w 43"/>
                <a:gd name="T79" fmla="*/ 7 h 74"/>
                <a:gd name="T80" fmla="*/ 7 w 43"/>
                <a:gd name="T81" fmla="*/ 16 h 74"/>
                <a:gd name="T82" fmla="*/ 9 w 43"/>
                <a:gd name="T83" fmla="*/ 22 h 74"/>
                <a:gd name="T84" fmla="*/ 16 w 43"/>
                <a:gd name="T85" fmla="*/ 27 h 74"/>
                <a:gd name="T86" fmla="*/ 26 w 43"/>
                <a:gd name="T87" fmla="*/ 33 h 74"/>
                <a:gd name="T88" fmla="*/ 34 w 43"/>
                <a:gd name="T89"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 h="74">
                  <a:moveTo>
                    <a:pt x="8" y="44"/>
                  </a:moveTo>
                  <a:lnTo>
                    <a:pt x="5" y="50"/>
                  </a:lnTo>
                  <a:lnTo>
                    <a:pt x="5" y="55"/>
                  </a:lnTo>
                  <a:lnTo>
                    <a:pt x="5" y="60"/>
                  </a:lnTo>
                  <a:lnTo>
                    <a:pt x="7" y="63"/>
                  </a:lnTo>
                  <a:lnTo>
                    <a:pt x="10" y="67"/>
                  </a:lnTo>
                  <a:lnTo>
                    <a:pt x="13" y="69"/>
                  </a:lnTo>
                  <a:lnTo>
                    <a:pt x="17" y="70"/>
                  </a:lnTo>
                  <a:lnTo>
                    <a:pt x="21" y="71"/>
                  </a:lnTo>
                  <a:lnTo>
                    <a:pt x="26" y="70"/>
                  </a:lnTo>
                  <a:lnTo>
                    <a:pt x="29" y="69"/>
                  </a:lnTo>
                  <a:lnTo>
                    <a:pt x="33" y="67"/>
                  </a:lnTo>
                  <a:lnTo>
                    <a:pt x="35" y="63"/>
                  </a:lnTo>
                  <a:lnTo>
                    <a:pt x="36" y="60"/>
                  </a:lnTo>
                  <a:lnTo>
                    <a:pt x="36" y="57"/>
                  </a:lnTo>
                  <a:lnTo>
                    <a:pt x="36" y="52"/>
                  </a:lnTo>
                  <a:lnTo>
                    <a:pt x="34" y="49"/>
                  </a:lnTo>
                  <a:lnTo>
                    <a:pt x="31" y="45"/>
                  </a:lnTo>
                  <a:lnTo>
                    <a:pt x="27" y="42"/>
                  </a:lnTo>
                  <a:lnTo>
                    <a:pt x="22" y="40"/>
                  </a:lnTo>
                  <a:lnTo>
                    <a:pt x="16" y="36"/>
                  </a:lnTo>
                  <a:lnTo>
                    <a:pt x="11" y="41"/>
                  </a:lnTo>
                  <a:lnTo>
                    <a:pt x="8" y="44"/>
                  </a:lnTo>
                  <a:close/>
                  <a:moveTo>
                    <a:pt x="39" y="44"/>
                  </a:moveTo>
                  <a:lnTo>
                    <a:pt x="42" y="49"/>
                  </a:lnTo>
                  <a:lnTo>
                    <a:pt x="43" y="54"/>
                  </a:lnTo>
                  <a:lnTo>
                    <a:pt x="42" y="60"/>
                  </a:lnTo>
                  <a:lnTo>
                    <a:pt x="39" y="65"/>
                  </a:lnTo>
                  <a:lnTo>
                    <a:pt x="37" y="68"/>
                  </a:lnTo>
                  <a:lnTo>
                    <a:pt x="33" y="71"/>
                  </a:lnTo>
                  <a:lnTo>
                    <a:pt x="27" y="74"/>
                  </a:lnTo>
                  <a:lnTo>
                    <a:pt x="21" y="74"/>
                  </a:lnTo>
                  <a:lnTo>
                    <a:pt x="16" y="74"/>
                  </a:lnTo>
                  <a:lnTo>
                    <a:pt x="10" y="71"/>
                  </a:lnTo>
                  <a:lnTo>
                    <a:pt x="5" y="68"/>
                  </a:lnTo>
                  <a:lnTo>
                    <a:pt x="2" y="65"/>
                  </a:lnTo>
                  <a:lnTo>
                    <a:pt x="0" y="60"/>
                  </a:lnTo>
                  <a:lnTo>
                    <a:pt x="0" y="55"/>
                  </a:lnTo>
                  <a:lnTo>
                    <a:pt x="0" y="51"/>
                  </a:lnTo>
                  <a:lnTo>
                    <a:pt x="1" y="46"/>
                  </a:lnTo>
                  <a:lnTo>
                    <a:pt x="3" y="43"/>
                  </a:lnTo>
                  <a:lnTo>
                    <a:pt x="5" y="40"/>
                  </a:lnTo>
                  <a:lnTo>
                    <a:pt x="9" y="37"/>
                  </a:lnTo>
                  <a:lnTo>
                    <a:pt x="13" y="34"/>
                  </a:lnTo>
                  <a:lnTo>
                    <a:pt x="8" y="31"/>
                  </a:lnTo>
                  <a:lnTo>
                    <a:pt x="4" y="27"/>
                  </a:lnTo>
                  <a:lnTo>
                    <a:pt x="2" y="23"/>
                  </a:lnTo>
                  <a:lnTo>
                    <a:pt x="1" y="17"/>
                  </a:lnTo>
                  <a:lnTo>
                    <a:pt x="2" y="13"/>
                  </a:lnTo>
                  <a:lnTo>
                    <a:pt x="3" y="8"/>
                  </a:lnTo>
                  <a:lnTo>
                    <a:pt x="7" y="5"/>
                  </a:lnTo>
                  <a:lnTo>
                    <a:pt x="11" y="2"/>
                  </a:lnTo>
                  <a:lnTo>
                    <a:pt x="16" y="0"/>
                  </a:lnTo>
                  <a:lnTo>
                    <a:pt x="21" y="0"/>
                  </a:lnTo>
                  <a:lnTo>
                    <a:pt x="27" y="0"/>
                  </a:lnTo>
                  <a:lnTo>
                    <a:pt x="33" y="2"/>
                  </a:lnTo>
                  <a:lnTo>
                    <a:pt x="36" y="5"/>
                  </a:lnTo>
                  <a:lnTo>
                    <a:pt x="39" y="8"/>
                  </a:lnTo>
                  <a:lnTo>
                    <a:pt x="40" y="13"/>
                  </a:lnTo>
                  <a:lnTo>
                    <a:pt x="42" y="17"/>
                  </a:lnTo>
                  <a:lnTo>
                    <a:pt x="40" y="22"/>
                  </a:lnTo>
                  <a:lnTo>
                    <a:pt x="38" y="26"/>
                  </a:lnTo>
                  <a:lnTo>
                    <a:pt x="36" y="30"/>
                  </a:lnTo>
                  <a:lnTo>
                    <a:pt x="33" y="32"/>
                  </a:lnTo>
                  <a:lnTo>
                    <a:pt x="28" y="34"/>
                  </a:lnTo>
                  <a:lnTo>
                    <a:pt x="33" y="37"/>
                  </a:lnTo>
                  <a:lnTo>
                    <a:pt x="36" y="41"/>
                  </a:lnTo>
                  <a:lnTo>
                    <a:pt x="39" y="44"/>
                  </a:lnTo>
                  <a:close/>
                  <a:moveTo>
                    <a:pt x="34" y="26"/>
                  </a:moveTo>
                  <a:lnTo>
                    <a:pt x="35" y="23"/>
                  </a:lnTo>
                  <a:lnTo>
                    <a:pt x="36" y="17"/>
                  </a:lnTo>
                  <a:lnTo>
                    <a:pt x="35" y="14"/>
                  </a:lnTo>
                  <a:lnTo>
                    <a:pt x="34" y="10"/>
                  </a:lnTo>
                  <a:lnTo>
                    <a:pt x="33" y="7"/>
                  </a:lnTo>
                  <a:lnTo>
                    <a:pt x="29" y="5"/>
                  </a:lnTo>
                  <a:lnTo>
                    <a:pt x="26" y="4"/>
                  </a:lnTo>
                  <a:lnTo>
                    <a:pt x="21" y="2"/>
                  </a:lnTo>
                  <a:lnTo>
                    <a:pt x="17" y="4"/>
                  </a:lnTo>
                  <a:lnTo>
                    <a:pt x="13" y="5"/>
                  </a:lnTo>
                  <a:lnTo>
                    <a:pt x="10" y="7"/>
                  </a:lnTo>
                  <a:lnTo>
                    <a:pt x="8" y="12"/>
                  </a:lnTo>
                  <a:lnTo>
                    <a:pt x="7" y="16"/>
                  </a:lnTo>
                  <a:lnTo>
                    <a:pt x="8" y="19"/>
                  </a:lnTo>
                  <a:lnTo>
                    <a:pt x="9" y="22"/>
                  </a:lnTo>
                  <a:lnTo>
                    <a:pt x="11" y="25"/>
                  </a:lnTo>
                  <a:lnTo>
                    <a:pt x="16" y="27"/>
                  </a:lnTo>
                  <a:lnTo>
                    <a:pt x="20" y="31"/>
                  </a:lnTo>
                  <a:lnTo>
                    <a:pt x="26" y="33"/>
                  </a:lnTo>
                  <a:lnTo>
                    <a:pt x="30" y="30"/>
                  </a:lnTo>
                  <a:lnTo>
                    <a:pt x="34"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84" name="Freeform 186"/>
            <p:cNvSpPr>
              <a:spLocks noEditPoints="1"/>
            </p:cNvSpPr>
            <p:nvPr/>
          </p:nvSpPr>
          <p:spPr bwMode="auto">
            <a:xfrm>
              <a:off x="768046" y="1934399"/>
              <a:ext cx="80797" cy="100243"/>
            </a:xfrm>
            <a:custGeom>
              <a:avLst/>
              <a:gdLst>
                <a:gd name="T0" fmla="*/ 7 w 44"/>
                <a:gd name="T1" fmla="*/ 50 h 74"/>
                <a:gd name="T2" fmla="*/ 7 w 44"/>
                <a:gd name="T3" fmla="*/ 60 h 74"/>
                <a:gd name="T4" fmla="*/ 10 w 44"/>
                <a:gd name="T5" fmla="*/ 67 h 74"/>
                <a:gd name="T6" fmla="*/ 18 w 44"/>
                <a:gd name="T7" fmla="*/ 70 h 74"/>
                <a:gd name="T8" fmla="*/ 27 w 44"/>
                <a:gd name="T9" fmla="*/ 70 h 74"/>
                <a:gd name="T10" fmla="*/ 34 w 44"/>
                <a:gd name="T11" fmla="*/ 67 h 74"/>
                <a:gd name="T12" fmla="*/ 37 w 44"/>
                <a:gd name="T13" fmla="*/ 60 h 74"/>
                <a:gd name="T14" fmla="*/ 37 w 44"/>
                <a:gd name="T15" fmla="*/ 52 h 74"/>
                <a:gd name="T16" fmla="*/ 33 w 44"/>
                <a:gd name="T17" fmla="*/ 45 h 74"/>
                <a:gd name="T18" fmla="*/ 24 w 44"/>
                <a:gd name="T19" fmla="*/ 40 h 74"/>
                <a:gd name="T20" fmla="*/ 12 w 44"/>
                <a:gd name="T21" fmla="*/ 41 h 74"/>
                <a:gd name="T22" fmla="*/ 40 w 44"/>
                <a:gd name="T23" fmla="*/ 44 h 74"/>
                <a:gd name="T24" fmla="*/ 44 w 44"/>
                <a:gd name="T25" fmla="*/ 54 h 74"/>
                <a:gd name="T26" fmla="*/ 40 w 44"/>
                <a:gd name="T27" fmla="*/ 65 h 74"/>
                <a:gd name="T28" fmla="*/ 34 w 44"/>
                <a:gd name="T29" fmla="*/ 71 h 74"/>
                <a:gd name="T30" fmla="*/ 22 w 44"/>
                <a:gd name="T31" fmla="*/ 74 h 74"/>
                <a:gd name="T32" fmla="*/ 11 w 44"/>
                <a:gd name="T33" fmla="*/ 71 h 74"/>
                <a:gd name="T34" fmla="*/ 3 w 44"/>
                <a:gd name="T35" fmla="*/ 65 h 74"/>
                <a:gd name="T36" fmla="*/ 0 w 44"/>
                <a:gd name="T37" fmla="*/ 55 h 74"/>
                <a:gd name="T38" fmla="*/ 2 w 44"/>
                <a:gd name="T39" fmla="*/ 46 h 74"/>
                <a:gd name="T40" fmla="*/ 7 w 44"/>
                <a:gd name="T41" fmla="*/ 40 h 74"/>
                <a:gd name="T42" fmla="*/ 14 w 44"/>
                <a:gd name="T43" fmla="*/ 34 h 74"/>
                <a:gd name="T44" fmla="*/ 5 w 44"/>
                <a:gd name="T45" fmla="*/ 27 h 74"/>
                <a:gd name="T46" fmla="*/ 2 w 44"/>
                <a:gd name="T47" fmla="*/ 17 h 74"/>
                <a:gd name="T48" fmla="*/ 4 w 44"/>
                <a:gd name="T49" fmla="*/ 8 h 74"/>
                <a:gd name="T50" fmla="*/ 11 w 44"/>
                <a:gd name="T51" fmla="*/ 2 h 74"/>
                <a:gd name="T52" fmla="*/ 22 w 44"/>
                <a:gd name="T53" fmla="*/ 0 h 74"/>
                <a:gd name="T54" fmla="*/ 33 w 44"/>
                <a:gd name="T55" fmla="*/ 2 h 74"/>
                <a:gd name="T56" fmla="*/ 40 w 44"/>
                <a:gd name="T57" fmla="*/ 8 h 74"/>
                <a:gd name="T58" fmla="*/ 43 w 44"/>
                <a:gd name="T59" fmla="*/ 17 h 74"/>
                <a:gd name="T60" fmla="*/ 39 w 44"/>
                <a:gd name="T61" fmla="*/ 26 h 74"/>
                <a:gd name="T62" fmla="*/ 34 w 44"/>
                <a:gd name="T63" fmla="*/ 32 h 74"/>
                <a:gd name="T64" fmla="*/ 34 w 44"/>
                <a:gd name="T65" fmla="*/ 37 h 74"/>
                <a:gd name="T66" fmla="*/ 40 w 44"/>
                <a:gd name="T67" fmla="*/ 44 h 74"/>
                <a:gd name="T68" fmla="*/ 36 w 44"/>
                <a:gd name="T69" fmla="*/ 23 h 74"/>
                <a:gd name="T70" fmla="*/ 36 w 44"/>
                <a:gd name="T71" fmla="*/ 14 h 74"/>
                <a:gd name="T72" fmla="*/ 34 w 44"/>
                <a:gd name="T73" fmla="*/ 7 h 74"/>
                <a:gd name="T74" fmla="*/ 27 w 44"/>
                <a:gd name="T75" fmla="*/ 4 h 74"/>
                <a:gd name="T76" fmla="*/ 18 w 44"/>
                <a:gd name="T77" fmla="*/ 4 h 74"/>
                <a:gd name="T78" fmla="*/ 11 w 44"/>
                <a:gd name="T79" fmla="*/ 7 h 74"/>
                <a:gd name="T80" fmla="*/ 8 w 44"/>
                <a:gd name="T81" fmla="*/ 16 h 74"/>
                <a:gd name="T82" fmla="*/ 10 w 44"/>
                <a:gd name="T83" fmla="*/ 22 h 74"/>
                <a:gd name="T84" fmla="*/ 17 w 44"/>
                <a:gd name="T85" fmla="*/ 27 h 74"/>
                <a:gd name="T86" fmla="*/ 27 w 44"/>
                <a:gd name="T87" fmla="*/ 33 h 74"/>
                <a:gd name="T88" fmla="*/ 34 w 44"/>
                <a:gd name="T89"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 h="74">
                  <a:moveTo>
                    <a:pt x="9" y="44"/>
                  </a:moveTo>
                  <a:lnTo>
                    <a:pt x="7" y="50"/>
                  </a:lnTo>
                  <a:lnTo>
                    <a:pt x="7" y="55"/>
                  </a:lnTo>
                  <a:lnTo>
                    <a:pt x="7" y="60"/>
                  </a:lnTo>
                  <a:lnTo>
                    <a:pt x="8" y="63"/>
                  </a:lnTo>
                  <a:lnTo>
                    <a:pt x="10" y="67"/>
                  </a:lnTo>
                  <a:lnTo>
                    <a:pt x="13" y="69"/>
                  </a:lnTo>
                  <a:lnTo>
                    <a:pt x="18" y="70"/>
                  </a:lnTo>
                  <a:lnTo>
                    <a:pt x="22" y="71"/>
                  </a:lnTo>
                  <a:lnTo>
                    <a:pt x="27" y="70"/>
                  </a:lnTo>
                  <a:lnTo>
                    <a:pt x="30" y="69"/>
                  </a:lnTo>
                  <a:lnTo>
                    <a:pt x="34" y="67"/>
                  </a:lnTo>
                  <a:lnTo>
                    <a:pt x="36" y="63"/>
                  </a:lnTo>
                  <a:lnTo>
                    <a:pt x="37" y="60"/>
                  </a:lnTo>
                  <a:lnTo>
                    <a:pt x="37" y="57"/>
                  </a:lnTo>
                  <a:lnTo>
                    <a:pt x="37" y="52"/>
                  </a:lnTo>
                  <a:lnTo>
                    <a:pt x="35" y="49"/>
                  </a:lnTo>
                  <a:lnTo>
                    <a:pt x="33" y="45"/>
                  </a:lnTo>
                  <a:lnTo>
                    <a:pt x="28" y="42"/>
                  </a:lnTo>
                  <a:lnTo>
                    <a:pt x="24" y="40"/>
                  </a:lnTo>
                  <a:lnTo>
                    <a:pt x="17" y="36"/>
                  </a:lnTo>
                  <a:lnTo>
                    <a:pt x="12" y="41"/>
                  </a:lnTo>
                  <a:lnTo>
                    <a:pt x="9" y="44"/>
                  </a:lnTo>
                  <a:close/>
                  <a:moveTo>
                    <a:pt x="40" y="44"/>
                  </a:moveTo>
                  <a:lnTo>
                    <a:pt x="43" y="49"/>
                  </a:lnTo>
                  <a:lnTo>
                    <a:pt x="44" y="54"/>
                  </a:lnTo>
                  <a:lnTo>
                    <a:pt x="43" y="60"/>
                  </a:lnTo>
                  <a:lnTo>
                    <a:pt x="40" y="65"/>
                  </a:lnTo>
                  <a:lnTo>
                    <a:pt x="37" y="68"/>
                  </a:lnTo>
                  <a:lnTo>
                    <a:pt x="34" y="71"/>
                  </a:lnTo>
                  <a:lnTo>
                    <a:pt x="28" y="74"/>
                  </a:lnTo>
                  <a:lnTo>
                    <a:pt x="22" y="74"/>
                  </a:lnTo>
                  <a:lnTo>
                    <a:pt x="17" y="74"/>
                  </a:lnTo>
                  <a:lnTo>
                    <a:pt x="11" y="71"/>
                  </a:lnTo>
                  <a:lnTo>
                    <a:pt x="7" y="68"/>
                  </a:lnTo>
                  <a:lnTo>
                    <a:pt x="3" y="65"/>
                  </a:lnTo>
                  <a:lnTo>
                    <a:pt x="1" y="60"/>
                  </a:lnTo>
                  <a:lnTo>
                    <a:pt x="0" y="55"/>
                  </a:lnTo>
                  <a:lnTo>
                    <a:pt x="1" y="51"/>
                  </a:lnTo>
                  <a:lnTo>
                    <a:pt x="2" y="46"/>
                  </a:lnTo>
                  <a:lnTo>
                    <a:pt x="3" y="43"/>
                  </a:lnTo>
                  <a:lnTo>
                    <a:pt x="7" y="40"/>
                  </a:lnTo>
                  <a:lnTo>
                    <a:pt x="10" y="37"/>
                  </a:lnTo>
                  <a:lnTo>
                    <a:pt x="14" y="34"/>
                  </a:lnTo>
                  <a:lnTo>
                    <a:pt x="9" y="31"/>
                  </a:lnTo>
                  <a:lnTo>
                    <a:pt x="5" y="27"/>
                  </a:lnTo>
                  <a:lnTo>
                    <a:pt x="3" y="23"/>
                  </a:lnTo>
                  <a:lnTo>
                    <a:pt x="2" y="17"/>
                  </a:lnTo>
                  <a:lnTo>
                    <a:pt x="3" y="13"/>
                  </a:lnTo>
                  <a:lnTo>
                    <a:pt x="4" y="8"/>
                  </a:lnTo>
                  <a:lnTo>
                    <a:pt x="8" y="5"/>
                  </a:lnTo>
                  <a:lnTo>
                    <a:pt x="11" y="2"/>
                  </a:lnTo>
                  <a:lnTo>
                    <a:pt x="17" y="0"/>
                  </a:lnTo>
                  <a:lnTo>
                    <a:pt x="22" y="0"/>
                  </a:lnTo>
                  <a:lnTo>
                    <a:pt x="28" y="0"/>
                  </a:lnTo>
                  <a:lnTo>
                    <a:pt x="33" y="2"/>
                  </a:lnTo>
                  <a:lnTo>
                    <a:pt x="37" y="5"/>
                  </a:lnTo>
                  <a:lnTo>
                    <a:pt x="40" y="8"/>
                  </a:lnTo>
                  <a:lnTo>
                    <a:pt x="42" y="13"/>
                  </a:lnTo>
                  <a:lnTo>
                    <a:pt x="43" y="17"/>
                  </a:lnTo>
                  <a:lnTo>
                    <a:pt x="42" y="22"/>
                  </a:lnTo>
                  <a:lnTo>
                    <a:pt x="39" y="26"/>
                  </a:lnTo>
                  <a:lnTo>
                    <a:pt x="37" y="30"/>
                  </a:lnTo>
                  <a:lnTo>
                    <a:pt x="34" y="32"/>
                  </a:lnTo>
                  <a:lnTo>
                    <a:pt x="29" y="34"/>
                  </a:lnTo>
                  <a:lnTo>
                    <a:pt x="34" y="37"/>
                  </a:lnTo>
                  <a:lnTo>
                    <a:pt x="37" y="41"/>
                  </a:lnTo>
                  <a:lnTo>
                    <a:pt x="40" y="44"/>
                  </a:lnTo>
                  <a:close/>
                  <a:moveTo>
                    <a:pt x="34" y="26"/>
                  </a:moveTo>
                  <a:lnTo>
                    <a:pt x="36" y="23"/>
                  </a:lnTo>
                  <a:lnTo>
                    <a:pt x="37" y="17"/>
                  </a:lnTo>
                  <a:lnTo>
                    <a:pt x="36" y="14"/>
                  </a:lnTo>
                  <a:lnTo>
                    <a:pt x="35" y="10"/>
                  </a:lnTo>
                  <a:lnTo>
                    <a:pt x="34" y="7"/>
                  </a:lnTo>
                  <a:lnTo>
                    <a:pt x="30" y="5"/>
                  </a:lnTo>
                  <a:lnTo>
                    <a:pt x="27" y="4"/>
                  </a:lnTo>
                  <a:lnTo>
                    <a:pt x="22" y="2"/>
                  </a:lnTo>
                  <a:lnTo>
                    <a:pt x="18" y="4"/>
                  </a:lnTo>
                  <a:lnTo>
                    <a:pt x="14" y="5"/>
                  </a:lnTo>
                  <a:lnTo>
                    <a:pt x="11" y="7"/>
                  </a:lnTo>
                  <a:lnTo>
                    <a:pt x="9" y="12"/>
                  </a:lnTo>
                  <a:lnTo>
                    <a:pt x="8" y="16"/>
                  </a:lnTo>
                  <a:lnTo>
                    <a:pt x="9" y="19"/>
                  </a:lnTo>
                  <a:lnTo>
                    <a:pt x="10" y="22"/>
                  </a:lnTo>
                  <a:lnTo>
                    <a:pt x="12" y="25"/>
                  </a:lnTo>
                  <a:lnTo>
                    <a:pt x="17" y="27"/>
                  </a:lnTo>
                  <a:lnTo>
                    <a:pt x="21" y="31"/>
                  </a:lnTo>
                  <a:lnTo>
                    <a:pt x="27" y="33"/>
                  </a:lnTo>
                  <a:lnTo>
                    <a:pt x="31" y="30"/>
                  </a:lnTo>
                  <a:lnTo>
                    <a:pt x="34"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85" name="Freeform 187"/>
            <p:cNvSpPr>
              <a:spLocks noEditPoints="1"/>
            </p:cNvSpPr>
            <p:nvPr/>
          </p:nvSpPr>
          <p:spPr bwMode="auto">
            <a:xfrm>
              <a:off x="929640" y="1968265"/>
              <a:ext cx="73452" cy="66377"/>
            </a:xfrm>
            <a:custGeom>
              <a:avLst/>
              <a:gdLst>
                <a:gd name="T0" fmla="*/ 34 w 40"/>
                <a:gd name="T1" fmla="*/ 21 h 49"/>
                <a:gd name="T2" fmla="*/ 32 w 40"/>
                <a:gd name="T3" fmla="*/ 16 h 49"/>
                <a:gd name="T4" fmla="*/ 31 w 40"/>
                <a:gd name="T5" fmla="*/ 11 h 49"/>
                <a:gd name="T6" fmla="*/ 30 w 40"/>
                <a:gd name="T7" fmla="*/ 8 h 49"/>
                <a:gd name="T8" fmla="*/ 27 w 40"/>
                <a:gd name="T9" fmla="*/ 5 h 49"/>
                <a:gd name="T10" fmla="*/ 25 w 40"/>
                <a:gd name="T11" fmla="*/ 3 h 49"/>
                <a:gd name="T12" fmla="*/ 20 w 40"/>
                <a:gd name="T13" fmla="*/ 2 h 49"/>
                <a:gd name="T14" fmla="*/ 17 w 40"/>
                <a:gd name="T15" fmla="*/ 3 h 49"/>
                <a:gd name="T16" fmla="*/ 13 w 40"/>
                <a:gd name="T17" fmla="*/ 5 h 49"/>
                <a:gd name="T18" fmla="*/ 10 w 40"/>
                <a:gd name="T19" fmla="*/ 8 h 49"/>
                <a:gd name="T20" fmla="*/ 8 w 40"/>
                <a:gd name="T21" fmla="*/ 11 h 49"/>
                <a:gd name="T22" fmla="*/ 7 w 40"/>
                <a:gd name="T23" fmla="*/ 16 h 49"/>
                <a:gd name="T24" fmla="*/ 7 w 40"/>
                <a:gd name="T25" fmla="*/ 21 h 49"/>
                <a:gd name="T26" fmla="*/ 34 w 40"/>
                <a:gd name="T27" fmla="*/ 21 h 49"/>
                <a:gd name="T28" fmla="*/ 7 w 40"/>
                <a:gd name="T29" fmla="*/ 25 h 49"/>
                <a:gd name="T30" fmla="*/ 7 w 40"/>
                <a:gd name="T31" fmla="*/ 30 h 49"/>
                <a:gd name="T32" fmla="*/ 8 w 40"/>
                <a:gd name="T33" fmla="*/ 34 h 49"/>
                <a:gd name="T34" fmla="*/ 9 w 40"/>
                <a:gd name="T35" fmla="*/ 37 h 49"/>
                <a:gd name="T36" fmla="*/ 10 w 40"/>
                <a:gd name="T37" fmla="*/ 41 h 49"/>
                <a:gd name="T38" fmla="*/ 13 w 40"/>
                <a:gd name="T39" fmla="*/ 43 h 49"/>
                <a:gd name="T40" fmla="*/ 18 w 40"/>
                <a:gd name="T41" fmla="*/ 45 h 49"/>
                <a:gd name="T42" fmla="*/ 22 w 40"/>
                <a:gd name="T43" fmla="*/ 45 h 49"/>
                <a:gd name="T44" fmla="*/ 27 w 40"/>
                <a:gd name="T45" fmla="*/ 45 h 49"/>
                <a:gd name="T46" fmla="*/ 31 w 40"/>
                <a:gd name="T47" fmla="*/ 42 h 49"/>
                <a:gd name="T48" fmla="*/ 35 w 40"/>
                <a:gd name="T49" fmla="*/ 38 h 49"/>
                <a:gd name="T50" fmla="*/ 37 w 40"/>
                <a:gd name="T51" fmla="*/ 35 h 49"/>
                <a:gd name="T52" fmla="*/ 39 w 40"/>
                <a:gd name="T53" fmla="*/ 35 h 49"/>
                <a:gd name="T54" fmla="*/ 37 w 40"/>
                <a:gd name="T55" fmla="*/ 40 h 49"/>
                <a:gd name="T56" fmla="*/ 34 w 40"/>
                <a:gd name="T57" fmla="*/ 44 h 49"/>
                <a:gd name="T58" fmla="*/ 30 w 40"/>
                <a:gd name="T59" fmla="*/ 46 h 49"/>
                <a:gd name="T60" fmla="*/ 26 w 40"/>
                <a:gd name="T61" fmla="*/ 49 h 49"/>
                <a:gd name="T62" fmla="*/ 21 w 40"/>
                <a:gd name="T63" fmla="*/ 49 h 49"/>
                <a:gd name="T64" fmla="*/ 16 w 40"/>
                <a:gd name="T65" fmla="*/ 49 h 49"/>
                <a:gd name="T66" fmla="*/ 10 w 40"/>
                <a:gd name="T67" fmla="*/ 46 h 49"/>
                <a:gd name="T68" fmla="*/ 5 w 40"/>
                <a:gd name="T69" fmla="*/ 43 h 49"/>
                <a:gd name="T70" fmla="*/ 1 w 40"/>
                <a:gd name="T71" fmla="*/ 35 h 49"/>
                <a:gd name="T72" fmla="*/ 0 w 40"/>
                <a:gd name="T73" fmla="*/ 25 h 49"/>
                <a:gd name="T74" fmla="*/ 0 w 40"/>
                <a:gd name="T75" fmla="*/ 17 h 49"/>
                <a:gd name="T76" fmla="*/ 2 w 40"/>
                <a:gd name="T77" fmla="*/ 11 h 49"/>
                <a:gd name="T78" fmla="*/ 5 w 40"/>
                <a:gd name="T79" fmla="*/ 7 h 49"/>
                <a:gd name="T80" fmla="*/ 10 w 40"/>
                <a:gd name="T81" fmla="*/ 3 h 49"/>
                <a:gd name="T82" fmla="*/ 14 w 40"/>
                <a:gd name="T83" fmla="*/ 1 h 49"/>
                <a:gd name="T84" fmla="*/ 20 w 40"/>
                <a:gd name="T85" fmla="*/ 0 h 49"/>
                <a:gd name="T86" fmla="*/ 26 w 40"/>
                <a:gd name="T87" fmla="*/ 0 h 49"/>
                <a:gd name="T88" fmla="*/ 30 w 40"/>
                <a:gd name="T89" fmla="*/ 2 h 49"/>
                <a:gd name="T90" fmla="*/ 35 w 40"/>
                <a:gd name="T91" fmla="*/ 6 h 49"/>
                <a:gd name="T92" fmla="*/ 39 w 40"/>
                <a:gd name="T93" fmla="*/ 14 h 49"/>
                <a:gd name="T94" fmla="*/ 40 w 40"/>
                <a:gd name="T95" fmla="*/ 25 h 49"/>
                <a:gd name="T96" fmla="*/ 7 w 40"/>
                <a:gd name="T97"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 h="49">
                  <a:moveTo>
                    <a:pt x="34" y="21"/>
                  </a:moveTo>
                  <a:lnTo>
                    <a:pt x="32" y="16"/>
                  </a:lnTo>
                  <a:lnTo>
                    <a:pt x="31" y="11"/>
                  </a:lnTo>
                  <a:lnTo>
                    <a:pt x="30" y="8"/>
                  </a:lnTo>
                  <a:lnTo>
                    <a:pt x="27" y="5"/>
                  </a:lnTo>
                  <a:lnTo>
                    <a:pt x="25" y="3"/>
                  </a:lnTo>
                  <a:lnTo>
                    <a:pt x="20" y="2"/>
                  </a:lnTo>
                  <a:lnTo>
                    <a:pt x="17" y="3"/>
                  </a:lnTo>
                  <a:lnTo>
                    <a:pt x="13" y="5"/>
                  </a:lnTo>
                  <a:lnTo>
                    <a:pt x="10" y="8"/>
                  </a:lnTo>
                  <a:lnTo>
                    <a:pt x="8" y="11"/>
                  </a:lnTo>
                  <a:lnTo>
                    <a:pt x="7" y="16"/>
                  </a:lnTo>
                  <a:lnTo>
                    <a:pt x="7" y="21"/>
                  </a:lnTo>
                  <a:lnTo>
                    <a:pt x="34" y="21"/>
                  </a:lnTo>
                  <a:close/>
                  <a:moveTo>
                    <a:pt x="7" y="25"/>
                  </a:moveTo>
                  <a:lnTo>
                    <a:pt x="7" y="30"/>
                  </a:lnTo>
                  <a:lnTo>
                    <a:pt x="8" y="34"/>
                  </a:lnTo>
                  <a:lnTo>
                    <a:pt x="9" y="37"/>
                  </a:lnTo>
                  <a:lnTo>
                    <a:pt x="10" y="41"/>
                  </a:lnTo>
                  <a:lnTo>
                    <a:pt x="13" y="43"/>
                  </a:lnTo>
                  <a:lnTo>
                    <a:pt x="18" y="45"/>
                  </a:lnTo>
                  <a:lnTo>
                    <a:pt x="22" y="45"/>
                  </a:lnTo>
                  <a:lnTo>
                    <a:pt x="27" y="45"/>
                  </a:lnTo>
                  <a:lnTo>
                    <a:pt x="31" y="42"/>
                  </a:lnTo>
                  <a:lnTo>
                    <a:pt x="35" y="38"/>
                  </a:lnTo>
                  <a:lnTo>
                    <a:pt x="37" y="35"/>
                  </a:lnTo>
                  <a:lnTo>
                    <a:pt x="39" y="35"/>
                  </a:lnTo>
                  <a:lnTo>
                    <a:pt x="37" y="40"/>
                  </a:lnTo>
                  <a:lnTo>
                    <a:pt x="34" y="44"/>
                  </a:lnTo>
                  <a:lnTo>
                    <a:pt x="30" y="46"/>
                  </a:lnTo>
                  <a:lnTo>
                    <a:pt x="26" y="49"/>
                  </a:lnTo>
                  <a:lnTo>
                    <a:pt x="21" y="49"/>
                  </a:lnTo>
                  <a:lnTo>
                    <a:pt x="16" y="49"/>
                  </a:lnTo>
                  <a:lnTo>
                    <a:pt x="10" y="46"/>
                  </a:lnTo>
                  <a:lnTo>
                    <a:pt x="5" y="43"/>
                  </a:lnTo>
                  <a:lnTo>
                    <a:pt x="1" y="35"/>
                  </a:lnTo>
                  <a:lnTo>
                    <a:pt x="0" y="25"/>
                  </a:lnTo>
                  <a:lnTo>
                    <a:pt x="0" y="17"/>
                  </a:lnTo>
                  <a:lnTo>
                    <a:pt x="2" y="11"/>
                  </a:lnTo>
                  <a:lnTo>
                    <a:pt x="5" y="7"/>
                  </a:lnTo>
                  <a:lnTo>
                    <a:pt x="10" y="3"/>
                  </a:lnTo>
                  <a:lnTo>
                    <a:pt x="14" y="1"/>
                  </a:lnTo>
                  <a:lnTo>
                    <a:pt x="20" y="0"/>
                  </a:lnTo>
                  <a:lnTo>
                    <a:pt x="26" y="0"/>
                  </a:lnTo>
                  <a:lnTo>
                    <a:pt x="30" y="2"/>
                  </a:lnTo>
                  <a:lnTo>
                    <a:pt x="35" y="6"/>
                  </a:lnTo>
                  <a:lnTo>
                    <a:pt x="39" y="14"/>
                  </a:lnTo>
                  <a:lnTo>
                    <a:pt x="40" y="25"/>
                  </a:lnTo>
                  <a:lnTo>
                    <a:pt x="7" y="2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86" name="Freeform 188"/>
            <p:cNvSpPr>
              <a:spLocks/>
            </p:cNvSpPr>
            <p:nvPr/>
          </p:nvSpPr>
          <p:spPr bwMode="auto">
            <a:xfrm>
              <a:off x="1012273" y="1935754"/>
              <a:ext cx="130378" cy="98889"/>
            </a:xfrm>
            <a:custGeom>
              <a:avLst/>
              <a:gdLst>
                <a:gd name="T0" fmla="*/ 71 w 71"/>
                <a:gd name="T1" fmla="*/ 4 h 73"/>
                <a:gd name="T2" fmla="*/ 69 w 71"/>
                <a:gd name="T3" fmla="*/ 4 h 73"/>
                <a:gd name="T4" fmla="*/ 66 w 71"/>
                <a:gd name="T5" fmla="*/ 4 h 73"/>
                <a:gd name="T6" fmla="*/ 65 w 71"/>
                <a:gd name="T7" fmla="*/ 4 h 73"/>
                <a:gd name="T8" fmla="*/ 63 w 71"/>
                <a:gd name="T9" fmla="*/ 8 h 73"/>
                <a:gd name="T10" fmla="*/ 36 w 71"/>
                <a:gd name="T11" fmla="*/ 73 h 73"/>
                <a:gd name="T12" fmla="*/ 34 w 71"/>
                <a:gd name="T13" fmla="*/ 73 h 73"/>
                <a:gd name="T14" fmla="*/ 8 w 71"/>
                <a:gd name="T15" fmla="*/ 8 h 73"/>
                <a:gd name="T16" fmla="*/ 7 w 71"/>
                <a:gd name="T17" fmla="*/ 6 h 73"/>
                <a:gd name="T18" fmla="*/ 6 w 71"/>
                <a:gd name="T19" fmla="*/ 4 h 73"/>
                <a:gd name="T20" fmla="*/ 3 w 71"/>
                <a:gd name="T21" fmla="*/ 4 h 73"/>
                <a:gd name="T22" fmla="*/ 2 w 71"/>
                <a:gd name="T23" fmla="*/ 4 h 73"/>
                <a:gd name="T24" fmla="*/ 0 w 71"/>
                <a:gd name="T25" fmla="*/ 4 h 73"/>
                <a:gd name="T26" fmla="*/ 0 w 71"/>
                <a:gd name="T27" fmla="*/ 0 h 73"/>
                <a:gd name="T28" fmla="*/ 19 w 71"/>
                <a:gd name="T29" fmla="*/ 0 h 73"/>
                <a:gd name="T30" fmla="*/ 19 w 71"/>
                <a:gd name="T31" fmla="*/ 4 h 73"/>
                <a:gd name="T32" fmla="*/ 18 w 71"/>
                <a:gd name="T33" fmla="*/ 4 h 73"/>
                <a:gd name="T34" fmla="*/ 16 w 71"/>
                <a:gd name="T35" fmla="*/ 4 h 73"/>
                <a:gd name="T36" fmla="*/ 15 w 71"/>
                <a:gd name="T37" fmla="*/ 4 h 73"/>
                <a:gd name="T38" fmla="*/ 13 w 71"/>
                <a:gd name="T39" fmla="*/ 5 h 73"/>
                <a:gd name="T40" fmla="*/ 15 w 71"/>
                <a:gd name="T41" fmla="*/ 7 h 73"/>
                <a:gd name="T42" fmla="*/ 37 w 71"/>
                <a:gd name="T43" fmla="*/ 62 h 73"/>
                <a:gd name="T44" fmla="*/ 38 w 71"/>
                <a:gd name="T45" fmla="*/ 62 h 73"/>
                <a:gd name="T46" fmla="*/ 60 w 71"/>
                <a:gd name="T47" fmla="*/ 8 h 73"/>
                <a:gd name="T48" fmla="*/ 61 w 71"/>
                <a:gd name="T49" fmla="*/ 6 h 73"/>
                <a:gd name="T50" fmla="*/ 60 w 71"/>
                <a:gd name="T51" fmla="*/ 4 h 73"/>
                <a:gd name="T52" fmla="*/ 59 w 71"/>
                <a:gd name="T53" fmla="*/ 4 h 73"/>
                <a:gd name="T54" fmla="*/ 56 w 71"/>
                <a:gd name="T55" fmla="*/ 4 h 73"/>
                <a:gd name="T56" fmla="*/ 54 w 71"/>
                <a:gd name="T57" fmla="*/ 4 h 73"/>
                <a:gd name="T58" fmla="*/ 54 w 71"/>
                <a:gd name="T59" fmla="*/ 0 h 73"/>
                <a:gd name="T60" fmla="*/ 71 w 71"/>
                <a:gd name="T61" fmla="*/ 0 h 73"/>
                <a:gd name="T62" fmla="*/ 71 w 71"/>
                <a:gd name="T63" fmla="*/ 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73">
                  <a:moveTo>
                    <a:pt x="71" y="4"/>
                  </a:moveTo>
                  <a:lnTo>
                    <a:pt x="69" y="4"/>
                  </a:lnTo>
                  <a:lnTo>
                    <a:pt x="66" y="4"/>
                  </a:lnTo>
                  <a:lnTo>
                    <a:pt x="65" y="4"/>
                  </a:lnTo>
                  <a:lnTo>
                    <a:pt x="63" y="8"/>
                  </a:lnTo>
                  <a:lnTo>
                    <a:pt x="36" y="73"/>
                  </a:lnTo>
                  <a:lnTo>
                    <a:pt x="34" y="73"/>
                  </a:lnTo>
                  <a:lnTo>
                    <a:pt x="8" y="8"/>
                  </a:lnTo>
                  <a:lnTo>
                    <a:pt x="7" y="6"/>
                  </a:lnTo>
                  <a:lnTo>
                    <a:pt x="6" y="4"/>
                  </a:lnTo>
                  <a:lnTo>
                    <a:pt x="3" y="4"/>
                  </a:lnTo>
                  <a:lnTo>
                    <a:pt x="2" y="4"/>
                  </a:lnTo>
                  <a:lnTo>
                    <a:pt x="0" y="4"/>
                  </a:lnTo>
                  <a:lnTo>
                    <a:pt x="0" y="0"/>
                  </a:lnTo>
                  <a:lnTo>
                    <a:pt x="19" y="0"/>
                  </a:lnTo>
                  <a:lnTo>
                    <a:pt x="19" y="4"/>
                  </a:lnTo>
                  <a:lnTo>
                    <a:pt x="18" y="4"/>
                  </a:lnTo>
                  <a:lnTo>
                    <a:pt x="16" y="4"/>
                  </a:lnTo>
                  <a:lnTo>
                    <a:pt x="15" y="4"/>
                  </a:lnTo>
                  <a:lnTo>
                    <a:pt x="13" y="5"/>
                  </a:lnTo>
                  <a:lnTo>
                    <a:pt x="15" y="7"/>
                  </a:lnTo>
                  <a:lnTo>
                    <a:pt x="37" y="62"/>
                  </a:lnTo>
                  <a:lnTo>
                    <a:pt x="38" y="62"/>
                  </a:lnTo>
                  <a:lnTo>
                    <a:pt x="60" y="8"/>
                  </a:lnTo>
                  <a:lnTo>
                    <a:pt x="61" y="6"/>
                  </a:lnTo>
                  <a:lnTo>
                    <a:pt x="60" y="4"/>
                  </a:lnTo>
                  <a:lnTo>
                    <a:pt x="59" y="4"/>
                  </a:lnTo>
                  <a:lnTo>
                    <a:pt x="56" y="4"/>
                  </a:lnTo>
                  <a:lnTo>
                    <a:pt x="54" y="4"/>
                  </a:lnTo>
                  <a:lnTo>
                    <a:pt x="54" y="0"/>
                  </a:lnTo>
                  <a:lnTo>
                    <a:pt x="71" y="0"/>
                  </a:lnTo>
                  <a:lnTo>
                    <a:pt x="71" y="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87" name="Freeform 189"/>
            <p:cNvSpPr>
              <a:spLocks/>
            </p:cNvSpPr>
            <p:nvPr/>
          </p:nvSpPr>
          <p:spPr bwMode="auto">
            <a:xfrm>
              <a:off x="169412" y="4378156"/>
              <a:ext cx="44071" cy="58250"/>
            </a:xfrm>
            <a:custGeom>
              <a:avLst/>
              <a:gdLst>
                <a:gd name="T0" fmla="*/ 24 w 24"/>
                <a:gd name="T1" fmla="*/ 29 h 43"/>
                <a:gd name="T2" fmla="*/ 24 w 24"/>
                <a:gd name="T3" fmla="*/ 34 h 43"/>
                <a:gd name="T4" fmla="*/ 20 w 24"/>
                <a:gd name="T5" fmla="*/ 40 h 43"/>
                <a:gd name="T6" fmla="*/ 15 w 24"/>
                <a:gd name="T7" fmla="*/ 43 h 43"/>
                <a:gd name="T8" fmla="*/ 7 w 24"/>
                <a:gd name="T9" fmla="*/ 43 h 43"/>
                <a:gd name="T10" fmla="*/ 1 w 24"/>
                <a:gd name="T11" fmla="*/ 39 h 43"/>
                <a:gd name="T12" fmla="*/ 0 w 24"/>
                <a:gd name="T13" fmla="*/ 34 h 43"/>
                <a:gd name="T14" fmla="*/ 3 w 24"/>
                <a:gd name="T15" fmla="*/ 32 h 43"/>
                <a:gd name="T16" fmla="*/ 6 w 24"/>
                <a:gd name="T17" fmla="*/ 33 h 43"/>
                <a:gd name="T18" fmla="*/ 6 w 24"/>
                <a:gd name="T19" fmla="*/ 34 h 43"/>
                <a:gd name="T20" fmla="*/ 4 w 24"/>
                <a:gd name="T21" fmla="*/ 39 h 43"/>
                <a:gd name="T22" fmla="*/ 7 w 24"/>
                <a:gd name="T23" fmla="*/ 41 h 43"/>
                <a:gd name="T24" fmla="*/ 11 w 24"/>
                <a:gd name="T25" fmla="*/ 42 h 43"/>
                <a:gd name="T26" fmla="*/ 16 w 24"/>
                <a:gd name="T27" fmla="*/ 41 h 43"/>
                <a:gd name="T28" fmla="*/ 19 w 24"/>
                <a:gd name="T29" fmla="*/ 38 h 43"/>
                <a:gd name="T30" fmla="*/ 19 w 24"/>
                <a:gd name="T31" fmla="*/ 31 h 43"/>
                <a:gd name="T32" fmla="*/ 17 w 24"/>
                <a:gd name="T33" fmla="*/ 24 h 43"/>
                <a:gd name="T34" fmla="*/ 12 w 24"/>
                <a:gd name="T35" fmla="*/ 22 h 43"/>
                <a:gd name="T36" fmla="*/ 9 w 24"/>
                <a:gd name="T37" fmla="*/ 20 h 43"/>
                <a:gd name="T38" fmla="*/ 13 w 24"/>
                <a:gd name="T39" fmla="*/ 19 h 43"/>
                <a:gd name="T40" fmla="*/ 18 w 24"/>
                <a:gd name="T41" fmla="*/ 14 h 43"/>
                <a:gd name="T42" fmla="*/ 18 w 24"/>
                <a:gd name="T43" fmla="*/ 7 h 43"/>
                <a:gd name="T44" fmla="*/ 15 w 24"/>
                <a:gd name="T45" fmla="*/ 4 h 43"/>
                <a:gd name="T46" fmla="*/ 10 w 24"/>
                <a:gd name="T47" fmla="*/ 3 h 43"/>
                <a:gd name="T48" fmla="*/ 6 w 24"/>
                <a:gd name="T49" fmla="*/ 4 h 43"/>
                <a:gd name="T50" fmla="*/ 4 w 24"/>
                <a:gd name="T51" fmla="*/ 7 h 43"/>
                <a:gd name="T52" fmla="*/ 6 w 24"/>
                <a:gd name="T53" fmla="*/ 9 h 43"/>
                <a:gd name="T54" fmla="*/ 4 w 24"/>
                <a:gd name="T55" fmla="*/ 12 h 43"/>
                <a:gd name="T56" fmla="*/ 2 w 24"/>
                <a:gd name="T57" fmla="*/ 12 h 43"/>
                <a:gd name="T58" fmla="*/ 1 w 24"/>
                <a:gd name="T59" fmla="*/ 8 h 43"/>
                <a:gd name="T60" fmla="*/ 4 w 24"/>
                <a:gd name="T61" fmla="*/ 3 h 43"/>
                <a:gd name="T62" fmla="*/ 11 w 24"/>
                <a:gd name="T63" fmla="*/ 0 h 43"/>
                <a:gd name="T64" fmla="*/ 17 w 24"/>
                <a:gd name="T65" fmla="*/ 2 h 43"/>
                <a:gd name="T66" fmla="*/ 21 w 24"/>
                <a:gd name="T67" fmla="*/ 7 h 43"/>
                <a:gd name="T68" fmla="*/ 21 w 24"/>
                <a:gd name="T69" fmla="*/ 14 h 43"/>
                <a:gd name="T70" fmla="*/ 18 w 24"/>
                <a:gd name="T71" fmla="*/ 19 h 43"/>
                <a:gd name="T72" fmla="*/ 18 w 24"/>
                <a:gd name="T73" fmla="*/ 22 h 43"/>
                <a:gd name="T74" fmla="*/ 23 w 24"/>
                <a:gd name="T75"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43">
                  <a:moveTo>
                    <a:pt x="23" y="25"/>
                  </a:moveTo>
                  <a:lnTo>
                    <a:pt x="24" y="29"/>
                  </a:lnTo>
                  <a:lnTo>
                    <a:pt x="24" y="32"/>
                  </a:lnTo>
                  <a:lnTo>
                    <a:pt x="24" y="34"/>
                  </a:lnTo>
                  <a:lnTo>
                    <a:pt x="23" y="38"/>
                  </a:lnTo>
                  <a:lnTo>
                    <a:pt x="20" y="40"/>
                  </a:lnTo>
                  <a:lnTo>
                    <a:pt x="18" y="42"/>
                  </a:lnTo>
                  <a:lnTo>
                    <a:pt x="15" y="43"/>
                  </a:lnTo>
                  <a:lnTo>
                    <a:pt x="11" y="43"/>
                  </a:lnTo>
                  <a:lnTo>
                    <a:pt x="7" y="43"/>
                  </a:lnTo>
                  <a:lnTo>
                    <a:pt x="3" y="41"/>
                  </a:lnTo>
                  <a:lnTo>
                    <a:pt x="1" y="39"/>
                  </a:lnTo>
                  <a:lnTo>
                    <a:pt x="0" y="35"/>
                  </a:lnTo>
                  <a:lnTo>
                    <a:pt x="0" y="34"/>
                  </a:lnTo>
                  <a:lnTo>
                    <a:pt x="1" y="33"/>
                  </a:lnTo>
                  <a:lnTo>
                    <a:pt x="3" y="32"/>
                  </a:lnTo>
                  <a:lnTo>
                    <a:pt x="4" y="32"/>
                  </a:lnTo>
                  <a:lnTo>
                    <a:pt x="6" y="33"/>
                  </a:lnTo>
                  <a:lnTo>
                    <a:pt x="6" y="34"/>
                  </a:lnTo>
                  <a:lnTo>
                    <a:pt x="6" y="34"/>
                  </a:lnTo>
                  <a:lnTo>
                    <a:pt x="6" y="37"/>
                  </a:lnTo>
                  <a:lnTo>
                    <a:pt x="4" y="39"/>
                  </a:lnTo>
                  <a:lnTo>
                    <a:pt x="6" y="40"/>
                  </a:lnTo>
                  <a:lnTo>
                    <a:pt x="7" y="41"/>
                  </a:lnTo>
                  <a:lnTo>
                    <a:pt x="9" y="42"/>
                  </a:lnTo>
                  <a:lnTo>
                    <a:pt x="11" y="42"/>
                  </a:lnTo>
                  <a:lnTo>
                    <a:pt x="13" y="41"/>
                  </a:lnTo>
                  <a:lnTo>
                    <a:pt x="16" y="41"/>
                  </a:lnTo>
                  <a:lnTo>
                    <a:pt x="17" y="39"/>
                  </a:lnTo>
                  <a:lnTo>
                    <a:pt x="19" y="38"/>
                  </a:lnTo>
                  <a:lnTo>
                    <a:pt x="19" y="34"/>
                  </a:lnTo>
                  <a:lnTo>
                    <a:pt x="19" y="31"/>
                  </a:lnTo>
                  <a:lnTo>
                    <a:pt x="19" y="28"/>
                  </a:lnTo>
                  <a:lnTo>
                    <a:pt x="17" y="24"/>
                  </a:lnTo>
                  <a:lnTo>
                    <a:pt x="16" y="23"/>
                  </a:lnTo>
                  <a:lnTo>
                    <a:pt x="12" y="22"/>
                  </a:lnTo>
                  <a:lnTo>
                    <a:pt x="9" y="22"/>
                  </a:lnTo>
                  <a:lnTo>
                    <a:pt x="9" y="20"/>
                  </a:lnTo>
                  <a:lnTo>
                    <a:pt x="11" y="20"/>
                  </a:lnTo>
                  <a:lnTo>
                    <a:pt x="13" y="19"/>
                  </a:lnTo>
                  <a:lnTo>
                    <a:pt x="16" y="17"/>
                  </a:lnTo>
                  <a:lnTo>
                    <a:pt x="18" y="14"/>
                  </a:lnTo>
                  <a:lnTo>
                    <a:pt x="18" y="11"/>
                  </a:lnTo>
                  <a:lnTo>
                    <a:pt x="18" y="7"/>
                  </a:lnTo>
                  <a:lnTo>
                    <a:pt x="16" y="5"/>
                  </a:lnTo>
                  <a:lnTo>
                    <a:pt x="15" y="4"/>
                  </a:lnTo>
                  <a:lnTo>
                    <a:pt x="12" y="3"/>
                  </a:lnTo>
                  <a:lnTo>
                    <a:pt x="10" y="3"/>
                  </a:lnTo>
                  <a:lnTo>
                    <a:pt x="7" y="3"/>
                  </a:lnTo>
                  <a:lnTo>
                    <a:pt x="6" y="4"/>
                  </a:lnTo>
                  <a:lnTo>
                    <a:pt x="4" y="6"/>
                  </a:lnTo>
                  <a:lnTo>
                    <a:pt x="4" y="7"/>
                  </a:lnTo>
                  <a:lnTo>
                    <a:pt x="6" y="8"/>
                  </a:lnTo>
                  <a:lnTo>
                    <a:pt x="6" y="9"/>
                  </a:lnTo>
                  <a:lnTo>
                    <a:pt x="6" y="12"/>
                  </a:lnTo>
                  <a:lnTo>
                    <a:pt x="4" y="12"/>
                  </a:lnTo>
                  <a:lnTo>
                    <a:pt x="3" y="13"/>
                  </a:lnTo>
                  <a:lnTo>
                    <a:pt x="2" y="12"/>
                  </a:lnTo>
                  <a:lnTo>
                    <a:pt x="1" y="11"/>
                  </a:lnTo>
                  <a:lnTo>
                    <a:pt x="1" y="8"/>
                  </a:lnTo>
                  <a:lnTo>
                    <a:pt x="2" y="5"/>
                  </a:lnTo>
                  <a:lnTo>
                    <a:pt x="4" y="3"/>
                  </a:lnTo>
                  <a:lnTo>
                    <a:pt x="8" y="2"/>
                  </a:lnTo>
                  <a:lnTo>
                    <a:pt x="11" y="0"/>
                  </a:lnTo>
                  <a:lnTo>
                    <a:pt x="15" y="0"/>
                  </a:lnTo>
                  <a:lnTo>
                    <a:pt x="17" y="2"/>
                  </a:lnTo>
                  <a:lnTo>
                    <a:pt x="19" y="4"/>
                  </a:lnTo>
                  <a:lnTo>
                    <a:pt x="21" y="7"/>
                  </a:lnTo>
                  <a:lnTo>
                    <a:pt x="23" y="11"/>
                  </a:lnTo>
                  <a:lnTo>
                    <a:pt x="21" y="14"/>
                  </a:lnTo>
                  <a:lnTo>
                    <a:pt x="20" y="16"/>
                  </a:lnTo>
                  <a:lnTo>
                    <a:pt x="18" y="19"/>
                  </a:lnTo>
                  <a:lnTo>
                    <a:pt x="15" y="21"/>
                  </a:lnTo>
                  <a:lnTo>
                    <a:pt x="18" y="22"/>
                  </a:lnTo>
                  <a:lnTo>
                    <a:pt x="20" y="23"/>
                  </a:lnTo>
                  <a:lnTo>
                    <a:pt x="23" y="2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88" name="Freeform 190"/>
            <p:cNvSpPr>
              <a:spLocks noEditPoints="1"/>
            </p:cNvSpPr>
            <p:nvPr/>
          </p:nvSpPr>
          <p:spPr bwMode="auto">
            <a:xfrm>
              <a:off x="230009" y="4417441"/>
              <a:ext cx="115687" cy="98889"/>
            </a:xfrm>
            <a:custGeom>
              <a:avLst/>
              <a:gdLst>
                <a:gd name="T0" fmla="*/ 52 w 63"/>
                <a:gd name="T1" fmla="*/ 9 h 73"/>
                <a:gd name="T2" fmla="*/ 57 w 63"/>
                <a:gd name="T3" fmla="*/ 17 h 73"/>
                <a:gd name="T4" fmla="*/ 62 w 63"/>
                <a:gd name="T5" fmla="*/ 24 h 73"/>
                <a:gd name="T6" fmla="*/ 63 w 63"/>
                <a:gd name="T7" fmla="*/ 35 h 73"/>
                <a:gd name="T8" fmla="*/ 62 w 63"/>
                <a:gd name="T9" fmla="*/ 46 h 73"/>
                <a:gd name="T10" fmla="*/ 57 w 63"/>
                <a:gd name="T11" fmla="*/ 56 h 73"/>
                <a:gd name="T12" fmla="*/ 52 w 63"/>
                <a:gd name="T13" fmla="*/ 63 h 73"/>
                <a:gd name="T14" fmla="*/ 43 w 63"/>
                <a:gd name="T15" fmla="*/ 68 h 73"/>
                <a:gd name="T16" fmla="*/ 31 w 63"/>
                <a:gd name="T17" fmla="*/ 72 h 73"/>
                <a:gd name="T18" fmla="*/ 18 w 63"/>
                <a:gd name="T19" fmla="*/ 73 h 73"/>
                <a:gd name="T20" fmla="*/ 0 w 63"/>
                <a:gd name="T21" fmla="*/ 73 h 73"/>
                <a:gd name="T22" fmla="*/ 0 w 63"/>
                <a:gd name="T23" fmla="*/ 70 h 73"/>
                <a:gd name="T24" fmla="*/ 3 w 63"/>
                <a:gd name="T25" fmla="*/ 70 h 73"/>
                <a:gd name="T26" fmla="*/ 4 w 63"/>
                <a:gd name="T27" fmla="*/ 70 h 73"/>
                <a:gd name="T28" fmla="*/ 5 w 63"/>
                <a:gd name="T29" fmla="*/ 68 h 73"/>
                <a:gd name="T30" fmla="*/ 5 w 63"/>
                <a:gd name="T31" fmla="*/ 66 h 73"/>
                <a:gd name="T32" fmla="*/ 5 w 63"/>
                <a:gd name="T33" fmla="*/ 5 h 73"/>
                <a:gd name="T34" fmla="*/ 5 w 63"/>
                <a:gd name="T35" fmla="*/ 3 h 73"/>
                <a:gd name="T36" fmla="*/ 4 w 63"/>
                <a:gd name="T37" fmla="*/ 3 h 73"/>
                <a:gd name="T38" fmla="*/ 3 w 63"/>
                <a:gd name="T39" fmla="*/ 3 h 73"/>
                <a:gd name="T40" fmla="*/ 0 w 63"/>
                <a:gd name="T41" fmla="*/ 3 h 73"/>
                <a:gd name="T42" fmla="*/ 0 w 63"/>
                <a:gd name="T43" fmla="*/ 0 h 73"/>
                <a:gd name="T44" fmla="*/ 19 w 63"/>
                <a:gd name="T45" fmla="*/ 0 h 73"/>
                <a:gd name="T46" fmla="*/ 32 w 63"/>
                <a:gd name="T47" fmla="*/ 1 h 73"/>
                <a:gd name="T48" fmla="*/ 43 w 63"/>
                <a:gd name="T49" fmla="*/ 4 h 73"/>
                <a:gd name="T50" fmla="*/ 52 w 63"/>
                <a:gd name="T51" fmla="*/ 9 h 73"/>
                <a:gd name="T52" fmla="*/ 45 w 63"/>
                <a:gd name="T53" fmla="*/ 62 h 73"/>
                <a:gd name="T54" fmla="*/ 50 w 63"/>
                <a:gd name="T55" fmla="*/ 55 h 73"/>
                <a:gd name="T56" fmla="*/ 54 w 63"/>
                <a:gd name="T57" fmla="*/ 46 h 73"/>
                <a:gd name="T58" fmla="*/ 55 w 63"/>
                <a:gd name="T59" fmla="*/ 36 h 73"/>
                <a:gd name="T60" fmla="*/ 53 w 63"/>
                <a:gd name="T61" fmla="*/ 22 h 73"/>
                <a:gd name="T62" fmla="*/ 45 w 63"/>
                <a:gd name="T63" fmla="*/ 11 h 73"/>
                <a:gd name="T64" fmla="*/ 33 w 63"/>
                <a:gd name="T65" fmla="*/ 4 h 73"/>
                <a:gd name="T66" fmla="*/ 19 w 63"/>
                <a:gd name="T67" fmla="*/ 2 h 73"/>
                <a:gd name="T68" fmla="*/ 17 w 63"/>
                <a:gd name="T69" fmla="*/ 3 h 73"/>
                <a:gd name="T70" fmla="*/ 14 w 63"/>
                <a:gd name="T71" fmla="*/ 3 h 73"/>
                <a:gd name="T72" fmla="*/ 13 w 63"/>
                <a:gd name="T73" fmla="*/ 4 h 73"/>
                <a:gd name="T74" fmla="*/ 13 w 63"/>
                <a:gd name="T75" fmla="*/ 5 h 73"/>
                <a:gd name="T76" fmla="*/ 13 w 63"/>
                <a:gd name="T77" fmla="*/ 66 h 73"/>
                <a:gd name="T78" fmla="*/ 13 w 63"/>
                <a:gd name="T79" fmla="*/ 67 h 73"/>
                <a:gd name="T80" fmla="*/ 14 w 63"/>
                <a:gd name="T81" fmla="*/ 68 h 73"/>
                <a:gd name="T82" fmla="*/ 15 w 63"/>
                <a:gd name="T83" fmla="*/ 70 h 73"/>
                <a:gd name="T84" fmla="*/ 18 w 63"/>
                <a:gd name="T85" fmla="*/ 70 h 73"/>
                <a:gd name="T86" fmla="*/ 33 w 63"/>
                <a:gd name="T87" fmla="*/ 67 h 73"/>
                <a:gd name="T88" fmla="*/ 45 w 63"/>
                <a:gd name="T89" fmla="*/ 6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 h="73">
                  <a:moveTo>
                    <a:pt x="52" y="9"/>
                  </a:moveTo>
                  <a:lnTo>
                    <a:pt x="57" y="17"/>
                  </a:lnTo>
                  <a:lnTo>
                    <a:pt x="62" y="24"/>
                  </a:lnTo>
                  <a:lnTo>
                    <a:pt x="63" y="35"/>
                  </a:lnTo>
                  <a:lnTo>
                    <a:pt x="62" y="46"/>
                  </a:lnTo>
                  <a:lnTo>
                    <a:pt x="57" y="56"/>
                  </a:lnTo>
                  <a:lnTo>
                    <a:pt x="52" y="63"/>
                  </a:lnTo>
                  <a:lnTo>
                    <a:pt x="43" y="68"/>
                  </a:lnTo>
                  <a:lnTo>
                    <a:pt x="31" y="72"/>
                  </a:lnTo>
                  <a:lnTo>
                    <a:pt x="18" y="73"/>
                  </a:lnTo>
                  <a:lnTo>
                    <a:pt x="0" y="73"/>
                  </a:lnTo>
                  <a:lnTo>
                    <a:pt x="0" y="70"/>
                  </a:lnTo>
                  <a:lnTo>
                    <a:pt x="3" y="70"/>
                  </a:lnTo>
                  <a:lnTo>
                    <a:pt x="4" y="70"/>
                  </a:lnTo>
                  <a:lnTo>
                    <a:pt x="5" y="68"/>
                  </a:lnTo>
                  <a:lnTo>
                    <a:pt x="5" y="66"/>
                  </a:lnTo>
                  <a:lnTo>
                    <a:pt x="5" y="5"/>
                  </a:lnTo>
                  <a:lnTo>
                    <a:pt x="5" y="3"/>
                  </a:lnTo>
                  <a:lnTo>
                    <a:pt x="4" y="3"/>
                  </a:lnTo>
                  <a:lnTo>
                    <a:pt x="3" y="3"/>
                  </a:lnTo>
                  <a:lnTo>
                    <a:pt x="0" y="3"/>
                  </a:lnTo>
                  <a:lnTo>
                    <a:pt x="0" y="0"/>
                  </a:lnTo>
                  <a:lnTo>
                    <a:pt x="19" y="0"/>
                  </a:lnTo>
                  <a:lnTo>
                    <a:pt x="32" y="1"/>
                  </a:lnTo>
                  <a:lnTo>
                    <a:pt x="43" y="4"/>
                  </a:lnTo>
                  <a:lnTo>
                    <a:pt x="52" y="9"/>
                  </a:lnTo>
                  <a:close/>
                  <a:moveTo>
                    <a:pt x="45" y="62"/>
                  </a:moveTo>
                  <a:lnTo>
                    <a:pt x="50" y="55"/>
                  </a:lnTo>
                  <a:lnTo>
                    <a:pt x="54" y="46"/>
                  </a:lnTo>
                  <a:lnTo>
                    <a:pt x="55" y="36"/>
                  </a:lnTo>
                  <a:lnTo>
                    <a:pt x="53" y="22"/>
                  </a:lnTo>
                  <a:lnTo>
                    <a:pt x="45" y="11"/>
                  </a:lnTo>
                  <a:lnTo>
                    <a:pt x="33" y="4"/>
                  </a:lnTo>
                  <a:lnTo>
                    <a:pt x="19" y="2"/>
                  </a:lnTo>
                  <a:lnTo>
                    <a:pt x="17" y="3"/>
                  </a:lnTo>
                  <a:lnTo>
                    <a:pt x="14" y="3"/>
                  </a:lnTo>
                  <a:lnTo>
                    <a:pt x="13" y="4"/>
                  </a:lnTo>
                  <a:lnTo>
                    <a:pt x="13" y="5"/>
                  </a:lnTo>
                  <a:lnTo>
                    <a:pt x="13" y="66"/>
                  </a:lnTo>
                  <a:lnTo>
                    <a:pt x="13" y="67"/>
                  </a:lnTo>
                  <a:lnTo>
                    <a:pt x="14" y="68"/>
                  </a:lnTo>
                  <a:lnTo>
                    <a:pt x="15" y="70"/>
                  </a:lnTo>
                  <a:lnTo>
                    <a:pt x="18" y="70"/>
                  </a:lnTo>
                  <a:lnTo>
                    <a:pt x="33" y="67"/>
                  </a:lnTo>
                  <a:lnTo>
                    <a:pt x="45" y="6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89" name="Freeform 191"/>
            <p:cNvSpPr>
              <a:spLocks/>
            </p:cNvSpPr>
            <p:nvPr/>
          </p:nvSpPr>
          <p:spPr bwMode="auto">
            <a:xfrm>
              <a:off x="364060" y="4489236"/>
              <a:ext cx="44071" cy="58250"/>
            </a:xfrm>
            <a:custGeom>
              <a:avLst/>
              <a:gdLst>
                <a:gd name="T0" fmla="*/ 24 w 24"/>
                <a:gd name="T1" fmla="*/ 28 h 43"/>
                <a:gd name="T2" fmla="*/ 24 w 24"/>
                <a:gd name="T3" fmla="*/ 33 h 43"/>
                <a:gd name="T4" fmla="*/ 20 w 24"/>
                <a:gd name="T5" fmla="*/ 39 h 43"/>
                <a:gd name="T6" fmla="*/ 15 w 24"/>
                <a:gd name="T7" fmla="*/ 43 h 43"/>
                <a:gd name="T8" fmla="*/ 7 w 24"/>
                <a:gd name="T9" fmla="*/ 43 h 43"/>
                <a:gd name="T10" fmla="*/ 1 w 24"/>
                <a:gd name="T11" fmla="*/ 38 h 43"/>
                <a:gd name="T12" fmla="*/ 0 w 24"/>
                <a:gd name="T13" fmla="*/ 33 h 43"/>
                <a:gd name="T14" fmla="*/ 3 w 24"/>
                <a:gd name="T15" fmla="*/ 31 h 43"/>
                <a:gd name="T16" fmla="*/ 4 w 24"/>
                <a:gd name="T17" fmla="*/ 31 h 43"/>
                <a:gd name="T18" fmla="*/ 6 w 24"/>
                <a:gd name="T19" fmla="*/ 33 h 43"/>
                <a:gd name="T20" fmla="*/ 4 w 24"/>
                <a:gd name="T21" fmla="*/ 38 h 43"/>
                <a:gd name="T22" fmla="*/ 7 w 24"/>
                <a:gd name="T23" fmla="*/ 40 h 43"/>
                <a:gd name="T24" fmla="*/ 10 w 24"/>
                <a:gd name="T25" fmla="*/ 41 h 43"/>
                <a:gd name="T26" fmla="*/ 16 w 24"/>
                <a:gd name="T27" fmla="*/ 40 h 43"/>
                <a:gd name="T28" fmla="*/ 18 w 24"/>
                <a:gd name="T29" fmla="*/ 36 h 43"/>
                <a:gd name="T30" fmla="*/ 19 w 24"/>
                <a:gd name="T31" fmla="*/ 30 h 43"/>
                <a:gd name="T32" fmla="*/ 17 w 24"/>
                <a:gd name="T33" fmla="*/ 23 h 43"/>
                <a:gd name="T34" fmla="*/ 12 w 24"/>
                <a:gd name="T35" fmla="*/ 21 h 43"/>
                <a:gd name="T36" fmla="*/ 8 w 24"/>
                <a:gd name="T37" fmla="*/ 19 h 43"/>
                <a:gd name="T38" fmla="*/ 13 w 24"/>
                <a:gd name="T39" fmla="*/ 18 h 43"/>
                <a:gd name="T40" fmla="*/ 17 w 24"/>
                <a:gd name="T41" fmla="*/ 13 h 43"/>
                <a:gd name="T42" fmla="*/ 18 w 24"/>
                <a:gd name="T43" fmla="*/ 6 h 43"/>
                <a:gd name="T44" fmla="*/ 15 w 24"/>
                <a:gd name="T45" fmla="*/ 2 h 43"/>
                <a:gd name="T46" fmla="*/ 10 w 24"/>
                <a:gd name="T47" fmla="*/ 1 h 43"/>
                <a:gd name="T48" fmla="*/ 6 w 24"/>
                <a:gd name="T49" fmla="*/ 3 h 43"/>
                <a:gd name="T50" fmla="*/ 4 w 24"/>
                <a:gd name="T51" fmla="*/ 6 h 43"/>
                <a:gd name="T52" fmla="*/ 6 w 24"/>
                <a:gd name="T53" fmla="*/ 9 h 43"/>
                <a:gd name="T54" fmla="*/ 4 w 24"/>
                <a:gd name="T55" fmla="*/ 11 h 43"/>
                <a:gd name="T56" fmla="*/ 1 w 24"/>
                <a:gd name="T57" fmla="*/ 11 h 43"/>
                <a:gd name="T58" fmla="*/ 1 w 24"/>
                <a:gd name="T59" fmla="*/ 8 h 43"/>
                <a:gd name="T60" fmla="*/ 4 w 24"/>
                <a:gd name="T61" fmla="*/ 2 h 43"/>
                <a:gd name="T62" fmla="*/ 11 w 24"/>
                <a:gd name="T63" fmla="*/ 0 h 43"/>
                <a:gd name="T64" fmla="*/ 17 w 24"/>
                <a:gd name="T65" fmla="*/ 1 h 43"/>
                <a:gd name="T66" fmla="*/ 21 w 24"/>
                <a:gd name="T67" fmla="*/ 5 h 43"/>
                <a:gd name="T68" fmla="*/ 21 w 24"/>
                <a:gd name="T69" fmla="*/ 12 h 43"/>
                <a:gd name="T70" fmla="*/ 18 w 24"/>
                <a:gd name="T71" fmla="*/ 18 h 43"/>
                <a:gd name="T72" fmla="*/ 18 w 24"/>
                <a:gd name="T73" fmla="*/ 21 h 43"/>
                <a:gd name="T74" fmla="*/ 21 w 24"/>
                <a:gd name="T75" fmla="*/ 2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43">
                  <a:moveTo>
                    <a:pt x="21" y="24"/>
                  </a:moveTo>
                  <a:lnTo>
                    <a:pt x="24" y="28"/>
                  </a:lnTo>
                  <a:lnTo>
                    <a:pt x="24" y="31"/>
                  </a:lnTo>
                  <a:lnTo>
                    <a:pt x="24" y="33"/>
                  </a:lnTo>
                  <a:lnTo>
                    <a:pt x="23" y="37"/>
                  </a:lnTo>
                  <a:lnTo>
                    <a:pt x="20" y="39"/>
                  </a:lnTo>
                  <a:lnTo>
                    <a:pt x="18" y="41"/>
                  </a:lnTo>
                  <a:lnTo>
                    <a:pt x="15" y="43"/>
                  </a:lnTo>
                  <a:lnTo>
                    <a:pt x="11" y="43"/>
                  </a:lnTo>
                  <a:lnTo>
                    <a:pt x="7" y="43"/>
                  </a:lnTo>
                  <a:lnTo>
                    <a:pt x="3" y="40"/>
                  </a:lnTo>
                  <a:lnTo>
                    <a:pt x="1" y="38"/>
                  </a:lnTo>
                  <a:lnTo>
                    <a:pt x="0" y="35"/>
                  </a:lnTo>
                  <a:lnTo>
                    <a:pt x="0" y="33"/>
                  </a:lnTo>
                  <a:lnTo>
                    <a:pt x="1" y="31"/>
                  </a:lnTo>
                  <a:lnTo>
                    <a:pt x="3" y="31"/>
                  </a:lnTo>
                  <a:lnTo>
                    <a:pt x="4" y="31"/>
                  </a:lnTo>
                  <a:lnTo>
                    <a:pt x="4" y="31"/>
                  </a:lnTo>
                  <a:lnTo>
                    <a:pt x="6" y="32"/>
                  </a:lnTo>
                  <a:lnTo>
                    <a:pt x="6" y="33"/>
                  </a:lnTo>
                  <a:lnTo>
                    <a:pt x="6" y="36"/>
                  </a:lnTo>
                  <a:lnTo>
                    <a:pt x="4" y="38"/>
                  </a:lnTo>
                  <a:lnTo>
                    <a:pt x="6" y="39"/>
                  </a:lnTo>
                  <a:lnTo>
                    <a:pt x="7" y="40"/>
                  </a:lnTo>
                  <a:lnTo>
                    <a:pt x="9" y="40"/>
                  </a:lnTo>
                  <a:lnTo>
                    <a:pt x="10" y="41"/>
                  </a:lnTo>
                  <a:lnTo>
                    <a:pt x="13" y="40"/>
                  </a:lnTo>
                  <a:lnTo>
                    <a:pt x="16" y="40"/>
                  </a:lnTo>
                  <a:lnTo>
                    <a:pt x="17" y="38"/>
                  </a:lnTo>
                  <a:lnTo>
                    <a:pt x="18" y="36"/>
                  </a:lnTo>
                  <a:lnTo>
                    <a:pt x="19" y="33"/>
                  </a:lnTo>
                  <a:lnTo>
                    <a:pt x="19" y="30"/>
                  </a:lnTo>
                  <a:lnTo>
                    <a:pt x="19" y="27"/>
                  </a:lnTo>
                  <a:lnTo>
                    <a:pt x="17" y="23"/>
                  </a:lnTo>
                  <a:lnTo>
                    <a:pt x="15" y="22"/>
                  </a:lnTo>
                  <a:lnTo>
                    <a:pt x="12" y="21"/>
                  </a:lnTo>
                  <a:lnTo>
                    <a:pt x="8" y="20"/>
                  </a:lnTo>
                  <a:lnTo>
                    <a:pt x="8" y="19"/>
                  </a:lnTo>
                  <a:lnTo>
                    <a:pt x="11" y="19"/>
                  </a:lnTo>
                  <a:lnTo>
                    <a:pt x="13" y="18"/>
                  </a:lnTo>
                  <a:lnTo>
                    <a:pt x="16" y="17"/>
                  </a:lnTo>
                  <a:lnTo>
                    <a:pt x="17" y="13"/>
                  </a:lnTo>
                  <a:lnTo>
                    <a:pt x="18" y="10"/>
                  </a:lnTo>
                  <a:lnTo>
                    <a:pt x="18" y="6"/>
                  </a:lnTo>
                  <a:lnTo>
                    <a:pt x="16" y="4"/>
                  </a:lnTo>
                  <a:lnTo>
                    <a:pt x="15" y="2"/>
                  </a:lnTo>
                  <a:lnTo>
                    <a:pt x="12" y="2"/>
                  </a:lnTo>
                  <a:lnTo>
                    <a:pt x="10" y="1"/>
                  </a:lnTo>
                  <a:lnTo>
                    <a:pt x="7" y="2"/>
                  </a:lnTo>
                  <a:lnTo>
                    <a:pt x="6" y="3"/>
                  </a:lnTo>
                  <a:lnTo>
                    <a:pt x="4" y="5"/>
                  </a:lnTo>
                  <a:lnTo>
                    <a:pt x="4" y="6"/>
                  </a:lnTo>
                  <a:lnTo>
                    <a:pt x="6" y="8"/>
                  </a:lnTo>
                  <a:lnTo>
                    <a:pt x="6" y="9"/>
                  </a:lnTo>
                  <a:lnTo>
                    <a:pt x="6" y="11"/>
                  </a:lnTo>
                  <a:lnTo>
                    <a:pt x="4" y="11"/>
                  </a:lnTo>
                  <a:lnTo>
                    <a:pt x="3" y="11"/>
                  </a:lnTo>
                  <a:lnTo>
                    <a:pt x="1" y="11"/>
                  </a:lnTo>
                  <a:lnTo>
                    <a:pt x="1" y="10"/>
                  </a:lnTo>
                  <a:lnTo>
                    <a:pt x="1" y="8"/>
                  </a:lnTo>
                  <a:lnTo>
                    <a:pt x="1" y="4"/>
                  </a:lnTo>
                  <a:lnTo>
                    <a:pt x="4" y="2"/>
                  </a:lnTo>
                  <a:lnTo>
                    <a:pt x="8" y="0"/>
                  </a:lnTo>
                  <a:lnTo>
                    <a:pt x="11" y="0"/>
                  </a:lnTo>
                  <a:lnTo>
                    <a:pt x="15" y="0"/>
                  </a:lnTo>
                  <a:lnTo>
                    <a:pt x="17" y="1"/>
                  </a:lnTo>
                  <a:lnTo>
                    <a:pt x="19" y="3"/>
                  </a:lnTo>
                  <a:lnTo>
                    <a:pt x="21" y="5"/>
                  </a:lnTo>
                  <a:lnTo>
                    <a:pt x="23" y="9"/>
                  </a:lnTo>
                  <a:lnTo>
                    <a:pt x="21" y="12"/>
                  </a:lnTo>
                  <a:lnTo>
                    <a:pt x="20" y="15"/>
                  </a:lnTo>
                  <a:lnTo>
                    <a:pt x="18" y="18"/>
                  </a:lnTo>
                  <a:lnTo>
                    <a:pt x="15" y="19"/>
                  </a:lnTo>
                  <a:lnTo>
                    <a:pt x="18" y="21"/>
                  </a:lnTo>
                  <a:lnTo>
                    <a:pt x="20" y="22"/>
                  </a:lnTo>
                  <a:lnTo>
                    <a:pt x="21" y="2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90" name="Freeform 192"/>
            <p:cNvSpPr>
              <a:spLocks/>
            </p:cNvSpPr>
            <p:nvPr/>
          </p:nvSpPr>
          <p:spPr bwMode="auto">
            <a:xfrm>
              <a:off x="169412" y="2789172"/>
              <a:ext cx="44071" cy="55540"/>
            </a:xfrm>
            <a:custGeom>
              <a:avLst/>
              <a:gdLst>
                <a:gd name="T0" fmla="*/ 9 w 24"/>
                <a:gd name="T1" fmla="*/ 15 h 41"/>
                <a:gd name="T2" fmla="*/ 13 w 24"/>
                <a:gd name="T3" fmla="*/ 14 h 41"/>
                <a:gd name="T4" fmla="*/ 17 w 24"/>
                <a:gd name="T5" fmla="*/ 14 h 41"/>
                <a:gd name="T6" fmla="*/ 19 w 24"/>
                <a:gd name="T7" fmla="*/ 15 h 41"/>
                <a:gd name="T8" fmla="*/ 21 w 24"/>
                <a:gd name="T9" fmla="*/ 18 h 41"/>
                <a:gd name="T10" fmla="*/ 23 w 24"/>
                <a:gd name="T11" fmla="*/ 20 h 41"/>
                <a:gd name="T12" fmla="*/ 24 w 24"/>
                <a:gd name="T13" fmla="*/ 23 h 41"/>
                <a:gd name="T14" fmla="*/ 24 w 24"/>
                <a:gd name="T15" fmla="*/ 27 h 41"/>
                <a:gd name="T16" fmla="*/ 24 w 24"/>
                <a:gd name="T17" fmla="*/ 31 h 41"/>
                <a:gd name="T18" fmla="*/ 23 w 24"/>
                <a:gd name="T19" fmla="*/ 35 h 41"/>
                <a:gd name="T20" fmla="*/ 21 w 24"/>
                <a:gd name="T21" fmla="*/ 38 h 41"/>
                <a:gd name="T22" fmla="*/ 18 w 24"/>
                <a:gd name="T23" fmla="*/ 40 h 41"/>
                <a:gd name="T24" fmla="*/ 16 w 24"/>
                <a:gd name="T25" fmla="*/ 41 h 41"/>
                <a:gd name="T26" fmla="*/ 11 w 24"/>
                <a:gd name="T27" fmla="*/ 41 h 41"/>
                <a:gd name="T28" fmla="*/ 8 w 24"/>
                <a:gd name="T29" fmla="*/ 41 h 41"/>
                <a:gd name="T30" fmla="*/ 3 w 24"/>
                <a:gd name="T31" fmla="*/ 39 h 41"/>
                <a:gd name="T32" fmla="*/ 2 w 24"/>
                <a:gd name="T33" fmla="*/ 37 h 41"/>
                <a:gd name="T34" fmla="*/ 1 w 24"/>
                <a:gd name="T35" fmla="*/ 36 h 41"/>
                <a:gd name="T36" fmla="*/ 0 w 24"/>
                <a:gd name="T37" fmla="*/ 32 h 41"/>
                <a:gd name="T38" fmla="*/ 1 w 24"/>
                <a:gd name="T39" fmla="*/ 30 h 41"/>
                <a:gd name="T40" fmla="*/ 2 w 24"/>
                <a:gd name="T41" fmla="*/ 29 h 41"/>
                <a:gd name="T42" fmla="*/ 3 w 24"/>
                <a:gd name="T43" fmla="*/ 29 h 41"/>
                <a:gd name="T44" fmla="*/ 4 w 24"/>
                <a:gd name="T45" fmla="*/ 29 h 41"/>
                <a:gd name="T46" fmla="*/ 6 w 24"/>
                <a:gd name="T47" fmla="*/ 30 h 41"/>
                <a:gd name="T48" fmla="*/ 6 w 24"/>
                <a:gd name="T49" fmla="*/ 32 h 41"/>
                <a:gd name="T50" fmla="*/ 6 w 24"/>
                <a:gd name="T51" fmla="*/ 33 h 41"/>
                <a:gd name="T52" fmla="*/ 6 w 24"/>
                <a:gd name="T53" fmla="*/ 35 h 41"/>
                <a:gd name="T54" fmla="*/ 4 w 24"/>
                <a:gd name="T55" fmla="*/ 36 h 41"/>
                <a:gd name="T56" fmla="*/ 4 w 24"/>
                <a:gd name="T57" fmla="*/ 38 h 41"/>
                <a:gd name="T58" fmla="*/ 7 w 24"/>
                <a:gd name="T59" fmla="*/ 39 h 41"/>
                <a:gd name="T60" fmla="*/ 9 w 24"/>
                <a:gd name="T61" fmla="*/ 40 h 41"/>
                <a:gd name="T62" fmla="*/ 11 w 24"/>
                <a:gd name="T63" fmla="*/ 40 h 41"/>
                <a:gd name="T64" fmla="*/ 15 w 24"/>
                <a:gd name="T65" fmla="*/ 40 h 41"/>
                <a:gd name="T66" fmla="*/ 16 w 24"/>
                <a:gd name="T67" fmla="*/ 39 h 41"/>
                <a:gd name="T68" fmla="*/ 18 w 24"/>
                <a:gd name="T69" fmla="*/ 37 h 41"/>
                <a:gd name="T70" fmla="*/ 19 w 24"/>
                <a:gd name="T71" fmla="*/ 32 h 41"/>
                <a:gd name="T72" fmla="*/ 20 w 24"/>
                <a:gd name="T73" fmla="*/ 28 h 41"/>
                <a:gd name="T74" fmla="*/ 19 w 24"/>
                <a:gd name="T75" fmla="*/ 23 h 41"/>
                <a:gd name="T76" fmla="*/ 18 w 24"/>
                <a:gd name="T77" fmla="*/ 20 h 41"/>
                <a:gd name="T78" fmla="*/ 17 w 24"/>
                <a:gd name="T79" fmla="*/ 18 h 41"/>
                <a:gd name="T80" fmla="*/ 15 w 24"/>
                <a:gd name="T81" fmla="*/ 17 h 41"/>
                <a:gd name="T82" fmla="*/ 12 w 24"/>
                <a:gd name="T83" fmla="*/ 17 h 41"/>
                <a:gd name="T84" fmla="*/ 10 w 24"/>
                <a:gd name="T85" fmla="*/ 17 h 41"/>
                <a:gd name="T86" fmla="*/ 8 w 24"/>
                <a:gd name="T87" fmla="*/ 18 h 41"/>
                <a:gd name="T88" fmla="*/ 6 w 24"/>
                <a:gd name="T89" fmla="*/ 19 h 41"/>
                <a:gd name="T90" fmla="*/ 4 w 24"/>
                <a:gd name="T91" fmla="*/ 22 h 41"/>
                <a:gd name="T92" fmla="*/ 2 w 24"/>
                <a:gd name="T93" fmla="*/ 21 h 41"/>
                <a:gd name="T94" fmla="*/ 3 w 24"/>
                <a:gd name="T95" fmla="*/ 0 h 41"/>
                <a:gd name="T96" fmla="*/ 24 w 24"/>
                <a:gd name="T97" fmla="*/ 0 h 41"/>
                <a:gd name="T98" fmla="*/ 23 w 24"/>
                <a:gd name="T99" fmla="*/ 3 h 41"/>
                <a:gd name="T100" fmla="*/ 4 w 24"/>
                <a:gd name="T101" fmla="*/ 3 h 41"/>
                <a:gd name="T102" fmla="*/ 3 w 24"/>
                <a:gd name="T103" fmla="*/ 19 h 41"/>
                <a:gd name="T104" fmla="*/ 7 w 24"/>
                <a:gd name="T105" fmla="*/ 17 h 41"/>
                <a:gd name="T106" fmla="*/ 9 w 24"/>
                <a:gd name="T107"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 h="41">
                  <a:moveTo>
                    <a:pt x="9" y="15"/>
                  </a:moveTo>
                  <a:lnTo>
                    <a:pt x="13" y="14"/>
                  </a:lnTo>
                  <a:lnTo>
                    <a:pt x="17" y="14"/>
                  </a:lnTo>
                  <a:lnTo>
                    <a:pt x="19" y="15"/>
                  </a:lnTo>
                  <a:lnTo>
                    <a:pt x="21" y="18"/>
                  </a:lnTo>
                  <a:lnTo>
                    <a:pt x="23" y="20"/>
                  </a:lnTo>
                  <a:lnTo>
                    <a:pt x="24" y="23"/>
                  </a:lnTo>
                  <a:lnTo>
                    <a:pt x="24" y="27"/>
                  </a:lnTo>
                  <a:lnTo>
                    <a:pt x="24" y="31"/>
                  </a:lnTo>
                  <a:lnTo>
                    <a:pt x="23" y="35"/>
                  </a:lnTo>
                  <a:lnTo>
                    <a:pt x="21" y="38"/>
                  </a:lnTo>
                  <a:lnTo>
                    <a:pt x="18" y="40"/>
                  </a:lnTo>
                  <a:lnTo>
                    <a:pt x="16" y="41"/>
                  </a:lnTo>
                  <a:lnTo>
                    <a:pt x="11" y="41"/>
                  </a:lnTo>
                  <a:lnTo>
                    <a:pt x="8" y="41"/>
                  </a:lnTo>
                  <a:lnTo>
                    <a:pt x="3" y="39"/>
                  </a:lnTo>
                  <a:lnTo>
                    <a:pt x="2" y="37"/>
                  </a:lnTo>
                  <a:lnTo>
                    <a:pt x="1" y="36"/>
                  </a:lnTo>
                  <a:lnTo>
                    <a:pt x="0" y="32"/>
                  </a:lnTo>
                  <a:lnTo>
                    <a:pt x="1" y="30"/>
                  </a:lnTo>
                  <a:lnTo>
                    <a:pt x="2" y="29"/>
                  </a:lnTo>
                  <a:lnTo>
                    <a:pt x="3" y="29"/>
                  </a:lnTo>
                  <a:lnTo>
                    <a:pt x="4" y="29"/>
                  </a:lnTo>
                  <a:lnTo>
                    <a:pt x="6" y="30"/>
                  </a:lnTo>
                  <a:lnTo>
                    <a:pt x="6" y="32"/>
                  </a:lnTo>
                  <a:lnTo>
                    <a:pt x="6" y="33"/>
                  </a:lnTo>
                  <a:lnTo>
                    <a:pt x="6" y="35"/>
                  </a:lnTo>
                  <a:lnTo>
                    <a:pt x="4" y="36"/>
                  </a:lnTo>
                  <a:lnTo>
                    <a:pt x="4" y="38"/>
                  </a:lnTo>
                  <a:lnTo>
                    <a:pt x="7" y="39"/>
                  </a:lnTo>
                  <a:lnTo>
                    <a:pt x="9" y="40"/>
                  </a:lnTo>
                  <a:lnTo>
                    <a:pt x="11" y="40"/>
                  </a:lnTo>
                  <a:lnTo>
                    <a:pt x="15" y="40"/>
                  </a:lnTo>
                  <a:lnTo>
                    <a:pt x="16" y="39"/>
                  </a:lnTo>
                  <a:lnTo>
                    <a:pt x="18" y="37"/>
                  </a:lnTo>
                  <a:lnTo>
                    <a:pt x="19" y="32"/>
                  </a:lnTo>
                  <a:lnTo>
                    <a:pt x="20" y="28"/>
                  </a:lnTo>
                  <a:lnTo>
                    <a:pt x="19" y="23"/>
                  </a:lnTo>
                  <a:lnTo>
                    <a:pt x="18" y="20"/>
                  </a:lnTo>
                  <a:lnTo>
                    <a:pt x="17" y="18"/>
                  </a:lnTo>
                  <a:lnTo>
                    <a:pt x="15" y="17"/>
                  </a:lnTo>
                  <a:lnTo>
                    <a:pt x="12" y="17"/>
                  </a:lnTo>
                  <a:lnTo>
                    <a:pt x="10" y="17"/>
                  </a:lnTo>
                  <a:lnTo>
                    <a:pt x="8" y="18"/>
                  </a:lnTo>
                  <a:lnTo>
                    <a:pt x="6" y="19"/>
                  </a:lnTo>
                  <a:lnTo>
                    <a:pt x="4" y="22"/>
                  </a:lnTo>
                  <a:lnTo>
                    <a:pt x="2" y="21"/>
                  </a:lnTo>
                  <a:lnTo>
                    <a:pt x="3" y="0"/>
                  </a:lnTo>
                  <a:lnTo>
                    <a:pt x="24" y="0"/>
                  </a:lnTo>
                  <a:lnTo>
                    <a:pt x="23" y="3"/>
                  </a:lnTo>
                  <a:lnTo>
                    <a:pt x="4" y="3"/>
                  </a:lnTo>
                  <a:lnTo>
                    <a:pt x="3" y="19"/>
                  </a:lnTo>
                  <a:lnTo>
                    <a:pt x="7" y="17"/>
                  </a:lnTo>
                  <a:lnTo>
                    <a:pt x="9" y="1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91" name="Freeform 193"/>
            <p:cNvSpPr>
              <a:spLocks/>
            </p:cNvSpPr>
            <p:nvPr/>
          </p:nvSpPr>
          <p:spPr bwMode="auto">
            <a:xfrm>
              <a:off x="230009" y="2825747"/>
              <a:ext cx="104670" cy="98889"/>
            </a:xfrm>
            <a:custGeom>
              <a:avLst/>
              <a:gdLst>
                <a:gd name="T0" fmla="*/ 57 w 57"/>
                <a:gd name="T1" fmla="*/ 15 h 73"/>
                <a:gd name="T2" fmla="*/ 55 w 57"/>
                <a:gd name="T3" fmla="*/ 17 h 73"/>
                <a:gd name="T4" fmla="*/ 53 w 57"/>
                <a:gd name="T5" fmla="*/ 12 h 73"/>
                <a:gd name="T6" fmla="*/ 50 w 57"/>
                <a:gd name="T7" fmla="*/ 9 h 73"/>
                <a:gd name="T8" fmla="*/ 47 w 57"/>
                <a:gd name="T9" fmla="*/ 6 h 73"/>
                <a:gd name="T10" fmla="*/ 43 w 57"/>
                <a:gd name="T11" fmla="*/ 4 h 73"/>
                <a:gd name="T12" fmla="*/ 37 w 57"/>
                <a:gd name="T13" fmla="*/ 3 h 73"/>
                <a:gd name="T14" fmla="*/ 17 w 57"/>
                <a:gd name="T15" fmla="*/ 3 h 73"/>
                <a:gd name="T16" fmla="*/ 14 w 57"/>
                <a:gd name="T17" fmla="*/ 3 h 73"/>
                <a:gd name="T18" fmla="*/ 13 w 57"/>
                <a:gd name="T19" fmla="*/ 4 h 73"/>
                <a:gd name="T20" fmla="*/ 13 w 57"/>
                <a:gd name="T21" fmla="*/ 6 h 73"/>
                <a:gd name="T22" fmla="*/ 13 w 57"/>
                <a:gd name="T23" fmla="*/ 33 h 73"/>
                <a:gd name="T24" fmla="*/ 36 w 57"/>
                <a:gd name="T25" fmla="*/ 33 h 73"/>
                <a:gd name="T26" fmla="*/ 38 w 57"/>
                <a:gd name="T27" fmla="*/ 32 h 73"/>
                <a:gd name="T28" fmla="*/ 40 w 57"/>
                <a:gd name="T29" fmla="*/ 32 h 73"/>
                <a:gd name="T30" fmla="*/ 41 w 57"/>
                <a:gd name="T31" fmla="*/ 31 h 73"/>
                <a:gd name="T32" fmla="*/ 43 w 57"/>
                <a:gd name="T33" fmla="*/ 29 h 73"/>
                <a:gd name="T34" fmla="*/ 44 w 57"/>
                <a:gd name="T35" fmla="*/ 28 h 73"/>
                <a:gd name="T36" fmla="*/ 44 w 57"/>
                <a:gd name="T37" fmla="*/ 24 h 73"/>
                <a:gd name="T38" fmla="*/ 44 w 57"/>
                <a:gd name="T39" fmla="*/ 23 h 73"/>
                <a:gd name="T40" fmla="*/ 46 w 57"/>
                <a:gd name="T41" fmla="*/ 23 h 73"/>
                <a:gd name="T42" fmla="*/ 46 w 57"/>
                <a:gd name="T43" fmla="*/ 47 h 73"/>
                <a:gd name="T44" fmla="*/ 44 w 57"/>
                <a:gd name="T45" fmla="*/ 47 h 73"/>
                <a:gd name="T46" fmla="*/ 44 w 57"/>
                <a:gd name="T47" fmla="*/ 46 h 73"/>
                <a:gd name="T48" fmla="*/ 43 w 57"/>
                <a:gd name="T49" fmla="*/ 41 h 73"/>
                <a:gd name="T50" fmla="*/ 41 w 57"/>
                <a:gd name="T51" fmla="*/ 38 h 73"/>
                <a:gd name="T52" fmla="*/ 39 w 57"/>
                <a:gd name="T53" fmla="*/ 37 h 73"/>
                <a:gd name="T54" fmla="*/ 36 w 57"/>
                <a:gd name="T55" fmla="*/ 37 h 73"/>
                <a:gd name="T56" fmla="*/ 13 w 57"/>
                <a:gd name="T57" fmla="*/ 37 h 73"/>
                <a:gd name="T58" fmla="*/ 13 w 57"/>
                <a:gd name="T59" fmla="*/ 66 h 73"/>
                <a:gd name="T60" fmla="*/ 13 w 57"/>
                <a:gd name="T61" fmla="*/ 67 h 73"/>
                <a:gd name="T62" fmla="*/ 14 w 57"/>
                <a:gd name="T63" fmla="*/ 68 h 73"/>
                <a:gd name="T64" fmla="*/ 15 w 57"/>
                <a:gd name="T65" fmla="*/ 70 h 73"/>
                <a:gd name="T66" fmla="*/ 17 w 57"/>
                <a:gd name="T67" fmla="*/ 70 h 73"/>
                <a:gd name="T68" fmla="*/ 20 w 57"/>
                <a:gd name="T69" fmla="*/ 70 h 73"/>
                <a:gd name="T70" fmla="*/ 20 w 57"/>
                <a:gd name="T71" fmla="*/ 73 h 73"/>
                <a:gd name="T72" fmla="*/ 0 w 57"/>
                <a:gd name="T73" fmla="*/ 73 h 73"/>
                <a:gd name="T74" fmla="*/ 0 w 57"/>
                <a:gd name="T75" fmla="*/ 70 h 73"/>
                <a:gd name="T76" fmla="*/ 3 w 57"/>
                <a:gd name="T77" fmla="*/ 70 h 73"/>
                <a:gd name="T78" fmla="*/ 4 w 57"/>
                <a:gd name="T79" fmla="*/ 70 h 73"/>
                <a:gd name="T80" fmla="*/ 5 w 57"/>
                <a:gd name="T81" fmla="*/ 68 h 73"/>
                <a:gd name="T82" fmla="*/ 5 w 57"/>
                <a:gd name="T83" fmla="*/ 66 h 73"/>
                <a:gd name="T84" fmla="*/ 5 w 57"/>
                <a:gd name="T85" fmla="*/ 6 h 73"/>
                <a:gd name="T86" fmla="*/ 5 w 57"/>
                <a:gd name="T87" fmla="*/ 3 h 73"/>
                <a:gd name="T88" fmla="*/ 4 w 57"/>
                <a:gd name="T89" fmla="*/ 3 h 73"/>
                <a:gd name="T90" fmla="*/ 3 w 57"/>
                <a:gd name="T91" fmla="*/ 3 h 73"/>
                <a:gd name="T92" fmla="*/ 0 w 57"/>
                <a:gd name="T93" fmla="*/ 3 h 73"/>
                <a:gd name="T94" fmla="*/ 0 w 57"/>
                <a:gd name="T95" fmla="*/ 0 h 73"/>
                <a:gd name="T96" fmla="*/ 53 w 57"/>
                <a:gd name="T97" fmla="*/ 0 h 73"/>
                <a:gd name="T98" fmla="*/ 57 w 57"/>
                <a:gd name="T99"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 h="73">
                  <a:moveTo>
                    <a:pt x="57" y="15"/>
                  </a:moveTo>
                  <a:lnTo>
                    <a:pt x="55" y="17"/>
                  </a:lnTo>
                  <a:lnTo>
                    <a:pt x="53" y="12"/>
                  </a:lnTo>
                  <a:lnTo>
                    <a:pt x="50" y="9"/>
                  </a:lnTo>
                  <a:lnTo>
                    <a:pt x="47" y="6"/>
                  </a:lnTo>
                  <a:lnTo>
                    <a:pt x="43" y="4"/>
                  </a:lnTo>
                  <a:lnTo>
                    <a:pt x="37" y="3"/>
                  </a:lnTo>
                  <a:lnTo>
                    <a:pt x="17" y="3"/>
                  </a:lnTo>
                  <a:lnTo>
                    <a:pt x="14" y="3"/>
                  </a:lnTo>
                  <a:lnTo>
                    <a:pt x="13" y="4"/>
                  </a:lnTo>
                  <a:lnTo>
                    <a:pt x="13" y="6"/>
                  </a:lnTo>
                  <a:lnTo>
                    <a:pt x="13" y="33"/>
                  </a:lnTo>
                  <a:lnTo>
                    <a:pt x="36" y="33"/>
                  </a:lnTo>
                  <a:lnTo>
                    <a:pt x="38" y="32"/>
                  </a:lnTo>
                  <a:lnTo>
                    <a:pt x="40" y="32"/>
                  </a:lnTo>
                  <a:lnTo>
                    <a:pt x="41" y="31"/>
                  </a:lnTo>
                  <a:lnTo>
                    <a:pt x="43" y="29"/>
                  </a:lnTo>
                  <a:lnTo>
                    <a:pt x="44" y="28"/>
                  </a:lnTo>
                  <a:lnTo>
                    <a:pt x="44" y="24"/>
                  </a:lnTo>
                  <a:lnTo>
                    <a:pt x="44" y="23"/>
                  </a:lnTo>
                  <a:lnTo>
                    <a:pt x="46" y="23"/>
                  </a:lnTo>
                  <a:lnTo>
                    <a:pt x="46" y="47"/>
                  </a:lnTo>
                  <a:lnTo>
                    <a:pt x="44" y="47"/>
                  </a:lnTo>
                  <a:lnTo>
                    <a:pt x="44" y="46"/>
                  </a:lnTo>
                  <a:lnTo>
                    <a:pt x="43" y="41"/>
                  </a:lnTo>
                  <a:lnTo>
                    <a:pt x="41" y="38"/>
                  </a:lnTo>
                  <a:lnTo>
                    <a:pt x="39" y="37"/>
                  </a:lnTo>
                  <a:lnTo>
                    <a:pt x="36" y="37"/>
                  </a:lnTo>
                  <a:lnTo>
                    <a:pt x="13" y="37"/>
                  </a:lnTo>
                  <a:lnTo>
                    <a:pt x="13" y="66"/>
                  </a:lnTo>
                  <a:lnTo>
                    <a:pt x="13" y="67"/>
                  </a:lnTo>
                  <a:lnTo>
                    <a:pt x="14" y="68"/>
                  </a:lnTo>
                  <a:lnTo>
                    <a:pt x="15" y="70"/>
                  </a:lnTo>
                  <a:lnTo>
                    <a:pt x="17" y="70"/>
                  </a:lnTo>
                  <a:lnTo>
                    <a:pt x="20" y="70"/>
                  </a:lnTo>
                  <a:lnTo>
                    <a:pt x="20" y="73"/>
                  </a:lnTo>
                  <a:lnTo>
                    <a:pt x="0" y="73"/>
                  </a:lnTo>
                  <a:lnTo>
                    <a:pt x="0" y="70"/>
                  </a:lnTo>
                  <a:lnTo>
                    <a:pt x="3" y="70"/>
                  </a:lnTo>
                  <a:lnTo>
                    <a:pt x="4" y="70"/>
                  </a:lnTo>
                  <a:lnTo>
                    <a:pt x="5" y="68"/>
                  </a:lnTo>
                  <a:lnTo>
                    <a:pt x="5" y="66"/>
                  </a:lnTo>
                  <a:lnTo>
                    <a:pt x="5" y="6"/>
                  </a:lnTo>
                  <a:lnTo>
                    <a:pt x="5" y="3"/>
                  </a:lnTo>
                  <a:lnTo>
                    <a:pt x="4" y="3"/>
                  </a:lnTo>
                  <a:lnTo>
                    <a:pt x="3" y="3"/>
                  </a:lnTo>
                  <a:lnTo>
                    <a:pt x="0" y="3"/>
                  </a:lnTo>
                  <a:lnTo>
                    <a:pt x="0" y="0"/>
                  </a:lnTo>
                  <a:lnTo>
                    <a:pt x="53" y="0"/>
                  </a:lnTo>
                  <a:lnTo>
                    <a:pt x="57" y="1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92" name="Freeform 194"/>
            <p:cNvSpPr>
              <a:spLocks noEditPoints="1"/>
            </p:cNvSpPr>
            <p:nvPr/>
          </p:nvSpPr>
          <p:spPr bwMode="auto">
            <a:xfrm>
              <a:off x="343860" y="2786463"/>
              <a:ext cx="47744" cy="58250"/>
            </a:xfrm>
            <a:custGeom>
              <a:avLst/>
              <a:gdLst>
                <a:gd name="T0" fmla="*/ 19 w 26"/>
                <a:gd name="T1" fmla="*/ 7 h 43"/>
                <a:gd name="T2" fmla="*/ 18 w 26"/>
                <a:gd name="T3" fmla="*/ 5 h 43"/>
                <a:gd name="T4" fmla="*/ 15 w 26"/>
                <a:gd name="T5" fmla="*/ 3 h 43"/>
                <a:gd name="T6" fmla="*/ 13 w 26"/>
                <a:gd name="T7" fmla="*/ 3 h 43"/>
                <a:gd name="T8" fmla="*/ 11 w 26"/>
                <a:gd name="T9" fmla="*/ 3 h 43"/>
                <a:gd name="T10" fmla="*/ 9 w 26"/>
                <a:gd name="T11" fmla="*/ 5 h 43"/>
                <a:gd name="T12" fmla="*/ 8 w 26"/>
                <a:gd name="T13" fmla="*/ 7 h 43"/>
                <a:gd name="T14" fmla="*/ 5 w 26"/>
                <a:gd name="T15" fmla="*/ 12 h 43"/>
                <a:gd name="T16" fmla="*/ 5 w 26"/>
                <a:gd name="T17" fmla="*/ 16 h 43"/>
                <a:gd name="T18" fmla="*/ 5 w 26"/>
                <a:gd name="T19" fmla="*/ 22 h 43"/>
                <a:gd name="T20" fmla="*/ 5 w 26"/>
                <a:gd name="T21" fmla="*/ 28 h 43"/>
                <a:gd name="T22" fmla="*/ 5 w 26"/>
                <a:gd name="T23" fmla="*/ 33 h 43"/>
                <a:gd name="T24" fmla="*/ 8 w 26"/>
                <a:gd name="T25" fmla="*/ 37 h 43"/>
                <a:gd name="T26" fmla="*/ 9 w 26"/>
                <a:gd name="T27" fmla="*/ 40 h 43"/>
                <a:gd name="T28" fmla="*/ 11 w 26"/>
                <a:gd name="T29" fmla="*/ 41 h 43"/>
                <a:gd name="T30" fmla="*/ 13 w 26"/>
                <a:gd name="T31" fmla="*/ 42 h 43"/>
                <a:gd name="T32" fmla="*/ 15 w 26"/>
                <a:gd name="T33" fmla="*/ 41 h 43"/>
                <a:gd name="T34" fmla="*/ 17 w 26"/>
                <a:gd name="T35" fmla="*/ 40 h 43"/>
                <a:gd name="T36" fmla="*/ 19 w 26"/>
                <a:gd name="T37" fmla="*/ 37 h 43"/>
                <a:gd name="T38" fmla="*/ 20 w 26"/>
                <a:gd name="T39" fmla="*/ 32 h 43"/>
                <a:gd name="T40" fmla="*/ 21 w 26"/>
                <a:gd name="T41" fmla="*/ 28 h 43"/>
                <a:gd name="T42" fmla="*/ 21 w 26"/>
                <a:gd name="T43" fmla="*/ 22 h 43"/>
                <a:gd name="T44" fmla="*/ 21 w 26"/>
                <a:gd name="T45" fmla="*/ 16 h 43"/>
                <a:gd name="T46" fmla="*/ 20 w 26"/>
                <a:gd name="T47" fmla="*/ 12 h 43"/>
                <a:gd name="T48" fmla="*/ 19 w 26"/>
                <a:gd name="T49" fmla="*/ 7 h 43"/>
                <a:gd name="T50" fmla="*/ 22 w 26"/>
                <a:gd name="T51" fmla="*/ 38 h 43"/>
                <a:gd name="T52" fmla="*/ 19 w 26"/>
                <a:gd name="T53" fmla="*/ 41 h 43"/>
                <a:gd name="T54" fmla="*/ 17 w 26"/>
                <a:gd name="T55" fmla="*/ 43 h 43"/>
                <a:gd name="T56" fmla="*/ 13 w 26"/>
                <a:gd name="T57" fmla="*/ 43 h 43"/>
                <a:gd name="T58" fmla="*/ 10 w 26"/>
                <a:gd name="T59" fmla="*/ 43 h 43"/>
                <a:gd name="T60" fmla="*/ 6 w 26"/>
                <a:gd name="T61" fmla="*/ 41 h 43"/>
                <a:gd name="T62" fmla="*/ 4 w 26"/>
                <a:gd name="T63" fmla="*/ 38 h 43"/>
                <a:gd name="T64" fmla="*/ 2 w 26"/>
                <a:gd name="T65" fmla="*/ 34 h 43"/>
                <a:gd name="T66" fmla="*/ 1 w 26"/>
                <a:gd name="T67" fmla="*/ 29 h 43"/>
                <a:gd name="T68" fmla="*/ 0 w 26"/>
                <a:gd name="T69" fmla="*/ 22 h 43"/>
                <a:gd name="T70" fmla="*/ 1 w 26"/>
                <a:gd name="T71" fmla="*/ 16 h 43"/>
                <a:gd name="T72" fmla="*/ 2 w 26"/>
                <a:gd name="T73" fmla="*/ 11 h 43"/>
                <a:gd name="T74" fmla="*/ 3 w 26"/>
                <a:gd name="T75" fmla="*/ 6 h 43"/>
                <a:gd name="T76" fmla="*/ 6 w 26"/>
                <a:gd name="T77" fmla="*/ 3 h 43"/>
                <a:gd name="T78" fmla="*/ 10 w 26"/>
                <a:gd name="T79" fmla="*/ 2 h 43"/>
                <a:gd name="T80" fmla="*/ 13 w 26"/>
                <a:gd name="T81" fmla="*/ 0 h 43"/>
                <a:gd name="T82" fmla="*/ 17 w 26"/>
                <a:gd name="T83" fmla="*/ 2 h 43"/>
                <a:gd name="T84" fmla="*/ 19 w 26"/>
                <a:gd name="T85" fmla="*/ 3 h 43"/>
                <a:gd name="T86" fmla="*/ 22 w 26"/>
                <a:gd name="T87" fmla="*/ 6 h 43"/>
                <a:gd name="T88" fmla="*/ 23 w 26"/>
                <a:gd name="T89" fmla="*/ 11 h 43"/>
                <a:gd name="T90" fmla="*/ 26 w 26"/>
                <a:gd name="T91" fmla="*/ 16 h 43"/>
                <a:gd name="T92" fmla="*/ 26 w 26"/>
                <a:gd name="T93" fmla="*/ 22 h 43"/>
                <a:gd name="T94" fmla="*/ 26 w 26"/>
                <a:gd name="T95" fmla="*/ 29 h 43"/>
                <a:gd name="T96" fmla="*/ 23 w 26"/>
                <a:gd name="T97" fmla="*/ 33 h 43"/>
                <a:gd name="T98" fmla="*/ 22 w 26"/>
                <a:gd name="T99" fmla="*/ 3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 h="43">
                  <a:moveTo>
                    <a:pt x="19" y="7"/>
                  </a:moveTo>
                  <a:lnTo>
                    <a:pt x="18" y="5"/>
                  </a:lnTo>
                  <a:lnTo>
                    <a:pt x="15" y="3"/>
                  </a:lnTo>
                  <a:lnTo>
                    <a:pt x="13" y="3"/>
                  </a:lnTo>
                  <a:lnTo>
                    <a:pt x="11" y="3"/>
                  </a:lnTo>
                  <a:lnTo>
                    <a:pt x="9" y="5"/>
                  </a:lnTo>
                  <a:lnTo>
                    <a:pt x="8" y="7"/>
                  </a:lnTo>
                  <a:lnTo>
                    <a:pt x="5" y="12"/>
                  </a:lnTo>
                  <a:lnTo>
                    <a:pt x="5" y="16"/>
                  </a:lnTo>
                  <a:lnTo>
                    <a:pt x="5" y="22"/>
                  </a:lnTo>
                  <a:lnTo>
                    <a:pt x="5" y="28"/>
                  </a:lnTo>
                  <a:lnTo>
                    <a:pt x="5" y="33"/>
                  </a:lnTo>
                  <a:lnTo>
                    <a:pt x="8" y="37"/>
                  </a:lnTo>
                  <a:lnTo>
                    <a:pt x="9" y="40"/>
                  </a:lnTo>
                  <a:lnTo>
                    <a:pt x="11" y="41"/>
                  </a:lnTo>
                  <a:lnTo>
                    <a:pt x="13" y="42"/>
                  </a:lnTo>
                  <a:lnTo>
                    <a:pt x="15" y="41"/>
                  </a:lnTo>
                  <a:lnTo>
                    <a:pt x="17" y="40"/>
                  </a:lnTo>
                  <a:lnTo>
                    <a:pt x="19" y="37"/>
                  </a:lnTo>
                  <a:lnTo>
                    <a:pt x="20" y="32"/>
                  </a:lnTo>
                  <a:lnTo>
                    <a:pt x="21" y="28"/>
                  </a:lnTo>
                  <a:lnTo>
                    <a:pt x="21" y="22"/>
                  </a:lnTo>
                  <a:lnTo>
                    <a:pt x="21" y="16"/>
                  </a:lnTo>
                  <a:lnTo>
                    <a:pt x="20" y="12"/>
                  </a:lnTo>
                  <a:lnTo>
                    <a:pt x="19" y="7"/>
                  </a:lnTo>
                  <a:close/>
                  <a:moveTo>
                    <a:pt x="22" y="38"/>
                  </a:moveTo>
                  <a:lnTo>
                    <a:pt x="19" y="41"/>
                  </a:lnTo>
                  <a:lnTo>
                    <a:pt x="17" y="43"/>
                  </a:lnTo>
                  <a:lnTo>
                    <a:pt x="13" y="43"/>
                  </a:lnTo>
                  <a:lnTo>
                    <a:pt x="10" y="43"/>
                  </a:lnTo>
                  <a:lnTo>
                    <a:pt x="6" y="41"/>
                  </a:lnTo>
                  <a:lnTo>
                    <a:pt x="4" y="38"/>
                  </a:lnTo>
                  <a:lnTo>
                    <a:pt x="2" y="34"/>
                  </a:lnTo>
                  <a:lnTo>
                    <a:pt x="1" y="29"/>
                  </a:lnTo>
                  <a:lnTo>
                    <a:pt x="0" y="22"/>
                  </a:lnTo>
                  <a:lnTo>
                    <a:pt x="1" y="16"/>
                  </a:lnTo>
                  <a:lnTo>
                    <a:pt x="2" y="11"/>
                  </a:lnTo>
                  <a:lnTo>
                    <a:pt x="3" y="6"/>
                  </a:lnTo>
                  <a:lnTo>
                    <a:pt x="6" y="3"/>
                  </a:lnTo>
                  <a:lnTo>
                    <a:pt x="10" y="2"/>
                  </a:lnTo>
                  <a:lnTo>
                    <a:pt x="13" y="0"/>
                  </a:lnTo>
                  <a:lnTo>
                    <a:pt x="17" y="2"/>
                  </a:lnTo>
                  <a:lnTo>
                    <a:pt x="19" y="3"/>
                  </a:lnTo>
                  <a:lnTo>
                    <a:pt x="22" y="6"/>
                  </a:lnTo>
                  <a:lnTo>
                    <a:pt x="23" y="11"/>
                  </a:lnTo>
                  <a:lnTo>
                    <a:pt x="26" y="16"/>
                  </a:lnTo>
                  <a:lnTo>
                    <a:pt x="26" y="22"/>
                  </a:lnTo>
                  <a:lnTo>
                    <a:pt x="26" y="29"/>
                  </a:lnTo>
                  <a:lnTo>
                    <a:pt x="23" y="33"/>
                  </a:lnTo>
                  <a:lnTo>
                    <a:pt x="22" y="3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93" name="Freeform 195"/>
            <p:cNvSpPr>
              <a:spLocks noEditPoints="1"/>
            </p:cNvSpPr>
            <p:nvPr/>
          </p:nvSpPr>
          <p:spPr bwMode="auto">
            <a:xfrm>
              <a:off x="343860" y="2897543"/>
              <a:ext cx="49581" cy="58250"/>
            </a:xfrm>
            <a:custGeom>
              <a:avLst/>
              <a:gdLst>
                <a:gd name="T0" fmla="*/ 20 w 27"/>
                <a:gd name="T1" fmla="*/ 38 h 43"/>
                <a:gd name="T2" fmla="*/ 20 w 27"/>
                <a:gd name="T3" fmla="*/ 39 h 43"/>
                <a:gd name="T4" fmla="*/ 21 w 27"/>
                <a:gd name="T5" fmla="*/ 40 h 43"/>
                <a:gd name="T6" fmla="*/ 22 w 27"/>
                <a:gd name="T7" fmla="*/ 40 h 43"/>
                <a:gd name="T8" fmla="*/ 23 w 27"/>
                <a:gd name="T9" fmla="*/ 40 h 43"/>
                <a:gd name="T10" fmla="*/ 26 w 27"/>
                <a:gd name="T11" fmla="*/ 40 h 43"/>
                <a:gd name="T12" fmla="*/ 26 w 27"/>
                <a:gd name="T13" fmla="*/ 43 h 43"/>
                <a:gd name="T14" fmla="*/ 10 w 27"/>
                <a:gd name="T15" fmla="*/ 43 h 43"/>
                <a:gd name="T16" fmla="*/ 10 w 27"/>
                <a:gd name="T17" fmla="*/ 40 h 43"/>
                <a:gd name="T18" fmla="*/ 12 w 27"/>
                <a:gd name="T19" fmla="*/ 40 h 43"/>
                <a:gd name="T20" fmla="*/ 14 w 27"/>
                <a:gd name="T21" fmla="*/ 40 h 43"/>
                <a:gd name="T22" fmla="*/ 14 w 27"/>
                <a:gd name="T23" fmla="*/ 40 h 43"/>
                <a:gd name="T24" fmla="*/ 15 w 27"/>
                <a:gd name="T25" fmla="*/ 39 h 43"/>
                <a:gd name="T26" fmla="*/ 15 w 27"/>
                <a:gd name="T27" fmla="*/ 38 h 43"/>
                <a:gd name="T28" fmla="*/ 15 w 27"/>
                <a:gd name="T29" fmla="*/ 30 h 43"/>
                <a:gd name="T30" fmla="*/ 0 w 27"/>
                <a:gd name="T31" fmla="*/ 30 h 43"/>
                <a:gd name="T32" fmla="*/ 0 w 27"/>
                <a:gd name="T33" fmla="*/ 28 h 43"/>
                <a:gd name="T34" fmla="*/ 18 w 27"/>
                <a:gd name="T35" fmla="*/ 0 h 43"/>
                <a:gd name="T36" fmla="*/ 20 w 27"/>
                <a:gd name="T37" fmla="*/ 0 h 43"/>
                <a:gd name="T38" fmla="*/ 20 w 27"/>
                <a:gd name="T39" fmla="*/ 28 h 43"/>
                <a:gd name="T40" fmla="*/ 27 w 27"/>
                <a:gd name="T41" fmla="*/ 28 h 43"/>
                <a:gd name="T42" fmla="*/ 27 w 27"/>
                <a:gd name="T43" fmla="*/ 30 h 43"/>
                <a:gd name="T44" fmla="*/ 20 w 27"/>
                <a:gd name="T45" fmla="*/ 30 h 43"/>
                <a:gd name="T46" fmla="*/ 20 w 27"/>
                <a:gd name="T47" fmla="*/ 38 h 43"/>
                <a:gd name="T48" fmla="*/ 15 w 27"/>
                <a:gd name="T49" fmla="*/ 5 h 43"/>
                <a:gd name="T50" fmla="*/ 2 w 27"/>
                <a:gd name="T51" fmla="*/ 28 h 43"/>
                <a:gd name="T52" fmla="*/ 15 w 27"/>
                <a:gd name="T53" fmla="*/ 28 h 43"/>
                <a:gd name="T54" fmla="*/ 15 w 27"/>
                <a:gd name="T55" fmla="*/ 5 h 43"/>
                <a:gd name="T56" fmla="*/ 15 w 27"/>
                <a:gd name="T57"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 h="43">
                  <a:moveTo>
                    <a:pt x="20" y="38"/>
                  </a:moveTo>
                  <a:lnTo>
                    <a:pt x="20" y="39"/>
                  </a:lnTo>
                  <a:lnTo>
                    <a:pt x="21" y="40"/>
                  </a:lnTo>
                  <a:lnTo>
                    <a:pt x="22" y="40"/>
                  </a:lnTo>
                  <a:lnTo>
                    <a:pt x="23" y="40"/>
                  </a:lnTo>
                  <a:lnTo>
                    <a:pt x="26" y="40"/>
                  </a:lnTo>
                  <a:lnTo>
                    <a:pt x="26" y="43"/>
                  </a:lnTo>
                  <a:lnTo>
                    <a:pt x="10" y="43"/>
                  </a:lnTo>
                  <a:lnTo>
                    <a:pt x="10" y="40"/>
                  </a:lnTo>
                  <a:lnTo>
                    <a:pt x="12" y="40"/>
                  </a:lnTo>
                  <a:lnTo>
                    <a:pt x="14" y="40"/>
                  </a:lnTo>
                  <a:lnTo>
                    <a:pt x="14" y="40"/>
                  </a:lnTo>
                  <a:lnTo>
                    <a:pt x="15" y="39"/>
                  </a:lnTo>
                  <a:lnTo>
                    <a:pt x="15" y="38"/>
                  </a:lnTo>
                  <a:lnTo>
                    <a:pt x="15" y="30"/>
                  </a:lnTo>
                  <a:lnTo>
                    <a:pt x="0" y="30"/>
                  </a:lnTo>
                  <a:lnTo>
                    <a:pt x="0" y="28"/>
                  </a:lnTo>
                  <a:lnTo>
                    <a:pt x="18" y="0"/>
                  </a:lnTo>
                  <a:lnTo>
                    <a:pt x="20" y="0"/>
                  </a:lnTo>
                  <a:lnTo>
                    <a:pt x="20" y="28"/>
                  </a:lnTo>
                  <a:lnTo>
                    <a:pt x="27" y="28"/>
                  </a:lnTo>
                  <a:lnTo>
                    <a:pt x="27" y="30"/>
                  </a:lnTo>
                  <a:lnTo>
                    <a:pt x="20" y="30"/>
                  </a:lnTo>
                  <a:lnTo>
                    <a:pt x="20" y="38"/>
                  </a:lnTo>
                  <a:close/>
                  <a:moveTo>
                    <a:pt x="15" y="5"/>
                  </a:moveTo>
                  <a:lnTo>
                    <a:pt x="2" y="28"/>
                  </a:lnTo>
                  <a:lnTo>
                    <a:pt x="15" y="28"/>
                  </a:lnTo>
                  <a:lnTo>
                    <a:pt x="15" y="5"/>
                  </a:lnTo>
                  <a:lnTo>
                    <a:pt x="15" y="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94" name="Rectangle 196"/>
            <p:cNvSpPr>
              <a:spLocks noChangeArrowheads="1"/>
            </p:cNvSpPr>
            <p:nvPr/>
          </p:nvSpPr>
          <p:spPr bwMode="auto">
            <a:xfrm>
              <a:off x="5098040" y="3135958"/>
              <a:ext cx="826335" cy="29802"/>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95" name="Rectangle 197"/>
            <p:cNvSpPr>
              <a:spLocks noChangeArrowheads="1"/>
            </p:cNvSpPr>
            <p:nvPr/>
          </p:nvSpPr>
          <p:spPr bwMode="auto">
            <a:xfrm>
              <a:off x="5098040" y="2813556"/>
              <a:ext cx="826335" cy="29802"/>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96" name="Freeform 198"/>
            <p:cNvSpPr>
              <a:spLocks/>
            </p:cNvSpPr>
            <p:nvPr/>
          </p:nvSpPr>
          <p:spPr bwMode="auto">
            <a:xfrm>
              <a:off x="6163093" y="2466770"/>
              <a:ext cx="119360" cy="104307"/>
            </a:xfrm>
            <a:custGeom>
              <a:avLst/>
              <a:gdLst>
                <a:gd name="T0" fmla="*/ 0 w 65"/>
                <a:gd name="T1" fmla="*/ 77 h 77"/>
                <a:gd name="T2" fmla="*/ 16 w 65"/>
                <a:gd name="T3" fmla="*/ 0 h 77"/>
                <a:gd name="T4" fmla="*/ 65 w 65"/>
                <a:gd name="T5" fmla="*/ 0 h 77"/>
                <a:gd name="T6" fmla="*/ 62 w 65"/>
                <a:gd name="T7" fmla="*/ 9 h 77"/>
                <a:gd name="T8" fmla="*/ 24 w 65"/>
                <a:gd name="T9" fmla="*/ 9 h 77"/>
                <a:gd name="T10" fmla="*/ 18 w 65"/>
                <a:gd name="T11" fmla="*/ 33 h 77"/>
                <a:gd name="T12" fmla="*/ 60 w 65"/>
                <a:gd name="T13" fmla="*/ 33 h 77"/>
                <a:gd name="T14" fmla="*/ 57 w 65"/>
                <a:gd name="T15" fmla="*/ 43 h 77"/>
                <a:gd name="T16" fmla="*/ 16 w 65"/>
                <a:gd name="T17" fmla="*/ 43 h 77"/>
                <a:gd name="T18" fmla="*/ 9 w 65"/>
                <a:gd name="T19" fmla="*/ 77 h 77"/>
                <a:gd name="T20" fmla="*/ 0 w 65"/>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77">
                  <a:moveTo>
                    <a:pt x="0" y="77"/>
                  </a:moveTo>
                  <a:lnTo>
                    <a:pt x="16" y="0"/>
                  </a:lnTo>
                  <a:lnTo>
                    <a:pt x="65" y="0"/>
                  </a:lnTo>
                  <a:lnTo>
                    <a:pt x="62" y="9"/>
                  </a:lnTo>
                  <a:lnTo>
                    <a:pt x="24" y="9"/>
                  </a:lnTo>
                  <a:lnTo>
                    <a:pt x="18" y="33"/>
                  </a:lnTo>
                  <a:lnTo>
                    <a:pt x="60" y="33"/>
                  </a:lnTo>
                  <a:lnTo>
                    <a:pt x="57" y="43"/>
                  </a:lnTo>
                  <a:lnTo>
                    <a:pt x="16" y="43"/>
                  </a:lnTo>
                  <a:lnTo>
                    <a:pt x="9" y="77"/>
                  </a:lnTo>
                  <a:lnTo>
                    <a:pt x="0" y="7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97" name="Freeform 199"/>
            <p:cNvSpPr>
              <a:spLocks noEditPoints="1"/>
            </p:cNvSpPr>
            <p:nvPr/>
          </p:nvSpPr>
          <p:spPr bwMode="auto">
            <a:xfrm>
              <a:off x="6284289" y="2562948"/>
              <a:ext cx="42235" cy="39285"/>
            </a:xfrm>
            <a:custGeom>
              <a:avLst/>
              <a:gdLst>
                <a:gd name="T0" fmla="*/ 19 w 23"/>
                <a:gd name="T1" fmla="*/ 13 h 29"/>
                <a:gd name="T2" fmla="*/ 19 w 23"/>
                <a:gd name="T3" fmla="*/ 10 h 29"/>
                <a:gd name="T4" fmla="*/ 18 w 23"/>
                <a:gd name="T5" fmla="*/ 6 h 29"/>
                <a:gd name="T6" fmla="*/ 17 w 23"/>
                <a:gd name="T7" fmla="*/ 4 h 29"/>
                <a:gd name="T8" fmla="*/ 14 w 23"/>
                <a:gd name="T9" fmla="*/ 2 h 29"/>
                <a:gd name="T10" fmla="*/ 12 w 23"/>
                <a:gd name="T11" fmla="*/ 2 h 29"/>
                <a:gd name="T12" fmla="*/ 9 w 23"/>
                <a:gd name="T13" fmla="*/ 3 h 29"/>
                <a:gd name="T14" fmla="*/ 5 w 23"/>
                <a:gd name="T15" fmla="*/ 4 h 29"/>
                <a:gd name="T16" fmla="*/ 4 w 23"/>
                <a:gd name="T17" fmla="*/ 6 h 29"/>
                <a:gd name="T18" fmla="*/ 3 w 23"/>
                <a:gd name="T19" fmla="*/ 10 h 29"/>
                <a:gd name="T20" fmla="*/ 3 w 23"/>
                <a:gd name="T21" fmla="*/ 13 h 29"/>
                <a:gd name="T22" fmla="*/ 19 w 23"/>
                <a:gd name="T23" fmla="*/ 13 h 29"/>
                <a:gd name="T24" fmla="*/ 3 w 23"/>
                <a:gd name="T25" fmla="*/ 14 h 29"/>
                <a:gd name="T26" fmla="*/ 3 w 23"/>
                <a:gd name="T27" fmla="*/ 19 h 29"/>
                <a:gd name="T28" fmla="*/ 4 w 23"/>
                <a:gd name="T29" fmla="*/ 21 h 29"/>
                <a:gd name="T30" fmla="*/ 5 w 23"/>
                <a:gd name="T31" fmla="*/ 23 h 29"/>
                <a:gd name="T32" fmla="*/ 9 w 23"/>
                <a:gd name="T33" fmla="*/ 26 h 29"/>
                <a:gd name="T34" fmla="*/ 12 w 23"/>
                <a:gd name="T35" fmla="*/ 27 h 29"/>
                <a:gd name="T36" fmla="*/ 16 w 23"/>
                <a:gd name="T37" fmla="*/ 26 h 29"/>
                <a:gd name="T38" fmla="*/ 18 w 23"/>
                <a:gd name="T39" fmla="*/ 25 h 29"/>
                <a:gd name="T40" fmla="*/ 20 w 23"/>
                <a:gd name="T41" fmla="*/ 22 h 29"/>
                <a:gd name="T42" fmla="*/ 21 w 23"/>
                <a:gd name="T43" fmla="*/ 20 h 29"/>
                <a:gd name="T44" fmla="*/ 22 w 23"/>
                <a:gd name="T45" fmla="*/ 21 h 29"/>
                <a:gd name="T46" fmla="*/ 21 w 23"/>
                <a:gd name="T47" fmla="*/ 23 h 29"/>
                <a:gd name="T48" fmla="*/ 19 w 23"/>
                <a:gd name="T49" fmla="*/ 26 h 29"/>
                <a:gd name="T50" fmla="*/ 16 w 23"/>
                <a:gd name="T51" fmla="*/ 28 h 29"/>
                <a:gd name="T52" fmla="*/ 12 w 23"/>
                <a:gd name="T53" fmla="*/ 29 h 29"/>
                <a:gd name="T54" fmla="*/ 9 w 23"/>
                <a:gd name="T55" fmla="*/ 28 h 29"/>
                <a:gd name="T56" fmla="*/ 5 w 23"/>
                <a:gd name="T57" fmla="*/ 27 h 29"/>
                <a:gd name="T58" fmla="*/ 3 w 23"/>
                <a:gd name="T59" fmla="*/ 25 h 29"/>
                <a:gd name="T60" fmla="*/ 1 w 23"/>
                <a:gd name="T61" fmla="*/ 22 h 29"/>
                <a:gd name="T62" fmla="*/ 0 w 23"/>
                <a:gd name="T63" fmla="*/ 19 h 29"/>
                <a:gd name="T64" fmla="*/ 0 w 23"/>
                <a:gd name="T65" fmla="*/ 14 h 29"/>
                <a:gd name="T66" fmla="*/ 0 w 23"/>
                <a:gd name="T67" fmla="*/ 10 h 29"/>
                <a:gd name="T68" fmla="*/ 1 w 23"/>
                <a:gd name="T69" fmla="*/ 6 h 29"/>
                <a:gd name="T70" fmla="*/ 3 w 23"/>
                <a:gd name="T71" fmla="*/ 4 h 29"/>
                <a:gd name="T72" fmla="*/ 5 w 23"/>
                <a:gd name="T73" fmla="*/ 2 h 29"/>
                <a:gd name="T74" fmla="*/ 9 w 23"/>
                <a:gd name="T75" fmla="*/ 1 h 29"/>
                <a:gd name="T76" fmla="*/ 12 w 23"/>
                <a:gd name="T77" fmla="*/ 0 h 29"/>
                <a:gd name="T78" fmla="*/ 16 w 23"/>
                <a:gd name="T79" fmla="*/ 1 h 29"/>
                <a:gd name="T80" fmla="*/ 20 w 23"/>
                <a:gd name="T81" fmla="*/ 3 h 29"/>
                <a:gd name="T82" fmla="*/ 21 w 23"/>
                <a:gd name="T83" fmla="*/ 6 h 29"/>
                <a:gd name="T84" fmla="*/ 22 w 23"/>
                <a:gd name="T85" fmla="*/ 10 h 29"/>
                <a:gd name="T86" fmla="*/ 23 w 23"/>
                <a:gd name="T87" fmla="*/ 14 h 29"/>
                <a:gd name="T88" fmla="*/ 3 w 23"/>
                <a:gd name="T89"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 h="29">
                  <a:moveTo>
                    <a:pt x="19" y="13"/>
                  </a:moveTo>
                  <a:lnTo>
                    <a:pt x="19" y="10"/>
                  </a:lnTo>
                  <a:lnTo>
                    <a:pt x="18" y="6"/>
                  </a:lnTo>
                  <a:lnTo>
                    <a:pt x="17" y="4"/>
                  </a:lnTo>
                  <a:lnTo>
                    <a:pt x="14" y="2"/>
                  </a:lnTo>
                  <a:lnTo>
                    <a:pt x="12" y="2"/>
                  </a:lnTo>
                  <a:lnTo>
                    <a:pt x="9" y="3"/>
                  </a:lnTo>
                  <a:lnTo>
                    <a:pt x="5" y="4"/>
                  </a:lnTo>
                  <a:lnTo>
                    <a:pt x="4" y="6"/>
                  </a:lnTo>
                  <a:lnTo>
                    <a:pt x="3" y="10"/>
                  </a:lnTo>
                  <a:lnTo>
                    <a:pt x="3" y="13"/>
                  </a:lnTo>
                  <a:lnTo>
                    <a:pt x="19" y="13"/>
                  </a:lnTo>
                  <a:close/>
                  <a:moveTo>
                    <a:pt x="3" y="14"/>
                  </a:moveTo>
                  <a:lnTo>
                    <a:pt x="3" y="19"/>
                  </a:lnTo>
                  <a:lnTo>
                    <a:pt x="4" y="21"/>
                  </a:lnTo>
                  <a:lnTo>
                    <a:pt x="5" y="23"/>
                  </a:lnTo>
                  <a:lnTo>
                    <a:pt x="9" y="26"/>
                  </a:lnTo>
                  <a:lnTo>
                    <a:pt x="12" y="27"/>
                  </a:lnTo>
                  <a:lnTo>
                    <a:pt x="16" y="26"/>
                  </a:lnTo>
                  <a:lnTo>
                    <a:pt x="18" y="25"/>
                  </a:lnTo>
                  <a:lnTo>
                    <a:pt x="20" y="22"/>
                  </a:lnTo>
                  <a:lnTo>
                    <a:pt x="21" y="20"/>
                  </a:lnTo>
                  <a:lnTo>
                    <a:pt x="22" y="21"/>
                  </a:lnTo>
                  <a:lnTo>
                    <a:pt x="21" y="23"/>
                  </a:lnTo>
                  <a:lnTo>
                    <a:pt x="19" y="26"/>
                  </a:lnTo>
                  <a:lnTo>
                    <a:pt x="16" y="28"/>
                  </a:lnTo>
                  <a:lnTo>
                    <a:pt x="12" y="29"/>
                  </a:lnTo>
                  <a:lnTo>
                    <a:pt x="9" y="28"/>
                  </a:lnTo>
                  <a:lnTo>
                    <a:pt x="5" y="27"/>
                  </a:lnTo>
                  <a:lnTo>
                    <a:pt x="3" y="25"/>
                  </a:lnTo>
                  <a:lnTo>
                    <a:pt x="1" y="22"/>
                  </a:lnTo>
                  <a:lnTo>
                    <a:pt x="0" y="19"/>
                  </a:lnTo>
                  <a:lnTo>
                    <a:pt x="0" y="14"/>
                  </a:lnTo>
                  <a:lnTo>
                    <a:pt x="0" y="10"/>
                  </a:lnTo>
                  <a:lnTo>
                    <a:pt x="1" y="6"/>
                  </a:lnTo>
                  <a:lnTo>
                    <a:pt x="3" y="4"/>
                  </a:lnTo>
                  <a:lnTo>
                    <a:pt x="5" y="2"/>
                  </a:lnTo>
                  <a:lnTo>
                    <a:pt x="9" y="1"/>
                  </a:lnTo>
                  <a:lnTo>
                    <a:pt x="12" y="0"/>
                  </a:lnTo>
                  <a:lnTo>
                    <a:pt x="16" y="1"/>
                  </a:lnTo>
                  <a:lnTo>
                    <a:pt x="20" y="3"/>
                  </a:lnTo>
                  <a:lnTo>
                    <a:pt x="21" y="6"/>
                  </a:lnTo>
                  <a:lnTo>
                    <a:pt x="22" y="10"/>
                  </a:lnTo>
                  <a:lnTo>
                    <a:pt x="23" y="14"/>
                  </a:lnTo>
                  <a:lnTo>
                    <a:pt x="3" y="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98" name="Freeform 200"/>
            <p:cNvSpPr>
              <a:spLocks/>
            </p:cNvSpPr>
            <p:nvPr/>
          </p:nvSpPr>
          <p:spPr bwMode="auto">
            <a:xfrm>
              <a:off x="6333869" y="2564303"/>
              <a:ext cx="49581" cy="37930"/>
            </a:xfrm>
            <a:custGeom>
              <a:avLst/>
              <a:gdLst>
                <a:gd name="T0" fmla="*/ 15 w 27"/>
                <a:gd name="T1" fmla="*/ 10 h 28"/>
                <a:gd name="T2" fmla="*/ 19 w 27"/>
                <a:gd name="T3" fmla="*/ 3 h 28"/>
                <a:gd name="T4" fmla="*/ 19 w 27"/>
                <a:gd name="T5" fmla="*/ 2 h 28"/>
                <a:gd name="T6" fmla="*/ 19 w 27"/>
                <a:gd name="T7" fmla="*/ 2 h 28"/>
                <a:gd name="T8" fmla="*/ 19 w 27"/>
                <a:gd name="T9" fmla="*/ 2 h 28"/>
                <a:gd name="T10" fmla="*/ 18 w 27"/>
                <a:gd name="T11" fmla="*/ 2 h 28"/>
                <a:gd name="T12" fmla="*/ 16 w 27"/>
                <a:gd name="T13" fmla="*/ 2 h 28"/>
                <a:gd name="T14" fmla="*/ 16 w 27"/>
                <a:gd name="T15" fmla="*/ 0 h 28"/>
                <a:gd name="T16" fmla="*/ 26 w 27"/>
                <a:gd name="T17" fmla="*/ 0 h 28"/>
                <a:gd name="T18" fmla="*/ 26 w 27"/>
                <a:gd name="T19" fmla="*/ 2 h 28"/>
                <a:gd name="T20" fmla="*/ 25 w 27"/>
                <a:gd name="T21" fmla="*/ 2 h 28"/>
                <a:gd name="T22" fmla="*/ 24 w 27"/>
                <a:gd name="T23" fmla="*/ 1 h 28"/>
                <a:gd name="T24" fmla="*/ 24 w 27"/>
                <a:gd name="T25" fmla="*/ 2 h 28"/>
                <a:gd name="T26" fmla="*/ 22 w 27"/>
                <a:gd name="T27" fmla="*/ 2 h 28"/>
                <a:gd name="T28" fmla="*/ 16 w 27"/>
                <a:gd name="T29" fmla="*/ 12 h 28"/>
                <a:gd name="T30" fmla="*/ 22 w 27"/>
                <a:gd name="T31" fmla="*/ 24 h 28"/>
                <a:gd name="T32" fmla="*/ 24 w 27"/>
                <a:gd name="T33" fmla="*/ 25 h 28"/>
                <a:gd name="T34" fmla="*/ 25 w 27"/>
                <a:gd name="T35" fmla="*/ 26 h 28"/>
                <a:gd name="T36" fmla="*/ 26 w 27"/>
                <a:gd name="T37" fmla="*/ 26 h 28"/>
                <a:gd name="T38" fmla="*/ 27 w 27"/>
                <a:gd name="T39" fmla="*/ 26 h 28"/>
                <a:gd name="T40" fmla="*/ 27 w 27"/>
                <a:gd name="T41" fmla="*/ 28 h 28"/>
                <a:gd name="T42" fmla="*/ 16 w 27"/>
                <a:gd name="T43" fmla="*/ 28 h 28"/>
                <a:gd name="T44" fmla="*/ 16 w 27"/>
                <a:gd name="T45" fmla="*/ 26 h 28"/>
                <a:gd name="T46" fmla="*/ 18 w 27"/>
                <a:gd name="T47" fmla="*/ 26 h 28"/>
                <a:gd name="T48" fmla="*/ 19 w 27"/>
                <a:gd name="T49" fmla="*/ 26 h 28"/>
                <a:gd name="T50" fmla="*/ 19 w 27"/>
                <a:gd name="T51" fmla="*/ 25 h 28"/>
                <a:gd name="T52" fmla="*/ 19 w 27"/>
                <a:gd name="T53" fmla="*/ 24 h 28"/>
                <a:gd name="T54" fmla="*/ 13 w 27"/>
                <a:gd name="T55" fmla="*/ 14 h 28"/>
                <a:gd name="T56" fmla="*/ 8 w 27"/>
                <a:gd name="T57" fmla="*/ 24 h 28"/>
                <a:gd name="T58" fmla="*/ 8 w 27"/>
                <a:gd name="T59" fmla="*/ 25 h 28"/>
                <a:gd name="T60" fmla="*/ 8 w 27"/>
                <a:gd name="T61" fmla="*/ 25 h 28"/>
                <a:gd name="T62" fmla="*/ 9 w 27"/>
                <a:gd name="T63" fmla="*/ 26 h 28"/>
                <a:gd name="T64" fmla="*/ 10 w 27"/>
                <a:gd name="T65" fmla="*/ 26 h 28"/>
                <a:gd name="T66" fmla="*/ 10 w 27"/>
                <a:gd name="T67" fmla="*/ 28 h 28"/>
                <a:gd name="T68" fmla="*/ 0 w 27"/>
                <a:gd name="T69" fmla="*/ 28 h 28"/>
                <a:gd name="T70" fmla="*/ 0 w 27"/>
                <a:gd name="T71" fmla="*/ 26 h 28"/>
                <a:gd name="T72" fmla="*/ 2 w 27"/>
                <a:gd name="T73" fmla="*/ 26 h 28"/>
                <a:gd name="T74" fmla="*/ 4 w 27"/>
                <a:gd name="T75" fmla="*/ 25 h 28"/>
                <a:gd name="T76" fmla="*/ 4 w 27"/>
                <a:gd name="T77" fmla="*/ 25 h 28"/>
                <a:gd name="T78" fmla="*/ 6 w 27"/>
                <a:gd name="T79" fmla="*/ 22 h 28"/>
                <a:gd name="T80" fmla="*/ 12 w 27"/>
                <a:gd name="T81" fmla="*/ 13 h 28"/>
                <a:gd name="T82" fmla="*/ 6 w 27"/>
                <a:gd name="T83" fmla="*/ 3 h 28"/>
                <a:gd name="T84" fmla="*/ 4 w 27"/>
                <a:gd name="T85" fmla="*/ 2 h 28"/>
                <a:gd name="T86" fmla="*/ 3 w 27"/>
                <a:gd name="T87" fmla="*/ 2 h 28"/>
                <a:gd name="T88" fmla="*/ 2 w 27"/>
                <a:gd name="T89" fmla="*/ 2 h 28"/>
                <a:gd name="T90" fmla="*/ 2 w 27"/>
                <a:gd name="T91" fmla="*/ 0 h 28"/>
                <a:gd name="T92" fmla="*/ 12 w 27"/>
                <a:gd name="T93" fmla="*/ 0 h 28"/>
                <a:gd name="T94" fmla="*/ 12 w 27"/>
                <a:gd name="T95" fmla="*/ 2 h 28"/>
                <a:gd name="T96" fmla="*/ 11 w 27"/>
                <a:gd name="T97" fmla="*/ 2 h 28"/>
                <a:gd name="T98" fmla="*/ 10 w 27"/>
                <a:gd name="T99" fmla="*/ 2 h 28"/>
                <a:gd name="T100" fmla="*/ 10 w 27"/>
                <a:gd name="T101" fmla="*/ 2 h 28"/>
                <a:gd name="T102" fmla="*/ 10 w 27"/>
                <a:gd name="T103" fmla="*/ 3 h 28"/>
                <a:gd name="T104" fmla="*/ 15 w 27"/>
                <a:gd name="T105"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 h="28">
                  <a:moveTo>
                    <a:pt x="15" y="10"/>
                  </a:moveTo>
                  <a:lnTo>
                    <a:pt x="19" y="3"/>
                  </a:lnTo>
                  <a:lnTo>
                    <a:pt x="19" y="2"/>
                  </a:lnTo>
                  <a:lnTo>
                    <a:pt x="19" y="2"/>
                  </a:lnTo>
                  <a:lnTo>
                    <a:pt x="19" y="2"/>
                  </a:lnTo>
                  <a:lnTo>
                    <a:pt x="18" y="2"/>
                  </a:lnTo>
                  <a:lnTo>
                    <a:pt x="16" y="2"/>
                  </a:lnTo>
                  <a:lnTo>
                    <a:pt x="16" y="0"/>
                  </a:lnTo>
                  <a:lnTo>
                    <a:pt x="26" y="0"/>
                  </a:lnTo>
                  <a:lnTo>
                    <a:pt x="26" y="2"/>
                  </a:lnTo>
                  <a:lnTo>
                    <a:pt x="25" y="2"/>
                  </a:lnTo>
                  <a:lnTo>
                    <a:pt x="24" y="1"/>
                  </a:lnTo>
                  <a:lnTo>
                    <a:pt x="24" y="2"/>
                  </a:lnTo>
                  <a:lnTo>
                    <a:pt x="22" y="2"/>
                  </a:lnTo>
                  <a:lnTo>
                    <a:pt x="16" y="12"/>
                  </a:lnTo>
                  <a:lnTo>
                    <a:pt x="22" y="24"/>
                  </a:lnTo>
                  <a:lnTo>
                    <a:pt x="24" y="25"/>
                  </a:lnTo>
                  <a:lnTo>
                    <a:pt x="25" y="26"/>
                  </a:lnTo>
                  <a:lnTo>
                    <a:pt x="26" y="26"/>
                  </a:lnTo>
                  <a:lnTo>
                    <a:pt x="27" y="26"/>
                  </a:lnTo>
                  <a:lnTo>
                    <a:pt x="27" y="28"/>
                  </a:lnTo>
                  <a:lnTo>
                    <a:pt x="16" y="28"/>
                  </a:lnTo>
                  <a:lnTo>
                    <a:pt x="16" y="26"/>
                  </a:lnTo>
                  <a:lnTo>
                    <a:pt x="18" y="26"/>
                  </a:lnTo>
                  <a:lnTo>
                    <a:pt x="19" y="26"/>
                  </a:lnTo>
                  <a:lnTo>
                    <a:pt x="19" y="25"/>
                  </a:lnTo>
                  <a:lnTo>
                    <a:pt x="19" y="24"/>
                  </a:lnTo>
                  <a:lnTo>
                    <a:pt x="13" y="14"/>
                  </a:lnTo>
                  <a:lnTo>
                    <a:pt x="8" y="24"/>
                  </a:lnTo>
                  <a:lnTo>
                    <a:pt x="8" y="25"/>
                  </a:lnTo>
                  <a:lnTo>
                    <a:pt x="8" y="25"/>
                  </a:lnTo>
                  <a:lnTo>
                    <a:pt x="9" y="26"/>
                  </a:lnTo>
                  <a:lnTo>
                    <a:pt x="10" y="26"/>
                  </a:lnTo>
                  <a:lnTo>
                    <a:pt x="10" y="28"/>
                  </a:lnTo>
                  <a:lnTo>
                    <a:pt x="0" y="28"/>
                  </a:lnTo>
                  <a:lnTo>
                    <a:pt x="0" y="26"/>
                  </a:lnTo>
                  <a:lnTo>
                    <a:pt x="2" y="26"/>
                  </a:lnTo>
                  <a:lnTo>
                    <a:pt x="4" y="25"/>
                  </a:lnTo>
                  <a:lnTo>
                    <a:pt x="4" y="25"/>
                  </a:lnTo>
                  <a:lnTo>
                    <a:pt x="6" y="22"/>
                  </a:lnTo>
                  <a:lnTo>
                    <a:pt x="12" y="13"/>
                  </a:lnTo>
                  <a:lnTo>
                    <a:pt x="6" y="3"/>
                  </a:lnTo>
                  <a:lnTo>
                    <a:pt x="4" y="2"/>
                  </a:lnTo>
                  <a:lnTo>
                    <a:pt x="3" y="2"/>
                  </a:lnTo>
                  <a:lnTo>
                    <a:pt x="2" y="2"/>
                  </a:lnTo>
                  <a:lnTo>
                    <a:pt x="2" y="0"/>
                  </a:lnTo>
                  <a:lnTo>
                    <a:pt x="12" y="0"/>
                  </a:lnTo>
                  <a:lnTo>
                    <a:pt x="12" y="2"/>
                  </a:lnTo>
                  <a:lnTo>
                    <a:pt x="11" y="2"/>
                  </a:lnTo>
                  <a:lnTo>
                    <a:pt x="10" y="2"/>
                  </a:lnTo>
                  <a:lnTo>
                    <a:pt x="10" y="2"/>
                  </a:lnTo>
                  <a:lnTo>
                    <a:pt x="10" y="3"/>
                  </a:lnTo>
                  <a:lnTo>
                    <a:pt x="15" y="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99" name="Freeform 201"/>
            <p:cNvSpPr>
              <a:spLocks noEditPoints="1"/>
            </p:cNvSpPr>
            <p:nvPr/>
          </p:nvSpPr>
          <p:spPr bwMode="auto">
            <a:xfrm>
              <a:off x="6390794" y="2503344"/>
              <a:ext cx="88142" cy="35220"/>
            </a:xfrm>
            <a:custGeom>
              <a:avLst/>
              <a:gdLst>
                <a:gd name="T0" fmla="*/ 0 w 48"/>
                <a:gd name="T1" fmla="*/ 4 h 26"/>
                <a:gd name="T2" fmla="*/ 0 w 48"/>
                <a:gd name="T3" fmla="*/ 0 h 26"/>
                <a:gd name="T4" fmla="*/ 48 w 48"/>
                <a:gd name="T5" fmla="*/ 0 h 26"/>
                <a:gd name="T6" fmla="*/ 48 w 48"/>
                <a:gd name="T7" fmla="*/ 4 h 26"/>
                <a:gd name="T8" fmla="*/ 0 w 48"/>
                <a:gd name="T9" fmla="*/ 4 h 26"/>
                <a:gd name="T10" fmla="*/ 0 w 48"/>
                <a:gd name="T11" fmla="*/ 26 h 26"/>
                <a:gd name="T12" fmla="*/ 0 w 48"/>
                <a:gd name="T13" fmla="*/ 21 h 26"/>
                <a:gd name="T14" fmla="*/ 48 w 48"/>
                <a:gd name="T15" fmla="*/ 21 h 26"/>
                <a:gd name="T16" fmla="*/ 48 w 48"/>
                <a:gd name="T17" fmla="*/ 26 h 26"/>
                <a:gd name="T18" fmla="*/ 0 w 48"/>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26">
                  <a:moveTo>
                    <a:pt x="0" y="4"/>
                  </a:moveTo>
                  <a:lnTo>
                    <a:pt x="0" y="0"/>
                  </a:lnTo>
                  <a:lnTo>
                    <a:pt x="48" y="0"/>
                  </a:lnTo>
                  <a:lnTo>
                    <a:pt x="48" y="4"/>
                  </a:lnTo>
                  <a:lnTo>
                    <a:pt x="0" y="4"/>
                  </a:lnTo>
                  <a:close/>
                  <a:moveTo>
                    <a:pt x="0" y="26"/>
                  </a:moveTo>
                  <a:lnTo>
                    <a:pt x="0" y="21"/>
                  </a:lnTo>
                  <a:lnTo>
                    <a:pt x="48" y="21"/>
                  </a:lnTo>
                  <a:lnTo>
                    <a:pt x="48" y="26"/>
                  </a:ln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00" name="Freeform 202"/>
            <p:cNvSpPr>
              <a:spLocks/>
            </p:cNvSpPr>
            <p:nvPr/>
          </p:nvSpPr>
          <p:spPr bwMode="auto">
            <a:xfrm>
              <a:off x="6508318" y="2470833"/>
              <a:ext cx="55089" cy="100243"/>
            </a:xfrm>
            <a:custGeom>
              <a:avLst/>
              <a:gdLst>
                <a:gd name="T0" fmla="*/ 19 w 30"/>
                <a:gd name="T1" fmla="*/ 0 h 74"/>
                <a:gd name="T2" fmla="*/ 19 w 30"/>
                <a:gd name="T3" fmla="*/ 64 h 74"/>
                <a:gd name="T4" fmla="*/ 19 w 30"/>
                <a:gd name="T5" fmla="*/ 67 h 74"/>
                <a:gd name="T6" fmla="*/ 20 w 30"/>
                <a:gd name="T7" fmla="*/ 69 h 74"/>
                <a:gd name="T8" fmla="*/ 23 w 30"/>
                <a:gd name="T9" fmla="*/ 70 h 74"/>
                <a:gd name="T10" fmla="*/ 27 w 30"/>
                <a:gd name="T11" fmla="*/ 71 h 74"/>
                <a:gd name="T12" fmla="*/ 30 w 30"/>
                <a:gd name="T13" fmla="*/ 71 h 74"/>
                <a:gd name="T14" fmla="*/ 30 w 30"/>
                <a:gd name="T15" fmla="*/ 74 h 74"/>
                <a:gd name="T16" fmla="*/ 0 w 30"/>
                <a:gd name="T17" fmla="*/ 74 h 74"/>
                <a:gd name="T18" fmla="*/ 0 w 30"/>
                <a:gd name="T19" fmla="*/ 71 h 74"/>
                <a:gd name="T20" fmla="*/ 3 w 30"/>
                <a:gd name="T21" fmla="*/ 71 h 74"/>
                <a:gd name="T22" fmla="*/ 7 w 30"/>
                <a:gd name="T23" fmla="*/ 70 h 74"/>
                <a:gd name="T24" fmla="*/ 10 w 30"/>
                <a:gd name="T25" fmla="*/ 69 h 74"/>
                <a:gd name="T26" fmla="*/ 11 w 30"/>
                <a:gd name="T27" fmla="*/ 67 h 74"/>
                <a:gd name="T28" fmla="*/ 11 w 30"/>
                <a:gd name="T29" fmla="*/ 64 h 74"/>
                <a:gd name="T30" fmla="*/ 11 w 30"/>
                <a:gd name="T31" fmla="*/ 12 h 74"/>
                <a:gd name="T32" fmla="*/ 10 w 30"/>
                <a:gd name="T33" fmla="*/ 10 h 74"/>
                <a:gd name="T34" fmla="*/ 9 w 30"/>
                <a:gd name="T35" fmla="*/ 10 h 74"/>
                <a:gd name="T36" fmla="*/ 7 w 30"/>
                <a:gd name="T37" fmla="*/ 10 h 74"/>
                <a:gd name="T38" fmla="*/ 0 w 30"/>
                <a:gd name="T39" fmla="*/ 10 h 74"/>
                <a:gd name="T40" fmla="*/ 0 w 30"/>
                <a:gd name="T41" fmla="*/ 7 h 74"/>
                <a:gd name="T42" fmla="*/ 3 w 30"/>
                <a:gd name="T43" fmla="*/ 7 h 74"/>
                <a:gd name="T44" fmla="*/ 9 w 30"/>
                <a:gd name="T45" fmla="*/ 6 h 74"/>
                <a:gd name="T46" fmla="*/ 12 w 30"/>
                <a:gd name="T47" fmla="*/ 5 h 74"/>
                <a:gd name="T48" fmla="*/ 14 w 30"/>
                <a:gd name="T49" fmla="*/ 2 h 74"/>
                <a:gd name="T50" fmla="*/ 16 w 30"/>
                <a:gd name="T51" fmla="*/ 0 h 74"/>
                <a:gd name="T52" fmla="*/ 19 w 30"/>
                <a:gd name="T5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74">
                  <a:moveTo>
                    <a:pt x="19" y="0"/>
                  </a:moveTo>
                  <a:lnTo>
                    <a:pt x="19" y="64"/>
                  </a:lnTo>
                  <a:lnTo>
                    <a:pt x="19" y="67"/>
                  </a:lnTo>
                  <a:lnTo>
                    <a:pt x="20" y="69"/>
                  </a:lnTo>
                  <a:lnTo>
                    <a:pt x="23" y="70"/>
                  </a:lnTo>
                  <a:lnTo>
                    <a:pt x="27" y="71"/>
                  </a:lnTo>
                  <a:lnTo>
                    <a:pt x="30" y="71"/>
                  </a:lnTo>
                  <a:lnTo>
                    <a:pt x="30" y="74"/>
                  </a:lnTo>
                  <a:lnTo>
                    <a:pt x="0" y="74"/>
                  </a:lnTo>
                  <a:lnTo>
                    <a:pt x="0" y="71"/>
                  </a:lnTo>
                  <a:lnTo>
                    <a:pt x="3" y="71"/>
                  </a:lnTo>
                  <a:lnTo>
                    <a:pt x="7" y="70"/>
                  </a:lnTo>
                  <a:lnTo>
                    <a:pt x="10" y="69"/>
                  </a:lnTo>
                  <a:lnTo>
                    <a:pt x="11" y="67"/>
                  </a:lnTo>
                  <a:lnTo>
                    <a:pt x="11" y="64"/>
                  </a:lnTo>
                  <a:lnTo>
                    <a:pt x="11" y="12"/>
                  </a:lnTo>
                  <a:lnTo>
                    <a:pt x="10" y="10"/>
                  </a:lnTo>
                  <a:lnTo>
                    <a:pt x="9" y="10"/>
                  </a:lnTo>
                  <a:lnTo>
                    <a:pt x="7" y="10"/>
                  </a:lnTo>
                  <a:lnTo>
                    <a:pt x="0" y="10"/>
                  </a:lnTo>
                  <a:lnTo>
                    <a:pt x="0" y="7"/>
                  </a:lnTo>
                  <a:lnTo>
                    <a:pt x="3" y="7"/>
                  </a:lnTo>
                  <a:lnTo>
                    <a:pt x="9" y="6"/>
                  </a:lnTo>
                  <a:lnTo>
                    <a:pt x="12" y="5"/>
                  </a:lnTo>
                  <a:lnTo>
                    <a:pt x="14" y="2"/>
                  </a:lnTo>
                  <a:lnTo>
                    <a:pt x="16" y="0"/>
                  </a:lnTo>
                  <a:lnTo>
                    <a:pt x="1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01" name="Freeform 203"/>
            <p:cNvSpPr>
              <a:spLocks/>
            </p:cNvSpPr>
            <p:nvPr/>
          </p:nvSpPr>
          <p:spPr bwMode="auto">
            <a:xfrm>
              <a:off x="6596460" y="2470833"/>
              <a:ext cx="75289" cy="100243"/>
            </a:xfrm>
            <a:custGeom>
              <a:avLst/>
              <a:gdLst>
                <a:gd name="T0" fmla="*/ 40 w 41"/>
                <a:gd name="T1" fmla="*/ 49 h 74"/>
                <a:gd name="T2" fmla="*/ 41 w 41"/>
                <a:gd name="T3" fmla="*/ 59 h 74"/>
                <a:gd name="T4" fmla="*/ 35 w 41"/>
                <a:gd name="T5" fmla="*/ 68 h 74"/>
                <a:gd name="T6" fmla="*/ 28 w 41"/>
                <a:gd name="T7" fmla="*/ 72 h 74"/>
                <a:gd name="T8" fmla="*/ 18 w 41"/>
                <a:gd name="T9" fmla="*/ 74 h 74"/>
                <a:gd name="T10" fmla="*/ 9 w 41"/>
                <a:gd name="T11" fmla="*/ 72 h 74"/>
                <a:gd name="T12" fmla="*/ 2 w 41"/>
                <a:gd name="T13" fmla="*/ 67 h 74"/>
                <a:gd name="T14" fmla="*/ 0 w 41"/>
                <a:gd name="T15" fmla="*/ 60 h 74"/>
                <a:gd name="T16" fmla="*/ 1 w 41"/>
                <a:gd name="T17" fmla="*/ 55 h 74"/>
                <a:gd name="T18" fmla="*/ 5 w 41"/>
                <a:gd name="T19" fmla="*/ 54 h 74"/>
                <a:gd name="T20" fmla="*/ 8 w 41"/>
                <a:gd name="T21" fmla="*/ 55 h 74"/>
                <a:gd name="T22" fmla="*/ 9 w 41"/>
                <a:gd name="T23" fmla="*/ 59 h 74"/>
                <a:gd name="T24" fmla="*/ 9 w 41"/>
                <a:gd name="T25" fmla="*/ 62 h 74"/>
                <a:gd name="T26" fmla="*/ 8 w 41"/>
                <a:gd name="T27" fmla="*/ 65 h 74"/>
                <a:gd name="T28" fmla="*/ 11 w 41"/>
                <a:gd name="T29" fmla="*/ 69 h 74"/>
                <a:gd name="T30" fmla="*/ 18 w 41"/>
                <a:gd name="T31" fmla="*/ 71 h 74"/>
                <a:gd name="T32" fmla="*/ 26 w 41"/>
                <a:gd name="T33" fmla="*/ 69 h 74"/>
                <a:gd name="T34" fmla="*/ 32 w 41"/>
                <a:gd name="T35" fmla="*/ 63 h 74"/>
                <a:gd name="T36" fmla="*/ 33 w 41"/>
                <a:gd name="T37" fmla="*/ 53 h 74"/>
                <a:gd name="T38" fmla="*/ 32 w 41"/>
                <a:gd name="T39" fmla="*/ 44 h 74"/>
                <a:gd name="T40" fmla="*/ 27 w 41"/>
                <a:gd name="T41" fmla="*/ 38 h 74"/>
                <a:gd name="T42" fmla="*/ 19 w 41"/>
                <a:gd name="T43" fmla="*/ 36 h 74"/>
                <a:gd name="T44" fmla="*/ 15 w 41"/>
                <a:gd name="T45" fmla="*/ 33 h 74"/>
                <a:gd name="T46" fmla="*/ 24 w 41"/>
                <a:gd name="T47" fmla="*/ 32 h 74"/>
                <a:gd name="T48" fmla="*/ 28 w 41"/>
                <a:gd name="T49" fmla="*/ 26 h 74"/>
                <a:gd name="T50" fmla="*/ 31 w 41"/>
                <a:gd name="T51" fmla="*/ 18 h 74"/>
                <a:gd name="T52" fmla="*/ 29 w 41"/>
                <a:gd name="T53" fmla="*/ 10 h 74"/>
                <a:gd name="T54" fmla="*/ 25 w 41"/>
                <a:gd name="T55" fmla="*/ 5 h 74"/>
                <a:gd name="T56" fmla="*/ 18 w 41"/>
                <a:gd name="T57" fmla="*/ 3 h 74"/>
                <a:gd name="T58" fmla="*/ 11 w 41"/>
                <a:gd name="T59" fmla="*/ 5 h 74"/>
                <a:gd name="T60" fmla="*/ 8 w 41"/>
                <a:gd name="T61" fmla="*/ 7 h 74"/>
                <a:gd name="T62" fmla="*/ 8 w 41"/>
                <a:gd name="T63" fmla="*/ 12 h 74"/>
                <a:gd name="T64" fmla="*/ 9 w 41"/>
                <a:gd name="T65" fmla="*/ 15 h 74"/>
                <a:gd name="T66" fmla="*/ 9 w 41"/>
                <a:gd name="T67" fmla="*/ 18 h 74"/>
                <a:gd name="T68" fmla="*/ 8 w 41"/>
                <a:gd name="T69" fmla="*/ 20 h 74"/>
                <a:gd name="T70" fmla="*/ 5 w 41"/>
                <a:gd name="T71" fmla="*/ 20 h 74"/>
                <a:gd name="T72" fmla="*/ 1 w 41"/>
                <a:gd name="T73" fmla="*/ 17 h 74"/>
                <a:gd name="T74" fmla="*/ 1 w 41"/>
                <a:gd name="T75" fmla="*/ 10 h 74"/>
                <a:gd name="T76" fmla="*/ 7 w 41"/>
                <a:gd name="T77" fmla="*/ 3 h 74"/>
                <a:gd name="T78" fmla="*/ 15 w 41"/>
                <a:gd name="T79" fmla="*/ 0 h 74"/>
                <a:gd name="T80" fmla="*/ 25 w 41"/>
                <a:gd name="T81" fmla="*/ 1 h 74"/>
                <a:gd name="T82" fmla="*/ 33 w 41"/>
                <a:gd name="T83" fmla="*/ 6 h 74"/>
                <a:gd name="T84" fmla="*/ 37 w 41"/>
                <a:gd name="T85" fmla="*/ 12 h 74"/>
                <a:gd name="T86" fmla="*/ 37 w 41"/>
                <a:gd name="T87" fmla="*/ 20 h 74"/>
                <a:gd name="T88" fmla="*/ 34 w 41"/>
                <a:gd name="T89" fmla="*/ 27 h 74"/>
                <a:gd name="T90" fmla="*/ 28 w 41"/>
                <a:gd name="T91" fmla="*/ 33 h 74"/>
                <a:gd name="T92" fmla="*/ 31 w 41"/>
                <a:gd name="T93" fmla="*/ 36 h 74"/>
                <a:gd name="T94" fmla="*/ 37 w 41"/>
                <a:gd name="T95" fmla="*/ 4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 h="74">
                  <a:moveTo>
                    <a:pt x="37" y="43"/>
                  </a:moveTo>
                  <a:lnTo>
                    <a:pt x="40" y="49"/>
                  </a:lnTo>
                  <a:lnTo>
                    <a:pt x="41" y="54"/>
                  </a:lnTo>
                  <a:lnTo>
                    <a:pt x="41" y="59"/>
                  </a:lnTo>
                  <a:lnTo>
                    <a:pt x="38" y="63"/>
                  </a:lnTo>
                  <a:lnTo>
                    <a:pt x="35" y="68"/>
                  </a:lnTo>
                  <a:lnTo>
                    <a:pt x="32" y="70"/>
                  </a:lnTo>
                  <a:lnTo>
                    <a:pt x="28" y="72"/>
                  </a:lnTo>
                  <a:lnTo>
                    <a:pt x="24" y="73"/>
                  </a:lnTo>
                  <a:lnTo>
                    <a:pt x="18" y="74"/>
                  </a:lnTo>
                  <a:lnTo>
                    <a:pt x="14" y="73"/>
                  </a:lnTo>
                  <a:lnTo>
                    <a:pt x="9" y="72"/>
                  </a:lnTo>
                  <a:lnTo>
                    <a:pt x="6" y="70"/>
                  </a:lnTo>
                  <a:lnTo>
                    <a:pt x="2" y="67"/>
                  </a:lnTo>
                  <a:lnTo>
                    <a:pt x="0" y="63"/>
                  </a:lnTo>
                  <a:lnTo>
                    <a:pt x="0" y="60"/>
                  </a:lnTo>
                  <a:lnTo>
                    <a:pt x="0" y="58"/>
                  </a:lnTo>
                  <a:lnTo>
                    <a:pt x="1" y="55"/>
                  </a:lnTo>
                  <a:lnTo>
                    <a:pt x="3" y="54"/>
                  </a:lnTo>
                  <a:lnTo>
                    <a:pt x="5" y="54"/>
                  </a:lnTo>
                  <a:lnTo>
                    <a:pt x="7" y="54"/>
                  </a:lnTo>
                  <a:lnTo>
                    <a:pt x="8" y="55"/>
                  </a:lnTo>
                  <a:lnTo>
                    <a:pt x="9" y="58"/>
                  </a:lnTo>
                  <a:lnTo>
                    <a:pt x="9" y="59"/>
                  </a:lnTo>
                  <a:lnTo>
                    <a:pt x="9" y="61"/>
                  </a:lnTo>
                  <a:lnTo>
                    <a:pt x="9" y="62"/>
                  </a:lnTo>
                  <a:lnTo>
                    <a:pt x="8" y="63"/>
                  </a:lnTo>
                  <a:lnTo>
                    <a:pt x="8" y="65"/>
                  </a:lnTo>
                  <a:lnTo>
                    <a:pt x="9" y="68"/>
                  </a:lnTo>
                  <a:lnTo>
                    <a:pt x="11" y="69"/>
                  </a:lnTo>
                  <a:lnTo>
                    <a:pt x="15" y="71"/>
                  </a:lnTo>
                  <a:lnTo>
                    <a:pt x="18" y="71"/>
                  </a:lnTo>
                  <a:lnTo>
                    <a:pt x="23" y="70"/>
                  </a:lnTo>
                  <a:lnTo>
                    <a:pt x="26" y="69"/>
                  </a:lnTo>
                  <a:lnTo>
                    <a:pt x="29" y="67"/>
                  </a:lnTo>
                  <a:lnTo>
                    <a:pt x="32" y="63"/>
                  </a:lnTo>
                  <a:lnTo>
                    <a:pt x="33" y="59"/>
                  </a:lnTo>
                  <a:lnTo>
                    <a:pt x="33" y="53"/>
                  </a:lnTo>
                  <a:lnTo>
                    <a:pt x="33" y="49"/>
                  </a:lnTo>
                  <a:lnTo>
                    <a:pt x="32" y="44"/>
                  </a:lnTo>
                  <a:lnTo>
                    <a:pt x="29" y="41"/>
                  </a:lnTo>
                  <a:lnTo>
                    <a:pt x="27" y="38"/>
                  </a:lnTo>
                  <a:lnTo>
                    <a:pt x="24" y="37"/>
                  </a:lnTo>
                  <a:lnTo>
                    <a:pt x="19" y="36"/>
                  </a:lnTo>
                  <a:lnTo>
                    <a:pt x="15" y="36"/>
                  </a:lnTo>
                  <a:lnTo>
                    <a:pt x="15" y="33"/>
                  </a:lnTo>
                  <a:lnTo>
                    <a:pt x="19" y="33"/>
                  </a:lnTo>
                  <a:lnTo>
                    <a:pt x="24" y="32"/>
                  </a:lnTo>
                  <a:lnTo>
                    <a:pt x="26" y="29"/>
                  </a:lnTo>
                  <a:lnTo>
                    <a:pt x="28" y="26"/>
                  </a:lnTo>
                  <a:lnTo>
                    <a:pt x="31" y="23"/>
                  </a:lnTo>
                  <a:lnTo>
                    <a:pt x="31" y="18"/>
                  </a:lnTo>
                  <a:lnTo>
                    <a:pt x="31" y="14"/>
                  </a:lnTo>
                  <a:lnTo>
                    <a:pt x="29" y="10"/>
                  </a:lnTo>
                  <a:lnTo>
                    <a:pt x="27" y="7"/>
                  </a:lnTo>
                  <a:lnTo>
                    <a:pt x="25" y="5"/>
                  </a:lnTo>
                  <a:lnTo>
                    <a:pt x="21" y="3"/>
                  </a:lnTo>
                  <a:lnTo>
                    <a:pt x="18" y="3"/>
                  </a:lnTo>
                  <a:lnTo>
                    <a:pt x="15" y="3"/>
                  </a:lnTo>
                  <a:lnTo>
                    <a:pt x="11" y="5"/>
                  </a:lnTo>
                  <a:lnTo>
                    <a:pt x="9" y="6"/>
                  </a:lnTo>
                  <a:lnTo>
                    <a:pt x="8" y="7"/>
                  </a:lnTo>
                  <a:lnTo>
                    <a:pt x="8" y="9"/>
                  </a:lnTo>
                  <a:lnTo>
                    <a:pt x="8" y="12"/>
                  </a:lnTo>
                  <a:lnTo>
                    <a:pt x="9" y="14"/>
                  </a:lnTo>
                  <a:lnTo>
                    <a:pt x="9" y="15"/>
                  </a:lnTo>
                  <a:lnTo>
                    <a:pt x="9" y="16"/>
                  </a:lnTo>
                  <a:lnTo>
                    <a:pt x="9" y="18"/>
                  </a:lnTo>
                  <a:lnTo>
                    <a:pt x="9" y="19"/>
                  </a:lnTo>
                  <a:lnTo>
                    <a:pt x="8" y="20"/>
                  </a:lnTo>
                  <a:lnTo>
                    <a:pt x="6" y="20"/>
                  </a:lnTo>
                  <a:lnTo>
                    <a:pt x="5" y="20"/>
                  </a:lnTo>
                  <a:lnTo>
                    <a:pt x="2" y="19"/>
                  </a:lnTo>
                  <a:lnTo>
                    <a:pt x="1" y="17"/>
                  </a:lnTo>
                  <a:lnTo>
                    <a:pt x="1" y="15"/>
                  </a:lnTo>
                  <a:lnTo>
                    <a:pt x="1" y="10"/>
                  </a:lnTo>
                  <a:lnTo>
                    <a:pt x="3" y="7"/>
                  </a:lnTo>
                  <a:lnTo>
                    <a:pt x="7" y="3"/>
                  </a:lnTo>
                  <a:lnTo>
                    <a:pt x="10" y="2"/>
                  </a:lnTo>
                  <a:lnTo>
                    <a:pt x="15" y="0"/>
                  </a:lnTo>
                  <a:lnTo>
                    <a:pt x="19" y="0"/>
                  </a:lnTo>
                  <a:lnTo>
                    <a:pt x="25" y="1"/>
                  </a:lnTo>
                  <a:lnTo>
                    <a:pt x="29" y="2"/>
                  </a:lnTo>
                  <a:lnTo>
                    <a:pt x="33" y="6"/>
                  </a:lnTo>
                  <a:lnTo>
                    <a:pt x="35" y="9"/>
                  </a:lnTo>
                  <a:lnTo>
                    <a:pt x="37" y="12"/>
                  </a:lnTo>
                  <a:lnTo>
                    <a:pt x="37" y="17"/>
                  </a:lnTo>
                  <a:lnTo>
                    <a:pt x="37" y="20"/>
                  </a:lnTo>
                  <a:lnTo>
                    <a:pt x="36" y="24"/>
                  </a:lnTo>
                  <a:lnTo>
                    <a:pt x="34" y="27"/>
                  </a:lnTo>
                  <a:lnTo>
                    <a:pt x="32" y="30"/>
                  </a:lnTo>
                  <a:lnTo>
                    <a:pt x="28" y="33"/>
                  </a:lnTo>
                  <a:lnTo>
                    <a:pt x="25" y="34"/>
                  </a:lnTo>
                  <a:lnTo>
                    <a:pt x="31" y="36"/>
                  </a:lnTo>
                  <a:lnTo>
                    <a:pt x="35" y="40"/>
                  </a:lnTo>
                  <a:lnTo>
                    <a:pt x="37" y="4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02" name="Freeform 204"/>
            <p:cNvSpPr>
              <a:spLocks/>
            </p:cNvSpPr>
            <p:nvPr/>
          </p:nvSpPr>
          <p:spPr bwMode="auto">
            <a:xfrm>
              <a:off x="6690111" y="2458642"/>
              <a:ext cx="84470" cy="123272"/>
            </a:xfrm>
            <a:custGeom>
              <a:avLst/>
              <a:gdLst>
                <a:gd name="T0" fmla="*/ 3 w 46"/>
                <a:gd name="T1" fmla="*/ 91 h 91"/>
                <a:gd name="T2" fmla="*/ 0 w 46"/>
                <a:gd name="T3" fmla="*/ 90 h 91"/>
                <a:gd name="T4" fmla="*/ 44 w 46"/>
                <a:gd name="T5" fmla="*/ 0 h 91"/>
                <a:gd name="T6" fmla="*/ 46 w 46"/>
                <a:gd name="T7" fmla="*/ 1 h 91"/>
                <a:gd name="T8" fmla="*/ 3 w 46"/>
                <a:gd name="T9" fmla="*/ 91 h 91"/>
              </a:gdLst>
              <a:ahLst/>
              <a:cxnLst>
                <a:cxn ang="0">
                  <a:pos x="T0" y="T1"/>
                </a:cxn>
                <a:cxn ang="0">
                  <a:pos x="T2" y="T3"/>
                </a:cxn>
                <a:cxn ang="0">
                  <a:pos x="T4" y="T5"/>
                </a:cxn>
                <a:cxn ang="0">
                  <a:pos x="T6" y="T7"/>
                </a:cxn>
                <a:cxn ang="0">
                  <a:pos x="T8" y="T9"/>
                </a:cxn>
              </a:cxnLst>
              <a:rect l="0" t="0" r="r" b="b"/>
              <a:pathLst>
                <a:path w="46" h="91">
                  <a:moveTo>
                    <a:pt x="3" y="91"/>
                  </a:moveTo>
                  <a:lnTo>
                    <a:pt x="0" y="90"/>
                  </a:lnTo>
                  <a:lnTo>
                    <a:pt x="44" y="0"/>
                  </a:lnTo>
                  <a:lnTo>
                    <a:pt x="46" y="1"/>
                  </a:lnTo>
                  <a:lnTo>
                    <a:pt x="3" y="9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03" name="Freeform 205"/>
            <p:cNvSpPr>
              <a:spLocks/>
            </p:cNvSpPr>
            <p:nvPr/>
          </p:nvSpPr>
          <p:spPr bwMode="auto">
            <a:xfrm>
              <a:off x="6792943" y="2470833"/>
              <a:ext cx="77125" cy="98889"/>
            </a:xfrm>
            <a:custGeom>
              <a:avLst/>
              <a:gdLst>
                <a:gd name="T0" fmla="*/ 33 w 42"/>
                <a:gd name="T1" fmla="*/ 25 h 73"/>
                <a:gd name="T2" fmla="*/ 33 w 42"/>
                <a:gd name="T3" fmla="*/ 14 h 73"/>
                <a:gd name="T4" fmla="*/ 31 w 42"/>
                <a:gd name="T5" fmla="*/ 7 h 73"/>
                <a:gd name="T6" fmla="*/ 24 w 42"/>
                <a:gd name="T7" fmla="*/ 3 h 73"/>
                <a:gd name="T8" fmla="*/ 17 w 42"/>
                <a:gd name="T9" fmla="*/ 3 h 73"/>
                <a:gd name="T10" fmla="*/ 11 w 42"/>
                <a:gd name="T11" fmla="*/ 6 h 73"/>
                <a:gd name="T12" fmla="*/ 8 w 42"/>
                <a:gd name="T13" fmla="*/ 10 h 73"/>
                <a:gd name="T14" fmla="*/ 8 w 42"/>
                <a:gd name="T15" fmla="*/ 15 h 73"/>
                <a:gd name="T16" fmla="*/ 10 w 42"/>
                <a:gd name="T17" fmla="*/ 19 h 73"/>
                <a:gd name="T18" fmla="*/ 10 w 42"/>
                <a:gd name="T19" fmla="*/ 23 h 73"/>
                <a:gd name="T20" fmla="*/ 8 w 42"/>
                <a:gd name="T21" fmla="*/ 24 h 73"/>
                <a:gd name="T22" fmla="*/ 5 w 42"/>
                <a:gd name="T23" fmla="*/ 24 h 73"/>
                <a:gd name="T24" fmla="*/ 1 w 42"/>
                <a:gd name="T25" fmla="*/ 21 h 73"/>
                <a:gd name="T26" fmla="*/ 1 w 42"/>
                <a:gd name="T27" fmla="*/ 14 h 73"/>
                <a:gd name="T28" fmla="*/ 5 w 42"/>
                <a:gd name="T29" fmla="*/ 7 h 73"/>
                <a:gd name="T30" fmla="*/ 11 w 42"/>
                <a:gd name="T31" fmla="*/ 2 h 73"/>
                <a:gd name="T32" fmla="*/ 22 w 42"/>
                <a:gd name="T33" fmla="*/ 0 h 73"/>
                <a:gd name="T34" fmla="*/ 30 w 42"/>
                <a:gd name="T35" fmla="*/ 1 h 73"/>
                <a:gd name="T36" fmla="*/ 36 w 42"/>
                <a:gd name="T37" fmla="*/ 6 h 73"/>
                <a:gd name="T38" fmla="*/ 41 w 42"/>
                <a:gd name="T39" fmla="*/ 14 h 73"/>
                <a:gd name="T40" fmla="*/ 41 w 42"/>
                <a:gd name="T41" fmla="*/ 23 h 73"/>
                <a:gd name="T42" fmla="*/ 35 w 42"/>
                <a:gd name="T43" fmla="*/ 33 h 73"/>
                <a:gd name="T44" fmla="*/ 23 w 42"/>
                <a:gd name="T45" fmla="*/ 46 h 73"/>
                <a:gd name="T46" fmla="*/ 13 w 42"/>
                <a:gd name="T47" fmla="*/ 56 h 73"/>
                <a:gd name="T48" fmla="*/ 6 w 42"/>
                <a:gd name="T49" fmla="*/ 64 h 73"/>
                <a:gd name="T50" fmla="*/ 30 w 42"/>
                <a:gd name="T51" fmla="*/ 67 h 73"/>
                <a:gd name="T52" fmla="*/ 36 w 42"/>
                <a:gd name="T53" fmla="*/ 64 h 73"/>
                <a:gd name="T54" fmla="*/ 39 w 42"/>
                <a:gd name="T55" fmla="*/ 59 h 73"/>
                <a:gd name="T56" fmla="*/ 42 w 42"/>
                <a:gd name="T57" fmla="*/ 55 h 73"/>
                <a:gd name="T58" fmla="*/ 0 w 42"/>
                <a:gd name="T59" fmla="*/ 73 h 73"/>
                <a:gd name="T60" fmla="*/ 2 w 42"/>
                <a:gd name="T61" fmla="*/ 63 h 73"/>
                <a:gd name="T62" fmla="*/ 10 w 42"/>
                <a:gd name="T63" fmla="*/ 54 h 73"/>
                <a:gd name="T64" fmla="*/ 19 w 42"/>
                <a:gd name="T65" fmla="*/ 44 h 73"/>
                <a:gd name="T66" fmla="*/ 27 w 42"/>
                <a:gd name="T67"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73">
                  <a:moveTo>
                    <a:pt x="31" y="30"/>
                  </a:moveTo>
                  <a:lnTo>
                    <a:pt x="33" y="25"/>
                  </a:lnTo>
                  <a:lnTo>
                    <a:pt x="34" y="19"/>
                  </a:lnTo>
                  <a:lnTo>
                    <a:pt x="33" y="14"/>
                  </a:lnTo>
                  <a:lnTo>
                    <a:pt x="32" y="10"/>
                  </a:lnTo>
                  <a:lnTo>
                    <a:pt x="31" y="7"/>
                  </a:lnTo>
                  <a:lnTo>
                    <a:pt x="27" y="5"/>
                  </a:lnTo>
                  <a:lnTo>
                    <a:pt x="24" y="3"/>
                  </a:lnTo>
                  <a:lnTo>
                    <a:pt x="20" y="3"/>
                  </a:lnTo>
                  <a:lnTo>
                    <a:pt x="17" y="3"/>
                  </a:lnTo>
                  <a:lnTo>
                    <a:pt x="14" y="5"/>
                  </a:lnTo>
                  <a:lnTo>
                    <a:pt x="11" y="6"/>
                  </a:lnTo>
                  <a:lnTo>
                    <a:pt x="9" y="8"/>
                  </a:lnTo>
                  <a:lnTo>
                    <a:pt x="8" y="10"/>
                  </a:lnTo>
                  <a:lnTo>
                    <a:pt x="8" y="12"/>
                  </a:lnTo>
                  <a:lnTo>
                    <a:pt x="8" y="15"/>
                  </a:lnTo>
                  <a:lnTo>
                    <a:pt x="9" y="17"/>
                  </a:lnTo>
                  <a:lnTo>
                    <a:pt x="10" y="19"/>
                  </a:lnTo>
                  <a:lnTo>
                    <a:pt x="11" y="20"/>
                  </a:lnTo>
                  <a:lnTo>
                    <a:pt x="10" y="23"/>
                  </a:lnTo>
                  <a:lnTo>
                    <a:pt x="9" y="24"/>
                  </a:lnTo>
                  <a:lnTo>
                    <a:pt x="8" y="24"/>
                  </a:lnTo>
                  <a:lnTo>
                    <a:pt x="7" y="25"/>
                  </a:lnTo>
                  <a:lnTo>
                    <a:pt x="5" y="24"/>
                  </a:lnTo>
                  <a:lnTo>
                    <a:pt x="2" y="23"/>
                  </a:lnTo>
                  <a:lnTo>
                    <a:pt x="1" y="21"/>
                  </a:lnTo>
                  <a:lnTo>
                    <a:pt x="1" y="18"/>
                  </a:lnTo>
                  <a:lnTo>
                    <a:pt x="1" y="14"/>
                  </a:lnTo>
                  <a:lnTo>
                    <a:pt x="2" y="10"/>
                  </a:lnTo>
                  <a:lnTo>
                    <a:pt x="5" y="7"/>
                  </a:lnTo>
                  <a:lnTo>
                    <a:pt x="8" y="5"/>
                  </a:lnTo>
                  <a:lnTo>
                    <a:pt x="11" y="2"/>
                  </a:lnTo>
                  <a:lnTo>
                    <a:pt x="16" y="1"/>
                  </a:lnTo>
                  <a:lnTo>
                    <a:pt x="22" y="0"/>
                  </a:lnTo>
                  <a:lnTo>
                    <a:pt x="26" y="0"/>
                  </a:lnTo>
                  <a:lnTo>
                    <a:pt x="30" y="1"/>
                  </a:lnTo>
                  <a:lnTo>
                    <a:pt x="33" y="3"/>
                  </a:lnTo>
                  <a:lnTo>
                    <a:pt x="36" y="6"/>
                  </a:lnTo>
                  <a:lnTo>
                    <a:pt x="39" y="9"/>
                  </a:lnTo>
                  <a:lnTo>
                    <a:pt x="41" y="14"/>
                  </a:lnTo>
                  <a:lnTo>
                    <a:pt x="41" y="18"/>
                  </a:lnTo>
                  <a:lnTo>
                    <a:pt x="41" y="23"/>
                  </a:lnTo>
                  <a:lnTo>
                    <a:pt x="39" y="28"/>
                  </a:lnTo>
                  <a:lnTo>
                    <a:pt x="35" y="33"/>
                  </a:lnTo>
                  <a:lnTo>
                    <a:pt x="32" y="37"/>
                  </a:lnTo>
                  <a:lnTo>
                    <a:pt x="23" y="46"/>
                  </a:lnTo>
                  <a:lnTo>
                    <a:pt x="16" y="53"/>
                  </a:lnTo>
                  <a:lnTo>
                    <a:pt x="13" y="56"/>
                  </a:lnTo>
                  <a:lnTo>
                    <a:pt x="9" y="61"/>
                  </a:lnTo>
                  <a:lnTo>
                    <a:pt x="6" y="64"/>
                  </a:lnTo>
                  <a:lnTo>
                    <a:pt x="5" y="67"/>
                  </a:lnTo>
                  <a:lnTo>
                    <a:pt x="30" y="67"/>
                  </a:lnTo>
                  <a:lnTo>
                    <a:pt x="33" y="67"/>
                  </a:lnTo>
                  <a:lnTo>
                    <a:pt x="36" y="64"/>
                  </a:lnTo>
                  <a:lnTo>
                    <a:pt x="37" y="62"/>
                  </a:lnTo>
                  <a:lnTo>
                    <a:pt x="39" y="59"/>
                  </a:lnTo>
                  <a:lnTo>
                    <a:pt x="40" y="55"/>
                  </a:lnTo>
                  <a:lnTo>
                    <a:pt x="42" y="55"/>
                  </a:lnTo>
                  <a:lnTo>
                    <a:pt x="40" y="73"/>
                  </a:lnTo>
                  <a:lnTo>
                    <a:pt x="0" y="73"/>
                  </a:lnTo>
                  <a:lnTo>
                    <a:pt x="0" y="68"/>
                  </a:lnTo>
                  <a:lnTo>
                    <a:pt x="2" y="63"/>
                  </a:lnTo>
                  <a:lnTo>
                    <a:pt x="7" y="58"/>
                  </a:lnTo>
                  <a:lnTo>
                    <a:pt x="10" y="54"/>
                  </a:lnTo>
                  <a:lnTo>
                    <a:pt x="14" y="50"/>
                  </a:lnTo>
                  <a:lnTo>
                    <a:pt x="19" y="44"/>
                  </a:lnTo>
                  <a:lnTo>
                    <a:pt x="24" y="40"/>
                  </a:lnTo>
                  <a:lnTo>
                    <a:pt x="27" y="35"/>
                  </a:lnTo>
                  <a:lnTo>
                    <a:pt x="31" y="3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04" name="Freeform 206"/>
            <p:cNvSpPr>
              <a:spLocks/>
            </p:cNvSpPr>
            <p:nvPr/>
          </p:nvSpPr>
          <p:spPr bwMode="auto">
            <a:xfrm>
              <a:off x="6179619" y="3442105"/>
              <a:ext cx="119360" cy="105661"/>
            </a:xfrm>
            <a:custGeom>
              <a:avLst/>
              <a:gdLst>
                <a:gd name="T0" fmla="*/ 0 w 65"/>
                <a:gd name="T1" fmla="*/ 78 h 78"/>
                <a:gd name="T2" fmla="*/ 16 w 65"/>
                <a:gd name="T3" fmla="*/ 0 h 78"/>
                <a:gd name="T4" fmla="*/ 65 w 65"/>
                <a:gd name="T5" fmla="*/ 0 h 78"/>
                <a:gd name="T6" fmla="*/ 62 w 65"/>
                <a:gd name="T7" fmla="*/ 9 h 78"/>
                <a:gd name="T8" fmla="*/ 24 w 65"/>
                <a:gd name="T9" fmla="*/ 9 h 78"/>
                <a:gd name="T10" fmla="*/ 18 w 65"/>
                <a:gd name="T11" fmla="*/ 34 h 78"/>
                <a:gd name="T12" fmla="*/ 60 w 65"/>
                <a:gd name="T13" fmla="*/ 34 h 78"/>
                <a:gd name="T14" fmla="*/ 57 w 65"/>
                <a:gd name="T15" fmla="*/ 43 h 78"/>
                <a:gd name="T16" fmla="*/ 16 w 65"/>
                <a:gd name="T17" fmla="*/ 43 h 78"/>
                <a:gd name="T18" fmla="*/ 9 w 65"/>
                <a:gd name="T19" fmla="*/ 78 h 78"/>
                <a:gd name="T20" fmla="*/ 0 w 65"/>
                <a:gd name="T21"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78">
                  <a:moveTo>
                    <a:pt x="0" y="78"/>
                  </a:moveTo>
                  <a:lnTo>
                    <a:pt x="16" y="0"/>
                  </a:lnTo>
                  <a:lnTo>
                    <a:pt x="65" y="0"/>
                  </a:lnTo>
                  <a:lnTo>
                    <a:pt x="62" y="9"/>
                  </a:lnTo>
                  <a:lnTo>
                    <a:pt x="24" y="9"/>
                  </a:lnTo>
                  <a:lnTo>
                    <a:pt x="18" y="34"/>
                  </a:lnTo>
                  <a:lnTo>
                    <a:pt x="60" y="34"/>
                  </a:lnTo>
                  <a:lnTo>
                    <a:pt x="57" y="43"/>
                  </a:lnTo>
                  <a:lnTo>
                    <a:pt x="16" y="43"/>
                  </a:lnTo>
                  <a:lnTo>
                    <a:pt x="9" y="78"/>
                  </a:lnTo>
                  <a:lnTo>
                    <a:pt x="0" y="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 name="Freeform 208"/>
            <p:cNvSpPr>
              <a:spLocks noEditPoints="1"/>
            </p:cNvSpPr>
            <p:nvPr/>
          </p:nvSpPr>
          <p:spPr bwMode="auto">
            <a:xfrm>
              <a:off x="6300815" y="3538285"/>
              <a:ext cx="44071" cy="37930"/>
            </a:xfrm>
            <a:custGeom>
              <a:avLst/>
              <a:gdLst>
                <a:gd name="T0" fmla="*/ 19 w 24"/>
                <a:gd name="T1" fmla="*/ 13 h 28"/>
                <a:gd name="T2" fmla="*/ 19 w 24"/>
                <a:gd name="T3" fmla="*/ 9 h 28"/>
                <a:gd name="T4" fmla="*/ 18 w 24"/>
                <a:gd name="T5" fmla="*/ 7 h 28"/>
                <a:gd name="T6" fmla="*/ 17 w 24"/>
                <a:gd name="T7" fmla="*/ 5 h 28"/>
                <a:gd name="T8" fmla="*/ 14 w 24"/>
                <a:gd name="T9" fmla="*/ 3 h 28"/>
                <a:gd name="T10" fmla="*/ 11 w 24"/>
                <a:gd name="T11" fmla="*/ 3 h 28"/>
                <a:gd name="T12" fmla="*/ 8 w 24"/>
                <a:gd name="T13" fmla="*/ 3 h 28"/>
                <a:gd name="T14" fmla="*/ 5 w 24"/>
                <a:gd name="T15" fmla="*/ 5 h 28"/>
                <a:gd name="T16" fmla="*/ 4 w 24"/>
                <a:gd name="T17" fmla="*/ 7 h 28"/>
                <a:gd name="T18" fmla="*/ 3 w 24"/>
                <a:gd name="T19" fmla="*/ 9 h 28"/>
                <a:gd name="T20" fmla="*/ 3 w 24"/>
                <a:gd name="T21" fmla="*/ 13 h 28"/>
                <a:gd name="T22" fmla="*/ 19 w 24"/>
                <a:gd name="T23" fmla="*/ 13 h 28"/>
                <a:gd name="T24" fmla="*/ 3 w 24"/>
                <a:gd name="T25" fmla="*/ 15 h 28"/>
                <a:gd name="T26" fmla="*/ 3 w 24"/>
                <a:gd name="T27" fmla="*/ 19 h 28"/>
                <a:gd name="T28" fmla="*/ 4 w 24"/>
                <a:gd name="T29" fmla="*/ 22 h 28"/>
                <a:gd name="T30" fmla="*/ 5 w 24"/>
                <a:gd name="T31" fmla="*/ 24 h 28"/>
                <a:gd name="T32" fmla="*/ 9 w 24"/>
                <a:gd name="T33" fmla="*/ 26 h 28"/>
                <a:gd name="T34" fmla="*/ 12 w 24"/>
                <a:gd name="T35" fmla="*/ 27 h 28"/>
                <a:gd name="T36" fmla="*/ 16 w 24"/>
                <a:gd name="T37" fmla="*/ 26 h 28"/>
                <a:gd name="T38" fmla="*/ 18 w 24"/>
                <a:gd name="T39" fmla="*/ 25 h 28"/>
                <a:gd name="T40" fmla="*/ 20 w 24"/>
                <a:gd name="T41" fmla="*/ 23 h 28"/>
                <a:gd name="T42" fmla="*/ 21 w 24"/>
                <a:gd name="T43" fmla="*/ 21 h 28"/>
                <a:gd name="T44" fmla="*/ 22 w 24"/>
                <a:gd name="T45" fmla="*/ 21 h 28"/>
                <a:gd name="T46" fmla="*/ 21 w 24"/>
                <a:gd name="T47" fmla="*/ 24 h 28"/>
                <a:gd name="T48" fmla="*/ 19 w 24"/>
                <a:gd name="T49" fmla="*/ 26 h 28"/>
                <a:gd name="T50" fmla="*/ 16 w 24"/>
                <a:gd name="T51" fmla="*/ 28 h 28"/>
                <a:gd name="T52" fmla="*/ 12 w 24"/>
                <a:gd name="T53" fmla="*/ 28 h 28"/>
                <a:gd name="T54" fmla="*/ 9 w 24"/>
                <a:gd name="T55" fmla="*/ 28 h 28"/>
                <a:gd name="T56" fmla="*/ 5 w 24"/>
                <a:gd name="T57" fmla="*/ 27 h 28"/>
                <a:gd name="T58" fmla="*/ 3 w 24"/>
                <a:gd name="T59" fmla="*/ 25 h 28"/>
                <a:gd name="T60" fmla="*/ 1 w 24"/>
                <a:gd name="T61" fmla="*/ 23 h 28"/>
                <a:gd name="T62" fmla="*/ 0 w 24"/>
                <a:gd name="T63" fmla="*/ 18 h 28"/>
                <a:gd name="T64" fmla="*/ 0 w 24"/>
                <a:gd name="T65" fmla="*/ 15 h 28"/>
                <a:gd name="T66" fmla="*/ 0 w 24"/>
                <a:gd name="T67" fmla="*/ 10 h 28"/>
                <a:gd name="T68" fmla="*/ 1 w 24"/>
                <a:gd name="T69" fmla="*/ 7 h 28"/>
                <a:gd name="T70" fmla="*/ 3 w 24"/>
                <a:gd name="T71" fmla="*/ 5 h 28"/>
                <a:gd name="T72" fmla="*/ 5 w 24"/>
                <a:gd name="T73" fmla="*/ 3 h 28"/>
                <a:gd name="T74" fmla="*/ 8 w 24"/>
                <a:gd name="T75" fmla="*/ 0 h 28"/>
                <a:gd name="T76" fmla="*/ 11 w 24"/>
                <a:gd name="T77" fmla="*/ 0 h 28"/>
                <a:gd name="T78" fmla="*/ 16 w 24"/>
                <a:gd name="T79" fmla="*/ 1 h 28"/>
                <a:gd name="T80" fmla="*/ 20 w 24"/>
                <a:gd name="T81" fmla="*/ 4 h 28"/>
                <a:gd name="T82" fmla="*/ 21 w 24"/>
                <a:gd name="T83" fmla="*/ 6 h 28"/>
                <a:gd name="T84" fmla="*/ 22 w 24"/>
                <a:gd name="T85" fmla="*/ 10 h 28"/>
                <a:gd name="T86" fmla="*/ 24 w 24"/>
                <a:gd name="T87" fmla="*/ 15 h 28"/>
                <a:gd name="T88" fmla="*/ 3 w 24"/>
                <a:gd name="T8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 h="28">
                  <a:moveTo>
                    <a:pt x="19" y="13"/>
                  </a:moveTo>
                  <a:lnTo>
                    <a:pt x="19" y="9"/>
                  </a:lnTo>
                  <a:lnTo>
                    <a:pt x="18" y="7"/>
                  </a:lnTo>
                  <a:lnTo>
                    <a:pt x="17" y="5"/>
                  </a:lnTo>
                  <a:lnTo>
                    <a:pt x="14" y="3"/>
                  </a:lnTo>
                  <a:lnTo>
                    <a:pt x="11" y="3"/>
                  </a:lnTo>
                  <a:lnTo>
                    <a:pt x="8" y="3"/>
                  </a:lnTo>
                  <a:lnTo>
                    <a:pt x="5" y="5"/>
                  </a:lnTo>
                  <a:lnTo>
                    <a:pt x="4" y="7"/>
                  </a:lnTo>
                  <a:lnTo>
                    <a:pt x="3" y="9"/>
                  </a:lnTo>
                  <a:lnTo>
                    <a:pt x="3" y="13"/>
                  </a:lnTo>
                  <a:lnTo>
                    <a:pt x="19" y="13"/>
                  </a:lnTo>
                  <a:close/>
                  <a:moveTo>
                    <a:pt x="3" y="15"/>
                  </a:moveTo>
                  <a:lnTo>
                    <a:pt x="3" y="19"/>
                  </a:lnTo>
                  <a:lnTo>
                    <a:pt x="4" y="22"/>
                  </a:lnTo>
                  <a:lnTo>
                    <a:pt x="5" y="24"/>
                  </a:lnTo>
                  <a:lnTo>
                    <a:pt x="9" y="26"/>
                  </a:lnTo>
                  <a:lnTo>
                    <a:pt x="12" y="27"/>
                  </a:lnTo>
                  <a:lnTo>
                    <a:pt x="16" y="26"/>
                  </a:lnTo>
                  <a:lnTo>
                    <a:pt x="18" y="25"/>
                  </a:lnTo>
                  <a:lnTo>
                    <a:pt x="20" y="23"/>
                  </a:lnTo>
                  <a:lnTo>
                    <a:pt x="21" y="21"/>
                  </a:lnTo>
                  <a:lnTo>
                    <a:pt x="22" y="21"/>
                  </a:lnTo>
                  <a:lnTo>
                    <a:pt x="21" y="24"/>
                  </a:lnTo>
                  <a:lnTo>
                    <a:pt x="19" y="26"/>
                  </a:lnTo>
                  <a:lnTo>
                    <a:pt x="16" y="28"/>
                  </a:lnTo>
                  <a:lnTo>
                    <a:pt x="12" y="28"/>
                  </a:lnTo>
                  <a:lnTo>
                    <a:pt x="9" y="28"/>
                  </a:lnTo>
                  <a:lnTo>
                    <a:pt x="5" y="27"/>
                  </a:lnTo>
                  <a:lnTo>
                    <a:pt x="3" y="25"/>
                  </a:lnTo>
                  <a:lnTo>
                    <a:pt x="1" y="23"/>
                  </a:lnTo>
                  <a:lnTo>
                    <a:pt x="0" y="18"/>
                  </a:lnTo>
                  <a:lnTo>
                    <a:pt x="0" y="15"/>
                  </a:lnTo>
                  <a:lnTo>
                    <a:pt x="0" y="10"/>
                  </a:lnTo>
                  <a:lnTo>
                    <a:pt x="1" y="7"/>
                  </a:lnTo>
                  <a:lnTo>
                    <a:pt x="3" y="5"/>
                  </a:lnTo>
                  <a:lnTo>
                    <a:pt x="5" y="3"/>
                  </a:lnTo>
                  <a:lnTo>
                    <a:pt x="8" y="0"/>
                  </a:lnTo>
                  <a:lnTo>
                    <a:pt x="11" y="0"/>
                  </a:lnTo>
                  <a:lnTo>
                    <a:pt x="16" y="1"/>
                  </a:lnTo>
                  <a:lnTo>
                    <a:pt x="20" y="4"/>
                  </a:lnTo>
                  <a:lnTo>
                    <a:pt x="21" y="6"/>
                  </a:lnTo>
                  <a:lnTo>
                    <a:pt x="22" y="10"/>
                  </a:lnTo>
                  <a:lnTo>
                    <a:pt x="24" y="15"/>
                  </a:lnTo>
                  <a:lnTo>
                    <a:pt x="3" y="1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 name="Freeform 209"/>
            <p:cNvSpPr>
              <a:spLocks/>
            </p:cNvSpPr>
            <p:nvPr/>
          </p:nvSpPr>
          <p:spPr bwMode="auto">
            <a:xfrm>
              <a:off x="6350396" y="3538285"/>
              <a:ext cx="49581" cy="37930"/>
            </a:xfrm>
            <a:custGeom>
              <a:avLst/>
              <a:gdLst>
                <a:gd name="T0" fmla="*/ 15 w 27"/>
                <a:gd name="T1" fmla="*/ 12 h 28"/>
                <a:gd name="T2" fmla="*/ 19 w 27"/>
                <a:gd name="T3" fmla="*/ 5 h 28"/>
                <a:gd name="T4" fmla="*/ 19 w 27"/>
                <a:gd name="T5" fmla="*/ 4 h 28"/>
                <a:gd name="T6" fmla="*/ 19 w 27"/>
                <a:gd name="T7" fmla="*/ 3 h 28"/>
                <a:gd name="T8" fmla="*/ 19 w 27"/>
                <a:gd name="T9" fmla="*/ 3 h 28"/>
                <a:gd name="T10" fmla="*/ 18 w 27"/>
                <a:gd name="T11" fmla="*/ 3 h 28"/>
                <a:gd name="T12" fmla="*/ 16 w 27"/>
                <a:gd name="T13" fmla="*/ 3 h 28"/>
                <a:gd name="T14" fmla="*/ 16 w 27"/>
                <a:gd name="T15" fmla="*/ 0 h 28"/>
                <a:gd name="T16" fmla="*/ 26 w 27"/>
                <a:gd name="T17" fmla="*/ 0 h 28"/>
                <a:gd name="T18" fmla="*/ 26 w 27"/>
                <a:gd name="T19" fmla="*/ 3 h 28"/>
                <a:gd name="T20" fmla="*/ 25 w 27"/>
                <a:gd name="T21" fmla="*/ 3 h 28"/>
                <a:gd name="T22" fmla="*/ 24 w 27"/>
                <a:gd name="T23" fmla="*/ 3 h 28"/>
                <a:gd name="T24" fmla="*/ 24 w 27"/>
                <a:gd name="T25" fmla="*/ 3 h 28"/>
                <a:gd name="T26" fmla="*/ 22 w 27"/>
                <a:gd name="T27" fmla="*/ 4 h 28"/>
                <a:gd name="T28" fmla="*/ 16 w 27"/>
                <a:gd name="T29" fmla="*/ 13 h 28"/>
                <a:gd name="T30" fmla="*/ 22 w 27"/>
                <a:gd name="T31" fmla="*/ 24 h 28"/>
                <a:gd name="T32" fmla="*/ 24 w 27"/>
                <a:gd name="T33" fmla="*/ 26 h 28"/>
                <a:gd name="T34" fmla="*/ 25 w 27"/>
                <a:gd name="T35" fmla="*/ 26 h 28"/>
                <a:gd name="T36" fmla="*/ 26 w 27"/>
                <a:gd name="T37" fmla="*/ 27 h 28"/>
                <a:gd name="T38" fmla="*/ 27 w 27"/>
                <a:gd name="T39" fmla="*/ 27 h 28"/>
                <a:gd name="T40" fmla="*/ 27 w 27"/>
                <a:gd name="T41" fmla="*/ 28 h 28"/>
                <a:gd name="T42" fmla="*/ 16 w 27"/>
                <a:gd name="T43" fmla="*/ 28 h 28"/>
                <a:gd name="T44" fmla="*/ 16 w 27"/>
                <a:gd name="T45" fmla="*/ 27 h 28"/>
                <a:gd name="T46" fmla="*/ 18 w 27"/>
                <a:gd name="T47" fmla="*/ 27 h 28"/>
                <a:gd name="T48" fmla="*/ 19 w 27"/>
                <a:gd name="T49" fmla="*/ 26 h 28"/>
                <a:gd name="T50" fmla="*/ 19 w 27"/>
                <a:gd name="T51" fmla="*/ 26 h 28"/>
                <a:gd name="T52" fmla="*/ 19 w 27"/>
                <a:gd name="T53" fmla="*/ 24 h 28"/>
                <a:gd name="T54" fmla="*/ 13 w 27"/>
                <a:gd name="T55" fmla="*/ 16 h 28"/>
                <a:gd name="T56" fmla="*/ 8 w 27"/>
                <a:gd name="T57" fmla="*/ 25 h 28"/>
                <a:gd name="T58" fmla="*/ 8 w 27"/>
                <a:gd name="T59" fmla="*/ 26 h 28"/>
                <a:gd name="T60" fmla="*/ 8 w 27"/>
                <a:gd name="T61" fmla="*/ 26 h 28"/>
                <a:gd name="T62" fmla="*/ 9 w 27"/>
                <a:gd name="T63" fmla="*/ 27 h 28"/>
                <a:gd name="T64" fmla="*/ 10 w 27"/>
                <a:gd name="T65" fmla="*/ 27 h 28"/>
                <a:gd name="T66" fmla="*/ 10 w 27"/>
                <a:gd name="T67" fmla="*/ 28 h 28"/>
                <a:gd name="T68" fmla="*/ 0 w 27"/>
                <a:gd name="T69" fmla="*/ 28 h 28"/>
                <a:gd name="T70" fmla="*/ 0 w 27"/>
                <a:gd name="T71" fmla="*/ 27 h 28"/>
                <a:gd name="T72" fmla="*/ 2 w 27"/>
                <a:gd name="T73" fmla="*/ 27 h 28"/>
                <a:gd name="T74" fmla="*/ 4 w 27"/>
                <a:gd name="T75" fmla="*/ 26 h 28"/>
                <a:gd name="T76" fmla="*/ 4 w 27"/>
                <a:gd name="T77" fmla="*/ 25 h 28"/>
                <a:gd name="T78" fmla="*/ 6 w 27"/>
                <a:gd name="T79" fmla="*/ 24 h 28"/>
                <a:gd name="T80" fmla="*/ 12 w 27"/>
                <a:gd name="T81" fmla="*/ 15 h 28"/>
                <a:gd name="T82" fmla="*/ 6 w 27"/>
                <a:gd name="T83" fmla="*/ 4 h 28"/>
                <a:gd name="T84" fmla="*/ 4 w 27"/>
                <a:gd name="T85" fmla="*/ 3 h 28"/>
                <a:gd name="T86" fmla="*/ 3 w 27"/>
                <a:gd name="T87" fmla="*/ 3 h 28"/>
                <a:gd name="T88" fmla="*/ 2 w 27"/>
                <a:gd name="T89" fmla="*/ 3 h 28"/>
                <a:gd name="T90" fmla="*/ 2 w 27"/>
                <a:gd name="T91" fmla="*/ 0 h 28"/>
                <a:gd name="T92" fmla="*/ 12 w 27"/>
                <a:gd name="T93" fmla="*/ 0 h 28"/>
                <a:gd name="T94" fmla="*/ 12 w 27"/>
                <a:gd name="T95" fmla="*/ 3 h 28"/>
                <a:gd name="T96" fmla="*/ 11 w 27"/>
                <a:gd name="T97" fmla="*/ 3 h 28"/>
                <a:gd name="T98" fmla="*/ 10 w 27"/>
                <a:gd name="T99" fmla="*/ 3 h 28"/>
                <a:gd name="T100" fmla="*/ 10 w 27"/>
                <a:gd name="T101" fmla="*/ 3 h 28"/>
                <a:gd name="T102" fmla="*/ 10 w 27"/>
                <a:gd name="T103" fmla="*/ 5 h 28"/>
                <a:gd name="T104" fmla="*/ 15 w 27"/>
                <a:gd name="T105" fmla="*/ 1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 h="28">
                  <a:moveTo>
                    <a:pt x="15" y="12"/>
                  </a:moveTo>
                  <a:lnTo>
                    <a:pt x="19" y="5"/>
                  </a:lnTo>
                  <a:lnTo>
                    <a:pt x="19" y="4"/>
                  </a:lnTo>
                  <a:lnTo>
                    <a:pt x="19" y="3"/>
                  </a:lnTo>
                  <a:lnTo>
                    <a:pt x="19" y="3"/>
                  </a:lnTo>
                  <a:lnTo>
                    <a:pt x="18" y="3"/>
                  </a:lnTo>
                  <a:lnTo>
                    <a:pt x="16" y="3"/>
                  </a:lnTo>
                  <a:lnTo>
                    <a:pt x="16" y="0"/>
                  </a:lnTo>
                  <a:lnTo>
                    <a:pt x="26" y="0"/>
                  </a:lnTo>
                  <a:lnTo>
                    <a:pt x="26" y="3"/>
                  </a:lnTo>
                  <a:lnTo>
                    <a:pt x="25" y="3"/>
                  </a:lnTo>
                  <a:lnTo>
                    <a:pt x="24" y="3"/>
                  </a:lnTo>
                  <a:lnTo>
                    <a:pt x="24" y="3"/>
                  </a:lnTo>
                  <a:lnTo>
                    <a:pt x="22" y="4"/>
                  </a:lnTo>
                  <a:lnTo>
                    <a:pt x="16" y="13"/>
                  </a:lnTo>
                  <a:lnTo>
                    <a:pt x="22" y="24"/>
                  </a:lnTo>
                  <a:lnTo>
                    <a:pt x="24" y="26"/>
                  </a:lnTo>
                  <a:lnTo>
                    <a:pt x="25" y="26"/>
                  </a:lnTo>
                  <a:lnTo>
                    <a:pt x="26" y="27"/>
                  </a:lnTo>
                  <a:lnTo>
                    <a:pt x="27" y="27"/>
                  </a:lnTo>
                  <a:lnTo>
                    <a:pt x="27" y="28"/>
                  </a:lnTo>
                  <a:lnTo>
                    <a:pt x="16" y="28"/>
                  </a:lnTo>
                  <a:lnTo>
                    <a:pt x="16" y="27"/>
                  </a:lnTo>
                  <a:lnTo>
                    <a:pt x="18" y="27"/>
                  </a:lnTo>
                  <a:lnTo>
                    <a:pt x="19" y="26"/>
                  </a:lnTo>
                  <a:lnTo>
                    <a:pt x="19" y="26"/>
                  </a:lnTo>
                  <a:lnTo>
                    <a:pt x="19" y="24"/>
                  </a:lnTo>
                  <a:lnTo>
                    <a:pt x="13" y="16"/>
                  </a:lnTo>
                  <a:lnTo>
                    <a:pt x="8" y="25"/>
                  </a:lnTo>
                  <a:lnTo>
                    <a:pt x="8" y="26"/>
                  </a:lnTo>
                  <a:lnTo>
                    <a:pt x="8" y="26"/>
                  </a:lnTo>
                  <a:lnTo>
                    <a:pt x="9" y="27"/>
                  </a:lnTo>
                  <a:lnTo>
                    <a:pt x="10" y="27"/>
                  </a:lnTo>
                  <a:lnTo>
                    <a:pt x="10" y="28"/>
                  </a:lnTo>
                  <a:lnTo>
                    <a:pt x="0" y="28"/>
                  </a:lnTo>
                  <a:lnTo>
                    <a:pt x="0" y="27"/>
                  </a:lnTo>
                  <a:lnTo>
                    <a:pt x="2" y="27"/>
                  </a:lnTo>
                  <a:lnTo>
                    <a:pt x="4" y="26"/>
                  </a:lnTo>
                  <a:lnTo>
                    <a:pt x="4" y="25"/>
                  </a:lnTo>
                  <a:lnTo>
                    <a:pt x="6" y="24"/>
                  </a:lnTo>
                  <a:lnTo>
                    <a:pt x="12" y="15"/>
                  </a:lnTo>
                  <a:lnTo>
                    <a:pt x="6" y="4"/>
                  </a:lnTo>
                  <a:lnTo>
                    <a:pt x="4" y="3"/>
                  </a:lnTo>
                  <a:lnTo>
                    <a:pt x="3" y="3"/>
                  </a:lnTo>
                  <a:lnTo>
                    <a:pt x="2" y="3"/>
                  </a:lnTo>
                  <a:lnTo>
                    <a:pt x="2" y="0"/>
                  </a:lnTo>
                  <a:lnTo>
                    <a:pt x="12" y="0"/>
                  </a:lnTo>
                  <a:lnTo>
                    <a:pt x="12" y="3"/>
                  </a:lnTo>
                  <a:lnTo>
                    <a:pt x="11" y="3"/>
                  </a:lnTo>
                  <a:lnTo>
                    <a:pt x="10" y="3"/>
                  </a:lnTo>
                  <a:lnTo>
                    <a:pt x="10" y="3"/>
                  </a:lnTo>
                  <a:lnTo>
                    <a:pt x="10" y="5"/>
                  </a:lnTo>
                  <a:lnTo>
                    <a:pt x="15" y="1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 name="Freeform 210"/>
            <p:cNvSpPr>
              <a:spLocks noEditPoints="1"/>
            </p:cNvSpPr>
            <p:nvPr/>
          </p:nvSpPr>
          <p:spPr bwMode="auto">
            <a:xfrm>
              <a:off x="6407321" y="3477326"/>
              <a:ext cx="88142" cy="35220"/>
            </a:xfrm>
            <a:custGeom>
              <a:avLst/>
              <a:gdLst>
                <a:gd name="T0" fmla="*/ 0 w 48"/>
                <a:gd name="T1" fmla="*/ 5 h 26"/>
                <a:gd name="T2" fmla="*/ 0 w 48"/>
                <a:gd name="T3" fmla="*/ 0 h 26"/>
                <a:gd name="T4" fmla="*/ 48 w 48"/>
                <a:gd name="T5" fmla="*/ 0 h 26"/>
                <a:gd name="T6" fmla="*/ 48 w 48"/>
                <a:gd name="T7" fmla="*/ 5 h 26"/>
                <a:gd name="T8" fmla="*/ 0 w 48"/>
                <a:gd name="T9" fmla="*/ 5 h 26"/>
                <a:gd name="T10" fmla="*/ 0 w 48"/>
                <a:gd name="T11" fmla="*/ 26 h 26"/>
                <a:gd name="T12" fmla="*/ 0 w 48"/>
                <a:gd name="T13" fmla="*/ 22 h 26"/>
                <a:gd name="T14" fmla="*/ 48 w 48"/>
                <a:gd name="T15" fmla="*/ 22 h 26"/>
                <a:gd name="T16" fmla="*/ 48 w 48"/>
                <a:gd name="T17" fmla="*/ 26 h 26"/>
                <a:gd name="T18" fmla="*/ 0 w 48"/>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26">
                  <a:moveTo>
                    <a:pt x="0" y="5"/>
                  </a:moveTo>
                  <a:lnTo>
                    <a:pt x="0" y="0"/>
                  </a:lnTo>
                  <a:lnTo>
                    <a:pt x="48" y="0"/>
                  </a:lnTo>
                  <a:lnTo>
                    <a:pt x="48" y="5"/>
                  </a:lnTo>
                  <a:lnTo>
                    <a:pt x="0" y="5"/>
                  </a:lnTo>
                  <a:close/>
                  <a:moveTo>
                    <a:pt x="0" y="26"/>
                  </a:moveTo>
                  <a:lnTo>
                    <a:pt x="0" y="22"/>
                  </a:lnTo>
                  <a:lnTo>
                    <a:pt x="48" y="22"/>
                  </a:lnTo>
                  <a:lnTo>
                    <a:pt x="48" y="26"/>
                  </a:ln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 name="Freeform 211"/>
            <p:cNvSpPr>
              <a:spLocks/>
            </p:cNvSpPr>
            <p:nvPr/>
          </p:nvSpPr>
          <p:spPr bwMode="auto">
            <a:xfrm>
              <a:off x="6574424" y="3447524"/>
              <a:ext cx="73452" cy="98889"/>
            </a:xfrm>
            <a:custGeom>
              <a:avLst/>
              <a:gdLst>
                <a:gd name="T0" fmla="*/ 39 w 40"/>
                <a:gd name="T1" fmla="*/ 47 h 73"/>
                <a:gd name="T2" fmla="*/ 40 w 40"/>
                <a:gd name="T3" fmla="*/ 58 h 73"/>
                <a:gd name="T4" fmla="*/ 35 w 40"/>
                <a:gd name="T5" fmla="*/ 67 h 73"/>
                <a:gd name="T6" fmla="*/ 28 w 40"/>
                <a:gd name="T7" fmla="*/ 72 h 73"/>
                <a:gd name="T8" fmla="*/ 18 w 40"/>
                <a:gd name="T9" fmla="*/ 73 h 73"/>
                <a:gd name="T10" fmla="*/ 9 w 40"/>
                <a:gd name="T11" fmla="*/ 72 h 73"/>
                <a:gd name="T12" fmla="*/ 2 w 40"/>
                <a:gd name="T13" fmla="*/ 66 h 73"/>
                <a:gd name="T14" fmla="*/ 0 w 40"/>
                <a:gd name="T15" fmla="*/ 59 h 73"/>
                <a:gd name="T16" fmla="*/ 1 w 40"/>
                <a:gd name="T17" fmla="*/ 55 h 73"/>
                <a:gd name="T18" fmla="*/ 4 w 40"/>
                <a:gd name="T19" fmla="*/ 53 h 73"/>
                <a:gd name="T20" fmla="*/ 8 w 40"/>
                <a:gd name="T21" fmla="*/ 55 h 73"/>
                <a:gd name="T22" fmla="*/ 9 w 40"/>
                <a:gd name="T23" fmla="*/ 58 h 73"/>
                <a:gd name="T24" fmla="*/ 9 w 40"/>
                <a:gd name="T25" fmla="*/ 62 h 73"/>
                <a:gd name="T26" fmla="*/ 8 w 40"/>
                <a:gd name="T27" fmla="*/ 64 h 73"/>
                <a:gd name="T28" fmla="*/ 11 w 40"/>
                <a:gd name="T29" fmla="*/ 68 h 73"/>
                <a:gd name="T30" fmla="*/ 18 w 40"/>
                <a:gd name="T31" fmla="*/ 71 h 73"/>
                <a:gd name="T32" fmla="*/ 26 w 40"/>
                <a:gd name="T33" fmla="*/ 68 h 73"/>
                <a:gd name="T34" fmla="*/ 31 w 40"/>
                <a:gd name="T35" fmla="*/ 63 h 73"/>
                <a:gd name="T36" fmla="*/ 32 w 40"/>
                <a:gd name="T37" fmla="*/ 53 h 73"/>
                <a:gd name="T38" fmla="*/ 31 w 40"/>
                <a:gd name="T39" fmla="*/ 44 h 73"/>
                <a:gd name="T40" fmla="*/ 27 w 40"/>
                <a:gd name="T41" fmla="*/ 38 h 73"/>
                <a:gd name="T42" fmla="*/ 19 w 40"/>
                <a:gd name="T43" fmla="*/ 36 h 73"/>
                <a:gd name="T44" fmla="*/ 14 w 40"/>
                <a:gd name="T45" fmla="*/ 32 h 73"/>
                <a:gd name="T46" fmla="*/ 23 w 40"/>
                <a:gd name="T47" fmla="*/ 30 h 73"/>
                <a:gd name="T48" fmla="*/ 28 w 40"/>
                <a:gd name="T49" fmla="*/ 24 h 73"/>
                <a:gd name="T50" fmla="*/ 30 w 40"/>
                <a:gd name="T51" fmla="*/ 17 h 73"/>
                <a:gd name="T52" fmla="*/ 29 w 40"/>
                <a:gd name="T53" fmla="*/ 10 h 73"/>
                <a:gd name="T54" fmla="*/ 24 w 40"/>
                <a:gd name="T55" fmla="*/ 4 h 73"/>
                <a:gd name="T56" fmla="*/ 18 w 40"/>
                <a:gd name="T57" fmla="*/ 2 h 73"/>
                <a:gd name="T58" fmla="*/ 11 w 40"/>
                <a:gd name="T59" fmla="*/ 4 h 73"/>
                <a:gd name="T60" fmla="*/ 8 w 40"/>
                <a:gd name="T61" fmla="*/ 6 h 73"/>
                <a:gd name="T62" fmla="*/ 8 w 40"/>
                <a:gd name="T63" fmla="*/ 11 h 73"/>
                <a:gd name="T64" fmla="*/ 9 w 40"/>
                <a:gd name="T65" fmla="*/ 14 h 73"/>
                <a:gd name="T66" fmla="*/ 9 w 40"/>
                <a:gd name="T67" fmla="*/ 17 h 73"/>
                <a:gd name="T68" fmla="*/ 8 w 40"/>
                <a:gd name="T69" fmla="*/ 19 h 73"/>
                <a:gd name="T70" fmla="*/ 4 w 40"/>
                <a:gd name="T71" fmla="*/ 19 h 73"/>
                <a:gd name="T72" fmla="*/ 1 w 40"/>
                <a:gd name="T73" fmla="*/ 17 h 73"/>
                <a:gd name="T74" fmla="*/ 1 w 40"/>
                <a:gd name="T75" fmla="*/ 10 h 73"/>
                <a:gd name="T76" fmla="*/ 6 w 40"/>
                <a:gd name="T77" fmla="*/ 3 h 73"/>
                <a:gd name="T78" fmla="*/ 14 w 40"/>
                <a:gd name="T79" fmla="*/ 0 h 73"/>
                <a:gd name="T80" fmla="*/ 24 w 40"/>
                <a:gd name="T81" fmla="*/ 0 h 73"/>
                <a:gd name="T82" fmla="*/ 32 w 40"/>
                <a:gd name="T83" fmla="*/ 4 h 73"/>
                <a:gd name="T84" fmla="*/ 37 w 40"/>
                <a:gd name="T85" fmla="*/ 12 h 73"/>
                <a:gd name="T86" fmla="*/ 37 w 40"/>
                <a:gd name="T87" fmla="*/ 20 h 73"/>
                <a:gd name="T88" fmla="*/ 35 w 40"/>
                <a:gd name="T89" fmla="*/ 27 h 73"/>
                <a:gd name="T90" fmla="*/ 29 w 40"/>
                <a:gd name="T91" fmla="*/ 31 h 73"/>
                <a:gd name="T92" fmla="*/ 30 w 40"/>
                <a:gd name="T93" fmla="*/ 36 h 73"/>
                <a:gd name="T94" fmla="*/ 37 w 40"/>
                <a:gd name="T95" fmla="*/ 4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 h="73">
                  <a:moveTo>
                    <a:pt x="37" y="42"/>
                  </a:moveTo>
                  <a:lnTo>
                    <a:pt x="39" y="47"/>
                  </a:lnTo>
                  <a:lnTo>
                    <a:pt x="40" y="53"/>
                  </a:lnTo>
                  <a:lnTo>
                    <a:pt x="40" y="58"/>
                  </a:lnTo>
                  <a:lnTo>
                    <a:pt x="38" y="63"/>
                  </a:lnTo>
                  <a:lnTo>
                    <a:pt x="35" y="67"/>
                  </a:lnTo>
                  <a:lnTo>
                    <a:pt x="31" y="70"/>
                  </a:lnTo>
                  <a:lnTo>
                    <a:pt x="28" y="72"/>
                  </a:lnTo>
                  <a:lnTo>
                    <a:pt x="23" y="73"/>
                  </a:lnTo>
                  <a:lnTo>
                    <a:pt x="18" y="73"/>
                  </a:lnTo>
                  <a:lnTo>
                    <a:pt x="13" y="73"/>
                  </a:lnTo>
                  <a:lnTo>
                    <a:pt x="9" y="72"/>
                  </a:lnTo>
                  <a:lnTo>
                    <a:pt x="5" y="70"/>
                  </a:lnTo>
                  <a:lnTo>
                    <a:pt x="2" y="66"/>
                  </a:lnTo>
                  <a:lnTo>
                    <a:pt x="0" y="63"/>
                  </a:lnTo>
                  <a:lnTo>
                    <a:pt x="0" y="59"/>
                  </a:lnTo>
                  <a:lnTo>
                    <a:pt x="0" y="57"/>
                  </a:lnTo>
                  <a:lnTo>
                    <a:pt x="1" y="55"/>
                  </a:lnTo>
                  <a:lnTo>
                    <a:pt x="3" y="54"/>
                  </a:lnTo>
                  <a:lnTo>
                    <a:pt x="4" y="53"/>
                  </a:lnTo>
                  <a:lnTo>
                    <a:pt x="6" y="54"/>
                  </a:lnTo>
                  <a:lnTo>
                    <a:pt x="8" y="55"/>
                  </a:lnTo>
                  <a:lnTo>
                    <a:pt x="9" y="56"/>
                  </a:lnTo>
                  <a:lnTo>
                    <a:pt x="9" y="58"/>
                  </a:lnTo>
                  <a:lnTo>
                    <a:pt x="9" y="59"/>
                  </a:lnTo>
                  <a:lnTo>
                    <a:pt x="9" y="62"/>
                  </a:lnTo>
                  <a:lnTo>
                    <a:pt x="8" y="63"/>
                  </a:lnTo>
                  <a:lnTo>
                    <a:pt x="8" y="64"/>
                  </a:lnTo>
                  <a:lnTo>
                    <a:pt x="9" y="66"/>
                  </a:lnTo>
                  <a:lnTo>
                    <a:pt x="11" y="68"/>
                  </a:lnTo>
                  <a:lnTo>
                    <a:pt x="14" y="70"/>
                  </a:lnTo>
                  <a:lnTo>
                    <a:pt x="18" y="71"/>
                  </a:lnTo>
                  <a:lnTo>
                    <a:pt x="22" y="70"/>
                  </a:lnTo>
                  <a:lnTo>
                    <a:pt x="26" y="68"/>
                  </a:lnTo>
                  <a:lnTo>
                    <a:pt x="29" y="66"/>
                  </a:lnTo>
                  <a:lnTo>
                    <a:pt x="31" y="63"/>
                  </a:lnTo>
                  <a:lnTo>
                    <a:pt x="32" y="58"/>
                  </a:lnTo>
                  <a:lnTo>
                    <a:pt x="32" y="53"/>
                  </a:lnTo>
                  <a:lnTo>
                    <a:pt x="32" y="48"/>
                  </a:lnTo>
                  <a:lnTo>
                    <a:pt x="31" y="44"/>
                  </a:lnTo>
                  <a:lnTo>
                    <a:pt x="29" y="40"/>
                  </a:lnTo>
                  <a:lnTo>
                    <a:pt x="27" y="38"/>
                  </a:lnTo>
                  <a:lnTo>
                    <a:pt x="23" y="37"/>
                  </a:lnTo>
                  <a:lnTo>
                    <a:pt x="19" y="36"/>
                  </a:lnTo>
                  <a:lnTo>
                    <a:pt x="14" y="36"/>
                  </a:lnTo>
                  <a:lnTo>
                    <a:pt x="14" y="32"/>
                  </a:lnTo>
                  <a:lnTo>
                    <a:pt x="19" y="32"/>
                  </a:lnTo>
                  <a:lnTo>
                    <a:pt x="23" y="30"/>
                  </a:lnTo>
                  <a:lnTo>
                    <a:pt x="26" y="28"/>
                  </a:lnTo>
                  <a:lnTo>
                    <a:pt x="28" y="24"/>
                  </a:lnTo>
                  <a:lnTo>
                    <a:pt x="30" y="21"/>
                  </a:lnTo>
                  <a:lnTo>
                    <a:pt x="30" y="17"/>
                  </a:lnTo>
                  <a:lnTo>
                    <a:pt x="30" y="13"/>
                  </a:lnTo>
                  <a:lnTo>
                    <a:pt x="29" y="10"/>
                  </a:lnTo>
                  <a:lnTo>
                    <a:pt x="27" y="6"/>
                  </a:lnTo>
                  <a:lnTo>
                    <a:pt x="24" y="4"/>
                  </a:lnTo>
                  <a:lnTo>
                    <a:pt x="21" y="3"/>
                  </a:lnTo>
                  <a:lnTo>
                    <a:pt x="18" y="2"/>
                  </a:lnTo>
                  <a:lnTo>
                    <a:pt x="14" y="3"/>
                  </a:lnTo>
                  <a:lnTo>
                    <a:pt x="11" y="4"/>
                  </a:lnTo>
                  <a:lnTo>
                    <a:pt x="9" y="5"/>
                  </a:lnTo>
                  <a:lnTo>
                    <a:pt x="8" y="6"/>
                  </a:lnTo>
                  <a:lnTo>
                    <a:pt x="8" y="9"/>
                  </a:lnTo>
                  <a:lnTo>
                    <a:pt x="8" y="11"/>
                  </a:lnTo>
                  <a:lnTo>
                    <a:pt x="9" y="13"/>
                  </a:lnTo>
                  <a:lnTo>
                    <a:pt x="9" y="14"/>
                  </a:lnTo>
                  <a:lnTo>
                    <a:pt x="9" y="15"/>
                  </a:lnTo>
                  <a:lnTo>
                    <a:pt x="9" y="17"/>
                  </a:lnTo>
                  <a:lnTo>
                    <a:pt x="9" y="19"/>
                  </a:lnTo>
                  <a:lnTo>
                    <a:pt x="8" y="19"/>
                  </a:lnTo>
                  <a:lnTo>
                    <a:pt x="5" y="20"/>
                  </a:lnTo>
                  <a:lnTo>
                    <a:pt x="4" y="19"/>
                  </a:lnTo>
                  <a:lnTo>
                    <a:pt x="2" y="19"/>
                  </a:lnTo>
                  <a:lnTo>
                    <a:pt x="1" y="17"/>
                  </a:lnTo>
                  <a:lnTo>
                    <a:pt x="1" y="14"/>
                  </a:lnTo>
                  <a:lnTo>
                    <a:pt x="1" y="10"/>
                  </a:lnTo>
                  <a:lnTo>
                    <a:pt x="3" y="6"/>
                  </a:lnTo>
                  <a:lnTo>
                    <a:pt x="6" y="3"/>
                  </a:lnTo>
                  <a:lnTo>
                    <a:pt x="10" y="1"/>
                  </a:lnTo>
                  <a:lnTo>
                    <a:pt x="14" y="0"/>
                  </a:lnTo>
                  <a:lnTo>
                    <a:pt x="19" y="0"/>
                  </a:lnTo>
                  <a:lnTo>
                    <a:pt x="24" y="0"/>
                  </a:lnTo>
                  <a:lnTo>
                    <a:pt x="29" y="2"/>
                  </a:lnTo>
                  <a:lnTo>
                    <a:pt x="32" y="4"/>
                  </a:lnTo>
                  <a:lnTo>
                    <a:pt x="36" y="9"/>
                  </a:lnTo>
                  <a:lnTo>
                    <a:pt x="37" y="12"/>
                  </a:lnTo>
                  <a:lnTo>
                    <a:pt x="37" y="15"/>
                  </a:lnTo>
                  <a:lnTo>
                    <a:pt x="37" y="20"/>
                  </a:lnTo>
                  <a:lnTo>
                    <a:pt x="36" y="23"/>
                  </a:lnTo>
                  <a:lnTo>
                    <a:pt x="35" y="27"/>
                  </a:lnTo>
                  <a:lnTo>
                    <a:pt x="31" y="29"/>
                  </a:lnTo>
                  <a:lnTo>
                    <a:pt x="29" y="31"/>
                  </a:lnTo>
                  <a:lnTo>
                    <a:pt x="24" y="32"/>
                  </a:lnTo>
                  <a:lnTo>
                    <a:pt x="30" y="36"/>
                  </a:lnTo>
                  <a:lnTo>
                    <a:pt x="35" y="39"/>
                  </a:lnTo>
                  <a:lnTo>
                    <a:pt x="37" y="4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 name="Freeform 212"/>
            <p:cNvSpPr>
              <a:spLocks/>
            </p:cNvSpPr>
            <p:nvPr/>
          </p:nvSpPr>
          <p:spPr bwMode="auto">
            <a:xfrm>
              <a:off x="6666239" y="3435332"/>
              <a:ext cx="86307" cy="123272"/>
            </a:xfrm>
            <a:custGeom>
              <a:avLst/>
              <a:gdLst>
                <a:gd name="T0" fmla="*/ 4 w 47"/>
                <a:gd name="T1" fmla="*/ 91 h 91"/>
                <a:gd name="T2" fmla="*/ 0 w 47"/>
                <a:gd name="T3" fmla="*/ 90 h 91"/>
                <a:gd name="T4" fmla="*/ 44 w 47"/>
                <a:gd name="T5" fmla="*/ 0 h 91"/>
                <a:gd name="T6" fmla="*/ 47 w 47"/>
                <a:gd name="T7" fmla="*/ 1 h 91"/>
                <a:gd name="T8" fmla="*/ 4 w 47"/>
                <a:gd name="T9" fmla="*/ 91 h 91"/>
              </a:gdLst>
              <a:ahLst/>
              <a:cxnLst>
                <a:cxn ang="0">
                  <a:pos x="T0" y="T1"/>
                </a:cxn>
                <a:cxn ang="0">
                  <a:pos x="T2" y="T3"/>
                </a:cxn>
                <a:cxn ang="0">
                  <a:pos x="T4" y="T5"/>
                </a:cxn>
                <a:cxn ang="0">
                  <a:pos x="T6" y="T7"/>
                </a:cxn>
                <a:cxn ang="0">
                  <a:pos x="T8" y="T9"/>
                </a:cxn>
              </a:cxnLst>
              <a:rect l="0" t="0" r="r" b="b"/>
              <a:pathLst>
                <a:path w="47" h="91">
                  <a:moveTo>
                    <a:pt x="4" y="91"/>
                  </a:moveTo>
                  <a:lnTo>
                    <a:pt x="0" y="90"/>
                  </a:lnTo>
                  <a:lnTo>
                    <a:pt x="44" y="0"/>
                  </a:lnTo>
                  <a:lnTo>
                    <a:pt x="47" y="1"/>
                  </a:lnTo>
                  <a:lnTo>
                    <a:pt x="4" y="9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 name="Freeform 213"/>
            <p:cNvSpPr>
              <a:spLocks/>
            </p:cNvSpPr>
            <p:nvPr/>
          </p:nvSpPr>
          <p:spPr bwMode="auto">
            <a:xfrm>
              <a:off x="6770908" y="3447524"/>
              <a:ext cx="77125" cy="98889"/>
            </a:xfrm>
            <a:custGeom>
              <a:avLst/>
              <a:gdLst>
                <a:gd name="T0" fmla="*/ 32 w 42"/>
                <a:gd name="T1" fmla="*/ 23 h 73"/>
                <a:gd name="T2" fmla="*/ 32 w 42"/>
                <a:gd name="T3" fmla="*/ 13 h 73"/>
                <a:gd name="T4" fmla="*/ 30 w 42"/>
                <a:gd name="T5" fmla="*/ 6 h 73"/>
                <a:gd name="T6" fmla="*/ 23 w 42"/>
                <a:gd name="T7" fmla="*/ 3 h 73"/>
                <a:gd name="T8" fmla="*/ 17 w 42"/>
                <a:gd name="T9" fmla="*/ 3 h 73"/>
                <a:gd name="T10" fmla="*/ 11 w 42"/>
                <a:gd name="T11" fmla="*/ 5 h 73"/>
                <a:gd name="T12" fmla="*/ 8 w 42"/>
                <a:gd name="T13" fmla="*/ 9 h 73"/>
                <a:gd name="T14" fmla="*/ 8 w 42"/>
                <a:gd name="T15" fmla="*/ 14 h 73"/>
                <a:gd name="T16" fmla="*/ 10 w 42"/>
                <a:gd name="T17" fmla="*/ 18 h 73"/>
                <a:gd name="T18" fmla="*/ 10 w 42"/>
                <a:gd name="T19" fmla="*/ 21 h 73"/>
                <a:gd name="T20" fmla="*/ 8 w 42"/>
                <a:gd name="T21" fmla="*/ 23 h 73"/>
                <a:gd name="T22" fmla="*/ 4 w 42"/>
                <a:gd name="T23" fmla="*/ 23 h 73"/>
                <a:gd name="T24" fmla="*/ 1 w 42"/>
                <a:gd name="T25" fmla="*/ 20 h 73"/>
                <a:gd name="T26" fmla="*/ 1 w 42"/>
                <a:gd name="T27" fmla="*/ 13 h 73"/>
                <a:gd name="T28" fmla="*/ 4 w 42"/>
                <a:gd name="T29" fmla="*/ 6 h 73"/>
                <a:gd name="T30" fmla="*/ 11 w 42"/>
                <a:gd name="T31" fmla="*/ 2 h 73"/>
                <a:gd name="T32" fmla="*/ 21 w 42"/>
                <a:gd name="T33" fmla="*/ 0 h 73"/>
                <a:gd name="T34" fmla="*/ 29 w 42"/>
                <a:gd name="T35" fmla="*/ 1 h 73"/>
                <a:gd name="T36" fmla="*/ 36 w 42"/>
                <a:gd name="T37" fmla="*/ 4 h 73"/>
                <a:gd name="T38" fmla="*/ 40 w 42"/>
                <a:gd name="T39" fmla="*/ 12 h 73"/>
                <a:gd name="T40" fmla="*/ 40 w 42"/>
                <a:gd name="T41" fmla="*/ 22 h 73"/>
                <a:gd name="T42" fmla="*/ 35 w 42"/>
                <a:gd name="T43" fmla="*/ 32 h 73"/>
                <a:gd name="T44" fmla="*/ 22 w 42"/>
                <a:gd name="T45" fmla="*/ 46 h 73"/>
                <a:gd name="T46" fmla="*/ 12 w 42"/>
                <a:gd name="T47" fmla="*/ 56 h 73"/>
                <a:gd name="T48" fmla="*/ 5 w 42"/>
                <a:gd name="T49" fmla="*/ 64 h 73"/>
                <a:gd name="T50" fmla="*/ 29 w 42"/>
                <a:gd name="T51" fmla="*/ 66 h 73"/>
                <a:gd name="T52" fmla="*/ 36 w 42"/>
                <a:gd name="T53" fmla="*/ 63 h 73"/>
                <a:gd name="T54" fmla="*/ 38 w 42"/>
                <a:gd name="T55" fmla="*/ 58 h 73"/>
                <a:gd name="T56" fmla="*/ 42 w 42"/>
                <a:gd name="T57" fmla="*/ 54 h 73"/>
                <a:gd name="T58" fmla="*/ 0 w 42"/>
                <a:gd name="T59" fmla="*/ 73 h 73"/>
                <a:gd name="T60" fmla="*/ 2 w 42"/>
                <a:gd name="T61" fmla="*/ 62 h 73"/>
                <a:gd name="T62" fmla="*/ 10 w 42"/>
                <a:gd name="T63" fmla="*/ 54 h 73"/>
                <a:gd name="T64" fmla="*/ 19 w 42"/>
                <a:gd name="T65" fmla="*/ 44 h 73"/>
                <a:gd name="T66" fmla="*/ 27 w 42"/>
                <a:gd name="T67"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73">
                  <a:moveTo>
                    <a:pt x="30" y="30"/>
                  </a:moveTo>
                  <a:lnTo>
                    <a:pt x="32" y="23"/>
                  </a:lnTo>
                  <a:lnTo>
                    <a:pt x="34" y="18"/>
                  </a:lnTo>
                  <a:lnTo>
                    <a:pt x="32" y="13"/>
                  </a:lnTo>
                  <a:lnTo>
                    <a:pt x="31" y="10"/>
                  </a:lnTo>
                  <a:lnTo>
                    <a:pt x="30" y="6"/>
                  </a:lnTo>
                  <a:lnTo>
                    <a:pt x="27" y="4"/>
                  </a:lnTo>
                  <a:lnTo>
                    <a:pt x="23" y="3"/>
                  </a:lnTo>
                  <a:lnTo>
                    <a:pt x="20" y="2"/>
                  </a:lnTo>
                  <a:lnTo>
                    <a:pt x="17" y="3"/>
                  </a:lnTo>
                  <a:lnTo>
                    <a:pt x="13" y="3"/>
                  </a:lnTo>
                  <a:lnTo>
                    <a:pt x="11" y="5"/>
                  </a:lnTo>
                  <a:lnTo>
                    <a:pt x="9" y="6"/>
                  </a:lnTo>
                  <a:lnTo>
                    <a:pt x="8" y="9"/>
                  </a:lnTo>
                  <a:lnTo>
                    <a:pt x="8" y="12"/>
                  </a:lnTo>
                  <a:lnTo>
                    <a:pt x="8" y="14"/>
                  </a:lnTo>
                  <a:lnTo>
                    <a:pt x="9" y="17"/>
                  </a:lnTo>
                  <a:lnTo>
                    <a:pt x="10" y="18"/>
                  </a:lnTo>
                  <a:lnTo>
                    <a:pt x="11" y="20"/>
                  </a:lnTo>
                  <a:lnTo>
                    <a:pt x="10" y="21"/>
                  </a:lnTo>
                  <a:lnTo>
                    <a:pt x="9" y="22"/>
                  </a:lnTo>
                  <a:lnTo>
                    <a:pt x="8" y="23"/>
                  </a:lnTo>
                  <a:lnTo>
                    <a:pt x="7" y="23"/>
                  </a:lnTo>
                  <a:lnTo>
                    <a:pt x="4" y="23"/>
                  </a:lnTo>
                  <a:lnTo>
                    <a:pt x="2" y="22"/>
                  </a:lnTo>
                  <a:lnTo>
                    <a:pt x="1" y="20"/>
                  </a:lnTo>
                  <a:lnTo>
                    <a:pt x="1" y="18"/>
                  </a:lnTo>
                  <a:lnTo>
                    <a:pt x="1" y="13"/>
                  </a:lnTo>
                  <a:lnTo>
                    <a:pt x="2" y="10"/>
                  </a:lnTo>
                  <a:lnTo>
                    <a:pt x="4" y="6"/>
                  </a:lnTo>
                  <a:lnTo>
                    <a:pt x="8" y="4"/>
                  </a:lnTo>
                  <a:lnTo>
                    <a:pt x="11" y="2"/>
                  </a:lnTo>
                  <a:lnTo>
                    <a:pt x="16" y="0"/>
                  </a:lnTo>
                  <a:lnTo>
                    <a:pt x="21" y="0"/>
                  </a:lnTo>
                  <a:lnTo>
                    <a:pt x="26" y="0"/>
                  </a:lnTo>
                  <a:lnTo>
                    <a:pt x="29" y="1"/>
                  </a:lnTo>
                  <a:lnTo>
                    <a:pt x="32" y="2"/>
                  </a:lnTo>
                  <a:lnTo>
                    <a:pt x="36" y="4"/>
                  </a:lnTo>
                  <a:lnTo>
                    <a:pt x="38" y="9"/>
                  </a:lnTo>
                  <a:lnTo>
                    <a:pt x="40" y="12"/>
                  </a:lnTo>
                  <a:lnTo>
                    <a:pt x="40" y="17"/>
                  </a:lnTo>
                  <a:lnTo>
                    <a:pt x="40" y="22"/>
                  </a:lnTo>
                  <a:lnTo>
                    <a:pt x="38" y="27"/>
                  </a:lnTo>
                  <a:lnTo>
                    <a:pt x="35" y="32"/>
                  </a:lnTo>
                  <a:lnTo>
                    <a:pt x="31" y="37"/>
                  </a:lnTo>
                  <a:lnTo>
                    <a:pt x="22" y="46"/>
                  </a:lnTo>
                  <a:lnTo>
                    <a:pt x="16" y="51"/>
                  </a:lnTo>
                  <a:lnTo>
                    <a:pt x="12" y="56"/>
                  </a:lnTo>
                  <a:lnTo>
                    <a:pt x="9" y="60"/>
                  </a:lnTo>
                  <a:lnTo>
                    <a:pt x="5" y="64"/>
                  </a:lnTo>
                  <a:lnTo>
                    <a:pt x="4" y="66"/>
                  </a:lnTo>
                  <a:lnTo>
                    <a:pt x="29" y="66"/>
                  </a:lnTo>
                  <a:lnTo>
                    <a:pt x="32" y="65"/>
                  </a:lnTo>
                  <a:lnTo>
                    <a:pt x="36" y="63"/>
                  </a:lnTo>
                  <a:lnTo>
                    <a:pt x="37" y="60"/>
                  </a:lnTo>
                  <a:lnTo>
                    <a:pt x="38" y="58"/>
                  </a:lnTo>
                  <a:lnTo>
                    <a:pt x="39" y="54"/>
                  </a:lnTo>
                  <a:lnTo>
                    <a:pt x="42" y="54"/>
                  </a:lnTo>
                  <a:lnTo>
                    <a:pt x="39" y="73"/>
                  </a:lnTo>
                  <a:lnTo>
                    <a:pt x="0" y="73"/>
                  </a:lnTo>
                  <a:lnTo>
                    <a:pt x="0" y="67"/>
                  </a:lnTo>
                  <a:lnTo>
                    <a:pt x="2" y="62"/>
                  </a:lnTo>
                  <a:lnTo>
                    <a:pt x="7" y="57"/>
                  </a:lnTo>
                  <a:lnTo>
                    <a:pt x="10" y="54"/>
                  </a:lnTo>
                  <a:lnTo>
                    <a:pt x="14" y="49"/>
                  </a:lnTo>
                  <a:lnTo>
                    <a:pt x="19" y="44"/>
                  </a:lnTo>
                  <a:lnTo>
                    <a:pt x="23" y="39"/>
                  </a:lnTo>
                  <a:lnTo>
                    <a:pt x="27" y="35"/>
                  </a:lnTo>
                  <a:lnTo>
                    <a:pt x="30" y="3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 name="Freeform 214"/>
            <p:cNvSpPr>
              <a:spLocks/>
            </p:cNvSpPr>
            <p:nvPr/>
          </p:nvSpPr>
          <p:spPr bwMode="auto">
            <a:xfrm>
              <a:off x="5276160" y="5058182"/>
              <a:ext cx="44071" cy="105661"/>
            </a:xfrm>
            <a:custGeom>
              <a:avLst/>
              <a:gdLst>
                <a:gd name="T0" fmla="*/ 0 w 24"/>
                <a:gd name="T1" fmla="*/ 78 h 78"/>
                <a:gd name="T2" fmla="*/ 15 w 24"/>
                <a:gd name="T3" fmla="*/ 0 h 78"/>
                <a:gd name="T4" fmla="*/ 24 w 24"/>
                <a:gd name="T5" fmla="*/ 0 h 78"/>
                <a:gd name="T6" fmla="*/ 9 w 24"/>
                <a:gd name="T7" fmla="*/ 78 h 78"/>
                <a:gd name="T8" fmla="*/ 0 w 24"/>
                <a:gd name="T9" fmla="*/ 78 h 78"/>
              </a:gdLst>
              <a:ahLst/>
              <a:cxnLst>
                <a:cxn ang="0">
                  <a:pos x="T0" y="T1"/>
                </a:cxn>
                <a:cxn ang="0">
                  <a:pos x="T2" y="T3"/>
                </a:cxn>
                <a:cxn ang="0">
                  <a:pos x="T4" y="T5"/>
                </a:cxn>
                <a:cxn ang="0">
                  <a:pos x="T6" y="T7"/>
                </a:cxn>
                <a:cxn ang="0">
                  <a:pos x="T8" y="T9"/>
                </a:cxn>
              </a:cxnLst>
              <a:rect l="0" t="0" r="r" b="b"/>
              <a:pathLst>
                <a:path w="24" h="78">
                  <a:moveTo>
                    <a:pt x="0" y="78"/>
                  </a:moveTo>
                  <a:lnTo>
                    <a:pt x="15" y="0"/>
                  </a:lnTo>
                  <a:lnTo>
                    <a:pt x="24" y="0"/>
                  </a:lnTo>
                  <a:lnTo>
                    <a:pt x="9" y="78"/>
                  </a:lnTo>
                  <a:lnTo>
                    <a:pt x="0" y="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 name="Freeform 215"/>
            <p:cNvSpPr>
              <a:spLocks noEditPoints="1"/>
            </p:cNvSpPr>
            <p:nvPr/>
          </p:nvSpPr>
          <p:spPr bwMode="auto">
            <a:xfrm>
              <a:off x="5325741" y="5093403"/>
              <a:ext cx="84470" cy="35220"/>
            </a:xfrm>
            <a:custGeom>
              <a:avLst/>
              <a:gdLst>
                <a:gd name="T0" fmla="*/ 0 w 46"/>
                <a:gd name="T1" fmla="*/ 5 h 26"/>
                <a:gd name="T2" fmla="*/ 0 w 46"/>
                <a:gd name="T3" fmla="*/ 0 h 26"/>
                <a:gd name="T4" fmla="*/ 46 w 46"/>
                <a:gd name="T5" fmla="*/ 0 h 26"/>
                <a:gd name="T6" fmla="*/ 46 w 46"/>
                <a:gd name="T7" fmla="*/ 5 h 26"/>
                <a:gd name="T8" fmla="*/ 0 w 46"/>
                <a:gd name="T9" fmla="*/ 5 h 26"/>
                <a:gd name="T10" fmla="*/ 0 w 46"/>
                <a:gd name="T11" fmla="*/ 26 h 26"/>
                <a:gd name="T12" fmla="*/ 0 w 46"/>
                <a:gd name="T13" fmla="*/ 22 h 26"/>
                <a:gd name="T14" fmla="*/ 46 w 46"/>
                <a:gd name="T15" fmla="*/ 22 h 26"/>
                <a:gd name="T16" fmla="*/ 46 w 46"/>
                <a:gd name="T17" fmla="*/ 26 h 26"/>
                <a:gd name="T18" fmla="*/ 0 w 46"/>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6">
                  <a:moveTo>
                    <a:pt x="0" y="5"/>
                  </a:moveTo>
                  <a:lnTo>
                    <a:pt x="0" y="0"/>
                  </a:lnTo>
                  <a:lnTo>
                    <a:pt x="46" y="0"/>
                  </a:lnTo>
                  <a:lnTo>
                    <a:pt x="46" y="5"/>
                  </a:lnTo>
                  <a:lnTo>
                    <a:pt x="0" y="5"/>
                  </a:lnTo>
                  <a:close/>
                  <a:moveTo>
                    <a:pt x="0" y="26"/>
                  </a:moveTo>
                  <a:lnTo>
                    <a:pt x="0" y="22"/>
                  </a:lnTo>
                  <a:lnTo>
                    <a:pt x="46" y="22"/>
                  </a:lnTo>
                  <a:lnTo>
                    <a:pt x="46" y="26"/>
                  </a:ln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 name="Freeform 216"/>
            <p:cNvSpPr>
              <a:spLocks/>
            </p:cNvSpPr>
            <p:nvPr/>
          </p:nvSpPr>
          <p:spPr bwMode="auto">
            <a:xfrm>
              <a:off x="5428574" y="5063601"/>
              <a:ext cx="77125" cy="98889"/>
            </a:xfrm>
            <a:custGeom>
              <a:avLst/>
              <a:gdLst>
                <a:gd name="T0" fmla="*/ 15 w 42"/>
                <a:gd name="T1" fmla="*/ 27 h 73"/>
                <a:gd name="T2" fmla="*/ 19 w 42"/>
                <a:gd name="T3" fmla="*/ 26 h 73"/>
                <a:gd name="T4" fmla="*/ 24 w 42"/>
                <a:gd name="T5" fmla="*/ 26 h 73"/>
                <a:gd name="T6" fmla="*/ 28 w 42"/>
                <a:gd name="T7" fmla="*/ 27 h 73"/>
                <a:gd name="T8" fmla="*/ 33 w 42"/>
                <a:gd name="T9" fmla="*/ 29 h 73"/>
                <a:gd name="T10" fmla="*/ 36 w 42"/>
                <a:gd name="T11" fmla="*/ 31 h 73"/>
                <a:gd name="T12" fmla="*/ 40 w 42"/>
                <a:gd name="T13" fmla="*/ 37 h 73"/>
                <a:gd name="T14" fmla="*/ 41 w 42"/>
                <a:gd name="T15" fmla="*/ 41 h 73"/>
                <a:gd name="T16" fmla="*/ 42 w 42"/>
                <a:gd name="T17" fmla="*/ 48 h 73"/>
                <a:gd name="T18" fmla="*/ 41 w 42"/>
                <a:gd name="T19" fmla="*/ 58 h 73"/>
                <a:gd name="T20" fmla="*/ 36 w 42"/>
                <a:gd name="T21" fmla="*/ 66 h 73"/>
                <a:gd name="T22" fmla="*/ 33 w 42"/>
                <a:gd name="T23" fmla="*/ 70 h 73"/>
                <a:gd name="T24" fmla="*/ 29 w 42"/>
                <a:gd name="T25" fmla="*/ 72 h 73"/>
                <a:gd name="T26" fmla="*/ 25 w 42"/>
                <a:gd name="T27" fmla="*/ 73 h 73"/>
                <a:gd name="T28" fmla="*/ 20 w 42"/>
                <a:gd name="T29" fmla="*/ 73 h 73"/>
                <a:gd name="T30" fmla="*/ 15 w 42"/>
                <a:gd name="T31" fmla="*/ 73 h 73"/>
                <a:gd name="T32" fmla="*/ 10 w 42"/>
                <a:gd name="T33" fmla="*/ 71 h 73"/>
                <a:gd name="T34" fmla="*/ 7 w 42"/>
                <a:gd name="T35" fmla="*/ 68 h 73"/>
                <a:gd name="T36" fmla="*/ 3 w 42"/>
                <a:gd name="T37" fmla="*/ 65 h 73"/>
                <a:gd name="T38" fmla="*/ 1 w 42"/>
                <a:gd name="T39" fmla="*/ 62 h 73"/>
                <a:gd name="T40" fmla="*/ 0 w 42"/>
                <a:gd name="T41" fmla="*/ 58 h 73"/>
                <a:gd name="T42" fmla="*/ 1 w 42"/>
                <a:gd name="T43" fmla="*/ 56 h 73"/>
                <a:gd name="T44" fmla="*/ 2 w 42"/>
                <a:gd name="T45" fmla="*/ 54 h 73"/>
                <a:gd name="T46" fmla="*/ 3 w 42"/>
                <a:gd name="T47" fmla="*/ 52 h 73"/>
                <a:gd name="T48" fmla="*/ 6 w 42"/>
                <a:gd name="T49" fmla="*/ 52 h 73"/>
                <a:gd name="T50" fmla="*/ 8 w 42"/>
                <a:gd name="T51" fmla="*/ 52 h 73"/>
                <a:gd name="T52" fmla="*/ 9 w 42"/>
                <a:gd name="T53" fmla="*/ 54 h 73"/>
                <a:gd name="T54" fmla="*/ 10 w 42"/>
                <a:gd name="T55" fmla="*/ 55 h 73"/>
                <a:gd name="T56" fmla="*/ 10 w 42"/>
                <a:gd name="T57" fmla="*/ 56 h 73"/>
                <a:gd name="T58" fmla="*/ 10 w 42"/>
                <a:gd name="T59" fmla="*/ 58 h 73"/>
                <a:gd name="T60" fmla="*/ 9 w 42"/>
                <a:gd name="T61" fmla="*/ 61 h 73"/>
                <a:gd name="T62" fmla="*/ 8 w 42"/>
                <a:gd name="T63" fmla="*/ 62 h 73"/>
                <a:gd name="T64" fmla="*/ 8 w 42"/>
                <a:gd name="T65" fmla="*/ 64 h 73"/>
                <a:gd name="T66" fmla="*/ 8 w 42"/>
                <a:gd name="T67" fmla="*/ 65 h 73"/>
                <a:gd name="T68" fmla="*/ 9 w 42"/>
                <a:gd name="T69" fmla="*/ 67 h 73"/>
                <a:gd name="T70" fmla="*/ 11 w 42"/>
                <a:gd name="T71" fmla="*/ 68 h 73"/>
                <a:gd name="T72" fmla="*/ 16 w 42"/>
                <a:gd name="T73" fmla="*/ 70 h 73"/>
                <a:gd name="T74" fmla="*/ 20 w 42"/>
                <a:gd name="T75" fmla="*/ 71 h 73"/>
                <a:gd name="T76" fmla="*/ 25 w 42"/>
                <a:gd name="T77" fmla="*/ 70 h 73"/>
                <a:gd name="T78" fmla="*/ 28 w 42"/>
                <a:gd name="T79" fmla="*/ 67 h 73"/>
                <a:gd name="T80" fmla="*/ 31 w 42"/>
                <a:gd name="T81" fmla="*/ 65 h 73"/>
                <a:gd name="T82" fmla="*/ 33 w 42"/>
                <a:gd name="T83" fmla="*/ 61 h 73"/>
                <a:gd name="T84" fmla="*/ 34 w 42"/>
                <a:gd name="T85" fmla="*/ 55 h 73"/>
                <a:gd name="T86" fmla="*/ 34 w 42"/>
                <a:gd name="T87" fmla="*/ 49 h 73"/>
                <a:gd name="T88" fmla="*/ 34 w 42"/>
                <a:gd name="T89" fmla="*/ 44 h 73"/>
                <a:gd name="T90" fmla="*/ 33 w 42"/>
                <a:gd name="T91" fmla="*/ 39 h 73"/>
                <a:gd name="T92" fmla="*/ 31 w 42"/>
                <a:gd name="T93" fmla="*/ 35 h 73"/>
                <a:gd name="T94" fmla="*/ 28 w 42"/>
                <a:gd name="T95" fmla="*/ 32 h 73"/>
                <a:gd name="T96" fmla="*/ 26 w 42"/>
                <a:gd name="T97" fmla="*/ 30 h 73"/>
                <a:gd name="T98" fmla="*/ 22 w 42"/>
                <a:gd name="T99" fmla="*/ 30 h 73"/>
                <a:gd name="T100" fmla="*/ 17 w 42"/>
                <a:gd name="T101" fmla="*/ 30 h 73"/>
                <a:gd name="T102" fmla="*/ 14 w 42"/>
                <a:gd name="T103" fmla="*/ 31 h 73"/>
                <a:gd name="T104" fmla="*/ 10 w 42"/>
                <a:gd name="T105" fmla="*/ 35 h 73"/>
                <a:gd name="T106" fmla="*/ 7 w 42"/>
                <a:gd name="T107" fmla="*/ 39 h 73"/>
                <a:gd name="T108" fmla="*/ 3 w 42"/>
                <a:gd name="T109" fmla="*/ 38 h 73"/>
                <a:gd name="T110" fmla="*/ 6 w 42"/>
                <a:gd name="T111" fmla="*/ 0 h 73"/>
                <a:gd name="T112" fmla="*/ 41 w 42"/>
                <a:gd name="T113" fmla="*/ 0 h 73"/>
                <a:gd name="T114" fmla="*/ 38 w 42"/>
                <a:gd name="T115" fmla="*/ 6 h 73"/>
                <a:gd name="T116" fmla="*/ 9 w 42"/>
                <a:gd name="T117" fmla="*/ 6 h 73"/>
                <a:gd name="T118" fmla="*/ 7 w 42"/>
                <a:gd name="T119" fmla="*/ 35 h 73"/>
                <a:gd name="T120" fmla="*/ 9 w 42"/>
                <a:gd name="T121" fmla="*/ 31 h 73"/>
                <a:gd name="T122" fmla="*/ 13 w 42"/>
                <a:gd name="T123" fmla="*/ 29 h 73"/>
                <a:gd name="T124" fmla="*/ 15 w 42"/>
                <a:gd name="T125" fmla="*/ 2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 h="73">
                  <a:moveTo>
                    <a:pt x="15" y="27"/>
                  </a:moveTo>
                  <a:lnTo>
                    <a:pt x="19" y="26"/>
                  </a:lnTo>
                  <a:lnTo>
                    <a:pt x="24" y="26"/>
                  </a:lnTo>
                  <a:lnTo>
                    <a:pt x="28" y="27"/>
                  </a:lnTo>
                  <a:lnTo>
                    <a:pt x="33" y="29"/>
                  </a:lnTo>
                  <a:lnTo>
                    <a:pt x="36" y="31"/>
                  </a:lnTo>
                  <a:lnTo>
                    <a:pt x="40" y="37"/>
                  </a:lnTo>
                  <a:lnTo>
                    <a:pt x="41" y="41"/>
                  </a:lnTo>
                  <a:lnTo>
                    <a:pt x="42" y="48"/>
                  </a:lnTo>
                  <a:lnTo>
                    <a:pt x="41" y="58"/>
                  </a:lnTo>
                  <a:lnTo>
                    <a:pt x="36" y="66"/>
                  </a:lnTo>
                  <a:lnTo>
                    <a:pt x="33" y="70"/>
                  </a:lnTo>
                  <a:lnTo>
                    <a:pt x="29" y="72"/>
                  </a:lnTo>
                  <a:lnTo>
                    <a:pt x="25" y="73"/>
                  </a:lnTo>
                  <a:lnTo>
                    <a:pt x="20" y="73"/>
                  </a:lnTo>
                  <a:lnTo>
                    <a:pt x="15" y="73"/>
                  </a:lnTo>
                  <a:lnTo>
                    <a:pt x="10" y="71"/>
                  </a:lnTo>
                  <a:lnTo>
                    <a:pt x="7" y="68"/>
                  </a:lnTo>
                  <a:lnTo>
                    <a:pt x="3" y="65"/>
                  </a:lnTo>
                  <a:lnTo>
                    <a:pt x="1" y="62"/>
                  </a:lnTo>
                  <a:lnTo>
                    <a:pt x="0" y="58"/>
                  </a:lnTo>
                  <a:lnTo>
                    <a:pt x="1" y="56"/>
                  </a:lnTo>
                  <a:lnTo>
                    <a:pt x="2" y="54"/>
                  </a:lnTo>
                  <a:lnTo>
                    <a:pt x="3" y="52"/>
                  </a:lnTo>
                  <a:lnTo>
                    <a:pt x="6" y="52"/>
                  </a:lnTo>
                  <a:lnTo>
                    <a:pt x="8" y="52"/>
                  </a:lnTo>
                  <a:lnTo>
                    <a:pt x="9" y="54"/>
                  </a:lnTo>
                  <a:lnTo>
                    <a:pt x="10" y="55"/>
                  </a:lnTo>
                  <a:lnTo>
                    <a:pt x="10" y="56"/>
                  </a:lnTo>
                  <a:lnTo>
                    <a:pt x="10" y="58"/>
                  </a:lnTo>
                  <a:lnTo>
                    <a:pt x="9" y="61"/>
                  </a:lnTo>
                  <a:lnTo>
                    <a:pt x="8" y="62"/>
                  </a:lnTo>
                  <a:lnTo>
                    <a:pt x="8" y="64"/>
                  </a:lnTo>
                  <a:lnTo>
                    <a:pt x="8" y="65"/>
                  </a:lnTo>
                  <a:lnTo>
                    <a:pt x="9" y="67"/>
                  </a:lnTo>
                  <a:lnTo>
                    <a:pt x="11" y="68"/>
                  </a:lnTo>
                  <a:lnTo>
                    <a:pt x="16" y="70"/>
                  </a:lnTo>
                  <a:lnTo>
                    <a:pt x="20" y="71"/>
                  </a:lnTo>
                  <a:lnTo>
                    <a:pt x="25" y="70"/>
                  </a:lnTo>
                  <a:lnTo>
                    <a:pt x="28" y="67"/>
                  </a:lnTo>
                  <a:lnTo>
                    <a:pt x="31" y="65"/>
                  </a:lnTo>
                  <a:lnTo>
                    <a:pt x="33" y="61"/>
                  </a:lnTo>
                  <a:lnTo>
                    <a:pt x="34" y="55"/>
                  </a:lnTo>
                  <a:lnTo>
                    <a:pt x="34" y="49"/>
                  </a:lnTo>
                  <a:lnTo>
                    <a:pt x="34" y="44"/>
                  </a:lnTo>
                  <a:lnTo>
                    <a:pt x="33" y="39"/>
                  </a:lnTo>
                  <a:lnTo>
                    <a:pt x="31" y="35"/>
                  </a:lnTo>
                  <a:lnTo>
                    <a:pt x="28" y="32"/>
                  </a:lnTo>
                  <a:lnTo>
                    <a:pt x="26" y="30"/>
                  </a:lnTo>
                  <a:lnTo>
                    <a:pt x="22" y="30"/>
                  </a:lnTo>
                  <a:lnTo>
                    <a:pt x="17" y="30"/>
                  </a:lnTo>
                  <a:lnTo>
                    <a:pt x="14" y="31"/>
                  </a:lnTo>
                  <a:lnTo>
                    <a:pt x="10" y="35"/>
                  </a:lnTo>
                  <a:lnTo>
                    <a:pt x="7" y="39"/>
                  </a:lnTo>
                  <a:lnTo>
                    <a:pt x="3" y="38"/>
                  </a:lnTo>
                  <a:lnTo>
                    <a:pt x="6" y="0"/>
                  </a:lnTo>
                  <a:lnTo>
                    <a:pt x="41" y="0"/>
                  </a:lnTo>
                  <a:lnTo>
                    <a:pt x="38" y="6"/>
                  </a:lnTo>
                  <a:lnTo>
                    <a:pt x="9" y="6"/>
                  </a:lnTo>
                  <a:lnTo>
                    <a:pt x="7" y="35"/>
                  </a:lnTo>
                  <a:lnTo>
                    <a:pt x="9" y="31"/>
                  </a:lnTo>
                  <a:lnTo>
                    <a:pt x="13" y="29"/>
                  </a:lnTo>
                  <a:lnTo>
                    <a:pt x="15" y="2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 name="Freeform 217"/>
            <p:cNvSpPr>
              <a:spLocks/>
            </p:cNvSpPr>
            <p:nvPr/>
          </p:nvSpPr>
          <p:spPr bwMode="auto">
            <a:xfrm>
              <a:off x="5524061" y="5050055"/>
              <a:ext cx="84470" cy="124626"/>
            </a:xfrm>
            <a:custGeom>
              <a:avLst/>
              <a:gdLst>
                <a:gd name="T0" fmla="*/ 3 w 46"/>
                <a:gd name="T1" fmla="*/ 92 h 92"/>
                <a:gd name="T2" fmla="*/ 0 w 46"/>
                <a:gd name="T3" fmla="*/ 90 h 92"/>
                <a:gd name="T4" fmla="*/ 43 w 46"/>
                <a:gd name="T5" fmla="*/ 0 h 92"/>
                <a:gd name="T6" fmla="*/ 46 w 46"/>
                <a:gd name="T7" fmla="*/ 2 h 92"/>
                <a:gd name="T8" fmla="*/ 3 w 46"/>
                <a:gd name="T9" fmla="*/ 92 h 92"/>
              </a:gdLst>
              <a:ahLst/>
              <a:cxnLst>
                <a:cxn ang="0">
                  <a:pos x="T0" y="T1"/>
                </a:cxn>
                <a:cxn ang="0">
                  <a:pos x="T2" y="T3"/>
                </a:cxn>
                <a:cxn ang="0">
                  <a:pos x="T4" y="T5"/>
                </a:cxn>
                <a:cxn ang="0">
                  <a:pos x="T6" y="T7"/>
                </a:cxn>
                <a:cxn ang="0">
                  <a:pos x="T8" y="T9"/>
                </a:cxn>
              </a:cxnLst>
              <a:rect l="0" t="0" r="r" b="b"/>
              <a:pathLst>
                <a:path w="46" h="92">
                  <a:moveTo>
                    <a:pt x="3" y="92"/>
                  </a:moveTo>
                  <a:lnTo>
                    <a:pt x="0" y="90"/>
                  </a:lnTo>
                  <a:lnTo>
                    <a:pt x="43" y="0"/>
                  </a:lnTo>
                  <a:lnTo>
                    <a:pt x="46" y="2"/>
                  </a:lnTo>
                  <a:lnTo>
                    <a:pt x="3" y="9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 name="Freeform 218"/>
            <p:cNvSpPr>
              <a:spLocks/>
            </p:cNvSpPr>
            <p:nvPr/>
          </p:nvSpPr>
          <p:spPr bwMode="auto">
            <a:xfrm>
              <a:off x="5625057" y="5063601"/>
              <a:ext cx="78961" cy="97534"/>
            </a:xfrm>
            <a:custGeom>
              <a:avLst/>
              <a:gdLst>
                <a:gd name="T0" fmla="*/ 34 w 43"/>
                <a:gd name="T1" fmla="*/ 23 h 72"/>
                <a:gd name="T2" fmla="*/ 34 w 43"/>
                <a:gd name="T3" fmla="*/ 13 h 72"/>
                <a:gd name="T4" fmla="*/ 31 w 43"/>
                <a:gd name="T5" fmla="*/ 6 h 72"/>
                <a:gd name="T6" fmla="*/ 25 w 43"/>
                <a:gd name="T7" fmla="*/ 3 h 72"/>
                <a:gd name="T8" fmla="*/ 17 w 43"/>
                <a:gd name="T9" fmla="*/ 3 h 72"/>
                <a:gd name="T10" fmla="*/ 13 w 43"/>
                <a:gd name="T11" fmla="*/ 5 h 72"/>
                <a:gd name="T12" fmla="*/ 9 w 43"/>
                <a:gd name="T13" fmla="*/ 9 h 72"/>
                <a:gd name="T14" fmla="*/ 9 w 43"/>
                <a:gd name="T15" fmla="*/ 14 h 72"/>
                <a:gd name="T16" fmla="*/ 11 w 43"/>
                <a:gd name="T17" fmla="*/ 18 h 72"/>
                <a:gd name="T18" fmla="*/ 11 w 43"/>
                <a:gd name="T19" fmla="*/ 21 h 72"/>
                <a:gd name="T20" fmla="*/ 9 w 43"/>
                <a:gd name="T21" fmla="*/ 23 h 72"/>
                <a:gd name="T22" fmla="*/ 5 w 43"/>
                <a:gd name="T23" fmla="*/ 23 h 72"/>
                <a:gd name="T24" fmla="*/ 2 w 43"/>
                <a:gd name="T25" fmla="*/ 20 h 72"/>
                <a:gd name="T26" fmla="*/ 2 w 43"/>
                <a:gd name="T27" fmla="*/ 13 h 72"/>
                <a:gd name="T28" fmla="*/ 6 w 43"/>
                <a:gd name="T29" fmla="*/ 6 h 72"/>
                <a:gd name="T30" fmla="*/ 13 w 43"/>
                <a:gd name="T31" fmla="*/ 1 h 72"/>
                <a:gd name="T32" fmla="*/ 22 w 43"/>
                <a:gd name="T33" fmla="*/ 0 h 72"/>
                <a:gd name="T34" fmla="*/ 31 w 43"/>
                <a:gd name="T35" fmla="*/ 1 h 72"/>
                <a:gd name="T36" fmla="*/ 36 w 43"/>
                <a:gd name="T37" fmla="*/ 4 h 72"/>
                <a:gd name="T38" fmla="*/ 41 w 43"/>
                <a:gd name="T39" fmla="*/ 12 h 72"/>
                <a:gd name="T40" fmla="*/ 41 w 43"/>
                <a:gd name="T41" fmla="*/ 22 h 72"/>
                <a:gd name="T42" fmla="*/ 36 w 43"/>
                <a:gd name="T43" fmla="*/ 32 h 72"/>
                <a:gd name="T44" fmla="*/ 23 w 43"/>
                <a:gd name="T45" fmla="*/ 45 h 72"/>
                <a:gd name="T46" fmla="*/ 13 w 43"/>
                <a:gd name="T47" fmla="*/ 56 h 72"/>
                <a:gd name="T48" fmla="*/ 7 w 43"/>
                <a:gd name="T49" fmla="*/ 63 h 72"/>
                <a:gd name="T50" fmla="*/ 31 w 43"/>
                <a:gd name="T51" fmla="*/ 66 h 72"/>
                <a:gd name="T52" fmla="*/ 36 w 43"/>
                <a:gd name="T53" fmla="*/ 63 h 72"/>
                <a:gd name="T54" fmla="*/ 40 w 43"/>
                <a:gd name="T55" fmla="*/ 57 h 72"/>
                <a:gd name="T56" fmla="*/ 43 w 43"/>
                <a:gd name="T57" fmla="*/ 54 h 72"/>
                <a:gd name="T58" fmla="*/ 0 w 43"/>
                <a:gd name="T59" fmla="*/ 72 h 72"/>
                <a:gd name="T60" fmla="*/ 4 w 43"/>
                <a:gd name="T61" fmla="*/ 62 h 72"/>
                <a:gd name="T62" fmla="*/ 10 w 43"/>
                <a:gd name="T63" fmla="*/ 54 h 72"/>
                <a:gd name="T64" fmla="*/ 21 w 43"/>
                <a:gd name="T65" fmla="*/ 44 h 72"/>
                <a:gd name="T66" fmla="*/ 28 w 43"/>
                <a:gd name="T67" fmla="*/ 3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 h="72">
                  <a:moveTo>
                    <a:pt x="31" y="30"/>
                  </a:moveTo>
                  <a:lnTo>
                    <a:pt x="34" y="23"/>
                  </a:lnTo>
                  <a:lnTo>
                    <a:pt x="34" y="18"/>
                  </a:lnTo>
                  <a:lnTo>
                    <a:pt x="34" y="13"/>
                  </a:lnTo>
                  <a:lnTo>
                    <a:pt x="33" y="9"/>
                  </a:lnTo>
                  <a:lnTo>
                    <a:pt x="31" y="6"/>
                  </a:lnTo>
                  <a:lnTo>
                    <a:pt x="28" y="4"/>
                  </a:lnTo>
                  <a:lnTo>
                    <a:pt x="25" y="3"/>
                  </a:lnTo>
                  <a:lnTo>
                    <a:pt x="21" y="2"/>
                  </a:lnTo>
                  <a:lnTo>
                    <a:pt x="17" y="3"/>
                  </a:lnTo>
                  <a:lnTo>
                    <a:pt x="15" y="3"/>
                  </a:lnTo>
                  <a:lnTo>
                    <a:pt x="13" y="5"/>
                  </a:lnTo>
                  <a:lnTo>
                    <a:pt x="10" y="6"/>
                  </a:lnTo>
                  <a:lnTo>
                    <a:pt x="9" y="9"/>
                  </a:lnTo>
                  <a:lnTo>
                    <a:pt x="9" y="12"/>
                  </a:lnTo>
                  <a:lnTo>
                    <a:pt x="9" y="14"/>
                  </a:lnTo>
                  <a:lnTo>
                    <a:pt x="10" y="17"/>
                  </a:lnTo>
                  <a:lnTo>
                    <a:pt x="11" y="18"/>
                  </a:lnTo>
                  <a:lnTo>
                    <a:pt x="11" y="20"/>
                  </a:lnTo>
                  <a:lnTo>
                    <a:pt x="11" y="21"/>
                  </a:lnTo>
                  <a:lnTo>
                    <a:pt x="10" y="22"/>
                  </a:lnTo>
                  <a:lnTo>
                    <a:pt x="9" y="23"/>
                  </a:lnTo>
                  <a:lnTo>
                    <a:pt x="7" y="23"/>
                  </a:lnTo>
                  <a:lnTo>
                    <a:pt x="5" y="23"/>
                  </a:lnTo>
                  <a:lnTo>
                    <a:pt x="4" y="22"/>
                  </a:lnTo>
                  <a:lnTo>
                    <a:pt x="2" y="20"/>
                  </a:lnTo>
                  <a:lnTo>
                    <a:pt x="2" y="18"/>
                  </a:lnTo>
                  <a:lnTo>
                    <a:pt x="2" y="13"/>
                  </a:lnTo>
                  <a:lnTo>
                    <a:pt x="4" y="10"/>
                  </a:lnTo>
                  <a:lnTo>
                    <a:pt x="6" y="6"/>
                  </a:lnTo>
                  <a:lnTo>
                    <a:pt x="8" y="4"/>
                  </a:lnTo>
                  <a:lnTo>
                    <a:pt x="13" y="1"/>
                  </a:lnTo>
                  <a:lnTo>
                    <a:pt x="17" y="0"/>
                  </a:lnTo>
                  <a:lnTo>
                    <a:pt x="22" y="0"/>
                  </a:lnTo>
                  <a:lnTo>
                    <a:pt x="26" y="0"/>
                  </a:lnTo>
                  <a:lnTo>
                    <a:pt x="31" y="1"/>
                  </a:lnTo>
                  <a:lnTo>
                    <a:pt x="34" y="2"/>
                  </a:lnTo>
                  <a:lnTo>
                    <a:pt x="36" y="4"/>
                  </a:lnTo>
                  <a:lnTo>
                    <a:pt x="40" y="9"/>
                  </a:lnTo>
                  <a:lnTo>
                    <a:pt x="41" y="12"/>
                  </a:lnTo>
                  <a:lnTo>
                    <a:pt x="42" y="17"/>
                  </a:lnTo>
                  <a:lnTo>
                    <a:pt x="41" y="22"/>
                  </a:lnTo>
                  <a:lnTo>
                    <a:pt x="40" y="27"/>
                  </a:lnTo>
                  <a:lnTo>
                    <a:pt x="36" y="32"/>
                  </a:lnTo>
                  <a:lnTo>
                    <a:pt x="32" y="37"/>
                  </a:lnTo>
                  <a:lnTo>
                    <a:pt x="23" y="45"/>
                  </a:lnTo>
                  <a:lnTo>
                    <a:pt x="17" y="52"/>
                  </a:lnTo>
                  <a:lnTo>
                    <a:pt x="13" y="56"/>
                  </a:lnTo>
                  <a:lnTo>
                    <a:pt x="9" y="59"/>
                  </a:lnTo>
                  <a:lnTo>
                    <a:pt x="7" y="63"/>
                  </a:lnTo>
                  <a:lnTo>
                    <a:pt x="6" y="66"/>
                  </a:lnTo>
                  <a:lnTo>
                    <a:pt x="31" y="66"/>
                  </a:lnTo>
                  <a:lnTo>
                    <a:pt x="34" y="65"/>
                  </a:lnTo>
                  <a:lnTo>
                    <a:pt x="36" y="63"/>
                  </a:lnTo>
                  <a:lnTo>
                    <a:pt x="39" y="61"/>
                  </a:lnTo>
                  <a:lnTo>
                    <a:pt x="40" y="57"/>
                  </a:lnTo>
                  <a:lnTo>
                    <a:pt x="40" y="54"/>
                  </a:lnTo>
                  <a:lnTo>
                    <a:pt x="43" y="54"/>
                  </a:lnTo>
                  <a:lnTo>
                    <a:pt x="40" y="72"/>
                  </a:lnTo>
                  <a:lnTo>
                    <a:pt x="0" y="72"/>
                  </a:lnTo>
                  <a:lnTo>
                    <a:pt x="0" y="67"/>
                  </a:lnTo>
                  <a:lnTo>
                    <a:pt x="4" y="62"/>
                  </a:lnTo>
                  <a:lnTo>
                    <a:pt x="7" y="57"/>
                  </a:lnTo>
                  <a:lnTo>
                    <a:pt x="10" y="54"/>
                  </a:lnTo>
                  <a:lnTo>
                    <a:pt x="15" y="49"/>
                  </a:lnTo>
                  <a:lnTo>
                    <a:pt x="21" y="44"/>
                  </a:lnTo>
                  <a:lnTo>
                    <a:pt x="25" y="38"/>
                  </a:lnTo>
                  <a:lnTo>
                    <a:pt x="28" y="33"/>
                  </a:lnTo>
                  <a:lnTo>
                    <a:pt x="31" y="3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 name="Rectangle 219"/>
            <p:cNvSpPr>
              <a:spLocks noChangeArrowheads="1"/>
            </p:cNvSpPr>
            <p:nvPr/>
          </p:nvSpPr>
          <p:spPr bwMode="auto">
            <a:xfrm>
              <a:off x="5098040" y="1836866"/>
              <a:ext cx="826335" cy="3115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 name="Rectangle 220"/>
            <p:cNvSpPr>
              <a:spLocks noChangeArrowheads="1"/>
            </p:cNvSpPr>
            <p:nvPr/>
          </p:nvSpPr>
          <p:spPr bwMode="auto">
            <a:xfrm>
              <a:off x="5098040" y="1377645"/>
              <a:ext cx="826335" cy="456512"/>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245" name="Picture 22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64986" y="1346488"/>
              <a:ext cx="927332" cy="53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6" name="Picture 22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64986" y="1346488"/>
              <a:ext cx="927332" cy="53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23"/>
            <p:cNvSpPr>
              <a:spLocks noChangeArrowheads="1"/>
            </p:cNvSpPr>
            <p:nvPr/>
          </p:nvSpPr>
          <p:spPr bwMode="auto">
            <a:xfrm>
              <a:off x="5098040" y="1377645"/>
              <a:ext cx="826335" cy="456512"/>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Rectangle 224"/>
            <p:cNvSpPr>
              <a:spLocks noChangeArrowheads="1"/>
            </p:cNvSpPr>
            <p:nvPr/>
          </p:nvSpPr>
          <p:spPr bwMode="auto">
            <a:xfrm>
              <a:off x="5121911" y="3211818"/>
              <a:ext cx="16527" cy="1762378"/>
            </a:xfrm>
            <a:prstGeom prst="rect">
              <a:avLst/>
            </a:prstGeom>
            <a:solidFill>
              <a:srgbClr val="0000FF"/>
            </a:solidFill>
            <a:ln w="0">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 name="Freeform 225"/>
            <p:cNvSpPr>
              <a:spLocks/>
            </p:cNvSpPr>
            <p:nvPr/>
          </p:nvSpPr>
          <p:spPr bwMode="auto">
            <a:xfrm>
              <a:off x="5098040" y="3150860"/>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 name="Freeform 226"/>
            <p:cNvSpPr>
              <a:spLocks/>
            </p:cNvSpPr>
            <p:nvPr/>
          </p:nvSpPr>
          <p:spPr bwMode="auto">
            <a:xfrm>
              <a:off x="5098040" y="3150860"/>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 name="Rectangle 227"/>
            <p:cNvSpPr>
              <a:spLocks noChangeArrowheads="1"/>
            </p:cNvSpPr>
            <p:nvPr/>
          </p:nvSpPr>
          <p:spPr bwMode="auto">
            <a:xfrm>
              <a:off x="5121911" y="1681083"/>
              <a:ext cx="16527" cy="1457585"/>
            </a:xfrm>
            <a:prstGeom prst="rect">
              <a:avLst/>
            </a:prstGeom>
            <a:solidFill>
              <a:srgbClr val="FF00FF"/>
            </a:solidFill>
            <a:ln w="0">
              <a:solidFill>
                <a:srgbClr val="FF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 name="Freeform 228"/>
            <p:cNvSpPr>
              <a:spLocks/>
            </p:cNvSpPr>
            <p:nvPr/>
          </p:nvSpPr>
          <p:spPr bwMode="auto">
            <a:xfrm>
              <a:off x="5098040" y="1620125"/>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 name="Freeform 229"/>
            <p:cNvSpPr>
              <a:spLocks/>
            </p:cNvSpPr>
            <p:nvPr/>
          </p:nvSpPr>
          <p:spPr bwMode="auto">
            <a:xfrm>
              <a:off x="5098040" y="1620125"/>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FF00FF"/>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 name="Rectangle 230"/>
            <p:cNvSpPr>
              <a:spLocks noChangeArrowheads="1"/>
            </p:cNvSpPr>
            <p:nvPr/>
          </p:nvSpPr>
          <p:spPr bwMode="auto">
            <a:xfrm>
              <a:off x="5237598" y="1675664"/>
              <a:ext cx="16527" cy="1395272"/>
            </a:xfrm>
            <a:prstGeom prst="rect">
              <a:avLst/>
            </a:prstGeom>
            <a:solidFill>
              <a:srgbClr val="FF00FF"/>
            </a:solidFill>
            <a:ln w="0">
              <a:solidFill>
                <a:srgbClr val="FF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 name="Freeform 231"/>
            <p:cNvSpPr>
              <a:spLocks/>
            </p:cNvSpPr>
            <p:nvPr/>
          </p:nvSpPr>
          <p:spPr bwMode="auto">
            <a:xfrm>
              <a:off x="5213726" y="1613351"/>
              <a:ext cx="66107" cy="62313"/>
            </a:xfrm>
            <a:custGeom>
              <a:avLst/>
              <a:gdLst>
                <a:gd name="T0" fmla="*/ 18 w 36"/>
                <a:gd name="T1" fmla="*/ 0 h 46"/>
                <a:gd name="T2" fmla="*/ 36 w 36"/>
                <a:gd name="T3" fmla="*/ 46 h 46"/>
                <a:gd name="T4" fmla="*/ 0 w 36"/>
                <a:gd name="T5" fmla="*/ 46 h 46"/>
                <a:gd name="T6" fmla="*/ 18 w 36"/>
                <a:gd name="T7" fmla="*/ 0 h 46"/>
              </a:gdLst>
              <a:ahLst/>
              <a:cxnLst>
                <a:cxn ang="0">
                  <a:pos x="T0" y="T1"/>
                </a:cxn>
                <a:cxn ang="0">
                  <a:pos x="T2" y="T3"/>
                </a:cxn>
                <a:cxn ang="0">
                  <a:pos x="T4" y="T5"/>
                </a:cxn>
                <a:cxn ang="0">
                  <a:pos x="T6" y="T7"/>
                </a:cxn>
              </a:cxnLst>
              <a:rect l="0" t="0" r="r" b="b"/>
              <a:pathLst>
                <a:path w="36" h="46">
                  <a:moveTo>
                    <a:pt x="18" y="0"/>
                  </a:moveTo>
                  <a:lnTo>
                    <a:pt x="36" y="46"/>
                  </a:lnTo>
                  <a:lnTo>
                    <a:pt x="0" y="46"/>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 name="Freeform 232"/>
            <p:cNvSpPr>
              <a:spLocks/>
            </p:cNvSpPr>
            <p:nvPr/>
          </p:nvSpPr>
          <p:spPr bwMode="auto">
            <a:xfrm>
              <a:off x="5213726" y="1613351"/>
              <a:ext cx="66107" cy="62313"/>
            </a:xfrm>
            <a:custGeom>
              <a:avLst/>
              <a:gdLst>
                <a:gd name="T0" fmla="*/ 18 w 36"/>
                <a:gd name="T1" fmla="*/ 0 h 46"/>
                <a:gd name="T2" fmla="*/ 36 w 36"/>
                <a:gd name="T3" fmla="*/ 46 h 46"/>
                <a:gd name="T4" fmla="*/ 0 w 36"/>
                <a:gd name="T5" fmla="*/ 46 h 46"/>
                <a:gd name="T6" fmla="*/ 18 w 36"/>
                <a:gd name="T7" fmla="*/ 0 h 46"/>
              </a:gdLst>
              <a:ahLst/>
              <a:cxnLst>
                <a:cxn ang="0">
                  <a:pos x="T0" y="T1"/>
                </a:cxn>
                <a:cxn ang="0">
                  <a:pos x="T2" y="T3"/>
                </a:cxn>
                <a:cxn ang="0">
                  <a:pos x="T4" y="T5"/>
                </a:cxn>
                <a:cxn ang="0">
                  <a:pos x="T6" y="T7"/>
                </a:cxn>
              </a:cxnLst>
              <a:rect l="0" t="0" r="r" b="b"/>
              <a:pathLst>
                <a:path w="36" h="46">
                  <a:moveTo>
                    <a:pt x="18" y="0"/>
                  </a:moveTo>
                  <a:lnTo>
                    <a:pt x="36" y="46"/>
                  </a:lnTo>
                  <a:lnTo>
                    <a:pt x="0" y="46"/>
                  </a:lnTo>
                  <a:lnTo>
                    <a:pt x="18" y="0"/>
                  </a:lnTo>
                  <a:close/>
                </a:path>
              </a:pathLst>
            </a:custGeom>
            <a:solidFill>
              <a:srgbClr val="FF00FF"/>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 name="Freeform 233"/>
            <p:cNvSpPr>
              <a:spLocks/>
            </p:cNvSpPr>
            <p:nvPr/>
          </p:nvSpPr>
          <p:spPr bwMode="auto">
            <a:xfrm>
              <a:off x="5182509" y="5322335"/>
              <a:ext cx="47744" cy="86696"/>
            </a:xfrm>
            <a:custGeom>
              <a:avLst/>
              <a:gdLst>
                <a:gd name="T0" fmla="*/ 16 w 26"/>
                <a:gd name="T1" fmla="*/ 0 h 64"/>
                <a:gd name="T2" fmla="*/ 16 w 26"/>
                <a:gd name="T3" fmla="*/ 56 h 64"/>
                <a:gd name="T4" fmla="*/ 17 w 26"/>
                <a:gd name="T5" fmla="*/ 58 h 64"/>
                <a:gd name="T6" fmla="*/ 18 w 26"/>
                <a:gd name="T7" fmla="*/ 60 h 64"/>
                <a:gd name="T8" fmla="*/ 20 w 26"/>
                <a:gd name="T9" fmla="*/ 61 h 64"/>
                <a:gd name="T10" fmla="*/ 22 w 26"/>
                <a:gd name="T11" fmla="*/ 61 h 64"/>
                <a:gd name="T12" fmla="*/ 26 w 26"/>
                <a:gd name="T13" fmla="*/ 61 h 64"/>
                <a:gd name="T14" fmla="*/ 26 w 26"/>
                <a:gd name="T15" fmla="*/ 64 h 64"/>
                <a:gd name="T16" fmla="*/ 0 w 26"/>
                <a:gd name="T17" fmla="*/ 64 h 64"/>
                <a:gd name="T18" fmla="*/ 0 w 26"/>
                <a:gd name="T19" fmla="*/ 61 h 64"/>
                <a:gd name="T20" fmla="*/ 3 w 26"/>
                <a:gd name="T21" fmla="*/ 61 h 64"/>
                <a:gd name="T22" fmla="*/ 7 w 26"/>
                <a:gd name="T23" fmla="*/ 61 h 64"/>
                <a:gd name="T24" fmla="*/ 9 w 26"/>
                <a:gd name="T25" fmla="*/ 60 h 64"/>
                <a:gd name="T26" fmla="*/ 9 w 26"/>
                <a:gd name="T27" fmla="*/ 58 h 64"/>
                <a:gd name="T28" fmla="*/ 10 w 26"/>
                <a:gd name="T29" fmla="*/ 56 h 64"/>
                <a:gd name="T30" fmla="*/ 10 w 26"/>
                <a:gd name="T31" fmla="*/ 12 h 64"/>
                <a:gd name="T32" fmla="*/ 9 w 26"/>
                <a:gd name="T33" fmla="*/ 9 h 64"/>
                <a:gd name="T34" fmla="*/ 7 w 26"/>
                <a:gd name="T35" fmla="*/ 9 h 64"/>
                <a:gd name="T36" fmla="*/ 0 w 26"/>
                <a:gd name="T37" fmla="*/ 9 h 64"/>
                <a:gd name="T38" fmla="*/ 0 w 26"/>
                <a:gd name="T39" fmla="*/ 7 h 64"/>
                <a:gd name="T40" fmla="*/ 3 w 26"/>
                <a:gd name="T41" fmla="*/ 7 h 64"/>
                <a:gd name="T42" fmla="*/ 8 w 26"/>
                <a:gd name="T43" fmla="*/ 6 h 64"/>
                <a:gd name="T44" fmla="*/ 10 w 26"/>
                <a:gd name="T45" fmla="*/ 5 h 64"/>
                <a:gd name="T46" fmla="*/ 12 w 26"/>
                <a:gd name="T47" fmla="*/ 4 h 64"/>
                <a:gd name="T48" fmla="*/ 15 w 26"/>
                <a:gd name="T49" fmla="*/ 0 h 64"/>
                <a:gd name="T50" fmla="*/ 16 w 26"/>
                <a:gd name="T5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64">
                  <a:moveTo>
                    <a:pt x="16" y="0"/>
                  </a:moveTo>
                  <a:lnTo>
                    <a:pt x="16" y="56"/>
                  </a:lnTo>
                  <a:lnTo>
                    <a:pt x="17" y="58"/>
                  </a:lnTo>
                  <a:lnTo>
                    <a:pt x="18" y="60"/>
                  </a:lnTo>
                  <a:lnTo>
                    <a:pt x="20" y="61"/>
                  </a:lnTo>
                  <a:lnTo>
                    <a:pt x="22" y="61"/>
                  </a:lnTo>
                  <a:lnTo>
                    <a:pt x="26" y="61"/>
                  </a:lnTo>
                  <a:lnTo>
                    <a:pt x="26" y="64"/>
                  </a:lnTo>
                  <a:lnTo>
                    <a:pt x="0" y="64"/>
                  </a:lnTo>
                  <a:lnTo>
                    <a:pt x="0" y="61"/>
                  </a:lnTo>
                  <a:lnTo>
                    <a:pt x="3" y="61"/>
                  </a:lnTo>
                  <a:lnTo>
                    <a:pt x="7" y="61"/>
                  </a:lnTo>
                  <a:lnTo>
                    <a:pt x="9" y="60"/>
                  </a:lnTo>
                  <a:lnTo>
                    <a:pt x="9" y="58"/>
                  </a:lnTo>
                  <a:lnTo>
                    <a:pt x="10" y="56"/>
                  </a:lnTo>
                  <a:lnTo>
                    <a:pt x="10" y="12"/>
                  </a:lnTo>
                  <a:lnTo>
                    <a:pt x="9" y="9"/>
                  </a:lnTo>
                  <a:lnTo>
                    <a:pt x="7" y="9"/>
                  </a:lnTo>
                  <a:lnTo>
                    <a:pt x="0" y="9"/>
                  </a:lnTo>
                  <a:lnTo>
                    <a:pt x="0" y="7"/>
                  </a:lnTo>
                  <a:lnTo>
                    <a:pt x="3" y="7"/>
                  </a:lnTo>
                  <a:lnTo>
                    <a:pt x="8" y="6"/>
                  </a:lnTo>
                  <a:lnTo>
                    <a:pt x="10" y="5"/>
                  </a:lnTo>
                  <a:lnTo>
                    <a:pt x="12" y="4"/>
                  </a:lnTo>
                  <a:lnTo>
                    <a:pt x="15" y="0"/>
                  </a:lnTo>
                  <a:lnTo>
                    <a:pt x="1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 name="Freeform 234"/>
            <p:cNvSpPr>
              <a:spLocks noEditPoints="1"/>
            </p:cNvSpPr>
            <p:nvPr/>
          </p:nvSpPr>
          <p:spPr bwMode="auto">
            <a:xfrm>
              <a:off x="5254125" y="5323690"/>
              <a:ext cx="69779" cy="85342"/>
            </a:xfrm>
            <a:custGeom>
              <a:avLst/>
              <a:gdLst>
                <a:gd name="T0" fmla="*/ 8 w 38"/>
                <a:gd name="T1" fmla="*/ 11 h 63"/>
                <a:gd name="T2" fmla="*/ 7 w 38"/>
                <a:gd name="T3" fmla="*/ 20 h 63"/>
                <a:gd name="T4" fmla="*/ 8 w 38"/>
                <a:gd name="T5" fmla="*/ 29 h 63"/>
                <a:gd name="T6" fmla="*/ 12 w 38"/>
                <a:gd name="T7" fmla="*/ 34 h 63"/>
                <a:gd name="T8" fmla="*/ 17 w 38"/>
                <a:gd name="T9" fmla="*/ 37 h 63"/>
                <a:gd name="T10" fmla="*/ 24 w 38"/>
                <a:gd name="T11" fmla="*/ 34 h 63"/>
                <a:gd name="T12" fmla="*/ 29 w 38"/>
                <a:gd name="T13" fmla="*/ 28 h 63"/>
                <a:gd name="T14" fmla="*/ 31 w 38"/>
                <a:gd name="T15" fmla="*/ 22 h 63"/>
                <a:gd name="T16" fmla="*/ 30 w 38"/>
                <a:gd name="T17" fmla="*/ 12 h 63"/>
                <a:gd name="T18" fmla="*/ 25 w 38"/>
                <a:gd name="T19" fmla="*/ 5 h 63"/>
                <a:gd name="T20" fmla="*/ 18 w 38"/>
                <a:gd name="T21" fmla="*/ 3 h 63"/>
                <a:gd name="T22" fmla="*/ 12 w 38"/>
                <a:gd name="T23" fmla="*/ 5 h 63"/>
                <a:gd name="T24" fmla="*/ 25 w 38"/>
                <a:gd name="T25" fmla="*/ 37 h 63"/>
                <a:gd name="T26" fmla="*/ 20 w 38"/>
                <a:gd name="T27" fmla="*/ 39 h 63"/>
                <a:gd name="T28" fmla="*/ 12 w 38"/>
                <a:gd name="T29" fmla="*/ 39 h 63"/>
                <a:gd name="T30" fmla="*/ 5 w 38"/>
                <a:gd name="T31" fmla="*/ 34 h 63"/>
                <a:gd name="T32" fmla="*/ 2 w 38"/>
                <a:gd name="T33" fmla="*/ 26 h 63"/>
                <a:gd name="T34" fmla="*/ 2 w 38"/>
                <a:gd name="T35" fmla="*/ 15 h 63"/>
                <a:gd name="T36" fmla="*/ 5 w 38"/>
                <a:gd name="T37" fmla="*/ 6 h 63"/>
                <a:gd name="T38" fmla="*/ 13 w 38"/>
                <a:gd name="T39" fmla="*/ 0 h 63"/>
                <a:gd name="T40" fmla="*/ 23 w 38"/>
                <a:gd name="T41" fmla="*/ 0 h 63"/>
                <a:gd name="T42" fmla="*/ 30 w 38"/>
                <a:gd name="T43" fmla="*/ 4 h 63"/>
                <a:gd name="T44" fmla="*/ 36 w 38"/>
                <a:gd name="T45" fmla="*/ 16 h 63"/>
                <a:gd name="T46" fmla="*/ 36 w 38"/>
                <a:gd name="T47" fmla="*/ 42 h 63"/>
                <a:gd name="T48" fmla="*/ 29 w 38"/>
                <a:gd name="T49" fmla="*/ 57 h 63"/>
                <a:gd name="T50" fmla="*/ 21 w 38"/>
                <a:gd name="T51" fmla="*/ 63 h 63"/>
                <a:gd name="T52" fmla="*/ 11 w 38"/>
                <a:gd name="T53" fmla="*/ 63 h 63"/>
                <a:gd name="T54" fmla="*/ 5 w 38"/>
                <a:gd name="T55" fmla="*/ 59 h 63"/>
                <a:gd name="T56" fmla="*/ 4 w 38"/>
                <a:gd name="T57" fmla="*/ 55 h 63"/>
                <a:gd name="T58" fmla="*/ 6 w 38"/>
                <a:gd name="T59" fmla="*/ 51 h 63"/>
                <a:gd name="T60" fmla="*/ 9 w 38"/>
                <a:gd name="T61" fmla="*/ 51 h 63"/>
                <a:gd name="T62" fmla="*/ 12 w 38"/>
                <a:gd name="T63" fmla="*/ 56 h 63"/>
                <a:gd name="T64" fmla="*/ 13 w 38"/>
                <a:gd name="T65" fmla="*/ 60 h 63"/>
                <a:gd name="T66" fmla="*/ 16 w 38"/>
                <a:gd name="T67" fmla="*/ 60 h 63"/>
                <a:gd name="T68" fmla="*/ 23 w 38"/>
                <a:gd name="T69" fmla="*/ 57 h 63"/>
                <a:gd name="T70" fmla="*/ 30 w 38"/>
                <a:gd name="T71" fmla="*/ 43 h 63"/>
                <a:gd name="T72" fmla="*/ 29 w 38"/>
                <a:gd name="T73" fmla="*/ 3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 h="63">
                  <a:moveTo>
                    <a:pt x="9" y="7"/>
                  </a:moveTo>
                  <a:lnTo>
                    <a:pt x="8" y="11"/>
                  </a:lnTo>
                  <a:lnTo>
                    <a:pt x="7" y="15"/>
                  </a:lnTo>
                  <a:lnTo>
                    <a:pt x="7" y="20"/>
                  </a:lnTo>
                  <a:lnTo>
                    <a:pt x="7" y="25"/>
                  </a:lnTo>
                  <a:lnTo>
                    <a:pt x="8" y="29"/>
                  </a:lnTo>
                  <a:lnTo>
                    <a:pt x="9" y="32"/>
                  </a:lnTo>
                  <a:lnTo>
                    <a:pt x="12" y="34"/>
                  </a:lnTo>
                  <a:lnTo>
                    <a:pt x="15" y="35"/>
                  </a:lnTo>
                  <a:lnTo>
                    <a:pt x="17" y="37"/>
                  </a:lnTo>
                  <a:lnTo>
                    <a:pt x="21" y="35"/>
                  </a:lnTo>
                  <a:lnTo>
                    <a:pt x="24" y="34"/>
                  </a:lnTo>
                  <a:lnTo>
                    <a:pt x="26" y="31"/>
                  </a:lnTo>
                  <a:lnTo>
                    <a:pt x="29" y="28"/>
                  </a:lnTo>
                  <a:lnTo>
                    <a:pt x="31" y="24"/>
                  </a:lnTo>
                  <a:lnTo>
                    <a:pt x="31" y="22"/>
                  </a:lnTo>
                  <a:lnTo>
                    <a:pt x="31" y="16"/>
                  </a:lnTo>
                  <a:lnTo>
                    <a:pt x="30" y="12"/>
                  </a:lnTo>
                  <a:lnTo>
                    <a:pt x="27" y="7"/>
                  </a:lnTo>
                  <a:lnTo>
                    <a:pt x="25" y="5"/>
                  </a:lnTo>
                  <a:lnTo>
                    <a:pt x="23" y="3"/>
                  </a:lnTo>
                  <a:lnTo>
                    <a:pt x="18" y="3"/>
                  </a:lnTo>
                  <a:lnTo>
                    <a:pt x="15" y="3"/>
                  </a:lnTo>
                  <a:lnTo>
                    <a:pt x="12" y="5"/>
                  </a:lnTo>
                  <a:lnTo>
                    <a:pt x="9" y="7"/>
                  </a:lnTo>
                  <a:close/>
                  <a:moveTo>
                    <a:pt x="25" y="37"/>
                  </a:moveTo>
                  <a:lnTo>
                    <a:pt x="23" y="38"/>
                  </a:lnTo>
                  <a:lnTo>
                    <a:pt x="20" y="39"/>
                  </a:lnTo>
                  <a:lnTo>
                    <a:pt x="16" y="39"/>
                  </a:lnTo>
                  <a:lnTo>
                    <a:pt x="12" y="39"/>
                  </a:lnTo>
                  <a:lnTo>
                    <a:pt x="8" y="38"/>
                  </a:lnTo>
                  <a:lnTo>
                    <a:pt x="5" y="34"/>
                  </a:lnTo>
                  <a:lnTo>
                    <a:pt x="3" y="31"/>
                  </a:lnTo>
                  <a:lnTo>
                    <a:pt x="2" y="26"/>
                  </a:lnTo>
                  <a:lnTo>
                    <a:pt x="0" y="21"/>
                  </a:lnTo>
                  <a:lnTo>
                    <a:pt x="2" y="15"/>
                  </a:lnTo>
                  <a:lnTo>
                    <a:pt x="3" y="11"/>
                  </a:lnTo>
                  <a:lnTo>
                    <a:pt x="5" y="6"/>
                  </a:lnTo>
                  <a:lnTo>
                    <a:pt x="9" y="3"/>
                  </a:lnTo>
                  <a:lnTo>
                    <a:pt x="13" y="0"/>
                  </a:lnTo>
                  <a:lnTo>
                    <a:pt x="18" y="0"/>
                  </a:lnTo>
                  <a:lnTo>
                    <a:pt x="23" y="0"/>
                  </a:lnTo>
                  <a:lnTo>
                    <a:pt x="26" y="2"/>
                  </a:lnTo>
                  <a:lnTo>
                    <a:pt x="30" y="4"/>
                  </a:lnTo>
                  <a:lnTo>
                    <a:pt x="33" y="7"/>
                  </a:lnTo>
                  <a:lnTo>
                    <a:pt x="36" y="16"/>
                  </a:lnTo>
                  <a:lnTo>
                    <a:pt x="38" y="29"/>
                  </a:lnTo>
                  <a:lnTo>
                    <a:pt x="36" y="42"/>
                  </a:lnTo>
                  <a:lnTo>
                    <a:pt x="32" y="52"/>
                  </a:lnTo>
                  <a:lnTo>
                    <a:pt x="29" y="57"/>
                  </a:lnTo>
                  <a:lnTo>
                    <a:pt x="24" y="60"/>
                  </a:lnTo>
                  <a:lnTo>
                    <a:pt x="21" y="63"/>
                  </a:lnTo>
                  <a:lnTo>
                    <a:pt x="15" y="63"/>
                  </a:lnTo>
                  <a:lnTo>
                    <a:pt x="11" y="63"/>
                  </a:lnTo>
                  <a:lnTo>
                    <a:pt x="7" y="60"/>
                  </a:lnTo>
                  <a:lnTo>
                    <a:pt x="5" y="59"/>
                  </a:lnTo>
                  <a:lnTo>
                    <a:pt x="4" y="57"/>
                  </a:lnTo>
                  <a:lnTo>
                    <a:pt x="4" y="55"/>
                  </a:lnTo>
                  <a:lnTo>
                    <a:pt x="5" y="52"/>
                  </a:lnTo>
                  <a:lnTo>
                    <a:pt x="6" y="51"/>
                  </a:lnTo>
                  <a:lnTo>
                    <a:pt x="8" y="51"/>
                  </a:lnTo>
                  <a:lnTo>
                    <a:pt x="9" y="51"/>
                  </a:lnTo>
                  <a:lnTo>
                    <a:pt x="11" y="52"/>
                  </a:lnTo>
                  <a:lnTo>
                    <a:pt x="12" y="56"/>
                  </a:lnTo>
                  <a:lnTo>
                    <a:pt x="12" y="58"/>
                  </a:lnTo>
                  <a:lnTo>
                    <a:pt x="13" y="60"/>
                  </a:lnTo>
                  <a:lnTo>
                    <a:pt x="14" y="60"/>
                  </a:lnTo>
                  <a:lnTo>
                    <a:pt x="16" y="60"/>
                  </a:lnTo>
                  <a:lnTo>
                    <a:pt x="20" y="59"/>
                  </a:lnTo>
                  <a:lnTo>
                    <a:pt x="23" y="57"/>
                  </a:lnTo>
                  <a:lnTo>
                    <a:pt x="26" y="53"/>
                  </a:lnTo>
                  <a:lnTo>
                    <a:pt x="30" y="43"/>
                  </a:lnTo>
                  <a:lnTo>
                    <a:pt x="31" y="30"/>
                  </a:lnTo>
                  <a:lnTo>
                    <a:pt x="29" y="33"/>
                  </a:lnTo>
                  <a:lnTo>
                    <a:pt x="25" y="3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 name="Freeform 235"/>
            <p:cNvSpPr>
              <a:spLocks noEditPoints="1"/>
            </p:cNvSpPr>
            <p:nvPr/>
          </p:nvSpPr>
          <p:spPr bwMode="auto">
            <a:xfrm>
              <a:off x="5340431" y="5323690"/>
              <a:ext cx="67944" cy="85342"/>
            </a:xfrm>
            <a:custGeom>
              <a:avLst/>
              <a:gdLst>
                <a:gd name="T0" fmla="*/ 6 w 37"/>
                <a:gd name="T1" fmla="*/ 11 h 63"/>
                <a:gd name="T2" fmla="*/ 5 w 37"/>
                <a:gd name="T3" fmla="*/ 20 h 63"/>
                <a:gd name="T4" fmla="*/ 6 w 37"/>
                <a:gd name="T5" fmla="*/ 29 h 63"/>
                <a:gd name="T6" fmla="*/ 11 w 37"/>
                <a:gd name="T7" fmla="*/ 34 h 63"/>
                <a:gd name="T8" fmla="*/ 17 w 37"/>
                <a:gd name="T9" fmla="*/ 37 h 63"/>
                <a:gd name="T10" fmla="*/ 23 w 37"/>
                <a:gd name="T11" fmla="*/ 34 h 63"/>
                <a:gd name="T12" fmla="*/ 28 w 37"/>
                <a:gd name="T13" fmla="*/ 28 h 63"/>
                <a:gd name="T14" fmla="*/ 30 w 37"/>
                <a:gd name="T15" fmla="*/ 22 h 63"/>
                <a:gd name="T16" fmla="*/ 29 w 37"/>
                <a:gd name="T17" fmla="*/ 12 h 63"/>
                <a:gd name="T18" fmla="*/ 24 w 37"/>
                <a:gd name="T19" fmla="*/ 5 h 63"/>
                <a:gd name="T20" fmla="*/ 18 w 37"/>
                <a:gd name="T21" fmla="*/ 3 h 63"/>
                <a:gd name="T22" fmla="*/ 11 w 37"/>
                <a:gd name="T23" fmla="*/ 5 h 63"/>
                <a:gd name="T24" fmla="*/ 24 w 37"/>
                <a:gd name="T25" fmla="*/ 37 h 63"/>
                <a:gd name="T26" fmla="*/ 19 w 37"/>
                <a:gd name="T27" fmla="*/ 39 h 63"/>
                <a:gd name="T28" fmla="*/ 11 w 37"/>
                <a:gd name="T29" fmla="*/ 39 h 63"/>
                <a:gd name="T30" fmla="*/ 4 w 37"/>
                <a:gd name="T31" fmla="*/ 34 h 63"/>
                <a:gd name="T32" fmla="*/ 0 w 37"/>
                <a:gd name="T33" fmla="*/ 26 h 63"/>
                <a:gd name="T34" fmla="*/ 0 w 37"/>
                <a:gd name="T35" fmla="*/ 15 h 63"/>
                <a:gd name="T36" fmla="*/ 4 w 37"/>
                <a:gd name="T37" fmla="*/ 6 h 63"/>
                <a:gd name="T38" fmla="*/ 12 w 37"/>
                <a:gd name="T39" fmla="*/ 0 h 63"/>
                <a:gd name="T40" fmla="*/ 22 w 37"/>
                <a:gd name="T41" fmla="*/ 0 h 63"/>
                <a:gd name="T42" fmla="*/ 29 w 37"/>
                <a:gd name="T43" fmla="*/ 4 h 63"/>
                <a:gd name="T44" fmla="*/ 36 w 37"/>
                <a:gd name="T45" fmla="*/ 16 h 63"/>
                <a:gd name="T46" fmla="*/ 35 w 37"/>
                <a:gd name="T47" fmla="*/ 42 h 63"/>
                <a:gd name="T48" fmla="*/ 27 w 37"/>
                <a:gd name="T49" fmla="*/ 57 h 63"/>
                <a:gd name="T50" fmla="*/ 19 w 37"/>
                <a:gd name="T51" fmla="*/ 63 h 63"/>
                <a:gd name="T52" fmla="*/ 10 w 37"/>
                <a:gd name="T53" fmla="*/ 63 h 63"/>
                <a:gd name="T54" fmla="*/ 4 w 37"/>
                <a:gd name="T55" fmla="*/ 59 h 63"/>
                <a:gd name="T56" fmla="*/ 3 w 37"/>
                <a:gd name="T57" fmla="*/ 55 h 63"/>
                <a:gd name="T58" fmla="*/ 5 w 37"/>
                <a:gd name="T59" fmla="*/ 51 h 63"/>
                <a:gd name="T60" fmla="*/ 9 w 37"/>
                <a:gd name="T61" fmla="*/ 51 h 63"/>
                <a:gd name="T62" fmla="*/ 10 w 37"/>
                <a:gd name="T63" fmla="*/ 56 h 63"/>
                <a:gd name="T64" fmla="*/ 11 w 37"/>
                <a:gd name="T65" fmla="*/ 60 h 63"/>
                <a:gd name="T66" fmla="*/ 14 w 37"/>
                <a:gd name="T67" fmla="*/ 60 h 63"/>
                <a:gd name="T68" fmla="*/ 22 w 37"/>
                <a:gd name="T69" fmla="*/ 57 h 63"/>
                <a:gd name="T70" fmla="*/ 28 w 37"/>
                <a:gd name="T71" fmla="*/ 43 h 63"/>
                <a:gd name="T72" fmla="*/ 28 w 37"/>
                <a:gd name="T73" fmla="*/ 3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 h="63">
                  <a:moveTo>
                    <a:pt x="9" y="7"/>
                  </a:moveTo>
                  <a:lnTo>
                    <a:pt x="6" y="11"/>
                  </a:lnTo>
                  <a:lnTo>
                    <a:pt x="6" y="15"/>
                  </a:lnTo>
                  <a:lnTo>
                    <a:pt x="5" y="20"/>
                  </a:lnTo>
                  <a:lnTo>
                    <a:pt x="6" y="25"/>
                  </a:lnTo>
                  <a:lnTo>
                    <a:pt x="6" y="29"/>
                  </a:lnTo>
                  <a:lnTo>
                    <a:pt x="9" y="32"/>
                  </a:lnTo>
                  <a:lnTo>
                    <a:pt x="11" y="34"/>
                  </a:lnTo>
                  <a:lnTo>
                    <a:pt x="13" y="35"/>
                  </a:lnTo>
                  <a:lnTo>
                    <a:pt x="17" y="37"/>
                  </a:lnTo>
                  <a:lnTo>
                    <a:pt x="20" y="35"/>
                  </a:lnTo>
                  <a:lnTo>
                    <a:pt x="23" y="34"/>
                  </a:lnTo>
                  <a:lnTo>
                    <a:pt x="26" y="31"/>
                  </a:lnTo>
                  <a:lnTo>
                    <a:pt x="28" y="28"/>
                  </a:lnTo>
                  <a:lnTo>
                    <a:pt x="29" y="24"/>
                  </a:lnTo>
                  <a:lnTo>
                    <a:pt x="30" y="22"/>
                  </a:lnTo>
                  <a:lnTo>
                    <a:pt x="29" y="16"/>
                  </a:lnTo>
                  <a:lnTo>
                    <a:pt x="29" y="12"/>
                  </a:lnTo>
                  <a:lnTo>
                    <a:pt x="27" y="7"/>
                  </a:lnTo>
                  <a:lnTo>
                    <a:pt x="24" y="5"/>
                  </a:lnTo>
                  <a:lnTo>
                    <a:pt x="21" y="3"/>
                  </a:lnTo>
                  <a:lnTo>
                    <a:pt x="18" y="3"/>
                  </a:lnTo>
                  <a:lnTo>
                    <a:pt x="14" y="3"/>
                  </a:lnTo>
                  <a:lnTo>
                    <a:pt x="11" y="5"/>
                  </a:lnTo>
                  <a:lnTo>
                    <a:pt x="9" y="7"/>
                  </a:lnTo>
                  <a:close/>
                  <a:moveTo>
                    <a:pt x="24" y="37"/>
                  </a:moveTo>
                  <a:lnTo>
                    <a:pt x="22" y="38"/>
                  </a:lnTo>
                  <a:lnTo>
                    <a:pt x="19" y="39"/>
                  </a:lnTo>
                  <a:lnTo>
                    <a:pt x="15" y="39"/>
                  </a:lnTo>
                  <a:lnTo>
                    <a:pt x="11" y="39"/>
                  </a:lnTo>
                  <a:lnTo>
                    <a:pt x="8" y="38"/>
                  </a:lnTo>
                  <a:lnTo>
                    <a:pt x="4" y="34"/>
                  </a:lnTo>
                  <a:lnTo>
                    <a:pt x="2" y="31"/>
                  </a:lnTo>
                  <a:lnTo>
                    <a:pt x="0" y="26"/>
                  </a:lnTo>
                  <a:lnTo>
                    <a:pt x="0" y="21"/>
                  </a:lnTo>
                  <a:lnTo>
                    <a:pt x="0" y="15"/>
                  </a:lnTo>
                  <a:lnTo>
                    <a:pt x="2" y="11"/>
                  </a:lnTo>
                  <a:lnTo>
                    <a:pt x="4" y="6"/>
                  </a:lnTo>
                  <a:lnTo>
                    <a:pt x="8" y="3"/>
                  </a:lnTo>
                  <a:lnTo>
                    <a:pt x="12" y="0"/>
                  </a:lnTo>
                  <a:lnTo>
                    <a:pt x="18" y="0"/>
                  </a:lnTo>
                  <a:lnTo>
                    <a:pt x="22" y="0"/>
                  </a:lnTo>
                  <a:lnTo>
                    <a:pt x="26" y="2"/>
                  </a:lnTo>
                  <a:lnTo>
                    <a:pt x="29" y="4"/>
                  </a:lnTo>
                  <a:lnTo>
                    <a:pt x="31" y="7"/>
                  </a:lnTo>
                  <a:lnTo>
                    <a:pt x="36" y="16"/>
                  </a:lnTo>
                  <a:lnTo>
                    <a:pt x="37" y="29"/>
                  </a:lnTo>
                  <a:lnTo>
                    <a:pt x="35" y="42"/>
                  </a:lnTo>
                  <a:lnTo>
                    <a:pt x="30" y="52"/>
                  </a:lnTo>
                  <a:lnTo>
                    <a:pt x="27" y="57"/>
                  </a:lnTo>
                  <a:lnTo>
                    <a:pt x="23" y="60"/>
                  </a:lnTo>
                  <a:lnTo>
                    <a:pt x="19" y="63"/>
                  </a:lnTo>
                  <a:lnTo>
                    <a:pt x="14" y="63"/>
                  </a:lnTo>
                  <a:lnTo>
                    <a:pt x="10" y="63"/>
                  </a:lnTo>
                  <a:lnTo>
                    <a:pt x="6" y="60"/>
                  </a:lnTo>
                  <a:lnTo>
                    <a:pt x="4" y="59"/>
                  </a:lnTo>
                  <a:lnTo>
                    <a:pt x="3" y="57"/>
                  </a:lnTo>
                  <a:lnTo>
                    <a:pt x="3" y="55"/>
                  </a:lnTo>
                  <a:lnTo>
                    <a:pt x="3" y="52"/>
                  </a:lnTo>
                  <a:lnTo>
                    <a:pt x="5" y="51"/>
                  </a:lnTo>
                  <a:lnTo>
                    <a:pt x="6" y="51"/>
                  </a:lnTo>
                  <a:lnTo>
                    <a:pt x="9" y="51"/>
                  </a:lnTo>
                  <a:lnTo>
                    <a:pt x="10" y="52"/>
                  </a:lnTo>
                  <a:lnTo>
                    <a:pt x="10" y="56"/>
                  </a:lnTo>
                  <a:lnTo>
                    <a:pt x="11" y="58"/>
                  </a:lnTo>
                  <a:lnTo>
                    <a:pt x="11" y="60"/>
                  </a:lnTo>
                  <a:lnTo>
                    <a:pt x="12" y="60"/>
                  </a:lnTo>
                  <a:lnTo>
                    <a:pt x="14" y="60"/>
                  </a:lnTo>
                  <a:lnTo>
                    <a:pt x="19" y="59"/>
                  </a:lnTo>
                  <a:lnTo>
                    <a:pt x="22" y="57"/>
                  </a:lnTo>
                  <a:lnTo>
                    <a:pt x="26" y="53"/>
                  </a:lnTo>
                  <a:lnTo>
                    <a:pt x="28" y="43"/>
                  </a:lnTo>
                  <a:lnTo>
                    <a:pt x="30" y="30"/>
                  </a:lnTo>
                  <a:lnTo>
                    <a:pt x="28" y="33"/>
                  </a:lnTo>
                  <a:lnTo>
                    <a:pt x="24" y="3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 name="Freeform 236"/>
            <p:cNvSpPr>
              <a:spLocks noEditPoints="1"/>
            </p:cNvSpPr>
            <p:nvPr/>
          </p:nvSpPr>
          <p:spPr bwMode="auto">
            <a:xfrm>
              <a:off x="5428574" y="5379230"/>
              <a:ext cx="145068" cy="144946"/>
            </a:xfrm>
            <a:custGeom>
              <a:avLst/>
              <a:gdLst>
                <a:gd name="T0" fmla="*/ 70 w 79"/>
                <a:gd name="T1" fmla="*/ 8 h 107"/>
                <a:gd name="T2" fmla="*/ 77 w 79"/>
                <a:gd name="T3" fmla="*/ 17 h 107"/>
                <a:gd name="T4" fmla="*/ 79 w 79"/>
                <a:gd name="T5" fmla="*/ 27 h 107"/>
                <a:gd name="T6" fmla="*/ 78 w 79"/>
                <a:gd name="T7" fmla="*/ 36 h 107"/>
                <a:gd name="T8" fmla="*/ 75 w 79"/>
                <a:gd name="T9" fmla="*/ 44 h 107"/>
                <a:gd name="T10" fmla="*/ 69 w 79"/>
                <a:gd name="T11" fmla="*/ 50 h 107"/>
                <a:gd name="T12" fmla="*/ 58 w 79"/>
                <a:gd name="T13" fmla="*/ 55 h 107"/>
                <a:gd name="T14" fmla="*/ 46 w 79"/>
                <a:gd name="T15" fmla="*/ 58 h 107"/>
                <a:gd name="T16" fmla="*/ 20 w 79"/>
                <a:gd name="T17" fmla="*/ 58 h 107"/>
                <a:gd name="T18" fmla="*/ 20 w 79"/>
                <a:gd name="T19" fmla="*/ 97 h 107"/>
                <a:gd name="T20" fmla="*/ 20 w 79"/>
                <a:gd name="T21" fmla="*/ 99 h 107"/>
                <a:gd name="T22" fmla="*/ 22 w 79"/>
                <a:gd name="T23" fmla="*/ 100 h 107"/>
                <a:gd name="T24" fmla="*/ 23 w 79"/>
                <a:gd name="T25" fmla="*/ 102 h 107"/>
                <a:gd name="T26" fmla="*/ 25 w 79"/>
                <a:gd name="T27" fmla="*/ 102 h 107"/>
                <a:gd name="T28" fmla="*/ 29 w 79"/>
                <a:gd name="T29" fmla="*/ 102 h 107"/>
                <a:gd name="T30" fmla="*/ 29 w 79"/>
                <a:gd name="T31" fmla="*/ 107 h 107"/>
                <a:gd name="T32" fmla="*/ 0 w 79"/>
                <a:gd name="T33" fmla="*/ 107 h 107"/>
                <a:gd name="T34" fmla="*/ 0 w 79"/>
                <a:gd name="T35" fmla="*/ 102 h 107"/>
                <a:gd name="T36" fmla="*/ 5 w 79"/>
                <a:gd name="T37" fmla="*/ 102 h 107"/>
                <a:gd name="T38" fmla="*/ 7 w 79"/>
                <a:gd name="T39" fmla="*/ 102 h 107"/>
                <a:gd name="T40" fmla="*/ 9 w 79"/>
                <a:gd name="T41" fmla="*/ 100 h 107"/>
                <a:gd name="T42" fmla="*/ 9 w 79"/>
                <a:gd name="T43" fmla="*/ 99 h 107"/>
                <a:gd name="T44" fmla="*/ 9 w 79"/>
                <a:gd name="T45" fmla="*/ 97 h 107"/>
                <a:gd name="T46" fmla="*/ 9 w 79"/>
                <a:gd name="T47" fmla="*/ 9 h 107"/>
                <a:gd name="T48" fmla="*/ 9 w 79"/>
                <a:gd name="T49" fmla="*/ 7 h 107"/>
                <a:gd name="T50" fmla="*/ 9 w 79"/>
                <a:gd name="T51" fmla="*/ 6 h 107"/>
                <a:gd name="T52" fmla="*/ 7 w 79"/>
                <a:gd name="T53" fmla="*/ 6 h 107"/>
                <a:gd name="T54" fmla="*/ 5 w 79"/>
                <a:gd name="T55" fmla="*/ 6 h 107"/>
                <a:gd name="T56" fmla="*/ 1 w 79"/>
                <a:gd name="T57" fmla="*/ 6 h 107"/>
                <a:gd name="T58" fmla="*/ 1 w 79"/>
                <a:gd name="T59" fmla="*/ 0 h 107"/>
                <a:gd name="T60" fmla="*/ 44 w 79"/>
                <a:gd name="T61" fmla="*/ 0 h 107"/>
                <a:gd name="T62" fmla="*/ 59 w 79"/>
                <a:gd name="T63" fmla="*/ 2 h 107"/>
                <a:gd name="T64" fmla="*/ 70 w 79"/>
                <a:gd name="T65" fmla="*/ 8 h 107"/>
                <a:gd name="T66" fmla="*/ 61 w 79"/>
                <a:gd name="T67" fmla="*/ 47 h 107"/>
                <a:gd name="T68" fmla="*/ 67 w 79"/>
                <a:gd name="T69" fmla="*/ 40 h 107"/>
                <a:gd name="T70" fmla="*/ 69 w 79"/>
                <a:gd name="T71" fmla="*/ 28 h 107"/>
                <a:gd name="T72" fmla="*/ 68 w 79"/>
                <a:gd name="T73" fmla="*/ 17 h 107"/>
                <a:gd name="T74" fmla="*/ 62 w 79"/>
                <a:gd name="T75" fmla="*/ 10 h 107"/>
                <a:gd name="T76" fmla="*/ 53 w 79"/>
                <a:gd name="T77" fmla="*/ 7 h 107"/>
                <a:gd name="T78" fmla="*/ 42 w 79"/>
                <a:gd name="T79" fmla="*/ 6 h 107"/>
                <a:gd name="T80" fmla="*/ 25 w 79"/>
                <a:gd name="T81" fmla="*/ 6 h 107"/>
                <a:gd name="T82" fmla="*/ 22 w 79"/>
                <a:gd name="T83" fmla="*/ 6 h 107"/>
                <a:gd name="T84" fmla="*/ 20 w 79"/>
                <a:gd name="T85" fmla="*/ 7 h 107"/>
                <a:gd name="T86" fmla="*/ 20 w 79"/>
                <a:gd name="T87" fmla="*/ 9 h 107"/>
                <a:gd name="T88" fmla="*/ 20 w 79"/>
                <a:gd name="T89" fmla="*/ 53 h 107"/>
                <a:gd name="T90" fmla="*/ 43 w 79"/>
                <a:gd name="T91" fmla="*/ 53 h 107"/>
                <a:gd name="T92" fmla="*/ 49 w 79"/>
                <a:gd name="T93" fmla="*/ 52 h 107"/>
                <a:gd name="T94" fmla="*/ 54 w 79"/>
                <a:gd name="T95" fmla="*/ 51 h 107"/>
                <a:gd name="T96" fmla="*/ 61 w 79"/>
                <a:gd name="T97" fmla="*/ 4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 h="107">
                  <a:moveTo>
                    <a:pt x="70" y="8"/>
                  </a:moveTo>
                  <a:lnTo>
                    <a:pt x="77" y="17"/>
                  </a:lnTo>
                  <a:lnTo>
                    <a:pt x="79" y="27"/>
                  </a:lnTo>
                  <a:lnTo>
                    <a:pt x="78" y="36"/>
                  </a:lnTo>
                  <a:lnTo>
                    <a:pt x="75" y="44"/>
                  </a:lnTo>
                  <a:lnTo>
                    <a:pt x="69" y="50"/>
                  </a:lnTo>
                  <a:lnTo>
                    <a:pt x="58" y="55"/>
                  </a:lnTo>
                  <a:lnTo>
                    <a:pt x="46" y="58"/>
                  </a:lnTo>
                  <a:lnTo>
                    <a:pt x="20" y="58"/>
                  </a:lnTo>
                  <a:lnTo>
                    <a:pt x="20" y="97"/>
                  </a:lnTo>
                  <a:lnTo>
                    <a:pt x="20" y="99"/>
                  </a:lnTo>
                  <a:lnTo>
                    <a:pt x="22" y="100"/>
                  </a:lnTo>
                  <a:lnTo>
                    <a:pt x="23" y="102"/>
                  </a:lnTo>
                  <a:lnTo>
                    <a:pt x="25" y="102"/>
                  </a:lnTo>
                  <a:lnTo>
                    <a:pt x="29" y="102"/>
                  </a:lnTo>
                  <a:lnTo>
                    <a:pt x="29" y="107"/>
                  </a:lnTo>
                  <a:lnTo>
                    <a:pt x="0" y="107"/>
                  </a:lnTo>
                  <a:lnTo>
                    <a:pt x="0" y="102"/>
                  </a:lnTo>
                  <a:lnTo>
                    <a:pt x="5" y="102"/>
                  </a:lnTo>
                  <a:lnTo>
                    <a:pt x="7" y="102"/>
                  </a:lnTo>
                  <a:lnTo>
                    <a:pt x="9" y="100"/>
                  </a:lnTo>
                  <a:lnTo>
                    <a:pt x="9" y="99"/>
                  </a:lnTo>
                  <a:lnTo>
                    <a:pt x="9" y="97"/>
                  </a:lnTo>
                  <a:lnTo>
                    <a:pt x="9" y="9"/>
                  </a:lnTo>
                  <a:lnTo>
                    <a:pt x="9" y="7"/>
                  </a:lnTo>
                  <a:lnTo>
                    <a:pt x="9" y="6"/>
                  </a:lnTo>
                  <a:lnTo>
                    <a:pt x="7" y="6"/>
                  </a:lnTo>
                  <a:lnTo>
                    <a:pt x="5" y="6"/>
                  </a:lnTo>
                  <a:lnTo>
                    <a:pt x="1" y="6"/>
                  </a:lnTo>
                  <a:lnTo>
                    <a:pt x="1" y="0"/>
                  </a:lnTo>
                  <a:lnTo>
                    <a:pt x="44" y="0"/>
                  </a:lnTo>
                  <a:lnTo>
                    <a:pt x="59" y="2"/>
                  </a:lnTo>
                  <a:lnTo>
                    <a:pt x="70" y="8"/>
                  </a:lnTo>
                  <a:close/>
                  <a:moveTo>
                    <a:pt x="61" y="47"/>
                  </a:moveTo>
                  <a:lnTo>
                    <a:pt x="67" y="40"/>
                  </a:lnTo>
                  <a:lnTo>
                    <a:pt x="69" y="28"/>
                  </a:lnTo>
                  <a:lnTo>
                    <a:pt x="68" y="17"/>
                  </a:lnTo>
                  <a:lnTo>
                    <a:pt x="62" y="10"/>
                  </a:lnTo>
                  <a:lnTo>
                    <a:pt x="53" y="7"/>
                  </a:lnTo>
                  <a:lnTo>
                    <a:pt x="42" y="6"/>
                  </a:lnTo>
                  <a:lnTo>
                    <a:pt x="25" y="6"/>
                  </a:lnTo>
                  <a:lnTo>
                    <a:pt x="22" y="6"/>
                  </a:lnTo>
                  <a:lnTo>
                    <a:pt x="20" y="7"/>
                  </a:lnTo>
                  <a:lnTo>
                    <a:pt x="20" y="9"/>
                  </a:lnTo>
                  <a:lnTo>
                    <a:pt x="20" y="53"/>
                  </a:lnTo>
                  <a:lnTo>
                    <a:pt x="43" y="53"/>
                  </a:lnTo>
                  <a:lnTo>
                    <a:pt x="49" y="52"/>
                  </a:lnTo>
                  <a:lnTo>
                    <a:pt x="54" y="51"/>
                  </a:lnTo>
                  <a:lnTo>
                    <a:pt x="61" y="4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16" name="Freeform 237"/>
            <p:cNvSpPr>
              <a:spLocks/>
            </p:cNvSpPr>
            <p:nvPr/>
          </p:nvSpPr>
          <p:spPr bwMode="auto">
            <a:xfrm>
              <a:off x="5582823" y="5395485"/>
              <a:ext cx="84470" cy="127335"/>
            </a:xfrm>
            <a:custGeom>
              <a:avLst/>
              <a:gdLst>
                <a:gd name="T0" fmla="*/ 46 w 46"/>
                <a:gd name="T1" fmla="*/ 81 h 94"/>
                <a:gd name="T2" fmla="*/ 45 w 46"/>
                <a:gd name="T3" fmla="*/ 85 h 94"/>
                <a:gd name="T4" fmla="*/ 42 w 46"/>
                <a:gd name="T5" fmla="*/ 87 h 94"/>
                <a:gd name="T6" fmla="*/ 40 w 46"/>
                <a:gd name="T7" fmla="*/ 91 h 94"/>
                <a:gd name="T8" fmla="*/ 37 w 46"/>
                <a:gd name="T9" fmla="*/ 93 h 94"/>
                <a:gd name="T10" fmla="*/ 33 w 46"/>
                <a:gd name="T11" fmla="*/ 94 h 94"/>
                <a:gd name="T12" fmla="*/ 29 w 46"/>
                <a:gd name="T13" fmla="*/ 94 h 94"/>
                <a:gd name="T14" fmla="*/ 24 w 46"/>
                <a:gd name="T15" fmla="*/ 94 h 94"/>
                <a:gd name="T16" fmla="*/ 21 w 46"/>
                <a:gd name="T17" fmla="*/ 92 h 94"/>
                <a:gd name="T18" fmla="*/ 16 w 46"/>
                <a:gd name="T19" fmla="*/ 90 h 94"/>
                <a:gd name="T20" fmla="*/ 15 w 46"/>
                <a:gd name="T21" fmla="*/ 86 h 94"/>
                <a:gd name="T22" fmla="*/ 14 w 46"/>
                <a:gd name="T23" fmla="*/ 83 h 94"/>
                <a:gd name="T24" fmla="*/ 13 w 46"/>
                <a:gd name="T25" fmla="*/ 78 h 94"/>
                <a:gd name="T26" fmla="*/ 13 w 46"/>
                <a:gd name="T27" fmla="*/ 73 h 94"/>
                <a:gd name="T28" fmla="*/ 13 w 46"/>
                <a:gd name="T29" fmla="*/ 30 h 94"/>
                <a:gd name="T30" fmla="*/ 0 w 46"/>
                <a:gd name="T31" fmla="*/ 30 h 94"/>
                <a:gd name="T32" fmla="*/ 0 w 46"/>
                <a:gd name="T33" fmla="*/ 25 h 94"/>
                <a:gd name="T34" fmla="*/ 5 w 46"/>
                <a:gd name="T35" fmla="*/ 25 h 94"/>
                <a:gd name="T36" fmla="*/ 9 w 46"/>
                <a:gd name="T37" fmla="*/ 24 h 94"/>
                <a:gd name="T38" fmla="*/ 12 w 46"/>
                <a:gd name="T39" fmla="*/ 23 h 94"/>
                <a:gd name="T40" fmla="*/ 13 w 46"/>
                <a:gd name="T41" fmla="*/ 20 h 94"/>
                <a:gd name="T42" fmla="*/ 15 w 46"/>
                <a:gd name="T43" fmla="*/ 16 h 94"/>
                <a:gd name="T44" fmla="*/ 16 w 46"/>
                <a:gd name="T45" fmla="*/ 12 h 94"/>
                <a:gd name="T46" fmla="*/ 16 w 46"/>
                <a:gd name="T47" fmla="*/ 6 h 94"/>
                <a:gd name="T48" fmla="*/ 18 w 46"/>
                <a:gd name="T49" fmla="*/ 0 h 94"/>
                <a:gd name="T50" fmla="*/ 21 w 46"/>
                <a:gd name="T51" fmla="*/ 0 h 94"/>
                <a:gd name="T52" fmla="*/ 21 w 46"/>
                <a:gd name="T53" fmla="*/ 25 h 94"/>
                <a:gd name="T54" fmla="*/ 41 w 46"/>
                <a:gd name="T55" fmla="*/ 25 h 94"/>
                <a:gd name="T56" fmla="*/ 41 w 46"/>
                <a:gd name="T57" fmla="*/ 30 h 94"/>
                <a:gd name="T58" fmla="*/ 21 w 46"/>
                <a:gd name="T59" fmla="*/ 30 h 94"/>
                <a:gd name="T60" fmla="*/ 21 w 46"/>
                <a:gd name="T61" fmla="*/ 75 h 94"/>
                <a:gd name="T62" fmla="*/ 22 w 46"/>
                <a:gd name="T63" fmla="*/ 81 h 94"/>
                <a:gd name="T64" fmla="*/ 23 w 46"/>
                <a:gd name="T65" fmla="*/ 84 h 94"/>
                <a:gd name="T66" fmla="*/ 24 w 46"/>
                <a:gd name="T67" fmla="*/ 86 h 94"/>
                <a:gd name="T68" fmla="*/ 28 w 46"/>
                <a:gd name="T69" fmla="*/ 88 h 94"/>
                <a:gd name="T70" fmla="*/ 31 w 46"/>
                <a:gd name="T71" fmla="*/ 88 h 94"/>
                <a:gd name="T72" fmla="*/ 34 w 46"/>
                <a:gd name="T73" fmla="*/ 88 h 94"/>
                <a:gd name="T74" fmla="*/ 39 w 46"/>
                <a:gd name="T75" fmla="*/ 86 h 94"/>
                <a:gd name="T76" fmla="*/ 41 w 46"/>
                <a:gd name="T77" fmla="*/ 84 h 94"/>
                <a:gd name="T78" fmla="*/ 42 w 46"/>
                <a:gd name="T79" fmla="*/ 79 h 94"/>
                <a:gd name="T80" fmla="*/ 46 w 46"/>
                <a:gd name="T81" fmla="*/ 8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94">
                  <a:moveTo>
                    <a:pt x="46" y="81"/>
                  </a:moveTo>
                  <a:lnTo>
                    <a:pt x="45" y="85"/>
                  </a:lnTo>
                  <a:lnTo>
                    <a:pt x="42" y="87"/>
                  </a:lnTo>
                  <a:lnTo>
                    <a:pt x="40" y="91"/>
                  </a:lnTo>
                  <a:lnTo>
                    <a:pt x="37" y="93"/>
                  </a:lnTo>
                  <a:lnTo>
                    <a:pt x="33" y="94"/>
                  </a:lnTo>
                  <a:lnTo>
                    <a:pt x="29" y="94"/>
                  </a:lnTo>
                  <a:lnTo>
                    <a:pt x="24" y="94"/>
                  </a:lnTo>
                  <a:lnTo>
                    <a:pt x="21" y="92"/>
                  </a:lnTo>
                  <a:lnTo>
                    <a:pt x="16" y="90"/>
                  </a:lnTo>
                  <a:lnTo>
                    <a:pt x="15" y="86"/>
                  </a:lnTo>
                  <a:lnTo>
                    <a:pt x="14" y="83"/>
                  </a:lnTo>
                  <a:lnTo>
                    <a:pt x="13" y="78"/>
                  </a:lnTo>
                  <a:lnTo>
                    <a:pt x="13" y="73"/>
                  </a:lnTo>
                  <a:lnTo>
                    <a:pt x="13" y="30"/>
                  </a:lnTo>
                  <a:lnTo>
                    <a:pt x="0" y="30"/>
                  </a:lnTo>
                  <a:lnTo>
                    <a:pt x="0" y="25"/>
                  </a:lnTo>
                  <a:lnTo>
                    <a:pt x="5" y="25"/>
                  </a:lnTo>
                  <a:lnTo>
                    <a:pt x="9" y="24"/>
                  </a:lnTo>
                  <a:lnTo>
                    <a:pt x="12" y="23"/>
                  </a:lnTo>
                  <a:lnTo>
                    <a:pt x="13" y="20"/>
                  </a:lnTo>
                  <a:lnTo>
                    <a:pt x="15" y="16"/>
                  </a:lnTo>
                  <a:lnTo>
                    <a:pt x="16" y="12"/>
                  </a:lnTo>
                  <a:lnTo>
                    <a:pt x="16" y="6"/>
                  </a:lnTo>
                  <a:lnTo>
                    <a:pt x="18" y="0"/>
                  </a:lnTo>
                  <a:lnTo>
                    <a:pt x="21" y="0"/>
                  </a:lnTo>
                  <a:lnTo>
                    <a:pt x="21" y="25"/>
                  </a:lnTo>
                  <a:lnTo>
                    <a:pt x="41" y="25"/>
                  </a:lnTo>
                  <a:lnTo>
                    <a:pt x="41" y="30"/>
                  </a:lnTo>
                  <a:lnTo>
                    <a:pt x="21" y="30"/>
                  </a:lnTo>
                  <a:lnTo>
                    <a:pt x="21" y="75"/>
                  </a:lnTo>
                  <a:lnTo>
                    <a:pt x="22" y="81"/>
                  </a:lnTo>
                  <a:lnTo>
                    <a:pt x="23" y="84"/>
                  </a:lnTo>
                  <a:lnTo>
                    <a:pt x="24" y="86"/>
                  </a:lnTo>
                  <a:lnTo>
                    <a:pt x="28" y="88"/>
                  </a:lnTo>
                  <a:lnTo>
                    <a:pt x="31" y="88"/>
                  </a:lnTo>
                  <a:lnTo>
                    <a:pt x="34" y="88"/>
                  </a:lnTo>
                  <a:lnTo>
                    <a:pt x="39" y="86"/>
                  </a:lnTo>
                  <a:lnTo>
                    <a:pt x="41" y="84"/>
                  </a:lnTo>
                  <a:lnTo>
                    <a:pt x="42" y="79"/>
                  </a:lnTo>
                  <a:lnTo>
                    <a:pt x="46" y="8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17" name="Rectangle 238"/>
            <p:cNvSpPr>
              <a:spLocks noChangeArrowheads="1"/>
            </p:cNvSpPr>
            <p:nvPr/>
          </p:nvSpPr>
          <p:spPr bwMode="auto">
            <a:xfrm>
              <a:off x="5098040" y="2867741"/>
              <a:ext cx="826335" cy="3115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18" name="Rectangle 239"/>
            <p:cNvSpPr>
              <a:spLocks noChangeArrowheads="1"/>
            </p:cNvSpPr>
            <p:nvPr/>
          </p:nvSpPr>
          <p:spPr bwMode="auto">
            <a:xfrm>
              <a:off x="5098040" y="2927345"/>
              <a:ext cx="826335" cy="3115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19" name="Rectangle 240"/>
            <p:cNvSpPr>
              <a:spLocks noChangeArrowheads="1"/>
            </p:cNvSpPr>
            <p:nvPr/>
          </p:nvSpPr>
          <p:spPr bwMode="auto">
            <a:xfrm>
              <a:off x="5098040" y="2995076"/>
              <a:ext cx="826335" cy="29802"/>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20" name="Rectangle 241"/>
            <p:cNvSpPr>
              <a:spLocks noChangeArrowheads="1"/>
            </p:cNvSpPr>
            <p:nvPr/>
          </p:nvSpPr>
          <p:spPr bwMode="auto">
            <a:xfrm>
              <a:off x="5098040" y="3068227"/>
              <a:ext cx="826335" cy="3115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21" name="Freeform 242"/>
            <p:cNvSpPr>
              <a:spLocks/>
            </p:cNvSpPr>
            <p:nvPr/>
          </p:nvSpPr>
          <p:spPr bwMode="auto">
            <a:xfrm>
              <a:off x="6163093" y="2668610"/>
              <a:ext cx="119360" cy="104307"/>
            </a:xfrm>
            <a:custGeom>
              <a:avLst/>
              <a:gdLst>
                <a:gd name="T0" fmla="*/ 0 w 65"/>
                <a:gd name="T1" fmla="*/ 77 h 77"/>
                <a:gd name="T2" fmla="*/ 16 w 65"/>
                <a:gd name="T3" fmla="*/ 0 h 77"/>
                <a:gd name="T4" fmla="*/ 65 w 65"/>
                <a:gd name="T5" fmla="*/ 0 h 77"/>
                <a:gd name="T6" fmla="*/ 62 w 65"/>
                <a:gd name="T7" fmla="*/ 9 h 77"/>
                <a:gd name="T8" fmla="*/ 24 w 65"/>
                <a:gd name="T9" fmla="*/ 9 h 77"/>
                <a:gd name="T10" fmla="*/ 18 w 65"/>
                <a:gd name="T11" fmla="*/ 33 h 77"/>
                <a:gd name="T12" fmla="*/ 60 w 65"/>
                <a:gd name="T13" fmla="*/ 33 h 77"/>
                <a:gd name="T14" fmla="*/ 57 w 65"/>
                <a:gd name="T15" fmla="*/ 42 h 77"/>
                <a:gd name="T16" fmla="*/ 16 w 65"/>
                <a:gd name="T17" fmla="*/ 42 h 77"/>
                <a:gd name="T18" fmla="*/ 9 w 65"/>
                <a:gd name="T19" fmla="*/ 77 h 77"/>
                <a:gd name="T20" fmla="*/ 0 w 65"/>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77">
                  <a:moveTo>
                    <a:pt x="0" y="77"/>
                  </a:moveTo>
                  <a:lnTo>
                    <a:pt x="16" y="0"/>
                  </a:lnTo>
                  <a:lnTo>
                    <a:pt x="65" y="0"/>
                  </a:lnTo>
                  <a:lnTo>
                    <a:pt x="62" y="9"/>
                  </a:lnTo>
                  <a:lnTo>
                    <a:pt x="24" y="9"/>
                  </a:lnTo>
                  <a:lnTo>
                    <a:pt x="18" y="33"/>
                  </a:lnTo>
                  <a:lnTo>
                    <a:pt x="60" y="33"/>
                  </a:lnTo>
                  <a:lnTo>
                    <a:pt x="57" y="42"/>
                  </a:lnTo>
                  <a:lnTo>
                    <a:pt x="16" y="42"/>
                  </a:lnTo>
                  <a:lnTo>
                    <a:pt x="9" y="77"/>
                  </a:lnTo>
                  <a:lnTo>
                    <a:pt x="0" y="7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22" name="Freeform 243"/>
            <p:cNvSpPr>
              <a:spLocks noEditPoints="1"/>
            </p:cNvSpPr>
            <p:nvPr/>
          </p:nvSpPr>
          <p:spPr bwMode="auto">
            <a:xfrm>
              <a:off x="6284289" y="2764789"/>
              <a:ext cx="42235" cy="37930"/>
            </a:xfrm>
            <a:custGeom>
              <a:avLst/>
              <a:gdLst>
                <a:gd name="T0" fmla="*/ 19 w 23"/>
                <a:gd name="T1" fmla="*/ 12 h 28"/>
                <a:gd name="T2" fmla="*/ 19 w 23"/>
                <a:gd name="T3" fmla="*/ 9 h 28"/>
                <a:gd name="T4" fmla="*/ 18 w 23"/>
                <a:gd name="T5" fmla="*/ 6 h 28"/>
                <a:gd name="T6" fmla="*/ 17 w 23"/>
                <a:gd name="T7" fmla="*/ 4 h 28"/>
                <a:gd name="T8" fmla="*/ 14 w 23"/>
                <a:gd name="T9" fmla="*/ 2 h 28"/>
                <a:gd name="T10" fmla="*/ 12 w 23"/>
                <a:gd name="T11" fmla="*/ 2 h 28"/>
                <a:gd name="T12" fmla="*/ 9 w 23"/>
                <a:gd name="T13" fmla="*/ 2 h 28"/>
                <a:gd name="T14" fmla="*/ 5 w 23"/>
                <a:gd name="T15" fmla="*/ 4 h 28"/>
                <a:gd name="T16" fmla="*/ 4 w 23"/>
                <a:gd name="T17" fmla="*/ 6 h 28"/>
                <a:gd name="T18" fmla="*/ 3 w 23"/>
                <a:gd name="T19" fmla="*/ 10 h 28"/>
                <a:gd name="T20" fmla="*/ 3 w 23"/>
                <a:gd name="T21" fmla="*/ 12 h 28"/>
                <a:gd name="T22" fmla="*/ 19 w 23"/>
                <a:gd name="T23" fmla="*/ 12 h 28"/>
                <a:gd name="T24" fmla="*/ 3 w 23"/>
                <a:gd name="T25" fmla="*/ 14 h 28"/>
                <a:gd name="T26" fmla="*/ 3 w 23"/>
                <a:gd name="T27" fmla="*/ 19 h 28"/>
                <a:gd name="T28" fmla="*/ 4 w 23"/>
                <a:gd name="T29" fmla="*/ 21 h 28"/>
                <a:gd name="T30" fmla="*/ 5 w 23"/>
                <a:gd name="T31" fmla="*/ 23 h 28"/>
                <a:gd name="T32" fmla="*/ 9 w 23"/>
                <a:gd name="T33" fmla="*/ 25 h 28"/>
                <a:gd name="T34" fmla="*/ 12 w 23"/>
                <a:gd name="T35" fmla="*/ 27 h 28"/>
                <a:gd name="T36" fmla="*/ 16 w 23"/>
                <a:gd name="T37" fmla="*/ 25 h 28"/>
                <a:gd name="T38" fmla="*/ 18 w 23"/>
                <a:gd name="T39" fmla="*/ 24 h 28"/>
                <a:gd name="T40" fmla="*/ 20 w 23"/>
                <a:gd name="T41" fmla="*/ 22 h 28"/>
                <a:gd name="T42" fmla="*/ 21 w 23"/>
                <a:gd name="T43" fmla="*/ 20 h 28"/>
                <a:gd name="T44" fmla="*/ 22 w 23"/>
                <a:gd name="T45" fmla="*/ 20 h 28"/>
                <a:gd name="T46" fmla="*/ 21 w 23"/>
                <a:gd name="T47" fmla="*/ 23 h 28"/>
                <a:gd name="T48" fmla="*/ 19 w 23"/>
                <a:gd name="T49" fmla="*/ 25 h 28"/>
                <a:gd name="T50" fmla="*/ 16 w 23"/>
                <a:gd name="T51" fmla="*/ 28 h 28"/>
                <a:gd name="T52" fmla="*/ 12 w 23"/>
                <a:gd name="T53" fmla="*/ 28 h 28"/>
                <a:gd name="T54" fmla="*/ 9 w 23"/>
                <a:gd name="T55" fmla="*/ 28 h 28"/>
                <a:gd name="T56" fmla="*/ 5 w 23"/>
                <a:gd name="T57" fmla="*/ 27 h 28"/>
                <a:gd name="T58" fmla="*/ 3 w 23"/>
                <a:gd name="T59" fmla="*/ 24 h 28"/>
                <a:gd name="T60" fmla="*/ 1 w 23"/>
                <a:gd name="T61" fmla="*/ 22 h 28"/>
                <a:gd name="T62" fmla="*/ 0 w 23"/>
                <a:gd name="T63" fmla="*/ 19 h 28"/>
                <a:gd name="T64" fmla="*/ 0 w 23"/>
                <a:gd name="T65" fmla="*/ 14 h 28"/>
                <a:gd name="T66" fmla="*/ 0 w 23"/>
                <a:gd name="T67" fmla="*/ 10 h 28"/>
                <a:gd name="T68" fmla="*/ 1 w 23"/>
                <a:gd name="T69" fmla="*/ 6 h 28"/>
                <a:gd name="T70" fmla="*/ 3 w 23"/>
                <a:gd name="T71" fmla="*/ 4 h 28"/>
                <a:gd name="T72" fmla="*/ 5 w 23"/>
                <a:gd name="T73" fmla="*/ 2 h 28"/>
                <a:gd name="T74" fmla="*/ 9 w 23"/>
                <a:gd name="T75" fmla="*/ 0 h 28"/>
                <a:gd name="T76" fmla="*/ 12 w 23"/>
                <a:gd name="T77" fmla="*/ 0 h 28"/>
                <a:gd name="T78" fmla="*/ 16 w 23"/>
                <a:gd name="T79" fmla="*/ 1 h 28"/>
                <a:gd name="T80" fmla="*/ 20 w 23"/>
                <a:gd name="T81" fmla="*/ 3 h 28"/>
                <a:gd name="T82" fmla="*/ 21 w 23"/>
                <a:gd name="T83" fmla="*/ 5 h 28"/>
                <a:gd name="T84" fmla="*/ 22 w 23"/>
                <a:gd name="T85" fmla="*/ 10 h 28"/>
                <a:gd name="T86" fmla="*/ 23 w 23"/>
                <a:gd name="T87" fmla="*/ 14 h 28"/>
                <a:gd name="T88" fmla="*/ 3 w 23"/>
                <a:gd name="T89"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 h="28">
                  <a:moveTo>
                    <a:pt x="19" y="12"/>
                  </a:moveTo>
                  <a:lnTo>
                    <a:pt x="19" y="9"/>
                  </a:lnTo>
                  <a:lnTo>
                    <a:pt x="18" y="6"/>
                  </a:lnTo>
                  <a:lnTo>
                    <a:pt x="17" y="4"/>
                  </a:lnTo>
                  <a:lnTo>
                    <a:pt x="14" y="2"/>
                  </a:lnTo>
                  <a:lnTo>
                    <a:pt x="12" y="2"/>
                  </a:lnTo>
                  <a:lnTo>
                    <a:pt x="9" y="2"/>
                  </a:lnTo>
                  <a:lnTo>
                    <a:pt x="5" y="4"/>
                  </a:lnTo>
                  <a:lnTo>
                    <a:pt x="4" y="6"/>
                  </a:lnTo>
                  <a:lnTo>
                    <a:pt x="3" y="10"/>
                  </a:lnTo>
                  <a:lnTo>
                    <a:pt x="3" y="12"/>
                  </a:lnTo>
                  <a:lnTo>
                    <a:pt x="19" y="12"/>
                  </a:lnTo>
                  <a:close/>
                  <a:moveTo>
                    <a:pt x="3" y="14"/>
                  </a:moveTo>
                  <a:lnTo>
                    <a:pt x="3" y="19"/>
                  </a:lnTo>
                  <a:lnTo>
                    <a:pt x="4" y="21"/>
                  </a:lnTo>
                  <a:lnTo>
                    <a:pt x="5" y="23"/>
                  </a:lnTo>
                  <a:lnTo>
                    <a:pt x="9" y="25"/>
                  </a:lnTo>
                  <a:lnTo>
                    <a:pt x="12" y="27"/>
                  </a:lnTo>
                  <a:lnTo>
                    <a:pt x="16" y="25"/>
                  </a:lnTo>
                  <a:lnTo>
                    <a:pt x="18" y="24"/>
                  </a:lnTo>
                  <a:lnTo>
                    <a:pt x="20" y="22"/>
                  </a:lnTo>
                  <a:lnTo>
                    <a:pt x="21" y="20"/>
                  </a:lnTo>
                  <a:lnTo>
                    <a:pt x="22" y="20"/>
                  </a:lnTo>
                  <a:lnTo>
                    <a:pt x="21" y="23"/>
                  </a:lnTo>
                  <a:lnTo>
                    <a:pt x="19" y="25"/>
                  </a:lnTo>
                  <a:lnTo>
                    <a:pt x="16" y="28"/>
                  </a:lnTo>
                  <a:lnTo>
                    <a:pt x="12" y="28"/>
                  </a:lnTo>
                  <a:lnTo>
                    <a:pt x="9" y="28"/>
                  </a:lnTo>
                  <a:lnTo>
                    <a:pt x="5" y="27"/>
                  </a:lnTo>
                  <a:lnTo>
                    <a:pt x="3" y="24"/>
                  </a:lnTo>
                  <a:lnTo>
                    <a:pt x="1" y="22"/>
                  </a:lnTo>
                  <a:lnTo>
                    <a:pt x="0" y="19"/>
                  </a:lnTo>
                  <a:lnTo>
                    <a:pt x="0" y="14"/>
                  </a:lnTo>
                  <a:lnTo>
                    <a:pt x="0" y="10"/>
                  </a:lnTo>
                  <a:lnTo>
                    <a:pt x="1" y="6"/>
                  </a:lnTo>
                  <a:lnTo>
                    <a:pt x="3" y="4"/>
                  </a:lnTo>
                  <a:lnTo>
                    <a:pt x="5" y="2"/>
                  </a:lnTo>
                  <a:lnTo>
                    <a:pt x="9" y="0"/>
                  </a:lnTo>
                  <a:lnTo>
                    <a:pt x="12" y="0"/>
                  </a:lnTo>
                  <a:lnTo>
                    <a:pt x="16" y="1"/>
                  </a:lnTo>
                  <a:lnTo>
                    <a:pt x="20" y="3"/>
                  </a:lnTo>
                  <a:lnTo>
                    <a:pt x="21" y="5"/>
                  </a:lnTo>
                  <a:lnTo>
                    <a:pt x="22" y="10"/>
                  </a:lnTo>
                  <a:lnTo>
                    <a:pt x="23" y="14"/>
                  </a:lnTo>
                  <a:lnTo>
                    <a:pt x="3" y="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23" name="Freeform 244"/>
            <p:cNvSpPr>
              <a:spLocks/>
            </p:cNvSpPr>
            <p:nvPr/>
          </p:nvSpPr>
          <p:spPr bwMode="auto">
            <a:xfrm>
              <a:off x="6333869" y="2766144"/>
              <a:ext cx="49581" cy="36576"/>
            </a:xfrm>
            <a:custGeom>
              <a:avLst/>
              <a:gdLst>
                <a:gd name="T0" fmla="*/ 15 w 27"/>
                <a:gd name="T1" fmla="*/ 10 h 27"/>
                <a:gd name="T2" fmla="*/ 19 w 27"/>
                <a:gd name="T3" fmla="*/ 3 h 27"/>
                <a:gd name="T4" fmla="*/ 19 w 27"/>
                <a:gd name="T5" fmla="*/ 2 h 27"/>
                <a:gd name="T6" fmla="*/ 19 w 27"/>
                <a:gd name="T7" fmla="*/ 1 h 27"/>
                <a:gd name="T8" fmla="*/ 19 w 27"/>
                <a:gd name="T9" fmla="*/ 1 h 27"/>
                <a:gd name="T10" fmla="*/ 18 w 27"/>
                <a:gd name="T11" fmla="*/ 1 h 27"/>
                <a:gd name="T12" fmla="*/ 16 w 27"/>
                <a:gd name="T13" fmla="*/ 1 h 27"/>
                <a:gd name="T14" fmla="*/ 16 w 27"/>
                <a:gd name="T15" fmla="*/ 0 h 27"/>
                <a:gd name="T16" fmla="*/ 26 w 27"/>
                <a:gd name="T17" fmla="*/ 0 h 27"/>
                <a:gd name="T18" fmla="*/ 26 w 27"/>
                <a:gd name="T19" fmla="*/ 1 h 27"/>
                <a:gd name="T20" fmla="*/ 25 w 27"/>
                <a:gd name="T21" fmla="*/ 1 h 27"/>
                <a:gd name="T22" fmla="*/ 24 w 27"/>
                <a:gd name="T23" fmla="*/ 1 h 27"/>
                <a:gd name="T24" fmla="*/ 24 w 27"/>
                <a:gd name="T25" fmla="*/ 1 h 27"/>
                <a:gd name="T26" fmla="*/ 22 w 27"/>
                <a:gd name="T27" fmla="*/ 2 h 27"/>
                <a:gd name="T28" fmla="*/ 16 w 27"/>
                <a:gd name="T29" fmla="*/ 11 h 27"/>
                <a:gd name="T30" fmla="*/ 22 w 27"/>
                <a:gd name="T31" fmla="*/ 22 h 27"/>
                <a:gd name="T32" fmla="*/ 24 w 27"/>
                <a:gd name="T33" fmla="*/ 24 h 27"/>
                <a:gd name="T34" fmla="*/ 25 w 27"/>
                <a:gd name="T35" fmla="*/ 24 h 27"/>
                <a:gd name="T36" fmla="*/ 26 w 27"/>
                <a:gd name="T37" fmla="*/ 26 h 27"/>
                <a:gd name="T38" fmla="*/ 27 w 27"/>
                <a:gd name="T39" fmla="*/ 26 h 27"/>
                <a:gd name="T40" fmla="*/ 27 w 27"/>
                <a:gd name="T41" fmla="*/ 27 h 27"/>
                <a:gd name="T42" fmla="*/ 16 w 27"/>
                <a:gd name="T43" fmla="*/ 27 h 27"/>
                <a:gd name="T44" fmla="*/ 16 w 27"/>
                <a:gd name="T45" fmla="*/ 26 h 27"/>
                <a:gd name="T46" fmla="*/ 18 w 27"/>
                <a:gd name="T47" fmla="*/ 26 h 27"/>
                <a:gd name="T48" fmla="*/ 19 w 27"/>
                <a:gd name="T49" fmla="*/ 24 h 27"/>
                <a:gd name="T50" fmla="*/ 19 w 27"/>
                <a:gd name="T51" fmla="*/ 24 h 27"/>
                <a:gd name="T52" fmla="*/ 19 w 27"/>
                <a:gd name="T53" fmla="*/ 22 h 27"/>
                <a:gd name="T54" fmla="*/ 13 w 27"/>
                <a:gd name="T55" fmla="*/ 14 h 27"/>
                <a:gd name="T56" fmla="*/ 8 w 27"/>
                <a:gd name="T57" fmla="*/ 23 h 27"/>
                <a:gd name="T58" fmla="*/ 8 w 27"/>
                <a:gd name="T59" fmla="*/ 24 h 27"/>
                <a:gd name="T60" fmla="*/ 8 w 27"/>
                <a:gd name="T61" fmla="*/ 24 h 27"/>
                <a:gd name="T62" fmla="*/ 9 w 27"/>
                <a:gd name="T63" fmla="*/ 26 h 27"/>
                <a:gd name="T64" fmla="*/ 10 w 27"/>
                <a:gd name="T65" fmla="*/ 26 h 27"/>
                <a:gd name="T66" fmla="*/ 10 w 27"/>
                <a:gd name="T67" fmla="*/ 27 h 27"/>
                <a:gd name="T68" fmla="*/ 0 w 27"/>
                <a:gd name="T69" fmla="*/ 27 h 27"/>
                <a:gd name="T70" fmla="*/ 0 w 27"/>
                <a:gd name="T71" fmla="*/ 26 h 27"/>
                <a:gd name="T72" fmla="*/ 2 w 27"/>
                <a:gd name="T73" fmla="*/ 26 h 27"/>
                <a:gd name="T74" fmla="*/ 4 w 27"/>
                <a:gd name="T75" fmla="*/ 24 h 27"/>
                <a:gd name="T76" fmla="*/ 4 w 27"/>
                <a:gd name="T77" fmla="*/ 23 h 27"/>
                <a:gd name="T78" fmla="*/ 6 w 27"/>
                <a:gd name="T79" fmla="*/ 22 h 27"/>
                <a:gd name="T80" fmla="*/ 12 w 27"/>
                <a:gd name="T81" fmla="*/ 13 h 27"/>
                <a:gd name="T82" fmla="*/ 6 w 27"/>
                <a:gd name="T83" fmla="*/ 2 h 27"/>
                <a:gd name="T84" fmla="*/ 4 w 27"/>
                <a:gd name="T85" fmla="*/ 1 h 27"/>
                <a:gd name="T86" fmla="*/ 3 w 27"/>
                <a:gd name="T87" fmla="*/ 1 h 27"/>
                <a:gd name="T88" fmla="*/ 2 w 27"/>
                <a:gd name="T89" fmla="*/ 1 h 27"/>
                <a:gd name="T90" fmla="*/ 2 w 27"/>
                <a:gd name="T91" fmla="*/ 0 h 27"/>
                <a:gd name="T92" fmla="*/ 12 w 27"/>
                <a:gd name="T93" fmla="*/ 0 h 27"/>
                <a:gd name="T94" fmla="*/ 12 w 27"/>
                <a:gd name="T95" fmla="*/ 1 h 27"/>
                <a:gd name="T96" fmla="*/ 11 w 27"/>
                <a:gd name="T97" fmla="*/ 1 h 27"/>
                <a:gd name="T98" fmla="*/ 10 w 27"/>
                <a:gd name="T99" fmla="*/ 1 h 27"/>
                <a:gd name="T100" fmla="*/ 10 w 27"/>
                <a:gd name="T101" fmla="*/ 1 h 27"/>
                <a:gd name="T102" fmla="*/ 10 w 27"/>
                <a:gd name="T103" fmla="*/ 3 h 27"/>
                <a:gd name="T104" fmla="*/ 15 w 27"/>
                <a:gd name="T10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 h="27">
                  <a:moveTo>
                    <a:pt x="15" y="10"/>
                  </a:moveTo>
                  <a:lnTo>
                    <a:pt x="19" y="3"/>
                  </a:lnTo>
                  <a:lnTo>
                    <a:pt x="19" y="2"/>
                  </a:lnTo>
                  <a:lnTo>
                    <a:pt x="19" y="1"/>
                  </a:lnTo>
                  <a:lnTo>
                    <a:pt x="19" y="1"/>
                  </a:lnTo>
                  <a:lnTo>
                    <a:pt x="18" y="1"/>
                  </a:lnTo>
                  <a:lnTo>
                    <a:pt x="16" y="1"/>
                  </a:lnTo>
                  <a:lnTo>
                    <a:pt x="16" y="0"/>
                  </a:lnTo>
                  <a:lnTo>
                    <a:pt x="26" y="0"/>
                  </a:lnTo>
                  <a:lnTo>
                    <a:pt x="26" y="1"/>
                  </a:lnTo>
                  <a:lnTo>
                    <a:pt x="25" y="1"/>
                  </a:lnTo>
                  <a:lnTo>
                    <a:pt x="24" y="1"/>
                  </a:lnTo>
                  <a:lnTo>
                    <a:pt x="24" y="1"/>
                  </a:lnTo>
                  <a:lnTo>
                    <a:pt x="22" y="2"/>
                  </a:lnTo>
                  <a:lnTo>
                    <a:pt x="16" y="11"/>
                  </a:lnTo>
                  <a:lnTo>
                    <a:pt x="22" y="22"/>
                  </a:lnTo>
                  <a:lnTo>
                    <a:pt x="24" y="24"/>
                  </a:lnTo>
                  <a:lnTo>
                    <a:pt x="25" y="24"/>
                  </a:lnTo>
                  <a:lnTo>
                    <a:pt x="26" y="26"/>
                  </a:lnTo>
                  <a:lnTo>
                    <a:pt x="27" y="26"/>
                  </a:lnTo>
                  <a:lnTo>
                    <a:pt x="27" y="27"/>
                  </a:lnTo>
                  <a:lnTo>
                    <a:pt x="16" y="27"/>
                  </a:lnTo>
                  <a:lnTo>
                    <a:pt x="16" y="26"/>
                  </a:lnTo>
                  <a:lnTo>
                    <a:pt x="18" y="26"/>
                  </a:lnTo>
                  <a:lnTo>
                    <a:pt x="19" y="24"/>
                  </a:lnTo>
                  <a:lnTo>
                    <a:pt x="19" y="24"/>
                  </a:lnTo>
                  <a:lnTo>
                    <a:pt x="19" y="22"/>
                  </a:lnTo>
                  <a:lnTo>
                    <a:pt x="13" y="14"/>
                  </a:lnTo>
                  <a:lnTo>
                    <a:pt x="8" y="23"/>
                  </a:lnTo>
                  <a:lnTo>
                    <a:pt x="8" y="24"/>
                  </a:lnTo>
                  <a:lnTo>
                    <a:pt x="8" y="24"/>
                  </a:lnTo>
                  <a:lnTo>
                    <a:pt x="9" y="26"/>
                  </a:lnTo>
                  <a:lnTo>
                    <a:pt x="10" y="26"/>
                  </a:lnTo>
                  <a:lnTo>
                    <a:pt x="10" y="27"/>
                  </a:lnTo>
                  <a:lnTo>
                    <a:pt x="0" y="27"/>
                  </a:lnTo>
                  <a:lnTo>
                    <a:pt x="0" y="26"/>
                  </a:lnTo>
                  <a:lnTo>
                    <a:pt x="2" y="26"/>
                  </a:lnTo>
                  <a:lnTo>
                    <a:pt x="4" y="24"/>
                  </a:lnTo>
                  <a:lnTo>
                    <a:pt x="4" y="23"/>
                  </a:lnTo>
                  <a:lnTo>
                    <a:pt x="6" y="22"/>
                  </a:lnTo>
                  <a:lnTo>
                    <a:pt x="12" y="13"/>
                  </a:lnTo>
                  <a:lnTo>
                    <a:pt x="6" y="2"/>
                  </a:lnTo>
                  <a:lnTo>
                    <a:pt x="4" y="1"/>
                  </a:lnTo>
                  <a:lnTo>
                    <a:pt x="3" y="1"/>
                  </a:lnTo>
                  <a:lnTo>
                    <a:pt x="2" y="1"/>
                  </a:lnTo>
                  <a:lnTo>
                    <a:pt x="2" y="0"/>
                  </a:lnTo>
                  <a:lnTo>
                    <a:pt x="12" y="0"/>
                  </a:lnTo>
                  <a:lnTo>
                    <a:pt x="12" y="1"/>
                  </a:lnTo>
                  <a:lnTo>
                    <a:pt x="11" y="1"/>
                  </a:lnTo>
                  <a:lnTo>
                    <a:pt x="10" y="1"/>
                  </a:lnTo>
                  <a:lnTo>
                    <a:pt x="10" y="1"/>
                  </a:lnTo>
                  <a:lnTo>
                    <a:pt x="10" y="3"/>
                  </a:lnTo>
                  <a:lnTo>
                    <a:pt x="15" y="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24" name="Freeform 245"/>
            <p:cNvSpPr>
              <a:spLocks noEditPoints="1"/>
            </p:cNvSpPr>
            <p:nvPr/>
          </p:nvSpPr>
          <p:spPr bwMode="auto">
            <a:xfrm>
              <a:off x="6390794" y="2702476"/>
              <a:ext cx="88142" cy="35220"/>
            </a:xfrm>
            <a:custGeom>
              <a:avLst/>
              <a:gdLst>
                <a:gd name="T0" fmla="*/ 0 w 48"/>
                <a:gd name="T1" fmla="*/ 5 h 26"/>
                <a:gd name="T2" fmla="*/ 0 w 48"/>
                <a:gd name="T3" fmla="*/ 0 h 26"/>
                <a:gd name="T4" fmla="*/ 48 w 48"/>
                <a:gd name="T5" fmla="*/ 0 h 26"/>
                <a:gd name="T6" fmla="*/ 48 w 48"/>
                <a:gd name="T7" fmla="*/ 5 h 26"/>
                <a:gd name="T8" fmla="*/ 0 w 48"/>
                <a:gd name="T9" fmla="*/ 5 h 26"/>
                <a:gd name="T10" fmla="*/ 0 w 48"/>
                <a:gd name="T11" fmla="*/ 26 h 26"/>
                <a:gd name="T12" fmla="*/ 0 w 48"/>
                <a:gd name="T13" fmla="*/ 22 h 26"/>
                <a:gd name="T14" fmla="*/ 48 w 48"/>
                <a:gd name="T15" fmla="*/ 22 h 26"/>
                <a:gd name="T16" fmla="*/ 48 w 48"/>
                <a:gd name="T17" fmla="*/ 26 h 26"/>
                <a:gd name="T18" fmla="*/ 0 w 48"/>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26">
                  <a:moveTo>
                    <a:pt x="0" y="5"/>
                  </a:moveTo>
                  <a:lnTo>
                    <a:pt x="0" y="0"/>
                  </a:lnTo>
                  <a:lnTo>
                    <a:pt x="48" y="0"/>
                  </a:lnTo>
                  <a:lnTo>
                    <a:pt x="48" y="5"/>
                  </a:lnTo>
                  <a:lnTo>
                    <a:pt x="0" y="5"/>
                  </a:lnTo>
                  <a:close/>
                  <a:moveTo>
                    <a:pt x="0" y="26"/>
                  </a:moveTo>
                  <a:lnTo>
                    <a:pt x="0" y="22"/>
                  </a:lnTo>
                  <a:lnTo>
                    <a:pt x="48" y="22"/>
                  </a:lnTo>
                  <a:lnTo>
                    <a:pt x="48" y="26"/>
                  </a:ln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25" name="Freeform 246"/>
            <p:cNvSpPr>
              <a:spLocks/>
            </p:cNvSpPr>
            <p:nvPr/>
          </p:nvSpPr>
          <p:spPr bwMode="auto">
            <a:xfrm>
              <a:off x="6508318" y="2671320"/>
              <a:ext cx="55089" cy="100243"/>
            </a:xfrm>
            <a:custGeom>
              <a:avLst/>
              <a:gdLst>
                <a:gd name="T0" fmla="*/ 19 w 30"/>
                <a:gd name="T1" fmla="*/ 0 h 74"/>
                <a:gd name="T2" fmla="*/ 19 w 30"/>
                <a:gd name="T3" fmla="*/ 64 h 74"/>
                <a:gd name="T4" fmla="*/ 19 w 30"/>
                <a:gd name="T5" fmla="*/ 67 h 74"/>
                <a:gd name="T6" fmla="*/ 20 w 30"/>
                <a:gd name="T7" fmla="*/ 70 h 74"/>
                <a:gd name="T8" fmla="*/ 23 w 30"/>
                <a:gd name="T9" fmla="*/ 71 h 74"/>
                <a:gd name="T10" fmla="*/ 27 w 30"/>
                <a:gd name="T11" fmla="*/ 71 h 74"/>
                <a:gd name="T12" fmla="*/ 30 w 30"/>
                <a:gd name="T13" fmla="*/ 71 h 74"/>
                <a:gd name="T14" fmla="*/ 30 w 30"/>
                <a:gd name="T15" fmla="*/ 74 h 74"/>
                <a:gd name="T16" fmla="*/ 0 w 30"/>
                <a:gd name="T17" fmla="*/ 74 h 74"/>
                <a:gd name="T18" fmla="*/ 0 w 30"/>
                <a:gd name="T19" fmla="*/ 71 h 74"/>
                <a:gd name="T20" fmla="*/ 3 w 30"/>
                <a:gd name="T21" fmla="*/ 71 h 74"/>
                <a:gd name="T22" fmla="*/ 7 w 30"/>
                <a:gd name="T23" fmla="*/ 71 h 74"/>
                <a:gd name="T24" fmla="*/ 10 w 30"/>
                <a:gd name="T25" fmla="*/ 70 h 74"/>
                <a:gd name="T26" fmla="*/ 11 w 30"/>
                <a:gd name="T27" fmla="*/ 67 h 74"/>
                <a:gd name="T28" fmla="*/ 11 w 30"/>
                <a:gd name="T29" fmla="*/ 64 h 74"/>
                <a:gd name="T30" fmla="*/ 11 w 30"/>
                <a:gd name="T31" fmla="*/ 13 h 74"/>
                <a:gd name="T32" fmla="*/ 10 w 30"/>
                <a:gd name="T33" fmla="*/ 10 h 74"/>
                <a:gd name="T34" fmla="*/ 9 w 30"/>
                <a:gd name="T35" fmla="*/ 10 h 74"/>
                <a:gd name="T36" fmla="*/ 7 w 30"/>
                <a:gd name="T37" fmla="*/ 10 h 74"/>
                <a:gd name="T38" fmla="*/ 0 w 30"/>
                <a:gd name="T39" fmla="*/ 10 h 74"/>
                <a:gd name="T40" fmla="*/ 0 w 30"/>
                <a:gd name="T41" fmla="*/ 7 h 74"/>
                <a:gd name="T42" fmla="*/ 3 w 30"/>
                <a:gd name="T43" fmla="*/ 7 h 74"/>
                <a:gd name="T44" fmla="*/ 9 w 30"/>
                <a:gd name="T45" fmla="*/ 7 h 74"/>
                <a:gd name="T46" fmla="*/ 12 w 30"/>
                <a:gd name="T47" fmla="*/ 5 h 74"/>
                <a:gd name="T48" fmla="*/ 14 w 30"/>
                <a:gd name="T49" fmla="*/ 3 h 74"/>
                <a:gd name="T50" fmla="*/ 16 w 30"/>
                <a:gd name="T51" fmla="*/ 0 h 74"/>
                <a:gd name="T52" fmla="*/ 19 w 30"/>
                <a:gd name="T5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74">
                  <a:moveTo>
                    <a:pt x="19" y="0"/>
                  </a:moveTo>
                  <a:lnTo>
                    <a:pt x="19" y="64"/>
                  </a:lnTo>
                  <a:lnTo>
                    <a:pt x="19" y="67"/>
                  </a:lnTo>
                  <a:lnTo>
                    <a:pt x="20" y="70"/>
                  </a:lnTo>
                  <a:lnTo>
                    <a:pt x="23" y="71"/>
                  </a:lnTo>
                  <a:lnTo>
                    <a:pt x="27" y="71"/>
                  </a:lnTo>
                  <a:lnTo>
                    <a:pt x="30" y="71"/>
                  </a:lnTo>
                  <a:lnTo>
                    <a:pt x="30" y="74"/>
                  </a:lnTo>
                  <a:lnTo>
                    <a:pt x="0" y="74"/>
                  </a:lnTo>
                  <a:lnTo>
                    <a:pt x="0" y="71"/>
                  </a:lnTo>
                  <a:lnTo>
                    <a:pt x="3" y="71"/>
                  </a:lnTo>
                  <a:lnTo>
                    <a:pt x="7" y="71"/>
                  </a:lnTo>
                  <a:lnTo>
                    <a:pt x="10" y="70"/>
                  </a:lnTo>
                  <a:lnTo>
                    <a:pt x="11" y="67"/>
                  </a:lnTo>
                  <a:lnTo>
                    <a:pt x="11" y="64"/>
                  </a:lnTo>
                  <a:lnTo>
                    <a:pt x="11" y="13"/>
                  </a:lnTo>
                  <a:lnTo>
                    <a:pt x="10" y="10"/>
                  </a:lnTo>
                  <a:lnTo>
                    <a:pt x="9" y="10"/>
                  </a:lnTo>
                  <a:lnTo>
                    <a:pt x="7" y="10"/>
                  </a:lnTo>
                  <a:lnTo>
                    <a:pt x="0" y="10"/>
                  </a:lnTo>
                  <a:lnTo>
                    <a:pt x="0" y="7"/>
                  </a:lnTo>
                  <a:lnTo>
                    <a:pt x="3" y="7"/>
                  </a:lnTo>
                  <a:lnTo>
                    <a:pt x="9" y="7"/>
                  </a:lnTo>
                  <a:lnTo>
                    <a:pt x="12" y="5"/>
                  </a:lnTo>
                  <a:lnTo>
                    <a:pt x="14" y="3"/>
                  </a:lnTo>
                  <a:lnTo>
                    <a:pt x="16" y="0"/>
                  </a:lnTo>
                  <a:lnTo>
                    <a:pt x="1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26" name="Freeform 247"/>
            <p:cNvSpPr>
              <a:spLocks/>
            </p:cNvSpPr>
            <p:nvPr/>
          </p:nvSpPr>
          <p:spPr bwMode="auto">
            <a:xfrm>
              <a:off x="6607478" y="2671320"/>
              <a:ext cx="55089" cy="100243"/>
            </a:xfrm>
            <a:custGeom>
              <a:avLst/>
              <a:gdLst>
                <a:gd name="T0" fmla="*/ 18 w 30"/>
                <a:gd name="T1" fmla="*/ 0 h 74"/>
                <a:gd name="T2" fmla="*/ 18 w 30"/>
                <a:gd name="T3" fmla="*/ 64 h 74"/>
                <a:gd name="T4" fmla="*/ 19 w 30"/>
                <a:gd name="T5" fmla="*/ 67 h 74"/>
                <a:gd name="T6" fmla="*/ 20 w 30"/>
                <a:gd name="T7" fmla="*/ 70 h 74"/>
                <a:gd name="T8" fmla="*/ 23 w 30"/>
                <a:gd name="T9" fmla="*/ 71 h 74"/>
                <a:gd name="T10" fmla="*/ 27 w 30"/>
                <a:gd name="T11" fmla="*/ 71 h 74"/>
                <a:gd name="T12" fmla="*/ 30 w 30"/>
                <a:gd name="T13" fmla="*/ 71 h 74"/>
                <a:gd name="T14" fmla="*/ 30 w 30"/>
                <a:gd name="T15" fmla="*/ 74 h 74"/>
                <a:gd name="T16" fmla="*/ 0 w 30"/>
                <a:gd name="T17" fmla="*/ 74 h 74"/>
                <a:gd name="T18" fmla="*/ 0 w 30"/>
                <a:gd name="T19" fmla="*/ 71 h 74"/>
                <a:gd name="T20" fmla="*/ 3 w 30"/>
                <a:gd name="T21" fmla="*/ 71 h 74"/>
                <a:gd name="T22" fmla="*/ 8 w 30"/>
                <a:gd name="T23" fmla="*/ 71 h 74"/>
                <a:gd name="T24" fmla="*/ 10 w 30"/>
                <a:gd name="T25" fmla="*/ 70 h 74"/>
                <a:gd name="T26" fmla="*/ 11 w 30"/>
                <a:gd name="T27" fmla="*/ 67 h 74"/>
                <a:gd name="T28" fmla="*/ 11 w 30"/>
                <a:gd name="T29" fmla="*/ 64 h 74"/>
                <a:gd name="T30" fmla="*/ 11 w 30"/>
                <a:gd name="T31" fmla="*/ 13 h 74"/>
                <a:gd name="T32" fmla="*/ 10 w 30"/>
                <a:gd name="T33" fmla="*/ 10 h 74"/>
                <a:gd name="T34" fmla="*/ 9 w 30"/>
                <a:gd name="T35" fmla="*/ 10 h 74"/>
                <a:gd name="T36" fmla="*/ 8 w 30"/>
                <a:gd name="T37" fmla="*/ 10 h 74"/>
                <a:gd name="T38" fmla="*/ 0 w 30"/>
                <a:gd name="T39" fmla="*/ 10 h 74"/>
                <a:gd name="T40" fmla="*/ 0 w 30"/>
                <a:gd name="T41" fmla="*/ 7 h 74"/>
                <a:gd name="T42" fmla="*/ 3 w 30"/>
                <a:gd name="T43" fmla="*/ 7 h 74"/>
                <a:gd name="T44" fmla="*/ 8 w 30"/>
                <a:gd name="T45" fmla="*/ 7 h 74"/>
                <a:gd name="T46" fmla="*/ 12 w 30"/>
                <a:gd name="T47" fmla="*/ 5 h 74"/>
                <a:gd name="T48" fmla="*/ 14 w 30"/>
                <a:gd name="T49" fmla="*/ 3 h 74"/>
                <a:gd name="T50" fmla="*/ 17 w 30"/>
                <a:gd name="T51" fmla="*/ 0 h 74"/>
                <a:gd name="T52" fmla="*/ 18 w 30"/>
                <a:gd name="T5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74">
                  <a:moveTo>
                    <a:pt x="18" y="0"/>
                  </a:moveTo>
                  <a:lnTo>
                    <a:pt x="18" y="64"/>
                  </a:lnTo>
                  <a:lnTo>
                    <a:pt x="19" y="67"/>
                  </a:lnTo>
                  <a:lnTo>
                    <a:pt x="20" y="70"/>
                  </a:lnTo>
                  <a:lnTo>
                    <a:pt x="23" y="71"/>
                  </a:lnTo>
                  <a:lnTo>
                    <a:pt x="27" y="71"/>
                  </a:lnTo>
                  <a:lnTo>
                    <a:pt x="30" y="71"/>
                  </a:lnTo>
                  <a:lnTo>
                    <a:pt x="30" y="74"/>
                  </a:lnTo>
                  <a:lnTo>
                    <a:pt x="0" y="74"/>
                  </a:lnTo>
                  <a:lnTo>
                    <a:pt x="0" y="71"/>
                  </a:lnTo>
                  <a:lnTo>
                    <a:pt x="3" y="71"/>
                  </a:lnTo>
                  <a:lnTo>
                    <a:pt x="8" y="71"/>
                  </a:lnTo>
                  <a:lnTo>
                    <a:pt x="10" y="70"/>
                  </a:lnTo>
                  <a:lnTo>
                    <a:pt x="11" y="67"/>
                  </a:lnTo>
                  <a:lnTo>
                    <a:pt x="11" y="64"/>
                  </a:lnTo>
                  <a:lnTo>
                    <a:pt x="11" y="13"/>
                  </a:lnTo>
                  <a:lnTo>
                    <a:pt x="10" y="10"/>
                  </a:lnTo>
                  <a:lnTo>
                    <a:pt x="9" y="10"/>
                  </a:lnTo>
                  <a:lnTo>
                    <a:pt x="8" y="10"/>
                  </a:lnTo>
                  <a:lnTo>
                    <a:pt x="0" y="10"/>
                  </a:lnTo>
                  <a:lnTo>
                    <a:pt x="0" y="7"/>
                  </a:lnTo>
                  <a:lnTo>
                    <a:pt x="3" y="7"/>
                  </a:lnTo>
                  <a:lnTo>
                    <a:pt x="8" y="7"/>
                  </a:lnTo>
                  <a:lnTo>
                    <a:pt x="12" y="5"/>
                  </a:lnTo>
                  <a:lnTo>
                    <a:pt x="14" y="3"/>
                  </a:lnTo>
                  <a:lnTo>
                    <a:pt x="17" y="0"/>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27" name="Freeform 248"/>
            <p:cNvSpPr>
              <a:spLocks/>
            </p:cNvSpPr>
            <p:nvPr/>
          </p:nvSpPr>
          <p:spPr bwMode="auto">
            <a:xfrm>
              <a:off x="6690111" y="2660483"/>
              <a:ext cx="84470" cy="123272"/>
            </a:xfrm>
            <a:custGeom>
              <a:avLst/>
              <a:gdLst>
                <a:gd name="T0" fmla="*/ 3 w 46"/>
                <a:gd name="T1" fmla="*/ 91 h 91"/>
                <a:gd name="T2" fmla="*/ 0 w 46"/>
                <a:gd name="T3" fmla="*/ 90 h 91"/>
                <a:gd name="T4" fmla="*/ 44 w 46"/>
                <a:gd name="T5" fmla="*/ 0 h 91"/>
                <a:gd name="T6" fmla="*/ 46 w 46"/>
                <a:gd name="T7" fmla="*/ 1 h 91"/>
                <a:gd name="T8" fmla="*/ 3 w 46"/>
                <a:gd name="T9" fmla="*/ 91 h 91"/>
              </a:gdLst>
              <a:ahLst/>
              <a:cxnLst>
                <a:cxn ang="0">
                  <a:pos x="T0" y="T1"/>
                </a:cxn>
                <a:cxn ang="0">
                  <a:pos x="T2" y="T3"/>
                </a:cxn>
                <a:cxn ang="0">
                  <a:pos x="T4" y="T5"/>
                </a:cxn>
                <a:cxn ang="0">
                  <a:pos x="T6" y="T7"/>
                </a:cxn>
                <a:cxn ang="0">
                  <a:pos x="T8" y="T9"/>
                </a:cxn>
              </a:cxnLst>
              <a:rect l="0" t="0" r="r" b="b"/>
              <a:pathLst>
                <a:path w="46" h="91">
                  <a:moveTo>
                    <a:pt x="3" y="91"/>
                  </a:moveTo>
                  <a:lnTo>
                    <a:pt x="0" y="90"/>
                  </a:lnTo>
                  <a:lnTo>
                    <a:pt x="44" y="0"/>
                  </a:lnTo>
                  <a:lnTo>
                    <a:pt x="46" y="1"/>
                  </a:lnTo>
                  <a:lnTo>
                    <a:pt x="3" y="9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28" name="Freeform 249"/>
            <p:cNvSpPr>
              <a:spLocks/>
            </p:cNvSpPr>
            <p:nvPr/>
          </p:nvSpPr>
          <p:spPr bwMode="auto">
            <a:xfrm>
              <a:off x="6792943" y="2672674"/>
              <a:ext cx="77125" cy="98889"/>
            </a:xfrm>
            <a:custGeom>
              <a:avLst/>
              <a:gdLst>
                <a:gd name="T0" fmla="*/ 33 w 42"/>
                <a:gd name="T1" fmla="*/ 24 h 73"/>
                <a:gd name="T2" fmla="*/ 33 w 42"/>
                <a:gd name="T3" fmla="*/ 13 h 73"/>
                <a:gd name="T4" fmla="*/ 31 w 42"/>
                <a:gd name="T5" fmla="*/ 7 h 73"/>
                <a:gd name="T6" fmla="*/ 24 w 42"/>
                <a:gd name="T7" fmla="*/ 3 h 73"/>
                <a:gd name="T8" fmla="*/ 17 w 42"/>
                <a:gd name="T9" fmla="*/ 3 h 73"/>
                <a:gd name="T10" fmla="*/ 11 w 42"/>
                <a:gd name="T11" fmla="*/ 6 h 73"/>
                <a:gd name="T12" fmla="*/ 8 w 42"/>
                <a:gd name="T13" fmla="*/ 9 h 73"/>
                <a:gd name="T14" fmla="*/ 8 w 42"/>
                <a:gd name="T15" fmla="*/ 15 h 73"/>
                <a:gd name="T16" fmla="*/ 10 w 42"/>
                <a:gd name="T17" fmla="*/ 18 h 73"/>
                <a:gd name="T18" fmla="*/ 10 w 42"/>
                <a:gd name="T19" fmla="*/ 21 h 73"/>
                <a:gd name="T20" fmla="*/ 8 w 42"/>
                <a:gd name="T21" fmla="*/ 24 h 73"/>
                <a:gd name="T22" fmla="*/ 5 w 42"/>
                <a:gd name="T23" fmla="*/ 24 h 73"/>
                <a:gd name="T24" fmla="*/ 1 w 42"/>
                <a:gd name="T25" fmla="*/ 20 h 73"/>
                <a:gd name="T26" fmla="*/ 1 w 42"/>
                <a:gd name="T27" fmla="*/ 13 h 73"/>
                <a:gd name="T28" fmla="*/ 5 w 42"/>
                <a:gd name="T29" fmla="*/ 7 h 73"/>
                <a:gd name="T30" fmla="*/ 11 w 42"/>
                <a:gd name="T31" fmla="*/ 2 h 73"/>
                <a:gd name="T32" fmla="*/ 22 w 42"/>
                <a:gd name="T33" fmla="*/ 0 h 73"/>
                <a:gd name="T34" fmla="*/ 30 w 42"/>
                <a:gd name="T35" fmla="*/ 1 h 73"/>
                <a:gd name="T36" fmla="*/ 36 w 42"/>
                <a:gd name="T37" fmla="*/ 4 h 73"/>
                <a:gd name="T38" fmla="*/ 41 w 42"/>
                <a:gd name="T39" fmla="*/ 12 h 73"/>
                <a:gd name="T40" fmla="*/ 41 w 42"/>
                <a:gd name="T41" fmla="*/ 22 h 73"/>
                <a:gd name="T42" fmla="*/ 35 w 42"/>
                <a:gd name="T43" fmla="*/ 33 h 73"/>
                <a:gd name="T44" fmla="*/ 23 w 42"/>
                <a:gd name="T45" fmla="*/ 46 h 73"/>
                <a:gd name="T46" fmla="*/ 13 w 42"/>
                <a:gd name="T47" fmla="*/ 56 h 73"/>
                <a:gd name="T48" fmla="*/ 6 w 42"/>
                <a:gd name="T49" fmla="*/ 64 h 73"/>
                <a:gd name="T50" fmla="*/ 30 w 42"/>
                <a:gd name="T51" fmla="*/ 66 h 73"/>
                <a:gd name="T52" fmla="*/ 36 w 42"/>
                <a:gd name="T53" fmla="*/ 63 h 73"/>
                <a:gd name="T54" fmla="*/ 39 w 42"/>
                <a:gd name="T55" fmla="*/ 59 h 73"/>
                <a:gd name="T56" fmla="*/ 42 w 42"/>
                <a:gd name="T57" fmla="*/ 54 h 73"/>
                <a:gd name="T58" fmla="*/ 0 w 42"/>
                <a:gd name="T59" fmla="*/ 73 h 73"/>
                <a:gd name="T60" fmla="*/ 2 w 42"/>
                <a:gd name="T61" fmla="*/ 62 h 73"/>
                <a:gd name="T62" fmla="*/ 10 w 42"/>
                <a:gd name="T63" fmla="*/ 54 h 73"/>
                <a:gd name="T64" fmla="*/ 19 w 42"/>
                <a:gd name="T65" fmla="*/ 44 h 73"/>
                <a:gd name="T66" fmla="*/ 27 w 42"/>
                <a:gd name="T67"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73">
                  <a:moveTo>
                    <a:pt x="31" y="30"/>
                  </a:moveTo>
                  <a:lnTo>
                    <a:pt x="33" y="24"/>
                  </a:lnTo>
                  <a:lnTo>
                    <a:pt x="34" y="18"/>
                  </a:lnTo>
                  <a:lnTo>
                    <a:pt x="33" y="13"/>
                  </a:lnTo>
                  <a:lnTo>
                    <a:pt x="32" y="10"/>
                  </a:lnTo>
                  <a:lnTo>
                    <a:pt x="31" y="7"/>
                  </a:lnTo>
                  <a:lnTo>
                    <a:pt x="27" y="4"/>
                  </a:lnTo>
                  <a:lnTo>
                    <a:pt x="24" y="3"/>
                  </a:lnTo>
                  <a:lnTo>
                    <a:pt x="20" y="2"/>
                  </a:lnTo>
                  <a:lnTo>
                    <a:pt x="17" y="3"/>
                  </a:lnTo>
                  <a:lnTo>
                    <a:pt x="14" y="3"/>
                  </a:lnTo>
                  <a:lnTo>
                    <a:pt x="11" y="6"/>
                  </a:lnTo>
                  <a:lnTo>
                    <a:pt x="9" y="7"/>
                  </a:lnTo>
                  <a:lnTo>
                    <a:pt x="8" y="9"/>
                  </a:lnTo>
                  <a:lnTo>
                    <a:pt x="8" y="12"/>
                  </a:lnTo>
                  <a:lnTo>
                    <a:pt x="8" y="15"/>
                  </a:lnTo>
                  <a:lnTo>
                    <a:pt x="9" y="17"/>
                  </a:lnTo>
                  <a:lnTo>
                    <a:pt x="10" y="18"/>
                  </a:lnTo>
                  <a:lnTo>
                    <a:pt x="11" y="20"/>
                  </a:lnTo>
                  <a:lnTo>
                    <a:pt x="10" y="21"/>
                  </a:lnTo>
                  <a:lnTo>
                    <a:pt x="9" y="22"/>
                  </a:lnTo>
                  <a:lnTo>
                    <a:pt x="8" y="24"/>
                  </a:lnTo>
                  <a:lnTo>
                    <a:pt x="7" y="25"/>
                  </a:lnTo>
                  <a:lnTo>
                    <a:pt x="5" y="24"/>
                  </a:lnTo>
                  <a:lnTo>
                    <a:pt x="2" y="22"/>
                  </a:lnTo>
                  <a:lnTo>
                    <a:pt x="1" y="20"/>
                  </a:lnTo>
                  <a:lnTo>
                    <a:pt x="1" y="18"/>
                  </a:lnTo>
                  <a:lnTo>
                    <a:pt x="1" y="13"/>
                  </a:lnTo>
                  <a:lnTo>
                    <a:pt x="2" y="10"/>
                  </a:lnTo>
                  <a:lnTo>
                    <a:pt x="5" y="7"/>
                  </a:lnTo>
                  <a:lnTo>
                    <a:pt x="8" y="4"/>
                  </a:lnTo>
                  <a:lnTo>
                    <a:pt x="11" y="2"/>
                  </a:lnTo>
                  <a:lnTo>
                    <a:pt x="16" y="0"/>
                  </a:lnTo>
                  <a:lnTo>
                    <a:pt x="22" y="0"/>
                  </a:lnTo>
                  <a:lnTo>
                    <a:pt x="26" y="0"/>
                  </a:lnTo>
                  <a:lnTo>
                    <a:pt x="30" y="1"/>
                  </a:lnTo>
                  <a:lnTo>
                    <a:pt x="33" y="2"/>
                  </a:lnTo>
                  <a:lnTo>
                    <a:pt x="36" y="4"/>
                  </a:lnTo>
                  <a:lnTo>
                    <a:pt x="39" y="9"/>
                  </a:lnTo>
                  <a:lnTo>
                    <a:pt x="41" y="12"/>
                  </a:lnTo>
                  <a:lnTo>
                    <a:pt x="41" y="18"/>
                  </a:lnTo>
                  <a:lnTo>
                    <a:pt x="41" y="22"/>
                  </a:lnTo>
                  <a:lnTo>
                    <a:pt x="39" y="28"/>
                  </a:lnTo>
                  <a:lnTo>
                    <a:pt x="35" y="33"/>
                  </a:lnTo>
                  <a:lnTo>
                    <a:pt x="32" y="37"/>
                  </a:lnTo>
                  <a:lnTo>
                    <a:pt x="23" y="46"/>
                  </a:lnTo>
                  <a:lnTo>
                    <a:pt x="16" y="52"/>
                  </a:lnTo>
                  <a:lnTo>
                    <a:pt x="13" y="56"/>
                  </a:lnTo>
                  <a:lnTo>
                    <a:pt x="9" y="61"/>
                  </a:lnTo>
                  <a:lnTo>
                    <a:pt x="6" y="64"/>
                  </a:lnTo>
                  <a:lnTo>
                    <a:pt x="5" y="66"/>
                  </a:lnTo>
                  <a:lnTo>
                    <a:pt x="30" y="66"/>
                  </a:lnTo>
                  <a:lnTo>
                    <a:pt x="33" y="65"/>
                  </a:lnTo>
                  <a:lnTo>
                    <a:pt x="36" y="63"/>
                  </a:lnTo>
                  <a:lnTo>
                    <a:pt x="37" y="61"/>
                  </a:lnTo>
                  <a:lnTo>
                    <a:pt x="39" y="59"/>
                  </a:lnTo>
                  <a:lnTo>
                    <a:pt x="40" y="54"/>
                  </a:lnTo>
                  <a:lnTo>
                    <a:pt x="42" y="54"/>
                  </a:lnTo>
                  <a:lnTo>
                    <a:pt x="40" y="73"/>
                  </a:lnTo>
                  <a:lnTo>
                    <a:pt x="0" y="73"/>
                  </a:lnTo>
                  <a:lnTo>
                    <a:pt x="0" y="68"/>
                  </a:lnTo>
                  <a:lnTo>
                    <a:pt x="2" y="62"/>
                  </a:lnTo>
                  <a:lnTo>
                    <a:pt x="7" y="57"/>
                  </a:lnTo>
                  <a:lnTo>
                    <a:pt x="10" y="54"/>
                  </a:lnTo>
                  <a:lnTo>
                    <a:pt x="14" y="50"/>
                  </a:lnTo>
                  <a:lnTo>
                    <a:pt x="19" y="44"/>
                  </a:lnTo>
                  <a:lnTo>
                    <a:pt x="24" y="39"/>
                  </a:lnTo>
                  <a:lnTo>
                    <a:pt x="27" y="35"/>
                  </a:lnTo>
                  <a:lnTo>
                    <a:pt x="31" y="3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29" name="Freeform 250"/>
            <p:cNvSpPr>
              <a:spLocks/>
            </p:cNvSpPr>
            <p:nvPr/>
          </p:nvSpPr>
          <p:spPr bwMode="auto">
            <a:xfrm>
              <a:off x="6172274" y="2863677"/>
              <a:ext cx="117523" cy="104307"/>
            </a:xfrm>
            <a:custGeom>
              <a:avLst/>
              <a:gdLst>
                <a:gd name="T0" fmla="*/ 0 w 64"/>
                <a:gd name="T1" fmla="*/ 77 h 77"/>
                <a:gd name="T2" fmla="*/ 16 w 64"/>
                <a:gd name="T3" fmla="*/ 0 h 77"/>
                <a:gd name="T4" fmla="*/ 64 w 64"/>
                <a:gd name="T5" fmla="*/ 0 h 77"/>
                <a:gd name="T6" fmla="*/ 62 w 64"/>
                <a:gd name="T7" fmla="*/ 9 h 77"/>
                <a:gd name="T8" fmla="*/ 24 w 64"/>
                <a:gd name="T9" fmla="*/ 9 h 77"/>
                <a:gd name="T10" fmla="*/ 18 w 64"/>
                <a:gd name="T11" fmla="*/ 33 h 77"/>
                <a:gd name="T12" fmla="*/ 60 w 64"/>
                <a:gd name="T13" fmla="*/ 33 h 77"/>
                <a:gd name="T14" fmla="*/ 56 w 64"/>
                <a:gd name="T15" fmla="*/ 42 h 77"/>
                <a:gd name="T16" fmla="*/ 16 w 64"/>
                <a:gd name="T17" fmla="*/ 42 h 77"/>
                <a:gd name="T18" fmla="*/ 9 w 64"/>
                <a:gd name="T19" fmla="*/ 77 h 77"/>
                <a:gd name="T20" fmla="*/ 0 w 64"/>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77">
                  <a:moveTo>
                    <a:pt x="0" y="77"/>
                  </a:moveTo>
                  <a:lnTo>
                    <a:pt x="16" y="0"/>
                  </a:lnTo>
                  <a:lnTo>
                    <a:pt x="64" y="0"/>
                  </a:lnTo>
                  <a:lnTo>
                    <a:pt x="62" y="9"/>
                  </a:lnTo>
                  <a:lnTo>
                    <a:pt x="24" y="9"/>
                  </a:lnTo>
                  <a:lnTo>
                    <a:pt x="18" y="33"/>
                  </a:lnTo>
                  <a:lnTo>
                    <a:pt x="60" y="33"/>
                  </a:lnTo>
                  <a:lnTo>
                    <a:pt x="56" y="42"/>
                  </a:lnTo>
                  <a:lnTo>
                    <a:pt x="16" y="42"/>
                  </a:lnTo>
                  <a:lnTo>
                    <a:pt x="9" y="77"/>
                  </a:lnTo>
                  <a:lnTo>
                    <a:pt x="0" y="7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30" name="Freeform 251"/>
            <p:cNvSpPr>
              <a:spLocks noEditPoints="1"/>
            </p:cNvSpPr>
            <p:nvPr/>
          </p:nvSpPr>
          <p:spPr bwMode="auto">
            <a:xfrm>
              <a:off x="6291634" y="2959856"/>
              <a:ext cx="44071" cy="37930"/>
            </a:xfrm>
            <a:custGeom>
              <a:avLst/>
              <a:gdLst>
                <a:gd name="T0" fmla="*/ 19 w 24"/>
                <a:gd name="T1" fmla="*/ 12 h 28"/>
                <a:gd name="T2" fmla="*/ 19 w 24"/>
                <a:gd name="T3" fmla="*/ 9 h 28"/>
                <a:gd name="T4" fmla="*/ 18 w 24"/>
                <a:gd name="T5" fmla="*/ 7 h 28"/>
                <a:gd name="T6" fmla="*/ 17 w 24"/>
                <a:gd name="T7" fmla="*/ 4 h 28"/>
                <a:gd name="T8" fmla="*/ 15 w 24"/>
                <a:gd name="T9" fmla="*/ 2 h 28"/>
                <a:gd name="T10" fmla="*/ 13 w 24"/>
                <a:gd name="T11" fmla="*/ 1 h 28"/>
                <a:gd name="T12" fmla="*/ 9 w 24"/>
                <a:gd name="T13" fmla="*/ 2 h 28"/>
                <a:gd name="T14" fmla="*/ 6 w 24"/>
                <a:gd name="T15" fmla="*/ 4 h 28"/>
                <a:gd name="T16" fmla="*/ 5 w 24"/>
                <a:gd name="T17" fmla="*/ 7 h 28"/>
                <a:gd name="T18" fmla="*/ 4 w 24"/>
                <a:gd name="T19" fmla="*/ 9 h 28"/>
                <a:gd name="T20" fmla="*/ 4 w 24"/>
                <a:gd name="T21" fmla="*/ 12 h 28"/>
                <a:gd name="T22" fmla="*/ 19 w 24"/>
                <a:gd name="T23" fmla="*/ 12 h 28"/>
                <a:gd name="T24" fmla="*/ 4 w 24"/>
                <a:gd name="T25" fmla="*/ 15 h 28"/>
                <a:gd name="T26" fmla="*/ 4 w 24"/>
                <a:gd name="T27" fmla="*/ 18 h 28"/>
                <a:gd name="T28" fmla="*/ 5 w 24"/>
                <a:gd name="T29" fmla="*/ 21 h 28"/>
                <a:gd name="T30" fmla="*/ 6 w 24"/>
                <a:gd name="T31" fmla="*/ 24 h 28"/>
                <a:gd name="T32" fmla="*/ 9 w 24"/>
                <a:gd name="T33" fmla="*/ 26 h 28"/>
                <a:gd name="T34" fmla="*/ 13 w 24"/>
                <a:gd name="T35" fmla="*/ 26 h 28"/>
                <a:gd name="T36" fmla="*/ 16 w 24"/>
                <a:gd name="T37" fmla="*/ 26 h 28"/>
                <a:gd name="T38" fmla="*/ 18 w 24"/>
                <a:gd name="T39" fmla="*/ 25 h 28"/>
                <a:gd name="T40" fmla="*/ 21 w 24"/>
                <a:gd name="T41" fmla="*/ 22 h 28"/>
                <a:gd name="T42" fmla="*/ 22 w 24"/>
                <a:gd name="T43" fmla="*/ 20 h 28"/>
                <a:gd name="T44" fmla="*/ 23 w 24"/>
                <a:gd name="T45" fmla="*/ 20 h 28"/>
                <a:gd name="T46" fmla="*/ 22 w 24"/>
                <a:gd name="T47" fmla="*/ 22 h 28"/>
                <a:gd name="T48" fmla="*/ 19 w 24"/>
                <a:gd name="T49" fmla="*/ 26 h 28"/>
                <a:gd name="T50" fmla="*/ 16 w 24"/>
                <a:gd name="T51" fmla="*/ 28 h 28"/>
                <a:gd name="T52" fmla="*/ 13 w 24"/>
                <a:gd name="T53" fmla="*/ 28 h 28"/>
                <a:gd name="T54" fmla="*/ 9 w 24"/>
                <a:gd name="T55" fmla="*/ 28 h 28"/>
                <a:gd name="T56" fmla="*/ 6 w 24"/>
                <a:gd name="T57" fmla="*/ 27 h 28"/>
                <a:gd name="T58" fmla="*/ 4 w 24"/>
                <a:gd name="T59" fmla="*/ 25 h 28"/>
                <a:gd name="T60" fmla="*/ 1 w 24"/>
                <a:gd name="T61" fmla="*/ 21 h 28"/>
                <a:gd name="T62" fmla="*/ 0 w 24"/>
                <a:gd name="T63" fmla="*/ 18 h 28"/>
                <a:gd name="T64" fmla="*/ 0 w 24"/>
                <a:gd name="T65" fmla="*/ 13 h 28"/>
                <a:gd name="T66" fmla="*/ 0 w 24"/>
                <a:gd name="T67" fmla="*/ 10 h 28"/>
                <a:gd name="T68" fmla="*/ 1 w 24"/>
                <a:gd name="T69" fmla="*/ 7 h 28"/>
                <a:gd name="T70" fmla="*/ 4 w 24"/>
                <a:gd name="T71" fmla="*/ 3 h 28"/>
                <a:gd name="T72" fmla="*/ 6 w 24"/>
                <a:gd name="T73" fmla="*/ 1 h 28"/>
                <a:gd name="T74" fmla="*/ 8 w 24"/>
                <a:gd name="T75" fmla="*/ 0 h 28"/>
                <a:gd name="T76" fmla="*/ 13 w 24"/>
                <a:gd name="T77" fmla="*/ 0 h 28"/>
                <a:gd name="T78" fmla="*/ 16 w 24"/>
                <a:gd name="T79" fmla="*/ 1 h 28"/>
                <a:gd name="T80" fmla="*/ 21 w 24"/>
                <a:gd name="T81" fmla="*/ 3 h 28"/>
                <a:gd name="T82" fmla="*/ 22 w 24"/>
                <a:gd name="T83" fmla="*/ 6 h 28"/>
                <a:gd name="T84" fmla="*/ 23 w 24"/>
                <a:gd name="T85" fmla="*/ 10 h 28"/>
                <a:gd name="T86" fmla="*/ 24 w 24"/>
                <a:gd name="T87" fmla="*/ 15 h 28"/>
                <a:gd name="T88" fmla="*/ 4 w 24"/>
                <a:gd name="T8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 h="28">
                  <a:moveTo>
                    <a:pt x="19" y="12"/>
                  </a:moveTo>
                  <a:lnTo>
                    <a:pt x="19" y="9"/>
                  </a:lnTo>
                  <a:lnTo>
                    <a:pt x="18" y="7"/>
                  </a:lnTo>
                  <a:lnTo>
                    <a:pt x="17" y="4"/>
                  </a:lnTo>
                  <a:lnTo>
                    <a:pt x="15" y="2"/>
                  </a:lnTo>
                  <a:lnTo>
                    <a:pt x="13" y="1"/>
                  </a:lnTo>
                  <a:lnTo>
                    <a:pt x="9" y="2"/>
                  </a:lnTo>
                  <a:lnTo>
                    <a:pt x="6" y="4"/>
                  </a:lnTo>
                  <a:lnTo>
                    <a:pt x="5" y="7"/>
                  </a:lnTo>
                  <a:lnTo>
                    <a:pt x="4" y="9"/>
                  </a:lnTo>
                  <a:lnTo>
                    <a:pt x="4" y="12"/>
                  </a:lnTo>
                  <a:lnTo>
                    <a:pt x="19" y="12"/>
                  </a:lnTo>
                  <a:close/>
                  <a:moveTo>
                    <a:pt x="4" y="15"/>
                  </a:moveTo>
                  <a:lnTo>
                    <a:pt x="4" y="18"/>
                  </a:lnTo>
                  <a:lnTo>
                    <a:pt x="5" y="21"/>
                  </a:lnTo>
                  <a:lnTo>
                    <a:pt x="6" y="24"/>
                  </a:lnTo>
                  <a:lnTo>
                    <a:pt x="9" y="26"/>
                  </a:lnTo>
                  <a:lnTo>
                    <a:pt x="13" y="26"/>
                  </a:lnTo>
                  <a:lnTo>
                    <a:pt x="16" y="26"/>
                  </a:lnTo>
                  <a:lnTo>
                    <a:pt x="18" y="25"/>
                  </a:lnTo>
                  <a:lnTo>
                    <a:pt x="21" y="22"/>
                  </a:lnTo>
                  <a:lnTo>
                    <a:pt x="22" y="20"/>
                  </a:lnTo>
                  <a:lnTo>
                    <a:pt x="23" y="20"/>
                  </a:lnTo>
                  <a:lnTo>
                    <a:pt x="22" y="22"/>
                  </a:lnTo>
                  <a:lnTo>
                    <a:pt x="19" y="26"/>
                  </a:lnTo>
                  <a:lnTo>
                    <a:pt x="16" y="28"/>
                  </a:lnTo>
                  <a:lnTo>
                    <a:pt x="13" y="28"/>
                  </a:lnTo>
                  <a:lnTo>
                    <a:pt x="9" y="28"/>
                  </a:lnTo>
                  <a:lnTo>
                    <a:pt x="6" y="27"/>
                  </a:lnTo>
                  <a:lnTo>
                    <a:pt x="4" y="25"/>
                  </a:lnTo>
                  <a:lnTo>
                    <a:pt x="1" y="21"/>
                  </a:lnTo>
                  <a:lnTo>
                    <a:pt x="0" y="18"/>
                  </a:lnTo>
                  <a:lnTo>
                    <a:pt x="0" y="13"/>
                  </a:lnTo>
                  <a:lnTo>
                    <a:pt x="0" y="10"/>
                  </a:lnTo>
                  <a:lnTo>
                    <a:pt x="1" y="7"/>
                  </a:lnTo>
                  <a:lnTo>
                    <a:pt x="4" y="3"/>
                  </a:lnTo>
                  <a:lnTo>
                    <a:pt x="6" y="1"/>
                  </a:lnTo>
                  <a:lnTo>
                    <a:pt x="8" y="0"/>
                  </a:lnTo>
                  <a:lnTo>
                    <a:pt x="13" y="0"/>
                  </a:lnTo>
                  <a:lnTo>
                    <a:pt x="16" y="1"/>
                  </a:lnTo>
                  <a:lnTo>
                    <a:pt x="21" y="3"/>
                  </a:lnTo>
                  <a:lnTo>
                    <a:pt x="22" y="6"/>
                  </a:lnTo>
                  <a:lnTo>
                    <a:pt x="23" y="10"/>
                  </a:lnTo>
                  <a:lnTo>
                    <a:pt x="24" y="15"/>
                  </a:lnTo>
                  <a:lnTo>
                    <a:pt x="4" y="1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31" name="Freeform 252"/>
            <p:cNvSpPr>
              <a:spLocks/>
            </p:cNvSpPr>
            <p:nvPr/>
          </p:nvSpPr>
          <p:spPr bwMode="auto">
            <a:xfrm>
              <a:off x="6341214" y="2959856"/>
              <a:ext cx="49581" cy="37930"/>
            </a:xfrm>
            <a:custGeom>
              <a:avLst/>
              <a:gdLst>
                <a:gd name="T0" fmla="*/ 15 w 27"/>
                <a:gd name="T1" fmla="*/ 11 h 28"/>
                <a:gd name="T2" fmla="*/ 20 w 27"/>
                <a:gd name="T3" fmla="*/ 4 h 28"/>
                <a:gd name="T4" fmla="*/ 20 w 27"/>
                <a:gd name="T5" fmla="*/ 3 h 28"/>
                <a:gd name="T6" fmla="*/ 20 w 27"/>
                <a:gd name="T7" fmla="*/ 2 h 28"/>
                <a:gd name="T8" fmla="*/ 20 w 27"/>
                <a:gd name="T9" fmla="*/ 2 h 28"/>
                <a:gd name="T10" fmla="*/ 18 w 27"/>
                <a:gd name="T11" fmla="*/ 2 h 28"/>
                <a:gd name="T12" fmla="*/ 16 w 27"/>
                <a:gd name="T13" fmla="*/ 2 h 28"/>
                <a:gd name="T14" fmla="*/ 16 w 27"/>
                <a:gd name="T15" fmla="*/ 0 h 28"/>
                <a:gd name="T16" fmla="*/ 26 w 27"/>
                <a:gd name="T17" fmla="*/ 0 h 28"/>
                <a:gd name="T18" fmla="*/ 26 w 27"/>
                <a:gd name="T19" fmla="*/ 2 h 28"/>
                <a:gd name="T20" fmla="*/ 25 w 27"/>
                <a:gd name="T21" fmla="*/ 2 h 28"/>
                <a:gd name="T22" fmla="*/ 24 w 27"/>
                <a:gd name="T23" fmla="*/ 2 h 28"/>
                <a:gd name="T24" fmla="*/ 24 w 27"/>
                <a:gd name="T25" fmla="*/ 2 h 28"/>
                <a:gd name="T26" fmla="*/ 23 w 27"/>
                <a:gd name="T27" fmla="*/ 2 h 28"/>
                <a:gd name="T28" fmla="*/ 16 w 27"/>
                <a:gd name="T29" fmla="*/ 12 h 28"/>
                <a:gd name="T30" fmla="*/ 23 w 27"/>
                <a:gd name="T31" fmla="*/ 24 h 28"/>
                <a:gd name="T32" fmla="*/ 24 w 27"/>
                <a:gd name="T33" fmla="*/ 26 h 28"/>
                <a:gd name="T34" fmla="*/ 25 w 27"/>
                <a:gd name="T35" fmla="*/ 26 h 28"/>
                <a:gd name="T36" fmla="*/ 26 w 27"/>
                <a:gd name="T37" fmla="*/ 26 h 28"/>
                <a:gd name="T38" fmla="*/ 27 w 27"/>
                <a:gd name="T39" fmla="*/ 26 h 28"/>
                <a:gd name="T40" fmla="*/ 27 w 27"/>
                <a:gd name="T41" fmla="*/ 28 h 28"/>
                <a:gd name="T42" fmla="*/ 16 w 27"/>
                <a:gd name="T43" fmla="*/ 28 h 28"/>
                <a:gd name="T44" fmla="*/ 16 w 27"/>
                <a:gd name="T45" fmla="*/ 26 h 28"/>
                <a:gd name="T46" fmla="*/ 18 w 27"/>
                <a:gd name="T47" fmla="*/ 26 h 28"/>
                <a:gd name="T48" fmla="*/ 20 w 27"/>
                <a:gd name="T49" fmla="*/ 26 h 28"/>
                <a:gd name="T50" fmla="*/ 20 w 27"/>
                <a:gd name="T51" fmla="*/ 26 h 28"/>
                <a:gd name="T52" fmla="*/ 20 w 27"/>
                <a:gd name="T53" fmla="*/ 24 h 28"/>
                <a:gd name="T54" fmla="*/ 14 w 27"/>
                <a:gd name="T55" fmla="*/ 16 h 28"/>
                <a:gd name="T56" fmla="*/ 8 w 27"/>
                <a:gd name="T57" fmla="*/ 24 h 28"/>
                <a:gd name="T58" fmla="*/ 8 w 27"/>
                <a:gd name="T59" fmla="*/ 25 h 28"/>
                <a:gd name="T60" fmla="*/ 8 w 27"/>
                <a:gd name="T61" fmla="*/ 26 h 28"/>
                <a:gd name="T62" fmla="*/ 9 w 27"/>
                <a:gd name="T63" fmla="*/ 26 h 28"/>
                <a:gd name="T64" fmla="*/ 11 w 27"/>
                <a:gd name="T65" fmla="*/ 26 h 28"/>
                <a:gd name="T66" fmla="*/ 11 w 27"/>
                <a:gd name="T67" fmla="*/ 28 h 28"/>
                <a:gd name="T68" fmla="*/ 0 w 27"/>
                <a:gd name="T69" fmla="*/ 28 h 28"/>
                <a:gd name="T70" fmla="*/ 0 w 27"/>
                <a:gd name="T71" fmla="*/ 26 h 28"/>
                <a:gd name="T72" fmla="*/ 3 w 27"/>
                <a:gd name="T73" fmla="*/ 26 h 28"/>
                <a:gd name="T74" fmla="*/ 5 w 27"/>
                <a:gd name="T75" fmla="*/ 26 h 28"/>
                <a:gd name="T76" fmla="*/ 5 w 27"/>
                <a:gd name="T77" fmla="*/ 25 h 28"/>
                <a:gd name="T78" fmla="*/ 6 w 27"/>
                <a:gd name="T79" fmla="*/ 24 h 28"/>
                <a:gd name="T80" fmla="*/ 13 w 27"/>
                <a:gd name="T81" fmla="*/ 13 h 28"/>
                <a:gd name="T82" fmla="*/ 6 w 27"/>
                <a:gd name="T83" fmla="*/ 3 h 28"/>
                <a:gd name="T84" fmla="*/ 5 w 27"/>
                <a:gd name="T85" fmla="*/ 2 h 28"/>
                <a:gd name="T86" fmla="*/ 4 w 27"/>
                <a:gd name="T87" fmla="*/ 2 h 28"/>
                <a:gd name="T88" fmla="*/ 3 w 27"/>
                <a:gd name="T89" fmla="*/ 2 h 28"/>
                <a:gd name="T90" fmla="*/ 3 w 27"/>
                <a:gd name="T91" fmla="*/ 0 h 28"/>
                <a:gd name="T92" fmla="*/ 13 w 27"/>
                <a:gd name="T93" fmla="*/ 0 h 28"/>
                <a:gd name="T94" fmla="*/ 13 w 27"/>
                <a:gd name="T95" fmla="*/ 2 h 28"/>
                <a:gd name="T96" fmla="*/ 12 w 27"/>
                <a:gd name="T97" fmla="*/ 2 h 28"/>
                <a:gd name="T98" fmla="*/ 11 w 27"/>
                <a:gd name="T99" fmla="*/ 2 h 28"/>
                <a:gd name="T100" fmla="*/ 11 w 27"/>
                <a:gd name="T101" fmla="*/ 2 h 28"/>
                <a:gd name="T102" fmla="*/ 11 w 27"/>
                <a:gd name="T103" fmla="*/ 4 h 28"/>
                <a:gd name="T104" fmla="*/ 15 w 27"/>
                <a:gd name="T105"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 h="28">
                  <a:moveTo>
                    <a:pt x="15" y="11"/>
                  </a:moveTo>
                  <a:lnTo>
                    <a:pt x="20" y="4"/>
                  </a:lnTo>
                  <a:lnTo>
                    <a:pt x="20" y="3"/>
                  </a:lnTo>
                  <a:lnTo>
                    <a:pt x="20" y="2"/>
                  </a:lnTo>
                  <a:lnTo>
                    <a:pt x="20" y="2"/>
                  </a:lnTo>
                  <a:lnTo>
                    <a:pt x="18" y="2"/>
                  </a:lnTo>
                  <a:lnTo>
                    <a:pt x="16" y="2"/>
                  </a:lnTo>
                  <a:lnTo>
                    <a:pt x="16" y="0"/>
                  </a:lnTo>
                  <a:lnTo>
                    <a:pt x="26" y="0"/>
                  </a:lnTo>
                  <a:lnTo>
                    <a:pt x="26" y="2"/>
                  </a:lnTo>
                  <a:lnTo>
                    <a:pt x="25" y="2"/>
                  </a:lnTo>
                  <a:lnTo>
                    <a:pt x="24" y="2"/>
                  </a:lnTo>
                  <a:lnTo>
                    <a:pt x="24" y="2"/>
                  </a:lnTo>
                  <a:lnTo>
                    <a:pt x="23" y="2"/>
                  </a:lnTo>
                  <a:lnTo>
                    <a:pt x="16" y="12"/>
                  </a:lnTo>
                  <a:lnTo>
                    <a:pt x="23" y="24"/>
                  </a:lnTo>
                  <a:lnTo>
                    <a:pt x="24" y="26"/>
                  </a:lnTo>
                  <a:lnTo>
                    <a:pt x="25" y="26"/>
                  </a:lnTo>
                  <a:lnTo>
                    <a:pt x="26" y="26"/>
                  </a:lnTo>
                  <a:lnTo>
                    <a:pt x="27" y="26"/>
                  </a:lnTo>
                  <a:lnTo>
                    <a:pt x="27" y="28"/>
                  </a:lnTo>
                  <a:lnTo>
                    <a:pt x="16" y="28"/>
                  </a:lnTo>
                  <a:lnTo>
                    <a:pt x="16" y="26"/>
                  </a:lnTo>
                  <a:lnTo>
                    <a:pt x="18" y="26"/>
                  </a:lnTo>
                  <a:lnTo>
                    <a:pt x="20" y="26"/>
                  </a:lnTo>
                  <a:lnTo>
                    <a:pt x="20" y="26"/>
                  </a:lnTo>
                  <a:lnTo>
                    <a:pt x="20" y="24"/>
                  </a:lnTo>
                  <a:lnTo>
                    <a:pt x="14" y="16"/>
                  </a:lnTo>
                  <a:lnTo>
                    <a:pt x="8" y="24"/>
                  </a:lnTo>
                  <a:lnTo>
                    <a:pt x="8" y="25"/>
                  </a:lnTo>
                  <a:lnTo>
                    <a:pt x="8" y="26"/>
                  </a:lnTo>
                  <a:lnTo>
                    <a:pt x="9" y="26"/>
                  </a:lnTo>
                  <a:lnTo>
                    <a:pt x="11" y="26"/>
                  </a:lnTo>
                  <a:lnTo>
                    <a:pt x="11" y="28"/>
                  </a:lnTo>
                  <a:lnTo>
                    <a:pt x="0" y="28"/>
                  </a:lnTo>
                  <a:lnTo>
                    <a:pt x="0" y="26"/>
                  </a:lnTo>
                  <a:lnTo>
                    <a:pt x="3" y="26"/>
                  </a:lnTo>
                  <a:lnTo>
                    <a:pt x="5" y="26"/>
                  </a:lnTo>
                  <a:lnTo>
                    <a:pt x="5" y="25"/>
                  </a:lnTo>
                  <a:lnTo>
                    <a:pt x="6" y="24"/>
                  </a:lnTo>
                  <a:lnTo>
                    <a:pt x="13" y="13"/>
                  </a:lnTo>
                  <a:lnTo>
                    <a:pt x="6" y="3"/>
                  </a:lnTo>
                  <a:lnTo>
                    <a:pt x="5" y="2"/>
                  </a:lnTo>
                  <a:lnTo>
                    <a:pt x="4" y="2"/>
                  </a:lnTo>
                  <a:lnTo>
                    <a:pt x="3" y="2"/>
                  </a:lnTo>
                  <a:lnTo>
                    <a:pt x="3" y="0"/>
                  </a:lnTo>
                  <a:lnTo>
                    <a:pt x="13" y="0"/>
                  </a:lnTo>
                  <a:lnTo>
                    <a:pt x="13" y="2"/>
                  </a:lnTo>
                  <a:lnTo>
                    <a:pt x="12" y="2"/>
                  </a:lnTo>
                  <a:lnTo>
                    <a:pt x="11" y="2"/>
                  </a:lnTo>
                  <a:lnTo>
                    <a:pt x="11" y="2"/>
                  </a:lnTo>
                  <a:lnTo>
                    <a:pt x="11" y="4"/>
                  </a:lnTo>
                  <a:lnTo>
                    <a:pt x="15"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32" name="Freeform 253"/>
            <p:cNvSpPr>
              <a:spLocks noEditPoints="1"/>
            </p:cNvSpPr>
            <p:nvPr/>
          </p:nvSpPr>
          <p:spPr bwMode="auto">
            <a:xfrm>
              <a:off x="6399975" y="2898898"/>
              <a:ext cx="86307" cy="35220"/>
            </a:xfrm>
            <a:custGeom>
              <a:avLst/>
              <a:gdLst>
                <a:gd name="T0" fmla="*/ 0 w 47"/>
                <a:gd name="T1" fmla="*/ 4 h 26"/>
                <a:gd name="T2" fmla="*/ 0 w 47"/>
                <a:gd name="T3" fmla="*/ 0 h 26"/>
                <a:gd name="T4" fmla="*/ 47 w 47"/>
                <a:gd name="T5" fmla="*/ 0 h 26"/>
                <a:gd name="T6" fmla="*/ 47 w 47"/>
                <a:gd name="T7" fmla="*/ 4 h 26"/>
                <a:gd name="T8" fmla="*/ 0 w 47"/>
                <a:gd name="T9" fmla="*/ 4 h 26"/>
                <a:gd name="T10" fmla="*/ 0 w 47"/>
                <a:gd name="T11" fmla="*/ 26 h 26"/>
                <a:gd name="T12" fmla="*/ 0 w 47"/>
                <a:gd name="T13" fmla="*/ 21 h 26"/>
                <a:gd name="T14" fmla="*/ 47 w 47"/>
                <a:gd name="T15" fmla="*/ 21 h 26"/>
                <a:gd name="T16" fmla="*/ 47 w 47"/>
                <a:gd name="T17" fmla="*/ 26 h 26"/>
                <a:gd name="T18" fmla="*/ 0 w 47"/>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26">
                  <a:moveTo>
                    <a:pt x="0" y="4"/>
                  </a:moveTo>
                  <a:lnTo>
                    <a:pt x="0" y="0"/>
                  </a:lnTo>
                  <a:lnTo>
                    <a:pt x="47" y="0"/>
                  </a:lnTo>
                  <a:lnTo>
                    <a:pt x="47" y="4"/>
                  </a:lnTo>
                  <a:lnTo>
                    <a:pt x="0" y="4"/>
                  </a:lnTo>
                  <a:close/>
                  <a:moveTo>
                    <a:pt x="0" y="26"/>
                  </a:moveTo>
                  <a:lnTo>
                    <a:pt x="0" y="21"/>
                  </a:lnTo>
                  <a:lnTo>
                    <a:pt x="47" y="21"/>
                  </a:lnTo>
                  <a:lnTo>
                    <a:pt x="47" y="26"/>
                  </a:ln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33" name="Freeform 254"/>
            <p:cNvSpPr>
              <a:spLocks noEditPoints="1"/>
            </p:cNvSpPr>
            <p:nvPr/>
          </p:nvSpPr>
          <p:spPr bwMode="auto">
            <a:xfrm>
              <a:off x="6561570" y="2867741"/>
              <a:ext cx="80797" cy="100243"/>
            </a:xfrm>
            <a:custGeom>
              <a:avLst/>
              <a:gdLst>
                <a:gd name="T0" fmla="*/ 9 w 44"/>
                <a:gd name="T1" fmla="*/ 13 h 74"/>
                <a:gd name="T2" fmla="*/ 8 w 44"/>
                <a:gd name="T3" fmla="*/ 23 h 74"/>
                <a:gd name="T4" fmla="*/ 9 w 44"/>
                <a:gd name="T5" fmla="*/ 33 h 74"/>
                <a:gd name="T6" fmla="*/ 13 w 44"/>
                <a:gd name="T7" fmla="*/ 40 h 74"/>
                <a:gd name="T8" fmla="*/ 20 w 44"/>
                <a:gd name="T9" fmla="*/ 42 h 74"/>
                <a:gd name="T10" fmla="*/ 28 w 44"/>
                <a:gd name="T11" fmla="*/ 40 h 74"/>
                <a:gd name="T12" fmla="*/ 34 w 44"/>
                <a:gd name="T13" fmla="*/ 32 h 74"/>
                <a:gd name="T14" fmla="*/ 36 w 44"/>
                <a:gd name="T15" fmla="*/ 25 h 74"/>
                <a:gd name="T16" fmla="*/ 34 w 44"/>
                <a:gd name="T17" fmla="*/ 14 h 74"/>
                <a:gd name="T18" fmla="*/ 29 w 44"/>
                <a:gd name="T19" fmla="*/ 5 h 74"/>
                <a:gd name="T20" fmla="*/ 21 w 44"/>
                <a:gd name="T21" fmla="*/ 2 h 74"/>
                <a:gd name="T22" fmla="*/ 13 w 44"/>
                <a:gd name="T23" fmla="*/ 5 h 74"/>
                <a:gd name="T24" fmla="*/ 29 w 44"/>
                <a:gd name="T25" fmla="*/ 42 h 74"/>
                <a:gd name="T26" fmla="*/ 22 w 44"/>
                <a:gd name="T27" fmla="*/ 45 h 74"/>
                <a:gd name="T28" fmla="*/ 13 w 44"/>
                <a:gd name="T29" fmla="*/ 45 h 74"/>
                <a:gd name="T30" fmla="*/ 6 w 44"/>
                <a:gd name="T31" fmla="*/ 40 h 74"/>
                <a:gd name="T32" fmla="*/ 1 w 44"/>
                <a:gd name="T33" fmla="*/ 33 h 74"/>
                <a:gd name="T34" fmla="*/ 0 w 44"/>
                <a:gd name="T35" fmla="*/ 24 h 74"/>
                <a:gd name="T36" fmla="*/ 2 w 44"/>
                <a:gd name="T37" fmla="*/ 12 h 74"/>
                <a:gd name="T38" fmla="*/ 9 w 44"/>
                <a:gd name="T39" fmla="*/ 4 h 74"/>
                <a:gd name="T40" fmla="*/ 17 w 44"/>
                <a:gd name="T41" fmla="*/ 0 h 74"/>
                <a:gd name="T42" fmla="*/ 26 w 44"/>
                <a:gd name="T43" fmla="*/ 0 h 74"/>
                <a:gd name="T44" fmla="*/ 35 w 44"/>
                <a:gd name="T45" fmla="*/ 5 h 74"/>
                <a:gd name="T46" fmla="*/ 43 w 44"/>
                <a:gd name="T47" fmla="*/ 18 h 74"/>
                <a:gd name="T48" fmla="*/ 42 w 44"/>
                <a:gd name="T49" fmla="*/ 49 h 74"/>
                <a:gd name="T50" fmla="*/ 28 w 44"/>
                <a:gd name="T51" fmla="*/ 70 h 74"/>
                <a:gd name="T52" fmla="*/ 12 w 44"/>
                <a:gd name="T53" fmla="*/ 72 h 74"/>
                <a:gd name="T54" fmla="*/ 6 w 44"/>
                <a:gd name="T55" fmla="*/ 69 h 74"/>
                <a:gd name="T56" fmla="*/ 4 w 44"/>
                <a:gd name="T57" fmla="*/ 65 h 74"/>
                <a:gd name="T58" fmla="*/ 7 w 44"/>
                <a:gd name="T59" fmla="*/ 60 h 74"/>
                <a:gd name="T60" fmla="*/ 11 w 44"/>
                <a:gd name="T61" fmla="*/ 60 h 74"/>
                <a:gd name="T62" fmla="*/ 12 w 44"/>
                <a:gd name="T63" fmla="*/ 63 h 74"/>
                <a:gd name="T64" fmla="*/ 13 w 44"/>
                <a:gd name="T65" fmla="*/ 67 h 74"/>
                <a:gd name="T66" fmla="*/ 15 w 44"/>
                <a:gd name="T67" fmla="*/ 70 h 74"/>
                <a:gd name="T68" fmla="*/ 18 w 44"/>
                <a:gd name="T69" fmla="*/ 70 h 74"/>
                <a:gd name="T70" fmla="*/ 25 w 44"/>
                <a:gd name="T71" fmla="*/ 69 h 74"/>
                <a:gd name="T72" fmla="*/ 30 w 44"/>
                <a:gd name="T73" fmla="*/ 62 h 74"/>
                <a:gd name="T74" fmla="*/ 36 w 44"/>
                <a:gd name="T75" fmla="*/ 34 h 74"/>
                <a:gd name="T76" fmla="*/ 29 w 44"/>
                <a:gd name="T77" fmla="*/ 4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 h="74">
                  <a:moveTo>
                    <a:pt x="11" y="8"/>
                  </a:moveTo>
                  <a:lnTo>
                    <a:pt x="9" y="13"/>
                  </a:lnTo>
                  <a:lnTo>
                    <a:pt x="8" y="17"/>
                  </a:lnTo>
                  <a:lnTo>
                    <a:pt x="8" y="23"/>
                  </a:lnTo>
                  <a:lnTo>
                    <a:pt x="8" y="28"/>
                  </a:lnTo>
                  <a:lnTo>
                    <a:pt x="9" y="33"/>
                  </a:lnTo>
                  <a:lnTo>
                    <a:pt x="11" y="36"/>
                  </a:lnTo>
                  <a:lnTo>
                    <a:pt x="13" y="40"/>
                  </a:lnTo>
                  <a:lnTo>
                    <a:pt x="17" y="41"/>
                  </a:lnTo>
                  <a:lnTo>
                    <a:pt x="20" y="42"/>
                  </a:lnTo>
                  <a:lnTo>
                    <a:pt x="24" y="41"/>
                  </a:lnTo>
                  <a:lnTo>
                    <a:pt x="28" y="40"/>
                  </a:lnTo>
                  <a:lnTo>
                    <a:pt x="31" y="36"/>
                  </a:lnTo>
                  <a:lnTo>
                    <a:pt x="34" y="32"/>
                  </a:lnTo>
                  <a:lnTo>
                    <a:pt x="35" y="28"/>
                  </a:lnTo>
                  <a:lnTo>
                    <a:pt x="36" y="25"/>
                  </a:lnTo>
                  <a:lnTo>
                    <a:pt x="35" y="18"/>
                  </a:lnTo>
                  <a:lnTo>
                    <a:pt x="34" y="14"/>
                  </a:lnTo>
                  <a:lnTo>
                    <a:pt x="33" y="8"/>
                  </a:lnTo>
                  <a:lnTo>
                    <a:pt x="29" y="5"/>
                  </a:lnTo>
                  <a:lnTo>
                    <a:pt x="26" y="4"/>
                  </a:lnTo>
                  <a:lnTo>
                    <a:pt x="21" y="2"/>
                  </a:lnTo>
                  <a:lnTo>
                    <a:pt x="17" y="4"/>
                  </a:lnTo>
                  <a:lnTo>
                    <a:pt x="13" y="5"/>
                  </a:lnTo>
                  <a:lnTo>
                    <a:pt x="11" y="8"/>
                  </a:lnTo>
                  <a:close/>
                  <a:moveTo>
                    <a:pt x="29" y="42"/>
                  </a:moveTo>
                  <a:lnTo>
                    <a:pt x="26" y="44"/>
                  </a:lnTo>
                  <a:lnTo>
                    <a:pt x="22" y="45"/>
                  </a:lnTo>
                  <a:lnTo>
                    <a:pt x="19" y="45"/>
                  </a:lnTo>
                  <a:lnTo>
                    <a:pt x="13" y="45"/>
                  </a:lnTo>
                  <a:lnTo>
                    <a:pt x="9" y="43"/>
                  </a:lnTo>
                  <a:lnTo>
                    <a:pt x="6" y="40"/>
                  </a:lnTo>
                  <a:lnTo>
                    <a:pt x="3" y="37"/>
                  </a:lnTo>
                  <a:lnTo>
                    <a:pt x="1" y="33"/>
                  </a:lnTo>
                  <a:lnTo>
                    <a:pt x="1" y="28"/>
                  </a:lnTo>
                  <a:lnTo>
                    <a:pt x="0" y="24"/>
                  </a:lnTo>
                  <a:lnTo>
                    <a:pt x="1" y="17"/>
                  </a:lnTo>
                  <a:lnTo>
                    <a:pt x="2" y="12"/>
                  </a:lnTo>
                  <a:lnTo>
                    <a:pt x="6" y="7"/>
                  </a:lnTo>
                  <a:lnTo>
                    <a:pt x="9" y="4"/>
                  </a:lnTo>
                  <a:lnTo>
                    <a:pt x="12" y="1"/>
                  </a:lnTo>
                  <a:lnTo>
                    <a:pt x="17" y="0"/>
                  </a:lnTo>
                  <a:lnTo>
                    <a:pt x="21" y="0"/>
                  </a:lnTo>
                  <a:lnTo>
                    <a:pt x="26" y="0"/>
                  </a:lnTo>
                  <a:lnTo>
                    <a:pt x="30" y="1"/>
                  </a:lnTo>
                  <a:lnTo>
                    <a:pt x="35" y="5"/>
                  </a:lnTo>
                  <a:lnTo>
                    <a:pt x="38" y="8"/>
                  </a:lnTo>
                  <a:lnTo>
                    <a:pt x="43" y="18"/>
                  </a:lnTo>
                  <a:lnTo>
                    <a:pt x="44" y="33"/>
                  </a:lnTo>
                  <a:lnTo>
                    <a:pt x="42" y="49"/>
                  </a:lnTo>
                  <a:lnTo>
                    <a:pt x="37" y="62"/>
                  </a:lnTo>
                  <a:lnTo>
                    <a:pt x="28" y="70"/>
                  </a:lnTo>
                  <a:lnTo>
                    <a:pt x="18" y="74"/>
                  </a:lnTo>
                  <a:lnTo>
                    <a:pt x="12" y="72"/>
                  </a:lnTo>
                  <a:lnTo>
                    <a:pt x="8" y="71"/>
                  </a:lnTo>
                  <a:lnTo>
                    <a:pt x="6" y="69"/>
                  </a:lnTo>
                  <a:lnTo>
                    <a:pt x="4" y="67"/>
                  </a:lnTo>
                  <a:lnTo>
                    <a:pt x="4" y="65"/>
                  </a:lnTo>
                  <a:lnTo>
                    <a:pt x="4" y="61"/>
                  </a:lnTo>
                  <a:lnTo>
                    <a:pt x="7" y="60"/>
                  </a:lnTo>
                  <a:lnTo>
                    <a:pt x="9" y="59"/>
                  </a:lnTo>
                  <a:lnTo>
                    <a:pt x="11" y="60"/>
                  </a:lnTo>
                  <a:lnTo>
                    <a:pt x="12" y="61"/>
                  </a:lnTo>
                  <a:lnTo>
                    <a:pt x="12" y="63"/>
                  </a:lnTo>
                  <a:lnTo>
                    <a:pt x="13" y="66"/>
                  </a:lnTo>
                  <a:lnTo>
                    <a:pt x="13" y="67"/>
                  </a:lnTo>
                  <a:lnTo>
                    <a:pt x="13" y="68"/>
                  </a:lnTo>
                  <a:lnTo>
                    <a:pt x="15" y="70"/>
                  </a:lnTo>
                  <a:lnTo>
                    <a:pt x="16" y="70"/>
                  </a:lnTo>
                  <a:lnTo>
                    <a:pt x="18" y="70"/>
                  </a:lnTo>
                  <a:lnTo>
                    <a:pt x="21" y="70"/>
                  </a:lnTo>
                  <a:lnTo>
                    <a:pt x="25" y="69"/>
                  </a:lnTo>
                  <a:lnTo>
                    <a:pt x="28" y="66"/>
                  </a:lnTo>
                  <a:lnTo>
                    <a:pt x="30" y="62"/>
                  </a:lnTo>
                  <a:lnTo>
                    <a:pt x="34" y="51"/>
                  </a:lnTo>
                  <a:lnTo>
                    <a:pt x="36" y="34"/>
                  </a:lnTo>
                  <a:lnTo>
                    <a:pt x="33" y="39"/>
                  </a:lnTo>
                  <a:lnTo>
                    <a:pt x="29" y="4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34" name="Freeform 255"/>
            <p:cNvSpPr>
              <a:spLocks/>
            </p:cNvSpPr>
            <p:nvPr/>
          </p:nvSpPr>
          <p:spPr bwMode="auto">
            <a:xfrm>
              <a:off x="6658894" y="2854195"/>
              <a:ext cx="84470" cy="125981"/>
            </a:xfrm>
            <a:custGeom>
              <a:avLst/>
              <a:gdLst>
                <a:gd name="T0" fmla="*/ 3 w 46"/>
                <a:gd name="T1" fmla="*/ 93 h 93"/>
                <a:gd name="T2" fmla="*/ 0 w 46"/>
                <a:gd name="T3" fmla="*/ 90 h 93"/>
                <a:gd name="T4" fmla="*/ 44 w 46"/>
                <a:gd name="T5" fmla="*/ 0 h 93"/>
                <a:gd name="T6" fmla="*/ 46 w 46"/>
                <a:gd name="T7" fmla="*/ 2 h 93"/>
                <a:gd name="T8" fmla="*/ 3 w 46"/>
                <a:gd name="T9" fmla="*/ 93 h 93"/>
              </a:gdLst>
              <a:ahLst/>
              <a:cxnLst>
                <a:cxn ang="0">
                  <a:pos x="T0" y="T1"/>
                </a:cxn>
                <a:cxn ang="0">
                  <a:pos x="T2" y="T3"/>
                </a:cxn>
                <a:cxn ang="0">
                  <a:pos x="T4" y="T5"/>
                </a:cxn>
                <a:cxn ang="0">
                  <a:pos x="T6" y="T7"/>
                </a:cxn>
                <a:cxn ang="0">
                  <a:pos x="T8" y="T9"/>
                </a:cxn>
              </a:cxnLst>
              <a:rect l="0" t="0" r="r" b="b"/>
              <a:pathLst>
                <a:path w="46" h="93">
                  <a:moveTo>
                    <a:pt x="3" y="93"/>
                  </a:moveTo>
                  <a:lnTo>
                    <a:pt x="0" y="90"/>
                  </a:lnTo>
                  <a:lnTo>
                    <a:pt x="44" y="0"/>
                  </a:lnTo>
                  <a:lnTo>
                    <a:pt x="46" y="2"/>
                  </a:lnTo>
                  <a:lnTo>
                    <a:pt x="3" y="9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35" name="Freeform 256"/>
            <p:cNvSpPr>
              <a:spLocks/>
            </p:cNvSpPr>
            <p:nvPr/>
          </p:nvSpPr>
          <p:spPr bwMode="auto">
            <a:xfrm>
              <a:off x="6761727" y="2867741"/>
              <a:ext cx="77125" cy="97534"/>
            </a:xfrm>
            <a:custGeom>
              <a:avLst/>
              <a:gdLst>
                <a:gd name="T0" fmla="*/ 33 w 42"/>
                <a:gd name="T1" fmla="*/ 24 h 72"/>
                <a:gd name="T2" fmla="*/ 33 w 42"/>
                <a:gd name="T3" fmla="*/ 14 h 72"/>
                <a:gd name="T4" fmla="*/ 31 w 42"/>
                <a:gd name="T5" fmla="*/ 7 h 72"/>
                <a:gd name="T6" fmla="*/ 25 w 42"/>
                <a:gd name="T7" fmla="*/ 4 h 72"/>
                <a:gd name="T8" fmla="*/ 17 w 42"/>
                <a:gd name="T9" fmla="*/ 2 h 72"/>
                <a:gd name="T10" fmla="*/ 12 w 42"/>
                <a:gd name="T11" fmla="*/ 5 h 72"/>
                <a:gd name="T12" fmla="*/ 8 w 42"/>
                <a:gd name="T13" fmla="*/ 9 h 72"/>
                <a:gd name="T14" fmla="*/ 8 w 42"/>
                <a:gd name="T15" fmla="*/ 15 h 72"/>
                <a:gd name="T16" fmla="*/ 10 w 42"/>
                <a:gd name="T17" fmla="*/ 18 h 72"/>
                <a:gd name="T18" fmla="*/ 10 w 42"/>
                <a:gd name="T19" fmla="*/ 22 h 72"/>
                <a:gd name="T20" fmla="*/ 8 w 42"/>
                <a:gd name="T21" fmla="*/ 24 h 72"/>
                <a:gd name="T22" fmla="*/ 5 w 42"/>
                <a:gd name="T23" fmla="*/ 24 h 72"/>
                <a:gd name="T24" fmla="*/ 1 w 42"/>
                <a:gd name="T25" fmla="*/ 21 h 72"/>
                <a:gd name="T26" fmla="*/ 1 w 42"/>
                <a:gd name="T27" fmla="*/ 14 h 72"/>
                <a:gd name="T28" fmla="*/ 5 w 42"/>
                <a:gd name="T29" fmla="*/ 7 h 72"/>
                <a:gd name="T30" fmla="*/ 12 w 42"/>
                <a:gd name="T31" fmla="*/ 1 h 72"/>
                <a:gd name="T32" fmla="*/ 22 w 42"/>
                <a:gd name="T33" fmla="*/ 0 h 72"/>
                <a:gd name="T34" fmla="*/ 30 w 42"/>
                <a:gd name="T35" fmla="*/ 1 h 72"/>
                <a:gd name="T36" fmla="*/ 36 w 42"/>
                <a:gd name="T37" fmla="*/ 5 h 72"/>
                <a:gd name="T38" fmla="*/ 41 w 42"/>
                <a:gd name="T39" fmla="*/ 13 h 72"/>
                <a:gd name="T40" fmla="*/ 41 w 42"/>
                <a:gd name="T41" fmla="*/ 23 h 72"/>
                <a:gd name="T42" fmla="*/ 35 w 42"/>
                <a:gd name="T43" fmla="*/ 33 h 72"/>
                <a:gd name="T44" fmla="*/ 23 w 42"/>
                <a:gd name="T45" fmla="*/ 45 h 72"/>
                <a:gd name="T46" fmla="*/ 13 w 42"/>
                <a:gd name="T47" fmla="*/ 57 h 72"/>
                <a:gd name="T48" fmla="*/ 6 w 42"/>
                <a:gd name="T49" fmla="*/ 63 h 72"/>
                <a:gd name="T50" fmla="*/ 30 w 42"/>
                <a:gd name="T51" fmla="*/ 67 h 72"/>
                <a:gd name="T52" fmla="*/ 36 w 42"/>
                <a:gd name="T53" fmla="*/ 63 h 72"/>
                <a:gd name="T54" fmla="*/ 39 w 42"/>
                <a:gd name="T55" fmla="*/ 58 h 72"/>
                <a:gd name="T56" fmla="*/ 42 w 42"/>
                <a:gd name="T57" fmla="*/ 54 h 72"/>
                <a:gd name="T58" fmla="*/ 0 w 42"/>
                <a:gd name="T59" fmla="*/ 72 h 72"/>
                <a:gd name="T60" fmla="*/ 4 w 42"/>
                <a:gd name="T61" fmla="*/ 62 h 72"/>
                <a:gd name="T62" fmla="*/ 10 w 42"/>
                <a:gd name="T63" fmla="*/ 54 h 72"/>
                <a:gd name="T64" fmla="*/ 19 w 42"/>
                <a:gd name="T65" fmla="*/ 43 h 72"/>
                <a:gd name="T66" fmla="*/ 27 w 42"/>
                <a:gd name="T67"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72">
                  <a:moveTo>
                    <a:pt x="31" y="30"/>
                  </a:moveTo>
                  <a:lnTo>
                    <a:pt x="33" y="24"/>
                  </a:lnTo>
                  <a:lnTo>
                    <a:pt x="34" y="18"/>
                  </a:lnTo>
                  <a:lnTo>
                    <a:pt x="33" y="14"/>
                  </a:lnTo>
                  <a:lnTo>
                    <a:pt x="32" y="9"/>
                  </a:lnTo>
                  <a:lnTo>
                    <a:pt x="31" y="7"/>
                  </a:lnTo>
                  <a:lnTo>
                    <a:pt x="27" y="5"/>
                  </a:lnTo>
                  <a:lnTo>
                    <a:pt x="25" y="4"/>
                  </a:lnTo>
                  <a:lnTo>
                    <a:pt x="21" y="2"/>
                  </a:lnTo>
                  <a:lnTo>
                    <a:pt x="17" y="2"/>
                  </a:lnTo>
                  <a:lnTo>
                    <a:pt x="14" y="4"/>
                  </a:lnTo>
                  <a:lnTo>
                    <a:pt x="12" y="5"/>
                  </a:lnTo>
                  <a:lnTo>
                    <a:pt x="9" y="7"/>
                  </a:lnTo>
                  <a:lnTo>
                    <a:pt x="8" y="9"/>
                  </a:lnTo>
                  <a:lnTo>
                    <a:pt x="8" y="13"/>
                  </a:lnTo>
                  <a:lnTo>
                    <a:pt x="8" y="15"/>
                  </a:lnTo>
                  <a:lnTo>
                    <a:pt x="9" y="17"/>
                  </a:lnTo>
                  <a:lnTo>
                    <a:pt x="10" y="18"/>
                  </a:lnTo>
                  <a:lnTo>
                    <a:pt x="12" y="21"/>
                  </a:lnTo>
                  <a:lnTo>
                    <a:pt x="10" y="22"/>
                  </a:lnTo>
                  <a:lnTo>
                    <a:pt x="9" y="23"/>
                  </a:lnTo>
                  <a:lnTo>
                    <a:pt x="8" y="24"/>
                  </a:lnTo>
                  <a:lnTo>
                    <a:pt x="7" y="24"/>
                  </a:lnTo>
                  <a:lnTo>
                    <a:pt x="5" y="24"/>
                  </a:lnTo>
                  <a:lnTo>
                    <a:pt x="3" y="23"/>
                  </a:lnTo>
                  <a:lnTo>
                    <a:pt x="1" y="21"/>
                  </a:lnTo>
                  <a:lnTo>
                    <a:pt x="1" y="18"/>
                  </a:lnTo>
                  <a:lnTo>
                    <a:pt x="1" y="14"/>
                  </a:lnTo>
                  <a:lnTo>
                    <a:pt x="3" y="10"/>
                  </a:lnTo>
                  <a:lnTo>
                    <a:pt x="5" y="7"/>
                  </a:lnTo>
                  <a:lnTo>
                    <a:pt x="8" y="5"/>
                  </a:lnTo>
                  <a:lnTo>
                    <a:pt x="12" y="1"/>
                  </a:lnTo>
                  <a:lnTo>
                    <a:pt x="16" y="0"/>
                  </a:lnTo>
                  <a:lnTo>
                    <a:pt x="22" y="0"/>
                  </a:lnTo>
                  <a:lnTo>
                    <a:pt x="26" y="0"/>
                  </a:lnTo>
                  <a:lnTo>
                    <a:pt x="30" y="1"/>
                  </a:lnTo>
                  <a:lnTo>
                    <a:pt x="33" y="2"/>
                  </a:lnTo>
                  <a:lnTo>
                    <a:pt x="36" y="5"/>
                  </a:lnTo>
                  <a:lnTo>
                    <a:pt x="39" y="8"/>
                  </a:lnTo>
                  <a:lnTo>
                    <a:pt x="41" y="13"/>
                  </a:lnTo>
                  <a:lnTo>
                    <a:pt x="41" y="17"/>
                  </a:lnTo>
                  <a:lnTo>
                    <a:pt x="41" y="23"/>
                  </a:lnTo>
                  <a:lnTo>
                    <a:pt x="39" y="27"/>
                  </a:lnTo>
                  <a:lnTo>
                    <a:pt x="35" y="33"/>
                  </a:lnTo>
                  <a:lnTo>
                    <a:pt x="32" y="37"/>
                  </a:lnTo>
                  <a:lnTo>
                    <a:pt x="23" y="45"/>
                  </a:lnTo>
                  <a:lnTo>
                    <a:pt x="16" y="52"/>
                  </a:lnTo>
                  <a:lnTo>
                    <a:pt x="13" y="57"/>
                  </a:lnTo>
                  <a:lnTo>
                    <a:pt x="9" y="60"/>
                  </a:lnTo>
                  <a:lnTo>
                    <a:pt x="6" y="63"/>
                  </a:lnTo>
                  <a:lnTo>
                    <a:pt x="5" y="67"/>
                  </a:lnTo>
                  <a:lnTo>
                    <a:pt x="30" y="67"/>
                  </a:lnTo>
                  <a:lnTo>
                    <a:pt x="33" y="66"/>
                  </a:lnTo>
                  <a:lnTo>
                    <a:pt x="36" y="63"/>
                  </a:lnTo>
                  <a:lnTo>
                    <a:pt x="37" y="61"/>
                  </a:lnTo>
                  <a:lnTo>
                    <a:pt x="39" y="58"/>
                  </a:lnTo>
                  <a:lnTo>
                    <a:pt x="40" y="54"/>
                  </a:lnTo>
                  <a:lnTo>
                    <a:pt x="42" y="54"/>
                  </a:lnTo>
                  <a:lnTo>
                    <a:pt x="40" y="72"/>
                  </a:lnTo>
                  <a:lnTo>
                    <a:pt x="0" y="72"/>
                  </a:lnTo>
                  <a:lnTo>
                    <a:pt x="0" y="67"/>
                  </a:lnTo>
                  <a:lnTo>
                    <a:pt x="4" y="62"/>
                  </a:lnTo>
                  <a:lnTo>
                    <a:pt x="7" y="58"/>
                  </a:lnTo>
                  <a:lnTo>
                    <a:pt x="10" y="54"/>
                  </a:lnTo>
                  <a:lnTo>
                    <a:pt x="15" y="49"/>
                  </a:lnTo>
                  <a:lnTo>
                    <a:pt x="19" y="43"/>
                  </a:lnTo>
                  <a:lnTo>
                    <a:pt x="24" y="39"/>
                  </a:lnTo>
                  <a:lnTo>
                    <a:pt x="27" y="34"/>
                  </a:lnTo>
                  <a:lnTo>
                    <a:pt x="31" y="3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36" name="Freeform 257"/>
            <p:cNvSpPr>
              <a:spLocks/>
            </p:cNvSpPr>
            <p:nvPr/>
          </p:nvSpPr>
          <p:spPr bwMode="auto">
            <a:xfrm>
              <a:off x="6179619" y="3057389"/>
              <a:ext cx="119360" cy="105661"/>
            </a:xfrm>
            <a:custGeom>
              <a:avLst/>
              <a:gdLst>
                <a:gd name="T0" fmla="*/ 0 w 65"/>
                <a:gd name="T1" fmla="*/ 78 h 78"/>
                <a:gd name="T2" fmla="*/ 16 w 65"/>
                <a:gd name="T3" fmla="*/ 0 h 78"/>
                <a:gd name="T4" fmla="*/ 65 w 65"/>
                <a:gd name="T5" fmla="*/ 0 h 78"/>
                <a:gd name="T6" fmla="*/ 62 w 65"/>
                <a:gd name="T7" fmla="*/ 9 h 78"/>
                <a:gd name="T8" fmla="*/ 24 w 65"/>
                <a:gd name="T9" fmla="*/ 9 h 78"/>
                <a:gd name="T10" fmla="*/ 18 w 65"/>
                <a:gd name="T11" fmla="*/ 34 h 78"/>
                <a:gd name="T12" fmla="*/ 60 w 65"/>
                <a:gd name="T13" fmla="*/ 34 h 78"/>
                <a:gd name="T14" fmla="*/ 57 w 65"/>
                <a:gd name="T15" fmla="*/ 43 h 78"/>
                <a:gd name="T16" fmla="*/ 16 w 65"/>
                <a:gd name="T17" fmla="*/ 43 h 78"/>
                <a:gd name="T18" fmla="*/ 9 w 65"/>
                <a:gd name="T19" fmla="*/ 78 h 78"/>
                <a:gd name="T20" fmla="*/ 0 w 65"/>
                <a:gd name="T21"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78">
                  <a:moveTo>
                    <a:pt x="0" y="78"/>
                  </a:moveTo>
                  <a:lnTo>
                    <a:pt x="16" y="0"/>
                  </a:lnTo>
                  <a:lnTo>
                    <a:pt x="65" y="0"/>
                  </a:lnTo>
                  <a:lnTo>
                    <a:pt x="62" y="9"/>
                  </a:lnTo>
                  <a:lnTo>
                    <a:pt x="24" y="9"/>
                  </a:lnTo>
                  <a:lnTo>
                    <a:pt x="18" y="34"/>
                  </a:lnTo>
                  <a:lnTo>
                    <a:pt x="60" y="34"/>
                  </a:lnTo>
                  <a:lnTo>
                    <a:pt x="57" y="43"/>
                  </a:lnTo>
                  <a:lnTo>
                    <a:pt x="16" y="43"/>
                  </a:lnTo>
                  <a:lnTo>
                    <a:pt x="9" y="78"/>
                  </a:lnTo>
                  <a:lnTo>
                    <a:pt x="0" y="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37" name="Freeform 258"/>
            <p:cNvSpPr>
              <a:spLocks noEditPoints="1"/>
            </p:cNvSpPr>
            <p:nvPr/>
          </p:nvSpPr>
          <p:spPr bwMode="auto">
            <a:xfrm>
              <a:off x="6300815" y="3154923"/>
              <a:ext cx="44071" cy="37930"/>
            </a:xfrm>
            <a:custGeom>
              <a:avLst/>
              <a:gdLst>
                <a:gd name="T0" fmla="*/ 19 w 24"/>
                <a:gd name="T1" fmla="*/ 13 h 28"/>
                <a:gd name="T2" fmla="*/ 19 w 24"/>
                <a:gd name="T3" fmla="*/ 9 h 28"/>
                <a:gd name="T4" fmla="*/ 18 w 24"/>
                <a:gd name="T5" fmla="*/ 6 h 28"/>
                <a:gd name="T6" fmla="*/ 17 w 24"/>
                <a:gd name="T7" fmla="*/ 4 h 28"/>
                <a:gd name="T8" fmla="*/ 14 w 24"/>
                <a:gd name="T9" fmla="*/ 2 h 28"/>
                <a:gd name="T10" fmla="*/ 11 w 24"/>
                <a:gd name="T11" fmla="*/ 1 h 28"/>
                <a:gd name="T12" fmla="*/ 8 w 24"/>
                <a:gd name="T13" fmla="*/ 2 h 28"/>
                <a:gd name="T14" fmla="*/ 5 w 24"/>
                <a:gd name="T15" fmla="*/ 5 h 28"/>
                <a:gd name="T16" fmla="*/ 4 w 24"/>
                <a:gd name="T17" fmla="*/ 7 h 28"/>
                <a:gd name="T18" fmla="*/ 3 w 24"/>
                <a:gd name="T19" fmla="*/ 9 h 28"/>
                <a:gd name="T20" fmla="*/ 3 w 24"/>
                <a:gd name="T21" fmla="*/ 13 h 28"/>
                <a:gd name="T22" fmla="*/ 19 w 24"/>
                <a:gd name="T23" fmla="*/ 13 h 28"/>
                <a:gd name="T24" fmla="*/ 3 w 24"/>
                <a:gd name="T25" fmla="*/ 15 h 28"/>
                <a:gd name="T26" fmla="*/ 3 w 24"/>
                <a:gd name="T27" fmla="*/ 18 h 28"/>
                <a:gd name="T28" fmla="*/ 4 w 24"/>
                <a:gd name="T29" fmla="*/ 22 h 28"/>
                <a:gd name="T30" fmla="*/ 5 w 24"/>
                <a:gd name="T31" fmla="*/ 24 h 28"/>
                <a:gd name="T32" fmla="*/ 9 w 24"/>
                <a:gd name="T33" fmla="*/ 25 h 28"/>
                <a:gd name="T34" fmla="*/ 12 w 24"/>
                <a:gd name="T35" fmla="*/ 26 h 28"/>
                <a:gd name="T36" fmla="*/ 16 w 24"/>
                <a:gd name="T37" fmla="*/ 26 h 28"/>
                <a:gd name="T38" fmla="*/ 18 w 24"/>
                <a:gd name="T39" fmla="*/ 24 h 28"/>
                <a:gd name="T40" fmla="*/ 20 w 24"/>
                <a:gd name="T41" fmla="*/ 23 h 28"/>
                <a:gd name="T42" fmla="*/ 21 w 24"/>
                <a:gd name="T43" fmla="*/ 19 h 28"/>
                <a:gd name="T44" fmla="*/ 22 w 24"/>
                <a:gd name="T45" fmla="*/ 21 h 28"/>
                <a:gd name="T46" fmla="*/ 21 w 24"/>
                <a:gd name="T47" fmla="*/ 23 h 28"/>
                <a:gd name="T48" fmla="*/ 19 w 24"/>
                <a:gd name="T49" fmla="*/ 25 h 28"/>
                <a:gd name="T50" fmla="*/ 16 w 24"/>
                <a:gd name="T51" fmla="*/ 27 h 28"/>
                <a:gd name="T52" fmla="*/ 12 w 24"/>
                <a:gd name="T53" fmla="*/ 28 h 28"/>
                <a:gd name="T54" fmla="*/ 9 w 24"/>
                <a:gd name="T55" fmla="*/ 28 h 28"/>
                <a:gd name="T56" fmla="*/ 5 w 24"/>
                <a:gd name="T57" fmla="*/ 26 h 28"/>
                <a:gd name="T58" fmla="*/ 3 w 24"/>
                <a:gd name="T59" fmla="*/ 25 h 28"/>
                <a:gd name="T60" fmla="*/ 1 w 24"/>
                <a:gd name="T61" fmla="*/ 22 h 28"/>
                <a:gd name="T62" fmla="*/ 0 w 24"/>
                <a:gd name="T63" fmla="*/ 18 h 28"/>
                <a:gd name="T64" fmla="*/ 0 w 24"/>
                <a:gd name="T65" fmla="*/ 14 h 28"/>
                <a:gd name="T66" fmla="*/ 0 w 24"/>
                <a:gd name="T67" fmla="*/ 10 h 28"/>
                <a:gd name="T68" fmla="*/ 1 w 24"/>
                <a:gd name="T69" fmla="*/ 7 h 28"/>
                <a:gd name="T70" fmla="*/ 3 w 24"/>
                <a:gd name="T71" fmla="*/ 4 h 28"/>
                <a:gd name="T72" fmla="*/ 5 w 24"/>
                <a:gd name="T73" fmla="*/ 1 h 28"/>
                <a:gd name="T74" fmla="*/ 8 w 24"/>
                <a:gd name="T75" fmla="*/ 0 h 28"/>
                <a:gd name="T76" fmla="*/ 11 w 24"/>
                <a:gd name="T77" fmla="*/ 0 h 28"/>
                <a:gd name="T78" fmla="*/ 16 w 24"/>
                <a:gd name="T79" fmla="*/ 0 h 28"/>
                <a:gd name="T80" fmla="*/ 20 w 24"/>
                <a:gd name="T81" fmla="*/ 2 h 28"/>
                <a:gd name="T82" fmla="*/ 21 w 24"/>
                <a:gd name="T83" fmla="*/ 6 h 28"/>
                <a:gd name="T84" fmla="*/ 22 w 24"/>
                <a:gd name="T85" fmla="*/ 9 h 28"/>
                <a:gd name="T86" fmla="*/ 24 w 24"/>
                <a:gd name="T87" fmla="*/ 15 h 28"/>
                <a:gd name="T88" fmla="*/ 3 w 24"/>
                <a:gd name="T8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 h="28">
                  <a:moveTo>
                    <a:pt x="19" y="13"/>
                  </a:moveTo>
                  <a:lnTo>
                    <a:pt x="19" y="9"/>
                  </a:lnTo>
                  <a:lnTo>
                    <a:pt x="18" y="6"/>
                  </a:lnTo>
                  <a:lnTo>
                    <a:pt x="17" y="4"/>
                  </a:lnTo>
                  <a:lnTo>
                    <a:pt x="14" y="2"/>
                  </a:lnTo>
                  <a:lnTo>
                    <a:pt x="11" y="1"/>
                  </a:lnTo>
                  <a:lnTo>
                    <a:pt x="8" y="2"/>
                  </a:lnTo>
                  <a:lnTo>
                    <a:pt x="5" y="5"/>
                  </a:lnTo>
                  <a:lnTo>
                    <a:pt x="4" y="7"/>
                  </a:lnTo>
                  <a:lnTo>
                    <a:pt x="3" y="9"/>
                  </a:lnTo>
                  <a:lnTo>
                    <a:pt x="3" y="13"/>
                  </a:lnTo>
                  <a:lnTo>
                    <a:pt x="19" y="13"/>
                  </a:lnTo>
                  <a:close/>
                  <a:moveTo>
                    <a:pt x="3" y="15"/>
                  </a:moveTo>
                  <a:lnTo>
                    <a:pt x="3" y="18"/>
                  </a:lnTo>
                  <a:lnTo>
                    <a:pt x="4" y="22"/>
                  </a:lnTo>
                  <a:lnTo>
                    <a:pt x="5" y="24"/>
                  </a:lnTo>
                  <a:lnTo>
                    <a:pt x="9" y="25"/>
                  </a:lnTo>
                  <a:lnTo>
                    <a:pt x="12" y="26"/>
                  </a:lnTo>
                  <a:lnTo>
                    <a:pt x="16" y="26"/>
                  </a:lnTo>
                  <a:lnTo>
                    <a:pt x="18" y="24"/>
                  </a:lnTo>
                  <a:lnTo>
                    <a:pt x="20" y="23"/>
                  </a:lnTo>
                  <a:lnTo>
                    <a:pt x="21" y="19"/>
                  </a:lnTo>
                  <a:lnTo>
                    <a:pt x="22" y="21"/>
                  </a:lnTo>
                  <a:lnTo>
                    <a:pt x="21" y="23"/>
                  </a:lnTo>
                  <a:lnTo>
                    <a:pt x="19" y="25"/>
                  </a:lnTo>
                  <a:lnTo>
                    <a:pt x="16" y="27"/>
                  </a:lnTo>
                  <a:lnTo>
                    <a:pt x="12" y="28"/>
                  </a:lnTo>
                  <a:lnTo>
                    <a:pt x="9" y="28"/>
                  </a:lnTo>
                  <a:lnTo>
                    <a:pt x="5" y="26"/>
                  </a:lnTo>
                  <a:lnTo>
                    <a:pt x="3" y="25"/>
                  </a:lnTo>
                  <a:lnTo>
                    <a:pt x="1" y="22"/>
                  </a:lnTo>
                  <a:lnTo>
                    <a:pt x="0" y="18"/>
                  </a:lnTo>
                  <a:lnTo>
                    <a:pt x="0" y="14"/>
                  </a:lnTo>
                  <a:lnTo>
                    <a:pt x="0" y="10"/>
                  </a:lnTo>
                  <a:lnTo>
                    <a:pt x="1" y="7"/>
                  </a:lnTo>
                  <a:lnTo>
                    <a:pt x="3" y="4"/>
                  </a:lnTo>
                  <a:lnTo>
                    <a:pt x="5" y="1"/>
                  </a:lnTo>
                  <a:lnTo>
                    <a:pt x="8" y="0"/>
                  </a:lnTo>
                  <a:lnTo>
                    <a:pt x="11" y="0"/>
                  </a:lnTo>
                  <a:lnTo>
                    <a:pt x="16" y="0"/>
                  </a:lnTo>
                  <a:lnTo>
                    <a:pt x="20" y="2"/>
                  </a:lnTo>
                  <a:lnTo>
                    <a:pt x="21" y="6"/>
                  </a:lnTo>
                  <a:lnTo>
                    <a:pt x="22" y="9"/>
                  </a:lnTo>
                  <a:lnTo>
                    <a:pt x="24" y="15"/>
                  </a:lnTo>
                  <a:lnTo>
                    <a:pt x="3" y="1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38" name="Freeform 259"/>
            <p:cNvSpPr>
              <a:spLocks/>
            </p:cNvSpPr>
            <p:nvPr/>
          </p:nvSpPr>
          <p:spPr bwMode="auto">
            <a:xfrm>
              <a:off x="6350396" y="3154923"/>
              <a:ext cx="49581" cy="37930"/>
            </a:xfrm>
            <a:custGeom>
              <a:avLst/>
              <a:gdLst>
                <a:gd name="T0" fmla="*/ 15 w 27"/>
                <a:gd name="T1" fmla="*/ 10 h 28"/>
                <a:gd name="T2" fmla="*/ 19 w 27"/>
                <a:gd name="T3" fmla="*/ 4 h 28"/>
                <a:gd name="T4" fmla="*/ 19 w 27"/>
                <a:gd name="T5" fmla="*/ 4 h 28"/>
                <a:gd name="T6" fmla="*/ 19 w 27"/>
                <a:gd name="T7" fmla="*/ 2 h 28"/>
                <a:gd name="T8" fmla="*/ 19 w 27"/>
                <a:gd name="T9" fmla="*/ 2 h 28"/>
                <a:gd name="T10" fmla="*/ 18 w 27"/>
                <a:gd name="T11" fmla="*/ 2 h 28"/>
                <a:gd name="T12" fmla="*/ 16 w 27"/>
                <a:gd name="T13" fmla="*/ 2 h 28"/>
                <a:gd name="T14" fmla="*/ 16 w 27"/>
                <a:gd name="T15" fmla="*/ 0 h 28"/>
                <a:gd name="T16" fmla="*/ 26 w 27"/>
                <a:gd name="T17" fmla="*/ 0 h 28"/>
                <a:gd name="T18" fmla="*/ 26 w 27"/>
                <a:gd name="T19" fmla="*/ 2 h 28"/>
                <a:gd name="T20" fmla="*/ 25 w 27"/>
                <a:gd name="T21" fmla="*/ 2 h 28"/>
                <a:gd name="T22" fmla="*/ 24 w 27"/>
                <a:gd name="T23" fmla="*/ 2 h 28"/>
                <a:gd name="T24" fmla="*/ 24 w 27"/>
                <a:gd name="T25" fmla="*/ 2 h 28"/>
                <a:gd name="T26" fmla="*/ 22 w 27"/>
                <a:gd name="T27" fmla="*/ 2 h 28"/>
                <a:gd name="T28" fmla="*/ 16 w 27"/>
                <a:gd name="T29" fmla="*/ 13 h 28"/>
                <a:gd name="T30" fmla="*/ 22 w 27"/>
                <a:gd name="T31" fmla="*/ 24 h 28"/>
                <a:gd name="T32" fmla="*/ 24 w 27"/>
                <a:gd name="T33" fmla="*/ 25 h 28"/>
                <a:gd name="T34" fmla="*/ 25 w 27"/>
                <a:gd name="T35" fmla="*/ 26 h 28"/>
                <a:gd name="T36" fmla="*/ 26 w 27"/>
                <a:gd name="T37" fmla="*/ 26 h 28"/>
                <a:gd name="T38" fmla="*/ 27 w 27"/>
                <a:gd name="T39" fmla="*/ 26 h 28"/>
                <a:gd name="T40" fmla="*/ 27 w 27"/>
                <a:gd name="T41" fmla="*/ 28 h 28"/>
                <a:gd name="T42" fmla="*/ 16 w 27"/>
                <a:gd name="T43" fmla="*/ 28 h 28"/>
                <a:gd name="T44" fmla="*/ 16 w 27"/>
                <a:gd name="T45" fmla="*/ 26 h 28"/>
                <a:gd name="T46" fmla="*/ 18 w 27"/>
                <a:gd name="T47" fmla="*/ 26 h 28"/>
                <a:gd name="T48" fmla="*/ 19 w 27"/>
                <a:gd name="T49" fmla="*/ 26 h 28"/>
                <a:gd name="T50" fmla="*/ 19 w 27"/>
                <a:gd name="T51" fmla="*/ 25 h 28"/>
                <a:gd name="T52" fmla="*/ 19 w 27"/>
                <a:gd name="T53" fmla="*/ 24 h 28"/>
                <a:gd name="T54" fmla="*/ 13 w 27"/>
                <a:gd name="T55" fmla="*/ 16 h 28"/>
                <a:gd name="T56" fmla="*/ 8 w 27"/>
                <a:gd name="T57" fmla="*/ 24 h 28"/>
                <a:gd name="T58" fmla="*/ 8 w 27"/>
                <a:gd name="T59" fmla="*/ 25 h 28"/>
                <a:gd name="T60" fmla="*/ 8 w 27"/>
                <a:gd name="T61" fmla="*/ 26 h 28"/>
                <a:gd name="T62" fmla="*/ 9 w 27"/>
                <a:gd name="T63" fmla="*/ 26 h 28"/>
                <a:gd name="T64" fmla="*/ 10 w 27"/>
                <a:gd name="T65" fmla="*/ 26 h 28"/>
                <a:gd name="T66" fmla="*/ 10 w 27"/>
                <a:gd name="T67" fmla="*/ 28 h 28"/>
                <a:gd name="T68" fmla="*/ 0 w 27"/>
                <a:gd name="T69" fmla="*/ 28 h 28"/>
                <a:gd name="T70" fmla="*/ 0 w 27"/>
                <a:gd name="T71" fmla="*/ 26 h 28"/>
                <a:gd name="T72" fmla="*/ 2 w 27"/>
                <a:gd name="T73" fmla="*/ 26 h 28"/>
                <a:gd name="T74" fmla="*/ 4 w 27"/>
                <a:gd name="T75" fmla="*/ 25 h 28"/>
                <a:gd name="T76" fmla="*/ 4 w 27"/>
                <a:gd name="T77" fmla="*/ 25 h 28"/>
                <a:gd name="T78" fmla="*/ 6 w 27"/>
                <a:gd name="T79" fmla="*/ 24 h 28"/>
                <a:gd name="T80" fmla="*/ 12 w 27"/>
                <a:gd name="T81" fmla="*/ 14 h 28"/>
                <a:gd name="T82" fmla="*/ 6 w 27"/>
                <a:gd name="T83" fmla="*/ 4 h 28"/>
                <a:gd name="T84" fmla="*/ 4 w 27"/>
                <a:gd name="T85" fmla="*/ 2 h 28"/>
                <a:gd name="T86" fmla="*/ 3 w 27"/>
                <a:gd name="T87" fmla="*/ 2 h 28"/>
                <a:gd name="T88" fmla="*/ 2 w 27"/>
                <a:gd name="T89" fmla="*/ 2 h 28"/>
                <a:gd name="T90" fmla="*/ 2 w 27"/>
                <a:gd name="T91" fmla="*/ 0 h 28"/>
                <a:gd name="T92" fmla="*/ 12 w 27"/>
                <a:gd name="T93" fmla="*/ 0 h 28"/>
                <a:gd name="T94" fmla="*/ 12 w 27"/>
                <a:gd name="T95" fmla="*/ 2 h 28"/>
                <a:gd name="T96" fmla="*/ 11 w 27"/>
                <a:gd name="T97" fmla="*/ 2 h 28"/>
                <a:gd name="T98" fmla="*/ 10 w 27"/>
                <a:gd name="T99" fmla="*/ 2 h 28"/>
                <a:gd name="T100" fmla="*/ 10 w 27"/>
                <a:gd name="T101" fmla="*/ 2 h 28"/>
                <a:gd name="T102" fmla="*/ 10 w 27"/>
                <a:gd name="T103" fmla="*/ 4 h 28"/>
                <a:gd name="T104" fmla="*/ 15 w 27"/>
                <a:gd name="T105"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 h="28">
                  <a:moveTo>
                    <a:pt x="15" y="10"/>
                  </a:moveTo>
                  <a:lnTo>
                    <a:pt x="19" y="4"/>
                  </a:lnTo>
                  <a:lnTo>
                    <a:pt x="19" y="4"/>
                  </a:lnTo>
                  <a:lnTo>
                    <a:pt x="19" y="2"/>
                  </a:lnTo>
                  <a:lnTo>
                    <a:pt x="19" y="2"/>
                  </a:lnTo>
                  <a:lnTo>
                    <a:pt x="18" y="2"/>
                  </a:lnTo>
                  <a:lnTo>
                    <a:pt x="16" y="2"/>
                  </a:lnTo>
                  <a:lnTo>
                    <a:pt x="16" y="0"/>
                  </a:lnTo>
                  <a:lnTo>
                    <a:pt x="26" y="0"/>
                  </a:lnTo>
                  <a:lnTo>
                    <a:pt x="26" y="2"/>
                  </a:lnTo>
                  <a:lnTo>
                    <a:pt x="25" y="2"/>
                  </a:lnTo>
                  <a:lnTo>
                    <a:pt x="24" y="2"/>
                  </a:lnTo>
                  <a:lnTo>
                    <a:pt x="24" y="2"/>
                  </a:lnTo>
                  <a:lnTo>
                    <a:pt x="22" y="2"/>
                  </a:lnTo>
                  <a:lnTo>
                    <a:pt x="16" y="13"/>
                  </a:lnTo>
                  <a:lnTo>
                    <a:pt x="22" y="24"/>
                  </a:lnTo>
                  <a:lnTo>
                    <a:pt x="24" y="25"/>
                  </a:lnTo>
                  <a:lnTo>
                    <a:pt x="25" y="26"/>
                  </a:lnTo>
                  <a:lnTo>
                    <a:pt x="26" y="26"/>
                  </a:lnTo>
                  <a:lnTo>
                    <a:pt x="27" y="26"/>
                  </a:lnTo>
                  <a:lnTo>
                    <a:pt x="27" y="28"/>
                  </a:lnTo>
                  <a:lnTo>
                    <a:pt x="16" y="28"/>
                  </a:lnTo>
                  <a:lnTo>
                    <a:pt x="16" y="26"/>
                  </a:lnTo>
                  <a:lnTo>
                    <a:pt x="18" y="26"/>
                  </a:lnTo>
                  <a:lnTo>
                    <a:pt x="19" y="26"/>
                  </a:lnTo>
                  <a:lnTo>
                    <a:pt x="19" y="25"/>
                  </a:lnTo>
                  <a:lnTo>
                    <a:pt x="19" y="24"/>
                  </a:lnTo>
                  <a:lnTo>
                    <a:pt x="13" y="16"/>
                  </a:lnTo>
                  <a:lnTo>
                    <a:pt x="8" y="24"/>
                  </a:lnTo>
                  <a:lnTo>
                    <a:pt x="8" y="25"/>
                  </a:lnTo>
                  <a:lnTo>
                    <a:pt x="8" y="26"/>
                  </a:lnTo>
                  <a:lnTo>
                    <a:pt x="9" y="26"/>
                  </a:lnTo>
                  <a:lnTo>
                    <a:pt x="10" y="26"/>
                  </a:lnTo>
                  <a:lnTo>
                    <a:pt x="10" y="28"/>
                  </a:lnTo>
                  <a:lnTo>
                    <a:pt x="0" y="28"/>
                  </a:lnTo>
                  <a:lnTo>
                    <a:pt x="0" y="26"/>
                  </a:lnTo>
                  <a:lnTo>
                    <a:pt x="2" y="26"/>
                  </a:lnTo>
                  <a:lnTo>
                    <a:pt x="4" y="25"/>
                  </a:lnTo>
                  <a:lnTo>
                    <a:pt x="4" y="25"/>
                  </a:lnTo>
                  <a:lnTo>
                    <a:pt x="6" y="24"/>
                  </a:lnTo>
                  <a:lnTo>
                    <a:pt x="12" y="14"/>
                  </a:lnTo>
                  <a:lnTo>
                    <a:pt x="6" y="4"/>
                  </a:lnTo>
                  <a:lnTo>
                    <a:pt x="4" y="2"/>
                  </a:lnTo>
                  <a:lnTo>
                    <a:pt x="3" y="2"/>
                  </a:lnTo>
                  <a:lnTo>
                    <a:pt x="2" y="2"/>
                  </a:lnTo>
                  <a:lnTo>
                    <a:pt x="2" y="0"/>
                  </a:lnTo>
                  <a:lnTo>
                    <a:pt x="12" y="0"/>
                  </a:lnTo>
                  <a:lnTo>
                    <a:pt x="12" y="2"/>
                  </a:lnTo>
                  <a:lnTo>
                    <a:pt x="11" y="2"/>
                  </a:lnTo>
                  <a:lnTo>
                    <a:pt x="10" y="2"/>
                  </a:lnTo>
                  <a:lnTo>
                    <a:pt x="10" y="2"/>
                  </a:lnTo>
                  <a:lnTo>
                    <a:pt x="10" y="4"/>
                  </a:lnTo>
                  <a:lnTo>
                    <a:pt x="15" y="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39" name="Freeform 260"/>
            <p:cNvSpPr>
              <a:spLocks noEditPoints="1"/>
            </p:cNvSpPr>
            <p:nvPr/>
          </p:nvSpPr>
          <p:spPr bwMode="auto">
            <a:xfrm>
              <a:off x="6407321" y="3093965"/>
              <a:ext cx="88142" cy="35220"/>
            </a:xfrm>
            <a:custGeom>
              <a:avLst/>
              <a:gdLst>
                <a:gd name="T0" fmla="*/ 0 w 48"/>
                <a:gd name="T1" fmla="*/ 5 h 26"/>
                <a:gd name="T2" fmla="*/ 0 w 48"/>
                <a:gd name="T3" fmla="*/ 0 h 26"/>
                <a:gd name="T4" fmla="*/ 48 w 48"/>
                <a:gd name="T5" fmla="*/ 0 h 26"/>
                <a:gd name="T6" fmla="*/ 48 w 48"/>
                <a:gd name="T7" fmla="*/ 5 h 26"/>
                <a:gd name="T8" fmla="*/ 0 w 48"/>
                <a:gd name="T9" fmla="*/ 5 h 26"/>
                <a:gd name="T10" fmla="*/ 0 w 48"/>
                <a:gd name="T11" fmla="*/ 26 h 26"/>
                <a:gd name="T12" fmla="*/ 0 w 48"/>
                <a:gd name="T13" fmla="*/ 22 h 26"/>
                <a:gd name="T14" fmla="*/ 48 w 48"/>
                <a:gd name="T15" fmla="*/ 22 h 26"/>
                <a:gd name="T16" fmla="*/ 48 w 48"/>
                <a:gd name="T17" fmla="*/ 26 h 26"/>
                <a:gd name="T18" fmla="*/ 0 w 48"/>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26">
                  <a:moveTo>
                    <a:pt x="0" y="5"/>
                  </a:moveTo>
                  <a:lnTo>
                    <a:pt x="0" y="0"/>
                  </a:lnTo>
                  <a:lnTo>
                    <a:pt x="48" y="0"/>
                  </a:lnTo>
                  <a:lnTo>
                    <a:pt x="48" y="5"/>
                  </a:lnTo>
                  <a:lnTo>
                    <a:pt x="0" y="5"/>
                  </a:lnTo>
                  <a:close/>
                  <a:moveTo>
                    <a:pt x="0" y="26"/>
                  </a:moveTo>
                  <a:lnTo>
                    <a:pt x="0" y="22"/>
                  </a:lnTo>
                  <a:lnTo>
                    <a:pt x="48" y="22"/>
                  </a:lnTo>
                  <a:lnTo>
                    <a:pt x="48" y="26"/>
                  </a:ln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40" name="Freeform 261"/>
            <p:cNvSpPr>
              <a:spLocks/>
            </p:cNvSpPr>
            <p:nvPr/>
          </p:nvSpPr>
          <p:spPr bwMode="auto">
            <a:xfrm>
              <a:off x="6574424" y="3064163"/>
              <a:ext cx="73452" cy="98889"/>
            </a:xfrm>
            <a:custGeom>
              <a:avLst/>
              <a:gdLst>
                <a:gd name="T0" fmla="*/ 40 w 40"/>
                <a:gd name="T1" fmla="*/ 3 h 73"/>
                <a:gd name="T2" fmla="*/ 32 w 40"/>
                <a:gd name="T3" fmla="*/ 18 h 73"/>
                <a:gd name="T4" fmla="*/ 27 w 40"/>
                <a:gd name="T5" fmla="*/ 30 h 73"/>
                <a:gd name="T6" fmla="*/ 22 w 40"/>
                <a:gd name="T7" fmla="*/ 42 h 73"/>
                <a:gd name="T8" fmla="*/ 21 w 40"/>
                <a:gd name="T9" fmla="*/ 55 h 73"/>
                <a:gd name="T10" fmla="*/ 21 w 40"/>
                <a:gd name="T11" fmla="*/ 59 h 73"/>
                <a:gd name="T12" fmla="*/ 21 w 40"/>
                <a:gd name="T13" fmla="*/ 63 h 73"/>
                <a:gd name="T14" fmla="*/ 22 w 40"/>
                <a:gd name="T15" fmla="*/ 65 h 73"/>
                <a:gd name="T16" fmla="*/ 22 w 40"/>
                <a:gd name="T17" fmla="*/ 67 h 73"/>
                <a:gd name="T18" fmla="*/ 21 w 40"/>
                <a:gd name="T19" fmla="*/ 69 h 73"/>
                <a:gd name="T20" fmla="*/ 21 w 40"/>
                <a:gd name="T21" fmla="*/ 72 h 73"/>
                <a:gd name="T22" fmla="*/ 19 w 40"/>
                <a:gd name="T23" fmla="*/ 72 h 73"/>
                <a:gd name="T24" fmla="*/ 18 w 40"/>
                <a:gd name="T25" fmla="*/ 73 h 73"/>
                <a:gd name="T26" fmla="*/ 15 w 40"/>
                <a:gd name="T27" fmla="*/ 72 h 73"/>
                <a:gd name="T28" fmla="*/ 13 w 40"/>
                <a:gd name="T29" fmla="*/ 71 h 73"/>
                <a:gd name="T30" fmla="*/ 12 w 40"/>
                <a:gd name="T31" fmla="*/ 69 h 73"/>
                <a:gd name="T32" fmla="*/ 12 w 40"/>
                <a:gd name="T33" fmla="*/ 66 h 73"/>
                <a:gd name="T34" fmla="*/ 13 w 40"/>
                <a:gd name="T35" fmla="*/ 56 h 73"/>
                <a:gd name="T36" fmla="*/ 15 w 40"/>
                <a:gd name="T37" fmla="*/ 46 h 73"/>
                <a:gd name="T38" fmla="*/ 19 w 40"/>
                <a:gd name="T39" fmla="*/ 37 h 73"/>
                <a:gd name="T40" fmla="*/ 26 w 40"/>
                <a:gd name="T41" fmla="*/ 23 h 73"/>
                <a:gd name="T42" fmla="*/ 35 w 40"/>
                <a:gd name="T43" fmla="*/ 6 h 73"/>
                <a:gd name="T44" fmla="*/ 14 w 40"/>
                <a:gd name="T45" fmla="*/ 6 h 73"/>
                <a:gd name="T46" fmla="*/ 11 w 40"/>
                <a:gd name="T47" fmla="*/ 6 h 73"/>
                <a:gd name="T48" fmla="*/ 9 w 40"/>
                <a:gd name="T49" fmla="*/ 7 h 73"/>
                <a:gd name="T50" fmla="*/ 6 w 40"/>
                <a:gd name="T51" fmla="*/ 9 h 73"/>
                <a:gd name="T52" fmla="*/ 4 w 40"/>
                <a:gd name="T53" fmla="*/ 11 h 73"/>
                <a:gd name="T54" fmla="*/ 3 w 40"/>
                <a:gd name="T55" fmla="*/ 14 h 73"/>
                <a:gd name="T56" fmla="*/ 2 w 40"/>
                <a:gd name="T57" fmla="*/ 18 h 73"/>
                <a:gd name="T58" fmla="*/ 0 w 40"/>
                <a:gd name="T59" fmla="*/ 18 h 73"/>
                <a:gd name="T60" fmla="*/ 3 w 40"/>
                <a:gd name="T61" fmla="*/ 0 h 73"/>
                <a:gd name="T62" fmla="*/ 40 w 40"/>
                <a:gd name="T63" fmla="*/ 0 h 73"/>
                <a:gd name="T64" fmla="*/ 40 w 40"/>
                <a:gd name="T65" fmla="*/ 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3">
                  <a:moveTo>
                    <a:pt x="40" y="3"/>
                  </a:moveTo>
                  <a:lnTo>
                    <a:pt x="32" y="18"/>
                  </a:lnTo>
                  <a:lnTo>
                    <a:pt x="27" y="30"/>
                  </a:lnTo>
                  <a:lnTo>
                    <a:pt x="22" y="42"/>
                  </a:lnTo>
                  <a:lnTo>
                    <a:pt x="21" y="55"/>
                  </a:lnTo>
                  <a:lnTo>
                    <a:pt x="21" y="59"/>
                  </a:lnTo>
                  <a:lnTo>
                    <a:pt x="21" y="63"/>
                  </a:lnTo>
                  <a:lnTo>
                    <a:pt x="22" y="65"/>
                  </a:lnTo>
                  <a:lnTo>
                    <a:pt x="22" y="67"/>
                  </a:lnTo>
                  <a:lnTo>
                    <a:pt x="21" y="69"/>
                  </a:lnTo>
                  <a:lnTo>
                    <a:pt x="21" y="72"/>
                  </a:lnTo>
                  <a:lnTo>
                    <a:pt x="19" y="72"/>
                  </a:lnTo>
                  <a:lnTo>
                    <a:pt x="18" y="73"/>
                  </a:lnTo>
                  <a:lnTo>
                    <a:pt x="15" y="72"/>
                  </a:lnTo>
                  <a:lnTo>
                    <a:pt x="13" y="71"/>
                  </a:lnTo>
                  <a:lnTo>
                    <a:pt x="12" y="69"/>
                  </a:lnTo>
                  <a:lnTo>
                    <a:pt x="12" y="66"/>
                  </a:lnTo>
                  <a:lnTo>
                    <a:pt x="13" y="56"/>
                  </a:lnTo>
                  <a:lnTo>
                    <a:pt x="15" y="46"/>
                  </a:lnTo>
                  <a:lnTo>
                    <a:pt x="19" y="37"/>
                  </a:lnTo>
                  <a:lnTo>
                    <a:pt x="26" y="23"/>
                  </a:lnTo>
                  <a:lnTo>
                    <a:pt x="35" y="6"/>
                  </a:lnTo>
                  <a:lnTo>
                    <a:pt x="14" y="6"/>
                  </a:lnTo>
                  <a:lnTo>
                    <a:pt x="11" y="6"/>
                  </a:lnTo>
                  <a:lnTo>
                    <a:pt x="9" y="7"/>
                  </a:lnTo>
                  <a:lnTo>
                    <a:pt x="6" y="9"/>
                  </a:lnTo>
                  <a:lnTo>
                    <a:pt x="4" y="11"/>
                  </a:lnTo>
                  <a:lnTo>
                    <a:pt x="3" y="14"/>
                  </a:lnTo>
                  <a:lnTo>
                    <a:pt x="2" y="18"/>
                  </a:lnTo>
                  <a:lnTo>
                    <a:pt x="0" y="18"/>
                  </a:lnTo>
                  <a:lnTo>
                    <a:pt x="3" y="0"/>
                  </a:lnTo>
                  <a:lnTo>
                    <a:pt x="40" y="0"/>
                  </a:lnTo>
                  <a:lnTo>
                    <a:pt x="40"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41" name="Freeform 262"/>
            <p:cNvSpPr>
              <a:spLocks/>
            </p:cNvSpPr>
            <p:nvPr/>
          </p:nvSpPr>
          <p:spPr bwMode="auto">
            <a:xfrm>
              <a:off x="6666239" y="3049262"/>
              <a:ext cx="86307" cy="125981"/>
            </a:xfrm>
            <a:custGeom>
              <a:avLst/>
              <a:gdLst>
                <a:gd name="T0" fmla="*/ 4 w 47"/>
                <a:gd name="T1" fmla="*/ 93 h 93"/>
                <a:gd name="T2" fmla="*/ 0 w 47"/>
                <a:gd name="T3" fmla="*/ 91 h 93"/>
                <a:gd name="T4" fmla="*/ 44 w 47"/>
                <a:gd name="T5" fmla="*/ 0 h 93"/>
                <a:gd name="T6" fmla="*/ 47 w 47"/>
                <a:gd name="T7" fmla="*/ 3 h 93"/>
                <a:gd name="T8" fmla="*/ 4 w 47"/>
                <a:gd name="T9" fmla="*/ 93 h 93"/>
              </a:gdLst>
              <a:ahLst/>
              <a:cxnLst>
                <a:cxn ang="0">
                  <a:pos x="T0" y="T1"/>
                </a:cxn>
                <a:cxn ang="0">
                  <a:pos x="T2" y="T3"/>
                </a:cxn>
                <a:cxn ang="0">
                  <a:pos x="T4" y="T5"/>
                </a:cxn>
                <a:cxn ang="0">
                  <a:pos x="T6" y="T7"/>
                </a:cxn>
                <a:cxn ang="0">
                  <a:pos x="T8" y="T9"/>
                </a:cxn>
              </a:cxnLst>
              <a:rect l="0" t="0" r="r" b="b"/>
              <a:pathLst>
                <a:path w="47" h="93">
                  <a:moveTo>
                    <a:pt x="4" y="93"/>
                  </a:moveTo>
                  <a:lnTo>
                    <a:pt x="0" y="91"/>
                  </a:lnTo>
                  <a:lnTo>
                    <a:pt x="44" y="0"/>
                  </a:lnTo>
                  <a:lnTo>
                    <a:pt x="47" y="3"/>
                  </a:lnTo>
                  <a:lnTo>
                    <a:pt x="4" y="9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42" name="Freeform 263"/>
            <p:cNvSpPr>
              <a:spLocks/>
            </p:cNvSpPr>
            <p:nvPr/>
          </p:nvSpPr>
          <p:spPr bwMode="auto">
            <a:xfrm>
              <a:off x="6770908" y="3061454"/>
              <a:ext cx="77125" cy="100243"/>
            </a:xfrm>
            <a:custGeom>
              <a:avLst/>
              <a:gdLst>
                <a:gd name="T0" fmla="*/ 32 w 42"/>
                <a:gd name="T1" fmla="*/ 25 h 74"/>
                <a:gd name="T2" fmla="*/ 32 w 42"/>
                <a:gd name="T3" fmla="*/ 15 h 74"/>
                <a:gd name="T4" fmla="*/ 30 w 42"/>
                <a:gd name="T5" fmla="*/ 7 h 74"/>
                <a:gd name="T6" fmla="*/ 23 w 42"/>
                <a:gd name="T7" fmla="*/ 4 h 74"/>
                <a:gd name="T8" fmla="*/ 17 w 42"/>
                <a:gd name="T9" fmla="*/ 4 h 74"/>
                <a:gd name="T10" fmla="*/ 11 w 42"/>
                <a:gd name="T11" fmla="*/ 6 h 74"/>
                <a:gd name="T12" fmla="*/ 8 w 42"/>
                <a:gd name="T13" fmla="*/ 11 h 74"/>
                <a:gd name="T14" fmla="*/ 8 w 42"/>
                <a:gd name="T15" fmla="*/ 16 h 74"/>
                <a:gd name="T16" fmla="*/ 10 w 42"/>
                <a:gd name="T17" fmla="*/ 20 h 74"/>
                <a:gd name="T18" fmla="*/ 10 w 42"/>
                <a:gd name="T19" fmla="*/ 23 h 74"/>
                <a:gd name="T20" fmla="*/ 8 w 42"/>
                <a:gd name="T21" fmla="*/ 25 h 74"/>
                <a:gd name="T22" fmla="*/ 4 w 42"/>
                <a:gd name="T23" fmla="*/ 25 h 74"/>
                <a:gd name="T24" fmla="*/ 1 w 42"/>
                <a:gd name="T25" fmla="*/ 22 h 74"/>
                <a:gd name="T26" fmla="*/ 1 w 42"/>
                <a:gd name="T27" fmla="*/ 15 h 74"/>
                <a:gd name="T28" fmla="*/ 4 w 42"/>
                <a:gd name="T29" fmla="*/ 8 h 74"/>
                <a:gd name="T30" fmla="*/ 11 w 42"/>
                <a:gd name="T31" fmla="*/ 3 h 74"/>
                <a:gd name="T32" fmla="*/ 21 w 42"/>
                <a:gd name="T33" fmla="*/ 0 h 74"/>
                <a:gd name="T34" fmla="*/ 29 w 42"/>
                <a:gd name="T35" fmla="*/ 2 h 74"/>
                <a:gd name="T36" fmla="*/ 36 w 42"/>
                <a:gd name="T37" fmla="*/ 6 h 74"/>
                <a:gd name="T38" fmla="*/ 40 w 42"/>
                <a:gd name="T39" fmla="*/ 14 h 74"/>
                <a:gd name="T40" fmla="*/ 40 w 42"/>
                <a:gd name="T41" fmla="*/ 23 h 74"/>
                <a:gd name="T42" fmla="*/ 35 w 42"/>
                <a:gd name="T43" fmla="*/ 34 h 74"/>
                <a:gd name="T44" fmla="*/ 22 w 42"/>
                <a:gd name="T45" fmla="*/ 47 h 74"/>
                <a:gd name="T46" fmla="*/ 12 w 42"/>
                <a:gd name="T47" fmla="*/ 57 h 74"/>
                <a:gd name="T48" fmla="*/ 5 w 42"/>
                <a:gd name="T49" fmla="*/ 65 h 74"/>
                <a:gd name="T50" fmla="*/ 29 w 42"/>
                <a:gd name="T51" fmla="*/ 67 h 74"/>
                <a:gd name="T52" fmla="*/ 36 w 42"/>
                <a:gd name="T53" fmla="*/ 65 h 74"/>
                <a:gd name="T54" fmla="*/ 38 w 42"/>
                <a:gd name="T55" fmla="*/ 59 h 74"/>
                <a:gd name="T56" fmla="*/ 42 w 42"/>
                <a:gd name="T57" fmla="*/ 56 h 74"/>
                <a:gd name="T58" fmla="*/ 0 w 42"/>
                <a:gd name="T59" fmla="*/ 74 h 74"/>
                <a:gd name="T60" fmla="*/ 2 w 42"/>
                <a:gd name="T61" fmla="*/ 64 h 74"/>
                <a:gd name="T62" fmla="*/ 10 w 42"/>
                <a:gd name="T63" fmla="*/ 55 h 74"/>
                <a:gd name="T64" fmla="*/ 19 w 42"/>
                <a:gd name="T65" fmla="*/ 44 h 74"/>
                <a:gd name="T66" fmla="*/ 27 w 42"/>
                <a:gd name="T67"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74">
                  <a:moveTo>
                    <a:pt x="30" y="31"/>
                  </a:moveTo>
                  <a:lnTo>
                    <a:pt x="32" y="25"/>
                  </a:lnTo>
                  <a:lnTo>
                    <a:pt x="34" y="20"/>
                  </a:lnTo>
                  <a:lnTo>
                    <a:pt x="32" y="15"/>
                  </a:lnTo>
                  <a:lnTo>
                    <a:pt x="31" y="11"/>
                  </a:lnTo>
                  <a:lnTo>
                    <a:pt x="30" y="7"/>
                  </a:lnTo>
                  <a:lnTo>
                    <a:pt x="27" y="5"/>
                  </a:lnTo>
                  <a:lnTo>
                    <a:pt x="23" y="4"/>
                  </a:lnTo>
                  <a:lnTo>
                    <a:pt x="20" y="4"/>
                  </a:lnTo>
                  <a:lnTo>
                    <a:pt x="17" y="4"/>
                  </a:lnTo>
                  <a:lnTo>
                    <a:pt x="13" y="5"/>
                  </a:lnTo>
                  <a:lnTo>
                    <a:pt x="11" y="6"/>
                  </a:lnTo>
                  <a:lnTo>
                    <a:pt x="9" y="8"/>
                  </a:lnTo>
                  <a:lnTo>
                    <a:pt x="8" y="11"/>
                  </a:lnTo>
                  <a:lnTo>
                    <a:pt x="8" y="14"/>
                  </a:lnTo>
                  <a:lnTo>
                    <a:pt x="8" y="16"/>
                  </a:lnTo>
                  <a:lnTo>
                    <a:pt x="9" y="17"/>
                  </a:lnTo>
                  <a:lnTo>
                    <a:pt x="10" y="20"/>
                  </a:lnTo>
                  <a:lnTo>
                    <a:pt x="11" y="21"/>
                  </a:lnTo>
                  <a:lnTo>
                    <a:pt x="10" y="23"/>
                  </a:lnTo>
                  <a:lnTo>
                    <a:pt x="9" y="24"/>
                  </a:lnTo>
                  <a:lnTo>
                    <a:pt x="8" y="25"/>
                  </a:lnTo>
                  <a:lnTo>
                    <a:pt x="7" y="25"/>
                  </a:lnTo>
                  <a:lnTo>
                    <a:pt x="4" y="25"/>
                  </a:lnTo>
                  <a:lnTo>
                    <a:pt x="2" y="23"/>
                  </a:lnTo>
                  <a:lnTo>
                    <a:pt x="1" y="22"/>
                  </a:lnTo>
                  <a:lnTo>
                    <a:pt x="1" y="18"/>
                  </a:lnTo>
                  <a:lnTo>
                    <a:pt x="1" y="15"/>
                  </a:lnTo>
                  <a:lnTo>
                    <a:pt x="2" y="11"/>
                  </a:lnTo>
                  <a:lnTo>
                    <a:pt x="4" y="8"/>
                  </a:lnTo>
                  <a:lnTo>
                    <a:pt x="8" y="5"/>
                  </a:lnTo>
                  <a:lnTo>
                    <a:pt x="11" y="3"/>
                  </a:lnTo>
                  <a:lnTo>
                    <a:pt x="16" y="2"/>
                  </a:lnTo>
                  <a:lnTo>
                    <a:pt x="21" y="0"/>
                  </a:lnTo>
                  <a:lnTo>
                    <a:pt x="26" y="2"/>
                  </a:lnTo>
                  <a:lnTo>
                    <a:pt x="29" y="2"/>
                  </a:lnTo>
                  <a:lnTo>
                    <a:pt x="32" y="4"/>
                  </a:lnTo>
                  <a:lnTo>
                    <a:pt x="36" y="6"/>
                  </a:lnTo>
                  <a:lnTo>
                    <a:pt x="38" y="9"/>
                  </a:lnTo>
                  <a:lnTo>
                    <a:pt x="40" y="14"/>
                  </a:lnTo>
                  <a:lnTo>
                    <a:pt x="40" y="18"/>
                  </a:lnTo>
                  <a:lnTo>
                    <a:pt x="40" y="23"/>
                  </a:lnTo>
                  <a:lnTo>
                    <a:pt x="38" y="29"/>
                  </a:lnTo>
                  <a:lnTo>
                    <a:pt x="35" y="34"/>
                  </a:lnTo>
                  <a:lnTo>
                    <a:pt x="31" y="39"/>
                  </a:lnTo>
                  <a:lnTo>
                    <a:pt x="22" y="47"/>
                  </a:lnTo>
                  <a:lnTo>
                    <a:pt x="16" y="53"/>
                  </a:lnTo>
                  <a:lnTo>
                    <a:pt x="12" y="57"/>
                  </a:lnTo>
                  <a:lnTo>
                    <a:pt x="9" y="61"/>
                  </a:lnTo>
                  <a:lnTo>
                    <a:pt x="5" y="65"/>
                  </a:lnTo>
                  <a:lnTo>
                    <a:pt x="4" y="67"/>
                  </a:lnTo>
                  <a:lnTo>
                    <a:pt x="29" y="67"/>
                  </a:lnTo>
                  <a:lnTo>
                    <a:pt x="32" y="67"/>
                  </a:lnTo>
                  <a:lnTo>
                    <a:pt x="36" y="65"/>
                  </a:lnTo>
                  <a:lnTo>
                    <a:pt x="37" y="62"/>
                  </a:lnTo>
                  <a:lnTo>
                    <a:pt x="38" y="59"/>
                  </a:lnTo>
                  <a:lnTo>
                    <a:pt x="39" y="56"/>
                  </a:lnTo>
                  <a:lnTo>
                    <a:pt x="42" y="56"/>
                  </a:lnTo>
                  <a:lnTo>
                    <a:pt x="39" y="74"/>
                  </a:lnTo>
                  <a:lnTo>
                    <a:pt x="0" y="74"/>
                  </a:lnTo>
                  <a:lnTo>
                    <a:pt x="0" y="68"/>
                  </a:lnTo>
                  <a:lnTo>
                    <a:pt x="2" y="64"/>
                  </a:lnTo>
                  <a:lnTo>
                    <a:pt x="7" y="59"/>
                  </a:lnTo>
                  <a:lnTo>
                    <a:pt x="10" y="55"/>
                  </a:lnTo>
                  <a:lnTo>
                    <a:pt x="14" y="50"/>
                  </a:lnTo>
                  <a:lnTo>
                    <a:pt x="19" y="44"/>
                  </a:lnTo>
                  <a:lnTo>
                    <a:pt x="23" y="40"/>
                  </a:lnTo>
                  <a:lnTo>
                    <a:pt x="27" y="35"/>
                  </a:lnTo>
                  <a:lnTo>
                    <a:pt x="30" y="3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43" name="Freeform 264"/>
            <p:cNvSpPr>
              <a:spLocks/>
            </p:cNvSpPr>
            <p:nvPr/>
          </p:nvSpPr>
          <p:spPr bwMode="auto">
            <a:xfrm>
              <a:off x="6179619" y="3247038"/>
              <a:ext cx="119360" cy="105661"/>
            </a:xfrm>
            <a:custGeom>
              <a:avLst/>
              <a:gdLst>
                <a:gd name="T0" fmla="*/ 0 w 65"/>
                <a:gd name="T1" fmla="*/ 78 h 78"/>
                <a:gd name="T2" fmla="*/ 16 w 65"/>
                <a:gd name="T3" fmla="*/ 0 h 78"/>
                <a:gd name="T4" fmla="*/ 65 w 65"/>
                <a:gd name="T5" fmla="*/ 0 h 78"/>
                <a:gd name="T6" fmla="*/ 62 w 65"/>
                <a:gd name="T7" fmla="*/ 9 h 78"/>
                <a:gd name="T8" fmla="*/ 24 w 65"/>
                <a:gd name="T9" fmla="*/ 9 h 78"/>
                <a:gd name="T10" fmla="*/ 18 w 65"/>
                <a:gd name="T11" fmla="*/ 34 h 78"/>
                <a:gd name="T12" fmla="*/ 60 w 65"/>
                <a:gd name="T13" fmla="*/ 34 h 78"/>
                <a:gd name="T14" fmla="*/ 57 w 65"/>
                <a:gd name="T15" fmla="*/ 43 h 78"/>
                <a:gd name="T16" fmla="*/ 16 w 65"/>
                <a:gd name="T17" fmla="*/ 43 h 78"/>
                <a:gd name="T18" fmla="*/ 9 w 65"/>
                <a:gd name="T19" fmla="*/ 78 h 78"/>
                <a:gd name="T20" fmla="*/ 0 w 65"/>
                <a:gd name="T21"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78">
                  <a:moveTo>
                    <a:pt x="0" y="78"/>
                  </a:moveTo>
                  <a:lnTo>
                    <a:pt x="16" y="0"/>
                  </a:lnTo>
                  <a:lnTo>
                    <a:pt x="65" y="0"/>
                  </a:lnTo>
                  <a:lnTo>
                    <a:pt x="62" y="9"/>
                  </a:lnTo>
                  <a:lnTo>
                    <a:pt x="24" y="9"/>
                  </a:lnTo>
                  <a:lnTo>
                    <a:pt x="18" y="34"/>
                  </a:lnTo>
                  <a:lnTo>
                    <a:pt x="60" y="34"/>
                  </a:lnTo>
                  <a:lnTo>
                    <a:pt x="57" y="43"/>
                  </a:lnTo>
                  <a:lnTo>
                    <a:pt x="16" y="43"/>
                  </a:lnTo>
                  <a:lnTo>
                    <a:pt x="9" y="78"/>
                  </a:lnTo>
                  <a:lnTo>
                    <a:pt x="0" y="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44" name="Freeform 265"/>
            <p:cNvSpPr>
              <a:spLocks noEditPoints="1"/>
            </p:cNvSpPr>
            <p:nvPr/>
          </p:nvSpPr>
          <p:spPr bwMode="auto">
            <a:xfrm>
              <a:off x="6300815" y="3343217"/>
              <a:ext cx="44071" cy="39285"/>
            </a:xfrm>
            <a:custGeom>
              <a:avLst/>
              <a:gdLst>
                <a:gd name="T0" fmla="*/ 19 w 24"/>
                <a:gd name="T1" fmla="*/ 13 h 29"/>
                <a:gd name="T2" fmla="*/ 19 w 24"/>
                <a:gd name="T3" fmla="*/ 10 h 29"/>
                <a:gd name="T4" fmla="*/ 18 w 24"/>
                <a:gd name="T5" fmla="*/ 7 h 29"/>
                <a:gd name="T6" fmla="*/ 17 w 24"/>
                <a:gd name="T7" fmla="*/ 4 h 29"/>
                <a:gd name="T8" fmla="*/ 14 w 24"/>
                <a:gd name="T9" fmla="*/ 2 h 29"/>
                <a:gd name="T10" fmla="*/ 11 w 24"/>
                <a:gd name="T11" fmla="*/ 2 h 29"/>
                <a:gd name="T12" fmla="*/ 8 w 24"/>
                <a:gd name="T13" fmla="*/ 3 h 29"/>
                <a:gd name="T14" fmla="*/ 5 w 24"/>
                <a:gd name="T15" fmla="*/ 4 h 29"/>
                <a:gd name="T16" fmla="*/ 4 w 24"/>
                <a:gd name="T17" fmla="*/ 7 h 29"/>
                <a:gd name="T18" fmla="*/ 3 w 24"/>
                <a:gd name="T19" fmla="*/ 10 h 29"/>
                <a:gd name="T20" fmla="*/ 3 w 24"/>
                <a:gd name="T21" fmla="*/ 13 h 29"/>
                <a:gd name="T22" fmla="*/ 19 w 24"/>
                <a:gd name="T23" fmla="*/ 13 h 29"/>
                <a:gd name="T24" fmla="*/ 3 w 24"/>
                <a:gd name="T25" fmla="*/ 15 h 29"/>
                <a:gd name="T26" fmla="*/ 3 w 24"/>
                <a:gd name="T27" fmla="*/ 19 h 29"/>
                <a:gd name="T28" fmla="*/ 4 w 24"/>
                <a:gd name="T29" fmla="*/ 21 h 29"/>
                <a:gd name="T30" fmla="*/ 5 w 24"/>
                <a:gd name="T31" fmla="*/ 24 h 29"/>
                <a:gd name="T32" fmla="*/ 9 w 24"/>
                <a:gd name="T33" fmla="*/ 26 h 29"/>
                <a:gd name="T34" fmla="*/ 12 w 24"/>
                <a:gd name="T35" fmla="*/ 27 h 29"/>
                <a:gd name="T36" fmla="*/ 16 w 24"/>
                <a:gd name="T37" fmla="*/ 26 h 29"/>
                <a:gd name="T38" fmla="*/ 18 w 24"/>
                <a:gd name="T39" fmla="*/ 25 h 29"/>
                <a:gd name="T40" fmla="*/ 20 w 24"/>
                <a:gd name="T41" fmla="*/ 22 h 29"/>
                <a:gd name="T42" fmla="*/ 21 w 24"/>
                <a:gd name="T43" fmla="*/ 20 h 29"/>
                <a:gd name="T44" fmla="*/ 22 w 24"/>
                <a:gd name="T45" fmla="*/ 21 h 29"/>
                <a:gd name="T46" fmla="*/ 21 w 24"/>
                <a:gd name="T47" fmla="*/ 24 h 29"/>
                <a:gd name="T48" fmla="*/ 19 w 24"/>
                <a:gd name="T49" fmla="*/ 26 h 29"/>
                <a:gd name="T50" fmla="*/ 16 w 24"/>
                <a:gd name="T51" fmla="*/ 28 h 29"/>
                <a:gd name="T52" fmla="*/ 12 w 24"/>
                <a:gd name="T53" fmla="*/ 29 h 29"/>
                <a:gd name="T54" fmla="*/ 9 w 24"/>
                <a:gd name="T55" fmla="*/ 28 h 29"/>
                <a:gd name="T56" fmla="*/ 5 w 24"/>
                <a:gd name="T57" fmla="*/ 27 h 29"/>
                <a:gd name="T58" fmla="*/ 3 w 24"/>
                <a:gd name="T59" fmla="*/ 25 h 29"/>
                <a:gd name="T60" fmla="*/ 1 w 24"/>
                <a:gd name="T61" fmla="*/ 22 h 29"/>
                <a:gd name="T62" fmla="*/ 0 w 24"/>
                <a:gd name="T63" fmla="*/ 19 h 29"/>
                <a:gd name="T64" fmla="*/ 0 w 24"/>
                <a:gd name="T65" fmla="*/ 15 h 29"/>
                <a:gd name="T66" fmla="*/ 0 w 24"/>
                <a:gd name="T67" fmla="*/ 10 h 29"/>
                <a:gd name="T68" fmla="*/ 1 w 24"/>
                <a:gd name="T69" fmla="*/ 7 h 29"/>
                <a:gd name="T70" fmla="*/ 3 w 24"/>
                <a:gd name="T71" fmla="*/ 4 h 29"/>
                <a:gd name="T72" fmla="*/ 5 w 24"/>
                <a:gd name="T73" fmla="*/ 2 h 29"/>
                <a:gd name="T74" fmla="*/ 8 w 24"/>
                <a:gd name="T75" fmla="*/ 1 h 29"/>
                <a:gd name="T76" fmla="*/ 11 w 24"/>
                <a:gd name="T77" fmla="*/ 0 h 29"/>
                <a:gd name="T78" fmla="*/ 16 w 24"/>
                <a:gd name="T79" fmla="*/ 1 h 29"/>
                <a:gd name="T80" fmla="*/ 20 w 24"/>
                <a:gd name="T81" fmla="*/ 3 h 29"/>
                <a:gd name="T82" fmla="*/ 21 w 24"/>
                <a:gd name="T83" fmla="*/ 7 h 29"/>
                <a:gd name="T84" fmla="*/ 22 w 24"/>
                <a:gd name="T85" fmla="*/ 10 h 29"/>
                <a:gd name="T86" fmla="*/ 24 w 24"/>
                <a:gd name="T87" fmla="*/ 15 h 29"/>
                <a:gd name="T88" fmla="*/ 3 w 24"/>
                <a:gd name="T8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 h="29">
                  <a:moveTo>
                    <a:pt x="19" y="13"/>
                  </a:moveTo>
                  <a:lnTo>
                    <a:pt x="19" y="10"/>
                  </a:lnTo>
                  <a:lnTo>
                    <a:pt x="18" y="7"/>
                  </a:lnTo>
                  <a:lnTo>
                    <a:pt x="17" y="4"/>
                  </a:lnTo>
                  <a:lnTo>
                    <a:pt x="14" y="2"/>
                  </a:lnTo>
                  <a:lnTo>
                    <a:pt x="11" y="2"/>
                  </a:lnTo>
                  <a:lnTo>
                    <a:pt x="8" y="3"/>
                  </a:lnTo>
                  <a:lnTo>
                    <a:pt x="5" y="4"/>
                  </a:lnTo>
                  <a:lnTo>
                    <a:pt x="4" y="7"/>
                  </a:lnTo>
                  <a:lnTo>
                    <a:pt x="3" y="10"/>
                  </a:lnTo>
                  <a:lnTo>
                    <a:pt x="3" y="13"/>
                  </a:lnTo>
                  <a:lnTo>
                    <a:pt x="19" y="13"/>
                  </a:lnTo>
                  <a:close/>
                  <a:moveTo>
                    <a:pt x="3" y="15"/>
                  </a:moveTo>
                  <a:lnTo>
                    <a:pt x="3" y="19"/>
                  </a:lnTo>
                  <a:lnTo>
                    <a:pt x="4" y="21"/>
                  </a:lnTo>
                  <a:lnTo>
                    <a:pt x="5" y="24"/>
                  </a:lnTo>
                  <a:lnTo>
                    <a:pt x="9" y="26"/>
                  </a:lnTo>
                  <a:lnTo>
                    <a:pt x="12" y="27"/>
                  </a:lnTo>
                  <a:lnTo>
                    <a:pt x="16" y="26"/>
                  </a:lnTo>
                  <a:lnTo>
                    <a:pt x="18" y="25"/>
                  </a:lnTo>
                  <a:lnTo>
                    <a:pt x="20" y="22"/>
                  </a:lnTo>
                  <a:lnTo>
                    <a:pt x="21" y="20"/>
                  </a:lnTo>
                  <a:lnTo>
                    <a:pt x="22" y="21"/>
                  </a:lnTo>
                  <a:lnTo>
                    <a:pt x="21" y="24"/>
                  </a:lnTo>
                  <a:lnTo>
                    <a:pt x="19" y="26"/>
                  </a:lnTo>
                  <a:lnTo>
                    <a:pt x="16" y="28"/>
                  </a:lnTo>
                  <a:lnTo>
                    <a:pt x="12" y="29"/>
                  </a:lnTo>
                  <a:lnTo>
                    <a:pt x="9" y="28"/>
                  </a:lnTo>
                  <a:lnTo>
                    <a:pt x="5" y="27"/>
                  </a:lnTo>
                  <a:lnTo>
                    <a:pt x="3" y="25"/>
                  </a:lnTo>
                  <a:lnTo>
                    <a:pt x="1" y="22"/>
                  </a:lnTo>
                  <a:lnTo>
                    <a:pt x="0" y="19"/>
                  </a:lnTo>
                  <a:lnTo>
                    <a:pt x="0" y="15"/>
                  </a:lnTo>
                  <a:lnTo>
                    <a:pt x="0" y="10"/>
                  </a:lnTo>
                  <a:lnTo>
                    <a:pt x="1" y="7"/>
                  </a:lnTo>
                  <a:lnTo>
                    <a:pt x="3" y="4"/>
                  </a:lnTo>
                  <a:lnTo>
                    <a:pt x="5" y="2"/>
                  </a:lnTo>
                  <a:lnTo>
                    <a:pt x="8" y="1"/>
                  </a:lnTo>
                  <a:lnTo>
                    <a:pt x="11" y="0"/>
                  </a:lnTo>
                  <a:lnTo>
                    <a:pt x="16" y="1"/>
                  </a:lnTo>
                  <a:lnTo>
                    <a:pt x="20" y="3"/>
                  </a:lnTo>
                  <a:lnTo>
                    <a:pt x="21" y="7"/>
                  </a:lnTo>
                  <a:lnTo>
                    <a:pt x="22" y="10"/>
                  </a:lnTo>
                  <a:lnTo>
                    <a:pt x="24" y="15"/>
                  </a:lnTo>
                  <a:lnTo>
                    <a:pt x="3" y="1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47" name="Freeform 266"/>
            <p:cNvSpPr>
              <a:spLocks/>
            </p:cNvSpPr>
            <p:nvPr/>
          </p:nvSpPr>
          <p:spPr bwMode="auto">
            <a:xfrm>
              <a:off x="6350396" y="3344572"/>
              <a:ext cx="49581" cy="37930"/>
            </a:xfrm>
            <a:custGeom>
              <a:avLst/>
              <a:gdLst>
                <a:gd name="T0" fmla="*/ 15 w 27"/>
                <a:gd name="T1" fmla="*/ 10 h 28"/>
                <a:gd name="T2" fmla="*/ 19 w 27"/>
                <a:gd name="T3" fmla="*/ 3 h 28"/>
                <a:gd name="T4" fmla="*/ 19 w 27"/>
                <a:gd name="T5" fmla="*/ 2 h 28"/>
                <a:gd name="T6" fmla="*/ 19 w 27"/>
                <a:gd name="T7" fmla="*/ 2 h 28"/>
                <a:gd name="T8" fmla="*/ 19 w 27"/>
                <a:gd name="T9" fmla="*/ 2 h 28"/>
                <a:gd name="T10" fmla="*/ 18 w 27"/>
                <a:gd name="T11" fmla="*/ 1 h 28"/>
                <a:gd name="T12" fmla="*/ 16 w 27"/>
                <a:gd name="T13" fmla="*/ 1 h 28"/>
                <a:gd name="T14" fmla="*/ 16 w 27"/>
                <a:gd name="T15" fmla="*/ 0 h 28"/>
                <a:gd name="T16" fmla="*/ 26 w 27"/>
                <a:gd name="T17" fmla="*/ 0 h 28"/>
                <a:gd name="T18" fmla="*/ 26 w 27"/>
                <a:gd name="T19" fmla="*/ 1 h 28"/>
                <a:gd name="T20" fmla="*/ 25 w 27"/>
                <a:gd name="T21" fmla="*/ 1 h 28"/>
                <a:gd name="T22" fmla="*/ 24 w 27"/>
                <a:gd name="T23" fmla="*/ 1 h 28"/>
                <a:gd name="T24" fmla="*/ 24 w 27"/>
                <a:gd name="T25" fmla="*/ 1 h 28"/>
                <a:gd name="T26" fmla="*/ 22 w 27"/>
                <a:gd name="T27" fmla="*/ 2 h 28"/>
                <a:gd name="T28" fmla="*/ 16 w 27"/>
                <a:gd name="T29" fmla="*/ 12 h 28"/>
                <a:gd name="T30" fmla="*/ 22 w 27"/>
                <a:gd name="T31" fmla="*/ 24 h 28"/>
                <a:gd name="T32" fmla="*/ 24 w 27"/>
                <a:gd name="T33" fmla="*/ 25 h 28"/>
                <a:gd name="T34" fmla="*/ 25 w 27"/>
                <a:gd name="T35" fmla="*/ 26 h 28"/>
                <a:gd name="T36" fmla="*/ 26 w 27"/>
                <a:gd name="T37" fmla="*/ 26 h 28"/>
                <a:gd name="T38" fmla="*/ 27 w 27"/>
                <a:gd name="T39" fmla="*/ 26 h 28"/>
                <a:gd name="T40" fmla="*/ 27 w 27"/>
                <a:gd name="T41" fmla="*/ 28 h 28"/>
                <a:gd name="T42" fmla="*/ 16 w 27"/>
                <a:gd name="T43" fmla="*/ 28 h 28"/>
                <a:gd name="T44" fmla="*/ 16 w 27"/>
                <a:gd name="T45" fmla="*/ 26 h 28"/>
                <a:gd name="T46" fmla="*/ 18 w 27"/>
                <a:gd name="T47" fmla="*/ 26 h 28"/>
                <a:gd name="T48" fmla="*/ 19 w 27"/>
                <a:gd name="T49" fmla="*/ 26 h 28"/>
                <a:gd name="T50" fmla="*/ 19 w 27"/>
                <a:gd name="T51" fmla="*/ 25 h 28"/>
                <a:gd name="T52" fmla="*/ 19 w 27"/>
                <a:gd name="T53" fmla="*/ 24 h 28"/>
                <a:gd name="T54" fmla="*/ 13 w 27"/>
                <a:gd name="T55" fmla="*/ 15 h 28"/>
                <a:gd name="T56" fmla="*/ 8 w 27"/>
                <a:gd name="T57" fmla="*/ 24 h 28"/>
                <a:gd name="T58" fmla="*/ 8 w 27"/>
                <a:gd name="T59" fmla="*/ 25 h 28"/>
                <a:gd name="T60" fmla="*/ 8 w 27"/>
                <a:gd name="T61" fmla="*/ 25 h 28"/>
                <a:gd name="T62" fmla="*/ 9 w 27"/>
                <a:gd name="T63" fmla="*/ 26 h 28"/>
                <a:gd name="T64" fmla="*/ 10 w 27"/>
                <a:gd name="T65" fmla="*/ 26 h 28"/>
                <a:gd name="T66" fmla="*/ 10 w 27"/>
                <a:gd name="T67" fmla="*/ 28 h 28"/>
                <a:gd name="T68" fmla="*/ 0 w 27"/>
                <a:gd name="T69" fmla="*/ 28 h 28"/>
                <a:gd name="T70" fmla="*/ 0 w 27"/>
                <a:gd name="T71" fmla="*/ 26 h 28"/>
                <a:gd name="T72" fmla="*/ 2 w 27"/>
                <a:gd name="T73" fmla="*/ 26 h 28"/>
                <a:gd name="T74" fmla="*/ 4 w 27"/>
                <a:gd name="T75" fmla="*/ 25 h 28"/>
                <a:gd name="T76" fmla="*/ 4 w 27"/>
                <a:gd name="T77" fmla="*/ 25 h 28"/>
                <a:gd name="T78" fmla="*/ 6 w 27"/>
                <a:gd name="T79" fmla="*/ 23 h 28"/>
                <a:gd name="T80" fmla="*/ 12 w 27"/>
                <a:gd name="T81" fmla="*/ 14 h 28"/>
                <a:gd name="T82" fmla="*/ 6 w 27"/>
                <a:gd name="T83" fmla="*/ 3 h 28"/>
                <a:gd name="T84" fmla="*/ 4 w 27"/>
                <a:gd name="T85" fmla="*/ 2 h 28"/>
                <a:gd name="T86" fmla="*/ 3 w 27"/>
                <a:gd name="T87" fmla="*/ 1 h 28"/>
                <a:gd name="T88" fmla="*/ 2 w 27"/>
                <a:gd name="T89" fmla="*/ 1 h 28"/>
                <a:gd name="T90" fmla="*/ 2 w 27"/>
                <a:gd name="T91" fmla="*/ 0 h 28"/>
                <a:gd name="T92" fmla="*/ 12 w 27"/>
                <a:gd name="T93" fmla="*/ 0 h 28"/>
                <a:gd name="T94" fmla="*/ 12 w 27"/>
                <a:gd name="T95" fmla="*/ 1 h 28"/>
                <a:gd name="T96" fmla="*/ 11 w 27"/>
                <a:gd name="T97" fmla="*/ 1 h 28"/>
                <a:gd name="T98" fmla="*/ 10 w 27"/>
                <a:gd name="T99" fmla="*/ 2 h 28"/>
                <a:gd name="T100" fmla="*/ 10 w 27"/>
                <a:gd name="T101" fmla="*/ 2 h 28"/>
                <a:gd name="T102" fmla="*/ 10 w 27"/>
                <a:gd name="T103" fmla="*/ 3 h 28"/>
                <a:gd name="T104" fmla="*/ 15 w 27"/>
                <a:gd name="T105"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 h="28">
                  <a:moveTo>
                    <a:pt x="15" y="10"/>
                  </a:moveTo>
                  <a:lnTo>
                    <a:pt x="19" y="3"/>
                  </a:lnTo>
                  <a:lnTo>
                    <a:pt x="19" y="2"/>
                  </a:lnTo>
                  <a:lnTo>
                    <a:pt x="19" y="2"/>
                  </a:lnTo>
                  <a:lnTo>
                    <a:pt x="19" y="2"/>
                  </a:lnTo>
                  <a:lnTo>
                    <a:pt x="18" y="1"/>
                  </a:lnTo>
                  <a:lnTo>
                    <a:pt x="16" y="1"/>
                  </a:lnTo>
                  <a:lnTo>
                    <a:pt x="16" y="0"/>
                  </a:lnTo>
                  <a:lnTo>
                    <a:pt x="26" y="0"/>
                  </a:lnTo>
                  <a:lnTo>
                    <a:pt x="26" y="1"/>
                  </a:lnTo>
                  <a:lnTo>
                    <a:pt x="25" y="1"/>
                  </a:lnTo>
                  <a:lnTo>
                    <a:pt x="24" y="1"/>
                  </a:lnTo>
                  <a:lnTo>
                    <a:pt x="24" y="1"/>
                  </a:lnTo>
                  <a:lnTo>
                    <a:pt x="22" y="2"/>
                  </a:lnTo>
                  <a:lnTo>
                    <a:pt x="16" y="12"/>
                  </a:lnTo>
                  <a:lnTo>
                    <a:pt x="22" y="24"/>
                  </a:lnTo>
                  <a:lnTo>
                    <a:pt x="24" y="25"/>
                  </a:lnTo>
                  <a:lnTo>
                    <a:pt x="25" y="26"/>
                  </a:lnTo>
                  <a:lnTo>
                    <a:pt x="26" y="26"/>
                  </a:lnTo>
                  <a:lnTo>
                    <a:pt x="27" y="26"/>
                  </a:lnTo>
                  <a:lnTo>
                    <a:pt x="27" y="28"/>
                  </a:lnTo>
                  <a:lnTo>
                    <a:pt x="16" y="28"/>
                  </a:lnTo>
                  <a:lnTo>
                    <a:pt x="16" y="26"/>
                  </a:lnTo>
                  <a:lnTo>
                    <a:pt x="18" y="26"/>
                  </a:lnTo>
                  <a:lnTo>
                    <a:pt x="19" y="26"/>
                  </a:lnTo>
                  <a:lnTo>
                    <a:pt x="19" y="25"/>
                  </a:lnTo>
                  <a:lnTo>
                    <a:pt x="19" y="24"/>
                  </a:lnTo>
                  <a:lnTo>
                    <a:pt x="13" y="15"/>
                  </a:lnTo>
                  <a:lnTo>
                    <a:pt x="8" y="24"/>
                  </a:lnTo>
                  <a:lnTo>
                    <a:pt x="8" y="25"/>
                  </a:lnTo>
                  <a:lnTo>
                    <a:pt x="8" y="25"/>
                  </a:lnTo>
                  <a:lnTo>
                    <a:pt x="9" y="26"/>
                  </a:lnTo>
                  <a:lnTo>
                    <a:pt x="10" y="26"/>
                  </a:lnTo>
                  <a:lnTo>
                    <a:pt x="10" y="28"/>
                  </a:lnTo>
                  <a:lnTo>
                    <a:pt x="0" y="28"/>
                  </a:lnTo>
                  <a:lnTo>
                    <a:pt x="0" y="26"/>
                  </a:lnTo>
                  <a:lnTo>
                    <a:pt x="2" y="26"/>
                  </a:lnTo>
                  <a:lnTo>
                    <a:pt x="4" y="25"/>
                  </a:lnTo>
                  <a:lnTo>
                    <a:pt x="4" y="25"/>
                  </a:lnTo>
                  <a:lnTo>
                    <a:pt x="6" y="23"/>
                  </a:lnTo>
                  <a:lnTo>
                    <a:pt x="12" y="14"/>
                  </a:lnTo>
                  <a:lnTo>
                    <a:pt x="6" y="3"/>
                  </a:lnTo>
                  <a:lnTo>
                    <a:pt x="4" y="2"/>
                  </a:lnTo>
                  <a:lnTo>
                    <a:pt x="3" y="1"/>
                  </a:lnTo>
                  <a:lnTo>
                    <a:pt x="2" y="1"/>
                  </a:lnTo>
                  <a:lnTo>
                    <a:pt x="2" y="0"/>
                  </a:lnTo>
                  <a:lnTo>
                    <a:pt x="12" y="0"/>
                  </a:lnTo>
                  <a:lnTo>
                    <a:pt x="12" y="1"/>
                  </a:lnTo>
                  <a:lnTo>
                    <a:pt x="11" y="1"/>
                  </a:lnTo>
                  <a:lnTo>
                    <a:pt x="10" y="2"/>
                  </a:lnTo>
                  <a:lnTo>
                    <a:pt x="10" y="2"/>
                  </a:lnTo>
                  <a:lnTo>
                    <a:pt x="10" y="3"/>
                  </a:lnTo>
                  <a:lnTo>
                    <a:pt x="15" y="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24" name="Freeform 267"/>
            <p:cNvSpPr>
              <a:spLocks noEditPoints="1"/>
            </p:cNvSpPr>
            <p:nvPr/>
          </p:nvSpPr>
          <p:spPr bwMode="auto">
            <a:xfrm>
              <a:off x="6407321" y="3283614"/>
              <a:ext cx="88142" cy="35220"/>
            </a:xfrm>
            <a:custGeom>
              <a:avLst/>
              <a:gdLst>
                <a:gd name="T0" fmla="*/ 0 w 48"/>
                <a:gd name="T1" fmla="*/ 4 h 26"/>
                <a:gd name="T2" fmla="*/ 0 w 48"/>
                <a:gd name="T3" fmla="*/ 0 h 26"/>
                <a:gd name="T4" fmla="*/ 48 w 48"/>
                <a:gd name="T5" fmla="*/ 0 h 26"/>
                <a:gd name="T6" fmla="*/ 48 w 48"/>
                <a:gd name="T7" fmla="*/ 4 h 26"/>
                <a:gd name="T8" fmla="*/ 0 w 48"/>
                <a:gd name="T9" fmla="*/ 4 h 26"/>
                <a:gd name="T10" fmla="*/ 0 w 48"/>
                <a:gd name="T11" fmla="*/ 26 h 26"/>
                <a:gd name="T12" fmla="*/ 0 w 48"/>
                <a:gd name="T13" fmla="*/ 21 h 26"/>
                <a:gd name="T14" fmla="*/ 48 w 48"/>
                <a:gd name="T15" fmla="*/ 21 h 26"/>
                <a:gd name="T16" fmla="*/ 48 w 48"/>
                <a:gd name="T17" fmla="*/ 26 h 26"/>
                <a:gd name="T18" fmla="*/ 0 w 48"/>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26">
                  <a:moveTo>
                    <a:pt x="0" y="4"/>
                  </a:moveTo>
                  <a:lnTo>
                    <a:pt x="0" y="0"/>
                  </a:lnTo>
                  <a:lnTo>
                    <a:pt x="48" y="0"/>
                  </a:lnTo>
                  <a:lnTo>
                    <a:pt x="48" y="4"/>
                  </a:lnTo>
                  <a:lnTo>
                    <a:pt x="0" y="4"/>
                  </a:lnTo>
                  <a:close/>
                  <a:moveTo>
                    <a:pt x="0" y="26"/>
                  </a:moveTo>
                  <a:lnTo>
                    <a:pt x="0" y="21"/>
                  </a:lnTo>
                  <a:lnTo>
                    <a:pt x="48" y="21"/>
                  </a:lnTo>
                  <a:lnTo>
                    <a:pt x="48" y="26"/>
                  </a:ln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25" name="Freeform 268"/>
            <p:cNvSpPr>
              <a:spLocks/>
            </p:cNvSpPr>
            <p:nvPr/>
          </p:nvSpPr>
          <p:spPr bwMode="auto">
            <a:xfrm>
              <a:off x="6574424" y="3252457"/>
              <a:ext cx="73452" cy="100243"/>
            </a:xfrm>
            <a:custGeom>
              <a:avLst/>
              <a:gdLst>
                <a:gd name="T0" fmla="*/ 14 w 40"/>
                <a:gd name="T1" fmla="*/ 27 h 74"/>
                <a:gd name="T2" fmla="*/ 18 w 40"/>
                <a:gd name="T3" fmla="*/ 26 h 74"/>
                <a:gd name="T4" fmla="*/ 22 w 40"/>
                <a:gd name="T5" fmla="*/ 26 h 74"/>
                <a:gd name="T6" fmla="*/ 27 w 40"/>
                <a:gd name="T7" fmla="*/ 26 h 74"/>
                <a:gd name="T8" fmla="*/ 31 w 40"/>
                <a:gd name="T9" fmla="*/ 29 h 74"/>
                <a:gd name="T10" fmla="*/ 36 w 40"/>
                <a:gd name="T11" fmla="*/ 32 h 74"/>
                <a:gd name="T12" fmla="*/ 38 w 40"/>
                <a:gd name="T13" fmla="*/ 36 h 74"/>
                <a:gd name="T14" fmla="*/ 40 w 40"/>
                <a:gd name="T15" fmla="*/ 42 h 74"/>
                <a:gd name="T16" fmla="*/ 40 w 40"/>
                <a:gd name="T17" fmla="*/ 48 h 74"/>
                <a:gd name="T18" fmla="*/ 39 w 40"/>
                <a:gd name="T19" fmla="*/ 58 h 74"/>
                <a:gd name="T20" fmla="*/ 35 w 40"/>
                <a:gd name="T21" fmla="*/ 67 h 74"/>
                <a:gd name="T22" fmla="*/ 32 w 40"/>
                <a:gd name="T23" fmla="*/ 69 h 74"/>
                <a:gd name="T24" fmla="*/ 28 w 40"/>
                <a:gd name="T25" fmla="*/ 71 h 74"/>
                <a:gd name="T26" fmla="*/ 24 w 40"/>
                <a:gd name="T27" fmla="*/ 73 h 74"/>
                <a:gd name="T28" fmla="*/ 19 w 40"/>
                <a:gd name="T29" fmla="*/ 74 h 74"/>
                <a:gd name="T30" fmla="*/ 14 w 40"/>
                <a:gd name="T31" fmla="*/ 73 h 74"/>
                <a:gd name="T32" fmla="*/ 10 w 40"/>
                <a:gd name="T33" fmla="*/ 71 h 74"/>
                <a:gd name="T34" fmla="*/ 5 w 40"/>
                <a:gd name="T35" fmla="*/ 68 h 74"/>
                <a:gd name="T36" fmla="*/ 2 w 40"/>
                <a:gd name="T37" fmla="*/ 66 h 74"/>
                <a:gd name="T38" fmla="*/ 0 w 40"/>
                <a:gd name="T39" fmla="*/ 62 h 74"/>
                <a:gd name="T40" fmla="*/ 0 w 40"/>
                <a:gd name="T41" fmla="*/ 58 h 74"/>
                <a:gd name="T42" fmla="*/ 0 w 40"/>
                <a:gd name="T43" fmla="*/ 56 h 74"/>
                <a:gd name="T44" fmla="*/ 1 w 40"/>
                <a:gd name="T45" fmla="*/ 53 h 74"/>
                <a:gd name="T46" fmla="*/ 3 w 40"/>
                <a:gd name="T47" fmla="*/ 52 h 74"/>
                <a:gd name="T48" fmla="*/ 5 w 40"/>
                <a:gd name="T49" fmla="*/ 51 h 74"/>
                <a:gd name="T50" fmla="*/ 8 w 40"/>
                <a:gd name="T51" fmla="*/ 52 h 74"/>
                <a:gd name="T52" fmla="*/ 9 w 40"/>
                <a:gd name="T53" fmla="*/ 53 h 74"/>
                <a:gd name="T54" fmla="*/ 9 w 40"/>
                <a:gd name="T55" fmla="*/ 55 h 74"/>
                <a:gd name="T56" fmla="*/ 9 w 40"/>
                <a:gd name="T57" fmla="*/ 57 h 74"/>
                <a:gd name="T58" fmla="*/ 9 w 40"/>
                <a:gd name="T59" fmla="*/ 59 h 74"/>
                <a:gd name="T60" fmla="*/ 8 w 40"/>
                <a:gd name="T61" fmla="*/ 60 h 74"/>
                <a:gd name="T62" fmla="*/ 6 w 40"/>
                <a:gd name="T63" fmla="*/ 61 h 74"/>
                <a:gd name="T64" fmla="*/ 6 w 40"/>
                <a:gd name="T65" fmla="*/ 64 h 74"/>
                <a:gd name="T66" fmla="*/ 8 w 40"/>
                <a:gd name="T67" fmla="*/ 66 h 74"/>
                <a:gd name="T68" fmla="*/ 9 w 40"/>
                <a:gd name="T69" fmla="*/ 67 h 74"/>
                <a:gd name="T70" fmla="*/ 11 w 40"/>
                <a:gd name="T71" fmla="*/ 68 h 74"/>
                <a:gd name="T72" fmla="*/ 14 w 40"/>
                <a:gd name="T73" fmla="*/ 70 h 74"/>
                <a:gd name="T74" fmla="*/ 19 w 40"/>
                <a:gd name="T75" fmla="*/ 70 h 74"/>
                <a:gd name="T76" fmla="*/ 23 w 40"/>
                <a:gd name="T77" fmla="*/ 69 h 74"/>
                <a:gd name="T78" fmla="*/ 27 w 40"/>
                <a:gd name="T79" fmla="*/ 68 h 74"/>
                <a:gd name="T80" fmla="*/ 29 w 40"/>
                <a:gd name="T81" fmla="*/ 65 h 74"/>
                <a:gd name="T82" fmla="*/ 31 w 40"/>
                <a:gd name="T83" fmla="*/ 60 h 74"/>
                <a:gd name="T84" fmla="*/ 32 w 40"/>
                <a:gd name="T85" fmla="*/ 56 h 74"/>
                <a:gd name="T86" fmla="*/ 33 w 40"/>
                <a:gd name="T87" fmla="*/ 49 h 74"/>
                <a:gd name="T88" fmla="*/ 32 w 40"/>
                <a:gd name="T89" fmla="*/ 43 h 74"/>
                <a:gd name="T90" fmla="*/ 31 w 40"/>
                <a:gd name="T91" fmla="*/ 39 h 74"/>
                <a:gd name="T92" fmla="*/ 30 w 40"/>
                <a:gd name="T93" fmla="*/ 35 h 74"/>
                <a:gd name="T94" fmla="*/ 28 w 40"/>
                <a:gd name="T95" fmla="*/ 32 h 74"/>
                <a:gd name="T96" fmla="*/ 24 w 40"/>
                <a:gd name="T97" fmla="*/ 31 h 74"/>
                <a:gd name="T98" fmla="*/ 21 w 40"/>
                <a:gd name="T99" fmla="*/ 30 h 74"/>
                <a:gd name="T100" fmla="*/ 17 w 40"/>
                <a:gd name="T101" fmla="*/ 31 h 74"/>
                <a:gd name="T102" fmla="*/ 12 w 40"/>
                <a:gd name="T103" fmla="*/ 32 h 74"/>
                <a:gd name="T104" fmla="*/ 10 w 40"/>
                <a:gd name="T105" fmla="*/ 34 h 74"/>
                <a:gd name="T106" fmla="*/ 6 w 40"/>
                <a:gd name="T107" fmla="*/ 39 h 74"/>
                <a:gd name="T108" fmla="*/ 2 w 40"/>
                <a:gd name="T109" fmla="*/ 39 h 74"/>
                <a:gd name="T110" fmla="*/ 4 w 40"/>
                <a:gd name="T111" fmla="*/ 0 h 74"/>
                <a:gd name="T112" fmla="*/ 39 w 40"/>
                <a:gd name="T113" fmla="*/ 0 h 74"/>
                <a:gd name="T114" fmla="*/ 38 w 40"/>
                <a:gd name="T115" fmla="*/ 6 h 74"/>
                <a:gd name="T116" fmla="*/ 8 w 40"/>
                <a:gd name="T117" fmla="*/ 6 h 74"/>
                <a:gd name="T118" fmla="*/ 5 w 40"/>
                <a:gd name="T119" fmla="*/ 34 h 74"/>
                <a:gd name="T120" fmla="*/ 9 w 40"/>
                <a:gd name="T121" fmla="*/ 31 h 74"/>
                <a:gd name="T122" fmla="*/ 11 w 40"/>
                <a:gd name="T123" fmla="*/ 29 h 74"/>
                <a:gd name="T124" fmla="*/ 14 w 40"/>
                <a:gd name="T125" fmla="*/ 2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74">
                  <a:moveTo>
                    <a:pt x="14" y="27"/>
                  </a:moveTo>
                  <a:lnTo>
                    <a:pt x="18" y="26"/>
                  </a:lnTo>
                  <a:lnTo>
                    <a:pt x="22" y="26"/>
                  </a:lnTo>
                  <a:lnTo>
                    <a:pt x="27" y="26"/>
                  </a:lnTo>
                  <a:lnTo>
                    <a:pt x="31" y="29"/>
                  </a:lnTo>
                  <a:lnTo>
                    <a:pt x="36" y="32"/>
                  </a:lnTo>
                  <a:lnTo>
                    <a:pt x="38" y="36"/>
                  </a:lnTo>
                  <a:lnTo>
                    <a:pt x="40" y="42"/>
                  </a:lnTo>
                  <a:lnTo>
                    <a:pt x="40" y="48"/>
                  </a:lnTo>
                  <a:lnTo>
                    <a:pt x="39" y="58"/>
                  </a:lnTo>
                  <a:lnTo>
                    <a:pt x="35" y="67"/>
                  </a:lnTo>
                  <a:lnTo>
                    <a:pt x="32" y="69"/>
                  </a:lnTo>
                  <a:lnTo>
                    <a:pt x="28" y="71"/>
                  </a:lnTo>
                  <a:lnTo>
                    <a:pt x="24" y="73"/>
                  </a:lnTo>
                  <a:lnTo>
                    <a:pt x="19" y="74"/>
                  </a:lnTo>
                  <a:lnTo>
                    <a:pt x="14" y="73"/>
                  </a:lnTo>
                  <a:lnTo>
                    <a:pt x="10" y="71"/>
                  </a:lnTo>
                  <a:lnTo>
                    <a:pt x="5" y="68"/>
                  </a:lnTo>
                  <a:lnTo>
                    <a:pt x="2" y="66"/>
                  </a:lnTo>
                  <a:lnTo>
                    <a:pt x="0" y="62"/>
                  </a:lnTo>
                  <a:lnTo>
                    <a:pt x="0" y="58"/>
                  </a:lnTo>
                  <a:lnTo>
                    <a:pt x="0" y="56"/>
                  </a:lnTo>
                  <a:lnTo>
                    <a:pt x="1" y="53"/>
                  </a:lnTo>
                  <a:lnTo>
                    <a:pt x="3" y="52"/>
                  </a:lnTo>
                  <a:lnTo>
                    <a:pt x="5" y="51"/>
                  </a:lnTo>
                  <a:lnTo>
                    <a:pt x="8" y="52"/>
                  </a:lnTo>
                  <a:lnTo>
                    <a:pt x="9" y="53"/>
                  </a:lnTo>
                  <a:lnTo>
                    <a:pt x="9" y="55"/>
                  </a:lnTo>
                  <a:lnTo>
                    <a:pt x="9" y="57"/>
                  </a:lnTo>
                  <a:lnTo>
                    <a:pt x="9" y="59"/>
                  </a:lnTo>
                  <a:lnTo>
                    <a:pt x="8" y="60"/>
                  </a:lnTo>
                  <a:lnTo>
                    <a:pt x="6" y="61"/>
                  </a:lnTo>
                  <a:lnTo>
                    <a:pt x="6" y="64"/>
                  </a:lnTo>
                  <a:lnTo>
                    <a:pt x="8" y="66"/>
                  </a:lnTo>
                  <a:lnTo>
                    <a:pt x="9" y="67"/>
                  </a:lnTo>
                  <a:lnTo>
                    <a:pt x="11" y="68"/>
                  </a:lnTo>
                  <a:lnTo>
                    <a:pt x="14" y="70"/>
                  </a:lnTo>
                  <a:lnTo>
                    <a:pt x="19" y="70"/>
                  </a:lnTo>
                  <a:lnTo>
                    <a:pt x="23" y="69"/>
                  </a:lnTo>
                  <a:lnTo>
                    <a:pt x="27" y="68"/>
                  </a:lnTo>
                  <a:lnTo>
                    <a:pt x="29" y="65"/>
                  </a:lnTo>
                  <a:lnTo>
                    <a:pt x="31" y="60"/>
                  </a:lnTo>
                  <a:lnTo>
                    <a:pt x="32" y="56"/>
                  </a:lnTo>
                  <a:lnTo>
                    <a:pt x="33" y="49"/>
                  </a:lnTo>
                  <a:lnTo>
                    <a:pt x="32" y="43"/>
                  </a:lnTo>
                  <a:lnTo>
                    <a:pt x="31" y="39"/>
                  </a:lnTo>
                  <a:lnTo>
                    <a:pt x="30" y="35"/>
                  </a:lnTo>
                  <a:lnTo>
                    <a:pt x="28" y="32"/>
                  </a:lnTo>
                  <a:lnTo>
                    <a:pt x="24" y="31"/>
                  </a:lnTo>
                  <a:lnTo>
                    <a:pt x="21" y="30"/>
                  </a:lnTo>
                  <a:lnTo>
                    <a:pt x="17" y="31"/>
                  </a:lnTo>
                  <a:lnTo>
                    <a:pt x="12" y="32"/>
                  </a:lnTo>
                  <a:lnTo>
                    <a:pt x="10" y="34"/>
                  </a:lnTo>
                  <a:lnTo>
                    <a:pt x="6" y="39"/>
                  </a:lnTo>
                  <a:lnTo>
                    <a:pt x="2" y="39"/>
                  </a:lnTo>
                  <a:lnTo>
                    <a:pt x="4" y="0"/>
                  </a:lnTo>
                  <a:lnTo>
                    <a:pt x="39" y="0"/>
                  </a:lnTo>
                  <a:lnTo>
                    <a:pt x="38" y="6"/>
                  </a:lnTo>
                  <a:lnTo>
                    <a:pt x="8" y="6"/>
                  </a:lnTo>
                  <a:lnTo>
                    <a:pt x="5" y="34"/>
                  </a:lnTo>
                  <a:lnTo>
                    <a:pt x="9" y="31"/>
                  </a:lnTo>
                  <a:lnTo>
                    <a:pt x="11" y="29"/>
                  </a:lnTo>
                  <a:lnTo>
                    <a:pt x="14" y="2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28" name="Freeform 269"/>
            <p:cNvSpPr>
              <a:spLocks/>
            </p:cNvSpPr>
            <p:nvPr/>
          </p:nvSpPr>
          <p:spPr bwMode="auto">
            <a:xfrm>
              <a:off x="6666239" y="3238910"/>
              <a:ext cx="86307" cy="124626"/>
            </a:xfrm>
            <a:custGeom>
              <a:avLst/>
              <a:gdLst>
                <a:gd name="T0" fmla="*/ 4 w 47"/>
                <a:gd name="T1" fmla="*/ 92 h 92"/>
                <a:gd name="T2" fmla="*/ 0 w 47"/>
                <a:gd name="T3" fmla="*/ 90 h 92"/>
                <a:gd name="T4" fmla="*/ 44 w 47"/>
                <a:gd name="T5" fmla="*/ 0 h 92"/>
                <a:gd name="T6" fmla="*/ 47 w 47"/>
                <a:gd name="T7" fmla="*/ 1 h 92"/>
                <a:gd name="T8" fmla="*/ 4 w 47"/>
                <a:gd name="T9" fmla="*/ 92 h 92"/>
              </a:gdLst>
              <a:ahLst/>
              <a:cxnLst>
                <a:cxn ang="0">
                  <a:pos x="T0" y="T1"/>
                </a:cxn>
                <a:cxn ang="0">
                  <a:pos x="T2" y="T3"/>
                </a:cxn>
                <a:cxn ang="0">
                  <a:pos x="T4" y="T5"/>
                </a:cxn>
                <a:cxn ang="0">
                  <a:pos x="T6" y="T7"/>
                </a:cxn>
                <a:cxn ang="0">
                  <a:pos x="T8" y="T9"/>
                </a:cxn>
              </a:cxnLst>
              <a:rect l="0" t="0" r="r" b="b"/>
              <a:pathLst>
                <a:path w="47" h="92">
                  <a:moveTo>
                    <a:pt x="4" y="92"/>
                  </a:moveTo>
                  <a:lnTo>
                    <a:pt x="0" y="90"/>
                  </a:lnTo>
                  <a:lnTo>
                    <a:pt x="44" y="0"/>
                  </a:lnTo>
                  <a:lnTo>
                    <a:pt x="47" y="1"/>
                  </a:lnTo>
                  <a:lnTo>
                    <a:pt x="4" y="9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29" name="Freeform 270"/>
            <p:cNvSpPr>
              <a:spLocks/>
            </p:cNvSpPr>
            <p:nvPr/>
          </p:nvSpPr>
          <p:spPr bwMode="auto">
            <a:xfrm>
              <a:off x="6770908" y="3251102"/>
              <a:ext cx="77125" cy="100243"/>
            </a:xfrm>
            <a:custGeom>
              <a:avLst/>
              <a:gdLst>
                <a:gd name="T0" fmla="*/ 32 w 42"/>
                <a:gd name="T1" fmla="*/ 25 h 74"/>
                <a:gd name="T2" fmla="*/ 32 w 42"/>
                <a:gd name="T3" fmla="*/ 14 h 74"/>
                <a:gd name="T4" fmla="*/ 30 w 42"/>
                <a:gd name="T5" fmla="*/ 7 h 74"/>
                <a:gd name="T6" fmla="*/ 23 w 42"/>
                <a:gd name="T7" fmla="*/ 4 h 74"/>
                <a:gd name="T8" fmla="*/ 17 w 42"/>
                <a:gd name="T9" fmla="*/ 4 h 74"/>
                <a:gd name="T10" fmla="*/ 11 w 42"/>
                <a:gd name="T11" fmla="*/ 6 h 74"/>
                <a:gd name="T12" fmla="*/ 8 w 42"/>
                <a:gd name="T13" fmla="*/ 10 h 74"/>
                <a:gd name="T14" fmla="*/ 8 w 42"/>
                <a:gd name="T15" fmla="*/ 15 h 74"/>
                <a:gd name="T16" fmla="*/ 10 w 42"/>
                <a:gd name="T17" fmla="*/ 19 h 74"/>
                <a:gd name="T18" fmla="*/ 10 w 42"/>
                <a:gd name="T19" fmla="*/ 23 h 74"/>
                <a:gd name="T20" fmla="*/ 8 w 42"/>
                <a:gd name="T21" fmla="*/ 24 h 74"/>
                <a:gd name="T22" fmla="*/ 4 w 42"/>
                <a:gd name="T23" fmla="*/ 24 h 74"/>
                <a:gd name="T24" fmla="*/ 1 w 42"/>
                <a:gd name="T25" fmla="*/ 22 h 74"/>
                <a:gd name="T26" fmla="*/ 1 w 42"/>
                <a:gd name="T27" fmla="*/ 14 h 74"/>
                <a:gd name="T28" fmla="*/ 4 w 42"/>
                <a:gd name="T29" fmla="*/ 7 h 74"/>
                <a:gd name="T30" fmla="*/ 11 w 42"/>
                <a:gd name="T31" fmla="*/ 3 h 74"/>
                <a:gd name="T32" fmla="*/ 21 w 42"/>
                <a:gd name="T33" fmla="*/ 0 h 74"/>
                <a:gd name="T34" fmla="*/ 29 w 42"/>
                <a:gd name="T35" fmla="*/ 1 h 74"/>
                <a:gd name="T36" fmla="*/ 36 w 42"/>
                <a:gd name="T37" fmla="*/ 6 h 74"/>
                <a:gd name="T38" fmla="*/ 40 w 42"/>
                <a:gd name="T39" fmla="*/ 14 h 74"/>
                <a:gd name="T40" fmla="*/ 40 w 42"/>
                <a:gd name="T41" fmla="*/ 23 h 74"/>
                <a:gd name="T42" fmla="*/ 35 w 42"/>
                <a:gd name="T43" fmla="*/ 33 h 74"/>
                <a:gd name="T44" fmla="*/ 22 w 42"/>
                <a:gd name="T45" fmla="*/ 47 h 74"/>
                <a:gd name="T46" fmla="*/ 12 w 42"/>
                <a:gd name="T47" fmla="*/ 57 h 74"/>
                <a:gd name="T48" fmla="*/ 5 w 42"/>
                <a:gd name="T49" fmla="*/ 65 h 74"/>
                <a:gd name="T50" fmla="*/ 29 w 42"/>
                <a:gd name="T51" fmla="*/ 67 h 74"/>
                <a:gd name="T52" fmla="*/ 36 w 42"/>
                <a:gd name="T53" fmla="*/ 65 h 74"/>
                <a:gd name="T54" fmla="*/ 38 w 42"/>
                <a:gd name="T55" fmla="*/ 59 h 74"/>
                <a:gd name="T56" fmla="*/ 42 w 42"/>
                <a:gd name="T57" fmla="*/ 56 h 74"/>
                <a:gd name="T58" fmla="*/ 0 w 42"/>
                <a:gd name="T59" fmla="*/ 74 h 74"/>
                <a:gd name="T60" fmla="*/ 2 w 42"/>
                <a:gd name="T61" fmla="*/ 63 h 74"/>
                <a:gd name="T62" fmla="*/ 10 w 42"/>
                <a:gd name="T63" fmla="*/ 54 h 74"/>
                <a:gd name="T64" fmla="*/ 19 w 42"/>
                <a:gd name="T65" fmla="*/ 44 h 74"/>
                <a:gd name="T66" fmla="*/ 27 w 42"/>
                <a:gd name="T67"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74">
                  <a:moveTo>
                    <a:pt x="30" y="31"/>
                  </a:moveTo>
                  <a:lnTo>
                    <a:pt x="32" y="25"/>
                  </a:lnTo>
                  <a:lnTo>
                    <a:pt x="34" y="19"/>
                  </a:lnTo>
                  <a:lnTo>
                    <a:pt x="32" y="14"/>
                  </a:lnTo>
                  <a:lnTo>
                    <a:pt x="31" y="10"/>
                  </a:lnTo>
                  <a:lnTo>
                    <a:pt x="30" y="7"/>
                  </a:lnTo>
                  <a:lnTo>
                    <a:pt x="27" y="5"/>
                  </a:lnTo>
                  <a:lnTo>
                    <a:pt x="23" y="4"/>
                  </a:lnTo>
                  <a:lnTo>
                    <a:pt x="20" y="4"/>
                  </a:lnTo>
                  <a:lnTo>
                    <a:pt x="17" y="4"/>
                  </a:lnTo>
                  <a:lnTo>
                    <a:pt x="13" y="5"/>
                  </a:lnTo>
                  <a:lnTo>
                    <a:pt x="11" y="6"/>
                  </a:lnTo>
                  <a:lnTo>
                    <a:pt x="9" y="8"/>
                  </a:lnTo>
                  <a:lnTo>
                    <a:pt x="8" y="10"/>
                  </a:lnTo>
                  <a:lnTo>
                    <a:pt x="8" y="13"/>
                  </a:lnTo>
                  <a:lnTo>
                    <a:pt x="8" y="15"/>
                  </a:lnTo>
                  <a:lnTo>
                    <a:pt x="9" y="17"/>
                  </a:lnTo>
                  <a:lnTo>
                    <a:pt x="10" y="19"/>
                  </a:lnTo>
                  <a:lnTo>
                    <a:pt x="11" y="21"/>
                  </a:lnTo>
                  <a:lnTo>
                    <a:pt x="10" y="23"/>
                  </a:lnTo>
                  <a:lnTo>
                    <a:pt x="9" y="24"/>
                  </a:lnTo>
                  <a:lnTo>
                    <a:pt x="8" y="24"/>
                  </a:lnTo>
                  <a:lnTo>
                    <a:pt x="7" y="25"/>
                  </a:lnTo>
                  <a:lnTo>
                    <a:pt x="4" y="24"/>
                  </a:lnTo>
                  <a:lnTo>
                    <a:pt x="2" y="23"/>
                  </a:lnTo>
                  <a:lnTo>
                    <a:pt x="1" y="22"/>
                  </a:lnTo>
                  <a:lnTo>
                    <a:pt x="1" y="18"/>
                  </a:lnTo>
                  <a:lnTo>
                    <a:pt x="1" y="14"/>
                  </a:lnTo>
                  <a:lnTo>
                    <a:pt x="2" y="10"/>
                  </a:lnTo>
                  <a:lnTo>
                    <a:pt x="4" y="7"/>
                  </a:lnTo>
                  <a:lnTo>
                    <a:pt x="8" y="5"/>
                  </a:lnTo>
                  <a:lnTo>
                    <a:pt x="11" y="3"/>
                  </a:lnTo>
                  <a:lnTo>
                    <a:pt x="16" y="0"/>
                  </a:lnTo>
                  <a:lnTo>
                    <a:pt x="21" y="0"/>
                  </a:lnTo>
                  <a:lnTo>
                    <a:pt x="26" y="0"/>
                  </a:lnTo>
                  <a:lnTo>
                    <a:pt x="29" y="1"/>
                  </a:lnTo>
                  <a:lnTo>
                    <a:pt x="32" y="4"/>
                  </a:lnTo>
                  <a:lnTo>
                    <a:pt x="36" y="6"/>
                  </a:lnTo>
                  <a:lnTo>
                    <a:pt x="38" y="9"/>
                  </a:lnTo>
                  <a:lnTo>
                    <a:pt x="40" y="14"/>
                  </a:lnTo>
                  <a:lnTo>
                    <a:pt x="40" y="18"/>
                  </a:lnTo>
                  <a:lnTo>
                    <a:pt x="40" y="23"/>
                  </a:lnTo>
                  <a:lnTo>
                    <a:pt x="38" y="28"/>
                  </a:lnTo>
                  <a:lnTo>
                    <a:pt x="35" y="33"/>
                  </a:lnTo>
                  <a:lnTo>
                    <a:pt x="31" y="37"/>
                  </a:lnTo>
                  <a:lnTo>
                    <a:pt x="22" y="47"/>
                  </a:lnTo>
                  <a:lnTo>
                    <a:pt x="16" y="52"/>
                  </a:lnTo>
                  <a:lnTo>
                    <a:pt x="12" y="57"/>
                  </a:lnTo>
                  <a:lnTo>
                    <a:pt x="9" y="61"/>
                  </a:lnTo>
                  <a:lnTo>
                    <a:pt x="5" y="65"/>
                  </a:lnTo>
                  <a:lnTo>
                    <a:pt x="4" y="67"/>
                  </a:lnTo>
                  <a:lnTo>
                    <a:pt x="29" y="67"/>
                  </a:lnTo>
                  <a:lnTo>
                    <a:pt x="32" y="67"/>
                  </a:lnTo>
                  <a:lnTo>
                    <a:pt x="36" y="65"/>
                  </a:lnTo>
                  <a:lnTo>
                    <a:pt x="37" y="62"/>
                  </a:lnTo>
                  <a:lnTo>
                    <a:pt x="38" y="59"/>
                  </a:lnTo>
                  <a:lnTo>
                    <a:pt x="39" y="56"/>
                  </a:lnTo>
                  <a:lnTo>
                    <a:pt x="42" y="56"/>
                  </a:lnTo>
                  <a:lnTo>
                    <a:pt x="39" y="74"/>
                  </a:lnTo>
                  <a:lnTo>
                    <a:pt x="0" y="74"/>
                  </a:lnTo>
                  <a:lnTo>
                    <a:pt x="0" y="68"/>
                  </a:lnTo>
                  <a:lnTo>
                    <a:pt x="2" y="63"/>
                  </a:lnTo>
                  <a:lnTo>
                    <a:pt x="7" y="58"/>
                  </a:lnTo>
                  <a:lnTo>
                    <a:pt x="10" y="54"/>
                  </a:lnTo>
                  <a:lnTo>
                    <a:pt x="14" y="50"/>
                  </a:lnTo>
                  <a:lnTo>
                    <a:pt x="19" y="44"/>
                  </a:lnTo>
                  <a:lnTo>
                    <a:pt x="23" y="40"/>
                  </a:lnTo>
                  <a:lnTo>
                    <a:pt x="27" y="35"/>
                  </a:lnTo>
                  <a:lnTo>
                    <a:pt x="30" y="3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30" name="Line 271"/>
            <p:cNvSpPr>
              <a:spLocks noChangeShapeType="1"/>
            </p:cNvSpPr>
            <p:nvPr/>
          </p:nvSpPr>
          <p:spPr bwMode="auto">
            <a:xfrm flipV="1">
              <a:off x="5907847" y="2529083"/>
              <a:ext cx="214848" cy="28040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31" name="Line 272"/>
            <p:cNvSpPr>
              <a:spLocks noChangeShapeType="1"/>
            </p:cNvSpPr>
            <p:nvPr/>
          </p:nvSpPr>
          <p:spPr bwMode="auto">
            <a:xfrm flipV="1">
              <a:off x="5915192" y="2706540"/>
              <a:ext cx="207502" cy="18287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32" name="Line 273"/>
            <p:cNvSpPr>
              <a:spLocks noChangeShapeType="1"/>
            </p:cNvSpPr>
            <p:nvPr/>
          </p:nvSpPr>
          <p:spPr bwMode="auto">
            <a:xfrm flipV="1">
              <a:off x="5915192" y="2912444"/>
              <a:ext cx="214848" cy="29802"/>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33" name="Line 274"/>
            <p:cNvSpPr>
              <a:spLocks noChangeShapeType="1"/>
            </p:cNvSpPr>
            <p:nvPr/>
          </p:nvSpPr>
          <p:spPr bwMode="auto">
            <a:xfrm>
              <a:off x="5907847" y="3004559"/>
              <a:ext cx="238719" cy="97534"/>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34" name="Line 275"/>
            <p:cNvSpPr>
              <a:spLocks noChangeShapeType="1"/>
            </p:cNvSpPr>
            <p:nvPr/>
          </p:nvSpPr>
          <p:spPr bwMode="auto">
            <a:xfrm>
              <a:off x="5931720" y="3089901"/>
              <a:ext cx="231374" cy="18287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35" name="Line 276"/>
            <p:cNvSpPr>
              <a:spLocks noChangeShapeType="1"/>
            </p:cNvSpPr>
            <p:nvPr/>
          </p:nvSpPr>
          <p:spPr bwMode="auto">
            <a:xfrm>
              <a:off x="5915192" y="3144086"/>
              <a:ext cx="240556" cy="33594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36" name="Rectangle 277"/>
            <p:cNvSpPr>
              <a:spLocks noChangeArrowheads="1"/>
            </p:cNvSpPr>
            <p:nvPr/>
          </p:nvSpPr>
          <p:spPr bwMode="auto">
            <a:xfrm>
              <a:off x="5098040" y="4971486"/>
              <a:ext cx="826335" cy="3115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37" name="Rectangle 278"/>
            <p:cNvSpPr>
              <a:spLocks noChangeArrowheads="1"/>
            </p:cNvSpPr>
            <p:nvPr/>
          </p:nvSpPr>
          <p:spPr bwMode="auto">
            <a:xfrm>
              <a:off x="5098040" y="4264368"/>
              <a:ext cx="826335" cy="29802"/>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38" name="Freeform 279"/>
            <p:cNvSpPr>
              <a:spLocks/>
            </p:cNvSpPr>
            <p:nvPr/>
          </p:nvSpPr>
          <p:spPr bwMode="auto">
            <a:xfrm>
              <a:off x="6155748" y="4173607"/>
              <a:ext cx="117523" cy="105661"/>
            </a:xfrm>
            <a:custGeom>
              <a:avLst/>
              <a:gdLst>
                <a:gd name="T0" fmla="*/ 0 w 64"/>
                <a:gd name="T1" fmla="*/ 78 h 78"/>
                <a:gd name="T2" fmla="*/ 16 w 64"/>
                <a:gd name="T3" fmla="*/ 0 h 78"/>
                <a:gd name="T4" fmla="*/ 64 w 64"/>
                <a:gd name="T5" fmla="*/ 0 h 78"/>
                <a:gd name="T6" fmla="*/ 62 w 64"/>
                <a:gd name="T7" fmla="*/ 9 h 78"/>
                <a:gd name="T8" fmla="*/ 24 w 64"/>
                <a:gd name="T9" fmla="*/ 9 h 78"/>
                <a:gd name="T10" fmla="*/ 18 w 64"/>
                <a:gd name="T11" fmla="*/ 34 h 78"/>
                <a:gd name="T12" fmla="*/ 60 w 64"/>
                <a:gd name="T13" fmla="*/ 34 h 78"/>
                <a:gd name="T14" fmla="*/ 56 w 64"/>
                <a:gd name="T15" fmla="*/ 43 h 78"/>
                <a:gd name="T16" fmla="*/ 16 w 64"/>
                <a:gd name="T17" fmla="*/ 43 h 78"/>
                <a:gd name="T18" fmla="*/ 9 w 64"/>
                <a:gd name="T19" fmla="*/ 78 h 78"/>
                <a:gd name="T20" fmla="*/ 0 w 64"/>
                <a:gd name="T21"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78">
                  <a:moveTo>
                    <a:pt x="0" y="78"/>
                  </a:moveTo>
                  <a:lnTo>
                    <a:pt x="16" y="0"/>
                  </a:lnTo>
                  <a:lnTo>
                    <a:pt x="64" y="0"/>
                  </a:lnTo>
                  <a:lnTo>
                    <a:pt x="62" y="9"/>
                  </a:lnTo>
                  <a:lnTo>
                    <a:pt x="24" y="9"/>
                  </a:lnTo>
                  <a:lnTo>
                    <a:pt x="18" y="34"/>
                  </a:lnTo>
                  <a:lnTo>
                    <a:pt x="60" y="34"/>
                  </a:lnTo>
                  <a:lnTo>
                    <a:pt x="56" y="43"/>
                  </a:lnTo>
                  <a:lnTo>
                    <a:pt x="16" y="43"/>
                  </a:lnTo>
                  <a:lnTo>
                    <a:pt x="9" y="78"/>
                  </a:lnTo>
                  <a:lnTo>
                    <a:pt x="0" y="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39" name="Freeform 280"/>
            <p:cNvSpPr>
              <a:spLocks noEditPoints="1"/>
            </p:cNvSpPr>
            <p:nvPr/>
          </p:nvSpPr>
          <p:spPr bwMode="auto">
            <a:xfrm>
              <a:off x="6273271" y="4269786"/>
              <a:ext cx="49581" cy="51476"/>
            </a:xfrm>
            <a:custGeom>
              <a:avLst/>
              <a:gdLst>
                <a:gd name="T0" fmla="*/ 6 w 27"/>
                <a:gd name="T1" fmla="*/ 6 h 38"/>
                <a:gd name="T2" fmla="*/ 6 w 27"/>
                <a:gd name="T3" fmla="*/ 13 h 38"/>
                <a:gd name="T4" fmla="*/ 9 w 27"/>
                <a:gd name="T5" fmla="*/ 16 h 38"/>
                <a:gd name="T6" fmla="*/ 15 w 27"/>
                <a:gd name="T7" fmla="*/ 17 h 38"/>
                <a:gd name="T8" fmla="*/ 18 w 27"/>
                <a:gd name="T9" fmla="*/ 13 h 38"/>
                <a:gd name="T10" fmla="*/ 18 w 27"/>
                <a:gd name="T11" fmla="*/ 6 h 38"/>
                <a:gd name="T12" fmla="*/ 15 w 27"/>
                <a:gd name="T13" fmla="*/ 3 h 38"/>
                <a:gd name="T14" fmla="*/ 9 w 27"/>
                <a:gd name="T15" fmla="*/ 3 h 38"/>
                <a:gd name="T16" fmla="*/ 14 w 27"/>
                <a:gd name="T17" fmla="*/ 23 h 38"/>
                <a:gd name="T18" fmla="*/ 22 w 27"/>
                <a:gd name="T19" fmla="*/ 24 h 38"/>
                <a:gd name="T20" fmla="*/ 25 w 27"/>
                <a:gd name="T21" fmla="*/ 27 h 38"/>
                <a:gd name="T22" fmla="*/ 25 w 27"/>
                <a:gd name="T23" fmla="*/ 32 h 38"/>
                <a:gd name="T24" fmla="*/ 22 w 27"/>
                <a:gd name="T25" fmla="*/ 35 h 38"/>
                <a:gd name="T26" fmla="*/ 16 w 27"/>
                <a:gd name="T27" fmla="*/ 38 h 38"/>
                <a:gd name="T28" fmla="*/ 8 w 27"/>
                <a:gd name="T29" fmla="*/ 38 h 38"/>
                <a:gd name="T30" fmla="*/ 1 w 27"/>
                <a:gd name="T31" fmla="*/ 33 h 38"/>
                <a:gd name="T32" fmla="*/ 1 w 27"/>
                <a:gd name="T33" fmla="*/ 30 h 38"/>
                <a:gd name="T34" fmla="*/ 4 w 27"/>
                <a:gd name="T35" fmla="*/ 26 h 38"/>
                <a:gd name="T36" fmla="*/ 4 w 27"/>
                <a:gd name="T37" fmla="*/ 23 h 38"/>
                <a:gd name="T38" fmla="*/ 2 w 27"/>
                <a:gd name="T39" fmla="*/ 21 h 38"/>
                <a:gd name="T40" fmla="*/ 4 w 27"/>
                <a:gd name="T41" fmla="*/ 18 h 38"/>
                <a:gd name="T42" fmla="*/ 6 w 27"/>
                <a:gd name="T43" fmla="*/ 17 h 38"/>
                <a:gd name="T44" fmla="*/ 2 w 27"/>
                <a:gd name="T45" fmla="*/ 12 h 38"/>
                <a:gd name="T46" fmla="*/ 2 w 27"/>
                <a:gd name="T47" fmla="*/ 6 h 38"/>
                <a:gd name="T48" fmla="*/ 7 w 27"/>
                <a:gd name="T49" fmla="*/ 2 h 38"/>
                <a:gd name="T50" fmla="*/ 13 w 27"/>
                <a:gd name="T51" fmla="*/ 0 h 38"/>
                <a:gd name="T52" fmla="*/ 18 w 27"/>
                <a:gd name="T53" fmla="*/ 2 h 38"/>
                <a:gd name="T54" fmla="*/ 22 w 27"/>
                <a:gd name="T55" fmla="*/ 2 h 38"/>
                <a:gd name="T56" fmla="*/ 25 w 27"/>
                <a:gd name="T57" fmla="*/ 0 h 38"/>
                <a:gd name="T58" fmla="*/ 27 w 27"/>
                <a:gd name="T59" fmla="*/ 3 h 38"/>
                <a:gd name="T60" fmla="*/ 26 w 27"/>
                <a:gd name="T61" fmla="*/ 5 h 38"/>
                <a:gd name="T62" fmla="*/ 24 w 27"/>
                <a:gd name="T63" fmla="*/ 5 h 38"/>
                <a:gd name="T64" fmla="*/ 23 w 27"/>
                <a:gd name="T65" fmla="*/ 3 h 38"/>
                <a:gd name="T66" fmla="*/ 20 w 27"/>
                <a:gd name="T67" fmla="*/ 4 h 38"/>
                <a:gd name="T68" fmla="*/ 22 w 27"/>
                <a:gd name="T69" fmla="*/ 7 h 38"/>
                <a:gd name="T70" fmla="*/ 22 w 27"/>
                <a:gd name="T71" fmla="*/ 13 h 38"/>
                <a:gd name="T72" fmla="*/ 17 w 27"/>
                <a:gd name="T73" fmla="*/ 17 h 38"/>
                <a:gd name="T74" fmla="*/ 13 w 27"/>
                <a:gd name="T75" fmla="*/ 18 h 38"/>
                <a:gd name="T76" fmla="*/ 8 w 27"/>
                <a:gd name="T77" fmla="*/ 17 h 38"/>
                <a:gd name="T78" fmla="*/ 6 w 27"/>
                <a:gd name="T79" fmla="*/ 20 h 38"/>
                <a:gd name="T80" fmla="*/ 8 w 27"/>
                <a:gd name="T81" fmla="*/ 22 h 38"/>
                <a:gd name="T82" fmla="*/ 14 w 27"/>
                <a:gd name="T83" fmla="*/ 26 h 38"/>
                <a:gd name="T84" fmla="*/ 6 w 27"/>
                <a:gd name="T85" fmla="*/ 26 h 38"/>
                <a:gd name="T86" fmla="*/ 4 w 27"/>
                <a:gd name="T87" fmla="*/ 30 h 38"/>
                <a:gd name="T88" fmla="*/ 5 w 27"/>
                <a:gd name="T89" fmla="*/ 33 h 38"/>
                <a:gd name="T90" fmla="*/ 9 w 27"/>
                <a:gd name="T91" fmla="*/ 36 h 38"/>
                <a:gd name="T92" fmla="*/ 16 w 27"/>
                <a:gd name="T93" fmla="*/ 36 h 38"/>
                <a:gd name="T94" fmla="*/ 22 w 27"/>
                <a:gd name="T95" fmla="*/ 33 h 38"/>
                <a:gd name="T96" fmla="*/ 22 w 27"/>
                <a:gd name="T97" fmla="*/ 30 h 38"/>
                <a:gd name="T98" fmla="*/ 20 w 27"/>
                <a:gd name="T99" fmla="*/ 27 h 38"/>
                <a:gd name="T100" fmla="*/ 16 w 27"/>
                <a:gd name="T101"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 h="38">
                  <a:moveTo>
                    <a:pt x="8" y="4"/>
                  </a:moveTo>
                  <a:lnTo>
                    <a:pt x="6" y="6"/>
                  </a:lnTo>
                  <a:lnTo>
                    <a:pt x="6" y="11"/>
                  </a:lnTo>
                  <a:lnTo>
                    <a:pt x="6" y="13"/>
                  </a:lnTo>
                  <a:lnTo>
                    <a:pt x="8" y="15"/>
                  </a:lnTo>
                  <a:lnTo>
                    <a:pt x="9" y="16"/>
                  </a:lnTo>
                  <a:lnTo>
                    <a:pt x="13" y="17"/>
                  </a:lnTo>
                  <a:lnTo>
                    <a:pt x="15" y="17"/>
                  </a:lnTo>
                  <a:lnTo>
                    <a:pt x="17" y="15"/>
                  </a:lnTo>
                  <a:lnTo>
                    <a:pt x="18" y="13"/>
                  </a:lnTo>
                  <a:lnTo>
                    <a:pt x="18" y="11"/>
                  </a:lnTo>
                  <a:lnTo>
                    <a:pt x="18" y="6"/>
                  </a:lnTo>
                  <a:lnTo>
                    <a:pt x="17" y="4"/>
                  </a:lnTo>
                  <a:lnTo>
                    <a:pt x="15" y="3"/>
                  </a:lnTo>
                  <a:lnTo>
                    <a:pt x="13" y="3"/>
                  </a:lnTo>
                  <a:lnTo>
                    <a:pt x="9" y="3"/>
                  </a:lnTo>
                  <a:lnTo>
                    <a:pt x="8" y="4"/>
                  </a:lnTo>
                  <a:close/>
                  <a:moveTo>
                    <a:pt x="14" y="23"/>
                  </a:moveTo>
                  <a:lnTo>
                    <a:pt x="18" y="23"/>
                  </a:lnTo>
                  <a:lnTo>
                    <a:pt x="22" y="24"/>
                  </a:lnTo>
                  <a:lnTo>
                    <a:pt x="23" y="25"/>
                  </a:lnTo>
                  <a:lnTo>
                    <a:pt x="25" y="27"/>
                  </a:lnTo>
                  <a:lnTo>
                    <a:pt x="25" y="30"/>
                  </a:lnTo>
                  <a:lnTo>
                    <a:pt x="25" y="32"/>
                  </a:lnTo>
                  <a:lnTo>
                    <a:pt x="24" y="34"/>
                  </a:lnTo>
                  <a:lnTo>
                    <a:pt x="22" y="35"/>
                  </a:lnTo>
                  <a:lnTo>
                    <a:pt x="19" y="36"/>
                  </a:lnTo>
                  <a:lnTo>
                    <a:pt x="16" y="38"/>
                  </a:lnTo>
                  <a:lnTo>
                    <a:pt x="13" y="38"/>
                  </a:lnTo>
                  <a:lnTo>
                    <a:pt x="8" y="38"/>
                  </a:lnTo>
                  <a:lnTo>
                    <a:pt x="4" y="35"/>
                  </a:lnTo>
                  <a:lnTo>
                    <a:pt x="1" y="33"/>
                  </a:lnTo>
                  <a:lnTo>
                    <a:pt x="0" y="31"/>
                  </a:lnTo>
                  <a:lnTo>
                    <a:pt x="1" y="30"/>
                  </a:lnTo>
                  <a:lnTo>
                    <a:pt x="1" y="27"/>
                  </a:lnTo>
                  <a:lnTo>
                    <a:pt x="4" y="26"/>
                  </a:lnTo>
                  <a:lnTo>
                    <a:pt x="6" y="25"/>
                  </a:lnTo>
                  <a:lnTo>
                    <a:pt x="4" y="23"/>
                  </a:lnTo>
                  <a:lnTo>
                    <a:pt x="2" y="22"/>
                  </a:lnTo>
                  <a:lnTo>
                    <a:pt x="2" y="21"/>
                  </a:lnTo>
                  <a:lnTo>
                    <a:pt x="2" y="20"/>
                  </a:lnTo>
                  <a:lnTo>
                    <a:pt x="4" y="18"/>
                  </a:lnTo>
                  <a:lnTo>
                    <a:pt x="5" y="17"/>
                  </a:lnTo>
                  <a:lnTo>
                    <a:pt x="6" y="17"/>
                  </a:lnTo>
                  <a:lnTo>
                    <a:pt x="4" y="14"/>
                  </a:lnTo>
                  <a:lnTo>
                    <a:pt x="2" y="12"/>
                  </a:lnTo>
                  <a:lnTo>
                    <a:pt x="2" y="11"/>
                  </a:lnTo>
                  <a:lnTo>
                    <a:pt x="2" y="6"/>
                  </a:lnTo>
                  <a:lnTo>
                    <a:pt x="5" y="4"/>
                  </a:lnTo>
                  <a:lnTo>
                    <a:pt x="7" y="2"/>
                  </a:lnTo>
                  <a:lnTo>
                    <a:pt x="9" y="2"/>
                  </a:lnTo>
                  <a:lnTo>
                    <a:pt x="13" y="0"/>
                  </a:lnTo>
                  <a:lnTo>
                    <a:pt x="16" y="2"/>
                  </a:lnTo>
                  <a:lnTo>
                    <a:pt x="18" y="2"/>
                  </a:lnTo>
                  <a:lnTo>
                    <a:pt x="19" y="3"/>
                  </a:lnTo>
                  <a:lnTo>
                    <a:pt x="22" y="2"/>
                  </a:lnTo>
                  <a:lnTo>
                    <a:pt x="25" y="0"/>
                  </a:lnTo>
                  <a:lnTo>
                    <a:pt x="25" y="0"/>
                  </a:lnTo>
                  <a:lnTo>
                    <a:pt x="26" y="2"/>
                  </a:lnTo>
                  <a:lnTo>
                    <a:pt x="27" y="3"/>
                  </a:lnTo>
                  <a:lnTo>
                    <a:pt x="26" y="5"/>
                  </a:lnTo>
                  <a:lnTo>
                    <a:pt x="26" y="5"/>
                  </a:lnTo>
                  <a:lnTo>
                    <a:pt x="25" y="5"/>
                  </a:lnTo>
                  <a:lnTo>
                    <a:pt x="24" y="5"/>
                  </a:lnTo>
                  <a:lnTo>
                    <a:pt x="23" y="4"/>
                  </a:lnTo>
                  <a:lnTo>
                    <a:pt x="23" y="3"/>
                  </a:lnTo>
                  <a:lnTo>
                    <a:pt x="22" y="3"/>
                  </a:lnTo>
                  <a:lnTo>
                    <a:pt x="20" y="4"/>
                  </a:lnTo>
                  <a:lnTo>
                    <a:pt x="20" y="5"/>
                  </a:lnTo>
                  <a:lnTo>
                    <a:pt x="22" y="7"/>
                  </a:lnTo>
                  <a:lnTo>
                    <a:pt x="22" y="11"/>
                  </a:lnTo>
                  <a:lnTo>
                    <a:pt x="22" y="13"/>
                  </a:lnTo>
                  <a:lnTo>
                    <a:pt x="19" y="16"/>
                  </a:lnTo>
                  <a:lnTo>
                    <a:pt x="17" y="17"/>
                  </a:lnTo>
                  <a:lnTo>
                    <a:pt x="15" y="18"/>
                  </a:lnTo>
                  <a:lnTo>
                    <a:pt x="13" y="18"/>
                  </a:lnTo>
                  <a:lnTo>
                    <a:pt x="9" y="18"/>
                  </a:lnTo>
                  <a:lnTo>
                    <a:pt x="8" y="17"/>
                  </a:lnTo>
                  <a:lnTo>
                    <a:pt x="6" y="18"/>
                  </a:lnTo>
                  <a:lnTo>
                    <a:pt x="6" y="20"/>
                  </a:lnTo>
                  <a:lnTo>
                    <a:pt x="6" y="22"/>
                  </a:lnTo>
                  <a:lnTo>
                    <a:pt x="8" y="22"/>
                  </a:lnTo>
                  <a:lnTo>
                    <a:pt x="14" y="23"/>
                  </a:lnTo>
                  <a:close/>
                  <a:moveTo>
                    <a:pt x="14" y="26"/>
                  </a:moveTo>
                  <a:lnTo>
                    <a:pt x="8" y="25"/>
                  </a:lnTo>
                  <a:lnTo>
                    <a:pt x="6" y="26"/>
                  </a:lnTo>
                  <a:lnTo>
                    <a:pt x="5" y="27"/>
                  </a:lnTo>
                  <a:lnTo>
                    <a:pt x="4" y="30"/>
                  </a:lnTo>
                  <a:lnTo>
                    <a:pt x="4" y="31"/>
                  </a:lnTo>
                  <a:lnTo>
                    <a:pt x="5" y="33"/>
                  </a:lnTo>
                  <a:lnTo>
                    <a:pt x="6" y="34"/>
                  </a:lnTo>
                  <a:lnTo>
                    <a:pt x="9" y="36"/>
                  </a:lnTo>
                  <a:lnTo>
                    <a:pt x="13" y="36"/>
                  </a:lnTo>
                  <a:lnTo>
                    <a:pt x="16" y="36"/>
                  </a:lnTo>
                  <a:lnTo>
                    <a:pt x="19" y="35"/>
                  </a:lnTo>
                  <a:lnTo>
                    <a:pt x="22" y="33"/>
                  </a:lnTo>
                  <a:lnTo>
                    <a:pt x="22" y="31"/>
                  </a:lnTo>
                  <a:lnTo>
                    <a:pt x="22" y="30"/>
                  </a:lnTo>
                  <a:lnTo>
                    <a:pt x="22" y="29"/>
                  </a:lnTo>
                  <a:lnTo>
                    <a:pt x="20" y="27"/>
                  </a:lnTo>
                  <a:lnTo>
                    <a:pt x="19" y="27"/>
                  </a:lnTo>
                  <a:lnTo>
                    <a:pt x="16" y="26"/>
                  </a:lnTo>
                  <a:lnTo>
                    <a:pt x="14"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40" name="Freeform 281"/>
            <p:cNvSpPr>
              <a:spLocks/>
            </p:cNvSpPr>
            <p:nvPr/>
          </p:nvSpPr>
          <p:spPr bwMode="auto">
            <a:xfrm>
              <a:off x="6330196" y="4269786"/>
              <a:ext cx="34890" cy="39285"/>
            </a:xfrm>
            <a:custGeom>
              <a:avLst/>
              <a:gdLst>
                <a:gd name="T0" fmla="*/ 18 w 19"/>
                <a:gd name="T1" fmla="*/ 17 h 29"/>
                <a:gd name="T2" fmla="*/ 19 w 19"/>
                <a:gd name="T3" fmla="*/ 18 h 29"/>
                <a:gd name="T4" fmla="*/ 19 w 19"/>
                <a:gd name="T5" fmla="*/ 21 h 29"/>
                <a:gd name="T6" fmla="*/ 18 w 19"/>
                <a:gd name="T7" fmla="*/ 24 h 29"/>
                <a:gd name="T8" fmla="*/ 17 w 19"/>
                <a:gd name="T9" fmla="*/ 26 h 29"/>
                <a:gd name="T10" fmla="*/ 13 w 19"/>
                <a:gd name="T11" fmla="*/ 29 h 29"/>
                <a:gd name="T12" fmla="*/ 10 w 19"/>
                <a:gd name="T13" fmla="*/ 29 h 29"/>
                <a:gd name="T14" fmla="*/ 8 w 19"/>
                <a:gd name="T15" fmla="*/ 29 h 29"/>
                <a:gd name="T16" fmla="*/ 5 w 19"/>
                <a:gd name="T17" fmla="*/ 29 h 29"/>
                <a:gd name="T18" fmla="*/ 3 w 19"/>
                <a:gd name="T19" fmla="*/ 27 h 29"/>
                <a:gd name="T20" fmla="*/ 2 w 19"/>
                <a:gd name="T21" fmla="*/ 27 h 29"/>
                <a:gd name="T22" fmla="*/ 1 w 19"/>
                <a:gd name="T23" fmla="*/ 29 h 29"/>
                <a:gd name="T24" fmla="*/ 0 w 19"/>
                <a:gd name="T25" fmla="*/ 20 h 29"/>
                <a:gd name="T26" fmla="*/ 1 w 19"/>
                <a:gd name="T27" fmla="*/ 20 h 29"/>
                <a:gd name="T28" fmla="*/ 2 w 19"/>
                <a:gd name="T29" fmla="*/ 23 h 29"/>
                <a:gd name="T30" fmla="*/ 4 w 19"/>
                <a:gd name="T31" fmla="*/ 25 h 29"/>
                <a:gd name="T32" fmla="*/ 6 w 19"/>
                <a:gd name="T33" fmla="*/ 26 h 29"/>
                <a:gd name="T34" fmla="*/ 10 w 19"/>
                <a:gd name="T35" fmla="*/ 27 h 29"/>
                <a:gd name="T36" fmla="*/ 12 w 19"/>
                <a:gd name="T37" fmla="*/ 27 h 29"/>
                <a:gd name="T38" fmla="*/ 14 w 19"/>
                <a:gd name="T39" fmla="*/ 26 h 29"/>
                <a:gd name="T40" fmla="*/ 15 w 19"/>
                <a:gd name="T41" fmla="*/ 24 h 29"/>
                <a:gd name="T42" fmla="*/ 15 w 19"/>
                <a:gd name="T43" fmla="*/ 23 h 29"/>
                <a:gd name="T44" fmla="*/ 15 w 19"/>
                <a:gd name="T45" fmla="*/ 21 h 29"/>
                <a:gd name="T46" fmla="*/ 14 w 19"/>
                <a:gd name="T47" fmla="*/ 18 h 29"/>
                <a:gd name="T48" fmla="*/ 13 w 19"/>
                <a:gd name="T49" fmla="*/ 17 h 29"/>
                <a:gd name="T50" fmla="*/ 11 w 19"/>
                <a:gd name="T51" fmla="*/ 16 h 29"/>
                <a:gd name="T52" fmla="*/ 9 w 19"/>
                <a:gd name="T53" fmla="*/ 15 h 29"/>
                <a:gd name="T54" fmla="*/ 8 w 19"/>
                <a:gd name="T55" fmla="*/ 15 h 29"/>
                <a:gd name="T56" fmla="*/ 8 w 19"/>
                <a:gd name="T57" fmla="*/ 15 h 29"/>
                <a:gd name="T58" fmla="*/ 5 w 19"/>
                <a:gd name="T59" fmla="*/ 14 h 29"/>
                <a:gd name="T60" fmla="*/ 2 w 19"/>
                <a:gd name="T61" fmla="*/ 12 h 29"/>
                <a:gd name="T62" fmla="*/ 1 w 19"/>
                <a:gd name="T63" fmla="*/ 9 h 29"/>
                <a:gd name="T64" fmla="*/ 1 w 19"/>
                <a:gd name="T65" fmla="*/ 8 h 29"/>
                <a:gd name="T66" fmla="*/ 1 w 19"/>
                <a:gd name="T67" fmla="*/ 5 h 29"/>
                <a:gd name="T68" fmla="*/ 3 w 19"/>
                <a:gd name="T69" fmla="*/ 3 h 29"/>
                <a:gd name="T70" fmla="*/ 5 w 19"/>
                <a:gd name="T71" fmla="*/ 2 h 29"/>
                <a:gd name="T72" fmla="*/ 9 w 19"/>
                <a:gd name="T73" fmla="*/ 0 h 29"/>
                <a:gd name="T74" fmla="*/ 11 w 19"/>
                <a:gd name="T75" fmla="*/ 0 h 29"/>
                <a:gd name="T76" fmla="*/ 13 w 19"/>
                <a:gd name="T77" fmla="*/ 2 h 29"/>
                <a:gd name="T78" fmla="*/ 14 w 19"/>
                <a:gd name="T79" fmla="*/ 2 h 29"/>
                <a:gd name="T80" fmla="*/ 15 w 19"/>
                <a:gd name="T81" fmla="*/ 2 h 29"/>
                <a:gd name="T82" fmla="*/ 15 w 19"/>
                <a:gd name="T83" fmla="*/ 2 h 29"/>
                <a:gd name="T84" fmla="*/ 18 w 19"/>
                <a:gd name="T85" fmla="*/ 0 h 29"/>
                <a:gd name="T86" fmla="*/ 18 w 19"/>
                <a:gd name="T87" fmla="*/ 8 h 29"/>
                <a:gd name="T88" fmla="*/ 17 w 19"/>
                <a:gd name="T89" fmla="*/ 9 h 29"/>
                <a:gd name="T90" fmla="*/ 15 w 19"/>
                <a:gd name="T91" fmla="*/ 6 h 29"/>
                <a:gd name="T92" fmla="*/ 14 w 19"/>
                <a:gd name="T93" fmla="*/ 4 h 29"/>
                <a:gd name="T94" fmla="*/ 12 w 19"/>
                <a:gd name="T95" fmla="*/ 3 h 29"/>
                <a:gd name="T96" fmla="*/ 10 w 19"/>
                <a:gd name="T97" fmla="*/ 2 h 29"/>
                <a:gd name="T98" fmla="*/ 6 w 19"/>
                <a:gd name="T99" fmla="*/ 3 h 29"/>
                <a:gd name="T100" fmla="*/ 5 w 19"/>
                <a:gd name="T101" fmla="*/ 3 h 29"/>
                <a:gd name="T102" fmla="*/ 4 w 19"/>
                <a:gd name="T103" fmla="*/ 5 h 29"/>
                <a:gd name="T104" fmla="*/ 4 w 19"/>
                <a:gd name="T105" fmla="*/ 7 h 29"/>
                <a:gd name="T106" fmla="*/ 4 w 19"/>
                <a:gd name="T107" fmla="*/ 8 h 29"/>
                <a:gd name="T108" fmla="*/ 5 w 19"/>
                <a:gd name="T109" fmla="*/ 9 h 29"/>
                <a:gd name="T110" fmla="*/ 9 w 19"/>
                <a:gd name="T111" fmla="*/ 12 h 29"/>
                <a:gd name="T112" fmla="*/ 10 w 19"/>
                <a:gd name="T113" fmla="*/ 13 h 29"/>
                <a:gd name="T114" fmla="*/ 12 w 19"/>
                <a:gd name="T115" fmla="*/ 13 h 29"/>
                <a:gd name="T116" fmla="*/ 13 w 19"/>
                <a:gd name="T117" fmla="*/ 14 h 29"/>
                <a:gd name="T118" fmla="*/ 15 w 19"/>
                <a:gd name="T119" fmla="*/ 15 h 29"/>
                <a:gd name="T120" fmla="*/ 18 w 19"/>
                <a:gd name="T121"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 h="29">
                  <a:moveTo>
                    <a:pt x="18" y="17"/>
                  </a:moveTo>
                  <a:lnTo>
                    <a:pt x="19" y="18"/>
                  </a:lnTo>
                  <a:lnTo>
                    <a:pt x="19" y="21"/>
                  </a:lnTo>
                  <a:lnTo>
                    <a:pt x="18" y="24"/>
                  </a:lnTo>
                  <a:lnTo>
                    <a:pt x="17" y="26"/>
                  </a:lnTo>
                  <a:lnTo>
                    <a:pt x="13" y="29"/>
                  </a:lnTo>
                  <a:lnTo>
                    <a:pt x="10" y="29"/>
                  </a:lnTo>
                  <a:lnTo>
                    <a:pt x="8" y="29"/>
                  </a:lnTo>
                  <a:lnTo>
                    <a:pt x="5" y="29"/>
                  </a:lnTo>
                  <a:lnTo>
                    <a:pt x="3" y="27"/>
                  </a:lnTo>
                  <a:lnTo>
                    <a:pt x="2" y="27"/>
                  </a:lnTo>
                  <a:lnTo>
                    <a:pt x="1" y="29"/>
                  </a:lnTo>
                  <a:lnTo>
                    <a:pt x="0" y="20"/>
                  </a:lnTo>
                  <a:lnTo>
                    <a:pt x="1" y="20"/>
                  </a:lnTo>
                  <a:lnTo>
                    <a:pt x="2" y="23"/>
                  </a:lnTo>
                  <a:lnTo>
                    <a:pt x="4" y="25"/>
                  </a:lnTo>
                  <a:lnTo>
                    <a:pt x="6" y="26"/>
                  </a:lnTo>
                  <a:lnTo>
                    <a:pt x="10" y="27"/>
                  </a:lnTo>
                  <a:lnTo>
                    <a:pt x="12" y="27"/>
                  </a:lnTo>
                  <a:lnTo>
                    <a:pt x="14" y="26"/>
                  </a:lnTo>
                  <a:lnTo>
                    <a:pt x="15" y="24"/>
                  </a:lnTo>
                  <a:lnTo>
                    <a:pt x="15" y="23"/>
                  </a:lnTo>
                  <a:lnTo>
                    <a:pt x="15" y="21"/>
                  </a:lnTo>
                  <a:lnTo>
                    <a:pt x="14" y="18"/>
                  </a:lnTo>
                  <a:lnTo>
                    <a:pt x="13" y="17"/>
                  </a:lnTo>
                  <a:lnTo>
                    <a:pt x="11" y="16"/>
                  </a:lnTo>
                  <a:lnTo>
                    <a:pt x="9" y="15"/>
                  </a:lnTo>
                  <a:lnTo>
                    <a:pt x="8" y="15"/>
                  </a:lnTo>
                  <a:lnTo>
                    <a:pt x="8" y="15"/>
                  </a:lnTo>
                  <a:lnTo>
                    <a:pt x="5" y="14"/>
                  </a:lnTo>
                  <a:lnTo>
                    <a:pt x="2" y="12"/>
                  </a:lnTo>
                  <a:lnTo>
                    <a:pt x="1" y="9"/>
                  </a:lnTo>
                  <a:lnTo>
                    <a:pt x="1" y="8"/>
                  </a:lnTo>
                  <a:lnTo>
                    <a:pt x="1" y="5"/>
                  </a:lnTo>
                  <a:lnTo>
                    <a:pt x="3" y="3"/>
                  </a:lnTo>
                  <a:lnTo>
                    <a:pt x="5" y="2"/>
                  </a:lnTo>
                  <a:lnTo>
                    <a:pt x="9" y="0"/>
                  </a:lnTo>
                  <a:lnTo>
                    <a:pt x="11" y="0"/>
                  </a:lnTo>
                  <a:lnTo>
                    <a:pt x="13" y="2"/>
                  </a:lnTo>
                  <a:lnTo>
                    <a:pt x="14" y="2"/>
                  </a:lnTo>
                  <a:lnTo>
                    <a:pt x="15" y="2"/>
                  </a:lnTo>
                  <a:lnTo>
                    <a:pt x="15" y="2"/>
                  </a:lnTo>
                  <a:lnTo>
                    <a:pt x="18" y="0"/>
                  </a:lnTo>
                  <a:lnTo>
                    <a:pt x="18" y="8"/>
                  </a:lnTo>
                  <a:lnTo>
                    <a:pt x="17" y="9"/>
                  </a:lnTo>
                  <a:lnTo>
                    <a:pt x="15" y="6"/>
                  </a:lnTo>
                  <a:lnTo>
                    <a:pt x="14" y="4"/>
                  </a:lnTo>
                  <a:lnTo>
                    <a:pt x="12" y="3"/>
                  </a:lnTo>
                  <a:lnTo>
                    <a:pt x="10" y="2"/>
                  </a:lnTo>
                  <a:lnTo>
                    <a:pt x="6" y="3"/>
                  </a:lnTo>
                  <a:lnTo>
                    <a:pt x="5" y="3"/>
                  </a:lnTo>
                  <a:lnTo>
                    <a:pt x="4" y="5"/>
                  </a:lnTo>
                  <a:lnTo>
                    <a:pt x="4" y="7"/>
                  </a:lnTo>
                  <a:lnTo>
                    <a:pt x="4" y="8"/>
                  </a:lnTo>
                  <a:lnTo>
                    <a:pt x="5" y="9"/>
                  </a:lnTo>
                  <a:lnTo>
                    <a:pt x="9" y="12"/>
                  </a:lnTo>
                  <a:lnTo>
                    <a:pt x="10" y="13"/>
                  </a:lnTo>
                  <a:lnTo>
                    <a:pt x="12" y="13"/>
                  </a:lnTo>
                  <a:lnTo>
                    <a:pt x="13" y="14"/>
                  </a:lnTo>
                  <a:lnTo>
                    <a:pt x="15" y="15"/>
                  </a:lnTo>
                  <a:lnTo>
                    <a:pt x="18" y="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41" name="Freeform 282"/>
            <p:cNvSpPr>
              <a:spLocks noEditPoints="1"/>
            </p:cNvSpPr>
            <p:nvPr/>
          </p:nvSpPr>
          <p:spPr bwMode="auto">
            <a:xfrm>
              <a:off x="6377940" y="4208827"/>
              <a:ext cx="86307" cy="35220"/>
            </a:xfrm>
            <a:custGeom>
              <a:avLst/>
              <a:gdLst>
                <a:gd name="T0" fmla="*/ 0 w 47"/>
                <a:gd name="T1" fmla="*/ 5 h 26"/>
                <a:gd name="T2" fmla="*/ 0 w 47"/>
                <a:gd name="T3" fmla="*/ 0 h 26"/>
                <a:gd name="T4" fmla="*/ 47 w 47"/>
                <a:gd name="T5" fmla="*/ 0 h 26"/>
                <a:gd name="T6" fmla="*/ 47 w 47"/>
                <a:gd name="T7" fmla="*/ 5 h 26"/>
                <a:gd name="T8" fmla="*/ 0 w 47"/>
                <a:gd name="T9" fmla="*/ 5 h 26"/>
                <a:gd name="T10" fmla="*/ 0 w 47"/>
                <a:gd name="T11" fmla="*/ 26 h 26"/>
                <a:gd name="T12" fmla="*/ 0 w 47"/>
                <a:gd name="T13" fmla="*/ 22 h 26"/>
                <a:gd name="T14" fmla="*/ 47 w 47"/>
                <a:gd name="T15" fmla="*/ 22 h 26"/>
                <a:gd name="T16" fmla="*/ 47 w 47"/>
                <a:gd name="T17" fmla="*/ 26 h 26"/>
                <a:gd name="T18" fmla="*/ 0 w 47"/>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26">
                  <a:moveTo>
                    <a:pt x="0" y="5"/>
                  </a:moveTo>
                  <a:lnTo>
                    <a:pt x="0" y="0"/>
                  </a:lnTo>
                  <a:lnTo>
                    <a:pt x="47" y="0"/>
                  </a:lnTo>
                  <a:lnTo>
                    <a:pt x="47" y="5"/>
                  </a:lnTo>
                  <a:lnTo>
                    <a:pt x="0" y="5"/>
                  </a:lnTo>
                  <a:close/>
                  <a:moveTo>
                    <a:pt x="0" y="26"/>
                  </a:moveTo>
                  <a:lnTo>
                    <a:pt x="0" y="22"/>
                  </a:lnTo>
                  <a:lnTo>
                    <a:pt x="47" y="22"/>
                  </a:lnTo>
                  <a:lnTo>
                    <a:pt x="47" y="26"/>
                  </a:ln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42" name="Freeform 283"/>
            <p:cNvSpPr>
              <a:spLocks/>
            </p:cNvSpPr>
            <p:nvPr/>
          </p:nvSpPr>
          <p:spPr bwMode="auto">
            <a:xfrm>
              <a:off x="6493627" y="4177671"/>
              <a:ext cx="56926" cy="100243"/>
            </a:xfrm>
            <a:custGeom>
              <a:avLst/>
              <a:gdLst>
                <a:gd name="T0" fmla="*/ 19 w 31"/>
                <a:gd name="T1" fmla="*/ 0 h 74"/>
                <a:gd name="T2" fmla="*/ 19 w 31"/>
                <a:gd name="T3" fmla="*/ 64 h 74"/>
                <a:gd name="T4" fmla="*/ 19 w 31"/>
                <a:gd name="T5" fmla="*/ 67 h 74"/>
                <a:gd name="T6" fmla="*/ 21 w 31"/>
                <a:gd name="T7" fmla="*/ 70 h 74"/>
                <a:gd name="T8" fmla="*/ 23 w 31"/>
                <a:gd name="T9" fmla="*/ 71 h 74"/>
                <a:gd name="T10" fmla="*/ 27 w 31"/>
                <a:gd name="T11" fmla="*/ 71 h 74"/>
                <a:gd name="T12" fmla="*/ 31 w 31"/>
                <a:gd name="T13" fmla="*/ 71 h 74"/>
                <a:gd name="T14" fmla="*/ 31 w 31"/>
                <a:gd name="T15" fmla="*/ 74 h 74"/>
                <a:gd name="T16" fmla="*/ 0 w 31"/>
                <a:gd name="T17" fmla="*/ 74 h 74"/>
                <a:gd name="T18" fmla="*/ 0 w 31"/>
                <a:gd name="T19" fmla="*/ 71 h 74"/>
                <a:gd name="T20" fmla="*/ 4 w 31"/>
                <a:gd name="T21" fmla="*/ 71 h 74"/>
                <a:gd name="T22" fmla="*/ 8 w 31"/>
                <a:gd name="T23" fmla="*/ 71 h 74"/>
                <a:gd name="T24" fmla="*/ 10 w 31"/>
                <a:gd name="T25" fmla="*/ 70 h 74"/>
                <a:gd name="T26" fmla="*/ 11 w 31"/>
                <a:gd name="T27" fmla="*/ 67 h 74"/>
                <a:gd name="T28" fmla="*/ 11 w 31"/>
                <a:gd name="T29" fmla="*/ 64 h 74"/>
                <a:gd name="T30" fmla="*/ 11 w 31"/>
                <a:gd name="T31" fmla="*/ 13 h 74"/>
                <a:gd name="T32" fmla="*/ 11 w 31"/>
                <a:gd name="T33" fmla="*/ 10 h 74"/>
                <a:gd name="T34" fmla="*/ 10 w 31"/>
                <a:gd name="T35" fmla="*/ 10 h 74"/>
                <a:gd name="T36" fmla="*/ 8 w 31"/>
                <a:gd name="T37" fmla="*/ 10 h 74"/>
                <a:gd name="T38" fmla="*/ 0 w 31"/>
                <a:gd name="T39" fmla="*/ 10 h 74"/>
                <a:gd name="T40" fmla="*/ 0 w 31"/>
                <a:gd name="T41" fmla="*/ 6 h 74"/>
                <a:gd name="T42" fmla="*/ 4 w 31"/>
                <a:gd name="T43" fmla="*/ 6 h 74"/>
                <a:gd name="T44" fmla="*/ 9 w 31"/>
                <a:gd name="T45" fmla="*/ 6 h 74"/>
                <a:gd name="T46" fmla="*/ 12 w 31"/>
                <a:gd name="T47" fmla="*/ 5 h 74"/>
                <a:gd name="T48" fmla="*/ 14 w 31"/>
                <a:gd name="T49" fmla="*/ 3 h 74"/>
                <a:gd name="T50" fmla="*/ 17 w 31"/>
                <a:gd name="T51" fmla="*/ 0 h 74"/>
                <a:gd name="T52" fmla="*/ 19 w 31"/>
                <a:gd name="T5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 h="74">
                  <a:moveTo>
                    <a:pt x="19" y="0"/>
                  </a:moveTo>
                  <a:lnTo>
                    <a:pt x="19" y="64"/>
                  </a:lnTo>
                  <a:lnTo>
                    <a:pt x="19" y="67"/>
                  </a:lnTo>
                  <a:lnTo>
                    <a:pt x="21" y="70"/>
                  </a:lnTo>
                  <a:lnTo>
                    <a:pt x="23" y="71"/>
                  </a:lnTo>
                  <a:lnTo>
                    <a:pt x="27" y="71"/>
                  </a:lnTo>
                  <a:lnTo>
                    <a:pt x="31" y="71"/>
                  </a:lnTo>
                  <a:lnTo>
                    <a:pt x="31" y="74"/>
                  </a:lnTo>
                  <a:lnTo>
                    <a:pt x="0" y="74"/>
                  </a:lnTo>
                  <a:lnTo>
                    <a:pt x="0" y="71"/>
                  </a:lnTo>
                  <a:lnTo>
                    <a:pt x="4" y="71"/>
                  </a:lnTo>
                  <a:lnTo>
                    <a:pt x="8" y="71"/>
                  </a:lnTo>
                  <a:lnTo>
                    <a:pt x="10" y="70"/>
                  </a:lnTo>
                  <a:lnTo>
                    <a:pt x="11" y="67"/>
                  </a:lnTo>
                  <a:lnTo>
                    <a:pt x="11" y="64"/>
                  </a:lnTo>
                  <a:lnTo>
                    <a:pt x="11" y="13"/>
                  </a:lnTo>
                  <a:lnTo>
                    <a:pt x="11" y="10"/>
                  </a:lnTo>
                  <a:lnTo>
                    <a:pt x="10" y="10"/>
                  </a:lnTo>
                  <a:lnTo>
                    <a:pt x="8" y="10"/>
                  </a:lnTo>
                  <a:lnTo>
                    <a:pt x="0" y="10"/>
                  </a:lnTo>
                  <a:lnTo>
                    <a:pt x="0" y="6"/>
                  </a:lnTo>
                  <a:lnTo>
                    <a:pt x="4" y="6"/>
                  </a:lnTo>
                  <a:lnTo>
                    <a:pt x="9" y="6"/>
                  </a:lnTo>
                  <a:lnTo>
                    <a:pt x="12" y="5"/>
                  </a:lnTo>
                  <a:lnTo>
                    <a:pt x="14" y="3"/>
                  </a:lnTo>
                  <a:lnTo>
                    <a:pt x="17" y="0"/>
                  </a:lnTo>
                  <a:lnTo>
                    <a:pt x="1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43" name="Freeform 284"/>
            <p:cNvSpPr>
              <a:spLocks/>
            </p:cNvSpPr>
            <p:nvPr/>
          </p:nvSpPr>
          <p:spPr bwMode="auto">
            <a:xfrm>
              <a:off x="6592787" y="4177671"/>
              <a:ext cx="55089" cy="100243"/>
            </a:xfrm>
            <a:custGeom>
              <a:avLst/>
              <a:gdLst>
                <a:gd name="T0" fmla="*/ 19 w 30"/>
                <a:gd name="T1" fmla="*/ 0 h 74"/>
                <a:gd name="T2" fmla="*/ 19 w 30"/>
                <a:gd name="T3" fmla="*/ 64 h 74"/>
                <a:gd name="T4" fmla="*/ 19 w 30"/>
                <a:gd name="T5" fmla="*/ 67 h 74"/>
                <a:gd name="T6" fmla="*/ 20 w 30"/>
                <a:gd name="T7" fmla="*/ 70 h 74"/>
                <a:gd name="T8" fmla="*/ 23 w 30"/>
                <a:gd name="T9" fmla="*/ 71 h 74"/>
                <a:gd name="T10" fmla="*/ 27 w 30"/>
                <a:gd name="T11" fmla="*/ 71 h 74"/>
                <a:gd name="T12" fmla="*/ 30 w 30"/>
                <a:gd name="T13" fmla="*/ 71 h 74"/>
                <a:gd name="T14" fmla="*/ 30 w 30"/>
                <a:gd name="T15" fmla="*/ 74 h 74"/>
                <a:gd name="T16" fmla="*/ 0 w 30"/>
                <a:gd name="T17" fmla="*/ 74 h 74"/>
                <a:gd name="T18" fmla="*/ 0 w 30"/>
                <a:gd name="T19" fmla="*/ 71 h 74"/>
                <a:gd name="T20" fmla="*/ 3 w 30"/>
                <a:gd name="T21" fmla="*/ 71 h 74"/>
                <a:gd name="T22" fmla="*/ 8 w 30"/>
                <a:gd name="T23" fmla="*/ 71 h 74"/>
                <a:gd name="T24" fmla="*/ 10 w 30"/>
                <a:gd name="T25" fmla="*/ 70 h 74"/>
                <a:gd name="T26" fmla="*/ 11 w 30"/>
                <a:gd name="T27" fmla="*/ 67 h 74"/>
                <a:gd name="T28" fmla="*/ 11 w 30"/>
                <a:gd name="T29" fmla="*/ 64 h 74"/>
                <a:gd name="T30" fmla="*/ 11 w 30"/>
                <a:gd name="T31" fmla="*/ 13 h 74"/>
                <a:gd name="T32" fmla="*/ 10 w 30"/>
                <a:gd name="T33" fmla="*/ 10 h 74"/>
                <a:gd name="T34" fmla="*/ 9 w 30"/>
                <a:gd name="T35" fmla="*/ 10 h 74"/>
                <a:gd name="T36" fmla="*/ 8 w 30"/>
                <a:gd name="T37" fmla="*/ 10 h 74"/>
                <a:gd name="T38" fmla="*/ 0 w 30"/>
                <a:gd name="T39" fmla="*/ 10 h 74"/>
                <a:gd name="T40" fmla="*/ 0 w 30"/>
                <a:gd name="T41" fmla="*/ 6 h 74"/>
                <a:gd name="T42" fmla="*/ 3 w 30"/>
                <a:gd name="T43" fmla="*/ 6 h 74"/>
                <a:gd name="T44" fmla="*/ 9 w 30"/>
                <a:gd name="T45" fmla="*/ 6 h 74"/>
                <a:gd name="T46" fmla="*/ 12 w 30"/>
                <a:gd name="T47" fmla="*/ 5 h 74"/>
                <a:gd name="T48" fmla="*/ 14 w 30"/>
                <a:gd name="T49" fmla="*/ 3 h 74"/>
                <a:gd name="T50" fmla="*/ 17 w 30"/>
                <a:gd name="T51" fmla="*/ 0 h 74"/>
                <a:gd name="T52" fmla="*/ 19 w 30"/>
                <a:gd name="T5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74">
                  <a:moveTo>
                    <a:pt x="19" y="0"/>
                  </a:moveTo>
                  <a:lnTo>
                    <a:pt x="19" y="64"/>
                  </a:lnTo>
                  <a:lnTo>
                    <a:pt x="19" y="67"/>
                  </a:lnTo>
                  <a:lnTo>
                    <a:pt x="20" y="70"/>
                  </a:lnTo>
                  <a:lnTo>
                    <a:pt x="23" y="71"/>
                  </a:lnTo>
                  <a:lnTo>
                    <a:pt x="27" y="71"/>
                  </a:lnTo>
                  <a:lnTo>
                    <a:pt x="30" y="71"/>
                  </a:lnTo>
                  <a:lnTo>
                    <a:pt x="30" y="74"/>
                  </a:lnTo>
                  <a:lnTo>
                    <a:pt x="0" y="74"/>
                  </a:lnTo>
                  <a:lnTo>
                    <a:pt x="0" y="71"/>
                  </a:lnTo>
                  <a:lnTo>
                    <a:pt x="3" y="71"/>
                  </a:lnTo>
                  <a:lnTo>
                    <a:pt x="8" y="71"/>
                  </a:lnTo>
                  <a:lnTo>
                    <a:pt x="10" y="70"/>
                  </a:lnTo>
                  <a:lnTo>
                    <a:pt x="11" y="67"/>
                  </a:lnTo>
                  <a:lnTo>
                    <a:pt x="11" y="64"/>
                  </a:lnTo>
                  <a:lnTo>
                    <a:pt x="11" y="13"/>
                  </a:lnTo>
                  <a:lnTo>
                    <a:pt x="10" y="10"/>
                  </a:lnTo>
                  <a:lnTo>
                    <a:pt x="9" y="10"/>
                  </a:lnTo>
                  <a:lnTo>
                    <a:pt x="8" y="10"/>
                  </a:lnTo>
                  <a:lnTo>
                    <a:pt x="0" y="10"/>
                  </a:lnTo>
                  <a:lnTo>
                    <a:pt x="0" y="6"/>
                  </a:lnTo>
                  <a:lnTo>
                    <a:pt x="3" y="6"/>
                  </a:lnTo>
                  <a:lnTo>
                    <a:pt x="9" y="6"/>
                  </a:lnTo>
                  <a:lnTo>
                    <a:pt x="12" y="5"/>
                  </a:lnTo>
                  <a:lnTo>
                    <a:pt x="14" y="3"/>
                  </a:lnTo>
                  <a:lnTo>
                    <a:pt x="17" y="0"/>
                  </a:lnTo>
                  <a:lnTo>
                    <a:pt x="1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44" name="Freeform 285"/>
            <p:cNvSpPr>
              <a:spLocks/>
            </p:cNvSpPr>
            <p:nvPr/>
          </p:nvSpPr>
          <p:spPr bwMode="auto">
            <a:xfrm>
              <a:off x="6677257" y="4166834"/>
              <a:ext cx="82634" cy="123272"/>
            </a:xfrm>
            <a:custGeom>
              <a:avLst/>
              <a:gdLst>
                <a:gd name="T0" fmla="*/ 2 w 45"/>
                <a:gd name="T1" fmla="*/ 91 h 91"/>
                <a:gd name="T2" fmla="*/ 0 w 45"/>
                <a:gd name="T3" fmla="*/ 90 h 91"/>
                <a:gd name="T4" fmla="*/ 43 w 45"/>
                <a:gd name="T5" fmla="*/ 0 h 91"/>
                <a:gd name="T6" fmla="*/ 45 w 45"/>
                <a:gd name="T7" fmla="*/ 1 h 91"/>
                <a:gd name="T8" fmla="*/ 2 w 45"/>
                <a:gd name="T9" fmla="*/ 91 h 91"/>
              </a:gdLst>
              <a:ahLst/>
              <a:cxnLst>
                <a:cxn ang="0">
                  <a:pos x="T0" y="T1"/>
                </a:cxn>
                <a:cxn ang="0">
                  <a:pos x="T2" y="T3"/>
                </a:cxn>
                <a:cxn ang="0">
                  <a:pos x="T4" y="T5"/>
                </a:cxn>
                <a:cxn ang="0">
                  <a:pos x="T6" y="T7"/>
                </a:cxn>
                <a:cxn ang="0">
                  <a:pos x="T8" y="T9"/>
                </a:cxn>
              </a:cxnLst>
              <a:rect l="0" t="0" r="r" b="b"/>
              <a:pathLst>
                <a:path w="45" h="91">
                  <a:moveTo>
                    <a:pt x="2" y="91"/>
                  </a:moveTo>
                  <a:lnTo>
                    <a:pt x="0" y="90"/>
                  </a:lnTo>
                  <a:lnTo>
                    <a:pt x="43" y="0"/>
                  </a:lnTo>
                  <a:lnTo>
                    <a:pt x="45" y="1"/>
                  </a:lnTo>
                  <a:lnTo>
                    <a:pt x="2" y="9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45" name="Freeform 286"/>
            <p:cNvSpPr>
              <a:spLocks/>
            </p:cNvSpPr>
            <p:nvPr/>
          </p:nvSpPr>
          <p:spPr bwMode="auto">
            <a:xfrm>
              <a:off x="6778253" y="4179025"/>
              <a:ext cx="77125" cy="98889"/>
            </a:xfrm>
            <a:custGeom>
              <a:avLst/>
              <a:gdLst>
                <a:gd name="T0" fmla="*/ 33 w 42"/>
                <a:gd name="T1" fmla="*/ 23 h 73"/>
                <a:gd name="T2" fmla="*/ 34 w 42"/>
                <a:gd name="T3" fmla="*/ 13 h 73"/>
                <a:gd name="T4" fmla="*/ 31 w 42"/>
                <a:gd name="T5" fmla="*/ 7 h 73"/>
                <a:gd name="T6" fmla="*/ 25 w 42"/>
                <a:gd name="T7" fmla="*/ 3 h 73"/>
                <a:gd name="T8" fmla="*/ 17 w 42"/>
                <a:gd name="T9" fmla="*/ 3 h 73"/>
                <a:gd name="T10" fmla="*/ 12 w 42"/>
                <a:gd name="T11" fmla="*/ 5 h 73"/>
                <a:gd name="T12" fmla="*/ 8 w 42"/>
                <a:gd name="T13" fmla="*/ 9 h 73"/>
                <a:gd name="T14" fmla="*/ 8 w 42"/>
                <a:gd name="T15" fmla="*/ 14 h 73"/>
                <a:gd name="T16" fmla="*/ 10 w 42"/>
                <a:gd name="T17" fmla="*/ 18 h 73"/>
                <a:gd name="T18" fmla="*/ 10 w 42"/>
                <a:gd name="T19" fmla="*/ 21 h 73"/>
                <a:gd name="T20" fmla="*/ 9 w 42"/>
                <a:gd name="T21" fmla="*/ 23 h 73"/>
                <a:gd name="T22" fmla="*/ 5 w 42"/>
                <a:gd name="T23" fmla="*/ 23 h 73"/>
                <a:gd name="T24" fmla="*/ 1 w 42"/>
                <a:gd name="T25" fmla="*/ 20 h 73"/>
                <a:gd name="T26" fmla="*/ 1 w 42"/>
                <a:gd name="T27" fmla="*/ 13 h 73"/>
                <a:gd name="T28" fmla="*/ 5 w 42"/>
                <a:gd name="T29" fmla="*/ 7 h 73"/>
                <a:gd name="T30" fmla="*/ 13 w 42"/>
                <a:gd name="T31" fmla="*/ 2 h 73"/>
                <a:gd name="T32" fmla="*/ 22 w 42"/>
                <a:gd name="T33" fmla="*/ 0 h 73"/>
                <a:gd name="T34" fmla="*/ 30 w 42"/>
                <a:gd name="T35" fmla="*/ 1 h 73"/>
                <a:gd name="T36" fmla="*/ 36 w 42"/>
                <a:gd name="T37" fmla="*/ 4 h 73"/>
                <a:gd name="T38" fmla="*/ 41 w 42"/>
                <a:gd name="T39" fmla="*/ 12 h 73"/>
                <a:gd name="T40" fmla="*/ 41 w 42"/>
                <a:gd name="T41" fmla="*/ 22 h 73"/>
                <a:gd name="T42" fmla="*/ 35 w 42"/>
                <a:gd name="T43" fmla="*/ 32 h 73"/>
                <a:gd name="T44" fmla="*/ 23 w 42"/>
                <a:gd name="T45" fmla="*/ 46 h 73"/>
                <a:gd name="T46" fmla="*/ 13 w 42"/>
                <a:gd name="T47" fmla="*/ 56 h 73"/>
                <a:gd name="T48" fmla="*/ 6 w 42"/>
                <a:gd name="T49" fmla="*/ 64 h 73"/>
                <a:gd name="T50" fmla="*/ 30 w 42"/>
                <a:gd name="T51" fmla="*/ 66 h 73"/>
                <a:gd name="T52" fmla="*/ 36 w 42"/>
                <a:gd name="T53" fmla="*/ 63 h 73"/>
                <a:gd name="T54" fmla="*/ 39 w 42"/>
                <a:gd name="T55" fmla="*/ 58 h 73"/>
                <a:gd name="T56" fmla="*/ 42 w 42"/>
                <a:gd name="T57" fmla="*/ 54 h 73"/>
                <a:gd name="T58" fmla="*/ 0 w 42"/>
                <a:gd name="T59" fmla="*/ 73 h 73"/>
                <a:gd name="T60" fmla="*/ 4 w 42"/>
                <a:gd name="T61" fmla="*/ 62 h 73"/>
                <a:gd name="T62" fmla="*/ 10 w 42"/>
                <a:gd name="T63" fmla="*/ 54 h 73"/>
                <a:gd name="T64" fmla="*/ 21 w 42"/>
                <a:gd name="T65" fmla="*/ 44 h 73"/>
                <a:gd name="T66" fmla="*/ 28 w 42"/>
                <a:gd name="T67"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73">
                  <a:moveTo>
                    <a:pt x="31" y="30"/>
                  </a:moveTo>
                  <a:lnTo>
                    <a:pt x="33" y="23"/>
                  </a:lnTo>
                  <a:lnTo>
                    <a:pt x="34" y="18"/>
                  </a:lnTo>
                  <a:lnTo>
                    <a:pt x="34" y="13"/>
                  </a:lnTo>
                  <a:lnTo>
                    <a:pt x="33" y="10"/>
                  </a:lnTo>
                  <a:lnTo>
                    <a:pt x="31" y="7"/>
                  </a:lnTo>
                  <a:lnTo>
                    <a:pt x="28" y="4"/>
                  </a:lnTo>
                  <a:lnTo>
                    <a:pt x="25" y="3"/>
                  </a:lnTo>
                  <a:lnTo>
                    <a:pt x="21" y="2"/>
                  </a:lnTo>
                  <a:lnTo>
                    <a:pt x="17" y="3"/>
                  </a:lnTo>
                  <a:lnTo>
                    <a:pt x="14" y="3"/>
                  </a:lnTo>
                  <a:lnTo>
                    <a:pt x="12" y="5"/>
                  </a:lnTo>
                  <a:lnTo>
                    <a:pt x="9" y="7"/>
                  </a:lnTo>
                  <a:lnTo>
                    <a:pt x="8" y="9"/>
                  </a:lnTo>
                  <a:lnTo>
                    <a:pt x="8" y="12"/>
                  </a:lnTo>
                  <a:lnTo>
                    <a:pt x="8" y="14"/>
                  </a:lnTo>
                  <a:lnTo>
                    <a:pt x="9" y="17"/>
                  </a:lnTo>
                  <a:lnTo>
                    <a:pt x="10" y="18"/>
                  </a:lnTo>
                  <a:lnTo>
                    <a:pt x="12" y="20"/>
                  </a:lnTo>
                  <a:lnTo>
                    <a:pt x="10" y="21"/>
                  </a:lnTo>
                  <a:lnTo>
                    <a:pt x="10" y="22"/>
                  </a:lnTo>
                  <a:lnTo>
                    <a:pt x="9" y="23"/>
                  </a:lnTo>
                  <a:lnTo>
                    <a:pt x="7" y="25"/>
                  </a:lnTo>
                  <a:lnTo>
                    <a:pt x="5" y="23"/>
                  </a:lnTo>
                  <a:lnTo>
                    <a:pt x="3" y="22"/>
                  </a:lnTo>
                  <a:lnTo>
                    <a:pt x="1" y="20"/>
                  </a:lnTo>
                  <a:lnTo>
                    <a:pt x="1" y="18"/>
                  </a:lnTo>
                  <a:lnTo>
                    <a:pt x="1" y="13"/>
                  </a:lnTo>
                  <a:lnTo>
                    <a:pt x="3" y="10"/>
                  </a:lnTo>
                  <a:lnTo>
                    <a:pt x="5" y="7"/>
                  </a:lnTo>
                  <a:lnTo>
                    <a:pt x="8" y="4"/>
                  </a:lnTo>
                  <a:lnTo>
                    <a:pt x="13" y="2"/>
                  </a:lnTo>
                  <a:lnTo>
                    <a:pt x="17" y="0"/>
                  </a:lnTo>
                  <a:lnTo>
                    <a:pt x="22" y="0"/>
                  </a:lnTo>
                  <a:lnTo>
                    <a:pt x="26" y="0"/>
                  </a:lnTo>
                  <a:lnTo>
                    <a:pt x="30" y="1"/>
                  </a:lnTo>
                  <a:lnTo>
                    <a:pt x="33" y="2"/>
                  </a:lnTo>
                  <a:lnTo>
                    <a:pt x="36" y="4"/>
                  </a:lnTo>
                  <a:lnTo>
                    <a:pt x="39" y="9"/>
                  </a:lnTo>
                  <a:lnTo>
                    <a:pt x="41" y="12"/>
                  </a:lnTo>
                  <a:lnTo>
                    <a:pt x="41" y="18"/>
                  </a:lnTo>
                  <a:lnTo>
                    <a:pt x="41" y="22"/>
                  </a:lnTo>
                  <a:lnTo>
                    <a:pt x="39" y="28"/>
                  </a:lnTo>
                  <a:lnTo>
                    <a:pt x="35" y="32"/>
                  </a:lnTo>
                  <a:lnTo>
                    <a:pt x="32" y="37"/>
                  </a:lnTo>
                  <a:lnTo>
                    <a:pt x="23" y="46"/>
                  </a:lnTo>
                  <a:lnTo>
                    <a:pt x="16" y="52"/>
                  </a:lnTo>
                  <a:lnTo>
                    <a:pt x="13" y="56"/>
                  </a:lnTo>
                  <a:lnTo>
                    <a:pt x="9" y="61"/>
                  </a:lnTo>
                  <a:lnTo>
                    <a:pt x="6" y="64"/>
                  </a:lnTo>
                  <a:lnTo>
                    <a:pt x="5" y="66"/>
                  </a:lnTo>
                  <a:lnTo>
                    <a:pt x="30" y="66"/>
                  </a:lnTo>
                  <a:lnTo>
                    <a:pt x="33" y="65"/>
                  </a:lnTo>
                  <a:lnTo>
                    <a:pt x="36" y="63"/>
                  </a:lnTo>
                  <a:lnTo>
                    <a:pt x="38" y="61"/>
                  </a:lnTo>
                  <a:lnTo>
                    <a:pt x="39" y="58"/>
                  </a:lnTo>
                  <a:lnTo>
                    <a:pt x="40" y="54"/>
                  </a:lnTo>
                  <a:lnTo>
                    <a:pt x="42" y="54"/>
                  </a:lnTo>
                  <a:lnTo>
                    <a:pt x="40" y="73"/>
                  </a:lnTo>
                  <a:lnTo>
                    <a:pt x="0" y="73"/>
                  </a:lnTo>
                  <a:lnTo>
                    <a:pt x="0" y="67"/>
                  </a:lnTo>
                  <a:lnTo>
                    <a:pt x="4" y="62"/>
                  </a:lnTo>
                  <a:lnTo>
                    <a:pt x="7" y="57"/>
                  </a:lnTo>
                  <a:lnTo>
                    <a:pt x="10" y="54"/>
                  </a:lnTo>
                  <a:lnTo>
                    <a:pt x="15" y="49"/>
                  </a:lnTo>
                  <a:lnTo>
                    <a:pt x="21" y="44"/>
                  </a:lnTo>
                  <a:lnTo>
                    <a:pt x="24" y="39"/>
                  </a:lnTo>
                  <a:lnTo>
                    <a:pt x="28" y="35"/>
                  </a:lnTo>
                  <a:lnTo>
                    <a:pt x="31" y="3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46" name="Freeform 287"/>
            <p:cNvSpPr>
              <a:spLocks/>
            </p:cNvSpPr>
            <p:nvPr/>
          </p:nvSpPr>
          <p:spPr bwMode="auto">
            <a:xfrm>
              <a:off x="6172274" y="5150297"/>
              <a:ext cx="117523" cy="104307"/>
            </a:xfrm>
            <a:custGeom>
              <a:avLst/>
              <a:gdLst>
                <a:gd name="T0" fmla="*/ 0 w 64"/>
                <a:gd name="T1" fmla="*/ 77 h 77"/>
                <a:gd name="T2" fmla="*/ 16 w 64"/>
                <a:gd name="T3" fmla="*/ 0 h 77"/>
                <a:gd name="T4" fmla="*/ 64 w 64"/>
                <a:gd name="T5" fmla="*/ 0 h 77"/>
                <a:gd name="T6" fmla="*/ 62 w 64"/>
                <a:gd name="T7" fmla="*/ 9 h 77"/>
                <a:gd name="T8" fmla="*/ 24 w 64"/>
                <a:gd name="T9" fmla="*/ 9 h 77"/>
                <a:gd name="T10" fmla="*/ 18 w 64"/>
                <a:gd name="T11" fmla="*/ 33 h 77"/>
                <a:gd name="T12" fmla="*/ 60 w 64"/>
                <a:gd name="T13" fmla="*/ 33 h 77"/>
                <a:gd name="T14" fmla="*/ 56 w 64"/>
                <a:gd name="T15" fmla="*/ 42 h 77"/>
                <a:gd name="T16" fmla="*/ 16 w 64"/>
                <a:gd name="T17" fmla="*/ 42 h 77"/>
                <a:gd name="T18" fmla="*/ 9 w 64"/>
                <a:gd name="T19" fmla="*/ 77 h 77"/>
                <a:gd name="T20" fmla="*/ 0 w 64"/>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77">
                  <a:moveTo>
                    <a:pt x="0" y="77"/>
                  </a:moveTo>
                  <a:lnTo>
                    <a:pt x="16" y="0"/>
                  </a:lnTo>
                  <a:lnTo>
                    <a:pt x="64" y="0"/>
                  </a:lnTo>
                  <a:lnTo>
                    <a:pt x="62" y="9"/>
                  </a:lnTo>
                  <a:lnTo>
                    <a:pt x="24" y="9"/>
                  </a:lnTo>
                  <a:lnTo>
                    <a:pt x="18" y="33"/>
                  </a:lnTo>
                  <a:lnTo>
                    <a:pt x="60" y="33"/>
                  </a:lnTo>
                  <a:lnTo>
                    <a:pt x="56" y="42"/>
                  </a:lnTo>
                  <a:lnTo>
                    <a:pt x="16" y="42"/>
                  </a:lnTo>
                  <a:lnTo>
                    <a:pt x="9" y="77"/>
                  </a:lnTo>
                  <a:lnTo>
                    <a:pt x="0" y="7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47" name="Freeform 288"/>
            <p:cNvSpPr>
              <a:spLocks noEditPoints="1"/>
            </p:cNvSpPr>
            <p:nvPr/>
          </p:nvSpPr>
          <p:spPr bwMode="auto">
            <a:xfrm>
              <a:off x="6289797" y="5246476"/>
              <a:ext cx="49581" cy="50122"/>
            </a:xfrm>
            <a:custGeom>
              <a:avLst/>
              <a:gdLst>
                <a:gd name="T0" fmla="*/ 6 w 27"/>
                <a:gd name="T1" fmla="*/ 6 h 37"/>
                <a:gd name="T2" fmla="*/ 6 w 27"/>
                <a:gd name="T3" fmla="*/ 12 h 37"/>
                <a:gd name="T4" fmla="*/ 9 w 27"/>
                <a:gd name="T5" fmla="*/ 16 h 37"/>
                <a:gd name="T6" fmla="*/ 15 w 27"/>
                <a:gd name="T7" fmla="*/ 16 h 37"/>
                <a:gd name="T8" fmla="*/ 18 w 27"/>
                <a:gd name="T9" fmla="*/ 12 h 37"/>
                <a:gd name="T10" fmla="*/ 18 w 27"/>
                <a:gd name="T11" fmla="*/ 6 h 37"/>
                <a:gd name="T12" fmla="*/ 15 w 27"/>
                <a:gd name="T13" fmla="*/ 2 h 37"/>
                <a:gd name="T14" fmla="*/ 9 w 27"/>
                <a:gd name="T15" fmla="*/ 2 h 37"/>
                <a:gd name="T16" fmla="*/ 14 w 27"/>
                <a:gd name="T17" fmla="*/ 21 h 37"/>
                <a:gd name="T18" fmla="*/ 22 w 27"/>
                <a:gd name="T19" fmla="*/ 24 h 37"/>
                <a:gd name="T20" fmla="*/ 25 w 27"/>
                <a:gd name="T21" fmla="*/ 27 h 37"/>
                <a:gd name="T22" fmla="*/ 25 w 27"/>
                <a:gd name="T23" fmla="*/ 32 h 37"/>
                <a:gd name="T24" fmla="*/ 22 w 27"/>
                <a:gd name="T25" fmla="*/ 35 h 37"/>
                <a:gd name="T26" fmla="*/ 16 w 27"/>
                <a:gd name="T27" fmla="*/ 37 h 37"/>
                <a:gd name="T28" fmla="*/ 8 w 27"/>
                <a:gd name="T29" fmla="*/ 36 h 37"/>
                <a:gd name="T30" fmla="*/ 1 w 27"/>
                <a:gd name="T31" fmla="*/ 33 h 37"/>
                <a:gd name="T32" fmla="*/ 1 w 27"/>
                <a:gd name="T33" fmla="*/ 28 h 37"/>
                <a:gd name="T34" fmla="*/ 4 w 27"/>
                <a:gd name="T35" fmla="*/ 25 h 37"/>
                <a:gd name="T36" fmla="*/ 4 w 27"/>
                <a:gd name="T37" fmla="*/ 23 h 37"/>
                <a:gd name="T38" fmla="*/ 2 w 27"/>
                <a:gd name="T39" fmla="*/ 20 h 37"/>
                <a:gd name="T40" fmla="*/ 4 w 27"/>
                <a:gd name="T41" fmla="*/ 18 h 37"/>
                <a:gd name="T42" fmla="*/ 6 w 27"/>
                <a:gd name="T43" fmla="*/ 16 h 37"/>
                <a:gd name="T44" fmla="*/ 2 w 27"/>
                <a:gd name="T45" fmla="*/ 11 h 37"/>
                <a:gd name="T46" fmla="*/ 2 w 27"/>
                <a:gd name="T47" fmla="*/ 6 h 37"/>
                <a:gd name="T48" fmla="*/ 7 w 27"/>
                <a:gd name="T49" fmla="*/ 1 h 37"/>
                <a:gd name="T50" fmla="*/ 13 w 27"/>
                <a:gd name="T51" fmla="*/ 0 h 37"/>
                <a:gd name="T52" fmla="*/ 17 w 27"/>
                <a:gd name="T53" fmla="*/ 1 h 37"/>
                <a:gd name="T54" fmla="*/ 22 w 27"/>
                <a:gd name="T55" fmla="*/ 0 h 37"/>
                <a:gd name="T56" fmla="*/ 25 w 27"/>
                <a:gd name="T57" fmla="*/ 0 h 37"/>
                <a:gd name="T58" fmla="*/ 27 w 27"/>
                <a:gd name="T59" fmla="*/ 2 h 37"/>
                <a:gd name="T60" fmla="*/ 26 w 27"/>
                <a:gd name="T61" fmla="*/ 4 h 37"/>
                <a:gd name="T62" fmla="*/ 24 w 27"/>
                <a:gd name="T63" fmla="*/ 4 h 37"/>
                <a:gd name="T64" fmla="*/ 23 w 27"/>
                <a:gd name="T65" fmla="*/ 2 h 37"/>
                <a:gd name="T66" fmla="*/ 20 w 27"/>
                <a:gd name="T67" fmla="*/ 3 h 37"/>
                <a:gd name="T68" fmla="*/ 22 w 27"/>
                <a:gd name="T69" fmla="*/ 6 h 37"/>
                <a:gd name="T70" fmla="*/ 22 w 27"/>
                <a:gd name="T71" fmla="*/ 12 h 37"/>
                <a:gd name="T72" fmla="*/ 17 w 27"/>
                <a:gd name="T73" fmla="*/ 17 h 37"/>
                <a:gd name="T74" fmla="*/ 13 w 27"/>
                <a:gd name="T75" fmla="*/ 18 h 37"/>
                <a:gd name="T76" fmla="*/ 7 w 27"/>
                <a:gd name="T77" fmla="*/ 17 h 37"/>
                <a:gd name="T78" fmla="*/ 6 w 27"/>
                <a:gd name="T79" fmla="*/ 19 h 37"/>
                <a:gd name="T80" fmla="*/ 7 w 27"/>
                <a:gd name="T81" fmla="*/ 21 h 37"/>
                <a:gd name="T82" fmla="*/ 14 w 27"/>
                <a:gd name="T83" fmla="*/ 26 h 37"/>
                <a:gd name="T84" fmla="*/ 6 w 27"/>
                <a:gd name="T85" fmla="*/ 26 h 37"/>
                <a:gd name="T86" fmla="*/ 4 w 27"/>
                <a:gd name="T87" fmla="*/ 28 h 37"/>
                <a:gd name="T88" fmla="*/ 5 w 27"/>
                <a:gd name="T89" fmla="*/ 33 h 37"/>
                <a:gd name="T90" fmla="*/ 9 w 27"/>
                <a:gd name="T91" fmla="*/ 35 h 37"/>
                <a:gd name="T92" fmla="*/ 16 w 27"/>
                <a:gd name="T93" fmla="*/ 35 h 37"/>
                <a:gd name="T94" fmla="*/ 22 w 27"/>
                <a:gd name="T95" fmla="*/ 33 h 37"/>
                <a:gd name="T96" fmla="*/ 22 w 27"/>
                <a:gd name="T97" fmla="*/ 29 h 37"/>
                <a:gd name="T98" fmla="*/ 20 w 27"/>
                <a:gd name="T99" fmla="*/ 27 h 37"/>
                <a:gd name="T100" fmla="*/ 16 w 27"/>
                <a:gd name="T10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 h="37">
                  <a:moveTo>
                    <a:pt x="7" y="3"/>
                  </a:moveTo>
                  <a:lnTo>
                    <a:pt x="6" y="6"/>
                  </a:lnTo>
                  <a:lnTo>
                    <a:pt x="6" y="9"/>
                  </a:lnTo>
                  <a:lnTo>
                    <a:pt x="6" y="12"/>
                  </a:lnTo>
                  <a:lnTo>
                    <a:pt x="7" y="15"/>
                  </a:lnTo>
                  <a:lnTo>
                    <a:pt x="9" y="16"/>
                  </a:lnTo>
                  <a:lnTo>
                    <a:pt x="13" y="17"/>
                  </a:lnTo>
                  <a:lnTo>
                    <a:pt x="15" y="16"/>
                  </a:lnTo>
                  <a:lnTo>
                    <a:pt x="17" y="15"/>
                  </a:lnTo>
                  <a:lnTo>
                    <a:pt x="18" y="12"/>
                  </a:lnTo>
                  <a:lnTo>
                    <a:pt x="18" y="9"/>
                  </a:lnTo>
                  <a:lnTo>
                    <a:pt x="18" y="6"/>
                  </a:lnTo>
                  <a:lnTo>
                    <a:pt x="17" y="3"/>
                  </a:lnTo>
                  <a:lnTo>
                    <a:pt x="15" y="2"/>
                  </a:lnTo>
                  <a:lnTo>
                    <a:pt x="13" y="1"/>
                  </a:lnTo>
                  <a:lnTo>
                    <a:pt x="9" y="2"/>
                  </a:lnTo>
                  <a:lnTo>
                    <a:pt x="7" y="3"/>
                  </a:lnTo>
                  <a:close/>
                  <a:moveTo>
                    <a:pt x="14" y="21"/>
                  </a:moveTo>
                  <a:lnTo>
                    <a:pt x="18" y="23"/>
                  </a:lnTo>
                  <a:lnTo>
                    <a:pt x="22" y="24"/>
                  </a:lnTo>
                  <a:lnTo>
                    <a:pt x="23" y="25"/>
                  </a:lnTo>
                  <a:lnTo>
                    <a:pt x="25" y="27"/>
                  </a:lnTo>
                  <a:lnTo>
                    <a:pt x="25" y="29"/>
                  </a:lnTo>
                  <a:lnTo>
                    <a:pt x="25" y="32"/>
                  </a:lnTo>
                  <a:lnTo>
                    <a:pt x="24" y="34"/>
                  </a:lnTo>
                  <a:lnTo>
                    <a:pt x="22" y="35"/>
                  </a:lnTo>
                  <a:lnTo>
                    <a:pt x="19" y="36"/>
                  </a:lnTo>
                  <a:lnTo>
                    <a:pt x="16" y="37"/>
                  </a:lnTo>
                  <a:lnTo>
                    <a:pt x="13" y="37"/>
                  </a:lnTo>
                  <a:lnTo>
                    <a:pt x="8" y="36"/>
                  </a:lnTo>
                  <a:lnTo>
                    <a:pt x="4" y="35"/>
                  </a:lnTo>
                  <a:lnTo>
                    <a:pt x="1" y="33"/>
                  </a:lnTo>
                  <a:lnTo>
                    <a:pt x="0" y="30"/>
                  </a:lnTo>
                  <a:lnTo>
                    <a:pt x="1" y="28"/>
                  </a:lnTo>
                  <a:lnTo>
                    <a:pt x="1" y="27"/>
                  </a:lnTo>
                  <a:lnTo>
                    <a:pt x="4" y="25"/>
                  </a:lnTo>
                  <a:lnTo>
                    <a:pt x="6" y="24"/>
                  </a:lnTo>
                  <a:lnTo>
                    <a:pt x="4" y="23"/>
                  </a:lnTo>
                  <a:lnTo>
                    <a:pt x="2" y="21"/>
                  </a:lnTo>
                  <a:lnTo>
                    <a:pt x="2" y="20"/>
                  </a:lnTo>
                  <a:lnTo>
                    <a:pt x="2" y="19"/>
                  </a:lnTo>
                  <a:lnTo>
                    <a:pt x="4" y="18"/>
                  </a:lnTo>
                  <a:lnTo>
                    <a:pt x="5" y="17"/>
                  </a:lnTo>
                  <a:lnTo>
                    <a:pt x="6" y="16"/>
                  </a:lnTo>
                  <a:lnTo>
                    <a:pt x="4" y="14"/>
                  </a:lnTo>
                  <a:lnTo>
                    <a:pt x="2" y="11"/>
                  </a:lnTo>
                  <a:lnTo>
                    <a:pt x="2" y="9"/>
                  </a:lnTo>
                  <a:lnTo>
                    <a:pt x="2" y="6"/>
                  </a:lnTo>
                  <a:lnTo>
                    <a:pt x="5" y="2"/>
                  </a:lnTo>
                  <a:lnTo>
                    <a:pt x="7" y="1"/>
                  </a:lnTo>
                  <a:lnTo>
                    <a:pt x="9" y="0"/>
                  </a:lnTo>
                  <a:lnTo>
                    <a:pt x="13" y="0"/>
                  </a:lnTo>
                  <a:lnTo>
                    <a:pt x="16" y="0"/>
                  </a:lnTo>
                  <a:lnTo>
                    <a:pt x="17" y="1"/>
                  </a:lnTo>
                  <a:lnTo>
                    <a:pt x="19" y="2"/>
                  </a:lnTo>
                  <a:lnTo>
                    <a:pt x="22" y="0"/>
                  </a:lnTo>
                  <a:lnTo>
                    <a:pt x="25" y="0"/>
                  </a:lnTo>
                  <a:lnTo>
                    <a:pt x="25" y="0"/>
                  </a:lnTo>
                  <a:lnTo>
                    <a:pt x="26" y="0"/>
                  </a:lnTo>
                  <a:lnTo>
                    <a:pt x="27" y="2"/>
                  </a:lnTo>
                  <a:lnTo>
                    <a:pt x="26" y="3"/>
                  </a:lnTo>
                  <a:lnTo>
                    <a:pt x="26" y="4"/>
                  </a:lnTo>
                  <a:lnTo>
                    <a:pt x="25" y="4"/>
                  </a:lnTo>
                  <a:lnTo>
                    <a:pt x="24" y="4"/>
                  </a:lnTo>
                  <a:lnTo>
                    <a:pt x="23" y="3"/>
                  </a:lnTo>
                  <a:lnTo>
                    <a:pt x="23" y="2"/>
                  </a:lnTo>
                  <a:lnTo>
                    <a:pt x="22" y="2"/>
                  </a:lnTo>
                  <a:lnTo>
                    <a:pt x="20" y="3"/>
                  </a:lnTo>
                  <a:lnTo>
                    <a:pt x="20" y="4"/>
                  </a:lnTo>
                  <a:lnTo>
                    <a:pt x="22" y="6"/>
                  </a:lnTo>
                  <a:lnTo>
                    <a:pt x="22" y="9"/>
                  </a:lnTo>
                  <a:lnTo>
                    <a:pt x="22" y="12"/>
                  </a:lnTo>
                  <a:lnTo>
                    <a:pt x="19" y="15"/>
                  </a:lnTo>
                  <a:lnTo>
                    <a:pt x="17" y="17"/>
                  </a:lnTo>
                  <a:lnTo>
                    <a:pt x="15" y="18"/>
                  </a:lnTo>
                  <a:lnTo>
                    <a:pt x="13" y="18"/>
                  </a:lnTo>
                  <a:lnTo>
                    <a:pt x="9" y="18"/>
                  </a:lnTo>
                  <a:lnTo>
                    <a:pt x="7" y="17"/>
                  </a:lnTo>
                  <a:lnTo>
                    <a:pt x="6" y="18"/>
                  </a:lnTo>
                  <a:lnTo>
                    <a:pt x="6" y="19"/>
                  </a:lnTo>
                  <a:lnTo>
                    <a:pt x="6" y="20"/>
                  </a:lnTo>
                  <a:lnTo>
                    <a:pt x="7" y="21"/>
                  </a:lnTo>
                  <a:lnTo>
                    <a:pt x="14" y="21"/>
                  </a:lnTo>
                  <a:close/>
                  <a:moveTo>
                    <a:pt x="14" y="26"/>
                  </a:moveTo>
                  <a:lnTo>
                    <a:pt x="8" y="25"/>
                  </a:lnTo>
                  <a:lnTo>
                    <a:pt x="6" y="26"/>
                  </a:lnTo>
                  <a:lnTo>
                    <a:pt x="5" y="27"/>
                  </a:lnTo>
                  <a:lnTo>
                    <a:pt x="4" y="28"/>
                  </a:lnTo>
                  <a:lnTo>
                    <a:pt x="4" y="30"/>
                  </a:lnTo>
                  <a:lnTo>
                    <a:pt x="5" y="33"/>
                  </a:lnTo>
                  <a:lnTo>
                    <a:pt x="6" y="34"/>
                  </a:lnTo>
                  <a:lnTo>
                    <a:pt x="9" y="35"/>
                  </a:lnTo>
                  <a:lnTo>
                    <a:pt x="13" y="36"/>
                  </a:lnTo>
                  <a:lnTo>
                    <a:pt x="16" y="35"/>
                  </a:lnTo>
                  <a:lnTo>
                    <a:pt x="19" y="34"/>
                  </a:lnTo>
                  <a:lnTo>
                    <a:pt x="22" y="33"/>
                  </a:lnTo>
                  <a:lnTo>
                    <a:pt x="22" y="30"/>
                  </a:lnTo>
                  <a:lnTo>
                    <a:pt x="22" y="29"/>
                  </a:lnTo>
                  <a:lnTo>
                    <a:pt x="20" y="27"/>
                  </a:lnTo>
                  <a:lnTo>
                    <a:pt x="20" y="27"/>
                  </a:lnTo>
                  <a:lnTo>
                    <a:pt x="19" y="26"/>
                  </a:lnTo>
                  <a:lnTo>
                    <a:pt x="16" y="26"/>
                  </a:lnTo>
                  <a:lnTo>
                    <a:pt x="14"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48" name="Freeform 289"/>
            <p:cNvSpPr>
              <a:spLocks/>
            </p:cNvSpPr>
            <p:nvPr/>
          </p:nvSpPr>
          <p:spPr bwMode="auto">
            <a:xfrm>
              <a:off x="6346723" y="5246476"/>
              <a:ext cx="34890" cy="37930"/>
            </a:xfrm>
            <a:custGeom>
              <a:avLst/>
              <a:gdLst>
                <a:gd name="T0" fmla="*/ 18 w 19"/>
                <a:gd name="T1" fmla="*/ 16 h 28"/>
                <a:gd name="T2" fmla="*/ 19 w 19"/>
                <a:gd name="T3" fmla="*/ 18 h 28"/>
                <a:gd name="T4" fmla="*/ 19 w 19"/>
                <a:gd name="T5" fmla="*/ 20 h 28"/>
                <a:gd name="T6" fmla="*/ 18 w 19"/>
                <a:gd name="T7" fmla="*/ 24 h 28"/>
                <a:gd name="T8" fmla="*/ 17 w 19"/>
                <a:gd name="T9" fmla="*/ 26 h 28"/>
                <a:gd name="T10" fmla="*/ 13 w 19"/>
                <a:gd name="T11" fmla="*/ 27 h 28"/>
                <a:gd name="T12" fmla="*/ 10 w 19"/>
                <a:gd name="T13" fmla="*/ 28 h 28"/>
                <a:gd name="T14" fmla="*/ 8 w 19"/>
                <a:gd name="T15" fmla="*/ 28 h 28"/>
                <a:gd name="T16" fmla="*/ 5 w 19"/>
                <a:gd name="T17" fmla="*/ 27 h 28"/>
                <a:gd name="T18" fmla="*/ 3 w 19"/>
                <a:gd name="T19" fmla="*/ 27 h 28"/>
                <a:gd name="T20" fmla="*/ 2 w 19"/>
                <a:gd name="T21" fmla="*/ 27 h 28"/>
                <a:gd name="T22" fmla="*/ 1 w 19"/>
                <a:gd name="T23" fmla="*/ 28 h 28"/>
                <a:gd name="T24" fmla="*/ 0 w 19"/>
                <a:gd name="T25" fmla="*/ 19 h 28"/>
                <a:gd name="T26" fmla="*/ 1 w 19"/>
                <a:gd name="T27" fmla="*/ 19 h 28"/>
                <a:gd name="T28" fmla="*/ 2 w 19"/>
                <a:gd name="T29" fmla="*/ 23 h 28"/>
                <a:gd name="T30" fmla="*/ 4 w 19"/>
                <a:gd name="T31" fmla="*/ 25 h 28"/>
                <a:gd name="T32" fmla="*/ 6 w 19"/>
                <a:gd name="T33" fmla="*/ 26 h 28"/>
                <a:gd name="T34" fmla="*/ 10 w 19"/>
                <a:gd name="T35" fmla="*/ 27 h 28"/>
                <a:gd name="T36" fmla="*/ 12 w 19"/>
                <a:gd name="T37" fmla="*/ 26 h 28"/>
                <a:gd name="T38" fmla="*/ 14 w 19"/>
                <a:gd name="T39" fmla="*/ 26 h 28"/>
                <a:gd name="T40" fmla="*/ 15 w 19"/>
                <a:gd name="T41" fmla="*/ 24 h 28"/>
                <a:gd name="T42" fmla="*/ 15 w 19"/>
                <a:gd name="T43" fmla="*/ 21 h 28"/>
                <a:gd name="T44" fmla="*/ 15 w 19"/>
                <a:gd name="T45" fmla="*/ 19 h 28"/>
                <a:gd name="T46" fmla="*/ 14 w 19"/>
                <a:gd name="T47" fmla="*/ 18 h 28"/>
                <a:gd name="T48" fmla="*/ 13 w 19"/>
                <a:gd name="T49" fmla="*/ 17 h 28"/>
                <a:gd name="T50" fmla="*/ 11 w 19"/>
                <a:gd name="T51" fmla="*/ 16 h 28"/>
                <a:gd name="T52" fmla="*/ 9 w 19"/>
                <a:gd name="T53" fmla="*/ 15 h 28"/>
                <a:gd name="T54" fmla="*/ 8 w 19"/>
                <a:gd name="T55" fmla="*/ 15 h 28"/>
                <a:gd name="T56" fmla="*/ 8 w 19"/>
                <a:gd name="T57" fmla="*/ 14 h 28"/>
                <a:gd name="T58" fmla="*/ 5 w 19"/>
                <a:gd name="T59" fmla="*/ 14 h 28"/>
                <a:gd name="T60" fmla="*/ 2 w 19"/>
                <a:gd name="T61" fmla="*/ 10 h 28"/>
                <a:gd name="T62" fmla="*/ 1 w 19"/>
                <a:gd name="T63" fmla="*/ 9 h 28"/>
                <a:gd name="T64" fmla="*/ 1 w 19"/>
                <a:gd name="T65" fmla="*/ 8 h 28"/>
                <a:gd name="T66" fmla="*/ 1 w 19"/>
                <a:gd name="T67" fmla="*/ 4 h 28"/>
                <a:gd name="T68" fmla="*/ 3 w 19"/>
                <a:gd name="T69" fmla="*/ 2 h 28"/>
                <a:gd name="T70" fmla="*/ 5 w 19"/>
                <a:gd name="T71" fmla="*/ 0 h 28"/>
                <a:gd name="T72" fmla="*/ 9 w 19"/>
                <a:gd name="T73" fmla="*/ 0 h 28"/>
                <a:gd name="T74" fmla="*/ 11 w 19"/>
                <a:gd name="T75" fmla="*/ 0 h 28"/>
                <a:gd name="T76" fmla="*/ 13 w 19"/>
                <a:gd name="T77" fmla="*/ 0 h 28"/>
                <a:gd name="T78" fmla="*/ 14 w 19"/>
                <a:gd name="T79" fmla="*/ 1 h 28"/>
                <a:gd name="T80" fmla="*/ 15 w 19"/>
                <a:gd name="T81" fmla="*/ 1 h 28"/>
                <a:gd name="T82" fmla="*/ 15 w 19"/>
                <a:gd name="T83" fmla="*/ 1 h 28"/>
                <a:gd name="T84" fmla="*/ 18 w 19"/>
                <a:gd name="T85" fmla="*/ 0 h 28"/>
                <a:gd name="T86" fmla="*/ 18 w 19"/>
                <a:gd name="T87" fmla="*/ 8 h 28"/>
                <a:gd name="T88" fmla="*/ 17 w 19"/>
                <a:gd name="T89" fmla="*/ 8 h 28"/>
                <a:gd name="T90" fmla="*/ 15 w 19"/>
                <a:gd name="T91" fmla="*/ 6 h 28"/>
                <a:gd name="T92" fmla="*/ 14 w 19"/>
                <a:gd name="T93" fmla="*/ 3 h 28"/>
                <a:gd name="T94" fmla="*/ 12 w 19"/>
                <a:gd name="T95" fmla="*/ 1 h 28"/>
                <a:gd name="T96" fmla="*/ 10 w 19"/>
                <a:gd name="T97" fmla="*/ 1 h 28"/>
                <a:gd name="T98" fmla="*/ 6 w 19"/>
                <a:gd name="T99" fmla="*/ 1 h 28"/>
                <a:gd name="T100" fmla="*/ 5 w 19"/>
                <a:gd name="T101" fmla="*/ 2 h 28"/>
                <a:gd name="T102" fmla="*/ 4 w 19"/>
                <a:gd name="T103" fmla="*/ 4 h 28"/>
                <a:gd name="T104" fmla="*/ 3 w 19"/>
                <a:gd name="T105" fmla="*/ 6 h 28"/>
                <a:gd name="T106" fmla="*/ 4 w 19"/>
                <a:gd name="T107" fmla="*/ 8 h 28"/>
                <a:gd name="T108" fmla="*/ 5 w 19"/>
                <a:gd name="T109" fmla="*/ 9 h 28"/>
                <a:gd name="T110" fmla="*/ 9 w 19"/>
                <a:gd name="T111" fmla="*/ 11 h 28"/>
                <a:gd name="T112" fmla="*/ 10 w 19"/>
                <a:gd name="T113" fmla="*/ 12 h 28"/>
                <a:gd name="T114" fmla="*/ 12 w 19"/>
                <a:gd name="T115" fmla="*/ 12 h 28"/>
                <a:gd name="T116" fmla="*/ 13 w 19"/>
                <a:gd name="T117" fmla="*/ 14 h 28"/>
                <a:gd name="T118" fmla="*/ 15 w 19"/>
                <a:gd name="T119" fmla="*/ 15 h 28"/>
                <a:gd name="T120" fmla="*/ 18 w 19"/>
                <a:gd name="T121"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 h="28">
                  <a:moveTo>
                    <a:pt x="18" y="16"/>
                  </a:moveTo>
                  <a:lnTo>
                    <a:pt x="19" y="18"/>
                  </a:lnTo>
                  <a:lnTo>
                    <a:pt x="19" y="20"/>
                  </a:lnTo>
                  <a:lnTo>
                    <a:pt x="18" y="24"/>
                  </a:lnTo>
                  <a:lnTo>
                    <a:pt x="17" y="26"/>
                  </a:lnTo>
                  <a:lnTo>
                    <a:pt x="13" y="27"/>
                  </a:lnTo>
                  <a:lnTo>
                    <a:pt x="10" y="28"/>
                  </a:lnTo>
                  <a:lnTo>
                    <a:pt x="8" y="28"/>
                  </a:lnTo>
                  <a:lnTo>
                    <a:pt x="5" y="27"/>
                  </a:lnTo>
                  <a:lnTo>
                    <a:pt x="3" y="27"/>
                  </a:lnTo>
                  <a:lnTo>
                    <a:pt x="2" y="27"/>
                  </a:lnTo>
                  <a:lnTo>
                    <a:pt x="1" y="28"/>
                  </a:lnTo>
                  <a:lnTo>
                    <a:pt x="0" y="19"/>
                  </a:lnTo>
                  <a:lnTo>
                    <a:pt x="1" y="19"/>
                  </a:lnTo>
                  <a:lnTo>
                    <a:pt x="2" y="23"/>
                  </a:lnTo>
                  <a:lnTo>
                    <a:pt x="4" y="25"/>
                  </a:lnTo>
                  <a:lnTo>
                    <a:pt x="6" y="26"/>
                  </a:lnTo>
                  <a:lnTo>
                    <a:pt x="10" y="27"/>
                  </a:lnTo>
                  <a:lnTo>
                    <a:pt x="12" y="26"/>
                  </a:lnTo>
                  <a:lnTo>
                    <a:pt x="14" y="26"/>
                  </a:lnTo>
                  <a:lnTo>
                    <a:pt x="15" y="24"/>
                  </a:lnTo>
                  <a:lnTo>
                    <a:pt x="15" y="21"/>
                  </a:lnTo>
                  <a:lnTo>
                    <a:pt x="15" y="19"/>
                  </a:lnTo>
                  <a:lnTo>
                    <a:pt x="14" y="18"/>
                  </a:lnTo>
                  <a:lnTo>
                    <a:pt x="13" y="17"/>
                  </a:lnTo>
                  <a:lnTo>
                    <a:pt x="11" y="16"/>
                  </a:lnTo>
                  <a:lnTo>
                    <a:pt x="9" y="15"/>
                  </a:lnTo>
                  <a:lnTo>
                    <a:pt x="8" y="15"/>
                  </a:lnTo>
                  <a:lnTo>
                    <a:pt x="8" y="14"/>
                  </a:lnTo>
                  <a:lnTo>
                    <a:pt x="5" y="14"/>
                  </a:lnTo>
                  <a:lnTo>
                    <a:pt x="2" y="10"/>
                  </a:lnTo>
                  <a:lnTo>
                    <a:pt x="1" y="9"/>
                  </a:lnTo>
                  <a:lnTo>
                    <a:pt x="1" y="8"/>
                  </a:lnTo>
                  <a:lnTo>
                    <a:pt x="1" y="4"/>
                  </a:lnTo>
                  <a:lnTo>
                    <a:pt x="3" y="2"/>
                  </a:lnTo>
                  <a:lnTo>
                    <a:pt x="5" y="0"/>
                  </a:lnTo>
                  <a:lnTo>
                    <a:pt x="9" y="0"/>
                  </a:lnTo>
                  <a:lnTo>
                    <a:pt x="11" y="0"/>
                  </a:lnTo>
                  <a:lnTo>
                    <a:pt x="13" y="0"/>
                  </a:lnTo>
                  <a:lnTo>
                    <a:pt x="14" y="1"/>
                  </a:lnTo>
                  <a:lnTo>
                    <a:pt x="15" y="1"/>
                  </a:lnTo>
                  <a:lnTo>
                    <a:pt x="15" y="1"/>
                  </a:lnTo>
                  <a:lnTo>
                    <a:pt x="18" y="0"/>
                  </a:lnTo>
                  <a:lnTo>
                    <a:pt x="18" y="8"/>
                  </a:lnTo>
                  <a:lnTo>
                    <a:pt x="17" y="8"/>
                  </a:lnTo>
                  <a:lnTo>
                    <a:pt x="15" y="6"/>
                  </a:lnTo>
                  <a:lnTo>
                    <a:pt x="14" y="3"/>
                  </a:lnTo>
                  <a:lnTo>
                    <a:pt x="12" y="1"/>
                  </a:lnTo>
                  <a:lnTo>
                    <a:pt x="10" y="1"/>
                  </a:lnTo>
                  <a:lnTo>
                    <a:pt x="6" y="1"/>
                  </a:lnTo>
                  <a:lnTo>
                    <a:pt x="5" y="2"/>
                  </a:lnTo>
                  <a:lnTo>
                    <a:pt x="4" y="4"/>
                  </a:lnTo>
                  <a:lnTo>
                    <a:pt x="3" y="6"/>
                  </a:lnTo>
                  <a:lnTo>
                    <a:pt x="4" y="8"/>
                  </a:lnTo>
                  <a:lnTo>
                    <a:pt x="5" y="9"/>
                  </a:lnTo>
                  <a:lnTo>
                    <a:pt x="9" y="11"/>
                  </a:lnTo>
                  <a:lnTo>
                    <a:pt x="10" y="12"/>
                  </a:lnTo>
                  <a:lnTo>
                    <a:pt x="12" y="12"/>
                  </a:lnTo>
                  <a:lnTo>
                    <a:pt x="13" y="14"/>
                  </a:lnTo>
                  <a:lnTo>
                    <a:pt x="15" y="15"/>
                  </a:lnTo>
                  <a:lnTo>
                    <a:pt x="18" y="1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49" name="Freeform 290"/>
            <p:cNvSpPr>
              <a:spLocks noEditPoints="1"/>
            </p:cNvSpPr>
            <p:nvPr/>
          </p:nvSpPr>
          <p:spPr bwMode="auto">
            <a:xfrm>
              <a:off x="6394467" y="5185518"/>
              <a:ext cx="86307" cy="35220"/>
            </a:xfrm>
            <a:custGeom>
              <a:avLst/>
              <a:gdLst>
                <a:gd name="T0" fmla="*/ 0 w 47"/>
                <a:gd name="T1" fmla="*/ 4 h 26"/>
                <a:gd name="T2" fmla="*/ 0 w 47"/>
                <a:gd name="T3" fmla="*/ 0 h 26"/>
                <a:gd name="T4" fmla="*/ 47 w 47"/>
                <a:gd name="T5" fmla="*/ 0 h 26"/>
                <a:gd name="T6" fmla="*/ 47 w 47"/>
                <a:gd name="T7" fmla="*/ 4 h 26"/>
                <a:gd name="T8" fmla="*/ 0 w 47"/>
                <a:gd name="T9" fmla="*/ 4 h 26"/>
                <a:gd name="T10" fmla="*/ 0 w 47"/>
                <a:gd name="T11" fmla="*/ 26 h 26"/>
                <a:gd name="T12" fmla="*/ 0 w 47"/>
                <a:gd name="T13" fmla="*/ 21 h 26"/>
                <a:gd name="T14" fmla="*/ 47 w 47"/>
                <a:gd name="T15" fmla="*/ 21 h 26"/>
                <a:gd name="T16" fmla="*/ 47 w 47"/>
                <a:gd name="T17" fmla="*/ 26 h 26"/>
                <a:gd name="T18" fmla="*/ 0 w 47"/>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26">
                  <a:moveTo>
                    <a:pt x="0" y="4"/>
                  </a:moveTo>
                  <a:lnTo>
                    <a:pt x="0" y="0"/>
                  </a:lnTo>
                  <a:lnTo>
                    <a:pt x="47" y="0"/>
                  </a:lnTo>
                  <a:lnTo>
                    <a:pt x="47" y="4"/>
                  </a:lnTo>
                  <a:lnTo>
                    <a:pt x="0" y="4"/>
                  </a:lnTo>
                  <a:close/>
                  <a:moveTo>
                    <a:pt x="0" y="26"/>
                  </a:moveTo>
                  <a:lnTo>
                    <a:pt x="0" y="21"/>
                  </a:lnTo>
                  <a:lnTo>
                    <a:pt x="47" y="21"/>
                  </a:lnTo>
                  <a:lnTo>
                    <a:pt x="47" y="26"/>
                  </a:ln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50" name="Freeform 291"/>
            <p:cNvSpPr>
              <a:spLocks/>
            </p:cNvSpPr>
            <p:nvPr/>
          </p:nvSpPr>
          <p:spPr bwMode="auto">
            <a:xfrm>
              <a:off x="6568915" y="5153007"/>
              <a:ext cx="56926" cy="101598"/>
            </a:xfrm>
            <a:custGeom>
              <a:avLst/>
              <a:gdLst>
                <a:gd name="T0" fmla="*/ 20 w 31"/>
                <a:gd name="T1" fmla="*/ 0 h 75"/>
                <a:gd name="T2" fmla="*/ 20 w 31"/>
                <a:gd name="T3" fmla="*/ 64 h 75"/>
                <a:gd name="T4" fmla="*/ 20 w 31"/>
                <a:gd name="T5" fmla="*/ 68 h 75"/>
                <a:gd name="T6" fmla="*/ 21 w 31"/>
                <a:gd name="T7" fmla="*/ 70 h 75"/>
                <a:gd name="T8" fmla="*/ 24 w 31"/>
                <a:gd name="T9" fmla="*/ 71 h 75"/>
                <a:gd name="T10" fmla="*/ 27 w 31"/>
                <a:gd name="T11" fmla="*/ 71 h 75"/>
                <a:gd name="T12" fmla="*/ 31 w 31"/>
                <a:gd name="T13" fmla="*/ 71 h 75"/>
                <a:gd name="T14" fmla="*/ 31 w 31"/>
                <a:gd name="T15" fmla="*/ 75 h 75"/>
                <a:gd name="T16" fmla="*/ 0 w 31"/>
                <a:gd name="T17" fmla="*/ 75 h 75"/>
                <a:gd name="T18" fmla="*/ 0 w 31"/>
                <a:gd name="T19" fmla="*/ 71 h 75"/>
                <a:gd name="T20" fmla="*/ 5 w 31"/>
                <a:gd name="T21" fmla="*/ 71 h 75"/>
                <a:gd name="T22" fmla="*/ 8 w 31"/>
                <a:gd name="T23" fmla="*/ 71 h 75"/>
                <a:gd name="T24" fmla="*/ 11 w 31"/>
                <a:gd name="T25" fmla="*/ 70 h 75"/>
                <a:gd name="T26" fmla="*/ 12 w 31"/>
                <a:gd name="T27" fmla="*/ 68 h 75"/>
                <a:gd name="T28" fmla="*/ 12 w 31"/>
                <a:gd name="T29" fmla="*/ 64 h 75"/>
                <a:gd name="T30" fmla="*/ 12 w 31"/>
                <a:gd name="T31" fmla="*/ 14 h 75"/>
                <a:gd name="T32" fmla="*/ 12 w 31"/>
                <a:gd name="T33" fmla="*/ 10 h 75"/>
                <a:gd name="T34" fmla="*/ 9 w 31"/>
                <a:gd name="T35" fmla="*/ 10 h 75"/>
                <a:gd name="T36" fmla="*/ 8 w 31"/>
                <a:gd name="T37" fmla="*/ 10 h 75"/>
                <a:gd name="T38" fmla="*/ 0 w 31"/>
                <a:gd name="T39" fmla="*/ 10 h 75"/>
                <a:gd name="T40" fmla="*/ 0 w 31"/>
                <a:gd name="T41" fmla="*/ 7 h 75"/>
                <a:gd name="T42" fmla="*/ 5 w 31"/>
                <a:gd name="T43" fmla="*/ 7 h 75"/>
                <a:gd name="T44" fmla="*/ 9 w 31"/>
                <a:gd name="T45" fmla="*/ 7 h 75"/>
                <a:gd name="T46" fmla="*/ 13 w 31"/>
                <a:gd name="T47" fmla="*/ 6 h 75"/>
                <a:gd name="T48" fmla="*/ 15 w 31"/>
                <a:gd name="T49" fmla="*/ 4 h 75"/>
                <a:gd name="T50" fmla="*/ 17 w 31"/>
                <a:gd name="T51" fmla="*/ 0 h 75"/>
                <a:gd name="T52" fmla="*/ 20 w 31"/>
                <a:gd name="T5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 h="75">
                  <a:moveTo>
                    <a:pt x="20" y="0"/>
                  </a:moveTo>
                  <a:lnTo>
                    <a:pt x="20" y="64"/>
                  </a:lnTo>
                  <a:lnTo>
                    <a:pt x="20" y="68"/>
                  </a:lnTo>
                  <a:lnTo>
                    <a:pt x="21" y="70"/>
                  </a:lnTo>
                  <a:lnTo>
                    <a:pt x="24" y="71"/>
                  </a:lnTo>
                  <a:lnTo>
                    <a:pt x="27" y="71"/>
                  </a:lnTo>
                  <a:lnTo>
                    <a:pt x="31" y="71"/>
                  </a:lnTo>
                  <a:lnTo>
                    <a:pt x="31" y="75"/>
                  </a:lnTo>
                  <a:lnTo>
                    <a:pt x="0" y="75"/>
                  </a:lnTo>
                  <a:lnTo>
                    <a:pt x="0" y="71"/>
                  </a:lnTo>
                  <a:lnTo>
                    <a:pt x="5" y="71"/>
                  </a:lnTo>
                  <a:lnTo>
                    <a:pt x="8" y="71"/>
                  </a:lnTo>
                  <a:lnTo>
                    <a:pt x="11" y="70"/>
                  </a:lnTo>
                  <a:lnTo>
                    <a:pt x="12" y="68"/>
                  </a:lnTo>
                  <a:lnTo>
                    <a:pt x="12" y="64"/>
                  </a:lnTo>
                  <a:lnTo>
                    <a:pt x="12" y="14"/>
                  </a:lnTo>
                  <a:lnTo>
                    <a:pt x="12" y="10"/>
                  </a:lnTo>
                  <a:lnTo>
                    <a:pt x="9" y="10"/>
                  </a:lnTo>
                  <a:lnTo>
                    <a:pt x="8" y="10"/>
                  </a:lnTo>
                  <a:lnTo>
                    <a:pt x="0" y="10"/>
                  </a:lnTo>
                  <a:lnTo>
                    <a:pt x="0" y="7"/>
                  </a:lnTo>
                  <a:lnTo>
                    <a:pt x="5" y="7"/>
                  </a:lnTo>
                  <a:lnTo>
                    <a:pt x="9" y="7"/>
                  </a:lnTo>
                  <a:lnTo>
                    <a:pt x="13" y="6"/>
                  </a:lnTo>
                  <a:lnTo>
                    <a:pt x="15" y="4"/>
                  </a:lnTo>
                  <a:lnTo>
                    <a:pt x="17" y="0"/>
                  </a:lnTo>
                  <a:lnTo>
                    <a:pt x="2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51" name="Freeform 292"/>
            <p:cNvSpPr>
              <a:spLocks/>
            </p:cNvSpPr>
            <p:nvPr/>
          </p:nvSpPr>
          <p:spPr bwMode="auto">
            <a:xfrm>
              <a:off x="6655222" y="5140815"/>
              <a:ext cx="82634" cy="125981"/>
            </a:xfrm>
            <a:custGeom>
              <a:avLst/>
              <a:gdLst>
                <a:gd name="T0" fmla="*/ 2 w 45"/>
                <a:gd name="T1" fmla="*/ 93 h 93"/>
                <a:gd name="T2" fmla="*/ 0 w 45"/>
                <a:gd name="T3" fmla="*/ 90 h 93"/>
                <a:gd name="T4" fmla="*/ 42 w 45"/>
                <a:gd name="T5" fmla="*/ 0 h 93"/>
                <a:gd name="T6" fmla="*/ 45 w 45"/>
                <a:gd name="T7" fmla="*/ 2 h 93"/>
                <a:gd name="T8" fmla="*/ 2 w 45"/>
                <a:gd name="T9" fmla="*/ 93 h 93"/>
              </a:gdLst>
              <a:ahLst/>
              <a:cxnLst>
                <a:cxn ang="0">
                  <a:pos x="T0" y="T1"/>
                </a:cxn>
                <a:cxn ang="0">
                  <a:pos x="T2" y="T3"/>
                </a:cxn>
                <a:cxn ang="0">
                  <a:pos x="T4" y="T5"/>
                </a:cxn>
                <a:cxn ang="0">
                  <a:pos x="T6" y="T7"/>
                </a:cxn>
                <a:cxn ang="0">
                  <a:pos x="T8" y="T9"/>
                </a:cxn>
              </a:cxnLst>
              <a:rect l="0" t="0" r="r" b="b"/>
              <a:pathLst>
                <a:path w="45" h="93">
                  <a:moveTo>
                    <a:pt x="2" y="93"/>
                  </a:moveTo>
                  <a:lnTo>
                    <a:pt x="0" y="90"/>
                  </a:lnTo>
                  <a:lnTo>
                    <a:pt x="42" y="0"/>
                  </a:lnTo>
                  <a:lnTo>
                    <a:pt x="45" y="2"/>
                  </a:lnTo>
                  <a:lnTo>
                    <a:pt x="2" y="9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52" name="Freeform 293"/>
            <p:cNvSpPr>
              <a:spLocks/>
            </p:cNvSpPr>
            <p:nvPr/>
          </p:nvSpPr>
          <p:spPr bwMode="auto">
            <a:xfrm>
              <a:off x="6756217" y="5154361"/>
              <a:ext cx="77125" cy="97534"/>
            </a:xfrm>
            <a:custGeom>
              <a:avLst/>
              <a:gdLst>
                <a:gd name="T0" fmla="*/ 33 w 42"/>
                <a:gd name="T1" fmla="*/ 24 h 72"/>
                <a:gd name="T2" fmla="*/ 34 w 42"/>
                <a:gd name="T3" fmla="*/ 14 h 72"/>
                <a:gd name="T4" fmla="*/ 30 w 42"/>
                <a:gd name="T5" fmla="*/ 7 h 72"/>
                <a:gd name="T6" fmla="*/ 25 w 42"/>
                <a:gd name="T7" fmla="*/ 4 h 72"/>
                <a:gd name="T8" fmla="*/ 17 w 42"/>
                <a:gd name="T9" fmla="*/ 3 h 72"/>
                <a:gd name="T10" fmla="*/ 11 w 42"/>
                <a:gd name="T11" fmla="*/ 5 h 72"/>
                <a:gd name="T12" fmla="*/ 8 w 42"/>
                <a:gd name="T13" fmla="*/ 9 h 72"/>
                <a:gd name="T14" fmla="*/ 8 w 42"/>
                <a:gd name="T15" fmla="*/ 15 h 72"/>
                <a:gd name="T16" fmla="*/ 10 w 42"/>
                <a:gd name="T17" fmla="*/ 18 h 72"/>
                <a:gd name="T18" fmla="*/ 10 w 42"/>
                <a:gd name="T19" fmla="*/ 22 h 72"/>
                <a:gd name="T20" fmla="*/ 9 w 42"/>
                <a:gd name="T21" fmla="*/ 24 h 72"/>
                <a:gd name="T22" fmla="*/ 4 w 42"/>
                <a:gd name="T23" fmla="*/ 24 h 72"/>
                <a:gd name="T24" fmla="*/ 1 w 42"/>
                <a:gd name="T25" fmla="*/ 21 h 72"/>
                <a:gd name="T26" fmla="*/ 1 w 42"/>
                <a:gd name="T27" fmla="*/ 14 h 72"/>
                <a:gd name="T28" fmla="*/ 4 w 42"/>
                <a:gd name="T29" fmla="*/ 7 h 72"/>
                <a:gd name="T30" fmla="*/ 12 w 42"/>
                <a:gd name="T31" fmla="*/ 1 h 72"/>
                <a:gd name="T32" fmla="*/ 21 w 42"/>
                <a:gd name="T33" fmla="*/ 0 h 72"/>
                <a:gd name="T34" fmla="*/ 29 w 42"/>
                <a:gd name="T35" fmla="*/ 1 h 72"/>
                <a:gd name="T36" fmla="*/ 36 w 42"/>
                <a:gd name="T37" fmla="*/ 5 h 72"/>
                <a:gd name="T38" fmla="*/ 40 w 42"/>
                <a:gd name="T39" fmla="*/ 13 h 72"/>
                <a:gd name="T40" fmla="*/ 40 w 42"/>
                <a:gd name="T41" fmla="*/ 23 h 72"/>
                <a:gd name="T42" fmla="*/ 35 w 42"/>
                <a:gd name="T43" fmla="*/ 33 h 72"/>
                <a:gd name="T44" fmla="*/ 22 w 42"/>
                <a:gd name="T45" fmla="*/ 45 h 72"/>
                <a:gd name="T46" fmla="*/ 12 w 42"/>
                <a:gd name="T47" fmla="*/ 57 h 72"/>
                <a:gd name="T48" fmla="*/ 7 w 42"/>
                <a:gd name="T49" fmla="*/ 63 h 72"/>
                <a:gd name="T50" fmla="*/ 29 w 42"/>
                <a:gd name="T51" fmla="*/ 67 h 72"/>
                <a:gd name="T52" fmla="*/ 36 w 42"/>
                <a:gd name="T53" fmla="*/ 63 h 72"/>
                <a:gd name="T54" fmla="*/ 38 w 42"/>
                <a:gd name="T55" fmla="*/ 58 h 72"/>
                <a:gd name="T56" fmla="*/ 42 w 42"/>
                <a:gd name="T57" fmla="*/ 54 h 72"/>
                <a:gd name="T58" fmla="*/ 0 w 42"/>
                <a:gd name="T59" fmla="*/ 72 h 72"/>
                <a:gd name="T60" fmla="*/ 3 w 42"/>
                <a:gd name="T61" fmla="*/ 62 h 72"/>
                <a:gd name="T62" fmla="*/ 10 w 42"/>
                <a:gd name="T63" fmla="*/ 54 h 72"/>
                <a:gd name="T64" fmla="*/ 20 w 42"/>
                <a:gd name="T65" fmla="*/ 43 h 72"/>
                <a:gd name="T66" fmla="*/ 28 w 42"/>
                <a:gd name="T67"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72">
                  <a:moveTo>
                    <a:pt x="30" y="30"/>
                  </a:moveTo>
                  <a:lnTo>
                    <a:pt x="33" y="24"/>
                  </a:lnTo>
                  <a:lnTo>
                    <a:pt x="34" y="18"/>
                  </a:lnTo>
                  <a:lnTo>
                    <a:pt x="34" y="14"/>
                  </a:lnTo>
                  <a:lnTo>
                    <a:pt x="33" y="9"/>
                  </a:lnTo>
                  <a:lnTo>
                    <a:pt x="30" y="7"/>
                  </a:lnTo>
                  <a:lnTo>
                    <a:pt x="28" y="5"/>
                  </a:lnTo>
                  <a:lnTo>
                    <a:pt x="25" y="4"/>
                  </a:lnTo>
                  <a:lnTo>
                    <a:pt x="20" y="3"/>
                  </a:lnTo>
                  <a:lnTo>
                    <a:pt x="17" y="3"/>
                  </a:lnTo>
                  <a:lnTo>
                    <a:pt x="13" y="4"/>
                  </a:lnTo>
                  <a:lnTo>
                    <a:pt x="11" y="5"/>
                  </a:lnTo>
                  <a:lnTo>
                    <a:pt x="9" y="7"/>
                  </a:lnTo>
                  <a:lnTo>
                    <a:pt x="8" y="9"/>
                  </a:lnTo>
                  <a:lnTo>
                    <a:pt x="8" y="13"/>
                  </a:lnTo>
                  <a:lnTo>
                    <a:pt x="8" y="15"/>
                  </a:lnTo>
                  <a:lnTo>
                    <a:pt x="9" y="16"/>
                  </a:lnTo>
                  <a:lnTo>
                    <a:pt x="10" y="18"/>
                  </a:lnTo>
                  <a:lnTo>
                    <a:pt x="11" y="19"/>
                  </a:lnTo>
                  <a:lnTo>
                    <a:pt x="10" y="22"/>
                  </a:lnTo>
                  <a:lnTo>
                    <a:pt x="10" y="23"/>
                  </a:lnTo>
                  <a:lnTo>
                    <a:pt x="9" y="24"/>
                  </a:lnTo>
                  <a:lnTo>
                    <a:pt x="7" y="24"/>
                  </a:lnTo>
                  <a:lnTo>
                    <a:pt x="4" y="24"/>
                  </a:lnTo>
                  <a:lnTo>
                    <a:pt x="2" y="23"/>
                  </a:lnTo>
                  <a:lnTo>
                    <a:pt x="1" y="21"/>
                  </a:lnTo>
                  <a:lnTo>
                    <a:pt x="1" y="18"/>
                  </a:lnTo>
                  <a:lnTo>
                    <a:pt x="1" y="14"/>
                  </a:lnTo>
                  <a:lnTo>
                    <a:pt x="2" y="10"/>
                  </a:lnTo>
                  <a:lnTo>
                    <a:pt x="4" y="7"/>
                  </a:lnTo>
                  <a:lnTo>
                    <a:pt x="8" y="5"/>
                  </a:lnTo>
                  <a:lnTo>
                    <a:pt x="12" y="1"/>
                  </a:lnTo>
                  <a:lnTo>
                    <a:pt x="17" y="0"/>
                  </a:lnTo>
                  <a:lnTo>
                    <a:pt x="21" y="0"/>
                  </a:lnTo>
                  <a:lnTo>
                    <a:pt x="26" y="0"/>
                  </a:lnTo>
                  <a:lnTo>
                    <a:pt x="29" y="1"/>
                  </a:lnTo>
                  <a:lnTo>
                    <a:pt x="33" y="3"/>
                  </a:lnTo>
                  <a:lnTo>
                    <a:pt x="36" y="5"/>
                  </a:lnTo>
                  <a:lnTo>
                    <a:pt x="38" y="8"/>
                  </a:lnTo>
                  <a:lnTo>
                    <a:pt x="40" y="13"/>
                  </a:lnTo>
                  <a:lnTo>
                    <a:pt x="40" y="17"/>
                  </a:lnTo>
                  <a:lnTo>
                    <a:pt x="40" y="23"/>
                  </a:lnTo>
                  <a:lnTo>
                    <a:pt x="38" y="27"/>
                  </a:lnTo>
                  <a:lnTo>
                    <a:pt x="35" y="33"/>
                  </a:lnTo>
                  <a:lnTo>
                    <a:pt x="31" y="38"/>
                  </a:lnTo>
                  <a:lnTo>
                    <a:pt x="22" y="45"/>
                  </a:lnTo>
                  <a:lnTo>
                    <a:pt x="16" y="52"/>
                  </a:lnTo>
                  <a:lnTo>
                    <a:pt x="12" y="57"/>
                  </a:lnTo>
                  <a:lnTo>
                    <a:pt x="9" y="60"/>
                  </a:lnTo>
                  <a:lnTo>
                    <a:pt x="7" y="63"/>
                  </a:lnTo>
                  <a:lnTo>
                    <a:pt x="4" y="67"/>
                  </a:lnTo>
                  <a:lnTo>
                    <a:pt x="29" y="67"/>
                  </a:lnTo>
                  <a:lnTo>
                    <a:pt x="33" y="66"/>
                  </a:lnTo>
                  <a:lnTo>
                    <a:pt x="36" y="63"/>
                  </a:lnTo>
                  <a:lnTo>
                    <a:pt x="37" y="61"/>
                  </a:lnTo>
                  <a:lnTo>
                    <a:pt x="38" y="58"/>
                  </a:lnTo>
                  <a:lnTo>
                    <a:pt x="39" y="54"/>
                  </a:lnTo>
                  <a:lnTo>
                    <a:pt x="42" y="54"/>
                  </a:lnTo>
                  <a:lnTo>
                    <a:pt x="39" y="72"/>
                  </a:lnTo>
                  <a:lnTo>
                    <a:pt x="0" y="72"/>
                  </a:lnTo>
                  <a:lnTo>
                    <a:pt x="0" y="67"/>
                  </a:lnTo>
                  <a:lnTo>
                    <a:pt x="3" y="62"/>
                  </a:lnTo>
                  <a:lnTo>
                    <a:pt x="7" y="58"/>
                  </a:lnTo>
                  <a:lnTo>
                    <a:pt x="10" y="54"/>
                  </a:lnTo>
                  <a:lnTo>
                    <a:pt x="15" y="49"/>
                  </a:lnTo>
                  <a:lnTo>
                    <a:pt x="20" y="43"/>
                  </a:lnTo>
                  <a:lnTo>
                    <a:pt x="24" y="39"/>
                  </a:lnTo>
                  <a:lnTo>
                    <a:pt x="28" y="34"/>
                  </a:lnTo>
                  <a:lnTo>
                    <a:pt x="30" y="3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53" name="Rectangle 294"/>
            <p:cNvSpPr>
              <a:spLocks noChangeArrowheads="1"/>
            </p:cNvSpPr>
            <p:nvPr/>
          </p:nvSpPr>
          <p:spPr bwMode="auto">
            <a:xfrm>
              <a:off x="5098040" y="4464853"/>
              <a:ext cx="826335" cy="29802"/>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54" name="Rectangle 295"/>
            <p:cNvSpPr>
              <a:spLocks noChangeArrowheads="1"/>
            </p:cNvSpPr>
            <p:nvPr/>
          </p:nvSpPr>
          <p:spPr bwMode="auto">
            <a:xfrm>
              <a:off x="5098040" y="4635537"/>
              <a:ext cx="826335" cy="29802"/>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55" name="Rectangle 296"/>
            <p:cNvSpPr>
              <a:spLocks noChangeArrowheads="1"/>
            </p:cNvSpPr>
            <p:nvPr/>
          </p:nvSpPr>
          <p:spPr bwMode="auto">
            <a:xfrm>
              <a:off x="5098040" y="4781837"/>
              <a:ext cx="826335" cy="3115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48" name="Rectangle 297"/>
            <p:cNvSpPr>
              <a:spLocks noChangeArrowheads="1"/>
            </p:cNvSpPr>
            <p:nvPr/>
          </p:nvSpPr>
          <p:spPr bwMode="auto">
            <a:xfrm>
              <a:off x="5098040" y="4886144"/>
              <a:ext cx="826335" cy="29802"/>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49" name="Freeform 298"/>
            <p:cNvSpPr>
              <a:spLocks/>
            </p:cNvSpPr>
            <p:nvPr/>
          </p:nvSpPr>
          <p:spPr bwMode="auto">
            <a:xfrm>
              <a:off x="6155748" y="4375447"/>
              <a:ext cx="117523" cy="104307"/>
            </a:xfrm>
            <a:custGeom>
              <a:avLst/>
              <a:gdLst>
                <a:gd name="T0" fmla="*/ 0 w 64"/>
                <a:gd name="T1" fmla="*/ 77 h 77"/>
                <a:gd name="T2" fmla="*/ 16 w 64"/>
                <a:gd name="T3" fmla="*/ 0 h 77"/>
                <a:gd name="T4" fmla="*/ 64 w 64"/>
                <a:gd name="T5" fmla="*/ 0 h 77"/>
                <a:gd name="T6" fmla="*/ 62 w 64"/>
                <a:gd name="T7" fmla="*/ 9 h 77"/>
                <a:gd name="T8" fmla="*/ 24 w 64"/>
                <a:gd name="T9" fmla="*/ 9 h 77"/>
                <a:gd name="T10" fmla="*/ 18 w 64"/>
                <a:gd name="T11" fmla="*/ 33 h 77"/>
                <a:gd name="T12" fmla="*/ 60 w 64"/>
                <a:gd name="T13" fmla="*/ 33 h 77"/>
                <a:gd name="T14" fmla="*/ 56 w 64"/>
                <a:gd name="T15" fmla="*/ 42 h 77"/>
                <a:gd name="T16" fmla="*/ 16 w 64"/>
                <a:gd name="T17" fmla="*/ 42 h 77"/>
                <a:gd name="T18" fmla="*/ 9 w 64"/>
                <a:gd name="T19" fmla="*/ 77 h 77"/>
                <a:gd name="T20" fmla="*/ 0 w 64"/>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77">
                  <a:moveTo>
                    <a:pt x="0" y="77"/>
                  </a:moveTo>
                  <a:lnTo>
                    <a:pt x="16" y="0"/>
                  </a:lnTo>
                  <a:lnTo>
                    <a:pt x="64" y="0"/>
                  </a:lnTo>
                  <a:lnTo>
                    <a:pt x="62" y="9"/>
                  </a:lnTo>
                  <a:lnTo>
                    <a:pt x="24" y="9"/>
                  </a:lnTo>
                  <a:lnTo>
                    <a:pt x="18" y="33"/>
                  </a:lnTo>
                  <a:lnTo>
                    <a:pt x="60" y="33"/>
                  </a:lnTo>
                  <a:lnTo>
                    <a:pt x="56" y="42"/>
                  </a:lnTo>
                  <a:lnTo>
                    <a:pt x="16" y="42"/>
                  </a:lnTo>
                  <a:lnTo>
                    <a:pt x="9" y="77"/>
                  </a:lnTo>
                  <a:lnTo>
                    <a:pt x="0" y="7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0" name="Freeform 299"/>
            <p:cNvSpPr>
              <a:spLocks noEditPoints="1"/>
            </p:cNvSpPr>
            <p:nvPr/>
          </p:nvSpPr>
          <p:spPr bwMode="auto">
            <a:xfrm>
              <a:off x="6273271" y="4471626"/>
              <a:ext cx="49581" cy="50122"/>
            </a:xfrm>
            <a:custGeom>
              <a:avLst/>
              <a:gdLst>
                <a:gd name="T0" fmla="*/ 6 w 27"/>
                <a:gd name="T1" fmla="*/ 6 h 37"/>
                <a:gd name="T2" fmla="*/ 6 w 27"/>
                <a:gd name="T3" fmla="*/ 13 h 37"/>
                <a:gd name="T4" fmla="*/ 9 w 27"/>
                <a:gd name="T5" fmla="*/ 16 h 37"/>
                <a:gd name="T6" fmla="*/ 15 w 27"/>
                <a:gd name="T7" fmla="*/ 16 h 37"/>
                <a:gd name="T8" fmla="*/ 18 w 27"/>
                <a:gd name="T9" fmla="*/ 13 h 37"/>
                <a:gd name="T10" fmla="*/ 18 w 27"/>
                <a:gd name="T11" fmla="*/ 6 h 37"/>
                <a:gd name="T12" fmla="*/ 15 w 27"/>
                <a:gd name="T13" fmla="*/ 3 h 37"/>
                <a:gd name="T14" fmla="*/ 9 w 27"/>
                <a:gd name="T15" fmla="*/ 3 h 37"/>
                <a:gd name="T16" fmla="*/ 14 w 27"/>
                <a:gd name="T17" fmla="*/ 22 h 37"/>
                <a:gd name="T18" fmla="*/ 22 w 27"/>
                <a:gd name="T19" fmla="*/ 24 h 37"/>
                <a:gd name="T20" fmla="*/ 25 w 27"/>
                <a:gd name="T21" fmla="*/ 27 h 37"/>
                <a:gd name="T22" fmla="*/ 25 w 27"/>
                <a:gd name="T23" fmla="*/ 32 h 37"/>
                <a:gd name="T24" fmla="*/ 22 w 27"/>
                <a:gd name="T25" fmla="*/ 35 h 37"/>
                <a:gd name="T26" fmla="*/ 16 w 27"/>
                <a:gd name="T27" fmla="*/ 37 h 37"/>
                <a:gd name="T28" fmla="*/ 8 w 27"/>
                <a:gd name="T29" fmla="*/ 37 h 37"/>
                <a:gd name="T30" fmla="*/ 1 w 27"/>
                <a:gd name="T31" fmla="*/ 33 h 37"/>
                <a:gd name="T32" fmla="*/ 1 w 27"/>
                <a:gd name="T33" fmla="*/ 28 h 37"/>
                <a:gd name="T34" fmla="*/ 4 w 27"/>
                <a:gd name="T35" fmla="*/ 25 h 37"/>
                <a:gd name="T36" fmla="*/ 4 w 27"/>
                <a:gd name="T37" fmla="*/ 23 h 37"/>
                <a:gd name="T38" fmla="*/ 2 w 27"/>
                <a:gd name="T39" fmla="*/ 21 h 37"/>
                <a:gd name="T40" fmla="*/ 4 w 27"/>
                <a:gd name="T41" fmla="*/ 18 h 37"/>
                <a:gd name="T42" fmla="*/ 6 w 27"/>
                <a:gd name="T43" fmla="*/ 16 h 37"/>
                <a:gd name="T44" fmla="*/ 2 w 27"/>
                <a:gd name="T45" fmla="*/ 12 h 37"/>
                <a:gd name="T46" fmla="*/ 2 w 27"/>
                <a:gd name="T47" fmla="*/ 6 h 37"/>
                <a:gd name="T48" fmla="*/ 7 w 27"/>
                <a:gd name="T49" fmla="*/ 1 h 37"/>
                <a:gd name="T50" fmla="*/ 13 w 27"/>
                <a:gd name="T51" fmla="*/ 0 h 37"/>
                <a:gd name="T52" fmla="*/ 18 w 27"/>
                <a:gd name="T53" fmla="*/ 1 h 37"/>
                <a:gd name="T54" fmla="*/ 22 w 27"/>
                <a:gd name="T55" fmla="*/ 0 h 37"/>
                <a:gd name="T56" fmla="*/ 25 w 27"/>
                <a:gd name="T57" fmla="*/ 0 h 37"/>
                <a:gd name="T58" fmla="*/ 27 w 27"/>
                <a:gd name="T59" fmla="*/ 3 h 37"/>
                <a:gd name="T60" fmla="*/ 26 w 27"/>
                <a:gd name="T61" fmla="*/ 5 h 37"/>
                <a:gd name="T62" fmla="*/ 24 w 27"/>
                <a:gd name="T63" fmla="*/ 5 h 37"/>
                <a:gd name="T64" fmla="*/ 23 w 27"/>
                <a:gd name="T65" fmla="*/ 3 h 37"/>
                <a:gd name="T66" fmla="*/ 20 w 27"/>
                <a:gd name="T67" fmla="*/ 4 h 37"/>
                <a:gd name="T68" fmla="*/ 22 w 27"/>
                <a:gd name="T69" fmla="*/ 6 h 37"/>
                <a:gd name="T70" fmla="*/ 22 w 27"/>
                <a:gd name="T71" fmla="*/ 13 h 37"/>
                <a:gd name="T72" fmla="*/ 17 w 27"/>
                <a:gd name="T73" fmla="*/ 17 h 37"/>
                <a:gd name="T74" fmla="*/ 13 w 27"/>
                <a:gd name="T75" fmla="*/ 18 h 37"/>
                <a:gd name="T76" fmla="*/ 8 w 27"/>
                <a:gd name="T77" fmla="*/ 17 h 37"/>
                <a:gd name="T78" fmla="*/ 6 w 27"/>
                <a:gd name="T79" fmla="*/ 19 h 37"/>
                <a:gd name="T80" fmla="*/ 8 w 27"/>
                <a:gd name="T81" fmla="*/ 22 h 37"/>
                <a:gd name="T82" fmla="*/ 14 w 27"/>
                <a:gd name="T83" fmla="*/ 26 h 37"/>
                <a:gd name="T84" fmla="*/ 6 w 27"/>
                <a:gd name="T85" fmla="*/ 26 h 37"/>
                <a:gd name="T86" fmla="*/ 4 w 27"/>
                <a:gd name="T87" fmla="*/ 28 h 37"/>
                <a:gd name="T88" fmla="*/ 5 w 27"/>
                <a:gd name="T89" fmla="*/ 33 h 37"/>
                <a:gd name="T90" fmla="*/ 9 w 27"/>
                <a:gd name="T91" fmla="*/ 35 h 37"/>
                <a:gd name="T92" fmla="*/ 16 w 27"/>
                <a:gd name="T93" fmla="*/ 35 h 37"/>
                <a:gd name="T94" fmla="*/ 22 w 27"/>
                <a:gd name="T95" fmla="*/ 33 h 37"/>
                <a:gd name="T96" fmla="*/ 22 w 27"/>
                <a:gd name="T97" fmla="*/ 30 h 37"/>
                <a:gd name="T98" fmla="*/ 20 w 27"/>
                <a:gd name="T99" fmla="*/ 27 h 37"/>
                <a:gd name="T100" fmla="*/ 16 w 27"/>
                <a:gd name="T10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 h="37">
                  <a:moveTo>
                    <a:pt x="8" y="4"/>
                  </a:moveTo>
                  <a:lnTo>
                    <a:pt x="6" y="6"/>
                  </a:lnTo>
                  <a:lnTo>
                    <a:pt x="6" y="9"/>
                  </a:lnTo>
                  <a:lnTo>
                    <a:pt x="6" y="13"/>
                  </a:lnTo>
                  <a:lnTo>
                    <a:pt x="8" y="15"/>
                  </a:lnTo>
                  <a:lnTo>
                    <a:pt x="9" y="16"/>
                  </a:lnTo>
                  <a:lnTo>
                    <a:pt x="13" y="17"/>
                  </a:lnTo>
                  <a:lnTo>
                    <a:pt x="15" y="16"/>
                  </a:lnTo>
                  <a:lnTo>
                    <a:pt x="17" y="15"/>
                  </a:lnTo>
                  <a:lnTo>
                    <a:pt x="18" y="13"/>
                  </a:lnTo>
                  <a:lnTo>
                    <a:pt x="18" y="9"/>
                  </a:lnTo>
                  <a:lnTo>
                    <a:pt x="18" y="6"/>
                  </a:lnTo>
                  <a:lnTo>
                    <a:pt x="17" y="4"/>
                  </a:lnTo>
                  <a:lnTo>
                    <a:pt x="15" y="3"/>
                  </a:lnTo>
                  <a:lnTo>
                    <a:pt x="13" y="1"/>
                  </a:lnTo>
                  <a:lnTo>
                    <a:pt x="9" y="3"/>
                  </a:lnTo>
                  <a:lnTo>
                    <a:pt x="8" y="4"/>
                  </a:lnTo>
                  <a:close/>
                  <a:moveTo>
                    <a:pt x="14" y="22"/>
                  </a:moveTo>
                  <a:lnTo>
                    <a:pt x="18" y="23"/>
                  </a:lnTo>
                  <a:lnTo>
                    <a:pt x="22" y="24"/>
                  </a:lnTo>
                  <a:lnTo>
                    <a:pt x="23" y="25"/>
                  </a:lnTo>
                  <a:lnTo>
                    <a:pt x="25" y="27"/>
                  </a:lnTo>
                  <a:lnTo>
                    <a:pt x="25" y="30"/>
                  </a:lnTo>
                  <a:lnTo>
                    <a:pt x="25" y="32"/>
                  </a:lnTo>
                  <a:lnTo>
                    <a:pt x="24" y="34"/>
                  </a:lnTo>
                  <a:lnTo>
                    <a:pt x="22" y="35"/>
                  </a:lnTo>
                  <a:lnTo>
                    <a:pt x="19" y="36"/>
                  </a:lnTo>
                  <a:lnTo>
                    <a:pt x="16" y="37"/>
                  </a:lnTo>
                  <a:lnTo>
                    <a:pt x="13" y="37"/>
                  </a:lnTo>
                  <a:lnTo>
                    <a:pt x="8" y="37"/>
                  </a:lnTo>
                  <a:lnTo>
                    <a:pt x="4" y="35"/>
                  </a:lnTo>
                  <a:lnTo>
                    <a:pt x="1" y="33"/>
                  </a:lnTo>
                  <a:lnTo>
                    <a:pt x="0" y="31"/>
                  </a:lnTo>
                  <a:lnTo>
                    <a:pt x="1" y="28"/>
                  </a:lnTo>
                  <a:lnTo>
                    <a:pt x="1" y="27"/>
                  </a:lnTo>
                  <a:lnTo>
                    <a:pt x="4" y="25"/>
                  </a:lnTo>
                  <a:lnTo>
                    <a:pt x="6" y="24"/>
                  </a:lnTo>
                  <a:lnTo>
                    <a:pt x="4" y="23"/>
                  </a:lnTo>
                  <a:lnTo>
                    <a:pt x="2" y="22"/>
                  </a:lnTo>
                  <a:lnTo>
                    <a:pt x="2" y="21"/>
                  </a:lnTo>
                  <a:lnTo>
                    <a:pt x="2" y="19"/>
                  </a:lnTo>
                  <a:lnTo>
                    <a:pt x="4" y="18"/>
                  </a:lnTo>
                  <a:lnTo>
                    <a:pt x="5" y="17"/>
                  </a:lnTo>
                  <a:lnTo>
                    <a:pt x="6" y="16"/>
                  </a:lnTo>
                  <a:lnTo>
                    <a:pt x="4" y="14"/>
                  </a:lnTo>
                  <a:lnTo>
                    <a:pt x="2" y="12"/>
                  </a:lnTo>
                  <a:lnTo>
                    <a:pt x="2" y="9"/>
                  </a:lnTo>
                  <a:lnTo>
                    <a:pt x="2" y="6"/>
                  </a:lnTo>
                  <a:lnTo>
                    <a:pt x="5" y="3"/>
                  </a:lnTo>
                  <a:lnTo>
                    <a:pt x="7" y="1"/>
                  </a:lnTo>
                  <a:lnTo>
                    <a:pt x="9" y="0"/>
                  </a:lnTo>
                  <a:lnTo>
                    <a:pt x="13" y="0"/>
                  </a:lnTo>
                  <a:lnTo>
                    <a:pt x="16" y="0"/>
                  </a:lnTo>
                  <a:lnTo>
                    <a:pt x="18" y="1"/>
                  </a:lnTo>
                  <a:lnTo>
                    <a:pt x="19" y="3"/>
                  </a:lnTo>
                  <a:lnTo>
                    <a:pt x="22" y="0"/>
                  </a:lnTo>
                  <a:lnTo>
                    <a:pt x="25" y="0"/>
                  </a:lnTo>
                  <a:lnTo>
                    <a:pt x="25" y="0"/>
                  </a:lnTo>
                  <a:lnTo>
                    <a:pt x="26" y="0"/>
                  </a:lnTo>
                  <a:lnTo>
                    <a:pt x="27" y="3"/>
                  </a:lnTo>
                  <a:lnTo>
                    <a:pt x="26" y="4"/>
                  </a:lnTo>
                  <a:lnTo>
                    <a:pt x="26" y="5"/>
                  </a:lnTo>
                  <a:lnTo>
                    <a:pt x="25" y="5"/>
                  </a:lnTo>
                  <a:lnTo>
                    <a:pt x="24" y="5"/>
                  </a:lnTo>
                  <a:lnTo>
                    <a:pt x="23" y="4"/>
                  </a:lnTo>
                  <a:lnTo>
                    <a:pt x="23" y="3"/>
                  </a:lnTo>
                  <a:lnTo>
                    <a:pt x="22" y="3"/>
                  </a:lnTo>
                  <a:lnTo>
                    <a:pt x="20" y="4"/>
                  </a:lnTo>
                  <a:lnTo>
                    <a:pt x="20" y="5"/>
                  </a:lnTo>
                  <a:lnTo>
                    <a:pt x="22" y="6"/>
                  </a:lnTo>
                  <a:lnTo>
                    <a:pt x="22" y="9"/>
                  </a:lnTo>
                  <a:lnTo>
                    <a:pt x="22" y="13"/>
                  </a:lnTo>
                  <a:lnTo>
                    <a:pt x="19" y="15"/>
                  </a:lnTo>
                  <a:lnTo>
                    <a:pt x="17" y="17"/>
                  </a:lnTo>
                  <a:lnTo>
                    <a:pt x="15" y="18"/>
                  </a:lnTo>
                  <a:lnTo>
                    <a:pt x="13" y="18"/>
                  </a:lnTo>
                  <a:lnTo>
                    <a:pt x="9" y="18"/>
                  </a:lnTo>
                  <a:lnTo>
                    <a:pt x="8" y="17"/>
                  </a:lnTo>
                  <a:lnTo>
                    <a:pt x="6" y="18"/>
                  </a:lnTo>
                  <a:lnTo>
                    <a:pt x="6" y="19"/>
                  </a:lnTo>
                  <a:lnTo>
                    <a:pt x="6" y="21"/>
                  </a:lnTo>
                  <a:lnTo>
                    <a:pt x="8" y="22"/>
                  </a:lnTo>
                  <a:lnTo>
                    <a:pt x="14" y="22"/>
                  </a:lnTo>
                  <a:close/>
                  <a:moveTo>
                    <a:pt x="14" y="26"/>
                  </a:moveTo>
                  <a:lnTo>
                    <a:pt x="8" y="25"/>
                  </a:lnTo>
                  <a:lnTo>
                    <a:pt x="6" y="26"/>
                  </a:lnTo>
                  <a:lnTo>
                    <a:pt x="5" y="27"/>
                  </a:lnTo>
                  <a:lnTo>
                    <a:pt x="4" y="28"/>
                  </a:lnTo>
                  <a:lnTo>
                    <a:pt x="4" y="31"/>
                  </a:lnTo>
                  <a:lnTo>
                    <a:pt x="5" y="33"/>
                  </a:lnTo>
                  <a:lnTo>
                    <a:pt x="6" y="34"/>
                  </a:lnTo>
                  <a:lnTo>
                    <a:pt x="9" y="35"/>
                  </a:lnTo>
                  <a:lnTo>
                    <a:pt x="13" y="36"/>
                  </a:lnTo>
                  <a:lnTo>
                    <a:pt x="16" y="35"/>
                  </a:lnTo>
                  <a:lnTo>
                    <a:pt x="19" y="34"/>
                  </a:lnTo>
                  <a:lnTo>
                    <a:pt x="22" y="33"/>
                  </a:lnTo>
                  <a:lnTo>
                    <a:pt x="22" y="31"/>
                  </a:lnTo>
                  <a:lnTo>
                    <a:pt x="22" y="30"/>
                  </a:lnTo>
                  <a:lnTo>
                    <a:pt x="22" y="27"/>
                  </a:lnTo>
                  <a:lnTo>
                    <a:pt x="20" y="27"/>
                  </a:lnTo>
                  <a:lnTo>
                    <a:pt x="19" y="26"/>
                  </a:lnTo>
                  <a:lnTo>
                    <a:pt x="16" y="26"/>
                  </a:lnTo>
                  <a:lnTo>
                    <a:pt x="14"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1" name="Freeform 300"/>
            <p:cNvSpPr>
              <a:spLocks/>
            </p:cNvSpPr>
            <p:nvPr/>
          </p:nvSpPr>
          <p:spPr bwMode="auto">
            <a:xfrm>
              <a:off x="6330196" y="4471626"/>
              <a:ext cx="34890" cy="37930"/>
            </a:xfrm>
            <a:custGeom>
              <a:avLst/>
              <a:gdLst>
                <a:gd name="T0" fmla="*/ 18 w 19"/>
                <a:gd name="T1" fmla="*/ 16 h 28"/>
                <a:gd name="T2" fmla="*/ 19 w 19"/>
                <a:gd name="T3" fmla="*/ 18 h 28"/>
                <a:gd name="T4" fmla="*/ 19 w 19"/>
                <a:gd name="T5" fmla="*/ 21 h 28"/>
                <a:gd name="T6" fmla="*/ 18 w 19"/>
                <a:gd name="T7" fmla="*/ 24 h 28"/>
                <a:gd name="T8" fmla="*/ 17 w 19"/>
                <a:gd name="T9" fmla="*/ 26 h 28"/>
                <a:gd name="T10" fmla="*/ 13 w 19"/>
                <a:gd name="T11" fmla="*/ 27 h 28"/>
                <a:gd name="T12" fmla="*/ 10 w 19"/>
                <a:gd name="T13" fmla="*/ 28 h 28"/>
                <a:gd name="T14" fmla="*/ 8 w 19"/>
                <a:gd name="T15" fmla="*/ 28 h 28"/>
                <a:gd name="T16" fmla="*/ 5 w 19"/>
                <a:gd name="T17" fmla="*/ 27 h 28"/>
                <a:gd name="T18" fmla="*/ 3 w 19"/>
                <a:gd name="T19" fmla="*/ 27 h 28"/>
                <a:gd name="T20" fmla="*/ 2 w 19"/>
                <a:gd name="T21" fmla="*/ 27 h 28"/>
                <a:gd name="T22" fmla="*/ 1 w 19"/>
                <a:gd name="T23" fmla="*/ 28 h 28"/>
                <a:gd name="T24" fmla="*/ 0 w 19"/>
                <a:gd name="T25" fmla="*/ 19 h 28"/>
                <a:gd name="T26" fmla="*/ 1 w 19"/>
                <a:gd name="T27" fmla="*/ 19 h 28"/>
                <a:gd name="T28" fmla="*/ 2 w 19"/>
                <a:gd name="T29" fmla="*/ 23 h 28"/>
                <a:gd name="T30" fmla="*/ 4 w 19"/>
                <a:gd name="T31" fmla="*/ 25 h 28"/>
                <a:gd name="T32" fmla="*/ 6 w 19"/>
                <a:gd name="T33" fmla="*/ 26 h 28"/>
                <a:gd name="T34" fmla="*/ 10 w 19"/>
                <a:gd name="T35" fmla="*/ 27 h 28"/>
                <a:gd name="T36" fmla="*/ 12 w 19"/>
                <a:gd name="T37" fmla="*/ 26 h 28"/>
                <a:gd name="T38" fmla="*/ 14 w 19"/>
                <a:gd name="T39" fmla="*/ 26 h 28"/>
                <a:gd name="T40" fmla="*/ 15 w 19"/>
                <a:gd name="T41" fmla="*/ 24 h 28"/>
                <a:gd name="T42" fmla="*/ 15 w 19"/>
                <a:gd name="T43" fmla="*/ 22 h 28"/>
                <a:gd name="T44" fmla="*/ 15 w 19"/>
                <a:gd name="T45" fmla="*/ 21 h 28"/>
                <a:gd name="T46" fmla="*/ 14 w 19"/>
                <a:gd name="T47" fmla="*/ 18 h 28"/>
                <a:gd name="T48" fmla="*/ 13 w 19"/>
                <a:gd name="T49" fmla="*/ 17 h 28"/>
                <a:gd name="T50" fmla="*/ 11 w 19"/>
                <a:gd name="T51" fmla="*/ 16 h 28"/>
                <a:gd name="T52" fmla="*/ 9 w 19"/>
                <a:gd name="T53" fmla="*/ 15 h 28"/>
                <a:gd name="T54" fmla="*/ 8 w 19"/>
                <a:gd name="T55" fmla="*/ 15 h 28"/>
                <a:gd name="T56" fmla="*/ 8 w 19"/>
                <a:gd name="T57" fmla="*/ 14 h 28"/>
                <a:gd name="T58" fmla="*/ 5 w 19"/>
                <a:gd name="T59" fmla="*/ 14 h 28"/>
                <a:gd name="T60" fmla="*/ 2 w 19"/>
                <a:gd name="T61" fmla="*/ 10 h 28"/>
                <a:gd name="T62" fmla="*/ 1 w 19"/>
                <a:gd name="T63" fmla="*/ 9 h 28"/>
                <a:gd name="T64" fmla="*/ 1 w 19"/>
                <a:gd name="T65" fmla="*/ 8 h 28"/>
                <a:gd name="T66" fmla="*/ 1 w 19"/>
                <a:gd name="T67" fmla="*/ 5 h 28"/>
                <a:gd name="T68" fmla="*/ 3 w 19"/>
                <a:gd name="T69" fmla="*/ 3 h 28"/>
                <a:gd name="T70" fmla="*/ 5 w 19"/>
                <a:gd name="T71" fmla="*/ 0 h 28"/>
                <a:gd name="T72" fmla="*/ 9 w 19"/>
                <a:gd name="T73" fmla="*/ 0 h 28"/>
                <a:gd name="T74" fmla="*/ 11 w 19"/>
                <a:gd name="T75" fmla="*/ 0 h 28"/>
                <a:gd name="T76" fmla="*/ 13 w 19"/>
                <a:gd name="T77" fmla="*/ 0 h 28"/>
                <a:gd name="T78" fmla="*/ 14 w 19"/>
                <a:gd name="T79" fmla="*/ 1 h 28"/>
                <a:gd name="T80" fmla="*/ 15 w 19"/>
                <a:gd name="T81" fmla="*/ 1 h 28"/>
                <a:gd name="T82" fmla="*/ 15 w 19"/>
                <a:gd name="T83" fmla="*/ 1 h 28"/>
                <a:gd name="T84" fmla="*/ 18 w 19"/>
                <a:gd name="T85" fmla="*/ 0 h 28"/>
                <a:gd name="T86" fmla="*/ 18 w 19"/>
                <a:gd name="T87" fmla="*/ 8 h 28"/>
                <a:gd name="T88" fmla="*/ 17 w 19"/>
                <a:gd name="T89" fmla="*/ 8 h 28"/>
                <a:gd name="T90" fmla="*/ 15 w 19"/>
                <a:gd name="T91" fmla="*/ 6 h 28"/>
                <a:gd name="T92" fmla="*/ 14 w 19"/>
                <a:gd name="T93" fmla="*/ 4 h 28"/>
                <a:gd name="T94" fmla="*/ 12 w 19"/>
                <a:gd name="T95" fmla="*/ 3 h 28"/>
                <a:gd name="T96" fmla="*/ 10 w 19"/>
                <a:gd name="T97" fmla="*/ 1 h 28"/>
                <a:gd name="T98" fmla="*/ 6 w 19"/>
                <a:gd name="T99" fmla="*/ 1 h 28"/>
                <a:gd name="T100" fmla="*/ 5 w 19"/>
                <a:gd name="T101" fmla="*/ 3 h 28"/>
                <a:gd name="T102" fmla="*/ 4 w 19"/>
                <a:gd name="T103" fmla="*/ 5 h 28"/>
                <a:gd name="T104" fmla="*/ 4 w 19"/>
                <a:gd name="T105" fmla="*/ 6 h 28"/>
                <a:gd name="T106" fmla="*/ 4 w 19"/>
                <a:gd name="T107" fmla="*/ 8 h 28"/>
                <a:gd name="T108" fmla="*/ 5 w 19"/>
                <a:gd name="T109" fmla="*/ 9 h 28"/>
                <a:gd name="T110" fmla="*/ 9 w 19"/>
                <a:gd name="T111" fmla="*/ 12 h 28"/>
                <a:gd name="T112" fmla="*/ 10 w 19"/>
                <a:gd name="T113" fmla="*/ 13 h 28"/>
                <a:gd name="T114" fmla="*/ 12 w 19"/>
                <a:gd name="T115" fmla="*/ 13 h 28"/>
                <a:gd name="T116" fmla="*/ 13 w 19"/>
                <a:gd name="T117" fmla="*/ 14 h 28"/>
                <a:gd name="T118" fmla="*/ 15 w 19"/>
                <a:gd name="T119" fmla="*/ 15 h 28"/>
                <a:gd name="T120" fmla="*/ 18 w 19"/>
                <a:gd name="T121"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 h="28">
                  <a:moveTo>
                    <a:pt x="18" y="16"/>
                  </a:moveTo>
                  <a:lnTo>
                    <a:pt x="19" y="18"/>
                  </a:lnTo>
                  <a:lnTo>
                    <a:pt x="19" y="21"/>
                  </a:lnTo>
                  <a:lnTo>
                    <a:pt x="18" y="24"/>
                  </a:lnTo>
                  <a:lnTo>
                    <a:pt x="17" y="26"/>
                  </a:lnTo>
                  <a:lnTo>
                    <a:pt x="13" y="27"/>
                  </a:lnTo>
                  <a:lnTo>
                    <a:pt x="10" y="28"/>
                  </a:lnTo>
                  <a:lnTo>
                    <a:pt x="8" y="28"/>
                  </a:lnTo>
                  <a:lnTo>
                    <a:pt x="5" y="27"/>
                  </a:lnTo>
                  <a:lnTo>
                    <a:pt x="3" y="27"/>
                  </a:lnTo>
                  <a:lnTo>
                    <a:pt x="2" y="27"/>
                  </a:lnTo>
                  <a:lnTo>
                    <a:pt x="1" y="28"/>
                  </a:lnTo>
                  <a:lnTo>
                    <a:pt x="0" y="19"/>
                  </a:lnTo>
                  <a:lnTo>
                    <a:pt x="1" y="19"/>
                  </a:lnTo>
                  <a:lnTo>
                    <a:pt x="2" y="23"/>
                  </a:lnTo>
                  <a:lnTo>
                    <a:pt x="4" y="25"/>
                  </a:lnTo>
                  <a:lnTo>
                    <a:pt x="6" y="26"/>
                  </a:lnTo>
                  <a:lnTo>
                    <a:pt x="10" y="27"/>
                  </a:lnTo>
                  <a:lnTo>
                    <a:pt x="12" y="26"/>
                  </a:lnTo>
                  <a:lnTo>
                    <a:pt x="14" y="26"/>
                  </a:lnTo>
                  <a:lnTo>
                    <a:pt x="15" y="24"/>
                  </a:lnTo>
                  <a:lnTo>
                    <a:pt x="15" y="22"/>
                  </a:lnTo>
                  <a:lnTo>
                    <a:pt x="15" y="21"/>
                  </a:lnTo>
                  <a:lnTo>
                    <a:pt x="14" y="18"/>
                  </a:lnTo>
                  <a:lnTo>
                    <a:pt x="13" y="17"/>
                  </a:lnTo>
                  <a:lnTo>
                    <a:pt x="11" y="16"/>
                  </a:lnTo>
                  <a:lnTo>
                    <a:pt x="9" y="15"/>
                  </a:lnTo>
                  <a:lnTo>
                    <a:pt x="8" y="15"/>
                  </a:lnTo>
                  <a:lnTo>
                    <a:pt x="8" y="14"/>
                  </a:lnTo>
                  <a:lnTo>
                    <a:pt x="5" y="14"/>
                  </a:lnTo>
                  <a:lnTo>
                    <a:pt x="2" y="10"/>
                  </a:lnTo>
                  <a:lnTo>
                    <a:pt x="1" y="9"/>
                  </a:lnTo>
                  <a:lnTo>
                    <a:pt x="1" y="8"/>
                  </a:lnTo>
                  <a:lnTo>
                    <a:pt x="1" y="5"/>
                  </a:lnTo>
                  <a:lnTo>
                    <a:pt x="3" y="3"/>
                  </a:lnTo>
                  <a:lnTo>
                    <a:pt x="5" y="0"/>
                  </a:lnTo>
                  <a:lnTo>
                    <a:pt x="9" y="0"/>
                  </a:lnTo>
                  <a:lnTo>
                    <a:pt x="11" y="0"/>
                  </a:lnTo>
                  <a:lnTo>
                    <a:pt x="13" y="0"/>
                  </a:lnTo>
                  <a:lnTo>
                    <a:pt x="14" y="1"/>
                  </a:lnTo>
                  <a:lnTo>
                    <a:pt x="15" y="1"/>
                  </a:lnTo>
                  <a:lnTo>
                    <a:pt x="15" y="1"/>
                  </a:lnTo>
                  <a:lnTo>
                    <a:pt x="18" y="0"/>
                  </a:lnTo>
                  <a:lnTo>
                    <a:pt x="18" y="8"/>
                  </a:lnTo>
                  <a:lnTo>
                    <a:pt x="17" y="8"/>
                  </a:lnTo>
                  <a:lnTo>
                    <a:pt x="15" y="6"/>
                  </a:lnTo>
                  <a:lnTo>
                    <a:pt x="14" y="4"/>
                  </a:lnTo>
                  <a:lnTo>
                    <a:pt x="12" y="3"/>
                  </a:lnTo>
                  <a:lnTo>
                    <a:pt x="10" y="1"/>
                  </a:lnTo>
                  <a:lnTo>
                    <a:pt x="6" y="1"/>
                  </a:lnTo>
                  <a:lnTo>
                    <a:pt x="5" y="3"/>
                  </a:lnTo>
                  <a:lnTo>
                    <a:pt x="4" y="5"/>
                  </a:lnTo>
                  <a:lnTo>
                    <a:pt x="4" y="6"/>
                  </a:lnTo>
                  <a:lnTo>
                    <a:pt x="4" y="8"/>
                  </a:lnTo>
                  <a:lnTo>
                    <a:pt x="5" y="9"/>
                  </a:lnTo>
                  <a:lnTo>
                    <a:pt x="9" y="12"/>
                  </a:lnTo>
                  <a:lnTo>
                    <a:pt x="10" y="13"/>
                  </a:lnTo>
                  <a:lnTo>
                    <a:pt x="12" y="13"/>
                  </a:lnTo>
                  <a:lnTo>
                    <a:pt x="13" y="14"/>
                  </a:lnTo>
                  <a:lnTo>
                    <a:pt x="15" y="15"/>
                  </a:lnTo>
                  <a:lnTo>
                    <a:pt x="18" y="1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2" name="Freeform 301"/>
            <p:cNvSpPr>
              <a:spLocks noEditPoints="1"/>
            </p:cNvSpPr>
            <p:nvPr/>
          </p:nvSpPr>
          <p:spPr bwMode="auto">
            <a:xfrm>
              <a:off x="6377940" y="4410668"/>
              <a:ext cx="86307" cy="35220"/>
            </a:xfrm>
            <a:custGeom>
              <a:avLst/>
              <a:gdLst>
                <a:gd name="T0" fmla="*/ 0 w 47"/>
                <a:gd name="T1" fmla="*/ 5 h 26"/>
                <a:gd name="T2" fmla="*/ 0 w 47"/>
                <a:gd name="T3" fmla="*/ 0 h 26"/>
                <a:gd name="T4" fmla="*/ 47 w 47"/>
                <a:gd name="T5" fmla="*/ 0 h 26"/>
                <a:gd name="T6" fmla="*/ 47 w 47"/>
                <a:gd name="T7" fmla="*/ 5 h 26"/>
                <a:gd name="T8" fmla="*/ 0 w 47"/>
                <a:gd name="T9" fmla="*/ 5 h 26"/>
                <a:gd name="T10" fmla="*/ 0 w 47"/>
                <a:gd name="T11" fmla="*/ 26 h 26"/>
                <a:gd name="T12" fmla="*/ 0 w 47"/>
                <a:gd name="T13" fmla="*/ 22 h 26"/>
                <a:gd name="T14" fmla="*/ 47 w 47"/>
                <a:gd name="T15" fmla="*/ 22 h 26"/>
                <a:gd name="T16" fmla="*/ 47 w 47"/>
                <a:gd name="T17" fmla="*/ 26 h 26"/>
                <a:gd name="T18" fmla="*/ 0 w 47"/>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26">
                  <a:moveTo>
                    <a:pt x="0" y="5"/>
                  </a:moveTo>
                  <a:lnTo>
                    <a:pt x="0" y="0"/>
                  </a:lnTo>
                  <a:lnTo>
                    <a:pt x="47" y="0"/>
                  </a:lnTo>
                  <a:lnTo>
                    <a:pt x="47" y="5"/>
                  </a:lnTo>
                  <a:lnTo>
                    <a:pt x="0" y="5"/>
                  </a:lnTo>
                  <a:close/>
                  <a:moveTo>
                    <a:pt x="0" y="26"/>
                  </a:moveTo>
                  <a:lnTo>
                    <a:pt x="0" y="22"/>
                  </a:lnTo>
                  <a:lnTo>
                    <a:pt x="47" y="22"/>
                  </a:lnTo>
                  <a:lnTo>
                    <a:pt x="47" y="26"/>
                  </a:ln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3" name="Freeform 302"/>
            <p:cNvSpPr>
              <a:spLocks noEditPoints="1"/>
            </p:cNvSpPr>
            <p:nvPr/>
          </p:nvSpPr>
          <p:spPr bwMode="auto">
            <a:xfrm>
              <a:off x="6537698" y="4380866"/>
              <a:ext cx="80797" cy="98889"/>
            </a:xfrm>
            <a:custGeom>
              <a:avLst/>
              <a:gdLst>
                <a:gd name="T0" fmla="*/ 10 w 44"/>
                <a:gd name="T1" fmla="*/ 12 h 73"/>
                <a:gd name="T2" fmla="*/ 8 w 44"/>
                <a:gd name="T3" fmla="*/ 22 h 73"/>
                <a:gd name="T4" fmla="*/ 10 w 44"/>
                <a:gd name="T5" fmla="*/ 32 h 73"/>
                <a:gd name="T6" fmla="*/ 14 w 44"/>
                <a:gd name="T7" fmla="*/ 39 h 73"/>
                <a:gd name="T8" fmla="*/ 21 w 44"/>
                <a:gd name="T9" fmla="*/ 41 h 73"/>
                <a:gd name="T10" fmla="*/ 29 w 44"/>
                <a:gd name="T11" fmla="*/ 39 h 73"/>
                <a:gd name="T12" fmla="*/ 34 w 44"/>
                <a:gd name="T13" fmla="*/ 31 h 73"/>
                <a:gd name="T14" fmla="*/ 37 w 44"/>
                <a:gd name="T15" fmla="*/ 24 h 73"/>
                <a:gd name="T16" fmla="*/ 35 w 44"/>
                <a:gd name="T17" fmla="*/ 13 h 73"/>
                <a:gd name="T18" fmla="*/ 30 w 44"/>
                <a:gd name="T19" fmla="*/ 4 h 73"/>
                <a:gd name="T20" fmla="*/ 22 w 44"/>
                <a:gd name="T21" fmla="*/ 2 h 73"/>
                <a:gd name="T22" fmla="*/ 14 w 44"/>
                <a:gd name="T23" fmla="*/ 4 h 73"/>
                <a:gd name="T24" fmla="*/ 30 w 44"/>
                <a:gd name="T25" fmla="*/ 41 h 73"/>
                <a:gd name="T26" fmla="*/ 23 w 44"/>
                <a:gd name="T27" fmla="*/ 45 h 73"/>
                <a:gd name="T28" fmla="*/ 14 w 44"/>
                <a:gd name="T29" fmla="*/ 45 h 73"/>
                <a:gd name="T30" fmla="*/ 6 w 44"/>
                <a:gd name="T31" fmla="*/ 39 h 73"/>
                <a:gd name="T32" fmla="*/ 3 w 44"/>
                <a:gd name="T33" fmla="*/ 32 h 73"/>
                <a:gd name="T34" fmla="*/ 0 w 44"/>
                <a:gd name="T35" fmla="*/ 23 h 73"/>
                <a:gd name="T36" fmla="*/ 4 w 44"/>
                <a:gd name="T37" fmla="*/ 11 h 73"/>
                <a:gd name="T38" fmla="*/ 10 w 44"/>
                <a:gd name="T39" fmla="*/ 3 h 73"/>
                <a:gd name="T40" fmla="*/ 17 w 44"/>
                <a:gd name="T41" fmla="*/ 0 h 73"/>
                <a:gd name="T42" fmla="*/ 28 w 44"/>
                <a:gd name="T43" fmla="*/ 0 h 73"/>
                <a:gd name="T44" fmla="*/ 35 w 44"/>
                <a:gd name="T45" fmla="*/ 4 h 73"/>
                <a:gd name="T46" fmla="*/ 43 w 44"/>
                <a:gd name="T47" fmla="*/ 18 h 73"/>
                <a:gd name="T48" fmla="*/ 42 w 44"/>
                <a:gd name="T49" fmla="*/ 48 h 73"/>
                <a:gd name="T50" fmla="*/ 29 w 44"/>
                <a:gd name="T51" fmla="*/ 70 h 73"/>
                <a:gd name="T52" fmla="*/ 13 w 44"/>
                <a:gd name="T53" fmla="*/ 72 h 73"/>
                <a:gd name="T54" fmla="*/ 6 w 44"/>
                <a:gd name="T55" fmla="*/ 68 h 73"/>
                <a:gd name="T56" fmla="*/ 5 w 44"/>
                <a:gd name="T57" fmla="*/ 64 h 73"/>
                <a:gd name="T58" fmla="*/ 7 w 44"/>
                <a:gd name="T59" fmla="*/ 59 h 73"/>
                <a:gd name="T60" fmla="*/ 12 w 44"/>
                <a:gd name="T61" fmla="*/ 59 h 73"/>
                <a:gd name="T62" fmla="*/ 13 w 44"/>
                <a:gd name="T63" fmla="*/ 63 h 73"/>
                <a:gd name="T64" fmla="*/ 14 w 44"/>
                <a:gd name="T65" fmla="*/ 66 h 73"/>
                <a:gd name="T66" fmla="*/ 15 w 44"/>
                <a:gd name="T67" fmla="*/ 70 h 73"/>
                <a:gd name="T68" fmla="*/ 19 w 44"/>
                <a:gd name="T69" fmla="*/ 70 h 73"/>
                <a:gd name="T70" fmla="*/ 25 w 44"/>
                <a:gd name="T71" fmla="*/ 68 h 73"/>
                <a:gd name="T72" fmla="*/ 31 w 44"/>
                <a:gd name="T73" fmla="*/ 62 h 73"/>
                <a:gd name="T74" fmla="*/ 37 w 44"/>
                <a:gd name="T75" fmla="*/ 33 h 73"/>
                <a:gd name="T76" fmla="*/ 30 w 44"/>
                <a:gd name="T77"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 h="73">
                  <a:moveTo>
                    <a:pt x="12" y="7"/>
                  </a:moveTo>
                  <a:lnTo>
                    <a:pt x="10" y="12"/>
                  </a:lnTo>
                  <a:lnTo>
                    <a:pt x="8" y="17"/>
                  </a:lnTo>
                  <a:lnTo>
                    <a:pt x="8" y="22"/>
                  </a:lnTo>
                  <a:lnTo>
                    <a:pt x="8" y="28"/>
                  </a:lnTo>
                  <a:lnTo>
                    <a:pt x="10" y="32"/>
                  </a:lnTo>
                  <a:lnTo>
                    <a:pt x="12" y="36"/>
                  </a:lnTo>
                  <a:lnTo>
                    <a:pt x="14" y="39"/>
                  </a:lnTo>
                  <a:lnTo>
                    <a:pt x="17" y="40"/>
                  </a:lnTo>
                  <a:lnTo>
                    <a:pt x="21" y="41"/>
                  </a:lnTo>
                  <a:lnTo>
                    <a:pt x="25" y="40"/>
                  </a:lnTo>
                  <a:lnTo>
                    <a:pt x="29" y="39"/>
                  </a:lnTo>
                  <a:lnTo>
                    <a:pt x="32" y="36"/>
                  </a:lnTo>
                  <a:lnTo>
                    <a:pt x="34" y="31"/>
                  </a:lnTo>
                  <a:lnTo>
                    <a:pt x="35" y="28"/>
                  </a:lnTo>
                  <a:lnTo>
                    <a:pt x="37" y="24"/>
                  </a:lnTo>
                  <a:lnTo>
                    <a:pt x="37" y="18"/>
                  </a:lnTo>
                  <a:lnTo>
                    <a:pt x="35" y="13"/>
                  </a:lnTo>
                  <a:lnTo>
                    <a:pt x="33" y="7"/>
                  </a:lnTo>
                  <a:lnTo>
                    <a:pt x="30" y="4"/>
                  </a:lnTo>
                  <a:lnTo>
                    <a:pt x="26" y="3"/>
                  </a:lnTo>
                  <a:lnTo>
                    <a:pt x="22" y="2"/>
                  </a:lnTo>
                  <a:lnTo>
                    <a:pt x="17" y="3"/>
                  </a:lnTo>
                  <a:lnTo>
                    <a:pt x="14" y="4"/>
                  </a:lnTo>
                  <a:lnTo>
                    <a:pt x="12" y="7"/>
                  </a:lnTo>
                  <a:close/>
                  <a:moveTo>
                    <a:pt x="30" y="41"/>
                  </a:moveTo>
                  <a:lnTo>
                    <a:pt x="28" y="44"/>
                  </a:lnTo>
                  <a:lnTo>
                    <a:pt x="23" y="45"/>
                  </a:lnTo>
                  <a:lnTo>
                    <a:pt x="20" y="45"/>
                  </a:lnTo>
                  <a:lnTo>
                    <a:pt x="14" y="45"/>
                  </a:lnTo>
                  <a:lnTo>
                    <a:pt x="10" y="42"/>
                  </a:lnTo>
                  <a:lnTo>
                    <a:pt x="6" y="39"/>
                  </a:lnTo>
                  <a:lnTo>
                    <a:pt x="4" y="37"/>
                  </a:lnTo>
                  <a:lnTo>
                    <a:pt x="3" y="32"/>
                  </a:lnTo>
                  <a:lnTo>
                    <a:pt x="2" y="28"/>
                  </a:lnTo>
                  <a:lnTo>
                    <a:pt x="0" y="23"/>
                  </a:lnTo>
                  <a:lnTo>
                    <a:pt x="2" y="17"/>
                  </a:lnTo>
                  <a:lnTo>
                    <a:pt x="4" y="11"/>
                  </a:lnTo>
                  <a:lnTo>
                    <a:pt x="6" y="6"/>
                  </a:lnTo>
                  <a:lnTo>
                    <a:pt x="10" y="3"/>
                  </a:lnTo>
                  <a:lnTo>
                    <a:pt x="13" y="1"/>
                  </a:lnTo>
                  <a:lnTo>
                    <a:pt x="17" y="0"/>
                  </a:lnTo>
                  <a:lnTo>
                    <a:pt x="22" y="0"/>
                  </a:lnTo>
                  <a:lnTo>
                    <a:pt x="28" y="0"/>
                  </a:lnTo>
                  <a:lnTo>
                    <a:pt x="31" y="1"/>
                  </a:lnTo>
                  <a:lnTo>
                    <a:pt x="35" y="4"/>
                  </a:lnTo>
                  <a:lnTo>
                    <a:pt x="39" y="7"/>
                  </a:lnTo>
                  <a:lnTo>
                    <a:pt x="43" y="18"/>
                  </a:lnTo>
                  <a:lnTo>
                    <a:pt x="44" y="32"/>
                  </a:lnTo>
                  <a:lnTo>
                    <a:pt x="42" y="48"/>
                  </a:lnTo>
                  <a:lnTo>
                    <a:pt x="38" y="62"/>
                  </a:lnTo>
                  <a:lnTo>
                    <a:pt x="29" y="70"/>
                  </a:lnTo>
                  <a:lnTo>
                    <a:pt x="19" y="73"/>
                  </a:lnTo>
                  <a:lnTo>
                    <a:pt x="13" y="72"/>
                  </a:lnTo>
                  <a:lnTo>
                    <a:pt x="8" y="71"/>
                  </a:lnTo>
                  <a:lnTo>
                    <a:pt x="6" y="68"/>
                  </a:lnTo>
                  <a:lnTo>
                    <a:pt x="5" y="66"/>
                  </a:lnTo>
                  <a:lnTo>
                    <a:pt x="5" y="64"/>
                  </a:lnTo>
                  <a:lnTo>
                    <a:pt x="6" y="60"/>
                  </a:lnTo>
                  <a:lnTo>
                    <a:pt x="7" y="59"/>
                  </a:lnTo>
                  <a:lnTo>
                    <a:pt x="10" y="58"/>
                  </a:lnTo>
                  <a:lnTo>
                    <a:pt x="12" y="59"/>
                  </a:lnTo>
                  <a:lnTo>
                    <a:pt x="13" y="60"/>
                  </a:lnTo>
                  <a:lnTo>
                    <a:pt x="13" y="63"/>
                  </a:lnTo>
                  <a:lnTo>
                    <a:pt x="14" y="65"/>
                  </a:lnTo>
                  <a:lnTo>
                    <a:pt x="14" y="66"/>
                  </a:lnTo>
                  <a:lnTo>
                    <a:pt x="14" y="67"/>
                  </a:lnTo>
                  <a:lnTo>
                    <a:pt x="15" y="70"/>
                  </a:lnTo>
                  <a:lnTo>
                    <a:pt x="16" y="70"/>
                  </a:lnTo>
                  <a:lnTo>
                    <a:pt x="19" y="70"/>
                  </a:lnTo>
                  <a:lnTo>
                    <a:pt x="22" y="70"/>
                  </a:lnTo>
                  <a:lnTo>
                    <a:pt x="25" y="68"/>
                  </a:lnTo>
                  <a:lnTo>
                    <a:pt x="29" y="65"/>
                  </a:lnTo>
                  <a:lnTo>
                    <a:pt x="31" y="62"/>
                  </a:lnTo>
                  <a:lnTo>
                    <a:pt x="34" y="50"/>
                  </a:lnTo>
                  <a:lnTo>
                    <a:pt x="37" y="33"/>
                  </a:lnTo>
                  <a:lnTo>
                    <a:pt x="34" y="38"/>
                  </a:lnTo>
                  <a:lnTo>
                    <a:pt x="30" y="4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4" name="Freeform 303"/>
            <p:cNvSpPr>
              <a:spLocks/>
            </p:cNvSpPr>
            <p:nvPr/>
          </p:nvSpPr>
          <p:spPr bwMode="auto">
            <a:xfrm>
              <a:off x="6638694" y="4365965"/>
              <a:ext cx="82634" cy="125981"/>
            </a:xfrm>
            <a:custGeom>
              <a:avLst/>
              <a:gdLst>
                <a:gd name="T0" fmla="*/ 2 w 45"/>
                <a:gd name="T1" fmla="*/ 93 h 93"/>
                <a:gd name="T2" fmla="*/ 0 w 45"/>
                <a:gd name="T3" fmla="*/ 91 h 93"/>
                <a:gd name="T4" fmla="*/ 42 w 45"/>
                <a:gd name="T5" fmla="*/ 0 h 93"/>
                <a:gd name="T6" fmla="*/ 45 w 45"/>
                <a:gd name="T7" fmla="*/ 3 h 93"/>
                <a:gd name="T8" fmla="*/ 2 w 45"/>
                <a:gd name="T9" fmla="*/ 93 h 93"/>
              </a:gdLst>
              <a:ahLst/>
              <a:cxnLst>
                <a:cxn ang="0">
                  <a:pos x="T0" y="T1"/>
                </a:cxn>
                <a:cxn ang="0">
                  <a:pos x="T2" y="T3"/>
                </a:cxn>
                <a:cxn ang="0">
                  <a:pos x="T4" y="T5"/>
                </a:cxn>
                <a:cxn ang="0">
                  <a:pos x="T6" y="T7"/>
                </a:cxn>
                <a:cxn ang="0">
                  <a:pos x="T8" y="T9"/>
                </a:cxn>
              </a:cxnLst>
              <a:rect l="0" t="0" r="r" b="b"/>
              <a:pathLst>
                <a:path w="45" h="93">
                  <a:moveTo>
                    <a:pt x="2" y="93"/>
                  </a:moveTo>
                  <a:lnTo>
                    <a:pt x="0" y="91"/>
                  </a:lnTo>
                  <a:lnTo>
                    <a:pt x="42" y="0"/>
                  </a:lnTo>
                  <a:lnTo>
                    <a:pt x="45" y="3"/>
                  </a:lnTo>
                  <a:lnTo>
                    <a:pt x="2" y="9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5" name="Freeform 304"/>
            <p:cNvSpPr>
              <a:spLocks/>
            </p:cNvSpPr>
            <p:nvPr/>
          </p:nvSpPr>
          <p:spPr bwMode="auto">
            <a:xfrm>
              <a:off x="6739691" y="4380866"/>
              <a:ext cx="77125" cy="97534"/>
            </a:xfrm>
            <a:custGeom>
              <a:avLst/>
              <a:gdLst>
                <a:gd name="T0" fmla="*/ 33 w 42"/>
                <a:gd name="T1" fmla="*/ 23 h 72"/>
                <a:gd name="T2" fmla="*/ 34 w 42"/>
                <a:gd name="T3" fmla="*/ 13 h 72"/>
                <a:gd name="T4" fmla="*/ 30 w 42"/>
                <a:gd name="T5" fmla="*/ 6 h 72"/>
                <a:gd name="T6" fmla="*/ 25 w 42"/>
                <a:gd name="T7" fmla="*/ 3 h 72"/>
                <a:gd name="T8" fmla="*/ 17 w 42"/>
                <a:gd name="T9" fmla="*/ 2 h 72"/>
                <a:gd name="T10" fmla="*/ 11 w 42"/>
                <a:gd name="T11" fmla="*/ 4 h 72"/>
                <a:gd name="T12" fmla="*/ 8 w 42"/>
                <a:gd name="T13" fmla="*/ 9 h 72"/>
                <a:gd name="T14" fmla="*/ 8 w 42"/>
                <a:gd name="T15" fmla="*/ 14 h 72"/>
                <a:gd name="T16" fmla="*/ 10 w 42"/>
                <a:gd name="T17" fmla="*/ 18 h 72"/>
                <a:gd name="T18" fmla="*/ 10 w 42"/>
                <a:gd name="T19" fmla="*/ 21 h 72"/>
                <a:gd name="T20" fmla="*/ 9 w 42"/>
                <a:gd name="T21" fmla="*/ 23 h 72"/>
                <a:gd name="T22" fmla="*/ 4 w 42"/>
                <a:gd name="T23" fmla="*/ 23 h 72"/>
                <a:gd name="T24" fmla="*/ 1 w 42"/>
                <a:gd name="T25" fmla="*/ 20 h 72"/>
                <a:gd name="T26" fmla="*/ 1 w 42"/>
                <a:gd name="T27" fmla="*/ 13 h 72"/>
                <a:gd name="T28" fmla="*/ 4 w 42"/>
                <a:gd name="T29" fmla="*/ 6 h 72"/>
                <a:gd name="T30" fmla="*/ 12 w 42"/>
                <a:gd name="T31" fmla="*/ 1 h 72"/>
                <a:gd name="T32" fmla="*/ 21 w 42"/>
                <a:gd name="T33" fmla="*/ 0 h 72"/>
                <a:gd name="T34" fmla="*/ 29 w 42"/>
                <a:gd name="T35" fmla="*/ 1 h 72"/>
                <a:gd name="T36" fmla="*/ 36 w 42"/>
                <a:gd name="T37" fmla="*/ 4 h 72"/>
                <a:gd name="T38" fmla="*/ 40 w 42"/>
                <a:gd name="T39" fmla="*/ 12 h 72"/>
                <a:gd name="T40" fmla="*/ 40 w 42"/>
                <a:gd name="T41" fmla="*/ 22 h 72"/>
                <a:gd name="T42" fmla="*/ 35 w 42"/>
                <a:gd name="T43" fmla="*/ 32 h 72"/>
                <a:gd name="T44" fmla="*/ 22 w 42"/>
                <a:gd name="T45" fmla="*/ 45 h 72"/>
                <a:gd name="T46" fmla="*/ 12 w 42"/>
                <a:gd name="T47" fmla="*/ 56 h 72"/>
                <a:gd name="T48" fmla="*/ 7 w 42"/>
                <a:gd name="T49" fmla="*/ 63 h 72"/>
                <a:gd name="T50" fmla="*/ 29 w 42"/>
                <a:gd name="T51" fmla="*/ 66 h 72"/>
                <a:gd name="T52" fmla="*/ 36 w 42"/>
                <a:gd name="T53" fmla="*/ 63 h 72"/>
                <a:gd name="T54" fmla="*/ 38 w 42"/>
                <a:gd name="T55" fmla="*/ 57 h 72"/>
                <a:gd name="T56" fmla="*/ 42 w 42"/>
                <a:gd name="T57" fmla="*/ 54 h 72"/>
                <a:gd name="T58" fmla="*/ 0 w 42"/>
                <a:gd name="T59" fmla="*/ 72 h 72"/>
                <a:gd name="T60" fmla="*/ 3 w 42"/>
                <a:gd name="T61" fmla="*/ 62 h 72"/>
                <a:gd name="T62" fmla="*/ 10 w 42"/>
                <a:gd name="T63" fmla="*/ 54 h 72"/>
                <a:gd name="T64" fmla="*/ 20 w 42"/>
                <a:gd name="T65" fmla="*/ 42 h 72"/>
                <a:gd name="T66" fmla="*/ 28 w 42"/>
                <a:gd name="T67" fmla="*/ 3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72">
                  <a:moveTo>
                    <a:pt x="30" y="29"/>
                  </a:moveTo>
                  <a:lnTo>
                    <a:pt x="33" y="23"/>
                  </a:lnTo>
                  <a:lnTo>
                    <a:pt x="34" y="18"/>
                  </a:lnTo>
                  <a:lnTo>
                    <a:pt x="34" y="13"/>
                  </a:lnTo>
                  <a:lnTo>
                    <a:pt x="33" y="9"/>
                  </a:lnTo>
                  <a:lnTo>
                    <a:pt x="30" y="6"/>
                  </a:lnTo>
                  <a:lnTo>
                    <a:pt x="28" y="4"/>
                  </a:lnTo>
                  <a:lnTo>
                    <a:pt x="25" y="3"/>
                  </a:lnTo>
                  <a:lnTo>
                    <a:pt x="20" y="2"/>
                  </a:lnTo>
                  <a:lnTo>
                    <a:pt x="17" y="2"/>
                  </a:lnTo>
                  <a:lnTo>
                    <a:pt x="13" y="3"/>
                  </a:lnTo>
                  <a:lnTo>
                    <a:pt x="11" y="4"/>
                  </a:lnTo>
                  <a:lnTo>
                    <a:pt x="9" y="6"/>
                  </a:lnTo>
                  <a:lnTo>
                    <a:pt x="8" y="9"/>
                  </a:lnTo>
                  <a:lnTo>
                    <a:pt x="8" y="12"/>
                  </a:lnTo>
                  <a:lnTo>
                    <a:pt x="8" y="14"/>
                  </a:lnTo>
                  <a:lnTo>
                    <a:pt x="9" y="17"/>
                  </a:lnTo>
                  <a:lnTo>
                    <a:pt x="10" y="18"/>
                  </a:lnTo>
                  <a:lnTo>
                    <a:pt x="11" y="20"/>
                  </a:lnTo>
                  <a:lnTo>
                    <a:pt x="10" y="21"/>
                  </a:lnTo>
                  <a:lnTo>
                    <a:pt x="10" y="22"/>
                  </a:lnTo>
                  <a:lnTo>
                    <a:pt x="9" y="23"/>
                  </a:lnTo>
                  <a:lnTo>
                    <a:pt x="7" y="23"/>
                  </a:lnTo>
                  <a:lnTo>
                    <a:pt x="4" y="23"/>
                  </a:lnTo>
                  <a:lnTo>
                    <a:pt x="2" y="22"/>
                  </a:lnTo>
                  <a:lnTo>
                    <a:pt x="1" y="20"/>
                  </a:lnTo>
                  <a:lnTo>
                    <a:pt x="1" y="18"/>
                  </a:lnTo>
                  <a:lnTo>
                    <a:pt x="1" y="13"/>
                  </a:lnTo>
                  <a:lnTo>
                    <a:pt x="3" y="10"/>
                  </a:lnTo>
                  <a:lnTo>
                    <a:pt x="4" y="6"/>
                  </a:lnTo>
                  <a:lnTo>
                    <a:pt x="8" y="4"/>
                  </a:lnTo>
                  <a:lnTo>
                    <a:pt x="12" y="1"/>
                  </a:lnTo>
                  <a:lnTo>
                    <a:pt x="17" y="0"/>
                  </a:lnTo>
                  <a:lnTo>
                    <a:pt x="21" y="0"/>
                  </a:lnTo>
                  <a:lnTo>
                    <a:pt x="26" y="0"/>
                  </a:lnTo>
                  <a:lnTo>
                    <a:pt x="29" y="1"/>
                  </a:lnTo>
                  <a:lnTo>
                    <a:pt x="33" y="2"/>
                  </a:lnTo>
                  <a:lnTo>
                    <a:pt x="36" y="4"/>
                  </a:lnTo>
                  <a:lnTo>
                    <a:pt x="38" y="7"/>
                  </a:lnTo>
                  <a:lnTo>
                    <a:pt x="40" y="12"/>
                  </a:lnTo>
                  <a:lnTo>
                    <a:pt x="40" y="17"/>
                  </a:lnTo>
                  <a:lnTo>
                    <a:pt x="40" y="22"/>
                  </a:lnTo>
                  <a:lnTo>
                    <a:pt x="38" y="27"/>
                  </a:lnTo>
                  <a:lnTo>
                    <a:pt x="35" y="32"/>
                  </a:lnTo>
                  <a:lnTo>
                    <a:pt x="31" y="37"/>
                  </a:lnTo>
                  <a:lnTo>
                    <a:pt x="22" y="45"/>
                  </a:lnTo>
                  <a:lnTo>
                    <a:pt x="16" y="51"/>
                  </a:lnTo>
                  <a:lnTo>
                    <a:pt x="12" y="56"/>
                  </a:lnTo>
                  <a:lnTo>
                    <a:pt x="9" y="59"/>
                  </a:lnTo>
                  <a:lnTo>
                    <a:pt x="7" y="63"/>
                  </a:lnTo>
                  <a:lnTo>
                    <a:pt x="4" y="66"/>
                  </a:lnTo>
                  <a:lnTo>
                    <a:pt x="29" y="66"/>
                  </a:lnTo>
                  <a:lnTo>
                    <a:pt x="33" y="65"/>
                  </a:lnTo>
                  <a:lnTo>
                    <a:pt x="36" y="63"/>
                  </a:lnTo>
                  <a:lnTo>
                    <a:pt x="37" y="60"/>
                  </a:lnTo>
                  <a:lnTo>
                    <a:pt x="38" y="57"/>
                  </a:lnTo>
                  <a:lnTo>
                    <a:pt x="39" y="54"/>
                  </a:lnTo>
                  <a:lnTo>
                    <a:pt x="42" y="54"/>
                  </a:lnTo>
                  <a:lnTo>
                    <a:pt x="39" y="72"/>
                  </a:lnTo>
                  <a:lnTo>
                    <a:pt x="0" y="72"/>
                  </a:lnTo>
                  <a:lnTo>
                    <a:pt x="0" y="66"/>
                  </a:lnTo>
                  <a:lnTo>
                    <a:pt x="3" y="62"/>
                  </a:lnTo>
                  <a:lnTo>
                    <a:pt x="7" y="57"/>
                  </a:lnTo>
                  <a:lnTo>
                    <a:pt x="10" y="54"/>
                  </a:lnTo>
                  <a:lnTo>
                    <a:pt x="15" y="48"/>
                  </a:lnTo>
                  <a:lnTo>
                    <a:pt x="20" y="42"/>
                  </a:lnTo>
                  <a:lnTo>
                    <a:pt x="24" y="38"/>
                  </a:lnTo>
                  <a:lnTo>
                    <a:pt x="28" y="33"/>
                  </a:lnTo>
                  <a:lnTo>
                    <a:pt x="30" y="2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6" name="Freeform 305"/>
            <p:cNvSpPr>
              <a:spLocks/>
            </p:cNvSpPr>
            <p:nvPr/>
          </p:nvSpPr>
          <p:spPr bwMode="auto">
            <a:xfrm>
              <a:off x="6163093" y="4569160"/>
              <a:ext cx="119360" cy="105661"/>
            </a:xfrm>
            <a:custGeom>
              <a:avLst/>
              <a:gdLst>
                <a:gd name="T0" fmla="*/ 0 w 65"/>
                <a:gd name="T1" fmla="*/ 78 h 78"/>
                <a:gd name="T2" fmla="*/ 16 w 65"/>
                <a:gd name="T3" fmla="*/ 0 h 78"/>
                <a:gd name="T4" fmla="*/ 65 w 65"/>
                <a:gd name="T5" fmla="*/ 0 h 78"/>
                <a:gd name="T6" fmla="*/ 62 w 65"/>
                <a:gd name="T7" fmla="*/ 9 h 78"/>
                <a:gd name="T8" fmla="*/ 24 w 65"/>
                <a:gd name="T9" fmla="*/ 9 h 78"/>
                <a:gd name="T10" fmla="*/ 18 w 65"/>
                <a:gd name="T11" fmla="*/ 34 h 78"/>
                <a:gd name="T12" fmla="*/ 60 w 65"/>
                <a:gd name="T13" fmla="*/ 34 h 78"/>
                <a:gd name="T14" fmla="*/ 57 w 65"/>
                <a:gd name="T15" fmla="*/ 43 h 78"/>
                <a:gd name="T16" fmla="*/ 16 w 65"/>
                <a:gd name="T17" fmla="*/ 43 h 78"/>
                <a:gd name="T18" fmla="*/ 9 w 65"/>
                <a:gd name="T19" fmla="*/ 78 h 78"/>
                <a:gd name="T20" fmla="*/ 0 w 65"/>
                <a:gd name="T21"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78">
                  <a:moveTo>
                    <a:pt x="0" y="78"/>
                  </a:moveTo>
                  <a:lnTo>
                    <a:pt x="16" y="0"/>
                  </a:lnTo>
                  <a:lnTo>
                    <a:pt x="65" y="0"/>
                  </a:lnTo>
                  <a:lnTo>
                    <a:pt x="62" y="9"/>
                  </a:lnTo>
                  <a:lnTo>
                    <a:pt x="24" y="9"/>
                  </a:lnTo>
                  <a:lnTo>
                    <a:pt x="18" y="34"/>
                  </a:lnTo>
                  <a:lnTo>
                    <a:pt x="60" y="34"/>
                  </a:lnTo>
                  <a:lnTo>
                    <a:pt x="57" y="43"/>
                  </a:lnTo>
                  <a:lnTo>
                    <a:pt x="16" y="43"/>
                  </a:lnTo>
                  <a:lnTo>
                    <a:pt x="9" y="78"/>
                  </a:lnTo>
                  <a:lnTo>
                    <a:pt x="0" y="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7" name="Freeform 306"/>
            <p:cNvSpPr>
              <a:spLocks noEditPoints="1"/>
            </p:cNvSpPr>
            <p:nvPr/>
          </p:nvSpPr>
          <p:spPr bwMode="auto">
            <a:xfrm>
              <a:off x="6282452" y="4668048"/>
              <a:ext cx="49581" cy="50122"/>
            </a:xfrm>
            <a:custGeom>
              <a:avLst/>
              <a:gdLst>
                <a:gd name="T0" fmla="*/ 5 w 27"/>
                <a:gd name="T1" fmla="*/ 5 h 37"/>
                <a:gd name="T2" fmla="*/ 5 w 27"/>
                <a:gd name="T3" fmla="*/ 11 h 37"/>
                <a:gd name="T4" fmla="*/ 9 w 27"/>
                <a:gd name="T5" fmla="*/ 15 h 37"/>
                <a:gd name="T6" fmla="*/ 14 w 27"/>
                <a:gd name="T7" fmla="*/ 15 h 37"/>
                <a:gd name="T8" fmla="*/ 18 w 27"/>
                <a:gd name="T9" fmla="*/ 12 h 37"/>
                <a:gd name="T10" fmla="*/ 18 w 27"/>
                <a:gd name="T11" fmla="*/ 5 h 37"/>
                <a:gd name="T12" fmla="*/ 14 w 27"/>
                <a:gd name="T13" fmla="*/ 1 h 37"/>
                <a:gd name="T14" fmla="*/ 9 w 27"/>
                <a:gd name="T15" fmla="*/ 1 h 37"/>
                <a:gd name="T16" fmla="*/ 13 w 27"/>
                <a:gd name="T17" fmla="*/ 21 h 37"/>
                <a:gd name="T18" fmla="*/ 21 w 27"/>
                <a:gd name="T19" fmla="*/ 23 h 37"/>
                <a:gd name="T20" fmla="*/ 24 w 27"/>
                <a:gd name="T21" fmla="*/ 26 h 37"/>
                <a:gd name="T22" fmla="*/ 24 w 27"/>
                <a:gd name="T23" fmla="*/ 31 h 37"/>
                <a:gd name="T24" fmla="*/ 21 w 27"/>
                <a:gd name="T25" fmla="*/ 35 h 37"/>
                <a:gd name="T26" fmla="*/ 15 w 27"/>
                <a:gd name="T27" fmla="*/ 37 h 37"/>
                <a:gd name="T28" fmla="*/ 8 w 27"/>
                <a:gd name="T29" fmla="*/ 36 h 37"/>
                <a:gd name="T30" fmla="*/ 1 w 27"/>
                <a:gd name="T31" fmla="*/ 32 h 37"/>
                <a:gd name="T32" fmla="*/ 1 w 27"/>
                <a:gd name="T33" fmla="*/ 28 h 37"/>
                <a:gd name="T34" fmla="*/ 3 w 27"/>
                <a:gd name="T35" fmla="*/ 24 h 37"/>
                <a:gd name="T36" fmla="*/ 3 w 27"/>
                <a:gd name="T37" fmla="*/ 22 h 37"/>
                <a:gd name="T38" fmla="*/ 2 w 27"/>
                <a:gd name="T39" fmla="*/ 20 h 37"/>
                <a:gd name="T40" fmla="*/ 3 w 27"/>
                <a:gd name="T41" fmla="*/ 18 h 37"/>
                <a:gd name="T42" fmla="*/ 5 w 27"/>
                <a:gd name="T43" fmla="*/ 15 h 37"/>
                <a:gd name="T44" fmla="*/ 2 w 27"/>
                <a:gd name="T45" fmla="*/ 11 h 37"/>
                <a:gd name="T46" fmla="*/ 2 w 27"/>
                <a:gd name="T47" fmla="*/ 5 h 37"/>
                <a:gd name="T48" fmla="*/ 6 w 27"/>
                <a:gd name="T49" fmla="*/ 1 h 37"/>
                <a:gd name="T50" fmla="*/ 12 w 27"/>
                <a:gd name="T51" fmla="*/ 0 h 37"/>
                <a:gd name="T52" fmla="*/ 17 w 27"/>
                <a:gd name="T53" fmla="*/ 1 h 37"/>
                <a:gd name="T54" fmla="*/ 21 w 27"/>
                <a:gd name="T55" fmla="*/ 0 h 37"/>
                <a:gd name="T56" fmla="*/ 24 w 27"/>
                <a:gd name="T57" fmla="*/ 0 h 37"/>
                <a:gd name="T58" fmla="*/ 27 w 27"/>
                <a:gd name="T59" fmla="*/ 2 h 37"/>
                <a:gd name="T60" fmla="*/ 26 w 27"/>
                <a:gd name="T61" fmla="*/ 4 h 37"/>
                <a:gd name="T62" fmla="*/ 23 w 27"/>
                <a:gd name="T63" fmla="*/ 3 h 37"/>
                <a:gd name="T64" fmla="*/ 22 w 27"/>
                <a:gd name="T65" fmla="*/ 2 h 37"/>
                <a:gd name="T66" fmla="*/ 20 w 27"/>
                <a:gd name="T67" fmla="*/ 3 h 37"/>
                <a:gd name="T68" fmla="*/ 21 w 27"/>
                <a:gd name="T69" fmla="*/ 5 h 37"/>
                <a:gd name="T70" fmla="*/ 21 w 27"/>
                <a:gd name="T71" fmla="*/ 12 h 37"/>
                <a:gd name="T72" fmla="*/ 17 w 27"/>
                <a:gd name="T73" fmla="*/ 17 h 37"/>
                <a:gd name="T74" fmla="*/ 12 w 27"/>
                <a:gd name="T75" fmla="*/ 18 h 37"/>
                <a:gd name="T76" fmla="*/ 6 w 27"/>
                <a:gd name="T77" fmla="*/ 17 h 37"/>
                <a:gd name="T78" fmla="*/ 5 w 27"/>
                <a:gd name="T79" fmla="*/ 19 h 37"/>
                <a:gd name="T80" fmla="*/ 6 w 27"/>
                <a:gd name="T81" fmla="*/ 21 h 37"/>
                <a:gd name="T82" fmla="*/ 13 w 27"/>
                <a:gd name="T83" fmla="*/ 24 h 37"/>
                <a:gd name="T84" fmla="*/ 5 w 27"/>
                <a:gd name="T85" fmla="*/ 26 h 37"/>
                <a:gd name="T86" fmla="*/ 3 w 27"/>
                <a:gd name="T87" fmla="*/ 28 h 37"/>
                <a:gd name="T88" fmla="*/ 4 w 27"/>
                <a:gd name="T89" fmla="*/ 31 h 37"/>
                <a:gd name="T90" fmla="*/ 9 w 27"/>
                <a:gd name="T91" fmla="*/ 35 h 37"/>
                <a:gd name="T92" fmla="*/ 15 w 27"/>
                <a:gd name="T93" fmla="*/ 35 h 37"/>
                <a:gd name="T94" fmla="*/ 21 w 27"/>
                <a:gd name="T95" fmla="*/ 32 h 37"/>
                <a:gd name="T96" fmla="*/ 21 w 27"/>
                <a:gd name="T97" fmla="*/ 28 h 37"/>
                <a:gd name="T98" fmla="*/ 20 w 27"/>
                <a:gd name="T99" fmla="*/ 27 h 37"/>
                <a:gd name="T100" fmla="*/ 15 w 27"/>
                <a:gd name="T10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 h="37">
                  <a:moveTo>
                    <a:pt x="6" y="3"/>
                  </a:moveTo>
                  <a:lnTo>
                    <a:pt x="5" y="5"/>
                  </a:lnTo>
                  <a:lnTo>
                    <a:pt x="5" y="9"/>
                  </a:lnTo>
                  <a:lnTo>
                    <a:pt x="5" y="11"/>
                  </a:lnTo>
                  <a:lnTo>
                    <a:pt x="6" y="13"/>
                  </a:lnTo>
                  <a:lnTo>
                    <a:pt x="9" y="15"/>
                  </a:lnTo>
                  <a:lnTo>
                    <a:pt x="12" y="15"/>
                  </a:lnTo>
                  <a:lnTo>
                    <a:pt x="14" y="15"/>
                  </a:lnTo>
                  <a:lnTo>
                    <a:pt x="17" y="14"/>
                  </a:lnTo>
                  <a:lnTo>
                    <a:pt x="18" y="12"/>
                  </a:lnTo>
                  <a:lnTo>
                    <a:pt x="18" y="9"/>
                  </a:lnTo>
                  <a:lnTo>
                    <a:pt x="18" y="5"/>
                  </a:lnTo>
                  <a:lnTo>
                    <a:pt x="17" y="3"/>
                  </a:lnTo>
                  <a:lnTo>
                    <a:pt x="14" y="1"/>
                  </a:lnTo>
                  <a:lnTo>
                    <a:pt x="12" y="1"/>
                  </a:lnTo>
                  <a:lnTo>
                    <a:pt x="9" y="1"/>
                  </a:lnTo>
                  <a:lnTo>
                    <a:pt x="6" y="3"/>
                  </a:lnTo>
                  <a:close/>
                  <a:moveTo>
                    <a:pt x="13" y="21"/>
                  </a:moveTo>
                  <a:lnTo>
                    <a:pt x="18" y="22"/>
                  </a:lnTo>
                  <a:lnTo>
                    <a:pt x="21" y="23"/>
                  </a:lnTo>
                  <a:lnTo>
                    <a:pt x="22" y="24"/>
                  </a:lnTo>
                  <a:lnTo>
                    <a:pt x="24" y="26"/>
                  </a:lnTo>
                  <a:lnTo>
                    <a:pt x="24" y="29"/>
                  </a:lnTo>
                  <a:lnTo>
                    <a:pt x="24" y="31"/>
                  </a:lnTo>
                  <a:lnTo>
                    <a:pt x="23" y="32"/>
                  </a:lnTo>
                  <a:lnTo>
                    <a:pt x="21" y="35"/>
                  </a:lnTo>
                  <a:lnTo>
                    <a:pt x="19" y="36"/>
                  </a:lnTo>
                  <a:lnTo>
                    <a:pt x="15" y="37"/>
                  </a:lnTo>
                  <a:lnTo>
                    <a:pt x="12" y="37"/>
                  </a:lnTo>
                  <a:lnTo>
                    <a:pt x="8" y="36"/>
                  </a:lnTo>
                  <a:lnTo>
                    <a:pt x="3" y="35"/>
                  </a:lnTo>
                  <a:lnTo>
                    <a:pt x="1" y="32"/>
                  </a:lnTo>
                  <a:lnTo>
                    <a:pt x="0" y="30"/>
                  </a:lnTo>
                  <a:lnTo>
                    <a:pt x="1" y="28"/>
                  </a:lnTo>
                  <a:lnTo>
                    <a:pt x="1" y="27"/>
                  </a:lnTo>
                  <a:lnTo>
                    <a:pt x="3" y="24"/>
                  </a:lnTo>
                  <a:lnTo>
                    <a:pt x="5" y="23"/>
                  </a:lnTo>
                  <a:lnTo>
                    <a:pt x="3" y="22"/>
                  </a:lnTo>
                  <a:lnTo>
                    <a:pt x="2" y="21"/>
                  </a:lnTo>
                  <a:lnTo>
                    <a:pt x="2" y="20"/>
                  </a:lnTo>
                  <a:lnTo>
                    <a:pt x="2" y="19"/>
                  </a:lnTo>
                  <a:lnTo>
                    <a:pt x="3" y="18"/>
                  </a:lnTo>
                  <a:lnTo>
                    <a:pt x="4" y="17"/>
                  </a:lnTo>
                  <a:lnTo>
                    <a:pt x="5" y="15"/>
                  </a:lnTo>
                  <a:lnTo>
                    <a:pt x="3" y="12"/>
                  </a:lnTo>
                  <a:lnTo>
                    <a:pt x="2" y="11"/>
                  </a:lnTo>
                  <a:lnTo>
                    <a:pt x="2" y="9"/>
                  </a:lnTo>
                  <a:lnTo>
                    <a:pt x="2" y="5"/>
                  </a:lnTo>
                  <a:lnTo>
                    <a:pt x="4" y="2"/>
                  </a:lnTo>
                  <a:lnTo>
                    <a:pt x="6" y="1"/>
                  </a:lnTo>
                  <a:lnTo>
                    <a:pt x="9" y="0"/>
                  </a:lnTo>
                  <a:lnTo>
                    <a:pt x="12" y="0"/>
                  </a:lnTo>
                  <a:lnTo>
                    <a:pt x="15" y="0"/>
                  </a:lnTo>
                  <a:lnTo>
                    <a:pt x="17" y="1"/>
                  </a:lnTo>
                  <a:lnTo>
                    <a:pt x="19" y="2"/>
                  </a:lnTo>
                  <a:lnTo>
                    <a:pt x="21" y="0"/>
                  </a:lnTo>
                  <a:lnTo>
                    <a:pt x="24" y="0"/>
                  </a:lnTo>
                  <a:lnTo>
                    <a:pt x="24" y="0"/>
                  </a:lnTo>
                  <a:lnTo>
                    <a:pt x="26" y="0"/>
                  </a:lnTo>
                  <a:lnTo>
                    <a:pt x="27" y="2"/>
                  </a:lnTo>
                  <a:lnTo>
                    <a:pt x="26" y="3"/>
                  </a:lnTo>
                  <a:lnTo>
                    <a:pt x="26" y="4"/>
                  </a:lnTo>
                  <a:lnTo>
                    <a:pt x="24" y="4"/>
                  </a:lnTo>
                  <a:lnTo>
                    <a:pt x="23" y="3"/>
                  </a:lnTo>
                  <a:lnTo>
                    <a:pt x="22" y="2"/>
                  </a:lnTo>
                  <a:lnTo>
                    <a:pt x="22" y="2"/>
                  </a:lnTo>
                  <a:lnTo>
                    <a:pt x="21" y="2"/>
                  </a:lnTo>
                  <a:lnTo>
                    <a:pt x="20" y="3"/>
                  </a:lnTo>
                  <a:lnTo>
                    <a:pt x="20" y="4"/>
                  </a:lnTo>
                  <a:lnTo>
                    <a:pt x="21" y="5"/>
                  </a:lnTo>
                  <a:lnTo>
                    <a:pt x="21" y="9"/>
                  </a:lnTo>
                  <a:lnTo>
                    <a:pt x="21" y="12"/>
                  </a:lnTo>
                  <a:lnTo>
                    <a:pt x="19" y="14"/>
                  </a:lnTo>
                  <a:lnTo>
                    <a:pt x="17" y="17"/>
                  </a:lnTo>
                  <a:lnTo>
                    <a:pt x="14" y="17"/>
                  </a:lnTo>
                  <a:lnTo>
                    <a:pt x="12" y="18"/>
                  </a:lnTo>
                  <a:lnTo>
                    <a:pt x="9" y="17"/>
                  </a:lnTo>
                  <a:lnTo>
                    <a:pt x="6" y="17"/>
                  </a:lnTo>
                  <a:lnTo>
                    <a:pt x="5" y="18"/>
                  </a:lnTo>
                  <a:lnTo>
                    <a:pt x="5" y="19"/>
                  </a:lnTo>
                  <a:lnTo>
                    <a:pt x="5" y="20"/>
                  </a:lnTo>
                  <a:lnTo>
                    <a:pt x="6" y="21"/>
                  </a:lnTo>
                  <a:lnTo>
                    <a:pt x="13" y="21"/>
                  </a:lnTo>
                  <a:close/>
                  <a:moveTo>
                    <a:pt x="13" y="24"/>
                  </a:moveTo>
                  <a:lnTo>
                    <a:pt x="8" y="24"/>
                  </a:lnTo>
                  <a:lnTo>
                    <a:pt x="5" y="26"/>
                  </a:lnTo>
                  <a:lnTo>
                    <a:pt x="4" y="27"/>
                  </a:lnTo>
                  <a:lnTo>
                    <a:pt x="3" y="28"/>
                  </a:lnTo>
                  <a:lnTo>
                    <a:pt x="3" y="30"/>
                  </a:lnTo>
                  <a:lnTo>
                    <a:pt x="4" y="31"/>
                  </a:lnTo>
                  <a:lnTo>
                    <a:pt x="5" y="33"/>
                  </a:lnTo>
                  <a:lnTo>
                    <a:pt x="9" y="35"/>
                  </a:lnTo>
                  <a:lnTo>
                    <a:pt x="12" y="35"/>
                  </a:lnTo>
                  <a:lnTo>
                    <a:pt x="15" y="35"/>
                  </a:lnTo>
                  <a:lnTo>
                    <a:pt x="19" y="33"/>
                  </a:lnTo>
                  <a:lnTo>
                    <a:pt x="21" y="32"/>
                  </a:lnTo>
                  <a:lnTo>
                    <a:pt x="21" y="30"/>
                  </a:lnTo>
                  <a:lnTo>
                    <a:pt x="21" y="28"/>
                  </a:lnTo>
                  <a:lnTo>
                    <a:pt x="20" y="27"/>
                  </a:lnTo>
                  <a:lnTo>
                    <a:pt x="20" y="27"/>
                  </a:lnTo>
                  <a:lnTo>
                    <a:pt x="19" y="26"/>
                  </a:lnTo>
                  <a:lnTo>
                    <a:pt x="15" y="26"/>
                  </a:lnTo>
                  <a:lnTo>
                    <a:pt x="13" y="2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8" name="Freeform 307"/>
            <p:cNvSpPr>
              <a:spLocks/>
            </p:cNvSpPr>
            <p:nvPr/>
          </p:nvSpPr>
          <p:spPr bwMode="auto">
            <a:xfrm>
              <a:off x="6337541" y="4668048"/>
              <a:ext cx="34890" cy="37930"/>
            </a:xfrm>
            <a:custGeom>
              <a:avLst/>
              <a:gdLst>
                <a:gd name="T0" fmla="*/ 18 w 19"/>
                <a:gd name="T1" fmla="*/ 15 h 28"/>
                <a:gd name="T2" fmla="*/ 19 w 19"/>
                <a:gd name="T3" fmla="*/ 18 h 28"/>
                <a:gd name="T4" fmla="*/ 19 w 19"/>
                <a:gd name="T5" fmla="*/ 20 h 28"/>
                <a:gd name="T6" fmla="*/ 18 w 19"/>
                <a:gd name="T7" fmla="*/ 22 h 28"/>
                <a:gd name="T8" fmla="*/ 17 w 19"/>
                <a:gd name="T9" fmla="*/ 26 h 28"/>
                <a:gd name="T10" fmla="*/ 14 w 19"/>
                <a:gd name="T11" fmla="*/ 27 h 28"/>
                <a:gd name="T12" fmla="*/ 10 w 19"/>
                <a:gd name="T13" fmla="*/ 28 h 28"/>
                <a:gd name="T14" fmla="*/ 8 w 19"/>
                <a:gd name="T15" fmla="*/ 28 h 28"/>
                <a:gd name="T16" fmla="*/ 6 w 19"/>
                <a:gd name="T17" fmla="*/ 27 h 28"/>
                <a:gd name="T18" fmla="*/ 4 w 19"/>
                <a:gd name="T19" fmla="*/ 27 h 28"/>
                <a:gd name="T20" fmla="*/ 2 w 19"/>
                <a:gd name="T21" fmla="*/ 27 h 28"/>
                <a:gd name="T22" fmla="*/ 1 w 19"/>
                <a:gd name="T23" fmla="*/ 28 h 28"/>
                <a:gd name="T24" fmla="*/ 0 w 19"/>
                <a:gd name="T25" fmla="*/ 19 h 28"/>
                <a:gd name="T26" fmla="*/ 1 w 19"/>
                <a:gd name="T27" fmla="*/ 18 h 28"/>
                <a:gd name="T28" fmla="*/ 2 w 19"/>
                <a:gd name="T29" fmla="*/ 22 h 28"/>
                <a:gd name="T30" fmla="*/ 5 w 19"/>
                <a:gd name="T31" fmla="*/ 24 h 28"/>
                <a:gd name="T32" fmla="*/ 7 w 19"/>
                <a:gd name="T33" fmla="*/ 26 h 28"/>
                <a:gd name="T34" fmla="*/ 10 w 19"/>
                <a:gd name="T35" fmla="*/ 26 h 28"/>
                <a:gd name="T36" fmla="*/ 13 w 19"/>
                <a:gd name="T37" fmla="*/ 26 h 28"/>
                <a:gd name="T38" fmla="*/ 15 w 19"/>
                <a:gd name="T39" fmla="*/ 24 h 28"/>
                <a:gd name="T40" fmla="*/ 16 w 19"/>
                <a:gd name="T41" fmla="*/ 23 h 28"/>
                <a:gd name="T42" fmla="*/ 16 w 19"/>
                <a:gd name="T43" fmla="*/ 21 h 28"/>
                <a:gd name="T44" fmla="*/ 16 w 19"/>
                <a:gd name="T45" fmla="*/ 19 h 28"/>
                <a:gd name="T46" fmla="*/ 15 w 19"/>
                <a:gd name="T47" fmla="*/ 18 h 28"/>
                <a:gd name="T48" fmla="*/ 14 w 19"/>
                <a:gd name="T49" fmla="*/ 17 h 28"/>
                <a:gd name="T50" fmla="*/ 11 w 19"/>
                <a:gd name="T51" fmla="*/ 15 h 28"/>
                <a:gd name="T52" fmla="*/ 9 w 19"/>
                <a:gd name="T53" fmla="*/ 14 h 28"/>
                <a:gd name="T54" fmla="*/ 8 w 19"/>
                <a:gd name="T55" fmla="*/ 13 h 28"/>
                <a:gd name="T56" fmla="*/ 8 w 19"/>
                <a:gd name="T57" fmla="*/ 13 h 28"/>
                <a:gd name="T58" fmla="*/ 6 w 19"/>
                <a:gd name="T59" fmla="*/ 13 h 28"/>
                <a:gd name="T60" fmla="*/ 2 w 19"/>
                <a:gd name="T61" fmla="*/ 10 h 28"/>
                <a:gd name="T62" fmla="*/ 1 w 19"/>
                <a:gd name="T63" fmla="*/ 9 h 28"/>
                <a:gd name="T64" fmla="*/ 1 w 19"/>
                <a:gd name="T65" fmla="*/ 6 h 28"/>
                <a:gd name="T66" fmla="*/ 1 w 19"/>
                <a:gd name="T67" fmla="*/ 3 h 28"/>
                <a:gd name="T68" fmla="*/ 4 w 19"/>
                <a:gd name="T69" fmla="*/ 1 h 28"/>
                <a:gd name="T70" fmla="*/ 6 w 19"/>
                <a:gd name="T71" fmla="*/ 0 h 28"/>
                <a:gd name="T72" fmla="*/ 9 w 19"/>
                <a:gd name="T73" fmla="*/ 0 h 28"/>
                <a:gd name="T74" fmla="*/ 11 w 19"/>
                <a:gd name="T75" fmla="*/ 0 h 28"/>
                <a:gd name="T76" fmla="*/ 14 w 19"/>
                <a:gd name="T77" fmla="*/ 0 h 28"/>
                <a:gd name="T78" fmla="*/ 15 w 19"/>
                <a:gd name="T79" fmla="*/ 0 h 28"/>
                <a:gd name="T80" fmla="*/ 16 w 19"/>
                <a:gd name="T81" fmla="*/ 1 h 28"/>
                <a:gd name="T82" fmla="*/ 16 w 19"/>
                <a:gd name="T83" fmla="*/ 0 h 28"/>
                <a:gd name="T84" fmla="*/ 18 w 19"/>
                <a:gd name="T85" fmla="*/ 0 h 28"/>
                <a:gd name="T86" fmla="*/ 18 w 19"/>
                <a:gd name="T87" fmla="*/ 7 h 28"/>
                <a:gd name="T88" fmla="*/ 17 w 19"/>
                <a:gd name="T89" fmla="*/ 7 h 28"/>
                <a:gd name="T90" fmla="*/ 16 w 19"/>
                <a:gd name="T91" fmla="*/ 4 h 28"/>
                <a:gd name="T92" fmla="*/ 15 w 19"/>
                <a:gd name="T93" fmla="*/ 2 h 28"/>
                <a:gd name="T94" fmla="*/ 13 w 19"/>
                <a:gd name="T95" fmla="*/ 1 h 28"/>
                <a:gd name="T96" fmla="*/ 10 w 19"/>
                <a:gd name="T97" fmla="*/ 1 h 28"/>
                <a:gd name="T98" fmla="*/ 7 w 19"/>
                <a:gd name="T99" fmla="*/ 1 h 28"/>
                <a:gd name="T100" fmla="*/ 6 w 19"/>
                <a:gd name="T101" fmla="*/ 2 h 28"/>
                <a:gd name="T102" fmla="*/ 5 w 19"/>
                <a:gd name="T103" fmla="*/ 3 h 28"/>
                <a:gd name="T104" fmla="*/ 5 w 19"/>
                <a:gd name="T105" fmla="*/ 5 h 28"/>
                <a:gd name="T106" fmla="*/ 5 w 19"/>
                <a:gd name="T107" fmla="*/ 7 h 28"/>
                <a:gd name="T108" fmla="*/ 6 w 19"/>
                <a:gd name="T109" fmla="*/ 9 h 28"/>
                <a:gd name="T110" fmla="*/ 9 w 19"/>
                <a:gd name="T111" fmla="*/ 10 h 28"/>
                <a:gd name="T112" fmla="*/ 10 w 19"/>
                <a:gd name="T113" fmla="*/ 11 h 28"/>
                <a:gd name="T114" fmla="*/ 13 w 19"/>
                <a:gd name="T115" fmla="*/ 12 h 28"/>
                <a:gd name="T116" fmla="*/ 14 w 19"/>
                <a:gd name="T117" fmla="*/ 13 h 28"/>
                <a:gd name="T118" fmla="*/ 16 w 19"/>
                <a:gd name="T119" fmla="*/ 14 h 28"/>
                <a:gd name="T120" fmla="*/ 18 w 19"/>
                <a:gd name="T121"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 h="28">
                  <a:moveTo>
                    <a:pt x="18" y="15"/>
                  </a:moveTo>
                  <a:lnTo>
                    <a:pt x="19" y="18"/>
                  </a:lnTo>
                  <a:lnTo>
                    <a:pt x="19" y="20"/>
                  </a:lnTo>
                  <a:lnTo>
                    <a:pt x="18" y="22"/>
                  </a:lnTo>
                  <a:lnTo>
                    <a:pt x="17" y="26"/>
                  </a:lnTo>
                  <a:lnTo>
                    <a:pt x="14" y="27"/>
                  </a:lnTo>
                  <a:lnTo>
                    <a:pt x="10" y="28"/>
                  </a:lnTo>
                  <a:lnTo>
                    <a:pt x="8" y="28"/>
                  </a:lnTo>
                  <a:lnTo>
                    <a:pt x="6" y="27"/>
                  </a:lnTo>
                  <a:lnTo>
                    <a:pt x="4" y="27"/>
                  </a:lnTo>
                  <a:lnTo>
                    <a:pt x="2" y="27"/>
                  </a:lnTo>
                  <a:lnTo>
                    <a:pt x="1" y="28"/>
                  </a:lnTo>
                  <a:lnTo>
                    <a:pt x="0" y="19"/>
                  </a:lnTo>
                  <a:lnTo>
                    <a:pt x="1" y="18"/>
                  </a:lnTo>
                  <a:lnTo>
                    <a:pt x="2" y="22"/>
                  </a:lnTo>
                  <a:lnTo>
                    <a:pt x="5" y="24"/>
                  </a:lnTo>
                  <a:lnTo>
                    <a:pt x="7" y="26"/>
                  </a:lnTo>
                  <a:lnTo>
                    <a:pt x="10" y="26"/>
                  </a:lnTo>
                  <a:lnTo>
                    <a:pt x="13" y="26"/>
                  </a:lnTo>
                  <a:lnTo>
                    <a:pt x="15" y="24"/>
                  </a:lnTo>
                  <a:lnTo>
                    <a:pt x="16" y="23"/>
                  </a:lnTo>
                  <a:lnTo>
                    <a:pt x="16" y="21"/>
                  </a:lnTo>
                  <a:lnTo>
                    <a:pt x="16" y="19"/>
                  </a:lnTo>
                  <a:lnTo>
                    <a:pt x="15" y="18"/>
                  </a:lnTo>
                  <a:lnTo>
                    <a:pt x="14" y="17"/>
                  </a:lnTo>
                  <a:lnTo>
                    <a:pt x="11" y="15"/>
                  </a:lnTo>
                  <a:lnTo>
                    <a:pt x="9" y="14"/>
                  </a:lnTo>
                  <a:lnTo>
                    <a:pt x="8" y="13"/>
                  </a:lnTo>
                  <a:lnTo>
                    <a:pt x="8" y="13"/>
                  </a:lnTo>
                  <a:lnTo>
                    <a:pt x="6" y="13"/>
                  </a:lnTo>
                  <a:lnTo>
                    <a:pt x="2" y="10"/>
                  </a:lnTo>
                  <a:lnTo>
                    <a:pt x="1" y="9"/>
                  </a:lnTo>
                  <a:lnTo>
                    <a:pt x="1" y="6"/>
                  </a:lnTo>
                  <a:lnTo>
                    <a:pt x="1" y="3"/>
                  </a:lnTo>
                  <a:lnTo>
                    <a:pt x="4" y="1"/>
                  </a:lnTo>
                  <a:lnTo>
                    <a:pt x="6" y="0"/>
                  </a:lnTo>
                  <a:lnTo>
                    <a:pt x="9" y="0"/>
                  </a:lnTo>
                  <a:lnTo>
                    <a:pt x="11" y="0"/>
                  </a:lnTo>
                  <a:lnTo>
                    <a:pt x="14" y="0"/>
                  </a:lnTo>
                  <a:lnTo>
                    <a:pt x="15" y="0"/>
                  </a:lnTo>
                  <a:lnTo>
                    <a:pt x="16" y="1"/>
                  </a:lnTo>
                  <a:lnTo>
                    <a:pt x="16" y="0"/>
                  </a:lnTo>
                  <a:lnTo>
                    <a:pt x="18" y="0"/>
                  </a:lnTo>
                  <a:lnTo>
                    <a:pt x="18" y="7"/>
                  </a:lnTo>
                  <a:lnTo>
                    <a:pt x="17" y="7"/>
                  </a:lnTo>
                  <a:lnTo>
                    <a:pt x="16" y="4"/>
                  </a:lnTo>
                  <a:lnTo>
                    <a:pt x="15" y="2"/>
                  </a:lnTo>
                  <a:lnTo>
                    <a:pt x="13" y="1"/>
                  </a:lnTo>
                  <a:lnTo>
                    <a:pt x="10" y="1"/>
                  </a:lnTo>
                  <a:lnTo>
                    <a:pt x="7" y="1"/>
                  </a:lnTo>
                  <a:lnTo>
                    <a:pt x="6" y="2"/>
                  </a:lnTo>
                  <a:lnTo>
                    <a:pt x="5" y="3"/>
                  </a:lnTo>
                  <a:lnTo>
                    <a:pt x="5" y="5"/>
                  </a:lnTo>
                  <a:lnTo>
                    <a:pt x="5" y="7"/>
                  </a:lnTo>
                  <a:lnTo>
                    <a:pt x="6" y="9"/>
                  </a:lnTo>
                  <a:lnTo>
                    <a:pt x="9" y="10"/>
                  </a:lnTo>
                  <a:lnTo>
                    <a:pt x="10" y="11"/>
                  </a:lnTo>
                  <a:lnTo>
                    <a:pt x="13" y="12"/>
                  </a:lnTo>
                  <a:lnTo>
                    <a:pt x="14" y="13"/>
                  </a:lnTo>
                  <a:lnTo>
                    <a:pt x="16" y="14"/>
                  </a:lnTo>
                  <a:lnTo>
                    <a:pt x="18" y="1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9" name="Freeform 308"/>
            <p:cNvSpPr>
              <a:spLocks noEditPoints="1"/>
            </p:cNvSpPr>
            <p:nvPr/>
          </p:nvSpPr>
          <p:spPr bwMode="auto">
            <a:xfrm>
              <a:off x="6385285" y="4605735"/>
              <a:ext cx="86307" cy="35220"/>
            </a:xfrm>
            <a:custGeom>
              <a:avLst/>
              <a:gdLst>
                <a:gd name="T0" fmla="*/ 0 w 47"/>
                <a:gd name="T1" fmla="*/ 5 h 26"/>
                <a:gd name="T2" fmla="*/ 0 w 47"/>
                <a:gd name="T3" fmla="*/ 0 h 26"/>
                <a:gd name="T4" fmla="*/ 47 w 47"/>
                <a:gd name="T5" fmla="*/ 0 h 26"/>
                <a:gd name="T6" fmla="*/ 47 w 47"/>
                <a:gd name="T7" fmla="*/ 5 h 26"/>
                <a:gd name="T8" fmla="*/ 0 w 47"/>
                <a:gd name="T9" fmla="*/ 5 h 26"/>
                <a:gd name="T10" fmla="*/ 0 w 47"/>
                <a:gd name="T11" fmla="*/ 26 h 26"/>
                <a:gd name="T12" fmla="*/ 0 w 47"/>
                <a:gd name="T13" fmla="*/ 22 h 26"/>
                <a:gd name="T14" fmla="*/ 47 w 47"/>
                <a:gd name="T15" fmla="*/ 22 h 26"/>
                <a:gd name="T16" fmla="*/ 47 w 47"/>
                <a:gd name="T17" fmla="*/ 26 h 26"/>
                <a:gd name="T18" fmla="*/ 0 w 47"/>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26">
                  <a:moveTo>
                    <a:pt x="0" y="5"/>
                  </a:moveTo>
                  <a:lnTo>
                    <a:pt x="0" y="0"/>
                  </a:lnTo>
                  <a:lnTo>
                    <a:pt x="47" y="0"/>
                  </a:lnTo>
                  <a:lnTo>
                    <a:pt x="47" y="5"/>
                  </a:lnTo>
                  <a:lnTo>
                    <a:pt x="0" y="5"/>
                  </a:lnTo>
                  <a:close/>
                  <a:moveTo>
                    <a:pt x="0" y="26"/>
                  </a:moveTo>
                  <a:lnTo>
                    <a:pt x="0" y="22"/>
                  </a:lnTo>
                  <a:lnTo>
                    <a:pt x="47" y="22"/>
                  </a:lnTo>
                  <a:lnTo>
                    <a:pt x="47" y="26"/>
                  </a:ln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0" name="Freeform 309"/>
            <p:cNvSpPr>
              <a:spLocks/>
            </p:cNvSpPr>
            <p:nvPr/>
          </p:nvSpPr>
          <p:spPr bwMode="auto">
            <a:xfrm>
              <a:off x="6550552" y="4575933"/>
              <a:ext cx="77125" cy="98889"/>
            </a:xfrm>
            <a:custGeom>
              <a:avLst/>
              <a:gdLst>
                <a:gd name="T0" fmla="*/ 42 w 42"/>
                <a:gd name="T1" fmla="*/ 3 h 73"/>
                <a:gd name="T2" fmla="*/ 33 w 42"/>
                <a:gd name="T3" fmla="*/ 18 h 73"/>
                <a:gd name="T4" fmla="*/ 27 w 42"/>
                <a:gd name="T5" fmla="*/ 30 h 73"/>
                <a:gd name="T6" fmla="*/ 24 w 42"/>
                <a:gd name="T7" fmla="*/ 43 h 73"/>
                <a:gd name="T8" fmla="*/ 22 w 42"/>
                <a:gd name="T9" fmla="*/ 55 h 73"/>
                <a:gd name="T10" fmla="*/ 22 w 42"/>
                <a:gd name="T11" fmla="*/ 60 h 73"/>
                <a:gd name="T12" fmla="*/ 23 w 42"/>
                <a:gd name="T13" fmla="*/ 63 h 73"/>
                <a:gd name="T14" fmla="*/ 23 w 42"/>
                <a:gd name="T15" fmla="*/ 65 h 73"/>
                <a:gd name="T16" fmla="*/ 23 w 42"/>
                <a:gd name="T17" fmla="*/ 68 h 73"/>
                <a:gd name="T18" fmla="*/ 22 w 42"/>
                <a:gd name="T19" fmla="*/ 70 h 73"/>
                <a:gd name="T20" fmla="*/ 22 w 42"/>
                <a:gd name="T21" fmla="*/ 72 h 73"/>
                <a:gd name="T22" fmla="*/ 21 w 42"/>
                <a:gd name="T23" fmla="*/ 72 h 73"/>
                <a:gd name="T24" fmla="*/ 18 w 42"/>
                <a:gd name="T25" fmla="*/ 73 h 73"/>
                <a:gd name="T26" fmla="*/ 16 w 42"/>
                <a:gd name="T27" fmla="*/ 72 h 73"/>
                <a:gd name="T28" fmla="*/ 14 w 42"/>
                <a:gd name="T29" fmla="*/ 71 h 73"/>
                <a:gd name="T30" fmla="*/ 13 w 42"/>
                <a:gd name="T31" fmla="*/ 70 h 73"/>
                <a:gd name="T32" fmla="*/ 13 w 42"/>
                <a:gd name="T33" fmla="*/ 66 h 73"/>
                <a:gd name="T34" fmla="*/ 14 w 42"/>
                <a:gd name="T35" fmla="*/ 56 h 73"/>
                <a:gd name="T36" fmla="*/ 16 w 42"/>
                <a:gd name="T37" fmla="*/ 46 h 73"/>
                <a:gd name="T38" fmla="*/ 19 w 42"/>
                <a:gd name="T39" fmla="*/ 37 h 73"/>
                <a:gd name="T40" fmla="*/ 26 w 42"/>
                <a:gd name="T41" fmla="*/ 24 h 73"/>
                <a:gd name="T42" fmla="*/ 35 w 42"/>
                <a:gd name="T43" fmla="*/ 7 h 73"/>
                <a:gd name="T44" fmla="*/ 15 w 42"/>
                <a:gd name="T45" fmla="*/ 7 h 73"/>
                <a:gd name="T46" fmla="*/ 12 w 42"/>
                <a:gd name="T47" fmla="*/ 7 h 73"/>
                <a:gd name="T48" fmla="*/ 9 w 42"/>
                <a:gd name="T49" fmla="*/ 8 h 73"/>
                <a:gd name="T50" fmla="*/ 7 w 42"/>
                <a:gd name="T51" fmla="*/ 9 h 73"/>
                <a:gd name="T52" fmla="*/ 6 w 42"/>
                <a:gd name="T53" fmla="*/ 11 h 73"/>
                <a:gd name="T54" fmla="*/ 4 w 42"/>
                <a:gd name="T55" fmla="*/ 15 h 73"/>
                <a:gd name="T56" fmla="*/ 4 w 42"/>
                <a:gd name="T57" fmla="*/ 18 h 73"/>
                <a:gd name="T58" fmla="*/ 0 w 42"/>
                <a:gd name="T59" fmla="*/ 18 h 73"/>
                <a:gd name="T60" fmla="*/ 4 w 42"/>
                <a:gd name="T61" fmla="*/ 0 h 73"/>
                <a:gd name="T62" fmla="*/ 42 w 42"/>
                <a:gd name="T63" fmla="*/ 0 h 73"/>
                <a:gd name="T64" fmla="*/ 42 w 42"/>
                <a:gd name="T65" fmla="*/ 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73">
                  <a:moveTo>
                    <a:pt x="42" y="3"/>
                  </a:moveTo>
                  <a:lnTo>
                    <a:pt x="33" y="18"/>
                  </a:lnTo>
                  <a:lnTo>
                    <a:pt x="27" y="30"/>
                  </a:lnTo>
                  <a:lnTo>
                    <a:pt x="24" y="43"/>
                  </a:lnTo>
                  <a:lnTo>
                    <a:pt x="22" y="55"/>
                  </a:lnTo>
                  <a:lnTo>
                    <a:pt x="22" y="60"/>
                  </a:lnTo>
                  <a:lnTo>
                    <a:pt x="23" y="63"/>
                  </a:lnTo>
                  <a:lnTo>
                    <a:pt x="23" y="65"/>
                  </a:lnTo>
                  <a:lnTo>
                    <a:pt x="23" y="68"/>
                  </a:lnTo>
                  <a:lnTo>
                    <a:pt x="22" y="70"/>
                  </a:lnTo>
                  <a:lnTo>
                    <a:pt x="22" y="72"/>
                  </a:lnTo>
                  <a:lnTo>
                    <a:pt x="21" y="72"/>
                  </a:lnTo>
                  <a:lnTo>
                    <a:pt x="18" y="73"/>
                  </a:lnTo>
                  <a:lnTo>
                    <a:pt x="16" y="72"/>
                  </a:lnTo>
                  <a:lnTo>
                    <a:pt x="14" y="71"/>
                  </a:lnTo>
                  <a:lnTo>
                    <a:pt x="13" y="70"/>
                  </a:lnTo>
                  <a:lnTo>
                    <a:pt x="13" y="66"/>
                  </a:lnTo>
                  <a:lnTo>
                    <a:pt x="14" y="56"/>
                  </a:lnTo>
                  <a:lnTo>
                    <a:pt x="16" y="46"/>
                  </a:lnTo>
                  <a:lnTo>
                    <a:pt x="19" y="37"/>
                  </a:lnTo>
                  <a:lnTo>
                    <a:pt x="26" y="24"/>
                  </a:lnTo>
                  <a:lnTo>
                    <a:pt x="35" y="7"/>
                  </a:lnTo>
                  <a:lnTo>
                    <a:pt x="15" y="7"/>
                  </a:lnTo>
                  <a:lnTo>
                    <a:pt x="12" y="7"/>
                  </a:lnTo>
                  <a:lnTo>
                    <a:pt x="9" y="8"/>
                  </a:lnTo>
                  <a:lnTo>
                    <a:pt x="7" y="9"/>
                  </a:lnTo>
                  <a:lnTo>
                    <a:pt x="6" y="11"/>
                  </a:lnTo>
                  <a:lnTo>
                    <a:pt x="4" y="15"/>
                  </a:lnTo>
                  <a:lnTo>
                    <a:pt x="4" y="18"/>
                  </a:lnTo>
                  <a:lnTo>
                    <a:pt x="0" y="18"/>
                  </a:lnTo>
                  <a:lnTo>
                    <a:pt x="4" y="0"/>
                  </a:lnTo>
                  <a:lnTo>
                    <a:pt x="42" y="0"/>
                  </a:lnTo>
                  <a:lnTo>
                    <a:pt x="42"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1" name="Freeform 310"/>
            <p:cNvSpPr>
              <a:spLocks/>
            </p:cNvSpPr>
            <p:nvPr/>
          </p:nvSpPr>
          <p:spPr bwMode="auto">
            <a:xfrm>
              <a:off x="6646039" y="4562387"/>
              <a:ext cx="82634" cy="124626"/>
            </a:xfrm>
            <a:custGeom>
              <a:avLst/>
              <a:gdLst>
                <a:gd name="T0" fmla="*/ 2 w 45"/>
                <a:gd name="T1" fmla="*/ 92 h 92"/>
                <a:gd name="T2" fmla="*/ 0 w 45"/>
                <a:gd name="T3" fmla="*/ 90 h 92"/>
                <a:gd name="T4" fmla="*/ 43 w 45"/>
                <a:gd name="T5" fmla="*/ 0 h 92"/>
                <a:gd name="T6" fmla="*/ 45 w 45"/>
                <a:gd name="T7" fmla="*/ 2 h 92"/>
                <a:gd name="T8" fmla="*/ 2 w 45"/>
                <a:gd name="T9" fmla="*/ 92 h 92"/>
              </a:gdLst>
              <a:ahLst/>
              <a:cxnLst>
                <a:cxn ang="0">
                  <a:pos x="T0" y="T1"/>
                </a:cxn>
                <a:cxn ang="0">
                  <a:pos x="T2" y="T3"/>
                </a:cxn>
                <a:cxn ang="0">
                  <a:pos x="T4" y="T5"/>
                </a:cxn>
                <a:cxn ang="0">
                  <a:pos x="T6" y="T7"/>
                </a:cxn>
                <a:cxn ang="0">
                  <a:pos x="T8" y="T9"/>
                </a:cxn>
              </a:cxnLst>
              <a:rect l="0" t="0" r="r" b="b"/>
              <a:pathLst>
                <a:path w="45" h="92">
                  <a:moveTo>
                    <a:pt x="2" y="92"/>
                  </a:moveTo>
                  <a:lnTo>
                    <a:pt x="0" y="90"/>
                  </a:lnTo>
                  <a:lnTo>
                    <a:pt x="43" y="0"/>
                  </a:lnTo>
                  <a:lnTo>
                    <a:pt x="45" y="2"/>
                  </a:lnTo>
                  <a:lnTo>
                    <a:pt x="2" y="9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2" name="Freeform 311"/>
            <p:cNvSpPr>
              <a:spLocks/>
            </p:cNvSpPr>
            <p:nvPr/>
          </p:nvSpPr>
          <p:spPr bwMode="auto">
            <a:xfrm>
              <a:off x="6747037" y="4574578"/>
              <a:ext cx="77125" cy="98889"/>
            </a:xfrm>
            <a:custGeom>
              <a:avLst/>
              <a:gdLst>
                <a:gd name="T0" fmla="*/ 33 w 42"/>
                <a:gd name="T1" fmla="*/ 25 h 73"/>
                <a:gd name="T2" fmla="*/ 34 w 42"/>
                <a:gd name="T3" fmla="*/ 14 h 73"/>
                <a:gd name="T4" fmla="*/ 31 w 42"/>
                <a:gd name="T5" fmla="*/ 7 h 73"/>
                <a:gd name="T6" fmla="*/ 25 w 42"/>
                <a:gd name="T7" fmla="*/ 3 h 73"/>
                <a:gd name="T8" fmla="*/ 17 w 42"/>
                <a:gd name="T9" fmla="*/ 3 h 73"/>
                <a:gd name="T10" fmla="*/ 12 w 42"/>
                <a:gd name="T11" fmla="*/ 5 h 73"/>
                <a:gd name="T12" fmla="*/ 8 w 42"/>
                <a:gd name="T13" fmla="*/ 10 h 73"/>
                <a:gd name="T14" fmla="*/ 8 w 42"/>
                <a:gd name="T15" fmla="*/ 16 h 73"/>
                <a:gd name="T16" fmla="*/ 11 w 42"/>
                <a:gd name="T17" fmla="*/ 19 h 73"/>
                <a:gd name="T18" fmla="*/ 11 w 42"/>
                <a:gd name="T19" fmla="*/ 22 h 73"/>
                <a:gd name="T20" fmla="*/ 9 w 42"/>
                <a:gd name="T21" fmla="*/ 25 h 73"/>
                <a:gd name="T22" fmla="*/ 5 w 42"/>
                <a:gd name="T23" fmla="*/ 25 h 73"/>
                <a:gd name="T24" fmla="*/ 2 w 42"/>
                <a:gd name="T25" fmla="*/ 21 h 73"/>
                <a:gd name="T26" fmla="*/ 2 w 42"/>
                <a:gd name="T27" fmla="*/ 14 h 73"/>
                <a:gd name="T28" fmla="*/ 5 w 42"/>
                <a:gd name="T29" fmla="*/ 8 h 73"/>
                <a:gd name="T30" fmla="*/ 13 w 42"/>
                <a:gd name="T31" fmla="*/ 2 h 73"/>
                <a:gd name="T32" fmla="*/ 22 w 42"/>
                <a:gd name="T33" fmla="*/ 0 h 73"/>
                <a:gd name="T34" fmla="*/ 30 w 42"/>
                <a:gd name="T35" fmla="*/ 1 h 73"/>
                <a:gd name="T36" fmla="*/ 36 w 42"/>
                <a:gd name="T37" fmla="*/ 5 h 73"/>
                <a:gd name="T38" fmla="*/ 41 w 42"/>
                <a:gd name="T39" fmla="*/ 13 h 73"/>
                <a:gd name="T40" fmla="*/ 41 w 42"/>
                <a:gd name="T41" fmla="*/ 22 h 73"/>
                <a:gd name="T42" fmla="*/ 35 w 42"/>
                <a:gd name="T43" fmla="*/ 34 h 73"/>
                <a:gd name="T44" fmla="*/ 23 w 42"/>
                <a:gd name="T45" fmla="*/ 46 h 73"/>
                <a:gd name="T46" fmla="*/ 13 w 42"/>
                <a:gd name="T47" fmla="*/ 56 h 73"/>
                <a:gd name="T48" fmla="*/ 7 w 42"/>
                <a:gd name="T49" fmla="*/ 64 h 73"/>
                <a:gd name="T50" fmla="*/ 30 w 42"/>
                <a:gd name="T51" fmla="*/ 66 h 73"/>
                <a:gd name="T52" fmla="*/ 36 w 42"/>
                <a:gd name="T53" fmla="*/ 64 h 73"/>
                <a:gd name="T54" fmla="*/ 39 w 42"/>
                <a:gd name="T55" fmla="*/ 58 h 73"/>
                <a:gd name="T56" fmla="*/ 42 w 42"/>
                <a:gd name="T57" fmla="*/ 55 h 73"/>
                <a:gd name="T58" fmla="*/ 0 w 42"/>
                <a:gd name="T59" fmla="*/ 73 h 73"/>
                <a:gd name="T60" fmla="*/ 4 w 42"/>
                <a:gd name="T61" fmla="*/ 63 h 73"/>
                <a:gd name="T62" fmla="*/ 11 w 42"/>
                <a:gd name="T63" fmla="*/ 54 h 73"/>
                <a:gd name="T64" fmla="*/ 21 w 42"/>
                <a:gd name="T65" fmla="*/ 44 h 73"/>
                <a:gd name="T66" fmla="*/ 29 w 42"/>
                <a:gd name="T67"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73">
                  <a:moveTo>
                    <a:pt x="31" y="30"/>
                  </a:moveTo>
                  <a:lnTo>
                    <a:pt x="33" y="25"/>
                  </a:lnTo>
                  <a:lnTo>
                    <a:pt x="34" y="19"/>
                  </a:lnTo>
                  <a:lnTo>
                    <a:pt x="34" y="14"/>
                  </a:lnTo>
                  <a:lnTo>
                    <a:pt x="33" y="10"/>
                  </a:lnTo>
                  <a:lnTo>
                    <a:pt x="31" y="7"/>
                  </a:lnTo>
                  <a:lnTo>
                    <a:pt x="29" y="4"/>
                  </a:lnTo>
                  <a:lnTo>
                    <a:pt x="25" y="3"/>
                  </a:lnTo>
                  <a:lnTo>
                    <a:pt x="21" y="3"/>
                  </a:lnTo>
                  <a:lnTo>
                    <a:pt x="17" y="3"/>
                  </a:lnTo>
                  <a:lnTo>
                    <a:pt x="14" y="4"/>
                  </a:lnTo>
                  <a:lnTo>
                    <a:pt x="12" y="5"/>
                  </a:lnTo>
                  <a:lnTo>
                    <a:pt x="9" y="8"/>
                  </a:lnTo>
                  <a:lnTo>
                    <a:pt x="8" y="10"/>
                  </a:lnTo>
                  <a:lnTo>
                    <a:pt x="8" y="13"/>
                  </a:lnTo>
                  <a:lnTo>
                    <a:pt x="8" y="16"/>
                  </a:lnTo>
                  <a:lnTo>
                    <a:pt x="9" y="17"/>
                  </a:lnTo>
                  <a:lnTo>
                    <a:pt x="11" y="19"/>
                  </a:lnTo>
                  <a:lnTo>
                    <a:pt x="12" y="20"/>
                  </a:lnTo>
                  <a:lnTo>
                    <a:pt x="11" y="22"/>
                  </a:lnTo>
                  <a:lnTo>
                    <a:pt x="11" y="23"/>
                  </a:lnTo>
                  <a:lnTo>
                    <a:pt x="9" y="25"/>
                  </a:lnTo>
                  <a:lnTo>
                    <a:pt x="7" y="25"/>
                  </a:lnTo>
                  <a:lnTo>
                    <a:pt x="5" y="25"/>
                  </a:lnTo>
                  <a:lnTo>
                    <a:pt x="3" y="22"/>
                  </a:lnTo>
                  <a:lnTo>
                    <a:pt x="2" y="21"/>
                  </a:lnTo>
                  <a:lnTo>
                    <a:pt x="2" y="18"/>
                  </a:lnTo>
                  <a:lnTo>
                    <a:pt x="2" y="14"/>
                  </a:lnTo>
                  <a:lnTo>
                    <a:pt x="4" y="10"/>
                  </a:lnTo>
                  <a:lnTo>
                    <a:pt x="5" y="8"/>
                  </a:lnTo>
                  <a:lnTo>
                    <a:pt x="8" y="4"/>
                  </a:lnTo>
                  <a:lnTo>
                    <a:pt x="13" y="2"/>
                  </a:lnTo>
                  <a:lnTo>
                    <a:pt x="17" y="1"/>
                  </a:lnTo>
                  <a:lnTo>
                    <a:pt x="22" y="0"/>
                  </a:lnTo>
                  <a:lnTo>
                    <a:pt x="26" y="1"/>
                  </a:lnTo>
                  <a:lnTo>
                    <a:pt x="30" y="1"/>
                  </a:lnTo>
                  <a:lnTo>
                    <a:pt x="33" y="3"/>
                  </a:lnTo>
                  <a:lnTo>
                    <a:pt x="36" y="5"/>
                  </a:lnTo>
                  <a:lnTo>
                    <a:pt x="39" y="9"/>
                  </a:lnTo>
                  <a:lnTo>
                    <a:pt x="41" y="13"/>
                  </a:lnTo>
                  <a:lnTo>
                    <a:pt x="41" y="18"/>
                  </a:lnTo>
                  <a:lnTo>
                    <a:pt x="41" y="22"/>
                  </a:lnTo>
                  <a:lnTo>
                    <a:pt x="39" y="28"/>
                  </a:lnTo>
                  <a:lnTo>
                    <a:pt x="35" y="34"/>
                  </a:lnTo>
                  <a:lnTo>
                    <a:pt x="32" y="38"/>
                  </a:lnTo>
                  <a:lnTo>
                    <a:pt x="23" y="46"/>
                  </a:lnTo>
                  <a:lnTo>
                    <a:pt x="16" y="53"/>
                  </a:lnTo>
                  <a:lnTo>
                    <a:pt x="13" y="56"/>
                  </a:lnTo>
                  <a:lnTo>
                    <a:pt x="9" y="61"/>
                  </a:lnTo>
                  <a:lnTo>
                    <a:pt x="7" y="64"/>
                  </a:lnTo>
                  <a:lnTo>
                    <a:pt x="5" y="66"/>
                  </a:lnTo>
                  <a:lnTo>
                    <a:pt x="30" y="66"/>
                  </a:lnTo>
                  <a:lnTo>
                    <a:pt x="33" y="66"/>
                  </a:lnTo>
                  <a:lnTo>
                    <a:pt x="36" y="64"/>
                  </a:lnTo>
                  <a:lnTo>
                    <a:pt x="38" y="62"/>
                  </a:lnTo>
                  <a:lnTo>
                    <a:pt x="39" y="58"/>
                  </a:lnTo>
                  <a:lnTo>
                    <a:pt x="40" y="55"/>
                  </a:lnTo>
                  <a:lnTo>
                    <a:pt x="42" y="55"/>
                  </a:lnTo>
                  <a:lnTo>
                    <a:pt x="40" y="73"/>
                  </a:lnTo>
                  <a:lnTo>
                    <a:pt x="0" y="73"/>
                  </a:lnTo>
                  <a:lnTo>
                    <a:pt x="0" y="67"/>
                  </a:lnTo>
                  <a:lnTo>
                    <a:pt x="4" y="63"/>
                  </a:lnTo>
                  <a:lnTo>
                    <a:pt x="7" y="58"/>
                  </a:lnTo>
                  <a:lnTo>
                    <a:pt x="11" y="54"/>
                  </a:lnTo>
                  <a:lnTo>
                    <a:pt x="15" y="49"/>
                  </a:lnTo>
                  <a:lnTo>
                    <a:pt x="21" y="44"/>
                  </a:lnTo>
                  <a:lnTo>
                    <a:pt x="24" y="39"/>
                  </a:lnTo>
                  <a:lnTo>
                    <a:pt x="29" y="35"/>
                  </a:lnTo>
                  <a:lnTo>
                    <a:pt x="31" y="3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3" name="Freeform 312"/>
            <p:cNvSpPr>
              <a:spLocks/>
            </p:cNvSpPr>
            <p:nvPr/>
          </p:nvSpPr>
          <p:spPr bwMode="auto">
            <a:xfrm>
              <a:off x="6172274" y="4765582"/>
              <a:ext cx="117523" cy="105661"/>
            </a:xfrm>
            <a:custGeom>
              <a:avLst/>
              <a:gdLst>
                <a:gd name="T0" fmla="*/ 0 w 64"/>
                <a:gd name="T1" fmla="*/ 78 h 78"/>
                <a:gd name="T2" fmla="*/ 16 w 64"/>
                <a:gd name="T3" fmla="*/ 0 h 78"/>
                <a:gd name="T4" fmla="*/ 64 w 64"/>
                <a:gd name="T5" fmla="*/ 0 h 78"/>
                <a:gd name="T6" fmla="*/ 62 w 64"/>
                <a:gd name="T7" fmla="*/ 9 h 78"/>
                <a:gd name="T8" fmla="*/ 24 w 64"/>
                <a:gd name="T9" fmla="*/ 9 h 78"/>
                <a:gd name="T10" fmla="*/ 18 w 64"/>
                <a:gd name="T11" fmla="*/ 34 h 78"/>
                <a:gd name="T12" fmla="*/ 60 w 64"/>
                <a:gd name="T13" fmla="*/ 34 h 78"/>
                <a:gd name="T14" fmla="*/ 56 w 64"/>
                <a:gd name="T15" fmla="*/ 43 h 78"/>
                <a:gd name="T16" fmla="*/ 16 w 64"/>
                <a:gd name="T17" fmla="*/ 43 h 78"/>
                <a:gd name="T18" fmla="*/ 9 w 64"/>
                <a:gd name="T19" fmla="*/ 78 h 78"/>
                <a:gd name="T20" fmla="*/ 0 w 64"/>
                <a:gd name="T21"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78">
                  <a:moveTo>
                    <a:pt x="0" y="78"/>
                  </a:moveTo>
                  <a:lnTo>
                    <a:pt x="16" y="0"/>
                  </a:lnTo>
                  <a:lnTo>
                    <a:pt x="64" y="0"/>
                  </a:lnTo>
                  <a:lnTo>
                    <a:pt x="62" y="9"/>
                  </a:lnTo>
                  <a:lnTo>
                    <a:pt x="24" y="9"/>
                  </a:lnTo>
                  <a:lnTo>
                    <a:pt x="18" y="34"/>
                  </a:lnTo>
                  <a:lnTo>
                    <a:pt x="60" y="34"/>
                  </a:lnTo>
                  <a:lnTo>
                    <a:pt x="56" y="43"/>
                  </a:lnTo>
                  <a:lnTo>
                    <a:pt x="16" y="43"/>
                  </a:lnTo>
                  <a:lnTo>
                    <a:pt x="9" y="78"/>
                  </a:lnTo>
                  <a:lnTo>
                    <a:pt x="0" y="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4" name="Freeform 313"/>
            <p:cNvSpPr>
              <a:spLocks noEditPoints="1"/>
            </p:cNvSpPr>
            <p:nvPr/>
          </p:nvSpPr>
          <p:spPr bwMode="auto">
            <a:xfrm>
              <a:off x="6289797" y="4861760"/>
              <a:ext cx="49581" cy="50122"/>
            </a:xfrm>
            <a:custGeom>
              <a:avLst/>
              <a:gdLst>
                <a:gd name="T0" fmla="*/ 6 w 27"/>
                <a:gd name="T1" fmla="*/ 5 h 37"/>
                <a:gd name="T2" fmla="*/ 6 w 27"/>
                <a:gd name="T3" fmla="*/ 12 h 37"/>
                <a:gd name="T4" fmla="*/ 9 w 27"/>
                <a:gd name="T5" fmla="*/ 17 h 37"/>
                <a:gd name="T6" fmla="*/ 15 w 27"/>
                <a:gd name="T7" fmla="*/ 17 h 37"/>
                <a:gd name="T8" fmla="*/ 18 w 27"/>
                <a:gd name="T9" fmla="*/ 12 h 37"/>
                <a:gd name="T10" fmla="*/ 18 w 27"/>
                <a:gd name="T11" fmla="*/ 7 h 37"/>
                <a:gd name="T12" fmla="*/ 15 w 27"/>
                <a:gd name="T13" fmla="*/ 2 h 37"/>
                <a:gd name="T14" fmla="*/ 9 w 27"/>
                <a:gd name="T15" fmla="*/ 2 h 37"/>
                <a:gd name="T16" fmla="*/ 14 w 27"/>
                <a:gd name="T17" fmla="*/ 22 h 37"/>
                <a:gd name="T18" fmla="*/ 22 w 27"/>
                <a:gd name="T19" fmla="*/ 23 h 37"/>
                <a:gd name="T20" fmla="*/ 25 w 27"/>
                <a:gd name="T21" fmla="*/ 27 h 37"/>
                <a:gd name="T22" fmla="*/ 25 w 27"/>
                <a:gd name="T23" fmla="*/ 31 h 37"/>
                <a:gd name="T24" fmla="*/ 22 w 27"/>
                <a:gd name="T25" fmla="*/ 36 h 37"/>
                <a:gd name="T26" fmla="*/ 16 w 27"/>
                <a:gd name="T27" fmla="*/ 37 h 37"/>
                <a:gd name="T28" fmla="*/ 8 w 27"/>
                <a:gd name="T29" fmla="*/ 37 h 37"/>
                <a:gd name="T30" fmla="*/ 1 w 27"/>
                <a:gd name="T31" fmla="*/ 34 h 37"/>
                <a:gd name="T32" fmla="*/ 1 w 27"/>
                <a:gd name="T33" fmla="*/ 29 h 37"/>
                <a:gd name="T34" fmla="*/ 4 w 27"/>
                <a:gd name="T35" fmla="*/ 26 h 37"/>
                <a:gd name="T36" fmla="*/ 4 w 27"/>
                <a:gd name="T37" fmla="*/ 22 h 37"/>
                <a:gd name="T38" fmla="*/ 2 w 27"/>
                <a:gd name="T39" fmla="*/ 21 h 37"/>
                <a:gd name="T40" fmla="*/ 4 w 27"/>
                <a:gd name="T41" fmla="*/ 18 h 37"/>
                <a:gd name="T42" fmla="*/ 6 w 27"/>
                <a:gd name="T43" fmla="*/ 17 h 37"/>
                <a:gd name="T44" fmla="*/ 2 w 27"/>
                <a:gd name="T45" fmla="*/ 12 h 37"/>
                <a:gd name="T46" fmla="*/ 2 w 27"/>
                <a:gd name="T47" fmla="*/ 7 h 37"/>
                <a:gd name="T48" fmla="*/ 7 w 27"/>
                <a:gd name="T49" fmla="*/ 2 h 37"/>
                <a:gd name="T50" fmla="*/ 13 w 27"/>
                <a:gd name="T51" fmla="*/ 1 h 37"/>
                <a:gd name="T52" fmla="*/ 17 w 27"/>
                <a:gd name="T53" fmla="*/ 2 h 37"/>
                <a:gd name="T54" fmla="*/ 22 w 27"/>
                <a:gd name="T55" fmla="*/ 1 h 37"/>
                <a:gd name="T56" fmla="*/ 25 w 27"/>
                <a:gd name="T57" fmla="*/ 0 h 37"/>
                <a:gd name="T58" fmla="*/ 27 w 27"/>
                <a:gd name="T59" fmla="*/ 2 h 37"/>
                <a:gd name="T60" fmla="*/ 26 w 27"/>
                <a:gd name="T61" fmla="*/ 4 h 37"/>
                <a:gd name="T62" fmla="*/ 24 w 27"/>
                <a:gd name="T63" fmla="*/ 4 h 37"/>
                <a:gd name="T64" fmla="*/ 23 w 27"/>
                <a:gd name="T65" fmla="*/ 3 h 37"/>
                <a:gd name="T66" fmla="*/ 20 w 27"/>
                <a:gd name="T67" fmla="*/ 3 h 37"/>
                <a:gd name="T68" fmla="*/ 22 w 27"/>
                <a:gd name="T69" fmla="*/ 7 h 37"/>
                <a:gd name="T70" fmla="*/ 22 w 27"/>
                <a:gd name="T71" fmla="*/ 12 h 37"/>
                <a:gd name="T72" fmla="*/ 17 w 27"/>
                <a:gd name="T73" fmla="*/ 17 h 37"/>
                <a:gd name="T74" fmla="*/ 13 w 27"/>
                <a:gd name="T75" fmla="*/ 18 h 37"/>
                <a:gd name="T76" fmla="*/ 7 w 27"/>
                <a:gd name="T77" fmla="*/ 17 h 37"/>
                <a:gd name="T78" fmla="*/ 6 w 27"/>
                <a:gd name="T79" fmla="*/ 20 h 37"/>
                <a:gd name="T80" fmla="*/ 7 w 27"/>
                <a:gd name="T81" fmla="*/ 21 h 37"/>
                <a:gd name="T82" fmla="*/ 14 w 27"/>
                <a:gd name="T83" fmla="*/ 26 h 37"/>
                <a:gd name="T84" fmla="*/ 6 w 27"/>
                <a:gd name="T85" fmla="*/ 26 h 37"/>
                <a:gd name="T86" fmla="*/ 4 w 27"/>
                <a:gd name="T87" fmla="*/ 29 h 37"/>
                <a:gd name="T88" fmla="*/ 5 w 27"/>
                <a:gd name="T89" fmla="*/ 33 h 37"/>
                <a:gd name="T90" fmla="*/ 9 w 27"/>
                <a:gd name="T91" fmla="*/ 36 h 37"/>
                <a:gd name="T92" fmla="*/ 16 w 27"/>
                <a:gd name="T93" fmla="*/ 36 h 37"/>
                <a:gd name="T94" fmla="*/ 22 w 27"/>
                <a:gd name="T95" fmla="*/ 33 h 37"/>
                <a:gd name="T96" fmla="*/ 22 w 27"/>
                <a:gd name="T97" fmla="*/ 29 h 37"/>
                <a:gd name="T98" fmla="*/ 20 w 27"/>
                <a:gd name="T99" fmla="*/ 27 h 37"/>
                <a:gd name="T100" fmla="*/ 16 w 27"/>
                <a:gd name="T10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 h="37">
                  <a:moveTo>
                    <a:pt x="7" y="3"/>
                  </a:moveTo>
                  <a:lnTo>
                    <a:pt x="6" y="5"/>
                  </a:lnTo>
                  <a:lnTo>
                    <a:pt x="6" y="10"/>
                  </a:lnTo>
                  <a:lnTo>
                    <a:pt x="6" y="12"/>
                  </a:lnTo>
                  <a:lnTo>
                    <a:pt x="7" y="14"/>
                  </a:lnTo>
                  <a:lnTo>
                    <a:pt x="9" y="17"/>
                  </a:lnTo>
                  <a:lnTo>
                    <a:pt x="13" y="17"/>
                  </a:lnTo>
                  <a:lnTo>
                    <a:pt x="15" y="17"/>
                  </a:lnTo>
                  <a:lnTo>
                    <a:pt x="17" y="14"/>
                  </a:lnTo>
                  <a:lnTo>
                    <a:pt x="18" y="12"/>
                  </a:lnTo>
                  <a:lnTo>
                    <a:pt x="18" y="10"/>
                  </a:lnTo>
                  <a:lnTo>
                    <a:pt x="18" y="7"/>
                  </a:lnTo>
                  <a:lnTo>
                    <a:pt x="17" y="3"/>
                  </a:lnTo>
                  <a:lnTo>
                    <a:pt x="15" y="2"/>
                  </a:lnTo>
                  <a:lnTo>
                    <a:pt x="13" y="2"/>
                  </a:lnTo>
                  <a:lnTo>
                    <a:pt x="9" y="2"/>
                  </a:lnTo>
                  <a:lnTo>
                    <a:pt x="7" y="3"/>
                  </a:lnTo>
                  <a:close/>
                  <a:moveTo>
                    <a:pt x="14" y="22"/>
                  </a:moveTo>
                  <a:lnTo>
                    <a:pt x="18" y="23"/>
                  </a:lnTo>
                  <a:lnTo>
                    <a:pt x="22" y="23"/>
                  </a:lnTo>
                  <a:lnTo>
                    <a:pt x="23" y="25"/>
                  </a:lnTo>
                  <a:lnTo>
                    <a:pt x="25" y="27"/>
                  </a:lnTo>
                  <a:lnTo>
                    <a:pt x="25" y="29"/>
                  </a:lnTo>
                  <a:lnTo>
                    <a:pt x="25" y="31"/>
                  </a:lnTo>
                  <a:lnTo>
                    <a:pt x="24" y="34"/>
                  </a:lnTo>
                  <a:lnTo>
                    <a:pt x="22" y="36"/>
                  </a:lnTo>
                  <a:lnTo>
                    <a:pt x="19" y="37"/>
                  </a:lnTo>
                  <a:lnTo>
                    <a:pt x="16" y="37"/>
                  </a:lnTo>
                  <a:lnTo>
                    <a:pt x="13" y="37"/>
                  </a:lnTo>
                  <a:lnTo>
                    <a:pt x="8" y="37"/>
                  </a:lnTo>
                  <a:lnTo>
                    <a:pt x="4" y="36"/>
                  </a:lnTo>
                  <a:lnTo>
                    <a:pt x="1" y="34"/>
                  </a:lnTo>
                  <a:lnTo>
                    <a:pt x="0" y="30"/>
                  </a:lnTo>
                  <a:lnTo>
                    <a:pt x="1" y="29"/>
                  </a:lnTo>
                  <a:lnTo>
                    <a:pt x="1" y="27"/>
                  </a:lnTo>
                  <a:lnTo>
                    <a:pt x="4" y="26"/>
                  </a:lnTo>
                  <a:lnTo>
                    <a:pt x="6" y="25"/>
                  </a:lnTo>
                  <a:lnTo>
                    <a:pt x="4" y="22"/>
                  </a:lnTo>
                  <a:lnTo>
                    <a:pt x="2" y="22"/>
                  </a:lnTo>
                  <a:lnTo>
                    <a:pt x="2" y="21"/>
                  </a:lnTo>
                  <a:lnTo>
                    <a:pt x="2" y="19"/>
                  </a:lnTo>
                  <a:lnTo>
                    <a:pt x="4" y="18"/>
                  </a:lnTo>
                  <a:lnTo>
                    <a:pt x="5" y="17"/>
                  </a:lnTo>
                  <a:lnTo>
                    <a:pt x="6" y="17"/>
                  </a:lnTo>
                  <a:lnTo>
                    <a:pt x="4" y="13"/>
                  </a:lnTo>
                  <a:lnTo>
                    <a:pt x="2" y="12"/>
                  </a:lnTo>
                  <a:lnTo>
                    <a:pt x="2" y="10"/>
                  </a:lnTo>
                  <a:lnTo>
                    <a:pt x="2" y="7"/>
                  </a:lnTo>
                  <a:lnTo>
                    <a:pt x="5" y="3"/>
                  </a:lnTo>
                  <a:lnTo>
                    <a:pt x="7" y="2"/>
                  </a:lnTo>
                  <a:lnTo>
                    <a:pt x="9" y="1"/>
                  </a:lnTo>
                  <a:lnTo>
                    <a:pt x="13" y="1"/>
                  </a:lnTo>
                  <a:lnTo>
                    <a:pt x="16" y="1"/>
                  </a:lnTo>
                  <a:lnTo>
                    <a:pt x="17" y="2"/>
                  </a:lnTo>
                  <a:lnTo>
                    <a:pt x="19" y="2"/>
                  </a:lnTo>
                  <a:lnTo>
                    <a:pt x="22" y="1"/>
                  </a:lnTo>
                  <a:lnTo>
                    <a:pt x="25" y="0"/>
                  </a:lnTo>
                  <a:lnTo>
                    <a:pt x="25" y="0"/>
                  </a:lnTo>
                  <a:lnTo>
                    <a:pt x="26" y="1"/>
                  </a:lnTo>
                  <a:lnTo>
                    <a:pt x="27" y="2"/>
                  </a:lnTo>
                  <a:lnTo>
                    <a:pt x="26" y="4"/>
                  </a:lnTo>
                  <a:lnTo>
                    <a:pt x="26" y="4"/>
                  </a:lnTo>
                  <a:lnTo>
                    <a:pt x="25" y="4"/>
                  </a:lnTo>
                  <a:lnTo>
                    <a:pt x="24" y="4"/>
                  </a:lnTo>
                  <a:lnTo>
                    <a:pt x="23" y="3"/>
                  </a:lnTo>
                  <a:lnTo>
                    <a:pt x="23" y="3"/>
                  </a:lnTo>
                  <a:lnTo>
                    <a:pt x="22" y="2"/>
                  </a:lnTo>
                  <a:lnTo>
                    <a:pt x="20" y="3"/>
                  </a:lnTo>
                  <a:lnTo>
                    <a:pt x="20" y="4"/>
                  </a:lnTo>
                  <a:lnTo>
                    <a:pt x="22" y="7"/>
                  </a:lnTo>
                  <a:lnTo>
                    <a:pt x="22" y="10"/>
                  </a:lnTo>
                  <a:lnTo>
                    <a:pt x="22" y="12"/>
                  </a:lnTo>
                  <a:lnTo>
                    <a:pt x="19" y="16"/>
                  </a:lnTo>
                  <a:lnTo>
                    <a:pt x="17" y="17"/>
                  </a:lnTo>
                  <a:lnTo>
                    <a:pt x="15" y="18"/>
                  </a:lnTo>
                  <a:lnTo>
                    <a:pt x="13" y="18"/>
                  </a:lnTo>
                  <a:lnTo>
                    <a:pt x="9" y="18"/>
                  </a:lnTo>
                  <a:lnTo>
                    <a:pt x="7" y="17"/>
                  </a:lnTo>
                  <a:lnTo>
                    <a:pt x="6" y="18"/>
                  </a:lnTo>
                  <a:lnTo>
                    <a:pt x="6" y="20"/>
                  </a:lnTo>
                  <a:lnTo>
                    <a:pt x="6" y="21"/>
                  </a:lnTo>
                  <a:lnTo>
                    <a:pt x="7" y="21"/>
                  </a:lnTo>
                  <a:lnTo>
                    <a:pt x="14" y="22"/>
                  </a:lnTo>
                  <a:close/>
                  <a:moveTo>
                    <a:pt x="14" y="26"/>
                  </a:moveTo>
                  <a:lnTo>
                    <a:pt x="8" y="25"/>
                  </a:lnTo>
                  <a:lnTo>
                    <a:pt x="6" y="26"/>
                  </a:lnTo>
                  <a:lnTo>
                    <a:pt x="5" y="27"/>
                  </a:lnTo>
                  <a:lnTo>
                    <a:pt x="4" y="29"/>
                  </a:lnTo>
                  <a:lnTo>
                    <a:pt x="4" y="30"/>
                  </a:lnTo>
                  <a:lnTo>
                    <a:pt x="5" y="33"/>
                  </a:lnTo>
                  <a:lnTo>
                    <a:pt x="6" y="35"/>
                  </a:lnTo>
                  <a:lnTo>
                    <a:pt x="9" y="36"/>
                  </a:lnTo>
                  <a:lnTo>
                    <a:pt x="13" y="36"/>
                  </a:lnTo>
                  <a:lnTo>
                    <a:pt x="16" y="36"/>
                  </a:lnTo>
                  <a:lnTo>
                    <a:pt x="19" y="35"/>
                  </a:lnTo>
                  <a:lnTo>
                    <a:pt x="22" y="33"/>
                  </a:lnTo>
                  <a:lnTo>
                    <a:pt x="22" y="30"/>
                  </a:lnTo>
                  <a:lnTo>
                    <a:pt x="22" y="29"/>
                  </a:lnTo>
                  <a:lnTo>
                    <a:pt x="20" y="28"/>
                  </a:lnTo>
                  <a:lnTo>
                    <a:pt x="20" y="27"/>
                  </a:lnTo>
                  <a:lnTo>
                    <a:pt x="19" y="27"/>
                  </a:lnTo>
                  <a:lnTo>
                    <a:pt x="16" y="26"/>
                  </a:lnTo>
                  <a:lnTo>
                    <a:pt x="14"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5" name="Freeform 314"/>
            <p:cNvSpPr>
              <a:spLocks/>
            </p:cNvSpPr>
            <p:nvPr/>
          </p:nvSpPr>
          <p:spPr bwMode="auto">
            <a:xfrm>
              <a:off x="6346723" y="4861760"/>
              <a:ext cx="34890" cy="37930"/>
            </a:xfrm>
            <a:custGeom>
              <a:avLst/>
              <a:gdLst>
                <a:gd name="T0" fmla="*/ 18 w 19"/>
                <a:gd name="T1" fmla="*/ 17 h 28"/>
                <a:gd name="T2" fmla="*/ 19 w 19"/>
                <a:gd name="T3" fmla="*/ 19 h 28"/>
                <a:gd name="T4" fmla="*/ 19 w 19"/>
                <a:gd name="T5" fmla="*/ 20 h 28"/>
                <a:gd name="T6" fmla="*/ 18 w 19"/>
                <a:gd name="T7" fmla="*/ 23 h 28"/>
                <a:gd name="T8" fmla="*/ 17 w 19"/>
                <a:gd name="T9" fmla="*/ 26 h 28"/>
                <a:gd name="T10" fmla="*/ 13 w 19"/>
                <a:gd name="T11" fmla="*/ 28 h 28"/>
                <a:gd name="T12" fmla="*/ 10 w 19"/>
                <a:gd name="T13" fmla="*/ 28 h 28"/>
                <a:gd name="T14" fmla="*/ 8 w 19"/>
                <a:gd name="T15" fmla="*/ 28 h 28"/>
                <a:gd name="T16" fmla="*/ 5 w 19"/>
                <a:gd name="T17" fmla="*/ 28 h 28"/>
                <a:gd name="T18" fmla="*/ 3 w 19"/>
                <a:gd name="T19" fmla="*/ 27 h 28"/>
                <a:gd name="T20" fmla="*/ 2 w 19"/>
                <a:gd name="T21" fmla="*/ 28 h 28"/>
                <a:gd name="T22" fmla="*/ 1 w 19"/>
                <a:gd name="T23" fmla="*/ 28 h 28"/>
                <a:gd name="T24" fmla="*/ 0 w 19"/>
                <a:gd name="T25" fmla="*/ 19 h 28"/>
                <a:gd name="T26" fmla="*/ 1 w 19"/>
                <a:gd name="T27" fmla="*/ 19 h 28"/>
                <a:gd name="T28" fmla="*/ 2 w 19"/>
                <a:gd name="T29" fmla="*/ 22 h 28"/>
                <a:gd name="T30" fmla="*/ 4 w 19"/>
                <a:gd name="T31" fmla="*/ 25 h 28"/>
                <a:gd name="T32" fmla="*/ 6 w 19"/>
                <a:gd name="T33" fmla="*/ 27 h 28"/>
                <a:gd name="T34" fmla="*/ 10 w 19"/>
                <a:gd name="T35" fmla="*/ 27 h 28"/>
                <a:gd name="T36" fmla="*/ 12 w 19"/>
                <a:gd name="T37" fmla="*/ 27 h 28"/>
                <a:gd name="T38" fmla="*/ 14 w 19"/>
                <a:gd name="T39" fmla="*/ 26 h 28"/>
                <a:gd name="T40" fmla="*/ 15 w 19"/>
                <a:gd name="T41" fmla="*/ 25 h 28"/>
                <a:gd name="T42" fmla="*/ 15 w 19"/>
                <a:gd name="T43" fmla="*/ 22 h 28"/>
                <a:gd name="T44" fmla="*/ 15 w 19"/>
                <a:gd name="T45" fmla="*/ 20 h 28"/>
                <a:gd name="T46" fmla="*/ 14 w 19"/>
                <a:gd name="T47" fmla="*/ 19 h 28"/>
                <a:gd name="T48" fmla="*/ 13 w 19"/>
                <a:gd name="T49" fmla="*/ 17 h 28"/>
                <a:gd name="T50" fmla="*/ 11 w 19"/>
                <a:gd name="T51" fmla="*/ 17 h 28"/>
                <a:gd name="T52" fmla="*/ 9 w 19"/>
                <a:gd name="T53" fmla="*/ 16 h 28"/>
                <a:gd name="T54" fmla="*/ 8 w 19"/>
                <a:gd name="T55" fmla="*/ 14 h 28"/>
                <a:gd name="T56" fmla="*/ 8 w 19"/>
                <a:gd name="T57" fmla="*/ 14 h 28"/>
                <a:gd name="T58" fmla="*/ 5 w 19"/>
                <a:gd name="T59" fmla="*/ 13 h 28"/>
                <a:gd name="T60" fmla="*/ 2 w 19"/>
                <a:gd name="T61" fmla="*/ 11 h 28"/>
                <a:gd name="T62" fmla="*/ 1 w 19"/>
                <a:gd name="T63" fmla="*/ 10 h 28"/>
                <a:gd name="T64" fmla="*/ 1 w 19"/>
                <a:gd name="T65" fmla="*/ 8 h 28"/>
                <a:gd name="T66" fmla="*/ 1 w 19"/>
                <a:gd name="T67" fmla="*/ 4 h 28"/>
                <a:gd name="T68" fmla="*/ 3 w 19"/>
                <a:gd name="T69" fmla="*/ 2 h 28"/>
                <a:gd name="T70" fmla="*/ 5 w 19"/>
                <a:gd name="T71" fmla="*/ 1 h 28"/>
                <a:gd name="T72" fmla="*/ 9 w 19"/>
                <a:gd name="T73" fmla="*/ 0 h 28"/>
                <a:gd name="T74" fmla="*/ 11 w 19"/>
                <a:gd name="T75" fmla="*/ 0 h 28"/>
                <a:gd name="T76" fmla="*/ 13 w 19"/>
                <a:gd name="T77" fmla="*/ 1 h 28"/>
                <a:gd name="T78" fmla="*/ 14 w 19"/>
                <a:gd name="T79" fmla="*/ 1 h 28"/>
                <a:gd name="T80" fmla="*/ 15 w 19"/>
                <a:gd name="T81" fmla="*/ 1 h 28"/>
                <a:gd name="T82" fmla="*/ 15 w 19"/>
                <a:gd name="T83" fmla="*/ 1 h 28"/>
                <a:gd name="T84" fmla="*/ 18 w 19"/>
                <a:gd name="T85" fmla="*/ 0 h 28"/>
                <a:gd name="T86" fmla="*/ 18 w 19"/>
                <a:gd name="T87" fmla="*/ 9 h 28"/>
                <a:gd name="T88" fmla="*/ 17 w 19"/>
                <a:gd name="T89" fmla="*/ 9 h 28"/>
                <a:gd name="T90" fmla="*/ 15 w 19"/>
                <a:gd name="T91" fmla="*/ 5 h 28"/>
                <a:gd name="T92" fmla="*/ 14 w 19"/>
                <a:gd name="T93" fmla="*/ 3 h 28"/>
                <a:gd name="T94" fmla="*/ 12 w 19"/>
                <a:gd name="T95" fmla="*/ 2 h 28"/>
                <a:gd name="T96" fmla="*/ 10 w 19"/>
                <a:gd name="T97" fmla="*/ 2 h 28"/>
                <a:gd name="T98" fmla="*/ 6 w 19"/>
                <a:gd name="T99" fmla="*/ 2 h 28"/>
                <a:gd name="T100" fmla="*/ 5 w 19"/>
                <a:gd name="T101" fmla="*/ 3 h 28"/>
                <a:gd name="T102" fmla="*/ 4 w 19"/>
                <a:gd name="T103" fmla="*/ 4 h 28"/>
                <a:gd name="T104" fmla="*/ 3 w 19"/>
                <a:gd name="T105" fmla="*/ 7 h 28"/>
                <a:gd name="T106" fmla="*/ 4 w 19"/>
                <a:gd name="T107" fmla="*/ 8 h 28"/>
                <a:gd name="T108" fmla="*/ 5 w 19"/>
                <a:gd name="T109" fmla="*/ 9 h 28"/>
                <a:gd name="T110" fmla="*/ 9 w 19"/>
                <a:gd name="T111" fmla="*/ 11 h 28"/>
                <a:gd name="T112" fmla="*/ 10 w 19"/>
                <a:gd name="T113" fmla="*/ 12 h 28"/>
                <a:gd name="T114" fmla="*/ 12 w 19"/>
                <a:gd name="T115" fmla="*/ 13 h 28"/>
                <a:gd name="T116" fmla="*/ 13 w 19"/>
                <a:gd name="T117" fmla="*/ 13 h 28"/>
                <a:gd name="T118" fmla="*/ 15 w 19"/>
                <a:gd name="T119" fmla="*/ 14 h 28"/>
                <a:gd name="T120" fmla="*/ 18 w 19"/>
                <a:gd name="T121"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 h="28">
                  <a:moveTo>
                    <a:pt x="18" y="17"/>
                  </a:moveTo>
                  <a:lnTo>
                    <a:pt x="19" y="19"/>
                  </a:lnTo>
                  <a:lnTo>
                    <a:pt x="19" y="20"/>
                  </a:lnTo>
                  <a:lnTo>
                    <a:pt x="18" y="23"/>
                  </a:lnTo>
                  <a:lnTo>
                    <a:pt x="17" y="26"/>
                  </a:lnTo>
                  <a:lnTo>
                    <a:pt x="13" y="28"/>
                  </a:lnTo>
                  <a:lnTo>
                    <a:pt x="10" y="28"/>
                  </a:lnTo>
                  <a:lnTo>
                    <a:pt x="8" y="28"/>
                  </a:lnTo>
                  <a:lnTo>
                    <a:pt x="5" y="28"/>
                  </a:lnTo>
                  <a:lnTo>
                    <a:pt x="3" y="27"/>
                  </a:lnTo>
                  <a:lnTo>
                    <a:pt x="2" y="28"/>
                  </a:lnTo>
                  <a:lnTo>
                    <a:pt x="1" y="28"/>
                  </a:lnTo>
                  <a:lnTo>
                    <a:pt x="0" y="19"/>
                  </a:lnTo>
                  <a:lnTo>
                    <a:pt x="1" y="19"/>
                  </a:lnTo>
                  <a:lnTo>
                    <a:pt x="2" y="22"/>
                  </a:lnTo>
                  <a:lnTo>
                    <a:pt x="4" y="25"/>
                  </a:lnTo>
                  <a:lnTo>
                    <a:pt x="6" y="27"/>
                  </a:lnTo>
                  <a:lnTo>
                    <a:pt x="10" y="27"/>
                  </a:lnTo>
                  <a:lnTo>
                    <a:pt x="12" y="27"/>
                  </a:lnTo>
                  <a:lnTo>
                    <a:pt x="14" y="26"/>
                  </a:lnTo>
                  <a:lnTo>
                    <a:pt x="15" y="25"/>
                  </a:lnTo>
                  <a:lnTo>
                    <a:pt x="15" y="22"/>
                  </a:lnTo>
                  <a:lnTo>
                    <a:pt x="15" y="20"/>
                  </a:lnTo>
                  <a:lnTo>
                    <a:pt x="14" y="19"/>
                  </a:lnTo>
                  <a:lnTo>
                    <a:pt x="13" y="17"/>
                  </a:lnTo>
                  <a:lnTo>
                    <a:pt x="11" y="17"/>
                  </a:lnTo>
                  <a:lnTo>
                    <a:pt x="9" y="16"/>
                  </a:lnTo>
                  <a:lnTo>
                    <a:pt x="8" y="14"/>
                  </a:lnTo>
                  <a:lnTo>
                    <a:pt x="8" y="14"/>
                  </a:lnTo>
                  <a:lnTo>
                    <a:pt x="5" y="13"/>
                  </a:lnTo>
                  <a:lnTo>
                    <a:pt x="2" y="11"/>
                  </a:lnTo>
                  <a:lnTo>
                    <a:pt x="1" y="10"/>
                  </a:lnTo>
                  <a:lnTo>
                    <a:pt x="1" y="8"/>
                  </a:lnTo>
                  <a:lnTo>
                    <a:pt x="1" y="4"/>
                  </a:lnTo>
                  <a:lnTo>
                    <a:pt x="3" y="2"/>
                  </a:lnTo>
                  <a:lnTo>
                    <a:pt x="5" y="1"/>
                  </a:lnTo>
                  <a:lnTo>
                    <a:pt x="9" y="0"/>
                  </a:lnTo>
                  <a:lnTo>
                    <a:pt x="11" y="0"/>
                  </a:lnTo>
                  <a:lnTo>
                    <a:pt x="13" y="1"/>
                  </a:lnTo>
                  <a:lnTo>
                    <a:pt x="14" y="1"/>
                  </a:lnTo>
                  <a:lnTo>
                    <a:pt x="15" y="1"/>
                  </a:lnTo>
                  <a:lnTo>
                    <a:pt x="15" y="1"/>
                  </a:lnTo>
                  <a:lnTo>
                    <a:pt x="18" y="0"/>
                  </a:lnTo>
                  <a:lnTo>
                    <a:pt x="18" y="9"/>
                  </a:lnTo>
                  <a:lnTo>
                    <a:pt x="17" y="9"/>
                  </a:lnTo>
                  <a:lnTo>
                    <a:pt x="15" y="5"/>
                  </a:lnTo>
                  <a:lnTo>
                    <a:pt x="14" y="3"/>
                  </a:lnTo>
                  <a:lnTo>
                    <a:pt x="12" y="2"/>
                  </a:lnTo>
                  <a:lnTo>
                    <a:pt x="10" y="2"/>
                  </a:lnTo>
                  <a:lnTo>
                    <a:pt x="6" y="2"/>
                  </a:lnTo>
                  <a:lnTo>
                    <a:pt x="5" y="3"/>
                  </a:lnTo>
                  <a:lnTo>
                    <a:pt x="4" y="4"/>
                  </a:lnTo>
                  <a:lnTo>
                    <a:pt x="3" y="7"/>
                  </a:lnTo>
                  <a:lnTo>
                    <a:pt x="4" y="8"/>
                  </a:lnTo>
                  <a:lnTo>
                    <a:pt x="5" y="9"/>
                  </a:lnTo>
                  <a:lnTo>
                    <a:pt x="9" y="11"/>
                  </a:lnTo>
                  <a:lnTo>
                    <a:pt x="10" y="12"/>
                  </a:lnTo>
                  <a:lnTo>
                    <a:pt x="12" y="13"/>
                  </a:lnTo>
                  <a:lnTo>
                    <a:pt x="13" y="13"/>
                  </a:lnTo>
                  <a:lnTo>
                    <a:pt x="15" y="14"/>
                  </a:lnTo>
                  <a:lnTo>
                    <a:pt x="18" y="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6" name="Freeform 315"/>
            <p:cNvSpPr>
              <a:spLocks noEditPoints="1"/>
            </p:cNvSpPr>
            <p:nvPr/>
          </p:nvSpPr>
          <p:spPr bwMode="auto">
            <a:xfrm>
              <a:off x="6394467" y="4802156"/>
              <a:ext cx="86307" cy="35220"/>
            </a:xfrm>
            <a:custGeom>
              <a:avLst/>
              <a:gdLst>
                <a:gd name="T0" fmla="*/ 0 w 47"/>
                <a:gd name="T1" fmla="*/ 4 h 26"/>
                <a:gd name="T2" fmla="*/ 0 w 47"/>
                <a:gd name="T3" fmla="*/ 0 h 26"/>
                <a:gd name="T4" fmla="*/ 47 w 47"/>
                <a:gd name="T5" fmla="*/ 0 h 26"/>
                <a:gd name="T6" fmla="*/ 47 w 47"/>
                <a:gd name="T7" fmla="*/ 4 h 26"/>
                <a:gd name="T8" fmla="*/ 0 w 47"/>
                <a:gd name="T9" fmla="*/ 4 h 26"/>
                <a:gd name="T10" fmla="*/ 0 w 47"/>
                <a:gd name="T11" fmla="*/ 26 h 26"/>
                <a:gd name="T12" fmla="*/ 0 w 47"/>
                <a:gd name="T13" fmla="*/ 21 h 26"/>
                <a:gd name="T14" fmla="*/ 47 w 47"/>
                <a:gd name="T15" fmla="*/ 21 h 26"/>
                <a:gd name="T16" fmla="*/ 47 w 47"/>
                <a:gd name="T17" fmla="*/ 26 h 26"/>
                <a:gd name="T18" fmla="*/ 0 w 47"/>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26">
                  <a:moveTo>
                    <a:pt x="0" y="4"/>
                  </a:moveTo>
                  <a:lnTo>
                    <a:pt x="0" y="0"/>
                  </a:lnTo>
                  <a:lnTo>
                    <a:pt x="47" y="0"/>
                  </a:lnTo>
                  <a:lnTo>
                    <a:pt x="47" y="4"/>
                  </a:lnTo>
                  <a:lnTo>
                    <a:pt x="0" y="4"/>
                  </a:lnTo>
                  <a:close/>
                  <a:moveTo>
                    <a:pt x="0" y="26"/>
                  </a:moveTo>
                  <a:lnTo>
                    <a:pt x="0" y="21"/>
                  </a:lnTo>
                  <a:lnTo>
                    <a:pt x="47" y="21"/>
                  </a:lnTo>
                  <a:lnTo>
                    <a:pt x="47" y="26"/>
                  </a:ln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7" name="Freeform 316"/>
            <p:cNvSpPr>
              <a:spLocks/>
            </p:cNvSpPr>
            <p:nvPr/>
          </p:nvSpPr>
          <p:spPr bwMode="auto">
            <a:xfrm>
              <a:off x="6559734" y="4771000"/>
              <a:ext cx="73452" cy="100243"/>
            </a:xfrm>
            <a:custGeom>
              <a:avLst/>
              <a:gdLst>
                <a:gd name="T0" fmla="*/ 14 w 40"/>
                <a:gd name="T1" fmla="*/ 27 h 74"/>
                <a:gd name="T2" fmla="*/ 18 w 40"/>
                <a:gd name="T3" fmla="*/ 26 h 74"/>
                <a:gd name="T4" fmla="*/ 22 w 40"/>
                <a:gd name="T5" fmla="*/ 26 h 74"/>
                <a:gd name="T6" fmla="*/ 28 w 40"/>
                <a:gd name="T7" fmla="*/ 26 h 74"/>
                <a:gd name="T8" fmla="*/ 31 w 40"/>
                <a:gd name="T9" fmla="*/ 28 h 74"/>
                <a:gd name="T10" fmla="*/ 36 w 40"/>
                <a:gd name="T11" fmla="*/ 32 h 74"/>
                <a:gd name="T12" fmla="*/ 38 w 40"/>
                <a:gd name="T13" fmla="*/ 36 h 74"/>
                <a:gd name="T14" fmla="*/ 40 w 40"/>
                <a:gd name="T15" fmla="*/ 42 h 74"/>
                <a:gd name="T16" fmla="*/ 40 w 40"/>
                <a:gd name="T17" fmla="*/ 48 h 74"/>
                <a:gd name="T18" fmla="*/ 39 w 40"/>
                <a:gd name="T19" fmla="*/ 58 h 74"/>
                <a:gd name="T20" fmla="*/ 35 w 40"/>
                <a:gd name="T21" fmla="*/ 67 h 74"/>
                <a:gd name="T22" fmla="*/ 32 w 40"/>
                <a:gd name="T23" fmla="*/ 69 h 74"/>
                <a:gd name="T24" fmla="*/ 29 w 40"/>
                <a:gd name="T25" fmla="*/ 71 h 74"/>
                <a:gd name="T26" fmla="*/ 25 w 40"/>
                <a:gd name="T27" fmla="*/ 72 h 74"/>
                <a:gd name="T28" fmla="*/ 19 w 40"/>
                <a:gd name="T29" fmla="*/ 74 h 74"/>
                <a:gd name="T30" fmla="*/ 14 w 40"/>
                <a:gd name="T31" fmla="*/ 72 h 74"/>
                <a:gd name="T32" fmla="*/ 10 w 40"/>
                <a:gd name="T33" fmla="*/ 71 h 74"/>
                <a:gd name="T34" fmla="*/ 5 w 40"/>
                <a:gd name="T35" fmla="*/ 68 h 74"/>
                <a:gd name="T36" fmla="*/ 2 w 40"/>
                <a:gd name="T37" fmla="*/ 66 h 74"/>
                <a:gd name="T38" fmla="*/ 0 w 40"/>
                <a:gd name="T39" fmla="*/ 62 h 74"/>
                <a:gd name="T40" fmla="*/ 0 w 40"/>
                <a:gd name="T41" fmla="*/ 58 h 74"/>
                <a:gd name="T42" fmla="*/ 0 w 40"/>
                <a:gd name="T43" fmla="*/ 56 h 74"/>
                <a:gd name="T44" fmla="*/ 1 w 40"/>
                <a:gd name="T45" fmla="*/ 53 h 74"/>
                <a:gd name="T46" fmla="*/ 3 w 40"/>
                <a:gd name="T47" fmla="*/ 52 h 74"/>
                <a:gd name="T48" fmla="*/ 5 w 40"/>
                <a:gd name="T49" fmla="*/ 51 h 74"/>
                <a:gd name="T50" fmla="*/ 8 w 40"/>
                <a:gd name="T51" fmla="*/ 52 h 74"/>
                <a:gd name="T52" fmla="*/ 9 w 40"/>
                <a:gd name="T53" fmla="*/ 53 h 74"/>
                <a:gd name="T54" fmla="*/ 9 w 40"/>
                <a:gd name="T55" fmla="*/ 54 h 74"/>
                <a:gd name="T56" fmla="*/ 10 w 40"/>
                <a:gd name="T57" fmla="*/ 57 h 74"/>
                <a:gd name="T58" fmla="*/ 9 w 40"/>
                <a:gd name="T59" fmla="*/ 59 h 74"/>
                <a:gd name="T60" fmla="*/ 8 w 40"/>
                <a:gd name="T61" fmla="*/ 60 h 74"/>
                <a:gd name="T62" fmla="*/ 8 w 40"/>
                <a:gd name="T63" fmla="*/ 61 h 74"/>
                <a:gd name="T64" fmla="*/ 7 w 40"/>
                <a:gd name="T65" fmla="*/ 63 h 74"/>
                <a:gd name="T66" fmla="*/ 8 w 40"/>
                <a:gd name="T67" fmla="*/ 66 h 74"/>
                <a:gd name="T68" fmla="*/ 9 w 40"/>
                <a:gd name="T69" fmla="*/ 67 h 74"/>
                <a:gd name="T70" fmla="*/ 11 w 40"/>
                <a:gd name="T71" fmla="*/ 68 h 74"/>
                <a:gd name="T72" fmla="*/ 14 w 40"/>
                <a:gd name="T73" fmla="*/ 70 h 74"/>
                <a:gd name="T74" fmla="*/ 20 w 40"/>
                <a:gd name="T75" fmla="*/ 70 h 74"/>
                <a:gd name="T76" fmla="*/ 23 w 40"/>
                <a:gd name="T77" fmla="*/ 69 h 74"/>
                <a:gd name="T78" fmla="*/ 27 w 40"/>
                <a:gd name="T79" fmla="*/ 68 h 74"/>
                <a:gd name="T80" fmla="*/ 29 w 40"/>
                <a:gd name="T81" fmla="*/ 65 h 74"/>
                <a:gd name="T82" fmla="*/ 31 w 40"/>
                <a:gd name="T83" fmla="*/ 60 h 74"/>
                <a:gd name="T84" fmla="*/ 32 w 40"/>
                <a:gd name="T85" fmla="*/ 56 h 74"/>
                <a:gd name="T86" fmla="*/ 34 w 40"/>
                <a:gd name="T87" fmla="*/ 49 h 74"/>
                <a:gd name="T88" fmla="*/ 34 w 40"/>
                <a:gd name="T89" fmla="*/ 43 h 74"/>
                <a:gd name="T90" fmla="*/ 32 w 40"/>
                <a:gd name="T91" fmla="*/ 39 h 74"/>
                <a:gd name="T92" fmla="*/ 30 w 40"/>
                <a:gd name="T93" fmla="*/ 35 h 74"/>
                <a:gd name="T94" fmla="*/ 28 w 40"/>
                <a:gd name="T95" fmla="*/ 32 h 74"/>
                <a:gd name="T96" fmla="*/ 25 w 40"/>
                <a:gd name="T97" fmla="*/ 31 h 74"/>
                <a:gd name="T98" fmla="*/ 21 w 40"/>
                <a:gd name="T99" fmla="*/ 30 h 74"/>
                <a:gd name="T100" fmla="*/ 17 w 40"/>
                <a:gd name="T101" fmla="*/ 31 h 74"/>
                <a:gd name="T102" fmla="*/ 13 w 40"/>
                <a:gd name="T103" fmla="*/ 32 h 74"/>
                <a:gd name="T104" fmla="*/ 10 w 40"/>
                <a:gd name="T105" fmla="*/ 34 h 74"/>
                <a:gd name="T106" fmla="*/ 7 w 40"/>
                <a:gd name="T107" fmla="*/ 39 h 74"/>
                <a:gd name="T108" fmla="*/ 3 w 40"/>
                <a:gd name="T109" fmla="*/ 39 h 74"/>
                <a:gd name="T110" fmla="*/ 4 w 40"/>
                <a:gd name="T111" fmla="*/ 0 h 74"/>
                <a:gd name="T112" fmla="*/ 39 w 40"/>
                <a:gd name="T113" fmla="*/ 0 h 74"/>
                <a:gd name="T114" fmla="*/ 38 w 40"/>
                <a:gd name="T115" fmla="*/ 6 h 74"/>
                <a:gd name="T116" fmla="*/ 8 w 40"/>
                <a:gd name="T117" fmla="*/ 6 h 74"/>
                <a:gd name="T118" fmla="*/ 7 w 40"/>
                <a:gd name="T119" fmla="*/ 34 h 74"/>
                <a:gd name="T120" fmla="*/ 9 w 40"/>
                <a:gd name="T121" fmla="*/ 31 h 74"/>
                <a:gd name="T122" fmla="*/ 11 w 40"/>
                <a:gd name="T123" fmla="*/ 28 h 74"/>
                <a:gd name="T124" fmla="*/ 14 w 40"/>
                <a:gd name="T125" fmla="*/ 2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74">
                  <a:moveTo>
                    <a:pt x="14" y="27"/>
                  </a:moveTo>
                  <a:lnTo>
                    <a:pt x="18" y="26"/>
                  </a:lnTo>
                  <a:lnTo>
                    <a:pt x="22" y="26"/>
                  </a:lnTo>
                  <a:lnTo>
                    <a:pt x="28" y="26"/>
                  </a:lnTo>
                  <a:lnTo>
                    <a:pt x="31" y="28"/>
                  </a:lnTo>
                  <a:lnTo>
                    <a:pt x="36" y="32"/>
                  </a:lnTo>
                  <a:lnTo>
                    <a:pt x="38" y="36"/>
                  </a:lnTo>
                  <a:lnTo>
                    <a:pt x="40" y="42"/>
                  </a:lnTo>
                  <a:lnTo>
                    <a:pt x="40" y="48"/>
                  </a:lnTo>
                  <a:lnTo>
                    <a:pt x="39" y="58"/>
                  </a:lnTo>
                  <a:lnTo>
                    <a:pt x="35" y="67"/>
                  </a:lnTo>
                  <a:lnTo>
                    <a:pt x="32" y="69"/>
                  </a:lnTo>
                  <a:lnTo>
                    <a:pt x="29" y="71"/>
                  </a:lnTo>
                  <a:lnTo>
                    <a:pt x="25" y="72"/>
                  </a:lnTo>
                  <a:lnTo>
                    <a:pt x="19" y="74"/>
                  </a:lnTo>
                  <a:lnTo>
                    <a:pt x="14" y="72"/>
                  </a:lnTo>
                  <a:lnTo>
                    <a:pt x="10" y="71"/>
                  </a:lnTo>
                  <a:lnTo>
                    <a:pt x="5" y="68"/>
                  </a:lnTo>
                  <a:lnTo>
                    <a:pt x="2" y="66"/>
                  </a:lnTo>
                  <a:lnTo>
                    <a:pt x="0" y="62"/>
                  </a:lnTo>
                  <a:lnTo>
                    <a:pt x="0" y="58"/>
                  </a:lnTo>
                  <a:lnTo>
                    <a:pt x="0" y="56"/>
                  </a:lnTo>
                  <a:lnTo>
                    <a:pt x="1" y="53"/>
                  </a:lnTo>
                  <a:lnTo>
                    <a:pt x="3" y="52"/>
                  </a:lnTo>
                  <a:lnTo>
                    <a:pt x="5" y="51"/>
                  </a:lnTo>
                  <a:lnTo>
                    <a:pt x="8" y="52"/>
                  </a:lnTo>
                  <a:lnTo>
                    <a:pt x="9" y="53"/>
                  </a:lnTo>
                  <a:lnTo>
                    <a:pt x="9" y="54"/>
                  </a:lnTo>
                  <a:lnTo>
                    <a:pt x="10" y="57"/>
                  </a:lnTo>
                  <a:lnTo>
                    <a:pt x="9" y="59"/>
                  </a:lnTo>
                  <a:lnTo>
                    <a:pt x="8" y="60"/>
                  </a:lnTo>
                  <a:lnTo>
                    <a:pt x="8" y="61"/>
                  </a:lnTo>
                  <a:lnTo>
                    <a:pt x="7" y="63"/>
                  </a:lnTo>
                  <a:lnTo>
                    <a:pt x="8" y="66"/>
                  </a:lnTo>
                  <a:lnTo>
                    <a:pt x="9" y="67"/>
                  </a:lnTo>
                  <a:lnTo>
                    <a:pt x="11" y="68"/>
                  </a:lnTo>
                  <a:lnTo>
                    <a:pt x="14" y="70"/>
                  </a:lnTo>
                  <a:lnTo>
                    <a:pt x="20" y="70"/>
                  </a:lnTo>
                  <a:lnTo>
                    <a:pt x="23" y="69"/>
                  </a:lnTo>
                  <a:lnTo>
                    <a:pt x="27" y="68"/>
                  </a:lnTo>
                  <a:lnTo>
                    <a:pt x="29" y="65"/>
                  </a:lnTo>
                  <a:lnTo>
                    <a:pt x="31" y="60"/>
                  </a:lnTo>
                  <a:lnTo>
                    <a:pt x="32" y="56"/>
                  </a:lnTo>
                  <a:lnTo>
                    <a:pt x="34" y="49"/>
                  </a:lnTo>
                  <a:lnTo>
                    <a:pt x="34" y="43"/>
                  </a:lnTo>
                  <a:lnTo>
                    <a:pt x="32" y="39"/>
                  </a:lnTo>
                  <a:lnTo>
                    <a:pt x="30" y="35"/>
                  </a:lnTo>
                  <a:lnTo>
                    <a:pt x="28" y="32"/>
                  </a:lnTo>
                  <a:lnTo>
                    <a:pt x="25" y="31"/>
                  </a:lnTo>
                  <a:lnTo>
                    <a:pt x="21" y="30"/>
                  </a:lnTo>
                  <a:lnTo>
                    <a:pt x="17" y="31"/>
                  </a:lnTo>
                  <a:lnTo>
                    <a:pt x="13" y="32"/>
                  </a:lnTo>
                  <a:lnTo>
                    <a:pt x="10" y="34"/>
                  </a:lnTo>
                  <a:lnTo>
                    <a:pt x="7" y="39"/>
                  </a:lnTo>
                  <a:lnTo>
                    <a:pt x="3" y="39"/>
                  </a:lnTo>
                  <a:lnTo>
                    <a:pt x="4" y="0"/>
                  </a:lnTo>
                  <a:lnTo>
                    <a:pt x="39" y="0"/>
                  </a:lnTo>
                  <a:lnTo>
                    <a:pt x="38" y="6"/>
                  </a:lnTo>
                  <a:lnTo>
                    <a:pt x="8" y="6"/>
                  </a:lnTo>
                  <a:lnTo>
                    <a:pt x="7" y="34"/>
                  </a:lnTo>
                  <a:lnTo>
                    <a:pt x="9" y="31"/>
                  </a:lnTo>
                  <a:lnTo>
                    <a:pt x="11" y="28"/>
                  </a:lnTo>
                  <a:lnTo>
                    <a:pt x="14" y="2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8" name="Freeform 317"/>
            <p:cNvSpPr>
              <a:spLocks/>
            </p:cNvSpPr>
            <p:nvPr/>
          </p:nvSpPr>
          <p:spPr bwMode="auto">
            <a:xfrm>
              <a:off x="6655222" y="4757454"/>
              <a:ext cx="82634" cy="123272"/>
            </a:xfrm>
            <a:custGeom>
              <a:avLst/>
              <a:gdLst>
                <a:gd name="T0" fmla="*/ 2 w 45"/>
                <a:gd name="T1" fmla="*/ 91 h 91"/>
                <a:gd name="T2" fmla="*/ 0 w 45"/>
                <a:gd name="T3" fmla="*/ 90 h 91"/>
                <a:gd name="T4" fmla="*/ 42 w 45"/>
                <a:gd name="T5" fmla="*/ 0 h 91"/>
                <a:gd name="T6" fmla="*/ 45 w 45"/>
                <a:gd name="T7" fmla="*/ 1 h 91"/>
                <a:gd name="T8" fmla="*/ 2 w 45"/>
                <a:gd name="T9" fmla="*/ 91 h 91"/>
              </a:gdLst>
              <a:ahLst/>
              <a:cxnLst>
                <a:cxn ang="0">
                  <a:pos x="T0" y="T1"/>
                </a:cxn>
                <a:cxn ang="0">
                  <a:pos x="T2" y="T3"/>
                </a:cxn>
                <a:cxn ang="0">
                  <a:pos x="T4" y="T5"/>
                </a:cxn>
                <a:cxn ang="0">
                  <a:pos x="T6" y="T7"/>
                </a:cxn>
                <a:cxn ang="0">
                  <a:pos x="T8" y="T9"/>
                </a:cxn>
              </a:cxnLst>
              <a:rect l="0" t="0" r="r" b="b"/>
              <a:pathLst>
                <a:path w="45" h="91">
                  <a:moveTo>
                    <a:pt x="2" y="91"/>
                  </a:moveTo>
                  <a:lnTo>
                    <a:pt x="0" y="90"/>
                  </a:lnTo>
                  <a:lnTo>
                    <a:pt x="42" y="0"/>
                  </a:lnTo>
                  <a:lnTo>
                    <a:pt x="45" y="1"/>
                  </a:lnTo>
                  <a:lnTo>
                    <a:pt x="2" y="9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9" name="Freeform 318"/>
            <p:cNvSpPr>
              <a:spLocks/>
            </p:cNvSpPr>
            <p:nvPr/>
          </p:nvSpPr>
          <p:spPr bwMode="auto">
            <a:xfrm>
              <a:off x="6756217" y="4769645"/>
              <a:ext cx="77125" cy="98889"/>
            </a:xfrm>
            <a:custGeom>
              <a:avLst/>
              <a:gdLst>
                <a:gd name="T0" fmla="*/ 33 w 42"/>
                <a:gd name="T1" fmla="*/ 25 h 73"/>
                <a:gd name="T2" fmla="*/ 34 w 42"/>
                <a:gd name="T3" fmla="*/ 14 h 73"/>
                <a:gd name="T4" fmla="*/ 30 w 42"/>
                <a:gd name="T5" fmla="*/ 7 h 73"/>
                <a:gd name="T6" fmla="*/ 25 w 42"/>
                <a:gd name="T7" fmla="*/ 4 h 73"/>
                <a:gd name="T8" fmla="*/ 17 w 42"/>
                <a:gd name="T9" fmla="*/ 4 h 73"/>
                <a:gd name="T10" fmla="*/ 11 w 42"/>
                <a:gd name="T11" fmla="*/ 6 h 73"/>
                <a:gd name="T12" fmla="*/ 8 w 42"/>
                <a:gd name="T13" fmla="*/ 10 h 73"/>
                <a:gd name="T14" fmla="*/ 8 w 42"/>
                <a:gd name="T15" fmla="*/ 15 h 73"/>
                <a:gd name="T16" fmla="*/ 10 w 42"/>
                <a:gd name="T17" fmla="*/ 18 h 73"/>
                <a:gd name="T18" fmla="*/ 10 w 42"/>
                <a:gd name="T19" fmla="*/ 23 h 73"/>
                <a:gd name="T20" fmla="*/ 9 w 42"/>
                <a:gd name="T21" fmla="*/ 24 h 73"/>
                <a:gd name="T22" fmla="*/ 4 w 42"/>
                <a:gd name="T23" fmla="*/ 24 h 73"/>
                <a:gd name="T24" fmla="*/ 1 w 42"/>
                <a:gd name="T25" fmla="*/ 22 h 73"/>
                <a:gd name="T26" fmla="*/ 1 w 42"/>
                <a:gd name="T27" fmla="*/ 14 h 73"/>
                <a:gd name="T28" fmla="*/ 4 w 42"/>
                <a:gd name="T29" fmla="*/ 7 h 73"/>
                <a:gd name="T30" fmla="*/ 12 w 42"/>
                <a:gd name="T31" fmla="*/ 2 h 73"/>
                <a:gd name="T32" fmla="*/ 21 w 42"/>
                <a:gd name="T33" fmla="*/ 0 h 73"/>
                <a:gd name="T34" fmla="*/ 29 w 42"/>
                <a:gd name="T35" fmla="*/ 1 h 73"/>
                <a:gd name="T36" fmla="*/ 36 w 42"/>
                <a:gd name="T37" fmla="*/ 6 h 73"/>
                <a:gd name="T38" fmla="*/ 40 w 42"/>
                <a:gd name="T39" fmla="*/ 14 h 73"/>
                <a:gd name="T40" fmla="*/ 40 w 42"/>
                <a:gd name="T41" fmla="*/ 23 h 73"/>
                <a:gd name="T42" fmla="*/ 35 w 42"/>
                <a:gd name="T43" fmla="*/ 33 h 73"/>
                <a:gd name="T44" fmla="*/ 22 w 42"/>
                <a:gd name="T45" fmla="*/ 46 h 73"/>
                <a:gd name="T46" fmla="*/ 12 w 42"/>
                <a:gd name="T47" fmla="*/ 57 h 73"/>
                <a:gd name="T48" fmla="*/ 7 w 42"/>
                <a:gd name="T49" fmla="*/ 64 h 73"/>
                <a:gd name="T50" fmla="*/ 29 w 42"/>
                <a:gd name="T51" fmla="*/ 67 h 73"/>
                <a:gd name="T52" fmla="*/ 36 w 42"/>
                <a:gd name="T53" fmla="*/ 64 h 73"/>
                <a:gd name="T54" fmla="*/ 38 w 42"/>
                <a:gd name="T55" fmla="*/ 59 h 73"/>
                <a:gd name="T56" fmla="*/ 42 w 42"/>
                <a:gd name="T57" fmla="*/ 55 h 73"/>
                <a:gd name="T58" fmla="*/ 0 w 42"/>
                <a:gd name="T59" fmla="*/ 73 h 73"/>
                <a:gd name="T60" fmla="*/ 3 w 42"/>
                <a:gd name="T61" fmla="*/ 63 h 73"/>
                <a:gd name="T62" fmla="*/ 10 w 42"/>
                <a:gd name="T63" fmla="*/ 54 h 73"/>
                <a:gd name="T64" fmla="*/ 20 w 42"/>
                <a:gd name="T65" fmla="*/ 44 h 73"/>
                <a:gd name="T66" fmla="*/ 28 w 42"/>
                <a:gd name="T67"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73">
                  <a:moveTo>
                    <a:pt x="30" y="31"/>
                  </a:moveTo>
                  <a:lnTo>
                    <a:pt x="33" y="25"/>
                  </a:lnTo>
                  <a:lnTo>
                    <a:pt x="34" y="18"/>
                  </a:lnTo>
                  <a:lnTo>
                    <a:pt x="34" y="14"/>
                  </a:lnTo>
                  <a:lnTo>
                    <a:pt x="33" y="10"/>
                  </a:lnTo>
                  <a:lnTo>
                    <a:pt x="30" y="7"/>
                  </a:lnTo>
                  <a:lnTo>
                    <a:pt x="28" y="5"/>
                  </a:lnTo>
                  <a:lnTo>
                    <a:pt x="25" y="4"/>
                  </a:lnTo>
                  <a:lnTo>
                    <a:pt x="20" y="4"/>
                  </a:lnTo>
                  <a:lnTo>
                    <a:pt x="17" y="4"/>
                  </a:lnTo>
                  <a:lnTo>
                    <a:pt x="13" y="5"/>
                  </a:lnTo>
                  <a:lnTo>
                    <a:pt x="11" y="6"/>
                  </a:lnTo>
                  <a:lnTo>
                    <a:pt x="9" y="8"/>
                  </a:lnTo>
                  <a:lnTo>
                    <a:pt x="8" y="10"/>
                  </a:lnTo>
                  <a:lnTo>
                    <a:pt x="8" y="13"/>
                  </a:lnTo>
                  <a:lnTo>
                    <a:pt x="8" y="15"/>
                  </a:lnTo>
                  <a:lnTo>
                    <a:pt x="9" y="17"/>
                  </a:lnTo>
                  <a:lnTo>
                    <a:pt x="10" y="18"/>
                  </a:lnTo>
                  <a:lnTo>
                    <a:pt x="11" y="20"/>
                  </a:lnTo>
                  <a:lnTo>
                    <a:pt x="10" y="23"/>
                  </a:lnTo>
                  <a:lnTo>
                    <a:pt x="10" y="24"/>
                  </a:lnTo>
                  <a:lnTo>
                    <a:pt x="9" y="24"/>
                  </a:lnTo>
                  <a:lnTo>
                    <a:pt x="7" y="25"/>
                  </a:lnTo>
                  <a:lnTo>
                    <a:pt x="4" y="24"/>
                  </a:lnTo>
                  <a:lnTo>
                    <a:pt x="2" y="23"/>
                  </a:lnTo>
                  <a:lnTo>
                    <a:pt x="1" y="22"/>
                  </a:lnTo>
                  <a:lnTo>
                    <a:pt x="1" y="18"/>
                  </a:lnTo>
                  <a:lnTo>
                    <a:pt x="1" y="14"/>
                  </a:lnTo>
                  <a:lnTo>
                    <a:pt x="2" y="10"/>
                  </a:lnTo>
                  <a:lnTo>
                    <a:pt x="4" y="7"/>
                  </a:lnTo>
                  <a:lnTo>
                    <a:pt x="8" y="5"/>
                  </a:lnTo>
                  <a:lnTo>
                    <a:pt x="12" y="2"/>
                  </a:lnTo>
                  <a:lnTo>
                    <a:pt x="17" y="0"/>
                  </a:lnTo>
                  <a:lnTo>
                    <a:pt x="21" y="0"/>
                  </a:lnTo>
                  <a:lnTo>
                    <a:pt x="26" y="0"/>
                  </a:lnTo>
                  <a:lnTo>
                    <a:pt x="29" y="1"/>
                  </a:lnTo>
                  <a:lnTo>
                    <a:pt x="33" y="4"/>
                  </a:lnTo>
                  <a:lnTo>
                    <a:pt x="36" y="6"/>
                  </a:lnTo>
                  <a:lnTo>
                    <a:pt x="38" y="9"/>
                  </a:lnTo>
                  <a:lnTo>
                    <a:pt x="40" y="14"/>
                  </a:lnTo>
                  <a:lnTo>
                    <a:pt x="40" y="18"/>
                  </a:lnTo>
                  <a:lnTo>
                    <a:pt x="40" y="23"/>
                  </a:lnTo>
                  <a:lnTo>
                    <a:pt x="38" y="28"/>
                  </a:lnTo>
                  <a:lnTo>
                    <a:pt x="35" y="33"/>
                  </a:lnTo>
                  <a:lnTo>
                    <a:pt x="31" y="37"/>
                  </a:lnTo>
                  <a:lnTo>
                    <a:pt x="22" y="46"/>
                  </a:lnTo>
                  <a:lnTo>
                    <a:pt x="16" y="52"/>
                  </a:lnTo>
                  <a:lnTo>
                    <a:pt x="12" y="57"/>
                  </a:lnTo>
                  <a:lnTo>
                    <a:pt x="9" y="61"/>
                  </a:lnTo>
                  <a:lnTo>
                    <a:pt x="7" y="64"/>
                  </a:lnTo>
                  <a:lnTo>
                    <a:pt x="4" y="67"/>
                  </a:lnTo>
                  <a:lnTo>
                    <a:pt x="29" y="67"/>
                  </a:lnTo>
                  <a:lnTo>
                    <a:pt x="33" y="67"/>
                  </a:lnTo>
                  <a:lnTo>
                    <a:pt x="36" y="64"/>
                  </a:lnTo>
                  <a:lnTo>
                    <a:pt x="37" y="62"/>
                  </a:lnTo>
                  <a:lnTo>
                    <a:pt x="38" y="59"/>
                  </a:lnTo>
                  <a:lnTo>
                    <a:pt x="39" y="55"/>
                  </a:lnTo>
                  <a:lnTo>
                    <a:pt x="42" y="55"/>
                  </a:lnTo>
                  <a:lnTo>
                    <a:pt x="39" y="73"/>
                  </a:lnTo>
                  <a:lnTo>
                    <a:pt x="0" y="73"/>
                  </a:lnTo>
                  <a:lnTo>
                    <a:pt x="0" y="68"/>
                  </a:lnTo>
                  <a:lnTo>
                    <a:pt x="3" y="63"/>
                  </a:lnTo>
                  <a:lnTo>
                    <a:pt x="7" y="58"/>
                  </a:lnTo>
                  <a:lnTo>
                    <a:pt x="10" y="54"/>
                  </a:lnTo>
                  <a:lnTo>
                    <a:pt x="15" y="50"/>
                  </a:lnTo>
                  <a:lnTo>
                    <a:pt x="20" y="44"/>
                  </a:lnTo>
                  <a:lnTo>
                    <a:pt x="24" y="40"/>
                  </a:lnTo>
                  <a:lnTo>
                    <a:pt x="28" y="35"/>
                  </a:lnTo>
                  <a:lnTo>
                    <a:pt x="30" y="3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0" name="Freeform 319"/>
            <p:cNvSpPr>
              <a:spLocks/>
            </p:cNvSpPr>
            <p:nvPr/>
          </p:nvSpPr>
          <p:spPr bwMode="auto">
            <a:xfrm>
              <a:off x="6172274" y="4955230"/>
              <a:ext cx="117523" cy="104307"/>
            </a:xfrm>
            <a:custGeom>
              <a:avLst/>
              <a:gdLst>
                <a:gd name="T0" fmla="*/ 0 w 64"/>
                <a:gd name="T1" fmla="*/ 77 h 77"/>
                <a:gd name="T2" fmla="*/ 16 w 64"/>
                <a:gd name="T3" fmla="*/ 0 h 77"/>
                <a:gd name="T4" fmla="*/ 64 w 64"/>
                <a:gd name="T5" fmla="*/ 0 h 77"/>
                <a:gd name="T6" fmla="*/ 62 w 64"/>
                <a:gd name="T7" fmla="*/ 9 h 77"/>
                <a:gd name="T8" fmla="*/ 24 w 64"/>
                <a:gd name="T9" fmla="*/ 9 h 77"/>
                <a:gd name="T10" fmla="*/ 18 w 64"/>
                <a:gd name="T11" fmla="*/ 33 h 77"/>
                <a:gd name="T12" fmla="*/ 60 w 64"/>
                <a:gd name="T13" fmla="*/ 33 h 77"/>
                <a:gd name="T14" fmla="*/ 56 w 64"/>
                <a:gd name="T15" fmla="*/ 42 h 77"/>
                <a:gd name="T16" fmla="*/ 16 w 64"/>
                <a:gd name="T17" fmla="*/ 42 h 77"/>
                <a:gd name="T18" fmla="*/ 9 w 64"/>
                <a:gd name="T19" fmla="*/ 77 h 77"/>
                <a:gd name="T20" fmla="*/ 0 w 64"/>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77">
                  <a:moveTo>
                    <a:pt x="0" y="77"/>
                  </a:moveTo>
                  <a:lnTo>
                    <a:pt x="16" y="0"/>
                  </a:lnTo>
                  <a:lnTo>
                    <a:pt x="64" y="0"/>
                  </a:lnTo>
                  <a:lnTo>
                    <a:pt x="62" y="9"/>
                  </a:lnTo>
                  <a:lnTo>
                    <a:pt x="24" y="9"/>
                  </a:lnTo>
                  <a:lnTo>
                    <a:pt x="18" y="33"/>
                  </a:lnTo>
                  <a:lnTo>
                    <a:pt x="60" y="33"/>
                  </a:lnTo>
                  <a:lnTo>
                    <a:pt x="56" y="42"/>
                  </a:lnTo>
                  <a:lnTo>
                    <a:pt x="16" y="42"/>
                  </a:lnTo>
                  <a:lnTo>
                    <a:pt x="9" y="77"/>
                  </a:lnTo>
                  <a:lnTo>
                    <a:pt x="0" y="7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1" name="Freeform 320"/>
            <p:cNvSpPr>
              <a:spLocks noEditPoints="1"/>
            </p:cNvSpPr>
            <p:nvPr/>
          </p:nvSpPr>
          <p:spPr bwMode="auto">
            <a:xfrm>
              <a:off x="6289797" y="5051409"/>
              <a:ext cx="49581" cy="50122"/>
            </a:xfrm>
            <a:custGeom>
              <a:avLst/>
              <a:gdLst>
                <a:gd name="T0" fmla="*/ 6 w 27"/>
                <a:gd name="T1" fmla="*/ 5 h 37"/>
                <a:gd name="T2" fmla="*/ 6 w 27"/>
                <a:gd name="T3" fmla="*/ 12 h 37"/>
                <a:gd name="T4" fmla="*/ 9 w 27"/>
                <a:gd name="T5" fmla="*/ 15 h 37"/>
                <a:gd name="T6" fmla="*/ 15 w 27"/>
                <a:gd name="T7" fmla="*/ 15 h 37"/>
                <a:gd name="T8" fmla="*/ 18 w 27"/>
                <a:gd name="T9" fmla="*/ 12 h 37"/>
                <a:gd name="T10" fmla="*/ 18 w 27"/>
                <a:gd name="T11" fmla="*/ 5 h 37"/>
                <a:gd name="T12" fmla="*/ 15 w 27"/>
                <a:gd name="T13" fmla="*/ 2 h 37"/>
                <a:gd name="T14" fmla="*/ 9 w 27"/>
                <a:gd name="T15" fmla="*/ 2 h 37"/>
                <a:gd name="T16" fmla="*/ 14 w 27"/>
                <a:gd name="T17" fmla="*/ 22 h 37"/>
                <a:gd name="T18" fmla="*/ 22 w 27"/>
                <a:gd name="T19" fmla="*/ 23 h 37"/>
                <a:gd name="T20" fmla="*/ 25 w 27"/>
                <a:gd name="T21" fmla="*/ 27 h 37"/>
                <a:gd name="T22" fmla="*/ 25 w 27"/>
                <a:gd name="T23" fmla="*/ 31 h 37"/>
                <a:gd name="T24" fmla="*/ 22 w 27"/>
                <a:gd name="T25" fmla="*/ 35 h 37"/>
                <a:gd name="T26" fmla="*/ 16 w 27"/>
                <a:gd name="T27" fmla="*/ 37 h 37"/>
                <a:gd name="T28" fmla="*/ 8 w 27"/>
                <a:gd name="T29" fmla="*/ 37 h 37"/>
                <a:gd name="T30" fmla="*/ 1 w 27"/>
                <a:gd name="T31" fmla="*/ 32 h 37"/>
                <a:gd name="T32" fmla="*/ 1 w 27"/>
                <a:gd name="T33" fmla="*/ 29 h 37"/>
                <a:gd name="T34" fmla="*/ 4 w 27"/>
                <a:gd name="T35" fmla="*/ 26 h 37"/>
                <a:gd name="T36" fmla="*/ 4 w 27"/>
                <a:gd name="T37" fmla="*/ 22 h 37"/>
                <a:gd name="T38" fmla="*/ 2 w 27"/>
                <a:gd name="T39" fmla="*/ 20 h 37"/>
                <a:gd name="T40" fmla="*/ 4 w 27"/>
                <a:gd name="T41" fmla="*/ 18 h 37"/>
                <a:gd name="T42" fmla="*/ 6 w 27"/>
                <a:gd name="T43" fmla="*/ 15 h 37"/>
                <a:gd name="T44" fmla="*/ 2 w 27"/>
                <a:gd name="T45" fmla="*/ 11 h 37"/>
                <a:gd name="T46" fmla="*/ 2 w 27"/>
                <a:gd name="T47" fmla="*/ 5 h 37"/>
                <a:gd name="T48" fmla="*/ 7 w 27"/>
                <a:gd name="T49" fmla="*/ 1 h 37"/>
                <a:gd name="T50" fmla="*/ 13 w 27"/>
                <a:gd name="T51" fmla="*/ 0 h 37"/>
                <a:gd name="T52" fmla="*/ 17 w 27"/>
                <a:gd name="T53" fmla="*/ 1 h 37"/>
                <a:gd name="T54" fmla="*/ 22 w 27"/>
                <a:gd name="T55" fmla="*/ 0 h 37"/>
                <a:gd name="T56" fmla="*/ 25 w 27"/>
                <a:gd name="T57" fmla="*/ 0 h 37"/>
                <a:gd name="T58" fmla="*/ 27 w 27"/>
                <a:gd name="T59" fmla="*/ 2 h 37"/>
                <a:gd name="T60" fmla="*/ 26 w 27"/>
                <a:gd name="T61" fmla="*/ 4 h 37"/>
                <a:gd name="T62" fmla="*/ 24 w 27"/>
                <a:gd name="T63" fmla="*/ 4 h 37"/>
                <a:gd name="T64" fmla="*/ 23 w 27"/>
                <a:gd name="T65" fmla="*/ 2 h 37"/>
                <a:gd name="T66" fmla="*/ 20 w 27"/>
                <a:gd name="T67" fmla="*/ 3 h 37"/>
                <a:gd name="T68" fmla="*/ 22 w 27"/>
                <a:gd name="T69" fmla="*/ 6 h 37"/>
                <a:gd name="T70" fmla="*/ 22 w 27"/>
                <a:gd name="T71" fmla="*/ 12 h 37"/>
                <a:gd name="T72" fmla="*/ 17 w 27"/>
                <a:gd name="T73" fmla="*/ 17 h 37"/>
                <a:gd name="T74" fmla="*/ 13 w 27"/>
                <a:gd name="T75" fmla="*/ 18 h 37"/>
                <a:gd name="T76" fmla="*/ 7 w 27"/>
                <a:gd name="T77" fmla="*/ 17 h 37"/>
                <a:gd name="T78" fmla="*/ 6 w 27"/>
                <a:gd name="T79" fmla="*/ 19 h 37"/>
                <a:gd name="T80" fmla="*/ 7 w 27"/>
                <a:gd name="T81" fmla="*/ 21 h 37"/>
                <a:gd name="T82" fmla="*/ 14 w 27"/>
                <a:gd name="T83" fmla="*/ 26 h 37"/>
                <a:gd name="T84" fmla="*/ 6 w 27"/>
                <a:gd name="T85" fmla="*/ 26 h 37"/>
                <a:gd name="T86" fmla="*/ 4 w 27"/>
                <a:gd name="T87" fmla="*/ 28 h 37"/>
                <a:gd name="T88" fmla="*/ 5 w 27"/>
                <a:gd name="T89" fmla="*/ 32 h 37"/>
                <a:gd name="T90" fmla="*/ 9 w 27"/>
                <a:gd name="T91" fmla="*/ 36 h 37"/>
                <a:gd name="T92" fmla="*/ 16 w 27"/>
                <a:gd name="T93" fmla="*/ 36 h 37"/>
                <a:gd name="T94" fmla="*/ 22 w 27"/>
                <a:gd name="T95" fmla="*/ 32 h 37"/>
                <a:gd name="T96" fmla="*/ 22 w 27"/>
                <a:gd name="T97" fmla="*/ 29 h 37"/>
                <a:gd name="T98" fmla="*/ 20 w 27"/>
                <a:gd name="T99" fmla="*/ 27 h 37"/>
                <a:gd name="T100" fmla="*/ 16 w 27"/>
                <a:gd name="T10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 h="37">
                  <a:moveTo>
                    <a:pt x="7" y="3"/>
                  </a:moveTo>
                  <a:lnTo>
                    <a:pt x="6" y="5"/>
                  </a:lnTo>
                  <a:lnTo>
                    <a:pt x="6" y="10"/>
                  </a:lnTo>
                  <a:lnTo>
                    <a:pt x="6" y="12"/>
                  </a:lnTo>
                  <a:lnTo>
                    <a:pt x="7" y="14"/>
                  </a:lnTo>
                  <a:lnTo>
                    <a:pt x="9" y="15"/>
                  </a:lnTo>
                  <a:lnTo>
                    <a:pt x="13" y="17"/>
                  </a:lnTo>
                  <a:lnTo>
                    <a:pt x="15" y="15"/>
                  </a:lnTo>
                  <a:lnTo>
                    <a:pt x="17" y="14"/>
                  </a:lnTo>
                  <a:lnTo>
                    <a:pt x="18" y="12"/>
                  </a:lnTo>
                  <a:lnTo>
                    <a:pt x="18" y="10"/>
                  </a:lnTo>
                  <a:lnTo>
                    <a:pt x="18" y="5"/>
                  </a:lnTo>
                  <a:lnTo>
                    <a:pt x="17" y="3"/>
                  </a:lnTo>
                  <a:lnTo>
                    <a:pt x="15" y="2"/>
                  </a:lnTo>
                  <a:lnTo>
                    <a:pt x="13" y="2"/>
                  </a:lnTo>
                  <a:lnTo>
                    <a:pt x="9" y="2"/>
                  </a:lnTo>
                  <a:lnTo>
                    <a:pt x="7" y="3"/>
                  </a:lnTo>
                  <a:close/>
                  <a:moveTo>
                    <a:pt x="14" y="22"/>
                  </a:moveTo>
                  <a:lnTo>
                    <a:pt x="18" y="22"/>
                  </a:lnTo>
                  <a:lnTo>
                    <a:pt x="22" y="23"/>
                  </a:lnTo>
                  <a:lnTo>
                    <a:pt x="23" y="24"/>
                  </a:lnTo>
                  <a:lnTo>
                    <a:pt x="25" y="27"/>
                  </a:lnTo>
                  <a:lnTo>
                    <a:pt x="25" y="29"/>
                  </a:lnTo>
                  <a:lnTo>
                    <a:pt x="25" y="31"/>
                  </a:lnTo>
                  <a:lnTo>
                    <a:pt x="24" y="33"/>
                  </a:lnTo>
                  <a:lnTo>
                    <a:pt x="22" y="35"/>
                  </a:lnTo>
                  <a:lnTo>
                    <a:pt x="19" y="36"/>
                  </a:lnTo>
                  <a:lnTo>
                    <a:pt x="16" y="37"/>
                  </a:lnTo>
                  <a:lnTo>
                    <a:pt x="13" y="37"/>
                  </a:lnTo>
                  <a:lnTo>
                    <a:pt x="8" y="37"/>
                  </a:lnTo>
                  <a:lnTo>
                    <a:pt x="4" y="35"/>
                  </a:lnTo>
                  <a:lnTo>
                    <a:pt x="1" y="32"/>
                  </a:lnTo>
                  <a:lnTo>
                    <a:pt x="0" y="30"/>
                  </a:lnTo>
                  <a:lnTo>
                    <a:pt x="1" y="29"/>
                  </a:lnTo>
                  <a:lnTo>
                    <a:pt x="1" y="27"/>
                  </a:lnTo>
                  <a:lnTo>
                    <a:pt x="4" y="26"/>
                  </a:lnTo>
                  <a:lnTo>
                    <a:pt x="6" y="24"/>
                  </a:lnTo>
                  <a:lnTo>
                    <a:pt x="4" y="22"/>
                  </a:lnTo>
                  <a:lnTo>
                    <a:pt x="2" y="21"/>
                  </a:lnTo>
                  <a:lnTo>
                    <a:pt x="2" y="20"/>
                  </a:lnTo>
                  <a:lnTo>
                    <a:pt x="2" y="19"/>
                  </a:lnTo>
                  <a:lnTo>
                    <a:pt x="4" y="18"/>
                  </a:lnTo>
                  <a:lnTo>
                    <a:pt x="5" y="17"/>
                  </a:lnTo>
                  <a:lnTo>
                    <a:pt x="6" y="15"/>
                  </a:lnTo>
                  <a:lnTo>
                    <a:pt x="4" y="13"/>
                  </a:lnTo>
                  <a:lnTo>
                    <a:pt x="2" y="11"/>
                  </a:lnTo>
                  <a:lnTo>
                    <a:pt x="2" y="10"/>
                  </a:lnTo>
                  <a:lnTo>
                    <a:pt x="2" y="5"/>
                  </a:lnTo>
                  <a:lnTo>
                    <a:pt x="5" y="3"/>
                  </a:lnTo>
                  <a:lnTo>
                    <a:pt x="7" y="1"/>
                  </a:lnTo>
                  <a:lnTo>
                    <a:pt x="9" y="1"/>
                  </a:lnTo>
                  <a:lnTo>
                    <a:pt x="13" y="0"/>
                  </a:lnTo>
                  <a:lnTo>
                    <a:pt x="16" y="1"/>
                  </a:lnTo>
                  <a:lnTo>
                    <a:pt x="17" y="1"/>
                  </a:lnTo>
                  <a:lnTo>
                    <a:pt x="19" y="2"/>
                  </a:lnTo>
                  <a:lnTo>
                    <a:pt x="22" y="0"/>
                  </a:lnTo>
                  <a:lnTo>
                    <a:pt x="25" y="0"/>
                  </a:lnTo>
                  <a:lnTo>
                    <a:pt x="25" y="0"/>
                  </a:lnTo>
                  <a:lnTo>
                    <a:pt x="26" y="1"/>
                  </a:lnTo>
                  <a:lnTo>
                    <a:pt x="27" y="2"/>
                  </a:lnTo>
                  <a:lnTo>
                    <a:pt x="26" y="4"/>
                  </a:lnTo>
                  <a:lnTo>
                    <a:pt x="26" y="4"/>
                  </a:lnTo>
                  <a:lnTo>
                    <a:pt x="25" y="4"/>
                  </a:lnTo>
                  <a:lnTo>
                    <a:pt x="24" y="4"/>
                  </a:lnTo>
                  <a:lnTo>
                    <a:pt x="23" y="3"/>
                  </a:lnTo>
                  <a:lnTo>
                    <a:pt x="23" y="2"/>
                  </a:lnTo>
                  <a:lnTo>
                    <a:pt x="22" y="2"/>
                  </a:lnTo>
                  <a:lnTo>
                    <a:pt x="20" y="3"/>
                  </a:lnTo>
                  <a:lnTo>
                    <a:pt x="20" y="4"/>
                  </a:lnTo>
                  <a:lnTo>
                    <a:pt x="22" y="6"/>
                  </a:lnTo>
                  <a:lnTo>
                    <a:pt x="22" y="10"/>
                  </a:lnTo>
                  <a:lnTo>
                    <a:pt x="22" y="12"/>
                  </a:lnTo>
                  <a:lnTo>
                    <a:pt x="19" y="15"/>
                  </a:lnTo>
                  <a:lnTo>
                    <a:pt x="17" y="17"/>
                  </a:lnTo>
                  <a:lnTo>
                    <a:pt x="15" y="18"/>
                  </a:lnTo>
                  <a:lnTo>
                    <a:pt x="13" y="18"/>
                  </a:lnTo>
                  <a:lnTo>
                    <a:pt x="9" y="18"/>
                  </a:lnTo>
                  <a:lnTo>
                    <a:pt x="7" y="17"/>
                  </a:lnTo>
                  <a:lnTo>
                    <a:pt x="6" y="18"/>
                  </a:lnTo>
                  <a:lnTo>
                    <a:pt x="6" y="19"/>
                  </a:lnTo>
                  <a:lnTo>
                    <a:pt x="6" y="21"/>
                  </a:lnTo>
                  <a:lnTo>
                    <a:pt x="7" y="21"/>
                  </a:lnTo>
                  <a:lnTo>
                    <a:pt x="14" y="22"/>
                  </a:lnTo>
                  <a:close/>
                  <a:moveTo>
                    <a:pt x="14" y="26"/>
                  </a:moveTo>
                  <a:lnTo>
                    <a:pt x="8" y="24"/>
                  </a:lnTo>
                  <a:lnTo>
                    <a:pt x="6" y="26"/>
                  </a:lnTo>
                  <a:lnTo>
                    <a:pt x="5" y="27"/>
                  </a:lnTo>
                  <a:lnTo>
                    <a:pt x="4" y="28"/>
                  </a:lnTo>
                  <a:lnTo>
                    <a:pt x="4" y="30"/>
                  </a:lnTo>
                  <a:lnTo>
                    <a:pt x="5" y="32"/>
                  </a:lnTo>
                  <a:lnTo>
                    <a:pt x="6" y="33"/>
                  </a:lnTo>
                  <a:lnTo>
                    <a:pt x="9" y="36"/>
                  </a:lnTo>
                  <a:lnTo>
                    <a:pt x="13" y="36"/>
                  </a:lnTo>
                  <a:lnTo>
                    <a:pt x="16" y="36"/>
                  </a:lnTo>
                  <a:lnTo>
                    <a:pt x="19" y="35"/>
                  </a:lnTo>
                  <a:lnTo>
                    <a:pt x="22" y="32"/>
                  </a:lnTo>
                  <a:lnTo>
                    <a:pt x="22" y="30"/>
                  </a:lnTo>
                  <a:lnTo>
                    <a:pt x="22" y="29"/>
                  </a:lnTo>
                  <a:lnTo>
                    <a:pt x="20" y="28"/>
                  </a:lnTo>
                  <a:lnTo>
                    <a:pt x="20" y="27"/>
                  </a:lnTo>
                  <a:lnTo>
                    <a:pt x="19" y="27"/>
                  </a:lnTo>
                  <a:lnTo>
                    <a:pt x="16" y="26"/>
                  </a:lnTo>
                  <a:lnTo>
                    <a:pt x="14"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2" name="Freeform 321"/>
            <p:cNvSpPr>
              <a:spLocks/>
            </p:cNvSpPr>
            <p:nvPr/>
          </p:nvSpPr>
          <p:spPr bwMode="auto">
            <a:xfrm>
              <a:off x="6346723" y="5051409"/>
              <a:ext cx="34890" cy="37930"/>
            </a:xfrm>
            <a:custGeom>
              <a:avLst/>
              <a:gdLst>
                <a:gd name="T0" fmla="*/ 18 w 19"/>
                <a:gd name="T1" fmla="*/ 17 h 28"/>
                <a:gd name="T2" fmla="*/ 19 w 19"/>
                <a:gd name="T3" fmla="*/ 18 h 28"/>
                <a:gd name="T4" fmla="*/ 19 w 19"/>
                <a:gd name="T5" fmla="*/ 20 h 28"/>
                <a:gd name="T6" fmla="*/ 18 w 19"/>
                <a:gd name="T7" fmla="*/ 23 h 28"/>
                <a:gd name="T8" fmla="*/ 17 w 19"/>
                <a:gd name="T9" fmla="*/ 26 h 28"/>
                <a:gd name="T10" fmla="*/ 13 w 19"/>
                <a:gd name="T11" fmla="*/ 28 h 28"/>
                <a:gd name="T12" fmla="*/ 10 w 19"/>
                <a:gd name="T13" fmla="*/ 28 h 28"/>
                <a:gd name="T14" fmla="*/ 8 w 19"/>
                <a:gd name="T15" fmla="*/ 28 h 28"/>
                <a:gd name="T16" fmla="*/ 5 w 19"/>
                <a:gd name="T17" fmla="*/ 28 h 28"/>
                <a:gd name="T18" fmla="*/ 3 w 19"/>
                <a:gd name="T19" fmla="*/ 27 h 28"/>
                <a:gd name="T20" fmla="*/ 2 w 19"/>
                <a:gd name="T21" fmla="*/ 27 h 28"/>
                <a:gd name="T22" fmla="*/ 1 w 19"/>
                <a:gd name="T23" fmla="*/ 28 h 28"/>
                <a:gd name="T24" fmla="*/ 0 w 19"/>
                <a:gd name="T25" fmla="*/ 19 h 28"/>
                <a:gd name="T26" fmla="*/ 1 w 19"/>
                <a:gd name="T27" fmla="*/ 19 h 28"/>
                <a:gd name="T28" fmla="*/ 2 w 19"/>
                <a:gd name="T29" fmla="*/ 22 h 28"/>
                <a:gd name="T30" fmla="*/ 4 w 19"/>
                <a:gd name="T31" fmla="*/ 24 h 28"/>
                <a:gd name="T32" fmla="*/ 6 w 19"/>
                <a:gd name="T33" fmla="*/ 26 h 28"/>
                <a:gd name="T34" fmla="*/ 10 w 19"/>
                <a:gd name="T35" fmla="*/ 27 h 28"/>
                <a:gd name="T36" fmla="*/ 12 w 19"/>
                <a:gd name="T37" fmla="*/ 27 h 28"/>
                <a:gd name="T38" fmla="*/ 14 w 19"/>
                <a:gd name="T39" fmla="*/ 26 h 28"/>
                <a:gd name="T40" fmla="*/ 15 w 19"/>
                <a:gd name="T41" fmla="*/ 23 h 28"/>
                <a:gd name="T42" fmla="*/ 15 w 19"/>
                <a:gd name="T43" fmla="*/ 21 h 28"/>
                <a:gd name="T44" fmla="*/ 15 w 19"/>
                <a:gd name="T45" fmla="*/ 20 h 28"/>
                <a:gd name="T46" fmla="*/ 14 w 19"/>
                <a:gd name="T47" fmla="*/ 18 h 28"/>
                <a:gd name="T48" fmla="*/ 13 w 19"/>
                <a:gd name="T49" fmla="*/ 17 h 28"/>
                <a:gd name="T50" fmla="*/ 11 w 19"/>
                <a:gd name="T51" fmla="*/ 15 h 28"/>
                <a:gd name="T52" fmla="*/ 9 w 19"/>
                <a:gd name="T53" fmla="*/ 14 h 28"/>
                <a:gd name="T54" fmla="*/ 8 w 19"/>
                <a:gd name="T55" fmla="*/ 14 h 28"/>
                <a:gd name="T56" fmla="*/ 8 w 19"/>
                <a:gd name="T57" fmla="*/ 14 h 28"/>
                <a:gd name="T58" fmla="*/ 5 w 19"/>
                <a:gd name="T59" fmla="*/ 13 h 28"/>
                <a:gd name="T60" fmla="*/ 2 w 19"/>
                <a:gd name="T61" fmla="*/ 11 h 28"/>
                <a:gd name="T62" fmla="*/ 1 w 19"/>
                <a:gd name="T63" fmla="*/ 9 h 28"/>
                <a:gd name="T64" fmla="*/ 1 w 19"/>
                <a:gd name="T65" fmla="*/ 8 h 28"/>
                <a:gd name="T66" fmla="*/ 1 w 19"/>
                <a:gd name="T67" fmla="*/ 4 h 28"/>
                <a:gd name="T68" fmla="*/ 3 w 19"/>
                <a:gd name="T69" fmla="*/ 2 h 28"/>
                <a:gd name="T70" fmla="*/ 5 w 19"/>
                <a:gd name="T71" fmla="*/ 0 h 28"/>
                <a:gd name="T72" fmla="*/ 9 w 19"/>
                <a:gd name="T73" fmla="*/ 0 h 28"/>
                <a:gd name="T74" fmla="*/ 11 w 19"/>
                <a:gd name="T75" fmla="*/ 0 h 28"/>
                <a:gd name="T76" fmla="*/ 13 w 19"/>
                <a:gd name="T77" fmla="*/ 0 h 28"/>
                <a:gd name="T78" fmla="*/ 14 w 19"/>
                <a:gd name="T79" fmla="*/ 1 h 28"/>
                <a:gd name="T80" fmla="*/ 15 w 19"/>
                <a:gd name="T81" fmla="*/ 1 h 28"/>
                <a:gd name="T82" fmla="*/ 15 w 19"/>
                <a:gd name="T83" fmla="*/ 1 h 28"/>
                <a:gd name="T84" fmla="*/ 18 w 19"/>
                <a:gd name="T85" fmla="*/ 0 h 28"/>
                <a:gd name="T86" fmla="*/ 18 w 19"/>
                <a:gd name="T87" fmla="*/ 8 h 28"/>
                <a:gd name="T88" fmla="*/ 17 w 19"/>
                <a:gd name="T89" fmla="*/ 8 h 28"/>
                <a:gd name="T90" fmla="*/ 15 w 19"/>
                <a:gd name="T91" fmla="*/ 5 h 28"/>
                <a:gd name="T92" fmla="*/ 14 w 19"/>
                <a:gd name="T93" fmla="*/ 3 h 28"/>
                <a:gd name="T94" fmla="*/ 12 w 19"/>
                <a:gd name="T95" fmla="*/ 2 h 28"/>
                <a:gd name="T96" fmla="*/ 10 w 19"/>
                <a:gd name="T97" fmla="*/ 1 h 28"/>
                <a:gd name="T98" fmla="*/ 6 w 19"/>
                <a:gd name="T99" fmla="*/ 2 h 28"/>
                <a:gd name="T100" fmla="*/ 5 w 19"/>
                <a:gd name="T101" fmla="*/ 2 h 28"/>
                <a:gd name="T102" fmla="*/ 4 w 19"/>
                <a:gd name="T103" fmla="*/ 4 h 28"/>
                <a:gd name="T104" fmla="*/ 3 w 19"/>
                <a:gd name="T105" fmla="*/ 6 h 28"/>
                <a:gd name="T106" fmla="*/ 4 w 19"/>
                <a:gd name="T107" fmla="*/ 8 h 28"/>
                <a:gd name="T108" fmla="*/ 5 w 19"/>
                <a:gd name="T109" fmla="*/ 9 h 28"/>
                <a:gd name="T110" fmla="*/ 9 w 19"/>
                <a:gd name="T111" fmla="*/ 11 h 28"/>
                <a:gd name="T112" fmla="*/ 10 w 19"/>
                <a:gd name="T113" fmla="*/ 12 h 28"/>
                <a:gd name="T114" fmla="*/ 12 w 19"/>
                <a:gd name="T115" fmla="*/ 12 h 28"/>
                <a:gd name="T116" fmla="*/ 13 w 19"/>
                <a:gd name="T117" fmla="*/ 13 h 28"/>
                <a:gd name="T118" fmla="*/ 15 w 19"/>
                <a:gd name="T119" fmla="*/ 14 h 28"/>
                <a:gd name="T120" fmla="*/ 18 w 19"/>
                <a:gd name="T121"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 h="28">
                  <a:moveTo>
                    <a:pt x="18" y="17"/>
                  </a:moveTo>
                  <a:lnTo>
                    <a:pt x="19" y="18"/>
                  </a:lnTo>
                  <a:lnTo>
                    <a:pt x="19" y="20"/>
                  </a:lnTo>
                  <a:lnTo>
                    <a:pt x="18" y="23"/>
                  </a:lnTo>
                  <a:lnTo>
                    <a:pt x="17" y="26"/>
                  </a:lnTo>
                  <a:lnTo>
                    <a:pt x="13" y="28"/>
                  </a:lnTo>
                  <a:lnTo>
                    <a:pt x="10" y="28"/>
                  </a:lnTo>
                  <a:lnTo>
                    <a:pt x="8" y="28"/>
                  </a:lnTo>
                  <a:lnTo>
                    <a:pt x="5" y="28"/>
                  </a:lnTo>
                  <a:lnTo>
                    <a:pt x="3" y="27"/>
                  </a:lnTo>
                  <a:lnTo>
                    <a:pt x="2" y="27"/>
                  </a:lnTo>
                  <a:lnTo>
                    <a:pt x="1" y="28"/>
                  </a:lnTo>
                  <a:lnTo>
                    <a:pt x="0" y="19"/>
                  </a:lnTo>
                  <a:lnTo>
                    <a:pt x="1" y="19"/>
                  </a:lnTo>
                  <a:lnTo>
                    <a:pt x="2" y="22"/>
                  </a:lnTo>
                  <a:lnTo>
                    <a:pt x="4" y="24"/>
                  </a:lnTo>
                  <a:lnTo>
                    <a:pt x="6" y="26"/>
                  </a:lnTo>
                  <a:lnTo>
                    <a:pt x="10" y="27"/>
                  </a:lnTo>
                  <a:lnTo>
                    <a:pt x="12" y="27"/>
                  </a:lnTo>
                  <a:lnTo>
                    <a:pt x="14" y="26"/>
                  </a:lnTo>
                  <a:lnTo>
                    <a:pt x="15" y="23"/>
                  </a:lnTo>
                  <a:lnTo>
                    <a:pt x="15" y="21"/>
                  </a:lnTo>
                  <a:lnTo>
                    <a:pt x="15" y="20"/>
                  </a:lnTo>
                  <a:lnTo>
                    <a:pt x="14" y="18"/>
                  </a:lnTo>
                  <a:lnTo>
                    <a:pt x="13" y="17"/>
                  </a:lnTo>
                  <a:lnTo>
                    <a:pt x="11" y="15"/>
                  </a:lnTo>
                  <a:lnTo>
                    <a:pt x="9" y="14"/>
                  </a:lnTo>
                  <a:lnTo>
                    <a:pt x="8" y="14"/>
                  </a:lnTo>
                  <a:lnTo>
                    <a:pt x="8" y="14"/>
                  </a:lnTo>
                  <a:lnTo>
                    <a:pt x="5" y="13"/>
                  </a:lnTo>
                  <a:lnTo>
                    <a:pt x="2" y="11"/>
                  </a:lnTo>
                  <a:lnTo>
                    <a:pt x="1" y="9"/>
                  </a:lnTo>
                  <a:lnTo>
                    <a:pt x="1" y="8"/>
                  </a:lnTo>
                  <a:lnTo>
                    <a:pt x="1" y="4"/>
                  </a:lnTo>
                  <a:lnTo>
                    <a:pt x="3" y="2"/>
                  </a:lnTo>
                  <a:lnTo>
                    <a:pt x="5" y="0"/>
                  </a:lnTo>
                  <a:lnTo>
                    <a:pt x="9" y="0"/>
                  </a:lnTo>
                  <a:lnTo>
                    <a:pt x="11" y="0"/>
                  </a:lnTo>
                  <a:lnTo>
                    <a:pt x="13" y="0"/>
                  </a:lnTo>
                  <a:lnTo>
                    <a:pt x="14" y="1"/>
                  </a:lnTo>
                  <a:lnTo>
                    <a:pt x="15" y="1"/>
                  </a:lnTo>
                  <a:lnTo>
                    <a:pt x="15" y="1"/>
                  </a:lnTo>
                  <a:lnTo>
                    <a:pt x="18" y="0"/>
                  </a:lnTo>
                  <a:lnTo>
                    <a:pt x="18" y="8"/>
                  </a:lnTo>
                  <a:lnTo>
                    <a:pt x="17" y="8"/>
                  </a:lnTo>
                  <a:lnTo>
                    <a:pt x="15" y="5"/>
                  </a:lnTo>
                  <a:lnTo>
                    <a:pt x="14" y="3"/>
                  </a:lnTo>
                  <a:lnTo>
                    <a:pt x="12" y="2"/>
                  </a:lnTo>
                  <a:lnTo>
                    <a:pt x="10" y="1"/>
                  </a:lnTo>
                  <a:lnTo>
                    <a:pt x="6" y="2"/>
                  </a:lnTo>
                  <a:lnTo>
                    <a:pt x="5" y="2"/>
                  </a:lnTo>
                  <a:lnTo>
                    <a:pt x="4" y="4"/>
                  </a:lnTo>
                  <a:lnTo>
                    <a:pt x="3" y="6"/>
                  </a:lnTo>
                  <a:lnTo>
                    <a:pt x="4" y="8"/>
                  </a:lnTo>
                  <a:lnTo>
                    <a:pt x="5" y="9"/>
                  </a:lnTo>
                  <a:lnTo>
                    <a:pt x="9" y="11"/>
                  </a:lnTo>
                  <a:lnTo>
                    <a:pt x="10" y="12"/>
                  </a:lnTo>
                  <a:lnTo>
                    <a:pt x="12" y="12"/>
                  </a:lnTo>
                  <a:lnTo>
                    <a:pt x="13" y="13"/>
                  </a:lnTo>
                  <a:lnTo>
                    <a:pt x="15" y="14"/>
                  </a:lnTo>
                  <a:lnTo>
                    <a:pt x="18" y="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3" name="Freeform 322"/>
            <p:cNvSpPr>
              <a:spLocks noEditPoints="1"/>
            </p:cNvSpPr>
            <p:nvPr/>
          </p:nvSpPr>
          <p:spPr bwMode="auto">
            <a:xfrm>
              <a:off x="6394467" y="4990451"/>
              <a:ext cx="86307" cy="33866"/>
            </a:xfrm>
            <a:custGeom>
              <a:avLst/>
              <a:gdLst>
                <a:gd name="T0" fmla="*/ 0 w 47"/>
                <a:gd name="T1" fmla="*/ 4 h 25"/>
                <a:gd name="T2" fmla="*/ 0 w 47"/>
                <a:gd name="T3" fmla="*/ 0 h 25"/>
                <a:gd name="T4" fmla="*/ 47 w 47"/>
                <a:gd name="T5" fmla="*/ 0 h 25"/>
                <a:gd name="T6" fmla="*/ 47 w 47"/>
                <a:gd name="T7" fmla="*/ 4 h 25"/>
                <a:gd name="T8" fmla="*/ 0 w 47"/>
                <a:gd name="T9" fmla="*/ 4 h 25"/>
                <a:gd name="T10" fmla="*/ 0 w 47"/>
                <a:gd name="T11" fmla="*/ 25 h 25"/>
                <a:gd name="T12" fmla="*/ 0 w 47"/>
                <a:gd name="T13" fmla="*/ 21 h 25"/>
                <a:gd name="T14" fmla="*/ 47 w 47"/>
                <a:gd name="T15" fmla="*/ 21 h 25"/>
                <a:gd name="T16" fmla="*/ 47 w 47"/>
                <a:gd name="T17" fmla="*/ 25 h 25"/>
                <a:gd name="T18" fmla="*/ 0 w 47"/>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25">
                  <a:moveTo>
                    <a:pt x="0" y="4"/>
                  </a:moveTo>
                  <a:lnTo>
                    <a:pt x="0" y="0"/>
                  </a:lnTo>
                  <a:lnTo>
                    <a:pt x="47" y="0"/>
                  </a:lnTo>
                  <a:lnTo>
                    <a:pt x="47" y="4"/>
                  </a:lnTo>
                  <a:lnTo>
                    <a:pt x="0" y="4"/>
                  </a:lnTo>
                  <a:close/>
                  <a:moveTo>
                    <a:pt x="0" y="25"/>
                  </a:moveTo>
                  <a:lnTo>
                    <a:pt x="0" y="21"/>
                  </a:lnTo>
                  <a:lnTo>
                    <a:pt x="47" y="21"/>
                  </a:lnTo>
                  <a:lnTo>
                    <a:pt x="47" y="25"/>
                  </a:lnTo>
                  <a:lnTo>
                    <a:pt x="0" y="2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4" name="Freeform 323"/>
            <p:cNvSpPr>
              <a:spLocks/>
            </p:cNvSpPr>
            <p:nvPr/>
          </p:nvSpPr>
          <p:spPr bwMode="auto">
            <a:xfrm>
              <a:off x="6559734" y="4959294"/>
              <a:ext cx="73452" cy="98889"/>
            </a:xfrm>
            <a:custGeom>
              <a:avLst/>
              <a:gdLst>
                <a:gd name="T0" fmla="*/ 39 w 40"/>
                <a:gd name="T1" fmla="*/ 47 h 73"/>
                <a:gd name="T2" fmla="*/ 40 w 40"/>
                <a:gd name="T3" fmla="*/ 59 h 73"/>
                <a:gd name="T4" fmla="*/ 35 w 40"/>
                <a:gd name="T5" fmla="*/ 68 h 73"/>
                <a:gd name="T6" fmla="*/ 28 w 40"/>
                <a:gd name="T7" fmla="*/ 72 h 73"/>
                <a:gd name="T8" fmla="*/ 18 w 40"/>
                <a:gd name="T9" fmla="*/ 73 h 73"/>
                <a:gd name="T10" fmla="*/ 9 w 40"/>
                <a:gd name="T11" fmla="*/ 72 h 73"/>
                <a:gd name="T12" fmla="*/ 2 w 40"/>
                <a:gd name="T13" fmla="*/ 67 h 73"/>
                <a:gd name="T14" fmla="*/ 0 w 40"/>
                <a:gd name="T15" fmla="*/ 60 h 73"/>
                <a:gd name="T16" fmla="*/ 1 w 40"/>
                <a:gd name="T17" fmla="*/ 55 h 73"/>
                <a:gd name="T18" fmla="*/ 4 w 40"/>
                <a:gd name="T19" fmla="*/ 53 h 73"/>
                <a:gd name="T20" fmla="*/ 8 w 40"/>
                <a:gd name="T21" fmla="*/ 55 h 73"/>
                <a:gd name="T22" fmla="*/ 10 w 40"/>
                <a:gd name="T23" fmla="*/ 59 h 73"/>
                <a:gd name="T24" fmla="*/ 9 w 40"/>
                <a:gd name="T25" fmla="*/ 62 h 73"/>
                <a:gd name="T26" fmla="*/ 8 w 40"/>
                <a:gd name="T27" fmla="*/ 64 h 73"/>
                <a:gd name="T28" fmla="*/ 11 w 40"/>
                <a:gd name="T29" fmla="*/ 69 h 73"/>
                <a:gd name="T30" fmla="*/ 18 w 40"/>
                <a:gd name="T31" fmla="*/ 71 h 73"/>
                <a:gd name="T32" fmla="*/ 26 w 40"/>
                <a:gd name="T33" fmla="*/ 69 h 73"/>
                <a:gd name="T34" fmla="*/ 31 w 40"/>
                <a:gd name="T35" fmla="*/ 63 h 73"/>
                <a:gd name="T36" fmla="*/ 32 w 40"/>
                <a:gd name="T37" fmla="*/ 53 h 73"/>
                <a:gd name="T38" fmla="*/ 31 w 40"/>
                <a:gd name="T39" fmla="*/ 44 h 73"/>
                <a:gd name="T40" fmla="*/ 27 w 40"/>
                <a:gd name="T41" fmla="*/ 38 h 73"/>
                <a:gd name="T42" fmla="*/ 19 w 40"/>
                <a:gd name="T43" fmla="*/ 36 h 73"/>
                <a:gd name="T44" fmla="*/ 14 w 40"/>
                <a:gd name="T45" fmla="*/ 33 h 73"/>
                <a:gd name="T46" fmla="*/ 23 w 40"/>
                <a:gd name="T47" fmla="*/ 30 h 73"/>
                <a:gd name="T48" fmla="*/ 29 w 40"/>
                <a:gd name="T49" fmla="*/ 25 h 73"/>
                <a:gd name="T50" fmla="*/ 30 w 40"/>
                <a:gd name="T51" fmla="*/ 17 h 73"/>
                <a:gd name="T52" fmla="*/ 29 w 40"/>
                <a:gd name="T53" fmla="*/ 10 h 73"/>
                <a:gd name="T54" fmla="*/ 25 w 40"/>
                <a:gd name="T55" fmla="*/ 4 h 73"/>
                <a:gd name="T56" fmla="*/ 18 w 40"/>
                <a:gd name="T57" fmla="*/ 2 h 73"/>
                <a:gd name="T58" fmla="*/ 11 w 40"/>
                <a:gd name="T59" fmla="*/ 4 h 73"/>
                <a:gd name="T60" fmla="*/ 8 w 40"/>
                <a:gd name="T61" fmla="*/ 7 h 73"/>
                <a:gd name="T62" fmla="*/ 8 w 40"/>
                <a:gd name="T63" fmla="*/ 11 h 73"/>
                <a:gd name="T64" fmla="*/ 9 w 40"/>
                <a:gd name="T65" fmla="*/ 15 h 73"/>
                <a:gd name="T66" fmla="*/ 9 w 40"/>
                <a:gd name="T67" fmla="*/ 17 h 73"/>
                <a:gd name="T68" fmla="*/ 8 w 40"/>
                <a:gd name="T69" fmla="*/ 19 h 73"/>
                <a:gd name="T70" fmla="*/ 4 w 40"/>
                <a:gd name="T71" fmla="*/ 19 h 73"/>
                <a:gd name="T72" fmla="*/ 1 w 40"/>
                <a:gd name="T73" fmla="*/ 17 h 73"/>
                <a:gd name="T74" fmla="*/ 2 w 40"/>
                <a:gd name="T75" fmla="*/ 10 h 73"/>
                <a:gd name="T76" fmla="*/ 7 w 40"/>
                <a:gd name="T77" fmla="*/ 3 h 73"/>
                <a:gd name="T78" fmla="*/ 14 w 40"/>
                <a:gd name="T79" fmla="*/ 0 h 73"/>
                <a:gd name="T80" fmla="*/ 25 w 40"/>
                <a:gd name="T81" fmla="*/ 0 h 73"/>
                <a:gd name="T82" fmla="*/ 32 w 40"/>
                <a:gd name="T83" fmla="*/ 4 h 73"/>
                <a:gd name="T84" fmla="*/ 37 w 40"/>
                <a:gd name="T85" fmla="*/ 12 h 73"/>
                <a:gd name="T86" fmla="*/ 37 w 40"/>
                <a:gd name="T87" fmla="*/ 20 h 73"/>
                <a:gd name="T88" fmla="*/ 35 w 40"/>
                <a:gd name="T89" fmla="*/ 27 h 73"/>
                <a:gd name="T90" fmla="*/ 29 w 40"/>
                <a:gd name="T91" fmla="*/ 32 h 73"/>
                <a:gd name="T92" fmla="*/ 30 w 40"/>
                <a:gd name="T93" fmla="*/ 36 h 73"/>
                <a:gd name="T94" fmla="*/ 37 w 40"/>
                <a:gd name="T95" fmla="*/ 4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 h="73">
                  <a:moveTo>
                    <a:pt x="37" y="43"/>
                  </a:moveTo>
                  <a:lnTo>
                    <a:pt x="39" y="47"/>
                  </a:lnTo>
                  <a:lnTo>
                    <a:pt x="40" y="53"/>
                  </a:lnTo>
                  <a:lnTo>
                    <a:pt x="40" y="59"/>
                  </a:lnTo>
                  <a:lnTo>
                    <a:pt x="38" y="63"/>
                  </a:lnTo>
                  <a:lnTo>
                    <a:pt x="35" y="68"/>
                  </a:lnTo>
                  <a:lnTo>
                    <a:pt x="31" y="70"/>
                  </a:lnTo>
                  <a:lnTo>
                    <a:pt x="28" y="72"/>
                  </a:lnTo>
                  <a:lnTo>
                    <a:pt x="23" y="73"/>
                  </a:lnTo>
                  <a:lnTo>
                    <a:pt x="18" y="73"/>
                  </a:lnTo>
                  <a:lnTo>
                    <a:pt x="13" y="73"/>
                  </a:lnTo>
                  <a:lnTo>
                    <a:pt x="9" y="72"/>
                  </a:lnTo>
                  <a:lnTo>
                    <a:pt x="5" y="70"/>
                  </a:lnTo>
                  <a:lnTo>
                    <a:pt x="2" y="67"/>
                  </a:lnTo>
                  <a:lnTo>
                    <a:pt x="0" y="63"/>
                  </a:lnTo>
                  <a:lnTo>
                    <a:pt x="0" y="60"/>
                  </a:lnTo>
                  <a:lnTo>
                    <a:pt x="0" y="57"/>
                  </a:lnTo>
                  <a:lnTo>
                    <a:pt x="1" y="55"/>
                  </a:lnTo>
                  <a:lnTo>
                    <a:pt x="3" y="54"/>
                  </a:lnTo>
                  <a:lnTo>
                    <a:pt x="4" y="53"/>
                  </a:lnTo>
                  <a:lnTo>
                    <a:pt x="7" y="54"/>
                  </a:lnTo>
                  <a:lnTo>
                    <a:pt x="8" y="55"/>
                  </a:lnTo>
                  <a:lnTo>
                    <a:pt x="9" y="56"/>
                  </a:lnTo>
                  <a:lnTo>
                    <a:pt x="10" y="59"/>
                  </a:lnTo>
                  <a:lnTo>
                    <a:pt x="9" y="60"/>
                  </a:lnTo>
                  <a:lnTo>
                    <a:pt x="9" y="62"/>
                  </a:lnTo>
                  <a:lnTo>
                    <a:pt x="8" y="63"/>
                  </a:lnTo>
                  <a:lnTo>
                    <a:pt x="8" y="64"/>
                  </a:lnTo>
                  <a:lnTo>
                    <a:pt x="9" y="67"/>
                  </a:lnTo>
                  <a:lnTo>
                    <a:pt x="11" y="69"/>
                  </a:lnTo>
                  <a:lnTo>
                    <a:pt x="14" y="70"/>
                  </a:lnTo>
                  <a:lnTo>
                    <a:pt x="18" y="71"/>
                  </a:lnTo>
                  <a:lnTo>
                    <a:pt x="22" y="70"/>
                  </a:lnTo>
                  <a:lnTo>
                    <a:pt x="26" y="69"/>
                  </a:lnTo>
                  <a:lnTo>
                    <a:pt x="29" y="67"/>
                  </a:lnTo>
                  <a:lnTo>
                    <a:pt x="31" y="63"/>
                  </a:lnTo>
                  <a:lnTo>
                    <a:pt x="32" y="59"/>
                  </a:lnTo>
                  <a:lnTo>
                    <a:pt x="32" y="53"/>
                  </a:lnTo>
                  <a:lnTo>
                    <a:pt x="32" y="48"/>
                  </a:lnTo>
                  <a:lnTo>
                    <a:pt x="31" y="44"/>
                  </a:lnTo>
                  <a:lnTo>
                    <a:pt x="29" y="41"/>
                  </a:lnTo>
                  <a:lnTo>
                    <a:pt x="27" y="38"/>
                  </a:lnTo>
                  <a:lnTo>
                    <a:pt x="23" y="37"/>
                  </a:lnTo>
                  <a:lnTo>
                    <a:pt x="19" y="36"/>
                  </a:lnTo>
                  <a:lnTo>
                    <a:pt x="14" y="36"/>
                  </a:lnTo>
                  <a:lnTo>
                    <a:pt x="14" y="33"/>
                  </a:lnTo>
                  <a:lnTo>
                    <a:pt x="19" y="33"/>
                  </a:lnTo>
                  <a:lnTo>
                    <a:pt x="23" y="30"/>
                  </a:lnTo>
                  <a:lnTo>
                    <a:pt x="26" y="28"/>
                  </a:lnTo>
                  <a:lnTo>
                    <a:pt x="29" y="25"/>
                  </a:lnTo>
                  <a:lnTo>
                    <a:pt x="30" y="21"/>
                  </a:lnTo>
                  <a:lnTo>
                    <a:pt x="30" y="17"/>
                  </a:lnTo>
                  <a:lnTo>
                    <a:pt x="30" y="14"/>
                  </a:lnTo>
                  <a:lnTo>
                    <a:pt x="29" y="10"/>
                  </a:lnTo>
                  <a:lnTo>
                    <a:pt x="27" y="7"/>
                  </a:lnTo>
                  <a:lnTo>
                    <a:pt x="25" y="4"/>
                  </a:lnTo>
                  <a:lnTo>
                    <a:pt x="21" y="3"/>
                  </a:lnTo>
                  <a:lnTo>
                    <a:pt x="18" y="2"/>
                  </a:lnTo>
                  <a:lnTo>
                    <a:pt x="14" y="3"/>
                  </a:lnTo>
                  <a:lnTo>
                    <a:pt x="11" y="4"/>
                  </a:lnTo>
                  <a:lnTo>
                    <a:pt x="9" y="6"/>
                  </a:lnTo>
                  <a:lnTo>
                    <a:pt x="8" y="7"/>
                  </a:lnTo>
                  <a:lnTo>
                    <a:pt x="8" y="9"/>
                  </a:lnTo>
                  <a:lnTo>
                    <a:pt x="8" y="11"/>
                  </a:lnTo>
                  <a:lnTo>
                    <a:pt x="9" y="14"/>
                  </a:lnTo>
                  <a:lnTo>
                    <a:pt x="9" y="15"/>
                  </a:lnTo>
                  <a:lnTo>
                    <a:pt x="10" y="16"/>
                  </a:lnTo>
                  <a:lnTo>
                    <a:pt x="9" y="17"/>
                  </a:lnTo>
                  <a:lnTo>
                    <a:pt x="9" y="19"/>
                  </a:lnTo>
                  <a:lnTo>
                    <a:pt x="8" y="19"/>
                  </a:lnTo>
                  <a:lnTo>
                    <a:pt x="5" y="20"/>
                  </a:lnTo>
                  <a:lnTo>
                    <a:pt x="4" y="19"/>
                  </a:lnTo>
                  <a:lnTo>
                    <a:pt x="2" y="19"/>
                  </a:lnTo>
                  <a:lnTo>
                    <a:pt x="1" y="17"/>
                  </a:lnTo>
                  <a:lnTo>
                    <a:pt x="1" y="15"/>
                  </a:lnTo>
                  <a:lnTo>
                    <a:pt x="2" y="10"/>
                  </a:lnTo>
                  <a:lnTo>
                    <a:pt x="3" y="7"/>
                  </a:lnTo>
                  <a:lnTo>
                    <a:pt x="7" y="3"/>
                  </a:lnTo>
                  <a:lnTo>
                    <a:pt x="10" y="1"/>
                  </a:lnTo>
                  <a:lnTo>
                    <a:pt x="14" y="0"/>
                  </a:lnTo>
                  <a:lnTo>
                    <a:pt x="19" y="0"/>
                  </a:lnTo>
                  <a:lnTo>
                    <a:pt x="25" y="0"/>
                  </a:lnTo>
                  <a:lnTo>
                    <a:pt x="29" y="2"/>
                  </a:lnTo>
                  <a:lnTo>
                    <a:pt x="32" y="4"/>
                  </a:lnTo>
                  <a:lnTo>
                    <a:pt x="36" y="9"/>
                  </a:lnTo>
                  <a:lnTo>
                    <a:pt x="37" y="12"/>
                  </a:lnTo>
                  <a:lnTo>
                    <a:pt x="38" y="16"/>
                  </a:lnTo>
                  <a:lnTo>
                    <a:pt x="37" y="20"/>
                  </a:lnTo>
                  <a:lnTo>
                    <a:pt x="36" y="24"/>
                  </a:lnTo>
                  <a:lnTo>
                    <a:pt x="35" y="27"/>
                  </a:lnTo>
                  <a:lnTo>
                    <a:pt x="31" y="29"/>
                  </a:lnTo>
                  <a:lnTo>
                    <a:pt x="29" y="32"/>
                  </a:lnTo>
                  <a:lnTo>
                    <a:pt x="25" y="34"/>
                  </a:lnTo>
                  <a:lnTo>
                    <a:pt x="30" y="36"/>
                  </a:lnTo>
                  <a:lnTo>
                    <a:pt x="35" y="39"/>
                  </a:lnTo>
                  <a:lnTo>
                    <a:pt x="37" y="4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5" name="Freeform 324"/>
            <p:cNvSpPr>
              <a:spLocks/>
            </p:cNvSpPr>
            <p:nvPr/>
          </p:nvSpPr>
          <p:spPr bwMode="auto">
            <a:xfrm>
              <a:off x="6655222" y="4947102"/>
              <a:ext cx="82634" cy="123272"/>
            </a:xfrm>
            <a:custGeom>
              <a:avLst/>
              <a:gdLst>
                <a:gd name="T0" fmla="*/ 2 w 45"/>
                <a:gd name="T1" fmla="*/ 91 h 91"/>
                <a:gd name="T2" fmla="*/ 0 w 45"/>
                <a:gd name="T3" fmla="*/ 90 h 91"/>
                <a:gd name="T4" fmla="*/ 42 w 45"/>
                <a:gd name="T5" fmla="*/ 0 h 91"/>
                <a:gd name="T6" fmla="*/ 45 w 45"/>
                <a:gd name="T7" fmla="*/ 1 h 91"/>
                <a:gd name="T8" fmla="*/ 2 w 45"/>
                <a:gd name="T9" fmla="*/ 91 h 91"/>
              </a:gdLst>
              <a:ahLst/>
              <a:cxnLst>
                <a:cxn ang="0">
                  <a:pos x="T0" y="T1"/>
                </a:cxn>
                <a:cxn ang="0">
                  <a:pos x="T2" y="T3"/>
                </a:cxn>
                <a:cxn ang="0">
                  <a:pos x="T4" y="T5"/>
                </a:cxn>
                <a:cxn ang="0">
                  <a:pos x="T6" y="T7"/>
                </a:cxn>
                <a:cxn ang="0">
                  <a:pos x="T8" y="T9"/>
                </a:cxn>
              </a:cxnLst>
              <a:rect l="0" t="0" r="r" b="b"/>
              <a:pathLst>
                <a:path w="45" h="91">
                  <a:moveTo>
                    <a:pt x="2" y="91"/>
                  </a:moveTo>
                  <a:lnTo>
                    <a:pt x="0" y="90"/>
                  </a:lnTo>
                  <a:lnTo>
                    <a:pt x="42" y="0"/>
                  </a:lnTo>
                  <a:lnTo>
                    <a:pt x="45" y="1"/>
                  </a:lnTo>
                  <a:lnTo>
                    <a:pt x="2" y="9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6" name="Freeform 325"/>
            <p:cNvSpPr>
              <a:spLocks/>
            </p:cNvSpPr>
            <p:nvPr/>
          </p:nvSpPr>
          <p:spPr bwMode="auto">
            <a:xfrm>
              <a:off x="6756217" y="4959294"/>
              <a:ext cx="77125" cy="98889"/>
            </a:xfrm>
            <a:custGeom>
              <a:avLst/>
              <a:gdLst>
                <a:gd name="T0" fmla="*/ 33 w 42"/>
                <a:gd name="T1" fmla="*/ 24 h 73"/>
                <a:gd name="T2" fmla="*/ 34 w 42"/>
                <a:gd name="T3" fmla="*/ 14 h 73"/>
                <a:gd name="T4" fmla="*/ 30 w 42"/>
                <a:gd name="T5" fmla="*/ 7 h 73"/>
                <a:gd name="T6" fmla="*/ 25 w 42"/>
                <a:gd name="T7" fmla="*/ 3 h 73"/>
                <a:gd name="T8" fmla="*/ 17 w 42"/>
                <a:gd name="T9" fmla="*/ 3 h 73"/>
                <a:gd name="T10" fmla="*/ 11 w 42"/>
                <a:gd name="T11" fmla="*/ 6 h 73"/>
                <a:gd name="T12" fmla="*/ 8 w 42"/>
                <a:gd name="T13" fmla="*/ 9 h 73"/>
                <a:gd name="T14" fmla="*/ 8 w 42"/>
                <a:gd name="T15" fmla="*/ 15 h 73"/>
                <a:gd name="T16" fmla="*/ 10 w 42"/>
                <a:gd name="T17" fmla="*/ 18 h 73"/>
                <a:gd name="T18" fmla="*/ 10 w 42"/>
                <a:gd name="T19" fmla="*/ 21 h 73"/>
                <a:gd name="T20" fmla="*/ 9 w 42"/>
                <a:gd name="T21" fmla="*/ 24 h 73"/>
                <a:gd name="T22" fmla="*/ 4 w 42"/>
                <a:gd name="T23" fmla="*/ 24 h 73"/>
                <a:gd name="T24" fmla="*/ 1 w 42"/>
                <a:gd name="T25" fmla="*/ 20 h 73"/>
                <a:gd name="T26" fmla="*/ 1 w 42"/>
                <a:gd name="T27" fmla="*/ 14 h 73"/>
                <a:gd name="T28" fmla="*/ 4 w 42"/>
                <a:gd name="T29" fmla="*/ 7 h 73"/>
                <a:gd name="T30" fmla="*/ 12 w 42"/>
                <a:gd name="T31" fmla="*/ 2 h 73"/>
                <a:gd name="T32" fmla="*/ 21 w 42"/>
                <a:gd name="T33" fmla="*/ 0 h 73"/>
                <a:gd name="T34" fmla="*/ 29 w 42"/>
                <a:gd name="T35" fmla="*/ 1 h 73"/>
                <a:gd name="T36" fmla="*/ 36 w 42"/>
                <a:gd name="T37" fmla="*/ 4 h 73"/>
                <a:gd name="T38" fmla="*/ 40 w 42"/>
                <a:gd name="T39" fmla="*/ 12 h 73"/>
                <a:gd name="T40" fmla="*/ 40 w 42"/>
                <a:gd name="T41" fmla="*/ 23 h 73"/>
                <a:gd name="T42" fmla="*/ 35 w 42"/>
                <a:gd name="T43" fmla="*/ 33 h 73"/>
                <a:gd name="T44" fmla="*/ 22 w 42"/>
                <a:gd name="T45" fmla="*/ 46 h 73"/>
                <a:gd name="T46" fmla="*/ 12 w 42"/>
                <a:gd name="T47" fmla="*/ 56 h 73"/>
                <a:gd name="T48" fmla="*/ 7 w 42"/>
                <a:gd name="T49" fmla="*/ 64 h 73"/>
                <a:gd name="T50" fmla="*/ 29 w 42"/>
                <a:gd name="T51" fmla="*/ 67 h 73"/>
                <a:gd name="T52" fmla="*/ 36 w 42"/>
                <a:gd name="T53" fmla="*/ 63 h 73"/>
                <a:gd name="T54" fmla="*/ 38 w 42"/>
                <a:gd name="T55" fmla="*/ 59 h 73"/>
                <a:gd name="T56" fmla="*/ 42 w 42"/>
                <a:gd name="T57" fmla="*/ 54 h 73"/>
                <a:gd name="T58" fmla="*/ 0 w 42"/>
                <a:gd name="T59" fmla="*/ 73 h 73"/>
                <a:gd name="T60" fmla="*/ 3 w 42"/>
                <a:gd name="T61" fmla="*/ 62 h 73"/>
                <a:gd name="T62" fmla="*/ 10 w 42"/>
                <a:gd name="T63" fmla="*/ 54 h 73"/>
                <a:gd name="T64" fmla="*/ 20 w 42"/>
                <a:gd name="T65" fmla="*/ 44 h 73"/>
                <a:gd name="T66" fmla="*/ 28 w 42"/>
                <a:gd name="T67"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73">
                  <a:moveTo>
                    <a:pt x="30" y="30"/>
                  </a:moveTo>
                  <a:lnTo>
                    <a:pt x="33" y="24"/>
                  </a:lnTo>
                  <a:lnTo>
                    <a:pt x="34" y="18"/>
                  </a:lnTo>
                  <a:lnTo>
                    <a:pt x="34" y="14"/>
                  </a:lnTo>
                  <a:lnTo>
                    <a:pt x="33" y="10"/>
                  </a:lnTo>
                  <a:lnTo>
                    <a:pt x="30" y="7"/>
                  </a:lnTo>
                  <a:lnTo>
                    <a:pt x="28" y="4"/>
                  </a:lnTo>
                  <a:lnTo>
                    <a:pt x="25" y="3"/>
                  </a:lnTo>
                  <a:lnTo>
                    <a:pt x="20" y="2"/>
                  </a:lnTo>
                  <a:lnTo>
                    <a:pt x="17" y="3"/>
                  </a:lnTo>
                  <a:lnTo>
                    <a:pt x="13" y="3"/>
                  </a:lnTo>
                  <a:lnTo>
                    <a:pt x="11" y="6"/>
                  </a:lnTo>
                  <a:lnTo>
                    <a:pt x="9" y="7"/>
                  </a:lnTo>
                  <a:lnTo>
                    <a:pt x="8" y="9"/>
                  </a:lnTo>
                  <a:lnTo>
                    <a:pt x="8" y="12"/>
                  </a:lnTo>
                  <a:lnTo>
                    <a:pt x="8" y="15"/>
                  </a:lnTo>
                  <a:lnTo>
                    <a:pt x="9" y="17"/>
                  </a:lnTo>
                  <a:lnTo>
                    <a:pt x="10" y="18"/>
                  </a:lnTo>
                  <a:lnTo>
                    <a:pt x="11" y="20"/>
                  </a:lnTo>
                  <a:lnTo>
                    <a:pt x="10" y="21"/>
                  </a:lnTo>
                  <a:lnTo>
                    <a:pt x="10" y="23"/>
                  </a:lnTo>
                  <a:lnTo>
                    <a:pt x="9" y="24"/>
                  </a:lnTo>
                  <a:lnTo>
                    <a:pt x="7" y="24"/>
                  </a:lnTo>
                  <a:lnTo>
                    <a:pt x="4" y="24"/>
                  </a:lnTo>
                  <a:lnTo>
                    <a:pt x="2" y="23"/>
                  </a:lnTo>
                  <a:lnTo>
                    <a:pt x="1" y="20"/>
                  </a:lnTo>
                  <a:lnTo>
                    <a:pt x="1" y="18"/>
                  </a:lnTo>
                  <a:lnTo>
                    <a:pt x="1" y="14"/>
                  </a:lnTo>
                  <a:lnTo>
                    <a:pt x="2" y="10"/>
                  </a:lnTo>
                  <a:lnTo>
                    <a:pt x="4" y="7"/>
                  </a:lnTo>
                  <a:lnTo>
                    <a:pt x="8" y="4"/>
                  </a:lnTo>
                  <a:lnTo>
                    <a:pt x="12" y="2"/>
                  </a:lnTo>
                  <a:lnTo>
                    <a:pt x="17" y="0"/>
                  </a:lnTo>
                  <a:lnTo>
                    <a:pt x="21" y="0"/>
                  </a:lnTo>
                  <a:lnTo>
                    <a:pt x="26" y="0"/>
                  </a:lnTo>
                  <a:lnTo>
                    <a:pt x="29" y="1"/>
                  </a:lnTo>
                  <a:lnTo>
                    <a:pt x="33" y="2"/>
                  </a:lnTo>
                  <a:lnTo>
                    <a:pt x="36" y="4"/>
                  </a:lnTo>
                  <a:lnTo>
                    <a:pt x="38" y="9"/>
                  </a:lnTo>
                  <a:lnTo>
                    <a:pt x="40" y="12"/>
                  </a:lnTo>
                  <a:lnTo>
                    <a:pt x="40" y="17"/>
                  </a:lnTo>
                  <a:lnTo>
                    <a:pt x="40" y="23"/>
                  </a:lnTo>
                  <a:lnTo>
                    <a:pt x="38" y="27"/>
                  </a:lnTo>
                  <a:lnTo>
                    <a:pt x="35" y="33"/>
                  </a:lnTo>
                  <a:lnTo>
                    <a:pt x="31" y="37"/>
                  </a:lnTo>
                  <a:lnTo>
                    <a:pt x="22" y="46"/>
                  </a:lnTo>
                  <a:lnTo>
                    <a:pt x="16" y="52"/>
                  </a:lnTo>
                  <a:lnTo>
                    <a:pt x="12" y="56"/>
                  </a:lnTo>
                  <a:lnTo>
                    <a:pt x="9" y="61"/>
                  </a:lnTo>
                  <a:lnTo>
                    <a:pt x="7" y="64"/>
                  </a:lnTo>
                  <a:lnTo>
                    <a:pt x="4" y="67"/>
                  </a:lnTo>
                  <a:lnTo>
                    <a:pt x="29" y="67"/>
                  </a:lnTo>
                  <a:lnTo>
                    <a:pt x="33" y="65"/>
                  </a:lnTo>
                  <a:lnTo>
                    <a:pt x="36" y="63"/>
                  </a:lnTo>
                  <a:lnTo>
                    <a:pt x="37" y="61"/>
                  </a:lnTo>
                  <a:lnTo>
                    <a:pt x="38" y="59"/>
                  </a:lnTo>
                  <a:lnTo>
                    <a:pt x="39" y="54"/>
                  </a:lnTo>
                  <a:lnTo>
                    <a:pt x="42" y="54"/>
                  </a:lnTo>
                  <a:lnTo>
                    <a:pt x="39" y="73"/>
                  </a:lnTo>
                  <a:lnTo>
                    <a:pt x="0" y="73"/>
                  </a:lnTo>
                  <a:lnTo>
                    <a:pt x="0" y="68"/>
                  </a:lnTo>
                  <a:lnTo>
                    <a:pt x="3" y="62"/>
                  </a:lnTo>
                  <a:lnTo>
                    <a:pt x="7" y="57"/>
                  </a:lnTo>
                  <a:lnTo>
                    <a:pt x="10" y="54"/>
                  </a:lnTo>
                  <a:lnTo>
                    <a:pt x="15" y="50"/>
                  </a:lnTo>
                  <a:lnTo>
                    <a:pt x="20" y="44"/>
                  </a:lnTo>
                  <a:lnTo>
                    <a:pt x="24" y="39"/>
                  </a:lnTo>
                  <a:lnTo>
                    <a:pt x="28" y="35"/>
                  </a:lnTo>
                  <a:lnTo>
                    <a:pt x="30" y="3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7" name="Line 326"/>
            <p:cNvSpPr>
              <a:spLocks noChangeShapeType="1"/>
            </p:cNvSpPr>
            <p:nvPr/>
          </p:nvSpPr>
          <p:spPr bwMode="auto">
            <a:xfrm flipV="1">
              <a:off x="5924374" y="4237275"/>
              <a:ext cx="189139" cy="5418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78" name="Line 327"/>
            <p:cNvSpPr>
              <a:spLocks noChangeShapeType="1"/>
            </p:cNvSpPr>
            <p:nvPr/>
          </p:nvSpPr>
          <p:spPr bwMode="auto">
            <a:xfrm flipV="1">
              <a:off x="5907847" y="4412022"/>
              <a:ext cx="205666" cy="85342"/>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79" name="Line 328"/>
            <p:cNvSpPr>
              <a:spLocks noChangeShapeType="1"/>
            </p:cNvSpPr>
            <p:nvPr/>
          </p:nvSpPr>
          <p:spPr bwMode="auto">
            <a:xfrm flipV="1">
              <a:off x="5940901" y="4620636"/>
              <a:ext cx="181794" cy="1761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80" name="Line 329"/>
            <p:cNvSpPr>
              <a:spLocks noChangeShapeType="1"/>
            </p:cNvSpPr>
            <p:nvPr/>
          </p:nvSpPr>
          <p:spPr bwMode="auto">
            <a:xfrm>
              <a:off x="5924374" y="4784547"/>
              <a:ext cx="214848" cy="2438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81" name="Line 330"/>
            <p:cNvSpPr>
              <a:spLocks noChangeShapeType="1"/>
            </p:cNvSpPr>
            <p:nvPr/>
          </p:nvSpPr>
          <p:spPr bwMode="auto">
            <a:xfrm>
              <a:off x="5915192" y="4907818"/>
              <a:ext cx="240556" cy="7315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82" name="Line 331"/>
            <p:cNvSpPr>
              <a:spLocks noChangeShapeType="1"/>
            </p:cNvSpPr>
            <p:nvPr/>
          </p:nvSpPr>
          <p:spPr bwMode="auto">
            <a:xfrm>
              <a:off x="5915192" y="4986386"/>
              <a:ext cx="231374" cy="20048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83" name="Rectangle 332"/>
            <p:cNvSpPr>
              <a:spLocks noChangeArrowheads="1"/>
            </p:cNvSpPr>
            <p:nvPr/>
          </p:nvSpPr>
          <p:spPr bwMode="auto">
            <a:xfrm>
              <a:off x="5395520" y="1675664"/>
              <a:ext cx="16527" cy="1322121"/>
            </a:xfrm>
            <a:prstGeom prst="rect">
              <a:avLst/>
            </a:prstGeom>
            <a:solidFill>
              <a:srgbClr val="FF00FF"/>
            </a:solidFill>
            <a:ln w="0">
              <a:solidFill>
                <a:srgbClr val="FF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84" name="Freeform 333"/>
            <p:cNvSpPr>
              <a:spLocks/>
            </p:cNvSpPr>
            <p:nvPr/>
          </p:nvSpPr>
          <p:spPr bwMode="auto">
            <a:xfrm>
              <a:off x="5371648" y="1613351"/>
              <a:ext cx="66107" cy="62313"/>
            </a:xfrm>
            <a:custGeom>
              <a:avLst/>
              <a:gdLst>
                <a:gd name="T0" fmla="*/ 18 w 36"/>
                <a:gd name="T1" fmla="*/ 0 h 46"/>
                <a:gd name="T2" fmla="*/ 36 w 36"/>
                <a:gd name="T3" fmla="*/ 46 h 46"/>
                <a:gd name="T4" fmla="*/ 0 w 36"/>
                <a:gd name="T5" fmla="*/ 46 h 46"/>
                <a:gd name="T6" fmla="*/ 18 w 36"/>
                <a:gd name="T7" fmla="*/ 0 h 46"/>
              </a:gdLst>
              <a:ahLst/>
              <a:cxnLst>
                <a:cxn ang="0">
                  <a:pos x="T0" y="T1"/>
                </a:cxn>
                <a:cxn ang="0">
                  <a:pos x="T2" y="T3"/>
                </a:cxn>
                <a:cxn ang="0">
                  <a:pos x="T4" y="T5"/>
                </a:cxn>
                <a:cxn ang="0">
                  <a:pos x="T6" y="T7"/>
                </a:cxn>
              </a:cxnLst>
              <a:rect l="0" t="0" r="r" b="b"/>
              <a:pathLst>
                <a:path w="36" h="46">
                  <a:moveTo>
                    <a:pt x="18" y="0"/>
                  </a:moveTo>
                  <a:lnTo>
                    <a:pt x="36" y="46"/>
                  </a:lnTo>
                  <a:lnTo>
                    <a:pt x="0" y="46"/>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85" name="Freeform 334"/>
            <p:cNvSpPr>
              <a:spLocks/>
            </p:cNvSpPr>
            <p:nvPr/>
          </p:nvSpPr>
          <p:spPr bwMode="auto">
            <a:xfrm>
              <a:off x="5371648" y="1613351"/>
              <a:ext cx="66107" cy="62313"/>
            </a:xfrm>
            <a:custGeom>
              <a:avLst/>
              <a:gdLst>
                <a:gd name="T0" fmla="*/ 18 w 36"/>
                <a:gd name="T1" fmla="*/ 0 h 46"/>
                <a:gd name="T2" fmla="*/ 36 w 36"/>
                <a:gd name="T3" fmla="*/ 46 h 46"/>
                <a:gd name="T4" fmla="*/ 0 w 36"/>
                <a:gd name="T5" fmla="*/ 46 h 46"/>
                <a:gd name="T6" fmla="*/ 18 w 36"/>
                <a:gd name="T7" fmla="*/ 0 h 46"/>
              </a:gdLst>
              <a:ahLst/>
              <a:cxnLst>
                <a:cxn ang="0">
                  <a:pos x="T0" y="T1"/>
                </a:cxn>
                <a:cxn ang="0">
                  <a:pos x="T2" y="T3"/>
                </a:cxn>
                <a:cxn ang="0">
                  <a:pos x="T4" y="T5"/>
                </a:cxn>
                <a:cxn ang="0">
                  <a:pos x="T6" y="T7"/>
                </a:cxn>
              </a:cxnLst>
              <a:rect l="0" t="0" r="r" b="b"/>
              <a:pathLst>
                <a:path w="36" h="46">
                  <a:moveTo>
                    <a:pt x="18" y="0"/>
                  </a:moveTo>
                  <a:lnTo>
                    <a:pt x="36" y="46"/>
                  </a:lnTo>
                  <a:lnTo>
                    <a:pt x="0" y="46"/>
                  </a:lnTo>
                  <a:lnTo>
                    <a:pt x="18" y="0"/>
                  </a:lnTo>
                  <a:close/>
                </a:path>
              </a:pathLst>
            </a:custGeom>
            <a:solidFill>
              <a:srgbClr val="FF00FF"/>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86" name="Rectangle 335"/>
            <p:cNvSpPr>
              <a:spLocks noChangeArrowheads="1"/>
            </p:cNvSpPr>
            <p:nvPr/>
          </p:nvSpPr>
          <p:spPr bwMode="auto">
            <a:xfrm>
              <a:off x="5560787" y="1675664"/>
              <a:ext cx="16527" cy="1254390"/>
            </a:xfrm>
            <a:prstGeom prst="rect">
              <a:avLst/>
            </a:prstGeom>
            <a:solidFill>
              <a:srgbClr val="FF00FF"/>
            </a:solidFill>
            <a:ln w="0">
              <a:solidFill>
                <a:srgbClr val="FF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87" name="Freeform 336"/>
            <p:cNvSpPr>
              <a:spLocks/>
            </p:cNvSpPr>
            <p:nvPr/>
          </p:nvSpPr>
          <p:spPr bwMode="auto">
            <a:xfrm>
              <a:off x="5536915" y="1613351"/>
              <a:ext cx="66107" cy="62313"/>
            </a:xfrm>
            <a:custGeom>
              <a:avLst/>
              <a:gdLst>
                <a:gd name="T0" fmla="*/ 18 w 36"/>
                <a:gd name="T1" fmla="*/ 0 h 46"/>
                <a:gd name="T2" fmla="*/ 36 w 36"/>
                <a:gd name="T3" fmla="*/ 46 h 46"/>
                <a:gd name="T4" fmla="*/ 0 w 36"/>
                <a:gd name="T5" fmla="*/ 46 h 46"/>
                <a:gd name="T6" fmla="*/ 18 w 36"/>
                <a:gd name="T7" fmla="*/ 0 h 46"/>
              </a:gdLst>
              <a:ahLst/>
              <a:cxnLst>
                <a:cxn ang="0">
                  <a:pos x="T0" y="T1"/>
                </a:cxn>
                <a:cxn ang="0">
                  <a:pos x="T2" y="T3"/>
                </a:cxn>
                <a:cxn ang="0">
                  <a:pos x="T4" y="T5"/>
                </a:cxn>
                <a:cxn ang="0">
                  <a:pos x="T6" y="T7"/>
                </a:cxn>
              </a:cxnLst>
              <a:rect l="0" t="0" r="r" b="b"/>
              <a:pathLst>
                <a:path w="36" h="46">
                  <a:moveTo>
                    <a:pt x="18" y="0"/>
                  </a:moveTo>
                  <a:lnTo>
                    <a:pt x="36" y="46"/>
                  </a:lnTo>
                  <a:lnTo>
                    <a:pt x="0" y="46"/>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88" name="Freeform 337"/>
            <p:cNvSpPr>
              <a:spLocks/>
            </p:cNvSpPr>
            <p:nvPr/>
          </p:nvSpPr>
          <p:spPr bwMode="auto">
            <a:xfrm>
              <a:off x="5536915" y="1613351"/>
              <a:ext cx="66107" cy="62313"/>
            </a:xfrm>
            <a:custGeom>
              <a:avLst/>
              <a:gdLst>
                <a:gd name="T0" fmla="*/ 18 w 36"/>
                <a:gd name="T1" fmla="*/ 0 h 46"/>
                <a:gd name="T2" fmla="*/ 36 w 36"/>
                <a:gd name="T3" fmla="*/ 46 h 46"/>
                <a:gd name="T4" fmla="*/ 0 w 36"/>
                <a:gd name="T5" fmla="*/ 46 h 46"/>
                <a:gd name="T6" fmla="*/ 18 w 36"/>
                <a:gd name="T7" fmla="*/ 0 h 46"/>
              </a:gdLst>
              <a:ahLst/>
              <a:cxnLst>
                <a:cxn ang="0">
                  <a:pos x="T0" y="T1"/>
                </a:cxn>
                <a:cxn ang="0">
                  <a:pos x="T2" y="T3"/>
                </a:cxn>
                <a:cxn ang="0">
                  <a:pos x="T4" y="T5"/>
                </a:cxn>
                <a:cxn ang="0">
                  <a:pos x="T6" y="T7"/>
                </a:cxn>
              </a:cxnLst>
              <a:rect l="0" t="0" r="r" b="b"/>
              <a:pathLst>
                <a:path w="36" h="46">
                  <a:moveTo>
                    <a:pt x="18" y="0"/>
                  </a:moveTo>
                  <a:lnTo>
                    <a:pt x="36" y="46"/>
                  </a:lnTo>
                  <a:lnTo>
                    <a:pt x="0" y="46"/>
                  </a:lnTo>
                  <a:lnTo>
                    <a:pt x="18" y="0"/>
                  </a:lnTo>
                  <a:close/>
                </a:path>
              </a:pathLst>
            </a:custGeom>
            <a:solidFill>
              <a:srgbClr val="FF00FF"/>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89" name="Rectangle 338"/>
            <p:cNvSpPr>
              <a:spLocks noChangeArrowheads="1"/>
            </p:cNvSpPr>
            <p:nvPr/>
          </p:nvSpPr>
          <p:spPr bwMode="auto">
            <a:xfrm>
              <a:off x="5718709" y="1675664"/>
              <a:ext cx="16527" cy="1194786"/>
            </a:xfrm>
            <a:prstGeom prst="rect">
              <a:avLst/>
            </a:prstGeom>
            <a:solidFill>
              <a:srgbClr val="FF00FF"/>
            </a:solidFill>
            <a:ln w="0">
              <a:solidFill>
                <a:srgbClr val="FF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0" name="Freeform 339"/>
            <p:cNvSpPr>
              <a:spLocks/>
            </p:cNvSpPr>
            <p:nvPr/>
          </p:nvSpPr>
          <p:spPr bwMode="auto">
            <a:xfrm>
              <a:off x="5693001" y="1613351"/>
              <a:ext cx="64271" cy="62313"/>
            </a:xfrm>
            <a:custGeom>
              <a:avLst/>
              <a:gdLst>
                <a:gd name="T0" fmla="*/ 18 w 35"/>
                <a:gd name="T1" fmla="*/ 0 h 46"/>
                <a:gd name="T2" fmla="*/ 35 w 35"/>
                <a:gd name="T3" fmla="*/ 46 h 46"/>
                <a:gd name="T4" fmla="*/ 0 w 35"/>
                <a:gd name="T5" fmla="*/ 46 h 46"/>
                <a:gd name="T6" fmla="*/ 18 w 35"/>
                <a:gd name="T7" fmla="*/ 0 h 46"/>
              </a:gdLst>
              <a:ahLst/>
              <a:cxnLst>
                <a:cxn ang="0">
                  <a:pos x="T0" y="T1"/>
                </a:cxn>
                <a:cxn ang="0">
                  <a:pos x="T2" y="T3"/>
                </a:cxn>
                <a:cxn ang="0">
                  <a:pos x="T4" y="T5"/>
                </a:cxn>
                <a:cxn ang="0">
                  <a:pos x="T6" y="T7"/>
                </a:cxn>
              </a:cxnLst>
              <a:rect l="0" t="0" r="r" b="b"/>
              <a:pathLst>
                <a:path w="35" h="46">
                  <a:moveTo>
                    <a:pt x="18" y="0"/>
                  </a:moveTo>
                  <a:lnTo>
                    <a:pt x="35" y="46"/>
                  </a:lnTo>
                  <a:lnTo>
                    <a:pt x="0" y="46"/>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1" name="Freeform 340"/>
            <p:cNvSpPr>
              <a:spLocks/>
            </p:cNvSpPr>
            <p:nvPr/>
          </p:nvSpPr>
          <p:spPr bwMode="auto">
            <a:xfrm>
              <a:off x="5693001" y="1613351"/>
              <a:ext cx="64271" cy="62313"/>
            </a:xfrm>
            <a:custGeom>
              <a:avLst/>
              <a:gdLst>
                <a:gd name="T0" fmla="*/ 18 w 35"/>
                <a:gd name="T1" fmla="*/ 0 h 46"/>
                <a:gd name="T2" fmla="*/ 35 w 35"/>
                <a:gd name="T3" fmla="*/ 46 h 46"/>
                <a:gd name="T4" fmla="*/ 0 w 35"/>
                <a:gd name="T5" fmla="*/ 46 h 46"/>
                <a:gd name="T6" fmla="*/ 18 w 35"/>
                <a:gd name="T7" fmla="*/ 0 h 46"/>
              </a:gdLst>
              <a:ahLst/>
              <a:cxnLst>
                <a:cxn ang="0">
                  <a:pos x="T0" y="T1"/>
                </a:cxn>
                <a:cxn ang="0">
                  <a:pos x="T2" y="T3"/>
                </a:cxn>
                <a:cxn ang="0">
                  <a:pos x="T4" y="T5"/>
                </a:cxn>
                <a:cxn ang="0">
                  <a:pos x="T6" y="T7"/>
                </a:cxn>
              </a:cxnLst>
              <a:rect l="0" t="0" r="r" b="b"/>
              <a:pathLst>
                <a:path w="35" h="46">
                  <a:moveTo>
                    <a:pt x="18" y="0"/>
                  </a:moveTo>
                  <a:lnTo>
                    <a:pt x="35" y="46"/>
                  </a:lnTo>
                  <a:lnTo>
                    <a:pt x="0" y="46"/>
                  </a:lnTo>
                  <a:lnTo>
                    <a:pt x="18" y="0"/>
                  </a:lnTo>
                  <a:close/>
                </a:path>
              </a:pathLst>
            </a:custGeom>
            <a:solidFill>
              <a:srgbClr val="FF00FF"/>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2" name="Rectangle 341"/>
            <p:cNvSpPr>
              <a:spLocks noChangeArrowheads="1"/>
            </p:cNvSpPr>
            <p:nvPr/>
          </p:nvSpPr>
          <p:spPr bwMode="auto">
            <a:xfrm>
              <a:off x="5882139" y="1675664"/>
              <a:ext cx="16527" cy="1152793"/>
            </a:xfrm>
            <a:prstGeom prst="rect">
              <a:avLst/>
            </a:prstGeom>
            <a:solidFill>
              <a:srgbClr val="FF00FF"/>
            </a:solidFill>
            <a:ln w="0">
              <a:solidFill>
                <a:srgbClr val="FF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3" name="Freeform 342"/>
            <p:cNvSpPr>
              <a:spLocks/>
            </p:cNvSpPr>
            <p:nvPr/>
          </p:nvSpPr>
          <p:spPr bwMode="auto">
            <a:xfrm>
              <a:off x="5858268" y="1613351"/>
              <a:ext cx="66107" cy="62313"/>
            </a:xfrm>
            <a:custGeom>
              <a:avLst/>
              <a:gdLst>
                <a:gd name="T0" fmla="*/ 18 w 36"/>
                <a:gd name="T1" fmla="*/ 0 h 46"/>
                <a:gd name="T2" fmla="*/ 36 w 36"/>
                <a:gd name="T3" fmla="*/ 46 h 46"/>
                <a:gd name="T4" fmla="*/ 0 w 36"/>
                <a:gd name="T5" fmla="*/ 46 h 46"/>
                <a:gd name="T6" fmla="*/ 18 w 36"/>
                <a:gd name="T7" fmla="*/ 0 h 46"/>
              </a:gdLst>
              <a:ahLst/>
              <a:cxnLst>
                <a:cxn ang="0">
                  <a:pos x="T0" y="T1"/>
                </a:cxn>
                <a:cxn ang="0">
                  <a:pos x="T2" y="T3"/>
                </a:cxn>
                <a:cxn ang="0">
                  <a:pos x="T4" y="T5"/>
                </a:cxn>
                <a:cxn ang="0">
                  <a:pos x="T6" y="T7"/>
                </a:cxn>
              </a:cxnLst>
              <a:rect l="0" t="0" r="r" b="b"/>
              <a:pathLst>
                <a:path w="36" h="46">
                  <a:moveTo>
                    <a:pt x="18" y="0"/>
                  </a:moveTo>
                  <a:lnTo>
                    <a:pt x="36" y="46"/>
                  </a:lnTo>
                  <a:lnTo>
                    <a:pt x="0" y="46"/>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4" name="Freeform 343"/>
            <p:cNvSpPr>
              <a:spLocks/>
            </p:cNvSpPr>
            <p:nvPr/>
          </p:nvSpPr>
          <p:spPr bwMode="auto">
            <a:xfrm>
              <a:off x="5858268" y="1613351"/>
              <a:ext cx="66107" cy="62313"/>
            </a:xfrm>
            <a:custGeom>
              <a:avLst/>
              <a:gdLst>
                <a:gd name="T0" fmla="*/ 18 w 36"/>
                <a:gd name="T1" fmla="*/ 0 h 46"/>
                <a:gd name="T2" fmla="*/ 36 w 36"/>
                <a:gd name="T3" fmla="*/ 46 h 46"/>
                <a:gd name="T4" fmla="*/ 0 w 36"/>
                <a:gd name="T5" fmla="*/ 46 h 46"/>
                <a:gd name="T6" fmla="*/ 18 w 36"/>
                <a:gd name="T7" fmla="*/ 0 h 46"/>
              </a:gdLst>
              <a:ahLst/>
              <a:cxnLst>
                <a:cxn ang="0">
                  <a:pos x="T0" y="T1"/>
                </a:cxn>
                <a:cxn ang="0">
                  <a:pos x="T2" y="T3"/>
                </a:cxn>
                <a:cxn ang="0">
                  <a:pos x="T4" y="T5"/>
                </a:cxn>
                <a:cxn ang="0">
                  <a:pos x="T6" y="T7"/>
                </a:cxn>
              </a:cxnLst>
              <a:rect l="0" t="0" r="r" b="b"/>
              <a:pathLst>
                <a:path w="36" h="46">
                  <a:moveTo>
                    <a:pt x="18" y="0"/>
                  </a:moveTo>
                  <a:lnTo>
                    <a:pt x="36" y="46"/>
                  </a:lnTo>
                  <a:lnTo>
                    <a:pt x="0" y="46"/>
                  </a:lnTo>
                  <a:lnTo>
                    <a:pt x="18" y="0"/>
                  </a:lnTo>
                  <a:close/>
                </a:path>
              </a:pathLst>
            </a:custGeom>
            <a:solidFill>
              <a:srgbClr val="FF00FF"/>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5" name="Rectangle 344"/>
            <p:cNvSpPr>
              <a:spLocks noChangeArrowheads="1"/>
            </p:cNvSpPr>
            <p:nvPr/>
          </p:nvSpPr>
          <p:spPr bwMode="auto">
            <a:xfrm>
              <a:off x="5197200" y="3217236"/>
              <a:ext cx="16527" cy="1671617"/>
            </a:xfrm>
            <a:prstGeom prst="rect">
              <a:avLst/>
            </a:prstGeom>
            <a:solidFill>
              <a:srgbClr val="0000FF"/>
            </a:solidFill>
            <a:ln w="0">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6" name="Freeform 345"/>
            <p:cNvSpPr>
              <a:spLocks/>
            </p:cNvSpPr>
            <p:nvPr/>
          </p:nvSpPr>
          <p:spPr bwMode="auto">
            <a:xfrm>
              <a:off x="5171492" y="3156278"/>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7" name="Freeform 346"/>
            <p:cNvSpPr>
              <a:spLocks/>
            </p:cNvSpPr>
            <p:nvPr/>
          </p:nvSpPr>
          <p:spPr bwMode="auto">
            <a:xfrm>
              <a:off x="5171492" y="3156278"/>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8" name="Rectangle 347"/>
            <p:cNvSpPr>
              <a:spLocks noChangeArrowheads="1"/>
            </p:cNvSpPr>
            <p:nvPr/>
          </p:nvSpPr>
          <p:spPr bwMode="auto">
            <a:xfrm>
              <a:off x="5237598" y="3144086"/>
              <a:ext cx="16527" cy="1751540"/>
            </a:xfrm>
            <a:prstGeom prst="rect">
              <a:avLst/>
            </a:prstGeom>
            <a:solidFill>
              <a:srgbClr val="0000FF"/>
            </a:solidFill>
            <a:ln w="0">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9" name="Freeform 348"/>
            <p:cNvSpPr>
              <a:spLocks/>
            </p:cNvSpPr>
            <p:nvPr/>
          </p:nvSpPr>
          <p:spPr bwMode="auto">
            <a:xfrm>
              <a:off x="5213726" y="3083128"/>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0" name="Freeform 349"/>
            <p:cNvSpPr>
              <a:spLocks/>
            </p:cNvSpPr>
            <p:nvPr/>
          </p:nvSpPr>
          <p:spPr bwMode="auto">
            <a:xfrm>
              <a:off x="5213726" y="3083128"/>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1" name="Rectangle 350"/>
            <p:cNvSpPr>
              <a:spLocks noChangeArrowheads="1"/>
            </p:cNvSpPr>
            <p:nvPr/>
          </p:nvSpPr>
          <p:spPr bwMode="auto">
            <a:xfrm>
              <a:off x="5312886" y="3217236"/>
              <a:ext cx="16527" cy="1579502"/>
            </a:xfrm>
            <a:prstGeom prst="rect">
              <a:avLst/>
            </a:prstGeom>
            <a:solidFill>
              <a:srgbClr val="0000FF"/>
            </a:solidFill>
            <a:ln w="0">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2" name="Freeform 351"/>
            <p:cNvSpPr>
              <a:spLocks/>
            </p:cNvSpPr>
            <p:nvPr/>
          </p:nvSpPr>
          <p:spPr bwMode="auto">
            <a:xfrm>
              <a:off x="5287178" y="3156278"/>
              <a:ext cx="67944" cy="60959"/>
            </a:xfrm>
            <a:custGeom>
              <a:avLst/>
              <a:gdLst>
                <a:gd name="T0" fmla="*/ 18 w 37"/>
                <a:gd name="T1" fmla="*/ 0 h 45"/>
                <a:gd name="T2" fmla="*/ 37 w 37"/>
                <a:gd name="T3" fmla="*/ 45 h 45"/>
                <a:gd name="T4" fmla="*/ 0 w 37"/>
                <a:gd name="T5" fmla="*/ 45 h 45"/>
                <a:gd name="T6" fmla="*/ 18 w 37"/>
                <a:gd name="T7" fmla="*/ 0 h 45"/>
              </a:gdLst>
              <a:ahLst/>
              <a:cxnLst>
                <a:cxn ang="0">
                  <a:pos x="T0" y="T1"/>
                </a:cxn>
                <a:cxn ang="0">
                  <a:pos x="T2" y="T3"/>
                </a:cxn>
                <a:cxn ang="0">
                  <a:pos x="T4" y="T5"/>
                </a:cxn>
                <a:cxn ang="0">
                  <a:pos x="T6" y="T7"/>
                </a:cxn>
              </a:cxnLst>
              <a:rect l="0" t="0" r="r" b="b"/>
              <a:pathLst>
                <a:path w="37" h="45">
                  <a:moveTo>
                    <a:pt x="18" y="0"/>
                  </a:moveTo>
                  <a:lnTo>
                    <a:pt x="37" y="45"/>
                  </a:lnTo>
                  <a:lnTo>
                    <a:pt x="0" y="45"/>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3" name="Freeform 352"/>
            <p:cNvSpPr>
              <a:spLocks/>
            </p:cNvSpPr>
            <p:nvPr/>
          </p:nvSpPr>
          <p:spPr bwMode="auto">
            <a:xfrm>
              <a:off x="5287178" y="3156278"/>
              <a:ext cx="67944" cy="60959"/>
            </a:xfrm>
            <a:custGeom>
              <a:avLst/>
              <a:gdLst>
                <a:gd name="T0" fmla="*/ 18 w 37"/>
                <a:gd name="T1" fmla="*/ 0 h 45"/>
                <a:gd name="T2" fmla="*/ 37 w 37"/>
                <a:gd name="T3" fmla="*/ 45 h 45"/>
                <a:gd name="T4" fmla="*/ 0 w 37"/>
                <a:gd name="T5" fmla="*/ 45 h 45"/>
                <a:gd name="T6" fmla="*/ 18 w 37"/>
                <a:gd name="T7" fmla="*/ 0 h 45"/>
              </a:gdLst>
              <a:ahLst/>
              <a:cxnLst>
                <a:cxn ang="0">
                  <a:pos x="T0" y="T1"/>
                </a:cxn>
                <a:cxn ang="0">
                  <a:pos x="T2" y="T3"/>
                </a:cxn>
                <a:cxn ang="0">
                  <a:pos x="T4" y="T5"/>
                </a:cxn>
                <a:cxn ang="0">
                  <a:pos x="T6" y="T7"/>
                </a:cxn>
              </a:cxnLst>
              <a:rect l="0" t="0" r="r" b="b"/>
              <a:pathLst>
                <a:path w="37" h="45">
                  <a:moveTo>
                    <a:pt x="18" y="0"/>
                  </a:moveTo>
                  <a:lnTo>
                    <a:pt x="37" y="45"/>
                  </a:lnTo>
                  <a:lnTo>
                    <a:pt x="0" y="45"/>
                  </a:lnTo>
                  <a:lnTo>
                    <a:pt x="18"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4" name="Rectangle 353"/>
            <p:cNvSpPr>
              <a:spLocks noChangeArrowheads="1"/>
            </p:cNvSpPr>
            <p:nvPr/>
          </p:nvSpPr>
          <p:spPr bwMode="auto">
            <a:xfrm>
              <a:off x="5395520" y="3065517"/>
              <a:ext cx="16527" cy="1725802"/>
            </a:xfrm>
            <a:prstGeom prst="rect">
              <a:avLst/>
            </a:prstGeom>
            <a:solidFill>
              <a:srgbClr val="0000FF"/>
            </a:solidFill>
            <a:ln w="0">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5" name="Freeform 354"/>
            <p:cNvSpPr>
              <a:spLocks/>
            </p:cNvSpPr>
            <p:nvPr/>
          </p:nvSpPr>
          <p:spPr bwMode="auto">
            <a:xfrm>
              <a:off x="5371648" y="3004559"/>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6" name="Freeform 355"/>
            <p:cNvSpPr>
              <a:spLocks/>
            </p:cNvSpPr>
            <p:nvPr/>
          </p:nvSpPr>
          <p:spPr bwMode="auto">
            <a:xfrm>
              <a:off x="5371648" y="3004559"/>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7" name="Rectangle 356"/>
            <p:cNvSpPr>
              <a:spLocks noChangeArrowheads="1"/>
            </p:cNvSpPr>
            <p:nvPr/>
          </p:nvSpPr>
          <p:spPr bwMode="auto">
            <a:xfrm>
              <a:off x="5355122" y="3144086"/>
              <a:ext cx="16527" cy="1652652"/>
            </a:xfrm>
            <a:prstGeom prst="rect">
              <a:avLst/>
            </a:prstGeom>
            <a:solidFill>
              <a:srgbClr val="0000FF"/>
            </a:solidFill>
            <a:ln w="0">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8" name="Freeform 357"/>
            <p:cNvSpPr>
              <a:spLocks/>
            </p:cNvSpPr>
            <p:nvPr/>
          </p:nvSpPr>
          <p:spPr bwMode="auto">
            <a:xfrm>
              <a:off x="5329413" y="3083128"/>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9" name="Freeform 358"/>
            <p:cNvSpPr>
              <a:spLocks/>
            </p:cNvSpPr>
            <p:nvPr/>
          </p:nvSpPr>
          <p:spPr bwMode="auto">
            <a:xfrm>
              <a:off x="5329413" y="3083128"/>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0" name="Rectangle 359"/>
            <p:cNvSpPr>
              <a:spLocks noChangeArrowheads="1"/>
            </p:cNvSpPr>
            <p:nvPr/>
          </p:nvSpPr>
          <p:spPr bwMode="auto">
            <a:xfrm>
              <a:off x="5478153" y="3150860"/>
              <a:ext cx="16527" cy="1494160"/>
            </a:xfrm>
            <a:prstGeom prst="rect">
              <a:avLst/>
            </a:prstGeom>
            <a:solidFill>
              <a:srgbClr val="0000FF"/>
            </a:solidFill>
            <a:ln w="0">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1" name="Freeform 360"/>
            <p:cNvSpPr>
              <a:spLocks/>
            </p:cNvSpPr>
            <p:nvPr/>
          </p:nvSpPr>
          <p:spPr bwMode="auto">
            <a:xfrm>
              <a:off x="5454282" y="3089901"/>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2" name="Freeform 361"/>
            <p:cNvSpPr>
              <a:spLocks/>
            </p:cNvSpPr>
            <p:nvPr/>
          </p:nvSpPr>
          <p:spPr bwMode="auto">
            <a:xfrm>
              <a:off x="5454282" y="3089901"/>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3" name="Rectangle 362"/>
            <p:cNvSpPr>
              <a:spLocks noChangeArrowheads="1"/>
            </p:cNvSpPr>
            <p:nvPr/>
          </p:nvSpPr>
          <p:spPr bwMode="auto">
            <a:xfrm>
              <a:off x="5560787" y="3004559"/>
              <a:ext cx="16527" cy="1633687"/>
            </a:xfrm>
            <a:prstGeom prst="rect">
              <a:avLst/>
            </a:prstGeom>
            <a:solidFill>
              <a:srgbClr val="0000FF"/>
            </a:solidFill>
            <a:ln w="0">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4" name="Freeform 363"/>
            <p:cNvSpPr>
              <a:spLocks/>
            </p:cNvSpPr>
            <p:nvPr/>
          </p:nvSpPr>
          <p:spPr bwMode="auto">
            <a:xfrm>
              <a:off x="5536915" y="2942246"/>
              <a:ext cx="66107" cy="62313"/>
            </a:xfrm>
            <a:custGeom>
              <a:avLst/>
              <a:gdLst>
                <a:gd name="T0" fmla="*/ 18 w 36"/>
                <a:gd name="T1" fmla="*/ 0 h 46"/>
                <a:gd name="T2" fmla="*/ 36 w 36"/>
                <a:gd name="T3" fmla="*/ 46 h 46"/>
                <a:gd name="T4" fmla="*/ 0 w 36"/>
                <a:gd name="T5" fmla="*/ 46 h 46"/>
                <a:gd name="T6" fmla="*/ 18 w 36"/>
                <a:gd name="T7" fmla="*/ 0 h 46"/>
              </a:gdLst>
              <a:ahLst/>
              <a:cxnLst>
                <a:cxn ang="0">
                  <a:pos x="T0" y="T1"/>
                </a:cxn>
                <a:cxn ang="0">
                  <a:pos x="T2" y="T3"/>
                </a:cxn>
                <a:cxn ang="0">
                  <a:pos x="T4" y="T5"/>
                </a:cxn>
                <a:cxn ang="0">
                  <a:pos x="T6" y="T7"/>
                </a:cxn>
              </a:cxnLst>
              <a:rect l="0" t="0" r="r" b="b"/>
              <a:pathLst>
                <a:path w="36" h="46">
                  <a:moveTo>
                    <a:pt x="18" y="0"/>
                  </a:moveTo>
                  <a:lnTo>
                    <a:pt x="36" y="46"/>
                  </a:lnTo>
                  <a:lnTo>
                    <a:pt x="0" y="46"/>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5" name="Freeform 364"/>
            <p:cNvSpPr>
              <a:spLocks/>
            </p:cNvSpPr>
            <p:nvPr/>
          </p:nvSpPr>
          <p:spPr bwMode="auto">
            <a:xfrm>
              <a:off x="5536915" y="2942246"/>
              <a:ext cx="66107" cy="62313"/>
            </a:xfrm>
            <a:custGeom>
              <a:avLst/>
              <a:gdLst>
                <a:gd name="T0" fmla="*/ 18 w 36"/>
                <a:gd name="T1" fmla="*/ 0 h 46"/>
                <a:gd name="T2" fmla="*/ 36 w 36"/>
                <a:gd name="T3" fmla="*/ 46 h 46"/>
                <a:gd name="T4" fmla="*/ 0 w 36"/>
                <a:gd name="T5" fmla="*/ 46 h 46"/>
                <a:gd name="T6" fmla="*/ 18 w 36"/>
                <a:gd name="T7" fmla="*/ 0 h 46"/>
              </a:gdLst>
              <a:ahLst/>
              <a:cxnLst>
                <a:cxn ang="0">
                  <a:pos x="T0" y="T1"/>
                </a:cxn>
                <a:cxn ang="0">
                  <a:pos x="T2" y="T3"/>
                </a:cxn>
                <a:cxn ang="0">
                  <a:pos x="T4" y="T5"/>
                </a:cxn>
                <a:cxn ang="0">
                  <a:pos x="T6" y="T7"/>
                </a:cxn>
              </a:cxnLst>
              <a:rect l="0" t="0" r="r" b="b"/>
              <a:pathLst>
                <a:path w="36" h="46">
                  <a:moveTo>
                    <a:pt x="18" y="0"/>
                  </a:moveTo>
                  <a:lnTo>
                    <a:pt x="36" y="46"/>
                  </a:lnTo>
                  <a:lnTo>
                    <a:pt x="0" y="46"/>
                  </a:lnTo>
                  <a:lnTo>
                    <a:pt x="18"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6" name="Rectangle 365"/>
            <p:cNvSpPr>
              <a:spLocks noChangeArrowheads="1"/>
            </p:cNvSpPr>
            <p:nvPr/>
          </p:nvSpPr>
          <p:spPr bwMode="auto">
            <a:xfrm>
              <a:off x="5520389" y="3070936"/>
              <a:ext cx="16527" cy="1574083"/>
            </a:xfrm>
            <a:prstGeom prst="rect">
              <a:avLst/>
            </a:prstGeom>
            <a:solidFill>
              <a:srgbClr val="0000FF"/>
            </a:solidFill>
            <a:ln w="0">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7" name="Freeform 366"/>
            <p:cNvSpPr>
              <a:spLocks/>
            </p:cNvSpPr>
            <p:nvPr/>
          </p:nvSpPr>
          <p:spPr bwMode="auto">
            <a:xfrm>
              <a:off x="5494680" y="3009978"/>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8" name="Freeform 367"/>
            <p:cNvSpPr>
              <a:spLocks/>
            </p:cNvSpPr>
            <p:nvPr/>
          </p:nvSpPr>
          <p:spPr bwMode="auto">
            <a:xfrm>
              <a:off x="5494680" y="3009978"/>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9" name="Rectangle 368"/>
            <p:cNvSpPr>
              <a:spLocks noChangeArrowheads="1"/>
            </p:cNvSpPr>
            <p:nvPr/>
          </p:nvSpPr>
          <p:spPr bwMode="auto">
            <a:xfrm>
              <a:off x="5626894" y="3070936"/>
              <a:ext cx="16527" cy="1396627"/>
            </a:xfrm>
            <a:prstGeom prst="rect">
              <a:avLst/>
            </a:prstGeom>
            <a:solidFill>
              <a:srgbClr val="0000FF"/>
            </a:solidFill>
            <a:ln w="0">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0" name="Freeform 369"/>
            <p:cNvSpPr>
              <a:spLocks/>
            </p:cNvSpPr>
            <p:nvPr/>
          </p:nvSpPr>
          <p:spPr bwMode="auto">
            <a:xfrm>
              <a:off x="5603021" y="3009978"/>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1" name="Freeform 370"/>
            <p:cNvSpPr>
              <a:spLocks/>
            </p:cNvSpPr>
            <p:nvPr/>
          </p:nvSpPr>
          <p:spPr bwMode="auto">
            <a:xfrm>
              <a:off x="5603021" y="3009978"/>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2" name="Rectangle 371"/>
            <p:cNvSpPr>
              <a:spLocks noChangeArrowheads="1"/>
            </p:cNvSpPr>
            <p:nvPr/>
          </p:nvSpPr>
          <p:spPr bwMode="auto">
            <a:xfrm>
              <a:off x="5709527" y="2930054"/>
              <a:ext cx="16527" cy="1537509"/>
            </a:xfrm>
            <a:prstGeom prst="rect">
              <a:avLst/>
            </a:prstGeom>
            <a:solidFill>
              <a:srgbClr val="0000FF"/>
            </a:solidFill>
            <a:ln w="0">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3" name="Freeform 372"/>
            <p:cNvSpPr>
              <a:spLocks/>
            </p:cNvSpPr>
            <p:nvPr/>
          </p:nvSpPr>
          <p:spPr bwMode="auto">
            <a:xfrm>
              <a:off x="5685655" y="2870450"/>
              <a:ext cx="64271" cy="59604"/>
            </a:xfrm>
            <a:custGeom>
              <a:avLst/>
              <a:gdLst>
                <a:gd name="T0" fmla="*/ 18 w 35"/>
                <a:gd name="T1" fmla="*/ 0 h 44"/>
                <a:gd name="T2" fmla="*/ 35 w 35"/>
                <a:gd name="T3" fmla="*/ 44 h 44"/>
                <a:gd name="T4" fmla="*/ 0 w 35"/>
                <a:gd name="T5" fmla="*/ 44 h 44"/>
                <a:gd name="T6" fmla="*/ 18 w 35"/>
                <a:gd name="T7" fmla="*/ 0 h 44"/>
              </a:gdLst>
              <a:ahLst/>
              <a:cxnLst>
                <a:cxn ang="0">
                  <a:pos x="T0" y="T1"/>
                </a:cxn>
                <a:cxn ang="0">
                  <a:pos x="T2" y="T3"/>
                </a:cxn>
                <a:cxn ang="0">
                  <a:pos x="T4" y="T5"/>
                </a:cxn>
                <a:cxn ang="0">
                  <a:pos x="T6" y="T7"/>
                </a:cxn>
              </a:cxnLst>
              <a:rect l="0" t="0" r="r" b="b"/>
              <a:pathLst>
                <a:path w="35" h="44">
                  <a:moveTo>
                    <a:pt x="18" y="0"/>
                  </a:moveTo>
                  <a:lnTo>
                    <a:pt x="35" y="44"/>
                  </a:lnTo>
                  <a:lnTo>
                    <a:pt x="0" y="44"/>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4" name="Freeform 373"/>
            <p:cNvSpPr>
              <a:spLocks/>
            </p:cNvSpPr>
            <p:nvPr/>
          </p:nvSpPr>
          <p:spPr bwMode="auto">
            <a:xfrm>
              <a:off x="5685655" y="2870450"/>
              <a:ext cx="64271" cy="59604"/>
            </a:xfrm>
            <a:custGeom>
              <a:avLst/>
              <a:gdLst>
                <a:gd name="T0" fmla="*/ 18 w 35"/>
                <a:gd name="T1" fmla="*/ 0 h 44"/>
                <a:gd name="T2" fmla="*/ 35 w 35"/>
                <a:gd name="T3" fmla="*/ 44 h 44"/>
                <a:gd name="T4" fmla="*/ 0 w 35"/>
                <a:gd name="T5" fmla="*/ 44 h 44"/>
                <a:gd name="T6" fmla="*/ 18 w 35"/>
                <a:gd name="T7" fmla="*/ 0 h 44"/>
              </a:gdLst>
              <a:ahLst/>
              <a:cxnLst>
                <a:cxn ang="0">
                  <a:pos x="T0" y="T1"/>
                </a:cxn>
                <a:cxn ang="0">
                  <a:pos x="T2" y="T3"/>
                </a:cxn>
                <a:cxn ang="0">
                  <a:pos x="T4" y="T5"/>
                </a:cxn>
                <a:cxn ang="0">
                  <a:pos x="T6" y="T7"/>
                </a:cxn>
              </a:cxnLst>
              <a:rect l="0" t="0" r="r" b="b"/>
              <a:pathLst>
                <a:path w="35" h="44">
                  <a:moveTo>
                    <a:pt x="18" y="0"/>
                  </a:moveTo>
                  <a:lnTo>
                    <a:pt x="35" y="44"/>
                  </a:lnTo>
                  <a:lnTo>
                    <a:pt x="0" y="44"/>
                  </a:lnTo>
                  <a:lnTo>
                    <a:pt x="18"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5" name="Rectangle 374"/>
            <p:cNvSpPr>
              <a:spLocks noChangeArrowheads="1"/>
            </p:cNvSpPr>
            <p:nvPr/>
          </p:nvSpPr>
          <p:spPr bwMode="auto">
            <a:xfrm>
              <a:off x="5669128" y="2997786"/>
              <a:ext cx="16527" cy="1469777"/>
            </a:xfrm>
            <a:prstGeom prst="rect">
              <a:avLst/>
            </a:prstGeom>
            <a:solidFill>
              <a:srgbClr val="0000FF"/>
            </a:solidFill>
            <a:ln w="0">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6" name="Freeform 375"/>
            <p:cNvSpPr>
              <a:spLocks/>
            </p:cNvSpPr>
            <p:nvPr/>
          </p:nvSpPr>
          <p:spPr bwMode="auto">
            <a:xfrm>
              <a:off x="5643420" y="2936828"/>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7" name="Freeform 376"/>
            <p:cNvSpPr>
              <a:spLocks/>
            </p:cNvSpPr>
            <p:nvPr/>
          </p:nvSpPr>
          <p:spPr bwMode="auto">
            <a:xfrm>
              <a:off x="5643420" y="2936828"/>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8" name="Rectangle 377"/>
            <p:cNvSpPr>
              <a:spLocks noChangeArrowheads="1"/>
            </p:cNvSpPr>
            <p:nvPr/>
          </p:nvSpPr>
          <p:spPr bwMode="auto">
            <a:xfrm>
              <a:off x="5790324" y="2997786"/>
              <a:ext cx="16527" cy="1281483"/>
            </a:xfrm>
            <a:prstGeom prst="rect">
              <a:avLst/>
            </a:prstGeom>
            <a:solidFill>
              <a:srgbClr val="0000FF"/>
            </a:solidFill>
            <a:ln w="0">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9" name="Freeform 378"/>
            <p:cNvSpPr>
              <a:spLocks/>
            </p:cNvSpPr>
            <p:nvPr/>
          </p:nvSpPr>
          <p:spPr bwMode="auto">
            <a:xfrm>
              <a:off x="5766453" y="2936828"/>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0" name="Freeform 379"/>
            <p:cNvSpPr>
              <a:spLocks/>
            </p:cNvSpPr>
            <p:nvPr/>
          </p:nvSpPr>
          <p:spPr bwMode="auto">
            <a:xfrm>
              <a:off x="5766453" y="2936828"/>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1" name="Rectangle 380"/>
            <p:cNvSpPr>
              <a:spLocks noChangeArrowheads="1"/>
            </p:cNvSpPr>
            <p:nvPr/>
          </p:nvSpPr>
          <p:spPr bwMode="auto">
            <a:xfrm>
              <a:off x="5874794" y="2877224"/>
              <a:ext cx="16527" cy="1402045"/>
            </a:xfrm>
            <a:prstGeom prst="rect">
              <a:avLst/>
            </a:prstGeom>
            <a:solidFill>
              <a:srgbClr val="0000FF"/>
            </a:solidFill>
            <a:ln w="0">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2" name="Freeform 381"/>
            <p:cNvSpPr>
              <a:spLocks/>
            </p:cNvSpPr>
            <p:nvPr/>
          </p:nvSpPr>
          <p:spPr bwMode="auto">
            <a:xfrm>
              <a:off x="5849086" y="2816265"/>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3" name="Freeform 382"/>
            <p:cNvSpPr>
              <a:spLocks/>
            </p:cNvSpPr>
            <p:nvPr/>
          </p:nvSpPr>
          <p:spPr bwMode="auto">
            <a:xfrm>
              <a:off x="5849086" y="2816265"/>
              <a:ext cx="66107" cy="60959"/>
            </a:xfrm>
            <a:custGeom>
              <a:avLst/>
              <a:gdLst>
                <a:gd name="T0" fmla="*/ 18 w 36"/>
                <a:gd name="T1" fmla="*/ 0 h 45"/>
                <a:gd name="T2" fmla="*/ 36 w 36"/>
                <a:gd name="T3" fmla="*/ 45 h 45"/>
                <a:gd name="T4" fmla="*/ 0 w 36"/>
                <a:gd name="T5" fmla="*/ 45 h 45"/>
                <a:gd name="T6" fmla="*/ 18 w 36"/>
                <a:gd name="T7" fmla="*/ 0 h 45"/>
              </a:gdLst>
              <a:ahLst/>
              <a:cxnLst>
                <a:cxn ang="0">
                  <a:pos x="T0" y="T1"/>
                </a:cxn>
                <a:cxn ang="0">
                  <a:pos x="T2" y="T3"/>
                </a:cxn>
                <a:cxn ang="0">
                  <a:pos x="T4" y="T5"/>
                </a:cxn>
                <a:cxn ang="0">
                  <a:pos x="T6" y="T7"/>
                </a:cxn>
              </a:cxnLst>
              <a:rect l="0" t="0" r="r" b="b"/>
              <a:pathLst>
                <a:path w="36" h="45">
                  <a:moveTo>
                    <a:pt x="18" y="0"/>
                  </a:moveTo>
                  <a:lnTo>
                    <a:pt x="36" y="45"/>
                  </a:lnTo>
                  <a:lnTo>
                    <a:pt x="0" y="45"/>
                  </a:lnTo>
                  <a:lnTo>
                    <a:pt x="18"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4" name="Rectangle 383"/>
            <p:cNvSpPr>
              <a:spLocks noChangeArrowheads="1"/>
            </p:cNvSpPr>
            <p:nvPr/>
          </p:nvSpPr>
          <p:spPr bwMode="auto">
            <a:xfrm>
              <a:off x="5832559" y="2936828"/>
              <a:ext cx="16527" cy="1342441"/>
            </a:xfrm>
            <a:prstGeom prst="rect">
              <a:avLst/>
            </a:prstGeom>
            <a:solidFill>
              <a:srgbClr val="0000FF"/>
            </a:solidFill>
            <a:ln w="0">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5" name="Freeform 384"/>
            <p:cNvSpPr>
              <a:spLocks/>
            </p:cNvSpPr>
            <p:nvPr/>
          </p:nvSpPr>
          <p:spPr bwMode="auto">
            <a:xfrm>
              <a:off x="5806851" y="2877224"/>
              <a:ext cx="67944" cy="59604"/>
            </a:xfrm>
            <a:custGeom>
              <a:avLst/>
              <a:gdLst>
                <a:gd name="T0" fmla="*/ 18 w 37"/>
                <a:gd name="T1" fmla="*/ 0 h 44"/>
                <a:gd name="T2" fmla="*/ 37 w 37"/>
                <a:gd name="T3" fmla="*/ 44 h 44"/>
                <a:gd name="T4" fmla="*/ 0 w 37"/>
                <a:gd name="T5" fmla="*/ 44 h 44"/>
                <a:gd name="T6" fmla="*/ 18 w 37"/>
                <a:gd name="T7" fmla="*/ 0 h 44"/>
              </a:gdLst>
              <a:ahLst/>
              <a:cxnLst>
                <a:cxn ang="0">
                  <a:pos x="T0" y="T1"/>
                </a:cxn>
                <a:cxn ang="0">
                  <a:pos x="T2" y="T3"/>
                </a:cxn>
                <a:cxn ang="0">
                  <a:pos x="T4" y="T5"/>
                </a:cxn>
                <a:cxn ang="0">
                  <a:pos x="T6" y="T7"/>
                </a:cxn>
              </a:cxnLst>
              <a:rect l="0" t="0" r="r" b="b"/>
              <a:pathLst>
                <a:path w="37" h="44">
                  <a:moveTo>
                    <a:pt x="18" y="0"/>
                  </a:moveTo>
                  <a:lnTo>
                    <a:pt x="37" y="44"/>
                  </a:lnTo>
                  <a:lnTo>
                    <a:pt x="0" y="44"/>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6" name="Freeform 385"/>
            <p:cNvSpPr>
              <a:spLocks/>
            </p:cNvSpPr>
            <p:nvPr/>
          </p:nvSpPr>
          <p:spPr bwMode="auto">
            <a:xfrm>
              <a:off x="5806851" y="2877224"/>
              <a:ext cx="67944" cy="59604"/>
            </a:xfrm>
            <a:custGeom>
              <a:avLst/>
              <a:gdLst>
                <a:gd name="T0" fmla="*/ 18 w 37"/>
                <a:gd name="T1" fmla="*/ 0 h 44"/>
                <a:gd name="T2" fmla="*/ 37 w 37"/>
                <a:gd name="T3" fmla="*/ 44 h 44"/>
                <a:gd name="T4" fmla="*/ 0 w 37"/>
                <a:gd name="T5" fmla="*/ 44 h 44"/>
                <a:gd name="T6" fmla="*/ 18 w 37"/>
                <a:gd name="T7" fmla="*/ 0 h 44"/>
              </a:gdLst>
              <a:ahLst/>
              <a:cxnLst>
                <a:cxn ang="0">
                  <a:pos x="T0" y="T1"/>
                </a:cxn>
                <a:cxn ang="0">
                  <a:pos x="T2" y="T3"/>
                </a:cxn>
                <a:cxn ang="0">
                  <a:pos x="T4" y="T5"/>
                </a:cxn>
                <a:cxn ang="0">
                  <a:pos x="T6" y="T7"/>
                </a:cxn>
              </a:cxnLst>
              <a:rect l="0" t="0" r="r" b="b"/>
              <a:pathLst>
                <a:path w="37" h="44">
                  <a:moveTo>
                    <a:pt x="18" y="0"/>
                  </a:moveTo>
                  <a:lnTo>
                    <a:pt x="37" y="44"/>
                  </a:lnTo>
                  <a:lnTo>
                    <a:pt x="0" y="44"/>
                  </a:lnTo>
                  <a:lnTo>
                    <a:pt x="18"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1506" name="テキスト ボックス 1505"/>
          <p:cNvSpPr txBox="1"/>
          <p:nvPr/>
        </p:nvSpPr>
        <p:spPr>
          <a:xfrm>
            <a:off x="2966007" y="258457"/>
            <a:ext cx="3577973" cy="523220"/>
          </a:xfrm>
          <a:prstGeom prst="rect">
            <a:avLst/>
          </a:prstGeom>
          <a:noFill/>
        </p:spPr>
        <p:txBody>
          <a:bodyPr wrap="none" rtlCol="0">
            <a:spAutoFit/>
          </a:bodyPr>
          <a:lstStyle/>
          <a:p>
            <a:r>
              <a:rPr kumimoji="1" lang="en-US" altLang="ja-JP" sz="2800" dirty="0" smtClean="0">
                <a:latin typeface="メイリオ"/>
                <a:ea typeface="メイリオ"/>
                <a:cs typeface="メイリオ"/>
              </a:rPr>
              <a:t>Hyperfine structure</a:t>
            </a:r>
            <a:endParaRPr kumimoji="1" lang="ja-JP" altLang="en-US" sz="2800" dirty="0">
              <a:latin typeface="メイリオ"/>
              <a:ea typeface="メイリオ"/>
              <a:cs typeface="メイリオ"/>
            </a:endParaRPr>
          </a:p>
        </p:txBody>
      </p:sp>
      <p:graphicFrame>
        <p:nvGraphicFramePr>
          <p:cNvPr id="1026" name="オブジェクト 1025"/>
          <p:cNvGraphicFramePr>
            <a:graphicFrameLocks noChangeAspect="1"/>
          </p:cNvGraphicFramePr>
          <p:nvPr>
            <p:extLst>
              <p:ext uri="{D42A27DB-BD31-4B8C-83A1-F6EECF244321}">
                <p14:modId xmlns:p14="http://schemas.microsoft.com/office/powerpoint/2010/main" val="1849004805"/>
              </p:ext>
            </p:extLst>
          </p:nvPr>
        </p:nvGraphicFramePr>
        <p:xfrm>
          <a:off x="4735085" y="1188285"/>
          <a:ext cx="4348071" cy="5525675"/>
        </p:xfrm>
        <a:graphic>
          <a:graphicData uri="http://schemas.openxmlformats.org/presentationml/2006/ole">
            <mc:AlternateContent xmlns:mc="http://schemas.openxmlformats.org/markup-compatibility/2006">
              <mc:Choice xmlns:v="urn:schemas-microsoft-com:vml" Requires="v">
                <p:oleObj spid="_x0000_s2393" name="数式" r:id="rId10" imgW="3009900" imgH="2832100" progId="Equation.DSMT4">
                  <p:embed/>
                </p:oleObj>
              </mc:Choice>
              <mc:Fallback>
                <p:oleObj name="数式" r:id="rId10" imgW="3009900" imgH="2832100" progId="Equation.DSMT4">
                  <p:embed/>
                  <p:pic>
                    <p:nvPicPr>
                      <p:cNvPr id="0" name=""/>
                      <p:cNvPicPr/>
                      <p:nvPr/>
                    </p:nvPicPr>
                    <p:blipFill>
                      <a:blip r:embed="rId11"/>
                      <a:stretch>
                        <a:fillRect/>
                      </a:stretch>
                    </p:blipFill>
                    <p:spPr>
                      <a:xfrm>
                        <a:off x="4735085" y="1188285"/>
                        <a:ext cx="4348071" cy="5525675"/>
                      </a:xfrm>
                      <a:prstGeom prst="rect">
                        <a:avLst/>
                      </a:prstGeom>
                    </p:spPr>
                  </p:pic>
                </p:oleObj>
              </mc:Fallback>
            </mc:AlternateContent>
          </a:graphicData>
        </a:graphic>
      </p:graphicFrame>
    </p:spTree>
    <p:extLst>
      <p:ext uri="{BB962C8B-B14F-4D97-AF65-F5344CB8AC3E}">
        <p14:creationId xmlns:p14="http://schemas.microsoft.com/office/powerpoint/2010/main" val="383320788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6"/>
          <p:cNvGrpSpPr/>
          <p:nvPr/>
        </p:nvGrpSpPr>
        <p:grpSpPr>
          <a:xfrm>
            <a:off x="5975466" y="867201"/>
            <a:ext cx="3116855" cy="2483181"/>
            <a:chOff x="-111562" y="987980"/>
            <a:chExt cx="5024451" cy="4002945"/>
          </a:xfrm>
        </p:grpSpPr>
        <p:pic>
          <p:nvPicPr>
            <p:cNvPr id="35" name="그림 10"/>
            <p:cNvPicPr>
              <a:picLocks noChangeAspect="1"/>
            </p:cNvPicPr>
            <p:nvPr/>
          </p:nvPicPr>
          <p:blipFill rotWithShape="1">
            <a:blip r:embed="rId3" cstate="print">
              <a:extLst>
                <a:ext uri="{28A0092B-C50C-407E-A947-70E740481C1C}">
                  <a14:useLocalDpi xmlns:a14="http://schemas.microsoft.com/office/drawing/2010/main" val="0"/>
                </a:ext>
              </a:extLst>
            </a:blip>
            <a:srcRect l="33021" t="6338" r="26146" b="26296"/>
            <a:stretch/>
          </p:blipFill>
          <p:spPr>
            <a:xfrm>
              <a:off x="31945" y="1357068"/>
              <a:ext cx="4537298" cy="3633857"/>
            </a:xfrm>
            <a:prstGeom prst="rect">
              <a:avLst/>
            </a:prstGeom>
          </p:spPr>
        </p:pic>
        <p:sp>
          <p:nvSpPr>
            <p:cNvPr id="36" name="テキスト ボックス 35"/>
            <p:cNvSpPr txBox="1"/>
            <p:nvPr/>
          </p:nvSpPr>
          <p:spPr>
            <a:xfrm rot="19066723">
              <a:off x="-111562" y="3427178"/>
              <a:ext cx="2041336" cy="644987"/>
            </a:xfrm>
            <a:prstGeom prst="rect">
              <a:avLst/>
            </a:prstGeom>
            <a:noFill/>
          </p:spPr>
          <p:txBody>
            <a:bodyPr wrap="none" rtlCol="0">
              <a:spAutoFit/>
            </a:bodyPr>
            <a:lstStyle/>
            <a:p>
              <a:r>
                <a:rPr kumimoji="1" lang="en-US" altLang="ja-JP" sz="2000" dirty="0" smtClean="0">
                  <a:solidFill>
                    <a:srgbClr val="FF0000"/>
                  </a:solidFill>
                  <a:latin typeface="+mj-lt"/>
                </a:rPr>
                <a:t>KISS beam</a:t>
              </a:r>
            </a:p>
          </p:txBody>
        </p:sp>
        <p:sp>
          <p:nvSpPr>
            <p:cNvPr id="37" name="下矢印 36"/>
            <p:cNvSpPr/>
            <p:nvPr/>
          </p:nvSpPr>
          <p:spPr>
            <a:xfrm rot="13425699">
              <a:off x="1363310" y="3188940"/>
              <a:ext cx="163160" cy="1053253"/>
            </a:xfrm>
            <a:prstGeom prst="downArrow">
              <a:avLst>
                <a:gd name="adj1" fmla="val 37708"/>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1975926" y="987980"/>
              <a:ext cx="2936963" cy="595372"/>
            </a:xfrm>
            <a:prstGeom prst="rect">
              <a:avLst/>
            </a:prstGeom>
            <a:noFill/>
          </p:spPr>
          <p:txBody>
            <a:bodyPr wrap="none" rtlCol="0">
              <a:spAutoFit/>
            </a:bodyPr>
            <a:lstStyle/>
            <a:p>
              <a:r>
                <a:rPr kumimoji="1" lang="en-US" altLang="ja-JP" dirty="0" smtClean="0"/>
                <a:t>β-ray </a:t>
              </a:r>
              <a:r>
                <a:rPr lang="en-US" altLang="ja-JP" dirty="0" smtClean="0"/>
                <a:t>gas counter</a:t>
              </a:r>
            </a:p>
          </p:txBody>
        </p:sp>
        <p:cxnSp>
          <p:nvCxnSpPr>
            <p:cNvPr id="39" name="直線矢印コネクタ 38"/>
            <p:cNvCxnSpPr>
              <a:stCxn id="38" idx="2"/>
            </p:cNvCxnSpPr>
            <p:nvPr/>
          </p:nvCxnSpPr>
          <p:spPr>
            <a:xfrm flipH="1">
              <a:off x="2283210" y="1583352"/>
              <a:ext cx="1161197" cy="844971"/>
            </a:xfrm>
            <a:prstGeom prst="straightConnector1">
              <a:avLst/>
            </a:prstGeom>
            <a:ln w="381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 name="テキスト ボックス 3"/>
          <p:cNvSpPr txBox="1"/>
          <p:nvPr/>
        </p:nvSpPr>
        <p:spPr>
          <a:xfrm>
            <a:off x="951813" y="-82302"/>
            <a:ext cx="7150816" cy="892552"/>
          </a:xfrm>
          <a:prstGeom prst="rect">
            <a:avLst/>
          </a:prstGeom>
          <a:noFill/>
        </p:spPr>
        <p:txBody>
          <a:bodyPr wrap="none" rtlCol="0">
            <a:spAutoFit/>
          </a:bodyPr>
          <a:lstStyle/>
          <a:p>
            <a:pPr algn="ctr"/>
            <a:r>
              <a:rPr kumimoji="1" lang="en-US" altLang="ja-JP" sz="2800" dirty="0" smtClean="0">
                <a:latin typeface="メイリオ"/>
                <a:ea typeface="メイリオ"/>
                <a:cs typeface="メイリオ"/>
              </a:rPr>
              <a:t>Further developments under progress</a:t>
            </a:r>
            <a:endParaRPr kumimoji="1" lang="en-US" altLang="ja-JP" sz="2400" dirty="0" smtClean="0">
              <a:latin typeface="メイリオ"/>
              <a:ea typeface="メイリオ"/>
              <a:cs typeface="メイリオ"/>
            </a:endParaRPr>
          </a:p>
          <a:p>
            <a:pPr algn="ctr"/>
            <a:r>
              <a:rPr lang="en-US" altLang="ja-JP" sz="2400" dirty="0" smtClean="0">
                <a:latin typeface="メイリオ"/>
                <a:ea typeface="メイリオ"/>
                <a:cs typeface="メイリオ"/>
              </a:rPr>
              <a:t>- </a:t>
            </a:r>
            <a:r>
              <a:rPr kumimoji="1" lang="en-US" altLang="ja-JP" sz="2400" dirty="0" smtClean="0">
                <a:latin typeface="メイリオ"/>
                <a:ea typeface="メイリオ"/>
                <a:cs typeface="メイリオ"/>
              </a:rPr>
              <a:t>New gas-cell chamber</a:t>
            </a:r>
            <a:r>
              <a:rPr lang="en-US" altLang="ja-JP" sz="2400" dirty="0" smtClean="0">
                <a:latin typeface="メイリオ"/>
                <a:ea typeface="メイリオ"/>
                <a:cs typeface="メイリオ"/>
              </a:rPr>
              <a:t>, Det. St., MRTOF-MS -</a:t>
            </a:r>
            <a:endParaRPr kumimoji="1" lang="ja-JP" altLang="en-US" sz="2400" dirty="0">
              <a:latin typeface="メイリオ"/>
              <a:ea typeface="メイリオ"/>
              <a:cs typeface="メイリオ"/>
            </a:endParaRPr>
          </a:p>
        </p:txBody>
      </p:sp>
      <p:grpSp>
        <p:nvGrpSpPr>
          <p:cNvPr id="32" name="グループ化 31"/>
          <p:cNvGrpSpPr/>
          <p:nvPr/>
        </p:nvGrpSpPr>
        <p:grpSpPr>
          <a:xfrm>
            <a:off x="-70121" y="2682029"/>
            <a:ext cx="5314117" cy="4163876"/>
            <a:chOff x="4195517" y="978648"/>
            <a:chExt cx="4772218" cy="3496246"/>
          </a:xfrm>
        </p:grpSpPr>
        <p:pic>
          <p:nvPicPr>
            <p:cNvPr id="3" name="Picture 3" descr="C:\Users\kazu\Desktop\KEK\KISS project\KISSmeeting\meeting20161021\resized\DSC00216.jpg"/>
            <p:cNvPicPr>
              <a:picLocks noChangeAspect="1" noChangeArrowheads="1"/>
            </p:cNvPicPr>
            <p:nvPr/>
          </p:nvPicPr>
          <p:blipFill rotWithShape="1">
            <a:blip r:embed="rId4">
              <a:extLst>
                <a:ext uri="{28A0092B-C50C-407E-A947-70E740481C1C}">
                  <a14:useLocalDpi xmlns:a14="http://schemas.microsoft.com/office/drawing/2010/main" val="0"/>
                </a:ext>
              </a:extLst>
            </a:blip>
            <a:srcRect l="4767" r="39093"/>
            <a:stretch/>
          </p:blipFill>
          <p:spPr bwMode="auto">
            <a:xfrm rot="5400000">
              <a:off x="4853381" y="477734"/>
              <a:ext cx="3422320" cy="457200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4370595" y="2131273"/>
              <a:ext cx="1741456" cy="387642"/>
            </a:xfrm>
            <a:prstGeom prst="rect">
              <a:avLst/>
            </a:prstGeom>
            <a:noFill/>
          </p:spPr>
          <p:txBody>
            <a:bodyPr wrap="none" rtlCol="0">
              <a:spAutoFit/>
            </a:bodyPr>
            <a:lstStyle/>
            <a:p>
              <a:r>
                <a:rPr kumimoji="1" lang="en-US" altLang="ja-JP" sz="2400" dirty="0" smtClean="0">
                  <a:solidFill>
                    <a:schemeClr val="bg1"/>
                  </a:solidFill>
                </a:rPr>
                <a:t>Primary beam</a:t>
              </a:r>
              <a:endParaRPr kumimoji="1" lang="ja-JP" altLang="en-US" sz="2400" dirty="0">
                <a:solidFill>
                  <a:schemeClr val="bg1"/>
                </a:solidFill>
              </a:endParaRPr>
            </a:p>
          </p:txBody>
        </p:sp>
        <p:cxnSp>
          <p:nvCxnSpPr>
            <p:cNvPr id="11" name="直線矢印コネクタ 10"/>
            <p:cNvCxnSpPr/>
            <p:nvPr/>
          </p:nvCxnSpPr>
          <p:spPr>
            <a:xfrm>
              <a:off x="4566196" y="2531074"/>
              <a:ext cx="3961984" cy="3608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6680718" y="2267339"/>
              <a:ext cx="270588" cy="3918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6533706" y="2267338"/>
              <a:ext cx="45719" cy="3918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680718" y="2894045"/>
              <a:ext cx="270588" cy="195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矢印コネクタ 18"/>
            <p:cNvCxnSpPr/>
            <p:nvPr/>
          </p:nvCxnSpPr>
          <p:spPr>
            <a:xfrm>
              <a:off x="4718596" y="2983305"/>
              <a:ext cx="3961984" cy="36083"/>
            </a:xfrm>
            <a:prstGeom prst="straightConnector1">
              <a:avLst/>
            </a:prstGeom>
            <a:ln w="57150">
              <a:solidFill>
                <a:srgbClr val="0000FF"/>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7928004" y="2968259"/>
              <a:ext cx="756406" cy="387642"/>
            </a:xfrm>
            <a:prstGeom prst="rect">
              <a:avLst/>
            </a:prstGeom>
            <a:noFill/>
          </p:spPr>
          <p:txBody>
            <a:bodyPr wrap="none" rtlCol="0">
              <a:spAutoFit/>
            </a:bodyPr>
            <a:lstStyle/>
            <a:p>
              <a:r>
                <a:rPr kumimoji="1" lang="en-US" altLang="ja-JP" sz="2400" dirty="0" smtClean="0">
                  <a:solidFill>
                    <a:schemeClr val="bg1"/>
                  </a:solidFill>
                </a:rPr>
                <a:t>Laser</a:t>
              </a:r>
              <a:endParaRPr kumimoji="1" lang="ja-JP" altLang="en-US" sz="2400" dirty="0">
                <a:solidFill>
                  <a:schemeClr val="bg1"/>
                </a:solidFill>
              </a:endParaRPr>
            </a:p>
          </p:txBody>
        </p:sp>
        <p:sp>
          <p:nvSpPr>
            <p:cNvPr id="21" name="テキスト ボックス 20"/>
            <p:cNvSpPr txBox="1"/>
            <p:nvPr/>
          </p:nvSpPr>
          <p:spPr>
            <a:xfrm>
              <a:off x="4743996" y="1370980"/>
              <a:ext cx="1859948" cy="387642"/>
            </a:xfrm>
            <a:prstGeom prst="rect">
              <a:avLst/>
            </a:prstGeom>
            <a:noFill/>
          </p:spPr>
          <p:txBody>
            <a:bodyPr wrap="none" rtlCol="0">
              <a:spAutoFit/>
            </a:bodyPr>
            <a:lstStyle/>
            <a:p>
              <a:r>
                <a:rPr kumimoji="1" lang="en-US" altLang="ja-JP" sz="2400" dirty="0" smtClean="0">
                  <a:solidFill>
                    <a:schemeClr val="bg1"/>
                  </a:solidFill>
                </a:rPr>
                <a:t>Rotating target</a:t>
              </a:r>
              <a:endParaRPr kumimoji="1" lang="ja-JP" altLang="en-US" sz="2400" dirty="0">
                <a:solidFill>
                  <a:schemeClr val="bg1"/>
                </a:solidFill>
              </a:endParaRPr>
            </a:p>
          </p:txBody>
        </p:sp>
        <p:cxnSp>
          <p:nvCxnSpPr>
            <p:cNvPr id="23" name="直線矢印コネクタ 22"/>
            <p:cNvCxnSpPr/>
            <p:nvPr/>
          </p:nvCxnSpPr>
          <p:spPr>
            <a:xfrm>
              <a:off x="6098322" y="1738595"/>
              <a:ext cx="435383" cy="52874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H="1">
              <a:off x="6943031" y="1736771"/>
              <a:ext cx="409409" cy="63255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7225485" y="1370980"/>
              <a:ext cx="1024430" cy="387642"/>
            </a:xfrm>
            <a:prstGeom prst="rect">
              <a:avLst/>
            </a:prstGeom>
            <a:noFill/>
          </p:spPr>
          <p:txBody>
            <a:bodyPr wrap="none" rtlCol="0">
              <a:spAutoFit/>
            </a:bodyPr>
            <a:lstStyle/>
            <a:p>
              <a:r>
                <a:rPr kumimoji="1" lang="en-US" altLang="ja-JP" sz="2400" dirty="0" smtClean="0">
                  <a:solidFill>
                    <a:schemeClr val="bg1"/>
                  </a:solidFill>
                </a:rPr>
                <a:t>Gas cell</a:t>
              </a:r>
              <a:endParaRPr kumimoji="1" lang="ja-JP" altLang="en-US" sz="2400" dirty="0">
                <a:solidFill>
                  <a:schemeClr val="bg1"/>
                </a:solidFill>
              </a:endParaRPr>
            </a:p>
          </p:txBody>
        </p:sp>
        <p:sp>
          <p:nvSpPr>
            <p:cNvPr id="27" name="右矢印 26"/>
            <p:cNvSpPr/>
            <p:nvPr/>
          </p:nvSpPr>
          <p:spPr>
            <a:xfrm rot="5400000">
              <a:off x="6447666" y="3731326"/>
              <a:ext cx="701637" cy="25192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6945570" y="3917616"/>
              <a:ext cx="1224841" cy="387642"/>
            </a:xfrm>
            <a:prstGeom prst="rect">
              <a:avLst/>
            </a:prstGeom>
            <a:noFill/>
          </p:spPr>
          <p:txBody>
            <a:bodyPr wrap="none" rtlCol="0">
              <a:spAutoFit/>
            </a:bodyPr>
            <a:lstStyle/>
            <a:p>
              <a:r>
                <a:rPr kumimoji="1" lang="en-US" altLang="ja-JP" sz="2400" dirty="0" smtClean="0">
                  <a:solidFill>
                    <a:schemeClr val="bg1"/>
                  </a:solidFill>
                </a:rPr>
                <a:t>Ion beam</a:t>
              </a:r>
              <a:endParaRPr kumimoji="1" lang="ja-JP" altLang="en-US" sz="2400" dirty="0">
                <a:solidFill>
                  <a:schemeClr val="bg1"/>
                </a:solidFill>
              </a:endParaRPr>
            </a:p>
          </p:txBody>
        </p:sp>
        <p:sp>
          <p:nvSpPr>
            <p:cNvPr id="29" name="テキスト ボックス 28"/>
            <p:cNvSpPr txBox="1"/>
            <p:nvPr/>
          </p:nvSpPr>
          <p:spPr>
            <a:xfrm>
              <a:off x="5821454" y="978648"/>
              <a:ext cx="1867707" cy="439328"/>
            </a:xfrm>
            <a:prstGeom prst="rect">
              <a:avLst/>
            </a:prstGeom>
            <a:noFill/>
            <a:effectLst>
              <a:glow rad="469900">
                <a:schemeClr val="bg1">
                  <a:alpha val="75000"/>
                </a:schemeClr>
              </a:glow>
              <a:outerShdw blurRad="50800" dist="38100" dir="2700000" algn="tl" rotWithShape="0">
                <a:schemeClr val="bg1">
                  <a:alpha val="43000"/>
                </a:schemeClr>
              </a:outerShdw>
            </a:effectLst>
          </p:spPr>
          <p:txBody>
            <a:bodyPr wrap="none" rtlCol="0">
              <a:spAutoFit/>
            </a:bodyPr>
            <a:lstStyle/>
            <a:p>
              <a:r>
                <a:rPr kumimoji="1" lang="en-US" altLang="ja-JP" sz="2800" dirty="0" smtClean="0">
                  <a:solidFill>
                    <a:srgbClr val="FF0000"/>
                  </a:solidFill>
                </a:rPr>
                <a:t>High vacuum</a:t>
              </a:r>
              <a:endParaRPr kumimoji="1" lang="ja-JP" altLang="en-US" sz="2800" dirty="0">
                <a:solidFill>
                  <a:srgbClr val="FF0000"/>
                </a:solidFill>
              </a:endParaRPr>
            </a:p>
          </p:txBody>
        </p:sp>
        <p:cxnSp>
          <p:nvCxnSpPr>
            <p:cNvPr id="31" name="直線矢印コネクタ 30"/>
            <p:cNvCxnSpPr/>
            <p:nvPr/>
          </p:nvCxnSpPr>
          <p:spPr>
            <a:xfrm>
              <a:off x="6754206" y="1511821"/>
              <a:ext cx="3123" cy="528148"/>
            </a:xfrm>
            <a:prstGeom prst="straightConnector1">
              <a:avLst/>
            </a:prstGeom>
            <a:ln w="28575">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91" name="テキスト ボックス 90"/>
            <p:cNvSpPr txBox="1"/>
            <p:nvPr/>
          </p:nvSpPr>
          <p:spPr>
            <a:xfrm>
              <a:off x="4195517" y="3035776"/>
              <a:ext cx="1637201" cy="801127"/>
            </a:xfrm>
            <a:prstGeom prst="rect">
              <a:avLst/>
            </a:prstGeom>
            <a:noFill/>
            <a:effectLst>
              <a:glow rad="469900">
                <a:schemeClr val="bg1">
                  <a:alpha val="75000"/>
                </a:schemeClr>
              </a:glow>
              <a:outerShdw blurRad="50800" dist="38100" dir="2700000" algn="tl" rotWithShape="0">
                <a:schemeClr val="bg1">
                  <a:alpha val="43000"/>
                </a:schemeClr>
              </a:outerShdw>
            </a:effectLst>
          </p:spPr>
          <p:txBody>
            <a:bodyPr wrap="none" rtlCol="0">
              <a:spAutoFit/>
            </a:bodyPr>
            <a:lstStyle/>
            <a:p>
              <a:pPr algn="ctr"/>
              <a:r>
                <a:rPr kumimoji="1" lang="en-US" altLang="ja-JP" sz="2800" dirty="0" smtClean="0">
                  <a:solidFill>
                    <a:srgbClr val="FF0000"/>
                  </a:solidFill>
                </a:rPr>
                <a:t>Differential</a:t>
              </a:r>
            </a:p>
            <a:p>
              <a:pPr algn="ctr"/>
              <a:r>
                <a:rPr lang="en-US" altLang="ja-JP" sz="2800" dirty="0" smtClean="0">
                  <a:solidFill>
                    <a:srgbClr val="FF0000"/>
                  </a:solidFill>
                </a:rPr>
                <a:t>pumping</a:t>
              </a:r>
              <a:endParaRPr kumimoji="1" lang="ja-JP" altLang="en-US" sz="2800" dirty="0">
                <a:solidFill>
                  <a:srgbClr val="FF0000"/>
                </a:solidFill>
              </a:endParaRPr>
            </a:p>
          </p:txBody>
        </p:sp>
        <p:cxnSp>
          <p:nvCxnSpPr>
            <p:cNvPr id="293" name="直線矢印コネクタ 292"/>
            <p:cNvCxnSpPr>
              <a:stCxn id="91" idx="3"/>
            </p:cNvCxnSpPr>
            <p:nvPr/>
          </p:nvCxnSpPr>
          <p:spPr>
            <a:xfrm flipV="1">
              <a:off x="5832718" y="3147241"/>
              <a:ext cx="521725" cy="289099"/>
            </a:xfrm>
            <a:prstGeom prst="straightConnector1">
              <a:avLst/>
            </a:prstGeom>
            <a:ln w="285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94" name="直線矢印コネクタ 293"/>
            <p:cNvCxnSpPr>
              <a:stCxn id="91" idx="3"/>
            </p:cNvCxnSpPr>
            <p:nvPr/>
          </p:nvCxnSpPr>
          <p:spPr>
            <a:xfrm>
              <a:off x="5832718" y="3436339"/>
              <a:ext cx="521725" cy="156836"/>
            </a:xfrm>
            <a:prstGeom prst="straightConnector1">
              <a:avLst/>
            </a:prstGeom>
            <a:ln w="28575">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295" name="テキスト ボックス 294"/>
            <p:cNvSpPr txBox="1"/>
            <p:nvPr/>
          </p:nvSpPr>
          <p:spPr>
            <a:xfrm>
              <a:off x="7441940" y="2095815"/>
              <a:ext cx="1525795" cy="387642"/>
            </a:xfrm>
            <a:prstGeom prst="rect">
              <a:avLst/>
            </a:prstGeom>
            <a:noFill/>
          </p:spPr>
          <p:txBody>
            <a:bodyPr wrap="none" rtlCol="0">
              <a:spAutoFit/>
            </a:bodyPr>
            <a:lstStyle/>
            <a:p>
              <a:r>
                <a:rPr kumimoji="1" lang="en-US" altLang="ja-JP" sz="2400" dirty="0" smtClean="0">
                  <a:solidFill>
                    <a:schemeClr val="bg1"/>
                  </a:solidFill>
                </a:rPr>
                <a:t>Beam dump</a:t>
              </a:r>
              <a:endParaRPr kumimoji="1" lang="ja-JP" altLang="en-US" sz="2400" dirty="0">
                <a:solidFill>
                  <a:schemeClr val="bg1"/>
                </a:solidFill>
              </a:endParaRPr>
            </a:p>
          </p:txBody>
        </p:sp>
      </p:grpSp>
      <p:sp>
        <p:nvSpPr>
          <p:cNvPr id="7" name="テキスト ボックス 6"/>
          <p:cNvSpPr txBox="1"/>
          <p:nvPr/>
        </p:nvSpPr>
        <p:spPr>
          <a:xfrm>
            <a:off x="-1" y="858783"/>
            <a:ext cx="6902464" cy="1745093"/>
          </a:xfrm>
          <a:prstGeom prst="rect">
            <a:avLst/>
          </a:prstGeom>
          <a:noFill/>
        </p:spPr>
        <p:txBody>
          <a:bodyPr wrap="square" rtlCol="0">
            <a:spAutoFit/>
          </a:bodyPr>
          <a:lstStyle/>
          <a:p>
            <a:pPr>
              <a:lnSpc>
                <a:spcPct val="120000"/>
              </a:lnSpc>
              <a:tabLst>
                <a:tab pos="484188" algn="l"/>
              </a:tabLst>
            </a:pPr>
            <a:r>
              <a:rPr lang="en-US" dirty="0" smtClean="0">
                <a:solidFill>
                  <a:srgbClr val="000000"/>
                </a:solidFill>
              </a:rPr>
              <a:t>• New gas cell chamber→ </a:t>
            </a:r>
            <a:r>
              <a:rPr lang="en-US" altLang="ja-JP" dirty="0" smtClean="0">
                <a:solidFill>
                  <a:srgbClr val="000000"/>
                </a:solidFill>
              </a:rPr>
              <a:t>i</a:t>
            </a:r>
            <a:r>
              <a:rPr lang="en-US" dirty="0" smtClean="0">
                <a:solidFill>
                  <a:srgbClr val="000000"/>
                </a:solidFill>
              </a:rPr>
              <a:t>solate the gas cell in a high-vacuum region </a:t>
            </a:r>
          </a:p>
          <a:p>
            <a:pPr>
              <a:lnSpc>
                <a:spcPct val="120000"/>
              </a:lnSpc>
              <a:tabLst>
                <a:tab pos="484188" algn="l"/>
              </a:tabLst>
            </a:pPr>
            <a:r>
              <a:rPr lang="en-US" dirty="0" smtClean="0">
                <a:solidFill>
                  <a:srgbClr val="000000"/>
                </a:solidFill>
              </a:rPr>
              <a:t>• 4 super-clover </a:t>
            </a:r>
            <a:r>
              <a:rPr lang="en-US" dirty="0" err="1" smtClean="0">
                <a:solidFill>
                  <a:srgbClr val="000000"/>
                </a:solidFill>
              </a:rPr>
              <a:t>Ge-det’s</a:t>
            </a:r>
            <a:r>
              <a:rPr lang="en-US" dirty="0" smtClean="0">
                <a:solidFill>
                  <a:srgbClr val="000000"/>
                </a:solidFill>
              </a:rPr>
              <a:t> + low-BG </a:t>
            </a:r>
            <a:r>
              <a:rPr lang="en-US" altLang="ja-JP" dirty="0" smtClean="0">
                <a:solidFill>
                  <a:srgbClr val="000000"/>
                </a:solidFill>
              </a:rPr>
              <a:t>β-ray gas counter</a:t>
            </a:r>
          </a:p>
          <a:p>
            <a:pPr>
              <a:lnSpc>
                <a:spcPct val="120000"/>
              </a:lnSpc>
              <a:tabLst>
                <a:tab pos="484188" algn="l"/>
              </a:tabLst>
            </a:pPr>
            <a:r>
              <a:rPr lang="en-US" altLang="ja-JP" dirty="0">
                <a:solidFill>
                  <a:srgbClr val="000000"/>
                </a:solidFill>
              </a:rPr>
              <a:t> </a:t>
            </a:r>
            <a:r>
              <a:rPr lang="en-US" altLang="ja-JP" dirty="0" smtClean="0">
                <a:solidFill>
                  <a:srgbClr val="000000"/>
                </a:solidFill>
              </a:rPr>
              <a:t>  → </a:t>
            </a:r>
            <a:r>
              <a:rPr lang="en-US" dirty="0" smtClean="0">
                <a:solidFill>
                  <a:srgbClr val="000000"/>
                </a:solidFill>
              </a:rPr>
              <a:t>maximize detection efficiency for </a:t>
            </a:r>
            <a:r>
              <a:rPr lang="en-US" altLang="ja-JP" dirty="0" smtClean="0">
                <a:solidFill>
                  <a:srgbClr val="000000"/>
                </a:solidFill>
              </a:rPr>
              <a:t>β-</a:t>
            </a:r>
            <a:r>
              <a:rPr lang="en-US" altLang="ja-JP" dirty="0" err="1" smtClean="0">
                <a:solidFill>
                  <a:srgbClr val="000000"/>
                </a:solidFill>
              </a:rPr>
              <a:t>γ</a:t>
            </a:r>
            <a:r>
              <a:rPr lang="en-US" altLang="ja-JP" dirty="0" smtClean="0">
                <a:solidFill>
                  <a:srgbClr val="000000"/>
                </a:solidFill>
              </a:rPr>
              <a:t> decay spectroscopy</a:t>
            </a:r>
          </a:p>
          <a:p>
            <a:pPr>
              <a:lnSpc>
                <a:spcPct val="120000"/>
              </a:lnSpc>
              <a:tabLst>
                <a:tab pos="484188" algn="l"/>
              </a:tabLst>
            </a:pPr>
            <a:r>
              <a:rPr lang="en-US" altLang="ja-JP" dirty="0" smtClean="0">
                <a:solidFill>
                  <a:srgbClr val="000000"/>
                </a:solidFill>
              </a:rPr>
              <a:t>• MRTOF-MS→ </a:t>
            </a:r>
            <a:r>
              <a:rPr lang="en-US" dirty="0" smtClean="0">
                <a:solidFill>
                  <a:srgbClr val="000000"/>
                </a:solidFill>
              </a:rPr>
              <a:t>powerful tool for investigating a mass systematics</a:t>
            </a:r>
          </a:p>
          <a:p>
            <a:pPr>
              <a:lnSpc>
                <a:spcPct val="120000"/>
              </a:lnSpc>
              <a:tabLst>
                <a:tab pos="484188" algn="l"/>
              </a:tabLst>
            </a:pPr>
            <a:r>
              <a:rPr lang="en-US" dirty="0">
                <a:solidFill>
                  <a:srgbClr val="000000"/>
                </a:solidFill>
              </a:rPr>
              <a:t> </a:t>
            </a:r>
            <a:r>
              <a:rPr lang="en-US" dirty="0" smtClean="0">
                <a:solidFill>
                  <a:srgbClr val="000000"/>
                </a:solidFill>
              </a:rPr>
              <a:t>  in the blank spot region </a:t>
            </a:r>
            <a:endParaRPr lang="en-US" dirty="0">
              <a:solidFill>
                <a:srgbClr val="000000"/>
              </a:solidFill>
            </a:endParaRPr>
          </a:p>
        </p:txBody>
      </p:sp>
      <p:grpSp>
        <p:nvGrpSpPr>
          <p:cNvPr id="40" name="グループ化 3866"/>
          <p:cNvGrpSpPr/>
          <p:nvPr/>
        </p:nvGrpSpPr>
        <p:grpSpPr>
          <a:xfrm>
            <a:off x="5883873" y="3310234"/>
            <a:ext cx="3879049" cy="3523577"/>
            <a:chOff x="51125" y="1273255"/>
            <a:chExt cx="4726560" cy="4293423"/>
          </a:xfrm>
        </p:grpSpPr>
        <p:grpSp>
          <p:nvGrpSpPr>
            <p:cNvPr id="41" name="グループ化 3860"/>
            <p:cNvGrpSpPr/>
            <p:nvPr/>
          </p:nvGrpSpPr>
          <p:grpSpPr>
            <a:xfrm>
              <a:off x="51125" y="1273255"/>
              <a:ext cx="4726560" cy="4293423"/>
              <a:chOff x="51125" y="1273255"/>
              <a:chExt cx="4726560" cy="4293423"/>
            </a:xfrm>
          </p:grpSpPr>
          <p:grpSp>
            <p:nvGrpSpPr>
              <p:cNvPr id="44" name="グループ化 3839"/>
              <p:cNvGrpSpPr/>
              <p:nvPr/>
            </p:nvGrpSpPr>
            <p:grpSpPr>
              <a:xfrm>
                <a:off x="1949450" y="1774724"/>
                <a:ext cx="2828235" cy="2090006"/>
                <a:chOff x="2131213" y="1851474"/>
                <a:chExt cx="2828235" cy="2090006"/>
              </a:xfrm>
            </p:grpSpPr>
            <p:grpSp>
              <p:nvGrpSpPr>
                <p:cNvPr id="82" name="グループ化 27"/>
                <p:cNvGrpSpPr/>
                <p:nvPr/>
              </p:nvGrpSpPr>
              <p:grpSpPr>
                <a:xfrm>
                  <a:off x="2131213" y="2091802"/>
                  <a:ext cx="2828235" cy="1849678"/>
                  <a:chOff x="2184400" y="2288724"/>
                  <a:chExt cx="2298699" cy="1503359"/>
                </a:xfrm>
              </p:grpSpPr>
              <p:cxnSp>
                <p:nvCxnSpPr>
                  <p:cNvPr id="87" name="直線矢印コネクタ 86"/>
                  <p:cNvCxnSpPr/>
                  <p:nvPr/>
                </p:nvCxnSpPr>
                <p:spPr>
                  <a:xfrm>
                    <a:off x="2184400" y="3276533"/>
                    <a:ext cx="155575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直線矢印コネクタ 87"/>
                  <p:cNvCxnSpPr/>
                  <p:nvPr/>
                </p:nvCxnSpPr>
                <p:spPr>
                  <a:xfrm flipV="1">
                    <a:off x="2187702" y="2460594"/>
                    <a:ext cx="0" cy="8160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9" name="円弧 88"/>
                  <p:cNvSpPr/>
                  <p:nvPr/>
                </p:nvSpPr>
                <p:spPr>
                  <a:xfrm flipH="1">
                    <a:off x="2187701" y="2761289"/>
                    <a:ext cx="834898" cy="1030794"/>
                  </a:xfrm>
                  <a:prstGeom prst="arc">
                    <a:avLst/>
                  </a:pr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0" name="円弧 89"/>
                  <p:cNvSpPr/>
                  <p:nvPr/>
                </p:nvSpPr>
                <p:spPr>
                  <a:xfrm rot="16200000" flipH="1">
                    <a:off x="3065018" y="1828856"/>
                    <a:ext cx="958213" cy="1877949"/>
                  </a:xfrm>
                  <a:prstGeom prst="arc">
                    <a:avLst/>
                  </a:pr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cxnSp>
              <p:nvCxnSpPr>
                <p:cNvPr id="83" name="直線コネクタ 82"/>
                <p:cNvCxnSpPr/>
                <p:nvPr/>
              </p:nvCxnSpPr>
              <p:spPr>
                <a:xfrm flipV="1">
                  <a:off x="2636188" y="2366139"/>
                  <a:ext cx="0" cy="9412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flipV="1">
                  <a:off x="3804168" y="2355614"/>
                  <a:ext cx="0" cy="9412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テキスト ボックス 84"/>
                <p:cNvSpPr txBox="1"/>
                <p:nvPr/>
              </p:nvSpPr>
              <p:spPr>
                <a:xfrm>
                  <a:off x="2131213" y="1851474"/>
                  <a:ext cx="804878" cy="712540"/>
                </a:xfrm>
                <a:prstGeom prst="rect">
                  <a:avLst/>
                </a:prstGeom>
                <a:noFill/>
              </p:spPr>
              <p:txBody>
                <a:bodyPr wrap="none" rtlCol="0">
                  <a:spAutoFit/>
                </a:bodyPr>
                <a:lstStyle/>
                <a:p>
                  <a:r>
                    <a:rPr kumimoji="1" lang="en-US" altLang="ja-JP" sz="1600" dirty="0" smtClean="0"/>
                    <a:t>Beam</a:t>
                  </a:r>
                </a:p>
                <a:p>
                  <a:r>
                    <a:rPr lang="en-US" altLang="ja-JP" sz="1600" dirty="0" smtClean="0">
                      <a:solidFill>
                        <a:srgbClr val="FF0000"/>
                      </a:solidFill>
                    </a:rPr>
                    <a:t>On</a:t>
                  </a:r>
                  <a:endParaRPr kumimoji="1" lang="ja-JP" altLang="en-US" sz="1600" dirty="0">
                    <a:solidFill>
                      <a:srgbClr val="FF0000"/>
                    </a:solidFill>
                  </a:endParaRPr>
                </a:p>
              </p:txBody>
            </p:sp>
            <p:sp>
              <p:nvSpPr>
                <p:cNvPr id="86" name="テキスト ボックス 85"/>
                <p:cNvSpPr txBox="1"/>
                <p:nvPr/>
              </p:nvSpPr>
              <p:spPr>
                <a:xfrm>
                  <a:off x="2982471" y="1872861"/>
                  <a:ext cx="804878" cy="712540"/>
                </a:xfrm>
                <a:prstGeom prst="rect">
                  <a:avLst/>
                </a:prstGeom>
                <a:noFill/>
              </p:spPr>
              <p:txBody>
                <a:bodyPr wrap="none" rtlCol="0">
                  <a:spAutoFit/>
                </a:bodyPr>
                <a:lstStyle/>
                <a:p>
                  <a:r>
                    <a:rPr kumimoji="1" lang="en-US" altLang="ja-JP" sz="1600" dirty="0" smtClean="0"/>
                    <a:t>Beam</a:t>
                  </a:r>
                </a:p>
                <a:p>
                  <a:r>
                    <a:rPr lang="en-US" altLang="ja-JP" sz="1600" dirty="0" smtClean="0">
                      <a:solidFill>
                        <a:srgbClr val="FF0000"/>
                      </a:solidFill>
                    </a:rPr>
                    <a:t>Off</a:t>
                  </a:r>
                  <a:endParaRPr kumimoji="1" lang="ja-JP" altLang="en-US" sz="1600" dirty="0">
                    <a:solidFill>
                      <a:srgbClr val="FF0000"/>
                    </a:solidFill>
                  </a:endParaRPr>
                </a:p>
              </p:txBody>
            </p:sp>
          </p:grpSp>
          <p:grpSp>
            <p:nvGrpSpPr>
              <p:cNvPr id="45" name="グループ化 3858"/>
              <p:cNvGrpSpPr/>
              <p:nvPr/>
            </p:nvGrpSpPr>
            <p:grpSpPr>
              <a:xfrm>
                <a:off x="172059" y="1273255"/>
                <a:ext cx="3343035" cy="4290901"/>
                <a:chOff x="172059" y="1273255"/>
                <a:chExt cx="3343035" cy="4290901"/>
              </a:xfrm>
            </p:grpSpPr>
            <p:sp>
              <p:nvSpPr>
                <p:cNvPr id="47" name="テキスト ボックス 46"/>
                <p:cNvSpPr txBox="1"/>
                <p:nvPr/>
              </p:nvSpPr>
              <p:spPr>
                <a:xfrm>
                  <a:off x="209687" y="1273255"/>
                  <a:ext cx="1616508" cy="450025"/>
                </a:xfrm>
                <a:prstGeom prst="rect">
                  <a:avLst/>
                </a:prstGeom>
                <a:noFill/>
              </p:spPr>
              <p:txBody>
                <a:bodyPr wrap="none" rtlCol="0">
                  <a:spAutoFit/>
                </a:bodyPr>
                <a:lstStyle/>
                <a:p>
                  <a:r>
                    <a:rPr lang="en-US" altLang="ja-JP" dirty="0" smtClean="0">
                      <a:latin typeface="Symbol" panose="05050102010706020507" pitchFamily="18" charset="2"/>
                    </a:rPr>
                    <a:t>β-</a:t>
                  </a:r>
                  <a:r>
                    <a:rPr lang="en-US" altLang="ja-JP" dirty="0" err="1" smtClean="0">
                      <a:latin typeface="Symbol" panose="05050102010706020507" pitchFamily="18" charset="2"/>
                    </a:rPr>
                    <a:t>γ</a:t>
                  </a:r>
                  <a:r>
                    <a:rPr lang="en-US" altLang="ja-JP" dirty="0" smtClean="0">
                      <a:latin typeface="Symbol" panose="05050102010706020507" pitchFamily="18" charset="2"/>
                    </a:rPr>
                    <a:t>, </a:t>
                  </a:r>
                  <a:r>
                    <a:rPr kumimoji="1" lang="en-US" altLang="ja-JP" dirty="0" smtClean="0"/>
                    <a:t>lifetime</a:t>
                  </a:r>
                  <a:endParaRPr kumimoji="1" lang="ja-JP" altLang="en-US" dirty="0"/>
                </a:p>
              </p:txBody>
            </p:sp>
            <p:grpSp>
              <p:nvGrpSpPr>
                <p:cNvPr id="48" name="グループ化 3840"/>
                <p:cNvGrpSpPr/>
                <p:nvPr/>
              </p:nvGrpSpPr>
              <p:grpSpPr>
                <a:xfrm>
                  <a:off x="172059" y="1725600"/>
                  <a:ext cx="1777391" cy="3838556"/>
                  <a:chOff x="172059" y="2132000"/>
                  <a:chExt cx="1777391" cy="3838556"/>
                </a:xfrm>
              </p:grpSpPr>
              <p:grpSp>
                <p:nvGrpSpPr>
                  <p:cNvPr id="57" name="グループ化 12"/>
                  <p:cNvGrpSpPr/>
                  <p:nvPr/>
                </p:nvGrpSpPr>
                <p:grpSpPr>
                  <a:xfrm>
                    <a:off x="172059" y="2132000"/>
                    <a:ext cx="1594106" cy="3016780"/>
                    <a:chOff x="178610" y="1240530"/>
                    <a:chExt cx="1594106" cy="3016780"/>
                  </a:xfrm>
                </p:grpSpPr>
                <p:sp>
                  <p:nvSpPr>
                    <p:cNvPr id="63" name="正方形/長方形 62"/>
                    <p:cNvSpPr/>
                    <p:nvPr/>
                  </p:nvSpPr>
                  <p:spPr>
                    <a:xfrm>
                      <a:off x="438139" y="3021321"/>
                      <a:ext cx="1057275" cy="1235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p:cNvSpPr/>
                    <p:nvPr/>
                  </p:nvSpPr>
                  <p:spPr>
                    <a:xfrm>
                      <a:off x="865438" y="1903898"/>
                      <a:ext cx="207212" cy="20317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a:p>
                  </p:txBody>
                </p:sp>
                <p:grpSp>
                  <p:nvGrpSpPr>
                    <p:cNvPr id="65" name="グループ化 36"/>
                    <p:cNvGrpSpPr/>
                    <p:nvPr/>
                  </p:nvGrpSpPr>
                  <p:grpSpPr>
                    <a:xfrm rot="18536680">
                      <a:off x="1179066" y="1936687"/>
                      <a:ext cx="395588" cy="791712"/>
                      <a:chOff x="2073275" y="1932659"/>
                      <a:chExt cx="676275" cy="1353466"/>
                    </a:xfrm>
                  </p:grpSpPr>
                  <p:sp>
                    <p:nvSpPr>
                      <p:cNvPr id="79" name="正方形/長方形 78"/>
                      <p:cNvSpPr/>
                      <p:nvPr/>
                    </p:nvSpPr>
                    <p:spPr>
                      <a:xfrm>
                        <a:off x="2227250" y="1932659"/>
                        <a:ext cx="371476" cy="43348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a:p>
                    </p:txBody>
                  </p:sp>
                  <p:sp>
                    <p:nvSpPr>
                      <p:cNvPr id="80" name="正方形/長方形 79"/>
                      <p:cNvSpPr/>
                      <p:nvPr/>
                    </p:nvSpPr>
                    <p:spPr>
                      <a:xfrm>
                        <a:off x="2073275" y="2555844"/>
                        <a:ext cx="676275" cy="730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a:p>
                    </p:txBody>
                  </p:sp>
                  <p:sp>
                    <p:nvSpPr>
                      <p:cNvPr id="81" name="正方形/長方形 80"/>
                      <p:cNvSpPr/>
                      <p:nvPr/>
                    </p:nvSpPr>
                    <p:spPr>
                      <a:xfrm>
                        <a:off x="2317750" y="2366139"/>
                        <a:ext cx="190500" cy="189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a:p>
                    </p:txBody>
                  </p:sp>
                </p:grpSp>
                <p:grpSp>
                  <p:nvGrpSpPr>
                    <p:cNvPr id="66" name="グループ化 40"/>
                    <p:cNvGrpSpPr/>
                    <p:nvPr/>
                  </p:nvGrpSpPr>
                  <p:grpSpPr>
                    <a:xfrm rot="3023091">
                      <a:off x="376672" y="1945033"/>
                      <a:ext cx="395588" cy="791712"/>
                      <a:chOff x="2073275" y="1932659"/>
                      <a:chExt cx="676275" cy="1353466"/>
                    </a:xfrm>
                  </p:grpSpPr>
                  <p:sp>
                    <p:nvSpPr>
                      <p:cNvPr id="76" name="正方形/長方形 75"/>
                      <p:cNvSpPr/>
                      <p:nvPr/>
                    </p:nvSpPr>
                    <p:spPr>
                      <a:xfrm>
                        <a:off x="2227250" y="1932659"/>
                        <a:ext cx="371476" cy="43348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a:p>
                    </p:txBody>
                  </p:sp>
                  <p:sp>
                    <p:nvSpPr>
                      <p:cNvPr id="77" name="正方形/長方形 76"/>
                      <p:cNvSpPr/>
                      <p:nvPr/>
                    </p:nvSpPr>
                    <p:spPr>
                      <a:xfrm>
                        <a:off x="2073275" y="2555844"/>
                        <a:ext cx="676275" cy="730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a:p>
                    </p:txBody>
                  </p:sp>
                  <p:sp>
                    <p:nvSpPr>
                      <p:cNvPr id="78" name="正方形/長方形 77"/>
                      <p:cNvSpPr/>
                      <p:nvPr/>
                    </p:nvSpPr>
                    <p:spPr>
                      <a:xfrm>
                        <a:off x="2317750" y="2366139"/>
                        <a:ext cx="190500" cy="189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a:p>
                    </p:txBody>
                  </p:sp>
                </p:grpSp>
                <p:grpSp>
                  <p:nvGrpSpPr>
                    <p:cNvPr id="67" name="グループ化 44"/>
                    <p:cNvGrpSpPr/>
                    <p:nvPr/>
                  </p:nvGrpSpPr>
                  <p:grpSpPr>
                    <a:xfrm rot="8068815">
                      <a:off x="404818" y="1267135"/>
                      <a:ext cx="395588" cy="791712"/>
                      <a:chOff x="2073275" y="1932659"/>
                      <a:chExt cx="676275" cy="1353466"/>
                    </a:xfrm>
                  </p:grpSpPr>
                  <p:sp>
                    <p:nvSpPr>
                      <p:cNvPr id="73" name="正方形/長方形 72"/>
                      <p:cNvSpPr/>
                      <p:nvPr/>
                    </p:nvSpPr>
                    <p:spPr>
                      <a:xfrm>
                        <a:off x="2227250" y="1932659"/>
                        <a:ext cx="371476" cy="43348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a:p>
                    </p:txBody>
                  </p:sp>
                  <p:sp>
                    <p:nvSpPr>
                      <p:cNvPr id="74" name="正方形/長方形 73"/>
                      <p:cNvSpPr/>
                      <p:nvPr/>
                    </p:nvSpPr>
                    <p:spPr>
                      <a:xfrm>
                        <a:off x="2073275" y="2555844"/>
                        <a:ext cx="676275" cy="730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a:p>
                    </p:txBody>
                  </p:sp>
                  <p:sp>
                    <p:nvSpPr>
                      <p:cNvPr id="75" name="正方形/長方形 74"/>
                      <p:cNvSpPr/>
                      <p:nvPr/>
                    </p:nvSpPr>
                    <p:spPr>
                      <a:xfrm>
                        <a:off x="2317750" y="2366139"/>
                        <a:ext cx="190500" cy="189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a:p>
                    </p:txBody>
                  </p:sp>
                </p:grpSp>
                <p:grpSp>
                  <p:nvGrpSpPr>
                    <p:cNvPr id="68" name="グループ化 48"/>
                    <p:cNvGrpSpPr/>
                    <p:nvPr/>
                  </p:nvGrpSpPr>
                  <p:grpSpPr>
                    <a:xfrm rot="13318440">
                      <a:off x="1106436" y="1240530"/>
                      <a:ext cx="395588" cy="791712"/>
                      <a:chOff x="2073275" y="1932659"/>
                      <a:chExt cx="676275" cy="1353466"/>
                    </a:xfrm>
                  </p:grpSpPr>
                  <p:sp>
                    <p:nvSpPr>
                      <p:cNvPr id="70" name="正方形/長方形 69"/>
                      <p:cNvSpPr/>
                      <p:nvPr/>
                    </p:nvSpPr>
                    <p:spPr>
                      <a:xfrm>
                        <a:off x="2227250" y="1932659"/>
                        <a:ext cx="371476" cy="43348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a:p>
                    </p:txBody>
                  </p:sp>
                  <p:sp>
                    <p:nvSpPr>
                      <p:cNvPr id="71" name="正方形/長方形 70"/>
                      <p:cNvSpPr/>
                      <p:nvPr/>
                    </p:nvSpPr>
                    <p:spPr>
                      <a:xfrm>
                        <a:off x="2073275" y="2555844"/>
                        <a:ext cx="676275" cy="730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a:p>
                    </p:txBody>
                  </p:sp>
                  <p:sp>
                    <p:nvSpPr>
                      <p:cNvPr id="72" name="正方形/長方形 71"/>
                      <p:cNvSpPr/>
                      <p:nvPr/>
                    </p:nvSpPr>
                    <p:spPr>
                      <a:xfrm>
                        <a:off x="2317750" y="2366139"/>
                        <a:ext cx="190500" cy="189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a:p>
                    </p:txBody>
                  </p:sp>
                </p:grpSp>
                <p:sp>
                  <p:nvSpPr>
                    <p:cNvPr id="69" name="正方形/長方形 68"/>
                    <p:cNvSpPr/>
                    <p:nvPr/>
                  </p:nvSpPr>
                  <p:spPr>
                    <a:xfrm>
                      <a:off x="933352" y="2107076"/>
                      <a:ext cx="67915" cy="9142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8" name="右矢印 57"/>
                  <p:cNvSpPr/>
                  <p:nvPr/>
                </p:nvSpPr>
                <p:spPr>
                  <a:xfrm rot="16200000">
                    <a:off x="776513" y="5243712"/>
                    <a:ext cx="356133" cy="27721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450149" y="5520531"/>
                    <a:ext cx="1411190" cy="450025"/>
                  </a:xfrm>
                  <a:prstGeom prst="rect">
                    <a:avLst/>
                  </a:prstGeom>
                  <a:noFill/>
                </p:spPr>
                <p:txBody>
                  <a:bodyPr wrap="none" rtlCol="0">
                    <a:spAutoFit/>
                  </a:bodyPr>
                  <a:lstStyle/>
                  <a:p>
                    <a:r>
                      <a:rPr kumimoji="1" lang="en-US" altLang="ja-JP" dirty="0" smtClean="0"/>
                      <a:t>KISS beam</a:t>
                    </a:r>
                    <a:endParaRPr kumimoji="1" lang="ja-JP" altLang="en-US" dirty="0"/>
                  </a:p>
                </p:txBody>
              </p:sp>
              <p:grpSp>
                <p:nvGrpSpPr>
                  <p:cNvPr id="60" name="グループ化 18"/>
                  <p:cNvGrpSpPr/>
                  <p:nvPr/>
                </p:nvGrpSpPr>
                <p:grpSpPr>
                  <a:xfrm>
                    <a:off x="839564" y="4497059"/>
                    <a:ext cx="1109886" cy="910654"/>
                    <a:chOff x="845914" y="4471659"/>
                    <a:chExt cx="1109886" cy="910654"/>
                  </a:xfrm>
                  <a:noFill/>
                </p:grpSpPr>
                <p:sp>
                  <p:nvSpPr>
                    <p:cNvPr id="61" name="円弧 60"/>
                    <p:cNvSpPr/>
                    <p:nvPr/>
                  </p:nvSpPr>
                  <p:spPr>
                    <a:xfrm flipH="1">
                      <a:off x="845914" y="4471659"/>
                      <a:ext cx="1109886" cy="910654"/>
                    </a:xfrm>
                    <a:prstGeom prst="arc">
                      <a:avLst/>
                    </a:prstGeom>
                    <a:grpFill/>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2" name="円弧 61"/>
                    <p:cNvSpPr/>
                    <p:nvPr/>
                  </p:nvSpPr>
                  <p:spPr>
                    <a:xfrm flipH="1">
                      <a:off x="1072566" y="4660232"/>
                      <a:ext cx="643376" cy="527886"/>
                    </a:xfrm>
                    <a:prstGeom prst="arc">
                      <a:avLst/>
                    </a:prstGeom>
                    <a:grpFill/>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sp>
              <p:nvSpPr>
                <p:cNvPr id="49" name="正方形/長方形 48"/>
                <p:cNvSpPr/>
                <p:nvPr/>
              </p:nvSpPr>
              <p:spPr>
                <a:xfrm>
                  <a:off x="2328751" y="1411678"/>
                  <a:ext cx="1154919" cy="450025"/>
                </a:xfrm>
                <a:prstGeom prst="rect">
                  <a:avLst/>
                </a:prstGeom>
                <a:ln>
                  <a:solidFill>
                    <a:srgbClr val="FF0000"/>
                  </a:solidFill>
                </a:ln>
              </p:spPr>
              <p:txBody>
                <a:bodyPr wrap="none">
                  <a:spAutoFit/>
                </a:bodyPr>
                <a:lstStyle/>
                <a:p>
                  <a:r>
                    <a:rPr lang="en-US" altLang="ja-JP" dirty="0" smtClean="0"/>
                    <a:t>Lifetime</a:t>
                  </a:r>
                  <a:endParaRPr lang="ja-JP" altLang="en-US" dirty="0"/>
                </a:p>
              </p:txBody>
            </p:sp>
            <p:cxnSp>
              <p:nvCxnSpPr>
                <p:cNvPr id="50" name="直線矢印コネクタ 49"/>
                <p:cNvCxnSpPr/>
                <p:nvPr/>
              </p:nvCxnSpPr>
              <p:spPr>
                <a:xfrm flipV="1">
                  <a:off x="951474" y="2592146"/>
                  <a:ext cx="9285" cy="195103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フリーフォーム 50"/>
                <p:cNvSpPr/>
                <p:nvPr/>
              </p:nvSpPr>
              <p:spPr>
                <a:xfrm>
                  <a:off x="952500" y="4181529"/>
                  <a:ext cx="748505" cy="390470"/>
                </a:xfrm>
                <a:custGeom>
                  <a:avLst/>
                  <a:gdLst>
                    <a:gd name="connsiteX0" fmla="*/ 0 w 736600"/>
                    <a:gd name="connsiteY0" fmla="*/ 368300 h 368300"/>
                    <a:gd name="connsiteX1" fmla="*/ 12700 w 736600"/>
                    <a:gd name="connsiteY1" fmla="*/ 304800 h 368300"/>
                    <a:gd name="connsiteX2" fmla="*/ 19050 w 736600"/>
                    <a:gd name="connsiteY2" fmla="*/ 285750 h 368300"/>
                    <a:gd name="connsiteX3" fmla="*/ 38100 w 736600"/>
                    <a:gd name="connsiteY3" fmla="*/ 222250 h 368300"/>
                    <a:gd name="connsiteX4" fmla="*/ 63500 w 736600"/>
                    <a:gd name="connsiteY4" fmla="*/ 184150 h 368300"/>
                    <a:gd name="connsiteX5" fmla="*/ 76200 w 736600"/>
                    <a:gd name="connsiteY5" fmla="*/ 165100 h 368300"/>
                    <a:gd name="connsiteX6" fmla="*/ 95250 w 736600"/>
                    <a:gd name="connsiteY6" fmla="*/ 152400 h 368300"/>
                    <a:gd name="connsiteX7" fmla="*/ 127000 w 736600"/>
                    <a:gd name="connsiteY7" fmla="*/ 127000 h 368300"/>
                    <a:gd name="connsiteX8" fmla="*/ 203200 w 736600"/>
                    <a:gd name="connsiteY8" fmla="*/ 88900 h 368300"/>
                    <a:gd name="connsiteX9" fmla="*/ 222250 w 736600"/>
                    <a:gd name="connsiteY9" fmla="*/ 82550 h 368300"/>
                    <a:gd name="connsiteX10" fmla="*/ 241300 w 736600"/>
                    <a:gd name="connsiteY10" fmla="*/ 76200 h 368300"/>
                    <a:gd name="connsiteX11" fmla="*/ 279400 w 736600"/>
                    <a:gd name="connsiteY11" fmla="*/ 50800 h 368300"/>
                    <a:gd name="connsiteX12" fmla="*/ 298450 w 736600"/>
                    <a:gd name="connsiteY12" fmla="*/ 38100 h 368300"/>
                    <a:gd name="connsiteX13" fmla="*/ 355600 w 736600"/>
                    <a:gd name="connsiteY13" fmla="*/ 19050 h 368300"/>
                    <a:gd name="connsiteX14" fmla="*/ 374650 w 736600"/>
                    <a:gd name="connsiteY14" fmla="*/ 12700 h 368300"/>
                    <a:gd name="connsiteX15" fmla="*/ 482600 w 736600"/>
                    <a:gd name="connsiteY15" fmla="*/ 0 h 368300"/>
                    <a:gd name="connsiteX16" fmla="*/ 736600 w 736600"/>
                    <a:gd name="connsiteY16" fmla="*/ 6350 h 368300"/>
                    <a:gd name="connsiteX0" fmla="*/ 0 w 736600"/>
                    <a:gd name="connsiteY0" fmla="*/ 368300 h 368300"/>
                    <a:gd name="connsiteX1" fmla="*/ 12700 w 736600"/>
                    <a:gd name="connsiteY1" fmla="*/ 304800 h 368300"/>
                    <a:gd name="connsiteX2" fmla="*/ 19050 w 736600"/>
                    <a:gd name="connsiteY2" fmla="*/ 285750 h 368300"/>
                    <a:gd name="connsiteX3" fmla="*/ 38100 w 736600"/>
                    <a:gd name="connsiteY3" fmla="*/ 222250 h 368300"/>
                    <a:gd name="connsiteX4" fmla="*/ 63500 w 736600"/>
                    <a:gd name="connsiteY4" fmla="*/ 184150 h 368300"/>
                    <a:gd name="connsiteX5" fmla="*/ 76200 w 736600"/>
                    <a:gd name="connsiteY5" fmla="*/ 165100 h 368300"/>
                    <a:gd name="connsiteX6" fmla="*/ 95250 w 736600"/>
                    <a:gd name="connsiteY6" fmla="*/ 152400 h 368300"/>
                    <a:gd name="connsiteX7" fmla="*/ 143669 w 736600"/>
                    <a:gd name="connsiteY7" fmla="*/ 98425 h 368300"/>
                    <a:gd name="connsiteX8" fmla="*/ 203200 w 736600"/>
                    <a:gd name="connsiteY8" fmla="*/ 88900 h 368300"/>
                    <a:gd name="connsiteX9" fmla="*/ 222250 w 736600"/>
                    <a:gd name="connsiteY9" fmla="*/ 82550 h 368300"/>
                    <a:gd name="connsiteX10" fmla="*/ 241300 w 736600"/>
                    <a:gd name="connsiteY10" fmla="*/ 76200 h 368300"/>
                    <a:gd name="connsiteX11" fmla="*/ 279400 w 736600"/>
                    <a:gd name="connsiteY11" fmla="*/ 50800 h 368300"/>
                    <a:gd name="connsiteX12" fmla="*/ 298450 w 736600"/>
                    <a:gd name="connsiteY12" fmla="*/ 38100 h 368300"/>
                    <a:gd name="connsiteX13" fmla="*/ 355600 w 736600"/>
                    <a:gd name="connsiteY13" fmla="*/ 19050 h 368300"/>
                    <a:gd name="connsiteX14" fmla="*/ 374650 w 736600"/>
                    <a:gd name="connsiteY14" fmla="*/ 12700 h 368300"/>
                    <a:gd name="connsiteX15" fmla="*/ 482600 w 736600"/>
                    <a:gd name="connsiteY15" fmla="*/ 0 h 368300"/>
                    <a:gd name="connsiteX16" fmla="*/ 736600 w 736600"/>
                    <a:gd name="connsiteY16" fmla="*/ 6350 h 368300"/>
                    <a:gd name="connsiteX0" fmla="*/ 0 w 736600"/>
                    <a:gd name="connsiteY0" fmla="*/ 368300 h 368300"/>
                    <a:gd name="connsiteX1" fmla="*/ 12700 w 736600"/>
                    <a:gd name="connsiteY1" fmla="*/ 304800 h 368300"/>
                    <a:gd name="connsiteX2" fmla="*/ 19050 w 736600"/>
                    <a:gd name="connsiteY2" fmla="*/ 285750 h 368300"/>
                    <a:gd name="connsiteX3" fmla="*/ 38100 w 736600"/>
                    <a:gd name="connsiteY3" fmla="*/ 222250 h 368300"/>
                    <a:gd name="connsiteX4" fmla="*/ 63500 w 736600"/>
                    <a:gd name="connsiteY4" fmla="*/ 184150 h 368300"/>
                    <a:gd name="connsiteX5" fmla="*/ 76200 w 736600"/>
                    <a:gd name="connsiteY5" fmla="*/ 165100 h 368300"/>
                    <a:gd name="connsiteX6" fmla="*/ 104775 w 736600"/>
                    <a:gd name="connsiteY6" fmla="*/ 126206 h 368300"/>
                    <a:gd name="connsiteX7" fmla="*/ 143669 w 736600"/>
                    <a:gd name="connsiteY7" fmla="*/ 98425 h 368300"/>
                    <a:gd name="connsiteX8" fmla="*/ 203200 w 736600"/>
                    <a:gd name="connsiteY8" fmla="*/ 88900 h 368300"/>
                    <a:gd name="connsiteX9" fmla="*/ 222250 w 736600"/>
                    <a:gd name="connsiteY9" fmla="*/ 82550 h 368300"/>
                    <a:gd name="connsiteX10" fmla="*/ 241300 w 736600"/>
                    <a:gd name="connsiteY10" fmla="*/ 76200 h 368300"/>
                    <a:gd name="connsiteX11" fmla="*/ 279400 w 736600"/>
                    <a:gd name="connsiteY11" fmla="*/ 50800 h 368300"/>
                    <a:gd name="connsiteX12" fmla="*/ 298450 w 736600"/>
                    <a:gd name="connsiteY12" fmla="*/ 38100 h 368300"/>
                    <a:gd name="connsiteX13" fmla="*/ 355600 w 736600"/>
                    <a:gd name="connsiteY13" fmla="*/ 19050 h 368300"/>
                    <a:gd name="connsiteX14" fmla="*/ 374650 w 736600"/>
                    <a:gd name="connsiteY14" fmla="*/ 12700 h 368300"/>
                    <a:gd name="connsiteX15" fmla="*/ 482600 w 736600"/>
                    <a:gd name="connsiteY15" fmla="*/ 0 h 368300"/>
                    <a:gd name="connsiteX16" fmla="*/ 736600 w 736600"/>
                    <a:gd name="connsiteY16" fmla="*/ 6350 h 368300"/>
                    <a:gd name="connsiteX0" fmla="*/ 0 w 736600"/>
                    <a:gd name="connsiteY0" fmla="*/ 368300 h 368300"/>
                    <a:gd name="connsiteX1" fmla="*/ 12700 w 736600"/>
                    <a:gd name="connsiteY1" fmla="*/ 304800 h 368300"/>
                    <a:gd name="connsiteX2" fmla="*/ 19050 w 736600"/>
                    <a:gd name="connsiteY2" fmla="*/ 285750 h 368300"/>
                    <a:gd name="connsiteX3" fmla="*/ 38100 w 736600"/>
                    <a:gd name="connsiteY3" fmla="*/ 222250 h 368300"/>
                    <a:gd name="connsiteX4" fmla="*/ 56356 w 736600"/>
                    <a:gd name="connsiteY4" fmla="*/ 181769 h 368300"/>
                    <a:gd name="connsiteX5" fmla="*/ 76200 w 736600"/>
                    <a:gd name="connsiteY5" fmla="*/ 165100 h 368300"/>
                    <a:gd name="connsiteX6" fmla="*/ 104775 w 736600"/>
                    <a:gd name="connsiteY6" fmla="*/ 126206 h 368300"/>
                    <a:gd name="connsiteX7" fmla="*/ 143669 w 736600"/>
                    <a:gd name="connsiteY7" fmla="*/ 98425 h 368300"/>
                    <a:gd name="connsiteX8" fmla="*/ 203200 w 736600"/>
                    <a:gd name="connsiteY8" fmla="*/ 88900 h 368300"/>
                    <a:gd name="connsiteX9" fmla="*/ 222250 w 736600"/>
                    <a:gd name="connsiteY9" fmla="*/ 82550 h 368300"/>
                    <a:gd name="connsiteX10" fmla="*/ 241300 w 736600"/>
                    <a:gd name="connsiteY10" fmla="*/ 76200 h 368300"/>
                    <a:gd name="connsiteX11" fmla="*/ 279400 w 736600"/>
                    <a:gd name="connsiteY11" fmla="*/ 50800 h 368300"/>
                    <a:gd name="connsiteX12" fmla="*/ 298450 w 736600"/>
                    <a:gd name="connsiteY12" fmla="*/ 38100 h 368300"/>
                    <a:gd name="connsiteX13" fmla="*/ 355600 w 736600"/>
                    <a:gd name="connsiteY13" fmla="*/ 19050 h 368300"/>
                    <a:gd name="connsiteX14" fmla="*/ 374650 w 736600"/>
                    <a:gd name="connsiteY14" fmla="*/ 12700 h 368300"/>
                    <a:gd name="connsiteX15" fmla="*/ 482600 w 736600"/>
                    <a:gd name="connsiteY15" fmla="*/ 0 h 368300"/>
                    <a:gd name="connsiteX16" fmla="*/ 736600 w 736600"/>
                    <a:gd name="connsiteY16" fmla="*/ 6350 h 368300"/>
                    <a:gd name="connsiteX0" fmla="*/ 0 w 736600"/>
                    <a:gd name="connsiteY0" fmla="*/ 368300 h 368300"/>
                    <a:gd name="connsiteX1" fmla="*/ 12700 w 736600"/>
                    <a:gd name="connsiteY1" fmla="*/ 304800 h 368300"/>
                    <a:gd name="connsiteX2" fmla="*/ 19050 w 736600"/>
                    <a:gd name="connsiteY2" fmla="*/ 285750 h 368300"/>
                    <a:gd name="connsiteX3" fmla="*/ 11906 w 736600"/>
                    <a:gd name="connsiteY3" fmla="*/ 219868 h 368300"/>
                    <a:gd name="connsiteX4" fmla="*/ 56356 w 736600"/>
                    <a:gd name="connsiteY4" fmla="*/ 181769 h 368300"/>
                    <a:gd name="connsiteX5" fmla="*/ 76200 w 736600"/>
                    <a:gd name="connsiteY5" fmla="*/ 165100 h 368300"/>
                    <a:gd name="connsiteX6" fmla="*/ 104775 w 736600"/>
                    <a:gd name="connsiteY6" fmla="*/ 126206 h 368300"/>
                    <a:gd name="connsiteX7" fmla="*/ 143669 w 736600"/>
                    <a:gd name="connsiteY7" fmla="*/ 98425 h 368300"/>
                    <a:gd name="connsiteX8" fmla="*/ 203200 w 736600"/>
                    <a:gd name="connsiteY8" fmla="*/ 88900 h 368300"/>
                    <a:gd name="connsiteX9" fmla="*/ 222250 w 736600"/>
                    <a:gd name="connsiteY9" fmla="*/ 82550 h 368300"/>
                    <a:gd name="connsiteX10" fmla="*/ 241300 w 736600"/>
                    <a:gd name="connsiteY10" fmla="*/ 76200 h 368300"/>
                    <a:gd name="connsiteX11" fmla="*/ 279400 w 736600"/>
                    <a:gd name="connsiteY11" fmla="*/ 50800 h 368300"/>
                    <a:gd name="connsiteX12" fmla="*/ 298450 w 736600"/>
                    <a:gd name="connsiteY12" fmla="*/ 38100 h 368300"/>
                    <a:gd name="connsiteX13" fmla="*/ 355600 w 736600"/>
                    <a:gd name="connsiteY13" fmla="*/ 19050 h 368300"/>
                    <a:gd name="connsiteX14" fmla="*/ 374650 w 736600"/>
                    <a:gd name="connsiteY14" fmla="*/ 12700 h 368300"/>
                    <a:gd name="connsiteX15" fmla="*/ 482600 w 736600"/>
                    <a:gd name="connsiteY15" fmla="*/ 0 h 368300"/>
                    <a:gd name="connsiteX16" fmla="*/ 736600 w 736600"/>
                    <a:gd name="connsiteY16" fmla="*/ 6350 h 368300"/>
                    <a:gd name="connsiteX0" fmla="*/ 0 w 736600"/>
                    <a:gd name="connsiteY0" fmla="*/ 368300 h 368300"/>
                    <a:gd name="connsiteX1" fmla="*/ 12700 w 736600"/>
                    <a:gd name="connsiteY1" fmla="*/ 304800 h 368300"/>
                    <a:gd name="connsiteX2" fmla="*/ 19050 w 736600"/>
                    <a:gd name="connsiteY2" fmla="*/ 285750 h 368300"/>
                    <a:gd name="connsiteX3" fmla="*/ 11906 w 736600"/>
                    <a:gd name="connsiteY3" fmla="*/ 219868 h 368300"/>
                    <a:gd name="connsiteX4" fmla="*/ 56356 w 736600"/>
                    <a:gd name="connsiteY4" fmla="*/ 181769 h 368300"/>
                    <a:gd name="connsiteX5" fmla="*/ 76200 w 736600"/>
                    <a:gd name="connsiteY5" fmla="*/ 165100 h 368300"/>
                    <a:gd name="connsiteX6" fmla="*/ 104775 w 736600"/>
                    <a:gd name="connsiteY6" fmla="*/ 126206 h 368300"/>
                    <a:gd name="connsiteX7" fmla="*/ 143669 w 736600"/>
                    <a:gd name="connsiteY7" fmla="*/ 98425 h 368300"/>
                    <a:gd name="connsiteX8" fmla="*/ 203200 w 736600"/>
                    <a:gd name="connsiteY8" fmla="*/ 88900 h 368300"/>
                    <a:gd name="connsiteX9" fmla="*/ 222250 w 736600"/>
                    <a:gd name="connsiteY9" fmla="*/ 82550 h 368300"/>
                    <a:gd name="connsiteX10" fmla="*/ 241300 w 736600"/>
                    <a:gd name="connsiteY10" fmla="*/ 76200 h 368300"/>
                    <a:gd name="connsiteX11" fmla="*/ 279400 w 736600"/>
                    <a:gd name="connsiteY11" fmla="*/ 50800 h 368300"/>
                    <a:gd name="connsiteX12" fmla="*/ 298450 w 736600"/>
                    <a:gd name="connsiteY12" fmla="*/ 38100 h 368300"/>
                    <a:gd name="connsiteX13" fmla="*/ 355600 w 736600"/>
                    <a:gd name="connsiteY13" fmla="*/ 19050 h 368300"/>
                    <a:gd name="connsiteX14" fmla="*/ 374650 w 736600"/>
                    <a:gd name="connsiteY14" fmla="*/ 12700 h 368300"/>
                    <a:gd name="connsiteX15" fmla="*/ 482600 w 736600"/>
                    <a:gd name="connsiteY15" fmla="*/ 0 h 368300"/>
                    <a:gd name="connsiteX16" fmla="*/ 736600 w 736600"/>
                    <a:gd name="connsiteY16" fmla="*/ 6350 h 368300"/>
                    <a:gd name="connsiteX0" fmla="*/ 0 w 736600"/>
                    <a:gd name="connsiteY0" fmla="*/ 368300 h 368300"/>
                    <a:gd name="connsiteX1" fmla="*/ 12700 w 736600"/>
                    <a:gd name="connsiteY1" fmla="*/ 304800 h 368300"/>
                    <a:gd name="connsiteX2" fmla="*/ 19050 w 736600"/>
                    <a:gd name="connsiteY2" fmla="*/ 285750 h 368300"/>
                    <a:gd name="connsiteX3" fmla="*/ 38100 w 736600"/>
                    <a:gd name="connsiteY3" fmla="*/ 207962 h 368300"/>
                    <a:gd name="connsiteX4" fmla="*/ 56356 w 736600"/>
                    <a:gd name="connsiteY4" fmla="*/ 181769 h 368300"/>
                    <a:gd name="connsiteX5" fmla="*/ 76200 w 736600"/>
                    <a:gd name="connsiteY5" fmla="*/ 165100 h 368300"/>
                    <a:gd name="connsiteX6" fmla="*/ 104775 w 736600"/>
                    <a:gd name="connsiteY6" fmla="*/ 126206 h 368300"/>
                    <a:gd name="connsiteX7" fmla="*/ 143669 w 736600"/>
                    <a:gd name="connsiteY7" fmla="*/ 98425 h 368300"/>
                    <a:gd name="connsiteX8" fmla="*/ 203200 w 736600"/>
                    <a:gd name="connsiteY8" fmla="*/ 88900 h 368300"/>
                    <a:gd name="connsiteX9" fmla="*/ 222250 w 736600"/>
                    <a:gd name="connsiteY9" fmla="*/ 82550 h 368300"/>
                    <a:gd name="connsiteX10" fmla="*/ 241300 w 736600"/>
                    <a:gd name="connsiteY10" fmla="*/ 76200 h 368300"/>
                    <a:gd name="connsiteX11" fmla="*/ 279400 w 736600"/>
                    <a:gd name="connsiteY11" fmla="*/ 50800 h 368300"/>
                    <a:gd name="connsiteX12" fmla="*/ 298450 w 736600"/>
                    <a:gd name="connsiteY12" fmla="*/ 38100 h 368300"/>
                    <a:gd name="connsiteX13" fmla="*/ 355600 w 736600"/>
                    <a:gd name="connsiteY13" fmla="*/ 19050 h 368300"/>
                    <a:gd name="connsiteX14" fmla="*/ 374650 w 736600"/>
                    <a:gd name="connsiteY14" fmla="*/ 12700 h 368300"/>
                    <a:gd name="connsiteX15" fmla="*/ 482600 w 736600"/>
                    <a:gd name="connsiteY15" fmla="*/ 0 h 368300"/>
                    <a:gd name="connsiteX16" fmla="*/ 736600 w 736600"/>
                    <a:gd name="connsiteY16" fmla="*/ 6350 h 368300"/>
                    <a:gd name="connsiteX0" fmla="*/ 0 w 736600"/>
                    <a:gd name="connsiteY0" fmla="*/ 368300 h 368300"/>
                    <a:gd name="connsiteX1" fmla="*/ 12700 w 736600"/>
                    <a:gd name="connsiteY1" fmla="*/ 304800 h 368300"/>
                    <a:gd name="connsiteX2" fmla="*/ 19050 w 736600"/>
                    <a:gd name="connsiteY2" fmla="*/ 285750 h 368300"/>
                    <a:gd name="connsiteX3" fmla="*/ 38100 w 736600"/>
                    <a:gd name="connsiteY3" fmla="*/ 207962 h 368300"/>
                    <a:gd name="connsiteX4" fmla="*/ 56356 w 736600"/>
                    <a:gd name="connsiteY4" fmla="*/ 181769 h 368300"/>
                    <a:gd name="connsiteX5" fmla="*/ 76200 w 736600"/>
                    <a:gd name="connsiteY5" fmla="*/ 165100 h 368300"/>
                    <a:gd name="connsiteX6" fmla="*/ 104775 w 736600"/>
                    <a:gd name="connsiteY6" fmla="*/ 126206 h 368300"/>
                    <a:gd name="connsiteX7" fmla="*/ 143669 w 736600"/>
                    <a:gd name="connsiteY7" fmla="*/ 98425 h 368300"/>
                    <a:gd name="connsiteX8" fmla="*/ 203200 w 736600"/>
                    <a:gd name="connsiteY8" fmla="*/ 88900 h 368300"/>
                    <a:gd name="connsiteX9" fmla="*/ 222250 w 736600"/>
                    <a:gd name="connsiteY9" fmla="*/ 82550 h 368300"/>
                    <a:gd name="connsiteX10" fmla="*/ 241300 w 736600"/>
                    <a:gd name="connsiteY10" fmla="*/ 76200 h 368300"/>
                    <a:gd name="connsiteX11" fmla="*/ 279400 w 736600"/>
                    <a:gd name="connsiteY11" fmla="*/ 50800 h 368300"/>
                    <a:gd name="connsiteX12" fmla="*/ 298450 w 736600"/>
                    <a:gd name="connsiteY12" fmla="*/ 38100 h 368300"/>
                    <a:gd name="connsiteX13" fmla="*/ 355600 w 736600"/>
                    <a:gd name="connsiteY13" fmla="*/ 19050 h 368300"/>
                    <a:gd name="connsiteX14" fmla="*/ 374650 w 736600"/>
                    <a:gd name="connsiteY14" fmla="*/ 12700 h 368300"/>
                    <a:gd name="connsiteX15" fmla="*/ 482600 w 736600"/>
                    <a:gd name="connsiteY15" fmla="*/ 0 h 368300"/>
                    <a:gd name="connsiteX16" fmla="*/ 736600 w 736600"/>
                    <a:gd name="connsiteY16" fmla="*/ 6350 h 368300"/>
                    <a:gd name="connsiteX0" fmla="*/ 0 w 736600"/>
                    <a:gd name="connsiteY0" fmla="*/ 368300 h 368300"/>
                    <a:gd name="connsiteX1" fmla="*/ 3175 w 736600"/>
                    <a:gd name="connsiteY1" fmla="*/ 302419 h 368300"/>
                    <a:gd name="connsiteX2" fmla="*/ 19050 w 736600"/>
                    <a:gd name="connsiteY2" fmla="*/ 285750 h 368300"/>
                    <a:gd name="connsiteX3" fmla="*/ 38100 w 736600"/>
                    <a:gd name="connsiteY3" fmla="*/ 207962 h 368300"/>
                    <a:gd name="connsiteX4" fmla="*/ 56356 w 736600"/>
                    <a:gd name="connsiteY4" fmla="*/ 181769 h 368300"/>
                    <a:gd name="connsiteX5" fmla="*/ 76200 w 736600"/>
                    <a:gd name="connsiteY5" fmla="*/ 165100 h 368300"/>
                    <a:gd name="connsiteX6" fmla="*/ 104775 w 736600"/>
                    <a:gd name="connsiteY6" fmla="*/ 126206 h 368300"/>
                    <a:gd name="connsiteX7" fmla="*/ 143669 w 736600"/>
                    <a:gd name="connsiteY7" fmla="*/ 98425 h 368300"/>
                    <a:gd name="connsiteX8" fmla="*/ 203200 w 736600"/>
                    <a:gd name="connsiteY8" fmla="*/ 88900 h 368300"/>
                    <a:gd name="connsiteX9" fmla="*/ 222250 w 736600"/>
                    <a:gd name="connsiteY9" fmla="*/ 82550 h 368300"/>
                    <a:gd name="connsiteX10" fmla="*/ 241300 w 736600"/>
                    <a:gd name="connsiteY10" fmla="*/ 76200 h 368300"/>
                    <a:gd name="connsiteX11" fmla="*/ 279400 w 736600"/>
                    <a:gd name="connsiteY11" fmla="*/ 50800 h 368300"/>
                    <a:gd name="connsiteX12" fmla="*/ 298450 w 736600"/>
                    <a:gd name="connsiteY12" fmla="*/ 38100 h 368300"/>
                    <a:gd name="connsiteX13" fmla="*/ 355600 w 736600"/>
                    <a:gd name="connsiteY13" fmla="*/ 19050 h 368300"/>
                    <a:gd name="connsiteX14" fmla="*/ 374650 w 736600"/>
                    <a:gd name="connsiteY14" fmla="*/ 12700 h 368300"/>
                    <a:gd name="connsiteX15" fmla="*/ 482600 w 736600"/>
                    <a:gd name="connsiteY15" fmla="*/ 0 h 368300"/>
                    <a:gd name="connsiteX16" fmla="*/ 736600 w 736600"/>
                    <a:gd name="connsiteY16" fmla="*/ 6350 h 368300"/>
                    <a:gd name="connsiteX0" fmla="*/ 0 w 736600"/>
                    <a:gd name="connsiteY0" fmla="*/ 368300 h 368300"/>
                    <a:gd name="connsiteX1" fmla="*/ 3175 w 736600"/>
                    <a:gd name="connsiteY1" fmla="*/ 302419 h 368300"/>
                    <a:gd name="connsiteX2" fmla="*/ 11907 w 736600"/>
                    <a:gd name="connsiteY2" fmla="*/ 257175 h 368300"/>
                    <a:gd name="connsiteX3" fmla="*/ 38100 w 736600"/>
                    <a:gd name="connsiteY3" fmla="*/ 207962 h 368300"/>
                    <a:gd name="connsiteX4" fmla="*/ 56356 w 736600"/>
                    <a:gd name="connsiteY4" fmla="*/ 181769 h 368300"/>
                    <a:gd name="connsiteX5" fmla="*/ 76200 w 736600"/>
                    <a:gd name="connsiteY5" fmla="*/ 165100 h 368300"/>
                    <a:gd name="connsiteX6" fmla="*/ 104775 w 736600"/>
                    <a:gd name="connsiteY6" fmla="*/ 126206 h 368300"/>
                    <a:gd name="connsiteX7" fmla="*/ 143669 w 736600"/>
                    <a:gd name="connsiteY7" fmla="*/ 98425 h 368300"/>
                    <a:gd name="connsiteX8" fmla="*/ 203200 w 736600"/>
                    <a:gd name="connsiteY8" fmla="*/ 88900 h 368300"/>
                    <a:gd name="connsiteX9" fmla="*/ 222250 w 736600"/>
                    <a:gd name="connsiteY9" fmla="*/ 82550 h 368300"/>
                    <a:gd name="connsiteX10" fmla="*/ 241300 w 736600"/>
                    <a:gd name="connsiteY10" fmla="*/ 76200 h 368300"/>
                    <a:gd name="connsiteX11" fmla="*/ 279400 w 736600"/>
                    <a:gd name="connsiteY11" fmla="*/ 50800 h 368300"/>
                    <a:gd name="connsiteX12" fmla="*/ 298450 w 736600"/>
                    <a:gd name="connsiteY12" fmla="*/ 38100 h 368300"/>
                    <a:gd name="connsiteX13" fmla="*/ 355600 w 736600"/>
                    <a:gd name="connsiteY13" fmla="*/ 19050 h 368300"/>
                    <a:gd name="connsiteX14" fmla="*/ 374650 w 736600"/>
                    <a:gd name="connsiteY14" fmla="*/ 12700 h 368300"/>
                    <a:gd name="connsiteX15" fmla="*/ 482600 w 736600"/>
                    <a:gd name="connsiteY15" fmla="*/ 0 h 368300"/>
                    <a:gd name="connsiteX16" fmla="*/ 736600 w 736600"/>
                    <a:gd name="connsiteY16" fmla="*/ 6350 h 368300"/>
                    <a:gd name="connsiteX0" fmla="*/ 0 w 736600"/>
                    <a:gd name="connsiteY0" fmla="*/ 368300 h 368300"/>
                    <a:gd name="connsiteX1" fmla="*/ 3175 w 736600"/>
                    <a:gd name="connsiteY1" fmla="*/ 302419 h 368300"/>
                    <a:gd name="connsiteX2" fmla="*/ 11907 w 736600"/>
                    <a:gd name="connsiteY2" fmla="*/ 257175 h 368300"/>
                    <a:gd name="connsiteX3" fmla="*/ 38100 w 736600"/>
                    <a:gd name="connsiteY3" fmla="*/ 207962 h 368300"/>
                    <a:gd name="connsiteX4" fmla="*/ 56356 w 736600"/>
                    <a:gd name="connsiteY4" fmla="*/ 172244 h 368300"/>
                    <a:gd name="connsiteX5" fmla="*/ 76200 w 736600"/>
                    <a:gd name="connsiteY5" fmla="*/ 165100 h 368300"/>
                    <a:gd name="connsiteX6" fmla="*/ 104775 w 736600"/>
                    <a:gd name="connsiteY6" fmla="*/ 126206 h 368300"/>
                    <a:gd name="connsiteX7" fmla="*/ 143669 w 736600"/>
                    <a:gd name="connsiteY7" fmla="*/ 98425 h 368300"/>
                    <a:gd name="connsiteX8" fmla="*/ 203200 w 736600"/>
                    <a:gd name="connsiteY8" fmla="*/ 88900 h 368300"/>
                    <a:gd name="connsiteX9" fmla="*/ 222250 w 736600"/>
                    <a:gd name="connsiteY9" fmla="*/ 82550 h 368300"/>
                    <a:gd name="connsiteX10" fmla="*/ 241300 w 736600"/>
                    <a:gd name="connsiteY10" fmla="*/ 76200 h 368300"/>
                    <a:gd name="connsiteX11" fmla="*/ 279400 w 736600"/>
                    <a:gd name="connsiteY11" fmla="*/ 50800 h 368300"/>
                    <a:gd name="connsiteX12" fmla="*/ 298450 w 736600"/>
                    <a:gd name="connsiteY12" fmla="*/ 38100 h 368300"/>
                    <a:gd name="connsiteX13" fmla="*/ 355600 w 736600"/>
                    <a:gd name="connsiteY13" fmla="*/ 19050 h 368300"/>
                    <a:gd name="connsiteX14" fmla="*/ 374650 w 736600"/>
                    <a:gd name="connsiteY14" fmla="*/ 12700 h 368300"/>
                    <a:gd name="connsiteX15" fmla="*/ 482600 w 736600"/>
                    <a:gd name="connsiteY15" fmla="*/ 0 h 368300"/>
                    <a:gd name="connsiteX16" fmla="*/ 736600 w 736600"/>
                    <a:gd name="connsiteY16" fmla="*/ 6350 h 368300"/>
                    <a:gd name="connsiteX0" fmla="*/ 0 w 736600"/>
                    <a:gd name="connsiteY0" fmla="*/ 368300 h 368300"/>
                    <a:gd name="connsiteX1" fmla="*/ 3175 w 736600"/>
                    <a:gd name="connsiteY1" fmla="*/ 302419 h 368300"/>
                    <a:gd name="connsiteX2" fmla="*/ 11907 w 736600"/>
                    <a:gd name="connsiteY2" fmla="*/ 257175 h 368300"/>
                    <a:gd name="connsiteX3" fmla="*/ 38100 w 736600"/>
                    <a:gd name="connsiteY3" fmla="*/ 207962 h 368300"/>
                    <a:gd name="connsiteX4" fmla="*/ 56356 w 736600"/>
                    <a:gd name="connsiteY4" fmla="*/ 172244 h 368300"/>
                    <a:gd name="connsiteX5" fmla="*/ 92868 w 736600"/>
                    <a:gd name="connsiteY5" fmla="*/ 124618 h 368300"/>
                    <a:gd name="connsiteX6" fmla="*/ 104775 w 736600"/>
                    <a:gd name="connsiteY6" fmla="*/ 126206 h 368300"/>
                    <a:gd name="connsiteX7" fmla="*/ 143669 w 736600"/>
                    <a:gd name="connsiteY7" fmla="*/ 98425 h 368300"/>
                    <a:gd name="connsiteX8" fmla="*/ 203200 w 736600"/>
                    <a:gd name="connsiteY8" fmla="*/ 88900 h 368300"/>
                    <a:gd name="connsiteX9" fmla="*/ 222250 w 736600"/>
                    <a:gd name="connsiteY9" fmla="*/ 82550 h 368300"/>
                    <a:gd name="connsiteX10" fmla="*/ 241300 w 736600"/>
                    <a:gd name="connsiteY10" fmla="*/ 76200 h 368300"/>
                    <a:gd name="connsiteX11" fmla="*/ 279400 w 736600"/>
                    <a:gd name="connsiteY11" fmla="*/ 50800 h 368300"/>
                    <a:gd name="connsiteX12" fmla="*/ 298450 w 736600"/>
                    <a:gd name="connsiteY12" fmla="*/ 38100 h 368300"/>
                    <a:gd name="connsiteX13" fmla="*/ 355600 w 736600"/>
                    <a:gd name="connsiteY13" fmla="*/ 19050 h 368300"/>
                    <a:gd name="connsiteX14" fmla="*/ 374650 w 736600"/>
                    <a:gd name="connsiteY14" fmla="*/ 12700 h 368300"/>
                    <a:gd name="connsiteX15" fmla="*/ 482600 w 736600"/>
                    <a:gd name="connsiteY15" fmla="*/ 0 h 368300"/>
                    <a:gd name="connsiteX16" fmla="*/ 736600 w 736600"/>
                    <a:gd name="connsiteY16" fmla="*/ 6350 h 368300"/>
                    <a:gd name="connsiteX0" fmla="*/ 0 w 736600"/>
                    <a:gd name="connsiteY0" fmla="*/ 368300 h 368300"/>
                    <a:gd name="connsiteX1" fmla="*/ 3175 w 736600"/>
                    <a:gd name="connsiteY1" fmla="*/ 302419 h 368300"/>
                    <a:gd name="connsiteX2" fmla="*/ 11907 w 736600"/>
                    <a:gd name="connsiteY2" fmla="*/ 257175 h 368300"/>
                    <a:gd name="connsiteX3" fmla="*/ 38100 w 736600"/>
                    <a:gd name="connsiteY3" fmla="*/ 207962 h 368300"/>
                    <a:gd name="connsiteX4" fmla="*/ 56356 w 736600"/>
                    <a:gd name="connsiteY4" fmla="*/ 172244 h 368300"/>
                    <a:gd name="connsiteX5" fmla="*/ 92868 w 736600"/>
                    <a:gd name="connsiteY5" fmla="*/ 124618 h 368300"/>
                    <a:gd name="connsiteX6" fmla="*/ 111919 w 736600"/>
                    <a:gd name="connsiteY6" fmla="*/ 116681 h 368300"/>
                    <a:gd name="connsiteX7" fmla="*/ 143669 w 736600"/>
                    <a:gd name="connsiteY7" fmla="*/ 98425 h 368300"/>
                    <a:gd name="connsiteX8" fmla="*/ 203200 w 736600"/>
                    <a:gd name="connsiteY8" fmla="*/ 88900 h 368300"/>
                    <a:gd name="connsiteX9" fmla="*/ 222250 w 736600"/>
                    <a:gd name="connsiteY9" fmla="*/ 82550 h 368300"/>
                    <a:gd name="connsiteX10" fmla="*/ 241300 w 736600"/>
                    <a:gd name="connsiteY10" fmla="*/ 76200 h 368300"/>
                    <a:gd name="connsiteX11" fmla="*/ 279400 w 736600"/>
                    <a:gd name="connsiteY11" fmla="*/ 50800 h 368300"/>
                    <a:gd name="connsiteX12" fmla="*/ 298450 w 736600"/>
                    <a:gd name="connsiteY12" fmla="*/ 38100 h 368300"/>
                    <a:gd name="connsiteX13" fmla="*/ 355600 w 736600"/>
                    <a:gd name="connsiteY13" fmla="*/ 19050 h 368300"/>
                    <a:gd name="connsiteX14" fmla="*/ 374650 w 736600"/>
                    <a:gd name="connsiteY14" fmla="*/ 12700 h 368300"/>
                    <a:gd name="connsiteX15" fmla="*/ 482600 w 736600"/>
                    <a:gd name="connsiteY15" fmla="*/ 0 h 368300"/>
                    <a:gd name="connsiteX16" fmla="*/ 736600 w 736600"/>
                    <a:gd name="connsiteY16" fmla="*/ 6350 h 368300"/>
                    <a:gd name="connsiteX0" fmla="*/ 0 w 736600"/>
                    <a:gd name="connsiteY0" fmla="*/ 368300 h 368300"/>
                    <a:gd name="connsiteX1" fmla="*/ 3175 w 736600"/>
                    <a:gd name="connsiteY1" fmla="*/ 302419 h 368300"/>
                    <a:gd name="connsiteX2" fmla="*/ 11907 w 736600"/>
                    <a:gd name="connsiteY2" fmla="*/ 257175 h 368300"/>
                    <a:gd name="connsiteX3" fmla="*/ 38100 w 736600"/>
                    <a:gd name="connsiteY3" fmla="*/ 207962 h 368300"/>
                    <a:gd name="connsiteX4" fmla="*/ 56356 w 736600"/>
                    <a:gd name="connsiteY4" fmla="*/ 172244 h 368300"/>
                    <a:gd name="connsiteX5" fmla="*/ 92868 w 736600"/>
                    <a:gd name="connsiteY5" fmla="*/ 124618 h 368300"/>
                    <a:gd name="connsiteX6" fmla="*/ 111919 w 736600"/>
                    <a:gd name="connsiteY6" fmla="*/ 116681 h 368300"/>
                    <a:gd name="connsiteX7" fmla="*/ 167481 w 736600"/>
                    <a:gd name="connsiteY7" fmla="*/ 79375 h 368300"/>
                    <a:gd name="connsiteX8" fmla="*/ 203200 w 736600"/>
                    <a:gd name="connsiteY8" fmla="*/ 88900 h 368300"/>
                    <a:gd name="connsiteX9" fmla="*/ 222250 w 736600"/>
                    <a:gd name="connsiteY9" fmla="*/ 82550 h 368300"/>
                    <a:gd name="connsiteX10" fmla="*/ 241300 w 736600"/>
                    <a:gd name="connsiteY10" fmla="*/ 76200 h 368300"/>
                    <a:gd name="connsiteX11" fmla="*/ 279400 w 736600"/>
                    <a:gd name="connsiteY11" fmla="*/ 50800 h 368300"/>
                    <a:gd name="connsiteX12" fmla="*/ 298450 w 736600"/>
                    <a:gd name="connsiteY12" fmla="*/ 38100 h 368300"/>
                    <a:gd name="connsiteX13" fmla="*/ 355600 w 736600"/>
                    <a:gd name="connsiteY13" fmla="*/ 19050 h 368300"/>
                    <a:gd name="connsiteX14" fmla="*/ 374650 w 736600"/>
                    <a:gd name="connsiteY14" fmla="*/ 12700 h 368300"/>
                    <a:gd name="connsiteX15" fmla="*/ 482600 w 736600"/>
                    <a:gd name="connsiteY15" fmla="*/ 0 h 368300"/>
                    <a:gd name="connsiteX16" fmla="*/ 736600 w 736600"/>
                    <a:gd name="connsiteY16" fmla="*/ 6350 h 368300"/>
                    <a:gd name="connsiteX0" fmla="*/ 0 w 736600"/>
                    <a:gd name="connsiteY0" fmla="*/ 368300 h 368300"/>
                    <a:gd name="connsiteX1" fmla="*/ 3175 w 736600"/>
                    <a:gd name="connsiteY1" fmla="*/ 302419 h 368300"/>
                    <a:gd name="connsiteX2" fmla="*/ 11907 w 736600"/>
                    <a:gd name="connsiteY2" fmla="*/ 257175 h 368300"/>
                    <a:gd name="connsiteX3" fmla="*/ 38100 w 736600"/>
                    <a:gd name="connsiteY3" fmla="*/ 207962 h 368300"/>
                    <a:gd name="connsiteX4" fmla="*/ 56356 w 736600"/>
                    <a:gd name="connsiteY4" fmla="*/ 172244 h 368300"/>
                    <a:gd name="connsiteX5" fmla="*/ 92868 w 736600"/>
                    <a:gd name="connsiteY5" fmla="*/ 124618 h 368300"/>
                    <a:gd name="connsiteX6" fmla="*/ 111919 w 736600"/>
                    <a:gd name="connsiteY6" fmla="*/ 116681 h 368300"/>
                    <a:gd name="connsiteX7" fmla="*/ 167481 w 736600"/>
                    <a:gd name="connsiteY7" fmla="*/ 79375 h 368300"/>
                    <a:gd name="connsiteX8" fmla="*/ 219868 w 736600"/>
                    <a:gd name="connsiteY8" fmla="*/ 50800 h 368300"/>
                    <a:gd name="connsiteX9" fmla="*/ 222250 w 736600"/>
                    <a:gd name="connsiteY9" fmla="*/ 82550 h 368300"/>
                    <a:gd name="connsiteX10" fmla="*/ 241300 w 736600"/>
                    <a:gd name="connsiteY10" fmla="*/ 76200 h 368300"/>
                    <a:gd name="connsiteX11" fmla="*/ 279400 w 736600"/>
                    <a:gd name="connsiteY11" fmla="*/ 50800 h 368300"/>
                    <a:gd name="connsiteX12" fmla="*/ 298450 w 736600"/>
                    <a:gd name="connsiteY12" fmla="*/ 38100 h 368300"/>
                    <a:gd name="connsiteX13" fmla="*/ 355600 w 736600"/>
                    <a:gd name="connsiteY13" fmla="*/ 19050 h 368300"/>
                    <a:gd name="connsiteX14" fmla="*/ 374650 w 736600"/>
                    <a:gd name="connsiteY14" fmla="*/ 12700 h 368300"/>
                    <a:gd name="connsiteX15" fmla="*/ 482600 w 736600"/>
                    <a:gd name="connsiteY15" fmla="*/ 0 h 368300"/>
                    <a:gd name="connsiteX16" fmla="*/ 736600 w 736600"/>
                    <a:gd name="connsiteY16" fmla="*/ 6350 h 368300"/>
                    <a:gd name="connsiteX0" fmla="*/ 0 w 736600"/>
                    <a:gd name="connsiteY0" fmla="*/ 368300 h 368300"/>
                    <a:gd name="connsiteX1" fmla="*/ 3175 w 736600"/>
                    <a:gd name="connsiteY1" fmla="*/ 302419 h 368300"/>
                    <a:gd name="connsiteX2" fmla="*/ 11907 w 736600"/>
                    <a:gd name="connsiteY2" fmla="*/ 257175 h 368300"/>
                    <a:gd name="connsiteX3" fmla="*/ 38100 w 736600"/>
                    <a:gd name="connsiteY3" fmla="*/ 207962 h 368300"/>
                    <a:gd name="connsiteX4" fmla="*/ 56356 w 736600"/>
                    <a:gd name="connsiteY4" fmla="*/ 172244 h 368300"/>
                    <a:gd name="connsiteX5" fmla="*/ 92868 w 736600"/>
                    <a:gd name="connsiteY5" fmla="*/ 124618 h 368300"/>
                    <a:gd name="connsiteX6" fmla="*/ 111919 w 736600"/>
                    <a:gd name="connsiteY6" fmla="*/ 116681 h 368300"/>
                    <a:gd name="connsiteX7" fmla="*/ 167481 w 736600"/>
                    <a:gd name="connsiteY7" fmla="*/ 79375 h 368300"/>
                    <a:gd name="connsiteX8" fmla="*/ 219868 w 736600"/>
                    <a:gd name="connsiteY8" fmla="*/ 50800 h 368300"/>
                    <a:gd name="connsiteX9" fmla="*/ 274638 w 736600"/>
                    <a:gd name="connsiteY9" fmla="*/ 27781 h 368300"/>
                    <a:gd name="connsiteX10" fmla="*/ 241300 w 736600"/>
                    <a:gd name="connsiteY10" fmla="*/ 76200 h 368300"/>
                    <a:gd name="connsiteX11" fmla="*/ 279400 w 736600"/>
                    <a:gd name="connsiteY11" fmla="*/ 50800 h 368300"/>
                    <a:gd name="connsiteX12" fmla="*/ 298450 w 736600"/>
                    <a:gd name="connsiteY12" fmla="*/ 38100 h 368300"/>
                    <a:gd name="connsiteX13" fmla="*/ 355600 w 736600"/>
                    <a:gd name="connsiteY13" fmla="*/ 19050 h 368300"/>
                    <a:gd name="connsiteX14" fmla="*/ 374650 w 736600"/>
                    <a:gd name="connsiteY14" fmla="*/ 12700 h 368300"/>
                    <a:gd name="connsiteX15" fmla="*/ 482600 w 736600"/>
                    <a:gd name="connsiteY15" fmla="*/ 0 h 368300"/>
                    <a:gd name="connsiteX16" fmla="*/ 736600 w 736600"/>
                    <a:gd name="connsiteY16" fmla="*/ 6350 h 368300"/>
                    <a:gd name="connsiteX0" fmla="*/ 0 w 736600"/>
                    <a:gd name="connsiteY0" fmla="*/ 368300 h 368300"/>
                    <a:gd name="connsiteX1" fmla="*/ 3175 w 736600"/>
                    <a:gd name="connsiteY1" fmla="*/ 302419 h 368300"/>
                    <a:gd name="connsiteX2" fmla="*/ 11907 w 736600"/>
                    <a:gd name="connsiteY2" fmla="*/ 257175 h 368300"/>
                    <a:gd name="connsiteX3" fmla="*/ 38100 w 736600"/>
                    <a:gd name="connsiteY3" fmla="*/ 207962 h 368300"/>
                    <a:gd name="connsiteX4" fmla="*/ 56356 w 736600"/>
                    <a:gd name="connsiteY4" fmla="*/ 172244 h 368300"/>
                    <a:gd name="connsiteX5" fmla="*/ 92868 w 736600"/>
                    <a:gd name="connsiteY5" fmla="*/ 124618 h 368300"/>
                    <a:gd name="connsiteX6" fmla="*/ 111919 w 736600"/>
                    <a:gd name="connsiteY6" fmla="*/ 116681 h 368300"/>
                    <a:gd name="connsiteX7" fmla="*/ 167481 w 736600"/>
                    <a:gd name="connsiteY7" fmla="*/ 79375 h 368300"/>
                    <a:gd name="connsiteX8" fmla="*/ 219868 w 736600"/>
                    <a:gd name="connsiteY8" fmla="*/ 50800 h 368300"/>
                    <a:gd name="connsiteX9" fmla="*/ 274638 w 736600"/>
                    <a:gd name="connsiteY9" fmla="*/ 27781 h 368300"/>
                    <a:gd name="connsiteX10" fmla="*/ 336550 w 736600"/>
                    <a:gd name="connsiteY10" fmla="*/ 7144 h 368300"/>
                    <a:gd name="connsiteX11" fmla="*/ 279400 w 736600"/>
                    <a:gd name="connsiteY11" fmla="*/ 50800 h 368300"/>
                    <a:gd name="connsiteX12" fmla="*/ 298450 w 736600"/>
                    <a:gd name="connsiteY12" fmla="*/ 38100 h 368300"/>
                    <a:gd name="connsiteX13" fmla="*/ 355600 w 736600"/>
                    <a:gd name="connsiteY13" fmla="*/ 19050 h 368300"/>
                    <a:gd name="connsiteX14" fmla="*/ 374650 w 736600"/>
                    <a:gd name="connsiteY14" fmla="*/ 12700 h 368300"/>
                    <a:gd name="connsiteX15" fmla="*/ 482600 w 736600"/>
                    <a:gd name="connsiteY15" fmla="*/ 0 h 368300"/>
                    <a:gd name="connsiteX16" fmla="*/ 736600 w 736600"/>
                    <a:gd name="connsiteY16" fmla="*/ 6350 h 368300"/>
                    <a:gd name="connsiteX0" fmla="*/ 0 w 736600"/>
                    <a:gd name="connsiteY0" fmla="*/ 387305 h 387305"/>
                    <a:gd name="connsiteX1" fmla="*/ 3175 w 736600"/>
                    <a:gd name="connsiteY1" fmla="*/ 321424 h 387305"/>
                    <a:gd name="connsiteX2" fmla="*/ 11907 w 736600"/>
                    <a:gd name="connsiteY2" fmla="*/ 276180 h 387305"/>
                    <a:gd name="connsiteX3" fmla="*/ 38100 w 736600"/>
                    <a:gd name="connsiteY3" fmla="*/ 226967 h 387305"/>
                    <a:gd name="connsiteX4" fmla="*/ 56356 w 736600"/>
                    <a:gd name="connsiteY4" fmla="*/ 191249 h 387305"/>
                    <a:gd name="connsiteX5" fmla="*/ 92868 w 736600"/>
                    <a:gd name="connsiteY5" fmla="*/ 143623 h 387305"/>
                    <a:gd name="connsiteX6" fmla="*/ 111919 w 736600"/>
                    <a:gd name="connsiteY6" fmla="*/ 135686 h 387305"/>
                    <a:gd name="connsiteX7" fmla="*/ 167481 w 736600"/>
                    <a:gd name="connsiteY7" fmla="*/ 98380 h 387305"/>
                    <a:gd name="connsiteX8" fmla="*/ 219868 w 736600"/>
                    <a:gd name="connsiteY8" fmla="*/ 69805 h 387305"/>
                    <a:gd name="connsiteX9" fmla="*/ 274638 w 736600"/>
                    <a:gd name="connsiteY9" fmla="*/ 46786 h 387305"/>
                    <a:gd name="connsiteX10" fmla="*/ 336550 w 736600"/>
                    <a:gd name="connsiteY10" fmla="*/ 26149 h 387305"/>
                    <a:gd name="connsiteX11" fmla="*/ 405606 w 736600"/>
                    <a:gd name="connsiteY11" fmla="*/ 749 h 387305"/>
                    <a:gd name="connsiteX12" fmla="*/ 298450 w 736600"/>
                    <a:gd name="connsiteY12" fmla="*/ 57105 h 387305"/>
                    <a:gd name="connsiteX13" fmla="*/ 355600 w 736600"/>
                    <a:gd name="connsiteY13" fmla="*/ 38055 h 387305"/>
                    <a:gd name="connsiteX14" fmla="*/ 374650 w 736600"/>
                    <a:gd name="connsiteY14" fmla="*/ 31705 h 387305"/>
                    <a:gd name="connsiteX15" fmla="*/ 482600 w 736600"/>
                    <a:gd name="connsiteY15" fmla="*/ 19005 h 387305"/>
                    <a:gd name="connsiteX16" fmla="*/ 736600 w 736600"/>
                    <a:gd name="connsiteY16" fmla="*/ 25355 h 387305"/>
                    <a:gd name="connsiteX0" fmla="*/ 0 w 736600"/>
                    <a:gd name="connsiteY0" fmla="*/ 386556 h 386556"/>
                    <a:gd name="connsiteX1" fmla="*/ 3175 w 736600"/>
                    <a:gd name="connsiteY1" fmla="*/ 320675 h 386556"/>
                    <a:gd name="connsiteX2" fmla="*/ 11907 w 736600"/>
                    <a:gd name="connsiteY2" fmla="*/ 275431 h 386556"/>
                    <a:gd name="connsiteX3" fmla="*/ 38100 w 736600"/>
                    <a:gd name="connsiteY3" fmla="*/ 226218 h 386556"/>
                    <a:gd name="connsiteX4" fmla="*/ 56356 w 736600"/>
                    <a:gd name="connsiteY4" fmla="*/ 190500 h 386556"/>
                    <a:gd name="connsiteX5" fmla="*/ 92868 w 736600"/>
                    <a:gd name="connsiteY5" fmla="*/ 142874 h 386556"/>
                    <a:gd name="connsiteX6" fmla="*/ 111919 w 736600"/>
                    <a:gd name="connsiteY6" fmla="*/ 134937 h 386556"/>
                    <a:gd name="connsiteX7" fmla="*/ 167481 w 736600"/>
                    <a:gd name="connsiteY7" fmla="*/ 97631 h 386556"/>
                    <a:gd name="connsiteX8" fmla="*/ 219868 w 736600"/>
                    <a:gd name="connsiteY8" fmla="*/ 69056 h 386556"/>
                    <a:gd name="connsiteX9" fmla="*/ 274638 w 736600"/>
                    <a:gd name="connsiteY9" fmla="*/ 46037 h 386556"/>
                    <a:gd name="connsiteX10" fmla="*/ 336550 w 736600"/>
                    <a:gd name="connsiteY10" fmla="*/ 25400 h 386556"/>
                    <a:gd name="connsiteX11" fmla="*/ 405606 w 736600"/>
                    <a:gd name="connsiteY11" fmla="*/ 0 h 386556"/>
                    <a:gd name="connsiteX12" fmla="*/ 484188 w 736600"/>
                    <a:gd name="connsiteY12" fmla="*/ 3969 h 386556"/>
                    <a:gd name="connsiteX13" fmla="*/ 355600 w 736600"/>
                    <a:gd name="connsiteY13" fmla="*/ 37306 h 386556"/>
                    <a:gd name="connsiteX14" fmla="*/ 374650 w 736600"/>
                    <a:gd name="connsiteY14" fmla="*/ 30956 h 386556"/>
                    <a:gd name="connsiteX15" fmla="*/ 482600 w 736600"/>
                    <a:gd name="connsiteY15" fmla="*/ 18256 h 386556"/>
                    <a:gd name="connsiteX16" fmla="*/ 736600 w 736600"/>
                    <a:gd name="connsiteY16" fmla="*/ 24606 h 386556"/>
                    <a:gd name="connsiteX0" fmla="*/ 0 w 736600"/>
                    <a:gd name="connsiteY0" fmla="*/ 387986 h 387986"/>
                    <a:gd name="connsiteX1" fmla="*/ 3175 w 736600"/>
                    <a:gd name="connsiteY1" fmla="*/ 322105 h 387986"/>
                    <a:gd name="connsiteX2" fmla="*/ 11907 w 736600"/>
                    <a:gd name="connsiteY2" fmla="*/ 276861 h 387986"/>
                    <a:gd name="connsiteX3" fmla="*/ 38100 w 736600"/>
                    <a:gd name="connsiteY3" fmla="*/ 227648 h 387986"/>
                    <a:gd name="connsiteX4" fmla="*/ 56356 w 736600"/>
                    <a:gd name="connsiteY4" fmla="*/ 191930 h 387986"/>
                    <a:gd name="connsiteX5" fmla="*/ 92868 w 736600"/>
                    <a:gd name="connsiteY5" fmla="*/ 144304 h 387986"/>
                    <a:gd name="connsiteX6" fmla="*/ 111919 w 736600"/>
                    <a:gd name="connsiteY6" fmla="*/ 136367 h 387986"/>
                    <a:gd name="connsiteX7" fmla="*/ 167481 w 736600"/>
                    <a:gd name="connsiteY7" fmla="*/ 99061 h 387986"/>
                    <a:gd name="connsiteX8" fmla="*/ 219868 w 736600"/>
                    <a:gd name="connsiteY8" fmla="*/ 70486 h 387986"/>
                    <a:gd name="connsiteX9" fmla="*/ 274638 w 736600"/>
                    <a:gd name="connsiteY9" fmla="*/ 47467 h 387986"/>
                    <a:gd name="connsiteX10" fmla="*/ 324644 w 736600"/>
                    <a:gd name="connsiteY10" fmla="*/ 19687 h 387986"/>
                    <a:gd name="connsiteX11" fmla="*/ 405606 w 736600"/>
                    <a:gd name="connsiteY11" fmla="*/ 1430 h 387986"/>
                    <a:gd name="connsiteX12" fmla="*/ 484188 w 736600"/>
                    <a:gd name="connsiteY12" fmla="*/ 5399 h 387986"/>
                    <a:gd name="connsiteX13" fmla="*/ 355600 w 736600"/>
                    <a:gd name="connsiteY13" fmla="*/ 38736 h 387986"/>
                    <a:gd name="connsiteX14" fmla="*/ 374650 w 736600"/>
                    <a:gd name="connsiteY14" fmla="*/ 32386 h 387986"/>
                    <a:gd name="connsiteX15" fmla="*/ 482600 w 736600"/>
                    <a:gd name="connsiteY15" fmla="*/ 19686 h 387986"/>
                    <a:gd name="connsiteX16" fmla="*/ 736600 w 736600"/>
                    <a:gd name="connsiteY16" fmla="*/ 26036 h 387986"/>
                    <a:gd name="connsiteX0" fmla="*/ 0 w 736600"/>
                    <a:gd name="connsiteY0" fmla="*/ 387986 h 387986"/>
                    <a:gd name="connsiteX1" fmla="*/ 3175 w 736600"/>
                    <a:gd name="connsiteY1" fmla="*/ 322105 h 387986"/>
                    <a:gd name="connsiteX2" fmla="*/ 11907 w 736600"/>
                    <a:gd name="connsiteY2" fmla="*/ 276861 h 387986"/>
                    <a:gd name="connsiteX3" fmla="*/ 38100 w 736600"/>
                    <a:gd name="connsiteY3" fmla="*/ 227648 h 387986"/>
                    <a:gd name="connsiteX4" fmla="*/ 56356 w 736600"/>
                    <a:gd name="connsiteY4" fmla="*/ 191930 h 387986"/>
                    <a:gd name="connsiteX5" fmla="*/ 92868 w 736600"/>
                    <a:gd name="connsiteY5" fmla="*/ 144304 h 387986"/>
                    <a:gd name="connsiteX6" fmla="*/ 111919 w 736600"/>
                    <a:gd name="connsiteY6" fmla="*/ 136367 h 387986"/>
                    <a:gd name="connsiteX7" fmla="*/ 167481 w 736600"/>
                    <a:gd name="connsiteY7" fmla="*/ 99061 h 387986"/>
                    <a:gd name="connsiteX8" fmla="*/ 219868 w 736600"/>
                    <a:gd name="connsiteY8" fmla="*/ 70486 h 387986"/>
                    <a:gd name="connsiteX9" fmla="*/ 272257 w 736600"/>
                    <a:gd name="connsiteY9" fmla="*/ 37942 h 387986"/>
                    <a:gd name="connsiteX10" fmla="*/ 324644 w 736600"/>
                    <a:gd name="connsiteY10" fmla="*/ 19687 h 387986"/>
                    <a:gd name="connsiteX11" fmla="*/ 405606 w 736600"/>
                    <a:gd name="connsiteY11" fmla="*/ 1430 h 387986"/>
                    <a:gd name="connsiteX12" fmla="*/ 484188 w 736600"/>
                    <a:gd name="connsiteY12" fmla="*/ 5399 h 387986"/>
                    <a:gd name="connsiteX13" fmla="*/ 355600 w 736600"/>
                    <a:gd name="connsiteY13" fmla="*/ 38736 h 387986"/>
                    <a:gd name="connsiteX14" fmla="*/ 374650 w 736600"/>
                    <a:gd name="connsiteY14" fmla="*/ 32386 h 387986"/>
                    <a:gd name="connsiteX15" fmla="*/ 482600 w 736600"/>
                    <a:gd name="connsiteY15" fmla="*/ 19686 h 387986"/>
                    <a:gd name="connsiteX16" fmla="*/ 736600 w 736600"/>
                    <a:gd name="connsiteY16" fmla="*/ 26036 h 387986"/>
                    <a:gd name="connsiteX0" fmla="*/ 0 w 736600"/>
                    <a:gd name="connsiteY0" fmla="*/ 387986 h 387986"/>
                    <a:gd name="connsiteX1" fmla="*/ 3175 w 736600"/>
                    <a:gd name="connsiteY1" fmla="*/ 322105 h 387986"/>
                    <a:gd name="connsiteX2" fmla="*/ 11907 w 736600"/>
                    <a:gd name="connsiteY2" fmla="*/ 276861 h 387986"/>
                    <a:gd name="connsiteX3" fmla="*/ 38100 w 736600"/>
                    <a:gd name="connsiteY3" fmla="*/ 227648 h 387986"/>
                    <a:gd name="connsiteX4" fmla="*/ 56356 w 736600"/>
                    <a:gd name="connsiteY4" fmla="*/ 191930 h 387986"/>
                    <a:gd name="connsiteX5" fmla="*/ 92868 w 736600"/>
                    <a:gd name="connsiteY5" fmla="*/ 144304 h 387986"/>
                    <a:gd name="connsiteX6" fmla="*/ 111919 w 736600"/>
                    <a:gd name="connsiteY6" fmla="*/ 136367 h 387986"/>
                    <a:gd name="connsiteX7" fmla="*/ 167481 w 736600"/>
                    <a:gd name="connsiteY7" fmla="*/ 99061 h 387986"/>
                    <a:gd name="connsiteX8" fmla="*/ 212724 w 736600"/>
                    <a:gd name="connsiteY8" fmla="*/ 65724 h 387986"/>
                    <a:gd name="connsiteX9" fmla="*/ 272257 w 736600"/>
                    <a:gd name="connsiteY9" fmla="*/ 37942 h 387986"/>
                    <a:gd name="connsiteX10" fmla="*/ 324644 w 736600"/>
                    <a:gd name="connsiteY10" fmla="*/ 19687 h 387986"/>
                    <a:gd name="connsiteX11" fmla="*/ 405606 w 736600"/>
                    <a:gd name="connsiteY11" fmla="*/ 1430 h 387986"/>
                    <a:gd name="connsiteX12" fmla="*/ 484188 w 736600"/>
                    <a:gd name="connsiteY12" fmla="*/ 5399 h 387986"/>
                    <a:gd name="connsiteX13" fmla="*/ 355600 w 736600"/>
                    <a:gd name="connsiteY13" fmla="*/ 38736 h 387986"/>
                    <a:gd name="connsiteX14" fmla="*/ 374650 w 736600"/>
                    <a:gd name="connsiteY14" fmla="*/ 32386 h 387986"/>
                    <a:gd name="connsiteX15" fmla="*/ 482600 w 736600"/>
                    <a:gd name="connsiteY15" fmla="*/ 19686 h 387986"/>
                    <a:gd name="connsiteX16" fmla="*/ 736600 w 736600"/>
                    <a:gd name="connsiteY16" fmla="*/ 26036 h 387986"/>
                    <a:gd name="connsiteX0" fmla="*/ 0 w 736600"/>
                    <a:gd name="connsiteY0" fmla="*/ 387986 h 387986"/>
                    <a:gd name="connsiteX1" fmla="*/ 3175 w 736600"/>
                    <a:gd name="connsiteY1" fmla="*/ 322105 h 387986"/>
                    <a:gd name="connsiteX2" fmla="*/ 11907 w 736600"/>
                    <a:gd name="connsiteY2" fmla="*/ 276861 h 387986"/>
                    <a:gd name="connsiteX3" fmla="*/ 38100 w 736600"/>
                    <a:gd name="connsiteY3" fmla="*/ 227648 h 387986"/>
                    <a:gd name="connsiteX4" fmla="*/ 56356 w 736600"/>
                    <a:gd name="connsiteY4" fmla="*/ 191930 h 387986"/>
                    <a:gd name="connsiteX5" fmla="*/ 92868 w 736600"/>
                    <a:gd name="connsiteY5" fmla="*/ 144304 h 387986"/>
                    <a:gd name="connsiteX6" fmla="*/ 111919 w 736600"/>
                    <a:gd name="connsiteY6" fmla="*/ 136367 h 387986"/>
                    <a:gd name="connsiteX7" fmla="*/ 155574 w 736600"/>
                    <a:gd name="connsiteY7" fmla="*/ 96680 h 387986"/>
                    <a:gd name="connsiteX8" fmla="*/ 212724 w 736600"/>
                    <a:gd name="connsiteY8" fmla="*/ 65724 h 387986"/>
                    <a:gd name="connsiteX9" fmla="*/ 272257 w 736600"/>
                    <a:gd name="connsiteY9" fmla="*/ 37942 h 387986"/>
                    <a:gd name="connsiteX10" fmla="*/ 324644 w 736600"/>
                    <a:gd name="connsiteY10" fmla="*/ 19687 h 387986"/>
                    <a:gd name="connsiteX11" fmla="*/ 405606 w 736600"/>
                    <a:gd name="connsiteY11" fmla="*/ 1430 h 387986"/>
                    <a:gd name="connsiteX12" fmla="*/ 484188 w 736600"/>
                    <a:gd name="connsiteY12" fmla="*/ 5399 h 387986"/>
                    <a:gd name="connsiteX13" fmla="*/ 355600 w 736600"/>
                    <a:gd name="connsiteY13" fmla="*/ 38736 h 387986"/>
                    <a:gd name="connsiteX14" fmla="*/ 374650 w 736600"/>
                    <a:gd name="connsiteY14" fmla="*/ 32386 h 387986"/>
                    <a:gd name="connsiteX15" fmla="*/ 482600 w 736600"/>
                    <a:gd name="connsiteY15" fmla="*/ 19686 h 387986"/>
                    <a:gd name="connsiteX16" fmla="*/ 736600 w 736600"/>
                    <a:gd name="connsiteY16" fmla="*/ 26036 h 387986"/>
                    <a:gd name="connsiteX0" fmla="*/ 0 w 736600"/>
                    <a:gd name="connsiteY0" fmla="*/ 387986 h 387986"/>
                    <a:gd name="connsiteX1" fmla="*/ 3175 w 736600"/>
                    <a:gd name="connsiteY1" fmla="*/ 322105 h 387986"/>
                    <a:gd name="connsiteX2" fmla="*/ 11907 w 736600"/>
                    <a:gd name="connsiteY2" fmla="*/ 276861 h 387986"/>
                    <a:gd name="connsiteX3" fmla="*/ 38100 w 736600"/>
                    <a:gd name="connsiteY3" fmla="*/ 227648 h 387986"/>
                    <a:gd name="connsiteX4" fmla="*/ 56356 w 736600"/>
                    <a:gd name="connsiteY4" fmla="*/ 191930 h 387986"/>
                    <a:gd name="connsiteX5" fmla="*/ 92868 w 736600"/>
                    <a:gd name="connsiteY5" fmla="*/ 144304 h 387986"/>
                    <a:gd name="connsiteX6" fmla="*/ 119063 w 736600"/>
                    <a:gd name="connsiteY6" fmla="*/ 117317 h 387986"/>
                    <a:gd name="connsiteX7" fmla="*/ 155574 w 736600"/>
                    <a:gd name="connsiteY7" fmla="*/ 96680 h 387986"/>
                    <a:gd name="connsiteX8" fmla="*/ 212724 w 736600"/>
                    <a:gd name="connsiteY8" fmla="*/ 65724 h 387986"/>
                    <a:gd name="connsiteX9" fmla="*/ 272257 w 736600"/>
                    <a:gd name="connsiteY9" fmla="*/ 37942 h 387986"/>
                    <a:gd name="connsiteX10" fmla="*/ 324644 w 736600"/>
                    <a:gd name="connsiteY10" fmla="*/ 19687 h 387986"/>
                    <a:gd name="connsiteX11" fmla="*/ 405606 w 736600"/>
                    <a:gd name="connsiteY11" fmla="*/ 1430 h 387986"/>
                    <a:gd name="connsiteX12" fmla="*/ 484188 w 736600"/>
                    <a:gd name="connsiteY12" fmla="*/ 5399 h 387986"/>
                    <a:gd name="connsiteX13" fmla="*/ 355600 w 736600"/>
                    <a:gd name="connsiteY13" fmla="*/ 38736 h 387986"/>
                    <a:gd name="connsiteX14" fmla="*/ 374650 w 736600"/>
                    <a:gd name="connsiteY14" fmla="*/ 32386 h 387986"/>
                    <a:gd name="connsiteX15" fmla="*/ 482600 w 736600"/>
                    <a:gd name="connsiteY15" fmla="*/ 19686 h 387986"/>
                    <a:gd name="connsiteX16" fmla="*/ 736600 w 736600"/>
                    <a:gd name="connsiteY16" fmla="*/ 26036 h 387986"/>
                    <a:gd name="connsiteX0" fmla="*/ 0 w 736600"/>
                    <a:gd name="connsiteY0" fmla="*/ 387986 h 387986"/>
                    <a:gd name="connsiteX1" fmla="*/ 3175 w 736600"/>
                    <a:gd name="connsiteY1" fmla="*/ 322105 h 387986"/>
                    <a:gd name="connsiteX2" fmla="*/ 11907 w 736600"/>
                    <a:gd name="connsiteY2" fmla="*/ 276861 h 387986"/>
                    <a:gd name="connsiteX3" fmla="*/ 38100 w 736600"/>
                    <a:gd name="connsiteY3" fmla="*/ 227648 h 387986"/>
                    <a:gd name="connsiteX4" fmla="*/ 56356 w 736600"/>
                    <a:gd name="connsiteY4" fmla="*/ 191930 h 387986"/>
                    <a:gd name="connsiteX5" fmla="*/ 92868 w 736600"/>
                    <a:gd name="connsiteY5" fmla="*/ 144304 h 387986"/>
                    <a:gd name="connsiteX6" fmla="*/ 123825 w 736600"/>
                    <a:gd name="connsiteY6" fmla="*/ 124461 h 387986"/>
                    <a:gd name="connsiteX7" fmla="*/ 155574 w 736600"/>
                    <a:gd name="connsiteY7" fmla="*/ 96680 h 387986"/>
                    <a:gd name="connsiteX8" fmla="*/ 212724 w 736600"/>
                    <a:gd name="connsiteY8" fmla="*/ 65724 h 387986"/>
                    <a:gd name="connsiteX9" fmla="*/ 272257 w 736600"/>
                    <a:gd name="connsiteY9" fmla="*/ 37942 h 387986"/>
                    <a:gd name="connsiteX10" fmla="*/ 324644 w 736600"/>
                    <a:gd name="connsiteY10" fmla="*/ 19687 h 387986"/>
                    <a:gd name="connsiteX11" fmla="*/ 405606 w 736600"/>
                    <a:gd name="connsiteY11" fmla="*/ 1430 h 387986"/>
                    <a:gd name="connsiteX12" fmla="*/ 484188 w 736600"/>
                    <a:gd name="connsiteY12" fmla="*/ 5399 h 387986"/>
                    <a:gd name="connsiteX13" fmla="*/ 355600 w 736600"/>
                    <a:gd name="connsiteY13" fmla="*/ 38736 h 387986"/>
                    <a:gd name="connsiteX14" fmla="*/ 374650 w 736600"/>
                    <a:gd name="connsiteY14" fmla="*/ 32386 h 387986"/>
                    <a:gd name="connsiteX15" fmla="*/ 482600 w 736600"/>
                    <a:gd name="connsiteY15" fmla="*/ 19686 h 387986"/>
                    <a:gd name="connsiteX16" fmla="*/ 736600 w 736600"/>
                    <a:gd name="connsiteY16" fmla="*/ 26036 h 387986"/>
                    <a:gd name="connsiteX0" fmla="*/ 0 w 736600"/>
                    <a:gd name="connsiteY0" fmla="*/ 387986 h 387986"/>
                    <a:gd name="connsiteX1" fmla="*/ 3175 w 736600"/>
                    <a:gd name="connsiteY1" fmla="*/ 322105 h 387986"/>
                    <a:gd name="connsiteX2" fmla="*/ 11907 w 736600"/>
                    <a:gd name="connsiteY2" fmla="*/ 276861 h 387986"/>
                    <a:gd name="connsiteX3" fmla="*/ 38100 w 736600"/>
                    <a:gd name="connsiteY3" fmla="*/ 227648 h 387986"/>
                    <a:gd name="connsiteX4" fmla="*/ 56356 w 736600"/>
                    <a:gd name="connsiteY4" fmla="*/ 191930 h 387986"/>
                    <a:gd name="connsiteX5" fmla="*/ 92868 w 736600"/>
                    <a:gd name="connsiteY5" fmla="*/ 144304 h 387986"/>
                    <a:gd name="connsiteX6" fmla="*/ 123825 w 736600"/>
                    <a:gd name="connsiteY6" fmla="*/ 112555 h 387986"/>
                    <a:gd name="connsiteX7" fmla="*/ 155574 w 736600"/>
                    <a:gd name="connsiteY7" fmla="*/ 96680 h 387986"/>
                    <a:gd name="connsiteX8" fmla="*/ 212724 w 736600"/>
                    <a:gd name="connsiteY8" fmla="*/ 65724 h 387986"/>
                    <a:gd name="connsiteX9" fmla="*/ 272257 w 736600"/>
                    <a:gd name="connsiteY9" fmla="*/ 37942 h 387986"/>
                    <a:gd name="connsiteX10" fmla="*/ 324644 w 736600"/>
                    <a:gd name="connsiteY10" fmla="*/ 19687 h 387986"/>
                    <a:gd name="connsiteX11" fmla="*/ 405606 w 736600"/>
                    <a:gd name="connsiteY11" fmla="*/ 1430 h 387986"/>
                    <a:gd name="connsiteX12" fmla="*/ 484188 w 736600"/>
                    <a:gd name="connsiteY12" fmla="*/ 5399 h 387986"/>
                    <a:gd name="connsiteX13" fmla="*/ 355600 w 736600"/>
                    <a:gd name="connsiteY13" fmla="*/ 38736 h 387986"/>
                    <a:gd name="connsiteX14" fmla="*/ 374650 w 736600"/>
                    <a:gd name="connsiteY14" fmla="*/ 32386 h 387986"/>
                    <a:gd name="connsiteX15" fmla="*/ 482600 w 736600"/>
                    <a:gd name="connsiteY15" fmla="*/ 19686 h 387986"/>
                    <a:gd name="connsiteX16" fmla="*/ 736600 w 736600"/>
                    <a:gd name="connsiteY16" fmla="*/ 26036 h 387986"/>
                    <a:gd name="connsiteX0" fmla="*/ 0 w 736600"/>
                    <a:gd name="connsiteY0" fmla="*/ 387986 h 387986"/>
                    <a:gd name="connsiteX1" fmla="*/ 3175 w 736600"/>
                    <a:gd name="connsiteY1" fmla="*/ 322105 h 387986"/>
                    <a:gd name="connsiteX2" fmla="*/ 11907 w 736600"/>
                    <a:gd name="connsiteY2" fmla="*/ 276861 h 387986"/>
                    <a:gd name="connsiteX3" fmla="*/ 38100 w 736600"/>
                    <a:gd name="connsiteY3" fmla="*/ 227648 h 387986"/>
                    <a:gd name="connsiteX4" fmla="*/ 56356 w 736600"/>
                    <a:gd name="connsiteY4" fmla="*/ 191930 h 387986"/>
                    <a:gd name="connsiteX5" fmla="*/ 92868 w 736600"/>
                    <a:gd name="connsiteY5" fmla="*/ 144304 h 387986"/>
                    <a:gd name="connsiteX6" fmla="*/ 123825 w 736600"/>
                    <a:gd name="connsiteY6" fmla="*/ 112555 h 387986"/>
                    <a:gd name="connsiteX7" fmla="*/ 155574 w 736600"/>
                    <a:gd name="connsiteY7" fmla="*/ 96680 h 387986"/>
                    <a:gd name="connsiteX8" fmla="*/ 212724 w 736600"/>
                    <a:gd name="connsiteY8" fmla="*/ 65724 h 387986"/>
                    <a:gd name="connsiteX9" fmla="*/ 272257 w 736600"/>
                    <a:gd name="connsiteY9" fmla="*/ 37942 h 387986"/>
                    <a:gd name="connsiteX10" fmla="*/ 324644 w 736600"/>
                    <a:gd name="connsiteY10" fmla="*/ 19687 h 387986"/>
                    <a:gd name="connsiteX11" fmla="*/ 405606 w 736600"/>
                    <a:gd name="connsiteY11" fmla="*/ 1430 h 387986"/>
                    <a:gd name="connsiteX12" fmla="*/ 484188 w 736600"/>
                    <a:gd name="connsiteY12" fmla="*/ 5399 h 387986"/>
                    <a:gd name="connsiteX13" fmla="*/ 355600 w 736600"/>
                    <a:gd name="connsiteY13" fmla="*/ 38736 h 387986"/>
                    <a:gd name="connsiteX14" fmla="*/ 374650 w 736600"/>
                    <a:gd name="connsiteY14" fmla="*/ 32386 h 387986"/>
                    <a:gd name="connsiteX15" fmla="*/ 482600 w 736600"/>
                    <a:gd name="connsiteY15" fmla="*/ 19686 h 387986"/>
                    <a:gd name="connsiteX16" fmla="*/ 736600 w 736600"/>
                    <a:gd name="connsiteY16" fmla="*/ 26036 h 387986"/>
                    <a:gd name="connsiteX0" fmla="*/ 0 w 736600"/>
                    <a:gd name="connsiteY0" fmla="*/ 387986 h 387986"/>
                    <a:gd name="connsiteX1" fmla="*/ 3175 w 736600"/>
                    <a:gd name="connsiteY1" fmla="*/ 322105 h 387986"/>
                    <a:gd name="connsiteX2" fmla="*/ 11907 w 736600"/>
                    <a:gd name="connsiteY2" fmla="*/ 276861 h 387986"/>
                    <a:gd name="connsiteX3" fmla="*/ 38100 w 736600"/>
                    <a:gd name="connsiteY3" fmla="*/ 227648 h 387986"/>
                    <a:gd name="connsiteX4" fmla="*/ 56356 w 736600"/>
                    <a:gd name="connsiteY4" fmla="*/ 191930 h 387986"/>
                    <a:gd name="connsiteX5" fmla="*/ 92868 w 736600"/>
                    <a:gd name="connsiteY5" fmla="*/ 144304 h 387986"/>
                    <a:gd name="connsiteX6" fmla="*/ 123825 w 736600"/>
                    <a:gd name="connsiteY6" fmla="*/ 112555 h 387986"/>
                    <a:gd name="connsiteX7" fmla="*/ 160336 w 736600"/>
                    <a:gd name="connsiteY7" fmla="*/ 87155 h 387986"/>
                    <a:gd name="connsiteX8" fmla="*/ 212724 w 736600"/>
                    <a:gd name="connsiteY8" fmla="*/ 65724 h 387986"/>
                    <a:gd name="connsiteX9" fmla="*/ 272257 w 736600"/>
                    <a:gd name="connsiteY9" fmla="*/ 37942 h 387986"/>
                    <a:gd name="connsiteX10" fmla="*/ 324644 w 736600"/>
                    <a:gd name="connsiteY10" fmla="*/ 19687 h 387986"/>
                    <a:gd name="connsiteX11" fmla="*/ 405606 w 736600"/>
                    <a:gd name="connsiteY11" fmla="*/ 1430 h 387986"/>
                    <a:gd name="connsiteX12" fmla="*/ 484188 w 736600"/>
                    <a:gd name="connsiteY12" fmla="*/ 5399 h 387986"/>
                    <a:gd name="connsiteX13" fmla="*/ 355600 w 736600"/>
                    <a:gd name="connsiteY13" fmla="*/ 38736 h 387986"/>
                    <a:gd name="connsiteX14" fmla="*/ 374650 w 736600"/>
                    <a:gd name="connsiteY14" fmla="*/ 32386 h 387986"/>
                    <a:gd name="connsiteX15" fmla="*/ 482600 w 736600"/>
                    <a:gd name="connsiteY15" fmla="*/ 19686 h 387986"/>
                    <a:gd name="connsiteX16" fmla="*/ 736600 w 736600"/>
                    <a:gd name="connsiteY16" fmla="*/ 26036 h 387986"/>
                    <a:gd name="connsiteX0" fmla="*/ 0 w 736600"/>
                    <a:gd name="connsiteY0" fmla="*/ 387986 h 387986"/>
                    <a:gd name="connsiteX1" fmla="*/ 3175 w 736600"/>
                    <a:gd name="connsiteY1" fmla="*/ 322105 h 387986"/>
                    <a:gd name="connsiteX2" fmla="*/ 11907 w 736600"/>
                    <a:gd name="connsiteY2" fmla="*/ 276861 h 387986"/>
                    <a:gd name="connsiteX3" fmla="*/ 38100 w 736600"/>
                    <a:gd name="connsiteY3" fmla="*/ 227648 h 387986"/>
                    <a:gd name="connsiteX4" fmla="*/ 56356 w 736600"/>
                    <a:gd name="connsiteY4" fmla="*/ 191930 h 387986"/>
                    <a:gd name="connsiteX5" fmla="*/ 92868 w 736600"/>
                    <a:gd name="connsiteY5" fmla="*/ 144304 h 387986"/>
                    <a:gd name="connsiteX6" fmla="*/ 123825 w 736600"/>
                    <a:gd name="connsiteY6" fmla="*/ 112555 h 387986"/>
                    <a:gd name="connsiteX7" fmla="*/ 160336 w 736600"/>
                    <a:gd name="connsiteY7" fmla="*/ 87155 h 387986"/>
                    <a:gd name="connsiteX8" fmla="*/ 215106 w 736600"/>
                    <a:gd name="connsiteY8" fmla="*/ 58581 h 387986"/>
                    <a:gd name="connsiteX9" fmla="*/ 272257 w 736600"/>
                    <a:gd name="connsiteY9" fmla="*/ 37942 h 387986"/>
                    <a:gd name="connsiteX10" fmla="*/ 324644 w 736600"/>
                    <a:gd name="connsiteY10" fmla="*/ 19687 h 387986"/>
                    <a:gd name="connsiteX11" fmla="*/ 405606 w 736600"/>
                    <a:gd name="connsiteY11" fmla="*/ 1430 h 387986"/>
                    <a:gd name="connsiteX12" fmla="*/ 484188 w 736600"/>
                    <a:gd name="connsiteY12" fmla="*/ 5399 h 387986"/>
                    <a:gd name="connsiteX13" fmla="*/ 355600 w 736600"/>
                    <a:gd name="connsiteY13" fmla="*/ 38736 h 387986"/>
                    <a:gd name="connsiteX14" fmla="*/ 374650 w 736600"/>
                    <a:gd name="connsiteY14" fmla="*/ 32386 h 387986"/>
                    <a:gd name="connsiteX15" fmla="*/ 482600 w 736600"/>
                    <a:gd name="connsiteY15" fmla="*/ 19686 h 387986"/>
                    <a:gd name="connsiteX16" fmla="*/ 736600 w 736600"/>
                    <a:gd name="connsiteY16" fmla="*/ 26036 h 387986"/>
                    <a:gd name="connsiteX0" fmla="*/ 0 w 736600"/>
                    <a:gd name="connsiteY0" fmla="*/ 393050 h 393050"/>
                    <a:gd name="connsiteX1" fmla="*/ 3175 w 736600"/>
                    <a:gd name="connsiteY1" fmla="*/ 327169 h 393050"/>
                    <a:gd name="connsiteX2" fmla="*/ 11907 w 736600"/>
                    <a:gd name="connsiteY2" fmla="*/ 281925 h 393050"/>
                    <a:gd name="connsiteX3" fmla="*/ 38100 w 736600"/>
                    <a:gd name="connsiteY3" fmla="*/ 232712 h 393050"/>
                    <a:gd name="connsiteX4" fmla="*/ 56356 w 736600"/>
                    <a:gd name="connsiteY4" fmla="*/ 196994 h 393050"/>
                    <a:gd name="connsiteX5" fmla="*/ 92868 w 736600"/>
                    <a:gd name="connsiteY5" fmla="*/ 149368 h 393050"/>
                    <a:gd name="connsiteX6" fmla="*/ 123825 w 736600"/>
                    <a:gd name="connsiteY6" fmla="*/ 117619 h 393050"/>
                    <a:gd name="connsiteX7" fmla="*/ 160336 w 736600"/>
                    <a:gd name="connsiteY7" fmla="*/ 92219 h 393050"/>
                    <a:gd name="connsiteX8" fmla="*/ 215106 w 736600"/>
                    <a:gd name="connsiteY8" fmla="*/ 63645 h 393050"/>
                    <a:gd name="connsiteX9" fmla="*/ 272257 w 736600"/>
                    <a:gd name="connsiteY9" fmla="*/ 43006 h 393050"/>
                    <a:gd name="connsiteX10" fmla="*/ 324644 w 736600"/>
                    <a:gd name="connsiteY10" fmla="*/ 24751 h 393050"/>
                    <a:gd name="connsiteX11" fmla="*/ 405606 w 736600"/>
                    <a:gd name="connsiteY11" fmla="*/ 6494 h 393050"/>
                    <a:gd name="connsiteX12" fmla="*/ 484188 w 736600"/>
                    <a:gd name="connsiteY12" fmla="*/ 10463 h 393050"/>
                    <a:gd name="connsiteX13" fmla="*/ 531812 w 736600"/>
                    <a:gd name="connsiteY13" fmla="*/ 937 h 393050"/>
                    <a:gd name="connsiteX14" fmla="*/ 374650 w 736600"/>
                    <a:gd name="connsiteY14" fmla="*/ 37450 h 393050"/>
                    <a:gd name="connsiteX15" fmla="*/ 482600 w 736600"/>
                    <a:gd name="connsiteY15" fmla="*/ 24750 h 393050"/>
                    <a:gd name="connsiteX16" fmla="*/ 736600 w 736600"/>
                    <a:gd name="connsiteY16" fmla="*/ 31100 h 393050"/>
                    <a:gd name="connsiteX0" fmla="*/ 0 w 736600"/>
                    <a:gd name="connsiteY0" fmla="*/ 393095 h 393095"/>
                    <a:gd name="connsiteX1" fmla="*/ 3175 w 736600"/>
                    <a:gd name="connsiteY1" fmla="*/ 327214 h 393095"/>
                    <a:gd name="connsiteX2" fmla="*/ 11907 w 736600"/>
                    <a:gd name="connsiteY2" fmla="*/ 281970 h 393095"/>
                    <a:gd name="connsiteX3" fmla="*/ 38100 w 736600"/>
                    <a:gd name="connsiteY3" fmla="*/ 232757 h 393095"/>
                    <a:gd name="connsiteX4" fmla="*/ 56356 w 736600"/>
                    <a:gd name="connsiteY4" fmla="*/ 197039 h 393095"/>
                    <a:gd name="connsiteX5" fmla="*/ 92868 w 736600"/>
                    <a:gd name="connsiteY5" fmla="*/ 149413 h 393095"/>
                    <a:gd name="connsiteX6" fmla="*/ 123825 w 736600"/>
                    <a:gd name="connsiteY6" fmla="*/ 117664 h 393095"/>
                    <a:gd name="connsiteX7" fmla="*/ 160336 w 736600"/>
                    <a:gd name="connsiteY7" fmla="*/ 92264 h 393095"/>
                    <a:gd name="connsiteX8" fmla="*/ 215106 w 736600"/>
                    <a:gd name="connsiteY8" fmla="*/ 63690 h 393095"/>
                    <a:gd name="connsiteX9" fmla="*/ 272257 w 736600"/>
                    <a:gd name="connsiteY9" fmla="*/ 43051 h 393095"/>
                    <a:gd name="connsiteX10" fmla="*/ 324644 w 736600"/>
                    <a:gd name="connsiteY10" fmla="*/ 24796 h 393095"/>
                    <a:gd name="connsiteX11" fmla="*/ 381794 w 736600"/>
                    <a:gd name="connsiteY11" fmla="*/ 11301 h 393095"/>
                    <a:gd name="connsiteX12" fmla="*/ 484188 w 736600"/>
                    <a:gd name="connsiteY12" fmla="*/ 10508 h 393095"/>
                    <a:gd name="connsiteX13" fmla="*/ 531812 w 736600"/>
                    <a:gd name="connsiteY13" fmla="*/ 982 h 393095"/>
                    <a:gd name="connsiteX14" fmla="*/ 374650 w 736600"/>
                    <a:gd name="connsiteY14" fmla="*/ 37495 h 393095"/>
                    <a:gd name="connsiteX15" fmla="*/ 482600 w 736600"/>
                    <a:gd name="connsiteY15" fmla="*/ 24795 h 393095"/>
                    <a:gd name="connsiteX16" fmla="*/ 736600 w 736600"/>
                    <a:gd name="connsiteY16" fmla="*/ 31145 h 393095"/>
                    <a:gd name="connsiteX0" fmla="*/ 0 w 736600"/>
                    <a:gd name="connsiteY0" fmla="*/ 393418 h 393418"/>
                    <a:gd name="connsiteX1" fmla="*/ 3175 w 736600"/>
                    <a:gd name="connsiteY1" fmla="*/ 327537 h 393418"/>
                    <a:gd name="connsiteX2" fmla="*/ 11907 w 736600"/>
                    <a:gd name="connsiteY2" fmla="*/ 282293 h 393418"/>
                    <a:gd name="connsiteX3" fmla="*/ 38100 w 736600"/>
                    <a:gd name="connsiteY3" fmla="*/ 233080 h 393418"/>
                    <a:gd name="connsiteX4" fmla="*/ 56356 w 736600"/>
                    <a:gd name="connsiteY4" fmla="*/ 197362 h 393418"/>
                    <a:gd name="connsiteX5" fmla="*/ 92868 w 736600"/>
                    <a:gd name="connsiteY5" fmla="*/ 149736 h 393418"/>
                    <a:gd name="connsiteX6" fmla="*/ 123825 w 736600"/>
                    <a:gd name="connsiteY6" fmla="*/ 117987 h 393418"/>
                    <a:gd name="connsiteX7" fmla="*/ 160336 w 736600"/>
                    <a:gd name="connsiteY7" fmla="*/ 92587 h 393418"/>
                    <a:gd name="connsiteX8" fmla="*/ 215106 w 736600"/>
                    <a:gd name="connsiteY8" fmla="*/ 64013 h 393418"/>
                    <a:gd name="connsiteX9" fmla="*/ 272257 w 736600"/>
                    <a:gd name="connsiteY9" fmla="*/ 43374 h 393418"/>
                    <a:gd name="connsiteX10" fmla="*/ 324644 w 736600"/>
                    <a:gd name="connsiteY10" fmla="*/ 25119 h 393418"/>
                    <a:gd name="connsiteX11" fmla="*/ 381794 w 736600"/>
                    <a:gd name="connsiteY11" fmla="*/ 11624 h 393418"/>
                    <a:gd name="connsiteX12" fmla="*/ 434181 w 736600"/>
                    <a:gd name="connsiteY12" fmla="*/ 8449 h 393418"/>
                    <a:gd name="connsiteX13" fmla="*/ 531812 w 736600"/>
                    <a:gd name="connsiteY13" fmla="*/ 1305 h 393418"/>
                    <a:gd name="connsiteX14" fmla="*/ 374650 w 736600"/>
                    <a:gd name="connsiteY14" fmla="*/ 37818 h 393418"/>
                    <a:gd name="connsiteX15" fmla="*/ 482600 w 736600"/>
                    <a:gd name="connsiteY15" fmla="*/ 25118 h 393418"/>
                    <a:gd name="connsiteX16" fmla="*/ 736600 w 736600"/>
                    <a:gd name="connsiteY16" fmla="*/ 31468 h 393418"/>
                    <a:gd name="connsiteX0" fmla="*/ 0 w 736600"/>
                    <a:gd name="connsiteY0" fmla="*/ 387267 h 387267"/>
                    <a:gd name="connsiteX1" fmla="*/ 3175 w 736600"/>
                    <a:gd name="connsiteY1" fmla="*/ 321386 h 387267"/>
                    <a:gd name="connsiteX2" fmla="*/ 11907 w 736600"/>
                    <a:gd name="connsiteY2" fmla="*/ 276142 h 387267"/>
                    <a:gd name="connsiteX3" fmla="*/ 38100 w 736600"/>
                    <a:gd name="connsiteY3" fmla="*/ 226929 h 387267"/>
                    <a:gd name="connsiteX4" fmla="*/ 56356 w 736600"/>
                    <a:gd name="connsiteY4" fmla="*/ 191211 h 387267"/>
                    <a:gd name="connsiteX5" fmla="*/ 92868 w 736600"/>
                    <a:gd name="connsiteY5" fmla="*/ 143585 h 387267"/>
                    <a:gd name="connsiteX6" fmla="*/ 123825 w 736600"/>
                    <a:gd name="connsiteY6" fmla="*/ 111836 h 387267"/>
                    <a:gd name="connsiteX7" fmla="*/ 160336 w 736600"/>
                    <a:gd name="connsiteY7" fmla="*/ 86436 h 387267"/>
                    <a:gd name="connsiteX8" fmla="*/ 215106 w 736600"/>
                    <a:gd name="connsiteY8" fmla="*/ 57862 h 387267"/>
                    <a:gd name="connsiteX9" fmla="*/ 272257 w 736600"/>
                    <a:gd name="connsiteY9" fmla="*/ 37223 h 387267"/>
                    <a:gd name="connsiteX10" fmla="*/ 324644 w 736600"/>
                    <a:gd name="connsiteY10" fmla="*/ 18968 h 387267"/>
                    <a:gd name="connsiteX11" fmla="*/ 381794 w 736600"/>
                    <a:gd name="connsiteY11" fmla="*/ 5473 h 387267"/>
                    <a:gd name="connsiteX12" fmla="*/ 434181 w 736600"/>
                    <a:gd name="connsiteY12" fmla="*/ 2298 h 387267"/>
                    <a:gd name="connsiteX13" fmla="*/ 491331 w 736600"/>
                    <a:gd name="connsiteY13" fmla="*/ 2298 h 387267"/>
                    <a:gd name="connsiteX14" fmla="*/ 374650 w 736600"/>
                    <a:gd name="connsiteY14" fmla="*/ 31667 h 387267"/>
                    <a:gd name="connsiteX15" fmla="*/ 482600 w 736600"/>
                    <a:gd name="connsiteY15" fmla="*/ 18967 h 387267"/>
                    <a:gd name="connsiteX16" fmla="*/ 736600 w 736600"/>
                    <a:gd name="connsiteY16" fmla="*/ 25317 h 387267"/>
                    <a:gd name="connsiteX0" fmla="*/ 0 w 736600"/>
                    <a:gd name="connsiteY0" fmla="*/ 396495 h 396495"/>
                    <a:gd name="connsiteX1" fmla="*/ 3175 w 736600"/>
                    <a:gd name="connsiteY1" fmla="*/ 330614 h 396495"/>
                    <a:gd name="connsiteX2" fmla="*/ 11907 w 736600"/>
                    <a:gd name="connsiteY2" fmla="*/ 285370 h 396495"/>
                    <a:gd name="connsiteX3" fmla="*/ 38100 w 736600"/>
                    <a:gd name="connsiteY3" fmla="*/ 236157 h 396495"/>
                    <a:gd name="connsiteX4" fmla="*/ 56356 w 736600"/>
                    <a:gd name="connsiteY4" fmla="*/ 200439 h 396495"/>
                    <a:gd name="connsiteX5" fmla="*/ 92868 w 736600"/>
                    <a:gd name="connsiteY5" fmla="*/ 152813 h 396495"/>
                    <a:gd name="connsiteX6" fmla="*/ 123825 w 736600"/>
                    <a:gd name="connsiteY6" fmla="*/ 121064 h 396495"/>
                    <a:gd name="connsiteX7" fmla="*/ 160336 w 736600"/>
                    <a:gd name="connsiteY7" fmla="*/ 95664 h 396495"/>
                    <a:gd name="connsiteX8" fmla="*/ 215106 w 736600"/>
                    <a:gd name="connsiteY8" fmla="*/ 67090 h 396495"/>
                    <a:gd name="connsiteX9" fmla="*/ 272257 w 736600"/>
                    <a:gd name="connsiteY9" fmla="*/ 46451 h 396495"/>
                    <a:gd name="connsiteX10" fmla="*/ 324644 w 736600"/>
                    <a:gd name="connsiteY10" fmla="*/ 28196 h 396495"/>
                    <a:gd name="connsiteX11" fmla="*/ 381794 w 736600"/>
                    <a:gd name="connsiteY11" fmla="*/ 14701 h 396495"/>
                    <a:gd name="connsiteX12" fmla="*/ 434181 w 736600"/>
                    <a:gd name="connsiteY12" fmla="*/ 11526 h 396495"/>
                    <a:gd name="connsiteX13" fmla="*/ 491331 w 736600"/>
                    <a:gd name="connsiteY13" fmla="*/ 11526 h 396495"/>
                    <a:gd name="connsiteX14" fmla="*/ 558006 w 736600"/>
                    <a:gd name="connsiteY14" fmla="*/ 414 h 396495"/>
                    <a:gd name="connsiteX15" fmla="*/ 482600 w 736600"/>
                    <a:gd name="connsiteY15" fmla="*/ 28195 h 396495"/>
                    <a:gd name="connsiteX16" fmla="*/ 736600 w 736600"/>
                    <a:gd name="connsiteY16" fmla="*/ 34545 h 396495"/>
                    <a:gd name="connsiteX0" fmla="*/ 0 w 760681"/>
                    <a:gd name="connsiteY0" fmla="*/ 396214 h 396214"/>
                    <a:gd name="connsiteX1" fmla="*/ 3175 w 760681"/>
                    <a:gd name="connsiteY1" fmla="*/ 330333 h 396214"/>
                    <a:gd name="connsiteX2" fmla="*/ 11907 w 760681"/>
                    <a:gd name="connsiteY2" fmla="*/ 285089 h 396214"/>
                    <a:gd name="connsiteX3" fmla="*/ 38100 w 760681"/>
                    <a:gd name="connsiteY3" fmla="*/ 235876 h 396214"/>
                    <a:gd name="connsiteX4" fmla="*/ 56356 w 760681"/>
                    <a:gd name="connsiteY4" fmla="*/ 200158 h 396214"/>
                    <a:gd name="connsiteX5" fmla="*/ 92868 w 760681"/>
                    <a:gd name="connsiteY5" fmla="*/ 152532 h 396214"/>
                    <a:gd name="connsiteX6" fmla="*/ 123825 w 760681"/>
                    <a:gd name="connsiteY6" fmla="*/ 120783 h 396214"/>
                    <a:gd name="connsiteX7" fmla="*/ 160336 w 760681"/>
                    <a:gd name="connsiteY7" fmla="*/ 95383 h 396214"/>
                    <a:gd name="connsiteX8" fmla="*/ 215106 w 760681"/>
                    <a:gd name="connsiteY8" fmla="*/ 66809 h 396214"/>
                    <a:gd name="connsiteX9" fmla="*/ 272257 w 760681"/>
                    <a:gd name="connsiteY9" fmla="*/ 46170 h 396214"/>
                    <a:gd name="connsiteX10" fmla="*/ 324644 w 760681"/>
                    <a:gd name="connsiteY10" fmla="*/ 27915 h 396214"/>
                    <a:gd name="connsiteX11" fmla="*/ 381794 w 760681"/>
                    <a:gd name="connsiteY11" fmla="*/ 14420 h 396214"/>
                    <a:gd name="connsiteX12" fmla="*/ 434181 w 760681"/>
                    <a:gd name="connsiteY12" fmla="*/ 11245 h 396214"/>
                    <a:gd name="connsiteX13" fmla="*/ 491331 w 760681"/>
                    <a:gd name="connsiteY13" fmla="*/ 11245 h 396214"/>
                    <a:gd name="connsiteX14" fmla="*/ 558006 w 760681"/>
                    <a:gd name="connsiteY14" fmla="*/ 133 h 396214"/>
                    <a:gd name="connsiteX15" fmla="*/ 675481 w 760681"/>
                    <a:gd name="connsiteY15" fmla="*/ 1720 h 396214"/>
                    <a:gd name="connsiteX16" fmla="*/ 736600 w 760681"/>
                    <a:gd name="connsiteY16" fmla="*/ 34264 h 396214"/>
                    <a:gd name="connsiteX0" fmla="*/ 0 w 760681"/>
                    <a:gd name="connsiteY0" fmla="*/ 394494 h 394494"/>
                    <a:gd name="connsiteX1" fmla="*/ 3175 w 760681"/>
                    <a:gd name="connsiteY1" fmla="*/ 328613 h 394494"/>
                    <a:gd name="connsiteX2" fmla="*/ 11907 w 760681"/>
                    <a:gd name="connsiteY2" fmla="*/ 283369 h 394494"/>
                    <a:gd name="connsiteX3" fmla="*/ 38100 w 760681"/>
                    <a:gd name="connsiteY3" fmla="*/ 234156 h 394494"/>
                    <a:gd name="connsiteX4" fmla="*/ 56356 w 760681"/>
                    <a:gd name="connsiteY4" fmla="*/ 198438 h 394494"/>
                    <a:gd name="connsiteX5" fmla="*/ 92868 w 760681"/>
                    <a:gd name="connsiteY5" fmla="*/ 150812 h 394494"/>
                    <a:gd name="connsiteX6" fmla="*/ 123825 w 760681"/>
                    <a:gd name="connsiteY6" fmla="*/ 119063 h 394494"/>
                    <a:gd name="connsiteX7" fmla="*/ 160336 w 760681"/>
                    <a:gd name="connsiteY7" fmla="*/ 93663 h 394494"/>
                    <a:gd name="connsiteX8" fmla="*/ 215106 w 760681"/>
                    <a:gd name="connsiteY8" fmla="*/ 65089 h 394494"/>
                    <a:gd name="connsiteX9" fmla="*/ 272257 w 760681"/>
                    <a:gd name="connsiteY9" fmla="*/ 44450 h 394494"/>
                    <a:gd name="connsiteX10" fmla="*/ 324644 w 760681"/>
                    <a:gd name="connsiteY10" fmla="*/ 26195 h 394494"/>
                    <a:gd name="connsiteX11" fmla="*/ 381794 w 760681"/>
                    <a:gd name="connsiteY11" fmla="*/ 12700 h 394494"/>
                    <a:gd name="connsiteX12" fmla="*/ 434181 w 760681"/>
                    <a:gd name="connsiteY12" fmla="*/ 9525 h 394494"/>
                    <a:gd name="connsiteX13" fmla="*/ 491331 w 760681"/>
                    <a:gd name="connsiteY13" fmla="*/ 9525 h 394494"/>
                    <a:gd name="connsiteX14" fmla="*/ 565150 w 760681"/>
                    <a:gd name="connsiteY14" fmla="*/ 12700 h 394494"/>
                    <a:gd name="connsiteX15" fmla="*/ 675481 w 760681"/>
                    <a:gd name="connsiteY15" fmla="*/ 0 h 394494"/>
                    <a:gd name="connsiteX16" fmla="*/ 736600 w 760681"/>
                    <a:gd name="connsiteY16" fmla="*/ 32544 h 394494"/>
                    <a:gd name="connsiteX0" fmla="*/ 0 w 760681"/>
                    <a:gd name="connsiteY0" fmla="*/ 387350 h 387350"/>
                    <a:gd name="connsiteX1" fmla="*/ 3175 w 760681"/>
                    <a:gd name="connsiteY1" fmla="*/ 321469 h 387350"/>
                    <a:gd name="connsiteX2" fmla="*/ 11907 w 760681"/>
                    <a:gd name="connsiteY2" fmla="*/ 276225 h 387350"/>
                    <a:gd name="connsiteX3" fmla="*/ 38100 w 760681"/>
                    <a:gd name="connsiteY3" fmla="*/ 227012 h 387350"/>
                    <a:gd name="connsiteX4" fmla="*/ 56356 w 760681"/>
                    <a:gd name="connsiteY4" fmla="*/ 191294 h 387350"/>
                    <a:gd name="connsiteX5" fmla="*/ 92868 w 760681"/>
                    <a:gd name="connsiteY5" fmla="*/ 143668 h 387350"/>
                    <a:gd name="connsiteX6" fmla="*/ 123825 w 760681"/>
                    <a:gd name="connsiteY6" fmla="*/ 111919 h 387350"/>
                    <a:gd name="connsiteX7" fmla="*/ 160336 w 760681"/>
                    <a:gd name="connsiteY7" fmla="*/ 86519 h 387350"/>
                    <a:gd name="connsiteX8" fmla="*/ 215106 w 760681"/>
                    <a:gd name="connsiteY8" fmla="*/ 57945 h 387350"/>
                    <a:gd name="connsiteX9" fmla="*/ 272257 w 760681"/>
                    <a:gd name="connsiteY9" fmla="*/ 37306 h 387350"/>
                    <a:gd name="connsiteX10" fmla="*/ 324644 w 760681"/>
                    <a:gd name="connsiteY10" fmla="*/ 19051 h 387350"/>
                    <a:gd name="connsiteX11" fmla="*/ 381794 w 760681"/>
                    <a:gd name="connsiteY11" fmla="*/ 5556 h 387350"/>
                    <a:gd name="connsiteX12" fmla="*/ 434181 w 760681"/>
                    <a:gd name="connsiteY12" fmla="*/ 2381 h 387350"/>
                    <a:gd name="connsiteX13" fmla="*/ 491331 w 760681"/>
                    <a:gd name="connsiteY13" fmla="*/ 2381 h 387350"/>
                    <a:gd name="connsiteX14" fmla="*/ 565150 w 760681"/>
                    <a:gd name="connsiteY14" fmla="*/ 5556 h 387350"/>
                    <a:gd name="connsiteX15" fmla="*/ 675481 w 760681"/>
                    <a:gd name="connsiteY15" fmla="*/ 0 h 387350"/>
                    <a:gd name="connsiteX16" fmla="*/ 736600 w 760681"/>
                    <a:gd name="connsiteY16" fmla="*/ 25400 h 387350"/>
                    <a:gd name="connsiteX0" fmla="*/ 0 w 803275"/>
                    <a:gd name="connsiteY0" fmla="*/ 388143 h 388143"/>
                    <a:gd name="connsiteX1" fmla="*/ 3175 w 803275"/>
                    <a:gd name="connsiteY1" fmla="*/ 322262 h 388143"/>
                    <a:gd name="connsiteX2" fmla="*/ 11907 w 803275"/>
                    <a:gd name="connsiteY2" fmla="*/ 277018 h 388143"/>
                    <a:gd name="connsiteX3" fmla="*/ 38100 w 803275"/>
                    <a:gd name="connsiteY3" fmla="*/ 227805 h 388143"/>
                    <a:gd name="connsiteX4" fmla="*/ 56356 w 803275"/>
                    <a:gd name="connsiteY4" fmla="*/ 192087 h 388143"/>
                    <a:gd name="connsiteX5" fmla="*/ 92868 w 803275"/>
                    <a:gd name="connsiteY5" fmla="*/ 144461 h 388143"/>
                    <a:gd name="connsiteX6" fmla="*/ 123825 w 803275"/>
                    <a:gd name="connsiteY6" fmla="*/ 112712 h 388143"/>
                    <a:gd name="connsiteX7" fmla="*/ 160336 w 803275"/>
                    <a:gd name="connsiteY7" fmla="*/ 87312 h 388143"/>
                    <a:gd name="connsiteX8" fmla="*/ 215106 w 803275"/>
                    <a:gd name="connsiteY8" fmla="*/ 58738 h 388143"/>
                    <a:gd name="connsiteX9" fmla="*/ 272257 w 803275"/>
                    <a:gd name="connsiteY9" fmla="*/ 38099 h 388143"/>
                    <a:gd name="connsiteX10" fmla="*/ 324644 w 803275"/>
                    <a:gd name="connsiteY10" fmla="*/ 19844 h 388143"/>
                    <a:gd name="connsiteX11" fmla="*/ 381794 w 803275"/>
                    <a:gd name="connsiteY11" fmla="*/ 6349 h 388143"/>
                    <a:gd name="connsiteX12" fmla="*/ 434181 w 803275"/>
                    <a:gd name="connsiteY12" fmla="*/ 3174 h 388143"/>
                    <a:gd name="connsiteX13" fmla="*/ 491331 w 803275"/>
                    <a:gd name="connsiteY13" fmla="*/ 3174 h 388143"/>
                    <a:gd name="connsiteX14" fmla="*/ 565150 w 803275"/>
                    <a:gd name="connsiteY14" fmla="*/ 6349 h 388143"/>
                    <a:gd name="connsiteX15" fmla="*/ 675481 w 803275"/>
                    <a:gd name="connsiteY15" fmla="*/ 793 h 388143"/>
                    <a:gd name="connsiteX16" fmla="*/ 803275 w 803275"/>
                    <a:gd name="connsiteY16" fmla="*/ 0 h 388143"/>
                    <a:gd name="connsiteX0" fmla="*/ 0 w 803275"/>
                    <a:gd name="connsiteY0" fmla="*/ 388143 h 388143"/>
                    <a:gd name="connsiteX1" fmla="*/ 3175 w 803275"/>
                    <a:gd name="connsiteY1" fmla="*/ 322262 h 388143"/>
                    <a:gd name="connsiteX2" fmla="*/ 11907 w 803275"/>
                    <a:gd name="connsiteY2" fmla="*/ 277018 h 388143"/>
                    <a:gd name="connsiteX3" fmla="*/ 38100 w 803275"/>
                    <a:gd name="connsiteY3" fmla="*/ 227805 h 388143"/>
                    <a:gd name="connsiteX4" fmla="*/ 56356 w 803275"/>
                    <a:gd name="connsiteY4" fmla="*/ 192087 h 388143"/>
                    <a:gd name="connsiteX5" fmla="*/ 92868 w 803275"/>
                    <a:gd name="connsiteY5" fmla="*/ 144461 h 388143"/>
                    <a:gd name="connsiteX6" fmla="*/ 123825 w 803275"/>
                    <a:gd name="connsiteY6" fmla="*/ 112712 h 388143"/>
                    <a:gd name="connsiteX7" fmla="*/ 160336 w 803275"/>
                    <a:gd name="connsiteY7" fmla="*/ 87312 h 388143"/>
                    <a:gd name="connsiteX8" fmla="*/ 215106 w 803275"/>
                    <a:gd name="connsiteY8" fmla="*/ 58738 h 388143"/>
                    <a:gd name="connsiteX9" fmla="*/ 272257 w 803275"/>
                    <a:gd name="connsiteY9" fmla="*/ 38099 h 388143"/>
                    <a:gd name="connsiteX10" fmla="*/ 324644 w 803275"/>
                    <a:gd name="connsiteY10" fmla="*/ 19844 h 388143"/>
                    <a:gd name="connsiteX11" fmla="*/ 381794 w 803275"/>
                    <a:gd name="connsiteY11" fmla="*/ 6349 h 388143"/>
                    <a:gd name="connsiteX12" fmla="*/ 434181 w 803275"/>
                    <a:gd name="connsiteY12" fmla="*/ 3174 h 388143"/>
                    <a:gd name="connsiteX13" fmla="*/ 491331 w 803275"/>
                    <a:gd name="connsiteY13" fmla="*/ 3174 h 388143"/>
                    <a:gd name="connsiteX14" fmla="*/ 565150 w 803275"/>
                    <a:gd name="connsiteY14" fmla="*/ 6349 h 388143"/>
                    <a:gd name="connsiteX15" fmla="*/ 637381 w 803275"/>
                    <a:gd name="connsiteY15" fmla="*/ 3174 h 388143"/>
                    <a:gd name="connsiteX16" fmla="*/ 803275 w 803275"/>
                    <a:gd name="connsiteY16" fmla="*/ 0 h 388143"/>
                    <a:gd name="connsiteX0" fmla="*/ 0 w 803275"/>
                    <a:gd name="connsiteY0" fmla="*/ 388143 h 388143"/>
                    <a:gd name="connsiteX1" fmla="*/ 3175 w 803275"/>
                    <a:gd name="connsiteY1" fmla="*/ 322262 h 388143"/>
                    <a:gd name="connsiteX2" fmla="*/ 11907 w 803275"/>
                    <a:gd name="connsiteY2" fmla="*/ 277018 h 388143"/>
                    <a:gd name="connsiteX3" fmla="*/ 38100 w 803275"/>
                    <a:gd name="connsiteY3" fmla="*/ 227805 h 388143"/>
                    <a:gd name="connsiteX4" fmla="*/ 56356 w 803275"/>
                    <a:gd name="connsiteY4" fmla="*/ 192087 h 388143"/>
                    <a:gd name="connsiteX5" fmla="*/ 92868 w 803275"/>
                    <a:gd name="connsiteY5" fmla="*/ 144461 h 388143"/>
                    <a:gd name="connsiteX6" fmla="*/ 123825 w 803275"/>
                    <a:gd name="connsiteY6" fmla="*/ 112712 h 388143"/>
                    <a:gd name="connsiteX7" fmla="*/ 160336 w 803275"/>
                    <a:gd name="connsiteY7" fmla="*/ 87312 h 388143"/>
                    <a:gd name="connsiteX8" fmla="*/ 215106 w 803275"/>
                    <a:gd name="connsiteY8" fmla="*/ 58738 h 388143"/>
                    <a:gd name="connsiteX9" fmla="*/ 272257 w 803275"/>
                    <a:gd name="connsiteY9" fmla="*/ 38099 h 388143"/>
                    <a:gd name="connsiteX10" fmla="*/ 324644 w 803275"/>
                    <a:gd name="connsiteY10" fmla="*/ 19844 h 388143"/>
                    <a:gd name="connsiteX11" fmla="*/ 381794 w 803275"/>
                    <a:gd name="connsiteY11" fmla="*/ 6349 h 388143"/>
                    <a:gd name="connsiteX12" fmla="*/ 434181 w 803275"/>
                    <a:gd name="connsiteY12" fmla="*/ 3174 h 388143"/>
                    <a:gd name="connsiteX13" fmla="*/ 491331 w 803275"/>
                    <a:gd name="connsiteY13" fmla="*/ 3174 h 388143"/>
                    <a:gd name="connsiteX14" fmla="*/ 565150 w 803275"/>
                    <a:gd name="connsiteY14" fmla="*/ 6349 h 388143"/>
                    <a:gd name="connsiteX15" fmla="*/ 637381 w 803275"/>
                    <a:gd name="connsiteY15" fmla="*/ 3174 h 388143"/>
                    <a:gd name="connsiteX16" fmla="*/ 803275 w 803275"/>
                    <a:gd name="connsiteY16" fmla="*/ 0 h 388143"/>
                    <a:gd name="connsiteX0" fmla="*/ 0 w 803275"/>
                    <a:gd name="connsiteY0" fmla="*/ 388143 h 388143"/>
                    <a:gd name="connsiteX1" fmla="*/ 3175 w 803275"/>
                    <a:gd name="connsiteY1" fmla="*/ 322262 h 388143"/>
                    <a:gd name="connsiteX2" fmla="*/ 11907 w 803275"/>
                    <a:gd name="connsiteY2" fmla="*/ 277018 h 388143"/>
                    <a:gd name="connsiteX3" fmla="*/ 38100 w 803275"/>
                    <a:gd name="connsiteY3" fmla="*/ 227805 h 388143"/>
                    <a:gd name="connsiteX4" fmla="*/ 56356 w 803275"/>
                    <a:gd name="connsiteY4" fmla="*/ 192087 h 388143"/>
                    <a:gd name="connsiteX5" fmla="*/ 92868 w 803275"/>
                    <a:gd name="connsiteY5" fmla="*/ 144461 h 388143"/>
                    <a:gd name="connsiteX6" fmla="*/ 123825 w 803275"/>
                    <a:gd name="connsiteY6" fmla="*/ 112712 h 388143"/>
                    <a:gd name="connsiteX7" fmla="*/ 160336 w 803275"/>
                    <a:gd name="connsiteY7" fmla="*/ 87312 h 388143"/>
                    <a:gd name="connsiteX8" fmla="*/ 215106 w 803275"/>
                    <a:gd name="connsiteY8" fmla="*/ 58738 h 388143"/>
                    <a:gd name="connsiteX9" fmla="*/ 272257 w 803275"/>
                    <a:gd name="connsiteY9" fmla="*/ 38099 h 388143"/>
                    <a:gd name="connsiteX10" fmla="*/ 324644 w 803275"/>
                    <a:gd name="connsiteY10" fmla="*/ 19844 h 388143"/>
                    <a:gd name="connsiteX11" fmla="*/ 381794 w 803275"/>
                    <a:gd name="connsiteY11" fmla="*/ 6349 h 388143"/>
                    <a:gd name="connsiteX12" fmla="*/ 434181 w 803275"/>
                    <a:gd name="connsiteY12" fmla="*/ 3174 h 388143"/>
                    <a:gd name="connsiteX13" fmla="*/ 491331 w 803275"/>
                    <a:gd name="connsiteY13" fmla="*/ 3174 h 388143"/>
                    <a:gd name="connsiteX14" fmla="*/ 567531 w 803275"/>
                    <a:gd name="connsiteY14" fmla="*/ 6349 h 388143"/>
                    <a:gd name="connsiteX15" fmla="*/ 637381 w 803275"/>
                    <a:gd name="connsiteY15" fmla="*/ 3174 h 388143"/>
                    <a:gd name="connsiteX16" fmla="*/ 803275 w 803275"/>
                    <a:gd name="connsiteY16" fmla="*/ 0 h 388143"/>
                    <a:gd name="connsiteX0" fmla="*/ 0 w 803275"/>
                    <a:gd name="connsiteY0" fmla="*/ 388938 h 388938"/>
                    <a:gd name="connsiteX1" fmla="*/ 3175 w 803275"/>
                    <a:gd name="connsiteY1" fmla="*/ 323057 h 388938"/>
                    <a:gd name="connsiteX2" fmla="*/ 11907 w 803275"/>
                    <a:gd name="connsiteY2" fmla="*/ 277813 h 388938"/>
                    <a:gd name="connsiteX3" fmla="*/ 38100 w 803275"/>
                    <a:gd name="connsiteY3" fmla="*/ 228600 h 388938"/>
                    <a:gd name="connsiteX4" fmla="*/ 56356 w 803275"/>
                    <a:gd name="connsiteY4" fmla="*/ 192882 h 388938"/>
                    <a:gd name="connsiteX5" fmla="*/ 92868 w 803275"/>
                    <a:gd name="connsiteY5" fmla="*/ 145256 h 388938"/>
                    <a:gd name="connsiteX6" fmla="*/ 123825 w 803275"/>
                    <a:gd name="connsiteY6" fmla="*/ 113507 h 388938"/>
                    <a:gd name="connsiteX7" fmla="*/ 160336 w 803275"/>
                    <a:gd name="connsiteY7" fmla="*/ 88107 h 388938"/>
                    <a:gd name="connsiteX8" fmla="*/ 215106 w 803275"/>
                    <a:gd name="connsiteY8" fmla="*/ 59533 h 388938"/>
                    <a:gd name="connsiteX9" fmla="*/ 272257 w 803275"/>
                    <a:gd name="connsiteY9" fmla="*/ 38894 h 388938"/>
                    <a:gd name="connsiteX10" fmla="*/ 324644 w 803275"/>
                    <a:gd name="connsiteY10" fmla="*/ 20639 h 388938"/>
                    <a:gd name="connsiteX11" fmla="*/ 381794 w 803275"/>
                    <a:gd name="connsiteY11" fmla="*/ 7144 h 388938"/>
                    <a:gd name="connsiteX12" fmla="*/ 434181 w 803275"/>
                    <a:gd name="connsiteY12" fmla="*/ 3969 h 388938"/>
                    <a:gd name="connsiteX13" fmla="*/ 491331 w 803275"/>
                    <a:gd name="connsiteY13" fmla="*/ 3969 h 388938"/>
                    <a:gd name="connsiteX14" fmla="*/ 572294 w 803275"/>
                    <a:gd name="connsiteY14" fmla="*/ 0 h 388938"/>
                    <a:gd name="connsiteX15" fmla="*/ 637381 w 803275"/>
                    <a:gd name="connsiteY15" fmla="*/ 3969 h 388938"/>
                    <a:gd name="connsiteX16" fmla="*/ 803275 w 803275"/>
                    <a:gd name="connsiteY16" fmla="*/ 795 h 388938"/>
                    <a:gd name="connsiteX0" fmla="*/ 0 w 741362"/>
                    <a:gd name="connsiteY0" fmla="*/ 390524 h 390524"/>
                    <a:gd name="connsiteX1" fmla="*/ 3175 w 741362"/>
                    <a:gd name="connsiteY1" fmla="*/ 324643 h 390524"/>
                    <a:gd name="connsiteX2" fmla="*/ 11907 w 741362"/>
                    <a:gd name="connsiteY2" fmla="*/ 279399 h 390524"/>
                    <a:gd name="connsiteX3" fmla="*/ 38100 w 741362"/>
                    <a:gd name="connsiteY3" fmla="*/ 230186 h 390524"/>
                    <a:gd name="connsiteX4" fmla="*/ 56356 w 741362"/>
                    <a:gd name="connsiteY4" fmla="*/ 194468 h 390524"/>
                    <a:gd name="connsiteX5" fmla="*/ 92868 w 741362"/>
                    <a:gd name="connsiteY5" fmla="*/ 146842 h 390524"/>
                    <a:gd name="connsiteX6" fmla="*/ 123825 w 741362"/>
                    <a:gd name="connsiteY6" fmla="*/ 115093 h 390524"/>
                    <a:gd name="connsiteX7" fmla="*/ 160336 w 741362"/>
                    <a:gd name="connsiteY7" fmla="*/ 89693 h 390524"/>
                    <a:gd name="connsiteX8" fmla="*/ 215106 w 741362"/>
                    <a:gd name="connsiteY8" fmla="*/ 61119 h 390524"/>
                    <a:gd name="connsiteX9" fmla="*/ 272257 w 741362"/>
                    <a:gd name="connsiteY9" fmla="*/ 40480 h 390524"/>
                    <a:gd name="connsiteX10" fmla="*/ 324644 w 741362"/>
                    <a:gd name="connsiteY10" fmla="*/ 22225 h 390524"/>
                    <a:gd name="connsiteX11" fmla="*/ 381794 w 741362"/>
                    <a:gd name="connsiteY11" fmla="*/ 8730 h 390524"/>
                    <a:gd name="connsiteX12" fmla="*/ 434181 w 741362"/>
                    <a:gd name="connsiteY12" fmla="*/ 5555 h 390524"/>
                    <a:gd name="connsiteX13" fmla="*/ 491331 w 741362"/>
                    <a:gd name="connsiteY13" fmla="*/ 5555 h 390524"/>
                    <a:gd name="connsiteX14" fmla="*/ 572294 w 741362"/>
                    <a:gd name="connsiteY14" fmla="*/ 1586 h 390524"/>
                    <a:gd name="connsiteX15" fmla="*/ 637381 w 741362"/>
                    <a:gd name="connsiteY15" fmla="*/ 5555 h 390524"/>
                    <a:gd name="connsiteX16" fmla="*/ 741362 w 741362"/>
                    <a:gd name="connsiteY16" fmla="*/ 0 h 390524"/>
                    <a:gd name="connsiteX0" fmla="*/ 0 w 720081"/>
                    <a:gd name="connsiteY0" fmla="*/ 388938 h 388938"/>
                    <a:gd name="connsiteX1" fmla="*/ 3175 w 720081"/>
                    <a:gd name="connsiteY1" fmla="*/ 323057 h 388938"/>
                    <a:gd name="connsiteX2" fmla="*/ 11907 w 720081"/>
                    <a:gd name="connsiteY2" fmla="*/ 277813 h 388938"/>
                    <a:gd name="connsiteX3" fmla="*/ 38100 w 720081"/>
                    <a:gd name="connsiteY3" fmla="*/ 228600 h 388938"/>
                    <a:gd name="connsiteX4" fmla="*/ 56356 w 720081"/>
                    <a:gd name="connsiteY4" fmla="*/ 192882 h 388938"/>
                    <a:gd name="connsiteX5" fmla="*/ 92868 w 720081"/>
                    <a:gd name="connsiteY5" fmla="*/ 145256 h 388938"/>
                    <a:gd name="connsiteX6" fmla="*/ 123825 w 720081"/>
                    <a:gd name="connsiteY6" fmla="*/ 113507 h 388938"/>
                    <a:gd name="connsiteX7" fmla="*/ 160336 w 720081"/>
                    <a:gd name="connsiteY7" fmla="*/ 88107 h 388938"/>
                    <a:gd name="connsiteX8" fmla="*/ 215106 w 720081"/>
                    <a:gd name="connsiteY8" fmla="*/ 59533 h 388938"/>
                    <a:gd name="connsiteX9" fmla="*/ 272257 w 720081"/>
                    <a:gd name="connsiteY9" fmla="*/ 38894 h 388938"/>
                    <a:gd name="connsiteX10" fmla="*/ 324644 w 720081"/>
                    <a:gd name="connsiteY10" fmla="*/ 20639 h 388938"/>
                    <a:gd name="connsiteX11" fmla="*/ 381794 w 720081"/>
                    <a:gd name="connsiteY11" fmla="*/ 7144 h 388938"/>
                    <a:gd name="connsiteX12" fmla="*/ 434181 w 720081"/>
                    <a:gd name="connsiteY12" fmla="*/ 3969 h 388938"/>
                    <a:gd name="connsiteX13" fmla="*/ 491331 w 720081"/>
                    <a:gd name="connsiteY13" fmla="*/ 3969 h 388938"/>
                    <a:gd name="connsiteX14" fmla="*/ 572294 w 720081"/>
                    <a:gd name="connsiteY14" fmla="*/ 0 h 388938"/>
                    <a:gd name="connsiteX15" fmla="*/ 637381 w 720081"/>
                    <a:gd name="connsiteY15" fmla="*/ 3969 h 388938"/>
                    <a:gd name="connsiteX16" fmla="*/ 686593 w 720081"/>
                    <a:gd name="connsiteY16" fmla="*/ 3177 h 388938"/>
                    <a:gd name="connsiteX0" fmla="*/ 0 w 719124"/>
                    <a:gd name="connsiteY0" fmla="*/ 388938 h 388938"/>
                    <a:gd name="connsiteX1" fmla="*/ 3175 w 719124"/>
                    <a:gd name="connsiteY1" fmla="*/ 323057 h 388938"/>
                    <a:gd name="connsiteX2" fmla="*/ 11907 w 719124"/>
                    <a:gd name="connsiteY2" fmla="*/ 277813 h 388938"/>
                    <a:gd name="connsiteX3" fmla="*/ 38100 w 719124"/>
                    <a:gd name="connsiteY3" fmla="*/ 228600 h 388938"/>
                    <a:gd name="connsiteX4" fmla="*/ 56356 w 719124"/>
                    <a:gd name="connsiteY4" fmla="*/ 192882 h 388938"/>
                    <a:gd name="connsiteX5" fmla="*/ 92868 w 719124"/>
                    <a:gd name="connsiteY5" fmla="*/ 145256 h 388938"/>
                    <a:gd name="connsiteX6" fmla="*/ 123825 w 719124"/>
                    <a:gd name="connsiteY6" fmla="*/ 113507 h 388938"/>
                    <a:gd name="connsiteX7" fmla="*/ 160336 w 719124"/>
                    <a:gd name="connsiteY7" fmla="*/ 88107 h 388938"/>
                    <a:gd name="connsiteX8" fmla="*/ 215106 w 719124"/>
                    <a:gd name="connsiteY8" fmla="*/ 59533 h 388938"/>
                    <a:gd name="connsiteX9" fmla="*/ 272257 w 719124"/>
                    <a:gd name="connsiteY9" fmla="*/ 38894 h 388938"/>
                    <a:gd name="connsiteX10" fmla="*/ 324644 w 719124"/>
                    <a:gd name="connsiteY10" fmla="*/ 20639 h 388938"/>
                    <a:gd name="connsiteX11" fmla="*/ 381794 w 719124"/>
                    <a:gd name="connsiteY11" fmla="*/ 7144 h 388938"/>
                    <a:gd name="connsiteX12" fmla="*/ 434181 w 719124"/>
                    <a:gd name="connsiteY12" fmla="*/ 3969 h 388938"/>
                    <a:gd name="connsiteX13" fmla="*/ 491331 w 719124"/>
                    <a:gd name="connsiteY13" fmla="*/ 3969 h 388938"/>
                    <a:gd name="connsiteX14" fmla="*/ 572294 w 719124"/>
                    <a:gd name="connsiteY14" fmla="*/ 0 h 388938"/>
                    <a:gd name="connsiteX15" fmla="*/ 637381 w 719124"/>
                    <a:gd name="connsiteY15" fmla="*/ 3969 h 388938"/>
                    <a:gd name="connsiteX16" fmla="*/ 681830 w 719124"/>
                    <a:gd name="connsiteY16" fmla="*/ 53183 h 388938"/>
                    <a:gd name="connsiteX0" fmla="*/ 0 w 731695"/>
                    <a:gd name="connsiteY0" fmla="*/ 390286 h 390286"/>
                    <a:gd name="connsiteX1" fmla="*/ 3175 w 731695"/>
                    <a:gd name="connsiteY1" fmla="*/ 324405 h 390286"/>
                    <a:gd name="connsiteX2" fmla="*/ 11907 w 731695"/>
                    <a:gd name="connsiteY2" fmla="*/ 279161 h 390286"/>
                    <a:gd name="connsiteX3" fmla="*/ 38100 w 731695"/>
                    <a:gd name="connsiteY3" fmla="*/ 229948 h 390286"/>
                    <a:gd name="connsiteX4" fmla="*/ 56356 w 731695"/>
                    <a:gd name="connsiteY4" fmla="*/ 194230 h 390286"/>
                    <a:gd name="connsiteX5" fmla="*/ 92868 w 731695"/>
                    <a:gd name="connsiteY5" fmla="*/ 146604 h 390286"/>
                    <a:gd name="connsiteX6" fmla="*/ 123825 w 731695"/>
                    <a:gd name="connsiteY6" fmla="*/ 114855 h 390286"/>
                    <a:gd name="connsiteX7" fmla="*/ 160336 w 731695"/>
                    <a:gd name="connsiteY7" fmla="*/ 89455 h 390286"/>
                    <a:gd name="connsiteX8" fmla="*/ 215106 w 731695"/>
                    <a:gd name="connsiteY8" fmla="*/ 60881 h 390286"/>
                    <a:gd name="connsiteX9" fmla="*/ 272257 w 731695"/>
                    <a:gd name="connsiteY9" fmla="*/ 40242 h 390286"/>
                    <a:gd name="connsiteX10" fmla="*/ 324644 w 731695"/>
                    <a:gd name="connsiteY10" fmla="*/ 21987 h 390286"/>
                    <a:gd name="connsiteX11" fmla="*/ 381794 w 731695"/>
                    <a:gd name="connsiteY11" fmla="*/ 8492 h 390286"/>
                    <a:gd name="connsiteX12" fmla="*/ 434181 w 731695"/>
                    <a:gd name="connsiteY12" fmla="*/ 5317 h 390286"/>
                    <a:gd name="connsiteX13" fmla="*/ 491331 w 731695"/>
                    <a:gd name="connsiteY13" fmla="*/ 5317 h 390286"/>
                    <a:gd name="connsiteX14" fmla="*/ 572294 w 731695"/>
                    <a:gd name="connsiteY14" fmla="*/ 1348 h 390286"/>
                    <a:gd name="connsiteX15" fmla="*/ 637381 w 731695"/>
                    <a:gd name="connsiteY15" fmla="*/ 5317 h 390286"/>
                    <a:gd name="connsiteX16" fmla="*/ 731045 w 731695"/>
                    <a:gd name="connsiteY16" fmla="*/ 11668 h 390286"/>
                    <a:gd name="connsiteX17" fmla="*/ 681830 w 731695"/>
                    <a:gd name="connsiteY17" fmla="*/ 54531 h 390286"/>
                    <a:gd name="connsiteX0" fmla="*/ 0 w 686059"/>
                    <a:gd name="connsiteY0" fmla="*/ 390286 h 390286"/>
                    <a:gd name="connsiteX1" fmla="*/ 3175 w 686059"/>
                    <a:gd name="connsiteY1" fmla="*/ 324405 h 390286"/>
                    <a:gd name="connsiteX2" fmla="*/ 11907 w 686059"/>
                    <a:gd name="connsiteY2" fmla="*/ 279161 h 390286"/>
                    <a:gd name="connsiteX3" fmla="*/ 38100 w 686059"/>
                    <a:gd name="connsiteY3" fmla="*/ 229948 h 390286"/>
                    <a:gd name="connsiteX4" fmla="*/ 56356 w 686059"/>
                    <a:gd name="connsiteY4" fmla="*/ 194230 h 390286"/>
                    <a:gd name="connsiteX5" fmla="*/ 92868 w 686059"/>
                    <a:gd name="connsiteY5" fmla="*/ 146604 h 390286"/>
                    <a:gd name="connsiteX6" fmla="*/ 123825 w 686059"/>
                    <a:gd name="connsiteY6" fmla="*/ 114855 h 390286"/>
                    <a:gd name="connsiteX7" fmla="*/ 160336 w 686059"/>
                    <a:gd name="connsiteY7" fmla="*/ 89455 h 390286"/>
                    <a:gd name="connsiteX8" fmla="*/ 215106 w 686059"/>
                    <a:gd name="connsiteY8" fmla="*/ 60881 h 390286"/>
                    <a:gd name="connsiteX9" fmla="*/ 272257 w 686059"/>
                    <a:gd name="connsiteY9" fmla="*/ 40242 h 390286"/>
                    <a:gd name="connsiteX10" fmla="*/ 324644 w 686059"/>
                    <a:gd name="connsiteY10" fmla="*/ 21987 h 390286"/>
                    <a:gd name="connsiteX11" fmla="*/ 381794 w 686059"/>
                    <a:gd name="connsiteY11" fmla="*/ 8492 h 390286"/>
                    <a:gd name="connsiteX12" fmla="*/ 434181 w 686059"/>
                    <a:gd name="connsiteY12" fmla="*/ 5317 h 390286"/>
                    <a:gd name="connsiteX13" fmla="*/ 491331 w 686059"/>
                    <a:gd name="connsiteY13" fmla="*/ 5317 h 390286"/>
                    <a:gd name="connsiteX14" fmla="*/ 572294 w 686059"/>
                    <a:gd name="connsiteY14" fmla="*/ 1348 h 390286"/>
                    <a:gd name="connsiteX15" fmla="*/ 637381 w 686059"/>
                    <a:gd name="connsiteY15" fmla="*/ 5317 h 390286"/>
                    <a:gd name="connsiteX16" fmla="*/ 683420 w 686059"/>
                    <a:gd name="connsiteY16" fmla="*/ 4524 h 390286"/>
                    <a:gd name="connsiteX17" fmla="*/ 681830 w 686059"/>
                    <a:gd name="connsiteY17" fmla="*/ 54531 h 390286"/>
                    <a:gd name="connsiteX0" fmla="*/ 0 w 686059"/>
                    <a:gd name="connsiteY0" fmla="*/ 390286 h 390286"/>
                    <a:gd name="connsiteX1" fmla="*/ 3175 w 686059"/>
                    <a:gd name="connsiteY1" fmla="*/ 324405 h 390286"/>
                    <a:gd name="connsiteX2" fmla="*/ 11907 w 686059"/>
                    <a:gd name="connsiteY2" fmla="*/ 279161 h 390286"/>
                    <a:gd name="connsiteX3" fmla="*/ 38100 w 686059"/>
                    <a:gd name="connsiteY3" fmla="*/ 229948 h 390286"/>
                    <a:gd name="connsiteX4" fmla="*/ 56356 w 686059"/>
                    <a:gd name="connsiteY4" fmla="*/ 194230 h 390286"/>
                    <a:gd name="connsiteX5" fmla="*/ 92868 w 686059"/>
                    <a:gd name="connsiteY5" fmla="*/ 146604 h 390286"/>
                    <a:gd name="connsiteX6" fmla="*/ 123825 w 686059"/>
                    <a:gd name="connsiteY6" fmla="*/ 114855 h 390286"/>
                    <a:gd name="connsiteX7" fmla="*/ 160336 w 686059"/>
                    <a:gd name="connsiteY7" fmla="*/ 89455 h 390286"/>
                    <a:gd name="connsiteX8" fmla="*/ 215106 w 686059"/>
                    <a:gd name="connsiteY8" fmla="*/ 60881 h 390286"/>
                    <a:gd name="connsiteX9" fmla="*/ 272257 w 686059"/>
                    <a:gd name="connsiteY9" fmla="*/ 40242 h 390286"/>
                    <a:gd name="connsiteX10" fmla="*/ 324644 w 686059"/>
                    <a:gd name="connsiteY10" fmla="*/ 21987 h 390286"/>
                    <a:gd name="connsiteX11" fmla="*/ 381794 w 686059"/>
                    <a:gd name="connsiteY11" fmla="*/ 8492 h 390286"/>
                    <a:gd name="connsiteX12" fmla="*/ 434181 w 686059"/>
                    <a:gd name="connsiteY12" fmla="*/ 5317 h 390286"/>
                    <a:gd name="connsiteX13" fmla="*/ 491331 w 686059"/>
                    <a:gd name="connsiteY13" fmla="*/ 5317 h 390286"/>
                    <a:gd name="connsiteX14" fmla="*/ 572294 w 686059"/>
                    <a:gd name="connsiteY14" fmla="*/ 1348 h 390286"/>
                    <a:gd name="connsiteX15" fmla="*/ 615950 w 686059"/>
                    <a:gd name="connsiteY15" fmla="*/ 5317 h 390286"/>
                    <a:gd name="connsiteX16" fmla="*/ 683420 w 686059"/>
                    <a:gd name="connsiteY16" fmla="*/ 4524 h 390286"/>
                    <a:gd name="connsiteX17" fmla="*/ 681830 w 686059"/>
                    <a:gd name="connsiteY17" fmla="*/ 54531 h 390286"/>
                    <a:gd name="connsiteX0" fmla="*/ 0 w 738980"/>
                    <a:gd name="connsiteY0" fmla="*/ 390286 h 390286"/>
                    <a:gd name="connsiteX1" fmla="*/ 3175 w 738980"/>
                    <a:gd name="connsiteY1" fmla="*/ 324405 h 390286"/>
                    <a:gd name="connsiteX2" fmla="*/ 11907 w 738980"/>
                    <a:gd name="connsiteY2" fmla="*/ 279161 h 390286"/>
                    <a:gd name="connsiteX3" fmla="*/ 38100 w 738980"/>
                    <a:gd name="connsiteY3" fmla="*/ 229948 h 390286"/>
                    <a:gd name="connsiteX4" fmla="*/ 56356 w 738980"/>
                    <a:gd name="connsiteY4" fmla="*/ 194230 h 390286"/>
                    <a:gd name="connsiteX5" fmla="*/ 92868 w 738980"/>
                    <a:gd name="connsiteY5" fmla="*/ 146604 h 390286"/>
                    <a:gd name="connsiteX6" fmla="*/ 123825 w 738980"/>
                    <a:gd name="connsiteY6" fmla="*/ 114855 h 390286"/>
                    <a:gd name="connsiteX7" fmla="*/ 160336 w 738980"/>
                    <a:gd name="connsiteY7" fmla="*/ 89455 h 390286"/>
                    <a:gd name="connsiteX8" fmla="*/ 215106 w 738980"/>
                    <a:gd name="connsiteY8" fmla="*/ 60881 h 390286"/>
                    <a:gd name="connsiteX9" fmla="*/ 272257 w 738980"/>
                    <a:gd name="connsiteY9" fmla="*/ 40242 h 390286"/>
                    <a:gd name="connsiteX10" fmla="*/ 324644 w 738980"/>
                    <a:gd name="connsiteY10" fmla="*/ 21987 h 390286"/>
                    <a:gd name="connsiteX11" fmla="*/ 381794 w 738980"/>
                    <a:gd name="connsiteY11" fmla="*/ 8492 h 390286"/>
                    <a:gd name="connsiteX12" fmla="*/ 434181 w 738980"/>
                    <a:gd name="connsiteY12" fmla="*/ 5317 h 390286"/>
                    <a:gd name="connsiteX13" fmla="*/ 491331 w 738980"/>
                    <a:gd name="connsiteY13" fmla="*/ 5317 h 390286"/>
                    <a:gd name="connsiteX14" fmla="*/ 572294 w 738980"/>
                    <a:gd name="connsiteY14" fmla="*/ 1348 h 390286"/>
                    <a:gd name="connsiteX15" fmla="*/ 615950 w 738980"/>
                    <a:gd name="connsiteY15" fmla="*/ 5317 h 390286"/>
                    <a:gd name="connsiteX16" fmla="*/ 683420 w 738980"/>
                    <a:gd name="connsiteY16" fmla="*/ 4524 h 390286"/>
                    <a:gd name="connsiteX17" fmla="*/ 738980 w 738980"/>
                    <a:gd name="connsiteY17" fmla="*/ 9288 h 390286"/>
                    <a:gd name="connsiteX0" fmla="*/ 0 w 738980"/>
                    <a:gd name="connsiteY0" fmla="*/ 393642 h 393642"/>
                    <a:gd name="connsiteX1" fmla="*/ 3175 w 738980"/>
                    <a:gd name="connsiteY1" fmla="*/ 327761 h 393642"/>
                    <a:gd name="connsiteX2" fmla="*/ 11907 w 738980"/>
                    <a:gd name="connsiteY2" fmla="*/ 282517 h 393642"/>
                    <a:gd name="connsiteX3" fmla="*/ 38100 w 738980"/>
                    <a:gd name="connsiteY3" fmla="*/ 233304 h 393642"/>
                    <a:gd name="connsiteX4" fmla="*/ 56356 w 738980"/>
                    <a:gd name="connsiteY4" fmla="*/ 197586 h 393642"/>
                    <a:gd name="connsiteX5" fmla="*/ 92868 w 738980"/>
                    <a:gd name="connsiteY5" fmla="*/ 149960 h 393642"/>
                    <a:gd name="connsiteX6" fmla="*/ 123825 w 738980"/>
                    <a:gd name="connsiteY6" fmla="*/ 118211 h 393642"/>
                    <a:gd name="connsiteX7" fmla="*/ 160336 w 738980"/>
                    <a:gd name="connsiteY7" fmla="*/ 92811 h 393642"/>
                    <a:gd name="connsiteX8" fmla="*/ 215106 w 738980"/>
                    <a:gd name="connsiteY8" fmla="*/ 64237 h 393642"/>
                    <a:gd name="connsiteX9" fmla="*/ 272257 w 738980"/>
                    <a:gd name="connsiteY9" fmla="*/ 43598 h 393642"/>
                    <a:gd name="connsiteX10" fmla="*/ 324644 w 738980"/>
                    <a:gd name="connsiteY10" fmla="*/ 25343 h 393642"/>
                    <a:gd name="connsiteX11" fmla="*/ 381794 w 738980"/>
                    <a:gd name="connsiteY11" fmla="*/ 11848 h 393642"/>
                    <a:gd name="connsiteX12" fmla="*/ 434181 w 738980"/>
                    <a:gd name="connsiteY12" fmla="*/ 8673 h 393642"/>
                    <a:gd name="connsiteX13" fmla="*/ 491331 w 738980"/>
                    <a:gd name="connsiteY13" fmla="*/ 8673 h 393642"/>
                    <a:gd name="connsiteX14" fmla="*/ 572294 w 738980"/>
                    <a:gd name="connsiteY14" fmla="*/ 4704 h 393642"/>
                    <a:gd name="connsiteX15" fmla="*/ 627857 w 738980"/>
                    <a:gd name="connsiteY15" fmla="*/ 3911 h 393642"/>
                    <a:gd name="connsiteX16" fmla="*/ 683420 w 738980"/>
                    <a:gd name="connsiteY16" fmla="*/ 7880 h 393642"/>
                    <a:gd name="connsiteX17" fmla="*/ 738980 w 738980"/>
                    <a:gd name="connsiteY17" fmla="*/ 12644 h 393642"/>
                    <a:gd name="connsiteX0" fmla="*/ 0 w 738980"/>
                    <a:gd name="connsiteY0" fmla="*/ 394071 h 394071"/>
                    <a:gd name="connsiteX1" fmla="*/ 3175 w 738980"/>
                    <a:gd name="connsiteY1" fmla="*/ 328190 h 394071"/>
                    <a:gd name="connsiteX2" fmla="*/ 11907 w 738980"/>
                    <a:gd name="connsiteY2" fmla="*/ 282946 h 394071"/>
                    <a:gd name="connsiteX3" fmla="*/ 38100 w 738980"/>
                    <a:gd name="connsiteY3" fmla="*/ 233733 h 394071"/>
                    <a:gd name="connsiteX4" fmla="*/ 56356 w 738980"/>
                    <a:gd name="connsiteY4" fmla="*/ 198015 h 394071"/>
                    <a:gd name="connsiteX5" fmla="*/ 92868 w 738980"/>
                    <a:gd name="connsiteY5" fmla="*/ 150389 h 394071"/>
                    <a:gd name="connsiteX6" fmla="*/ 123825 w 738980"/>
                    <a:gd name="connsiteY6" fmla="*/ 118640 h 394071"/>
                    <a:gd name="connsiteX7" fmla="*/ 160336 w 738980"/>
                    <a:gd name="connsiteY7" fmla="*/ 93240 h 394071"/>
                    <a:gd name="connsiteX8" fmla="*/ 215106 w 738980"/>
                    <a:gd name="connsiteY8" fmla="*/ 64666 h 394071"/>
                    <a:gd name="connsiteX9" fmla="*/ 272257 w 738980"/>
                    <a:gd name="connsiteY9" fmla="*/ 44027 h 394071"/>
                    <a:gd name="connsiteX10" fmla="*/ 324644 w 738980"/>
                    <a:gd name="connsiteY10" fmla="*/ 25772 h 394071"/>
                    <a:gd name="connsiteX11" fmla="*/ 381794 w 738980"/>
                    <a:gd name="connsiteY11" fmla="*/ 12277 h 394071"/>
                    <a:gd name="connsiteX12" fmla="*/ 434181 w 738980"/>
                    <a:gd name="connsiteY12" fmla="*/ 9102 h 394071"/>
                    <a:gd name="connsiteX13" fmla="*/ 491331 w 738980"/>
                    <a:gd name="connsiteY13" fmla="*/ 9102 h 394071"/>
                    <a:gd name="connsiteX14" fmla="*/ 572294 w 738980"/>
                    <a:gd name="connsiteY14" fmla="*/ 5133 h 394071"/>
                    <a:gd name="connsiteX15" fmla="*/ 627857 w 738980"/>
                    <a:gd name="connsiteY15" fmla="*/ 4340 h 394071"/>
                    <a:gd name="connsiteX16" fmla="*/ 683420 w 738980"/>
                    <a:gd name="connsiteY16" fmla="*/ 8309 h 394071"/>
                    <a:gd name="connsiteX17" fmla="*/ 738980 w 738980"/>
                    <a:gd name="connsiteY17" fmla="*/ 13073 h 394071"/>
                    <a:gd name="connsiteX0" fmla="*/ 0 w 738980"/>
                    <a:gd name="connsiteY0" fmla="*/ 393643 h 393643"/>
                    <a:gd name="connsiteX1" fmla="*/ 3175 w 738980"/>
                    <a:gd name="connsiteY1" fmla="*/ 327762 h 393643"/>
                    <a:gd name="connsiteX2" fmla="*/ 11907 w 738980"/>
                    <a:gd name="connsiteY2" fmla="*/ 282518 h 393643"/>
                    <a:gd name="connsiteX3" fmla="*/ 38100 w 738980"/>
                    <a:gd name="connsiteY3" fmla="*/ 233305 h 393643"/>
                    <a:gd name="connsiteX4" fmla="*/ 56356 w 738980"/>
                    <a:gd name="connsiteY4" fmla="*/ 197587 h 393643"/>
                    <a:gd name="connsiteX5" fmla="*/ 92868 w 738980"/>
                    <a:gd name="connsiteY5" fmla="*/ 149961 h 393643"/>
                    <a:gd name="connsiteX6" fmla="*/ 123825 w 738980"/>
                    <a:gd name="connsiteY6" fmla="*/ 118212 h 393643"/>
                    <a:gd name="connsiteX7" fmla="*/ 160336 w 738980"/>
                    <a:gd name="connsiteY7" fmla="*/ 92812 h 393643"/>
                    <a:gd name="connsiteX8" fmla="*/ 215106 w 738980"/>
                    <a:gd name="connsiteY8" fmla="*/ 64238 h 393643"/>
                    <a:gd name="connsiteX9" fmla="*/ 272257 w 738980"/>
                    <a:gd name="connsiteY9" fmla="*/ 43599 h 393643"/>
                    <a:gd name="connsiteX10" fmla="*/ 324644 w 738980"/>
                    <a:gd name="connsiteY10" fmla="*/ 25344 h 393643"/>
                    <a:gd name="connsiteX11" fmla="*/ 381794 w 738980"/>
                    <a:gd name="connsiteY11" fmla="*/ 11849 h 393643"/>
                    <a:gd name="connsiteX12" fmla="*/ 434181 w 738980"/>
                    <a:gd name="connsiteY12" fmla="*/ 8674 h 393643"/>
                    <a:gd name="connsiteX13" fmla="*/ 491331 w 738980"/>
                    <a:gd name="connsiteY13" fmla="*/ 8674 h 393643"/>
                    <a:gd name="connsiteX14" fmla="*/ 572294 w 738980"/>
                    <a:gd name="connsiteY14" fmla="*/ 4705 h 393643"/>
                    <a:gd name="connsiteX15" fmla="*/ 627857 w 738980"/>
                    <a:gd name="connsiteY15" fmla="*/ 3912 h 393643"/>
                    <a:gd name="connsiteX16" fmla="*/ 683420 w 738980"/>
                    <a:gd name="connsiteY16" fmla="*/ 7881 h 393643"/>
                    <a:gd name="connsiteX17" fmla="*/ 738980 w 738980"/>
                    <a:gd name="connsiteY17" fmla="*/ 12645 h 393643"/>
                    <a:gd name="connsiteX0" fmla="*/ 0 w 738980"/>
                    <a:gd name="connsiteY0" fmla="*/ 390470 h 390470"/>
                    <a:gd name="connsiteX1" fmla="*/ 3175 w 738980"/>
                    <a:gd name="connsiteY1" fmla="*/ 324589 h 390470"/>
                    <a:gd name="connsiteX2" fmla="*/ 11907 w 738980"/>
                    <a:gd name="connsiteY2" fmla="*/ 279345 h 390470"/>
                    <a:gd name="connsiteX3" fmla="*/ 38100 w 738980"/>
                    <a:gd name="connsiteY3" fmla="*/ 230132 h 390470"/>
                    <a:gd name="connsiteX4" fmla="*/ 56356 w 738980"/>
                    <a:gd name="connsiteY4" fmla="*/ 194414 h 390470"/>
                    <a:gd name="connsiteX5" fmla="*/ 92868 w 738980"/>
                    <a:gd name="connsiteY5" fmla="*/ 146788 h 390470"/>
                    <a:gd name="connsiteX6" fmla="*/ 123825 w 738980"/>
                    <a:gd name="connsiteY6" fmla="*/ 115039 h 390470"/>
                    <a:gd name="connsiteX7" fmla="*/ 160336 w 738980"/>
                    <a:gd name="connsiteY7" fmla="*/ 89639 h 390470"/>
                    <a:gd name="connsiteX8" fmla="*/ 215106 w 738980"/>
                    <a:gd name="connsiteY8" fmla="*/ 61065 h 390470"/>
                    <a:gd name="connsiteX9" fmla="*/ 272257 w 738980"/>
                    <a:gd name="connsiteY9" fmla="*/ 40426 h 390470"/>
                    <a:gd name="connsiteX10" fmla="*/ 324644 w 738980"/>
                    <a:gd name="connsiteY10" fmla="*/ 22171 h 390470"/>
                    <a:gd name="connsiteX11" fmla="*/ 381794 w 738980"/>
                    <a:gd name="connsiteY11" fmla="*/ 8676 h 390470"/>
                    <a:gd name="connsiteX12" fmla="*/ 434181 w 738980"/>
                    <a:gd name="connsiteY12" fmla="*/ 5501 h 390470"/>
                    <a:gd name="connsiteX13" fmla="*/ 491331 w 738980"/>
                    <a:gd name="connsiteY13" fmla="*/ 5501 h 390470"/>
                    <a:gd name="connsiteX14" fmla="*/ 572294 w 738980"/>
                    <a:gd name="connsiteY14" fmla="*/ 1532 h 390470"/>
                    <a:gd name="connsiteX15" fmla="*/ 627857 w 738980"/>
                    <a:gd name="connsiteY15" fmla="*/ 739 h 390470"/>
                    <a:gd name="connsiteX16" fmla="*/ 683420 w 738980"/>
                    <a:gd name="connsiteY16" fmla="*/ 4708 h 390470"/>
                    <a:gd name="connsiteX17" fmla="*/ 738980 w 738980"/>
                    <a:gd name="connsiteY17" fmla="*/ 9472 h 390470"/>
                    <a:gd name="connsiteX0" fmla="*/ 0 w 738980"/>
                    <a:gd name="connsiteY0" fmla="*/ 390470 h 390470"/>
                    <a:gd name="connsiteX1" fmla="*/ 3175 w 738980"/>
                    <a:gd name="connsiteY1" fmla="*/ 324589 h 390470"/>
                    <a:gd name="connsiteX2" fmla="*/ 11907 w 738980"/>
                    <a:gd name="connsiteY2" fmla="*/ 279345 h 390470"/>
                    <a:gd name="connsiteX3" fmla="*/ 38100 w 738980"/>
                    <a:gd name="connsiteY3" fmla="*/ 230132 h 390470"/>
                    <a:gd name="connsiteX4" fmla="*/ 56356 w 738980"/>
                    <a:gd name="connsiteY4" fmla="*/ 194414 h 390470"/>
                    <a:gd name="connsiteX5" fmla="*/ 92868 w 738980"/>
                    <a:gd name="connsiteY5" fmla="*/ 146788 h 390470"/>
                    <a:gd name="connsiteX6" fmla="*/ 123825 w 738980"/>
                    <a:gd name="connsiteY6" fmla="*/ 115039 h 390470"/>
                    <a:gd name="connsiteX7" fmla="*/ 160336 w 738980"/>
                    <a:gd name="connsiteY7" fmla="*/ 89639 h 390470"/>
                    <a:gd name="connsiteX8" fmla="*/ 215106 w 738980"/>
                    <a:gd name="connsiteY8" fmla="*/ 61065 h 390470"/>
                    <a:gd name="connsiteX9" fmla="*/ 272257 w 738980"/>
                    <a:gd name="connsiteY9" fmla="*/ 40426 h 390470"/>
                    <a:gd name="connsiteX10" fmla="*/ 324644 w 738980"/>
                    <a:gd name="connsiteY10" fmla="*/ 22171 h 390470"/>
                    <a:gd name="connsiteX11" fmla="*/ 381794 w 738980"/>
                    <a:gd name="connsiteY11" fmla="*/ 8676 h 390470"/>
                    <a:gd name="connsiteX12" fmla="*/ 434181 w 738980"/>
                    <a:gd name="connsiteY12" fmla="*/ 5501 h 390470"/>
                    <a:gd name="connsiteX13" fmla="*/ 491331 w 738980"/>
                    <a:gd name="connsiteY13" fmla="*/ 5501 h 390470"/>
                    <a:gd name="connsiteX14" fmla="*/ 572294 w 738980"/>
                    <a:gd name="connsiteY14" fmla="*/ 1532 h 390470"/>
                    <a:gd name="connsiteX15" fmla="*/ 627857 w 738980"/>
                    <a:gd name="connsiteY15" fmla="*/ 739 h 390470"/>
                    <a:gd name="connsiteX16" fmla="*/ 683420 w 738980"/>
                    <a:gd name="connsiteY16" fmla="*/ 4708 h 390470"/>
                    <a:gd name="connsiteX17" fmla="*/ 738980 w 738980"/>
                    <a:gd name="connsiteY17" fmla="*/ 9472 h 390470"/>
                    <a:gd name="connsiteX0" fmla="*/ 0 w 738980"/>
                    <a:gd name="connsiteY0" fmla="*/ 390470 h 390470"/>
                    <a:gd name="connsiteX1" fmla="*/ 3175 w 738980"/>
                    <a:gd name="connsiteY1" fmla="*/ 324589 h 390470"/>
                    <a:gd name="connsiteX2" fmla="*/ 11907 w 738980"/>
                    <a:gd name="connsiteY2" fmla="*/ 279345 h 390470"/>
                    <a:gd name="connsiteX3" fmla="*/ 38100 w 738980"/>
                    <a:gd name="connsiteY3" fmla="*/ 230132 h 390470"/>
                    <a:gd name="connsiteX4" fmla="*/ 56356 w 738980"/>
                    <a:gd name="connsiteY4" fmla="*/ 194414 h 390470"/>
                    <a:gd name="connsiteX5" fmla="*/ 92868 w 738980"/>
                    <a:gd name="connsiteY5" fmla="*/ 146788 h 390470"/>
                    <a:gd name="connsiteX6" fmla="*/ 123825 w 738980"/>
                    <a:gd name="connsiteY6" fmla="*/ 115039 h 390470"/>
                    <a:gd name="connsiteX7" fmla="*/ 160336 w 738980"/>
                    <a:gd name="connsiteY7" fmla="*/ 89639 h 390470"/>
                    <a:gd name="connsiteX8" fmla="*/ 215106 w 738980"/>
                    <a:gd name="connsiteY8" fmla="*/ 61065 h 390470"/>
                    <a:gd name="connsiteX9" fmla="*/ 272257 w 738980"/>
                    <a:gd name="connsiteY9" fmla="*/ 40426 h 390470"/>
                    <a:gd name="connsiteX10" fmla="*/ 324644 w 738980"/>
                    <a:gd name="connsiteY10" fmla="*/ 22171 h 390470"/>
                    <a:gd name="connsiteX11" fmla="*/ 381794 w 738980"/>
                    <a:gd name="connsiteY11" fmla="*/ 8676 h 390470"/>
                    <a:gd name="connsiteX12" fmla="*/ 434181 w 738980"/>
                    <a:gd name="connsiteY12" fmla="*/ 5501 h 390470"/>
                    <a:gd name="connsiteX13" fmla="*/ 491331 w 738980"/>
                    <a:gd name="connsiteY13" fmla="*/ 5501 h 390470"/>
                    <a:gd name="connsiteX14" fmla="*/ 572294 w 738980"/>
                    <a:gd name="connsiteY14" fmla="*/ 1532 h 390470"/>
                    <a:gd name="connsiteX15" fmla="*/ 627857 w 738980"/>
                    <a:gd name="connsiteY15" fmla="*/ 739 h 390470"/>
                    <a:gd name="connsiteX16" fmla="*/ 683420 w 738980"/>
                    <a:gd name="connsiteY16" fmla="*/ 4708 h 390470"/>
                    <a:gd name="connsiteX17" fmla="*/ 738980 w 738980"/>
                    <a:gd name="connsiteY17" fmla="*/ 9472 h 390470"/>
                    <a:gd name="connsiteX0" fmla="*/ 0 w 738980"/>
                    <a:gd name="connsiteY0" fmla="*/ 390470 h 390470"/>
                    <a:gd name="connsiteX1" fmla="*/ 3175 w 738980"/>
                    <a:gd name="connsiteY1" fmla="*/ 324589 h 390470"/>
                    <a:gd name="connsiteX2" fmla="*/ 11907 w 738980"/>
                    <a:gd name="connsiteY2" fmla="*/ 279345 h 390470"/>
                    <a:gd name="connsiteX3" fmla="*/ 38100 w 738980"/>
                    <a:gd name="connsiteY3" fmla="*/ 230132 h 390470"/>
                    <a:gd name="connsiteX4" fmla="*/ 56356 w 738980"/>
                    <a:gd name="connsiteY4" fmla="*/ 194414 h 390470"/>
                    <a:gd name="connsiteX5" fmla="*/ 92868 w 738980"/>
                    <a:gd name="connsiteY5" fmla="*/ 146788 h 390470"/>
                    <a:gd name="connsiteX6" fmla="*/ 123825 w 738980"/>
                    <a:gd name="connsiteY6" fmla="*/ 115039 h 390470"/>
                    <a:gd name="connsiteX7" fmla="*/ 160336 w 738980"/>
                    <a:gd name="connsiteY7" fmla="*/ 89639 h 390470"/>
                    <a:gd name="connsiteX8" fmla="*/ 215106 w 738980"/>
                    <a:gd name="connsiteY8" fmla="*/ 61065 h 390470"/>
                    <a:gd name="connsiteX9" fmla="*/ 272257 w 738980"/>
                    <a:gd name="connsiteY9" fmla="*/ 40426 h 390470"/>
                    <a:gd name="connsiteX10" fmla="*/ 324644 w 738980"/>
                    <a:gd name="connsiteY10" fmla="*/ 22171 h 390470"/>
                    <a:gd name="connsiteX11" fmla="*/ 381794 w 738980"/>
                    <a:gd name="connsiteY11" fmla="*/ 8676 h 390470"/>
                    <a:gd name="connsiteX12" fmla="*/ 434181 w 738980"/>
                    <a:gd name="connsiteY12" fmla="*/ 5501 h 390470"/>
                    <a:gd name="connsiteX13" fmla="*/ 491331 w 738980"/>
                    <a:gd name="connsiteY13" fmla="*/ 5501 h 390470"/>
                    <a:gd name="connsiteX14" fmla="*/ 572294 w 738980"/>
                    <a:gd name="connsiteY14" fmla="*/ 1532 h 390470"/>
                    <a:gd name="connsiteX15" fmla="*/ 627857 w 738980"/>
                    <a:gd name="connsiteY15" fmla="*/ 739 h 390470"/>
                    <a:gd name="connsiteX16" fmla="*/ 683420 w 738980"/>
                    <a:gd name="connsiteY16" fmla="*/ 4708 h 390470"/>
                    <a:gd name="connsiteX17" fmla="*/ 738980 w 738980"/>
                    <a:gd name="connsiteY17" fmla="*/ 9472 h 390470"/>
                    <a:gd name="connsiteX0" fmla="*/ 0 w 748505"/>
                    <a:gd name="connsiteY0" fmla="*/ 390470 h 390470"/>
                    <a:gd name="connsiteX1" fmla="*/ 3175 w 748505"/>
                    <a:gd name="connsiteY1" fmla="*/ 324589 h 390470"/>
                    <a:gd name="connsiteX2" fmla="*/ 11907 w 748505"/>
                    <a:gd name="connsiteY2" fmla="*/ 279345 h 390470"/>
                    <a:gd name="connsiteX3" fmla="*/ 38100 w 748505"/>
                    <a:gd name="connsiteY3" fmla="*/ 230132 h 390470"/>
                    <a:gd name="connsiteX4" fmla="*/ 56356 w 748505"/>
                    <a:gd name="connsiteY4" fmla="*/ 194414 h 390470"/>
                    <a:gd name="connsiteX5" fmla="*/ 92868 w 748505"/>
                    <a:gd name="connsiteY5" fmla="*/ 146788 h 390470"/>
                    <a:gd name="connsiteX6" fmla="*/ 123825 w 748505"/>
                    <a:gd name="connsiteY6" fmla="*/ 115039 h 390470"/>
                    <a:gd name="connsiteX7" fmla="*/ 160336 w 748505"/>
                    <a:gd name="connsiteY7" fmla="*/ 89639 h 390470"/>
                    <a:gd name="connsiteX8" fmla="*/ 215106 w 748505"/>
                    <a:gd name="connsiteY8" fmla="*/ 61065 h 390470"/>
                    <a:gd name="connsiteX9" fmla="*/ 272257 w 748505"/>
                    <a:gd name="connsiteY9" fmla="*/ 40426 h 390470"/>
                    <a:gd name="connsiteX10" fmla="*/ 324644 w 748505"/>
                    <a:gd name="connsiteY10" fmla="*/ 22171 h 390470"/>
                    <a:gd name="connsiteX11" fmla="*/ 381794 w 748505"/>
                    <a:gd name="connsiteY11" fmla="*/ 8676 h 390470"/>
                    <a:gd name="connsiteX12" fmla="*/ 434181 w 748505"/>
                    <a:gd name="connsiteY12" fmla="*/ 5501 h 390470"/>
                    <a:gd name="connsiteX13" fmla="*/ 491331 w 748505"/>
                    <a:gd name="connsiteY13" fmla="*/ 5501 h 390470"/>
                    <a:gd name="connsiteX14" fmla="*/ 572294 w 748505"/>
                    <a:gd name="connsiteY14" fmla="*/ 1532 h 390470"/>
                    <a:gd name="connsiteX15" fmla="*/ 627857 w 748505"/>
                    <a:gd name="connsiteY15" fmla="*/ 739 h 390470"/>
                    <a:gd name="connsiteX16" fmla="*/ 683420 w 748505"/>
                    <a:gd name="connsiteY16" fmla="*/ 4708 h 390470"/>
                    <a:gd name="connsiteX17" fmla="*/ 748505 w 748505"/>
                    <a:gd name="connsiteY17" fmla="*/ 2328 h 390470"/>
                    <a:gd name="connsiteX0" fmla="*/ 0 w 748505"/>
                    <a:gd name="connsiteY0" fmla="*/ 390470 h 390470"/>
                    <a:gd name="connsiteX1" fmla="*/ 3175 w 748505"/>
                    <a:gd name="connsiteY1" fmla="*/ 324589 h 390470"/>
                    <a:gd name="connsiteX2" fmla="*/ 11907 w 748505"/>
                    <a:gd name="connsiteY2" fmla="*/ 279345 h 390470"/>
                    <a:gd name="connsiteX3" fmla="*/ 38100 w 748505"/>
                    <a:gd name="connsiteY3" fmla="*/ 230132 h 390470"/>
                    <a:gd name="connsiteX4" fmla="*/ 56356 w 748505"/>
                    <a:gd name="connsiteY4" fmla="*/ 194414 h 390470"/>
                    <a:gd name="connsiteX5" fmla="*/ 92868 w 748505"/>
                    <a:gd name="connsiteY5" fmla="*/ 146788 h 390470"/>
                    <a:gd name="connsiteX6" fmla="*/ 123825 w 748505"/>
                    <a:gd name="connsiteY6" fmla="*/ 115039 h 390470"/>
                    <a:gd name="connsiteX7" fmla="*/ 160336 w 748505"/>
                    <a:gd name="connsiteY7" fmla="*/ 89639 h 390470"/>
                    <a:gd name="connsiteX8" fmla="*/ 215106 w 748505"/>
                    <a:gd name="connsiteY8" fmla="*/ 61065 h 390470"/>
                    <a:gd name="connsiteX9" fmla="*/ 272257 w 748505"/>
                    <a:gd name="connsiteY9" fmla="*/ 40426 h 390470"/>
                    <a:gd name="connsiteX10" fmla="*/ 324644 w 748505"/>
                    <a:gd name="connsiteY10" fmla="*/ 22171 h 390470"/>
                    <a:gd name="connsiteX11" fmla="*/ 381794 w 748505"/>
                    <a:gd name="connsiteY11" fmla="*/ 8676 h 390470"/>
                    <a:gd name="connsiteX12" fmla="*/ 434181 w 748505"/>
                    <a:gd name="connsiteY12" fmla="*/ 5501 h 390470"/>
                    <a:gd name="connsiteX13" fmla="*/ 491331 w 748505"/>
                    <a:gd name="connsiteY13" fmla="*/ 5501 h 390470"/>
                    <a:gd name="connsiteX14" fmla="*/ 572294 w 748505"/>
                    <a:gd name="connsiteY14" fmla="*/ 1532 h 390470"/>
                    <a:gd name="connsiteX15" fmla="*/ 627857 w 748505"/>
                    <a:gd name="connsiteY15" fmla="*/ 739 h 390470"/>
                    <a:gd name="connsiteX16" fmla="*/ 657226 w 748505"/>
                    <a:gd name="connsiteY16" fmla="*/ 4708 h 390470"/>
                    <a:gd name="connsiteX17" fmla="*/ 748505 w 748505"/>
                    <a:gd name="connsiteY17" fmla="*/ 2328 h 390470"/>
                    <a:gd name="connsiteX0" fmla="*/ 0 w 748505"/>
                    <a:gd name="connsiteY0" fmla="*/ 390470 h 390470"/>
                    <a:gd name="connsiteX1" fmla="*/ 3175 w 748505"/>
                    <a:gd name="connsiteY1" fmla="*/ 324589 h 390470"/>
                    <a:gd name="connsiteX2" fmla="*/ 11907 w 748505"/>
                    <a:gd name="connsiteY2" fmla="*/ 279345 h 390470"/>
                    <a:gd name="connsiteX3" fmla="*/ 38100 w 748505"/>
                    <a:gd name="connsiteY3" fmla="*/ 230132 h 390470"/>
                    <a:gd name="connsiteX4" fmla="*/ 56356 w 748505"/>
                    <a:gd name="connsiteY4" fmla="*/ 194414 h 390470"/>
                    <a:gd name="connsiteX5" fmla="*/ 92868 w 748505"/>
                    <a:gd name="connsiteY5" fmla="*/ 146788 h 390470"/>
                    <a:gd name="connsiteX6" fmla="*/ 123825 w 748505"/>
                    <a:gd name="connsiteY6" fmla="*/ 115039 h 390470"/>
                    <a:gd name="connsiteX7" fmla="*/ 160336 w 748505"/>
                    <a:gd name="connsiteY7" fmla="*/ 89639 h 390470"/>
                    <a:gd name="connsiteX8" fmla="*/ 215106 w 748505"/>
                    <a:gd name="connsiteY8" fmla="*/ 61065 h 390470"/>
                    <a:gd name="connsiteX9" fmla="*/ 272257 w 748505"/>
                    <a:gd name="connsiteY9" fmla="*/ 40426 h 390470"/>
                    <a:gd name="connsiteX10" fmla="*/ 324644 w 748505"/>
                    <a:gd name="connsiteY10" fmla="*/ 22171 h 390470"/>
                    <a:gd name="connsiteX11" fmla="*/ 381794 w 748505"/>
                    <a:gd name="connsiteY11" fmla="*/ 8676 h 390470"/>
                    <a:gd name="connsiteX12" fmla="*/ 434181 w 748505"/>
                    <a:gd name="connsiteY12" fmla="*/ 5501 h 390470"/>
                    <a:gd name="connsiteX13" fmla="*/ 491331 w 748505"/>
                    <a:gd name="connsiteY13" fmla="*/ 5501 h 390470"/>
                    <a:gd name="connsiteX14" fmla="*/ 572294 w 748505"/>
                    <a:gd name="connsiteY14" fmla="*/ 1532 h 390470"/>
                    <a:gd name="connsiteX15" fmla="*/ 627857 w 748505"/>
                    <a:gd name="connsiteY15" fmla="*/ 739 h 390470"/>
                    <a:gd name="connsiteX16" fmla="*/ 669133 w 748505"/>
                    <a:gd name="connsiteY16" fmla="*/ 4708 h 390470"/>
                    <a:gd name="connsiteX17" fmla="*/ 748505 w 748505"/>
                    <a:gd name="connsiteY17" fmla="*/ 2328 h 390470"/>
                    <a:gd name="connsiteX0" fmla="*/ 0 w 748505"/>
                    <a:gd name="connsiteY0" fmla="*/ 390470 h 390470"/>
                    <a:gd name="connsiteX1" fmla="*/ 3175 w 748505"/>
                    <a:gd name="connsiteY1" fmla="*/ 324589 h 390470"/>
                    <a:gd name="connsiteX2" fmla="*/ 11907 w 748505"/>
                    <a:gd name="connsiteY2" fmla="*/ 279345 h 390470"/>
                    <a:gd name="connsiteX3" fmla="*/ 38100 w 748505"/>
                    <a:gd name="connsiteY3" fmla="*/ 230132 h 390470"/>
                    <a:gd name="connsiteX4" fmla="*/ 56356 w 748505"/>
                    <a:gd name="connsiteY4" fmla="*/ 194414 h 390470"/>
                    <a:gd name="connsiteX5" fmla="*/ 92868 w 748505"/>
                    <a:gd name="connsiteY5" fmla="*/ 146788 h 390470"/>
                    <a:gd name="connsiteX6" fmla="*/ 123825 w 748505"/>
                    <a:gd name="connsiteY6" fmla="*/ 115039 h 390470"/>
                    <a:gd name="connsiteX7" fmla="*/ 160336 w 748505"/>
                    <a:gd name="connsiteY7" fmla="*/ 89639 h 390470"/>
                    <a:gd name="connsiteX8" fmla="*/ 215106 w 748505"/>
                    <a:gd name="connsiteY8" fmla="*/ 61065 h 390470"/>
                    <a:gd name="connsiteX9" fmla="*/ 272257 w 748505"/>
                    <a:gd name="connsiteY9" fmla="*/ 40426 h 390470"/>
                    <a:gd name="connsiteX10" fmla="*/ 324644 w 748505"/>
                    <a:gd name="connsiteY10" fmla="*/ 22171 h 390470"/>
                    <a:gd name="connsiteX11" fmla="*/ 381794 w 748505"/>
                    <a:gd name="connsiteY11" fmla="*/ 8676 h 390470"/>
                    <a:gd name="connsiteX12" fmla="*/ 434181 w 748505"/>
                    <a:gd name="connsiteY12" fmla="*/ 5501 h 390470"/>
                    <a:gd name="connsiteX13" fmla="*/ 491331 w 748505"/>
                    <a:gd name="connsiteY13" fmla="*/ 5501 h 390470"/>
                    <a:gd name="connsiteX14" fmla="*/ 572294 w 748505"/>
                    <a:gd name="connsiteY14" fmla="*/ 1532 h 390470"/>
                    <a:gd name="connsiteX15" fmla="*/ 627857 w 748505"/>
                    <a:gd name="connsiteY15" fmla="*/ 739 h 390470"/>
                    <a:gd name="connsiteX16" fmla="*/ 669133 w 748505"/>
                    <a:gd name="connsiteY16" fmla="*/ 4708 h 390470"/>
                    <a:gd name="connsiteX17" fmla="*/ 748505 w 748505"/>
                    <a:gd name="connsiteY17" fmla="*/ 2328 h 390470"/>
                    <a:gd name="connsiteX0" fmla="*/ 0 w 748505"/>
                    <a:gd name="connsiteY0" fmla="*/ 390470 h 390470"/>
                    <a:gd name="connsiteX1" fmla="*/ 3175 w 748505"/>
                    <a:gd name="connsiteY1" fmla="*/ 324589 h 390470"/>
                    <a:gd name="connsiteX2" fmla="*/ 11907 w 748505"/>
                    <a:gd name="connsiteY2" fmla="*/ 279345 h 390470"/>
                    <a:gd name="connsiteX3" fmla="*/ 38100 w 748505"/>
                    <a:gd name="connsiteY3" fmla="*/ 230132 h 390470"/>
                    <a:gd name="connsiteX4" fmla="*/ 56356 w 748505"/>
                    <a:gd name="connsiteY4" fmla="*/ 194414 h 390470"/>
                    <a:gd name="connsiteX5" fmla="*/ 92868 w 748505"/>
                    <a:gd name="connsiteY5" fmla="*/ 146788 h 390470"/>
                    <a:gd name="connsiteX6" fmla="*/ 123825 w 748505"/>
                    <a:gd name="connsiteY6" fmla="*/ 115039 h 390470"/>
                    <a:gd name="connsiteX7" fmla="*/ 160336 w 748505"/>
                    <a:gd name="connsiteY7" fmla="*/ 89639 h 390470"/>
                    <a:gd name="connsiteX8" fmla="*/ 215106 w 748505"/>
                    <a:gd name="connsiteY8" fmla="*/ 61065 h 390470"/>
                    <a:gd name="connsiteX9" fmla="*/ 272257 w 748505"/>
                    <a:gd name="connsiteY9" fmla="*/ 40426 h 390470"/>
                    <a:gd name="connsiteX10" fmla="*/ 324644 w 748505"/>
                    <a:gd name="connsiteY10" fmla="*/ 22171 h 390470"/>
                    <a:gd name="connsiteX11" fmla="*/ 381794 w 748505"/>
                    <a:gd name="connsiteY11" fmla="*/ 8676 h 390470"/>
                    <a:gd name="connsiteX12" fmla="*/ 434181 w 748505"/>
                    <a:gd name="connsiteY12" fmla="*/ 5501 h 390470"/>
                    <a:gd name="connsiteX13" fmla="*/ 491331 w 748505"/>
                    <a:gd name="connsiteY13" fmla="*/ 5501 h 390470"/>
                    <a:gd name="connsiteX14" fmla="*/ 572294 w 748505"/>
                    <a:gd name="connsiteY14" fmla="*/ 1532 h 390470"/>
                    <a:gd name="connsiteX15" fmla="*/ 627857 w 748505"/>
                    <a:gd name="connsiteY15" fmla="*/ 739 h 390470"/>
                    <a:gd name="connsiteX16" fmla="*/ 669133 w 748505"/>
                    <a:gd name="connsiteY16" fmla="*/ 4708 h 390470"/>
                    <a:gd name="connsiteX17" fmla="*/ 748505 w 748505"/>
                    <a:gd name="connsiteY17" fmla="*/ 2328 h 390470"/>
                    <a:gd name="connsiteX0" fmla="*/ 0 w 748505"/>
                    <a:gd name="connsiteY0" fmla="*/ 390470 h 390470"/>
                    <a:gd name="connsiteX1" fmla="*/ 3175 w 748505"/>
                    <a:gd name="connsiteY1" fmla="*/ 324589 h 390470"/>
                    <a:gd name="connsiteX2" fmla="*/ 11907 w 748505"/>
                    <a:gd name="connsiteY2" fmla="*/ 279345 h 390470"/>
                    <a:gd name="connsiteX3" fmla="*/ 38100 w 748505"/>
                    <a:gd name="connsiteY3" fmla="*/ 230132 h 390470"/>
                    <a:gd name="connsiteX4" fmla="*/ 56356 w 748505"/>
                    <a:gd name="connsiteY4" fmla="*/ 194414 h 390470"/>
                    <a:gd name="connsiteX5" fmla="*/ 92868 w 748505"/>
                    <a:gd name="connsiteY5" fmla="*/ 146788 h 390470"/>
                    <a:gd name="connsiteX6" fmla="*/ 123825 w 748505"/>
                    <a:gd name="connsiteY6" fmla="*/ 115039 h 390470"/>
                    <a:gd name="connsiteX7" fmla="*/ 160336 w 748505"/>
                    <a:gd name="connsiteY7" fmla="*/ 89639 h 390470"/>
                    <a:gd name="connsiteX8" fmla="*/ 215106 w 748505"/>
                    <a:gd name="connsiteY8" fmla="*/ 61065 h 390470"/>
                    <a:gd name="connsiteX9" fmla="*/ 272257 w 748505"/>
                    <a:gd name="connsiteY9" fmla="*/ 40426 h 390470"/>
                    <a:gd name="connsiteX10" fmla="*/ 324644 w 748505"/>
                    <a:gd name="connsiteY10" fmla="*/ 22171 h 390470"/>
                    <a:gd name="connsiteX11" fmla="*/ 381794 w 748505"/>
                    <a:gd name="connsiteY11" fmla="*/ 8676 h 390470"/>
                    <a:gd name="connsiteX12" fmla="*/ 434181 w 748505"/>
                    <a:gd name="connsiteY12" fmla="*/ 5501 h 390470"/>
                    <a:gd name="connsiteX13" fmla="*/ 491331 w 748505"/>
                    <a:gd name="connsiteY13" fmla="*/ 5501 h 390470"/>
                    <a:gd name="connsiteX14" fmla="*/ 572294 w 748505"/>
                    <a:gd name="connsiteY14" fmla="*/ 1532 h 390470"/>
                    <a:gd name="connsiteX15" fmla="*/ 627857 w 748505"/>
                    <a:gd name="connsiteY15" fmla="*/ 739 h 390470"/>
                    <a:gd name="connsiteX16" fmla="*/ 669133 w 748505"/>
                    <a:gd name="connsiteY16" fmla="*/ 4708 h 390470"/>
                    <a:gd name="connsiteX17" fmla="*/ 748505 w 748505"/>
                    <a:gd name="connsiteY17" fmla="*/ 2328 h 390470"/>
                    <a:gd name="connsiteX0" fmla="*/ 0 w 748505"/>
                    <a:gd name="connsiteY0" fmla="*/ 390470 h 390470"/>
                    <a:gd name="connsiteX1" fmla="*/ 3175 w 748505"/>
                    <a:gd name="connsiteY1" fmla="*/ 324589 h 390470"/>
                    <a:gd name="connsiteX2" fmla="*/ 11907 w 748505"/>
                    <a:gd name="connsiteY2" fmla="*/ 279345 h 390470"/>
                    <a:gd name="connsiteX3" fmla="*/ 38100 w 748505"/>
                    <a:gd name="connsiteY3" fmla="*/ 230132 h 390470"/>
                    <a:gd name="connsiteX4" fmla="*/ 56356 w 748505"/>
                    <a:gd name="connsiteY4" fmla="*/ 194414 h 390470"/>
                    <a:gd name="connsiteX5" fmla="*/ 92868 w 748505"/>
                    <a:gd name="connsiteY5" fmla="*/ 146788 h 390470"/>
                    <a:gd name="connsiteX6" fmla="*/ 123825 w 748505"/>
                    <a:gd name="connsiteY6" fmla="*/ 115039 h 390470"/>
                    <a:gd name="connsiteX7" fmla="*/ 160336 w 748505"/>
                    <a:gd name="connsiteY7" fmla="*/ 89639 h 390470"/>
                    <a:gd name="connsiteX8" fmla="*/ 215106 w 748505"/>
                    <a:gd name="connsiteY8" fmla="*/ 61065 h 390470"/>
                    <a:gd name="connsiteX9" fmla="*/ 272257 w 748505"/>
                    <a:gd name="connsiteY9" fmla="*/ 40426 h 390470"/>
                    <a:gd name="connsiteX10" fmla="*/ 324644 w 748505"/>
                    <a:gd name="connsiteY10" fmla="*/ 22171 h 390470"/>
                    <a:gd name="connsiteX11" fmla="*/ 381794 w 748505"/>
                    <a:gd name="connsiteY11" fmla="*/ 8676 h 390470"/>
                    <a:gd name="connsiteX12" fmla="*/ 434181 w 748505"/>
                    <a:gd name="connsiteY12" fmla="*/ 5501 h 390470"/>
                    <a:gd name="connsiteX13" fmla="*/ 491331 w 748505"/>
                    <a:gd name="connsiteY13" fmla="*/ 5501 h 390470"/>
                    <a:gd name="connsiteX14" fmla="*/ 572294 w 748505"/>
                    <a:gd name="connsiteY14" fmla="*/ 1532 h 390470"/>
                    <a:gd name="connsiteX15" fmla="*/ 627857 w 748505"/>
                    <a:gd name="connsiteY15" fmla="*/ 739 h 390470"/>
                    <a:gd name="connsiteX16" fmla="*/ 669133 w 748505"/>
                    <a:gd name="connsiteY16" fmla="*/ 4708 h 390470"/>
                    <a:gd name="connsiteX17" fmla="*/ 748505 w 748505"/>
                    <a:gd name="connsiteY17" fmla="*/ 2328 h 390470"/>
                    <a:gd name="connsiteX0" fmla="*/ 0 w 748505"/>
                    <a:gd name="connsiteY0" fmla="*/ 390470 h 390470"/>
                    <a:gd name="connsiteX1" fmla="*/ 3175 w 748505"/>
                    <a:gd name="connsiteY1" fmla="*/ 324589 h 390470"/>
                    <a:gd name="connsiteX2" fmla="*/ 11907 w 748505"/>
                    <a:gd name="connsiteY2" fmla="*/ 279345 h 390470"/>
                    <a:gd name="connsiteX3" fmla="*/ 38100 w 748505"/>
                    <a:gd name="connsiteY3" fmla="*/ 230132 h 390470"/>
                    <a:gd name="connsiteX4" fmla="*/ 56356 w 748505"/>
                    <a:gd name="connsiteY4" fmla="*/ 194414 h 390470"/>
                    <a:gd name="connsiteX5" fmla="*/ 92868 w 748505"/>
                    <a:gd name="connsiteY5" fmla="*/ 146788 h 390470"/>
                    <a:gd name="connsiteX6" fmla="*/ 123825 w 748505"/>
                    <a:gd name="connsiteY6" fmla="*/ 115039 h 390470"/>
                    <a:gd name="connsiteX7" fmla="*/ 160336 w 748505"/>
                    <a:gd name="connsiteY7" fmla="*/ 89639 h 390470"/>
                    <a:gd name="connsiteX8" fmla="*/ 215106 w 748505"/>
                    <a:gd name="connsiteY8" fmla="*/ 61065 h 390470"/>
                    <a:gd name="connsiteX9" fmla="*/ 272257 w 748505"/>
                    <a:gd name="connsiteY9" fmla="*/ 38045 h 390470"/>
                    <a:gd name="connsiteX10" fmla="*/ 324644 w 748505"/>
                    <a:gd name="connsiteY10" fmla="*/ 22171 h 390470"/>
                    <a:gd name="connsiteX11" fmla="*/ 381794 w 748505"/>
                    <a:gd name="connsiteY11" fmla="*/ 8676 h 390470"/>
                    <a:gd name="connsiteX12" fmla="*/ 434181 w 748505"/>
                    <a:gd name="connsiteY12" fmla="*/ 5501 h 390470"/>
                    <a:gd name="connsiteX13" fmla="*/ 491331 w 748505"/>
                    <a:gd name="connsiteY13" fmla="*/ 5501 h 390470"/>
                    <a:gd name="connsiteX14" fmla="*/ 572294 w 748505"/>
                    <a:gd name="connsiteY14" fmla="*/ 1532 h 390470"/>
                    <a:gd name="connsiteX15" fmla="*/ 627857 w 748505"/>
                    <a:gd name="connsiteY15" fmla="*/ 739 h 390470"/>
                    <a:gd name="connsiteX16" fmla="*/ 669133 w 748505"/>
                    <a:gd name="connsiteY16" fmla="*/ 4708 h 390470"/>
                    <a:gd name="connsiteX17" fmla="*/ 748505 w 748505"/>
                    <a:gd name="connsiteY17" fmla="*/ 2328 h 390470"/>
                    <a:gd name="connsiteX0" fmla="*/ 0 w 748505"/>
                    <a:gd name="connsiteY0" fmla="*/ 390470 h 390470"/>
                    <a:gd name="connsiteX1" fmla="*/ 3175 w 748505"/>
                    <a:gd name="connsiteY1" fmla="*/ 324589 h 390470"/>
                    <a:gd name="connsiteX2" fmla="*/ 11907 w 748505"/>
                    <a:gd name="connsiteY2" fmla="*/ 279345 h 390470"/>
                    <a:gd name="connsiteX3" fmla="*/ 38100 w 748505"/>
                    <a:gd name="connsiteY3" fmla="*/ 230132 h 390470"/>
                    <a:gd name="connsiteX4" fmla="*/ 56356 w 748505"/>
                    <a:gd name="connsiteY4" fmla="*/ 194414 h 390470"/>
                    <a:gd name="connsiteX5" fmla="*/ 92868 w 748505"/>
                    <a:gd name="connsiteY5" fmla="*/ 146788 h 390470"/>
                    <a:gd name="connsiteX6" fmla="*/ 123825 w 748505"/>
                    <a:gd name="connsiteY6" fmla="*/ 115039 h 390470"/>
                    <a:gd name="connsiteX7" fmla="*/ 165099 w 748505"/>
                    <a:gd name="connsiteY7" fmla="*/ 87258 h 390470"/>
                    <a:gd name="connsiteX8" fmla="*/ 215106 w 748505"/>
                    <a:gd name="connsiteY8" fmla="*/ 61065 h 390470"/>
                    <a:gd name="connsiteX9" fmla="*/ 272257 w 748505"/>
                    <a:gd name="connsiteY9" fmla="*/ 38045 h 390470"/>
                    <a:gd name="connsiteX10" fmla="*/ 324644 w 748505"/>
                    <a:gd name="connsiteY10" fmla="*/ 22171 h 390470"/>
                    <a:gd name="connsiteX11" fmla="*/ 381794 w 748505"/>
                    <a:gd name="connsiteY11" fmla="*/ 8676 h 390470"/>
                    <a:gd name="connsiteX12" fmla="*/ 434181 w 748505"/>
                    <a:gd name="connsiteY12" fmla="*/ 5501 h 390470"/>
                    <a:gd name="connsiteX13" fmla="*/ 491331 w 748505"/>
                    <a:gd name="connsiteY13" fmla="*/ 5501 h 390470"/>
                    <a:gd name="connsiteX14" fmla="*/ 572294 w 748505"/>
                    <a:gd name="connsiteY14" fmla="*/ 1532 h 390470"/>
                    <a:gd name="connsiteX15" fmla="*/ 627857 w 748505"/>
                    <a:gd name="connsiteY15" fmla="*/ 739 h 390470"/>
                    <a:gd name="connsiteX16" fmla="*/ 669133 w 748505"/>
                    <a:gd name="connsiteY16" fmla="*/ 4708 h 390470"/>
                    <a:gd name="connsiteX17" fmla="*/ 748505 w 748505"/>
                    <a:gd name="connsiteY17" fmla="*/ 2328 h 390470"/>
                    <a:gd name="connsiteX0" fmla="*/ 0 w 748505"/>
                    <a:gd name="connsiteY0" fmla="*/ 390470 h 390470"/>
                    <a:gd name="connsiteX1" fmla="*/ 3175 w 748505"/>
                    <a:gd name="connsiteY1" fmla="*/ 326970 h 390470"/>
                    <a:gd name="connsiteX2" fmla="*/ 11907 w 748505"/>
                    <a:gd name="connsiteY2" fmla="*/ 279345 h 390470"/>
                    <a:gd name="connsiteX3" fmla="*/ 38100 w 748505"/>
                    <a:gd name="connsiteY3" fmla="*/ 230132 h 390470"/>
                    <a:gd name="connsiteX4" fmla="*/ 56356 w 748505"/>
                    <a:gd name="connsiteY4" fmla="*/ 194414 h 390470"/>
                    <a:gd name="connsiteX5" fmla="*/ 92868 w 748505"/>
                    <a:gd name="connsiteY5" fmla="*/ 146788 h 390470"/>
                    <a:gd name="connsiteX6" fmla="*/ 123825 w 748505"/>
                    <a:gd name="connsiteY6" fmla="*/ 115039 h 390470"/>
                    <a:gd name="connsiteX7" fmla="*/ 165099 w 748505"/>
                    <a:gd name="connsiteY7" fmla="*/ 87258 h 390470"/>
                    <a:gd name="connsiteX8" fmla="*/ 215106 w 748505"/>
                    <a:gd name="connsiteY8" fmla="*/ 61065 h 390470"/>
                    <a:gd name="connsiteX9" fmla="*/ 272257 w 748505"/>
                    <a:gd name="connsiteY9" fmla="*/ 38045 h 390470"/>
                    <a:gd name="connsiteX10" fmla="*/ 324644 w 748505"/>
                    <a:gd name="connsiteY10" fmla="*/ 22171 h 390470"/>
                    <a:gd name="connsiteX11" fmla="*/ 381794 w 748505"/>
                    <a:gd name="connsiteY11" fmla="*/ 8676 h 390470"/>
                    <a:gd name="connsiteX12" fmla="*/ 434181 w 748505"/>
                    <a:gd name="connsiteY12" fmla="*/ 5501 h 390470"/>
                    <a:gd name="connsiteX13" fmla="*/ 491331 w 748505"/>
                    <a:gd name="connsiteY13" fmla="*/ 5501 h 390470"/>
                    <a:gd name="connsiteX14" fmla="*/ 572294 w 748505"/>
                    <a:gd name="connsiteY14" fmla="*/ 1532 h 390470"/>
                    <a:gd name="connsiteX15" fmla="*/ 627857 w 748505"/>
                    <a:gd name="connsiteY15" fmla="*/ 739 h 390470"/>
                    <a:gd name="connsiteX16" fmla="*/ 669133 w 748505"/>
                    <a:gd name="connsiteY16" fmla="*/ 4708 h 390470"/>
                    <a:gd name="connsiteX17" fmla="*/ 748505 w 748505"/>
                    <a:gd name="connsiteY17" fmla="*/ 2328 h 390470"/>
                    <a:gd name="connsiteX0" fmla="*/ 0 w 748505"/>
                    <a:gd name="connsiteY0" fmla="*/ 390470 h 390470"/>
                    <a:gd name="connsiteX1" fmla="*/ 3175 w 748505"/>
                    <a:gd name="connsiteY1" fmla="*/ 326970 h 390470"/>
                    <a:gd name="connsiteX2" fmla="*/ 21432 w 748505"/>
                    <a:gd name="connsiteY2" fmla="*/ 267439 h 390470"/>
                    <a:gd name="connsiteX3" fmla="*/ 38100 w 748505"/>
                    <a:gd name="connsiteY3" fmla="*/ 230132 h 390470"/>
                    <a:gd name="connsiteX4" fmla="*/ 56356 w 748505"/>
                    <a:gd name="connsiteY4" fmla="*/ 194414 h 390470"/>
                    <a:gd name="connsiteX5" fmla="*/ 92868 w 748505"/>
                    <a:gd name="connsiteY5" fmla="*/ 146788 h 390470"/>
                    <a:gd name="connsiteX6" fmla="*/ 123825 w 748505"/>
                    <a:gd name="connsiteY6" fmla="*/ 115039 h 390470"/>
                    <a:gd name="connsiteX7" fmla="*/ 165099 w 748505"/>
                    <a:gd name="connsiteY7" fmla="*/ 87258 h 390470"/>
                    <a:gd name="connsiteX8" fmla="*/ 215106 w 748505"/>
                    <a:gd name="connsiteY8" fmla="*/ 61065 h 390470"/>
                    <a:gd name="connsiteX9" fmla="*/ 272257 w 748505"/>
                    <a:gd name="connsiteY9" fmla="*/ 38045 h 390470"/>
                    <a:gd name="connsiteX10" fmla="*/ 324644 w 748505"/>
                    <a:gd name="connsiteY10" fmla="*/ 22171 h 390470"/>
                    <a:gd name="connsiteX11" fmla="*/ 381794 w 748505"/>
                    <a:gd name="connsiteY11" fmla="*/ 8676 h 390470"/>
                    <a:gd name="connsiteX12" fmla="*/ 434181 w 748505"/>
                    <a:gd name="connsiteY12" fmla="*/ 5501 h 390470"/>
                    <a:gd name="connsiteX13" fmla="*/ 491331 w 748505"/>
                    <a:gd name="connsiteY13" fmla="*/ 5501 h 390470"/>
                    <a:gd name="connsiteX14" fmla="*/ 572294 w 748505"/>
                    <a:gd name="connsiteY14" fmla="*/ 1532 h 390470"/>
                    <a:gd name="connsiteX15" fmla="*/ 627857 w 748505"/>
                    <a:gd name="connsiteY15" fmla="*/ 739 h 390470"/>
                    <a:gd name="connsiteX16" fmla="*/ 669133 w 748505"/>
                    <a:gd name="connsiteY16" fmla="*/ 4708 h 390470"/>
                    <a:gd name="connsiteX17" fmla="*/ 748505 w 748505"/>
                    <a:gd name="connsiteY17" fmla="*/ 2328 h 390470"/>
                    <a:gd name="connsiteX0" fmla="*/ 0 w 748505"/>
                    <a:gd name="connsiteY0" fmla="*/ 390470 h 390470"/>
                    <a:gd name="connsiteX1" fmla="*/ 10319 w 748505"/>
                    <a:gd name="connsiteY1" fmla="*/ 317445 h 390470"/>
                    <a:gd name="connsiteX2" fmla="*/ 21432 w 748505"/>
                    <a:gd name="connsiteY2" fmla="*/ 267439 h 390470"/>
                    <a:gd name="connsiteX3" fmla="*/ 38100 w 748505"/>
                    <a:gd name="connsiteY3" fmla="*/ 230132 h 390470"/>
                    <a:gd name="connsiteX4" fmla="*/ 56356 w 748505"/>
                    <a:gd name="connsiteY4" fmla="*/ 194414 h 390470"/>
                    <a:gd name="connsiteX5" fmla="*/ 92868 w 748505"/>
                    <a:gd name="connsiteY5" fmla="*/ 146788 h 390470"/>
                    <a:gd name="connsiteX6" fmla="*/ 123825 w 748505"/>
                    <a:gd name="connsiteY6" fmla="*/ 115039 h 390470"/>
                    <a:gd name="connsiteX7" fmla="*/ 165099 w 748505"/>
                    <a:gd name="connsiteY7" fmla="*/ 87258 h 390470"/>
                    <a:gd name="connsiteX8" fmla="*/ 215106 w 748505"/>
                    <a:gd name="connsiteY8" fmla="*/ 61065 h 390470"/>
                    <a:gd name="connsiteX9" fmla="*/ 272257 w 748505"/>
                    <a:gd name="connsiteY9" fmla="*/ 38045 h 390470"/>
                    <a:gd name="connsiteX10" fmla="*/ 324644 w 748505"/>
                    <a:gd name="connsiteY10" fmla="*/ 22171 h 390470"/>
                    <a:gd name="connsiteX11" fmla="*/ 381794 w 748505"/>
                    <a:gd name="connsiteY11" fmla="*/ 8676 h 390470"/>
                    <a:gd name="connsiteX12" fmla="*/ 434181 w 748505"/>
                    <a:gd name="connsiteY12" fmla="*/ 5501 h 390470"/>
                    <a:gd name="connsiteX13" fmla="*/ 491331 w 748505"/>
                    <a:gd name="connsiteY13" fmla="*/ 5501 h 390470"/>
                    <a:gd name="connsiteX14" fmla="*/ 572294 w 748505"/>
                    <a:gd name="connsiteY14" fmla="*/ 1532 h 390470"/>
                    <a:gd name="connsiteX15" fmla="*/ 627857 w 748505"/>
                    <a:gd name="connsiteY15" fmla="*/ 739 h 390470"/>
                    <a:gd name="connsiteX16" fmla="*/ 669133 w 748505"/>
                    <a:gd name="connsiteY16" fmla="*/ 4708 h 390470"/>
                    <a:gd name="connsiteX17" fmla="*/ 748505 w 748505"/>
                    <a:gd name="connsiteY17" fmla="*/ 2328 h 39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8505" h="390470">
                      <a:moveTo>
                        <a:pt x="0" y="390470"/>
                      </a:moveTo>
                      <a:cubicBezTo>
                        <a:pt x="4233" y="369303"/>
                        <a:pt x="6747" y="337950"/>
                        <a:pt x="10319" y="317445"/>
                      </a:cubicBezTo>
                      <a:cubicBezTo>
                        <a:pt x="13891" y="296940"/>
                        <a:pt x="16802" y="281991"/>
                        <a:pt x="21432" y="267439"/>
                      </a:cubicBezTo>
                      <a:cubicBezTo>
                        <a:pt x="26062" y="252887"/>
                        <a:pt x="32279" y="242303"/>
                        <a:pt x="38100" y="230132"/>
                      </a:cubicBezTo>
                      <a:cubicBezTo>
                        <a:pt x="43921" y="217961"/>
                        <a:pt x="47228" y="208305"/>
                        <a:pt x="56356" y="194414"/>
                      </a:cubicBezTo>
                      <a:cubicBezTo>
                        <a:pt x="65484" y="180523"/>
                        <a:pt x="81623" y="160017"/>
                        <a:pt x="92868" y="146788"/>
                      </a:cubicBezTo>
                      <a:cubicBezTo>
                        <a:pt x="104113" y="133559"/>
                        <a:pt x="114300" y="128004"/>
                        <a:pt x="123825" y="115039"/>
                      </a:cubicBezTo>
                      <a:cubicBezTo>
                        <a:pt x="156816" y="84602"/>
                        <a:pt x="150504" y="97225"/>
                        <a:pt x="165099" y="87258"/>
                      </a:cubicBezTo>
                      <a:cubicBezTo>
                        <a:pt x="192219" y="68737"/>
                        <a:pt x="197246" y="69267"/>
                        <a:pt x="215106" y="61065"/>
                      </a:cubicBezTo>
                      <a:cubicBezTo>
                        <a:pt x="232966" y="52863"/>
                        <a:pt x="254001" y="44527"/>
                        <a:pt x="272257" y="38045"/>
                      </a:cubicBezTo>
                      <a:cubicBezTo>
                        <a:pt x="290513" y="31563"/>
                        <a:pt x="306388" y="27066"/>
                        <a:pt x="324644" y="22171"/>
                      </a:cubicBezTo>
                      <a:cubicBezTo>
                        <a:pt x="342900" y="17276"/>
                        <a:pt x="363538" y="11454"/>
                        <a:pt x="381794" y="8676"/>
                      </a:cubicBezTo>
                      <a:cubicBezTo>
                        <a:pt x="400050" y="5898"/>
                        <a:pt x="415925" y="6030"/>
                        <a:pt x="434181" y="5501"/>
                      </a:cubicBezTo>
                      <a:cubicBezTo>
                        <a:pt x="452437" y="4972"/>
                        <a:pt x="468312" y="6162"/>
                        <a:pt x="491331" y="5501"/>
                      </a:cubicBezTo>
                      <a:cubicBezTo>
                        <a:pt x="514350" y="4840"/>
                        <a:pt x="549540" y="2326"/>
                        <a:pt x="572294" y="1532"/>
                      </a:cubicBezTo>
                      <a:cubicBezTo>
                        <a:pt x="595048" y="738"/>
                        <a:pt x="604176" y="-981"/>
                        <a:pt x="627857" y="739"/>
                      </a:cubicBezTo>
                      <a:cubicBezTo>
                        <a:pt x="651538" y="2459"/>
                        <a:pt x="645056" y="-1113"/>
                        <a:pt x="669133" y="4708"/>
                      </a:cubicBezTo>
                      <a:lnTo>
                        <a:pt x="748505" y="2328"/>
                      </a:ln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p:nvSpPr>
              <p:spPr>
                <a:xfrm>
                  <a:off x="2750692" y="1826474"/>
                  <a:ext cx="762716" cy="6606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 name="直線矢印コネクタ 52"/>
                <p:cNvCxnSpPr/>
                <p:nvPr/>
              </p:nvCxnSpPr>
              <p:spPr>
                <a:xfrm flipH="1">
                  <a:off x="1675866" y="2487802"/>
                  <a:ext cx="1124842" cy="160285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1988542" y="3513192"/>
                  <a:ext cx="1526552" cy="450025"/>
                </a:xfrm>
                <a:prstGeom prst="rect">
                  <a:avLst/>
                </a:prstGeom>
                <a:noFill/>
              </p:spPr>
              <p:txBody>
                <a:bodyPr wrap="none" rtlCol="0">
                  <a:spAutoFit/>
                </a:bodyPr>
                <a:lstStyle/>
                <a:p>
                  <a:r>
                    <a:rPr kumimoji="1" lang="en-US" altLang="ja-JP" dirty="0" smtClean="0"/>
                    <a:t>MRTOF-MS</a:t>
                  </a:r>
                  <a:endParaRPr kumimoji="1" lang="ja-JP" altLang="en-US" dirty="0"/>
                </a:p>
              </p:txBody>
            </p:sp>
            <p:sp>
              <p:nvSpPr>
                <p:cNvPr id="55" name="正方形/長方形 54"/>
                <p:cNvSpPr/>
                <p:nvPr/>
              </p:nvSpPr>
              <p:spPr>
                <a:xfrm>
                  <a:off x="1975890" y="3943368"/>
                  <a:ext cx="1296774" cy="49537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1488862" y="4090659"/>
                  <a:ext cx="487027" cy="1885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6" name="正方形/長方形 45"/>
              <p:cNvSpPr/>
              <p:nvPr/>
            </p:nvSpPr>
            <p:spPr>
              <a:xfrm>
                <a:off x="51125" y="1310529"/>
                <a:ext cx="3901750" cy="42561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2" name="直線矢印コネクタ 41"/>
            <p:cNvCxnSpPr/>
            <p:nvPr/>
          </p:nvCxnSpPr>
          <p:spPr>
            <a:xfrm>
              <a:off x="1975889" y="2460594"/>
              <a:ext cx="491236"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2453132" y="2456612"/>
              <a:ext cx="1169273"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9408391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par>
                                <p:cTn id="8" presetID="9"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dissolve">
                                      <p:cBhvr>
                                        <p:cTn id="10" dur="500"/>
                                        <p:tgtEl>
                                          <p:spTgt spid="4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764286"/>
          </a:xfrm>
        </p:spPr>
        <p:txBody>
          <a:bodyPr>
            <a:normAutofit fontScale="90000"/>
          </a:bodyPr>
          <a:lstStyle/>
          <a:p>
            <a:r>
              <a:rPr lang="en-US" altLang="ja-JP" dirty="0" smtClean="0"/>
              <a:t>Initial mass measurement in trans-uranium region at GARIS II</a:t>
            </a:r>
            <a:endParaRPr lang="en-US" dirty="0"/>
          </a:p>
        </p:txBody>
      </p:sp>
      <p:sp>
        <p:nvSpPr>
          <p:cNvPr id="4" name="正方形/長方形 3"/>
          <p:cNvSpPr/>
          <p:nvPr/>
        </p:nvSpPr>
        <p:spPr>
          <a:xfrm>
            <a:off x="4003121" y="1240422"/>
            <a:ext cx="4697350" cy="738664"/>
          </a:xfrm>
          <a:prstGeom prst="rect">
            <a:avLst/>
          </a:prstGeom>
        </p:spPr>
        <p:txBody>
          <a:bodyPr wrap="square">
            <a:spAutoFit/>
          </a:bodyPr>
          <a:lstStyle/>
          <a:p>
            <a:r>
              <a:rPr lang="en-US" altLang="ja-JP" sz="1400" dirty="0">
                <a:solidFill>
                  <a:srgbClr val="000000"/>
                </a:solidFill>
              </a:rPr>
              <a:t>• </a:t>
            </a:r>
            <a:r>
              <a:rPr lang="en-US" altLang="ja-JP" sz="1400" dirty="0" smtClean="0">
                <a:solidFill>
                  <a:srgbClr val="000000"/>
                </a:solidFill>
              </a:rPr>
              <a:t>P. </a:t>
            </a:r>
            <a:r>
              <a:rPr lang="en-US" altLang="ja-JP" sz="1400" dirty="0" err="1" smtClean="0">
                <a:solidFill>
                  <a:srgbClr val="000000"/>
                </a:solidFill>
              </a:rPr>
              <a:t>Schury</a:t>
            </a:r>
            <a:r>
              <a:rPr lang="en-US" altLang="ja-JP" sz="1400" dirty="0" smtClean="0">
                <a:solidFill>
                  <a:srgbClr val="000000"/>
                </a:solidFill>
              </a:rPr>
              <a:t>, NP1512-LINAC07R1: </a:t>
            </a:r>
            <a:r>
              <a:rPr lang="en-US" altLang="ja-JP" sz="1400" dirty="0">
                <a:solidFill>
                  <a:srgbClr val="000000"/>
                </a:solidFill>
              </a:rPr>
              <a:t>“Initial Study of Atomic Masses in Trans-Uranium </a:t>
            </a:r>
            <a:r>
              <a:rPr lang="en-US" altLang="ja-JP" sz="1400" dirty="0" smtClean="0">
                <a:solidFill>
                  <a:srgbClr val="000000"/>
                </a:solidFill>
              </a:rPr>
              <a:t>Elements at </a:t>
            </a:r>
            <a:r>
              <a:rPr lang="en-US" altLang="ja-JP" sz="1400" dirty="0">
                <a:solidFill>
                  <a:srgbClr val="000000"/>
                </a:solidFill>
              </a:rPr>
              <a:t>GARIS-II by Means of a Multi-Reflection Time-of-</a:t>
            </a:r>
            <a:r>
              <a:rPr lang="en-US" altLang="ja-JP" sz="1400" dirty="0" smtClean="0">
                <a:solidFill>
                  <a:srgbClr val="000000"/>
                </a:solidFill>
              </a:rPr>
              <a:t>Flight Mass </a:t>
            </a:r>
            <a:r>
              <a:rPr lang="en-US" altLang="ja-JP" sz="1400" dirty="0">
                <a:solidFill>
                  <a:srgbClr val="000000"/>
                </a:solidFill>
              </a:rPr>
              <a:t>Spectrograph” (</a:t>
            </a:r>
            <a:r>
              <a:rPr lang="en-US" altLang="ja-JP" sz="1400" dirty="0" smtClean="0">
                <a:solidFill>
                  <a:srgbClr val="000000"/>
                </a:solidFill>
              </a:rPr>
              <a:t>2016~)</a:t>
            </a:r>
            <a:endParaRPr lang="en-US" altLang="ja-JP" sz="1400" dirty="0">
              <a:solidFill>
                <a:srgbClr val="000000"/>
              </a:solidFill>
            </a:endParaRPr>
          </a:p>
        </p:txBody>
      </p:sp>
      <p:pic>
        <p:nvPicPr>
          <p:cNvPr id="5" name="pasted-image.png"/>
          <p:cNvPicPr>
            <a:picLocks noChangeAspect="1"/>
          </p:cNvPicPr>
          <p:nvPr/>
        </p:nvPicPr>
        <p:blipFill rotWithShape="1">
          <a:blip r:embed="rId3">
            <a:extLst/>
          </a:blip>
          <a:srcRect b="50693"/>
          <a:stretch/>
        </p:blipFill>
        <p:spPr>
          <a:xfrm>
            <a:off x="-10850" y="1114741"/>
            <a:ext cx="3972939" cy="3090889"/>
          </a:xfrm>
          <a:prstGeom prst="rect">
            <a:avLst/>
          </a:prstGeom>
          <a:ln w="12700">
            <a:miter lim="400000"/>
          </a:ln>
        </p:spPr>
      </p:pic>
      <p:pic>
        <p:nvPicPr>
          <p:cNvPr id="6" name="図 5"/>
          <p:cNvPicPr>
            <a:picLocks noChangeAspect="1"/>
          </p:cNvPicPr>
          <p:nvPr/>
        </p:nvPicPr>
        <p:blipFill>
          <a:blip r:embed="rId4"/>
          <a:stretch>
            <a:fillRect/>
          </a:stretch>
        </p:blipFill>
        <p:spPr>
          <a:xfrm>
            <a:off x="4125113" y="2665790"/>
            <a:ext cx="5011119" cy="3847347"/>
          </a:xfrm>
          <a:prstGeom prst="rect">
            <a:avLst/>
          </a:prstGeom>
        </p:spPr>
      </p:pic>
      <p:sp>
        <p:nvSpPr>
          <p:cNvPr id="7" name="テキスト ボックス 6"/>
          <p:cNvSpPr txBox="1"/>
          <p:nvPr/>
        </p:nvSpPr>
        <p:spPr>
          <a:xfrm>
            <a:off x="-55689" y="4418218"/>
            <a:ext cx="4900345" cy="2308324"/>
          </a:xfrm>
          <a:prstGeom prst="rect">
            <a:avLst/>
          </a:prstGeom>
          <a:noFill/>
        </p:spPr>
        <p:txBody>
          <a:bodyPr wrap="square" rtlCol="0">
            <a:spAutoFit/>
          </a:bodyPr>
          <a:lstStyle/>
          <a:p>
            <a:r>
              <a:rPr lang="en-US" dirty="0" smtClean="0"/>
              <a:t>• Our first attempt to determine the absolute </a:t>
            </a:r>
          </a:p>
          <a:p>
            <a:r>
              <a:rPr lang="en-US" dirty="0"/>
              <a:t> </a:t>
            </a:r>
            <a:r>
              <a:rPr lang="en-US" dirty="0" smtClean="0"/>
              <a:t>   masses in SHE region by detecting a small </a:t>
            </a:r>
          </a:p>
          <a:p>
            <a:r>
              <a:rPr lang="en-US" dirty="0"/>
              <a:t> </a:t>
            </a:r>
            <a:r>
              <a:rPr lang="en-US" dirty="0" smtClean="0"/>
              <a:t>   amount of radioactive ions</a:t>
            </a:r>
          </a:p>
          <a:p>
            <a:r>
              <a:rPr lang="en-US" dirty="0" smtClean="0"/>
              <a:t>• Masses of 8 </a:t>
            </a:r>
            <a:r>
              <a:rPr lang="en-US" altLang="ja-JP" dirty="0" smtClean="0"/>
              <a:t>proton-rich</a:t>
            </a:r>
            <a:r>
              <a:rPr lang="ja-JP" altLang="en-US" dirty="0" smtClean="0"/>
              <a:t> </a:t>
            </a:r>
            <a:r>
              <a:rPr lang="en-US" dirty="0" smtClean="0"/>
              <a:t>isotopes in the </a:t>
            </a:r>
          </a:p>
          <a:p>
            <a:r>
              <a:rPr lang="ja-JP" altLang="en-US" dirty="0"/>
              <a:t> </a:t>
            </a:r>
            <a:r>
              <a:rPr lang="ja-JP" altLang="en-US" dirty="0" smtClean="0"/>
              <a:t>  </a:t>
            </a:r>
            <a:r>
              <a:rPr lang="en-US" dirty="0" smtClean="0"/>
              <a:t>heavy-mass region have been directly   </a:t>
            </a:r>
          </a:p>
          <a:p>
            <a:r>
              <a:rPr lang="en-US" dirty="0"/>
              <a:t> </a:t>
            </a:r>
            <a:r>
              <a:rPr lang="en-US" dirty="0" smtClean="0"/>
              <a:t>   measured, for the first time</a:t>
            </a:r>
          </a:p>
          <a:p>
            <a:r>
              <a:rPr lang="en-US" altLang="ja-JP" dirty="0" smtClean="0"/>
              <a:t>• Various </a:t>
            </a:r>
            <a:r>
              <a:rPr lang="en-US" altLang="ja-JP" dirty="0"/>
              <a:t>isobars </a:t>
            </a:r>
            <a:r>
              <a:rPr lang="en-US" altLang="ja-JP" dirty="0" smtClean="0"/>
              <a:t>can be measured at the </a:t>
            </a:r>
          </a:p>
          <a:p>
            <a:r>
              <a:rPr lang="en-US" altLang="ja-JP" dirty="0"/>
              <a:t> </a:t>
            </a:r>
            <a:r>
              <a:rPr lang="en-US" altLang="ja-JP" dirty="0" smtClean="0"/>
              <a:t>   same time.</a:t>
            </a:r>
            <a:endParaRPr lang="en-US" altLang="ja-JP" dirty="0"/>
          </a:p>
        </p:txBody>
      </p:sp>
      <p:sp>
        <p:nvSpPr>
          <p:cNvPr id="3" name="テキスト ボックス 2"/>
          <p:cNvSpPr txBox="1"/>
          <p:nvPr/>
        </p:nvSpPr>
        <p:spPr>
          <a:xfrm>
            <a:off x="1540414" y="1434507"/>
            <a:ext cx="2217036" cy="246221"/>
          </a:xfrm>
          <a:prstGeom prst="rect">
            <a:avLst/>
          </a:prstGeom>
          <a:noFill/>
        </p:spPr>
        <p:txBody>
          <a:bodyPr wrap="none" rtlCol="0">
            <a:spAutoFit/>
          </a:bodyPr>
          <a:lstStyle/>
          <a:p>
            <a:r>
              <a:rPr lang="en-US" sz="1000" dirty="0" smtClean="0"/>
              <a:t>P. </a:t>
            </a:r>
            <a:r>
              <a:rPr lang="en-US" sz="1000" dirty="0" err="1" smtClean="0"/>
              <a:t>Schury</a:t>
            </a:r>
            <a:r>
              <a:rPr lang="en-US" sz="1000" dirty="0" smtClean="0"/>
              <a:t> et al., P.R. C95(‘17)011305(R)</a:t>
            </a:r>
            <a:endParaRPr lang="en-US" sz="1000" dirty="0"/>
          </a:p>
        </p:txBody>
      </p:sp>
    </p:spTree>
    <p:extLst>
      <p:ext uri="{BB962C8B-B14F-4D97-AF65-F5344CB8AC3E}">
        <p14:creationId xmlns:p14="http://schemas.microsoft.com/office/powerpoint/2010/main" val="234877837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891658569"/>
              </p:ext>
            </p:extLst>
          </p:nvPr>
        </p:nvGraphicFramePr>
        <p:xfrm>
          <a:off x="3263314" y="1304121"/>
          <a:ext cx="4786251" cy="4027620"/>
        </p:xfrm>
        <a:graphic>
          <a:graphicData uri="http://schemas.openxmlformats.org/drawingml/2006/table">
            <a:tbl>
              <a:tblPr/>
              <a:tblGrid>
                <a:gridCol w="443171"/>
                <a:gridCol w="620440"/>
                <a:gridCol w="620440"/>
                <a:gridCol w="620440"/>
                <a:gridCol w="620440"/>
                <a:gridCol w="620440"/>
                <a:gridCol w="620440"/>
                <a:gridCol w="620440"/>
              </a:tblGrid>
              <a:tr h="589408">
                <a:tc>
                  <a:txBody>
                    <a:bodyPr/>
                    <a:lstStyle/>
                    <a:p>
                      <a:pPr algn="ctr" fontAlgn="ctr"/>
                      <a:r>
                        <a:rPr lang="en-US" altLang="ja-JP" sz="2000" b="1" i="0" u="none" strike="noStrike" dirty="0" err="1" smtClean="0">
                          <a:solidFill>
                            <a:schemeClr val="tx1"/>
                          </a:solidFill>
                          <a:effectLst/>
                          <a:latin typeface="+mn-lt"/>
                        </a:rPr>
                        <a:t>Pt</a:t>
                      </a:r>
                      <a:r>
                        <a:rPr lang="en-US" altLang="ja-JP" sz="2000" b="1" i="0" u="none" strike="noStrike" dirty="0" smtClean="0">
                          <a:solidFill>
                            <a:schemeClr val="tx1"/>
                          </a:solidFill>
                          <a:effectLst/>
                          <a:latin typeface="+mn-lt"/>
                        </a:rPr>
                        <a:t>   </a:t>
                      </a:r>
                      <a:endParaRPr lang="ja-JP" altLang="en-US" sz="2000" b="1" i="0" u="none" strike="noStrike" dirty="0">
                        <a:solidFill>
                          <a:schemeClr val="tx1"/>
                        </a:solidFill>
                        <a:effectLst/>
                        <a:latin typeface="+mn-lt"/>
                      </a:endParaRPr>
                    </a:p>
                  </a:txBody>
                  <a:tcPr marL="9795" marR="9795" marT="10611"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2200" b="1" i="0" u="none" strike="noStrike" baseline="30000" dirty="0" smtClean="0">
                          <a:solidFill>
                            <a:schemeClr val="bg1"/>
                          </a:solidFill>
                          <a:effectLst/>
                          <a:latin typeface="+mn-lt"/>
                        </a:rPr>
                        <a:t>198</a:t>
                      </a:r>
                      <a:r>
                        <a:rPr lang="en-US" altLang="ja-JP" sz="2200" b="1" i="0" u="none" strike="noStrike" dirty="0" smtClean="0">
                          <a:solidFill>
                            <a:schemeClr val="bg1"/>
                          </a:solidFill>
                          <a:effectLst/>
                          <a:latin typeface="+mn-lt"/>
                        </a:rPr>
                        <a:t>Pt</a:t>
                      </a:r>
                      <a:endParaRPr lang="ja-JP" altLang="en-US" sz="2200" b="1" i="0" u="none" strike="noStrike" dirty="0">
                        <a:solidFill>
                          <a:schemeClr val="bg1"/>
                        </a:solidFill>
                        <a:effectLst/>
                        <a:latin typeface="+mn-lt"/>
                      </a:endParaRP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endParaRPr lang="ja-JP" altLang="en-US" sz="1800" b="1" i="0" u="none" strike="noStrike" dirty="0">
                        <a:solidFill>
                          <a:schemeClr val="tx1"/>
                        </a:solidFill>
                        <a:effectLst/>
                        <a:latin typeface="+mn-lt"/>
                      </a:endParaRP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fontAlgn="ctr"/>
                      <a:r>
                        <a:rPr lang="ja-JP" altLang="en-US" sz="1800" b="1" i="0" u="none" strike="noStrike" dirty="0">
                          <a:solidFill>
                            <a:schemeClr val="tx1"/>
                          </a:solidFill>
                          <a:effectLst/>
                          <a:latin typeface="+mn-lt"/>
                        </a:rPr>
                        <a:t>　</a:t>
                      </a: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endParaRPr lang="ja-JP" altLang="en-US" sz="1800" b="1" i="0" u="none" strike="noStrike" dirty="0">
                        <a:solidFill>
                          <a:schemeClr val="tx1"/>
                        </a:solidFill>
                        <a:effectLst/>
                        <a:latin typeface="+mn-lt"/>
                      </a:endParaRP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ja-JP" altLang="en-US" sz="1800" b="1" i="0" u="none" strike="noStrike" dirty="0">
                          <a:solidFill>
                            <a:schemeClr val="tx1"/>
                          </a:solidFill>
                          <a:effectLst/>
                          <a:latin typeface="+mn-lt"/>
                        </a:rPr>
                        <a:t>　</a:t>
                      </a: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800" b="1" i="0" u="none" strike="noStrike" dirty="0" smtClean="0">
                        <a:solidFill>
                          <a:schemeClr val="tx1"/>
                        </a:solidFill>
                        <a:effectLst/>
                        <a:latin typeface="+mn-lt"/>
                      </a:endParaRPr>
                    </a:p>
                  </a:txBody>
                  <a:tcPr marL="9795" marR="9795" marT="10611" marB="0" anchor="ctr">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800" b="1" i="0" u="none" strike="noStrike" dirty="0" smtClean="0">
                        <a:solidFill>
                          <a:schemeClr val="tx1"/>
                        </a:solidFill>
                        <a:effectLst/>
                        <a:latin typeface="+mn-lt"/>
                      </a:endParaRPr>
                    </a:p>
                  </a:txBody>
                  <a:tcPr marL="9795" marR="9795" marT="10611" marB="0" anchor="ct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6350" cap="flat" cmpd="sng" algn="ctr">
                      <a:solidFill>
                        <a:prstClr val="black"/>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FF00"/>
                    </a:solidFill>
                  </a:tcPr>
                </a:tc>
              </a:tr>
              <a:tr h="589408">
                <a:tc>
                  <a:txBody>
                    <a:bodyPr/>
                    <a:lstStyle/>
                    <a:p>
                      <a:pPr algn="ctr" fontAlgn="ctr"/>
                      <a:r>
                        <a:rPr lang="en-US" altLang="ja-JP" sz="2000" b="1" i="0" u="none" strike="noStrike" dirty="0" err="1" smtClean="0">
                          <a:solidFill>
                            <a:schemeClr val="tx1"/>
                          </a:solidFill>
                          <a:effectLst/>
                          <a:latin typeface="+mn-lt"/>
                        </a:rPr>
                        <a:t>Ir</a:t>
                      </a:r>
                      <a:endParaRPr lang="ja-JP" altLang="en-US" sz="2000" b="1" i="0" u="none" strike="noStrike" dirty="0">
                        <a:solidFill>
                          <a:schemeClr val="tx1"/>
                        </a:solidFill>
                        <a:effectLst/>
                        <a:latin typeface="+mn-lt"/>
                      </a:endParaRPr>
                    </a:p>
                  </a:txBody>
                  <a:tcPr marL="9795" marR="9795" marT="10611"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ja-JP" altLang="en-US" sz="1800" b="1" i="0" u="none" strike="noStrike" dirty="0">
                        <a:solidFill>
                          <a:schemeClr val="tx1"/>
                        </a:solidFill>
                        <a:effectLst/>
                        <a:latin typeface="+mn-lt"/>
                      </a:endParaRP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endParaRPr lang="ja-JP" altLang="en-US" sz="1800" b="1" i="0" u="none" strike="noStrike" dirty="0">
                        <a:solidFill>
                          <a:schemeClr val="tx1"/>
                        </a:solidFill>
                        <a:effectLst/>
                        <a:latin typeface="+mn-lt"/>
                      </a:endParaRP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endParaRPr lang="ja-JP" altLang="en-US" sz="1800" b="1" i="0" u="none" strike="noStrike" dirty="0">
                        <a:solidFill>
                          <a:schemeClr val="tx1"/>
                        </a:solidFill>
                        <a:effectLst/>
                        <a:latin typeface="+mn-lt"/>
                      </a:endParaRP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800" b="1" i="0" u="none" strike="noStrike" dirty="0" smtClean="0">
                        <a:solidFill>
                          <a:schemeClr val="tx1"/>
                        </a:solidFill>
                        <a:effectLst/>
                        <a:latin typeface="+mn-lt"/>
                      </a:endParaRP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800" b="1" i="0" u="none" strike="noStrike" dirty="0" smtClean="0">
                        <a:solidFill>
                          <a:schemeClr val="tx1"/>
                        </a:solidFill>
                        <a:effectLst/>
                        <a:latin typeface="+mn-lt"/>
                      </a:endParaRP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800" b="1" i="0" u="none" strike="noStrike" dirty="0" smtClean="0">
                        <a:solidFill>
                          <a:schemeClr val="tx1"/>
                        </a:solidFill>
                        <a:effectLst/>
                        <a:latin typeface="+mn-lt"/>
                      </a:endParaRPr>
                    </a:p>
                  </a:txBody>
                  <a:tcPr marL="9795" marR="9795" marT="10611" marB="0" anchor="ctr">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800" b="1" i="0" u="none" strike="noStrike" dirty="0" smtClean="0">
                        <a:solidFill>
                          <a:schemeClr val="bg1"/>
                        </a:solidFill>
                        <a:effectLst/>
                        <a:latin typeface="+mn-lt"/>
                      </a:endParaRPr>
                    </a:p>
                  </a:txBody>
                  <a:tcPr marL="9795" marR="9795" marT="10611" marB="0" anchor="ct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31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589408">
                <a:tc>
                  <a:txBody>
                    <a:bodyPr/>
                    <a:lstStyle/>
                    <a:p>
                      <a:pPr algn="ctr" fontAlgn="ctr"/>
                      <a:r>
                        <a:rPr lang="en-US" altLang="ja-JP" sz="2000" b="1" i="0" u="none" strike="noStrike" dirty="0" err="1" smtClean="0">
                          <a:solidFill>
                            <a:schemeClr val="tx1"/>
                          </a:solidFill>
                          <a:effectLst/>
                          <a:latin typeface="+mn-lt"/>
                        </a:rPr>
                        <a:t>Os</a:t>
                      </a:r>
                      <a:r>
                        <a:rPr lang="en-US" altLang="ja-JP" sz="2000" b="1" i="0" u="none" strike="noStrike" dirty="0" smtClean="0">
                          <a:solidFill>
                            <a:schemeClr val="tx1"/>
                          </a:solidFill>
                          <a:effectLst/>
                          <a:latin typeface="+mn-lt"/>
                        </a:rPr>
                        <a:t> </a:t>
                      </a:r>
                      <a:endParaRPr lang="ja-JP" altLang="en-US" sz="2000" b="1" i="0" u="none" strike="noStrike" dirty="0">
                        <a:solidFill>
                          <a:schemeClr val="tx1"/>
                        </a:solidFill>
                        <a:effectLst/>
                        <a:latin typeface="+mn-lt"/>
                      </a:endParaRPr>
                    </a:p>
                  </a:txBody>
                  <a:tcPr marL="9795" marR="9795" marT="10611"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800" b="1" i="0" u="none" strike="noStrike" dirty="0" smtClean="0">
                        <a:solidFill>
                          <a:schemeClr val="tx1"/>
                        </a:solidFill>
                        <a:effectLst/>
                        <a:latin typeface="+mn-lt"/>
                      </a:endParaRP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800" b="1" i="0" u="none" strike="noStrike" dirty="0" smtClean="0">
                        <a:solidFill>
                          <a:schemeClr val="tx1"/>
                        </a:solidFill>
                        <a:effectLst/>
                        <a:latin typeface="+mn-lt"/>
                      </a:endParaRP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800" b="1" i="0" u="none" strike="noStrike" dirty="0" smtClean="0">
                        <a:solidFill>
                          <a:schemeClr val="tx1"/>
                        </a:solidFill>
                        <a:effectLst/>
                        <a:latin typeface="+mn-lt"/>
                      </a:endParaRP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800" b="1" i="0" u="none" strike="noStrike" dirty="0">
                          <a:solidFill>
                            <a:schemeClr val="tx1"/>
                          </a:solidFill>
                          <a:effectLst/>
                          <a:latin typeface="+mn-lt"/>
                        </a:rPr>
                        <a:t>　</a:t>
                      </a: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800" b="1" i="0" u="none" strike="noStrike" dirty="0" smtClean="0">
                        <a:solidFill>
                          <a:schemeClr val="tx1"/>
                        </a:solidFill>
                        <a:effectLst/>
                        <a:latin typeface="+mn-lt"/>
                      </a:endParaRP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800" b="1" i="0" u="none" strike="noStrike" dirty="0">
                          <a:solidFill>
                            <a:schemeClr val="tx1"/>
                          </a:solidFill>
                          <a:effectLst/>
                          <a:latin typeface="+mn-lt"/>
                        </a:rPr>
                        <a:t>　</a:t>
                      </a:r>
                    </a:p>
                  </a:txBody>
                  <a:tcPr marL="9795" marR="9795" marT="10611" marB="0" anchor="ctr">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800" b="1" i="0" u="none" strike="noStrike" dirty="0" smtClean="0">
                        <a:solidFill>
                          <a:schemeClr val="bg1"/>
                        </a:solidFill>
                        <a:effectLst/>
                        <a:latin typeface="+mn-lt"/>
                      </a:endParaRPr>
                    </a:p>
                  </a:txBody>
                  <a:tcPr marL="9795" marR="9795" marT="10611" marB="0" anchor="ct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589408">
                <a:tc>
                  <a:txBody>
                    <a:bodyPr/>
                    <a:lstStyle/>
                    <a:p>
                      <a:pPr algn="ctr" fontAlgn="ctr"/>
                      <a:r>
                        <a:rPr lang="en-US" altLang="ja-JP" sz="2000" b="1" i="0" u="none" strike="noStrike" dirty="0" smtClean="0">
                          <a:solidFill>
                            <a:schemeClr val="tx1"/>
                          </a:solidFill>
                          <a:effectLst/>
                          <a:latin typeface="+mn-lt"/>
                        </a:rPr>
                        <a:t>Re</a:t>
                      </a:r>
                      <a:endParaRPr lang="ja-JP" altLang="en-US" sz="2000" b="1" i="0" u="none" strike="noStrike" dirty="0">
                        <a:solidFill>
                          <a:schemeClr val="tx1"/>
                        </a:solidFill>
                        <a:effectLst/>
                        <a:latin typeface="+mn-lt"/>
                      </a:endParaRPr>
                    </a:p>
                  </a:txBody>
                  <a:tcPr marL="9795" marR="9795" marT="10611"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800" b="1" i="0" u="none" strike="noStrike" dirty="0">
                          <a:solidFill>
                            <a:schemeClr val="tx1"/>
                          </a:solidFill>
                          <a:effectLst/>
                          <a:latin typeface="+mn-lt"/>
                        </a:rPr>
                        <a:t>　</a:t>
                      </a: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800" b="1" i="0" u="none" strike="noStrike" dirty="0" smtClean="0">
                        <a:solidFill>
                          <a:schemeClr val="tx1"/>
                        </a:solidFill>
                        <a:effectLst/>
                        <a:latin typeface="+mn-lt"/>
                      </a:endParaRP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800" b="1" i="0" u="none" strike="noStrike" dirty="0">
                          <a:solidFill>
                            <a:schemeClr val="tx1"/>
                          </a:solidFill>
                          <a:effectLst/>
                          <a:latin typeface="+mn-lt"/>
                        </a:rPr>
                        <a:t>　</a:t>
                      </a: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ctr"/>
                      <a:r>
                        <a:rPr lang="ja-JP" altLang="en-US" sz="1800" b="1" i="0" u="none" strike="noStrike" dirty="0">
                          <a:solidFill>
                            <a:schemeClr val="tx1"/>
                          </a:solidFill>
                          <a:effectLst/>
                          <a:latin typeface="+mn-lt"/>
                        </a:rPr>
                        <a:t>　</a:t>
                      </a: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ja-JP" altLang="en-US" sz="1800" b="1" i="0" u="none" strike="noStrike" dirty="0">
                          <a:solidFill>
                            <a:schemeClr val="tx1"/>
                          </a:solidFill>
                          <a:effectLst/>
                          <a:latin typeface="+mn-lt"/>
                        </a:rPr>
                        <a:t>　</a:t>
                      </a: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ja-JP" altLang="en-US" sz="1800" b="1" i="0" u="none" strike="noStrike" dirty="0">
                          <a:solidFill>
                            <a:schemeClr val="tx1"/>
                          </a:solidFill>
                          <a:effectLst/>
                          <a:latin typeface="+mn-lt"/>
                        </a:rPr>
                        <a:t>　</a:t>
                      </a:r>
                    </a:p>
                  </a:txBody>
                  <a:tcPr marL="9795" marR="9795" marT="10611" marB="0" anchor="ctr">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800" b="1" i="0" u="none" strike="noStrike" dirty="0" smtClean="0">
                        <a:solidFill>
                          <a:schemeClr val="bg1"/>
                        </a:solidFill>
                        <a:effectLst/>
                        <a:latin typeface="+mn-lt"/>
                      </a:endParaRPr>
                    </a:p>
                  </a:txBody>
                  <a:tcPr marL="9795" marR="9795" marT="10611" marB="0" anchor="ct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589408">
                <a:tc>
                  <a:txBody>
                    <a:bodyPr/>
                    <a:lstStyle/>
                    <a:p>
                      <a:pPr algn="ctr" fontAlgn="ctr"/>
                      <a:r>
                        <a:rPr lang="en-US" altLang="ja-JP" sz="2000" b="1" i="0" u="none" strike="noStrike" dirty="0" smtClean="0">
                          <a:solidFill>
                            <a:schemeClr val="tx1"/>
                          </a:solidFill>
                          <a:effectLst/>
                          <a:latin typeface="+mn-lt"/>
                        </a:rPr>
                        <a:t>W</a:t>
                      </a:r>
                      <a:endParaRPr lang="ja-JP" altLang="en-US" sz="2000" b="1" i="0" u="none" strike="noStrike" dirty="0">
                        <a:solidFill>
                          <a:schemeClr val="tx1"/>
                        </a:solidFill>
                        <a:effectLst/>
                        <a:latin typeface="+mn-lt"/>
                      </a:endParaRPr>
                    </a:p>
                  </a:txBody>
                  <a:tcPr marL="9795" marR="9795" marT="10611"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800" b="1" i="0" u="none" strike="noStrike" dirty="0">
                          <a:solidFill>
                            <a:schemeClr val="tx1"/>
                          </a:solidFill>
                          <a:effectLst/>
                          <a:latin typeface="+mn-lt"/>
                        </a:rPr>
                        <a:t>　</a:t>
                      </a: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ja-JP" altLang="en-US" sz="1800" b="1" i="0" u="none" strike="noStrike" dirty="0">
                          <a:solidFill>
                            <a:schemeClr val="tx1"/>
                          </a:solidFill>
                          <a:effectLst/>
                          <a:latin typeface="+mn-lt"/>
                        </a:rPr>
                        <a:t>　</a:t>
                      </a: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ja-JP" altLang="en-US" sz="1800" b="1" i="0" u="none" strike="noStrike" dirty="0">
                          <a:solidFill>
                            <a:schemeClr val="tx1"/>
                          </a:solidFill>
                          <a:effectLst/>
                          <a:latin typeface="+mn-lt"/>
                        </a:rPr>
                        <a:t>　</a:t>
                      </a: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ja-JP" altLang="en-US" sz="1800" b="1" i="0" u="none" strike="noStrike" dirty="0">
                          <a:solidFill>
                            <a:schemeClr val="tx1"/>
                          </a:solidFill>
                          <a:effectLst/>
                          <a:latin typeface="+mn-lt"/>
                        </a:rPr>
                        <a:t>　</a:t>
                      </a: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ctr"/>
                      <a:r>
                        <a:rPr lang="ja-JP" altLang="en-US" sz="1800" b="1" i="0" u="none" strike="noStrike" dirty="0">
                          <a:solidFill>
                            <a:schemeClr val="tx1"/>
                          </a:solidFill>
                          <a:effectLst/>
                          <a:latin typeface="+mn-lt"/>
                        </a:rPr>
                        <a:t>　</a:t>
                      </a: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ctr"/>
                      <a:r>
                        <a:rPr lang="ja-JP" altLang="en-US" sz="1800" b="1" i="0" u="none" strike="noStrike" dirty="0">
                          <a:solidFill>
                            <a:schemeClr val="tx1"/>
                          </a:solidFill>
                          <a:effectLst/>
                          <a:latin typeface="+mn-lt"/>
                        </a:rPr>
                        <a:t>　</a:t>
                      </a:r>
                    </a:p>
                  </a:txBody>
                  <a:tcPr marL="9795" marR="9795" marT="10611" marB="0" anchor="ctr">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800" b="1" i="0" u="none" strike="noStrike" dirty="0" smtClean="0">
                        <a:solidFill>
                          <a:schemeClr val="bg1"/>
                        </a:solidFill>
                        <a:effectLst/>
                        <a:latin typeface="+mn-lt"/>
                      </a:endParaRPr>
                    </a:p>
                  </a:txBody>
                  <a:tcPr marL="9795" marR="9795" marT="10611" marB="0" anchor="ct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589408">
                <a:tc>
                  <a:txBody>
                    <a:bodyPr/>
                    <a:lstStyle/>
                    <a:p>
                      <a:pPr algn="ctr" fontAlgn="ctr"/>
                      <a:r>
                        <a:rPr lang="en-US" altLang="ja-JP" sz="2000" b="1" i="0" u="none" strike="noStrike" dirty="0" smtClean="0">
                          <a:solidFill>
                            <a:schemeClr val="tx1"/>
                          </a:solidFill>
                          <a:effectLst/>
                          <a:latin typeface="+mn-lt"/>
                        </a:rPr>
                        <a:t>Ta</a:t>
                      </a:r>
                      <a:endParaRPr lang="ja-JP" altLang="en-US" sz="2000" b="1" i="0" u="none" strike="noStrike" dirty="0">
                        <a:solidFill>
                          <a:schemeClr val="tx1"/>
                        </a:solidFill>
                        <a:effectLst/>
                        <a:latin typeface="+mn-lt"/>
                      </a:endParaRPr>
                    </a:p>
                  </a:txBody>
                  <a:tcPr marL="9795" marR="9795" marT="10611"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800" b="1" i="0" u="none" strike="noStrike" dirty="0">
                          <a:solidFill>
                            <a:schemeClr val="tx1"/>
                          </a:solidFill>
                          <a:effectLst/>
                          <a:latin typeface="+mn-lt"/>
                        </a:rPr>
                        <a:t>　</a:t>
                      </a: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ctr"/>
                      <a:r>
                        <a:rPr lang="ja-JP" altLang="en-US" sz="1800" b="1" i="0" u="none" strike="noStrike" dirty="0">
                          <a:solidFill>
                            <a:schemeClr val="tx1"/>
                          </a:solidFill>
                          <a:effectLst/>
                          <a:latin typeface="+mn-lt"/>
                        </a:rPr>
                        <a:t>　</a:t>
                      </a: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ctr"/>
                      <a:r>
                        <a:rPr lang="ja-JP" altLang="en-US" sz="1800" b="1" i="0" u="none" strike="noStrike" dirty="0">
                          <a:solidFill>
                            <a:schemeClr val="tx1"/>
                          </a:solidFill>
                          <a:effectLst/>
                          <a:latin typeface="+mn-lt"/>
                        </a:rPr>
                        <a:t>　</a:t>
                      </a: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ctr"/>
                      <a:r>
                        <a:rPr lang="ja-JP" altLang="en-US" sz="1800" b="1" i="0" u="none" strike="noStrike" dirty="0">
                          <a:solidFill>
                            <a:schemeClr val="tx1"/>
                          </a:solidFill>
                          <a:effectLst/>
                          <a:latin typeface="+mn-lt"/>
                        </a:rPr>
                        <a:t>　</a:t>
                      </a: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ja-JP" altLang="en-US" sz="1800" b="1" i="0" u="none" strike="noStrike" dirty="0">
                          <a:solidFill>
                            <a:schemeClr val="tx1"/>
                          </a:solidFill>
                          <a:effectLst/>
                          <a:latin typeface="+mn-lt"/>
                        </a:rPr>
                        <a:t>　</a:t>
                      </a:r>
                    </a:p>
                  </a:txBody>
                  <a:tcPr marL="9795" marR="9795" marT="10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ja-JP" altLang="en-US" sz="1800" b="1" i="0" u="none" strike="noStrike" dirty="0">
                          <a:solidFill>
                            <a:schemeClr val="tx1"/>
                          </a:solidFill>
                          <a:effectLst/>
                          <a:latin typeface="+mn-lt"/>
                        </a:rPr>
                        <a:t>　</a:t>
                      </a:r>
                    </a:p>
                  </a:txBody>
                  <a:tcPr marL="9795" marR="9795" marT="10611" marB="0" anchor="ctr">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1800" b="1" i="0" u="none" strike="noStrike" dirty="0" smtClean="0">
                        <a:solidFill>
                          <a:schemeClr val="bg1"/>
                        </a:solidFill>
                        <a:effectLst/>
                        <a:latin typeface="+mn-lt"/>
                      </a:endParaRPr>
                    </a:p>
                  </a:txBody>
                  <a:tcPr marL="9795" marR="9795" marT="10611" marB="0" anchor="ct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noFill/>
                      <a:prstDash val="solid"/>
                      <a:round/>
                      <a:headEnd type="none" w="med" len="med"/>
                      <a:tailEnd type="none" w="med" len="med"/>
                    </a:lnB>
                    <a:solidFill>
                      <a:srgbClr val="7030A0"/>
                    </a:solidFill>
                  </a:tcPr>
                </a:tc>
              </a:tr>
              <a:tr h="491172">
                <a:tc>
                  <a:txBody>
                    <a:bodyPr/>
                    <a:lstStyle/>
                    <a:p>
                      <a:pPr algn="ctr" fontAlgn="ctr"/>
                      <a:endParaRPr lang="ja-JP" altLang="en-US" sz="1800" b="1" i="0" u="none" strike="noStrike" dirty="0">
                        <a:solidFill>
                          <a:schemeClr val="tx1"/>
                        </a:solidFill>
                        <a:effectLst/>
                        <a:latin typeface="+mn-lt"/>
                      </a:endParaRPr>
                    </a:p>
                  </a:txBody>
                  <a:tcPr marL="9795" marR="9795" marT="106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2000" b="1" i="0" u="none" strike="noStrike" dirty="0" smtClean="0">
                          <a:solidFill>
                            <a:schemeClr val="tx1"/>
                          </a:solidFill>
                          <a:effectLst/>
                          <a:latin typeface="+mn-lt"/>
                        </a:rPr>
                        <a:t>120</a:t>
                      </a:r>
                      <a:endParaRPr lang="ja-JP" altLang="en-US" sz="2000" b="1" i="0" u="none" strike="noStrike" dirty="0">
                        <a:solidFill>
                          <a:schemeClr val="tx1"/>
                        </a:solidFill>
                        <a:effectLst/>
                        <a:latin typeface="+mn-lt"/>
                      </a:endParaRPr>
                    </a:p>
                  </a:txBody>
                  <a:tcPr marL="9795" marR="9795" marT="10611"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2000" b="1" i="0" u="none" strike="noStrike" dirty="0" smtClean="0">
                          <a:solidFill>
                            <a:schemeClr val="tx1"/>
                          </a:solidFill>
                          <a:effectLst/>
                          <a:latin typeface="+mn-lt"/>
                        </a:rPr>
                        <a:t>121</a:t>
                      </a:r>
                      <a:endParaRPr lang="ja-JP" altLang="en-US" sz="2000" b="1" i="0" u="none" strike="noStrike" dirty="0">
                        <a:solidFill>
                          <a:schemeClr val="tx1"/>
                        </a:solidFill>
                        <a:effectLst/>
                        <a:latin typeface="+mn-lt"/>
                      </a:endParaRPr>
                    </a:p>
                  </a:txBody>
                  <a:tcPr marL="9795" marR="9795" marT="10611"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2000" b="1" i="0" u="none" strike="noStrike" dirty="0" smtClean="0">
                          <a:solidFill>
                            <a:schemeClr val="tx1"/>
                          </a:solidFill>
                          <a:effectLst/>
                          <a:latin typeface="+mn-lt"/>
                        </a:rPr>
                        <a:t>122</a:t>
                      </a:r>
                      <a:endParaRPr lang="ja-JP" altLang="en-US" sz="2000" b="1" i="0" u="none" strike="noStrike" dirty="0">
                        <a:solidFill>
                          <a:schemeClr val="tx1"/>
                        </a:solidFill>
                        <a:effectLst/>
                        <a:latin typeface="+mn-lt"/>
                      </a:endParaRPr>
                    </a:p>
                  </a:txBody>
                  <a:tcPr marL="9795" marR="9795" marT="10611"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2000" b="1" i="0" u="none" strike="noStrike" dirty="0" smtClean="0">
                          <a:solidFill>
                            <a:schemeClr val="tx1"/>
                          </a:solidFill>
                          <a:effectLst/>
                          <a:latin typeface="+mn-lt"/>
                        </a:rPr>
                        <a:t>123</a:t>
                      </a:r>
                      <a:endParaRPr lang="ja-JP" altLang="en-US" sz="2000" b="1" i="0" u="none" strike="noStrike" dirty="0">
                        <a:solidFill>
                          <a:schemeClr val="tx1"/>
                        </a:solidFill>
                        <a:effectLst/>
                        <a:latin typeface="+mn-lt"/>
                      </a:endParaRPr>
                    </a:p>
                  </a:txBody>
                  <a:tcPr marL="9795" marR="9795" marT="10611"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2000" b="1" i="0" u="none" strike="noStrike" dirty="0" smtClean="0">
                          <a:solidFill>
                            <a:schemeClr val="tx1"/>
                          </a:solidFill>
                          <a:effectLst/>
                          <a:latin typeface="+mn-lt"/>
                        </a:rPr>
                        <a:t>124</a:t>
                      </a:r>
                      <a:endParaRPr lang="ja-JP" altLang="en-US" sz="2000" b="1" i="0" u="none" strike="noStrike" dirty="0">
                        <a:solidFill>
                          <a:schemeClr val="tx1"/>
                        </a:solidFill>
                        <a:effectLst/>
                        <a:latin typeface="+mn-lt"/>
                      </a:endParaRPr>
                    </a:p>
                  </a:txBody>
                  <a:tcPr marL="9795" marR="9795" marT="10611"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2000" b="1" i="0" u="none" strike="noStrike" dirty="0" smtClean="0">
                          <a:solidFill>
                            <a:schemeClr val="tx1"/>
                          </a:solidFill>
                          <a:effectLst/>
                          <a:latin typeface="+mn-lt"/>
                        </a:rPr>
                        <a:t>125</a:t>
                      </a:r>
                      <a:endParaRPr lang="ja-JP" altLang="en-US" sz="2000" b="1" i="0" u="none" strike="noStrike" dirty="0">
                        <a:solidFill>
                          <a:schemeClr val="tx1"/>
                        </a:solidFill>
                        <a:effectLst/>
                        <a:latin typeface="+mn-lt"/>
                      </a:endParaRPr>
                    </a:p>
                  </a:txBody>
                  <a:tcPr marL="9795" marR="9795" marT="10611" marB="0">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2000" b="1" i="0" u="none" strike="noStrike" dirty="0" smtClean="0">
                          <a:solidFill>
                            <a:schemeClr val="tx1"/>
                          </a:solidFill>
                          <a:effectLst/>
                          <a:latin typeface="+mn-lt"/>
                        </a:rPr>
                        <a:t>126</a:t>
                      </a:r>
                      <a:endParaRPr lang="ja-JP" altLang="en-US" sz="2000" b="1" i="0" u="none" strike="noStrike" dirty="0" smtClean="0">
                        <a:solidFill>
                          <a:schemeClr val="tx1"/>
                        </a:solidFill>
                        <a:effectLst/>
                        <a:latin typeface="+mn-lt"/>
                      </a:endParaRPr>
                    </a:p>
                  </a:txBody>
                  <a:tcPr marL="9795" marR="9795" marT="10611"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5715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294960865"/>
              </p:ext>
            </p:extLst>
          </p:nvPr>
        </p:nvGraphicFramePr>
        <p:xfrm>
          <a:off x="8295696" y="1824733"/>
          <a:ext cx="146286" cy="2772000"/>
        </p:xfrm>
        <a:graphic>
          <a:graphicData uri="http://schemas.openxmlformats.org/drawingml/2006/table">
            <a:tbl>
              <a:tblPr/>
              <a:tblGrid>
                <a:gridCol w="146286"/>
              </a:tblGrid>
              <a:tr h="308000">
                <a:tc>
                  <a:txBody>
                    <a:bodyPr/>
                    <a:lstStyle/>
                    <a:p>
                      <a:pPr algn="l" fontAlgn="ctr"/>
                      <a:r>
                        <a:rPr lang="ja-JP" altLang="en-US" sz="1100" b="0" i="0" u="none" strike="noStrike" dirty="0">
                          <a:solidFill>
                            <a:srgbClr val="C00000"/>
                          </a:solidFill>
                          <a:effectLst/>
                          <a:latin typeface="ＭＳ Ｐゴシック"/>
                        </a:rPr>
                        <a:t>　</a:t>
                      </a:r>
                    </a:p>
                  </a:txBody>
                  <a:tcPr marL="8792" marR="8792"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308000">
                <a:tc>
                  <a:txBody>
                    <a:bodyPr/>
                    <a:lstStyle/>
                    <a:p>
                      <a:pPr algn="l" fontAlgn="ctr"/>
                      <a:r>
                        <a:rPr lang="ja-JP" altLang="en-US" sz="1100" b="0" i="0" u="none" strike="noStrike">
                          <a:solidFill>
                            <a:srgbClr val="000000"/>
                          </a:solidFill>
                          <a:effectLst/>
                          <a:latin typeface="ＭＳ Ｐゴシック"/>
                        </a:rPr>
                        <a:t>　</a:t>
                      </a:r>
                    </a:p>
                  </a:txBody>
                  <a:tcPr marL="8792" marR="8792"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08000">
                <a:tc>
                  <a:txBody>
                    <a:bodyPr/>
                    <a:lstStyle/>
                    <a:p>
                      <a:pPr algn="l" fontAlgn="ctr"/>
                      <a:r>
                        <a:rPr lang="ja-JP" altLang="en-US" sz="1100" b="0" i="0" u="none" strike="noStrike">
                          <a:solidFill>
                            <a:srgbClr val="000000"/>
                          </a:solidFill>
                          <a:effectLst/>
                          <a:latin typeface="ＭＳ Ｐゴシック"/>
                        </a:rPr>
                        <a:t>　</a:t>
                      </a:r>
                    </a:p>
                  </a:txBody>
                  <a:tcPr marL="8792" marR="8792"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08000">
                <a:tc>
                  <a:txBody>
                    <a:bodyPr/>
                    <a:lstStyle/>
                    <a:p>
                      <a:pPr algn="l" fontAlgn="ctr"/>
                      <a:r>
                        <a:rPr lang="ja-JP" altLang="en-US" sz="1100" b="0" i="0" u="none" strike="noStrike">
                          <a:solidFill>
                            <a:srgbClr val="000000"/>
                          </a:solidFill>
                          <a:effectLst/>
                          <a:latin typeface="ＭＳ Ｐゴシック"/>
                        </a:rPr>
                        <a:t>　</a:t>
                      </a:r>
                    </a:p>
                  </a:txBody>
                  <a:tcPr marL="8792" marR="8792"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08000">
                <a:tc>
                  <a:txBody>
                    <a:bodyPr/>
                    <a:lstStyle/>
                    <a:p>
                      <a:pPr algn="l" fontAlgn="ctr"/>
                      <a:r>
                        <a:rPr lang="ja-JP" altLang="en-US" sz="1100" b="0" i="0" u="none" strike="noStrike" dirty="0">
                          <a:solidFill>
                            <a:srgbClr val="000000"/>
                          </a:solidFill>
                          <a:effectLst/>
                          <a:latin typeface="ＭＳ Ｐゴシック"/>
                        </a:rPr>
                        <a:t>　</a:t>
                      </a:r>
                    </a:p>
                  </a:txBody>
                  <a:tcPr marL="8792" marR="8792"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308000">
                <a:tc>
                  <a:txBody>
                    <a:bodyPr/>
                    <a:lstStyle/>
                    <a:p>
                      <a:pPr algn="l" fontAlgn="ctr"/>
                      <a:endParaRPr lang="ja-JP" altLang="en-US" sz="1100" b="0" i="0" u="none" strike="noStrike" dirty="0">
                        <a:solidFill>
                          <a:srgbClr val="000000"/>
                        </a:solidFill>
                        <a:effectLst/>
                        <a:latin typeface="ＭＳ Ｐゴシック"/>
                      </a:endParaRPr>
                    </a:p>
                  </a:txBody>
                  <a:tcPr marL="8792" marR="8792"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08000">
                <a:tc>
                  <a:txBody>
                    <a:bodyPr/>
                    <a:lstStyle/>
                    <a:p>
                      <a:pPr algn="l" fontAlgn="ctr"/>
                      <a:r>
                        <a:rPr lang="ja-JP" altLang="en-US" sz="1100" b="0" i="0" u="none" strike="noStrike" dirty="0">
                          <a:solidFill>
                            <a:srgbClr val="000000"/>
                          </a:solidFill>
                          <a:effectLst/>
                          <a:latin typeface="ＭＳ Ｐゴシック"/>
                        </a:rPr>
                        <a:t>　</a:t>
                      </a:r>
                    </a:p>
                  </a:txBody>
                  <a:tcPr marL="8792" marR="8792"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308000">
                <a:tc>
                  <a:txBody>
                    <a:bodyPr/>
                    <a:lstStyle/>
                    <a:p>
                      <a:pPr algn="l" fontAlgn="ctr"/>
                      <a:r>
                        <a:rPr lang="ja-JP" altLang="en-US" sz="1100" b="0" i="0" u="none" strike="noStrike" dirty="0">
                          <a:solidFill>
                            <a:srgbClr val="000000"/>
                          </a:solidFill>
                          <a:effectLst/>
                          <a:latin typeface="ＭＳ Ｐゴシック"/>
                        </a:rPr>
                        <a:t>　</a:t>
                      </a:r>
                    </a:p>
                  </a:txBody>
                  <a:tcPr marL="8792" marR="8792"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308000">
                <a:tc>
                  <a:txBody>
                    <a:bodyPr/>
                    <a:lstStyle/>
                    <a:p>
                      <a:pPr algn="l" fontAlgn="ctr"/>
                      <a:r>
                        <a:rPr lang="ja-JP" altLang="en-US" sz="1100" b="0" i="0" u="none" strike="noStrike" dirty="0">
                          <a:solidFill>
                            <a:srgbClr val="000000"/>
                          </a:solidFill>
                          <a:effectLst/>
                          <a:latin typeface="ＭＳ Ｐゴシック"/>
                        </a:rPr>
                        <a:t>　</a:t>
                      </a:r>
                    </a:p>
                  </a:txBody>
                  <a:tcPr marL="8792" marR="8792"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r>
            </a:tbl>
          </a:graphicData>
        </a:graphic>
      </p:graphicFrame>
      <p:sp>
        <p:nvSpPr>
          <p:cNvPr id="75" name="テキスト ボックス 74"/>
          <p:cNvSpPr txBox="1"/>
          <p:nvPr/>
        </p:nvSpPr>
        <p:spPr>
          <a:xfrm rot="20587337">
            <a:off x="6150706" y="4294973"/>
            <a:ext cx="1977788" cy="369332"/>
          </a:xfrm>
          <a:prstGeom prst="rect">
            <a:avLst/>
          </a:prstGeom>
          <a:solidFill>
            <a:schemeClr val="bg1"/>
          </a:solidFill>
          <a:ln>
            <a:solidFill>
              <a:srgbClr val="0000FF"/>
            </a:solidFill>
          </a:ln>
        </p:spPr>
        <p:txBody>
          <a:bodyPr wrap="none" rtlCol="0">
            <a:spAutoFit/>
          </a:bodyPr>
          <a:lstStyle/>
          <a:p>
            <a:r>
              <a:rPr lang="en-US" dirty="0" smtClean="0"/>
              <a:t>KISS Stage I</a:t>
            </a:r>
            <a:r>
              <a:rPr lang="en-US" altLang="ja-JP" dirty="0" smtClean="0"/>
              <a:t>(~2020)</a:t>
            </a:r>
            <a:endParaRPr lang="en-US" dirty="0"/>
          </a:p>
        </p:txBody>
      </p:sp>
      <p:pic>
        <p:nvPicPr>
          <p:cNvPr id="121" name="図 120" descr="IMG_643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 y="1138743"/>
            <a:ext cx="3046408" cy="4400366"/>
          </a:xfrm>
          <a:prstGeom prst="rect">
            <a:avLst/>
          </a:prstGeom>
        </p:spPr>
      </p:pic>
      <p:sp>
        <p:nvSpPr>
          <p:cNvPr id="122" name="正方形/長方形 121"/>
          <p:cNvSpPr/>
          <p:nvPr/>
        </p:nvSpPr>
        <p:spPr>
          <a:xfrm>
            <a:off x="2565834" y="160190"/>
            <a:ext cx="4002251" cy="461665"/>
          </a:xfrm>
          <a:prstGeom prst="rect">
            <a:avLst/>
          </a:prstGeom>
        </p:spPr>
        <p:txBody>
          <a:bodyPr wrap="square">
            <a:spAutoFit/>
          </a:bodyPr>
          <a:lstStyle/>
          <a:p>
            <a:r>
              <a:rPr lang="en-US" altLang="ja-JP" sz="2400" dirty="0" smtClean="0">
                <a:latin typeface="メイリオ"/>
                <a:ea typeface="メイリオ"/>
                <a:cs typeface="メイリオ"/>
              </a:rPr>
              <a:t>Subjects in 2017 - 2020</a:t>
            </a:r>
            <a:endParaRPr lang="en-US" altLang="ja-JP" sz="2400" dirty="0">
              <a:latin typeface="メイリオ"/>
              <a:ea typeface="メイリオ"/>
              <a:cs typeface="メイリオ"/>
            </a:endParaRPr>
          </a:p>
        </p:txBody>
      </p:sp>
      <p:sp>
        <p:nvSpPr>
          <p:cNvPr id="126" name="テキスト ボックス 125"/>
          <p:cNvSpPr txBox="1"/>
          <p:nvPr/>
        </p:nvSpPr>
        <p:spPr>
          <a:xfrm>
            <a:off x="115241" y="5686557"/>
            <a:ext cx="2745125" cy="923330"/>
          </a:xfrm>
          <a:prstGeom prst="rect">
            <a:avLst/>
          </a:prstGeom>
          <a:noFill/>
        </p:spPr>
        <p:txBody>
          <a:bodyPr wrap="none" rtlCol="0">
            <a:spAutoFit/>
          </a:bodyPr>
          <a:lstStyle/>
          <a:p>
            <a:pPr algn="ctr"/>
            <a:r>
              <a:rPr lang="en-US" dirty="0" smtClean="0"/>
              <a:t>KISS-MRTOF</a:t>
            </a:r>
          </a:p>
          <a:p>
            <a:pPr algn="ctr"/>
            <a:r>
              <a:rPr lang="en-US" dirty="0" smtClean="0"/>
              <a:t>since 2016</a:t>
            </a:r>
          </a:p>
          <a:p>
            <a:pPr algn="ctr"/>
            <a:r>
              <a:rPr lang="en-US" dirty="0" smtClean="0"/>
              <a:t>under the IBS collaboration</a:t>
            </a:r>
            <a:endParaRPr lang="en-US" dirty="0"/>
          </a:p>
        </p:txBody>
      </p:sp>
      <p:cxnSp>
        <p:nvCxnSpPr>
          <p:cNvPr id="133" name="直線矢印コネクタ 132"/>
          <p:cNvCxnSpPr/>
          <p:nvPr/>
        </p:nvCxnSpPr>
        <p:spPr>
          <a:xfrm>
            <a:off x="2524302" y="1647639"/>
            <a:ext cx="0" cy="304355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27" name="テキスト ボックス 126"/>
          <p:cNvSpPr txBox="1"/>
          <p:nvPr/>
        </p:nvSpPr>
        <p:spPr>
          <a:xfrm rot="16200000">
            <a:off x="1895548" y="2980898"/>
            <a:ext cx="867808" cy="369332"/>
          </a:xfrm>
          <a:prstGeom prst="rect">
            <a:avLst/>
          </a:prstGeom>
          <a:noFill/>
        </p:spPr>
        <p:txBody>
          <a:bodyPr wrap="none" rtlCol="0">
            <a:spAutoFit/>
          </a:bodyPr>
          <a:lstStyle/>
          <a:p>
            <a:r>
              <a:rPr lang="en-US" dirty="0" smtClean="0">
                <a:solidFill>
                  <a:schemeClr val="bg1"/>
                </a:solidFill>
              </a:rPr>
              <a:t>~70 cm</a:t>
            </a:r>
            <a:endParaRPr lang="en-US" dirty="0">
              <a:solidFill>
                <a:schemeClr val="bg1"/>
              </a:solidFill>
            </a:endParaRPr>
          </a:p>
        </p:txBody>
      </p:sp>
      <p:sp>
        <p:nvSpPr>
          <p:cNvPr id="134" name="テキスト ボックス 133"/>
          <p:cNvSpPr txBox="1"/>
          <p:nvPr/>
        </p:nvSpPr>
        <p:spPr>
          <a:xfrm>
            <a:off x="203899" y="1218744"/>
            <a:ext cx="1388421" cy="369332"/>
          </a:xfrm>
          <a:prstGeom prst="rect">
            <a:avLst/>
          </a:prstGeom>
          <a:noFill/>
        </p:spPr>
        <p:txBody>
          <a:bodyPr wrap="none" rtlCol="0">
            <a:spAutoFit/>
          </a:bodyPr>
          <a:lstStyle/>
          <a:p>
            <a:r>
              <a:rPr lang="en-US" altLang="ja-JP" b="1" dirty="0">
                <a:solidFill>
                  <a:schemeClr val="bg1"/>
                </a:solidFill>
              </a:rPr>
              <a:t>mini-</a:t>
            </a:r>
            <a:r>
              <a:rPr lang="en-US" altLang="ja-JP" b="1" dirty="0" smtClean="0">
                <a:solidFill>
                  <a:schemeClr val="bg1"/>
                </a:solidFill>
              </a:rPr>
              <a:t>MRTOF</a:t>
            </a:r>
            <a:endParaRPr lang="en-US" altLang="ja-JP" b="1" dirty="0">
              <a:solidFill>
                <a:schemeClr val="bg1"/>
              </a:solidFill>
            </a:endParaRPr>
          </a:p>
        </p:txBody>
      </p:sp>
      <p:sp>
        <p:nvSpPr>
          <p:cNvPr id="69" name="テキスト ボックス 68"/>
          <p:cNvSpPr txBox="1"/>
          <p:nvPr/>
        </p:nvSpPr>
        <p:spPr>
          <a:xfrm>
            <a:off x="5148252" y="5118112"/>
            <a:ext cx="1794068" cy="369332"/>
          </a:xfrm>
          <a:prstGeom prst="rect">
            <a:avLst/>
          </a:prstGeom>
          <a:noFill/>
        </p:spPr>
        <p:txBody>
          <a:bodyPr wrap="none" rtlCol="0">
            <a:spAutoFit/>
          </a:bodyPr>
          <a:lstStyle/>
          <a:p>
            <a:r>
              <a:rPr lang="en-US" altLang="ja-JP" dirty="0" smtClean="0"/>
              <a:t>Neutron Number</a:t>
            </a:r>
            <a:endParaRPr lang="en-US" dirty="0"/>
          </a:p>
        </p:txBody>
      </p:sp>
      <p:grpSp>
        <p:nvGrpSpPr>
          <p:cNvPr id="139" name="図形グループ 138"/>
          <p:cNvGrpSpPr/>
          <p:nvPr/>
        </p:nvGrpSpPr>
        <p:grpSpPr>
          <a:xfrm>
            <a:off x="8207249" y="1127285"/>
            <a:ext cx="874381" cy="4258030"/>
            <a:chOff x="8207249" y="1127285"/>
            <a:chExt cx="874381" cy="4258030"/>
          </a:xfrm>
        </p:grpSpPr>
        <p:sp>
          <p:nvSpPr>
            <p:cNvPr id="7" name="テキスト ボックス 6"/>
            <p:cNvSpPr txBox="1"/>
            <p:nvPr/>
          </p:nvSpPr>
          <p:spPr>
            <a:xfrm>
              <a:off x="8502149" y="1715467"/>
              <a:ext cx="428322" cy="307777"/>
            </a:xfrm>
            <a:prstGeom prst="rect">
              <a:avLst/>
            </a:prstGeom>
            <a:noFill/>
          </p:spPr>
          <p:txBody>
            <a:bodyPr wrap="none" rtlCol="0">
              <a:spAutoFit/>
            </a:bodyPr>
            <a:lstStyle/>
            <a:p>
              <a:r>
                <a:rPr kumimoji="1" lang="en-US" altLang="ja-JP" sz="1400" dirty="0" smtClean="0"/>
                <a:t>10</a:t>
              </a:r>
              <a:r>
                <a:rPr kumimoji="1" lang="en-US" altLang="ja-JP" sz="1400" baseline="30000" dirty="0" smtClean="0"/>
                <a:t>4</a:t>
              </a:r>
              <a:endParaRPr kumimoji="1" lang="ja-JP" altLang="en-US" sz="1400" baseline="30000" dirty="0"/>
            </a:p>
          </p:txBody>
        </p:sp>
        <p:sp>
          <p:nvSpPr>
            <p:cNvPr id="8" name="テキスト ボックス 7"/>
            <p:cNvSpPr txBox="1"/>
            <p:nvPr/>
          </p:nvSpPr>
          <p:spPr>
            <a:xfrm>
              <a:off x="8506018" y="2017877"/>
              <a:ext cx="427320" cy="307777"/>
            </a:xfrm>
            <a:prstGeom prst="rect">
              <a:avLst/>
            </a:prstGeom>
            <a:noFill/>
          </p:spPr>
          <p:txBody>
            <a:bodyPr wrap="none" rtlCol="0">
              <a:spAutoFit/>
            </a:bodyPr>
            <a:lstStyle/>
            <a:p>
              <a:r>
                <a:rPr kumimoji="1" lang="en-US" altLang="ja-JP" sz="1400" dirty="0" smtClean="0"/>
                <a:t>10</a:t>
              </a:r>
              <a:r>
                <a:rPr kumimoji="1" lang="en-US" altLang="ja-JP" sz="1400" baseline="30000" dirty="0" smtClean="0"/>
                <a:t>3</a:t>
              </a:r>
              <a:endParaRPr kumimoji="1" lang="ja-JP" altLang="en-US" sz="1400" baseline="30000" dirty="0"/>
            </a:p>
          </p:txBody>
        </p:sp>
        <p:sp>
          <p:nvSpPr>
            <p:cNvPr id="9" name="テキスト ボックス 8"/>
            <p:cNvSpPr txBox="1"/>
            <p:nvPr/>
          </p:nvSpPr>
          <p:spPr>
            <a:xfrm>
              <a:off x="8502149" y="2314280"/>
              <a:ext cx="428322" cy="307777"/>
            </a:xfrm>
            <a:prstGeom prst="rect">
              <a:avLst/>
            </a:prstGeom>
            <a:noFill/>
          </p:spPr>
          <p:txBody>
            <a:bodyPr wrap="none" rtlCol="0">
              <a:spAutoFit/>
            </a:bodyPr>
            <a:lstStyle/>
            <a:p>
              <a:r>
                <a:rPr kumimoji="1" lang="en-US" altLang="ja-JP" sz="1400" dirty="0" smtClean="0"/>
                <a:t>10</a:t>
              </a:r>
              <a:r>
                <a:rPr kumimoji="1" lang="en-US" altLang="ja-JP" sz="1400" baseline="30000" dirty="0" smtClean="0"/>
                <a:t>2</a:t>
              </a:r>
              <a:endParaRPr kumimoji="1" lang="ja-JP" altLang="en-US" sz="1400" baseline="30000" dirty="0"/>
            </a:p>
          </p:txBody>
        </p:sp>
        <p:sp>
          <p:nvSpPr>
            <p:cNvPr id="10" name="テキスト ボックス 9"/>
            <p:cNvSpPr txBox="1"/>
            <p:nvPr/>
          </p:nvSpPr>
          <p:spPr>
            <a:xfrm>
              <a:off x="8502149" y="2617504"/>
              <a:ext cx="427320" cy="307777"/>
            </a:xfrm>
            <a:prstGeom prst="rect">
              <a:avLst/>
            </a:prstGeom>
            <a:noFill/>
          </p:spPr>
          <p:txBody>
            <a:bodyPr wrap="none" rtlCol="0">
              <a:spAutoFit/>
            </a:bodyPr>
            <a:lstStyle/>
            <a:p>
              <a:r>
                <a:rPr kumimoji="1" lang="en-US" altLang="ja-JP" sz="1400" dirty="0" smtClean="0"/>
                <a:t>10</a:t>
              </a:r>
              <a:r>
                <a:rPr kumimoji="1" lang="en-US" altLang="ja-JP" sz="1400" baseline="30000" dirty="0" smtClean="0"/>
                <a:t>1</a:t>
              </a:r>
              <a:endParaRPr kumimoji="1" lang="ja-JP" altLang="en-US" sz="1400" baseline="30000" dirty="0"/>
            </a:p>
          </p:txBody>
        </p:sp>
        <p:sp>
          <p:nvSpPr>
            <p:cNvPr id="11" name="テキスト ボックス 10"/>
            <p:cNvSpPr txBox="1"/>
            <p:nvPr/>
          </p:nvSpPr>
          <p:spPr>
            <a:xfrm>
              <a:off x="8502149" y="2918473"/>
              <a:ext cx="428322" cy="307777"/>
            </a:xfrm>
            <a:prstGeom prst="rect">
              <a:avLst/>
            </a:prstGeom>
            <a:noFill/>
          </p:spPr>
          <p:txBody>
            <a:bodyPr wrap="none" rtlCol="0">
              <a:spAutoFit/>
            </a:bodyPr>
            <a:lstStyle/>
            <a:p>
              <a:r>
                <a:rPr kumimoji="1" lang="en-US" altLang="ja-JP" sz="1400" dirty="0" smtClean="0"/>
                <a:t>10</a:t>
              </a:r>
              <a:r>
                <a:rPr kumimoji="1" lang="en-US" altLang="ja-JP" sz="1400" baseline="30000" dirty="0" smtClean="0"/>
                <a:t>0</a:t>
              </a:r>
              <a:endParaRPr kumimoji="1" lang="ja-JP" altLang="en-US" sz="1400" baseline="30000" dirty="0"/>
            </a:p>
          </p:txBody>
        </p:sp>
        <p:sp>
          <p:nvSpPr>
            <p:cNvPr id="12" name="テキスト ボックス 11"/>
            <p:cNvSpPr txBox="1"/>
            <p:nvPr/>
          </p:nvSpPr>
          <p:spPr>
            <a:xfrm>
              <a:off x="8502149" y="3217966"/>
              <a:ext cx="463964" cy="307777"/>
            </a:xfrm>
            <a:prstGeom prst="rect">
              <a:avLst/>
            </a:prstGeom>
            <a:noFill/>
          </p:spPr>
          <p:txBody>
            <a:bodyPr wrap="none" rtlCol="0">
              <a:spAutoFit/>
            </a:bodyPr>
            <a:lstStyle/>
            <a:p>
              <a:r>
                <a:rPr kumimoji="1" lang="en-US" altLang="ja-JP" sz="1400" dirty="0" smtClean="0"/>
                <a:t>10</a:t>
              </a:r>
              <a:r>
                <a:rPr kumimoji="1" lang="en-US" altLang="ja-JP" sz="1400" baseline="30000" dirty="0" smtClean="0"/>
                <a:t>-1</a:t>
              </a:r>
              <a:endParaRPr kumimoji="1" lang="ja-JP" altLang="en-US" sz="1400" baseline="30000" dirty="0"/>
            </a:p>
          </p:txBody>
        </p:sp>
        <p:sp>
          <p:nvSpPr>
            <p:cNvPr id="13" name="テキスト ボックス 12"/>
            <p:cNvSpPr txBox="1"/>
            <p:nvPr/>
          </p:nvSpPr>
          <p:spPr>
            <a:xfrm>
              <a:off x="8502149" y="3526286"/>
              <a:ext cx="466794" cy="307777"/>
            </a:xfrm>
            <a:prstGeom prst="rect">
              <a:avLst/>
            </a:prstGeom>
            <a:noFill/>
          </p:spPr>
          <p:txBody>
            <a:bodyPr wrap="none" rtlCol="0">
              <a:spAutoFit/>
            </a:bodyPr>
            <a:lstStyle/>
            <a:p>
              <a:r>
                <a:rPr kumimoji="1" lang="en-US" altLang="ja-JP" sz="1400" dirty="0" smtClean="0"/>
                <a:t>10</a:t>
              </a:r>
              <a:r>
                <a:rPr kumimoji="1" lang="en-US" altLang="ja-JP" sz="1400" baseline="30000" dirty="0" smtClean="0"/>
                <a:t>-2</a:t>
              </a:r>
              <a:endParaRPr kumimoji="1" lang="ja-JP" altLang="en-US" sz="1400" baseline="30000" dirty="0"/>
            </a:p>
          </p:txBody>
        </p:sp>
        <p:sp>
          <p:nvSpPr>
            <p:cNvPr id="14" name="テキスト ボックス 13"/>
            <p:cNvSpPr txBox="1"/>
            <p:nvPr/>
          </p:nvSpPr>
          <p:spPr>
            <a:xfrm>
              <a:off x="8506018" y="3821895"/>
              <a:ext cx="463964" cy="307777"/>
            </a:xfrm>
            <a:prstGeom prst="rect">
              <a:avLst/>
            </a:prstGeom>
            <a:noFill/>
          </p:spPr>
          <p:txBody>
            <a:bodyPr wrap="none" rtlCol="0">
              <a:spAutoFit/>
            </a:bodyPr>
            <a:lstStyle/>
            <a:p>
              <a:r>
                <a:rPr kumimoji="1" lang="en-US" altLang="ja-JP" sz="1400" dirty="0" smtClean="0"/>
                <a:t>10</a:t>
              </a:r>
              <a:r>
                <a:rPr kumimoji="1" lang="en-US" altLang="ja-JP" sz="1400" baseline="30000" dirty="0" smtClean="0"/>
                <a:t>-3</a:t>
              </a:r>
              <a:endParaRPr kumimoji="1" lang="ja-JP" altLang="en-US" sz="1400" baseline="30000" dirty="0"/>
            </a:p>
          </p:txBody>
        </p:sp>
        <p:sp>
          <p:nvSpPr>
            <p:cNvPr id="15" name="テキスト ボックス 14"/>
            <p:cNvSpPr txBox="1"/>
            <p:nvPr/>
          </p:nvSpPr>
          <p:spPr>
            <a:xfrm>
              <a:off x="8506018" y="4117878"/>
              <a:ext cx="466794" cy="307777"/>
            </a:xfrm>
            <a:prstGeom prst="rect">
              <a:avLst/>
            </a:prstGeom>
            <a:noFill/>
          </p:spPr>
          <p:txBody>
            <a:bodyPr wrap="none" rtlCol="0">
              <a:spAutoFit/>
            </a:bodyPr>
            <a:lstStyle/>
            <a:p>
              <a:r>
                <a:rPr kumimoji="1" lang="en-US" altLang="ja-JP" sz="1400" dirty="0" smtClean="0"/>
                <a:t>10</a:t>
              </a:r>
              <a:r>
                <a:rPr kumimoji="1" lang="en-US" altLang="ja-JP" sz="1400" baseline="30000" dirty="0" smtClean="0"/>
                <a:t>-4</a:t>
              </a:r>
              <a:endParaRPr kumimoji="1" lang="ja-JP" altLang="en-US" sz="1400" baseline="30000" dirty="0"/>
            </a:p>
          </p:txBody>
        </p:sp>
        <p:sp>
          <p:nvSpPr>
            <p:cNvPr id="16" name="テキスト ボックス 15"/>
            <p:cNvSpPr txBox="1"/>
            <p:nvPr/>
          </p:nvSpPr>
          <p:spPr>
            <a:xfrm>
              <a:off x="8502149" y="4416301"/>
              <a:ext cx="463964" cy="307777"/>
            </a:xfrm>
            <a:prstGeom prst="rect">
              <a:avLst/>
            </a:prstGeom>
            <a:noFill/>
          </p:spPr>
          <p:txBody>
            <a:bodyPr wrap="none" rtlCol="0">
              <a:spAutoFit/>
            </a:bodyPr>
            <a:lstStyle/>
            <a:p>
              <a:r>
                <a:rPr kumimoji="1" lang="en-US" altLang="ja-JP" sz="1400" dirty="0" smtClean="0"/>
                <a:t>10</a:t>
              </a:r>
              <a:r>
                <a:rPr kumimoji="1" lang="en-US" altLang="ja-JP" sz="1400" baseline="30000" dirty="0" smtClean="0"/>
                <a:t>-5</a:t>
              </a:r>
              <a:endParaRPr kumimoji="1" lang="ja-JP" altLang="en-US" sz="1400" baseline="30000" dirty="0"/>
            </a:p>
          </p:txBody>
        </p:sp>
        <p:sp>
          <p:nvSpPr>
            <p:cNvPr id="70" name="テキスト ボックス 69"/>
            <p:cNvSpPr txBox="1"/>
            <p:nvPr/>
          </p:nvSpPr>
          <p:spPr>
            <a:xfrm>
              <a:off x="8217291" y="1127285"/>
              <a:ext cx="864339" cy="523220"/>
            </a:xfrm>
            <a:prstGeom prst="rect">
              <a:avLst/>
            </a:prstGeom>
            <a:noFill/>
          </p:spPr>
          <p:txBody>
            <a:bodyPr wrap="none" rtlCol="0">
              <a:spAutoFit/>
            </a:bodyPr>
            <a:lstStyle/>
            <a:p>
              <a:pPr algn="ctr"/>
              <a:r>
                <a:rPr lang="en-US" altLang="ja-JP" sz="1400" dirty="0" err="1" smtClean="0"/>
                <a:t>extr</a:t>
              </a:r>
              <a:r>
                <a:rPr lang="en-US" altLang="ja-JP" sz="1400" dirty="0" smtClean="0"/>
                <a:t>. rate</a:t>
              </a:r>
            </a:p>
            <a:p>
              <a:pPr algn="ctr"/>
              <a:r>
                <a:rPr lang="en-US" altLang="ja-JP" sz="1400" dirty="0" smtClean="0"/>
                <a:t>(cps)</a:t>
              </a:r>
              <a:endParaRPr lang="en-US" sz="1400" dirty="0"/>
            </a:p>
          </p:txBody>
        </p:sp>
        <p:sp>
          <p:nvSpPr>
            <p:cNvPr id="71" name="テキスト ボックス 70"/>
            <p:cNvSpPr txBox="1"/>
            <p:nvPr/>
          </p:nvSpPr>
          <p:spPr>
            <a:xfrm>
              <a:off x="8207249" y="4800539"/>
              <a:ext cx="774571" cy="584776"/>
            </a:xfrm>
            <a:prstGeom prst="rect">
              <a:avLst/>
            </a:prstGeom>
            <a:noFill/>
          </p:spPr>
          <p:txBody>
            <a:bodyPr wrap="none" rtlCol="0">
              <a:spAutoFit/>
            </a:bodyPr>
            <a:lstStyle/>
            <a:p>
              <a:pPr algn="ctr"/>
              <a:r>
                <a:rPr lang="en-US" sz="1600" dirty="0" smtClean="0"/>
                <a:t>50 </a:t>
              </a:r>
              <a:r>
                <a:rPr lang="en-US" sz="1600" dirty="0" err="1" smtClean="0"/>
                <a:t>pnA</a:t>
              </a:r>
              <a:endParaRPr lang="en-US" sz="1600" dirty="0" smtClean="0"/>
            </a:p>
            <a:p>
              <a:pPr algn="ctr"/>
              <a:r>
                <a:rPr lang="en-US" sz="1600" baseline="30000" dirty="0" smtClean="0"/>
                <a:t>136</a:t>
              </a:r>
              <a:r>
                <a:rPr lang="en-US" sz="1600" dirty="0" smtClean="0"/>
                <a:t>Xe</a:t>
              </a:r>
              <a:endParaRPr lang="en-US" sz="1600" dirty="0"/>
            </a:p>
          </p:txBody>
        </p:sp>
      </p:grpSp>
      <p:sp>
        <p:nvSpPr>
          <p:cNvPr id="2" name="テキスト ボックス 1"/>
          <p:cNvSpPr txBox="1"/>
          <p:nvPr/>
        </p:nvSpPr>
        <p:spPr>
          <a:xfrm>
            <a:off x="5426369" y="6466283"/>
            <a:ext cx="3713877" cy="369332"/>
          </a:xfrm>
          <a:prstGeom prst="rect">
            <a:avLst/>
          </a:prstGeom>
          <a:noFill/>
        </p:spPr>
        <p:txBody>
          <a:bodyPr wrap="none" rtlCol="0">
            <a:spAutoFit/>
          </a:bodyPr>
          <a:lstStyle/>
          <a:p>
            <a:r>
              <a:rPr lang="en-US" dirty="0" smtClean="0">
                <a:solidFill>
                  <a:srgbClr val="000090"/>
                </a:solidFill>
              </a:rPr>
              <a:t>+ isomer spectroscopies in this region</a:t>
            </a:r>
            <a:endParaRPr lang="en-US" dirty="0">
              <a:solidFill>
                <a:srgbClr val="000090"/>
              </a:solidFill>
            </a:endParaRPr>
          </a:p>
        </p:txBody>
      </p:sp>
      <p:grpSp>
        <p:nvGrpSpPr>
          <p:cNvPr id="145" name="図形グループ 144"/>
          <p:cNvGrpSpPr/>
          <p:nvPr/>
        </p:nvGrpSpPr>
        <p:grpSpPr>
          <a:xfrm>
            <a:off x="3258037" y="1298362"/>
            <a:ext cx="5885963" cy="4588978"/>
            <a:chOff x="3258037" y="1298362"/>
            <a:chExt cx="5885963" cy="4588978"/>
          </a:xfrm>
        </p:grpSpPr>
        <p:sp>
          <p:nvSpPr>
            <p:cNvPr id="27" name="直角三角形 26"/>
            <p:cNvSpPr/>
            <p:nvPr/>
          </p:nvSpPr>
          <p:spPr>
            <a:xfrm rot="16200000" flipH="1">
              <a:off x="4133587" y="2498888"/>
              <a:ext cx="194026" cy="17056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直角三角形 27"/>
            <p:cNvSpPr/>
            <p:nvPr/>
          </p:nvSpPr>
          <p:spPr>
            <a:xfrm rot="16200000" flipH="1">
              <a:off x="4754139" y="2498887"/>
              <a:ext cx="194026" cy="17056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直角三角形 28"/>
            <p:cNvSpPr/>
            <p:nvPr/>
          </p:nvSpPr>
          <p:spPr>
            <a:xfrm rot="16200000" flipH="1">
              <a:off x="4133587" y="3088012"/>
              <a:ext cx="194026" cy="17056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直角三角形 29"/>
            <p:cNvSpPr/>
            <p:nvPr/>
          </p:nvSpPr>
          <p:spPr>
            <a:xfrm rot="16200000" flipH="1">
              <a:off x="4760489" y="3088011"/>
              <a:ext cx="194026" cy="17056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直角三角形 30"/>
            <p:cNvSpPr/>
            <p:nvPr/>
          </p:nvSpPr>
          <p:spPr>
            <a:xfrm rot="16200000" flipH="1">
              <a:off x="6006152" y="2498889"/>
              <a:ext cx="194026" cy="17056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直角三角形 31"/>
            <p:cNvSpPr/>
            <p:nvPr/>
          </p:nvSpPr>
          <p:spPr>
            <a:xfrm rot="16200000" flipH="1">
              <a:off x="6628226" y="2498888"/>
              <a:ext cx="194026" cy="17056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31" name="図形グループ 130"/>
            <p:cNvGrpSpPr/>
            <p:nvPr/>
          </p:nvGrpSpPr>
          <p:grpSpPr>
            <a:xfrm>
              <a:off x="3258037" y="1298362"/>
              <a:ext cx="5885963" cy="4588978"/>
              <a:chOff x="3258037" y="1298362"/>
              <a:chExt cx="5885963" cy="4588978"/>
            </a:xfrm>
          </p:grpSpPr>
          <p:sp>
            <p:nvSpPr>
              <p:cNvPr id="17" name="直角三角形 16"/>
              <p:cNvSpPr/>
              <p:nvPr/>
            </p:nvSpPr>
            <p:spPr>
              <a:xfrm rot="16200000" flipH="1">
                <a:off x="4749785" y="1311207"/>
                <a:ext cx="194026" cy="17056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直角三角形 17"/>
              <p:cNvSpPr/>
              <p:nvPr/>
            </p:nvSpPr>
            <p:spPr>
              <a:xfrm rot="16200000" flipH="1">
                <a:off x="5382688" y="1311206"/>
                <a:ext cx="194026" cy="17056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直角三角形 18"/>
              <p:cNvSpPr/>
              <p:nvPr/>
            </p:nvSpPr>
            <p:spPr>
              <a:xfrm rot="16200000" flipH="1">
                <a:off x="6006152" y="1311205"/>
                <a:ext cx="194026" cy="17056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直角三角形 19"/>
              <p:cNvSpPr/>
              <p:nvPr/>
            </p:nvSpPr>
            <p:spPr>
              <a:xfrm rot="16200000" flipH="1">
                <a:off x="6628226" y="1311204"/>
                <a:ext cx="194026" cy="17056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直角三角形 20"/>
              <p:cNvSpPr/>
              <p:nvPr/>
            </p:nvSpPr>
            <p:spPr>
              <a:xfrm rot="16200000" flipH="1">
                <a:off x="7230324" y="1310091"/>
                <a:ext cx="194026" cy="17056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直角三角形 21"/>
              <p:cNvSpPr/>
              <p:nvPr/>
            </p:nvSpPr>
            <p:spPr>
              <a:xfrm rot="16200000" flipH="1">
                <a:off x="7839508" y="1327634"/>
                <a:ext cx="194026" cy="17056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直角三角形 22"/>
              <p:cNvSpPr/>
              <p:nvPr/>
            </p:nvSpPr>
            <p:spPr>
              <a:xfrm rot="16200000" flipH="1">
                <a:off x="4133587" y="1913013"/>
                <a:ext cx="194026" cy="17056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直角三角形 23"/>
              <p:cNvSpPr/>
              <p:nvPr/>
            </p:nvSpPr>
            <p:spPr>
              <a:xfrm rot="16200000" flipH="1">
                <a:off x="4758492" y="1913012"/>
                <a:ext cx="194026" cy="17056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直角三角形 24"/>
              <p:cNvSpPr/>
              <p:nvPr/>
            </p:nvSpPr>
            <p:spPr>
              <a:xfrm rot="16200000" flipH="1">
                <a:off x="5382688" y="1913011"/>
                <a:ext cx="194026" cy="17056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直角三角形 25"/>
              <p:cNvSpPr/>
              <p:nvPr/>
            </p:nvSpPr>
            <p:spPr>
              <a:xfrm rot="16200000" flipH="1">
                <a:off x="7243153" y="1913010"/>
                <a:ext cx="194026" cy="17056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直角三角形 32"/>
              <p:cNvSpPr/>
              <p:nvPr/>
            </p:nvSpPr>
            <p:spPr>
              <a:xfrm rot="16200000" flipH="1">
                <a:off x="6006152" y="1913828"/>
                <a:ext cx="194026" cy="17056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直角三角形 33"/>
              <p:cNvSpPr/>
              <p:nvPr/>
            </p:nvSpPr>
            <p:spPr>
              <a:xfrm rot="16200000" flipH="1">
                <a:off x="6628226" y="1913093"/>
                <a:ext cx="194026" cy="17056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直角三角形 34"/>
              <p:cNvSpPr>
                <a:spLocks noChangeAspect="1"/>
              </p:cNvSpPr>
              <p:nvPr/>
            </p:nvSpPr>
            <p:spPr>
              <a:xfrm rot="5400000" flipH="1" flipV="1">
                <a:off x="5915006" y="1617820"/>
                <a:ext cx="291036" cy="255850"/>
              </a:xfrm>
              <a:prstGeom prst="r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36" name="直角三角形 35"/>
              <p:cNvSpPr>
                <a:spLocks noChangeAspect="1"/>
              </p:cNvSpPr>
              <p:nvPr/>
            </p:nvSpPr>
            <p:spPr>
              <a:xfrm rot="5400000" flipH="1" flipV="1">
                <a:off x="4658640" y="1617820"/>
                <a:ext cx="291036" cy="255850"/>
              </a:xfrm>
              <a:prstGeom prst="r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37" name="直角三角形 36"/>
              <p:cNvSpPr>
                <a:spLocks noChangeAspect="1"/>
              </p:cNvSpPr>
              <p:nvPr/>
            </p:nvSpPr>
            <p:spPr>
              <a:xfrm rot="5400000" flipH="1" flipV="1">
                <a:off x="4042441" y="2210450"/>
                <a:ext cx="291036" cy="255850"/>
              </a:xfrm>
              <a:prstGeom prst="r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38" name="直角三角形 37"/>
              <p:cNvSpPr>
                <a:spLocks noChangeAspect="1"/>
              </p:cNvSpPr>
              <p:nvPr/>
            </p:nvSpPr>
            <p:spPr>
              <a:xfrm rot="5400000" flipH="1" flipV="1">
                <a:off x="4658640" y="2210450"/>
                <a:ext cx="291036" cy="255850"/>
              </a:xfrm>
              <a:prstGeom prst="r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39" name="直角三角形 38"/>
              <p:cNvSpPr>
                <a:spLocks noChangeAspect="1"/>
              </p:cNvSpPr>
              <p:nvPr/>
            </p:nvSpPr>
            <p:spPr>
              <a:xfrm rot="5400000" flipH="1" flipV="1">
                <a:off x="4046794" y="2798080"/>
                <a:ext cx="291036" cy="255850"/>
              </a:xfrm>
              <a:prstGeom prst="r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40" name="直角三角形 39"/>
              <p:cNvSpPr>
                <a:spLocks noChangeAspect="1"/>
              </p:cNvSpPr>
              <p:nvPr/>
            </p:nvSpPr>
            <p:spPr>
              <a:xfrm rot="5400000" flipH="1" flipV="1">
                <a:off x="6537080" y="2210450"/>
                <a:ext cx="291036" cy="255850"/>
              </a:xfrm>
              <a:prstGeom prst="r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44" name="直角三角形 43"/>
              <p:cNvSpPr>
                <a:spLocks noChangeAspect="1"/>
              </p:cNvSpPr>
              <p:nvPr/>
            </p:nvSpPr>
            <p:spPr>
              <a:xfrm rot="5400000" flipH="1" flipV="1">
                <a:off x="7742215" y="2211717"/>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45" name="直角三角形 44"/>
              <p:cNvSpPr>
                <a:spLocks noChangeAspect="1"/>
              </p:cNvSpPr>
              <p:nvPr/>
            </p:nvSpPr>
            <p:spPr>
              <a:xfrm rot="5400000" flipH="1" flipV="1">
                <a:off x="6537080" y="2799852"/>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46" name="直角三角形 45"/>
              <p:cNvSpPr>
                <a:spLocks noChangeAspect="1"/>
              </p:cNvSpPr>
              <p:nvPr/>
            </p:nvSpPr>
            <p:spPr>
              <a:xfrm rot="5400000" flipH="1" flipV="1">
                <a:off x="5915006" y="2801408"/>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47" name="直角三角形 46"/>
              <p:cNvSpPr>
                <a:spLocks noChangeAspect="1"/>
              </p:cNvSpPr>
              <p:nvPr/>
            </p:nvSpPr>
            <p:spPr>
              <a:xfrm rot="5400000" flipH="1" flipV="1">
                <a:off x="7135577" y="2212985"/>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48" name="直角三角形 47"/>
              <p:cNvSpPr>
                <a:spLocks noChangeAspect="1"/>
              </p:cNvSpPr>
              <p:nvPr/>
            </p:nvSpPr>
            <p:spPr>
              <a:xfrm rot="5400000" flipH="1" flipV="1">
                <a:off x="7749616" y="1606624"/>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49" name="直角三角形 48"/>
              <p:cNvSpPr>
                <a:spLocks noChangeAspect="1"/>
              </p:cNvSpPr>
              <p:nvPr/>
            </p:nvSpPr>
            <p:spPr>
              <a:xfrm rot="5400000" flipH="1" flipV="1">
                <a:off x="7139177" y="1618930"/>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50" name="直角三角形 49"/>
              <p:cNvSpPr>
                <a:spLocks noChangeAspect="1"/>
              </p:cNvSpPr>
              <p:nvPr/>
            </p:nvSpPr>
            <p:spPr>
              <a:xfrm rot="5400000" flipH="1" flipV="1">
                <a:off x="7135577" y="2801120"/>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51" name="直角三角形 50"/>
              <p:cNvSpPr>
                <a:spLocks noChangeAspect="1"/>
              </p:cNvSpPr>
              <p:nvPr/>
            </p:nvSpPr>
            <p:spPr>
              <a:xfrm rot="5400000" flipH="1" flipV="1">
                <a:off x="5291542" y="2801120"/>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52" name="直角三角形 51"/>
              <p:cNvSpPr>
                <a:spLocks noChangeAspect="1"/>
              </p:cNvSpPr>
              <p:nvPr/>
            </p:nvSpPr>
            <p:spPr>
              <a:xfrm rot="5400000" flipH="1" flipV="1">
                <a:off x="4671698" y="2802676"/>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53" name="直角三角形 52"/>
              <p:cNvSpPr>
                <a:spLocks noChangeAspect="1"/>
              </p:cNvSpPr>
              <p:nvPr/>
            </p:nvSpPr>
            <p:spPr>
              <a:xfrm rot="5400000" flipH="1" flipV="1">
                <a:off x="5291542" y="3394837"/>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54" name="直角三角形 53"/>
              <p:cNvSpPr>
                <a:spLocks noChangeAspect="1"/>
              </p:cNvSpPr>
              <p:nvPr/>
            </p:nvSpPr>
            <p:spPr>
              <a:xfrm rot="5400000" flipH="1" flipV="1">
                <a:off x="4671698" y="3380401"/>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55" name="直角三角形 54"/>
              <p:cNvSpPr>
                <a:spLocks noChangeAspect="1"/>
              </p:cNvSpPr>
              <p:nvPr/>
            </p:nvSpPr>
            <p:spPr>
              <a:xfrm rot="5400000" flipH="1" flipV="1">
                <a:off x="4051147" y="3391389"/>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56" name="直角三角形 55"/>
              <p:cNvSpPr>
                <a:spLocks noChangeAspect="1"/>
              </p:cNvSpPr>
              <p:nvPr/>
            </p:nvSpPr>
            <p:spPr>
              <a:xfrm rot="5400000" flipH="1" flipV="1">
                <a:off x="7741607" y="2802390"/>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57" name="直角三角形 56"/>
              <p:cNvSpPr>
                <a:spLocks noChangeAspect="1"/>
              </p:cNvSpPr>
              <p:nvPr/>
            </p:nvSpPr>
            <p:spPr>
              <a:xfrm rot="5400000" flipH="1" flipV="1">
                <a:off x="6538504" y="3392993"/>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58" name="直角三角形 57"/>
              <p:cNvSpPr>
                <a:spLocks noChangeAspect="1"/>
              </p:cNvSpPr>
              <p:nvPr/>
            </p:nvSpPr>
            <p:spPr>
              <a:xfrm rot="5400000" flipH="1" flipV="1">
                <a:off x="5911810" y="3389833"/>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59" name="直角三角形 58"/>
              <p:cNvSpPr>
                <a:spLocks noChangeAspect="1"/>
              </p:cNvSpPr>
              <p:nvPr/>
            </p:nvSpPr>
            <p:spPr>
              <a:xfrm rot="5400000" flipH="1" flipV="1">
                <a:off x="7121064" y="3393727"/>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60" name="直角三角形 59"/>
              <p:cNvSpPr>
                <a:spLocks noChangeAspect="1"/>
              </p:cNvSpPr>
              <p:nvPr/>
            </p:nvSpPr>
            <p:spPr>
              <a:xfrm rot="5400000" flipH="1" flipV="1">
                <a:off x="5292966" y="3983262"/>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61" name="直角三角形 60"/>
              <p:cNvSpPr>
                <a:spLocks noChangeAspect="1"/>
              </p:cNvSpPr>
              <p:nvPr/>
            </p:nvSpPr>
            <p:spPr>
              <a:xfrm rot="5400000" flipH="1" flipV="1">
                <a:off x="4668770" y="3978257"/>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62" name="直角三角形 61"/>
              <p:cNvSpPr>
                <a:spLocks noChangeAspect="1"/>
              </p:cNvSpPr>
              <p:nvPr/>
            </p:nvSpPr>
            <p:spPr>
              <a:xfrm rot="5400000" flipH="1" flipV="1">
                <a:off x="4052571" y="3984529"/>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65" name="直角三角形 64"/>
              <p:cNvSpPr>
                <a:spLocks noChangeAspect="1"/>
              </p:cNvSpPr>
              <p:nvPr/>
            </p:nvSpPr>
            <p:spPr>
              <a:xfrm rot="5400000" flipH="1" flipV="1">
                <a:off x="5917684" y="2212985"/>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66" name="直角三角形 65"/>
              <p:cNvSpPr>
                <a:spLocks noChangeAspect="1"/>
              </p:cNvSpPr>
              <p:nvPr/>
            </p:nvSpPr>
            <p:spPr>
              <a:xfrm rot="5400000" flipH="1" flipV="1">
                <a:off x="5309796" y="2209537"/>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72" name="直角三角形 71"/>
              <p:cNvSpPr>
                <a:spLocks noChangeAspect="1"/>
              </p:cNvSpPr>
              <p:nvPr/>
            </p:nvSpPr>
            <p:spPr>
              <a:xfrm rot="5400000" flipH="1" flipV="1">
                <a:off x="7741211" y="3390812"/>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73" name="直角三角形 72"/>
              <p:cNvSpPr>
                <a:spLocks noChangeAspect="1"/>
              </p:cNvSpPr>
              <p:nvPr/>
            </p:nvSpPr>
            <p:spPr>
              <a:xfrm rot="5400000" flipH="1" flipV="1">
                <a:off x="6530688" y="3981418"/>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74" name="直角三角形 73"/>
              <p:cNvSpPr>
                <a:spLocks noChangeAspect="1"/>
              </p:cNvSpPr>
              <p:nvPr/>
            </p:nvSpPr>
            <p:spPr>
              <a:xfrm rot="5400000" flipH="1" flipV="1">
                <a:off x="5912966" y="3978258"/>
                <a:ext cx="291036" cy="255850"/>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grpSp>
            <p:nvGrpSpPr>
              <p:cNvPr id="130" name="図形グループ 129"/>
              <p:cNvGrpSpPr/>
              <p:nvPr/>
            </p:nvGrpSpPr>
            <p:grpSpPr>
              <a:xfrm>
                <a:off x="3258037" y="5580060"/>
                <a:ext cx="5885963" cy="307280"/>
                <a:chOff x="3258037" y="5580060"/>
                <a:chExt cx="5885963" cy="307280"/>
              </a:xfrm>
            </p:grpSpPr>
            <p:grpSp>
              <p:nvGrpSpPr>
                <p:cNvPr id="76" name="図形グループ 75"/>
                <p:cNvGrpSpPr/>
                <p:nvPr/>
              </p:nvGrpSpPr>
              <p:grpSpPr>
                <a:xfrm>
                  <a:off x="3258037" y="5580060"/>
                  <a:ext cx="2192151" cy="307280"/>
                  <a:chOff x="2983843" y="10284338"/>
                  <a:chExt cx="2192151" cy="307280"/>
                </a:xfrm>
              </p:grpSpPr>
              <p:sp>
                <p:nvSpPr>
                  <p:cNvPr id="78" name="テキスト ボックス 77"/>
                  <p:cNvSpPr txBox="1"/>
                  <p:nvPr/>
                </p:nvSpPr>
                <p:spPr>
                  <a:xfrm>
                    <a:off x="2983843" y="10284338"/>
                    <a:ext cx="2192151" cy="300082"/>
                  </a:xfrm>
                  <a:prstGeom prst="rect">
                    <a:avLst/>
                  </a:prstGeom>
                  <a:noFill/>
                  <a:ln>
                    <a:noFill/>
                  </a:ln>
                </p:spPr>
                <p:txBody>
                  <a:bodyPr wrap="square" lIns="0" tIns="0" rIns="0" bIns="0" rtlCol="0">
                    <a:spAutoFit/>
                  </a:bodyPr>
                  <a:lstStyle/>
                  <a:p>
                    <a:pPr>
                      <a:lnSpc>
                        <a:spcPct val="110000"/>
                      </a:lnSpc>
                      <a:tabLst>
                        <a:tab pos="420688" algn="l"/>
                        <a:tab pos="2387600" algn="l"/>
                        <a:tab pos="4364038" algn="l"/>
                      </a:tabLst>
                    </a:pPr>
                    <a:r>
                      <a:rPr lang="en-US" altLang="ja-JP" sz="1600" dirty="0" smtClean="0"/>
                      <a:t> </a:t>
                    </a:r>
                    <a:r>
                      <a:rPr lang="en-US" altLang="ja-JP" b="1" dirty="0" smtClean="0">
                        <a:solidFill>
                          <a:srgbClr val="FF0000"/>
                        </a:solidFill>
                      </a:rPr>
                      <a:t>T</a:t>
                    </a:r>
                    <a:r>
                      <a:rPr lang="en-US" altLang="ja-JP" b="1" baseline="-25000" dirty="0" smtClean="0">
                        <a:solidFill>
                          <a:srgbClr val="FF0000"/>
                        </a:solidFill>
                      </a:rPr>
                      <a:t>1/2</a:t>
                    </a:r>
                    <a:r>
                      <a:rPr lang="en-US" altLang="ja-JP" sz="1600" dirty="0" smtClean="0"/>
                      <a:t>        measured (KISS)</a:t>
                    </a:r>
                  </a:p>
                </p:txBody>
              </p:sp>
              <p:sp>
                <p:nvSpPr>
                  <p:cNvPr id="77" name="直角三角形 76"/>
                  <p:cNvSpPr>
                    <a:spLocks noChangeAspect="1"/>
                  </p:cNvSpPr>
                  <p:nvPr/>
                </p:nvSpPr>
                <p:spPr>
                  <a:xfrm rot="5400000" flipH="1" flipV="1">
                    <a:off x="3428378" y="10348530"/>
                    <a:ext cx="261240" cy="224936"/>
                  </a:xfrm>
                  <a:prstGeom prst="rtTriangle">
                    <a:avLst/>
                  </a:prstGeom>
                  <a:ln/>
                </p:spPr>
                <p:style>
                  <a:lnRef idx="2">
                    <a:schemeClr val="dk1"/>
                  </a:lnRef>
                  <a:fillRef idx="1">
                    <a:schemeClr val="lt1"/>
                  </a:fillRef>
                  <a:effectRef idx="0">
                    <a:schemeClr val="dk1"/>
                  </a:effectRef>
                  <a:fontRef idx="minor">
                    <a:schemeClr val="dk1"/>
                  </a:fontRef>
                </p:style>
                <p:txBody>
                  <a:bodyPr lIns="0" tIns="0" rIns="0" bIns="0" rtlCol="0" anchor="ctr"/>
                  <a:lstStyle/>
                  <a:p>
                    <a:pPr algn="ctr"/>
                    <a:endParaRPr kumimoji="1" lang="ja-JP" altLang="en-US" sz="1600" dirty="0"/>
                  </a:p>
                </p:txBody>
              </p:sp>
            </p:grpSp>
            <p:grpSp>
              <p:nvGrpSpPr>
                <p:cNvPr id="124" name="図形グループ 123"/>
                <p:cNvGrpSpPr/>
                <p:nvPr/>
              </p:nvGrpSpPr>
              <p:grpSpPr>
                <a:xfrm>
                  <a:off x="5469102" y="5613402"/>
                  <a:ext cx="1747535" cy="266740"/>
                  <a:chOff x="7683188" y="10274371"/>
                  <a:chExt cx="1747535" cy="266740"/>
                </a:xfrm>
              </p:grpSpPr>
              <p:sp>
                <p:nvSpPr>
                  <p:cNvPr id="82" name="直角三角形 81"/>
                  <p:cNvSpPr/>
                  <p:nvPr/>
                </p:nvSpPr>
                <p:spPr>
                  <a:xfrm rot="16200000" flipH="1">
                    <a:off x="7671086" y="10349435"/>
                    <a:ext cx="174162" cy="14995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a:p>
                </p:txBody>
              </p:sp>
              <p:sp>
                <p:nvSpPr>
                  <p:cNvPr id="6" name="正方形/長方形 5"/>
                  <p:cNvSpPr/>
                  <p:nvPr/>
                </p:nvSpPr>
                <p:spPr>
                  <a:xfrm>
                    <a:off x="7869218" y="10274371"/>
                    <a:ext cx="1561505" cy="266740"/>
                  </a:xfrm>
                  <a:prstGeom prst="rect">
                    <a:avLst/>
                  </a:prstGeom>
                </p:spPr>
                <p:txBody>
                  <a:bodyPr wrap="square" lIns="0" tIns="0" rIns="0" bIns="0">
                    <a:spAutoFit/>
                  </a:bodyPr>
                  <a:lstStyle/>
                  <a:p>
                    <a:pPr>
                      <a:lnSpc>
                        <a:spcPct val="110000"/>
                      </a:lnSpc>
                      <a:tabLst>
                        <a:tab pos="420688" algn="l"/>
                        <a:tab pos="2387600" algn="l"/>
                        <a:tab pos="4364038" algn="l"/>
                      </a:tabLst>
                    </a:pPr>
                    <a:r>
                      <a:rPr lang="en-US" altLang="ja-JP" sz="1600" dirty="0" smtClean="0"/>
                      <a:t>measured </a:t>
                    </a:r>
                    <a:r>
                      <a:rPr lang="en-US" altLang="ja-JP" sz="1600" dirty="0"/>
                      <a:t>(GSI</a:t>
                    </a:r>
                    <a:r>
                      <a:rPr lang="en-US" altLang="ja-JP" sz="1600" dirty="0" smtClean="0"/>
                      <a:t>)</a:t>
                    </a:r>
                    <a:endParaRPr lang="en-US" altLang="ja-JP" sz="1600" dirty="0"/>
                  </a:p>
                </p:txBody>
              </p:sp>
            </p:grpSp>
            <p:grpSp>
              <p:nvGrpSpPr>
                <p:cNvPr id="129" name="図形グループ 128"/>
                <p:cNvGrpSpPr/>
                <p:nvPr/>
              </p:nvGrpSpPr>
              <p:grpSpPr>
                <a:xfrm>
                  <a:off x="6995348" y="5586656"/>
                  <a:ext cx="2148652" cy="273303"/>
                  <a:chOff x="7832361" y="10208831"/>
                  <a:chExt cx="2148652" cy="273303"/>
                </a:xfrm>
              </p:grpSpPr>
              <p:sp>
                <p:nvSpPr>
                  <p:cNvPr id="79" name="直角三角形 78"/>
                  <p:cNvSpPr>
                    <a:spLocks noChangeAspect="1"/>
                  </p:cNvSpPr>
                  <p:nvPr/>
                </p:nvSpPr>
                <p:spPr>
                  <a:xfrm rot="5400000" flipH="1" flipV="1">
                    <a:off x="7814209" y="10226983"/>
                    <a:ext cx="261240" cy="224936"/>
                  </a:xfrm>
                  <a:prstGeom prst="rtTriangle">
                    <a:avLst/>
                  </a:prstGeom>
                  <a:ln>
                    <a:prstDash val="sysDot"/>
                  </a:ln>
                </p:spPr>
                <p:style>
                  <a:lnRef idx="2">
                    <a:schemeClr val="dk1"/>
                  </a:lnRef>
                  <a:fillRef idx="1">
                    <a:schemeClr val="lt1"/>
                  </a:fillRef>
                  <a:effectRef idx="0">
                    <a:schemeClr val="dk1"/>
                  </a:effectRef>
                  <a:fontRef idx="minor">
                    <a:schemeClr val="dk1"/>
                  </a:fontRef>
                </p:style>
                <p:txBody>
                  <a:bodyPr lIns="0" tIns="0" rIns="0" bIns="0" rtlCol="0" anchor="ctr"/>
                  <a:lstStyle/>
                  <a:p>
                    <a:pPr algn="ctr"/>
                    <a:endParaRPr kumimoji="1" lang="ja-JP" altLang="en-US" sz="1600" dirty="0"/>
                  </a:p>
                </p:txBody>
              </p:sp>
              <p:sp>
                <p:nvSpPr>
                  <p:cNvPr id="125" name="正方形/長方形 124"/>
                  <p:cNvSpPr/>
                  <p:nvPr/>
                </p:nvSpPr>
                <p:spPr>
                  <a:xfrm>
                    <a:off x="8097095" y="10215394"/>
                    <a:ext cx="1883918" cy="266740"/>
                  </a:xfrm>
                  <a:prstGeom prst="rect">
                    <a:avLst/>
                  </a:prstGeom>
                </p:spPr>
                <p:txBody>
                  <a:bodyPr wrap="square" lIns="0" tIns="0" rIns="0" bIns="0">
                    <a:spAutoFit/>
                  </a:bodyPr>
                  <a:lstStyle/>
                  <a:p>
                    <a:pPr>
                      <a:lnSpc>
                        <a:spcPct val="110000"/>
                      </a:lnSpc>
                      <a:tabLst>
                        <a:tab pos="420688" algn="l"/>
                        <a:tab pos="2387600" algn="l"/>
                        <a:tab pos="4364038" algn="l"/>
                      </a:tabLst>
                    </a:pPr>
                    <a:r>
                      <a:rPr lang="en-US" altLang="ja-JP" sz="1600" dirty="0" smtClean="0">
                        <a:solidFill>
                          <a:srgbClr val="0000FF"/>
                        </a:solidFill>
                      </a:rPr>
                      <a:t>to </a:t>
                    </a:r>
                    <a:r>
                      <a:rPr lang="en-US" altLang="ja-JP" sz="1600" dirty="0">
                        <a:solidFill>
                          <a:srgbClr val="0000FF"/>
                        </a:solidFill>
                      </a:rPr>
                      <a:t>be </a:t>
                    </a:r>
                    <a:r>
                      <a:rPr lang="en-US" altLang="ja-JP" sz="1600" dirty="0" smtClean="0">
                        <a:solidFill>
                          <a:srgbClr val="0000FF"/>
                        </a:solidFill>
                      </a:rPr>
                      <a:t>measured (KISS)</a:t>
                    </a:r>
                    <a:endParaRPr lang="en-US" sz="1600" dirty="0">
                      <a:solidFill>
                        <a:srgbClr val="0000FF"/>
                      </a:solidFill>
                    </a:endParaRPr>
                  </a:p>
                </p:txBody>
              </p:sp>
            </p:grpSp>
          </p:grpSp>
        </p:grpSp>
      </p:grpSp>
      <p:grpSp>
        <p:nvGrpSpPr>
          <p:cNvPr id="147" name="図形グループ 146"/>
          <p:cNvGrpSpPr/>
          <p:nvPr/>
        </p:nvGrpSpPr>
        <p:grpSpPr>
          <a:xfrm>
            <a:off x="3213421" y="1306834"/>
            <a:ext cx="4519313" cy="5265864"/>
            <a:chOff x="3213421" y="1306834"/>
            <a:chExt cx="4519313" cy="5265864"/>
          </a:xfrm>
        </p:grpSpPr>
        <p:sp>
          <p:nvSpPr>
            <p:cNvPr id="84" name="直角三角形 83"/>
            <p:cNvSpPr>
              <a:spLocks noChangeAspect="1"/>
            </p:cNvSpPr>
            <p:nvPr/>
          </p:nvSpPr>
          <p:spPr>
            <a:xfrm rot="16200000" flipH="1" flipV="1">
              <a:off x="3703694" y="1308247"/>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85" name="直角三角形 84"/>
            <p:cNvSpPr>
              <a:spLocks noChangeAspect="1"/>
            </p:cNvSpPr>
            <p:nvPr/>
          </p:nvSpPr>
          <p:spPr>
            <a:xfrm rot="16200000" flipH="1" flipV="1">
              <a:off x="4320418" y="1308964"/>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86" name="直角三角形 85"/>
            <p:cNvSpPr>
              <a:spLocks noChangeAspect="1"/>
            </p:cNvSpPr>
            <p:nvPr/>
          </p:nvSpPr>
          <p:spPr>
            <a:xfrm rot="16200000" flipH="1" flipV="1">
              <a:off x="4945356" y="1309682"/>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87" name="直角三角形 86"/>
            <p:cNvSpPr>
              <a:spLocks noChangeAspect="1"/>
            </p:cNvSpPr>
            <p:nvPr/>
          </p:nvSpPr>
          <p:spPr>
            <a:xfrm rot="16200000" flipH="1" flipV="1">
              <a:off x="5570293" y="1310399"/>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88" name="直角三角形 87"/>
            <p:cNvSpPr>
              <a:spLocks noChangeAspect="1"/>
            </p:cNvSpPr>
            <p:nvPr/>
          </p:nvSpPr>
          <p:spPr>
            <a:xfrm rot="16200000" flipH="1" flipV="1">
              <a:off x="6187016" y="1311117"/>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89" name="直角三角形 88"/>
            <p:cNvSpPr>
              <a:spLocks noChangeAspect="1"/>
            </p:cNvSpPr>
            <p:nvPr/>
          </p:nvSpPr>
          <p:spPr>
            <a:xfrm rot="16200000" flipH="1" flipV="1">
              <a:off x="6803739" y="1311834"/>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90" name="直角三角形 89"/>
            <p:cNvSpPr>
              <a:spLocks noChangeAspect="1"/>
            </p:cNvSpPr>
            <p:nvPr/>
          </p:nvSpPr>
          <p:spPr>
            <a:xfrm rot="16200000" flipH="1" flipV="1">
              <a:off x="7458950" y="1312552"/>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91" name="直角三角形 90"/>
            <p:cNvSpPr>
              <a:spLocks noChangeAspect="1"/>
            </p:cNvSpPr>
            <p:nvPr/>
          </p:nvSpPr>
          <p:spPr>
            <a:xfrm rot="16200000" flipH="1" flipV="1">
              <a:off x="3699495" y="1896768"/>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92" name="直角三角形 91"/>
            <p:cNvSpPr>
              <a:spLocks noChangeAspect="1"/>
            </p:cNvSpPr>
            <p:nvPr/>
          </p:nvSpPr>
          <p:spPr>
            <a:xfrm rot="16200000" flipH="1" flipV="1">
              <a:off x="4329278" y="1897485"/>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93" name="直角三角形 92"/>
            <p:cNvSpPr>
              <a:spLocks noChangeAspect="1"/>
            </p:cNvSpPr>
            <p:nvPr/>
          </p:nvSpPr>
          <p:spPr>
            <a:xfrm rot="16200000" flipH="1" flipV="1">
              <a:off x="4936803" y="1898203"/>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94" name="直角三角形 93"/>
            <p:cNvSpPr>
              <a:spLocks noChangeAspect="1"/>
            </p:cNvSpPr>
            <p:nvPr/>
          </p:nvSpPr>
          <p:spPr>
            <a:xfrm rot="16200000" flipH="1" flipV="1">
              <a:off x="5566094" y="1898920"/>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95" name="直角三角形 94"/>
            <p:cNvSpPr>
              <a:spLocks noChangeAspect="1"/>
            </p:cNvSpPr>
            <p:nvPr/>
          </p:nvSpPr>
          <p:spPr>
            <a:xfrm rot="16200000" flipH="1" flipV="1">
              <a:off x="6187170" y="1899637"/>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96" name="直角三角形 95"/>
            <p:cNvSpPr>
              <a:spLocks noChangeAspect="1"/>
            </p:cNvSpPr>
            <p:nvPr/>
          </p:nvSpPr>
          <p:spPr>
            <a:xfrm rot="16200000" flipH="1" flipV="1">
              <a:off x="6812600" y="1900355"/>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97" name="直角三角形 96"/>
            <p:cNvSpPr>
              <a:spLocks noChangeAspect="1"/>
            </p:cNvSpPr>
            <p:nvPr/>
          </p:nvSpPr>
          <p:spPr>
            <a:xfrm rot="16200000" flipH="1" flipV="1">
              <a:off x="7462672" y="1919936"/>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98" name="直角三角形 97"/>
            <p:cNvSpPr>
              <a:spLocks noChangeAspect="1"/>
            </p:cNvSpPr>
            <p:nvPr/>
          </p:nvSpPr>
          <p:spPr>
            <a:xfrm rot="16200000" flipH="1" flipV="1">
              <a:off x="3704495" y="2484755"/>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99" name="直角三角形 98"/>
            <p:cNvSpPr>
              <a:spLocks noChangeAspect="1"/>
            </p:cNvSpPr>
            <p:nvPr/>
          </p:nvSpPr>
          <p:spPr>
            <a:xfrm rot="16200000" flipH="1" flipV="1">
              <a:off x="4325570" y="2485472"/>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00" name="直角三角形 99"/>
            <p:cNvSpPr>
              <a:spLocks noChangeAspect="1"/>
            </p:cNvSpPr>
            <p:nvPr/>
          </p:nvSpPr>
          <p:spPr>
            <a:xfrm rot="16200000" flipH="1" flipV="1">
              <a:off x="4941803" y="2486190"/>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01" name="直角三角形 100"/>
            <p:cNvSpPr>
              <a:spLocks noChangeAspect="1"/>
            </p:cNvSpPr>
            <p:nvPr/>
          </p:nvSpPr>
          <p:spPr>
            <a:xfrm rot="16200000" flipH="1" flipV="1">
              <a:off x="5562387" y="2486907"/>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02" name="直角三角形 101"/>
            <p:cNvSpPr>
              <a:spLocks noChangeAspect="1"/>
            </p:cNvSpPr>
            <p:nvPr/>
          </p:nvSpPr>
          <p:spPr>
            <a:xfrm rot="16200000" flipH="1" flipV="1">
              <a:off x="6196523" y="2487625"/>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03" name="直角三角形 102"/>
            <p:cNvSpPr>
              <a:spLocks noChangeAspect="1"/>
            </p:cNvSpPr>
            <p:nvPr/>
          </p:nvSpPr>
          <p:spPr>
            <a:xfrm rot="16200000" flipH="1" flipV="1">
              <a:off x="6813245" y="2488342"/>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04" name="直角三角形 103"/>
            <p:cNvSpPr>
              <a:spLocks noChangeAspect="1"/>
            </p:cNvSpPr>
            <p:nvPr/>
          </p:nvSpPr>
          <p:spPr>
            <a:xfrm rot="16200000" flipH="1" flipV="1">
              <a:off x="7455104" y="2489059"/>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05" name="直角三角形 104"/>
            <p:cNvSpPr>
              <a:spLocks noChangeAspect="1"/>
            </p:cNvSpPr>
            <p:nvPr/>
          </p:nvSpPr>
          <p:spPr>
            <a:xfrm rot="16200000" flipH="1" flipV="1">
              <a:off x="3705140" y="3072742"/>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06" name="直角三角形 105"/>
            <p:cNvSpPr>
              <a:spLocks noChangeAspect="1"/>
            </p:cNvSpPr>
            <p:nvPr/>
          </p:nvSpPr>
          <p:spPr>
            <a:xfrm rot="16200000" flipH="1" flipV="1">
              <a:off x="4326217" y="3073459"/>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07" name="直角三角形 106"/>
            <p:cNvSpPr>
              <a:spLocks noChangeAspect="1"/>
            </p:cNvSpPr>
            <p:nvPr/>
          </p:nvSpPr>
          <p:spPr>
            <a:xfrm rot="16200000" flipH="1" flipV="1">
              <a:off x="4951154" y="3074177"/>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08" name="直角三角形 107"/>
            <p:cNvSpPr>
              <a:spLocks noChangeAspect="1"/>
            </p:cNvSpPr>
            <p:nvPr/>
          </p:nvSpPr>
          <p:spPr>
            <a:xfrm rot="16200000" flipH="1" flipV="1">
              <a:off x="5563033" y="3074894"/>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09" name="直角三角形 108"/>
            <p:cNvSpPr>
              <a:spLocks noChangeAspect="1"/>
            </p:cNvSpPr>
            <p:nvPr/>
          </p:nvSpPr>
          <p:spPr>
            <a:xfrm rot="16200000" flipH="1" flipV="1">
              <a:off x="6184109" y="3075612"/>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10" name="直角三角形 109"/>
            <p:cNvSpPr>
              <a:spLocks noChangeAspect="1"/>
            </p:cNvSpPr>
            <p:nvPr/>
          </p:nvSpPr>
          <p:spPr>
            <a:xfrm rot="16200000" flipH="1" flipV="1">
              <a:off x="6805185" y="3076329"/>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11" name="直角三角形 110"/>
            <p:cNvSpPr>
              <a:spLocks noChangeAspect="1"/>
            </p:cNvSpPr>
            <p:nvPr/>
          </p:nvSpPr>
          <p:spPr>
            <a:xfrm rot="16200000" flipH="1" flipV="1">
              <a:off x="7459611" y="3077047"/>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12" name="直角三角形 111"/>
            <p:cNvSpPr>
              <a:spLocks noChangeAspect="1"/>
            </p:cNvSpPr>
            <p:nvPr/>
          </p:nvSpPr>
          <p:spPr>
            <a:xfrm rot="16200000" flipH="1" flipV="1">
              <a:off x="3705786" y="3660729"/>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13" name="直角三角形 112"/>
            <p:cNvSpPr>
              <a:spLocks noChangeAspect="1"/>
            </p:cNvSpPr>
            <p:nvPr/>
          </p:nvSpPr>
          <p:spPr>
            <a:xfrm rot="16200000" flipH="1" flipV="1">
              <a:off x="4331215" y="3661447"/>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14" name="直角三角形 113"/>
            <p:cNvSpPr>
              <a:spLocks noChangeAspect="1"/>
            </p:cNvSpPr>
            <p:nvPr/>
          </p:nvSpPr>
          <p:spPr>
            <a:xfrm rot="16200000" flipH="1" flipV="1">
              <a:off x="4943094" y="3662164"/>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15" name="直角三角形 114"/>
            <p:cNvSpPr>
              <a:spLocks noChangeAspect="1"/>
            </p:cNvSpPr>
            <p:nvPr/>
          </p:nvSpPr>
          <p:spPr>
            <a:xfrm rot="16200000" flipH="1" flipV="1">
              <a:off x="5563679" y="3662881"/>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16" name="直角三角形 115"/>
            <p:cNvSpPr>
              <a:spLocks noChangeAspect="1"/>
            </p:cNvSpPr>
            <p:nvPr/>
          </p:nvSpPr>
          <p:spPr>
            <a:xfrm rot="16200000" flipH="1" flipV="1">
              <a:off x="6184754" y="3663599"/>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17" name="直角三角形 116"/>
            <p:cNvSpPr>
              <a:spLocks noChangeAspect="1"/>
            </p:cNvSpPr>
            <p:nvPr/>
          </p:nvSpPr>
          <p:spPr>
            <a:xfrm rot="16200000" flipH="1" flipV="1">
              <a:off x="6805831" y="3664316"/>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18" name="直角三角形 117"/>
            <p:cNvSpPr>
              <a:spLocks noChangeAspect="1"/>
            </p:cNvSpPr>
            <p:nvPr/>
          </p:nvSpPr>
          <p:spPr>
            <a:xfrm rot="16200000" flipH="1" flipV="1">
              <a:off x="3702079" y="4248716"/>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19" name="直角三角形 118"/>
            <p:cNvSpPr>
              <a:spLocks noChangeAspect="1"/>
            </p:cNvSpPr>
            <p:nvPr/>
          </p:nvSpPr>
          <p:spPr>
            <a:xfrm rot="16200000" flipH="1" flipV="1">
              <a:off x="4323155" y="4254149"/>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20" name="直角三角形 119"/>
            <p:cNvSpPr>
              <a:spLocks noChangeAspect="1"/>
            </p:cNvSpPr>
            <p:nvPr/>
          </p:nvSpPr>
          <p:spPr>
            <a:xfrm rot="16200000" flipH="1" flipV="1">
              <a:off x="4943739" y="4254867"/>
              <a:ext cx="271475" cy="268649"/>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grpSp>
          <p:nvGrpSpPr>
            <p:cNvPr id="146" name="図形グループ 145"/>
            <p:cNvGrpSpPr/>
            <p:nvPr/>
          </p:nvGrpSpPr>
          <p:grpSpPr>
            <a:xfrm>
              <a:off x="3213421" y="6252354"/>
              <a:ext cx="2646458" cy="320344"/>
              <a:chOff x="3213421" y="6192444"/>
              <a:chExt cx="2646458" cy="320344"/>
            </a:xfrm>
          </p:grpSpPr>
          <p:sp>
            <p:nvSpPr>
              <p:cNvPr id="83" name="直角三角形 82"/>
              <p:cNvSpPr>
                <a:spLocks noChangeAspect="1"/>
              </p:cNvSpPr>
              <p:nvPr/>
            </p:nvSpPr>
            <p:spPr>
              <a:xfrm rot="16200000" flipH="1" flipV="1">
                <a:off x="3739711" y="6270375"/>
                <a:ext cx="243681" cy="241145"/>
              </a:xfrm>
              <a:prstGeom prst="rtTriangle">
                <a:avLst/>
              </a:prstGeom>
              <a:ln>
                <a:solidFill>
                  <a:schemeClr val="accent2">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40" name="正方形/長方形 139"/>
              <p:cNvSpPr/>
              <p:nvPr/>
            </p:nvSpPr>
            <p:spPr>
              <a:xfrm>
                <a:off x="3213421" y="6192444"/>
                <a:ext cx="2646458" cy="266740"/>
              </a:xfrm>
              <a:prstGeom prst="rect">
                <a:avLst/>
              </a:prstGeom>
            </p:spPr>
            <p:txBody>
              <a:bodyPr wrap="none" lIns="0" tIns="0" rIns="0" bIns="0">
                <a:spAutoFit/>
              </a:bodyPr>
              <a:lstStyle/>
              <a:p>
                <a:pPr>
                  <a:lnSpc>
                    <a:spcPct val="110000"/>
                  </a:lnSpc>
                  <a:tabLst>
                    <a:tab pos="420688" algn="l"/>
                    <a:tab pos="2387600" algn="l"/>
                    <a:tab pos="4364038" algn="l"/>
                  </a:tabLst>
                </a:pPr>
                <a:r>
                  <a:rPr lang="en-US" altLang="ja-JP" sz="1600" b="1" dirty="0" smtClean="0">
                    <a:solidFill>
                      <a:srgbClr val="FF0000"/>
                    </a:solidFill>
                  </a:rPr>
                  <a:t>Mass</a:t>
                </a:r>
                <a:r>
                  <a:rPr lang="en-US" altLang="ja-JP" sz="1600" dirty="0" smtClean="0"/>
                  <a:t>        </a:t>
                </a:r>
                <a:r>
                  <a:rPr lang="en-US" altLang="ja-JP" sz="1600" dirty="0" smtClean="0">
                    <a:solidFill>
                      <a:srgbClr val="0000FF"/>
                    </a:solidFill>
                  </a:rPr>
                  <a:t>to </a:t>
                </a:r>
                <a:r>
                  <a:rPr lang="en-US" altLang="ja-JP" sz="1600" dirty="0">
                    <a:solidFill>
                      <a:srgbClr val="0000FF"/>
                    </a:solidFill>
                  </a:rPr>
                  <a:t>be </a:t>
                </a:r>
                <a:r>
                  <a:rPr lang="en-US" altLang="ja-JP" sz="1600" dirty="0" smtClean="0">
                    <a:solidFill>
                      <a:srgbClr val="0000FF"/>
                    </a:solidFill>
                  </a:rPr>
                  <a:t>measured (KISS)</a:t>
                </a:r>
                <a:endParaRPr lang="en-US" altLang="ja-JP" sz="1600" dirty="0">
                  <a:solidFill>
                    <a:srgbClr val="0000FF"/>
                  </a:solidFill>
                </a:endParaRPr>
              </a:p>
            </p:txBody>
          </p:sp>
        </p:grpSp>
      </p:grpSp>
      <p:grpSp>
        <p:nvGrpSpPr>
          <p:cNvPr id="144" name="図形グループ 143"/>
          <p:cNvGrpSpPr/>
          <p:nvPr/>
        </p:nvGrpSpPr>
        <p:grpSpPr>
          <a:xfrm>
            <a:off x="3311043" y="1598305"/>
            <a:ext cx="4641609" cy="4595907"/>
            <a:chOff x="3311043" y="1598305"/>
            <a:chExt cx="4641609" cy="4595907"/>
          </a:xfrm>
        </p:grpSpPr>
        <p:sp>
          <p:nvSpPr>
            <p:cNvPr id="41" name="直角三角形 40"/>
            <p:cNvSpPr>
              <a:spLocks noChangeAspect="1"/>
            </p:cNvSpPr>
            <p:nvPr/>
          </p:nvSpPr>
          <p:spPr>
            <a:xfrm rot="10800000" flipH="1" flipV="1">
              <a:off x="3712820" y="2184378"/>
              <a:ext cx="255850" cy="291036"/>
            </a:xfrm>
            <a:prstGeom prst="rtTriangle">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42" name="直角三角形 41"/>
            <p:cNvSpPr>
              <a:spLocks noChangeAspect="1"/>
            </p:cNvSpPr>
            <p:nvPr/>
          </p:nvSpPr>
          <p:spPr>
            <a:xfrm rot="10800000" flipH="1" flipV="1">
              <a:off x="4326544" y="2194594"/>
              <a:ext cx="255850" cy="291036"/>
            </a:xfrm>
            <a:prstGeom prst="rtTriangle">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43" name="直角三角形 42"/>
            <p:cNvSpPr>
              <a:spLocks noChangeAspect="1"/>
            </p:cNvSpPr>
            <p:nvPr/>
          </p:nvSpPr>
          <p:spPr>
            <a:xfrm rot="10800000" flipH="1" flipV="1">
              <a:off x="4326543" y="1598305"/>
              <a:ext cx="255850" cy="291036"/>
            </a:xfrm>
            <a:prstGeom prst="rtTriangle">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63" name="直角三角形 62"/>
            <p:cNvSpPr>
              <a:spLocks noChangeAspect="1"/>
            </p:cNvSpPr>
            <p:nvPr/>
          </p:nvSpPr>
          <p:spPr>
            <a:xfrm rot="10800000" flipH="1" flipV="1">
              <a:off x="6183976" y="1603491"/>
              <a:ext cx="255850" cy="291036"/>
            </a:xfrm>
            <a:prstGeom prst="rtTriangle">
              <a:avLst/>
            </a:prstGeom>
            <a:ln>
              <a:solidFill>
                <a:srgbClr val="FF0000"/>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64" name="直角三角形 63"/>
            <p:cNvSpPr>
              <a:spLocks noChangeAspect="1"/>
            </p:cNvSpPr>
            <p:nvPr/>
          </p:nvSpPr>
          <p:spPr>
            <a:xfrm rot="10800000" flipH="1" flipV="1">
              <a:off x="5576041" y="1608991"/>
              <a:ext cx="255850" cy="291036"/>
            </a:xfrm>
            <a:prstGeom prst="rtTriangle">
              <a:avLst/>
            </a:prstGeom>
            <a:ln>
              <a:solidFill>
                <a:srgbClr val="FF0000"/>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67" name="直角三角形 66"/>
            <p:cNvSpPr>
              <a:spLocks noChangeAspect="1"/>
            </p:cNvSpPr>
            <p:nvPr/>
          </p:nvSpPr>
          <p:spPr>
            <a:xfrm rot="10800000" flipH="1" flipV="1">
              <a:off x="5572130" y="2191915"/>
              <a:ext cx="255850" cy="291036"/>
            </a:xfrm>
            <a:prstGeom prst="rtTriangle">
              <a:avLst/>
            </a:prstGeom>
            <a:ln>
              <a:solidFill>
                <a:srgbClr val="FF0000"/>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68" name="直角三角形 67"/>
            <p:cNvSpPr>
              <a:spLocks noChangeAspect="1"/>
            </p:cNvSpPr>
            <p:nvPr/>
          </p:nvSpPr>
          <p:spPr>
            <a:xfrm rot="10800000" flipH="1" flipV="1">
              <a:off x="4946516" y="2197415"/>
              <a:ext cx="255850" cy="291036"/>
            </a:xfrm>
            <a:prstGeom prst="rtTriangle">
              <a:avLst/>
            </a:prstGeom>
            <a:ln>
              <a:solidFill>
                <a:srgbClr val="FF0000"/>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grpSp>
          <p:nvGrpSpPr>
            <p:cNvPr id="143" name="図形グループ 142"/>
            <p:cNvGrpSpPr/>
            <p:nvPr/>
          </p:nvGrpSpPr>
          <p:grpSpPr>
            <a:xfrm>
              <a:off x="3311043" y="5921695"/>
              <a:ext cx="4641609" cy="272517"/>
              <a:chOff x="3311043" y="5921695"/>
              <a:chExt cx="4641609" cy="272517"/>
            </a:xfrm>
          </p:grpSpPr>
          <p:grpSp>
            <p:nvGrpSpPr>
              <p:cNvPr id="142" name="図形グループ 141"/>
              <p:cNvGrpSpPr/>
              <p:nvPr/>
            </p:nvGrpSpPr>
            <p:grpSpPr>
              <a:xfrm>
                <a:off x="5445104" y="5921695"/>
                <a:ext cx="2507548" cy="266740"/>
                <a:chOff x="5593064" y="5946353"/>
                <a:chExt cx="2507548" cy="266740"/>
              </a:xfrm>
            </p:grpSpPr>
            <p:sp>
              <p:nvSpPr>
                <p:cNvPr id="81" name="直角三角形 80"/>
                <p:cNvSpPr>
                  <a:spLocks noChangeAspect="1"/>
                </p:cNvSpPr>
                <p:nvPr/>
              </p:nvSpPr>
              <p:spPr>
                <a:xfrm rot="10800000" flipH="1" flipV="1">
                  <a:off x="5593064" y="5949103"/>
                  <a:ext cx="224936" cy="261240"/>
                </a:xfrm>
                <a:prstGeom prst="rtTriangle">
                  <a:avLst/>
                </a:prstGeom>
                <a:ln>
                  <a:solidFill>
                    <a:srgbClr val="FF0000"/>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28" name="正方形/長方形 127"/>
                <p:cNvSpPr/>
                <p:nvPr/>
              </p:nvSpPr>
              <p:spPr>
                <a:xfrm>
                  <a:off x="5843274" y="5946353"/>
                  <a:ext cx="2257338" cy="266740"/>
                </a:xfrm>
                <a:prstGeom prst="rect">
                  <a:avLst/>
                </a:prstGeom>
              </p:spPr>
              <p:txBody>
                <a:bodyPr wrap="square" lIns="0" tIns="0" rIns="0" bIns="0">
                  <a:spAutoFit/>
                </a:bodyPr>
                <a:lstStyle/>
                <a:p>
                  <a:pPr>
                    <a:lnSpc>
                      <a:spcPct val="110000"/>
                    </a:lnSpc>
                    <a:tabLst>
                      <a:tab pos="420688" algn="l"/>
                      <a:tab pos="2387600" algn="l"/>
                      <a:tab pos="4364038" algn="l"/>
                    </a:tabLst>
                  </a:pPr>
                  <a:r>
                    <a:rPr lang="en-US" altLang="ja-JP" sz="1600" dirty="0" smtClean="0">
                      <a:solidFill>
                        <a:srgbClr val="0000FF"/>
                      </a:solidFill>
                    </a:rPr>
                    <a:t>to </a:t>
                  </a:r>
                  <a:r>
                    <a:rPr lang="en-US" altLang="ja-JP" sz="1600" dirty="0">
                      <a:solidFill>
                        <a:srgbClr val="0000FF"/>
                      </a:solidFill>
                    </a:rPr>
                    <a:t>be </a:t>
                  </a:r>
                  <a:r>
                    <a:rPr lang="en-US" altLang="ja-JP" sz="1600" dirty="0" smtClean="0">
                      <a:solidFill>
                        <a:srgbClr val="0000FF"/>
                      </a:solidFill>
                    </a:rPr>
                    <a:t>measured (KISS)</a:t>
                  </a:r>
                  <a:endParaRPr lang="en-US" altLang="ja-JP" sz="1600" dirty="0">
                    <a:solidFill>
                      <a:srgbClr val="0000FF"/>
                    </a:solidFill>
                  </a:endParaRPr>
                </a:p>
              </p:txBody>
            </p:sp>
          </p:grpSp>
          <p:grpSp>
            <p:nvGrpSpPr>
              <p:cNvPr id="141" name="図形グループ 140"/>
              <p:cNvGrpSpPr/>
              <p:nvPr/>
            </p:nvGrpSpPr>
            <p:grpSpPr>
              <a:xfrm>
                <a:off x="3311043" y="5927472"/>
                <a:ext cx="2274297" cy="266740"/>
                <a:chOff x="3311043" y="5927472"/>
                <a:chExt cx="2274297" cy="266740"/>
              </a:xfrm>
            </p:grpSpPr>
            <p:sp>
              <p:nvSpPr>
                <p:cNvPr id="3" name="正方形/長方形 2"/>
                <p:cNvSpPr/>
                <p:nvPr/>
              </p:nvSpPr>
              <p:spPr>
                <a:xfrm>
                  <a:off x="3311043" y="5927472"/>
                  <a:ext cx="2274297" cy="266740"/>
                </a:xfrm>
                <a:prstGeom prst="rect">
                  <a:avLst/>
                </a:prstGeom>
              </p:spPr>
              <p:txBody>
                <a:bodyPr wrap="square" lIns="0" tIns="0" rIns="0" bIns="0">
                  <a:spAutoFit/>
                </a:bodyPr>
                <a:lstStyle/>
                <a:p>
                  <a:pPr>
                    <a:lnSpc>
                      <a:spcPct val="110000"/>
                    </a:lnSpc>
                    <a:tabLst>
                      <a:tab pos="420688" algn="l"/>
                      <a:tab pos="2387600" algn="l"/>
                      <a:tab pos="4364038" algn="l"/>
                    </a:tabLst>
                  </a:pPr>
                  <a:r>
                    <a:rPr lang="en-US" altLang="ja-JP" sz="1600" b="1" dirty="0">
                      <a:solidFill>
                        <a:srgbClr val="FF0000"/>
                      </a:solidFill>
                    </a:rPr>
                    <a:t>HFS</a:t>
                  </a:r>
                  <a:r>
                    <a:rPr lang="en-US" altLang="ja-JP" sz="1600" dirty="0"/>
                    <a:t> </a:t>
                  </a:r>
                  <a:r>
                    <a:rPr lang="en-US" altLang="ja-JP" sz="1600" dirty="0" smtClean="0"/>
                    <a:t>       measured </a:t>
                  </a:r>
                  <a:r>
                    <a:rPr lang="en-US" altLang="ja-JP" sz="1600" dirty="0"/>
                    <a:t>(KISS</a:t>
                  </a:r>
                  <a:r>
                    <a:rPr lang="en-US" altLang="ja-JP" sz="1600" dirty="0" smtClean="0"/>
                    <a:t>)</a:t>
                  </a:r>
                  <a:endParaRPr lang="en-US" sz="1600" dirty="0"/>
                </a:p>
              </p:txBody>
            </p:sp>
            <p:sp>
              <p:nvSpPr>
                <p:cNvPr id="80" name="直角三角形 79"/>
                <p:cNvSpPr>
                  <a:spLocks noChangeAspect="1"/>
                </p:cNvSpPr>
                <p:nvPr/>
              </p:nvSpPr>
              <p:spPr>
                <a:xfrm rot="10800000" flipH="1" flipV="1">
                  <a:off x="3743610" y="5930222"/>
                  <a:ext cx="224936" cy="261240"/>
                </a:xfrm>
                <a:prstGeom prst="rtTriangle">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grpSp>
        </p:grpSp>
      </p:grpSp>
    </p:spTree>
    <p:extLst>
      <p:ext uri="{BB962C8B-B14F-4D97-AF65-F5344CB8AC3E}">
        <p14:creationId xmlns:p14="http://schemas.microsoft.com/office/powerpoint/2010/main" val="220504690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dissolve">
                                      <p:cBhvr>
                                        <p:cTn id="7" dur="500"/>
                                        <p:tgtEl>
                                          <p:spTgt spid="75"/>
                                        </p:tgtEl>
                                      </p:cBhvr>
                                    </p:animEffect>
                                  </p:childTnLst>
                                </p:cTn>
                              </p:par>
                              <p:par>
                                <p:cTn id="8" presetID="9" presetClass="entr" presetSubtype="0" fill="hold" grpId="1"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9" presetClass="entr" presetSubtype="0" fill="hold" nodeType="withEffect">
                                  <p:stCondLst>
                                    <p:cond delay="0"/>
                                  </p:stCondLst>
                                  <p:childTnLst>
                                    <p:set>
                                      <p:cBhvr>
                                        <p:cTn id="12" dur="1" fill="hold">
                                          <p:stCondLst>
                                            <p:cond delay="0"/>
                                          </p:stCondLst>
                                        </p:cTn>
                                        <p:tgtEl>
                                          <p:spTgt spid="139"/>
                                        </p:tgtEl>
                                        <p:attrNameLst>
                                          <p:attrName>style.visibility</p:attrName>
                                        </p:attrNameLst>
                                      </p:cBhvr>
                                      <p:to>
                                        <p:strVal val="visible"/>
                                      </p:to>
                                    </p:set>
                                    <p:animEffect transition="in" filter="dissolve">
                                      <p:cBhvr>
                                        <p:cTn id="13" dur="500"/>
                                        <p:tgtEl>
                                          <p:spTgt spid="139"/>
                                        </p:tgtEl>
                                      </p:cBhvr>
                                    </p:animEffect>
                                  </p:childTnLst>
                                </p:cTn>
                              </p:par>
                              <p:par>
                                <p:cTn id="14" presetID="9"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45"/>
                                        </p:tgtEl>
                                        <p:attrNameLst>
                                          <p:attrName>style.visibility</p:attrName>
                                        </p:attrNameLst>
                                      </p:cBhvr>
                                      <p:to>
                                        <p:strVal val="visible"/>
                                      </p:to>
                                    </p:set>
                                    <p:animEffect transition="in" filter="dissolve">
                                      <p:cBhvr>
                                        <p:cTn id="24" dur="500"/>
                                        <p:tgtEl>
                                          <p:spTgt spid="14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44"/>
                                        </p:tgtEl>
                                        <p:attrNameLst>
                                          <p:attrName>style.visibility</p:attrName>
                                        </p:attrNameLst>
                                      </p:cBhvr>
                                      <p:to>
                                        <p:strVal val="visible"/>
                                      </p:to>
                                    </p:set>
                                    <p:animEffect transition="in" filter="dissolve">
                                      <p:cBhvr>
                                        <p:cTn id="29" dur="500"/>
                                        <p:tgtEl>
                                          <p:spTgt spid="144"/>
                                        </p:tgtEl>
                                      </p:cBhvr>
                                    </p:animEffect>
                                  </p:childTnLst>
                                </p:cTn>
                              </p:par>
                              <p:par>
                                <p:cTn id="30" presetID="1" presetClass="exit" presetSubtype="0" fill="hold" nodeType="withEffect">
                                  <p:stCondLst>
                                    <p:cond delay="0"/>
                                  </p:stCondLst>
                                  <p:childTnLst>
                                    <p:set>
                                      <p:cBhvr>
                                        <p:cTn id="31" dur="1" fill="hold">
                                          <p:stCondLst>
                                            <p:cond delay="0"/>
                                          </p:stCondLst>
                                        </p:cTn>
                                        <p:tgtEl>
                                          <p:spTgt spid="14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47"/>
                                        </p:tgtEl>
                                        <p:attrNameLst>
                                          <p:attrName>style.visibility</p:attrName>
                                        </p:attrNameLst>
                                      </p:cBhvr>
                                      <p:to>
                                        <p:strVal val="visible"/>
                                      </p:to>
                                    </p:set>
                                    <p:animEffect transition="in" filter="dissolve">
                                      <p:cBhvr>
                                        <p:cTn id="36" dur="500"/>
                                        <p:tgtEl>
                                          <p:spTgt spid="147"/>
                                        </p:tgtEl>
                                      </p:cBhvr>
                                    </p:animEffect>
                                  </p:childTnLst>
                                </p:cTn>
                              </p:par>
                              <p:par>
                                <p:cTn id="37" presetID="1" presetClass="exit" presetSubtype="0" fill="hold" nodeType="withEffect">
                                  <p:stCondLst>
                                    <p:cond delay="0"/>
                                  </p:stCondLst>
                                  <p:childTnLst>
                                    <p:set>
                                      <p:cBhvr>
                                        <p:cTn id="38" dur="1" fill="hold">
                                          <p:stCondLst>
                                            <p:cond delay="0"/>
                                          </p:stCondLst>
                                        </p:cTn>
                                        <p:tgtEl>
                                          <p:spTgt spid="1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69"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6842" y="-54586"/>
            <a:ext cx="9057160" cy="842389"/>
          </a:xfrm>
        </p:spPr>
        <p:txBody>
          <a:bodyPr>
            <a:normAutofit fontScale="90000"/>
          </a:bodyPr>
          <a:lstStyle/>
          <a:p>
            <a:r>
              <a:rPr lang="en-US" altLang="ja-JP" dirty="0" smtClean="0"/>
              <a:t>NP1512-LINAC24</a:t>
            </a:r>
            <a:br>
              <a:rPr lang="en-US" altLang="ja-JP" dirty="0" smtClean="0"/>
            </a:br>
            <a:r>
              <a:rPr lang="en-US" altLang="ja-JP" sz="2400" dirty="0" smtClean="0"/>
              <a:t>- Mass measurements in N=152 deformed shell closure region -</a:t>
            </a:r>
            <a:endParaRPr lang="en-US" dirty="0"/>
          </a:p>
        </p:txBody>
      </p:sp>
      <p:sp>
        <p:nvSpPr>
          <p:cNvPr id="4" name="正方形/長方形 3"/>
          <p:cNvSpPr/>
          <p:nvPr/>
        </p:nvSpPr>
        <p:spPr>
          <a:xfrm>
            <a:off x="4003121" y="1136052"/>
            <a:ext cx="4697350" cy="738664"/>
          </a:xfrm>
          <a:prstGeom prst="rect">
            <a:avLst/>
          </a:prstGeom>
        </p:spPr>
        <p:txBody>
          <a:bodyPr wrap="square">
            <a:spAutoFit/>
          </a:bodyPr>
          <a:lstStyle/>
          <a:p>
            <a:r>
              <a:rPr lang="en-US" altLang="ja-JP" sz="1400" dirty="0" smtClean="0">
                <a:solidFill>
                  <a:srgbClr val="000000"/>
                </a:solidFill>
              </a:rPr>
              <a:t>• </a:t>
            </a:r>
            <a:r>
              <a:rPr lang="en-US" altLang="ja-JP" sz="1400" dirty="0">
                <a:solidFill>
                  <a:srgbClr val="000000"/>
                </a:solidFill>
              </a:rPr>
              <a:t>Y. </a:t>
            </a:r>
            <a:r>
              <a:rPr lang="en-US" altLang="ja-JP" sz="1400" dirty="0" smtClean="0">
                <a:solidFill>
                  <a:srgbClr val="000000"/>
                </a:solidFill>
              </a:rPr>
              <a:t>Ito, </a:t>
            </a:r>
            <a:r>
              <a:rPr lang="en-US" altLang="ja-JP" sz="1400" dirty="0">
                <a:solidFill>
                  <a:srgbClr val="000000"/>
                </a:solidFill>
              </a:rPr>
              <a:t>NP1512</a:t>
            </a:r>
            <a:r>
              <a:rPr lang="en-US" altLang="ja-JP" sz="1400" dirty="0" smtClean="0">
                <a:solidFill>
                  <a:srgbClr val="000000"/>
                </a:solidFill>
              </a:rPr>
              <a:t>-LINAC24</a:t>
            </a:r>
            <a:r>
              <a:rPr lang="en-US" altLang="ja-JP" sz="1400" dirty="0">
                <a:solidFill>
                  <a:srgbClr val="000000"/>
                </a:solidFill>
              </a:rPr>
              <a:t>: “Probing N=152 Deformed Shell Closure via High-</a:t>
            </a:r>
            <a:r>
              <a:rPr lang="en-US" altLang="ja-JP" sz="1400" dirty="0" smtClean="0">
                <a:solidFill>
                  <a:srgbClr val="000000"/>
                </a:solidFill>
              </a:rPr>
              <a:t>precision </a:t>
            </a:r>
            <a:r>
              <a:rPr lang="en-US" altLang="ja-JP" sz="1400" dirty="0"/>
              <a:t>Mass Measurement with Direct and Decay Production</a:t>
            </a:r>
            <a:r>
              <a:rPr lang="en-US" altLang="ja-JP" sz="1400" dirty="0" smtClean="0">
                <a:solidFill>
                  <a:srgbClr val="000000"/>
                </a:solidFill>
              </a:rPr>
              <a:t>”</a:t>
            </a:r>
            <a:r>
              <a:rPr lang="en-US" altLang="ja-JP" sz="1400" dirty="0">
                <a:solidFill>
                  <a:srgbClr val="000000"/>
                </a:solidFill>
              </a:rPr>
              <a:t>(2016</a:t>
            </a:r>
            <a:r>
              <a:rPr lang="en-US" altLang="ja-JP" sz="1400" dirty="0" smtClean="0">
                <a:solidFill>
                  <a:srgbClr val="000000"/>
                </a:solidFill>
              </a:rPr>
              <a:t>~)</a:t>
            </a:r>
            <a:endParaRPr lang="en-US" altLang="ja-JP" sz="1400" dirty="0">
              <a:solidFill>
                <a:srgbClr val="000000"/>
              </a:solidFill>
            </a:endParaRPr>
          </a:p>
        </p:txBody>
      </p:sp>
      <p:pic>
        <p:nvPicPr>
          <p:cNvPr id="6" name="図 5" descr="plot_ThO++_223Th_N223_runsum_dn4000_x_plain.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579" y="702437"/>
            <a:ext cx="4369346" cy="3313420"/>
          </a:xfrm>
          <a:prstGeom prst="rect">
            <a:avLst/>
          </a:prstGeom>
          <a:noFill/>
        </p:spPr>
      </p:pic>
      <p:sp>
        <p:nvSpPr>
          <p:cNvPr id="7" name="正方形/長方形 6"/>
          <p:cNvSpPr/>
          <p:nvPr/>
        </p:nvSpPr>
        <p:spPr>
          <a:xfrm>
            <a:off x="724493" y="1735432"/>
            <a:ext cx="1251482" cy="338554"/>
          </a:xfrm>
          <a:prstGeom prst="rect">
            <a:avLst/>
          </a:prstGeom>
        </p:spPr>
        <p:txBody>
          <a:bodyPr wrap="square">
            <a:spAutoFit/>
          </a:bodyPr>
          <a:lstStyle/>
          <a:p>
            <a:pPr algn="ctr"/>
            <a:r>
              <a:rPr lang="en-US" altLang="ja-JP" sz="1600" baseline="30000" dirty="0" smtClean="0">
                <a:solidFill>
                  <a:srgbClr val="000000"/>
                </a:solidFill>
                <a:latin typeface="Helvetica"/>
              </a:rPr>
              <a:t>223</a:t>
            </a:r>
            <a:r>
              <a:rPr lang="en-US" altLang="ja-JP" sz="1600" dirty="0" smtClean="0">
                <a:solidFill>
                  <a:srgbClr val="000000"/>
                </a:solidFill>
                <a:latin typeface="Helvetica"/>
              </a:rPr>
              <a:t>Th</a:t>
            </a:r>
            <a:r>
              <a:rPr lang="en-US" altLang="ja-JP" sz="1600" baseline="30000" dirty="0" smtClean="0">
                <a:solidFill>
                  <a:srgbClr val="000000"/>
                </a:solidFill>
                <a:latin typeface="Helvetica"/>
              </a:rPr>
              <a:t>16</a:t>
            </a:r>
            <a:r>
              <a:rPr lang="en-US" altLang="ja-JP" sz="1600" dirty="0" smtClean="0">
                <a:solidFill>
                  <a:srgbClr val="000000"/>
                </a:solidFill>
                <a:latin typeface="Helvetica"/>
              </a:rPr>
              <a:t>O</a:t>
            </a:r>
            <a:r>
              <a:rPr lang="en-US" altLang="ja-JP" sz="1600" baseline="30000" dirty="0" smtClean="0">
                <a:solidFill>
                  <a:srgbClr val="000000"/>
                </a:solidFill>
                <a:latin typeface="Helvetica"/>
              </a:rPr>
              <a:t>++</a:t>
            </a:r>
            <a:endParaRPr lang="en-US" altLang="ja-JP" sz="1600" dirty="0">
              <a:solidFill>
                <a:srgbClr val="000000"/>
              </a:solidFill>
              <a:latin typeface="Helvetica"/>
            </a:endParaRPr>
          </a:p>
        </p:txBody>
      </p:sp>
      <p:sp>
        <p:nvSpPr>
          <p:cNvPr id="8" name="正方形/長方形 7"/>
          <p:cNvSpPr/>
          <p:nvPr/>
        </p:nvSpPr>
        <p:spPr>
          <a:xfrm>
            <a:off x="2252499" y="1410651"/>
            <a:ext cx="1214214" cy="692497"/>
          </a:xfrm>
          <a:prstGeom prst="rect">
            <a:avLst/>
          </a:prstGeom>
        </p:spPr>
        <p:txBody>
          <a:bodyPr wrap="square">
            <a:spAutoFit/>
          </a:bodyPr>
          <a:lstStyle/>
          <a:p>
            <a:r>
              <a:rPr lang="en-US" altLang="ja-JP" sz="1300" dirty="0" err="1" smtClean="0">
                <a:solidFill>
                  <a:srgbClr val="000000"/>
                </a:solidFill>
                <a:latin typeface="Helvetica"/>
              </a:rPr>
              <a:t>ToF</a:t>
            </a:r>
            <a:r>
              <a:rPr lang="en-US" altLang="ja-JP" sz="1300" dirty="0">
                <a:solidFill>
                  <a:srgbClr val="000000"/>
                </a:solidFill>
                <a:latin typeface="Helvetica"/>
              </a:rPr>
              <a:t>:</a:t>
            </a:r>
            <a:r>
              <a:rPr lang="en-US" altLang="ja-JP" sz="1300" dirty="0" smtClean="0">
                <a:solidFill>
                  <a:srgbClr val="000000"/>
                </a:solidFill>
                <a:latin typeface="Helvetica"/>
              </a:rPr>
              <a:t> 8.5 </a:t>
            </a:r>
            <a:r>
              <a:rPr lang="en-US" altLang="ja-JP" sz="1300" dirty="0" err="1" smtClean="0">
                <a:solidFill>
                  <a:srgbClr val="000000"/>
                </a:solidFill>
                <a:latin typeface="Helvetica"/>
              </a:rPr>
              <a:t>ms</a:t>
            </a:r>
            <a:endParaRPr lang="en-US" altLang="ja-JP" sz="1300" dirty="0" smtClean="0">
              <a:solidFill>
                <a:srgbClr val="000000"/>
              </a:solidFill>
              <a:latin typeface="Helvetica"/>
            </a:endParaRPr>
          </a:p>
          <a:p>
            <a:r>
              <a:rPr lang="en-US" altLang="ja-JP" sz="1300" dirty="0" smtClean="0">
                <a:solidFill>
                  <a:srgbClr val="000000"/>
                </a:solidFill>
                <a:latin typeface="Helvetica"/>
              </a:rPr>
              <a:t>FWHM: 38 ns</a:t>
            </a:r>
          </a:p>
          <a:p>
            <a:r>
              <a:rPr lang="en-US" altLang="ja-JP" sz="1300" dirty="0" smtClean="0">
                <a:solidFill>
                  <a:srgbClr val="000000"/>
                </a:solidFill>
                <a:latin typeface="Helvetica"/>
              </a:rPr>
              <a:t>Ref.: </a:t>
            </a:r>
            <a:r>
              <a:rPr lang="en-US" altLang="ja-JP" sz="1300" baseline="30000" dirty="0" smtClean="0">
                <a:solidFill>
                  <a:srgbClr val="000000"/>
                </a:solidFill>
                <a:latin typeface="Helvetica"/>
              </a:rPr>
              <a:t>133</a:t>
            </a:r>
            <a:r>
              <a:rPr lang="en-US" altLang="ja-JP" sz="1300" dirty="0" smtClean="0">
                <a:solidFill>
                  <a:srgbClr val="000000"/>
                </a:solidFill>
                <a:latin typeface="Helvetica"/>
              </a:rPr>
              <a:t>Cs</a:t>
            </a:r>
            <a:r>
              <a:rPr lang="en-US" altLang="ja-JP" sz="1300" baseline="30000" dirty="0" smtClean="0">
                <a:solidFill>
                  <a:srgbClr val="000000"/>
                </a:solidFill>
                <a:latin typeface="Helvetica"/>
              </a:rPr>
              <a:t>+</a:t>
            </a:r>
            <a:endParaRPr lang="en-US" altLang="ja-JP" sz="1300" baseline="30000" dirty="0">
              <a:solidFill>
                <a:srgbClr val="000000"/>
              </a:solidFill>
              <a:latin typeface="Helvetica"/>
            </a:endParaRPr>
          </a:p>
        </p:txBody>
      </p:sp>
      <p:sp>
        <p:nvSpPr>
          <p:cNvPr id="10" name="テキスト ボックス 9"/>
          <p:cNvSpPr txBox="1"/>
          <p:nvPr/>
        </p:nvSpPr>
        <p:spPr>
          <a:xfrm>
            <a:off x="23469" y="3889851"/>
            <a:ext cx="4985814" cy="2862323"/>
          </a:xfrm>
          <a:prstGeom prst="rect">
            <a:avLst/>
          </a:prstGeom>
          <a:noFill/>
        </p:spPr>
        <p:txBody>
          <a:bodyPr wrap="square" rtlCol="0">
            <a:spAutoFit/>
          </a:bodyPr>
          <a:lstStyle/>
          <a:p>
            <a:r>
              <a:rPr lang="en-US" altLang="ja-JP" dirty="0"/>
              <a:t>• First direct mass measurements of actinide </a:t>
            </a:r>
          </a:p>
          <a:p>
            <a:r>
              <a:rPr lang="en-US" altLang="ja-JP" dirty="0"/>
              <a:t>   isotopes under high mass-resolving power</a:t>
            </a:r>
          </a:p>
          <a:p>
            <a:r>
              <a:rPr lang="en-US" dirty="0" smtClean="0"/>
              <a:t>• Reasonable extraction efficiency (~25%) of the </a:t>
            </a:r>
          </a:p>
          <a:p>
            <a:r>
              <a:rPr lang="en-US" dirty="0"/>
              <a:t> </a:t>
            </a:r>
            <a:r>
              <a:rPr lang="en-US" dirty="0" smtClean="0"/>
              <a:t>  cryogenic gas-cell for actinide elements</a:t>
            </a:r>
          </a:p>
          <a:p>
            <a:r>
              <a:rPr lang="en-US" dirty="0" smtClean="0"/>
              <a:t>• Large deviations of S</a:t>
            </a:r>
            <a:r>
              <a:rPr lang="en-US" baseline="-25000" dirty="0" smtClean="0"/>
              <a:t>2n</a:t>
            </a:r>
            <a:r>
              <a:rPr lang="en-US" dirty="0" smtClean="0"/>
              <a:t>-values for </a:t>
            </a:r>
            <a:r>
              <a:rPr lang="en-US" baseline="30000" dirty="0" smtClean="0"/>
              <a:t>223,224</a:t>
            </a:r>
            <a:r>
              <a:rPr lang="en-US" dirty="0" smtClean="0"/>
              <a:t>Th from</a:t>
            </a:r>
          </a:p>
          <a:p>
            <a:r>
              <a:rPr lang="en-US" dirty="0"/>
              <a:t> </a:t>
            </a:r>
            <a:r>
              <a:rPr lang="en-US" dirty="0" smtClean="0"/>
              <a:t>  </a:t>
            </a:r>
            <a:r>
              <a:rPr lang="en-US" altLang="ja-JP" dirty="0" smtClean="0"/>
              <a:t>evaluations based on </a:t>
            </a:r>
            <a:r>
              <a:rPr lang="en-US" dirty="0" smtClean="0"/>
              <a:t>α-decay energies</a:t>
            </a:r>
            <a:endParaRPr lang="en-US" altLang="ja-JP" dirty="0" smtClean="0"/>
          </a:p>
          <a:p>
            <a:r>
              <a:rPr lang="en-US" dirty="0" smtClean="0"/>
              <a:t>• Irregularity at N=133 is also found in </a:t>
            </a:r>
            <a:r>
              <a:rPr lang="en-US" dirty="0" err="1" smtClean="0"/>
              <a:t>Th</a:t>
            </a:r>
            <a:r>
              <a:rPr lang="en-US" dirty="0" smtClean="0"/>
              <a:t> </a:t>
            </a:r>
          </a:p>
          <a:p>
            <a:r>
              <a:rPr lang="en-US" dirty="0"/>
              <a:t> </a:t>
            </a:r>
            <a:r>
              <a:rPr lang="en-US" dirty="0" smtClean="0"/>
              <a:t>  systematics</a:t>
            </a:r>
          </a:p>
          <a:p>
            <a:r>
              <a:rPr lang="en-US" dirty="0" smtClean="0"/>
              <a:t>• Upcoming experiments (this Dec.) will reach </a:t>
            </a:r>
          </a:p>
          <a:p>
            <a:r>
              <a:rPr lang="en-US" dirty="0"/>
              <a:t> </a:t>
            </a:r>
            <a:r>
              <a:rPr lang="en-US" dirty="0" smtClean="0"/>
              <a:t>  to the N=152 region </a:t>
            </a:r>
            <a:endParaRPr lang="en-US" dirty="0"/>
          </a:p>
        </p:txBody>
      </p:sp>
      <p:sp>
        <p:nvSpPr>
          <p:cNvPr id="3" name="テキスト ボックス 2"/>
          <p:cNvSpPr txBox="1"/>
          <p:nvPr/>
        </p:nvSpPr>
        <p:spPr>
          <a:xfrm>
            <a:off x="658449" y="2104802"/>
            <a:ext cx="1330278" cy="338554"/>
          </a:xfrm>
          <a:prstGeom prst="rect">
            <a:avLst/>
          </a:prstGeom>
          <a:noFill/>
        </p:spPr>
        <p:txBody>
          <a:bodyPr wrap="none" rtlCol="0">
            <a:spAutoFit/>
          </a:bodyPr>
          <a:lstStyle/>
          <a:p>
            <a:r>
              <a:rPr lang="en-US" sz="1600" dirty="0" err="1" smtClean="0"/>
              <a:t>R</a:t>
            </a:r>
            <a:r>
              <a:rPr lang="en-US" sz="1600" baseline="-25000" dirty="0" err="1" smtClean="0"/>
              <a:t>m</a:t>
            </a:r>
            <a:r>
              <a:rPr lang="en-US" sz="1600" dirty="0" smtClean="0"/>
              <a:t>=1.12 x 10</a:t>
            </a:r>
            <a:r>
              <a:rPr lang="en-US" sz="1600" baseline="30000" dirty="0" smtClean="0"/>
              <a:t>5</a:t>
            </a:r>
            <a:endParaRPr lang="en-US" sz="1600" baseline="30000" dirty="0"/>
          </a:p>
        </p:txBody>
      </p:sp>
      <p:pic>
        <p:nvPicPr>
          <p:cNvPr id="5" name="図 4"/>
          <p:cNvPicPr>
            <a:picLocks noChangeAspect="1"/>
          </p:cNvPicPr>
          <p:nvPr/>
        </p:nvPicPr>
        <p:blipFill>
          <a:blip r:embed="rId4"/>
          <a:stretch>
            <a:fillRect/>
          </a:stretch>
        </p:blipFill>
        <p:spPr>
          <a:xfrm>
            <a:off x="4223710" y="1802572"/>
            <a:ext cx="4736920" cy="1723263"/>
          </a:xfrm>
          <a:prstGeom prst="rect">
            <a:avLst/>
          </a:prstGeom>
        </p:spPr>
      </p:pic>
      <p:pic>
        <p:nvPicPr>
          <p:cNvPr id="12" name="図 11"/>
          <p:cNvPicPr>
            <a:picLocks noChangeAspect="1"/>
          </p:cNvPicPr>
          <p:nvPr/>
        </p:nvPicPr>
        <p:blipFill>
          <a:blip r:embed="rId5"/>
          <a:stretch>
            <a:fillRect/>
          </a:stretch>
        </p:blipFill>
        <p:spPr>
          <a:xfrm>
            <a:off x="4621240" y="3578228"/>
            <a:ext cx="4577293" cy="3156707"/>
          </a:xfrm>
          <a:prstGeom prst="rect">
            <a:avLst/>
          </a:prstGeom>
        </p:spPr>
      </p:pic>
    </p:spTree>
    <p:extLst>
      <p:ext uri="{BB962C8B-B14F-4D97-AF65-F5344CB8AC3E}">
        <p14:creationId xmlns:p14="http://schemas.microsoft.com/office/powerpoint/2010/main" val="128839981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914"/>
            <a:ext cx="8229600" cy="728156"/>
          </a:xfrm>
        </p:spPr>
        <p:txBody>
          <a:bodyPr/>
          <a:lstStyle/>
          <a:p>
            <a:pPr>
              <a:lnSpc>
                <a:spcPct val="120000"/>
              </a:lnSpc>
            </a:pPr>
            <a:r>
              <a:rPr lang="en-US" dirty="0" smtClean="0"/>
              <a:t>Colleagues of KEK-WNSC</a:t>
            </a:r>
            <a:endParaRPr lang="en-US" dirty="0"/>
          </a:p>
        </p:txBody>
      </p:sp>
      <p:sp>
        <p:nvSpPr>
          <p:cNvPr id="3" name="コンテンツ プレースホルダー 2"/>
          <p:cNvSpPr>
            <a:spLocks noGrp="1"/>
          </p:cNvSpPr>
          <p:nvPr>
            <p:ph idx="1"/>
          </p:nvPr>
        </p:nvSpPr>
        <p:spPr>
          <a:xfrm>
            <a:off x="19165" y="1158790"/>
            <a:ext cx="8229600" cy="5699215"/>
          </a:xfrm>
        </p:spPr>
        <p:txBody>
          <a:bodyPr>
            <a:normAutofit/>
          </a:bodyPr>
          <a:lstStyle/>
          <a:p>
            <a:pPr>
              <a:lnSpc>
                <a:spcPct val="120000"/>
              </a:lnSpc>
            </a:pPr>
            <a:r>
              <a:rPr lang="en-US" sz="2400" dirty="0" smtClean="0"/>
              <a:t>KEK Scientific staff:</a:t>
            </a:r>
          </a:p>
          <a:p>
            <a:pPr marL="457200" lvl="1" indent="0">
              <a:lnSpc>
                <a:spcPct val="120000"/>
              </a:lnSpc>
              <a:buNone/>
            </a:pPr>
            <a:r>
              <a:rPr lang="en-US" sz="2400" dirty="0" smtClean="0"/>
              <a:t>H. </a:t>
            </a:r>
            <a:r>
              <a:rPr lang="en-US" sz="2400" dirty="0" err="1" smtClean="0"/>
              <a:t>Miyatake</a:t>
            </a:r>
            <a:r>
              <a:rPr lang="en-US" sz="2400" dirty="0" smtClean="0"/>
              <a:t>, M. Wada,</a:t>
            </a:r>
          </a:p>
          <a:p>
            <a:pPr marL="457200" lvl="1" indent="0">
              <a:lnSpc>
                <a:spcPct val="120000"/>
              </a:lnSpc>
              <a:buNone/>
            </a:pPr>
            <a:r>
              <a:rPr lang="en-US" sz="2400" dirty="0" smtClean="0"/>
              <a:t>Y.X. Watanabe, Y. Hirayama</a:t>
            </a:r>
          </a:p>
          <a:p>
            <a:pPr>
              <a:lnSpc>
                <a:spcPct val="120000"/>
              </a:lnSpc>
            </a:pPr>
            <a:endParaRPr lang="en-US" sz="2400" dirty="0" smtClean="0"/>
          </a:p>
          <a:p>
            <a:pPr marL="0" indent="0">
              <a:lnSpc>
                <a:spcPct val="120000"/>
              </a:lnSpc>
              <a:buNone/>
            </a:pPr>
            <a:endParaRPr lang="en-US" sz="2400" dirty="0" smtClean="0"/>
          </a:p>
          <a:p>
            <a:pPr>
              <a:lnSpc>
                <a:spcPct val="120000"/>
              </a:lnSpc>
            </a:pPr>
            <a:r>
              <a:rPr lang="en-US" sz="2400" dirty="0" smtClean="0"/>
              <a:t>KEK Technical staff:</a:t>
            </a:r>
          </a:p>
          <a:p>
            <a:pPr marL="457200" lvl="1" indent="0">
              <a:lnSpc>
                <a:spcPct val="120000"/>
              </a:lnSpc>
              <a:buNone/>
            </a:pPr>
            <a:r>
              <a:rPr lang="en-US" sz="2400" dirty="0" smtClean="0"/>
              <a:t>M. Oyaizu, Y. </a:t>
            </a:r>
            <a:r>
              <a:rPr lang="en-US" sz="2400" dirty="0" err="1" smtClean="0"/>
              <a:t>Kakiguchi</a:t>
            </a:r>
            <a:endParaRPr lang="en-US" sz="2400" dirty="0" smtClean="0"/>
          </a:p>
          <a:p>
            <a:pPr>
              <a:lnSpc>
                <a:spcPct val="120000"/>
              </a:lnSpc>
            </a:pPr>
            <a:r>
              <a:rPr lang="en-US" sz="2400" dirty="0" smtClean="0"/>
              <a:t>Secretary:</a:t>
            </a:r>
          </a:p>
          <a:p>
            <a:pPr marL="457200" lvl="1" indent="0">
              <a:lnSpc>
                <a:spcPct val="120000"/>
              </a:lnSpc>
              <a:buNone/>
            </a:pPr>
            <a:r>
              <a:rPr lang="en-US" sz="2400" dirty="0" smtClean="0"/>
              <a:t>M. Izawa</a:t>
            </a:r>
          </a:p>
          <a:p>
            <a:pPr>
              <a:lnSpc>
                <a:spcPct val="120000"/>
              </a:lnSpc>
            </a:pPr>
            <a:r>
              <a:rPr lang="en-US" sz="2400" dirty="0" smtClean="0"/>
              <a:t>Students (3)</a:t>
            </a:r>
          </a:p>
          <a:p>
            <a:pPr marL="0" indent="0">
              <a:lnSpc>
                <a:spcPct val="120000"/>
              </a:lnSpc>
              <a:buNone/>
            </a:pPr>
            <a:r>
              <a:rPr lang="en-US" sz="2400" dirty="0"/>
              <a:t> </a:t>
            </a:r>
            <a:r>
              <a:rPr lang="en-US" sz="2400" dirty="0" smtClean="0"/>
              <a:t>   </a:t>
            </a:r>
          </a:p>
        </p:txBody>
      </p:sp>
      <p:grpSp>
        <p:nvGrpSpPr>
          <p:cNvPr id="19" name="図形グループ 18"/>
          <p:cNvGrpSpPr/>
          <p:nvPr/>
        </p:nvGrpSpPr>
        <p:grpSpPr>
          <a:xfrm>
            <a:off x="2426303" y="1322984"/>
            <a:ext cx="4031509" cy="1691266"/>
            <a:chOff x="2492667" y="1293407"/>
            <a:chExt cx="4367468" cy="1691266"/>
          </a:xfrm>
        </p:grpSpPr>
        <p:cxnSp>
          <p:nvCxnSpPr>
            <p:cNvPr id="6" name="直線コネクタ 5"/>
            <p:cNvCxnSpPr/>
            <p:nvPr/>
          </p:nvCxnSpPr>
          <p:spPr>
            <a:xfrm flipV="1">
              <a:off x="3656961" y="1505056"/>
              <a:ext cx="728988" cy="282198"/>
            </a:xfrm>
            <a:prstGeom prst="line">
              <a:avLst/>
            </a:prstGeom>
          </p:spPr>
          <p:style>
            <a:lnRef idx="2">
              <a:schemeClr val="accent1"/>
            </a:lnRef>
            <a:fillRef idx="0">
              <a:schemeClr val="accent1"/>
            </a:fillRef>
            <a:effectRef idx="1">
              <a:schemeClr val="accent1"/>
            </a:effectRef>
            <a:fontRef idx="minor">
              <a:schemeClr val="tx1"/>
            </a:fontRef>
          </p:style>
        </p:cxnSp>
        <p:sp>
          <p:nvSpPr>
            <p:cNvPr id="7" name="テキスト ボックス 6"/>
            <p:cNvSpPr txBox="1"/>
            <p:nvPr/>
          </p:nvSpPr>
          <p:spPr>
            <a:xfrm>
              <a:off x="4409464" y="1293407"/>
              <a:ext cx="2450671" cy="369332"/>
            </a:xfrm>
            <a:prstGeom prst="rect">
              <a:avLst/>
            </a:prstGeom>
            <a:noFill/>
          </p:spPr>
          <p:txBody>
            <a:bodyPr wrap="none" rtlCol="0">
              <a:spAutoFit/>
            </a:bodyPr>
            <a:lstStyle/>
            <a:p>
              <a:r>
                <a:rPr lang="en-US" dirty="0" smtClean="0">
                  <a:solidFill>
                    <a:srgbClr val="FF0000"/>
                  </a:solidFill>
                </a:rPr>
                <a:t>SLOWRI &amp; MRTOF-MS</a:t>
              </a:r>
              <a:endParaRPr lang="en-US" dirty="0">
                <a:solidFill>
                  <a:srgbClr val="FF0000"/>
                </a:solidFill>
              </a:endParaRPr>
            </a:p>
          </p:txBody>
        </p:sp>
        <p:cxnSp>
          <p:nvCxnSpPr>
            <p:cNvPr id="10" name="直線コネクタ 9"/>
            <p:cNvCxnSpPr/>
            <p:nvPr/>
          </p:nvCxnSpPr>
          <p:spPr>
            <a:xfrm>
              <a:off x="2492667" y="2666160"/>
              <a:ext cx="833935" cy="157804"/>
            </a:xfrm>
            <a:prstGeom prst="line">
              <a:avLst/>
            </a:prstGeom>
          </p:spPr>
          <p:style>
            <a:lnRef idx="2">
              <a:schemeClr val="accent1"/>
            </a:lnRef>
            <a:fillRef idx="0">
              <a:schemeClr val="accent1"/>
            </a:fillRef>
            <a:effectRef idx="1">
              <a:schemeClr val="accent1"/>
            </a:effectRef>
            <a:fontRef idx="minor">
              <a:schemeClr val="tx1"/>
            </a:fontRef>
          </p:style>
        </p:cxnSp>
        <p:sp>
          <p:nvSpPr>
            <p:cNvPr id="11" name="テキスト ボックス 10"/>
            <p:cNvSpPr txBox="1"/>
            <p:nvPr/>
          </p:nvSpPr>
          <p:spPr>
            <a:xfrm>
              <a:off x="3464120" y="2615341"/>
              <a:ext cx="1403509" cy="369332"/>
            </a:xfrm>
            <a:prstGeom prst="rect">
              <a:avLst/>
            </a:prstGeom>
            <a:noFill/>
          </p:spPr>
          <p:txBody>
            <a:bodyPr wrap="none" rtlCol="0">
              <a:spAutoFit/>
            </a:bodyPr>
            <a:lstStyle/>
            <a:p>
              <a:r>
                <a:rPr lang="en-US" dirty="0" smtClean="0">
                  <a:solidFill>
                    <a:srgbClr val="FF0000"/>
                  </a:solidFill>
                </a:rPr>
                <a:t>MNT &amp; KISS</a:t>
              </a:r>
              <a:endParaRPr lang="en-US" dirty="0">
                <a:solidFill>
                  <a:srgbClr val="FF0000"/>
                </a:solidFill>
              </a:endParaRPr>
            </a:p>
          </p:txBody>
        </p:sp>
        <p:cxnSp>
          <p:nvCxnSpPr>
            <p:cNvPr id="12" name="直線コネクタ 11"/>
            <p:cNvCxnSpPr/>
            <p:nvPr/>
          </p:nvCxnSpPr>
          <p:spPr>
            <a:xfrm flipV="1">
              <a:off x="4351321" y="2010204"/>
              <a:ext cx="728988" cy="282198"/>
            </a:xfrm>
            <a:prstGeom prst="line">
              <a:avLst/>
            </a:prstGeom>
          </p:spPr>
          <p:style>
            <a:lnRef idx="2">
              <a:schemeClr val="accent1"/>
            </a:lnRef>
            <a:fillRef idx="0">
              <a:schemeClr val="accent1"/>
            </a:fillRef>
            <a:effectRef idx="1">
              <a:schemeClr val="accent1"/>
            </a:effectRef>
            <a:fontRef idx="minor">
              <a:schemeClr val="tx1"/>
            </a:fontRef>
          </p:style>
        </p:cxnSp>
        <p:sp>
          <p:nvSpPr>
            <p:cNvPr id="13" name="テキスト ボックス 12"/>
            <p:cNvSpPr txBox="1"/>
            <p:nvPr/>
          </p:nvSpPr>
          <p:spPr>
            <a:xfrm>
              <a:off x="5103825" y="1798554"/>
              <a:ext cx="622778" cy="369332"/>
            </a:xfrm>
            <a:prstGeom prst="rect">
              <a:avLst/>
            </a:prstGeom>
            <a:noFill/>
          </p:spPr>
          <p:txBody>
            <a:bodyPr wrap="none" rtlCol="0">
              <a:spAutoFit/>
            </a:bodyPr>
            <a:lstStyle/>
            <a:p>
              <a:r>
                <a:rPr lang="en-US" dirty="0" smtClean="0">
                  <a:solidFill>
                    <a:srgbClr val="FF0000"/>
                  </a:solidFill>
                </a:rPr>
                <a:t>KISS</a:t>
              </a:r>
              <a:endParaRPr lang="en-US" dirty="0">
                <a:solidFill>
                  <a:srgbClr val="FF0000"/>
                </a:solidFill>
              </a:endParaRPr>
            </a:p>
          </p:txBody>
        </p:sp>
      </p:grpSp>
      <p:sp>
        <p:nvSpPr>
          <p:cNvPr id="8" name="正方形/長方形 7"/>
          <p:cNvSpPr/>
          <p:nvPr/>
        </p:nvSpPr>
        <p:spPr>
          <a:xfrm>
            <a:off x="2542728" y="4773823"/>
            <a:ext cx="6571030" cy="2062103"/>
          </a:xfrm>
          <a:prstGeom prst="rect">
            <a:avLst/>
          </a:prstGeom>
          <a:solidFill>
            <a:schemeClr val="accent6">
              <a:lumMod val="40000"/>
              <a:lumOff val="60000"/>
            </a:schemeClr>
          </a:solidFill>
        </p:spPr>
        <p:txBody>
          <a:bodyPr wrap="none">
            <a:spAutoFit/>
          </a:bodyPr>
          <a:lstStyle/>
          <a:p>
            <a:r>
              <a:rPr lang="en-US" sz="2400" dirty="0" smtClean="0"/>
              <a:t>for group activities, </a:t>
            </a:r>
          </a:p>
          <a:p>
            <a:r>
              <a:rPr lang="en-US" sz="2400" dirty="0" smtClean="0"/>
              <a:t> </a:t>
            </a:r>
            <a:r>
              <a:rPr lang="en-US" sz="2800" dirty="0" smtClean="0">
                <a:solidFill>
                  <a:srgbClr val="0000FF"/>
                </a:solidFill>
              </a:rPr>
              <a:t>→http://</a:t>
            </a:r>
            <a:r>
              <a:rPr lang="en-US" sz="2800" dirty="0" err="1" smtClean="0">
                <a:solidFill>
                  <a:srgbClr val="0000FF"/>
                </a:solidFill>
              </a:rPr>
              <a:t>research.kek.jp</a:t>
            </a:r>
            <a:r>
              <a:rPr lang="en-US" sz="2800" dirty="0" smtClean="0">
                <a:solidFill>
                  <a:srgbClr val="0000FF"/>
                </a:solidFill>
              </a:rPr>
              <a:t>/group/</a:t>
            </a:r>
            <a:r>
              <a:rPr lang="en-US" sz="2800" dirty="0" err="1" smtClean="0">
                <a:solidFill>
                  <a:srgbClr val="0000FF"/>
                </a:solidFill>
              </a:rPr>
              <a:t>kekrnb</a:t>
            </a:r>
            <a:r>
              <a:rPr lang="en-US" sz="2800" dirty="0" smtClean="0">
                <a:solidFill>
                  <a:srgbClr val="0000FF"/>
                </a:solidFill>
              </a:rPr>
              <a:t>/en/</a:t>
            </a:r>
          </a:p>
          <a:p>
            <a:r>
              <a:rPr lang="en-US" sz="2400" dirty="0" smtClean="0"/>
              <a:t>for contact the SSRI-PNS</a:t>
            </a:r>
          </a:p>
          <a:p>
            <a:r>
              <a:rPr lang="ja-JP" altLang="en-US" sz="2400" dirty="0">
                <a:solidFill>
                  <a:srgbClr val="0000FF"/>
                </a:solidFill>
              </a:rPr>
              <a:t>　</a:t>
            </a:r>
            <a:r>
              <a:rPr lang="ja-JP" altLang="en-US" sz="2400" dirty="0" smtClean="0">
                <a:solidFill>
                  <a:srgbClr val="0000FF"/>
                </a:solidFill>
              </a:rPr>
              <a:t>　　　　　　　　</a:t>
            </a:r>
            <a:r>
              <a:rPr lang="en-US" altLang="ja-JP" sz="2800" dirty="0" smtClean="0">
                <a:solidFill>
                  <a:srgbClr val="0000FF"/>
                </a:solidFill>
              </a:rPr>
              <a:t>→</a:t>
            </a:r>
            <a:r>
              <a:rPr lang="en-US" sz="2800" dirty="0" err="1" smtClean="0">
                <a:solidFill>
                  <a:srgbClr val="0000FF"/>
                </a:solidFill>
              </a:rPr>
              <a:t>SSRI</a:t>
            </a:r>
            <a:r>
              <a:rPr lang="en-US" sz="2800" dirty="0" err="1">
                <a:solidFill>
                  <a:srgbClr val="0000FF"/>
                </a:solidFill>
              </a:rPr>
              <a:t>-PNS_contact@</a:t>
            </a:r>
            <a:r>
              <a:rPr lang="en-US" sz="2800" dirty="0" err="1" smtClean="0">
                <a:solidFill>
                  <a:srgbClr val="0000FF"/>
                </a:solidFill>
              </a:rPr>
              <a:t>kek.jp</a:t>
            </a:r>
            <a:endParaRPr lang="en-US" sz="2800" dirty="0" smtClean="0">
              <a:solidFill>
                <a:srgbClr val="0000FF"/>
              </a:solidFill>
            </a:endParaRPr>
          </a:p>
          <a:p>
            <a:r>
              <a:rPr lang="en-US" sz="2400" dirty="0" smtClean="0"/>
              <a:t>Room 415&amp;416@4th floor of RIBF bldg.</a:t>
            </a:r>
            <a:endParaRPr lang="en-US" sz="2400" dirty="0"/>
          </a:p>
        </p:txBody>
      </p:sp>
      <p:grpSp>
        <p:nvGrpSpPr>
          <p:cNvPr id="9" name="図形グループ 8"/>
          <p:cNvGrpSpPr/>
          <p:nvPr/>
        </p:nvGrpSpPr>
        <p:grpSpPr>
          <a:xfrm>
            <a:off x="9309" y="1733684"/>
            <a:ext cx="9486443" cy="2016490"/>
            <a:chOff x="10080" y="1733667"/>
            <a:chExt cx="10276982" cy="2016490"/>
          </a:xfrm>
        </p:grpSpPr>
        <p:grpSp>
          <p:nvGrpSpPr>
            <p:cNvPr id="18" name="図形グループ 17"/>
            <p:cNvGrpSpPr/>
            <p:nvPr/>
          </p:nvGrpSpPr>
          <p:grpSpPr>
            <a:xfrm>
              <a:off x="4366355" y="1733667"/>
              <a:ext cx="5920707" cy="1255728"/>
              <a:chOff x="4840888" y="1733667"/>
              <a:chExt cx="5920707" cy="1255728"/>
            </a:xfrm>
          </p:grpSpPr>
          <p:sp>
            <p:nvSpPr>
              <p:cNvPr id="4" name="テキスト ボックス 3"/>
              <p:cNvSpPr txBox="1"/>
              <p:nvPr/>
            </p:nvSpPr>
            <p:spPr>
              <a:xfrm>
                <a:off x="4840888" y="1733667"/>
                <a:ext cx="5920707" cy="1255728"/>
              </a:xfrm>
              <a:prstGeom prst="rect">
                <a:avLst/>
              </a:prstGeom>
              <a:noFill/>
            </p:spPr>
            <p:txBody>
              <a:bodyPr wrap="square" rtlCol="0">
                <a:spAutoFit/>
              </a:bodyPr>
              <a:lstStyle/>
              <a:p>
                <a:pPr lvl="1">
                  <a:lnSpc>
                    <a:spcPct val="120000"/>
                  </a:lnSpc>
                </a:pPr>
                <a:endParaRPr lang="en-US" altLang="ja-JP" sz="2400" dirty="0">
                  <a:latin typeface="メイリオ"/>
                  <a:ea typeface="メイリオ"/>
                  <a:cs typeface="メイリオ"/>
                </a:endParaRPr>
              </a:p>
              <a:p>
                <a:pPr lvl="1">
                  <a:lnSpc>
                    <a:spcPct val="120000"/>
                  </a:lnSpc>
                </a:pPr>
                <a:r>
                  <a:rPr lang="en-US" altLang="ja-JP" sz="2400" dirty="0" smtClean="0">
                    <a:latin typeface="メイリオ"/>
                    <a:ea typeface="メイリオ"/>
                    <a:cs typeface="メイリオ"/>
                  </a:rPr>
                  <a:t> , P</a:t>
                </a:r>
                <a:r>
                  <a:rPr lang="en-US" altLang="ja-JP" sz="2400" dirty="0">
                    <a:latin typeface="メイリオ"/>
                    <a:ea typeface="メイリオ"/>
                    <a:cs typeface="メイリオ"/>
                  </a:rPr>
                  <a:t>. </a:t>
                </a:r>
                <a:r>
                  <a:rPr lang="en-US" altLang="ja-JP" sz="2400" dirty="0" err="1">
                    <a:latin typeface="メイリオ"/>
                    <a:ea typeface="メイリオ"/>
                    <a:cs typeface="メイリオ"/>
                  </a:rPr>
                  <a:t>Schury</a:t>
                </a:r>
                <a:r>
                  <a:rPr lang="en-US" altLang="ja-JP" sz="2400" dirty="0">
                    <a:latin typeface="メイリオ"/>
                    <a:ea typeface="メイリオ"/>
                    <a:cs typeface="メイリオ"/>
                  </a:rPr>
                  <a:t> (from 2016, Jan.)</a:t>
                </a:r>
              </a:p>
              <a:p>
                <a:endParaRPr lang="en-US" dirty="0">
                  <a:latin typeface="メイリオ"/>
                  <a:ea typeface="メイリオ"/>
                  <a:cs typeface="メイリオ"/>
                </a:endParaRPr>
              </a:p>
            </p:txBody>
          </p:sp>
          <p:sp>
            <p:nvSpPr>
              <p:cNvPr id="15" name="テキスト ボックス 14"/>
              <p:cNvSpPr txBox="1"/>
              <p:nvPr/>
            </p:nvSpPr>
            <p:spPr>
              <a:xfrm>
                <a:off x="7077329" y="1762822"/>
                <a:ext cx="1357231" cy="369332"/>
              </a:xfrm>
              <a:prstGeom prst="rect">
                <a:avLst/>
              </a:prstGeom>
              <a:noFill/>
            </p:spPr>
            <p:txBody>
              <a:bodyPr wrap="none" rtlCol="0">
                <a:spAutoFit/>
              </a:bodyPr>
              <a:lstStyle/>
              <a:p>
                <a:r>
                  <a:rPr lang="en-US" dirty="0" smtClean="0">
                    <a:solidFill>
                      <a:srgbClr val="FF0000"/>
                    </a:solidFill>
                  </a:rPr>
                  <a:t>MRTOF-MS</a:t>
                </a:r>
                <a:endParaRPr lang="en-US" dirty="0">
                  <a:solidFill>
                    <a:srgbClr val="FF0000"/>
                  </a:solidFill>
                </a:endParaRPr>
              </a:p>
            </p:txBody>
          </p:sp>
          <p:cxnSp>
            <p:nvCxnSpPr>
              <p:cNvPr id="14" name="直線コネクタ 13"/>
              <p:cNvCxnSpPr/>
              <p:nvPr/>
            </p:nvCxnSpPr>
            <p:spPr>
              <a:xfrm flipV="1">
                <a:off x="6348341" y="1974472"/>
                <a:ext cx="728988" cy="28219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4" name="図形グループ 23"/>
            <p:cNvGrpSpPr/>
            <p:nvPr/>
          </p:nvGrpSpPr>
          <p:grpSpPr>
            <a:xfrm>
              <a:off x="10080" y="2783739"/>
              <a:ext cx="6904690" cy="966418"/>
              <a:chOff x="10080" y="2872344"/>
              <a:chExt cx="6904690" cy="966418"/>
            </a:xfrm>
          </p:grpSpPr>
          <p:sp>
            <p:nvSpPr>
              <p:cNvPr id="5" name="テキスト ボックス 4"/>
              <p:cNvSpPr txBox="1"/>
              <p:nvPr/>
            </p:nvSpPr>
            <p:spPr>
              <a:xfrm>
                <a:off x="10080" y="2872344"/>
                <a:ext cx="6904690" cy="966418"/>
              </a:xfrm>
              <a:prstGeom prst="rect">
                <a:avLst/>
              </a:prstGeom>
              <a:noFill/>
            </p:spPr>
            <p:txBody>
              <a:bodyPr wrap="none" rtlCol="0">
                <a:spAutoFit/>
              </a:bodyPr>
              <a:lstStyle/>
              <a:p>
                <a:pPr>
                  <a:lnSpc>
                    <a:spcPct val="120000"/>
                  </a:lnSpc>
                </a:pPr>
                <a:r>
                  <a:rPr lang="en-US" altLang="ja-JP" dirty="0" smtClean="0">
                    <a:latin typeface="メイリオ"/>
                    <a:ea typeface="メイリオ"/>
                    <a:cs typeface="メイリオ"/>
                  </a:rPr>
                  <a:t>•</a:t>
                </a:r>
                <a:r>
                  <a:rPr lang="ja-JP" altLang="en-US" sz="2400" dirty="0" smtClean="0">
                    <a:latin typeface="メイリオ"/>
                    <a:ea typeface="メイリオ"/>
                    <a:cs typeface="メイリオ"/>
                  </a:rPr>
                  <a:t>  </a:t>
                </a:r>
                <a:r>
                  <a:rPr lang="en-US" altLang="ja-JP" sz="2400" dirty="0" smtClean="0">
                    <a:latin typeface="メイリオ"/>
                    <a:ea typeface="メイリオ"/>
                    <a:cs typeface="メイリオ"/>
                  </a:rPr>
                  <a:t>IBS </a:t>
                </a:r>
                <a:r>
                  <a:rPr lang="en-US" altLang="ja-JP" sz="2400" dirty="0">
                    <a:latin typeface="メイリオ"/>
                    <a:ea typeface="メイリオ"/>
                    <a:cs typeface="メイリオ"/>
                  </a:rPr>
                  <a:t>staff:</a:t>
                </a:r>
              </a:p>
              <a:p>
                <a:pPr lvl="1">
                  <a:lnSpc>
                    <a:spcPct val="120000"/>
                  </a:lnSpc>
                </a:pPr>
                <a:r>
                  <a:rPr lang="en-US" altLang="ja-JP" sz="2400" dirty="0">
                    <a:latin typeface="メイリオ"/>
                    <a:ea typeface="メイリオ"/>
                    <a:cs typeface="メイリオ"/>
                  </a:rPr>
                  <a:t>J.Y. Moon, </a:t>
                </a:r>
                <a:r>
                  <a:rPr lang="en-US" altLang="ja-JP" sz="2400" dirty="0" smtClean="0">
                    <a:latin typeface="メイリオ"/>
                    <a:ea typeface="メイリオ"/>
                    <a:cs typeface="メイリオ"/>
                  </a:rPr>
                  <a:t>J.H</a:t>
                </a:r>
                <a:r>
                  <a:rPr lang="en-US" altLang="ja-JP" sz="2400" dirty="0">
                    <a:latin typeface="メイリオ"/>
                    <a:ea typeface="メイリオ"/>
                    <a:cs typeface="メイリオ"/>
                  </a:rPr>
                  <a:t>. Park (from </a:t>
                </a:r>
                <a:r>
                  <a:rPr lang="en-US" altLang="ja-JP" sz="2400" dirty="0" smtClean="0">
                    <a:latin typeface="メイリオ"/>
                    <a:ea typeface="メイリオ"/>
                    <a:cs typeface="メイリオ"/>
                  </a:rPr>
                  <a:t>2016, Mar.)</a:t>
                </a:r>
                <a:endParaRPr lang="en-US" altLang="ja-JP" sz="2400" dirty="0">
                  <a:latin typeface="メイリオ"/>
                  <a:ea typeface="メイリオ"/>
                  <a:cs typeface="メイリオ"/>
                </a:endParaRPr>
              </a:p>
            </p:txBody>
          </p:sp>
          <p:sp>
            <p:nvSpPr>
              <p:cNvPr id="17" name="テキスト ボックス 16"/>
              <p:cNvSpPr txBox="1"/>
              <p:nvPr/>
            </p:nvSpPr>
            <p:spPr>
              <a:xfrm>
                <a:off x="2212886" y="3037868"/>
                <a:ext cx="1357231" cy="369332"/>
              </a:xfrm>
              <a:prstGeom prst="rect">
                <a:avLst/>
              </a:prstGeom>
              <a:noFill/>
            </p:spPr>
            <p:txBody>
              <a:bodyPr wrap="none" rtlCol="0">
                <a:spAutoFit/>
              </a:bodyPr>
              <a:lstStyle/>
              <a:p>
                <a:r>
                  <a:rPr lang="en-US" dirty="0" smtClean="0">
                    <a:solidFill>
                      <a:srgbClr val="FF0000"/>
                    </a:solidFill>
                  </a:rPr>
                  <a:t>MRTOF-MS</a:t>
                </a:r>
                <a:endParaRPr lang="en-US" dirty="0">
                  <a:solidFill>
                    <a:srgbClr val="FF0000"/>
                  </a:solidFill>
                </a:endParaRPr>
              </a:p>
            </p:txBody>
          </p:sp>
          <p:cxnSp>
            <p:nvCxnSpPr>
              <p:cNvPr id="20" name="直線コネクタ 19"/>
              <p:cNvCxnSpPr>
                <a:endCxn id="17" idx="1"/>
              </p:cNvCxnSpPr>
              <p:nvPr/>
            </p:nvCxnSpPr>
            <p:spPr>
              <a:xfrm flipV="1">
                <a:off x="1891530" y="3222534"/>
                <a:ext cx="321356" cy="249754"/>
              </a:xfrm>
              <a:prstGeom prst="line">
                <a:avLst/>
              </a:prstGeom>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3773046" y="3032754"/>
                <a:ext cx="1831727" cy="369332"/>
              </a:xfrm>
              <a:prstGeom prst="rect">
                <a:avLst/>
              </a:prstGeom>
              <a:noFill/>
            </p:spPr>
            <p:txBody>
              <a:bodyPr wrap="none" rtlCol="0">
                <a:spAutoFit/>
              </a:bodyPr>
              <a:lstStyle/>
              <a:p>
                <a:r>
                  <a:rPr lang="en-US" dirty="0" smtClean="0">
                    <a:solidFill>
                      <a:srgbClr val="FF0000"/>
                    </a:solidFill>
                  </a:rPr>
                  <a:t>Super Clover </a:t>
                </a:r>
                <a:r>
                  <a:rPr lang="en-US" dirty="0" err="1" smtClean="0">
                    <a:solidFill>
                      <a:srgbClr val="FF0000"/>
                    </a:solidFill>
                  </a:rPr>
                  <a:t>Ge</a:t>
                </a:r>
                <a:endParaRPr lang="en-US" dirty="0">
                  <a:solidFill>
                    <a:srgbClr val="FF0000"/>
                  </a:solidFill>
                </a:endParaRPr>
              </a:p>
            </p:txBody>
          </p:sp>
          <p:cxnSp>
            <p:nvCxnSpPr>
              <p:cNvPr id="23" name="直線コネクタ 22"/>
              <p:cNvCxnSpPr>
                <a:endCxn id="22" idx="1"/>
              </p:cNvCxnSpPr>
              <p:nvPr/>
            </p:nvCxnSpPr>
            <p:spPr>
              <a:xfrm flipV="1">
                <a:off x="3451690" y="3217420"/>
                <a:ext cx="321356" cy="249754"/>
              </a:xfrm>
              <a:prstGeom prst="line">
                <a:avLst/>
              </a:prstGeom>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01219870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2328859738"/>
              </p:ext>
            </p:extLst>
          </p:nvPr>
        </p:nvGraphicFramePr>
        <p:xfrm>
          <a:off x="66688" y="3658142"/>
          <a:ext cx="9001125" cy="3139439"/>
        </p:xfrm>
        <a:graphic>
          <a:graphicData uri="http://schemas.openxmlformats.org/drawingml/2006/table">
            <a:tbl>
              <a:tblPr firstRow="1" bandRow="1">
                <a:tableStyleId>{5C22544A-7EE6-4342-B048-85BDC9FD1C3A}</a:tableStyleId>
              </a:tblPr>
              <a:tblGrid>
                <a:gridCol w="1085850"/>
                <a:gridCol w="1178870"/>
                <a:gridCol w="1047750"/>
                <a:gridCol w="1116717"/>
                <a:gridCol w="780988"/>
                <a:gridCol w="1133475"/>
                <a:gridCol w="1219200"/>
                <a:gridCol w="1438275"/>
              </a:tblGrid>
              <a:tr h="882015">
                <a:tc>
                  <a:txBody>
                    <a:bodyPr/>
                    <a:lstStyle/>
                    <a:p>
                      <a:pPr algn="ctr"/>
                      <a:r>
                        <a:rPr kumimoji="1" lang="en-US" altLang="ja-JP" dirty="0" smtClean="0"/>
                        <a:t>Element</a:t>
                      </a:r>
                      <a:endParaRPr kumimoji="1" lang="ja-JP" altLang="en-US" dirty="0"/>
                    </a:p>
                  </a:txBody>
                  <a:tcPr/>
                </a:tc>
                <a:tc>
                  <a:txBody>
                    <a:bodyPr/>
                    <a:lstStyle/>
                    <a:p>
                      <a:pPr algn="ctr"/>
                      <a:r>
                        <a:rPr kumimoji="1" lang="en-US" altLang="ja-JP" dirty="0" smtClean="0"/>
                        <a:t>Ionization Potential (eV)</a:t>
                      </a:r>
                      <a:endParaRPr kumimoji="1" lang="ja-JP" altLang="en-US" dirty="0"/>
                    </a:p>
                  </a:txBody>
                  <a:tcPr/>
                </a:tc>
                <a:tc>
                  <a:txBody>
                    <a:bodyPr/>
                    <a:lstStyle/>
                    <a:p>
                      <a:pPr algn="ctr"/>
                      <a:r>
                        <a:rPr kumimoji="1" lang="en-US" altLang="ja-JP" dirty="0" smtClean="0"/>
                        <a:t>HF coupling</a:t>
                      </a:r>
                      <a:r>
                        <a:rPr kumimoji="1" lang="en-US" altLang="ja-JP" baseline="0" dirty="0" smtClean="0"/>
                        <a:t> constant</a:t>
                      </a:r>
                      <a:endParaRPr kumimoji="1" lang="ja-JP" altLang="en-US" dirty="0"/>
                    </a:p>
                  </a:txBody>
                  <a:tcPr/>
                </a:tc>
                <a:tc>
                  <a:txBody>
                    <a:bodyPr/>
                    <a:lstStyle/>
                    <a:p>
                      <a:pPr algn="ctr"/>
                      <a:r>
                        <a:rPr kumimoji="1" lang="en-US" altLang="ja-JP" baseline="0" dirty="0" smtClean="0"/>
                        <a:t>λ</a:t>
                      </a:r>
                      <a:r>
                        <a:rPr kumimoji="1" lang="en-US" altLang="ja-JP" baseline="-25000" dirty="0" smtClean="0"/>
                        <a:t>1</a:t>
                      </a:r>
                      <a:r>
                        <a:rPr kumimoji="1" lang="en-US" altLang="ja-JP" dirty="0" smtClean="0"/>
                        <a:t>(nm)</a:t>
                      </a:r>
                      <a:endParaRPr kumimoji="1" lang="ja-JP" altLang="en-US" dirty="0"/>
                    </a:p>
                  </a:txBody>
                  <a:tcPr/>
                </a:tc>
                <a:tc>
                  <a:txBody>
                    <a:bodyPr/>
                    <a:lstStyle/>
                    <a:p>
                      <a:pPr algn="ctr"/>
                      <a:r>
                        <a:rPr kumimoji="1" lang="en-US" altLang="ja-JP" baseline="0" dirty="0" smtClean="0"/>
                        <a:t>λ</a:t>
                      </a:r>
                      <a:r>
                        <a:rPr kumimoji="1" lang="en-US" altLang="ja-JP" baseline="-25000" dirty="0" smtClean="0"/>
                        <a:t>1</a:t>
                      </a:r>
                      <a:r>
                        <a:rPr kumimoji="1" lang="en-US" altLang="ja-JP" dirty="0" smtClean="0"/>
                        <a:t>(eV)</a:t>
                      </a:r>
                      <a:endParaRPr kumimoji="1" lang="ja-JP" altLang="en-US" dirty="0"/>
                    </a:p>
                  </a:txBody>
                  <a:tcPr/>
                </a:tc>
                <a:tc>
                  <a:txBody>
                    <a:bodyPr/>
                    <a:lstStyle/>
                    <a:p>
                      <a:pPr algn="ctr"/>
                      <a:r>
                        <a:rPr kumimoji="1" lang="en-US" altLang="ja-JP" dirty="0" smtClean="0"/>
                        <a:t>Off-line test</a:t>
                      </a:r>
                    </a:p>
                    <a:p>
                      <a:pPr algn="ctr"/>
                      <a:r>
                        <a:rPr kumimoji="1" lang="en-US" altLang="ja-JP" dirty="0" smtClean="0"/>
                        <a:t>in gas cell</a:t>
                      </a:r>
                      <a:endParaRPr kumimoji="1" lang="ja-JP" altLang="en-US" dirty="0"/>
                    </a:p>
                  </a:txBody>
                  <a:tcPr/>
                </a:tc>
                <a:tc>
                  <a:txBody>
                    <a:bodyPr/>
                    <a:lstStyle/>
                    <a:p>
                      <a:pPr algn="ctr"/>
                      <a:r>
                        <a:rPr kumimoji="1" lang="en-US" altLang="ja-JP" dirty="0" smtClean="0"/>
                        <a:t>Isotope</a:t>
                      </a:r>
                      <a:r>
                        <a:rPr kumimoji="1" lang="en-US" altLang="ja-JP" baseline="0" dirty="0" smtClean="0"/>
                        <a:t> shift </a:t>
                      </a:r>
                    </a:p>
                    <a:p>
                      <a:pPr algn="ctr"/>
                      <a:r>
                        <a:rPr kumimoji="1" lang="en-US" altLang="ja-JP" baseline="0" dirty="0" smtClean="0"/>
                        <a:t>(pm/</a:t>
                      </a:r>
                      <a:r>
                        <a:rPr kumimoji="1" lang="en-US" altLang="ja-JP" baseline="0" dirty="0" err="1" smtClean="0"/>
                        <a:t>δA</a:t>
                      </a:r>
                      <a:r>
                        <a:rPr kumimoji="1" lang="en-US" altLang="ja-JP" baseline="0" dirty="0" smtClean="0"/>
                        <a:t>)</a:t>
                      </a:r>
                      <a:endParaRPr kumimoji="1" lang="ja-JP" altLang="en-US" dirty="0"/>
                    </a:p>
                  </a:txBody>
                  <a:tcPr/>
                </a:tc>
                <a:tc>
                  <a:txBody>
                    <a:bodyPr/>
                    <a:lstStyle/>
                    <a:p>
                      <a:pPr algn="ctr"/>
                      <a:r>
                        <a:rPr kumimoji="1" lang="en-US" altLang="ja-JP" dirty="0" smtClean="0"/>
                        <a:t>Pressure shift</a:t>
                      </a:r>
                      <a:r>
                        <a:rPr kumimoji="1" lang="en-US" altLang="ja-JP" baseline="0" dirty="0" smtClean="0"/>
                        <a:t> (pm/100kPa)</a:t>
                      </a:r>
                      <a:endParaRPr kumimoji="1" lang="ja-JP" altLang="en-US" dirty="0"/>
                    </a:p>
                  </a:txBody>
                  <a:tcPr/>
                </a:tc>
              </a:tr>
              <a:tr h="370840">
                <a:tc>
                  <a:txBody>
                    <a:bodyPr/>
                    <a:lstStyle/>
                    <a:p>
                      <a:pPr algn="ctr"/>
                      <a:r>
                        <a:rPr kumimoji="1" lang="en-US" altLang="ja-JP" dirty="0" smtClean="0">
                          <a:solidFill>
                            <a:srgbClr val="0000FF"/>
                          </a:solidFill>
                        </a:rPr>
                        <a:t>Pt (Z=78)</a:t>
                      </a:r>
                      <a:endParaRPr kumimoji="1" lang="ja-JP" altLang="en-US" dirty="0">
                        <a:solidFill>
                          <a:srgbClr val="0000FF"/>
                        </a:solidFill>
                      </a:endParaRPr>
                    </a:p>
                  </a:txBody>
                  <a:tcPr/>
                </a:tc>
                <a:tc>
                  <a:txBody>
                    <a:bodyPr/>
                    <a:lstStyle/>
                    <a:p>
                      <a:pPr algn="ctr"/>
                      <a:r>
                        <a:rPr kumimoji="1" lang="en-US" altLang="ja-JP" dirty="0" smtClean="0"/>
                        <a:t>8.96</a:t>
                      </a:r>
                      <a:endParaRPr kumimoji="1" lang="ja-JP" altLang="en-US" dirty="0"/>
                    </a:p>
                  </a:txBody>
                  <a:tcPr/>
                </a:tc>
                <a:tc>
                  <a:txBody>
                    <a:bodyPr/>
                    <a:lstStyle/>
                    <a:p>
                      <a:pPr algn="ctr"/>
                      <a:r>
                        <a:rPr kumimoji="1" lang="en-US" altLang="ja-JP" dirty="0" smtClean="0">
                          <a:solidFill>
                            <a:srgbClr val="FF0000"/>
                          </a:solidFill>
                        </a:rPr>
                        <a:t>Known</a:t>
                      </a:r>
                      <a:endParaRPr kumimoji="1" lang="ja-JP" altLang="en-US" dirty="0">
                        <a:solidFill>
                          <a:srgbClr val="FF0000"/>
                        </a:solidFill>
                      </a:endParaRPr>
                    </a:p>
                  </a:txBody>
                  <a:tcPr/>
                </a:tc>
                <a:tc>
                  <a:txBody>
                    <a:bodyPr/>
                    <a:lstStyle/>
                    <a:p>
                      <a:pPr algn="ctr"/>
                      <a:r>
                        <a:rPr kumimoji="1" lang="en-US" altLang="ja-JP" dirty="0" smtClean="0">
                          <a:solidFill>
                            <a:srgbClr val="0000FF"/>
                          </a:solidFill>
                        </a:rPr>
                        <a:t>248.7920</a:t>
                      </a:r>
                      <a:endParaRPr kumimoji="1" lang="ja-JP" altLang="en-US" dirty="0">
                        <a:solidFill>
                          <a:srgbClr val="0000FF"/>
                        </a:solidFill>
                      </a:endParaRPr>
                    </a:p>
                  </a:txBody>
                  <a:tcPr/>
                </a:tc>
                <a:tc>
                  <a:txBody>
                    <a:bodyPr/>
                    <a:lstStyle/>
                    <a:p>
                      <a:pPr algn="ctr"/>
                      <a:r>
                        <a:rPr kumimoji="1" lang="en-US" altLang="ja-JP" dirty="0" smtClean="0"/>
                        <a:t>4.98</a:t>
                      </a:r>
                      <a:endParaRPr kumimoji="1" lang="ja-JP" altLang="en-US" dirty="0"/>
                    </a:p>
                  </a:txBody>
                  <a:tcPr/>
                </a:tc>
                <a:tc>
                  <a:txBody>
                    <a:bodyPr/>
                    <a:lstStyle/>
                    <a:p>
                      <a:pPr algn="ctr"/>
                      <a:r>
                        <a:rPr kumimoji="1" lang="en-US" altLang="ja-JP" dirty="0" smtClean="0">
                          <a:solidFill>
                            <a:srgbClr val="FF0000"/>
                          </a:solidFill>
                        </a:rPr>
                        <a:t>Done</a:t>
                      </a:r>
                    </a:p>
                  </a:txBody>
                  <a:tcPr/>
                </a:tc>
                <a:tc>
                  <a:txBody>
                    <a:bodyPr/>
                    <a:lstStyle/>
                    <a:p>
                      <a:pPr algn="ctr"/>
                      <a:r>
                        <a:rPr kumimoji="1" lang="en-US" altLang="ja-JP" dirty="0" smtClean="0">
                          <a:latin typeface="Symbol" panose="05050102010706020507" pitchFamily="18" charset="2"/>
                        </a:rPr>
                        <a:t>-</a:t>
                      </a:r>
                      <a:r>
                        <a:rPr kumimoji="1" lang="en-US" altLang="ja-JP" dirty="0" smtClean="0"/>
                        <a:t>0.13</a:t>
                      </a:r>
                      <a:endParaRPr kumimoji="1" lang="ja-JP" altLang="en-US" dirty="0"/>
                    </a:p>
                  </a:txBody>
                  <a:tcPr/>
                </a:tc>
                <a:tc>
                  <a:txBody>
                    <a:bodyPr/>
                    <a:lstStyle/>
                    <a:p>
                      <a:pPr algn="ctr"/>
                      <a:r>
                        <a:rPr kumimoji="1" lang="en-US" altLang="ja-JP" dirty="0" smtClean="0"/>
                        <a:t>0.35</a:t>
                      </a:r>
                      <a:endParaRPr kumimoji="1" lang="ja-JP" altLang="en-US" dirty="0"/>
                    </a:p>
                  </a:txBody>
                  <a:tcPr/>
                </a:tc>
              </a:tr>
              <a:tr h="370840">
                <a:tc>
                  <a:txBody>
                    <a:bodyPr/>
                    <a:lstStyle/>
                    <a:p>
                      <a:pPr algn="ctr"/>
                      <a:r>
                        <a:rPr kumimoji="1" lang="en-US" altLang="ja-JP" dirty="0" smtClean="0">
                          <a:solidFill>
                            <a:srgbClr val="0000FF"/>
                          </a:solidFill>
                        </a:rPr>
                        <a:t>Ir (Z=77)</a:t>
                      </a:r>
                      <a:endParaRPr kumimoji="1" lang="ja-JP" altLang="en-US" dirty="0">
                        <a:solidFill>
                          <a:srgbClr val="0000FF"/>
                        </a:solidFill>
                      </a:endParaRPr>
                    </a:p>
                  </a:txBody>
                  <a:tcPr/>
                </a:tc>
                <a:tc>
                  <a:txBody>
                    <a:bodyPr/>
                    <a:lstStyle/>
                    <a:p>
                      <a:pPr algn="ctr"/>
                      <a:r>
                        <a:rPr kumimoji="1" lang="en-US" altLang="ja-JP" dirty="0" smtClean="0"/>
                        <a:t>8.97</a:t>
                      </a:r>
                      <a:endParaRPr kumimoji="1" lang="ja-JP"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rgbClr val="FF0000"/>
                          </a:solidFill>
                        </a:rPr>
                        <a:t>Known</a:t>
                      </a:r>
                      <a:endParaRPr kumimoji="1" lang="ja-JP" altLang="en-US" dirty="0" smtClean="0">
                        <a:solidFill>
                          <a:srgbClr val="FF0000"/>
                        </a:solidFill>
                      </a:endParaRPr>
                    </a:p>
                  </a:txBody>
                  <a:tcPr/>
                </a:tc>
                <a:tc>
                  <a:txBody>
                    <a:bodyPr/>
                    <a:lstStyle/>
                    <a:p>
                      <a:pPr algn="ctr"/>
                      <a:r>
                        <a:rPr kumimoji="1" lang="en-US" altLang="ja-JP" dirty="0" smtClean="0">
                          <a:solidFill>
                            <a:srgbClr val="0000FF"/>
                          </a:solidFill>
                        </a:rPr>
                        <a:t>247.5871</a:t>
                      </a:r>
                      <a:endParaRPr kumimoji="1" lang="ja-JP" altLang="en-US" dirty="0">
                        <a:solidFill>
                          <a:srgbClr val="0000FF"/>
                        </a:solidFill>
                      </a:endParaRPr>
                    </a:p>
                  </a:txBody>
                  <a:tcPr/>
                </a:tc>
                <a:tc>
                  <a:txBody>
                    <a:bodyPr/>
                    <a:lstStyle/>
                    <a:p>
                      <a:pPr algn="ctr"/>
                      <a:r>
                        <a:rPr kumimoji="1" lang="en-US" altLang="ja-JP" dirty="0" smtClean="0"/>
                        <a:t>5.01</a:t>
                      </a:r>
                      <a:endParaRPr kumimoji="1" lang="ja-JP" altLang="en-US" dirty="0"/>
                    </a:p>
                  </a:txBody>
                  <a:tcPr/>
                </a:tc>
                <a:tc>
                  <a:txBody>
                    <a:bodyPr/>
                    <a:lstStyle/>
                    <a:p>
                      <a:pPr algn="ctr"/>
                      <a:r>
                        <a:rPr kumimoji="1" lang="en-US" altLang="ja-JP" dirty="0" smtClean="0">
                          <a:solidFill>
                            <a:srgbClr val="FF0000"/>
                          </a:solidFill>
                        </a:rPr>
                        <a:t>Done</a:t>
                      </a:r>
                      <a:endParaRPr kumimoji="1" lang="ja-JP" altLang="en-US" dirty="0">
                        <a:solidFill>
                          <a:srgbClr val="FF0000"/>
                        </a:solidFill>
                      </a:endParaRPr>
                    </a:p>
                  </a:txBody>
                  <a:tcPr/>
                </a:tc>
                <a:tc>
                  <a:txBody>
                    <a:bodyPr/>
                    <a:lstStyle/>
                    <a:p>
                      <a:pPr algn="ctr"/>
                      <a:r>
                        <a:rPr kumimoji="1" lang="en-US" altLang="ja-JP" dirty="0" smtClean="0"/>
                        <a:t>0.24</a:t>
                      </a:r>
                      <a:endParaRPr kumimoji="1" lang="ja-JP" altLang="en-US" dirty="0"/>
                    </a:p>
                  </a:txBody>
                  <a:tcPr/>
                </a:tc>
                <a:tc>
                  <a:txBody>
                    <a:bodyPr/>
                    <a:lstStyle/>
                    <a:p>
                      <a:pPr algn="ctr"/>
                      <a:r>
                        <a:rPr kumimoji="1" lang="en-US" altLang="ja-JP" dirty="0" smtClean="0"/>
                        <a:t>0.26</a:t>
                      </a:r>
                      <a:endParaRPr kumimoji="1" lang="ja-JP" altLang="en-US" dirty="0"/>
                    </a:p>
                  </a:txBody>
                  <a:tcPr/>
                </a:tc>
              </a:tr>
              <a:tr h="370840">
                <a:tc>
                  <a:txBody>
                    <a:bodyPr/>
                    <a:lstStyle/>
                    <a:p>
                      <a:pPr algn="ctr"/>
                      <a:r>
                        <a:rPr kumimoji="1" lang="en-US" altLang="ja-JP" dirty="0" smtClean="0">
                          <a:solidFill>
                            <a:srgbClr val="0000FF"/>
                          </a:solidFill>
                        </a:rPr>
                        <a:t>Os (Z=76)</a:t>
                      </a:r>
                      <a:endParaRPr kumimoji="1" lang="ja-JP" altLang="en-US" dirty="0">
                        <a:solidFill>
                          <a:srgbClr val="0000FF"/>
                        </a:solidFill>
                      </a:endParaRPr>
                    </a:p>
                  </a:txBody>
                  <a:tcPr/>
                </a:tc>
                <a:tc>
                  <a:txBody>
                    <a:bodyPr/>
                    <a:lstStyle/>
                    <a:p>
                      <a:pPr algn="ctr"/>
                      <a:r>
                        <a:rPr kumimoji="1" lang="en-US" altLang="ja-JP" dirty="0" smtClean="0"/>
                        <a:t>8.44</a:t>
                      </a:r>
                      <a:endParaRPr kumimoji="1" lang="ja-JP" altLang="en-US" dirty="0"/>
                    </a:p>
                  </a:txBody>
                  <a:tcPr/>
                </a:tc>
                <a:tc>
                  <a:txBody>
                    <a:bodyPr/>
                    <a:lstStyle/>
                    <a:p>
                      <a:pPr algn="ctr"/>
                      <a:r>
                        <a:rPr kumimoji="1" lang="en-US" altLang="ja-JP" dirty="0" smtClean="0">
                          <a:solidFill>
                            <a:srgbClr val="FF0000"/>
                          </a:solidFill>
                        </a:rPr>
                        <a:t>Known</a:t>
                      </a:r>
                      <a:endParaRPr kumimoji="1" lang="ja-JP" altLang="en-US" dirty="0">
                        <a:solidFill>
                          <a:srgbClr val="FF0000"/>
                        </a:solidFill>
                      </a:endParaRPr>
                    </a:p>
                  </a:txBody>
                  <a:tcPr/>
                </a:tc>
                <a:tc>
                  <a:txBody>
                    <a:bodyPr/>
                    <a:lstStyle/>
                    <a:p>
                      <a:pPr algn="ctr"/>
                      <a:r>
                        <a:rPr kumimoji="1" lang="en-US" altLang="ja-JP" dirty="0" smtClean="0">
                          <a:solidFill>
                            <a:srgbClr val="0000FF"/>
                          </a:solidFill>
                        </a:rPr>
                        <a:t>247.7583</a:t>
                      </a:r>
                      <a:endParaRPr kumimoji="1" lang="ja-JP" altLang="en-US" dirty="0">
                        <a:solidFill>
                          <a:srgbClr val="0000FF"/>
                        </a:solidFill>
                      </a:endParaRPr>
                    </a:p>
                  </a:txBody>
                  <a:tcPr/>
                </a:tc>
                <a:tc>
                  <a:txBody>
                    <a:bodyPr/>
                    <a:lstStyle/>
                    <a:p>
                      <a:pPr algn="ctr"/>
                      <a:r>
                        <a:rPr kumimoji="1" lang="en-US" altLang="ja-JP" dirty="0" smtClean="0"/>
                        <a:t>5.00</a:t>
                      </a:r>
                    </a:p>
                  </a:txBody>
                  <a:tcPr/>
                </a:tc>
                <a:tc>
                  <a:txBody>
                    <a:bodyPr/>
                    <a:lstStyle/>
                    <a:p>
                      <a:pPr algn="ctr"/>
                      <a:r>
                        <a:rPr kumimoji="1" lang="en-US" altLang="ja-JP" dirty="0" smtClean="0">
                          <a:solidFill>
                            <a:srgbClr val="FF0000"/>
                          </a:solidFill>
                        </a:rPr>
                        <a:t>Done</a:t>
                      </a:r>
                    </a:p>
                  </a:txBody>
                  <a:tcPr/>
                </a:tc>
                <a:tc>
                  <a:txBody>
                    <a:bodyPr/>
                    <a:lstStyle/>
                    <a:p>
                      <a:pPr algn="ctr"/>
                      <a:r>
                        <a:rPr kumimoji="1" lang="en-US" altLang="ja-JP" dirty="0" smtClean="0">
                          <a:latin typeface="Symbol" panose="05050102010706020507" pitchFamily="18" charset="2"/>
                        </a:rPr>
                        <a:t>-</a:t>
                      </a:r>
                      <a:r>
                        <a:rPr kumimoji="1" lang="en-US" altLang="ja-JP" dirty="0" smtClean="0"/>
                        <a:t>0.17</a:t>
                      </a:r>
                    </a:p>
                  </a:txBody>
                  <a:tcPr/>
                </a:tc>
                <a:tc>
                  <a:txBody>
                    <a:bodyPr/>
                    <a:lstStyle/>
                    <a:p>
                      <a:pPr algn="ctr"/>
                      <a:r>
                        <a:rPr kumimoji="1" lang="en-US" altLang="ja-JP" dirty="0" smtClean="0"/>
                        <a:t>1.0</a:t>
                      </a:r>
                    </a:p>
                  </a:txBody>
                  <a:tcPr/>
                </a:tc>
              </a:tr>
              <a:tr h="370840">
                <a:tc>
                  <a:txBody>
                    <a:bodyPr/>
                    <a:lstStyle/>
                    <a:p>
                      <a:pPr algn="ctr"/>
                      <a:r>
                        <a:rPr kumimoji="1" lang="en-US" altLang="ja-JP" dirty="0" smtClean="0">
                          <a:solidFill>
                            <a:srgbClr val="0000FF"/>
                          </a:solidFill>
                        </a:rPr>
                        <a:t>Re (Z=75)</a:t>
                      </a:r>
                      <a:endParaRPr kumimoji="1" lang="ja-JP" altLang="en-US" dirty="0">
                        <a:solidFill>
                          <a:srgbClr val="0000FF"/>
                        </a:solidFill>
                      </a:endParaRPr>
                    </a:p>
                  </a:txBody>
                  <a:tcPr/>
                </a:tc>
                <a:tc>
                  <a:txBody>
                    <a:bodyPr/>
                    <a:lstStyle/>
                    <a:p>
                      <a:pPr algn="ctr"/>
                      <a:r>
                        <a:rPr kumimoji="1" lang="en-US" altLang="ja-JP" dirty="0" smtClean="0"/>
                        <a:t>7.83</a:t>
                      </a:r>
                      <a:endParaRPr kumimoji="1" lang="ja-JP"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rgbClr val="FF0000"/>
                          </a:solidFill>
                        </a:rPr>
                        <a:t>Known</a:t>
                      </a:r>
                      <a:endParaRPr kumimoji="1" lang="ja-JP" altLang="en-US" dirty="0" smtClean="0">
                        <a:solidFill>
                          <a:srgbClr val="FF0000"/>
                        </a:solidFill>
                      </a:endParaRPr>
                    </a:p>
                  </a:txBody>
                  <a:tcPr/>
                </a:tc>
                <a:tc>
                  <a:txBody>
                    <a:bodyPr/>
                    <a:lstStyle/>
                    <a:p>
                      <a:pPr algn="ctr"/>
                      <a:r>
                        <a:rPr kumimoji="1" lang="en-US" altLang="ja-JP" dirty="0" smtClean="0">
                          <a:solidFill>
                            <a:srgbClr val="0000FF"/>
                          </a:solidFill>
                        </a:rPr>
                        <a:t>252.0763</a:t>
                      </a:r>
                      <a:endParaRPr kumimoji="1" lang="ja-JP" altLang="en-US" dirty="0">
                        <a:solidFill>
                          <a:srgbClr val="0000FF"/>
                        </a:solidFill>
                      </a:endParaRPr>
                    </a:p>
                  </a:txBody>
                  <a:tcPr/>
                </a:tc>
                <a:tc>
                  <a:txBody>
                    <a:bodyPr/>
                    <a:lstStyle/>
                    <a:p>
                      <a:pPr algn="ctr"/>
                      <a:r>
                        <a:rPr kumimoji="1" lang="en-US" altLang="ja-JP" dirty="0" smtClean="0"/>
                        <a:t>4.92</a:t>
                      </a:r>
                      <a:endParaRPr kumimoji="1" lang="ja-JP" altLang="en-US" dirty="0"/>
                    </a:p>
                  </a:txBody>
                  <a:tcPr/>
                </a:tc>
                <a:tc>
                  <a:txBody>
                    <a:bodyPr/>
                    <a:lstStyle/>
                    <a:p>
                      <a:pPr algn="ctr"/>
                      <a:r>
                        <a:rPr kumimoji="1" lang="en-US" altLang="ja-JP" dirty="0" smtClean="0">
                          <a:solidFill>
                            <a:srgbClr val="FF0000"/>
                          </a:solidFill>
                        </a:rPr>
                        <a:t>Done</a:t>
                      </a:r>
                      <a:endParaRPr kumimoji="1" lang="ja-JP" altLang="en-US" dirty="0">
                        <a:solidFill>
                          <a:srgbClr val="FF0000"/>
                        </a:solidFill>
                      </a:endParaRPr>
                    </a:p>
                  </a:txBody>
                  <a:tcPr/>
                </a:tc>
                <a:tc>
                  <a:txBody>
                    <a:bodyPr/>
                    <a:lstStyle/>
                    <a:p>
                      <a:pPr algn="ctr"/>
                      <a:r>
                        <a:rPr kumimoji="1" lang="en-US" altLang="ja-JP" dirty="0" smtClean="0"/>
                        <a:t>0.28</a:t>
                      </a:r>
                      <a:endParaRPr kumimoji="1" lang="ja-JP" altLang="en-US" dirty="0"/>
                    </a:p>
                  </a:txBody>
                  <a:tcPr/>
                </a:tc>
                <a:tc>
                  <a:txBody>
                    <a:bodyPr/>
                    <a:lstStyle/>
                    <a:p>
                      <a:pPr algn="ctr"/>
                      <a:r>
                        <a:rPr kumimoji="1" lang="en-US" altLang="ja-JP" dirty="0" smtClean="0"/>
                        <a:t>0.30</a:t>
                      </a:r>
                      <a:endParaRPr kumimoji="1" lang="ja-JP" altLang="en-US" dirty="0"/>
                    </a:p>
                  </a:txBody>
                  <a:tcPr/>
                </a:tc>
              </a:tr>
              <a:tr h="370840">
                <a:tc>
                  <a:txBody>
                    <a:bodyPr/>
                    <a:lstStyle/>
                    <a:p>
                      <a:pPr algn="ctr"/>
                      <a:r>
                        <a:rPr kumimoji="1" lang="en-US" altLang="ja-JP" dirty="0" smtClean="0">
                          <a:solidFill>
                            <a:srgbClr val="0000FF"/>
                          </a:solidFill>
                        </a:rPr>
                        <a:t>W (Z=74)</a:t>
                      </a:r>
                      <a:endParaRPr kumimoji="1" lang="ja-JP" altLang="en-US" dirty="0">
                        <a:solidFill>
                          <a:srgbClr val="0000FF"/>
                        </a:solidFill>
                      </a:endParaRPr>
                    </a:p>
                  </a:txBody>
                  <a:tcPr/>
                </a:tc>
                <a:tc>
                  <a:txBody>
                    <a:bodyPr/>
                    <a:lstStyle/>
                    <a:p>
                      <a:pPr algn="ctr"/>
                      <a:r>
                        <a:rPr kumimoji="1" lang="en-US" altLang="ja-JP" dirty="0" smtClean="0"/>
                        <a:t>7.86</a:t>
                      </a:r>
                      <a:endParaRPr kumimoji="1" lang="ja-JP"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rgbClr val="FF0000"/>
                          </a:solidFill>
                        </a:rPr>
                        <a:t>Known</a:t>
                      </a:r>
                      <a:endParaRPr kumimoji="1" lang="ja-JP" altLang="en-US" dirty="0"/>
                    </a:p>
                  </a:txBody>
                  <a:tcPr/>
                </a:tc>
                <a:tc>
                  <a:txBody>
                    <a:bodyPr/>
                    <a:lstStyle/>
                    <a:p>
                      <a:pPr algn="ctr"/>
                      <a:r>
                        <a:rPr kumimoji="1" lang="en-US" altLang="ja-JP" dirty="0" smtClean="0">
                          <a:solidFill>
                            <a:srgbClr val="0000FF"/>
                          </a:solidFill>
                        </a:rPr>
                        <a:t>255.2115</a:t>
                      </a:r>
                      <a:endParaRPr kumimoji="1" lang="ja-JP" altLang="en-US" dirty="0">
                        <a:solidFill>
                          <a:srgbClr val="0000FF"/>
                        </a:solidFill>
                      </a:endParaRPr>
                    </a:p>
                  </a:txBody>
                  <a:tcPr/>
                </a:tc>
                <a:tc>
                  <a:txBody>
                    <a:bodyPr/>
                    <a:lstStyle/>
                    <a:p>
                      <a:pPr algn="ctr"/>
                      <a:r>
                        <a:rPr kumimoji="1" lang="en-US" altLang="ja-JP" dirty="0" smtClean="0"/>
                        <a:t>4.86</a:t>
                      </a:r>
                      <a:endParaRPr kumimoji="1" lang="ja-JP" altLang="en-US" dirty="0"/>
                    </a:p>
                  </a:txBody>
                  <a:tcPr/>
                </a:tc>
                <a:tc>
                  <a:txBody>
                    <a:bodyPr/>
                    <a:lstStyle/>
                    <a:p>
                      <a:pPr algn="ctr"/>
                      <a:r>
                        <a:rPr kumimoji="1" lang="en-US" altLang="ja-JP" dirty="0" smtClean="0"/>
                        <a:t>Not yet</a:t>
                      </a:r>
                      <a:endParaRPr kumimoji="1" lang="ja-JP" altLang="en-US" dirty="0"/>
                    </a:p>
                  </a:txBody>
                  <a:tcPr/>
                </a:tc>
                <a:tc>
                  <a:txBody>
                    <a:bodyPr/>
                    <a:lstStyle/>
                    <a:p>
                      <a:pPr algn="ctr"/>
                      <a:r>
                        <a:rPr kumimoji="1" lang="en-US" altLang="ja-JP" dirty="0" smtClean="0"/>
                        <a:t>-</a:t>
                      </a:r>
                      <a:endParaRPr kumimoji="1" lang="ja-JP" altLang="en-US" dirty="0"/>
                    </a:p>
                  </a:txBody>
                  <a:tcPr/>
                </a:tc>
                <a:tc>
                  <a:txBody>
                    <a:bodyPr/>
                    <a:lstStyle/>
                    <a:p>
                      <a:pPr algn="ctr"/>
                      <a:r>
                        <a:rPr kumimoji="1" lang="en-US" altLang="ja-JP" dirty="0" smtClean="0"/>
                        <a:t>-</a:t>
                      </a:r>
                      <a:endParaRPr kumimoji="1" lang="ja-JP" altLang="en-US" dirty="0"/>
                    </a:p>
                  </a:txBody>
                  <a:tcPr/>
                </a:tc>
              </a:tr>
              <a:tr h="370840">
                <a:tc>
                  <a:txBody>
                    <a:bodyPr/>
                    <a:lstStyle/>
                    <a:p>
                      <a:pPr algn="ctr"/>
                      <a:r>
                        <a:rPr kumimoji="1" lang="en-US" altLang="ja-JP" dirty="0" smtClean="0">
                          <a:solidFill>
                            <a:srgbClr val="0000FF"/>
                          </a:solidFill>
                        </a:rPr>
                        <a:t>Ta (Z=73)</a:t>
                      </a:r>
                      <a:endParaRPr kumimoji="1" lang="ja-JP" altLang="en-US" dirty="0">
                        <a:solidFill>
                          <a:srgbClr val="0000FF"/>
                        </a:solidFill>
                      </a:endParaRPr>
                    </a:p>
                  </a:txBody>
                  <a:tcPr/>
                </a:tc>
                <a:tc>
                  <a:txBody>
                    <a:bodyPr/>
                    <a:lstStyle/>
                    <a:p>
                      <a:pPr algn="ctr"/>
                      <a:r>
                        <a:rPr kumimoji="1" lang="en-US" altLang="ja-JP" dirty="0" smtClean="0"/>
                        <a:t>7.55</a:t>
                      </a:r>
                      <a:endParaRPr kumimoji="1" lang="ja-JP"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rgbClr val="FF0000"/>
                          </a:solidFill>
                        </a:rPr>
                        <a:t>Known</a:t>
                      </a:r>
                      <a:endParaRPr kumimoji="1" lang="ja-JP" altLang="en-US" dirty="0">
                        <a:solidFill>
                          <a:srgbClr val="FF0000"/>
                        </a:solidFill>
                      </a:endParaRPr>
                    </a:p>
                  </a:txBody>
                  <a:tcPr/>
                </a:tc>
                <a:tc>
                  <a:txBody>
                    <a:bodyPr/>
                    <a:lstStyle/>
                    <a:p>
                      <a:pPr algn="ctr"/>
                      <a:r>
                        <a:rPr kumimoji="1" lang="en-US" altLang="ja-JP" dirty="0" smtClean="0">
                          <a:solidFill>
                            <a:srgbClr val="0000FF"/>
                          </a:solidFill>
                        </a:rPr>
                        <a:t>248.5706</a:t>
                      </a:r>
                      <a:endParaRPr kumimoji="1" lang="ja-JP" altLang="en-US" dirty="0">
                        <a:solidFill>
                          <a:srgbClr val="0000FF"/>
                        </a:solidFill>
                      </a:endParaRPr>
                    </a:p>
                  </a:txBody>
                  <a:tcPr/>
                </a:tc>
                <a:tc>
                  <a:txBody>
                    <a:bodyPr/>
                    <a:lstStyle/>
                    <a:p>
                      <a:pPr algn="ctr"/>
                      <a:r>
                        <a:rPr kumimoji="1" lang="en-US" altLang="ja-JP" dirty="0" smtClean="0"/>
                        <a:t>4.99</a:t>
                      </a:r>
                      <a:endParaRPr kumimoji="1" lang="ja-JP" altLang="en-US" dirty="0"/>
                    </a:p>
                  </a:txBody>
                  <a:tcPr/>
                </a:tc>
                <a:tc>
                  <a:txBody>
                    <a:bodyPr/>
                    <a:lstStyle/>
                    <a:p>
                      <a:pPr algn="ctr"/>
                      <a:r>
                        <a:rPr kumimoji="1" lang="en-US" altLang="ja-JP" dirty="0" smtClean="0">
                          <a:solidFill>
                            <a:srgbClr val="FF0000"/>
                          </a:solidFill>
                        </a:rPr>
                        <a:t>Done</a:t>
                      </a:r>
                      <a:endParaRPr kumimoji="1" lang="ja-JP" altLang="en-US" dirty="0">
                        <a:solidFill>
                          <a:srgbClr val="FF0000"/>
                        </a:solidFill>
                      </a:endParaRPr>
                    </a:p>
                  </a:txBody>
                  <a:tcPr/>
                </a:tc>
                <a:tc>
                  <a:txBody>
                    <a:bodyPr/>
                    <a:lstStyle/>
                    <a:p>
                      <a:pPr algn="ctr"/>
                      <a:r>
                        <a:rPr kumimoji="1" lang="en-US" altLang="ja-JP" dirty="0" smtClean="0"/>
                        <a:t>-</a:t>
                      </a:r>
                      <a:endParaRPr kumimoji="1" lang="ja-JP" altLang="en-US" dirty="0"/>
                    </a:p>
                  </a:txBody>
                  <a:tcPr/>
                </a:tc>
                <a:tc>
                  <a:txBody>
                    <a:bodyPr/>
                    <a:lstStyle/>
                    <a:p>
                      <a:pPr algn="ctr"/>
                      <a:r>
                        <a:rPr kumimoji="1" lang="en-US" altLang="ja-JP" dirty="0" smtClean="0"/>
                        <a:t>1.3</a:t>
                      </a:r>
                      <a:endParaRPr kumimoji="1" lang="ja-JP" altLang="en-US" dirty="0"/>
                    </a:p>
                  </a:txBody>
                  <a:tcPr/>
                </a:tc>
              </a:tr>
            </a:tbl>
          </a:graphicData>
        </a:graphic>
      </p:graphicFrame>
      <p:sp>
        <p:nvSpPr>
          <p:cNvPr id="3" name="テキスト ボックス 2"/>
          <p:cNvSpPr txBox="1"/>
          <p:nvPr/>
        </p:nvSpPr>
        <p:spPr>
          <a:xfrm>
            <a:off x="2489827" y="205457"/>
            <a:ext cx="4561740" cy="523220"/>
          </a:xfrm>
          <a:prstGeom prst="rect">
            <a:avLst/>
          </a:prstGeom>
          <a:noFill/>
        </p:spPr>
        <p:txBody>
          <a:bodyPr wrap="none" rtlCol="0">
            <a:spAutoFit/>
          </a:bodyPr>
          <a:lstStyle/>
          <a:p>
            <a:r>
              <a:rPr lang="en-US" altLang="ja-JP" sz="2800" dirty="0" smtClean="0">
                <a:solidFill>
                  <a:srgbClr val="000000"/>
                </a:solidFill>
                <a:latin typeface="メイリオ"/>
                <a:ea typeface="メイリオ"/>
                <a:cs typeface="メイリオ"/>
              </a:rPr>
              <a:t>Laser ionization schemes</a:t>
            </a:r>
            <a:endParaRPr kumimoji="1" lang="ja-JP" altLang="en-US" sz="2800" dirty="0">
              <a:solidFill>
                <a:srgbClr val="000000"/>
              </a:solidFill>
              <a:latin typeface="メイリオ"/>
              <a:ea typeface="メイリオ"/>
              <a:cs typeface="メイリオ"/>
            </a:endParaRPr>
          </a:p>
        </p:txBody>
      </p:sp>
      <p:grpSp>
        <p:nvGrpSpPr>
          <p:cNvPr id="4" name="グループ化 2"/>
          <p:cNvGrpSpPr>
            <a:grpSpLocks/>
          </p:cNvGrpSpPr>
          <p:nvPr/>
        </p:nvGrpSpPr>
        <p:grpSpPr bwMode="auto">
          <a:xfrm>
            <a:off x="38713" y="591368"/>
            <a:ext cx="2774981" cy="2768600"/>
            <a:chOff x="5072125" y="1609725"/>
            <a:chExt cx="2775060" cy="2768369"/>
          </a:xfrm>
        </p:grpSpPr>
        <p:sp>
          <p:nvSpPr>
            <p:cNvPr id="5" name="正方形/長方形 4"/>
            <p:cNvSpPr/>
            <p:nvPr/>
          </p:nvSpPr>
          <p:spPr>
            <a:xfrm>
              <a:off x="5072125" y="1609725"/>
              <a:ext cx="2362266" cy="2768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6" name="グループ化 33"/>
            <p:cNvGrpSpPr>
              <a:grpSpLocks/>
            </p:cNvGrpSpPr>
            <p:nvPr/>
          </p:nvGrpSpPr>
          <p:grpSpPr bwMode="auto">
            <a:xfrm>
              <a:off x="5072125" y="1636718"/>
              <a:ext cx="2775060" cy="2716241"/>
              <a:chOff x="1948656" y="1637323"/>
              <a:chExt cx="2774773" cy="2715630"/>
            </a:xfrm>
          </p:grpSpPr>
          <p:sp>
            <p:nvSpPr>
              <p:cNvPr id="7" name="Rectangle 171"/>
              <p:cNvSpPr>
                <a:spLocks noChangeArrowheads="1"/>
              </p:cNvSpPr>
              <p:nvPr/>
            </p:nvSpPr>
            <p:spPr bwMode="auto">
              <a:xfrm>
                <a:off x="1954213" y="1637323"/>
                <a:ext cx="711200" cy="428625"/>
              </a:xfrm>
              <a:prstGeom prst="rect">
                <a:avLst/>
              </a:prstGeom>
              <a:solidFill>
                <a:srgbClr val="DEDEDE"/>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Symbol" pitchFamily="18" charset="2"/>
                </a:endParaRPr>
              </a:p>
            </p:txBody>
          </p:sp>
          <p:sp>
            <p:nvSpPr>
              <p:cNvPr id="8" name="Line 172"/>
              <p:cNvSpPr>
                <a:spLocks noChangeShapeType="1"/>
              </p:cNvSpPr>
              <p:nvPr/>
            </p:nvSpPr>
            <p:spPr bwMode="auto">
              <a:xfrm>
                <a:off x="1971675" y="3715361"/>
                <a:ext cx="7064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 name="Line 173"/>
              <p:cNvSpPr>
                <a:spLocks noChangeShapeType="1"/>
              </p:cNvSpPr>
              <p:nvPr/>
            </p:nvSpPr>
            <p:spPr bwMode="auto">
              <a:xfrm>
                <a:off x="1962150" y="2820011"/>
                <a:ext cx="71596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 name="Line 175"/>
              <p:cNvSpPr>
                <a:spLocks noChangeShapeType="1"/>
              </p:cNvSpPr>
              <p:nvPr/>
            </p:nvSpPr>
            <p:spPr bwMode="auto">
              <a:xfrm flipV="1">
                <a:off x="2316163" y="2840648"/>
                <a:ext cx="0" cy="858838"/>
              </a:xfrm>
              <a:prstGeom prst="line">
                <a:avLst/>
              </a:prstGeom>
              <a:noFill/>
              <a:ln w="190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2" name="Line 176"/>
              <p:cNvSpPr>
                <a:spLocks noChangeShapeType="1"/>
              </p:cNvSpPr>
              <p:nvPr/>
            </p:nvSpPr>
            <p:spPr bwMode="auto">
              <a:xfrm flipH="1" flipV="1">
                <a:off x="2306638" y="1915136"/>
                <a:ext cx="9525" cy="887412"/>
              </a:xfrm>
              <a:prstGeom prst="line">
                <a:avLst/>
              </a:prstGeom>
              <a:noFill/>
              <a:ln w="19050">
                <a:solidFill>
                  <a:schemeClr val="tx1"/>
                </a:solidFill>
                <a:prstDash val="dashDot"/>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4" name="Text Box 182"/>
              <p:cNvSpPr txBox="1">
                <a:spLocks noChangeArrowheads="1"/>
              </p:cNvSpPr>
              <p:nvPr/>
            </p:nvSpPr>
            <p:spPr bwMode="auto">
              <a:xfrm>
                <a:off x="1971034" y="3075659"/>
                <a:ext cx="2752395" cy="36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800" dirty="0" smtClean="0">
                    <a:solidFill>
                      <a:srgbClr val="0000FF"/>
                    </a:solidFill>
                  </a:rPr>
                  <a:t>λ</a:t>
                </a:r>
                <a:r>
                  <a:rPr lang="en-US" altLang="ja-JP" sz="1800" baseline="-25000" dirty="0" smtClean="0">
                    <a:solidFill>
                      <a:srgbClr val="0000FF"/>
                    </a:solidFill>
                  </a:rPr>
                  <a:t>1</a:t>
                </a:r>
                <a:r>
                  <a:rPr lang="ja-JP" altLang="en-US" sz="1800" dirty="0" smtClean="0">
                    <a:solidFill>
                      <a:srgbClr val="0000FF"/>
                    </a:solidFill>
                  </a:rPr>
                  <a:t> </a:t>
                </a:r>
                <a:r>
                  <a:rPr lang="ja-JP" altLang="en-US" sz="1800" dirty="0">
                    <a:solidFill>
                      <a:srgbClr val="0000FF"/>
                    </a:solidFill>
                  </a:rPr>
                  <a:t>～ </a:t>
                </a:r>
                <a:r>
                  <a:rPr lang="en-US" altLang="ja-JP" sz="1800" dirty="0" smtClean="0">
                    <a:solidFill>
                      <a:srgbClr val="0000FF"/>
                    </a:solidFill>
                  </a:rPr>
                  <a:t>250nm (resonance)</a:t>
                </a:r>
                <a:endParaRPr lang="en-US" altLang="ja-JP" sz="1800" dirty="0">
                  <a:solidFill>
                    <a:srgbClr val="0000FF"/>
                  </a:solidFill>
                </a:endParaRPr>
              </a:p>
            </p:txBody>
          </p:sp>
          <p:sp>
            <p:nvSpPr>
              <p:cNvPr id="15" name="Text Box 183"/>
              <p:cNvSpPr txBox="1">
                <a:spLocks noChangeArrowheads="1"/>
              </p:cNvSpPr>
              <p:nvPr/>
            </p:nvSpPr>
            <p:spPr bwMode="auto">
              <a:xfrm>
                <a:off x="1950262" y="2230466"/>
                <a:ext cx="2474845" cy="36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800" dirty="0" smtClean="0">
                    <a:solidFill>
                      <a:srgbClr val="FF0000"/>
                    </a:solidFill>
                  </a:rPr>
                  <a:t>λ</a:t>
                </a:r>
                <a:r>
                  <a:rPr lang="en-US" altLang="ja-JP" sz="1800" baseline="-25000" dirty="0" smtClean="0">
                    <a:solidFill>
                      <a:srgbClr val="FF0000"/>
                    </a:solidFill>
                  </a:rPr>
                  <a:t>2 </a:t>
                </a:r>
                <a:r>
                  <a:rPr lang="ja-JP" altLang="en-US" sz="1800" dirty="0" smtClean="0">
                    <a:solidFill>
                      <a:srgbClr val="FF0000"/>
                    </a:solidFill>
                  </a:rPr>
                  <a:t> </a:t>
                </a:r>
                <a:r>
                  <a:rPr lang="en-US" altLang="ja-JP" sz="1800" dirty="0" smtClean="0">
                    <a:solidFill>
                      <a:srgbClr val="FF0000"/>
                    </a:solidFill>
                  </a:rPr>
                  <a:t>= 308 nm (4.03 eV)</a:t>
                </a:r>
                <a:endParaRPr lang="en-US" altLang="ja-JP" sz="1800" dirty="0">
                  <a:solidFill>
                    <a:srgbClr val="FF0000"/>
                  </a:solidFill>
                </a:endParaRPr>
              </a:p>
            </p:txBody>
          </p:sp>
          <p:sp>
            <p:nvSpPr>
              <p:cNvPr id="16" name="Text Box 181"/>
              <p:cNvSpPr txBox="1">
                <a:spLocks noChangeArrowheads="1"/>
              </p:cNvSpPr>
              <p:nvPr/>
            </p:nvSpPr>
            <p:spPr bwMode="auto">
              <a:xfrm>
                <a:off x="2739414" y="2667611"/>
                <a:ext cx="1621624"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400" dirty="0"/>
                  <a:t>Intermediate state</a:t>
                </a:r>
              </a:p>
            </p:txBody>
          </p:sp>
          <p:sp>
            <p:nvSpPr>
              <p:cNvPr id="17" name="Text Box 181"/>
              <p:cNvSpPr txBox="1">
                <a:spLocks noChangeArrowheads="1"/>
              </p:cNvSpPr>
              <p:nvPr/>
            </p:nvSpPr>
            <p:spPr bwMode="auto">
              <a:xfrm>
                <a:off x="2701621" y="3453810"/>
                <a:ext cx="1302287" cy="52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400"/>
                  <a:t>Initial state </a:t>
                </a:r>
              </a:p>
              <a:p>
                <a:pPr eaLnBrk="1" hangingPunct="1">
                  <a:spcBef>
                    <a:spcPct val="0"/>
                  </a:spcBef>
                  <a:buFontTx/>
                  <a:buNone/>
                </a:pPr>
                <a:r>
                  <a:rPr lang="en-US" altLang="ja-JP" sz="1400"/>
                  <a:t>(ground state)</a:t>
                </a:r>
                <a:endParaRPr lang="ja-JP" altLang="en-US" sz="1400"/>
              </a:p>
            </p:txBody>
          </p:sp>
          <p:sp>
            <p:nvSpPr>
              <p:cNvPr id="18" name="Text Box 181"/>
              <p:cNvSpPr txBox="1">
                <a:spLocks noChangeArrowheads="1"/>
              </p:cNvSpPr>
              <p:nvPr/>
            </p:nvSpPr>
            <p:spPr bwMode="auto">
              <a:xfrm>
                <a:off x="2161464" y="4045271"/>
                <a:ext cx="1840943"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400" dirty="0"/>
                  <a:t>Atomic energy levels</a:t>
                </a:r>
                <a:endParaRPr lang="ja-JP" altLang="en-US" sz="1400" dirty="0"/>
              </a:p>
            </p:txBody>
          </p:sp>
          <p:sp>
            <p:nvSpPr>
              <p:cNvPr id="19" name="Line 173"/>
              <p:cNvSpPr>
                <a:spLocks noChangeShapeType="1"/>
              </p:cNvSpPr>
              <p:nvPr/>
            </p:nvSpPr>
            <p:spPr bwMode="auto">
              <a:xfrm>
                <a:off x="1948656" y="2065948"/>
                <a:ext cx="71596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 name="Text Box 181"/>
              <p:cNvSpPr txBox="1">
                <a:spLocks noChangeArrowheads="1"/>
              </p:cNvSpPr>
              <p:nvPr/>
            </p:nvSpPr>
            <p:spPr bwMode="auto">
              <a:xfrm>
                <a:off x="2730622" y="1921609"/>
                <a:ext cx="1681757"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400" dirty="0"/>
                  <a:t>Ionization potential</a:t>
                </a:r>
                <a:endParaRPr lang="ja-JP" altLang="en-US" sz="1400" dirty="0"/>
              </a:p>
            </p:txBody>
          </p:sp>
        </p:grpSp>
      </p:grpSp>
      <p:sp>
        <p:nvSpPr>
          <p:cNvPr id="13" name="テキスト ボックス 12"/>
          <p:cNvSpPr txBox="1"/>
          <p:nvPr/>
        </p:nvSpPr>
        <p:spPr>
          <a:xfrm>
            <a:off x="5241276" y="3316431"/>
            <a:ext cx="3833126" cy="369332"/>
          </a:xfrm>
          <a:prstGeom prst="rect">
            <a:avLst/>
          </a:prstGeom>
          <a:noFill/>
        </p:spPr>
        <p:txBody>
          <a:bodyPr wrap="none" rtlCol="0">
            <a:spAutoFit/>
          </a:bodyPr>
          <a:lstStyle/>
          <a:p>
            <a:r>
              <a:rPr kumimoji="1" lang="en-US" altLang="ja-JP" dirty="0" smtClean="0">
                <a:solidFill>
                  <a:srgbClr val="FF0000"/>
                </a:solidFill>
              </a:rPr>
              <a:t>Laser band width of λ</a:t>
            </a:r>
            <a:r>
              <a:rPr kumimoji="1" lang="en-US" altLang="ja-JP" baseline="-25000" dirty="0" smtClean="0">
                <a:solidFill>
                  <a:srgbClr val="FF0000"/>
                </a:solidFill>
              </a:rPr>
              <a:t>1</a:t>
            </a:r>
            <a:r>
              <a:rPr kumimoji="1" lang="en-US" altLang="ja-JP" dirty="0" smtClean="0">
                <a:solidFill>
                  <a:srgbClr val="FF0000"/>
                </a:solidFill>
              </a:rPr>
              <a:t> ~ 1 pm@250nm</a:t>
            </a:r>
            <a:endParaRPr kumimoji="1" lang="ja-JP" altLang="en-US" dirty="0">
              <a:solidFill>
                <a:srgbClr val="FF0000"/>
              </a:solidFill>
            </a:endParaRPr>
          </a:p>
        </p:txBody>
      </p:sp>
      <p:sp>
        <p:nvSpPr>
          <p:cNvPr id="22" name="Text Box 42"/>
          <p:cNvSpPr txBox="1">
            <a:spLocks noChangeArrowheads="1"/>
          </p:cNvSpPr>
          <p:nvPr/>
        </p:nvSpPr>
        <p:spPr bwMode="auto">
          <a:xfrm>
            <a:off x="3074343" y="2005541"/>
            <a:ext cx="6034428" cy="923330"/>
          </a:xfrm>
          <a:prstGeom prst="rect">
            <a:avLst/>
          </a:prstGeom>
          <a:noFill/>
          <a:ln w="9525">
            <a:noFill/>
            <a:miter lim="800000"/>
            <a:headEnd/>
            <a:tailEnd/>
          </a:ln>
        </p:spPr>
        <p:txBody>
          <a:bodyPr wrap="square">
            <a:spAutoFit/>
          </a:bodyPr>
          <a:lstStyle/>
          <a:p>
            <a:r>
              <a:rPr lang="en-US" altLang="ja-JP" dirty="0" smtClean="0">
                <a:solidFill>
                  <a:srgbClr val="0000FF"/>
                </a:solidFill>
              </a:rPr>
              <a:t>Off-line test : </a:t>
            </a:r>
          </a:p>
          <a:p>
            <a:r>
              <a:rPr lang="en-US" altLang="ja-JP" dirty="0" smtClean="0"/>
              <a:t>     Saturation of  the number of laser ionized atoms</a:t>
            </a:r>
          </a:p>
          <a:p>
            <a:r>
              <a:rPr lang="ja-JP" altLang="en-US" dirty="0" smtClean="0"/>
              <a:t>　  </a:t>
            </a:r>
            <a:r>
              <a:rPr lang="en-US" altLang="ja-JP" dirty="0" smtClean="0"/>
              <a:t>Isotope shift, pressure shift, pressure broadening</a:t>
            </a:r>
          </a:p>
        </p:txBody>
      </p:sp>
      <p:sp>
        <p:nvSpPr>
          <p:cNvPr id="21" name="Text Box 42"/>
          <p:cNvSpPr txBox="1">
            <a:spLocks noChangeArrowheads="1"/>
          </p:cNvSpPr>
          <p:nvPr/>
        </p:nvSpPr>
        <p:spPr bwMode="auto">
          <a:xfrm>
            <a:off x="3107052" y="1081693"/>
            <a:ext cx="5367959" cy="923330"/>
          </a:xfrm>
          <a:prstGeom prst="rect">
            <a:avLst/>
          </a:prstGeom>
          <a:noFill/>
          <a:ln w="9525">
            <a:noFill/>
            <a:miter lim="800000"/>
            <a:headEnd/>
            <a:tailEnd/>
          </a:ln>
        </p:spPr>
        <p:txBody>
          <a:bodyPr wrap="square">
            <a:spAutoFit/>
          </a:bodyPr>
          <a:lstStyle/>
          <a:p>
            <a:r>
              <a:rPr lang="en-US" altLang="ja-JP" dirty="0">
                <a:solidFill>
                  <a:srgbClr val="0000FF"/>
                </a:solidFill>
              </a:rPr>
              <a:t>Frequency tunable Dye lasers </a:t>
            </a:r>
            <a:r>
              <a:rPr lang="en-US" altLang="ja-JP" dirty="0"/>
              <a:t>:</a:t>
            </a:r>
          </a:p>
          <a:p>
            <a:r>
              <a:rPr lang="en-US" altLang="ja-JP" dirty="0"/>
              <a:t> </a:t>
            </a:r>
            <a:r>
              <a:rPr lang="en-US" altLang="ja-JP" dirty="0" smtClean="0"/>
              <a:t>   </a:t>
            </a:r>
            <a:r>
              <a:rPr lang="en-US" altLang="ja-JP" dirty="0" err="1" smtClean="0"/>
              <a:t>NarrowScan</a:t>
            </a:r>
            <a:r>
              <a:rPr lang="en-US" altLang="ja-JP" dirty="0" smtClean="0"/>
              <a:t> , </a:t>
            </a:r>
            <a:r>
              <a:rPr lang="en-US" altLang="ja-JP" dirty="0" err="1" smtClean="0"/>
              <a:t>ScanMate</a:t>
            </a:r>
            <a:r>
              <a:rPr lang="en-US" altLang="ja-JP" dirty="0" smtClean="0"/>
              <a:t> </a:t>
            </a:r>
            <a:r>
              <a:rPr lang="en-US" altLang="ja-JP" dirty="0"/>
              <a:t>+ </a:t>
            </a:r>
            <a:r>
              <a:rPr lang="en-US" altLang="ja-JP" dirty="0" smtClean="0"/>
              <a:t>SHG</a:t>
            </a:r>
          </a:p>
          <a:p>
            <a:r>
              <a:rPr lang="ja-JP" altLang="en-US" dirty="0" smtClean="0"/>
              <a:t>　</a:t>
            </a:r>
            <a:r>
              <a:rPr lang="en-US" altLang="ja-JP" dirty="0" smtClean="0"/>
              <a:t> pumped </a:t>
            </a:r>
            <a:r>
              <a:rPr lang="en-US" altLang="ja-JP" dirty="0" smtClean="0">
                <a:solidFill>
                  <a:srgbClr val="0000FF"/>
                </a:solidFill>
              </a:rPr>
              <a:t>by two excimer laser </a:t>
            </a:r>
            <a:r>
              <a:rPr lang="en-US" altLang="ja-JP" dirty="0" smtClean="0"/>
              <a:t>(LPX240)</a:t>
            </a:r>
          </a:p>
        </p:txBody>
      </p:sp>
      <p:sp>
        <p:nvSpPr>
          <p:cNvPr id="23" name="テキスト ボックス 22"/>
          <p:cNvSpPr txBox="1"/>
          <p:nvPr/>
        </p:nvSpPr>
        <p:spPr>
          <a:xfrm>
            <a:off x="2556961" y="2938916"/>
            <a:ext cx="6492207" cy="369332"/>
          </a:xfrm>
          <a:prstGeom prst="rect">
            <a:avLst/>
          </a:prstGeom>
          <a:solidFill>
            <a:srgbClr val="FFFF00"/>
          </a:solidFill>
        </p:spPr>
        <p:txBody>
          <a:bodyPr wrap="none" rtlCol="0">
            <a:spAutoFit/>
          </a:bodyPr>
          <a:lstStyle/>
          <a:p>
            <a:r>
              <a:rPr kumimoji="1" lang="en-US" altLang="ja-JP" dirty="0" smtClean="0">
                <a:solidFill>
                  <a:srgbClr val="FF0000"/>
                </a:solidFill>
              </a:rPr>
              <a:t>Ionization schemes for Ta (NP1512-RRC37) and Os (NP1512-RRC41)</a:t>
            </a:r>
            <a:endParaRPr kumimoji="1" lang="ja-JP" altLang="en-US" dirty="0">
              <a:solidFill>
                <a:srgbClr val="FF0000"/>
              </a:solidFill>
            </a:endParaRPr>
          </a:p>
        </p:txBody>
      </p:sp>
    </p:spTree>
    <p:extLst>
      <p:ext uri="{BB962C8B-B14F-4D97-AF65-F5344CB8AC3E}">
        <p14:creationId xmlns:p14="http://schemas.microsoft.com/office/powerpoint/2010/main" val="20955277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63556" y="158750"/>
            <a:ext cx="6727748" cy="523220"/>
          </a:xfrm>
          <a:prstGeom prst="rect">
            <a:avLst/>
          </a:prstGeom>
          <a:noFill/>
        </p:spPr>
        <p:txBody>
          <a:bodyPr wrap="none" rtlCol="0">
            <a:spAutoFit/>
          </a:bodyPr>
          <a:lstStyle/>
          <a:p>
            <a:r>
              <a:rPr kumimoji="1" lang="en-US" altLang="ja-JP" sz="2800" dirty="0" smtClean="0">
                <a:latin typeface="メイリオ"/>
                <a:ea typeface="メイリオ"/>
                <a:cs typeface="メイリオ"/>
              </a:rPr>
              <a:t>SSRI-</a:t>
            </a:r>
            <a:r>
              <a:rPr kumimoji="1" lang="en-US" altLang="ja-JP" sz="2800" dirty="0" err="1" smtClean="0">
                <a:latin typeface="メイリオ"/>
                <a:ea typeface="メイリオ"/>
                <a:cs typeface="メイリオ"/>
              </a:rPr>
              <a:t>pns</a:t>
            </a:r>
            <a:r>
              <a:rPr kumimoji="1" lang="en-US" altLang="ja-JP" sz="2800" dirty="0" smtClean="0">
                <a:latin typeface="メイリオ"/>
                <a:ea typeface="メイリオ"/>
                <a:cs typeface="メイリオ"/>
              </a:rPr>
              <a:t> Collaboration Meeting 2016</a:t>
            </a:r>
            <a:endParaRPr kumimoji="1" lang="ja-JP" altLang="en-US" sz="2800" dirty="0">
              <a:latin typeface="メイリオ"/>
              <a:ea typeface="メイリオ"/>
              <a:cs typeface="メイリオ"/>
            </a:endParaRPr>
          </a:p>
        </p:txBody>
      </p:sp>
      <p:pic>
        <p:nvPicPr>
          <p:cNvPr id="6" name="図 5"/>
          <p:cNvPicPr/>
          <p:nvPr/>
        </p:nvPicPr>
        <p:blipFill rotWithShape="1">
          <a:blip r:embed="rId3">
            <a:extLst>
              <a:ext uri="{28A0092B-C50C-407E-A947-70E740481C1C}">
                <a14:useLocalDpi xmlns:a14="http://schemas.microsoft.com/office/drawing/2010/main" val="0"/>
              </a:ext>
            </a:extLst>
          </a:blip>
          <a:srcRect t="7089"/>
          <a:stretch/>
        </p:blipFill>
        <p:spPr>
          <a:xfrm>
            <a:off x="275161" y="1153261"/>
            <a:ext cx="8690139" cy="5704743"/>
          </a:xfrm>
          <a:prstGeom prst="rect">
            <a:avLst/>
          </a:prstGeom>
        </p:spPr>
      </p:pic>
      <p:sp>
        <p:nvSpPr>
          <p:cNvPr id="2" name="テキスト ボックス 1"/>
          <p:cNvSpPr txBox="1"/>
          <p:nvPr/>
        </p:nvSpPr>
        <p:spPr>
          <a:xfrm>
            <a:off x="287748" y="3036455"/>
            <a:ext cx="1904976" cy="369332"/>
          </a:xfrm>
          <a:prstGeom prst="rect">
            <a:avLst/>
          </a:prstGeom>
          <a:noFill/>
        </p:spPr>
        <p:txBody>
          <a:bodyPr wrap="none" rtlCol="0">
            <a:spAutoFit/>
          </a:bodyPr>
          <a:lstStyle/>
          <a:p>
            <a:r>
              <a:rPr lang="en-US" dirty="0" smtClean="0">
                <a:solidFill>
                  <a:schemeClr val="bg2">
                    <a:lumMod val="25000"/>
                  </a:schemeClr>
                </a:solidFill>
              </a:rPr>
              <a:t>So far approved: 2</a:t>
            </a:r>
            <a:endParaRPr lang="en-US" dirty="0">
              <a:solidFill>
                <a:schemeClr val="bg2">
                  <a:lumMod val="25000"/>
                </a:schemeClr>
              </a:solidFill>
            </a:endParaRPr>
          </a:p>
        </p:txBody>
      </p:sp>
      <p:sp>
        <p:nvSpPr>
          <p:cNvPr id="3" name="テキスト ボックス 2"/>
          <p:cNvSpPr txBox="1"/>
          <p:nvPr/>
        </p:nvSpPr>
        <p:spPr>
          <a:xfrm>
            <a:off x="8078266" y="3405910"/>
            <a:ext cx="301660" cy="369332"/>
          </a:xfrm>
          <a:prstGeom prst="rect">
            <a:avLst/>
          </a:prstGeom>
          <a:noFill/>
        </p:spPr>
        <p:txBody>
          <a:bodyPr wrap="none" rtlCol="0">
            <a:spAutoFit/>
          </a:bodyPr>
          <a:lstStyle/>
          <a:p>
            <a:r>
              <a:rPr lang="en-US" dirty="0" smtClean="0"/>
              <a:t>1</a:t>
            </a:r>
            <a:endParaRPr lang="en-US" dirty="0"/>
          </a:p>
        </p:txBody>
      </p:sp>
      <p:sp>
        <p:nvSpPr>
          <p:cNvPr id="7" name="テキスト ボックス 6"/>
          <p:cNvSpPr txBox="1"/>
          <p:nvPr/>
        </p:nvSpPr>
        <p:spPr>
          <a:xfrm>
            <a:off x="8410776" y="3962400"/>
            <a:ext cx="301660" cy="369332"/>
          </a:xfrm>
          <a:prstGeom prst="rect">
            <a:avLst/>
          </a:prstGeom>
          <a:noFill/>
        </p:spPr>
        <p:txBody>
          <a:bodyPr wrap="none" rtlCol="0">
            <a:spAutoFit/>
          </a:bodyPr>
          <a:lstStyle/>
          <a:p>
            <a:r>
              <a:rPr lang="en-US" dirty="0" smtClean="0"/>
              <a:t>1</a:t>
            </a:r>
            <a:endParaRPr lang="en-US" dirty="0"/>
          </a:p>
        </p:txBody>
      </p:sp>
    </p:spTree>
    <p:extLst>
      <p:ext uri="{BB962C8B-B14F-4D97-AF65-F5344CB8AC3E}">
        <p14:creationId xmlns:p14="http://schemas.microsoft.com/office/powerpoint/2010/main" val="186822017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45" y="129831"/>
            <a:ext cx="8929687" cy="341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1273" y="3101917"/>
            <a:ext cx="2247255" cy="3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6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481" y="2899344"/>
            <a:ext cx="2438693" cy="336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6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 y="3439073"/>
            <a:ext cx="2743236" cy="247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6629" name="Rectangle 5"/>
          <p:cNvSpPr>
            <a:spLocks/>
          </p:cNvSpPr>
          <p:nvPr/>
        </p:nvSpPr>
        <p:spPr bwMode="auto">
          <a:xfrm>
            <a:off x="306491" y="193539"/>
            <a:ext cx="6679027"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nSpc>
                <a:spcPct val="110000"/>
              </a:lnSpc>
            </a:pPr>
            <a:r>
              <a:rPr lang="en-US" altLang="ja-JP" sz="2800" dirty="0" smtClean="0">
                <a:solidFill>
                  <a:schemeClr val="tx1"/>
                </a:solidFill>
                <a:latin typeface="メイリオ"/>
                <a:ea typeface="メイリオ"/>
                <a:cs typeface="メイリオ"/>
              </a:rPr>
              <a:t>SLOWRI</a:t>
            </a:r>
            <a:r>
              <a:rPr lang="en-US" altLang="ja-JP" sz="2800" dirty="0" smtClean="0">
                <a:latin typeface="メイリオ"/>
                <a:ea typeface="メイリオ"/>
                <a:cs typeface="メイリオ"/>
              </a:rPr>
              <a:t> facility at RIBF</a:t>
            </a:r>
            <a:endParaRPr lang="en-US" altLang="ja-JP" sz="2400" dirty="0" smtClean="0">
              <a:latin typeface="メイリオ"/>
              <a:ea typeface="メイリオ"/>
              <a:cs typeface="メイリオ"/>
            </a:endParaRPr>
          </a:p>
          <a:p>
            <a:pPr>
              <a:lnSpc>
                <a:spcPct val="110000"/>
              </a:lnSpc>
            </a:pPr>
            <a:r>
              <a:rPr lang="en-US" altLang="ja-JP" sz="2400" dirty="0" smtClean="0">
                <a:solidFill>
                  <a:schemeClr val="tx1"/>
                </a:solidFill>
                <a:latin typeface="メイリオ"/>
                <a:ea typeface="メイリオ"/>
                <a:cs typeface="メイリオ"/>
              </a:rPr>
              <a:t>-Low-energy RNBs of all elements-</a:t>
            </a:r>
            <a:endParaRPr lang="ja-JP" altLang="en-US" sz="2400" dirty="0">
              <a:solidFill>
                <a:schemeClr val="tx1"/>
              </a:solidFill>
              <a:latin typeface="メイリオ"/>
              <a:ea typeface="メイリオ"/>
              <a:cs typeface="メイリオ"/>
            </a:endParaRPr>
          </a:p>
        </p:txBody>
      </p:sp>
      <p:sp>
        <p:nvSpPr>
          <p:cNvPr id="26630" name="Line 6"/>
          <p:cNvSpPr>
            <a:spLocks noChangeShapeType="1"/>
          </p:cNvSpPr>
          <p:nvPr/>
        </p:nvSpPr>
        <p:spPr bwMode="auto">
          <a:xfrm>
            <a:off x="6347299" y="2715643"/>
            <a:ext cx="758826" cy="767381"/>
          </a:xfrm>
          <a:prstGeom prst="line">
            <a:avLst/>
          </a:prstGeom>
          <a:noFill/>
          <a:ln w="25400">
            <a:solidFill>
              <a:srgbClr val="FF000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 name="テキスト ボックス 1"/>
          <p:cNvSpPr txBox="1"/>
          <p:nvPr/>
        </p:nvSpPr>
        <p:spPr>
          <a:xfrm>
            <a:off x="529422" y="900613"/>
            <a:ext cx="3175970" cy="338554"/>
          </a:xfrm>
          <a:prstGeom prst="rect">
            <a:avLst/>
          </a:prstGeom>
          <a:noFill/>
        </p:spPr>
        <p:txBody>
          <a:bodyPr wrap="none" rtlCol="0">
            <a:spAutoFit/>
          </a:bodyPr>
          <a:lstStyle/>
          <a:p>
            <a:r>
              <a:rPr lang="en-US" sz="1600" dirty="0" smtClean="0">
                <a:solidFill>
                  <a:srgbClr val="FF0000"/>
                </a:solidFill>
                <a:latin typeface="メイリオ"/>
                <a:ea typeface="メイリオ"/>
                <a:cs typeface="メイリオ"/>
              </a:rPr>
              <a:t>Under commissioning stage !!</a:t>
            </a:r>
            <a:endParaRPr lang="en-US" sz="1600" dirty="0">
              <a:solidFill>
                <a:srgbClr val="FF0000"/>
              </a:solidFill>
              <a:latin typeface="メイリオ"/>
              <a:ea typeface="メイリオ"/>
              <a:cs typeface="メイリオ"/>
            </a:endParaRPr>
          </a:p>
        </p:txBody>
      </p:sp>
      <p:sp>
        <p:nvSpPr>
          <p:cNvPr id="3" name="テキスト ボックス 2"/>
          <p:cNvSpPr txBox="1"/>
          <p:nvPr/>
        </p:nvSpPr>
        <p:spPr>
          <a:xfrm>
            <a:off x="241034" y="6125027"/>
            <a:ext cx="3201605" cy="646331"/>
          </a:xfrm>
          <a:prstGeom prst="rect">
            <a:avLst/>
          </a:prstGeom>
          <a:noFill/>
        </p:spPr>
        <p:txBody>
          <a:bodyPr wrap="none" rtlCol="0">
            <a:spAutoFit/>
          </a:bodyPr>
          <a:lstStyle/>
          <a:p>
            <a:r>
              <a:rPr lang="en-US" dirty="0" smtClean="0"/>
              <a:t>Parasite exp. during the BIGRIPS </a:t>
            </a:r>
          </a:p>
          <a:p>
            <a:r>
              <a:rPr lang="en-US" dirty="0" smtClean="0"/>
              <a:t>machine time</a:t>
            </a:r>
            <a:endParaRPr lang="en-US" dirty="0"/>
          </a:p>
        </p:txBody>
      </p:sp>
      <p:sp>
        <p:nvSpPr>
          <p:cNvPr id="10" name="テキスト ボックス 9"/>
          <p:cNvSpPr txBox="1"/>
          <p:nvPr/>
        </p:nvSpPr>
        <p:spPr>
          <a:xfrm>
            <a:off x="6641862" y="6133393"/>
            <a:ext cx="2389296" cy="646331"/>
          </a:xfrm>
          <a:prstGeom prst="rect">
            <a:avLst/>
          </a:prstGeom>
          <a:noFill/>
        </p:spPr>
        <p:txBody>
          <a:bodyPr wrap="none" rtlCol="0">
            <a:spAutoFit/>
          </a:bodyPr>
          <a:lstStyle/>
          <a:p>
            <a:r>
              <a:rPr lang="en-US" altLang="ja-JP" dirty="0" smtClean="0"/>
              <a:t>Fast (~10ms) extraction</a:t>
            </a:r>
          </a:p>
          <a:p>
            <a:r>
              <a:rPr lang="en-US" altLang="ja-JP" dirty="0" smtClean="0"/>
              <a:t>of all RI’s</a:t>
            </a:r>
            <a:r>
              <a:rPr lang="ja-JP" altLang="en-US" dirty="0" smtClean="0"/>
              <a:t>！！</a:t>
            </a:r>
            <a:endParaRPr lang="en-US" dirty="0"/>
          </a:p>
        </p:txBody>
      </p:sp>
    </p:spTree>
    <p:extLst>
      <p:ext uri="{BB962C8B-B14F-4D97-AF65-F5344CB8AC3E}">
        <p14:creationId xmlns:p14="http://schemas.microsoft.com/office/powerpoint/2010/main" val="168751179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dissolve">
                                      <p:cBhvr>
                                        <p:cTn id="7" dur="500"/>
                                        <p:tgtEl>
                                          <p:spTgt spid="2662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6630"/>
                                        </p:tgtEl>
                                        <p:attrNameLst>
                                          <p:attrName>style.visibility</p:attrName>
                                        </p:attrNameLst>
                                      </p:cBhvr>
                                      <p:to>
                                        <p:strVal val="visible"/>
                                      </p:to>
                                    </p:set>
                                    <p:animEffect transition="in" filter="dissolve">
                                      <p:cBhvr>
                                        <p:cTn id="13" dur="500"/>
                                        <p:tgtEl>
                                          <p:spTgt spid="26630"/>
                                        </p:tgtEl>
                                      </p:cBhvr>
                                    </p:animEffect>
                                  </p:childTnLst>
                                </p:cTn>
                              </p:par>
                              <p:par>
                                <p:cTn id="14" presetID="9" presetClass="entr" presetSubtype="0" fill="hold" nodeType="withEffect">
                                  <p:stCondLst>
                                    <p:cond delay="0"/>
                                  </p:stCondLst>
                                  <p:childTnLst>
                                    <p:set>
                                      <p:cBhvr>
                                        <p:cTn id="15" dur="1" fill="hold">
                                          <p:stCondLst>
                                            <p:cond delay="0"/>
                                          </p:stCondLst>
                                        </p:cTn>
                                        <p:tgtEl>
                                          <p:spTgt spid="26627"/>
                                        </p:tgtEl>
                                        <p:attrNameLst>
                                          <p:attrName>style.visibility</p:attrName>
                                        </p:attrNameLst>
                                      </p:cBhvr>
                                      <p:to>
                                        <p:strVal val="visible"/>
                                      </p:to>
                                    </p:set>
                                    <p:animEffect transition="in" filter="dissolve">
                                      <p:cBhvr>
                                        <p:cTn id="16" dur="500"/>
                                        <p:tgtEl>
                                          <p:spTgt spid="2662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nimBg="1"/>
      <p:bldP spid="3"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テキスト ボックス 61"/>
          <p:cNvSpPr txBox="1"/>
          <p:nvPr/>
        </p:nvSpPr>
        <p:spPr>
          <a:xfrm>
            <a:off x="1082076" y="287533"/>
            <a:ext cx="6971585" cy="430887"/>
          </a:xfrm>
          <a:prstGeom prst="rect">
            <a:avLst/>
          </a:prstGeom>
          <a:noFill/>
        </p:spPr>
        <p:txBody>
          <a:bodyPr wrap="none" lIns="0" tIns="0" rIns="0" bIns="0" rtlCol="0">
            <a:spAutoFit/>
          </a:bodyPr>
          <a:lstStyle/>
          <a:p>
            <a:pPr algn="ctr"/>
            <a:r>
              <a:rPr kumimoji="1" lang="en-US" altLang="ja-JP" sz="2800" dirty="0" smtClean="0">
                <a:solidFill>
                  <a:srgbClr val="000000"/>
                </a:solidFill>
                <a:latin typeface="メイリオ"/>
                <a:ea typeface="メイリオ"/>
                <a:cs typeface="メイリオ"/>
              </a:rPr>
              <a:t>Timeline  of KISS </a:t>
            </a:r>
            <a:r>
              <a:rPr kumimoji="1" lang="en-US" altLang="ja-JP" sz="2800" dirty="0" err="1" smtClean="0">
                <a:solidFill>
                  <a:srgbClr val="000000"/>
                </a:solidFill>
                <a:latin typeface="メイリオ"/>
                <a:ea typeface="メイリオ"/>
                <a:cs typeface="メイリオ"/>
              </a:rPr>
              <a:t>exp’s</a:t>
            </a:r>
            <a:r>
              <a:rPr kumimoji="1" lang="en-US" altLang="ja-JP" sz="2800" dirty="0" smtClean="0">
                <a:solidFill>
                  <a:srgbClr val="000000"/>
                </a:solidFill>
                <a:latin typeface="メイリオ"/>
                <a:ea typeface="メイリオ"/>
                <a:cs typeface="メイリオ"/>
              </a:rPr>
              <a:t> &amp; developments</a:t>
            </a:r>
            <a:endParaRPr kumimoji="1" lang="ja-JP" altLang="en-US" sz="2800" dirty="0">
              <a:solidFill>
                <a:srgbClr val="000000"/>
              </a:solidFill>
              <a:latin typeface="メイリオ"/>
              <a:ea typeface="メイリオ"/>
              <a:cs typeface="メイリオ"/>
            </a:endParaRPr>
          </a:p>
        </p:txBody>
      </p:sp>
      <p:graphicFrame>
        <p:nvGraphicFramePr>
          <p:cNvPr id="33" name="表 32"/>
          <p:cNvGraphicFramePr>
            <a:graphicFrameLocks noGrp="1"/>
          </p:cNvGraphicFramePr>
          <p:nvPr>
            <p:extLst>
              <p:ext uri="{D42A27DB-BD31-4B8C-83A1-F6EECF244321}">
                <p14:modId xmlns:p14="http://schemas.microsoft.com/office/powerpoint/2010/main" val="253115101"/>
              </p:ext>
            </p:extLst>
          </p:nvPr>
        </p:nvGraphicFramePr>
        <p:xfrm>
          <a:off x="683090" y="1330321"/>
          <a:ext cx="7572201" cy="5482182"/>
        </p:xfrm>
        <a:graphic>
          <a:graphicData uri="http://schemas.openxmlformats.org/drawingml/2006/table">
            <a:tbl>
              <a:tblPr firstRow="1" bandRow="1">
                <a:tableStyleId>{5940675A-B579-460E-94D1-54222C63F5DA}</a:tableStyleId>
              </a:tblPr>
              <a:tblGrid>
                <a:gridCol w="1858555"/>
                <a:gridCol w="1103773"/>
                <a:gridCol w="1118757"/>
                <a:gridCol w="1169947"/>
                <a:gridCol w="1120005"/>
                <a:gridCol w="1201164"/>
              </a:tblGrid>
              <a:tr h="371299">
                <a:tc>
                  <a:txBody>
                    <a:bodyPr/>
                    <a:lstStyle/>
                    <a:p>
                      <a:pPr algn="ctr">
                        <a:lnSpc>
                          <a:spcPct val="80000"/>
                        </a:lnSpc>
                      </a:pPr>
                      <a:endParaRPr kumimoji="1" lang="ja-JP" altLang="en-US" sz="1600" dirty="0"/>
                    </a:p>
                  </a:txBody>
                  <a:tcPr marL="42203" marR="42203" anchor="ctr" anchorCtr="1"/>
                </a:tc>
                <a:tc>
                  <a:txBody>
                    <a:bodyPr/>
                    <a:lstStyle/>
                    <a:p>
                      <a:pPr algn="ctr"/>
                      <a:r>
                        <a:rPr kumimoji="1" lang="en-US" altLang="ja-JP" dirty="0" smtClean="0"/>
                        <a:t>2015</a:t>
                      </a:r>
                      <a:endParaRPr kumimoji="1" lang="ja-JP" altLang="en-US" dirty="0"/>
                    </a:p>
                  </a:txBody>
                  <a:tcPr marL="42203" marR="42203" anchor="ctr"/>
                </a:tc>
                <a:tc>
                  <a:txBody>
                    <a:bodyPr/>
                    <a:lstStyle/>
                    <a:p>
                      <a:pPr algn="ctr"/>
                      <a:r>
                        <a:rPr kumimoji="1" lang="en-US" altLang="ja-JP" dirty="0" smtClean="0"/>
                        <a:t>2016</a:t>
                      </a:r>
                      <a:endParaRPr kumimoji="1" lang="ja-JP" altLang="en-US" dirty="0"/>
                    </a:p>
                  </a:txBody>
                  <a:tcPr marL="42203" marR="42203" anchor="ctr"/>
                </a:tc>
                <a:tc>
                  <a:txBody>
                    <a:bodyPr/>
                    <a:lstStyle/>
                    <a:p>
                      <a:pPr algn="ctr"/>
                      <a:r>
                        <a:rPr kumimoji="1" lang="en-US" altLang="ja-JP" dirty="0" smtClean="0"/>
                        <a:t>2017</a:t>
                      </a:r>
                      <a:endParaRPr kumimoji="1" lang="ja-JP" altLang="en-US" dirty="0"/>
                    </a:p>
                  </a:txBody>
                  <a:tcPr marL="42203" marR="42203" anchor="ctr"/>
                </a:tc>
                <a:tc>
                  <a:txBody>
                    <a:bodyPr/>
                    <a:lstStyle/>
                    <a:p>
                      <a:pPr algn="ctr"/>
                      <a:r>
                        <a:rPr kumimoji="1" lang="en-US" altLang="ja-JP" dirty="0" smtClean="0"/>
                        <a:t>2018</a:t>
                      </a:r>
                      <a:endParaRPr kumimoji="1" lang="ja-JP" altLang="en-US" dirty="0"/>
                    </a:p>
                  </a:txBody>
                  <a:tcPr marL="42203" marR="42203" anchor="ctr"/>
                </a:tc>
                <a:tc>
                  <a:txBody>
                    <a:bodyPr/>
                    <a:lstStyle/>
                    <a:p>
                      <a:pPr algn="ctr"/>
                      <a:r>
                        <a:rPr lang="en-US" altLang="ja-JP" dirty="0" smtClean="0"/>
                        <a:t>2019</a:t>
                      </a:r>
                      <a:endParaRPr lang="ja-JP" altLang="en-US" dirty="0"/>
                    </a:p>
                  </a:txBody>
                  <a:tcPr marL="42203" marR="42203" anchor="ctr"/>
                </a:tc>
              </a:tr>
              <a:tr h="371299">
                <a:tc>
                  <a:txBody>
                    <a:bodyPr/>
                    <a:lstStyle/>
                    <a:p>
                      <a:pPr algn="ctr">
                        <a:lnSpc>
                          <a:spcPct val="80000"/>
                        </a:lnSpc>
                      </a:pPr>
                      <a:r>
                        <a:rPr kumimoji="1" lang="en-US" altLang="ja-JP" sz="1600" dirty="0" smtClean="0">
                          <a:solidFill>
                            <a:srgbClr val="FF0000"/>
                          </a:solidFill>
                        </a:rPr>
                        <a:t>KISS for Users</a:t>
                      </a:r>
                      <a:endParaRPr kumimoji="1" lang="ja-JP" altLang="en-US" sz="1600" dirty="0">
                        <a:solidFill>
                          <a:srgbClr val="FF0000"/>
                        </a:solidFill>
                      </a:endParaRPr>
                    </a:p>
                  </a:txBody>
                  <a:tcPr marL="42203" marR="42203" anchor="ctr" anchorCtr="1"/>
                </a:tc>
                <a:tc>
                  <a:txBody>
                    <a:bodyPr/>
                    <a:lstStyle/>
                    <a:p>
                      <a:pPr algn="ctr"/>
                      <a:endParaRPr kumimoji="1" lang="ja-JP" altLang="en-US" dirty="0"/>
                    </a:p>
                  </a:txBody>
                  <a:tcPr marL="42203" marR="42203" anchor="ctr"/>
                </a:tc>
                <a:tc>
                  <a:txBody>
                    <a:bodyPr/>
                    <a:lstStyle/>
                    <a:p>
                      <a:pPr algn="ctr"/>
                      <a:endParaRPr kumimoji="1" lang="ja-JP" altLang="en-US" dirty="0"/>
                    </a:p>
                  </a:txBody>
                  <a:tcPr marL="42203" marR="42203" anchor="ctr"/>
                </a:tc>
                <a:tc>
                  <a:txBody>
                    <a:bodyPr/>
                    <a:lstStyle/>
                    <a:p>
                      <a:pPr algn="ctr"/>
                      <a:endParaRPr kumimoji="1" lang="ja-JP" altLang="en-US" dirty="0"/>
                    </a:p>
                  </a:txBody>
                  <a:tcPr marL="42203" marR="42203" anchor="ctr"/>
                </a:tc>
                <a:tc>
                  <a:txBody>
                    <a:bodyPr/>
                    <a:lstStyle/>
                    <a:p>
                      <a:pPr algn="ctr"/>
                      <a:endParaRPr kumimoji="1" lang="ja-JP" altLang="en-US" dirty="0"/>
                    </a:p>
                  </a:txBody>
                  <a:tcPr marL="42203" marR="42203" anchor="ctr"/>
                </a:tc>
                <a:tc>
                  <a:txBody>
                    <a:bodyPr/>
                    <a:lstStyle/>
                    <a:p>
                      <a:pPr algn="ctr"/>
                      <a:endParaRPr lang="ja-JP" altLang="en-US" dirty="0"/>
                    </a:p>
                  </a:txBody>
                  <a:tcPr marL="42203" marR="42203" anchor="ctr"/>
                </a:tc>
              </a:tr>
              <a:tr h="841512">
                <a:tc>
                  <a:txBody>
                    <a:bodyPr/>
                    <a:lstStyle/>
                    <a:p>
                      <a:pPr>
                        <a:lnSpc>
                          <a:spcPct val="80000"/>
                        </a:lnSpc>
                      </a:pPr>
                      <a:r>
                        <a:rPr kumimoji="1" lang="en-US" altLang="ja-JP" sz="1600" dirty="0" smtClean="0">
                          <a:solidFill>
                            <a:srgbClr val="0000FF"/>
                          </a:solidFill>
                        </a:rPr>
                        <a:t>Lifetime</a:t>
                      </a:r>
                    </a:p>
                    <a:p>
                      <a:pPr>
                        <a:lnSpc>
                          <a:spcPct val="80000"/>
                        </a:lnSpc>
                      </a:pPr>
                      <a:r>
                        <a:rPr kumimoji="1" lang="en-US" altLang="ja-JP" sz="1600" dirty="0" smtClean="0">
                          <a:solidFill>
                            <a:srgbClr val="0000FF"/>
                          </a:solidFill>
                        </a:rPr>
                        <a:t>Measurements</a:t>
                      </a:r>
                      <a:r>
                        <a:rPr kumimoji="1" lang="en-US" altLang="ja-JP" sz="1600" baseline="0" dirty="0" smtClean="0">
                          <a:solidFill>
                            <a:srgbClr val="0000FF"/>
                          </a:solidFill>
                        </a:rPr>
                        <a:t> </a:t>
                      </a:r>
                      <a:r>
                        <a:rPr kumimoji="1" lang="en-US" altLang="ja-JP" sz="1600" baseline="0" dirty="0" smtClean="0">
                          <a:solidFill>
                            <a:srgbClr val="0000FF"/>
                          </a:solidFill>
                          <a:latin typeface="Times New Roman" panose="02020603050405020304" pitchFamily="18" charset="0"/>
                          <a:cs typeface="Times New Roman" panose="02020603050405020304" pitchFamily="18" charset="0"/>
                        </a:rPr>
                        <a:t>I</a:t>
                      </a:r>
                      <a:endParaRPr kumimoji="1" lang="en-US" altLang="ja-JP" sz="1600" dirty="0" smtClean="0">
                        <a:solidFill>
                          <a:srgbClr val="0000FF"/>
                        </a:solidFill>
                        <a:latin typeface="Times New Roman" panose="02020603050405020304" pitchFamily="18" charset="0"/>
                        <a:cs typeface="Times New Roman" panose="02020603050405020304" pitchFamily="18" charset="0"/>
                      </a:endParaRPr>
                    </a:p>
                    <a:p>
                      <a:pPr>
                        <a:lnSpc>
                          <a:spcPct val="80000"/>
                        </a:lnSpc>
                      </a:pPr>
                      <a:r>
                        <a:rPr kumimoji="1" lang="en-US" altLang="ja-JP" sz="1600" dirty="0" smtClean="0">
                          <a:solidFill>
                            <a:srgbClr val="FF0000"/>
                          </a:solidFill>
                        </a:rPr>
                        <a:t>Pt, Ir, Os</a:t>
                      </a:r>
                      <a:endParaRPr kumimoji="1" lang="ja-JP" altLang="en-US" sz="1600" dirty="0">
                        <a:solidFill>
                          <a:srgbClr val="FF0000"/>
                        </a:solidFill>
                      </a:endParaRPr>
                    </a:p>
                  </a:txBody>
                  <a:tcPr marL="42203" marR="42203" anchor="ctr" anchorCtr="1"/>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endParaRPr kumimoji="1" lang="ja-JP" altLang="en-US" dirty="0"/>
                    </a:p>
                  </a:txBody>
                  <a:tcPr marL="42203" marR="42203" anchor="ctr"/>
                </a:tc>
              </a:tr>
              <a:tr h="814565">
                <a:tc>
                  <a:txBody>
                    <a:bodyPr/>
                    <a:lstStyle/>
                    <a:p>
                      <a:pPr>
                        <a:lnSpc>
                          <a:spcPct val="80000"/>
                        </a:lnSpc>
                      </a:pPr>
                      <a:r>
                        <a:rPr kumimoji="1" lang="en-US" altLang="ja-JP" sz="1600" dirty="0" smtClean="0">
                          <a:solidFill>
                            <a:srgbClr val="0000FF"/>
                          </a:solidFill>
                        </a:rPr>
                        <a:t>Lifetime</a:t>
                      </a:r>
                    </a:p>
                    <a:p>
                      <a:pPr>
                        <a:lnSpc>
                          <a:spcPct val="80000"/>
                        </a:lnSpc>
                      </a:pPr>
                      <a:r>
                        <a:rPr kumimoji="1" lang="en-US" altLang="ja-JP" sz="1600" dirty="0" smtClean="0">
                          <a:solidFill>
                            <a:srgbClr val="0000FF"/>
                          </a:solidFill>
                        </a:rPr>
                        <a:t>Measurements </a:t>
                      </a:r>
                      <a:r>
                        <a:rPr kumimoji="1" lang="en-US" altLang="ja-JP" sz="1600" dirty="0" smtClean="0">
                          <a:solidFill>
                            <a:srgbClr val="0000FF"/>
                          </a:solidFill>
                          <a:latin typeface="Times New Roman" panose="02020603050405020304" pitchFamily="18" charset="0"/>
                          <a:cs typeface="Times New Roman" panose="02020603050405020304" pitchFamily="18" charset="0"/>
                        </a:rPr>
                        <a:t>II</a:t>
                      </a:r>
                    </a:p>
                    <a:p>
                      <a:pPr>
                        <a:lnSpc>
                          <a:spcPct val="80000"/>
                        </a:lnSpc>
                      </a:pPr>
                      <a:r>
                        <a:rPr kumimoji="1" lang="en-US" altLang="ja-JP" sz="1600" dirty="0" smtClean="0">
                          <a:solidFill>
                            <a:srgbClr val="FF0000"/>
                          </a:solidFill>
                        </a:rPr>
                        <a:t>Os, Re</a:t>
                      </a:r>
                      <a:r>
                        <a:rPr kumimoji="1" lang="en-US" altLang="ja-JP" sz="1600" baseline="0" dirty="0" smtClean="0">
                          <a:solidFill>
                            <a:srgbClr val="FF0000"/>
                          </a:solidFill>
                        </a:rPr>
                        <a:t>, W, Ta</a:t>
                      </a:r>
                      <a:endParaRPr kumimoji="1" lang="ja-JP" altLang="en-US" sz="1600" dirty="0">
                        <a:solidFill>
                          <a:srgbClr val="FF0000"/>
                        </a:solidFill>
                      </a:endParaRPr>
                    </a:p>
                  </a:txBody>
                  <a:tcPr marL="42203" marR="42203" anchor="ctr" anchorCtr="1"/>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endParaRPr kumimoji="1" lang="ja-JP" altLang="en-US" dirty="0"/>
                    </a:p>
                  </a:txBody>
                  <a:tcPr marL="42203" marR="42203" anchor="ctr"/>
                </a:tc>
              </a:tr>
              <a:tr h="590007">
                <a:tc>
                  <a:txBody>
                    <a:bodyPr/>
                    <a:lstStyle/>
                    <a:p>
                      <a:pPr>
                        <a:lnSpc>
                          <a:spcPct val="80000"/>
                        </a:lnSpc>
                      </a:pPr>
                      <a:r>
                        <a:rPr kumimoji="1" lang="en-US" altLang="ja-JP" sz="1600" dirty="0" smtClean="0"/>
                        <a:t>Low</a:t>
                      </a:r>
                      <a:r>
                        <a:rPr kumimoji="1" lang="en-US" altLang="ja-JP" sz="1600" baseline="0" dirty="0" smtClean="0"/>
                        <a:t> background</a:t>
                      </a:r>
                    </a:p>
                    <a:p>
                      <a:pPr>
                        <a:lnSpc>
                          <a:spcPct val="80000"/>
                        </a:lnSpc>
                      </a:pPr>
                      <a:r>
                        <a:rPr kumimoji="1" lang="en-US" altLang="ja-JP" sz="1600" baseline="0" dirty="0" smtClean="0">
                          <a:latin typeface="+mn-lt"/>
                        </a:rPr>
                        <a:t>β-ray</a:t>
                      </a:r>
                      <a:r>
                        <a:rPr kumimoji="1" lang="en-US" altLang="ja-JP" sz="1600" baseline="0" dirty="0" smtClean="0"/>
                        <a:t> counters</a:t>
                      </a:r>
                      <a:endParaRPr kumimoji="1" lang="ja-JP" altLang="en-US" sz="1600" dirty="0" smtClean="0"/>
                    </a:p>
                  </a:txBody>
                  <a:tcPr marL="42203" marR="42203" anchor="ctr" anchorCtr="1"/>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pPr algn="ctr"/>
                      <a:endParaRPr kumimoji="1" lang="ja-JP" altLang="en-US" dirty="0"/>
                    </a:p>
                  </a:txBody>
                  <a:tcPr marL="42203" marR="42203" anchor="ctr"/>
                </a:tc>
              </a:tr>
              <a:tr h="597192">
                <a:tc>
                  <a:txBody>
                    <a:bodyPr/>
                    <a:lstStyle/>
                    <a:p>
                      <a:pPr>
                        <a:lnSpc>
                          <a:spcPct val="80000"/>
                        </a:lnSpc>
                      </a:pPr>
                      <a:r>
                        <a:rPr kumimoji="1" lang="en-US" altLang="ja-JP" sz="1600" dirty="0" smtClean="0"/>
                        <a:t>Gas</a:t>
                      </a:r>
                      <a:r>
                        <a:rPr kumimoji="1" lang="en-US" altLang="ja-JP" sz="1600" baseline="0" dirty="0" smtClean="0"/>
                        <a:t> cell</a:t>
                      </a:r>
                      <a:r>
                        <a:rPr kumimoji="1" lang="en-US" altLang="en-US" sz="1600" baseline="0" dirty="0" smtClean="0"/>
                        <a:t> development</a:t>
                      </a:r>
                      <a:endParaRPr kumimoji="1" lang="en-US" altLang="ja-JP" sz="1600" baseline="0" dirty="0" smtClean="0"/>
                    </a:p>
                  </a:txBody>
                  <a:tcPr marL="42203" marR="42203" anchor="ctr" anchorCtr="1"/>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pPr algn="ctr"/>
                      <a:endParaRPr kumimoji="1" lang="ja-JP" altLang="en-US" dirty="0"/>
                    </a:p>
                  </a:txBody>
                  <a:tcPr marL="42203" marR="42203" anchor="ctr"/>
                </a:tc>
              </a:tr>
              <a:tr h="361855">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kumimoji="1" lang="en-US" altLang="ja-JP" sz="1600" dirty="0" smtClean="0">
                          <a:solidFill>
                            <a:srgbClr val="0000FF"/>
                          </a:solidFill>
                          <a:latin typeface="+mn-lt"/>
                        </a:rPr>
                        <a:t>β-</a:t>
                      </a:r>
                      <a:r>
                        <a:rPr kumimoji="1" lang="en-US" altLang="ja-JP" sz="1600" dirty="0" err="1" smtClean="0">
                          <a:solidFill>
                            <a:srgbClr val="0000FF"/>
                          </a:solidFill>
                          <a:latin typeface="+mn-lt"/>
                        </a:rPr>
                        <a:t>γ</a:t>
                      </a:r>
                      <a:r>
                        <a:rPr kumimoji="1" lang="en-US" altLang="ja-JP" sz="1600" baseline="0" dirty="0" smtClean="0">
                          <a:solidFill>
                            <a:srgbClr val="0000FF"/>
                          </a:solidFill>
                        </a:rPr>
                        <a:t> spectroscopy</a:t>
                      </a:r>
                      <a:endParaRPr kumimoji="1" lang="ja-JP" altLang="en-US" sz="1600" dirty="0" smtClean="0">
                        <a:solidFill>
                          <a:srgbClr val="0000FF"/>
                        </a:solidFill>
                      </a:endParaRPr>
                    </a:p>
                  </a:txBody>
                  <a:tcPr marL="42203" marR="42203" anchor="ctr" anchorCtr="1"/>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pPr algn="ctr"/>
                      <a:endParaRPr kumimoji="1" lang="ja-JP" altLang="en-US" dirty="0"/>
                    </a:p>
                  </a:txBody>
                  <a:tcPr marL="42203" marR="42203" anchor="ctr"/>
                </a:tc>
              </a:tr>
              <a:tr h="404205">
                <a:tc>
                  <a:txBody>
                    <a:bodyPr/>
                    <a:lstStyle/>
                    <a:p>
                      <a:pPr>
                        <a:lnSpc>
                          <a:spcPct val="80000"/>
                        </a:lnSpc>
                      </a:pPr>
                      <a:r>
                        <a:rPr kumimoji="1" lang="en-US" altLang="ja-JP" sz="1600" dirty="0" smtClean="0"/>
                        <a:t>Ge-arrays</a:t>
                      </a:r>
                      <a:endParaRPr kumimoji="1" lang="ja-JP" altLang="en-US" sz="1600" dirty="0" smtClean="0"/>
                    </a:p>
                  </a:txBody>
                  <a:tcPr marL="42203" marR="42203" anchor="ctr" anchorCtr="1"/>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pPr algn="ctr"/>
                      <a:endParaRPr kumimoji="1" lang="ja-JP" altLang="en-US" dirty="0"/>
                    </a:p>
                  </a:txBody>
                  <a:tcPr marL="42203" marR="42203" anchor="ctr"/>
                </a:tc>
              </a:tr>
              <a:tr h="564090">
                <a:tc>
                  <a:txBody>
                    <a:bodyPr/>
                    <a:lstStyle/>
                    <a:p>
                      <a:pPr>
                        <a:lnSpc>
                          <a:spcPct val="80000"/>
                        </a:lnSpc>
                      </a:pPr>
                      <a:r>
                        <a:rPr kumimoji="1" lang="en-US" altLang="ja-JP" sz="1600" dirty="0" smtClean="0">
                          <a:solidFill>
                            <a:srgbClr val="0000FF"/>
                          </a:solidFill>
                        </a:rPr>
                        <a:t>Mass </a:t>
                      </a:r>
                    </a:p>
                    <a:p>
                      <a:pPr>
                        <a:lnSpc>
                          <a:spcPct val="80000"/>
                        </a:lnSpc>
                      </a:pPr>
                      <a:r>
                        <a:rPr kumimoji="1" lang="en-US" altLang="ja-JP" sz="1600" dirty="0" smtClean="0">
                          <a:solidFill>
                            <a:srgbClr val="0000FF"/>
                          </a:solidFill>
                        </a:rPr>
                        <a:t>Measurements</a:t>
                      </a:r>
                      <a:endParaRPr kumimoji="1" lang="ja-JP" altLang="en-US" sz="1600" dirty="0">
                        <a:solidFill>
                          <a:srgbClr val="0000FF"/>
                        </a:solidFill>
                      </a:endParaRPr>
                    </a:p>
                  </a:txBody>
                  <a:tcPr marL="42203" marR="42203" anchor="ctr" anchorCtr="1"/>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pPr algn="ctr"/>
                      <a:endParaRPr kumimoji="1" lang="ja-JP" altLang="en-US" dirty="0"/>
                    </a:p>
                  </a:txBody>
                  <a:tcPr marL="42203" marR="42203" anchor="ctr"/>
                </a:tc>
              </a:tr>
              <a:tr h="562253">
                <a:tc>
                  <a:txBody>
                    <a:bodyPr/>
                    <a:lstStyle/>
                    <a:p>
                      <a:pPr>
                        <a:lnSpc>
                          <a:spcPct val="80000"/>
                        </a:lnSpc>
                      </a:pPr>
                      <a:r>
                        <a:rPr kumimoji="1" lang="en-US" altLang="ja-JP" sz="1600" dirty="0" smtClean="0">
                          <a:solidFill>
                            <a:schemeClr val="tx1"/>
                          </a:solidFill>
                        </a:rPr>
                        <a:t>MR-TOF</a:t>
                      </a:r>
                      <a:endParaRPr kumimoji="1" lang="en-US" altLang="ja-JP" sz="1600" baseline="0" dirty="0" smtClean="0">
                        <a:solidFill>
                          <a:schemeClr val="tx1"/>
                        </a:solidFill>
                      </a:endParaRPr>
                    </a:p>
                    <a:p>
                      <a:pPr>
                        <a:lnSpc>
                          <a:spcPct val="80000"/>
                        </a:lnSpc>
                      </a:pPr>
                      <a:r>
                        <a:rPr kumimoji="1" lang="en-US" altLang="ja-JP" sz="1600" dirty="0" smtClean="0">
                          <a:solidFill>
                            <a:schemeClr val="tx1"/>
                          </a:solidFill>
                        </a:rPr>
                        <a:t>Injection </a:t>
                      </a:r>
                      <a:r>
                        <a:rPr kumimoji="1" lang="en-US" altLang="ja-JP" sz="1600" baseline="0" dirty="0" smtClean="0">
                          <a:solidFill>
                            <a:schemeClr val="tx1"/>
                          </a:solidFill>
                        </a:rPr>
                        <a:t>beamline</a:t>
                      </a:r>
                      <a:endParaRPr kumimoji="1" lang="ja-JP" altLang="en-US" sz="1600" dirty="0">
                        <a:solidFill>
                          <a:schemeClr val="tx1"/>
                        </a:solidFill>
                      </a:endParaRPr>
                    </a:p>
                  </a:txBody>
                  <a:tcPr marL="42203" marR="42203" anchor="ctr" anchorCtr="1"/>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endParaRPr kumimoji="1" lang="ja-JP" altLang="en-US" dirty="0"/>
                    </a:p>
                  </a:txBody>
                  <a:tcPr marL="42203" marR="42203" anchor="ctr"/>
                </a:tc>
                <a:tc>
                  <a:txBody>
                    <a:bodyPr/>
                    <a:lstStyle/>
                    <a:p>
                      <a:pPr algn="ctr"/>
                      <a:endParaRPr kumimoji="1" lang="ja-JP" altLang="en-US" dirty="0"/>
                    </a:p>
                  </a:txBody>
                  <a:tcPr marL="42203" marR="42203" anchor="ctr"/>
                </a:tc>
              </a:tr>
            </a:tbl>
          </a:graphicData>
        </a:graphic>
      </p:graphicFrame>
      <p:sp>
        <p:nvSpPr>
          <p:cNvPr id="34" name="右矢印 33"/>
          <p:cNvSpPr/>
          <p:nvPr/>
        </p:nvSpPr>
        <p:spPr>
          <a:xfrm>
            <a:off x="3643131" y="2358464"/>
            <a:ext cx="2291576" cy="258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右矢印 35"/>
          <p:cNvSpPr/>
          <p:nvPr/>
        </p:nvSpPr>
        <p:spPr>
          <a:xfrm>
            <a:off x="4766236" y="4474899"/>
            <a:ext cx="1164195" cy="236537"/>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右矢印 36"/>
          <p:cNvSpPr/>
          <p:nvPr/>
        </p:nvSpPr>
        <p:spPr>
          <a:xfrm>
            <a:off x="3506290" y="3928501"/>
            <a:ext cx="1251779" cy="25011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3745630" y="3887936"/>
            <a:ext cx="558772" cy="215444"/>
          </a:xfrm>
          <a:prstGeom prst="rect">
            <a:avLst/>
          </a:prstGeom>
          <a:noFill/>
        </p:spPr>
        <p:txBody>
          <a:bodyPr wrap="none" lIns="0" tIns="0" rIns="0" bIns="0" rtlCol="0">
            <a:spAutoFit/>
          </a:bodyPr>
          <a:lstStyle/>
          <a:p>
            <a:r>
              <a:rPr lang="en-US" altLang="ja-JP" sz="1400" dirty="0" smtClean="0"/>
              <a:t>0.01cps</a:t>
            </a:r>
          </a:p>
        </p:txBody>
      </p:sp>
      <p:sp>
        <p:nvSpPr>
          <p:cNvPr id="40" name="右矢印 39"/>
          <p:cNvSpPr/>
          <p:nvPr/>
        </p:nvSpPr>
        <p:spPr>
          <a:xfrm>
            <a:off x="4770362" y="3926024"/>
            <a:ext cx="2308155" cy="25347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右矢印 40"/>
          <p:cNvSpPr/>
          <p:nvPr/>
        </p:nvSpPr>
        <p:spPr>
          <a:xfrm>
            <a:off x="3643131" y="4478703"/>
            <a:ext cx="1106988" cy="23127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3678045" y="4318657"/>
            <a:ext cx="1022473" cy="523220"/>
          </a:xfrm>
          <a:prstGeom prst="rect">
            <a:avLst/>
          </a:prstGeom>
          <a:noFill/>
        </p:spPr>
        <p:txBody>
          <a:bodyPr wrap="none">
            <a:spAutoFit/>
          </a:bodyPr>
          <a:lstStyle/>
          <a:p>
            <a:r>
              <a:rPr lang="en-US" altLang="ja-JP" sz="1400" dirty="0" smtClean="0"/>
              <a:t>doughnut</a:t>
            </a:r>
          </a:p>
          <a:p>
            <a:r>
              <a:rPr lang="en-US" altLang="ja-JP" sz="1400" dirty="0" smtClean="0"/>
              <a:t>rotation </a:t>
            </a:r>
            <a:r>
              <a:rPr lang="en-US" altLang="ja-JP" sz="1400" dirty="0" err="1" smtClean="0"/>
              <a:t>tgt</a:t>
            </a:r>
            <a:endParaRPr lang="ja-JP" altLang="en-US" sz="1400" dirty="0"/>
          </a:p>
        </p:txBody>
      </p:sp>
      <p:sp>
        <p:nvSpPr>
          <p:cNvPr id="43" name="正方形/長方形 42"/>
          <p:cNvSpPr/>
          <p:nvPr/>
        </p:nvSpPr>
        <p:spPr>
          <a:xfrm>
            <a:off x="4764719" y="4304745"/>
            <a:ext cx="1237163" cy="523220"/>
          </a:xfrm>
          <a:prstGeom prst="rect">
            <a:avLst/>
          </a:prstGeom>
          <a:noFill/>
        </p:spPr>
        <p:txBody>
          <a:bodyPr wrap="none">
            <a:spAutoFit/>
          </a:bodyPr>
          <a:lstStyle/>
          <a:p>
            <a:pPr algn="ctr"/>
            <a:r>
              <a:rPr lang="en-US" altLang="ja-JP" sz="1400" dirty="0" smtClean="0"/>
              <a:t>fast extraction </a:t>
            </a:r>
          </a:p>
          <a:p>
            <a:pPr algn="ctr"/>
            <a:r>
              <a:rPr lang="en-US" altLang="ja-JP" sz="1400" dirty="0" smtClean="0"/>
              <a:t>with φ2</a:t>
            </a:r>
            <a:endParaRPr lang="ja-JP" altLang="en-US" sz="1400" dirty="0"/>
          </a:p>
        </p:txBody>
      </p:sp>
      <p:sp>
        <p:nvSpPr>
          <p:cNvPr id="46" name="右矢印 45"/>
          <p:cNvSpPr/>
          <p:nvPr/>
        </p:nvSpPr>
        <p:spPr>
          <a:xfrm>
            <a:off x="5272677" y="5877320"/>
            <a:ext cx="2982607" cy="258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右矢印 46"/>
          <p:cNvSpPr/>
          <p:nvPr/>
        </p:nvSpPr>
        <p:spPr>
          <a:xfrm>
            <a:off x="4780616" y="5027197"/>
            <a:ext cx="3467545" cy="258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右矢印 47"/>
          <p:cNvSpPr/>
          <p:nvPr/>
        </p:nvSpPr>
        <p:spPr>
          <a:xfrm>
            <a:off x="3657979" y="6430619"/>
            <a:ext cx="2017685" cy="23249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2487172" y="1636367"/>
            <a:ext cx="1197889" cy="523220"/>
          </a:xfrm>
          <a:prstGeom prst="rect">
            <a:avLst/>
          </a:prstGeom>
          <a:noFill/>
        </p:spPr>
        <p:txBody>
          <a:bodyPr wrap="none" rtlCol="0">
            <a:spAutoFit/>
          </a:bodyPr>
          <a:lstStyle/>
          <a:p>
            <a:r>
              <a:rPr lang="en-US" altLang="ja-JP" sz="1400" dirty="0" smtClean="0">
                <a:solidFill>
                  <a:srgbClr val="FF0000"/>
                </a:solidFill>
              </a:rPr>
              <a:t>11 LOIs</a:t>
            </a:r>
          </a:p>
          <a:p>
            <a:r>
              <a:rPr kumimoji="1" lang="en-US" altLang="ja-JP" sz="1400" dirty="0" smtClean="0">
                <a:solidFill>
                  <a:srgbClr val="FF0000"/>
                </a:solidFill>
              </a:rPr>
              <a:t>-&gt; 3 approved</a:t>
            </a:r>
            <a:endParaRPr kumimoji="1" lang="ja-JP" altLang="en-US" sz="1400" dirty="0">
              <a:solidFill>
                <a:srgbClr val="FF0000"/>
              </a:solidFill>
            </a:endParaRPr>
          </a:p>
        </p:txBody>
      </p:sp>
      <p:sp>
        <p:nvSpPr>
          <p:cNvPr id="59" name="テキスト ボックス 58"/>
          <p:cNvSpPr txBox="1"/>
          <p:nvPr/>
        </p:nvSpPr>
        <p:spPr>
          <a:xfrm>
            <a:off x="4022457" y="2078286"/>
            <a:ext cx="1284940" cy="307777"/>
          </a:xfrm>
          <a:prstGeom prst="rect">
            <a:avLst/>
          </a:prstGeom>
          <a:noFill/>
        </p:spPr>
        <p:txBody>
          <a:bodyPr wrap="none" rtlCol="0">
            <a:spAutoFit/>
          </a:bodyPr>
          <a:lstStyle/>
          <a:p>
            <a:r>
              <a:rPr lang="en-US" altLang="ja-JP" sz="1400" dirty="0" smtClean="0">
                <a:solidFill>
                  <a:srgbClr val="0000FF"/>
                </a:solidFill>
              </a:rPr>
              <a:t>NP1512-RRC41</a:t>
            </a:r>
            <a:endParaRPr kumimoji="1" lang="ja-JP" altLang="en-US" sz="1400" dirty="0">
              <a:solidFill>
                <a:srgbClr val="0000FF"/>
              </a:solidFill>
            </a:endParaRPr>
          </a:p>
        </p:txBody>
      </p:sp>
      <p:sp>
        <p:nvSpPr>
          <p:cNvPr id="61" name="テキスト ボックス 60"/>
          <p:cNvSpPr txBox="1"/>
          <p:nvPr/>
        </p:nvSpPr>
        <p:spPr>
          <a:xfrm>
            <a:off x="4019695" y="2947245"/>
            <a:ext cx="1287532" cy="307777"/>
          </a:xfrm>
          <a:prstGeom prst="rect">
            <a:avLst/>
          </a:prstGeom>
          <a:noFill/>
        </p:spPr>
        <p:txBody>
          <a:bodyPr wrap="none" rtlCol="0">
            <a:spAutoFit/>
          </a:bodyPr>
          <a:lstStyle/>
          <a:p>
            <a:r>
              <a:rPr lang="en-US" altLang="ja-JP" sz="1400" dirty="0" smtClean="0">
                <a:solidFill>
                  <a:srgbClr val="0000FF"/>
                </a:solidFill>
              </a:rPr>
              <a:t>NP1512-RRC40</a:t>
            </a:r>
            <a:endParaRPr kumimoji="1" lang="ja-JP" altLang="en-US" sz="1400" dirty="0">
              <a:solidFill>
                <a:srgbClr val="0000FF"/>
              </a:solidFill>
            </a:endParaRPr>
          </a:p>
        </p:txBody>
      </p:sp>
      <p:sp>
        <p:nvSpPr>
          <p:cNvPr id="66" name="テキスト ボックス 65"/>
          <p:cNvSpPr txBox="1"/>
          <p:nvPr/>
        </p:nvSpPr>
        <p:spPr>
          <a:xfrm>
            <a:off x="4798786" y="4836331"/>
            <a:ext cx="1287532" cy="307777"/>
          </a:xfrm>
          <a:prstGeom prst="rect">
            <a:avLst/>
          </a:prstGeom>
          <a:noFill/>
        </p:spPr>
        <p:txBody>
          <a:bodyPr wrap="none" rtlCol="0">
            <a:spAutoFit/>
          </a:bodyPr>
          <a:lstStyle/>
          <a:p>
            <a:r>
              <a:rPr lang="en-US" altLang="ja-JP" sz="1400" dirty="0" smtClean="0">
                <a:solidFill>
                  <a:srgbClr val="0000FF"/>
                </a:solidFill>
              </a:rPr>
              <a:t>NP1512-RRC37</a:t>
            </a:r>
          </a:p>
        </p:txBody>
      </p:sp>
      <p:sp>
        <p:nvSpPr>
          <p:cNvPr id="67" name="右矢印 66"/>
          <p:cNvSpPr/>
          <p:nvPr/>
        </p:nvSpPr>
        <p:spPr>
          <a:xfrm>
            <a:off x="4244139" y="5392974"/>
            <a:ext cx="1432025" cy="217204"/>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p:cNvSpPr txBox="1"/>
          <p:nvPr/>
        </p:nvSpPr>
        <p:spPr>
          <a:xfrm>
            <a:off x="3613869" y="1625061"/>
            <a:ext cx="1306768" cy="523220"/>
          </a:xfrm>
          <a:prstGeom prst="rect">
            <a:avLst/>
          </a:prstGeom>
          <a:noFill/>
        </p:spPr>
        <p:txBody>
          <a:bodyPr wrap="none" rtlCol="0">
            <a:spAutoFit/>
          </a:bodyPr>
          <a:lstStyle/>
          <a:p>
            <a:r>
              <a:rPr lang="en-US" altLang="ja-JP" sz="1400" dirty="0" smtClean="0">
                <a:solidFill>
                  <a:srgbClr val="FF0000"/>
                </a:solidFill>
              </a:rPr>
              <a:t>6 LOIs</a:t>
            </a:r>
          </a:p>
          <a:p>
            <a:r>
              <a:rPr kumimoji="1" lang="en-US" altLang="ja-JP" sz="1400" dirty="0" smtClean="0">
                <a:solidFill>
                  <a:srgbClr val="FF0000"/>
                </a:solidFill>
              </a:rPr>
              <a:t>(-&gt; 2 approved)</a:t>
            </a:r>
            <a:endParaRPr kumimoji="1" lang="ja-JP" altLang="en-US" sz="1400" dirty="0">
              <a:solidFill>
                <a:srgbClr val="FF0000"/>
              </a:solidFill>
            </a:endParaRPr>
          </a:p>
        </p:txBody>
      </p:sp>
      <p:sp>
        <p:nvSpPr>
          <p:cNvPr id="39" name="テキスト ボックス 38"/>
          <p:cNvSpPr txBox="1"/>
          <p:nvPr/>
        </p:nvSpPr>
        <p:spPr>
          <a:xfrm>
            <a:off x="5012744" y="3887178"/>
            <a:ext cx="704207" cy="215444"/>
          </a:xfrm>
          <a:prstGeom prst="rect">
            <a:avLst/>
          </a:prstGeom>
          <a:noFill/>
        </p:spPr>
        <p:txBody>
          <a:bodyPr wrap="none" lIns="0" tIns="0" rIns="0" bIns="0" rtlCol="0">
            <a:spAutoFit/>
          </a:bodyPr>
          <a:lstStyle/>
          <a:p>
            <a:r>
              <a:rPr lang="en-US" altLang="ja-JP" sz="1400" dirty="0" smtClean="0"/>
              <a:t>a few </a:t>
            </a:r>
            <a:r>
              <a:rPr lang="en-US" altLang="ja-JP" sz="1400" dirty="0" err="1" smtClean="0"/>
              <a:t>cph</a:t>
            </a:r>
            <a:endParaRPr lang="en-US" altLang="ja-JP" sz="1400" dirty="0" smtClean="0"/>
          </a:p>
        </p:txBody>
      </p:sp>
      <p:sp>
        <p:nvSpPr>
          <p:cNvPr id="71" name="テキスト ボックス 70"/>
          <p:cNvSpPr txBox="1"/>
          <p:nvPr/>
        </p:nvSpPr>
        <p:spPr>
          <a:xfrm>
            <a:off x="7164189" y="3919015"/>
            <a:ext cx="705321" cy="215444"/>
          </a:xfrm>
          <a:prstGeom prst="rect">
            <a:avLst/>
          </a:prstGeom>
          <a:noFill/>
        </p:spPr>
        <p:txBody>
          <a:bodyPr wrap="none" lIns="0" tIns="0" rIns="0" bIns="0" rtlCol="0">
            <a:spAutoFit/>
          </a:bodyPr>
          <a:lstStyle/>
          <a:p>
            <a:r>
              <a:rPr lang="en-US" altLang="ja-JP" sz="1400" dirty="0" smtClean="0"/>
              <a:t>a few </a:t>
            </a:r>
            <a:r>
              <a:rPr lang="en-US" altLang="ja-JP" sz="1400" dirty="0" err="1" smtClean="0"/>
              <a:t>cpd</a:t>
            </a:r>
            <a:endParaRPr lang="en-US" altLang="ja-JP" sz="1400" dirty="0" smtClean="0"/>
          </a:p>
        </p:txBody>
      </p:sp>
      <p:sp>
        <p:nvSpPr>
          <p:cNvPr id="72" name="右矢印 71"/>
          <p:cNvSpPr/>
          <p:nvPr/>
        </p:nvSpPr>
        <p:spPr>
          <a:xfrm>
            <a:off x="3706325" y="3220904"/>
            <a:ext cx="4544514" cy="259357"/>
          </a:xfrm>
          <a:prstGeom prst="rightArrow">
            <a:avLst/>
          </a:prstGeom>
          <a:gradFill flip="none" rotWithShape="1">
            <a:gsLst>
              <a:gs pos="0">
                <a:srgbClr val="FFC000"/>
              </a:gs>
              <a:gs pos="72000">
                <a:schemeClr val="accent1"/>
              </a:gs>
            </a:gsLst>
            <a:lin ang="0" scaled="1"/>
            <a:tileRect/>
          </a:gradFill>
          <a:ln>
            <a:gradFill flip="none" rotWithShape="1">
              <a:gsLst>
                <a:gs pos="0">
                  <a:srgbClr val="FFC000"/>
                </a:gs>
                <a:gs pos="72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p:cNvSpPr txBox="1"/>
          <p:nvPr/>
        </p:nvSpPr>
        <p:spPr>
          <a:xfrm>
            <a:off x="4451310" y="3176800"/>
            <a:ext cx="935509" cy="307777"/>
          </a:xfrm>
          <a:prstGeom prst="rect">
            <a:avLst/>
          </a:prstGeom>
          <a:noFill/>
        </p:spPr>
        <p:txBody>
          <a:bodyPr wrap="none" rtlCol="0">
            <a:spAutoFit/>
          </a:bodyPr>
          <a:lstStyle/>
          <a:p>
            <a:r>
              <a:rPr lang="en-US" altLang="ja-JP" sz="1400" baseline="30000" dirty="0" smtClean="0">
                <a:solidFill>
                  <a:srgbClr val="000000"/>
                </a:solidFill>
              </a:rPr>
              <a:t>238</a:t>
            </a:r>
            <a:r>
              <a:rPr lang="en-US" altLang="ja-JP" sz="1400" dirty="0" smtClean="0">
                <a:solidFill>
                  <a:srgbClr val="000000"/>
                </a:solidFill>
              </a:rPr>
              <a:t>U beam</a:t>
            </a:r>
            <a:endParaRPr kumimoji="1" lang="ja-JP" altLang="en-US" sz="1400" dirty="0">
              <a:solidFill>
                <a:srgbClr val="000000"/>
              </a:solidFill>
            </a:endParaRPr>
          </a:p>
        </p:txBody>
      </p:sp>
    </p:spTree>
    <p:custDataLst>
      <p:tags r:id="rId1"/>
    </p:custDataLst>
    <p:extLst>
      <p:ext uri="{BB962C8B-B14F-4D97-AF65-F5344CB8AC3E}">
        <p14:creationId xmlns:p14="http://schemas.microsoft.com/office/powerpoint/2010/main" val="2513865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4"/>
          <a:stretch>
            <a:fillRect/>
          </a:stretch>
        </p:blipFill>
        <p:spPr>
          <a:xfrm>
            <a:off x="479432" y="1268161"/>
            <a:ext cx="3966307" cy="5253575"/>
          </a:xfrm>
          <a:prstGeom prst="rect">
            <a:avLst/>
          </a:prstGeom>
        </p:spPr>
      </p:pic>
      <p:pic>
        <p:nvPicPr>
          <p:cNvPr id="8" name="図 7"/>
          <p:cNvPicPr>
            <a:picLocks noChangeAspect="1"/>
          </p:cNvPicPr>
          <p:nvPr/>
        </p:nvPicPr>
        <p:blipFill>
          <a:blip r:embed="rId5"/>
          <a:stretch>
            <a:fillRect/>
          </a:stretch>
        </p:blipFill>
        <p:spPr>
          <a:xfrm>
            <a:off x="4684194" y="1504462"/>
            <a:ext cx="4409972" cy="5022747"/>
          </a:xfrm>
          <a:prstGeom prst="rect">
            <a:avLst/>
          </a:prstGeom>
        </p:spPr>
      </p:pic>
      <p:sp>
        <p:nvSpPr>
          <p:cNvPr id="3" name="テキスト ボックス 2"/>
          <p:cNvSpPr txBox="1"/>
          <p:nvPr/>
        </p:nvSpPr>
        <p:spPr>
          <a:xfrm>
            <a:off x="5894701" y="6428048"/>
            <a:ext cx="2731788" cy="461665"/>
          </a:xfrm>
          <a:prstGeom prst="rect">
            <a:avLst/>
          </a:prstGeom>
          <a:noFill/>
        </p:spPr>
        <p:txBody>
          <a:bodyPr wrap="none" rtlCol="0">
            <a:spAutoFit/>
          </a:bodyPr>
          <a:lstStyle/>
          <a:p>
            <a:r>
              <a:rPr lang="en-US" altLang="ja-JP" sz="2400" dirty="0" smtClean="0">
                <a:latin typeface="メイリオ"/>
                <a:ea typeface="メイリオ"/>
                <a:cs typeface="メイリオ"/>
              </a:rPr>
              <a:t>Isotone (N=126)</a:t>
            </a:r>
            <a:endParaRPr lang="en-US" sz="2400" dirty="0">
              <a:latin typeface="メイリオ"/>
              <a:ea typeface="メイリオ"/>
              <a:cs typeface="メイリオ"/>
            </a:endParaRPr>
          </a:p>
        </p:txBody>
      </p:sp>
      <p:sp>
        <p:nvSpPr>
          <p:cNvPr id="38" name="タイトル 1"/>
          <p:cNvSpPr txBox="1">
            <a:spLocks/>
          </p:cNvSpPr>
          <p:nvPr/>
        </p:nvSpPr>
        <p:spPr>
          <a:xfrm>
            <a:off x="14" y="98169"/>
            <a:ext cx="9143999" cy="725375"/>
          </a:xfrm>
          <a:prstGeom prst="rect">
            <a:avLst/>
          </a:prstGeom>
        </p:spPr>
        <p:txBody>
          <a:bodyPr>
            <a:normAutofit fontScale="97500"/>
          </a:bodyPr>
          <a:lstStyle>
            <a:lvl1pPr algn="ctr" defTabSz="914400" rtl="0" eaLnBrk="1" latinLnBrk="0" hangingPunct="1">
              <a:spcBef>
                <a:spcPct val="0"/>
              </a:spcBef>
              <a:buNone/>
              <a:defRPr kumimoji="1" sz="2800" kern="1200">
                <a:solidFill>
                  <a:schemeClr val="tx1"/>
                </a:solidFill>
                <a:latin typeface="メイリオ"/>
                <a:ea typeface="メイリオ"/>
                <a:cs typeface="メイリオ"/>
              </a:defRPr>
            </a:lvl1pPr>
          </a:lstStyle>
          <a:p>
            <a:pPr>
              <a:lnSpc>
                <a:spcPct val="110000"/>
              </a:lnSpc>
            </a:pPr>
            <a:r>
              <a:rPr lang="en-US" altLang="ja-JP" sz="2400" dirty="0" smtClean="0"/>
              <a:t>Uncertainty of lifetime &amp; mass predictions in N=126</a:t>
            </a:r>
            <a:r>
              <a:rPr lang="ja-JP" altLang="en-US" sz="2400" dirty="0" smtClean="0"/>
              <a:t> </a:t>
            </a:r>
            <a:r>
              <a:rPr lang="en-US" altLang="ja-JP" sz="2400" dirty="0" smtClean="0"/>
              <a:t>isotones</a:t>
            </a:r>
          </a:p>
        </p:txBody>
      </p:sp>
      <p:sp>
        <p:nvSpPr>
          <p:cNvPr id="42" name="テキスト ボックス 41"/>
          <p:cNvSpPr txBox="1"/>
          <p:nvPr/>
        </p:nvSpPr>
        <p:spPr>
          <a:xfrm>
            <a:off x="1413365" y="6428048"/>
            <a:ext cx="2731788" cy="461665"/>
          </a:xfrm>
          <a:prstGeom prst="rect">
            <a:avLst/>
          </a:prstGeom>
          <a:solidFill>
            <a:schemeClr val="bg1"/>
          </a:solidFill>
        </p:spPr>
        <p:txBody>
          <a:bodyPr wrap="none" rtlCol="0">
            <a:spAutoFit/>
          </a:bodyPr>
          <a:lstStyle/>
          <a:p>
            <a:r>
              <a:rPr lang="en-US" altLang="ja-JP" sz="2400" dirty="0" smtClean="0">
                <a:latin typeface="メイリオ"/>
                <a:ea typeface="メイリオ"/>
                <a:cs typeface="メイリオ"/>
              </a:rPr>
              <a:t>Isotone (N=126)</a:t>
            </a:r>
            <a:endParaRPr lang="en-US" sz="2400" dirty="0">
              <a:latin typeface="メイリオ"/>
              <a:ea typeface="メイリオ"/>
              <a:cs typeface="メイリオ"/>
            </a:endParaRPr>
          </a:p>
        </p:txBody>
      </p:sp>
      <p:sp>
        <p:nvSpPr>
          <p:cNvPr id="12" name="正方形/長方形 11"/>
          <p:cNvSpPr/>
          <p:nvPr/>
        </p:nvSpPr>
        <p:spPr>
          <a:xfrm>
            <a:off x="3072813" y="5282187"/>
            <a:ext cx="1211384" cy="5221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テキスト ボックス 1"/>
          <p:cNvSpPr txBox="1"/>
          <p:nvPr/>
        </p:nvSpPr>
        <p:spPr>
          <a:xfrm>
            <a:off x="957197" y="6124389"/>
            <a:ext cx="3731791" cy="338554"/>
          </a:xfrm>
          <a:prstGeom prst="rect">
            <a:avLst/>
          </a:prstGeom>
          <a:solidFill>
            <a:schemeClr val="bg1"/>
          </a:solidFill>
        </p:spPr>
        <p:txBody>
          <a:bodyPr wrap="none" lIns="0" tIns="0" rIns="0" bIns="0" rtlCol="0">
            <a:spAutoFit/>
          </a:bodyPr>
          <a:lstStyle/>
          <a:p>
            <a:pPr>
              <a:lnSpc>
                <a:spcPct val="90000"/>
              </a:lnSpc>
            </a:pPr>
            <a:r>
              <a:rPr lang="en-US" altLang="ja-JP" sz="2400" spc="-50" dirty="0" err="1" smtClean="0">
                <a:latin typeface="+mj-lt"/>
                <a:ea typeface="メイリオ"/>
                <a:cs typeface="メイリオ"/>
              </a:rPr>
              <a:t>Yb</a:t>
            </a:r>
            <a:r>
              <a:rPr lang="en-US" altLang="ja-JP" sz="2400" spc="-50" dirty="0" smtClean="0">
                <a:latin typeface="+mj-lt"/>
                <a:ea typeface="メイリオ"/>
                <a:cs typeface="メイリオ"/>
              </a:rPr>
              <a:t> Lu </a:t>
            </a:r>
            <a:r>
              <a:rPr lang="en-US" altLang="ja-JP" sz="2400" spc="-50" dirty="0" err="1" smtClean="0">
                <a:latin typeface="+mj-lt"/>
                <a:ea typeface="メイリオ"/>
                <a:cs typeface="メイリオ"/>
              </a:rPr>
              <a:t>Hf</a:t>
            </a:r>
            <a:r>
              <a:rPr lang="en-US" altLang="ja-JP" sz="2400" spc="-50" dirty="0" smtClean="0">
                <a:latin typeface="+mj-lt"/>
                <a:ea typeface="メイリオ"/>
                <a:cs typeface="メイリオ"/>
              </a:rPr>
              <a:t> Ta W Re </a:t>
            </a:r>
            <a:r>
              <a:rPr lang="en-US" altLang="ja-JP" sz="2400" spc="-50" dirty="0" err="1" smtClean="0">
                <a:latin typeface="+mj-lt"/>
                <a:ea typeface="メイリオ"/>
                <a:cs typeface="メイリオ"/>
              </a:rPr>
              <a:t>Os</a:t>
            </a:r>
            <a:r>
              <a:rPr lang="en-US" altLang="ja-JP" sz="2400" spc="-50" dirty="0" smtClean="0">
                <a:latin typeface="+mj-lt"/>
                <a:ea typeface="メイリオ"/>
                <a:cs typeface="メイリオ"/>
              </a:rPr>
              <a:t> </a:t>
            </a:r>
            <a:r>
              <a:rPr lang="en-US" altLang="ja-JP" sz="2400" spc="-50" dirty="0" err="1" smtClean="0">
                <a:latin typeface="+mj-lt"/>
                <a:ea typeface="メイリオ"/>
                <a:cs typeface="メイリオ"/>
              </a:rPr>
              <a:t>Ir</a:t>
            </a:r>
            <a:r>
              <a:rPr lang="en-US" altLang="ja-JP" sz="2400" spc="-50" dirty="0" smtClean="0">
                <a:latin typeface="+mj-lt"/>
                <a:ea typeface="メイリオ"/>
                <a:cs typeface="メイリオ"/>
              </a:rPr>
              <a:t> </a:t>
            </a:r>
            <a:r>
              <a:rPr lang="en-US" altLang="ja-JP" sz="2400" spc="-50" dirty="0" err="1" smtClean="0">
                <a:latin typeface="+mj-lt"/>
                <a:ea typeface="メイリオ"/>
                <a:cs typeface="メイリオ"/>
              </a:rPr>
              <a:t>Pt</a:t>
            </a:r>
            <a:r>
              <a:rPr lang="en-US" altLang="ja-JP" sz="2400" spc="-50" dirty="0" smtClean="0">
                <a:latin typeface="+mj-lt"/>
                <a:ea typeface="メイリオ"/>
                <a:cs typeface="メイリオ"/>
              </a:rPr>
              <a:t> Au Hg  </a:t>
            </a:r>
            <a:endParaRPr lang="en-US" sz="2400" spc="-50" dirty="0">
              <a:latin typeface="+mj-lt"/>
              <a:ea typeface="メイリオ"/>
              <a:cs typeface="メイリオ"/>
            </a:endParaRPr>
          </a:p>
        </p:txBody>
      </p:sp>
      <p:sp>
        <p:nvSpPr>
          <p:cNvPr id="19" name="正方形/長方形 18"/>
          <p:cNvSpPr/>
          <p:nvPr/>
        </p:nvSpPr>
        <p:spPr>
          <a:xfrm>
            <a:off x="6656413" y="1843646"/>
            <a:ext cx="2007672" cy="77376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図形グループ 17"/>
          <p:cNvGrpSpPr/>
          <p:nvPr/>
        </p:nvGrpSpPr>
        <p:grpSpPr>
          <a:xfrm>
            <a:off x="975202" y="1559483"/>
            <a:ext cx="7958507" cy="4535982"/>
            <a:chOff x="1100134" y="1540740"/>
            <a:chExt cx="8621716" cy="4535982"/>
          </a:xfrm>
        </p:grpSpPr>
        <p:sp>
          <p:nvSpPr>
            <p:cNvPr id="4" name="正方形/長方形 3"/>
            <p:cNvSpPr/>
            <p:nvPr/>
          </p:nvSpPr>
          <p:spPr>
            <a:xfrm>
              <a:off x="7731430" y="1557400"/>
              <a:ext cx="1807681" cy="4494038"/>
            </a:xfrm>
            <a:prstGeom prst="rect">
              <a:avLst/>
            </a:prstGeom>
            <a:solidFill>
              <a:schemeClr val="tx2">
                <a:lumMod val="60000"/>
                <a:lumOff val="4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正方形/長方形 29"/>
            <p:cNvSpPr/>
            <p:nvPr/>
          </p:nvSpPr>
          <p:spPr>
            <a:xfrm>
              <a:off x="5757820" y="1547034"/>
              <a:ext cx="1980779" cy="4504404"/>
            </a:xfrm>
            <a:prstGeom prst="rect">
              <a:avLst/>
            </a:prstGeom>
            <a:solidFill>
              <a:schemeClr val="accent6">
                <a:lumMod val="60000"/>
                <a:lumOff val="4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テキスト ボックス 5"/>
            <p:cNvSpPr txBox="1"/>
            <p:nvPr/>
          </p:nvSpPr>
          <p:spPr>
            <a:xfrm>
              <a:off x="7930445" y="5528739"/>
              <a:ext cx="880173" cy="369332"/>
            </a:xfrm>
            <a:prstGeom prst="rect">
              <a:avLst/>
            </a:prstGeom>
            <a:noFill/>
          </p:spPr>
          <p:txBody>
            <a:bodyPr wrap="none" rtlCol="0">
              <a:spAutoFit/>
            </a:bodyPr>
            <a:lstStyle/>
            <a:p>
              <a:r>
                <a:rPr lang="en-US" dirty="0" smtClean="0"/>
                <a:t>Stage I</a:t>
              </a:r>
              <a:endParaRPr lang="en-US" dirty="0"/>
            </a:p>
          </p:txBody>
        </p:sp>
        <p:sp>
          <p:nvSpPr>
            <p:cNvPr id="33" name="テキスト ボックス 32"/>
            <p:cNvSpPr txBox="1"/>
            <p:nvPr/>
          </p:nvSpPr>
          <p:spPr>
            <a:xfrm>
              <a:off x="6421260" y="5528739"/>
              <a:ext cx="943178" cy="369332"/>
            </a:xfrm>
            <a:prstGeom prst="rect">
              <a:avLst/>
            </a:prstGeom>
            <a:noFill/>
          </p:spPr>
          <p:txBody>
            <a:bodyPr wrap="none" rtlCol="0">
              <a:spAutoFit/>
            </a:bodyPr>
            <a:lstStyle/>
            <a:p>
              <a:r>
                <a:rPr lang="en-US" dirty="0" smtClean="0"/>
                <a:t>Stage II</a:t>
              </a:r>
              <a:endParaRPr lang="en-US" dirty="0"/>
            </a:p>
          </p:txBody>
        </p:sp>
        <p:grpSp>
          <p:nvGrpSpPr>
            <p:cNvPr id="16" name="図形グループ 15"/>
            <p:cNvGrpSpPr/>
            <p:nvPr/>
          </p:nvGrpSpPr>
          <p:grpSpPr>
            <a:xfrm>
              <a:off x="5731934" y="2427974"/>
              <a:ext cx="3989916" cy="1987959"/>
              <a:chOff x="5731934" y="2427968"/>
              <a:chExt cx="3989916" cy="1987959"/>
            </a:xfrm>
          </p:grpSpPr>
          <p:sp>
            <p:nvSpPr>
              <p:cNvPr id="5" name="正方形/長方形 4"/>
              <p:cNvSpPr/>
              <p:nvPr/>
            </p:nvSpPr>
            <p:spPr>
              <a:xfrm>
                <a:off x="5731934" y="4270707"/>
                <a:ext cx="3989916" cy="145220"/>
              </a:xfrm>
              <a:prstGeom prst="rect">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テキスト ボックス 6"/>
              <p:cNvSpPr txBox="1"/>
              <p:nvPr/>
            </p:nvSpPr>
            <p:spPr>
              <a:xfrm>
                <a:off x="8121633" y="2427968"/>
                <a:ext cx="1533753" cy="369332"/>
              </a:xfrm>
              <a:prstGeom prst="rect">
                <a:avLst/>
              </a:prstGeom>
              <a:noFill/>
            </p:spPr>
            <p:txBody>
              <a:bodyPr wrap="none" rtlCol="0">
                <a:spAutoFit/>
              </a:bodyPr>
              <a:lstStyle/>
              <a:p>
                <a:r>
                  <a:rPr lang="en-US" b="1" dirty="0" smtClean="0">
                    <a:solidFill>
                      <a:srgbClr val="0000FF"/>
                    </a:solidFill>
                  </a:rPr>
                  <a:t>δｍ~100 </a:t>
                </a:r>
                <a:r>
                  <a:rPr lang="en-US" b="1" dirty="0" err="1" smtClean="0">
                    <a:solidFill>
                      <a:srgbClr val="0000FF"/>
                    </a:solidFill>
                  </a:rPr>
                  <a:t>keV</a:t>
                </a:r>
                <a:endParaRPr lang="en-US" b="1" dirty="0">
                  <a:solidFill>
                    <a:srgbClr val="0000FF"/>
                  </a:solidFill>
                </a:endParaRPr>
              </a:p>
            </p:txBody>
          </p:sp>
          <p:cxnSp>
            <p:nvCxnSpPr>
              <p:cNvPr id="10" name="直線矢印コネクタ 9"/>
              <p:cNvCxnSpPr>
                <a:stCxn id="7" idx="2"/>
                <a:endCxn id="5" idx="0"/>
              </p:cNvCxnSpPr>
              <p:nvPr/>
            </p:nvCxnSpPr>
            <p:spPr>
              <a:xfrm flipH="1">
                <a:off x="7726893" y="2797300"/>
                <a:ext cx="1161617" cy="14734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3" name="正方形/長方形 22"/>
            <p:cNvSpPr/>
            <p:nvPr/>
          </p:nvSpPr>
          <p:spPr>
            <a:xfrm>
              <a:off x="2759963" y="1549107"/>
              <a:ext cx="1677103" cy="4527615"/>
            </a:xfrm>
            <a:prstGeom prst="rect">
              <a:avLst/>
            </a:prstGeom>
            <a:solidFill>
              <a:schemeClr val="tx2">
                <a:lumMod val="60000"/>
                <a:lumOff val="4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24" name="正方形/長方形 23"/>
            <p:cNvSpPr/>
            <p:nvPr/>
          </p:nvSpPr>
          <p:spPr>
            <a:xfrm>
              <a:off x="1100134" y="1540740"/>
              <a:ext cx="1659467" cy="4523095"/>
            </a:xfrm>
            <a:prstGeom prst="rect">
              <a:avLst/>
            </a:prstGeom>
            <a:solidFill>
              <a:schemeClr val="accent6">
                <a:lumMod val="60000"/>
                <a:lumOff val="4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テキスト ボックス 27"/>
            <p:cNvSpPr txBox="1"/>
            <p:nvPr/>
          </p:nvSpPr>
          <p:spPr>
            <a:xfrm>
              <a:off x="3243330" y="5558213"/>
              <a:ext cx="880173" cy="369332"/>
            </a:xfrm>
            <a:prstGeom prst="rect">
              <a:avLst/>
            </a:prstGeom>
            <a:noFill/>
          </p:spPr>
          <p:txBody>
            <a:bodyPr wrap="none" rtlCol="0">
              <a:spAutoFit/>
            </a:bodyPr>
            <a:lstStyle/>
            <a:p>
              <a:r>
                <a:rPr lang="en-US" dirty="0" smtClean="0"/>
                <a:t>Stage I</a:t>
              </a:r>
              <a:endParaRPr lang="en-US" dirty="0"/>
            </a:p>
          </p:txBody>
        </p:sp>
        <p:sp>
          <p:nvSpPr>
            <p:cNvPr id="29" name="テキスト ボックス 28"/>
            <p:cNvSpPr txBox="1"/>
            <p:nvPr/>
          </p:nvSpPr>
          <p:spPr>
            <a:xfrm>
              <a:off x="1514011" y="5592079"/>
              <a:ext cx="943178" cy="369332"/>
            </a:xfrm>
            <a:prstGeom prst="rect">
              <a:avLst/>
            </a:prstGeom>
            <a:noFill/>
          </p:spPr>
          <p:txBody>
            <a:bodyPr wrap="none" rtlCol="0">
              <a:spAutoFit/>
            </a:bodyPr>
            <a:lstStyle/>
            <a:p>
              <a:r>
                <a:rPr lang="en-US" dirty="0" smtClean="0"/>
                <a:t>Stage II</a:t>
              </a:r>
              <a:endParaRPr lang="en-US" dirty="0"/>
            </a:p>
          </p:txBody>
        </p:sp>
        <p:sp>
          <p:nvSpPr>
            <p:cNvPr id="17" name="テキスト ボックス 16"/>
            <p:cNvSpPr txBox="1"/>
            <p:nvPr/>
          </p:nvSpPr>
          <p:spPr>
            <a:xfrm>
              <a:off x="2839628" y="5076597"/>
              <a:ext cx="1854234" cy="369332"/>
            </a:xfrm>
            <a:prstGeom prst="rect">
              <a:avLst/>
            </a:prstGeom>
            <a:noFill/>
          </p:spPr>
          <p:txBody>
            <a:bodyPr wrap="none" rtlCol="0">
              <a:spAutoFit/>
            </a:bodyPr>
            <a:lstStyle/>
            <a:p>
              <a:r>
                <a:rPr lang="en-US" b="1" dirty="0" smtClean="0">
                  <a:solidFill>
                    <a:srgbClr val="0000FF"/>
                  </a:solidFill>
                </a:rPr>
                <a:t>ΔT</a:t>
              </a:r>
              <a:r>
                <a:rPr lang="en-US" b="1" baseline="-25000" dirty="0" smtClean="0">
                  <a:solidFill>
                    <a:srgbClr val="0000FF"/>
                  </a:solidFill>
                </a:rPr>
                <a:t>1/2</a:t>
              </a:r>
              <a:r>
                <a:rPr lang="en-US" b="1" dirty="0" smtClean="0">
                  <a:solidFill>
                    <a:srgbClr val="0000FF"/>
                  </a:solidFill>
                </a:rPr>
                <a:t>/T</a:t>
              </a:r>
              <a:r>
                <a:rPr lang="en-US" b="1" baseline="-25000" dirty="0" smtClean="0">
                  <a:solidFill>
                    <a:srgbClr val="0000FF"/>
                  </a:solidFill>
                </a:rPr>
                <a:t>1/2</a:t>
              </a:r>
              <a:r>
                <a:rPr lang="en-US" b="1" dirty="0" smtClean="0">
                  <a:solidFill>
                    <a:srgbClr val="0000FF"/>
                  </a:solidFill>
                </a:rPr>
                <a:t> &lt; 10%</a:t>
              </a:r>
              <a:endParaRPr lang="en-US" b="1" dirty="0">
                <a:solidFill>
                  <a:srgbClr val="0000FF"/>
                </a:solidFill>
              </a:endParaRPr>
            </a:p>
          </p:txBody>
        </p:sp>
      </p:grpSp>
      <p:cxnSp>
        <p:nvCxnSpPr>
          <p:cNvPr id="21" name="直線矢印コネクタ 20"/>
          <p:cNvCxnSpPr/>
          <p:nvPr/>
        </p:nvCxnSpPr>
        <p:spPr>
          <a:xfrm flipH="1">
            <a:off x="967874" y="3998670"/>
            <a:ext cx="1227016" cy="0"/>
          </a:xfrm>
          <a:prstGeom prst="straightConnector1">
            <a:avLst/>
          </a:prstGeom>
          <a:ln w="79375">
            <a:solidFill>
              <a:srgbClr val="FF0000"/>
            </a:solidFill>
            <a:headEnd type="oval"/>
            <a:tailEnd type="arrow"/>
          </a:ln>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1214142" y="3719277"/>
            <a:ext cx="912104" cy="609398"/>
          </a:xfrm>
          <a:prstGeom prst="rect">
            <a:avLst/>
          </a:prstGeom>
          <a:noFill/>
        </p:spPr>
        <p:txBody>
          <a:bodyPr wrap="none" rtlCol="0">
            <a:spAutoFit/>
          </a:bodyPr>
          <a:lstStyle/>
          <a:p>
            <a:pPr algn="ctr">
              <a:lnSpc>
                <a:spcPct val="60000"/>
              </a:lnSpc>
            </a:pPr>
            <a:r>
              <a:rPr lang="en-US" dirty="0" smtClean="0">
                <a:solidFill>
                  <a:srgbClr val="FF0000"/>
                </a:solidFill>
              </a:rPr>
              <a:t>Waiting</a:t>
            </a:r>
          </a:p>
          <a:p>
            <a:pPr algn="ctr">
              <a:lnSpc>
                <a:spcPct val="60000"/>
              </a:lnSpc>
            </a:pPr>
            <a:endParaRPr lang="en-US" dirty="0">
              <a:solidFill>
                <a:srgbClr val="FF0000"/>
              </a:solidFill>
            </a:endParaRPr>
          </a:p>
          <a:p>
            <a:pPr algn="ctr">
              <a:lnSpc>
                <a:spcPct val="60000"/>
              </a:lnSpc>
            </a:pPr>
            <a:r>
              <a:rPr lang="en-US" dirty="0" smtClean="0">
                <a:solidFill>
                  <a:srgbClr val="FF0000"/>
                </a:solidFill>
              </a:rPr>
              <a:t>region</a:t>
            </a:r>
            <a:endParaRPr lang="en-US" dirty="0">
              <a:solidFill>
                <a:srgbClr val="FF0000"/>
              </a:solidFill>
            </a:endParaRPr>
          </a:p>
        </p:txBody>
      </p:sp>
      <p:cxnSp>
        <p:nvCxnSpPr>
          <p:cNvPr id="31" name="直線矢印コネクタ 30"/>
          <p:cNvCxnSpPr/>
          <p:nvPr/>
        </p:nvCxnSpPr>
        <p:spPr>
          <a:xfrm flipH="1">
            <a:off x="5289780" y="2017470"/>
            <a:ext cx="1492737" cy="0"/>
          </a:xfrm>
          <a:prstGeom prst="straightConnector1">
            <a:avLst/>
          </a:prstGeom>
          <a:ln w="79375">
            <a:solidFill>
              <a:srgbClr val="FF0000"/>
            </a:solidFill>
            <a:headEnd type="oval"/>
            <a:tailEnd type="arrow"/>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5692362" y="1738077"/>
            <a:ext cx="912104" cy="609398"/>
          </a:xfrm>
          <a:prstGeom prst="rect">
            <a:avLst/>
          </a:prstGeom>
          <a:noFill/>
        </p:spPr>
        <p:txBody>
          <a:bodyPr wrap="none" rtlCol="0">
            <a:spAutoFit/>
          </a:bodyPr>
          <a:lstStyle/>
          <a:p>
            <a:pPr algn="ctr">
              <a:lnSpc>
                <a:spcPct val="60000"/>
              </a:lnSpc>
            </a:pPr>
            <a:r>
              <a:rPr lang="en-US" dirty="0" smtClean="0">
                <a:solidFill>
                  <a:srgbClr val="FF0000"/>
                </a:solidFill>
              </a:rPr>
              <a:t>Waiting</a:t>
            </a:r>
          </a:p>
          <a:p>
            <a:pPr algn="ctr">
              <a:lnSpc>
                <a:spcPct val="60000"/>
              </a:lnSpc>
            </a:pPr>
            <a:endParaRPr lang="en-US" dirty="0">
              <a:solidFill>
                <a:srgbClr val="FF0000"/>
              </a:solidFill>
            </a:endParaRPr>
          </a:p>
          <a:p>
            <a:pPr algn="ctr">
              <a:lnSpc>
                <a:spcPct val="60000"/>
              </a:lnSpc>
            </a:pPr>
            <a:r>
              <a:rPr lang="en-US" dirty="0" smtClean="0">
                <a:solidFill>
                  <a:srgbClr val="FF0000"/>
                </a:solidFill>
              </a:rPr>
              <a:t>region</a:t>
            </a:r>
            <a:endParaRPr lang="en-US" dirty="0">
              <a:solidFill>
                <a:srgbClr val="FF0000"/>
              </a:solidFill>
            </a:endParaRPr>
          </a:p>
        </p:txBody>
      </p:sp>
      <p:sp>
        <p:nvSpPr>
          <p:cNvPr id="9" name="テキスト ボックス 8"/>
          <p:cNvSpPr txBox="1"/>
          <p:nvPr/>
        </p:nvSpPr>
        <p:spPr>
          <a:xfrm rot="16200000">
            <a:off x="-1436850" y="3521732"/>
            <a:ext cx="3459451" cy="461665"/>
          </a:xfrm>
          <a:prstGeom prst="rect">
            <a:avLst/>
          </a:prstGeom>
          <a:noFill/>
        </p:spPr>
        <p:txBody>
          <a:bodyPr wrap="none" rtlCol="0">
            <a:spAutoFit/>
          </a:bodyPr>
          <a:lstStyle/>
          <a:p>
            <a:r>
              <a:rPr lang="en-US" sz="2400" dirty="0" smtClean="0">
                <a:latin typeface="メイリオ"/>
                <a:ea typeface="メイリオ"/>
                <a:cs typeface="メイリオ"/>
              </a:rPr>
              <a:t>β-decay half-life (sec)</a:t>
            </a:r>
            <a:endParaRPr lang="en-US" sz="2400" dirty="0">
              <a:latin typeface="メイリオ"/>
              <a:ea typeface="メイリオ"/>
              <a:cs typeface="メイリオ"/>
            </a:endParaRPr>
          </a:p>
        </p:txBody>
      </p:sp>
      <p:sp>
        <p:nvSpPr>
          <p:cNvPr id="13" name="テキスト ボックス 12"/>
          <p:cNvSpPr txBox="1"/>
          <p:nvPr/>
        </p:nvSpPr>
        <p:spPr>
          <a:xfrm>
            <a:off x="1442088" y="927176"/>
            <a:ext cx="6582939" cy="369332"/>
          </a:xfrm>
          <a:prstGeom prst="rect">
            <a:avLst/>
          </a:prstGeom>
          <a:noFill/>
        </p:spPr>
        <p:txBody>
          <a:bodyPr wrap="none" rtlCol="0">
            <a:spAutoFit/>
          </a:bodyPr>
          <a:lstStyle/>
          <a:p>
            <a:r>
              <a:rPr lang="en-US" dirty="0" smtClean="0">
                <a:solidFill>
                  <a:srgbClr val="0000FF"/>
                </a:solidFill>
              </a:rPr>
              <a:t>Stage I (~2020, </a:t>
            </a:r>
            <a:r>
              <a:rPr lang="en-US" baseline="30000" dirty="0" smtClean="0">
                <a:solidFill>
                  <a:srgbClr val="0000FF"/>
                </a:solidFill>
              </a:rPr>
              <a:t>136</a:t>
            </a:r>
            <a:r>
              <a:rPr lang="en-US" dirty="0" smtClean="0">
                <a:solidFill>
                  <a:srgbClr val="0000FF"/>
                </a:solidFill>
              </a:rPr>
              <a:t>Xe, 250 </a:t>
            </a:r>
            <a:r>
              <a:rPr lang="en-US" dirty="0" err="1" smtClean="0">
                <a:solidFill>
                  <a:srgbClr val="0000FF"/>
                </a:solidFill>
              </a:rPr>
              <a:t>pnA</a:t>
            </a:r>
            <a:r>
              <a:rPr lang="en-US" dirty="0" smtClean="0">
                <a:solidFill>
                  <a:srgbClr val="0000FF"/>
                </a:solidFill>
              </a:rPr>
              <a:t>) to Stage II (2021~, </a:t>
            </a:r>
            <a:r>
              <a:rPr lang="en-US" baseline="30000" dirty="0" smtClean="0">
                <a:solidFill>
                  <a:srgbClr val="0000FF"/>
                </a:solidFill>
              </a:rPr>
              <a:t>238</a:t>
            </a:r>
            <a:r>
              <a:rPr lang="en-US" dirty="0" smtClean="0">
                <a:solidFill>
                  <a:srgbClr val="0000FF"/>
                </a:solidFill>
              </a:rPr>
              <a:t>U, up to 10 </a:t>
            </a:r>
            <a:r>
              <a:rPr lang="en-US" dirty="0" err="1" smtClean="0">
                <a:solidFill>
                  <a:srgbClr val="0000FF"/>
                </a:solidFill>
              </a:rPr>
              <a:t>pμA</a:t>
            </a:r>
            <a:r>
              <a:rPr lang="en-US" dirty="0" smtClean="0">
                <a:solidFill>
                  <a:srgbClr val="0000FF"/>
                </a:solidFill>
              </a:rPr>
              <a:t>)</a:t>
            </a:r>
            <a:endParaRPr lang="en-US" dirty="0">
              <a:solidFill>
                <a:srgbClr val="0000FF"/>
              </a:solidFill>
            </a:endParaRPr>
          </a:p>
        </p:txBody>
      </p:sp>
    </p:spTree>
    <p:custDataLst>
      <p:tags r:id="rId1"/>
    </p:custDataLst>
    <p:extLst>
      <p:ext uri="{BB962C8B-B14F-4D97-AF65-F5344CB8AC3E}">
        <p14:creationId xmlns:p14="http://schemas.microsoft.com/office/powerpoint/2010/main" val="31348016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751894" y="3381754"/>
            <a:ext cx="5257800" cy="754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3" name="グループ化 152"/>
          <p:cNvGrpSpPr/>
          <p:nvPr/>
        </p:nvGrpSpPr>
        <p:grpSpPr>
          <a:xfrm>
            <a:off x="-21543" y="1211826"/>
            <a:ext cx="2595748" cy="2154663"/>
            <a:chOff x="-14059" y="646324"/>
            <a:chExt cx="2595748" cy="2154663"/>
          </a:xfrm>
        </p:grpSpPr>
        <p:sp>
          <p:nvSpPr>
            <p:cNvPr id="56" name="正方形/長方形 250"/>
            <p:cNvSpPr/>
            <p:nvPr/>
          </p:nvSpPr>
          <p:spPr>
            <a:xfrm>
              <a:off x="1021907" y="1131578"/>
              <a:ext cx="1050728" cy="1108364"/>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352203"/>
                <a:gd name="connsiteY0" fmla="*/ 0 h 1091739"/>
                <a:gd name="connsiteX1" fmla="*/ 1352203 w 1352203"/>
                <a:gd name="connsiteY1" fmla="*/ 177339 h 1091739"/>
                <a:gd name="connsiteX2" fmla="*/ 1352203 w 1352203"/>
                <a:gd name="connsiteY2" fmla="*/ 1091739 h 1091739"/>
                <a:gd name="connsiteX3" fmla="*/ 437803 w 1352203"/>
                <a:gd name="connsiteY3" fmla="*/ 1091739 h 1091739"/>
                <a:gd name="connsiteX4" fmla="*/ 0 w 1352203"/>
                <a:gd name="connsiteY4" fmla="*/ 0 h 1091739"/>
                <a:gd name="connsiteX0" fmla="*/ 0 w 1352203"/>
                <a:gd name="connsiteY0" fmla="*/ 0 h 1091739"/>
                <a:gd name="connsiteX1" fmla="*/ 1313410 w 1352203"/>
                <a:gd name="connsiteY1" fmla="*/ 1 h 1091739"/>
                <a:gd name="connsiteX2" fmla="*/ 1352203 w 1352203"/>
                <a:gd name="connsiteY2" fmla="*/ 1091739 h 1091739"/>
                <a:gd name="connsiteX3" fmla="*/ 437803 w 1352203"/>
                <a:gd name="connsiteY3" fmla="*/ 1091739 h 1091739"/>
                <a:gd name="connsiteX4" fmla="*/ 0 w 1352203"/>
                <a:gd name="connsiteY4" fmla="*/ 0 h 1091739"/>
                <a:gd name="connsiteX0" fmla="*/ 0 w 1352203"/>
                <a:gd name="connsiteY0" fmla="*/ 0 h 1363288"/>
                <a:gd name="connsiteX1" fmla="*/ 1313410 w 1352203"/>
                <a:gd name="connsiteY1" fmla="*/ 1 h 1363288"/>
                <a:gd name="connsiteX2" fmla="*/ 1352203 w 1352203"/>
                <a:gd name="connsiteY2" fmla="*/ 1091739 h 1363288"/>
                <a:gd name="connsiteX3" fmla="*/ 193963 w 1352203"/>
                <a:gd name="connsiteY3" fmla="*/ 1363288 h 1363288"/>
                <a:gd name="connsiteX4" fmla="*/ 0 w 1352203"/>
                <a:gd name="connsiteY4" fmla="*/ 0 h 1363288"/>
                <a:gd name="connsiteX0" fmla="*/ 0 w 1313410"/>
                <a:gd name="connsiteY0" fmla="*/ 0 h 1379914"/>
                <a:gd name="connsiteX1" fmla="*/ 1313410 w 1313410"/>
                <a:gd name="connsiteY1" fmla="*/ 1 h 1379914"/>
                <a:gd name="connsiteX2" fmla="*/ 1102821 w 1313410"/>
                <a:gd name="connsiteY2" fmla="*/ 1379914 h 1379914"/>
                <a:gd name="connsiteX3" fmla="*/ 193963 w 1313410"/>
                <a:gd name="connsiteY3" fmla="*/ 1363288 h 1379914"/>
                <a:gd name="connsiteX4" fmla="*/ 0 w 1313410"/>
                <a:gd name="connsiteY4" fmla="*/ 0 h 1379914"/>
                <a:gd name="connsiteX0" fmla="*/ 0 w 1313410"/>
                <a:gd name="connsiteY0" fmla="*/ 5541 h 1385455"/>
                <a:gd name="connsiteX1" fmla="*/ 1313410 w 1313410"/>
                <a:gd name="connsiteY1" fmla="*/ 0 h 1385455"/>
                <a:gd name="connsiteX2" fmla="*/ 1102821 w 1313410"/>
                <a:gd name="connsiteY2" fmla="*/ 1385455 h 1385455"/>
                <a:gd name="connsiteX3" fmla="*/ 193963 w 1313410"/>
                <a:gd name="connsiteY3" fmla="*/ 1368829 h 1385455"/>
                <a:gd name="connsiteX4" fmla="*/ 0 w 1313410"/>
                <a:gd name="connsiteY4" fmla="*/ 5541 h 138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410" h="1385455">
                  <a:moveTo>
                    <a:pt x="0" y="5541"/>
                  </a:moveTo>
                  <a:lnTo>
                    <a:pt x="1313410" y="0"/>
                  </a:lnTo>
                  <a:lnTo>
                    <a:pt x="1102821" y="1385455"/>
                  </a:lnTo>
                  <a:lnTo>
                    <a:pt x="193963" y="1368829"/>
                  </a:lnTo>
                  <a:lnTo>
                    <a:pt x="0" y="5541"/>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2" name="グループ化 101"/>
            <p:cNvGrpSpPr>
              <a:grpSpLocks noChangeAspect="1"/>
            </p:cNvGrpSpPr>
            <p:nvPr/>
          </p:nvGrpSpPr>
          <p:grpSpPr>
            <a:xfrm>
              <a:off x="385444" y="646324"/>
              <a:ext cx="2196245" cy="2089548"/>
              <a:chOff x="-769933" y="29010966"/>
              <a:chExt cx="3431632" cy="3264919"/>
            </a:xfrm>
          </p:grpSpPr>
          <p:grpSp>
            <p:nvGrpSpPr>
              <p:cNvPr id="103" name="グループ化 102"/>
              <p:cNvGrpSpPr/>
              <p:nvPr/>
            </p:nvGrpSpPr>
            <p:grpSpPr>
              <a:xfrm>
                <a:off x="-769933" y="29010966"/>
                <a:ext cx="3431632" cy="3264919"/>
                <a:chOff x="-538385" y="28273661"/>
                <a:chExt cx="3431632" cy="3264919"/>
              </a:xfrm>
            </p:grpSpPr>
            <p:cxnSp>
              <p:nvCxnSpPr>
                <p:cNvPr id="106" name="直線コネクタ 105"/>
                <p:cNvCxnSpPr/>
                <p:nvPr/>
              </p:nvCxnSpPr>
              <p:spPr>
                <a:xfrm>
                  <a:off x="434535" y="29004827"/>
                  <a:ext cx="1656000" cy="8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a:off x="560535" y="29858998"/>
                  <a:ext cx="1404000" cy="8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a:off x="690256" y="30722998"/>
                  <a:ext cx="1152000" cy="8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flipH="1">
                  <a:off x="1964535" y="28994998"/>
                  <a:ext cx="126000" cy="8747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a:off x="434535" y="29005710"/>
                  <a:ext cx="132979" cy="854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flipH="1">
                  <a:off x="1842258" y="29859881"/>
                  <a:ext cx="122277" cy="86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a:off x="567514" y="29858998"/>
                  <a:ext cx="122742" cy="86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a:off x="-6454" y="28999679"/>
                  <a:ext cx="47190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4" name="直線コネクタ 113"/>
                <p:cNvCxnSpPr/>
                <p:nvPr/>
              </p:nvCxnSpPr>
              <p:spPr>
                <a:xfrm flipV="1">
                  <a:off x="-6454" y="29858997"/>
                  <a:ext cx="597905" cy="883"/>
                </a:xfrm>
                <a:prstGeom prst="line">
                  <a:avLst/>
                </a:prstGeom>
                <a:ln w="12700"/>
              </p:spPr>
              <p:style>
                <a:lnRef idx="1">
                  <a:schemeClr val="dk1"/>
                </a:lnRef>
                <a:fillRef idx="0">
                  <a:schemeClr val="dk1"/>
                </a:fillRef>
                <a:effectRef idx="0">
                  <a:schemeClr val="dk1"/>
                </a:effectRef>
                <a:fontRef idx="minor">
                  <a:schemeClr val="tx1"/>
                </a:fontRef>
              </p:style>
            </p:cxnSp>
            <p:cxnSp>
              <p:nvCxnSpPr>
                <p:cNvPr id="115" name="直線コネクタ 114"/>
                <p:cNvCxnSpPr/>
                <p:nvPr/>
              </p:nvCxnSpPr>
              <p:spPr>
                <a:xfrm flipV="1">
                  <a:off x="-6454" y="30730099"/>
                  <a:ext cx="720184" cy="1"/>
                </a:xfrm>
                <a:prstGeom prst="line">
                  <a:avLst/>
                </a:prstGeom>
                <a:ln w="12700"/>
              </p:spPr>
              <p:style>
                <a:lnRef idx="1">
                  <a:schemeClr val="dk1"/>
                </a:lnRef>
                <a:fillRef idx="0">
                  <a:schemeClr val="dk1"/>
                </a:fillRef>
                <a:effectRef idx="0">
                  <a:schemeClr val="dk1"/>
                </a:effectRef>
                <a:fontRef idx="minor">
                  <a:schemeClr val="tx1"/>
                </a:fontRef>
              </p:style>
            </p:cxnSp>
            <p:cxnSp>
              <p:nvCxnSpPr>
                <p:cNvPr id="116" name="直線コネクタ 115"/>
                <p:cNvCxnSpPr/>
                <p:nvPr/>
              </p:nvCxnSpPr>
              <p:spPr>
                <a:xfrm>
                  <a:off x="690256" y="30723881"/>
                  <a:ext cx="0" cy="360000"/>
                </a:xfrm>
                <a:prstGeom prst="line">
                  <a:avLst/>
                </a:prstGeom>
                <a:ln w="12700"/>
              </p:spPr>
              <p:style>
                <a:lnRef idx="1">
                  <a:schemeClr val="dk1"/>
                </a:lnRef>
                <a:fillRef idx="0">
                  <a:schemeClr val="dk1"/>
                </a:fillRef>
                <a:effectRef idx="0">
                  <a:schemeClr val="dk1"/>
                </a:effectRef>
                <a:fontRef idx="minor">
                  <a:schemeClr val="tx1"/>
                </a:fontRef>
              </p:style>
            </p:cxnSp>
            <p:cxnSp>
              <p:nvCxnSpPr>
                <p:cNvPr id="117" name="直線コネクタ 116"/>
                <p:cNvCxnSpPr/>
                <p:nvPr/>
              </p:nvCxnSpPr>
              <p:spPr>
                <a:xfrm>
                  <a:off x="1842258" y="30735385"/>
                  <a:ext cx="0" cy="360000"/>
                </a:xfrm>
                <a:prstGeom prst="line">
                  <a:avLst/>
                </a:prstGeom>
                <a:ln w="12700"/>
              </p:spPr>
              <p:style>
                <a:lnRef idx="1">
                  <a:schemeClr val="dk1"/>
                </a:lnRef>
                <a:fillRef idx="0">
                  <a:schemeClr val="dk1"/>
                </a:fillRef>
                <a:effectRef idx="0">
                  <a:schemeClr val="dk1"/>
                </a:effectRef>
                <a:fontRef idx="minor">
                  <a:schemeClr val="tx1"/>
                </a:fontRef>
              </p:style>
            </p:cxnSp>
            <p:cxnSp>
              <p:nvCxnSpPr>
                <p:cNvPr id="118" name="直線コネクタ 117"/>
                <p:cNvCxnSpPr/>
                <p:nvPr/>
              </p:nvCxnSpPr>
              <p:spPr>
                <a:xfrm>
                  <a:off x="585214" y="29505695"/>
                  <a:ext cx="0" cy="360000"/>
                </a:xfrm>
                <a:prstGeom prst="line">
                  <a:avLst/>
                </a:prstGeom>
                <a:ln w="12700"/>
              </p:spPr>
              <p:style>
                <a:lnRef idx="1">
                  <a:schemeClr val="dk1"/>
                </a:lnRef>
                <a:fillRef idx="0">
                  <a:schemeClr val="dk1"/>
                </a:fillRef>
                <a:effectRef idx="0">
                  <a:schemeClr val="dk1"/>
                </a:effectRef>
                <a:fontRef idx="minor">
                  <a:schemeClr val="tx1"/>
                </a:fontRef>
              </p:style>
            </p:cxnSp>
            <p:cxnSp>
              <p:nvCxnSpPr>
                <p:cNvPr id="119" name="直線コネクタ 118"/>
                <p:cNvCxnSpPr/>
                <p:nvPr/>
              </p:nvCxnSpPr>
              <p:spPr>
                <a:xfrm>
                  <a:off x="1947795" y="29505695"/>
                  <a:ext cx="0" cy="360000"/>
                </a:xfrm>
                <a:prstGeom prst="line">
                  <a:avLst/>
                </a:prstGeom>
                <a:ln w="12700"/>
              </p:spPr>
              <p:style>
                <a:lnRef idx="1">
                  <a:schemeClr val="dk1"/>
                </a:lnRef>
                <a:fillRef idx="0">
                  <a:schemeClr val="dk1"/>
                </a:fillRef>
                <a:effectRef idx="0">
                  <a:schemeClr val="dk1"/>
                </a:effectRef>
                <a:fontRef idx="minor">
                  <a:schemeClr val="tx1"/>
                </a:fontRef>
              </p:style>
            </p:cxnSp>
            <p:cxnSp>
              <p:nvCxnSpPr>
                <p:cNvPr id="120" name="直線コネクタ 119"/>
                <p:cNvCxnSpPr/>
                <p:nvPr/>
              </p:nvCxnSpPr>
              <p:spPr>
                <a:xfrm>
                  <a:off x="434535" y="28673165"/>
                  <a:ext cx="0" cy="360000"/>
                </a:xfrm>
                <a:prstGeom prst="line">
                  <a:avLst/>
                </a:prstGeom>
                <a:ln w="12700"/>
              </p:spPr>
              <p:style>
                <a:lnRef idx="1">
                  <a:schemeClr val="dk1"/>
                </a:lnRef>
                <a:fillRef idx="0">
                  <a:schemeClr val="dk1"/>
                </a:fillRef>
                <a:effectRef idx="0">
                  <a:schemeClr val="dk1"/>
                </a:effectRef>
                <a:fontRef idx="minor">
                  <a:schemeClr val="tx1"/>
                </a:fontRef>
              </p:style>
            </p:cxnSp>
            <p:cxnSp>
              <p:nvCxnSpPr>
                <p:cNvPr id="121" name="直線コネクタ 120"/>
                <p:cNvCxnSpPr/>
                <p:nvPr/>
              </p:nvCxnSpPr>
              <p:spPr>
                <a:xfrm>
                  <a:off x="2090535" y="28662253"/>
                  <a:ext cx="0" cy="360000"/>
                </a:xfrm>
                <a:prstGeom prst="line">
                  <a:avLst/>
                </a:prstGeom>
                <a:ln w="12700"/>
              </p:spPr>
              <p:style>
                <a:lnRef idx="1">
                  <a:schemeClr val="dk1"/>
                </a:lnRef>
                <a:fillRef idx="0">
                  <a:schemeClr val="dk1"/>
                </a:fillRef>
                <a:effectRef idx="0">
                  <a:schemeClr val="dk1"/>
                </a:effectRef>
                <a:fontRef idx="minor">
                  <a:schemeClr val="tx1"/>
                </a:fontRef>
              </p:style>
            </p:cxnSp>
            <p:cxnSp>
              <p:nvCxnSpPr>
                <p:cNvPr id="122" name="直線矢印コネクタ 121"/>
                <p:cNvCxnSpPr/>
                <p:nvPr/>
              </p:nvCxnSpPr>
              <p:spPr>
                <a:xfrm flipV="1">
                  <a:off x="434535" y="28790386"/>
                  <a:ext cx="1656000" cy="0"/>
                </a:xfrm>
                <a:prstGeom prst="straightConnector1">
                  <a:avLst/>
                </a:prstGeom>
                <a:ln w="12700">
                  <a:headEnd type="arrow"/>
                  <a:tailEnd type="arrow"/>
                </a:ln>
              </p:spPr>
              <p:style>
                <a:lnRef idx="1">
                  <a:schemeClr val="dk1"/>
                </a:lnRef>
                <a:fillRef idx="0">
                  <a:schemeClr val="dk1"/>
                </a:fillRef>
                <a:effectRef idx="0">
                  <a:schemeClr val="dk1"/>
                </a:effectRef>
                <a:fontRef idx="minor">
                  <a:schemeClr val="tx1"/>
                </a:fontRef>
              </p:style>
            </p:cxnSp>
            <p:cxnSp>
              <p:nvCxnSpPr>
                <p:cNvPr id="123" name="直線矢印コネクタ 122"/>
                <p:cNvCxnSpPr/>
                <p:nvPr/>
              </p:nvCxnSpPr>
              <p:spPr>
                <a:xfrm>
                  <a:off x="560535" y="29659719"/>
                  <a:ext cx="1387261" cy="0"/>
                </a:xfrm>
                <a:prstGeom prst="straightConnector1">
                  <a:avLst/>
                </a:prstGeom>
                <a:ln w="12700">
                  <a:headEnd type="arrow"/>
                  <a:tailEnd type="arrow"/>
                </a:ln>
              </p:spPr>
              <p:style>
                <a:lnRef idx="1">
                  <a:schemeClr val="dk1"/>
                </a:lnRef>
                <a:fillRef idx="0">
                  <a:schemeClr val="dk1"/>
                </a:fillRef>
                <a:effectRef idx="0">
                  <a:schemeClr val="dk1"/>
                </a:effectRef>
                <a:fontRef idx="minor">
                  <a:schemeClr val="tx1"/>
                </a:fontRef>
              </p:style>
            </p:cxnSp>
            <p:cxnSp>
              <p:nvCxnSpPr>
                <p:cNvPr id="124" name="直線矢印コネクタ 123"/>
                <p:cNvCxnSpPr/>
                <p:nvPr/>
              </p:nvCxnSpPr>
              <p:spPr>
                <a:xfrm>
                  <a:off x="690256" y="30974420"/>
                  <a:ext cx="1152002" cy="0"/>
                </a:xfrm>
                <a:prstGeom prst="straightConnector1">
                  <a:avLst/>
                </a:prstGeom>
                <a:ln w="12700">
                  <a:headEnd type="arrow"/>
                  <a:tailEnd type="arrow"/>
                </a:ln>
              </p:spPr>
              <p:style>
                <a:lnRef idx="1">
                  <a:schemeClr val="dk1"/>
                </a:lnRef>
                <a:fillRef idx="0">
                  <a:schemeClr val="dk1"/>
                </a:fillRef>
                <a:effectRef idx="0">
                  <a:schemeClr val="dk1"/>
                </a:effectRef>
                <a:fontRef idx="minor">
                  <a:schemeClr val="tx1"/>
                </a:fontRef>
              </p:style>
            </p:cxnSp>
            <p:cxnSp>
              <p:nvCxnSpPr>
                <p:cNvPr id="125" name="直線矢印コネクタ 124"/>
                <p:cNvCxnSpPr/>
                <p:nvPr/>
              </p:nvCxnSpPr>
              <p:spPr>
                <a:xfrm flipH="1">
                  <a:off x="204251" y="28999431"/>
                  <a:ext cx="0" cy="853288"/>
                </a:xfrm>
                <a:prstGeom prst="straightConnector1">
                  <a:avLst/>
                </a:prstGeom>
                <a:ln w="12700">
                  <a:headEnd type="arrow"/>
                  <a:tailEnd type="arrow"/>
                </a:ln>
              </p:spPr>
              <p:style>
                <a:lnRef idx="1">
                  <a:schemeClr val="dk1"/>
                </a:lnRef>
                <a:fillRef idx="0">
                  <a:schemeClr val="dk1"/>
                </a:fillRef>
                <a:effectRef idx="0">
                  <a:schemeClr val="dk1"/>
                </a:effectRef>
                <a:fontRef idx="minor">
                  <a:schemeClr val="tx1"/>
                </a:fontRef>
              </p:style>
            </p:cxnSp>
            <p:cxnSp>
              <p:nvCxnSpPr>
                <p:cNvPr id="126" name="直線矢印コネクタ 125"/>
                <p:cNvCxnSpPr/>
                <p:nvPr/>
              </p:nvCxnSpPr>
              <p:spPr>
                <a:xfrm flipH="1">
                  <a:off x="200405" y="29859602"/>
                  <a:ext cx="0" cy="864000"/>
                </a:xfrm>
                <a:prstGeom prst="straightConnector1">
                  <a:avLst/>
                </a:prstGeom>
                <a:ln w="12700">
                  <a:headEnd type="arrow"/>
                  <a:tailEnd type="arrow"/>
                </a:ln>
              </p:spPr>
              <p:style>
                <a:lnRef idx="1">
                  <a:schemeClr val="dk1"/>
                </a:lnRef>
                <a:fillRef idx="0">
                  <a:schemeClr val="dk1"/>
                </a:fillRef>
                <a:effectRef idx="0">
                  <a:schemeClr val="dk1"/>
                </a:effectRef>
                <a:fontRef idx="minor">
                  <a:schemeClr val="tx1"/>
                </a:fontRef>
              </p:style>
            </p:cxnSp>
            <p:sp>
              <p:nvSpPr>
                <p:cNvPr id="127" name="テキスト ボックス 126"/>
                <p:cNvSpPr txBox="1"/>
                <p:nvPr/>
              </p:nvSpPr>
              <p:spPr>
                <a:xfrm>
                  <a:off x="-538383" y="29209864"/>
                  <a:ext cx="750480" cy="577081"/>
                </a:xfrm>
                <a:prstGeom prst="rect">
                  <a:avLst/>
                </a:prstGeom>
                <a:noFill/>
              </p:spPr>
              <p:txBody>
                <a:bodyPr wrap="none" rtlCol="0">
                  <a:spAutoFit/>
                </a:bodyPr>
                <a:lstStyle/>
                <a:p>
                  <a:r>
                    <a:rPr kumimoji="1" lang="en-US" altLang="ja-JP" b="1" dirty="0" smtClean="0"/>
                    <a:t>4.8</a:t>
                  </a:r>
                  <a:endParaRPr kumimoji="1" lang="ja-JP" altLang="en-US" b="1" dirty="0"/>
                </a:p>
              </p:txBody>
            </p:sp>
            <p:sp>
              <p:nvSpPr>
                <p:cNvPr id="128" name="テキスト ボックス 127"/>
                <p:cNvSpPr txBox="1"/>
                <p:nvPr/>
              </p:nvSpPr>
              <p:spPr>
                <a:xfrm>
                  <a:off x="-538385" y="30063267"/>
                  <a:ext cx="750480" cy="577081"/>
                </a:xfrm>
                <a:prstGeom prst="rect">
                  <a:avLst/>
                </a:prstGeom>
                <a:noFill/>
              </p:spPr>
              <p:txBody>
                <a:bodyPr wrap="none" rtlCol="0">
                  <a:spAutoFit/>
                </a:bodyPr>
                <a:lstStyle/>
                <a:p>
                  <a:r>
                    <a:rPr kumimoji="1" lang="en-US" altLang="ja-JP" b="1" dirty="0" smtClean="0"/>
                    <a:t>4.8</a:t>
                  </a:r>
                  <a:endParaRPr kumimoji="1" lang="ja-JP" altLang="en-US" b="1" dirty="0"/>
                </a:p>
              </p:txBody>
            </p:sp>
            <p:sp>
              <p:nvSpPr>
                <p:cNvPr id="129" name="テキスト ボックス 128"/>
                <p:cNvSpPr txBox="1"/>
                <p:nvPr/>
              </p:nvSpPr>
              <p:spPr>
                <a:xfrm>
                  <a:off x="846990" y="30961499"/>
                  <a:ext cx="881188" cy="577081"/>
                </a:xfrm>
                <a:prstGeom prst="rect">
                  <a:avLst/>
                </a:prstGeom>
                <a:noFill/>
              </p:spPr>
              <p:txBody>
                <a:bodyPr wrap="square" rtlCol="0">
                  <a:spAutoFit/>
                </a:bodyPr>
                <a:lstStyle/>
                <a:p>
                  <a:pPr algn="ctr"/>
                  <a:r>
                    <a:rPr lang="en-US" altLang="ja-JP" b="1" dirty="0" smtClean="0"/>
                    <a:t>6.4</a:t>
                  </a:r>
                  <a:endParaRPr kumimoji="1" lang="ja-JP" altLang="en-US" b="1" dirty="0"/>
                </a:p>
              </p:txBody>
            </p:sp>
            <p:sp>
              <p:nvSpPr>
                <p:cNvPr id="131" name="テキスト ボックス 130"/>
                <p:cNvSpPr txBox="1"/>
                <p:nvPr/>
              </p:nvSpPr>
              <p:spPr>
                <a:xfrm>
                  <a:off x="798781" y="28273661"/>
                  <a:ext cx="934950" cy="577081"/>
                </a:xfrm>
                <a:prstGeom prst="rect">
                  <a:avLst/>
                </a:prstGeom>
                <a:noFill/>
              </p:spPr>
              <p:txBody>
                <a:bodyPr wrap="square" rtlCol="0">
                  <a:spAutoFit/>
                </a:bodyPr>
                <a:lstStyle/>
                <a:p>
                  <a:pPr algn="ctr"/>
                  <a:r>
                    <a:rPr lang="en-US" altLang="ja-JP" b="1" dirty="0" smtClean="0"/>
                    <a:t>9.2</a:t>
                  </a:r>
                  <a:endParaRPr kumimoji="1" lang="ja-JP" altLang="en-US" b="1" dirty="0"/>
                </a:p>
              </p:txBody>
            </p:sp>
            <p:sp>
              <p:nvSpPr>
                <p:cNvPr id="130" name="テキスト ボックス 129"/>
                <p:cNvSpPr txBox="1"/>
                <p:nvPr/>
              </p:nvSpPr>
              <p:spPr>
                <a:xfrm>
                  <a:off x="1964535" y="29398411"/>
                  <a:ext cx="928712" cy="577081"/>
                </a:xfrm>
                <a:prstGeom prst="rect">
                  <a:avLst/>
                </a:prstGeom>
                <a:noFill/>
              </p:spPr>
              <p:txBody>
                <a:bodyPr wrap="square" rtlCol="0">
                  <a:spAutoFit/>
                </a:bodyPr>
                <a:lstStyle/>
                <a:p>
                  <a:pPr algn="ctr"/>
                  <a:r>
                    <a:rPr lang="en-US" altLang="ja-JP" b="1" dirty="0" smtClean="0"/>
                    <a:t>7.8</a:t>
                  </a:r>
                  <a:endParaRPr kumimoji="1" lang="ja-JP" altLang="en-US" b="1" dirty="0"/>
                </a:p>
              </p:txBody>
            </p:sp>
          </p:grpSp>
          <p:sp>
            <p:nvSpPr>
              <p:cNvPr id="104" name="円/楕円 103"/>
              <p:cNvSpPr/>
              <p:nvPr/>
            </p:nvSpPr>
            <p:spPr>
              <a:xfrm>
                <a:off x="947224" y="30938303"/>
                <a:ext cx="180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円/楕円 104"/>
              <p:cNvSpPr/>
              <p:nvPr/>
            </p:nvSpPr>
            <p:spPr>
              <a:xfrm>
                <a:off x="944708" y="30098245"/>
                <a:ext cx="180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36" name="直線コネクタ 135"/>
            <p:cNvCxnSpPr>
              <a:endCxn id="137" idx="3"/>
            </p:cNvCxnSpPr>
            <p:nvPr/>
          </p:nvCxnSpPr>
          <p:spPr>
            <a:xfrm flipH="1">
              <a:off x="895114" y="1995015"/>
              <a:ext cx="376974" cy="482807"/>
            </a:xfrm>
            <a:prstGeom prst="line">
              <a:avLst/>
            </a:prstGeom>
            <a:ln w="19050"/>
          </p:spPr>
          <p:style>
            <a:lnRef idx="2">
              <a:schemeClr val="dk1"/>
            </a:lnRef>
            <a:fillRef idx="0">
              <a:schemeClr val="dk1"/>
            </a:fillRef>
            <a:effectRef idx="1">
              <a:schemeClr val="dk1"/>
            </a:effectRef>
            <a:fontRef idx="minor">
              <a:schemeClr val="tx1"/>
            </a:fontRef>
          </p:style>
        </p:cxnSp>
        <p:sp>
          <p:nvSpPr>
            <p:cNvPr id="137" name="テキスト ボックス 136"/>
            <p:cNvSpPr txBox="1"/>
            <p:nvPr/>
          </p:nvSpPr>
          <p:spPr>
            <a:xfrm>
              <a:off x="-14059" y="2154656"/>
              <a:ext cx="909173" cy="646331"/>
            </a:xfrm>
            <a:prstGeom prst="rect">
              <a:avLst/>
            </a:prstGeom>
            <a:noFill/>
          </p:spPr>
          <p:txBody>
            <a:bodyPr wrap="none" rtlCol="0">
              <a:spAutoFit/>
            </a:bodyPr>
            <a:lstStyle/>
            <a:p>
              <a:pPr algn="ctr"/>
              <a:r>
                <a:rPr kumimoji="1" lang="en-US" altLang="ja-JP" b="1" dirty="0" smtClean="0">
                  <a:solidFill>
                    <a:srgbClr val="FF0000"/>
                  </a:solidFill>
                </a:rPr>
                <a:t>P10 gas</a:t>
              </a:r>
            </a:p>
            <a:p>
              <a:pPr algn="ctr"/>
              <a:r>
                <a:rPr lang="en-US" altLang="ja-JP" b="1" dirty="0">
                  <a:solidFill>
                    <a:srgbClr val="FF0000"/>
                  </a:solidFill>
                </a:rPr>
                <a:t>1atm</a:t>
              </a:r>
              <a:endParaRPr kumimoji="1" lang="ja-JP" altLang="en-US" b="1" dirty="0">
                <a:solidFill>
                  <a:srgbClr val="FF0000"/>
                </a:solidFill>
              </a:endParaRPr>
            </a:p>
          </p:txBody>
        </p:sp>
      </p:grpSp>
      <p:sp>
        <p:nvSpPr>
          <p:cNvPr id="11" name="テキスト ボックス 10"/>
          <p:cNvSpPr txBox="1"/>
          <p:nvPr/>
        </p:nvSpPr>
        <p:spPr>
          <a:xfrm>
            <a:off x="-67559" y="-40529"/>
            <a:ext cx="7661098" cy="898707"/>
          </a:xfrm>
          <a:prstGeom prst="rect">
            <a:avLst/>
          </a:prstGeom>
          <a:noFill/>
        </p:spPr>
        <p:txBody>
          <a:bodyPr wrap="square" rtlCol="0">
            <a:spAutoFit/>
          </a:bodyPr>
          <a:lstStyle/>
          <a:p>
            <a:pPr algn="ctr">
              <a:lnSpc>
                <a:spcPct val="110000"/>
              </a:lnSpc>
            </a:pPr>
            <a:r>
              <a:rPr kumimoji="1" lang="en-US" altLang="ja-JP" sz="2400" dirty="0" smtClean="0">
                <a:latin typeface="メイリオ"/>
                <a:ea typeface="メイリオ"/>
                <a:cs typeface="メイリオ"/>
              </a:rPr>
              <a:t>Double layer segmented </a:t>
            </a:r>
            <a:r>
              <a:rPr lang="en-US" altLang="ja-JP" sz="2400" dirty="0" smtClean="0">
                <a:latin typeface="メイリオ"/>
                <a:ea typeface="メイリオ"/>
                <a:cs typeface="メイリオ"/>
              </a:rPr>
              <a:t>proportional</a:t>
            </a:r>
            <a:r>
              <a:rPr kumimoji="1" lang="en-US" altLang="ja-JP" sz="2400" dirty="0" smtClean="0">
                <a:latin typeface="メイリオ"/>
                <a:ea typeface="メイリオ"/>
                <a:cs typeface="メイリオ"/>
              </a:rPr>
              <a:t> gas counter</a:t>
            </a:r>
          </a:p>
          <a:p>
            <a:pPr algn="ctr">
              <a:lnSpc>
                <a:spcPct val="110000"/>
              </a:lnSpc>
            </a:pPr>
            <a:r>
              <a:rPr lang="en-US" altLang="ja-JP" sz="2200" dirty="0" smtClean="0">
                <a:latin typeface="メイリオ"/>
                <a:ea typeface="メイリオ"/>
                <a:cs typeface="メイリオ"/>
              </a:rPr>
              <a:t>- for very low BG rate &lt; 0.01cps -</a:t>
            </a:r>
          </a:p>
        </p:txBody>
      </p:sp>
      <p:sp>
        <p:nvSpPr>
          <p:cNvPr id="96" name="テキスト ボックス 95"/>
          <p:cNvSpPr txBox="1"/>
          <p:nvPr/>
        </p:nvSpPr>
        <p:spPr>
          <a:xfrm>
            <a:off x="2356346" y="1025443"/>
            <a:ext cx="2825261" cy="584776"/>
          </a:xfrm>
          <a:prstGeom prst="rect">
            <a:avLst/>
          </a:prstGeom>
          <a:noFill/>
        </p:spPr>
        <p:txBody>
          <a:bodyPr wrap="square" rtlCol="0">
            <a:spAutoFit/>
          </a:bodyPr>
          <a:lstStyle/>
          <a:p>
            <a:pPr algn="ctr"/>
            <a:r>
              <a:rPr lang="en-US" altLang="ja-JP" b="1" dirty="0" smtClean="0">
                <a:solidFill>
                  <a:schemeClr val="tx1"/>
                </a:solidFill>
              </a:rPr>
              <a:t>A</a:t>
            </a:r>
            <a:r>
              <a:rPr kumimoji="1" lang="en-US" altLang="ja-JP" b="1" dirty="0" smtClean="0">
                <a:solidFill>
                  <a:schemeClr val="tx1"/>
                </a:solidFill>
              </a:rPr>
              <a:t>node wire</a:t>
            </a:r>
            <a:endParaRPr kumimoji="1" lang="en-US" altLang="ja-JP" sz="1400" dirty="0" smtClean="0">
              <a:solidFill>
                <a:srgbClr val="000000"/>
              </a:solidFill>
            </a:endParaRPr>
          </a:p>
          <a:p>
            <a:pPr algn="ctr"/>
            <a:r>
              <a:rPr lang="ja-JP" altLang="en-US" sz="1400" dirty="0" smtClean="0">
                <a:solidFill>
                  <a:srgbClr val="000000"/>
                </a:solidFill>
              </a:rPr>
              <a:t>(</a:t>
            </a:r>
            <a:r>
              <a:rPr lang="en-US" altLang="ja-JP" sz="1400" dirty="0" smtClean="0">
                <a:solidFill>
                  <a:srgbClr val="000000"/>
                </a:solidFill>
              </a:rPr>
              <a:t>Be-Cu/C</a:t>
            </a:r>
            <a:r>
              <a:rPr lang="ja-JP" altLang="en-US" sz="1400" dirty="0" smtClean="0">
                <a:solidFill>
                  <a:srgbClr val="000000"/>
                </a:solidFill>
              </a:rPr>
              <a:t> </a:t>
            </a:r>
            <a:r>
              <a:rPr lang="en-US" altLang="ja-JP" sz="1400" dirty="0" smtClean="0">
                <a:solidFill>
                  <a:srgbClr val="000000"/>
                </a:solidFill>
              </a:rPr>
              <a:t>100μφ</a:t>
            </a:r>
            <a:r>
              <a:rPr lang="ja-JP" altLang="en-US" sz="1400" dirty="0" smtClean="0">
                <a:solidFill>
                  <a:srgbClr val="000000"/>
                </a:solidFill>
              </a:rPr>
              <a:t>）</a:t>
            </a:r>
            <a:endParaRPr kumimoji="1" lang="en-US" altLang="ja-JP" sz="1400" dirty="0" smtClean="0">
              <a:solidFill>
                <a:srgbClr val="000000"/>
              </a:solidFill>
            </a:endParaRPr>
          </a:p>
        </p:txBody>
      </p:sp>
      <p:cxnSp>
        <p:nvCxnSpPr>
          <p:cNvPr id="98" name="直線コネクタ 97"/>
          <p:cNvCxnSpPr/>
          <p:nvPr/>
        </p:nvCxnSpPr>
        <p:spPr>
          <a:xfrm>
            <a:off x="4392263" y="1244773"/>
            <a:ext cx="900000" cy="1"/>
          </a:xfrm>
          <a:prstGeom prst="line">
            <a:avLst/>
          </a:prstGeom>
          <a:ln w="19050"/>
        </p:spPr>
        <p:style>
          <a:lnRef idx="2">
            <a:schemeClr val="dk1"/>
          </a:lnRef>
          <a:fillRef idx="0">
            <a:schemeClr val="dk1"/>
          </a:fillRef>
          <a:effectRef idx="1">
            <a:schemeClr val="dk1"/>
          </a:effectRef>
          <a:fontRef idx="minor">
            <a:schemeClr val="tx1"/>
          </a:fontRef>
        </p:style>
      </p:cxnSp>
      <p:sp>
        <p:nvSpPr>
          <p:cNvPr id="99" name="テキスト ボックス 98"/>
          <p:cNvSpPr txBox="1"/>
          <p:nvPr/>
        </p:nvSpPr>
        <p:spPr>
          <a:xfrm>
            <a:off x="2076513" y="2295166"/>
            <a:ext cx="3200799" cy="584776"/>
          </a:xfrm>
          <a:prstGeom prst="rect">
            <a:avLst/>
          </a:prstGeom>
          <a:noFill/>
        </p:spPr>
        <p:txBody>
          <a:bodyPr wrap="square" rtlCol="0">
            <a:spAutoFit/>
          </a:bodyPr>
          <a:lstStyle/>
          <a:p>
            <a:pPr algn="ctr"/>
            <a:r>
              <a:rPr lang="en-US" altLang="ja-JP" b="1" dirty="0" smtClean="0">
                <a:solidFill>
                  <a:schemeClr val="tx1"/>
                </a:solidFill>
              </a:rPr>
              <a:t>C</a:t>
            </a:r>
            <a:r>
              <a:rPr kumimoji="1" lang="en-US" altLang="ja-JP" b="1" dirty="0" smtClean="0">
                <a:solidFill>
                  <a:schemeClr val="tx1"/>
                </a:solidFill>
              </a:rPr>
              <a:t>athode foil</a:t>
            </a:r>
          </a:p>
          <a:p>
            <a:pPr algn="ctr"/>
            <a:r>
              <a:rPr lang="en-US" altLang="ja-JP" sz="1400" dirty="0" smtClean="0">
                <a:solidFill>
                  <a:schemeClr val="tx1"/>
                </a:solidFill>
              </a:rPr>
              <a:t>(25 </a:t>
            </a:r>
            <a:r>
              <a:rPr lang="en-US" altLang="en-US" sz="1400" dirty="0" err="1" smtClean="0"/>
              <a:t>μm</a:t>
            </a:r>
            <a:r>
              <a:rPr lang="en-US" altLang="en-US" sz="1400" dirty="0" smtClean="0"/>
              <a:t>　aluminized </a:t>
            </a:r>
            <a:r>
              <a:rPr lang="en-US" altLang="en-US" sz="1400" dirty="0" err="1" smtClean="0"/>
              <a:t>mylar</a:t>
            </a:r>
            <a:r>
              <a:rPr lang="en-US" altLang="en-US" sz="1400" dirty="0" smtClean="0"/>
              <a:t>)</a:t>
            </a:r>
            <a:endParaRPr lang="en-US" altLang="ja-JP" sz="1400" dirty="0" smtClean="0">
              <a:solidFill>
                <a:schemeClr val="tx1"/>
              </a:solidFill>
            </a:endParaRPr>
          </a:p>
        </p:txBody>
      </p:sp>
      <p:cxnSp>
        <p:nvCxnSpPr>
          <p:cNvPr id="132" name="直線コネクタ 131"/>
          <p:cNvCxnSpPr/>
          <p:nvPr/>
        </p:nvCxnSpPr>
        <p:spPr>
          <a:xfrm flipH="1" flipV="1">
            <a:off x="1940700" y="2445317"/>
            <a:ext cx="936000" cy="515"/>
          </a:xfrm>
          <a:prstGeom prst="line">
            <a:avLst/>
          </a:prstGeom>
          <a:ln w="19050"/>
        </p:spPr>
        <p:style>
          <a:lnRef idx="2">
            <a:schemeClr val="dk1"/>
          </a:lnRef>
          <a:fillRef idx="0">
            <a:schemeClr val="dk1"/>
          </a:fillRef>
          <a:effectRef idx="1">
            <a:schemeClr val="dk1"/>
          </a:effectRef>
          <a:fontRef idx="minor">
            <a:schemeClr val="tx1"/>
          </a:fontRef>
        </p:style>
      </p:cxnSp>
      <p:cxnSp>
        <p:nvCxnSpPr>
          <p:cNvPr id="133" name="直線コネクタ 132"/>
          <p:cNvCxnSpPr>
            <a:endCxn id="105" idx="7"/>
          </p:cNvCxnSpPr>
          <p:nvPr/>
        </p:nvCxnSpPr>
        <p:spPr>
          <a:xfrm flipH="1">
            <a:off x="1573664" y="1256441"/>
            <a:ext cx="1561041" cy="668115"/>
          </a:xfrm>
          <a:prstGeom prst="line">
            <a:avLst/>
          </a:prstGeom>
          <a:ln w="19050"/>
        </p:spPr>
        <p:style>
          <a:lnRef idx="2">
            <a:schemeClr val="dk1"/>
          </a:lnRef>
          <a:fillRef idx="0">
            <a:schemeClr val="dk1"/>
          </a:fillRef>
          <a:effectRef idx="1">
            <a:schemeClr val="dk1"/>
          </a:effectRef>
          <a:fontRef idx="minor">
            <a:schemeClr val="tx1"/>
          </a:fontRef>
        </p:style>
      </p:cxnSp>
      <p:cxnSp>
        <p:nvCxnSpPr>
          <p:cNvPr id="134" name="直線コネクタ 133"/>
          <p:cNvCxnSpPr>
            <a:endCxn id="104" idx="7"/>
          </p:cNvCxnSpPr>
          <p:nvPr/>
        </p:nvCxnSpPr>
        <p:spPr>
          <a:xfrm flipH="1">
            <a:off x="1575270" y="1256427"/>
            <a:ext cx="1532406" cy="1205752"/>
          </a:xfrm>
          <a:prstGeom prst="line">
            <a:avLst/>
          </a:prstGeom>
          <a:ln w="19050"/>
        </p:spPr>
        <p:style>
          <a:lnRef idx="2">
            <a:schemeClr val="dk1"/>
          </a:lnRef>
          <a:fillRef idx="0">
            <a:schemeClr val="dk1"/>
          </a:fillRef>
          <a:effectRef idx="1">
            <a:schemeClr val="dk1"/>
          </a:effectRef>
          <a:fontRef idx="minor">
            <a:schemeClr val="tx1"/>
          </a:fontRef>
        </p:style>
      </p:cxnSp>
      <p:cxnSp>
        <p:nvCxnSpPr>
          <p:cNvPr id="150" name="直線コネクタ 149"/>
          <p:cNvCxnSpPr/>
          <p:nvPr/>
        </p:nvCxnSpPr>
        <p:spPr>
          <a:xfrm flipV="1">
            <a:off x="4418886" y="2462172"/>
            <a:ext cx="864000" cy="472"/>
          </a:xfrm>
          <a:prstGeom prst="line">
            <a:avLst/>
          </a:prstGeom>
          <a:ln w="19050"/>
        </p:spPr>
        <p:style>
          <a:lnRef idx="2">
            <a:schemeClr val="dk1"/>
          </a:lnRef>
          <a:fillRef idx="0">
            <a:schemeClr val="dk1"/>
          </a:fillRef>
          <a:effectRef idx="1">
            <a:schemeClr val="dk1"/>
          </a:effectRef>
          <a:fontRef idx="minor">
            <a:schemeClr val="tx1"/>
          </a:fontRef>
        </p:style>
      </p:cxnSp>
      <p:grpSp>
        <p:nvGrpSpPr>
          <p:cNvPr id="26" name="グループ化 25"/>
          <p:cNvGrpSpPr/>
          <p:nvPr/>
        </p:nvGrpSpPr>
        <p:grpSpPr>
          <a:xfrm>
            <a:off x="158409" y="3072256"/>
            <a:ext cx="4996405" cy="3795433"/>
            <a:chOff x="-1635587" y="2677328"/>
            <a:chExt cx="6638927" cy="5043145"/>
          </a:xfrm>
        </p:grpSpPr>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480"/>
            <a:stretch/>
          </p:blipFill>
          <p:spPr bwMode="auto">
            <a:xfrm>
              <a:off x="0" y="2999969"/>
              <a:ext cx="4556599" cy="43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1" name="グループ化 80"/>
            <p:cNvGrpSpPr/>
            <p:nvPr/>
          </p:nvGrpSpPr>
          <p:grpSpPr>
            <a:xfrm>
              <a:off x="1497402" y="5238589"/>
              <a:ext cx="1574078" cy="1110298"/>
              <a:chOff x="1884579" y="35966044"/>
              <a:chExt cx="2623464" cy="1850497"/>
            </a:xfrm>
          </p:grpSpPr>
          <p:sp>
            <p:nvSpPr>
              <p:cNvPr id="93" name="上矢印 92"/>
              <p:cNvSpPr/>
              <p:nvPr/>
            </p:nvSpPr>
            <p:spPr>
              <a:xfrm>
                <a:off x="2953988" y="35966044"/>
                <a:ext cx="484632" cy="978408"/>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94" name="テキスト ボックス 93"/>
              <p:cNvSpPr txBox="1"/>
              <p:nvPr/>
            </p:nvSpPr>
            <p:spPr>
              <a:xfrm>
                <a:off x="1884579" y="36998630"/>
                <a:ext cx="2623464" cy="817911"/>
              </a:xfrm>
              <a:prstGeom prst="rect">
                <a:avLst/>
              </a:prstGeom>
              <a:noFill/>
            </p:spPr>
            <p:txBody>
              <a:bodyPr wrap="none" rtlCol="0">
                <a:spAutoFit/>
              </a:bodyPr>
              <a:lstStyle/>
              <a:p>
                <a:pPr algn="ctr"/>
                <a:r>
                  <a:rPr kumimoji="1" lang="en-US" altLang="ja-JP" b="1" dirty="0" smtClean="0">
                    <a:solidFill>
                      <a:srgbClr val="0000FF"/>
                    </a:solidFill>
                  </a:rPr>
                  <a:t>KISS beam</a:t>
                </a:r>
                <a:endParaRPr kumimoji="1" lang="ja-JP" altLang="en-US" b="1" dirty="0">
                  <a:solidFill>
                    <a:srgbClr val="0000FF"/>
                  </a:solidFill>
                </a:endParaRPr>
              </a:p>
            </p:txBody>
          </p:sp>
        </p:grpSp>
        <p:sp>
          <p:nvSpPr>
            <p:cNvPr id="82" name="テキスト ボックス 81"/>
            <p:cNvSpPr txBox="1"/>
            <p:nvPr/>
          </p:nvSpPr>
          <p:spPr>
            <a:xfrm>
              <a:off x="-1635587" y="6861667"/>
              <a:ext cx="2852012" cy="858806"/>
            </a:xfrm>
            <a:prstGeom prst="rect">
              <a:avLst/>
            </a:prstGeom>
            <a:noFill/>
          </p:spPr>
          <p:txBody>
            <a:bodyPr wrap="square" rtlCol="0">
              <a:spAutoFit/>
            </a:bodyPr>
            <a:lstStyle/>
            <a:p>
              <a:pPr algn="ctr"/>
              <a:r>
                <a:rPr lang="en-US" altLang="ja-JP" b="1" dirty="0" smtClean="0">
                  <a:solidFill>
                    <a:srgbClr val="0000FF"/>
                  </a:solidFill>
                </a:rPr>
                <a:t>2 layers ×16 segments</a:t>
              </a:r>
              <a:endParaRPr kumimoji="1" lang="ja-JP" altLang="en-US" b="1" dirty="0">
                <a:solidFill>
                  <a:srgbClr val="0000FF"/>
                </a:solidFill>
              </a:endParaRPr>
            </a:p>
          </p:txBody>
        </p:sp>
        <p:cxnSp>
          <p:nvCxnSpPr>
            <p:cNvPr id="89" name="直線コネクタ 88"/>
            <p:cNvCxnSpPr/>
            <p:nvPr/>
          </p:nvCxnSpPr>
          <p:spPr>
            <a:xfrm>
              <a:off x="161483" y="4276145"/>
              <a:ext cx="4491212" cy="1581990"/>
            </a:xfrm>
            <a:prstGeom prst="line">
              <a:avLst/>
            </a:prstGeom>
            <a:ln w="28575">
              <a:solidFill>
                <a:srgbClr val="00FF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flipV="1">
              <a:off x="2278299" y="3392321"/>
              <a:ext cx="1792958" cy="1767648"/>
            </a:xfrm>
            <a:prstGeom prst="line">
              <a:avLst/>
            </a:prstGeom>
            <a:ln w="28575">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1" name="テキスト ボックス 90"/>
            <p:cNvSpPr txBox="1"/>
            <p:nvPr/>
          </p:nvSpPr>
          <p:spPr>
            <a:xfrm>
              <a:off x="3642879" y="3051593"/>
              <a:ext cx="336223" cy="490746"/>
            </a:xfrm>
            <a:prstGeom prst="rect">
              <a:avLst/>
            </a:prstGeom>
            <a:noFill/>
          </p:spPr>
          <p:txBody>
            <a:bodyPr wrap="square" rtlCol="0">
              <a:spAutoFit/>
            </a:bodyPr>
            <a:lstStyle/>
            <a:p>
              <a:r>
                <a:rPr lang="en-US" altLang="ja-JP" b="1" dirty="0" smtClean="0">
                  <a:solidFill>
                    <a:srgbClr val="FF0000"/>
                  </a:solidFill>
                </a:rPr>
                <a:t>β</a:t>
              </a:r>
              <a:endParaRPr kumimoji="1" lang="en-US" altLang="ja-JP" b="1" dirty="0" smtClean="0">
                <a:solidFill>
                  <a:srgbClr val="FF0000"/>
                </a:solidFill>
              </a:endParaRPr>
            </a:p>
          </p:txBody>
        </p:sp>
        <p:sp>
          <p:nvSpPr>
            <p:cNvPr id="78" name="円/楕円 77"/>
            <p:cNvSpPr/>
            <p:nvPr/>
          </p:nvSpPr>
          <p:spPr>
            <a:xfrm>
              <a:off x="1350455" y="3668343"/>
              <a:ext cx="714163" cy="87444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cxnSp>
          <p:nvCxnSpPr>
            <p:cNvPr id="79" name="直線矢印コネクタ 78"/>
            <p:cNvCxnSpPr>
              <a:stCxn id="78" idx="1"/>
            </p:cNvCxnSpPr>
            <p:nvPr/>
          </p:nvCxnSpPr>
          <p:spPr>
            <a:xfrm flipH="1" flipV="1">
              <a:off x="1021534" y="2677328"/>
              <a:ext cx="433507" cy="1119074"/>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
          <p:nvSpPr>
            <p:cNvPr id="80" name="テキスト ボックス 79"/>
            <p:cNvSpPr txBox="1"/>
            <p:nvPr/>
          </p:nvSpPr>
          <p:spPr>
            <a:xfrm>
              <a:off x="4392263" y="5858136"/>
              <a:ext cx="611077" cy="490746"/>
            </a:xfrm>
            <a:prstGeom prst="rect">
              <a:avLst/>
            </a:prstGeom>
            <a:noFill/>
          </p:spPr>
          <p:txBody>
            <a:bodyPr wrap="square" rtlCol="0">
              <a:spAutoFit/>
            </a:bodyPr>
            <a:lstStyle/>
            <a:p>
              <a:r>
                <a:rPr kumimoji="1" lang="en-US" altLang="ja-JP" b="1" dirty="0" smtClean="0">
                  <a:solidFill>
                    <a:srgbClr val="00FF00"/>
                  </a:solidFill>
                </a:rPr>
                <a:t>BG</a:t>
              </a:r>
              <a:endParaRPr kumimoji="1" lang="ja-JP" altLang="en-US" b="1" dirty="0">
                <a:solidFill>
                  <a:srgbClr val="00FF00"/>
                </a:solidFill>
              </a:endParaRPr>
            </a:p>
          </p:txBody>
        </p:sp>
        <p:sp>
          <p:nvSpPr>
            <p:cNvPr id="83" name="爆発 1 82"/>
            <p:cNvSpPr/>
            <p:nvPr/>
          </p:nvSpPr>
          <p:spPr>
            <a:xfrm>
              <a:off x="982770" y="4508433"/>
              <a:ext cx="216000" cy="216000"/>
            </a:xfrm>
            <a:prstGeom prst="irregularSeal1">
              <a:avLst/>
            </a:prstGeom>
            <a:solidFill>
              <a:srgbClr val="FFFF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84" name="爆発 1 83"/>
            <p:cNvSpPr/>
            <p:nvPr/>
          </p:nvSpPr>
          <p:spPr>
            <a:xfrm>
              <a:off x="1230955" y="4600075"/>
              <a:ext cx="216000" cy="216000"/>
            </a:xfrm>
            <a:prstGeom prst="irregularSeal1">
              <a:avLst/>
            </a:prstGeom>
            <a:solidFill>
              <a:srgbClr val="FFFF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85" name="爆発 1 84"/>
            <p:cNvSpPr/>
            <p:nvPr/>
          </p:nvSpPr>
          <p:spPr>
            <a:xfrm>
              <a:off x="3174778" y="5275041"/>
              <a:ext cx="216000" cy="216000"/>
            </a:xfrm>
            <a:prstGeom prst="irregularSeal1">
              <a:avLst/>
            </a:prstGeom>
            <a:solidFill>
              <a:srgbClr val="FFFF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86" name="爆発 1 85"/>
            <p:cNvSpPr/>
            <p:nvPr/>
          </p:nvSpPr>
          <p:spPr>
            <a:xfrm>
              <a:off x="3421521" y="5359214"/>
              <a:ext cx="216000" cy="216000"/>
            </a:xfrm>
            <a:prstGeom prst="irregularSeal1">
              <a:avLst/>
            </a:prstGeom>
            <a:solidFill>
              <a:srgbClr val="FFFF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87" name="爆発 1 86"/>
            <p:cNvSpPr/>
            <p:nvPr/>
          </p:nvSpPr>
          <p:spPr>
            <a:xfrm>
              <a:off x="2936206" y="4305119"/>
              <a:ext cx="216000" cy="216000"/>
            </a:xfrm>
            <a:prstGeom prst="irregularSeal1">
              <a:avLst/>
            </a:prstGeom>
            <a:solidFill>
              <a:srgbClr val="FFFF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88" name="爆発 1 87"/>
            <p:cNvSpPr/>
            <p:nvPr/>
          </p:nvSpPr>
          <p:spPr>
            <a:xfrm>
              <a:off x="3114982" y="4146133"/>
              <a:ext cx="216000" cy="216000"/>
            </a:xfrm>
            <a:prstGeom prst="irregularSeal1">
              <a:avLst/>
            </a:prstGeom>
            <a:solidFill>
              <a:srgbClr val="FFFF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grpSp>
      <p:grpSp>
        <p:nvGrpSpPr>
          <p:cNvPr id="4" name="図形グループ 3"/>
          <p:cNvGrpSpPr/>
          <p:nvPr/>
        </p:nvGrpSpPr>
        <p:grpSpPr>
          <a:xfrm>
            <a:off x="5611446" y="2"/>
            <a:ext cx="3574194" cy="6858003"/>
            <a:chOff x="6079066" y="1"/>
            <a:chExt cx="3872044" cy="6858003"/>
          </a:xfrm>
        </p:grpSpPr>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7807" r="7790" b="13615"/>
            <a:stretch/>
          </p:blipFill>
          <p:spPr bwMode="auto">
            <a:xfrm rot="16200000">
              <a:off x="4810109" y="1912947"/>
              <a:ext cx="6858003" cy="303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上矢印 67"/>
            <p:cNvSpPr/>
            <p:nvPr/>
          </p:nvSpPr>
          <p:spPr>
            <a:xfrm rot="2400000">
              <a:off x="7527845" y="3812049"/>
              <a:ext cx="315011" cy="587045"/>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rot="18600000">
              <a:off x="6392793" y="4559588"/>
              <a:ext cx="1282606" cy="400110"/>
            </a:xfrm>
            <a:prstGeom prst="rect">
              <a:avLst/>
            </a:prstGeom>
            <a:noFill/>
          </p:spPr>
          <p:txBody>
            <a:bodyPr wrap="square" rtlCol="0">
              <a:spAutoFit/>
            </a:bodyPr>
            <a:lstStyle/>
            <a:p>
              <a:pPr algn="ctr"/>
              <a:r>
                <a:rPr kumimoji="1" lang="en-US" altLang="ja-JP" b="1" dirty="0" smtClean="0">
                  <a:solidFill>
                    <a:srgbClr val="0000FF"/>
                  </a:solidFill>
                </a:rPr>
                <a:t>KISS beam</a:t>
              </a:r>
              <a:endParaRPr kumimoji="1" lang="ja-JP" altLang="en-US" b="1" dirty="0">
                <a:solidFill>
                  <a:srgbClr val="0000FF"/>
                </a:solidFill>
              </a:endParaRPr>
            </a:p>
          </p:txBody>
        </p:sp>
        <p:sp>
          <p:nvSpPr>
            <p:cNvPr id="71" name="テキスト ボックス 70"/>
            <p:cNvSpPr txBox="1"/>
            <p:nvPr/>
          </p:nvSpPr>
          <p:spPr>
            <a:xfrm>
              <a:off x="9085481" y="12700"/>
              <a:ext cx="865629" cy="369332"/>
            </a:xfrm>
            <a:prstGeom prst="rect">
              <a:avLst/>
            </a:prstGeom>
            <a:noFill/>
          </p:spPr>
          <p:txBody>
            <a:bodyPr wrap="square" rtlCol="0">
              <a:spAutoFit/>
            </a:bodyPr>
            <a:lstStyle/>
            <a:p>
              <a:pPr algn="ctr"/>
              <a:r>
                <a:rPr lang="en-US" altLang="ja-JP" b="1" dirty="0" smtClean="0">
                  <a:solidFill>
                    <a:srgbClr val="0000FF"/>
                  </a:solidFill>
                </a:rPr>
                <a:t>T</a:t>
              </a:r>
              <a:r>
                <a:rPr kumimoji="1" lang="en-US" altLang="ja-JP" b="1" dirty="0" smtClean="0">
                  <a:solidFill>
                    <a:srgbClr val="0000FF"/>
                  </a:solidFill>
                </a:rPr>
                <a:t>ape</a:t>
              </a:r>
            </a:p>
          </p:txBody>
        </p:sp>
        <p:sp>
          <p:nvSpPr>
            <p:cNvPr id="72" name="テキスト ボックス 71"/>
            <p:cNvSpPr txBox="1"/>
            <p:nvPr/>
          </p:nvSpPr>
          <p:spPr>
            <a:xfrm>
              <a:off x="6752039" y="1846260"/>
              <a:ext cx="706559" cy="369332"/>
            </a:xfrm>
            <a:prstGeom prst="rect">
              <a:avLst/>
            </a:prstGeom>
            <a:noFill/>
          </p:spPr>
          <p:txBody>
            <a:bodyPr wrap="square" rtlCol="0">
              <a:spAutoFit/>
            </a:bodyPr>
            <a:lstStyle/>
            <a:p>
              <a:pPr algn="ctr"/>
              <a:r>
                <a:rPr kumimoji="1" lang="en-US" altLang="ja-JP" b="1" dirty="0" smtClean="0">
                  <a:solidFill>
                    <a:srgbClr val="0000FF"/>
                  </a:solidFill>
                </a:rPr>
                <a:t>ABS</a:t>
              </a:r>
              <a:endParaRPr kumimoji="1" lang="ja-JP" altLang="en-US" b="1" dirty="0">
                <a:solidFill>
                  <a:srgbClr val="0000FF"/>
                </a:solidFill>
              </a:endParaRPr>
            </a:p>
          </p:txBody>
        </p:sp>
        <p:cxnSp>
          <p:nvCxnSpPr>
            <p:cNvPr id="73" name="直線コネクタ 72"/>
            <p:cNvCxnSpPr>
              <a:stCxn id="72" idx="3"/>
            </p:cNvCxnSpPr>
            <p:nvPr/>
          </p:nvCxnSpPr>
          <p:spPr>
            <a:xfrm flipV="1">
              <a:off x="7458606" y="1454370"/>
              <a:ext cx="438157" cy="576556"/>
            </a:xfrm>
            <a:prstGeom prst="line">
              <a:avLst/>
            </a:prstGeom>
            <a:ln w="19050"/>
          </p:spPr>
          <p:style>
            <a:lnRef idx="2">
              <a:schemeClr val="dk1"/>
            </a:lnRef>
            <a:fillRef idx="0">
              <a:schemeClr val="dk1"/>
            </a:fillRef>
            <a:effectRef idx="1">
              <a:schemeClr val="dk1"/>
            </a:effectRef>
            <a:fontRef idx="minor">
              <a:schemeClr val="tx1"/>
            </a:fontRef>
          </p:style>
        </p:cxnSp>
        <p:cxnSp>
          <p:nvCxnSpPr>
            <p:cNvPr id="138" name="直線コネクタ 137"/>
            <p:cNvCxnSpPr>
              <a:stCxn id="72" idx="3"/>
            </p:cNvCxnSpPr>
            <p:nvPr/>
          </p:nvCxnSpPr>
          <p:spPr>
            <a:xfrm flipV="1">
              <a:off x="7458606" y="1934411"/>
              <a:ext cx="438157" cy="96519"/>
            </a:xfrm>
            <a:prstGeom prst="line">
              <a:avLst/>
            </a:prstGeom>
            <a:ln w="19050"/>
          </p:spPr>
          <p:style>
            <a:lnRef idx="2">
              <a:schemeClr val="dk1"/>
            </a:lnRef>
            <a:fillRef idx="0">
              <a:schemeClr val="dk1"/>
            </a:fillRef>
            <a:effectRef idx="1">
              <a:schemeClr val="dk1"/>
            </a:effectRef>
            <a:fontRef idx="minor">
              <a:schemeClr val="tx1"/>
            </a:fontRef>
          </p:style>
        </p:cxnSp>
        <p:sp>
          <p:nvSpPr>
            <p:cNvPr id="139" name="テキスト ボックス 138"/>
            <p:cNvSpPr txBox="1"/>
            <p:nvPr/>
          </p:nvSpPr>
          <p:spPr>
            <a:xfrm>
              <a:off x="6280392" y="5890780"/>
              <a:ext cx="1521437" cy="923330"/>
            </a:xfrm>
            <a:prstGeom prst="rect">
              <a:avLst/>
            </a:prstGeom>
            <a:noFill/>
          </p:spPr>
          <p:txBody>
            <a:bodyPr wrap="square" rtlCol="0">
              <a:spAutoFit/>
            </a:bodyPr>
            <a:lstStyle/>
            <a:p>
              <a:pPr algn="ctr"/>
              <a:r>
                <a:rPr lang="en-US" altLang="ja-JP" b="1" dirty="0">
                  <a:solidFill>
                    <a:srgbClr val="0000FF"/>
                  </a:solidFill>
                </a:rPr>
                <a:t>M</a:t>
              </a:r>
              <a:r>
                <a:rPr kumimoji="1" lang="en-US" altLang="ja-JP" b="1" dirty="0" smtClean="0">
                  <a:solidFill>
                    <a:srgbClr val="0000FF"/>
                  </a:solidFill>
                </a:rPr>
                <a:t>esh</a:t>
              </a:r>
            </a:p>
            <a:p>
              <a:pPr algn="ctr"/>
              <a:r>
                <a:rPr lang="en-US" altLang="ja-JP" b="1" dirty="0" smtClean="0">
                  <a:solidFill>
                    <a:srgbClr val="0000FF"/>
                  </a:solidFill>
                </a:rPr>
                <a:t>&amp;</a:t>
              </a:r>
            </a:p>
            <a:p>
              <a:pPr algn="ctr"/>
              <a:r>
                <a:rPr kumimoji="1" lang="en-US" altLang="ja-JP" b="1" dirty="0" smtClean="0">
                  <a:solidFill>
                    <a:srgbClr val="0000FF"/>
                  </a:solidFill>
                </a:rPr>
                <a:t>Myler foil</a:t>
              </a:r>
              <a:endParaRPr kumimoji="1" lang="ja-JP" altLang="en-US" b="1" dirty="0">
                <a:solidFill>
                  <a:srgbClr val="0000FF"/>
                </a:solidFill>
              </a:endParaRPr>
            </a:p>
          </p:txBody>
        </p:sp>
        <p:cxnSp>
          <p:nvCxnSpPr>
            <p:cNvPr id="140" name="直線コネクタ 139"/>
            <p:cNvCxnSpPr/>
            <p:nvPr/>
          </p:nvCxnSpPr>
          <p:spPr>
            <a:xfrm flipV="1">
              <a:off x="7454528" y="5968935"/>
              <a:ext cx="870082" cy="391958"/>
            </a:xfrm>
            <a:prstGeom prst="line">
              <a:avLst/>
            </a:prstGeom>
            <a:ln w="19050"/>
          </p:spPr>
          <p:style>
            <a:lnRef idx="1">
              <a:schemeClr val="dk1"/>
            </a:lnRef>
            <a:fillRef idx="0">
              <a:schemeClr val="dk1"/>
            </a:fillRef>
            <a:effectRef idx="0">
              <a:schemeClr val="dk1"/>
            </a:effectRef>
            <a:fontRef idx="minor">
              <a:schemeClr val="tx1"/>
            </a:fontRef>
          </p:style>
        </p:cxnSp>
        <p:cxnSp>
          <p:nvCxnSpPr>
            <p:cNvPr id="16" name="直線コネクタ 15"/>
            <p:cNvCxnSpPr/>
            <p:nvPr/>
          </p:nvCxnSpPr>
          <p:spPr>
            <a:xfrm flipH="1" flipV="1">
              <a:off x="8593570" y="135349"/>
              <a:ext cx="597715" cy="83285"/>
            </a:xfrm>
            <a:prstGeom prst="line">
              <a:avLst/>
            </a:prstGeom>
            <a:ln w="19050"/>
          </p:spPr>
          <p:style>
            <a:lnRef idx="1">
              <a:schemeClr val="dk1"/>
            </a:lnRef>
            <a:fillRef idx="0">
              <a:schemeClr val="dk1"/>
            </a:fillRef>
            <a:effectRef idx="0">
              <a:schemeClr val="dk1"/>
            </a:effectRef>
            <a:fontRef idx="minor">
              <a:schemeClr val="tx1"/>
            </a:fontRef>
          </p:style>
        </p:cxnSp>
        <p:sp>
          <p:nvSpPr>
            <p:cNvPr id="2" name="テキスト ボックス 1"/>
            <p:cNvSpPr txBox="1"/>
            <p:nvPr/>
          </p:nvSpPr>
          <p:spPr>
            <a:xfrm>
              <a:off x="6079066" y="2586566"/>
              <a:ext cx="1676411" cy="369332"/>
            </a:xfrm>
            <a:prstGeom prst="rect">
              <a:avLst/>
            </a:prstGeom>
            <a:noFill/>
          </p:spPr>
          <p:txBody>
            <a:bodyPr wrap="none" rtlCol="0">
              <a:spAutoFit/>
            </a:bodyPr>
            <a:lstStyle/>
            <a:p>
              <a:r>
                <a:rPr lang="en-US" altLang="ja-JP" dirty="0">
                  <a:latin typeface="Symbol" panose="05050102010706020507" pitchFamily="18" charset="2"/>
                </a:rPr>
                <a:t>ΔΩ </a:t>
              </a:r>
              <a:r>
                <a:rPr lang="en-US" altLang="ja-JP" b="1" dirty="0"/>
                <a:t>= 79% (4π</a:t>
              </a:r>
              <a:r>
                <a:rPr lang="en-US" altLang="ja-JP" b="1" dirty="0" smtClean="0"/>
                <a:t>)</a:t>
              </a:r>
              <a:endParaRPr lang="ja-JP" altLang="en-US" b="1" dirty="0"/>
            </a:p>
          </p:txBody>
        </p:sp>
      </p:grpSp>
    </p:spTree>
    <p:extLst>
      <p:ext uri="{BB962C8B-B14F-4D97-AF65-F5344CB8AC3E}">
        <p14:creationId xmlns:p14="http://schemas.microsoft.com/office/powerpoint/2010/main" val="368136715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68738" y="160190"/>
            <a:ext cx="5386294" cy="461665"/>
          </a:xfrm>
          <a:prstGeom prst="rect">
            <a:avLst/>
          </a:prstGeom>
        </p:spPr>
        <p:txBody>
          <a:bodyPr wrap="square">
            <a:spAutoFit/>
          </a:bodyPr>
          <a:lstStyle/>
          <a:p>
            <a:r>
              <a:rPr lang="en-US" altLang="ja-JP" sz="2400" dirty="0" smtClean="0">
                <a:latin typeface="メイリオ"/>
                <a:ea typeface="メイリオ"/>
                <a:cs typeface="メイリオ"/>
              </a:rPr>
              <a:t>Inflation of MRTOF-MS at RIBF </a:t>
            </a:r>
            <a:endParaRPr lang="en-US" altLang="ja-JP" sz="2400" dirty="0">
              <a:latin typeface="メイリオ"/>
              <a:ea typeface="メイリオ"/>
              <a:cs typeface="メイリオ"/>
            </a:endParaRPr>
          </a:p>
        </p:txBody>
      </p:sp>
      <p:pic>
        <p:nvPicPr>
          <p:cNvPr id="8" name="図 7"/>
          <p:cNvPicPr>
            <a:picLocks noChangeAspect="1"/>
          </p:cNvPicPr>
          <p:nvPr/>
        </p:nvPicPr>
        <p:blipFill rotWithShape="1">
          <a:blip r:embed="rId2"/>
          <a:srcRect t="13030"/>
          <a:stretch/>
        </p:blipFill>
        <p:spPr>
          <a:xfrm>
            <a:off x="22100" y="893626"/>
            <a:ext cx="7650490" cy="5964373"/>
          </a:xfrm>
          <a:prstGeom prst="rect">
            <a:avLst/>
          </a:prstGeom>
        </p:spPr>
      </p:pic>
      <p:sp>
        <p:nvSpPr>
          <p:cNvPr id="9" name="テキスト ボックス 8"/>
          <p:cNvSpPr txBox="1"/>
          <p:nvPr/>
        </p:nvSpPr>
        <p:spPr>
          <a:xfrm>
            <a:off x="7403127" y="2904288"/>
            <a:ext cx="1595309" cy="1200329"/>
          </a:xfrm>
          <a:prstGeom prst="rect">
            <a:avLst/>
          </a:prstGeom>
          <a:noFill/>
        </p:spPr>
        <p:txBody>
          <a:bodyPr wrap="none" rtlCol="0">
            <a:spAutoFit/>
          </a:bodyPr>
          <a:lstStyle/>
          <a:p>
            <a:r>
              <a:rPr lang="en-US" dirty="0" smtClean="0"/>
              <a:t>Precise mass </a:t>
            </a:r>
          </a:p>
          <a:p>
            <a:r>
              <a:rPr lang="en-US" dirty="0" smtClean="0"/>
              <a:t>measurements</a:t>
            </a:r>
          </a:p>
          <a:p>
            <a:r>
              <a:rPr lang="en-US" dirty="0" smtClean="0"/>
              <a:t>for more than </a:t>
            </a:r>
          </a:p>
          <a:p>
            <a:r>
              <a:rPr lang="en-US" dirty="0" smtClean="0"/>
              <a:t>1000 nuclides</a:t>
            </a:r>
          </a:p>
        </p:txBody>
      </p:sp>
    </p:spTree>
    <p:extLst>
      <p:ext uri="{BB962C8B-B14F-4D97-AF65-F5344CB8AC3E}">
        <p14:creationId xmlns:p14="http://schemas.microsoft.com/office/powerpoint/2010/main" val="86092872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図 3" descr="RIBF+bigPo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674" y="1642210"/>
            <a:ext cx="8574088"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テキスト ボックス 4"/>
          <p:cNvSpPr txBox="1">
            <a:spLocks noChangeArrowheads="1"/>
          </p:cNvSpPr>
          <p:nvPr/>
        </p:nvSpPr>
        <p:spPr bwMode="auto">
          <a:xfrm>
            <a:off x="3521943" y="3342426"/>
            <a:ext cx="851465"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28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000">
                <a:solidFill>
                  <a:schemeClr val="tx1"/>
                </a:solidFill>
                <a:latin typeface="Times New Roman" charset="0"/>
                <a:ea typeface="ＭＳ Ｐゴシック" charset="0"/>
              </a:defRPr>
            </a:lvl4pPr>
            <a:lvl5pPr marL="2057400" indent="-228600">
              <a:defRPr kumimoji="1" sz="2000">
                <a:solidFill>
                  <a:schemeClr val="tx1"/>
                </a:solidFill>
                <a:latin typeface="Times New Roman" charset="0"/>
                <a:ea typeface="ＭＳ Ｐゴシック" charset="0"/>
              </a:defRPr>
            </a:lvl5pPr>
            <a:lvl6pPr marL="2514600" indent="-228600" eaLnBrk="0" hangingPunct="0">
              <a:defRPr kumimoji="1" sz="2000">
                <a:solidFill>
                  <a:schemeClr val="tx1"/>
                </a:solidFill>
                <a:latin typeface="Times New Roman" charset="0"/>
                <a:ea typeface="ＭＳ Ｐゴシック" charset="0"/>
              </a:defRPr>
            </a:lvl6pPr>
            <a:lvl7pPr marL="2971800" indent="-228600" eaLnBrk="0" hangingPunct="0">
              <a:defRPr kumimoji="1" sz="2000">
                <a:solidFill>
                  <a:schemeClr val="tx1"/>
                </a:solidFill>
                <a:latin typeface="Times New Roman" charset="0"/>
                <a:ea typeface="ＭＳ Ｐゴシック" charset="0"/>
              </a:defRPr>
            </a:lvl7pPr>
            <a:lvl8pPr marL="3429000" indent="-228600" eaLnBrk="0" hangingPunct="0">
              <a:defRPr kumimoji="1" sz="2000">
                <a:solidFill>
                  <a:schemeClr val="tx1"/>
                </a:solidFill>
                <a:latin typeface="Times New Roman" charset="0"/>
                <a:ea typeface="ＭＳ Ｐゴシック" charset="0"/>
              </a:defRPr>
            </a:lvl8pPr>
            <a:lvl9pPr marL="3886200" indent="-228600" eaLnBrk="0" hangingPunct="0">
              <a:defRPr kumimoji="1" sz="2000">
                <a:solidFill>
                  <a:schemeClr val="tx1"/>
                </a:solidFill>
                <a:latin typeface="Times New Roman" charset="0"/>
                <a:ea typeface="ＭＳ Ｐゴシック" charset="0"/>
              </a:defRPr>
            </a:lvl9pPr>
          </a:lstStyle>
          <a:p>
            <a:r>
              <a:rPr lang="en-US" altLang="ja-JP" sz="2400">
                <a:latin typeface="Arial" charset="0"/>
              </a:rPr>
              <a:t>RRC</a:t>
            </a:r>
            <a:endParaRPr lang="ja-JP" altLang="en-US" sz="2400">
              <a:latin typeface="Arial" charset="0"/>
            </a:endParaRPr>
          </a:p>
        </p:txBody>
      </p:sp>
      <p:cxnSp>
        <p:nvCxnSpPr>
          <p:cNvPr id="8" name="直線矢印コネクタ 7"/>
          <p:cNvCxnSpPr/>
          <p:nvPr/>
        </p:nvCxnSpPr>
        <p:spPr>
          <a:xfrm flipH="1">
            <a:off x="3561621" y="4177469"/>
            <a:ext cx="155575" cy="231775"/>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H="1" flipV="1">
            <a:off x="3165243" y="4274305"/>
            <a:ext cx="396387" cy="117475"/>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a:off x="2855672" y="4267955"/>
            <a:ext cx="309561" cy="234951"/>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1583" name="テキスト ボックス 78"/>
          <p:cNvSpPr txBox="1">
            <a:spLocks noChangeArrowheads="1"/>
          </p:cNvSpPr>
          <p:nvPr/>
        </p:nvSpPr>
        <p:spPr bwMode="auto">
          <a:xfrm>
            <a:off x="2072016" y="5988806"/>
            <a:ext cx="1432904"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28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000">
                <a:solidFill>
                  <a:schemeClr val="tx1"/>
                </a:solidFill>
                <a:latin typeface="Times New Roman" charset="0"/>
                <a:ea typeface="ＭＳ Ｐゴシック" charset="0"/>
              </a:defRPr>
            </a:lvl4pPr>
            <a:lvl5pPr marL="2057400" indent="-228600">
              <a:defRPr kumimoji="1" sz="2000">
                <a:solidFill>
                  <a:schemeClr val="tx1"/>
                </a:solidFill>
                <a:latin typeface="Times New Roman" charset="0"/>
                <a:ea typeface="ＭＳ Ｐゴシック" charset="0"/>
              </a:defRPr>
            </a:lvl5pPr>
            <a:lvl6pPr marL="2514600" indent="-228600" eaLnBrk="0" hangingPunct="0">
              <a:defRPr kumimoji="1" sz="2000">
                <a:solidFill>
                  <a:schemeClr val="tx1"/>
                </a:solidFill>
                <a:latin typeface="Times New Roman" charset="0"/>
                <a:ea typeface="ＭＳ Ｐゴシック" charset="0"/>
              </a:defRPr>
            </a:lvl6pPr>
            <a:lvl7pPr marL="2971800" indent="-228600" eaLnBrk="0" hangingPunct="0">
              <a:defRPr kumimoji="1" sz="2000">
                <a:solidFill>
                  <a:schemeClr val="tx1"/>
                </a:solidFill>
                <a:latin typeface="Times New Roman" charset="0"/>
                <a:ea typeface="ＭＳ Ｐゴシック" charset="0"/>
              </a:defRPr>
            </a:lvl7pPr>
            <a:lvl8pPr marL="3429000" indent="-228600" eaLnBrk="0" hangingPunct="0">
              <a:defRPr kumimoji="1" sz="2000">
                <a:solidFill>
                  <a:schemeClr val="tx1"/>
                </a:solidFill>
                <a:latin typeface="Times New Roman" charset="0"/>
                <a:ea typeface="ＭＳ Ｐゴシック" charset="0"/>
              </a:defRPr>
            </a:lvl8pPr>
            <a:lvl9pPr marL="3886200" indent="-228600" eaLnBrk="0" hangingPunct="0">
              <a:defRPr kumimoji="1" sz="2000">
                <a:solidFill>
                  <a:schemeClr val="tx1"/>
                </a:solidFill>
                <a:latin typeface="Times New Roman" charset="0"/>
                <a:ea typeface="ＭＳ Ｐゴシック" charset="0"/>
              </a:defRPr>
            </a:lvl9pPr>
          </a:lstStyle>
          <a:p>
            <a:r>
              <a:rPr lang="en-US" altLang="ja-JP" sz="2400" dirty="0">
                <a:latin typeface="Arial" charset="0"/>
              </a:rPr>
              <a:t>New-</a:t>
            </a:r>
            <a:r>
              <a:rPr lang="en-US" altLang="ja-JP" sz="2400" dirty="0" err="1">
                <a:latin typeface="Arial" charset="0"/>
              </a:rPr>
              <a:t>fRC</a:t>
            </a:r>
            <a:endParaRPr lang="ja-JP" altLang="en-US" sz="2400" dirty="0">
              <a:latin typeface="Arial" charset="0"/>
            </a:endParaRPr>
          </a:p>
        </p:txBody>
      </p:sp>
      <p:sp>
        <p:nvSpPr>
          <p:cNvPr id="151584" name="テキスト ボックス 79"/>
          <p:cNvSpPr txBox="1">
            <a:spLocks noChangeArrowheads="1"/>
          </p:cNvSpPr>
          <p:nvPr/>
        </p:nvSpPr>
        <p:spPr bwMode="auto">
          <a:xfrm>
            <a:off x="904157" y="5028369"/>
            <a:ext cx="139894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28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000">
                <a:solidFill>
                  <a:schemeClr val="tx1"/>
                </a:solidFill>
                <a:latin typeface="Times New Roman" charset="0"/>
                <a:ea typeface="ＭＳ Ｐゴシック" charset="0"/>
              </a:defRPr>
            </a:lvl4pPr>
            <a:lvl5pPr marL="2057400" indent="-228600">
              <a:defRPr kumimoji="1" sz="2000">
                <a:solidFill>
                  <a:schemeClr val="tx1"/>
                </a:solidFill>
                <a:latin typeface="Times New Roman" charset="0"/>
                <a:ea typeface="ＭＳ Ｐゴシック" charset="0"/>
              </a:defRPr>
            </a:lvl5pPr>
            <a:lvl6pPr marL="2514600" indent="-228600" eaLnBrk="0" hangingPunct="0">
              <a:defRPr kumimoji="1" sz="2000">
                <a:solidFill>
                  <a:schemeClr val="tx1"/>
                </a:solidFill>
                <a:latin typeface="Times New Roman" charset="0"/>
                <a:ea typeface="ＭＳ Ｐゴシック" charset="0"/>
              </a:defRPr>
            </a:lvl6pPr>
            <a:lvl7pPr marL="2971800" indent="-228600" eaLnBrk="0" hangingPunct="0">
              <a:defRPr kumimoji="1" sz="2000">
                <a:solidFill>
                  <a:schemeClr val="tx1"/>
                </a:solidFill>
                <a:latin typeface="Times New Roman" charset="0"/>
                <a:ea typeface="ＭＳ Ｐゴシック" charset="0"/>
              </a:defRPr>
            </a:lvl7pPr>
            <a:lvl8pPr marL="3429000" indent="-228600" eaLnBrk="0" hangingPunct="0">
              <a:defRPr kumimoji="1" sz="2000">
                <a:solidFill>
                  <a:schemeClr val="tx1"/>
                </a:solidFill>
                <a:latin typeface="Times New Roman" charset="0"/>
                <a:ea typeface="ＭＳ Ｐゴシック" charset="0"/>
              </a:defRPr>
            </a:lvl8pPr>
            <a:lvl9pPr marL="3886200" indent="-228600" eaLnBrk="0" hangingPunct="0">
              <a:defRPr kumimoji="1" sz="2000">
                <a:solidFill>
                  <a:schemeClr val="tx1"/>
                </a:solidFill>
                <a:latin typeface="Times New Roman" charset="0"/>
                <a:ea typeface="ＭＳ Ｐゴシック" charset="0"/>
              </a:defRPr>
            </a:lvl9pPr>
          </a:lstStyle>
          <a:p>
            <a:r>
              <a:rPr lang="en-US" altLang="ja-JP" sz="2400">
                <a:latin typeface="Arial" charset="0"/>
              </a:rPr>
              <a:t>S-LINAC</a:t>
            </a:r>
            <a:endParaRPr lang="ja-JP" altLang="en-US" sz="2400">
              <a:latin typeface="Arial" charset="0"/>
            </a:endParaRPr>
          </a:p>
        </p:txBody>
      </p:sp>
      <p:sp>
        <p:nvSpPr>
          <p:cNvPr id="151587" name="テキスト ボックス 4"/>
          <p:cNvSpPr txBox="1">
            <a:spLocks noChangeArrowheads="1"/>
          </p:cNvSpPr>
          <p:nvPr/>
        </p:nvSpPr>
        <p:spPr bwMode="auto">
          <a:xfrm>
            <a:off x="4476892" y="3691145"/>
            <a:ext cx="834483"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28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000">
                <a:solidFill>
                  <a:schemeClr val="tx1"/>
                </a:solidFill>
                <a:latin typeface="Times New Roman" charset="0"/>
                <a:ea typeface="ＭＳ Ｐゴシック" charset="0"/>
              </a:defRPr>
            </a:lvl4pPr>
            <a:lvl5pPr marL="2057400" indent="-228600">
              <a:defRPr kumimoji="1" sz="2000">
                <a:solidFill>
                  <a:schemeClr val="tx1"/>
                </a:solidFill>
                <a:latin typeface="Times New Roman" charset="0"/>
                <a:ea typeface="ＭＳ Ｐゴシック" charset="0"/>
              </a:defRPr>
            </a:lvl5pPr>
            <a:lvl6pPr marL="2514600" indent="-228600" eaLnBrk="0" hangingPunct="0">
              <a:defRPr kumimoji="1" sz="2000">
                <a:solidFill>
                  <a:schemeClr val="tx1"/>
                </a:solidFill>
                <a:latin typeface="Times New Roman" charset="0"/>
                <a:ea typeface="ＭＳ Ｐゴシック" charset="0"/>
              </a:defRPr>
            </a:lvl6pPr>
            <a:lvl7pPr marL="2971800" indent="-228600" eaLnBrk="0" hangingPunct="0">
              <a:defRPr kumimoji="1" sz="2000">
                <a:solidFill>
                  <a:schemeClr val="tx1"/>
                </a:solidFill>
                <a:latin typeface="Times New Roman" charset="0"/>
                <a:ea typeface="ＭＳ Ｐゴシック" charset="0"/>
              </a:defRPr>
            </a:lvl7pPr>
            <a:lvl8pPr marL="3429000" indent="-228600" eaLnBrk="0" hangingPunct="0">
              <a:defRPr kumimoji="1" sz="2000">
                <a:solidFill>
                  <a:schemeClr val="tx1"/>
                </a:solidFill>
                <a:latin typeface="Times New Roman" charset="0"/>
                <a:ea typeface="ＭＳ Ｐゴシック" charset="0"/>
              </a:defRPr>
            </a:lvl8pPr>
            <a:lvl9pPr marL="3886200" indent="-228600" eaLnBrk="0" hangingPunct="0">
              <a:defRPr kumimoji="1" sz="2000">
                <a:solidFill>
                  <a:schemeClr val="tx1"/>
                </a:solidFill>
                <a:latin typeface="Times New Roman" charset="0"/>
                <a:ea typeface="ＭＳ Ｐゴシック" charset="0"/>
              </a:defRPr>
            </a:lvl9pPr>
          </a:lstStyle>
          <a:p>
            <a:r>
              <a:rPr lang="en-US" altLang="ja-JP" sz="2400" dirty="0">
                <a:latin typeface="Arial" charset="0"/>
              </a:rPr>
              <a:t>SRC</a:t>
            </a:r>
            <a:endParaRPr lang="ja-JP" altLang="en-US" sz="2400" dirty="0">
              <a:latin typeface="Arial" charset="0"/>
            </a:endParaRPr>
          </a:p>
        </p:txBody>
      </p:sp>
      <p:sp>
        <p:nvSpPr>
          <p:cNvPr id="151588" name="テキスト ボックス 26"/>
          <p:cNvSpPr txBox="1">
            <a:spLocks noChangeArrowheads="1"/>
          </p:cNvSpPr>
          <p:nvPr/>
        </p:nvSpPr>
        <p:spPr bwMode="auto">
          <a:xfrm>
            <a:off x="-131976" y="48659"/>
            <a:ext cx="9419542" cy="86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28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000">
                <a:solidFill>
                  <a:schemeClr val="tx1"/>
                </a:solidFill>
                <a:latin typeface="Times New Roman" charset="0"/>
                <a:ea typeface="ＭＳ Ｐゴシック" charset="0"/>
              </a:defRPr>
            </a:lvl4pPr>
            <a:lvl5pPr marL="2057400" indent="-228600">
              <a:defRPr kumimoji="1" sz="2000">
                <a:solidFill>
                  <a:schemeClr val="tx1"/>
                </a:solidFill>
                <a:latin typeface="Times New Roman" charset="0"/>
                <a:ea typeface="ＭＳ Ｐゴシック" charset="0"/>
              </a:defRPr>
            </a:lvl5pPr>
            <a:lvl6pPr marL="2514600" indent="-228600" eaLnBrk="0" hangingPunct="0">
              <a:defRPr kumimoji="1" sz="2000">
                <a:solidFill>
                  <a:schemeClr val="tx1"/>
                </a:solidFill>
                <a:latin typeface="Times New Roman" charset="0"/>
                <a:ea typeface="ＭＳ Ｐゴシック" charset="0"/>
              </a:defRPr>
            </a:lvl6pPr>
            <a:lvl7pPr marL="2971800" indent="-228600" eaLnBrk="0" hangingPunct="0">
              <a:defRPr kumimoji="1" sz="2000">
                <a:solidFill>
                  <a:schemeClr val="tx1"/>
                </a:solidFill>
                <a:latin typeface="Times New Roman" charset="0"/>
                <a:ea typeface="ＭＳ Ｐゴシック" charset="0"/>
              </a:defRPr>
            </a:lvl7pPr>
            <a:lvl8pPr marL="3429000" indent="-228600" eaLnBrk="0" hangingPunct="0">
              <a:defRPr kumimoji="1" sz="2000">
                <a:solidFill>
                  <a:schemeClr val="tx1"/>
                </a:solidFill>
                <a:latin typeface="Times New Roman" charset="0"/>
                <a:ea typeface="ＭＳ Ｐゴシック" charset="0"/>
              </a:defRPr>
            </a:lvl8pPr>
            <a:lvl9pPr marL="3886200" indent="-228600" eaLnBrk="0" hangingPunct="0">
              <a:defRPr kumimoji="1" sz="2000">
                <a:solidFill>
                  <a:schemeClr val="tx1"/>
                </a:solidFill>
                <a:latin typeface="Times New Roman" charset="0"/>
                <a:ea typeface="ＭＳ Ｐゴシック" charset="0"/>
              </a:defRPr>
            </a:lvl9pPr>
          </a:lstStyle>
          <a:p>
            <a:pPr algn="ctr">
              <a:lnSpc>
                <a:spcPct val="110000"/>
              </a:lnSpc>
            </a:pPr>
            <a:r>
              <a:rPr lang="en-US" altLang="ja-JP" sz="2600" dirty="0" smtClean="0">
                <a:solidFill>
                  <a:srgbClr val="000000"/>
                </a:solidFill>
                <a:latin typeface="メイリオ"/>
                <a:ea typeface="メイリオ"/>
                <a:cs typeface="メイリオ"/>
              </a:rPr>
              <a:t>Upgrade plan of the RIBF</a:t>
            </a:r>
            <a:endParaRPr lang="en-US" altLang="ja-JP" sz="2000" dirty="0" smtClean="0">
              <a:solidFill>
                <a:srgbClr val="000000"/>
              </a:solidFill>
              <a:latin typeface="メイリオ"/>
              <a:ea typeface="メイリオ"/>
              <a:cs typeface="メイリオ"/>
            </a:endParaRPr>
          </a:p>
          <a:p>
            <a:pPr algn="ctr">
              <a:lnSpc>
                <a:spcPct val="110000"/>
              </a:lnSpc>
            </a:pPr>
            <a:r>
              <a:rPr lang="en-US" altLang="ja-JP" sz="2000" dirty="0" smtClean="0">
                <a:solidFill>
                  <a:srgbClr val="000000"/>
                </a:solidFill>
                <a:latin typeface="メイリオ"/>
                <a:ea typeface="メイリオ"/>
                <a:cs typeface="メイリオ"/>
              </a:rPr>
              <a:t>- </a:t>
            </a:r>
            <a:r>
              <a:rPr lang="en-US" altLang="ja-JP" sz="2000" dirty="0">
                <a:solidFill>
                  <a:srgbClr val="000000"/>
                </a:solidFill>
                <a:latin typeface="メイリオ"/>
                <a:ea typeface="メイリオ"/>
                <a:cs typeface="メイリオ"/>
              </a:rPr>
              <a:t>Breakthrough in Heavy Element Science by Upgrading the RIKEN </a:t>
            </a:r>
            <a:r>
              <a:rPr lang="en-US" altLang="ja-JP" sz="2000" dirty="0" smtClean="0">
                <a:solidFill>
                  <a:srgbClr val="000000"/>
                </a:solidFill>
                <a:latin typeface="メイリオ"/>
                <a:ea typeface="メイリオ"/>
                <a:cs typeface="メイリオ"/>
              </a:rPr>
              <a:t>RIBF -</a:t>
            </a:r>
            <a:endParaRPr lang="ja-JP" altLang="en-US" sz="2000" dirty="0">
              <a:solidFill>
                <a:srgbClr val="000000"/>
              </a:solidFill>
              <a:latin typeface="メイリオ"/>
              <a:ea typeface="メイリオ"/>
              <a:cs typeface="メイリオ"/>
            </a:endParaRPr>
          </a:p>
        </p:txBody>
      </p:sp>
      <p:sp>
        <p:nvSpPr>
          <p:cNvPr id="43" name="円/楕円 42"/>
          <p:cNvSpPr/>
          <p:nvPr/>
        </p:nvSpPr>
        <p:spPr>
          <a:xfrm rot="19066082">
            <a:off x="3296505" y="2556631"/>
            <a:ext cx="1708150" cy="5937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rot="1049210">
            <a:off x="477197" y="4681689"/>
            <a:ext cx="2839785" cy="15720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直角三角形 8"/>
          <p:cNvSpPr/>
          <p:nvPr/>
        </p:nvSpPr>
        <p:spPr>
          <a:xfrm flipH="1">
            <a:off x="3026455" y="5150581"/>
            <a:ext cx="429846" cy="1498600"/>
          </a:xfrm>
          <a:prstGeom prst="r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フリーフォーム 9"/>
          <p:cNvSpPr/>
          <p:nvPr/>
        </p:nvSpPr>
        <p:spPr>
          <a:xfrm>
            <a:off x="1187938" y="4367414"/>
            <a:ext cx="2289908" cy="1092200"/>
          </a:xfrm>
          <a:custGeom>
            <a:avLst/>
            <a:gdLst>
              <a:gd name="connsiteX0" fmla="*/ 0 w 2480734"/>
              <a:gd name="connsiteY0" fmla="*/ 0 h 1092200"/>
              <a:gd name="connsiteX1" fmla="*/ 2480734 w 2480734"/>
              <a:gd name="connsiteY1" fmla="*/ 787400 h 1092200"/>
              <a:gd name="connsiteX2" fmla="*/ 2480734 w 2480734"/>
              <a:gd name="connsiteY2" fmla="*/ 1092200 h 1092200"/>
              <a:gd name="connsiteX3" fmla="*/ 8467 w 2480734"/>
              <a:gd name="connsiteY3" fmla="*/ 304800 h 1092200"/>
            </a:gdLst>
            <a:ahLst/>
            <a:cxnLst>
              <a:cxn ang="0">
                <a:pos x="connsiteX0" y="connsiteY0"/>
              </a:cxn>
              <a:cxn ang="0">
                <a:pos x="connsiteX1" y="connsiteY1"/>
              </a:cxn>
              <a:cxn ang="0">
                <a:pos x="connsiteX2" y="connsiteY2"/>
              </a:cxn>
              <a:cxn ang="0">
                <a:pos x="connsiteX3" y="connsiteY3"/>
              </a:cxn>
            </a:cxnLst>
            <a:rect l="l" t="t" r="r" b="b"/>
            <a:pathLst>
              <a:path w="2480734" h="1092200">
                <a:moveTo>
                  <a:pt x="0" y="0"/>
                </a:moveTo>
                <a:lnTo>
                  <a:pt x="2480734" y="787400"/>
                </a:lnTo>
                <a:lnTo>
                  <a:pt x="2480734" y="1092200"/>
                </a:lnTo>
                <a:lnTo>
                  <a:pt x="8467" y="304800"/>
                </a:lnTo>
              </a:path>
            </a:pathLst>
          </a:custGeom>
          <a:solidFill>
            <a:schemeClr val="bg1">
              <a:lumMod val="50000"/>
            </a:schemeClr>
          </a:solidFill>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5" name="テキスト ボックス 84"/>
          <p:cNvSpPr txBox="1"/>
          <p:nvPr/>
        </p:nvSpPr>
        <p:spPr>
          <a:xfrm>
            <a:off x="5873959" y="1084612"/>
            <a:ext cx="3254742" cy="261610"/>
          </a:xfrm>
          <a:prstGeom prst="rect">
            <a:avLst/>
          </a:prstGeom>
          <a:noFill/>
        </p:spPr>
        <p:txBody>
          <a:bodyPr wrap="none" rtlCol="0">
            <a:spAutoFit/>
          </a:bodyPr>
          <a:lstStyle/>
          <a:p>
            <a:r>
              <a:rPr lang="en-US" sz="1100" dirty="0" smtClean="0"/>
              <a:t>20160212, H. Sakurai</a:t>
            </a:r>
            <a:r>
              <a:rPr lang="ja-JP" altLang="en-US" sz="1100" dirty="0" smtClean="0"/>
              <a:t>＠学術会議・素核シンポに加筆</a:t>
            </a:r>
            <a:endParaRPr lang="en-US" sz="1100" dirty="0"/>
          </a:p>
        </p:txBody>
      </p:sp>
      <p:grpSp>
        <p:nvGrpSpPr>
          <p:cNvPr id="3" name="図形グループ 2"/>
          <p:cNvGrpSpPr/>
          <p:nvPr/>
        </p:nvGrpSpPr>
        <p:grpSpPr>
          <a:xfrm>
            <a:off x="25401" y="1153885"/>
            <a:ext cx="9113354" cy="5736660"/>
            <a:chOff x="40251" y="1132571"/>
            <a:chExt cx="9872800" cy="5736660"/>
          </a:xfrm>
        </p:grpSpPr>
        <p:sp>
          <p:nvSpPr>
            <p:cNvPr id="151555" name="テキスト ボックス 1"/>
            <p:cNvSpPr txBox="1">
              <a:spLocks noChangeArrowheads="1"/>
            </p:cNvSpPr>
            <p:nvPr/>
          </p:nvSpPr>
          <p:spPr bwMode="auto">
            <a:xfrm>
              <a:off x="325572" y="1602529"/>
              <a:ext cx="811632" cy="430887"/>
            </a:xfrm>
            <a:prstGeom prst="rect">
              <a:avLst/>
            </a:prstGeom>
            <a:solidFill>
              <a:schemeClr val="bg1"/>
            </a:solidFill>
            <a:ln w="9525">
              <a:solidFill>
                <a:srgbClr val="0066FF"/>
              </a:solidFill>
              <a:miter lim="800000"/>
              <a:headEnd/>
              <a:tailEnd/>
            </a:ln>
          </p:spPr>
          <p:txBody>
            <a:bodyPr wrap="none">
              <a:spAutoFit/>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28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000">
                  <a:solidFill>
                    <a:schemeClr val="tx1"/>
                  </a:solidFill>
                  <a:latin typeface="Times New Roman" charset="0"/>
                  <a:ea typeface="ＭＳ Ｐゴシック" charset="0"/>
                </a:defRPr>
              </a:lvl4pPr>
              <a:lvl5pPr marL="2057400" indent="-228600">
                <a:defRPr kumimoji="1" sz="2000">
                  <a:solidFill>
                    <a:schemeClr val="tx1"/>
                  </a:solidFill>
                  <a:latin typeface="Times New Roman" charset="0"/>
                  <a:ea typeface="ＭＳ Ｐゴシック" charset="0"/>
                </a:defRPr>
              </a:lvl5pPr>
              <a:lvl6pPr marL="2514600" indent="-228600" eaLnBrk="0" hangingPunct="0">
                <a:defRPr kumimoji="1" sz="2000">
                  <a:solidFill>
                    <a:schemeClr val="tx1"/>
                  </a:solidFill>
                  <a:latin typeface="Times New Roman" charset="0"/>
                  <a:ea typeface="ＭＳ Ｐゴシック" charset="0"/>
                </a:defRPr>
              </a:lvl6pPr>
              <a:lvl7pPr marL="2971800" indent="-228600" eaLnBrk="0" hangingPunct="0">
                <a:defRPr kumimoji="1" sz="2000">
                  <a:solidFill>
                    <a:schemeClr val="tx1"/>
                  </a:solidFill>
                  <a:latin typeface="Times New Roman" charset="0"/>
                  <a:ea typeface="ＭＳ Ｐゴシック" charset="0"/>
                </a:defRPr>
              </a:lvl7pPr>
              <a:lvl8pPr marL="3429000" indent="-228600" eaLnBrk="0" hangingPunct="0">
                <a:defRPr kumimoji="1" sz="2000">
                  <a:solidFill>
                    <a:schemeClr val="tx1"/>
                  </a:solidFill>
                  <a:latin typeface="Times New Roman" charset="0"/>
                  <a:ea typeface="ＭＳ Ｐゴシック" charset="0"/>
                </a:defRPr>
              </a:lvl8pPr>
              <a:lvl9pPr marL="3886200" indent="-228600" eaLnBrk="0" hangingPunct="0">
                <a:defRPr kumimoji="1" sz="2000">
                  <a:solidFill>
                    <a:schemeClr val="tx1"/>
                  </a:solidFill>
                  <a:latin typeface="Times New Roman" charset="0"/>
                  <a:ea typeface="ＭＳ Ｐゴシック" charset="0"/>
                </a:defRPr>
              </a:lvl9pPr>
            </a:lstStyle>
            <a:p>
              <a:r>
                <a:rPr lang="en-US" altLang="ja-JP" sz="2200" dirty="0">
                  <a:latin typeface="Arial" charset="0"/>
                </a:rPr>
                <a:t>KEK</a:t>
              </a:r>
              <a:endParaRPr lang="ja-JP" altLang="en-US" sz="2200" dirty="0">
                <a:latin typeface="Arial" charset="0"/>
              </a:endParaRPr>
            </a:p>
          </p:txBody>
        </p:sp>
        <p:sp>
          <p:nvSpPr>
            <p:cNvPr id="151556" name="テキスト ボックス 5"/>
            <p:cNvSpPr txBox="1">
              <a:spLocks noChangeArrowheads="1"/>
            </p:cNvSpPr>
            <p:nvPr/>
          </p:nvSpPr>
          <p:spPr bwMode="auto">
            <a:xfrm>
              <a:off x="6300962" y="4463683"/>
              <a:ext cx="2136118" cy="430887"/>
            </a:xfrm>
            <a:prstGeom prst="rect">
              <a:avLst/>
            </a:prstGeom>
            <a:solidFill>
              <a:schemeClr val="bg1"/>
            </a:solidFill>
            <a:ln w="9525">
              <a:solidFill>
                <a:srgbClr val="0066FF"/>
              </a:solidFill>
              <a:miter lim="800000"/>
              <a:headEnd/>
              <a:tailEnd/>
            </a:ln>
          </p:spPr>
          <p:txBody>
            <a:bodyPr wrap="none">
              <a:spAutoFit/>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28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000">
                  <a:solidFill>
                    <a:schemeClr val="tx1"/>
                  </a:solidFill>
                  <a:latin typeface="Times New Roman" charset="0"/>
                  <a:ea typeface="ＭＳ Ｐゴシック" charset="0"/>
                </a:defRPr>
              </a:lvl4pPr>
              <a:lvl5pPr marL="2057400" indent="-228600">
                <a:defRPr kumimoji="1" sz="2000">
                  <a:solidFill>
                    <a:schemeClr val="tx1"/>
                  </a:solidFill>
                  <a:latin typeface="Times New Roman" charset="0"/>
                  <a:ea typeface="ＭＳ Ｐゴシック" charset="0"/>
                </a:defRPr>
              </a:lvl5pPr>
              <a:lvl6pPr marL="2514600" indent="-228600" eaLnBrk="0" hangingPunct="0">
                <a:defRPr kumimoji="1" sz="2000">
                  <a:solidFill>
                    <a:schemeClr val="tx1"/>
                  </a:solidFill>
                  <a:latin typeface="Times New Roman" charset="0"/>
                  <a:ea typeface="ＭＳ Ｐゴシック" charset="0"/>
                </a:defRPr>
              </a:lvl6pPr>
              <a:lvl7pPr marL="2971800" indent="-228600" eaLnBrk="0" hangingPunct="0">
                <a:defRPr kumimoji="1" sz="2000">
                  <a:solidFill>
                    <a:schemeClr val="tx1"/>
                  </a:solidFill>
                  <a:latin typeface="Times New Roman" charset="0"/>
                  <a:ea typeface="ＭＳ Ｐゴシック" charset="0"/>
                </a:defRPr>
              </a:lvl7pPr>
              <a:lvl8pPr marL="3429000" indent="-228600" eaLnBrk="0" hangingPunct="0">
                <a:defRPr kumimoji="1" sz="2000">
                  <a:solidFill>
                    <a:schemeClr val="tx1"/>
                  </a:solidFill>
                  <a:latin typeface="Times New Roman" charset="0"/>
                  <a:ea typeface="ＭＳ Ｐゴシック" charset="0"/>
                </a:defRPr>
              </a:lvl8pPr>
              <a:lvl9pPr marL="3886200" indent="-228600" eaLnBrk="0" hangingPunct="0">
                <a:defRPr kumimoji="1" sz="2000">
                  <a:solidFill>
                    <a:schemeClr val="tx1"/>
                  </a:solidFill>
                  <a:latin typeface="Times New Roman" charset="0"/>
                  <a:ea typeface="ＭＳ Ｐゴシック" charset="0"/>
                </a:defRPr>
              </a:lvl9pPr>
            </a:lstStyle>
            <a:p>
              <a:r>
                <a:rPr lang="en-US" altLang="ja-JP" sz="2200" dirty="0">
                  <a:latin typeface="Arial" charset="0"/>
                </a:rPr>
                <a:t>CNS, </a:t>
              </a:r>
              <a:r>
                <a:rPr lang="en-US" altLang="ja-JP" sz="2200" dirty="0" smtClean="0">
                  <a:latin typeface="Arial" charset="0"/>
                </a:rPr>
                <a:t>U-Tokyo</a:t>
              </a:r>
              <a:endParaRPr lang="ja-JP" altLang="en-US" sz="2200" dirty="0">
                <a:latin typeface="Arial" charset="0"/>
              </a:endParaRPr>
            </a:p>
          </p:txBody>
        </p:sp>
        <p:sp>
          <p:nvSpPr>
            <p:cNvPr id="151570" name="テキスト ボックス 39"/>
            <p:cNvSpPr txBox="1">
              <a:spLocks noChangeArrowheads="1"/>
            </p:cNvSpPr>
            <p:nvPr/>
          </p:nvSpPr>
          <p:spPr bwMode="auto">
            <a:xfrm>
              <a:off x="298865" y="2114223"/>
              <a:ext cx="3492514" cy="5847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28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000">
                  <a:solidFill>
                    <a:schemeClr val="tx1"/>
                  </a:solidFill>
                  <a:latin typeface="Times New Roman" charset="0"/>
                  <a:ea typeface="ＭＳ Ｐゴシック" charset="0"/>
                </a:defRPr>
              </a:lvl4pPr>
              <a:lvl5pPr marL="2057400" indent="-228600">
                <a:defRPr kumimoji="1" sz="2000">
                  <a:solidFill>
                    <a:schemeClr val="tx1"/>
                  </a:solidFill>
                  <a:latin typeface="Times New Roman" charset="0"/>
                  <a:ea typeface="ＭＳ Ｐゴシック" charset="0"/>
                </a:defRPr>
              </a:lvl5pPr>
              <a:lvl6pPr marL="2514600" indent="-228600" eaLnBrk="0" hangingPunct="0">
                <a:defRPr kumimoji="1" sz="2000">
                  <a:solidFill>
                    <a:schemeClr val="tx1"/>
                  </a:solidFill>
                  <a:latin typeface="Times New Roman" charset="0"/>
                  <a:ea typeface="ＭＳ Ｐゴシック" charset="0"/>
                </a:defRPr>
              </a:lvl6pPr>
              <a:lvl7pPr marL="2971800" indent="-228600" eaLnBrk="0" hangingPunct="0">
                <a:defRPr kumimoji="1" sz="2000">
                  <a:solidFill>
                    <a:schemeClr val="tx1"/>
                  </a:solidFill>
                  <a:latin typeface="Times New Roman" charset="0"/>
                  <a:ea typeface="ＭＳ Ｐゴシック" charset="0"/>
                </a:defRPr>
              </a:lvl7pPr>
              <a:lvl8pPr marL="3429000" indent="-228600" eaLnBrk="0" hangingPunct="0">
                <a:defRPr kumimoji="1" sz="2000">
                  <a:solidFill>
                    <a:schemeClr val="tx1"/>
                  </a:solidFill>
                  <a:latin typeface="Times New Roman" charset="0"/>
                  <a:ea typeface="ＭＳ Ｐゴシック" charset="0"/>
                </a:defRPr>
              </a:lvl8pPr>
              <a:lvl9pPr marL="3886200" indent="-228600" eaLnBrk="0" hangingPunct="0">
                <a:defRPr kumimoji="1" sz="2000">
                  <a:solidFill>
                    <a:schemeClr val="tx1"/>
                  </a:solidFill>
                  <a:latin typeface="Times New Roman" charset="0"/>
                  <a:ea typeface="ＭＳ Ｐゴシック" charset="0"/>
                </a:defRPr>
              </a:lvl9pPr>
            </a:lstStyle>
            <a:p>
              <a:r>
                <a:rPr lang="en-US" altLang="ja-JP" sz="1600" dirty="0" smtClean="0">
                  <a:latin typeface="Arial" charset="0"/>
                </a:rPr>
                <a:t>Very low </a:t>
              </a:r>
              <a:r>
                <a:rPr lang="en-US" altLang="ja-JP" sz="1600" dirty="0">
                  <a:latin typeface="Arial" charset="0"/>
                </a:rPr>
                <a:t>energy (E&lt;30 </a:t>
              </a:r>
              <a:r>
                <a:rPr lang="en-US" altLang="ja-JP" sz="1600" dirty="0" err="1">
                  <a:latin typeface="Arial" charset="0"/>
                </a:rPr>
                <a:t>keV</a:t>
              </a:r>
              <a:r>
                <a:rPr lang="en-US" altLang="ja-JP" sz="1600" dirty="0" smtClean="0">
                  <a:latin typeface="Arial" charset="0"/>
                </a:rPr>
                <a:t>) RNB </a:t>
              </a:r>
            </a:p>
            <a:p>
              <a:r>
                <a:rPr lang="en-US" altLang="ja-JP" sz="1600" dirty="0" smtClean="0">
                  <a:latin typeface="Arial" charset="0"/>
                </a:rPr>
                <a:t>produced by MNT-reactions</a:t>
              </a:r>
              <a:endParaRPr lang="ja-JP" altLang="en-US" sz="1600" dirty="0">
                <a:latin typeface="Arial" charset="0"/>
              </a:endParaRPr>
            </a:p>
          </p:txBody>
        </p:sp>
        <p:sp>
          <p:nvSpPr>
            <p:cNvPr id="151571" name="テキスト ボックス 44"/>
            <p:cNvSpPr txBox="1">
              <a:spLocks noChangeArrowheads="1"/>
            </p:cNvSpPr>
            <p:nvPr/>
          </p:nvSpPr>
          <p:spPr bwMode="auto">
            <a:xfrm>
              <a:off x="6315365" y="4955793"/>
              <a:ext cx="3597686" cy="5847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28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000">
                  <a:solidFill>
                    <a:schemeClr val="tx1"/>
                  </a:solidFill>
                  <a:latin typeface="Times New Roman" charset="0"/>
                  <a:ea typeface="ＭＳ Ｐゴシック" charset="0"/>
                </a:defRPr>
              </a:lvl4pPr>
              <a:lvl5pPr marL="2057400" indent="-228600">
                <a:defRPr kumimoji="1" sz="2000">
                  <a:solidFill>
                    <a:schemeClr val="tx1"/>
                  </a:solidFill>
                  <a:latin typeface="Times New Roman" charset="0"/>
                  <a:ea typeface="ＭＳ Ｐゴシック" charset="0"/>
                </a:defRPr>
              </a:lvl5pPr>
              <a:lvl6pPr marL="2514600" indent="-228600" eaLnBrk="0" hangingPunct="0">
                <a:defRPr kumimoji="1" sz="2000">
                  <a:solidFill>
                    <a:schemeClr val="tx1"/>
                  </a:solidFill>
                  <a:latin typeface="Times New Roman" charset="0"/>
                  <a:ea typeface="ＭＳ Ｐゴシック" charset="0"/>
                </a:defRPr>
              </a:lvl6pPr>
              <a:lvl7pPr marL="2971800" indent="-228600" eaLnBrk="0" hangingPunct="0">
                <a:defRPr kumimoji="1" sz="2000">
                  <a:solidFill>
                    <a:schemeClr val="tx1"/>
                  </a:solidFill>
                  <a:latin typeface="Times New Roman" charset="0"/>
                  <a:ea typeface="ＭＳ Ｐゴシック" charset="0"/>
                </a:defRPr>
              </a:lvl7pPr>
              <a:lvl8pPr marL="3429000" indent="-228600" eaLnBrk="0" hangingPunct="0">
                <a:defRPr kumimoji="1" sz="2000">
                  <a:solidFill>
                    <a:schemeClr val="tx1"/>
                  </a:solidFill>
                  <a:latin typeface="Times New Roman" charset="0"/>
                  <a:ea typeface="ＭＳ Ｐゴシック" charset="0"/>
                </a:defRPr>
              </a:lvl8pPr>
              <a:lvl9pPr marL="3886200" indent="-228600" eaLnBrk="0" hangingPunct="0">
                <a:defRPr kumimoji="1" sz="2000">
                  <a:solidFill>
                    <a:schemeClr val="tx1"/>
                  </a:solidFill>
                  <a:latin typeface="Times New Roman" charset="0"/>
                  <a:ea typeface="ＭＳ Ｐゴシック" charset="0"/>
                </a:defRPr>
              </a:lvl9pPr>
            </a:lstStyle>
            <a:p>
              <a:r>
                <a:rPr lang="en-US" altLang="ja-JP" sz="1600" dirty="0" smtClean="0">
                  <a:latin typeface="Arial" charset="0"/>
                </a:rPr>
                <a:t>Low </a:t>
              </a:r>
              <a:r>
                <a:rPr lang="en-US" altLang="ja-JP" sz="1600" dirty="0">
                  <a:latin typeface="Arial" charset="0"/>
                </a:rPr>
                <a:t>energy (5&lt;E/A&lt;50 MeV) </a:t>
              </a:r>
              <a:r>
                <a:rPr lang="en-US" altLang="ja-JP" sz="1600" dirty="0" smtClean="0">
                  <a:latin typeface="Arial" charset="0"/>
                </a:rPr>
                <a:t>RNB</a:t>
              </a:r>
            </a:p>
            <a:p>
              <a:r>
                <a:rPr lang="en-US" altLang="ja-JP" sz="1600" dirty="0" smtClean="0">
                  <a:latin typeface="Arial" charset="0"/>
                </a:rPr>
                <a:t>+Spectrometer</a:t>
              </a:r>
              <a:endParaRPr lang="en-US" altLang="ja-JP" sz="1600" dirty="0">
                <a:latin typeface="Arial" charset="0"/>
              </a:endParaRPr>
            </a:p>
          </p:txBody>
        </p:sp>
        <p:sp>
          <p:nvSpPr>
            <p:cNvPr id="151572" name="テキスト ボックス 46"/>
            <p:cNvSpPr txBox="1">
              <a:spLocks noChangeArrowheads="1"/>
            </p:cNvSpPr>
            <p:nvPr/>
          </p:nvSpPr>
          <p:spPr bwMode="auto">
            <a:xfrm>
              <a:off x="5583370" y="6259251"/>
              <a:ext cx="3894317"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28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000">
                  <a:solidFill>
                    <a:schemeClr val="tx1"/>
                  </a:solidFill>
                  <a:latin typeface="Times New Roman" charset="0"/>
                  <a:ea typeface="ＭＳ Ｐゴシック" charset="0"/>
                </a:defRPr>
              </a:lvl4pPr>
              <a:lvl5pPr marL="2057400" indent="-228600">
                <a:defRPr kumimoji="1" sz="2000">
                  <a:solidFill>
                    <a:schemeClr val="tx1"/>
                  </a:solidFill>
                  <a:latin typeface="Times New Roman" charset="0"/>
                  <a:ea typeface="ＭＳ Ｐゴシック" charset="0"/>
                </a:defRPr>
              </a:lvl5pPr>
              <a:lvl6pPr marL="2514600" indent="-228600" eaLnBrk="0" hangingPunct="0">
                <a:defRPr kumimoji="1" sz="2000">
                  <a:solidFill>
                    <a:schemeClr val="tx1"/>
                  </a:solidFill>
                  <a:latin typeface="Times New Roman" charset="0"/>
                  <a:ea typeface="ＭＳ Ｐゴシック" charset="0"/>
                </a:defRPr>
              </a:lvl6pPr>
              <a:lvl7pPr marL="2971800" indent="-228600" eaLnBrk="0" hangingPunct="0">
                <a:defRPr kumimoji="1" sz="2000">
                  <a:solidFill>
                    <a:schemeClr val="tx1"/>
                  </a:solidFill>
                  <a:latin typeface="Times New Roman" charset="0"/>
                  <a:ea typeface="ＭＳ Ｐゴシック" charset="0"/>
                </a:defRPr>
              </a:lvl7pPr>
              <a:lvl8pPr marL="3429000" indent="-228600" eaLnBrk="0" hangingPunct="0">
                <a:defRPr kumimoji="1" sz="2000">
                  <a:solidFill>
                    <a:schemeClr val="tx1"/>
                  </a:solidFill>
                  <a:latin typeface="Times New Roman" charset="0"/>
                  <a:ea typeface="ＭＳ Ｐゴシック" charset="0"/>
                </a:defRPr>
              </a:lvl8pPr>
              <a:lvl9pPr marL="3886200" indent="-228600" eaLnBrk="0" hangingPunct="0">
                <a:defRPr kumimoji="1" sz="2000">
                  <a:solidFill>
                    <a:schemeClr val="tx1"/>
                  </a:solidFill>
                  <a:latin typeface="Times New Roman" charset="0"/>
                  <a:ea typeface="ＭＳ Ｐゴシック" charset="0"/>
                </a:defRPr>
              </a:lvl9pPr>
            </a:lstStyle>
            <a:p>
              <a:r>
                <a:rPr lang="en-US" altLang="ja-JP" sz="1600" dirty="0" smtClean="0">
                  <a:latin typeface="Arial" charset="0"/>
                </a:rPr>
                <a:t>High energy (</a:t>
              </a:r>
              <a:r>
                <a:rPr lang="en-US" altLang="ja-JP" sz="1600" dirty="0">
                  <a:latin typeface="Arial" charset="0"/>
                </a:rPr>
                <a:t>50&lt;E/A&lt;300 MeV</a:t>
              </a:r>
              <a:r>
                <a:rPr lang="en-US" altLang="ja-JP" sz="1600" dirty="0" smtClean="0">
                  <a:latin typeface="Arial" charset="0"/>
                </a:rPr>
                <a:t>) RNB</a:t>
              </a:r>
              <a:endParaRPr lang="en-US" altLang="ja-JP" sz="1600" dirty="0">
                <a:latin typeface="Arial" charset="0"/>
              </a:endParaRPr>
            </a:p>
          </p:txBody>
        </p:sp>
        <p:sp>
          <p:nvSpPr>
            <p:cNvPr id="151574" name="テキスト ボックス 55"/>
            <p:cNvSpPr txBox="1">
              <a:spLocks noChangeArrowheads="1"/>
            </p:cNvSpPr>
            <p:nvPr/>
          </p:nvSpPr>
          <p:spPr bwMode="auto">
            <a:xfrm>
              <a:off x="5036352" y="5747495"/>
              <a:ext cx="2170592" cy="430887"/>
            </a:xfrm>
            <a:prstGeom prst="rect">
              <a:avLst/>
            </a:prstGeom>
            <a:solidFill>
              <a:schemeClr val="bg1"/>
            </a:solidFill>
            <a:ln w="9525">
              <a:solidFill>
                <a:srgbClr val="0066FF"/>
              </a:solidFill>
              <a:miter lim="800000"/>
              <a:headEnd/>
              <a:tailEnd/>
            </a:ln>
          </p:spPr>
          <p:txBody>
            <a:bodyPr wrap="none">
              <a:spAutoFit/>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28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000">
                  <a:solidFill>
                    <a:schemeClr val="tx1"/>
                  </a:solidFill>
                  <a:latin typeface="Times New Roman" charset="0"/>
                  <a:ea typeface="ＭＳ Ｐゴシック" charset="0"/>
                </a:defRPr>
              </a:lvl4pPr>
              <a:lvl5pPr marL="2057400" indent="-228600">
                <a:defRPr kumimoji="1" sz="2000">
                  <a:solidFill>
                    <a:schemeClr val="tx1"/>
                  </a:solidFill>
                  <a:latin typeface="Times New Roman" charset="0"/>
                  <a:ea typeface="ＭＳ Ｐゴシック" charset="0"/>
                </a:defRPr>
              </a:lvl5pPr>
              <a:lvl6pPr marL="2514600" indent="-228600" eaLnBrk="0" hangingPunct="0">
                <a:defRPr kumimoji="1" sz="2000">
                  <a:solidFill>
                    <a:schemeClr val="tx1"/>
                  </a:solidFill>
                  <a:latin typeface="Times New Roman" charset="0"/>
                  <a:ea typeface="ＭＳ Ｐゴシック" charset="0"/>
                </a:defRPr>
              </a:lvl6pPr>
              <a:lvl7pPr marL="2971800" indent="-228600" eaLnBrk="0" hangingPunct="0">
                <a:defRPr kumimoji="1" sz="2000">
                  <a:solidFill>
                    <a:schemeClr val="tx1"/>
                  </a:solidFill>
                  <a:latin typeface="Times New Roman" charset="0"/>
                  <a:ea typeface="ＭＳ Ｐゴシック" charset="0"/>
                </a:defRPr>
              </a:lvl7pPr>
              <a:lvl8pPr marL="3429000" indent="-228600" eaLnBrk="0" hangingPunct="0">
                <a:defRPr kumimoji="1" sz="2000">
                  <a:solidFill>
                    <a:schemeClr val="tx1"/>
                  </a:solidFill>
                  <a:latin typeface="Times New Roman" charset="0"/>
                  <a:ea typeface="ＭＳ Ｐゴシック" charset="0"/>
                </a:defRPr>
              </a:lvl8pPr>
              <a:lvl9pPr marL="3886200" indent="-228600" eaLnBrk="0" hangingPunct="0">
                <a:defRPr kumimoji="1" sz="2000">
                  <a:solidFill>
                    <a:schemeClr val="tx1"/>
                  </a:solidFill>
                  <a:latin typeface="Times New Roman" charset="0"/>
                  <a:ea typeface="ＭＳ Ｐゴシック" charset="0"/>
                </a:defRPr>
              </a:lvl9pPr>
            </a:lstStyle>
            <a:p>
              <a:r>
                <a:rPr lang="en-US" altLang="ja-JP" sz="2200" dirty="0" err="1" smtClean="0">
                  <a:latin typeface="Arial" charset="0"/>
                </a:rPr>
                <a:t>Nishina</a:t>
              </a:r>
              <a:r>
                <a:rPr lang="en-US" altLang="ja-JP" sz="2200" dirty="0" smtClean="0">
                  <a:latin typeface="Arial" charset="0"/>
                </a:rPr>
                <a:t>, Riken</a:t>
              </a:r>
              <a:endParaRPr lang="ja-JP" altLang="en-US" sz="2200" dirty="0">
                <a:latin typeface="Arial" charset="0"/>
              </a:endParaRPr>
            </a:p>
          </p:txBody>
        </p:sp>
        <p:sp>
          <p:nvSpPr>
            <p:cNvPr id="151575" name="テキスト ボックス 56"/>
            <p:cNvSpPr txBox="1">
              <a:spLocks noChangeArrowheads="1"/>
            </p:cNvSpPr>
            <p:nvPr/>
          </p:nvSpPr>
          <p:spPr bwMode="auto">
            <a:xfrm>
              <a:off x="4816941" y="1332298"/>
              <a:ext cx="2402359" cy="430887"/>
            </a:xfrm>
            <a:prstGeom prst="rect">
              <a:avLst/>
            </a:prstGeom>
            <a:solidFill>
              <a:schemeClr val="bg1"/>
            </a:solidFill>
            <a:ln w="9525">
              <a:solidFill>
                <a:srgbClr val="0066FF"/>
              </a:solidFill>
              <a:miter lim="800000"/>
              <a:headEnd/>
              <a:tailEnd/>
            </a:ln>
          </p:spPr>
          <p:txBody>
            <a:bodyPr wrap="none">
              <a:spAutoFit/>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28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000">
                  <a:solidFill>
                    <a:schemeClr val="tx1"/>
                  </a:solidFill>
                  <a:latin typeface="Times New Roman" charset="0"/>
                  <a:ea typeface="ＭＳ Ｐゴシック" charset="0"/>
                </a:defRPr>
              </a:lvl4pPr>
              <a:lvl5pPr marL="2057400" indent="-228600">
                <a:defRPr kumimoji="1" sz="2000">
                  <a:solidFill>
                    <a:schemeClr val="tx1"/>
                  </a:solidFill>
                  <a:latin typeface="Times New Roman" charset="0"/>
                  <a:ea typeface="ＭＳ Ｐゴシック" charset="0"/>
                </a:defRPr>
              </a:lvl5pPr>
              <a:lvl6pPr marL="2514600" indent="-228600" eaLnBrk="0" hangingPunct="0">
                <a:defRPr kumimoji="1" sz="2000">
                  <a:solidFill>
                    <a:schemeClr val="tx1"/>
                  </a:solidFill>
                  <a:latin typeface="Times New Roman" charset="0"/>
                  <a:ea typeface="ＭＳ Ｐゴシック" charset="0"/>
                </a:defRPr>
              </a:lvl6pPr>
              <a:lvl7pPr marL="2971800" indent="-228600" eaLnBrk="0" hangingPunct="0">
                <a:defRPr kumimoji="1" sz="2000">
                  <a:solidFill>
                    <a:schemeClr val="tx1"/>
                  </a:solidFill>
                  <a:latin typeface="Times New Roman" charset="0"/>
                  <a:ea typeface="ＭＳ Ｐゴシック" charset="0"/>
                </a:defRPr>
              </a:lvl7pPr>
              <a:lvl8pPr marL="3429000" indent="-228600" eaLnBrk="0" hangingPunct="0">
                <a:defRPr kumimoji="1" sz="2000">
                  <a:solidFill>
                    <a:schemeClr val="tx1"/>
                  </a:solidFill>
                  <a:latin typeface="Times New Roman" charset="0"/>
                  <a:ea typeface="ＭＳ Ｐゴシック" charset="0"/>
                </a:defRPr>
              </a:lvl8pPr>
              <a:lvl9pPr marL="3886200" indent="-228600" eaLnBrk="0" hangingPunct="0">
                <a:defRPr kumimoji="1" sz="2000">
                  <a:solidFill>
                    <a:schemeClr val="tx1"/>
                  </a:solidFill>
                  <a:latin typeface="Times New Roman" charset="0"/>
                  <a:ea typeface="ＭＳ Ｐゴシック" charset="0"/>
                </a:defRPr>
              </a:lvl9pPr>
            </a:lstStyle>
            <a:p>
              <a:r>
                <a:rPr lang="en-US" altLang="ja-JP" sz="2200" dirty="0">
                  <a:latin typeface="Arial" charset="0"/>
                </a:rPr>
                <a:t>RCNP,</a:t>
              </a:r>
              <a:r>
                <a:rPr lang="ja-JP" altLang="en-US" sz="2200" dirty="0">
                  <a:latin typeface="Arial" charset="0"/>
                </a:rPr>
                <a:t> </a:t>
              </a:r>
              <a:r>
                <a:rPr lang="en-US" altLang="ja-JP" sz="2200" dirty="0" smtClean="0">
                  <a:latin typeface="Arial" charset="0"/>
                </a:rPr>
                <a:t>Osaka-U</a:t>
              </a:r>
              <a:endParaRPr lang="ja-JP" altLang="en-US" sz="2200" dirty="0">
                <a:latin typeface="Arial" charset="0"/>
              </a:endParaRPr>
            </a:p>
          </p:txBody>
        </p:sp>
        <p:sp>
          <p:nvSpPr>
            <p:cNvPr id="151576" name="テキスト ボックス 61"/>
            <p:cNvSpPr txBox="1">
              <a:spLocks noChangeArrowheads="1"/>
            </p:cNvSpPr>
            <p:nvPr/>
          </p:nvSpPr>
          <p:spPr bwMode="auto">
            <a:xfrm>
              <a:off x="5655485" y="1803078"/>
              <a:ext cx="3251455"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28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000">
                  <a:solidFill>
                    <a:schemeClr val="tx1"/>
                  </a:solidFill>
                  <a:latin typeface="Times New Roman" charset="0"/>
                  <a:ea typeface="ＭＳ Ｐゴシック" charset="0"/>
                </a:defRPr>
              </a:lvl4pPr>
              <a:lvl5pPr marL="2057400" indent="-228600">
                <a:defRPr kumimoji="1" sz="2000">
                  <a:solidFill>
                    <a:schemeClr val="tx1"/>
                  </a:solidFill>
                  <a:latin typeface="Times New Roman" charset="0"/>
                  <a:ea typeface="ＭＳ Ｐゴシック" charset="0"/>
                </a:defRPr>
              </a:lvl5pPr>
              <a:lvl6pPr marL="2514600" indent="-228600" eaLnBrk="0" hangingPunct="0">
                <a:defRPr kumimoji="1" sz="2000">
                  <a:solidFill>
                    <a:schemeClr val="tx1"/>
                  </a:solidFill>
                  <a:latin typeface="Times New Roman" charset="0"/>
                  <a:ea typeface="ＭＳ Ｐゴシック" charset="0"/>
                </a:defRPr>
              </a:lvl6pPr>
              <a:lvl7pPr marL="2971800" indent="-228600" eaLnBrk="0" hangingPunct="0">
                <a:defRPr kumimoji="1" sz="2000">
                  <a:solidFill>
                    <a:schemeClr val="tx1"/>
                  </a:solidFill>
                  <a:latin typeface="Times New Roman" charset="0"/>
                  <a:ea typeface="ＭＳ Ｐゴシック" charset="0"/>
                </a:defRPr>
              </a:lvl7pPr>
              <a:lvl8pPr marL="3429000" indent="-228600" eaLnBrk="0" hangingPunct="0">
                <a:defRPr kumimoji="1" sz="2000">
                  <a:solidFill>
                    <a:schemeClr val="tx1"/>
                  </a:solidFill>
                  <a:latin typeface="Times New Roman" charset="0"/>
                  <a:ea typeface="ＭＳ Ｐゴシック" charset="0"/>
                </a:defRPr>
              </a:lvl8pPr>
              <a:lvl9pPr marL="3886200" indent="-228600" eaLnBrk="0" hangingPunct="0">
                <a:defRPr kumimoji="1" sz="2000">
                  <a:solidFill>
                    <a:schemeClr val="tx1"/>
                  </a:solidFill>
                  <a:latin typeface="Times New Roman" charset="0"/>
                  <a:ea typeface="ＭＳ Ｐゴシック" charset="0"/>
                </a:defRPr>
              </a:lvl9pPr>
            </a:lstStyle>
            <a:p>
              <a:r>
                <a:rPr lang="en-US" altLang="ja-JP" sz="1600" dirty="0" smtClean="0">
                  <a:latin typeface="Arial" charset="0"/>
                </a:rPr>
                <a:t>Next generation </a:t>
              </a:r>
              <a:r>
                <a:rPr lang="en-US" altLang="ja-JP" sz="1600" dirty="0" err="1" smtClean="0">
                  <a:latin typeface="Arial" charset="0"/>
                </a:rPr>
                <a:t>γ</a:t>
              </a:r>
              <a:r>
                <a:rPr lang="en-US" altLang="ja-JP" sz="1600" dirty="0" smtClean="0">
                  <a:latin typeface="Arial" charset="0"/>
                </a:rPr>
                <a:t>-det.</a:t>
              </a:r>
              <a:r>
                <a:rPr lang="ja-JP" altLang="en-US" sz="1600" dirty="0">
                  <a:latin typeface="Arial" charset="0"/>
                </a:rPr>
                <a:t>　</a:t>
              </a:r>
              <a:r>
                <a:rPr lang="en-US" altLang="ja-JP" sz="1600" dirty="0">
                  <a:latin typeface="Arial" charset="0"/>
                </a:rPr>
                <a:t>2016</a:t>
              </a:r>
              <a:r>
                <a:rPr lang="ja-JP" altLang="en-US" sz="1600" dirty="0">
                  <a:latin typeface="Arial" charset="0"/>
                </a:rPr>
                <a:t>～</a:t>
              </a:r>
              <a:endParaRPr lang="en-US" altLang="ja-JP" sz="1600" dirty="0">
                <a:latin typeface="Arial" charset="0"/>
              </a:endParaRPr>
            </a:p>
          </p:txBody>
        </p:sp>
        <p:cxnSp>
          <p:nvCxnSpPr>
            <p:cNvPr id="63" name="直線矢印コネクタ 62"/>
            <p:cNvCxnSpPr/>
            <p:nvPr/>
          </p:nvCxnSpPr>
          <p:spPr>
            <a:xfrm flipH="1" flipV="1">
              <a:off x="6063437" y="4856323"/>
              <a:ext cx="70274" cy="89117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a:stCxn id="151556" idx="0"/>
            </p:cNvCxnSpPr>
            <p:nvPr/>
          </p:nvCxnSpPr>
          <p:spPr>
            <a:xfrm flipH="1" flipV="1">
              <a:off x="7041757" y="4158393"/>
              <a:ext cx="327264" cy="30529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1579" name="図 66" descr="144.jpg"/>
            <p:cNvPicPr>
              <a:picLocks noChangeAspect="1"/>
            </p:cNvPicPr>
            <p:nvPr/>
          </p:nvPicPr>
          <p:blipFill>
            <a:blip r:embed="rId4">
              <a:extLst>
                <a:ext uri="{28A0092B-C50C-407E-A947-70E740481C1C}">
                  <a14:useLocalDpi xmlns:a14="http://schemas.microsoft.com/office/drawing/2010/main" val="0"/>
                </a:ext>
              </a:extLst>
            </a:blip>
            <a:srcRect l="6677" t="15317" r="13953" b="7690"/>
            <a:stretch>
              <a:fillRect/>
            </a:stretch>
          </p:blipFill>
          <p:spPr bwMode="auto">
            <a:xfrm>
              <a:off x="8725434" y="1356456"/>
              <a:ext cx="9579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4" name="直線矢印コネクタ 63"/>
            <p:cNvCxnSpPr/>
            <p:nvPr/>
          </p:nvCxnSpPr>
          <p:spPr>
            <a:xfrm flipH="1">
              <a:off x="7170741" y="2347070"/>
              <a:ext cx="1351756" cy="17065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直線矢印コネクタ 72"/>
            <p:cNvCxnSpPr/>
            <p:nvPr/>
          </p:nvCxnSpPr>
          <p:spPr>
            <a:xfrm flipH="1">
              <a:off x="6615254" y="2347070"/>
              <a:ext cx="1826419" cy="14763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p:nvPr/>
          </p:nvCxnSpPr>
          <p:spPr>
            <a:xfrm flipH="1">
              <a:off x="6757987" y="2347070"/>
              <a:ext cx="1625204" cy="11350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1591" name="テキスト ボックス 6"/>
            <p:cNvSpPr txBox="1">
              <a:spLocks noChangeArrowheads="1"/>
            </p:cNvSpPr>
            <p:nvPr/>
          </p:nvSpPr>
          <p:spPr bwMode="auto">
            <a:xfrm>
              <a:off x="1133957" y="1603056"/>
              <a:ext cx="3138698" cy="430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r>
                <a:rPr lang="en-US" altLang="ja-JP" sz="2200" dirty="0" smtClean="0"/>
                <a:t>Heavy element(KISS)</a:t>
              </a:r>
              <a:endParaRPr lang="ja-JP" altLang="en-US" sz="2200" dirty="0"/>
            </a:p>
          </p:txBody>
        </p:sp>
        <p:sp>
          <p:nvSpPr>
            <p:cNvPr id="151592" name="テキスト ボックス 48"/>
            <p:cNvSpPr txBox="1">
              <a:spLocks noChangeArrowheads="1"/>
            </p:cNvSpPr>
            <p:nvPr/>
          </p:nvSpPr>
          <p:spPr bwMode="auto">
            <a:xfrm>
              <a:off x="7199068" y="5747495"/>
              <a:ext cx="1694523" cy="430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r>
                <a:rPr lang="en-US" altLang="ja-JP" sz="2200" dirty="0" smtClean="0"/>
                <a:t>n-rich RNB</a:t>
              </a:r>
              <a:endParaRPr lang="ja-JP" altLang="en-US" sz="2200" dirty="0"/>
            </a:p>
          </p:txBody>
        </p:sp>
        <p:sp>
          <p:nvSpPr>
            <p:cNvPr id="151593" name="テキスト ボックス 50"/>
            <p:cNvSpPr txBox="1">
              <a:spLocks noChangeArrowheads="1"/>
            </p:cNvSpPr>
            <p:nvPr/>
          </p:nvSpPr>
          <p:spPr bwMode="auto">
            <a:xfrm>
              <a:off x="8430916" y="4463683"/>
              <a:ext cx="1372020" cy="430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r>
                <a:rPr lang="en-US" altLang="ja-JP" sz="2200" dirty="0" smtClean="0"/>
                <a:t>High-Ex.</a:t>
              </a:r>
              <a:endParaRPr lang="ja-JP" altLang="en-US" sz="2200" dirty="0"/>
            </a:p>
          </p:txBody>
        </p:sp>
        <p:sp>
          <p:nvSpPr>
            <p:cNvPr id="151594" name="テキスト ボックス 51"/>
            <p:cNvSpPr txBox="1">
              <a:spLocks noChangeArrowheads="1"/>
            </p:cNvSpPr>
            <p:nvPr/>
          </p:nvSpPr>
          <p:spPr bwMode="auto">
            <a:xfrm>
              <a:off x="7117922" y="1332298"/>
              <a:ext cx="1491112" cy="430887"/>
            </a:xfrm>
            <a:prstGeom prst="rect">
              <a:avLst/>
            </a:prstGeom>
            <a:solidFill>
              <a:schemeClr val="bg1"/>
            </a:solidFill>
            <a:ln w="9525">
              <a:solidFill>
                <a:srgbClr val="FF0000"/>
              </a:solidFill>
              <a:miter lim="800000"/>
              <a:headEnd/>
              <a:tailEnd/>
            </a:ln>
          </p:spPr>
          <p:txBody>
            <a:bodyPr wrap="none">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r>
                <a:rPr lang="en-US" altLang="ja-JP" sz="2200" dirty="0" smtClean="0"/>
                <a:t>High-spin</a:t>
              </a:r>
              <a:endParaRPr lang="ja-JP" altLang="en-US" sz="2200" dirty="0"/>
            </a:p>
          </p:txBody>
        </p:sp>
        <p:cxnSp>
          <p:nvCxnSpPr>
            <p:cNvPr id="44" name="直線コネクタ 43"/>
            <p:cNvCxnSpPr/>
            <p:nvPr/>
          </p:nvCxnSpPr>
          <p:spPr>
            <a:xfrm>
              <a:off x="4419959" y="1544062"/>
              <a:ext cx="89739" cy="9010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1597" name="テキスト ボックス 29"/>
            <p:cNvSpPr txBox="1">
              <a:spLocks noChangeArrowheads="1"/>
            </p:cNvSpPr>
            <p:nvPr/>
          </p:nvSpPr>
          <p:spPr bwMode="auto">
            <a:xfrm>
              <a:off x="3817752" y="1132571"/>
              <a:ext cx="828495" cy="430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28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000">
                  <a:solidFill>
                    <a:schemeClr val="tx1"/>
                  </a:solidFill>
                  <a:latin typeface="Times New Roman" charset="0"/>
                  <a:ea typeface="ＭＳ Ｐゴシック" charset="0"/>
                </a:defRPr>
              </a:lvl4pPr>
              <a:lvl5pPr marL="2057400" indent="-228600">
                <a:defRPr kumimoji="1" sz="2000">
                  <a:solidFill>
                    <a:schemeClr val="tx1"/>
                  </a:solidFill>
                  <a:latin typeface="Times New Roman" charset="0"/>
                  <a:ea typeface="ＭＳ Ｐゴシック" charset="0"/>
                </a:defRPr>
              </a:lvl5pPr>
              <a:lvl6pPr marL="2514600" indent="-228600" eaLnBrk="0" hangingPunct="0">
                <a:defRPr kumimoji="1" sz="2000">
                  <a:solidFill>
                    <a:schemeClr val="tx1"/>
                  </a:solidFill>
                  <a:latin typeface="Times New Roman" charset="0"/>
                  <a:ea typeface="ＭＳ Ｐゴシック" charset="0"/>
                </a:defRPr>
              </a:lvl6pPr>
              <a:lvl7pPr marL="2971800" indent="-228600" eaLnBrk="0" hangingPunct="0">
                <a:defRPr kumimoji="1" sz="2000">
                  <a:solidFill>
                    <a:schemeClr val="tx1"/>
                  </a:solidFill>
                  <a:latin typeface="Times New Roman" charset="0"/>
                  <a:ea typeface="ＭＳ Ｐゴシック" charset="0"/>
                </a:defRPr>
              </a:lvl7pPr>
              <a:lvl8pPr marL="3429000" indent="-228600" eaLnBrk="0" hangingPunct="0">
                <a:defRPr kumimoji="1" sz="2000">
                  <a:solidFill>
                    <a:schemeClr val="tx1"/>
                  </a:solidFill>
                  <a:latin typeface="Times New Roman" charset="0"/>
                  <a:ea typeface="ＭＳ Ｐゴシック" charset="0"/>
                </a:defRPr>
              </a:lvl8pPr>
              <a:lvl9pPr marL="3886200" indent="-228600" eaLnBrk="0" hangingPunct="0">
                <a:defRPr kumimoji="1" sz="2000">
                  <a:solidFill>
                    <a:schemeClr val="tx1"/>
                  </a:solidFill>
                  <a:latin typeface="Times New Roman" charset="0"/>
                  <a:ea typeface="ＭＳ Ｐゴシック" charset="0"/>
                </a:defRPr>
              </a:lvl9pPr>
            </a:lstStyle>
            <a:p>
              <a:r>
                <a:rPr lang="en-US" altLang="ja-JP" sz="2200" dirty="0" smtClean="0">
                  <a:latin typeface="Arial" charset="0"/>
                </a:rPr>
                <a:t>SHE</a:t>
              </a:r>
              <a:endParaRPr lang="ja-JP" altLang="en-US" sz="2200" dirty="0">
                <a:latin typeface="Arial" charset="0"/>
              </a:endParaRPr>
            </a:p>
          </p:txBody>
        </p:sp>
        <p:grpSp>
          <p:nvGrpSpPr>
            <p:cNvPr id="95" name="図形グループ 94"/>
            <p:cNvGrpSpPr/>
            <p:nvPr/>
          </p:nvGrpSpPr>
          <p:grpSpPr>
            <a:xfrm>
              <a:off x="40251" y="3854210"/>
              <a:ext cx="7497202" cy="3015021"/>
              <a:chOff x="27548" y="3993166"/>
              <a:chExt cx="7497202" cy="3015021"/>
            </a:xfrm>
          </p:grpSpPr>
          <p:grpSp>
            <p:nvGrpSpPr>
              <p:cNvPr id="96" name="図形グループ 95"/>
              <p:cNvGrpSpPr/>
              <p:nvPr/>
            </p:nvGrpSpPr>
            <p:grpSpPr>
              <a:xfrm>
                <a:off x="895350" y="3993166"/>
                <a:ext cx="6629400" cy="2540984"/>
                <a:chOff x="895350" y="3993166"/>
                <a:chExt cx="6629400" cy="2540984"/>
              </a:xfrm>
            </p:grpSpPr>
            <p:cxnSp>
              <p:nvCxnSpPr>
                <p:cNvPr id="98" name="直線矢印コネクタ 97"/>
                <p:cNvCxnSpPr/>
                <p:nvPr/>
              </p:nvCxnSpPr>
              <p:spPr>
                <a:xfrm flipV="1">
                  <a:off x="6367596" y="4122739"/>
                  <a:ext cx="393832" cy="123825"/>
                </a:xfrm>
                <a:prstGeom prst="straightConnector1">
                  <a:avLst/>
                </a:prstGeom>
                <a:ln w="57150">
                  <a:solidFill>
                    <a:srgbClr val="0066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直線矢印コネクタ 98"/>
                <p:cNvCxnSpPr/>
                <p:nvPr/>
              </p:nvCxnSpPr>
              <p:spPr>
                <a:xfrm>
                  <a:off x="6761428" y="4122738"/>
                  <a:ext cx="395552" cy="61912"/>
                </a:xfrm>
                <a:prstGeom prst="straightConnector1">
                  <a:avLst/>
                </a:prstGeom>
                <a:ln w="57150">
                  <a:solidFill>
                    <a:srgbClr val="0066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直線矢印コネクタ 99"/>
                <p:cNvCxnSpPr/>
                <p:nvPr/>
              </p:nvCxnSpPr>
              <p:spPr>
                <a:xfrm>
                  <a:off x="7170738" y="4184651"/>
                  <a:ext cx="354012" cy="95249"/>
                </a:xfrm>
                <a:prstGeom prst="straightConnector1">
                  <a:avLst/>
                </a:prstGeom>
                <a:ln w="57150">
                  <a:solidFill>
                    <a:srgbClr val="0066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01" name="図形グループ 100"/>
                <p:cNvGrpSpPr/>
                <p:nvPr/>
              </p:nvGrpSpPr>
              <p:grpSpPr>
                <a:xfrm>
                  <a:off x="895350" y="3993166"/>
                  <a:ext cx="4413118" cy="2540984"/>
                  <a:chOff x="895350" y="3993166"/>
                  <a:chExt cx="4413118" cy="2540984"/>
                </a:xfrm>
              </p:grpSpPr>
              <p:cxnSp>
                <p:nvCxnSpPr>
                  <p:cNvPr id="102" name="直線コネクタ 101"/>
                  <p:cNvCxnSpPr/>
                  <p:nvPr/>
                </p:nvCxnSpPr>
                <p:spPr>
                  <a:xfrm>
                    <a:off x="5308468" y="4895851"/>
                    <a:ext cx="0" cy="365125"/>
                  </a:xfrm>
                  <a:prstGeom prst="line">
                    <a:avLst/>
                  </a:prstGeom>
                  <a:ln w="571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flipV="1">
                    <a:off x="5036477" y="4486276"/>
                    <a:ext cx="0" cy="360363"/>
                  </a:xfrm>
                  <a:prstGeom prst="line">
                    <a:avLst/>
                  </a:prstGeom>
                  <a:ln w="571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06" name="図形グループ 105"/>
                  <p:cNvGrpSpPr/>
                  <p:nvPr/>
                </p:nvGrpSpPr>
                <p:grpSpPr>
                  <a:xfrm>
                    <a:off x="895350" y="3993166"/>
                    <a:ext cx="3529521" cy="2540984"/>
                    <a:chOff x="887831" y="3976232"/>
                    <a:chExt cx="3529521" cy="2540984"/>
                  </a:xfrm>
                </p:grpSpPr>
                <p:cxnSp>
                  <p:nvCxnSpPr>
                    <p:cNvPr id="107" name="直線コネクタ 106"/>
                    <p:cNvCxnSpPr/>
                    <p:nvPr/>
                  </p:nvCxnSpPr>
                  <p:spPr>
                    <a:xfrm>
                      <a:off x="3725996" y="4967289"/>
                      <a:ext cx="691356" cy="17938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08" name="図形グループ 107"/>
                    <p:cNvGrpSpPr/>
                    <p:nvPr/>
                  </p:nvGrpSpPr>
                  <p:grpSpPr>
                    <a:xfrm>
                      <a:off x="887831" y="3976232"/>
                      <a:ext cx="2926018" cy="2540984"/>
                      <a:chOff x="936691" y="3796928"/>
                      <a:chExt cx="3100543" cy="2653497"/>
                    </a:xfrm>
                  </p:grpSpPr>
                  <p:pic>
                    <p:nvPicPr>
                      <p:cNvPr id="114" name="図 3" descr="RIBF+bigPow.jpg"/>
                      <p:cNvPicPr>
                        <a:picLocks noChangeAspect="1"/>
                      </p:cNvPicPr>
                      <p:nvPr/>
                    </p:nvPicPr>
                    <p:blipFill rotWithShape="1">
                      <a:blip r:embed="rId3">
                        <a:extLst>
                          <a:ext uri="{28A0092B-C50C-407E-A947-70E740481C1C}">
                            <a14:useLocalDpi xmlns:a14="http://schemas.microsoft.com/office/drawing/2010/main" val="0"/>
                          </a:ext>
                        </a:extLst>
                      </a:blip>
                      <a:srcRect l="6150" t="46187" r="61951" b="1813"/>
                      <a:stretch/>
                    </p:blipFill>
                    <p:spPr bwMode="auto">
                      <a:xfrm>
                        <a:off x="936691" y="3796928"/>
                        <a:ext cx="3100543" cy="265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テキスト ボックス 114"/>
                      <p:cNvSpPr txBox="1"/>
                      <p:nvPr/>
                    </p:nvSpPr>
                    <p:spPr>
                      <a:xfrm>
                        <a:off x="1331339" y="4930633"/>
                        <a:ext cx="1375562" cy="385686"/>
                      </a:xfrm>
                      <a:prstGeom prst="rect">
                        <a:avLst/>
                      </a:prstGeom>
                      <a:solidFill>
                        <a:schemeClr val="bg1">
                          <a:alpha val="38000"/>
                        </a:schemeClr>
                      </a:solidFill>
                    </p:spPr>
                    <p:txBody>
                      <a:bodyPr wrap="none" rtlCol="0">
                        <a:spAutoFit/>
                      </a:bodyPr>
                      <a:lstStyle/>
                      <a:p>
                        <a:r>
                          <a:rPr lang="en-US" b="1" dirty="0" smtClean="0">
                            <a:solidFill>
                              <a:srgbClr val="FF0000"/>
                            </a:solidFill>
                            <a:latin typeface="Comic Sans MS"/>
                            <a:cs typeface="Comic Sans MS"/>
                          </a:rPr>
                          <a:t>S-</a:t>
                        </a:r>
                        <a:r>
                          <a:rPr lang="en-US" altLang="ja-JP" b="1" dirty="0" smtClean="0">
                            <a:solidFill>
                              <a:srgbClr val="FF0000"/>
                            </a:solidFill>
                            <a:latin typeface="Comic Sans MS"/>
                            <a:cs typeface="Comic Sans MS"/>
                          </a:rPr>
                          <a:t>RILAC</a:t>
                        </a:r>
                        <a:endParaRPr lang="en-US" b="1" dirty="0">
                          <a:solidFill>
                            <a:srgbClr val="FF0000"/>
                          </a:solidFill>
                          <a:latin typeface="Comic Sans MS"/>
                          <a:cs typeface="Comic Sans MS"/>
                        </a:endParaRPr>
                      </a:p>
                    </p:txBody>
                  </p:sp>
                  <p:sp>
                    <p:nvSpPr>
                      <p:cNvPr id="116" name="テキスト ボックス 115"/>
                      <p:cNvSpPr txBox="1"/>
                      <p:nvPr/>
                    </p:nvSpPr>
                    <p:spPr>
                      <a:xfrm>
                        <a:off x="2589730" y="5786900"/>
                        <a:ext cx="1263255" cy="385686"/>
                      </a:xfrm>
                      <a:prstGeom prst="rect">
                        <a:avLst/>
                      </a:prstGeom>
                      <a:solidFill>
                        <a:schemeClr val="bg1">
                          <a:alpha val="38000"/>
                        </a:schemeClr>
                      </a:solidFill>
                    </p:spPr>
                    <p:txBody>
                      <a:bodyPr wrap="none" rtlCol="0">
                        <a:spAutoFit/>
                      </a:bodyPr>
                      <a:lstStyle/>
                      <a:p>
                        <a:r>
                          <a:rPr lang="en-US" b="1" dirty="0" smtClean="0">
                            <a:solidFill>
                              <a:srgbClr val="FF0000"/>
                            </a:solidFill>
                            <a:latin typeface="Comic Sans MS"/>
                            <a:cs typeface="Comic Sans MS"/>
                          </a:rPr>
                          <a:t>new </a:t>
                        </a:r>
                        <a:r>
                          <a:rPr lang="en-US" b="1" dirty="0" err="1" smtClean="0">
                            <a:solidFill>
                              <a:srgbClr val="FF0000"/>
                            </a:solidFill>
                            <a:latin typeface="Comic Sans MS"/>
                            <a:cs typeface="Comic Sans MS"/>
                          </a:rPr>
                          <a:t>fRC</a:t>
                        </a:r>
                        <a:endParaRPr lang="en-US" b="1" dirty="0">
                          <a:solidFill>
                            <a:srgbClr val="FF0000"/>
                          </a:solidFill>
                          <a:latin typeface="Comic Sans MS"/>
                          <a:cs typeface="Comic Sans MS"/>
                        </a:endParaRPr>
                      </a:p>
                    </p:txBody>
                  </p:sp>
                </p:grpSp>
                <p:cxnSp>
                  <p:nvCxnSpPr>
                    <p:cNvPr id="109" name="直線矢印コネクタ 108"/>
                    <p:cNvCxnSpPr/>
                    <p:nvPr/>
                  </p:nvCxnSpPr>
                  <p:spPr>
                    <a:xfrm flipH="1" flipV="1">
                      <a:off x="3402431" y="4358216"/>
                      <a:ext cx="438152" cy="127002"/>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p:nvPr/>
                  </p:nvCxnSpPr>
                  <p:spPr>
                    <a:xfrm flipH="1">
                      <a:off x="3089408" y="4363508"/>
                      <a:ext cx="313002" cy="193675"/>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flipV="1">
                      <a:off x="3345281" y="4958820"/>
                      <a:ext cx="464720" cy="415396"/>
                    </a:xfrm>
                    <a:prstGeom prst="line">
                      <a:avLst/>
                    </a:prstGeom>
                    <a:ln w="571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2" name="直線矢印コネクタ 111"/>
                    <p:cNvCxnSpPr/>
                    <p:nvPr/>
                  </p:nvCxnSpPr>
                  <p:spPr>
                    <a:xfrm flipV="1">
                      <a:off x="3262731" y="4506383"/>
                      <a:ext cx="594783" cy="810683"/>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p:nvPr/>
                  </p:nvCxnSpPr>
                  <p:spPr>
                    <a:xfrm flipH="1" flipV="1">
                      <a:off x="2894431" y="5177366"/>
                      <a:ext cx="390637" cy="135467"/>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sp>
            <p:nvSpPr>
              <p:cNvPr id="97" name="テキスト ボックス 96"/>
              <p:cNvSpPr txBox="1"/>
              <p:nvPr/>
            </p:nvSpPr>
            <p:spPr>
              <a:xfrm>
                <a:off x="27548" y="6238746"/>
                <a:ext cx="4251864" cy="769441"/>
              </a:xfrm>
              <a:prstGeom prst="rect">
                <a:avLst/>
              </a:prstGeom>
              <a:noFill/>
            </p:spPr>
            <p:txBody>
              <a:bodyPr wrap="none" rtlCol="0">
                <a:spAutoFit/>
              </a:bodyPr>
              <a:lstStyle/>
              <a:p>
                <a:r>
                  <a:rPr lang="en-US" altLang="ja-JP" sz="2200" dirty="0" smtClean="0">
                    <a:solidFill>
                      <a:srgbClr val="FF0000"/>
                    </a:solidFill>
                    <a:latin typeface="メイリオ"/>
                    <a:ea typeface="メイリオ"/>
                    <a:cs typeface="メイリオ"/>
                  </a:rPr>
                  <a:t>Intense HI-beams</a:t>
                </a:r>
              </a:p>
              <a:p>
                <a:r>
                  <a:rPr lang="en-US" altLang="ja-JP" sz="2200" dirty="0" smtClean="0">
                    <a:solidFill>
                      <a:srgbClr val="FF0000"/>
                    </a:solidFill>
                    <a:latin typeface="メイリオ"/>
                    <a:ea typeface="メイリオ"/>
                    <a:cs typeface="メイリオ"/>
                  </a:rPr>
                  <a:t>x</a:t>
                </a:r>
                <a:r>
                  <a:rPr lang="ja-JP" altLang="en-US" sz="2200" dirty="0" smtClean="0">
                    <a:solidFill>
                      <a:srgbClr val="FF0000"/>
                    </a:solidFill>
                    <a:latin typeface="メイリオ"/>
                    <a:ea typeface="メイリオ"/>
                    <a:cs typeface="メイリオ"/>
                  </a:rPr>
                  <a:t>２０</a:t>
                </a:r>
                <a:r>
                  <a:rPr lang="en-US" altLang="ja-JP" sz="2200" dirty="0" smtClean="0">
                    <a:solidFill>
                      <a:srgbClr val="FF0000"/>
                    </a:solidFill>
                    <a:latin typeface="メイリオ"/>
                    <a:ea typeface="メイリオ"/>
                    <a:cs typeface="メイリオ"/>
                  </a:rPr>
                  <a:t>@KISS (</a:t>
                </a:r>
                <a:r>
                  <a:rPr lang="en-US" altLang="ja-JP" sz="2200" baseline="30000" dirty="0" smtClean="0">
                    <a:solidFill>
                      <a:srgbClr val="FF0000"/>
                    </a:solidFill>
                    <a:latin typeface="メイリオ"/>
                    <a:ea typeface="メイリオ"/>
                    <a:cs typeface="メイリオ"/>
                  </a:rPr>
                  <a:t>238</a:t>
                </a:r>
                <a:r>
                  <a:rPr lang="en-US" altLang="ja-JP" sz="2200" dirty="0" smtClean="0">
                    <a:solidFill>
                      <a:srgbClr val="FF0000"/>
                    </a:solidFill>
                    <a:latin typeface="メイリオ"/>
                    <a:ea typeface="メイリオ"/>
                    <a:cs typeface="メイリオ"/>
                  </a:rPr>
                  <a:t>U, 10 </a:t>
                </a:r>
                <a:r>
                  <a:rPr lang="en-US" altLang="ja-JP" sz="2200" dirty="0" err="1" smtClean="0">
                    <a:solidFill>
                      <a:srgbClr val="FF0000"/>
                    </a:solidFill>
                    <a:latin typeface="メイリオ"/>
                    <a:ea typeface="メイリオ"/>
                    <a:cs typeface="メイリオ"/>
                  </a:rPr>
                  <a:t>pμA</a:t>
                </a:r>
                <a:r>
                  <a:rPr lang="en-US" altLang="ja-JP" sz="2200" dirty="0" smtClean="0">
                    <a:solidFill>
                      <a:srgbClr val="FF0000"/>
                    </a:solidFill>
                    <a:latin typeface="メイリオ"/>
                    <a:ea typeface="メイリオ"/>
                    <a:cs typeface="メイリオ"/>
                  </a:rPr>
                  <a:t>)</a:t>
                </a:r>
                <a:endParaRPr lang="en-US" sz="2200" dirty="0">
                  <a:solidFill>
                    <a:srgbClr val="FF0000"/>
                  </a:solidFill>
                  <a:latin typeface="メイリオ"/>
                  <a:ea typeface="メイリオ"/>
                  <a:cs typeface="メイリオ"/>
                </a:endParaRPr>
              </a:p>
            </p:txBody>
          </p:sp>
        </p:grpSp>
      </p:grpSp>
      <p:cxnSp>
        <p:nvCxnSpPr>
          <p:cNvPr id="4" name="直線矢印コネクタ 3"/>
          <p:cNvCxnSpPr/>
          <p:nvPr/>
        </p:nvCxnSpPr>
        <p:spPr>
          <a:xfrm>
            <a:off x="1805360" y="3385284"/>
            <a:ext cx="979977" cy="107791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1590" name="Picture 5" descr="\\ribf-jimus\pub\事務\予算要求\H25概算要求\財務省\kiss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920" y="2783618"/>
            <a:ext cx="1055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4386383" y="3122082"/>
            <a:ext cx="1753104" cy="584776"/>
          </a:xfrm>
          <a:prstGeom prst="rect">
            <a:avLst/>
          </a:prstGeom>
          <a:noFill/>
        </p:spPr>
        <p:txBody>
          <a:bodyPr wrap="none" rtlCol="0">
            <a:spAutoFit/>
          </a:bodyPr>
          <a:lstStyle/>
          <a:p>
            <a:r>
              <a:rPr lang="en-US" sz="1600" dirty="0" smtClean="0">
                <a:solidFill>
                  <a:srgbClr val="FF0000"/>
                </a:solidFill>
              </a:rPr>
              <a:t>GARIS-II+MR-TOF</a:t>
            </a:r>
          </a:p>
          <a:p>
            <a:r>
              <a:rPr lang="en-US" sz="1600" dirty="0" smtClean="0">
                <a:solidFill>
                  <a:srgbClr val="FF0000"/>
                </a:solidFill>
              </a:rPr>
              <a:t>(SLOWRI+MR-TOF)</a:t>
            </a:r>
            <a:endParaRPr lang="en-US" sz="1600" dirty="0">
              <a:solidFill>
                <a:srgbClr val="FF0000"/>
              </a:solidFill>
            </a:endParaRPr>
          </a:p>
        </p:txBody>
      </p:sp>
      <p:cxnSp>
        <p:nvCxnSpPr>
          <p:cNvPr id="61" name="直線矢印コネクタ 60"/>
          <p:cNvCxnSpPr/>
          <p:nvPr/>
        </p:nvCxnSpPr>
        <p:spPr>
          <a:xfrm flipH="1" flipV="1">
            <a:off x="4334768" y="3105050"/>
            <a:ext cx="520545" cy="6996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flipV="1">
            <a:off x="5584454" y="3962400"/>
            <a:ext cx="171579" cy="471058"/>
          </a:xfrm>
          <a:prstGeom prst="line">
            <a:avLst/>
          </a:prstGeom>
          <a:ln w="5715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V="1">
            <a:off x="5893512" y="3608991"/>
            <a:ext cx="154524" cy="397284"/>
          </a:xfrm>
          <a:prstGeom prst="line">
            <a:avLst/>
          </a:prstGeom>
          <a:ln w="5715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H="1">
            <a:off x="4486744" y="2219048"/>
            <a:ext cx="343169" cy="274783"/>
          </a:xfrm>
          <a:prstGeom prst="line">
            <a:avLst/>
          </a:prstGeom>
          <a:ln w="57150">
            <a:solidFill>
              <a:srgbClr val="11FF1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a:off x="5499189" y="3682999"/>
            <a:ext cx="149202" cy="45027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94736" y="2751659"/>
            <a:ext cx="531516" cy="338554"/>
          </a:xfrm>
          <a:prstGeom prst="rect">
            <a:avLst/>
          </a:prstGeom>
          <a:noFill/>
        </p:spPr>
        <p:txBody>
          <a:bodyPr wrap="none" rtlCol="0">
            <a:spAutoFit/>
          </a:bodyPr>
          <a:lstStyle/>
          <a:p>
            <a:r>
              <a:rPr lang="en-US" altLang="ja-JP" sz="1600" dirty="0" smtClean="0">
                <a:solidFill>
                  <a:srgbClr val="FF0000"/>
                </a:solidFill>
              </a:rPr>
              <a:t>KISS</a:t>
            </a:r>
            <a:endParaRPr lang="en-US" sz="1600" dirty="0">
              <a:solidFill>
                <a:srgbClr val="FF0000"/>
              </a:solidFill>
            </a:endParaRPr>
          </a:p>
        </p:txBody>
      </p:sp>
    </p:spTree>
    <p:extLst>
      <p:ext uri="{BB962C8B-B14F-4D97-AF65-F5344CB8AC3E}">
        <p14:creationId xmlns:p14="http://schemas.microsoft.com/office/powerpoint/2010/main" val="260610991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35068"/>
            <a:ext cx="8229600" cy="465070"/>
          </a:xfrm>
        </p:spPr>
        <p:txBody>
          <a:bodyPr>
            <a:normAutofit/>
          </a:bodyPr>
          <a:lstStyle/>
          <a:p>
            <a:r>
              <a:rPr lang="en-US" sz="2400" dirty="0" err="1" smtClean="0"/>
              <a:t>Hfs</a:t>
            </a:r>
            <a:r>
              <a:rPr lang="en-US" sz="2400" dirty="0" smtClean="0"/>
              <a:t> of </a:t>
            </a:r>
            <a:r>
              <a:rPr lang="en-US" sz="2400" baseline="30000" dirty="0" smtClean="0"/>
              <a:t>196-198</a:t>
            </a:r>
            <a:r>
              <a:rPr lang="en-US" sz="2400" dirty="0" smtClean="0"/>
              <a:t>Ir</a:t>
            </a:r>
            <a:endParaRPr lang="en-US" sz="2400" dirty="0"/>
          </a:p>
        </p:txBody>
      </p:sp>
      <p:grpSp>
        <p:nvGrpSpPr>
          <p:cNvPr id="19" name="図形グループ 18"/>
          <p:cNvGrpSpPr/>
          <p:nvPr/>
        </p:nvGrpSpPr>
        <p:grpSpPr>
          <a:xfrm>
            <a:off x="3191001" y="907192"/>
            <a:ext cx="3284109" cy="2603154"/>
            <a:chOff x="316277" y="1660247"/>
            <a:chExt cx="4029305" cy="2603154"/>
          </a:xfrm>
        </p:grpSpPr>
        <p:grpSp>
          <p:nvGrpSpPr>
            <p:cNvPr id="8" name="図形グループ 7"/>
            <p:cNvGrpSpPr/>
            <p:nvPr/>
          </p:nvGrpSpPr>
          <p:grpSpPr>
            <a:xfrm>
              <a:off x="316277" y="1660247"/>
              <a:ext cx="4029305" cy="2603154"/>
              <a:chOff x="316277" y="1660247"/>
              <a:chExt cx="4029305" cy="2603154"/>
            </a:xfrm>
          </p:grpSpPr>
          <p:pic>
            <p:nvPicPr>
              <p:cNvPr id="4" name="Picture 2" descr="C:\Users\MM\Desktop\HFS_fit\fit_Ir197v4_root\results\w_IS_6\Ir197Sep_sum_freq.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77" y="1743401"/>
                <a:ext cx="4029305" cy="252000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765191" y="1660247"/>
                <a:ext cx="1176925" cy="338554"/>
              </a:xfrm>
              <a:prstGeom prst="rect">
                <a:avLst/>
              </a:prstGeom>
              <a:noFill/>
            </p:spPr>
            <p:txBody>
              <a:bodyPr wrap="none" rtlCol="0">
                <a:spAutoFit/>
              </a:bodyPr>
              <a:lstStyle/>
              <a:p>
                <a:r>
                  <a:rPr lang="en-US" altLang="ja-JP" sz="1600" b="1" dirty="0" err="1" smtClean="0"/>
                  <a:t>gs</a:t>
                </a:r>
                <a:r>
                  <a:rPr lang="en-US" altLang="ja-JP" sz="1600" b="1" dirty="0" smtClean="0"/>
                  <a:t> + is (Sep)</a:t>
                </a:r>
                <a:endParaRPr kumimoji="1" lang="ja-JP" altLang="en-US" sz="1600" b="1" dirty="0"/>
              </a:p>
            </p:txBody>
          </p:sp>
          <p:sp>
            <p:nvSpPr>
              <p:cNvPr id="6" name="テキスト ボックス 5"/>
              <p:cNvSpPr txBox="1"/>
              <p:nvPr/>
            </p:nvSpPr>
            <p:spPr>
              <a:xfrm>
                <a:off x="3231654" y="3224804"/>
                <a:ext cx="758541" cy="338554"/>
              </a:xfrm>
              <a:prstGeom prst="rect">
                <a:avLst/>
              </a:prstGeom>
              <a:noFill/>
            </p:spPr>
            <p:txBody>
              <a:bodyPr wrap="none" rtlCol="0">
                <a:spAutoFit/>
              </a:bodyPr>
              <a:lstStyle/>
              <a:p>
                <a:pPr algn="r"/>
                <a:r>
                  <a:rPr kumimoji="1" lang="en-US" altLang="ja-JP" sz="1600" dirty="0" smtClean="0"/>
                  <a:t>isomer</a:t>
                </a:r>
                <a:endParaRPr kumimoji="1" lang="ja-JP" altLang="en-US" sz="1600" dirty="0"/>
              </a:p>
            </p:txBody>
          </p:sp>
          <p:cxnSp>
            <p:nvCxnSpPr>
              <p:cNvPr id="7" name="直線コネクタ 6"/>
              <p:cNvCxnSpPr/>
              <p:nvPr/>
            </p:nvCxnSpPr>
            <p:spPr>
              <a:xfrm flipH="1">
                <a:off x="3171217" y="3566195"/>
                <a:ext cx="167284" cy="325959"/>
              </a:xfrm>
              <a:prstGeom prst="line">
                <a:avLst/>
              </a:prstGeom>
            </p:spPr>
            <p:style>
              <a:lnRef idx="1">
                <a:schemeClr val="dk1"/>
              </a:lnRef>
              <a:fillRef idx="0">
                <a:schemeClr val="dk1"/>
              </a:fillRef>
              <a:effectRef idx="0">
                <a:schemeClr val="dk1"/>
              </a:effectRef>
              <a:fontRef idx="minor">
                <a:schemeClr val="tx1"/>
              </a:fontRef>
            </p:style>
          </p:cxnSp>
        </p:grpSp>
        <p:sp>
          <p:nvSpPr>
            <p:cNvPr id="9" name="テキスト ボックス 8"/>
            <p:cNvSpPr txBox="1"/>
            <p:nvPr/>
          </p:nvSpPr>
          <p:spPr>
            <a:xfrm>
              <a:off x="962894" y="2093512"/>
              <a:ext cx="1599529" cy="369332"/>
            </a:xfrm>
            <a:prstGeom prst="rect">
              <a:avLst/>
            </a:prstGeom>
            <a:noFill/>
          </p:spPr>
          <p:txBody>
            <a:bodyPr wrap="none" rtlCol="0">
              <a:spAutoFit/>
            </a:bodyPr>
            <a:lstStyle/>
            <a:p>
              <a:r>
                <a:rPr lang="en-US" dirty="0" smtClean="0"/>
                <a:t>μ＝+0.24(3)</a:t>
              </a:r>
              <a:r>
                <a:rPr lang="en-US" altLang="ja-JP" dirty="0" err="1" smtClean="0"/>
                <a:t>μ</a:t>
              </a:r>
              <a:r>
                <a:rPr lang="en-US" altLang="ja-JP" baseline="-25000" dirty="0" err="1" smtClean="0"/>
                <a:t>N</a:t>
              </a:r>
              <a:endParaRPr lang="en-US" baseline="-25000" dirty="0"/>
            </a:p>
          </p:txBody>
        </p:sp>
        <p:pic>
          <p:nvPicPr>
            <p:cNvPr id="10" name="図 9"/>
            <p:cNvPicPr>
              <a:picLocks noChangeAspect="1"/>
            </p:cNvPicPr>
            <p:nvPr/>
          </p:nvPicPr>
          <p:blipFill rotWithShape="1">
            <a:blip r:embed="rId3">
              <a:extLst>
                <a:ext uri="{28A0092B-C50C-407E-A947-70E740481C1C}">
                  <a14:useLocalDpi xmlns:a14="http://schemas.microsoft.com/office/drawing/2010/main" val="0"/>
                </a:ext>
              </a:extLst>
            </a:blip>
            <a:srcRect t="17560" r="61843" b="61068"/>
            <a:stretch/>
          </p:blipFill>
          <p:spPr>
            <a:xfrm>
              <a:off x="893499" y="2486270"/>
              <a:ext cx="1590488" cy="1231888"/>
            </a:xfrm>
            <a:prstGeom prst="rect">
              <a:avLst/>
            </a:prstGeom>
          </p:spPr>
        </p:pic>
      </p:grpSp>
      <p:grpSp>
        <p:nvGrpSpPr>
          <p:cNvPr id="18" name="図形グループ 17"/>
          <p:cNvGrpSpPr/>
          <p:nvPr/>
        </p:nvGrpSpPr>
        <p:grpSpPr>
          <a:xfrm>
            <a:off x="125595" y="1296035"/>
            <a:ext cx="3085609" cy="5561965"/>
            <a:chOff x="5916190" y="881266"/>
            <a:chExt cx="3315710" cy="5976734"/>
          </a:xfrm>
        </p:grpSpPr>
        <p:pic>
          <p:nvPicPr>
            <p:cNvPr id="11" name="Picture 5" descr="C:\Users\MM\Desktop\HFS_fit\fit_Ir196_root\c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6190" y="918000"/>
              <a:ext cx="3165885" cy="198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MM\Desktop\HFS_fit\fit_Ir196_root\c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6191" y="2898000"/>
              <a:ext cx="3165885" cy="198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Users\MM\Desktop\HFS_fit\fit_Ir196_root\c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6193" y="4878000"/>
              <a:ext cx="3165885" cy="1980000"/>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6343149" y="1139919"/>
              <a:ext cx="580608" cy="369332"/>
            </a:xfrm>
            <a:prstGeom prst="rect">
              <a:avLst/>
            </a:prstGeom>
            <a:solidFill>
              <a:schemeClr val="bg1"/>
            </a:solidFill>
          </p:spPr>
          <p:txBody>
            <a:bodyPr wrap="none" rtlCol="0">
              <a:spAutoFit/>
            </a:bodyPr>
            <a:lstStyle/>
            <a:p>
              <a:r>
                <a:rPr kumimoji="1" lang="en-US" altLang="ja-JP" i="1" dirty="0" smtClean="0"/>
                <a:t>I </a:t>
              </a:r>
              <a:r>
                <a:rPr kumimoji="1" lang="en-US" altLang="ja-JP" dirty="0" smtClean="0"/>
                <a:t>= 1</a:t>
              </a:r>
              <a:endParaRPr kumimoji="1" lang="ja-JP" altLang="en-US" dirty="0"/>
            </a:p>
          </p:txBody>
        </p:sp>
        <p:sp>
          <p:nvSpPr>
            <p:cNvPr id="15" name="テキスト ボックス 14"/>
            <p:cNvSpPr txBox="1"/>
            <p:nvPr/>
          </p:nvSpPr>
          <p:spPr>
            <a:xfrm>
              <a:off x="6366569" y="3096403"/>
              <a:ext cx="580608" cy="369332"/>
            </a:xfrm>
            <a:prstGeom prst="rect">
              <a:avLst/>
            </a:prstGeom>
            <a:solidFill>
              <a:schemeClr val="bg1"/>
            </a:solidFill>
          </p:spPr>
          <p:txBody>
            <a:bodyPr wrap="none" rtlCol="0">
              <a:spAutoFit/>
            </a:bodyPr>
            <a:lstStyle/>
            <a:p>
              <a:r>
                <a:rPr kumimoji="1" lang="en-US" altLang="ja-JP" i="1" dirty="0" smtClean="0"/>
                <a:t>I </a:t>
              </a:r>
              <a:r>
                <a:rPr kumimoji="1" lang="en-US" altLang="ja-JP" dirty="0" smtClean="0"/>
                <a:t>= 2</a:t>
              </a:r>
              <a:endParaRPr kumimoji="1" lang="ja-JP" altLang="en-US" dirty="0"/>
            </a:p>
          </p:txBody>
        </p:sp>
        <p:sp>
          <p:nvSpPr>
            <p:cNvPr id="16" name="テキスト ボックス 15"/>
            <p:cNvSpPr txBox="1"/>
            <p:nvPr/>
          </p:nvSpPr>
          <p:spPr>
            <a:xfrm>
              <a:off x="6343153" y="5076825"/>
              <a:ext cx="580608" cy="369332"/>
            </a:xfrm>
            <a:prstGeom prst="rect">
              <a:avLst/>
            </a:prstGeom>
            <a:solidFill>
              <a:schemeClr val="bg1"/>
            </a:solidFill>
          </p:spPr>
          <p:txBody>
            <a:bodyPr wrap="none" rtlCol="0">
              <a:spAutoFit/>
            </a:bodyPr>
            <a:lstStyle/>
            <a:p>
              <a:r>
                <a:rPr kumimoji="1" lang="en-US" altLang="ja-JP" i="1" dirty="0" smtClean="0"/>
                <a:t>I </a:t>
              </a:r>
              <a:r>
                <a:rPr kumimoji="1" lang="en-US" altLang="ja-JP" dirty="0" smtClean="0"/>
                <a:t>= 3</a:t>
              </a:r>
              <a:endParaRPr kumimoji="1" lang="ja-JP" altLang="en-US" dirty="0"/>
            </a:p>
          </p:txBody>
        </p:sp>
        <p:sp>
          <p:nvSpPr>
            <p:cNvPr id="17" name="テキスト ボックス 16"/>
            <p:cNvSpPr txBox="1"/>
            <p:nvPr/>
          </p:nvSpPr>
          <p:spPr>
            <a:xfrm>
              <a:off x="7977975" y="881266"/>
              <a:ext cx="1253925" cy="628384"/>
            </a:xfrm>
            <a:prstGeom prst="rect">
              <a:avLst/>
            </a:prstGeom>
            <a:solidFill>
              <a:schemeClr val="bg1"/>
            </a:solidFill>
          </p:spPr>
          <p:txBody>
            <a:bodyPr wrap="none" rtlCol="0">
              <a:spAutoFit/>
            </a:bodyPr>
            <a:lstStyle/>
            <a:p>
              <a:r>
                <a:rPr kumimoji="1" lang="en-US" altLang="ja-JP" sz="1600" dirty="0" smtClean="0">
                  <a:solidFill>
                    <a:srgbClr val="FF0000"/>
                  </a:solidFill>
                </a:rPr>
                <a:t>- positive μ</a:t>
              </a:r>
              <a:endParaRPr kumimoji="1" lang="en-US" altLang="ja-JP" sz="1600" dirty="0" smtClean="0">
                <a:solidFill>
                  <a:srgbClr val="FF0000"/>
                </a:solidFill>
                <a:latin typeface="Symbol" panose="05050102010706020507" pitchFamily="18" charset="2"/>
              </a:endParaRPr>
            </a:p>
            <a:p>
              <a:r>
                <a:rPr lang="en-US" altLang="ja-JP" sz="1600" dirty="0">
                  <a:solidFill>
                    <a:srgbClr val="00B050"/>
                  </a:solidFill>
                </a:rPr>
                <a:t>- </a:t>
              </a:r>
              <a:r>
                <a:rPr lang="en-US" altLang="ja-JP" sz="1600" dirty="0" smtClean="0">
                  <a:solidFill>
                    <a:srgbClr val="00B050"/>
                  </a:solidFill>
                </a:rPr>
                <a:t>negative μ</a:t>
              </a:r>
              <a:endParaRPr lang="ja-JP" altLang="en-US" sz="1600" dirty="0">
                <a:solidFill>
                  <a:srgbClr val="00B050"/>
                </a:solidFill>
                <a:latin typeface="Symbol" panose="05050102010706020507" pitchFamily="18" charset="2"/>
              </a:endParaRPr>
            </a:p>
          </p:txBody>
        </p:sp>
      </p:grpSp>
      <p:sp>
        <p:nvSpPr>
          <p:cNvPr id="20" name="テキスト ボックス 19"/>
          <p:cNvSpPr txBox="1"/>
          <p:nvPr/>
        </p:nvSpPr>
        <p:spPr>
          <a:xfrm>
            <a:off x="376785" y="963016"/>
            <a:ext cx="2717623" cy="369332"/>
          </a:xfrm>
          <a:prstGeom prst="rect">
            <a:avLst/>
          </a:prstGeom>
          <a:noFill/>
        </p:spPr>
        <p:txBody>
          <a:bodyPr wrap="none" rtlCol="0">
            <a:spAutoFit/>
          </a:bodyPr>
          <a:lstStyle/>
          <a:p>
            <a:r>
              <a:rPr lang="en-US" altLang="ja-JP" baseline="30000" dirty="0"/>
              <a:t>196</a:t>
            </a:r>
            <a:r>
              <a:rPr lang="en-US" altLang="ja-JP" dirty="0"/>
              <a:t>Ir </a:t>
            </a:r>
            <a:r>
              <a:rPr lang="en-US" altLang="ja-JP" dirty="0" smtClean="0"/>
              <a:t>(</a:t>
            </a:r>
            <a:r>
              <a:rPr lang="en-US" altLang="ja-JP" i="1" dirty="0" smtClean="0"/>
              <a:t>I</a:t>
            </a:r>
            <a:r>
              <a:rPr lang="en-US" altLang="ja-JP" i="1" baseline="30000" dirty="0" smtClean="0"/>
              <a:t>π</a:t>
            </a:r>
            <a:r>
              <a:rPr lang="en-US" altLang="ja-JP" dirty="0" smtClean="0">
                <a:latin typeface="Symbol" panose="05050102010706020507" pitchFamily="18" charset="2"/>
              </a:rPr>
              <a:t> </a:t>
            </a:r>
            <a:r>
              <a:rPr lang="en-US" altLang="ja-JP" dirty="0"/>
              <a:t>= (</a:t>
            </a:r>
            <a:r>
              <a:rPr lang="en-US" altLang="ja-JP" dirty="0" smtClean="0"/>
              <a:t>0,1)</a:t>
            </a:r>
            <a:r>
              <a:rPr lang="en-US" altLang="ja-JP" baseline="30000" dirty="0" smtClean="0"/>
              <a:t>-</a:t>
            </a:r>
            <a:r>
              <a:rPr lang="en-US" altLang="ja-JP" dirty="0" smtClean="0"/>
              <a:t>, t</a:t>
            </a:r>
            <a:r>
              <a:rPr lang="en-US" altLang="ja-JP" baseline="-25000" dirty="0" smtClean="0"/>
              <a:t>1/2</a:t>
            </a:r>
            <a:r>
              <a:rPr lang="en-US" altLang="ja-JP" dirty="0" smtClean="0"/>
              <a:t>=52(1) s)</a:t>
            </a:r>
            <a:endParaRPr lang="ja-JP" altLang="en-US" dirty="0"/>
          </a:p>
        </p:txBody>
      </p:sp>
      <p:grpSp>
        <p:nvGrpSpPr>
          <p:cNvPr id="25" name="図形グループ 24"/>
          <p:cNvGrpSpPr/>
          <p:nvPr/>
        </p:nvGrpSpPr>
        <p:grpSpPr>
          <a:xfrm>
            <a:off x="5978116" y="3290747"/>
            <a:ext cx="3165884" cy="3567253"/>
            <a:chOff x="5978116" y="2761479"/>
            <a:chExt cx="3165884" cy="3960000"/>
          </a:xfrm>
        </p:grpSpPr>
        <p:pic>
          <p:nvPicPr>
            <p:cNvPr id="21" name="Picture 5" descr="C:\Users\MM\Desktop\HFS_fit\fit_Ir198_root\results\I=0_1\c1_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8117" y="2761479"/>
              <a:ext cx="3165883" cy="198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MM\Desktop\HFS_fit\fit_Ir198_root\c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8116" y="4741479"/>
              <a:ext cx="3165883" cy="1980000"/>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6428494" y="2983398"/>
              <a:ext cx="580608" cy="369332"/>
            </a:xfrm>
            <a:prstGeom prst="rect">
              <a:avLst/>
            </a:prstGeom>
            <a:solidFill>
              <a:schemeClr val="bg1"/>
            </a:solidFill>
          </p:spPr>
          <p:txBody>
            <a:bodyPr wrap="none" rtlCol="0">
              <a:spAutoFit/>
            </a:bodyPr>
            <a:lstStyle/>
            <a:p>
              <a:r>
                <a:rPr kumimoji="1" lang="en-US" altLang="ja-JP" i="1" dirty="0" smtClean="0"/>
                <a:t>I </a:t>
              </a:r>
              <a:r>
                <a:rPr kumimoji="1" lang="en-US" altLang="ja-JP" dirty="0" smtClean="0"/>
                <a:t>= 0</a:t>
              </a:r>
              <a:endParaRPr kumimoji="1" lang="ja-JP" altLang="en-US" dirty="0"/>
            </a:p>
          </p:txBody>
        </p:sp>
        <p:sp>
          <p:nvSpPr>
            <p:cNvPr id="24" name="テキスト ボックス 23"/>
            <p:cNvSpPr txBox="1"/>
            <p:nvPr/>
          </p:nvSpPr>
          <p:spPr>
            <a:xfrm>
              <a:off x="6405075" y="4963398"/>
              <a:ext cx="580608" cy="369332"/>
            </a:xfrm>
            <a:prstGeom prst="rect">
              <a:avLst/>
            </a:prstGeom>
            <a:solidFill>
              <a:schemeClr val="bg1"/>
            </a:solidFill>
          </p:spPr>
          <p:txBody>
            <a:bodyPr wrap="none" rtlCol="0">
              <a:spAutoFit/>
            </a:bodyPr>
            <a:lstStyle/>
            <a:p>
              <a:r>
                <a:rPr kumimoji="1" lang="en-US" altLang="ja-JP" i="1" dirty="0" smtClean="0"/>
                <a:t>I </a:t>
              </a:r>
              <a:r>
                <a:rPr kumimoji="1" lang="en-US" altLang="ja-JP" dirty="0" smtClean="0"/>
                <a:t>= 1</a:t>
              </a:r>
              <a:endParaRPr kumimoji="1" lang="ja-JP" altLang="en-US" dirty="0"/>
            </a:p>
          </p:txBody>
        </p:sp>
      </p:grpSp>
      <p:sp>
        <p:nvSpPr>
          <p:cNvPr id="26" name="テキスト ボックス 25"/>
          <p:cNvSpPr txBox="1"/>
          <p:nvPr/>
        </p:nvSpPr>
        <p:spPr>
          <a:xfrm>
            <a:off x="3334135" y="4827912"/>
            <a:ext cx="2946540" cy="369332"/>
          </a:xfrm>
          <a:prstGeom prst="rect">
            <a:avLst/>
          </a:prstGeom>
          <a:noFill/>
        </p:spPr>
        <p:txBody>
          <a:bodyPr wrap="none" rtlCol="0">
            <a:spAutoFit/>
          </a:bodyPr>
          <a:lstStyle/>
          <a:p>
            <a:r>
              <a:rPr lang="en-US" altLang="ja-JP" baseline="30000" dirty="0" smtClean="0"/>
              <a:t>198</a:t>
            </a:r>
            <a:r>
              <a:rPr lang="en-US" altLang="ja-JP" dirty="0" smtClean="0"/>
              <a:t>Ir (</a:t>
            </a:r>
            <a:r>
              <a:rPr lang="en-US" altLang="ja-JP" i="1" dirty="0" smtClean="0"/>
              <a:t>I</a:t>
            </a:r>
            <a:r>
              <a:rPr lang="en-US" altLang="ja-JP" i="1" baseline="30000" dirty="0" smtClean="0"/>
              <a:t>π</a:t>
            </a:r>
            <a:r>
              <a:rPr lang="en-US" altLang="ja-JP" dirty="0" smtClean="0">
                <a:latin typeface="Symbol" panose="05050102010706020507" pitchFamily="18" charset="2"/>
              </a:rPr>
              <a:t> </a:t>
            </a:r>
            <a:r>
              <a:rPr lang="en-US" altLang="ja-JP" dirty="0" smtClean="0"/>
              <a:t>=unknown, t</a:t>
            </a:r>
            <a:r>
              <a:rPr lang="en-US" altLang="ja-JP" baseline="-25000" dirty="0" smtClean="0"/>
              <a:t>1/2</a:t>
            </a:r>
            <a:r>
              <a:rPr lang="en-US" altLang="ja-JP" dirty="0" smtClean="0"/>
              <a:t>=8(1) s)</a:t>
            </a:r>
            <a:endParaRPr lang="ja-JP" altLang="en-US" dirty="0"/>
          </a:p>
        </p:txBody>
      </p:sp>
      <p:sp>
        <p:nvSpPr>
          <p:cNvPr id="27" name="テキスト ボックス 26"/>
          <p:cNvSpPr txBox="1"/>
          <p:nvPr/>
        </p:nvSpPr>
        <p:spPr>
          <a:xfrm>
            <a:off x="6054251" y="821200"/>
            <a:ext cx="2913177" cy="369332"/>
          </a:xfrm>
          <a:prstGeom prst="rect">
            <a:avLst/>
          </a:prstGeom>
          <a:noFill/>
        </p:spPr>
        <p:txBody>
          <a:bodyPr wrap="none" rtlCol="0">
            <a:spAutoFit/>
          </a:bodyPr>
          <a:lstStyle/>
          <a:p>
            <a:r>
              <a:rPr lang="en-US" altLang="ja-JP" baseline="30000" dirty="0" smtClean="0"/>
              <a:t>197</a:t>
            </a:r>
            <a:r>
              <a:rPr lang="en-US" altLang="ja-JP" dirty="0" smtClean="0"/>
              <a:t>Ir (</a:t>
            </a:r>
            <a:r>
              <a:rPr lang="en-US" altLang="ja-JP" i="1" dirty="0" smtClean="0"/>
              <a:t>I</a:t>
            </a:r>
            <a:r>
              <a:rPr lang="en-US" altLang="ja-JP" i="1" baseline="30000" dirty="0" smtClean="0"/>
              <a:t>π</a:t>
            </a:r>
            <a:r>
              <a:rPr lang="en-US" altLang="ja-JP" dirty="0" smtClean="0">
                <a:latin typeface="Symbol" panose="05050102010706020507" pitchFamily="18" charset="2"/>
              </a:rPr>
              <a:t> </a:t>
            </a:r>
            <a:r>
              <a:rPr lang="en-US" altLang="ja-JP" dirty="0" smtClean="0"/>
              <a:t>=3/2</a:t>
            </a:r>
            <a:r>
              <a:rPr lang="en-US" altLang="ja-JP" baseline="30000" dirty="0" smtClean="0"/>
              <a:t>+</a:t>
            </a:r>
            <a:r>
              <a:rPr lang="en-US" altLang="ja-JP" dirty="0" smtClean="0"/>
              <a:t>, t</a:t>
            </a:r>
            <a:r>
              <a:rPr lang="en-US" altLang="ja-JP" baseline="-25000" dirty="0" smtClean="0"/>
              <a:t>1/2</a:t>
            </a:r>
            <a:r>
              <a:rPr lang="en-US" altLang="ja-JP" dirty="0" smtClean="0"/>
              <a:t>=5.8(7) min)</a:t>
            </a:r>
            <a:endParaRPr lang="ja-JP" altLang="en-US" dirty="0"/>
          </a:p>
        </p:txBody>
      </p:sp>
      <p:sp>
        <p:nvSpPr>
          <p:cNvPr id="28" name="角丸四角形 27"/>
          <p:cNvSpPr/>
          <p:nvPr/>
        </p:nvSpPr>
        <p:spPr>
          <a:xfrm>
            <a:off x="299685" y="1269934"/>
            <a:ext cx="8505383" cy="4309213"/>
          </a:xfrm>
          <a:prstGeom prst="roundRect">
            <a:avLst/>
          </a:prstGeom>
          <a:solidFill>
            <a:schemeClr val="accent1">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smtClean="0">
                <a:latin typeface="ＤＦＰ勘亭流" charset="2"/>
                <a:ea typeface="ＤＦＰ勘亭流" charset="2"/>
                <a:cs typeface="ＤＦＰ勘亭流" charset="2"/>
              </a:rPr>
              <a:t>Very Preliminary</a:t>
            </a:r>
          </a:p>
          <a:p>
            <a:pPr algn="ctr"/>
            <a:r>
              <a:rPr lang="en-US" dirty="0" smtClean="0">
                <a:solidFill>
                  <a:srgbClr val="FF0000"/>
                </a:solidFill>
                <a:latin typeface="メイリオ"/>
                <a:ea typeface="メイリオ"/>
                <a:cs typeface="メイリオ"/>
              </a:rPr>
              <a:t>Analysis is under progress by M. </a:t>
            </a:r>
            <a:r>
              <a:rPr lang="en-US" dirty="0" err="1" smtClean="0">
                <a:solidFill>
                  <a:srgbClr val="FF0000"/>
                </a:solidFill>
                <a:latin typeface="メイリオ"/>
                <a:ea typeface="メイリオ"/>
                <a:cs typeface="メイリオ"/>
              </a:rPr>
              <a:t>Mukai</a:t>
            </a:r>
            <a:r>
              <a:rPr lang="en-US" dirty="0" smtClean="0">
                <a:solidFill>
                  <a:srgbClr val="FF0000"/>
                </a:solidFill>
                <a:latin typeface="ＤＦＰ勘亭流" charset="2"/>
                <a:ea typeface="ＤＦＰ勘亭流" charset="2"/>
                <a:cs typeface="ＤＦＰ勘亭流" charset="2"/>
              </a:rPr>
              <a:t> </a:t>
            </a:r>
            <a:endParaRPr lang="en-US" dirty="0">
              <a:solidFill>
                <a:srgbClr val="FF0000"/>
              </a:solidFill>
              <a:latin typeface="ＤＦＰ勘亭流" charset="2"/>
              <a:ea typeface="ＤＦＰ勘亭流" charset="2"/>
              <a:cs typeface="ＤＦＰ勘亭流" charset="2"/>
            </a:endParaRPr>
          </a:p>
        </p:txBody>
      </p:sp>
    </p:spTree>
    <p:extLst>
      <p:ext uri="{BB962C8B-B14F-4D97-AF65-F5344CB8AC3E}">
        <p14:creationId xmlns:p14="http://schemas.microsoft.com/office/powerpoint/2010/main" val="86479570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タイトル 1"/>
          <p:cNvSpPr>
            <a:spLocks noGrp="1"/>
          </p:cNvSpPr>
          <p:nvPr>
            <p:ph type="title" idx="4294967295"/>
          </p:nvPr>
        </p:nvSpPr>
        <p:spPr>
          <a:xfrm>
            <a:off x="114299" y="345025"/>
            <a:ext cx="8925419" cy="436055"/>
          </a:xfrm>
          <a:prstGeom prst="rect">
            <a:avLst/>
          </a:prstGeom>
        </p:spPr>
        <p:txBody>
          <a:bodyPr>
            <a:normAutofit fontScale="90000"/>
          </a:bodyPr>
          <a:lstStyle/>
          <a:p>
            <a:pPr>
              <a:lnSpc>
                <a:spcPct val="110000"/>
              </a:lnSpc>
            </a:pPr>
            <a:r>
              <a:rPr lang="en-US" altLang="ja-JP" sz="2700" dirty="0" smtClean="0">
                <a:solidFill>
                  <a:srgbClr val="FF0000"/>
                </a:solidFill>
              </a:rPr>
              <a:t>KISS</a:t>
            </a:r>
            <a:r>
              <a:rPr lang="en-US" altLang="ja-JP" sz="2700" dirty="0" smtClean="0"/>
              <a:t>: KEK </a:t>
            </a:r>
            <a:r>
              <a:rPr lang="en-US" altLang="ja-JP" sz="2700" dirty="0"/>
              <a:t>Isotope Separation </a:t>
            </a:r>
            <a:r>
              <a:rPr lang="en-US" altLang="ja-JP" sz="2700" dirty="0" smtClean="0"/>
              <a:t>System</a:t>
            </a:r>
            <a:br>
              <a:rPr lang="en-US" altLang="ja-JP" sz="2700" dirty="0" smtClean="0"/>
            </a:br>
            <a:r>
              <a:rPr lang="en-US" altLang="ja-JP" sz="2400" dirty="0" smtClean="0"/>
              <a:t>- New research method for waiting nuclei of A</a:t>
            </a:r>
            <a:r>
              <a:rPr lang="en-US" altLang="ja-JP" sz="2400" dirty="0"/>
              <a:t>=</a:t>
            </a:r>
            <a:r>
              <a:rPr lang="en-US" altLang="ja-JP" sz="2400" dirty="0" smtClean="0"/>
              <a:t>195 peak</a:t>
            </a:r>
            <a:r>
              <a:rPr lang="ja-JP" altLang="en-US" sz="2400" dirty="0" smtClean="0"/>
              <a:t> </a:t>
            </a:r>
            <a:r>
              <a:rPr lang="en-US" altLang="ja-JP" sz="2400" dirty="0" smtClean="0"/>
              <a:t>-</a:t>
            </a:r>
            <a:r>
              <a:rPr lang="ja-JP" altLang="en-US" sz="2700" dirty="0"/>
              <a:t/>
            </a:r>
            <a:br>
              <a:rPr lang="ja-JP" altLang="en-US" sz="2700" dirty="0"/>
            </a:br>
            <a:r>
              <a:rPr lang="en-US" altLang="ja-JP" sz="2700" dirty="0" smtClean="0"/>
              <a:t> </a:t>
            </a:r>
            <a:endParaRPr lang="en-US" altLang="ja-JP" sz="2700" dirty="0">
              <a:solidFill>
                <a:srgbClr val="FF0000"/>
              </a:solidFill>
            </a:endParaRPr>
          </a:p>
        </p:txBody>
      </p:sp>
      <p:sp>
        <p:nvSpPr>
          <p:cNvPr id="67" name="正方形/長方形 88"/>
          <p:cNvSpPr>
            <a:spLocks noChangeArrowheads="1"/>
          </p:cNvSpPr>
          <p:nvPr/>
        </p:nvSpPr>
        <p:spPr bwMode="auto">
          <a:xfrm>
            <a:off x="238231" y="1468231"/>
            <a:ext cx="3170190" cy="1384995"/>
          </a:xfrm>
          <a:prstGeom prst="rect">
            <a:avLst/>
          </a:prstGeom>
          <a:noFill/>
          <a:ln w="9525">
            <a:solidFill>
              <a:srgbClr val="CC00FF"/>
            </a:solidFill>
            <a:miter lim="800000"/>
            <a:headEnd/>
            <a:tailEnd/>
          </a:ln>
          <a:effectLst>
            <a:glow rad="25400">
              <a:srgbClr val="CEB9F3">
                <a:alpha val="75000"/>
              </a:srgbClr>
            </a:glow>
          </a:effectLst>
          <a:extLst>
            <a:ext uri="{909E8E84-426E-40dd-AFC4-6F175D3DCCD1}">
              <a14:hiddenFill xmlns:a14="http://schemas.microsoft.com/office/drawing/2010/main">
                <a:solidFill>
                  <a:srgbClr val="FFFFFF"/>
                </a:solidFill>
              </a14:hiddenFill>
            </a:ext>
          </a:extLst>
        </p:spPr>
        <p:txBody>
          <a:bodyPr wrap="square">
            <a:spAutoFit/>
          </a:bodyPr>
          <a:lstStyle/>
          <a:p>
            <a:pPr algn="ctr">
              <a:spcAft>
                <a:spcPts val="600"/>
              </a:spcAft>
            </a:pPr>
            <a:r>
              <a:rPr lang="en-US" altLang="ja-JP" sz="2100" dirty="0" smtClean="0">
                <a:solidFill>
                  <a:srgbClr val="FF0000"/>
                </a:solidFill>
                <a:latin typeface="Times"/>
                <a:cs typeface="Times"/>
              </a:rPr>
              <a:t>(1) Multi-nucleon transfer reactions </a:t>
            </a:r>
          </a:p>
          <a:p>
            <a:pPr algn="ctr">
              <a:spcAft>
                <a:spcPts val="600"/>
              </a:spcAft>
            </a:pPr>
            <a:r>
              <a:rPr lang="en-US" altLang="ja-JP" sz="1600" dirty="0" smtClean="0">
                <a:solidFill>
                  <a:srgbClr val="135AF3"/>
                </a:solidFill>
                <a:latin typeface="Times"/>
                <a:cs typeface="Times"/>
              </a:rPr>
              <a:t>n-rich beams </a:t>
            </a:r>
            <a:r>
              <a:rPr lang="en-US" altLang="ja-JP" sz="1600" dirty="0">
                <a:solidFill>
                  <a:srgbClr val="135AF3"/>
                </a:solidFill>
                <a:latin typeface="Times"/>
                <a:cs typeface="Times"/>
              </a:rPr>
              <a:t>(~10 MeV/u</a:t>
            </a:r>
            <a:r>
              <a:rPr lang="en-US" altLang="ja-JP" sz="1600" dirty="0" smtClean="0">
                <a:solidFill>
                  <a:srgbClr val="135AF3"/>
                </a:solidFill>
                <a:latin typeface="Times"/>
                <a:cs typeface="Times"/>
              </a:rPr>
              <a:t>)</a:t>
            </a:r>
          </a:p>
          <a:p>
            <a:pPr algn="ctr">
              <a:spcAft>
                <a:spcPts val="600"/>
              </a:spcAft>
            </a:pPr>
            <a:r>
              <a:rPr lang="en-US" altLang="ja-JP" sz="1600" dirty="0" smtClean="0">
                <a:solidFill>
                  <a:srgbClr val="135AF3"/>
                </a:solidFill>
                <a:latin typeface="Times"/>
                <a:cs typeface="Times"/>
              </a:rPr>
              <a:t>i.e. </a:t>
            </a:r>
            <a:r>
              <a:rPr lang="en-US" altLang="ja-JP" sz="1600" baseline="30000" dirty="0" smtClean="0">
                <a:solidFill>
                  <a:srgbClr val="135AF3"/>
                </a:solidFill>
                <a:latin typeface="Times"/>
                <a:cs typeface="Times"/>
              </a:rPr>
              <a:t>(136-144)</a:t>
            </a:r>
            <a:r>
              <a:rPr lang="en-US" altLang="ja-JP" sz="1600" dirty="0" smtClean="0">
                <a:solidFill>
                  <a:srgbClr val="135AF3"/>
                </a:solidFill>
                <a:latin typeface="Times"/>
                <a:cs typeface="Times"/>
              </a:rPr>
              <a:t>Xe+</a:t>
            </a:r>
            <a:r>
              <a:rPr lang="en-US" altLang="ja-JP" sz="1600" baseline="30000" dirty="0" smtClean="0">
                <a:solidFill>
                  <a:srgbClr val="135AF3"/>
                </a:solidFill>
                <a:latin typeface="Times"/>
                <a:cs typeface="Times"/>
              </a:rPr>
              <a:t>198</a:t>
            </a:r>
            <a:r>
              <a:rPr lang="en-US" altLang="ja-JP" sz="1600" dirty="0" smtClean="0">
                <a:solidFill>
                  <a:srgbClr val="135AF3"/>
                </a:solidFill>
                <a:latin typeface="Times"/>
                <a:cs typeface="Times"/>
              </a:rPr>
              <a:t>Pt</a:t>
            </a:r>
            <a:endParaRPr lang="en-US" altLang="ja-JP" sz="1600" dirty="0">
              <a:solidFill>
                <a:srgbClr val="135AF3"/>
              </a:solidFill>
              <a:latin typeface="Times"/>
              <a:cs typeface="Times"/>
            </a:endParaRPr>
          </a:p>
        </p:txBody>
      </p:sp>
      <p:grpSp>
        <p:nvGrpSpPr>
          <p:cNvPr id="23552" name="図形グループ 23551"/>
          <p:cNvGrpSpPr/>
          <p:nvPr/>
        </p:nvGrpSpPr>
        <p:grpSpPr>
          <a:xfrm>
            <a:off x="29342" y="1146167"/>
            <a:ext cx="9133980" cy="5541100"/>
            <a:chOff x="-1512" y="1654011"/>
            <a:chExt cx="9133981" cy="5541100"/>
          </a:xfrm>
        </p:grpSpPr>
        <p:grpSp>
          <p:nvGrpSpPr>
            <p:cNvPr id="30" name="図形グループ 29"/>
            <p:cNvGrpSpPr/>
            <p:nvPr/>
          </p:nvGrpSpPr>
          <p:grpSpPr>
            <a:xfrm>
              <a:off x="5278806" y="1654011"/>
              <a:ext cx="3853663" cy="5102978"/>
              <a:chOff x="5278806" y="1615527"/>
              <a:chExt cx="3853663" cy="5102978"/>
            </a:xfrm>
          </p:grpSpPr>
          <p:pic>
            <p:nvPicPr>
              <p:cNvPr id="137" name="図 136" descr="KEK-ISOL(triple1.5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8806" y="1615527"/>
                <a:ext cx="3482784" cy="4921173"/>
              </a:xfrm>
              <a:prstGeom prst="rect">
                <a:avLst/>
              </a:prstGeom>
            </p:spPr>
          </p:pic>
          <p:sp>
            <p:nvSpPr>
              <p:cNvPr id="138" name="テキスト ボックス 32"/>
              <p:cNvSpPr txBox="1">
                <a:spLocks noChangeArrowheads="1"/>
              </p:cNvSpPr>
              <p:nvPr/>
            </p:nvSpPr>
            <p:spPr bwMode="auto">
              <a:xfrm rot="1690351">
                <a:off x="7048929" y="5099213"/>
                <a:ext cx="4667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dirty="0" smtClean="0">
                    <a:latin typeface="メイリオ" charset="0"/>
                    <a:ea typeface="メイリオ" charset="0"/>
                    <a:cs typeface="メイリオ" charset="0"/>
                  </a:rPr>
                  <a:t>Gas</a:t>
                </a:r>
              </a:p>
              <a:p>
                <a:r>
                  <a:rPr lang="en-US" altLang="ja-JP" sz="1200" dirty="0" smtClean="0">
                    <a:latin typeface="メイリオ" charset="0"/>
                    <a:ea typeface="メイリオ" charset="0"/>
                    <a:cs typeface="メイリオ" charset="0"/>
                  </a:rPr>
                  <a:t>cell</a:t>
                </a:r>
                <a:endParaRPr lang="en-US" altLang="ja-JP" sz="1200" dirty="0">
                  <a:latin typeface="メイリオ" charset="0"/>
                  <a:ea typeface="メイリオ" charset="0"/>
                  <a:cs typeface="メイリオ" charset="0"/>
                </a:endParaRPr>
              </a:p>
            </p:txBody>
          </p:sp>
          <p:cxnSp>
            <p:nvCxnSpPr>
              <p:cNvPr id="139" name="直線矢印コネクタ 138"/>
              <p:cNvCxnSpPr/>
              <p:nvPr/>
            </p:nvCxnSpPr>
            <p:spPr bwMode="auto">
              <a:xfrm flipH="1" flipV="1">
                <a:off x="8224307" y="5585532"/>
                <a:ext cx="501479" cy="233125"/>
              </a:xfrm>
              <a:prstGeom prst="straightConnector1">
                <a:avLst/>
              </a:prstGeom>
              <a:ln>
                <a:solidFill>
                  <a:srgbClr val="0633FF"/>
                </a:solidFill>
                <a:tailEnd type="arrow"/>
              </a:ln>
            </p:spPr>
            <p:style>
              <a:lnRef idx="2">
                <a:schemeClr val="accent1"/>
              </a:lnRef>
              <a:fillRef idx="0">
                <a:schemeClr val="accent1"/>
              </a:fillRef>
              <a:effectRef idx="1">
                <a:schemeClr val="accent1"/>
              </a:effectRef>
              <a:fontRef idx="minor">
                <a:schemeClr val="tx1"/>
              </a:fontRef>
            </p:style>
          </p:cxnSp>
          <p:sp>
            <p:nvSpPr>
              <p:cNvPr id="140" name="テキスト ボックス 35"/>
              <p:cNvSpPr txBox="1">
                <a:spLocks noChangeArrowheads="1"/>
              </p:cNvSpPr>
              <p:nvPr/>
            </p:nvSpPr>
            <p:spPr bwMode="auto">
              <a:xfrm rot="1401862">
                <a:off x="8308511" y="5435069"/>
                <a:ext cx="6139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dirty="0" smtClean="0">
                    <a:solidFill>
                      <a:srgbClr val="0633FF"/>
                    </a:solidFill>
                    <a:latin typeface="メイリオ" charset="0"/>
                    <a:ea typeface="メイリオ" charset="0"/>
                    <a:cs typeface="メイリオ" charset="0"/>
                  </a:rPr>
                  <a:t>Beam</a:t>
                </a:r>
                <a:endParaRPr lang="ja-JP" altLang="en-US" sz="1200" dirty="0">
                  <a:solidFill>
                    <a:srgbClr val="0633FF"/>
                  </a:solidFill>
                  <a:latin typeface="メイリオ" charset="0"/>
                  <a:ea typeface="メイリオ" charset="0"/>
                  <a:cs typeface="メイリオ" charset="0"/>
                </a:endParaRPr>
              </a:p>
            </p:txBody>
          </p:sp>
          <p:cxnSp>
            <p:nvCxnSpPr>
              <p:cNvPr id="141" name="直線コネクタ 140"/>
              <p:cNvCxnSpPr/>
              <p:nvPr/>
            </p:nvCxnSpPr>
            <p:spPr bwMode="auto">
              <a:xfrm flipH="1">
                <a:off x="7456771" y="3821817"/>
                <a:ext cx="1371647" cy="20655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2" name="直線矢印コネクタ 141"/>
              <p:cNvCxnSpPr/>
              <p:nvPr/>
            </p:nvCxnSpPr>
            <p:spPr bwMode="auto">
              <a:xfrm flipV="1">
                <a:off x="7166104" y="5643725"/>
                <a:ext cx="102278" cy="11294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3" name="テキスト ボックス 42"/>
              <p:cNvSpPr txBox="1">
                <a:spLocks noChangeArrowheads="1"/>
              </p:cNvSpPr>
              <p:nvPr/>
            </p:nvSpPr>
            <p:spPr bwMode="auto">
              <a:xfrm rot="18269808">
                <a:off x="7929403" y="4435594"/>
                <a:ext cx="11337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dirty="0">
                    <a:solidFill>
                      <a:srgbClr val="FF0000"/>
                    </a:solidFill>
                    <a:latin typeface="メイリオ" charset="0"/>
                    <a:ea typeface="メイリオ" charset="0"/>
                    <a:cs typeface="メイリオ" charset="0"/>
                  </a:rPr>
                  <a:t>Laser </a:t>
                </a:r>
                <a:r>
                  <a:rPr lang="en-US" altLang="ja-JP" sz="1200" dirty="0" smtClean="0">
                    <a:solidFill>
                      <a:srgbClr val="FF0000"/>
                    </a:solidFill>
                    <a:latin typeface="メイリオ" charset="0"/>
                    <a:ea typeface="メイリオ" charset="0"/>
                    <a:cs typeface="メイリオ" charset="0"/>
                  </a:rPr>
                  <a:t>light</a:t>
                </a:r>
                <a:endParaRPr lang="ja-JP" altLang="en-US" sz="1200" dirty="0">
                  <a:solidFill>
                    <a:srgbClr val="FF0000"/>
                  </a:solidFill>
                  <a:latin typeface="メイリオ" charset="0"/>
                  <a:ea typeface="メイリオ" charset="0"/>
                  <a:cs typeface="メイリオ" charset="0"/>
                </a:endParaRPr>
              </a:p>
            </p:txBody>
          </p:sp>
          <p:sp>
            <p:nvSpPr>
              <p:cNvPr id="144" name="テキスト ボックス 43"/>
              <p:cNvSpPr txBox="1">
                <a:spLocks noChangeArrowheads="1"/>
              </p:cNvSpPr>
              <p:nvPr/>
            </p:nvSpPr>
            <p:spPr bwMode="auto">
              <a:xfrm>
                <a:off x="7485283" y="1724382"/>
                <a:ext cx="1235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dirty="0">
                    <a:latin typeface="メイリオ" charset="0"/>
                    <a:ea typeface="メイリオ" charset="0"/>
                    <a:cs typeface="メイリオ" charset="0"/>
                  </a:rPr>
                  <a:t>Decay </a:t>
                </a:r>
                <a:r>
                  <a:rPr lang="en-US" altLang="ja-JP" sz="1200" dirty="0" smtClean="0">
                    <a:latin typeface="メイリオ" charset="0"/>
                    <a:ea typeface="メイリオ" charset="0"/>
                    <a:cs typeface="メイリオ" charset="0"/>
                  </a:rPr>
                  <a:t>measurement</a:t>
                </a:r>
              </a:p>
              <a:p>
                <a:r>
                  <a:rPr lang="en-US" altLang="ja-JP" sz="1200" dirty="0" smtClean="0">
                    <a:latin typeface="メイリオ" charset="0"/>
                    <a:ea typeface="メイリオ" charset="0"/>
                    <a:cs typeface="メイリオ" charset="0"/>
                  </a:rPr>
                  <a:t>station</a:t>
                </a:r>
                <a:endParaRPr lang="ja-JP" altLang="en-US" sz="1200" dirty="0">
                  <a:latin typeface="メイリオ" charset="0"/>
                  <a:ea typeface="メイリオ" charset="0"/>
                  <a:cs typeface="メイリオ" charset="0"/>
                </a:endParaRPr>
              </a:p>
            </p:txBody>
          </p:sp>
          <p:cxnSp>
            <p:nvCxnSpPr>
              <p:cNvPr id="145" name="直線矢印コネクタ 144"/>
              <p:cNvCxnSpPr/>
              <p:nvPr/>
            </p:nvCxnSpPr>
            <p:spPr bwMode="auto">
              <a:xfrm flipH="1" flipV="1">
                <a:off x="6923866" y="5818977"/>
                <a:ext cx="873476" cy="394421"/>
              </a:xfrm>
              <a:prstGeom prst="straightConnector1">
                <a:avLst/>
              </a:prstGeom>
              <a:ln w="19050">
                <a:solidFill>
                  <a:srgbClr val="FF6600"/>
                </a:solidFill>
                <a:tailEnd type="none"/>
              </a:ln>
            </p:spPr>
            <p:style>
              <a:lnRef idx="2">
                <a:schemeClr val="accent1"/>
              </a:lnRef>
              <a:fillRef idx="0">
                <a:schemeClr val="accent1"/>
              </a:fillRef>
              <a:effectRef idx="1">
                <a:schemeClr val="accent1"/>
              </a:effectRef>
              <a:fontRef idx="minor">
                <a:schemeClr val="tx1"/>
              </a:fontRef>
            </p:style>
          </p:cxnSp>
          <p:sp>
            <p:nvSpPr>
              <p:cNvPr id="146" name="テキスト ボックス 45"/>
              <p:cNvSpPr txBox="1">
                <a:spLocks noChangeArrowheads="1"/>
              </p:cNvSpPr>
              <p:nvPr/>
            </p:nvSpPr>
            <p:spPr bwMode="auto">
              <a:xfrm rot="1650192">
                <a:off x="7695218" y="6256840"/>
                <a:ext cx="10182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dirty="0">
                    <a:solidFill>
                      <a:srgbClr val="FF6600"/>
                    </a:solidFill>
                    <a:latin typeface="メイリオ" charset="0"/>
                    <a:ea typeface="メイリオ" charset="0"/>
                    <a:cs typeface="メイリオ" charset="0"/>
                  </a:rPr>
                  <a:t>High purity</a:t>
                </a:r>
              </a:p>
              <a:p>
                <a:r>
                  <a:rPr lang="en-US" altLang="ja-JP" sz="1200" dirty="0">
                    <a:solidFill>
                      <a:srgbClr val="FF6600"/>
                    </a:solidFill>
                    <a:latin typeface="メイリオ" charset="0"/>
                    <a:ea typeface="メイリオ" charset="0"/>
                    <a:cs typeface="メイリオ" charset="0"/>
                  </a:rPr>
                  <a:t>Argon gas</a:t>
                </a:r>
                <a:endParaRPr lang="ja-JP" altLang="en-US" sz="1200" dirty="0">
                  <a:solidFill>
                    <a:srgbClr val="FF6600"/>
                  </a:solidFill>
                  <a:latin typeface="メイリオ" charset="0"/>
                  <a:ea typeface="メイリオ" charset="0"/>
                  <a:cs typeface="メイリオ" charset="0"/>
                </a:endParaRPr>
              </a:p>
            </p:txBody>
          </p:sp>
          <p:sp>
            <p:nvSpPr>
              <p:cNvPr id="147" name="テキスト ボックス 47"/>
              <p:cNvSpPr txBox="1">
                <a:spLocks noChangeArrowheads="1"/>
              </p:cNvSpPr>
              <p:nvPr/>
            </p:nvSpPr>
            <p:spPr bwMode="auto">
              <a:xfrm>
                <a:off x="7718072" y="2681200"/>
                <a:ext cx="10542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600" dirty="0">
                    <a:latin typeface="メイリオ" charset="0"/>
                    <a:ea typeface="メイリオ" charset="0"/>
                    <a:cs typeface="メイリオ" charset="0"/>
                  </a:rPr>
                  <a:t>E3-room</a:t>
                </a:r>
                <a:endParaRPr lang="ja-JP" altLang="en-US" sz="1600" dirty="0">
                  <a:latin typeface="メイリオ" charset="0"/>
                  <a:ea typeface="メイリオ" charset="0"/>
                  <a:cs typeface="メイリオ" charset="0"/>
                </a:endParaRPr>
              </a:p>
            </p:txBody>
          </p:sp>
          <p:cxnSp>
            <p:nvCxnSpPr>
              <p:cNvPr id="148" name="直線コネクタ 147"/>
              <p:cNvCxnSpPr/>
              <p:nvPr/>
            </p:nvCxnSpPr>
            <p:spPr bwMode="auto">
              <a:xfrm>
                <a:off x="7167136" y="5749542"/>
                <a:ext cx="289635" cy="1377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9" name="直線矢印コネクタ 148"/>
              <p:cNvCxnSpPr/>
              <p:nvPr/>
            </p:nvCxnSpPr>
            <p:spPr bwMode="auto">
              <a:xfrm flipV="1">
                <a:off x="8828418" y="4555666"/>
                <a:ext cx="0" cy="42138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0" name="直線コネクタ 149"/>
              <p:cNvCxnSpPr/>
              <p:nvPr/>
            </p:nvCxnSpPr>
            <p:spPr bwMode="auto">
              <a:xfrm>
                <a:off x="8828418" y="3821817"/>
                <a:ext cx="0" cy="76335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1" name="テキスト ボックス 53"/>
              <p:cNvSpPr txBox="1">
                <a:spLocks noChangeArrowheads="1"/>
              </p:cNvSpPr>
              <p:nvPr/>
            </p:nvSpPr>
            <p:spPr bwMode="auto">
              <a:xfrm>
                <a:off x="6118155" y="4375780"/>
                <a:ext cx="10542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600" dirty="0">
                    <a:latin typeface="メイリオ" charset="0"/>
                    <a:ea typeface="メイリオ" charset="0"/>
                    <a:cs typeface="メイリオ" charset="0"/>
                  </a:rPr>
                  <a:t>E2-room</a:t>
                </a:r>
                <a:endParaRPr lang="ja-JP" altLang="en-US" sz="1600" dirty="0">
                  <a:latin typeface="メイリオ" charset="0"/>
                  <a:ea typeface="メイリオ" charset="0"/>
                  <a:cs typeface="メイリオ" charset="0"/>
                </a:endParaRPr>
              </a:p>
            </p:txBody>
          </p:sp>
          <p:sp>
            <p:nvSpPr>
              <p:cNvPr id="153" name="テキスト ボックス 53"/>
              <p:cNvSpPr txBox="1">
                <a:spLocks noChangeArrowheads="1"/>
              </p:cNvSpPr>
              <p:nvPr/>
            </p:nvSpPr>
            <p:spPr bwMode="auto">
              <a:xfrm>
                <a:off x="8113741" y="4978266"/>
                <a:ext cx="10187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600" dirty="0" smtClean="0">
                    <a:latin typeface="メイリオ" charset="0"/>
                    <a:ea typeface="メイリオ" charset="0"/>
                    <a:cs typeface="メイリオ" charset="0"/>
                  </a:rPr>
                  <a:t>J3-</a:t>
                </a:r>
                <a:r>
                  <a:rPr lang="en-US" altLang="ja-JP" sz="1600" dirty="0">
                    <a:latin typeface="メイリオ" charset="0"/>
                    <a:ea typeface="メイリオ" charset="0"/>
                    <a:cs typeface="メイリオ" charset="0"/>
                  </a:rPr>
                  <a:t>room</a:t>
                </a:r>
                <a:endParaRPr lang="ja-JP" altLang="en-US" sz="1600" dirty="0">
                  <a:latin typeface="メイリオ" charset="0"/>
                  <a:ea typeface="メイリオ" charset="0"/>
                  <a:cs typeface="メイリオ" charset="0"/>
                </a:endParaRPr>
              </a:p>
            </p:txBody>
          </p:sp>
          <p:cxnSp>
            <p:nvCxnSpPr>
              <p:cNvPr id="154" name="直線矢印コネクタ 153"/>
              <p:cNvCxnSpPr/>
              <p:nvPr/>
            </p:nvCxnSpPr>
            <p:spPr>
              <a:xfrm flipH="1">
                <a:off x="6923867" y="5562814"/>
                <a:ext cx="180893" cy="252000"/>
              </a:xfrm>
              <a:prstGeom prst="straightConnector1">
                <a:avLst/>
              </a:prstGeom>
              <a:ln>
                <a:solidFill>
                  <a:srgbClr val="FF6600"/>
                </a:solidFill>
                <a:headEnd type="arrow"/>
                <a:tailEnd type="none"/>
              </a:ln>
            </p:spPr>
            <p:style>
              <a:lnRef idx="2">
                <a:schemeClr val="accent1"/>
              </a:lnRef>
              <a:fillRef idx="0">
                <a:schemeClr val="accent1"/>
              </a:fillRef>
              <a:effectRef idx="1">
                <a:schemeClr val="accent1"/>
              </a:effectRef>
              <a:fontRef idx="minor">
                <a:schemeClr val="tx1"/>
              </a:fontRef>
            </p:style>
          </p:cxnSp>
        </p:grpSp>
        <p:grpSp>
          <p:nvGrpSpPr>
            <p:cNvPr id="31" name="図形グループ 30"/>
            <p:cNvGrpSpPr/>
            <p:nvPr/>
          </p:nvGrpSpPr>
          <p:grpSpPr>
            <a:xfrm>
              <a:off x="-1512" y="3141799"/>
              <a:ext cx="6209375" cy="4053312"/>
              <a:chOff x="49804" y="3141799"/>
              <a:chExt cx="6209375" cy="4053312"/>
            </a:xfrm>
          </p:grpSpPr>
          <p:pic>
            <p:nvPicPr>
              <p:cNvPr id="68" name="図 67" descr="RIBFのコピー.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04" y="3141799"/>
                <a:ext cx="5518061" cy="3792666"/>
              </a:xfrm>
              <a:prstGeom prst="rect">
                <a:avLst/>
              </a:prstGeom>
            </p:spPr>
          </p:pic>
          <p:sp>
            <p:nvSpPr>
              <p:cNvPr id="126" name="テキスト ボックス 125"/>
              <p:cNvSpPr txBox="1"/>
              <p:nvPr/>
            </p:nvSpPr>
            <p:spPr>
              <a:xfrm>
                <a:off x="225064" y="6825779"/>
                <a:ext cx="397525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smtClean="0">
                    <a:ln>
                      <a:noFill/>
                    </a:ln>
                    <a:solidFill>
                      <a:sysClr val="windowText" lastClr="000000"/>
                    </a:solidFill>
                    <a:effectLst/>
                    <a:uLnTx/>
                    <a:uFillTx/>
                  </a:rPr>
                  <a:t>Radioactive Isotope Beam Factory (RIBF)</a:t>
                </a:r>
                <a:endParaRPr kumimoji="1" lang="ja-JP" altLang="en-US" sz="1800" b="0" i="0" u="none" strike="noStrike" kern="0" cap="none" spc="0" normalizeH="0" baseline="0" noProof="0" dirty="0">
                  <a:ln>
                    <a:noFill/>
                  </a:ln>
                  <a:solidFill>
                    <a:sysClr val="windowText" lastClr="000000"/>
                  </a:solidFill>
                  <a:effectLst/>
                  <a:uLnTx/>
                  <a:uFillTx/>
                </a:endParaRPr>
              </a:p>
            </p:txBody>
          </p:sp>
          <p:cxnSp>
            <p:nvCxnSpPr>
              <p:cNvPr id="28" name="直線矢印コネクタ 27"/>
              <p:cNvCxnSpPr/>
              <p:nvPr/>
            </p:nvCxnSpPr>
            <p:spPr>
              <a:xfrm flipV="1">
                <a:off x="1039860" y="4076800"/>
                <a:ext cx="5219319" cy="1800087"/>
              </a:xfrm>
              <a:prstGeom prst="straightConnector1">
                <a:avLst/>
              </a:prstGeom>
              <a:ln w="82550">
                <a:solidFill>
                  <a:srgbClr val="FF6600"/>
                </a:solidFill>
                <a:tailEnd type="triangle" w="lg" len="lg"/>
              </a:ln>
            </p:spPr>
            <p:style>
              <a:lnRef idx="2">
                <a:schemeClr val="accent1"/>
              </a:lnRef>
              <a:fillRef idx="0">
                <a:schemeClr val="accent1"/>
              </a:fillRef>
              <a:effectRef idx="1">
                <a:schemeClr val="accent1"/>
              </a:effectRef>
              <a:fontRef idx="minor">
                <a:schemeClr val="tx1"/>
              </a:fontRef>
            </p:style>
          </p:cxnSp>
        </p:grpSp>
      </p:grpSp>
      <p:sp>
        <p:nvSpPr>
          <p:cNvPr id="23556" name="テキスト ボックス 3"/>
          <p:cNvSpPr txBox="1">
            <a:spLocks noChangeArrowheads="1"/>
          </p:cNvSpPr>
          <p:nvPr/>
        </p:nvSpPr>
        <p:spPr bwMode="auto">
          <a:xfrm>
            <a:off x="3447882" y="1459307"/>
            <a:ext cx="3173557" cy="1400383"/>
          </a:xfrm>
          <a:prstGeom prst="rect">
            <a:avLst/>
          </a:prstGeom>
          <a:noFill/>
          <a:ln w="9525">
            <a:solidFill>
              <a:srgbClr val="008000"/>
            </a:solidFill>
            <a:miter lim="800000"/>
            <a:headEnd/>
            <a:tailEnd/>
          </a:ln>
          <a:effectLst>
            <a:glow rad="101600">
              <a:srgbClr val="CCFFCC">
                <a:alpha val="75000"/>
              </a:srgbClr>
            </a:glow>
          </a:effectLst>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defRPr/>
            </a:pPr>
            <a:r>
              <a:rPr lang="en-US" altLang="ja-JP" sz="2100" dirty="0" smtClean="0">
                <a:solidFill>
                  <a:srgbClr val="FF0000"/>
                </a:solidFill>
                <a:latin typeface="Times" charset="0"/>
                <a:ea typeface="Osaka" charset="0"/>
                <a:cs typeface="Osaka" charset="0"/>
              </a:rPr>
              <a:t>(2) In-gas laser ionization</a:t>
            </a:r>
          </a:p>
          <a:p>
            <a:pPr algn="ctr">
              <a:defRPr/>
            </a:pPr>
            <a:r>
              <a:rPr lang="en-US" altLang="ja-JP" sz="1600" dirty="0" smtClean="0">
                <a:solidFill>
                  <a:srgbClr val="135AF3"/>
                </a:solidFill>
                <a:latin typeface="Times" charset="0"/>
                <a:ea typeface="Osaka" charset="0"/>
                <a:cs typeface="Osaka" charset="0"/>
              </a:rPr>
              <a:t>Neutralization of RI by argon gas</a:t>
            </a:r>
          </a:p>
          <a:p>
            <a:pPr algn="ctr">
              <a:defRPr/>
            </a:pPr>
            <a:r>
              <a:rPr lang="en-US" sz="1600" dirty="0" smtClean="0">
                <a:solidFill>
                  <a:srgbClr val="135AF3"/>
                </a:solidFill>
                <a:latin typeface="Times" charset="0"/>
                <a:ea typeface="Osaka" charset="0"/>
                <a:cs typeface="Osaka" charset="0"/>
              </a:rPr>
              <a:t>+</a:t>
            </a:r>
            <a:r>
              <a:rPr lang="ja-JP" altLang="en-US" sz="1600" dirty="0" smtClean="0">
                <a:solidFill>
                  <a:srgbClr val="135AF3"/>
                </a:solidFill>
                <a:latin typeface="Times" charset="0"/>
                <a:ea typeface="Osaka" charset="0"/>
                <a:cs typeface="Osaka" charset="0"/>
              </a:rPr>
              <a:t>　</a:t>
            </a:r>
            <a:r>
              <a:rPr lang="en-US" altLang="ja-JP" sz="1600" dirty="0" smtClean="0">
                <a:solidFill>
                  <a:srgbClr val="135AF3"/>
                </a:solidFill>
                <a:latin typeface="Times" charset="0"/>
                <a:ea typeface="Osaka" charset="0"/>
                <a:cs typeface="Osaka" charset="0"/>
              </a:rPr>
              <a:t>Laser </a:t>
            </a:r>
            <a:r>
              <a:rPr lang="en-US" sz="1600" dirty="0" smtClean="0">
                <a:solidFill>
                  <a:srgbClr val="135AF3"/>
                </a:solidFill>
                <a:latin typeface="Times" charset="0"/>
                <a:ea typeface="Osaka" charset="0"/>
                <a:cs typeface="Osaka" charset="0"/>
              </a:rPr>
              <a:t> resonance ionization </a:t>
            </a:r>
            <a:r>
              <a:rPr lang="en-US" altLang="ja-JP" sz="1600" dirty="0" smtClean="0">
                <a:solidFill>
                  <a:srgbClr val="135AF3"/>
                </a:solidFill>
                <a:latin typeface="Times" charset="0"/>
                <a:ea typeface="Osaka" charset="0"/>
                <a:cs typeface="Osaka" charset="0"/>
              </a:rPr>
              <a:t>(</a:t>
            </a:r>
            <a:r>
              <a:rPr lang="en-US" altLang="ja-JP" sz="1600" i="1" dirty="0" smtClean="0">
                <a:solidFill>
                  <a:srgbClr val="135AF3"/>
                </a:solidFill>
                <a:latin typeface="Times" charset="0"/>
                <a:ea typeface="Osaka" charset="0"/>
                <a:cs typeface="Osaka" charset="0"/>
              </a:rPr>
              <a:t>Z</a:t>
            </a:r>
            <a:r>
              <a:rPr lang="en-US" altLang="ja-JP" sz="1600" dirty="0" smtClean="0">
                <a:solidFill>
                  <a:srgbClr val="135AF3"/>
                </a:solidFill>
                <a:latin typeface="Times" charset="0"/>
                <a:ea typeface="Osaka" charset="0"/>
                <a:cs typeface="Osaka" charset="0"/>
              </a:rPr>
              <a:t>)</a:t>
            </a:r>
            <a:r>
              <a:rPr lang="en-US" sz="1600" dirty="0" smtClean="0">
                <a:solidFill>
                  <a:srgbClr val="135AF3"/>
                </a:solidFill>
                <a:latin typeface="Times" charset="0"/>
                <a:ea typeface="Osaka" charset="0"/>
                <a:cs typeface="Osaka" charset="0"/>
              </a:rPr>
              <a:t> </a:t>
            </a:r>
          </a:p>
          <a:p>
            <a:pPr algn="ctr">
              <a:defRPr/>
            </a:pPr>
            <a:r>
              <a:rPr lang="en-US" altLang="ja-JP" sz="1600" dirty="0" smtClean="0">
                <a:solidFill>
                  <a:srgbClr val="135AF3"/>
                </a:solidFill>
                <a:latin typeface="Times" charset="0"/>
                <a:ea typeface="Osaka" charset="0"/>
                <a:cs typeface="Osaka" charset="0"/>
              </a:rPr>
              <a:t>+</a:t>
            </a:r>
            <a:r>
              <a:rPr lang="ja-JP" altLang="en-US" sz="1600" dirty="0" smtClean="0">
                <a:solidFill>
                  <a:srgbClr val="135AF3"/>
                </a:solidFill>
                <a:latin typeface="Times" charset="0"/>
                <a:ea typeface="Osaka" charset="0"/>
                <a:cs typeface="Osaka" charset="0"/>
              </a:rPr>
              <a:t>　</a:t>
            </a:r>
            <a:r>
              <a:rPr lang="en-US" altLang="ja-JP" sz="1600" dirty="0" smtClean="0">
                <a:solidFill>
                  <a:srgbClr val="135AF3"/>
                </a:solidFill>
                <a:latin typeface="Times" charset="0"/>
                <a:ea typeface="Osaka" charset="0"/>
                <a:cs typeface="Osaka" charset="0"/>
              </a:rPr>
              <a:t>mass separation</a:t>
            </a:r>
            <a:r>
              <a:rPr lang="en-US" sz="1600" dirty="0" smtClean="0">
                <a:solidFill>
                  <a:srgbClr val="135AF3"/>
                </a:solidFill>
                <a:latin typeface="Times" charset="0"/>
                <a:ea typeface="Osaka" charset="0"/>
                <a:cs typeface="Osaka" charset="0"/>
              </a:rPr>
              <a:t> </a:t>
            </a:r>
            <a:r>
              <a:rPr lang="en-US" altLang="ja-JP" sz="1600" dirty="0" smtClean="0">
                <a:solidFill>
                  <a:srgbClr val="135AF3"/>
                </a:solidFill>
                <a:latin typeface="Times" charset="0"/>
                <a:ea typeface="Osaka" charset="0"/>
                <a:cs typeface="Osaka" charset="0"/>
              </a:rPr>
              <a:t>(</a:t>
            </a:r>
            <a:r>
              <a:rPr lang="en-US" altLang="ja-JP" sz="1600" i="1" dirty="0" smtClean="0">
                <a:solidFill>
                  <a:srgbClr val="135AF3"/>
                </a:solidFill>
                <a:latin typeface="Times" charset="0"/>
                <a:ea typeface="Osaka" charset="0"/>
                <a:cs typeface="Osaka" charset="0"/>
              </a:rPr>
              <a:t>A</a:t>
            </a:r>
            <a:r>
              <a:rPr lang="en-US" altLang="ja-JP" sz="1600" dirty="0" smtClean="0">
                <a:solidFill>
                  <a:srgbClr val="135AF3"/>
                </a:solidFill>
                <a:latin typeface="Times" charset="0"/>
                <a:ea typeface="Osaka" charset="0"/>
                <a:cs typeface="Osaka" charset="0"/>
              </a:rPr>
              <a:t>)</a:t>
            </a:r>
            <a:r>
              <a:rPr lang="en-US" sz="1600" dirty="0" smtClean="0">
                <a:solidFill>
                  <a:srgbClr val="135AF3"/>
                </a:solidFill>
                <a:latin typeface="Times" charset="0"/>
                <a:ea typeface="Osaka" charset="0"/>
                <a:cs typeface="Osaka" charset="0"/>
              </a:rPr>
              <a:t> </a:t>
            </a:r>
            <a:endParaRPr lang="en-US" altLang="ja-JP" sz="1600" dirty="0" smtClean="0">
              <a:solidFill>
                <a:srgbClr val="135AF3"/>
              </a:solidFill>
              <a:latin typeface="Times" charset="0"/>
              <a:ea typeface="Osaka" charset="0"/>
              <a:cs typeface="Osaka" charset="0"/>
            </a:endParaRPr>
          </a:p>
          <a:p>
            <a:pPr algn="ctr">
              <a:defRPr/>
            </a:pPr>
            <a:r>
              <a:rPr lang="en-US" altLang="ja-JP" sz="1600" dirty="0" smtClean="0">
                <a:solidFill>
                  <a:srgbClr val="135AF3"/>
                </a:solidFill>
                <a:latin typeface="Times" charset="0"/>
                <a:ea typeface="Osaka" charset="0"/>
                <a:cs typeface="Osaka" charset="0"/>
              </a:rPr>
              <a:t>+ Det. system at low-background</a:t>
            </a:r>
          </a:p>
        </p:txBody>
      </p:sp>
      <p:sp>
        <p:nvSpPr>
          <p:cNvPr id="32" name="正方形/長方形 31"/>
          <p:cNvSpPr/>
          <p:nvPr/>
        </p:nvSpPr>
        <p:spPr>
          <a:xfrm>
            <a:off x="4689527" y="5726032"/>
            <a:ext cx="3621217" cy="1077218"/>
          </a:xfrm>
          <a:prstGeom prst="rect">
            <a:avLst/>
          </a:prstGeom>
        </p:spPr>
        <p:txBody>
          <a:bodyPr wrap="square">
            <a:spAutoFit/>
          </a:bodyPr>
          <a:lstStyle/>
          <a:p>
            <a:r>
              <a:rPr lang="en-US" altLang="ja-JP" sz="1600" dirty="0" smtClean="0"/>
              <a:t>2011~2012</a:t>
            </a:r>
            <a:r>
              <a:rPr lang="ja-JP" altLang="en-US" sz="1600" dirty="0" smtClean="0"/>
              <a:t>：</a:t>
            </a:r>
            <a:r>
              <a:rPr lang="en-US" altLang="ja-JP" sz="1600" dirty="0" smtClean="0"/>
              <a:t>installation</a:t>
            </a:r>
            <a:endParaRPr lang="en-US" altLang="ja-JP" sz="1600" dirty="0"/>
          </a:p>
          <a:p>
            <a:r>
              <a:rPr lang="en-US" altLang="ja-JP" sz="1600" dirty="0"/>
              <a:t>2013-</a:t>
            </a:r>
            <a:r>
              <a:rPr lang="en-US" altLang="ja-JP" sz="1600" dirty="0" smtClean="0"/>
              <a:t>2014: </a:t>
            </a:r>
            <a:r>
              <a:rPr lang="en-US" altLang="ja-JP" sz="1600" dirty="0"/>
              <a:t>R&amp;</a:t>
            </a:r>
            <a:r>
              <a:rPr lang="en-US" altLang="ja-JP" sz="1600" dirty="0" smtClean="0"/>
              <a:t>D’s</a:t>
            </a:r>
          </a:p>
          <a:p>
            <a:r>
              <a:rPr lang="en-US" altLang="ja-JP" sz="1600" dirty="0" smtClean="0"/>
              <a:t>Y. </a:t>
            </a:r>
            <a:r>
              <a:rPr lang="en-US" altLang="ja-JP" sz="1600" dirty="0"/>
              <a:t>Hirayama, EPJ </a:t>
            </a:r>
            <a:r>
              <a:rPr lang="en-US" altLang="ja-JP" sz="1600" dirty="0" smtClean="0"/>
              <a:t>66(</a:t>
            </a:r>
            <a:r>
              <a:rPr lang="fr-FR" altLang="ja-JP" sz="1600" dirty="0" smtClean="0"/>
              <a:t>’</a:t>
            </a:r>
            <a:r>
              <a:rPr lang="en-US" altLang="ja-JP" sz="1600" dirty="0" smtClean="0"/>
              <a:t>14)11017.</a:t>
            </a:r>
          </a:p>
          <a:p>
            <a:r>
              <a:rPr lang="en-US" altLang="ja-JP" sz="1600" dirty="0" smtClean="0"/>
              <a:t>Y.X. Watanabe, P.R.L. 115(</a:t>
            </a:r>
            <a:r>
              <a:rPr lang="fr-FR" altLang="ja-JP" sz="1600" dirty="0" smtClean="0"/>
              <a:t>’</a:t>
            </a:r>
            <a:r>
              <a:rPr lang="en-US" altLang="ja-JP" sz="1600" dirty="0" smtClean="0"/>
              <a:t>15)172503.</a:t>
            </a:r>
            <a:endParaRPr lang="ja-JP" altLang="en-US" sz="1600" dirty="0"/>
          </a:p>
        </p:txBody>
      </p:sp>
    </p:spTree>
    <p:extLst>
      <p:ext uri="{BB962C8B-B14F-4D97-AF65-F5344CB8AC3E}">
        <p14:creationId xmlns:p14="http://schemas.microsoft.com/office/powerpoint/2010/main" val="190854811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11883" y="43224"/>
            <a:ext cx="5594650" cy="461665"/>
          </a:xfrm>
          <a:prstGeom prst="rect">
            <a:avLst/>
          </a:prstGeom>
        </p:spPr>
        <p:txBody>
          <a:bodyPr wrap="none">
            <a:spAutoFit/>
          </a:bodyPr>
          <a:lstStyle/>
          <a:p>
            <a:r>
              <a:rPr lang="en-US" altLang="ja-JP" sz="2400" dirty="0">
                <a:latin typeface="メイリオ"/>
                <a:ea typeface="メイリオ"/>
                <a:cs typeface="メイリオ"/>
              </a:rPr>
              <a:t>KISS</a:t>
            </a:r>
            <a:r>
              <a:rPr lang="en-US" altLang="ja-JP" sz="2200" dirty="0">
                <a:latin typeface="メイリオ"/>
                <a:ea typeface="メイリオ"/>
                <a:cs typeface="メイリオ"/>
              </a:rPr>
              <a:t> </a:t>
            </a:r>
            <a:r>
              <a:rPr lang="en-US" altLang="ja-JP" sz="2200" dirty="0" smtClean="0">
                <a:latin typeface="メイリオ"/>
                <a:ea typeface="メイリオ"/>
                <a:cs typeface="メイリオ"/>
              </a:rPr>
              <a:t>(KEK Isotope Separation System)</a:t>
            </a:r>
            <a:endParaRPr lang="en-US" altLang="ja-JP" sz="2200" dirty="0">
              <a:latin typeface="メイリオ"/>
              <a:ea typeface="メイリオ"/>
              <a:cs typeface="メイリオ"/>
            </a:endParaRPr>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4"/>
          <a:stretch/>
        </p:blipFill>
        <p:spPr bwMode="auto">
          <a:xfrm>
            <a:off x="0" y="469900"/>
            <a:ext cx="6753939" cy="4100471"/>
          </a:xfrm>
          <a:prstGeom prst="rect">
            <a:avLst/>
          </a:prstGeom>
          <a:solidFill>
            <a:schemeClr val="bg1"/>
          </a:solidFill>
          <a:ln>
            <a:noFill/>
          </a:ln>
          <a:effectLst/>
          <a:extLst/>
        </p:spPr>
      </p:pic>
      <p:grpSp>
        <p:nvGrpSpPr>
          <p:cNvPr id="5" name="図形グループ 4"/>
          <p:cNvGrpSpPr/>
          <p:nvPr/>
        </p:nvGrpSpPr>
        <p:grpSpPr>
          <a:xfrm>
            <a:off x="-1" y="4304356"/>
            <a:ext cx="6071957" cy="2512427"/>
            <a:chOff x="-1" y="4304353"/>
            <a:chExt cx="6577953" cy="2512427"/>
          </a:xfrm>
        </p:grpSpPr>
        <p:grpSp>
          <p:nvGrpSpPr>
            <p:cNvPr id="63" name="グループ化 27"/>
            <p:cNvGrpSpPr/>
            <p:nvPr/>
          </p:nvGrpSpPr>
          <p:grpSpPr>
            <a:xfrm>
              <a:off x="3683655" y="4580157"/>
              <a:ext cx="2894297" cy="2236623"/>
              <a:chOff x="1060859" y="1287251"/>
              <a:chExt cx="6787954" cy="4804584"/>
            </a:xfrm>
          </p:grpSpPr>
          <p:pic>
            <p:nvPicPr>
              <p:cNvPr id="64" name="Picture 2" descr="\\LINUX03\public_03\Pt199_int_dep_implant_comp_20160921.png"/>
              <p:cNvPicPr>
                <a:picLocks noChangeAspect="1" noChangeArrowheads="1"/>
              </p:cNvPicPr>
              <p:nvPr/>
            </p:nvPicPr>
            <p:blipFill rotWithShape="1">
              <a:blip r:embed="rId4">
                <a:extLst>
                  <a:ext uri="{28A0092B-C50C-407E-A947-70E740481C1C}">
                    <a14:useLocalDpi xmlns:a14="http://schemas.microsoft.com/office/drawing/2010/main" val="0"/>
                  </a:ext>
                </a:extLst>
              </a:blip>
              <a:srcRect r="2971"/>
              <a:stretch/>
            </p:blipFill>
            <p:spPr bwMode="auto">
              <a:xfrm>
                <a:off x="1060859" y="1287251"/>
                <a:ext cx="6787954" cy="4804584"/>
              </a:xfrm>
              <a:prstGeom prst="rect">
                <a:avLst/>
              </a:prstGeom>
              <a:noFill/>
              <a:extLst>
                <a:ext uri="{909E8E84-426E-40dd-AFC4-6F175D3DCCD1}">
                  <a14:hiddenFill xmlns:a14="http://schemas.microsoft.com/office/drawing/2010/main">
                    <a:solidFill>
                      <a:srgbClr val="FFFFFF"/>
                    </a:solidFill>
                  </a14:hiddenFill>
                </a:ext>
              </a:extLst>
            </p:spPr>
          </p:pic>
          <p:sp>
            <p:nvSpPr>
              <p:cNvPr id="65" name="テキスト ボックス 64"/>
              <p:cNvSpPr txBox="1"/>
              <p:nvPr/>
            </p:nvSpPr>
            <p:spPr>
              <a:xfrm>
                <a:off x="2269840" y="1791718"/>
                <a:ext cx="1320017" cy="661149"/>
              </a:xfrm>
              <a:prstGeom prst="rect">
                <a:avLst/>
              </a:prstGeom>
              <a:noFill/>
            </p:spPr>
            <p:txBody>
              <a:bodyPr wrap="none" rtlCol="0">
                <a:spAutoFit/>
              </a:bodyPr>
              <a:lstStyle/>
              <a:p>
                <a:r>
                  <a:rPr kumimoji="1" lang="en-US" altLang="ja-JP" sz="1400" baseline="30000" dirty="0" smtClean="0"/>
                  <a:t>199</a:t>
                </a:r>
                <a:r>
                  <a:rPr kumimoji="1" lang="en-US" altLang="ja-JP" sz="1400" dirty="0" smtClean="0"/>
                  <a:t>Pt</a:t>
                </a:r>
                <a:endParaRPr kumimoji="1" lang="ja-JP" altLang="en-US" sz="1400" dirty="0"/>
              </a:p>
            </p:txBody>
          </p:sp>
          <p:sp>
            <p:nvSpPr>
              <p:cNvPr id="66" name="テキスト ボックス 65"/>
              <p:cNvSpPr txBox="1"/>
              <p:nvPr/>
            </p:nvSpPr>
            <p:spPr>
              <a:xfrm>
                <a:off x="4989062" y="3028580"/>
                <a:ext cx="2797359" cy="1520640"/>
              </a:xfrm>
              <a:prstGeom prst="rect">
                <a:avLst/>
              </a:prstGeom>
              <a:noFill/>
            </p:spPr>
            <p:txBody>
              <a:bodyPr wrap="none" rtlCol="0">
                <a:spAutoFit/>
              </a:bodyPr>
              <a:lstStyle/>
              <a:p>
                <a:r>
                  <a:rPr lang="en-US" altLang="ja-JP" sz="2000" dirty="0" err="1" smtClean="0">
                    <a:solidFill>
                      <a:srgbClr val="FF0000"/>
                    </a:solidFill>
                  </a:rPr>
                  <a:t>ε</a:t>
                </a:r>
                <a:r>
                  <a:rPr lang="en-US" altLang="ja-JP" sz="2000" baseline="-25000" dirty="0" err="1" smtClean="0">
                    <a:solidFill>
                      <a:srgbClr val="FF0000"/>
                    </a:solidFill>
                  </a:rPr>
                  <a:t>ext</a:t>
                </a:r>
                <a:r>
                  <a:rPr lang="en-US" altLang="ja-JP" sz="2000" dirty="0" smtClean="0">
                    <a:solidFill>
                      <a:srgbClr val="FF0000"/>
                    </a:solidFill>
                  </a:rPr>
                  <a:t> x 5</a:t>
                </a:r>
              </a:p>
              <a:p>
                <a:r>
                  <a:rPr lang="en-US" altLang="ja-JP" sz="2000" dirty="0" smtClean="0">
                    <a:solidFill>
                      <a:srgbClr val="FF0000"/>
                    </a:solidFill>
                  </a:rPr>
                  <a:t>-&gt;</a:t>
                </a:r>
                <a:r>
                  <a:rPr lang="en-US" altLang="ja-JP" sz="2000" dirty="0" err="1" smtClean="0">
                    <a:solidFill>
                      <a:srgbClr val="FF0000"/>
                    </a:solidFill>
                  </a:rPr>
                  <a:t>I</a:t>
                </a:r>
                <a:r>
                  <a:rPr lang="en-US" altLang="ja-JP" sz="2000" baseline="-25000" dirty="0" err="1" smtClean="0">
                    <a:solidFill>
                      <a:srgbClr val="FF0000"/>
                    </a:solidFill>
                  </a:rPr>
                  <a:t>ext</a:t>
                </a:r>
                <a:r>
                  <a:rPr lang="en-US" altLang="ja-JP" sz="2000" dirty="0" err="1" smtClean="0">
                    <a:solidFill>
                      <a:srgbClr val="FF0000"/>
                    </a:solidFill>
                  </a:rPr>
                  <a:t>x</a:t>
                </a:r>
                <a:r>
                  <a:rPr lang="en-US" altLang="ja-JP" sz="2000" dirty="0" smtClean="0">
                    <a:solidFill>
                      <a:srgbClr val="FF0000"/>
                    </a:solidFill>
                  </a:rPr>
                  <a:t> 10</a:t>
                </a:r>
                <a:endParaRPr lang="en-US" altLang="ja-JP" sz="2000" baseline="-25000" dirty="0" smtClean="0">
                  <a:solidFill>
                    <a:srgbClr val="FF0000"/>
                  </a:solidFill>
                </a:endParaRPr>
              </a:p>
            </p:txBody>
          </p:sp>
          <p:sp>
            <p:nvSpPr>
              <p:cNvPr id="67" name="円/楕円 66"/>
              <p:cNvSpPr/>
              <p:nvPr/>
            </p:nvSpPr>
            <p:spPr>
              <a:xfrm>
                <a:off x="3165457" y="2823634"/>
                <a:ext cx="371474" cy="3714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68" name="直線矢印コネクタ 67"/>
              <p:cNvCxnSpPr>
                <a:stCxn id="71" idx="0"/>
                <a:endCxn id="67" idx="4"/>
              </p:cNvCxnSpPr>
              <p:nvPr/>
            </p:nvCxnSpPr>
            <p:spPr>
              <a:xfrm flipV="1">
                <a:off x="2998767" y="3195111"/>
                <a:ext cx="352427" cy="1802087"/>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円/楕円 68"/>
              <p:cNvSpPr/>
              <p:nvPr/>
            </p:nvSpPr>
            <p:spPr>
              <a:xfrm>
                <a:off x="5277941" y="1712424"/>
                <a:ext cx="371474" cy="3714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0" name="直線矢印コネクタ 69"/>
              <p:cNvCxnSpPr>
                <a:stCxn id="71" idx="0"/>
              </p:cNvCxnSpPr>
              <p:nvPr/>
            </p:nvCxnSpPr>
            <p:spPr>
              <a:xfrm flipV="1">
                <a:off x="2998770" y="1997547"/>
                <a:ext cx="2523612" cy="2999651"/>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円/楕円 70"/>
              <p:cNvSpPr/>
              <p:nvPr/>
            </p:nvSpPr>
            <p:spPr>
              <a:xfrm>
                <a:off x="2813030" y="4997198"/>
                <a:ext cx="371474" cy="3714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2" name="テキスト ボックス 71"/>
              <p:cNvSpPr txBox="1"/>
              <p:nvPr/>
            </p:nvSpPr>
            <p:spPr>
              <a:xfrm>
                <a:off x="3676736" y="4678392"/>
                <a:ext cx="2207991" cy="892549"/>
              </a:xfrm>
              <a:prstGeom prst="rect">
                <a:avLst/>
              </a:prstGeom>
              <a:noFill/>
            </p:spPr>
            <p:txBody>
              <a:bodyPr wrap="none" rtlCol="0">
                <a:spAutoFit/>
              </a:bodyPr>
              <a:lstStyle/>
              <a:p>
                <a:r>
                  <a:rPr kumimoji="1" lang="en-US" altLang="ja-JP" sz="1050" dirty="0" smtClean="0">
                    <a:solidFill>
                      <a:srgbClr val="0000FF"/>
                    </a:solidFill>
                  </a:rPr>
                  <a:t>fixed target</a:t>
                </a:r>
              </a:p>
              <a:p>
                <a:r>
                  <a:rPr lang="en-US" altLang="ja-JP" sz="1050" dirty="0" smtClean="0">
                    <a:solidFill>
                      <a:srgbClr val="0000FF"/>
                    </a:solidFill>
                  </a:rPr>
                  <a:t>@Mar. 2016</a:t>
                </a:r>
                <a:endParaRPr kumimoji="1" lang="ja-JP" altLang="en-US" sz="1050" dirty="0">
                  <a:solidFill>
                    <a:srgbClr val="0000FF"/>
                  </a:solidFill>
                </a:endParaRPr>
              </a:p>
            </p:txBody>
          </p:sp>
        </p:grpSp>
        <p:grpSp>
          <p:nvGrpSpPr>
            <p:cNvPr id="19" name="図形グループ 18"/>
            <p:cNvGrpSpPr/>
            <p:nvPr/>
          </p:nvGrpSpPr>
          <p:grpSpPr>
            <a:xfrm>
              <a:off x="-1" y="4304353"/>
              <a:ext cx="3635431" cy="2442247"/>
              <a:chOff x="3527028" y="4415753"/>
              <a:chExt cx="3635431" cy="2442247"/>
            </a:xfrm>
          </p:grpSpPr>
          <p:grpSp>
            <p:nvGrpSpPr>
              <p:cNvPr id="46" name="グループ化 23"/>
              <p:cNvGrpSpPr/>
              <p:nvPr/>
            </p:nvGrpSpPr>
            <p:grpSpPr>
              <a:xfrm>
                <a:off x="3527028" y="4415753"/>
                <a:ext cx="3635431" cy="2442247"/>
                <a:chOff x="4425969" y="1714285"/>
                <a:chExt cx="3355782" cy="2442247"/>
              </a:xfrm>
            </p:grpSpPr>
            <p:grpSp>
              <p:nvGrpSpPr>
                <p:cNvPr id="47" name="グループ化 24"/>
                <p:cNvGrpSpPr/>
                <p:nvPr/>
              </p:nvGrpSpPr>
              <p:grpSpPr>
                <a:xfrm>
                  <a:off x="4425969" y="1714285"/>
                  <a:ext cx="3355782" cy="2442247"/>
                  <a:chOff x="4707293" y="1714285"/>
                  <a:chExt cx="3355782" cy="2442247"/>
                </a:xfrm>
              </p:grpSpPr>
              <p:grpSp>
                <p:nvGrpSpPr>
                  <p:cNvPr id="51" name="グループ化 30"/>
                  <p:cNvGrpSpPr/>
                  <p:nvPr/>
                </p:nvGrpSpPr>
                <p:grpSpPr>
                  <a:xfrm>
                    <a:off x="4707293" y="1714285"/>
                    <a:ext cx="3256327" cy="2442247"/>
                    <a:chOff x="4707293" y="1771435"/>
                    <a:chExt cx="3256327" cy="2442247"/>
                  </a:xfrm>
                </p:grpSpPr>
                <p:pic>
                  <p:nvPicPr>
                    <p:cNvPr id="56" name="Picture 5" descr="C:\Users\kazu\Desktop\DSC0047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7293" y="1771435"/>
                      <a:ext cx="3256327" cy="2442247"/>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57" name="正方形/長方形 56"/>
                    <p:cNvSpPr/>
                    <p:nvPr/>
                  </p:nvSpPr>
                  <p:spPr>
                    <a:xfrm>
                      <a:off x="5099624" y="3827502"/>
                      <a:ext cx="2480705" cy="369332"/>
                    </a:xfrm>
                    <a:prstGeom prst="rect">
                      <a:avLst/>
                    </a:prstGeom>
                    <a:solidFill>
                      <a:srgbClr val="FFFF00"/>
                    </a:solidFill>
                  </p:spPr>
                  <p:txBody>
                    <a:bodyPr wrap="none">
                      <a:spAutoFit/>
                    </a:bodyPr>
                    <a:lstStyle/>
                    <a:p>
                      <a:r>
                        <a:rPr lang="en-US" altLang="ja-JP" dirty="0" smtClean="0">
                          <a:solidFill>
                            <a:srgbClr val="0000FF"/>
                          </a:solidFill>
                        </a:rPr>
                        <a:t>Doughnut-shape gas cell</a:t>
                      </a:r>
                      <a:endParaRPr lang="ja-JP" altLang="en-US" dirty="0"/>
                    </a:p>
                  </p:txBody>
                </p:sp>
              </p:grpSp>
              <p:cxnSp>
                <p:nvCxnSpPr>
                  <p:cNvPr id="52" name="直線矢印コネクタ 51"/>
                  <p:cNvCxnSpPr/>
                  <p:nvPr/>
                </p:nvCxnSpPr>
                <p:spPr>
                  <a:xfrm flipH="1" flipV="1">
                    <a:off x="6409094" y="2782029"/>
                    <a:ext cx="410805" cy="8186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6717710" y="3463588"/>
                    <a:ext cx="1345365" cy="369332"/>
                  </a:xfrm>
                  <a:prstGeom prst="rect">
                    <a:avLst/>
                  </a:prstGeom>
                  <a:noFill/>
                </p:spPr>
                <p:txBody>
                  <a:bodyPr wrap="none" rtlCol="0">
                    <a:spAutoFit/>
                  </a:bodyPr>
                  <a:lstStyle/>
                  <a:p>
                    <a:r>
                      <a:rPr lang="en-US" altLang="ja-JP" baseline="30000" dirty="0" smtClean="0">
                        <a:solidFill>
                          <a:srgbClr val="FF0000"/>
                        </a:solidFill>
                      </a:rPr>
                      <a:t>136</a:t>
                    </a:r>
                    <a:r>
                      <a:rPr lang="en-US" altLang="ja-JP" dirty="0" smtClean="0">
                        <a:solidFill>
                          <a:srgbClr val="FF0000"/>
                        </a:solidFill>
                      </a:rPr>
                      <a:t>Xe-beams</a:t>
                    </a:r>
                    <a:endParaRPr kumimoji="1" lang="ja-JP" altLang="en-US" dirty="0">
                      <a:solidFill>
                        <a:srgbClr val="FF0000"/>
                      </a:solidFill>
                    </a:endParaRPr>
                  </a:p>
                </p:txBody>
              </p:sp>
              <p:cxnSp>
                <p:nvCxnSpPr>
                  <p:cNvPr id="54" name="直線矢印コネクタ 53"/>
                  <p:cNvCxnSpPr/>
                  <p:nvPr/>
                </p:nvCxnSpPr>
                <p:spPr>
                  <a:xfrm flipH="1" flipV="1">
                    <a:off x="7563571" y="2889080"/>
                    <a:ext cx="185737" cy="332991"/>
                  </a:xfrm>
                  <a:prstGeom prst="straightConnector1">
                    <a:avLst/>
                  </a:prstGeom>
                  <a:ln w="2857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7374138" y="3113015"/>
                    <a:ext cx="633820" cy="369332"/>
                  </a:xfrm>
                  <a:prstGeom prst="rect">
                    <a:avLst/>
                  </a:prstGeom>
                  <a:noFill/>
                </p:spPr>
                <p:txBody>
                  <a:bodyPr wrap="none" rtlCol="0">
                    <a:spAutoFit/>
                  </a:bodyPr>
                  <a:lstStyle/>
                  <a:p>
                    <a:r>
                      <a:rPr kumimoji="1" lang="en-US" altLang="ja-JP" dirty="0" smtClean="0">
                        <a:solidFill>
                          <a:srgbClr val="0000FF"/>
                        </a:solidFill>
                      </a:rPr>
                      <a:t>laser</a:t>
                    </a:r>
                    <a:endParaRPr kumimoji="1" lang="ja-JP" altLang="en-US" dirty="0">
                      <a:solidFill>
                        <a:srgbClr val="0000FF"/>
                      </a:solidFill>
                    </a:endParaRPr>
                  </a:p>
                </p:txBody>
              </p:sp>
            </p:grpSp>
            <p:cxnSp>
              <p:nvCxnSpPr>
                <p:cNvPr id="48" name="直線矢印コネクタ 47"/>
                <p:cNvCxnSpPr/>
                <p:nvPr/>
              </p:nvCxnSpPr>
              <p:spPr>
                <a:xfrm flipH="1" flipV="1">
                  <a:off x="5724525" y="2677299"/>
                  <a:ext cx="775361" cy="887076"/>
                </a:xfrm>
                <a:prstGeom prst="straightConnector1">
                  <a:avLst/>
                </a:pr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H="1" flipV="1">
                  <a:off x="6115072" y="3000702"/>
                  <a:ext cx="394339" cy="571352"/>
                </a:xfrm>
                <a:prstGeom prst="straightConnector1">
                  <a:avLst/>
                </a:pr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H="1" flipV="1">
                  <a:off x="6193168" y="2429649"/>
                  <a:ext cx="342084" cy="1144250"/>
                </a:xfrm>
                <a:prstGeom prst="straightConnector1">
                  <a:avLst/>
                </a:pr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61" name="テキスト ボックス 60"/>
              <p:cNvSpPr txBox="1"/>
              <p:nvPr/>
            </p:nvSpPr>
            <p:spPr>
              <a:xfrm>
                <a:off x="4438218" y="5063263"/>
                <a:ext cx="561265" cy="369332"/>
              </a:xfrm>
              <a:prstGeom prst="rect">
                <a:avLst/>
              </a:prstGeom>
              <a:noFill/>
            </p:spPr>
            <p:txBody>
              <a:bodyPr wrap="none" rtlCol="0">
                <a:spAutoFit/>
              </a:bodyPr>
              <a:lstStyle/>
              <a:p>
                <a:r>
                  <a:rPr lang="en-US" altLang="ja-JP" dirty="0" smtClean="0">
                    <a:solidFill>
                      <a:srgbClr val="FFC000"/>
                    </a:solidFill>
                  </a:rPr>
                  <a:t>RI’s</a:t>
                </a:r>
                <a:endParaRPr kumimoji="1" lang="ja-JP" altLang="en-US" dirty="0">
                  <a:solidFill>
                    <a:srgbClr val="FFC000"/>
                  </a:solidFill>
                </a:endParaRPr>
              </a:p>
            </p:txBody>
          </p:sp>
        </p:grpSp>
      </p:grpSp>
      <p:grpSp>
        <p:nvGrpSpPr>
          <p:cNvPr id="27" name="図形グループ 26"/>
          <p:cNvGrpSpPr/>
          <p:nvPr/>
        </p:nvGrpSpPr>
        <p:grpSpPr>
          <a:xfrm>
            <a:off x="6033419" y="3699408"/>
            <a:ext cx="3161996" cy="3170635"/>
            <a:chOff x="6536204" y="3699405"/>
            <a:chExt cx="3425496" cy="3170635"/>
          </a:xfrm>
        </p:grpSpPr>
        <p:grpSp>
          <p:nvGrpSpPr>
            <p:cNvPr id="20" name="グループ化 25"/>
            <p:cNvGrpSpPr/>
            <p:nvPr/>
          </p:nvGrpSpPr>
          <p:grpSpPr>
            <a:xfrm>
              <a:off x="8254110" y="3955759"/>
              <a:ext cx="1707590" cy="2100453"/>
              <a:chOff x="0" y="2697983"/>
              <a:chExt cx="5003340" cy="6667324"/>
            </a:xfrm>
          </p:grpSpPr>
          <p:pic>
            <p:nvPicPr>
              <p:cNvPr id="21"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5480"/>
              <a:stretch/>
            </p:blipFill>
            <p:spPr bwMode="auto">
              <a:xfrm>
                <a:off x="0" y="2999969"/>
                <a:ext cx="4556599" cy="43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グループ化 80"/>
              <p:cNvGrpSpPr/>
              <p:nvPr/>
            </p:nvGrpSpPr>
            <p:grpSpPr>
              <a:xfrm>
                <a:off x="1197577" y="5238596"/>
                <a:ext cx="2173724" cy="1352267"/>
                <a:chOff x="1384872" y="35966044"/>
                <a:chExt cx="3622875" cy="2253778"/>
              </a:xfrm>
            </p:grpSpPr>
            <p:sp>
              <p:nvSpPr>
                <p:cNvPr id="36" name="上矢印 35"/>
                <p:cNvSpPr/>
                <p:nvPr/>
              </p:nvSpPr>
              <p:spPr>
                <a:xfrm>
                  <a:off x="2953988" y="35966044"/>
                  <a:ext cx="484632" cy="978408"/>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900"/>
                </a:p>
              </p:txBody>
            </p:sp>
            <p:sp>
              <p:nvSpPr>
                <p:cNvPr id="37" name="テキスト ボックス 36"/>
                <p:cNvSpPr txBox="1"/>
                <p:nvPr/>
              </p:nvSpPr>
              <p:spPr>
                <a:xfrm>
                  <a:off x="1384872" y="36998632"/>
                  <a:ext cx="3622875" cy="1221190"/>
                </a:xfrm>
                <a:prstGeom prst="rect">
                  <a:avLst/>
                </a:prstGeom>
                <a:noFill/>
              </p:spPr>
              <p:txBody>
                <a:bodyPr wrap="none" rtlCol="0">
                  <a:spAutoFit/>
                </a:bodyPr>
                <a:lstStyle/>
                <a:p>
                  <a:pPr algn="ctr"/>
                  <a:r>
                    <a:rPr kumimoji="1" lang="en-US" altLang="ja-JP" sz="900" b="1" dirty="0" smtClean="0">
                      <a:solidFill>
                        <a:srgbClr val="0000FF"/>
                      </a:solidFill>
                    </a:rPr>
                    <a:t>KISS beam</a:t>
                  </a:r>
                  <a:endParaRPr kumimoji="1" lang="ja-JP" altLang="en-US" sz="900" b="1" dirty="0">
                    <a:solidFill>
                      <a:srgbClr val="0000FF"/>
                    </a:solidFill>
                  </a:endParaRPr>
                </a:p>
              </p:txBody>
            </p:sp>
          </p:grpSp>
          <p:sp>
            <p:nvSpPr>
              <p:cNvPr id="23" name="テキスト ボックス 22"/>
              <p:cNvSpPr txBox="1"/>
              <p:nvPr/>
            </p:nvSpPr>
            <p:spPr>
              <a:xfrm>
                <a:off x="102521" y="7533518"/>
                <a:ext cx="4727734" cy="1831789"/>
              </a:xfrm>
              <a:prstGeom prst="rect">
                <a:avLst/>
              </a:prstGeom>
              <a:noFill/>
            </p:spPr>
            <p:txBody>
              <a:bodyPr wrap="square" rtlCol="0">
                <a:spAutoFit/>
              </a:bodyPr>
              <a:lstStyle/>
              <a:p>
                <a:pPr algn="ctr"/>
                <a:r>
                  <a:rPr lang="en-US" altLang="ja-JP" sz="1050" b="1" dirty="0" smtClean="0"/>
                  <a:t>2 layers ×16 segmented</a:t>
                </a:r>
              </a:p>
              <a:p>
                <a:pPr algn="ctr"/>
                <a:r>
                  <a:rPr kumimoji="1" lang="en-US" altLang="ja-JP" sz="1050" b="1" dirty="0" smtClean="0"/>
                  <a:t>proportional gas counters</a:t>
                </a:r>
                <a:endParaRPr kumimoji="1" lang="ja-JP" altLang="en-US" sz="1050" b="1" dirty="0"/>
              </a:p>
            </p:txBody>
          </p:sp>
          <p:cxnSp>
            <p:nvCxnSpPr>
              <p:cNvPr id="24" name="直線コネクタ 23"/>
              <p:cNvCxnSpPr/>
              <p:nvPr/>
            </p:nvCxnSpPr>
            <p:spPr>
              <a:xfrm>
                <a:off x="161483" y="4276145"/>
                <a:ext cx="4491212" cy="1581990"/>
              </a:xfrm>
              <a:prstGeom prst="line">
                <a:avLst/>
              </a:prstGeom>
              <a:ln w="28575">
                <a:solidFill>
                  <a:srgbClr val="00FF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V="1">
                <a:off x="2278299" y="3392321"/>
                <a:ext cx="1792958" cy="1767648"/>
              </a:xfrm>
              <a:prstGeom prst="line">
                <a:avLst/>
              </a:prstGeom>
              <a:ln w="28575">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3642880" y="2697983"/>
                <a:ext cx="336222" cy="781562"/>
              </a:xfrm>
              <a:prstGeom prst="rect">
                <a:avLst/>
              </a:prstGeom>
              <a:noFill/>
            </p:spPr>
            <p:txBody>
              <a:bodyPr wrap="square" rtlCol="0">
                <a:spAutoFit/>
              </a:bodyPr>
              <a:lstStyle/>
              <a:p>
                <a:r>
                  <a:rPr lang="en-US" altLang="ja-JP" sz="1000" b="1" dirty="0" smtClean="0">
                    <a:solidFill>
                      <a:srgbClr val="FF0000"/>
                    </a:solidFill>
                  </a:rPr>
                  <a:t>β</a:t>
                </a:r>
                <a:endParaRPr kumimoji="1" lang="en-US" altLang="ja-JP" sz="1000" b="1" dirty="0" smtClean="0">
                  <a:solidFill>
                    <a:srgbClr val="FF0000"/>
                  </a:solidFill>
                </a:endParaRPr>
              </a:p>
            </p:txBody>
          </p:sp>
          <p:sp>
            <p:nvSpPr>
              <p:cNvPr id="29" name="テキスト ボックス 28"/>
              <p:cNvSpPr txBox="1"/>
              <p:nvPr/>
            </p:nvSpPr>
            <p:spPr>
              <a:xfrm>
                <a:off x="3883673" y="5858137"/>
                <a:ext cx="1119667" cy="781562"/>
              </a:xfrm>
              <a:prstGeom prst="rect">
                <a:avLst/>
              </a:prstGeom>
              <a:noFill/>
            </p:spPr>
            <p:txBody>
              <a:bodyPr wrap="square" rtlCol="0">
                <a:spAutoFit/>
              </a:bodyPr>
              <a:lstStyle/>
              <a:p>
                <a:r>
                  <a:rPr kumimoji="1" lang="en-US" altLang="ja-JP" sz="1000" b="1" dirty="0" smtClean="0"/>
                  <a:t>BG</a:t>
                </a:r>
                <a:endParaRPr kumimoji="1" lang="ja-JP" altLang="en-US" sz="1000" b="1" dirty="0"/>
              </a:p>
            </p:txBody>
          </p:sp>
          <p:sp>
            <p:nvSpPr>
              <p:cNvPr id="30" name="爆発 1 29"/>
              <p:cNvSpPr/>
              <p:nvPr/>
            </p:nvSpPr>
            <p:spPr>
              <a:xfrm>
                <a:off x="982770" y="4508433"/>
                <a:ext cx="216000" cy="216000"/>
              </a:xfrm>
              <a:prstGeom prst="irregularSeal1">
                <a:avLst/>
              </a:prstGeom>
              <a:solidFill>
                <a:srgbClr val="FFFF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p>
            </p:txBody>
          </p:sp>
          <p:sp>
            <p:nvSpPr>
              <p:cNvPr id="31" name="爆発 1 30"/>
              <p:cNvSpPr/>
              <p:nvPr/>
            </p:nvSpPr>
            <p:spPr>
              <a:xfrm>
                <a:off x="1230955" y="4600075"/>
                <a:ext cx="216000" cy="216000"/>
              </a:xfrm>
              <a:prstGeom prst="irregularSeal1">
                <a:avLst/>
              </a:prstGeom>
              <a:solidFill>
                <a:srgbClr val="FFFF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p>
            </p:txBody>
          </p:sp>
          <p:sp>
            <p:nvSpPr>
              <p:cNvPr id="32" name="爆発 1 31"/>
              <p:cNvSpPr/>
              <p:nvPr/>
            </p:nvSpPr>
            <p:spPr>
              <a:xfrm>
                <a:off x="3174778" y="5275041"/>
                <a:ext cx="216000" cy="216000"/>
              </a:xfrm>
              <a:prstGeom prst="irregularSeal1">
                <a:avLst/>
              </a:prstGeom>
              <a:solidFill>
                <a:srgbClr val="FFFF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p>
            </p:txBody>
          </p:sp>
          <p:sp>
            <p:nvSpPr>
              <p:cNvPr id="33" name="爆発 1 32"/>
              <p:cNvSpPr/>
              <p:nvPr/>
            </p:nvSpPr>
            <p:spPr>
              <a:xfrm>
                <a:off x="3421521" y="5359214"/>
                <a:ext cx="216000" cy="216000"/>
              </a:xfrm>
              <a:prstGeom prst="irregularSeal1">
                <a:avLst/>
              </a:prstGeom>
              <a:solidFill>
                <a:srgbClr val="FFFF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p>
            </p:txBody>
          </p:sp>
          <p:sp>
            <p:nvSpPr>
              <p:cNvPr id="34" name="爆発 1 33"/>
              <p:cNvSpPr/>
              <p:nvPr/>
            </p:nvSpPr>
            <p:spPr>
              <a:xfrm>
                <a:off x="2936206" y="4305119"/>
                <a:ext cx="216000" cy="216000"/>
              </a:xfrm>
              <a:prstGeom prst="irregularSeal1">
                <a:avLst/>
              </a:prstGeom>
              <a:solidFill>
                <a:srgbClr val="FFFF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p>
            </p:txBody>
          </p:sp>
          <p:sp>
            <p:nvSpPr>
              <p:cNvPr id="35" name="爆発 1 34"/>
              <p:cNvSpPr/>
              <p:nvPr/>
            </p:nvSpPr>
            <p:spPr>
              <a:xfrm>
                <a:off x="3114982" y="4146133"/>
                <a:ext cx="216000" cy="216000"/>
              </a:xfrm>
              <a:prstGeom prst="irregularSeal1">
                <a:avLst/>
              </a:prstGeom>
              <a:solidFill>
                <a:srgbClr val="FFFF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p>
            </p:txBody>
          </p:sp>
        </p:grpSp>
        <p:sp>
          <p:nvSpPr>
            <p:cNvPr id="17" name="テキスト ボックス 16"/>
            <p:cNvSpPr txBox="1"/>
            <p:nvPr/>
          </p:nvSpPr>
          <p:spPr>
            <a:xfrm>
              <a:off x="8354789" y="6119943"/>
              <a:ext cx="1512371" cy="584776"/>
            </a:xfrm>
            <a:prstGeom prst="rect">
              <a:avLst/>
            </a:prstGeom>
            <a:noFill/>
          </p:spPr>
          <p:txBody>
            <a:bodyPr wrap="none" rtlCol="0">
              <a:spAutoFit/>
            </a:bodyPr>
            <a:lstStyle/>
            <a:p>
              <a:r>
                <a:rPr lang="en-US" altLang="ja-JP" sz="1600" dirty="0">
                  <a:solidFill>
                    <a:srgbClr val="FF0000"/>
                  </a:solidFill>
                  <a:latin typeface="Symbol" panose="05050102010706020507" pitchFamily="18" charset="2"/>
                </a:rPr>
                <a:t>ΔΩ </a:t>
              </a:r>
              <a:r>
                <a:rPr lang="en-US" altLang="ja-JP" sz="1600" b="1" dirty="0">
                  <a:solidFill>
                    <a:srgbClr val="FF0000"/>
                  </a:solidFill>
                </a:rPr>
                <a:t>= 79% (4π</a:t>
              </a:r>
              <a:r>
                <a:rPr lang="en-US" altLang="ja-JP" sz="1600" b="1" dirty="0" smtClean="0">
                  <a:solidFill>
                    <a:srgbClr val="FF0000"/>
                  </a:solidFill>
                </a:rPr>
                <a:t>)</a:t>
              </a:r>
            </a:p>
            <a:p>
              <a:r>
                <a:rPr lang="en-US" altLang="ja-JP" sz="1600" b="1" dirty="0" smtClean="0">
                  <a:solidFill>
                    <a:srgbClr val="FF0000"/>
                  </a:solidFill>
                </a:rPr>
                <a:t> </a:t>
              </a:r>
              <a:r>
                <a:rPr lang="en-US" altLang="ja-JP" sz="1600" b="1" dirty="0" err="1" smtClean="0">
                  <a:solidFill>
                    <a:srgbClr val="FF0000"/>
                  </a:solidFill>
                </a:rPr>
                <a:t>E</a:t>
              </a:r>
              <a:r>
                <a:rPr lang="en-US" altLang="ja-JP" sz="1600" b="1" baseline="-25000" dirty="0" err="1" smtClean="0">
                  <a:solidFill>
                    <a:srgbClr val="FF0000"/>
                  </a:solidFill>
                </a:rPr>
                <a:t>thr</a:t>
              </a:r>
              <a:r>
                <a:rPr lang="en-US" altLang="ja-JP" sz="1600" b="1" baseline="-25000" dirty="0" smtClean="0">
                  <a:solidFill>
                    <a:srgbClr val="FF0000"/>
                  </a:solidFill>
                </a:rPr>
                <a:t>.</a:t>
              </a:r>
              <a:r>
                <a:rPr lang="en-US" altLang="ja-JP" sz="1600" b="1" dirty="0" smtClean="0">
                  <a:solidFill>
                    <a:srgbClr val="FF0000"/>
                  </a:solidFill>
                </a:rPr>
                <a:t> ~ 200 </a:t>
              </a:r>
              <a:r>
                <a:rPr lang="en-US" altLang="ja-JP" sz="1600" b="1" dirty="0" err="1" smtClean="0">
                  <a:solidFill>
                    <a:srgbClr val="FF0000"/>
                  </a:solidFill>
                </a:rPr>
                <a:t>eV</a:t>
              </a:r>
              <a:endParaRPr lang="ja-JP" altLang="en-US" sz="1600" b="1" dirty="0">
                <a:solidFill>
                  <a:srgbClr val="FF0000"/>
                </a:solidFill>
              </a:endParaRPr>
            </a:p>
          </p:txBody>
        </p:sp>
        <p:grpSp>
          <p:nvGrpSpPr>
            <p:cNvPr id="4" name="図形グループ 3"/>
            <p:cNvGrpSpPr/>
            <p:nvPr/>
          </p:nvGrpSpPr>
          <p:grpSpPr>
            <a:xfrm>
              <a:off x="6760674" y="3699405"/>
              <a:ext cx="1876505" cy="3091339"/>
              <a:chOff x="6738964" y="3495165"/>
              <a:chExt cx="2043339" cy="3221931"/>
            </a:xfrm>
          </p:grpSpPr>
          <p:pic>
            <p:nvPicPr>
              <p:cNvPr id="6"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7807" r="7790" b="13615"/>
              <a:stretch/>
            </p:blipFill>
            <p:spPr bwMode="auto">
              <a:xfrm rot="16200000">
                <a:off x="5975702" y="4393879"/>
                <a:ext cx="3221931" cy="1424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上矢印 6"/>
              <p:cNvSpPr/>
              <p:nvPr/>
            </p:nvSpPr>
            <p:spPr>
              <a:xfrm rot="2400000">
                <a:off x="7252511" y="5286088"/>
                <a:ext cx="147994" cy="275797"/>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50"/>
              </a:p>
            </p:txBody>
          </p:sp>
          <p:sp>
            <p:nvSpPr>
              <p:cNvPr id="8" name="テキスト ボックス 7"/>
              <p:cNvSpPr txBox="1"/>
              <p:nvPr/>
            </p:nvSpPr>
            <p:spPr>
              <a:xfrm rot="18600000">
                <a:off x="6719257" y="5486203"/>
                <a:ext cx="602575" cy="490142"/>
              </a:xfrm>
              <a:prstGeom prst="rect">
                <a:avLst/>
              </a:prstGeom>
              <a:noFill/>
            </p:spPr>
            <p:txBody>
              <a:bodyPr wrap="square" rtlCol="0">
                <a:spAutoFit/>
              </a:bodyPr>
              <a:lstStyle/>
              <a:p>
                <a:pPr algn="ctr"/>
                <a:r>
                  <a:rPr kumimoji="1" lang="en-US" altLang="ja-JP" sz="1050" b="1" dirty="0" smtClean="0">
                    <a:solidFill>
                      <a:srgbClr val="0000FF"/>
                    </a:solidFill>
                  </a:rPr>
                  <a:t>KISS beam</a:t>
                </a:r>
                <a:endParaRPr kumimoji="1" lang="ja-JP" altLang="en-US" sz="1050" b="1" dirty="0">
                  <a:solidFill>
                    <a:srgbClr val="0000FF"/>
                  </a:solidFill>
                </a:endParaRPr>
              </a:p>
            </p:txBody>
          </p:sp>
          <p:sp>
            <p:nvSpPr>
              <p:cNvPr id="9" name="テキスト ボックス 8"/>
              <p:cNvSpPr txBox="1"/>
              <p:nvPr/>
            </p:nvSpPr>
            <p:spPr>
              <a:xfrm>
                <a:off x="7984297" y="3501131"/>
                <a:ext cx="798006" cy="264643"/>
              </a:xfrm>
              <a:prstGeom prst="rect">
                <a:avLst/>
              </a:prstGeom>
              <a:noFill/>
            </p:spPr>
            <p:txBody>
              <a:bodyPr wrap="square" rtlCol="0">
                <a:spAutoFit/>
              </a:bodyPr>
              <a:lstStyle/>
              <a:p>
                <a:pPr algn="ctr"/>
                <a:r>
                  <a:rPr lang="en-US" altLang="ja-JP" sz="1050" b="1" dirty="0" smtClean="0">
                    <a:solidFill>
                      <a:srgbClr val="0000FF"/>
                    </a:solidFill>
                  </a:rPr>
                  <a:t>T</a:t>
                </a:r>
                <a:r>
                  <a:rPr kumimoji="1" lang="en-US" altLang="ja-JP" sz="1050" b="1" dirty="0" smtClean="0">
                    <a:solidFill>
                      <a:srgbClr val="0000FF"/>
                    </a:solidFill>
                  </a:rPr>
                  <a:t>ape</a:t>
                </a:r>
              </a:p>
            </p:txBody>
          </p:sp>
          <p:sp>
            <p:nvSpPr>
              <p:cNvPr id="10" name="テキスト ボックス 9"/>
              <p:cNvSpPr txBox="1"/>
              <p:nvPr/>
            </p:nvSpPr>
            <p:spPr>
              <a:xfrm>
                <a:off x="6738964" y="4362548"/>
                <a:ext cx="481015" cy="264643"/>
              </a:xfrm>
              <a:prstGeom prst="rect">
                <a:avLst/>
              </a:prstGeom>
              <a:noFill/>
            </p:spPr>
            <p:txBody>
              <a:bodyPr wrap="square" rtlCol="0">
                <a:spAutoFit/>
              </a:bodyPr>
              <a:lstStyle/>
              <a:p>
                <a:pPr algn="ctr"/>
                <a:r>
                  <a:rPr kumimoji="1" lang="en-US" altLang="ja-JP" sz="1050" b="1" dirty="0" smtClean="0">
                    <a:solidFill>
                      <a:srgbClr val="0000FF"/>
                    </a:solidFill>
                  </a:rPr>
                  <a:t>SUS</a:t>
                </a:r>
                <a:endParaRPr kumimoji="1" lang="ja-JP" altLang="en-US" sz="1050" b="1" dirty="0">
                  <a:solidFill>
                    <a:srgbClr val="0000FF"/>
                  </a:solidFill>
                </a:endParaRPr>
              </a:p>
            </p:txBody>
          </p:sp>
          <p:cxnSp>
            <p:nvCxnSpPr>
              <p:cNvPr id="12" name="直線コネクタ 11"/>
              <p:cNvCxnSpPr>
                <a:stCxn id="10" idx="3"/>
              </p:cNvCxnSpPr>
              <p:nvPr/>
            </p:nvCxnSpPr>
            <p:spPr>
              <a:xfrm flipV="1">
                <a:off x="7219979" y="4178440"/>
                <a:ext cx="205851" cy="316430"/>
              </a:xfrm>
              <a:prstGeom prst="line">
                <a:avLst/>
              </a:prstGeom>
              <a:ln w="19050"/>
            </p:spPr>
            <p:style>
              <a:lnRef idx="2">
                <a:schemeClr val="dk1"/>
              </a:lnRef>
              <a:fillRef idx="0">
                <a:schemeClr val="dk1"/>
              </a:fillRef>
              <a:effectRef idx="1">
                <a:schemeClr val="dk1"/>
              </a:effectRef>
              <a:fontRef idx="minor">
                <a:schemeClr val="tx1"/>
              </a:fontRef>
            </p:style>
          </p:cxnSp>
          <p:cxnSp>
            <p:nvCxnSpPr>
              <p:cNvPr id="13" name="直線コネクタ 12"/>
              <p:cNvCxnSpPr>
                <a:stCxn id="10" idx="3"/>
              </p:cNvCxnSpPr>
              <p:nvPr/>
            </p:nvCxnSpPr>
            <p:spPr>
              <a:xfrm flipV="1">
                <a:off x="7219979" y="4403963"/>
                <a:ext cx="205851" cy="90907"/>
              </a:xfrm>
              <a:prstGeom prst="line">
                <a:avLst/>
              </a:prstGeom>
              <a:ln w="19050"/>
            </p:spPr>
            <p:style>
              <a:lnRef idx="2">
                <a:schemeClr val="dk1"/>
              </a:lnRef>
              <a:fillRef idx="0">
                <a:schemeClr val="dk1"/>
              </a:fillRef>
              <a:effectRef idx="1">
                <a:schemeClr val="dk1"/>
              </a:effectRef>
              <a:fontRef idx="minor">
                <a:schemeClr val="tx1"/>
              </a:fontRef>
            </p:style>
          </p:cxnSp>
          <p:cxnSp>
            <p:nvCxnSpPr>
              <p:cNvPr id="15" name="直線コネクタ 14"/>
              <p:cNvCxnSpPr/>
              <p:nvPr/>
            </p:nvCxnSpPr>
            <p:spPr>
              <a:xfrm flipV="1">
                <a:off x="7218066" y="6299406"/>
                <a:ext cx="408770" cy="184144"/>
              </a:xfrm>
              <a:prstGeom prst="line">
                <a:avLst/>
              </a:prstGeom>
              <a:ln w="19050"/>
            </p:spPr>
            <p:style>
              <a:lnRef idx="1">
                <a:schemeClr val="dk1"/>
              </a:lnRef>
              <a:fillRef idx="0">
                <a:schemeClr val="dk1"/>
              </a:fillRef>
              <a:effectRef idx="0">
                <a:schemeClr val="dk1"/>
              </a:effectRef>
              <a:fontRef idx="minor">
                <a:schemeClr val="tx1"/>
              </a:fontRef>
            </p:style>
          </p:cxnSp>
          <p:cxnSp>
            <p:nvCxnSpPr>
              <p:cNvPr id="16" name="直線コネクタ 15"/>
              <p:cNvCxnSpPr/>
              <p:nvPr/>
            </p:nvCxnSpPr>
            <p:spPr>
              <a:xfrm flipH="1" flipV="1">
                <a:off x="7753194" y="3558752"/>
                <a:ext cx="280810" cy="39128"/>
              </a:xfrm>
              <a:prstGeom prst="line">
                <a:avLst/>
              </a:prstGeom>
              <a:ln w="19050"/>
            </p:spPr>
            <p:style>
              <a:lnRef idx="1">
                <a:schemeClr val="dk1"/>
              </a:lnRef>
              <a:fillRef idx="0">
                <a:schemeClr val="dk1"/>
              </a:fillRef>
              <a:effectRef idx="0">
                <a:schemeClr val="dk1"/>
              </a:effectRef>
              <a:fontRef idx="minor">
                <a:schemeClr val="tx1"/>
              </a:fontRef>
            </p:style>
          </p:cxnSp>
          <p:sp>
            <p:nvSpPr>
              <p:cNvPr id="18" name="テキスト ボックス 17"/>
              <p:cNvSpPr txBox="1"/>
              <p:nvPr/>
            </p:nvSpPr>
            <p:spPr>
              <a:xfrm rot="16200000">
                <a:off x="7917370" y="5110798"/>
                <a:ext cx="673635" cy="299532"/>
              </a:xfrm>
              <a:prstGeom prst="rect">
                <a:avLst/>
              </a:prstGeom>
              <a:solidFill>
                <a:schemeClr val="bg1"/>
              </a:solidFill>
            </p:spPr>
            <p:txBody>
              <a:bodyPr wrap="none" rtlCol="0">
                <a:spAutoFit/>
              </a:bodyPr>
              <a:lstStyle/>
              <a:p>
                <a:r>
                  <a:rPr lang="en-US" sz="1050" b="1" dirty="0" smtClean="0">
                    <a:solidFill>
                      <a:srgbClr val="0000FF"/>
                    </a:solidFill>
                  </a:rPr>
                  <a:t>200 mm</a:t>
                </a:r>
                <a:endParaRPr lang="en-US" sz="1050" b="1" dirty="0">
                  <a:solidFill>
                    <a:srgbClr val="0000FF"/>
                  </a:solidFill>
                </a:endParaRPr>
              </a:p>
            </p:txBody>
          </p:sp>
        </p:grpSp>
        <p:sp>
          <p:nvSpPr>
            <p:cNvPr id="14" name="テキスト ボックス 13"/>
            <p:cNvSpPr txBox="1"/>
            <p:nvPr/>
          </p:nvSpPr>
          <p:spPr>
            <a:xfrm>
              <a:off x="6536204" y="6292959"/>
              <a:ext cx="931632" cy="577081"/>
            </a:xfrm>
            <a:prstGeom prst="rect">
              <a:avLst/>
            </a:prstGeom>
            <a:noFill/>
          </p:spPr>
          <p:txBody>
            <a:bodyPr wrap="square" rtlCol="0">
              <a:spAutoFit/>
            </a:bodyPr>
            <a:lstStyle/>
            <a:p>
              <a:pPr algn="ctr"/>
              <a:r>
                <a:rPr lang="en-US" altLang="ja-JP" sz="1050" b="1" dirty="0">
                  <a:solidFill>
                    <a:srgbClr val="0000FF"/>
                  </a:solidFill>
                </a:rPr>
                <a:t>M</a:t>
              </a:r>
              <a:r>
                <a:rPr kumimoji="1" lang="en-US" altLang="ja-JP" sz="1050" b="1" dirty="0" smtClean="0">
                  <a:solidFill>
                    <a:srgbClr val="0000FF"/>
                  </a:solidFill>
                </a:rPr>
                <a:t>esh</a:t>
              </a:r>
            </a:p>
            <a:p>
              <a:pPr algn="ctr"/>
              <a:r>
                <a:rPr lang="en-US" altLang="ja-JP" sz="1050" b="1" dirty="0" smtClean="0">
                  <a:solidFill>
                    <a:srgbClr val="0000FF"/>
                  </a:solidFill>
                </a:rPr>
                <a:t>&amp;</a:t>
              </a:r>
            </a:p>
            <a:p>
              <a:pPr algn="ctr"/>
              <a:r>
                <a:rPr kumimoji="1" lang="en-US" altLang="ja-JP" sz="1050" b="1" dirty="0" smtClean="0">
                  <a:solidFill>
                    <a:srgbClr val="0000FF"/>
                  </a:solidFill>
                </a:rPr>
                <a:t>Myler foil</a:t>
              </a:r>
              <a:endParaRPr kumimoji="1" lang="ja-JP" altLang="en-US" sz="1050" b="1" dirty="0">
                <a:solidFill>
                  <a:srgbClr val="0000FF"/>
                </a:solidFill>
              </a:endParaRPr>
            </a:p>
          </p:txBody>
        </p:sp>
      </p:grpSp>
      <p:pic>
        <p:nvPicPr>
          <p:cNvPr id="40" name="図 39" descr="Logo-rev1.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20449" y="1031627"/>
            <a:ext cx="1149958" cy="577677"/>
          </a:xfrm>
          <a:prstGeom prst="rect">
            <a:avLst/>
          </a:prstGeom>
        </p:spPr>
      </p:pic>
      <p:grpSp>
        <p:nvGrpSpPr>
          <p:cNvPr id="28" name="図形グループ 27"/>
          <p:cNvGrpSpPr/>
          <p:nvPr/>
        </p:nvGrpSpPr>
        <p:grpSpPr>
          <a:xfrm>
            <a:off x="5768584" y="0"/>
            <a:ext cx="3388126" cy="3622715"/>
            <a:chOff x="6249291" y="104585"/>
            <a:chExt cx="3670467" cy="3622715"/>
          </a:xfrm>
        </p:grpSpPr>
        <p:grpSp>
          <p:nvGrpSpPr>
            <p:cNvPr id="77" name="図形グループ 76"/>
            <p:cNvGrpSpPr/>
            <p:nvPr/>
          </p:nvGrpSpPr>
          <p:grpSpPr>
            <a:xfrm>
              <a:off x="7181497" y="2165093"/>
              <a:ext cx="2724495" cy="1562207"/>
              <a:chOff x="7674669" y="4351871"/>
              <a:chExt cx="2101987" cy="2243497"/>
            </a:xfrm>
          </p:grpSpPr>
          <p:pic>
            <p:nvPicPr>
              <p:cNvPr id="62" name="図 61"/>
              <p:cNvPicPr>
                <a:picLocks noChangeAspect="1"/>
              </p:cNvPicPr>
              <p:nvPr/>
            </p:nvPicPr>
            <p:blipFill>
              <a:blip r:embed="rId9"/>
              <a:stretch>
                <a:fillRect/>
              </a:stretch>
            </p:blipFill>
            <p:spPr>
              <a:xfrm>
                <a:off x="7844769" y="4401904"/>
                <a:ext cx="1796621" cy="1916759"/>
              </a:xfrm>
              <a:prstGeom prst="rect">
                <a:avLst/>
              </a:prstGeom>
            </p:spPr>
          </p:pic>
          <p:sp>
            <p:nvSpPr>
              <p:cNvPr id="74" name="テキスト ボックス 73"/>
              <p:cNvSpPr txBox="1"/>
              <p:nvPr/>
            </p:nvSpPr>
            <p:spPr>
              <a:xfrm>
                <a:off x="7824528" y="4351871"/>
                <a:ext cx="169320" cy="2038420"/>
              </a:xfrm>
              <a:prstGeom prst="rect">
                <a:avLst/>
              </a:prstGeom>
              <a:solidFill>
                <a:schemeClr val="bg1"/>
              </a:solidFill>
            </p:spPr>
            <p:txBody>
              <a:bodyPr wrap="square" lIns="0" rIns="12700" bIns="0" rtlCol="0">
                <a:spAutoFit/>
              </a:bodyPr>
              <a:lstStyle/>
              <a:p>
                <a:pPr algn="r">
                  <a:lnSpc>
                    <a:spcPts val="970"/>
                  </a:lnSpc>
                </a:pPr>
                <a:r>
                  <a:rPr lang="en-US" sz="1000" dirty="0" smtClean="0">
                    <a:latin typeface="Helvetica"/>
                    <a:cs typeface="Helvetica"/>
                  </a:rPr>
                  <a:t>20</a:t>
                </a:r>
              </a:p>
              <a:p>
                <a:pPr algn="r">
                  <a:lnSpc>
                    <a:spcPts val="970"/>
                  </a:lnSpc>
                </a:pPr>
                <a:endParaRPr lang="en-US" sz="1000" dirty="0" smtClean="0">
                  <a:latin typeface="Helvetica"/>
                  <a:cs typeface="Helvetica"/>
                </a:endParaRPr>
              </a:p>
              <a:p>
                <a:pPr algn="r">
                  <a:lnSpc>
                    <a:spcPts val="970"/>
                  </a:lnSpc>
                </a:pPr>
                <a:r>
                  <a:rPr lang="en-US" sz="1000" dirty="0" smtClean="0">
                    <a:latin typeface="Helvetica"/>
                    <a:cs typeface="Helvetica"/>
                  </a:rPr>
                  <a:t>16</a:t>
                </a:r>
              </a:p>
              <a:p>
                <a:pPr algn="r">
                  <a:lnSpc>
                    <a:spcPts val="970"/>
                  </a:lnSpc>
                </a:pPr>
                <a:endParaRPr lang="en-US" sz="1000" dirty="0">
                  <a:latin typeface="Helvetica"/>
                  <a:cs typeface="Helvetica"/>
                </a:endParaRPr>
              </a:p>
              <a:p>
                <a:pPr algn="r">
                  <a:lnSpc>
                    <a:spcPts val="970"/>
                  </a:lnSpc>
                </a:pPr>
                <a:r>
                  <a:rPr lang="en-US" sz="1000" dirty="0" smtClean="0">
                    <a:latin typeface="Helvetica"/>
                    <a:cs typeface="Helvetica"/>
                  </a:rPr>
                  <a:t>12</a:t>
                </a:r>
              </a:p>
              <a:p>
                <a:pPr algn="r">
                  <a:lnSpc>
                    <a:spcPts val="970"/>
                  </a:lnSpc>
                </a:pPr>
                <a:endParaRPr lang="en-US" sz="1000" dirty="0">
                  <a:latin typeface="Helvetica"/>
                  <a:cs typeface="Helvetica"/>
                </a:endParaRPr>
              </a:p>
              <a:p>
                <a:pPr algn="r">
                  <a:lnSpc>
                    <a:spcPts val="970"/>
                  </a:lnSpc>
                </a:pPr>
                <a:r>
                  <a:rPr lang="en-US" sz="1000" dirty="0" smtClean="0">
                    <a:latin typeface="Helvetica"/>
                    <a:cs typeface="Helvetica"/>
                  </a:rPr>
                  <a:t>8</a:t>
                </a:r>
              </a:p>
              <a:p>
                <a:pPr algn="r">
                  <a:lnSpc>
                    <a:spcPts val="970"/>
                  </a:lnSpc>
                </a:pPr>
                <a:endParaRPr lang="en-US" sz="1000" dirty="0">
                  <a:latin typeface="Helvetica"/>
                  <a:cs typeface="Helvetica"/>
                </a:endParaRPr>
              </a:p>
              <a:p>
                <a:pPr algn="r">
                  <a:lnSpc>
                    <a:spcPts val="970"/>
                  </a:lnSpc>
                </a:pPr>
                <a:r>
                  <a:rPr lang="en-US" sz="1000" dirty="0" smtClean="0">
                    <a:latin typeface="Helvetica"/>
                    <a:cs typeface="Helvetica"/>
                  </a:rPr>
                  <a:t>4</a:t>
                </a:r>
              </a:p>
              <a:p>
                <a:pPr algn="r">
                  <a:lnSpc>
                    <a:spcPts val="970"/>
                  </a:lnSpc>
                </a:pPr>
                <a:endParaRPr lang="en-US" sz="1000" dirty="0">
                  <a:latin typeface="Helvetica"/>
                  <a:cs typeface="Helvetica"/>
                </a:endParaRPr>
              </a:p>
              <a:p>
                <a:pPr algn="r">
                  <a:lnSpc>
                    <a:spcPts val="970"/>
                  </a:lnSpc>
                </a:pPr>
                <a:endParaRPr lang="en-US" sz="1000" dirty="0" smtClean="0">
                  <a:latin typeface="Helvetica"/>
                  <a:cs typeface="Helvetica"/>
                </a:endParaRPr>
              </a:p>
            </p:txBody>
          </p:sp>
          <p:sp>
            <p:nvSpPr>
              <p:cNvPr id="73" name="テキスト ボックス 72"/>
              <p:cNvSpPr txBox="1"/>
              <p:nvPr/>
            </p:nvSpPr>
            <p:spPr>
              <a:xfrm>
                <a:off x="7985442" y="6234401"/>
                <a:ext cx="1791214" cy="360967"/>
              </a:xfrm>
              <a:prstGeom prst="rect">
                <a:avLst/>
              </a:prstGeom>
              <a:solidFill>
                <a:schemeClr val="bg1"/>
              </a:solidFill>
            </p:spPr>
            <p:txBody>
              <a:bodyPr wrap="square" lIns="0" tIns="0" rIns="0" bIns="0" rtlCol="0">
                <a:spAutoFit/>
              </a:bodyPr>
              <a:lstStyle/>
              <a:p>
                <a:pPr>
                  <a:lnSpc>
                    <a:spcPct val="80000"/>
                  </a:lnSpc>
                </a:pPr>
                <a:r>
                  <a:rPr lang="en-US" sz="1000" dirty="0" smtClean="0">
                    <a:latin typeface="Helvetica"/>
                    <a:cs typeface="Helvetica"/>
                  </a:rPr>
                  <a:t>0         400        800       1200    1600</a:t>
                </a:r>
              </a:p>
              <a:p>
                <a:pPr algn="ctr">
                  <a:lnSpc>
                    <a:spcPct val="80000"/>
                  </a:lnSpc>
                </a:pPr>
                <a:r>
                  <a:rPr lang="en-US" sz="1000" dirty="0" err="1" smtClean="0">
                    <a:latin typeface="Helvetica"/>
                    <a:cs typeface="Helvetica"/>
                  </a:rPr>
                  <a:t>Eγ</a:t>
                </a:r>
                <a:r>
                  <a:rPr lang="en-US" sz="1000" dirty="0">
                    <a:latin typeface="Helvetica"/>
                    <a:cs typeface="Helvetica"/>
                  </a:rPr>
                  <a:t> </a:t>
                </a:r>
                <a:r>
                  <a:rPr lang="en-US" sz="1000" dirty="0" smtClean="0">
                    <a:latin typeface="Helvetica"/>
                    <a:cs typeface="Helvetica"/>
                  </a:rPr>
                  <a:t>(</a:t>
                </a:r>
                <a:r>
                  <a:rPr lang="en-US" sz="1000" dirty="0" err="1" smtClean="0">
                    <a:latin typeface="Helvetica"/>
                    <a:cs typeface="Helvetica"/>
                  </a:rPr>
                  <a:t>keV</a:t>
                </a:r>
                <a:r>
                  <a:rPr lang="en-US" sz="1000" dirty="0" smtClean="0">
                    <a:latin typeface="Helvetica"/>
                    <a:cs typeface="Helvetica"/>
                  </a:rPr>
                  <a:t>) </a:t>
                </a:r>
                <a:endParaRPr lang="en-US" sz="1000" dirty="0">
                  <a:latin typeface="Helvetica"/>
                  <a:cs typeface="Helvetica"/>
                </a:endParaRPr>
              </a:p>
            </p:txBody>
          </p:sp>
          <p:sp>
            <p:nvSpPr>
              <p:cNvPr id="76" name="テキスト ボックス 75"/>
              <p:cNvSpPr txBox="1"/>
              <p:nvPr/>
            </p:nvSpPr>
            <p:spPr>
              <a:xfrm rot="16200000">
                <a:off x="7037888" y="5205852"/>
                <a:ext cx="1479356" cy="205793"/>
              </a:xfrm>
              <a:prstGeom prst="rect">
                <a:avLst/>
              </a:prstGeom>
              <a:noFill/>
            </p:spPr>
            <p:txBody>
              <a:bodyPr wrap="square" rtlCol="0">
                <a:spAutoFit/>
              </a:bodyPr>
              <a:lstStyle/>
              <a:p>
                <a:r>
                  <a:rPr lang="en-US" sz="1000" dirty="0" smtClean="0">
                    <a:latin typeface="Helvetica"/>
                    <a:cs typeface="Helvetica"/>
                  </a:rPr>
                  <a:t>Efficiency (%)</a:t>
                </a:r>
                <a:endParaRPr lang="en-US" sz="1000" dirty="0">
                  <a:latin typeface="Helvetica"/>
                  <a:cs typeface="Helvetica"/>
                </a:endParaRPr>
              </a:p>
            </p:txBody>
          </p:sp>
        </p:grpSp>
        <p:pic>
          <p:nvPicPr>
            <p:cNvPr id="3" name="図 2" descr="写真 2017-01-17 13 07 50.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9291" y="104585"/>
              <a:ext cx="3670467" cy="2056554"/>
            </a:xfrm>
            <a:prstGeom prst="rect">
              <a:avLst/>
            </a:prstGeom>
          </p:spPr>
        </p:pic>
        <p:sp>
          <p:nvSpPr>
            <p:cNvPr id="75" name="テキスト ボックス 74"/>
            <p:cNvSpPr txBox="1"/>
            <p:nvPr/>
          </p:nvSpPr>
          <p:spPr>
            <a:xfrm>
              <a:off x="8281904" y="2195761"/>
              <a:ext cx="1473785" cy="523220"/>
            </a:xfrm>
            <a:prstGeom prst="rect">
              <a:avLst/>
            </a:prstGeom>
            <a:noFill/>
          </p:spPr>
          <p:txBody>
            <a:bodyPr wrap="none" rtlCol="0">
              <a:spAutoFit/>
            </a:bodyPr>
            <a:lstStyle/>
            <a:p>
              <a:r>
                <a:rPr lang="en-US" altLang="ja-JP" sz="1400" dirty="0" smtClean="0">
                  <a:solidFill>
                    <a:srgbClr val="FF0000"/>
                  </a:solidFill>
                  <a:latin typeface="Calibri"/>
                  <a:cs typeface="Calibri"/>
                </a:rPr>
                <a:t>4 x SC-</a:t>
              </a:r>
              <a:r>
                <a:rPr lang="en-US" altLang="ja-JP" sz="1400" dirty="0" err="1" smtClean="0">
                  <a:solidFill>
                    <a:srgbClr val="FF0000"/>
                  </a:solidFill>
                  <a:latin typeface="Calibri"/>
                  <a:cs typeface="Calibri"/>
                </a:rPr>
                <a:t>Ge</a:t>
              </a:r>
              <a:r>
                <a:rPr lang="en-US" altLang="ja-JP" sz="1400" dirty="0" smtClean="0">
                  <a:solidFill>
                    <a:srgbClr val="FF0000"/>
                  </a:solidFill>
                  <a:latin typeface="Calibri"/>
                  <a:cs typeface="Calibri"/>
                </a:rPr>
                <a:t> </a:t>
              </a:r>
              <a:r>
                <a:rPr lang="en-US" altLang="ja-JP" sz="1400" dirty="0" err="1" smtClean="0">
                  <a:solidFill>
                    <a:srgbClr val="FF0000"/>
                  </a:solidFill>
                  <a:latin typeface="Calibri"/>
                  <a:cs typeface="Calibri"/>
                </a:rPr>
                <a:t>det’s</a:t>
              </a:r>
              <a:endParaRPr lang="en-US" altLang="ja-JP" sz="1400" dirty="0" smtClean="0">
                <a:solidFill>
                  <a:srgbClr val="FF0000"/>
                </a:solidFill>
                <a:latin typeface="Calibri"/>
                <a:cs typeface="Calibri"/>
              </a:endParaRPr>
            </a:p>
            <a:p>
              <a:r>
                <a:rPr lang="en-US" altLang="ja-JP" sz="1400" dirty="0" smtClean="0">
                  <a:solidFill>
                    <a:srgbClr val="FF0000"/>
                  </a:solidFill>
                  <a:latin typeface="Calibri"/>
                  <a:cs typeface="Calibri"/>
                </a:rPr>
                <a:t> </a:t>
              </a:r>
              <a:r>
                <a:rPr lang="en-US" altLang="ja-JP" sz="1400" dirty="0" err="1" smtClean="0">
                  <a:solidFill>
                    <a:srgbClr val="FF0000"/>
                  </a:solidFill>
                  <a:latin typeface="Calibri"/>
                  <a:cs typeface="Calibri"/>
                </a:rPr>
                <a:t>collab</a:t>
              </a:r>
              <a:r>
                <a:rPr lang="en-US" altLang="ja-JP" sz="1400" dirty="0" smtClean="0">
                  <a:solidFill>
                    <a:srgbClr val="FF0000"/>
                  </a:solidFill>
                  <a:latin typeface="Calibri"/>
                  <a:cs typeface="Calibri"/>
                </a:rPr>
                <a:t>. with IBS</a:t>
              </a:r>
              <a:endParaRPr lang="ja-JP" altLang="en-US" sz="1400" dirty="0">
                <a:solidFill>
                  <a:srgbClr val="FF0000"/>
                </a:solidFill>
                <a:latin typeface="Calibri"/>
                <a:cs typeface="Calibri"/>
              </a:endParaRPr>
            </a:p>
          </p:txBody>
        </p:sp>
      </p:grpSp>
      <p:sp>
        <p:nvSpPr>
          <p:cNvPr id="78" name="正方形/長方形 77"/>
          <p:cNvSpPr/>
          <p:nvPr/>
        </p:nvSpPr>
        <p:spPr>
          <a:xfrm>
            <a:off x="4508500" y="3721100"/>
            <a:ext cx="603250" cy="2603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テキスト ボックス 78"/>
          <p:cNvSpPr txBox="1"/>
          <p:nvPr/>
        </p:nvSpPr>
        <p:spPr>
          <a:xfrm>
            <a:off x="4546723" y="3715872"/>
            <a:ext cx="1308050" cy="461665"/>
          </a:xfrm>
          <a:prstGeom prst="rect">
            <a:avLst/>
          </a:prstGeom>
          <a:solidFill>
            <a:schemeClr val="bg1"/>
          </a:solidFill>
        </p:spPr>
        <p:txBody>
          <a:bodyPr wrap="none" lIns="0" tIns="0" rIns="0" bIns="0" rtlCol="0">
            <a:spAutoFit/>
          </a:bodyPr>
          <a:lstStyle/>
          <a:p>
            <a:pPr algn="ctr"/>
            <a:r>
              <a:rPr lang="en-US" sz="1000" b="1" dirty="0" smtClean="0"/>
              <a:t>High-pressure ion cooler</a:t>
            </a:r>
          </a:p>
          <a:p>
            <a:pPr algn="ctr"/>
            <a:r>
              <a:rPr lang="en-US" sz="1000" b="1" dirty="0" smtClean="0"/>
              <a:t>Multi-trap ion </a:t>
            </a:r>
            <a:r>
              <a:rPr lang="en-US" sz="1000" b="1" dirty="0" err="1" smtClean="0"/>
              <a:t>buncher</a:t>
            </a:r>
            <a:endParaRPr lang="en-US" sz="1000" b="1" dirty="0" smtClean="0"/>
          </a:p>
          <a:p>
            <a:pPr algn="ctr"/>
            <a:r>
              <a:rPr lang="en-US" sz="1000" b="1" dirty="0" smtClean="0"/>
              <a:t>MRTOF-MS</a:t>
            </a:r>
            <a:endParaRPr lang="en-US" sz="1000" b="1" dirty="0"/>
          </a:p>
        </p:txBody>
      </p:sp>
    </p:spTree>
    <p:extLst>
      <p:ext uri="{BB962C8B-B14F-4D97-AF65-F5344CB8AC3E}">
        <p14:creationId xmlns:p14="http://schemas.microsoft.com/office/powerpoint/2010/main" val="125131337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ssolv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42"/>
            <a:ext cx="8229600" cy="995404"/>
          </a:xfrm>
        </p:spPr>
        <p:txBody>
          <a:bodyPr>
            <a:normAutofit/>
          </a:bodyPr>
          <a:lstStyle/>
          <a:p>
            <a:r>
              <a:rPr lang="en-US" altLang="ja-JP" sz="2400" dirty="0" smtClean="0"/>
              <a:t>Lifetime confirmation in decay spectroscopy</a:t>
            </a:r>
            <a:endParaRPr lang="en-US" sz="2400" dirty="0"/>
          </a:p>
        </p:txBody>
      </p:sp>
      <p:grpSp>
        <p:nvGrpSpPr>
          <p:cNvPr id="5" name="図形グループ 4"/>
          <p:cNvGrpSpPr/>
          <p:nvPr/>
        </p:nvGrpSpPr>
        <p:grpSpPr>
          <a:xfrm>
            <a:off x="58950" y="1631326"/>
            <a:ext cx="4645693" cy="3733928"/>
            <a:chOff x="-64209" y="1687061"/>
            <a:chExt cx="6117356" cy="4189432"/>
          </a:xfrm>
        </p:grpSpPr>
        <p:sp>
          <p:nvSpPr>
            <p:cNvPr id="6" name="Rectangle 43"/>
            <p:cNvSpPr>
              <a:spLocks noChangeArrowheads="1"/>
            </p:cNvSpPr>
            <p:nvPr/>
          </p:nvSpPr>
          <p:spPr bwMode="auto">
            <a:xfrm>
              <a:off x="1650041" y="2122647"/>
              <a:ext cx="3092045" cy="3224267"/>
            </a:xfrm>
            <a:prstGeom prst="rect">
              <a:avLst/>
            </a:prstGeom>
            <a:noFill/>
            <a:ln w="1588">
              <a:solidFill>
                <a:srgbClr val="000000"/>
              </a:solidFill>
              <a:miter lim="800000"/>
              <a:headEnd/>
              <a:tailEnd/>
            </a:ln>
          </p:spPr>
          <p:txBody>
            <a:bodyPr/>
            <a:lstStyle/>
            <a:p>
              <a:endParaRPr lang="ja-JP" altLang="en-US" sz="1300"/>
            </a:p>
          </p:txBody>
        </p:sp>
        <p:sp>
          <p:nvSpPr>
            <p:cNvPr id="7" name="Rectangle 44"/>
            <p:cNvSpPr>
              <a:spLocks noChangeArrowheads="1"/>
            </p:cNvSpPr>
            <p:nvPr/>
          </p:nvSpPr>
          <p:spPr bwMode="auto">
            <a:xfrm>
              <a:off x="1650041" y="5024753"/>
              <a:ext cx="439866" cy="322160"/>
            </a:xfrm>
            <a:prstGeom prst="rect">
              <a:avLst/>
            </a:prstGeom>
            <a:solidFill>
              <a:srgbClr val="007ACC"/>
            </a:solidFill>
            <a:ln w="0">
              <a:solidFill>
                <a:srgbClr val="007ACC"/>
              </a:solidFill>
              <a:miter lim="800000"/>
              <a:headEnd/>
              <a:tailEnd/>
            </a:ln>
          </p:spPr>
          <p:txBody>
            <a:bodyPr/>
            <a:lstStyle/>
            <a:p>
              <a:endParaRPr lang="ja-JP" altLang="en-US" sz="1300"/>
            </a:p>
          </p:txBody>
        </p:sp>
        <p:sp>
          <p:nvSpPr>
            <p:cNvPr id="8" name="Rectangle 45"/>
            <p:cNvSpPr>
              <a:spLocks noChangeArrowheads="1"/>
            </p:cNvSpPr>
            <p:nvPr/>
          </p:nvSpPr>
          <p:spPr bwMode="auto">
            <a:xfrm>
              <a:off x="2089908" y="5024753"/>
              <a:ext cx="442751" cy="322160"/>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9" name="Rectangle 46"/>
            <p:cNvSpPr>
              <a:spLocks noChangeArrowheads="1"/>
            </p:cNvSpPr>
            <p:nvPr/>
          </p:nvSpPr>
          <p:spPr bwMode="auto">
            <a:xfrm>
              <a:off x="2532659" y="5024753"/>
              <a:ext cx="442751" cy="322160"/>
            </a:xfrm>
            <a:prstGeom prst="rect">
              <a:avLst/>
            </a:prstGeom>
            <a:solidFill>
              <a:srgbClr val="007ACC"/>
            </a:solidFill>
            <a:ln w="0">
              <a:solidFill>
                <a:srgbClr val="007ACC"/>
              </a:solidFill>
              <a:miter lim="800000"/>
              <a:headEnd/>
              <a:tailEnd/>
            </a:ln>
          </p:spPr>
          <p:txBody>
            <a:bodyPr/>
            <a:lstStyle/>
            <a:p>
              <a:endParaRPr lang="ja-JP" altLang="en-US" sz="1300"/>
            </a:p>
          </p:txBody>
        </p:sp>
        <p:sp>
          <p:nvSpPr>
            <p:cNvPr id="10" name="Rectangle 47"/>
            <p:cNvSpPr>
              <a:spLocks noChangeArrowheads="1"/>
            </p:cNvSpPr>
            <p:nvPr/>
          </p:nvSpPr>
          <p:spPr bwMode="auto">
            <a:xfrm>
              <a:off x="2973967" y="5024753"/>
              <a:ext cx="444193" cy="322160"/>
            </a:xfrm>
            <a:prstGeom prst="rect">
              <a:avLst/>
            </a:prstGeom>
            <a:solidFill>
              <a:srgbClr val="007ACC"/>
            </a:solidFill>
            <a:ln w="0">
              <a:solidFill>
                <a:srgbClr val="007ACC"/>
              </a:solidFill>
              <a:miter lim="800000"/>
              <a:headEnd/>
              <a:tailEnd/>
            </a:ln>
          </p:spPr>
          <p:txBody>
            <a:bodyPr/>
            <a:lstStyle/>
            <a:p>
              <a:endParaRPr lang="ja-JP" altLang="en-US" sz="1300"/>
            </a:p>
          </p:txBody>
        </p:sp>
        <p:sp>
          <p:nvSpPr>
            <p:cNvPr id="11" name="Rectangle 48"/>
            <p:cNvSpPr>
              <a:spLocks noChangeArrowheads="1"/>
            </p:cNvSpPr>
            <p:nvPr/>
          </p:nvSpPr>
          <p:spPr bwMode="auto">
            <a:xfrm>
              <a:off x="3418160" y="5024753"/>
              <a:ext cx="442751" cy="322160"/>
            </a:xfrm>
            <a:prstGeom prst="rect">
              <a:avLst/>
            </a:prstGeom>
            <a:solidFill>
              <a:srgbClr val="0052CC"/>
            </a:solidFill>
            <a:ln w="0">
              <a:solidFill>
                <a:srgbClr val="0052CC"/>
              </a:solidFill>
              <a:miter lim="800000"/>
              <a:headEnd/>
              <a:tailEnd/>
            </a:ln>
          </p:spPr>
          <p:txBody>
            <a:bodyPr/>
            <a:lstStyle/>
            <a:p>
              <a:endParaRPr lang="ja-JP" altLang="en-US" sz="1300"/>
            </a:p>
          </p:txBody>
        </p:sp>
        <p:sp>
          <p:nvSpPr>
            <p:cNvPr id="12" name="Rectangle 49"/>
            <p:cNvSpPr>
              <a:spLocks noChangeArrowheads="1"/>
            </p:cNvSpPr>
            <p:nvPr/>
          </p:nvSpPr>
          <p:spPr bwMode="auto">
            <a:xfrm>
              <a:off x="3860911" y="5024753"/>
              <a:ext cx="441309" cy="322160"/>
            </a:xfrm>
            <a:prstGeom prst="rect">
              <a:avLst/>
            </a:prstGeom>
            <a:solidFill>
              <a:srgbClr val="0052CC"/>
            </a:solidFill>
            <a:ln w="0">
              <a:solidFill>
                <a:srgbClr val="0052CC"/>
              </a:solidFill>
              <a:miter lim="800000"/>
              <a:headEnd/>
              <a:tailEnd/>
            </a:ln>
          </p:spPr>
          <p:txBody>
            <a:bodyPr/>
            <a:lstStyle/>
            <a:p>
              <a:endParaRPr lang="ja-JP" altLang="en-US" sz="1300"/>
            </a:p>
          </p:txBody>
        </p:sp>
        <p:sp>
          <p:nvSpPr>
            <p:cNvPr id="13" name="Rectangle 50"/>
            <p:cNvSpPr>
              <a:spLocks noChangeArrowheads="1"/>
            </p:cNvSpPr>
            <p:nvPr/>
          </p:nvSpPr>
          <p:spPr bwMode="auto">
            <a:xfrm>
              <a:off x="4302220" y="5024753"/>
              <a:ext cx="439866" cy="322160"/>
            </a:xfrm>
            <a:prstGeom prst="rect">
              <a:avLst/>
            </a:prstGeom>
            <a:solidFill>
              <a:srgbClr val="0052CC"/>
            </a:solidFill>
            <a:ln w="0">
              <a:solidFill>
                <a:srgbClr val="0052CC"/>
              </a:solidFill>
              <a:miter lim="800000"/>
              <a:headEnd/>
              <a:tailEnd/>
            </a:ln>
          </p:spPr>
          <p:txBody>
            <a:bodyPr/>
            <a:lstStyle/>
            <a:p>
              <a:endParaRPr lang="ja-JP" altLang="en-US" sz="1300"/>
            </a:p>
          </p:txBody>
        </p:sp>
        <p:sp>
          <p:nvSpPr>
            <p:cNvPr id="14" name="Rectangle 51"/>
            <p:cNvSpPr>
              <a:spLocks noChangeArrowheads="1"/>
            </p:cNvSpPr>
            <p:nvPr/>
          </p:nvSpPr>
          <p:spPr bwMode="auto">
            <a:xfrm>
              <a:off x="1650041" y="4702592"/>
              <a:ext cx="439866" cy="322160"/>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15" name="Rectangle 52"/>
            <p:cNvSpPr>
              <a:spLocks noChangeArrowheads="1"/>
            </p:cNvSpPr>
            <p:nvPr/>
          </p:nvSpPr>
          <p:spPr bwMode="auto">
            <a:xfrm>
              <a:off x="2089908" y="4702592"/>
              <a:ext cx="442751" cy="322160"/>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16" name="Rectangle 53"/>
            <p:cNvSpPr>
              <a:spLocks noChangeArrowheads="1"/>
            </p:cNvSpPr>
            <p:nvPr/>
          </p:nvSpPr>
          <p:spPr bwMode="auto">
            <a:xfrm>
              <a:off x="2532659" y="4702592"/>
              <a:ext cx="442751" cy="322160"/>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17" name="Rectangle 54"/>
            <p:cNvSpPr>
              <a:spLocks noChangeArrowheads="1"/>
            </p:cNvSpPr>
            <p:nvPr/>
          </p:nvSpPr>
          <p:spPr bwMode="auto">
            <a:xfrm>
              <a:off x="2973967" y="4702592"/>
              <a:ext cx="444193" cy="322160"/>
            </a:xfrm>
            <a:prstGeom prst="rect">
              <a:avLst/>
            </a:prstGeom>
            <a:solidFill>
              <a:srgbClr val="007ACC"/>
            </a:solidFill>
            <a:ln w="0">
              <a:solidFill>
                <a:srgbClr val="007ACC"/>
              </a:solidFill>
              <a:miter lim="800000"/>
              <a:headEnd/>
              <a:tailEnd/>
            </a:ln>
          </p:spPr>
          <p:txBody>
            <a:bodyPr/>
            <a:lstStyle/>
            <a:p>
              <a:endParaRPr lang="ja-JP" altLang="en-US" sz="1300"/>
            </a:p>
          </p:txBody>
        </p:sp>
        <p:sp>
          <p:nvSpPr>
            <p:cNvPr id="18" name="Rectangle 55"/>
            <p:cNvSpPr>
              <a:spLocks noChangeArrowheads="1"/>
            </p:cNvSpPr>
            <p:nvPr/>
          </p:nvSpPr>
          <p:spPr bwMode="auto">
            <a:xfrm>
              <a:off x="3418160" y="4702592"/>
              <a:ext cx="442751" cy="322160"/>
            </a:xfrm>
            <a:prstGeom prst="rect">
              <a:avLst/>
            </a:prstGeom>
            <a:solidFill>
              <a:srgbClr val="007ACC"/>
            </a:solidFill>
            <a:ln w="0">
              <a:solidFill>
                <a:srgbClr val="007ACC"/>
              </a:solidFill>
              <a:miter lim="800000"/>
              <a:headEnd/>
              <a:tailEnd/>
            </a:ln>
          </p:spPr>
          <p:txBody>
            <a:bodyPr/>
            <a:lstStyle/>
            <a:p>
              <a:endParaRPr lang="ja-JP" altLang="en-US" sz="1300"/>
            </a:p>
          </p:txBody>
        </p:sp>
        <p:sp>
          <p:nvSpPr>
            <p:cNvPr id="19" name="Rectangle 56"/>
            <p:cNvSpPr>
              <a:spLocks noChangeArrowheads="1"/>
            </p:cNvSpPr>
            <p:nvPr/>
          </p:nvSpPr>
          <p:spPr bwMode="auto">
            <a:xfrm>
              <a:off x="3860911" y="4702592"/>
              <a:ext cx="441309" cy="322160"/>
            </a:xfrm>
            <a:prstGeom prst="rect">
              <a:avLst/>
            </a:prstGeom>
            <a:solidFill>
              <a:srgbClr val="007ACC"/>
            </a:solidFill>
            <a:ln w="0">
              <a:solidFill>
                <a:srgbClr val="007ACC"/>
              </a:solidFill>
              <a:miter lim="800000"/>
              <a:headEnd/>
              <a:tailEnd/>
            </a:ln>
          </p:spPr>
          <p:txBody>
            <a:bodyPr/>
            <a:lstStyle/>
            <a:p>
              <a:endParaRPr lang="ja-JP" altLang="en-US" sz="1300"/>
            </a:p>
          </p:txBody>
        </p:sp>
        <p:sp>
          <p:nvSpPr>
            <p:cNvPr id="20" name="Rectangle 57"/>
            <p:cNvSpPr>
              <a:spLocks noChangeArrowheads="1"/>
            </p:cNvSpPr>
            <p:nvPr/>
          </p:nvSpPr>
          <p:spPr bwMode="auto">
            <a:xfrm>
              <a:off x="4302220" y="4702592"/>
              <a:ext cx="439866" cy="322160"/>
            </a:xfrm>
            <a:prstGeom prst="rect">
              <a:avLst/>
            </a:prstGeom>
            <a:solidFill>
              <a:srgbClr val="0052CC"/>
            </a:solidFill>
            <a:ln w="0">
              <a:solidFill>
                <a:srgbClr val="0052CC"/>
              </a:solidFill>
              <a:miter lim="800000"/>
              <a:headEnd/>
              <a:tailEnd/>
            </a:ln>
          </p:spPr>
          <p:txBody>
            <a:bodyPr/>
            <a:lstStyle/>
            <a:p>
              <a:endParaRPr lang="ja-JP" altLang="en-US" sz="1300"/>
            </a:p>
          </p:txBody>
        </p:sp>
        <p:sp>
          <p:nvSpPr>
            <p:cNvPr id="21" name="Rectangle 58"/>
            <p:cNvSpPr>
              <a:spLocks noChangeArrowheads="1"/>
            </p:cNvSpPr>
            <p:nvPr/>
          </p:nvSpPr>
          <p:spPr bwMode="auto">
            <a:xfrm>
              <a:off x="1650041" y="4381763"/>
              <a:ext cx="439866" cy="320829"/>
            </a:xfrm>
            <a:prstGeom prst="rect">
              <a:avLst/>
            </a:prstGeom>
            <a:solidFill>
              <a:srgbClr val="00CCCC"/>
            </a:solidFill>
            <a:ln w="0">
              <a:solidFill>
                <a:srgbClr val="00CCCC"/>
              </a:solidFill>
              <a:miter lim="800000"/>
              <a:headEnd/>
              <a:tailEnd/>
            </a:ln>
          </p:spPr>
          <p:txBody>
            <a:bodyPr/>
            <a:lstStyle/>
            <a:p>
              <a:endParaRPr lang="ja-JP" altLang="en-US" sz="1300"/>
            </a:p>
          </p:txBody>
        </p:sp>
        <p:sp>
          <p:nvSpPr>
            <p:cNvPr id="22" name="Rectangle 59"/>
            <p:cNvSpPr>
              <a:spLocks noChangeArrowheads="1"/>
            </p:cNvSpPr>
            <p:nvPr/>
          </p:nvSpPr>
          <p:spPr bwMode="auto">
            <a:xfrm>
              <a:off x="2089908" y="4381763"/>
              <a:ext cx="442751" cy="320829"/>
            </a:xfrm>
            <a:prstGeom prst="rect">
              <a:avLst/>
            </a:prstGeom>
            <a:solidFill>
              <a:srgbClr val="00CCCC"/>
            </a:solidFill>
            <a:ln w="0">
              <a:solidFill>
                <a:srgbClr val="00CCCC"/>
              </a:solidFill>
              <a:miter lim="800000"/>
              <a:headEnd/>
              <a:tailEnd/>
            </a:ln>
          </p:spPr>
          <p:txBody>
            <a:bodyPr/>
            <a:lstStyle/>
            <a:p>
              <a:endParaRPr lang="ja-JP" altLang="en-US" sz="1300"/>
            </a:p>
          </p:txBody>
        </p:sp>
        <p:sp>
          <p:nvSpPr>
            <p:cNvPr id="23" name="Rectangle 60"/>
            <p:cNvSpPr>
              <a:spLocks noChangeArrowheads="1"/>
            </p:cNvSpPr>
            <p:nvPr/>
          </p:nvSpPr>
          <p:spPr bwMode="auto">
            <a:xfrm>
              <a:off x="2532659" y="4381763"/>
              <a:ext cx="442751" cy="320829"/>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24" name="Rectangle 61"/>
            <p:cNvSpPr>
              <a:spLocks noChangeArrowheads="1"/>
            </p:cNvSpPr>
            <p:nvPr/>
          </p:nvSpPr>
          <p:spPr bwMode="auto">
            <a:xfrm>
              <a:off x="2973967" y="4381763"/>
              <a:ext cx="444193" cy="320829"/>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25" name="Rectangle 62"/>
            <p:cNvSpPr>
              <a:spLocks noChangeArrowheads="1"/>
            </p:cNvSpPr>
            <p:nvPr/>
          </p:nvSpPr>
          <p:spPr bwMode="auto">
            <a:xfrm>
              <a:off x="3418160" y="4381763"/>
              <a:ext cx="442751" cy="320829"/>
            </a:xfrm>
            <a:prstGeom prst="rect">
              <a:avLst/>
            </a:prstGeom>
            <a:solidFill>
              <a:srgbClr val="007ACC"/>
            </a:solidFill>
            <a:ln w="0">
              <a:solidFill>
                <a:srgbClr val="007ACC"/>
              </a:solidFill>
              <a:miter lim="800000"/>
              <a:headEnd/>
              <a:tailEnd/>
            </a:ln>
          </p:spPr>
          <p:txBody>
            <a:bodyPr/>
            <a:lstStyle/>
            <a:p>
              <a:endParaRPr lang="ja-JP" altLang="en-US" sz="1300"/>
            </a:p>
          </p:txBody>
        </p:sp>
        <p:sp>
          <p:nvSpPr>
            <p:cNvPr id="26" name="Rectangle 63"/>
            <p:cNvSpPr>
              <a:spLocks noChangeArrowheads="1"/>
            </p:cNvSpPr>
            <p:nvPr/>
          </p:nvSpPr>
          <p:spPr bwMode="auto">
            <a:xfrm>
              <a:off x="3860911" y="4381763"/>
              <a:ext cx="441309" cy="320829"/>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27" name="Rectangle 64"/>
            <p:cNvSpPr>
              <a:spLocks noChangeArrowheads="1"/>
            </p:cNvSpPr>
            <p:nvPr/>
          </p:nvSpPr>
          <p:spPr bwMode="auto">
            <a:xfrm>
              <a:off x="4302220" y="4381763"/>
              <a:ext cx="439866" cy="320829"/>
            </a:xfrm>
            <a:prstGeom prst="rect">
              <a:avLst/>
            </a:prstGeom>
            <a:solidFill>
              <a:srgbClr val="007ACC"/>
            </a:solidFill>
            <a:ln w="0">
              <a:solidFill>
                <a:srgbClr val="007ACC"/>
              </a:solidFill>
              <a:miter lim="800000"/>
              <a:headEnd/>
              <a:tailEnd/>
            </a:ln>
          </p:spPr>
          <p:txBody>
            <a:bodyPr/>
            <a:lstStyle/>
            <a:p>
              <a:endParaRPr lang="ja-JP" altLang="en-US" sz="1300"/>
            </a:p>
          </p:txBody>
        </p:sp>
        <p:sp>
          <p:nvSpPr>
            <p:cNvPr id="28" name="Rectangle 65"/>
            <p:cNvSpPr>
              <a:spLocks noChangeArrowheads="1"/>
            </p:cNvSpPr>
            <p:nvPr/>
          </p:nvSpPr>
          <p:spPr bwMode="auto">
            <a:xfrm>
              <a:off x="1650041" y="4058272"/>
              <a:ext cx="439866" cy="323492"/>
            </a:xfrm>
            <a:prstGeom prst="rect">
              <a:avLst/>
            </a:prstGeom>
            <a:solidFill>
              <a:srgbClr val="00CCA3"/>
            </a:solidFill>
            <a:ln w="0">
              <a:solidFill>
                <a:srgbClr val="00CCA3"/>
              </a:solidFill>
              <a:miter lim="800000"/>
              <a:headEnd/>
              <a:tailEnd/>
            </a:ln>
          </p:spPr>
          <p:txBody>
            <a:bodyPr/>
            <a:lstStyle/>
            <a:p>
              <a:endParaRPr lang="ja-JP" altLang="en-US" sz="1300"/>
            </a:p>
          </p:txBody>
        </p:sp>
        <p:sp>
          <p:nvSpPr>
            <p:cNvPr id="29" name="Rectangle 66"/>
            <p:cNvSpPr>
              <a:spLocks noChangeArrowheads="1"/>
            </p:cNvSpPr>
            <p:nvPr/>
          </p:nvSpPr>
          <p:spPr bwMode="auto">
            <a:xfrm>
              <a:off x="2089908" y="4058272"/>
              <a:ext cx="442751" cy="323492"/>
            </a:xfrm>
            <a:prstGeom prst="rect">
              <a:avLst/>
            </a:prstGeom>
            <a:solidFill>
              <a:srgbClr val="00CCCC"/>
            </a:solidFill>
            <a:ln w="0">
              <a:solidFill>
                <a:srgbClr val="00CCCC"/>
              </a:solidFill>
              <a:miter lim="800000"/>
              <a:headEnd/>
              <a:tailEnd/>
            </a:ln>
          </p:spPr>
          <p:txBody>
            <a:bodyPr/>
            <a:lstStyle/>
            <a:p>
              <a:endParaRPr lang="ja-JP" altLang="en-US" sz="1300"/>
            </a:p>
          </p:txBody>
        </p:sp>
        <p:sp>
          <p:nvSpPr>
            <p:cNvPr id="30" name="Rectangle 67"/>
            <p:cNvSpPr>
              <a:spLocks noChangeArrowheads="1"/>
            </p:cNvSpPr>
            <p:nvPr/>
          </p:nvSpPr>
          <p:spPr bwMode="auto">
            <a:xfrm>
              <a:off x="2532659" y="4058272"/>
              <a:ext cx="442751" cy="323492"/>
            </a:xfrm>
            <a:prstGeom prst="rect">
              <a:avLst/>
            </a:prstGeom>
            <a:solidFill>
              <a:srgbClr val="00CCCC"/>
            </a:solidFill>
            <a:ln w="0">
              <a:solidFill>
                <a:srgbClr val="00CCCC"/>
              </a:solidFill>
              <a:miter lim="800000"/>
              <a:headEnd/>
              <a:tailEnd/>
            </a:ln>
          </p:spPr>
          <p:txBody>
            <a:bodyPr/>
            <a:lstStyle/>
            <a:p>
              <a:endParaRPr lang="ja-JP" altLang="en-US" sz="1300"/>
            </a:p>
          </p:txBody>
        </p:sp>
        <p:sp>
          <p:nvSpPr>
            <p:cNvPr id="31" name="Rectangle 68"/>
            <p:cNvSpPr>
              <a:spLocks noChangeArrowheads="1"/>
            </p:cNvSpPr>
            <p:nvPr/>
          </p:nvSpPr>
          <p:spPr bwMode="auto">
            <a:xfrm>
              <a:off x="2973967" y="4058272"/>
              <a:ext cx="444193" cy="323492"/>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32" name="Rectangle 69"/>
            <p:cNvSpPr>
              <a:spLocks noChangeArrowheads="1"/>
            </p:cNvSpPr>
            <p:nvPr/>
          </p:nvSpPr>
          <p:spPr bwMode="auto">
            <a:xfrm>
              <a:off x="3418160" y="4058272"/>
              <a:ext cx="442751" cy="323492"/>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33" name="Rectangle 70"/>
            <p:cNvSpPr>
              <a:spLocks noChangeArrowheads="1"/>
            </p:cNvSpPr>
            <p:nvPr/>
          </p:nvSpPr>
          <p:spPr bwMode="auto">
            <a:xfrm>
              <a:off x="3860911" y="4058272"/>
              <a:ext cx="441309" cy="323492"/>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34" name="Rectangle 71"/>
            <p:cNvSpPr>
              <a:spLocks noChangeArrowheads="1"/>
            </p:cNvSpPr>
            <p:nvPr/>
          </p:nvSpPr>
          <p:spPr bwMode="auto">
            <a:xfrm>
              <a:off x="4302220" y="4058272"/>
              <a:ext cx="439866" cy="323492"/>
            </a:xfrm>
            <a:prstGeom prst="rect">
              <a:avLst/>
            </a:prstGeom>
            <a:solidFill>
              <a:srgbClr val="007ACC"/>
            </a:solidFill>
            <a:ln w="0">
              <a:solidFill>
                <a:srgbClr val="007ACC"/>
              </a:solidFill>
              <a:miter lim="800000"/>
              <a:headEnd/>
              <a:tailEnd/>
            </a:ln>
          </p:spPr>
          <p:txBody>
            <a:bodyPr/>
            <a:lstStyle/>
            <a:p>
              <a:endParaRPr lang="ja-JP" altLang="en-US" sz="1300"/>
            </a:p>
          </p:txBody>
        </p:sp>
        <p:sp>
          <p:nvSpPr>
            <p:cNvPr id="35" name="Freeform 72"/>
            <p:cNvSpPr>
              <a:spLocks/>
            </p:cNvSpPr>
            <p:nvPr/>
          </p:nvSpPr>
          <p:spPr bwMode="auto">
            <a:xfrm>
              <a:off x="1650041" y="3733449"/>
              <a:ext cx="439866" cy="324823"/>
            </a:xfrm>
            <a:custGeom>
              <a:avLst/>
              <a:gdLst>
                <a:gd name="T0" fmla="*/ 0 w 510"/>
                <a:gd name="T1" fmla="*/ 0 h 360"/>
                <a:gd name="T2" fmla="*/ 65 w 510"/>
                <a:gd name="T3" fmla="*/ 0 h 360"/>
                <a:gd name="T4" fmla="*/ 65 w 510"/>
                <a:gd name="T5" fmla="*/ 76 h 360"/>
                <a:gd name="T6" fmla="*/ 0 w 510"/>
                <a:gd name="T7" fmla="*/ 76 h 360"/>
                <a:gd name="T8" fmla="*/ 0 w 510"/>
                <a:gd name="T9" fmla="*/ 0 h 360"/>
                <a:gd name="T10" fmla="*/ 0 60000 65536"/>
                <a:gd name="T11" fmla="*/ 0 60000 65536"/>
                <a:gd name="T12" fmla="*/ 0 60000 65536"/>
                <a:gd name="T13" fmla="*/ 0 60000 65536"/>
                <a:gd name="T14" fmla="*/ 0 60000 65536"/>
                <a:gd name="T15" fmla="*/ 0 w 510"/>
                <a:gd name="T16" fmla="*/ 0 h 360"/>
                <a:gd name="T17" fmla="*/ 510 w 510"/>
                <a:gd name="T18" fmla="*/ 360 h 360"/>
              </a:gdLst>
              <a:ahLst/>
              <a:cxnLst>
                <a:cxn ang="T10">
                  <a:pos x="T0" y="T1"/>
                </a:cxn>
                <a:cxn ang="T11">
                  <a:pos x="T2" y="T3"/>
                </a:cxn>
                <a:cxn ang="T12">
                  <a:pos x="T4" y="T5"/>
                </a:cxn>
                <a:cxn ang="T13">
                  <a:pos x="T6" y="T7"/>
                </a:cxn>
                <a:cxn ang="T14">
                  <a:pos x="T8" y="T9"/>
                </a:cxn>
              </a:cxnLst>
              <a:rect l="T15" t="T16" r="T17" b="T18"/>
              <a:pathLst>
                <a:path w="510" h="360">
                  <a:moveTo>
                    <a:pt x="0" y="0"/>
                  </a:moveTo>
                  <a:lnTo>
                    <a:pt x="510" y="0"/>
                  </a:lnTo>
                  <a:lnTo>
                    <a:pt x="510" y="358"/>
                  </a:lnTo>
                  <a:lnTo>
                    <a:pt x="0" y="360"/>
                  </a:lnTo>
                  <a:lnTo>
                    <a:pt x="0" y="0"/>
                  </a:lnTo>
                  <a:close/>
                </a:path>
              </a:pathLst>
            </a:custGeom>
            <a:solidFill>
              <a:srgbClr val="00CC7A"/>
            </a:solidFill>
            <a:ln w="0">
              <a:solidFill>
                <a:srgbClr val="00CC7A"/>
              </a:solidFill>
              <a:prstDash val="solid"/>
              <a:round/>
              <a:headEnd/>
              <a:tailEnd/>
            </a:ln>
          </p:spPr>
          <p:txBody>
            <a:bodyPr/>
            <a:lstStyle/>
            <a:p>
              <a:endParaRPr lang="ja-JP" altLang="en-US" sz="1300"/>
            </a:p>
          </p:txBody>
        </p:sp>
        <p:sp>
          <p:nvSpPr>
            <p:cNvPr id="36" name="Freeform 73"/>
            <p:cNvSpPr>
              <a:spLocks/>
            </p:cNvSpPr>
            <p:nvPr/>
          </p:nvSpPr>
          <p:spPr bwMode="auto">
            <a:xfrm>
              <a:off x="2089908" y="3733449"/>
              <a:ext cx="442751" cy="324823"/>
            </a:xfrm>
            <a:custGeom>
              <a:avLst/>
              <a:gdLst>
                <a:gd name="T0" fmla="*/ 0 w 513"/>
                <a:gd name="T1" fmla="*/ 0 h 360"/>
                <a:gd name="T2" fmla="*/ 66 w 513"/>
                <a:gd name="T3" fmla="*/ 0 h 360"/>
                <a:gd name="T4" fmla="*/ 66 w 513"/>
                <a:gd name="T5" fmla="*/ 76 h 360"/>
                <a:gd name="T6" fmla="*/ 0 w 513"/>
                <a:gd name="T7" fmla="*/ 76 h 360"/>
                <a:gd name="T8" fmla="*/ 0 w 513"/>
                <a:gd name="T9" fmla="*/ 0 h 360"/>
                <a:gd name="T10" fmla="*/ 0 60000 65536"/>
                <a:gd name="T11" fmla="*/ 0 60000 65536"/>
                <a:gd name="T12" fmla="*/ 0 60000 65536"/>
                <a:gd name="T13" fmla="*/ 0 60000 65536"/>
                <a:gd name="T14" fmla="*/ 0 60000 65536"/>
                <a:gd name="T15" fmla="*/ 0 w 513"/>
                <a:gd name="T16" fmla="*/ 0 h 360"/>
                <a:gd name="T17" fmla="*/ 513 w 513"/>
                <a:gd name="T18" fmla="*/ 360 h 360"/>
              </a:gdLst>
              <a:ahLst/>
              <a:cxnLst>
                <a:cxn ang="T10">
                  <a:pos x="T0" y="T1"/>
                </a:cxn>
                <a:cxn ang="T11">
                  <a:pos x="T2" y="T3"/>
                </a:cxn>
                <a:cxn ang="T12">
                  <a:pos x="T4" y="T5"/>
                </a:cxn>
                <a:cxn ang="T13">
                  <a:pos x="T6" y="T7"/>
                </a:cxn>
                <a:cxn ang="T14">
                  <a:pos x="T8" y="T9"/>
                </a:cxn>
              </a:cxnLst>
              <a:rect l="T15" t="T16" r="T17" b="T18"/>
              <a:pathLst>
                <a:path w="513" h="360">
                  <a:moveTo>
                    <a:pt x="0" y="0"/>
                  </a:moveTo>
                  <a:lnTo>
                    <a:pt x="513" y="0"/>
                  </a:lnTo>
                  <a:lnTo>
                    <a:pt x="513" y="358"/>
                  </a:lnTo>
                  <a:lnTo>
                    <a:pt x="0" y="360"/>
                  </a:lnTo>
                  <a:lnTo>
                    <a:pt x="0" y="0"/>
                  </a:lnTo>
                  <a:close/>
                </a:path>
              </a:pathLst>
            </a:custGeom>
            <a:solidFill>
              <a:srgbClr val="00CC7A"/>
            </a:solidFill>
            <a:ln w="0">
              <a:solidFill>
                <a:srgbClr val="00CC7A"/>
              </a:solidFill>
              <a:prstDash val="solid"/>
              <a:round/>
              <a:headEnd/>
              <a:tailEnd/>
            </a:ln>
          </p:spPr>
          <p:txBody>
            <a:bodyPr/>
            <a:lstStyle/>
            <a:p>
              <a:endParaRPr lang="ja-JP" altLang="en-US" sz="1300"/>
            </a:p>
          </p:txBody>
        </p:sp>
        <p:sp>
          <p:nvSpPr>
            <p:cNvPr id="37" name="Freeform 74"/>
            <p:cNvSpPr>
              <a:spLocks/>
            </p:cNvSpPr>
            <p:nvPr/>
          </p:nvSpPr>
          <p:spPr bwMode="auto">
            <a:xfrm>
              <a:off x="2532659" y="3733449"/>
              <a:ext cx="442751" cy="324823"/>
            </a:xfrm>
            <a:custGeom>
              <a:avLst/>
              <a:gdLst>
                <a:gd name="T0" fmla="*/ 0 w 513"/>
                <a:gd name="T1" fmla="*/ 0 h 360"/>
                <a:gd name="T2" fmla="*/ 66 w 513"/>
                <a:gd name="T3" fmla="*/ 0 h 360"/>
                <a:gd name="T4" fmla="*/ 66 w 513"/>
                <a:gd name="T5" fmla="*/ 76 h 360"/>
                <a:gd name="T6" fmla="*/ 0 w 513"/>
                <a:gd name="T7" fmla="*/ 76 h 360"/>
                <a:gd name="T8" fmla="*/ 0 w 513"/>
                <a:gd name="T9" fmla="*/ 0 h 360"/>
                <a:gd name="T10" fmla="*/ 0 60000 65536"/>
                <a:gd name="T11" fmla="*/ 0 60000 65536"/>
                <a:gd name="T12" fmla="*/ 0 60000 65536"/>
                <a:gd name="T13" fmla="*/ 0 60000 65536"/>
                <a:gd name="T14" fmla="*/ 0 60000 65536"/>
                <a:gd name="T15" fmla="*/ 0 w 513"/>
                <a:gd name="T16" fmla="*/ 0 h 360"/>
                <a:gd name="T17" fmla="*/ 513 w 513"/>
                <a:gd name="T18" fmla="*/ 360 h 360"/>
              </a:gdLst>
              <a:ahLst/>
              <a:cxnLst>
                <a:cxn ang="T10">
                  <a:pos x="T0" y="T1"/>
                </a:cxn>
                <a:cxn ang="T11">
                  <a:pos x="T2" y="T3"/>
                </a:cxn>
                <a:cxn ang="T12">
                  <a:pos x="T4" y="T5"/>
                </a:cxn>
                <a:cxn ang="T13">
                  <a:pos x="T6" y="T7"/>
                </a:cxn>
                <a:cxn ang="T14">
                  <a:pos x="T8" y="T9"/>
                </a:cxn>
              </a:cxnLst>
              <a:rect l="T15" t="T16" r="T17" b="T18"/>
              <a:pathLst>
                <a:path w="513" h="360">
                  <a:moveTo>
                    <a:pt x="0" y="0"/>
                  </a:moveTo>
                  <a:lnTo>
                    <a:pt x="513" y="0"/>
                  </a:lnTo>
                  <a:lnTo>
                    <a:pt x="513" y="358"/>
                  </a:lnTo>
                  <a:lnTo>
                    <a:pt x="0" y="360"/>
                  </a:lnTo>
                  <a:lnTo>
                    <a:pt x="0" y="0"/>
                  </a:lnTo>
                  <a:close/>
                </a:path>
              </a:pathLst>
            </a:custGeom>
            <a:solidFill>
              <a:srgbClr val="00CC7A"/>
            </a:solidFill>
            <a:ln w="0">
              <a:solidFill>
                <a:srgbClr val="00CC7A"/>
              </a:solidFill>
              <a:prstDash val="solid"/>
              <a:round/>
              <a:headEnd/>
              <a:tailEnd/>
            </a:ln>
          </p:spPr>
          <p:txBody>
            <a:bodyPr/>
            <a:lstStyle/>
            <a:p>
              <a:endParaRPr lang="ja-JP" altLang="en-US" sz="1300"/>
            </a:p>
          </p:txBody>
        </p:sp>
        <p:sp>
          <p:nvSpPr>
            <p:cNvPr id="38" name="Freeform 75"/>
            <p:cNvSpPr>
              <a:spLocks/>
            </p:cNvSpPr>
            <p:nvPr/>
          </p:nvSpPr>
          <p:spPr bwMode="auto">
            <a:xfrm>
              <a:off x="2973967" y="3733449"/>
              <a:ext cx="444193" cy="324823"/>
            </a:xfrm>
            <a:custGeom>
              <a:avLst/>
              <a:gdLst>
                <a:gd name="T0" fmla="*/ 0 w 513"/>
                <a:gd name="T1" fmla="*/ 0 h 360"/>
                <a:gd name="T2" fmla="*/ 67 w 513"/>
                <a:gd name="T3" fmla="*/ 0 h 360"/>
                <a:gd name="T4" fmla="*/ 67 w 513"/>
                <a:gd name="T5" fmla="*/ 76 h 360"/>
                <a:gd name="T6" fmla="*/ 0 w 513"/>
                <a:gd name="T7" fmla="*/ 76 h 360"/>
                <a:gd name="T8" fmla="*/ 0 w 513"/>
                <a:gd name="T9" fmla="*/ 0 h 360"/>
                <a:gd name="T10" fmla="*/ 0 60000 65536"/>
                <a:gd name="T11" fmla="*/ 0 60000 65536"/>
                <a:gd name="T12" fmla="*/ 0 60000 65536"/>
                <a:gd name="T13" fmla="*/ 0 60000 65536"/>
                <a:gd name="T14" fmla="*/ 0 60000 65536"/>
                <a:gd name="T15" fmla="*/ 0 w 513"/>
                <a:gd name="T16" fmla="*/ 0 h 360"/>
                <a:gd name="T17" fmla="*/ 513 w 513"/>
                <a:gd name="T18" fmla="*/ 360 h 360"/>
              </a:gdLst>
              <a:ahLst/>
              <a:cxnLst>
                <a:cxn ang="T10">
                  <a:pos x="T0" y="T1"/>
                </a:cxn>
                <a:cxn ang="T11">
                  <a:pos x="T2" y="T3"/>
                </a:cxn>
                <a:cxn ang="T12">
                  <a:pos x="T4" y="T5"/>
                </a:cxn>
                <a:cxn ang="T13">
                  <a:pos x="T6" y="T7"/>
                </a:cxn>
                <a:cxn ang="T14">
                  <a:pos x="T8" y="T9"/>
                </a:cxn>
              </a:cxnLst>
              <a:rect l="T15" t="T16" r="T17" b="T18"/>
              <a:pathLst>
                <a:path w="513" h="360">
                  <a:moveTo>
                    <a:pt x="0" y="0"/>
                  </a:moveTo>
                  <a:lnTo>
                    <a:pt x="513" y="0"/>
                  </a:lnTo>
                  <a:lnTo>
                    <a:pt x="513" y="358"/>
                  </a:lnTo>
                  <a:lnTo>
                    <a:pt x="0" y="360"/>
                  </a:lnTo>
                  <a:lnTo>
                    <a:pt x="0" y="0"/>
                  </a:lnTo>
                  <a:close/>
                </a:path>
              </a:pathLst>
            </a:custGeom>
            <a:solidFill>
              <a:srgbClr val="00CCA3"/>
            </a:solidFill>
            <a:ln w="0">
              <a:solidFill>
                <a:srgbClr val="00CCA3"/>
              </a:solidFill>
              <a:prstDash val="solid"/>
              <a:round/>
              <a:headEnd/>
              <a:tailEnd/>
            </a:ln>
          </p:spPr>
          <p:txBody>
            <a:bodyPr/>
            <a:lstStyle/>
            <a:p>
              <a:endParaRPr lang="ja-JP" altLang="en-US" sz="1300"/>
            </a:p>
          </p:txBody>
        </p:sp>
        <p:sp>
          <p:nvSpPr>
            <p:cNvPr id="39" name="Freeform 76"/>
            <p:cNvSpPr>
              <a:spLocks/>
            </p:cNvSpPr>
            <p:nvPr/>
          </p:nvSpPr>
          <p:spPr bwMode="auto">
            <a:xfrm>
              <a:off x="3418160" y="3733449"/>
              <a:ext cx="442751" cy="324823"/>
            </a:xfrm>
            <a:custGeom>
              <a:avLst/>
              <a:gdLst>
                <a:gd name="T0" fmla="*/ 0 w 513"/>
                <a:gd name="T1" fmla="*/ 0 h 360"/>
                <a:gd name="T2" fmla="*/ 66 w 513"/>
                <a:gd name="T3" fmla="*/ 0 h 360"/>
                <a:gd name="T4" fmla="*/ 66 w 513"/>
                <a:gd name="T5" fmla="*/ 76 h 360"/>
                <a:gd name="T6" fmla="*/ 0 w 513"/>
                <a:gd name="T7" fmla="*/ 76 h 360"/>
                <a:gd name="T8" fmla="*/ 0 w 513"/>
                <a:gd name="T9" fmla="*/ 0 h 360"/>
                <a:gd name="T10" fmla="*/ 0 60000 65536"/>
                <a:gd name="T11" fmla="*/ 0 60000 65536"/>
                <a:gd name="T12" fmla="*/ 0 60000 65536"/>
                <a:gd name="T13" fmla="*/ 0 60000 65536"/>
                <a:gd name="T14" fmla="*/ 0 60000 65536"/>
                <a:gd name="T15" fmla="*/ 0 w 513"/>
                <a:gd name="T16" fmla="*/ 0 h 360"/>
                <a:gd name="T17" fmla="*/ 513 w 513"/>
                <a:gd name="T18" fmla="*/ 360 h 360"/>
              </a:gdLst>
              <a:ahLst/>
              <a:cxnLst>
                <a:cxn ang="T10">
                  <a:pos x="T0" y="T1"/>
                </a:cxn>
                <a:cxn ang="T11">
                  <a:pos x="T2" y="T3"/>
                </a:cxn>
                <a:cxn ang="T12">
                  <a:pos x="T4" y="T5"/>
                </a:cxn>
                <a:cxn ang="T13">
                  <a:pos x="T6" y="T7"/>
                </a:cxn>
                <a:cxn ang="T14">
                  <a:pos x="T8" y="T9"/>
                </a:cxn>
              </a:cxnLst>
              <a:rect l="T15" t="T16" r="T17" b="T18"/>
              <a:pathLst>
                <a:path w="513" h="360">
                  <a:moveTo>
                    <a:pt x="0" y="0"/>
                  </a:moveTo>
                  <a:lnTo>
                    <a:pt x="513" y="0"/>
                  </a:lnTo>
                  <a:lnTo>
                    <a:pt x="513" y="358"/>
                  </a:lnTo>
                  <a:lnTo>
                    <a:pt x="0" y="360"/>
                  </a:lnTo>
                  <a:lnTo>
                    <a:pt x="0" y="0"/>
                  </a:lnTo>
                  <a:close/>
                </a:path>
              </a:pathLst>
            </a:custGeom>
            <a:solidFill>
              <a:srgbClr val="00CCCC"/>
            </a:solidFill>
            <a:ln w="0">
              <a:solidFill>
                <a:srgbClr val="00CCCC"/>
              </a:solidFill>
              <a:prstDash val="solid"/>
              <a:round/>
              <a:headEnd/>
              <a:tailEnd/>
            </a:ln>
          </p:spPr>
          <p:txBody>
            <a:bodyPr/>
            <a:lstStyle/>
            <a:p>
              <a:endParaRPr lang="ja-JP" altLang="en-US" sz="1300"/>
            </a:p>
          </p:txBody>
        </p:sp>
        <p:sp>
          <p:nvSpPr>
            <p:cNvPr id="40" name="Freeform 77"/>
            <p:cNvSpPr>
              <a:spLocks/>
            </p:cNvSpPr>
            <p:nvPr/>
          </p:nvSpPr>
          <p:spPr bwMode="auto">
            <a:xfrm>
              <a:off x="3860911" y="3733449"/>
              <a:ext cx="441309" cy="324823"/>
            </a:xfrm>
            <a:custGeom>
              <a:avLst/>
              <a:gdLst>
                <a:gd name="T0" fmla="*/ 0 w 513"/>
                <a:gd name="T1" fmla="*/ 0 h 360"/>
                <a:gd name="T2" fmla="*/ 65 w 513"/>
                <a:gd name="T3" fmla="*/ 0 h 360"/>
                <a:gd name="T4" fmla="*/ 65 w 513"/>
                <a:gd name="T5" fmla="*/ 76 h 360"/>
                <a:gd name="T6" fmla="*/ 0 w 513"/>
                <a:gd name="T7" fmla="*/ 76 h 360"/>
                <a:gd name="T8" fmla="*/ 0 w 513"/>
                <a:gd name="T9" fmla="*/ 0 h 360"/>
                <a:gd name="T10" fmla="*/ 0 60000 65536"/>
                <a:gd name="T11" fmla="*/ 0 60000 65536"/>
                <a:gd name="T12" fmla="*/ 0 60000 65536"/>
                <a:gd name="T13" fmla="*/ 0 60000 65536"/>
                <a:gd name="T14" fmla="*/ 0 60000 65536"/>
                <a:gd name="T15" fmla="*/ 0 w 513"/>
                <a:gd name="T16" fmla="*/ 0 h 360"/>
                <a:gd name="T17" fmla="*/ 513 w 513"/>
                <a:gd name="T18" fmla="*/ 360 h 360"/>
              </a:gdLst>
              <a:ahLst/>
              <a:cxnLst>
                <a:cxn ang="T10">
                  <a:pos x="T0" y="T1"/>
                </a:cxn>
                <a:cxn ang="T11">
                  <a:pos x="T2" y="T3"/>
                </a:cxn>
                <a:cxn ang="T12">
                  <a:pos x="T4" y="T5"/>
                </a:cxn>
                <a:cxn ang="T13">
                  <a:pos x="T6" y="T7"/>
                </a:cxn>
                <a:cxn ang="T14">
                  <a:pos x="T8" y="T9"/>
                </a:cxn>
              </a:cxnLst>
              <a:rect l="T15" t="T16" r="T17" b="T18"/>
              <a:pathLst>
                <a:path w="513" h="360">
                  <a:moveTo>
                    <a:pt x="0" y="0"/>
                  </a:moveTo>
                  <a:lnTo>
                    <a:pt x="513" y="0"/>
                  </a:lnTo>
                  <a:lnTo>
                    <a:pt x="513" y="358"/>
                  </a:lnTo>
                  <a:lnTo>
                    <a:pt x="0" y="360"/>
                  </a:lnTo>
                  <a:lnTo>
                    <a:pt x="0" y="0"/>
                  </a:lnTo>
                  <a:close/>
                </a:path>
              </a:pathLst>
            </a:custGeom>
            <a:solidFill>
              <a:srgbClr val="00CCCC"/>
            </a:solidFill>
            <a:ln w="0">
              <a:solidFill>
                <a:srgbClr val="00CCCC"/>
              </a:solidFill>
              <a:prstDash val="solid"/>
              <a:round/>
              <a:headEnd/>
              <a:tailEnd/>
            </a:ln>
          </p:spPr>
          <p:txBody>
            <a:bodyPr/>
            <a:lstStyle/>
            <a:p>
              <a:endParaRPr lang="ja-JP" altLang="en-US" sz="1300"/>
            </a:p>
          </p:txBody>
        </p:sp>
        <p:sp>
          <p:nvSpPr>
            <p:cNvPr id="41" name="Freeform 78"/>
            <p:cNvSpPr>
              <a:spLocks/>
            </p:cNvSpPr>
            <p:nvPr/>
          </p:nvSpPr>
          <p:spPr bwMode="auto">
            <a:xfrm>
              <a:off x="4302220" y="3733449"/>
              <a:ext cx="439866" cy="324823"/>
            </a:xfrm>
            <a:custGeom>
              <a:avLst/>
              <a:gdLst>
                <a:gd name="T0" fmla="*/ 0 w 510"/>
                <a:gd name="T1" fmla="*/ 0 h 360"/>
                <a:gd name="T2" fmla="*/ 65 w 510"/>
                <a:gd name="T3" fmla="*/ 0 h 360"/>
                <a:gd name="T4" fmla="*/ 65 w 510"/>
                <a:gd name="T5" fmla="*/ 76 h 360"/>
                <a:gd name="T6" fmla="*/ 0 w 510"/>
                <a:gd name="T7" fmla="*/ 76 h 360"/>
                <a:gd name="T8" fmla="*/ 0 w 510"/>
                <a:gd name="T9" fmla="*/ 0 h 360"/>
                <a:gd name="T10" fmla="*/ 0 60000 65536"/>
                <a:gd name="T11" fmla="*/ 0 60000 65536"/>
                <a:gd name="T12" fmla="*/ 0 60000 65536"/>
                <a:gd name="T13" fmla="*/ 0 60000 65536"/>
                <a:gd name="T14" fmla="*/ 0 60000 65536"/>
                <a:gd name="T15" fmla="*/ 0 w 510"/>
                <a:gd name="T16" fmla="*/ 0 h 360"/>
                <a:gd name="T17" fmla="*/ 510 w 510"/>
                <a:gd name="T18" fmla="*/ 360 h 360"/>
              </a:gdLst>
              <a:ahLst/>
              <a:cxnLst>
                <a:cxn ang="T10">
                  <a:pos x="T0" y="T1"/>
                </a:cxn>
                <a:cxn ang="T11">
                  <a:pos x="T2" y="T3"/>
                </a:cxn>
                <a:cxn ang="T12">
                  <a:pos x="T4" y="T5"/>
                </a:cxn>
                <a:cxn ang="T13">
                  <a:pos x="T6" y="T7"/>
                </a:cxn>
                <a:cxn ang="T14">
                  <a:pos x="T8" y="T9"/>
                </a:cxn>
              </a:cxnLst>
              <a:rect l="T15" t="T16" r="T17" b="T18"/>
              <a:pathLst>
                <a:path w="510" h="360">
                  <a:moveTo>
                    <a:pt x="0" y="0"/>
                  </a:moveTo>
                  <a:lnTo>
                    <a:pt x="510" y="0"/>
                  </a:lnTo>
                  <a:lnTo>
                    <a:pt x="510" y="358"/>
                  </a:lnTo>
                  <a:lnTo>
                    <a:pt x="0" y="360"/>
                  </a:lnTo>
                  <a:lnTo>
                    <a:pt x="0" y="0"/>
                  </a:lnTo>
                  <a:close/>
                </a:path>
              </a:pathLst>
            </a:custGeom>
            <a:solidFill>
              <a:srgbClr val="00A3CC"/>
            </a:solidFill>
            <a:ln w="0">
              <a:solidFill>
                <a:srgbClr val="00A3CC"/>
              </a:solidFill>
              <a:prstDash val="solid"/>
              <a:round/>
              <a:headEnd/>
              <a:tailEnd/>
            </a:ln>
          </p:spPr>
          <p:txBody>
            <a:bodyPr/>
            <a:lstStyle/>
            <a:p>
              <a:endParaRPr lang="ja-JP" altLang="en-US" sz="1300"/>
            </a:p>
          </p:txBody>
        </p:sp>
        <p:sp>
          <p:nvSpPr>
            <p:cNvPr id="42" name="Rectangle 79"/>
            <p:cNvSpPr>
              <a:spLocks noChangeArrowheads="1"/>
            </p:cNvSpPr>
            <p:nvPr/>
          </p:nvSpPr>
          <p:spPr bwMode="auto">
            <a:xfrm>
              <a:off x="1650041" y="3413951"/>
              <a:ext cx="439866" cy="323492"/>
            </a:xfrm>
            <a:prstGeom prst="rect">
              <a:avLst/>
            </a:prstGeom>
            <a:solidFill>
              <a:srgbClr val="00CC7A"/>
            </a:solidFill>
            <a:ln w="0">
              <a:solidFill>
                <a:srgbClr val="00CC7A"/>
              </a:solidFill>
              <a:miter lim="800000"/>
              <a:headEnd/>
              <a:tailEnd/>
            </a:ln>
          </p:spPr>
          <p:txBody>
            <a:bodyPr/>
            <a:lstStyle/>
            <a:p>
              <a:endParaRPr lang="ja-JP" altLang="en-US" sz="1300"/>
            </a:p>
          </p:txBody>
        </p:sp>
        <p:sp>
          <p:nvSpPr>
            <p:cNvPr id="43" name="Rectangle 80"/>
            <p:cNvSpPr>
              <a:spLocks noChangeArrowheads="1"/>
            </p:cNvSpPr>
            <p:nvPr/>
          </p:nvSpPr>
          <p:spPr bwMode="auto">
            <a:xfrm>
              <a:off x="2089908" y="3413951"/>
              <a:ext cx="442751" cy="323492"/>
            </a:xfrm>
            <a:prstGeom prst="rect">
              <a:avLst/>
            </a:prstGeom>
            <a:solidFill>
              <a:srgbClr val="00CC7A"/>
            </a:solidFill>
            <a:ln w="0">
              <a:solidFill>
                <a:srgbClr val="00CC7A"/>
              </a:solidFill>
              <a:miter lim="800000"/>
              <a:headEnd/>
              <a:tailEnd/>
            </a:ln>
          </p:spPr>
          <p:txBody>
            <a:bodyPr/>
            <a:lstStyle/>
            <a:p>
              <a:endParaRPr lang="ja-JP" altLang="en-US" sz="1300"/>
            </a:p>
          </p:txBody>
        </p:sp>
        <p:sp>
          <p:nvSpPr>
            <p:cNvPr id="44" name="Rectangle 81"/>
            <p:cNvSpPr>
              <a:spLocks noChangeArrowheads="1"/>
            </p:cNvSpPr>
            <p:nvPr/>
          </p:nvSpPr>
          <p:spPr bwMode="auto">
            <a:xfrm>
              <a:off x="2532659" y="3413951"/>
              <a:ext cx="442751" cy="323492"/>
            </a:xfrm>
            <a:prstGeom prst="rect">
              <a:avLst/>
            </a:prstGeom>
            <a:solidFill>
              <a:srgbClr val="00CC7A"/>
            </a:solidFill>
            <a:ln w="0">
              <a:solidFill>
                <a:srgbClr val="00CC7A"/>
              </a:solidFill>
              <a:miter lim="800000"/>
              <a:headEnd/>
              <a:tailEnd/>
            </a:ln>
          </p:spPr>
          <p:txBody>
            <a:bodyPr/>
            <a:lstStyle/>
            <a:p>
              <a:endParaRPr lang="ja-JP" altLang="en-US" sz="1300"/>
            </a:p>
          </p:txBody>
        </p:sp>
        <p:sp>
          <p:nvSpPr>
            <p:cNvPr id="45" name="Rectangle 82"/>
            <p:cNvSpPr>
              <a:spLocks noChangeArrowheads="1"/>
            </p:cNvSpPr>
            <p:nvPr/>
          </p:nvSpPr>
          <p:spPr bwMode="auto">
            <a:xfrm>
              <a:off x="2973967" y="3413951"/>
              <a:ext cx="444193" cy="323492"/>
            </a:xfrm>
            <a:prstGeom prst="rect">
              <a:avLst/>
            </a:prstGeom>
            <a:solidFill>
              <a:srgbClr val="00CCA3"/>
            </a:solidFill>
            <a:ln w="0">
              <a:solidFill>
                <a:srgbClr val="00CCA3"/>
              </a:solidFill>
              <a:miter lim="800000"/>
              <a:headEnd/>
              <a:tailEnd/>
            </a:ln>
          </p:spPr>
          <p:txBody>
            <a:bodyPr/>
            <a:lstStyle/>
            <a:p>
              <a:endParaRPr lang="ja-JP" altLang="en-US" sz="1300"/>
            </a:p>
          </p:txBody>
        </p:sp>
        <p:sp>
          <p:nvSpPr>
            <p:cNvPr id="46" name="Rectangle 83"/>
            <p:cNvSpPr>
              <a:spLocks noChangeArrowheads="1"/>
            </p:cNvSpPr>
            <p:nvPr/>
          </p:nvSpPr>
          <p:spPr bwMode="auto">
            <a:xfrm>
              <a:off x="3418160" y="3413951"/>
              <a:ext cx="442751" cy="323492"/>
            </a:xfrm>
            <a:prstGeom prst="rect">
              <a:avLst/>
            </a:prstGeom>
            <a:solidFill>
              <a:srgbClr val="00CCA3"/>
            </a:solidFill>
            <a:ln w="0">
              <a:solidFill>
                <a:srgbClr val="00CCA3"/>
              </a:solidFill>
              <a:miter lim="800000"/>
              <a:headEnd/>
              <a:tailEnd/>
            </a:ln>
          </p:spPr>
          <p:txBody>
            <a:bodyPr/>
            <a:lstStyle/>
            <a:p>
              <a:endParaRPr lang="ja-JP" altLang="en-US" sz="1300"/>
            </a:p>
          </p:txBody>
        </p:sp>
        <p:sp>
          <p:nvSpPr>
            <p:cNvPr id="47" name="Rectangle 84"/>
            <p:cNvSpPr>
              <a:spLocks noChangeArrowheads="1"/>
            </p:cNvSpPr>
            <p:nvPr/>
          </p:nvSpPr>
          <p:spPr bwMode="auto">
            <a:xfrm>
              <a:off x="3860911" y="3413951"/>
              <a:ext cx="441309" cy="323492"/>
            </a:xfrm>
            <a:prstGeom prst="rect">
              <a:avLst/>
            </a:prstGeom>
            <a:solidFill>
              <a:srgbClr val="00CCCC"/>
            </a:solidFill>
            <a:ln w="0">
              <a:solidFill>
                <a:srgbClr val="00CCCC"/>
              </a:solidFill>
              <a:miter lim="800000"/>
              <a:headEnd/>
              <a:tailEnd/>
            </a:ln>
          </p:spPr>
          <p:txBody>
            <a:bodyPr/>
            <a:lstStyle/>
            <a:p>
              <a:endParaRPr lang="ja-JP" altLang="en-US" sz="1300"/>
            </a:p>
          </p:txBody>
        </p:sp>
        <p:sp>
          <p:nvSpPr>
            <p:cNvPr id="48" name="Rectangle 85"/>
            <p:cNvSpPr>
              <a:spLocks noChangeArrowheads="1"/>
            </p:cNvSpPr>
            <p:nvPr/>
          </p:nvSpPr>
          <p:spPr bwMode="auto">
            <a:xfrm>
              <a:off x="4302220" y="3413951"/>
              <a:ext cx="439866" cy="323492"/>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49" name="Rectangle 86"/>
            <p:cNvSpPr>
              <a:spLocks noChangeArrowheads="1"/>
            </p:cNvSpPr>
            <p:nvPr/>
          </p:nvSpPr>
          <p:spPr bwMode="auto">
            <a:xfrm>
              <a:off x="1650041" y="3091790"/>
              <a:ext cx="439866" cy="322160"/>
            </a:xfrm>
            <a:prstGeom prst="rect">
              <a:avLst/>
            </a:prstGeom>
            <a:solidFill>
              <a:srgbClr val="7ACC00"/>
            </a:solidFill>
            <a:ln w="0">
              <a:solidFill>
                <a:srgbClr val="7ACC00"/>
              </a:solidFill>
              <a:miter lim="800000"/>
              <a:headEnd/>
              <a:tailEnd/>
            </a:ln>
          </p:spPr>
          <p:txBody>
            <a:bodyPr/>
            <a:lstStyle/>
            <a:p>
              <a:endParaRPr lang="ja-JP" altLang="en-US" sz="1300"/>
            </a:p>
          </p:txBody>
        </p:sp>
        <p:sp>
          <p:nvSpPr>
            <p:cNvPr id="50" name="Rectangle 87"/>
            <p:cNvSpPr>
              <a:spLocks noChangeArrowheads="1"/>
            </p:cNvSpPr>
            <p:nvPr/>
          </p:nvSpPr>
          <p:spPr bwMode="auto">
            <a:xfrm>
              <a:off x="2089908" y="3091790"/>
              <a:ext cx="442751" cy="322160"/>
            </a:xfrm>
            <a:prstGeom prst="rect">
              <a:avLst/>
            </a:prstGeom>
            <a:solidFill>
              <a:srgbClr val="00CC00"/>
            </a:solidFill>
            <a:ln w="0">
              <a:solidFill>
                <a:srgbClr val="00CC00"/>
              </a:solidFill>
              <a:miter lim="800000"/>
              <a:headEnd/>
              <a:tailEnd/>
            </a:ln>
          </p:spPr>
          <p:txBody>
            <a:bodyPr/>
            <a:lstStyle/>
            <a:p>
              <a:endParaRPr lang="ja-JP" altLang="en-US" sz="1300"/>
            </a:p>
          </p:txBody>
        </p:sp>
        <p:sp>
          <p:nvSpPr>
            <p:cNvPr id="51" name="Rectangle 88"/>
            <p:cNvSpPr>
              <a:spLocks noChangeArrowheads="1"/>
            </p:cNvSpPr>
            <p:nvPr/>
          </p:nvSpPr>
          <p:spPr bwMode="auto">
            <a:xfrm>
              <a:off x="2532659" y="3091790"/>
              <a:ext cx="442751" cy="322160"/>
            </a:xfrm>
            <a:prstGeom prst="rect">
              <a:avLst/>
            </a:prstGeom>
            <a:solidFill>
              <a:srgbClr val="00CC29"/>
            </a:solidFill>
            <a:ln w="0">
              <a:solidFill>
                <a:srgbClr val="00CC29"/>
              </a:solidFill>
              <a:miter lim="800000"/>
              <a:headEnd/>
              <a:tailEnd/>
            </a:ln>
          </p:spPr>
          <p:txBody>
            <a:bodyPr/>
            <a:lstStyle/>
            <a:p>
              <a:endParaRPr lang="ja-JP" altLang="en-US" sz="1300"/>
            </a:p>
          </p:txBody>
        </p:sp>
        <p:sp>
          <p:nvSpPr>
            <p:cNvPr id="52" name="Rectangle 89"/>
            <p:cNvSpPr>
              <a:spLocks noChangeArrowheads="1"/>
            </p:cNvSpPr>
            <p:nvPr/>
          </p:nvSpPr>
          <p:spPr bwMode="auto">
            <a:xfrm>
              <a:off x="2973967" y="3091790"/>
              <a:ext cx="444193" cy="322160"/>
            </a:xfrm>
            <a:prstGeom prst="rect">
              <a:avLst/>
            </a:prstGeom>
            <a:solidFill>
              <a:srgbClr val="00CC52"/>
            </a:solidFill>
            <a:ln w="0">
              <a:solidFill>
                <a:srgbClr val="00CC52"/>
              </a:solidFill>
              <a:miter lim="800000"/>
              <a:headEnd/>
              <a:tailEnd/>
            </a:ln>
          </p:spPr>
          <p:txBody>
            <a:bodyPr/>
            <a:lstStyle/>
            <a:p>
              <a:endParaRPr lang="ja-JP" altLang="en-US" sz="1300"/>
            </a:p>
          </p:txBody>
        </p:sp>
        <p:sp>
          <p:nvSpPr>
            <p:cNvPr id="53" name="Rectangle 90"/>
            <p:cNvSpPr>
              <a:spLocks noChangeArrowheads="1"/>
            </p:cNvSpPr>
            <p:nvPr/>
          </p:nvSpPr>
          <p:spPr bwMode="auto">
            <a:xfrm>
              <a:off x="3418160" y="3091790"/>
              <a:ext cx="442751" cy="322160"/>
            </a:xfrm>
            <a:prstGeom prst="rect">
              <a:avLst/>
            </a:prstGeom>
            <a:solidFill>
              <a:srgbClr val="00CC52"/>
            </a:solidFill>
            <a:ln w="0">
              <a:solidFill>
                <a:srgbClr val="00CC52"/>
              </a:solidFill>
              <a:miter lim="800000"/>
              <a:headEnd/>
              <a:tailEnd/>
            </a:ln>
          </p:spPr>
          <p:txBody>
            <a:bodyPr/>
            <a:lstStyle/>
            <a:p>
              <a:endParaRPr lang="ja-JP" altLang="en-US" sz="1300"/>
            </a:p>
          </p:txBody>
        </p:sp>
        <p:sp>
          <p:nvSpPr>
            <p:cNvPr id="54" name="Rectangle 91"/>
            <p:cNvSpPr>
              <a:spLocks noChangeArrowheads="1"/>
            </p:cNvSpPr>
            <p:nvPr/>
          </p:nvSpPr>
          <p:spPr bwMode="auto">
            <a:xfrm>
              <a:off x="3860911" y="3091790"/>
              <a:ext cx="441309" cy="322160"/>
            </a:xfrm>
            <a:prstGeom prst="rect">
              <a:avLst/>
            </a:prstGeom>
            <a:solidFill>
              <a:srgbClr val="00CC7A"/>
            </a:solidFill>
            <a:ln w="0">
              <a:solidFill>
                <a:srgbClr val="00CC7A"/>
              </a:solidFill>
              <a:miter lim="800000"/>
              <a:headEnd/>
              <a:tailEnd/>
            </a:ln>
          </p:spPr>
          <p:txBody>
            <a:bodyPr/>
            <a:lstStyle/>
            <a:p>
              <a:endParaRPr lang="ja-JP" altLang="en-US" sz="1300"/>
            </a:p>
          </p:txBody>
        </p:sp>
        <p:sp>
          <p:nvSpPr>
            <p:cNvPr id="55" name="Rectangle 92"/>
            <p:cNvSpPr>
              <a:spLocks noChangeArrowheads="1"/>
            </p:cNvSpPr>
            <p:nvPr/>
          </p:nvSpPr>
          <p:spPr bwMode="auto">
            <a:xfrm>
              <a:off x="4302220" y="3091790"/>
              <a:ext cx="439866" cy="322160"/>
            </a:xfrm>
            <a:prstGeom prst="rect">
              <a:avLst/>
            </a:prstGeom>
            <a:solidFill>
              <a:srgbClr val="00CCA3"/>
            </a:solidFill>
            <a:ln w="0">
              <a:solidFill>
                <a:srgbClr val="00CCA3"/>
              </a:solidFill>
              <a:miter lim="800000"/>
              <a:headEnd/>
              <a:tailEnd/>
            </a:ln>
          </p:spPr>
          <p:txBody>
            <a:bodyPr/>
            <a:lstStyle/>
            <a:p>
              <a:endParaRPr lang="ja-JP" altLang="en-US" sz="1300"/>
            </a:p>
          </p:txBody>
        </p:sp>
        <p:sp>
          <p:nvSpPr>
            <p:cNvPr id="56" name="Rectangle 93"/>
            <p:cNvSpPr>
              <a:spLocks noChangeArrowheads="1"/>
            </p:cNvSpPr>
            <p:nvPr/>
          </p:nvSpPr>
          <p:spPr bwMode="auto">
            <a:xfrm>
              <a:off x="1650041" y="2769630"/>
              <a:ext cx="439866" cy="322160"/>
            </a:xfrm>
            <a:prstGeom prst="rect">
              <a:avLst/>
            </a:prstGeom>
            <a:solidFill>
              <a:srgbClr val="52CC00"/>
            </a:solidFill>
            <a:ln w="0">
              <a:solidFill>
                <a:srgbClr val="52CC00"/>
              </a:solidFill>
              <a:miter lim="800000"/>
              <a:headEnd/>
              <a:tailEnd/>
            </a:ln>
          </p:spPr>
          <p:txBody>
            <a:bodyPr/>
            <a:lstStyle/>
            <a:p>
              <a:endParaRPr lang="ja-JP" altLang="en-US" sz="1300"/>
            </a:p>
          </p:txBody>
        </p:sp>
        <p:sp>
          <p:nvSpPr>
            <p:cNvPr id="57" name="Rectangle 94"/>
            <p:cNvSpPr>
              <a:spLocks noChangeArrowheads="1"/>
            </p:cNvSpPr>
            <p:nvPr/>
          </p:nvSpPr>
          <p:spPr bwMode="auto">
            <a:xfrm>
              <a:off x="2089908" y="2769630"/>
              <a:ext cx="442751" cy="322160"/>
            </a:xfrm>
            <a:prstGeom prst="rect">
              <a:avLst/>
            </a:prstGeom>
            <a:solidFill>
              <a:srgbClr val="00CC7A"/>
            </a:solidFill>
            <a:ln w="0">
              <a:solidFill>
                <a:srgbClr val="00CC7A"/>
              </a:solidFill>
              <a:miter lim="800000"/>
              <a:headEnd/>
              <a:tailEnd/>
            </a:ln>
          </p:spPr>
          <p:txBody>
            <a:bodyPr/>
            <a:lstStyle/>
            <a:p>
              <a:endParaRPr lang="ja-JP" altLang="en-US" sz="1300"/>
            </a:p>
          </p:txBody>
        </p:sp>
        <p:sp>
          <p:nvSpPr>
            <p:cNvPr id="58" name="Rectangle 95"/>
            <p:cNvSpPr>
              <a:spLocks noChangeArrowheads="1"/>
            </p:cNvSpPr>
            <p:nvPr/>
          </p:nvSpPr>
          <p:spPr bwMode="auto">
            <a:xfrm>
              <a:off x="2532659" y="2769630"/>
              <a:ext cx="442751" cy="322160"/>
            </a:xfrm>
            <a:prstGeom prst="rect">
              <a:avLst/>
            </a:prstGeom>
            <a:solidFill>
              <a:srgbClr val="00CC00"/>
            </a:solidFill>
            <a:ln w="0">
              <a:solidFill>
                <a:srgbClr val="00CC00"/>
              </a:solidFill>
              <a:miter lim="800000"/>
              <a:headEnd/>
              <a:tailEnd/>
            </a:ln>
          </p:spPr>
          <p:txBody>
            <a:bodyPr/>
            <a:lstStyle/>
            <a:p>
              <a:endParaRPr lang="ja-JP" altLang="en-US" sz="1300"/>
            </a:p>
          </p:txBody>
        </p:sp>
        <p:sp>
          <p:nvSpPr>
            <p:cNvPr id="59" name="Rectangle 96"/>
            <p:cNvSpPr>
              <a:spLocks noChangeArrowheads="1"/>
            </p:cNvSpPr>
            <p:nvPr/>
          </p:nvSpPr>
          <p:spPr bwMode="auto">
            <a:xfrm>
              <a:off x="2973967" y="2769630"/>
              <a:ext cx="444193" cy="322160"/>
            </a:xfrm>
            <a:prstGeom prst="rect">
              <a:avLst/>
            </a:prstGeom>
            <a:solidFill>
              <a:srgbClr val="00CC52"/>
            </a:solidFill>
            <a:ln w="0">
              <a:solidFill>
                <a:srgbClr val="00CC52"/>
              </a:solidFill>
              <a:miter lim="800000"/>
              <a:headEnd/>
              <a:tailEnd/>
            </a:ln>
          </p:spPr>
          <p:txBody>
            <a:bodyPr/>
            <a:lstStyle/>
            <a:p>
              <a:endParaRPr lang="ja-JP" altLang="en-US" sz="1300"/>
            </a:p>
          </p:txBody>
        </p:sp>
        <p:sp>
          <p:nvSpPr>
            <p:cNvPr id="60" name="Rectangle 97"/>
            <p:cNvSpPr>
              <a:spLocks noChangeArrowheads="1"/>
            </p:cNvSpPr>
            <p:nvPr/>
          </p:nvSpPr>
          <p:spPr bwMode="auto">
            <a:xfrm>
              <a:off x="3418160" y="2769630"/>
              <a:ext cx="442751" cy="322160"/>
            </a:xfrm>
            <a:prstGeom prst="rect">
              <a:avLst/>
            </a:prstGeom>
            <a:solidFill>
              <a:srgbClr val="00CC52"/>
            </a:solidFill>
            <a:ln w="0">
              <a:solidFill>
                <a:srgbClr val="00CC52"/>
              </a:solidFill>
              <a:miter lim="800000"/>
              <a:headEnd/>
              <a:tailEnd/>
            </a:ln>
          </p:spPr>
          <p:txBody>
            <a:bodyPr/>
            <a:lstStyle/>
            <a:p>
              <a:endParaRPr lang="ja-JP" altLang="en-US" sz="1300"/>
            </a:p>
          </p:txBody>
        </p:sp>
        <p:sp>
          <p:nvSpPr>
            <p:cNvPr id="61" name="Rectangle 98"/>
            <p:cNvSpPr>
              <a:spLocks noChangeArrowheads="1"/>
            </p:cNvSpPr>
            <p:nvPr/>
          </p:nvSpPr>
          <p:spPr bwMode="auto">
            <a:xfrm>
              <a:off x="3860911" y="2769630"/>
              <a:ext cx="441309" cy="322160"/>
            </a:xfrm>
            <a:prstGeom prst="rect">
              <a:avLst/>
            </a:prstGeom>
            <a:solidFill>
              <a:srgbClr val="00CC7A"/>
            </a:solidFill>
            <a:ln w="0">
              <a:solidFill>
                <a:srgbClr val="00CC7A"/>
              </a:solidFill>
              <a:miter lim="800000"/>
              <a:headEnd/>
              <a:tailEnd/>
            </a:ln>
          </p:spPr>
          <p:txBody>
            <a:bodyPr/>
            <a:lstStyle/>
            <a:p>
              <a:endParaRPr lang="ja-JP" altLang="en-US" sz="1300"/>
            </a:p>
          </p:txBody>
        </p:sp>
        <p:sp>
          <p:nvSpPr>
            <p:cNvPr id="62" name="Rectangle 99"/>
            <p:cNvSpPr>
              <a:spLocks noChangeArrowheads="1"/>
            </p:cNvSpPr>
            <p:nvPr/>
          </p:nvSpPr>
          <p:spPr bwMode="auto">
            <a:xfrm>
              <a:off x="4302220" y="2769630"/>
              <a:ext cx="439866" cy="322160"/>
            </a:xfrm>
            <a:prstGeom prst="rect">
              <a:avLst/>
            </a:prstGeom>
            <a:solidFill>
              <a:srgbClr val="00CCA3"/>
            </a:solidFill>
            <a:ln w="0">
              <a:solidFill>
                <a:srgbClr val="00CCA3"/>
              </a:solidFill>
              <a:miter lim="800000"/>
              <a:headEnd/>
              <a:tailEnd/>
            </a:ln>
          </p:spPr>
          <p:txBody>
            <a:bodyPr/>
            <a:lstStyle/>
            <a:p>
              <a:endParaRPr lang="ja-JP" altLang="en-US" sz="1300"/>
            </a:p>
          </p:txBody>
        </p:sp>
        <p:sp>
          <p:nvSpPr>
            <p:cNvPr id="63" name="Rectangle 100"/>
            <p:cNvSpPr>
              <a:spLocks noChangeArrowheads="1"/>
            </p:cNvSpPr>
            <p:nvPr/>
          </p:nvSpPr>
          <p:spPr bwMode="auto">
            <a:xfrm>
              <a:off x="1650041" y="2447470"/>
              <a:ext cx="439866" cy="322160"/>
            </a:xfrm>
            <a:prstGeom prst="rect">
              <a:avLst/>
            </a:prstGeom>
            <a:solidFill>
              <a:srgbClr val="000000"/>
            </a:solidFill>
            <a:ln w="0">
              <a:solidFill>
                <a:srgbClr val="000000"/>
              </a:solidFill>
              <a:miter lim="800000"/>
              <a:headEnd/>
              <a:tailEnd/>
            </a:ln>
          </p:spPr>
          <p:txBody>
            <a:bodyPr/>
            <a:lstStyle/>
            <a:p>
              <a:endParaRPr lang="ja-JP" altLang="en-US" sz="1300"/>
            </a:p>
          </p:txBody>
        </p:sp>
        <p:sp>
          <p:nvSpPr>
            <p:cNvPr id="64" name="Rectangle 101"/>
            <p:cNvSpPr>
              <a:spLocks noChangeArrowheads="1"/>
            </p:cNvSpPr>
            <p:nvPr/>
          </p:nvSpPr>
          <p:spPr bwMode="auto">
            <a:xfrm>
              <a:off x="2089908" y="2447470"/>
              <a:ext cx="442751" cy="322160"/>
            </a:xfrm>
            <a:prstGeom prst="rect">
              <a:avLst/>
            </a:prstGeom>
            <a:solidFill>
              <a:srgbClr val="7ACC00"/>
            </a:solidFill>
            <a:ln w="0">
              <a:solidFill>
                <a:srgbClr val="7ACC00"/>
              </a:solidFill>
              <a:miter lim="800000"/>
              <a:headEnd/>
              <a:tailEnd/>
            </a:ln>
          </p:spPr>
          <p:txBody>
            <a:bodyPr/>
            <a:lstStyle/>
            <a:p>
              <a:endParaRPr lang="ja-JP" altLang="en-US" sz="1300"/>
            </a:p>
          </p:txBody>
        </p:sp>
        <p:sp>
          <p:nvSpPr>
            <p:cNvPr id="65" name="Rectangle 102"/>
            <p:cNvSpPr>
              <a:spLocks noChangeArrowheads="1"/>
            </p:cNvSpPr>
            <p:nvPr/>
          </p:nvSpPr>
          <p:spPr bwMode="auto">
            <a:xfrm>
              <a:off x="2532659" y="2447470"/>
              <a:ext cx="442751" cy="322160"/>
            </a:xfrm>
            <a:prstGeom prst="rect">
              <a:avLst/>
            </a:prstGeom>
            <a:solidFill>
              <a:srgbClr val="CCA300"/>
            </a:solidFill>
            <a:ln w="0">
              <a:solidFill>
                <a:srgbClr val="CCA300"/>
              </a:solidFill>
              <a:miter lim="800000"/>
              <a:headEnd/>
              <a:tailEnd/>
            </a:ln>
          </p:spPr>
          <p:txBody>
            <a:bodyPr/>
            <a:lstStyle/>
            <a:p>
              <a:endParaRPr lang="ja-JP" altLang="en-US" sz="1300"/>
            </a:p>
          </p:txBody>
        </p:sp>
        <p:sp>
          <p:nvSpPr>
            <p:cNvPr id="66" name="Rectangle 103"/>
            <p:cNvSpPr>
              <a:spLocks noChangeArrowheads="1"/>
            </p:cNvSpPr>
            <p:nvPr/>
          </p:nvSpPr>
          <p:spPr bwMode="auto">
            <a:xfrm>
              <a:off x="2973967" y="2447470"/>
              <a:ext cx="444193" cy="322160"/>
            </a:xfrm>
            <a:prstGeom prst="rect">
              <a:avLst/>
            </a:prstGeom>
            <a:solidFill>
              <a:srgbClr val="00CC00"/>
            </a:solidFill>
            <a:ln w="0">
              <a:solidFill>
                <a:srgbClr val="00CC00"/>
              </a:solidFill>
              <a:miter lim="800000"/>
              <a:headEnd/>
              <a:tailEnd/>
            </a:ln>
          </p:spPr>
          <p:txBody>
            <a:bodyPr/>
            <a:lstStyle/>
            <a:p>
              <a:endParaRPr lang="ja-JP" altLang="en-US" sz="1300"/>
            </a:p>
          </p:txBody>
        </p:sp>
        <p:sp>
          <p:nvSpPr>
            <p:cNvPr id="67" name="Rectangle 104"/>
            <p:cNvSpPr>
              <a:spLocks noChangeArrowheads="1"/>
            </p:cNvSpPr>
            <p:nvPr/>
          </p:nvSpPr>
          <p:spPr bwMode="auto">
            <a:xfrm>
              <a:off x="3418160" y="2447470"/>
              <a:ext cx="442751" cy="322160"/>
            </a:xfrm>
            <a:prstGeom prst="rect">
              <a:avLst/>
            </a:prstGeom>
            <a:solidFill>
              <a:srgbClr val="CC5200"/>
            </a:solidFill>
            <a:ln w="0">
              <a:solidFill>
                <a:srgbClr val="CC5200"/>
              </a:solidFill>
              <a:miter lim="800000"/>
              <a:headEnd/>
              <a:tailEnd/>
            </a:ln>
          </p:spPr>
          <p:txBody>
            <a:bodyPr/>
            <a:lstStyle/>
            <a:p>
              <a:endParaRPr lang="ja-JP" altLang="en-US" sz="1300"/>
            </a:p>
          </p:txBody>
        </p:sp>
        <p:sp>
          <p:nvSpPr>
            <p:cNvPr id="68" name="Rectangle 105"/>
            <p:cNvSpPr>
              <a:spLocks noChangeArrowheads="1"/>
            </p:cNvSpPr>
            <p:nvPr/>
          </p:nvSpPr>
          <p:spPr bwMode="auto">
            <a:xfrm>
              <a:off x="3860911" y="2447470"/>
              <a:ext cx="441309" cy="322160"/>
            </a:xfrm>
            <a:prstGeom prst="rect">
              <a:avLst/>
            </a:prstGeom>
            <a:solidFill>
              <a:srgbClr val="00CC29"/>
            </a:solidFill>
            <a:ln w="0">
              <a:solidFill>
                <a:srgbClr val="00CC29"/>
              </a:solidFill>
              <a:miter lim="800000"/>
              <a:headEnd/>
              <a:tailEnd/>
            </a:ln>
          </p:spPr>
          <p:txBody>
            <a:bodyPr/>
            <a:lstStyle/>
            <a:p>
              <a:endParaRPr lang="ja-JP" altLang="en-US" sz="1300"/>
            </a:p>
          </p:txBody>
        </p:sp>
        <p:sp>
          <p:nvSpPr>
            <p:cNvPr id="69" name="Rectangle 106"/>
            <p:cNvSpPr>
              <a:spLocks noChangeArrowheads="1"/>
            </p:cNvSpPr>
            <p:nvPr/>
          </p:nvSpPr>
          <p:spPr bwMode="auto">
            <a:xfrm>
              <a:off x="4302220" y="2447470"/>
              <a:ext cx="439866" cy="322160"/>
            </a:xfrm>
            <a:prstGeom prst="rect">
              <a:avLst/>
            </a:prstGeom>
            <a:solidFill>
              <a:srgbClr val="00CC7A"/>
            </a:solidFill>
            <a:ln w="0">
              <a:solidFill>
                <a:srgbClr val="00CC7A"/>
              </a:solidFill>
              <a:miter lim="800000"/>
              <a:headEnd/>
              <a:tailEnd/>
            </a:ln>
          </p:spPr>
          <p:txBody>
            <a:bodyPr/>
            <a:lstStyle/>
            <a:p>
              <a:endParaRPr lang="ja-JP" altLang="en-US" sz="1300"/>
            </a:p>
          </p:txBody>
        </p:sp>
        <p:sp>
          <p:nvSpPr>
            <p:cNvPr id="70" name="Rectangle 107"/>
            <p:cNvSpPr>
              <a:spLocks noChangeArrowheads="1"/>
            </p:cNvSpPr>
            <p:nvPr/>
          </p:nvSpPr>
          <p:spPr bwMode="auto">
            <a:xfrm>
              <a:off x="1650041" y="2125309"/>
              <a:ext cx="439866" cy="322160"/>
            </a:xfrm>
            <a:prstGeom prst="rect">
              <a:avLst/>
            </a:prstGeom>
            <a:solidFill>
              <a:srgbClr val="CC2900"/>
            </a:solidFill>
            <a:ln w="0">
              <a:solidFill>
                <a:srgbClr val="CC2900"/>
              </a:solidFill>
              <a:miter lim="800000"/>
              <a:headEnd/>
              <a:tailEnd/>
            </a:ln>
          </p:spPr>
          <p:txBody>
            <a:bodyPr/>
            <a:lstStyle/>
            <a:p>
              <a:endParaRPr lang="ja-JP" altLang="en-US" sz="1300"/>
            </a:p>
          </p:txBody>
        </p:sp>
        <p:sp>
          <p:nvSpPr>
            <p:cNvPr id="71" name="Rectangle 108"/>
            <p:cNvSpPr>
              <a:spLocks noChangeArrowheads="1"/>
            </p:cNvSpPr>
            <p:nvPr/>
          </p:nvSpPr>
          <p:spPr bwMode="auto">
            <a:xfrm>
              <a:off x="2089908" y="2125309"/>
              <a:ext cx="442751" cy="322160"/>
            </a:xfrm>
            <a:prstGeom prst="rect">
              <a:avLst/>
            </a:prstGeom>
            <a:solidFill>
              <a:srgbClr val="CC7A00"/>
            </a:solidFill>
            <a:ln w="0">
              <a:solidFill>
                <a:srgbClr val="CC7A00"/>
              </a:solidFill>
              <a:miter lim="800000"/>
              <a:headEnd/>
              <a:tailEnd/>
            </a:ln>
          </p:spPr>
          <p:txBody>
            <a:bodyPr/>
            <a:lstStyle/>
            <a:p>
              <a:endParaRPr lang="ja-JP" altLang="en-US" sz="1300"/>
            </a:p>
          </p:txBody>
        </p:sp>
        <p:sp>
          <p:nvSpPr>
            <p:cNvPr id="72" name="Rectangle 109"/>
            <p:cNvSpPr>
              <a:spLocks noChangeArrowheads="1"/>
            </p:cNvSpPr>
            <p:nvPr/>
          </p:nvSpPr>
          <p:spPr bwMode="auto">
            <a:xfrm>
              <a:off x="2532659" y="2125309"/>
              <a:ext cx="442751" cy="322160"/>
            </a:xfrm>
            <a:prstGeom prst="rect">
              <a:avLst/>
            </a:prstGeom>
            <a:solidFill>
              <a:srgbClr val="7ACC00"/>
            </a:solidFill>
            <a:ln w="0">
              <a:solidFill>
                <a:srgbClr val="7ACC00"/>
              </a:solidFill>
              <a:miter lim="800000"/>
              <a:headEnd/>
              <a:tailEnd/>
            </a:ln>
          </p:spPr>
          <p:txBody>
            <a:bodyPr/>
            <a:lstStyle/>
            <a:p>
              <a:endParaRPr lang="ja-JP" altLang="en-US" sz="1300"/>
            </a:p>
          </p:txBody>
        </p:sp>
        <p:sp>
          <p:nvSpPr>
            <p:cNvPr id="73" name="Rectangle 110"/>
            <p:cNvSpPr>
              <a:spLocks noChangeArrowheads="1"/>
            </p:cNvSpPr>
            <p:nvPr/>
          </p:nvSpPr>
          <p:spPr bwMode="auto">
            <a:xfrm>
              <a:off x="2973967" y="2125309"/>
              <a:ext cx="444193" cy="322160"/>
            </a:xfrm>
            <a:prstGeom prst="rect">
              <a:avLst/>
            </a:prstGeom>
            <a:solidFill>
              <a:srgbClr val="00CC29"/>
            </a:solidFill>
            <a:ln w="0">
              <a:solidFill>
                <a:srgbClr val="00CC29"/>
              </a:solidFill>
              <a:miter lim="800000"/>
              <a:headEnd/>
              <a:tailEnd/>
            </a:ln>
          </p:spPr>
          <p:txBody>
            <a:bodyPr/>
            <a:lstStyle/>
            <a:p>
              <a:endParaRPr lang="ja-JP" altLang="en-US" sz="1300"/>
            </a:p>
          </p:txBody>
        </p:sp>
        <p:sp>
          <p:nvSpPr>
            <p:cNvPr id="74" name="Rectangle 111"/>
            <p:cNvSpPr>
              <a:spLocks noChangeArrowheads="1"/>
            </p:cNvSpPr>
            <p:nvPr/>
          </p:nvSpPr>
          <p:spPr bwMode="auto">
            <a:xfrm>
              <a:off x="3418160" y="2125309"/>
              <a:ext cx="442751" cy="322160"/>
            </a:xfrm>
            <a:prstGeom prst="rect">
              <a:avLst/>
            </a:prstGeom>
            <a:solidFill>
              <a:srgbClr val="00CC29"/>
            </a:solidFill>
            <a:ln w="0">
              <a:solidFill>
                <a:srgbClr val="00CC29"/>
              </a:solidFill>
              <a:miter lim="800000"/>
              <a:headEnd/>
              <a:tailEnd/>
            </a:ln>
          </p:spPr>
          <p:txBody>
            <a:bodyPr/>
            <a:lstStyle/>
            <a:p>
              <a:endParaRPr lang="ja-JP" altLang="en-US" sz="1300"/>
            </a:p>
          </p:txBody>
        </p:sp>
        <p:sp>
          <p:nvSpPr>
            <p:cNvPr id="75" name="Rectangle 112"/>
            <p:cNvSpPr>
              <a:spLocks noChangeArrowheads="1"/>
            </p:cNvSpPr>
            <p:nvPr/>
          </p:nvSpPr>
          <p:spPr bwMode="auto">
            <a:xfrm>
              <a:off x="3860911" y="2125309"/>
              <a:ext cx="441309" cy="322160"/>
            </a:xfrm>
            <a:prstGeom prst="rect">
              <a:avLst/>
            </a:prstGeom>
            <a:solidFill>
              <a:srgbClr val="00CC29"/>
            </a:solidFill>
            <a:ln w="0">
              <a:solidFill>
                <a:srgbClr val="00CC29"/>
              </a:solidFill>
              <a:miter lim="800000"/>
              <a:headEnd/>
              <a:tailEnd/>
            </a:ln>
          </p:spPr>
          <p:txBody>
            <a:bodyPr/>
            <a:lstStyle/>
            <a:p>
              <a:endParaRPr lang="ja-JP" altLang="en-US" sz="1300"/>
            </a:p>
          </p:txBody>
        </p:sp>
        <p:sp>
          <p:nvSpPr>
            <p:cNvPr id="76" name="Rectangle 113"/>
            <p:cNvSpPr>
              <a:spLocks noChangeArrowheads="1"/>
            </p:cNvSpPr>
            <p:nvPr/>
          </p:nvSpPr>
          <p:spPr bwMode="auto">
            <a:xfrm>
              <a:off x="4302220" y="2125309"/>
              <a:ext cx="439866" cy="322160"/>
            </a:xfrm>
            <a:prstGeom prst="rect">
              <a:avLst/>
            </a:prstGeom>
            <a:solidFill>
              <a:srgbClr val="00CC29"/>
            </a:solidFill>
            <a:ln w="0">
              <a:solidFill>
                <a:srgbClr val="00CC29"/>
              </a:solidFill>
              <a:miter lim="800000"/>
              <a:headEnd/>
              <a:tailEnd/>
            </a:ln>
          </p:spPr>
          <p:txBody>
            <a:bodyPr/>
            <a:lstStyle/>
            <a:p>
              <a:endParaRPr lang="ja-JP" altLang="en-US" sz="1300"/>
            </a:p>
          </p:txBody>
        </p:sp>
        <p:sp>
          <p:nvSpPr>
            <p:cNvPr id="77" name="Line 114"/>
            <p:cNvSpPr>
              <a:spLocks noChangeShapeType="1"/>
            </p:cNvSpPr>
            <p:nvPr/>
          </p:nvSpPr>
          <p:spPr bwMode="auto">
            <a:xfrm flipV="1">
              <a:off x="1650041" y="2122647"/>
              <a:ext cx="0" cy="3224267"/>
            </a:xfrm>
            <a:prstGeom prst="line">
              <a:avLst/>
            </a:prstGeom>
            <a:noFill/>
            <a:ln w="1588">
              <a:solidFill>
                <a:srgbClr val="000000"/>
              </a:solidFill>
              <a:round/>
              <a:headEnd/>
              <a:tailEnd/>
            </a:ln>
          </p:spPr>
          <p:txBody>
            <a:bodyPr/>
            <a:lstStyle/>
            <a:p>
              <a:endParaRPr lang="ja-JP" altLang="en-US" sz="1300"/>
            </a:p>
          </p:txBody>
        </p:sp>
        <p:sp>
          <p:nvSpPr>
            <p:cNvPr id="78" name="Line 115"/>
            <p:cNvSpPr>
              <a:spLocks noChangeShapeType="1"/>
            </p:cNvSpPr>
            <p:nvPr/>
          </p:nvSpPr>
          <p:spPr bwMode="auto">
            <a:xfrm>
              <a:off x="1650041" y="2122647"/>
              <a:ext cx="3092045" cy="0"/>
            </a:xfrm>
            <a:prstGeom prst="line">
              <a:avLst/>
            </a:prstGeom>
            <a:noFill/>
            <a:ln w="1588">
              <a:solidFill>
                <a:srgbClr val="000000"/>
              </a:solidFill>
              <a:round/>
              <a:headEnd/>
              <a:tailEnd/>
            </a:ln>
          </p:spPr>
          <p:txBody>
            <a:bodyPr/>
            <a:lstStyle/>
            <a:p>
              <a:endParaRPr lang="ja-JP" altLang="en-US" sz="1300"/>
            </a:p>
          </p:txBody>
        </p:sp>
        <p:sp>
          <p:nvSpPr>
            <p:cNvPr id="79" name="Line 116"/>
            <p:cNvSpPr>
              <a:spLocks noChangeShapeType="1"/>
            </p:cNvSpPr>
            <p:nvPr/>
          </p:nvSpPr>
          <p:spPr bwMode="auto">
            <a:xfrm>
              <a:off x="4742086" y="2122647"/>
              <a:ext cx="0" cy="3224267"/>
            </a:xfrm>
            <a:prstGeom prst="line">
              <a:avLst/>
            </a:prstGeom>
            <a:noFill/>
            <a:ln w="1588">
              <a:solidFill>
                <a:srgbClr val="000000"/>
              </a:solidFill>
              <a:round/>
              <a:headEnd/>
              <a:tailEnd/>
            </a:ln>
          </p:spPr>
          <p:txBody>
            <a:bodyPr/>
            <a:lstStyle/>
            <a:p>
              <a:endParaRPr lang="ja-JP" altLang="en-US" sz="1300"/>
            </a:p>
          </p:txBody>
        </p:sp>
        <p:sp>
          <p:nvSpPr>
            <p:cNvPr id="80" name="Line 117"/>
            <p:cNvSpPr>
              <a:spLocks noChangeShapeType="1"/>
            </p:cNvSpPr>
            <p:nvPr/>
          </p:nvSpPr>
          <p:spPr bwMode="auto">
            <a:xfrm flipH="1">
              <a:off x="1650041" y="5346913"/>
              <a:ext cx="3092045" cy="0"/>
            </a:xfrm>
            <a:prstGeom prst="line">
              <a:avLst/>
            </a:prstGeom>
            <a:noFill/>
            <a:ln w="1588">
              <a:solidFill>
                <a:srgbClr val="000000"/>
              </a:solidFill>
              <a:round/>
              <a:headEnd/>
              <a:tailEnd/>
            </a:ln>
          </p:spPr>
          <p:txBody>
            <a:bodyPr/>
            <a:lstStyle/>
            <a:p>
              <a:endParaRPr lang="ja-JP" altLang="en-US" sz="1300"/>
            </a:p>
          </p:txBody>
        </p:sp>
        <p:sp>
          <p:nvSpPr>
            <p:cNvPr id="81" name="Line 118"/>
            <p:cNvSpPr>
              <a:spLocks noChangeShapeType="1"/>
            </p:cNvSpPr>
            <p:nvPr/>
          </p:nvSpPr>
          <p:spPr bwMode="auto">
            <a:xfrm flipV="1">
              <a:off x="1650041" y="2122647"/>
              <a:ext cx="0" cy="3224267"/>
            </a:xfrm>
            <a:prstGeom prst="line">
              <a:avLst/>
            </a:prstGeom>
            <a:noFill/>
            <a:ln w="1588">
              <a:solidFill>
                <a:srgbClr val="000000"/>
              </a:solidFill>
              <a:round/>
              <a:headEnd/>
              <a:tailEnd/>
            </a:ln>
          </p:spPr>
          <p:txBody>
            <a:bodyPr/>
            <a:lstStyle/>
            <a:p>
              <a:endParaRPr lang="ja-JP" altLang="en-US" sz="1300"/>
            </a:p>
          </p:txBody>
        </p:sp>
        <p:sp>
          <p:nvSpPr>
            <p:cNvPr id="82" name="Line 119"/>
            <p:cNvSpPr>
              <a:spLocks noChangeShapeType="1"/>
            </p:cNvSpPr>
            <p:nvPr/>
          </p:nvSpPr>
          <p:spPr bwMode="auto">
            <a:xfrm flipH="1">
              <a:off x="1647157" y="5187164"/>
              <a:ext cx="67783" cy="0"/>
            </a:xfrm>
            <a:prstGeom prst="line">
              <a:avLst/>
            </a:prstGeom>
            <a:noFill/>
            <a:ln w="1588">
              <a:solidFill>
                <a:srgbClr val="000000"/>
              </a:solidFill>
              <a:round/>
              <a:headEnd/>
              <a:tailEnd/>
            </a:ln>
          </p:spPr>
          <p:txBody>
            <a:bodyPr/>
            <a:lstStyle/>
            <a:p>
              <a:endParaRPr lang="ja-JP" altLang="en-US" sz="1300"/>
            </a:p>
          </p:txBody>
        </p:sp>
        <p:sp>
          <p:nvSpPr>
            <p:cNvPr id="83" name="Line 120"/>
            <p:cNvSpPr>
              <a:spLocks noChangeShapeType="1"/>
            </p:cNvSpPr>
            <p:nvPr/>
          </p:nvSpPr>
          <p:spPr bwMode="auto">
            <a:xfrm flipH="1">
              <a:off x="1650041" y="5121934"/>
              <a:ext cx="31728" cy="0"/>
            </a:xfrm>
            <a:prstGeom prst="line">
              <a:avLst/>
            </a:prstGeom>
            <a:noFill/>
            <a:ln w="1588">
              <a:solidFill>
                <a:srgbClr val="000000"/>
              </a:solidFill>
              <a:round/>
              <a:headEnd/>
              <a:tailEnd/>
            </a:ln>
          </p:spPr>
          <p:txBody>
            <a:bodyPr/>
            <a:lstStyle/>
            <a:p>
              <a:endParaRPr lang="ja-JP" altLang="en-US" sz="1300"/>
            </a:p>
          </p:txBody>
        </p:sp>
        <p:sp>
          <p:nvSpPr>
            <p:cNvPr id="84" name="Line 121"/>
            <p:cNvSpPr>
              <a:spLocks noChangeShapeType="1"/>
            </p:cNvSpPr>
            <p:nvPr/>
          </p:nvSpPr>
          <p:spPr bwMode="auto">
            <a:xfrm flipH="1">
              <a:off x="1650041" y="5058034"/>
              <a:ext cx="31728" cy="0"/>
            </a:xfrm>
            <a:prstGeom prst="line">
              <a:avLst/>
            </a:prstGeom>
            <a:noFill/>
            <a:ln w="1588">
              <a:solidFill>
                <a:srgbClr val="000000"/>
              </a:solidFill>
              <a:round/>
              <a:headEnd/>
              <a:tailEnd/>
            </a:ln>
          </p:spPr>
          <p:txBody>
            <a:bodyPr/>
            <a:lstStyle/>
            <a:p>
              <a:endParaRPr lang="ja-JP" altLang="en-US" sz="1300"/>
            </a:p>
          </p:txBody>
        </p:sp>
        <p:sp>
          <p:nvSpPr>
            <p:cNvPr id="85" name="Line 122"/>
            <p:cNvSpPr>
              <a:spLocks noChangeShapeType="1"/>
            </p:cNvSpPr>
            <p:nvPr/>
          </p:nvSpPr>
          <p:spPr bwMode="auto">
            <a:xfrm flipH="1">
              <a:off x="1650041" y="4992803"/>
              <a:ext cx="31728" cy="0"/>
            </a:xfrm>
            <a:prstGeom prst="line">
              <a:avLst/>
            </a:prstGeom>
            <a:noFill/>
            <a:ln w="1588">
              <a:solidFill>
                <a:srgbClr val="000000"/>
              </a:solidFill>
              <a:round/>
              <a:headEnd/>
              <a:tailEnd/>
            </a:ln>
          </p:spPr>
          <p:txBody>
            <a:bodyPr/>
            <a:lstStyle/>
            <a:p>
              <a:endParaRPr lang="ja-JP" altLang="en-US" sz="1300"/>
            </a:p>
          </p:txBody>
        </p:sp>
        <p:sp>
          <p:nvSpPr>
            <p:cNvPr id="86" name="Line 123"/>
            <p:cNvSpPr>
              <a:spLocks noChangeShapeType="1"/>
            </p:cNvSpPr>
            <p:nvPr/>
          </p:nvSpPr>
          <p:spPr bwMode="auto">
            <a:xfrm flipH="1">
              <a:off x="1650041" y="4928904"/>
              <a:ext cx="31728" cy="0"/>
            </a:xfrm>
            <a:prstGeom prst="line">
              <a:avLst/>
            </a:prstGeom>
            <a:noFill/>
            <a:ln w="1588">
              <a:solidFill>
                <a:srgbClr val="000000"/>
              </a:solidFill>
              <a:round/>
              <a:headEnd/>
              <a:tailEnd/>
            </a:ln>
          </p:spPr>
          <p:txBody>
            <a:bodyPr/>
            <a:lstStyle/>
            <a:p>
              <a:endParaRPr lang="ja-JP" altLang="en-US" sz="1300"/>
            </a:p>
          </p:txBody>
        </p:sp>
        <p:sp>
          <p:nvSpPr>
            <p:cNvPr id="87" name="Line 124"/>
            <p:cNvSpPr>
              <a:spLocks noChangeShapeType="1"/>
            </p:cNvSpPr>
            <p:nvPr/>
          </p:nvSpPr>
          <p:spPr bwMode="auto">
            <a:xfrm flipH="1">
              <a:off x="1647157" y="4865004"/>
              <a:ext cx="67783" cy="0"/>
            </a:xfrm>
            <a:prstGeom prst="line">
              <a:avLst/>
            </a:prstGeom>
            <a:noFill/>
            <a:ln w="1588">
              <a:solidFill>
                <a:srgbClr val="000000"/>
              </a:solidFill>
              <a:round/>
              <a:headEnd/>
              <a:tailEnd/>
            </a:ln>
          </p:spPr>
          <p:txBody>
            <a:bodyPr/>
            <a:lstStyle/>
            <a:p>
              <a:endParaRPr lang="ja-JP" altLang="en-US" sz="1300"/>
            </a:p>
          </p:txBody>
        </p:sp>
        <p:sp>
          <p:nvSpPr>
            <p:cNvPr id="88" name="Line 125"/>
            <p:cNvSpPr>
              <a:spLocks noChangeShapeType="1"/>
            </p:cNvSpPr>
            <p:nvPr/>
          </p:nvSpPr>
          <p:spPr bwMode="auto">
            <a:xfrm flipH="1">
              <a:off x="1650041" y="4799773"/>
              <a:ext cx="31728" cy="0"/>
            </a:xfrm>
            <a:prstGeom prst="line">
              <a:avLst/>
            </a:prstGeom>
            <a:noFill/>
            <a:ln w="1588">
              <a:solidFill>
                <a:srgbClr val="000000"/>
              </a:solidFill>
              <a:round/>
              <a:headEnd/>
              <a:tailEnd/>
            </a:ln>
          </p:spPr>
          <p:txBody>
            <a:bodyPr/>
            <a:lstStyle/>
            <a:p>
              <a:endParaRPr lang="ja-JP" altLang="en-US" sz="1300"/>
            </a:p>
          </p:txBody>
        </p:sp>
        <p:sp>
          <p:nvSpPr>
            <p:cNvPr id="89" name="Line 126"/>
            <p:cNvSpPr>
              <a:spLocks noChangeShapeType="1"/>
            </p:cNvSpPr>
            <p:nvPr/>
          </p:nvSpPr>
          <p:spPr bwMode="auto">
            <a:xfrm flipH="1">
              <a:off x="1650041" y="4737205"/>
              <a:ext cx="31728" cy="0"/>
            </a:xfrm>
            <a:prstGeom prst="line">
              <a:avLst/>
            </a:prstGeom>
            <a:noFill/>
            <a:ln w="1588">
              <a:solidFill>
                <a:srgbClr val="000000"/>
              </a:solidFill>
              <a:round/>
              <a:headEnd/>
              <a:tailEnd/>
            </a:ln>
          </p:spPr>
          <p:txBody>
            <a:bodyPr/>
            <a:lstStyle/>
            <a:p>
              <a:endParaRPr lang="ja-JP" altLang="en-US" sz="1300"/>
            </a:p>
          </p:txBody>
        </p:sp>
        <p:sp>
          <p:nvSpPr>
            <p:cNvPr id="90" name="Line 127"/>
            <p:cNvSpPr>
              <a:spLocks noChangeShapeType="1"/>
            </p:cNvSpPr>
            <p:nvPr/>
          </p:nvSpPr>
          <p:spPr bwMode="auto">
            <a:xfrm flipH="1">
              <a:off x="1650041" y="4669311"/>
              <a:ext cx="31728" cy="0"/>
            </a:xfrm>
            <a:prstGeom prst="line">
              <a:avLst/>
            </a:prstGeom>
            <a:noFill/>
            <a:ln w="1588">
              <a:solidFill>
                <a:srgbClr val="000000"/>
              </a:solidFill>
              <a:round/>
              <a:headEnd/>
              <a:tailEnd/>
            </a:ln>
          </p:spPr>
          <p:txBody>
            <a:bodyPr/>
            <a:lstStyle/>
            <a:p>
              <a:endParaRPr lang="ja-JP" altLang="en-US" sz="1300"/>
            </a:p>
          </p:txBody>
        </p:sp>
        <p:sp>
          <p:nvSpPr>
            <p:cNvPr id="91" name="Line 128"/>
            <p:cNvSpPr>
              <a:spLocks noChangeShapeType="1"/>
            </p:cNvSpPr>
            <p:nvPr/>
          </p:nvSpPr>
          <p:spPr bwMode="auto">
            <a:xfrm flipH="1">
              <a:off x="1650041" y="4605412"/>
              <a:ext cx="31728" cy="0"/>
            </a:xfrm>
            <a:prstGeom prst="line">
              <a:avLst/>
            </a:prstGeom>
            <a:noFill/>
            <a:ln w="1588">
              <a:solidFill>
                <a:srgbClr val="000000"/>
              </a:solidFill>
              <a:round/>
              <a:headEnd/>
              <a:tailEnd/>
            </a:ln>
          </p:spPr>
          <p:txBody>
            <a:bodyPr/>
            <a:lstStyle/>
            <a:p>
              <a:endParaRPr lang="ja-JP" altLang="en-US" sz="1300"/>
            </a:p>
          </p:txBody>
        </p:sp>
        <p:sp>
          <p:nvSpPr>
            <p:cNvPr id="92" name="Line 129"/>
            <p:cNvSpPr>
              <a:spLocks noChangeShapeType="1"/>
            </p:cNvSpPr>
            <p:nvPr/>
          </p:nvSpPr>
          <p:spPr bwMode="auto">
            <a:xfrm flipH="1">
              <a:off x="1647157" y="4541512"/>
              <a:ext cx="67783" cy="0"/>
            </a:xfrm>
            <a:prstGeom prst="line">
              <a:avLst/>
            </a:prstGeom>
            <a:noFill/>
            <a:ln w="1588">
              <a:solidFill>
                <a:srgbClr val="000000"/>
              </a:solidFill>
              <a:round/>
              <a:headEnd/>
              <a:tailEnd/>
            </a:ln>
          </p:spPr>
          <p:txBody>
            <a:bodyPr/>
            <a:lstStyle/>
            <a:p>
              <a:endParaRPr lang="ja-JP" altLang="en-US" sz="1300"/>
            </a:p>
          </p:txBody>
        </p:sp>
        <p:sp>
          <p:nvSpPr>
            <p:cNvPr id="93" name="Line 130"/>
            <p:cNvSpPr>
              <a:spLocks noChangeShapeType="1"/>
            </p:cNvSpPr>
            <p:nvPr/>
          </p:nvSpPr>
          <p:spPr bwMode="auto">
            <a:xfrm flipH="1">
              <a:off x="1650041" y="4476281"/>
              <a:ext cx="31728" cy="0"/>
            </a:xfrm>
            <a:prstGeom prst="line">
              <a:avLst/>
            </a:prstGeom>
            <a:noFill/>
            <a:ln w="1588">
              <a:solidFill>
                <a:srgbClr val="000000"/>
              </a:solidFill>
              <a:round/>
              <a:headEnd/>
              <a:tailEnd/>
            </a:ln>
          </p:spPr>
          <p:txBody>
            <a:bodyPr/>
            <a:lstStyle/>
            <a:p>
              <a:endParaRPr lang="ja-JP" altLang="en-US" sz="1300"/>
            </a:p>
          </p:txBody>
        </p:sp>
        <p:sp>
          <p:nvSpPr>
            <p:cNvPr id="94" name="Line 131"/>
            <p:cNvSpPr>
              <a:spLocks noChangeShapeType="1"/>
            </p:cNvSpPr>
            <p:nvPr/>
          </p:nvSpPr>
          <p:spPr bwMode="auto">
            <a:xfrm flipH="1">
              <a:off x="1650041" y="4412382"/>
              <a:ext cx="31728" cy="0"/>
            </a:xfrm>
            <a:prstGeom prst="line">
              <a:avLst/>
            </a:prstGeom>
            <a:noFill/>
            <a:ln w="1588">
              <a:solidFill>
                <a:srgbClr val="000000"/>
              </a:solidFill>
              <a:round/>
              <a:headEnd/>
              <a:tailEnd/>
            </a:ln>
          </p:spPr>
          <p:txBody>
            <a:bodyPr/>
            <a:lstStyle/>
            <a:p>
              <a:endParaRPr lang="ja-JP" altLang="en-US" sz="1300"/>
            </a:p>
          </p:txBody>
        </p:sp>
        <p:sp>
          <p:nvSpPr>
            <p:cNvPr id="95" name="Line 132"/>
            <p:cNvSpPr>
              <a:spLocks noChangeShapeType="1"/>
            </p:cNvSpPr>
            <p:nvPr/>
          </p:nvSpPr>
          <p:spPr bwMode="auto">
            <a:xfrm flipH="1">
              <a:off x="1650041" y="4349813"/>
              <a:ext cx="31728" cy="0"/>
            </a:xfrm>
            <a:prstGeom prst="line">
              <a:avLst/>
            </a:prstGeom>
            <a:noFill/>
            <a:ln w="1588">
              <a:solidFill>
                <a:srgbClr val="000000"/>
              </a:solidFill>
              <a:round/>
              <a:headEnd/>
              <a:tailEnd/>
            </a:ln>
          </p:spPr>
          <p:txBody>
            <a:bodyPr/>
            <a:lstStyle/>
            <a:p>
              <a:endParaRPr lang="ja-JP" altLang="en-US" sz="1300"/>
            </a:p>
          </p:txBody>
        </p:sp>
        <p:sp>
          <p:nvSpPr>
            <p:cNvPr id="96" name="Line 133"/>
            <p:cNvSpPr>
              <a:spLocks noChangeShapeType="1"/>
            </p:cNvSpPr>
            <p:nvPr/>
          </p:nvSpPr>
          <p:spPr bwMode="auto">
            <a:xfrm flipH="1">
              <a:off x="1650041" y="4284583"/>
              <a:ext cx="31728" cy="0"/>
            </a:xfrm>
            <a:prstGeom prst="line">
              <a:avLst/>
            </a:prstGeom>
            <a:noFill/>
            <a:ln w="1588">
              <a:solidFill>
                <a:srgbClr val="000000"/>
              </a:solidFill>
              <a:round/>
              <a:headEnd/>
              <a:tailEnd/>
            </a:ln>
          </p:spPr>
          <p:txBody>
            <a:bodyPr/>
            <a:lstStyle/>
            <a:p>
              <a:endParaRPr lang="ja-JP" altLang="en-US" sz="1300"/>
            </a:p>
          </p:txBody>
        </p:sp>
        <p:sp>
          <p:nvSpPr>
            <p:cNvPr id="97" name="Line 134"/>
            <p:cNvSpPr>
              <a:spLocks noChangeShapeType="1"/>
            </p:cNvSpPr>
            <p:nvPr/>
          </p:nvSpPr>
          <p:spPr bwMode="auto">
            <a:xfrm flipH="1">
              <a:off x="1647157" y="4219352"/>
              <a:ext cx="67783" cy="0"/>
            </a:xfrm>
            <a:prstGeom prst="line">
              <a:avLst/>
            </a:prstGeom>
            <a:noFill/>
            <a:ln w="1588">
              <a:solidFill>
                <a:srgbClr val="000000"/>
              </a:solidFill>
              <a:round/>
              <a:headEnd/>
              <a:tailEnd/>
            </a:ln>
          </p:spPr>
          <p:txBody>
            <a:bodyPr/>
            <a:lstStyle/>
            <a:p>
              <a:endParaRPr lang="ja-JP" altLang="en-US" sz="1300"/>
            </a:p>
          </p:txBody>
        </p:sp>
        <p:sp>
          <p:nvSpPr>
            <p:cNvPr id="98" name="Line 135"/>
            <p:cNvSpPr>
              <a:spLocks noChangeShapeType="1"/>
            </p:cNvSpPr>
            <p:nvPr/>
          </p:nvSpPr>
          <p:spPr bwMode="auto">
            <a:xfrm flipH="1">
              <a:off x="1650041" y="4155452"/>
              <a:ext cx="31728" cy="0"/>
            </a:xfrm>
            <a:prstGeom prst="line">
              <a:avLst/>
            </a:prstGeom>
            <a:noFill/>
            <a:ln w="1588">
              <a:solidFill>
                <a:srgbClr val="000000"/>
              </a:solidFill>
              <a:round/>
              <a:headEnd/>
              <a:tailEnd/>
            </a:ln>
          </p:spPr>
          <p:txBody>
            <a:bodyPr/>
            <a:lstStyle/>
            <a:p>
              <a:endParaRPr lang="ja-JP" altLang="en-US" sz="1300"/>
            </a:p>
          </p:txBody>
        </p:sp>
        <p:sp>
          <p:nvSpPr>
            <p:cNvPr id="99" name="Line 136"/>
            <p:cNvSpPr>
              <a:spLocks noChangeShapeType="1"/>
            </p:cNvSpPr>
            <p:nvPr/>
          </p:nvSpPr>
          <p:spPr bwMode="auto">
            <a:xfrm flipH="1">
              <a:off x="1650041" y="4092884"/>
              <a:ext cx="31728" cy="0"/>
            </a:xfrm>
            <a:prstGeom prst="line">
              <a:avLst/>
            </a:prstGeom>
            <a:noFill/>
            <a:ln w="1588">
              <a:solidFill>
                <a:srgbClr val="000000"/>
              </a:solidFill>
              <a:round/>
              <a:headEnd/>
              <a:tailEnd/>
            </a:ln>
          </p:spPr>
          <p:txBody>
            <a:bodyPr/>
            <a:lstStyle/>
            <a:p>
              <a:endParaRPr lang="ja-JP" altLang="en-US" sz="1300"/>
            </a:p>
          </p:txBody>
        </p:sp>
        <p:sp>
          <p:nvSpPr>
            <p:cNvPr id="100" name="Line 137"/>
            <p:cNvSpPr>
              <a:spLocks noChangeShapeType="1"/>
            </p:cNvSpPr>
            <p:nvPr/>
          </p:nvSpPr>
          <p:spPr bwMode="auto">
            <a:xfrm flipH="1">
              <a:off x="1650041" y="4024991"/>
              <a:ext cx="31728" cy="0"/>
            </a:xfrm>
            <a:prstGeom prst="line">
              <a:avLst/>
            </a:prstGeom>
            <a:noFill/>
            <a:ln w="1588">
              <a:solidFill>
                <a:srgbClr val="000000"/>
              </a:solidFill>
              <a:round/>
              <a:headEnd/>
              <a:tailEnd/>
            </a:ln>
          </p:spPr>
          <p:txBody>
            <a:bodyPr/>
            <a:lstStyle/>
            <a:p>
              <a:endParaRPr lang="ja-JP" altLang="en-US" sz="1300"/>
            </a:p>
          </p:txBody>
        </p:sp>
        <p:sp>
          <p:nvSpPr>
            <p:cNvPr id="101" name="Line 138"/>
            <p:cNvSpPr>
              <a:spLocks noChangeShapeType="1"/>
            </p:cNvSpPr>
            <p:nvPr/>
          </p:nvSpPr>
          <p:spPr bwMode="auto">
            <a:xfrm flipH="1">
              <a:off x="1650041" y="3961091"/>
              <a:ext cx="31728" cy="0"/>
            </a:xfrm>
            <a:prstGeom prst="line">
              <a:avLst/>
            </a:prstGeom>
            <a:noFill/>
            <a:ln w="1588">
              <a:solidFill>
                <a:srgbClr val="000000"/>
              </a:solidFill>
              <a:round/>
              <a:headEnd/>
              <a:tailEnd/>
            </a:ln>
          </p:spPr>
          <p:txBody>
            <a:bodyPr/>
            <a:lstStyle/>
            <a:p>
              <a:endParaRPr lang="ja-JP" altLang="en-US" sz="1300"/>
            </a:p>
          </p:txBody>
        </p:sp>
        <p:sp>
          <p:nvSpPr>
            <p:cNvPr id="102" name="Line 139"/>
            <p:cNvSpPr>
              <a:spLocks noChangeShapeType="1"/>
            </p:cNvSpPr>
            <p:nvPr/>
          </p:nvSpPr>
          <p:spPr bwMode="auto">
            <a:xfrm flipH="1">
              <a:off x="1647157" y="3895860"/>
              <a:ext cx="67783" cy="0"/>
            </a:xfrm>
            <a:prstGeom prst="line">
              <a:avLst/>
            </a:prstGeom>
            <a:noFill/>
            <a:ln w="1588">
              <a:solidFill>
                <a:srgbClr val="000000"/>
              </a:solidFill>
              <a:round/>
              <a:headEnd/>
              <a:tailEnd/>
            </a:ln>
          </p:spPr>
          <p:txBody>
            <a:bodyPr/>
            <a:lstStyle/>
            <a:p>
              <a:endParaRPr lang="ja-JP" altLang="en-US" sz="1300"/>
            </a:p>
          </p:txBody>
        </p:sp>
        <p:sp>
          <p:nvSpPr>
            <p:cNvPr id="103" name="Line 140"/>
            <p:cNvSpPr>
              <a:spLocks noChangeShapeType="1"/>
            </p:cNvSpPr>
            <p:nvPr/>
          </p:nvSpPr>
          <p:spPr bwMode="auto">
            <a:xfrm flipH="1">
              <a:off x="1650041" y="3833292"/>
              <a:ext cx="31728" cy="0"/>
            </a:xfrm>
            <a:prstGeom prst="line">
              <a:avLst/>
            </a:prstGeom>
            <a:noFill/>
            <a:ln w="1588">
              <a:solidFill>
                <a:srgbClr val="000000"/>
              </a:solidFill>
              <a:round/>
              <a:headEnd/>
              <a:tailEnd/>
            </a:ln>
          </p:spPr>
          <p:txBody>
            <a:bodyPr/>
            <a:lstStyle/>
            <a:p>
              <a:endParaRPr lang="ja-JP" altLang="en-US" sz="1300"/>
            </a:p>
          </p:txBody>
        </p:sp>
        <p:sp>
          <p:nvSpPr>
            <p:cNvPr id="104" name="Line 141"/>
            <p:cNvSpPr>
              <a:spLocks noChangeShapeType="1"/>
            </p:cNvSpPr>
            <p:nvPr/>
          </p:nvSpPr>
          <p:spPr bwMode="auto">
            <a:xfrm flipH="1">
              <a:off x="1650041" y="3768061"/>
              <a:ext cx="31728" cy="0"/>
            </a:xfrm>
            <a:prstGeom prst="line">
              <a:avLst/>
            </a:prstGeom>
            <a:noFill/>
            <a:ln w="1588">
              <a:solidFill>
                <a:srgbClr val="000000"/>
              </a:solidFill>
              <a:round/>
              <a:headEnd/>
              <a:tailEnd/>
            </a:ln>
          </p:spPr>
          <p:txBody>
            <a:bodyPr/>
            <a:lstStyle/>
            <a:p>
              <a:endParaRPr lang="ja-JP" altLang="en-US" sz="1300"/>
            </a:p>
          </p:txBody>
        </p:sp>
        <p:sp>
          <p:nvSpPr>
            <p:cNvPr id="105" name="Line 142"/>
            <p:cNvSpPr>
              <a:spLocks noChangeShapeType="1"/>
            </p:cNvSpPr>
            <p:nvPr/>
          </p:nvSpPr>
          <p:spPr bwMode="auto">
            <a:xfrm flipH="1">
              <a:off x="1650041" y="3704161"/>
              <a:ext cx="31728" cy="0"/>
            </a:xfrm>
            <a:prstGeom prst="line">
              <a:avLst/>
            </a:prstGeom>
            <a:noFill/>
            <a:ln w="1588">
              <a:solidFill>
                <a:srgbClr val="000000"/>
              </a:solidFill>
              <a:round/>
              <a:headEnd/>
              <a:tailEnd/>
            </a:ln>
          </p:spPr>
          <p:txBody>
            <a:bodyPr/>
            <a:lstStyle/>
            <a:p>
              <a:endParaRPr lang="ja-JP" altLang="en-US" sz="1300"/>
            </a:p>
          </p:txBody>
        </p:sp>
        <p:sp>
          <p:nvSpPr>
            <p:cNvPr id="106" name="Line 143"/>
            <p:cNvSpPr>
              <a:spLocks noChangeShapeType="1"/>
            </p:cNvSpPr>
            <p:nvPr/>
          </p:nvSpPr>
          <p:spPr bwMode="auto">
            <a:xfrm flipH="1">
              <a:off x="1650041" y="3638931"/>
              <a:ext cx="31728" cy="0"/>
            </a:xfrm>
            <a:prstGeom prst="line">
              <a:avLst/>
            </a:prstGeom>
            <a:noFill/>
            <a:ln w="1588">
              <a:solidFill>
                <a:srgbClr val="000000"/>
              </a:solidFill>
              <a:round/>
              <a:headEnd/>
              <a:tailEnd/>
            </a:ln>
          </p:spPr>
          <p:txBody>
            <a:bodyPr/>
            <a:lstStyle/>
            <a:p>
              <a:endParaRPr lang="ja-JP" altLang="en-US" sz="1300"/>
            </a:p>
          </p:txBody>
        </p:sp>
        <p:sp>
          <p:nvSpPr>
            <p:cNvPr id="107" name="Line 144"/>
            <p:cNvSpPr>
              <a:spLocks noChangeShapeType="1"/>
            </p:cNvSpPr>
            <p:nvPr/>
          </p:nvSpPr>
          <p:spPr bwMode="auto">
            <a:xfrm flipH="1">
              <a:off x="1647157" y="3576362"/>
              <a:ext cx="67783" cy="0"/>
            </a:xfrm>
            <a:prstGeom prst="line">
              <a:avLst/>
            </a:prstGeom>
            <a:noFill/>
            <a:ln w="1588">
              <a:solidFill>
                <a:srgbClr val="000000"/>
              </a:solidFill>
              <a:round/>
              <a:headEnd/>
              <a:tailEnd/>
            </a:ln>
          </p:spPr>
          <p:txBody>
            <a:bodyPr/>
            <a:lstStyle/>
            <a:p>
              <a:endParaRPr lang="ja-JP" altLang="en-US" sz="1300"/>
            </a:p>
          </p:txBody>
        </p:sp>
        <p:sp>
          <p:nvSpPr>
            <p:cNvPr id="108" name="Line 145"/>
            <p:cNvSpPr>
              <a:spLocks noChangeShapeType="1"/>
            </p:cNvSpPr>
            <p:nvPr/>
          </p:nvSpPr>
          <p:spPr bwMode="auto">
            <a:xfrm flipH="1">
              <a:off x="1650041" y="3511131"/>
              <a:ext cx="31728" cy="0"/>
            </a:xfrm>
            <a:prstGeom prst="line">
              <a:avLst/>
            </a:prstGeom>
            <a:noFill/>
            <a:ln w="1588">
              <a:solidFill>
                <a:srgbClr val="000000"/>
              </a:solidFill>
              <a:round/>
              <a:headEnd/>
              <a:tailEnd/>
            </a:ln>
          </p:spPr>
          <p:txBody>
            <a:bodyPr/>
            <a:lstStyle/>
            <a:p>
              <a:endParaRPr lang="ja-JP" altLang="en-US" sz="1300"/>
            </a:p>
          </p:txBody>
        </p:sp>
        <p:sp>
          <p:nvSpPr>
            <p:cNvPr id="109" name="Line 146"/>
            <p:cNvSpPr>
              <a:spLocks noChangeShapeType="1"/>
            </p:cNvSpPr>
            <p:nvPr/>
          </p:nvSpPr>
          <p:spPr bwMode="auto">
            <a:xfrm flipH="1">
              <a:off x="1650041" y="3447232"/>
              <a:ext cx="31728" cy="0"/>
            </a:xfrm>
            <a:prstGeom prst="line">
              <a:avLst/>
            </a:prstGeom>
            <a:noFill/>
            <a:ln w="1588">
              <a:solidFill>
                <a:srgbClr val="000000"/>
              </a:solidFill>
              <a:round/>
              <a:headEnd/>
              <a:tailEnd/>
            </a:ln>
          </p:spPr>
          <p:txBody>
            <a:bodyPr/>
            <a:lstStyle/>
            <a:p>
              <a:endParaRPr lang="ja-JP" altLang="en-US" sz="1300"/>
            </a:p>
          </p:txBody>
        </p:sp>
        <p:sp>
          <p:nvSpPr>
            <p:cNvPr id="110" name="Line 147"/>
            <p:cNvSpPr>
              <a:spLocks noChangeShapeType="1"/>
            </p:cNvSpPr>
            <p:nvPr/>
          </p:nvSpPr>
          <p:spPr bwMode="auto">
            <a:xfrm flipH="1">
              <a:off x="1650041" y="3379339"/>
              <a:ext cx="31728" cy="0"/>
            </a:xfrm>
            <a:prstGeom prst="line">
              <a:avLst/>
            </a:prstGeom>
            <a:noFill/>
            <a:ln w="1588">
              <a:solidFill>
                <a:srgbClr val="000000"/>
              </a:solidFill>
              <a:round/>
              <a:headEnd/>
              <a:tailEnd/>
            </a:ln>
          </p:spPr>
          <p:txBody>
            <a:bodyPr/>
            <a:lstStyle/>
            <a:p>
              <a:endParaRPr lang="ja-JP" altLang="en-US" sz="1300"/>
            </a:p>
          </p:txBody>
        </p:sp>
        <p:sp>
          <p:nvSpPr>
            <p:cNvPr id="111" name="Line 148"/>
            <p:cNvSpPr>
              <a:spLocks noChangeShapeType="1"/>
            </p:cNvSpPr>
            <p:nvPr/>
          </p:nvSpPr>
          <p:spPr bwMode="auto">
            <a:xfrm flipH="1">
              <a:off x="1650041" y="3318101"/>
              <a:ext cx="31728" cy="0"/>
            </a:xfrm>
            <a:prstGeom prst="line">
              <a:avLst/>
            </a:prstGeom>
            <a:noFill/>
            <a:ln w="1588">
              <a:solidFill>
                <a:srgbClr val="000000"/>
              </a:solidFill>
              <a:round/>
              <a:headEnd/>
              <a:tailEnd/>
            </a:ln>
          </p:spPr>
          <p:txBody>
            <a:bodyPr/>
            <a:lstStyle/>
            <a:p>
              <a:endParaRPr lang="ja-JP" altLang="en-US" sz="1300"/>
            </a:p>
          </p:txBody>
        </p:sp>
        <p:sp>
          <p:nvSpPr>
            <p:cNvPr id="112" name="Line 149"/>
            <p:cNvSpPr>
              <a:spLocks noChangeShapeType="1"/>
            </p:cNvSpPr>
            <p:nvPr/>
          </p:nvSpPr>
          <p:spPr bwMode="auto">
            <a:xfrm flipH="1">
              <a:off x="1647157" y="3255533"/>
              <a:ext cx="67783" cy="0"/>
            </a:xfrm>
            <a:prstGeom prst="line">
              <a:avLst/>
            </a:prstGeom>
            <a:noFill/>
            <a:ln w="1588">
              <a:solidFill>
                <a:srgbClr val="000000"/>
              </a:solidFill>
              <a:round/>
              <a:headEnd/>
              <a:tailEnd/>
            </a:ln>
          </p:spPr>
          <p:txBody>
            <a:bodyPr/>
            <a:lstStyle/>
            <a:p>
              <a:endParaRPr lang="ja-JP" altLang="en-US" sz="1300"/>
            </a:p>
          </p:txBody>
        </p:sp>
        <p:sp>
          <p:nvSpPr>
            <p:cNvPr id="113" name="Line 150"/>
            <p:cNvSpPr>
              <a:spLocks noChangeShapeType="1"/>
            </p:cNvSpPr>
            <p:nvPr/>
          </p:nvSpPr>
          <p:spPr bwMode="auto">
            <a:xfrm flipH="1">
              <a:off x="1650041" y="3187640"/>
              <a:ext cx="31728" cy="0"/>
            </a:xfrm>
            <a:prstGeom prst="line">
              <a:avLst/>
            </a:prstGeom>
            <a:noFill/>
            <a:ln w="1588">
              <a:solidFill>
                <a:srgbClr val="000000"/>
              </a:solidFill>
              <a:round/>
              <a:headEnd/>
              <a:tailEnd/>
            </a:ln>
          </p:spPr>
          <p:txBody>
            <a:bodyPr/>
            <a:lstStyle/>
            <a:p>
              <a:endParaRPr lang="ja-JP" altLang="en-US" sz="1300"/>
            </a:p>
          </p:txBody>
        </p:sp>
        <p:sp>
          <p:nvSpPr>
            <p:cNvPr id="114" name="Line 151"/>
            <p:cNvSpPr>
              <a:spLocks noChangeShapeType="1"/>
            </p:cNvSpPr>
            <p:nvPr/>
          </p:nvSpPr>
          <p:spPr bwMode="auto">
            <a:xfrm flipH="1">
              <a:off x="1650041" y="3122409"/>
              <a:ext cx="31728" cy="0"/>
            </a:xfrm>
            <a:prstGeom prst="line">
              <a:avLst/>
            </a:prstGeom>
            <a:noFill/>
            <a:ln w="1588">
              <a:solidFill>
                <a:srgbClr val="000000"/>
              </a:solidFill>
              <a:round/>
              <a:headEnd/>
              <a:tailEnd/>
            </a:ln>
          </p:spPr>
          <p:txBody>
            <a:bodyPr/>
            <a:lstStyle/>
            <a:p>
              <a:endParaRPr lang="ja-JP" altLang="en-US" sz="1300"/>
            </a:p>
          </p:txBody>
        </p:sp>
        <p:sp>
          <p:nvSpPr>
            <p:cNvPr id="115" name="Line 152"/>
            <p:cNvSpPr>
              <a:spLocks noChangeShapeType="1"/>
            </p:cNvSpPr>
            <p:nvPr/>
          </p:nvSpPr>
          <p:spPr bwMode="auto">
            <a:xfrm flipH="1">
              <a:off x="1650041" y="3059841"/>
              <a:ext cx="31728" cy="0"/>
            </a:xfrm>
            <a:prstGeom prst="line">
              <a:avLst/>
            </a:prstGeom>
            <a:noFill/>
            <a:ln w="1588">
              <a:solidFill>
                <a:srgbClr val="000000"/>
              </a:solidFill>
              <a:round/>
              <a:headEnd/>
              <a:tailEnd/>
            </a:ln>
          </p:spPr>
          <p:txBody>
            <a:bodyPr/>
            <a:lstStyle/>
            <a:p>
              <a:endParaRPr lang="ja-JP" altLang="en-US" sz="1300"/>
            </a:p>
          </p:txBody>
        </p:sp>
        <p:sp>
          <p:nvSpPr>
            <p:cNvPr id="116" name="Line 153"/>
            <p:cNvSpPr>
              <a:spLocks noChangeShapeType="1"/>
            </p:cNvSpPr>
            <p:nvPr/>
          </p:nvSpPr>
          <p:spPr bwMode="auto">
            <a:xfrm flipH="1">
              <a:off x="1650041" y="2995941"/>
              <a:ext cx="31728" cy="0"/>
            </a:xfrm>
            <a:prstGeom prst="line">
              <a:avLst/>
            </a:prstGeom>
            <a:noFill/>
            <a:ln w="1588">
              <a:solidFill>
                <a:srgbClr val="000000"/>
              </a:solidFill>
              <a:round/>
              <a:headEnd/>
              <a:tailEnd/>
            </a:ln>
          </p:spPr>
          <p:txBody>
            <a:bodyPr/>
            <a:lstStyle/>
            <a:p>
              <a:endParaRPr lang="ja-JP" altLang="en-US" sz="1300"/>
            </a:p>
          </p:txBody>
        </p:sp>
        <p:sp>
          <p:nvSpPr>
            <p:cNvPr id="117" name="Line 154"/>
            <p:cNvSpPr>
              <a:spLocks noChangeShapeType="1"/>
            </p:cNvSpPr>
            <p:nvPr/>
          </p:nvSpPr>
          <p:spPr bwMode="auto">
            <a:xfrm flipH="1">
              <a:off x="1647157" y="2930710"/>
              <a:ext cx="67783" cy="0"/>
            </a:xfrm>
            <a:prstGeom prst="line">
              <a:avLst/>
            </a:prstGeom>
            <a:noFill/>
            <a:ln w="1588">
              <a:solidFill>
                <a:srgbClr val="000000"/>
              </a:solidFill>
              <a:round/>
              <a:headEnd/>
              <a:tailEnd/>
            </a:ln>
          </p:spPr>
          <p:txBody>
            <a:bodyPr/>
            <a:lstStyle/>
            <a:p>
              <a:endParaRPr lang="ja-JP" altLang="en-US" sz="1300"/>
            </a:p>
          </p:txBody>
        </p:sp>
        <p:sp>
          <p:nvSpPr>
            <p:cNvPr id="118" name="Line 155"/>
            <p:cNvSpPr>
              <a:spLocks noChangeShapeType="1"/>
            </p:cNvSpPr>
            <p:nvPr/>
          </p:nvSpPr>
          <p:spPr bwMode="auto">
            <a:xfrm flipH="1">
              <a:off x="1650041" y="2866811"/>
              <a:ext cx="31728" cy="0"/>
            </a:xfrm>
            <a:prstGeom prst="line">
              <a:avLst/>
            </a:prstGeom>
            <a:noFill/>
            <a:ln w="1588">
              <a:solidFill>
                <a:srgbClr val="000000"/>
              </a:solidFill>
              <a:round/>
              <a:headEnd/>
              <a:tailEnd/>
            </a:ln>
          </p:spPr>
          <p:txBody>
            <a:bodyPr/>
            <a:lstStyle/>
            <a:p>
              <a:endParaRPr lang="ja-JP" altLang="en-US" sz="1300"/>
            </a:p>
          </p:txBody>
        </p:sp>
        <p:sp>
          <p:nvSpPr>
            <p:cNvPr id="119" name="Line 156"/>
            <p:cNvSpPr>
              <a:spLocks noChangeShapeType="1"/>
            </p:cNvSpPr>
            <p:nvPr/>
          </p:nvSpPr>
          <p:spPr bwMode="auto">
            <a:xfrm flipH="1">
              <a:off x="1650041" y="2802911"/>
              <a:ext cx="31728" cy="0"/>
            </a:xfrm>
            <a:prstGeom prst="line">
              <a:avLst/>
            </a:prstGeom>
            <a:noFill/>
            <a:ln w="1588">
              <a:solidFill>
                <a:srgbClr val="000000"/>
              </a:solidFill>
              <a:round/>
              <a:headEnd/>
              <a:tailEnd/>
            </a:ln>
          </p:spPr>
          <p:txBody>
            <a:bodyPr/>
            <a:lstStyle/>
            <a:p>
              <a:endParaRPr lang="ja-JP" altLang="en-US" sz="1300"/>
            </a:p>
          </p:txBody>
        </p:sp>
        <p:sp>
          <p:nvSpPr>
            <p:cNvPr id="120" name="Line 157"/>
            <p:cNvSpPr>
              <a:spLocks noChangeShapeType="1"/>
            </p:cNvSpPr>
            <p:nvPr/>
          </p:nvSpPr>
          <p:spPr bwMode="auto">
            <a:xfrm flipH="1">
              <a:off x="1650041" y="2737680"/>
              <a:ext cx="31728" cy="0"/>
            </a:xfrm>
            <a:prstGeom prst="line">
              <a:avLst/>
            </a:prstGeom>
            <a:noFill/>
            <a:ln w="1588">
              <a:solidFill>
                <a:srgbClr val="000000"/>
              </a:solidFill>
              <a:round/>
              <a:headEnd/>
              <a:tailEnd/>
            </a:ln>
          </p:spPr>
          <p:txBody>
            <a:bodyPr/>
            <a:lstStyle/>
            <a:p>
              <a:endParaRPr lang="ja-JP" altLang="en-US" sz="1300"/>
            </a:p>
          </p:txBody>
        </p:sp>
        <p:sp>
          <p:nvSpPr>
            <p:cNvPr id="121" name="Line 158"/>
            <p:cNvSpPr>
              <a:spLocks noChangeShapeType="1"/>
            </p:cNvSpPr>
            <p:nvPr/>
          </p:nvSpPr>
          <p:spPr bwMode="auto">
            <a:xfrm flipH="1">
              <a:off x="1650041" y="2673781"/>
              <a:ext cx="31728" cy="0"/>
            </a:xfrm>
            <a:prstGeom prst="line">
              <a:avLst/>
            </a:prstGeom>
            <a:noFill/>
            <a:ln w="1588">
              <a:solidFill>
                <a:srgbClr val="000000"/>
              </a:solidFill>
              <a:round/>
              <a:headEnd/>
              <a:tailEnd/>
            </a:ln>
          </p:spPr>
          <p:txBody>
            <a:bodyPr/>
            <a:lstStyle/>
            <a:p>
              <a:endParaRPr lang="ja-JP" altLang="en-US" sz="1300"/>
            </a:p>
          </p:txBody>
        </p:sp>
        <p:sp>
          <p:nvSpPr>
            <p:cNvPr id="122" name="Line 159"/>
            <p:cNvSpPr>
              <a:spLocks noChangeShapeType="1"/>
            </p:cNvSpPr>
            <p:nvPr/>
          </p:nvSpPr>
          <p:spPr bwMode="auto">
            <a:xfrm flipH="1">
              <a:off x="1647157" y="2607218"/>
              <a:ext cx="67783" cy="0"/>
            </a:xfrm>
            <a:prstGeom prst="line">
              <a:avLst/>
            </a:prstGeom>
            <a:noFill/>
            <a:ln w="1588">
              <a:solidFill>
                <a:srgbClr val="000000"/>
              </a:solidFill>
              <a:round/>
              <a:headEnd/>
              <a:tailEnd/>
            </a:ln>
          </p:spPr>
          <p:txBody>
            <a:bodyPr/>
            <a:lstStyle/>
            <a:p>
              <a:endParaRPr lang="ja-JP" altLang="en-US" sz="1300"/>
            </a:p>
          </p:txBody>
        </p:sp>
        <p:sp>
          <p:nvSpPr>
            <p:cNvPr id="123" name="Line 160"/>
            <p:cNvSpPr>
              <a:spLocks noChangeShapeType="1"/>
            </p:cNvSpPr>
            <p:nvPr/>
          </p:nvSpPr>
          <p:spPr bwMode="auto">
            <a:xfrm flipH="1">
              <a:off x="1650041" y="2544650"/>
              <a:ext cx="31728" cy="0"/>
            </a:xfrm>
            <a:prstGeom prst="line">
              <a:avLst/>
            </a:prstGeom>
            <a:noFill/>
            <a:ln w="1588">
              <a:solidFill>
                <a:srgbClr val="000000"/>
              </a:solidFill>
              <a:round/>
              <a:headEnd/>
              <a:tailEnd/>
            </a:ln>
          </p:spPr>
          <p:txBody>
            <a:bodyPr/>
            <a:lstStyle/>
            <a:p>
              <a:endParaRPr lang="ja-JP" altLang="en-US" sz="1300"/>
            </a:p>
          </p:txBody>
        </p:sp>
        <p:sp>
          <p:nvSpPr>
            <p:cNvPr id="124" name="Line 161"/>
            <p:cNvSpPr>
              <a:spLocks noChangeShapeType="1"/>
            </p:cNvSpPr>
            <p:nvPr/>
          </p:nvSpPr>
          <p:spPr bwMode="auto">
            <a:xfrm flipH="1">
              <a:off x="1650041" y="2479419"/>
              <a:ext cx="31728" cy="0"/>
            </a:xfrm>
            <a:prstGeom prst="line">
              <a:avLst/>
            </a:prstGeom>
            <a:noFill/>
            <a:ln w="1588">
              <a:solidFill>
                <a:srgbClr val="000000"/>
              </a:solidFill>
              <a:round/>
              <a:headEnd/>
              <a:tailEnd/>
            </a:ln>
          </p:spPr>
          <p:txBody>
            <a:bodyPr/>
            <a:lstStyle/>
            <a:p>
              <a:endParaRPr lang="ja-JP" altLang="en-US" sz="1300"/>
            </a:p>
          </p:txBody>
        </p:sp>
        <p:sp>
          <p:nvSpPr>
            <p:cNvPr id="125" name="Line 162"/>
            <p:cNvSpPr>
              <a:spLocks noChangeShapeType="1"/>
            </p:cNvSpPr>
            <p:nvPr/>
          </p:nvSpPr>
          <p:spPr bwMode="auto">
            <a:xfrm flipH="1">
              <a:off x="1650041" y="2414188"/>
              <a:ext cx="31728" cy="0"/>
            </a:xfrm>
            <a:prstGeom prst="line">
              <a:avLst/>
            </a:prstGeom>
            <a:noFill/>
            <a:ln w="1588">
              <a:solidFill>
                <a:srgbClr val="000000"/>
              </a:solidFill>
              <a:round/>
              <a:headEnd/>
              <a:tailEnd/>
            </a:ln>
          </p:spPr>
          <p:txBody>
            <a:bodyPr/>
            <a:lstStyle/>
            <a:p>
              <a:endParaRPr lang="ja-JP" altLang="en-US" sz="1300"/>
            </a:p>
          </p:txBody>
        </p:sp>
        <p:sp>
          <p:nvSpPr>
            <p:cNvPr id="126" name="Line 163"/>
            <p:cNvSpPr>
              <a:spLocks noChangeShapeType="1"/>
            </p:cNvSpPr>
            <p:nvPr/>
          </p:nvSpPr>
          <p:spPr bwMode="auto">
            <a:xfrm flipH="1">
              <a:off x="1650041" y="2350289"/>
              <a:ext cx="31728" cy="0"/>
            </a:xfrm>
            <a:prstGeom prst="line">
              <a:avLst/>
            </a:prstGeom>
            <a:noFill/>
            <a:ln w="1588">
              <a:solidFill>
                <a:srgbClr val="000000"/>
              </a:solidFill>
              <a:round/>
              <a:headEnd/>
              <a:tailEnd/>
            </a:ln>
          </p:spPr>
          <p:txBody>
            <a:bodyPr/>
            <a:lstStyle/>
            <a:p>
              <a:endParaRPr lang="ja-JP" altLang="en-US" sz="1300"/>
            </a:p>
          </p:txBody>
        </p:sp>
        <p:sp>
          <p:nvSpPr>
            <p:cNvPr id="127" name="Line 164"/>
            <p:cNvSpPr>
              <a:spLocks noChangeShapeType="1"/>
            </p:cNvSpPr>
            <p:nvPr/>
          </p:nvSpPr>
          <p:spPr bwMode="auto">
            <a:xfrm flipH="1">
              <a:off x="1647157" y="2285058"/>
              <a:ext cx="67783" cy="0"/>
            </a:xfrm>
            <a:prstGeom prst="line">
              <a:avLst/>
            </a:prstGeom>
            <a:noFill/>
            <a:ln w="1588">
              <a:solidFill>
                <a:srgbClr val="000000"/>
              </a:solidFill>
              <a:round/>
              <a:headEnd/>
              <a:tailEnd/>
            </a:ln>
          </p:spPr>
          <p:txBody>
            <a:bodyPr/>
            <a:lstStyle/>
            <a:p>
              <a:endParaRPr lang="ja-JP" altLang="en-US" sz="1300"/>
            </a:p>
          </p:txBody>
        </p:sp>
        <p:sp>
          <p:nvSpPr>
            <p:cNvPr id="128" name="Line 165"/>
            <p:cNvSpPr>
              <a:spLocks noChangeShapeType="1"/>
            </p:cNvSpPr>
            <p:nvPr/>
          </p:nvSpPr>
          <p:spPr bwMode="auto">
            <a:xfrm flipH="1">
              <a:off x="1647157" y="5187164"/>
              <a:ext cx="67783" cy="0"/>
            </a:xfrm>
            <a:prstGeom prst="line">
              <a:avLst/>
            </a:prstGeom>
            <a:noFill/>
            <a:ln w="1588">
              <a:solidFill>
                <a:srgbClr val="000000"/>
              </a:solidFill>
              <a:round/>
              <a:headEnd/>
              <a:tailEnd/>
            </a:ln>
          </p:spPr>
          <p:txBody>
            <a:bodyPr/>
            <a:lstStyle/>
            <a:p>
              <a:endParaRPr lang="ja-JP" altLang="en-US" sz="1300"/>
            </a:p>
          </p:txBody>
        </p:sp>
        <p:sp>
          <p:nvSpPr>
            <p:cNvPr id="129" name="Line 166"/>
            <p:cNvSpPr>
              <a:spLocks noChangeShapeType="1"/>
            </p:cNvSpPr>
            <p:nvPr/>
          </p:nvSpPr>
          <p:spPr bwMode="auto">
            <a:xfrm flipH="1">
              <a:off x="1650041" y="5249733"/>
              <a:ext cx="31728" cy="0"/>
            </a:xfrm>
            <a:prstGeom prst="line">
              <a:avLst/>
            </a:prstGeom>
            <a:noFill/>
            <a:ln w="1588">
              <a:solidFill>
                <a:srgbClr val="000000"/>
              </a:solidFill>
              <a:round/>
              <a:headEnd/>
              <a:tailEnd/>
            </a:ln>
          </p:spPr>
          <p:txBody>
            <a:bodyPr/>
            <a:lstStyle/>
            <a:p>
              <a:endParaRPr lang="ja-JP" altLang="en-US" sz="1300"/>
            </a:p>
          </p:txBody>
        </p:sp>
        <p:sp>
          <p:nvSpPr>
            <p:cNvPr id="130" name="Line 167"/>
            <p:cNvSpPr>
              <a:spLocks noChangeShapeType="1"/>
            </p:cNvSpPr>
            <p:nvPr/>
          </p:nvSpPr>
          <p:spPr bwMode="auto">
            <a:xfrm flipH="1">
              <a:off x="1650041" y="5316295"/>
              <a:ext cx="31728" cy="0"/>
            </a:xfrm>
            <a:prstGeom prst="line">
              <a:avLst/>
            </a:prstGeom>
            <a:noFill/>
            <a:ln w="1588">
              <a:solidFill>
                <a:srgbClr val="000000"/>
              </a:solidFill>
              <a:round/>
              <a:headEnd/>
              <a:tailEnd/>
            </a:ln>
          </p:spPr>
          <p:txBody>
            <a:bodyPr/>
            <a:lstStyle/>
            <a:p>
              <a:endParaRPr lang="ja-JP" altLang="en-US" sz="1300"/>
            </a:p>
          </p:txBody>
        </p:sp>
        <p:sp>
          <p:nvSpPr>
            <p:cNvPr id="131" name="Line 168"/>
            <p:cNvSpPr>
              <a:spLocks noChangeShapeType="1"/>
            </p:cNvSpPr>
            <p:nvPr/>
          </p:nvSpPr>
          <p:spPr bwMode="auto">
            <a:xfrm flipH="1">
              <a:off x="1647157" y="2285058"/>
              <a:ext cx="67783" cy="0"/>
            </a:xfrm>
            <a:prstGeom prst="line">
              <a:avLst/>
            </a:prstGeom>
            <a:noFill/>
            <a:ln w="1588">
              <a:solidFill>
                <a:srgbClr val="000000"/>
              </a:solidFill>
              <a:round/>
              <a:headEnd/>
              <a:tailEnd/>
            </a:ln>
          </p:spPr>
          <p:txBody>
            <a:bodyPr/>
            <a:lstStyle/>
            <a:p>
              <a:endParaRPr lang="ja-JP" altLang="en-US" sz="1300"/>
            </a:p>
          </p:txBody>
        </p:sp>
        <p:sp>
          <p:nvSpPr>
            <p:cNvPr id="132" name="Line 169"/>
            <p:cNvSpPr>
              <a:spLocks noChangeShapeType="1"/>
            </p:cNvSpPr>
            <p:nvPr/>
          </p:nvSpPr>
          <p:spPr bwMode="auto">
            <a:xfrm flipH="1">
              <a:off x="1650041" y="2222490"/>
              <a:ext cx="31728" cy="0"/>
            </a:xfrm>
            <a:prstGeom prst="line">
              <a:avLst/>
            </a:prstGeom>
            <a:noFill/>
            <a:ln w="1588">
              <a:solidFill>
                <a:srgbClr val="000000"/>
              </a:solidFill>
              <a:round/>
              <a:headEnd/>
              <a:tailEnd/>
            </a:ln>
          </p:spPr>
          <p:txBody>
            <a:bodyPr/>
            <a:lstStyle/>
            <a:p>
              <a:endParaRPr lang="ja-JP" altLang="en-US" sz="1300"/>
            </a:p>
          </p:txBody>
        </p:sp>
        <p:sp>
          <p:nvSpPr>
            <p:cNvPr id="133" name="Line 170"/>
            <p:cNvSpPr>
              <a:spLocks noChangeShapeType="1"/>
            </p:cNvSpPr>
            <p:nvPr/>
          </p:nvSpPr>
          <p:spPr bwMode="auto">
            <a:xfrm flipH="1">
              <a:off x="1650041" y="2155928"/>
              <a:ext cx="31728" cy="0"/>
            </a:xfrm>
            <a:prstGeom prst="line">
              <a:avLst/>
            </a:prstGeom>
            <a:noFill/>
            <a:ln w="1588">
              <a:solidFill>
                <a:srgbClr val="000000"/>
              </a:solidFill>
              <a:round/>
              <a:headEnd/>
              <a:tailEnd/>
            </a:ln>
          </p:spPr>
          <p:txBody>
            <a:bodyPr/>
            <a:lstStyle/>
            <a:p>
              <a:endParaRPr lang="ja-JP" altLang="en-US" sz="1300"/>
            </a:p>
          </p:txBody>
        </p:sp>
        <p:sp>
          <p:nvSpPr>
            <p:cNvPr id="134" name="Freeform 171"/>
            <p:cNvSpPr>
              <a:spLocks/>
            </p:cNvSpPr>
            <p:nvPr/>
          </p:nvSpPr>
          <p:spPr bwMode="auto">
            <a:xfrm>
              <a:off x="1479864" y="5159208"/>
              <a:ext cx="36055" cy="55912"/>
            </a:xfrm>
            <a:custGeom>
              <a:avLst/>
              <a:gdLst>
                <a:gd name="T0" fmla="*/ 2 w 42"/>
                <a:gd name="T1" fmla="*/ 13 h 63"/>
                <a:gd name="T2" fmla="*/ 4 w 42"/>
                <a:gd name="T3" fmla="*/ 2 h 63"/>
                <a:gd name="T4" fmla="*/ 2 w 42"/>
                <a:gd name="T5" fmla="*/ 2 h 63"/>
                <a:gd name="T6" fmla="*/ 1 w 42"/>
                <a:gd name="T7" fmla="*/ 3 h 63"/>
                <a:gd name="T8" fmla="*/ 1 w 42"/>
                <a:gd name="T9" fmla="*/ 3 h 63"/>
                <a:gd name="T10" fmla="*/ 1 w 42"/>
                <a:gd name="T11" fmla="*/ 3 h 63"/>
                <a:gd name="T12" fmla="*/ 1 w 42"/>
                <a:gd name="T13" fmla="*/ 4 h 63"/>
                <a:gd name="T14" fmla="*/ 0 w 42"/>
                <a:gd name="T15" fmla="*/ 4 h 63"/>
                <a:gd name="T16" fmla="*/ 1 w 42"/>
                <a:gd name="T17" fmla="*/ 0 h 63"/>
                <a:gd name="T18" fmla="*/ 5 w 42"/>
                <a:gd name="T19" fmla="*/ 0 h 63"/>
                <a:gd name="T20" fmla="*/ 2 w 42"/>
                <a:gd name="T21" fmla="*/ 13 h 63"/>
                <a:gd name="T22" fmla="*/ 2 w 42"/>
                <a:gd name="T23" fmla="*/ 13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63"/>
                <a:gd name="T38" fmla="*/ 42 w 42"/>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63">
                  <a:moveTo>
                    <a:pt x="14" y="63"/>
                  </a:moveTo>
                  <a:lnTo>
                    <a:pt x="31" y="12"/>
                  </a:lnTo>
                  <a:lnTo>
                    <a:pt x="18" y="12"/>
                  </a:lnTo>
                  <a:lnTo>
                    <a:pt x="11" y="13"/>
                  </a:lnTo>
                  <a:lnTo>
                    <a:pt x="5" y="14"/>
                  </a:lnTo>
                  <a:lnTo>
                    <a:pt x="4" y="16"/>
                  </a:lnTo>
                  <a:lnTo>
                    <a:pt x="2" y="19"/>
                  </a:lnTo>
                  <a:lnTo>
                    <a:pt x="0" y="19"/>
                  </a:lnTo>
                  <a:lnTo>
                    <a:pt x="5" y="0"/>
                  </a:lnTo>
                  <a:lnTo>
                    <a:pt x="42" y="0"/>
                  </a:lnTo>
                  <a:lnTo>
                    <a:pt x="19" y="63"/>
                  </a:lnTo>
                  <a:lnTo>
                    <a:pt x="14" y="63"/>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35" name="Freeform 172"/>
            <p:cNvSpPr>
              <a:spLocks noEditPoints="1"/>
            </p:cNvSpPr>
            <p:nvPr/>
          </p:nvSpPr>
          <p:spPr bwMode="auto">
            <a:xfrm>
              <a:off x="1521687" y="5157877"/>
              <a:ext cx="34612" cy="59906"/>
            </a:xfrm>
            <a:custGeom>
              <a:avLst/>
              <a:gdLst>
                <a:gd name="T0" fmla="*/ 5 w 41"/>
                <a:gd name="T1" fmla="*/ 7 h 66"/>
                <a:gd name="T2" fmla="*/ 5 w 41"/>
                <a:gd name="T3" fmla="*/ 10 h 66"/>
                <a:gd name="T4" fmla="*/ 5 w 41"/>
                <a:gd name="T5" fmla="*/ 11 h 66"/>
                <a:gd name="T6" fmla="*/ 4 w 41"/>
                <a:gd name="T7" fmla="*/ 12 h 66"/>
                <a:gd name="T8" fmla="*/ 4 w 41"/>
                <a:gd name="T9" fmla="*/ 14 h 66"/>
                <a:gd name="T10" fmla="*/ 3 w 41"/>
                <a:gd name="T11" fmla="*/ 14 h 66"/>
                <a:gd name="T12" fmla="*/ 2 w 41"/>
                <a:gd name="T13" fmla="*/ 14 h 66"/>
                <a:gd name="T14" fmla="*/ 1 w 41"/>
                <a:gd name="T15" fmla="*/ 14 h 66"/>
                <a:gd name="T16" fmla="*/ 1 w 41"/>
                <a:gd name="T17" fmla="*/ 13 h 66"/>
                <a:gd name="T18" fmla="*/ 1 w 41"/>
                <a:gd name="T19" fmla="*/ 12 h 66"/>
                <a:gd name="T20" fmla="*/ 1 w 41"/>
                <a:gd name="T21" fmla="*/ 12 h 66"/>
                <a:gd name="T22" fmla="*/ 1 w 41"/>
                <a:gd name="T23" fmla="*/ 11 h 66"/>
                <a:gd name="T24" fmla="*/ 0 w 41"/>
                <a:gd name="T25" fmla="*/ 9 h 66"/>
                <a:gd name="T26" fmla="*/ 0 w 41"/>
                <a:gd name="T27" fmla="*/ 5 h 66"/>
                <a:gd name="T28" fmla="*/ 1 w 41"/>
                <a:gd name="T29" fmla="*/ 2 h 66"/>
                <a:gd name="T30" fmla="*/ 1 w 41"/>
                <a:gd name="T31" fmla="*/ 1 h 66"/>
                <a:gd name="T32" fmla="*/ 2 w 41"/>
                <a:gd name="T33" fmla="*/ 1 h 66"/>
                <a:gd name="T34" fmla="*/ 2 w 41"/>
                <a:gd name="T35" fmla="*/ 0 h 66"/>
                <a:gd name="T36" fmla="*/ 3 w 41"/>
                <a:gd name="T37" fmla="*/ 0 h 66"/>
                <a:gd name="T38" fmla="*/ 3 w 41"/>
                <a:gd name="T39" fmla="*/ 1 h 66"/>
                <a:gd name="T40" fmla="*/ 4 w 41"/>
                <a:gd name="T41" fmla="*/ 1 h 66"/>
                <a:gd name="T42" fmla="*/ 4 w 41"/>
                <a:gd name="T43" fmla="*/ 1 h 66"/>
                <a:gd name="T44" fmla="*/ 4 w 41"/>
                <a:gd name="T45" fmla="*/ 2 h 66"/>
                <a:gd name="T46" fmla="*/ 5 w 41"/>
                <a:gd name="T47" fmla="*/ 3 h 66"/>
                <a:gd name="T48" fmla="*/ 5 w 41"/>
                <a:gd name="T49" fmla="*/ 5 h 66"/>
                <a:gd name="T50" fmla="*/ 5 w 41"/>
                <a:gd name="T51" fmla="*/ 5 h 66"/>
                <a:gd name="T52" fmla="*/ 5 w 41"/>
                <a:gd name="T53" fmla="*/ 7 h 66"/>
                <a:gd name="T54" fmla="*/ 3 w 41"/>
                <a:gd name="T55" fmla="*/ 7 h 66"/>
                <a:gd name="T56" fmla="*/ 3 w 41"/>
                <a:gd name="T57" fmla="*/ 2 h 66"/>
                <a:gd name="T58" fmla="*/ 3 w 41"/>
                <a:gd name="T59" fmla="*/ 1 h 66"/>
                <a:gd name="T60" fmla="*/ 3 w 41"/>
                <a:gd name="T61" fmla="*/ 1 h 66"/>
                <a:gd name="T62" fmla="*/ 2 w 41"/>
                <a:gd name="T63" fmla="*/ 1 h 66"/>
                <a:gd name="T64" fmla="*/ 2 w 41"/>
                <a:gd name="T65" fmla="*/ 1 h 66"/>
                <a:gd name="T66" fmla="*/ 2 w 41"/>
                <a:gd name="T67" fmla="*/ 1 h 66"/>
                <a:gd name="T68" fmla="*/ 2 w 41"/>
                <a:gd name="T69" fmla="*/ 1 h 66"/>
                <a:gd name="T70" fmla="*/ 2 w 41"/>
                <a:gd name="T71" fmla="*/ 2 h 66"/>
                <a:gd name="T72" fmla="*/ 2 w 41"/>
                <a:gd name="T73" fmla="*/ 3 h 66"/>
                <a:gd name="T74" fmla="*/ 2 w 41"/>
                <a:gd name="T75" fmla="*/ 12 h 66"/>
                <a:gd name="T76" fmla="*/ 2 w 41"/>
                <a:gd name="T77" fmla="*/ 12 h 66"/>
                <a:gd name="T78" fmla="*/ 2 w 41"/>
                <a:gd name="T79" fmla="*/ 13 h 66"/>
                <a:gd name="T80" fmla="*/ 2 w 41"/>
                <a:gd name="T81" fmla="*/ 14 h 66"/>
                <a:gd name="T82" fmla="*/ 3 w 41"/>
                <a:gd name="T83" fmla="*/ 14 h 66"/>
                <a:gd name="T84" fmla="*/ 3 w 41"/>
                <a:gd name="T85" fmla="*/ 14 h 66"/>
                <a:gd name="T86" fmla="*/ 3 w 41"/>
                <a:gd name="T87" fmla="*/ 12 h 66"/>
                <a:gd name="T88" fmla="*/ 3 w 41"/>
                <a:gd name="T89" fmla="*/ 12 h 66"/>
                <a:gd name="T90" fmla="*/ 3 w 41"/>
                <a:gd name="T91" fmla="*/ 12 h 66"/>
                <a:gd name="T92" fmla="*/ 3 w 41"/>
                <a:gd name="T93" fmla="*/ 7 h 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1"/>
                <a:gd name="T142" fmla="*/ 0 h 66"/>
                <a:gd name="T143" fmla="*/ 41 w 41"/>
                <a:gd name="T144" fmla="*/ 66 h 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1" h="66">
                  <a:moveTo>
                    <a:pt x="41" y="32"/>
                  </a:moveTo>
                  <a:lnTo>
                    <a:pt x="40" y="42"/>
                  </a:lnTo>
                  <a:lnTo>
                    <a:pt x="38" y="50"/>
                  </a:lnTo>
                  <a:lnTo>
                    <a:pt x="34" y="59"/>
                  </a:lnTo>
                  <a:lnTo>
                    <a:pt x="31" y="62"/>
                  </a:lnTo>
                  <a:lnTo>
                    <a:pt x="23" y="66"/>
                  </a:lnTo>
                  <a:lnTo>
                    <a:pt x="17" y="66"/>
                  </a:lnTo>
                  <a:lnTo>
                    <a:pt x="12" y="63"/>
                  </a:lnTo>
                  <a:lnTo>
                    <a:pt x="9" y="60"/>
                  </a:lnTo>
                  <a:lnTo>
                    <a:pt x="6" y="56"/>
                  </a:lnTo>
                  <a:lnTo>
                    <a:pt x="5" y="55"/>
                  </a:lnTo>
                  <a:lnTo>
                    <a:pt x="2" y="49"/>
                  </a:lnTo>
                  <a:lnTo>
                    <a:pt x="0" y="41"/>
                  </a:lnTo>
                  <a:lnTo>
                    <a:pt x="0" y="24"/>
                  </a:lnTo>
                  <a:lnTo>
                    <a:pt x="5" y="11"/>
                  </a:lnTo>
                  <a:lnTo>
                    <a:pt x="7" y="7"/>
                  </a:lnTo>
                  <a:lnTo>
                    <a:pt x="13" y="1"/>
                  </a:lnTo>
                  <a:lnTo>
                    <a:pt x="17" y="0"/>
                  </a:lnTo>
                  <a:lnTo>
                    <a:pt x="24" y="0"/>
                  </a:lnTo>
                  <a:lnTo>
                    <a:pt x="27" y="1"/>
                  </a:lnTo>
                  <a:lnTo>
                    <a:pt x="31" y="4"/>
                  </a:lnTo>
                  <a:lnTo>
                    <a:pt x="34" y="7"/>
                  </a:lnTo>
                  <a:lnTo>
                    <a:pt x="35" y="10"/>
                  </a:lnTo>
                  <a:lnTo>
                    <a:pt x="38" y="14"/>
                  </a:lnTo>
                  <a:lnTo>
                    <a:pt x="40" y="20"/>
                  </a:lnTo>
                  <a:lnTo>
                    <a:pt x="41" y="27"/>
                  </a:lnTo>
                  <a:lnTo>
                    <a:pt x="41" y="32"/>
                  </a:lnTo>
                  <a:close/>
                  <a:moveTo>
                    <a:pt x="27" y="32"/>
                  </a:moveTo>
                  <a:lnTo>
                    <a:pt x="27" y="10"/>
                  </a:lnTo>
                  <a:lnTo>
                    <a:pt x="26" y="7"/>
                  </a:lnTo>
                  <a:lnTo>
                    <a:pt x="23" y="4"/>
                  </a:lnTo>
                  <a:lnTo>
                    <a:pt x="21" y="4"/>
                  </a:lnTo>
                  <a:lnTo>
                    <a:pt x="20" y="3"/>
                  </a:lnTo>
                  <a:lnTo>
                    <a:pt x="19" y="3"/>
                  </a:lnTo>
                  <a:lnTo>
                    <a:pt x="16" y="6"/>
                  </a:lnTo>
                  <a:lnTo>
                    <a:pt x="16" y="10"/>
                  </a:lnTo>
                  <a:lnTo>
                    <a:pt x="14" y="15"/>
                  </a:lnTo>
                  <a:lnTo>
                    <a:pt x="14" y="53"/>
                  </a:lnTo>
                  <a:lnTo>
                    <a:pt x="16" y="56"/>
                  </a:lnTo>
                  <a:lnTo>
                    <a:pt x="16" y="60"/>
                  </a:lnTo>
                  <a:lnTo>
                    <a:pt x="19" y="63"/>
                  </a:lnTo>
                  <a:lnTo>
                    <a:pt x="23" y="63"/>
                  </a:lnTo>
                  <a:lnTo>
                    <a:pt x="23" y="62"/>
                  </a:lnTo>
                  <a:lnTo>
                    <a:pt x="26" y="59"/>
                  </a:lnTo>
                  <a:lnTo>
                    <a:pt x="27" y="56"/>
                  </a:lnTo>
                  <a:lnTo>
                    <a:pt x="27" y="53"/>
                  </a:lnTo>
                  <a:lnTo>
                    <a:pt x="27" y="3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36" name="Freeform 173"/>
            <p:cNvSpPr>
              <a:spLocks/>
            </p:cNvSpPr>
            <p:nvPr/>
          </p:nvSpPr>
          <p:spPr bwMode="auto">
            <a:xfrm>
              <a:off x="1479864" y="4837048"/>
              <a:ext cx="36055" cy="55912"/>
            </a:xfrm>
            <a:custGeom>
              <a:avLst/>
              <a:gdLst>
                <a:gd name="T0" fmla="*/ 2 w 42"/>
                <a:gd name="T1" fmla="*/ 13 h 63"/>
                <a:gd name="T2" fmla="*/ 4 w 42"/>
                <a:gd name="T3" fmla="*/ 2 h 63"/>
                <a:gd name="T4" fmla="*/ 2 w 42"/>
                <a:gd name="T5" fmla="*/ 2 h 63"/>
                <a:gd name="T6" fmla="*/ 1 w 42"/>
                <a:gd name="T7" fmla="*/ 3 h 63"/>
                <a:gd name="T8" fmla="*/ 1 w 42"/>
                <a:gd name="T9" fmla="*/ 3 h 63"/>
                <a:gd name="T10" fmla="*/ 1 w 42"/>
                <a:gd name="T11" fmla="*/ 3 h 63"/>
                <a:gd name="T12" fmla="*/ 1 w 42"/>
                <a:gd name="T13" fmla="*/ 3 h 63"/>
                <a:gd name="T14" fmla="*/ 0 w 42"/>
                <a:gd name="T15" fmla="*/ 3 h 63"/>
                <a:gd name="T16" fmla="*/ 1 w 42"/>
                <a:gd name="T17" fmla="*/ 0 h 63"/>
                <a:gd name="T18" fmla="*/ 5 w 42"/>
                <a:gd name="T19" fmla="*/ 0 h 63"/>
                <a:gd name="T20" fmla="*/ 2 w 42"/>
                <a:gd name="T21" fmla="*/ 13 h 63"/>
                <a:gd name="T22" fmla="*/ 2 w 42"/>
                <a:gd name="T23" fmla="*/ 13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63"/>
                <a:gd name="T38" fmla="*/ 42 w 42"/>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63">
                  <a:moveTo>
                    <a:pt x="14" y="63"/>
                  </a:moveTo>
                  <a:lnTo>
                    <a:pt x="31" y="11"/>
                  </a:lnTo>
                  <a:lnTo>
                    <a:pt x="18" y="11"/>
                  </a:lnTo>
                  <a:lnTo>
                    <a:pt x="11" y="13"/>
                  </a:lnTo>
                  <a:lnTo>
                    <a:pt x="5" y="14"/>
                  </a:lnTo>
                  <a:lnTo>
                    <a:pt x="4" y="16"/>
                  </a:lnTo>
                  <a:lnTo>
                    <a:pt x="2" y="18"/>
                  </a:lnTo>
                  <a:lnTo>
                    <a:pt x="0" y="18"/>
                  </a:lnTo>
                  <a:lnTo>
                    <a:pt x="5" y="0"/>
                  </a:lnTo>
                  <a:lnTo>
                    <a:pt x="42" y="0"/>
                  </a:lnTo>
                  <a:lnTo>
                    <a:pt x="19" y="63"/>
                  </a:lnTo>
                  <a:lnTo>
                    <a:pt x="14" y="63"/>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37" name="Freeform 174"/>
            <p:cNvSpPr>
              <a:spLocks/>
            </p:cNvSpPr>
            <p:nvPr/>
          </p:nvSpPr>
          <p:spPr bwMode="auto">
            <a:xfrm>
              <a:off x="1524571" y="4834385"/>
              <a:ext cx="28844" cy="58575"/>
            </a:xfrm>
            <a:custGeom>
              <a:avLst/>
              <a:gdLst>
                <a:gd name="T0" fmla="*/ 4 w 32"/>
                <a:gd name="T1" fmla="*/ 0 h 64"/>
                <a:gd name="T2" fmla="*/ 4 w 32"/>
                <a:gd name="T3" fmla="*/ 13 h 64"/>
                <a:gd name="T4" fmla="*/ 4 w 32"/>
                <a:gd name="T5" fmla="*/ 14 h 64"/>
                <a:gd name="T6" fmla="*/ 4 w 32"/>
                <a:gd name="T7" fmla="*/ 14 h 64"/>
                <a:gd name="T8" fmla="*/ 4 w 32"/>
                <a:gd name="T9" fmla="*/ 14 h 64"/>
                <a:gd name="T10" fmla="*/ 4 w 32"/>
                <a:gd name="T11" fmla="*/ 14 h 64"/>
                <a:gd name="T12" fmla="*/ 4 w 32"/>
                <a:gd name="T13" fmla="*/ 14 h 64"/>
                <a:gd name="T14" fmla="*/ 0 w 32"/>
                <a:gd name="T15" fmla="*/ 14 h 64"/>
                <a:gd name="T16" fmla="*/ 0 w 32"/>
                <a:gd name="T17" fmla="*/ 14 h 64"/>
                <a:gd name="T18" fmla="*/ 1 w 32"/>
                <a:gd name="T19" fmla="*/ 14 h 64"/>
                <a:gd name="T20" fmla="*/ 1 w 32"/>
                <a:gd name="T21" fmla="*/ 14 h 64"/>
                <a:gd name="T22" fmla="*/ 1 w 32"/>
                <a:gd name="T23" fmla="*/ 14 h 64"/>
                <a:gd name="T24" fmla="*/ 1 w 32"/>
                <a:gd name="T25" fmla="*/ 13 h 64"/>
                <a:gd name="T26" fmla="*/ 1 w 32"/>
                <a:gd name="T27" fmla="*/ 13 h 64"/>
                <a:gd name="T28" fmla="*/ 1 w 32"/>
                <a:gd name="T29" fmla="*/ 13 h 64"/>
                <a:gd name="T30" fmla="*/ 2 w 32"/>
                <a:gd name="T31" fmla="*/ 13 h 64"/>
                <a:gd name="T32" fmla="*/ 2 w 32"/>
                <a:gd name="T33" fmla="*/ 3 h 64"/>
                <a:gd name="T34" fmla="*/ 1 w 32"/>
                <a:gd name="T35" fmla="*/ 3 h 64"/>
                <a:gd name="T36" fmla="*/ 1 w 32"/>
                <a:gd name="T37" fmla="*/ 3 h 64"/>
                <a:gd name="T38" fmla="*/ 1 w 32"/>
                <a:gd name="T39" fmla="*/ 3 h 64"/>
                <a:gd name="T40" fmla="*/ 1 w 32"/>
                <a:gd name="T41" fmla="*/ 3 h 64"/>
                <a:gd name="T42" fmla="*/ 1 w 32"/>
                <a:gd name="T43" fmla="*/ 3 h 64"/>
                <a:gd name="T44" fmla="*/ 0 w 32"/>
                <a:gd name="T45" fmla="*/ 3 h 64"/>
                <a:gd name="T46" fmla="*/ 0 w 32"/>
                <a:gd name="T47" fmla="*/ 3 h 64"/>
                <a:gd name="T48" fmla="*/ 4 w 32"/>
                <a:gd name="T49" fmla="*/ 0 h 64"/>
                <a:gd name="T50" fmla="*/ 4 w 32"/>
                <a:gd name="T51" fmla="*/ 0 h 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
                <a:gd name="T79" fmla="*/ 0 h 64"/>
                <a:gd name="T80" fmla="*/ 32 w 32"/>
                <a:gd name="T81" fmla="*/ 64 h 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 h="64">
                  <a:moveTo>
                    <a:pt x="23" y="0"/>
                  </a:moveTo>
                  <a:lnTo>
                    <a:pt x="23" y="59"/>
                  </a:lnTo>
                  <a:lnTo>
                    <a:pt x="26" y="62"/>
                  </a:lnTo>
                  <a:lnTo>
                    <a:pt x="28" y="62"/>
                  </a:lnTo>
                  <a:lnTo>
                    <a:pt x="29" y="63"/>
                  </a:lnTo>
                  <a:lnTo>
                    <a:pt x="32" y="63"/>
                  </a:lnTo>
                  <a:lnTo>
                    <a:pt x="32" y="64"/>
                  </a:lnTo>
                  <a:lnTo>
                    <a:pt x="0" y="64"/>
                  </a:lnTo>
                  <a:lnTo>
                    <a:pt x="0" y="63"/>
                  </a:lnTo>
                  <a:lnTo>
                    <a:pt x="4" y="63"/>
                  </a:lnTo>
                  <a:lnTo>
                    <a:pt x="5" y="62"/>
                  </a:lnTo>
                  <a:lnTo>
                    <a:pt x="7" y="62"/>
                  </a:lnTo>
                  <a:lnTo>
                    <a:pt x="7" y="60"/>
                  </a:lnTo>
                  <a:lnTo>
                    <a:pt x="8" y="60"/>
                  </a:lnTo>
                  <a:lnTo>
                    <a:pt x="8" y="59"/>
                  </a:lnTo>
                  <a:lnTo>
                    <a:pt x="9" y="57"/>
                  </a:lnTo>
                  <a:lnTo>
                    <a:pt x="9" y="14"/>
                  </a:lnTo>
                  <a:lnTo>
                    <a:pt x="8" y="12"/>
                  </a:lnTo>
                  <a:lnTo>
                    <a:pt x="7" y="12"/>
                  </a:lnTo>
                  <a:lnTo>
                    <a:pt x="7" y="11"/>
                  </a:lnTo>
                  <a:lnTo>
                    <a:pt x="4" y="11"/>
                  </a:lnTo>
                  <a:lnTo>
                    <a:pt x="2" y="12"/>
                  </a:lnTo>
                  <a:lnTo>
                    <a:pt x="0" y="12"/>
                  </a:lnTo>
                  <a:lnTo>
                    <a:pt x="0" y="11"/>
                  </a:lnTo>
                  <a:lnTo>
                    <a:pt x="22" y="0"/>
                  </a:lnTo>
                  <a:lnTo>
                    <a:pt x="23"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38" name="Freeform 175"/>
            <p:cNvSpPr>
              <a:spLocks/>
            </p:cNvSpPr>
            <p:nvPr/>
          </p:nvSpPr>
          <p:spPr bwMode="auto">
            <a:xfrm>
              <a:off x="1479864" y="4513556"/>
              <a:ext cx="36055" cy="55912"/>
            </a:xfrm>
            <a:custGeom>
              <a:avLst/>
              <a:gdLst>
                <a:gd name="T0" fmla="*/ 2 w 42"/>
                <a:gd name="T1" fmla="*/ 13 h 63"/>
                <a:gd name="T2" fmla="*/ 4 w 42"/>
                <a:gd name="T3" fmla="*/ 2 h 63"/>
                <a:gd name="T4" fmla="*/ 2 w 42"/>
                <a:gd name="T5" fmla="*/ 2 h 63"/>
                <a:gd name="T6" fmla="*/ 1 w 42"/>
                <a:gd name="T7" fmla="*/ 2 h 63"/>
                <a:gd name="T8" fmla="*/ 1 w 42"/>
                <a:gd name="T9" fmla="*/ 3 h 63"/>
                <a:gd name="T10" fmla="*/ 1 w 42"/>
                <a:gd name="T11" fmla="*/ 3 h 63"/>
                <a:gd name="T12" fmla="*/ 1 w 42"/>
                <a:gd name="T13" fmla="*/ 3 h 63"/>
                <a:gd name="T14" fmla="*/ 0 w 42"/>
                <a:gd name="T15" fmla="*/ 3 h 63"/>
                <a:gd name="T16" fmla="*/ 1 w 42"/>
                <a:gd name="T17" fmla="*/ 0 h 63"/>
                <a:gd name="T18" fmla="*/ 5 w 42"/>
                <a:gd name="T19" fmla="*/ 0 h 63"/>
                <a:gd name="T20" fmla="*/ 2 w 42"/>
                <a:gd name="T21" fmla="*/ 13 h 63"/>
                <a:gd name="T22" fmla="*/ 2 w 42"/>
                <a:gd name="T23" fmla="*/ 13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63"/>
                <a:gd name="T38" fmla="*/ 42 w 42"/>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63">
                  <a:moveTo>
                    <a:pt x="14" y="63"/>
                  </a:moveTo>
                  <a:lnTo>
                    <a:pt x="31" y="11"/>
                  </a:lnTo>
                  <a:lnTo>
                    <a:pt x="18" y="11"/>
                  </a:lnTo>
                  <a:lnTo>
                    <a:pt x="11" y="12"/>
                  </a:lnTo>
                  <a:lnTo>
                    <a:pt x="5" y="14"/>
                  </a:lnTo>
                  <a:lnTo>
                    <a:pt x="4" y="15"/>
                  </a:lnTo>
                  <a:lnTo>
                    <a:pt x="2" y="18"/>
                  </a:lnTo>
                  <a:lnTo>
                    <a:pt x="0" y="18"/>
                  </a:lnTo>
                  <a:lnTo>
                    <a:pt x="5" y="0"/>
                  </a:lnTo>
                  <a:lnTo>
                    <a:pt x="42" y="0"/>
                  </a:lnTo>
                  <a:lnTo>
                    <a:pt x="19" y="63"/>
                  </a:lnTo>
                  <a:lnTo>
                    <a:pt x="14" y="63"/>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39" name="Freeform 176"/>
            <p:cNvSpPr>
              <a:spLocks/>
            </p:cNvSpPr>
            <p:nvPr/>
          </p:nvSpPr>
          <p:spPr bwMode="auto">
            <a:xfrm>
              <a:off x="1520245" y="4513556"/>
              <a:ext cx="34612" cy="55912"/>
            </a:xfrm>
            <a:custGeom>
              <a:avLst/>
              <a:gdLst>
                <a:gd name="T0" fmla="*/ 4 w 41"/>
                <a:gd name="T1" fmla="*/ 11 h 65"/>
                <a:gd name="T2" fmla="*/ 0 w 41"/>
                <a:gd name="T3" fmla="*/ 11 h 65"/>
                <a:gd name="T4" fmla="*/ 0 w 41"/>
                <a:gd name="T5" fmla="*/ 11 h 65"/>
                <a:gd name="T6" fmla="*/ 1 w 41"/>
                <a:gd name="T7" fmla="*/ 9 h 65"/>
                <a:gd name="T8" fmla="*/ 2 w 41"/>
                <a:gd name="T9" fmla="*/ 7 h 65"/>
                <a:gd name="T10" fmla="*/ 3 w 41"/>
                <a:gd name="T11" fmla="*/ 6 h 65"/>
                <a:gd name="T12" fmla="*/ 3 w 41"/>
                <a:gd name="T13" fmla="*/ 5 h 65"/>
                <a:gd name="T14" fmla="*/ 3 w 41"/>
                <a:gd name="T15" fmla="*/ 5 h 65"/>
                <a:gd name="T16" fmla="*/ 3 w 41"/>
                <a:gd name="T17" fmla="*/ 3 h 65"/>
                <a:gd name="T18" fmla="*/ 3 w 41"/>
                <a:gd name="T19" fmla="*/ 3 h 65"/>
                <a:gd name="T20" fmla="*/ 2 w 41"/>
                <a:gd name="T21" fmla="*/ 2 h 65"/>
                <a:gd name="T22" fmla="*/ 1 w 41"/>
                <a:gd name="T23" fmla="*/ 2 h 65"/>
                <a:gd name="T24" fmla="*/ 1 w 41"/>
                <a:gd name="T25" fmla="*/ 3 h 65"/>
                <a:gd name="T26" fmla="*/ 1 w 41"/>
                <a:gd name="T27" fmla="*/ 3 h 65"/>
                <a:gd name="T28" fmla="*/ 0 w 41"/>
                <a:gd name="T29" fmla="*/ 3 h 65"/>
                <a:gd name="T30" fmla="*/ 1 w 41"/>
                <a:gd name="T31" fmla="*/ 2 h 65"/>
                <a:gd name="T32" fmla="*/ 1 w 41"/>
                <a:gd name="T33" fmla="*/ 1 h 65"/>
                <a:gd name="T34" fmla="*/ 2 w 41"/>
                <a:gd name="T35" fmla="*/ 1 h 65"/>
                <a:gd name="T36" fmla="*/ 2 w 41"/>
                <a:gd name="T37" fmla="*/ 0 h 65"/>
                <a:gd name="T38" fmla="*/ 3 w 41"/>
                <a:gd name="T39" fmla="*/ 0 h 65"/>
                <a:gd name="T40" fmla="*/ 4 w 41"/>
                <a:gd name="T41" fmla="*/ 1 h 65"/>
                <a:gd name="T42" fmla="*/ 4 w 41"/>
                <a:gd name="T43" fmla="*/ 1 h 65"/>
                <a:gd name="T44" fmla="*/ 4 w 41"/>
                <a:gd name="T45" fmla="*/ 2 h 65"/>
                <a:gd name="T46" fmla="*/ 4 w 41"/>
                <a:gd name="T47" fmla="*/ 2 h 65"/>
                <a:gd name="T48" fmla="*/ 5 w 41"/>
                <a:gd name="T49" fmla="*/ 3 h 65"/>
                <a:gd name="T50" fmla="*/ 5 w 41"/>
                <a:gd name="T51" fmla="*/ 3 h 65"/>
                <a:gd name="T52" fmla="*/ 4 w 41"/>
                <a:gd name="T53" fmla="*/ 4 h 65"/>
                <a:gd name="T54" fmla="*/ 4 w 41"/>
                <a:gd name="T55" fmla="*/ 5 h 65"/>
                <a:gd name="T56" fmla="*/ 3 w 41"/>
                <a:gd name="T57" fmla="*/ 6 h 65"/>
                <a:gd name="T58" fmla="*/ 2 w 41"/>
                <a:gd name="T59" fmla="*/ 9 h 65"/>
                <a:gd name="T60" fmla="*/ 4 w 41"/>
                <a:gd name="T61" fmla="*/ 9 h 65"/>
                <a:gd name="T62" fmla="*/ 4 w 41"/>
                <a:gd name="T63" fmla="*/ 9 h 65"/>
                <a:gd name="T64" fmla="*/ 4 w 41"/>
                <a:gd name="T65" fmla="*/ 9 h 65"/>
                <a:gd name="T66" fmla="*/ 4 w 41"/>
                <a:gd name="T67" fmla="*/ 9 h 65"/>
                <a:gd name="T68" fmla="*/ 5 w 41"/>
                <a:gd name="T69" fmla="*/ 9 h 65"/>
                <a:gd name="T70" fmla="*/ 5 w 41"/>
                <a:gd name="T71" fmla="*/ 8 h 65"/>
                <a:gd name="T72" fmla="*/ 5 w 41"/>
                <a:gd name="T73" fmla="*/ 8 h 65"/>
                <a:gd name="T74" fmla="*/ 4 w 41"/>
                <a:gd name="T75" fmla="*/ 11 h 6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
                <a:gd name="T115" fmla="*/ 0 h 65"/>
                <a:gd name="T116" fmla="*/ 41 w 41"/>
                <a:gd name="T117" fmla="*/ 65 h 6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 h="65">
                  <a:moveTo>
                    <a:pt x="36" y="65"/>
                  </a:moveTo>
                  <a:lnTo>
                    <a:pt x="0" y="65"/>
                  </a:lnTo>
                  <a:lnTo>
                    <a:pt x="0" y="63"/>
                  </a:lnTo>
                  <a:lnTo>
                    <a:pt x="10" y="51"/>
                  </a:lnTo>
                  <a:lnTo>
                    <a:pt x="18" y="42"/>
                  </a:lnTo>
                  <a:lnTo>
                    <a:pt x="22" y="37"/>
                  </a:lnTo>
                  <a:lnTo>
                    <a:pt x="24" y="31"/>
                  </a:lnTo>
                  <a:lnTo>
                    <a:pt x="25" y="27"/>
                  </a:lnTo>
                  <a:lnTo>
                    <a:pt x="25" y="20"/>
                  </a:lnTo>
                  <a:lnTo>
                    <a:pt x="22" y="14"/>
                  </a:lnTo>
                  <a:lnTo>
                    <a:pt x="18" y="11"/>
                  </a:lnTo>
                  <a:lnTo>
                    <a:pt x="10" y="11"/>
                  </a:lnTo>
                  <a:lnTo>
                    <a:pt x="6" y="14"/>
                  </a:lnTo>
                  <a:lnTo>
                    <a:pt x="3" y="18"/>
                  </a:lnTo>
                  <a:lnTo>
                    <a:pt x="0" y="18"/>
                  </a:lnTo>
                  <a:lnTo>
                    <a:pt x="3" y="13"/>
                  </a:lnTo>
                  <a:lnTo>
                    <a:pt x="8" y="4"/>
                  </a:lnTo>
                  <a:lnTo>
                    <a:pt x="13" y="2"/>
                  </a:lnTo>
                  <a:lnTo>
                    <a:pt x="17" y="0"/>
                  </a:lnTo>
                  <a:lnTo>
                    <a:pt x="24" y="0"/>
                  </a:lnTo>
                  <a:lnTo>
                    <a:pt x="29" y="3"/>
                  </a:lnTo>
                  <a:lnTo>
                    <a:pt x="32" y="6"/>
                  </a:lnTo>
                  <a:lnTo>
                    <a:pt x="36" y="9"/>
                  </a:lnTo>
                  <a:lnTo>
                    <a:pt x="36" y="11"/>
                  </a:lnTo>
                  <a:lnTo>
                    <a:pt x="38" y="14"/>
                  </a:lnTo>
                  <a:lnTo>
                    <a:pt x="38" y="20"/>
                  </a:lnTo>
                  <a:lnTo>
                    <a:pt x="36" y="24"/>
                  </a:lnTo>
                  <a:lnTo>
                    <a:pt x="35" y="30"/>
                  </a:lnTo>
                  <a:lnTo>
                    <a:pt x="28" y="39"/>
                  </a:lnTo>
                  <a:lnTo>
                    <a:pt x="14" y="53"/>
                  </a:lnTo>
                  <a:lnTo>
                    <a:pt x="34" y="53"/>
                  </a:lnTo>
                  <a:lnTo>
                    <a:pt x="35" y="52"/>
                  </a:lnTo>
                  <a:lnTo>
                    <a:pt x="36" y="52"/>
                  </a:lnTo>
                  <a:lnTo>
                    <a:pt x="36" y="51"/>
                  </a:lnTo>
                  <a:lnTo>
                    <a:pt x="38" y="49"/>
                  </a:lnTo>
                  <a:lnTo>
                    <a:pt x="39" y="46"/>
                  </a:lnTo>
                  <a:lnTo>
                    <a:pt x="41" y="46"/>
                  </a:lnTo>
                  <a:lnTo>
                    <a:pt x="36" y="65"/>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40" name="Freeform 177"/>
            <p:cNvSpPr>
              <a:spLocks/>
            </p:cNvSpPr>
            <p:nvPr/>
          </p:nvSpPr>
          <p:spPr bwMode="auto">
            <a:xfrm>
              <a:off x="1479864" y="4191396"/>
              <a:ext cx="36055" cy="55912"/>
            </a:xfrm>
            <a:custGeom>
              <a:avLst/>
              <a:gdLst>
                <a:gd name="T0" fmla="*/ 2 w 42"/>
                <a:gd name="T1" fmla="*/ 13 h 63"/>
                <a:gd name="T2" fmla="*/ 4 w 42"/>
                <a:gd name="T3" fmla="*/ 2 h 63"/>
                <a:gd name="T4" fmla="*/ 2 w 42"/>
                <a:gd name="T5" fmla="*/ 2 h 63"/>
                <a:gd name="T6" fmla="*/ 1 w 42"/>
                <a:gd name="T7" fmla="*/ 2 h 63"/>
                <a:gd name="T8" fmla="*/ 1 w 42"/>
                <a:gd name="T9" fmla="*/ 3 h 63"/>
                <a:gd name="T10" fmla="*/ 1 w 42"/>
                <a:gd name="T11" fmla="*/ 3 h 63"/>
                <a:gd name="T12" fmla="*/ 1 w 42"/>
                <a:gd name="T13" fmla="*/ 3 h 63"/>
                <a:gd name="T14" fmla="*/ 0 w 42"/>
                <a:gd name="T15" fmla="*/ 3 h 63"/>
                <a:gd name="T16" fmla="*/ 1 w 42"/>
                <a:gd name="T17" fmla="*/ 0 h 63"/>
                <a:gd name="T18" fmla="*/ 5 w 42"/>
                <a:gd name="T19" fmla="*/ 0 h 63"/>
                <a:gd name="T20" fmla="*/ 2 w 42"/>
                <a:gd name="T21" fmla="*/ 13 h 63"/>
                <a:gd name="T22" fmla="*/ 2 w 42"/>
                <a:gd name="T23" fmla="*/ 13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63"/>
                <a:gd name="T38" fmla="*/ 42 w 42"/>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63">
                  <a:moveTo>
                    <a:pt x="14" y="63"/>
                  </a:moveTo>
                  <a:lnTo>
                    <a:pt x="31" y="11"/>
                  </a:lnTo>
                  <a:lnTo>
                    <a:pt x="18" y="11"/>
                  </a:lnTo>
                  <a:lnTo>
                    <a:pt x="11" y="12"/>
                  </a:lnTo>
                  <a:lnTo>
                    <a:pt x="5" y="14"/>
                  </a:lnTo>
                  <a:lnTo>
                    <a:pt x="4" y="15"/>
                  </a:lnTo>
                  <a:lnTo>
                    <a:pt x="2" y="18"/>
                  </a:lnTo>
                  <a:lnTo>
                    <a:pt x="0" y="18"/>
                  </a:lnTo>
                  <a:lnTo>
                    <a:pt x="5" y="0"/>
                  </a:lnTo>
                  <a:lnTo>
                    <a:pt x="42" y="0"/>
                  </a:lnTo>
                  <a:lnTo>
                    <a:pt x="19" y="63"/>
                  </a:lnTo>
                  <a:lnTo>
                    <a:pt x="14" y="63"/>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41" name="Freeform 178"/>
            <p:cNvSpPr>
              <a:spLocks/>
            </p:cNvSpPr>
            <p:nvPr/>
          </p:nvSpPr>
          <p:spPr bwMode="auto">
            <a:xfrm>
              <a:off x="1520245" y="4188733"/>
              <a:ext cx="34612" cy="59906"/>
            </a:xfrm>
            <a:custGeom>
              <a:avLst/>
              <a:gdLst>
                <a:gd name="T0" fmla="*/ 1 w 41"/>
                <a:gd name="T1" fmla="*/ 7 h 66"/>
                <a:gd name="T2" fmla="*/ 1 w 41"/>
                <a:gd name="T3" fmla="*/ 7 h 66"/>
                <a:gd name="T4" fmla="*/ 2 w 41"/>
                <a:gd name="T5" fmla="*/ 7 h 66"/>
                <a:gd name="T6" fmla="*/ 2 w 41"/>
                <a:gd name="T7" fmla="*/ 5 h 66"/>
                <a:gd name="T8" fmla="*/ 2 w 41"/>
                <a:gd name="T9" fmla="*/ 5 h 66"/>
                <a:gd name="T10" fmla="*/ 3 w 41"/>
                <a:gd name="T11" fmla="*/ 5 h 66"/>
                <a:gd name="T12" fmla="*/ 3 w 41"/>
                <a:gd name="T13" fmla="*/ 3 h 66"/>
                <a:gd name="T14" fmla="*/ 3 w 41"/>
                <a:gd name="T15" fmla="*/ 3 h 66"/>
                <a:gd name="T16" fmla="*/ 2 w 41"/>
                <a:gd name="T17" fmla="*/ 2 h 66"/>
                <a:gd name="T18" fmla="*/ 2 w 41"/>
                <a:gd name="T19" fmla="*/ 2 h 66"/>
                <a:gd name="T20" fmla="*/ 2 w 41"/>
                <a:gd name="T21" fmla="*/ 1 h 66"/>
                <a:gd name="T22" fmla="*/ 2 w 41"/>
                <a:gd name="T23" fmla="*/ 1 h 66"/>
                <a:gd name="T24" fmla="*/ 1 w 41"/>
                <a:gd name="T25" fmla="*/ 2 h 66"/>
                <a:gd name="T26" fmla="*/ 1 w 41"/>
                <a:gd name="T27" fmla="*/ 3 h 66"/>
                <a:gd name="T28" fmla="*/ 1 w 41"/>
                <a:gd name="T29" fmla="*/ 3 h 66"/>
                <a:gd name="T30" fmla="*/ 1 w 41"/>
                <a:gd name="T31" fmla="*/ 2 h 66"/>
                <a:gd name="T32" fmla="*/ 1 w 41"/>
                <a:gd name="T33" fmla="*/ 1 h 66"/>
                <a:gd name="T34" fmla="*/ 2 w 41"/>
                <a:gd name="T35" fmla="*/ 1 h 66"/>
                <a:gd name="T36" fmla="*/ 3 w 41"/>
                <a:gd name="T37" fmla="*/ 0 h 66"/>
                <a:gd name="T38" fmla="*/ 3 w 41"/>
                <a:gd name="T39" fmla="*/ 0 h 66"/>
                <a:gd name="T40" fmla="*/ 4 w 41"/>
                <a:gd name="T41" fmla="*/ 1 h 66"/>
                <a:gd name="T42" fmla="*/ 4 w 41"/>
                <a:gd name="T43" fmla="*/ 1 h 66"/>
                <a:gd name="T44" fmla="*/ 5 w 41"/>
                <a:gd name="T45" fmla="*/ 2 h 66"/>
                <a:gd name="T46" fmla="*/ 5 w 41"/>
                <a:gd name="T47" fmla="*/ 3 h 66"/>
                <a:gd name="T48" fmla="*/ 4 w 41"/>
                <a:gd name="T49" fmla="*/ 5 h 66"/>
                <a:gd name="T50" fmla="*/ 4 w 41"/>
                <a:gd name="T51" fmla="*/ 5 h 66"/>
                <a:gd name="T52" fmla="*/ 3 w 41"/>
                <a:gd name="T53" fmla="*/ 5 h 66"/>
                <a:gd name="T54" fmla="*/ 4 w 41"/>
                <a:gd name="T55" fmla="*/ 5 h 66"/>
                <a:gd name="T56" fmla="*/ 5 w 41"/>
                <a:gd name="T57" fmla="*/ 7 h 66"/>
                <a:gd name="T58" fmla="*/ 5 w 41"/>
                <a:gd name="T59" fmla="*/ 8 h 66"/>
                <a:gd name="T60" fmla="*/ 5 w 41"/>
                <a:gd name="T61" fmla="*/ 11 h 66"/>
                <a:gd name="T62" fmla="*/ 5 w 41"/>
                <a:gd name="T63" fmla="*/ 12 h 66"/>
                <a:gd name="T64" fmla="*/ 4 w 41"/>
                <a:gd name="T65" fmla="*/ 12 h 66"/>
                <a:gd name="T66" fmla="*/ 3 w 41"/>
                <a:gd name="T67" fmla="*/ 14 h 66"/>
                <a:gd name="T68" fmla="*/ 2 w 41"/>
                <a:gd name="T69" fmla="*/ 14 h 66"/>
                <a:gd name="T70" fmla="*/ 2 w 41"/>
                <a:gd name="T71" fmla="*/ 14 h 66"/>
                <a:gd name="T72" fmla="*/ 1 w 41"/>
                <a:gd name="T73" fmla="*/ 14 h 66"/>
                <a:gd name="T74" fmla="*/ 1 w 41"/>
                <a:gd name="T75" fmla="*/ 14 h 66"/>
                <a:gd name="T76" fmla="*/ 1 w 41"/>
                <a:gd name="T77" fmla="*/ 14 h 66"/>
                <a:gd name="T78" fmla="*/ 0 w 41"/>
                <a:gd name="T79" fmla="*/ 12 h 66"/>
                <a:gd name="T80" fmla="*/ 0 w 41"/>
                <a:gd name="T81" fmla="*/ 12 h 66"/>
                <a:gd name="T82" fmla="*/ 1 w 41"/>
                <a:gd name="T83" fmla="*/ 12 h 66"/>
                <a:gd name="T84" fmla="*/ 1 w 41"/>
                <a:gd name="T85" fmla="*/ 11 h 66"/>
                <a:gd name="T86" fmla="*/ 1 w 41"/>
                <a:gd name="T87" fmla="*/ 11 h 66"/>
                <a:gd name="T88" fmla="*/ 1 w 41"/>
                <a:gd name="T89" fmla="*/ 11 h 66"/>
                <a:gd name="T90" fmla="*/ 1 w 41"/>
                <a:gd name="T91" fmla="*/ 11 h 66"/>
                <a:gd name="T92" fmla="*/ 1 w 41"/>
                <a:gd name="T93" fmla="*/ 12 h 66"/>
                <a:gd name="T94" fmla="*/ 2 w 41"/>
                <a:gd name="T95" fmla="*/ 12 h 66"/>
                <a:gd name="T96" fmla="*/ 2 w 41"/>
                <a:gd name="T97" fmla="*/ 12 h 66"/>
                <a:gd name="T98" fmla="*/ 3 w 41"/>
                <a:gd name="T99" fmla="*/ 12 h 66"/>
                <a:gd name="T100" fmla="*/ 4 w 41"/>
                <a:gd name="T101" fmla="*/ 12 h 66"/>
                <a:gd name="T102" fmla="*/ 4 w 41"/>
                <a:gd name="T103" fmla="*/ 10 h 66"/>
                <a:gd name="T104" fmla="*/ 3 w 41"/>
                <a:gd name="T105" fmla="*/ 10 h 66"/>
                <a:gd name="T106" fmla="*/ 3 w 41"/>
                <a:gd name="T107" fmla="*/ 8 h 66"/>
                <a:gd name="T108" fmla="*/ 2 w 41"/>
                <a:gd name="T109" fmla="*/ 7 h 66"/>
                <a:gd name="T110" fmla="*/ 1 w 41"/>
                <a:gd name="T111" fmla="*/ 7 h 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1"/>
                <a:gd name="T169" fmla="*/ 0 h 66"/>
                <a:gd name="T170" fmla="*/ 41 w 41"/>
                <a:gd name="T171" fmla="*/ 66 h 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1" h="66">
                  <a:moveTo>
                    <a:pt x="11" y="31"/>
                  </a:moveTo>
                  <a:lnTo>
                    <a:pt x="11" y="30"/>
                  </a:lnTo>
                  <a:lnTo>
                    <a:pt x="14" y="30"/>
                  </a:lnTo>
                  <a:lnTo>
                    <a:pt x="20" y="27"/>
                  </a:lnTo>
                  <a:lnTo>
                    <a:pt x="21" y="26"/>
                  </a:lnTo>
                  <a:lnTo>
                    <a:pt x="24" y="20"/>
                  </a:lnTo>
                  <a:lnTo>
                    <a:pt x="24" y="14"/>
                  </a:lnTo>
                  <a:lnTo>
                    <a:pt x="22" y="13"/>
                  </a:lnTo>
                  <a:lnTo>
                    <a:pt x="21" y="10"/>
                  </a:lnTo>
                  <a:lnTo>
                    <a:pt x="20" y="9"/>
                  </a:lnTo>
                  <a:lnTo>
                    <a:pt x="17" y="7"/>
                  </a:lnTo>
                  <a:lnTo>
                    <a:pt x="14" y="7"/>
                  </a:lnTo>
                  <a:lnTo>
                    <a:pt x="6" y="10"/>
                  </a:lnTo>
                  <a:lnTo>
                    <a:pt x="3" y="14"/>
                  </a:lnTo>
                  <a:lnTo>
                    <a:pt x="1" y="13"/>
                  </a:lnTo>
                  <a:lnTo>
                    <a:pt x="4" y="9"/>
                  </a:lnTo>
                  <a:lnTo>
                    <a:pt x="10" y="3"/>
                  </a:lnTo>
                  <a:lnTo>
                    <a:pt x="15" y="2"/>
                  </a:lnTo>
                  <a:lnTo>
                    <a:pt x="22" y="0"/>
                  </a:lnTo>
                  <a:lnTo>
                    <a:pt x="27" y="0"/>
                  </a:lnTo>
                  <a:lnTo>
                    <a:pt x="31" y="2"/>
                  </a:lnTo>
                  <a:lnTo>
                    <a:pt x="36" y="7"/>
                  </a:lnTo>
                  <a:lnTo>
                    <a:pt x="38" y="10"/>
                  </a:lnTo>
                  <a:lnTo>
                    <a:pt x="38" y="14"/>
                  </a:lnTo>
                  <a:lnTo>
                    <a:pt x="35" y="20"/>
                  </a:lnTo>
                  <a:lnTo>
                    <a:pt x="34" y="21"/>
                  </a:lnTo>
                  <a:lnTo>
                    <a:pt x="28" y="24"/>
                  </a:lnTo>
                  <a:lnTo>
                    <a:pt x="34" y="27"/>
                  </a:lnTo>
                  <a:lnTo>
                    <a:pt x="38" y="31"/>
                  </a:lnTo>
                  <a:lnTo>
                    <a:pt x="41" y="37"/>
                  </a:lnTo>
                  <a:lnTo>
                    <a:pt x="41" y="48"/>
                  </a:lnTo>
                  <a:lnTo>
                    <a:pt x="38" y="54"/>
                  </a:lnTo>
                  <a:lnTo>
                    <a:pt x="34" y="59"/>
                  </a:lnTo>
                  <a:lnTo>
                    <a:pt x="25" y="65"/>
                  </a:lnTo>
                  <a:lnTo>
                    <a:pt x="20" y="65"/>
                  </a:lnTo>
                  <a:lnTo>
                    <a:pt x="14" y="66"/>
                  </a:lnTo>
                  <a:lnTo>
                    <a:pt x="8" y="66"/>
                  </a:lnTo>
                  <a:lnTo>
                    <a:pt x="3" y="63"/>
                  </a:lnTo>
                  <a:lnTo>
                    <a:pt x="1" y="61"/>
                  </a:lnTo>
                  <a:lnTo>
                    <a:pt x="0" y="59"/>
                  </a:lnTo>
                  <a:lnTo>
                    <a:pt x="0" y="54"/>
                  </a:lnTo>
                  <a:lnTo>
                    <a:pt x="1" y="54"/>
                  </a:lnTo>
                  <a:lnTo>
                    <a:pt x="4" y="51"/>
                  </a:lnTo>
                  <a:lnTo>
                    <a:pt x="6" y="51"/>
                  </a:lnTo>
                  <a:lnTo>
                    <a:pt x="7" y="52"/>
                  </a:lnTo>
                  <a:lnTo>
                    <a:pt x="8" y="52"/>
                  </a:lnTo>
                  <a:lnTo>
                    <a:pt x="11" y="54"/>
                  </a:lnTo>
                  <a:lnTo>
                    <a:pt x="15" y="58"/>
                  </a:lnTo>
                  <a:lnTo>
                    <a:pt x="18" y="59"/>
                  </a:lnTo>
                  <a:lnTo>
                    <a:pt x="24" y="59"/>
                  </a:lnTo>
                  <a:lnTo>
                    <a:pt x="29" y="54"/>
                  </a:lnTo>
                  <a:lnTo>
                    <a:pt x="29" y="45"/>
                  </a:lnTo>
                  <a:lnTo>
                    <a:pt x="28" y="42"/>
                  </a:lnTo>
                  <a:lnTo>
                    <a:pt x="25" y="38"/>
                  </a:lnTo>
                  <a:lnTo>
                    <a:pt x="17" y="33"/>
                  </a:lnTo>
                  <a:lnTo>
                    <a:pt x="11" y="31"/>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42" name="Freeform 179"/>
            <p:cNvSpPr>
              <a:spLocks/>
            </p:cNvSpPr>
            <p:nvPr/>
          </p:nvSpPr>
          <p:spPr bwMode="auto">
            <a:xfrm>
              <a:off x="1479864" y="3869235"/>
              <a:ext cx="36055" cy="58575"/>
            </a:xfrm>
            <a:custGeom>
              <a:avLst/>
              <a:gdLst>
                <a:gd name="T0" fmla="*/ 2 w 42"/>
                <a:gd name="T1" fmla="*/ 15 h 63"/>
                <a:gd name="T2" fmla="*/ 4 w 42"/>
                <a:gd name="T3" fmla="*/ 3 h 63"/>
                <a:gd name="T4" fmla="*/ 2 w 42"/>
                <a:gd name="T5" fmla="*/ 3 h 63"/>
                <a:gd name="T6" fmla="*/ 1 w 42"/>
                <a:gd name="T7" fmla="*/ 3 h 63"/>
                <a:gd name="T8" fmla="*/ 1 w 42"/>
                <a:gd name="T9" fmla="*/ 3 h 63"/>
                <a:gd name="T10" fmla="*/ 1 w 42"/>
                <a:gd name="T11" fmla="*/ 3 h 63"/>
                <a:gd name="T12" fmla="*/ 1 w 42"/>
                <a:gd name="T13" fmla="*/ 4 h 63"/>
                <a:gd name="T14" fmla="*/ 0 w 42"/>
                <a:gd name="T15" fmla="*/ 4 h 63"/>
                <a:gd name="T16" fmla="*/ 1 w 42"/>
                <a:gd name="T17" fmla="*/ 0 h 63"/>
                <a:gd name="T18" fmla="*/ 5 w 42"/>
                <a:gd name="T19" fmla="*/ 0 h 63"/>
                <a:gd name="T20" fmla="*/ 2 w 42"/>
                <a:gd name="T21" fmla="*/ 15 h 63"/>
                <a:gd name="T22" fmla="*/ 2 w 42"/>
                <a:gd name="T23" fmla="*/ 1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63"/>
                <a:gd name="T38" fmla="*/ 42 w 42"/>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63">
                  <a:moveTo>
                    <a:pt x="14" y="63"/>
                  </a:moveTo>
                  <a:lnTo>
                    <a:pt x="31" y="11"/>
                  </a:lnTo>
                  <a:lnTo>
                    <a:pt x="18" y="11"/>
                  </a:lnTo>
                  <a:lnTo>
                    <a:pt x="11" y="12"/>
                  </a:lnTo>
                  <a:lnTo>
                    <a:pt x="5" y="14"/>
                  </a:lnTo>
                  <a:lnTo>
                    <a:pt x="4" y="15"/>
                  </a:lnTo>
                  <a:lnTo>
                    <a:pt x="2" y="18"/>
                  </a:lnTo>
                  <a:lnTo>
                    <a:pt x="0" y="18"/>
                  </a:lnTo>
                  <a:lnTo>
                    <a:pt x="5" y="0"/>
                  </a:lnTo>
                  <a:lnTo>
                    <a:pt x="42" y="0"/>
                  </a:lnTo>
                  <a:lnTo>
                    <a:pt x="19" y="63"/>
                  </a:lnTo>
                  <a:lnTo>
                    <a:pt x="14" y="63"/>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43" name="Freeform 180"/>
            <p:cNvSpPr>
              <a:spLocks noEditPoints="1"/>
            </p:cNvSpPr>
            <p:nvPr/>
          </p:nvSpPr>
          <p:spPr bwMode="auto">
            <a:xfrm>
              <a:off x="1521687" y="3869235"/>
              <a:ext cx="34612" cy="58575"/>
            </a:xfrm>
            <a:custGeom>
              <a:avLst/>
              <a:gdLst>
                <a:gd name="T0" fmla="*/ 0 w 41"/>
                <a:gd name="T1" fmla="*/ 9 h 65"/>
                <a:gd name="T2" fmla="*/ 3 w 41"/>
                <a:gd name="T3" fmla="*/ 0 h 65"/>
                <a:gd name="T4" fmla="*/ 4 w 41"/>
                <a:gd name="T5" fmla="*/ 0 h 65"/>
                <a:gd name="T6" fmla="*/ 4 w 41"/>
                <a:gd name="T7" fmla="*/ 9 h 65"/>
                <a:gd name="T8" fmla="*/ 5 w 41"/>
                <a:gd name="T9" fmla="*/ 9 h 65"/>
                <a:gd name="T10" fmla="*/ 5 w 41"/>
                <a:gd name="T11" fmla="*/ 11 h 65"/>
                <a:gd name="T12" fmla="*/ 4 w 41"/>
                <a:gd name="T13" fmla="*/ 11 h 65"/>
                <a:gd name="T14" fmla="*/ 4 w 41"/>
                <a:gd name="T15" fmla="*/ 14 h 65"/>
                <a:gd name="T16" fmla="*/ 2 w 41"/>
                <a:gd name="T17" fmla="*/ 14 h 65"/>
                <a:gd name="T18" fmla="*/ 2 w 41"/>
                <a:gd name="T19" fmla="*/ 11 h 65"/>
                <a:gd name="T20" fmla="*/ 0 w 41"/>
                <a:gd name="T21" fmla="*/ 11 h 65"/>
                <a:gd name="T22" fmla="*/ 0 w 41"/>
                <a:gd name="T23" fmla="*/ 9 h 65"/>
                <a:gd name="T24" fmla="*/ 1 w 41"/>
                <a:gd name="T25" fmla="*/ 9 h 65"/>
                <a:gd name="T26" fmla="*/ 2 w 41"/>
                <a:gd name="T27" fmla="*/ 9 h 65"/>
                <a:gd name="T28" fmla="*/ 2 w 41"/>
                <a:gd name="T29" fmla="*/ 3 h 65"/>
                <a:gd name="T30" fmla="*/ 1 w 41"/>
                <a:gd name="T31" fmla="*/ 9 h 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
                <a:gd name="T49" fmla="*/ 0 h 65"/>
                <a:gd name="T50" fmla="*/ 41 w 41"/>
                <a:gd name="T51" fmla="*/ 65 h 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 h="65">
                  <a:moveTo>
                    <a:pt x="0" y="41"/>
                  </a:moveTo>
                  <a:lnTo>
                    <a:pt x="28" y="0"/>
                  </a:lnTo>
                  <a:lnTo>
                    <a:pt x="35" y="0"/>
                  </a:lnTo>
                  <a:lnTo>
                    <a:pt x="35" y="41"/>
                  </a:lnTo>
                  <a:lnTo>
                    <a:pt x="41" y="41"/>
                  </a:lnTo>
                  <a:lnTo>
                    <a:pt x="41" y="51"/>
                  </a:lnTo>
                  <a:lnTo>
                    <a:pt x="35" y="51"/>
                  </a:lnTo>
                  <a:lnTo>
                    <a:pt x="35" y="65"/>
                  </a:lnTo>
                  <a:lnTo>
                    <a:pt x="21" y="65"/>
                  </a:lnTo>
                  <a:lnTo>
                    <a:pt x="21" y="51"/>
                  </a:lnTo>
                  <a:lnTo>
                    <a:pt x="0" y="51"/>
                  </a:lnTo>
                  <a:lnTo>
                    <a:pt x="0" y="41"/>
                  </a:lnTo>
                  <a:close/>
                  <a:moveTo>
                    <a:pt x="3" y="41"/>
                  </a:moveTo>
                  <a:lnTo>
                    <a:pt x="21" y="41"/>
                  </a:lnTo>
                  <a:lnTo>
                    <a:pt x="21" y="16"/>
                  </a:lnTo>
                  <a:lnTo>
                    <a:pt x="3" y="41"/>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44" name="Freeform 181"/>
            <p:cNvSpPr>
              <a:spLocks/>
            </p:cNvSpPr>
            <p:nvPr/>
          </p:nvSpPr>
          <p:spPr bwMode="auto">
            <a:xfrm>
              <a:off x="1479864" y="3548406"/>
              <a:ext cx="36055" cy="54581"/>
            </a:xfrm>
            <a:custGeom>
              <a:avLst/>
              <a:gdLst>
                <a:gd name="T0" fmla="*/ 2 w 42"/>
                <a:gd name="T1" fmla="*/ 12 h 63"/>
                <a:gd name="T2" fmla="*/ 4 w 42"/>
                <a:gd name="T3" fmla="*/ 2 h 63"/>
                <a:gd name="T4" fmla="*/ 2 w 42"/>
                <a:gd name="T5" fmla="*/ 2 h 63"/>
                <a:gd name="T6" fmla="*/ 1 w 42"/>
                <a:gd name="T7" fmla="*/ 2 h 63"/>
                <a:gd name="T8" fmla="*/ 1 w 42"/>
                <a:gd name="T9" fmla="*/ 3 h 63"/>
                <a:gd name="T10" fmla="*/ 1 w 42"/>
                <a:gd name="T11" fmla="*/ 3 h 63"/>
                <a:gd name="T12" fmla="*/ 1 w 42"/>
                <a:gd name="T13" fmla="*/ 3 h 63"/>
                <a:gd name="T14" fmla="*/ 0 w 42"/>
                <a:gd name="T15" fmla="*/ 3 h 63"/>
                <a:gd name="T16" fmla="*/ 1 w 42"/>
                <a:gd name="T17" fmla="*/ 0 h 63"/>
                <a:gd name="T18" fmla="*/ 5 w 42"/>
                <a:gd name="T19" fmla="*/ 0 h 63"/>
                <a:gd name="T20" fmla="*/ 2 w 42"/>
                <a:gd name="T21" fmla="*/ 12 h 63"/>
                <a:gd name="T22" fmla="*/ 2 w 42"/>
                <a:gd name="T23" fmla="*/ 12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63"/>
                <a:gd name="T38" fmla="*/ 42 w 42"/>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63">
                  <a:moveTo>
                    <a:pt x="14" y="63"/>
                  </a:moveTo>
                  <a:lnTo>
                    <a:pt x="31" y="11"/>
                  </a:lnTo>
                  <a:lnTo>
                    <a:pt x="18" y="11"/>
                  </a:lnTo>
                  <a:lnTo>
                    <a:pt x="11" y="12"/>
                  </a:lnTo>
                  <a:lnTo>
                    <a:pt x="5" y="14"/>
                  </a:lnTo>
                  <a:lnTo>
                    <a:pt x="4" y="15"/>
                  </a:lnTo>
                  <a:lnTo>
                    <a:pt x="2" y="18"/>
                  </a:lnTo>
                  <a:lnTo>
                    <a:pt x="0" y="18"/>
                  </a:lnTo>
                  <a:lnTo>
                    <a:pt x="5" y="0"/>
                  </a:lnTo>
                  <a:lnTo>
                    <a:pt x="42" y="0"/>
                  </a:lnTo>
                  <a:lnTo>
                    <a:pt x="19" y="63"/>
                  </a:lnTo>
                  <a:lnTo>
                    <a:pt x="14" y="63"/>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45" name="Freeform 182"/>
            <p:cNvSpPr>
              <a:spLocks/>
            </p:cNvSpPr>
            <p:nvPr/>
          </p:nvSpPr>
          <p:spPr bwMode="auto">
            <a:xfrm>
              <a:off x="1521687" y="3548406"/>
              <a:ext cx="34612" cy="55912"/>
            </a:xfrm>
            <a:custGeom>
              <a:avLst/>
              <a:gdLst>
                <a:gd name="T0" fmla="*/ 1 w 41"/>
                <a:gd name="T1" fmla="*/ 0 h 64"/>
                <a:gd name="T2" fmla="*/ 5 w 41"/>
                <a:gd name="T3" fmla="*/ 0 h 64"/>
                <a:gd name="T4" fmla="*/ 4 w 41"/>
                <a:gd name="T5" fmla="*/ 2 h 64"/>
                <a:gd name="T6" fmla="*/ 1 w 41"/>
                <a:gd name="T7" fmla="*/ 2 h 64"/>
                <a:gd name="T8" fmla="*/ 1 w 41"/>
                <a:gd name="T9" fmla="*/ 3 h 64"/>
                <a:gd name="T10" fmla="*/ 3 w 41"/>
                <a:gd name="T11" fmla="*/ 3 h 64"/>
                <a:gd name="T12" fmla="*/ 4 w 41"/>
                <a:gd name="T13" fmla="*/ 5 h 64"/>
                <a:gd name="T14" fmla="*/ 5 w 41"/>
                <a:gd name="T15" fmla="*/ 5 h 64"/>
                <a:gd name="T16" fmla="*/ 5 w 41"/>
                <a:gd name="T17" fmla="*/ 6 h 64"/>
                <a:gd name="T18" fmla="*/ 5 w 41"/>
                <a:gd name="T19" fmla="*/ 7 h 64"/>
                <a:gd name="T20" fmla="*/ 5 w 41"/>
                <a:gd name="T21" fmla="*/ 7 h 64"/>
                <a:gd name="T22" fmla="*/ 5 w 41"/>
                <a:gd name="T23" fmla="*/ 9 h 64"/>
                <a:gd name="T24" fmla="*/ 5 w 41"/>
                <a:gd name="T25" fmla="*/ 10 h 64"/>
                <a:gd name="T26" fmla="*/ 4 w 41"/>
                <a:gd name="T27" fmla="*/ 11 h 64"/>
                <a:gd name="T28" fmla="*/ 4 w 41"/>
                <a:gd name="T29" fmla="*/ 11 h 64"/>
                <a:gd name="T30" fmla="*/ 3 w 41"/>
                <a:gd name="T31" fmla="*/ 11 h 64"/>
                <a:gd name="T32" fmla="*/ 3 w 41"/>
                <a:gd name="T33" fmla="*/ 12 h 64"/>
                <a:gd name="T34" fmla="*/ 2 w 41"/>
                <a:gd name="T35" fmla="*/ 12 h 64"/>
                <a:gd name="T36" fmla="*/ 2 w 41"/>
                <a:gd name="T37" fmla="*/ 12 h 64"/>
                <a:gd name="T38" fmla="*/ 1 w 41"/>
                <a:gd name="T39" fmla="*/ 12 h 64"/>
                <a:gd name="T40" fmla="*/ 1 w 41"/>
                <a:gd name="T41" fmla="*/ 12 h 64"/>
                <a:gd name="T42" fmla="*/ 1 w 41"/>
                <a:gd name="T43" fmla="*/ 11 h 64"/>
                <a:gd name="T44" fmla="*/ 0 w 41"/>
                <a:gd name="T45" fmla="*/ 11 h 64"/>
                <a:gd name="T46" fmla="*/ 0 w 41"/>
                <a:gd name="T47" fmla="*/ 10 h 64"/>
                <a:gd name="T48" fmla="*/ 1 w 41"/>
                <a:gd name="T49" fmla="*/ 9 h 64"/>
                <a:gd name="T50" fmla="*/ 1 w 41"/>
                <a:gd name="T51" fmla="*/ 9 h 64"/>
                <a:gd name="T52" fmla="*/ 1 w 41"/>
                <a:gd name="T53" fmla="*/ 10 h 64"/>
                <a:gd name="T54" fmla="*/ 2 w 41"/>
                <a:gd name="T55" fmla="*/ 11 h 64"/>
                <a:gd name="T56" fmla="*/ 2 w 41"/>
                <a:gd name="T57" fmla="*/ 11 h 64"/>
                <a:gd name="T58" fmla="*/ 2 w 41"/>
                <a:gd name="T59" fmla="*/ 11 h 64"/>
                <a:gd name="T60" fmla="*/ 2 w 41"/>
                <a:gd name="T61" fmla="*/ 11 h 64"/>
                <a:gd name="T62" fmla="*/ 3 w 41"/>
                <a:gd name="T63" fmla="*/ 11 h 64"/>
                <a:gd name="T64" fmla="*/ 4 w 41"/>
                <a:gd name="T65" fmla="*/ 11 h 64"/>
                <a:gd name="T66" fmla="*/ 4 w 41"/>
                <a:gd name="T67" fmla="*/ 10 h 64"/>
                <a:gd name="T68" fmla="*/ 4 w 41"/>
                <a:gd name="T69" fmla="*/ 10 h 64"/>
                <a:gd name="T70" fmla="*/ 4 w 41"/>
                <a:gd name="T71" fmla="*/ 9 h 64"/>
                <a:gd name="T72" fmla="*/ 4 w 41"/>
                <a:gd name="T73" fmla="*/ 8 h 64"/>
                <a:gd name="T74" fmla="*/ 3 w 41"/>
                <a:gd name="T75" fmla="*/ 7 h 64"/>
                <a:gd name="T76" fmla="*/ 2 w 41"/>
                <a:gd name="T77" fmla="*/ 6 h 64"/>
                <a:gd name="T78" fmla="*/ 1 w 41"/>
                <a:gd name="T79" fmla="*/ 6 h 64"/>
                <a:gd name="T80" fmla="*/ 0 w 41"/>
                <a:gd name="T81" fmla="*/ 6 h 64"/>
                <a:gd name="T82" fmla="*/ 1 w 41"/>
                <a:gd name="T83" fmla="*/ 0 h 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
                <a:gd name="T127" fmla="*/ 0 h 64"/>
                <a:gd name="T128" fmla="*/ 41 w 41"/>
                <a:gd name="T129" fmla="*/ 64 h 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 h="64">
                  <a:moveTo>
                    <a:pt x="12" y="0"/>
                  </a:moveTo>
                  <a:lnTo>
                    <a:pt x="41" y="0"/>
                  </a:lnTo>
                  <a:lnTo>
                    <a:pt x="35" y="11"/>
                  </a:lnTo>
                  <a:lnTo>
                    <a:pt x="12" y="11"/>
                  </a:lnTo>
                  <a:lnTo>
                    <a:pt x="9" y="18"/>
                  </a:lnTo>
                  <a:lnTo>
                    <a:pt x="23" y="19"/>
                  </a:lnTo>
                  <a:lnTo>
                    <a:pt x="34" y="25"/>
                  </a:lnTo>
                  <a:lnTo>
                    <a:pt x="37" y="28"/>
                  </a:lnTo>
                  <a:lnTo>
                    <a:pt x="40" y="32"/>
                  </a:lnTo>
                  <a:lnTo>
                    <a:pt x="41" y="36"/>
                  </a:lnTo>
                  <a:lnTo>
                    <a:pt x="41" y="40"/>
                  </a:lnTo>
                  <a:lnTo>
                    <a:pt x="40" y="47"/>
                  </a:lnTo>
                  <a:lnTo>
                    <a:pt x="38" y="53"/>
                  </a:lnTo>
                  <a:lnTo>
                    <a:pt x="35" y="57"/>
                  </a:lnTo>
                  <a:lnTo>
                    <a:pt x="33" y="59"/>
                  </a:lnTo>
                  <a:lnTo>
                    <a:pt x="28" y="61"/>
                  </a:lnTo>
                  <a:lnTo>
                    <a:pt x="24" y="63"/>
                  </a:lnTo>
                  <a:lnTo>
                    <a:pt x="20" y="63"/>
                  </a:lnTo>
                  <a:lnTo>
                    <a:pt x="16" y="64"/>
                  </a:lnTo>
                  <a:lnTo>
                    <a:pt x="10" y="64"/>
                  </a:lnTo>
                  <a:lnTo>
                    <a:pt x="6" y="63"/>
                  </a:lnTo>
                  <a:lnTo>
                    <a:pt x="3" y="61"/>
                  </a:lnTo>
                  <a:lnTo>
                    <a:pt x="0" y="59"/>
                  </a:lnTo>
                  <a:lnTo>
                    <a:pt x="0" y="54"/>
                  </a:lnTo>
                  <a:lnTo>
                    <a:pt x="3" y="52"/>
                  </a:lnTo>
                  <a:lnTo>
                    <a:pt x="9" y="52"/>
                  </a:lnTo>
                  <a:lnTo>
                    <a:pt x="10" y="53"/>
                  </a:lnTo>
                  <a:lnTo>
                    <a:pt x="16" y="56"/>
                  </a:lnTo>
                  <a:lnTo>
                    <a:pt x="19" y="59"/>
                  </a:lnTo>
                  <a:lnTo>
                    <a:pt x="20" y="59"/>
                  </a:lnTo>
                  <a:lnTo>
                    <a:pt x="21" y="60"/>
                  </a:lnTo>
                  <a:lnTo>
                    <a:pt x="24" y="60"/>
                  </a:lnTo>
                  <a:lnTo>
                    <a:pt x="30" y="57"/>
                  </a:lnTo>
                  <a:lnTo>
                    <a:pt x="31" y="54"/>
                  </a:lnTo>
                  <a:lnTo>
                    <a:pt x="33" y="53"/>
                  </a:lnTo>
                  <a:lnTo>
                    <a:pt x="33" y="46"/>
                  </a:lnTo>
                  <a:lnTo>
                    <a:pt x="31" y="42"/>
                  </a:lnTo>
                  <a:lnTo>
                    <a:pt x="26" y="36"/>
                  </a:lnTo>
                  <a:lnTo>
                    <a:pt x="19" y="33"/>
                  </a:lnTo>
                  <a:lnTo>
                    <a:pt x="5" y="31"/>
                  </a:lnTo>
                  <a:lnTo>
                    <a:pt x="0" y="31"/>
                  </a:lnTo>
                  <a:lnTo>
                    <a:pt x="12"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46" name="Freeform 183"/>
            <p:cNvSpPr>
              <a:spLocks/>
            </p:cNvSpPr>
            <p:nvPr/>
          </p:nvSpPr>
          <p:spPr bwMode="auto">
            <a:xfrm>
              <a:off x="1479864" y="3224915"/>
              <a:ext cx="36055" cy="57243"/>
            </a:xfrm>
            <a:custGeom>
              <a:avLst/>
              <a:gdLst>
                <a:gd name="T0" fmla="*/ 2 w 42"/>
                <a:gd name="T1" fmla="*/ 14 h 63"/>
                <a:gd name="T2" fmla="*/ 4 w 42"/>
                <a:gd name="T3" fmla="*/ 2 h 63"/>
                <a:gd name="T4" fmla="*/ 2 w 42"/>
                <a:gd name="T5" fmla="*/ 2 h 63"/>
                <a:gd name="T6" fmla="*/ 1 w 42"/>
                <a:gd name="T7" fmla="*/ 3 h 63"/>
                <a:gd name="T8" fmla="*/ 1 w 42"/>
                <a:gd name="T9" fmla="*/ 3 h 63"/>
                <a:gd name="T10" fmla="*/ 1 w 42"/>
                <a:gd name="T11" fmla="*/ 3 h 63"/>
                <a:gd name="T12" fmla="*/ 1 w 42"/>
                <a:gd name="T13" fmla="*/ 3 h 63"/>
                <a:gd name="T14" fmla="*/ 0 w 42"/>
                <a:gd name="T15" fmla="*/ 3 h 63"/>
                <a:gd name="T16" fmla="*/ 1 w 42"/>
                <a:gd name="T17" fmla="*/ 0 h 63"/>
                <a:gd name="T18" fmla="*/ 5 w 42"/>
                <a:gd name="T19" fmla="*/ 0 h 63"/>
                <a:gd name="T20" fmla="*/ 2 w 42"/>
                <a:gd name="T21" fmla="*/ 14 h 63"/>
                <a:gd name="T22" fmla="*/ 2 w 42"/>
                <a:gd name="T23" fmla="*/ 14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63"/>
                <a:gd name="T38" fmla="*/ 42 w 42"/>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63">
                  <a:moveTo>
                    <a:pt x="14" y="63"/>
                  </a:moveTo>
                  <a:lnTo>
                    <a:pt x="31" y="11"/>
                  </a:lnTo>
                  <a:lnTo>
                    <a:pt x="18" y="11"/>
                  </a:lnTo>
                  <a:lnTo>
                    <a:pt x="11" y="13"/>
                  </a:lnTo>
                  <a:lnTo>
                    <a:pt x="5" y="14"/>
                  </a:lnTo>
                  <a:lnTo>
                    <a:pt x="4" y="16"/>
                  </a:lnTo>
                  <a:lnTo>
                    <a:pt x="2" y="18"/>
                  </a:lnTo>
                  <a:lnTo>
                    <a:pt x="0" y="18"/>
                  </a:lnTo>
                  <a:lnTo>
                    <a:pt x="5" y="0"/>
                  </a:lnTo>
                  <a:lnTo>
                    <a:pt x="42" y="0"/>
                  </a:lnTo>
                  <a:lnTo>
                    <a:pt x="19" y="63"/>
                  </a:lnTo>
                  <a:lnTo>
                    <a:pt x="14" y="63"/>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47" name="Freeform 184"/>
            <p:cNvSpPr>
              <a:spLocks noEditPoints="1"/>
            </p:cNvSpPr>
            <p:nvPr/>
          </p:nvSpPr>
          <p:spPr bwMode="auto">
            <a:xfrm>
              <a:off x="1521687" y="3223583"/>
              <a:ext cx="34612" cy="59906"/>
            </a:xfrm>
            <a:custGeom>
              <a:avLst/>
              <a:gdLst>
                <a:gd name="T0" fmla="*/ 5 w 41"/>
                <a:gd name="T1" fmla="*/ 0 h 66"/>
                <a:gd name="T2" fmla="*/ 5 w 41"/>
                <a:gd name="T3" fmla="*/ 1 h 66"/>
                <a:gd name="T4" fmla="*/ 4 w 41"/>
                <a:gd name="T5" fmla="*/ 1 h 66"/>
                <a:gd name="T6" fmla="*/ 4 w 41"/>
                <a:gd name="T7" fmla="*/ 1 h 66"/>
                <a:gd name="T8" fmla="*/ 2 w 41"/>
                <a:gd name="T9" fmla="*/ 3 h 66"/>
                <a:gd name="T10" fmla="*/ 2 w 41"/>
                <a:gd name="T11" fmla="*/ 3 h 66"/>
                <a:gd name="T12" fmla="*/ 2 w 41"/>
                <a:gd name="T13" fmla="*/ 5 h 66"/>
                <a:gd name="T14" fmla="*/ 2 w 41"/>
                <a:gd name="T15" fmla="*/ 5 h 66"/>
                <a:gd name="T16" fmla="*/ 2 w 41"/>
                <a:gd name="T17" fmla="*/ 5 h 66"/>
                <a:gd name="T18" fmla="*/ 4 w 41"/>
                <a:gd name="T19" fmla="*/ 5 h 66"/>
                <a:gd name="T20" fmla="*/ 4 w 41"/>
                <a:gd name="T21" fmla="*/ 5 h 66"/>
                <a:gd name="T22" fmla="*/ 4 w 41"/>
                <a:gd name="T23" fmla="*/ 7 h 66"/>
                <a:gd name="T24" fmla="*/ 5 w 41"/>
                <a:gd name="T25" fmla="*/ 7 h 66"/>
                <a:gd name="T26" fmla="*/ 5 w 41"/>
                <a:gd name="T27" fmla="*/ 8 h 66"/>
                <a:gd name="T28" fmla="*/ 5 w 41"/>
                <a:gd name="T29" fmla="*/ 10 h 66"/>
                <a:gd name="T30" fmla="*/ 5 w 41"/>
                <a:gd name="T31" fmla="*/ 10 h 66"/>
                <a:gd name="T32" fmla="*/ 5 w 41"/>
                <a:gd name="T33" fmla="*/ 11 h 66"/>
                <a:gd name="T34" fmla="*/ 5 w 41"/>
                <a:gd name="T35" fmla="*/ 12 h 66"/>
                <a:gd name="T36" fmla="*/ 4 w 41"/>
                <a:gd name="T37" fmla="*/ 14 h 66"/>
                <a:gd name="T38" fmla="*/ 3 w 41"/>
                <a:gd name="T39" fmla="*/ 14 h 66"/>
                <a:gd name="T40" fmla="*/ 3 w 41"/>
                <a:gd name="T41" fmla="*/ 14 h 66"/>
                <a:gd name="T42" fmla="*/ 2 w 41"/>
                <a:gd name="T43" fmla="*/ 14 h 66"/>
                <a:gd name="T44" fmla="*/ 2 w 41"/>
                <a:gd name="T45" fmla="*/ 14 h 66"/>
                <a:gd name="T46" fmla="*/ 2 w 41"/>
                <a:gd name="T47" fmla="*/ 14 h 66"/>
                <a:gd name="T48" fmla="*/ 1 w 41"/>
                <a:gd name="T49" fmla="*/ 14 h 66"/>
                <a:gd name="T50" fmla="*/ 1 w 41"/>
                <a:gd name="T51" fmla="*/ 13 h 66"/>
                <a:gd name="T52" fmla="*/ 1 w 41"/>
                <a:gd name="T53" fmla="*/ 12 h 66"/>
                <a:gd name="T54" fmla="*/ 1 w 41"/>
                <a:gd name="T55" fmla="*/ 12 h 66"/>
                <a:gd name="T56" fmla="*/ 0 w 41"/>
                <a:gd name="T57" fmla="*/ 10 h 66"/>
                <a:gd name="T58" fmla="*/ 0 w 41"/>
                <a:gd name="T59" fmla="*/ 7 h 66"/>
                <a:gd name="T60" fmla="*/ 1 w 41"/>
                <a:gd name="T61" fmla="*/ 5 h 66"/>
                <a:gd name="T62" fmla="*/ 1 w 41"/>
                <a:gd name="T63" fmla="*/ 4 h 66"/>
                <a:gd name="T64" fmla="*/ 1 w 41"/>
                <a:gd name="T65" fmla="*/ 3 h 66"/>
                <a:gd name="T66" fmla="*/ 2 w 41"/>
                <a:gd name="T67" fmla="*/ 2 h 66"/>
                <a:gd name="T68" fmla="*/ 2 w 41"/>
                <a:gd name="T69" fmla="*/ 1 h 66"/>
                <a:gd name="T70" fmla="*/ 3 w 41"/>
                <a:gd name="T71" fmla="*/ 1 h 66"/>
                <a:gd name="T72" fmla="*/ 4 w 41"/>
                <a:gd name="T73" fmla="*/ 1 h 66"/>
                <a:gd name="T74" fmla="*/ 5 w 41"/>
                <a:gd name="T75" fmla="*/ 0 h 66"/>
                <a:gd name="T76" fmla="*/ 2 w 41"/>
                <a:gd name="T77" fmla="*/ 7 h 66"/>
                <a:gd name="T78" fmla="*/ 2 w 41"/>
                <a:gd name="T79" fmla="*/ 7 h 66"/>
                <a:gd name="T80" fmla="*/ 2 w 41"/>
                <a:gd name="T81" fmla="*/ 11 h 66"/>
                <a:gd name="T82" fmla="*/ 2 w 41"/>
                <a:gd name="T83" fmla="*/ 12 h 66"/>
                <a:gd name="T84" fmla="*/ 2 w 41"/>
                <a:gd name="T85" fmla="*/ 12 h 66"/>
                <a:gd name="T86" fmla="*/ 2 w 41"/>
                <a:gd name="T87" fmla="*/ 12 h 66"/>
                <a:gd name="T88" fmla="*/ 2 w 41"/>
                <a:gd name="T89" fmla="*/ 14 h 66"/>
                <a:gd name="T90" fmla="*/ 3 w 41"/>
                <a:gd name="T91" fmla="*/ 14 h 66"/>
                <a:gd name="T92" fmla="*/ 3 w 41"/>
                <a:gd name="T93" fmla="*/ 14 h 66"/>
                <a:gd name="T94" fmla="*/ 3 w 41"/>
                <a:gd name="T95" fmla="*/ 12 h 66"/>
                <a:gd name="T96" fmla="*/ 3 w 41"/>
                <a:gd name="T97" fmla="*/ 12 h 66"/>
                <a:gd name="T98" fmla="*/ 3 w 41"/>
                <a:gd name="T99" fmla="*/ 12 h 66"/>
                <a:gd name="T100" fmla="*/ 3 w 41"/>
                <a:gd name="T101" fmla="*/ 11 h 66"/>
                <a:gd name="T102" fmla="*/ 3 w 41"/>
                <a:gd name="T103" fmla="*/ 10 h 66"/>
                <a:gd name="T104" fmla="*/ 3 w 41"/>
                <a:gd name="T105" fmla="*/ 8 h 66"/>
                <a:gd name="T106" fmla="*/ 3 w 41"/>
                <a:gd name="T107" fmla="*/ 7 h 66"/>
                <a:gd name="T108" fmla="*/ 3 w 41"/>
                <a:gd name="T109" fmla="*/ 7 h 66"/>
                <a:gd name="T110" fmla="*/ 2 w 41"/>
                <a:gd name="T111" fmla="*/ 7 h 66"/>
                <a:gd name="T112" fmla="*/ 2 w 41"/>
                <a:gd name="T113" fmla="*/ 7 h 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1"/>
                <a:gd name="T172" fmla="*/ 0 h 66"/>
                <a:gd name="T173" fmla="*/ 41 w 41"/>
                <a:gd name="T174" fmla="*/ 66 h 6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1" h="66">
                  <a:moveTo>
                    <a:pt x="41" y="0"/>
                  </a:moveTo>
                  <a:lnTo>
                    <a:pt x="41" y="1"/>
                  </a:lnTo>
                  <a:lnTo>
                    <a:pt x="35" y="3"/>
                  </a:lnTo>
                  <a:lnTo>
                    <a:pt x="31" y="4"/>
                  </a:lnTo>
                  <a:lnTo>
                    <a:pt x="20" y="15"/>
                  </a:lnTo>
                  <a:lnTo>
                    <a:pt x="19" y="18"/>
                  </a:lnTo>
                  <a:lnTo>
                    <a:pt x="16" y="26"/>
                  </a:lnTo>
                  <a:lnTo>
                    <a:pt x="19" y="26"/>
                  </a:lnTo>
                  <a:lnTo>
                    <a:pt x="21" y="25"/>
                  </a:lnTo>
                  <a:lnTo>
                    <a:pt x="30" y="25"/>
                  </a:lnTo>
                  <a:lnTo>
                    <a:pt x="33" y="26"/>
                  </a:lnTo>
                  <a:lnTo>
                    <a:pt x="35" y="29"/>
                  </a:lnTo>
                  <a:lnTo>
                    <a:pt x="38" y="33"/>
                  </a:lnTo>
                  <a:lnTo>
                    <a:pt x="40" y="38"/>
                  </a:lnTo>
                  <a:lnTo>
                    <a:pt x="41" y="43"/>
                  </a:lnTo>
                  <a:lnTo>
                    <a:pt x="41" y="47"/>
                  </a:lnTo>
                  <a:lnTo>
                    <a:pt x="40" y="52"/>
                  </a:lnTo>
                  <a:lnTo>
                    <a:pt x="37" y="57"/>
                  </a:lnTo>
                  <a:lnTo>
                    <a:pt x="31" y="63"/>
                  </a:lnTo>
                  <a:lnTo>
                    <a:pt x="28" y="64"/>
                  </a:lnTo>
                  <a:lnTo>
                    <a:pt x="24" y="64"/>
                  </a:lnTo>
                  <a:lnTo>
                    <a:pt x="21" y="66"/>
                  </a:lnTo>
                  <a:lnTo>
                    <a:pt x="17" y="66"/>
                  </a:lnTo>
                  <a:lnTo>
                    <a:pt x="14" y="64"/>
                  </a:lnTo>
                  <a:lnTo>
                    <a:pt x="10" y="63"/>
                  </a:lnTo>
                  <a:lnTo>
                    <a:pt x="7" y="60"/>
                  </a:lnTo>
                  <a:lnTo>
                    <a:pt x="6" y="56"/>
                  </a:lnTo>
                  <a:lnTo>
                    <a:pt x="3" y="53"/>
                  </a:lnTo>
                  <a:lnTo>
                    <a:pt x="0" y="45"/>
                  </a:lnTo>
                  <a:lnTo>
                    <a:pt x="0" y="32"/>
                  </a:lnTo>
                  <a:lnTo>
                    <a:pt x="3" y="26"/>
                  </a:lnTo>
                  <a:lnTo>
                    <a:pt x="5" y="19"/>
                  </a:lnTo>
                  <a:lnTo>
                    <a:pt x="9" y="14"/>
                  </a:lnTo>
                  <a:lnTo>
                    <a:pt x="13" y="10"/>
                  </a:lnTo>
                  <a:lnTo>
                    <a:pt x="19" y="5"/>
                  </a:lnTo>
                  <a:lnTo>
                    <a:pt x="26" y="3"/>
                  </a:lnTo>
                  <a:lnTo>
                    <a:pt x="33" y="1"/>
                  </a:lnTo>
                  <a:lnTo>
                    <a:pt x="41" y="0"/>
                  </a:lnTo>
                  <a:close/>
                  <a:moveTo>
                    <a:pt x="16" y="31"/>
                  </a:moveTo>
                  <a:lnTo>
                    <a:pt x="14" y="35"/>
                  </a:lnTo>
                  <a:lnTo>
                    <a:pt x="14" y="49"/>
                  </a:lnTo>
                  <a:lnTo>
                    <a:pt x="16" y="53"/>
                  </a:lnTo>
                  <a:lnTo>
                    <a:pt x="16" y="56"/>
                  </a:lnTo>
                  <a:lnTo>
                    <a:pt x="17" y="59"/>
                  </a:lnTo>
                  <a:lnTo>
                    <a:pt x="21" y="63"/>
                  </a:lnTo>
                  <a:lnTo>
                    <a:pt x="24" y="61"/>
                  </a:lnTo>
                  <a:lnTo>
                    <a:pt x="26" y="61"/>
                  </a:lnTo>
                  <a:lnTo>
                    <a:pt x="26" y="59"/>
                  </a:lnTo>
                  <a:lnTo>
                    <a:pt x="27" y="57"/>
                  </a:lnTo>
                  <a:lnTo>
                    <a:pt x="27" y="54"/>
                  </a:lnTo>
                  <a:lnTo>
                    <a:pt x="28" y="49"/>
                  </a:lnTo>
                  <a:lnTo>
                    <a:pt x="28" y="42"/>
                  </a:lnTo>
                  <a:lnTo>
                    <a:pt x="27" y="36"/>
                  </a:lnTo>
                  <a:lnTo>
                    <a:pt x="26" y="32"/>
                  </a:lnTo>
                  <a:lnTo>
                    <a:pt x="23" y="29"/>
                  </a:lnTo>
                  <a:lnTo>
                    <a:pt x="17" y="29"/>
                  </a:lnTo>
                  <a:lnTo>
                    <a:pt x="16" y="31"/>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48" name="Freeform 185"/>
            <p:cNvSpPr>
              <a:spLocks/>
            </p:cNvSpPr>
            <p:nvPr/>
          </p:nvSpPr>
          <p:spPr bwMode="auto">
            <a:xfrm>
              <a:off x="1479864" y="2902754"/>
              <a:ext cx="36055" cy="57243"/>
            </a:xfrm>
            <a:custGeom>
              <a:avLst/>
              <a:gdLst>
                <a:gd name="T0" fmla="*/ 2 w 42"/>
                <a:gd name="T1" fmla="*/ 14 h 63"/>
                <a:gd name="T2" fmla="*/ 4 w 42"/>
                <a:gd name="T3" fmla="*/ 2 h 63"/>
                <a:gd name="T4" fmla="*/ 2 w 42"/>
                <a:gd name="T5" fmla="*/ 2 h 63"/>
                <a:gd name="T6" fmla="*/ 1 w 42"/>
                <a:gd name="T7" fmla="*/ 3 h 63"/>
                <a:gd name="T8" fmla="*/ 1 w 42"/>
                <a:gd name="T9" fmla="*/ 3 h 63"/>
                <a:gd name="T10" fmla="*/ 1 w 42"/>
                <a:gd name="T11" fmla="*/ 3 h 63"/>
                <a:gd name="T12" fmla="*/ 1 w 42"/>
                <a:gd name="T13" fmla="*/ 4 h 63"/>
                <a:gd name="T14" fmla="*/ 0 w 42"/>
                <a:gd name="T15" fmla="*/ 4 h 63"/>
                <a:gd name="T16" fmla="*/ 1 w 42"/>
                <a:gd name="T17" fmla="*/ 0 h 63"/>
                <a:gd name="T18" fmla="*/ 5 w 42"/>
                <a:gd name="T19" fmla="*/ 0 h 63"/>
                <a:gd name="T20" fmla="*/ 2 w 42"/>
                <a:gd name="T21" fmla="*/ 14 h 63"/>
                <a:gd name="T22" fmla="*/ 2 w 42"/>
                <a:gd name="T23" fmla="*/ 14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63"/>
                <a:gd name="T38" fmla="*/ 42 w 42"/>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63">
                  <a:moveTo>
                    <a:pt x="14" y="63"/>
                  </a:moveTo>
                  <a:lnTo>
                    <a:pt x="31" y="12"/>
                  </a:lnTo>
                  <a:lnTo>
                    <a:pt x="18" y="12"/>
                  </a:lnTo>
                  <a:lnTo>
                    <a:pt x="11" y="13"/>
                  </a:lnTo>
                  <a:lnTo>
                    <a:pt x="5" y="14"/>
                  </a:lnTo>
                  <a:lnTo>
                    <a:pt x="4" y="16"/>
                  </a:lnTo>
                  <a:lnTo>
                    <a:pt x="2" y="19"/>
                  </a:lnTo>
                  <a:lnTo>
                    <a:pt x="0" y="19"/>
                  </a:lnTo>
                  <a:lnTo>
                    <a:pt x="5" y="0"/>
                  </a:lnTo>
                  <a:lnTo>
                    <a:pt x="42" y="0"/>
                  </a:lnTo>
                  <a:lnTo>
                    <a:pt x="19" y="63"/>
                  </a:lnTo>
                  <a:lnTo>
                    <a:pt x="14" y="63"/>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49" name="Freeform 186"/>
            <p:cNvSpPr>
              <a:spLocks/>
            </p:cNvSpPr>
            <p:nvPr/>
          </p:nvSpPr>
          <p:spPr bwMode="auto">
            <a:xfrm>
              <a:off x="1521687" y="2902754"/>
              <a:ext cx="36055" cy="57243"/>
            </a:xfrm>
            <a:custGeom>
              <a:avLst/>
              <a:gdLst>
                <a:gd name="T0" fmla="*/ 2 w 42"/>
                <a:gd name="T1" fmla="*/ 14 h 63"/>
                <a:gd name="T2" fmla="*/ 4 w 42"/>
                <a:gd name="T3" fmla="*/ 2 h 63"/>
                <a:gd name="T4" fmla="*/ 2 w 42"/>
                <a:gd name="T5" fmla="*/ 2 h 63"/>
                <a:gd name="T6" fmla="*/ 1 w 42"/>
                <a:gd name="T7" fmla="*/ 3 h 63"/>
                <a:gd name="T8" fmla="*/ 1 w 42"/>
                <a:gd name="T9" fmla="*/ 3 h 63"/>
                <a:gd name="T10" fmla="*/ 1 w 42"/>
                <a:gd name="T11" fmla="*/ 4 h 63"/>
                <a:gd name="T12" fmla="*/ 0 w 42"/>
                <a:gd name="T13" fmla="*/ 4 h 63"/>
                <a:gd name="T14" fmla="*/ 1 w 42"/>
                <a:gd name="T15" fmla="*/ 0 h 63"/>
                <a:gd name="T16" fmla="*/ 5 w 42"/>
                <a:gd name="T17" fmla="*/ 0 h 63"/>
                <a:gd name="T18" fmla="*/ 2 w 42"/>
                <a:gd name="T19" fmla="*/ 14 h 63"/>
                <a:gd name="T20" fmla="*/ 2 w 42"/>
                <a:gd name="T21" fmla="*/ 14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63"/>
                <a:gd name="T35" fmla="*/ 42 w 42"/>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63">
                  <a:moveTo>
                    <a:pt x="14" y="63"/>
                  </a:moveTo>
                  <a:lnTo>
                    <a:pt x="31" y="12"/>
                  </a:lnTo>
                  <a:lnTo>
                    <a:pt x="13" y="12"/>
                  </a:lnTo>
                  <a:lnTo>
                    <a:pt x="10" y="13"/>
                  </a:lnTo>
                  <a:lnTo>
                    <a:pt x="6" y="14"/>
                  </a:lnTo>
                  <a:lnTo>
                    <a:pt x="2" y="19"/>
                  </a:lnTo>
                  <a:lnTo>
                    <a:pt x="0" y="19"/>
                  </a:lnTo>
                  <a:lnTo>
                    <a:pt x="5" y="0"/>
                  </a:lnTo>
                  <a:lnTo>
                    <a:pt x="42" y="0"/>
                  </a:lnTo>
                  <a:lnTo>
                    <a:pt x="20" y="63"/>
                  </a:lnTo>
                  <a:lnTo>
                    <a:pt x="14" y="63"/>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50" name="Freeform 187"/>
            <p:cNvSpPr>
              <a:spLocks/>
            </p:cNvSpPr>
            <p:nvPr/>
          </p:nvSpPr>
          <p:spPr bwMode="auto">
            <a:xfrm>
              <a:off x="1479864" y="2579262"/>
              <a:ext cx="36055" cy="57243"/>
            </a:xfrm>
            <a:custGeom>
              <a:avLst/>
              <a:gdLst>
                <a:gd name="T0" fmla="*/ 2 w 42"/>
                <a:gd name="T1" fmla="*/ 14 h 63"/>
                <a:gd name="T2" fmla="*/ 4 w 42"/>
                <a:gd name="T3" fmla="*/ 2 h 63"/>
                <a:gd name="T4" fmla="*/ 2 w 42"/>
                <a:gd name="T5" fmla="*/ 2 h 63"/>
                <a:gd name="T6" fmla="*/ 1 w 42"/>
                <a:gd name="T7" fmla="*/ 2 h 63"/>
                <a:gd name="T8" fmla="*/ 1 w 42"/>
                <a:gd name="T9" fmla="*/ 3 h 63"/>
                <a:gd name="T10" fmla="*/ 1 w 42"/>
                <a:gd name="T11" fmla="*/ 3 h 63"/>
                <a:gd name="T12" fmla="*/ 1 w 42"/>
                <a:gd name="T13" fmla="*/ 3 h 63"/>
                <a:gd name="T14" fmla="*/ 0 w 42"/>
                <a:gd name="T15" fmla="*/ 3 h 63"/>
                <a:gd name="T16" fmla="*/ 1 w 42"/>
                <a:gd name="T17" fmla="*/ 0 h 63"/>
                <a:gd name="T18" fmla="*/ 5 w 42"/>
                <a:gd name="T19" fmla="*/ 0 h 63"/>
                <a:gd name="T20" fmla="*/ 2 w 42"/>
                <a:gd name="T21" fmla="*/ 14 h 63"/>
                <a:gd name="T22" fmla="*/ 2 w 42"/>
                <a:gd name="T23" fmla="*/ 14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63"/>
                <a:gd name="T38" fmla="*/ 42 w 42"/>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63">
                  <a:moveTo>
                    <a:pt x="14" y="63"/>
                  </a:moveTo>
                  <a:lnTo>
                    <a:pt x="31" y="11"/>
                  </a:lnTo>
                  <a:lnTo>
                    <a:pt x="18" y="11"/>
                  </a:lnTo>
                  <a:lnTo>
                    <a:pt x="11" y="12"/>
                  </a:lnTo>
                  <a:lnTo>
                    <a:pt x="5" y="14"/>
                  </a:lnTo>
                  <a:lnTo>
                    <a:pt x="4" y="15"/>
                  </a:lnTo>
                  <a:lnTo>
                    <a:pt x="2" y="18"/>
                  </a:lnTo>
                  <a:lnTo>
                    <a:pt x="0" y="18"/>
                  </a:lnTo>
                  <a:lnTo>
                    <a:pt x="5" y="0"/>
                  </a:lnTo>
                  <a:lnTo>
                    <a:pt x="42" y="0"/>
                  </a:lnTo>
                  <a:lnTo>
                    <a:pt x="19" y="63"/>
                  </a:lnTo>
                  <a:lnTo>
                    <a:pt x="14" y="63"/>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51" name="Freeform 188"/>
            <p:cNvSpPr>
              <a:spLocks noEditPoints="1"/>
            </p:cNvSpPr>
            <p:nvPr/>
          </p:nvSpPr>
          <p:spPr bwMode="auto">
            <a:xfrm>
              <a:off x="1521687" y="2577931"/>
              <a:ext cx="34612" cy="59906"/>
            </a:xfrm>
            <a:custGeom>
              <a:avLst/>
              <a:gdLst>
                <a:gd name="T0" fmla="*/ 5 w 41"/>
                <a:gd name="T1" fmla="*/ 7 h 66"/>
                <a:gd name="T2" fmla="*/ 5 w 41"/>
                <a:gd name="T3" fmla="*/ 11 h 66"/>
                <a:gd name="T4" fmla="*/ 4 w 41"/>
                <a:gd name="T5" fmla="*/ 14 h 66"/>
                <a:gd name="T6" fmla="*/ 2 w 41"/>
                <a:gd name="T7" fmla="*/ 14 h 66"/>
                <a:gd name="T8" fmla="*/ 1 w 41"/>
                <a:gd name="T9" fmla="*/ 14 h 66"/>
                <a:gd name="T10" fmla="*/ 1 w 41"/>
                <a:gd name="T11" fmla="*/ 12 h 66"/>
                <a:gd name="T12" fmla="*/ 0 w 41"/>
                <a:gd name="T13" fmla="*/ 10 h 66"/>
                <a:gd name="T14" fmla="*/ 1 w 41"/>
                <a:gd name="T15" fmla="*/ 8 h 66"/>
                <a:gd name="T16" fmla="*/ 2 w 41"/>
                <a:gd name="T17" fmla="*/ 7 h 66"/>
                <a:gd name="T18" fmla="*/ 1 w 41"/>
                <a:gd name="T19" fmla="*/ 5 h 66"/>
                <a:gd name="T20" fmla="*/ 1 w 41"/>
                <a:gd name="T21" fmla="*/ 3 h 66"/>
                <a:gd name="T22" fmla="*/ 1 w 41"/>
                <a:gd name="T23" fmla="*/ 1 h 66"/>
                <a:gd name="T24" fmla="*/ 2 w 41"/>
                <a:gd name="T25" fmla="*/ 0 h 66"/>
                <a:gd name="T26" fmla="*/ 4 w 41"/>
                <a:gd name="T27" fmla="*/ 1 h 66"/>
                <a:gd name="T28" fmla="*/ 5 w 41"/>
                <a:gd name="T29" fmla="*/ 1 h 66"/>
                <a:gd name="T30" fmla="*/ 5 w 41"/>
                <a:gd name="T31" fmla="*/ 4 h 66"/>
                <a:gd name="T32" fmla="*/ 4 w 41"/>
                <a:gd name="T33" fmla="*/ 5 h 66"/>
                <a:gd name="T34" fmla="*/ 3 w 41"/>
                <a:gd name="T35" fmla="*/ 7 h 66"/>
                <a:gd name="T36" fmla="*/ 3 w 41"/>
                <a:gd name="T37" fmla="*/ 5 h 66"/>
                <a:gd name="T38" fmla="*/ 3 w 41"/>
                <a:gd name="T39" fmla="*/ 5 h 66"/>
                <a:gd name="T40" fmla="*/ 3 w 41"/>
                <a:gd name="T41" fmla="*/ 1 h 66"/>
                <a:gd name="T42" fmla="*/ 2 w 41"/>
                <a:gd name="T43" fmla="*/ 1 h 66"/>
                <a:gd name="T44" fmla="*/ 2 w 41"/>
                <a:gd name="T45" fmla="*/ 1 h 66"/>
                <a:gd name="T46" fmla="*/ 2 w 41"/>
                <a:gd name="T47" fmla="*/ 2 h 66"/>
                <a:gd name="T48" fmla="*/ 2 w 41"/>
                <a:gd name="T49" fmla="*/ 5 h 66"/>
                <a:gd name="T50" fmla="*/ 3 w 41"/>
                <a:gd name="T51" fmla="*/ 5 h 66"/>
                <a:gd name="T52" fmla="*/ 2 w 41"/>
                <a:gd name="T53" fmla="*/ 8 h 66"/>
                <a:gd name="T54" fmla="*/ 2 w 41"/>
                <a:gd name="T55" fmla="*/ 9 h 66"/>
                <a:gd name="T56" fmla="*/ 1 w 41"/>
                <a:gd name="T57" fmla="*/ 12 h 66"/>
                <a:gd name="T58" fmla="*/ 2 w 41"/>
                <a:gd name="T59" fmla="*/ 14 h 66"/>
                <a:gd name="T60" fmla="*/ 3 w 41"/>
                <a:gd name="T61" fmla="*/ 14 h 66"/>
                <a:gd name="T62" fmla="*/ 3 w 41"/>
                <a:gd name="T63" fmla="*/ 12 h 66"/>
                <a:gd name="T64" fmla="*/ 3 w 41"/>
                <a:gd name="T65" fmla="*/ 10 h 66"/>
                <a:gd name="T66" fmla="*/ 2 w 41"/>
                <a:gd name="T67" fmla="*/ 8 h 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1"/>
                <a:gd name="T103" fmla="*/ 0 h 66"/>
                <a:gd name="T104" fmla="*/ 41 w 41"/>
                <a:gd name="T105" fmla="*/ 66 h 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1" h="66">
                  <a:moveTo>
                    <a:pt x="28" y="30"/>
                  </a:moveTo>
                  <a:lnTo>
                    <a:pt x="37" y="35"/>
                  </a:lnTo>
                  <a:lnTo>
                    <a:pt x="41" y="44"/>
                  </a:lnTo>
                  <a:lnTo>
                    <a:pt x="41" y="48"/>
                  </a:lnTo>
                  <a:lnTo>
                    <a:pt x="38" y="56"/>
                  </a:lnTo>
                  <a:lnTo>
                    <a:pt x="35" y="61"/>
                  </a:lnTo>
                  <a:lnTo>
                    <a:pt x="31" y="63"/>
                  </a:lnTo>
                  <a:lnTo>
                    <a:pt x="20" y="66"/>
                  </a:lnTo>
                  <a:lnTo>
                    <a:pt x="14" y="65"/>
                  </a:lnTo>
                  <a:lnTo>
                    <a:pt x="10" y="63"/>
                  </a:lnTo>
                  <a:lnTo>
                    <a:pt x="5" y="61"/>
                  </a:lnTo>
                  <a:lnTo>
                    <a:pt x="2" y="58"/>
                  </a:lnTo>
                  <a:lnTo>
                    <a:pt x="0" y="55"/>
                  </a:lnTo>
                  <a:lnTo>
                    <a:pt x="0" y="45"/>
                  </a:lnTo>
                  <a:lnTo>
                    <a:pt x="3" y="41"/>
                  </a:lnTo>
                  <a:lnTo>
                    <a:pt x="6" y="38"/>
                  </a:lnTo>
                  <a:lnTo>
                    <a:pt x="9" y="37"/>
                  </a:lnTo>
                  <a:lnTo>
                    <a:pt x="13" y="34"/>
                  </a:lnTo>
                  <a:lnTo>
                    <a:pt x="9" y="31"/>
                  </a:lnTo>
                  <a:lnTo>
                    <a:pt x="3" y="26"/>
                  </a:lnTo>
                  <a:lnTo>
                    <a:pt x="2" y="21"/>
                  </a:lnTo>
                  <a:lnTo>
                    <a:pt x="2" y="13"/>
                  </a:lnTo>
                  <a:lnTo>
                    <a:pt x="3" y="9"/>
                  </a:lnTo>
                  <a:lnTo>
                    <a:pt x="6" y="6"/>
                  </a:lnTo>
                  <a:lnTo>
                    <a:pt x="10" y="3"/>
                  </a:lnTo>
                  <a:lnTo>
                    <a:pt x="21" y="0"/>
                  </a:lnTo>
                  <a:lnTo>
                    <a:pt x="27" y="0"/>
                  </a:lnTo>
                  <a:lnTo>
                    <a:pt x="31" y="2"/>
                  </a:lnTo>
                  <a:lnTo>
                    <a:pt x="35" y="4"/>
                  </a:lnTo>
                  <a:lnTo>
                    <a:pt x="38" y="7"/>
                  </a:lnTo>
                  <a:lnTo>
                    <a:pt x="40" y="11"/>
                  </a:lnTo>
                  <a:lnTo>
                    <a:pt x="40" y="19"/>
                  </a:lnTo>
                  <a:lnTo>
                    <a:pt x="38" y="20"/>
                  </a:lnTo>
                  <a:lnTo>
                    <a:pt x="35" y="26"/>
                  </a:lnTo>
                  <a:lnTo>
                    <a:pt x="33" y="27"/>
                  </a:lnTo>
                  <a:lnTo>
                    <a:pt x="28" y="30"/>
                  </a:lnTo>
                  <a:close/>
                  <a:moveTo>
                    <a:pt x="26" y="27"/>
                  </a:moveTo>
                  <a:lnTo>
                    <a:pt x="27" y="24"/>
                  </a:lnTo>
                  <a:lnTo>
                    <a:pt x="27" y="23"/>
                  </a:lnTo>
                  <a:lnTo>
                    <a:pt x="28" y="21"/>
                  </a:lnTo>
                  <a:lnTo>
                    <a:pt x="28" y="11"/>
                  </a:lnTo>
                  <a:lnTo>
                    <a:pt x="26" y="6"/>
                  </a:lnTo>
                  <a:lnTo>
                    <a:pt x="24" y="4"/>
                  </a:lnTo>
                  <a:lnTo>
                    <a:pt x="21" y="3"/>
                  </a:lnTo>
                  <a:lnTo>
                    <a:pt x="20" y="3"/>
                  </a:lnTo>
                  <a:lnTo>
                    <a:pt x="17" y="4"/>
                  </a:lnTo>
                  <a:lnTo>
                    <a:pt x="16" y="6"/>
                  </a:lnTo>
                  <a:lnTo>
                    <a:pt x="14" y="9"/>
                  </a:lnTo>
                  <a:lnTo>
                    <a:pt x="14" y="13"/>
                  </a:lnTo>
                  <a:lnTo>
                    <a:pt x="19" y="21"/>
                  </a:lnTo>
                  <a:lnTo>
                    <a:pt x="21" y="23"/>
                  </a:lnTo>
                  <a:lnTo>
                    <a:pt x="26" y="27"/>
                  </a:lnTo>
                  <a:close/>
                  <a:moveTo>
                    <a:pt x="16" y="37"/>
                  </a:moveTo>
                  <a:lnTo>
                    <a:pt x="14" y="38"/>
                  </a:lnTo>
                  <a:lnTo>
                    <a:pt x="14" y="40"/>
                  </a:lnTo>
                  <a:lnTo>
                    <a:pt x="13" y="41"/>
                  </a:lnTo>
                  <a:lnTo>
                    <a:pt x="12" y="44"/>
                  </a:lnTo>
                  <a:lnTo>
                    <a:pt x="12" y="56"/>
                  </a:lnTo>
                  <a:lnTo>
                    <a:pt x="13" y="59"/>
                  </a:lnTo>
                  <a:lnTo>
                    <a:pt x="17" y="63"/>
                  </a:lnTo>
                  <a:lnTo>
                    <a:pt x="20" y="63"/>
                  </a:lnTo>
                  <a:lnTo>
                    <a:pt x="26" y="61"/>
                  </a:lnTo>
                  <a:lnTo>
                    <a:pt x="27" y="59"/>
                  </a:lnTo>
                  <a:lnTo>
                    <a:pt x="27" y="56"/>
                  </a:lnTo>
                  <a:lnTo>
                    <a:pt x="28" y="54"/>
                  </a:lnTo>
                  <a:lnTo>
                    <a:pt x="26" y="45"/>
                  </a:lnTo>
                  <a:lnTo>
                    <a:pt x="21" y="41"/>
                  </a:lnTo>
                  <a:lnTo>
                    <a:pt x="16" y="37"/>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52" name="Freeform 189"/>
            <p:cNvSpPr>
              <a:spLocks/>
            </p:cNvSpPr>
            <p:nvPr/>
          </p:nvSpPr>
          <p:spPr bwMode="auto">
            <a:xfrm>
              <a:off x="1479864" y="2258433"/>
              <a:ext cx="36055" cy="57243"/>
            </a:xfrm>
            <a:custGeom>
              <a:avLst/>
              <a:gdLst>
                <a:gd name="T0" fmla="*/ 2 w 42"/>
                <a:gd name="T1" fmla="*/ 14 h 63"/>
                <a:gd name="T2" fmla="*/ 4 w 42"/>
                <a:gd name="T3" fmla="*/ 2 h 63"/>
                <a:gd name="T4" fmla="*/ 2 w 42"/>
                <a:gd name="T5" fmla="*/ 2 h 63"/>
                <a:gd name="T6" fmla="*/ 1 w 42"/>
                <a:gd name="T7" fmla="*/ 3 h 63"/>
                <a:gd name="T8" fmla="*/ 1 w 42"/>
                <a:gd name="T9" fmla="*/ 3 h 63"/>
                <a:gd name="T10" fmla="*/ 1 w 42"/>
                <a:gd name="T11" fmla="*/ 3 h 63"/>
                <a:gd name="T12" fmla="*/ 1 w 42"/>
                <a:gd name="T13" fmla="*/ 4 h 63"/>
                <a:gd name="T14" fmla="*/ 0 w 42"/>
                <a:gd name="T15" fmla="*/ 4 h 63"/>
                <a:gd name="T16" fmla="*/ 1 w 42"/>
                <a:gd name="T17" fmla="*/ 0 h 63"/>
                <a:gd name="T18" fmla="*/ 5 w 42"/>
                <a:gd name="T19" fmla="*/ 0 h 63"/>
                <a:gd name="T20" fmla="*/ 2 w 42"/>
                <a:gd name="T21" fmla="*/ 14 h 63"/>
                <a:gd name="T22" fmla="*/ 2 w 42"/>
                <a:gd name="T23" fmla="*/ 14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63"/>
                <a:gd name="T38" fmla="*/ 42 w 42"/>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63">
                  <a:moveTo>
                    <a:pt x="14" y="63"/>
                  </a:moveTo>
                  <a:lnTo>
                    <a:pt x="31" y="12"/>
                  </a:lnTo>
                  <a:lnTo>
                    <a:pt x="18" y="12"/>
                  </a:lnTo>
                  <a:lnTo>
                    <a:pt x="11" y="13"/>
                  </a:lnTo>
                  <a:lnTo>
                    <a:pt x="5" y="14"/>
                  </a:lnTo>
                  <a:lnTo>
                    <a:pt x="4" y="16"/>
                  </a:lnTo>
                  <a:lnTo>
                    <a:pt x="2" y="19"/>
                  </a:lnTo>
                  <a:lnTo>
                    <a:pt x="0" y="19"/>
                  </a:lnTo>
                  <a:lnTo>
                    <a:pt x="5" y="0"/>
                  </a:lnTo>
                  <a:lnTo>
                    <a:pt x="42" y="0"/>
                  </a:lnTo>
                  <a:lnTo>
                    <a:pt x="19" y="63"/>
                  </a:lnTo>
                  <a:lnTo>
                    <a:pt x="14" y="63"/>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53" name="Freeform 190"/>
            <p:cNvSpPr>
              <a:spLocks noEditPoints="1"/>
            </p:cNvSpPr>
            <p:nvPr/>
          </p:nvSpPr>
          <p:spPr bwMode="auto">
            <a:xfrm>
              <a:off x="1521687" y="2257102"/>
              <a:ext cx="34612" cy="58575"/>
            </a:xfrm>
            <a:custGeom>
              <a:avLst/>
              <a:gdLst>
                <a:gd name="T0" fmla="*/ 0 w 41"/>
                <a:gd name="T1" fmla="*/ 13 h 66"/>
                <a:gd name="T2" fmla="*/ 0 w 41"/>
                <a:gd name="T3" fmla="*/ 13 h 66"/>
                <a:gd name="T4" fmla="*/ 1 w 41"/>
                <a:gd name="T5" fmla="*/ 13 h 66"/>
                <a:gd name="T6" fmla="*/ 1 w 41"/>
                <a:gd name="T7" fmla="*/ 12 h 66"/>
                <a:gd name="T8" fmla="*/ 2 w 41"/>
                <a:gd name="T9" fmla="*/ 11 h 66"/>
                <a:gd name="T10" fmla="*/ 2 w 41"/>
                <a:gd name="T11" fmla="*/ 11 h 66"/>
                <a:gd name="T12" fmla="*/ 2 w 41"/>
                <a:gd name="T13" fmla="*/ 10 h 66"/>
                <a:gd name="T14" fmla="*/ 3 w 41"/>
                <a:gd name="T15" fmla="*/ 9 h 66"/>
                <a:gd name="T16" fmla="*/ 3 w 41"/>
                <a:gd name="T17" fmla="*/ 7 h 66"/>
                <a:gd name="T18" fmla="*/ 3 w 41"/>
                <a:gd name="T19" fmla="*/ 7 h 66"/>
                <a:gd name="T20" fmla="*/ 3 w 41"/>
                <a:gd name="T21" fmla="*/ 8 h 66"/>
                <a:gd name="T22" fmla="*/ 2 w 41"/>
                <a:gd name="T23" fmla="*/ 8 h 66"/>
                <a:gd name="T24" fmla="*/ 1 w 41"/>
                <a:gd name="T25" fmla="*/ 7 h 66"/>
                <a:gd name="T26" fmla="*/ 1 w 41"/>
                <a:gd name="T27" fmla="*/ 7 h 66"/>
                <a:gd name="T28" fmla="*/ 1 w 41"/>
                <a:gd name="T29" fmla="*/ 6 h 66"/>
                <a:gd name="T30" fmla="*/ 0 w 41"/>
                <a:gd name="T31" fmla="*/ 6 h 66"/>
                <a:gd name="T32" fmla="*/ 0 w 41"/>
                <a:gd name="T33" fmla="*/ 3 h 66"/>
                <a:gd name="T34" fmla="*/ 1 w 41"/>
                <a:gd name="T35" fmla="*/ 3 h 66"/>
                <a:gd name="T36" fmla="*/ 1 w 41"/>
                <a:gd name="T37" fmla="*/ 1 h 66"/>
                <a:gd name="T38" fmla="*/ 1 w 41"/>
                <a:gd name="T39" fmla="*/ 1 h 66"/>
                <a:gd name="T40" fmla="*/ 2 w 41"/>
                <a:gd name="T41" fmla="*/ 0 h 66"/>
                <a:gd name="T42" fmla="*/ 2 w 41"/>
                <a:gd name="T43" fmla="*/ 0 h 66"/>
                <a:gd name="T44" fmla="*/ 3 w 41"/>
                <a:gd name="T45" fmla="*/ 1 h 66"/>
                <a:gd name="T46" fmla="*/ 4 w 41"/>
                <a:gd name="T47" fmla="*/ 1 h 66"/>
                <a:gd name="T48" fmla="*/ 4 w 41"/>
                <a:gd name="T49" fmla="*/ 1 h 66"/>
                <a:gd name="T50" fmla="*/ 5 w 41"/>
                <a:gd name="T51" fmla="*/ 3 h 66"/>
                <a:gd name="T52" fmla="*/ 5 w 41"/>
                <a:gd name="T53" fmla="*/ 4 h 66"/>
                <a:gd name="T54" fmla="*/ 5 w 41"/>
                <a:gd name="T55" fmla="*/ 5 h 66"/>
                <a:gd name="T56" fmla="*/ 5 w 41"/>
                <a:gd name="T57" fmla="*/ 6 h 66"/>
                <a:gd name="T58" fmla="*/ 5 w 41"/>
                <a:gd name="T59" fmla="*/ 7 h 66"/>
                <a:gd name="T60" fmla="*/ 4 w 41"/>
                <a:gd name="T61" fmla="*/ 10 h 66"/>
                <a:gd name="T62" fmla="*/ 2 w 41"/>
                <a:gd name="T63" fmla="*/ 11 h 66"/>
                <a:gd name="T64" fmla="*/ 2 w 41"/>
                <a:gd name="T65" fmla="*/ 12 h 66"/>
                <a:gd name="T66" fmla="*/ 1 w 41"/>
                <a:gd name="T67" fmla="*/ 13 h 66"/>
                <a:gd name="T68" fmla="*/ 1 w 41"/>
                <a:gd name="T69" fmla="*/ 13 h 66"/>
                <a:gd name="T70" fmla="*/ 0 w 41"/>
                <a:gd name="T71" fmla="*/ 13 h 66"/>
                <a:gd name="T72" fmla="*/ 3 w 41"/>
                <a:gd name="T73" fmla="*/ 7 h 66"/>
                <a:gd name="T74" fmla="*/ 3 w 41"/>
                <a:gd name="T75" fmla="*/ 4 h 66"/>
                <a:gd name="T76" fmla="*/ 3 w 41"/>
                <a:gd name="T77" fmla="*/ 3 h 66"/>
                <a:gd name="T78" fmla="*/ 3 w 41"/>
                <a:gd name="T79" fmla="*/ 2 h 66"/>
                <a:gd name="T80" fmla="*/ 3 w 41"/>
                <a:gd name="T81" fmla="*/ 1 h 66"/>
                <a:gd name="T82" fmla="*/ 2 w 41"/>
                <a:gd name="T83" fmla="*/ 1 h 66"/>
                <a:gd name="T84" fmla="*/ 2 w 41"/>
                <a:gd name="T85" fmla="*/ 1 h 66"/>
                <a:gd name="T86" fmla="*/ 2 w 41"/>
                <a:gd name="T87" fmla="*/ 1 h 66"/>
                <a:gd name="T88" fmla="*/ 2 w 41"/>
                <a:gd name="T89" fmla="*/ 2 h 66"/>
                <a:gd name="T90" fmla="*/ 2 w 41"/>
                <a:gd name="T91" fmla="*/ 5 h 66"/>
                <a:gd name="T92" fmla="*/ 2 w 41"/>
                <a:gd name="T93" fmla="*/ 5 h 66"/>
                <a:gd name="T94" fmla="*/ 2 w 41"/>
                <a:gd name="T95" fmla="*/ 6 h 66"/>
                <a:gd name="T96" fmla="*/ 2 w 41"/>
                <a:gd name="T97" fmla="*/ 7 h 66"/>
                <a:gd name="T98" fmla="*/ 2 w 41"/>
                <a:gd name="T99" fmla="*/ 7 h 66"/>
                <a:gd name="T100" fmla="*/ 3 w 41"/>
                <a:gd name="T101" fmla="*/ 7 h 66"/>
                <a:gd name="T102" fmla="*/ 3 w 41"/>
                <a:gd name="T103" fmla="*/ 7 h 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1"/>
                <a:gd name="T157" fmla="*/ 0 h 66"/>
                <a:gd name="T158" fmla="*/ 41 w 41"/>
                <a:gd name="T159" fmla="*/ 66 h 6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1" h="66">
                  <a:moveTo>
                    <a:pt x="0" y="66"/>
                  </a:moveTo>
                  <a:lnTo>
                    <a:pt x="0" y="64"/>
                  </a:lnTo>
                  <a:lnTo>
                    <a:pt x="5" y="63"/>
                  </a:lnTo>
                  <a:lnTo>
                    <a:pt x="10" y="62"/>
                  </a:lnTo>
                  <a:lnTo>
                    <a:pt x="13" y="59"/>
                  </a:lnTo>
                  <a:lnTo>
                    <a:pt x="19" y="55"/>
                  </a:lnTo>
                  <a:lnTo>
                    <a:pt x="21" y="50"/>
                  </a:lnTo>
                  <a:lnTo>
                    <a:pt x="24" y="45"/>
                  </a:lnTo>
                  <a:lnTo>
                    <a:pt x="26" y="39"/>
                  </a:lnTo>
                  <a:lnTo>
                    <a:pt x="24" y="39"/>
                  </a:lnTo>
                  <a:lnTo>
                    <a:pt x="23" y="41"/>
                  </a:lnTo>
                  <a:lnTo>
                    <a:pt x="13" y="41"/>
                  </a:lnTo>
                  <a:lnTo>
                    <a:pt x="9" y="38"/>
                  </a:lnTo>
                  <a:lnTo>
                    <a:pt x="5" y="36"/>
                  </a:lnTo>
                  <a:lnTo>
                    <a:pt x="2" y="32"/>
                  </a:lnTo>
                  <a:lnTo>
                    <a:pt x="0" y="28"/>
                  </a:lnTo>
                  <a:lnTo>
                    <a:pt x="0" y="18"/>
                  </a:lnTo>
                  <a:lnTo>
                    <a:pt x="2" y="14"/>
                  </a:lnTo>
                  <a:lnTo>
                    <a:pt x="5" y="8"/>
                  </a:lnTo>
                  <a:lnTo>
                    <a:pt x="10" y="3"/>
                  </a:lnTo>
                  <a:lnTo>
                    <a:pt x="16" y="0"/>
                  </a:lnTo>
                  <a:lnTo>
                    <a:pt x="20" y="0"/>
                  </a:lnTo>
                  <a:lnTo>
                    <a:pt x="26" y="1"/>
                  </a:lnTo>
                  <a:lnTo>
                    <a:pt x="30" y="3"/>
                  </a:lnTo>
                  <a:lnTo>
                    <a:pt x="35" y="8"/>
                  </a:lnTo>
                  <a:lnTo>
                    <a:pt x="38" y="13"/>
                  </a:lnTo>
                  <a:lnTo>
                    <a:pt x="41" y="21"/>
                  </a:lnTo>
                  <a:lnTo>
                    <a:pt x="41" y="27"/>
                  </a:lnTo>
                  <a:lnTo>
                    <a:pt x="40" y="32"/>
                  </a:lnTo>
                  <a:lnTo>
                    <a:pt x="38" y="39"/>
                  </a:lnTo>
                  <a:lnTo>
                    <a:pt x="33" y="50"/>
                  </a:lnTo>
                  <a:lnTo>
                    <a:pt x="21" y="59"/>
                  </a:lnTo>
                  <a:lnTo>
                    <a:pt x="17" y="62"/>
                  </a:lnTo>
                  <a:lnTo>
                    <a:pt x="12" y="64"/>
                  </a:lnTo>
                  <a:lnTo>
                    <a:pt x="6" y="64"/>
                  </a:lnTo>
                  <a:lnTo>
                    <a:pt x="0" y="66"/>
                  </a:lnTo>
                  <a:close/>
                  <a:moveTo>
                    <a:pt x="27" y="35"/>
                  </a:moveTo>
                  <a:lnTo>
                    <a:pt x="27" y="21"/>
                  </a:lnTo>
                  <a:lnTo>
                    <a:pt x="26" y="15"/>
                  </a:lnTo>
                  <a:lnTo>
                    <a:pt x="26" y="10"/>
                  </a:lnTo>
                  <a:lnTo>
                    <a:pt x="24" y="7"/>
                  </a:lnTo>
                  <a:lnTo>
                    <a:pt x="20" y="3"/>
                  </a:lnTo>
                  <a:lnTo>
                    <a:pt x="19" y="3"/>
                  </a:lnTo>
                  <a:lnTo>
                    <a:pt x="14" y="7"/>
                  </a:lnTo>
                  <a:lnTo>
                    <a:pt x="13" y="11"/>
                  </a:lnTo>
                  <a:lnTo>
                    <a:pt x="13" y="22"/>
                  </a:lnTo>
                  <a:lnTo>
                    <a:pt x="14" y="27"/>
                  </a:lnTo>
                  <a:lnTo>
                    <a:pt x="14" y="31"/>
                  </a:lnTo>
                  <a:lnTo>
                    <a:pt x="16" y="34"/>
                  </a:lnTo>
                  <a:lnTo>
                    <a:pt x="19" y="36"/>
                  </a:lnTo>
                  <a:lnTo>
                    <a:pt x="24" y="36"/>
                  </a:lnTo>
                  <a:lnTo>
                    <a:pt x="27" y="35"/>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54" name="Line 191"/>
            <p:cNvSpPr>
              <a:spLocks noChangeShapeType="1"/>
            </p:cNvSpPr>
            <p:nvPr/>
          </p:nvSpPr>
          <p:spPr bwMode="auto">
            <a:xfrm>
              <a:off x="1650041" y="5346913"/>
              <a:ext cx="3092045" cy="0"/>
            </a:xfrm>
            <a:prstGeom prst="line">
              <a:avLst/>
            </a:prstGeom>
            <a:noFill/>
            <a:ln w="1588">
              <a:solidFill>
                <a:srgbClr val="000000"/>
              </a:solidFill>
              <a:round/>
              <a:headEnd/>
              <a:tailEnd/>
            </a:ln>
          </p:spPr>
          <p:txBody>
            <a:bodyPr/>
            <a:lstStyle/>
            <a:p>
              <a:endParaRPr lang="ja-JP" altLang="en-US" sz="1300"/>
            </a:p>
          </p:txBody>
        </p:sp>
        <p:sp>
          <p:nvSpPr>
            <p:cNvPr id="155" name="Line 192"/>
            <p:cNvSpPr>
              <a:spLocks noChangeShapeType="1"/>
            </p:cNvSpPr>
            <p:nvPr/>
          </p:nvSpPr>
          <p:spPr bwMode="auto">
            <a:xfrm>
              <a:off x="1869253" y="5279020"/>
              <a:ext cx="0" cy="70556"/>
            </a:xfrm>
            <a:prstGeom prst="line">
              <a:avLst/>
            </a:prstGeom>
            <a:noFill/>
            <a:ln w="1588">
              <a:solidFill>
                <a:srgbClr val="000000"/>
              </a:solidFill>
              <a:round/>
              <a:headEnd/>
              <a:tailEnd/>
            </a:ln>
          </p:spPr>
          <p:txBody>
            <a:bodyPr/>
            <a:lstStyle/>
            <a:p>
              <a:endParaRPr lang="ja-JP" altLang="en-US" sz="1300"/>
            </a:p>
          </p:txBody>
        </p:sp>
        <p:sp>
          <p:nvSpPr>
            <p:cNvPr id="156" name="Line 193"/>
            <p:cNvSpPr>
              <a:spLocks noChangeShapeType="1"/>
            </p:cNvSpPr>
            <p:nvPr/>
          </p:nvSpPr>
          <p:spPr bwMode="auto">
            <a:xfrm>
              <a:off x="1957227" y="5312301"/>
              <a:ext cx="0" cy="34612"/>
            </a:xfrm>
            <a:prstGeom prst="line">
              <a:avLst/>
            </a:prstGeom>
            <a:noFill/>
            <a:ln w="1588">
              <a:solidFill>
                <a:srgbClr val="000000"/>
              </a:solidFill>
              <a:round/>
              <a:headEnd/>
              <a:tailEnd/>
            </a:ln>
          </p:spPr>
          <p:txBody>
            <a:bodyPr/>
            <a:lstStyle/>
            <a:p>
              <a:endParaRPr lang="ja-JP" altLang="en-US" sz="1300"/>
            </a:p>
          </p:txBody>
        </p:sp>
        <p:sp>
          <p:nvSpPr>
            <p:cNvPr id="157" name="Line 194"/>
            <p:cNvSpPr>
              <a:spLocks noChangeShapeType="1"/>
            </p:cNvSpPr>
            <p:nvPr/>
          </p:nvSpPr>
          <p:spPr bwMode="auto">
            <a:xfrm>
              <a:off x="2046642" y="5312301"/>
              <a:ext cx="0" cy="34612"/>
            </a:xfrm>
            <a:prstGeom prst="line">
              <a:avLst/>
            </a:prstGeom>
            <a:noFill/>
            <a:ln w="1588">
              <a:solidFill>
                <a:srgbClr val="000000"/>
              </a:solidFill>
              <a:round/>
              <a:headEnd/>
              <a:tailEnd/>
            </a:ln>
          </p:spPr>
          <p:txBody>
            <a:bodyPr/>
            <a:lstStyle/>
            <a:p>
              <a:endParaRPr lang="ja-JP" altLang="en-US" sz="1300"/>
            </a:p>
          </p:txBody>
        </p:sp>
        <p:sp>
          <p:nvSpPr>
            <p:cNvPr id="158" name="Line 195"/>
            <p:cNvSpPr>
              <a:spLocks noChangeShapeType="1"/>
            </p:cNvSpPr>
            <p:nvPr/>
          </p:nvSpPr>
          <p:spPr bwMode="auto">
            <a:xfrm>
              <a:off x="2134616" y="5312301"/>
              <a:ext cx="0" cy="34612"/>
            </a:xfrm>
            <a:prstGeom prst="line">
              <a:avLst/>
            </a:prstGeom>
            <a:noFill/>
            <a:ln w="1588">
              <a:solidFill>
                <a:srgbClr val="000000"/>
              </a:solidFill>
              <a:round/>
              <a:headEnd/>
              <a:tailEnd/>
            </a:ln>
          </p:spPr>
          <p:txBody>
            <a:bodyPr/>
            <a:lstStyle/>
            <a:p>
              <a:endParaRPr lang="ja-JP" altLang="en-US" sz="1300"/>
            </a:p>
          </p:txBody>
        </p:sp>
        <p:sp>
          <p:nvSpPr>
            <p:cNvPr id="159" name="Line 196"/>
            <p:cNvSpPr>
              <a:spLocks noChangeShapeType="1"/>
            </p:cNvSpPr>
            <p:nvPr/>
          </p:nvSpPr>
          <p:spPr bwMode="auto">
            <a:xfrm>
              <a:off x="2221147" y="5312301"/>
              <a:ext cx="0" cy="34612"/>
            </a:xfrm>
            <a:prstGeom prst="line">
              <a:avLst/>
            </a:prstGeom>
            <a:noFill/>
            <a:ln w="1588">
              <a:solidFill>
                <a:srgbClr val="000000"/>
              </a:solidFill>
              <a:round/>
              <a:headEnd/>
              <a:tailEnd/>
            </a:ln>
          </p:spPr>
          <p:txBody>
            <a:bodyPr/>
            <a:lstStyle/>
            <a:p>
              <a:endParaRPr lang="ja-JP" altLang="en-US" sz="1300"/>
            </a:p>
          </p:txBody>
        </p:sp>
        <p:sp>
          <p:nvSpPr>
            <p:cNvPr id="160" name="Line 197"/>
            <p:cNvSpPr>
              <a:spLocks noChangeShapeType="1"/>
            </p:cNvSpPr>
            <p:nvPr/>
          </p:nvSpPr>
          <p:spPr bwMode="auto">
            <a:xfrm>
              <a:off x="2310562" y="5279020"/>
              <a:ext cx="0" cy="70556"/>
            </a:xfrm>
            <a:prstGeom prst="line">
              <a:avLst/>
            </a:prstGeom>
            <a:noFill/>
            <a:ln w="1588">
              <a:solidFill>
                <a:srgbClr val="000000"/>
              </a:solidFill>
              <a:round/>
              <a:headEnd/>
              <a:tailEnd/>
            </a:ln>
          </p:spPr>
          <p:txBody>
            <a:bodyPr/>
            <a:lstStyle/>
            <a:p>
              <a:endParaRPr lang="ja-JP" altLang="en-US" sz="1300"/>
            </a:p>
          </p:txBody>
        </p:sp>
        <p:sp>
          <p:nvSpPr>
            <p:cNvPr id="161" name="Line 198"/>
            <p:cNvSpPr>
              <a:spLocks noChangeShapeType="1"/>
            </p:cNvSpPr>
            <p:nvPr/>
          </p:nvSpPr>
          <p:spPr bwMode="auto">
            <a:xfrm>
              <a:off x="2398535" y="5312301"/>
              <a:ext cx="0" cy="34612"/>
            </a:xfrm>
            <a:prstGeom prst="line">
              <a:avLst/>
            </a:prstGeom>
            <a:noFill/>
            <a:ln w="1588">
              <a:solidFill>
                <a:srgbClr val="000000"/>
              </a:solidFill>
              <a:round/>
              <a:headEnd/>
              <a:tailEnd/>
            </a:ln>
          </p:spPr>
          <p:txBody>
            <a:bodyPr/>
            <a:lstStyle/>
            <a:p>
              <a:endParaRPr lang="ja-JP" altLang="en-US" sz="1300"/>
            </a:p>
          </p:txBody>
        </p:sp>
        <p:sp>
          <p:nvSpPr>
            <p:cNvPr id="162" name="Line 199"/>
            <p:cNvSpPr>
              <a:spLocks noChangeShapeType="1"/>
            </p:cNvSpPr>
            <p:nvPr/>
          </p:nvSpPr>
          <p:spPr bwMode="auto">
            <a:xfrm>
              <a:off x="2489393" y="5312301"/>
              <a:ext cx="0" cy="34612"/>
            </a:xfrm>
            <a:prstGeom prst="line">
              <a:avLst/>
            </a:prstGeom>
            <a:noFill/>
            <a:ln w="1588">
              <a:solidFill>
                <a:srgbClr val="000000"/>
              </a:solidFill>
              <a:round/>
              <a:headEnd/>
              <a:tailEnd/>
            </a:ln>
          </p:spPr>
          <p:txBody>
            <a:bodyPr/>
            <a:lstStyle/>
            <a:p>
              <a:endParaRPr lang="ja-JP" altLang="en-US" sz="1300"/>
            </a:p>
          </p:txBody>
        </p:sp>
        <p:sp>
          <p:nvSpPr>
            <p:cNvPr id="163" name="Line 200"/>
            <p:cNvSpPr>
              <a:spLocks noChangeShapeType="1"/>
            </p:cNvSpPr>
            <p:nvPr/>
          </p:nvSpPr>
          <p:spPr bwMode="auto">
            <a:xfrm>
              <a:off x="2577366" y="5312301"/>
              <a:ext cx="0" cy="34612"/>
            </a:xfrm>
            <a:prstGeom prst="line">
              <a:avLst/>
            </a:prstGeom>
            <a:noFill/>
            <a:ln w="1588">
              <a:solidFill>
                <a:srgbClr val="000000"/>
              </a:solidFill>
              <a:round/>
              <a:headEnd/>
              <a:tailEnd/>
            </a:ln>
          </p:spPr>
          <p:txBody>
            <a:bodyPr/>
            <a:lstStyle/>
            <a:p>
              <a:endParaRPr lang="ja-JP" altLang="en-US" sz="1300"/>
            </a:p>
          </p:txBody>
        </p:sp>
        <p:sp>
          <p:nvSpPr>
            <p:cNvPr id="164" name="Line 201"/>
            <p:cNvSpPr>
              <a:spLocks noChangeShapeType="1"/>
            </p:cNvSpPr>
            <p:nvPr/>
          </p:nvSpPr>
          <p:spPr bwMode="auto">
            <a:xfrm>
              <a:off x="2665340" y="5312301"/>
              <a:ext cx="0" cy="34612"/>
            </a:xfrm>
            <a:prstGeom prst="line">
              <a:avLst/>
            </a:prstGeom>
            <a:noFill/>
            <a:ln w="1588">
              <a:solidFill>
                <a:srgbClr val="000000"/>
              </a:solidFill>
              <a:round/>
              <a:headEnd/>
              <a:tailEnd/>
            </a:ln>
          </p:spPr>
          <p:txBody>
            <a:bodyPr/>
            <a:lstStyle/>
            <a:p>
              <a:endParaRPr lang="ja-JP" altLang="en-US" sz="1300"/>
            </a:p>
          </p:txBody>
        </p:sp>
        <p:sp>
          <p:nvSpPr>
            <p:cNvPr id="165" name="Line 202"/>
            <p:cNvSpPr>
              <a:spLocks noChangeShapeType="1"/>
            </p:cNvSpPr>
            <p:nvPr/>
          </p:nvSpPr>
          <p:spPr bwMode="auto">
            <a:xfrm>
              <a:off x="2754755" y="5279020"/>
              <a:ext cx="0" cy="70556"/>
            </a:xfrm>
            <a:prstGeom prst="line">
              <a:avLst/>
            </a:prstGeom>
            <a:noFill/>
            <a:ln w="1588">
              <a:solidFill>
                <a:srgbClr val="000000"/>
              </a:solidFill>
              <a:round/>
              <a:headEnd/>
              <a:tailEnd/>
            </a:ln>
          </p:spPr>
          <p:txBody>
            <a:bodyPr/>
            <a:lstStyle/>
            <a:p>
              <a:endParaRPr lang="ja-JP" altLang="en-US" sz="1300"/>
            </a:p>
          </p:txBody>
        </p:sp>
        <p:sp>
          <p:nvSpPr>
            <p:cNvPr id="166" name="Line 203"/>
            <p:cNvSpPr>
              <a:spLocks noChangeShapeType="1"/>
            </p:cNvSpPr>
            <p:nvPr/>
          </p:nvSpPr>
          <p:spPr bwMode="auto">
            <a:xfrm>
              <a:off x="2842728" y="5312301"/>
              <a:ext cx="0" cy="34612"/>
            </a:xfrm>
            <a:prstGeom prst="line">
              <a:avLst/>
            </a:prstGeom>
            <a:noFill/>
            <a:ln w="1588">
              <a:solidFill>
                <a:srgbClr val="000000"/>
              </a:solidFill>
              <a:round/>
              <a:headEnd/>
              <a:tailEnd/>
            </a:ln>
          </p:spPr>
          <p:txBody>
            <a:bodyPr/>
            <a:lstStyle/>
            <a:p>
              <a:endParaRPr lang="ja-JP" altLang="en-US" sz="1300"/>
            </a:p>
          </p:txBody>
        </p:sp>
        <p:sp>
          <p:nvSpPr>
            <p:cNvPr id="167" name="Line 204"/>
            <p:cNvSpPr>
              <a:spLocks noChangeShapeType="1"/>
            </p:cNvSpPr>
            <p:nvPr/>
          </p:nvSpPr>
          <p:spPr bwMode="auto">
            <a:xfrm>
              <a:off x="2929260" y="5312301"/>
              <a:ext cx="0" cy="34612"/>
            </a:xfrm>
            <a:prstGeom prst="line">
              <a:avLst/>
            </a:prstGeom>
            <a:noFill/>
            <a:ln w="1588">
              <a:solidFill>
                <a:srgbClr val="000000"/>
              </a:solidFill>
              <a:round/>
              <a:headEnd/>
              <a:tailEnd/>
            </a:ln>
          </p:spPr>
          <p:txBody>
            <a:bodyPr/>
            <a:lstStyle/>
            <a:p>
              <a:endParaRPr lang="ja-JP" altLang="en-US" sz="1300"/>
            </a:p>
          </p:txBody>
        </p:sp>
        <p:sp>
          <p:nvSpPr>
            <p:cNvPr id="168" name="Line 205"/>
            <p:cNvSpPr>
              <a:spLocks noChangeShapeType="1"/>
            </p:cNvSpPr>
            <p:nvPr/>
          </p:nvSpPr>
          <p:spPr bwMode="auto">
            <a:xfrm>
              <a:off x="3018675" y="5312301"/>
              <a:ext cx="0" cy="34612"/>
            </a:xfrm>
            <a:prstGeom prst="line">
              <a:avLst/>
            </a:prstGeom>
            <a:noFill/>
            <a:ln w="1588">
              <a:solidFill>
                <a:srgbClr val="000000"/>
              </a:solidFill>
              <a:round/>
              <a:headEnd/>
              <a:tailEnd/>
            </a:ln>
          </p:spPr>
          <p:txBody>
            <a:bodyPr/>
            <a:lstStyle/>
            <a:p>
              <a:endParaRPr lang="ja-JP" altLang="en-US" sz="1300"/>
            </a:p>
          </p:txBody>
        </p:sp>
        <p:sp>
          <p:nvSpPr>
            <p:cNvPr id="169" name="Line 206"/>
            <p:cNvSpPr>
              <a:spLocks noChangeShapeType="1"/>
            </p:cNvSpPr>
            <p:nvPr/>
          </p:nvSpPr>
          <p:spPr bwMode="auto">
            <a:xfrm>
              <a:off x="3106648" y="5312301"/>
              <a:ext cx="0" cy="34612"/>
            </a:xfrm>
            <a:prstGeom prst="line">
              <a:avLst/>
            </a:prstGeom>
            <a:noFill/>
            <a:ln w="1588">
              <a:solidFill>
                <a:srgbClr val="000000"/>
              </a:solidFill>
              <a:round/>
              <a:headEnd/>
              <a:tailEnd/>
            </a:ln>
          </p:spPr>
          <p:txBody>
            <a:bodyPr/>
            <a:lstStyle/>
            <a:p>
              <a:endParaRPr lang="ja-JP" altLang="en-US" sz="1300"/>
            </a:p>
          </p:txBody>
        </p:sp>
        <p:sp>
          <p:nvSpPr>
            <p:cNvPr id="170" name="Line 207"/>
            <p:cNvSpPr>
              <a:spLocks noChangeShapeType="1"/>
            </p:cNvSpPr>
            <p:nvPr/>
          </p:nvSpPr>
          <p:spPr bwMode="auto">
            <a:xfrm>
              <a:off x="3197506" y="5279020"/>
              <a:ext cx="0" cy="70556"/>
            </a:xfrm>
            <a:prstGeom prst="line">
              <a:avLst/>
            </a:prstGeom>
            <a:noFill/>
            <a:ln w="1588">
              <a:solidFill>
                <a:srgbClr val="000000"/>
              </a:solidFill>
              <a:round/>
              <a:headEnd/>
              <a:tailEnd/>
            </a:ln>
          </p:spPr>
          <p:txBody>
            <a:bodyPr/>
            <a:lstStyle/>
            <a:p>
              <a:endParaRPr lang="ja-JP" altLang="en-US" sz="1300"/>
            </a:p>
          </p:txBody>
        </p:sp>
        <p:sp>
          <p:nvSpPr>
            <p:cNvPr id="171" name="Line 208"/>
            <p:cNvSpPr>
              <a:spLocks noChangeShapeType="1"/>
            </p:cNvSpPr>
            <p:nvPr/>
          </p:nvSpPr>
          <p:spPr bwMode="auto">
            <a:xfrm>
              <a:off x="3285479" y="5312301"/>
              <a:ext cx="0" cy="34612"/>
            </a:xfrm>
            <a:prstGeom prst="line">
              <a:avLst/>
            </a:prstGeom>
            <a:noFill/>
            <a:ln w="1588">
              <a:solidFill>
                <a:srgbClr val="000000"/>
              </a:solidFill>
              <a:round/>
              <a:headEnd/>
              <a:tailEnd/>
            </a:ln>
          </p:spPr>
          <p:txBody>
            <a:bodyPr/>
            <a:lstStyle/>
            <a:p>
              <a:endParaRPr lang="ja-JP" altLang="en-US" sz="1300"/>
            </a:p>
          </p:txBody>
        </p:sp>
        <p:sp>
          <p:nvSpPr>
            <p:cNvPr id="172" name="Line 209"/>
            <p:cNvSpPr>
              <a:spLocks noChangeShapeType="1"/>
            </p:cNvSpPr>
            <p:nvPr/>
          </p:nvSpPr>
          <p:spPr bwMode="auto">
            <a:xfrm>
              <a:off x="3373453" y="5312301"/>
              <a:ext cx="0" cy="34612"/>
            </a:xfrm>
            <a:prstGeom prst="line">
              <a:avLst/>
            </a:prstGeom>
            <a:noFill/>
            <a:ln w="1588">
              <a:solidFill>
                <a:srgbClr val="000000"/>
              </a:solidFill>
              <a:round/>
              <a:headEnd/>
              <a:tailEnd/>
            </a:ln>
          </p:spPr>
          <p:txBody>
            <a:bodyPr/>
            <a:lstStyle/>
            <a:p>
              <a:endParaRPr lang="ja-JP" altLang="en-US" sz="1300"/>
            </a:p>
          </p:txBody>
        </p:sp>
        <p:sp>
          <p:nvSpPr>
            <p:cNvPr id="173" name="Line 210"/>
            <p:cNvSpPr>
              <a:spLocks noChangeShapeType="1"/>
            </p:cNvSpPr>
            <p:nvPr/>
          </p:nvSpPr>
          <p:spPr bwMode="auto">
            <a:xfrm>
              <a:off x="3461426" y="5312301"/>
              <a:ext cx="0" cy="34612"/>
            </a:xfrm>
            <a:prstGeom prst="line">
              <a:avLst/>
            </a:prstGeom>
            <a:noFill/>
            <a:ln w="1588">
              <a:solidFill>
                <a:srgbClr val="000000"/>
              </a:solidFill>
              <a:round/>
              <a:headEnd/>
              <a:tailEnd/>
            </a:ln>
          </p:spPr>
          <p:txBody>
            <a:bodyPr/>
            <a:lstStyle/>
            <a:p>
              <a:endParaRPr lang="ja-JP" altLang="en-US" sz="1300"/>
            </a:p>
          </p:txBody>
        </p:sp>
        <p:sp>
          <p:nvSpPr>
            <p:cNvPr id="174" name="Line 211"/>
            <p:cNvSpPr>
              <a:spLocks noChangeShapeType="1"/>
            </p:cNvSpPr>
            <p:nvPr/>
          </p:nvSpPr>
          <p:spPr bwMode="auto">
            <a:xfrm>
              <a:off x="3550841" y="5312301"/>
              <a:ext cx="0" cy="34612"/>
            </a:xfrm>
            <a:prstGeom prst="line">
              <a:avLst/>
            </a:prstGeom>
            <a:noFill/>
            <a:ln w="1588">
              <a:solidFill>
                <a:srgbClr val="000000"/>
              </a:solidFill>
              <a:round/>
              <a:headEnd/>
              <a:tailEnd/>
            </a:ln>
          </p:spPr>
          <p:txBody>
            <a:bodyPr/>
            <a:lstStyle/>
            <a:p>
              <a:endParaRPr lang="ja-JP" altLang="en-US" sz="1300"/>
            </a:p>
          </p:txBody>
        </p:sp>
        <p:sp>
          <p:nvSpPr>
            <p:cNvPr id="175" name="Line 212"/>
            <p:cNvSpPr>
              <a:spLocks noChangeShapeType="1"/>
            </p:cNvSpPr>
            <p:nvPr/>
          </p:nvSpPr>
          <p:spPr bwMode="auto">
            <a:xfrm>
              <a:off x="3637372" y="5279020"/>
              <a:ext cx="0" cy="70556"/>
            </a:xfrm>
            <a:prstGeom prst="line">
              <a:avLst/>
            </a:prstGeom>
            <a:noFill/>
            <a:ln w="1588">
              <a:solidFill>
                <a:srgbClr val="000000"/>
              </a:solidFill>
              <a:round/>
              <a:headEnd/>
              <a:tailEnd/>
            </a:ln>
          </p:spPr>
          <p:txBody>
            <a:bodyPr/>
            <a:lstStyle/>
            <a:p>
              <a:endParaRPr lang="ja-JP" altLang="en-US" sz="1300"/>
            </a:p>
          </p:txBody>
        </p:sp>
        <p:sp>
          <p:nvSpPr>
            <p:cNvPr id="176" name="Line 213"/>
            <p:cNvSpPr>
              <a:spLocks noChangeShapeType="1"/>
            </p:cNvSpPr>
            <p:nvPr/>
          </p:nvSpPr>
          <p:spPr bwMode="auto">
            <a:xfrm>
              <a:off x="3726788" y="5312301"/>
              <a:ext cx="0" cy="34612"/>
            </a:xfrm>
            <a:prstGeom prst="line">
              <a:avLst/>
            </a:prstGeom>
            <a:noFill/>
            <a:ln w="1588">
              <a:solidFill>
                <a:srgbClr val="000000"/>
              </a:solidFill>
              <a:round/>
              <a:headEnd/>
              <a:tailEnd/>
            </a:ln>
          </p:spPr>
          <p:txBody>
            <a:bodyPr/>
            <a:lstStyle/>
            <a:p>
              <a:endParaRPr lang="ja-JP" altLang="en-US" sz="1300"/>
            </a:p>
          </p:txBody>
        </p:sp>
        <p:sp>
          <p:nvSpPr>
            <p:cNvPr id="177" name="Line 214"/>
            <p:cNvSpPr>
              <a:spLocks noChangeShapeType="1"/>
            </p:cNvSpPr>
            <p:nvPr/>
          </p:nvSpPr>
          <p:spPr bwMode="auto">
            <a:xfrm>
              <a:off x="3814761" y="5312301"/>
              <a:ext cx="0" cy="34612"/>
            </a:xfrm>
            <a:prstGeom prst="line">
              <a:avLst/>
            </a:prstGeom>
            <a:noFill/>
            <a:ln w="1588">
              <a:solidFill>
                <a:srgbClr val="000000"/>
              </a:solidFill>
              <a:round/>
              <a:headEnd/>
              <a:tailEnd/>
            </a:ln>
          </p:spPr>
          <p:txBody>
            <a:bodyPr/>
            <a:lstStyle/>
            <a:p>
              <a:endParaRPr lang="ja-JP" altLang="en-US" sz="1300"/>
            </a:p>
          </p:txBody>
        </p:sp>
        <p:sp>
          <p:nvSpPr>
            <p:cNvPr id="178" name="Line 215"/>
            <p:cNvSpPr>
              <a:spLocks noChangeShapeType="1"/>
            </p:cNvSpPr>
            <p:nvPr/>
          </p:nvSpPr>
          <p:spPr bwMode="auto">
            <a:xfrm>
              <a:off x="3901292" y="5312301"/>
              <a:ext cx="0" cy="34612"/>
            </a:xfrm>
            <a:prstGeom prst="line">
              <a:avLst/>
            </a:prstGeom>
            <a:noFill/>
            <a:ln w="1588">
              <a:solidFill>
                <a:srgbClr val="000000"/>
              </a:solidFill>
              <a:round/>
              <a:headEnd/>
              <a:tailEnd/>
            </a:ln>
          </p:spPr>
          <p:txBody>
            <a:bodyPr/>
            <a:lstStyle/>
            <a:p>
              <a:endParaRPr lang="ja-JP" altLang="en-US" sz="1300"/>
            </a:p>
          </p:txBody>
        </p:sp>
        <p:sp>
          <p:nvSpPr>
            <p:cNvPr id="179" name="Line 216"/>
            <p:cNvSpPr>
              <a:spLocks noChangeShapeType="1"/>
            </p:cNvSpPr>
            <p:nvPr/>
          </p:nvSpPr>
          <p:spPr bwMode="auto">
            <a:xfrm>
              <a:off x="3992150" y="5312301"/>
              <a:ext cx="0" cy="34612"/>
            </a:xfrm>
            <a:prstGeom prst="line">
              <a:avLst/>
            </a:prstGeom>
            <a:noFill/>
            <a:ln w="1588">
              <a:solidFill>
                <a:srgbClr val="000000"/>
              </a:solidFill>
              <a:round/>
              <a:headEnd/>
              <a:tailEnd/>
            </a:ln>
          </p:spPr>
          <p:txBody>
            <a:bodyPr/>
            <a:lstStyle/>
            <a:p>
              <a:endParaRPr lang="ja-JP" altLang="en-US" sz="1300"/>
            </a:p>
          </p:txBody>
        </p:sp>
        <p:sp>
          <p:nvSpPr>
            <p:cNvPr id="180" name="Line 217"/>
            <p:cNvSpPr>
              <a:spLocks noChangeShapeType="1"/>
            </p:cNvSpPr>
            <p:nvPr/>
          </p:nvSpPr>
          <p:spPr bwMode="auto">
            <a:xfrm>
              <a:off x="4080123" y="5279020"/>
              <a:ext cx="0" cy="70556"/>
            </a:xfrm>
            <a:prstGeom prst="line">
              <a:avLst/>
            </a:prstGeom>
            <a:noFill/>
            <a:ln w="1588">
              <a:solidFill>
                <a:srgbClr val="000000"/>
              </a:solidFill>
              <a:round/>
              <a:headEnd/>
              <a:tailEnd/>
            </a:ln>
          </p:spPr>
          <p:txBody>
            <a:bodyPr/>
            <a:lstStyle/>
            <a:p>
              <a:endParaRPr lang="ja-JP" altLang="en-US" sz="1300"/>
            </a:p>
          </p:txBody>
        </p:sp>
        <p:sp>
          <p:nvSpPr>
            <p:cNvPr id="181" name="Line 218"/>
            <p:cNvSpPr>
              <a:spLocks noChangeShapeType="1"/>
            </p:cNvSpPr>
            <p:nvPr/>
          </p:nvSpPr>
          <p:spPr bwMode="auto">
            <a:xfrm>
              <a:off x="4169539" y="5312301"/>
              <a:ext cx="0" cy="34612"/>
            </a:xfrm>
            <a:prstGeom prst="line">
              <a:avLst/>
            </a:prstGeom>
            <a:noFill/>
            <a:ln w="1588">
              <a:solidFill>
                <a:srgbClr val="000000"/>
              </a:solidFill>
              <a:round/>
              <a:headEnd/>
              <a:tailEnd/>
            </a:ln>
          </p:spPr>
          <p:txBody>
            <a:bodyPr/>
            <a:lstStyle/>
            <a:p>
              <a:endParaRPr lang="ja-JP" altLang="en-US" sz="1300"/>
            </a:p>
          </p:txBody>
        </p:sp>
        <p:sp>
          <p:nvSpPr>
            <p:cNvPr id="182" name="Line 219"/>
            <p:cNvSpPr>
              <a:spLocks noChangeShapeType="1"/>
            </p:cNvSpPr>
            <p:nvPr/>
          </p:nvSpPr>
          <p:spPr bwMode="auto">
            <a:xfrm>
              <a:off x="4257512" y="5312301"/>
              <a:ext cx="0" cy="34612"/>
            </a:xfrm>
            <a:prstGeom prst="line">
              <a:avLst/>
            </a:prstGeom>
            <a:noFill/>
            <a:ln w="1588">
              <a:solidFill>
                <a:srgbClr val="000000"/>
              </a:solidFill>
              <a:round/>
              <a:headEnd/>
              <a:tailEnd/>
            </a:ln>
          </p:spPr>
          <p:txBody>
            <a:bodyPr/>
            <a:lstStyle/>
            <a:p>
              <a:endParaRPr lang="ja-JP" altLang="en-US" sz="1300"/>
            </a:p>
          </p:txBody>
        </p:sp>
        <p:sp>
          <p:nvSpPr>
            <p:cNvPr id="183" name="Line 220"/>
            <p:cNvSpPr>
              <a:spLocks noChangeShapeType="1"/>
            </p:cNvSpPr>
            <p:nvPr/>
          </p:nvSpPr>
          <p:spPr bwMode="auto">
            <a:xfrm>
              <a:off x="4345485" y="5312301"/>
              <a:ext cx="0" cy="34612"/>
            </a:xfrm>
            <a:prstGeom prst="line">
              <a:avLst/>
            </a:prstGeom>
            <a:noFill/>
            <a:ln w="1588">
              <a:solidFill>
                <a:srgbClr val="000000"/>
              </a:solidFill>
              <a:round/>
              <a:headEnd/>
              <a:tailEnd/>
            </a:ln>
          </p:spPr>
          <p:txBody>
            <a:bodyPr/>
            <a:lstStyle/>
            <a:p>
              <a:endParaRPr lang="ja-JP" altLang="en-US" sz="1300"/>
            </a:p>
          </p:txBody>
        </p:sp>
        <p:sp>
          <p:nvSpPr>
            <p:cNvPr id="184" name="Line 221"/>
            <p:cNvSpPr>
              <a:spLocks noChangeShapeType="1"/>
            </p:cNvSpPr>
            <p:nvPr/>
          </p:nvSpPr>
          <p:spPr bwMode="auto">
            <a:xfrm>
              <a:off x="4434901" y="5312301"/>
              <a:ext cx="0" cy="34612"/>
            </a:xfrm>
            <a:prstGeom prst="line">
              <a:avLst/>
            </a:prstGeom>
            <a:noFill/>
            <a:ln w="1588">
              <a:solidFill>
                <a:srgbClr val="000000"/>
              </a:solidFill>
              <a:round/>
              <a:headEnd/>
              <a:tailEnd/>
            </a:ln>
          </p:spPr>
          <p:txBody>
            <a:bodyPr/>
            <a:lstStyle/>
            <a:p>
              <a:endParaRPr lang="ja-JP" altLang="en-US" sz="1300"/>
            </a:p>
          </p:txBody>
        </p:sp>
        <p:sp>
          <p:nvSpPr>
            <p:cNvPr id="185" name="Line 222"/>
            <p:cNvSpPr>
              <a:spLocks noChangeShapeType="1"/>
            </p:cNvSpPr>
            <p:nvPr/>
          </p:nvSpPr>
          <p:spPr bwMode="auto">
            <a:xfrm>
              <a:off x="4522874" y="5279020"/>
              <a:ext cx="0" cy="70556"/>
            </a:xfrm>
            <a:prstGeom prst="line">
              <a:avLst/>
            </a:prstGeom>
            <a:noFill/>
            <a:ln w="1588">
              <a:solidFill>
                <a:srgbClr val="000000"/>
              </a:solidFill>
              <a:round/>
              <a:headEnd/>
              <a:tailEnd/>
            </a:ln>
          </p:spPr>
          <p:txBody>
            <a:bodyPr/>
            <a:lstStyle/>
            <a:p>
              <a:endParaRPr lang="ja-JP" altLang="en-US" sz="1300"/>
            </a:p>
          </p:txBody>
        </p:sp>
        <p:sp>
          <p:nvSpPr>
            <p:cNvPr id="186" name="Line 223"/>
            <p:cNvSpPr>
              <a:spLocks noChangeShapeType="1"/>
            </p:cNvSpPr>
            <p:nvPr/>
          </p:nvSpPr>
          <p:spPr bwMode="auto">
            <a:xfrm>
              <a:off x="1869253" y="5279020"/>
              <a:ext cx="0" cy="70556"/>
            </a:xfrm>
            <a:prstGeom prst="line">
              <a:avLst/>
            </a:prstGeom>
            <a:noFill/>
            <a:ln w="1588">
              <a:solidFill>
                <a:srgbClr val="000000"/>
              </a:solidFill>
              <a:round/>
              <a:headEnd/>
              <a:tailEnd/>
            </a:ln>
          </p:spPr>
          <p:txBody>
            <a:bodyPr/>
            <a:lstStyle/>
            <a:p>
              <a:endParaRPr lang="ja-JP" altLang="en-US" sz="1300"/>
            </a:p>
          </p:txBody>
        </p:sp>
        <p:sp>
          <p:nvSpPr>
            <p:cNvPr id="187" name="Line 224"/>
            <p:cNvSpPr>
              <a:spLocks noChangeShapeType="1"/>
            </p:cNvSpPr>
            <p:nvPr/>
          </p:nvSpPr>
          <p:spPr bwMode="auto">
            <a:xfrm>
              <a:off x="1781280" y="5312301"/>
              <a:ext cx="0" cy="34612"/>
            </a:xfrm>
            <a:prstGeom prst="line">
              <a:avLst/>
            </a:prstGeom>
            <a:noFill/>
            <a:ln w="1588">
              <a:solidFill>
                <a:srgbClr val="000000"/>
              </a:solidFill>
              <a:round/>
              <a:headEnd/>
              <a:tailEnd/>
            </a:ln>
          </p:spPr>
          <p:txBody>
            <a:bodyPr/>
            <a:lstStyle/>
            <a:p>
              <a:endParaRPr lang="ja-JP" altLang="en-US" sz="1300"/>
            </a:p>
          </p:txBody>
        </p:sp>
        <p:sp>
          <p:nvSpPr>
            <p:cNvPr id="188" name="Line 225"/>
            <p:cNvSpPr>
              <a:spLocks noChangeShapeType="1"/>
            </p:cNvSpPr>
            <p:nvPr/>
          </p:nvSpPr>
          <p:spPr bwMode="auto">
            <a:xfrm>
              <a:off x="1690423" y="5312301"/>
              <a:ext cx="0" cy="34612"/>
            </a:xfrm>
            <a:prstGeom prst="line">
              <a:avLst/>
            </a:prstGeom>
            <a:noFill/>
            <a:ln w="1588">
              <a:solidFill>
                <a:srgbClr val="000000"/>
              </a:solidFill>
              <a:round/>
              <a:headEnd/>
              <a:tailEnd/>
            </a:ln>
          </p:spPr>
          <p:txBody>
            <a:bodyPr/>
            <a:lstStyle/>
            <a:p>
              <a:endParaRPr lang="ja-JP" altLang="en-US" sz="1300"/>
            </a:p>
          </p:txBody>
        </p:sp>
        <p:sp>
          <p:nvSpPr>
            <p:cNvPr id="189" name="Line 226"/>
            <p:cNvSpPr>
              <a:spLocks noChangeShapeType="1"/>
            </p:cNvSpPr>
            <p:nvPr/>
          </p:nvSpPr>
          <p:spPr bwMode="auto">
            <a:xfrm>
              <a:off x="4522874" y="5279020"/>
              <a:ext cx="0" cy="70556"/>
            </a:xfrm>
            <a:prstGeom prst="line">
              <a:avLst/>
            </a:prstGeom>
            <a:noFill/>
            <a:ln w="1588">
              <a:solidFill>
                <a:srgbClr val="000000"/>
              </a:solidFill>
              <a:round/>
              <a:headEnd/>
              <a:tailEnd/>
            </a:ln>
          </p:spPr>
          <p:txBody>
            <a:bodyPr/>
            <a:lstStyle/>
            <a:p>
              <a:endParaRPr lang="ja-JP" altLang="en-US" sz="1300"/>
            </a:p>
          </p:txBody>
        </p:sp>
        <p:sp>
          <p:nvSpPr>
            <p:cNvPr id="190" name="Line 227"/>
            <p:cNvSpPr>
              <a:spLocks noChangeShapeType="1"/>
            </p:cNvSpPr>
            <p:nvPr/>
          </p:nvSpPr>
          <p:spPr bwMode="auto">
            <a:xfrm>
              <a:off x="4609405" y="5312301"/>
              <a:ext cx="0" cy="34612"/>
            </a:xfrm>
            <a:prstGeom prst="line">
              <a:avLst/>
            </a:prstGeom>
            <a:noFill/>
            <a:ln w="1588">
              <a:solidFill>
                <a:srgbClr val="000000"/>
              </a:solidFill>
              <a:round/>
              <a:headEnd/>
              <a:tailEnd/>
            </a:ln>
          </p:spPr>
          <p:txBody>
            <a:bodyPr/>
            <a:lstStyle/>
            <a:p>
              <a:endParaRPr lang="ja-JP" altLang="en-US" sz="1300"/>
            </a:p>
          </p:txBody>
        </p:sp>
        <p:sp>
          <p:nvSpPr>
            <p:cNvPr id="191" name="Line 228"/>
            <p:cNvSpPr>
              <a:spLocks noChangeShapeType="1"/>
            </p:cNvSpPr>
            <p:nvPr/>
          </p:nvSpPr>
          <p:spPr bwMode="auto">
            <a:xfrm>
              <a:off x="4700263" y="5312301"/>
              <a:ext cx="0" cy="34612"/>
            </a:xfrm>
            <a:prstGeom prst="line">
              <a:avLst/>
            </a:prstGeom>
            <a:noFill/>
            <a:ln w="1588">
              <a:solidFill>
                <a:srgbClr val="000000"/>
              </a:solidFill>
              <a:round/>
              <a:headEnd/>
              <a:tailEnd/>
            </a:ln>
          </p:spPr>
          <p:txBody>
            <a:bodyPr/>
            <a:lstStyle/>
            <a:p>
              <a:endParaRPr lang="ja-JP" altLang="en-US" sz="1300"/>
            </a:p>
          </p:txBody>
        </p:sp>
        <p:sp>
          <p:nvSpPr>
            <p:cNvPr id="192" name="Freeform 229"/>
            <p:cNvSpPr>
              <a:spLocks/>
            </p:cNvSpPr>
            <p:nvPr/>
          </p:nvSpPr>
          <p:spPr bwMode="auto">
            <a:xfrm>
              <a:off x="1813008" y="5393507"/>
              <a:ext cx="28844" cy="57243"/>
            </a:xfrm>
            <a:custGeom>
              <a:avLst/>
              <a:gdLst>
                <a:gd name="T0" fmla="*/ 3 w 33"/>
                <a:gd name="T1" fmla="*/ 0 h 64"/>
                <a:gd name="T2" fmla="*/ 3 w 33"/>
                <a:gd name="T3" fmla="*/ 12 h 64"/>
                <a:gd name="T4" fmla="*/ 4 w 33"/>
                <a:gd name="T5" fmla="*/ 13 h 64"/>
                <a:gd name="T6" fmla="*/ 4 w 33"/>
                <a:gd name="T7" fmla="*/ 13 h 64"/>
                <a:gd name="T8" fmla="*/ 4 w 33"/>
                <a:gd name="T9" fmla="*/ 13 h 64"/>
                <a:gd name="T10" fmla="*/ 4 w 33"/>
                <a:gd name="T11" fmla="*/ 13 h 64"/>
                <a:gd name="T12" fmla="*/ 4 w 33"/>
                <a:gd name="T13" fmla="*/ 13 h 64"/>
                <a:gd name="T14" fmla="*/ 0 w 33"/>
                <a:gd name="T15" fmla="*/ 13 h 64"/>
                <a:gd name="T16" fmla="*/ 0 w 33"/>
                <a:gd name="T17" fmla="*/ 13 h 64"/>
                <a:gd name="T18" fmla="*/ 1 w 33"/>
                <a:gd name="T19" fmla="*/ 13 h 64"/>
                <a:gd name="T20" fmla="*/ 1 w 33"/>
                <a:gd name="T21" fmla="*/ 13 h 64"/>
                <a:gd name="T22" fmla="*/ 1 w 33"/>
                <a:gd name="T23" fmla="*/ 13 h 64"/>
                <a:gd name="T24" fmla="*/ 1 w 33"/>
                <a:gd name="T25" fmla="*/ 12 h 64"/>
                <a:gd name="T26" fmla="*/ 1 w 33"/>
                <a:gd name="T27" fmla="*/ 12 h 64"/>
                <a:gd name="T28" fmla="*/ 1 w 33"/>
                <a:gd name="T29" fmla="*/ 11 h 64"/>
                <a:gd name="T30" fmla="*/ 1 w 33"/>
                <a:gd name="T31" fmla="*/ 3 h 64"/>
                <a:gd name="T32" fmla="*/ 1 w 33"/>
                <a:gd name="T33" fmla="*/ 3 h 64"/>
                <a:gd name="T34" fmla="*/ 1 w 33"/>
                <a:gd name="T35" fmla="*/ 3 h 64"/>
                <a:gd name="T36" fmla="*/ 1 w 33"/>
                <a:gd name="T37" fmla="*/ 2 h 64"/>
                <a:gd name="T38" fmla="*/ 1 w 33"/>
                <a:gd name="T39" fmla="*/ 2 h 64"/>
                <a:gd name="T40" fmla="*/ 1 w 33"/>
                <a:gd name="T41" fmla="*/ 3 h 64"/>
                <a:gd name="T42" fmla="*/ 1 w 33"/>
                <a:gd name="T43" fmla="*/ 3 h 64"/>
                <a:gd name="T44" fmla="*/ 0 w 33"/>
                <a:gd name="T45" fmla="*/ 2 h 64"/>
                <a:gd name="T46" fmla="*/ 3 w 33"/>
                <a:gd name="T47" fmla="*/ 0 h 64"/>
                <a:gd name="T48" fmla="*/ 3 w 33"/>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
                <a:gd name="T76" fmla="*/ 0 h 64"/>
                <a:gd name="T77" fmla="*/ 33 w 33"/>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 h="64">
                  <a:moveTo>
                    <a:pt x="24" y="0"/>
                  </a:moveTo>
                  <a:lnTo>
                    <a:pt x="24" y="59"/>
                  </a:lnTo>
                  <a:lnTo>
                    <a:pt x="27" y="62"/>
                  </a:lnTo>
                  <a:lnTo>
                    <a:pt x="28" y="62"/>
                  </a:lnTo>
                  <a:lnTo>
                    <a:pt x="30" y="63"/>
                  </a:lnTo>
                  <a:lnTo>
                    <a:pt x="33" y="63"/>
                  </a:lnTo>
                  <a:lnTo>
                    <a:pt x="33" y="64"/>
                  </a:lnTo>
                  <a:lnTo>
                    <a:pt x="0" y="64"/>
                  </a:lnTo>
                  <a:lnTo>
                    <a:pt x="0" y="63"/>
                  </a:lnTo>
                  <a:lnTo>
                    <a:pt x="5" y="63"/>
                  </a:lnTo>
                  <a:lnTo>
                    <a:pt x="6" y="62"/>
                  </a:lnTo>
                  <a:lnTo>
                    <a:pt x="7" y="62"/>
                  </a:lnTo>
                  <a:lnTo>
                    <a:pt x="9" y="60"/>
                  </a:lnTo>
                  <a:lnTo>
                    <a:pt x="9" y="59"/>
                  </a:lnTo>
                  <a:lnTo>
                    <a:pt x="10" y="57"/>
                  </a:lnTo>
                  <a:lnTo>
                    <a:pt x="10" y="14"/>
                  </a:lnTo>
                  <a:lnTo>
                    <a:pt x="9" y="13"/>
                  </a:lnTo>
                  <a:lnTo>
                    <a:pt x="7" y="13"/>
                  </a:lnTo>
                  <a:lnTo>
                    <a:pt x="7" y="11"/>
                  </a:lnTo>
                  <a:lnTo>
                    <a:pt x="5" y="11"/>
                  </a:lnTo>
                  <a:lnTo>
                    <a:pt x="3" y="13"/>
                  </a:lnTo>
                  <a:lnTo>
                    <a:pt x="2" y="13"/>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93" name="Freeform 230"/>
            <p:cNvSpPr>
              <a:spLocks/>
            </p:cNvSpPr>
            <p:nvPr/>
          </p:nvSpPr>
          <p:spPr bwMode="auto">
            <a:xfrm>
              <a:off x="1850505" y="5393507"/>
              <a:ext cx="36055" cy="57243"/>
            </a:xfrm>
            <a:custGeom>
              <a:avLst/>
              <a:gdLst>
                <a:gd name="T0" fmla="*/ 5 w 41"/>
                <a:gd name="T1" fmla="*/ 13 h 64"/>
                <a:gd name="T2" fmla="*/ 0 w 41"/>
                <a:gd name="T3" fmla="*/ 13 h 64"/>
                <a:gd name="T4" fmla="*/ 0 w 41"/>
                <a:gd name="T5" fmla="*/ 13 h 64"/>
                <a:gd name="T6" fmla="*/ 1 w 41"/>
                <a:gd name="T7" fmla="*/ 10 h 64"/>
                <a:gd name="T8" fmla="*/ 2 w 41"/>
                <a:gd name="T9" fmla="*/ 9 h 64"/>
                <a:gd name="T10" fmla="*/ 3 w 41"/>
                <a:gd name="T11" fmla="*/ 7 h 64"/>
                <a:gd name="T12" fmla="*/ 3 w 41"/>
                <a:gd name="T13" fmla="*/ 6 h 64"/>
                <a:gd name="T14" fmla="*/ 4 w 41"/>
                <a:gd name="T15" fmla="*/ 5 h 64"/>
                <a:gd name="T16" fmla="*/ 4 w 41"/>
                <a:gd name="T17" fmla="*/ 4 h 64"/>
                <a:gd name="T18" fmla="*/ 3 w 41"/>
                <a:gd name="T19" fmla="*/ 3 h 64"/>
                <a:gd name="T20" fmla="*/ 2 w 41"/>
                <a:gd name="T21" fmla="*/ 2 h 64"/>
                <a:gd name="T22" fmla="*/ 1 w 41"/>
                <a:gd name="T23" fmla="*/ 2 h 64"/>
                <a:gd name="T24" fmla="*/ 1 w 41"/>
                <a:gd name="T25" fmla="*/ 3 h 64"/>
                <a:gd name="T26" fmla="*/ 1 w 41"/>
                <a:gd name="T27" fmla="*/ 3 h 64"/>
                <a:gd name="T28" fmla="*/ 0 w 41"/>
                <a:gd name="T29" fmla="*/ 3 h 64"/>
                <a:gd name="T30" fmla="*/ 1 w 41"/>
                <a:gd name="T31" fmla="*/ 3 h 64"/>
                <a:gd name="T32" fmla="*/ 1 w 41"/>
                <a:gd name="T33" fmla="*/ 1 h 64"/>
                <a:gd name="T34" fmla="*/ 2 w 41"/>
                <a:gd name="T35" fmla="*/ 1 h 64"/>
                <a:gd name="T36" fmla="*/ 2 w 41"/>
                <a:gd name="T37" fmla="*/ 0 h 64"/>
                <a:gd name="T38" fmla="*/ 3 w 41"/>
                <a:gd name="T39" fmla="*/ 0 h 64"/>
                <a:gd name="T40" fmla="*/ 4 w 41"/>
                <a:gd name="T41" fmla="*/ 1 h 64"/>
                <a:gd name="T42" fmla="*/ 4 w 41"/>
                <a:gd name="T43" fmla="*/ 1 h 64"/>
                <a:gd name="T44" fmla="*/ 5 w 41"/>
                <a:gd name="T45" fmla="*/ 1 h 64"/>
                <a:gd name="T46" fmla="*/ 5 w 41"/>
                <a:gd name="T47" fmla="*/ 2 h 64"/>
                <a:gd name="T48" fmla="*/ 5 w 41"/>
                <a:gd name="T49" fmla="*/ 3 h 64"/>
                <a:gd name="T50" fmla="*/ 5 w 41"/>
                <a:gd name="T51" fmla="*/ 4 h 64"/>
                <a:gd name="T52" fmla="*/ 5 w 41"/>
                <a:gd name="T53" fmla="*/ 5 h 64"/>
                <a:gd name="T54" fmla="*/ 5 w 41"/>
                <a:gd name="T55" fmla="*/ 6 h 64"/>
                <a:gd name="T56" fmla="*/ 4 w 41"/>
                <a:gd name="T57" fmla="*/ 7 h 64"/>
                <a:gd name="T58" fmla="*/ 2 w 41"/>
                <a:gd name="T59" fmla="*/ 11 h 64"/>
                <a:gd name="T60" fmla="*/ 5 w 41"/>
                <a:gd name="T61" fmla="*/ 11 h 64"/>
                <a:gd name="T62" fmla="*/ 5 w 41"/>
                <a:gd name="T63" fmla="*/ 11 h 64"/>
                <a:gd name="T64" fmla="*/ 5 w 41"/>
                <a:gd name="T65" fmla="*/ 11 h 64"/>
                <a:gd name="T66" fmla="*/ 5 w 41"/>
                <a:gd name="T67" fmla="*/ 10 h 64"/>
                <a:gd name="T68" fmla="*/ 5 w 41"/>
                <a:gd name="T69" fmla="*/ 10 h 64"/>
                <a:gd name="T70" fmla="*/ 5 w 41"/>
                <a:gd name="T71" fmla="*/ 9 h 64"/>
                <a:gd name="T72" fmla="*/ 5 w 41"/>
                <a:gd name="T73" fmla="*/ 9 h 64"/>
                <a:gd name="T74" fmla="*/ 5 w 41"/>
                <a:gd name="T75" fmla="*/ 13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
                <a:gd name="T115" fmla="*/ 0 h 64"/>
                <a:gd name="T116" fmla="*/ 41 w 41"/>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 h="64">
                  <a:moveTo>
                    <a:pt x="37" y="64"/>
                  </a:moveTo>
                  <a:lnTo>
                    <a:pt x="0" y="64"/>
                  </a:lnTo>
                  <a:lnTo>
                    <a:pt x="0" y="63"/>
                  </a:lnTo>
                  <a:lnTo>
                    <a:pt x="10" y="50"/>
                  </a:lnTo>
                  <a:lnTo>
                    <a:pt x="19" y="42"/>
                  </a:lnTo>
                  <a:lnTo>
                    <a:pt x="23" y="36"/>
                  </a:lnTo>
                  <a:lnTo>
                    <a:pt x="24" y="31"/>
                  </a:lnTo>
                  <a:lnTo>
                    <a:pt x="26" y="27"/>
                  </a:lnTo>
                  <a:lnTo>
                    <a:pt x="26" y="20"/>
                  </a:lnTo>
                  <a:lnTo>
                    <a:pt x="23" y="14"/>
                  </a:lnTo>
                  <a:lnTo>
                    <a:pt x="19" y="11"/>
                  </a:lnTo>
                  <a:lnTo>
                    <a:pt x="10" y="11"/>
                  </a:lnTo>
                  <a:lnTo>
                    <a:pt x="6" y="14"/>
                  </a:lnTo>
                  <a:lnTo>
                    <a:pt x="3" y="18"/>
                  </a:lnTo>
                  <a:lnTo>
                    <a:pt x="0" y="18"/>
                  </a:lnTo>
                  <a:lnTo>
                    <a:pt x="3" y="13"/>
                  </a:lnTo>
                  <a:lnTo>
                    <a:pt x="9" y="4"/>
                  </a:lnTo>
                  <a:lnTo>
                    <a:pt x="13" y="1"/>
                  </a:lnTo>
                  <a:lnTo>
                    <a:pt x="17" y="0"/>
                  </a:lnTo>
                  <a:lnTo>
                    <a:pt x="24" y="0"/>
                  </a:lnTo>
                  <a:lnTo>
                    <a:pt x="30" y="3"/>
                  </a:lnTo>
                  <a:lnTo>
                    <a:pt x="33" y="6"/>
                  </a:lnTo>
                  <a:lnTo>
                    <a:pt x="37" y="8"/>
                  </a:lnTo>
                  <a:lnTo>
                    <a:pt x="37" y="11"/>
                  </a:lnTo>
                  <a:lnTo>
                    <a:pt x="38" y="14"/>
                  </a:lnTo>
                  <a:lnTo>
                    <a:pt x="38" y="20"/>
                  </a:lnTo>
                  <a:lnTo>
                    <a:pt x="37" y="24"/>
                  </a:lnTo>
                  <a:lnTo>
                    <a:pt x="35" y="29"/>
                  </a:lnTo>
                  <a:lnTo>
                    <a:pt x="28" y="39"/>
                  </a:lnTo>
                  <a:lnTo>
                    <a:pt x="14" y="53"/>
                  </a:lnTo>
                  <a:lnTo>
                    <a:pt x="34" y="53"/>
                  </a:lnTo>
                  <a:lnTo>
                    <a:pt x="35" y="52"/>
                  </a:lnTo>
                  <a:lnTo>
                    <a:pt x="37" y="52"/>
                  </a:lnTo>
                  <a:lnTo>
                    <a:pt x="37" y="50"/>
                  </a:lnTo>
                  <a:lnTo>
                    <a:pt x="38" y="49"/>
                  </a:lnTo>
                  <a:lnTo>
                    <a:pt x="40" y="46"/>
                  </a:lnTo>
                  <a:lnTo>
                    <a:pt x="41" y="46"/>
                  </a:lnTo>
                  <a:lnTo>
                    <a:pt x="37" y="64"/>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94" name="Freeform 231"/>
            <p:cNvSpPr>
              <a:spLocks noEditPoints="1"/>
            </p:cNvSpPr>
            <p:nvPr/>
          </p:nvSpPr>
          <p:spPr bwMode="auto">
            <a:xfrm>
              <a:off x="1892328" y="5393507"/>
              <a:ext cx="34612" cy="59906"/>
            </a:xfrm>
            <a:custGeom>
              <a:avLst/>
              <a:gdLst>
                <a:gd name="T0" fmla="*/ 5 w 41"/>
                <a:gd name="T1" fmla="*/ 7 h 66"/>
                <a:gd name="T2" fmla="*/ 5 w 41"/>
                <a:gd name="T3" fmla="*/ 10 h 66"/>
                <a:gd name="T4" fmla="*/ 5 w 41"/>
                <a:gd name="T5" fmla="*/ 11 h 66"/>
                <a:gd name="T6" fmla="*/ 4 w 41"/>
                <a:gd name="T7" fmla="*/ 12 h 66"/>
                <a:gd name="T8" fmla="*/ 4 w 41"/>
                <a:gd name="T9" fmla="*/ 14 h 66"/>
                <a:gd name="T10" fmla="*/ 3 w 41"/>
                <a:gd name="T11" fmla="*/ 14 h 66"/>
                <a:gd name="T12" fmla="*/ 2 w 41"/>
                <a:gd name="T13" fmla="*/ 14 h 66"/>
                <a:gd name="T14" fmla="*/ 1 w 41"/>
                <a:gd name="T15" fmla="*/ 14 h 66"/>
                <a:gd name="T16" fmla="*/ 1 w 41"/>
                <a:gd name="T17" fmla="*/ 13 h 66"/>
                <a:gd name="T18" fmla="*/ 1 w 41"/>
                <a:gd name="T19" fmla="*/ 12 h 66"/>
                <a:gd name="T20" fmla="*/ 1 w 41"/>
                <a:gd name="T21" fmla="*/ 12 h 66"/>
                <a:gd name="T22" fmla="*/ 1 w 41"/>
                <a:gd name="T23" fmla="*/ 11 h 66"/>
                <a:gd name="T24" fmla="*/ 0 w 41"/>
                <a:gd name="T25" fmla="*/ 9 h 66"/>
                <a:gd name="T26" fmla="*/ 0 w 41"/>
                <a:gd name="T27" fmla="*/ 5 h 66"/>
                <a:gd name="T28" fmla="*/ 1 w 41"/>
                <a:gd name="T29" fmla="*/ 3 h 66"/>
                <a:gd name="T30" fmla="*/ 1 w 41"/>
                <a:gd name="T31" fmla="*/ 2 h 66"/>
                <a:gd name="T32" fmla="*/ 1 w 41"/>
                <a:gd name="T33" fmla="*/ 1 h 66"/>
                <a:gd name="T34" fmla="*/ 2 w 41"/>
                <a:gd name="T35" fmla="*/ 1 h 66"/>
                <a:gd name="T36" fmla="*/ 2 w 41"/>
                <a:gd name="T37" fmla="*/ 0 h 66"/>
                <a:gd name="T38" fmla="*/ 3 w 41"/>
                <a:gd name="T39" fmla="*/ 0 h 66"/>
                <a:gd name="T40" fmla="*/ 3 w 41"/>
                <a:gd name="T41" fmla="*/ 1 h 66"/>
                <a:gd name="T42" fmla="*/ 4 w 41"/>
                <a:gd name="T43" fmla="*/ 1 h 66"/>
                <a:gd name="T44" fmla="*/ 4 w 41"/>
                <a:gd name="T45" fmla="*/ 1 h 66"/>
                <a:gd name="T46" fmla="*/ 4 w 41"/>
                <a:gd name="T47" fmla="*/ 2 h 66"/>
                <a:gd name="T48" fmla="*/ 5 w 41"/>
                <a:gd name="T49" fmla="*/ 3 h 66"/>
                <a:gd name="T50" fmla="*/ 5 w 41"/>
                <a:gd name="T51" fmla="*/ 5 h 66"/>
                <a:gd name="T52" fmla="*/ 5 w 41"/>
                <a:gd name="T53" fmla="*/ 5 h 66"/>
                <a:gd name="T54" fmla="*/ 5 w 41"/>
                <a:gd name="T55" fmla="*/ 7 h 66"/>
                <a:gd name="T56" fmla="*/ 3 w 41"/>
                <a:gd name="T57" fmla="*/ 7 h 66"/>
                <a:gd name="T58" fmla="*/ 3 w 41"/>
                <a:gd name="T59" fmla="*/ 2 h 66"/>
                <a:gd name="T60" fmla="*/ 3 w 41"/>
                <a:gd name="T61" fmla="*/ 1 h 66"/>
                <a:gd name="T62" fmla="*/ 3 w 41"/>
                <a:gd name="T63" fmla="*/ 1 h 66"/>
                <a:gd name="T64" fmla="*/ 3 w 41"/>
                <a:gd name="T65" fmla="*/ 1 h 66"/>
                <a:gd name="T66" fmla="*/ 2 w 41"/>
                <a:gd name="T67" fmla="*/ 1 h 66"/>
                <a:gd name="T68" fmla="*/ 2 w 41"/>
                <a:gd name="T69" fmla="*/ 1 h 66"/>
                <a:gd name="T70" fmla="*/ 2 w 41"/>
                <a:gd name="T71" fmla="*/ 1 h 66"/>
                <a:gd name="T72" fmla="*/ 2 w 41"/>
                <a:gd name="T73" fmla="*/ 1 h 66"/>
                <a:gd name="T74" fmla="*/ 2 w 41"/>
                <a:gd name="T75" fmla="*/ 2 h 66"/>
                <a:gd name="T76" fmla="*/ 2 w 41"/>
                <a:gd name="T77" fmla="*/ 12 h 66"/>
                <a:gd name="T78" fmla="*/ 2 w 41"/>
                <a:gd name="T79" fmla="*/ 14 h 66"/>
                <a:gd name="T80" fmla="*/ 2 w 41"/>
                <a:gd name="T81" fmla="*/ 14 h 66"/>
                <a:gd name="T82" fmla="*/ 3 w 41"/>
                <a:gd name="T83" fmla="*/ 14 h 66"/>
                <a:gd name="T84" fmla="*/ 3 w 41"/>
                <a:gd name="T85" fmla="*/ 14 h 66"/>
                <a:gd name="T86" fmla="*/ 3 w 41"/>
                <a:gd name="T87" fmla="*/ 12 h 66"/>
                <a:gd name="T88" fmla="*/ 3 w 41"/>
                <a:gd name="T89" fmla="*/ 12 h 66"/>
                <a:gd name="T90" fmla="*/ 3 w 41"/>
                <a:gd name="T91" fmla="*/ 12 h 66"/>
                <a:gd name="T92" fmla="*/ 3 w 41"/>
                <a:gd name="T93" fmla="*/ 7 h 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1"/>
                <a:gd name="T142" fmla="*/ 0 h 66"/>
                <a:gd name="T143" fmla="*/ 41 w 41"/>
                <a:gd name="T144" fmla="*/ 66 h 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1" h="66">
                  <a:moveTo>
                    <a:pt x="41" y="32"/>
                  </a:moveTo>
                  <a:lnTo>
                    <a:pt x="40" y="42"/>
                  </a:lnTo>
                  <a:lnTo>
                    <a:pt x="38" y="50"/>
                  </a:lnTo>
                  <a:lnTo>
                    <a:pt x="34" y="59"/>
                  </a:lnTo>
                  <a:lnTo>
                    <a:pt x="31" y="62"/>
                  </a:lnTo>
                  <a:lnTo>
                    <a:pt x="23" y="66"/>
                  </a:lnTo>
                  <a:lnTo>
                    <a:pt x="17" y="66"/>
                  </a:lnTo>
                  <a:lnTo>
                    <a:pt x="12" y="63"/>
                  </a:lnTo>
                  <a:lnTo>
                    <a:pt x="9" y="60"/>
                  </a:lnTo>
                  <a:lnTo>
                    <a:pt x="6" y="56"/>
                  </a:lnTo>
                  <a:lnTo>
                    <a:pt x="5" y="55"/>
                  </a:lnTo>
                  <a:lnTo>
                    <a:pt x="2" y="49"/>
                  </a:lnTo>
                  <a:lnTo>
                    <a:pt x="0" y="41"/>
                  </a:lnTo>
                  <a:lnTo>
                    <a:pt x="0" y="27"/>
                  </a:lnTo>
                  <a:lnTo>
                    <a:pt x="3" y="15"/>
                  </a:lnTo>
                  <a:lnTo>
                    <a:pt x="5" y="11"/>
                  </a:lnTo>
                  <a:lnTo>
                    <a:pt x="7" y="7"/>
                  </a:lnTo>
                  <a:lnTo>
                    <a:pt x="13" y="1"/>
                  </a:lnTo>
                  <a:lnTo>
                    <a:pt x="17" y="0"/>
                  </a:lnTo>
                  <a:lnTo>
                    <a:pt x="24" y="0"/>
                  </a:lnTo>
                  <a:lnTo>
                    <a:pt x="27" y="1"/>
                  </a:lnTo>
                  <a:lnTo>
                    <a:pt x="31" y="4"/>
                  </a:lnTo>
                  <a:lnTo>
                    <a:pt x="34" y="7"/>
                  </a:lnTo>
                  <a:lnTo>
                    <a:pt x="36" y="10"/>
                  </a:lnTo>
                  <a:lnTo>
                    <a:pt x="38" y="14"/>
                  </a:lnTo>
                  <a:lnTo>
                    <a:pt x="40" y="20"/>
                  </a:lnTo>
                  <a:lnTo>
                    <a:pt x="40" y="27"/>
                  </a:lnTo>
                  <a:lnTo>
                    <a:pt x="41" y="32"/>
                  </a:lnTo>
                  <a:close/>
                  <a:moveTo>
                    <a:pt x="27" y="32"/>
                  </a:moveTo>
                  <a:lnTo>
                    <a:pt x="27" y="10"/>
                  </a:lnTo>
                  <a:lnTo>
                    <a:pt x="26" y="7"/>
                  </a:lnTo>
                  <a:lnTo>
                    <a:pt x="23" y="4"/>
                  </a:lnTo>
                  <a:lnTo>
                    <a:pt x="22" y="4"/>
                  </a:lnTo>
                  <a:lnTo>
                    <a:pt x="20" y="3"/>
                  </a:lnTo>
                  <a:lnTo>
                    <a:pt x="19" y="3"/>
                  </a:lnTo>
                  <a:lnTo>
                    <a:pt x="16" y="6"/>
                  </a:lnTo>
                  <a:lnTo>
                    <a:pt x="16" y="7"/>
                  </a:lnTo>
                  <a:lnTo>
                    <a:pt x="15" y="10"/>
                  </a:lnTo>
                  <a:lnTo>
                    <a:pt x="15" y="56"/>
                  </a:lnTo>
                  <a:lnTo>
                    <a:pt x="17" y="62"/>
                  </a:lnTo>
                  <a:lnTo>
                    <a:pt x="19" y="63"/>
                  </a:lnTo>
                  <a:lnTo>
                    <a:pt x="23" y="63"/>
                  </a:lnTo>
                  <a:lnTo>
                    <a:pt x="23" y="62"/>
                  </a:lnTo>
                  <a:lnTo>
                    <a:pt x="26" y="59"/>
                  </a:lnTo>
                  <a:lnTo>
                    <a:pt x="27" y="56"/>
                  </a:lnTo>
                  <a:lnTo>
                    <a:pt x="27" y="53"/>
                  </a:lnTo>
                  <a:lnTo>
                    <a:pt x="27" y="3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95" name="Freeform 232"/>
            <p:cNvSpPr>
              <a:spLocks/>
            </p:cNvSpPr>
            <p:nvPr/>
          </p:nvSpPr>
          <p:spPr bwMode="auto">
            <a:xfrm>
              <a:off x="2257201" y="5393507"/>
              <a:ext cx="27402" cy="57243"/>
            </a:xfrm>
            <a:custGeom>
              <a:avLst/>
              <a:gdLst>
                <a:gd name="T0" fmla="*/ 3 w 32"/>
                <a:gd name="T1" fmla="*/ 0 h 64"/>
                <a:gd name="T2" fmla="*/ 3 w 32"/>
                <a:gd name="T3" fmla="*/ 12 h 64"/>
                <a:gd name="T4" fmla="*/ 4 w 32"/>
                <a:gd name="T5" fmla="*/ 13 h 64"/>
                <a:gd name="T6" fmla="*/ 4 w 32"/>
                <a:gd name="T7" fmla="*/ 13 h 64"/>
                <a:gd name="T8" fmla="*/ 4 w 32"/>
                <a:gd name="T9" fmla="*/ 13 h 64"/>
                <a:gd name="T10" fmla="*/ 4 w 32"/>
                <a:gd name="T11" fmla="*/ 13 h 64"/>
                <a:gd name="T12" fmla="*/ 4 w 32"/>
                <a:gd name="T13" fmla="*/ 13 h 64"/>
                <a:gd name="T14" fmla="*/ 0 w 32"/>
                <a:gd name="T15" fmla="*/ 13 h 64"/>
                <a:gd name="T16" fmla="*/ 0 w 32"/>
                <a:gd name="T17" fmla="*/ 13 h 64"/>
                <a:gd name="T18" fmla="*/ 1 w 32"/>
                <a:gd name="T19" fmla="*/ 13 h 64"/>
                <a:gd name="T20" fmla="*/ 1 w 32"/>
                <a:gd name="T21" fmla="*/ 13 h 64"/>
                <a:gd name="T22" fmla="*/ 1 w 32"/>
                <a:gd name="T23" fmla="*/ 13 h 64"/>
                <a:gd name="T24" fmla="*/ 1 w 32"/>
                <a:gd name="T25" fmla="*/ 12 h 64"/>
                <a:gd name="T26" fmla="*/ 1 w 32"/>
                <a:gd name="T27" fmla="*/ 12 h 64"/>
                <a:gd name="T28" fmla="*/ 1 w 32"/>
                <a:gd name="T29" fmla="*/ 11 h 64"/>
                <a:gd name="T30" fmla="*/ 1 w 32"/>
                <a:gd name="T31" fmla="*/ 3 h 64"/>
                <a:gd name="T32" fmla="*/ 1 w 32"/>
                <a:gd name="T33" fmla="*/ 3 h 64"/>
                <a:gd name="T34" fmla="*/ 1 w 32"/>
                <a:gd name="T35" fmla="*/ 3 h 64"/>
                <a:gd name="T36" fmla="*/ 1 w 32"/>
                <a:gd name="T37" fmla="*/ 2 h 64"/>
                <a:gd name="T38" fmla="*/ 1 w 32"/>
                <a:gd name="T39" fmla="*/ 2 h 64"/>
                <a:gd name="T40" fmla="*/ 1 w 32"/>
                <a:gd name="T41" fmla="*/ 3 h 64"/>
                <a:gd name="T42" fmla="*/ 1 w 32"/>
                <a:gd name="T43" fmla="*/ 3 h 64"/>
                <a:gd name="T44" fmla="*/ 0 w 32"/>
                <a:gd name="T45" fmla="*/ 2 h 64"/>
                <a:gd name="T46" fmla="*/ 3 w 32"/>
                <a:gd name="T47" fmla="*/ 0 h 64"/>
                <a:gd name="T48" fmla="*/ 3 w 32"/>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4"/>
                <a:gd name="T77" fmla="*/ 32 w 32"/>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4">
                  <a:moveTo>
                    <a:pt x="24" y="0"/>
                  </a:moveTo>
                  <a:lnTo>
                    <a:pt x="24" y="59"/>
                  </a:lnTo>
                  <a:lnTo>
                    <a:pt x="27" y="62"/>
                  </a:lnTo>
                  <a:lnTo>
                    <a:pt x="28" y="62"/>
                  </a:lnTo>
                  <a:lnTo>
                    <a:pt x="30" y="63"/>
                  </a:lnTo>
                  <a:lnTo>
                    <a:pt x="32" y="63"/>
                  </a:lnTo>
                  <a:lnTo>
                    <a:pt x="32" y="64"/>
                  </a:lnTo>
                  <a:lnTo>
                    <a:pt x="0" y="64"/>
                  </a:lnTo>
                  <a:lnTo>
                    <a:pt x="0" y="63"/>
                  </a:lnTo>
                  <a:lnTo>
                    <a:pt x="4" y="63"/>
                  </a:lnTo>
                  <a:lnTo>
                    <a:pt x="6" y="62"/>
                  </a:lnTo>
                  <a:lnTo>
                    <a:pt x="7" y="62"/>
                  </a:lnTo>
                  <a:lnTo>
                    <a:pt x="9" y="60"/>
                  </a:lnTo>
                  <a:lnTo>
                    <a:pt x="9" y="59"/>
                  </a:lnTo>
                  <a:lnTo>
                    <a:pt x="10" y="57"/>
                  </a:lnTo>
                  <a:lnTo>
                    <a:pt x="10" y="14"/>
                  </a:lnTo>
                  <a:lnTo>
                    <a:pt x="9" y="13"/>
                  </a:lnTo>
                  <a:lnTo>
                    <a:pt x="7" y="13"/>
                  </a:lnTo>
                  <a:lnTo>
                    <a:pt x="7" y="11"/>
                  </a:lnTo>
                  <a:lnTo>
                    <a:pt x="4" y="11"/>
                  </a:lnTo>
                  <a:lnTo>
                    <a:pt x="3" y="13"/>
                  </a:lnTo>
                  <a:lnTo>
                    <a:pt x="2" y="13"/>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96" name="Freeform 233"/>
            <p:cNvSpPr>
              <a:spLocks/>
            </p:cNvSpPr>
            <p:nvPr/>
          </p:nvSpPr>
          <p:spPr bwMode="auto">
            <a:xfrm>
              <a:off x="2293256" y="5393507"/>
              <a:ext cx="34612" cy="57243"/>
            </a:xfrm>
            <a:custGeom>
              <a:avLst/>
              <a:gdLst>
                <a:gd name="T0" fmla="*/ 5 w 41"/>
                <a:gd name="T1" fmla="*/ 13 h 64"/>
                <a:gd name="T2" fmla="*/ 0 w 41"/>
                <a:gd name="T3" fmla="*/ 13 h 64"/>
                <a:gd name="T4" fmla="*/ 0 w 41"/>
                <a:gd name="T5" fmla="*/ 13 h 64"/>
                <a:gd name="T6" fmla="*/ 1 w 41"/>
                <a:gd name="T7" fmla="*/ 10 h 64"/>
                <a:gd name="T8" fmla="*/ 2 w 41"/>
                <a:gd name="T9" fmla="*/ 9 h 64"/>
                <a:gd name="T10" fmla="*/ 3 w 41"/>
                <a:gd name="T11" fmla="*/ 7 h 64"/>
                <a:gd name="T12" fmla="*/ 3 w 41"/>
                <a:gd name="T13" fmla="*/ 6 h 64"/>
                <a:gd name="T14" fmla="*/ 3 w 41"/>
                <a:gd name="T15" fmla="*/ 5 h 64"/>
                <a:gd name="T16" fmla="*/ 3 w 41"/>
                <a:gd name="T17" fmla="*/ 4 h 64"/>
                <a:gd name="T18" fmla="*/ 3 w 41"/>
                <a:gd name="T19" fmla="*/ 3 h 64"/>
                <a:gd name="T20" fmla="*/ 2 w 41"/>
                <a:gd name="T21" fmla="*/ 2 h 64"/>
                <a:gd name="T22" fmla="*/ 1 w 41"/>
                <a:gd name="T23" fmla="*/ 2 h 64"/>
                <a:gd name="T24" fmla="*/ 1 w 41"/>
                <a:gd name="T25" fmla="*/ 3 h 64"/>
                <a:gd name="T26" fmla="*/ 1 w 41"/>
                <a:gd name="T27" fmla="*/ 3 h 64"/>
                <a:gd name="T28" fmla="*/ 0 w 41"/>
                <a:gd name="T29" fmla="*/ 3 h 64"/>
                <a:gd name="T30" fmla="*/ 1 w 41"/>
                <a:gd name="T31" fmla="*/ 3 h 64"/>
                <a:gd name="T32" fmla="*/ 1 w 41"/>
                <a:gd name="T33" fmla="*/ 1 h 64"/>
                <a:gd name="T34" fmla="*/ 2 w 41"/>
                <a:gd name="T35" fmla="*/ 1 h 64"/>
                <a:gd name="T36" fmla="*/ 2 w 41"/>
                <a:gd name="T37" fmla="*/ 0 h 64"/>
                <a:gd name="T38" fmla="*/ 3 w 41"/>
                <a:gd name="T39" fmla="*/ 0 h 64"/>
                <a:gd name="T40" fmla="*/ 4 w 41"/>
                <a:gd name="T41" fmla="*/ 1 h 64"/>
                <a:gd name="T42" fmla="*/ 4 w 41"/>
                <a:gd name="T43" fmla="*/ 1 h 64"/>
                <a:gd name="T44" fmla="*/ 5 w 41"/>
                <a:gd name="T45" fmla="*/ 1 h 64"/>
                <a:gd name="T46" fmla="*/ 5 w 41"/>
                <a:gd name="T47" fmla="*/ 2 h 64"/>
                <a:gd name="T48" fmla="*/ 5 w 41"/>
                <a:gd name="T49" fmla="*/ 3 h 64"/>
                <a:gd name="T50" fmla="*/ 5 w 41"/>
                <a:gd name="T51" fmla="*/ 4 h 64"/>
                <a:gd name="T52" fmla="*/ 5 w 41"/>
                <a:gd name="T53" fmla="*/ 5 h 64"/>
                <a:gd name="T54" fmla="*/ 4 w 41"/>
                <a:gd name="T55" fmla="*/ 6 h 64"/>
                <a:gd name="T56" fmla="*/ 3 w 41"/>
                <a:gd name="T57" fmla="*/ 7 h 64"/>
                <a:gd name="T58" fmla="*/ 2 w 41"/>
                <a:gd name="T59" fmla="*/ 11 h 64"/>
                <a:gd name="T60" fmla="*/ 4 w 41"/>
                <a:gd name="T61" fmla="*/ 11 h 64"/>
                <a:gd name="T62" fmla="*/ 4 w 41"/>
                <a:gd name="T63" fmla="*/ 11 h 64"/>
                <a:gd name="T64" fmla="*/ 5 w 41"/>
                <a:gd name="T65" fmla="*/ 11 h 64"/>
                <a:gd name="T66" fmla="*/ 5 w 41"/>
                <a:gd name="T67" fmla="*/ 10 h 64"/>
                <a:gd name="T68" fmla="*/ 5 w 41"/>
                <a:gd name="T69" fmla="*/ 10 h 64"/>
                <a:gd name="T70" fmla="*/ 5 w 41"/>
                <a:gd name="T71" fmla="*/ 9 h 64"/>
                <a:gd name="T72" fmla="*/ 5 w 41"/>
                <a:gd name="T73" fmla="*/ 9 h 64"/>
                <a:gd name="T74" fmla="*/ 5 w 41"/>
                <a:gd name="T75" fmla="*/ 13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
                <a:gd name="T115" fmla="*/ 0 h 64"/>
                <a:gd name="T116" fmla="*/ 41 w 41"/>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 h="64">
                  <a:moveTo>
                    <a:pt x="37" y="64"/>
                  </a:moveTo>
                  <a:lnTo>
                    <a:pt x="0" y="64"/>
                  </a:lnTo>
                  <a:lnTo>
                    <a:pt x="0" y="63"/>
                  </a:lnTo>
                  <a:lnTo>
                    <a:pt x="10" y="50"/>
                  </a:lnTo>
                  <a:lnTo>
                    <a:pt x="19" y="42"/>
                  </a:lnTo>
                  <a:lnTo>
                    <a:pt x="23" y="36"/>
                  </a:lnTo>
                  <a:lnTo>
                    <a:pt x="24" y="31"/>
                  </a:lnTo>
                  <a:lnTo>
                    <a:pt x="26" y="27"/>
                  </a:lnTo>
                  <a:lnTo>
                    <a:pt x="26" y="20"/>
                  </a:lnTo>
                  <a:lnTo>
                    <a:pt x="23" y="14"/>
                  </a:lnTo>
                  <a:lnTo>
                    <a:pt x="19" y="11"/>
                  </a:lnTo>
                  <a:lnTo>
                    <a:pt x="10" y="11"/>
                  </a:lnTo>
                  <a:lnTo>
                    <a:pt x="6" y="14"/>
                  </a:lnTo>
                  <a:lnTo>
                    <a:pt x="3" y="18"/>
                  </a:lnTo>
                  <a:lnTo>
                    <a:pt x="0" y="18"/>
                  </a:lnTo>
                  <a:lnTo>
                    <a:pt x="3" y="13"/>
                  </a:lnTo>
                  <a:lnTo>
                    <a:pt x="9" y="4"/>
                  </a:lnTo>
                  <a:lnTo>
                    <a:pt x="13" y="1"/>
                  </a:lnTo>
                  <a:lnTo>
                    <a:pt x="17" y="0"/>
                  </a:lnTo>
                  <a:lnTo>
                    <a:pt x="24" y="0"/>
                  </a:lnTo>
                  <a:lnTo>
                    <a:pt x="30" y="3"/>
                  </a:lnTo>
                  <a:lnTo>
                    <a:pt x="33" y="6"/>
                  </a:lnTo>
                  <a:lnTo>
                    <a:pt x="37" y="8"/>
                  </a:lnTo>
                  <a:lnTo>
                    <a:pt x="37" y="11"/>
                  </a:lnTo>
                  <a:lnTo>
                    <a:pt x="38" y="14"/>
                  </a:lnTo>
                  <a:lnTo>
                    <a:pt x="38" y="20"/>
                  </a:lnTo>
                  <a:lnTo>
                    <a:pt x="37" y="24"/>
                  </a:lnTo>
                  <a:lnTo>
                    <a:pt x="35" y="29"/>
                  </a:lnTo>
                  <a:lnTo>
                    <a:pt x="28" y="39"/>
                  </a:lnTo>
                  <a:lnTo>
                    <a:pt x="14" y="53"/>
                  </a:lnTo>
                  <a:lnTo>
                    <a:pt x="34" y="53"/>
                  </a:lnTo>
                  <a:lnTo>
                    <a:pt x="35" y="52"/>
                  </a:lnTo>
                  <a:lnTo>
                    <a:pt x="37" y="52"/>
                  </a:lnTo>
                  <a:lnTo>
                    <a:pt x="37" y="50"/>
                  </a:lnTo>
                  <a:lnTo>
                    <a:pt x="38" y="49"/>
                  </a:lnTo>
                  <a:lnTo>
                    <a:pt x="40" y="46"/>
                  </a:lnTo>
                  <a:lnTo>
                    <a:pt x="41" y="46"/>
                  </a:lnTo>
                  <a:lnTo>
                    <a:pt x="37" y="64"/>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97" name="Freeform 234"/>
            <p:cNvSpPr>
              <a:spLocks/>
            </p:cNvSpPr>
            <p:nvPr/>
          </p:nvSpPr>
          <p:spPr bwMode="auto">
            <a:xfrm>
              <a:off x="2337964" y="5393507"/>
              <a:ext cx="28844" cy="57243"/>
            </a:xfrm>
            <a:custGeom>
              <a:avLst/>
              <a:gdLst>
                <a:gd name="T0" fmla="*/ 4 w 32"/>
                <a:gd name="T1" fmla="*/ 0 h 64"/>
                <a:gd name="T2" fmla="*/ 4 w 32"/>
                <a:gd name="T3" fmla="*/ 12 h 64"/>
                <a:gd name="T4" fmla="*/ 4 w 32"/>
                <a:gd name="T5" fmla="*/ 13 h 64"/>
                <a:gd name="T6" fmla="*/ 4 w 32"/>
                <a:gd name="T7" fmla="*/ 13 h 64"/>
                <a:gd name="T8" fmla="*/ 4 w 32"/>
                <a:gd name="T9" fmla="*/ 13 h 64"/>
                <a:gd name="T10" fmla="*/ 4 w 32"/>
                <a:gd name="T11" fmla="*/ 13 h 64"/>
                <a:gd name="T12" fmla="*/ 4 w 32"/>
                <a:gd name="T13" fmla="*/ 13 h 64"/>
                <a:gd name="T14" fmla="*/ 0 w 32"/>
                <a:gd name="T15" fmla="*/ 13 h 64"/>
                <a:gd name="T16" fmla="*/ 0 w 32"/>
                <a:gd name="T17" fmla="*/ 13 h 64"/>
                <a:gd name="T18" fmla="*/ 1 w 32"/>
                <a:gd name="T19" fmla="*/ 13 h 64"/>
                <a:gd name="T20" fmla="*/ 1 w 32"/>
                <a:gd name="T21" fmla="*/ 13 h 64"/>
                <a:gd name="T22" fmla="*/ 1 w 32"/>
                <a:gd name="T23" fmla="*/ 13 h 64"/>
                <a:gd name="T24" fmla="*/ 1 w 32"/>
                <a:gd name="T25" fmla="*/ 12 h 64"/>
                <a:gd name="T26" fmla="*/ 1 w 32"/>
                <a:gd name="T27" fmla="*/ 12 h 64"/>
                <a:gd name="T28" fmla="*/ 1 w 32"/>
                <a:gd name="T29" fmla="*/ 11 h 64"/>
                <a:gd name="T30" fmla="*/ 2 w 32"/>
                <a:gd name="T31" fmla="*/ 11 h 64"/>
                <a:gd name="T32" fmla="*/ 2 w 32"/>
                <a:gd name="T33" fmla="*/ 3 h 64"/>
                <a:gd name="T34" fmla="*/ 1 w 32"/>
                <a:gd name="T35" fmla="*/ 3 h 64"/>
                <a:gd name="T36" fmla="*/ 1 w 32"/>
                <a:gd name="T37" fmla="*/ 3 h 64"/>
                <a:gd name="T38" fmla="*/ 1 w 32"/>
                <a:gd name="T39" fmla="*/ 2 h 64"/>
                <a:gd name="T40" fmla="*/ 1 w 32"/>
                <a:gd name="T41" fmla="*/ 2 h 64"/>
                <a:gd name="T42" fmla="*/ 0 w 32"/>
                <a:gd name="T43" fmla="*/ 3 h 64"/>
                <a:gd name="T44" fmla="*/ 0 w 32"/>
                <a:gd name="T45" fmla="*/ 2 h 64"/>
                <a:gd name="T46" fmla="*/ 4 w 32"/>
                <a:gd name="T47" fmla="*/ 0 h 64"/>
                <a:gd name="T48" fmla="*/ 4 w 32"/>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4"/>
                <a:gd name="T77" fmla="*/ 32 w 32"/>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4">
                  <a:moveTo>
                    <a:pt x="23" y="0"/>
                  </a:moveTo>
                  <a:lnTo>
                    <a:pt x="23" y="59"/>
                  </a:lnTo>
                  <a:lnTo>
                    <a:pt x="26" y="62"/>
                  </a:lnTo>
                  <a:lnTo>
                    <a:pt x="28" y="62"/>
                  </a:lnTo>
                  <a:lnTo>
                    <a:pt x="28" y="63"/>
                  </a:lnTo>
                  <a:lnTo>
                    <a:pt x="32" y="63"/>
                  </a:lnTo>
                  <a:lnTo>
                    <a:pt x="32" y="64"/>
                  </a:lnTo>
                  <a:lnTo>
                    <a:pt x="0" y="64"/>
                  </a:lnTo>
                  <a:lnTo>
                    <a:pt x="0" y="63"/>
                  </a:lnTo>
                  <a:lnTo>
                    <a:pt x="2" y="63"/>
                  </a:lnTo>
                  <a:lnTo>
                    <a:pt x="5" y="62"/>
                  </a:lnTo>
                  <a:lnTo>
                    <a:pt x="7" y="62"/>
                  </a:lnTo>
                  <a:lnTo>
                    <a:pt x="7" y="60"/>
                  </a:lnTo>
                  <a:lnTo>
                    <a:pt x="8" y="60"/>
                  </a:lnTo>
                  <a:lnTo>
                    <a:pt x="8" y="57"/>
                  </a:lnTo>
                  <a:lnTo>
                    <a:pt x="9" y="55"/>
                  </a:lnTo>
                  <a:lnTo>
                    <a:pt x="9" y="14"/>
                  </a:lnTo>
                  <a:lnTo>
                    <a:pt x="8" y="13"/>
                  </a:lnTo>
                  <a:lnTo>
                    <a:pt x="7" y="13"/>
                  </a:lnTo>
                  <a:lnTo>
                    <a:pt x="5" y="11"/>
                  </a:lnTo>
                  <a:lnTo>
                    <a:pt x="2" y="11"/>
                  </a:lnTo>
                  <a:lnTo>
                    <a:pt x="0" y="13"/>
                  </a:lnTo>
                  <a:lnTo>
                    <a:pt x="0" y="11"/>
                  </a:lnTo>
                  <a:lnTo>
                    <a:pt x="22" y="0"/>
                  </a:lnTo>
                  <a:lnTo>
                    <a:pt x="23"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98" name="Freeform 235"/>
            <p:cNvSpPr>
              <a:spLocks/>
            </p:cNvSpPr>
            <p:nvPr/>
          </p:nvSpPr>
          <p:spPr bwMode="auto">
            <a:xfrm>
              <a:off x="2698510" y="5393507"/>
              <a:ext cx="27402" cy="57243"/>
            </a:xfrm>
            <a:custGeom>
              <a:avLst/>
              <a:gdLst>
                <a:gd name="T0" fmla="*/ 3 w 32"/>
                <a:gd name="T1" fmla="*/ 0 h 64"/>
                <a:gd name="T2" fmla="*/ 3 w 32"/>
                <a:gd name="T3" fmla="*/ 12 h 64"/>
                <a:gd name="T4" fmla="*/ 3 w 32"/>
                <a:gd name="T5" fmla="*/ 13 h 64"/>
                <a:gd name="T6" fmla="*/ 4 w 32"/>
                <a:gd name="T7" fmla="*/ 13 h 64"/>
                <a:gd name="T8" fmla="*/ 4 w 32"/>
                <a:gd name="T9" fmla="*/ 13 h 64"/>
                <a:gd name="T10" fmla="*/ 4 w 32"/>
                <a:gd name="T11" fmla="*/ 13 h 64"/>
                <a:gd name="T12" fmla="*/ 4 w 32"/>
                <a:gd name="T13" fmla="*/ 13 h 64"/>
                <a:gd name="T14" fmla="*/ 0 w 32"/>
                <a:gd name="T15" fmla="*/ 13 h 64"/>
                <a:gd name="T16" fmla="*/ 0 w 32"/>
                <a:gd name="T17" fmla="*/ 13 h 64"/>
                <a:gd name="T18" fmla="*/ 1 w 32"/>
                <a:gd name="T19" fmla="*/ 13 h 64"/>
                <a:gd name="T20" fmla="*/ 1 w 32"/>
                <a:gd name="T21" fmla="*/ 13 h 64"/>
                <a:gd name="T22" fmla="*/ 1 w 32"/>
                <a:gd name="T23" fmla="*/ 13 h 64"/>
                <a:gd name="T24" fmla="*/ 1 w 32"/>
                <a:gd name="T25" fmla="*/ 12 h 64"/>
                <a:gd name="T26" fmla="*/ 1 w 32"/>
                <a:gd name="T27" fmla="*/ 12 h 64"/>
                <a:gd name="T28" fmla="*/ 1 w 32"/>
                <a:gd name="T29" fmla="*/ 11 h 64"/>
                <a:gd name="T30" fmla="*/ 1 w 32"/>
                <a:gd name="T31" fmla="*/ 3 h 64"/>
                <a:gd name="T32" fmla="*/ 1 w 32"/>
                <a:gd name="T33" fmla="*/ 3 h 64"/>
                <a:gd name="T34" fmla="*/ 1 w 32"/>
                <a:gd name="T35" fmla="*/ 3 h 64"/>
                <a:gd name="T36" fmla="*/ 1 w 32"/>
                <a:gd name="T37" fmla="*/ 2 h 64"/>
                <a:gd name="T38" fmla="*/ 1 w 32"/>
                <a:gd name="T39" fmla="*/ 2 h 64"/>
                <a:gd name="T40" fmla="*/ 1 w 32"/>
                <a:gd name="T41" fmla="*/ 3 h 64"/>
                <a:gd name="T42" fmla="*/ 1 w 32"/>
                <a:gd name="T43" fmla="*/ 3 h 64"/>
                <a:gd name="T44" fmla="*/ 0 w 32"/>
                <a:gd name="T45" fmla="*/ 2 h 64"/>
                <a:gd name="T46" fmla="*/ 3 w 32"/>
                <a:gd name="T47" fmla="*/ 0 h 64"/>
                <a:gd name="T48" fmla="*/ 3 w 32"/>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4"/>
                <a:gd name="T77" fmla="*/ 32 w 32"/>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4">
                  <a:moveTo>
                    <a:pt x="24" y="0"/>
                  </a:moveTo>
                  <a:lnTo>
                    <a:pt x="24" y="59"/>
                  </a:lnTo>
                  <a:lnTo>
                    <a:pt x="26" y="62"/>
                  </a:lnTo>
                  <a:lnTo>
                    <a:pt x="28" y="62"/>
                  </a:lnTo>
                  <a:lnTo>
                    <a:pt x="29" y="63"/>
                  </a:lnTo>
                  <a:lnTo>
                    <a:pt x="32" y="63"/>
                  </a:lnTo>
                  <a:lnTo>
                    <a:pt x="32" y="64"/>
                  </a:lnTo>
                  <a:lnTo>
                    <a:pt x="0" y="64"/>
                  </a:lnTo>
                  <a:lnTo>
                    <a:pt x="0" y="63"/>
                  </a:lnTo>
                  <a:lnTo>
                    <a:pt x="4" y="63"/>
                  </a:lnTo>
                  <a:lnTo>
                    <a:pt x="5" y="62"/>
                  </a:lnTo>
                  <a:lnTo>
                    <a:pt x="7" y="62"/>
                  </a:lnTo>
                  <a:lnTo>
                    <a:pt x="8" y="60"/>
                  </a:lnTo>
                  <a:lnTo>
                    <a:pt x="8" y="59"/>
                  </a:lnTo>
                  <a:lnTo>
                    <a:pt x="10" y="57"/>
                  </a:lnTo>
                  <a:lnTo>
                    <a:pt x="10" y="14"/>
                  </a:lnTo>
                  <a:lnTo>
                    <a:pt x="8" y="13"/>
                  </a:lnTo>
                  <a:lnTo>
                    <a:pt x="7" y="13"/>
                  </a:lnTo>
                  <a:lnTo>
                    <a:pt x="7" y="11"/>
                  </a:lnTo>
                  <a:lnTo>
                    <a:pt x="4" y="11"/>
                  </a:lnTo>
                  <a:lnTo>
                    <a:pt x="3" y="13"/>
                  </a:lnTo>
                  <a:lnTo>
                    <a:pt x="1" y="13"/>
                  </a:lnTo>
                  <a:lnTo>
                    <a:pt x="0" y="11"/>
                  </a:lnTo>
                  <a:lnTo>
                    <a:pt x="22"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199" name="Freeform 236"/>
            <p:cNvSpPr>
              <a:spLocks/>
            </p:cNvSpPr>
            <p:nvPr/>
          </p:nvSpPr>
          <p:spPr bwMode="auto">
            <a:xfrm>
              <a:off x="2734565" y="5393507"/>
              <a:ext cx="36055" cy="57243"/>
            </a:xfrm>
            <a:custGeom>
              <a:avLst/>
              <a:gdLst>
                <a:gd name="T0" fmla="*/ 6 w 40"/>
                <a:gd name="T1" fmla="*/ 13 h 64"/>
                <a:gd name="T2" fmla="*/ 0 w 40"/>
                <a:gd name="T3" fmla="*/ 13 h 64"/>
                <a:gd name="T4" fmla="*/ 0 w 40"/>
                <a:gd name="T5" fmla="*/ 13 h 64"/>
                <a:gd name="T6" fmla="*/ 2 w 40"/>
                <a:gd name="T7" fmla="*/ 10 h 64"/>
                <a:gd name="T8" fmla="*/ 3 w 40"/>
                <a:gd name="T9" fmla="*/ 9 h 64"/>
                <a:gd name="T10" fmla="*/ 4 w 40"/>
                <a:gd name="T11" fmla="*/ 7 h 64"/>
                <a:gd name="T12" fmla="*/ 4 w 40"/>
                <a:gd name="T13" fmla="*/ 6 h 64"/>
                <a:gd name="T14" fmla="*/ 4 w 40"/>
                <a:gd name="T15" fmla="*/ 5 h 64"/>
                <a:gd name="T16" fmla="*/ 4 w 40"/>
                <a:gd name="T17" fmla="*/ 4 h 64"/>
                <a:gd name="T18" fmla="*/ 4 w 40"/>
                <a:gd name="T19" fmla="*/ 3 h 64"/>
                <a:gd name="T20" fmla="*/ 3 w 40"/>
                <a:gd name="T21" fmla="*/ 2 h 64"/>
                <a:gd name="T22" fmla="*/ 2 w 40"/>
                <a:gd name="T23" fmla="*/ 2 h 64"/>
                <a:gd name="T24" fmla="*/ 1 w 40"/>
                <a:gd name="T25" fmla="*/ 3 h 64"/>
                <a:gd name="T26" fmla="*/ 1 w 40"/>
                <a:gd name="T27" fmla="*/ 3 h 64"/>
                <a:gd name="T28" fmla="*/ 0 w 40"/>
                <a:gd name="T29" fmla="*/ 3 h 64"/>
                <a:gd name="T30" fmla="*/ 1 w 40"/>
                <a:gd name="T31" fmla="*/ 3 h 64"/>
                <a:gd name="T32" fmla="*/ 1 w 40"/>
                <a:gd name="T33" fmla="*/ 1 h 64"/>
                <a:gd name="T34" fmla="*/ 2 w 40"/>
                <a:gd name="T35" fmla="*/ 1 h 64"/>
                <a:gd name="T36" fmla="*/ 3 w 40"/>
                <a:gd name="T37" fmla="*/ 0 h 64"/>
                <a:gd name="T38" fmla="*/ 4 w 40"/>
                <a:gd name="T39" fmla="*/ 0 h 64"/>
                <a:gd name="T40" fmla="*/ 4 w 40"/>
                <a:gd name="T41" fmla="*/ 1 h 64"/>
                <a:gd name="T42" fmla="*/ 5 w 40"/>
                <a:gd name="T43" fmla="*/ 1 h 64"/>
                <a:gd name="T44" fmla="*/ 6 w 40"/>
                <a:gd name="T45" fmla="*/ 1 h 64"/>
                <a:gd name="T46" fmla="*/ 6 w 40"/>
                <a:gd name="T47" fmla="*/ 2 h 64"/>
                <a:gd name="T48" fmla="*/ 6 w 40"/>
                <a:gd name="T49" fmla="*/ 3 h 64"/>
                <a:gd name="T50" fmla="*/ 6 w 40"/>
                <a:gd name="T51" fmla="*/ 4 h 64"/>
                <a:gd name="T52" fmla="*/ 6 w 40"/>
                <a:gd name="T53" fmla="*/ 5 h 64"/>
                <a:gd name="T54" fmla="*/ 6 w 40"/>
                <a:gd name="T55" fmla="*/ 6 h 64"/>
                <a:gd name="T56" fmla="*/ 4 w 40"/>
                <a:gd name="T57" fmla="*/ 7 h 64"/>
                <a:gd name="T58" fmla="*/ 3 w 40"/>
                <a:gd name="T59" fmla="*/ 11 h 64"/>
                <a:gd name="T60" fmla="*/ 5 w 40"/>
                <a:gd name="T61" fmla="*/ 11 h 64"/>
                <a:gd name="T62" fmla="*/ 6 w 40"/>
                <a:gd name="T63" fmla="*/ 11 h 64"/>
                <a:gd name="T64" fmla="*/ 6 w 40"/>
                <a:gd name="T65" fmla="*/ 11 h 64"/>
                <a:gd name="T66" fmla="*/ 6 w 40"/>
                <a:gd name="T67" fmla="*/ 10 h 64"/>
                <a:gd name="T68" fmla="*/ 6 w 40"/>
                <a:gd name="T69" fmla="*/ 10 h 64"/>
                <a:gd name="T70" fmla="*/ 6 w 40"/>
                <a:gd name="T71" fmla="*/ 9 h 64"/>
                <a:gd name="T72" fmla="*/ 6 w 40"/>
                <a:gd name="T73" fmla="*/ 9 h 64"/>
                <a:gd name="T74" fmla="*/ 6 w 40"/>
                <a:gd name="T75" fmla="*/ 13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
                <a:gd name="T115" fmla="*/ 0 h 64"/>
                <a:gd name="T116" fmla="*/ 40 w 40"/>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 h="64">
                  <a:moveTo>
                    <a:pt x="36" y="64"/>
                  </a:moveTo>
                  <a:lnTo>
                    <a:pt x="0" y="64"/>
                  </a:lnTo>
                  <a:lnTo>
                    <a:pt x="0" y="63"/>
                  </a:lnTo>
                  <a:lnTo>
                    <a:pt x="10" y="50"/>
                  </a:lnTo>
                  <a:lnTo>
                    <a:pt x="18" y="42"/>
                  </a:lnTo>
                  <a:lnTo>
                    <a:pt x="22" y="36"/>
                  </a:lnTo>
                  <a:lnTo>
                    <a:pt x="24" y="31"/>
                  </a:lnTo>
                  <a:lnTo>
                    <a:pt x="25" y="27"/>
                  </a:lnTo>
                  <a:lnTo>
                    <a:pt x="25" y="20"/>
                  </a:lnTo>
                  <a:lnTo>
                    <a:pt x="22" y="14"/>
                  </a:lnTo>
                  <a:lnTo>
                    <a:pt x="18" y="11"/>
                  </a:lnTo>
                  <a:lnTo>
                    <a:pt x="10" y="11"/>
                  </a:lnTo>
                  <a:lnTo>
                    <a:pt x="5" y="14"/>
                  </a:lnTo>
                  <a:lnTo>
                    <a:pt x="3" y="18"/>
                  </a:lnTo>
                  <a:lnTo>
                    <a:pt x="0" y="18"/>
                  </a:lnTo>
                  <a:lnTo>
                    <a:pt x="3" y="13"/>
                  </a:lnTo>
                  <a:lnTo>
                    <a:pt x="8" y="4"/>
                  </a:lnTo>
                  <a:lnTo>
                    <a:pt x="12" y="1"/>
                  </a:lnTo>
                  <a:lnTo>
                    <a:pt x="17" y="0"/>
                  </a:lnTo>
                  <a:lnTo>
                    <a:pt x="24" y="0"/>
                  </a:lnTo>
                  <a:lnTo>
                    <a:pt x="29" y="3"/>
                  </a:lnTo>
                  <a:lnTo>
                    <a:pt x="32" y="6"/>
                  </a:lnTo>
                  <a:lnTo>
                    <a:pt x="36" y="8"/>
                  </a:lnTo>
                  <a:lnTo>
                    <a:pt x="36" y="11"/>
                  </a:lnTo>
                  <a:lnTo>
                    <a:pt x="38" y="14"/>
                  </a:lnTo>
                  <a:lnTo>
                    <a:pt x="38" y="20"/>
                  </a:lnTo>
                  <a:lnTo>
                    <a:pt x="36" y="24"/>
                  </a:lnTo>
                  <a:lnTo>
                    <a:pt x="35" y="29"/>
                  </a:lnTo>
                  <a:lnTo>
                    <a:pt x="28" y="39"/>
                  </a:lnTo>
                  <a:lnTo>
                    <a:pt x="14" y="53"/>
                  </a:lnTo>
                  <a:lnTo>
                    <a:pt x="33" y="53"/>
                  </a:lnTo>
                  <a:lnTo>
                    <a:pt x="35" y="52"/>
                  </a:lnTo>
                  <a:lnTo>
                    <a:pt x="36" y="52"/>
                  </a:lnTo>
                  <a:lnTo>
                    <a:pt x="36" y="50"/>
                  </a:lnTo>
                  <a:lnTo>
                    <a:pt x="38" y="49"/>
                  </a:lnTo>
                  <a:lnTo>
                    <a:pt x="39" y="46"/>
                  </a:lnTo>
                  <a:lnTo>
                    <a:pt x="40" y="46"/>
                  </a:lnTo>
                  <a:lnTo>
                    <a:pt x="36" y="64"/>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200" name="Freeform 237"/>
            <p:cNvSpPr>
              <a:spLocks/>
            </p:cNvSpPr>
            <p:nvPr/>
          </p:nvSpPr>
          <p:spPr bwMode="auto">
            <a:xfrm>
              <a:off x="2773504" y="5393507"/>
              <a:ext cx="38939" cy="57243"/>
            </a:xfrm>
            <a:custGeom>
              <a:avLst/>
              <a:gdLst>
                <a:gd name="T0" fmla="*/ 6 w 42"/>
                <a:gd name="T1" fmla="*/ 13 h 64"/>
                <a:gd name="T2" fmla="*/ 0 w 42"/>
                <a:gd name="T3" fmla="*/ 13 h 64"/>
                <a:gd name="T4" fmla="*/ 0 w 42"/>
                <a:gd name="T5" fmla="*/ 13 h 64"/>
                <a:gd name="T6" fmla="*/ 2 w 42"/>
                <a:gd name="T7" fmla="*/ 10 h 64"/>
                <a:gd name="T8" fmla="*/ 3 w 42"/>
                <a:gd name="T9" fmla="*/ 9 h 64"/>
                <a:gd name="T10" fmla="*/ 4 w 42"/>
                <a:gd name="T11" fmla="*/ 7 h 64"/>
                <a:gd name="T12" fmla="*/ 4 w 42"/>
                <a:gd name="T13" fmla="*/ 6 h 64"/>
                <a:gd name="T14" fmla="*/ 4 w 42"/>
                <a:gd name="T15" fmla="*/ 5 h 64"/>
                <a:gd name="T16" fmla="*/ 4 w 42"/>
                <a:gd name="T17" fmla="*/ 5 h 64"/>
                <a:gd name="T18" fmla="*/ 4 w 42"/>
                <a:gd name="T19" fmla="*/ 4 h 64"/>
                <a:gd name="T20" fmla="*/ 4 w 42"/>
                <a:gd name="T21" fmla="*/ 3 h 64"/>
                <a:gd name="T22" fmla="*/ 3 w 42"/>
                <a:gd name="T23" fmla="*/ 2 h 64"/>
                <a:gd name="T24" fmla="*/ 2 w 42"/>
                <a:gd name="T25" fmla="*/ 2 h 64"/>
                <a:gd name="T26" fmla="*/ 1 w 42"/>
                <a:gd name="T27" fmla="*/ 3 h 64"/>
                <a:gd name="T28" fmla="*/ 1 w 42"/>
                <a:gd name="T29" fmla="*/ 3 h 64"/>
                <a:gd name="T30" fmla="*/ 1 w 42"/>
                <a:gd name="T31" fmla="*/ 3 h 64"/>
                <a:gd name="T32" fmla="*/ 1 w 42"/>
                <a:gd name="T33" fmla="*/ 3 h 64"/>
                <a:gd name="T34" fmla="*/ 2 w 42"/>
                <a:gd name="T35" fmla="*/ 1 h 64"/>
                <a:gd name="T36" fmla="*/ 3 w 42"/>
                <a:gd name="T37" fmla="*/ 1 h 64"/>
                <a:gd name="T38" fmla="*/ 3 w 42"/>
                <a:gd name="T39" fmla="*/ 0 h 64"/>
                <a:gd name="T40" fmla="*/ 4 w 42"/>
                <a:gd name="T41" fmla="*/ 0 h 64"/>
                <a:gd name="T42" fmla="*/ 5 w 42"/>
                <a:gd name="T43" fmla="*/ 1 h 64"/>
                <a:gd name="T44" fmla="*/ 5 w 42"/>
                <a:gd name="T45" fmla="*/ 1 h 64"/>
                <a:gd name="T46" fmla="*/ 6 w 42"/>
                <a:gd name="T47" fmla="*/ 1 h 64"/>
                <a:gd name="T48" fmla="*/ 6 w 42"/>
                <a:gd name="T49" fmla="*/ 3 h 64"/>
                <a:gd name="T50" fmla="*/ 6 w 42"/>
                <a:gd name="T51" fmla="*/ 4 h 64"/>
                <a:gd name="T52" fmla="*/ 6 w 42"/>
                <a:gd name="T53" fmla="*/ 5 h 64"/>
                <a:gd name="T54" fmla="*/ 6 w 42"/>
                <a:gd name="T55" fmla="*/ 6 h 64"/>
                <a:gd name="T56" fmla="*/ 5 w 42"/>
                <a:gd name="T57" fmla="*/ 7 h 64"/>
                <a:gd name="T58" fmla="*/ 3 w 42"/>
                <a:gd name="T59" fmla="*/ 11 h 64"/>
                <a:gd name="T60" fmla="*/ 6 w 42"/>
                <a:gd name="T61" fmla="*/ 11 h 64"/>
                <a:gd name="T62" fmla="*/ 6 w 42"/>
                <a:gd name="T63" fmla="*/ 10 h 64"/>
                <a:gd name="T64" fmla="*/ 7 w 42"/>
                <a:gd name="T65" fmla="*/ 9 h 64"/>
                <a:gd name="T66" fmla="*/ 7 w 42"/>
                <a:gd name="T67" fmla="*/ 9 h 64"/>
                <a:gd name="T68" fmla="*/ 6 w 42"/>
                <a:gd name="T69" fmla="*/ 13 h 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2"/>
                <a:gd name="T106" fmla="*/ 0 h 64"/>
                <a:gd name="T107" fmla="*/ 42 w 42"/>
                <a:gd name="T108" fmla="*/ 64 h 6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2" h="64">
                  <a:moveTo>
                    <a:pt x="38" y="64"/>
                  </a:moveTo>
                  <a:lnTo>
                    <a:pt x="0" y="64"/>
                  </a:lnTo>
                  <a:lnTo>
                    <a:pt x="0" y="63"/>
                  </a:lnTo>
                  <a:lnTo>
                    <a:pt x="11" y="50"/>
                  </a:lnTo>
                  <a:lnTo>
                    <a:pt x="18" y="42"/>
                  </a:lnTo>
                  <a:lnTo>
                    <a:pt x="24" y="36"/>
                  </a:lnTo>
                  <a:lnTo>
                    <a:pt x="25" y="31"/>
                  </a:lnTo>
                  <a:lnTo>
                    <a:pt x="25" y="27"/>
                  </a:lnTo>
                  <a:lnTo>
                    <a:pt x="27" y="22"/>
                  </a:lnTo>
                  <a:lnTo>
                    <a:pt x="27" y="20"/>
                  </a:lnTo>
                  <a:lnTo>
                    <a:pt x="24" y="14"/>
                  </a:lnTo>
                  <a:lnTo>
                    <a:pt x="20" y="11"/>
                  </a:lnTo>
                  <a:lnTo>
                    <a:pt x="11" y="11"/>
                  </a:lnTo>
                  <a:lnTo>
                    <a:pt x="7" y="14"/>
                  </a:lnTo>
                  <a:lnTo>
                    <a:pt x="3" y="18"/>
                  </a:lnTo>
                  <a:lnTo>
                    <a:pt x="1" y="18"/>
                  </a:lnTo>
                  <a:lnTo>
                    <a:pt x="4" y="13"/>
                  </a:lnTo>
                  <a:lnTo>
                    <a:pt x="10" y="4"/>
                  </a:lnTo>
                  <a:lnTo>
                    <a:pt x="14" y="1"/>
                  </a:lnTo>
                  <a:lnTo>
                    <a:pt x="17" y="0"/>
                  </a:lnTo>
                  <a:lnTo>
                    <a:pt x="24" y="0"/>
                  </a:lnTo>
                  <a:lnTo>
                    <a:pt x="28" y="1"/>
                  </a:lnTo>
                  <a:lnTo>
                    <a:pt x="31" y="3"/>
                  </a:lnTo>
                  <a:lnTo>
                    <a:pt x="36" y="8"/>
                  </a:lnTo>
                  <a:lnTo>
                    <a:pt x="39" y="14"/>
                  </a:lnTo>
                  <a:lnTo>
                    <a:pt x="39" y="20"/>
                  </a:lnTo>
                  <a:lnTo>
                    <a:pt x="38" y="24"/>
                  </a:lnTo>
                  <a:lnTo>
                    <a:pt x="36" y="29"/>
                  </a:lnTo>
                  <a:lnTo>
                    <a:pt x="29" y="39"/>
                  </a:lnTo>
                  <a:lnTo>
                    <a:pt x="15" y="53"/>
                  </a:lnTo>
                  <a:lnTo>
                    <a:pt x="35" y="53"/>
                  </a:lnTo>
                  <a:lnTo>
                    <a:pt x="39" y="49"/>
                  </a:lnTo>
                  <a:lnTo>
                    <a:pt x="41" y="46"/>
                  </a:lnTo>
                  <a:lnTo>
                    <a:pt x="42" y="46"/>
                  </a:lnTo>
                  <a:lnTo>
                    <a:pt x="38" y="64"/>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201" name="Freeform 238"/>
            <p:cNvSpPr>
              <a:spLocks/>
            </p:cNvSpPr>
            <p:nvPr/>
          </p:nvSpPr>
          <p:spPr bwMode="auto">
            <a:xfrm>
              <a:off x="3141261" y="5393507"/>
              <a:ext cx="27402" cy="57243"/>
            </a:xfrm>
            <a:custGeom>
              <a:avLst/>
              <a:gdLst>
                <a:gd name="T0" fmla="*/ 3 w 32"/>
                <a:gd name="T1" fmla="*/ 0 h 64"/>
                <a:gd name="T2" fmla="*/ 3 w 32"/>
                <a:gd name="T3" fmla="*/ 12 h 64"/>
                <a:gd name="T4" fmla="*/ 3 w 32"/>
                <a:gd name="T5" fmla="*/ 13 h 64"/>
                <a:gd name="T6" fmla="*/ 4 w 32"/>
                <a:gd name="T7" fmla="*/ 13 h 64"/>
                <a:gd name="T8" fmla="*/ 4 w 32"/>
                <a:gd name="T9" fmla="*/ 13 h 64"/>
                <a:gd name="T10" fmla="*/ 4 w 32"/>
                <a:gd name="T11" fmla="*/ 13 h 64"/>
                <a:gd name="T12" fmla="*/ 4 w 32"/>
                <a:gd name="T13" fmla="*/ 13 h 64"/>
                <a:gd name="T14" fmla="*/ 0 w 32"/>
                <a:gd name="T15" fmla="*/ 13 h 64"/>
                <a:gd name="T16" fmla="*/ 0 w 32"/>
                <a:gd name="T17" fmla="*/ 13 h 64"/>
                <a:gd name="T18" fmla="*/ 1 w 32"/>
                <a:gd name="T19" fmla="*/ 13 h 64"/>
                <a:gd name="T20" fmla="*/ 1 w 32"/>
                <a:gd name="T21" fmla="*/ 13 h 64"/>
                <a:gd name="T22" fmla="*/ 1 w 32"/>
                <a:gd name="T23" fmla="*/ 13 h 64"/>
                <a:gd name="T24" fmla="*/ 1 w 32"/>
                <a:gd name="T25" fmla="*/ 12 h 64"/>
                <a:gd name="T26" fmla="*/ 1 w 32"/>
                <a:gd name="T27" fmla="*/ 12 h 64"/>
                <a:gd name="T28" fmla="*/ 1 w 32"/>
                <a:gd name="T29" fmla="*/ 11 h 64"/>
                <a:gd name="T30" fmla="*/ 1 w 32"/>
                <a:gd name="T31" fmla="*/ 3 h 64"/>
                <a:gd name="T32" fmla="*/ 1 w 32"/>
                <a:gd name="T33" fmla="*/ 3 h 64"/>
                <a:gd name="T34" fmla="*/ 1 w 32"/>
                <a:gd name="T35" fmla="*/ 3 h 64"/>
                <a:gd name="T36" fmla="*/ 1 w 32"/>
                <a:gd name="T37" fmla="*/ 2 h 64"/>
                <a:gd name="T38" fmla="*/ 1 w 32"/>
                <a:gd name="T39" fmla="*/ 2 h 64"/>
                <a:gd name="T40" fmla="*/ 1 w 32"/>
                <a:gd name="T41" fmla="*/ 3 h 64"/>
                <a:gd name="T42" fmla="*/ 1 w 32"/>
                <a:gd name="T43" fmla="*/ 3 h 64"/>
                <a:gd name="T44" fmla="*/ 0 w 32"/>
                <a:gd name="T45" fmla="*/ 2 h 64"/>
                <a:gd name="T46" fmla="*/ 3 w 32"/>
                <a:gd name="T47" fmla="*/ 0 h 64"/>
                <a:gd name="T48" fmla="*/ 3 w 32"/>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4"/>
                <a:gd name="T77" fmla="*/ 32 w 32"/>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4">
                  <a:moveTo>
                    <a:pt x="23" y="0"/>
                  </a:moveTo>
                  <a:lnTo>
                    <a:pt x="23" y="59"/>
                  </a:lnTo>
                  <a:lnTo>
                    <a:pt x="26" y="62"/>
                  </a:lnTo>
                  <a:lnTo>
                    <a:pt x="28" y="62"/>
                  </a:lnTo>
                  <a:lnTo>
                    <a:pt x="29" y="63"/>
                  </a:lnTo>
                  <a:lnTo>
                    <a:pt x="32" y="63"/>
                  </a:lnTo>
                  <a:lnTo>
                    <a:pt x="32" y="64"/>
                  </a:lnTo>
                  <a:lnTo>
                    <a:pt x="0" y="64"/>
                  </a:lnTo>
                  <a:lnTo>
                    <a:pt x="0" y="63"/>
                  </a:lnTo>
                  <a:lnTo>
                    <a:pt x="4" y="63"/>
                  </a:lnTo>
                  <a:lnTo>
                    <a:pt x="5" y="62"/>
                  </a:lnTo>
                  <a:lnTo>
                    <a:pt x="7" y="62"/>
                  </a:lnTo>
                  <a:lnTo>
                    <a:pt x="8" y="60"/>
                  </a:lnTo>
                  <a:lnTo>
                    <a:pt x="8" y="59"/>
                  </a:lnTo>
                  <a:lnTo>
                    <a:pt x="9" y="57"/>
                  </a:lnTo>
                  <a:lnTo>
                    <a:pt x="9" y="14"/>
                  </a:lnTo>
                  <a:lnTo>
                    <a:pt x="8" y="13"/>
                  </a:lnTo>
                  <a:lnTo>
                    <a:pt x="7" y="13"/>
                  </a:lnTo>
                  <a:lnTo>
                    <a:pt x="7" y="11"/>
                  </a:lnTo>
                  <a:lnTo>
                    <a:pt x="4" y="11"/>
                  </a:lnTo>
                  <a:lnTo>
                    <a:pt x="2" y="13"/>
                  </a:lnTo>
                  <a:lnTo>
                    <a:pt x="1" y="13"/>
                  </a:lnTo>
                  <a:lnTo>
                    <a:pt x="0" y="11"/>
                  </a:lnTo>
                  <a:lnTo>
                    <a:pt x="22" y="0"/>
                  </a:lnTo>
                  <a:lnTo>
                    <a:pt x="23"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202" name="Freeform 239"/>
            <p:cNvSpPr>
              <a:spLocks/>
            </p:cNvSpPr>
            <p:nvPr/>
          </p:nvSpPr>
          <p:spPr bwMode="auto">
            <a:xfrm>
              <a:off x="3177315" y="5393507"/>
              <a:ext cx="34612" cy="57243"/>
            </a:xfrm>
            <a:custGeom>
              <a:avLst/>
              <a:gdLst>
                <a:gd name="T0" fmla="*/ 5 w 40"/>
                <a:gd name="T1" fmla="*/ 13 h 64"/>
                <a:gd name="T2" fmla="*/ 0 w 40"/>
                <a:gd name="T3" fmla="*/ 13 h 64"/>
                <a:gd name="T4" fmla="*/ 0 w 40"/>
                <a:gd name="T5" fmla="*/ 13 h 64"/>
                <a:gd name="T6" fmla="*/ 1 w 40"/>
                <a:gd name="T7" fmla="*/ 10 h 64"/>
                <a:gd name="T8" fmla="*/ 2 w 40"/>
                <a:gd name="T9" fmla="*/ 9 h 64"/>
                <a:gd name="T10" fmla="*/ 3 w 40"/>
                <a:gd name="T11" fmla="*/ 6 h 64"/>
                <a:gd name="T12" fmla="*/ 3 w 40"/>
                <a:gd name="T13" fmla="*/ 5 h 64"/>
                <a:gd name="T14" fmla="*/ 3 w 40"/>
                <a:gd name="T15" fmla="*/ 4 h 64"/>
                <a:gd name="T16" fmla="*/ 3 w 40"/>
                <a:gd name="T17" fmla="*/ 3 h 64"/>
                <a:gd name="T18" fmla="*/ 2 w 40"/>
                <a:gd name="T19" fmla="*/ 3 h 64"/>
                <a:gd name="T20" fmla="*/ 2 w 40"/>
                <a:gd name="T21" fmla="*/ 2 h 64"/>
                <a:gd name="T22" fmla="*/ 1 w 40"/>
                <a:gd name="T23" fmla="*/ 2 h 64"/>
                <a:gd name="T24" fmla="*/ 1 w 40"/>
                <a:gd name="T25" fmla="*/ 3 h 64"/>
                <a:gd name="T26" fmla="*/ 1 w 40"/>
                <a:gd name="T27" fmla="*/ 3 h 64"/>
                <a:gd name="T28" fmla="*/ 0 w 40"/>
                <a:gd name="T29" fmla="*/ 3 h 64"/>
                <a:gd name="T30" fmla="*/ 1 w 40"/>
                <a:gd name="T31" fmla="*/ 3 h 64"/>
                <a:gd name="T32" fmla="*/ 1 w 40"/>
                <a:gd name="T33" fmla="*/ 1 h 64"/>
                <a:gd name="T34" fmla="*/ 1 w 40"/>
                <a:gd name="T35" fmla="*/ 1 h 64"/>
                <a:gd name="T36" fmla="*/ 2 w 40"/>
                <a:gd name="T37" fmla="*/ 0 h 64"/>
                <a:gd name="T38" fmla="*/ 3 w 40"/>
                <a:gd name="T39" fmla="*/ 0 h 64"/>
                <a:gd name="T40" fmla="*/ 4 w 40"/>
                <a:gd name="T41" fmla="*/ 1 h 64"/>
                <a:gd name="T42" fmla="*/ 4 w 40"/>
                <a:gd name="T43" fmla="*/ 1 h 64"/>
                <a:gd name="T44" fmla="*/ 5 w 40"/>
                <a:gd name="T45" fmla="*/ 1 h 64"/>
                <a:gd name="T46" fmla="*/ 5 w 40"/>
                <a:gd name="T47" fmla="*/ 2 h 64"/>
                <a:gd name="T48" fmla="*/ 5 w 40"/>
                <a:gd name="T49" fmla="*/ 3 h 64"/>
                <a:gd name="T50" fmla="*/ 5 w 40"/>
                <a:gd name="T51" fmla="*/ 4 h 64"/>
                <a:gd name="T52" fmla="*/ 5 w 40"/>
                <a:gd name="T53" fmla="*/ 5 h 64"/>
                <a:gd name="T54" fmla="*/ 5 w 40"/>
                <a:gd name="T55" fmla="*/ 6 h 64"/>
                <a:gd name="T56" fmla="*/ 4 w 40"/>
                <a:gd name="T57" fmla="*/ 7 h 64"/>
                <a:gd name="T58" fmla="*/ 2 w 40"/>
                <a:gd name="T59" fmla="*/ 11 h 64"/>
                <a:gd name="T60" fmla="*/ 4 w 40"/>
                <a:gd name="T61" fmla="*/ 11 h 64"/>
                <a:gd name="T62" fmla="*/ 5 w 40"/>
                <a:gd name="T63" fmla="*/ 11 h 64"/>
                <a:gd name="T64" fmla="*/ 5 w 40"/>
                <a:gd name="T65" fmla="*/ 11 h 64"/>
                <a:gd name="T66" fmla="*/ 5 w 40"/>
                <a:gd name="T67" fmla="*/ 10 h 64"/>
                <a:gd name="T68" fmla="*/ 5 w 40"/>
                <a:gd name="T69" fmla="*/ 10 h 64"/>
                <a:gd name="T70" fmla="*/ 5 w 40"/>
                <a:gd name="T71" fmla="*/ 9 h 64"/>
                <a:gd name="T72" fmla="*/ 5 w 40"/>
                <a:gd name="T73" fmla="*/ 9 h 64"/>
                <a:gd name="T74" fmla="*/ 5 w 40"/>
                <a:gd name="T75" fmla="*/ 13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
                <a:gd name="T115" fmla="*/ 0 h 64"/>
                <a:gd name="T116" fmla="*/ 40 w 40"/>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 h="64">
                  <a:moveTo>
                    <a:pt x="36" y="64"/>
                  </a:moveTo>
                  <a:lnTo>
                    <a:pt x="0" y="64"/>
                  </a:lnTo>
                  <a:lnTo>
                    <a:pt x="0" y="63"/>
                  </a:lnTo>
                  <a:lnTo>
                    <a:pt x="9" y="50"/>
                  </a:lnTo>
                  <a:lnTo>
                    <a:pt x="18" y="42"/>
                  </a:lnTo>
                  <a:lnTo>
                    <a:pt x="23" y="31"/>
                  </a:lnTo>
                  <a:lnTo>
                    <a:pt x="25" y="27"/>
                  </a:lnTo>
                  <a:lnTo>
                    <a:pt x="25" y="20"/>
                  </a:lnTo>
                  <a:lnTo>
                    <a:pt x="23" y="17"/>
                  </a:lnTo>
                  <a:lnTo>
                    <a:pt x="19" y="13"/>
                  </a:lnTo>
                  <a:lnTo>
                    <a:pt x="16" y="11"/>
                  </a:lnTo>
                  <a:lnTo>
                    <a:pt x="9" y="11"/>
                  </a:lnTo>
                  <a:lnTo>
                    <a:pt x="5" y="14"/>
                  </a:lnTo>
                  <a:lnTo>
                    <a:pt x="2" y="18"/>
                  </a:lnTo>
                  <a:lnTo>
                    <a:pt x="0" y="18"/>
                  </a:lnTo>
                  <a:lnTo>
                    <a:pt x="2" y="13"/>
                  </a:lnTo>
                  <a:lnTo>
                    <a:pt x="8" y="4"/>
                  </a:lnTo>
                  <a:lnTo>
                    <a:pt x="12" y="1"/>
                  </a:lnTo>
                  <a:lnTo>
                    <a:pt x="16" y="0"/>
                  </a:lnTo>
                  <a:lnTo>
                    <a:pt x="23" y="0"/>
                  </a:lnTo>
                  <a:lnTo>
                    <a:pt x="29" y="3"/>
                  </a:lnTo>
                  <a:lnTo>
                    <a:pt x="32" y="6"/>
                  </a:lnTo>
                  <a:lnTo>
                    <a:pt x="36" y="8"/>
                  </a:lnTo>
                  <a:lnTo>
                    <a:pt x="36" y="11"/>
                  </a:lnTo>
                  <a:lnTo>
                    <a:pt x="37" y="14"/>
                  </a:lnTo>
                  <a:lnTo>
                    <a:pt x="37" y="20"/>
                  </a:lnTo>
                  <a:lnTo>
                    <a:pt x="36" y="24"/>
                  </a:lnTo>
                  <a:lnTo>
                    <a:pt x="35" y="29"/>
                  </a:lnTo>
                  <a:lnTo>
                    <a:pt x="28" y="39"/>
                  </a:lnTo>
                  <a:lnTo>
                    <a:pt x="14" y="53"/>
                  </a:lnTo>
                  <a:lnTo>
                    <a:pt x="33" y="53"/>
                  </a:lnTo>
                  <a:lnTo>
                    <a:pt x="35" y="52"/>
                  </a:lnTo>
                  <a:lnTo>
                    <a:pt x="36" y="52"/>
                  </a:lnTo>
                  <a:lnTo>
                    <a:pt x="36" y="50"/>
                  </a:lnTo>
                  <a:lnTo>
                    <a:pt x="37" y="49"/>
                  </a:lnTo>
                  <a:lnTo>
                    <a:pt x="39" y="46"/>
                  </a:lnTo>
                  <a:lnTo>
                    <a:pt x="40" y="46"/>
                  </a:lnTo>
                  <a:lnTo>
                    <a:pt x="36" y="64"/>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203" name="Freeform 240"/>
            <p:cNvSpPr>
              <a:spLocks/>
            </p:cNvSpPr>
            <p:nvPr/>
          </p:nvSpPr>
          <p:spPr bwMode="auto">
            <a:xfrm>
              <a:off x="3217697" y="5393507"/>
              <a:ext cx="36055" cy="59906"/>
            </a:xfrm>
            <a:custGeom>
              <a:avLst/>
              <a:gdLst>
                <a:gd name="T0" fmla="*/ 1 w 42"/>
                <a:gd name="T1" fmla="*/ 7 h 66"/>
                <a:gd name="T2" fmla="*/ 1 w 42"/>
                <a:gd name="T3" fmla="*/ 7 h 66"/>
                <a:gd name="T4" fmla="*/ 2 w 42"/>
                <a:gd name="T5" fmla="*/ 7 h 66"/>
                <a:gd name="T6" fmla="*/ 2 w 42"/>
                <a:gd name="T7" fmla="*/ 6 h 66"/>
                <a:gd name="T8" fmla="*/ 3 w 42"/>
                <a:gd name="T9" fmla="*/ 5 h 66"/>
                <a:gd name="T10" fmla="*/ 3 w 42"/>
                <a:gd name="T11" fmla="*/ 5 h 66"/>
                <a:gd name="T12" fmla="*/ 3 w 42"/>
                <a:gd name="T13" fmla="*/ 3 h 66"/>
                <a:gd name="T14" fmla="*/ 3 w 42"/>
                <a:gd name="T15" fmla="*/ 3 h 66"/>
                <a:gd name="T16" fmla="*/ 3 w 42"/>
                <a:gd name="T17" fmla="*/ 2 h 66"/>
                <a:gd name="T18" fmla="*/ 2 w 42"/>
                <a:gd name="T19" fmla="*/ 1 h 66"/>
                <a:gd name="T20" fmla="*/ 2 w 42"/>
                <a:gd name="T21" fmla="*/ 1 h 66"/>
                <a:gd name="T22" fmla="*/ 2 w 42"/>
                <a:gd name="T23" fmla="*/ 1 h 66"/>
                <a:gd name="T24" fmla="*/ 1 w 42"/>
                <a:gd name="T25" fmla="*/ 2 h 66"/>
                <a:gd name="T26" fmla="*/ 1 w 42"/>
                <a:gd name="T27" fmla="*/ 3 h 66"/>
                <a:gd name="T28" fmla="*/ 1 w 42"/>
                <a:gd name="T29" fmla="*/ 3 h 66"/>
                <a:gd name="T30" fmla="*/ 1 w 42"/>
                <a:gd name="T31" fmla="*/ 1 h 66"/>
                <a:gd name="T32" fmla="*/ 1 w 42"/>
                <a:gd name="T33" fmla="*/ 1 h 66"/>
                <a:gd name="T34" fmla="*/ 1 w 42"/>
                <a:gd name="T35" fmla="*/ 1 h 66"/>
                <a:gd name="T36" fmla="*/ 2 w 42"/>
                <a:gd name="T37" fmla="*/ 1 h 66"/>
                <a:gd name="T38" fmla="*/ 3 w 42"/>
                <a:gd name="T39" fmla="*/ 0 h 66"/>
                <a:gd name="T40" fmla="*/ 4 w 42"/>
                <a:gd name="T41" fmla="*/ 0 h 66"/>
                <a:gd name="T42" fmla="*/ 4 w 42"/>
                <a:gd name="T43" fmla="*/ 1 h 66"/>
                <a:gd name="T44" fmla="*/ 5 w 42"/>
                <a:gd name="T45" fmla="*/ 1 h 66"/>
                <a:gd name="T46" fmla="*/ 5 w 42"/>
                <a:gd name="T47" fmla="*/ 2 h 66"/>
                <a:gd name="T48" fmla="*/ 5 w 42"/>
                <a:gd name="T49" fmla="*/ 3 h 66"/>
                <a:gd name="T50" fmla="*/ 5 w 42"/>
                <a:gd name="T51" fmla="*/ 5 h 66"/>
                <a:gd name="T52" fmla="*/ 5 w 42"/>
                <a:gd name="T53" fmla="*/ 5 h 66"/>
                <a:gd name="T54" fmla="*/ 4 w 42"/>
                <a:gd name="T55" fmla="*/ 5 h 66"/>
                <a:gd name="T56" fmla="*/ 5 w 42"/>
                <a:gd name="T57" fmla="*/ 5 h 66"/>
                <a:gd name="T58" fmla="*/ 5 w 42"/>
                <a:gd name="T59" fmla="*/ 7 h 66"/>
                <a:gd name="T60" fmla="*/ 5 w 42"/>
                <a:gd name="T61" fmla="*/ 8 h 66"/>
                <a:gd name="T62" fmla="*/ 5 w 42"/>
                <a:gd name="T63" fmla="*/ 9 h 66"/>
                <a:gd name="T64" fmla="*/ 5 w 42"/>
                <a:gd name="T65" fmla="*/ 11 h 66"/>
                <a:gd name="T66" fmla="*/ 5 w 42"/>
                <a:gd name="T67" fmla="*/ 12 h 66"/>
                <a:gd name="T68" fmla="*/ 5 w 42"/>
                <a:gd name="T69" fmla="*/ 12 h 66"/>
                <a:gd name="T70" fmla="*/ 3 w 42"/>
                <a:gd name="T71" fmla="*/ 14 h 66"/>
                <a:gd name="T72" fmla="*/ 3 w 42"/>
                <a:gd name="T73" fmla="*/ 14 h 66"/>
                <a:gd name="T74" fmla="*/ 2 w 42"/>
                <a:gd name="T75" fmla="*/ 14 h 66"/>
                <a:gd name="T76" fmla="*/ 1 w 42"/>
                <a:gd name="T77" fmla="*/ 14 h 66"/>
                <a:gd name="T78" fmla="*/ 1 w 42"/>
                <a:gd name="T79" fmla="*/ 14 h 66"/>
                <a:gd name="T80" fmla="*/ 1 w 42"/>
                <a:gd name="T81" fmla="*/ 14 h 66"/>
                <a:gd name="T82" fmla="*/ 1 w 42"/>
                <a:gd name="T83" fmla="*/ 13 h 66"/>
                <a:gd name="T84" fmla="*/ 0 w 42"/>
                <a:gd name="T85" fmla="*/ 12 h 66"/>
                <a:gd name="T86" fmla="*/ 1 w 42"/>
                <a:gd name="T87" fmla="*/ 11 h 66"/>
                <a:gd name="T88" fmla="*/ 1 w 42"/>
                <a:gd name="T89" fmla="*/ 11 h 66"/>
                <a:gd name="T90" fmla="*/ 1 w 42"/>
                <a:gd name="T91" fmla="*/ 11 h 66"/>
                <a:gd name="T92" fmla="*/ 1 w 42"/>
                <a:gd name="T93" fmla="*/ 11 h 66"/>
                <a:gd name="T94" fmla="*/ 1 w 42"/>
                <a:gd name="T95" fmla="*/ 12 h 66"/>
                <a:gd name="T96" fmla="*/ 2 w 42"/>
                <a:gd name="T97" fmla="*/ 12 h 66"/>
                <a:gd name="T98" fmla="*/ 2 w 42"/>
                <a:gd name="T99" fmla="*/ 12 h 66"/>
                <a:gd name="T100" fmla="*/ 2 w 42"/>
                <a:gd name="T101" fmla="*/ 12 h 66"/>
                <a:gd name="T102" fmla="*/ 3 w 42"/>
                <a:gd name="T103" fmla="*/ 12 h 66"/>
                <a:gd name="T104" fmla="*/ 4 w 42"/>
                <a:gd name="T105" fmla="*/ 12 h 66"/>
                <a:gd name="T106" fmla="*/ 4 w 42"/>
                <a:gd name="T107" fmla="*/ 10 h 66"/>
                <a:gd name="T108" fmla="*/ 4 w 42"/>
                <a:gd name="T109" fmla="*/ 10 h 66"/>
                <a:gd name="T110" fmla="*/ 3 w 42"/>
                <a:gd name="T111" fmla="*/ 8 h 66"/>
                <a:gd name="T112" fmla="*/ 2 w 42"/>
                <a:gd name="T113" fmla="*/ 7 h 66"/>
                <a:gd name="T114" fmla="*/ 1 w 42"/>
                <a:gd name="T115" fmla="*/ 7 h 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2"/>
                <a:gd name="T175" fmla="*/ 0 h 66"/>
                <a:gd name="T176" fmla="*/ 42 w 42"/>
                <a:gd name="T177" fmla="*/ 66 h 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2" h="66">
                  <a:moveTo>
                    <a:pt x="12" y="31"/>
                  </a:moveTo>
                  <a:lnTo>
                    <a:pt x="12" y="29"/>
                  </a:lnTo>
                  <a:lnTo>
                    <a:pt x="15" y="29"/>
                  </a:lnTo>
                  <a:lnTo>
                    <a:pt x="18" y="28"/>
                  </a:lnTo>
                  <a:lnTo>
                    <a:pt x="24" y="22"/>
                  </a:lnTo>
                  <a:lnTo>
                    <a:pt x="25" y="20"/>
                  </a:lnTo>
                  <a:lnTo>
                    <a:pt x="25" y="17"/>
                  </a:lnTo>
                  <a:lnTo>
                    <a:pt x="24" y="13"/>
                  </a:lnTo>
                  <a:lnTo>
                    <a:pt x="22" y="10"/>
                  </a:lnTo>
                  <a:lnTo>
                    <a:pt x="19" y="8"/>
                  </a:lnTo>
                  <a:lnTo>
                    <a:pt x="18" y="7"/>
                  </a:lnTo>
                  <a:lnTo>
                    <a:pt x="15" y="7"/>
                  </a:lnTo>
                  <a:lnTo>
                    <a:pt x="7" y="10"/>
                  </a:lnTo>
                  <a:lnTo>
                    <a:pt x="3" y="14"/>
                  </a:lnTo>
                  <a:lnTo>
                    <a:pt x="3" y="13"/>
                  </a:lnTo>
                  <a:lnTo>
                    <a:pt x="4" y="8"/>
                  </a:lnTo>
                  <a:lnTo>
                    <a:pt x="8" y="6"/>
                  </a:lnTo>
                  <a:lnTo>
                    <a:pt x="11" y="3"/>
                  </a:lnTo>
                  <a:lnTo>
                    <a:pt x="17" y="1"/>
                  </a:lnTo>
                  <a:lnTo>
                    <a:pt x="24" y="0"/>
                  </a:lnTo>
                  <a:lnTo>
                    <a:pt x="28" y="0"/>
                  </a:lnTo>
                  <a:lnTo>
                    <a:pt x="32" y="1"/>
                  </a:lnTo>
                  <a:lnTo>
                    <a:pt x="38" y="7"/>
                  </a:lnTo>
                  <a:lnTo>
                    <a:pt x="39" y="10"/>
                  </a:lnTo>
                  <a:lnTo>
                    <a:pt x="39" y="14"/>
                  </a:lnTo>
                  <a:lnTo>
                    <a:pt x="36" y="20"/>
                  </a:lnTo>
                  <a:lnTo>
                    <a:pt x="35" y="21"/>
                  </a:lnTo>
                  <a:lnTo>
                    <a:pt x="29" y="24"/>
                  </a:lnTo>
                  <a:lnTo>
                    <a:pt x="35" y="27"/>
                  </a:lnTo>
                  <a:lnTo>
                    <a:pt x="39" y="31"/>
                  </a:lnTo>
                  <a:lnTo>
                    <a:pt x="42" y="36"/>
                  </a:lnTo>
                  <a:lnTo>
                    <a:pt x="42" y="41"/>
                  </a:lnTo>
                  <a:lnTo>
                    <a:pt x="40" y="48"/>
                  </a:lnTo>
                  <a:lnTo>
                    <a:pt x="39" y="53"/>
                  </a:lnTo>
                  <a:lnTo>
                    <a:pt x="35" y="59"/>
                  </a:lnTo>
                  <a:lnTo>
                    <a:pt x="26" y="64"/>
                  </a:lnTo>
                  <a:lnTo>
                    <a:pt x="21" y="64"/>
                  </a:lnTo>
                  <a:lnTo>
                    <a:pt x="15" y="66"/>
                  </a:lnTo>
                  <a:lnTo>
                    <a:pt x="10" y="66"/>
                  </a:lnTo>
                  <a:lnTo>
                    <a:pt x="5" y="64"/>
                  </a:lnTo>
                  <a:lnTo>
                    <a:pt x="3" y="63"/>
                  </a:lnTo>
                  <a:lnTo>
                    <a:pt x="1" y="60"/>
                  </a:lnTo>
                  <a:lnTo>
                    <a:pt x="0" y="56"/>
                  </a:lnTo>
                  <a:lnTo>
                    <a:pt x="5" y="50"/>
                  </a:lnTo>
                  <a:lnTo>
                    <a:pt x="7" y="50"/>
                  </a:lnTo>
                  <a:lnTo>
                    <a:pt x="8" y="52"/>
                  </a:lnTo>
                  <a:lnTo>
                    <a:pt x="10" y="52"/>
                  </a:lnTo>
                  <a:lnTo>
                    <a:pt x="11" y="53"/>
                  </a:lnTo>
                  <a:lnTo>
                    <a:pt x="14" y="55"/>
                  </a:lnTo>
                  <a:lnTo>
                    <a:pt x="17" y="57"/>
                  </a:lnTo>
                  <a:lnTo>
                    <a:pt x="19" y="59"/>
                  </a:lnTo>
                  <a:lnTo>
                    <a:pt x="25" y="59"/>
                  </a:lnTo>
                  <a:lnTo>
                    <a:pt x="31" y="53"/>
                  </a:lnTo>
                  <a:lnTo>
                    <a:pt x="31" y="45"/>
                  </a:lnTo>
                  <a:lnTo>
                    <a:pt x="29" y="42"/>
                  </a:lnTo>
                  <a:lnTo>
                    <a:pt x="26" y="38"/>
                  </a:lnTo>
                  <a:lnTo>
                    <a:pt x="18" y="32"/>
                  </a:lnTo>
                  <a:lnTo>
                    <a:pt x="12" y="31"/>
                  </a:lnTo>
                  <a:close/>
                </a:path>
              </a:pathLst>
            </a:custGeom>
            <a:solidFill>
              <a:srgbClr val="000000"/>
            </a:solidFill>
            <a:ln w="0">
              <a:solidFill>
                <a:srgbClr val="000000"/>
              </a:solidFill>
              <a:prstDash val="solid"/>
              <a:round/>
              <a:headEnd/>
              <a:tailEnd/>
            </a:ln>
          </p:spPr>
          <p:txBody>
            <a:bodyPr/>
            <a:lstStyle/>
            <a:p>
              <a:endParaRPr lang="ja-JP" altLang="en-US" sz="1300"/>
            </a:p>
          </p:txBody>
        </p:sp>
        <p:grpSp>
          <p:nvGrpSpPr>
            <p:cNvPr id="204" name="Group 241"/>
            <p:cNvGrpSpPr>
              <a:grpSpLocks/>
            </p:cNvGrpSpPr>
            <p:nvPr/>
          </p:nvGrpSpPr>
          <p:grpSpPr bwMode="auto">
            <a:xfrm>
              <a:off x="1650041" y="1779186"/>
              <a:ext cx="3478550" cy="3889887"/>
              <a:chOff x="3476" y="1728"/>
              <a:chExt cx="2014" cy="2163"/>
            </a:xfrm>
          </p:grpSpPr>
          <p:sp>
            <p:nvSpPr>
              <p:cNvPr id="341" name="Freeform 242"/>
              <p:cNvSpPr>
                <a:spLocks/>
              </p:cNvSpPr>
              <p:nvPr/>
            </p:nvSpPr>
            <p:spPr bwMode="auto">
              <a:xfrm>
                <a:off x="4595" y="3738"/>
                <a:ext cx="16" cy="32"/>
              </a:xfrm>
              <a:custGeom>
                <a:avLst/>
                <a:gdLst>
                  <a:gd name="T0" fmla="*/ 1 w 32"/>
                  <a:gd name="T1" fmla="*/ 0 h 64"/>
                  <a:gd name="T2" fmla="*/ 1 w 32"/>
                  <a:gd name="T3" fmla="*/ 3 h 64"/>
                  <a:gd name="T4" fmla="*/ 1 w 32"/>
                  <a:gd name="T5" fmla="*/ 3 h 64"/>
                  <a:gd name="T6" fmla="*/ 1 w 32"/>
                  <a:gd name="T7" fmla="*/ 3 h 64"/>
                  <a:gd name="T8" fmla="*/ 1 w 32"/>
                  <a:gd name="T9" fmla="*/ 3 h 64"/>
                  <a:gd name="T10" fmla="*/ 2 w 32"/>
                  <a:gd name="T11" fmla="*/ 3 h 64"/>
                  <a:gd name="T12" fmla="*/ 2 w 32"/>
                  <a:gd name="T13" fmla="*/ 4 h 64"/>
                  <a:gd name="T14" fmla="*/ 0 w 32"/>
                  <a:gd name="T15" fmla="*/ 4 h 64"/>
                  <a:gd name="T16" fmla="*/ 0 w 32"/>
                  <a:gd name="T17" fmla="*/ 3 h 64"/>
                  <a:gd name="T18" fmla="*/ 1 w 32"/>
                  <a:gd name="T19" fmla="*/ 3 h 64"/>
                  <a:gd name="T20" fmla="*/ 1 w 32"/>
                  <a:gd name="T21" fmla="*/ 3 h 64"/>
                  <a:gd name="T22" fmla="*/ 1 w 32"/>
                  <a:gd name="T23" fmla="*/ 3 h 64"/>
                  <a:gd name="T24" fmla="*/ 1 w 32"/>
                  <a:gd name="T25" fmla="*/ 3 h 64"/>
                  <a:gd name="T26" fmla="*/ 1 w 32"/>
                  <a:gd name="T27" fmla="*/ 3 h 64"/>
                  <a:gd name="T28" fmla="*/ 1 w 32"/>
                  <a:gd name="T29" fmla="*/ 3 h 64"/>
                  <a:gd name="T30" fmla="*/ 1 w 32"/>
                  <a:gd name="T31" fmla="*/ 1 h 64"/>
                  <a:gd name="T32" fmla="*/ 1 w 32"/>
                  <a:gd name="T33" fmla="*/ 1 h 64"/>
                  <a:gd name="T34" fmla="*/ 1 w 32"/>
                  <a:gd name="T35" fmla="*/ 1 h 64"/>
                  <a:gd name="T36" fmla="*/ 1 w 32"/>
                  <a:gd name="T37" fmla="*/ 1 h 64"/>
                  <a:gd name="T38" fmla="*/ 1 w 32"/>
                  <a:gd name="T39" fmla="*/ 1 h 64"/>
                  <a:gd name="T40" fmla="*/ 1 w 32"/>
                  <a:gd name="T41" fmla="*/ 1 h 64"/>
                  <a:gd name="T42" fmla="*/ 1 w 32"/>
                  <a:gd name="T43" fmla="*/ 1 h 64"/>
                  <a:gd name="T44" fmla="*/ 0 w 32"/>
                  <a:gd name="T45" fmla="*/ 1 h 64"/>
                  <a:gd name="T46" fmla="*/ 1 w 32"/>
                  <a:gd name="T47" fmla="*/ 0 h 64"/>
                  <a:gd name="T48" fmla="*/ 1 w 32"/>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4"/>
                  <a:gd name="T77" fmla="*/ 32 w 32"/>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4">
                    <a:moveTo>
                      <a:pt x="23" y="0"/>
                    </a:moveTo>
                    <a:lnTo>
                      <a:pt x="23" y="59"/>
                    </a:lnTo>
                    <a:lnTo>
                      <a:pt x="26" y="62"/>
                    </a:lnTo>
                    <a:lnTo>
                      <a:pt x="28" y="62"/>
                    </a:lnTo>
                    <a:lnTo>
                      <a:pt x="29" y="63"/>
                    </a:lnTo>
                    <a:lnTo>
                      <a:pt x="32" y="63"/>
                    </a:lnTo>
                    <a:lnTo>
                      <a:pt x="32" y="64"/>
                    </a:lnTo>
                    <a:lnTo>
                      <a:pt x="0" y="64"/>
                    </a:lnTo>
                    <a:lnTo>
                      <a:pt x="0" y="63"/>
                    </a:lnTo>
                    <a:lnTo>
                      <a:pt x="4" y="63"/>
                    </a:lnTo>
                    <a:lnTo>
                      <a:pt x="5" y="62"/>
                    </a:lnTo>
                    <a:lnTo>
                      <a:pt x="7" y="62"/>
                    </a:lnTo>
                    <a:lnTo>
                      <a:pt x="8" y="60"/>
                    </a:lnTo>
                    <a:lnTo>
                      <a:pt x="8" y="59"/>
                    </a:lnTo>
                    <a:lnTo>
                      <a:pt x="9" y="57"/>
                    </a:lnTo>
                    <a:lnTo>
                      <a:pt x="9" y="14"/>
                    </a:lnTo>
                    <a:lnTo>
                      <a:pt x="8" y="13"/>
                    </a:lnTo>
                    <a:lnTo>
                      <a:pt x="7" y="13"/>
                    </a:lnTo>
                    <a:lnTo>
                      <a:pt x="7" y="11"/>
                    </a:lnTo>
                    <a:lnTo>
                      <a:pt x="4" y="11"/>
                    </a:lnTo>
                    <a:lnTo>
                      <a:pt x="2" y="13"/>
                    </a:lnTo>
                    <a:lnTo>
                      <a:pt x="1" y="13"/>
                    </a:lnTo>
                    <a:lnTo>
                      <a:pt x="0" y="11"/>
                    </a:lnTo>
                    <a:lnTo>
                      <a:pt x="22" y="0"/>
                    </a:lnTo>
                    <a:lnTo>
                      <a:pt x="23"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42" name="Freeform 243"/>
              <p:cNvSpPr>
                <a:spLocks/>
              </p:cNvSpPr>
              <p:nvPr/>
            </p:nvSpPr>
            <p:spPr bwMode="auto">
              <a:xfrm>
                <a:off x="4616" y="3738"/>
                <a:ext cx="20" cy="32"/>
              </a:xfrm>
              <a:custGeom>
                <a:avLst/>
                <a:gdLst>
                  <a:gd name="T0" fmla="*/ 3 w 40"/>
                  <a:gd name="T1" fmla="*/ 4 h 64"/>
                  <a:gd name="T2" fmla="*/ 0 w 40"/>
                  <a:gd name="T3" fmla="*/ 4 h 64"/>
                  <a:gd name="T4" fmla="*/ 0 w 40"/>
                  <a:gd name="T5" fmla="*/ 3 h 64"/>
                  <a:gd name="T6" fmla="*/ 1 w 40"/>
                  <a:gd name="T7" fmla="*/ 3 h 64"/>
                  <a:gd name="T8" fmla="*/ 1 w 40"/>
                  <a:gd name="T9" fmla="*/ 2 h 64"/>
                  <a:gd name="T10" fmla="*/ 1 w 40"/>
                  <a:gd name="T11" fmla="*/ 2 h 64"/>
                  <a:gd name="T12" fmla="*/ 1 w 40"/>
                  <a:gd name="T13" fmla="*/ 1 h 64"/>
                  <a:gd name="T14" fmla="*/ 1 w 40"/>
                  <a:gd name="T15" fmla="*/ 1 h 64"/>
                  <a:gd name="T16" fmla="*/ 1 w 40"/>
                  <a:gd name="T17" fmla="*/ 1 h 64"/>
                  <a:gd name="T18" fmla="*/ 1 w 40"/>
                  <a:gd name="T19" fmla="*/ 1 h 64"/>
                  <a:gd name="T20" fmla="*/ 1 w 40"/>
                  <a:gd name="T21" fmla="*/ 1 h 64"/>
                  <a:gd name="T22" fmla="*/ 1 w 40"/>
                  <a:gd name="T23" fmla="*/ 1 h 64"/>
                  <a:gd name="T24" fmla="*/ 1 w 40"/>
                  <a:gd name="T25" fmla="*/ 1 h 64"/>
                  <a:gd name="T26" fmla="*/ 1 w 40"/>
                  <a:gd name="T27" fmla="*/ 1 h 64"/>
                  <a:gd name="T28" fmla="*/ 0 w 40"/>
                  <a:gd name="T29" fmla="*/ 1 h 64"/>
                  <a:gd name="T30" fmla="*/ 1 w 40"/>
                  <a:gd name="T31" fmla="*/ 1 h 64"/>
                  <a:gd name="T32" fmla="*/ 1 w 40"/>
                  <a:gd name="T33" fmla="*/ 1 h 64"/>
                  <a:gd name="T34" fmla="*/ 1 w 40"/>
                  <a:gd name="T35" fmla="*/ 1 h 64"/>
                  <a:gd name="T36" fmla="*/ 1 w 40"/>
                  <a:gd name="T37" fmla="*/ 0 h 64"/>
                  <a:gd name="T38" fmla="*/ 1 w 40"/>
                  <a:gd name="T39" fmla="*/ 0 h 64"/>
                  <a:gd name="T40" fmla="*/ 1 w 40"/>
                  <a:gd name="T41" fmla="*/ 1 h 64"/>
                  <a:gd name="T42" fmla="*/ 2 w 40"/>
                  <a:gd name="T43" fmla="*/ 1 h 64"/>
                  <a:gd name="T44" fmla="*/ 3 w 40"/>
                  <a:gd name="T45" fmla="*/ 1 h 64"/>
                  <a:gd name="T46" fmla="*/ 3 w 40"/>
                  <a:gd name="T47" fmla="*/ 1 h 64"/>
                  <a:gd name="T48" fmla="*/ 3 w 40"/>
                  <a:gd name="T49" fmla="*/ 1 h 64"/>
                  <a:gd name="T50" fmla="*/ 3 w 40"/>
                  <a:gd name="T51" fmla="*/ 1 h 64"/>
                  <a:gd name="T52" fmla="*/ 3 w 40"/>
                  <a:gd name="T53" fmla="*/ 1 h 64"/>
                  <a:gd name="T54" fmla="*/ 3 w 40"/>
                  <a:gd name="T55" fmla="*/ 1 h 64"/>
                  <a:gd name="T56" fmla="*/ 1 w 40"/>
                  <a:gd name="T57" fmla="*/ 2 h 64"/>
                  <a:gd name="T58" fmla="*/ 1 w 40"/>
                  <a:gd name="T59" fmla="*/ 3 h 64"/>
                  <a:gd name="T60" fmla="*/ 3 w 40"/>
                  <a:gd name="T61" fmla="*/ 3 h 64"/>
                  <a:gd name="T62" fmla="*/ 3 w 40"/>
                  <a:gd name="T63" fmla="*/ 3 h 64"/>
                  <a:gd name="T64" fmla="*/ 3 w 40"/>
                  <a:gd name="T65" fmla="*/ 3 h 64"/>
                  <a:gd name="T66" fmla="*/ 3 w 40"/>
                  <a:gd name="T67" fmla="*/ 3 h 64"/>
                  <a:gd name="T68" fmla="*/ 3 w 40"/>
                  <a:gd name="T69" fmla="*/ 3 h 64"/>
                  <a:gd name="T70" fmla="*/ 3 w 40"/>
                  <a:gd name="T71" fmla="*/ 2 h 64"/>
                  <a:gd name="T72" fmla="*/ 3 w 40"/>
                  <a:gd name="T73" fmla="*/ 2 h 64"/>
                  <a:gd name="T74" fmla="*/ 3 w 40"/>
                  <a:gd name="T75" fmla="*/ 4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
                  <a:gd name="T115" fmla="*/ 0 h 64"/>
                  <a:gd name="T116" fmla="*/ 40 w 40"/>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 h="64">
                    <a:moveTo>
                      <a:pt x="36" y="64"/>
                    </a:moveTo>
                    <a:lnTo>
                      <a:pt x="0" y="64"/>
                    </a:lnTo>
                    <a:lnTo>
                      <a:pt x="0" y="63"/>
                    </a:lnTo>
                    <a:lnTo>
                      <a:pt x="9" y="50"/>
                    </a:lnTo>
                    <a:lnTo>
                      <a:pt x="18" y="42"/>
                    </a:lnTo>
                    <a:lnTo>
                      <a:pt x="22" y="36"/>
                    </a:lnTo>
                    <a:lnTo>
                      <a:pt x="23" y="31"/>
                    </a:lnTo>
                    <a:lnTo>
                      <a:pt x="25" y="27"/>
                    </a:lnTo>
                    <a:lnTo>
                      <a:pt x="25" y="20"/>
                    </a:lnTo>
                    <a:lnTo>
                      <a:pt x="22" y="14"/>
                    </a:lnTo>
                    <a:lnTo>
                      <a:pt x="18" y="11"/>
                    </a:lnTo>
                    <a:lnTo>
                      <a:pt x="9" y="11"/>
                    </a:lnTo>
                    <a:lnTo>
                      <a:pt x="5" y="14"/>
                    </a:lnTo>
                    <a:lnTo>
                      <a:pt x="2" y="18"/>
                    </a:lnTo>
                    <a:lnTo>
                      <a:pt x="0" y="18"/>
                    </a:lnTo>
                    <a:lnTo>
                      <a:pt x="2" y="13"/>
                    </a:lnTo>
                    <a:lnTo>
                      <a:pt x="8" y="4"/>
                    </a:lnTo>
                    <a:lnTo>
                      <a:pt x="12" y="1"/>
                    </a:lnTo>
                    <a:lnTo>
                      <a:pt x="16" y="0"/>
                    </a:lnTo>
                    <a:lnTo>
                      <a:pt x="23" y="0"/>
                    </a:lnTo>
                    <a:lnTo>
                      <a:pt x="29" y="3"/>
                    </a:lnTo>
                    <a:lnTo>
                      <a:pt x="32" y="6"/>
                    </a:lnTo>
                    <a:lnTo>
                      <a:pt x="36" y="8"/>
                    </a:lnTo>
                    <a:lnTo>
                      <a:pt x="36" y="11"/>
                    </a:lnTo>
                    <a:lnTo>
                      <a:pt x="37" y="14"/>
                    </a:lnTo>
                    <a:lnTo>
                      <a:pt x="37" y="20"/>
                    </a:lnTo>
                    <a:lnTo>
                      <a:pt x="36" y="24"/>
                    </a:lnTo>
                    <a:lnTo>
                      <a:pt x="35" y="29"/>
                    </a:lnTo>
                    <a:lnTo>
                      <a:pt x="28" y="39"/>
                    </a:lnTo>
                    <a:lnTo>
                      <a:pt x="14" y="53"/>
                    </a:lnTo>
                    <a:lnTo>
                      <a:pt x="33" y="53"/>
                    </a:lnTo>
                    <a:lnTo>
                      <a:pt x="35" y="52"/>
                    </a:lnTo>
                    <a:lnTo>
                      <a:pt x="36" y="52"/>
                    </a:lnTo>
                    <a:lnTo>
                      <a:pt x="36" y="50"/>
                    </a:lnTo>
                    <a:lnTo>
                      <a:pt x="37" y="49"/>
                    </a:lnTo>
                    <a:lnTo>
                      <a:pt x="39" y="46"/>
                    </a:lnTo>
                    <a:lnTo>
                      <a:pt x="40" y="46"/>
                    </a:lnTo>
                    <a:lnTo>
                      <a:pt x="36" y="64"/>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43" name="Freeform 244"/>
              <p:cNvSpPr>
                <a:spLocks noEditPoints="1"/>
              </p:cNvSpPr>
              <p:nvPr/>
            </p:nvSpPr>
            <p:spPr bwMode="auto">
              <a:xfrm>
                <a:off x="4640" y="3738"/>
                <a:ext cx="21" cy="32"/>
              </a:xfrm>
              <a:custGeom>
                <a:avLst/>
                <a:gdLst>
                  <a:gd name="T0" fmla="*/ 0 w 40"/>
                  <a:gd name="T1" fmla="*/ 2 h 64"/>
                  <a:gd name="T2" fmla="*/ 2 w 40"/>
                  <a:gd name="T3" fmla="*/ 0 h 64"/>
                  <a:gd name="T4" fmla="*/ 3 w 40"/>
                  <a:gd name="T5" fmla="*/ 0 h 64"/>
                  <a:gd name="T6" fmla="*/ 3 w 40"/>
                  <a:gd name="T7" fmla="*/ 2 h 64"/>
                  <a:gd name="T8" fmla="*/ 3 w 40"/>
                  <a:gd name="T9" fmla="*/ 2 h 64"/>
                  <a:gd name="T10" fmla="*/ 3 w 40"/>
                  <a:gd name="T11" fmla="*/ 3 h 64"/>
                  <a:gd name="T12" fmla="*/ 3 w 40"/>
                  <a:gd name="T13" fmla="*/ 3 h 64"/>
                  <a:gd name="T14" fmla="*/ 3 w 40"/>
                  <a:gd name="T15" fmla="*/ 4 h 64"/>
                  <a:gd name="T16" fmla="*/ 2 w 40"/>
                  <a:gd name="T17" fmla="*/ 4 h 64"/>
                  <a:gd name="T18" fmla="*/ 2 w 40"/>
                  <a:gd name="T19" fmla="*/ 3 h 64"/>
                  <a:gd name="T20" fmla="*/ 0 w 40"/>
                  <a:gd name="T21" fmla="*/ 3 h 64"/>
                  <a:gd name="T22" fmla="*/ 0 w 40"/>
                  <a:gd name="T23" fmla="*/ 2 h 64"/>
                  <a:gd name="T24" fmla="*/ 1 w 40"/>
                  <a:gd name="T25" fmla="*/ 2 h 64"/>
                  <a:gd name="T26" fmla="*/ 2 w 40"/>
                  <a:gd name="T27" fmla="*/ 2 h 64"/>
                  <a:gd name="T28" fmla="*/ 2 w 40"/>
                  <a:gd name="T29" fmla="*/ 1 h 64"/>
                  <a:gd name="T30" fmla="*/ 1 w 40"/>
                  <a:gd name="T31" fmla="*/ 2 h 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64"/>
                  <a:gd name="T50" fmla="*/ 40 w 40"/>
                  <a:gd name="T51" fmla="*/ 64 h 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64">
                    <a:moveTo>
                      <a:pt x="0" y="41"/>
                    </a:moveTo>
                    <a:lnTo>
                      <a:pt x="28" y="0"/>
                    </a:lnTo>
                    <a:lnTo>
                      <a:pt x="33" y="0"/>
                    </a:lnTo>
                    <a:lnTo>
                      <a:pt x="33" y="41"/>
                    </a:lnTo>
                    <a:lnTo>
                      <a:pt x="40" y="41"/>
                    </a:lnTo>
                    <a:lnTo>
                      <a:pt x="40" y="50"/>
                    </a:lnTo>
                    <a:lnTo>
                      <a:pt x="33" y="50"/>
                    </a:lnTo>
                    <a:lnTo>
                      <a:pt x="33" y="64"/>
                    </a:lnTo>
                    <a:lnTo>
                      <a:pt x="21" y="64"/>
                    </a:lnTo>
                    <a:lnTo>
                      <a:pt x="21" y="50"/>
                    </a:lnTo>
                    <a:lnTo>
                      <a:pt x="0" y="50"/>
                    </a:lnTo>
                    <a:lnTo>
                      <a:pt x="0" y="41"/>
                    </a:lnTo>
                    <a:close/>
                    <a:moveTo>
                      <a:pt x="2" y="41"/>
                    </a:moveTo>
                    <a:lnTo>
                      <a:pt x="21" y="41"/>
                    </a:lnTo>
                    <a:lnTo>
                      <a:pt x="21" y="15"/>
                    </a:lnTo>
                    <a:lnTo>
                      <a:pt x="2" y="41"/>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44" name="Freeform 245"/>
              <p:cNvSpPr>
                <a:spLocks/>
              </p:cNvSpPr>
              <p:nvPr/>
            </p:nvSpPr>
            <p:spPr bwMode="auto">
              <a:xfrm>
                <a:off x="4851" y="3738"/>
                <a:ext cx="16" cy="32"/>
              </a:xfrm>
              <a:custGeom>
                <a:avLst/>
                <a:gdLst>
                  <a:gd name="T0" fmla="*/ 1 w 33"/>
                  <a:gd name="T1" fmla="*/ 0 h 64"/>
                  <a:gd name="T2" fmla="*/ 1 w 33"/>
                  <a:gd name="T3" fmla="*/ 3 h 64"/>
                  <a:gd name="T4" fmla="*/ 1 w 33"/>
                  <a:gd name="T5" fmla="*/ 3 h 64"/>
                  <a:gd name="T6" fmla="*/ 1 w 33"/>
                  <a:gd name="T7" fmla="*/ 3 h 64"/>
                  <a:gd name="T8" fmla="*/ 1 w 33"/>
                  <a:gd name="T9" fmla="*/ 3 h 64"/>
                  <a:gd name="T10" fmla="*/ 2 w 33"/>
                  <a:gd name="T11" fmla="*/ 3 h 64"/>
                  <a:gd name="T12" fmla="*/ 2 w 33"/>
                  <a:gd name="T13" fmla="*/ 4 h 64"/>
                  <a:gd name="T14" fmla="*/ 0 w 33"/>
                  <a:gd name="T15" fmla="*/ 4 h 64"/>
                  <a:gd name="T16" fmla="*/ 0 w 33"/>
                  <a:gd name="T17" fmla="*/ 3 h 64"/>
                  <a:gd name="T18" fmla="*/ 0 w 33"/>
                  <a:gd name="T19" fmla="*/ 3 h 64"/>
                  <a:gd name="T20" fmla="*/ 0 w 33"/>
                  <a:gd name="T21" fmla="*/ 3 h 64"/>
                  <a:gd name="T22" fmla="*/ 0 w 33"/>
                  <a:gd name="T23" fmla="*/ 3 h 64"/>
                  <a:gd name="T24" fmla="*/ 0 w 33"/>
                  <a:gd name="T25" fmla="*/ 3 h 64"/>
                  <a:gd name="T26" fmla="*/ 0 w 33"/>
                  <a:gd name="T27" fmla="*/ 3 h 64"/>
                  <a:gd name="T28" fmla="*/ 0 w 33"/>
                  <a:gd name="T29" fmla="*/ 3 h 64"/>
                  <a:gd name="T30" fmla="*/ 0 w 33"/>
                  <a:gd name="T31" fmla="*/ 1 h 64"/>
                  <a:gd name="T32" fmla="*/ 0 w 33"/>
                  <a:gd name="T33" fmla="*/ 1 h 64"/>
                  <a:gd name="T34" fmla="*/ 0 w 33"/>
                  <a:gd name="T35" fmla="*/ 1 h 64"/>
                  <a:gd name="T36" fmla="*/ 0 w 33"/>
                  <a:gd name="T37" fmla="*/ 1 h 64"/>
                  <a:gd name="T38" fmla="*/ 0 w 33"/>
                  <a:gd name="T39" fmla="*/ 1 h 64"/>
                  <a:gd name="T40" fmla="*/ 0 w 33"/>
                  <a:gd name="T41" fmla="*/ 1 h 64"/>
                  <a:gd name="T42" fmla="*/ 0 w 33"/>
                  <a:gd name="T43" fmla="*/ 1 h 64"/>
                  <a:gd name="T44" fmla="*/ 0 w 33"/>
                  <a:gd name="T45" fmla="*/ 1 h 64"/>
                  <a:gd name="T46" fmla="*/ 1 w 33"/>
                  <a:gd name="T47" fmla="*/ 0 h 64"/>
                  <a:gd name="T48" fmla="*/ 1 w 33"/>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
                  <a:gd name="T76" fmla="*/ 0 h 64"/>
                  <a:gd name="T77" fmla="*/ 33 w 33"/>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 h="64">
                    <a:moveTo>
                      <a:pt x="24" y="0"/>
                    </a:moveTo>
                    <a:lnTo>
                      <a:pt x="24" y="59"/>
                    </a:lnTo>
                    <a:lnTo>
                      <a:pt x="27" y="62"/>
                    </a:lnTo>
                    <a:lnTo>
                      <a:pt x="28" y="62"/>
                    </a:lnTo>
                    <a:lnTo>
                      <a:pt x="30" y="63"/>
                    </a:lnTo>
                    <a:lnTo>
                      <a:pt x="33" y="63"/>
                    </a:lnTo>
                    <a:lnTo>
                      <a:pt x="33" y="64"/>
                    </a:lnTo>
                    <a:lnTo>
                      <a:pt x="0" y="64"/>
                    </a:lnTo>
                    <a:lnTo>
                      <a:pt x="0" y="63"/>
                    </a:lnTo>
                    <a:lnTo>
                      <a:pt x="5" y="63"/>
                    </a:lnTo>
                    <a:lnTo>
                      <a:pt x="6" y="62"/>
                    </a:lnTo>
                    <a:lnTo>
                      <a:pt x="7" y="62"/>
                    </a:lnTo>
                    <a:lnTo>
                      <a:pt x="9" y="60"/>
                    </a:lnTo>
                    <a:lnTo>
                      <a:pt x="9" y="59"/>
                    </a:lnTo>
                    <a:lnTo>
                      <a:pt x="10" y="57"/>
                    </a:lnTo>
                    <a:lnTo>
                      <a:pt x="10" y="14"/>
                    </a:lnTo>
                    <a:lnTo>
                      <a:pt x="9" y="13"/>
                    </a:lnTo>
                    <a:lnTo>
                      <a:pt x="7" y="13"/>
                    </a:lnTo>
                    <a:lnTo>
                      <a:pt x="7" y="11"/>
                    </a:lnTo>
                    <a:lnTo>
                      <a:pt x="5" y="11"/>
                    </a:lnTo>
                    <a:lnTo>
                      <a:pt x="3" y="13"/>
                    </a:lnTo>
                    <a:lnTo>
                      <a:pt x="2" y="13"/>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45" name="Freeform 246"/>
              <p:cNvSpPr>
                <a:spLocks/>
              </p:cNvSpPr>
              <p:nvPr/>
            </p:nvSpPr>
            <p:spPr bwMode="auto">
              <a:xfrm>
                <a:off x="4872" y="3738"/>
                <a:ext cx="21" cy="32"/>
              </a:xfrm>
              <a:custGeom>
                <a:avLst/>
                <a:gdLst>
                  <a:gd name="T0" fmla="*/ 3 w 41"/>
                  <a:gd name="T1" fmla="*/ 4 h 64"/>
                  <a:gd name="T2" fmla="*/ 0 w 41"/>
                  <a:gd name="T3" fmla="*/ 4 h 64"/>
                  <a:gd name="T4" fmla="*/ 0 w 41"/>
                  <a:gd name="T5" fmla="*/ 3 h 64"/>
                  <a:gd name="T6" fmla="*/ 1 w 41"/>
                  <a:gd name="T7" fmla="*/ 3 h 64"/>
                  <a:gd name="T8" fmla="*/ 2 w 41"/>
                  <a:gd name="T9" fmla="*/ 2 h 64"/>
                  <a:gd name="T10" fmla="*/ 2 w 41"/>
                  <a:gd name="T11" fmla="*/ 2 h 64"/>
                  <a:gd name="T12" fmla="*/ 2 w 41"/>
                  <a:gd name="T13" fmla="*/ 1 h 64"/>
                  <a:gd name="T14" fmla="*/ 2 w 41"/>
                  <a:gd name="T15" fmla="*/ 1 h 64"/>
                  <a:gd name="T16" fmla="*/ 2 w 41"/>
                  <a:gd name="T17" fmla="*/ 1 h 64"/>
                  <a:gd name="T18" fmla="*/ 2 w 41"/>
                  <a:gd name="T19" fmla="*/ 1 h 64"/>
                  <a:gd name="T20" fmla="*/ 2 w 41"/>
                  <a:gd name="T21" fmla="*/ 1 h 64"/>
                  <a:gd name="T22" fmla="*/ 1 w 41"/>
                  <a:gd name="T23" fmla="*/ 1 h 64"/>
                  <a:gd name="T24" fmla="*/ 1 w 41"/>
                  <a:gd name="T25" fmla="*/ 1 h 64"/>
                  <a:gd name="T26" fmla="*/ 1 w 41"/>
                  <a:gd name="T27" fmla="*/ 1 h 64"/>
                  <a:gd name="T28" fmla="*/ 0 w 41"/>
                  <a:gd name="T29" fmla="*/ 1 h 64"/>
                  <a:gd name="T30" fmla="*/ 1 w 41"/>
                  <a:gd name="T31" fmla="*/ 1 h 64"/>
                  <a:gd name="T32" fmla="*/ 1 w 41"/>
                  <a:gd name="T33" fmla="*/ 1 h 64"/>
                  <a:gd name="T34" fmla="*/ 1 w 41"/>
                  <a:gd name="T35" fmla="*/ 1 h 64"/>
                  <a:gd name="T36" fmla="*/ 2 w 41"/>
                  <a:gd name="T37" fmla="*/ 0 h 64"/>
                  <a:gd name="T38" fmla="*/ 2 w 41"/>
                  <a:gd name="T39" fmla="*/ 0 h 64"/>
                  <a:gd name="T40" fmla="*/ 2 w 41"/>
                  <a:gd name="T41" fmla="*/ 1 h 64"/>
                  <a:gd name="T42" fmla="*/ 3 w 41"/>
                  <a:gd name="T43" fmla="*/ 1 h 64"/>
                  <a:gd name="T44" fmla="*/ 3 w 41"/>
                  <a:gd name="T45" fmla="*/ 1 h 64"/>
                  <a:gd name="T46" fmla="*/ 3 w 41"/>
                  <a:gd name="T47" fmla="*/ 1 h 64"/>
                  <a:gd name="T48" fmla="*/ 3 w 41"/>
                  <a:gd name="T49" fmla="*/ 1 h 64"/>
                  <a:gd name="T50" fmla="*/ 3 w 41"/>
                  <a:gd name="T51" fmla="*/ 1 h 64"/>
                  <a:gd name="T52" fmla="*/ 3 w 41"/>
                  <a:gd name="T53" fmla="*/ 1 h 64"/>
                  <a:gd name="T54" fmla="*/ 3 w 41"/>
                  <a:gd name="T55" fmla="*/ 1 h 64"/>
                  <a:gd name="T56" fmla="*/ 2 w 41"/>
                  <a:gd name="T57" fmla="*/ 2 h 64"/>
                  <a:gd name="T58" fmla="*/ 1 w 41"/>
                  <a:gd name="T59" fmla="*/ 3 h 64"/>
                  <a:gd name="T60" fmla="*/ 3 w 41"/>
                  <a:gd name="T61" fmla="*/ 3 h 64"/>
                  <a:gd name="T62" fmla="*/ 3 w 41"/>
                  <a:gd name="T63" fmla="*/ 3 h 64"/>
                  <a:gd name="T64" fmla="*/ 3 w 41"/>
                  <a:gd name="T65" fmla="*/ 3 h 64"/>
                  <a:gd name="T66" fmla="*/ 3 w 41"/>
                  <a:gd name="T67" fmla="*/ 3 h 64"/>
                  <a:gd name="T68" fmla="*/ 3 w 41"/>
                  <a:gd name="T69" fmla="*/ 3 h 64"/>
                  <a:gd name="T70" fmla="*/ 3 w 41"/>
                  <a:gd name="T71" fmla="*/ 2 h 64"/>
                  <a:gd name="T72" fmla="*/ 3 w 41"/>
                  <a:gd name="T73" fmla="*/ 2 h 64"/>
                  <a:gd name="T74" fmla="*/ 3 w 41"/>
                  <a:gd name="T75" fmla="*/ 4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
                  <a:gd name="T115" fmla="*/ 0 h 64"/>
                  <a:gd name="T116" fmla="*/ 41 w 41"/>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 h="64">
                    <a:moveTo>
                      <a:pt x="37" y="64"/>
                    </a:moveTo>
                    <a:lnTo>
                      <a:pt x="0" y="64"/>
                    </a:lnTo>
                    <a:lnTo>
                      <a:pt x="0" y="63"/>
                    </a:lnTo>
                    <a:lnTo>
                      <a:pt x="10" y="50"/>
                    </a:lnTo>
                    <a:lnTo>
                      <a:pt x="19" y="42"/>
                    </a:lnTo>
                    <a:lnTo>
                      <a:pt x="23" y="36"/>
                    </a:lnTo>
                    <a:lnTo>
                      <a:pt x="24" y="31"/>
                    </a:lnTo>
                    <a:lnTo>
                      <a:pt x="26" y="27"/>
                    </a:lnTo>
                    <a:lnTo>
                      <a:pt x="26" y="20"/>
                    </a:lnTo>
                    <a:lnTo>
                      <a:pt x="23" y="14"/>
                    </a:lnTo>
                    <a:lnTo>
                      <a:pt x="19" y="11"/>
                    </a:lnTo>
                    <a:lnTo>
                      <a:pt x="10" y="11"/>
                    </a:lnTo>
                    <a:lnTo>
                      <a:pt x="6" y="14"/>
                    </a:lnTo>
                    <a:lnTo>
                      <a:pt x="3" y="18"/>
                    </a:lnTo>
                    <a:lnTo>
                      <a:pt x="0" y="18"/>
                    </a:lnTo>
                    <a:lnTo>
                      <a:pt x="3" y="13"/>
                    </a:lnTo>
                    <a:lnTo>
                      <a:pt x="9" y="4"/>
                    </a:lnTo>
                    <a:lnTo>
                      <a:pt x="13" y="1"/>
                    </a:lnTo>
                    <a:lnTo>
                      <a:pt x="17" y="0"/>
                    </a:lnTo>
                    <a:lnTo>
                      <a:pt x="24" y="0"/>
                    </a:lnTo>
                    <a:lnTo>
                      <a:pt x="30" y="3"/>
                    </a:lnTo>
                    <a:lnTo>
                      <a:pt x="33" y="6"/>
                    </a:lnTo>
                    <a:lnTo>
                      <a:pt x="37" y="8"/>
                    </a:lnTo>
                    <a:lnTo>
                      <a:pt x="37" y="11"/>
                    </a:lnTo>
                    <a:lnTo>
                      <a:pt x="38" y="14"/>
                    </a:lnTo>
                    <a:lnTo>
                      <a:pt x="38" y="20"/>
                    </a:lnTo>
                    <a:lnTo>
                      <a:pt x="37" y="24"/>
                    </a:lnTo>
                    <a:lnTo>
                      <a:pt x="35" y="29"/>
                    </a:lnTo>
                    <a:lnTo>
                      <a:pt x="28" y="39"/>
                    </a:lnTo>
                    <a:lnTo>
                      <a:pt x="14" y="53"/>
                    </a:lnTo>
                    <a:lnTo>
                      <a:pt x="34" y="53"/>
                    </a:lnTo>
                    <a:lnTo>
                      <a:pt x="35" y="52"/>
                    </a:lnTo>
                    <a:lnTo>
                      <a:pt x="37" y="52"/>
                    </a:lnTo>
                    <a:lnTo>
                      <a:pt x="37" y="50"/>
                    </a:lnTo>
                    <a:lnTo>
                      <a:pt x="38" y="49"/>
                    </a:lnTo>
                    <a:lnTo>
                      <a:pt x="40" y="46"/>
                    </a:lnTo>
                    <a:lnTo>
                      <a:pt x="41" y="46"/>
                    </a:lnTo>
                    <a:lnTo>
                      <a:pt x="37" y="64"/>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46" name="Freeform 247"/>
              <p:cNvSpPr>
                <a:spLocks/>
              </p:cNvSpPr>
              <p:nvPr/>
            </p:nvSpPr>
            <p:spPr bwMode="auto">
              <a:xfrm>
                <a:off x="4897" y="3739"/>
                <a:ext cx="20" cy="32"/>
              </a:xfrm>
              <a:custGeom>
                <a:avLst/>
                <a:gdLst>
                  <a:gd name="T0" fmla="*/ 1 w 40"/>
                  <a:gd name="T1" fmla="*/ 0 h 65"/>
                  <a:gd name="T2" fmla="*/ 3 w 40"/>
                  <a:gd name="T3" fmla="*/ 0 h 65"/>
                  <a:gd name="T4" fmla="*/ 3 w 40"/>
                  <a:gd name="T5" fmla="*/ 0 h 65"/>
                  <a:gd name="T6" fmla="*/ 1 w 40"/>
                  <a:gd name="T7" fmla="*/ 0 h 65"/>
                  <a:gd name="T8" fmla="*/ 1 w 40"/>
                  <a:gd name="T9" fmla="*/ 1 h 65"/>
                  <a:gd name="T10" fmla="*/ 1 w 40"/>
                  <a:gd name="T11" fmla="*/ 1 h 65"/>
                  <a:gd name="T12" fmla="*/ 3 w 40"/>
                  <a:gd name="T13" fmla="*/ 1 h 65"/>
                  <a:gd name="T14" fmla="*/ 3 w 40"/>
                  <a:gd name="T15" fmla="*/ 1 h 65"/>
                  <a:gd name="T16" fmla="*/ 3 w 40"/>
                  <a:gd name="T17" fmla="*/ 2 h 65"/>
                  <a:gd name="T18" fmla="*/ 3 w 40"/>
                  <a:gd name="T19" fmla="*/ 2 h 65"/>
                  <a:gd name="T20" fmla="*/ 3 w 40"/>
                  <a:gd name="T21" fmla="*/ 2 h 65"/>
                  <a:gd name="T22" fmla="*/ 3 w 40"/>
                  <a:gd name="T23" fmla="*/ 3 h 65"/>
                  <a:gd name="T24" fmla="*/ 3 w 40"/>
                  <a:gd name="T25" fmla="*/ 3 h 65"/>
                  <a:gd name="T26" fmla="*/ 3 w 40"/>
                  <a:gd name="T27" fmla="*/ 3 h 65"/>
                  <a:gd name="T28" fmla="*/ 2 w 40"/>
                  <a:gd name="T29" fmla="*/ 3 h 65"/>
                  <a:gd name="T30" fmla="*/ 1 w 40"/>
                  <a:gd name="T31" fmla="*/ 3 h 65"/>
                  <a:gd name="T32" fmla="*/ 1 w 40"/>
                  <a:gd name="T33" fmla="*/ 3 h 65"/>
                  <a:gd name="T34" fmla="*/ 1 w 40"/>
                  <a:gd name="T35" fmla="*/ 3 h 65"/>
                  <a:gd name="T36" fmla="*/ 1 w 40"/>
                  <a:gd name="T37" fmla="*/ 4 h 65"/>
                  <a:gd name="T38" fmla="*/ 1 w 40"/>
                  <a:gd name="T39" fmla="*/ 4 h 65"/>
                  <a:gd name="T40" fmla="*/ 1 w 40"/>
                  <a:gd name="T41" fmla="*/ 3 h 65"/>
                  <a:gd name="T42" fmla="*/ 1 w 40"/>
                  <a:gd name="T43" fmla="*/ 3 h 65"/>
                  <a:gd name="T44" fmla="*/ 0 w 40"/>
                  <a:gd name="T45" fmla="*/ 3 h 65"/>
                  <a:gd name="T46" fmla="*/ 0 w 40"/>
                  <a:gd name="T47" fmla="*/ 3 h 65"/>
                  <a:gd name="T48" fmla="*/ 1 w 40"/>
                  <a:gd name="T49" fmla="*/ 3 h 65"/>
                  <a:gd name="T50" fmla="*/ 1 w 40"/>
                  <a:gd name="T51" fmla="*/ 3 h 65"/>
                  <a:gd name="T52" fmla="*/ 1 w 40"/>
                  <a:gd name="T53" fmla="*/ 3 h 65"/>
                  <a:gd name="T54" fmla="*/ 1 w 40"/>
                  <a:gd name="T55" fmla="*/ 3 h 65"/>
                  <a:gd name="T56" fmla="*/ 1 w 40"/>
                  <a:gd name="T57" fmla="*/ 3 h 65"/>
                  <a:gd name="T58" fmla="*/ 1 w 40"/>
                  <a:gd name="T59" fmla="*/ 3 h 65"/>
                  <a:gd name="T60" fmla="*/ 1 w 40"/>
                  <a:gd name="T61" fmla="*/ 3 h 65"/>
                  <a:gd name="T62" fmla="*/ 1 w 40"/>
                  <a:gd name="T63" fmla="*/ 3 h 65"/>
                  <a:gd name="T64" fmla="*/ 1 w 40"/>
                  <a:gd name="T65" fmla="*/ 3 h 65"/>
                  <a:gd name="T66" fmla="*/ 1 w 40"/>
                  <a:gd name="T67" fmla="*/ 3 h 65"/>
                  <a:gd name="T68" fmla="*/ 2 w 40"/>
                  <a:gd name="T69" fmla="*/ 3 h 65"/>
                  <a:gd name="T70" fmla="*/ 2 w 40"/>
                  <a:gd name="T71" fmla="*/ 2 h 65"/>
                  <a:gd name="T72" fmla="*/ 1 w 40"/>
                  <a:gd name="T73" fmla="*/ 2 h 65"/>
                  <a:gd name="T74" fmla="*/ 1 w 40"/>
                  <a:gd name="T75" fmla="*/ 2 h 65"/>
                  <a:gd name="T76" fmla="*/ 1 w 40"/>
                  <a:gd name="T77" fmla="*/ 2 h 65"/>
                  <a:gd name="T78" fmla="*/ 1 w 40"/>
                  <a:gd name="T79" fmla="*/ 2 h 65"/>
                  <a:gd name="T80" fmla="*/ 1 w 40"/>
                  <a:gd name="T81" fmla="*/ 1 h 65"/>
                  <a:gd name="T82" fmla="*/ 0 w 40"/>
                  <a:gd name="T83" fmla="*/ 1 h 65"/>
                  <a:gd name="T84" fmla="*/ 1 w 40"/>
                  <a:gd name="T85" fmla="*/ 0 h 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
                  <a:gd name="T130" fmla="*/ 0 h 65"/>
                  <a:gd name="T131" fmla="*/ 40 w 40"/>
                  <a:gd name="T132" fmla="*/ 65 h 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 h="65">
                    <a:moveTo>
                      <a:pt x="11" y="0"/>
                    </a:moveTo>
                    <a:lnTo>
                      <a:pt x="40" y="0"/>
                    </a:lnTo>
                    <a:lnTo>
                      <a:pt x="35" y="12"/>
                    </a:lnTo>
                    <a:lnTo>
                      <a:pt x="11" y="12"/>
                    </a:lnTo>
                    <a:lnTo>
                      <a:pt x="7" y="19"/>
                    </a:lnTo>
                    <a:lnTo>
                      <a:pt x="22" y="20"/>
                    </a:lnTo>
                    <a:lnTo>
                      <a:pt x="33" y="26"/>
                    </a:lnTo>
                    <a:lnTo>
                      <a:pt x="36" y="28"/>
                    </a:lnTo>
                    <a:lnTo>
                      <a:pt x="39" y="33"/>
                    </a:lnTo>
                    <a:lnTo>
                      <a:pt x="39" y="37"/>
                    </a:lnTo>
                    <a:lnTo>
                      <a:pt x="40" y="41"/>
                    </a:lnTo>
                    <a:lnTo>
                      <a:pt x="39" y="48"/>
                    </a:lnTo>
                    <a:lnTo>
                      <a:pt x="37" y="54"/>
                    </a:lnTo>
                    <a:lnTo>
                      <a:pt x="35" y="58"/>
                    </a:lnTo>
                    <a:lnTo>
                      <a:pt x="32" y="59"/>
                    </a:lnTo>
                    <a:lnTo>
                      <a:pt x="28" y="62"/>
                    </a:lnTo>
                    <a:lnTo>
                      <a:pt x="23" y="63"/>
                    </a:lnTo>
                    <a:lnTo>
                      <a:pt x="19" y="63"/>
                    </a:lnTo>
                    <a:lnTo>
                      <a:pt x="14" y="65"/>
                    </a:lnTo>
                    <a:lnTo>
                      <a:pt x="9" y="65"/>
                    </a:lnTo>
                    <a:lnTo>
                      <a:pt x="5" y="63"/>
                    </a:lnTo>
                    <a:lnTo>
                      <a:pt x="2" y="62"/>
                    </a:lnTo>
                    <a:lnTo>
                      <a:pt x="0" y="59"/>
                    </a:lnTo>
                    <a:lnTo>
                      <a:pt x="0" y="55"/>
                    </a:lnTo>
                    <a:lnTo>
                      <a:pt x="2" y="52"/>
                    </a:lnTo>
                    <a:lnTo>
                      <a:pt x="8" y="52"/>
                    </a:lnTo>
                    <a:lnTo>
                      <a:pt x="11" y="55"/>
                    </a:lnTo>
                    <a:lnTo>
                      <a:pt x="16" y="58"/>
                    </a:lnTo>
                    <a:lnTo>
                      <a:pt x="18" y="59"/>
                    </a:lnTo>
                    <a:lnTo>
                      <a:pt x="19" y="59"/>
                    </a:lnTo>
                    <a:lnTo>
                      <a:pt x="21" y="61"/>
                    </a:lnTo>
                    <a:lnTo>
                      <a:pt x="23" y="61"/>
                    </a:lnTo>
                    <a:lnTo>
                      <a:pt x="29" y="58"/>
                    </a:lnTo>
                    <a:lnTo>
                      <a:pt x="30" y="55"/>
                    </a:lnTo>
                    <a:lnTo>
                      <a:pt x="32" y="54"/>
                    </a:lnTo>
                    <a:lnTo>
                      <a:pt x="32" y="47"/>
                    </a:lnTo>
                    <a:lnTo>
                      <a:pt x="30" y="42"/>
                    </a:lnTo>
                    <a:lnTo>
                      <a:pt x="28" y="40"/>
                    </a:lnTo>
                    <a:lnTo>
                      <a:pt x="23" y="37"/>
                    </a:lnTo>
                    <a:lnTo>
                      <a:pt x="18" y="34"/>
                    </a:lnTo>
                    <a:lnTo>
                      <a:pt x="4" y="31"/>
                    </a:lnTo>
                    <a:lnTo>
                      <a:pt x="0" y="31"/>
                    </a:lnTo>
                    <a:lnTo>
                      <a:pt x="11"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47" name="Freeform 248"/>
              <p:cNvSpPr>
                <a:spLocks/>
              </p:cNvSpPr>
              <p:nvPr/>
            </p:nvSpPr>
            <p:spPr bwMode="auto">
              <a:xfrm>
                <a:off x="5108" y="3738"/>
                <a:ext cx="16" cy="32"/>
              </a:xfrm>
              <a:custGeom>
                <a:avLst/>
                <a:gdLst>
                  <a:gd name="T0" fmla="*/ 1 w 33"/>
                  <a:gd name="T1" fmla="*/ 0 h 64"/>
                  <a:gd name="T2" fmla="*/ 1 w 33"/>
                  <a:gd name="T3" fmla="*/ 3 h 64"/>
                  <a:gd name="T4" fmla="*/ 1 w 33"/>
                  <a:gd name="T5" fmla="*/ 3 h 64"/>
                  <a:gd name="T6" fmla="*/ 1 w 33"/>
                  <a:gd name="T7" fmla="*/ 3 h 64"/>
                  <a:gd name="T8" fmla="*/ 1 w 33"/>
                  <a:gd name="T9" fmla="*/ 3 h 64"/>
                  <a:gd name="T10" fmla="*/ 2 w 33"/>
                  <a:gd name="T11" fmla="*/ 3 h 64"/>
                  <a:gd name="T12" fmla="*/ 2 w 33"/>
                  <a:gd name="T13" fmla="*/ 4 h 64"/>
                  <a:gd name="T14" fmla="*/ 0 w 33"/>
                  <a:gd name="T15" fmla="*/ 4 h 64"/>
                  <a:gd name="T16" fmla="*/ 0 w 33"/>
                  <a:gd name="T17" fmla="*/ 3 h 64"/>
                  <a:gd name="T18" fmla="*/ 0 w 33"/>
                  <a:gd name="T19" fmla="*/ 3 h 64"/>
                  <a:gd name="T20" fmla="*/ 0 w 33"/>
                  <a:gd name="T21" fmla="*/ 3 h 64"/>
                  <a:gd name="T22" fmla="*/ 0 w 33"/>
                  <a:gd name="T23" fmla="*/ 3 h 64"/>
                  <a:gd name="T24" fmla="*/ 0 w 33"/>
                  <a:gd name="T25" fmla="*/ 3 h 64"/>
                  <a:gd name="T26" fmla="*/ 0 w 33"/>
                  <a:gd name="T27" fmla="*/ 3 h 64"/>
                  <a:gd name="T28" fmla="*/ 0 w 33"/>
                  <a:gd name="T29" fmla="*/ 3 h 64"/>
                  <a:gd name="T30" fmla="*/ 0 w 33"/>
                  <a:gd name="T31" fmla="*/ 1 h 64"/>
                  <a:gd name="T32" fmla="*/ 0 w 33"/>
                  <a:gd name="T33" fmla="*/ 1 h 64"/>
                  <a:gd name="T34" fmla="*/ 0 w 33"/>
                  <a:gd name="T35" fmla="*/ 1 h 64"/>
                  <a:gd name="T36" fmla="*/ 0 w 33"/>
                  <a:gd name="T37" fmla="*/ 1 h 64"/>
                  <a:gd name="T38" fmla="*/ 0 w 33"/>
                  <a:gd name="T39" fmla="*/ 1 h 64"/>
                  <a:gd name="T40" fmla="*/ 0 w 33"/>
                  <a:gd name="T41" fmla="*/ 1 h 64"/>
                  <a:gd name="T42" fmla="*/ 0 w 33"/>
                  <a:gd name="T43" fmla="*/ 1 h 64"/>
                  <a:gd name="T44" fmla="*/ 0 w 33"/>
                  <a:gd name="T45" fmla="*/ 1 h 64"/>
                  <a:gd name="T46" fmla="*/ 1 w 33"/>
                  <a:gd name="T47" fmla="*/ 0 h 64"/>
                  <a:gd name="T48" fmla="*/ 1 w 33"/>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
                  <a:gd name="T76" fmla="*/ 0 h 64"/>
                  <a:gd name="T77" fmla="*/ 33 w 33"/>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 h="64">
                    <a:moveTo>
                      <a:pt x="24" y="0"/>
                    </a:moveTo>
                    <a:lnTo>
                      <a:pt x="24" y="59"/>
                    </a:lnTo>
                    <a:lnTo>
                      <a:pt x="27" y="62"/>
                    </a:lnTo>
                    <a:lnTo>
                      <a:pt x="28" y="62"/>
                    </a:lnTo>
                    <a:lnTo>
                      <a:pt x="30" y="63"/>
                    </a:lnTo>
                    <a:lnTo>
                      <a:pt x="33" y="63"/>
                    </a:lnTo>
                    <a:lnTo>
                      <a:pt x="33" y="64"/>
                    </a:lnTo>
                    <a:lnTo>
                      <a:pt x="0" y="64"/>
                    </a:lnTo>
                    <a:lnTo>
                      <a:pt x="0" y="63"/>
                    </a:lnTo>
                    <a:lnTo>
                      <a:pt x="4" y="63"/>
                    </a:lnTo>
                    <a:lnTo>
                      <a:pt x="6" y="62"/>
                    </a:lnTo>
                    <a:lnTo>
                      <a:pt x="7" y="62"/>
                    </a:lnTo>
                    <a:lnTo>
                      <a:pt x="9" y="60"/>
                    </a:lnTo>
                    <a:lnTo>
                      <a:pt x="9" y="59"/>
                    </a:lnTo>
                    <a:lnTo>
                      <a:pt x="10" y="57"/>
                    </a:lnTo>
                    <a:lnTo>
                      <a:pt x="10" y="14"/>
                    </a:lnTo>
                    <a:lnTo>
                      <a:pt x="9" y="13"/>
                    </a:lnTo>
                    <a:lnTo>
                      <a:pt x="7" y="13"/>
                    </a:lnTo>
                    <a:lnTo>
                      <a:pt x="7" y="11"/>
                    </a:lnTo>
                    <a:lnTo>
                      <a:pt x="4" y="11"/>
                    </a:lnTo>
                    <a:lnTo>
                      <a:pt x="3" y="13"/>
                    </a:lnTo>
                    <a:lnTo>
                      <a:pt x="2" y="13"/>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48" name="Freeform 249"/>
              <p:cNvSpPr>
                <a:spLocks/>
              </p:cNvSpPr>
              <p:nvPr/>
            </p:nvSpPr>
            <p:spPr bwMode="auto">
              <a:xfrm>
                <a:off x="5129" y="3738"/>
                <a:ext cx="20" cy="32"/>
              </a:xfrm>
              <a:custGeom>
                <a:avLst/>
                <a:gdLst>
                  <a:gd name="T0" fmla="*/ 2 w 41"/>
                  <a:gd name="T1" fmla="*/ 4 h 64"/>
                  <a:gd name="T2" fmla="*/ 0 w 41"/>
                  <a:gd name="T3" fmla="*/ 4 h 64"/>
                  <a:gd name="T4" fmla="*/ 0 w 41"/>
                  <a:gd name="T5" fmla="*/ 3 h 64"/>
                  <a:gd name="T6" fmla="*/ 0 w 41"/>
                  <a:gd name="T7" fmla="*/ 3 h 64"/>
                  <a:gd name="T8" fmla="*/ 1 w 41"/>
                  <a:gd name="T9" fmla="*/ 2 h 64"/>
                  <a:gd name="T10" fmla="*/ 1 w 41"/>
                  <a:gd name="T11" fmla="*/ 2 h 64"/>
                  <a:gd name="T12" fmla="*/ 1 w 41"/>
                  <a:gd name="T13" fmla="*/ 1 h 64"/>
                  <a:gd name="T14" fmla="*/ 1 w 41"/>
                  <a:gd name="T15" fmla="*/ 1 h 64"/>
                  <a:gd name="T16" fmla="*/ 1 w 41"/>
                  <a:gd name="T17" fmla="*/ 1 h 64"/>
                  <a:gd name="T18" fmla="*/ 1 w 41"/>
                  <a:gd name="T19" fmla="*/ 1 h 64"/>
                  <a:gd name="T20" fmla="*/ 1 w 41"/>
                  <a:gd name="T21" fmla="*/ 1 h 64"/>
                  <a:gd name="T22" fmla="*/ 0 w 41"/>
                  <a:gd name="T23" fmla="*/ 1 h 64"/>
                  <a:gd name="T24" fmla="*/ 0 w 41"/>
                  <a:gd name="T25" fmla="*/ 1 h 64"/>
                  <a:gd name="T26" fmla="*/ 0 w 41"/>
                  <a:gd name="T27" fmla="*/ 1 h 64"/>
                  <a:gd name="T28" fmla="*/ 0 w 41"/>
                  <a:gd name="T29" fmla="*/ 1 h 64"/>
                  <a:gd name="T30" fmla="*/ 0 w 41"/>
                  <a:gd name="T31" fmla="*/ 1 h 64"/>
                  <a:gd name="T32" fmla="*/ 0 w 41"/>
                  <a:gd name="T33" fmla="*/ 1 h 64"/>
                  <a:gd name="T34" fmla="*/ 0 w 41"/>
                  <a:gd name="T35" fmla="*/ 1 h 64"/>
                  <a:gd name="T36" fmla="*/ 1 w 41"/>
                  <a:gd name="T37" fmla="*/ 0 h 64"/>
                  <a:gd name="T38" fmla="*/ 1 w 41"/>
                  <a:gd name="T39" fmla="*/ 0 h 64"/>
                  <a:gd name="T40" fmla="*/ 1 w 41"/>
                  <a:gd name="T41" fmla="*/ 1 h 64"/>
                  <a:gd name="T42" fmla="*/ 2 w 41"/>
                  <a:gd name="T43" fmla="*/ 1 h 64"/>
                  <a:gd name="T44" fmla="*/ 2 w 41"/>
                  <a:gd name="T45" fmla="*/ 1 h 64"/>
                  <a:gd name="T46" fmla="*/ 2 w 41"/>
                  <a:gd name="T47" fmla="*/ 1 h 64"/>
                  <a:gd name="T48" fmla="*/ 2 w 41"/>
                  <a:gd name="T49" fmla="*/ 1 h 64"/>
                  <a:gd name="T50" fmla="*/ 2 w 41"/>
                  <a:gd name="T51" fmla="*/ 1 h 64"/>
                  <a:gd name="T52" fmla="*/ 2 w 41"/>
                  <a:gd name="T53" fmla="*/ 1 h 64"/>
                  <a:gd name="T54" fmla="*/ 2 w 41"/>
                  <a:gd name="T55" fmla="*/ 1 h 64"/>
                  <a:gd name="T56" fmla="*/ 1 w 41"/>
                  <a:gd name="T57" fmla="*/ 2 h 64"/>
                  <a:gd name="T58" fmla="*/ 0 w 41"/>
                  <a:gd name="T59" fmla="*/ 3 h 64"/>
                  <a:gd name="T60" fmla="*/ 2 w 41"/>
                  <a:gd name="T61" fmla="*/ 3 h 64"/>
                  <a:gd name="T62" fmla="*/ 2 w 41"/>
                  <a:gd name="T63" fmla="*/ 3 h 64"/>
                  <a:gd name="T64" fmla="*/ 2 w 41"/>
                  <a:gd name="T65" fmla="*/ 3 h 64"/>
                  <a:gd name="T66" fmla="*/ 2 w 41"/>
                  <a:gd name="T67" fmla="*/ 3 h 64"/>
                  <a:gd name="T68" fmla="*/ 2 w 41"/>
                  <a:gd name="T69" fmla="*/ 3 h 64"/>
                  <a:gd name="T70" fmla="*/ 2 w 41"/>
                  <a:gd name="T71" fmla="*/ 2 h 64"/>
                  <a:gd name="T72" fmla="*/ 2 w 41"/>
                  <a:gd name="T73" fmla="*/ 2 h 64"/>
                  <a:gd name="T74" fmla="*/ 2 w 41"/>
                  <a:gd name="T75" fmla="*/ 4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
                  <a:gd name="T115" fmla="*/ 0 h 64"/>
                  <a:gd name="T116" fmla="*/ 41 w 41"/>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 h="64">
                    <a:moveTo>
                      <a:pt x="37" y="64"/>
                    </a:moveTo>
                    <a:lnTo>
                      <a:pt x="0" y="64"/>
                    </a:lnTo>
                    <a:lnTo>
                      <a:pt x="0" y="63"/>
                    </a:lnTo>
                    <a:lnTo>
                      <a:pt x="10" y="50"/>
                    </a:lnTo>
                    <a:lnTo>
                      <a:pt x="19" y="42"/>
                    </a:lnTo>
                    <a:lnTo>
                      <a:pt x="23" y="36"/>
                    </a:lnTo>
                    <a:lnTo>
                      <a:pt x="24" y="31"/>
                    </a:lnTo>
                    <a:lnTo>
                      <a:pt x="26" y="27"/>
                    </a:lnTo>
                    <a:lnTo>
                      <a:pt x="26" y="20"/>
                    </a:lnTo>
                    <a:lnTo>
                      <a:pt x="23" y="14"/>
                    </a:lnTo>
                    <a:lnTo>
                      <a:pt x="19" y="11"/>
                    </a:lnTo>
                    <a:lnTo>
                      <a:pt x="10" y="11"/>
                    </a:lnTo>
                    <a:lnTo>
                      <a:pt x="6" y="14"/>
                    </a:lnTo>
                    <a:lnTo>
                      <a:pt x="3" y="18"/>
                    </a:lnTo>
                    <a:lnTo>
                      <a:pt x="0" y="18"/>
                    </a:lnTo>
                    <a:lnTo>
                      <a:pt x="3" y="13"/>
                    </a:lnTo>
                    <a:lnTo>
                      <a:pt x="9" y="4"/>
                    </a:lnTo>
                    <a:lnTo>
                      <a:pt x="13" y="1"/>
                    </a:lnTo>
                    <a:lnTo>
                      <a:pt x="17" y="0"/>
                    </a:lnTo>
                    <a:lnTo>
                      <a:pt x="24" y="0"/>
                    </a:lnTo>
                    <a:lnTo>
                      <a:pt x="30" y="3"/>
                    </a:lnTo>
                    <a:lnTo>
                      <a:pt x="33" y="6"/>
                    </a:lnTo>
                    <a:lnTo>
                      <a:pt x="37" y="8"/>
                    </a:lnTo>
                    <a:lnTo>
                      <a:pt x="37" y="11"/>
                    </a:lnTo>
                    <a:lnTo>
                      <a:pt x="38" y="14"/>
                    </a:lnTo>
                    <a:lnTo>
                      <a:pt x="38" y="20"/>
                    </a:lnTo>
                    <a:lnTo>
                      <a:pt x="37" y="24"/>
                    </a:lnTo>
                    <a:lnTo>
                      <a:pt x="35" y="29"/>
                    </a:lnTo>
                    <a:lnTo>
                      <a:pt x="28" y="39"/>
                    </a:lnTo>
                    <a:lnTo>
                      <a:pt x="14" y="53"/>
                    </a:lnTo>
                    <a:lnTo>
                      <a:pt x="34" y="53"/>
                    </a:lnTo>
                    <a:lnTo>
                      <a:pt x="35" y="52"/>
                    </a:lnTo>
                    <a:lnTo>
                      <a:pt x="37" y="52"/>
                    </a:lnTo>
                    <a:lnTo>
                      <a:pt x="37" y="50"/>
                    </a:lnTo>
                    <a:lnTo>
                      <a:pt x="38" y="49"/>
                    </a:lnTo>
                    <a:lnTo>
                      <a:pt x="40" y="46"/>
                    </a:lnTo>
                    <a:lnTo>
                      <a:pt x="41" y="46"/>
                    </a:lnTo>
                    <a:lnTo>
                      <a:pt x="37" y="64"/>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49" name="Freeform 250"/>
              <p:cNvSpPr>
                <a:spLocks noEditPoints="1"/>
              </p:cNvSpPr>
              <p:nvPr/>
            </p:nvSpPr>
            <p:spPr bwMode="auto">
              <a:xfrm>
                <a:off x="5153" y="3738"/>
                <a:ext cx="20" cy="33"/>
              </a:xfrm>
              <a:custGeom>
                <a:avLst/>
                <a:gdLst>
                  <a:gd name="T0" fmla="*/ 2 w 41"/>
                  <a:gd name="T1" fmla="*/ 0 h 66"/>
                  <a:gd name="T2" fmla="*/ 2 w 41"/>
                  <a:gd name="T3" fmla="*/ 1 h 66"/>
                  <a:gd name="T4" fmla="*/ 2 w 41"/>
                  <a:gd name="T5" fmla="*/ 1 h 66"/>
                  <a:gd name="T6" fmla="*/ 1 w 41"/>
                  <a:gd name="T7" fmla="*/ 1 h 66"/>
                  <a:gd name="T8" fmla="*/ 1 w 41"/>
                  <a:gd name="T9" fmla="*/ 1 h 66"/>
                  <a:gd name="T10" fmla="*/ 1 w 41"/>
                  <a:gd name="T11" fmla="*/ 1 h 66"/>
                  <a:gd name="T12" fmla="*/ 1 w 41"/>
                  <a:gd name="T13" fmla="*/ 1 h 66"/>
                  <a:gd name="T14" fmla="*/ 1 w 41"/>
                  <a:gd name="T15" fmla="*/ 1 h 66"/>
                  <a:gd name="T16" fmla="*/ 1 w 41"/>
                  <a:gd name="T17" fmla="*/ 1 h 66"/>
                  <a:gd name="T18" fmla="*/ 1 w 41"/>
                  <a:gd name="T19" fmla="*/ 1 h 66"/>
                  <a:gd name="T20" fmla="*/ 2 w 41"/>
                  <a:gd name="T21" fmla="*/ 1 h 66"/>
                  <a:gd name="T22" fmla="*/ 2 w 41"/>
                  <a:gd name="T23" fmla="*/ 1 h 66"/>
                  <a:gd name="T24" fmla="*/ 2 w 41"/>
                  <a:gd name="T25" fmla="*/ 2 h 66"/>
                  <a:gd name="T26" fmla="*/ 2 w 41"/>
                  <a:gd name="T27" fmla="*/ 2 h 66"/>
                  <a:gd name="T28" fmla="*/ 2 w 41"/>
                  <a:gd name="T29" fmla="*/ 2 h 66"/>
                  <a:gd name="T30" fmla="*/ 2 w 41"/>
                  <a:gd name="T31" fmla="*/ 3 h 66"/>
                  <a:gd name="T32" fmla="*/ 2 w 41"/>
                  <a:gd name="T33" fmla="*/ 3 h 66"/>
                  <a:gd name="T34" fmla="*/ 2 w 41"/>
                  <a:gd name="T35" fmla="*/ 3 h 66"/>
                  <a:gd name="T36" fmla="*/ 1 w 41"/>
                  <a:gd name="T37" fmla="*/ 3 h 66"/>
                  <a:gd name="T38" fmla="*/ 1 w 41"/>
                  <a:gd name="T39" fmla="*/ 4 h 66"/>
                  <a:gd name="T40" fmla="*/ 1 w 41"/>
                  <a:gd name="T41" fmla="*/ 4 h 66"/>
                  <a:gd name="T42" fmla="*/ 1 w 41"/>
                  <a:gd name="T43" fmla="*/ 4 h 66"/>
                  <a:gd name="T44" fmla="*/ 1 w 41"/>
                  <a:gd name="T45" fmla="*/ 4 h 66"/>
                  <a:gd name="T46" fmla="*/ 0 w 41"/>
                  <a:gd name="T47" fmla="*/ 4 h 66"/>
                  <a:gd name="T48" fmla="*/ 0 w 41"/>
                  <a:gd name="T49" fmla="*/ 3 h 66"/>
                  <a:gd name="T50" fmla="*/ 0 w 41"/>
                  <a:gd name="T51" fmla="*/ 3 h 66"/>
                  <a:gd name="T52" fmla="*/ 0 w 41"/>
                  <a:gd name="T53" fmla="*/ 3 h 66"/>
                  <a:gd name="T54" fmla="*/ 0 w 41"/>
                  <a:gd name="T55" fmla="*/ 3 h 66"/>
                  <a:gd name="T56" fmla="*/ 0 w 41"/>
                  <a:gd name="T57" fmla="*/ 2 h 66"/>
                  <a:gd name="T58" fmla="*/ 0 w 41"/>
                  <a:gd name="T59" fmla="*/ 2 h 66"/>
                  <a:gd name="T60" fmla="*/ 0 w 41"/>
                  <a:gd name="T61" fmla="*/ 1 h 66"/>
                  <a:gd name="T62" fmla="*/ 0 w 41"/>
                  <a:gd name="T63" fmla="*/ 1 h 66"/>
                  <a:gd name="T64" fmla="*/ 0 w 41"/>
                  <a:gd name="T65" fmla="*/ 1 h 66"/>
                  <a:gd name="T66" fmla="*/ 0 w 41"/>
                  <a:gd name="T67" fmla="*/ 1 h 66"/>
                  <a:gd name="T68" fmla="*/ 1 w 41"/>
                  <a:gd name="T69" fmla="*/ 1 h 66"/>
                  <a:gd name="T70" fmla="*/ 1 w 41"/>
                  <a:gd name="T71" fmla="*/ 1 h 66"/>
                  <a:gd name="T72" fmla="*/ 2 w 41"/>
                  <a:gd name="T73" fmla="*/ 1 h 66"/>
                  <a:gd name="T74" fmla="*/ 2 w 41"/>
                  <a:gd name="T75" fmla="*/ 0 h 66"/>
                  <a:gd name="T76" fmla="*/ 0 w 41"/>
                  <a:gd name="T77" fmla="*/ 1 h 66"/>
                  <a:gd name="T78" fmla="*/ 0 w 41"/>
                  <a:gd name="T79" fmla="*/ 3 h 66"/>
                  <a:gd name="T80" fmla="*/ 1 w 41"/>
                  <a:gd name="T81" fmla="*/ 3 h 66"/>
                  <a:gd name="T82" fmla="*/ 1 w 41"/>
                  <a:gd name="T83" fmla="*/ 3 h 66"/>
                  <a:gd name="T84" fmla="*/ 1 w 41"/>
                  <a:gd name="T85" fmla="*/ 3 h 66"/>
                  <a:gd name="T86" fmla="*/ 1 w 41"/>
                  <a:gd name="T87" fmla="*/ 3 h 66"/>
                  <a:gd name="T88" fmla="*/ 1 w 41"/>
                  <a:gd name="T89" fmla="*/ 3 h 66"/>
                  <a:gd name="T90" fmla="*/ 1 w 41"/>
                  <a:gd name="T91" fmla="*/ 3 h 66"/>
                  <a:gd name="T92" fmla="*/ 1 w 41"/>
                  <a:gd name="T93" fmla="*/ 3 h 66"/>
                  <a:gd name="T94" fmla="*/ 1 w 41"/>
                  <a:gd name="T95" fmla="*/ 2 h 66"/>
                  <a:gd name="T96" fmla="*/ 1 w 41"/>
                  <a:gd name="T97" fmla="*/ 2 h 66"/>
                  <a:gd name="T98" fmla="*/ 1 w 41"/>
                  <a:gd name="T99" fmla="*/ 2 h 66"/>
                  <a:gd name="T100" fmla="*/ 1 w 41"/>
                  <a:gd name="T101" fmla="*/ 1 h 66"/>
                  <a:gd name="T102" fmla="*/ 1 w 41"/>
                  <a:gd name="T103" fmla="*/ 1 h 66"/>
                  <a:gd name="T104" fmla="*/ 0 w 41"/>
                  <a:gd name="T105" fmla="*/ 1 h 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
                  <a:gd name="T160" fmla="*/ 0 h 66"/>
                  <a:gd name="T161" fmla="*/ 41 w 41"/>
                  <a:gd name="T162" fmla="*/ 66 h 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 h="66">
                    <a:moveTo>
                      <a:pt x="41" y="0"/>
                    </a:moveTo>
                    <a:lnTo>
                      <a:pt x="41" y="1"/>
                    </a:lnTo>
                    <a:lnTo>
                      <a:pt x="35" y="3"/>
                    </a:lnTo>
                    <a:lnTo>
                      <a:pt x="31" y="4"/>
                    </a:lnTo>
                    <a:lnTo>
                      <a:pt x="20" y="15"/>
                    </a:lnTo>
                    <a:lnTo>
                      <a:pt x="19" y="18"/>
                    </a:lnTo>
                    <a:lnTo>
                      <a:pt x="16" y="27"/>
                    </a:lnTo>
                    <a:lnTo>
                      <a:pt x="19" y="27"/>
                    </a:lnTo>
                    <a:lnTo>
                      <a:pt x="21" y="25"/>
                    </a:lnTo>
                    <a:lnTo>
                      <a:pt x="28" y="25"/>
                    </a:lnTo>
                    <a:lnTo>
                      <a:pt x="34" y="28"/>
                    </a:lnTo>
                    <a:lnTo>
                      <a:pt x="35" y="29"/>
                    </a:lnTo>
                    <a:lnTo>
                      <a:pt x="38" y="34"/>
                    </a:lnTo>
                    <a:lnTo>
                      <a:pt x="40" y="38"/>
                    </a:lnTo>
                    <a:lnTo>
                      <a:pt x="41" y="43"/>
                    </a:lnTo>
                    <a:lnTo>
                      <a:pt x="41" y="48"/>
                    </a:lnTo>
                    <a:lnTo>
                      <a:pt x="40" y="52"/>
                    </a:lnTo>
                    <a:lnTo>
                      <a:pt x="37" y="57"/>
                    </a:lnTo>
                    <a:lnTo>
                      <a:pt x="31" y="63"/>
                    </a:lnTo>
                    <a:lnTo>
                      <a:pt x="28" y="64"/>
                    </a:lnTo>
                    <a:lnTo>
                      <a:pt x="24" y="64"/>
                    </a:lnTo>
                    <a:lnTo>
                      <a:pt x="21" y="66"/>
                    </a:lnTo>
                    <a:lnTo>
                      <a:pt x="17" y="66"/>
                    </a:lnTo>
                    <a:lnTo>
                      <a:pt x="13" y="64"/>
                    </a:lnTo>
                    <a:lnTo>
                      <a:pt x="10" y="63"/>
                    </a:lnTo>
                    <a:lnTo>
                      <a:pt x="7" y="60"/>
                    </a:lnTo>
                    <a:lnTo>
                      <a:pt x="5" y="56"/>
                    </a:lnTo>
                    <a:lnTo>
                      <a:pt x="3" y="53"/>
                    </a:lnTo>
                    <a:lnTo>
                      <a:pt x="0" y="45"/>
                    </a:lnTo>
                    <a:lnTo>
                      <a:pt x="0" y="32"/>
                    </a:lnTo>
                    <a:lnTo>
                      <a:pt x="2" y="27"/>
                    </a:lnTo>
                    <a:lnTo>
                      <a:pt x="5" y="20"/>
                    </a:lnTo>
                    <a:lnTo>
                      <a:pt x="9" y="14"/>
                    </a:lnTo>
                    <a:lnTo>
                      <a:pt x="13" y="10"/>
                    </a:lnTo>
                    <a:lnTo>
                      <a:pt x="19" y="6"/>
                    </a:lnTo>
                    <a:lnTo>
                      <a:pt x="26" y="3"/>
                    </a:lnTo>
                    <a:lnTo>
                      <a:pt x="33" y="1"/>
                    </a:lnTo>
                    <a:lnTo>
                      <a:pt x="41" y="0"/>
                    </a:lnTo>
                    <a:close/>
                    <a:moveTo>
                      <a:pt x="14" y="31"/>
                    </a:moveTo>
                    <a:lnTo>
                      <a:pt x="14" y="53"/>
                    </a:lnTo>
                    <a:lnTo>
                      <a:pt x="17" y="59"/>
                    </a:lnTo>
                    <a:lnTo>
                      <a:pt x="21" y="63"/>
                    </a:lnTo>
                    <a:lnTo>
                      <a:pt x="24" y="62"/>
                    </a:lnTo>
                    <a:lnTo>
                      <a:pt x="26" y="59"/>
                    </a:lnTo>
                    <a:lnTo>
                      <a:pt x="27" y="57"/>
                    </a:lnTo>
                    <a:lnTo>
                      <a:pt x="27" y="55"/>
                    </a:lnTo>
                    <a:lnTo>
                      <a:pt x="28" y="49"/>
                    </a:lnTo>
                    <a:lnTo>
                      <a:pt x="27" y="42"/>
                    </a:lnTo>
                    <a:lnTo>
                      <a:pt x="27" y="36"/>
                    </a:lnTo>
                    <a:lnTo>
                      <a:pt x="24" y="32"/>
                    </a:lnTo>
                    <a:lnTo>
                      <a:pt x="21" y="29"/>
                    </a:lnTo>
                    <a:lnTo>
                      <a:pt x="17" y="29"/>
                    </a:lnTo>
                    <a:lnTo>
                      <a:pt x="14" y="31"/>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50" name="Rectangle 251"/>
              <p:cNvSpPr>
                <a:spLocks noChangeArrowheads="1"/>
              </p:cNvSpPr>
              <p:nvPr/>
            </p:nvSpPr>
            <p:spPr bwMode="auto">
              <a:xfrm>
                <a:off x="5306" y="3627"/>
                <a:ext cx="64" cy="85"/>
              </a:xfrm>
              <a:prstGeom prst="rect">
                <a:avLst/>
              </a:prstGeom>
              <a:solidFill>
                <a:srgbClr val="0000CC"/>
              </a:solidFill>
              <a:ln w="0">
                <a:solidFill>
                  <a:srgbClr val="0000CC"/>
                </a:solidFill>
                <a:miter lim="800000"/>
                <a:headEnd/>
                <a:tailEnd/>
              </a:ln>
            </p:spPr>
            <p:txBody>
              <a:bodyPr/>
              <a:lstStyle/>
              <a:p>
                <a:endParaRPr lang="ja-JP" altLang="en-US" sz="1300"/>
              </a:p>
            </p:txBody>
          </p:sp>
          <p:sp>
            <p:nvSpPr>
              <p:cNvPr id="351" name="Rectangle 252"/>
              <p:cNvSpPr>
                <a:spLocks noChangeArrowheads="1"/>
              </p:cNvSpPr>
              <p:nvPr/>
            </p:nvSpPr>
            <p:spPr bwMode="auto">
              <a:xfrm>
                <a:off x="5306" y="3542"/>
                <a:ext cx="64" cy="85"/>
              </a:xfrm>
              <a:prstGeom prst="rect">
                <a:avLst/>
              </a:prstGeom>
              <a:solidFill>
                <a:srgbClr val="0029CC"/>
              </a:solidFill>
              <a:ln w="0">
                <a:solidFill>
                  <a:srgbClr val="0029CC"/>
                </a:solidFill>
                <a:miter lim="800000"/>
                <a:headEnd/>
                <a:tailEnd/>
              </a:ln>
            </p:spPr>
            <p:txBody>
              <a:bodyPr/>
              <a:lstStyle/>
              <a:p>
                <a:endParaRPr lang="ja-JP" altLang="en-US" sz="1300"/>
              </a:p>
            </p:txBody>
          </p:sp>
          <p:sp>
            <p:nvSpPr>
              <p:cNvPr id="352" name="Rectangle 253"/>
              <p:cNvSpPr>
                <a:spLocks noChangeArrowheads="1"/>
              </p:cNvSpPr>
              <p:nvPr/>
            </p:nvSpPr>
            <p:spPr bwMode="auto">
              <a:xfrm>
                <a:off x="5306" y="3456"/>
                <a:ext cx="64" cy="86"/>
              </a:xfrm>
              <a:prstGeom prst="rect">
                <a:avLst/>
              </a:prstGeom>
              <a:solidFill>
                <a:srgbClr val="0052CC"/>
              </a:solidFill>
              <a:ln w="0">
                <a:solidFill>
                  <a:srgbClr val="0052CC"/>
                </a:solidFill>
                <a:miter lim="800000"/>
                <a:headEnd/>
                <a:tailEnd/>
              </a:ln>
            </p:spPr>
            <p:txBody>
              <a:bodyPr/>
              <a:lstStyle/>
              <a:p>
                <a:endParaRPr lang="ja-JP" altLang="en-US" sz="1300"/>
              </a:p>
            </p:txBody>
          </p:sp>
          <p:sp>
            <p:nvSpPr>
              <p:cNvPr id="353" name="Rectangle 254"/>
              <p:cNvSpPr>
                <a:spLocks noChangeArrowheads="1"/>
              </p:cNvSpPr>
              <p:nvPr/>
            </p:nvSpPr>
            <p:spPr bwMode="auto">
              <a:xfrm>
                <a:off x="5306" y="3371"/>
                <a:ext cx="64" cy="85"/>
              </a:xfrm>
              <a:prstGeom prst="rect">
                <a:avLst/>
              </a:prstGeom>
              <a:solidFill>
                <a:srgbClr val="007ACC"/>
              </a:solidFill>
              <a:ln w="0">
                <a:solidFill>
                  <a:srgbClr val="007ACC"/>
                </a:solidFill>
                <a:miter lim="800000"/>
                <a:headEnd/>
                <a:tailEnd/>
              </a:ln>
            </p:spPr>
            <p:txBody>
              <a:bodyPr/>
              <a:lstStyle/>
              <a:p>
                <a:endParaRPr lang="ja-JP" altLang="en-US" sz="1300"/>
              </a:p>
            </p:txBody>
          </p:sp>
          <p:sp>
            <p:nvSpPr>
              <p:cNvPr id="354" name="Rectangle 255"/>
              <p:cNvSpPr>
                <a:spLocks noChangeArrowheads="1"/>
              </p:cNvSpPr>
              <p:nvPr/>
            </p:nvSpPr>
            <p:spPr bwMode="auto">
              <a:xfrm>
                <a:off x="5306" y="3285"/>
                <a:ext cx="64" cy="85"/>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355" name="Rectangle 256"/>
              <p:cNvSpPr>
                <a:spLocks noChangeArrowheads="1"/>
              </p:cNvSpPr>
              <p:nvPr/>
            </p:nvSpPr>
            <p:spPr bwMode="auto">
              <a:xfrm>
                <a:off x="5306" y="3200"/>
                <a:ext cx="64" cy="85"/>
              </a:xfrm>
              <a:prstGeom prst="rect">
                <a:avLst/>
              </a:prstGeom>
              <a:solidFill>
                <a:srgbClr val="00CCCC"/>
              </a:solidFill>
              <a:ln w="0">
                <a:solidFill>
                  <a:srgbClr val="00CCCC"/>
                </a:solidFill>
                <a:miter lim="800000"/>
                <a:headEnd/>
                <a:tailEnd/>
              </a:ln>
            </p:spPr>
            <p:txBody>
              <a:bodyPr/>
              <a:lstStyle/>
              <a:p>
                <a:endParaRPr lang="ja-JP" altLang="en-US" sz="1300"/>
              </a:p>
            </p:txBody>
          </p:sp>
          <p:sp>
            <p:nvSpPr>
              <p:cNvPr id="356" name="Rectangle 257"/>
              <p:cNvSpPr>
                <a:spLocks noChangeArrowheads="1"/>
              </p:cNvSpPr>
              <p:nvPr/>
            </p:nvSpPr>
            <p:spPr bwMode="auto">
              <a:xfrm>
                <a:off x="5306" y="3115"/>
                <a:ext cx="64" cy="85"/>
              </a:xfrm>
              <a:prstGeom prst="rect">
                <a:avLst/>
              </a:prstGeom>
              <a:solidFill>
                <a:srgbClr val="00CCA3"/>
              </a:solidFill>
              <a:ln w="0">
                <a:solidFill>
                  <a:srgbClr val="00CCA3"/>
                </a:solidFill>
                <a:miter lim="800000"/>
                <a:headEnd/>
                <a:tailEnd/>
              </a:ln>
            </p:spPr>
            <p:txBody>
              <a:bodyPr/>
              <a:lstStyle/>
              <a:p>
                <a:endParaRPr lang="ja-JP" altLang="en-US" sz="1300"/>
              </a:p>
            </p:txBody>
          </p:sp>
          <p:sp>
            <p:nvSpPr>
              <p:cNvPr id="357" name="Rectangle 258"/>
              <p:cNvSpPr>
                <a:spLocks noChangeArrowheads="1"/>
              </p:cNvSpPr>
              <p:nvPr/>
            </p:nvSpPr>
            <p:spPr bwMode="auto">
              <a:xfrm>
                <a:off x="5306" y="3030"/>
                <a:ext cx="64" cy="85"/>
              </a:xfrm>
              <a:prstGeom prst="rect">
                <a:avLst/>
              </a:prstGeom>
              <a:solidFill>
                <a:srgbClr val="00CC7A"/>
              </a:solidFill>
              <a:ln w="0">
                <a:solidFill>
                  <a:srgbClr val="00CC7A"/>
                </a:solidFill>
                <a:miter lim="800000"/>
                <a:headEnd/>
                <a:tailEnd/>
              </a:ln>
            </p:spPr>
            <p:txBody>
              <a:bodyPr/>
              <a:lstStyle/>
              <a:p>
                <a:endParaRPr lang="ja-JP" altLang="en-US" sz="1300"/>
              </a:p>
            </p:txBody>
          </p:sp>
          <p:sp>
            <p:nvSpPr>
              <p:cNvPr id="358" name="Rectangle 259"/>
              <p:cNvSpPr>
                <a:spLocks noChangeArrowheads="1"/>
              </p:cNvSpPr>
              <p:nvPr/>
            </p:nvSpPr>
            <p:spPr bwMode="auto">
              <a:xfrm>
                <a:off x="5306" y="2944"/>
                <a:ext cx="64" cy="86"/>
              </a:xfrm>
              <a:prstGeom prst="rect">
                <a:avLst/>
              </a:prstGeom>
              <a:solidFill>
                <a:srgbClr val="00CC52"/>
              </a:solidFill>
              <a:ln w="0">
                <a:solidFill>
                  <a:srgbClr val="00CC52"/>
                </a:solidFill>
                <a:miter lim="800000"/>
                <a:headEnd/>
                <a:tailEnd/>
              </a:ln>
            </p:spPr>
            <p:txBody>
              <a:bodyPr/>
              <a:lstStyle/>
              <a:p>
                <a:endParaRPr lang="ja-JP" altLang="en-US" sz="1300"/>
              </a:p>
            </p:txBody>
          </p:sp>
          <p:sp>
            <p:nvSpPr>
              <p:cNvPr id="359" name="Rectangle 260"/>
              <p:cNvSpPr>
                <a:spLocks noChangeArrowheads="1"/>
              </p:cNvSpPr>
              <p:nvPr/>
            </p:nvSpPr>
            <p:spPr bwMode="auto">
              <a:xfrm>
                <a:off x="5306" y="2859"/>
                <a:ext cx="64" cy="85"/>
              </a:xfrm>
              <a:prstGeom prst="rect">
                <a:avLst/>
              </a:prstGeom>
              <a:solidFill>
                <a:srgbClr val="00CC29"/>
              </a:solidFill>
              <a:ln w="0">
                <a:solidFill>
                  <a:srgbClr val="00CC29"/>
                </a:solidFill>
                <a:miter lim="800000"/>
                <a:headEnd/>
                <a:tailEnd/>
              </a:ln>
            </p:spPr>
            <p:txBody>
              <a:bodyPr/>
              <a:lstStyle/>
              <a:p>
                <a:endParaRPr lang="ja-JP" altLang="en-US" sz="1300"/>
              </a:p>
            </p:txBody>
          </p:sp>
          <p:sp>
            <p:nvSpPr>
              <p:cNvPr id="360" name="Rectangle 261"/>
              <p:cNvSpPr>
                <a:spLocks noChangeArrowheads="1"/>
              </p:cNvSpPr>
              <p:nvPr/>
            </p:nvSpPr>
            <p:spPr bwMode="auto">
              <a:xfrm>
                <a:off x="5306" y="2773"/>
                <a:ext cx="64" cy="86"/>
              </a:xfrm>
              <a:prstGeom prst="rect">
                <a:avLst/>
              </a:prstGeom>
              <a:solidFill>
                <a:srgbClr val="00CC00"/>
              </a:solidFill>
              <a:ln w="0">
                <a:solidFill>
                  <a:srgbClr val="00CC00"/>
                </a:solidFill>
                <a:miter lim="800000"/>
                <a:headEnd/>
                <a:tailEnd/>
              </a:ln>
            </p:spPr>
            <p:txBody>
              <a:bodyPr/>
              <a:lstStyle/>
              <a:p>
                <a:endParaRPr lang="ja-JP" altLang="en-US" sz="1300"/>
              </a:p>
            </p:txBody>
          </p:sp>
          <p:sp>
            <p:nvSpPr>
              <p:cNvPr id="361" name="Rectangle 262"/>
              <p:cNvSpPr>
                <a:spLocks noChangeArrowheads="1"/>
              </p:cNvSpPr>
              <p:nvPr/>
            </p:nvSpPr>
            <p:spPr bwMode="auto">
              <a:xfrm>
                <a:off x="5306" y="2688"/>
                <a:ext cx="64" cy="85"/>
              </a:xfrm>
              <a:prstGeom prst="rect">
                <a:avLst/>
              </a:prstGeom>
              <a:solidFill>
                <a:srgbClr val="29CC00"/>
              </a:solidFill>
              <a:ln w="0">
                <a:solidFill>
                  <a:srgbClr val="29CC00"/>
                </a:solidFill>
                <a:miter lim="800000"/>
                <a:headEnd/>
                <a:tailEnd/>
              </a:ln>
            </p:spPr>
            <p:txBody>
              <a:bodyPr/>
              <a:lstStyle/>
              <a:p>
                <a:endParaRPr lang="ja-JP" altLang="en-US" sz="1300"/>
              </a:p>
            </p:txBody>
          </p:sp>
          <p:sp>
            <p:nvSpPr>
              <p:cNvPr id="362" name="Rectangle 263"/>
              <p:cNvSpPr>
                <a:spLocks noChangeArrowheads="1"/>
              </p:cNvSpPr>
              <p:nvPr/>
            </p:nvSpPr>
            <p:spPr bwMode="auto">
              <a:xfrm>
                <a:off x="5306" y="2603"/>
                <a:ext cx="64" cy="85"/>
              </a:xfrm>
              <a:prstGeom prst="rect">
                <a:avLst/>
              </a:prstGeom>
              <a:solidFill>
                <a:srgbClr val="52CC00"/>
              </a:solidFill>
              <a:ln w="0">
                <a:solidFill>
                  <a:srgbClr val="52CC00"/>
                </a:solidFill>
                <a:miter lim="800000"/>
                <a:headEnd/>
                <a:tailEnd/>
              </a:ln>
            </p:spPr>
            <p:txBody>
              <a:bodyPr/>
              <a:lstStyle/>
              <a:p>
                <a:endParaRPr lang="ja-JP" altLang="en-US" sz="1300"/>
              </a:p>
            </p:txBody>
          </p:sp>
          <p:sp>
            <p:nvSpPr>
              <p:cNvPr id="363" name="Rectangle 264"/>
              <p:cNvSpPr>
                <a:spLocks noChangeArrowheads="1"/>
              </p:cNvSpPr>
              <p:nvPr/>
            </p:nvSpPr>
            <p:spPr bwMode="auto">
              <a:xfrm>
                <a:off x="5306" y="2517"/>
                <a:ext cx="64" cy="85"/>
              </a:xfrm>
              <a:prstGeom prst="rect">
                <a:avLst/>
              </a:prstGeom>
              <a:solidFill>
                <a:srgbClr val="7ACC00"/>
              </a:solidFill>
              <a:ln w="0">
                <a:solidFill>
                  <a:srgbClr val="7ACC00"/>
                </a:solidFill>
                <a:miter lim="800000"/>
                <a:headEnd/>
                <a:tailEnd/>
              </a:ln>
            </p:spPr>
            <p:txBody>
              <a:bodyPr/>
              <a:lstStyle/>
              <a:p>
                <a:endParaRPr lang="ja-JP" altLang="en-US" sz="1300"/>
              </a:p>
            </p:txBody>
          </p:sp>
          <p:sp>
            <p:nvSpPr>
              <p:cNvPr id="364" name="Rectangle 265"/>
              <p:cNvSpPr>
                <a:spLocks noChangeArrowheads="1"/>
              </p:cNvSpPr>
              <p:nvPr/>
            </p:nvSpPr>
            <p:spPr bwMode="auto">
              <a:xfrm>
                <a:off x="5306" y="2432"/>
                <a:ext cx="64" cy="85"/>
              </a:xfrm>
              <a:prstGeom prst="rect">
                <a:avLst/>
              </a:prstGeom>
              <a:solidFill>
                <a:srgbClr val="A3CC00"/>
              </a:solidFill>
              <a:ln w="0">
                <a:solidFill>
                  <a:srgbClr val="A3CC00"/>
                </a:solidFill>
                <a:miter lim="800000"/>
                <a:headEnd/>
                <a:tailEnd/>
              </a:ln>
            </p:spPr>
            <p:txBody>
              <a:bodyPr/>
              <a:lstStyle/>
              <a:p>
                <a:endParaRPr lang="ja-JP" altLang="en-US" sz="1300"/>
              </a:p>
            </p:txBody>
          </p:sp>
          <p:sp>
            <p:nvSpPr>
              <p:cNvPr id="365" name="Rectangle 266"/>
              <p:cNvSpPr>
                <a:spLocks noChangeArrowheads="1"/>
              </p:cNvSpPr>
              <p:nvPr/>
            </p:nvSpPr>
            <p:spPr bwMode="auto">
              <a:xfrm>
                <a:off x="5306" y="2347"/>
                <a:ext cx="64" cy="85"/>
              </a:xfrm>
              <a:prstGeom prst="rect">
                <a:avLst/>
              </a:prstGeom>
              <a:solidFill>
                <a:srgbClr val="CCCC00"/>
              </a:solidFill>
              <a:ln w="0">
                <a:solidFill>
                  <a:srgbClr val="CCCC00"/>
                </a:solidFill>
                <a:miter lim="800000"/>
                <a:headEnd/>
                <a:tailEnd/>
              </a:ln>
            </p:spPr>
            <p:txBody>
              <a:bodyPr/>
              <a:lstStyle/>
              <a:p>
                <a:endParaRPr lang="ja-JP" altLang="en-US" sz="1300"/>
              </a:p>
            </p:txBody>
          </p:sp>
          <p:sp>
            <p:nvSpPr>
              <p:cNvPr id="366" name="Rectangle 267"/>
              <p:cNvSpPr>
                <a:spLocks noChangeArrowheads="1"/>
              </p:cNvSpPr>
              <p:nvPr/>
            </p:nvSpPr>
            <p:spPr bwMode="auto">
              <a:xfrm>
                <a:off x="5306" y="2262"/>
                <a:ext cx="64" cy="85"/>
              </a:xfrm>
              <a:prstGeom prst="rect">
                <a:avLst/>
              </a:prstGeom>
              <a:solidFill>
                <a:srgbClr val="CCA300"/>
              </a:solidFill>
              <a:ln w="0">
                <a:solidFill>
                  <a:srgbClr val="CCA300"/>
                </a:solidFill>
                <a:miter lim="800000"/>
                <a:headEnd/>
                <a:tailEnd/>
              </a:ln>
            </p:spPr>
            <p:txBody>
              <a:bodyPr/>
              <a:lstStyle/>
              <a:p>
                <a:endParaRPr lang="ja-JP" altLang="en-US" sz="1300"/>
              </a:p>
            </p:txBody>
          </p:sp>
          <p:sp>
            <p:nvSpPr>
              <p:cNvPr id="367" name="Rectangle 268"/>
              <p:cNvSpPr>
                <a:spLocks noChangeArrowheads="1"/>
              </p:cNvSpPr>
              <p:nvPr/>
            </p:nvSpPr>
            <p:spPr bwMode="auto">
              <a:xfrm>
                <a:off x="5306" y="2176"/>
                <a:ext cx="64" cy="86"/>
              </a:xfrm>
              <a:prstGeom prst="rect">
                <a:avLst/>
              </a:prstGeom>
              <a:solidFill>
                <a:srgbClr val="CC7A00"/>
              </a:solidFill>
              <a:ln w="0">
                <a:solidFill>
                  <a:srgbClr val="CC7A00"/>
                </a:solidFill>
                <a:miter lim="800000"/>
                <a:headEnd/>
                <a:tailEnd/>
              </a:ln>
            </p:spPr>
            <p:txBody>
              <a:bodyPr/>
              <a:lstStyle/>
              <a:p>
                <a:endParaRPr lang="ja-JP" altLang="en-US" sz="1300"/>
              </a:p>
            </p:txBody>
          </p:sp>
          <p:sp>
            <p:nvSpPr>
              <p:cNvPr id="368" name="Rectangle 269"/>
              <p:cNvSpPr>
                <a:spLocks noChangeArrowheads="1"/>
              </p:cNvSpPr>
              <p:nvPr/>
            </p:nvSpPr>
            <p:spPr bwMode="auto">
              <a:xfrm>
                <a:off x="5306" y="2090"/>
                <a:ext cx="64" cy="86"/>
              </a:xfrm>
              <a:prstGeom prst="rect">
                <a:avLst/>
              </a:prstGeom>
              <a:solidFill>
                <a:srgbClr val="CC5200"/>
              </a:solidFill>
              <a:ln w="0">
                <a:solidFill>
                  <a:srgbClr val="CC5200"/>
                </a:solidFill>
                <a:miter lim="800000"/>
                <a:headEnd/>
                <a:tailEnd/>
              </a:ln>
            </p:spPr>
            <p:txBody>
              <a:bodyPr/>
              <a:lstStyle/>
              <a:p>
                <a:endParaRPr lang="ja-JP" altLang="en-US" sz="1300"/>
              </a:p>
            </p:txBody>
          </p:sp>
          <p:sp>
            <p:nvSpPr>
              <p:cNvPr id="369" name="Rectangle 270"/>
              <p:cNvSpPr>
                <a:spLocks noChangeArrowheads="1"/>
              </p:cNvSpPr>
              <p:nvPr/>
            </p:nvSpPr>
            <p:spPr bwMode="auto">
              <a:xfrm>
                <a:off x="5306" y="2005"/>
                <a:ext cx="64" cy="85"/>
              </a:xfrm>
              <a:prstGeom prst="rect">
                <a:avLst/>
              </a:prstGeom>
              <a:solidFill>
                <a:srgbClr val="CC2900"/>
              </a:solidFill>
              <a:ln w="0">
                <a:solidFill>
                  <a:srgbClr val="CC2900"/>
                </a:solidFill>
                <a:miter lim="800000"/>
                <a:headEnd/>
                <a:tailEnd/>
              </a:ln>
            </p:spPr>
            <p:txBody>
              <a:bodyPr/>
              <a:lstStyle/>
              <a:p>
                <a:endParaRPr lang="ja-JP" altLang="en-US" sz="1300"/>
              </a:p>
            </p:txBody>
          </p:sp>
          <p:sp>
            <p:nvSpPr>
              <p:cNvPr id="370" name="Rectangle 271"/>
              <p:cNvSpPr>
                <a:spLocks noChangeArrowheads="1"/>
              </p:cNvSpPr>
              <p:nvPr/>
            </p:nvSpPr>
            <p:spPr bwMode="auto">
              <a:xfrm>
                <a:off x="5306" y="1920"/>
                <a:ext cx="64" cy="85"/>
              </a:xfrm>
              <a:prstGeom prst="rect">
                <a:avLst/>
              </a:prstGeom>
              <a:solidFill>
                <a:srgbClr val="000000"/>
              </a:solidFill>
              <a:ln w="0">
                <a:solidFill>
                  <a:srgbClr val="000000"/>
                </a:solidFill>
                <a:miter lim="800000"/>
                <a:headEnd/>
                <a:tailEnd/>
              </a:ln>
            </p:spPr>
            <p:txBody>
              <a:bodyPr/>
              <a:lstStyle/>
              <a:p>
                <a:endParaRPr lang="ja-JP" altLang="en-US" sz="1300"/>
              </a:p>
            </p:txBody>
          </p:sp>
          <p:sp>
            <p:nvSpPr>
              <p:cNvPr id="371" name="Line 272"/>
              <p:cNvSpPr>
                <a:spLocks noChangeShapeType="1"/>
              </p:cNvSpPr>
              <p:nvPr/>
            </p:nvSpPr>
            <p:spPr bwMode="auto">
              <a:xfrm flipV="1">
                <a:off x="5306" y="1919"/>
                <a:ext cx="0" cy="1793"/>
              </a:xfrm>
              <a:prstGeom prst="line">
                <a:avLst/>
              </a:prstGeom>
              <a:noFill/>
              <a:ln w="1588">
                <a:solidFill>
                  <a:srgbClr val="000000"/>
                </a:solidFill>
                <a:round/>
                <a:headEnd/>
                <a:tailEnd/>
              </a:ln>
            </p:spPr>
            <p:txBody>
              <a:bodyPr/>
              <a:lstStyle/>
              <a:p>
                <a:endParaRPr lang="ja-JP" altLang="en-US" sz="1300"/>
              </a:p>
            </p:txBody>
          </p:sp>
          <p:sp>
            <p:nvSpPr>
              <p:cNvPr id="372" name="Line 273"/>
              <p:cNvSpPr>
                <a:spLocks noChangeShapeType="1"/>
              </p:cNvSpPr>
              <p:nvPr/>
            </p:nvSpPr>
            <p:spPr bwMode="auto">
              <a:xfrm>
                <a:off x="5306" y="1919"/>
                <a:ext cx="64" cy="0"/>
              </a:xfrm>
              <a:prstGeom prst="line">
                <a:avLst/>
              </a:prstGeom>
              <a:noFill/>
              <a:ln w="1588">
                <a:solidFill>
                  <a:srgbClr val="000000"/>
                </a:solidFill>
                <a:round/>
                <a:headEnd/>
                <a:tailEnd/>
              </a:ln>
            </p:spPr>
            <p:txBody>
              <a:bodyPr/>
              <a:lstStyle/>
              <a:p>
                <a:endParaRPr lang="ja-JP" altLang="en-US" sz="1300"/>
              </a:p>
            </p:txBody>
          </p:sp>
          <p:sp>
            <p:nvSpPr>
              <p:cNvPr id="373" name="Line 274"/>
              <p:cNvSpPr>
                <a:spLocks noChangeShapeType="1"/>
              </p:cNvSpPr>
              <p:nvPr/>
            </p:nvSpPr>
            <p:spPr bwMode="auto">
              <a:xfrm>
                <a:off x="5370" y="1919"/>
                <a:ext cx="0" cy="1793"/>
              </a:xfrm>
              <a:prstGeom prst="line">
                <a:avLst/>
              </a:prstGeom>
              <a:noFill/>
              <a:ln w="1588">
                <a:solidFill>
                  <a:srgbClr val="000000"/>
                </a:solidFill>
                <a:round/>
                <a:headEnd/>
                <a:tailEnd/>
              </a:ln>
            </p:spPr>
            <p:txBody>
              <a:bodyPr/>
              <a:lstStyle/>
              <a:p>
                <a:endParaRPr lang="ja-JP" altLang="en-US" sz="1300"/>
              </a:p>
            </p:txBody>
          </p:sp>
          <p:sp>
            <p:nvSpPr>
              <p:cNvPr id="374" name="Line 275"/>
              <p:cNvSpPr>
                <a:spLocks noChangeShapeType="1"/>
              </p:cNvSpPr>
              <p:nvPr/>
            </p:nvSpPr>
            <p:spPr bwMode="auto">
              <a:xfrm flipH="1">
                <a:off x="5306" y="3712"/>
                <a:ext cx="64" cy="0"/>
              </a:xfrm>
              <a:prstGeom prst="line">
                <a:avLst/>
              </a:prstGeom>
              <a:noFill/>
              <a:ln w="1588">
                <a:solidFill>
                  <a:srgbClr val="000000"/>
                </a:solidFill>
                <a:round/>
                <a:headEnd/>
                <a:tailEnd/>
              </a:ln>
            </p:spPr>
            <p:txBody>
              <a:bodyPr/>
              <a:lstStyle/>
              <a:p>
                <a:endParaRPr lang="ja-JP" altLang="en-US" sz="1300"/>
              </a:p>
            </p:txBody>
          </p:sp>
          <p:sp>
            <p:nvSpPr>
              <p:cNvPr id="375" name="Line 276"/>
              <p:cNvSpPr>
                <a:spLocks noChangeShapeType="1"/>
              </p:cNvSpPr>
              <p:nvPr/>
            </p:nvSpPr>
            <p:spPr bwMode="auto">
              <a:xfrm flipV="1">
                <a:off x="5370" y="1919"/>
                <a:ext cx="0" cy="1793"/>
              </a:xfrm>
              <a:prstGeom prst="line">
                <a:avLst/>
              </a:prstGeom>
              <a:noFill/>
              <a:ln w="1588">
                <a:solidFill>
                  <a:srgbClr val="000000"/>
                </a:solidFill>
                <a:round/>
                <a:headEnd/>
                <a:tailEnd/>
              </a:ln>
            </p:spPr>
            <p:txBody>
              <a:bodyPr/>
              <a:lstStyle/>
              <a:p>
                <a:endParaRPr lang="ja-JP" altLang="en-US" sz="1300"/>
              </a:p>
            </p:txBody>
          </p:sp>
          <p:sp>
            <p:nvSpPr>
              <p:cNvPr id="376" name="Line 277"/>
              <p:cNvSpPr>
                <a:spLocks noChangeShapeType="1"/>
              </p:cNvSpPr>
              <p:nvPr/>
            </p:nvSpPr>
            <p:spPr bwMode="auto">
              <a:xfrm>
                <a:off x="5306" y="3712"/>
                <a:ext cx="64" cy="0"/>
              </a:xfrm>
              <a:prstGeom prst="line">
                <a:avLst/>
              </a:prstGeom>
              <a:noFill/>
              <a:ln w="1588">
                <a:solidFill>
                  <a:srgbClr val="000000"/>
                </a:solidFill>
                <a:round/>
                <a:headEnd/>
                <a:tailEnd/>
              </a:ln>
            </p:spPr>
            <p:txBody>
              <a:bodyPr/>
              <a:lstStyle/>
              <a:p>
                <a:endParaRPr lang="ja-JP" altLang="en-US" sz="1300"/>
              </a:p>
            </p:txBody>
          </p:sp>
          <p:sp>
            <p:nvSpPr>
              <p:cNvPr id="377" name="Freeform 278"/>
              <p:cNvSpPr>
                <a:spLocks/>
              </p:cNvSpPr>
              <p:nvPr/>
            </p:nvSpPr>
            <p:spPr bwMode="auto">
              <a:xfrm>
                <a:off x="5384" y="3696"/>
                <a:ext cx="16" cy="32"/>
              </a:xfrm>
              <a:custGeom>
                <a:avLst/>
                <a:gdLst>
                  <a:gd name="T0" fmla="*/ 1 w 33"/>
                  <a:gd name="T1" fmla="*/ 0 h 64"/>
                  <a:gd name="T2" fmla="*/ 1 w 33"/>
                  <a:gd name="T3" fmla="*/ 3 h 64"/>
                  <a:gd name="T4" fmla="*/ 1 w 33"/>
                  <a:gd name="T5" fmla="*/ 3 h 64"/>
                  <a:gd name="T6" fmla="*/ 1 w 33"/>
                  <a:gd name="T7" fmla="*/ 3 h 64"/>
                  <a:gd name="T8" fmla="*/ 1 w 33"/>
                  <a:gd name="T9" fmla="*/ 3 h 64"/>
                  <a:gd name="T10" fmla="*/ 2 w 33"/>
                  <a:gd name="T11" fmla="*/ 3 h 64"/>
                  <a:gd name="T12" fmla="*/ 2 w 33"/>
                  <a:gd name="T13" fmla="*/ 4 h 64"/>
                  <a:gd name="T14" fmla="*/ 0 w 33"/>
                  <a:gd name="T15" fmla="*/ 4 h 64"/>
                  <a:gd name="T16" fmla="*/ 0 w 33"/>
                  <a:gd name="T17" fmla="*/ 3 h 64"/>
                  <a:gd name="T18" fmla="*/ 0 w 33"/>
                  <a:gd name="T19" fmla="*/ 3 h 64"/>
                  <a:gd name="T20" fmla="*/ 0 w 33"/>
                  <a:gd name="T21" fmla="*/ 3 h 64"/>
                  <a:gd name="T22" fmla="*/ 0 w 33"/>
                  <a:gd name="T23" fmla="*/ 3 h 64"/>
                  <a:gd name="T24" fmla="*/ 0 w 33"/>
                  <a:gd name="T25" fmla="*/ 3 h 64"/>
                  <a:gd name="T26" fmla="*/ 0 w 33"/>
                  <a:gd name="T27" fmla="*/ 3 h 64"/>
                  <a:gd name="T28" fmla="*/ 0 w 33"/>
                  <a:gd name="T29" fmla="*/ 3 h 64"/>
                  <a:gd name="T30" fmla="*/ 0 w 33"/>
                  <a:gd name="T31" fmla="*/ 1 h 64"/>
                  <a:gd name="T32" fmla="*/ 0 w 33"/>
                  <a:gd name="T33" fmla="*/ 1 h 64"/>
                  <a:gd name="T34" fmla="*/ 0 w 33"/>
                  <a:gd name="T35" fmla="*/ 1 h 64"/>
                  <a:gd name="T36" fmla="*/ 0 w 33"/>
                  <a:gd name="T37" fmla="*/ 1 h 64"/>
                  <a:gd name="T38" fmla="*/ 0 w 33"/>
                  <a:gd name="T39" fmla="*/ 1 h 64"/>
                  <a:gd name="T40" fmla="*/ 0 w 33"/>
                  <a:gd name="T41" fmla="*/ 1 h 64"/>
                  <a:gd name="T42" fmla="*/ 0 w 33"/>
                  <a:gd name="T43" fmla="*/ 1 h 64"/>
                  <a:gd name="T44" fmla="*/ 0 w 33"/>
                  <a:gd name="T45" fmla="*/ 1 h 64"/>
                  <a:gd name="T46" fmla="*/ 1 w 33"/>
                  <a:gd name="T47" fmla="*/ 0 h 64"/>
                  <a:gd name="T48" fmla="*/ 1 w 33"/>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
                  <a:gd name="T76" fmla="*/ 0 h 64"/>
                  <a:gd name="T77" fmla="*/ 33 w 33"/>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 h="64">
                    <a:moveTo>
                      <a:pt x="24" y="0"/>
                    </a:moveTo>
                    <a:lnTo>
                      <a:pt x="24" y="59"/>
                    </a:lnTo>
                    <a:lnTo>
                      <a:pt x="27" y="62"/>
                    </a:lnTo>
                    <a:lnTo>
                      <a:pt x="28" y="62"/>
                    </a:lnTo>
                    <a:lnTo>
                      <a:pt x="30" y="63"/>
                    </a:lnTo>
                    <a:lnTo>
                      <a:pt x="33" y="63"/>
                    </a:lnTo>
                    <a:lnTo>
                      <a:pt x="33" y="64"/>
                    </a:lnTo>
                    <a:lnTo>
                      <a:pt x="0" y="64"/>
                    </a:lnTo>
                    <a:lnTo>
                      <a:pt x="0" y="63"/>
                    </a:lnTo>
                    <a:lnTo>
                      <a:pt x="5" y="63"/>
                    </a:lnTo>
                    <a:lnTo>
                      <a:pt x="6" y="62"/>
                    </a:lnTo>
                    <a:lnTo>
                      <a:pt x="7" y="62"/>
                    </a:lnTo>
                    <a:lnTo>
                      <a:pt x="9" y="60"/>
                    </a:lnTo>
                    <a:lnTo>
                      <a:pt x="9" y="59"/>
                    </a:lnTo>
                    <a:lnTo>
                      <a:pt x="10" y="57"/>
                    </a:lnTo>
                    <a:lnTo>
                      <a:pt x="10" y="14"/>
                    </a:lnTo>
                    <a:lnTo>
                      <a:pt x="9" y="13"/>
                    </a:lnTo>
                    <a:lnTo>
                      <a:pt x="7" y="13"/>
                    </a:lnTo>
                    <a:lnTo>
                      <a:pt x="7" y="11"/>
                    </a:lnTo>
                    <a:lnTo>
                      <a:pt x="5" y="11"/>
                    </a:lnTo>
                    <a:lnTo>
                      <a:pt x="3" y="13"/>
                    </a:lnTo>
                    <a:lnTo>
                      <a:pt x="2" y="13"/>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78" name="Freeform 279"/>
              <p:cNvSpPr>
                <a:spLocks noEditPoints="1"/>
              </p:cNvSpPr>
              <p:nvPr/>
            </p:nvSpPr>
            <p:spPr bwMode="auto">
              <a:xfrm>
                <a:off x="5405" y="3696"/>
                <a:ext cx="21" cy="33"/>
              </a:xfrm>
              <a:custGeom>
                <a:avLst/>
                <a:gdLst>
                  <a:gd name="T0" fmla="*/ 3 w 40"/>
                  <a:gd name="T1" fmla="*/ 2 h 66"/>
                  <a:gd name="T2" fmla="*/ 3 w 40"/>
                  <a:gd name="T3" fmla="*/ 2 h 66"/>
                  <a:gd name="T4" fmla="*/ 3 w 40"/>
                  <a:gd name="T5" fmla="*/ 3 h 66"/>
                  <a:gd name="T6" fmla="*/ 3 w 40"/>
                  <a:gd name="T7" fmla="*/ 3 h 66"/>
                  <a:gd name="T8" fmla="*/ 2 w 40"/>
                  <a:gd name="T9" fmla="*/ 3 h 66"/>
                  <a:gd name="T10" fmla="*/ 2 w 40"/>
                  <a:gd name="T11" fmla="*/ 4 h 66"/>
                  <a:gd name="T12" fmla="*/ 2 w 40"/>
                  <a:gd name="T13" fmla="*/ 4 h 66"/>
                  <a:gd name="T14" fmla="*/ 1 w 40"/>
                  <a:gd name="T15" fmla="*/ 3 h 66"/>
                  <a:gd name="T16" fmla="*/ 1 w 40"/>
                  <a:gd name="T17" fmla="*/ 3 h 66"/>
                  <a:gd name="T18" fmla="*/ 1 w 40"/>
                  <a:gd name="T19" fmla="*/ 3 h 66"/>
                  <a:gd name="T20" fmla="*/ 1 w 40"/>
                  <a:gd name="T21" fmla="*/ 3 h 66"/>
                  <a:gd name="T22" fmla="*/ 1 w 40"/>
                  <a:gd name="T23" fmla="*/ 3 h 66"/>
                  <a:gd name="T24" fmla="*/ 0 w 40"/>
                  <a:gd name="T25" fmla="*/ 2 h 66"/>
                  <a:gd name="T26" fmla="*/ 0 w 40"/>
                  <a:gd name="T27" fmla="*/ 1 h 66"/>
                  <a:gd name="T28" fmla="*/ 1 w 40"/>
                  <a:gd name="T29" fmla="*/ 1 h 66"/>
                  <a:gd name="T30" fmla="*/ 1 w 40"/>
                  <a:gd name="T31" fmla="*/ 1 h 66"/>
                  <a:gd name="T32" fmla="*/ 1 w 40"/>
                  <a:gd name="T33" fmla="*/ 1 h 66"/>
                  <a:gd name="T34" fmla="*/ 2 w 40"/>
                  <a:gd name="T35" fmla="*/ 0 h 66"/>
                  <a:gd name="T36" fmla="*/ 2 w 40"/>
                  <a:gd name="T37" fmla="*/ 0 h 66"/>
                  <a:gd name="T38" fmla="*/ 2 w 40"/>
                  <a:gd name="T39" fmla="*/ 1 h 66"/>
                  <a:gd name="T40" fmla="*/ 2 w 40"/>
                  <a:gd name="T41" fmla="*/ 1 h 66"/>
                  <a:gd name="T42" fmla="*/ 3 w 40"/>
                  <a:gd name="T43" fmla="*/ 1 h 66"/>
                  <a:gd name="T44" fmla="*/ 3 w 40"/>
                  <a:gd name="T45" fmla="*/ 1 h 66"/>
                  <a:gd name="T46" fmla="*/ 3 w 40"/>
                  <a:gd name="T47" fmla="*/ 1 h 66"/>
                  <a:gd name="T48" fmla="*/ 3 w 40"/>
                  <a:gd name="T49" fmla="*/ 1 h 66"/>
                  <a:gd name="T50" fmla="*/ 3 w 40"/>
                  <a:gd name="T51" fmla="*/ 1 h 66"/>
                  <a:gd name="T52" fmla="*/ 3 w 40"/>
                  <a:gd name="T53" fmla="*/ 2 h 66"/>
                  <a:gd name="T54" fmla="*/ 2 w 40"/>
                  <a:gd name="T55" fmla="*/ 2 h 66"/>
                  <a:gd name="T56" fmla="*/ 2 w 40"/>
                  <a:gd name="T57" fmla="*/ 1 h 66"/>
                  <a:gd name="T58" fmla="*/ 2 w 40"/>
                  <a:gd name="T59" fmla="*/ 1 h 66"/>
                  <a:gd name="T60" fmla="*/ 2 w 40"/>
                  <a:gd name="T61" fmla="*/ 1 h 66"/>
                  <a:gd name="T62" fmla="*/ 2 w 40"/>
                  <a:gd name="T63" fmla="*/ 1 h 66"/>
                  <a:gd name="T64" fmla="*/ 2 w 40"/>
                  <a:gd name="T65" fmla="*/ 1 h 66"/>
                  <a:gd name="T66" fmla="*/ 2 w 40"/>
                  <a:gd name="T67" fmla="*/ 1 h 66"/>
                  <a:gd name="T68" fmla="*/ 1 w 40"/>
                  <a:gd name="T69" fmla="*/ 1 h 66"/>
                  <a:gd name="T70" fmla="*/ 1 w 40"/>
                  <a:gd name="T71" fmla="*/ 1 h 66"/>
                  <a:gd name="T72" fmla="*/ 1 w 40"/>
                  <a:gd name="T73" fmla="*/ 1 h 66"/>
                  <a:gd name="T74" fmla="*/ 1 w 40"/>
                  <a:gd name="T75" fmla="*/ 3 h 66"/>
                  <a:gd name="T76" fmla="*/ 1 w 40"/>
                  <a:gd name="T77" fmla="*/ 3 h 66"/>
                  <a:gd name="T78" fmla="*/ 1 w 40"/>
                  <a:gd name="T79" fmla="*/ 3 h 66"/>
                  <a:gd name="T80" fmla="*/ 2 w 40"/>
                  <a:gd name="T81" fmla="*/ 3 h 66"/>
                  <a:gd name="T82" fmla="*/ 2 w 40"/>
                  <a:gd name="T83" fmla="*/ 3 h 66"/>
                  <a:gd name="T84" fmla="*/ 2 w 40"/>
                  <a:gd name="T85" fmla="*/ 3 h 66"/>
                  <a:gd name="T86" fmla="*/ 2 w 40"/>
                  <a:gd name="T87" fmla="*/ 3 h 66"/>
                  <a:gd name="T88" fmla="*/ 2 w 40"/>
                  <a:gd name="T89" fmla="*/ 3 h 66"/>
                  <a:gd name="T90" fmla="*/ 2 w 40"/>
                  <a:gd name="T91" fmla="*/ 3 h 66"/>
                  <a:gd name="T92" fmla="*/ 2 w 40"/>
                  <a:gd name="T93" fmla="*/ 2 h 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66"/>
                  <a:gd name="T143" fmla="*/ 40 w 40"/>
                  <a:gd name="T144" fmla="*/ 66 h 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66">
                    <a:moveTo>
                      <a:pt x="40" y="32"/>
                    </a:moveTo>
                    <a:lnTo>
                      <a:pt x="39" y="42"/>
                    </a:lnTo>
                    <a:lnTo>
                      <a:pt x="38" y="50"/>
                    </a:lnTo>
                    <a:lnTo>
                      <a:pt x="33" y="59"/>
                    </a:lnTo>
                    <a:lnTo>
                      <a:pt x="31" y="62"/>
                    </a:lnTo>
                    <a:lnTo>
                      <a:pt x="22" y="66"/>
                    </a:lnTo>
                    <a:lnTo>
                      <a:pt x="17" y="66"/>
                    </a:lnTo>
                    <a:lnTo>
                      <a:pt x="11" y="63"/>
                    </a:lnTo>
                    <a:lnTo>
                      <a:pt x="8" y="60"/>
                    </a:lnTo>
                    <a:lnTo>
                      <a:pt x="5" y="56"/>
                    </a:lnTo>
                    <a:lnTo>
                      <a:pt x="4" y="55"/>
                    </a:lnTo>
                    <a:lnTo>
                      <a:pt x="1" y="49"/>
                    </a:lnTo>
                    <a:lnTo>
                      <a:pt x="0" y="41"/>
                    </a:lnTo>
                    <a:lnTo>
                      <a:pt x="0" y="24"/>
                    </a:lnTo>
                    <a:lnTo>
                      <a:pt x="4" y="11"/>
                    </a:lnTo>
                    <a:lnTo>
                      <a:pt x="7" y="7"/>
                    </a:lnTo>
                    <a:lnTo>
                      <a:pt x="12" y="1"/>
                    </a:lnTo>
                    <a:lnTo>
                      <a:pt x="17" y="0"/>
                    </a:lnTo>
                    <a:lnTo>
                      <a:pt x="24" y="0"/>
                    </a:lnTo>
                    <a:lnTo>
                      <a:pt x="26" y="1"/>
                    </a:lnTo>
                    <a:lnTo>
                      <a:pt x="31" y="4"/>
                    </a:lnTo>
                    <a:lnTo>
                      <a:pt x="33" y="7"/>
                    </a:lnTo>
                    <a:lnTo>
                      <a:pt x="35" y="10"/>
                    </a:lnTo>
                    <a:lnTo>
                      <a:pt x="38" y="14"/>
                    </a:lnTo>
                    <a:lnTo>
                      <a:pt x="39" y="20"/>
                    </a:lnTo>
                    <a:lnTo>
                      <a:pt x="40" y="27"/>
                    </a:lnTo>
                    <a:lnTo>
                      <a:pt x="40" y="32"/>
                    </a:lnTo>
                    <a:close/>
                    <a:moveTo>
                      <a:pt x="26" y="32"/>
                    </a:moveTo>
                    <a:lnTo>
                      <a:pt x="26" y="10"/>
                    </a:lnTo>
                    <a:lnTo>
                      <a:pt x="25" y="7"/>
                    </a:lnTo>
                    <a:lnTo>
                      <a:pt x="22" y="4"/>
                    </a:lnTo>
                    <a:lnTo>
                      <a:pt x="21" y="4"/>
                    </a:lnTo>
                    <a:lnTo>
                      <a:pt x="19" y="3"/>
                    </a:lnTo>
                    <a:lnTo>
                      <a:pt x="18" y="3"/>
                    </a:lnTo>
                    <a:lnTo>
                      <a:pt x="15" y="6"/>
                    </a:lnTo>
                    <a:lnTo>
                      <a:pt x="15" y="10"/>
                    </a:lnTo>
                    <a:lnTo>
                      <a:pt x="14" y="15"/>
                    </a:lnTo>
                    <a:lnTo>
                      <a:pt x="14" y="53"/>
                    </a:lnTo>
                    <a:lnTo>
                      <a:pt x="15" y="56"/>
                    </a:lnTo>
                    <a:lnTo>
                      <a:pt x="15" y="60"/>
                    </a:lnTo>
                    <a:lnTo>
                      <a:pt x="18" y="63"/>
                    </a:lnTo>
                    <a:lnTo>
                      <a:pt x="22" y="63"/>
                    </a:lnTo>
                    <a:lnTo>
                      <a:pt x="22" y="62"/>
                    </a:lnTo>
                    <a:lnTo>
                      <a:pt x="25" y="59"/>
                    </a:lnTo>
                    <a:lnTo>
                      <a:pt x="26" y="56"/>
                    </a:lnTo>
                    <a:lnTo>
                      <a:pt x="26" y="53"/>
                    </a:lnTo>
                    <a:lnTo>
                      <a:pt x="26" y="3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79" name="Rectangle 280"/>
              <p:cNvSpPr>
                <a:spLocks noChangeArrowheads="1"/>
              </p:cNvSpPr>
              <p:nvPr/>
            </p:nvSpPr>
            <p:spPr bwMode="auto">
              <a:xfrm>
                <a:off x="5461" y="3678"/>
                <a:ext cx="11" cy="4"/>
              </a:xfrm>
              <a:prstGeom prst="rect">
                <a:avLst/>
              </a:prstGeom>
              <a:solidFill>
                <a:srgbClr val="000000"/>
              </a:solidFill>
              <a:ln w="0">
                <a:solidFill>
                  <a:srgbClr val="000000"/>
                </a:solidFill>
                <a:miter lim="800000"/>
                <a:headEnd/>
                <a:tailEnd/>
              </a:ln>
            </p:spPr>
            <p:txBody>
              <a:bodyPr/>
              <a:lstStyle/>
              <a:p>
                <a:endParaRPr lang="ja-JP" altLang="en-US" sz="1300"/>
              </a:p>
            </p:txBody>
          </p:sp>
          <p:sp>
            <p:nvSpPr>
              <p:cNvPr id="380" name="Freeform 281"/>
              <p:cNvSpPr>
                <a:spLocks/>
              </p:cNvSpPr>
              <p:nvPr/>
            </p:nvSpPr>
            <p:spPr bwMode="auto">
              <a:xfrm>
                <a:off x="5473" y="3663"/>
                <a:ext cx="17" cy="26"/>
              </a:xfrm>
              <a:custGeom>
                <a:avLst/>
                <a:gdLst>
                  <a:gd name="T0" fmla="*/ 2 w 33"/>
                  <a:gd name="T1" fmla="*/ 3 h 52"/>
                  <a:gd name="T2" fmla="*/ 0 w 33"/>
                  <a:gd name="T3" fmla="*/ 3 h 52"/>
                  <a:gd name="T4" fmla="*/ 0 w 33"/>
                  <a:gd name="T5" fmla="*/ 3 h 52"/>
                  <a:gd name="T6" fmla="*/ 1 w 33"/>
                  <a:gd name="T7" fmla="*/ 3 h 52"/>
                  <a:gd name="T8" fmla="*/ 1 w 33"/>
                  <a:gd name="T9" fmla="*/ 3 h 52"/>
                  <a:gd name="T10" fmla="*/ 1 w 33"/>
                  <a:gd name="T11" fmla="*/ 3 h 52"/>
                  <a:gd name="T12" fmla="*/ 2 w 33"/>
                  <a:gd name="T13" fmla="*/ 2 h 52"/>
                  <a:gd name="T14" fmla="*/ 2 w 33"/>
                  <a:gd name="T15" fmla="*/ 2 h 52"/>
                  <a:gd name="T16" fmla="*/ 2 w 33"/>
                  <a:gd name="T17" fmla="*/ 2 h 52"/>
                  <a:gd name="T18" fmla="*/ 2 w 33"/>
                  <a:gd name="T19" fmla="*/ 1 h 52"/>
                  <a:gd name="T20" fmla="*/ 1 w 33"/>
                  <a:gd name="T21" fmla="*/ 1 h 52"/>
                  <a:gd name="T22" fmla="*/ 1 w 33"/>
                  <a:gd name="T23" fmla="*/ 1 h 52"/>
                  <a:gd name="T24" fmla="*/ 1 w 33"/>
                  <a:gd name="T25" fmla="*/ 1 h 52"/>
                  <a:gd name="T26" fmla="*/ 1 w 33"/>
                  <a:gd name="T27" fmla="*/ 1 h 52"/>
                  <a:gd name="T28" fmla="*/ 1 w 33"/>
                  <a:gd name="T29" fmla="*/ 1 h 52"/>
                  <a:gd name="T30" fmla="*/ 0 w 33"/>
                  <a:gd name="T31" fmla="*/ 1 h 52"/>
                  <a:gd name="T32" fmla="*/ 1 w 33"/>
                  <a:gd name="T33" fmla="*/ 1 h 52"/>
                  <a:gd name="T34" fmla="*/ 1 w 33"/>
                  <a:gd name="T35" fmla="*/ 1 h 52"/>
                  <a:gd name="T36" fmla="*/ 1 w 33"/>
                  <a:gd name="T37" fmla="*/ 0 h 52"/>
                  <a:gd name="T38" fmla="*/ 2 w 33"/>
                  <a:gd name="T39" fmla="*/ 0 h 52"/>
                  <a:gd name="T40" fmla="*/ 2 w 33"/>
                  <a:gd name="T41" fmla="*/ 1 h 52"/>
                  <a:gd name="T42" fmla="*/ 2 w 33"/>
                  <a:gd name="T43" fmla="*/ 1 h 52"/>
                  <a:gd name="T44" fmla="*/ 2 w 33"/>
                  <a:gd name="T45" fmla="*/ 1 h 52"/>
                  <a:gd name="T46" fmla="*/ 2 w 33"/>
                  <a:gd name="T47" fmla="*/ 1 h 52"/>
                  <a:gd name="T48" fmla="*/ 2 w 33"/>
                  <a:gd name="T49" fmla="*/ 1 h 52"/>
                  <a:gd name="T50" fmla="*/ 2 w 33"/>
                  <a:gd name="T51" fmla="*/ 2 h 52"/>
                  <a:gd name="T52" fmla="*/ 2 w 33"/>
                  <a:gd name="T53" fmla="*/ 2 h 52"/>
                  <a:gd name="T54" fmla="*/ 2 w 33"/>
                  <a:gd name="T55" fmla="*/ 2 h 52"/>
                  <a:gd name="T56" fmla="*/ 2 w 33"/>
                  <a:gd name="T57" fmla="*/ 2 h 52"/>
                  <a:gd name="T58" fmla="*/ 2 w 33"/>
                  <a:gd name="T59" fmla="*/ 3 h 52"/>
                  <a:gd name="T60" fmla="*/ 1 w 33"/>
                  <a:gd name="T61" fmla="*/ 3 h 52"/>
                  <a:gd name="T62" fmla="*/ 2 w 33"/>
                  <a:gd name="T63" fmla="*/ 3 h 52"/>
                  <a:gd name="T64" fmla="*/ 2 w 33"/>
                  <a:gd name="T65" fmla="*/ 3 h 52"/>
                  <a:gd name="T66" fmla="*/ 2 w 33"/>
                  <a:gd name="T67" fmla="*/ 3 h 52"/>
                  <a:gd name="T68" fmla="*/ 2 w 33"/>
                  <a:gd name="T69" fmla="*/ 3 h 52"/>
                  <a:gd name="T70" fmla="*/ 3 w 33"/>
                  <a:gd name="T71" fmla="*/ 3 h 52"/>
                  <a:gd name="T72" fmla="*/ 2 w 33"/>
                  <a:gd name="T73" fmla="*/ 3 h 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3"/>
                  <a:gd name="T112" fmla="*/ 0 h 52"/>
                  <a:gd name="T113" fmla="*/ 33 w 33"/>
                  <a:gd name="T114" fmla="*/ 52 h 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3" h="52">
                    <a:moveTo>
                      <a:pt x="31" y="52"/>
                    </a:moveTo>
                    <a:lnTo>
                      <a:pt x="0" y="52"/>
                    </a:lnTo>
                    <a:lnTo>
                      <a:pt x="0" y="51"/>
                    </a:lnTo>
                    <a:lnTo>
                      <a:pt x="5" y="45"/>
                    </a:lnTo>
                    <a:lnTo>
                      <a:pt x="10" y="39"/>
                    </a:lnTo>
                    <a:lnTo>
                      <a:pt x="14" y="35"/>
                    </a:lnTo>
                    <a:lnTo>
                      <a:pt x="17" y="31"/>
                    </a:lnTo>
                    <a:lnTo>
                      <a:pt x="18" y="28"/>
                    </a:lnTo>
                    <a:lnTo>
                      <a:pt x="21" y="17"/>
                    </a:lnTo>
                    <a:lnTo>
                      <a:pt x="18" y="11"/>
                    </a:lnTo>
                    <a:lnTo>
                      <a:pt x="15" y="10"/>
                    </a:lnTo>
                    <a:lnTo>
                      <a:pt x="11" y="8"/>
                    </a:lnTo>
                    <a:lnTo>
                      <a:pt x="8" y="10"/>
                    </a:lnTo>
                    <a:lnTo>
                      <a:pt x="4" y="11"/>
                    </a:lnTo>
                    <a:lnTo>
                      <a:pt x="3" y="14"/>
                    </a:lnTo>
                    <a:lnTo>
                      <a:pt x="0" y="14"/>
                    </a:lnTo>
                    <a:lnTo>
                      <a:pt x="3" y="8"/>
                    </a:lnTo>
                    <a:lnTo>
                      <a:pt x="7" y="3"/>
                    </a:lnTo>
                    <a:lnTo>
                      <a:pt x="11" y="0"/>
                    </a:lnTo>
                    <a:lnTo>
                      <a:pt x="19" y="0"/>
                    </a:lnTo>
                    <a:lnTo>
                      <a:pt x="22" y="1"/>
                    </a:lnTo>
                    <a:lnTo>
                      <a:pt x="24" y="1"/>
                    </a:lnTo>
                    <a:lnTo>
                      <a:pt x="26" y="4"/>
                    </a:lnTo>
                    <a:lnTo>
                      <a:pt x="29" y="6"/>
                    </a:lnTo>
                    <a:lnTo>
                      <a:pt x="31" y="10"/>
                    </a:lnTo>
                    <a:lnTo>
                      <a:pt x="31" y="18"/>
                    </a:lnTo>
                    <a:lnTo>
                      <a:pt x="28" y="22"/>
                    </a:lnTo>
                    <a:lnTo>
                      <a:pt x="26" y="27"/>
                    </a:lnTo>
                    <a:lnTo>
                      <a:pt x="22" y="31"/>
                    </a:lnTo>
                    <a:lnTo>
                      <a:pt x="18" y="36"/>
                    </a:lnTo>
                    <a:lnTo>
                      <a:pt x="11" y="42"/>
                    </a:lnTo>
                    <a:lnTo>
                      <a:pt x="29" y="42"/>
                    </a:lnTo>
                    <a:lnTo>
                      <a:pt x="31" y="41"/>
                    </a:lnTo>
                    <a:lnTo>
                      <a:pt x="31" y="39"/>
                    </a:lnTo>
                    <a:lnTo>
                      <a:pt x="32" y="38"/>
                    </a:lnTo>
                    <a:lnTo>
                      <a:pt x="33" y="38"/>
                    </a:lnTo>
                    <a:lnTo>
                      <a:pt x="31" y="5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81" name="Line 282"/>
              <p:cNvSpPr>
                <a:spLocks noChangeShapeType="1"/>
              </p:cNvSpPr>
              <p:nvPr/>
            </p:nvSpPr>
            <p:spPr bwMode="auto">
              <a:xfrm>
                <a:off x="5338" y="3645"/>
                <a:ext cx="32" cy="0"/>
              </a:xfrm>
              <a:prstGeom prst="line">
                <a:avLst/>
              </a:prstGeom>
              <a:noFill/>
              <a:ln w="1588">
                <a:solidFill>
                  <a:srgbClr val="000000"/>
                </a:solidFill>
                <a:round/>
                <a:headEnd/>
                <a:tailEnd/>
              </a:ln>
            </p:spPr>
            <p:txBody>
              <a:bodyPr/>
              <a:lstStyle/>
              <a:p>
                <a:endParaRPr lang="ja-JP" altLang="en-US" sz="1300"/>
              </a:p>
            </p:txBody>
          </p:sp>
          <p:sp>
            <p:nvSpPr>
              <p:cNvPr id="382" name="Line 283"/>
              <p:cNvSpPr>
                <a:spLocks noChangeShapeType="1"/>
              </p:cNvSpPr>
              <p:nvPr/>
            </p:nvSpPr>
            <p:spPr bwMode="auto">
              <a:xfrm>
                <a:off x="5338" y="3605"/>
                <a:ext cx="32" cy="0"/>
              </a:xfrm>
              <a:prstGeom prst="line">
                <a:avLst/>
              </a:prstGeom>
              <a:noFill/>
              <a:ln w="1588">
                <a:solidFill>
                  <a:srgbClr val="000000"/>
                </a:solidFill>
                <a:round/>
                <a:headEnd/>
                <a:tailEnd/>
              </a:ln>
            </p:spPr>
            <p:txBody>
              <a:bodyPr/>
              <a:lstStyle/>
              <a:p>
                <a:endParaRPr lang="ja-JP" altLang="en-US" sz="1300"/>
              </a:p>
            </p:txBody>
          </p:sp>
          <p:sp>
            <p:nvSpPr>
              <p:cNvPr id="383" name="Line 284"/>
              <p:cNvSpPr>
                <a:spLocks noChangeShapeType="1"/>
              </p:cNvSpPr>
              <p:nvPr/>
            </p:nvSpPr>
            <p:spPr bwMode="auto">
              <a:xfrm>
                <a:off x="5338" y="3577"/>
                <a:ext cx="32" cy="0"/>
              </a:xfrm>
              <a:prstGeom prst="line">
                <a:avLst/>
              </a:prstGeom>
              <a:noFill/>
              <a:ln w="1588">
                <a:solidFill>
                  <a:srgbClr val="000000"/>
                </a:solidFill>
                <a:round/>
                <a:headEnd/>
                <a:tailEnd/>
              </a:ln>
            </p:spPr>
            <p:txBody>
              <a:bodyPr/>
              <a:lstStyle/>
              <a:p>
                <a:endParaRPr lang="ja-JP" altLang="en-US" sz="1300"/>
              </a:p>
            </p:txBody>
          </p:sp>
          <p:sp>
            <p:nvSpPr>
              <p:cNvPr id="384" name="Line 285"/>
              <p:cNvSpPr>
                <a:spLocks noChangeShapeType="1"/>
              </p:cNvSpPr>
              <p:nvPr/>
            </p:nvSpPr>
            <p:spPr bwMode="auto">
              <a:xfrm>
                <a:off x="5338" y="3555"/>
                <a:ext cx="32" cy="0"/>
              </a:xfrm>
              <a:prstGeom prst="line">
                <a:avLst/>
              </a:prstGeom>
              <a:noFill/>
              <a:ln w="1588">
                <a:solidFill>
                  <a:srgbClr val="000000"/>
                </a:solidFill>
                <a:round/>
                <a:headEnd/>
                <a:tailEnd/>
              </a:ln>
            </p:spPr>
            <p:txBody>
              <a:bodyPr/>
              <a:lstStyle/>
              <a:p>
                <a:endParaRPr lang="ja-JP" altLang="en-US" sz="1300"/>
              </a:p>
            </p:txBody>
          </p:sp>
          <p:sp>
            <p:nvSpPr>
              <p:cNvPr id="385" name="Line 286"/>
              <p:cNvSpPr>
                <a:spLocks noChangeShapeType="1"/>
              </p:cNvSpPr>
              <p:nvPr/>
            </p:nvSpPr>
            <p:spPr bwMode="auto">
              <a:xfrm>
                <a:off x="5338" y="3538"/>
                <a:ext cx="32" cy="0"/>
              </a:xfrm>
              <a:prstGeom prst="line">
                <a:avLst/>
              </a:prstGeom>
              <a:noFill/>
              <a:ln w="1588">
                <a:solidFill>
                  <a:srgbClr val="000000"/>
                </a:solidFill>
                <a:round/>
                <a:headEnd/>
                <a:tailEnd/>
              </a:ln>
            </p:spPr>
            <p:txBody>
              <a:bodyPr/>
              <a:lstStyle/>
              <a:p>
                <a:endParaRPr lang="ja-JP" altLang="en-US" sz="1300"/>
              </a:p>
            </p:txBody>
          </p:sp>
          <p:sp>
            <p:nvSpPr>
              <p:cNvPr id="386" name="Line 287"/>
              <p:cNvSpPr>
                <a:spLocks noChangeShapeType="1"/>
              </p:cNvSpPr>
              <p:nvPr/>
            </p:nvSpPr>
            <p:spPr bwMode="auto">
              <a:xfrm>
                <a:off x="5338" y="3523"/>
                <a:ext cx="32" cy="0"/>
              </a:xfrm>
              <a:prstGeom prst="line">
                <a:avLst/>
              </a:prstGeom>
              <a:noFill/>
              <a:ln w="1588">
                <a:solidFill>
                  <a:srgbClr val="000000"/>
                </a:solidFill>
                <a:round/>
                <a:headEnd/>
                <a:tailEnd/>
              </a:ln>
            </p:spPr>
            <p:txBody>
              <a:bodyPr/>
              <a:lstStyle/>
              <a:p>
                <a:endParaRPr lang="ja-JP" altLang="en-US" sz="1300"/>
              </a:p>
            </p:txBody>
          </p:sp>
          <p:sp>
            <p:nvSpPr>
              <p:cNvPr id="387" name="Line 288"/>
              <p:cNvSpPr>
                <a:spLocks noChangeShapeType="1"/>
              </p:cNvSpPr>
              <p:nvPr/>
            </p:nvSpPr>
            <p:spPr bwMode="auto">
              <a:xfrm>
                <a:off x="5338" y="3510"/>
                <a:ext cx="32" cy="0"/>
              </a:xfrm>
              <a:prstGeom prst="line">
                <a:avLst/>
              </a:prstGeom>
              <a:noFill/>
              <a:ln w="1588">
                <a:solidFill>
                  <a:srgbClr val="000000"/>
                </a:solidFill>
                <a:round/>
                <a:headEnd/>
                <a:tailEnd/>
              </a:ln>
            </p:spPr>
            <p:txBody>
              <a:bodyPr/>
              <a:lstStyle/>
              <a:p>
                <a:endParaRPr lang="ja-JP" altLang="en-US" sz="1300"/>
              </a:p>
            </p:txBody>
          </p:sp>
          <p:sp>
            <p:nvSpPr>
              <p:cNvPr id="388" name="Line 289"/>
              <p:cNvSpPr>
                <a:spLocks noChangeShapeType="1"/>
              </p:cNvSpPr>
              <p:nvPr/>
            </p:nvSpPr>
            <p:spPr bwMode="auto">
              <a:xfrm>
                <a:off x="5338" y="3499"/>
                <a:ext cx="32" cy="0"/>
              </a:xfrm>
              <a:prstGeom prst="line">
                <a:avLst/>
              </a:prstGeom>
              <a:noFill/>
              <a:ln w="1588">
                <a:solidFill>
                  <a:srgbClr val="000000"/>
                </a:solidFill>
                <a:round/>
                <a:headEnd/>
                <a:tailEnd/>
              </a:ln>
            </p:spPr>
            <p:txBody>
              <a:bodyPr/>
              <a:lstStyle/>
              <a:p>
                <a:endParaRPr lang="ja-JP" altLang="en-US" sz="1300"/>
              </a:p>
            </p:txBody>
          </p:sp>
          <p:sp>
            <p:nvSpPr>
              <p:cNvPr id="389" name="Line 290"/>
              <p:cNvSpPr>
                <a:spLocks noChangeShapeType="1"/>
              </p:cNvSpPr>
              <p:nvPr/>
            </p:nvSpPr>
            <p:spPr bwMode="auto">
              <a:xfrm>
                <a:off x="5306" y="3488"/>
                <a:ext cx="64" cy="0"/>
              </a:xfrm>
              <a:prstGeom prst="line">
                <a:avLst/>
              </a:prstGeom>
              <a:noFill/>
              <a:ln w="1588">
                <a:solidFill>
                  <a:srgbClr val="000000"/>
                </a:solidFill>
                <a:round/>
                <a:headEnd/>
                <a:tailEnd/>
              </a:ln>
            </p:spPr>
            <p:txBody>
              <a:bodyPr/>
              <a:lstStyle/>
              <a:p>
                <a:endParaRPr lang="ja-JP" altLang="en-US" sz="1300"/>
              </a:p>
            </p:txBody>
          </p:sp>
          <p:sp>
            <p:nvSpPr>
              <p:cNvPr id="390" name="Freeform 291"/>
              <p:cNvSpPr>
                <a:spLocks/>
              </p:cNvSpPr>
              <p:nvPr/>
            </p:nvSpPr>
            <p:spPr bwMode="auto">
              <a:xfrm>
                <a:off x="5384" y="3472"/>
                <a:ext cx="16" cy="33"/>
              </a:xfrm>
              <a:custGeom>
                <a:avLst/>
                <a:gdLst>
                  <a:gd name="T0" fmla="*/ 1 w 33"/>
                  <a:gd name="T1" fmla="*/ 0 h 64"/>
                  <a:gd name="T2" fmla="*/ 1 w 33"/>
                  <a:gd name="T3" fmla="*/ 4 h 64"/>
                  <a:gd name="T4" fmla="*/ 1 w 33"/>
                  <a:gd name="T5" fmla="*/ 5 h 64"/>
                  <a:gd name="T6" fmla="*/ 1 w 33"/>
                  <a:gd name="T7" fmla="*/ 5 h 64"/>
                  <a:gd name="T8" fmla="*/ 1 w 33"/>
                  <a:gd name="T9" fmla="*/ 5 h 64"/>
                  <a:gd name="T10" fmla="*/ 2 w 33"/>
                  <a:gd name="T11" fmla="*/ 5 h 64"/>
                  <a:gd name="T12" fmla="*/ 2 w 33"/>
                  <a:gd name="T13" fmla="*/ 5 h 64"/>
                  <a:gd name="T14" fmla="*/ 0 w 33"/>
                  <a:gd name="T15" fmla="*/ 5 h 64"/>
                  <a:gd name="T16" fmla="*/ 0 w 33"/>
                  <a:gd name="T17" fmla="*/ 5 h 64"/>
                  <a:gd name="T18" fmla="*/ 0 w 33"/>
                  <a:gd name="T19" fmla="*/ 5 h 64"/>
                  <a:gd name="T20" fmla="*/ 0 w 33"/>
                  <a:gd name="T21" fmla="*/ 5 h 64"/>
                  <a:gd name="T22" fmla="*/ 0 w 33"/>
                  <a:gd name="T23" fmla="*/ 5 h 64"/>
                  <a:gd name="T24" fmla="*/ 0 w 33"/>
                  <a:gd name="T25" fmla="*/ 4 h 64"/>
                  <a:gd name="T26" fmla="*/ 0 w 33"/>
                  <a:gd name="T27" fmla="*/ 4 h 64"/>
                  <a:gd name="T28" fmla="*/ 0 w 33"/>
                  <a:gd name="T29" fmla="*/ 4 h 64"/>
                  <a:gd name="T30" fmla="*/ 0 w 33"/>
                  <a:gd name="T31" fmla="*/ 1 h 64"/>
                  <a:gd name="T32" fmla="*/ 0 w 33"/>
                  <a:gd name="T33" fmla="*/ 1 h 64"/>
                  <a:gd name="T34" fmla="*/ 0 w 33"/>
                  <a:gd name="T35" fmla="*/ 1 h 64"/>
                  <a:gd name="T36" fmla="*/ 0 w 33"/>
                  <a:gd name="T37" fmla="*/ 1 h 64"/>
                  <a:gd name="T38" fmla="*/ 0 w 33"/>
                  <a:gd name="T39" fmla="*/ 1 h 64"/>
                  <a:gd name="T40" fmla="*/ 0 w 33"/>
                  <a:gd name="T41" fmla="*/ 1 h 64"/>
                  <a:gd name="T42" fmla="*/ 0 w 33"/>
                  <a:gd name="T43" fmla="*/ 1 h 64"/>
                  <a:gd name="T44" fmla="*/ 0 w 33"/>
                  <a:gd name="T45" fmla="*/ 1 h 64"/>
                  <a:gd name="T46" fmla="*/ 1 w 33"/>
                  <a:gd name="T47" fmla="*/ 0 h 64"/>
                  <a:gd name="T48" fmla="*/ 1 w 33"/>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
                  <a:gd name="T76" fmla="*/ 0 h 64"/>
                  <a:gd name="T77" fmla="*/ 33 w 33"/>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 h="64">
                    <a:moveTo>
                      <a:pt x="24" y="0"/>
                    </a:moveTo>
                    <a:lnTo>
                      <a:pt x="24" y="59"/>
                    </a:lnTo>
                    <a:lnTo>
                      <a:pt x="27" y="62"/>
                    </a:lnTo>
                    <a:lnTo>
                      <a:pt x="28" y="62"/>
                    </a:lnTo>
                    <a:lnTo>
                      <a:pt x="30" y="63"/>
                    </a:lnTo>
                    <a:lnTo>
                      <a:pt x="33" y="63"/>
                    </a:lnTo>
                    <a:lnTo>
                      <a:pt x="33" y="64"/>
                    </a:lnTo>
                    <a:lnTo>
                      <a:pt x="0" y="64"/>
                    </a:lnTo>
                    <a:lnTo>
                      <a:pt x="0" y="63"/>
                    </a:lnTo>
                    <a:lnTo>
                      <a:pt x="5" y="63"/>
                    </a:lnTo>
                    <a:lnTo>
                      <a:pt x="6" y="62"/>
                    </a:lnTo>
                    <a:lnTo>
                      <a:pt x="7" y="62"/>
                    </a:lnTo>
                    <a:lnTo>
                      <a:pt x="9" y="60"/>
                    </a:lnTo>
                    <a:lnTo>
                      <a:pt x="9" y="59"/>
                    </a:lnTo>
                    <a:lnTo>
                      <a:pt x="10" y="57"/>
                    </a:lnTo>
                    <a:lnTo>
                      <a:pt x="10" y="14"/>
                    </a:lnTo>
                    <a:lnTo>
                      <a:pt x="9" y="13"/>
                    </a:lnTo>
                    <a:lnTo>
                      <a:pt x="7" y="13"/>
                    </a:lnTo>
                    <a:lnTo>
                      <a:pt x="7" y="11"/>
                    </a:lnTo>
                    <a:lnTo>
                      <a:pt x="5" y="11"/>
                    </a:lnTo>
                    <a:lnTo>
                      <a:pt x="3" y="13"/>
                    </a:lnTo>
                    <a:lnTo>
                      <a:pt x="2" y="13"/>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91" name="Freeform 292"/>
              <p:cNvSpPr>
                <a:spLocks noEditPoints="1"/>
              </p:cNvSpPr>
              <p:nvPr/>
            </p:nvSpPr>
            <p:spPr bwMode="auto">
              <a:xfrm>
                <a:off x="5405" y="3472"/>
                <a:ext cx="21" cy="33"/>
              </a:xfrm>
              <a:custGeom>
                <a:avLst/>
                <a:gdLst>
                  <a:gd name="T0" fmla="*/ 3 w 40"/>
                  <a:gd name="T1" fmla="*/ 2 h 66"/>
                  <a:gd name="T2" fmla="*/ 3 w 40"/>
                  <a:gd name="T3" fmla="*/ 2 h 66"/>
                  <a:gd name="T4" fmla="*/ 3 w 40"/>
                  <a:gd name="T5" fmla="*/ 3 h 66"/>
                  <a:gd name="T6" fmla="*/ 3 w 40"/>
                  <a:gd name="T7" fmla="*/ 3 h 66"/>
                  <a:gd name="T8" fmla="*/ 2 w 40"/>
                  <a:gd name="T9" fmla="*/ 3 h 66"/>
                  <a:gd name="T10" fmla="*/ 2 w 40"/>
                  <a:gd name="T11" fmla="*/ 4 h 66"/>
                  <a:gd name="T12" fmla="*/ 2 w 40"/>
                  <a:gd name="T13" fmla="*/ 4 h 66"/>
                  <a:gd name="T14" fmla="*/ 1 w 40"/>
                  <a:gd name="T15" fmla="*/ 3 h 66"/>
                  <a:gd name="T16" fmla="*/ 1 w 40"/>
                  <a:gd name="T17" fmla="*/ 3 h 66"/>
                  <a:gd name="T18" fmla="*/ 1 w 40"/>
                  <a:gd name="T19" fmla="*/ 3 h 66"/>
                  <a:gd name="T20" fmla="*/ 1 w 40"/>
                  <a:gd name="T21" fmla="*/ 3 h 66"/>
                  <a:gd name="T22" fmla="*/ 1 w 40"/>
                  <a:gd name="T23" fmla="*/ 3 h 66"/>
                  <a:gd name="T24" fmla="*/ 0 w 40"/>
                  <a:gd name="T25" fmla="*/ 2 h 66"/>
                  <a:gd name="T26" fmla="*/ 0 w 40"/>
                  <a:gd name="T27" fmla="*/ 1 h 66"/>
                  <a:gd name="T28" fmla="*/ 1 w 40"/>
                  <a:gd name="T29" fmla="*/ 1 h 66"/>
                  <a:gd name="T30" fmla="*/ 1 w 40"/>
                  <a:gd name="T31" fmla="*/ 1 h 66"/>
                  <a:gd name="T32" fmla="*/ 1 w 40"/>
                  <a:gd name="T33" fmla="*/ 1 h 66"/>
                  <a:gd name="T34" fmla="*/ 2 w 40"/>
                  <a:gd name="T35" fmla="*/ 0 h 66"/>
                  <a:gd name="T36" fmla="*/ 2 w 40"/>
                  <a:gd name="T37" fmla="*/ 0 h 66"/>
                  <a:gd name="T38" fmla="*/ 2 w 40"/>
                  <a:gd name="T39" fmla="*/ 1 h 66"/>
                  <a:gd name="T40" fmla="*/ 2 w 40"/>
                  <a:gd name="T41" fmla="*/ 1 h 66"/>
                  <a:gd name="T42" fmla="*/ 3 w 40"/>
                  <a:gd name="T43" fmla="*/ 1 h 66"/>
                  <a:gd name="T44" fmla="*/ 3 w 40"/>
                  <a:gd name="T45" fmla="*/ 1 h 66"/>
                  <a:gd name="T46" fmla="*/ 3 w 40"/>
                  <a:gd name="T47" fmla="*/ 1 h 66"/>
                  <a:gd name="T48" fmla="*/ 3 w 40"/>
                  <a:gd name="T49" fmla="*/ 1 h 66"/>
                  <a:gd name="T50" fmla="*/ 3 w 40"/>
                  <a:gd name="T51" fmla="*/ 1 h 66"/>
                  <a:gd name="T52" fmla="*/ 3 w 40"/>
                  <a:gd name="T53" fmla="*/ 2 h 66"/>
                  <a:gd name="T54" fmla="*/ 2 w 40"/>
                  <a:gd name="T55" fmla="*/ 2 h 66"/>
                  <a:gd name="T56" fmla="*/ 2 w 40"/>
                  <a:gd name="T57" fmla="*/ 1 h 66"/>
                  <a:gd name="T58" fmla="*/ 2 w 40"/>
                  <a:gd name="T59" fmla="*/ 1 h 66"/>
                  <a:gd name="T60" fmla="*/ 2 w 40"/>
                  <a:gd name="T61" fmla="*/ 1 h 66"/>
                  <a:gd name="T62" fmla="*/ 2 w 40"/>
                  <a:gd name="T63" fmla="*/ 1 h 66"/>
                  <a:gd name="T64" fmla="*/ 2 w 40"/>
                  <a:gd name="T65" fmla="*/ 1 h 66"/>
                  <a:gd name="T66" fmla="*/ 2 w 40"/>
                  <a:gd name="T67" fmla="*/ 1 h 66"/>
                  <a:gd name="T68" fmla="*/ 1 w 40"/>
                  <a:gd name="T69" fmla="*/ 1 h 66"/>
                  <a:gd name="T70" fmla="*/ 1 w 40"/>
                  <a:gd name="T71" fmla="*/ 1 h 66"/>
                  <a:gd name="T72" fmla="*/ 1 w 40"/>
                  <a:gd name="T73" fmla="*/ 1 h 66"/>
                  <a:gd name="T74" fmla="*/ 1 w 40"/>
                  <a:gd name="T75" fmla="*/ 3 h 66"/>
                  <a:gd name="T76" fmla="*/ 1 w 40"/>
                  <a:gd name="T77" fmla="*/ 3 h 66"/>
                  <a:gd name="T78" fmla="*/ 1 w 40"/>
                  <a:gd name="T79" fmla="*/ 3 h 66"/>
                  <a:gd name="T80" fmla="*/ 2 w 40"/>
                  <a:gd name="T81" fmla="*/ 3 h 66"/>
                  <a:gd name="T82" fmla="*/ 2 w 40"/>
                  <a:gd name="T83" fmla="*/ 3 h 66"/>
                  <a:gd name="T84" fmla="*/ 2 w 40"/>
                  <a:gd name="T85" fmla="*/ 3 h 66"/>
                  <a:gd name="T86" fmla="*/ 2 w 40"/>
                  <a:gd name="T87" fmla="*/ 3 h 66"/>
                  <a:gd name="T88" fmla="*/ 2 w 40"/>
                  <a:gd name="T89" fmla="*/ 3 h 66"/>
                  <a:gd name="T90" fmla="*/ 2 w 40"/>
                  <a:gd name="T91" fmla="*/ 3 h 66"/>
                  <a:gd name="T92" fmla="*/ 2 w 40"/>
                  <a:gd name="T93" fmla="*/ 2 h 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66"/>
                  <a:gd name="T143" fmla="*/ 40 w 40"/>
                  <a:gd name="T144" fmla="*/ 66 h 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66">
                    <a:moveTo>
                      <a:pt x="40" y="32"/>
                    </a:moveTo>
                    <a:lnTo>
                      <a:pt x="39" y="42"/>
                    </a:lnTo>
                    <a:lnTo>
                      <a:pt x="38" y="50"/>
                    </a:lnTo>
                    <a:lnTo>
                      <a:pt x="33" y="59"/>
                    </a:lnTo>
                    <a:lnTo>
                      <a:pt x="31" y="62"/>
                    </a:lnTo>
                    <a:lnTo>
                      <a:pt x="22" y="66"/>
                    </a:lnTo>
                    <a:lnTo>
                      <a:pt x="17" y="66"/>
                    </a:lnTo>
                    <a:lnTo>
                      <a:pt x="11" y="63"/>
                    </a:lnTo>
                    <a:lnTo>
                      <a:pt x="8" y="60"/>
                    </a:lnTo>
                    <a:lnTo>
                      <a:pt x="5" y="56"/>
                    </a:lnTo>
                    <a:lnTo>
                      <a:pt x="4" y="55"/>
                    </a:lnTo>
                    <a:lnTo>
                      <a:pt x="1" y="49"/>
                    </a:lnTo>
                    <a:lnTo>
                      <a:pt x="0" y="41"/>
                    </a:lnTo>
                    <a:lnTo>
                      <a:pt x="0" y="24"/>
                    </a:lnTo>
                    <a:lnTo>
                      <a:pt x="4" y="11"/>
                    </a:lnTo>
                    <a:lnTo>
                      <a:pt x="7" y="7"/>
                    </a:lnTo>
                    <a:lnTo>
                      <a:pt x="12" y="1"/>
                    </a:lnTo>
                    <a:lnTo>
                      <a:pt x="17" y="0"/>
                    </a:lnTo>
                    <a:lnTo>
                      <a:pt x="24" y="0"/>
                    </a:lnTo>
                    <a:lnTo>
                      <a:pt x="26" y="1"/>
                    </a:lnTo>
                    <a:lnTo>
                      <a:pt x="31" y="4"/>
                    </a:lnTo>
                    <a:lnTo>
                      <a:pt x="33" y="7"/>
                    </a:lnTo>
                    <a:lnTo>
                      <a:pt x="35" y="10"/>
                    </a:lnTo>
                    <a:lnTo>
                      <a:pt x="38" y="14"/>
                    </a:lnTo>
                    <a:lnTo>
                      <a:pt x="39" y="20"/>
                    </a:lnTo>
                    <a:lnTo>
                      <a:pt x="40" y="27"/>
                    </a:lnTo>
                    <a:lnTo>
                      <a:pt x="40" y="32"/>
                    </a:lnTo>
                    <a:close/>
                    <a:moveTo>
                      <a:pt x="26" y="32"/>
                    </a:moveTo>
                    <a:lnTo>
                      <a:pt x="26" y="10"/>
                    </a:lnTo>
                    <a:lnTo>
                      <a:pt x="25" y="7"/>
                    </a:lnTo>
                    <a:lnTo>
                      <a:pt x="22" y="4"/>
                    </a:lnTo>
                    <a:lnTo>
                      <a:pt x="21" y="4"/>
                    </a:lnTo>
                    <a:lnTo>
                      <a:pt x="19" y="3"/>
                    </a:lnTo>
                    <a:lnTo>
                      <a:pt x="18" y="3"/>
                    </a:lnTo>
                    <a:lnTo>
                      <a:pt x="15" y="6"/>
                    </a:lnTo>
                    <a:lnTo>
                      <a:pt x="15" y="10"/>
                    </a:lnTo>
                    <a:lnTo>
                      <a:pt x="14" y="15"/>
                    </a:lnTo>
                    <a:lnTo>
                      <a:pt x="14" y="53"/>
                    </a:lnTo>
                    <a:lnTo>
                      <a:pt x="15" y="56"/>
                    </a:lnTo>
                    <a:lnTo>
                      <a:pt x="15" y="60"/>
                    </a:lnTo>
                    <a:lnTo>
                      <a:pt x="18" y="63"/>
                    </a:lnTo>
                    <a:lnTo>
                      <a:pt x="22" y="63"/>
                    </a:lnTo>
                    <a:lnTo>
                      <a:pt x="22" y="62"/>
                    </a:lnTo>
                    <a:lnTo>
                      <a:pt x="25" y="59"/>
                    </a:lnTo>
                    <a:lnTo>
                      <a:pt x="26" y="56"/>
                    </a:lnTo>
                    <a:lnTo>
                      <a:pt x="26" y="53"/>
                    </a:lnTo>
                    <a:lnTo>
                      <a:pt x="26" y="3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92" name="Rectangle 293"/>
              <p:cNvSpPr>
                <a:spLocks noChangeArrowheads="1"/>
              </p:cNvSpPr>
              <p:nvPr/>
            </p:nvSpPr>
            <p:spPr bwMode="auto">
              <a:xfrm>
                <a:off x="5461" y="3455"/>
                <a:ext cx="11" cy="3"/>
              </a:xfrm>
              <a:prstGeom prst="rect">
                <a:avLst/>
              </a:prstGeom>
              <a:solidFill>
                <a:srgbClr val="000000"/>
              </a:solidFill>
              <a:ln w="0">
                <a:solidFill>
                  <a:srgbClr val="000000"/>
                </a:solidFill>
                <a:miter lim="800000"/>
                <a:headEnd/>
                <a:tailEnd/>
              </a:ln>
            </p:spPr>
            <p:txBody>
              <a:bodyPr/>
              <a:lstStyle/>
              <a:p>
                <a:endParaRPr lang="ja-JP" altLang="en-US" sz="1300"/>
              </a:p>
            </p:txBody>
          </p:sp>
          <p:sp>
            <p:nvSpPr>
              <p:cNvPr id="393" name="Freeform 294"/>
              <p:cNvSpPr>
                <a:spLocks/>
              </p:cNvSpPr>
              <p:nvPr/>
            </p:nvSpPr>
            <p:spPr bwMode="auto">
              <a:xfrm>
                <a:off x="5475" y="3440"/>
                <a:ext cx="14" cy="25"/>
              </a:xfrm>
              <a:custGeom>
                <a:avLst/>
                <a:gdLst>
                  <a:gd name="T0" fmla="*/ 2 w 27"/>
                  <a:gd name="T1" fmla="*/ 0 h 52"/>
                  <a:gd name="T2" fmla="*/ 2 w 27"/>
                  <a:gd name="T3" fmla="*/ 2 h 52"/>
                  <a:gd name="T4" fmla="*/ 2 w 27"/>
                  <a:gd name="T5" fmla="*/ 2 h 52"/>
                  <a:gd name="T6" fmla="*/ 2 w 27"/>
                  <a:gd name="T7" fmla="*/ 3 h 52"/>
                  <a:gd name="T8" fmla="*/ 2 w 27"/>
                  <a:gd name="T9" fmla="*/ 3 h 52"/>
                  <a:gd name="T10" fmla="*/ 2 w 27"/>
                  <a:gd name="T11" fmla="*/ 3 h 52"/>
                  <a:gd name="T12" fmla="*/ 0 w 27"/>
                  <a:gd name="T13" fmla="*/ 3 h 52"/>
                  <a:gd name="T14" fmla="*/ 0 w 27"/>
                  <a:gd name="T15" fmla="*/ 3 h 52"/>
                  <a:gd name="T16" fmla="*/ 1 w 27"/>
                  <a:gd name="T17" fmla="*/ 3 h 52"/>
                  <a:gd name="T18" fmla="*/ 1 w 27"/>
                  <a:gd name="T19" fmla="*/ 3 h 52"/>
                  <a:gd name="T20" fmla="*/ 1 w 27"/>
                  <a:gd name="T21" fmla="*/ 3 h 52"/>
                  <a:gd name="T22" fmla="*/ 1 w 27"/>
                  <a:gd name="T23" fmla="*/ 2 h 52"/>
                  <a:gd name="T24" fmla="*/ 1 w 27"/>
                  <a:gd name="T25" fmla="*/ 2 h 52"/>
                  <a:gd name="T26" fmla="*/ 1 w 27"/>
                  <a:gd name="T27" fmla="*/ 0 h 52"/>
                  <a:gd name="T28" fmla="*/ 1 w 27"/>
                  <a:gd name="T29" fmla="*/ 0 h 52"/>
                  <a:gd name="T30" fmla="*/ 1 w 27"/>
                  <a:gd name="T31" fmla="*/ 0 h 52"/>
                  <a:gd name="T32" fmla="*/ 1 w 27"/>
                  <a:gd name="T33" fmla="*/ 0 h 52"/>
                  <a:gd name="T34" fmla="*/ 1 w 27"/>
                  <a:gd name="T35" fmla="*/ 0 h 52"/>
                  <a:gd name="T36" fmla="*/ 0 w 27"/>
                  <a:gd name="T37" fmla="*/ 0 h 52"/>
                  <a:gd name="T38" fmla="*/ 2 w 27"/>
                  <a:gd name="T39" fmla="*/ 0 h 52"/>
                  <a:gd name="T40" fmla="*/ 2 w 27"/>
                  <a:gd name="T41" fmla="*/ 0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52"/>
                  <a:gd name="T65" fmla="*/ 27 w 27"/>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52">
                    <a:moveTo>
                      <a:pt x="20" y="0"/>
                    </a:moveTo>
                    <a:lnTo>
                      <a:pt x="20" y="48"/>
                    </a:lnTo>
                    <a:lnTo>
                      <a:pt x="21" y="48"/>
                    </a:lnTo>
                    <a:lnTo>
                      <a:pt x="24" y="51"/>
                    </a:lnTo>
                    <a:lnTo>
                      <a:pt x="27" y="51"/>
                    </a:lnTo>
                    <a:lnTo>
                      <a:pt x="27" y="52"/>
                    </a:lnTo>
                    <a:lnTo>
                      <a:pt x="0" y="52"/>
                    </a:lnTo>
                    <a:lnTo>
                      <a:pt x="0" y="51"/>
                    </a:lnTo>
                    <a:lnTo>
                      <a:pt x="4" y="51"/>
                    </a:lnTo>
                    <a:lnTo>
                      <a:pt x="6" y="49"/>
                    </a:lnTo>
                    <a:lnTo>
                      <a:pt x="7" y="49"/>
                    </a:lnTo>
                    <a:lnTo>
                      <a:pt x="7" y="48"/>
                    </a:lnTo>
                    <a:lnTo>
                      <a:pt x="8" y="46"/>
                    </a:lnTo>
                    <a:lnTo>
                      <a:pt x="8" y="10"/>
                    </a:lnTo>
                    <a:lnTo>
                      <a:pt x="7" y="10"/>
                    </a:lnTo>
                    <a:lnTo>
                      <a:pt x="6" y="8"/>
                    </a:lnTo>
                    <a:lnTo>
                      <a:pt x="4" y="10"/>
                    </a:lnTo>
                    <a:lnTo>
                      <a:pt x="1" y="10"/>
                    </a:lnTo>
                    <a:lnTo>
                      <a:pt x="0" y="8"/>
                    </a:lnTo>
                    <a:lnTo>
                      <a:pt x="18" y="0"/>
                    </a:lnTo>
                    <a:lnTo>
                      <a:pt x="2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394" name="Line 295"/>
              <p:cNvSpPr>
                <a:spLocks noChangeShapeType="1"/>
              </p:cNvSpPr>
              <p:nvPr/>
            </p:nvSpPr>
            <p:spPr bwMode="auto">
              <a:xfrm>
                <a:off x="5338" y="3421"/>
                <a:ext cx="32" cy="0"/>
              </a:xfrm>
              <a:prstGeom prst="line">
                <a:avLst/>
              </a:prstGeom>
              <a:noFill/>
              <a:ln w="1588">
                <a:solidFill>
                  <a:srgbClr val="000000"/>
                </a:solidFill>
                <a:round/>
                <a:headEnd/>
                <a:tailEnd/>
              </a:ln>
            </p:spPr>
            <p:txBody>
              <a:bodyPr/>
              <a:lstStyle/>
              <a:p>
                <a:endParaRPr lang="ja-JP" altLang="en-US" sz="1300"/>
              </a:p>
            </p:txBody>
          </p:sp>
          <p:sp>
            <p:nvSpPr>
              <p:cNvPr id="395" name="Line 296"/>
              <p:cNvSpPr>
                <a:spLocks noChangeShapeType="1"/>
              </p:cNvSpPr>
              <p:nvPr/>
            </p:nvSpPr>
            <p:spPr bwMode="auto">
              <a:xfrm>
                <a:off x="5338" y="3381"/>
                <a:ext cx="32" cy="0"/>
              </a:xfrm>
              <a:prstGeom prst="line">
                <a:avLst/>
              </a:prstGeom>
              <a:noFill/>
              <a:ln w="1588">
                <a:solidFill>
                  <a:srgbClr val="000000"/>
                </a:solidFill>
                <a:round/>
                <a:headEnd/>
                <a:tailEnd/>
              </a:ln>
            </p:spPr>
            <p:txBody>
              <a:bodyPr/>
              <a:lstStyle/>
              <a:p>
                <a:endParaRPr lang="ja-JP" altLang="en-US" sz="1300"/>
              </a:p>
            </p:txBody>
          </p:sp>
          <p:sp>
            <p:nvSpPr>
              <p:cNvPr id="396" name="Line 297"/>
              <p:cNvSpPr>
                <a:spLocks noChangeShapeType="1"/>
              </p:cNvSpPr>
              <p:nvPr/>
            </p:nvSpPr>
            <p:spPr bwMode="auto">
              <a:xfrm>
                <a:off x="5338" y="3353"/>
                <a:ext cx="32" cy="0"/>
              </a:xfrm>
              <a:prstGeom prst="line">
                <a:avLst/>
              </a:prstGeom>
              <a:noFill/>
              <a:ln w="1588">
                <a:solidFill>
                  <a:srgbClr val="000000"/>
                </a:solidFill>
                <a:round/>
                <a:headEnd/>
                <a:tailEnd/>
              </a:ln>
            </p:spPr>
            <p:txBody>
              <a:bodyPr/>
              <a:lstStyle/>
              <a:p>
                <a:endParaRPr lang="ja-JP" altLang="en-US" sz="1300"/>
              </a:p>
            </p:txBody>
          </p:sp>
          <p:sp>
            <p:nvSpPr>
              <p:cNvPr id="397" name="Line 298"/>
              <p:cNvSpPr>
                <a:spLocks noChangeShapeType="1"/>
              </p:cNvSpPr>
              <p:nvPr/>
            </p:nvSpPr>
            <p:spPr bwMode="auto">
              <a:xfrm>
                <a:off x="5338" y="3332"/>
                <a:ext cx="32" cy="0"/>
              </a:xfrm>
              <a:prstGeom prst="line">
                <a:avLst/>
              </a:prstGeom>
              <a:noFill/>
              <a:ln w="1588">
                <a:solidFill>
                  <a:srgbClr val="000000"/>
                </a:solidFill>
                <a:round/>
                <a:headEnd/>
                <a:tailEnd/>
              </a:ln>
            </p:spPr>
            <p:txBody>
              <a:bodyPr/>
              <a:lstStyle/>
              <a:p>
                <a:endParaRPr lang="ja-JP" altLang="en-US" sz="1300"/>
              </a:p>
            </p:txBody>
          </p:sp>
          <p:sp>
            <p:nvSpPr>
              <p:cNvPr id="398" name="Line 299"/>
              <p:cNvSpPr>
                <a:spLocks noChangeShapeType="1"/>
              </p:cNvSpPr>
              <p:nvPr/>
            </p:nvSpPr>
            <p:spPr bwMode="auto">
              <a:xfrm>
                <a:off x="5338" y="3314"/>
                <a:ext cx="32" cy="0"/>
              </a:xfrm>
              <a:prstGeom prst="line">
                <a:avLst/>
              </a:prstGeom>
              <a:noFill/>
              <a:ln w="1588">
                <a:solidFill>
                  <a:srgbClr val="000000"/>
                </a:solidFill>
                <a:round/>
                <a:headEnd/>
                <a:tailEnd/>
              </a:ln>
            </p:spPr>
            <p:txBody>
              <a:bodyPr/>
              <a:lstStyle/>
              <a:p>
                <a:endParaRPr lang="ja-JP" altLang="en-US" sz="1300"/>
              </a:p>
            </p:txBody>
          </p:sp>
          <p:sp>
            <p:nvSpPr>
              <p:cNvPr id="399" name="Line 300"/>
              <p:cNvSpPr>
                <a:spLocks noChangeShapeType="1"/>
              </p:cNvSpPr>
              <p:nvPr/>
            </p:nvSpPr>
            <p:spPr bwMode="auto">
              <a:xfrm>
                <a:off x="5338" y="3299"/>
                <a:ext cx="32" cy="0"/>
              </a:xfrm>
              <a:prstGeom prst="line">
                <a:avLst/>
              </a:prstGeom>
              <a:noFill/>
              <a:ln w="1588">
                <a:solidFill>
                  <a:srgbClr val="000000"/>
                </a:solidFill>
                <a:round/>
                <a:headEnd/>
                <a:tailEnd/>
              </a:ln>
            </p:spPr>
            <p:txBody>
              <a:bodyPr/>
              <a:lstStyle/>
              <a:p>
                <a:endParaRPr lang="ja-JP" altLang="en-US" sz="1300"/>
              </a:p>
            </p:txBody>
          </p:sp>
          <p:sp>
            <p:nvSpPr>
              <p:cNvPr id="400" name="Line 301"/>
              <p:cNvSpPr>
                <a:spLocks noChangeShapeType="1"/>
              </p:cNvSpPr>
              <p:nvPr/>
            </p:nvSpPr>
            <p:spPr bwMode="auto">
              <a:xfrm>
                <a:off x="5338" y="3285"/>
                <a:ext cx="32" cy="0"/>
              </a:xfrm>
              <a:prstGeom prst="line">
                <a:avLst/>
              </a:prstGeom>
              <a:noFill/>
              <a:ln w="1588">
                <a:solidFill>
                  <a:srgbClr val="000000"/>
                </a:solidFill>
                <a:round/>
                <a:headEnd/>
                <a:tailEnd/>
              </a:ln>
            </p:spPr>
            <p:txBody>
              <a:bodyPr/>
              <a:lstStyle/>
              <a:p>
                <a:endParaRPr lang="ja-JP" altLang="en-US" sz="1300"/>
              </a:p>
            </p:txBody>
          </p:sp>
          <p:sp>
            <p:nvSpPr>
              <p:cNvPr id="401" name="Line 302"/>
              <p:cNvSpPr>
                <a:spLocks noChangeShapeType="1"/>
              </p:cNvSpPr>
              <p:nvPr/>
            </p:nvSpPr>
            <p:spPr bwMode="auto">
              <a:xfrm>
                <a:off x="5338" y="3274"/>
                <a:ext cx="32" cy="0"/>
              </a:xfrm>
              <a:prstGeom prst="line">
                <a:avLst/>
              </a:prstGeom>
              <a:noFill/>
              <a:ln w="1588">
                <a:solidFill>
                  <a:srgbClr val="000000"/>
                </a:solidFill>
                <a:round/>
                <a:headEnd/>
                <a:tailEnd/>
              </a:ln>
            </p:spPr>
            <p:txBody>
              <a:bodyPr/>
              <a:lstStyle/>
              <a:p>
                <a:endParaRPr lang="ja-JP" altLang="en-US" sz="1300"/>
              </a:p>
            </p:txBody>
          </p:sp>
          <p:sp>
            <p:nvSpPr>
              <p:cNvPr id="402" name="Line 303"/>
              <p:cNvSpPr>
                <a:spLocks noChangeShapeType="1"/>
              </p:cNvSpPr>
              <p:nvPr/>
            </p:nvSpPr>
            <p:spPr bwMode="auto">
              <a:xfrm>
                <a:off x="5306" y="3264"/>
                <a:ext cx="64" cy="0"/>
              </a:xfrm>
              <a:prstGeom prst="line">
                <a:avLst/>
              </a:prstGeom>
              <a:noFill/>
              <a:ln w="1588">
                <a:solidFill>
                  <a:srgbClr val="000000"/>
                </a:solidFill>
                <a:round/>
                <a:headEnd/>
                <a:tailEnd/>
              </a:ln>
            </p:spPr>
            <p:txBody>
              <a:bodyPr/>
              <a:lstStyle/>
              <a:p>
                <a:endParaRPr lang="ja-JP" altLang="en-US" sz="1300"/>
              </a:p>
            </p:txBody>
          </p:sp>
          <p:sp>
            <p:nvSpPr>
              <p:cNvPr id="403" name="Freeform 304"/>
              <p:cNvSpPr>
                <a:spLocks/>
              </p:cNvSpPr>
              <p:nvPr/>
            </p:nvSpPr>
            <p:spPr bwMode="auto">
              <a:xfrm>
                <a:off x="5399" y="3248"/>
                <a:ext cx="16" cy="32"/>
              </a:xfrm>
              <a:custGeom>
                <a:avLst/>
                <a:gdLst>
                  <a:gd name="T0" fmla="*/ 1 w 32"/>
                  <a:gd name="T1" fmla="*/ 0 h 65"/>
                  <a:gd name="T2" fmla="*/ 1 w 32"/>
                  <a:gd name="T3" fmla="*/ 3 h 65"/>
                  <a:gd name="T4" fmla="*/ 1 w 32"/>
                  <a:gd name="T5" fmla="*/ 3 h 65"/>
                  <a:gd name="T6" fmla="*/ 1 w 32"/>
                  <a:gd name="T7" fmla="*/ 3 h 65"/>
                  <a:gd name="T8" fmla="*/ 1 w 32"/>
                  <a:gd name="T9" fmla="*/ 3 h 65"/>
                  <a:gd name="T10" fmla="*/ 2 w 32"/>
                  <a:gd name="T11" fmla="*/ 3 h 65"/>
                  <a:gd name="T12" fmla="*/ 2 w 32"/>
                  <a:gd name="T13" fmla="*/ 4 h 65"/>
                  <a:gd name="T14" fmla="*/ 0 w 32"/>
                  <a:gd name="T15" fmla="*/ 4 h 65"/>
                  <a:gd name="T16" fmla="*/ 0 w 32"/>
                  <a:gd name="T17" fmla="*/ 3 h 65"/>
                  <a:gd name="T18" fmla="*/ 1 w 32"/>
                  <a:gd name="T19" fmla="*/ 3 h 65"/>
                  <a:gd name="T20" fmla="*/ 1 w 32"/>
                  <a:gd name="T21" fmla="*/ 3 h 65"/>
                  <a:gd name="T22" fmla="*/ 1 w 32"/>
                  <a:gd name="T23" fmla="*/ 3 h 65"/>
                  <a:gd name="T24" fmla="*/ 1 w 32"/>
                  <a:gd name="T25" fmla="*/ 3 h 65"/>
                  <a:gd name="T26" fmla="*/ 1 w 32"/>
                  <a:gd name="T27" fmla="*/ 3 h 65"/>
                  <a:gd name="T28" fmla="*/ 1 w 32"/>
                  <a:gd name="T29" fmla="*/ 3 h 65"/>
                  <a:gd name="T30" fmla="*/ 1 w 32"/>
                  <a:gd name="T31" fmla="*/ 0 h 65"/>
                  <a:gd name="T32" fmla="*/ 1 w 32"/>
                  <a:gd name="T33" fmla="*/ 0 h 65"/>
                  <a:gd name="T34" fmla="*/ 1 w 32"/>
                  <a:gd name="T35" fmla="*/ 0 h 65"/>
                  <a:gd name="T36" fmla="*/ 1 w 32"/>
                  <a:gd name="T37" fmla="*/ 0 h 65"/>
                  <a:gd name="T38" fmla="*/ 1 w 32"/>
                  <a:gd name="T39" fmla="*/ 0 h 65"/>
                  <a:gd name="T40" fmla="*/ 1 w 32"/>
                  <a:gd name="T41" fmla="*/ 0 h 65"/>
                  <a:gd name="T42" fmla="*/ 1 w 32"/>
                  <a:gd name="T43" fmla="*/ 0 h 65"/>
                  <a:gd name="T44" fmla="*/ 0 w 32"/>
                  <a:gd name="T45" fmla="*/ 0 h 65"/>
                  <a:gd name="T46" fmla="*/ 1 w 32"/>
                  <a:gd name="T47" fmla="*/ 0 h 65"/>
                  <a:gd name="T48" fmla="*/ 1 w 32"/>
                  <a:gd name="T49" fmla="*/ 0 h 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5"/>
                  <a:gd name="T77" fmla="*/ 32 w 32"/>
                  <a:gd name="T78" fmla="*/ 65 h 6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5">
                    <a:moveTo>
                      <a:pt x="24" y="0"/>
                    </a:moveTo>
                    <a:lnTo>
                      <a:pt x="24" y="59"/>
                    </a:lnTo>
                    <a:lnTo>
                      <a:pt x="27" y="62"/>
                    </a:lnTo>
                    <a:lnTo>
                      <a:pt x="28" y="62"/>
                    </a:lnTo>
                    <a:lnTo>
                      <a:pt x="30" y="63"/>
                    </a:lnTo>
                    <a:lnTo>
                      <a:pt x="32" y="63"/>
                    </a:lnTo>
                    <a:lnTo>
                      <a:pt x="32" y="65"/>
                    </a:lnTo>
                    <a:lnTo>
                      <a:pt x="0" y="65"/>
                    </a:lnTo>
                    <a:lnTo>
                      <a:pt x="0" y="63"/>
                    </a:lnTo>
                    <a:lnTo>
                      <a:pt x="4" y="63"/>
                    </a:lnTo>
                    <a:lnTo>
                      <a:pt x="6" y="62"/>
                    </a:lnTo>
                    <a:lnTo>
                      <a:pt x="7" y="62"/>
                    </a:lnTo>
                    <a:lnTo>
                      <a:pt x="9" y="60"/>
                    </a:lnTo>
                    <a:lnTo>
                      <a:pt x="9" y="59"/>
                    </a:lnTo>
                    <a:lnTo>
                      <a:pt x="10" y="58"/>
                    </a:lnTo>
                    <a:lnTo>
                      <a:pt x="10" y="14"/>
                    </a:lnTo>
                    <a:lnTo>
                      <a:pt x="9" y="13"/>
                    </a:lnTo>
                    <a:lnTo>
                      <a:pt x="7" y="13"/>
                    </a:lnTo>
                    <a:lnTo>
                      <a:pt x="7" y="11"/>
                    </a:lnTo>
                    <a:lnTo>
                      <a:pt x="4" y="11"/>
                    </a:lnTo>
                    <a:lnTo>
                      <a:pt x="3" y="13"/>
                    </a:lnTo>
                    <a:lnTo>
                      <a:pt x="2" y="13"/>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04" name="Line 305"/>
              <p:cNvSpPr>
                <a:spLocks noChangeShapeType="1"/>
              </p:cNvSpPr>
              <p:nvPr/>
            </p:nvSpPr>
            <p:spPr bwMode="auto">
              <a:xfrm>
                <a:off x="5338" y="3196"/>
                <a:ext cx="32" cy="0"/>
              </a:xfrm>
              <a:prstGeom prst="line">
                <a:avLst/>
              </a:prstGeom>
              <a:noFill/>
              <a:ln w="1588">
                <a:solidFill>
                  <a:srgbClr val="000000"/>
                </a:solidFill>
                <a:round/>
                <a:headEnd/>
                <a:tailEnd/>
              </a:ln>
            </p:spPr>
            <p:txBody>
              <a:bodyPr/>
              <a:lstStyle/>
              <a:p>
                <a:endParaRPr lang="ja-JP" altLang="en-US" sz="1300"/>
              </a:p>
            </p:txBody>
          </p:sp>
          <p:sp>
            <p:nvSpPr>
              <p:cNvPr id="405" name="Line 306"/>
              <p:cNvSpPr>
                <a:spLocks noChangeShapeType="1"/>
              </p:cNvSpPr>
              <p:nvPr/>
            </p:nvSpPr>
            <p:spPr bwMode="auto">
              <a:xfrm>
                <a:off x="5338" y="3157"/>
                <a:ext cx="32" cy="0"/>
              </a:xfrm>
              <a:prstGeom prst="line">
                <a:avLst/>
              </a:prstGeom>
              <a:noFill/>
              <a:ln w="1588">
                <a:solidFill>
                  <a:srgbClr val="000000"/>
                </a:solidFill>
                <a:round/>
                <a:headEnd/>
                <a:tailEnd/>
              </a:ln>
            </p:spPr>
            <p:txBody>
              <a:bodyPr/>
              <a:lstStyle/>
              <a:p>
                <a:endParaRPr lang="ja-JP" altLang="en-US" sz="1300"/>
              </a:p>
            </p:txBody>
          </p:sp>
          <p:sp>
            <p:nvSpPr>
              <p:cNvPr id="406" name="Line 307"/>
              <p:cNvSpPr>
                <a:spLocks noChangeShapeType="1"/>
              </p:cNvSpPr>
              <p:nvPr/>
            </p:nvSpPr>
            <p:spPr bwMode="auto">
              <a:xfrm>
                <a:off x="5338" y="3128"/>
                <a:ext cx="32" cy="0"/>
              </a:xfrm>
              <a:prstGeom prst="line">
                <a:avLst/>
              </a:prstGeom>
              <a:noFill/>
              <a:ln w="1588">
                <a:solidFill>
                  <a:srgbClr val="000000"/>
                </a:solidFill>
                <a:round/>
                <a:headEnd/>
                <a:tailEnd/>
              </a:ln>
            </p:spPr>
            <p:txBody>
              <a:bodyPr/>
              <a:lstStyle/>
              <a:p>
                <a:endParaRPr lang="ja-JP" altLang="en-US" sz="1300"/>
              </a:p>
            </p:txBody>
          </p:sp>
          <p:sp>
            <p:nvSpPr>
              <p:cNvPr id="407" name="Line 308"/>
              <p:cNvSpPr>
                <a:spLocks noChangeShapeType="1"/>
              </p:cNvSpPr>
              <p:nvPr/>
            </p:nvSpPr>
            <p:spPr bwMode="auto">
              <a:xfrm>
                <a:off x="5338" y="3107"/>
                <a:ext cx="32" cy="0"/>
              </a:xfrm>
              <a:prstGeom prst="line">
                <a:avLst/>
              </a:prstGeom>
              <a:noFill/>
              <a:ln w="1588">
                <a:solidFill>
                  <a:srgbClr val="000000"/>
                </a:solidFill>
                <a:round/>
                <a:headEnd/>
                <a:tailEnd/>
              </a:ln>
            </p:spPr>
            <p:txBody>
              <a:bodyPr/>
              <a:lstStyle/>
              <a:p>
                <a:endParaRPr lang="ja-JP" altLang="en-US" sz="1300"/>
              </a:p>
            </p:txBody>
          </p:sp>
          <p:sp>
            <p:nvSpPr>
              <p:cNvPr id="408" name="Line 309"/>
              <p:cNvSpPr>
                <a:spLocks noChangeShapeType="1"/>
              </p:cNvSpPr>
              <p:nvPr/>
            </p:nvSpPr>
            <p:spPr bwMode="auto">
              <a:xfrm>
                <a:off x="5338" y="3091"/>
                <a:ext cx="32" cy="0"/>
              </a:xfrm>
              <a:prstGeom prst="line">
                <a:avLst/>
              </a:prstGeom>
              <a:noFill/>
              <a:ln w="1588">
                <a:solidFill>
                  <a:srgbClr val="000000"/>
                </a:solidFill>
                <a:round/>
                <a:headEnd/>
                <a:tailEnd/>
              </a:ln>
            </p:spPr>
            <p:txBody>
              <a:bodyPr/>
              <a:lstStyle/>
              <a:p>
                <a:endParaRPr lang="ja-JP" altLang="en-US" sz="1300"/>
              </a:p>
            </p:txBody>
          </p:sp>
          <p:sp>
            <p:nvSpPr>
              <p:cNvPr id="409" name="Line 310"/>
              <p:cNvSpPr>
                <a:spLocks noChangeShapeType="1"/>
              </p:cNvSpPr>
              <p:nvPr/>
            </p:nvSpPr>
            <p:spPr bwMode="auto">
              <a:xfrm>
                <a:off x="5338" y="3075"/>
                <a:ext cx="32" cy="0"/>
              </a:xfrm>
              <a:prstGeom prst="line">
                <a:avLst/>
              </a:prstGeom>
              <a:noFill/>
              <a:ln w="1588">
                <a:solidFill>
                  <a:srgbClr val="000000"/>
                </a:solidFill>
                <a:round/>
                <a:headEnd/>
                <a:tailEnd/>
              </a:ln>
            </p:spPr>
            <p:txBody>
              <a:bodyPr/>
              <a:lstStyle/>
              <a:p>
                <a:endParaRPr lang="ja-JP" altLang="en-US" sz="1300"/>
              </a:p>
            </p:txBody>
          </p:sp>
          <p:sp>
            <p:nvSpPr>
              <p:cNvPr id="410" name="Line 311"/>
              <p:cNvSpPr>
                <a:spLocks noChangeShapeType="1"/>
              </p:cNvSpPr>
              <p:nvPr/>
            </p:nvSpPr>
            <p:spPr bwMode="auto">
              <a:xfrm>
                <a:off x="5338" y="3062"/>
                <a:ext cx="32" cy="0"/>
              </a:xfrm>
              <a:prstGeom prst="line">
                <a:avLst/>
              </a:prstGeom>
              <a:noFill/>
              <a:ln w="1588">
                <a:solidFill>
                  <a:srgbClr val="000000"/>
                </a:solidFill>
                <a:round/>
                <a:headEnd/>
                <a:tailEnd/>
              </a:ln>
            </p:spPr>
            <p:txBody>
              <a:bodyPr/>
              <a:lstStyle/>
              <a:p>
                <a:endParaRPr lang="ja-JP" altLang="en-US" sz="1300"/>
              </a:p>
            </p:txBody>
          </p:sp>
          <p:sp>
            <p:nvSpPr>
              <p:cNvPr id="411" name="Line 312"/>
              <p:cNvSpPr>
                <a:spLocks noChangeShapeType="1"/>
              </p:cNvSpPr>
              <p:nvPr/>
            </p:nvSpPr>
            <p:spPr bwMode="auto">
              <a:xfrm>
                <a:off x="5338" y="3051"/>
                <a:ext cx="32" cy="0"/>
              </a:xfrm>
              <a:prstGeom prst="line">
                <a:avLst/>
              </a:prstGeom>
              <a:noFill/>
              <a:ln w="1588">
                <a:solidFill>
                  <a:srgbClr val="000000"/>
                </a:solidFill>
                <a:round/>
                <a:headEnd/>
                <a:tailEnd/>
              </a:ln>
            </p:spPr>
            <p:txBody>
              <a:bodyPr/>
              <a:lstStyle/>
              <a:p>
                <a:endParaRPr lang="ja-JP" altLang="en-US" sz="1300"/>
              </a:p>
            </p:txBody>
          </p:sp>
          <p:sp>
            <p:nvSpPr>
              <p:cNvPr id="412" name="Line 313"/>
              <p:cNvSpPr>
                <a:spLocks noChangeShapeType="1"/>
              </p:cNvSpPr>
              <p:nvPr/>
            </p:nvSpPr>
            <p:spPr bwMode="auto">
              <a:xfrm>
                <a:off x="5306" y="3039"/>
                <a:ext cx="64" cy="0"/>
              </a:xfrm>
              <a:prstGeom prst="line">
                <a:avLst/>
              </a:prstGeom>
              <a:noFill/>
              <a:ln w="1588">
                <a:solidFill>
                  <a:srgbClr val="000000"/>
                </a:solidFill>
                <a:round/>
                <a:headEnd/>
                <a:tailEnd/>
              </a:ln>
            </p:spPr>
            <p:txBody>
              <a:bodyPr/>
              <a:lstStyle/>
              <a:p>
                <a:endParaRPr lang="ja-JP" altLang="en-US" sz="1300"/>
              </a:p>
            </p:txBody>
          </p:sp>
          <p:sp>
            <p:nvSpPr>
              <p:cNvPr id="413" name="Freeform 314"/>
              <p:cNvSpPr>
                <a:spLocks/>
              </p:cNvSpPr>
              <p:nvPr/>
            </p:nvSpPr>
            <p:spPr bwMode="auto">
              <a:xfrm>
                <a:off x="5399" y="3024"/>
                <a:ext cx="16" cy="32"/>
              </a:xfrm>
              <a:custGeom>
                <a:avLst/>
                <a:gdLst>
                  <a:gd name="T0" fmla="*/ 1 w 32"/>
                  <a:gd name="T1" fmla="*/ 0 h 65"/>
                  <a:gd name="T2" fmla="*/ 1 w 32"/>
                  <a:gd name="T3" fmla="*/ 3 h 65"/>
                  <a:gd name="T4" fmla="*/ 1 w 32"/>
                  <a:gd name="T5" fmla="*/ 3 h 65"/>
                  <a:gd name="T6" fmla="*/ 1 w 32"/>
                  <a:gd name="T7" fmla="*/ 3 h 65"/>
                  <a:gd name="T8" fmla="*/ 1 w 32"/>
                  <a:gd name="T9" fmla="*/ 3 h 65"/>
                  <a:gd name="T10" fmla="*/ 2 w 32"/>
                  <a:gd name="T11" fmla="*/ 3 h 65"/>
                  <a:gd name="T12" fmla="*/ 2 w 32"/>
                  <a:gd name="T13" fmla="*/ 4 h 65"/>
                  <a:gd name="T14" fmla="*/ 0 w 32"/>
                  <a:gd name="T15" fmla="*/ 4 h 65"/>
                  <a:gd name="T16" fmla="*/ 0 w 32"/>
                  <a:gd name="T17" fmla="*/ 3 h 65"/>
                  <a:gd name="T18" fmla="*/ 1 w 32"/>
                  <a:gd name="T19" fmla="*/ 3 h 65"/>
                  <a:gd name="T20" fmla="*/ 1 w 32"/>
                  <a:gd name="T21" fmla="*/ 3 h 65"/>
                  <a:gd name="T22" fmla="*/ 1 w 32"/>
                  <a:gd name="T23" fmla="*/ 3 h 65"/>
                  <a:gd name="T24" fmla="*/ 1 w 32"/>
                  <a:gd name="T25" fmla="*/ 3 h 65"/>
                  <a:gd name="T26" fmla="*/ 1 w 32"/>
                  <a:gd name="T27" fmla="*/ 3 h 65"/>
                  <a:gd name="T28" fmla="*/ 1 w 32"/>
                  <a:gd name="T29" fmla="*/ 3 h 65"/>
                  <a:gd name="T30" fmla="*/ 1 w 32"/>
                  <a:gd name="T31" fmla="*/ 0 h 65"/>
                  <a:gd name="T32" fmla="*/ 1 w 32"/>
                  <a:gd name="T33" fmla="*/ 0 h 65"/>
                  <a:gd name="T34" fmla="*/ 1 w 32"/>
                  <a:gd name="T35" fmla="*/ 0 h 65"/>
                  <a:gd name="T36" fmla="*/ 1 w 32"/>
                  <a:gd name="T37" fmla="*/ 0 h 65"/>
                  <a:gd name="T38" fmla="*/ 1 w 32"/>
                  <a:gd name="T39" fmla="*/ 0 h 65"/>
                  <a:gd name="T40" fmla="*/ 1 w 32"/>
                  <a:gd name="T41" fmla="*/ 0 h 65"/>
                  <a:gd name="T42" fmla="*/ 1 w 32"/>
                  <a:gd name="T43" fmla="*/ 0 h 65"/>
                  <a:gd name="T44" fmla="*/ 0 w 32"/>
                  <a:gd name="T45" fmla="*/ 0 h 65"/>
                  <a:gd name="T46" fmla="*/ 1 w 32"/>
                  <a:gd name="T47" fmla="*/ 0 h 65"/>
                  <a:gd name="T48" fmla="*/ 1 w 32"/>
                  <a:gd name="T49" fmla="*/ 0 h 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5"/>
                  <a:gd name="T77" fmla="*/ 32 w 32"/>
                  <a:gd name="T78" fmla="*/ 65 h 6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5">
                    <a:moveTo>
                      <a:pt x="24" y="0"/>
                    </a:moveTo>
                    <a:lnTo>
                      <a:pt x="24" y="59"/>
                    </a:lnTo>
                    <a:lnTo>
                      <a:pt x="27" y="62"/>
                    </a:lnTo>
                    <a:lnTo>
                      <a:pt x="28" y="62"/>
                    </a:lnTo>
                    <a:lnTo>
                      <a:pt x="30" y="63"/>
                    </a:lnTo>
                    <a:lnTo>
                      <a:pt x="32" y="63"/>
                    </a:lnTo>
                    <a:lnTo>
                      <a:pt x="32" y="65"/>
                    </a:lnTo>
                    <a:lnTo>
                      <a:pt x="0" y="65"/>
                    </a:lnTo>
                    <a:lnTo>
                      <a:pt x="0" y="63"/>
                    </a:lnTo>
                    <a:lnTo>
                      <a:pt x="4" y="63"/>
                    </a:lnTo>
                    <a:lnTo>
                      <a:pt x="6" y="62"/>
                    </a:lnTo>
                    <a:lnTo>
                      <a:pt x="7" y="62"/>
                    </a:lnTo>
                    <a:lnTo>
                      <a:pt x="9" y="60"/>
                    </a:lnTo>
                    <a:lnTo>
                      <a:pt x="9" y="59"/>
                    </a:lnTo>
                    <a:lnTo>
                      <a:pt x="10" y="58"/>
                    </a:lnTo>
                    <a:lnTo>
                      <a:pt x="10" y="14"/>
                    </a:lnTo>
                    <a:lnTo>
                      <a:pt x="9" y="13"/>
                    </a:lnTo>
                    <a:lnTo>
                      <a:pt x="7" y="13"/>
                    </a:lnTo>
                    <a:lnTo>
                      <a:pt x="7" y="11"/>
                    </a:lnTo>
                    <a:lnTo>
                      <a:pt x="4" y="11"/>
                    </a:lnTo>
                    <a:lnTo>
                      <a:pt x="3" y="13"/>
                    </a:lnTo>
                    <a:lnTo>
                      <a:pt x="2" y="13"/>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14" name="Freeform 315"/>
              <p:cNvSpPr>
                <a:spLocks noEditPoints="1"/>
              </p:cNvSpPr>
              <p:nvPr/>
            </p:nvSpPr>
            <p:spPr bwMode="auto">
              <a:xfrm>
                <a:off x="5421" y="3024"/>
                <a:ext cx="20" cy="33"/>
              </a:xfrm>
              <a:custGeom>
                <a:avLst/>
                <a:gdLst>
                  <a:gd name="T0" fmla="*/ 3 w 40"/>
                  <a:gd name="T1" fmla="*/ 2 h 66"/>
                  <a:gd name="T2" fmla="*/ 3 w 40"/>
                  <a:gd name="T3" fmla="*/ 2 h 66"/>
                  <a:gd name="T4" fmla="*/ 3 w 40"/>
                  <a:gd name="T5" fmla="*/ 3 h 66"/>
                  <a:gd name="T6" fmla="*/ 3 w 40"/>
                  <a:gd name="T7" fmla="*/ 3 h 66"/>
                  <a:gd name="T8" fmla="*/ 1 w 40"/>
                  <a:gd name="T9" fmla="*/ 3 h 66"/>
                  <a:gd name="T10" fmla="*/ 1 w 40"/>
                  <a:gd name="T11" fmla="*/ 4 h 66"/>
                  <a:gd name="T12" fmla="*/ 1 w 40"/>
                  <a:gd name="T13" fmla="*/ 4 h 66"/>
                  <a:gd name="T14" fmla="*/ 1 w 40"/>
                  <a:gd name="T15" fmla="*/ 3 h 66"/>
                  <a:gd name="T16" fmla="*/ 1 w 40"/>
                  <a:gd name="T17" fmla="*/ 3 h 66"/>
                  <a:gd name="T18" fmla="*/ 1 w 40"/>
                  <a:gd name="T19" fmla="*/ 3 h 66"/>
                  <a:gd name="T20" fmla="*/ 1 w 40"/>
                  <a:gd name="T21" fmla="*/ 3 h 66"/>
                  <a:gd name="T22" fmla="*/ 1 w 40"/>
                  <a:gd name="T23" fmla="*/ 3 h 66"/>
                  <a:gd name="T24" fmla="*/ 0 w 40"/>
                  <a:gd name="T25" fmla="*/ 2 h 66"/>
                  <a:gd name="T26" fmla="*/ 0 w 40"/>
                  <a:gd name="T27" fmla="*/ 1 h 66"/>
                  <a:gd name="T28" fmla="*/ 1 w 40"/>
                  <a:gd name="T29" fmla="*/ 1 h 66"/>
                  <a:gd name="T30" fmla="*/ 1 w 40"/>
                  <a:gd name="T31" fmla="*/ 1 h 66"/>
                  <a:gd name="T32" fmla="*/ 1 w 40"/>
                  <a:gd name="T33" fmla="*/ 1 h 66"/>
                  <a:gd name="T34" fmla="*/ 1 w 40"/>
                  <a:gd name="T35" fmla="*/ 0 h 66"/>
                  <a:gd name="T36" fmla="*/ 1 w 40"/>
                  <a:gd name="T37" fmla="*/ 0 h 66"/>
                  <a:gd name="T38" fmla="*/ 1 w 40"/>
                  <a:gd name="T39" fmla="*/ 1 h 66"/>
                  <a:gd name="T40" fmla="*/ 1 w 40"/>
                  <a:gd name="T41" fmla="*/ 1 h 66"/>
                  <a:gd name="T42" fmla="*/ 3 w 40"/>
                  <a:gd name="T43" fmla="*/ 1 h 66"/>
                  <a:gd name="T44" fmla="*/ 3 w 40"/>
                  <a:gd name="T45" fmla="*/ 1 h 66"/>
                  <a:gd name="T46" fmla="*/ 3 w 40"/>
                  <a:gd name="T47" fmla="*/ 1 h 66"/>
                  <a:gd name="T48" fmla="*/ 3 w 40"/>
                  <a:gd name="T49" fmla="*/ 1 h 66"/>
                  <a:gd name="T50" fmla="*/ 3 w 40"/>
                  <a:gd name="T51" fmla="*/ 1 h 66"/>
                  <a:gd name="T52" fmla="*/ 3 w 40"/>
                  <a:gd name="T53" fmla="*/ 2 h 66"/>
                  <a:gd name="T54" fmla="*/ 1 w 40"/>
                  <a:gd name="T55" fmla="*/ 2 h 66"/>
                  <a:gd name="T56" fmla="*/ 1 w 40"/>
                  <a:gd name="T57" fmla="*/ 1 h 66"/>
                  <a:gd name="T58" fmla="*/ 1 w 40"/>
                  <a:gd name="T59" fmla="*/ 1 h 66"/>
                  <a:gd name="T60" fmla="*/ 1 w 40"/>
                  <a:gd name="T61" fmla="*/ 1 h 66"/>
                  <a:gd name="T62" fmla="*/ 1 w 40"/>
                  <a:gd name="T63" fmla="*/ 1 h 66"/>
                  <a:gd name="T64" fmla="*/ 1 w 40"/>
                  <a:gd name="T65" fmla="*/ 1 h 66"/>
                  <a:gd name="T66" fmla="*/ 1 w 40"/>
                  <a:gd name="T67" fmla="*/ 1 h 66"/>
                  <a:gd name="T68" fmla="*/ 1 w 40"/>
                  <a:gd name="T69" fmla="*/ 1 h 66"/>
                  <a:gd name="T70" fmla="*/ 1 w 40"/>
                  <a:gd name="T71" fmla="*/ 1 h 66"/>
                  <a:gd name="T72" fmla="*/ 1 w 40"/>
                  <a:gd name="T73" fmla="*/ 1 h 66"/>
                  <a:gd name="T74" fmla="*/ 1 w 40"/>
                  <a:gd name="T75" fmla="*/ 3 h 66"/>
                  <a:gd name="T76" fmla="*/ 1 w 40"/>
                  <a:gd name="T77" fmla="*/ 3 h 66"/>
                  <a:gd name="T78" fmla="*/ 1 w 40"/>
                  <a:gd name="T79" fmla="*/ 3 h 66"/>
                  <a:gd name="T80" fmla="*/ 1 w 40"/>
                  <a:gd name="T81" fmla="*/ 3 h 66"/>
                  <a:gd name="T82" fmla="*/ 1 w 40"/>
                  <a:gd name="T83" fmla="*/ 3 h 66"/>
                  <a:gd name="T84" fmla="*/ 1 w 40"/>
                  <a:gd name="T85" fmla="*/ 3 h 66"/>
                  <a:gd name="T86" fmla="*/ 1 w 40"/>
                  <a:gd name="T87" fmla="*/ 3 h 66"/>
                  <a:gd name="T88" fmla="*/ 1 w 40"/>
                  <a:gd name="T89" fmla="*/ 3 h 66"/>
                  <a:gd name="T90" fmla="*/ 1 w 40"/>
                  <a:gd name="T91" fmla="*/ 3 h 66"/>
                  <a:gd name="T92" fmla="*/ 1 w 40"/>
                  <a:gd name="T93" fmla="*/ 2 h 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66"/>
                  <a:gd name="T143" fmla="*/ 40 w 40"/>
                  <a:gd name="T144" fmla="*/ 66 h 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66">
                    <a:moveTo>
                      <a:pt x="40" y="32"/>
                    </a:moveTo>
                    <a:lnTo>
                      <a:pt x="39" y="42"/>
                    </a:lnTo>
                    <a:lnTo>
                      <a:pt x="37" y="51"/>
                    </a:lnTo>
                    <a:lnTo>
                      <a:pt x="33" y="59"/>
                    </a:lnTo>
                    <a:lnTo>
                      <a:pt x="30" y="62"/>
                    </a:lnTo>
                    <a:lnTo>
                      <a:pt x="22" y="66"/>
                    </a:lnTo>
                    <a:lnTo>
                      <a:pt x="16" y="66"/>
                    </a:lnTo>
                    <a:lnTo>
                      <a:pt x="11" y="63"/>
                    </a:lnTo>
                    <a:lnTo>
                      <a:pt x="8" y="60"/>
                    </a:lnTo>
                    <a:lnTo>
                      <a:pt x="5" y="56"/>
                    </a:lnTo>
                    <a:lnTo>
                      <a:pt x="4" y="55"/>
                    </a:lnTo>
                    <a:lnTo>
                      <a:pt x="1" y="49"/>
                    </a:lnTo>
                    <a:lnTo>
                      <a:pt x="0" y="41"/>
                    </a:lnTo>
                    <a:lnTo>
                      <a:pt x="0" y="24"/>
                    </a:lnTo>
                    <a:lnTo>
                      <a:pt x="4" y="11"/>
                    </a:lnTo>
                    <a:lnTo>
                      <a:pt x="7" y="7"/>
                    </a:lnTo>
                    <a:lnTo>
                      <a:pt x="12" y="2"/>
                    </a:lnTo>
                    <a:lnTo>
                      <a:pt x="16" y="0"/>
                    </a:lnTo>
                    <a:lnTo>
                      <a:pt x="23" y="0"/>
                    </a:lnTo>
                    <a:lnTo>
                      <a:pt x="26" y="2"/>
                    </a:lnTo>
                    <a:lnTo>
                      <a:pt x="30" y="4"/>
                    </a:lnTo>
                    <a:lnTo>
                      <a:pt x="33" y="7"/>
                    </a:lnTo>
                    <a:lnTo>
                      <a:pt x="35" y="10"/>
                    </a:lnTo>
                    <a:lnTo>
                      <a:pt x="37" y="14"/>
                    </a:lnTo>
                    <a:lnTo>
                      <a:pt x="39" y="20"/>
                    </a:lnTo>
                    <a:lnTo>
                      <a:pt x="40" y="27"/>
                    </a:lnTo>
                    <a:lnTo>
                      <a:pt x="40" y="32"/>
                    </a:lnTo>
                    <a:close/>
                    <a:moveTo>
                      <a:pt x="26" y="32"/>
                    </a:moveTo>
                    <a:lnTo>
                      <a:pt x="26" y="10"/>
                    </a:lnTo>
                    <a:lnTo>
                      <a:pt x="25" y="7"/>
                    </a:lnTo>
                    <a:lnTo>
                      <a:pt x="22" y="4"/>
                    </a:lnTo>
                    <a:lnTo>
                      <a:pt x="21" y="4"/>
                    </a:lnTo>
                    <a:lnTo>
                      <a:pt x="19" y="3"/>
                    </a:lnTo>
                    <a:lnTo>
                      <a:pt x="18" y="3"/>
                    </a:lnTo>
                    <a:lnTo>
                      <a:pt x="15" y="6"/>
                    </a:lnTo>
                    <a:lnTo>
                      <a:pt x="15" y="10"/>
                    </a:lnTo>
                    <a:lnTo>
                      <a:pt x="14" y="16"/>
                    </a:lnTo>
                    <a:lnTo>
                      <a:pt x="14" y="53"/>
                    </a:lnTo>
                    <a:lnTo>
                      <a:pt x="15" y="56"/>
                    </a:lnTo>
                    <a:lnTo>
                      <a:pt x="15" y="60"/>
                    </a:lnTo>
                    <a:lnTo>
                      <a:pt x="18" y="63"/>
                    </a:lnTo>
                    <a:lnTo>
                      <a:pt x="22" y="63"/>
                    </a:lnTo>
                    <a:lnTo>
                      <a:pt x="22" y="62"/>
                    </a:lnTo>
                    <a:lnTo>
                      <a:pt x="25" y="59"/>
                    </a:lnTo>
                    <a:lnTo>
                      <a:pt x="26" y="56"/>
                    </a:lnTo>
                    <a:lnTo>
                      <a:pt x="26" y="53"/>
                    </a:lnTo>
                    <a:lnTo>
                      <a:pt x="26" y="3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15" name="Line 316"/>
              <p:cNvSpPr>
                <a:spLocks noChangeShapeType="1"/>
              </p:cNvSpPr>
              <p:nvPr/>
            </p:nvSpPr>
            <p:spPr bwMode="auto">
              <a:xfrm>
                <a:off x="5338" y="2973"/>
                <a:ext cx="32" cy="0"/>
              </a:xfrm>
              <a:prstGeom prst="line">
                <a:avLst/>
              </a:prstGeom>
              <a:noFill/>
              <a:ln w="1588">
                <a:solidFill>
                  <a:srgbClr val="000000"/>
                </a:solidFill>
                <a:round/>
                <a:headEnd/>
                <a:tailEnd/>
              </a:ln>
            </p:spPr>
            <p:txBody>
              <a:bodyPr/>
              <a:lstStyle/>
              <a:p>
                <a:endParaRPr lang="ja-JP" altLang="en-US" sz="1300"/>
              </a:p>
            </p:txBody>
          </p:sp>
          <p:sp>
            <p:nvSpPr>
              <p:cNvPr id="416" name="Line 317"/>
              <p:cNvSpPr>
                <a:spLocks noChangeShapeType="1"/>
              </p:cNvSpPr>
              <p:nvPr/>
            </p:nvSpPr>
            <p:spPr bwMode="auto">
              <a:xfrm>
                <a:off x="5338" y="2934"/>
                <a:ext cx="32" cy="0"/>
              </a:xfrm>
              <a:prstGeom prst="line">
                <a:avLst/>
              </a:prstGeom>
              <a:noFill/>
              <a:ln w="1588">
                <a:solidFill>
                  <a:srgbClr val="000000"/>
                </a:solidFill>
                <a:round/>
                <a:headEnd/>
                <a:tailEnd/>
              </a:ln>
            </p:spPr>
            <p:txBody>
              <a:bodyPr/>
              <a:lstStyle/>
              <a:p>
                <a:endParaRPr lang="ja-JP" altLang="en-US" sz="1300"/>
              </a:p>
            </p:txBody>
          </p:sp>
          <p:sp>
            <p:nvSpPr>
              <p:cNvPr id="417" name="Line 318"/>
              <p:cNvSpPr>
                <a:spLocks noChangeShapeType="1"/>
              </p:cNvSpPr>
              <p:nvPr/>
            </p:nvSpPr>
            <p:spPr bwMode="auto">
              <a:xfrm>
                <a:off x="5338" y="2905"/>
                <a:ext cx="32" cy="0"/>
              </a:xfrm>
              <a:prstGeom prst="line">
                <a:avLst/>
              </a:prstGeom>
              <a:noFill/>
              <a:ln w="1588">
                <a:solidFill>
                  <a:srgbClr val="000000"/>
                </a:solidFill>
                <a:round/>
                <a:headEnd/>
                <a:tailEnd/>
              </a:ln>
            </p:spPr>
            <p:txBody>
              <a:bodyPr/>
              <a:lstStyle/>
              <a:p>
                <a:endParaRPr lang="ja-JP" altLang="en-US" sz="1300"/>
              </a:p>
            </p:txBody>
          </p:sp>
          <p:sp>
            <p:nvSpPr>
              <p:cNvPr id="418" name="Line 319"/>
              <p:cNvSpPr>
                <a:spLocks noChangeShapeType="1"/>
              </p:cNvSpPr>
              <p:nvPr/>
            </p:nvSpPr>
            <p:spPr bwMode="auto">
              <a:xfrm>
                <a:off x="5338" y="2884"/>
                <a:ext cx="32" cy="0"/>
              </a:xfrm>
              <a:prstGeom prst="line">
                <a:avLst/>
              </a:prstGeom>
              <a:noFill/>
              <a:ln w="1588">
                <a:solidFill>
                  <a:srgbClr val="000000"/>
                </a:solidFill>
                <a:round/>
                <a:headEnd/>
                <a:tailEnd/>
              </a:ln>
            </p:spPr>
            <p:txBody>
              <a:bodyPr/>
              <a:lstStyle/>
              <a:p>
                <a:endParaRPr lang="ja-JP" altLang="en-US" sz="1300"/>
              </a:p>
            </p:txBody>
          </p:sp>
          <p:sp>
            <p:nvSpPr>
              <p:cNvPr id="419" name="Line 320"/>
              <p:cNvSpPr>
                <a:spLocks noChangeShapeType="1"/>
              </p:cNvSpPr>
              <p:nvPr/>
            </p:nvSpPr>
            <p:spPr bwMode="auto">
              <a:xfrm>
                <a:off x="5338" y="2866"/>
                <a:ext cx="32" cy="0"/>
              </a:xfrm>
              <a:prstGeom prst="line">
                <a:avLst/>
              </a:prstGeom>
              <a:noFill/>
              <a:ln w="1588">
                <a:solidFill>
                  <a:srgbClr val="000000"/>
                </a:solidFill>
                <a:round/>
                <a:headEnd/>
                <a:tailEnd/>
              </a:ln>
            </p:spPr>
            <p:txBody>
              <a:bodyPr/>
              <a:lstStyle/>
              <a:p>
                <a:endParaRPr lang="ja-JP" altLang="en-US" sz="1300"/>
              </a:p>
            </p:txBody>
          </p:sp>
          <p:sp>
            <p:nvSpPr>
              <p:cNvPr id="420" name="Line 321"/>
              <p:cNvSpPr>
                <a:spLocks noChangeShapeType="1"/>
              </p:cNvSpPr>
              <p:nvPr/>
            </p:nvSpPr>
            <p:spPr bwMode="auto">
              <a:xfrm>
                <a:off x="5338" y="2851"/>
                <a:ext cx="32" cy="0"/>
              </a:xfrm>
              <a:prstGeom prst="line">
                <a:avLst/>
              </a:prstGeom>
              <a:noFill/>
              <a:ln w="1588">
                <a:solidFill>
                  <a:srgbClr val="000000"/>
                </a:solidFill>
                <a:round/>
                <a:headEnd/>
                <a:tailEnd/>
              </a:ln>
            </p:spPr>
            <p:txBody>
              <a:bodyPr/>
              <a:lstStyle/>
              <a:p>
                <a:endParaRPr lang="ja-JP" altLang="en-US" sz="1300"/>
              </a:p>
            </p:txBody>
          </p:sp>
          <p:sp>
            <p:nvSpPr>
              <p:cNvPr id="421" name="Line 322"/>
              <p:cNvSpPr>
                <a:spLocks noChangeShapeType="1"/>
              </p:cNvSpPr>
              <p:nvPr/>
            </p:nvSpPr>
            <p:spPr bwMode="auto">
              <a:xfrm>
                <a:off x="5338" y="2838"/>
                <a:ext cx="32" cy="0"/>
              </a:xfrm>
              <a:prstGeom prst="line">
                <a:avLst/>
              </a:prstGeom>
              <a:noFill/>
              <a:ln w="1588">
                <a:solidFill>
                  <a:srgbClr val="000000"/>
                </a:solidFill>
                <a:round/>
                <a:headEnd/>
                <a:tailEnd/>
              </a:ln>
            </p:spPr>
            <p:txBody>
              <a:bodyPr/>
              <a:lstStyle/>
              <a:p>
                <a:endParaRPr lang="ja-JP" altLang="en-US" sz="1300"/>
              </a:p>
            </p:txBody>
          </p:sp>
          <p:sp>
            <p:nvSpPr>
              <p:cNvPr id="422" name="Line 323"/>
              <p:cNvSpPr>
                <a:spLocks noChangeShapeType="1"/>
              </p:cNvSpPr>
              <p:nvPr/>
            </p:nvSpPr>
            <p:spPr bwMode="auto">
              <a:xfrm>
                <a:off x="5338" y="2827"/>
                <a:ext cx="32" cy="0"/>
              </a:xfrm>
              <a:prstGeom prst="line">
                <a:avLst/>
              </a:prstGeom>
              <a:noFill/>
              <a:ln w="1588">
                <a:solidFill>
                  <a:srgbClr val="000000"/>
                </a:solidFill>
                <a:round/>
                <a:headEnd/>
                <a:tailEnd/>
              </a:ln>
            </p:spPr>
            <p:txBody>
              <a:bodyPr/>
              <a:lstStyle/>
              <a:p>
                <a:endParaRPr lang="ja-JP" altLang="en-US" sz="1300"/>
              </a:p>
            </p:txBody>
          </p:sp>
          <p:sp>
            <p:nvSpPr>
              <p:cNvPr id="423" name="Line 324"/>
              <p:cNvSpPr>
                <a:spLocks noChangeShapeType="1"/>
              </p:cNvSpPr>
              <p:nvPr/>
            </p:nvSpPr>
            <p:spPr bwMode="auto">
              <a:xfrm>
                <a:off x="5306" y="2816"/>
                <a:ext cx="64" cy="0"/>
              </a:xfrm>
              <a:prstGeom prst="line">
                <a:avLst/>
              </a:prstGeom>
              <a:noFill/>
              <a:ln w="1588">
                <a:solidFill>
                  <a:srgbClr val="000000"/>
                </a:solidFill>
                <a:round/>
                <a:headEnd/>
                <a:tailEnd/>
              </a:ln>
            </p:spPr>
            <p:txBody>
              <a:bodyPr/>
              <a:lstStyle/>
              <a:p>
                <a:endParaRPr lang="ja-JP" altLang="en-US" sz="1300"/>
              </a:p>
            </p:txBody>
          </p:sp>
          <p:sp>
            <p:nvSpPr>
              <p:cNvPr id="424" name="Freeform 325"/>
              <p:cNvSpPr>
                <a:spLocks/>
              </p:cNvSpPr>
              <p:nvPr/>
            </p:nvSpPr>
            <p:spPr bwMode="auto">
              <a:xfrm>
                <a:off x="5399" y="2800"/>
                <a:ext cx="16" cy="32"/>
              </a:xfrm>
              <a:custGeom>
                <a:avLst/>
                <a:gdLst>
                  <a:gd name="T0" fmla="*/ 1 w 32"/>
                  <a:gd name="T1" fmla="*/ 0 h 64"/>
                  <a:gd name="T2" fmla="*/ 1 w 32"/>
                  <a:gd name="T3" fmla="*/ 3 h 64"/>
                  <a:gd name="T4" fmla="*/ 1 w 32"/>
                  <a:gd name="T5" fmla="*/ 3 h 64"/>
                  <a:gd name="T6" fmla="*/ 1 w 32"/>
                  <a:gd name="T7" fmla="*/ 3 h 64"/>
                  <a:gd name="T8" fmla="*/ 1 w 32"/>
                  <a:gd name="T9" fmla="*/ 3 h 64"/>
                  <a:gd name="T10" fmla="*/ 2 w 32"/>
                  <a:gd name="T11" fmla="*/ 3 h 64"/>
                  <a:gd name="T12" fmla="*/ 2 w 32"/>
                  <a:gd name="T13" fmla="*/ 4 h 64"/>
                  <a:gd name="T14" fmla="*/ 0 w 32"/>
                  <a:gd name="T15" fmla="*/ 4 h 64"/>
                  <a:gd name="T16" fmla="*/ 0 w 32"/>
                  <a:gd name="T17" fmla="*/ 3 h 64"/>
                  <a:gd name="T18" fmla="*/ 1 w 32"/>
                  <a:gd name="T19" fmla="*/ 3 h 64"/>
                  <a:gd name="T20" fmla="*/ 1 w 32"/>
                  <a:gd name="T21" fmla="*/ 3 h 64"/>
                  <a:gd name="T22" fmla="*/ 1 w 32"/>
                  <a:gd name="T23" fmla="*/ 3 h 64"/>
                  <a:gd name="T24" fmla="*/ 1 w 32"/>
                  <a:gd name="T25" fmla="*/ 3 h 64"/>
                  <a:gd name="T26" fmla="*/ 1 w 32"/>
                  <a:gd name="T27" fmla="*/ 3 h 64"/>
                  <a:gd name="T28" fmla="*/ 1 w 32"/>
                  <a:gd name="T29" fmla="*/ 3 h 64"/>
                  <a:gd name="T30" fmla="*/ 1 w 32"/>
                  <a:gd name="T31" fmla="*/ 1 h 64"/>
                  <a:gd name="T32" fmla="*/ 1 w 32"/>
                  <a:gd name="T33" fmla="*/ 1 h 64"/>
                  <a:gd name="T34" fmla="*/ 1 w 32"/>
                  <a:gd name="T35" fmla="*/ 1 h 64"/>
                  <a:gd name="T36" fmla="*/ 1 w 32"/>
                  <a:gd name="T37" fmla="*/ 1 h 64"/>
                  <a:gd name="T38" fmla="*/ 1 w 32"/>
                  <a:gd name="T39" fmla="*/ 1 h 64"/>
                  <a:gd name="T40" fmla="*/ 1 w 32"/>
                  <a:gd name="T41" fmla="*/ 1 h 64"/>
                  <a:gd name="T42" fmla="*/ 1 w 32"/>
                  <a:gd name="T43" fmla="*/ 1 h 64"/>
                  <a:gd name="T44" fmla="*/ 0 w 32"/>
                  <a:gd name="T45" fmla="*/ 1 h 64"/>
                  <a:gd name="T46" fmla="*/ 1 w 32"/>
                  <a:gd name="T47" fmla="*/ 0 h 64"/>
                  <a:gd name="T48" fmla="*/ 1 w 32"/>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4"/>
                  <a:gd name="T77" fmla="*/ 32 w 32"/>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4">
                    <a:moveTo>
                      <a:pt x="24" y="0"/>
                    </a:moveTo>
                    <a:lnTo>
                      <a:pt x="24" y="59"/>
                    </a:lnTo>
                    <a:lnTo>
                      <a:pt x="27" y="61"/>
                    </a:lnTo>
                    <a:lnTo>
                      <a:pt x="28" y="61"/>
                    </a:lnTo>
                    <a:lnTo>
                      <a:pt x="30" y="63"/>
                    </a:lnTo>
                    <a:lnTo>
                      <a:pt x="32" y="63"/>
                    </a:lnTo>
                    <a:lnTo>
                      <a:pt x="32" y="64"/>
                    </a:lnTo>
                    <a:lnTo>
                      <a:pt x="0" y="64"/>
                    </a:lnTo>
                    <a:lnTo>
                      <a:pt x="0" y="63"/>
                    </a:lnTo>
                    <a:lnTo>
                      <a:pt x="4" y="63"/>
                    </a:lnTo>
                    <a:lnTo>
                      <a:pt x="6" y="61"/>
                    </a:lnTo>
                    <a:lnTo>
                      <a:pt x="7" y="61"/>
                    </a:lnTo>
                    <a:lnTo>
                      <a:pt x="9" y="60"/>
                    </a:lnTo>
                    <a:lnTo>
                      <a:pt x="9" y="59"/>
                    </a:lnTo>
                    <a:lnTo>
                      <a:pt x="10" y="57"/>
                    </a:lnTo>
                    <a:lnTo>
                      <a:pt x="10" y="14"/>
                    </a:lnTo>
                    <a:lnTo>
                      <a:pt x="9" y="12"/>
                    </a:lnTo>
                    <a:lnTo>
                      <a:pt x="7" y="12"/>
                    </a:lnTo>
                    <a:lnTo>
                      <a:pt x="7" y="11"/>
                    </a:lnTo>
                    <a:lnTo>
                      <a:pt x="4" y="11"/>
                    </a:lnTo>
                    <a:lnTo>
                      <a:pt x="3" y="12"/>
                    </a:lnTo>
                    <a:lnTo>
                      <a:pt x="2" y="12"/>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25" name="Freeform 326"/>
              <p:cNvSpPr>
                <a:spLocks noEditPoints="1"/>
              </p:cNvSpPr>
              <p:nvPr/>
            </p:nvSpPr>
            <p:spPr bwMode="auto">
              <a:xfrm>
                <a:off x="5421" y="2800"/>
                <a:ext cx="20" cy="33"/>
              </a:xfrm>
              <a:custGeom>
                <a:avLst/>
                <a:gdLst>
                  <a:gd name="T0" fmla="*/ 3 w 40"/>
                  <a:gd name="T1" fmla="*/ 2 h 66"/>
                  <a:gd name="T2" fmla="*/ 3 w 40"/>
                  <a:gd name="T3" fmla="*/ 2 h 66"/>
                  <a:gd name="T4" fmla="*/ 3 w 40"/>
                  <a:gd name="T5" fmla="*/ 3 h 66"/>
                  <a:gd name="T6" fmla="*/ 3 w 40"/>
                  <a:gd name="T7" fmla="*/ 3 h 66"/>
                  <a:gd name="T8" fmla="*/ 1 w 40"/>
                  <a:gd name="T9" fmla="*/ 3 h 66"/>
                  <a:gd name="T10" fmla="*/ 1 w 40"/>
                  <a:gd name="T11" fmla="*/ 4 h 66"/>
                  <a:gd name="T12" fmla="*/ 1 w 40"/>
                  <a:gd name="T13" fmla="*/ 4 h 66"/>
                  <a:gd name="T14" fmla="*/ 1 w 40"/>
                  <a:gd name="T15" fmla="*/ 3 h 66"/>
                  <a:gd name="T16" fmla="*/ 1 w 40"/>
                  <a:gd name="T17" fmla="*/ 3 h 66"/>
                  <a:gd name="T18" fmla="*/ 1 w 40"/>
                  <a:gd name="T19" fmla="*/ 3 h 66"/>
                  <a:gd name="T20" fmla="*/ 1 w 40"/>
                  <a:gd name="T21" fmla="*/ 3 h 66"/>
                  <a:gd name="T22" fmla="*/ 1 w 40"/>
                  <a:gd name="T23" fmla="*/ 3 h 66"/>
                  <a:gd name="T24" fmla="*/ 0 w 40"/>
                  <a:gd name="T25" fmla="*/ 2 h 66"/>
                  <a:gd name="T26" fmla="*/ 0 w 40"/>
                  <a:gd name="T27" fmla="*/ 1 h 66"/>
                  <a:gd name="T28" fmla="*/ 1 w 40"/>
                  <a:gd name="T29" fmla="*/ 1 h 66"/>
                  <a:gd name="T30" fmla="*/ 1 w 40"/>
                  <a:gd name="T31" fmla="*/ 1 h 66"/>
                  <a:gd name="T32" fmla="*/ 1 w 40"/>
                  <a:gd name="T33" fmla="*/ 1 h 66"/>
                  <a:gd name="T34" fmla="*/ 1 w 40"/>
                  <a:gd name="T35" fmla="*/ 0 h 66"/>
                  <a:gd name="T36" fmla="*/ 1 w 40"/>
                  <a:gd name="T37" fmla="*/ 0 h 66"/>
                  <a:gd name="T38" fmla="*/ 1 w 40"/>
                  <a:gd name="T39" fmla="*/ 1 h 66"/>
                  <a:gd name="T40" fmla="*/ 1 w 40"/>
                  <a:gd name="T41" fmla="*/ 1 h 66"/>
                  <a:gd name="T42" fmla="*/ 3 w 40"/>
                  <a:gd name="T43" fmla="*/ 1 h 66"/>
                  <a:gd name="T44" fmla="*/ 3 w 40"/>
                  <a:gd name="T45" fmla="*/ 1 h 66"/>
                  <a:gd name="T46" fmla="*/ 3 w 40"/>
                  <a:gd name="T47" fmla="*/ 1 h 66"/>
                  <a:gd name="T48" fmla="*/ 3 w 40"/>
                  <a:gd name="T49" fmla="*/ 1 h 66"/>
                  <a:gd name="T50" fmla="*/ 3 w 40"/>
                  <a:gd name="T51" fmla="*/ 1 h 66"/>
                  <a:gd name="T52" fmla="*/ 3 w 40"/>
                  <a:gd name="T53" fmla="*/ 2 h 66"/>
                  <a:gd name="T54" fmla="*/ 1 w 40"/>
                  <a:gd name="T55" fmla="*/ 2 h 66"/>
                  <a:gd name="T56" fmla="*/ 1 w 40"/>
                  <a:gd name="T57" fmla="*/ 1 h 66"/>
                  <a:gd name="T58" fmla="*/ 1 w 40"/>
                  <a:gd name="T59" fmla="*/ 1 h 66"/>
                  <a:gd name="T60" fmla="*/ 1 w 40"/>
                  <a:gd name="T61" fmla="*/ 1 h 66"/>
                  <a:gd name="T62" fmla="*/ 1 w 40"/>
                  <a:gd name="T63" fmla="*/ 1 h 66"/>
                  <a:gd name="T64" fmla="*/ 1 w 40"/>
                  <a:gd name="T65" fmla="*/ 1 h 66"/>
                  <a:gd name="T66" fmla="*/ 1 w 40"/>
                  <a:gd name="T67" fmla="*/ 1 h 66"/>
                  <a:gd name="T68" fmla="*/ 1 w 40"/>
                  <a:gd name="T69" fmla="*/ 1 h 66"/>
                  <a:gd name="T70" fmla="*/ 1 w 40"/>
                  <a:gd name="T71" fmla="*/ 1 h 66"/>
                  <a:gd name="T72" fmla="*/ 1 w 40"/>
                  <a:gd name="T73" fmla="*/ 1 h 66"/>
                  <a:gd name="T74" fmla="*/ 1 w 40"/>
                  <a:gd name="T75" fmla="*/ 3 h 66"/>
                  <a:gd name="T76" fmla="*/ 1 w 40"/>
                  <a:gd name="T77" fmla="*/ 3 h 66"/>
                  <a:gd name="T78" fmla="*/ 1 w 40"/>
                  <a:gd name="T79" fmla="*/ 3 h 66"/>
                  <a:gd name="T80" fmla="*/ 1 w 40"/>
                  <a:gd name="T81" fmla="*/ 3 h 66"/>
                  <a:gd name="T82" fmla="*/ 1 w 40"/>
                  <a:gd name="T83" fmla="*/ 3 h 66"/>
                  <a:gd name="T84" fmla="*/ 1 w 40"/>
                  <a:gd name="T85" fmla="*/ 3 h 66"/>
                  <a:gd name="T86" fmla="*/ 1 w 40"/>
                  <a:gd name="T87" fmla="*/ 3 h 66"/>
                  <a:gd name="T88" fmla="*/ 1 w 40"/>
                  <a:gd name="T89" fmla="*/ 3 h 66"/>
                  <a:gd name="T90" fmla="*/ 1 w 40"/>
                  <a:gd name="T91" fmla="*/ 3 h 66"/>
                  <a:gd name="T92" fmla="*/ 1 w 40"/>
                  <a:gd name="T93" fmla="*/ 2 h 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66"/>
                  <a:gd name="T143" fmla="*/ 40 w 40"/>
                  <a:gd name="T144" fmla="*/ 66 h 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66">
                    <a:moveTo>
                      <a:pt x="40" y="32"/>
                    </a:moveTo>
                    <a:lnTo>
                      <a:pt x="39" y="42"/>
                    </a:lnTo>
                    <a:lnTo>
                      <a:pt x="37" y="50"/>
                    </a:lnTo>
                    <a:lnTo>
                      <a:pt x="33" y="59"/>
                    </a:lnTo>
                    <a:lnTo>
                      <a:pt x="30" y="61"/>
                    </a:lnTo>
                    <a:lnTo>
                      <a:pt x="22" y="66"/>
                    </a:lnTo>
                    <a:lnTo>
                      <a:pt x="16" y="66"/>
                    </a:lnTo>
                    <a:lnTo>
                      <a:pt x="11" y="63"/>
                    </a:lnTo>
                    <a:lnTo>
                      <a:pt x="8" y="60"/>
                    </a:lnTo>
                    <a:lnTo>
                      <a:pt x="5" y="56"/>
                    </a:lnTo>
                    <a:lnTo>
                      <a:pt x="4" y="54"/>
                    </a:lnTo>
                    <a:lnTo>
                      <a:pt x="1" y="49"/>
                    </a:lnTo>
                    <a:lnTo>
                      <a:pt x="0" y="40"/>
                    </a:lnTo>
                    <a:lnTo>
                      <a:pt x="0" y="24"/>
                    </a:lnTo>
                    <a:lnTo>
                      <a:pt x="4" y="11"/>
                    </a:lnTo>
                    <a:lnTo>
                      <a:pt x="7" y="7"/>
                    </a:lnTo>
                    <a:lnTo>
                      <a:pt x="12" y="1"/>
                    </a:lnTo>
                    <a:lnTo>
                      <a:pt x="16" y="0"/>
                    </a:lnTo>
                    <a:lnTo>
                      <a:pt x="23" y="0"/>
                    </a:lnTo>
                    <a:lnTo>
                      <a:pt x="26" y="1"/>
                    </a:lnTo>
                    <a:lnTo>
                      <a:pt x="30" y="4"/>
                    </a:lnTo>
                    <a:lnTo>
                      <a:pt x="33" y="7"/>
                    </a:lnTo>
                    <a:lnTo>
                      <a:pt x="35" y="10"/>
                    </a:lnTo>
                    <a:lnTo>
                      <a:pt x="37" y="14"/>
                    </a:lnTo>
                    <a:lnTo>
                      <a:pt x="39" y="19"/>
                    </a:lnTo>
                    <a:lnTo>
                      <a:pt x="40" y="26"/>
                    </a:lnTo>
                    <a:lnTo>
                      <a:pt x="40" y="32"/>
                    </a:lnTo>
                    <a:close/>
                    <a:moveTo>
                      <a:pt x="26" y="32"/>
                    </a:moveTo>
                    <a:lnTo>
                      <a:pt x="26" y="10"/>
                    </a:lnTo>
                    <a:lnTo>
                      <a:pt x="25" y="7"/>
                    </a:lnTo>
                    <a:lnTo>
                      <a:pt x="22" y="4"/>
                    </a:lnTo>
                    <a:lnTo>
                      <a:pt x="21" y="4"/>
                    </a:lnTo>
                    <a:lnTo>
                      <a:pt x="19" y="3"/>
                    </a:lnTo>
                    <a:lnTo>
                      <a:pt x="18" y="3"/>
                    </a:lnTo>
                    <a:lnTo>
                      <a:pt x="15" y="5"/>
                    </a:lnTo>
                    <a:lnTo>
                      <a:pt x="15" y="10"/>
                    </a:lnTo>
                    <a:lnTo>
                      <a:pt x="14" y="15"/>
                    </a:lnTo>
                    <a:lnTo>
                      <a:pt x="14" y="53"/>
                    </a:lnTo>
                    <a:lnTo>
                      <a:pt x="15" y="56"/>
                    </a:lnTo>
                    <a:lnTo>
                      <a:pt x="15" y="60"/>
                    </a:lnTo>
                    <a:lnTo>
                      <a:pt x="18" y="63"/>
                    </a:lnTo>
                    <a:lnTo>
                      <a:pt x="22" y="63"/>
                    </a:lnTo>
                    <a:lnTo>
                      <a:pt x="22" y="61"/>
                    </a:lnTo>
                    <a:lnTo>
                      <a:pt x="25" y="59"/>
                    </a:lnTo>
                    <a:lnTo>
                      <a:pt x="26" y="56"/>
                    </a:lnTo>
                    <a:lnTo>
                      <a:pt x="26" y="53"/>
                    </a:lnTo>
                    <a:lnTo>
                      <a:pt x="26" y="3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26" name="Freeform 327"/>
              <p:cNvSpPr>
                <a:spLocks/>
              </p:cNvSpPr>
              <p:nvPr/>
            </p:nvSpPr>
            <p:spPr bwMode="auto">
              <a:xfrm>
                <a:off x="5461" y="2783"/>
                <a:ext cx="17" cy="26"/>
              </a:xfrm>
              <a:custGeom>
                <a:avLst/>
                <a:gdLst>
                  <a:gd name="T0" fmla="*/ 1 w 34"/>
                  <a:gd name="T1" fmla="*/ 3 h 52"/>
                  <a:gd name="T2" fmla="*/ 0 w 34"/>
                  <a:gd name="T3" fmla="*/ 3 h 52"/>
                  <a:gd name="T4" fmla="*/ 0 w 34"/>
                  <a:gd name="T5" fmla="*/ 3 h 52"/>
                  <a:gd name="T6" fmla="*/ 1 w 34"/>
                  <a:gd name="T7" fmla="*/ 3 h 52"/>
                  <a:gd name="T8" fmla="*/ 1 w 34"/>
                  <a:gd name="T9" fmla="*/ 3 h 52"/>
                  <a:gd name="T10" fmla="*/ 1 w 34"/>
                  <a:gd name="T11" fmla="*/ 3 h 52"/>
                  <a:gd name="T12" fmla="*/ 1 w 34"/>
                  <a:gd name="T13" fmla="*/ 2 h 52"/>
                  <a:gd name="T14" fmla="*/ 1 w 34"/>
                  <a:gd name="T15" fmla="*/ 2 h 52"/>
                  <a:gd name="T16" fmla="*/ 1 w 34"/>
                  <a:gd name="T17" fmla="*/ 2 h 52"/>
                  <a:gd name="T18" fmla="*/ 1 w 34"/>
                  <a:gd name="T19" fmla="*/ 1 h 52"/>
                  <a:gd name="T20" fmla="*/ 1 w 34"/>
                  <a:gd name="T21" fmla="*/ 1 h 52"/>
                  <a:gd name="T22" fmla="*/ 1 w 34"/>
                  <a:gd name="T23" fmla="*/ 1 h 52"/>
                  <a:gd name="T24" fmla="*/ 1 w 34"/>
                  <a:gd name="T25" fmla="*/ 1 h 52"/>
                  <a:gd name="T26" fmla="*/ 1 w 34"/>
                  <a:gd name="T27" fmla="*/ 1 h 52"/>
                  <a:gd name="T28" fmla="*/ 1 w 34"/>
                  <a:gd name="T29" fmla="*/ 1 h 52"/>
                  <a:gd name="T30" fmla="*/ 1 w 34"/>
                  <a:gd name="T31" fmla="*/ 1 h 52"/>
                  <a:gd name="T32" fmla="*/ 0 w 34"/>
                  <a:gd name="T33" fmla="*/ 1 h 52"/>
                  <a:gd name="T34" fmla="*/ 1 w 34"/>
                  <a:gd name="T35" fmla="*/ 1 h 52"/>
                  <a:gd name="T36" fmla="*/ 1 w 34"/>
                  <a:gd name="T37" fmla="*/ 1 h 52"/>
                  <a:gd name="T38" fmla="*/ 1 w 34"/>
                  <a:gd name="T39" fmla="*/ 0 h 52"/>
                  <a:gd name="T40" fmla="*/ 1 w 34"/>
                  <a:gd name="T41" fmla="*/ 0 h 52"/>
                  <a:gd name="T42" fmla="*/ 1 w 34"/>
                  <a:gd name="T43" fmla="*/ 1 h 52"/>
                  <a:gd name="T44" fmla="*/ 1 w 34"/>
                  <a:gd name="T45" fmla="*/ 1 h 52"/>
                  <a:gd name="T46" fmla="*/ 1 w 34"/>
                  <a:gd name="T47" fmla="*/ 1 h 52"/>
                  <a:gd name="T48" fmla="*/ 1 w 34"/>
                  <a:gd name="T49" fmla="*/ 1 h 52"/>
                  <a:gd name="T50" fmla="*/ 1 w 34"/>
                  <a:gd name="T51" fmla="*/ 1 h 52"/>
                  <a:gd name="T52" fmla="*/ 1 w 34"/>
                  <a:gd name="T53" fmla="*/ 2 h 52"/>
                  <a:gd name="T54" fmla="*/ 1 w 34"/>
                  <a:gd name="T55" fmla="*/ 2 h 52"/>
                  <a:gd name="T56" fmla="*/ 1 w 34"/>
                  <a:gd name="T57" fmla="*/ 2 h 52"/>
                  <a:gd name="T58" fmla="*/ 1 w 34"/>
                  <a:gd name="T59" fmla="*/ 3 h 52"/>
                  <a:gd name="T60" fmla="*/ 1 w 34"/>
                  <a:gd name="T61" fmla="*/ 3 h 52"/>
                  <a:gd name="T62" fmla="*/ 1 w 34"/>
                  <a:gd name="T63" fmla="*/ 3 h 52"/>
                  <a:gd name="T64" fmla="*/ 1 w 34"/>
                  <a:gd name="T65" fmla="*/ 3 h 52"/>
                  <a:gd name="T66" fmla="*/ 2 w 34"/>
                  <a:gd name="T67" fmla="*/ 3 h 52"/>
                  <a:gd name="T68" fmla="*/ 1 w 34"/>
                  <a:gd name="T69" fmla="*/ 3 h 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
                  <a:gd name="T106" fmla="*/ 0 h 52"/>
                  <a:gd name="T107" fmla="*/ 34 w 34"/>
                  <a:gd name="T108" fmla="*/ 52 h 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 h="52">
                    <a:moveTo>
                      <a:pt x="30" y="52"/>
                    </a:moveTo>
                    <a:lnTo>
                      <a:pt x="0" y="52"/>
                    </a:lnTo>
                    <a:lnTo>
                      <a:pt x="0" y="51"/>
                    </a:lnTo>
                    <a:lnTo>
                      <a:pt x="6" y="45"/>
                    </a:lnTo>
                    <a:lnTo>
                      <a:pt x="10" y="39"/>
                    </a:lnTo>
                    <a:lnTo>
                      <a:pt x="14" y="35"/>
                    </a:lnTo>
                    <a:lnTo>
                      <a:pt x="16" y="31"/>
                    </a:lnTo>
                    <a:lnTo>
                      <a:pt x="19" y="28"/>
                    </a:lnTo>
                    <a:lnTo>
                      <a:pt x="20" y="23"/>
                    </a:lnTo>
                    <a:lnTo>
                      <a:pt x="20" y="13"/>
                    </a:lnTo>
                    <a:lnTo>
                      <a:pt x="19" y="11"/>
                    </a:lnTo>
                    <a:lnTo>
                      <a:pt x="16" y="10"/>
                    </a:lnTo>
                    <a:lnTo>
                      <a:pt x="12" y="9"/>
                    </a:lnTo>
                    <a:lnTo>
                      <a:pt x="7" y="10"/>
                    </a:lnTo>
                    <a:lnTo>
                      <a:pt x="5" y="11"/>
                    </a:lnTo>
                    <a:lnTo>
                      <a:pt x="2" y="14"/>
                    </a:lnTo>
                    <a:lnTo>
                      <a:pt x="0" y="14"/>
                    </a:lnTo>
                    <a:lnTo>
                      <a:pt x="3" y="9"/>
                    </a:lnTo>
                    <a:lnTo>
                      <a:pt x="7" y="3"/>
                    </a:lnTo>
                    <a:lnTo>
                      <a:pt x="12" y="0"/>
                    </a:lnTo>
                    <a:lnTo>
                      <a:pt x="20" y="0"/>
                    </a:lnTo>
                    <a:lnTo>
                      <a:pt x="22" y="2"/>
                    </a:lnTo>
                    <a:lnTo>
                      <a:pt x="24" y="2"/>
                    </a:lnTo>
                    <a:lnTo>
                      <a:pt x="30" y="6"/>
                    </a:lnTo>
                    <a:lnTo>
                      <a:pt x="31" y="10"/>
                    </a:lnTo>
                    <a:lnTo>
                      <a:pt x="31" y="13"/>
                    </a:lnTo>
                    <a:lnTo>
                      <a:pt x="30" y="18"/>
                    </a:lnTo>
                    <a:lnTo>
                      <a:pt x="29" y="23"/>
                    </a:lnTo>
                    <a:lnTo>
                      <a:pt x="23" y="31"/>
                    </a:lnTo>
                    <a:lnTo>
                      <a:pt x="12" y="42"/>
                    </a:lnTo>
                    <a:lnTo>
                      <a:pt x="29" y="42"/>
                    </a:lnTo>
                    <a:lnTo>
                      <a:pt x="31" y="39"/>
                    </a:lnTo>
                    <a:lnTo>
                      <a:pt x="31" y="38"/>
                    </a:lnTo>
                    <a:lnTo>
                      <a:pt x="34" y="38"/>
                    </a:lnTo>
                    <a:lnTo>
                      <a:pt x="30" y="5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27" name="Line 328"/>
              <p:cNvSpPr>
                <a:spLocks noChangeShapeType="1"/>
              </p:cNvSpPr>
              <p:nvPr/>
            </p:nvSpPr>
            <p:spPr bwMode="auto">
              <a:xfrm>
                <a:off x="5338" y="2748"/>
                <a:ext cx="32" cy="0"/>
              </a:xfrm>
              <a:prstGeom prst="line">
                <a:avLst/>
              </a:prstGeom>
              <a:noFill/>
              <a:ln w="1588">
                <a:solidFill>
                  <a:srgbClr val="000000"/>
                </a:solidFill>
                <a:round/>
                <a:headEnd/>
                <a:tailEnd/>
              </a:ln>
            </p:spPr>
            <p:txBody>
              <a:bodyPr/>
              <a:lstStyle/>
              <a:p>
                <a:endParaRPr lang="ja-JP" altLang="en-US" sz="1300"/>
              </a:p>
            </p:txBody>
          </p:sp>
          <p:sp>
            <p:nvSpPr>
              <p:cNvPr id="428" name="Line 329"/>
              <p:cNvSpPr>
                <a:spLocks noChangeShapeType="1"/>
              </p:cNvSpPr>
              <p:nvPr/>
            </p:nvSpPr>
            <p:spPr bwMode="auto">
              <a:xfrm>
                <a:off x="5338" y="2709"/>
                <a:ext cx="32" cy="0"/>
              </a:xfrm>
              <a:prstGeom prst="line">
                <a:avLst/>
              </a:prstGeom>
              <a:noFill/>
              <a:ln w="1588">
                <a:solidFill>
                  <a:srgbClr val="000000"/>
                </a:solidFill>
                <a:round/>
                <a:headEnd/>
                <a:tailEnd/>
              </a:ln>
            </p:spPr>
            <p:txBody>
              <a:bodyPr/>
              <a:lstStyle/>
              <a:p>
                <a:endParaRPr lang="ja-JP" altLang="en-US" sz="1300"/>
              </a:p>
            </p:txBody>
          </p:sp>
          <p:sp>
            <p:nvSpPr>
              <p:cNvPr id="429" name="Line 330"/>
              <p:cNvSpPr>
                <a:spLocks noChangeShapeType="1"/>
              </p:cNvSpPr>
              <p:nvPr/>
            </p:nvSpPr>
            <p:spPr bwMode="auto">
              <a:xfrm>
                <a:off x="5338" y="2681"/>
                <a:ext cx="32" cy="0"/>
              </a:xfrm>
              <a:prstGeom prst="line">
                <a:avLst/>
              </a:prstGeom>
              <a:noFill/>
              <a:ln w="1588">
                <a:solidFill>
                  <a:srgbClr val="000000"/>
                </a:solidFill>
                <a:round/>
                <a:headEnd/>
                <a:tailEnd/>
              </a:ln>
            </p:spPr>
            <p:txBody>
              <a:bodyPr/>
              <a:lstStyle/>
              <a:p>
                <a:endParaRPr lang="ja-JP" altLang="en-US" sz="1300"/>
              </a:p>
            </p:txBody>
          </p:sp>
          <p:sp>
            <p:nvSpPr>
              <p:cNvPr id="430" name="Line 331"/>
              <p:cNvSpPr>
                <a:spLocks noChangeShapeType="1"/>
              </p:cNvSpPr>
              <p:nvPr/>
            </p:nvSpPr>
            <p:spPr bwMode="auto">
              <a:xfrm>
                <a:off x="5338" y="2659"/>
                <a:ext cx="32" cy="0"/>
              </a:xfrm>
              <a:prstGeom prst="line">
                <a:avLst/>
              </a:prstGeom>
              <a:noFill/>
              <a:ln w="1588">
                <a:solidFill>
                  <a:srgbClr val="000000"/>
                </a:solidFill>
                <a:round/>
                <a:headEnd/>
                <a:tailEnd/>
              </a:ln>
            </p:spPr>
            <p:txBody>
              <a:bodyPr/>
              <a:lstStyle/>
              <a:p>
                <a:endParaRPr lang="ja-JP" altLang="en-US" sz="1300"/>
              </a:p>
            </p:txBody>
          </p:sp>
          <p:sp>
            <p:nvSpPr>
              <p:cNvPr id="431" name="Line 332"/>
              <p:cNvSpPr>
                <a:spLocks noChangeShapeType="1"/>
              </p:cNvSpPr>
              <p:nvPr/>
            </p:nvSpPr>
            <p:spPr bwMode="auto">
              <a:xfrm>
                <a:off x="5338" y="2642"/>
                <a:ext cx="32" cy="0"/>
              </a:xfrm>
              <a:prstGeom prst="line">
                <a:avLst/>
              </a:prstGeom>
              <a:noFill/>
              <a:ln w="1588">
                <a:solidFill>
                  <a:srgbClr val="000000"/>
                </a:solidFill>
                <a:round/>
                <a:headEnd/>
                <a:tailEnd/>
              </a:ln>
            </p:spPr>
            <p:txBody>
              <a:bodyPr/>
              <a:lstStyle/>
              <a:p>
                <a:endParaRPr lang="ja-JP" altLang="en-US" sz="1300"/>
              </a:p>
            </p:txBody>
          </p:sp>
          <p:sp>
            <p:nvSpPr>
              <p:cNvPr id="432" name="Line 333"/>
              <p:cNvSpPr>
                <a:spLocks noChangeShapeType="1"/>
              </p:cNvSpPr>
              <p:nvPr/>
            </p:nvSpPr>
            <p:spPr bwMode="auto">
              <a:xfrm>
                <a:off x="5338" y="2626"/>
                <a:ext cx="32" cy="0"/>
              </a:xfrm>
              <a:prstGeom prst="line">
                <a:avLst/>
              </a:prstGeom>
              <a:noFill/>
              <a:ln w="1588">
                <a:solidFill>
                  <a:srgbClr val="000000"/>
                </a:solidFill>
                <a:round/>
                <a:headEnd/>
                <a:tailEnd/>
              </a:ln>
            </p:spPr>
            <p:txBody>
              <a:bodyPr/>
              <a:lstStyle/>
              <a:p>
                <a:endParaRPr lang="ja-JP" altLang="en-US" sz="1300"/>
              </a:p>
            </p:txBody>
          </p:sp>
          <p:sp>
            <p:nvSpPr>
              <p:cNvPr id="433" name="Line 334"/>
              <p:cNvSpPr>
                <a:spLocks noChangeShapeType="1"/>
              </p:cNvSpPr>
              <p:nvPr/>
            </p:nvSpPr>
            <p:spPr bwMode="auto">
              <a:xfrm>
                <a:off x="5338" y="2614"/>
                <a:ext cx="32" cy="0"/>
              </a:xfrm>
              <a:prstGeom prst="line">
                <a:avLst/>
              </a:prstGeom>
              <a:noFill/>
              <a:ln w="1588">
                <a:solidFill>
                  <a:srgbClr val="000000"/>
                </a:solidFill>
                <a:round/>
                <a:headEnd/>
                <a:tailEnd/>
              </a:ln>
            </p:spPr>
            <p:txBody>
              <a:bodyPr/>
              <a:lstStyle/>
              <a:p>
                <a:endParaRPr lang="ja-JP" altLang="en-US" sz="1300"/>
              </a:p>
            </p:txBody>
          </p:sp>
          <p:sp>
            <p:nvSpPr>
              <p:cNvPr id="434" name="Line 335"/>
              <p:cNvSpPr>
                <a:spLocks noChangeShapeType="1"/>
              </p:cNvSpPr>
              <p:nvPr/>
            </p:nvSpPr>
            <p:spPr bwMode="auto">
              <a:xfrm>
                <a:off x="5338" y="2602"/>
                <a:ext cx="32" cy="0"/>
              </a:xfrm>
              <a:prstGeom prst="line">
                <a:avLst/>
              </a:prstGeom>
              <a:noFill/>
              <a:ln w="1588">
                <a:solidFill>
                  <a:srgbClr val="000000"/>
                </a:solidFill>
                <a:round/>
                <a:headEnd/>
                <a:tailEnd/>
              </a:ln>
            </p:spPr>
            <p:txBody>
              <a:bodyPr/>
              <a:lstStyle/>
              <a:p>
                <a:endParaRPr lang="ja-JP" altLang="en-US" sz="1300"/>
              </a:p>
            </p:txBody>
          </p:sp>
          <p:sp>
            <p:nvSpPr>
              <p:cNvPr id="435" name="Line 336"/>
              <p:cNvSpPr>
                <a:spLocks noChangeShapeType="1"/>
              </p:cNvSpPr>
              <p:nvPr/>
            </p:nvSpPr>
            <p:spPr bwMode="auto">
              <a:xfrm>
                <a:off x="5306" y="2593"/>
                <a:ext cx="64" cy="0"/>
              </a:xfrm>
              <a:prstGeom prst="line">
                <a:avLst/>
              </a:prstGeom>
              <a:noFill/>
              <a:ln w="1588">
                <a:solidFill>
                  <a:srgbClr val="000000"/>
                </a:solidFill>
                <a:round/>
                <a:headEnd/>
                <a:tailEnd/>
              </a:ln>
            </p:spPr>
            <p:txBody>
              <a:bodyPr/>
              <a:lstStyle/>
              <a:p>
                <a:endParaRPr lang="ja-JP" altLang="en-US" sz="1300"/>
              </a:p>
            </p:txBody>
          </p:sp>
          <p:sp>
            <p:nvSpPr>
              <p:cNvPr id="436" name="Freeform 337"/>
              <p:cNvSpPr>
                <a:spLocks/>
              </p:cNvSpPr>
              <p:nvPr/>
            </p:nvSpPr>
            <p:spPr bwMode="auto">
              <a:xfrm>
                <a:off x="5399" y="2576"/>
                <a:ext cx="16" cy="33"/>
              </a:xfrm>
              <a:custGeom>
                <a:avLst/>
                <a:gdLst>
                  <a:gd name="T0" fmla="*/ 1 w 32"/>
                  <a:gd name="T1" fmla="*/ 0 h 64"/>
                  <a:gd name="T2" fmla="*/ 1 w 32"/>
                  <a:gd name="T3" fmla="*/ 4 h 64"/>
                  <a:gd name="T4" fmla="*/ 1 w 32"/>
                  <a:gd name="T5" fmla="*/ 4 h 64"/>
                  <a:gd name="T6" fmla="*/ 1 w 32"/>
                  <a:gd name="T7" fmla="*/ 4 h 64"/>
                  <a:gd name="T8" fmla="*/ 1 w 32"/>
                  <a:gd name="T9" fmla="*/ 5 h 64"/>
                  <a:gd name="T10" fmla="*/ 2 w 32"/>
                  <a:gd name="T11" fmla="*/ 5 h 64"/>
                  <a:gd name="T12" fmla="*/ 2 w 32"/>
                  <a:gd name="T13" fmla="*/ 5 h 64"/>
                  <a:gd name="T14" fmla="*/ 0 w 32"/>
                  <a:gd name="T15" fmla="*/ 5 h 64"/>
                  <a:gd name="T16" fmla="*/ 0 w 32"/>
                  <a:gd name="T17" fmla="*/ 5 h 64"/>
                  <a:gd name="T18" fmla="*/ 1 w 32"/>
                  <a:gd name="T19" fmla="*/ 5 h 64"/>
                  <a:gd name="T20" fmla="*/ 1 w 32"/>
                  <a:gd name="T21" fmla="*/ 4 h 64"/>
                  <a:gd name="T22" fmla="*/ 1 w 32"/>
                  <a:gd name="T23" fmla="*/ 4 h 64"/>
                  <a:gd name="T24" fmla="*/ 1 w 32"/>
                  <a:gd name="T25" fmla="*/ 4 h 64"/>
                  <a:gd name="T26" fmla="*/ 1 w 32"/>
                  <a:gd name="T27" fmla="*/ 4 h 64"/>
                  <a:gd name="T28" fmla="*/ 1 w 32"/>
                  <a:gd name="T29" fmla="*/ 4 h 64"/>
                  <a:gd name="T30" fmla="*/ 1 w 32"/>
                  <a:gd name="T31" fmla="*/ 1 h 64"/>
                  <a:gd name="T32" fmla="*/ 1 w 32"/>
                  <a:gd name="T33" fmla="*/ 1 h 64"/>
                  <a:gd name="T34" fmla="*/ 1 w 32"/>
                  <a:gd name="T35" fmla="*/ 1 h 64"/>
                  <a:gd name="T36" fmla="*/ 1 w 32"/>
                  <a:gd name="T37" fmla="*/ 1 h 64"/>
                  <a:gd name="T38" fmla="*/ 1 w 32"/>
                  <a:gd name="T39" fmla="*/ 1 h 64"/>
                  <a:gd name="T40" fmla="*/ 1 w 32"/>
                  <a:gd name="T41" fmla="*/ 1 h 64"/>
                  <a:gd name="T42" fmla="*/ 1 w 32"/>
                  <a:gd name="T43" fmla="*/ 1 h 64"/>
                  <a:gd name="T44" fmla="*/ 0 w 32"/>
                  <a:gd name="T45" fmla="*/ 1 h 64"/>
                  <a:gd name="T46" fmla="*/ 1 w 32"/>
                  <a:gd name="T47" fmla="*/ 0 h 64"/>
                  <a:gd name="T48" fmla="*/ 1 w 32"/>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4"/>
                  <a:gd name="T77" fmla="*/ 32 w 32"/>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4">
                    <a:moveTo>
                      <a:pt x="24" y="0"/>
                    </a:moveTo>
                    <a:lnTo>
                      <a:pt x="24" y="59"/>
                    </a:lnTo>
                    <a:lnTo>
                      <a:pt x="27" y="61"/>
                    </a:lnTo>
                    <a:lnTo>
                      <a:pt x="28" y="61"/>
                    </a:lnTo>
                    <a:lnTo>
                      <a:pt x="30" y="63"/>
                    </a:lnTo>
                    <a:lnTo>
                      <a:pt x="32" y="63"/>
                    </a:lnTo>
                    <a:lnTo>
                      <a:pt x="32" y="64"/>
                    </a:lnTo>
                    <a:lnTo>
                      <a:pt x="0" y="64"/>
                    </a:lnTo>
                    <a:lnTo>
                      <a:pt x="0" y="63"/>
                    </a:lnTo>
                    <a:lnTo>
                      <a:pt x="4" y="63"/>
                    </a:lnTo>
                    <a:lnTo>
                      <a:pt x="6" y="61"/>
                    </a:lnTo>
                    <a:lnTo>
                      <a:pt x="7" y="61"/>
                    </a:lnTo>
                    <a:lnTo>
                      <a:pt x="9" y="60"/>
                    </a:lnTo>
                    <a:lnTo>
                      <a:pt x="9" y="59"/>
                    </a:lnTo>
                    <a:lnTo>
                      <a:pt x="10" y="57"/>
                    </a:lnTo>
                    <a:lnTo>
                      <a:pt x="10" y="14"/>
                    </a:lnTo>
                    <a:lnTo>
                      <a:pt x="9" y="12"/>
                    </a:lnTo>
                    <a:lnTo>
                      <a:pt x="7" y="12"/>
                    </a:lnTo>
                    <a:lnTo>
                      <a:pt x="7" y="11"/>
                    </a:lnTo>
                    <a:lnTo>
                      <a:pt x="4" y="11"/>
                    </a:lnTo>
                    <a:lnTo>
                      <a:pt x="3" y="12"/>
                    </a:lnTo>
                    <a:lnTo>
                      <a:pt x="2" y="12"/>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37" name="Freeform 338"/>
              <p:cNvSpPr>
                <a:spLocks noEditPoints="1"/>
              </p:cNvSpPr>
              <p:nvPr/>
            </p:nvSpPr>
            <p:spPr bwMode="auto">
              <a:xfrm>
                <a:off x="5421" y="2576"/>
                <a:ext cx="20" cy="33"/>
              </a:xfrm>
              <a:custGeom>
                <a:avLst/>
                <a:gdLst>
                  <a:gd name="T0" fmla="*/ 3 w 40"/>
                  <a:gd name="T1" fmla="*/ 2 h 66"/>
                  <a:gd name="T2" fmla="*/ 3 w 40"/>
                  <a:gd name="T3" fmla="*/ 2 h 66"/>
                  <a:gd name="T4" fmla="*/ 3 w 40"/>
                  <a:gd name="T5" fmla="*/ 3 h 66"/>
                  <a:gd name="T6" fmla="*/ 3 w 40"/>
                  <a:gd name="T7" fmla="*/ 3 h 66"/>
                  <a:gd name="T8" fmla="*/ 1 w 40"/>
                  <a:gd name="T9" fmla="*/ 3 h 66"/>
                  <a:gd name="T10" fmla="*/ 1 w 40"/>
                  <a:gd name="T11" fmla="*/ 4 h 66"/>
                  <a:gd name="T12" fmla="*/ 1 w 40"/>
                  <a:gd name="T13" fmla="*/ 4 h 66"/>
                  <a:gd name="T14" fmla="*/ 1 w 40"/>
                  <a:gd name="T15" fmla="*/ 3 h 66"/>
                  <a:gd name="T16" fmla="*/ 1 w 40"/>
                  <a:gd name="T17" fmla="*/ 3 h 66"/>
                  <a:gd name="T18" fmla="*/ 1 w 40"/>
                  <a:gd name="T19" fmla="*/ 3 h 66"/>
                  <a:gd name="T20" fmla="*/ 1 w 40"/>
                  <a:gd name="T21" fmla="*/ 3 h 66"/>
                  <a:gd name="T22" fmla="*/ 1 w 40"/>
                  <a:gd name="T23" fmla="*/ 3 h 66"/>
                  <a:gd name="T24" fmla="*/ 0 w 40"/>
                  <a:gd name="T25" fmla="*/ 2 h 66"/>
                  <a:gd name="T26" fmla="*/ 0 w 40"/>
                  <a:gd name="T27" fmla="*/ 1 h 66"/>
                  <a:gd name="T28" fmla="*/ 1 w 40"/>
                  <a:gd name="T29" fmla="*/ 1 h 66"/>
                  <a:gd name="T30" fmla="*/ 1 w 40"/>
                  <a:gd name="T31" fmla="*/ 1 h 66"/>
                  <a:gd name="T32" fmla="*/ 1 w 40"/>
                  <a:gd name="T33" fmla="*/ 1 h 66"/>
                  <a:gd name="T34" fmla="*/ 1 w 40"/>
                  <a:gd name="T35" fmla="*/ 0 h 66"/>
                  <a:gd name="T36" fmla="*/ 1 w 40"/>
                  <a:gd name="T37" fmla="*/ 0 h 66"/>
                  <a:gd name="T38" fmla="*/ 1 w 40"/>
                  <a:gd name="T39" fmla="*/ 1 h 66"/>
                  <a:gd name="T40" fmla="*/ 1 w 40"/>
                  <a:gd name="T41" fmla="*/ 1 h 66"/>
                  <a:gd name="T42" fmla="*/ 3 w 40"/>
                  <a:gd name="T43" fmla="*/ 1 h 66"/>
                  <a:gd name="T44" fmla="*/ 3 w 40"/>
                  <a:gd name="T45" fmla="*/ 1 h 66"/>
                  <a:gd name="T46" fmla="*/ 3 w 40"/>
                  <a:gd name="T47" fmla="*/ 1 h 66"/>
                  <a:gd name="T48" fmla="*/ 3 w 40"/>
                  <a:gd name="T49" fmla="*/ 1 h 66"/>
                  <a:gd name="T50" fmla="*/ 3 w 40"/>
                  <a:gd name="T51" fmla="*/ 1 h 66"/>
                  <a:gd name="T52" fmla="*/ 3 w 40"/>
                  <a:gd name="T53" fmla="*/ 2 h 66"/>
                  <a:gd name="T54" fmla="*/ 1 w 40"/>
                  <a:gd name="T55" fmla="*/ 2 h 66"/>
                  <a:gd name="T56" fmla="*/ 1 w 40"/>
                  <a:gd name="T57" fmla="*/ 1 h 66"/>
                  <a:gd name="T58" fmla="*/ 1 w 40"/>
                  <a:gd name="T59" fmla="*/ 1 h 66"/>
                  <a:gd name="T60" fmla="*/ 1 w 40"/>
                  <a:gd name="T61" fmla="*/ 1 h 66"/>
                  <a:gd name="T62" fmla="*/ 1 w 40"/>
                  <a:gd name="T63" fmla="*/ 1 h 66"/>
                  <a:gd name="T64" fmla="*/ 1 w 40"/>
                  <a:gd name="T65" fmla="*/ 1 h 66"/>
                  <a:gd name="T66" fmla="*/ 1 w 40"/>
                  <a:gd name="T67" fmla="*/ 1 h 66"/>
                  <a:gd name="T68" fmla="*/ 1 w 40"/>
                  <a:gd name="T69" fmla="*/ 1 h 66"/>
                  <a:gd name="T70" fmla="*/ 1 w 40"/>
                  <a:gd name="T71" fmla="*/ 1 h 66"/>
                  <a:gd name="T72" fmla="*/ 1 w 40"/>
                  <a:gd name="T73" fmla="*/ 1 h 66"/>
                  <a:gd name="T74" fmla="*/ 1 w 40"/>
                  <a:gd name="T75" fmla="*/ 3 h 66"/>
                  <a:gd name="T76" fmla="*/ 1 w 40"/>
                  <a:gd name="T77" fmla="*/ 3 h 66"/>
                  <a:gd name="T78" fmla="*/ 1 w 40"/>
                  <a:gd name="T79" fmla="*/ 3 h 66"/>
                  <a:gd name="T80" fmla="*/ 1 w 40"/>
                  <a:gd name="T81" fmla="*/ 3 h 66"/>
                  <a:gd name="T82" fmla="*/ 1 w 40"/>
                  <a:gd name="T83" fmla="*/ 3 h 66"/>
                  <a:gd name="T84" fmla="*/ 1 w 40"/>
                  <a:gd name="T85" fmla="*/ 3 h 66"/>
                  <a:gd name="T86" fmla="*/ 1 w 40"/>
                  <a:gd name="T87" fmla="*/ 3 h 66"/>
                  <a:gd name="T88" fmla="*/ 1 w 40"/>
                  <a:gd name="T89" fmla="*/ 3 h 66"/>
                  <a:gd name="T90" fmla="*/ 1 w 40"/>
                  <a:gd name="T91" fmla="*/ 3 h 66"/>
                  <a:gd name="T92" fmla="*/ 1 w 40"/>
                  <a:gd name="T93" fmla="*/ 2 h 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66"/>
                  <a:gd name="T143" fmla="*/ 40 w 40"/>
                  <a:gd name="T144" fmla="*/ 66 h 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66">
                    <a:moveTo>
                      <a:pt x="40" y="32"/>
                    </a:moveTo>
                    <a:lnTo>
                      <a:pt x="39" y="42"/>
                    </a:lnTo>
                    <a:lnTo>
                      <a:pt x="37" y="50"/>
                    </a:lnTo>
                    <a:lnTo>
                      <a:pt x="33" y="59"/>
                    </a:lnTo>
                    <a:lnTo>
                      <a:pt x="30" y="61"/>
                    </a:lnTo>
                    <a:lnTo>
                      <a:pt x="22" y="66"/>
                    </a:lnTo>
                    <a:lnTo>
                      <a:pt x="16" y="66"/>
                    </a:lnTo>
                    <a:lnTo>
                      <a:pt x="11" y="63"/>
                    </a:lnTo>
                    <a:lnTo>
                      <a:pt x="8" y="60"/>
                    </a:lnTo>
                    <a:lnTo>
                      <a:pt x="5" y="56"/>
                    </a:lnTo>
                    <a:lnTo>
                      <a:pt x="4" y="54"/>
                    </a:lnTo>
                    <a:lnTo>
                      <a:pt x="1" y="49"/>
                    </a:lnTo>
                    <a:lnTo>
                      <a:pt x="0" y="40"/>
                    </a:lnTo>
                    <a:lnTo>
                      <a:pt x="0" y="24"/>
                    </a:lnTo>
                    <a:lnTo>
                      <a:pt x="4" y="11"/>
                    </a:lnTo>
                    <a:lnTo>
                      <a:pt x="7" y="7"/>
                    </a:lnTo>
                    <a:lnTo>
                      <a:pt x="12" y="1"/>
                    </a:lnTo>
                    <a:lnTo>
                      <a:pt x="16" y="0"/>
                    </a:lnTo>
                    <a:lnTo>
                      <a:pt x="23" y="0"/>
                    </a:lnTo>
                    <a:lnTo>
                      <a:pt x="26" y="1"/>
                    </a:lnTo>
                    <a:lnTo>
                      <a:pt x="30" y="4"/>
                    </a:lnTo>
                    <a:lnTo>
                      <a:pt x="33" y="7"/>
                    </a:lnTo>
                    <a:lnTo>
                      <a:pt x="35" y="10"/>
                    </a:lnTo>
                    <a:lnTo>
                      <a:pt x="37" y="14"/>
                    </a:lnTo>
                    <a:lnTo>
                      <a:pt x="39" y="19"/>
                    </a:lnTo>
                    <a:lnTo>
                      <a:pt x="40" y="26"/>
                    </a:lnTo>
                    <a:lnTo>
                      <a:pt x="40" y="32"/>
                    </a:lnTo>
                    <a:close/>
                    <a:moveTo>
                      <a:pt x="26" y="32"/>
                    </a:moveTo>
                    <a:lnTo>
                      <a:pt x="26" y="10"/>
                    </a:lnTo>
                    <a:lnTo>
                      <a:pt x="25" y="7"/>
                    </a:lnTo>
                    <a:lnTo>
                      <a:pt x="22" y="4"/>
                    </a:lnTo>
                    <a:lnTo>
                      <a:pt x="21" y="4"/>
                    </a:lnTo>
                    <a:lnTo>
                      <a:pt x="19" y="3"/>
                    </a:lnTo>
                    <a:lnTo>
                      <a:pt x="18" y="3"/>
                    </a:lnTo>
                    <a:lnTo>
                      <a:pt x="15" y="5"/>
                    </a:lnTo>
                    <a:lnTo>
                      <a:pt x="15" y="10"/>
                    </a:lnTo>
                    <a:lnTo>
                      <a:pt x="14" y="15"/>
                    </a:lnTo>
                    <a:lnTo>
                      <a:pt x="14" y="53"/>
                    </a:lnTo>
                    <a:lnTo>
                      <a:pt x="15" y="56"/>
                    </a:lnTo>
                    <a:lnTo>
                      <a:pt x="15" y="60"/>
                    </a:lnTo>
                    <a:lnTo>
                      <a:pt x="18" y="63"/>
                    </a:lnTo>
                    <a:lnTo>
                      <a:pt x="22" y="63"/>
                    </a:lnTo>
                    <a:lnTo>
                      <a:pt x="22" y="61"/>
                    </a:lnTo>
                    <a:lnTo>
                      <a:pt x="25" y="59"/>
                    </a:lnTo>
                    <a:lnTo>
                      <a:pt x="26" y="56"/>
                    </a:lnTo>
                    <a:lnTo>
                      <a:pt x="26" y="53"/>
                    </a:lnTo>
                    <a:lnTo>
                      <a:pt x="26" y="3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38" name="Freeform 339"/>
              <p:cNvSpPr>
                <a:spLocks/>
              </p:cNvSpPr>
              <p:nvPr/>
            </p:nvSpPr>
            <p:spPr bwMode="auto">
              <a:xfrm>
                <a:off x="5461" y="2559"/>
                <a:ext cx="17" cy="27"/>
              </a:xfrm>
              <a:custGeom>
                <a:avLst/>
                <a:gdLst>
                  <a:gd name="T0" fmla="*/ 1 w 34"/>
                  <a:gd name="T1" fmla="*/ 2 h 53"/>
                  <a:gd name="T2" fmla="*/ 1 w 34"/>
                  <a:gd name="T3" fmla="*/ 2 h 53"/>
                  <a:gd name="T4" fmla="*/ 1 w 34"/>
                  <a:gd name="T5" fmla="*/ 2 h 53"/>
                  <a:gd name="T6" fmla="*/ 1 w 34"/>
                  <a:gd name="T7" fmla="*/ 2 h 53"/>
                  <a:gd name="T8" fmla="*/ 1 w 34"/>
                  <a:gd name="T9" fmla="*/ 2 h 53"/>
                  <a:gd name="T10" fmla="*/ 1 w 34"/>
                  <a:gd name="T11" fmla="*/ 1 h 53"/>
                  <a:gd name="T12" fmla="*/ 1 w 34"/>
                  <a:gd name="T13" fmla="*/ 1 h 53"/>
                  <a:gd name="T14" fmla="*/ 1 w 34"/>
                  <a:gd name="T15" fmla="*/ 1 h 53"/>
                  <a:gd name="T16" fmla="*/ 1 w 34"/>
                  <a:gd name="T17" fmla="*/ 1 h 53"/>
                  <a:gd name="T18" fmla="*/ 1 w 34"/>
                  <a:gd name="T19" fmla="*/ 1 h 53"/>
                  <a:gd name="T20" fmla="*/ 1 w 34"/>
                  <a:gd name="T21" fmla="*/ 1 h 53"/>
                  <a:gd name="T22" fmla="*/ 1 w 34"/>
                  <a:gd name="T23" fmla="*/ 1 h 53"/>
                  <a:gd name="T24" fmla="*/ 1 w 34"/>
                  <a:gd name="T25" fmla="*/ 1 h 53"/>
                  <a:gd name="T26" fmla="*/ 1 w 34"/>
                  <a:gd name="T27" fmla="*/ 1 h 53"/>
                  <a:gd name="T28" fmla="*/ 1 w 34"/>
                  <a:gd name="T29" fmla="*/ 0 h 53"/>
                  <a:gd name="T30" fmla="*/ 1 w 34"/>
                  <a:gd name="T31" fmla="*/ 0 h 53"/>
                  <a:gd name="T32" fmla="*/ 1 w 34"/>
                  <a:gd name="T33" fmla="*/ 1 h 53"/>
                  <a:gd name="T34" fmla="*/ 1 w 34"/>
                  <a:gd name="T35" fmla="*/ 1 h 53"/>
                  <a:gd name="T36" fmla="*/ 1 w 34"/>
                  <a:gd name="T37" fmla="*/ 1 h 53"/>
                  <a:gd name="T38" fmla="*/ 1 w 34"/>
                  <a:gd name="T39" fmla="*/ 1 h 53"/>
                  <a:gd name="T40" fmla="*/ 1 w 34"/>
                  <a:gd name="T41" fmla="*/ 1 h 53"/>
                  <a:gd name="T42" fmla="*/ 1 w 34"/>
                  <a:gd name="T43" fmla="*/ 2 h 53"/>
                  <a:gd name="T44" fmla="*/ 1 w 34"/>
                  <a:gd name="T45" fmla="*/ 2 h 53"/>
                  <a:gd name="T46" fmla="*/ 1 w 34"/>
                  <a:gd name="T47" fmla="*/ 2 h 53"/>
                  <a:gd name="T48" fmla="*/ 1 w 34"/>
                  <a:gd name="T49" fmla="*/ 2 h 53"/>
                  <a:gd name="T50" fmla="*/ 2 w 34"/>
                  <a:gd name="T51" fmla="*/ 2 h 53"/>
                  <a:gd name="T52" fmla="*/ 2 w 34"/>
                  <a:gd name="T53" fmla="*/ 2 h 53"/>
                  <a:gd name="T54" fmla="*/ 1 w 34"/>
                  <a:gd name="T55" fmla="*/ 3 h 53"/>
                  <a:gd name="T56" fmla="*/ 1 w 34"/>
                  <a:gd name="T57" fmla="*/ 3 h 53"/>
                  <a:gd name="T58" fmla="*/ 1 w 34"/>
                  <a:gd name="T59" fmla="*/ 4 h 53"/>
                  <a:gd name="T60" fmla="*/ 1 w 34"/>
                  <a:gd name="T61" fmla="*/ 4 h 53"/>
                  <a:gd name="T62" fmla="*/ 1 w 34"/>
                  <a:gd name="T63" fmla="*/ 4 h 53"/>
                  <a:gd name="T64" fmla="*/ 1 w 34"/>
                  <a:gd name="T65" fmla="*/ 4 h 53"/>
                  <a:gd name="T66" fmla="*/ 1 w 34"/>
                  <a:gd name="T67" fmla="*/ 4 h 53"/>
                  <a:gd name="T68" fmla="*/ 0 w 34"/>
                  <a:gd name="T69" fmla="*/ 3 h 53"/>
                  <a:gd name="T70" fmla="*/ 0 w 34"/>
                  <a:gd name="T71" fmla="*/ 3 h 53"/>
                  <a:gd name="T72" fmla="*/ 1 w 34"/>
                  <a:gd name="T73" fmla="*/ 3 h 53"/>
                  <a:gd name="T74" fmla="*/ 1 w 34"/>
                  <a:gd name="T75" fmla="*/ 3 h 53"/>
                  <a:gd name="T76" fmla="*/ 1 w 34"/>
                  <a:gd name="T77" fmla="*/ 3 h 53"/>
                  <a:gd name="T78" fmla="*/ 1 w 34"/>
                  <a:gd name="T79" fmla="*/ 3 h 53"/>
                  <a:gd name="T80" fmla="*/ 1 w 34"/>
                  <a:gd name="T81" fmla="*/ 3 h 53"/>
                  <a:gd name="T82" fmla="*/ 1 w 34"/>
                  <a:gd name="T83" fmla="*/ 3 h 53"/>
                  <a:gd name="T84" fmla="*/ 1 w 34"/>
                  <a:gd name="T85" fmla="*/ 3 h 53"/>
                  <a:gd name="T86" fmla="*/ 1 w 34"/>
                  <a:gd name="T87" fmla="*/ 3 h 53"/>
                  <a:gd name="T88" fmla="*/ 1 w 34"/>
                  <a:gd name="T89" fmla="*/ 3 h 53"/>
                  <a:gd name="T90" fmla="*/ 1 w 34"/>
                  <a:gd name="T91" fmla="*/ 3 h 53"/>
                  <a:gd name="T92" fmla="*/ 1 w 34"/>
                  <a:gd name="T93" fmla="*/ 3 h 53"/>
                  <a:gd name="T94" fmla="*/ 1 w 34"/>
                  <a:gd name="T95" fmla="*/ 3 h 53"/>
                  <a:gd name="T96" fmla="*/ 1 w 34"/>
                  <a:gd name="T97" fmla="*/ 2 h 53"/>
                  <a:gd name="T98" fmla="*/ 1 w 34"/>
                  <a:gd name="T99" fmla="*/ 2 h 53"/>
                  <a:gd name="T100" fmla="*/ 1 w 34"/>
                  <a:gd name="T101" fmla="*/ 2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4"/>
                  <a:gd name="T154" fmla="*/ 0 h 53"/>
                  <a:gd name="T155" fmla="*/ 34 w 34"/>
                  <a:gd name="T156" fmla="*/ 53 h 5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4" h="53">
                    <a:moveTo>
                      <a:pt x="9" y="25"/>
                    </a:moveTo>
                    <a:lnTo>
                      <a:pt x="9" y="24"/>
                    </a:lnTo>
                    <a:lnTo>
                      <a:pt x="12" y="22"/>
                    </a:lnTo>
                    <a:lnTo>
                      <a:pt x="14" y="22"/>
                    </a:lnTo>
                    <a:lnTo>
                      <a:pt x="19" y="18"/>
                    </a:lnTo>
                    <a:lnTo>
                      <a:pt x="20" y="15"/>
                    </a:lnTo>
                    <a:lnTo>
                      <a:pt x="20" y="11"/>
                    </a:lnTo>
                    <a:lnTo>
                      <a:pt x="14" y="5"/>
                    </a:lnTo>
                    <a:lnTo>
                      <a:pt x="7" y="5"/>
                    </a:lnTo>
                    <a:lnTo>
                      <a:pt x="2" y="11"/>
                    </a:lnTo>
                    <a:lnTo>
                      <a:pt x="2" y="10"/>
                    </a:lnTo>
                    <a:lnTo>
                      <a:pt x="3" y="7"/>
                    </a:lnTo>
                    <a:lnTo>
                      <a:pt x="6" y="4"/>
                    </a:lnTo>
                    <a:lnTo>
                      <a:pt x="9" y="3"/>
                    </a:lnTo>
                    <a:lnTo>
                      <a:pt x="13" y="0"/>
                    </a:lnTo>
                    <a:lnTo>
                      <a:pt x="22" y="0"/>
                    </a:lnTo>
                    <a:lnTo>
                      <a:pt x="26" y="1"/>
                    </a:lnTo>
                    <a:lnTo>
                      <a:pt x="29" y="3"/>
                    </a:lnTo>
                    <a:lnTo>
                      <a:pt x="30" y="5"/>
                    </a:lnTo>
                    <a:lnTo>
                      <a:pt x="31" y="10"/>
                    </a:lnTo>
                    <a:lnTo>
                      <a:pt x="29" y="15"/>
                    </a:lnTo>
                    <a:lnTo>
                      <a:pt x="26" y="18"/>
                    </a:lnTo>
                    <a:lnTo>
                      <a:pt x="23" y="19"/>
                    </a:lnTo>
                    <a:lnTo>
                      <a:pt x="27" y="21"/>
                    </a:lnTo>
                    <a:lnTo>
                      <a:pt x="31" y="25"/>
                    </a:lnTo>
                    <a:lnTo>
                      <a:pt x="33" y="28"/>
                    </a:lnTo>
                    <a:lnTo>
                      <a:pt x="34" y="32"/>
                    </a:lnTo>
                    <a:lnTo>
                      <a:pt x="31" y="43"/>
                    </a:lnTo>
                    <a:lnTo>
                      <a:pt x="29" y="47"/>
                    </a:lnTo>
                    <a:lnTo>
                      <a:pt x="23" y="50"/>
                    </a:lnTo>
                    <a:lnTo>
                      <a:pt x="19" y="52"/>
                    </a:lnTo>
                    <a:lnTo>
                      <a:pt x="12" y="53"/>
                    </a:lnTo>
                    <a:lnTo>
                      <a:pt x="7" y="53"/>
                    </a:lnTo>
                    <a:lnTo>
                      <a:pt x="2" y="50"/>
                    </a:lnTo>
                    <a:lnTo>
                      <a:pt x="0" y="47"/>
                    </a:lnTo>
                    <a:lnTo>
                      <a:pt x="0" y="43"/>
                    </a:lnTo>
                    <a:lnTo>
                      <a:pt x="3" y="40"/>
                    </a:lnTo>
                    <a:lnTo>
                      <a:pt x="5" y="40"/>
                    </a:lnTo>
                    <a:lnTo>
                      <a:pt x="6" y="42"/>
                    </a:lnTo>
                    <a:lnTo>
                      <a:pt x="9" y="42"/>
                    </a:lnTo>
                    <a:lnTo>
                      <a:pt x="12" y="43"/>
                    </a:lnTo>
                    <a:lnTo>
                      <a:pt x="13" y="46"/>
                    </a:lnTo>
                    <a:lnTo>
                      <a:pt x="16" y="46"/>
                    </a:lnTo>
                    <a:lnTo>
                      <a:pt x="17" y="47"/>
                    </a:lnTo>
                    <a:lnTo>
                      <a:pt x="23" y="45"/>
                    </a:lnTo>
                    <a:lnTo>
                      <a:pt x="24" y="42"/>
                    </a:lnTo>
                    <a:lnTo>
                      <a:pt x="24" y="36"/>
                    </a:lnTo>
                    <a:lnTo>
                      <a:pt x="23" y="33"/>
                    </a:lnTo>
                    <a:lnTo>
                      <a:pt x="17" y="28"/>
                    </a:lnTo>
                    <a:lnTo>
                      <a:pt x="14" y="26"/>
                    </a:lnTo>
                    <a:lnTo>
                      <a:pt x="9" y="25"/>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39" name="Line 340"/>
              <p:cNvSpPr>
                <a:spLocks noChangeShapeType="1"/>
              </p:cNvSpPr>
              <p:nvPr/>
            </p:nvSpPr>
            <p:spPr bwMode="auto">
              <a:xfrm>
                <a:off x="5338" y="2525"/>
                <a:ext cx="32" cy="0"/>
              </a:xfrm>
              <a:prstGeom prst="line">
                <a:avLst/>
              </a:prstGeom>
              <a:noFill/>
              <a:ln w="1588">
                <a:solidFill>
                  <a:srgbClr val="000000"/>
                </a:solidFill>
                <a:round/>
                <a:headEnd/>
                <a:tailEnd/>
              </a:ln>
            </p:spPr>
            <p:txBody>
              <a:bodyPr/>
              <a:lstStyle/>
              <a:p>
                <a:endParaRPr lang="ja-JP" altLang="en-US" sz="1300"/>
              </a:p>
            </p:txBody>
          </p:sp>
          <p:sp>
            <p:nvSpPr>
              <p:cNvPr id="440" name="Line 341"/>
              <p:cNvSpPr>
                <a:spLocks noChangeShapeType="1"/>
              </p:cNvSpPr>
              <p:nvPr/>
            </p:nvSpPr>
            <p:spPr bwMode="auto">
              <a:xfrm>
                <a:off x="5338" y="2485"/>
                <a:ext cx="32" cy="0"/>
              </a:xfrm>
              <a:prstGeom prst="line">
                <a:avLst/>
              </a:prstGeom>
              <a:noFill/>
              <a:ln w="1588">
                <a:solidFill>
                  <a:srgbClr val="000000"/>
                </a:solidFill>
                <a:round/>
                <a:headEnd/>
                <a:tailEnd/>
              </a:ln>
            </p:spPr>
            <p:txBody>
              <a:bodyPr/>
              <a:lstStyle/>
              <a:p>
                <a:endParaRPr lang="ja-JP" altLang="en-US" sz="1300"/>
              </a:p>
            </p:txBody>
          </p:sp>
          <p:sp>
            <p:nvSpPr>
              <p:cNvPr id="441" name="Line 342"/>
              <p:cNvSpPr>
                <a:spLocks noChangeShapeType="1"/>
              </p:cNvSpPr>
              <p:nvPr/>
            </p:nvSpPr>
            <p:spPr bwMode="auto">
              <a:xfrm>
                <a:off x="5338" y="2457"/>
                <a:ext cx="32" cy="0"/>
              </a:xfrm>
              <a:prstGeom prst="line">
                <a:avLst/>
              </a:prstGeom>
              <a:noFill/>
              <a:ln w="1588">
                <a:solidFill>
                  <a:srgbClr val="000000"/>
                </a:solidFill>
                <a:round/>
                <a:headEnd/>
                <a:tailEnd/>
              </a:ln>
            </p:spPr>
            <p:txBody>
              <a:bodyPr/>
              <a:lstStyle/>
              <a:p>
                <a:endParaRPr lang="ja-JP" altLang="en-US" sz="1300"/>
              </a:p>
            </p:txBody>
          </p:sp>
          <p:sp>
            <p:nvSpPr>
              <p:cNvPr id="442" name="Line 343"/>
              <p:cNvSpPr>
                <a:spLocks noChangeShapeType="1"/>
              </p:cNvSpPr>
              <p:nvPr/>
            </p:nvSpPr>
            <p:spPr bwMode="auto">
              <a:xfrm>
                <a:off x="5338" y="2436"/>
                <a:ext cx="32" cy="0"/>
              </a:xfrm>
              <a:prstGeom prst="line">
                <a:avLst/>
              </a:prstGeom>
              <a:noFill/>
              <a:ln w="1588">
                <a:solidFill>
                  <a:srgbClr val="000000"/>
                </a:solidFill>
                <a:round/>
                <a:headEnd/>
                <a:tailEnd/>
              </a:ln>
            </p:spPr>
            <p:txBody>
              <a:bodyPr/>
              <a:lstStyle/>
              <a:p>
                <a:endParaRPr lang="ja-JP" altLang="en-US" sz="1300"/>
              </a:p>
            </p:txBody>
          </p:sp>
          <p:sp>
            <p:nvSpPr>
              <p:cNvPr id="443" name="Line 344"/>
              <p:cNvSpPr>
                <a:spLocks noChangeShapeType="1"/>
              </p:cNvSpPr>
              <p:nvPr/>
            </p:nvSpPr>
            <p:spPr bwMode="auto">
              <a:xfrm>
                <a:off x="5338" y="2417"/>
                <a:ext cx="32" cy="0"/>
              </a:xfrm>
              <a:prstGeom prst="line">
                <a:avLst/>
              </a:prstGeom>
              <a:noFill/>
              <a:ln w="1588">
                <a:solidFill>
                  <a:srgbClr val="000000"/>
                </a:solidFill>
                <a:round/>
                <a:headEnd/>
                <a:tailEnd/>
              </a:ln>
            </p:spPr>
            <p:txBody>
              <a:bodyPr/>
              <a:lstStyle/>
              <a:p>
                <a:endParaRPr lang="ja-JP" altLang="en-US" sz="1300"/>
              </a:p>
            </p:txBody>
          </p:sp>
          <p:sp>
            <p:nvSpPr>
              <p:cNvPr id="444" name="Line 345"/>
              <p:cNvSpPr>
                <a:spLocks noChangeShapeType="1"/>
              </p:cNvSpPr>
              <p:nvPr/>
            </p:nvSpPr>
            <p:spPr bwMode="auto">
              <a:xfrm>
                <a:off x="5338" y="2403"/>
                <a:ext cx="32" cy="0"/>
              </a:xfrm>
              <a:prstGeom prst="line">
                <a:avLst/>
              </a:prstGeom>
              <a:noFill/>
              <a:ln w="1588">
                <a:solidFill>
                  <a:srgbClr val="000000"/>
                </a:solidFill>
                <a:round/>
                <a:headEnd/>
                <a:tailEnd/>
              </a:ln>
            </p:spPr>
            <p:txBody>
              <a:bodyPr/>
              <a:lstStyle/>
              <a:p>
                <a:endParaRPr lang="ja-JP" altLang="en-US" sz="1300"/>
              </a:p>
            </p:txBody>
          </p:sp>
          <p:sp>
            <p:nvSpPr>
              <p:cNvPr id="445" name="Line 346"/>
              <p:cNvSpPr>
                <a:spLocks noChangeShapeType="1"/>
              </p:cNvSpPr>
              <p:nvPr/>
            </p:nvSpPr>
            <p:spPr bwMode="auto">
              <a:xfrm>
                <a:off x="5338" y="2389"/>
                <a:ext cx="32" cy="0"/>
              </a:xfrm>
              <a:prstGeom prst="line">
                <a:avLst/>
              </a:prstGeom>
              <a:noFill/>
              <a:ln w="1588">
                <a:solidFill>
                  <a:srgbClr val="000000"/>
                </a:solidFill>
                <a:round/>
                <a:headEnd/>
                <a:tailEnd/>
              </a:ln>
            </p:spPr>
            <p:txBody>
              <a:bodyPr/>
              <a:lstStyle/>
              <a:p>
                <a:endParaRPr lang="ja-JP" altLang="en-US" sz="1300"/>
              </a:p>
            </p:txBody>
          </p:sp>
          <p:sp>
            <p:nvSpPr>
              <p:cNvPr id="446" name="Line 347"/>
              <p:cNvSpPr>
                <a:spLocks noChangeShapeType="1"/>
              </p:cNvSpPr>
              <p:nvPr/>
            </p:nvSpPr>
            <p:spPr bwMode="auto">
              <a:xfrm>
                <a:off x="5338" y="2378"/>
                <a:ext cx="32" cy="0"/>
              </a:xfrm>
              <a:prstGeom prst="line">
                <a:avLst/>
              </a:prstGeom>
              <a:noFill/>
              <a:ln w="1588">
                <a:solidFill>
                  <a:srgbClr val="000000"/>
                </a:solidFill>
                <a:round/>
                <a:headEnd/>
                <a:tailEnd/>
              </a:ln>
            </p:spPr>
            <p:txBody>
              <a:bodyPr/>
              <a:lstStyle/>
              <a:p>
                <a:endParaRPr lang="ja-JP" altLang="en-US" sz="1300"/>
              </a:p>
            </p:txBody>
          </p:sp>
          <p:sp>
            <p:nvSpPr>
              <p:cNvPr id="447" name="Line 348"/>
              <p:cNvSpPr>
                <a:spLocks noChangeShapeType="1"/>
              </p:cNvSpPr>
              <p:nvPr/>
            </p:nvSpPr>
            <p:spPr bwMode="auto">
              <a:xfrm>
                <a:off x="5306" y="2368"/>
                <a:ext cx="64" cy="0"/>
              </a:xfrm>
              <a:prstGeom prst="line">
                <a:avLst/>
              </a:prstGeom>
              <a:noFill/>
              <a:ln w="1588">
                <a:solidFill>
                  <a:srgbClr val="000000"/>
                </a:solidFill>
                <a:round/>
                <a:headEnd/>
                <a:tailEnd/>
              </a:ln>
            </p:spPr>
            <p:txBody>
              <a:bodyPr/>
              <a:lstStyle/>
              <a:p>
                <a:endParaRPr lang="ja-JP" altLang="en-US" sz="1300"/>
              </a:p>
            </p:txBody>
          </p:sp>
          <p:sp>
            <p:nvSpPr>
              <p:cNvPr id="448" name="Freeform 349"/>
              <p:cNvSpPr>
                <a:spLocks/>
              </p:cNvSpPr>
              <p:nvPr/>
            </p:nvSpPr>
            <p:spPr bwMode="auto">
              <a:xfrm>
                <a:off x="5399" y="2351"/>
                <a:ext cx="16" cy="33"/>
              </a:xfrm>
              <a:custGeom>
                <a:avLst/>
                <a:gdLst>
                  <a:gd name="T0" fmla="*/ 1 w 32"/>
                  <a:gd name="T1" fmla="*/ 0 h 64"/>
                  <a:gd name="T2" fmla="*/ 1 w 32"/>
                  <a:gd name="T3" fmla="*/ 4 h 64"/>
                  <a:gd name="T4" fmla="*/ 1 w 32"/>
                  <a:gd name="T5" fmla="*/ 5 h 64"/>
                  <a:gd name="T6" fmla="*/ 1 w 32"/>
                  <a:gd name="T7" fmla="*/ 5 h 64"/>
                  <a:gd name="T8" fmla="*/ 1 w 32"/>
                  <a:gd name="T9" fmla="*/ 5 h 64"/>
                  <a:gd name="T10" fmla="*/ 2 w 32"/>
                  <a:gd name="T11" fmla="*/ 5 h 64"/>
                  <a:gd name="T12" fmla="*/ 2 w 32"/>
                  <a:gd name="T13" fmla="*/ 5 h 64"/>
                  <a:gd name="T14" fmla="*/ 0 w 32"/>
                  <a:gd name="T15" fmla="*/ 5 h 64"/>
                  <a:gd name="T16" fmla="*/ 0 w 32"/>
                  <a:gd name="T17" fmla="*/ 5 h 64"/>
                  <a:gd name="T18" fmla="*/ 1 w 32"/>
                  <a:gd name="T19" fmla="*/ 5 h 64"/>
                  <a:gd name="T20" fmla="*/ 1 w 32"/>
                  <a:gd name="T21" fmla="*/ 5 h 64"/>
                  <a:gd name="T22" fmla="*/ 1 w 32"/>
                  <a:gd name="T23" fmla="*/ 5 h 64"/>
                  <a:gd name="T24" fmla="*/ 1 w 32"/>
                  <a:gd name="T25" fmla="*/ 4 h 64"/>
                  <a:gd name="T26" fmla="*/ 1 w 32"/>
                  <a:gd name="T27" fmla="*/ 4 h 64"/>
                  <a:gd name="T28" fmla="*/ 1 w 32"/>
                  <a:gd name="T29" fmla="*/ 4 h 64"/>
                  <a:gd name="T30" fmla="*/ 1 w 32"/>
                  <a:gd name="T31" fmla="*/ 1 h 64"/>
                  <a:gd name="T32" fmla="*/ 1 w 32"/>
                  <a:gd name="T33" fmla="*/ 1 h 64"/>
                  <a:gd name="T34" fmla="*/ 1 w 32"/>
                  <a:gd name="T35" fmla="*/ 1 h 64"/>
                  <a:gd name="T36" fmla="*/ 1 w 32"/>
                  <a:gd name="T37" fmla="*/ 1 h 64"/>
                  <a:gd name="T38" fmla="*/ 1 w 32"/>
                  <a:gd name="T39" fmla="*/ 1 h 64"/>
                  <a:gd name="T40" fmla="*/ 1 w 32"/>
                  <a:gd name="T41" fmla="*/ 1 h 64"/>
                  <a:gd name="T42" fmla="*/ 1 w 32"/>
                  <a:gd name="T43" fmla="*/ 1 h 64"/>
                  <a:gd name="T44" fmla="*/ 0 w 32"/>
                  <a:gd name="T45" fmla="*/ 1 h 64"/>
                  <a:gd name="T46" fmla="*/ 1 w 32"/>
                  <a:gd name="T47" fmla="*/ 0 h 64"/>
                  <a:gd name="T48" fmla="*/ 1 w 32"/>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4"/>
                  <a:gd name="T77" fmla="*/ 32 w 32"/>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4">
                    <a:moveTo>
                      <a:pt x="24" y="0"/>
                    </a:moveTo>
                    <a:lnTo>
                      <a:pt x="24" y="59"/>
                    </a:lnTo>
                    <a:lnTo>
                      <a:pt x="27" y="62"/>
                    </a:lnTo>
                    <a:lnTo>
                      <a:pt x="28" y="62"/>
                    </a:lnTo>
                    <a:lnTo>
                      <a:pt x="30" y="63"/>
                    </a:lnTo>
                    <a:lnTo>
                      <a:pt x="32" y="63"/>
                    </a:lnTo>
                    <a:lnTo>
                      <a:pt x="32" y="64"/>
                    </a:lnTo>
                    <a:lnTo>
                      <a:pt x="0" y="64"/>
                    </a:lnTo>
                    <a:lnTo>
                      <a:pt x="0" y="63"/>
                    </a:lnTo>
                    <a:lnTo>
                      <a:pt x="4" y="63"/>
                    </a:lnTo>
                    <a:lnTo>
                      <a:pt x="6" y="62"/>
                    </a:lnTo>
                    <a:lnTo>
                      <a:pt x="7" y="62"/>
                    </a:lnTo>
                    <a:lnTo>
                      <a:pt x="9" y="60"/>
                    </a:lnTo>
                    <a:lnTo>
                      <a:pt x="9" y="59"/>
                    </a:lnTo>
                    <a:lnTo>
                      <a:pt x="10" y="57"/>
                    </a:lnTo>
                    <a:lnTo>
                      <a:pt x="10" y="14"/>
                    </a:lnTo>
                    <a:lnTo>
                      <a:pt x="9" y="13"/>
                    </a:lnTo>
                    <a:lnTo>
                      <a:pt x="7" y="13"/>
                    </a:lnTo>
                    <a:lnTo>
                      <a:pt x="7" y="11"/>
                    </a:lnTo>
                    <a:lnTo>
                      <a:pt x="4" y="11"/>
                    </a:lnTo>
                    <a:lnTo>
                      <a:pt x="3" y="13"/>
                    </a:lnTo>
                    <a:lnTo>
                      <a:pt x="2" y="13"/>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49" name="Freeform 350"/>
              <p:cNvSpPr>
                <a:spLocks noEditPoints="1"/>
              </p:cNvSpPr>
              <p:nvPr/>
            </p:nvSpPr>
            <p:spPr bwMode="auto">
              <a:xfrm>
                <a:off x="5421" y="2351"/>
                <a:ext cx="20" cy="33"/>
              </a:xfrm>
              <a:custGeom>
                <a:avLst/>
                <a:gdLst>
                  <a:gd name="T0" fmla="*/ 3 w 40"/>
                  <a:gd name="T1" fmla="*/ 2 h 66"/>
                  <a:gd name="T2" fmla="*/ 3 w 40"/>
                  <a:gd name="T3" fmla="*/ 2 h 66"/>
                  <a:gd name="T4" fmla="*/ 3 w 40"/>
                  <a:gd name="T5" fmla="*/ 3 h 66"/>
                  <a:gd name="T6" fmla="*/ 3 w 40"/>
                  <a:gd name="T7" fmla="*/ 3 h 66"/>
                  <a:gd name="T8" fmla="*/ 1 w 40"/>
                  <a:gd name="T9" fmla="*/ 3 h 66"/>
                  <a:gd name="T10" fmla="*/ 1 w 40"/>
                  <a:gd name="T11" fmla="*/ 4 h 66"/>
                  <a:gd name="T12" fmla="*/ 1 w 40"/>
                  <a:gd name="T13" fmla="*/ 4 h 66"/>
                  <a:gd name="T14" fmla="*/ 1 w 40"/>
                  <a:gd name="T15" fmla="*/ 3 h 66"/>
                  <a:gd name="T16" fmla="*/ 1 w 40"/>
                  <a:gd name="T17" fmla="*/ 3 h 66"/>
                  <a:gd name="T18" fmla="*/ 1 w 40"/>
                  <a:gd name="T19" fmla="*/ 3 h 66"/>
                  <a:gd name="T20" fmla="*/ 1 w 40"/>
                  <a:gd name="T21" fmla="*/ 3 h 66"/>
                  <a:gd name="T22" fmla="*/ 1 w 40"/>
                  <a:gd name="T23" fmla="*/ 3 h 66"/>
                  <a:gd name="T24" fmla="*/ 0 w 40"/>
                  <a:gd name="T25" fmla="*/ 2 h 66"/>
                  <a:gd name="T26" fmla="*/ 0 w 40"/>
                  <a:gd name="T27" fmla="*/ 1 h 66"/>
                  <a:gd name="T28" fmla="*/ 1 w 40"/>
                  <a:gd name="T29" fmla="*/ 1 h 66"/>
                  <a:gd name="T30" fmla="*/ 1 w 40"/>
                  <a:gd name="T31" fmla="*/ 1 h 66"/>
                  <a:gd name="T32" fmla="*/ 1 w 40"/>
                  <a:gd name="T33" fmla="*/ 1 h 66"/>
                  <a:gd name="T34" fmla="*/ 1 w 40"/>
                  <a:gd name="T35" fmla="*/ 0 h 66"/>
                  <a:gd name="T36" fmla="*/ 1 w 40"/>
                  <a:gd name="T37" fmla="*/ 0 h 66"/>
                  <a:gd name="T38" fmla="*/ 1 w 40"/>
                  <a:gd name="T39" fmla="*/ 1 h 66"/>
                  <a:gd name="T40" fmla="*/ 1 w 40"/>
                  <a:gd name="T41" fmla="*/ 1 h 66"/>
                  <a:gd name="T42" fmla="*/ 3 w 40"/>
                  <a:gd name="T43" fmla="*/ 1 h 66"/>
                  <a:gd name="T44" fmla="*/ 3 w 40"/>
                  <a:gd name="T45" fmla="*/ 1 h 66"/>
                  <a:gd name="T46" fmla="*/ 3 w 40"/>
                  <a:gd name="T47" fmla="*/ 1 h 66"/>
                  <a:gd name="T48" fmla="*/ 3 w 40"/>
                  <a:gd name="T49" fmla="*/ 1 h 66"/>
                  <a:gd name="T50" fmla="*/ 3 w 40"/>
                  <a:gd name="T51" fmla="*/ 1 h 66"/>
                  <a:gd name="T52" fmla="*/ 3 w 40"/>
                  <a:gd name="T53" fmla="*/ 2 h 66"/>
                  <a:gd name="T54" fmla="*/ 1 w 40"/>
                  <a:gd name="T55" fmla="*/ 2 h 66"/>
                  <a:gd name="T56" fmla="*/ 1 w 40"/>
                  <a:gd name="T57" fmla="*/ 1 h 66"/>
                  <a:gd name="T58" fmla="*/ 1 w 40"/>
                  <a:gd name="T59" fmla="*/ 1 h 66"/>
                  <a:gd name="T60" fmla="*/ 1 w 40"/>
                  <a:gd name="T61" fmla="*/ 1 h 66"/>
                  <a:gd name="T62" fmla="*/ 1 w 40"/>
                  <a:gd name="T63" fmla="*/ 1 h 66"/>
                  <a:gd name="T64" fmla="*/ 1 w 40"/>
                  <a:gd name="T65" fmla="*/ 1 h 66"/>
                  <a:gd name="T66" fmla="*/ 1 w 40"/>
                  <a:gd name="T67" fmla="*/ 1 h 66"/>
                  <a:gd name="T68" fmla="*/ 1 w 40"/>
                  <a:gd name="T69" fmla="*/ 1 h 66"/>
                  <a:gd name="T70" fmla="*/ 1 w 40"/>
                  <a:gd name="T71" fmla="*/ 1 h 66"/>
                  <a:gd name="T72" fmla="*/ 1 w 40"/>
                  <a:gd name="T73" fmla="*/ 1 h 66"/>
                  <a:gd name="T74" fmla="*/ 1 w 40"/>
                  <a:gd name="T75" fmla="*/ 3 h 66"/>
                  <a:gd name="T76" fmla="*/ 1 w 40"/>
                  <a:gd name="T77" fmla="*/ 3 h 66"/>
                  <a:gd name="T78" fmla="*/ 1 w 40"/>
                  <a:gd name="T79" fmla="*/ 3 h 66"/>
                  <a:gd name="T80" fmla="*/ 1 w 40"/>
                  <a:gd name="T81" fmla="*/ 3 h 66"/>
                  <a:gd name="T82" fmla="*/ 1 w 40"/>
                  <a:gd name="T83" fmla="*/ 3 h 66"/>
                  <a:gd name="T84" fmla="*/ 1 w 40"/>
                  <a:gd name="T85" fmla="*/ 3 h 66"/>
                  <a:gd name="T86" fmla="*/ 1 w 40"/>
                  <a:gd name="T87" fmla="*/ 3 h 66"/>
                  <a:gd name="T88" fmla="*/ 1 w 40"/>
                  <a:gd name="T89" fmla="*/ 3 h 66"/>
                  <a:gd name="T90" fmla="*/ 1 w 40"/>
                  <a:gd name="T91" fmla="*/ 3 h 66"/>
                  <a:gd name="T92" fmla="*/ 1 w 40"/>
                  <a:gd name="T93" fmla="*/ 2 h 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66"/>
                  <a:gd name="T143" fmla="*/ 40 w 40"/>
                  <a:gd name="T144" fmla="*/ 66 h 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66">
                    <a:moveTo>
                      <a:pt x="40" y="32"/>
                    </a:moveTo>
                    <a:lnTo>
                      <a:pt x="39" y="42"/>
                    </a:lnTo>
                    <a:lnTo>
                      <a:pt x="37" y="50"/>
                    </a:lnTo>
                    <a:lnTo>
                      <a:pt x="33" y="59"/>
                    </a:lnTo>
                    <a:lnTo>
                      <a:pt x="30" y="62"/>
                    </a:lnTo>
                    <a:lnTo>
                      <a:pt x="22" y="66"/>
                    </a:lnTo>
                    <a:lnTo>
                      <a:pt x="16" y="66"/>
                    </a:lnTo>
                    <a:lnTo>
                      <a:pt x="11" y="63"/>
                    </a:lnTo>
                    <a:lnTo>
                      <a:pt x="8" y="60"/>
                    </a:lnTo>
                    <a:lnTo>
                      <a:pt x="5" y="56"/>
                    </a:lnTo>
                    <a:lnTo>
                      <a:pt x="4" y="55"/>
                    </a:lnTo>
                    <a:lnTo>
                      <a:pt x="1" y="49"/>
                    </a:lnTo>
                    <a:lnTo>
                      <a:pt x="0" y="41"/>
                    </a:lnTo>
                    <a:lnTo>
                      <a:pt x="0" y="24"/>
                    </a:lnTo>
                    <a:lnTo>
                      <a:pt x="4" y="11"/>
                    </a:lnTo>
                    <a:lnTo>
                      <a:pt x="7" y="7"/>
                    </a:lnTo>
                    <a:lnTo>
                      <a:pt x="12" y="1"/>
                    </a:lnTo>
                    <a:lnTo>
                      <a:pt x="16" y="0"/>
                    </a:lnTo>
                    <a:lnTo>
                      <a:pt x="23" y="0"/>
                    </a:lnTo>
                    <a:lnTo>
                      <a:pt x="26" y="1"/>
                    </a:lnTo>
                    <a:lnTo>
                      <a:pt x="30" y="4"/>
                    </a:lnTo>
                    <a:lnTo>
                      <a:pt x="33" y="7"/>
                    </a:lnTo>
                    <a:lnTo>
                      <a:pt x="35" y="10"/>
                    </a:lnTo>
                    <a:lnTo>
                      <a:pt x="37" y="14"/>
                    </a:lnTo>
                    <a:lnTo>
                      <a:pt x="39" y="20"/>
                    </a:lnTo>
                    <a:lnTo>
                      <a:pt x="40" y="27"/>
                    </a:lnTo>
                    <a:lnTo>
                      <a:pt x="40" y="32"/>
                    </a:lnTo>
                    <a:close/>
                    <a:moveTo>
                      <a:pt x="26" y="32"/>
                    </a:moveTo>
                    <a:lnTo>
                      <a:pt x="26" y="10"/>
                    </a:lnTo>
                    <a:lnTo>
                      <a:pt x="25" y="7"/>
                    </a:lnTo>
                    <a:lnTo>
                      <a:pt x="22" y="4"/>
                    </a:lnTo>
                    <a:lnTo>
                      <a:pt x="21" y="4"/>
                    </a:lnTo>
                    <a:lnTo>
                      <a:pt x="19" y="3"/>
                    </a:lnTo>
                    <a:lnTo>
                      <a:pt x="18" y="3"/>
                    </a:lnTo>
                    <a:lnTo>
                      <a:pt x="15" y="6"/>
                    </a:lnTo>
                    <a:lnTo>
                      <a:pt x="15" y="10"/>
                    </a:lnTo>
                    <a:lnTo>
                      <a:pt x="14" y="15"/>
                    </a:lnTo>
                    <a:lnTo>
                      <a:pt x="14" y="53"/>
                    </a:lnTo>
                    <a:lnTo>
                      <a:pt x="15" y="56"/>
                    </a:lnTo>
                    <a:lnTo>
                      <a:pt x="15" y="60"/>
                    </a:lnTo>
                    <a:lnTo>
                      <a:pt x="18" y="63"/>
                    </a:lnTo>
                    <a:lnTo>
                      <a:pt x="22" y="63"/>
                    </a:lnTo>
                    <a:lnTo>
                      <a:pt x="22" y="62"/>
                    </a:lnTo>
                    <a:lnTo>
                      <a:pt x="25" y="59"/>
                    </a:lnTo>
                    <a:lnTo>
                      <a:pt x="26" y="56"/>
                    </a:lnTo>
                    <a:lnTo>
                      <a:pt x="26" y="53"/>
                    </a:lnTo>
                    <a:lnTo>
                      <a:pt x="26" y="3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50" name="Freeform 351"/>
              <p:cNvSpPr>
                <a:spLocks noEditPoints="1"/>
              </p:cNvSpPr>
              <p:nvPr/>
            </p:nvSpPr>
            <p:spPr bwMode="auto">
              <a:xfrm>
                <a:off x="5461" y="2335"/>
                <a:ext cx="17" cy="26"/>
              </a:xfrm>
              <a:custGeom>
                <a:avLst/>
                <a:gdLst>
                  <a:gd name="T0" fmla="*/ 0 w 32"/>
                  <a:gd name="T1" fmla="*/ 2 h 52"/>
                  <a:gd name="T2" fmla="*/ 2 w 32"/>
                  <a:gd name="T3" fmla="*/ 0 h 52"/>
                  <a:gd name="T4" fmla="*/ 2 w 32"/>
                  <a:gd name="T5" fmla="*/ 0 h 52"/>
                  <a:gd name="T6" fmla="*/ 2 w 32"/>
                  <a:gd name="T7" fmla="*/ 2 h 52"/>
                  <a:gd name="T8" fmla="*/ 3 w 32"/>
                  <a:gd name="T9" fmla="*/ 2 h 52"/>
                  <a:gd name="T10" fmla="*/ 3 w 32"/>
                  <a:gd name="T11" fmla="*/ 3 h 52"/>
                  <a:gd name="T12" fmla="*/ 2 w 32"/>
                  <a:gd name="T13" fmla="*/ 3 h 52"/>
                  <a:gd name="T14" fmla="*/ 2 w 32"/>
                  <a:gd name="T15" fmla="*/ 3 h 52"/>
                  <a:gd name="T16" fmla="*/ 2 w 32"/>
                  <a:gd name="T17" fmla="*/ 3 h 52"/>
                  <a:gd name="T18" fmla="*/ 2 w 32"/>
                  <a:gd name="T19" fmla="*/ 3 h 52"/>
                  <a:gd name="T20" fmla="*/ 0 w 32"/>
                  <a:gd name="T21" fmla="*/ 3 h 52"/>
                  <a:gd name="T22" fmla="*/ 0 w 32"/>
                  <a:gd name="T23" fmla="*/ 2 h 52"/>
                  <a:gd name="T24" fmla="*/ 1 w 32"/>
                  <a:gd name="T25" fmla="*/ 2 h 52"/>
                  <a:gd name="T26" fmla="*/ 2 w 32"/>
                  <a:gd name="T27" fmla="*/ 2 h 52"/>
                  <a:gd name="T28" fmla="*/ 2 w 32"/>
                  <a:gd name="T29" fmla="*/ 1 h 52"/>
                  <a:gd name="T30" fmla="*/ 1 w 32"/>
                  <a:gd name="T31" fmla="*/ 2 h 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52"/>
                  <a:gd name="T50" fmla="*/ 32 w 32"/>
                  <a:gd name="T51" fmla="*/ 52 h 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52">
                    <a:moveTo>
                      <a:pt x="0" y="32"/>
                    </a:moveTo>
                    <a:lnTo>
                      <a:pt x="22" y="0"/>
                    </a:lnTo>
                    <a:lnTo>
                      <a:pt x="28" y="0"/>
                    </a:lnTo>
                    <a:lnTo>
                      <a:pt x="28" y="32"/>
                    </a:lnTo>
                    <a:lnTo>
                      <a:pt x="32" y="32"/>
                    </a:lnTo>
                    <a:lnTo>
                      <a:pt x="32" y="40"/>
                    </a:lnTo>
                    <a:lnTo>
                      <a:pt x="28" y="40"/>
                    </a:lnTo>
                    <a:lnTo>
                      <a:pt x="28" y="52"/>
                    </a:lnTo>
                    <a:lnTo>
                      <a:pt x="17" y="52"/>
                    </a:lnTo>
                    <a:lnTo>
                      <a:pt x="17" y="40"/>
                    </a:lnTo>
                    <a:lnTo>
                      <a:pt x="0" y="40"/>
                    </a:lnTo>
                    <a:lnTo>
                      <a:pt x="0" y="32"/>
                    </a:lnTo>
                    <a:close/>
                    <a:moveTo>
                      <a:pt x="1" y="32"/>
                    </a:moveTo>
                    <a:lnTo>
                      <a:pt x="17" y="32"/>
                    </a:lnTo>
                    <a:lnTo>
                      <a:pt x="17" y="12"/>
                    </a:lnTo>
                    <a:lnTo>
                      <a:pt x="1" y="3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51" name="Line 352"/>
              <p:cNvSpPr>
                <a:spLocks noChangeShapeType="1"/>
              </p:cNvSpPr>
              <p:nvPr/>
            </p:nvSpPr>
            <p:spPr bwMode="auto">
              <a:xfrm>
                <a:off x="5338" y="2300"/>
                <a:ext cx="32" cy="0"/>
              </a:xfrm>
              <a:prstGeom prst="line">
                <a:avLst/>
              </a:prstGeom>
              <a:noFill/>
              <a:ln w="1588">
                <a:solidFill>
                  <a:srgbClr val="000000"/>
                </a:solidFill>
                <a:round/>
                <a:headEnd/>
                <a:tailEnd/>
              </a:ln>
            </p:spPr>
            <p:txBody>
              <a:bodyPr/>
              <a:lstStyle/>
              <a:p>
                <a:endParaRPr lang="ja-JP" altLang="en-US" sz="1300"/>
              </a:p>
            </p:txBody>
          </p:sp>
          <p:sp>
            <p:nvSpPr>
              <p:cNvPr id="452" name="Line 353"/>
              <p:cNvSpPr>
                <a:spLocks noChangeShapeType="1"/>
              </p:cNvSpPr>
              <p:nvPr/>
            </p:nvSpPr>
            <p:spPr bwMode="auto">
              <a:xfrm>
                <a:off x="5338" y="2260"/>
                <a:ext cx="32" cy="0"/>
              </a:xfrm>
              <a:prstGeom prst="line">
                <a:avLst/>
              </a:prstGeom>
              <a:noFill/>
              <a:ln w="1588">
                <a:solidFill>
                  <a:srgbClr val="000000"/>
                </a:solidFill>
                <a:round/>
                <a:headEnd/>
                <a:tailEnd/>
              </a:ln>
            </p:spPr>
            <p:txBody>
              <a:bodyPr/>
              <a:lstStyle/>
              <a:p>
                <a:endParaRPr lang="ja-JP" altLang="en-US" sz="1300"/>
              </a:p>
            </p:txBody>
          </p:sp>
          <p:sp>
            <p:nvSpPr>
              <p:cNvPr id="453" name="Line 354"/>
              <p:cNvSpPr>
                <a:spLocks noChangeShapeType="1"/>
              </p:cNvSpPr>
              <p:nvPr/>
            </p:nvSpPr>
            <p:spPr bwMode="auto">
              <a:xfrm>
                <a:off x="5338" y="2234"/>
                <a:ext cx="32" cy="0"/>
              </a:xfrm>
              <a:prstGeom prst="line">
                <a:avLst/>
              </a:prstGeom>
              <a:noFill/>
              <a:ln w="1588">
                <a:solidFill>
                  <a:srgbClr val="000000"/>
                </a:solidFill>
                <a:round/>
                <a:headEnd/>
                <a:tailEnd/>
              </a:ln>
            </p:spPr>
            <p:txBody>
              <a:bodyPr/>
              <a:lstStyle/>
              <a:p>
                <a:endParaRPr lang="ja-JP" altLang="en-US" sz="1300"/>
              </a:p>
            </p:txBody>
          </p:sp>
          <p:sp>
            <p:nvSpPr>
              <p:cNvPr id="454" name="Line 355"/>
              <p:cNvSpPr>
                <a:spLocks noChangeShapeType="1"/>
              </p:cNvSpPr>
              <p:nvPr/>
            </p:nvSpPr>
            <p:spPr bwMode="auto">
              <a:xfrm>
                <a:off x="5338" y="2211"/>
                <a:ext cx="32" cy="0"/>
              </a:xfrm>
              <a:prstGeom prst="line">
                <a:avLst/>
              </a:prstGeom>
              <a:noFill/>
              <a:ln w="1588">
                <a:solidFill>
                  <a:srgbClr val="000000"/>
                </a:solidFill>
                <a:round/>
                <a:headEnd/>
                <a:tailEnd/>
              </a:ln>
            </p:spPr>
            <p:txBody>
              <a:bodyPr/>
              <a:lstStyle/>
              <a:p>
                <a:endParaRPr lang="ja-JP" altLang="en-US" sz="1300"/>
              </a:p>
            </p:txBody>
          </p:sp>
          <p:sp>
            <p:nvSpPr>
              <p:cNvPr id="455" name="Line 356"/>
              <p:cNvSpPr>
                <a:spLocks noChangeShapeType="1"/>
              </p:cNvSpPr>
              <p:nvPr/>
            </p:nvSpPr>
            <p:spPr bwMode="auto">
              <a:xfrm>
                <a:off x="5338" y="2194"/>
                <a:ext cx="32" cy="0"/>
              </a:xfrm>
              <a:prstGeom prst="line">
                <a:avLst/>
              </a:prstGeom>
              <a:noFill/>
              <a:ln w="1588">
                <a:solidFill>
                  <a:srgbClr val="000000"/>
                </a:solidFill>
                <a:round/>
                <a:headEnd/>
                <a:tailEnd/>
              </a:ln>
            </p:spPr>
            <p:txBody>
              <a:bodyPr/>
              <a:lstStyle/>
              <a:p>
                <a:endParaRPr lang="ja-JP" altLang="en-US" sz="1300"/>
              </a:p>
            </p:txBody>
          </p:sp>
          <p:sp>
            <p:nvSpPr>
              <p:cNvPr id="456" name="Line 357"/>
              <p:cNvSpPr>
                <a:spLocks noChangeShapeType="1"/>
              </p:cNvSpPr>
              <p:nvPr/>
            </p:nvSpPr>
            <p:spPr bwMode="auto">
              <a:xfrm>
                <a:off x="5338" y="2178"/>
                <a:ext cx="32" cy="0"/>
              </a:xfrm>
              <a:prstGeom prst="line">
                <a:avLst/>
              </a:prstGeom>
              <a:noFill/>
              <a:ln w="1588">
                <a:solidFill>
                  <a:srgbClr val="000000"/>
                </a:solidFill>
                <a:round/>
                <a:headEnd/>
                <a:tailEnd/>
              </a:ln>
            </p:spPr>
            <p:txBody>
              <a:bodyPr/>
              <a:lstStyle/>
              <a:p>
                <a:endParaRPr lang="ja-JP" altLang="en-US" sz="1300"/>
              </a:p>
            </p:txBody>
          </p:sp>
          <p:sp>
            <p:nvSpPr>
              <p:cNvPr id="457" name="Line 358"/>
              <p:cNvSpPr>
                <a:spLocks noChangeShapeType="1"/>
              </p:cNvSpPr>
              <p:nvPr/>
            </p:nvSpPr>
            <p:spPr bwMode="auto">
              <a:xfrm>
                <a:off x="5338" y="2166"/>
                <a:ext cx="32" cy="0"/>
              </a:xfrm>
              <a:prstGeom prst="line">
                <a:avLst/>
              </a:prstGeom>
              <a:noFill/>
              <a:ln w="1588">
                <a:solidFill>
                  <a:srgbClr val="000000"/>
                </a:solidFill>
                <a:round/>
                <a:headEnd/>
                <a:tailEnd/>
              </a:ln>
            </p:spPr>
            <p:txBody>
              <a:bodyPr/>
              <a:lstStyle/>
              <a:p>
                <a:endParaRPr lang="ja-JP" altLang="en-US" sz="1300"/>
              </a:p>
            </p:txBody>
          </p:sp>
          <p:sp>
            <p:nvSpPr>
              <p:cNvPr id="458" name="Line 359"/>
              <p:cNvSpPr>
                <a:spLocks noChangeShapeType="1"/>
              </p:cNvSpPr>
              <p:nvPr/>
            </p:nvSpPr>
            <p:spPr bwMode="auto">
              <a:xfrm>
                <a:off x="5338" y="2155"/>
                <a:ext cx="32" cy="0"/>
              </a:xfrm>
              <a:prstGeom prst="line">
                <a:avLst/>
              </a:prstGeom>
              <a:noFill/>
              <a:ln w="1588">
                <a:solidFill>
                  <a:srgbClr val="000000"/>
                </a:solidFill>
                <a:round/>
                <a:headEnd/>
                <a:tailEnd/>
              </a:ln>
            </p:spPr>
            <p:txBody>
              <a:bodyPr/>
              <a:lstStyle/>
              <a:p>
                <a:endParaRPr lang="ja-JP" altLang="en-US" sz="1300"/>
              </a:p>
            </p:txBody>
          </p:sp>
          <p:sp>
            <p:nvSpPr>
              <p:cNvPr id="459" name="Line 360"/>
              <p:cNvSpPr>
                <a:spLocks noChangeShapeType="1"/>
              </p:cNvSpPr>
              <p:nvPr/>
            </p:nvSpPr>
            <p:spPr bwMode="auto">
              <a:xfrm>
                <a:off x="5306" y="2144"/>
                <a:ext cx="64" cy="0"/>
              </a:xfrm>
              <a:prstGeom prst="line">
                <a:avLst/>
              </a:prstGeom>
              <a:noFill/>
              <a:ln w="1588">
                <a:solidFill>
                  <a:srgbClr val="000000"/>
                </a:solidFill>
                <a:round/>
                <a:headEnd/>
                <a:tailEnd/>
              </a:ln>
            </p:spPr>
            <p:txBody>
              <a:bodyPr/>
              <a:lstStyle/>
              <a:p>
                <a:endParaRPr lang="ja-JP" altLang="en-US" sz="1300"/>
              </a:p>
            </p:txBody>
          </p:sp>
          <p:sp>
            <p:nvSpPr>
              <p:cNvPr id="460" name="Freeform 361"/>
              <p:cNvSpPr>
                <a:spLocks/>
              </p:cNvSpPr>
              <p:nvPr/>
            </p:nvSpPr>
            <p:spPr bwMode="auto">
              <a:xfrm>
                <a:off x="5399" y="2128"/>
                <a:ext cx="16" cy="32"/>
              </a:xfrm>
              <a:custGeom>
                <a:avLst/>
                <a:gdLst>
                  <a:gd name="T0" fmla="*/ 1 w 32"/>
                  <a:gd name="T1" fmla="*/ 0 h 64"/>
                  <a:gd name="T2" fmla="*/ 1 w 32"/>
                  <a:gd name="T3" fmla="*/ 3 h 64"/>
                  <a:gd name="T4" fmla="*/ 1 w 32"/>
                  <a:gd name="T5" fmla="*/ 3 h 64"/>
                  <a:gd name="T6" fmla="*/ 1 w 32"/>
                  <a:gd name="T7" fmla="*/ 3 h 64"/>
                  <a:gd name="T8" fmla="*/ 1 w 32"/>
                  <a:gd name="T9" fmla="*/ 3 h 64"/>
                  <a:gd name="T10" fmla="*/ 2 w 32"/>
                  <a:gd name="T11" fmla="*/ 3 h 64"/>
                  <a:gd name="T12" fmla="*/ 2 w 32"/>
                  <a:gd name="T13" fmla="*/ 4 h 64"/>
                  <a:gd name="T14" fmla="*/ 0 w 32"/>
                  <a:gd name="T15" fmla="*/ 4 h 64"/>
                  <a:gd name="T16" fmla="*/ 0 w 32"/>
                  <a:gd name="T17" fmla="*/ 3 h 64"/>
                  <a:gd name="T18" fmla="*/ 1 w 32"/>
                  <a:gd name="T19" fmla="*/ 3 h 64"/>
                  <a:gd name="T20" fmla="*/ 1 w 32"/>
                  <a:gd name="T21" fmla="*/ 3 h 64"/>
                  <a:gd name="T22" fmla="*/ 1 w 32"/>
                  <a:gd name="T23" fmla="*/ 3 h 64"/>
                  <a:gd name="T24" fmla="*/ 1 w 32"/>
                  <a:gd name="T25" fmla="*/ 3 h 64"/>
                  <a:gd name="T26" fmla="*/ 1 w 32"/>
                  <a:gd name="T27" fmla="*/ 3 h 64"/>
                  <a:gd name="T28" fmla="*/ 1 w 32"/>
                  <a:gd name="T29" fmla="*/ 3 h 64"/>
                  <a:gd name="T30" fmla="*/ 1 w 32"/>
                  <a:gd name="T31" fmla="*/ 1 h 64"/>
                  <a:gd name="T32" fmla="*/ 1 w 32"/>
                  <a:gd name="T33" fmla="*/ 1 h 64"/>
                  <a:gd name="T34" fmla="*/ 1 w 32"/>
                  <a:gd name="T35" fmla="*/ 1 h 64"/>
                  <a:gd name="T36" fmla="*/ 1 w 32"/>
                  <a:gd name="T37" fmla="*/ 1 h 64"/>
                  <a:gd name="T38" fmla="*/ 1 w 32"/>
                  <a:gd name="T39" fmla="*/ 1 h 64"/>
                  <a:gd name="T40" fmla="*/ 1 w 32"/>
                  <a:gd name="T41" fmla="*/ 1 h 64"/>
                  <a:gd name="T42" fmla="*/ 1 w 32"/>
                  <a:gd name="T43" fmla="*/ 1 h 64"/>
                  <a:gd name="T44" fmla="*/ 0 w 32"/>
                  <a:gd name="T45" fmla="*/ 1 h 64"/>
                  <a:gd name="T46" fmla="*/ 1 w 32"/>
                  <a:gd name="T47" fmla="*/ 0 h 64"/>
                  <a:gd name="T48" fmla="*/ 1 w 32"/>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4"/>
                  <a:gd name="T77" fmla="*/ 32 w 32"/>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4">
                    <a:moveTo>
                      <a:pt x="24" y="0"/>
                    </a:moveTo>
                    <a:lnTo>
                      <a:pt x="24" y="59"/>
                    </a:lnTo>
                    <a:lnTo>
                      <a:pt x="27" y="62"/>
                    </a:lnTo>
                    <a:lnTo>
                      <a:pt x="28" y="62"/>
                    </a:lnTo>
                    <a:lnTo>
                      <a:pt x="30" y="63"/>
                    </a:lnTo>
                    <a:lnTo>
                      <a:pt x="32" y="63"/>
                    </a:lnTo>
                    <a:lnTo>
                      <a:pt x="32" y="64"/>
                    </a:lnTo>
                    <a:lnTo>
                      <a:pt x="0" y="64"/>
                    </a:lnTo>
                    <a:lnTo>
                      <a:pt x="0" y="63"/>
                    </a:lnTo>
                    <a:lnTo>
                      <a:pt x="4" y="63"/>
                    </a:lnTo>
                    <a:lnTo>
                      <a:pt x="6" y="62"/>
                    </a:lnTo>
                    <a:lnTo>
                      <a:pt x="7" y="62"/>
                    </a:lnTo>
                    <a:lnTo>
                      <a:pt x="9" y="60"/>
                    </a:lnTo>
                    <a:lnTo>
                      <a:pt x="9" y="59"/>
                    </a:lnTo>
                    <a:lnTo>
                      <a:pt x="10" y="57"/>
                    </a:lnTo>
                    <a:lnTo>
                      <a:pt x="10" y="14"/>
                    </a:lnTo>
                    <a:lnTo>
                      <a:pt x="9" y="13"/>
                    </a:lnTo>
                    <a:lnTo>
                      <a:pt x="7" y="13"/>
                    </a:lnTo>
                    <a:lnTo>
                      <a:pt x="7" y="11"/>
                    </a:lnTo>
                    <a:lnTo>
                      <a:pt x="4" y="11"/>
                    </a:lnTo>
                    <a:lnTo>
                      <a:pt x="3" y="13"/>
                    </a:lnTo>
                    <a:lnTo>
                      <a:pt x="2" y="13"/>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61" name="Freeform 362"/>
              <p:cNvSpPr>
                <a:spLocks noEditPoints="1"/>
              </p:cNvSpPr>
              <p:nvPr/>
            </p:nvSpPr>
            <p:spPr bwMode="auto">
              <a:xfrm>
                <a:off x="5421" y="2128"/>
                <a:ext cx="20" cy="33"/>
              </a:xfrm>
              <a:custGeom>
                <a:avLst/>
                <a:gdLst>
                  <a:gd name="T0" fmla="*/ 3 w 40"/>
                  <a:gd name="T1" fmla="*/ 2 h 66"/>
                  <a:gd name="T2" fmla="*/ 3 w 40"/>
                  <a:gd name="T3" fmla="*/ 2 h 66"/>
                  <a:gd name="T4" fmla="*/ 3 w 40"/>
                  <a:gd name="T5" fmla="*/ 3 h 66"/>
                  <a:gd name="T6" fmla="*/ 3 w 40"/>
                  <a:gd name="T7" fmla="*/ 3 h 66"/>
                  <a:gd name="T8" fmla="*/ 1 w 40"/>
                  <a:gd name="T9" fmla="*/ 3 h 66"/>
                  <a:gd name="T10" fmla="*/ 1 w 40"/>
                  <a:gd name="T11" fmla="*/ 4 h 66"/>
                  <a:gd name="T12" fmla="*/ 1 w 40"/>
                  <a:gd name="T13" fmla="*/ 4 h 66"/>
                  <a:gd name="T14" fmla="*/ 1 w 40"/>
                  <a:gd name="T15" fmla="*/ 3 h 66"/>
                  <a:gd name="T16" fmla="*/ 1 w 40"/>
                  <a:gd name="T17" fmla="*/ 3 h 66"/>
                  <a:gd name="T18" fmla="*/ 1 w 40"/>
                  <a:gd name="T19" fmla="*/ 3 h 66"/>
                  <a:gd name="T20" fmla="*/ 1 w 40"/>
                  <a:gd name="T21" fmla="*/ 3 h 66"/>
                  <a:gd name="T22" fmla="*/ 1 w 40"/>
                  <a:gd name="T23" fmla="*/ 3 h 66"/>
                  <a:gd name="T24" fmla="*/ 0 w 40"/>
                  <a:gd name="T25" fmla="*/ 2 h 66"/>
                  <a:gd name="T26" fmla="*/ 0 w 40"/>
                  <a:gd name="T27" fmla="*/ 1 h 66"/>
                  <a:gd name="T28" fmla="*/ 1 w 40"/>
                  <a:gd name="T29" fmla="*/ 1 h 66"/>
                  <a:gd name="T30" fmla="*/ 1 w 40"/>
                  <a:gd name="T31" fmla="*/ 1 h 66"/>
                  <a:gd name="T32" fmla="*/ 1 w 40"/>
                  <a:gd name="T33" fmla="*/ 1 h 66"/>
                  <a:gd name="T34" fmla="*/ 1 w 40"/>
                  <a:gd name="T35" fmla="*/ 0 h 66"/>
                  <a:gd name="T36" fmla="*/ 1 w 40"/>
                  <a:gd name="T37" fmla="*/ 0 h 66"/>
                  <a:gd name="T38" fmla="*/ 1 w 40"/>
                  <a:gd name="T39" fmla="*/ 1 h 66"/>
                  <a:gd name="T40" fmla="*/ 1 w 40"/>
                  <a:gd name="T41" fmla="*/ 1 h 66"/>
                  <a:gd name="T42" fmla="*/ 3 w 40"/>
                  <a:gd name="T43" fmla="*/ 1 h 66"/>
                  <a:gd name="T44" fmla="*/ 3 w 40"/>
                  <a:gd name="T45" fmla="*/ 1 h 66"/>
                  <a:gd name="T46" fmla="*/ 3 w 40"/>
                  <a:gd name="T47" fmla="*/ 1 h 66"/>
                  <a:gd name="T48" fmla="*/ 3 w 40"/>
                  <a:gd name="T49" fmla="*/ 1 h 66"/>
                  <a:gd name="T50" fmla="*/ 3 w 40"/>
                  <a:gd name="T51" fmla="*/ 1 h 66"/>
                  <a:gd name="T52" fmla="*/ 3 w 40"/>
                  <a:gd name="T53" fmla="*/ 2 h 66"/>
                  <a:gd name="T54" fmla="*/ 1 w 40"/>
                  <a:gd name="T55" fmla="*/ 2 h 66"/>
                  <a:gd name="T56" fmla="*/ 1 w 40"/>
                  <a:gd name="T57" fmla="*/ 1 h 66"/>
                  <a:gd name="T58" fmla="*/ 1 w 40"/>
                  <a:gd name="T59" fmla="*/ 1 h 66"/>
                  <a:gd name="T60" fmla="*/ 1 w 40"/>
                  <a:gd name="T61" fmla="*/ 1 h 66"/>
                  <a:gd name="T62" fmla="*/ 1 w 40"/>
                  <a:gd name="T63" fmla="*/ 1 h 66"/>
                  <a:gd name="T64" fmla="*/ 1 w 40"/>
                  <a:gd name="T65" fmla="*/ 1 h 66"/>
                  <a:gd name="T66" fmla="*/ 1 w 40"/>
                  <a:gd name="T67" fmla="*/ 1 h 66"/>
                  <a:gd name="T68" fmla="*/ 1 w 40"/>
                  <a:gd name="T69" fmla="*/ 1 h 66"/>
                  <a:gd name="T70" fmla="*/ 1 w 40"/>
                  <a:gd name="T71" fmla="*/ 1 h 66"/>
                  <a:gd name="T72" fmla="*/ 1 w 40"/>
                  <a:gd name="T73" fmla="*/ 1 h 66"/>
                  <a:gd name="T74" fmla="*/ 1 w 40"/>
                  <a:gd name="T75" fmla="*/ 3 h 66"/>
                  <a:gd name="T76" fmla="*/ 1 w 40"/>
                  <a:gd name="T77" fmla="*/ 3 h 66"/>
                  <a:gd name="T78" fmla="*/ 1 w 40"/>
                  <a:gd name="T79" fmla="*/ 3 h 66"/>
                  <a:gd name="T80" fmla="*/ 1 w 40"/>
                  <a:gd name="T81" fmla="*/ 3 h 66"/>
                  <a:gd name="T82" fmla="*/ 1 w 40"/>
                  <a:gd name="T83" fmla="*/ 3 h 66"/>
                  <a:gd name="T84" fmla="*/ 1 w 40"/>
                  <a:gd name="T85" fmla="*/ 3 h 66"/>
                  <a:gd name="T86" fmla="*/ 1 w 40"/>
                  <a:gd name="T87" fmla="*/ 3 h 66"/>
                  <a:gd name="T88" fmla="*/ 1 w 40"/>
                  <a:gd name="T89" fmla="*/ 3 h 66"/>
                  <a:gd name="T90" fmla="*/ 1 w 40"/>
                  <a:gd name="T91" fmla="*/ 3 h 66"/>
                  <a:gd name="T92" fmla="*/ 1 w 40"/>
                  <a:gd name="T93" fmla="*/ 2 h 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66"/>
                  <a:gd name="T143" fmla="*/ 40 w 40"/>
                  <a:gd name="T144" fmla="*/ 66 h 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66">
                    <a:moveTo>
                      <a:pt x="40" y="32"/>
                    </a:moveTo>
                    <a:lnTo>
                      <a:pt x="39" y="42"/>
                    </a:lnTo>
                    <a:lnTo>
                      <a:pt x="37" y="50"/>
                    </a:lnTo>
                    <a:lnTo>
                      <a:pt x="33" y="59"/>
                    </a:lnTo>
                    <a:lnTo>
                      <a:pt x="30" y="62"/>
                    </a:lnTo>
                    <a:lnTo>
                      <a:pt x="22" y="66"/>
                    </a:lnTo>
                    <a:lnTo>
                      <a:pt x="16" y="66"/>
                    </a:lnTo>
                    <a:lnTo>
                      <a:pt x="11" y="63"/>
                    </a:lnTo>
                    <a:lnTo>
                      <a:pt x="8" y="60"/>
                    </a:lnTo>
                    <a:lnTo>
                      <a:pt x="5" y="56"/>
                    </a:lnTo>
                    <a:lnTo>
                      <a:pt x="4" y="55"/>
                    </a:lnTo>
                    <a:lnTo>
                      <a:pt x="1" y="49"/>
                    </a:lnTo>
                    <a:lnTo>
                      <a:pt x="0" y="41"/>
                    </a:lnTo>
                    <a:lnTo>
                      <a:pt x="0" y="24"/>
                    </a:lnTo>
                    <a:lnTo>
                      <a:pt x="4" y="11"/>
                    </a:lnTo>
                    <a:lnTo>
                      <a:pt x="7" y="7"/>
                    </a:lnTo>
                    <a:lnTo>
                      <a:pt x="12" y="1"/>
                    </a:lnTo>
                    <a:lnTo>
                      <a:pt x="16" y="0"/>
                    </a:lnTo>
                    <a:lnTo>
                      <a:pt x="23" y="0"/>
                    </a:lnTo>
                    <a:lnTo>
                      <a:pt x="26" y="1"/>
                    </a:lnTo>
                    <a:lnTo>
                      <a:pt x="30" y="4"/>
                    </a:lnTo>
                    <a:lnTo>
                      <a:pt x="33" y="7"/>
                    </a:lnTo>
                    <a:lnTo>
                      <a:pt x="35" y="10"/>
                    </a:lnTo>
                    <a:lnTo>
                      <a:pt x="37" y="14"/>
                    </a:lnTo>
                    <a:lnTo>
                      <a:pt x="39" y="20"/>
                    </a:lnTo>
                    <a:lnTo>
                      <a:pt x="40" y="27"/>
                    </a:lnTo>
                    <a:lnTo>
                      <a:pt x="40" y="32"/>
                    </a:lnTo>
                    <a:close/>
                    <a:moveTo>
                      <a:pt x="26" y="32"/>
                    </a:moveTo>
                    <a:lnTo>
                      <a:pt x="26" y="10"/>
                    </a:lnTo>
                    <a:lnTo>
                      <a:pt x="25" y="7"/>
                    </a:lnTo>
                    <a:lnTo>
                      <a:pt x="22" y="4"/>
                    </a:lnTo>
                    <a:lnTo>
                      <a:pt x="21" y="4"/>
                    </a:lnTo>
                    <a:lnTo>
                      <a:pt x="19" y="3"/>
                    </a:lnTo>
                    <a:lnTo>
                      <a:pt x="18" y="3"/>
                    </a:lnTo>
                    <a:lnTo>
                      <a:pt x="15" y="6"/>
                    </a:lnTo>
                    <a:lnTo>
                      <a:pt x="15" y="10"/>
                    </a:lnTo>
                    <a:lnTo>
                      <a:pt x="14" y="15"/>
                    </a:lnTo>
                    <a:lnTo>
                      <a:pt x="14" y="53"/>
                    </a:lnTo>
                    <a:lnTo>
                      <a:pt x="15" y="56"/>
                    </a:lnTo>
                    <a:lnTo>
                      <a:pt x="15" y="60"/>
                    </a:lnTo>
                    <a:lnTo>
                      <a:pt x="18" y="63"/>
                    </a:lnTo>
                    <a:lnTo>
                      <a:pt x="22" y="63"/>
                    </a:lnTo>
                    <a:lnTo>
                      <a:pt x="22" y="62"/>
                    </a:lnTo>
                    <a:lnTo>
                      <a:pt x="25" y="59"/>
                    </a:lnTo>
                    <a:lnTo>
                      <a:pt x="26" y="56"/>
                    </a:lnTo>
                    <a:lnTo>
                      <a:pt x="26" y="53"/>
                    </a:lnTo>
                    <a:lnTo>
                      <a:pt x="26" y="3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62" name="Freeform 363"/>
              <p:cNvSpPr>
                <a:spLocks/>
              </p:cNvSpPr>
              <p:nvPr/>
            </p:nvSpPr>
            <p:spPr bwMode="auto">
              <a:xfrm>
                <a:off x="5461" y="2110"/>
                <a:ext cx="17" cy="27"/>
              </a:xfrm>
              <a:custGeom>
                <a:avLst/>
                <a:gdLst>
                  <a:gd name="T0" fmla="*/ 1 w 32"/>
                  <a:gd name="T1" fmla="*/ 0 h 53"/>
                  <a:gd name="T2" fmla="*/ 3 w 32"/>
                  <a:gd name="T3" fmla="*/ 0 h 53"/>
                  <a:gd name="T4" fmla="*/ 2 w 32"/>
                  <a:gd name="T5" fmla="*/ 1 h 53"/>
                  <a:gd name="T6" fmla="*/ 1 w 32"/>
                  <a:gd name="T7" fmla="*/ 1 h 53"/>
                  <a:gd name="T8" fmla="*/ 1 w 32"/>
                  <a:gd name="T9" fmla="*/ 1 h 53"/>
                  <a:gd name="T10" fmla="*/ 1 w 32"/>
                  <a:gd name="T11" fmla="*/ 1 h 53"/>
                  <a:gd name="T12" fmla="*/ 2 w 32"/>
                  <a:gd name="T13" fmla="*/ 2 h 53"/>
                  <a:gd name="T14" fmla="*/ 2 w 32"/>
                  <a:gd name="T15" fmla="*/ 2 h 53"/>
                  <a:gd name="T16" fmla="*/ 2 w 32"/>
                  <a:gd name="T17" fmla="*/ 2 h 53"/>
                  <a:gd name="T18" fmla="*/ 3 w 32"/>
                  <a:gd name="T19" fmla="*/ 2 h 53"/>
                  <a:gd name="T20" fmla="*/ 3 w 32"/>
                  <a:gd name="T21" fmla="*/ 3 h 53"/>
                  <a:gd name="T22" fmla="*/ 2 w 32"/>
                  <a:gd name="T23" fmla="*/ 3 h 53"/>
                  <a:gd name="T24" fmla="*/ 2 w 32"/>
                  <a:gd name="T25" fmla="*/ 3 h 53"/>
                  <a:gd name="T26" fmla="*/ 2 w 32"/>
                  <a:gd name="T27" fmla="*/ 4 h 53"/>
                  <a:gd name="T28" fmla="*/ 2 w 32"/>
                  <a:gd name="T29" fmla="*/ 4 h 53"/>
                  <a:gd name="T30" fmla="*/ 1 w 32"/>
                  <a:gd name="T31" fmla="*/ 4 h 53"/>
                  <a:gd name="T32" fmla="*/ 1 w 32"/>
                  <a:gd name="T33" fmla="*/ 4 h 53"/>
                  <a:gd name="T34" fmla="*/ 1 w 32"/>
                  <a:gd name="T35" fmla="*/ 4 h 53"/>
                  <a:gd name="T36" fmla="*/ 1 w 32"/>
                  <a:gd name="T37" fmla="*/ 4 h 53"/>
                  <a:gd name="T38" fmla="*/ 0 w 32"/>
                  <a:gd name="T39" fmla="*/ 4 h 53"/>
                  <a:gd name="T40" fmla="*/ 0 w 32"/>
                  <a:gd name="T41" fmla="*/ 3 h 53"/>
                  <a:gd name="T42" fmla="*/ 1 w 32"/>
                  <a:gd name="T43" fmla="*/ 3 h 53"/>
                  <a:gd name="T44" fmla="*/ 1 w 32"/>
                  <a:gd name="T45" fmla="*/ 3 h 53"/>
                  <a:gd name="T46" fmla="*/ 1 w 32"/>
                  <a:gd name="T47" fmla="*/ 3 h 53"/>
                  <a:gd name="T48" fmla="*/ 1 w 32"/>
                  <a:gd name="T49" fmla="*/ 3 h 53"/>
                  <a:gd name="T50" fmla="*/ 1 w 32"/>
                  <a:gd name="T51" fmla="*/ 3 h 53"/>
                  <a:gd name="T52" fmla="*/ 1 w 32"/>
                  <a:gd name="T53" fmla="*/ 3 h 53"/>
                  <a:gd name="T54" fmla="*/ 1 w 32"/>
                  <a:gd name="T55" fmla="*/ 4 h 53"/>
                  <a:gd name="T56" fmla="*/ 2 w 32"/>
                  <a:gd name="T57" fmla="*/ 4 h 53"/>
                  <a:gd name="T58" fmla="*/ 2 w 32"/>
                  <a:gd name="T59" fmla="*/ 3 h 53"/>
                  <a:gd name="T60" fmla="*/ 2 w 32"/>
                  <a:gd name="T61" fmla="*/ 3 h 53"/>
                  <a:gd name="T62" fmla="*/ 2 w 32"/>
                  <a:gd name="T63" fmla="*/ 3 h 53"/>
                  <a:gd name="T64" fmla="*/ 2 w 32"/>
                  <a:gd name="T65" fmla="*/ 3 h 53"/>
                  <a:gd name="T66" fmla="*/ 2 w 32"/>
                  <a:gd name="T67" fmla="*/ 2 h 53"/>
                  <a:gd name="T68" fmla="*/ 1 w 32"/>
                  <a:gd name="T69" fmla="*/ 2 h 53"/>
                  <a:gd name="T70" fmla="*/ 1 w 32"/>
                  <a:gd name="T71" fmla="*/ 2 h 53"/>
                  <a:gd name="T72" fmla="*/ 0 w 32"/>
                  <a:gd name="T73" fmla="*/ 2 h 53"/>
                  <a:gd name="T74" fmla="*/ 1 w 32"/>
                  <a:gd name="T75" fmla="*/ 0 h 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
                  <a:gd name="T115" fmla="*/ 0 h 53"/>
                  <a:gd name="T116" fmla="*/ 32 w 32"/>
                  <a:gd name="T117" fmla="*/ 53 h 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 h="53">
                    <a:moveTo>
                      <a:pt x="10" y="0"/>
                    </a:moveTo>
                    <a:lnTo>
                      <a:pt x="32" y="0"/>
                    </a:lnTo>
                    <a:lnTo>
                      <a:pt x="28" y="10"/>
                    </a:lnTo>
                    <a:lnTo>
                      <a:pt x="8" y="10"/>
                    </a:lnTo>
                    <a:lnTo>
                      <a:pt x="5" y="15"/>
                    </a:lnTo>
                    <a:lnTo>
                      <a:pt x="12" y="15"/>
                    </a:lnTo>
                    <a:lnTo>
                      <a:pt x="18" y="17"/>
                    </a:lnTo>
                    <a:lnTo>
                      <a:pt x="22" y="18"/>
                    </a:lnTo>
                    <a:lnTo>
                      <a:pt x="27" y="21"/>
                    </a:lnTo>
                    <a:lnTo>
                      <a:pt x="32" y="29"/>
                    </a:lnTo>
                    <a:lnTo>
                      <a:pt x="32" y="39"/>
                    </a:lnTo>
                    <a:lnTo>
                      <a:pt x="29" y="43"/>
                    </a:lnTo>
                    <a:lnTo>
                      <a:pt x="28" y="46"/>
                    </a:lnTo>
                    <a:lnTo>
                      <a:pt x="25" y="49"/>
                    </a:lnTo>
                    <a:lnTo>
                      <a:pt x="22" y="50"/>
                    </a:lnTo>
                    <a:lnTo>
                      <a:pt x="11" y="53"/>
                    </a:lnTo>
                    <a:lnTo>
                      <a:pt x="8" y="53"/>
                    </a:lnTo>
                    <a:lnTo>
                      <a:pt x="4" y="52"/>
                    </a:lnTo>
                    <a:lnTo>
                      <a:pt x="1" y="50"/>
                    </a:lnTo>
                    <a:lnTo>
                      <a:pt x="0" y="49"/>
                    </a:lnTo>
                    <a:lnTo>
                      <a:pt x="0" y="45"/>
                    </a:lnTo>
                    <a:lnTo>
                      <a:pt x="3" y="42"/>
                    </a:lnTo>
                    <a:lnTo>
                      <a:pt x="5" y="42"/>
                    </a:lnTo>
                    <a:lnTo>
                      <a:pt x="7" y="43"/>
                    </a:lnTo>
                    <a:lnTo>
                      <a:pt x="8" y="43"/>
                    </a:lnTo>
                    <a:lnTo>
                      <a:pt x="11" y="46"/>
                    </a:lnTo>
                    <a:lnTo>
                      <a:pt x="14" y="48"/>
                    </a:lnTo>
                    <a:lnTo>
                      <a:pt x="15" y="49"/>
                    </a:lnTo>
                    <a:lnTo>
                      <a:pt x="21" y="49"/>
                    </a:lnTo>
                    <a:lnTo>
                      <a:pt x="24" y="48"/>
                    </a:lnTo>
                    <a:lnTo>
                      <a:pt x="27" y="42"/>
                    </a:lnTo>
                    <a:lnTo>
                      <a:pt x="25" y="38"/>
                    </a:lnTo>
                    <a:lnTo>
                      <a:pt x="22" y="34"/>
                    </a:lnTo>
                    <a:lnTo>
                      <a:pt x="20" y="31"/>
                    </a:lnTo>
                    <a:lnTo>
                      <a:pt x="14" y="28"/>
                    </a:lnTo>
                    <a:lnTo>
                      <a:pt x="8" y="27"/>
                    </a:lnTo>
                    <a:lnTo>
                      <a:pt x="0" y="27"/>
                    </a:lnTo>
                    <a:lnTo>
                      <a:pt x="1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63" name="Line 364"/>
              <p:cNvSpPr>
                <a:spLocks noChangeShapeType="1"/>
              </p:cNvSpPr>
              <p:nvPr/>
            </p:nvSpPr>
            <p:spPr bwMode="auto">
              <a:xfrm>
                <a:off x="5338" y="2077"/>
                <a:ext cx="32" cy="0"/>
              </a:xfrm>
              <a:prstGeom prst="line">
                <a:avLst/>
              </a:prstGeom>
              <a:noFill/>
              <a:ln w="1588">
                <a:solidFill>
                  <a:srgbClr val="000000"/>
                </a:solidFill>
                <a:round/>
                <a:headEnd/>
                <a:tailEnd/>
              </a:ln>
            </p:spPr>
            <p:txBody>
              <a:bodyPr/>
              <a:lstStyle/>
              <a:p>
                <a:endParaRPr lang="ja-JP" altLang="en-US" sz="1300"/>
              </a:p>
            </p:txBody>
          </p:sp>
          <p:sp>
            <p:nvSpPr>
              <p:cNvPr id="464" name="Line 365"/>
              <p:cNvSpPr>
                <a:spLocks noChangeShapeType="1"/>
              </p:cNvSpPr>
              <p:nvPr/>
            </p:nvSpPr>
            <p:spPr bwMode="auto">
              <a:xfrm>
                <a:off x="5338" y="2037"/>
                <a:ext cx="32" cy="0"/>
              </a:xfrm>
              <a:prstGeom prst="line">
                <a:avLst/>
              </a:prstGeom>
              <a:noFill/>
              <a:ln w="1588">
                <a:solidFill>
                  <a:srgbClr val="000000"/>
                </a:solidFill>
                <a:round/>
                <a:headEnd/>
                <a:tailEnd/>
              </a:ln>
            </p:spPr>
            <p:txBody>
              <a:bodyPr/>
              <a:lstStyle/>
              <a:p>
                <a:endParaRPr lang="ja-JP" altLang="en-US" sz="1300"/>
              </a:p>
            </p:txBody>
          </p:sp>
          <p:sp>
            <p:nvSpPr>
              <p:cNvPr id="465" name="Line 366"/>
              <p:cNvSpPr>
                <a:spLocks noChangeShapeType="1"/>
              </p:cNvSpPr>
              <p:nvPr/>
            </p:nvSpPr>
            <p:spPr bwMode="auto">
              <a:xfrm>
                <a:off x="5338" y="2009"/>
                <a:ext cx="32" cy="0"/>
              </a:xfrm>
              <a:prstGeom prst="line">
                <a:avLst/>
              </a:prstGeom>
              <a:noFill/>
              <a:ln w="1588">
                <a:solidFill>
                  <a:srgbClr val="000000"/>
                </a:solidFill>
                <a:round/>
                <a:headEnd/>
                <a:tailEnd/>
              </a:ln>
            </p:spPr>
            <p:txBody>
              <a:bodyPr/>
              <a:lstStyle/>
              <a:p>
                <a:endParaRPr lang="ja-JP" altLang="en-US" sz="1300"/>
              </a:p>
            </p:txBody>
          </p:sp>
          <p:sp>
            <p:nvSpPr>
              <p:cNvPr id="466" name="Line 367"/>
              <p:cNvSpPr>
                <a:spLocks noChangeShapeType="1"/>
              </p:cNvSpPr>
              <p:nvPr/>
            </p:nvSpPr>
            <p:spPr bwMode="auto">
              <a:xfrm>
                <a:off x="5338" y="1987"/>
                <a:ext cx="32" cy="0"/>
              </a:xfrm>
              <a:prstGeom prst="line">
                <a:avLst/>
              </a:prstGeom>
              <a:noFill/>
              <a:ln w="1588">
                <a:solidFill>
                  <a:srgbClr val="000000"/>
                </a:solidFill>
                <a:round/>
                <a:headEnd/>
                <a:tailEnd/>
              </a:ln>
            </p:spPr>
            <p:txBody>
              <a:bodyPr/>
              <a:lstStyle/>
              <a:p>
                <a:endParaRPr lang="ja-JP" altLang="en-US" sz="1300"/>
              </a:p>
            </p:txBody>
          </p:sp>
          <p:sp>
            <p:nvSpPr>
              <p:cNvPr id="467" name="Line 368"/>
              <p:cNvSpPr>
                <a:spLocks noChangeShapeType="1"/>
              </p:cNvSpPr>
              <p:nvPr/>
            </p:nvSpPr>
            <p:spPr bwMode="auto">
              <a:xfrm>
                <a:off x="5338" y="1970"/>
                <a:ext cx="32" cy="0"/>
              </a:xfrm>
              <a:prstGeom prst="line">
                <a:avLst/>
              </a:prstGeom>
              <a:noFill/>
              <a:ln w="1588">
                <a:solidFill>
                  <a:srgbClr val="000000"/>
                </a:solidFill>
                <a:round/>
                <a:headEnd/>
                <a:tailEnd/>
              </a:ln>
            </p:spPr>
            <p:txBody>
              <a:bodyPr/>
              <a:lstStyle/>
              <a:p>
                <a:endParaRPr lang="ja-JP" altLang="en-US" sz="1300"/>
              </a:p>
            </p:txBody>
          </p:sp>
          <p:sp>
            <p:nvSpPr>
              <p:cNvPr id="468" name="Line 369"/>
              <p:cNvSpPr>
                <a:spLocks noChangeShapeType="1"/>
              </p:cNvSpPr>
              <p:nvPr/>
            </p:nvSpPr>
            <p:spPr bwMode="auto">
              <a:xfrm>
                <a:off x="5338" y="1955"/>
                <a:ext cx="32" cy="0"/>
              </a:xfrm>
              <a:prstGeom prst="line">
                <a:avLst/>
              </a:prstGeom>
              <a:noFill/>
              <a:ln w="1588">
                <a:solidFill>
                  <a:srgbClr val="000000"/>
                </a:solidFill>
                <a:round/>
                <a:headEnd/>
                <a:tailEnd/>
              </a:ln>
            </p:spPr>
            <p:txBody>
              <a:bodyPr/>
              <a:lstStyle/>
              <a:p>
                <a:endParaRPr lang="ja-JP" altLang="en-US" sz="1300"/>
              </a:p>
            </p:txBody>
          </p:sp>
          <p:sp>
            <p:nvSpPr>
              <p:cNvPr id="469" name="Line 370"/>
              <p:cNvSpPr>
                <a:spLocks noChangeShapeType="1"/>
              </p:cNvSpPr>
              <p:nvPr/>
            </p:nvSpPr>
            <p:spPr bwMode="auto">
              <a:xfrm>
                <a:off x="5338" y="1941"/>
                <a:ext cx="32" cy="0"/>
              </a:xfrm>
              <a:prstGeom prst="line">
                <a:avLst/>
              </a:prstGeom>
              <a:noFill/>
              <a:ln w="1588">
                <a:solidFill>
                  <a:srgbClr val="000000"/>
                </a:solidFill>
                <a:round/>
                <a:headEnd/>
                <a:tailEnd/>
              </a:ln>
            </p:spPr>
            <p:txBody>
              <a:bodyPr/>
              <a:lstStyle/>
              <a:p>
                <a:endParaRPr lang="ja-JP" altLang="en-US" sz="1300"/>
              </a:p>
            </p:txBody>
          </p:sp>
          <p:sp>
            <p:nvSpPr>
              <p:cNvPr id="470" name="Line 371"/>
              <p:cNvSpPr>
                <a:spLocks noChangeShapeType="1"/>
              </p:cNvSpPr>
              <p:nvPr/>
            </p:nvSpPr>
            <p:spPr bwMode="auto">
              <a:xfrm>
                <a:off x="5338" y="1930"/>
                <a:ext cx="32" cy="0"/>
              </a:xfrm>
              <a:prstGeom prst="line">
                <a:avLst/>
              </a:prstGeom>
              <a:noFill/>
              <a:ln w="1588">
                <a:solidFill>
                  <a:srgbClr val="000000"/>
                </a:solidFill>
                <a:round/>
                <a:headEnd/>
                <a:tailEnd/>
              </a:ln>
            </p:spPr>
            <p:txBody>
              <a:bodyPr/>
              <a:lstStyle/>
              <a:p>
                <a:endParaRPr lang="ja-JP" altLang="en-US" sz="1300"/>
              </a:p>
            </p:txBody>
          </p:sp>
          <p:sp>
            <p:nvSpPr>
              <p:cNvPr id="471" name="Line 372"/>
              <p:cNvSpPr>
                <a:spLocks noChangeShapeType="1"/>
              </p:cNvSpPr>
              <p:nvPr/>
            </p:nvSpPr>
            <p:spPr bwMode="auto">
              <a:xfrm>
                <a:off x="5306" y="1920"/>
                <a:ext cx="64" cy="0"/>
              </a:xfrm>
              <a:prstGeom prst="line">
                <a:avLst/>
              </a:prstGeom>
              <a:noFill/>
              <a:ln w="1588">
                <a:solidFill>
                  <a:srgbClr val="000000"/>
                </a:solidFill>
                <a:round/>
                <a:headEnd/>
                <a:tailEnd/>
              </a:ln>
            </p:spPr>
            <p:txBody>
              <a:bodyPr/>
              <a:lstStyle/>
              <a:p>
                <a:endParaRPr lang="ja-JP" altLang="en-US" sz="1300"/>
              </a:p>
            </p:txBody>
          </p:sp>
          <p:sp>
            <p:nvSpPr>
              <p:cNvPr id="472" name="Freeform 373"/>
              <p:cNvSpPr>
                <a:spLocks/>
              </p:cNvSpPr>
              <p:nvPr/>
            </p:nvSpPr>
            <p:spPr bwMode="auto">
              <a:xfrm>
                <a:off x="5399" y="1903"/>
                <a:ext cx="16" cy="32"/>
              </a:xfrm>
              <a:custGeom>
                <a:avLst/>
                <a:gdLst>
                  <a:gd name="T0" fmla="*/ 1 w 32"/>
                  <a:gd name="T1" fmla="*/ 0 h 65"/>
                  <a:gd name="T2" fmla="*/ 1 w 32"/>
                  <a:gd name="T3" fmla="*/ 3 h 65"/>
                  <a:gd name="T4" fmla="*/ 1 w 32"/>
                  <a:gd name="T5" fmla="*/ 3 h 65"/>
                  <a:gd name="T6" fmla="*/ 1 w 32"/>
                  <a:gd name="T7" fmla="*/ 3 h 65"/>
                  <a:gd name="T8" fmla="*/ 1 w 32"/>
                  <a:gd name="T9" fmla="*/ 3 h 65"/>
                  <a:gd name="T10" fmla="*/ 2 w 32"/>
                  <a:gd name="T11" fmla="*/ 3 h 65"/>
                  <a:gd name="T12" fmla="*/ 2 w 32"/>
                  <a:gd name="T13" fmla="*/ 4 h 65"/>
                  <a:gd name="T14" fmla="*/ 0 w 32"/>
                  <a:gd name="T15" fmla="*/ 4 h 65"/>
                  <a:gd name="T16" fmla="*/ 0 w 32"/>
                  <a:gd name="T17" fmla="*/ 3 h 65"/>
                  <a:gd name="T18" fmla="*/ 1 w 32"/>
                  <a:gd name="T19" fmla="*/ 3 h 65"/>
                  <a:gd name="T20" fmla="*/ 1 w 32"/>
                  <a:gd name="T21" fmla="*/ 3 h 65"/>
                  <a:gd name="T22" fmla="*/ 1 w 32"/>
                  <a:gd name="T23" fmla="*/ 3 h 65"/>
                  <a:gd name="T24" fmla="*/ 1 w 32"/>
                  <a:gd name="T25" fmla="*/ 3 h 65"/>
                  <a:gd name="T26" fmla="*/ 1 w 32"/>
                  <a:gd name="T27" fmla="*/ 3 h 65"/>
                  <a:gd name="T28" fmla="*/ 1 w 32"/>
                  <a:gd name="T29" fmla="*/ 3 h 65"/>
                  <a:gd name="T30" fmla="*/ 1 w 32"/>
                  <a:gd name="T31" fmla="*/ 0 h 65"/>
                  <a:gd name="T32" fmla="*/ 1 w 32"/>
                  <a:gd name="T33" fmla="*/ 0 h 65"/>
                  <a:gd name="T34" fmla="*/ 1 w 32"/>
                  <a:gd name="T35" fmla="*/ 0 h 65"/>
                  <a:gd name="T36" fmla="*/ 1 w 32"/>
                  <a:gd name="T37" fmla="*/ 0 h 65"/>
                  <a:gd name="T38" fmla="*/ 1 w 32"/>
                  <a:gd name="T39" fmla="*/ 0 h 65"/>
                  <a:gd name="T40" fmla="*/ 1 w 32"/>
                  <a:gd name="T41" fmla="*/ 0 h 65"/>
                  <a:gd name="T42" fmla="*/ 1 w 32"/>
                  <a:gd name="T43" fmla="*/ 0 h 65"/>
                  <a:gd name="T44" fmla="*/ 0 w 32"/>
                  <a:gd name="T45" fmla="*/ 0 h 65"/>
                  <a:gd name="T46" fmla="*/ 1 w 32"/>
                  <a:gd name="T47" fmla="*/ 0 h 65"/>
                  <a:gd name="T48" fmla="*/ 1 w 32"/>
                  <a:gd name="T49" fmla="*/ 0 h 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65"/>
                  <a:gd name="T77" fmla="*/ 32 w 32"/>
                  <a:gd name="T78" fmla="*/ 65 h 6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65">
                    <a:moveTo>
                      <a:pt x="24" y="0"/>
                    </a:moveTo>
                    <a:lnTo>
                      <a:pt x="24" y="59"/>
                    </a:lnTo>
                    <a:lnTo>
                      <a:pt x="27" y="62"/>
                    </a:lnTo>
                    <a:lnTo>
                      <a:pt x="28" y="62"/>
                    </a:lnTo>
                    <a:lnTo>
                      <a:pt x="30" y="63"/>
                    </a:lnTo>
                    <a:lnTo>
                      <a:pt x="32" y="63"/>
                    </a:lnTo>
                    <a:lnTo>
                      <a:pt x="32" y="65"/>
                    </a:lnTo>
                    <a:lnTo>
                      <a:pt x="0" y="65"/>
                    </a:lnTo>
                    <a:lnTo>
                      <a:pt x="0" y="63"/>
                    </a:lnTo>
                    <a:lnTo>
                      <a:pt x="4" y="63"/>
                    </a:lnTo>
                    <a:lnTo>
                      <a:pt x="6" y="62"/>
                    </a:lnTo>
                    <a:lnTo>
                      <a:pt x="7" y="62"/>
                    </a:lnTo>
                    <a:lnTo>
                      <a:pt x="9" y="60"/>
                    </a:lnTo>
                    <a:lnTo>
                      <a:pt x="9" y="59"/>
                    </a:lnTo>
                    <a:lnTo>
                      <a:pt x="10" y="58"/>
                    </a:lnTo>
                    <a:lnTo>
                      <a:pt x="10" y="14"/>
                    </a:lnTo>
                    <a:lnTo>
                      <a:pt x="9" y="13"/>
                    </a:lnTo>
                    <a:lnTo>
                      <a:pt x="7" y="13"/>
                    </a:lnTo>
                    <a:lnTo>
                      <a:pt x="7" y="11"/>
                    </a:lnTo>
                    <a:lnTo>
                      <a:pt x="4" y="11"/>
                    </a:lnTo>
                    <a:lnTo>
                      <a:pt x="3" y="13"/>
                    </a:lnTo>
                    <a:lnTo>
                      <a:pt x="2" y="13"/>
                    </a:lnTo>
                    <a:lnTo>
                      <a:pt x="0" y="11"/>
                    </a:lnTo>
                    <a:lnTo>
                      <a:pt x="23" y="0"/>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73" name="Freeform 374"/>
              <p:cNvSpPr>
                <a:spLocks noEditPoints="1"/>
              </p:cNvSpPr>
              <p:nvPr/>
            </p:nvSpPr>
            <p:spPr bwMode="auto">
              <a:xfrm>
                <a:off x="5421" y="1903"/>
                <a:ext cx="20" cy="33"/>
              </a:xfrm>
              <a:custGeom>
                <a:avLst/>
                <a:gdLst>
                  <a:gd name="T0" fmla="*/ 3 w 40"/>
                  <a:gd name="T1" fmla="*/ 2 h 66"/>
                  <a:gd name="T2" fmla="*/ 3 w 40"/>
                  <a:gd name="T3" fmla="*/ 2 h 66"/>
                  <a:gd name="T4" fmla="*/ 3 w 40"/>
                  <a:gd name="T5" fmla="*/ 3 h 66"/>
                  <a:gd name="T6" fmla="*/ 3 w 40"/>
                  <a:gd name="T7" fmla="*/ 3 h 66"/>
                  <a:gd name="T8" fmla="*/ 1 w 40"/>
                  <a:gd name="T9" fmla="*/ 3 h 66"/>
                  <a:gd name="T10" fmla="*/ 1 w 40"/>
                  <a:gd name="T11" fmla="*/ 4 h 66"/>
                  <a:gd name="T12" fmla="*/ 1 w 40"/>
                  <a:gd name="T13" fmla="*/ 4 h 66"/>
                  <a:gd name="T14" fmla="*/ 1 w 40"/>
                  <a:gd name="T15" fmla="*/ 3 h 66"/>
                  <a:gd name="T16" fmla="*/ 1 w 40"/>
                  <a:gd name="T17" fmla="*/ 3 h 66"/>
                  <a:gd name="T18" fmla="*/ 1 w 40"/>
                  <a:gd name="T19" fmla="*/ 3 h 66"/>
                  <a:gd name="T20" fmla="*/ 1 w 40"/>
                  <a:gd name="T21" fmla="*/ 3 h 66"/>
                  <a:gd name="T22" fmla="*/ 1 w 40"/>
                  <a:gd name="T23" fmla="*/ 3 h 66"/>
                  <a:gd name="T24" fmla="*/ 0 w 40"/>
                  <a:gd name="T25" fmla="*/ 2 h 66"/>
                  <a:gd name="T26" fmla="*/ 0 w 40"/>
                  <a:gd name="T27" fmla="*/ 1 h 66"/>
                  <a:gd name="T28" fmla="*/ 1 w 40"/>
                  <a:gd name="T29" fmla="*/ 1 h 66"/>
                  <a:gd name="T30" fmla="*/ 1 w 40"/>
                  <a:gd name="T31" fmla="*/ 1 h 66"/>
                  <a:gd name="T32" fmla="*/ 1 w 40"/>
                  <a:gd name="T33" fmla="*/ 1 h 66"/>
                  <a:gd name="T34" fmla="*/ 1 w 40"/>
                  <a:gd name="T35" fmla="*/ 0 h 66"/>
                  <a:gd name="T36" fmla="*/ 1 w 40"/>
                  <a:gd name="T37" fmla="*/ 0 h 66"/>
                  <a:gd name="T38" fmla="*/ 1 w 40"/>
                  <a:gd name="T39" fmla="*/ 1 h 66"/>
                  <a:gd name="T40" fmla="*/ 1 w 40"/>
                  <a:gd name="T41" fmla="*/ 1 h 66"/>
                  <a:gd name="T42" fmla="*/ 3 w 40"/>
                  <a:gd name="T43" fmla="*/ 1 h 66"/>
                  <a:gd name="T44" fmla="*/ 3 w 40"/>
                  <a:gd name="T45" fmla="*/ 1 h 66"/>
                  <a:gd name="T46" fmla="*/ 3 w 40"/>
                  <a:gd name="T47" fmla="*/ 1 h 66"/>
                  <a:gd name="T48" fmla="*/ 3 w 40"/>
                  <a:gd name="T49" fmla="*/ 1 h 66"/>
                  <a:gd name="T50" fmla="*/ 3 w 40"/>
                  <a:gd name="T51" fmla="*/ 1 h 66"/>
                  <a:gd name="T52" fmla="*/ 3 w 40"/>
                  <a:gd name="T53" fmla="*/ 2 h 66"/>
                  <a:gd name="T54" fmla="*/ 1 w 40"/>
                  <a:gd name="T55" fmla="*/ 2 h 66"/>
                  <a:gd name="T56" fmla="*/ 1 w 40"/>
                  <a:gd name="T57" fmla="*/ 1 h 66"/>
                  <a:gd name="T58" fmla="*/ 1 w 40"/>
                  <a:gd name="T59" fmla="*/ 1 h 66"/>
                  <a:gd name="T60" fmla="*/ 1 w 40"/>
                  <a:gd name="T61" fmla="*/ 1 h 66"/>
                  <a:gd name="T62" fmla="*/ 1 w 40"/>
                  <a:gd name="T63" fmla="*/ 1 h 66"/>
                  <a:gd name="T64" fmla="*/ 1 w 40"/>
                  <a:gd name="T65" fmla="*/ 1 h 66"/>
                  <a:gd name="T66" fmla="*/ 1 w 40"/>
                  <a:gd name="T67" fmla="*/ 1 h 66"/>
                  <a:gd name="T68" fmla="*/ 1 w 40"/>
                  <a:gd name="T69" fmla="*/ 1 h 66"/>
                  <a:gd name="T70" fmla="*/ 1 w 40"/>
                  <a:gd name="T71" fmla="*/ 1 h 66"/>
                  <a:gd name="T72" fmla="*/ 1 w 40"/>
                  <a:gd name="T73" fmla="*/ 1 h 66"/>
                  <a:gd name="T74" fmla="*/ 1 w 40"/>
                  <a:gd name="T75" fmla="*/ 3 h 66"/>
                  <a:gd name="T76" fmla="*/ 1 w 40"/>
                  <a:gd name="T77" fmla="*/ 3 h 66"/>
                  <a:gd name="T78" fmla="*/ 1 w 40"/>
                  <a:gd name="T79" fmla="*/ 3 h 66"/>
                  <a:gd name="T80" fmla="*/ 1 w 40"/>
                  <a:gd name="T81" fmla="*/ 3 h 66"/>
                  <a:gd name="T82" fmla="*/ 1 w 40"/>
                  <a:gd name="T83" fmla="*/ 3 h 66"/>
                  <a:gd name="T84" fmla="*/ 1 w 40"/>
                  <a:gd name="T85" fmla="*/ 3 h 66"/>
                  <a:gd name="T86" fmla="*/ 1 w 40"/>
                  <a:gd name="T87" fmla="*/ 3 h 66"/>
                  <a:gd name="T88" fmla="*/ 1 w 40"/>
                  <a:gd name="T89" fmla="*/ 3 h 66"/>
                  <a:gd name="T90" fmla="*/ 1 w 40"/>
                  <a:gd name="T91" fmla="*/ 3 h 66"/>
                  <a:gd name="T92" fmla="*/ 1 w 40"/>
                  <a:gd name="T93" fmla="*/ 2 h 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66"/>
                  <a:gd name="T143" fmla="*/ 40 w 40"/>
                  <a:gd name="T144" fmla="*/ 66 h 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66">
                    <a:moveTo>
                      <a:pt x="40" y="32"/>
                    </a:moveTo>
                    <a:lnTo>
                      <a:pt x="39" y="42"/>
                    </a:lnTo>
                    <a:lnTo>
                      <a:pt x="37" y="51"/>
                    </a:lnTo>
                    <a:lnTo>
                      <a:pt x="33" y="59"/>
                    </a:lnTo>
                    <a:lnTo>
                      <a:pt x="30" y="62"/>
                    </a:lnTo>
                    <a:lnTo>
                      <a:pt x="22" y="66"/>
                    </a:lnTo>
                    <a:lnTo>
                      <a:pt x="16" y="66"/>
                    </a:lnTo>
                    <a:lnTo>
                      <a:pt x="11" y="63"/>
                    </a:lnTo>
                    <a:lnTo>
                      <a:pt x="8" y="60"/>
                    </a:lnTo>
                    <a:lnTo>
                      <a:pt x="5" y="56"/>
                    </a:lnTo>
                    <a:lnTo>
                      <a:pt x="4" y="55"/>
                    </a:lnTo>
                    <a:lnTo>
                      <a:pt x="1" y="49"/>
                    </a:lnTo>
                    <a:lnTo>
                      <a:pt x="0" y="41"/>
                    </a:lnTo>
                    <a:lnTo>
                      <a:pt x="0" y="24"/>
                    </a:lnTo>
                    <a:lnTo>
                      <a:pt x="4" y="11"/>
                    </a:lnTo>
                    <a:lnTo>
                      <a:pt x="7" y="7"/>
                    </a:lnTo>
                    <a:lnTo>
                      <a:pt x="12" y="2"/>
                    </a:lnTo>
                    <a:lnTo>
                      <a:pt x="16" y="0"/>
                    </a:lnTo>
                    <a:lnTo>
                      <a:pt x="23" y="0"/>
                    </a:lnTo>
                    <a:lnTo>
                      <a:pt x="26" y="2"/>
                    </a:lnTo>
                    <a:lnTo>
                      <a:pt x="30" y="4"/>
                    </a:lnTo>
                    <a:lnTo>
                      <a:pt x="33" y="7"/>
                    </a:lnTo>
                    <a:lnTo>
                      <a:pt x="35" y="10"/>
                    </a:lnTo>
                    <a:lnTo>
                      <a:pt x="37" y="14"/>
                    </a:lnTo>
                    <a:lnTo>
                      <a:pt x="39" y="20"/>
                    </a:lnTo>
                    <a:lnTo>
                      <a:pt x="40" y="27"/>
                    </a:lnTo>
                    <a:lnTo>
                      <a:pt x="40" y="32"/>
                    </a:lnTo>
                    <a:close/>
                    <a:moveTo>
                      <a:pt x="26" y="32"/>
                    </a:moveTo>
                    <a:lnTo>
                      <a:pt x="26" y="10"/>
                    </a:lnTo>
                    <a:lnTo>
                      <a:pt x="25" y="7"/>
                    </a:lnTo>
                    <a:lnTo>
                      <a:pt x="22" y="4"/>
                    </a:lnTo>
                    <a:lnTo>
                      <a:pt x="21" y="4"/>
                    </a:lnTo>
                    <a:lnTo>
                      <a:pt x="19" y="3"/>
                    </a:lnTo>
                    <a:lnTo>
                      <a:pt x="18" y="3"/>
                    </a:lnTo>
                    <a:lnTo>
                      <a:pt x="15" y="6"/>
                    </a:lnTo>
                    <a:lnTo>
                      <a:pt x="15" y="10"/>
                    </a:lnTo>
                    <a:lnTo>
                      <a:pt x="14" y="16"/>
                    </a:lnTo>
                    <a:lnTo>
                      <a:pt x="14" y="53"/>
                    </a:lnTo>
                    <a:lnTo>
                      <a:pt x="15" y="56"/>
                    </a:lnTo>
                    <a:lnTo>
                      <a:pt x="15" y="60"/>
                    </a:lnTo>
                    <a:lnTo>
                      <a:pt x="18" y="63"/>
                    </a:lnTo>
                    <a:lnTo>
                      <a:pt x="22" y="63"/>
                    </a:lnTo>
                    <a:lnTo>
                      <a:pt x="22" y="62"/>
                    </a:lnTo>
                    <a:lnTo>
                      <a:pt x="25" y="59"/>
                    </a:lnTo>
                    <a:lnTo>
                      <a:pt x="26" y="56"/>
                    </a:lnTo>
                    <a:lnTo>
                      <a:pt x="26" y="53"/>
                    </a:lnTo>
                    <a:lnTo>
                      <a:pt x="26" y="32"/>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74" name="Freeform 375"/>
              <p:cNvSpPr>
                <a:spLocks noEditPoints="1"/>
              </p:cNvSpPr>
              <p:nvPr/>
            </p:nvSpPr>
            <p:spPr bwMode="auto">
              <a:xfrm>
                <a:off x="5461" y="1887"/>
                <a:ext cx="17" cy="27"/>
              </a:xfrm>
              <a:custGeom>
                <a:avLst/>
                <a:gdLst>
                  <a:gd name="T0" fmla="*/ 3 w 32"/>
                  <a:gd name="T1" fmla="*/ 0 h 53"/>
                  <a:gd name="T2" fmla="*/ 2 w 32"/>
                  <a:gd name="T3" fmla="*/ 1 h 53"/>
                  <a:gd name="T4" fmla="*/ 2 w 32"/>
                  <a:gd name="T5" fmla="*/ 1 h 53"/>
                  <a:gd name="T6" fmla="*/ 2 w 32"/>
                  <a:gd name="T7" fmla="*/ 1 h 53"/>
                  <a:gd name="T8" fmla="*/ 2 w 32"/>
                  <a:gd name="T9" fmla="*/ 1 h 53"/>
                  <a:gd name="T10" fmla="*/ 1 w 32"/>
                  <a:gd name="T11" fmla="*/ 1 h 53"/>
                  <a:gd name="T12" fmla="*/ 1 w 32"/>
                  <a:gd name="T13" fmla="*/ 1 h 53"/>
                  <a:gd name="T14" fmla="*/ 1 w 32"/>
                  <a:gd name="T15" fmla="*/ 2 h 53"/>
                  <a:gd name="T16" fmla="*/ 1 w 32"/>
                  <a:gd name="T17" fmla="*/ 2 h 53"/>
                  <a:gd name="T18" fmla="*/ 2 w 32"/>
                  <a:gd name="T19" fmla="*/ 2 h 53"/>
                  <a:gd name="T20" fmla="*/ 2 w 32"/>
                  <a:gd name="T21" fmla="*/ 2 h 53"/>
                  <a:gd name="T22" fmla="*/ 3 w 32"/>
                  <a:gd name="T23" fmla="*/ 2 h 53"/>
                  <a:gd name="T24" fmla="*/ 3 w 32"/>
                  <a:gd name="T25" fmla="*/ 2 h 53"/>
                  <a:gd name="T26" fmla="*/ 3 w 32"/>
                  <a:gd name="T27" fmla="*/ 3 h 53"/>
                  <a:gd name="T28" fmla="*/ 2 w 32"/>
                  <a:gd name="T29" fmla="*/ 3 h 53"/>
                  <a:gd name="T30" fmla="*/ 2 w 32"/>
                  <a:gd name="T31" fmla="*/ 4 h 53"/>
                  <a:gd name="T32" fmla="*/ 2 w 32"/>
                  <a:gd name="T33" fmla="*/ 4 h 53"/>
                  <a:gd name="T34" fmla="*/ 2 w 32"/>
                  <a:gd name="T35" fmla="*/ 4 h 53"/>
                  <a:gd name="T36" fmla="*/ 1 w 32"/>
                  <a:gd name="T37" fmla="*/ 4 h 53"/>
                  <a:gd name="T38" fmla="*/ 1 w 32"/>
                  <a:gd name="T39" fmla="*/ 4 h 53"/>
                  <a:gd name="T40" fmla="*/ 1 w 32"/>
                  <a:gd name="T41" fmla="*/ 3 h 53"/>
                  <a:gd name="T42" fmla="*/ 0 w 32"/>
                  <a:gd name="T43" fmla="*/ 3 h 53"/>
                  <a:gd name="T44" fmla="*/ 0 w 32"/>
                  <a:gd name="T45" fmla="*/ 2 h 53"/>
                  <a:gd name="T46" fmla="*/ 1 w 32"/>
                  <a:gd name="T47" fmla="*/ 2 h 53"/>
                  <a:gd name="T48" fmla="*/ 1 w 32"/>
                  <a:gd name="T49" fmla="*/ 1 h 53"/>
                  <a:gd name="T50" fmla="*/ 1 w 32"/>
                  <a:gd name="T51" fmla="*/ 1 h 53"/>
                  <a:gd name="T52" fmla="*/ 2 w 32"/>
                  <a:gd name="T53" fmla="*/ 1 h 53"/>
                  <a:gd name="T54" fmla="*/ 2 w 32"/>
                  <a:gd name="T55" fmla="*/ 0 h 53"/>
                  <a:gd name="T56" fmla="*/ 3 w 32"/>
                  <a:gd name="T57" fmla="*/ 0 h 53"/>
                  <a:gd name="T58" fmla="*/ 1 w 32"/>
                  <a:gd name="T59" fmla="*/ 2 h 53"/>
                  <a:gd name="T60" fmla="*/ 1 w 32"/>
                  <a:gd name="T61" fmla="*/ 3 h 53"/>
                  <a:gd name="T62" fmla="*/ 1 w 32"/>
                  <a:gd name="T63" fmla="*/ 3 h 53"/>
                  <a:gd name="T64" fmla="*/ 1 w 32"/>
                  <a:gd name="T65" fmla="*/ 4 h 53"/>
                  <a:gd name="T66" fmla="*/ 1 w 32"/>
                  <a:gd name="T67" fmla="*/ 4 h 53"/>
                  <a:gd name="T68" fmla="*/ 2 w 32"/>
                  <a:gd name="T69" fmla="*/ 4 h 53"/>
                  <a:gd name="T70" fmla="*/ 2 w 32"/>
                  <a:gd name="T71" fmla="*/ 4 h 53"/>
                  <a:gd name="T72" fmla="*/ 2 w 32"/>
                  <a:gd name="T73" fmla="*/ 3 h 53"/>
                  <a:gd name="T74" fmla="*/ 2 w 32"/>
                  <a:gd name="T75" fmla="*/ 3 h 53"/>
                  <a:gd name="T76" fmla="*/ 2 w 32"/>
                  <a:gd name="T77" fmla="*/ 3 h 53"/>
                  <a:gd name="T78" fmla="*/ 2 w 32"/>
                  <a:gd name="T79" fmla="*/ 3 h 53"/>
                  <a:gd name="T80" fmla="*/ 2 w 32"/>
                  <a:gd name="T81" fmla="*/ 2 h 53"/>
                  <a:gd name="T82" fmla="*/ 2 w 32"/>
                  <a:gd name="T83" fmla="*/ 2 h 53"/>
                  <a:gd name="T84" fmla="*/ 1 w 32"/>
                  <a:gd name="T85" fmla="*/ 2 h 53"/>
                  <a:gd name="T86" fmla="*/ 1 w 32"/>
                  <a:gd name="T87" fmla="*/ 2 h 53"/>
                  <a:gd name="T88" fmla="*/ 1 w 32"/>
                  <a:gd name="T89" fmla="*/ 2 h 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
                  <a:gd name="T136" fmla="*/ 0 h 53"/>
                  <a:gd name="T137" fmla="*/ 32 w 32"/>
                  <a:gd name="T138" fmla="*/ 53 h 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 h="53">
                    <a:moveTo>
                      <a:pt x="32" y="0"/>
                    </a:moveTo>
                    <a:lnTo>
                      <a:pt x="28" y="1"/>
                    </a:lnTo>
                    <a:lnTo>
                      <a:pt x="25" y="3"/>
                    </a:lnTo>
                    <a:lnTo>
                      <a:pt x="22" y="6"/>
                    </a:lnTo>
                    <a:lnTo>
                      <a:pt x="18" y="8"/>
                    </a:lnTo>
                    <a:lnTo>
                      <a:pt x="15" y="11"/>
                    </a:lnTo>
                    <a:lnTo>
                      <a:pt x="14" y="15"/>
                    </a:lnTo>
                    <a:lnTo>
                      <a:pt x="12" y="21"/>
                    </a:lnTo>
                    <a:lnTo>
                      <a:pt x="15" y="21"/>
                    </a:lnTo>
                    <a:lnTo>
                      <a:pt x="17" y="20"/>
                    </a:lnTo>
                    <a:lnTo>
                      <a:pt x="24" y="20"/>
                    </a:lnTo>
                    <a:lnTo>
                      <a:pt x="31" y="27"/>
                    </a:lnTo>
                    <a:lnTo>
                      <a:pt x="32" y="31"/>
                    </a:lnTo>
                    <a:lnTo>
                      <a:pt x="32" y="39"/>
                    </a:lnTo>
                    <a:lnTo>
                      <a:pt x="29" y="43"/>
                    </a:lnTo>
                    <a:lnTo>
                      <a:pt x="27" y="49"/>
                    </a:lnTo>
                    <a:lnTo>
                      <a:pt x="21" y="52"/>
                    </a:lnTo>
                    <a:lnTo>
                      <a:pt x="17" y="53"/>
                    </a:lnTo>
                    <a:lnTo>
                      <a:pt x="12" y="52"/>
                    </a:lnTo>
                    <a:lnTo>
                      <a:pt x="7" y="50"/>
                    </a:lnTo>
                    <a:lnTo>
                      <a:pt x="1" y="42"/>
                    </a:lnTo>
                    <a:lnTo>
                      <a:pt x="0" y="38"/>
                    </a:lnTo>
                    <a:lnTo>
                      <a:pt x="0" y="27"/>
                    </a:lnTo>
                    <a:lnTo>
                      <a:pt x="1" y="21"/>
                    </a:lnTo>
                    <a:lnTo>
                      <a:pt x="4" y="15"/>
                    </a:lnTo>
                    <a:lnTo>
                      <a:pt x="10" y="7"/>
                    </a:lnTo>
                    <a:lnTo>
                      <a:pt x="21" y="1"/>
                    </a:lnTo>
                    <a:lnTo>
                      <a:pt x="27" y="0"/>
                    </a:lnTo>
                    <a:lnTo>
                      <a:pt x="32" y="0"/>
                    </a:lnTo>
                    <a:close/>
                    <a:moveTo>
                      <a:pt x="11" y="25"/>
                    </a:moveTo>
                    <a:lnTo>
                      <a:pt x="11" y="42"/>
                    </a:lnTo>
                    <a:lnTo>
                      <a:pt x="14" y="48"/>
                    </a:lnTo>
                    <a:lnTo>
                      <a:pt x="15" y="49"/>
                    </a:lnTo>
                    <a:lnTo>
                      <a:pt x="15" y="50"/>
                    </a:lnTo>
                    <a:lnTo>
                      <a:pt x="17" y="50"/>
                    </a:lnTo>
                    <a:lnTo>
                      <a:pt x="20" y="49"/>
                    </a:lnTo>
                    <a:lnTo>
                      <a:pt x="21" y="48"/>
                    </a:lnTo>
                    <a:lnTo>
                      <a:pt x="21" y="46"/>
                    </a:lnTo>
                    <a:lnTo>
                      <a:pt x="22" y="43"/>
                    </a:lnTo>
                    <a:lnTo>
                      <a:pt x="22" y="34"/>
                    </a:lnTo>
                    <a:lnTo>
                      <a:pt x="20" y="25"/>
                    </a:lnTo>
                    <a:lnTo>
                      <a:pt x="18" y="24"/>
                    </a:lnTo>
                    <a:lnTo>
                      <a:pt x="15" y="22"/>
                    </a:lnTo>
                    <a:lnTo>
                      <a:pt x="14" y="24"/>
                    </a:lnTo>
                    <a:lnTo>
                      <a:pt x="11" y="25"/>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75" name="Freeform 376"/>
              <p:cNvSpPr>
                <a:spLocks/>
              </p:cNvSpPr>
              <p:nvPr/>
            </p:nvSpPr>
            <p:spPr bwMode="auto">
              <a:xfrm>
                <a:off x="3478" y="1868"/>
                <a:ext cx="33" cy="37"/>
              </a:xfrm>
              <a:custGeom>
                <a:avLst/>
                <a:gdLst>
                  <a:gd name="T0" fmla="*/ 2 w 66"/>
                  <a:gd name="T1" fmla="*/ 0 h 73"/>
                  <a:gd name="T2" fmla="*/ 2 w 66"/>
                  <a:gd name="T3" fmla="*/ 0 h 73"/>
                  <a:gd name="T4" fmla="*/ 3 w 66"/>
                  <a:gd name="T5" fmla="*/ 1 h 73"/>
                  <a:gd name="T6" fmla="*/ 3 w 66"/>
                  <a:gd name="T7" fmla="*/ 1 h 73"/>
                  <a:gd name="T8" fmla="*/ 3 w 66"/>
                  <a:gd name="T9" fmla="*/ 1 h 73"/>
                  <a:gd name="T10" fmla="*/ 4 w 66"/>
                  <a:gd name="T11" fmla="*/ 1 h 73"/>
                  <a:gd name="T12" fmla="*/ 4 w 66"/>
                  <a:gd name="T13" fmla="*/ 0 h 73"/>
                  <a:gd name="T14" fmla="*/ 4 w 66"/>
                  <a:gd name="T15" fmla="*/ 0 h 73"/>
                  <a:gd name="T16" fmla="*/ 4 w 66"/>
                  <a:gd name="T17" fmla="*/ 2 h 73"/>
                  <a:gd name="T18" fmla="*/ 4 w 66"/>
                  <a:gd name="T19" fmla="*/ 2 h 73"/>
                  <a:gd name="T20" fmla="*/ 3 w 66"/>
                  <a:gd name="T21" fmla="*/ 2 h 73"/>
                  <a:gd name="T22" fmla="*/ 3 w 66"/>
                  <a:gd name="T23" fmla="*/ 1 h 73"/>
                  <a:gd name="T24" fmla="*/ 3 w 66"/>
                  <a:gd name="T25" fmla="*/ 1 h 73"/>
                  <a:gd name="T26" fmla="*/ 3 w 66"/>
                  <a:gd name="T27" fmla="*/ 1 h 73"/>
                  <a:gd name="T28" fmla="*/ 2 w 66"/>
                  <a:gd name="T29" fmla="*/ 1 h 73"/>
                  <a:gd name="T30" fmla="*/ 1 w 66"/>
                  <a:gd name="T31" fmla="*/ 1 h 73"/>
                  <a:gd name="T32" fmla="*/ 1 w 66"/>
                  <a:gd name="T33" fmla="*/ 1 h 73"/>
                  <a:gd name="T34" fmla="*/ 1 w 66"/>
                  <a:gd name="T35" fmla="*/ 1 h 73"/>
                  <a:gd name="T36" fmla="*/ 1 w 66"/>
                  <a:gd name="T37" fmla="*/ 2 h 73"/>
                  <a:gd name="T38" fmla="*/ 1 w 66"/>
                  <a:gd name="T39" fmla="*/ 2 h 73"/>
                  <a:gd name="T40" fmla="*/ 1 w 66"/>
                  <a:gd name="T41" fmla="*/ 3 h 73"/>
                  <a:gd name="T42" fmla="*/ 1 w 66"/>
                  <a:gd name="T43" fmla="*/ 4 h 73"/>
                  <a:gd name="T44" fmla="*/ 1 w 66"/>
                  <a:gd name="T45" fmla="*/ 4 h 73"/>
                  <a:gd name="T46" fmla="*/ 1 w 66"/>
                  <a:gd name="T47" fmla="*/ 4 h 73"/>
                  <a:gd name="T48" fmla="*/ 2 w 66"/>
                  <a:gd name="T49" fmla="*/ 5 h 73"/>
                  <a:gd name="T50" fmla="*/ 2 w 66"/>
                  <a:gd name="T51" fmla="*/ 5 h 73"/>
                  <a:gd name="T52" fmla="*/ 2 w 66"/>
                  <a:gd name="T53" fmla="*/ 5 h 73"/>
                  <a:gd name="T54" fmla="*/ 2 w 66"/>
                  <a:gd name="T55" fmla="*/ 5 h 73"/>
                  <a:gd name="T56" fmla="*/ 2 w 66"/>
                  <a:gd name="T57" fmla="*/ 5 h 73"/>
                  <a:gd name="T58" fmla="*/ 3 w 66"/>
                  <a:gd name="T59" fmla="*/ 5 h 73"/>
                  <a:gd name="T60" fmla="*/ 3 w 66"/>
                  <a:gd name="T61" fmla="*/ 5 h 73"/>
                  <a:gd name="T62" fmla="*/ 3 w 66"/>
                  <a:gd name="T63" fmla="*/ 4 h 73"/>
                  <a:gd name="T64" fmla="*/ 4 w 66"/>
                  <a:gd name="T65" fmla="*/ 4 h 73"/>
                  <a:gd name="T66" fmla="*/ 4 w 66"/>
                  <a:gd name="T67" fmla="*/ 4 h 73"/>
                  <a:gd name="T68" fmla="*/ 3 w 66"/>
                  <a:gd name="T69" fmla="*/ 5 h 73"/>
                  <a:gd name="T70" fmla="*/ 3 w 66"/>
                  <a:gd name="T71" fmla="*/ 5 h 73"/>
                  <a:gd name="T72" fmla="*/ 2 w 66"/>
                  <a:gd name="T73" fmla="*/ 5 h 73"/>
                  <a:gd name="T74" fmla="*/ 1 w 66"/>
                  <a:gd name="T75" fmla="*/ 5 h 73"/>
                  <a:gd name="T76" fmla="*/ 1 w 66"/>
                  <a:gd name="T77" fmla="*/ 5 h 73"/>
                  <a:gd name="T78" fmla="*/ 1 w 66"/>
                  <a:gd name="T79" fmla="*/ 5 h 73"/>
                  <a:gd name="T80" fmla="*/ 1 w 66"/>
                  <a:gd name="T81" fmla="*/ 5 h 73"/>
                  <a:gd name="T82" fmla="*/ 1 w 66"/>
                  <a:gd name="T83" fmla="*/ 4 h 73"/>
                  <a:gd name="T84" fmla="*/ 1 w 66"/>
                  <a:gd name="T85" fmla="*/ 4 h 73"/>
                  <a:gd name="T86" fmla="*/ 1 w 66"/>
                  <a:gd name="T87" fmla="*/ 4 h 73"/>
                  <a:gd name="T88" fmla="*/ 0 w 66"/>
                  <a:gd name="T89" fmla="*/ 3 h 73"/>
                  <a:gd name="T90" fmla="*/ 0 w 66"/>
                  <a:gd name="T91" fmla="*/ 3 h 73"/>
                  <a:gd name="T92" fmla="*/ 1 w 66"/>
                  <a:gd name="T93" fmla="*/ 2 h 73"/>
                  <a:gd name="T94" fmla="*/ 1 w 66"/>
                  <a:gd name="T95" fmla="*/ 2 h 73"/>
                  <a:gd name="T96" fmla="*/ 1 w 66"/>
                  <a:gd name="T97" fmla="*/ 1 h 73"/>
                  <a:gd name="T98" fmla="*/ 1 w 66"/>
                  <a:gd name="T99" fmla="*/ 1 h 73"/>
                  <a:gd name="T100" fmla="*/ 1 w 66"/>
                  <a:gd name="T101" fmla="*/ 1 h 73"/>
                  <a:gd name="T102" fmla="*/ 1 w 66"/>
                  <a:gd name="T103" fmla="*/ 1 h 73"/>
                  <a:gd name="T104" fmla="*/ 2 w 66"/>
                  <a:gd name="T105" fmla="*/ 0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
                  <a:gd name="T160" fmla="*/ 0 h 73"/>
                  <a:gd name="T161" fmla="*/ 66 w 66"/>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 h="73">
                    <a:moveTo>
                      <a:pt x="32" y="0"/>
                    </a:moveTo>
                    <a:lnTo>
                      <a:pt x="43" y="0"/>
                    </a:lnTo>
                    <a:lnTo>
                      <a:pt x="55" y="3"/>
                    </a:lnTo>
                    <a:lnTo>
                      <a:pt x="58" y="4"/>
                    </a:lnTo>
                    <a:lnTo>
                      <a:pt x="62" y="4"/>
                    </a:lnTo>
                    <a:lnTo>
                      <a:pt x="65" y="2"/>
                    </a:lnTo>
                    <a:lnTo>
                      <a:pt x="65" y="0"/>
                    </a:lnTo>
                    <a:lnTo>
                      <a:pt x="66" y="0"/>
                    </a:lnTo>
                    <a:lnTo>
                      <a:pt x="66" y="24"/>
                    </a:lnTo>
                    <a:lnTo>
                      <a:pt x="65" y="24"/>
                    </a:lnTo>
                    <a:lnTo>
                      <a:pt x="63" y="18"/>
                    </a:lnTo>
                    <a:lnTo>
                      <a:pt x="59" y="13"/>
                    </a:lnTo>
                    <a:lnTo>
                      <a:pt x="56" y="10"/>
                    </a:lnTo>
                    <a:lnTo>
                      <a:pt x="48" y="4"/>
                    </a:lnTo>
                    <a:lnTo>
                      <a:pt x="38" y="4"/>
                    </a:lnTo>
                    <a:lnTo>
                      <a:pt x="29" y="7"/>
                    </a:lnTo>
                    <a:lnTo>
                      <a:pt x="27" y="11"/>
                    </a:lnTo>
                    <a:lnTo>
                      <a:pt x="24" y="14"/>
                    </a:lnTo>
                    <a:lnTo>
                      <a:pt x="22" y="17"/>
                    </a:lnTo>
                    <a:lnTo>
                      <a:pt x="20" y="28"/>
                    </a:lnTo>
                    <a:lnTo>
                      <a:pt x="20" y="48"/>
                    </a:lnTo>
                    <a:lnTo>
                      <a:pt x="21" y="53"/>
                    </a:lnTo>
                    <a:lnTo>
                      <a:pt x="27" y="62"/>
                    </a:lnTo>
                    <a:lnTo>
                      <a:pt x="29" y="63"/>
                    </a:lnTo>
                    <a:lnTo>
                      <a:pt x="32" y="66"/>
                    </a:lnTo>
                    <a:lnTo>
                      <a:pt x="35" y="67"/>
                    </a:lnTo>
                    <a:lnTo>
                      <a:pt x="38" y="67"/>
                    </a:lnTo>
                    <a:lnTo>
                      <a:pt x="42" y="69"/>
                    </a:lnTo>
                    <a:lnTo>
                      <a:pt x="46" y="67"/>
                    </a:lnTo>
                    <a:lnTo>
                      <a:pt x="50" y="67"/>
                    </a:lnTo>
                    <a:lnTo>
                      <a:pt x="55" y="65"/>
                    </a:lnTo>
                    <a:lnTo>
                      <a:pt x="58" y="63"/>
                    </a:lnTo>
                    <a:lnTo>
                      <a:pt x="66" y="55"/>
                    </a:lnTo>
                    <a:lnTo>
                      <a:pt x="66" y="62"/>
                    </a:lnTo>
                    <a:lnTo>
                      <a:pt x="53" y="70"/>
                    </a:lnTo>
                    <a:lnTo>
                      <a:pt x="49" y="72"/>
                    </a:lnTo>
                    <a:lnTo>
                      <a:pt x="43" y="73"/>
                    </a:lnTo>
                    <a:lnTo>
                      <a:pt x="31" y="73"/>
                    </a:lnTo>
                    <a:lnTo>
                      <a:pt x="25" y="72"/>
                    </a:lnTo>
                    <a:lnTo>
                      <a:pt x="18" y="69"/>
                    </a:lnTo>
                    <a:lnTo>
                      <a:pt x="13" y="65"/>
                    </a:lnTo>
                    <a:lnTo>
                      <a:pt x="8" y="60"/>
                    </a:lnTo>
                    <a:lnTo>
                      <a:pt x="4" y="55"/>
                    </a:lnTo>
                    <a:lnTo>
                      <a:pt x="1" y="49"/>
                    </a:lnTo>
                    <a:lnTo>
                      <a:pt x="0" y="44"/>
                    </a:lnTo>
                    <a:lnTo>
                      <a:pt x="0" y="38"/>
                    </a:lnTo>
                    <a:lnTo>
                      <a:pt x="3" y="24"/>
                    </a:lnTo>
                    <a:lnTo>
                      <a:pt x="6" y="18"/>
                    </a:lnTo>
                    <a:lnTo>
                      <a:pt x="10" y="13"/>
                    </a:lnTo>
                    <a:lnTo>
                      <a:pt x="14" y="9"/>
                    </a:lnTo>
                    <a:lnTo>
                      <a:pt x="20" y="4"/>
                    </a:lnTo>
                    <a:lnTo>
                      <a:pt x="25" y="2"/>
                    </a:lnTo>
                    <a:lnTo>
                      <a:pt x="32"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76" name="Freeform 377"/>
              <p:cNvSpPr>
                <a:spLocks noEditPoints="1"/>
              </p:cNvSpPr>
              <p:nvPr/>
            </p:nvSpPr>
            <p:spPr bwMode="auto">
              <a:xfrm>
                <a:off x="3517" y="1868"/>
                <a:ext cx="36" cy="37"/>
              </a:xfrm>
              <a:custGeom>
                <a:avLst/>
                <a:gdLst>
                  <a:gd name="T0" fmla="*/ 2 w 73"/>
                  <a:gd name="T1" fmla="*/ 1 h 73"/>
                  <a:gd name="T2" fmla="*/ 1 w 73"/>
                  <a:gd name="T3" fmla="*/ 1 h 73"/>
                  <a:gd name="T4" fmla="*/ 1 w 73"/>
                  <a:gd name="T5" fmla="*/ 1 h 73"/>
                  <a:gd name="T6" fmla="*/ 1 w 73"/>
                  <a:gd name="T7" fmla="*/ 1 h 73"/>
                  <a:gd name="T8" fmla="*/ 1 w 73"/>
                  <a:gd name="T9" fmla="*/ 2 h 73"/>
                  <a:gd name="T10" fmla="*/ 1 w 73"/>
                  <a:gd name="T11" fmla="*/ 3 h 73"/>
                  <a:gd name="T12" fmla="*/ 1 w 73"/>
                  <a:gd name="T13" fmla="*/ 4 h 73"/>
                  <a:gd name="T14" fmla="*/ 1 w 73"/>
                  <a:gd name="T15" fmla="*/ 5 h 73"/>
                  <a:gd name="T16" fmla="*/ 1 w 73"/>
                  <a:gd name="T17" fmla="*/ 5 h 73"/>
                  <a:gd name="T18" fmla="*/ 2 w 73"/>
                  <a:gd name="T19" fmla="*/ 5 h 73"/>
                  <a:gd name="T20" fmla="*/ 2 w 73"/>
                  <a:gd name="T21" fmla="*/ 5 h 73"/>
                  <a:gd name="T22" fmla="*/ 2 w 73"/>
                  <a:gd name="T23" fmla="*/ 5 h 73"/>
                  <a:gd name="T24" fmla="*/ 3 w 73"/>
                  <a:gd name="T25" fmla="*/ 5 h 73"/>
                  <a:gd name="T26" fmla="*/ 3 w 73"/>
                  <a:gd name="T27" fmla="*/ 4 h 73"/>
                  <a:gd name="T28" fmla="*/ 3 w 73"/>
                  <a:gd name="T29" fmla="*/ 4 h 73"/>
                  <a:gd name="T30" fmla="*/ 3 w 73"/>
                  <a:gd name="T31" fmla="*/ 3 h 73"/>
                  <a:gd name="T32" fmla="*/ 3 w 73"/>
                  <a:gd name="T33" fmla="*/ 2 h 73"/>
                  <a:gd name="T34" fmla="*/ 3 w 73"/>
                  <a:gd name="T35" fmla="*/ 2 h 73"/>
                  <a:gd name="T36" fmla="*/ 3 w 73"/>
                  <a:gd name="T37" fmla="*/ 2 h 73"/>
                  <a:gd name="T38" fmla="*/ 3 w 73"/>
                  <a:gd name="T39" fmla="*/ 1 h 73"/>
                  <a:gd name="T40" fmla="*/ 3 w 73"/>
                  <a:gd name="T41" fmla="*/ 1 h 73"/>
                  <a:gd name="T42" fmla="*/ 2 w 73"/>
                  <a:gd name="T43" fmla="*/ 1 h 73"/>
                  <a:gd name="T44" fmla="*/ 2 w 73"/>
                  <a:gd name="T45" fmla="*/ 1 h 73"/>
                  <a:gd name="T46" fmla="*/ 2 w 73"/>
                  <a:gd name="T47" fmla="*/ 1 h 73"/>
                  <a:gd name="T48" fmla="*/ 2 w 73"/>
                  <a:gd name="T49" fmla="*/ 1 h 73"/>
                  <a:gd name="T50" fmla="*/ 2 w 73"/>
                  <a:gd name="T51" fmla="*/ 0 h 73"/>
                  <a:gd name="T52" fmla="*/ 3 w 73"/>
                  <a:gd name="T53" fmla="*/ 1 h 73"/>
                  <a:gd name="T54" fmla="*/ 3 w 73"/>
                  <a:gd name="T55" fmla="*/ 1 h 73"/>
                  <a:gd name="T56" fmla="*/ 4 w 73"/>
                  <a:gd name="T57" fmla="*/ 2 h 73"/>
                  <a:gd name="T58" fmla="*/ 4 w 73"/>
                  <a:gd name="T59" fmla="*/ 3 h 73"/>
                  <a:gd name="T60" fmla="*/ 4 w 73"/>
                  <a:gd name="T61" fmla="*/ 3 h 73"/>
                  <a:gd name="T62" fmla="*/ 4 w 73"/>
                  <a:gd name="T63" fmla="*/ 4 h 73"/>
                  <a:gd name="T64" fmla="*/ 3 w 73"/>
                  <a:gd name="T65" fmla="*/ 5 h 73"/>
                  <a:gd name="T66" fmla="*/ 3 w 73"/>
                  <a:gd name="T67" fmla="*/ 5 h 73"/>
                  <a:gd name="T68" fmla="*/ 2 w 73"/>
                  <a:gd name="T69" fmla="*/ 5 h 73"/>
                  <a:gd name="T70" fmla="*/ 1 w 73"/>
                  <a:gd name="T71" fmla="*/ 5 h 73"/>
                  <a:gd name="T72" fmla="*/ 1 w 73"/>
                  <a:gd name="T73" fmla="*/ 5 h 73"/>
                  <a:gd name="T74" fmla="*/ 0 w 73"/>
                  <a:gd name="T75" fmla="*/ 4 h 73"/>
                  <a:gd name="T76" fmla="*/ 0 w 73"/>
                  <a:gd name="T77" fmla="*/ 4 h 73"/>
                  <a:gd name="T78" fmla="*/ 0 w 73"/>
                  <a:gd name="T79" fmla="*/ 3 h 73"/>
                  <a:gd name="T80" fmla="*/ 0 w 73"/>
                  <a:gd name="T81" fmla="*/ 2 h 73"/>
                  <a:gd name="T82" fmla="*/ 0 w 73"/>
                  <a:gd name="T83" fmla="*/ 1 h 73"/>
                  <a:gd name="T84" fmla="*/ 1 w 73"/>
                  <a:gd name="T85" fmla="*/ 1 h 73"/>
                  <a:gd name="T86" fmla="*/ 2 w 73"/>
                  <a:gd name="T87" fmla="*/ 0 h 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3"/>
                  <a:gd name="T133" fmla="*/ 0 h 73"/>
                  <a:gd name="T134" fmla="*/ 73 w 73"/>
                  <a:gd name="T135" fmla="*/ 73 h 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3" h="73">
                    <a:moveTo>
                      <a:pt x="32" y="3"/>
                    </a:moveTo>
                    <a:lnTo>
                      <a:pt x="28" y="6"/>
                    </a:lnTo>
                    <a:lnTo>
                      <a:pt x="25" y="9"/>
                    </a:lnTo>
                    <a:lnTo>
                      <a:pt x="23" y="13"/>
                    </a:lnTo>
                    <a:lnTo>
                      <a:pt x="20" y="23"/>
                    </a:lnTo>
                    <a:lnTo>
                      <a:pt x="18" y="37"/>
                    </a:lnTo>
                    <a:lnTo>
                      <a:pt x="20" y="52"/>
                    </a:lnTo>
                    <a:lnTo>
                      <a:pt x="27" y="66"/>
                    </a:lnTo>
                    <a:lnTo>
                      <a:pt x="30" y="67"/>
                    </a:lnTo>
                    <a:lnTo>
                      <a:pt x="34" y="69"/>
                    </a:lnTo>
                    <a:lnTo>
                      <a:pt x="42" y="69"/>
                    </a:lnTo>
                    <a:lnTo>
                      <a:pt x="45" y="67"/>
                    </a:lnTo>
                    <a:lnTo>
                      <a:pt x="48" y="65"/>
                    </a:lnTo>
                    <a:lnTo>
                      <a:pt x="51" y="60"/>
                    </a:lnTo>
                    <a:lnTo>
                      <a:pt x="52" y="56"/>
                    </a:lnTo>
                    <a:lnTo>
                      <a:pt x="55" y="45"/>
                    </a:lnTo>
                    <a:lnTo>
                      <a:pt x="55" y="25"/>
                    </a:lnTo>
                    <a:lnTo>
                      <a:pt x="53" y="20"/>
                    </a:lnTo>
                    <a:lnTo>
                      <a:pt x="52" y="17"/>
                    </a:lnTo>
                    <a:lnTo>
                      <a:pt x="51" y="11"/>
                    </a:lnTo>
                    <a:lnTo>
                      <a:pt x="48" y="9"/>
                    </a:lnTo>
                    <a:lnTo>
                      <a:pt x="46" y="6"/>
                    </a:lnTo>
                    <a:lnTo>
                      <a:pt x="42" y="4"/>
                    </a:lnTo>
                    <a:lnTo>
                      <a:pt x="37" y="3"/>
                    </a:lnTo>
                    <a:lnTo>
                      <a:pt x="32" y="3"/>
                    </a:lnTo>
                    <a:close/>
                    <a:moveTo>
                      <a:pt x="37" y="0"/>
                    </a:moveTo>
                    <a:lnTo>
                      <a:pt x="51" y="3"/>
                    </a:lnTo>
                    <a:lnTo>
                      <a:pt x="63" y="10"/>
                    </a:lnTo>
                    <a:lnTo>
                      <a:pt x="72" y="21"/>
                    </a:lnTo>
                    <a:lnTo>
                      <a:pt x="73" y="35"/>
                    </a:lnTo>
                    <a:lnTo>
                      <a:pt x="72" y="48"/>
                    </a:lnTo>
                    <a:lnTo>
                      <a:pt x="66" y="59"/>
                    </a:lnTo>
                    <a:lnTo>
                      <a:pt x="58" y="66"/>
                    </a:lnTo>
                    <a:lnTo>
                      <a:pt x="49" y="72"/>
                    </a:lnTo>
                    <a:lnTo>
                      <a:pt x="37" y="73"/>
                    </a:lnTo>
                    <a:lnTo>
                      <a:pt x="25" y="72"/>
                    </a:lnTo>
                    <a:lnTo>
                      <a:pt x="16" y="67"/>
                    </a:lnTo>
                    <a:lnTo>
                      <a:pt x="7" y="59"/>
                    </a:lnTo>
                    <a:lnTo>
                      <a:pt x="2" y="49"/>
                    </a:lnTo>
                    <a:lnTo>
                      <a:pt x="0" y="37"/>
                    </a:lnTo>
                    <a:lnTo>
                      <a:pt x="3" y="21"/>
                    </a:lnTo>
                    <a:lnTo>
                      <a:pt x="10" y="10"/>
                    </a:lnTo>
                    <a:lnTo>
                      <a:pt x="23" y="3"/>
                    </a:lnTo>
                    <a:lnTo>
                      <a:pt x="37"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77" name="Freeform 378"/>
              <p:cNvSpPr>
                <a:spLocks/>
              </p:cNvSpPr>
              <p:nvPr/>
            </p:nvSpPr>
            <p:spPr bwMode="auto">
              <a:xfrm>
                <a:off x="3556" y="1869"/>
                <a:ext cx="49" cy="35"/>
              </a:xfrm>
              <a:custGeom>
                <a:avLst/>
                <a:gdLst>
                  <a:gd name="T0" fmla="*/ 0 w 97"/>
                  <a:gd name="T1" fmla="*/ 0 h 70"/>
                  <a:gd name="T2" fmla="*/ 2 w 97"/>
                  <a:gd name="T3" fmla="*/ 0 h 70"/>
                  <a:gd name="T4" fmla="*/ 3 w 97"/>
                  <a:gd name="T5" fmla="*/ 2 h 70"/>
                  <a:gd name="T6" fmla="*/ 5 w 97"/>
                  <a:gd name="T7" fmla="*/ 0 h 70"/>
                  <a:gd name="T8" fmla="*/ 7 w 97"/>
                  <a:gd name="T9" fmla="*/ 0 h 70"/>
                  <a:gd name="T10" fmla="*/ 7 w 97"/>
                  <a:gd name="T11" fmla="*/ 1 h 70"/>
                  <a:gd name="T12" fmla="*/ 6 w 97"/>
                  <a:gd name="T13" fmla="*/ 1 h 70"/>
                  <a:gd name="T14" fmla="*/ 6 w 97"/>
                  <a:gd name="T15" fmla="*/ 1 h 70"/>
                  <a:gd name="T16" fmla="*/ 6 w 97"/>
                  <a:gd name="T17" fmla="*/ 1 h 70"/>
                  <a:gd name="T18" fmla="*/ 6 w 97"/>
                  <a:gd name="T19" fmla="*/ 1 h 70"/>
                  <a:gd name="T20" fmla="*/ 6 w 97"/>
                  <a:gd name="T21" fmla="*/ 4 h 70"/>
                  <a:gd name="T22" fmla="*/ 6 w 97"/>
                  <a:gd name="T23" fmla="*/ 4 h 70"/>
                  <a:gd name="T24" fmla="*/ 7 w 97"/>
                  <a:gd name="T25" fmla="*/ 4 h 70"/>
                  <a:gd name="T26" fmla="*/ 7 w 97"/>
                  <a:gd name="T27" fmla="*/ 4 h 70"/>
                  <a:gd name="T28" fmla="*/ 4 w 97"/>
                  <a:gd name="T29" fmla="*/ 4 h 70"/>
                  <a:gd name="T30" fmla="*/ 4 w 97"/>
                  <a:gd name="T31" fmla="*/ 4 h 70"/>
                  <a:gd name="T32" fmla="*/ 5 w 97"/>
                  <a:gd name="T33" fmla="*/ 4 h 70"/>
                  <a:gd name="T34" fmla="*/ 5 w 97"/>
                  <a:gd name="T35" fmla="*/ 4 h 70"/>
                  <a:gd name="T36" fmla="*/ 5 w 97"/>
                  <a:gd name="T37" fmla="*/ 3 h 70"/>
                  <a:gd name="T38" fmla="*/ 5 w 97"/>
                  <a:gd name="T39" fmla="*/ 1 h 70"/>
                  <a:gd name="T40" fmla="*/ 3 w 97"/>
                  <a:gd name="T41" fmla="*/ 4 h 70"/>
                  <a:gd name="T42" fmla="*/ 3 w 97"/>
                  <a:gd name="T43" fmla="*/ 4 h 70"/>
                  <a:gd name="T44" fmla="*/ 1 w 97"/>
                  <a:gd name="T45" fmla="*/ 1 h 70"/>
                  <a:gd name="T46" fmla="*/ 1 w 97"/>
                  <a:gd name="T47" fmla="*/ 3 h 70"/>
                  <a:gd name="T48" fmla="*/ 1 w 97"/>
                  <a:gd name="T49" fmla="*/ 3 h 70"/>
                  <a:gd name="T50" fmla="*/ 2 w 97"/>
                  <a:gd name="T51" fmla="*/ 4 h 70"/>
                  <a:gd name="T52" fmla="*/ 2 w 97"/>
                  <a:gd name="T53" fmla="*/ 4 h 70"/>
                  <a:gd name="T54" fmla="*/ 2 w 97"/>
                  <a:gd name="T55" fmla="*/ 4 h 70"/>
                  <a:gd name="T56" fmla="*/ 2 w 97"/>
                  <a:gd name="T57" fmla="*/ 4 h 70"/>
                  <a:gd name="T58" fmla="*/ 0 w 97"/>
                  <a:gd name="T59" fmla="*/ 4 h 70"/>
                  <a:gd name="T60" fmla="*/ 0 w 97"/>
                  <a:gd name="T61" fmla="*/ 4 h 70"/>
                  <a:gd name="T62" fmla="*/ 1 w 97"/>
                  <a:gd name="T63" fmla="*/ 4 h 70"/>
                  <a:gd name="T64" fmla="*/ 1 w 97"/>
                  <a:gd name="T65" fmla="*/ 3 h 70"/>
                  <a:gd name="T66" fmla="*/ 1 w 97"/>
                  <a:gd name="T67" fmla="*/ 1 h 70"/>
                  <a:gd name="T68" fmla="*/ 1 w 97"/>
                  <a:gd name="T69" fmla="*/ 1 h 70"/>
                  <a:gd name="T70" fmla="*/ 1 w 97"/>
                  <a:gd name="T71" fmla="*/ 1 h 70"/>
                  <a:gd name="T72" fmla="*/ 1 w 97"/>
                  <a:gd name="T73" fmla="*/ 1 h 70"/>
                  <a:gd name="T74" fmla="*/ 1 w 97"/>
                  <a:gd name="T75" fmla="*/ 1 h 70"/>
                  <a:gd name="T76" fmla="*/ 0 w 97"/>
                  <a:gd name="T77" fmla="*/ 1 h 70"/>
                  <a:gd name="T78" fmla="*/ 0 w 97"/>
                  <a:gd name="T79" fmla="*/ 0 h 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
                  <a:gd name="T121" fmla="*/ 0 h 70"/>
                  <a:gd name="T122" fmla="*/ 97 w 97"/>
                  <a:gd name="T123" fmla="*/ 70 h 7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 h="70">
                    <a:moveTo>
                      <a:pt x="0" y="0"/>
                    </a:moveTo>
                    <a:lnTo>
                      <a:pt x="28" y="0"/>
                    </a:lnTo>
                    <a:lnTo>
                      <a:pt x="48" y="46"/>
                    </a:lnTo>
                    <a:lnTo>
                      <a:pt x="67" y="0"/>
                    </a:lnTo>
                    <a:lnTo>
                      <a:pt x="97" y="0"/>
                    </a:lnTo>
                    <a:lnTo>
                      <a:pt x="97" y="1"/>
                    </a:lnTo>
                    <a:lnTo>
                      <a:pt x="91" y="1"/>
                    </a:lnTo>
                    <a:lnTo>
                      <a:pt x="88" y="2"/>
                    </a:lnTo>
                    <a:lnTo>
                      <a:pt x="88" y="4"/>
                    </a:lnTo>
                    <a:lnTo>
                      <a:pt x="87" y="4"/>
                    </a:lnTo>
                    <a:lnTo>
                      <a:pt x="87" y="64"/>
                    </a:lnTo>
                    <a:lnTo>
                      <a:pt x="90" y="67"/>
                    </a:lnTo>
                    <a:lnTo>
                      <a:pt x="97" y="67"/>
                    </a:lnTo>
                    <a:lnTo>
                      <a:pt x="97" y="70"/>
                    </a:lnTo>
                    <a:lnTo>
                      <a:pt x="60" y="70"/>
                    </a:lnTo>
                    <a:lnTo>
                      <a:pt x="60" y="67"/>
                    </a:lnTo>
                    <a:lnTo>
                      <a:pt x="69" y="67"/>
                    </a:lnTo>
                    <a:lnTo>
                      <a:pt x="69" y="64"/>
                    </a:lnTo>
                    <a:lnTo>
                      <a:pt x="70" y="63"/>
                    </a:lnTo>
                    <a:lnTo>
                      <a:pt x="70" y="5"/>
                    </a:lnTo>
                    <a:lnTo>
                      <a:pt x="42" y="70"/>
                    </a:lnTo>
                    <a:lnTo>
                      <a:pt x="41" y="70"/>
                    </a:lnTo>
                    <a:lnTo>
                      <a:pt x="14" y="5"/>
                    </a:lnTo>
                    <a:lnTo>
                      <a:pt x="14" y="61"/>
                    </a:lnTo>
                    <a:lnTo>
                      <a:pt x="15" y="63"/>
                    </a:lnTo>
                    <a:lnTo>
                      <a:pt x="17" y="65"/>
                    </a:lnTo>
                    <a:lnTo>
                      <a:pt x="18" y="67"/>
                    </a:lnTo>
                    <a:lnTo>
                      <a:pt x="25" y="67"/>
                    </a:lnTo>
                    <a:lnTo>
                      <a:pt x="25" y="70"/>
                    </a:lnTo>
                    <a:lnTo>
                      <a:pt x="0" y="70"/>
                    </a:lnTo>
                    <a:lnTo>
                      <a:pt x="0" y="67"/>
                    </a:lnTo>
                    <a:lnTo>
                      <a:pt x="6" y="67"/>
                    </a:lnTo>
                    <a:lnTo>
                      <a:pt x="10" y="63"/>
                    </a:lnTo>
                    <a:lnTo>
                      <a:pt x="10" y="7"/>
                    </a:lnTo>
                    <a:lnTo>
                      <a:pt x="8" y="4"/>
                    </a:lnTo>
                    <a:lnTo>
                      <a:pt x="8" y="2"/>
                    </a:lnTo>
                    <a:lnTo>
                      <a:pt x="7" y="2"/>
                    </a:lnTo>
                    <a:lnTo>
                      <a:pt x="6" y="1"/>
                    </a:lnTo>
                    <a:lnTo>
                      <a:pt x="0" y="1"/>
                    </a:lnTo>
                    <a:lnTo>
                      <a:pt x="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78" name="Freeform 379"/>
              <p:cNvSpPr>
                <a:spLocks/>
              </p:cNvSpPr>
              <p:nvPr/>
            </p:nvSpPr>
            <p:spPr bwMode="auto">
              <a:xfrm>
                <a:off x="3607" y="1869"/>
                <a:ext cx="48" cy="35"/>
              </a:xfrm>
              <a:custGeom>
                <a:avLst/>
                <a:gdLst>
                  <a:gd name="T0" fmla="*/ 0 w 97"/>
                  <a:gd name="T1" fmla="*/ 0 h 70"/>
                  <a:gd name="T2" fmla="*/ 1 w 97"/>
                  <a:gd name="T3" fmla="*/ 0 h 70"/>
                  <a:gd name="T4" fmla="*/ 3 w 97"/>
                  <a:gd name="T5" fmla="*/ 2 h 70"/>
                  <a:gd name="T6" fmla="*/ 4 w 97"/>
                  <a:gd name="T7" fmla="*/ 0 h 70"/>
                  <a:gd name="T8" fmla="*/ 6 w 97"/>
                  <a:gd name="T9" fmla="*/ 0 h 70"/>
                  <a:gd name="T10" fmla="*/ 6 w 97"/>
                  <a:gd name="T11" fmla="*/ 1 h 70"/>
                  <a:gd name="T12" fmla="*/ 5 w 97"/>
                  <a:gd name="T13" fmla="*/ 1 h 70"/>
                  <a:gd name="T14" fmla="*/ 5 w 97"/>
                  <a:gd name="T15" fmla="*/ 1 h 70"/>
                  <a:gd name="T16" fmla="*/ 5 w 97"/>
                  <a:gd name="T17" fmla="*/ 1 h 70"/>
                  <a:gd name="T18" fmla="*/ 5 w 97"/>
                  <a:gd name="T19" fmla="*/ 1 h 70"/>
                  <a:gd name="T20" fmla="*/ 5 w 97"/>
                  <a:gd name="T21" fmla="*/ 1 h 70"/>
                  <a:gd name="T22" fmla="*/ 5 w 97"/>
                  <a:gd name="T23" fmla="*/ 3 h 70"/>
                  <a:gd name="T24" fmla="*/ 5 w 97"/>
                  <a:gd name="T25" fmla="*/ 3 h 70"/>
                  <a:gd name="T26" fmla="*/ 5 w 97"/>
                  <a:gd name="T27" fmla="*/ 4 h 70"/>
                  <a:gd name="T28" fmla="*/ 5 w 97"/>
                  <a:gd name="T29" fmla="*/ 4 h 70"/>
                  <a:gd name="T30" fmla="*/ 6 w 97"/>
                  <a:gd name="T31" fmla="*/ 4 h 70"/>
                  <a:gd name="T32" fmla="*/ 6 w 97"/>
                  <a:gd name="T33" fmla="*/ 4 h 70"/>
                  <a:gd name="T34" fmla="*/ 3 w 97"/>
                  <a:gd name="T35" fmla="*/ 4 h 70"/>
                  <a:gd name="T36" fmla="*/ 3 w 97"/>
                  <a:gd name="T37" fmla="*/ 4 h 70"/>
                  <a:gd name="T38" fmla="*/ 4 w 97"/>
                  <a:gd name="T39" fmla="*/ 4 h 70"/>
                  <a:gd name="T40" fmla="*/ 4 w 97"/>
                  <a:gd name="T41" fmla="*/ 4 h 70"/>
                  <a:gd name="T42" fmla="*/ 4 w 97"/>
                  <a:gd name="T43" fmla="*/ 3 h 70"/>
                  <a:gd name="T44" fmla="*/ 4 w 97"/>
                  <a:gd name="T45" fmla="*/ 3 h 70"/>
                  <a:gd name="T46" fmla="*/ 4 w 97"/>
                  <a:gd name="T47" fmla="*/ 1 h 70"/>
                  <a:gd name="T48" fmla="*/ 2 w 97"/>
                  <a:gd name="T49" fmla="*/ 4 h 70"/>
                  <a:gd name="T50" fmla="*/ 2 w 97"/>
                  <a:gd name="T51" fmla="*/ 4 h 70"/>
                  <a:gd name="T52" fmla="*/ 0 w 97"/>
                  <a:gd name="T53" fmla="*/ 1 h 70"/>
                  <a:gd name="T54" fmla="*/ 0 w 97"/>
                  <a:gd name="T55" fmla="*/ 3 h 70"/>
                  <a:gd name="T56" fmla="*/ 0 w 97"/>
                  <a:gd name="T57" fmla="*/ 3 h 70"/>
                  <a:gd name="T58" fmla="*/ 0 w 97"/>
                  <a:gd name="T59" fmla="*/ 4 h 70"/>
                  <a:gd name="T60" fmla="*/ 1 w 97"/>
                  <a:gd name="T61" fmla="*/ 4 h 70"/>
                  <a:gd name="T62" fmla="*/ 1 w 97"/>
                  <a:gd name="T63" fmla="*/ 4 h 70"/>
                  <a:gd name="T64" fmla="*/ 1 w 97"/>
                  <a:gd name="T65" fmla="*/ 4 h 70"/>
                  <a:gd name="T66" fmla="*/ 0 w 97"/>
                  <a:gd name="T67" fmla="*/ 4 h 70"/>
                  <a:gd name="T68" fmla="*/ 0 w 97"/>
                  <a:gd name="T69" fmla="*/ 4 h 70"/>
                  <a:gd name="T70" fmla="*/ 0 w 97"/>
                  <a:gd name="T71" fmla="*/ 4 h 70"/>
                  <a:gd name="T72" fmla="*/ 0 w 97"/>
                  <a:gd name="T73" fmla="*/ 4 h 70"/>
                  <a:gd name="T74" fmla="*/ 0 w 97"/>
                  <a:gd name="T75" fmla="*/ 4 h 70"/>
                  <a:gd name="T76" fmla="*/ 0 w 97"/>
                  <a:gd name="T77" fmla="*/ 3 h 70"/>
                  <a:gd name="T78" fmla="*/ 0 w 97"/>
                  <a:gd name="T79" fmla="*/ 1 h 70"/>
                  <a:gd name="T80" fmla="*/ 0 w 97"/>
                  <a:gd name="T81" fmla="*/ 1 h 70"/>
                  <a:gd name="T82" fmla="*/ 0 w 97"/>
                  <a:gd name="T83" fmla="*/ 1 h 70"/>
                  <a:gd name="T84" fmla="*/ 0 w 97"/>
                  <a:gd name="T85" fmla="*/ 1 h 70"/>
                  <a:gd name="T86" fmla="*/ 0 w 97"/>
                  <a:gd name="T87" fmla="*/ 1 h 70"/>
                  <a:gd name="T88" fmla="*/ 0 w 97"/>
                  <a:gd name="T89" fmla="*/ 0 h 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7"/>
                  <a:gd name="T136" fmla="*/ 0 h 70"/>
                  <a:gd name="T137" fmla="*/ 97 w 97"/>
                  <a:gd name="T138" fmla="*/ 70 h 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7" h="70">
                    <a:moveTo>
                      <a:pt x="0" y="0"/>
                    </a:moveTo>
                    <a:lnTo>
                      <a:pt x="28" y="0"/>
                    </a:lnTo>
                    <a:lnTo>
                      <a:pt x="48" y="46"/>
                    </a:lnTo>
                    <a:lnTo>
                      <a:pt x="67" y="0"/>
                    </a:lnTo>
                    <a:lnTo>
                      <a:pt x="97" y="0"/>
                    </a:lnTo>
                    <a:lnTo>
                      <a:pt x="97" y="1"/>
                    </a:lnTo>
                    <a:lnTo>
                      <a:pt x="90" y="1"/>
                    </a:lnTo>
                    <a:lnTo>
                      <a:pt x="88" y="2"/>
                    </a:lnTo>
                    <a:lnTo>
                      <a:pt x="87" y="2"/>
                    </a:lnTo>
                    <a:lnTo>
                      <a:pt x="87" y="7"/>
                    </a:lnTo>
                    <a:lnTo>
                      <a:pt x="85" y="11"/>
                    </a:lnTo>
                    <a:lnTo>
                      <a:pt x="85" y="60"/>
                    </a:lnTo>
                    <a:lnTo>
                      <a:pt x="87" y="63"/>
                    </a:lnTo>
                    <a:lnTo>
                      <a:pt x="87" y="64"/>
                    </a:lnTo>
                    <a:lnTo>
                      <a:pt x="90" y="67"/>
                    </a:lnTo>
                    <a:lnTo>
                      <a:pt x="97" y="67"/>
                    </a:lnTo>
                    <a:lnTo>
                      <a:pt x="97" y="70"/>
                    </a:lnTo>
                    <a:lnTo>
                      <a:pt x="60" y="70"/>
                    </a:lnTo>
                    <a:lnTo>
                      <a:pt x="60" y="67"/>
                    </a:lnTo>
                    <a:lnTo>
                      <a:pt x="67" y="67"/>
                    </a:lnTo>
                    <a:lnTo>
                      <a:pt x="69" y="65"/>
                    </a:lnTo>
                    <a:lnTo>
                      <a:pt x="69" y="63"/>
                    </a:lnTo>
                    <a:lnTo>
                      <a:pt x="70" y="60"/>
                    </a:lnTo>
                    <a:lnTo>
                      <a:pt x="70" y="5"/>
                    </a:lnTo>
                    <a:lnTo>
                      <a:pt x="42" y="70"/>
                    </a:lnTo>
                    <a:lnTo>
                      <a:pt x="41" y="70"/>
                    </a:lnTo>
                    <a:lnTo>
                      <a:pt x="14" y="5"/>
                    </a:lnTo>
                    <a:lnTo>
                      <a:pt x="14" y="61"/>
                    </a:lnTo>
                    <a:lnTo>
                      <a:pt x="15" y="63"/>
                    </a:lnTo>
                    <a:lnTo>
                      <a:pt x="15" y="65"/>
                    </a:lnTo>
                    <a:lnTo>
                      <a:pt x="18" y="67"/>
                    </a:lnTo>
                    <a:lnTo>
                      <a:pt x="24" y="67"/>
                    </a:lnTo>
                    <a:lnTo>
                      <a:pt x="24" y="70"/>
                    </a:lnTo>
                    <a:lnTo>
                      <a:pt x="0" y="70"/>
                    </a:lnTo>
                    <a:lnTo>
                      <a:pt x="0" y="67"/>
                    </a:lnTo>
                    <a:lnTo>
                      <a:pt x="5" y="67"/>
                    </a:lnTo>
                    <a:lnTo>
                      <a:pt x="7" y="65"/>
                    </a:lnTo>
                    <a:lnTo>
                      <a:pt x="7" y="64"/>
                    </a:lnTo>
                    <a:lnTo>
                      <a:pt x="10" y="63"/>
                    </a:lnTo>
                    <a:lnTo>
                      <a:pt x="10" y="7"/>
                    </a:lnTo>
                    <a:lnTo>
                      <a:pt x="8" y="4"/>
                    </a:lnTo>
                    <a:lnTo>
                      <a:pt x="7" y="2"/>
                    </a:lnTo>
                    <a:lnTo>
                      <a:pt x="4" y="1"/>
                    </a:lnTo>
                    <a:lnTo>
                      <a:pt x="0" y="1"/>
                    </a:lnTo>
                    <a:lnTo>
                      <a:pt x="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79" name="Freeform 380"/>
              <p:cNvSpPr>
                <a:spLocks noEditPoints="1"/>
              </p:cNvSpPr>
              <p:nvPr/>
            </p:nvSpPr>
            <p:spPr bwMode="auto">
              <a:xfrm>
                <a:off x="3658" y="1868"/>
                <a:ext cx="37" cy="37"/>
              </a:xfrm>
              <a:custGeom>
                <a:avLst/>
                <a:gdLst>
                  <a:gd name="T0" fmla="*/ 2 w 74"/>
                  <a:gd name="T1" fmla="*/ 1 h 73"/>
                  <a:gd name="T2" fmla="*/ 1 w 74"/>
                  <a:gd name="T3" fmla="*/ 1 h 73"/>
                  <a:gd name="T4" fmla="*/ 1 w 74"/>
                  <a:gd name="T5" fmla="*/ 1 h 73"/>
                  <a:gd name="T6" fmla="*/ 1 w 74"/>
                  <a:gd name="T7" fmla="*/ 1 h 73"/>
                  <a:gd name="T8" fmla="*/ 1 w 74"/>
                  <a:gd name="T9" fmla="*/ 2 h 73"/>
                  <a:gd name="T10" fmla="*/ 1 w 74"/>
                  <a:gd name="T11" fmla="*/ 3 h 73"/>
                  <a:gd name="T12" fmla="*/ 1 w 74"/>
                  <a:gd name="T13" fmla="*/ 4 h 73"/>
                  <a:gd name="T14" fmla="*/ 1 w 74"/>
                  <a:gd name="T15" fmla="*/ 4 h 73"/>
                  <a:gd name="T16" fmla="*/ 1 w 74"/>
                  <a:gd name="T17" fmla="*/ 5 h 73"/>
                  <a:gd name="T18" fmla="*/ 2 w 74"/>
                  <a:gd name="T19" fmla="*/ 5 h 73"/>
                  <a:gd name="T20" fmla="*/ 2 w 74"/>
                  <a:gd name="T21" fmla="*/ 5 h 73"/>
                  <a:gd name="T22" fmla="*/ 2 w 74"/>
                  <a:gd name="T23" fmla="*/ 5 h 73"/>
                  <a:gd name="T24" fmla="*/ 3 w 74"/>
                  <a:gd name="T25" fmla="*/ 5 h 73"/>
                  <a:gd name="T26" fmla="*/ 3 w 74"/>
                  <a:gd name="T27" fmla="*/ 4 h 73"/>
                  <a:gd name="T28" fmla="*/ 3 w 74"/>
                  <a:gd name="T29" fmla="*/ 4 h 73"/>
                  <a:gd name="T30" fmla="*/ 3 w 74"/>
                  <a:gd name="T31" fmla="*/ 3 h 73"/>
                  <a:gd name="T32" fmla="*/ 3 w 74"/>
                  <a:gd name="T33" fmla="*/ 2 h 73"/>
                  <a:gd name="T34" fmla="*/ 3 w 74"/>
                  <a:gd name="T35" fmla="*/ 2 h 73"/>
                  <a:gd name="T36" fmla="*/ 3 w 74"/>
                  <a:gd name="T37" fmla="*/ 2 h 73"/>
                  <a:gd name="T38" fmla="*/ 3 w 74"/>
                  <a:gd name="T39" fmla="*/ 2 h 73"/>
                  <a:gd name="T40" fmla="*/ 3 w 74"/>
                  <a:gd name="T41" fmla="*/ 1 h 73"/>
                  <a:gd name="T42" fmla="*/ 2 w 74"/>
                  <a:gd name="T43" fmla="*/ 1 h 73"/>
                  <a:gd name="T44" fmla="*/ 2 w 74"/>
                  <a:gd name="T45" fmla="*/ 1 h 73"/>
                  <a:gd name="T46" fmla="*/ 2 w 74"/>
                  <a:gd name="T47" fmla="*/ 1 h 73"/>
                  <a:gd name="T48" fmla="*/ 2 w 74"/>
                  <a:gd name="T49" fmla="*/ 0 h 73"/>
                  <a:gd name="T50" fmla="*/ 3 w 74"/>
                  <a:gd name="T51" fmla="*/ 1 h 73"/>
                  <a:gd name="T52" fmla="*/ 5 w 74"/>
                  <a:gd name="T53" fmla="*/ 1 h 73"/>
                  <a:gd name="T54" fmla="*/ 5 w 74"/>
                  <a:gd name="T55" fmla="*/ 2 h 73"/>
                  <a:gd name="T56" fmla="*/ 5 w 74"/>
                  <a:gd name="T57" fmla="*/ 3 h 73"/>
                  <a:gd name="T58" fmla="*/ 5 w 74"/>
                  <a:gd name="T59" fmla="*/ 3 h 73"/>
                  <a:gd name="T60" fmla="*/ 5 w 74"/>
                  <a:gd name="T61" fmla="*/ 4 h 73"/>
                  <a:gd name="T62" fmla="*/ 3 w 74"/>
                  <a:gd name="T63" fmla="*/ 5 h 73"/>
                  <a:gd name="T64" fmla="*/ 3 w 74"/>
                  <a:gd name="T65" fmla="*/ 5 h 73"/>
                  <a:gd name="T66" fmla="*/ 2 w 74"/>
                  <a:gd name="T67" fmla="*/ 5 h 73"/>
                  <a:gd name="T68" fmla="*/ 1 w 74"/>
                  <a:gd name="T69" fmla="*/ 5 h 73"/>
                  <a:gd name="T70" fmla="*/ 1 w 74"/>
                  <a:gd name="T71" fmla="*/ 5 h 73"/>
                  <a:gd name="T72" fmla="*/ 1 w 74"/>
                  <a:gd name="T73" fmla="*/ 4 h 73"/>
                  <a:gd name="T74" fmla="*/ 1 w 74"/>
                  <a:gd name="T75" fmla="*/ 4 h 73"/>
                  <a:gd name="T76" fmla="*/ 0 w 74"/>
                  <a:gd name="T77" fmla="*/ 3 h 73"/>
                  <a:gd name="T78" fmla="*/ 1 w 74"/>
                  <a:gd name="T79" fmla="*/ 2 h 73"/>
                  <a:gd name="T80" fmla="*/ 1 w 74"/>
                  <a:gd name="T81" fmla="*/ 1 h 73"/>
                  <a:gd name="T82" fmla="*/ 1 w 74"/>
                  <a:gd name="T83" fmla="*/ 1 h 73"/>
                  <a:gd name="T84" fmla="*/ 2 w 74"/>
                  <a:gd name="T85" fmla="*/ 0 h 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4"/>
                  <a:gd name="T130" fmla="*/ 0 h 73"/>
                  <a:gd name="T131" fmla="*/ 74 w 74"/>
                  <a:gd name="T132" fmla="*/ 73 h 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4" h="73">
                    <a:moveTo>
                      <a:pt x="34" y="3"/>
                    </a:moveTo>
                    <a:lnTo>
                      <a:pt x="30" y="6"/>
                    </a:lnTo>
                    <a:lnTo>
                      <a:pt x="27" y="9"/>
                    </a:lnTo>
                    <a:lnTo>
                      <a:pt x="24" y="13"/>
                    </a:lnTo>
                    <a:lnTo>
                      <a:pt x="20" y="23"/>
                    </a:lnTo>
                    <a:lnTo>
                      <a:pt x="20" y="37"/>
                    </a:lnTo>
                    <a:lnTo>
                      <a:pt x="21" y="52"/>
                    </a:lnTo>
                    <a:lnTo>
                      <a:pt x="25" y="63"/>
                    </a:lnTo>
                    <a:lnTo>
                      <a:pt x="28" y="66"/>
                    </a:lnTo>
                    <a:lnTo>
                      <a:pt x="32" y="69"/>
                    </a:lnTo>
                    <a:lnTo>
                      <a:pt x="44" y="69"/>
                    </a:lnTo>
                    <a:lnTo>
                      <a:pt x="46" y="67"/>
                    </a:lnTo>
                    <a:lnTo>
                      <a:pt x="49" y="65"/>
                    </a:lnTo>
                    <a:lnTo>
                      <a:pt x="52" y="60"/>
                    </a:lnTo>
                    <a:lnTo>
                      <a:pt x="53" y="56"/>
                    </a:lnTo>
                    <a:lnTo>
                      <a:pt x="56" y="45"/>
                    </a:lnTo>
                    <a:lnTo>
                      <a:pt x="56" y="31"/>
                    </a:lnTo>
                    <a:lnTo>
                      <a:pt x="55" y="25"/>
                    </a:lnTo>
                    <a:lnTo>
                      <a:pt x="55" y="20"/>
                    </a:lnTo>
                    <a:lnTo>
                      <a:pt x="53" y="17"/>
                    </a:lnTo>
                    <a:lnTo>
                      <a:pt x="52" y="11"/>
                    </a:lnTo>
                    <a:lnTo>
                      <a:pt x="45" y="4"/>
                    </a:lnTo>
                    <a:lnTo>
                      <a:pt x="41" y="3"/>
                    </a:lnTo>
                    <a:lnTo>
                      <a:pt x="34" y="3"/>
                    </a:lnTo>
                    <a:close/>
                    <a:moveTo>
                      <a:pt x="37" y="0"/>
                    </a:moveTo>
                    <a:lnTo>
                      <a:pt x="52" y="3"/>
                    </a:lnTo>
                    <a:lnTo>
                      <a:pt x="65" y="10"/>
                    </a:lnTo>
                    <a:lnTo>
                      <a:pt x="72" y="21"/>
                    </a:lnTo>
                    <a:lnTo>
                      <a:pt x="74" y="35"/>
                    </a:lnTo>
                    <a:lnTo>
                      <a:pt x="73" y="48"/>
                    </a:lnTo>
                    <a:lnTo>
                      <a:pt x="67" y="59"/>
                    </a:lnTo>
                    <a:lnTo>
                      <a:pt x="59" y="66"/>
                    </a:lnTo>
                    <a:lnTo>
                      <a:pt x="49" y="72"/>
                    </a:lnTo>
                    <a:lnTo>
                      <a:pt x="38" y="73"/>
                    </a:lnTo>
                    <a:lnTo>
                      <a:pt x="27" y="72"/>
                    </a:lnTo>
                    <a:lnTo>
                      <a:pt x="17" y="67"/>
                    </a:lnTo>
                    <a:lnTo>
                      <a:pt x="9" y="59"/>
                    </a:lnTo>
                    <a:lnTo>
                      <a:pt x="3" y="49"/>
                    </a:lnTo>
                    <a:lnTo>
                      <a:pt x="0" y="37"/>
                    </a:lnTo>
                    <a:lnTo>
                      <a:pt x="3" y="21"/>
                    </a:lnTo>
                    <a:lnTo>
                      <a:pt x="11" y="10"/>
                    </a:lnTo>
                    <a:lnTo>
                      <a:pt x="23" y="3"/>
                    </a:lnTo>
                    <a:lnTo>
                      <a:pt x="37"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80" name="Freeform 381"/>
              <p:cNvSpPr>
                <a:spLocks/>
              </p:cNvSpPr>
              <p:nvPr/>
            </p:nvSpPr>
            <p:spPr bwMode="auto">
              <a:xfrm>
                <a:off x="3699" y="1869"/>
                <a:ext cx="35" cy="36"/>
              </a:xfrm>
              <a:custGeom>
                <a:avLst/>
                <a:gdLst>
                  <a:gd name="T0" fmla="*/ 0 w 72"/>
                  <a:gd name="T1" fmla="*/ 0 h 71"/>
                  <a:gd name="T2" fmla="*/ 1 w 72"/>
                  <a:gd name="T3" fmla="*/ 0 h 71"/>
                  <a:gd name="T4" fmla="*/ 3 w 72"/>
                  <a:gd name="T5" fmla="*/ 3 h 71"/>
                  <a:gd name="T6" fmla="*/ 3 w 72"/>
                  <a:gd name="T7" fmla="*/ 1 h 71"/>
                  <a:gd name="T8" fmla="*/ 3 w 72"/>
                  <a:gd name="T9" fmla="*/ 1 h 71"/>
                  <a:gd name="T10" fmla="*/ 3 w 72"/>
                  <a:gd name="T11" fmla="*/ 1 h 71"/>
                  <a:gd name="T12" fmla="*/ 3 w 72"/>
                  <a:gd name="T13" fmla="*/ 1 h 71"/>
                  <a:gd name="T14" fmla="*/ 2 w 72"/>
                  <a:gd name="T15" fmla="*/ 1 h 71"/>
                  <a:gd name="T16" fmla="*/ 2 w 72"/>
                  <a:gd name="T17" fmla="*/ 0 h 71"/>
                  <a:gd name="T18" fmla="*/ 4 w 72"/>
                  <a:gd name="T19" fmla="*/ 0 h 71"/>
                  <a:gd name="T20" fmla="*/ 4 w 72"/>
                  <a:gd name="T21" fmla="*/ 1 h 71"/>
                  <a:gd name="T22" fmla="*/ 4 w 72"/>
                  <a:gd name="T23" fmla="*/ 1 h 71"/>
                  <a:gd name="T24" fmla="*/ 4 w 72"/>
                  <a:gd name="T25" fmla="*/ 1 h 71"/>
                  <a:gd name="T26" fmla="*/ 4 w 72"/>
                  <a:gd name="T27" fmla="*/ 1 h 71"/>
                  <a:gd name="T28" fmla="*/ 3 w 72"/>
                  <a:gd name="T29" fmla="*/ 1 h 71"/>
                  <a:gd name="T30" fmla="*/ 3 w 72"/>
                  <a:gd name="T31" fmla="*/ 1 h 71"/>
                  <a:gd name="T32" fmla="*/ 3 w 72"/>
                  <a:gd name="T33" fmla="*/ 1 h 71"/>
                  <a:gd name="T34" fmla="*/ 3 w 72"/>
                  <a:gd name="T35" fmla="*/ 5 h 71"/>
                  <a:gd name="T36" fmla="*/ 3 w 72"/>
                  <a:gd name="T37" fmla="*/ 5 h 71"/>
                  <a:gd name="T38" fmla="*/ 0 w 72"/>
                  <a:gd name="T39" fmla="*/ 1 h 71"/>
                  <a:gd name="T40" fmla="*/ 0 w 72"/>
                  <a:gd name="T41" fmla="*/ 4 h 71"/>
                  <a:gd name="T42" fmla="*/ 1 w 72"/>
                  <a:gd name="T43" fmla="*/ 4 h 71"/>
                  <a:gd name="T44" fmla="*/ 1 w 72"/>
                  <a:gd name="T45" fmla="*/ 5 h 71"/>
                  <a:gd name="T46" fmla="*/ 1 w 72"/>
                  <a:gd name="T47" fmla="*/ 5 h 71"/>
                  <a:gd name="T48" fmla="*/ 1 w 72"/>
                  <a:gd name="T49" fmla="*/ 5 h 71"/>
                  <a:gd name="T50" fmla="*/ 1 w 72"/>
                  <a:gd name="T51" fmla="*/ 5 h 71"/>
                  <a:gd name="T52" fmla="*/ 0 w 72"/>
                  <a:gd name="T53" fmla="*/ 5 h 71"/>
                  <a:gd name="T54" fmla="*/ 0 w 72"/>
                  <a:gd name="T55" fmla="*/ 5 h 71"/>
                  <a:gd name="T56" fmla="*/ 0 w 72"/>
                  <a:gd name="T57" fmla="*/ 5 h 71"/>
                  <a:gd name="T58" fmla="*/ 0 w 72"/>
                  <a:gd name="T59" fmla="*/ 4 h 71"/>
                  <a:gd name="T60" fmla="*/ 0 w 72"/>
                  <a:gd name="T61" fmla="*/ 4 h 71"/>
                  <a:gd name="T62" fmla="*/ 0 w 72"/>
                  <a:gd name="T63" fmla="*/ 1 h 71"/>
                  <a:gd name="T64" fmla="*/ 0 w 72"/>
                  <a:gd name="T65" fmla="*/ 1 h 71"/>
                  <a:gd name="T66" fmla="*/ 0 w 72"/>
                  <a:gd name="T67" fmla="*/ 1 h 71"/>
                  <a:gd name="T68" fmla="*/ 0 w 72"/>
                  <a:gd name="T69" fmla="*/ 1 h 71"/>
                  <a:gd name="T70" fmla="*/ 0 w 72"/>
                  <a:gd name="T71" fmla="*/ 1 h 71"/>
                  <a:gd name="T72" fmla="*/ 0 w 72"/>
                  <a:gd name="T73" fmla="*/ 0 h 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2"/>
                  <a:gd name="T112" fmla="*/ 0 h 71"/>
                  <a:gd name="T113" fmla="*/ 72 w 72"/>
                  <a:gd name="T114" fmla="*/ 71 h 7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2" h="71">
                    <a:moveTo>
                      <a:pt x="0" y="0"/>
                    </a:moveTo>
                    <a:lnTo>
                      <a:pt x="24" y="0"/>
                    </a:lnTo>
                    <a:lnTo>
                      <a:pt x="58" y="40"/>
                    </a:lnTo>
                    <a:lnTo>
                      <a:pt x="58" y="9"/>
                    </a:lnTo>
                    <a:lnTo>
                      <a:pt x="55" y="4"/>
                    </a:lnTo>
                    <a:lnTo>
                      <a:pt x="54" y="2"/>
                    </a:lnTo>
                    <a:lnTo>
                      <a:pt x="51" y="1"/>
                    </a:lnTo>
                    <a:lnTo>
                      <a:pt x="48" y="1"/>
                    </a:lnTo>
                    <a:lnTo>
                      <a:pt x="48" y="0"/>
                    </a:lnTo>
                    <a:lnTo>
                      <a:pt x="72" y="0"/>
                    </a:lnTo>
                    <a:lnTo>
                      <a:pt x="72" y="1"/>
                    </a:lnTo>
                    <a:lnTo>
                      <a:pt x="69" y="1"/>
                    </a:lnTo>
                    <a:lnTo>
                      <a:pt x="68" y="2"/>
                    </a:lnTo>
                    <a:lnTo>
                      <a:pt x="65" y="2"/>
                    </a:lnTo>
                    <a:lnTo>
                      <a:pt x="63" y="4"/>
                    </a:lnTo>
                    <a:lnTo>
                      <a:pt x="63" y="5"/>
                    </a:lnTo>
                    <a:lnTo>
                      <a:pt x="62" y="7"/>
                    </a:lnTo>
                    <a:lnTo>
                      <a:pt x="62" y="71"/>
                    </a:lnTo>
                    <a:lnTo>
                      <a:pt x="61" y="71"/>
                    </a:lnTo>
                    <a:lnTo>
                      <a:pt x="14" y="12"/>
                    </a:lnTo>
                    <a:lnTo>
                      <a:pt x="14" y="61"/>
                    </a:lnTo>
                    <a:lnTo>
                      <a:pt x="16" y="64"/>
                    </a:lnTo>
                    <a:lnTo>
                      <a:pt x="17" y="65"/>
                    </a:lnTo>
                    <a:lnTo>
                      <a:pt x="20" y="67"/>
                    </a:lnTo>
                    <a:lnTo>
                      <a:pt x="24" y="67"/>
                    </a:lnTo>
                    <a:lnTo>
                      <a:pt x="24" y="70"/>
                    </a:lnTo>
                    <a:lnTo>
                      <a:pt x="0" y="70"/>
                    </a:lnTo>
                    <a:lnTo>
                      <a:pt x="0" y="67"/>
                    </a:lnTo>
                    <a:lnTo>
                      <a:pt x="6" y="67"/>
                    </a:lnTo>
                    <a:lnTo>
                      <a:pt x="9" y="64"/>
                    </a:lnTo>
                    <a:lnTo>
                      <a:pt x="10" y="61"/>
                    </a:lnTo>
                    <a:lnTo>
                      <a:pt x="10" y="7"/>
                    </a:lnTo>
                    <a:lnTo>
                      <a:pt x="6" y="2"/>
                    </a:lnTo>
                    <a:lnTo>
                      <a:pt x="5" y="2"/>
                    </a:lnTo>
                    <a:lnTo>
                      <a:pt x="3" y="1"/>
                    </a:lnTo>
                    <a:lnTo>
                      <a:pt x="0" y="1"/>
                    </a:lnTo>
                    <a:lnTo>
                      <a:pt x="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81" name="Freeform 382"/>
              <p:cNvSpPr>
                <a:spLocks/>
              </p:cNvSpPr>
              <p:nvPr/>
            </p:nvSpPr>
            <p:spPr bwMode="auto">
              <a:xfrm>
                <a:off x="3749" y="1868"/>
                <a:ext cx="16" cy="37"/>
              </a:xfrm>
              <a:custGeom>
                <a:avLst/>
                <a:gdLst>
                  <a:gd name="T0" fmla="*/ 2 w 31"/>
                  <a:gd name="T1" fmla="*/ 0 h 73"/>
                  <a:gd name="T2" fmla="*/ 2 w 31"/>
                  <a:gd name="T3" fmla="*/ 0 h 73"/>
                  <a:gd name="T4" fmla="*/ 1 w 31"/>
                  <a:gd name="T5" fmla="*/ 5 h 73"/>
                  <a:gd name="T6" fmla="*/ 0 w 31"/>
                  <a:gd name="T7" fmla="*/ 5 h 73"/>
                  <a:gd name="T8" fmla="*/ 2 w 31"/>
                  <a:gd name="T9" fmla="*/ 0 h 73"/>
                  <a:gd name="T10" fmla="*/ 0 60000 65536"/>
                  <a:gd name="T11" fmla="*/ 0 60000 65536"/>
                  <a:gd name="T12" fmla="*/ 0 60000 65536"/>
                  <a:gd name="T13" fmla="*/ 0 60000 65536"/>
                  <a:gd name="T14" fmla="*/ 0 60000 65536"/>
                  <a:gd name="T15" fmla="*/ 0 w 31"/>
                  <a:gd name="T16" fmla="*/ 0 h 73"/>
                  <a:gd name="T17" fmla="*/ 31 w 31"/>
                  <a:gd name="T18" fmla="*/ 73 h 73"/>
                </a:gdLst>
                <a:ahLst/>
                <a:cxnLst>
                  <a:cxn ang="T10">
                    <a:pos x="T0" y="T1"/>
                  </a:cxn>
                  <a:cxn ang="T11">
                    <a:pos x="T2" y="T3"/>
                  </a:cxn>
                  <a:cxn ang="T12">
                    <a:pos x="T4" y="T5"/>
                  </a:cxn>
                  <a:cxn ang="T13">
                    <a:pos x="T6" y="T7"/>
                  </a:cxn>
                  <a:cxn ang="T14">
                    <a:pos x="T8" y="T9"/>
                  </a:cxn>
                </a:cxnLst>
                <a:rect l="T15" t="T16" r="T17" b="T18"/>
                <a:pathLst>
                  <a:path w="31" h="73">
                    <a:moveTo>
                      <a:pt x="24" y="0"/>
                    </a:moveTo>
                    <a:lnTo>
                      <a:pt x="31" y="0"/>
                    </a:lnTo>
                    <a:lnTo>
                      <a:pt x="6" y="73"/>
                    </a:lnTo>
                    <a:lnTo>
                      <a:pt x="0" y="73"/>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82" name="Freeform 383"/>
              <p:cNvSpPr>
                <a:spLocks noEditPoints="1"/>
              </p:cNvSpPr>
              <p:nvPr/>
            </p:nvSpPr>
            <p:spPr bwMode="auto">
              <a:xfrm>
                <a:off x="3765" y="1869"/>
                <a:ext cx="30" cy="35"/>
              </a:xfrm>
              <a:custGeom>
                <a:avLst/>
                <a:gdLst>
                  <a:gd name="T0" fmla="*/ 2 w 58"/>
                  <a:gd name="T1" fmla="*/ 1 h 70"/>
                  <a:gd name="T2" fmla="*/ 2 w 58"/>
                  <a:gd name="T3" fmla="*/ 2 h 70"/>
                  <a:gd name="T4" fmla="*/ 3 w 58"/>
                  <a:gd name="T5" fmla="*/ 2 h 70"/>
                  <a:gd name="T6" fmla="*/ 3 w 58"/>
                  <a:gd name="T7" fmla="*/ 2 h 70"/>
                  <a:gd name="T8" fmla="*/ 3 w 58"/>
                  <a:gd name="T9" fmla="*/ 1 h 70"/>
                  <a:gd name="T10" fmla="*/ 3 w 58"/>
                  <a:gd name="T11" fmla="*/ 1 h 70"/>
                  <a:gd name="T12" fmla="*/ 3 w 58"/>
                  <a:gd name="T13" fmla="*/ 1 h 70"/>
                  <a:gd name="T14" fmla="*/ 3 w 58"/>
                  <a:gd name="T15" fmla="*/ 1 h 70"/>
                  <a:gd name="T16" fmla="*/ 3 w 58"/>
                  <a:gd name="T17" fmla="*/ 1 h 70"/>
                  <a:gd name="T18" fmla="*/ 3 w 58"/>
                  <a:gd name="T19" fmla="*/ 1 h 70"/>
                  <a:gd name="T20" fmla="*/ 3 w 58"/>
                  <a:gd name="T21" fmla="*/ 1 h 70"/>
                  <a:gd name="T22" fmla="*/ 2 w 58"/>
                  <a:gd name="T23" fmla="*/ 1 h 70"/>
                  <a:gd name="T24" fmla="*/ 0 w 58"/>
                  <a:gd name="T25" fmla="*/ 0 h 70"/>
                  <a:gd name="T26" fmla="*/ 3 w 58"/>
                  <a:gd name="T27" fmla="*/ 0 h 70"/>
                  <a:gd name="T28" fmla="*/ 4 w 58"/>
                  <a:gd name="T29" fmla="*/ 1 h 70"/>
                  <a:gd name="T30" fmla="*/ 4 w 58"/>
                  <a:gd name="T31" fmla="*/ 1 h 70"/>
                  <a:gd name="T32" fmla="*/ 4 w 58"/>
                  <a:gd name="T33" fmla="*/ 1 h 70"/>
                  <a:gd name="T34" fmla="*/ 4 w 58"/>
                  <a:gd name="T35" fmla="*/ 1 h 70"/>
                  <a:gd name="T36" fmla="*/ 4 w 58"/>
                  <a:gd name="T37" fmla="*/ 1 h 70"/>
                  <a:gd name="T38" fmla="*/ 4 w 58"/>
                  <a:gd name="T39" fmla="*/ 1 h 70"/>
                  <a:gd name="T40" fmla="*/ 4 w 58"/>
                  <a:gd name="T41" fmla="*/ 1 h 70"/>
                  <a:gd name="T42" fmla="*/ 4 w 58"/>
                  <a:gd name="T43" fmla="*/ 2 h 70"/>
                  <a:gd name="T44" fmla="*/ 3 w 58"/>
                  <a:gd name="T45" fmla="*/ 2 h 70"/>
                  <a:gd name="T46" fmla="*/ 3 w 58"/>
                  <a:gd name="T47" fmla="*/ 2 h 70"/>
                  <a:gd name="T48" fmla="*/ 2 w 58"/>
                  <a:gd name="T49" fmla="*/ 2 h 70"/>
                  <a:gd name="T50" fmla="*/ 2 w 58"/>
                  <a:gd name="T51" fmla="*/ 3 h 70"/>
                  <a:gd name="T52" fmla="*/ 2 w 58"/>
                  <a:gd name="T53" fmla="*/ 4 h 70"/>
                  <a:gd name="T54" fmla="*/ 2 w 58"/>
                  <a:gd name="T55" fmla="*/ 4 h 70"/>
                  <a:gd name="T56" fmla="*/ 2 w 58"/>
                  <a:gd name="T57" fmla="*/ 4 h 70"/>
                  <a:gd name="T58" fmla="*/ 3 w 58"/>
                  <a:gd name="T59" fmla="*/ 4 h 70"/>
                  <a:gd name="T60" fmla="*/ 3 w 58"/>
                  <a:gd name="T61" fmla="*/ 4 h 70"/>
                  <a:gd name="T62" fmla="*/ 0 w 58"/>
                  <a:gd name="T63" fmla="*/ 4 h 70"/>
                  <a:gd name="T64" fmla="*/ 0 w 58"/>
                  <a:gd name="T65" fmla="*/ 4 h 70"/>
                  <a:gd name="T66" fmla="*/ 1 w 58"/>
                  <a:gd name="T67" fmla="*/ 4 h 70"/>
                  <a:gd name="T68" fmla="*/ 1 w 58"/>
                  <a:gd name="T69" fmla="*/ 4 h 70"/>
                  <a:gd name="T70" fmla="*/ 1 w 58"/>
                  <a:gd name="T71" fmla="*/ 3 h 70"/>
                  <a:gd name="T72" fmla="*/ 1 w 58"/>
                  <a:gd name="T73" fmla="*/ 3 h 70"/>
                  <a:gd name="T74" fmla="*/ 1 w 58"/>
                  <a:gd name="T75" fmla="*/ 1 h 70"/>
                  <a:gd name="T76" fmla="*/ 1 w 58"/>
                  <a:gd name="T77" fmla="*/ 1 h 70"/>
                  <a:gd name="T78" fmla="*/ 1 w 58"/>
                  <a:gd name="T79" fmla="*/ 1 h 70"/>
                  <a:gd name="T80" fmla="*/ 1 w 58"/>
                  <a:gd name="T81" fmla="*/ 1 h 70"/>
                  <a:gd name="T82" fmla="*/ 1 w 58"/>
                  <a:gd name="T83" fmla="*/ 1 h 70"/>
                  <a:gd name="T84" fmla="*/ 1 w 58"/>
                  <a:gd name="T85" fmla="*/ 1 h 70"/>
                  <a:gd name="T86" fmla="*/ 0 w 58"/>
                  <a:gd name="T87" fmla="*/ 1 h 70"/>
                  <a:gd name="T88" fmla="*/ 0 w 58"/>
                  <a:gd name="T89" fmla="*/ 0 h 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8"/>
                  <a:gd name="T136" fmla="*/ 0 h 70"/>
                  <a:gd name="T137" fmla="*/ 58 w 58"/>
                  <a:gd name="T138" fmla="*/ 70 h 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8" h="70">
                    <a:moveTo>
                      <a:pt x="25" y="2"/>
                    </a:moveTo>
                    <a:lnTo>
                      <a:pt x="25" y="33"/>
                    </a:lnTo>
                    <a:lnTo>
                      <a:pt x="32" y="33"/>
                    </a:lnTo>
                    <a:lnTo>
                      <a:pt x="36" y="32"/>
                    </a:lnTo>
                    <a:lnTo>
                      <a:pt x="39" y="30"/>
                    </a:lnTo>
                    <a:lnTo>
                      <a:pt x="42" y="22"/>
                    </a:lnTo>
                    <a:lnTo>
                      <a:pt x="42" y="12"/>
                    </a:lnTo>
                    <a:lnTo>
                      <a:pt x="40" y="9"/>
                    </a:lnTo>
                    <a:lnTo>
                      <a:pt x="39" y="5"/>
                    </a:lnTo>
                    <a:lnTo>
                      <a:pt x="36" y="4"/>
                    </a:lnTo>
                    <a:lnTo>
                      <a:pt x="32" y="2"/>
                    </a:lnTo>
                    <a:lnTo>
                      <a:pt x="25" y="2"/>
                    </a:lnTo>
                    <a:close/>
                    <a:moveTo>
                      <a:pt x="0" y="0"/>
                    </a:moveTo>
                    <a:lnTo>
                      <a:pt x="37" y="0"/>
                    </a:lnTo>
                    <a:lnTo>
                      <a:pt x="49" y="2"/>
                    </a:lnTo>
                    <a:lnTo>
                      <a:pt x="51" y="4"/>
                    </a:lnTo>
                    <a:lnTo>
                      <a:pt x="56" y="8"/>
                    </a:lnTo>
                    <a:lnTo>
                      <a:pt x="58" y="12"/>
                    </a:lnTo>
                    <a:lnTo>
                      <a:pt x="58" y="22"/>
                    </a:lnTo>
                    <a:lnTo>
                      <a:pt x="57" y="25"/>
                    </a:lnTo>
                    <a:lnTo>
                      <a:pt x="54" y="29"/>
                    </a:lnTo>
                    <a:lnTo>
                      <a:pt x="51" y="32"/>
                    </a:lnTo>
                    <a:lnTo>
                      <a:pt x="47" y="33"/>
                    </a:lnTo>
                    <a:lnTo>
                      <a:pt x="42" y="36"/>
                    </a:lnTo>
                    <a:lnTo>
                      <a:pt x="25" y="36"/>
                    </a:lnTo>
                    <a:lnTo>
                      <a:pt x="25" y="63"/>
                    </a:lnTo>
                    <a:lnTo>
                      <a:pt x="26" y="64"/>
                    </a:lnTo>
                    <a:lnTo>
                      <a:pt x="26" y="65"/>
                    </a:lnTo>
                    <a:lnTo>
                      <a:pt x="28" y="67"/>
                    </a:lnTo>
                    <a:lnTo>
                      <a:pt x="35" y="67"/>
                    </a:lnTo>
                    <a:lnTo>
                      <a:pt x="35" y="70"/>
                    </a:lnTo>
                    <a:lnTo>
                      <a:pt x="0" y="70"/>
                    </a:lnTo>
                    <a:lnTo>
                      <a:pt x="0" y="67"/>
                    </a:lnTo>
                    <a:lnTo>
                      <a:pt x="5" y="67"/>
                    </a:lnTo>
                    <a:lnTo>
                      <a:pt x="8" y="64"/>
                    </a:lnTo>
                    <a:lnTo>
                      <a:pt x="8" y="63"/>
                    </a:lnTo>
                    <a:lnTo>
                      <a:pt x="9" y="60"/>
                    </a:lnTo>
                    <a:lnTo>
                      <a:pt x="9" y="8"/>
                    </a:lnTo>
                    <a:lnTo>
                      <a:pt x="8" y="7"/>
                    </a:lnTo>
                    <a:lnTo>
                      <a:pt x="8" y="4"/>
                    </a:lnTo>
                    <a:lnTo>
                      <a:pt x="7" y="2"/>
                    </a:lnTo>
                    <a:lnTo>
                      <a:pt x="5" y="2"/>
                    </a:lnTo>
                    <a:lnTo>
                      <a:pt x="4" y="1"/>
                    </a:lnTo>
                    <a:lnTo>
                      <a:pt x="0" y="1"/>
                    </a:lnTo>
                    <a:lnTo>
                      <a:pt x="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83" name="Freeform 384"/>
              <p:cNvSpPr>
                <a:spLocks noEditPoints="1"/>
              </p:cNvSpPr>
              <p:nvPr/>
            </p:nvSpPr>
            <p:spPr bwMode="auto">
              <a:xfrm>
                <a:off x="3797" y="1868"/>
                <a:ext cx="38" cy="36"/>
              </a:xfrm>
              <a:custGeom>
                <a:avLst/>
                <a:gdLst>
                  <a:gd name="T0" fmla="*/ 2 w 75"/>
                  <a:gd name="T1" fmla="*/ 1 h 72"/>
                  <a:gd name="T2" fmla="*/ 2 w 75"/>
                  <a:gd name="T3" fmla="*/ 3 h 72"/>
                  <a:gd name="T4" fmla="*/ 3 w 75"/>
                  <a:gd name="T5" fmla="*/ 3 h 72"/>
                  <a:gd name="T6" fmla="*/ 2 w 75"/>
                  <a:gd name="T7" fmla="*/ 1 h 72"/>
                  <a:gd name="T8" fmla="*/ 3 w 75"/>
                  <a:gd name="T9" fmla="*/ 0 h 72"/>
                  <a:gd name="T10" fmla="*/ 3 w 75"/>
                  <a:gd name="T11" fmla="*/ 0 h 72"/>
                  <a:gd name="T12" fmla="*/ 4 w 75"/>
                  <a:gd name="T13" fmla="*/ 3 h 72"/>
                  <a:gd name="T14" fmla="*/ 5 w 75"/>
                  <a:gd name="T15" fmla="*/ 3 h 72"/>
                  <a:gd name="T16" fmla="*/ 5 w 75"/>
                  <a:gd name="T17" fmla="*/ 5 h 72"/>
                  <a:gd name="T18" fmla="*/ 5 w 75"/>
                  <a:gd name="T19" fmla="*/ 5 h 72"/>
                  <a:gd name="T20" fmla="*/ 5 w 75"/>
                  <a:gd name="T21" fmla="*/ 5 h 72"/>
                  <a:gd name="T22" fmla="*/ 5 w 75"/>
                  <a:gd name="T23" fmla="*/ 5 h 72"/>
                  <a:gd name="T24" fmla="*/ 5 w 75"/>
                  <a:gd name="T25" fmla="*/ 5 h 72"/>
                  <a:gd name="T26" fmla="*/ 3 w 75"/>
                  <a:gd name="T27" fmla="*/ 5 h 72"/>
                  <a:gd name="T28" fmla="*/ 3 w 75"/>
                  <a:gd name="T29" fmla="*/ 5 h 72"/>
                  <a:gd name="T30" fmla="*/ 4 w 75"/>
                  <a:gd name="T31" fmla="*/ 5 h 72"/>
                  <a:gd name="T32" fmla="*/ 4 w 75"/>
                  <a:gd name="T33" fmla="*/ 5 h 72"/>
                  <a:gd name="T34" fmla="*/ 4 w 75"/>
                  <a:gd name="T35" fmla="*/ 5 h 72"/>
                  <a:gd name="T36" fmla="*/ 4 w 75"/>
                  <a:gd name="T37" fmla="*/ 5 h 72"/>
                  <a:gd name="T38" fmla="*/ 4 w 75"/>
                  <a:gd name="T39" fmla="*/ 5 h 72"/>
                  <a:gd name="T40" fmla="*/ 4 w 75"/>
                  <a:gd name="T41" fmla="*/ 3 h 72"/>
                  <a:gd name="T42" fmla="*/ 4 w 75"/>
                  <a:gd name="T43" fmla="*/ 3 h 72"/>
                  <a:gd name="T44" fmla="*/ 3 w 75"/>
                  <a:gd name="T45" fmla="*/ 3 h 72"/>
                  <a:gd name="T46" fmla="*/ 2 w 75"/>
                  <a:gd name="T47" fmla="*/ 3 h 72"/>
                  <a:gd name="T48" fmla="*/ 1 w 75"/>
                  <a:gd name="T49" fmla="*/ 3 h 72"/>
                  <a:gd name="T50" fmla="*/ 1 w 75"/>
                  <a:gd name="T51" fmla="*/ 5 h 72"/>
                  <a:gd name="T52" fmla="*/ 1 w 75"/>
                  <a:gd name="T53" fmla="*/ 5 h 72"/>
                  <a:gd name="T54" fmla="*/ 2 w 75"/>
                  <a:gd name="T55" fmla="*/ 5 h 72"/>
                  <a:gd name="T56" fmla="*/ 2 w 75"/>
                  <a:gd name="T57" fmla="*/ 5 h 72"/>
                  <a:gd name="T58" fmla="*/ 0 w 75"/>
                  <a:gd name="T59" fmla="*/ 5 h 72"/>
                  <a:gd name="T60" fmla="*/ 0 w 75"/>
                  <a:gd name="T61" fmla="*/ 5 h 72"/>
                  <a:gd name="T62" fmla="*/ 1 w 75"/>
                  <a:gd name="T63" fmla="*/ 5 h 72"/>
                  <a:gd name="T64" fmla="*/ 1 w 75"/>
                  <a:gd name="T65" fmla="*/ 5 h 72"/>
                  <a:gd name="T66" fmla="*/ 1 w 75"/>
                  <a:gd name="T67" fmla="*/ 5 h 72"/>
                  <a:gd name="T68" fmla="*/ 1 w 75"/>
                  <a:gd name="T69" fmla="*/ 5 h 72"/>
                  <a:gd name="T70" fmla="*/ 1 w 75"/>
                  <a:gd name="T71" fmla="*/ 3 h 72"/>
                  <a:gd name="T72" fmla="*/ 1 w 75"/>
                  <a:gd name="T73" fmla="*/ 3 h 72"/>
                  <a:gd name="T74" fmla="*/ 3 w 75"/>
                  <a:gd name="T75" fmla="*/ 0 h 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
                  <a:gd name="T115" fmla="*/ 0 h 72"/>
                  <a:gd name="T116" fmla="*/ 75 w 75"/>
                  <a:gd name="T117" fmla="*/ 72 h 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 h="72">
                    <a:moveTo>
                      <a:pt x="32" y="23"/>
                    </a:moveTo>
                    <a:lnTo>
                      <a:pt x="21" y="48"/>
                    </a:lnTo>
                    <a:lnTo>
                      <a:pt x="43" y="48"/>
                    </a:lnTo>
                    <a:lnTo>
                      <a:pt x="32" y="23"/>
                    </a:lnTo>
                    <a:close/>
                    <a:moveTo>
                      <a:pt x="37" y="0"/>
                    </a:moveTo>
                    <a:lnTo>
                      <a:pt x="39" y="0"/>
                    </a:lnTo>
                    <a:lnTo>
                      <a:pt x="64" y="58"/>
                    </a:lnTo>
                    <a:lnTo>
                      <a:pt x="67" y="62"/>
                    </a:lnTo>
                    <a:lnTo>
                      <a:pt x="68" y="66"/>
                    </a:lnTo>
                    <a:lnTo>
                      <a:pt x="70" y="67"/>
                    </a:lnTo>
                    <a:lnTo>
                      <a:pt x="72" y="69"/>
                    </a:lnTo>
                    <a:lnTo>
                      <a:pt x="75" y="69"/>
                    </a:lnTo>
                    <a:lnTo>
                      <a:pt x="75" y="72"/>
                    </a:lnTo>
                    <a:lnTo>
                      <a:pt x="42" y="72"/>
                    </a:lnTo>
                    <a:lnTo>
                      <a:pt x="42" y="69"/>
                    </a:lnTo>
                    <a:lnTo>
                      <a:pt x="50" y="69"/>
                    </a:lnTo>
                    <a:lnTo>
                      <a:pt x="50" y="67"/>
                    </a:lnTo>
                    <a:lnTo>
                      <a:pt x="51" y="66"/>
                    </a:lnTo>
                    <a:lnTo>
                      <a:pt x="51" y="65"/>
                    </a:lnTo>
                    <a:lnTo>
                      <a:pt x="50" y="65"/>
                    </a:lnTo>
                    <a:lnTo>
                      <a:pt x="50" y="62"/>
                    </a:lnTo>
                    <a:lnTo>
                      <a:pt x="49" y="59"/>
                    </a:lnTo>
                    <a:lnTo>
                      <a:pt x="46" y="52"/>
                    </a:lnTo>
                    <a:lnTo>
                      <a:pt x="19" y="52"/>
                    </a:lnTo>
                    <a:lnTo>
                      <a:pt x="15" y="59"/>
                    </a:lnTo>
                    <a:lnTo>
                      <a:pt x="15" y="67"/>
                    </a:lnTo>
                    <a:lnTo>
                      <a:pt x="16" y="69"/>
                    </a:lnTo>
                    <a:lnTo>
                      <a:pt x="25" y="69"/>
                    </a:lnTo>
                    <a:lnTo>
                      <a:pt x="25" y="72"/>
                    </a:lnTo>
                    <a:lnTo>
                      <a:pt x="0" y="72"/>
                    </a:lnTo>
                    <a:lnTo>
                      <a:pt x="0" y="69"/>
                    </a:lnTo>
                    <a:lnTo>
                      <a:pt x="2" y="69"/>
                    </a:lnTo>
                    <a:lnTo>
                      <a:pt x="4" y="67"/>
                    </a:lnTo>
                    <a:lnTo>
                      <a:pt x="7" y="66"/>
                    </a:lnTo>
                    <a:lnTo>
                      <a:pt x="8" y="65"/>
                    </a:lnTo>
                    <a:lnTo>
                      <a:pt x="9" y="60"/>
                    </a:lnTo>
                    <a:lnTo>
                      <a:pt x="12" y="56"/>
                    </a:lnTo>
                    <a:lnTo>
                      <a:pt x="37"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84" name="Freeform 385"/>
              <p:cNvSpPr>
                <a:spLocks/>
              </p:cNvSpPr>
              <p:nvPr/>
            </p:nvSpPr>
            <p:spPr bwMode="auto">
              <a:xfrm>
                <a:off x="3836" y="1869"/>
                <a:ext cx="51" cy="36"/>
              </a:xfrm>
              <a:custGeom>
                <a:avLst/>
                <a:gdLst>
                  <a:gd name="T0" fmla="*/ 0 w 102"/>
                  <a:gd name="T1" fmla="*/ 0 h 71"/>
                  <a:gd name="T2" fmla="*/ 2 w 102"/>
                  <a:gd name="T3" fmla="*/ 0 h 71"/>
                  <a:gd name="T4" fmla="*/ 2 w 102"/>
                  <a:gd name="T5" fmla="*/ 1 h 71"/>
                  <a:gd name="T6" fmla="*/ 2 w 102"/>
                  <a:gd name="T7" fmla="*/ 1 h 71"/>
                  <a:gd name="T8" fmla="*/ 2 w 102"/>
                  <a:gd name="T9" fmla="*/ 1 h 71"/>
                  <a:gd name="T10" fmla="*/ 2 w 102"/>
                  <a:gd name="T11" fmla="*/ 1 h 71"/>
                  <a:gd name="T12" fmla="*/ 2 w 102"/>
                  <a:gd name="T13" fmla="*/ 1 h 71"/>
                  <a:gd name="T14" fmla="*/ 2 w 102"/>
                  <a:gd name="T15" fmla="*/ 1 h 71"/>
                  <a:gd name="T16" fmla="*/ 2 w 102"/>
                  <a:gd name="T17" fmla="*/ 1 h 71"/>
                  <a:gd name="T18" fmla="*/ 3 w 102"/>
                  <a:gd name="T19" fmla="*/ 3 h 71"/>
                  <a:gd name="T20" fmla="*/ 3 w 102"/>
                  <a:gd name="T21" fmla="*/ 2 h 71"/>
                  <a:gd name="T22" fmla="*/ 3 w 102"/>
                  <a:gd name="T23" fmla="*/ 1 h 71"/>
                  <a:gd name="T24" fmla="*/ 3 w 102"/>
                  <a:gd name="T25" fmla="*/ 1 h 71"/>
                  <a:gd name="T26" fmla="*/ 3 w 102"/>
                  <a:gd name="T27" fmla="*/ 1 h 71"/>
                  <a:gd name="T28" fmla="*/ 3 w 102"/>
                  <a:gd name="T29" fmla="*/ 1 h 71"/>
                  <a:gd name="T30" fmla="*/ 3 w 102"/>
                  <a:gd name="T31" fmla="*/ 1 h 71"/>
                  <a:gd name="T32" fmla="*/ 3 w 102"/>
                  <a:gd name="T33" fmla="*/ 1 h 71"/>
                  <a:gd name="T34" fmla="*/ 3 w 102"/>
                  <a:gd name="T35" fmla="*/ 1 h 71"/>
                  <a:gd name="T36" fmla="*/ 3 w 102"/>
                  <a:gd name="T37" fmla="*/ 1 h 71"/>
                  <a:gd name="T38" fmla="*/ 3 w 102"/>
                  <a:gd name="T39" fmla="*/ 1 h 71"/>
                  <a:gd name="T40" fmla="*/ 3 w 102"/>
                  <a:gd name="T41" fmla="*/ 0 h 71"/>
                  <a:gd name="T42" fmla="*/ 5 w 102"/>
                  <a:gd name="T43" fmla="*/ 0 h 71"/>
                  <a:gd name="T44" fmla="*/ 5 w 102"/>
                  <a:gd name="T45" fmla="*/ 1 h 71"/>
                  <a:gd name="T46" fmla="*/ 5 w 102"/>
                  <a:gd name="T47" fmla="*/ 1 h 71"/>
                  <a:gd name="T48" fmla="*/ 3 w 102"/>
                  <a:gd name="T49" fmla="*/ 1 h 71"/>
                  <a:gd name="T50" fmla="*/ 3 w 102"/>
                  <a:gd name="T51" fmla="*/ 1 h 71"/>
                  <a:gd name="T52" fmla="*/ 5 w 102"/>
                  <a:gd name="T53" fmla="*/ 1 h 71"/>
                  <a:gd name="T54" fmla="*/ 5 w 102"/>
                  <a:gd name="T55" fmla="*/ 3 h 71"/>
                  <a:gd name="T56" fmla="*/ 6 w 102"/>
                  <a:gd name="T57" fmla="*/ 1 h 71"/>
                  <a:gd name="T58" fmla="*/ 6 w 102"/>
                  <a:gd name="T59" fmla="*/ 1 h 71"/>
                  <a:gd name="T60" fmla="*/ 6 w 102"/>
                  <a:gd name="T61" fmla="*/ 1 h 71"/>
                  <a:gd name="T62" fmla="*/ 6 w 102"/>
                  <a:gd name="T63" fmla="*/ 1 h 71"/>
                  <a:gd name="T64" fmla="*/ 6 w 102"/>
                  <a:gd name="T65" fmla="*/ 1 h 71"/>
                  <a:gd name="T66" fmla="*/ 6 w 102"/>
                  <a:gd name="T67" fmla="*/ 1 h 71"/>
                  <a:gd name="T68" fmla="*/ 6 w 102"/>
                  <a:gd name="T69" fmla="*/ 1 h 71"/>
                  <a:gd name="T70" fmla="*/ 6 w 102"/>
                  <a:gd name="T71" fmla="*/ 0 h 71"/>
                  <a:gd name="T72" fmla="*/ 6 w 102"/>
                  <a:gd name="T73" fmla="*/ 0 h 71"/>
                  <a:gd name="T74" fmla="*/ 6 w 102"/>
                  <a:gd name="T75" fmla="*/ 1 h 71"/>
                  <a:gd name="T76" fmla="*/ 6 w 102"/>
                  <a:gd name="T77" fmla="*/ 1 h 71"/>
                  <a:gd name="T78" fmla="*/ 6 w 102"/>
                  <a:gd name="T79" fmla="*/ 1 h 71"/>
                  <a:gd name="T80" fmla="*/ 6 w 102"/>
                  <a:gd name="T81" fmla="*/ 1 h 71"/>
                  <a:gd name="T82" fmla="*/ 6 w 102"/>
                  <a:gd name="T83" fmla="*/ 1 h 71"/>
                  <a:gd name="T84" fmla="*/ 6 w 102"/>
                  <a:gd name="T85" fmla="*/ 1 h 71"/>
                  <a:gd name="T86" fmla="*/ 6 w 102"/>
                  <a:gd name="T87" fmla="*/ 1 h 71"/>
                  <a:gd name="T88" fmla="*/ 6 w 102"/>
                  <a:gd name="T89" fmla="*/ 1 h 71"/>
                  <a:gd name="T90" fmla="*/ 5 w 102"/>
                  <a:gd name="T91" fmla="*/ 5 h 71"/>
                  <a:gd name="T92" fmla="*/ 5 w 102"/>
                  <a:gd name="T93" fmla="*/ 5 h 71"/>
                  <a:gd name="T94" fmla="*/ 3 w 102"/>
                  <a:gd name="T95" fmla="*/ 2 h 71"/>
                  <a:gd name="T96" fmla="*/ 3 w 102"/>
                  <a:gd name="T97" fmla="*/ 5 h 71"/>
                  <a:gd name="T98" fmla="*/ 2 w 102"/>
                  <a:gd name="T99" fmla="*/ 5 h 71"/>
                  <a:gd name="T100" fmla="*/ 1 w 102"/>
                  <a:gd name="T101" fmla="*/ 1 h 71"/>
                  <a:gd name="T102" fmla="*/ 1 w 102"/>
                  <a:gd name="T103" fmla="*/ 1 h 71"/>
                  <a:gd name="T104" fmla="*/ 1 w 102"/>
                  <a:gd name="T105" fmla="*/ 1 h 71"/>
                  <a:gd name="T106" fmla="*/ 1 w 102"/>
                  <a:gd name="T107" fmla="*/ 1 h 71"/>
                  <a:gd name="T108" fmla="*/ 0 w 102"/>
                  <a:gd name="T109" fmla="*/ 1 h 71"/>
                  <a:gd name="T110" fmla="*/ 0 w 102"/>
                  <a:gd name="T111" fmla="*/ 0 h 7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2"/>
                  <a:gd name="T169" fmla="*/ 0 h 71"/>
                  <a:gd name="T170" fmla="*/ 102 w 102"/>
                  <a:gd name="T171" fmla="*/ 71 h 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2" h="71">
                    <a:moveTo>
                      <a:pt x="0" y="0"/>
                    </a:moveTo>
                    <a:lnTo>
                      <a:pt x="28" y="0"/>
                    </a:lnTo>
                    <a:lnTo>
                      <a:pt x="28" y="1"/>
                    </a:lnTo>
                    <a:lnTo>
                      <a:pt x="25" y="1"/>
                    </a:lnTo>
                    <a:lnTo>
                      <a:pt x="24" y="2"/>
                    </a:lnTo>
                    <a:lnTo>
                      <a:pt x="22" y="2"/>
                    </a:lnTo>
                    <a:lnTo>
                      <a:pt x="22" y="7"/>
                    </a:lnTo>
                    <a:lnTo>
                      <a:pt x="24" y="9"/>
                    </a:lnTo>
                    <a:lnTo>
                      <a:pt x="25" y="14"/>
                    </a:lnTo>
                    <a:lnTo>
                      <a:pt x="39" y="46"/>
                    </a:lnTo>
                    <a:lnTo>
                      <a:pt x="51" y="19"/>
                    </a:lnTo>
                    <a:lnTo>
                      <a:pt x="48" y="12"/>
                    </a:lnTo>
                    <a:lnTo>
                      <a:pt x="46" y="9"/>
                    </a:lnTo>
                    <a:lnTo>
                      <a:pt x="46" y="8"/>
                    </a:lnTo>
                    <a:lnTo>
                      <a:pt x="45" y="5"/>
                    </a:lnTo>
                    <a:lnTo>
                      <a:pt x="45" y="4"/>
                    </a:lnTo>
                    <a:lnTo>
                      <a:pt x="44" y="2"/>
                    </a:lnTo>
                    <a:lnTo>
                      <a:pt x="42" y="2"/>
                    </a:lnTo>
                    <a:lnTo>
                      <a:pt x="39" y="1"/>
                    </a:lnTo>
                    <a:lnTo>
                      <a:pt x="37" y="1"/>
                    </a:lnTo>
                    <a:lnTo>
                      <a:pt x="37" y="0"/>
                    </a:lnTo>
                    <a:lnTo>
                      <a:pt x="69" y="0"/>
                    </a:lnTo>
                    <a:lnTo>
                      <a:pt x="69" y="1"/>
                    </a:lnTo>
                    <a:lnTo>
                      <a:pt x="65" y="1"/>
                    </a:lnTo>
                    <a:lnTo>
                      <a:pt x="63" y="2"/>
                    </a:lnTo>
                    <a:lnTo>
                      <a:pt x="63" y="9"/>
                    </a:lnTo>
                    <a:lnTo>
                      <a:pt x="65" y="12"/>
                    </a:lnTo>
                    <a:lnTo>
                      <a:pt x="79" y="46"/>
                    </a:lnTo>
                    <a:lnTo>
                      <a:pt x="88" y="15"/>
                    </a:lnTo>
                    <a:lnTo>
                      <a:pt x="90" y="12"/>
                    </a:lnTo>
                    <a:lnTo>
                      <a:pt x="90" y="11"/>
                    </a:lnTo>
                    <a:lnTo>
                      <a:pt x="91" y="9"/>
                    </a:lnTo>
                    <a:lnTo>
                      <a:pt x="91" y="4"/>
                    </a:lnTo>
                    <a:lnTo>
                      <a:pt x="88" y="1"/>
                    </a:lnTo>
                    <a:lnTo>
                      <a:pt x="84" y="1"/>
                    </a:lnTo>
                    <a:lnTo>
                      <a:pt x="84" y="0"/>
                    </a:lnTo>
                    <a:lnTo>
                      <a:pt x="102" y="0"/>
                    </a:lnTo>
                    <a:lnTo>
                      <a:pt x="102" y="1"/>
                    </a:lnTo>
                    <a:lnTo>
                      <a:pt x="101" y="1"/>
                    </a:lnTo>
                    <a:lnTo>
                      <a:pt x="100" y="2"/>
                    </a:lnTo>
                    <a:lnTo>
                      <a:pt x="98" y="2"/>
                    </a:lnTo>
                    <a:lnTo>
                      <a:pt x="98" y="4"/>
                    </a:lnTo>
                    <a:lnTo>
                      <a:pt x="97" y="4"/>
                    </a:lnTo>
                    <a:lnTo>
                      <a:pt x="97" y="5"/>
                    </a:lnTo>
                    <a:lnTo>
                      <a:pt x="94" y="14"/>
                    </a:lnTo>
                    <a:lnTo>
                      <a:pt x="73" y="71"/>
                    </a:lnTo>
                    <a:lnTo>
                      <a:pt x="72" y="71"/>
                    </a:lnTo>
                    <a:lnTo>
                      <a:pt x="52" y="25"/>
                    </a:lnTo>
                    <a:lnTo>
                      <a:pt x="34" y="71"/>
                    </a:lnTo>
                    <a:lnTo>
                      <a:pt x="31" y="71"/>
                    </a:lnTo>
                    <a:lnTo>
                      <a:pt x="8" y="14"/>
                    </a:lnTo>
                    <a:lnTo>
                      <a:pt x="7" y="8"/>
                    </a:lnTo>
                    <a:lnTo>
                      <a:pt x="6" y="5"/>
                    </a:lnTo>
                    <a:lnTo>
                      <a:pt x="1" y="1"/>
                    </a:lnTo>
                    <a:lnTo>
                      <a:pt x="0" y="1"/>
                    </a:lnTo>
                    <a:lnTo>
                      <a:pt x="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85" name="Freeform 386"/>
              <p:cNvSpPr>
                <a:spLocks/>
              </p:cNvSpPr>
              <p:nvPr/>
            </p:nvSpPr>
            <p:spPr bwMode="auto">
              <a:xfrm>
                <a:off x="3890" y="1868"/>
                <a:ext cx="33" cy="37"/>
              </a:xfrm>
              <a:custGeom>
                <a:avLst/>
                <a:gdLst>
                  <a:gd name="T0" fmla="*/ 1 w 66"/>
                  <a:gd name="T1" fmla="*/ 0 h 73"/>
                  <a:gd name="T2" fmla="*/ 2 w 66"/>
                  <a:gd name="T3" fmla="*/ 0 h 73"/>
                  <a:gd name="T4" fmla="*/ 3 w 66"/>
                  <a:gd name="T5" fmla="*/ 1 h 73"/>
                  <a:gd name="T6" fmla="*/ 3 w 66"/>
                  <a:gd name="T7" fmla="*/ 1 h 73"/>
                  <a:gd name="T8" fmla="*/ 3 w 66"/>
                  <a:gd name="T9" fmla="*/ 1 h 73"/>
                  <a:gd name="T10" fmla="*/ 3 w 66"/>
                  <a:gd name="T11" fmla="*/ 1 h 73"/>
                  <a:gd name="T12" fmla="*/ 3 w 66"/>
                  <a:gd name="T13" fmla="*/ 1 h 73"/>
                  <a:gd name="T14" fmla="*/ 4 w 66"/>
                  <a:gd name="T15" fmla="*/ 0 h 73"/>
                  <a:gd name="T16" fmla="*/ 4 w 66"/>
                  <a:gd name="T17" fmla="*/ 0 h 73"/>
                  <a:gd name="T18" fmla="*/ 4 w 66"/>
                  <a:gd name="T19" fmla="*/ 2 h 73"/>
                  <a:gd name="T20" fmla="*/ 4 w 66"/>
                  <a:gd name="T21" fmla="*/ 2 h 73"/>
                  <a:gd name="T22" fmla="*/ 3 w 66"/>
                  <a:gd name="T23" fmla="*/ 1 h 73"/>
                  <a:gd name="T24" fmla="*/ 3 w 66"/>
                  <a:gd name="T25" fmla="*/ 1 h 73"/>
                  <a:gd name="T26" fmla="*/ 3 w 66"/>
                  <a:gd name="T27" fmla="*/ 1 h 73"/>
                  <a:gd name="T28" fmla="*/ 3 w 66"/>
                  <a:gd name="T29" fmla="*/ 1 h 73"/>
                  <a:gd name="T30" fmla="*/ 2 w 66"/>
                  <a:gd name="T31" fmla="*/ 1 h 73"/>
                  <a:gd name="T32" fmla="*/ 1 w 66"/>
                  <a:gd name="T33" fmla="*/ 1 h 73"/>
                  <a:gd name="T34" fmla="*/ 1 w 66"/>
                  <a:gd name="T35" fmla="*/ 1 h 73"/>
                  <a:gd name="T36" fmla="*/ 1 w 66"/>
                  <a:gd name="T37" fmla="*/ 1 h 73"/>
                  <a:gd name="T38" fmla="*/ 1 w 66"/>
                  <a:gd name="T39" fmla="*/ 2 h 73"/>
                  <a:gd name="T40" fmla="*/ 1 w 66"/>
                  <a:gd name="T41" fmla="*/ 2 h 73"/>
                  <a:gd name="T42" fmla="*/ 1 w 66"/>
                  <a:gd name="T43" fmla="*/ 3 h 73"/>
                  <a:gd name="T44" fmla="*/ 1 w 66"/>
                  <a:gd name="T45" fmla="*/ 3 h 73"/>
                  <a:gd name="T46" fmla="*/ 1 w 66"/>
                  <a:gd name="T47" fmla="*/ 4 h 73"/>
                  <a:gd name="T48" fmla="*/ 1 w 66"/>
                  <a:gd name="T49" fmla="*/ 4 h 73"/>
                  <a:gd name="T50" fmla="*/ 1 w 66"/>
                  <a:gd name="T51" fmla="*/ 4 h 73"/>
                  <a:gd name="T52" fmla="*/ 1 w 66"/>
                  <a:gd name="T53" fmla="*/ 4 h 73"/>
                  <a:gd name="T54" fmla="*/ 2 w 66"/>
                  <a:gd name="T55" fmla="*/ 5 h 73"/>
                  <a:gd name="T56" fmla="*/ 2 w 66"/>
                  <a:gd name="T57" fmla="*/ 5 h 73"/>
                  <a:gd name="T58" fmla="*/ 2 w 66"/>
                  <a:gd name="T59" fmla="*/ 5 h 73"/>
                  <a:gd name="T60" fmla="*/ 2 w 66"/>
                  <a:gd name="T61" fmla="*/ 5 h 73"/>
                  <a:gd name="T62" fmla="*/ 3 w 66"/>
                  <a:gd name="T63" fmla="*/ 5 h 73"/>
                  <a:gd name="T64" fmla="*/ 3 w 66"/>
                  <a:gd name="T65" fmla="*/ 5 h 73"/>
                  <a:gd name="T66" fmla="*/ 3 w 66"/>
                  <a:gd name="T67" fmla="*/ 4 h 73"/>
                  <a:gd name="T68" fmla="*/ 3 w 66"/>
                  <a:gd name="T69" fmla="*/ 4 h 73"/>
                  <a:gd name="T70" fmla="*/ 4 w 66"/>
                  <a:gd name="T71" fmla="*/ 4 h 73"/>
                  <a:gd name="T72" fmla="*/ 4 w 66"/>
                  <a:gd name="T73" fmla="*/ 4 h 73"/>
                  <a:gd name="T74" fmla="*/ 3 w 66"/>
                  <a:gd name="T75" fmla="*/ 5 h 73"/>
                  <a:gd name="T76" fmla="*/ 3 w 66"/>
                  <a:gd name="T77" fmla="*/ 5 h 73"/>
                  <a:gd name="T78" fmla="*/ 3 w 66"/>
                  <a:gd name="T79" fmla="*/ 5 h 73"/>
                  <a:gd name="T80" fmla="*/ 3 w 66"/>
                  <a:gd name="T81" fmla="*/ 5 h 73"/>
                  <a:gd name="T82" fmla="*/ 2 w 66"/>
                  <a:gd name="T83" fmla="*/ 5 h 73"/>
                  <a:gd name="T84" fmla="*/ 1 w 66"/>
                  <a:gd name="T85" fmla="*/ 5 h 73"/>
                  <a:gd name="T86" fmla="*/ 1 w 66"/>
                  <a:gd name="T87" fmla="*/ 5 h 73"/>
                  <a:gd name="T88" fmla="*/ 1 w 66"/>
                  <a:gd name="T89" fmla="*/ 5 h 73"/>
                  <a:gd name="T90" fmla="*/ 1 w 66"/>
                  <a:gd name="T91" fmla="*/ 4 h 73"/>
                  <a:gd name="T92" fmla="*/ 1 w 66"/>
                  <a:gd name="T93" fmla="*/ 4 h 73"/>
                  <a:gd name="T94" fmla="*/ 1 w 66"/>
                  <a:gd name="T95" fmla="*/ 4 h 73"/>
                  <a:gd name="T96" fmla="*/ 0 w 66"/>
                  <a:gd name="T97" fmla="*/ 3 h 73"/>
                  <a:gd name="T98" fmla="*/ 0 w 66"/>
                  <a:gd name="T99" fmla="*/ 2 h 73"/>
                  <a:gd name="T100" fmla="*/ 1 w 66"/>
                  <a:gd name="T101" fmla="*/ 2 h 73"/>
                  <a:gd name="T102" fmla="*/ 1 w 66"/>
                  <a:gd name="T103" fmla="*/ 1 h 73"/>
                  <a:gd name="T104" fmla="*/ 1 w 66"/>
                  <a:gd name="T105" fmla="*/ 1 h 73"/>
                  <a:gd name="T106" fmla="*/ 1 w 66"/>
                  <a:gd name="T107" fmla="*/ 1 h 73"/>
                  <a:gd name="T108" fmla="*/ 1 w 66"/>
                  <a:gd name="T109" fmla="*/ 1 h 73"/>
                  <a:gd name="T110" fmla="*/ 1 w 66"/>
                  <a:gd name="T111" fmla="*/ 0 h 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6"/>
                  <a:gd name="T169" fmla="*/ 0 h 73"/>
                  <a:gd name="T170" fmla="*/ 66 w 66"/>
                  <a:gd name="T171" fmla="*/ 73 h 7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6" h="73">
                    <a:moveTo>
                      <a:pt x="31" y="0"/>
                    </a:moveTo>
                    <a:lnTo>
                      <a:pt x="43" y="0"/>
                    </a:lnTo>
                    <a:lnTo>
                      <a:pt x="55" y="3"/>
                    </a:lnTo>
                    <a:lnTo>
                      <a:pt x="57" y="4"/>
                    </a:lnTo>
                    <a:lnTo>
                      <a:pt x="62" y="4"/>
                    </a:lnTo>
                    <a:lnTo>
                      <a:pt x="63" y="3"/>
                    </a:lnTo>
                    <a:lnTo>
                      <a:pt x="63" y="2"/>
                    </a:lnTo>
                    <a:lnTo>
                      <a:pt x="64" y="0"/>
                    </a:lnTo>
                    <a:lnTo>
                      <a:pt x="66" y="0"/>
                    </a:lnTo>
                    <a:lnTo>
                      <a:pt x="66" y="24"/>
                    </a:lnTo>
                    <a:lnTo>
                      <a:pt x="64" y="24"/>
                    </a:lnTo>
                    <a:lnTo>
                      <a:pt x="59" y="13"/>
                    </a:lnTo>
                    <a:lnTo>
                      <a:pt x="55" y="10"/>
                    </a:lnTo>
                    <a:lnTo>
                      <a:pt x="52" y="7"/>
                    </a:lnTo>
                    <a:lnTo>
                      <a:pt x="48" y="4"/>
                    </a:lnTo>
                    <a:lnTo>
                      <a:pt x="38" y="4"/>
                    </a:lnTo>
                    <a:lnTo>
                      <a:pt x="29" y="7"/>
                    </a:lnTo>
                    <a:lnTo>
                      <a:pt x="27" y="11"/>
                    </a:lnTo>
                    <a:lnTo>
                      <a:pt x="24" y="14"/>
                    </a:lnTo>
                    <a:lnTo>
                      <a:pt x="20" y="23"/>
                    </a:lnTo>
                    <a:lnTo>
                      <a:pt x="20" y="28"/>
                    </a:lnTo>
                    <a:lnTo>
                      <a:pt x="18" y="35"/>
                    </a:lnTo>
                    <a:lnTo>
                      <a:pt x="20" y="45"/>
                    </a:lnTo>
                    <a:lnTo>
                      <a:pt x="21" y="53"/>
                    </a:lnTo>
                    <a:lnTo>
                      <a:pt x="24" y="58"/>
                    </a:lnTo>
                    <a:lnTo>
                      <a:pt x="25" y="62"/>
                    </a:lnTo>
                    <a:lnTo>
                      <a:pt x="28" y="63"/>
                    </a:lnTo>
                    <a:lnTo>
                      <a:pt x="32" y="66"/>
                    </a:lnTo>
                    <a:lnTo>
                      <a:pt x="36" y="67"/>
                    </a:lnTo>
                    <a:lnTo>
                      <a:pt x="42" y="69"/>
                    </a:lnTo>
                    <a:lnTo>
                      <a:pt x="46" y="67"/>
                    </a:lnTo>
                    <a:lnTo>
                      <a:pt x="50" y="67"/>
                    </a:lnTo>
                    <a:lnTo>
                      <a:pt x="55" y="65"/>
                    </a:lnTo>
                    <a:lnTo>
                      <a:pt x="57" y="63"/>
                    </a:lnTo>
                    <a:lnTo>
                      <a:pt x="62" y="59"/>
                    </a:lnTo>
                    <a:lnTo>
                      <a:pt x="64" y="55"/>
                    </a:lnTo>
                    <a:lnTo>
                      <a:pt x="64" y="62"/>
                    </a:lnTo>
                    <a:lnTo>
                      <a:pt x="60" y="65"/>
                    </a:lnTo>
                    <a:lnTo>
                      <a:pt x="57" y="67"/>
                    </a:lnTo>
                    <a:lnTo>
                      <a:pt x="53" y="70"/>
                    </a:lnTo>
                    <a:lnTo>
                      <a:pt x="49" y="72"/>
                    </a:lnTo>
                    <a:lnTo>
                      <a:pt x="43" y="73"/>
                    </a:lnTo>
                    <a:lnTo>
                      <a:pt x="31" y="73"/>
                    </a:lnTo>
                    <a:lnTo>
                      <a:pt x="24" y="72"/>
                    </a:lnTo>
                    <a:lnTo>
                      <a:pt x="17" y="69"/>
                    </a:lnTo>
                    <a:lnTo>
                      <a:pt x="8" y="60"/>
                    </a:lnTo>
                    <a:lnTo>
                      <a:pt x="4" y="55"/>
                    </a:lnTo>
                    <a:lnTo>
                      <a:pt x="1" y="49"/>
                    </a:lnTo>
                    <a:lnTo>
                      <a:pt x="0" y="44"/>
                    </a:lnTo>
                    <a:lnTo>
                      <a:pt x="0" y="31"/>
                    </a:lnTo>
                    <a:lnTo>
                      <a:pt x="3" y="24"/>
                    </a:lnTo>
                    <a:lnTo>
                      <a:pt x="8" y="13"/>
                    </a:lnTo>
                    <a:lnTo>
                      <a:pt x="14" y="9"/>
                    </a:lnTo>
                    <a:lnTo>
                      <a:pt x="18" y="4"/>
                    </a:lnTo>
                    <a:lnTo>
                      <a:pt x="25" y="2"/>
                    </a:lnTo>
                    <a:lnTo>
                      <a:pt x="31"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86" name="Freeform 387"/>
              <p:cNvSpPr>
                <a:spLocks/>
              </p:cNvSpPr>
              <p:nvPr/>
            </p:nvSpPr>
            <p:spPr bwMode="auto">
              <a:xfrm>
                <a:off x="3926" y="1868"/>
                <a:ext cx="15" cy="37"/>
              </a:xfrm>
              <a:custGeom>
                <a:avLst/>
                <a:gdLst>
                  <a:gd name="T0" fmla="*/ 1 w 31"/>
                  <a:gd name="T1" fmla="*/ 0 h 73"/>
                  <a:gd name="T2" fmla="*/ 1 w 31"/>
                  <a:gd name="T3" fmla="*/ 0 h 73"/>
                  <a:gd name="T4" fmla="*/ 0 w 31"/>
                  <a:gd name="T5" fmla="*/ 5 h 73"/>
                  <a:gd name="T6" fmla="*/ 0 w 31"/>
                  <a:gd name="T7" fmla="*/ 5 h 73"/>
                  <a:gd name="T8" fmla="*/ 1 w 31"/>
                  <a:gd name="T9" fmla="*/ 0 h 73"/>
                  <a:gd name="T10" fmla="*/ 0 60000 65536"/>
                  <a:gd name="T11" fmla="*/ 0 60000 65536"/>
                  <a:gd name="T12" fmla="*/ 0 60000 65536"/>
                  <a:gd name="T13" fmla="*/ 0 60000 65536"/>
                  <a:gd name="T14" fmla="*/ 0 60000 65536"/>
                  <a:gd name="T15" fmla="*/ 0 w 31"/>
                  <a:gd name="T16" fmla="*/ 0 h 73"/>
                  <a:gd name="T17" fmla="*/ 31 w 31"/>
                  <a:gd name="T18" fmla="*/ 73 h 73"/>
                </a:gdLst>
                <a:ahLst/>
                <a:cxnLst>
                  <a:cxn ang="T10">
                    <a:pos x="T0" y="T1"/>
                  </a:cxn>
                  <a:cxn ang="T11">
                    <a:pos x="T2" y="T3"/>
                  </a:cxn>
                  <a:cxn ang="T12">
                    <a:pos x="T4" y="T5"/>
                  </a:cxn>
                  <a:cxn ang="T13">
                    <a:pos x="T6" y="T7"/>
                  </a:cxn>
                  <a:cxn ang="T14">
                    <a:pos x="T8" y="T9"/>
                  </a:cxn>
                </a:cxnLst>
                <a:rect l="T15" t="T16" r="T17" b="T18"/>
                <a:pathLst>
                  <a:path w="31" h="73">
                    <a:moveTo>
                      <a:pt x="26" y="0"/>
                    </a:moveTo>
                    <a:lnTo>
                      <a:pt x="31" y="0"/>
                    </a:lnTo>
                    <a:lnTo>
                      <a:pt x="7" y="73"/>
                    </a:lnTo>
                    <a:lnTo>
                      <a:pt x="0" y="73"/>
                    </a:lnTo>
                    <a:lnTo>
                      <a:pt x="26"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87" name="Freeform 388"/>
              <p:cNvSpPr>
                <a:spLocks noEditPoints="1"/>
              </p:cNvSpPr>
              <p:nvPr/>
            </p:nvSpPr>
            <p:spPr bwMode="auto">
              <a:xfrm>
                <a:off x="3957" y="1868"/>
                <a:ext cx="11" cy="36"/>
              </a:xfrm>
              <a:custGeom>
                <a:avLst/>
                <a:gdLst>
                  <a:gd name="T0" fmla="*/ 0 w 23"/>
                  <a:gd name="T1" fmla="*/ 1 h 72"/>
                  <a:gd name="T2" fmla="*/ 1 w 23"/>
                  <a:gd name="T3" fmla="*/ 1 h 72"/>
                  <a:gd name="T4" fmla="*/ 1 w 23"/>
                  <a:gd name="T5" fmla="*/ 5 h 72"/>
                  <a:gd name="T6" fmla="*/ 1 w 23"/>
                  <a:gd name="T7" fmla="*/ 5 h 72"/>
                  <a:gd name="T8" fmla="*/ 1 w 23"/>
                  <a:gd name="T9" fmla="*/ 5 h 72"/>
                  <a:gd name="T10" fmla="*/ 1 w 23"/>
                  <a:gd name="T11" fmla="*/ 5 h 72"/>
                  <a:gd name="T12" fmla="*/ 1 w 23"/>
                  <a:gd name="T13" fmla="*/ 5 h 72"/>
                  <a:gd name="T14" fmla="*/ 0 w 23"/>
                  <a:gd name="T15" fmla="*/ 5 h 72"/>
                  <a:gd name="T16" fmla="*/ 0 w 23"/>
                  <a:gd name="T17" fmla="*/ 5 h 72"/>
                  <a:gd name="T18" fmla="*/ 0 w 23"/>
                  <a:gd name="T19" fmla="*/ 5 h 72"/>
                  <a:gd name="T20" fmla="*/ 0 w 23"/>
                  <a:gd name="T21" fmla="*/ 5 h 72"/>
                  <a:gd name="T22" fmla="*/ 0 w 23"/>
                  <a:gd name="T23" fmla="*/ 5 h 72"/>
                  <a:gd name="T24" fmla="*/ 0 w 23"/>
                  <a:gd name="T25" fmla="*/ 2 h 72"/>
                  <a:gd name="T26" fmla="*/ 0 w 23"/>
                  <a:gd name="T27" fmla="*/ 1 h 72"/>
                  <a:gd name="T28" fmla="*/ 0 w 23"/>
                  <a:gd name="T29" fmla="*/ 1 h 72"/>
                  <a:gd name="T30" fmla="*/ 0 w 23"/>
                  <a:gd name="T31" fmla="*/ 1 h 72"/>
                  <a:gd name="T32" fmla="*/ 0 w 23"/>
                  <a:gd name="T33" fmla="*/ 1 h 72"/>
                  <a:gd name="T34" fmla="*/ 0 w 23"/>
                  <a:gd name="T35" fmla="*/ 0 h 72"/>
                  <a:gd name="T36" fmla="*/ 0 w 23"/>
                  <a:gd name="T37" fmla="*/ 0 h 72"/>
                  <a:gd name="T38" fmla="*/ 0 w 23"/>
                  <a:gd name="T39" fmla="*/ 1 h 72"/>
                  <a:gd name="T40" fmla="*/ 0 w 23"/>
                  <a:gd name="T41" fmla="*/ 1 h 72"/>
                  <a:gd name="T42" fmla="*/ 1 w 23"/>
                  <a:gd name="T43" fmla="*/ 1 h 72"/>
                  <a:gd name="T44" fmla="*/ 1 w 23"/>
                  <a:gd name="T45" fmla="*/ 1 h 72"/>
                  <a:gd name="T46" fmla="*/ 0 w 23"/>
                  <a:gd name="T47" fmla="*/ 1 h 72"/>
                  <a:gd name="T48" fmla="*/ 0 w 23"/>
                  <a:gd name="T49" fmla="*/ 1 h 72"/>
                  <a:gd name="T50" fmla="*/ 0 w 23"/>
                  <a:gd name="T51" fmla="*/ 1 h 72"/>
                  <a:gd name="T52" fmla="*/ 0 w 23"/>
                  <a:gd name="T53" fmla="*/ 1 h 72"/>
                  <a:gd name="T54" fmla="*/ 0 w 23"/>
                  <a:gd name="T55" fmla="*/ 1 h 72"/>
                  <a:gd name="T56" fmla="*/ 0 w 23"/>
                  <a:gd name="T57" fmla="*/ 1 h 72"/>
                  <a:gd name="T58" fmla="*/ 0 w 23"/>
                  <a:gd name="T59" fmla="*/ 0 h 7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
                  <a:gd name="T91" fmla="*/ 0 h 72"/>
                  <a:gd name="T92" fmla="*/ 23 w 23"/>
                  <a:gd name="T93" fmla="*/ 72 h 7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 h="72">
                    <a:moveTo>
                      <a:pt x="0" y="24"/>
                    </a:moveTo>
                    <a:lnTo>
                      <a:pt x="18" y="24"/>
                    </a:lnTo>
                    <a:lnTo>
                      <a:pt x="18" y="66"/>
                    </a:lnTo>
                    <a:lnTo>
                      <a:pt x="20" y="67"/>
                    </a:lnTo>
                    <a:lnTo>
                      <a:pt x="20" y="69"/>
                    </a:lnTo>
                    <a:lnTo>
                      <a:pt x="23" y="69"/>
                    </a:lnTo>
                    <a:lnTo>
                      <a:pt x="23" y="72"/>
                    </a:lnTo>
                    <a:lnTo>
                      <a:pt x="0" y="72"/>
                    </a:lnTo>
                    <a:lnTo>
                      <a:pt x="0" y="69"/>
                    </a:lnTo>
                    <a:lnTo>
                      <a:pt x="1" y="69"/>
                    </a:lnTo>
                    <a:lnTo>
                      <a:pt x="3" y="67"/>
                    </a:lnTo>
                    <a:lnTo>
                      <a:pt x="4" y="65"/>
                    </a:lnTo>
                    <a:lnTo>
                      <a:pt x="4" y="32"/>
                    </a:lnTo>
                    <a:lnTo>
                      <a:pt x="3" y="30"/>
                    </a:lnTo>
                    <a:lnTo>
                      <a:pt x="3" y="27"/>
                    </a:lnTo>
                    <a:lnTo>
                      <a:pt x="0" y="27"/>
                    </a:lnTo>
                    <a:lnTo>
                      <a:pt x="0" y="24"/>
                    </a:lnTo>
                    <a:close/>
                    <a:moveTo>
                      <a:pt x="7" y="0"/>
                    </a:moveTo>
                    <a:lnTo>
                      <a:pt x="13" y="0"/>
                    </a:lnTo>
                    <a:lnTo>
                      <a:pt x="14" y="2"/>
                    </a:lnTo>
                    <a:lnTo>
                      <a:pt x="15" y="2"/>
                    </a:lnTo>
                    <a:lnTo>
                      <a:pt x="18" y="7"/>
                    </a:lnTo>
                    <a:lnTo>
                      <a:pt x="17" y="10"/>
                    </a:lnTo>
                    <a:lnTo>
                      <a:pt x="13" y="14"/>
                    </a:lnTo>
                    <a:lnTo>
                      <a:pt x="8" y="14"/>
                    </a:lnTo>
                    <a:lnTo>
                      <a:pt x="4" y="10"/>
                    </a:lnTo>
                    <a:lnTo>
                      <a:pt x="4" y="6"/>
                    </a:lnTo>
                    <a:lnTo>
                      <a:pt x="6" y="3"/>
                    </a:lnTo>
                    <a:lnTo>
                      <a:pt x="6" y="2"/>
                    </a:lnTo>
                    <a:lnTo>
                      <a:pt x="7"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88" name="Freeform 389"/>
              <p:cNvSpPr>
                <a:spLocks/>
              </p:cNvSpPr>
              <p:nvPr/>
            </p:nvSpPr>
            <p:spPr bwMode="auto">
              <a:xfrm>
                <a:off x="3971" y="1879"/>
                <a:ext cx="25" cy="25"/>
              </a:xfrm>
              <a:custGeom>
                <a:avLst/>
                <a:gdLst>
                  <a:gd name="T0" fmla="*/ 3 w 49"/>
                  <a:gd name="T1" fmla="*/ 0 h 49"/>
                  <a:gd name="T2" fmla="*/ 3 w 49"/>
                  <a:gd name="T3" fmla="*/ 1 h 49"/>
                  <a:gd name="T4" fmla="*/ 3 w 49"/>
                  <a:gd name="T5" fmla="*/ 1 h 49"/>
                  <a:gd name="T6" fmla="*/ 3 w 49"/>
                  <a:gd name="T7" fmla="*/ 1 h 49"/>
                  <a:gd name="T8" fmla="*/ 3 w 49"/>
                  <a:gd name="T9" fmla="*/ 1 h 49"/>
                  <a:gd name="T10" fmla="*/ 3 w 49"/>
                  <a:gd name="T11" fmla="*/ 1 h 49"/>
                  <a:gd name="T12" fmla="*/ 3 w 49"/>
                  <a:gd name="T13" fmla="*/ 3 h 49"/>
                  <a:gd name="T14" fmla="*/ 3 w 49"/>
                  <a:gd name="T15" fmla="*/ 3 h 49"/>
                  <a:gd name="T16" fmla="*/ 3 w 49"/>
                  <a:gd name="T17" fmla="*/ 3 h 49"/>
                  <a:gd name="T18" fmla="*/ 4 w 49"/>
                  <a:gd name="T19" fmla="*/ 3 h 49"/>
                  <a:gd name="T20" fmla="*/ 4 w 49"/>
                  <a:gd name="T21" fmla="*/ 4 h 49"/>
                  <a:gd name="T22" fmla="*/ 2 w 49"/>
                  <a:gd name="T23" fmla="*/ 4 h 49"/>
                  <a:gd name="T24" fmla="*/ 2 w 49"/>
                  <a:gd name="T25" fmla="*/ 3 h 49"/>
                  <a:gd name="T26" fmla="*/ 2 w 49"/>
                  <a:gd name="T27" fmla="*/ 3 h 49"/>
                  <a:gd name="T28" fmla="*/ 2 w 49"/>
                  <a:gd name="T29" fmla="*/ 3 h 49"/>
                  <a:gd name="T30" fmla="*/ 2 w 49"/>
                  <a:gd name="T31" fmla="*/ 3 h 49"/>
                  <a:gd name="T32" fmla="*/ 2 w 49"/>
                  <a:gd name="T33" fmla="*/ 1 h 49"/>
                  <a:gd name="T34" fmla="*/ 2 w 49"/>
                  <a:gd name="T35" fmla="*/ 1 h 49"/>
                  <a:gd name="T36" fmla="*/ 2 w 49"/>
                  <a:gd name="T37" fmla="*/ 1 h 49"/>
                  <a:gd name="T38" fmla="*/ 2 w 49"/>
                  <a:gd name="T39" fmla="*/ 1 h 49"/>
                  <a:gd name="T40" fmla="*/ 2 w 49"/>
                  <a:gd name="T41" fmla="*/ 1 h 49"/>
                  <a:gd name="T42" fmla="*/ 2 w 49"/>
                  <a:gd name="T43" fmla="*/ 1 h 49"/>
                  <a:gd name="T44" fmla="*/ 2 w 49"/>
                  <a:gd name="T45" fmla="*/ 1 h 49"/>
                  <a:gd name="T46" fmla="*/ 2 w 49"/>
                  <a:gd name="T47" fmla="*/ 1 h 49"/>
                  <a:gd name="T48" fmla="*/ 2 w 49"/>
                  <a:gd name="T49" fmla="*/ 1 h 49"/>
                  <a:gd name="T50" fmla="*/ 2 w 49"/>
                  <a:gd name="T51" fmla="*/ 3 h 49"/>
                  <a:gd name="T52" fmla="*/ 2 w 49"/>
                  <a:gd name="T53" fmla="*/ 3 h 49"/>
                  <a:gd name="T54" fmla="*/ 2 w 49"/>
                  <a:gd name="T55" fmla="*/ 3 h 49"/>
                  <a:gd name="T56" fmla="*/ 2 w 49"/>
                  <a:gd name="T57" fmla="*/ 3 h 49"/>
                  <a:gd name="T58" fmla="*/ 2 w 49"/>
                  <a:gd name="T59" fmla="*/ 4 h 49"/>
                  <a:gd name="T60" fmla="*/ 0 w 49"/>
                  <a:gd name="T61" fmla="*/ 4 h 49"/>
                  <a:gd name="T62" fmla="*/ 0 w 49"/>
                  <a:gd name="T63" fmla="*/ 3 h 49"/>
                  <a:gd name="T64" fmla="*/ 1 w 49"/>
                  <a:gd name="T65" fmla="*/ 3 h 49"/>
                  <a:gd name="T66" fmla="*/ 1 w 49"/>
                  <a:gd name="T67" fmla="*/ 3 h 49"/>
                  <a:gd name="T68" fmla="*/ 1 w 49"/>
                  <a:gd name="T69" fmla="*/ 3 h 49"/>
                  <a:gd name="T70" fmla="*/ 1 w 49"/>
                  <a:gd name="T71" fmla="*/ 1 h 49"/>
                  <a:gd name="T72" fmla="*/ 1 w 49"/>
                  <a:gd name="T73" fmla="*/ 1 h 49"/>
                  <a:gd name="T74" fmla="*/ 1 w 49"/>
                  <a:gd name="T75" fmla="*/ 1 h 49"/>
                  <a:gd name="T76" fmla="*/ 0 w 49"/>
                  <a:gd name="T77" fmla="*/ 1 h 49"/>
                  <a:gd name="T78" fmla="*/ 0 w 49"/>
                  <a:gd name="T79" fmla="*/ 1 h 49"/>
                  <a:gd name="T80" fmla="*/ 2 w 49"/>
                  <a:gd name="T81" fmla="*/ 1 h 49"/>
                  <a:gd name="T82" fmla="*/ 2 w 49"/>
                  <a:gd name="T83" fmla="*/ 1 h 49"/>
                  <a:gd name="T84" fmla="*/ 2 w 49"/>
                  <a:gd name="T85" fmla="*/ 1 h 49"/>
                  <a:gd name="T86" fmla="*/ 2 w 49"/>
                  <a:gd name="T87" fmla="*/ 1 h 49"/>
                  <a:gd name="T88" fmla="*/ 2 w 49"/>
                  <a:gd name="T89" fmla="*/ 1 h 49"/>
                  <a:gd name="T90" fmla="*/ 2 w 49"/>
                  <a:gd name="T91" fmla="*/ 1 h 49"/>
                  <a:gd name="T92" fmla="*/ 3 w 49"/>
                  <a:gd name="T93" fmla="*/ 0 h 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
                  <a:gd name="T142" fmla="*/ 0 h 49"/>
                  <a:gd name="T143" fmla="*/ 49 w 49"/>
                  <a:gd name="T144" fmla="*/ 49 h 4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 h="49">
                    <a:moveTo>
                      <a:pt x="33" y="0"/>
                    </a:moveTo>
                    <a:lnTo>
                      <a:pt x="37" y="1"/>
                    </a:lnTo>
                    <a:lnTo>
                      <a:pt x="40" y="2"/>
                    </a:lnTo>
                    <a:lnTo>
                      <a:pt x="43" y="5"/>
                    </a:lnTo>
                    <a:lnTo>
                      <a:pt x="43" y="9"/>
                    </a:lnTo>
                    <a:lnTo>
                      <a:pt x="44" y="12"/>
                    </a:lnTo>
                    <a:lnTo>
                      <a:pt x="44" y="42"/>
                    </a:lnTo>
                    <a:lnTo>
                      <a:pt x="46" y="43"/>
                    </a:lnTo>
                    <a:lnTo>
                      <a:pt x="46" y="46"/>
                    </a:lnTo>
                    <a:lnTo>
                      <a:pt x="49" y="46"/>
                    </a:lnTo>
                    <a:lnTo>
                      <a:pt x="49" y="49"/>
                    </a:lnTo>
                    <a:lnTo>
                      <a:pt x="26" y="49"/>
                    </a:lnTo>
                    <a:lnTo>
                      <a:pt x="26" y="46"/>
                    </a:lnTo>
                    <a:lnTo>
                      <a:pt x="29" y="46"/>
                    </a:lnTo>
                    <a:lnTo>
                      <a:pt x="29" y="44"/>
                    </a:lnTo>
                    <a:lnTo>
                      <a:pt x="30" y="43"/>
                    </a:lnTo>
                    <a:lnTo>
                      <a:pt x="30" y="9"/>
                    </a:lnTo>
                    <a:lnTo>
                      <a:pt x="29" y="9"/>
                    </a:lnTo>
                    <a:lnTo>
                      <a:pt x="29" y="8"/>
                    </a:lnTo>
                    <a:lnTo>
                      <a:pt x="28" y="8"/>
                    </a:lnTo>
                    <a:lnTo>
                      <a:pt x="28" y="7"/>
                    </a:lnTo>
                    <a:lnTo>
                      <a:pt x="25" y="7"/>
                    </a:lnTo>
                    <a:lnTo>
                      <a:pt x="22" y="8"/>
                    </a:lnTo>
                    <a:lnTo>
                      <a:pt x="21" y="11"/>
                    </a:lnTo>
                    <a:lnTo>
                      <a:pt x="18" y="15"/>
                    </a:lnTo>
                    <a:lnTo>
                      <a:pt x="18" y="43"/>
                    </a:lnTo>
                    <a:lnTo>
                      <a:pt x="19" y="44"/>
                    </a:lnTo>
                    <a:lnTo>
                      <a:pt x="19" y="46"/>
                    </a:lnTo>
                    <a:lnTo>
                      <a:pt x="22" y="46"/>
                    </a:lnTo>
                    <a:lnTo>
                      <a:pt x="22" y="49"/>
                    </a:lnTo>
                    <a:lnTo>
                      <a:pt x="0" y="49"/>
                    </a:lnTo>
                    <a:lnTo>
                      <a:pt x="0" y="46"/>
                    </a:lnTo>
                    <a:lnTo>
                      <a:pt x="2" y="46"/>
                    </a:lnTo>
                    <a:lnTo>
                      <a:pt x="2" y="44"/>
                    </a:lnTo>
                    <a:lnTo>
                      <a:pt x="4" y="43"/>
                    </a:lnTo>
                    <a:lnTo>
                      <a:pt x="4" y="7"/>
                    </a:lnTo>
                    <a:lnTo>
                      <a:pt x="2" y="5"/>
                    </a:lnTo>
                    <a:lnTo>
                      <a:pt x="2" y="4"/>
                    </a:lnTo>
                    <a:lnTo>
                      <a:pt x="0" y="4"/>
                    </a:lnTo>
                    <a:lnTo>
                      <a:pt x="0" y="1"/>
                    </a:lnTo>
                    <a:lnTo>
                      <a:pt x="18" y="1"/>
                    </a:lnTo>
                    <a:lnTo>
                      <a:pt x="18" y="8"/>
                    </a:lnTo>
                    <a:lnTo>
                      <a:pt x="22" y="5"/>
                    </a:lnTo>
                    <a:lnTo>
                      <a:pt x="25" y="2"/>
                    </a:lnTo>
                    <a:lnTo>
                      <a:pt x="28" y="1"/>
                    </a:lnTo>
                    <a:lnTo>
                      <a:pt x="29" y="1"/>
                    </a:lnTo>
                    <a:lnTo>
                      <a:pt x="33"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89" name="Freeform 390"/>
              <p:cNvSpPr>
                <a:spLocks/>
              </p:cNvSpPr>
              <p:nvPr/>
            </p:nvSpPr>
            <p:spPr bwMode="auto">
              <a:xfrm>
                <a:off x="4014" y="1879"/>
                <a:ext cx="39" cy="25"/>
              </a:xfrm>
              <a:custGeom>
                <a:avLst/>
                <a:gdLst>
                  <a:gd name="T0" fmla="*/ 2 w 78"/>
                  <a:gd name="T1" fmla="*/ 0 h 49"/>
                  <a:gd name="T2" fmla="*/ 2 w 78"/>
                  <a:gd name="T3" fmla="*/ 1 h 49"/>
                  <a:gd name="T4" fmla="*/ 3 w 78"/>
                  <a:gd name="T5" fmla="*/ 1 h 49"/>
                  <a:gd name="T6" fmla="*/ 3 w 78"/>
                  <a:gd name="T7" fmla="*/ 1 h 49"/>
                  <a:gd name="T8" fmla="*/ 3 w 78"/>
                  <a:gd name="T9" fmla="*/ 0 h 49"/>
                  <a:gd name="T10" fmla="*/ 5 w 78"/>
                  <a:gd name="T11" fmla="*/ 1 h 49"/>
                  <a:gd name="T12" fmla="*/ 5 w 78"/>
                  <a:gd name="T13" fmla="*/ 1 h 49"/>
                  <a:gd name="T14" fmla="*/ 5 w 78"/>
                  <a:gd name="T15" fmla="*/ 3 h 49"/>
                  <a:gd name="T16" fmla="*/ 5 w 78"/>
                  <a:gd name="T17" fmla="*/ 3 h 49"/>
                  <a:gd name="T18" fmla="*/ 5 w 78"/>
                  <a:gd name="T19" fmla="*/ 4 h 49"/>
                  <a:gd name="T20" fmla="*/ 3 w 78"/>
                  <a:gd name="T21" fmla="*/ 3 h 49"/>
                  <a:gd name="T22" fmla="*/ 3 w 78"/>
                  <a:gd name="T23" fmla="*/ 3 h 49"/>
                  <a:gd name="T24" fmla="*/ 3 w 78"/>
                  <a:gd name="T25" fmla="*/ 1 h 49"/>
                  <a:gd name="T26" fmla="*/ 3 w 78"/>
                  <a:gd name="T27" fmla="*/ 1 h 49"/>
                  <a:gd name="T28" fmla="*/ 2 w 78"/>
                  <a:gd name="T29" fmla="*/ 1 h 49"/>
                  <a:gd name="T30" fmla="*/ 3 w 78"/>
                  <a:gd name="T31" fmla="*/ 3 h 49"/>
                  <a:gd name="T32" fmla="*/ 3 w 78"/>
                  <a:gd name="T33" fmla="*/ 3 h 49"/>
                  <a:gd name="T34" fmla="*/ 1 w 78"/>
                  <a:gd name="T35" fmla="*/ 4 h 49"/>
                  <a:gd name="T36" fmla="*/ 1 w 78"/>
                  <a:gd name="T37" fmla="*/ 3 h 49"/>
                  <a:gd name="T38" fmla="*/ 1 w 78"/>
                  <a:gd name="T39" fmla="*/ 3 h 49"/>
                  <a:gd name="T40" fmla="*/ 1 w 78"/>
                  <a:gd name="T41" fmla="*/ 1 h 49"/>
                  <a:gd name="T42" fmla="*/ 1 w 78"/>
                  <a:gd name="T43" fmla="*/ 1 h 49"/>
                  <a:gd name="T44" fmla="*/ 1 w 78"/>
                  <a:gd name="T45" fmla="*/ 1 h 49"/>
                  <a:gd name="T46" fmla="*/ 1 w 78"/>
                  <a:gd name="T47" fmla="*/ 3 h 49"/>
                  <a:gd name="T48" fmla="*/ 1 w 78"/>
                  <a:gd name="T49" fmla="*/ 3 h 49"/>
                  <a:gd name="T50" fmla="*/ 1 w 78"/>
                  <a:gd name="T51" fmla="*/ 4 h 49"/>
                  <a:gd name="T52" fmla="*/ 0 w 78"/>
                  <a:gd name="T53" fmla="*/ 3 h 49"/>
                  <a:gd name="T54" fmla="*/ 1 w 78"/>
                  <a:gd name="T55" fmla="*/ 3 h 49"/>
                  <a:gd name="T56" fmla="*/ 1 w 78"/>
                  <a:gd name="T57" fmla="*/ 1 h 49"/>
                  <a:gd name="T58" fmla="*/ 1 w 78"/>
                  <a:gd name="T59" fmla="*/ 1 h 49"/>
                  <a:gd name="T60" fmla="*/ 0 w 78"/>
                  <a:gd name="T61" fmla="*/ 1 h 49"/>
                  <a:gd name="T62" fmla="*/ 1 w 78"/>
                  <a:gd name="T63" fmla="*/ 1 h 49"/>
                  <a:gd name="T64" fmla="*/ 2 w 78"/>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49"/>
                  <a:gd name="T101" fmla="*/ 78 w 78"/>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49">
                    <a:moveTo>
                      <a:pt x="32" y="0"/>
                    </a:moveTo>
                    <a:lnTo>
                      <a:pt x="35" y="0"/>
                    </a:lnTo>
                    <a:lnTo>
                      <a:pt x="41" y="2"/>
                    </a:lnTo>
                    <a:lnTo>
                      <a:pt x="42" y="4"/>
                    </a:lnTo>
                    <a:lnTo>
                      <a:pt x="45" y="9"/>
                    </a:lnTo>
                    <a:lnTo>
                      <a:pt x="52" y="2"/>
                    </a:lnTo>
                    <a:lnTo>
                      <a:pt x="55" y="1"/>
                    </a:lnTo>
                    <a:lnTo>
                      <a:pt x="57" y="1"/>
                    </a:lnTo>
                    <a:lnTo>
                      <a:pt x="60" y="0"/>
                    </a:lnTo>
                    <a:lnTo>
                      <a:pt x="63" y="0"/>
                    </a:lnTo>
                    <a:lnTo>
                      <a:pt x="66" y="1"/>
                    </a:lnTo>
                    <a:lnTo>
                      <a:pt x="67" y="2"/>
                    </a:lnTo>
                    <a:lnTo>
                      <a:pt x="70" y="4"/>
                    </a:lnTo>
                    <a:lnTo>
                      <a:pt x="71" y="5"/>
                    </a:lnTo>
                    <a:lnTo>
                      <a:pt x="73" y="8"/>
                    </a:lnTo>
                    <a:lnTo>
                      <a:pt x="73" y="42"/>
                    </a:lnTo>
                    <a:lnTo>
                      <a:pt x="74" y="43"/>
                    </a:lnTo>
                    <a:lnTo>
                      <a:pt x="74" y="46"/>
                    </a:lnTo>
                    <a:lnTo>
                      <a:pt x="78" y="46"/>
                    </a:lnTo>
                    <a:lnTo>
                      <a:pt x="78" y="49"/>
                    </a:lnTo>
                    <a:lnTo>
                      <a:pt x="55" y="49"/>
                    </a:lnTo>
                    <a:lnTo>
                      <a:pt x="55" y="46"/>
                    </a:lnTo>
                    <a:lnTo>
                      <a:pt x="57" y="46"/>
                    </a:lnTo>
                    <a:lnTo>
                      <a:pt x="57" y="44"/>
                    </a:lnTo>
                    <a:lnTo>
                      <a:pt x="59" y="43"/>
                    </a:lnTo>
                    <a:lnTo>
                      <a:pt x="59" y="9"/>
                    </a:lnTo>
                    <a:lnTo>
                      <a:pt x="56" y="7"/>
                    </a:lnTo>
                    <a:lnTo>
                      <a:pt x="52" y="7"/>
                    </a:lnTo>
                    <a:lnTo>
                      <a:pt x="48" y="11"/>
                    </a:lnTo>
                    <a:lnTo>
                      <a:pt x="46" y="14"/>
                    </a:lnTo>
                    <a:lnTo>
                      <a:pt x="46" y="43"/>
                    </a:lnTo>
                    <a:lnTo>
                      <a:pt x="48" y="44"/>
                    </a:lnTo>
                    <a:lnTo>
                      <a:pt x="48" y="46"/>
                    </a:lnTo>
                    <a:lnTo>
                      <a:pt x="50" y="46"/>
                    </a:lnTo>
                    <a:lnTo>
                      <a:pt x="50" y="49"/>
                    </a:lnTo>
                    <a:lnTo>
                      <a:pt x="27" y="49"/>
                    </a:lnTo>
                    <a:lnTo>
                      <a:pt x="27" y="46"/>
                    </a:lnTo>
                    <a:lnTo>
                      <a:pt x="29" y="46"/>
                    </a:lnTo>
                    <a:lnTo>
                      <a:pt x="29" y="44"/>
                    </a:lnTo>
                    <a:lnTo>
                      <a:pt x="31" y="44"/>
                    </a:lnTo>
                    <a:lnTo>
                      <a:pt x="31" y="9"/>
                    </a:lnTo>
                    <a:lnTo>
                      <a:pt x="28" y="7"/>
                    </a:lnTo>
                    <a:lnTo>
                      <a:pt x="24" y="7"/>
                    </a:lnTo>
                    <a:lnTo>
                      <a:pt x="24" y="8"/>
                    </a:lnTo>
                    <a:lnTo>
                      <a:pt x="22" y="9"/>
                    </a:lnTo>
                    <a:lnTo>
                      <a:pt x="20" y="11"/>
                    </a:lnTo>
                    <a:lnTo>
                      <a:pt x="18" y="14"/>
                    </a:lnTo>
                    <a:lnTo>
                      <a:pt x="18" y="43"/>
                    </a:lnTo>
                    <a:lnTo>
                      <a:pt x="20" y="44"/>
                    </a:lnTo>
                    <a:lnTo>
                      <a:pt x="20" y="46"/>
                    </a:lnTo>
                    <a:lnTo>
                      <a:pt x="22" y="46"/>
                    </a:lnTo>
                    <a:lnTo>
                      <a:pt x="22" y="49"/>
                    </a:lnTo>
                    <a:lnTo>
                      <a:pt x="0" y="49"/>
                    </a:lnTo>
                    <a:lnTo>
                      <a:pt x="0" y="46"/>
                    </a:lnTo>
                    <a:lnTo>
                      <a:pt x="3" y="46"/>
                    </a:lnTo>
                    <a:lnTo>
                      <a:pt x="3" y="44"/>
                    </a:lnTo>
                    <a:lnTo>
                      <a:pt x="4" y="43"/>
                    </a:lnTo>
                    <a:lnTo>
                      <a:pt x="4" y="8"/>
                    </a:lnTo>
                    <a:lnTo>
                      <a:pt x="3" y="7"/>
                    </a:lnTo>
                    <a:lnTo>
                      <a:pt x="3" y="4"/>
                    </a:lnTo>
                    <a:lnTo>
                      <a:pt x="0" y="4"/>
                    </a:lnTo>
                    <a:lnTo>
                      <a:pt x="0" y="1"/>
                    </a:lnTo>
                    <a:lnTo>
                      <a:pt x="18" y="1"/>
                    </a:lnTo>
                    <a:lnTo>
                      <a:pt x="18" y="8"/>
                    </a:lnTo>
                    <a:lnTo>
                      <a:pt x="21" y="5"/>
                    </a:lnTo>
                    <a:lnTo>
                      <a:pt x="32"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90" name="Freeform 391"/>
              <p:cNvSpPr>
                <a:spLocks noEditPoints="1"/>
              </p:cNvSpPr>
              <p:nvPr/>
            </p:nvSpPr>
            <p:spPr bwMode="auto">
              <a:xfrm>
                <a:off x="4057" y="1879"/>
                <a:ext cx="21" cy="26"/>
              </a:xfrm>
              <a:custGeom>
                <a:avLst/>
                <a:gdLst>
                  <a:gd name="T0" fmla="*/ 1 w 42"/>
                  <a:gd name="T1" fmla="*/ 1 h 50"/>
                  <a:gd name="T2" fmla="*/ 1 w 42"/>
                  <a:gd name="T3" fmla="*/ 1 h 50"/>
                  <a:gd name="T4" fmla="*/ 1 w 42"/>
                  <a:gd name="T5" fmla="*/ 1 h 50"/>
                  <a:gd name="T6" fmla="*/ 1 w 42"/>
                  <a:gd name="T7" fmla="*/ 1 h 50"/>
                  <a:gd name="T8" fmla="*/ 1 w 42"/>
                  <a:gd name="T9" fmla="*/ 2 h 50"/>
                  <a:gd name="T10" fmla="*/ 1 w 42"/>
                  <a:gd name="T11" fmla="*/ 2 h 50"/>
                  <a:gd name="T12" fmla="*/ 1 w 42"/>
                  <a:gd name="T13" fmla="*/ 2 h 50"/>
                  <a:gd name="T14" fmla="*/ 1 w 42"/>
                  <a:gd name="T15" fmla="*/ 1 h 50"/>
                  <a:gd name="T16" fmla="*/ 1 w 42"/>
                  <a:gd name="T17" fmla="*/ 1 h 50"/>
                  <a:gd name="T18" fmla="*/ 1 w 42"/>
                  <a:gd name="T19" fmla="*/ 1 h 50"/>
                  <a:gd name="T20" fmla="*/ 1 w 42"/>
                  <a:gd name="T21" fmla="*/ 1 h 50"/>
                  <a:gd name="T22" fmla="*/ 1 w 42"/>
                  <a:gd name="T23" fmla="*/ 1 h 50"/>
                  <a:gd name="T24" fmla="*/ 1 w 42"/>
                  <a:gd name="T25" fmla="*/ 0 h 50"/>
                  <a:gd name="T26" fmla="*/ 3 w 42"/>
                  <a:gd name="T27" fmla="*/ 1 h 50"/>
                  <a:gd name="T28" fmla="*/ 3 w 42"/>
                  <a:gd name="T29" fmla="*/ 1 h 50"/>
                  <a:gd name="T30" fmla="*/ 3 w 42"/>
                  <a:gd name="T31" fmla="*/ 1 h 50"/>
                  <a:gd name="T32" fmla="*/ 3 w 42"/>
                  <a:gd name="T33" fmla="*/ 2 h 50"/>
                  <a:gd name="T34" fmla="*/ 3 w 42"/>
                  <a:gd name="T35" fmla="*/ 2 h 50"/>
                  <a:gd name="T36" fmla="*/ 1 w 42"/>
                  <a:gd name="T37" fmla="*/ 2 h 50"/>
                  <a:gd name="T38" fmla="*/ 1 w 42"/>
                  <a:gd name="T39" fmla="*/ 2 h 50"/>
                  <a:gd name="T40" fmla="*/ 1 w 42"/>
                  <a:gd name="T41" fmla="*/ 3 h 50"/>
                  <a:gd name="T42" fmla="*/ 1 w 42"/>
                  <a:gd name="T43" fmla="*/ 3 h 50"/>
                  <a:gd name="T44" fmla="*/ 1 w 42"/>
                  <a:gd name="T45" fmla="*/ 3 h 50"/>
                  <a:gd name="T46" fmla="*/ 3 w 42"/>
                  <a:gd name="T47" fmla="*/ 3 h 50"/>
                  <a:gd name="T48" fmla="*/ 3 w 42"/>
                  <a:gd name="T49" fmla="*/ 3 h 50"/>
                  <a:gd name="T50" fmla="*/ 3 w 42"/>
                  <a:gd name="T51" fmla="*/ 3 h 50"/>
                  <a:gd name="T52" fmla="*/ 3 w 42"/>
                  <a:gd name="T53" fmla="*/ 3 h 50"/>
                  <a:gd name="T54" fmla="*/ 3 w 42"/>
                  <a:gd name="T55" fmla="*/ 3 h 50"/>
                  <a:gd name="T56" fmla="*/ 3 w 42"/>
                  <a:gd name="T57" fmla="*/ 3 h 50"/>
                  <a:gd name="T58" fmla="*/ 3 w 42"/>
                  <a:gd name="T59" fmla="*/ 3 h 50"/>
                  <a:gd name="T60" fmla="*/ 1 w 42"/>
                  <a:gd name="T61" fmla="*/ 4 h 50"/>
                  <a:gd name="T62" fmla="*/ 1 w 42"/>
                  <a:gd name="T63" fmla="*/ 4 h 50"/>
                  <a:gd name="T64" fmla="*/ 1 w 42"/>
                  <a:gd name="T65" fmla="*/ 4 h 50"/>
                  <a:gd name="T66" fmla="*/ 1 w 42"/>
                  <a:gd name="T67" fmla="*/ 4 h 50"/>
                  <a:gd name="T68" fmla="*/ 1 w 42"/>
                  <a:gd name="T69" fmla="*/ 3 h 50"/>
                  <a:gd name="T70" fmla="*/ 1 w 42"/>
                  <a:gd name="T71" fmla="*/ 3 h 50"/>
                  <a:gd name="T72" fmla="*/ 1 w 42"/>
                  <a:gd name="T73" fmla="*/ 3 h 50"/>
                  <a:gd name="T74" fmla="*/ 0 w 42"/>
                  <a:gd name="T75" fmla="*/ 3 h 50"/>
                  <a:gd name="T76" fmla="*/ 0 w 42"/>
                  <a:gd name="T77" fmla="*/ 2 h 50"/>
                  <a:gd name="T78" fmla="*/ 1 w 42"/>
                  <a:gd name="T79" fmla="*/ 1 h 50"/>
                  <a:gd name="T80" fmla="*/ 1 w 42"/>
                  <a:gd name="T81" fmla="*/ 1 h 50"/>
                  <a:gd name="T82" fmla="*/ 1 w 42"/>
                  <a:gd name="T83" fmla="*/ 1 h 50"/>
                  <a:gd name="T84" fmla="*/ 1 w 42"/>
                  <a:gd name="T85" fmla="*/ 1 h 50"/>
                  <a:gd name="T86" fmla="*/ 1 w 42"/>
                  <a:gd name="T87" fmla="*/ 0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
                  <a:gd name="T133" fmla="*/ 0 h 50"/>
                  <a:gd name="T134" fmla="*/ 42 w 42"/>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 h="50">
                    <a:moveTo>
                      <a:pt x="20" y="4"/>
                    </a:moveTo>
                    <a:lnTo>
                      <a:pt x="19" y="5"/>
                    </a:lnTo>
                    <a:lnTo>
                      <a:pt x="16" y="9"/>
                    </a:lnTo>
                    <a:lnTo>
                      <a:pt x="16" y="14"/>
                    </a:lnTo>
                    <a:lnTo>
                      <a:pt x="14" y="18"/>
                    </a:lnTo>
                    <a:lnTo>
                      <a:pt x="14" y="19"/>
                    </a:lnTo>
                    <a:lnTo>
                      <a:pt x="30" y="19"/>
                    </a:lnTo>
                    <a:lnTo>
                      <a:pt x="30" y="15"/>
                    </a:lnTo>
                    <a:lnTo>
                      <a:pt x="28" y="11"/>
                    </a:lnTo>
                    <a:lnTo>
                      <a:pt x="28" y="7"/>
                    </a:lnTo>
                    <a:lnTo>
                      <a:pt x="26" y="4"/>
                    </a:lnTo>
                    <a:lnTo>
                      <a:pt x="20" y="4"/>
                    </a:lnTo>
                    <a:close/>
                    <a:moveTo>
                      <a:pt x="24" y="0"/>
                    </a:moveTo>
                    <a:lnTo>
                      <a:pt x="33" y="2"/>
                    </a:lnTo>
                    <a:lnTo>
                      <a:pt x="37" y="5"/>
                    </a:lnTo>
                    <a:lnTo>
                      <a:pt x="40" y="9"/>
                    </a:lnTo>
                    <a:lnTo>
                      <a:pt x="42" y="18"/>
                    </a:lnTo>
                    <a:lnTo>
                      <a:pt x="42" y="23"/>
                    </a:lnTo>
                    <a:lnTo>
                      <a:pt x="14" y="23"/>
                    </a:lnTo>
                    <a:lnTo>
                      <a:pt x="16" y="29"/>
                    </a:lnTo>
                    <a:lnTo>
                      <a:pt x="17" y="33"/>
                    </a:lnTo>
                    <a:lnTo>
                      <a:pt x="23" y="39"/>
                    </a:lnTo>
                    <a:lnTo>
                      <a:pt x="26" y="40"/>
                    </a:lnTo>
                    <a:lnTo>
                      <a:pt x="34" y="40"/>
                    </a:lnTo>
                    <a:lnTo>
                      <a:pt x="37" y="37"/>
                    </a:lnTo>
                    <a:lnTo>
                      <a:pt x="40" y="36"/>
                    </a:lnTo>
                    <a:lnTo>
                      <a:pt x="41" y="33"/>
                    </a:lnTo>
                    <a:lnTo>
                      <a:pt x="42" y="35"/>
                    </a:lnTo>
                    <a:lnTo>
                      <a:pt x="37" y="43"/>
                    </a:lnTo>
                    <a:lnTo>
                      <a:pt x="34" y="46"/>
                    </a:lnTo>
                    <a:lnTo>
                      <a:pt x="30" y="49"/>
                    </a:lnTo>
                    <a:lnTo>
                      <a:pt x="26" y="50"/>
                    </a:lnTo>
                    <a:lnTo>
                      <a:pt x="17" y="50"/>
                    </a:lnTo>
                    <a:lnTo>
                      <a:pt x="13" y="49"/>
                    </a:lnTo>
                    <a:lnTo>
                      <a:pt x="9" y="46"/>
                    </a:lnTo>
                    <a:lnTo>
                      <a:pt x="5" y="42"/>
                    </a:lnTo>
                    <a:lnTo>
                      <a:pt x="2" y="37"/>
                    </a:lnTo>
                    <a:lnTo>
                      <a:pt x="0" y="32"/>
                    </a:lnTo>
                    <a:lnTo>
                      <a:pt x="0" y="19"/>
                    </a:lnTo>
                    <a:lnTo>
                      <a:pt x="2" y="15"/>
                    </a:lnTo>
                    <a:lnTo>
                      <a:pt x="7" y="7"/>
                    </a:lnTo>
                    <a:lnTo>
                      <a:pt x="12" y="2"/>
                    </a:lnTo>
                    <a:lnTo>
                      <a:pt x="17" y="1"/>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91" name="Freeform 392"/>
              <p:cNvSpPr>
                <a:spLocks/>
              </p:cNvSpPr>
              <p:nvPr/>
            </p:nvSpPr>
            <p:spPr bwMode="auto">
              <a:xfrm>
                <a:off x="4081" y="1879"/>
                <a:ext cx="39" cy="25"/>
              </a:xfrm>
              <a:custGeom>
                <a:avLst/>
                <a:gdLst>
                  <a:gd name="T0" fmla="*/ 2 w 79"/>
                  <a:gd name="T1" fmla="*/ 0 h 49"/>
                  <a:gd name="T2" fmla="*/ 2 w 79"/>
                  <a:gd name="T3" fmla="*/ 0 h 49"/>
                  <a:gd name="T4" fmla="*/ 2 w 79"/>
                  <a:gd name="T5" fmla="*/ 1 h 49"/>
                  <a:gd name="T6" fmla="*/ 2 w 79"/>
                  <a:gd name="T7" fmla="*/ 1 h 49"/>
                  <a:gd name="T8" fmla="*/ 2 w 79"/>
                  <a:gd name="T9" fmla="*/ 1 h 49"/>
                  <a:gd name="T10" fmla="*/ 3 w 79"/>
                  <a:gd name="T11" fmla="*/ 1 h 49"/>
                  <a:gd name="T12" fmla="*/ 3 w 79"/>
                  <a:gd name="T13" fmla="*/ 1 h 49"/>
                  <a:gd name="T14" fmla="*/ 3 w 79"/>
                  <a:gd name="T15" fmla="*/ 1 h 49"/>
                  <a:gd name="T16" fmla="*/ 3 w 79"/>
                  <a:gd name="T17" fmla="*/ 0 h 49"/>
                  <a:gd name="T18" fmla="*/ 4 w 79"/>
                  <a:gd name="T19" fmla="*/ 0 h 49"/>
                  <a:gd name="T20" fmla="*/ 4 w 79"/>
                  <a:gd name="T21" fmla="*/ 1 h 49"/>
                  <a:gd name="T22" fmla="*/ 4 w 79"/>
                  <a:gd name="T23" fmla="*/ 1 h 49"/>
                  <a:gd name="T24" fmla="*/ 4 w 79"/>
                  <a:gd name="T25" fmla="*/ 1 h 49"/>
                  <a:gd name="T26" fmla="*/ 4 w 79"/>
                  <a:gd name="T27" fmla="*/ 1 h 49"/>
                  <a:gd name="T28" fmla="*/ 4 w 79"/>
                  <a:gd name="T29" fmla="*/ 1 h 49"/>
                  <a:gd name="T30" fmla="*/ 4 w 79"/>
                  <a:gd name="T31" fmla="*/ 3 h 49"/>
                  <a:gd name="T32" fmla="*/ 4 w 79"/>
                  <a:gd name="T33" fmla="*/ 3 h 49"/>
                  <a:gd name="T34" fmla="*/ 4 w 79"/>
                  <a:gd name="T35" fmla="*/ 3 h 49"/>
                  <a:gd name="T36" fmla="*/ 4 w 79"/>
                  <a:gd name="T37" fmla="*/ 4 h 49"/>
                  <a:gd name="T38" fmla="*/ 3 w 79"/>
                  <a:gd name="T39" fmla="*/ 4 h 49"/>
                  <a:gd name="T40" fmla="*/ 3 w 79"/>
                  <a:gd name="T41" fmla="*/ 3 h 49"/>
                  <a:gd name="T42" fmla="*/ 3 w 79"/>
                  <a:gd name="T43" fmla="*/ 3 h 49"/>
                  <a:gd name="T44" fmla="*/ 3 w 79"/>
                  <a:gd name="T45" fmla="*/ 3 h 49"/>
                  <a:gd name="T46" fmla="*/ 3 w 79"/>
                  <a:gd name="T47" fmla="*/ 1 h 49"/>
                  <a:gd name="T48" fmla="*/ 3 w 79"/>
                  <a:gd name="T49" fmla="*/ 1 h 49"/>
                  <a:gd name="T50" fmla="*/ 3 w 79"/>
                  <a:gd name="T51" fmla="*/ 1 h 49"/>
                  <a:gd name="T52" fmla="*/ 3 w 79"/>
                  <a:gd name="T53" fmla="*/ 1 h 49"/>
                  <a:gd name="T54" fmla="*/ 2 w 79"/>
                  <a:gd name="T55" fmla="*/ 1 h 49"/>
                  <a:gd name="T56" fmla="*/ 2 w 79"/>
                  <a:gd name="T57" fmla="*/ 3 h 49"/>
                  <a:gd name="T58" fmla="*/ 3 w 79"/>
                  <a:gd name="T59" fmla="*/ 3 h 49"/>
                  <a:gd name="T60" fmla="*/ 3 w 79"/>
                  <a:gd name="T61" fmla="*/ 3 h 49"/>
                  <a:gd name="T62" fmla="*/ 3 w 79"/>
                  <a:gd name="T63" fmla="*/ 3 h 49"/>
                  <a:gd name="T64" fmla="*/ 3 w 79"/>
                  <a:gd name="T65" fmla="*/ 4 h 49"/>
                  <a:gd name="T66" fmla="*/ 1 w 79"/>
                  <a:gd name="T67" fmla="*/ 4 h 49"/>
                  <a:gd name="T68" fmla="*/ 1 w 79"/>
                  <a:gd name="T69" fmla="*/ 3 h 49"/>
                  <a:gd name="T70" fmla="*/ 1 w 79"/>
                  <a:gd name="T71" fmla="*/ 3 h 49"/>
                  <a:gd name="T72" fmla="*/ 2 w 79"/>
                  <a:gd name="T73" fmla="*/ 3 h 49"/>
                  <a:gd name="T74" fmla="*/ 2 w 79"/>
                  <a:gd name="T75" fmla="*/ 1 h 49"/>
                  <a:gd name="T76" fmla="*/ 1 w 79"/>
                  <a:gd name="T77" fmla="*/ 1 h 49"/>
                  <a:gd name="T78" fmla="*/ 1 w 79"/>
                  <a:gd name="T79" fmla="*/ 1 h 49"/>
                  <a:gd name="T80" fmla="*/ 1 w 79"/>
                  <a:gd name="T81" fmla="*/ 1 h 49"/>
                  <a:gd name="T82" fmla="*/ 1 w 79"/>
                  <a:gd name="T83" fmla="*/ 1 h 49"/>
                  <a:gd name="T84" fmla="*/ 1 w 79"/>
                  <a:gd name="T85" fmla="*/ 1 h 49"/>
                  <a:gd name="T86" fmla="*/ 1 w 79"/>
                  <a:gd name="T87" fmla="*/ 1 h 49"/>
                  <a:gd name="T88" fmla="*/ 1 w 79"/>
                  <a:gd name="T89" fmla="*/ 3 h 49"/>
                  <a:gd name="T90" fmla="*/ 1 w 79"/>
                  <a:gd name="T91" fmla="*/ 3 h 49"/>
                  <a:gd name="T92" fmla="*/ 1 w 79"/>
                  <a:gd name="T93" fmla="*/ 3 h 49"/>
                  <a:gd name="T94" fmla="*/ 1 w 79"/>
                  <a:gd name="T95" fmla="*/ 3 h 49"/>
                  <a:gd name="T96" fmla="*/ 1 w 79"/>
                  <a:gd name="T97" fmla="*/ 4 h 49"/>
                  <a:gd name="T98" fmla="*/ 0 w 79"/>
                  <a:gd name="T99" fmla="*/ 4 h 49"/>
                  <a:gd name="T100" fmla="*/ 0 w 79"/>
                  <a:gd name="T101" fmla="*/ 3 h 49"/>
                  <a:gd name="T102" fmla="*/ 0 w 79"/>
                  <a:gd name="T103" fmla="*/ 3 h 49"/>
                  <a:gd name="T104" fmla="*/ 0 w 79"/>
                  <a:gd name="T105" fmla="*/ 3 h 49"/>
                  <a:gd name="T106" fmla="*/ 0 w 79"/>
                  <a:gd name="T107" fmla="*/ 3 h 49"/>
                  <a:gd name="T108" fmla="*/ 0 w 79"/>
                  <a:gd name="T109" fmla="*/ 1 h 49"/>
                  <a:gd name="T110" fmla="*/ 0 w 79"/>
                  <a:gd name="T111" fmla="*/ 1 h 49"/>
                  <a:gd name="T112" fmla="*/ 0 w 79"/>
                  <a:gd name="T113" fmla="*/ 1 h 49"/>
                  <a:gd name="T114" fmla="*/ 0 w 79"/>
                  <a:gd name="T115" fmla="*/ 1 h 49"/>
                  <a:gd name="T116" fmla="*/ 0 w 79"/>
                  <a:gd name="T117" fmla="*/ 1 h 49"/>
                  <a:gd name="T118" fmla="*/ 1 w 79"/>
                  <a:gd name="T119" fmla="*/ 1 h 49"/>
                  <a:gd name="T120" fmla="*/ 1 w 79"/>
                  <a:gd name="T121" fmla="*/ 1 h 49"/>
                  <a:gd name="T122" fmla="*/ 1 w 79"/>
                  <a:gd name="T123" fmla="*/ 1 h 49"/>
                  <a:gd name="T124" fmla="*/ 2 w 79"/>
                  <a:gd name="T125" fmla="*/ 0 h 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9"/>
                  <a:gd name="T190" fmla="*/ 0 h 49"/>
                  <a:gd name="T191" fmla="*/ 79 w 79"/>
                  <a:gd name="T192" fmla="*/ 49 h 4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9" h="49">
                    <a:moveTo>
                      <a:pt x="33" y="0"/>
                    </a:moveTo>
                    <a:lnTo>
                      <a:pt x="36" y="0"/>
                    </a:lnTo>
                    <a:lnTo>
                      <a:pt x="41" y="2"/>
                    </a:lnTo>
                    <a:lnTo>
                      <a:pt x="43" y="4"/>
                    </a:lnTo>
                    <a:lnTo>
                      <a:pt x="45" y="9"/>
                    </a:lnTo>
                    <a:lnTo>
                      <a:pt x="51" y="4"/>
                    </a:lnTo>
                    <a:lnTo>
                      <a:pt x="57" y="1"/>
                    </a:lnTo>
                    <a:lnTo>
                      <a:pt x="58" y="1"/>
                    </a:lnTo>
                    <a:lnTo>
                      <a:pt x="61" y="0"/>
                    </a:lnTo>
                    <a:lnTo>
                      <a:pt x="64" y="0"/>
                    </a:lnTo>
                    <a:lnTo>
                      <a:pt x="69" y="2"/>
                    </a:lnTo>
                    <a:lnTo>
                      <a:pt x="72" y="5"/>
                    </a:lnTo>
                    <a:lnTo>
                      <a:pt x="73" y="8"/>
                    </a:lnTo>
                    <a:lnTo>
                      <a:pt x="73" y="11"/>
                    </a:lnTo>
                    <a:lnTo>
                      <a:pt x="75" y="14"/>
                    </a:lnTo>
                    <a:lnTo>
                      <a:pt x="75" y="44"/>
                    </a:lnTo>
                    <a:lnTo>
                      <a:pt x="76" y="46"/>
                    </a:lnTo>
                    <a:lnTo>
                      <a:pt x="79" y="46"/>
                    </a:lnTo>
                    <a:lnTo>
                      <a:pt x="79" y="49"/>
                    </a:lnTo>
                    <a:lnTo>
                      <a:pt x="55" y="49"/>
                    </a:lnTo>
                    <a:lnTo>
                      <a:pt x="55" y="46"/>
                    </a:lnTo>
                    <a:lnTo>
                      <a:pt x="58" y="46"/>
                    </a:lnTo>
                    <a:lnTo>
                      <a:pt x="59" y="44"/>
                    </a:lnTo>
                    <a:lnTo>
                      <a:pt x="59" y="9"/>
                    </a:lnTo>
                    <a:lnTo>
                      <a:pt x="57" y="7"/>
                    </a:lnTo>
                    <a:lnTo>
                      <a:pt x="52" y="7"/>
                    </a:lnTo>
                    <a:lnTo>
                      <a:pt x="48" y="11"/>
                    </a:lnTo>
                    <a:lnTo>
                      <a:pt x="47" y="14"/>
                    </a:lnTo>
                    <a:lnTo>
                      <a:pt x="47" y="43"/>
                    </a:lnTo>
                    <a:lnTo>
                      <a:pt x="48" y="44"/>
                    </a:lnTo>
                    <a:lnTo>
                      <a:pt x="48" y="46"/>
                    </a:lnTo>
                    <a:lnTo>
                      <a:pt x="51" y="46"/>
                    </a:lnTo>
                    <a:lnTo>
                      <a:pt x="51" y="49"/>
                    </a:lnTo>
                    <a:lnTo>
                      <a:pt x="29" y="49"/>
                    </a:lnTo>
                    <a:lnTo>
                      <a:pt x="29" y="46"/>
                    </a:lnTo>
                    <a:lnTo>
                      <a:pt x="30" y="46"/>
                    </a:lnTo>
                    <a:lnTo>
                      <a:pt x="33" y="43"/>
                    </a:lnTo>
                    <a:lnTo>
                      <a:pt x="33" y="9"/>
                    </a:lnTo>
                    <a:lnTo>
                      <a:pt x="31" y="9"/>
                    </a:lnTo>
                    <a:lnTo>
                      <a:pt x="31" y="8"/>
                    </a:lnTo>
                    <a:lnTo>
                      <a:pt x="30" y="8"/>
                    </a:lnTo>
                    <a:lnTo>
                      <a:pt x="30" y="7"/>
                    </a:lnTo>
                    <a:lnTo>
                      <a:pt x="26" y="7"/>
                    </a:lnTo>
                    <a:lnTo>
                      <a:pt x="19" y="14"/>
                    </a:lnTo>
                    <a:lnTo>
                      <a:pt x="19" y="43"/>
                    </a:lnTo>
                    <a:lnTo>
                      <a:pt x="20" y="44"/>
                    </a:lnTo>
                    <a:lnTo>
                      <a:pt x="20" y="46"/>
                    </a:lnTo>
                    <a:lnTo>
                      <a:pt x="23" y="46"/>
                    </a:lnTo>
                    <a:lnTo>
                      <a:pt x="23" y="49"/>
                    </a:lnTo>
                    <a:lnTo>
                      <a:pt x="0" y="49"/>
                    </a:lnTo>
                    <a:lnTo>
                      <a:pt x="0" y="46"/>
                    </a:lnTo>
                    <a:lnTo>
                      <a:pt x="3" y="46"/>
                    </a:lnTo>
                    <a:lnTo>
                      <a:pt x="3" y="44"/>
                    </a:lnTo>
                    <a:lnTo>
                      <a:pt x="5" y="43"/>
                    </a:lnTo>
                    <a:lnTo>
                      <a:pt x="5" y="7"/>
                    </a:lnTo>
                    <a:lnTo>
                      <a:pt x="3" y="5"/>
                    </a:lnTo>
                    <a:lnTo>
                      <a:pt x="3" y="4"/>
                    </a:lnTo>
                    <a:lnTo>
                      <a:pt x="0" y="4"/>
                    </a:lnTo>
                    <a:lnTo>
                      <a:pt x="0" y="1"/>
                    </a:lnTo>
                    <a:lnTo>
                      <a:pt x="19" y="1"/>
                    </a:lnTo>
                    <a:lnTo>
                      <a:pt x="19" y="8"/>
                    </a:lnTo>
                    <a:lnTo>
                      <a:pt x="22" y="5"/>
                    </a:lnTo>
                    <a:lnTo>
                      <a:pt x="33"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92" name="Freeform 393"/>
              <p:cNvSpPr>
                <a:spLocks noEditPoints="1"/>
              </p:cNvSpPr>
              <p:nvPr/>
            </p:nvSpPr>
            <p:spPr bwMode="auto">
              <a:xfrm>
                <a:off x="4124" y="1879"/>
                <a:ext cx="23" cy="26"/>
              </a:xfrm>
              <a:custGeom>
                <a:avLst/>
                <a:gdLst>
                  <a:gd name="T0" fmla="*/ 1 w 46"/>
                  <a:gd name="T1" fmla="*/ 1 h 50"/>
                  <a:gd name="T2" fmla="*/ 1 w 46"/>
                  <a:gd name="T3" fmla="*/ 1 h 50"/>
                  <a:gd name="T4" fmla="*/ 1 w 46"/>
                  <a:gd name="T5" fmla="*/ 1 h 50"/>
                  <a:gd name="T6" fmla="*/ 1 w 46"/>
                  <a:gd name="T7" fmla="*/ 1 h 50"/>
                  <a:gd name="T8" fmla="*/ 1 w 46"/>
                  <a:gd name="T9" fmla="*/ 3 h 50"/>
                  <a:gd name="T10" fmla="*/ 1 w 46"/>
                  <a:gd name="T11" fmla="*/ 3 h 50"/>
                  <a:gd name="T12" fmla="*/ 1 w 46"/>
                  <a:gd name="T13" fmla="*/ 3 h 50"/>
                  <a:gd name="T14" fmla="*/ 1 w 46"/>
                  <a:gd name="T15" fmla="*/ 3 h 50"/>
                  <a:gd name="T16" fmla="*/ 2 w 46"/>
                  <a:gd name="T17" fmla="*/ 3 h 50"/>
                  <a:gd name="T18" fmla="*/ 2 w 46"/>
                  <a:gd name="T19" fmla="*/ 1 h 50"/>
                  <a:gd name="T20" fmla="*/ 1 w 46"/>
                  <a:gd name="T21" fmla="*/ 1 h 50"/>
                  <a:gd name="T22" fmla="*/ 1 w 46"/>
                  <a:gd name="T23" fmla="*/ 1 h 50"/>
                  <a:gd name="T24" fmla="*/ 1 w 46"/>
                  <a:gd name="T25" fmla="*/ 1 h 50"/>
                  <a:gd name="T26" fmla="*/ 1 w 46"/>
                  <a:gd name="T27" fmla="*/ 1 h 50"/>
                  <a:gd name="T28" fmla="*/ 1 w 46"/>
                  <a:gd name="T29" fmla="*/ 0 h 50"/>
                  <a:gd name="T30" fmla="*/ 1 w 46"/>
                  <a:gd name="T31" fmla="*/ 0 h 50"/>
                  <a:gd name="T32" fmla="*/ 2 w 46"/>
                  <a:gd name="T33" fmla="*/ 1 h 50"/>
                  <a:gd name="T34" fmla="*/ 3 w 46"/>
                  <a:gd name="T35" fmla="*/ 1 h 50"/>
                  <a:gd name="T36" fmla="*/ 3 w 46"/>
                  <a:gd name="T37" fmla="*/ 1 h 50"/>
                  <a:gd name="T38" fmla="*/ 3 w 46"/>
                  <a:gd name="T39" fmla="*/ 1 h 50"/>
                  <a:gd name="T40" fmla="*/ 3 w 46"/>
                  <a:gd name="T41" fmla="*/ 1 h 50"/>
                  <a:gd name="T42" fmla="*/ 3 w 46"/>
                  <a:gd name="T43" fmla="*/ 2 h 50"/>
                  <a:gd name="T44" fmla="*/ 3 w 46"/>
                  <a:gd name="T45" fmla="*/ 2 h 50"/>
                  <a:gd name="T46" fmla="*/ 3 w 46"/>
                  <a:gd name="T47" fmla="*/ 3 h 50"/>
                  <a:gd name="T48" fmla="*/ 3 w 46"/>
                  <a:gd name="T49" fmla="*/ 3 h 50"/>
                  <a:gd name="T50" fmla="*/ 3 w 46"/>
                  <a:gd name="T51" fmla="*/ 3 h 50"/>
                  <a:gd name="T52" fmla="*/ 1 w 46"/>
                  <a:gd name="T53" fmla="*/ 4 h 50"/>
                  <a:gd name="T54" fmla="*/ 1 w 46"/>
                  <a:gd name="T55" fmla="*/ 4 h 50"/>
                  <a:gd name="T56" fmla="*/ 1 w 46"/>
                  <a:gd name="T57" fmla="*/ 4 h 50"/>
                  <a:gd name="T58" fmla="*/ 1 w 46"/>
                  <a:gd name="T59" fmla="*/ 4 h 50"/>
                  <a:gd name="T60" fmla="*/ 1 w 46"/>
                  <a:gd name="T61" fmla="*/ 3 h 50"/>
                  <a:gd name="T62" fmla="*/ 1 w 46"/>
                  <a:gd name="T63" fmla="*/ 3 h 50"/>
                  <a:gd name="T64" fmla="*/ 1 w 46"/>
                  <a:gd name="T65" fmla="*/ 3 h 50"/>
                  <a:gd name="T66" fmla="*/ 1 w 46"/>
                  <a:gd name="T67" fmla="*/ 3 h 50"/>
                  <a:gd name="T68" fmla="*/ 0 w 46"/>
                  <a:gd name="T69" fmla="*/ 2 h 50"/>
                  <a:gd name="T70" fmla="*/ 1 w 46"/>
                  <a:gd name="T71" fmla="*/ 2 h 50"/>
                  <a:gd name="T72" fmla="*/ 1 w 46"/>
                  <a:gd name="T73" fmla="*/ 1 h 50"/>
                  <a:gd name="T74" fmla="*/ 1 w 46"/>
                  <a:gd name="T75" fmla="*/ 1 h 50"/>
                  <a:gd name="T76" fmla="*/ 1 w 46"/>
                  <a:gd name="T77" fmla="*/ 1 h 50"/>
                  <a:gd name="T78" fmla="*/ 1 w 46"/>
                  <a:gd name="T79" fmla="*/ 1 h 50"/>
                  <a:gd name="T80" fmla="*/ 1 w 46"/>
                  <a:gd name="T81" fmla="*/ 1 h 50"/>
                  <a:gd name="T82" fmla="*/ 1 w 46"/>
                  <a:gd name="T83" fmla="*/ 0 h 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
                  <a:gd name="T127" fmla="*/ 0 h 50"/>
                  <a:gd name="T128" fmla="*/ 46 w 46"/>
                  <a:gd name="T129" fmla="*/ 50 h 5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 h="50">
                    <a:moveTo>
                      <a:pt x="20" y="4"/>
                    </a:moveTo>
                    <a:lnTo>
                      <a:pt x="17" y="7"/>
                    </a:lnTo>
                    <a:lnTo>
                      <a:pt x="17" y="9"/>
                    </a:lnTo>
                    <a:lnTo>
                      <a:pt x="15" y="14"/>
                    </a:lnTo>
                    <a:lnTo>
                      <a:pt x="15" y="39"/>
                    </a:lnTo>
                    <a:lnTo>
                      <a:pt x="18" y="44"/>
                    </a:lnTo>
                    <a:lnTo>
                      <a:pt x="20" y="46"/>
                    </a:lnTo>
                    <a:lnTo>
                      <a:pt x="28" y="46"/>
                    </a:lnTo>
                    <a:lnTo>
                      <a:pt x="32" y="37"/>
                    </a:lnTo>
                    <a:lnTo>
                      <a:pt x="32" y="12"/>
                    </a:lnTo>
                    <a:lnTo>
                      <a:pt x="31" y="9"/>
                    </a:lnTo>
                    <a:lnTo>
                      <a:pt x="31" y="7"/>
                    </a:lnTo>
                    <a:lnTo>
                      <a:pt x="28" y="4"/>
                    </a:lnTo>
                    <a:lnTo>
                      <a:pt x="20" y="4"/>
                    </a:lnTo>
                    <a:close/>
                    <a:moveTo>
                      <a:pt x="24" y="0"/>
                    </a:moveTo>
                    <a:lnTo>
                      <a:pt x="28" y="0"/>
                    </a:lnTo>
                    <a:lnTo>
                      <a:pt x="32" y="1"/>
                    </a:lnTo>
                    <a:lnTo>
                      <a:pt x="36" y="4"/>
                    </a:lnTo>
                    <a:lnTo>
                      <a:pt x="39" y="5"/>
                    </a:lnTo>
                    <a:lnTo>
                      <a:pt x="41" y="7"/>
                    </a:lnTo>
                    <a:lnTo>
                      <a:pt x="43" y="12"/>
                    </a:lnTo>
                    <a:lnTo>
                      <a:pt x="46" y="21"/>
                    </a:lnTo>
                    <a:lnTo>
                      <a:pt x="46" y="30"/>
                    </a:lnTo>
                    <a:lnTo>
                      <a:pt x="43" y="39"/>
                    </a:lnTo>
                    <a:lnTo>
                      <a:pt x="42" y="42"/>
                    </a:lnTo>
                    <a:lnTo>
                      <a:pt x="38" y="46"/>
                    </a:lnTo>
                    <a:lnTo>
                      <a:pt x="29" y="49"/>
                    </a:lnTo>
                    <a:lnTo>
                      <a:pt x="24" y="50"/>
                    </a:lnTo>
                    <a:lnTo>
                      <a:pt x="18" y="50"/>
                    </a:lnTo>
                    <a:lnTo>
                      <a:pt x="14" y="49"/>
                    </a:lnTo>
                    <a:lnTo>
                      <a:pt x="10" y="46"/>
                    </a:lnTo>
                    <a:lnTo>
                      <a:pt x="6" y="42"/>
                    </a:lnTo>
                    <a:lnTo>
                      <a:pt x="3" y="37"/>
                    </a:lnTo>
                    <a:lnTo>
                      <a:pt x="1" y="32"/>
                    </a:lnTo>
                    <a:lnTo>
                      <a:pt x="0" y="25"/>
                    </a:lnTo>
                    <a:lnTo>
                      <a:pt x="1" y="21"/>
                    </a:lnTo>
                    <a:lnTo>
                      <a:pt x="1" y="15"/>
                    </a:lnTo>
                    <a:lnTo>
                      <a:pt x="4" y="11"/>
                    </a:lnTo>
                    <a:lnTo>
                      <a:pt x="7" y="8"/>
                    </a:lnTo>
                    <a:lnTo>
                      <a:pt x="10" y="4"/>
                    </a:lnTo>
                    <a:lnTo>
                      <a:pt x="18" y="1"/>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93" name="Freeform 394"/>
              <p:cNvSpPr>
                <a:spLocks/>
              </p:cNvSpPr>
              <p:nvPr/>
            </p:nvSpPr>
            <p:spPr bwMode="auto">
              <a:xfrm>
                <a:off x="4152" y="1879"/>
                <a:ext cx="20" cy="25"/>
              </a:xfrm>
              <a:custGeom>
                <a:avLst/>
                <a:gdLst>
                  <a:gd name="T0" fmla="*/ 2 w 41"/>
                  <a:gd name="T1" fmla="*/ 0 h 49"/>
                  <a:gd name="T2" fmla="*/ 2 w 41"/>
                  <a:gd name="T3" fmla="*/ 0 h 49"/>
                  <a:gd name="T4" fmla="*/ 2 w 41"/>
                  <a:gd name="T5" fmla="*/ 1 h 49"/>
                  <a:gd name="T6" fmla="*/ 2 w 41"/>
                  <a:gd name="T7" fmla="*/ 1 h 49"/>
                  <a:gd name="T8" fmla="*/ 2 w 41"/>
                  <a:gd name="T9" fmla="*/ 1 h 49"/>
                  <a:gd name="T10" fmla="*/ 2 w 41"/>
                  <a:gd name="T11" fmla="*/ 1 h 49"/>
                  <a:gd name="T12" fmla="*/ 2 w 41"/>
                  <a:gd name="T13" fmla="*/ 1 h 49"/>
                  <a:gd name="T14" fmla="*/ 2 w 41"/>
                  <a:gd name="T15" fmla="*/ 1 h 49"/>
                  <a:gd name="T16" fmla="*/ 2 w 41"/>
                  <a:gd name="T17" fmla="*/ 1 h 49"/>
                  <a:gd name="T18" fmla="*/ 1 w 41"/>
                  <a:gd name="T19" fmla="*/ 1 h 49"/>
                  <a:gd name="T20" fmla="*/ 1 w 41"/>
                  <a:gd name="T21" fmla="*/ 1 h 49"/>
                  <a:gd name="T22" fmla="*/ 1 w 41"/>
                  <a:gd name="T23" fmla="*/ 1 h 49"/>
                  <a:gd name="T24" fmla="*/ 1 w 41"/>
                  <a:gd name="T25" fmla="*/ 1 h 49"/>
                  <a:gd name="T26" fmla="*/ 1 w 41"/>
                  <a:gd name="T27" fmla="*/ 1 h 49"/>
                  <a:gd name="T28" fmla="*/ 1 w 41"/>
                  <a:gd name="T29" fmla="*/ 1 h 49"/>
                  <a:gd name="T30" fmla="*/ 1 w 41"/>
                  <a:gd name="T31" fmla="*/ 1 h 49"/>
                  <a:gd name="T32" fmla="*/ 1 w 41"/>
                  <a:gd name="T33" fmla="*/ 2 h 49"/>
                  <a:gd name="T34" fmla="*/ 1 w 41"/>
                  <a:gd name="T35" fmla="*/ 2 h 49"/>
                  <a:gd name="T36" fmla="*/ 1 w 41"/>
                  <a:gd name="T37" fmla="*/ 3 h 49"/>
                  <a:gd name="T38" fmla="*/ 1 w 41"/>
                  <a:gd name="T39" fmla="*/ 3 h 49"/>
                  <a:gd name="T40" fmla="*/ 1 w 41"/>
                  <a:gd name="T41" fmla="*/ 3 h 49"/>
                  <a:gd name="T42" fmla="*/ 1 w 41"/>
                  <a:gd name="T43" fmla="*/ 3 h 49"/>
                  <a:gd name="T44" fmla="*/ 1 w 41"/>
                  <a:gd name="T45" fmla="*/ 4 h 49"/>
                  <a:gd name="T46" fmla="*/ 0 w 41"/>
                  <a:gd name="T47" fmla="*/ 4 h 49"/>
                  <a:gd name="T48" fmla="*/ 0 w 41"/>
                  <a:gd name="T49" fmla="*/ 3 h 49"/>
                  <a:gd name="T50" fmla="*/ 0 w 41"/>
                  <a:gd name="T51" fmla="*/ 3 h 49"/>
                  <a:gd name="T52" fmla="*/ 0 w 41"/>
                  <a:gd name="T53" fmla="*/ 3 h 49"/>
                  <a:gd name="T54" fmla="*/ 0 w 41"/>
                  <a:gd name="T55" fmla="*/ 1 h 49"/>
                  <a:gd name="T56" fmla="*/ 0 w 41"/>
                  <a:gd name="T57" fmla="*/ 1 h 49"/>
                  <a:gd name="T58" fmla="*/ 0 w 41"/>
                  <a:gd name="T59" fmla="*/ 1 h 49"/>
                  <a:gd name="T60" fmla="*/ 0 w 41"/>
                  <a:gd name="T61" fmla="*/ 1 h 49"/>
                  <a:gd name="T62" fmla="*/ 0 w 41"/>
                  <a:gd name="T63" fmla="*/ 1 h 49"/>
                  <a:gd name="T64" fmla="*/ 1 w 41"/>
                  <a:gd name="T65" fmla="*/ 1 h 49"/>
                  <a:gd name="T66" fmla="*/ 1 w 41"/>
                  <a:gd name="T67" fmla="*/ 1 h 49"/>
                  <a:gd name="T68" fmla="*/ 1 w 41"/>
                  <a:gd name="T69" fmla="*/ 1 h 49"/>
                  <a:gd name="T70" fmla="*/ 1 w 41"/>
                  <a:gd name="T71" fmla="*/ 1 h 49"/>
                  <a:gd name="T72" fmla="*/ 2 w 41"/>
                  <a:gd name="T73" fmla="*/ 0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1"/>
                  <a:gd name="T112" fmla="*/ 0 h 49"/>
                  <a:gd name="T113" fmla="*/ 41 w 41"/>
                  <a:gd name="T114" fmla="*/ 49 h 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1" h="49">
                    <a:moveTo>
                      <a:pt x="34" y="0"/>
                    </a:moveTo>
                    <a:lnTo>
                      <a:pt x="36" y="0"/>
                    </a:lnTo>
                    <a:lnTo>
                      <a:pt x="38" y="1"/>
                    </a:lnTo>
                    <a:lnTo>
                      <a:pt x="38" y="2"/>
                    </a:lnTo>
                    <a:lnTo>
                      <a:pt x="41" y="5"/>
                    </a:lnTo>
                    <a:lnTo>
                      <a:pt x="41" y="7"/>
                    </a:lnTo>
                    <a:lnTo>
                      <a:pt x="38" y="12"/>
                    </a:lnTo>
                    <a:lnTo>
                      <a:pt x="36" y="14"/>
                    </a:lnTo>
                    <a:lnTo>
                      <a:pt x="34" y="15"/>
                    </a:lnTo>
                    <a:lnTo>
                      <a:pt x="31" y="14"/>
                    </a:lnTo>
                    <a:lnTo>
                      <a:pt x="28" y="11"/>
                    </a:lnTo>
                    <a:lnTo>
                      <a:pt x="28" y="9"/>
                    </a:lnTo>
                    <a:lnTo>
                      <a:pt x="25" y="9"/>
                    </a:lnTo>
                    <a:lnTo>
                      <a:pt x="22" y="11"/>
                    </a:lnTo>
                    <a:lnTo>
                      <a:pt x="21" y="12"/>
                    </a:lnTo>
                    <a:lnTo>
                      <a:pt x="21" y="15"/>
                    </a:lnTo>
                    <a:lnTo>
                      <a:pt x="20" y="19"/>
                    </a:lnTo>
                    <a:lnTo>
                      <a:pt x="18" y="22"/>
                    </a:lnTo>
                    <a:lnTo>
                      <a:pt x="18" y="44"/>
                    </a:lnTo>
                    <a:lnTo>
                      <a:pt x="20" y="44"/>
                    </a:lnTo>
                    <a:lnTo>
                      <a:pt x="20" y="46"/>
                    </a:lnTo>
                    <a:lnTo>
                      <a:pt x="22" y="46"/>
                    </a:lnTo>
                    <a:lnTo>
                      <a:pt x="22" y="49"/>
                    </a:lnTo>
                    <a:lnTo>
                      <a:pt x="0" y="49"/>
                    </a:lnTo>
                    <a:lnTo>
                      <a:pt x="0" y="46"/>
                    </a:lnTo>
                    <a:lnTo>
                      <a:pt x="3" y="46"/>
                    </a:lnTo>
                    <a:lnTo>
                      <a:pt x="4" y="44"/>
                    </a:lnTo>
                    <a:lnTo>
                      <a:pt x="4" y="5"/>
                    </a:lnTo>
                    <a:lnTo>
                      <a:pt x="3" y="5"/>
                    </a:lnTo>
                    <a:lnTo>
                      <a:pt x="3" y="4"/>
                    </a:lnTo>
                    <a:lnTo>
                      <a:pt x="0" y="4"/>
                    </a:lnTo>
                    <a:lnTo>
                      <a:pt x="0" y="1"/>
                    </a:lnTo>
                    <a:lnTo>
                      <a:pt x="18" y="1"/>
                    </a:lnTo>
                    <a:lnTo>
                      <a:pt x="18" y="12"/>
                    </a:lnTo>
                    <a:lnTo>
                      <a:pt x="24" y="4"/>
                    </a:lnTo>
                    <a:lnTo>
                      <a:pt x="28" y="2"/>
                    </a:lnTo>
                    <a:lnTo>
                      <a:pt x="3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94" name="Freeform 395"/>
              <p:cNvSpPr>
                <a:spLocks/>
              </p:cNvSpPr>
              <p:nvPr/>
            </p:nvSpPr>
            <p:spPr bwMode="auto">
              <a:xfrm>
                <a:off x="4172" y="1880"/>
                <a:ext cx="26" cy="36"/>
              </a:xfrm>
              <a:custGeom>
                <a:avLst/>
                <a:gdLst>
                  <a:gd name="T0" fmla="*/ 0 w 51"/>
                  <a:gd name="T1" fmla="*/ 0 h 71"/>
                  <a:gd name="T2" fmla="*/ 2 w 51"/>
                  <a:gd name="T3" fmla="*/ 0 h 71"/>
                  <a:gd name="T4" fmla="*/ 2 w 51"/>
                  <a:gd name="T5" fmla="*/ 1 h 71"/>
                  <a:gd name="T6" fmla="*/ 2 w 51"/>
                  <a:gd name="T7" fmla="*/ 1 h 71"/>
                  <a:gd name="T8" fmla="*/ 2 w 51"/>
                  <a:gd name="T9" fmla="*/ 1 h 71"/>
                  <a:gd name="T10" fmla="*/ 2 w 51"/>
                  <a:gd name="T11" fmla="*/ 1 h 71"/>
                  <a:gd name="T12" fmla="*/ 2 w 51"/>
                  <a:gd name="T13" fmla="*/ 1 h 71"/>
                  <a:gd name="T14" fmla="*/ 3 w 51"/>
                  <a:gd name="T15" fmla="*/ 2 h 71"/>
                  <a:gd name="T16" fmla="*/ 3 w 51"/>
                  <a:gd name="T17" fmla="*/ 2 h 71"/>
                  <a:gd name="T18" fmla="*/ 3 w 51"/>
                  <a:gd name="T19" fmla="*/ 1 h 71"/>
                  <a:gd name="T20" fmla="*/ 3 w 51"/>
                  <a:gd name="T21" fmla="*/ 1 h 71"/>
                  <a:gd name="T22" fmla="*/ 3 w 51"/>
                  <a:gd name="T23" fmla="*/ 1 h 71"/>
                  <a:gd name="T24" fmla="*/ 3 w 51"/>
                  <a:gd name="T25" fmla="*/ 1 h 71"/>
                  <a:gd name="T26" fmla="*/ 3 w 51"/>
                  <a:gd name="T27" fmla="*/ 0 h 71"/>
                  <a:gd name="T28" fmla="*/ 4 w 51"/>
                  <a:gd name="T29" fmla="*/ 0 h 71"/>
                  <a:gd name="T30" fmla="*/ 4 w 51"/>
                  <a:gd name="T31" fmla="*/ 1 h 71"/>
                  <a:gd name="T32" fmla="*/ 4 w 51"/>
                  <a:gd name="T33" fmla="*/ 1 h 71"/>
                  <a:gd name="T34" fmla="*/ 3 w 51"/>
                  <a:gd name="T35" fmla="*/ 1 h 71"/>
                  <a:gd name="T36" fmla="*/ 3 w 51"/>
                  <a:gd name="T37" fmla="*/ 1 h 71"/>
                  <a:gd name="T38" fmla="*/ 3 w 51"/>
                  <a:gd name="T39" fmla="*/ 1 h 71"/>
                  <a:gd name="T40" fmla="*/ 3 w 51"/>
                  <a:gd name="T41" fmla="*/ 1 h 71"/>
                  <a:gd name="T42" fmla="*/ 2 w 51"/>
                  <a:gd name="T43" fmla="*/ 4 h 71"/>
                  <a:gd name="T44" fmla="*/ 2 w 51"/>
                  <a:gd name="T45" fmla="*/ 4 h 71"/>
                  <a:gd name="T46" fmla="*/ 2 w 51"/>
                  <a:gd name="T47" fmla="*/ 4 h 71"/>
                  <a:gd name="T48" fmla="*/ 2 w 51"/>
                  <a:gd name="T49" fmla="*/ 4 h 71"/>
                  <a:gd name="T50" fmla="*/ 2 w 51"/>
                  <a:gd name="T51" fmla="*/ 5 h 71"/>
                  <a:gd name="T52" fmla="*/ 1 w 51"/>
                  <a:gd name="T53" fmla="*/ 5 h 71"/>
                  <a:gd name="T54" fmla="*/ 1 w 51"/>
                  <a:gd name="T55" fmla="*/ 5 h 71"/>
                  <a:gd name="T56" fmla="*/ 1 w 51"/>
                  <a:gd name="T57" fmla="*/ 5 h 71"/>
                  <a:gd name="T58" fmla="*/ 1 w 51"/>
                  <a:gd name="T59" fmla="*/ 5 h 71"/>
                  <a:gd name="T60" fmla="*/ 1 w 51"/>
                  <a:gd name="T61" fmla="*/ 5 h 71"/>
                  <a:gd name="T62" fmla="*/ 1 w 51"/>
                  <a:gd name="T63" fmla="*/ 4 h 71"/>
                  <a:gd name="T64" fmla="*/ 1 w 51"/>
                  <a:gd name="T65" fmla="*/ 4 h 71"/>
                  <a:gd name="T66" fmla="*/ 1 w 51"/>
                  <a:gd name="T67" fmla="*/ 4 h 71"/>
                  <a:gd name="T68" fmla="*/ 1 w 51"/>
                  <a:gd name="T69" fmla="*/ 4 h 71"/>
                  <a:gd name="T70" fmla="*/ 1 w 51"/>
                  <a:gd name="T71" fmla="*/ 4 h 71"/>
                  <a:gd name="T72" fmla="*/ 1 w 51"/>
                  <a:gd name="T73" fmla="*/ 4 h 71"/>
                  <a:gd name="T74" fmla="*/ 1 w 51"/>
                  <a:gd name="T75" fmla="*/ 4 h 71"/>
                  <a:gd name="T76" fmla="*/ 1 w 51"/>
                  <a:gd name="T77" fmla="*/ 4 h 71"/>
                  <a:gd name="T78" fmla="*/ 1 w 51"/>
                  <a:gd name="T79" fmla="*/ 5 h 71"/>
                  <a:gd name="T80" fmla="*/ 1 w 51"/>
                  <a:gd name="T81" fmla="*/ 5 h 71"/>
                  <a:gd name="T82" fmla="*/ 2 w 51"/>
                  <a:gd name="T83" fmla="*/ 4 h 71"/>
                  <a:gd name="T84" fmla="*/ 2 w 51"/>
                  <a:gd name="T85" fmla="*/ 4 h 71"/>
                  <a:gd name="T86" fmla="*/ 2 w 51"/>
                  <a:gd name="T87" fmla="*/ 4 h 71"/>
                  <a:gd name="T88" fmla="*/ 2 w 51"/>
                  <a:gd name="T89" fmla="*/ 4 h 71"/>
                  <a:gd name="T90" fmla="*/ 1 w 51"/>
                  <a:gd name="T91" fmla="*/ 1 h 71"/>
                  <a:gd name="T92" fmla="*/ 1 w 51"/>
                  <a:gd name="T93" fmla="*/ 1 h 71"/>
                  <a:gd name="T94" fmla="*/ 1 w 51"/>
                  <a:gd name="T95" fmla="*/ 1 h 71"/>
                  <a:gd name="T96" fmla="*/ 1 w 51"/>
                  <a:gd name="T97" fmla="*/ 1 h 71"/>
                  <a:gd name="T98" fmla="*/ 1 w 51"/>
                  <a:gd name="T99" fmla="*/ 1 h 71"/>
                  <a:gd name="T100" fmla="*/ 0 w 51"/>
                  <a:gd name="T101" fmla="*/ 1 h 71"/>
                  <a:gd name="T102" fmla="*/ 0 w 51"/>
                  <a:gd name="T103" fmla="*/ 0 h 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1"/>
                  <a:gd name="T157" fmla="*/ 0 h 71"/>
                  <a:gd name="T158" fmla="*/ 51 w 51"/>
                  <a:gd name="T159" fmla="*/ 71 h 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1" h="71">
                    <a:moveTo>
                      <a:pt x="0" y="0"/>
                    </a:moveTo>
                    <a:lnTo>
                      <a:pt x="26" y="0"/>
                    </a:lnTo>
                    <a:lnTo>
                      <a:pt x="26" y="3"/>
                    </a:lnTo>
                    <a:lnTo>
                      <a:pt x="23" y="3"/>
                    </a:lnTo>
                    <a:lnTo>
                      <a:pt x="22" y="4"/>
                    </a:lnTo>
                    <a:lnTo>
                      <a:pt x="22" y="10"/>
                    </a:lnTo>
                    <a:lnTo>
                      <a:pt x="23" y="13"/>
                    </a:lnTo>
                    <a:lnTo>
                      <a:pt x="33" y="31"/>
                    </a:lnTo>
                    <a:lnTo>
                      <a:pt x="39" y="17"/>
                    </a:lnTo>
                    <a:lnTo>
                      <a:pt x="40" y="13"/>
                    </a:lnTo>
                    <a:lnTo>
                      <a:pt x="40" y="6"/>
                    </a:lnTo>
                    <a:lnTo>
                      <a:pt x="39" y="3"/>
                    </a:lnTo>
                    <a:lnTo>
                      <a:pt x="35" y="3"/>
                    </a:lnTo>
                    <a:lnTo>
                      <a:pt x="35" y="0"/>
                    </a:lnTo>
                    <a:lnTo>
                      <a:pt x="51" y="0"/>
                    </a:lnTo>
                    <a:lnTo>
                      <a:pt x="51" y="3"/>
                    </a:lnTo>
                    <a:lnTo>
                      <a:pt x="49" y="3"/>
                    </a:lnTo>
                    <a:lnTo>
                      <a:pt x="46" y="6"/>
                    </a:lnTo>
                    <a:lnTo>
                      <a:pt x="46" y="7"/>
                    </a:lnTo>
                    <a:lnTo>
                      <a:pt x="44" y="10"/>
                    </a:lnTo>
                    <a:lnTo>
                      <a:pt x="43" y="14"/>
                    </a:lnTo>
                    <a:lnTo>
                      <a:pt x="28" y="49"/>
                    </a:lnTo>
                    <a:lnTo>
                      <a:pt x="26" y="56"/>
                    </a:lnTo>
                    <a:lnTo>
                      <a:pt x="23" y="60"/>
                    </a:lnTo>
                    <a:lnTo>
                      <a:pt x="22" y="64"/>
                    </a:lnTo>
                    <a:lnTo>
                      <a:pt x="18" y="69"/>
                    </a:lnTo>
                    <a:lnTo>
                      <a:pt x="12" y="71"/>
                    </a:lnTo>
                    <a:lnTo>
                      <a:pt x="9" y="70"/>
                    </a:lnTo>
                    <a:lnTo>
                      <a:pt x="7" y="70"/>
                    </a:lnTo>
                    <a:lnTo>
                      <a:pt x="4" y="69"/>
                    </a:lnTo>
                    <a:lnTo>
                      <a:pt x="2" y="66"/>
                    </a:lnTo>
                    <a:lnTo>
                      <a:pt x="2" y="60"/>
                    </a:lnTo>
                    <a:lnTo>
                      <a:pt x="5" y="57"/>
                    </a:lnTo>
                    <a:lnTo>
                      <a:pt x="7" y="57"/>
                    </a:lnTo>
                    <a:lnTo>
                      <a:pt x="8" y="56"/>
                    </a:lnTo>
                    <a:lnTo>
                      <a:pt x="9" y="56"/>
                    </a:lnTo>
                    <a:lnTo>
                      <a:pt x="11" y="57"/>
                    </a:lnTo>
                    <a:lnTo>
                      <a:pt x="12" y="57"/>
                    </a:lnTo>
                    <a:lnTo>
                      <a:pt x="14" y="59"/>
                    </a:lnTo>
                    <a:lnTo>
                      <a:pt x="14" y="66"/>
                    </a:lnTo>
                    <a:lnTo>
                      <a:pt x="16" y="66"/>
                    </a:lnTo>
                    <a:lnTo>
                      <a:pt x="18" y="64"/>
                    </a:lnTo>
                    <a:lnTo>
                      <a:pt x="21" y="59"/>
                    </a:lnTo>
                    <a:lnTo>
                      <a:pt x="23" y="55"/>
                    </a:lnTo>
                    <a:lnTo>
                      <a:pt x="25" y="49"/>
                    </a:lnTo>
                    <a:lnTo>
                      <a:pt x="9" y="14"/>
                    </a:lnTo>
                    <a:lnTo>
                      <a:pt x="8" y="10"/>
                    </a:lnTo>
                    <a:lnTo>
                      <a:pt x="5" y="7"/>
                    </a:lnTo>
                    <a:lnTo>
                      <a:pt x="4" y="4"/>
                    </a:lnTo>
                    <a:lnTo>
                      <a:pt x="2" y="3"/>
                    </a:lnTo>
                    <a:lnTo>
                      <a:pt x="0" y="3"/>
                    </a:lnTo>
                    <a:lnTo>
                      <a:pt x="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95" name="Freeform 396"/>
              <p:cNvSpPr>
                <a:spLocks/>
              </p:cNvSpPr>
              <p:nvPr/>
            </p:nvSpPr>
            <p:spPr bwMode="auto">
              <a:xfrm>
                <a:off x="5060" y="1728"/>
                <a:ext cx="23" cy="36"/>
              </a:xfrm>
              <a:custGeom>
                <a:avLst/>
                <a:gdLst>
                  <a:gd name="T0" fmla="*/ 1 w 46"/>
                  <a:gd name="T1" fmla="*/ 0 h 71"/>
                  <a:gd name="T2" fmla="*/ 1 w 46"/>
                  <a:gd name="T3" fmla="*/ 0 h 71"/>
                  <a:gd name="T4" fmla="*/ 1 w 46"/>
                  <a:gd name="T5" fmla="*/ 1 h 71"/>
                  <a:gd name="T6" fmla="*/ 2 w 46"/>
                  <a:gd name="T7" fmla="*/ 1 h 71"/>
                  <a:gd name="T8" fmla="*/ 3 w 46"/>
                  <a:gd name="T9" fmla="*/ 1 h 71"/>
                  <a:gd name="T10" fmla="*/ 3 w 46"/>
                  <a:gd name="T11" fmla="*/ 1 h 71"/>
                  <a:gd name="T12" fmla="*/ 3 w 46"/>
                  <a:gd name="T13" fmla="*/ 1 h 71"/>
                  <a:gd name="T14" fmla="*/ 3 w 46"/>
                  <a:gd name="T15" fmla="*/ 1 h 71"/>
                  <a:gd name="T16" fmla="*/ 3 w 46"/>
                  <a:gd name="T17" fmla="*/ 1 h 71"/>
                  <a:gd name="T18" fmla="*/ 3 w 46"/>
                  <a:gd name="T19" fmla="*/ 2 h 71"/>
                  <a:gd name="T20" fmla="*/ 3 w 46"/>
                  <a:gd name="T21" fmla="*/ 2 h 71"/>
                  <a:gd name="T22" fmla="*/ 3 w 46"/>
                  <a:gd name="T23" fmla="*/ 2 h 71"/>
                  <a:gd name="T24" fmla="*/ 3 w 46"/>
                  <a:gd name="T25" fmla="*/ 2 h 71"/>
                  <a:gd name="T26" fmla="*/ 1 w 46"/>
                  <a:gd name="T27" fmla="*/ 3 h 71"/>
                  <a:gd name="T28" fmla="*/ 1 w 46"/>
                  <a:gd name="T29" fmla="*/ 4 h 71"/>
                  <a:gd name="T30" fmla="*/ 3 w 46"/>
                  <a:gd name="T31" fmla="*/ 4 h 71"/>
                  <a:gd name="T32" fmla="*/ 3 w 46"/>
                  <a:gd name="T33" fmla="*/ 4 h 71"/>
                  <a:gd name="T34" fmla="*/ 3 w 46"/>
                  <a:gd name="T35" fmla="*/ 4 h 71"/>
                  <a:gd name="T36" fmla="*/ 3 w 46"/>
                  <a:gd name="T37" fmla="*/ 4 h 71"/>
                  <a:gd name="T38" fmla="*/ 3 w 46"/>
                  <a:gd name="T39" fmla="*/ 4 h 71"/>
                  <a:gd name="T40" fmla="*/ 3 w 46"/>
                  <a:gd name="T41" fmla="*/ 4 h 71"/>
                  <a:gd name="T42" fmla="*/ 3 w 46"/>
                  <a:gd name="T43" fmla="*/ 4 h 71"/>
                  <a:gd name="T44" fmla="*/ 3 w 46"/>
                  <a:gd name="T45" fmla="*/ 5 h 71"/>
                  <a:gd name="T46" fmla="*/ 0 w 46"/>
                  <a:gd name="T47" fmla="*/ 5 h 71"/>
                  <a:gd name="T48" fmla="*/ 0 w 46"/>
                  <a:gd name="T49" fmla="*/ 5 h 71"/>
                  <a:gd name="T50" fmla="*/ 1 w 46"/>
                  <a:gd name="T51" fmla="*/ 4 h 71"/>
                  <a:gd name="T52" fmla="*/ 1 w 46"/>
                  <a:gd name="T53" fmla="*/ 3 h 71"/>
                  <a:gd name="T54" fmla="*/ 1 w 46"/>
                  <a:gd name="T55" fmla="*/ 3 h 71"/>
                  <a:gd name="T56" fmla="*/ 1 w 46"/>
                  <a:gd name="T57" fmla="*/ 3 h 71"/>
                  <a:gd name="T58" fmla="*/ 1 w 46"/>
                  <a:gd name="T59" fmla="*/ 2 h 71"/>
                  <a:gd name="T60" fmla="*/ 1 w 46"/>
                  <a:gd name="T61" fmla="*/ 2 h 71"/>
                  <a:gd name="T62" fmla="*/ 1 w 46"/>
                  <a:gd name="T63" fmla="*/ 1 h 71"/>
                  <a:gd name="T64" fmla="*/ 1 w 46"/>
                  <a:gd name="T65" fmla="*/ 1 h 71"/>
                  <a:gd name="T66" fmla="*/ 1 w 46"/>
                  <a:gd name="T67" fmla="*/ 1 h 71"/>
                  <a:gd name="T68" fmla="*/ 1 w 46"/>
                  <a:gd name="T69" fmla="*/ 1 h 71"/>
                  <a:gd name="T70" fmla="*/ 1 w 46"/>
                  <a:gd name="T71" fmla="*/ 2 h 71"/>
                  <a:gd name="T72" fmla="*/ 1 w 46"/>
                  <a:gd name="T73" fmla="*/ 2 h 71"/>
                  <a:gd name="T74" fmla="*/ 1 w 46"/>
                  <a:gd name="T75" fmla="*/ 1 h 71"/>
                  <a:gd name="T76" fmla="*/ 1 w 46"/>
                  <a:gd name="T77" fmla="*/ 1 h 71"/>
                  <a:gd name="T78" fmla="*/ 1 w 46"/>
                  <a:gd name="T79" fmla="*/ 1 h 71"/>
                  <a:gd name="T80" fmla="*/ 1 w 46"/>
                  <a:gd name="T81" fmla="*/ 0 h 7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
                  <a:gd name="T124" fmla="*/ 0 h 71"/>
                  <a:gd name="T125" fmla="*/ 46 w 46"/>
                  <a:gd name="T126" fmla="*/ 71 h 7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 h="71">
                    <a:moveTo>
                      <a:pt x="18" y="0"/>
                    </a:moveTo>
                    <a:lnTo>
                      <a:pt x="27" y="0"/>
                    </a:lnTo>
                    <a:lnTo>
                      <a:pt x="29" y="1"/>
                    </a:lnTo>
                    <a:lnTo>
                      <a:pt x="32" y="1"/>
                    </a:lnTo>
                    <a:lnTo>
                      <a:pt x="35" y="4"/>
                    </a:lnTo>
                    <a:lnTo>
                      <a:pt x="38" y="6"/>
                    </a:lnTo>
                    <a:lnTo>
                      <a:pt x="41" y="8"/>
                    </a:lnTo>
                    <a:lnTo>
                      <a:pt x="42" y="11"/>
                    </a:lnTo>
                    <a:lnTo>
                      <a:pt x="42" y="15"/>
                    </a:lnTo>
                    <a:lnTo>
                      <a:pt x="43" y="17"/>
                    </a:lnTo>
                    <a:lnTo>
                      <a:pt x="42" y="21"/>
                    </a:lnTo>
                    <a:lnTo>
                      <a:pt x="42" y="27"/>
                    </a:lnTo>
                    <a:lnTo>
                      <a:pt x="39" y="32"/>
                    </a:lnTo>
                    <a:lnTo>
                      <a:pt x="31" y="43"/>
                    </a:lnTo>
                    <a:lnTo>
                      <a:pt x="17" y="59"/>
                    </a:lnTo>
                    <a:lnTo>
                      <a:pt x="38" y="59"/>
                    </a:lnTo>
                    <a:lnTo>
                      <a:pt x="39" y="57"/>
                    </a:lnTo>
                    <a:lnTo>
                      <a:pt x="41" y="57"/>
                    </a:lnTo>
                    <a:lnTo>
                      <a:pt x="42" y="56"/>
                    </a:lnTo>
                    <a:lnTo>
                      <a:pt x="42" y="55"/>
                    </a:lnTo>
                    <a:lnTo>
                      <a:pt x="43" y="52"/>
                    </a:lnTo>
                    <a:lnTo>
                      <a:pt x="46" y="52"/>
                    </a:lnTo>
                    <a:lnTo>
                      <a:pt x="42" y="71"/>
                    </a:lnTo>
                    <a:lnTo>
                      <a:pt x="0" y="71"/>
                    </a:lnTo>
                    <a:lnTo>
                      <a:pt x="0" y="70"/>
                    </a:lnTo>
                    <a:lnTo>
                      <a:pt x="13" y="56"/>
                    </a:lnTo>
                    <a:lnTo>
                      <a:pt x="20" y="46"/>
                    </a:lnTo>
                    <a:lnTo>
                      <a:pt x="25" y="39"/>
                    </a:lnTo>
                    <a:lnTo>
                      <a:pt x="27" y="34"/>
                    </a:lnTo>
                    <a:lnTo>
                      <a:pt x="28" y="29"/>
                    </a:lnTo>
                    <a:lnTo>
                      <a:pt x="28" y="21"/>
                    </a:lnTo>
                    <a:lnTo>
                      <a:pt x="25" y="15"/>
                    </a:lnTo>
                    <a:lnTo>
                      <a:pt x="17" y="11"/>
                    </a:lnTo>
                    <a:lnTo>
                      <a:pt x="8" y="14"/>
                    </a:lnTo>
                    <a:lnTo>
                      <a:pt x="6" y="15"/>
                    </a:lnTo>
                    <a:lnTo>
                      <a:pt x="3" y="20"/>
                    </a:lnTo>
                    <a:lnTo>
                      <a:pt x="1" y="20"/>
                    </a:lnTo>
                    <a:lnTo>
                      <a:pt x="7" y="8"/>
                    </a:lnTo>
                    <a:lnTo>
                      <a:pt x="10" y="4"/>
                    </a:lnTo>
                    <a:lnTo>
                      <a:pt x="14" y="1"/>
                    </a:lnTo>
                    <a:lnTo>
                      <a:pt x="18"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96" name="Freeform 397"/>
              <p:cNvSpPr>
                <a:spLocks noEditPoints="1"/>
              </p:cNvSpPr>
              <p:nvPr/>
            </p:nvSpPr>
            <p:spPr bwMode="auto">
              <a:xfrm>
                <a:off x="5087" y="1728"/>
                <a:ext cx="23" cy="36"/>
              </a:xfrm>
              <a:custGeom>
                <a:avLst/>
                <a:gdLst>
                  <a:gd name="T0" fmla="*/ 1 w 46"/>
                  <a:gd name="T1" fmla="*/ 0 h 73"/>
                  <a:gd name="T2" fmla="*/ 1 w 46"/>
                  <a:gd name="T3" fmla="*/ 0 h 73"/>
                  <a:gd name="T4" fmla="*/ 1 w 46"/>
                  <a:gd name="T5" fmla="*/ 0 h 73"/>
                  <a:gd name="T6" fmla="*/ 1 w 46"/>
                  <a:gd name="T7" fmla="*/ 0 h 73"/>
                  <a:gd name="T8" fmla="*/ 1 w 46"/>
                  <a:gd name="T9" fmla="*/ 1 h 73"/>
                  <a:gd name="T10" fmla="*/ 1 w 46"/>
                  <a:gd name="T11" fmla="*/ 3 h 73"/>
                  <a:gd name="T12" fmla="*/ 1 w 46"/>
                  <a:gd name="T13" fmla="*/ 3 h 73"/>
                  <a:gd name="T14" fmla="*/ 1 w 46"/>
                  <a:gd name="T15" fmla="*/ 3 h 73"/>
                  <a:gd name="T16" fmla="*/ 1 w 46"/>
                  <a:gd name="T17" fmla="*/ 4 h 73"/>
                  <a:gd name="T18" fmla="*/ 1 w 46"/>
                  <a:gd name="T19" fmla="*/ 4 h 73"/>
                  <a:gd name="T20" fmla="*/ 1 w 46"/>
                  <a:gd name="T21" fmla="*/ 4 h 73"/>
                  <a:gd name="T22" fmla="*/ 1 w 46"/>
                  <a:gd name="T23" fmla="*/ 4 h 73"/>
                  <a:gd name="T24" fmla="*/ 1 w 46"/>
                  <a:gd name="T25" fmla="*/ 3 h 73"/>
                  <a:gd name="T26" fmla="*/ 1 w 46"/>
                  <a:gd name="T27" fmla="*/ 3 h 73"/>
                  <a:gd name="T28" fmla="*/ 1 w 46"/>
                  <a:gd name="T29" fmla="*/ 0 h 73"/>
                  <a:gd name="T30" fmla="*/ 1 w 46"/>
                  <a:gd name="T31" fmla="*/ 0 h 73"/>
                  <a:gd name="T32" fmla="*/ 1 w 46"/>
                  <a:gd name="T33" fmla="*/ 0 h 73"/>
                  <a:gd name="T34" fmla="*/ 1 w 46"/>
                  <a:gd name="T35" fmla="*/ 0 h 73"/>
                  <a:gd name="T36" fmla="*/ 1 w 46"/>
                  <a:gd name="T37" fmla="*/ 0 h 73"/>
                  <a:gd name="T38" fmla="*/ 1 w 46"/>
                  <a:gd name="T39" fmla="*/ 0 h 73"/>
                  <a:gd name="T40" fmla="*/ 1 w 46"/>
                  <a:gd name="T41" fmla="*/ 0 h 73"/>
                  <a:gd name="T42" fmla="*/ 1 w 46"/>
                  <a:gd name="T43" fmla="*/ 0 h 73"/>
                  <a:gd name="T44" fmla="*/ 3 w 46"/>
                  <a:gd name="T45" fmla="*/ 0 h 73"/>
                  <a:gd name="T46" fmla="*/ 3 w 46"/>
                  <a:gd name="T47" fmla="*/ 0 h 73"/>
                  <a:gd name="T48" fmla="*/ 3 w 46"/>
                  <a:gd name="T49" fmla="*/ 0 h 73"/>
                  <a:gd name="T50" fmla="*/ 3 w 46"/>
                  <a:gd name="T51" fmla="*/ 0 h 73"/>
                  <a:gd name="T52" fmla="*/ 3 w 46"/>
                  <a:gd name="T53" fmla="*/ 1 h 73"/>
                  <a:gd name="T54" fmla="*/ 3 w 46"/>
                  <a:gd name="T55" fmla="*/ 1 h 73"/>
                  <a:gd name="T56" fmla="*/ 3 w 46"/>
                  <a:gd name="T57" fmla="*/ 2 h 73"/>
                  <a:gd name="T58" fmla="*/ 3 w 46"/>
                  <a:gd name="T59" fmla="*/ 2 h 73"/>
                  <a:gd name="T60" fmla="*/ 3 w 46"/>
                  <a:gd name="T61" fmla="*/ 3 h 73"/>
                  <a:gd name="T62" fmla="*/ 3 w 46"/>
                  <a:gd name="T63" fmla="*/ 4 h 73"/>
                  <a:gd name="T64" fmla="*/ 3 w 46"/>
                  <a:gd name="T65" fmla="*/ 4 h 73"/>
                  <a:gd name="T66" fmla="*/ 1 w 46"/>
                  <a:gd name="T67" fmla="*/ 4 h 73"/>
                  <a:gd name="T68" fmla="*/ 1 w 46"/>
                  <a:gd name="T69" fmla="*/ 4 h 73"/>
                  <a:gd name="T70" fmla="*/ 1 w 46"/>
                  <a:gd name="T71" fmla="*/ 4 h 73"/>
                  <a:gd name="T72" fmla="*/ 1 w 46"/>
                  <a:gd name="T73" fmla="*/ 4 h 73"/>
                  <a:gd name="T74" fmla="*/ 1 w 46"/>
                  <a:gd name="T75" fmla="*/ 4 h 73"/>
                  <a:gd name="T76" fmla="*/ 1 w 46"/>
                  <a:gd name="T77" fmla="*/ 3 h 73"/>
                  <a:gd name="T78" fmla="*/ 1 w 46"/>
                  <a:gd name="T79" fmla="*/ 3 h 73"/>
                  <a:gd name="T80" fmla="*/ 1 w 46"/>
                  <a:gd name="T81" fmla="*/ 2 h 73"/>
                  <a:gd name="T82" fmla="*/ 0 w 46"/>
                  <a:gd name="T83" fmla="*/ 2 h 73"/>
                  <a:gd name="T84" fmla="*/ 0 w 46"/>
                  <a:gd name="T85" fmla="*/ 1 h 73"/>
                  <a:gd name="T86" fmla="*/ 1 w 46"/>
                  <a:gd name="T87" fmla="*/ 1 h 73"/>
                  <a:gd name="T88" fmla="*/ 1 w 46"/>
                  <a:gd name="T89" fmla="*/ 1 h 73"/>
                  <a:gd name="T90" fmla="*/ 1 w 46"/>
                  <a:gd name="T91" fmla="*/ 0 h 73"/>
                  <a:gd name="T92" fmla="*/ 1 w 46"/>
                  <a:gd name="T93" fmla="*/ 0 h 73"/>
                  <a:gd name="T94" fmla="*/ 1 w 46"/>
                  <a:gd name="T95" fmla="*/ 0 h 73"/>
                  <a:gd name="T96" fmla="*/ 1 w 46"/>
                  <a:gd name="T97" fmla="*/ 0 h 73"/>
                  <a:gd name="T98" fmla="*/ 1 w 46"/>
                  <a:gd name="T99" fmla="*/ 0 h 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
                  <a:gd name="T151" fmla="*/ 0 h 73"/>
                  <a:gd name="T152" fmla="*/ 46 w 46"/>
                  <a:gd name="T153" fmla="*/ 73 h 7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 h="73">
                    <a:moveTo>
                      <a:pt x="21" y="3"/>
                    </a:moveTo>
                    <a:lnTo>
                      <a:pt x="18" y="6"/>
                    </a:lnTo>
                    <a:lnTo>
                      <a:pt x="16" y="8"/>
                    </a:lnTo>
                    <a:lnTo>
                      <a:pt x="16" y="11"/>
                    </a:lnTo>
                    <a:lnTo>
                      <a:pt x="15" y="17"/>
                    </a:lnTo>
                    <a:lnTo>
                      <a:pt x="15" y="55"/>
                    </a:lnTo>
                    <a:lnTo>
                      <a:pt x="16" y="59"/>
                    </a:lnTo>
                    <a:lnTo>
                      <a:pt x="16" y="63"/>
                    </a:lnTo>
                    <a:lnTo>
                      <a:pt x="19" y="69"/>
                    </a:lnTo>
                    <a:lnTo>
                      <a:pt x="26" y="69"/>
                    </a:lnTo>
                    <a:lnTo>
                      <a:pt x="26" y="67"/>
                    </a:lnTo>
                    <a:lnTo>
                      <a:pt x="28" y="66"/>
                    </a:lnTo>
                    <a:lnTo>
                      <a:pt x="29" y="62"/>
                    </a:lnTo>
                    <a:lnTo>
                      <a:pt x="30" y="59"/>
                    </a:lnTo>
                    <a:lnTo>
                      <a:pt x="30" y="14"/>
                    </a:lnTo>
                    <a:lnTo>
                      <a:pt x="29" y="10"/>
                    </a:lnTo>
                    <a:lnTo>
                      <a:pt x="28" y="7"/>
                    </a:lnTo>
                    <a:lnTo>
                      <a:pt x="23" y="3"/>
                    </a:lnTo>
                    <a:lnTo>
                      <a:pt x="21" y="3"/>
                    </a:lnTo>
                    <a:close/>
                    <a:moveTo>
                      <a:pt x="18" y="0"/>
                    </a:moveTo>
                    <a:lnTo>
                      <a:pt x="26" y="0"/>
                    </a:lnTo>
                    <a:lnTo>
                      <a:pt x="30" y="1"/>
                    </a:lnTo>
                    <a:lnTo>
                      <a:pt x="35" y="4"/>
                    </a:lnTo>
                    <a:lnTo>
                      <a:pt x="37" y="7"/>
                    </a:lnTo>
                    <a:lnTo>
                      <a:pt x="40" y="11"/>
                    </a:lnTo>
                    <a:lnTo>
                      <a:pt x="42" y="15"/>
                    </a:lnTo>
                    <a:lnTo>
                      <a:pt x="43" y="22"/>
                    </a:lnTo>
                    <a:lnTo>
                      <a:pt x="44" y="28"/>
                    </a:lnTo>
                    <a:lnTo>
                      <a:pt x="46" y="36"/>
                    </a:lnTo>
                    <a:lnTo>
                      <a:pt x="44" y="46"/>
                    </a:lnTo>
                    <a:lnTo>
                      <a:pt x="42" y="56"/>
                    </a:lnTo>
                    <a:lnTo>
                      <a:pt x="37" y="64"/>
                    </a:lnTo>
                    <a:lnTo>
                      <a:pt x="35" y="69"/>
                    </a:lnTo>
                    <a:lnTo>
                      <a:pt x="30" y="70"/>
                    </a:lnTo>
                    <a:lnTo>
                      <a:pt x="25" y="73"/>
                    </a:lnTo>
                    <a:lnTo>
                      <a:pt x="19" y="73"/>
                    </a:lnTo>
                    <a:lnTo>
                      <a:pt x="14" y="70"/>
                    </a:lnTo>
                    <a:lnTo>
                      <a:pt x="9" y="67"/>
                    </a:lnTo>
                    <a:lnTo>
                      <a:pt x="4" y="59"/>
                    </a:lnTo>
                    <a:lnTo>
                      <a:pt x="2" y="53"/>
                    </a:lnTo>
                    <a:lnTo>
                      <a:pt x="1" y="45"/>
                    </a:lnTo>
                    <a:lnTo>
                      <a:pt x="0" y="38"/>
                    </a:lnTo>
                    <a:lnTo>
                      <a:pt x="0" y="29"/>
                    </a:lnTo>
                    <a:lnTo>
                      <a:pt x="1" y="22"/>
                    </a:lnTo>
                    <a:lnTo>
                      <a:pt x="4" y="17"/>
                    </a:lnTo>
                    <a:lnTo>
                      <a:pt x="5" y="11"/>
                    </a:lnTo>
                    <a:lnTo>
                      <a:pt x="8" y="7"/>
                    </a:lnTo>
                    <a:lnTo>
                      <a:pt x="11" y="4"/>
                    </a:lnTo>
                    <a:lnTo>
                      <a:pt x="15" y="1"/>
                    </a:lnTo>
                    <a:lnTo>
                      <a:pt x="18"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97" name="Freeform 398"/>
              <p:cNvSpPr>
                <a:spLocks noEditPoints="1"/>
              </p:cNvSpPr>
              <p:nvPr/>
            </p:nvSpPr>
            <p:spPr bwMode="auto">
              <a:xfrm>
                <a:off x="5114" y="1728"/>
                <a:ext cx="22" cy="36"/>
              </a:xfrm>
              <a:custGeom>
                <a:avLst/>
                <a:gdLst>
                  <a:gd name="T0" fmla="*/ 1 w 45"/>
                  <a:gd name="T1" fmla="*/ 0 h 73"/>
                  <a:gd name="T2" fmla="*/ 1 w 45"/>
                  <a:gd name="T3" fmla="*/ 0 h 73"/>
                  <a:gd name="T4" fmla="*/ 1 w 45"/>
                  <a:gd name="T5" fmla="*/ 0 h 73"/>
                  <a:gd name="T6" fmla="*/ 1 w 45"/>
                  <a:gd name="T7" fmla="*/ 0 h 73"/>
                  <a:gd name="T8" fmla="*/ 0 w 45"/>
                  <a:gd name="T9" fmla="*/ 1 h 73"/>
                  <a:gd name="T10" fmla="*/ 0 w 45"/>
                  <a:gd name="T11" fmla="*/ 3 h 73"/>
                  <a:gd name="T12" fmla="*/ 1 w 45"/>
                  <a:gd name="T13" fmla="*/ 3 h 73"/>
                  <a:gd name="T14" fmla="*/ 1 w 45"/>
                  <a:gd name="T15" fmla="*/ 4 h 73"/>
                  <a:gd name="T16" fmla="*/ 1 w 45"/>
                  <a:gd name="T17" fmla="*/ 4 h 73"/>
                  <a:gd name="T18" fmla="*/ 1 w 45"/>
                  <a:gd name="T19" fmla="*/ 4 h 73"/>
                  <a:gd name="T20" fmla="*/ 1 w 45"/>
                  <a:gd name="T21" fmla="*/ 4 h 73"/>
                  <a:gd name="T22" fmla="*/ 1 w 45"/>
                  <a:gd name="T23" fmla="*/ 4 h 73"/>
                  <a:gd name="T24" fmla="*/ 1 w 45"/>
                  <a:gd name="T25" fmla="*/ 3 h 73"/>
                  <a:gd name="T26" fmla="*/ 1 w 45"/>
                  <a:gd name="T27" fmla="*/ 0 h 73"/>
                  <a:gd name="T28" fmla="*/ 1 w 45"/>
                  <a:gd name="T29" fmla="*/ 0 h 73"/>
                  <a:gd name="T30" fmla="*/ 1 w 45"/>
                  <a:gd name="T31" fmla="*/ 0 h 73"/>
                  <a:gd name="T32" fmla="*/ 1 w 45"/>
                  <a:gd name="T33" fmla="*/ 0 h 73"/>
                  <a:gd name="T34" fmla="*/ 1 w 45"/>
                  <a:gd name="T35" fmla="*/ 0 h 73"/>
                  <a:gd name="T36" fmla="*/ 1 w 45"/>
                  <a:gd name="T37" fmla="*/ 0 h 73"/>
                  <a:gd name="T38" fmla="*/ 1 w 45"/>
                  <a:gd name="T39" fmla="*/ 0 h 73"/>
                  <a:gd name="T40" fmla="*/ 2 w 45"/>
                  <a:gd name="T41" fmla="*/ 0 h 73"/>
                  <a:gd name="T42" fmla="*/ 2 w 45"/>
                  <a:gd name="T43" fmla="*/ 0 h 73"/>
                  <a:gd name="T44" fmla="*/ 2 w 45"/>
                  <a:gd name="T45" fmla="*/ 0 h 73"/>
                  <a:gd name="T46" fmla="*/ 2 w 45"/>
                  <a:gd name="T47" fmla="*/ 0 h 73"/>
                  <a:gd name="T48" fmla="*/ 2 w 45"/>
                  <a:gd name="T49" fmla="*/ 1 h 73"/>
                  <a:gd name="T50" fmla="*/ 2 w 45"/>
                  <a:gd name="T51" fmla="*/ 1 h 73"/>
                  <a:gd name="T52" fmla="*/ 2 w 45"/>
                  <a:gd name="T53" fmla="*/ 2 h 73"/>
                  <a:gd name="T54" fmla="*/ 2 w 45"/>
                  <a:gd name="T55" fmla="*/ 3 h 73"/>
                  <a:gd name="T56" fmla="*/ 2 w 45"/>
                  <a:gd name="T57" fmla="*/ 3 h 73"/>
                  <a:gd name="T58" fmla="*/ 2 w 45"/>
                  <a:gd name="T59" fmla="*/ 4 h 73"/>
                  <a:gd name="T60" fmla="*/ 2 w 45"/>
                  <a:gd name="T61" fmla="*/ 4 h 73"/>
                  <a:gd name="T62" fmla="*/ 1 w 45"/>
                  <a:gd name="T63" fmla="*/ 4 h 73"/>
                  <a:gd name="T64" fmla="*/ 1 w 45"/>
                  <a:gd name="T65" fmla="*/ 4 h 73"/>
                  <a:gd name="T66" fmla="*/ 1 w 45"/>
                  <a:gd name="T67" fmla="*/ 4 h 73"/>
                  <a:gd name="T68" fmla="*/ 0 w 45"/>
                  <a:gd name="T69" fmla="*/ 4 h 73"/>
                  <a:gd name="T70" fmla="*/ 0 w 45"/>
                  <a:gd name="T71" fmla="*/ 4 h 73"/>
                  <a:gd name="T72" fmla="*/ 0 w 45"/>
                  <a:gd name="T73" fmla="*/ 3 h 73"/>
                  <a:gd name="T74" fmla="*/ 0 w 45"/>
                  <a:gd name="T75" fmla="*/ 3 h 73"/>
                  <a:gd name="T76" fmla="*/ 0 w 45"/>
                  <a:gd name="T77" fmla="*/ 3 h 73"/>
                  <a:gd name="T78" fmla="*/ 0 w 45"/>
                  <a:gd name="T79" fmla="*/ 2 h 73"/>
                  <a:gd name="T80" fmla="*/ 0 w 45"/>
                  <a:gd name="T81" fmla="*/ 2 h 73"/>
                  <a:gd name="T82" fmla="*/ 0 w 45"/>
                  <a:gd name="T83" fmla="*/ 1 h 73"/>
                  <a:gd name="T84" fmla="*/ 0 w 45"/>
                  <a:gd name="T85" fmla="*/ 1 h 73"/>
                  <a:gd name="T86" fmla="*/ 0 w 45"/>
                  <a:gd name="T87" fmla="*/ 1 h 73"/>
                  <a:gd name="T88" fmla="*/ 0 w 45"/>
                  <a:gd name="T89" fmla="*/ 0 h 73"/>
                  <a:gd name="T90" fmla="*/ 0 w 45"/>
                  <a:gd name="T91" fmla="*/ 0 h 73"/>
                  <a:gd name="T92" fmla="*/ 0 w 45"/>
                  <a:gd name="T93" fmla="*/ 0 h 73"/>
                  <a:gd name="T94" fmla="*/ 0 w 45"/>
                  <a:gd name="T95" fmla="*/ 0 h 73"/>
                  <a:gd name="T96" fmla="*/ 1 w 45"/>
                  <a:gd name="T97" fmla="*/ 0 h 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
                  <a:gd name="T148" fmla="*/ 0 h 73"/>
                  <a:gd name="T149" fmla="*/ 45 w 45"/>
                  <a:gd name="T150" fmla="*/ 73 h 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 h="73">
                    <a:moveTo>
                      <a:pt x="21" y="3"/>
                    </a:moveTo>
                    <a:lnTo>
                      <a:pt x="18" y="6"/>
                    </a:lnTo>
                    <a:lnTo>
                      <a:pt x="17" y="8"/>
                    </a:lnTo>
                    <a:lnTo>
                      <a:pt x="17" y="11"/>
                    </a:lnTo>
                    <a:lnTo>
                      <a:pt x="15" y="17"/>
                    </a:lnTo>
                    <a:lnTo>
                      <a:pt x="15" y="59"/>
                    </a:lnTo>
                    <a:lnTo>
                      <a:pt x="17" y="63"/>
                    </a:lnTo>
                    <a:lnTo>
                      <a:pt x="17" y="66"/>
                    </a:lnTo>
                    <a:lnTo>
                      <a:pt x="20" y="69"/>
                    </a:lnTo>
                    <a:lnTo>
                      <a:pt x="27" y="69"/>
                    </a:lnTo>
                    <a:lnTo>
                      <a:pt x="27" y="67"/>
                    </a:lnTo>
                    <a:lnTo>
                      <a:pt x="28" y="66"/>
                    </a:lnTo>
                    <a:lnTo>
                      <a:pt x="29" y="62"/>
                    </a:lnTo>
                    <a:lnTo>
                      <a:pt x="29" y="10"/>
                    </a:lnTo>
                    <a:lnTo>
                      <a:pt x="28" y="7"/>
                    </a:lnTo>
                    <a:lnTo>
                      <a:pt x="24" y="3"/>
                    </a:lnTo>
                    <a:lnTo>
                      <a:pt x="21" y="3"/>
                    </a:lnTo>
                    <a:close/>
                    <a:moveTo>
                      <a:pt x="18" y="0"/>
                    </a:moveTo>
                    <a:lnTo>
                      <a:pt x="27" y="0"/>
                    </a:lnTo>
                    <a:lnTo>
                      <a:pt x="31" y="1"/>
                    </a:lnTo>
                    <a:lnTo>
                      <a:pt x="35" y="4"/>
                    </a:lnTo>
                    <a:lnTo>
                      <a:pt x="38" y="7"/>
                    </a:lnTo>
                    <a:lnTo>
                      <a:pt x="39" y="11"/>
                    </a:lnTo>
                    <a:lnTo>
                      <a:pt x="42" y="15"/>
                    </a:lnTo>
                    <a:lnTo>
                      <a:pt x="43" y="22"/>
                    </a:lnTo>
                    <a:lnTo>
                      <a:pt x="45" y="28"/>
                    </a:lnTo>
                    <a:lnTo>
                      <a:pt x="45" y="43"/>
                    </a:lnTo>
                    <a:lnTo>
                      <a:pt x="43" y="49"/>
                    </a:lnTo>
                    <a:lnTo>
                      <a:pt x="42" y="56"/>
                    </a:lnTo>
                    <a:lnTo>
                      <a:pt x="38" y="64"/>
                    </a:lnTo>
                    <a:lnTo>
                      <a:pt x="35" y="69"/>
                    </a:lnTo>
                    <a:lnTo>
                      <a:pt x="31" y="70"/>
                    </a:lnTo>
                    <a:lnTo>
                      <a:pt x="25" y="73"/>
                    </a:lnTo>
                    <a:lnTo>
                      <a:pt x="20" y="73"/>
                    </a:lnTo>
                    <a:lnTo>
                      <a:pt x="14" y="70"/>
                    </a:lnTo>
                    <a:lnTo>
                      <a:pt x="10" y="67"/>
                    </a:lnTo>
                    <a:lnTo>
                      <a:pt x="7" y="63"/>
                    </a:lnTo>
                    <a:lnTo>
                      <a:pt x="4" y="57"/>
                    </a:lnTo>
                    <a:lnTo>
                      <a:pt x="3" y="53"/>
                    </a:lnTo>
                    <a:lnTo>
                      <a:pt x="1" y="45"/>
                    </a:lnTo>
                    <a:lnTo>
                      <a:pt x="0" y="38"/>
                    </a:lnTo>
                    <a:lnTo>
                      <a:pt x="0" y="29"/>
                    </a:lnTo>
                    <a:lnTo>
                      <a:pt x="1" y="22"/>
                    </a:lnTo>
                    <a:lnTo>
                      <a:pt x="3" y="17"/>
                    </a:lnTo>
                    <a:lnTo>
                      <a:pt x="5" y="11"/>
                    </a:lnTo>
                    <a:lnTo>
                      <a:pt x="8" y="7"/>
                    </a:lnTo>
                    <a:lnTo>
                      <a:pt x="11" y="4"/>
                    </a:lnTo>
                    <a:lnTo>
                      <a:pt x="15" y="1"/>
                    </a:lnTo>
                    <a:lnTo>
                      <a:pt x="18"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98" name="Freeform 399"/>
              <p:cNvSpPr>
                <a:spLocks noEditPoints="1"/>
              </p:cNvSpPr>
              <p:nvPr/>
            </p:nvSpPr>
            <p:spPr bwMode="auto">
              <a:xfrm>
                <a:off x="5141" y="1728"/>
                <a:ext cx="22" cy="36"/>
              </a:xfrm>
              <a:custGeom>
                <a:avLst/>
                <a:gdLst>
                  <a:gd name="T0" fmla="*/ 1 w 45"/>
                  <a:gd name="T1" fmla="*/ 0 h 73"/>
                  <a:gd name="T2" fmla="*/ 1 w 45"/>
                  <a:gd name="T3" fmla="*/ 0 h 73"/>
                  <a:gd name="T4" fmla="*/ 1 w 45"/>
                  <a:gd name="T5" fmla="*/ 0 h 73"/>
                  <a:gd name="T6" fmla="*/ 0 w 45"/>
                  <a:gd name="T7" fmla="*/ 0 h 73"/>
                  <a:gd name="T8" fmla="*/ 0 w 45"/>
                  <a:gd name="T9" fmla="*/ 1 h 73"/>
                  <a:gd name="T10" fmla="*/ 1 w 45"/>
                  <a:gd name="T11" fmla="*/ 1 h 73"/>
                  <a:gd name="T12" fmla="*/ 1 w 45"/>
                  <a:gd name="T13" fmla="*/ 2 h 73"/>
                  <a:gd name="T14" fmla="*/ 1 w 45"/>
                  <a:gd name="T15" fmla="*/ 2 h 73"/>
                  <a:gd name="T16" fmla="*/ 1 w 45"/>
                  <a:gd name="T17" fmla="*/ 2 h 73"/>
                  <a:gd name="T18" fmla="*/ 1 w 45"/>
                  <a:gd name="T19" fmla="*/ 1 h 73"/>
                  <a:gd name="T20" fmla="*/ 1 w 45"/>
                  <a:gd name="T21" fmla="*/ 1 h 73"/>
                  <a:gd name="T22" fmla="*/ 1 w 45"/>
                  <a:gd name="T23" fmla="*/ 0 h 73"/>
                  <a:gd name="T24" fmla="*/ 1 w 45"/>
                  <a:gd name="T25" fmla="*/ 0 h 73"/>
                  <a:gd name="T26" fmla="*/ 1 w 45"/>
                  <a:gd name="T27" fmla="*/ 0 h 73"/>
                  <a:gd name="T28" fmla="*/ 1 w 45"/>
                  <a:gd name="T29" fmla="*/ 0 h 73"/>
                  <a:gd name="T30" fmla="*/ 1 w 45"/>
                  <a:gd name="T31" fmla="*/ 0 h 73"/>
                  <a:gd name="T32" fmla="*/ 1 w 45"/>
                  <a:gd name="T33" fmla="*/ 0 h 73"/>
                  <a:gd name="T34" fmla="*/ 1 w 45"/>
                  <a:gd name="T35" fmla="*/ 0 h 73"/>
                  <a:gd name="T36" fmla="*/ 2 w 45"/>
                  <a:gd name="T37" fmla="*/ 0 h 73"/>
                  <a:gd name="T38" fmla="*/ 2 w 45"/>
                  <a:gd name="T39" fmla="*/ 0 h 73"/>
                  <a:gd name="T40" fmla="*/ 2 w 45"/>
                  <a:gd name="T41" fmla="*/ 0 h 73"/>
                  <a:gd name="T42" fmla="*/ 2 w 45"/>
                  <a:gd name="T43" fmla="*/ 1 h 73"/>
                  <a:gd name="T44" fmla="*/ 2 w 45"/>
                  <a:gd name="T45" fmla="*/ 2 h 73"/>
                  <a:gd name="T46" fmla="*/ 2 w 45"/>
                  <a:gd name="T47" fmla="*/ 3 h 73"/>
                  <a:gd name="T48" fmla="*/ 2 w 45"/>
                  <a:gd name="T49" fmla="*/ 3 h 73"/>
                  <a:gd name="T50" fmla="*/ 1 w 45"/>
                  <a:gd name="T51" fmla="*/ 3 h 73"/>
                  <a:gd name="T52" fmla="*/ 1 w 45"/>
                  <a:gd name="T53" fmla="*/ 4 h 73"/>
                  <a:gd name="T54" fmla="*/ 0 w 45"/>
                  <a:gd name="T55" fmla="*/ 4 h 73"/>
                  <a:gd name="T56" fmla="*/ 0 w 45"/>
                  <a:gd name="T57" fmla="*/ 4 h 73"/>
                  <a:gd name="T58" fmla="*/ 0 w 45"/>
                  <a:gd name="T59" fmla="*/ 4 h 73"/>
                  <a:gd name="T60" fmla="*/ 0 w 45"/>
                  <a:gd name="T61" fmla="*/ 4 h 73"/>
                  <a:gd name="T62" fmla="*/ 0 w 45"/>
                  <a:gd name="T63" fmla="*/ 4 h 73"/>
                  <a:gd name="T64" fmla="*/ 0 w 45"/>
                  <a:gd name="T65" fmla="*/ 4 h 73"/>
                  <a:gd name="T66" fmla="*/ 1 w 45"/>
                  <a:gd name="T67" fmla="*/ 3 h 73"/>
                  <a:gd name="T68" fmla="*/ 1 w 45"/>
                  <a:gd name="T69" fmla="*/ 3 h 73"/>
                  <a:gd name="T70" fmla="*/ 1 w 45"/>
                  <a:gd name="T71" fmla="*/ 2 h 73"/>
                  <a:gd name="T72" fmla="*/ 1 w 45"/>
                  <a:gd name="T73" fmla="*/ 2 h 73"/>
                  <a:gd name="T74" fmla="*/ 1 w 45"/>
                  <a:gd name="T75" fmla="*/ 2 h 73"/>
                  <a:gd name="T76" fmla="*/ 1 w 45"/>
                  <a:gd name="T77" fmla="*/ 2 h 73"/>
                  <a:gd name="T78" fmla="*/ 0 w 45"/>
                  <a:gd name="T79" fmla="*/ 2 h 73"/>
                  <a:gd name="T80" fmla="*/ 0 w 45"/>
                  <a:gd name="T81" fmla="*/ 2 h 73"/>
                  <a:gd name="T82" fmla="*/ 0 w 45"/>
                  <a:gd name="T83" fmla="*/ 1 h 73"/>
                  <a:gd name="T84" fmla="*/ 0 w 45"/>
                  <a:gd name="T85" fmla="*/ 1 h 73"/>
                  <a:gd name="T86" fmla="*/ 0 w 45"/>
                  <a:gd name="T87" fmla="*/ 0 h 73"/>
                  <a:gd name="T88" fmla="*/ 0 w 45"/>
                  <a:gd name="T89" fmla="*/ 0 h 73"/>
                  <a:gd name="T90" fmla="*/ 0 w 45"/>
                  <a:gd name="T91" fmla="*/ 0 h 73"/>
                  <a:gd name="T92" fmla="*/ 0 w 45"/>
                  <a:gd name="T93" fmla="*/ 0 h 73"/>
                  <a:gd name="T94" fmla="*/ 0 w 45"/>
                  <a:gd name="T95" fmla="*/ 0 h 73"/>
                  <a:gd name="T96" fmla="*/ 1 w 45"/>
                  <a:gd name="T97" fmla="*/ 0 h 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
                  <a:gd name="T148" fmla="*/ 0 h 73"/>
                  <a:gd name="T149" fmla="*/ 45 w 45"/>
                  <a:gd name="T150" fmla="*/ 73 h 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 h="73">
                    <a:moveTo>
                      <a:pt x="20" y="3"/>
                    </a:moveTo>
                    <a:lnTo>
                      <a:pt x="16" y="7"/>
                    </a:lnTo>
                    <a:lnTo>
                      <a:pt x="16" y="10"/>
                    </a:lnTo>
                    <a:lnTo>
                      <a:pt x="14" y="13"/>
                    </a:lnTo>
                    <a:lnTo>
                      <a:pt x="14" y="24"/>
                    </a:lnTo>
                    <a:lnTo>
                      <a:pt x="16" y="29"/>
                    </a:lnTo>
                    <a:lnTo>
                      <a:pt x="18" y="38"/>
                    </a:lnTo>
                    <a:lnTo>
                      <a:pt x="24" y="41"/>
                    </a:lnTo>
                    <a:lnTo>
                      <a:pt x="30" y="38"/>
                    </a:lnTo>
                    <a:lnTo>
                      <a:pt x="30" y="22"/>
                    </a:lnTo>
                    <a:lnTo>
                      <a:pt x="28" y="17"/>
                    </a:lnTo>
                    <a:lnTo>
                      <a:pt x="28" y="11"/>
                    </a:lnTo>
                    <a:lnTo>
                      <a:pt x="25" y="6"/>
                    </a:lnTo>
                    <a:lnTo>
                      <a:pt x="23" y="3"/>
                    </a:lnTo>
                    <a:lnTo>
                      <a:pt x="20" y="3"/>
                    </a:lnTo>
                    <a:close/>
                    <a:moveTo>
                      <a:pt x="18" y="0"/>
                    </a:moveTo>
                    <a:lnTo>
                      <a:pt x="27" y="0"/>
                    </a:lnTo>
                    <a:lnTo>
                      <a:pt x="30" y="1"/>
                    </a:lnTo>
                    <a:lnTo>
                      <a:pt x="34" y="3"/>
                    </a:lnTo>
                    <a:lnTo>
                      <a:pt x="39" y="8"/>
                    </a:lnTo>
                    <a:lnTo>
                      <a:pt x="42" y="13"/>
                    </a:lnTo>
                    <a:lnTo>
                      <a:pt x="45" y="20"/>
                    </a:lnTo>
                    <a:lnTo>
                      <a:pt x="45" y="35"/>
                    </a:lnTo>
                    <a:lnTo>
                      <a:pt x="39" y="49"/>
                    </a:lnTo>
                    <a:lnTo>
                      <a:pt x="35" y="56"/>
                    </a:lnTo>
                    <a:lnTo>
                      <a:pt x="31" y="62"/>
                    </a:lnTo>
                    <a:lnTo>
                      <a:pt x="24" y="66"/>
                    </a:lnTo>
                    <a:lnTo>
                      <a:pt x="13" y="71"/>
                    </a:lnTo>
                    <a:lnTo>
                      <a:pt x="0" y="73"/>
                    </a:lnTo>
                    <a:lnTo>
                      <a:pt x="0" y="71"/>
                    </a:lnTo>
                    <a:lnTo>
                      <a:pt x="6" y="70"/>
                    </a:lnTo>
                    <a:lnTo>
                      <a:pt x="10" y="69"/>
                    </a:lnTo>
                    <a:lnTo>
                      <a:pt x="14" y="66"/>
                    </a:lnTo>
                    <a:lnTo>
                      <a:pt x="24" y="56"/>
                    </a:lnTo>
                    <a:lnTo>
                      <a:pt x="27" y="49"/>
                    </a:lnTo>
                    <a:lnTo>
                      <a:pt x="28" y="42"/>
                    </a:lnTo>
                    <a:lnTo>
                      <a:pt x="27" y="43"/>
                    </a:lnTo>
                    <a:lnTo>
                      <a:pt x="25" y="43"/>
                    </a:lnTo>
                    <a:lnTo>
                      <a:pt x="24" y="45"/>
                    </a:lnTo>
                    <a:lnTo>
                      <a:pt x="14" y="45"/>
                    </a:lnTo>
                    <a:lnTo>
                      <a:pt x="6" y="39"/>
                    </a:lnTo>
                    <a:lnTo>
                      <a:pt x="0" y="31"/>
                    </a:lnTo>
                    <a:lnTo>
                      <a:pt x="0" y="20"/>
                    </a:lnTo>
                    <a:lnTo>
                      <a:pt x="3" y="11"/>
                    </a:lnTo>
                    <a:lnTo>
                      <a:pt x="4" y="8"/>
                    </a:lnTo>
                    <a:lnTo>
                      <a:pt x="9" y="6"/>
                    </a:lnTo>
                    <a:lnTo>
                      <a:pt x="11" y="3"/>
                    </a:lnTo>
                    <a:lnTo>
                      <a:pt x="14" y="1"/>
                    </a:lnTo>
                    <a:lnTo>
                      <a:pt x="18"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499" name="Freeform 400"/>
              <p:cNvSpPr>
                <a:spLocks/>
              </p:cNvSpPr>
              <p:nvPr/>
            </p:nvSpPr>
            <p:spPr bwMode="auto">
              <a:xfrm>
                <a:off x="5165" y="1728"/>
                <a:ext cx="16" cy="36"/>
              </a:xfrm>
              <a:custGeom>
                <a:avLst/>
                <a:gdLst>
                  <a:gd name="T0" fmla="*/ 1 w 32"/>
                  <a:gd name="T1" fmla="*/ 0 h 73"/>
                  <a:gd name="T2" fmla="*/ 2 w 32"/>
                  <a:gd name="T3" fmla="*/ 0 h 73"/>
                  <a:gd name="T4" fmla="*/ 1 w 32"/>
                  <a:gd name="T5" fmla="*/ 4 h 73"/>
                  <a:gd name="T6" fmla="*/ 0 w 32"/>
                  <a:gd name="T7" fmla="*/ 4 h 73"/>
                  <a:gd name="T8" fmla="*/ 1 w 32"/>
                  <a:gd name="T9" fmla="*/ 0 h 73"/>
                  <a:gd name="T10" fmla="*/ 0 60000 65536"/>
                  <a:gd name="T11" fmla="*/ 0 60000 65536"/>
                  <a:gd name="T12" fmla="*/ 0 60000 65536"/>
                  <a:gd name="T13" fmla="*/ 0 60000 65536"/>
                  <a:gd name="T14" fmla="*/ 0 60000 65536"/>
                  <a:gd name="T15" fmla="*/ 0 w 32"/>
                  <a:gd name="T16" fmla="*/ 0 h 73"/>
                  <a:gd name="T17" fmla="*/ 32 w 32"/>
                  <a:gd name="T18" fmla="*/ 73 h 73"/>
                </a:gdLst>
                <a:ahLst/>
                <a:cxnLst>
                  <a:cxn ang="T10">
                    <a:pos x="T0" y="T1"/>
                  </a:cxn>
                  <a:cxn ang="T11">
                    <a:pos x="T2" y="T3"/>
                  </a:cxn>
                  <a:cxn ang="T12">
                    <a:pos x="T4" y="T5"/>
                  </a:cxn>
                  <a:cxn ang="T13">
                    <a:pos x="T6" y="T7"/>
                  </a:cxn>
                  <a:cxn ang="T14">
                    <a:pos x="T8" y="T9"/>
                  </a:cxn>
                </a:cxnLst>
                <a:rect l="T15" t="T16" r="T17" b="T18"/>
                <a:pathLst>
                  <a:path w="32" h="73">
                    <a:moveTo>
                      <a:pt x="25" y="0"/>
                    </a:moveTo>
                    <a:lnTo>
                      <a:pt x="32" y="0"/>
                    </a:lnTo>
                    <a:lnTo>
                      <a:pt x="7" y="73"/>
                    </a:lnTo>
                    <a:lnTo>
                      <a:pt x="0" y="73"/>
                    </a:lnTo>
                    <a:lnTo>
                      <a:pt x="25"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00" name="Freeform 401"/>
              <p:cNvSpPr>
                <a:spLocks noEditPoints="1"/>
              </p:cNvSpPr>
              <p:nvPr/>
            </p:nvSpPr>
            <p:spPr bwMode="auto">
              <a:xfrm>
                <a:off x="5182" y="1728"/>
                <a:ext cx="22" cy="36"/>
              </a:xfrm>
              <a:custGeom>
                <a:avLst/>
                <a:gdLst>
                  <a:gd name="T0" fmla="*/ 1 w 45"/>
                  <a:gd name="T1" fmla="*/ 0 h 73"/>
                  <a:gd name="T2" fmla="*/ 1 w 45"/>
                  <a:gd name="T3" fmla="*/ 0 h 73"/>
                  <a:gd name="T4" fmla="*/ 1 w 45"/>
                  <a:gd name="T5" fmla="*/ 0 h 73"/>
                  <a:gd name="T6" fmla="*/ 1 w 45"/>
                  <a:gd name="T7" fmla="*/ 0 h 73"/>
                  <a:gd name="T8" fmla="*/ 0 w 45"/>
                  <a:gd name="T9" fmla="*/ 1 h 73"/>
                  <a:gd name="T10" fmla="*/ 0 w 45"/>
                  <a:gd name="T11" fmla="*/ 3 h 73"/>
                  <a:gd name="T12" fmla="*/ 1 w 45"/>
                  <a:gd name="T13" fmla="*/ 3 h 73"/>
                  <a:gd name="T14" fmla="*/ 1 w 45"/>
                  <a:gd name="T15" fmla="*/ 4 h 73"/>
                  <a:gd name="T16" fmla="*/ 1 w 45"/>
                  <a:gd name="T17" fmla="*/ 4 h 73"/>
                  <a:gd name="T18" fmla="*/ 1 w 45"/>
                  <a:gd name="T19" fmla="*/ 4 h 73"/>
                  <a:gd name="T20" fmla="*/ 1 w 45"/>
                  <a:gd name="T21" fmla="*/ 4 h 73"/>
                  <a:gd name="T22" fmla="*/ 1 w 45"/>
                  <a:gd name="T23" fmla="*/ 4 h 73"/>
                  <a:gd name="T24" fmla="*/ 1 w 45"/>
                  <a:gd name="T25" fmla="*/ 3 h 73"/>
                  <a:gd name="T26" fmla="*/ 1 w 45"/>
                  <a:gd name="T27" fmla="*/ 0 h 73"/>
                  <a:gd name="T28" fmla="*/ 1 w 45"/>
                  <a:gd name="T29" fmla="*/ 0 h 73"/>
                  <a:gd name="T30" fmla="*/ 1 w 45"/>
                  <a:gd name="T31" fmla="*/ 0 h 73"/>
                  <a:gd name="T32" fmla="*/ 1 w 45"/>
                  <a:gd name="T33" fmla="*/ 0 h 73"/>
                  <a:gd name="T34" fmla="*/ 1 w 45"/>
                  <a:gd name="T35" fmla="*/ 0 h 73"/>
                  <a:gd name="T36" fmla="*/ 1 w 45"/>
                  <a:gd name="T37" fmla="*/ 0 h 73"/>
                  <a:gd name="T38" fmla="*/ 1 w 45"/>
                  <a:gd name="T39" fmla="*/ 0 h 73"/>
                  <a:gd name="T40" fmla="*/ 2 w 45"/>
                  <a:gd name="T41" fmla="*/ 0 h 73"/>
                  <a:gd name="T42" fmla="*/ 2 w 45"/>
                  <a:gd name="T43" fmla="*/ 0 h 73"/>
                  <a:gd name="T44" fmla="*/ 2 w 45"/>
                  <a:gd name="T45" fmla="*/ 0 h 73"/>
                  <a:gd name="T46" fmla="*/ 2 w 45"/>
                  <a:gd name="T47" fmla="*/ 0 h 73"/>
                  <a:gd name="T48" fmla="*/ 2 w 45"/>
                  <a:gd name="T49" fmla="*/ 1 h 73"/>
                  <a:gd name="T50" fmla="*/ 2 w 45"/>
                  <a:gd name="T51" fmla="*/ 1 h 73"/>
                  <a:gd name="T52" fmla="*/ 2 w 45"/>
                  <a:gd name="T53" fmla="*/ 2 h 73"/>
                  <a:gd name="T54" fmla="*/ 2 w 45"/>
                  <a:gd name="T55" fmla="*/ 3 h 73"/>
                  <a:gd name="T56" fmla="*/ 2 w 45"/>
                  <a:gd name="T57" fmla="*/ 3 h 73"/>
                  <a:gd name="T58" fmla="*/ 2 w 45"/>
                  <a:gd name="T59" fmla="*/ 4 h 73"/>
                  <a:gd name="T60" fmla="*/ 2 w 45"/>
                  <a:gd name="T61" fmla="*/ 4 h 73"/>
                  <a:gd name="T62" fmla="*/ 1 w 45"/>
                  <a:gd name="T63" fmla="*/ 4 h 73"/>
                  <a:gd name="T64" fmla="*/ 1 w 45"/>
                  <a:gd name="T65" fmla="*/ 4 h 73"/>
                  <a:gd name="T66" fmla="*/ 1 w 45"/>
                  <a:gd name="T67" fmla="*/ 4 h 73"/>
                  <a:gd name="T68" fmla="*/ 0 w 45"/>
                  <a:gd name="T69" fmla="*/ 4 h 73"/>
                  <a:gd name="T70" fmla="*/ 0 w 45"/>
                  <a:gd name="T71" fmla="*/ 4 h 73"/>
                  <a:gd name="T72" fmla="*/ 0 w 45"/>
                  <a:gd name="T73" fmla="*/ 3 h 73"/>
                  <a:gd name="T74" fmla="*/ 0 w 45"/>
                  <a:gd name="T75" fmla="*/ 3 h 73"/>
                  <a:gd name="T76" fmla="*/ 0 w 45"/>
                  <a:gd name="T77" fmla="*/ 3 h 73"/>
                  <a:gd name="T78" fmla="*/ 0 w 45"/>
                  <a:gd name="T79" fmla="*/ 2 h 73"/>
                  <a:gd name="T80" fmla="*/ 0 w 45"/>
                  <a:gd name="T81" fmla="*/ 2 h 73"/>
                  <a:gd name="T82" fmla="*/ 0 w 45"/>
                  <a:gd name="T83" fmla="*/ 1 h 73"/>
                  <a:gd name="T84" fmla="*/ 0 w 45"/>
                  <a:gd name="T85" fmla="*/ 1 h 73"/>
                  <a:gd name="T86" fmla="*/ 0 w 45"/>
                  <a:gd name="T87" fmla="*/ 1 h 73"/>
                  <a:gd name="T88" fmla="*/ 0 w 45"/>
                  <a:gd name="T89" fmla="*/ 0 h 73"/>
                  <a:gd name="T90" fmla="*/ 0 w 45"/>
                  <a:gd name="T91" fmla="*/ 0 h 73"/>
                  <a:gd name="T92" fmla="*/ 0 w 45"/>
                  <a:gd name="T93" fmla="*/ 0 h 73"/>
                  <a:gd name="T94" fmla="*/ 0 w 45"/>
                  <a:gd name="T95" fmla="*/ 0 h 73"/>
                  <a:gd name="T96" fmla="*/ 1 w 45"/>
                  <a:gd name="T97" fmla="*/ 0 h 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
                  <a:gd name="T148" fmla="*/ 0 h 73"/>
                  <a:gd name="T149" fmla="*/ 45 w 45"/>
                  <a:gd name="T150" fmla="*/ 73 h 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 h="73">
                    <a:moveTo>
                      <a:pt x="21" y="3"/>
                    </a:moveTo>
                    <a:lnTo>
                      <a:pt x="18" y="6"/>
                    </a:lnTo>
                    <a:lnTo>
                      <a:pt x="17" y="8"/>
                    </a:lnTo>
                    <a:lnTo>
                      <a:pt x="17" y="11"/>
                    </a:lnTo>
                    <a:lnTo>
                      <a:pt x="15" y="17"/>
                    </a:lnTo>
                    <a:lnTo>
                      <a:pt x="15" y="55"/>
                    </a:lnTo>
                    <a:lnTo>
                      <a:pt x="17" y="59"/>
                    </a:lnTo>
                    <a:lnTo>
                      <a:pt x="17" y="66"/>
                    </a:lnTo>
                    <a:lnTo>
                      <a:pt x="19" y="69"/>
                    </a:lnTo>
                    <a:lnTo>
                      <a:pt x="26" y="69"/>
                    </a:lnTo>
                    <a:lnTo>
                      <a:pt x="26" y="67"/>
                    </a:lnTo>
                    <a:lnTo>
                      <a:pt x="28" y="66"/>
                    </a:lnTo>
                    <a:lnTo>
                      <a:pt x="29" y="62"/>
                    </a:lnTo>
                    <a:lnTo>
                      <a:pt x="29" y="10"/>
                    </a:lnTo>
                    <a:lnTo>
                      <a:pt x="28" y="7"/>
                    </a:lnTo>
                    <a:lnTo>
                      <a:pt x="24" y="3"/>
                    </a:lnTo>
                    <a:lnTo>
                      <a:pt x="21" y="3"/>
                    </a:lnTo>
                    <a:close/>
                    <a:moveTo>
                      <a:pt x="18" y="0"/>
                    </a:moveTo>
                    <a:lnTo>
                      <a:pt x="26" y="0"/>
                    </a:lnTo>
                    <a:lnTo>
                      <a:pt x="31" y="1"/>
                    </a:lnTo>
                    <a:lnTo>
                      <a:pt x="35" y="4"/>
                    </a:lnTo>
                    <a:lnTo>
                      <a:pt x="38" y="7"/>
                    </a:lnTo>
                    <a:lnTo>
                      <a:pt x="40" y="11"/>
                    </a:lnTo>
                    <a:lnTo>
                      <a:pt x="42" y="15"/>
                    </a:lnTo>
                    <a:lnTo>
                      <a:pt x="43" y="22"/>
                    </a:lnTo>
                    <a:lnTo>
                      <a:pt x="45" y="28"/>
                    </a:lnTo>
                    <a:lnTo>
                      <a:pt x="45" y="43"/>
                    </a:lnTo>
                    <a:lnTo>
                      <a:pt x="43" y="49"/>
                    </a:lnTo>
                    <a:lnTo>
                      <a:pt x="42" y="56"/>
                    </a:lnTo>
                    <a:lnTo>
                      <a:pt x="38" y="64"/>
                    </a:lnTo>
                    <a:lnTo>
                      <a:pt x="35" y="69"/>
                    </a:lnTo>
                    <a:lnTo>
                      <a:pt x="31" y="70"/>
                    </a:lnTo>
                    <a:lnTo>
                      <a:pt x="25" y="73"/>
                    </a:lnTo>
                    <a:lnTo>
                      <a:pt x="19" y="73"/>
                    </a:lnTo>
                    <a:lnTo>
                      <a:pt x="14" y="70"/>
                    </a:lnTo>
                    <a:lnTo>
                      <a:pt x="10" y="67"/>
                    </a:lnTo>
                    <a:lnTo>
                      <a:pt x="7" y="63"/>
                    </a:lnTo>
                    <a:lnTo>
                      <a:pt x="4" y="57"/>
                    </a:lnTo>
                    <a:lnTo>
                      <a:pt x="3" y="53"/>
                    </a:lnTo>
                    <a:lnTo>
                      <a:pt x="1" y="45"/>
                    </a:lnTo>
                    <a:lnTo>
                      <a:pt x="0" y="38"/>
                    </a:lnTo>
                    <a:lnTo>
                      <a:pt x="0" y="29"/>
                    </a:lnTo>
                    <a:lnTo>
                      <a:pt x="1" y="22"/>
                    </a:lnTo>
                    <a:lnTo>
                      <a:pt x="3" y="17"/>
                    </a:lnTo>
                    <a:lnTo>
                      <a:pt x="5" y="11"/>
                    </a:lnTo>
                    <a:lnTo>
                      <a:pt x="8" y="7"/>
                    </a:lnTo>
                    <a:lnTo>
                      <a:pt x="11" y="4"/>
                    </a:lnTo>
                    <a:lnTo>
                      <a:pt x="15" y="1"/>
                    </a:lnTo>
                    <a:lnTo>
                      <a:pt x="18"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01" name="Freeform 402"/>
              <p:cNvSpPr>
                <a:spLocks/>
              </p:cNvSpPr>
              <p:nvPr/>
            </p:nvSpPr>
            <p:spPr bwMode="auto">
              <a:xfrm>
                <a:off x="5209" y="1729"/>
                <a:ext cx="22" cy="35"/>
              </a:xfrm>
              <a:custGeom>
                <a:avLst/>
                <a:gdLst>
                  <a:gd name="T0" fmla="*/ 0 w 45"/>
                  <a:gd name="T1" fmla="*/ 0 h 72"/>
                  <a:gd name="T2" fmla="*/ 2 w 45"/>
                  <a:gd name="T3" fmla="*/ 0 h 72"/>
                  <a:gd name="T4" fmla="*/ 2 w 45"/>
                  <a:gd name="T5" fmla="*/ 0 h 72"/>
                  <a:gd name="T6" fmla="*/ 0 w 45"/>
                  <a:gd name="T7" fmla="*/ 0 h 72"/>
                  <a:gd name="T8" fmla="*/ 0 w 45"/>
                  <a:gd name="T9" fmla="*/ 1 h 72"/>
                  <a:gd name="T10" fmla="*/ 1 w 45"/>
                  <a:gd name="T11" fmla="*/ 1 h 72"/>
                  <a:gd name="T12" fmla="*/ 2 w 45"/>
                  <a:gd name="T13" fmla="*/ 1 h 72"/>
                  <a:gd name="T14" fmla="*/ 2 w 45"/>
                  <a:gd name="T15" fmla="*/ 2 h 72"/>
                  <a:gd name="T16" fmla="*/ 2 w 45"/>
                  <a:gd name="T17" fmla="*/ 2 h 72"/>
                  <a:gd name="T18" fmla="*/ 2 w 45"/>
                  <a:gd name="T19" fmla="*/ 3 h 72"/>
                  <a:gd name="T20" fmla="*/ 2 w 45"/>
                  <a:gd name="T21" fmla="*/ 3 h 72"/>
                  <a:gd name="T22" fmla="*/ 2 w 45"/>
                  <a:gd name="T23" fmla="*/ 3 h 72"/>
                  <a:gd name="T24" fmla="*/ 2 w 45"/>
                  <a:gd name="T25" fmla="*/ 4 h 72"/>
                  <a:gd name="T26" fmla="*/ 1 w 45"/>
                  <a:gd name="T27" fmla="*/ 4 h 72"/>
                  <a:gd name="T28" fmla="*/ 1 w 45"/>
                  <a:gd name="T29" fmla="*/ 4 h 72"/>
                  <a:gd name="T30" fmla="*/ 1 w 45"/>
                  <a:gd name="T31" fmla="*/ 4 h 72"/>
                  <a:gd name="T32" fmla="*/ 0 w 45"/>
                  <a:gd name="T33" fmla="*/ 4 h 72"/>
                  <a:gd name="T34" fmla="*/ 0 w 45"/>
                  <a:gd name="T35" fmla="*/ 4 h 72"/>
                  <a:gd name="T36" fmla="*/ 0 w 45"/>
                  <a:gd name="T37" fmla="*/ 4 h 72"/>
                  <a:gd name="T38" fmla="*/ 0 w 45"/>
                  <a:gd name="T39" fmla="*/ 3 h 72"/>
                  <a:gd name="T40" fmla="*/ 0 w 45"/>
                  <a:gd name="T41" fmla="*/ 3 h 72"/>
                  <a:gd name="T42" fmla="*/ 0 w 45"/>
                  <a:gd name="T43" fmla="*/ 3 h 72"/>
                  <a:gd name="T44" fmla="*/ 0 w 45"/>
                  <a:gd name="T45" fmla="*/ 3 h 72"/>
                  <a:gd name="T46" fmla="*/ 0 w 45"/>
                  <a:gd name="T47" fmla="*/ 3 h 72"/>
                  <a:gd name="T48" fmla="*/ 1 w 45"/>
                  <a:gd name="T49" fmla="*/ 3 h 72"/>
                  <a:gd name="T50" fmla="*/ 1 w 45"/>
                  <a:gd name="T51" fmla="*/ 4 h 72"/>
                  <a:gd name="T52" fmla="*/ 1 w 45"/>
                  <a:gd name="T53" fmla="*/ 4 h 72"/>
                  <a:gd name="T54" fmla="*/ 1 w 45"/>
                  <a:gd name="T55" fmla="*/ 4 h 72"/>
                  <a:gd name="T56" fmla="*/ 1 w 45"/>
                  <a:gd name="T57" fmla="*/ 4 h 72"/>
                  <a:gd name="T58" fmla="*/ 1 w 45"/>
                  <a:gd name="T59" fmla="*/ 4 h 72"/>
                  <a:gd name="T60" fmla="*/ 1 w 45"/>
                  <a:gd name="T61" fmla="*/ 4 h 72"/>
                  <a:gd name="T62" fmla="*/ 2 w 45"/>
                  <a:gd name="T63" fmla="*/ 3 h 72"/>
                  <a:gd name="T64" fmla="*/ 2 w 45"/>
                  <a:gd name="T65" fmla="*/ 3 h 72"/>
                  <a:gd name="T66" fmla="*/ 2 w 45"/>
                  <a:gd name="T67" fmla="*/ 3 h 72"/>
                  <a:gd name="T68" fmla="*/ 2 w 45"/>
                  <a:gd name="T69" fmla="*/ 3 h 72"/>
                  <a:gd name="T70" fmla="*/ 1 w 45"/>
                  <a:gd name="T71" fmla="*/ 2 h 72"/>
                  <a:gd name="T72" fmla="*/ 1 w 45"/>
                  <a:gd name="T73" fmla="*/ 2 h 72"/>
                  <a:gd name="T74" fmla="*/ 1 w 45"/>
                  <a:gd name="T75" fmla="*/ 2 h 72"/>
                  <a:gd name="T76" fmla="*/ 0 w 45"/>
                  <a:gd name="T77" fmla="*/ 2 h 72"/>
                  <a:gd name="T78" fmla="*/ 0 w 45"/>
                  <a:gd name="T79" fmla="*/ 2 h 72"/>
                  <a:gd name="T80" fmla="*/ 0 w 45"/>
                  <a:gd name="T81" fmla="*/ 0 h 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72"/>
                  <a:gd name="T125" fmla="*/ 45 w 45"/>
                  <a:gd name="T126" fmla="*/ 72 h 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72">
                    <a:moveTo>
                      <a:pt x="13" y="0"/>
                    </a:moveTo>
                    <a:lnTo>
                      <a:pt x="45" y="0"/>
                    </a:lnTo>
                    <a:lnTo>
                      <a:pt x="39" y="13"/>
                    </a:lnTo>
                    <a:lnTo>
                      <a:pt x="13" y="13"/>
                    </a:lnTo>
                    <a:lnTo>
                      <a:pt x="8" y="20"/>
                    </a:lnTo>
                    <a:lnTo>
                      <a:pt x="25" y="21"/>
                    </a:lnTo>
                    <a:lnTo>
                      <a:pt x="38" y="28"/>
                    </a:lnTo>
                    <a:lnTo>
                      <a:pt x="43" y="37"/>
                    </a:lnTo>
                    <a:lnTo>
                      <a:pt x="45" y="41"/>
                    </a:lnTo>
                    <a:lnTo>
                      <a:pt x="45" y="51"/>
                    </a:lnTo>
                    <a:lnTo>
                      <a:pt x="42" y="59"/>
                    </a:lnTo>
                    <a:lnTo>
                      <a:pt x="41" y="62"/>
                    </a:lnTo>
                    <a:lnTo>
                      <a:pt x="35" y="68"/>
                    </a:lnTo>
                    <a:lnTo>
                      <a:pt x="31" y="68"/>
                    </a:lnTo>
                    <a:lnTo>
                      <a:pt x="27" y="70"/>
                    </a:lnTo>
                    <a:lnTo>
                      <a:pt x="22" y="72"/>
                    </a:lnTo>
                    <a:lnTo>
                      <a:pt x="10" y="72"/>
                    </a:lnTo>
                    <a:lnTo>
                      <a:pt x="6" y="70"/>
                    </a:lnTo>
                    <a:lnTo>
                      <a:pt x="0" y="65"/>
                    </a:lnTo>
                    <a:lnTo>
                      <a:pt x="0" y="61"/>
                    </a:lnTo>
                    <a:lnTo>
                      <a:pt x="3" y="59"/>
                    </a:lnTo>
                    <a:lnTo>
                      <a:pt x="4" y="58"/>
                    </a:lnTo>
                    <a:lnTo>
                      <a:pt x="10" y="58"/>
                    </a:lnTo>
                    <a:lnTo>
                      <a:pt x="11" y="59"/>
                    </a:lnTo>
                    <a:lnTo>
                      <a:pt x="17" y="62"/>
                    </a:lnTo>
                    <a:lnTo>
                      <a:pt x="18" y="65"/>
                    </a:lnTo>
                    <a:lnTo>
                      <a:pt x="21" y="66"/>
                    </a:lnTo>
                    <a:lnTo>
                      <a:pt x="22" y="66"/>
                    </a:lnTo>
                    <a:lnTo>
                      <a:pt x="24" y="68"/>
                    </a:lnTo>
                    <a:lnTo>
                      <a:pt x="27" y="68"/>
                    </a:lnTo>
                    <a:lnTo>
                      <a:pt x="29" y="66"/>
                    </a:lnTo>
                    <a:lnTo>
                      <a:pt x="34" y="63"/>
                    </a:lnTo>
                    <a:lnTo>
                      <a:pt x="35" y="62"/>
                    </a:lnTo>
                    <a:lnTo>
                      <a:pt x="36" y="59"/>
                    </a:lnTo>
                    <a:lnTo>
                      <a:pt x="36" y="52"/>
                    </a:lnTo>
                    <a:lnTo>
                      <a:pt x="31" y="44"/>
                    </a:lnTo>
                    <a:lnTo>
                      <a:pt x="28" y="41"/>
                    </a:lnTo>
                    <a:lnTo>
                      <a:pt x="17" y="37"/>
                    </a:lnTo>
                    <a:lnTo>
                      <a:pt x="4" y="35"/>
                    </a:lnTo>
                    <a:lnTo>
                      <a:pt x="0" y="35"/>
                    </a:lnTo>
                    <a:lnTo>
                      <a:pt x="13"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02" name="Freeform 403"/>
              <p:cNvSpPr>
                <a:spLocks/>
              </p:cNvSpPr>
              <p:nvPr/>
            </p:nvSpPr>
            <p:spPr bwMode="auto">
              <a:xfrm>
                <a:off x="5233" y="1728"/>
                <a:ext cx="16" cy="36"/>
              </a:xfrm>
              <a:custGeom>
                <a:avLst/>
                <a:gdLst>
                  <a:gd name="T0" fmla="*/ 1 w 32"/>
                  <a:gd name="T1" fmla="*/ 0 h 73"/>
                  <a:gd name="T2" fmla="*/ 2 w 32"/>
                  <a:gd name="T3" fmla="*/ 0 h 73"/>
                  <a:gd name="T4" fmla="*/ 1 w 32"/>
                  <a:gd name="T5" fmla="*/ 4 h 73"/>
                  <a:gd name="T6" fmla="*/ 0 w 32"/>
                  <a:gd name="T7" fmla="*/ 4 h 73"/>
                  <a:gd name="T8" fmla="*/ 1 w 32"/>
                  <a:gd name="T9" fmla="*/ 0 h 73"/>
                  <a:gd name="T10" fmla="*/ 0 60000 65536"/>
                  <a:gd name="T11" fmla="*/ 0 60000 65536"/>
                  <a:gd name="T12" fmla="*/ 0 60000 65536"/>
                  <a:gd name="T13" fmla="*/ 0 60000 65536"/>
                  <a:gd name="T14" fmla="*/ 0 60000 65536"/>
                  <a:gd name="T15" fmla="*/ 0 w 32"/>
                  <a:gd name="T16" fmla="*/ 0 h 73"/>
                  <a:gd name="T17" fmla="*/ 32 w 32"/>
                  <a:gd name="T18" fmla="*/ 73 h 73"/>
                </a:gdLst>
                <a:ahLst/>
                <a:cxnLst>
                  <a:cxn ang="T10">
                    <a:pos x="T0" y="T1"/>
                  </a:cxn>
                  <a:cxn ang="T11">
                    <a:pos x="T2" y="T3"/>
                  </a:cxn>
                  <a:cxn ang="T12">
                    <a:pos x="T4" y="T5"/>
                  </a:cxn>
                  <a:cxn ang="T13">
                    <a:pos x="T6" y="T7"/>
                  </a:cxn>
                  <a:cxn ang="T14">
                    <a:pos x="T8" y="T9"/>
                  </a:cxn>
                </a:cxnLst>
                <a:rect l="T15" t="T16" r="T17" b="T18"/>
                <a:pathLst>
                  <a:path w="32" h="73">
                    <a:moveTo>
                      <a:pt x="25" y="0"/>
                    </a:moveTo>
                    <a:lnTo>
                      <a:pt x="32" y="0"/>
                    </a:lnTo>
                    <a:lnTo>
                      <a:pt x="7" y="73"/>
                    </a:lnTo>
                    <a:lnTo>
                      <a:pt x="0" y="73"/>
                    </a:lnTo>
                    <a:lnTo>
                      <a:pt x="25"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03" name="Freeform 404"/>
              <p:cNvSpPr>
                <a:spLocks/>
              </p:cNvSpPr>
              <p:nvPr/>
            </p:nvSpPr>
            <p:spPr bwMode="auto">
              <a:xfrm>
                <a:off x="5252" y="1728"/>
                <a:ext cx="18" cy="36"/>
              </a:xfrm>
              <a:custGeom>
                <a:avLst/>
                <a:gdLst>
                  <a:gd name="T0" fmla="*/ 1 w 36"/>
                  <a:gd name="T1" fmla="*/ 0 h 71"/>
                  <a:gd name="T2" fmla="*/ 1 w 36"/>
                  <a:gd name="T3" fmla="*/ 0 h 71"/>
                  <a:gd name="T4" fmla="*/ 1 w 36"/>
                  <a:gd name="T5" fmla="*/ 4 h 71"/>
                  <a:gd name="T6" fmla="*/ 1 w 36"/>
                  <a:gd name="T7" fmla="*/ 5 h 71"/>
                  <a:gd name="T8" fmla="*/ 2 w 36"/>
                  <a:gd name="T9" fmla="*/ 5 h 71"/>
                  <a:gd name="T10" fmla="*/ 2 w 36"/>
                  <a:gd name="T11" fmla="*/ 5 h 71"/>
                  <a:gd name="T12" fmla="*/ 0 w 36"/>
                  <a:gd name="T13" fmla="*/ 5 h 71"/>
                  <a:gd name="T14" fmla="*/ 0 w 36"/>
                  <a:gd name="T15" fmla="*/ 5 h 71"/>
                  <a:gd name="T16" fmla="*/ 1 w 36"/>
                  <a:gd name="T17" fmla="*/ 5 h 71"/>
                  <a:gd name="T18" fmla="*/ 1 w 36"/>
                  <a:gd name="T19" fmla="*/ 5 h 71"/>
                  <a:gd name="T20" fmla="*/ 1 w 36"/>
                  <a:gd name="T21" fmla="*/ 5 h 71"/>
                  <a:gd name="T22" fmla="*/ 1 w 36"/>
                  <a:gd name="T23" fmla="*/ 4 h 71"/>
                  <a:gd name="T24" fmla="*/ 1 w 36"/>
                  <a:gd name="T25" fmla="*/ 1 h 71"/>
                  <a:gd name="T26" fmla="*/ 1 w 36"/>
                  <a:gd name="T27" fmla="*/ 1 h 71"/>
                  <a:gd name="T28" fmla="*/ 1 w 36"/>
                  <a:gd name="T29" fmla="*/ 1 h 71"/>
                  <a:gd name="T30" fmla="*/ 1 w 36"/>
                  <a:gd name="T31" fmla="*/ 1 h 71"/>
                  <a:gd name="T32" fmla="*/ 1 w 36"/>
                  <a:gd name="T33" fmla="*/ 1 h 71"/>
                  <a:gd name="T34" fmla="*/ 1 w 36"/>
                  <a:gd name="T35" fmla="*/ 1 h 71"/>
                  <a:gd name="T36" fmla="*/ 0 w 36"/>
                  <a:gd name="T37" fmla="*/ 1 h 71"/>
                  <a:gd name="T38" fmla="*/ 1 w 36"/>
                  <a:gd name="T39" fmla="*/ 0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
                  <a:gd name="T61" fmla="*/ 0 h 71"/>
                  <a:gd name="T62" fmla="*/ 36 w 36"/>
                  <a:gd name="T63" fmla="*/ 71 h 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 h="71">
                    <a:moveTo>
                      <a:pt x="25" y="0"/>
                    </a:moveTo>
                    <a:lnTo>
                      <a:pt x="27" y="0"/>
                    </a:lnTo>
                    <a:lnTo>
                      <a:pt x="27" y="64"/>
                    </a:lnTo>
                    <a:lnTo>
                      <a:pt x="31" y="69"/>
                    </a:lnTo>
                    <a:lnTo>
                      <a:pt x="36" y="69"/>
                    </a:lnTo>
                    <a:lnTo>
                      <a:pt x="36" y="71"/>
                    </a:lnTo>
                    <a:lnTo>
                      <a:pt x="0" y="71"/>
                    </a:lnTo>
                    <a:lnTo>
                      <a:pt x="0" y="69"/>
                    </a:lnTo>
                    <a:lnTo>
                      <a:pt x="8" y="69"/>
                    </a:lnTo>
                    <a:lnTo>
                      <a:pt x="10" y="67"/>
                    </a:lnTo>
                    <a:lnTo>
                      <a:pt x="10" y="66"/>
                    </a:lnTo>
                    <a:lnTo>
                      <a:pt x="11" y="64"/>
                    </a:lnTo>
                    <a:lnTo>
                      <a:pt x="11" y="14"/>
                    </a:lnTo>
                    <a:lnTo>
                      <a:pt x="10" y="14"/>
                    </a:lnTo>
                    <a:lnTo>
                      <a:pt x="10" y="13"/>
                    </a:lnTo>
                    <a:lnTo>
                      <a:pt x="8" y="13"/>
                    </a:lnTo>
                    <a:lnTo>
                      <a:pt x="7" y="11"/>
                    </a:lnTo>
                    <a:lnTo>
                      <a:pt x="1" y="14"/>
                    </a:lnTo>
                    <a:lnTo>
                      <a:pt x="0" y="11"/>
                    </a:lnTo>
                    <a:lnTo>
                      <a:pt x="25"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04" name="Freeform 405"/>
              <p:cNvSpPr>
                <a:spLocks noEditPoints="1"/>
              </p:cNvSpPr>
              <p:nvPr/>
            </p:nvSpPr>
            <p:spPr bwMode="auto">
              <a:xfrm>
                <a:off x="5276" y="1728"/>
                <a:ext cx="23" cy="36"/>
              </a:xfrm>
              <a:custGeom>
                <a:avLst/>
                <a:gdLst>
                  <a:gd name="T0" fmla="*/ 2 w 45"/>
                  <a:gd name="T1" fmla="*/ 2 h 71"/>
                  <a:gd name="T2" fmla="*/ 1 w 45"/>
                  <a:gd name="T3" fmla="*/ 3 h 71"/>
                  <a:gd name="T4" fmla="*/ 2 w 45"/>
                  <a:gd name="T5" fmla="*/ 3 h 71"/>
                  <a:gd name="T6" fmla="*/ 2 w 45"/>
                  <a:gd name="T7" fmla="*/ 2 h 71"/>
                  <a:gd name="T8" fmla="*/ 2 w 45"/>
                  <a:gd name="T9" fmla="*/ 0 h 71"/>
                  <a:gd name="T10" fmla="*/ 3 w 45"/>
                  <a:gd name="T11" fmla="*/ 0 h 71"/>
                  <a:gd name="T12" fmla="*/ 3 w 45"/>
                  <a:gd name="T13" fmla="*/ 3 h 71"/>
                  <a:gd name="T14" fmla="*/ 3 w 45"/>
                  <a:gd name="T15" fmla="*/ 3 h 71"/>
                  <a:gd name="T16" fmla="*/ 3 w 45"/>
                  <a:gd name="T17" fmla="*/ 4 h 71"/>
                  <a:gd name="T18" fmla="*/ 3 w 45"/>
                  <a:gd name="T19" fmla="*/ 4 h 71"/>
                  <a:gd name="T20" fmla="*/ 3 w 45"/>
                  <a:gd name="T21" fmla="*/ 5 h 71"/>
                  <a:gd name="T22" fmla="*/ 2 w 45"/>
                  <a:gd name="T23" fmla="*/ 5 h 71"/>
                  <a:gd name="T24" fmla="*/ 2 w 45"/>
                  <a:gd name="T25" fmla="*/ 4 h 71"/>
                  <a:gd name="T26" fmla="*/ 0 w 45"/>
                  <a:gd name="T27" fmla="*/ 4 h 71"/>
                  <a:gd name="T28" fmla="*/ 0 w 45"/>
                  <a:gd name="T29" fmla="*/ 3 h 71"/>
                  <a:gd name="T30" fmla="*/ 2 w 45"/>
                  <a:gd name="T31" fmla="*/ 0 h 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
                  <a:gd name="T49" fmla="*/ 0 h 71"/>
                  <a:gd name="T50" fmla="*/ 45 w 45"/>
                  <a:gd name="T51" fmla="*/ 71 h 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 h="71">
                    <a:moveTo>
                      <a:pt x="24" y="17"/>
                    </a:moveTo>
                    <a:lnTo>
                      <a:pt x="3" y="45"/>
                    </a:lnTo>
                    <a:lnTo>
                      <a:pt x="24" y="45"/>
                    </a:lnTo>
                    <a:lnTo>
                      <a:pt x="24" y="17"/>
                    </a:lnTo>
                    <a:close/>
                    <a:moveTo>
                      <a:pt x="32" y="0"/>
                    </a:moveTo>
                    <a:lnTo>
                      <a:pt x="39" y="0"/>
                    </a:lnTo>
                    <a:lnTo>
                      <a:pt x="39" y="45"/>
                    </a:lnTo>
                    <a:lnTo>
                      <a:pt x="45" y="45"/>
                    </a:lnTo>
                    <a:lnTo>
                      <a:pt x="45" y="56"/>
                    </a:lnTo>
                    <a:lnTo>
                      <a:pt x="39" y="56"/>
                    </a:lnTo>
                    <a:lnTo>
                      <a:pt x="39" y="71"/>
                    </a:lnTo>
                    <a:lnTo>
                      <a:pt x="24" y="71"/>
                    </a:lnTo>
                    <a:lnTo>
                      <a:pt x="24" y="56"/>
                    </a:lnTo>
                    <a:lnTo>
                      <a:pt x="0" y="56"/>
                    </a:lnTo>
                    <a:lnTo>
                      <a:pt x="0" y="45"/>
                    </a:lnTo>
                    <a:lnTo>
                      <a:pt x="32"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05" name="Freeform 406"/>
              <p:cNvSpPr>
                <a:spLocks/>
              </p:cNvSpPr>
              <p:nvPr/>
            </p:nvSpPr>
            <p:spPr bwMode="auto">
              <a:xfrm>
                <a:off x="5345" y="1728"/>
                <a:ext cx="18" cy="36"/>
              </a:xfrm>
              <a:custGeom>
                <a:avLst/>
                <a:gdLst>
                  <a:gd name="T0" fmla="*/ 1 w 37"/>
                  <a:gd name="T1" fmla="*/ 0 h 71"/>
                  <a:gd name="T2" fmla="*/ 1 w 37"/>
                  <a:gd name="T3" fmla="*/ 0 h 71"/>
                  <a:gd name="T4" fmla="*/ 1 w 37"/>
                  <a:gd name="T5" fmla="*/ 4 h 71"/>
                  <a:gd name="T6" fmla="*/ 1 w 37"/>
                  <a:gd name="T7" fmla="*/ 5 h 71"/>
                  <a:gd name="T8" fmla="*/ 1 w 37"/>
                  <a:gd name="T9" fmla="*/ 5 h 71"/>
                  <a:gd name="T10" fmla="*/ 2 w 37"/>
                  <a:gd name="T11" fmla="*/ 5 h 71"/>
                  <a:gd name="T12" fmla="*/ 2 w 37"/>
                  <a:gd name="T13" fmla="*/ 5 h 71"/>
                  <a:gd name="T14" fmla="*/ 0 w 37"/>
                  <a:gd name="T15" fmla="*/ 5 h 71"/>
                  <a:gd name="T16" fmla="*/ 0 w 37"/>
                  <a:gd name="T17" fmla="*/ 5 h 71"/>
                  <a:gd name="T18" fmla="*/ 0 w 37"/>
                  <a:gd name="T19" fmla="*/ 5 h 71"/>
                  <a:gd name="T20" fmla="*/ 0 w 37"/>
                  <a:gd name="T21" fmla="*/ 5 h 71"/>
                  <a:gd name="T22" fmla="*/ 0 w 37"/>
                  <a:gd name="T23" fmla="*/ 5 h 71"/>
                  <a:gd name="T24" fmla="*/ 0 w 37"/>
                  <a:gd name="T25" fmla="*/ 5 h 71"/>
                  <a:gd name="T26" fmla="*/ 0 w 37"/>
                  <a:gd name="T27" fmla="*/ 4 h 71"/>
                  <a:gd name="T28" fmla="*/ 0 w 37"/>
                  <a:gd name="T29" fmla="*/ 1 h 71"/>
                  <a:gd name="T30" fmla="*/ 0 w 37"/>
                  <a:gd name="T31" fmla="*/ 1 h 71"/>
                  <a:gd name="T32" fmla="*/ 0 w 37"/>
                  <a:gd name="T33" fmla="*/ 1 h 71"/>
                  <a:gd name="T34" fmla="*/ 0 w 37"/>
                  <a:gd name="T35" fmla="*/ 1 h 71"/>
                  <a:gd name="T36" fmla="*/ 0 w 37"/>
                  <a:gd name="T37" fmla="*/ 1 h 71"/>
                  <a:gd name="T38" fmla="*/ 0 w 37"/>
                  <a:gd name="T39" fmla="*/ 1 h 71"/>
                  <a:gd name="T40" fmla="*/ 0 w 37"/>
                  <a:gd name="T41" fmla="*/ 1 h 71"/>
                  <a:gd name="T42" fmla="*/ 1 w 37"/>
                  <a:gd name="T43" fmla="*/ 0 h 7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
                  <a:gd name="T67" fmla="*/ 0 h 71"/>
                  <a:gd name="T68" fmla="*/ 37 w 37"/>
                  <a:gd name="T69" fmla="*/ 71 h 7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 h="71">
                    <a:moveTo>
                      <a:pt x="26" y="0"/>
                    </a:moveTo>
                    <a:lnTo>
                      <a:pt x="27" y="0"/>
                    </a:lnTo>
                    <a:lnTo>
                      <a:pt x="27" y="64"/>
                    </a:lnTo>
                    <a:lnTo>
                      <a:pt x="28" y="66"/>
                    </a:lnTo>
                    <a:lnTo>
                      <a:pt x="30" y="69"/>
                    </a:lnTo>
                    <a:lnTo>
                      <a:pt x="37" y="69"/>
                    </a:lnTo>
                    <a:lnTo>
                      <a:pt x="37" y="71"/>
                    </a:lnTo>
                    <a:lnTo>
                      <a:pt x="0" y="71"/>
                    </a:lnTo>
                    <a:lnTo>
                      <a:pt x="0" y="69"/>
                    </a:lnTo>
                    <a:lnTo>
                      <a:pt x="7" y="69"/>
                    </a:lnTo>
                    <a:lnTo>
                      <a:pt x="9" y="67"/>
                    </a:lnTo>
                    <a:lnTo>
                      <a:pt x="10" y="67"/>
                    </a:lnTo>
                    <a:lnTo>
                      <a:pt x="10" y="66"/>
                    </a:lnTo>
                    <a:lnTo>
                      <a:pt x="11" y="64"/>
                    </a:lnTo>
                    <a:lnTo>
                      <a:pt x="11" y="14"/>
                    </a:lnTo>
                    <a:lnTo>
                      <a:pt x="10" y="14"/>
                    </a:lnTo>
                    <a:lnTo>
                      <a:pt x="9" y="13"/>
                    </a:lnTo>
                    <a:lnTo>
                      <a:pt x="7" y="13"/>
                    </a:lnTo>
                    <a:lnTo>
                      <a:pt x="7" y="11"/>
                    </a:lnTo>
                    <a:lnTo>
                      <a:pt x="2" y="14"/>
                    </a:lnTo>
                    <a:lnTo>
                      <a:pt x="0" y="11"/>
                    </a:lnTo>
                    <a:lnTo>
                      <a:pt x="26"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06" name="Freeform 407"/>
              <p:cNvSpPr>
                <a:spLocks/>
              </p:cNvSpPr>
              <p:nvPr/>
            </p:nvSpPr>
            <p:spPr bwMode="auto">
              <a:xfrm>
                <a:off x="5370" y="1729"/>
                <a:ext cx="23" cy="35"/>
              </a:xfrm>
              <a:custGeom>
                <a:avLst/>
                <a:gdLst>
                  <a:gd name="T0" fmla="*/ 0 w 47"/>
                  <a:gd name="T1" fmla="*/ 0 h 70"/>
                  <a:gd name="T2" fmla="*/ 2 w 47"/>
                  <a:gd name="T3" fmla="*/ 0 h 70"/>
                  <a:gd name="T4" fmla="*/ 1 w 47"/>
                  <a:gd name="T5" fmla="*/ 4 h 70"/>
                  <a:gd name="T6" fmla="*/ 1 w 47"/>
                  <a:gd name="T7" fmla="*/ 4 h 70"/>
                  <a:gd name="T8" fmla="*/ 2 w 47"/>
                  <a:gd name="T9" fmla="*/ 1 h 70"/>
                  <a:gd name="T10" fmla="*/ 0 w 47"/>
                  <a:gd name="T11" fmla="*/ 1 h 70"/>
                  <a:gd name="T12" fmla="*/ 0 w 47"/>
                  <a:gd name="T13" fmla="*/ 1 h 70"/>
                  <a:gd name="T14" fmla="*/ 0 w 47"/>
                  <a:gd name="T15" fmla="*/ 1 h 70"/>
                  <a:gd name="T16" fmla="*/ 0 w 47"/>
                  <a:gd name="T17" fmla="*/ 1 h 70"/>
                  <a:gd name="T18" fmla="*/ 0 w 47"/>
                  <a:gd name="T19" fmla="*/ 1 h 70"/>
                  <a:gd name="T20" fmla="*/ 0 w 47"/>
                  <a:gd name="T21" fmla="*/ 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70"/>
                  <a:gd name="T35" fmla="*/ 47 w 47"/>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70">
                    <a:moveTo>
                      <a:pt x="6" y="0"/>
                    </a:moveTo>
                    <a:lnTo>
                      <a:pt x="47" y="0"/>
                    </a:lnTo>
                    <a:lnTo>
                      <a:pt x="21" y="70"/>
                    </a:lnTo>
                    <a:lnTo>
                      <a:pt x="16" y="70"/>
                    </a:lnTo>
                    <a:lnTo>
                      <a:pt x="34" y="13"/>
                    </a:lnTo>
                    <a:lnTo>
                      <a:pt x="14" y="13"/>
                    </a:lnTo>
                    <a:lnTo>
                      <a:pt x="6" y="16"/>
                    </a:lnTo>
                    <a:lnTo>
                      <a:pt x="3" y="19"/>
                    </a:lnTo>
                    <a:lnTo>
                      <a:pt x="2" y="21"/>
                    </a:lnTo>
                    <a:lnTo>
                      <a:pt x="0" y="21"/>
                    </a:lnTo>
                    <a:lnTo>
                      <a:pt x="6"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07" name="Freeform 408"/>
              <p:cNvSpPr>
                <a:spLocks/>
              </p:cNvSpPr>
              <p:nvPr/>
            </p:nvSpPr>
            <p:spPr bwMode="auto">
              <a:xfrm>
                <a:off x="5396" y="1756"/>
                <a:ext cx="9" cy="8"/>
              </a:xfrm>
              <a:custGeom>
                <a:avLst/>
                <a:gdLst>
                  <a:gd name="T0" fmla="*/ 1 w 16"/>
                  <a:gd name="T1" fmla="*/ 0 h 17"/>
                  <a:gd name="T2" fmla="*/ 1 w 16"/>
                  <a:gd name="T3" fmla="*/ 0 h 17"/>
                  <a:gd name="T4" fmla="*/ 2 w 16"/>
                  <a:gd name="T5" fmla="*/ 0 h 17"/>
                  <a:gd name="T6" fmla="*/ 2 w 16"/>
                  <a:gd name="T7" fmla="*/ 0 h 17"/>
                  <a:gd name="T8" fmla="*/ 1 w 16"/>
                  <a:gd name="T9" fmla="*/ 1 h 17"/>
                  <a:gd name="T10" fmla="*/ 1 w 16"/>
                  <a:gd name="T11" fmla="*/ 1 h 17"/>
                  <a:gd name="T12" fmla="*/ 0 w 16"/>
                  <a:gd name="T13" fmla="*/ 0 h 17"/>
                  <a:gd name="T14" fmla="*/ 0 w 16"/>
                  <a:gd name="T15" fmla="*/ 0 h 17"/>
                  <a:gd name="T16" fmla="*/ 1 w 16"/>
                  <a:gd name="T17" fmla="*/ 0 h 17"/>
                  <a:gd name="T18" fmla="*/ 1 w 16"/>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7"/>
                  <a:gd name="T32" fmla="*/ 16 w 16"/>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7">
                    <a:moveTo>
                      <a:pt x="5" y="0"/>
                    </a:moveTo>
                    <a:lnTo>
                      <a:pt x="11" y="0"/>
                    </a:lnTo>
                    <a:lnTo>
                      <a:pt x="16" y="6"/>
                    </a:lnTo>
                    <a:lnTo>
                      <a:pt x="16" y="11"/>
                    </a:lnTo>
                    <a:lnTo>
                      <a:pt x="11" y="17"/>
                    </a:lnTo>
                    <a:lnTo>
                      <a:pt x="5" y="17"/>
                    </a:lnTo>
                    <a:lnTo>
                      <a:pt x="0" y="11"/>
                    </a:lnTo>
                    <a:lnTo>
                      <a:pt x="0" y="8"/>
                    </a:lnTo>
                    <a:lnTo>
                      <a:pt x="2" y="3"/>
                    </a:lnTo>
                    <a:lnTo>
                      <a:pt x="5"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08" name="Freeform 409"/>
              <p:cNvSpPr>
                <a:spLocks/>
              </p:cNvSpPr>
              <p:nvPr/>
            </p:nvSpPr>
            <p:spPr bwMode="auto">
              <a:xfrm>
                <a:off x="5408" y="1728"/>
                <a:ext cx="23" cy="36"/>
              </a:xfrm>
              <a:custGeom>
                <a:avLst/>
                <a:gdLst>
                  <a:gd name="T0" fmla="*/ 1 w 47"/>
                  <a:gd name="T1" fmla="*/ 0 h 71"/>
                  <a:gd name="T2" fmla="*/ 1 w 47"/>
                  <a:gd name="T3" fmla="*/ 0 h 71"/>
                  <a:gd name="T4" fmla="*/ 1 w 47"/>
                  <a:gd name="T5" fmla="*/ 1 h 71"/>
                  <a:gd name="T6" fmla="*/ 2 w 47"/>
                  <a:gd name="T7" fmla="*/ 1 h 71"/>
                  <a:gd name="T8" fmla="*/ 2 w 47"/>
                  <a:gd name="T9" fmla="*/ 1 h 71"/>
                  <a:gd name="T10" fmla="*/ 2 w 47"/>
                  <a:gd name="T11" fmla="*/ 1 h 71"/>
                  <a:gd name="T12" fmla="*/ 2 w 47"/>
                  <a:gd name="T13" fmla="*/ 1 h 71"/>
                  <a:gd name="T14" fmla="*/ 2 w 47"/>
                  <a:gd name="T15" fmla="*/ 1 h 71"/>
                  <a:gd name="T16" fmla="*/ 2 w 47"/>
                  <a:gd name="T17" fmla="*/ 1 h 71"/>
                  <a:gd name="T18" fmla="*/ 2 w 47"/>
                  <a:gd name="T19" fmla="*/ 2 h 71"/>
                  <a:gd name="T20" fmla="*/ 2 w 47"/>
                  <a:gd name="T21" fmla="*/ 2 h 71"/>
                  <a:gd name="T22" fmla="*/ 2 w 47"/>
                  <a:gd name="T23" fmla="*/ 2 h 71"/>
                  <a:gd name="T24" fmla="*/ 2 w 47"/>
                  <a:gd name="T25" fmla="*/ 2 h 71"/>
                  <a:gd name="T26" fmla="*/ 1 w 47"/>
                  <a:gd name="T27" fmla="*/ 3 h 71"/>
                  <a:gd name="T28" fmla="*/ 1 w 47"/>
                  <a:gd name="T29" fmla="*/ 4 h 71"/>
                  <a:gd name="T30" fmla="*/ 2 w 47"/>
                  <a:gd name="T31" fmla="*/ 4 h 71"/>
                  <a:gd name="T32" fmla="*/ 2 w 47"/>
                  <a:gd name="T33" fmla="*/ 4 h 71"/>
                  <a:gd name="T34" fmla="*/ 2 w 47"/>
                  <a:gd name="T35" fmla="*/ 4 h 71"/>
                  <a:gd name="T36" fmla="*/ 2 w 47"/>
                  <a:gd name="T37" fmla="*/ 4 h 71"/>
                  <a:gd name="T38" fmla="*/ 2 w 47"/>
                  <a:gd name="T39" fmla="*/ 4 h 71"/>
                  <a:gd name="T40" fmla="*/ 2 w 47"/>
                  <a:gd name="T41" fmla="*/ 4 h 71"/>
                  <a:gd name="T42" fmla="*/ 2 w 47"/>
                  <a:gd name="T43" fmla="*/ 4 h 71"/>
                  <a:gd name="T44" fmla="*/ 2 w 47"/>
                  <a:gd name="T45" fmla="*/ 5 h 71"/>
                  <a:gd name="T46" fmla="*/ 0 w 47"/>
                  <a:gd name="T47" fmla="*/ 5 h 71"/>
                  <a:gd name="T48" fmla="*/ 0 w 47"/>
                  <a:gd name="T49" fmla="*/ 5 h 71"/>
                  <a:gd name="T50" fmla="*/ 0 w 47"/>
                  <a:gd name="T51" fmla="*/ 4 h 71"/>
                  <a:gd name="T52" fmla="*/ 1 w 47"/>
                  <a:gd name="T53" fmla="*/ 3 h 71"/>
                  <a:gd name="T54" fmla="*/ 1 w 47"/>
                  <a:gd name="T55" fmla="*/ 3 h 71"/>
                  <a:gd name="T56" fmla="*/ 1 w 47"/>
                  <a:gd name="T57" fmla="*/ 3 h 71"/>
                  <a:gd name="T58" fmla="*/ 1 w 47"/>
                  <a:gd name="T59" fmla="*/ 2 h 71"/>
                  <a:gd name="T60" fmla="*/ 1 w 47"/>
                  <a:gd name="T61" fmla="*/ 2 h 71"/>
                  <a:gd name="T62" fmla="*/ 1 w 47"/>
                  <a:gd name="T63" fmla="*/ 1 h 71"/>
                  <a:gd name="T64" fmla="*/ 1 w 47"/>
                  <a:gd name="T65" fmla="*/ 1 h 71"/>
                  <a:gd name="T66" fmla="*/ 0 w 47"/>
                  <a:gd name="T67" fmla="*/ 1 h 71"/>
                  <a:gd name="T68" fmla="*/ 0 w 47"/>
                  <a:gd name="T69" fmla="*/ 1 h 71"/>
                  <a:gd name="T70" fmla="*/ 0 w 47"/>
                  <a:gd name="T71" fmla="*/ 2 h 71"/>
                  <a:gd name="T72" fmla="*/ 0 w 47"/>
                  <a:gd name="T73" fmla="*/ 2 h 71"/>
                  <a:gd name="T74" fmla="*/ 0 w 47"/>
                  <a:gd name="T75" fmla="*/ 1 h 71"/>
                  <a:gd name="T76" fmla="*/ 0 w 47"/>
                  <a:gd name="T77" fmla="*/ 1 h 71"/>
                  <a:gd name="T78" fmla="*/ 0 w 47"/>
                  <a:gd name="T79" fmla="*/ 1 h 71"/>
                  <a:gd name="T80" fmla="*/ 1 w 47"/>
                  <a:gd name="T81" fmla="*/ 0 h 7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7"/>
                  <a:gd name="T124" fmla="*/ 0 h 71"/>
                  <a:gd name="T125" fmla="*/ 47 w 47"/>
                  <a:gd name="T126" fmla="*/ 71 h 7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7" h="71">
                    <a:moveTo>
                      <a:pt x="19" y="0"/>
                    </a:moveTo>
                    <a:lnTo>
                      <a:pt x="27" y="0"/>
                    </a:lnTo>
                    <a:lnTo>
                      <a:pt x="30" y="1"/>
                    </a:lnTo>
                    <a:lnTo>
                      <a:pt x="33" y="1"/>
                    </a:lnTo>
                    <a:lnTo>
                      <a:pt x="35" y="4"/>
                    </a:lnTo>
                    <a:lnTo>
                      <a:pt x="38" y="6"/>
                    </a:lnTo>
                    <a:lnTo>
                      <a:pt x="41" y="8"/>
                    </a:lnTo>
                    <a:lnTo>
                      <a:pt x="42" y="11"/>
                    </a:lnTo>
                    <a:lnTo>
                      <a:pt x="42" y="15"/>
                    </a:lnTo>
                    <a:lnTo>
                      <a:pt x="44" y="17"/>
                    </a:lnTo>
                    <a:lnTo>
                      <a:pt x="42" y="21"/>
                    </a:lnTo>
                    <a:lnTo>
                      <a:pt x="42" y="27"/>
                    </a:lnTo>
                    <a:lnTo>
                      <a:pt x="40" y="32"/>
                    </a:lnTo>
                    <a:lnTo>
                      <a:pt x="31" y="43"/>
                    </a:lnTo>
                    <a:lnTo>
                      <a:pt x="17" y="59"/>
                    </a:lnTo>
                    <a:lnTo>
                      <a:pt x="38" y="59"/>
                    </a:lnTo>
                    <a:lnTo>
                      <a:pt x="40" y="57"/>
                    </a:lnTo>
                    <a:lnTo>
                      <a:pt x="41" y="57"/>
                    </a:lnTo>
                    <a:lnTo>
                      <a:pt x="42" y="56"/>
                    </a:lnTo>
                    <a:lnTo>
                      <a:pt x="42" y="55"/>
                    </a:lnTo>
                    <a:lnTo>
                      <a:pt x="44" y="52"/>
                    </a:lnTo>
                    <a:lnTo>
                      <a:pt x="47" y="52"/>
                    </a:lnTo>
                    <a:lnTo>
                      <a:pt x="42" y="71"/>
                    </a:lnTo>
                    <a:lnTo>
                      <a:pt x="0" y="71"/>
                    </a:lnTo>
                    <a:lnTo>
                      <a:pt x="0" y="70"/>
                    </a:lnTo>
                    <a:lnTo>
                      <a:pt x="13" y="56"/>
                    </a:lnTo>
                    <a:lnTo>
                      <a:pt x="20" y="46"/>
                    </a:lnTo>
                    <a:lnTo>
                      <a:pt x="26" y="39"/>
                    </a:lnTo>
                    <a:lnTo>
                      <a:pt x="27" y="34"/>
                    </a:lnTo>
                    <a:lnTo>
                      <a:pt x="28" y="29"/>
                    </a:lnTo>
                    <a:lnTo>
                      <a:pt x="28" y="21"/>
                    </a:lnTo>
                    <a:lnTo>
                      <a:pt x="26" y="15"/>
                    </a:lnTo>
                    <a:lnTo>
                      <a:pt x="17" y="11"/>
                    </a:lnTo>
                    <a:lnTo>
                      <a:pt x="9" y="14"/>
                    </a:lnTo>
                    <a:lnTo>
                      <a:pt x="6" y="15"/>
                    </a:lnTo>
                    <a:lnTo>
                      <a:pt x="3" y="20"/>
                    </a:lnTo>
                    <a:lnTo>
                      <a:pt x="2" y="20"/>
                    </a:lnTo>
                    <a:lnTo>
                      <a:pt x="7" y="8"/>
                    </a:lnTo>
                    <a:lnTo>
                      <a:pt x="10" y="4"/>
                    </a:lnTo>
                    <a:lnTo>
                      <a:pt x="14" y="1"/>
                    </a:lnTo>
                    <a:lnTo>
                      <a:pt x="19"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09" name="Freeform 410"/>
              <p:cNvSpPr>
                <a:spLocks/>
              </p:cNvSpPr>
              <p:nvPr/>
            </p:nvSpPr>
            <p:spPr bwMode="auto">
              <a:xfrm>
                <a:off x="5438" y="1728"/>
                <a:ext cx="18" cy="36"/>
              </a:xfrm>
              <a:custGeom>
                <a:avLst/>
                <a:gdLst>
                  <a:gd name="T0" fmla="*/ 1 w 37"/>
                  <a:gd name="T1" fmla="*/ 0 h 71"/>
                  <a:gd name="T2" fmla="*/ 1 w 37"/>
                  <a:gd name="T3" fmla="*/ 4 h 71"/>
                  <a:gd name="T4" fmla="*/ 1 w 37"/>
                  <a:gd name="T5" fmla="*/ 5 h 71"/>
                  <a:gd name="T6" fmla="*/ 2 w 37"/>
                  <a:gd name="T7" fmla="*/ 5 h 71"/>
                  <a:gd name="T8" fmla="*/ 2 w 37"/>
                  <a:gd name="T9" fmla="*/ 5 h 71"/>
                  <a:gd name="T10" fmla="*/ 0 w 37"/>
                  <a:gd name="T11" fmla="*/ 5 h 71"/>
                  <a:gd name="T12" fmla="*/ 0 w 37"/>
                  <a:gd name="T13" fmla="*/ 5 h 71"/>
                  <a:gd name="T14" fmla="*/ 0 w 37"/>
                  <a:gd name="T15" fmla="*/ 5 h 71"/>
                  <a:gd name="T16" fmla="*/ 0 w 37"/>
                  <a:gd name="T17" fmla="*/ 5 h 71"/>
                  <a:gd name="T18" fmla="*/ 0 w 37"/>
                  <a:gd name="T19" fmla="*/ 5 h 71"/>
                  <a:gd name="T20" fmla="*/ 0 w 37"/>
                  <a:gd name="T21" fmla="*/ 4 h 71"/>
                  <a:gd name="T22" fmla="*/ 0 w 37"/>
                  <a:gd name="T23" fmla="*/ 1 h 71"/>
                  <a:gd name="T24" fmla="*/ 0 w 37"/>
                  <a:gd name="T25" fmla="*/ 1 h 71"/>
                  <a:gd name="T26" fmla="*/ 0 w 37"/>
                  <a:gd name="T27" fmla="*/ 1 h 71"/>
                  <a:gd name="T28" fmla="*/ 0 w 37"/>
                  <a:gd name="T29" fmla="*/ 1 h 71"/>
                  <a:gd name="T30" fmla="*/ 0 w 37"/>
                  <a:gd name="T31" fmla="*/ 1 h 71"/>
                  <a:gd name="T32" fmla="*/ 0 w 37"/>
                  <a:gd name="T33" fmla="*/ 1 h 71"/>
                  <a:gd name="T34" fmla="*/ 0 w 37"/>
                  <a:gd name="T35" fmla="*/ 1 h 71"/>
                  <a:gd name="T36" fmla="*/ 1 w 37"/>
                  <a:gd name="T37" fmla="*/ 0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71"/>
                  <a:gd name="T59" fmla="*/ 37 w 37"/>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71">
                    <a:moveTo>
                      <a:pt x="27" y="0"/>
                    </a:moveTo>
                    <a:lnTo>
                      <a:pt x="27" y="64"/>
                    </a:lnTo>
                    <a:lnTo>
                      <a:pt x="31" y="69"/>
                    </a:lnTo>
                    <a:lnTo>
                      <a:pt x="37" y="69"/>
                    </a:lnTo>
                    <a:lnTo>
                      <a:pt x="37" y="71"/>
                    </a:lnTo>
                    <a:lnTo>
                      <a:pt x="0" y="71"/>
                    </a:lnTo>
                    <a:lnTo>
                      <a:pt x="0" y="69"/>
                    </a:lnTo>
                    <a:lnTo>
                      <a:pt x="9" y="69"/>
                    </a:lnTo>
                    <a:lnTo>
                      <a:pt x="10" y="67"/>
                    </a:lnTo>
                    <a:lnTo>
                      <a:pt x="10" y="66"/>
                    </a:lnTo>
                    <a:lnTo>
                      <a:pt x="11" y="64"/>
                    </a:lnTo>
                    <a:lnTo>
                      <a:pt x="11" y="14"/>
                    </a:lnTo>
                    <a:lnTo>
                      <a:pt x="10" y="14"/>
                    </a:lnTo>
                    <a:lnTo>
                      <a:pt x="10" y="13"/>
                    </a:lnTo>
                    <a:lnTo>
                      <a:pt x="9" y="13"/>
                    </a:lnTo>
                    <a:lnTo>
                      <a:pt x="7" y="11"/>
                    </a:lnTo>
                    <a:lnTo>
                      <a:pt x="2" y="14"/>
                    </a:lnTo>
                    <a:lnTo>
                      <a:pt x="0" y="11"/>
                    </a:lnTo>
                    <a:lnTo>
                      <a:pt x="27"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10" name="Freeform 411"/>
              <p:cNvSpPr>
                <a:spLocks/>
              </p:cNvSpPr>
              <p:nvPr/>
            </p:nvSpPr>
            <p:spPr bwMode="auto">
              <a:xfrm>
                <a:off x="4201" y="3835"/>
                <a:ext cx="38" cy="42"/>
              </a:xfrm>
              <a:custGeom>
                <a:avLst/>
                <a:gdLst>
                  <a:gd name="T0" fmla="*/ 0 w 76"/>
                  <a:gd name="T1" fmla="*/ 0 h 86"/>
                  <a:gd name="T2" fmla="*/ 5 w 76"/>
                  <a:gd name="T3" fmla="*/ 0 h 86"/>
                  <a:gd name="T4" fmla="*/ 5 w 76"/>
                  <a:gd name="T5" fmla="*/ 1 h 86"/>
                  <a:gd name="T6" fmla="*/ 5 w 76"/>
                  <a:gd name="T7" fmla="*/ 1 h 86"/>
                  <a:gd name="T8" fmla="*/ 5 w 76"/>
                  <a:gd name="T9" fmla="*/ 1 h 86"/>
                  <a:gd name="T10" fmla="*/ 5 w 76"/>
                  <a:gd name="T11" fmla="*/ 1 h 86"/>
                  <a:gd name="T12" fmla="*/ 5 w 76"/>
                  <a:gd name="T13" fmla="*/ 0 h 86"/>
                  <a:gd name="T14" fmla="*/ 5 w 76"/>
                  <a:gd name="T15" fmla="*/ 0 h 86"/>
                  <a:gd name="T16" fmla="*/ 3 w 76"/>
                  <a:gd name="T17" fmla="*/ 0 h 86"/>
                  <a:gd name="T18" fmla="*/ 3 w 76"/>
                  <a:gd name="T19" fmla="*/ 0 h 86"/>
                  <a:gd name="T20" fmla="*/ 3 w 76"/>
                  <a:gd name="T21" fmla="*/ 0 h 86"/>
                  <a:gd name="T22" fmla="*/ 3 w 76"/>
                  <a:gd name="T23" fmla="*/ 4 h 86"/>
                  <a:gd name="T24" fmla="*/ 3 w 76"/>
                  <a:gd name="T25" fmla="*/ 4 h 86"/>
                  <a:gd name="T26" fmla="*/ 3 w 76"/>
                  <a:gd name="T27" fmla="*/ 4 h 86"/>
                  <a:gd name="T28" fmla="*/ 3 w 76"/>
                  <a:gd name="T29" fmla="*/ 5 h 86"/>
                  <a:gd name="T30" fmla="*/ 3 w 76"/>
                  <a:gd name="T31" fmla="*/ 5 h 86"/>
                  <a:gd name="T32" fmla="*/ 3 w 76"/>
                  <a:gd name="T33" fmla="*/ 5 h 86"/>
                  <a:gd name="T34" fmla="*/ 3 w 76"/>
                  <a:gd name="T35" fmla="*/ 5 h 86"/>
                  <a:gd name="T36" fmla="*/ 3 w 76"/>
                  <a:gd name="T37" fmla="*/ 5 h 86"/>
                  <a:gd name="T38" fmla="*/ 1 w 76"/>
                  <a:gd name="T39" fmla="*/ 5 h 86"/>
                  <a:gd name="T40" fmla="*/ 1 w 76"/>
                  <a:gd name="T41" fmla="*/ 5 h 86"/>
                  <a:gd name="T42" fmla="*/ 1 w 76"/>
                  <a:gd name="T43" fmla="*/ 5 h 86"/>
                  <a:gd name="T44" fmla="*/ 1 w 76"/>
                  <a:gd name="T45" fmla="*/ 5 h 86"/>
                  <a:gd name="T46" fmla="*/ 1 w 76"/>
                  <a:gd name="T47" fmla="*/ 5 h 86"/>
                  <a:gd name="T48" fmla="*/ 1 w 76"/>
                  <a:gd name="T49" fmla="*/ 4 h 86"/>
                  <a:gd name="T50" fmla="*/ 1 w 76"/>
                  <a:gd name="T51" fmla="*/ 4 h 86"/>
                  <a:gd name="T52" fmla="*/ 1 w 76"/>
                  <a:gd name="T53" fmla="*/ 0 h 86"/>
                  <a:gd name="T54" fmla="*/ 1 w 76"/>
                  <a:gd name="T55" fmla="*/ 0 h 86"/>
                  <a:gd name="T56" fmla="*/ 1 w 76"/>
                  <a:gd name="T57" fmla="*/ 0 h 86"/>
                  <a:gd name="T58" fmla="*/ 1 w 76"/>
                  <a:gd name="T59" fmla="*/ 0 h 86"/>
                  <a:gd name="T60" fmla="*/ 1 w 76"/>
                  <a:gd name="T61" fmla="*/ 0 h 86"/>
                  <a:gd name="T62" fmla="*/ 1 w 76"/>
                  <a:gd name="T63" fmla="*/ 1 h 86"/>
                  <a:gd name="T64" fmla="*/ 0 w 76"/>
                  <a:gd name="T65" fmla="*/ 1 h 86"/>
                  <a:gd name="T66" fmla="*/ 0 w 76"/>
                  <a:gd name="T67" fmla="*/ 0 h 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6"/>
                  <a:gd name="T103" fmla="*/ 0 h 86"/>
                  <a:gd name="T104" fmla="*/ 76 w 76"/>
                  <a:gd name="T105" fmla="*/ 86 h 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6" h="86">
                    <a:moveTo>
                      <a:pt x="0" y="0"/>
                    </a:moveTo>
                    <a:lnTo>
                      <a:pt x="76" y="0"/>
                    </a:lnTo>
                    <a:lnTo>
                      <a:pt x="76" y="24"/>
                    </a:lnTo>
                    <a:lnTo>
                      <a:pt x="73" y="24"/>
                    </a:lnTo>
                    <a:lnTo>
                      <a:pt x="72" y="19"/>
                    </a:lnTo>
                    <a:lnTo>
                      <a:pt x="72" y="16"/>
                    </a:lnTo>
                    <a:lnTo>
                      <a:pt x="70" y="12"/>
                    </a:lnTo>
                    <a:lnTo>
                      <a:pt x="67" y="9"/>
                    </a:lnTo>
                    <a:lnTo>
                      <a:pt x="63" y="7"/>
                    </a:lnTo>
                    <a:lnTo>
                      <a:pt x="62" y="6"/>
                    </a:lnTo>
                    <a:lnTo>
                      <a:pt x="48" y="6"/>
                    </a:lnTo>
                    <a:lnTo>
                      <a:pt x="48" y="75"/>
                    </a:lnTo>
                    <a:lnTo>
                      <a:pt x="49" y="77"/>
                    </a:lnTo>
                    <a:lnTo>
                      <a:pt x="49" y="79"/>
                    </a:lnTo>
                    <a:lnTo>
                      <a:pt x="51" y="82"/>
                    </a:lnTo>
                    <a:lnTo>
                      <a:pt x="52" y="82"/>
                    </a:lnTo>
                    <a:lnTo>
                      <a:pt x="55" y="83"/>
                    </a:lnTo>
                    <a:lnTo>
                      <a:pt x="60" y="83"/>
                    </a:lnTo>
                    <a:lnTo>
                      <a:pt x="60" y="86"/>
                    </a:lnTo>
                    <a:lnTo>
                      <a:pt x="16" y="86"/>
                    </a:lnTo>
                    <a:lnTo>
                      <a:pt x="16" y="83"/>
                    </a:lnTo>
                    <a:lnTo>
                      <a:pt x="23" y="83"/>
                    </a:lnTo>
                    <a:lnTo>
                      <a:pt x="25" y="82"/>
                    </a:lnTo>
                    <a:lnTo>
                      <a:pt x="27" y="82"/>
                    </a:lnTo>
                    <a:lnTo>
                      <a:pt x="27" y="79"/>
                    </a:lnTo>
                    <a:lnTo>
                      <a:pt x="28" y="77"/>
                    </a:lnTo>
                    <a:lnTo>
                      <a:pt x="28" y="6"/>
                    </a:lnTo>
                    <a:lnTo>
                      <a:pt x="17" y="6"/>
                    </a:lnTo>
                    <a:lnTo>
                      <a:pt x="13" y="7"/>
                    </a:lnTo>
                    <a:lnTo>
                      <a:pt x="10" y="9"/>
                    </a:lnTo>
                    <a:lnTo>
                      <a:pt x="7" y="12"/>
                    </a:lnTo>
                    <a:lnTo>
                      <a:pt x="3" y="24"/>
                    </a:lnTo>
                    <a:lnTo>
                      <a:pt x="0" y="24"/>
                    </a:lnTo>
                    <a:lnTo>
                      <a:pt x="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11" name="Freeform 412"/>
              <p:cNvSpPr>
                <a:spLocks/>
              </p:cNvSpPr>
              <p:nvPr/>
            </p:nvSpPr>
            <p:spPr bwMode="auto">
              <a:xfrm>
                <a:off x="4247" y="3834"/>
                <a:ext cx="21" cy="43"/>
              </a:xfrm>
              <a:custGeom>
                <a:avLst/>
                <a:gdLst>
                  <a:gd name="T0" fmla="*/ 1 w 44"/>
                  <a:gd name="T1" fmla="*/ 0 h 87"/>
                  <a:gd name="T2" fmla="*/ 1 w 44"/>
                  <a:gd name="T3" fmla="*/ 0 h 87"/>
                  <a:gd name="T4" fmla="*/ 1 w 44"/>
                  <a:gd name="T5" fmla="*/ 4 h 87"/>
                  <a:gd name="T6" fmla="*/ 2 w 44"/>
                  <a:gd name="T7" fmla="*/ 5 h 87"/>
                  <a:gd name="T8" fmla="*/ 2 w 44"/>
                  <a:gd name="T9" fmla="*/ 5 h 87"/>
                  <a:gd name="T10" fmla="*/ 2 w 44"/>
                  <a:gd name="T11" fmla="*/ 5 h 87"/>
                  <a:gd name="T12" fmla="*/ 2 w 44"/>
                  <a:gd name="T13" fmla="*/ 5 h 87"/>
                  <a:gd name="T14" fmla="*/ 2 w 44"/>
                  <a:gd name="T15" fmla="*/ 5 h 87"/>
                  <a:gd name="T16" fmla="*/ 0 w 44"/>
                  <a:gd name="T17" fmla="*/ 5 h 87"/>
                  <a:gd name="T18" fmla="*/ 0 w 44"/>
                  <a:gd name="T19" fmla="*/ 5 h 87"/>
                  <a:gd name="T20" fmla="*/ 0 w 44"/>
                  <a:gd name="T21" fmla="*/ 5 h 87"/>
                  <a:gd name="T22" fmla="*/ 0 w 44"/>
                  <a:gd name="T23" fmla="*/ 5 h 87"/>
                  <a:gd name="T24" fmla="*/ 0 w 44"/>
                  <a:gd name="T25" fmla="*/ 5 h 87"/>
                  <a:gd name="T26" fmla="*/ 0 w 44"/>
                  <a:gd name="T27" fmla="*/ 1 h 87"/>
                  <a:gd name="T28" fmla="*/ 0 w 44"/>
                  <a:gd name="T29" fmla="*/ 1 h 87"/>
                  <a:gd name="T30" fmla="*/ 0 w 44"/>
                  <a:gd name="T31" fmla="*/ 0 h 87"/>
                  <a:gd name="T32" fmla="*/ 0 w 44"/>
                  <a:gd name="T33" fmla="*/ 0 h 87"/>
                  <a:gd name="T34" fmla="*/ 0 w 44"/>
                  <a:gd name="T35" fmla="*/ 0 h 87"/>
                  <a:gd name="T36" fmla="*/ 0 w 44"/>
                  <a:gd name="T37" fmla="*/ 0 h 87"/>
                  <a:gd name="T38" fmla="*/ 0 w 44"/>
                  <a:gd name="T39" fmla="*/ 1 h 87"/>
                  <a:gd name="T40" fmla="*/ 0 w 44"/>
                  <a:gd name="T41" fmla="*/ 0 h 87"/>
                  <a:gd name="T42" fmla="*/ 1 w 44"/>
                  <a:gd name="T43" fmla="*/ 0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87"/>
                  <a:gd name="T68" fmla="*/ 44 w 44"/>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87">
                    <a:moveTo>
                      <a:pt x="31" y="0"/>
                    </a:moveTo>
                    <a:lnTo>
                      <a:pt x="32" y="0"/>
                    </a:lnTo>
                    <a:lnTo>
                      <a:pt x="32" y="78"/>
                    </a:lnTo>
                    <a:lnTo>
                      <a:pt x="34" y="81"/>
                    </a:lnTo>
                    <a:lnTo>
                      <a:pt x="37" y="83"/>
                    </a:lnTo>
                    <a:lnTo>
                      <a:pt x="38" y="84"/>
                    </a:lnTo>
                    <a:lnTo>
                      <a:pt x="44" y="84"/>
                    </a:lnTo>
                    <a:lnTo>
                      <a:pt x="44" y="87"/>
                    </a:lnTo>
                    <a:lnTo>
                      <a:pt x="0" y="87"/>
                    </a:lnTo>
                    <a:lnTo>
                      <a:pt x="0" y="84"/>
                    </a:lnTo>
                    <a:lnTo>
                      <a:pt x="7" y="84"/>
                    </a:lnTo>
                    <a:lnTo>
                      <a:pt x="10" y="83"/>
                    </a:lnTo>
                    <a:lnTo>
                      <a:pt x="13" y="80"/>
                    </a:lnTo>
                    <a:lnTo>
                      <a:pt x="13" y="17"/>
                    </a:lnTo>
                    <a:lnTo>
                      <a:pt x="11" y="17"/>
                    </a:lnTo>
                    <a:lnTo>
                      <a:pt x="11" y="15"/>
                    </a:lnTo>
                    <a:lnTo>
                      <a:pt x="9" y="15"/>
                    </a:lnTo>
                    <a:lnTo>
                      <a:pt x="9" y="14"/>
                    </a:lnTo>
                    <a:lnTo>
                      <a:pt x="6" y="15"/>
                    </a:lnTo>
                    <a:lnTo>
                      <a:pt x="2" y="17"/>
                    </a:lnTo>
                    <a:lnTo>
                      <a:pt x="0" y="14"/>
                    </a:lnTo>
                    <a:lnTo>
                      <a:pt x="31"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12" name="Freeform 413"/>
              <p:cNvSpPr>
                <a:spLocks/>
              </p:cNvSpPr>
              <p:nvPr/>
            </p:nvSpPr>
            <p:spPr bwMode="auto">
              <a:xfrm>
                <a:off x="4274" y="3834"/>
                <a:ext cx="19" cy="44"/>
              </a:xfrm>
              <a:custGeom>
                <a:avLst/>
                <a:gdLst>
                  <a:gd name="T0" fmla="*/ 1 w 38"/>
                  <a:gd name="T1" fmla="*/ 0 h 88"/>
                  <a:gd name="T2" fmla="*/ 2 w 38"/>
                  <a:gd name="T3" fmla="*/ 0 h 88"/>
                  <a:gd name="T4" fmla="*/ 1 w 38"/>
                  <a:gd name="T5" fmla="*/ 6 h 88"/>
                  <a:gd name="T6" fmla="*/ 0 w 38"/>
                  <a:gd name="T7" fmla="*/ 6 h 88"/>
                  <a:gd name="T8" fmla="*/ 1 w 38"/>
                  <a:gd name="T9" fmla="*/ 0 h 88"/>
                  <a:gd name="T10" fmla="*/ 0 60000 65536"/>
                  <a:gd name="T11" fmla="*/ 0 60000 65536"/>
                  <a:gd name="T12" fmla="*/ 0 60000 65536"/>
                  <a:gd name="T13" fmla="*/ 0 60000 65536"/>
                  <a:gd name="T14" fmla="*/ 0 60000 65536"/>
                  <a:gd name="T15" fmla="*/ 0 w 38"/>
                  <a:gd name="T16" fmla="*/ 0 h 88"/>
                  <a:gd name="T17" fmla="*/ 38 w 38"/>
                  <a:gd name="T18" fmla="*/ 88 h 88"/>
                </a:gdLst>
                <a:ahLst/>
                <a:cxnLst>
                  <a:cxn ang="T10">
                    <a:pos x="T0" y="T1"/>
                  </a:cxn>
                  <a:cxn ang="T11">
                    <a:pos x="T2" y="T3"/>
                  </a:cxn>
                  <a:cxn ang="T12">
                    <a:pos x="T4" y="T5"/>
                  </a:cxn>
                  <a:cxn ang="T13">
                    <a:pos x="T6" y="T7"/>
                  </a:cxn>
                  <a:cxn ang="T14">
                    <a:pos x="T8" y="T9"/>
                  </a:cxn>
                </a:cxnLst>
                <a:rect l="T15" t="T16" r="T17" b="T18"/>
                <a:pathLst>
                  <a:path w="38" h="88">
                    <a:moveTo>
                      <a:pt x="29" y="0"/>
                    </a:moveTo>
                    <a:lnTo>
                      <a:pt x="38" y="0"/>
                    </a:lnTo>
                    <a:lnTo>
                      <a:pt x="8" y="88"/>
                    </a:lnTo>
                    <a:lnTo>
                      <a:pt x="0" y="88"/>
                    </a:lnTo>
                    <a:lnTo>
                      <a:pt x="29"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13" name="Freeform 414"/>
              <p:cNvSpPr>
                <a:spLocks/>
              </p:cNvSpPr>
              <p:nvPr/>
            </p:nvSpPr>
            <p:spPr bwMode="auto">
              <a:xfrm>
                <a:off x="4293" y="3834"/>
                <a:ext cx="28" cy="43"/>
              </a:xfrm>
              <a:custGeom>
                <a:avLst/>
                <a:gdLst>
                  <a:gd name="T0" fmla="*/ 2 w 56"/>
                  <a:gd name="T1" fmla="*/ 0 h 87"/>
                  <a:gd name="T2" fmla="*/ 2 w 56"/>
                  <a:gd name="T3" fmla="*/ 0 h 87"/>
                  <a:gd name="T4" fmla="*/ 3 w 56"/>
                  <a:gd name="T5" fmla="*/ 0 h 87"/>
                  <a:gd name="T6" fmla="*/ 3 w 56"/>
                  <a:gd name="T7" fmla="*/ 0 h 87"/>
                  <a:gd name="T8" fmla="*/ 4 w 56"/>
                  <a:gd name="T9" fmla="*/ 0 h 87"/>
                  <a:gd name="T10" fmla="*/ 4 w 56"/>
                  <a:gd name="T11" fmla="*/ 1 h 87"/>
                  <a:gd name="T12" fmla="*/ 4 w 56"/>
                  <a:gd name="T13" fmla="*/ 1 h 87"/>
                  <a:gd name="T14" fmla="*/ 4 w 56"/>
                  <a:gd name="T15" fmla="*/ 2 h 87"/>
                  <a:gd name="T16" fmla="*/ 3 w 56"/>
                  <a:gd name="T17" fmla="*/ 2 h 87"/>
                  <a:gd name="T18" fmla="*/ 3 w 56"/>
                  <a:gd name="T19" fmla="*/ 3 h 87"/>
                  <a:gd name="T20" fmla="*/ 3 w 56"/>
                  <a:gd name="T21" fmla="*/ 3 h 87"/>
                  <a:gd name="T22" fmla="*/ 2 w 56"/>
                  <a:gd name="T23" fmla="*/ 4 h 87"/>
                  <a:gd name="T24" fmla="*/ 3 w 56"/>
                  <a:gd name="T25" fmla="*/ 4 h 87"/>
                  <a:gd name="T26" fmla="*/ 4 w 56"/>
                  <a:gd name="T27" fmla="*/ 4 h 87"/>
                  <a:gd name="T28" fmla="*/ 4 w 56"/>
                  <a:gd name="T29" fmla="*/ 4 h 87"/>
                  <a:gd name="T30" fmla="*/ 4 w 56"/>
                  <a:gd name="T31" fmla="*/ 3 h 87"/>
                  <a:gd name="T32" fmla="*/ 4 w 56"/>
                  <a:gd name="T33" fmla="*/ 3 h 87"/>
                  <a:gd name="T34" fmla="*/ 4 w 56"/>
                  <a:gd name="T35" fmla="*/ 5 h 87"/>
                  <a:gd name="T36" fmla="*/ 0 w 56"/>
                  <a:gd name="T37" fmla="*/ 5 h 87"/>
                  <a:gd name="T38" fmla="*/ 0 w 56"/>
                  <a:gd name="T39" fmla="*/ 5 h 87"/>
                  <a:gd name="T40" fmla="*/ 1 w 56"/>
                  <a:gd name="T41" fmla="*/ 4 h 87"/>
                  <a:gd name="T42" fmla="*/ 2 w 56"/>
                  <a:gd name="T43" fmla="*/ 3 h 87"/>
                  <a:gd name="T44" fmla="*/ 2 w 56"/>
                  <a:gd name="T45" fmla="*/ 3 h 87"/>
                  <a:gd name="T46" fmla="*/ 3 w 56"/>
                  <a:gd name="T47" fmla="*/ 2 h 87"/>
                  <a:gd name="T48" fmla="*/ 3 w 56"/>
                  <a:gd name="T49" fmla="*/ 2 h 87"/>
                  <a:gd name="T50" fmla="*/ 3 w 56"/>
                  <a:gd name="T51" fmla="*/ 1 h 87"/>
                  <a:gd name="T52" fmla="*/ 3 w 56"/>
                  <a:gd name="T53" fmla="*/ 1 h 87"/>
                  <a:gd name="T54" fmla="*/ 3 w 56"/>
                  <a:gd name="T55" fmla="*/ 1 h 87"/>
                  <a:gd name="T56" fmla="*/ 2 w 56"/>
                  <a:gd name="T57" fmla="*/ 1 h 87"/>
                  <a:gd name="T58" fmla="*/ 2 w 56"/>
                  <a:gd name="T59" fmla="*/ 1 h 87"/>
                  <a:gd name="T60" fmla="*/ 2 w 56"/>
                  <a:gd name="T61" fmla="*/ 0 h 87"/>
                  <a:gd name="T62" fmla="*/ 1 w 56"/>
                  <a:gd name="T63" fmla="*/ 1 h 87"/>
                  <a:gd name="T64" fmla="*/ 1 w 56"/>
                  <a:gd name="T65" fmla="*/ 1 h 87"/>
                  <a:gd name="T66" fmla="*/ 1 w 56"/>
                  <a:gd name="T67" fmla="*/ 1 h 87"/>
                  <a:gd name="T68" fmla="*/ 1 w 56"/>
                  <a:gd name="T69" fmla="*/ 1 h 87"/>
                  <a:gd name="T70" fmla="*/ 1 w 56"/>
                  <a:gd name="T71" fmla="*/ 1 h 87"/>
                  <a:gd name="T72" fmla="*/ 1 w 56"/>
                  <a:gd name="T73" fmla="*/ 0 h 87"/>
                  <a:gd name="T74" fmla="*/ 1 w 56"/>
                  <a:gd name="T75" fmla="*/ 0 h 87"/>
                  <a:gd name="T76" fmla="*/ 2 w 56"/>
                  <a:gd name="T77" fmla="*/ 0 h 87"/>
                  <a:gd name="T78" fmla="*/ 2 w 56"/>
                  <a:gd name="T79" fmla="*/ 0 h 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6"/>
                  <a:gd name="T121" fmla="*/ 0 h 87"/>
                  <a:gd name="T122" fmla="*/ 56 w 56"/>
                  <a:gd name="T123" fmla="*/ 87 h 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6" h="87">
                    <a:moveTo>
                      <a:pt x="22" y="0"/>
                    </a:moveTo>
                    <a:lnTo>
                      <a:pt x="32" y="0"/>
                    </a:lnTo>
                    <a:lnTo>
                      <a:pt x="40" y="3"/>
                    </a:lnTo>
                    <a:lnTo>
                      <a:pt x="45" y="7"/>
                    </a:lnTo>
                    <a:lnTo>
                      <a:pt x="49" y="10"/>
                    </a:lnTo>
                    <a:lnTo>
                      <a:pt x="52" y="18"/>
                    </a:lnTo>
                    <a:lnTo>
                      <a:pt x="52" y="27"/>
                    </a:lnTo>
                    <a:lnTo>
                      <a:pt x="50" y="32"/>
                    </a:lnTo>
                    <a:lnTo>
                      <a:pt x="47" y="39"/>
                    </a:lnTo>
                    <a:lnTo>
                      <a:pt x="42" y="48"/>
                    </a:lnTo>
                    <a:lnTo>
                      <a:pt x="33" y="59"/>
                    </a:lnTo>
                    <a:lnTo>
                      <a:pt x="19" y="71"/>
                    </a:lnTo>
                    <a:lnTo>
                      <a:pt x="46" y="71"/>
                    </a:lnTo>
                    <a:lnTo>
                      <a:pt x="49" y="69"/>
                    </a:lnTo>
                    <a:lnTo>
                      <a:pt x="50" y="69"/>
                    </a:lnTo>
                    <a:lnTo>
                      <a:pt x="53" y="63"/>
                    </a:lnTo>
                    <a:lnTo>
                      <a:pt x="56" y="63"/>
                    </a:lnTo>
                    <a:lnTo>
                      <a:pt x="50" y="87"/>
                    </a:lnTo>
                    <a:lnTo>
                      <a:pt x="0" y="87"/>
                    </a:lnTo>
                    <a:lnTo>
                      <a:pt x="0" y="85"/>
                    </a:lnTo>
                    <a:lnTo>
                      <a:pt x="15" y="69"/>
                    </a:lnTo>
                    <a:lnTo>
                      <a:pt x="25" y="56"/>
                    </a:lnTo>
                    <a:lnTo>
                      <a:pt x="30" y="48"/>
                    </a:lnTo>
                    <a:lnTo>
                      <a:pt x="33" y="42"/>
                    </a:lnTo>
                    <a:lnTo>
                      <a:pt x="33" y="35"/>
                    </a:lnTo>
                    <a:lnTo>
                      <a:pt x="35" y="29"/>
                    </a:lnTo>
                    <a:lnTo>
                      <a:pt x="35" y="25"/>
                    </a:lnTo>
                    <a:lnTo>
                      <a:pt x="33" y="21"/>
                    </a:lnTo>
                    <a:lnTo>
                      <a:pt x="30" y="18"/>
                    </a:lnTo>
                    <a:lnTo>
                      <a:pt x="28" y="17"/>
                    </a:lnTo>
                    <a:lnTo>
                      <a:pt x="19" y="14"/>
                    </a:lnTo>
                    <a:lnTo>
                      <a:pt x="11" y="17"/>
                    </a:lnTo>
                    <a:lnTo>
                      <a:pt x="7" y="20"/>
                    </a:lnTo>
                    <a:lnTo>
                      <a:pt x="4" y="24"/>
                    </a:lnTo>
                    <a:lnTo>
                      <a:pt x="1" y="24"/>
                    </a:lnTo>
                    <a:lnTo>
                      <a:pt x="4" y="17"/>
                    </a:lnTo>
                    <a:lnTo>
                      <a:pt x="8" y="10"/>
                    </a:lnTo>
                    <a:lnTo>
                      <a:pt x="12" y="6"/>
                    </a:lnTo>
                    <a:lnTo>
                      <a:pt x="18" y="1"/>
                    </a:lnTo>
                    <a:lnTo>
                      <a:pt x="22"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14" name="Freeform 415"/>
              <p:cNvSpPr>
                <a:spLocks/>
              </p:cNvSpPr>
              <p:nvPr/>
            </p:nvSpPr>
            <p:spPr bwMode="auto">
              <a:xfrm>
                <a:off x="4343" y="3848"/>
                <a:ext cx="48" cy="29"/>
              </a:xfrm>
              <a:custGeom>
                <a:avLst/>
                <a:gdLst>
                  <a:gd name="T0" fmla="*/ 3 w 95"/>
                  <a:gd name="T1" fmla="*/ 0 h 59"/>
                  <a:gd name="T2" fmla="*/ 4 w 95"/>
                  <a:gd name="T3" fmla="*/ 0 h 59"/>
                  <a:gd name="T4" fmla="*/ 4 w 95"/>
                  <a:gd name="T5" fmla="*/ 0 h 59"/>
                  <a:gd name="T6" fmla="*/ 5 w 95"/>
                  <a:gd name="T7" fmla="*/ 0 h 59"/>
                  <a:gd name="T8" fmla="*/ 6 w 95"/>
                  <a:gd name="T9" fmla="*/ 0 h 59"/>
                  <a:gd name="T10" fmla="*/ 6 w 95"/>
                  <a:gd name="T11" fmla="*/ 3 h 59"/>
                  <a:gd name="T12" fmla="*/ 6 w 95"/>
                  <a:gd name="T13" fmla="*/ 3 h 59"/>
                  <a:gd name="T14" fmla="*/ 6 w 95"/>
                  <a:gd name="T15" fmla="*/ 3 h 59"/>
                  <a:gd name="T16" fmla="*/ 5 w 95"/>
                  <a:gd name="T17" fmla="*/ 3 h 59"/>
                  <a:gd name="T18" fmla="*/ 5 w 95"/>
                  <a:gd name="T19" fmla="*/ 3 h 59"/>
                  <a:gd name="T20" fmla="*/ 5 w 95"/>
                  <a:gd name="T21" fmla="*/ 3 h 59"/>
                  <a:gd name="T22" fmla="*/ 5 w 95"/>
                  <a:gd name="T23" fmla="*/ 0 h 59"/>
                  <a:gd name="T24" fmla="*/ 5 w 95"/>
                  <a:gd name="T25" fmla="*/ 0 h 59"/>
                  <a:gd name="T26" fmla="*/ 4 w 95"/>
                  <a:gd name="T27" fmla="*/ 0 h 59"/>
                  <a:gd name="T28" fmla="*/ 4 w 95"/>
                  <a:gd name="T29" fmla="*/ 3 h 59"/>
                  <a:gd name="T30" fmla="*/ 4 w 95"/>
                  <a:gd name="T31" fmla="*/ 3 h 59"/>
                  <a:gd name="T32" fmla="*/ 3 w 95"/>
                  <a:gd name="T33" fmla="*/ 3 h 59"/>
                  <a:gd name="T34" fmla="*/ 3 w 95"/>
                  <a:gd name="T35" fmla="*/ 3 h 59"/>
                  <a:gd name="T36" fmla="*/ 3 w 95"/>
                  <a:gd name="T37" fmla="*/ 3 h 59"/>
                  <a:gd name="T38" fmla="*/ 3 w 95"/>
                  <a:gd name="T39" fmla="*/ 0 h 59"/>
                  <a:gd name="T40" fmla="*/ 2 w 95"/>
                  <a:gd name="T41" fmla="*/ 0 h 59"/>
                  <a:gd name="T42" fmla="*/ 2 w 95"/>
                  <a:gd name="T43" fmla="*/ 0 h 59"/>
                  <a:gd name="T44" fmla="*/ 2 w 95"/>
                  <a:gd name="T45" fmla="*/ 3 h 59"/>
                  <a:gd name="T46" fmla="*/ 2 w 95"/>
                  <a:gd name="T47" fmla="*/ 3 h 59"/>
                  <a:gd name="T48" fmla="*/ 2 w 95"/>
                  <a:gd name="T49" fmla="*/ 3 h 59"/>
                  <a:gd name="T50" fmla="*/ 0 w 95"/>
                  <a:gd name="T51" fmla="*/ 3 h 59"/>
                  <a:gd name="T52" fmla="*/ 1 w 95"/>
                  <a:gd name="T53" fmla="*/ 3 h 59"/>
                  <a:gd name="T54" fmla="*/ 1 w 95"/>
                  <a:gd name="T55" fmla="*/ 3 h 59"/>
                  <a:gd name="T56" fmla="*/ 1 w 95"/>
                  <a:gd name="T57" fmla="*/ 0 h 59"/>
                  <a:gd name="T58" fmla="*/ 1 w 95"/>
                  <a:gd name="T59" fmla="*/ 0 h 59"/>
                  <a:gd name="T60" fmla="*/ 0 w 95"/>
                  <a:gd name="T61" fmla="*/ 0 h 59"/>
                  <a:gd name="T62" fmla="*/ 2 w 95"/>
                  <a:gd name="T63" fmla="*/ 0 h 59"/>
                  <a:gd name="T64" fmla="*/ 2 w 95"/>
                  <a:gd name="T65" fmla="*/ 0 h 59"/>
                  <a:gd name="T66" fmla="*/ 3 w 95"/>
                  <a:gd name="T67" fmla="*/ 0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5"/>
                  <a:gd name="T103" fmla="*/ 0 h 59"/>
                  <a:gd name="T104" fmla="*/ 95 w 95"/>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5" h="59">
                    <a:moveTo>
                      <a:pt x="39" y="0"/>
                    </a:moveTo>
                    <a:lnTo>
                      <a:pt x="43" y="0"/>
                    </a:lnTo>
                    <a:lnTo>
                      <a:pt x="51" y="4"/>
                    </a:lnTo>
                    <a:lnTo>
                      <a:pt x="53" y="7"/>
                    </a:lnTo>
                    <a:lnTo>
                      <a:pt x="54" y="11"/>
                    </a:lnTo>
                    <a:lnTo>
                      <a:pt x="61" y="4"/>
                    </a:lnTo>
                    <a:lnTo>
                      <a:pt x="70" y="0"/>
                    </a:lnTo>
                    <a:lnTo>
                      <a:pt x="77" y="0"/>
                    </a:lnTo>
                    <a:lnTo>
                      <a:pt x="85" y="4"/>
                    </a:lnTo>
                    <a:lnTo>
                      <a:pt x="89" y="13"/>
                    </a:lnTo>
                    <a:lnTo>
                      <a:pt x="89" y="53"/>
                    </a:lnTo>
                    <a:lnTo>
                      <a:pt x="91" y="53"/>
                    </a:lnTo>
                    <a:lnTo>
                      <a:pt x="91" y="55"/>
                    </a:lnTo>
                    <a:lnTo>
                      <a:pt x="92" y="56"/>
                    </a:lnTo>
                    <a:lnTo>
                      <a:pt x="95" y="56"/>
                    </a:lnTo>
                    <a:lnTo>
                      <a:pt x="95" y="59"/>
                    </a:lnTo>
                    <a:lnTo>
                      <a:pt x="67" y="59"/>
                    </a:lnTo>
                    <a:lnTo>
                      <a:pt x="67" y="56"/>
                    </a:lnTo>
                    <a:lnTo>
                      <a:pt x="68" y="56"/>
                    </a:lnTo>
                    <a:lnTo>
                      <a:pt x="70" y="55"/>
                    </a:lnTo>
                    <a:lnTo>
                      <a:pt x="70" y="53"/>
                    </a:lnTo>
                    <a:lnTo>
                      <a:pt x="71" y="52"/>
                    </a:lnTo>
                    <a:lnTo>
                      <a:pt x="71" y="11"/>
                    </a:lnTo>
                    <a:lnTo>
                      <a:pt x="70" y="10"/>
                    </a:lnTo>
                    <a:lnTo>
                      <a:pt x="68" y="10"/>
                    </a:lnTo>
                    <a:lnTo>
                      <a:pt x="68" y="8"/>
                    </a:lnTo>
                    <a:lnTo>
                      <a:pt x="63" y="8"/>
                    </a:lnTo>
                    <a:lnTo>
                      <a:pt x="56" y="15"/>
                    </a:lnTo>
                    <a:lnTo>
                      <a:pt x="56" y="55"/>
                    </a:lnTo>
                    <a:lnTo>
                      <a:pt x="58" y="56"/>
                    </a:lnTo>
                    <a:lnTo>
                      <a:pt x="61" y="56"/>
                    </a:lnTo>
                    <a:lnTo>
                      <a:pt x="61" y="59"/>
                    </a:lnTo>
                    <a:lnTo>
                      <a:pt x="33" y="59"/>
                    </a:lnTo>
                    <a:lnTo>
                      <a:pt x="33" y="56"/>
                    </a:lnTo>
                    <a:lnTo>
                      <a:pt x="35" y="56"/>
                    </a:lnTo>
                    <a:lnTo>
                      <a:pt x="36" y="55"/>
                    </a:lnTo>
                    <a:lnTo>
                      <a:pt x="36" y="53"/>
                    </a:lnTo>
                    <a:lnTo>
                      <a:pt x="37" y="53"/>
                    </a:lnTo>
                    <a:lnTo>
                      <a:pt x="37" y="11"/>
                    </a:lnTo>
                    <a:lnTo>
                      <a:pt x="35" y="8"/>
                    </a:lnTo>
                    <a:lnTo>
                      <a:pt x="29" y="8"/>
                    </a:lnTo>
                    <a:lnTo>
                      <a:pt x="29" y="10"/>
                    </a:lnTo>
                    <a:lnTo>
                      <a:pt x="26" y="11"/>
                    </a:lnTo>
                    <a:lnTo>
                      <a:pt x="22" y="15"/>
                    </a:lnTo>
                    <a:lnTo>
                      <a:pt x="22" y="52"/>
                    </a:lnTo>
                    <a:lnTo>
                      <a:pt x="23" y="53"/>
                    </a:lnTo>
                    <a:lnTo>
                      <a:pt x="23" y="55"/>
                    </a:lnTo>
                    <a:lnTo>
                      <a:pt x="25" y="56"/>
                    </a:lnTo>
                    <a:lnTo>
                      <a:pt x="28" y="56"/>
                    </a:lnTo>
                    <a:lnTo>
                      <a:pt x="28" y="59"/>
                    </a:lnTo>
                    <a:lnTo>
                      <a:pt x="0" y="59"/>
                    </a:lnTo>
                    <a:lnTo>
                      <a:pt x="0" y="56"/>
                    </a:lnTo>
                    <a:lnTo>
                      <a:pt x="1" y="56"/>
                    </a:lnTo>
                    <a:lnTo>
                      <a:pt x="4" y="53"/>
                    </a:lnTo>
                    <a:lnTo>
                      <a:pt x="4" y="52"/>
                    </a:lnTo>
                    <a:lnTo>
                      <a:pt x="5" y="49"/>
                    </a:lnTo>
                    <a:lnTo>
                      <a:pt x="5" y="11"/>
                    </a:lnTo>
                    <a:lnTo>
                      <a:pt x="4" y="8"/>
                    </a:lnTo>
                    <a:lnTo>
                      <a:pt x="4" y="7"/>
                    </a:lnTo>
                    <a:lnTo>
                      <a:pt x="1" y="4"/>
                    </a:lnTo>
                    <a:lnTo>
                      <a:pt x="0" y="4"/>
                    </a:lnTo>
                    <a:lnTo>
                      <a:pt x="0" y="1"/>
                    </a:lnTo>
                    <a:lnTo>
                      <a:pt x="22" y="1"/>
                    </a:lnTo>
                    <a:lnTo>
                      <a:pt x="22" y="10"/>
                    </a:lnTo>
                    <a:lnTo>
                      <a:pt x="26" y="6"/>
                    </a:lnTo>
                    <a:lnTo>
                      <a:pt x="32" y="3"/>
                    </a:lnTo>
                    <a:lnTo>
                      <a:pt x="36" y="1"/>
                    </a:lnTo>
                    <a:lnTo>
                      <a:pt x="39"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15" name="Freeform 416"/>
              <p:cNvSpPr>
                <a:spLocks noEditPoints="1"/>
              </p:cNvSpPr>
              <p:nvPr/>
            </p:nvSpPr>
            <p:spPr bwMode="auto">
              <a:xfrm>
                <a:off x="4395" y="3848"/>
                <a:ext cx="29" cy="30"/>
              </a:xfrm>
              <a:custGeom>
                <a:avLst/>
                <a:gdLst>
                  <a:gd name="T0" fmla="*/ 2 w 58"/>
                  <a:gd name="T1" fmla="*/ 2 h 60"/>
                  <a:gd name="T2" fmla="*/ 2 w 58"/>
                  <a:gd name="T3" fmla="*/ 3 h 60"/>
                  <a:gd name="T4" fmla="*/ 2 w 58"/>
                  <a:gd name="T5" fmla="*/ 3 h 60"/>
                  <a:gd name="T6" fmla="*/ 2 w 58"/>
                  <a:gd name="T7" fmla="*/ 4 h 60"/>
                  <a:gd name="T8" fmla="*/ 2 w 58"/>
                  <a:gd name="T9" fmla="*/ 3 h 60"/>
                  <a:gd name="T10" fmla="*/ 2 w 58"/>
                  <a:gd name="T11" fmla="*/ 0 h 60"/>
                  <a:gd name="T12" fmla="*/ 3 w 58"/>
                  <a:gd name="T13" fmla="*/ 1 h 60"/>
                  <a:gd name="T14" fmla="*/ 4 w 58"/>
                  <a:gd name="T15" fmla="*/ 1 h 60"/>
                  <a:gd name="T16" fmla="*/ 4 w 58"/>
                  <a:gd name="T17" fmla="*/ 1 h 60"/>
                  <a:gd name="T18" fmla="*/ 4 w 58"/>
                  <a:gd name="T19" fmla="*/ 4 h 60"/>
                  <a:gd name="T20" fmla="*/ 4 w 58"/>
                  <a:gd name="T21" fmla="*/ 4 h 60"/>
                  <a:gd name="T22" fmla="*/ 4 w 58"/>
                  <a:gd name="T23" fmla="*/ 4 h 60"/>
                  <a:gd name="T24" fmla="*/ 3 w 58"/>
                  <a:gd name="T25" fmla="*/ 4 h 60"/>
                  <a:gd name="T26" fmla="*/ 3 w 58"/>
                  <a:gd name="T27" fmla="*/ 4 h 60"/>
                  <a:gd name="T28" fmla="*/ 2 w 58"/>
                  <a:gd name="T29" fmla="*/ 4 h 60"/>
                  <a:gd name="T30" fmla="*/ 2 w 58"/>
                  <a:gd name="T31" fmla="*/ 4 h 60"/>
                  <a:gd name="T32" fmla="*/ 1 w 58"/>
                  <a:gd name="T33" fmla="*/ 4 h 60"/>
                  <a:gd name="T34" fmla="*/ 1 w 58"/>
                  <a:gd name="T35" fmla="*/ 4 h 60"/>
                  <a:gd name="T36" fmla="*/ 1 w 58"/>
                  <a:gd name="T37" fmla="*/ 3 h 60"/>
                  <a:gd name="T38" fmla="*/ 1 w 58"/>
                  <a:gd name="T39" fmla="*/ 3 h 60"/>
                  <a:gd name="T40" fmla="*/ 2 w 58"/>
                  <a:gd name="T41" fmla="*/ 2 h 60"/>
                  <a:gd name="T42" fmla="*/ 2 w 58"/>
                  <a:gd name="T43" fmla="*/ 1 h 60"/>
                  <a:gd name="T44" fmla="*/ 2 w 58"/>
                  <a:gd name="T45" fmla="*/ 1 h 60"/>
                  <a:gd name="T46" fmla="*/ 2 w 58"/>
                  <a:gd name="T47" fmla="*/ 1 h 60"/>
                  <a:gd name="T48" fmla="*/ 2 w 58"/>
                  <a:gd name="T49" fmla="*/ 1 h 60"/>
                  <a:gd name="T50" fmla="*/ 1 w 58"/>
                  <a:gd name="T51" fmla="*/ 1 h 60"/>
                  <a:gd name="T52" fmla="*/ 2 w 58"/>
                  <a:gd name="T53" fmla="*/ 1 h 60"/>
                  <a:gd name="T54" fmla="*/ 2 w 58"/>
                  <a:gd name="T55" fmla="*/ 2 h 60"/>
                  <a:gd name="T56" fmla="*/ 1 w 58"/>
                  <a:gd name="T57" fmla="*/ 2 h 60"/>
                  <a:gd name="T58" fmla="*/ 1 w 58"/>
                  <a:gd name="T59" fmla="*/ 2 h 60"/>
                  <a:gd name="T60" fmla="*/ 1 w 58"/>
                  <a:gd name="T61" fmla="*/ 1 h 60"/>
                  <a:gd name="T62" fmla="*/ 1 w 58"/>
                  <a:gd name="T63" fmla="*/ 1 h 60"/>
                  <a:gd name="T64" fmla="*/ 2 w 58"/>
                  <a:gd name="T65" fmla="*/ 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60"/>
                  <a:gd name="T101" fmla="*/ 58 w 58"/>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60">
                    <a:moveTo>
                      <a:pt x="32" y="27"/>
                    </a:moveTo>
                    <a:lnTo>
                      <a:pt x="24" y="32"/>
                    </a:lnTo>
                    <a:lnTo>
                      <a:pt x="21" y="36"/>
                    </a:lnTo>
                    <a:lnTo>
                      <a:pt x="20" y="38"/>
                    </a:lnTo>
                    <a:lnTo>
                      <a:pt x="18" y="41"/>
                    </a:lnTo>
                    <a:lnTo>
                      <a:pt x="18" y="45"/>
                    </a:lnTo>
                    <a:lnTo>
                      <a:pt x="23" y="49"/>
                    </a:lnTo>
                    <a:lnTo>
                      <a:pt x="28" y="49"/>
                    </a:lnTo>
                    <a:lnTo>
                      <a:pt x="30" y="48"/>
                    </a:lnTo>
                    <a:lnTo>
                      <a:pt x="32" y="46"/>
                    </a:lnTo>
                    <a:lnTo>
                      <a:pt x="32" y="27"/>
                    </a:lnTo>
                    <a:close/>
                    <a:moveTo>
                      <a:pt x="24" y="0"/>
                    </a:moveTo>
                    <a:lnTo>
                      <a:pt x="32" y="0"/>
                    </a:lnTo>
                    <a:lnTo>
                      <a:pt x="41" y="3"/>
                    </a:lnTo>
                    <a:lnTo>
                      <a:pt x="46" y="6"/>
                    </a:lnTo>
                    <a:lnTo>
                      <a:pt x="49" y="11"/>
                    </a:lnTo>
                    <a:lnTo>
                      <a:pt x="49" y="13"/>
                    </a:lnTo>
                    <a:lnTo>
                      <a:pt x="51" y="14"/>
                    </a:lnTo>
                    <a:lnTo>
                      <a:pt x="51" y="52"/>
                    </a:lnTo>
                    <a:lnTo>
                      <a:pt x="55" y="52"/>
                    </a:lnTo>
                    <a:lnTo>
                      <a:pt x="58" y="49"/>
                    </a:lnTo>
                    <a:lnTo>
                      <a:pt x="58" y="50"/>
                    </a:lnTo>
                    <a:lnTo>
                      <a:pt x="56" y="53"/>
                    </a:lnTo>
                    <a:lnTo>
                      <a:pt x="51" y="59"/>
                    </a:lnTo>
                    <a:lnTo>
                      <a:pt x="48" y="60"/>
                    </a:lnTo>
                    <a:lnTo>
                      <a:pt x="41" y="60"/>
                    </a:lnTo>
                    <a:lnTo>
                      <a:pt x="38" y="59"/>
                    </a:lnTo>
                    <a:lnTo>
                      <a:pt x="35" y="56"/>
                    </a:lnTo>
                    <a:lnTo>
                      <a:pt x="32" y="50"/>
                    </a:lnTo>
                    <a:lnTo>
                      <a:pt x="27" y="55"/>
                    </a:lnTo>
                    <a:lnTo>
                      <a:pt x="21" y="57"/>
                    </a:lnTo>
                    <a:lnTo>
                      <a:pt x="17" y="60"/>
                    </a:lnTo>
                    <a:lnTo>
                      <a:pt x="9" y="60"/>
                    </a:lnTo>
                    <a:lnTo>
                      <a:pt x="6" y="59"/>
                    </a:lnTo>
                    <a:lnTo>
                      <a:pt x="4" y="57"/>
                    </a:lnTo>
                    <a:lnTo>
                      <a:pt x="2" y="52"/>
                    </a:lnTo>
                    <a:lnTo>
                      <a:pt x="0" y="48"/>
                    </a:lnTo>
                    <a:lnTo>
                      <a:pt x="2" y="43"/>
                    </a:lnTo>
                    <a:lnTo>
                      <a:pt x="3" y="41"/>
                    </a:lnTo>
                    <a:lnTo>
                      <a:pt x="6" y="36"/>
                    </a:lnTo>
                    <a:lnTo>
                      <a:pt x="16" y="31"/>
                    </a:lnTo>
                    <a:lnTo>
                      <a:pt x="32" y="22"/>
                    </a:lnTo>
                    <a:lnTo>
                      <a:pt x="32" y="10"/>
                    </a:lnTo>
                    <a:lnTo>
                      <a:pt x="31" y="8"/>
                    </a:lnTo>
                    <a:lnTo>
                      <a:pt x="31" y="7"/>
                    </a:lnTo>
                    <a:lnTo>
                      <a:pt x="30" y="6"/>
                    </a:lnTo>
                    <a:lnTo>
                      <a:pt x="28" y="6"/>
                    </a:lnTo>
                    <a:lnTo>
                      <a:pt x="27" y="4"/>
                    </a:lnTo>
                    <a:lnTo>
                      <a:pt x="20" y="4"/>
                    </a:lnTo>
                    <a:lnTo>
                      <a:pt x="17" y="6"/>
                    </a:lnTo>
                    <a:lnTo>
                      <a:pt x="16" y="7"/>
                    </a:lnTo>
                    <a:lnTo>
                      <a:pt x="16" y="10"/>
                    </a:lnTo>
                    <a:lnTo>
                      <a:pt x="17" y="13"/>
                    </a:lnTo>
                    <a:lnTo>
                      <a:pt x="18" y="14"/>
                    </a:lnTo>
                    <a:lnTo>
                      <a:pt x="18" y="15"/>
                    </a:lnTo>
                    <a:lnTo>
                      <a:pt x="20" y="17"/>
                    </a:lnTo>
                    <a:lnTo>
                      <a:pt x="20" y="18"/>
                    </a:lnTo>
                    <a:lnTo>
                      <a:pt x="14" y="24"/>
                    </a:lnTo>
                    <a:lnTo>
                      <a:pt x="7" y="24"/>
                    </a:lnTo>
                    <a:lnTo>
                      <a:pt x="3" y="20"/>
                    </a:lnTo>
                    <a:lnTo>
                      <a:pt x="3" y="18"/>
                    </a:lnTo>
                    <a:lnTo>
                      <a:pt x="2" y="15"/>
                    </a:lnTo>
                    <a:lnTo>
                      <a:pt x="3" y="11"/>
                    </a:lnTo>
                    <a:lnTo>
                      <a:pt x="9" y="6"/>
                    </a:lnTo>
                    <a:lnTo>
                      <a:pt x="11" y="4"/>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16" name="Freeform 417"/>
              <p:cNvSpPr>
                <a:spLocks noEditPoints="1"/>
              </p:cNvSpPr>
              <p:nvPr/>
            </p:nvSpPr>
            <p:spPr bwMode="auto">
              <a:xfrm>
                <a:off x="4428" y="3848"/>
                <a:ext cx="31" cy="43"/>
              </a:xfrm>
              <a:custGeom>
                <a:avLst/>
                <a:gdLst>
                  <a:gd name="T0" fmla="*/ 2 w 62"/>
                  <a:gd name="T1" fmla="*/ 0 h 87"/>
                  <a:gd name="T2" fmla="*/ 2 w 62"/>
                  <a:gd name="T3" fmla="*/ 0 h 87"/>
                  <a:gd name="T4" fmla="*/ 2 w 62"/>
                  <a:gd name="T5" fmla="*/ 0 h 87"/>
                  <a:gd name="T6" fmla="*/ 2 w 62"/>
                  <a:gd name="T7" fmla="*/ 0 h 87"/>
                  <a:gd name="T8" fmla="*/ 2 w 62"/>
                  <a:gd name="T9" fmla="*/ 3 h 87"/>
                  <a:gd name="T10" fmla="*/ 2 w 62"/>
                  <a:gd name="T11" fmla="*/ 3 h 87"/>
                  <a:gd name="T12" fmla="*/ 2 w 62"/>
                  <a:gd name="T13" fmla="*/ 3 h 87"/>
                  <a:gd name="T14" fmla="*/ 3 w 62"/>
                  <a:gd name="T15" fmla="*/ 3 h 87"/>
                  <a:gd name="T16" fmla="*/ 3 w 62"/>
                  <a:gd name="T17" fmla="*/ 3 h 87"/>
                  <a:gd name="T18" fmla="*/ 3 w 62"/>
                  <a:gd name="T19" fmla="*/ 3 h 87"/>
                  <a:gd name="T20" fmla="*/ 3 w 62"/>
                  <a:gd name="T21" fmla="*/ 3 h 87"/>
                  <a:gd name="T22" fmla="*/ 3 w 62"/>
                  <a:gd name="T23" fmla="*/ 3 h 87"/>
                  <a:gd name="T24" fmla="*/ 3 w 62"/>
                  <a:gd name="T25" fmla="*/ 2 h 87"/>
                  <a:gd name="T26" fmla="*/ 3 w 62"/>
                  <a:gd name="T27" fmla="*/ 2 h 87"/>
                  <a:gd name="T28" fmla="*/ 3 w 62"/>
                  <a:gd name="T29" fmla="*/ 1 h 87"/>
                  <a:gd name="T30" fmla="*/ 3 w 62"/>
                  <a:gd name="T31" fmla="*/ 1 h 87"/>
                  <a:gd name="T32" fmla="*/ 3 w 62"/>
                  <a:gd name="T33" fmla="*/ 0 h 87"/>
                  <a:gd name="T34" fmla="*/ 3 w 62"/>
                  <a:gd name="T35" fmla="*/ 0 h 87"/>
                  <a:gd name="T36" fmla="*/ 3 w 62"/>
                  <a:gd name="T37" fmla="*/ 0 h 87"/>
                  <a:gd name="T38" fmla="*/ 2 w 62"/>
                  <a:gd name="T39" fmla="*/ 0 h 87"/>
                  <a:gd name="T40" fmla="*/ 3 w 62"/>
                  <a:gd name="T41" fmla="*/ 0 h 87"/>
                  <a:gd name="T42" fmla="*/ 3 w 62"/>
                  <a:gd name="T43" fmla="*/ 0 h 87"/>
                  <a:gd name="T44" fmla="*/ 3 w 62"/>
                  <a:gd name="T45" fmla="*/ 0 h 87"/>
                  <a:gd name="T46" fmla="*/ 4 w 62"/>
                  <a:gd name="T47" fmla="*/ 0 h 87"/>
                  <a:gd name="T48" fmla="*/ 4 w 62"/>
                  <a:gd name="T49" fmla="*/ 0 h 87"/>
                  <a:gd name="T50" fmla="*/ 4 w 62"/>
                  <a:gd name="T51" fmla="*/ 0 h 87"/>
                  <a:gd name="T52" fmla="*/ 4 w 62"/>
                  <a:gd name="T53" fmla="*/ 0 h 87"/>
                  <a:gd name="T54" fmla="*/ 4 w 62"/>
                  <a:gd name="T55" fmla="*/ 1 h 87"/>
                  <a:gd name="T56" fmla="*/ 4 w 62"/>
                  <a:gd name="T57" fmla="*/ 1 h 87"/>
                  <a:gd name="T58" fmla="*/ 4 w 62"/>
                  <a:gd name="T59" fmla="*/ 2 h 87"/>
                  <a:gd name="T60" fmla="*/ 4 w 62"/>
                  <a:gd name="T61" fmla="*/ 2 h 87"/>
                  <a:gd name="T62" fmla="*/ 4 w 62"/>
                  <a:gd name="T63" fmla="*/ 2 h 87"/>
                  <a:gd name="T64" fmla="*/ 4 w 62"/>
                  <a:gd name="T65" fmla="*/ 3 h 87"/>
                  <a:gd name="T66" fmla="*/ 4 w 62"/>
                  <a:gd name="T67" fmla="*/ 3 h 87"/>
                  <a:gd name="T68" fmla="*/ 4 w 62"/>
                  <a:gd name="T69" fmla="*/ 3 h 87"/>
                  <a:gd name="T70" fmla="*/ 3 w 62"/>
                  <a:gd name="T71" fmla="*/ 3 h 87"/>
                  <a:gd name="T72" fmla="*/ 3 w 62"/>
                  <a:gd name="T73" fmla="*/ 3 h 87"/>
                  <a:gd name="T74" fmla="*/ 3 w 62"/>
                  <a:gd name="T75" fmla="*/ 3 h 87"/>
                  <a:gd name="T76" fmla="*/ 2 w 62"/>
                  <a:gd name="T77" fmla="*/ 3 h 87"/>
                  <a:gd name="T78" fmla="*/ 2 w 62"/>
                  <a:gd name="T79" fmla="*/ 3 h 87"/>
                  <a:gd name="T80" fmla="*/ 2 w 62"/>
                  <a:gd name="T81" fmla="*/ 3 h 87"/>
                  <a:gd name="T82" fmla="*/ 2 w 62"/>
                  <a:gd name="T83" fmla="*/ 3 h 87"/>
                  <a:gd name="T84" fmla="*/ 2 w 62"/>
                  <a:gd name="T85" fmla="*/ 5 h 87"/>
                  <a:gd name="T86" fmla="*/ 2 w 62"/>
                  <a:gd name="T87" fmla="*/ 5 h 87"/>
                  <a:gd name="T88" fmla="*/ 2 w 62"/>
                  <a:gd name="T89" fmla="*/ 5 h 87"/>
                  <a:gd name="T90" fmla="*/ 2 w 62"/>
                  <a:gd name="T91" fmla="*/ 5 h 87"/>
                  <a:gd name="T92" fmla="*/ 0 w 62"/>
                  <a:gd name="T93" fmla="*/ 5 h 87"/>
                  <a:gd name="T94" fmla="*/ 0 w 62"/>
                  <a:gd name="T95" fmla="*/ 5 h 87"/>
                  <a:gd name="T96" fmla="*/ 1 w 62"/>
                  <a:gd name="T97" fmla="*/ 5 h 87"/>
                  <a:gd name="T98" fmla="*/ 1 w 62"/>
                  <a:gd name="T99" fmla="*/ 5 h 87"/>
                  <a:gd name="T100" fmla="*/ 1 w 62"/>
                  <a:gd name="T101" fmla="*/ 5 h 87"/>
                  <a:gd name="T102" fmla="*/ 1 w 62"/>
                  <a:gd name="T103" fmla="*/ 5 h 87"/>
                  <a:gd name="T104" fmla="*/ 1 w 62"/>
                  <a:gd name="T105" fmla="*/ 0 h 87"/>
                  <a:gd name="T106" fmla="*/ 1 w 62"/>
                  <a:gd name="T107" fmla="*/ 0 h 87"/>
                  <a:gd name="T108" fmla="*/ 1 w 62"/>
                  <a:gd name="T109" fmla="*/ 0 h 87"/>
                  <a:gd name="T110" fmla="*/ 1 w 62"/>
                  <a:gd name="T111" fmla="*/ 0 h 87"/>
                  <a:gd name="T112" fmla="*/ 0 w 62"/>
                  <a:gd name="T113" fmla="*/ 0 h 87"/>
                  <a:gd name="T114" fmla="*/ 0 w 62"/>
                  <a:gd name="T115" fmla="*/ 0 h 87"/>
                  <a:gd name="T116" fmla="*/ 2 w 62"/>
                  <a:gd name="T117" fmla="*/ 0 h 87"/>
                  <a:gd name="T118" fmla="*/ 2 w 62"/>
                  <a:gd name="T119" fmla="*/ 0 h 87"/>
                  <a:gd name="T120" fmla="*/ 2 w 62"/>
                  <a:gd name="T121" fmla="*/ 0 h 87"/>
                  <a:gd name="T122" fmla="*/ 3 w 62"/>
                  <a:gd name="T123" fmla="*/ 0 h 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2"/>
                  <a:gd name="T187" fmla="*/ 0 h 87"/>
                  <a:gd name="T188" fmla="*/ 62 w 62"/>
                  <a:gd name="T189" fmla="*/ 87 h 8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2" h="87">
                    <a:moveTo>
                      <a:pt x="31" y="7"/>
                    </a:moveTo>
                    <a:lnTo>
                      <a:pt x="28" y="8"/>
                    </a:lnTo>
                    <a:lnTo>
                      <a:pt x="25" y="11"/>
                    </a:lnTo>
                    <a:lnTo>
                      <a:pt x="23" y="15"/>
                    </a:lnTo>
                    <a:lnTo>
                      <a:pt x="23" y="48"/>
                    </a:lnTo>
                    <a:lnTo>
                      <a:pt x="27" y="52"/>
                    </a:lnTo>
                    <a:lnTo>
                      <a:pt x="31" y="55"/>
                    </a:lnTo>
                    <a:lnTo>
                      <a:pt x="35" y="56"/>
                    </a:lnTo>
                    <a:lnTo>
                      <a:pt x="38" y="56"/>
                    </a:lnTo>
                    <a:lnTo>
                      <a:pt x="39" y="55"/>
                    </a:lnTo>
                    <a:lnTo>
                      <a:pt x="41" y="52"/>
                    </a:lnTo>
                    <a:lnTo>
                      <a:pt x="44" y="48"/>
                    </a:lnTo>
                    <a:lnTo>
                      <a:pt x="44" y="41"/>
                    </a:lnTo>
                    <a:lnTo>
                      <a:pt x="45" y="32"/>
                    </a:lnTo>
                    <a:lnTo>
                      <a:pt x="45" y="25"/>
                    </a:lnTo>
                    <a:lnTo>
                      <a:pt x="44" y="18"/>
                    </a:lnTo>
                    <a:lnTo>
                      <a:pt x="42" y="14"/>
                    </a:lnTo>
                    <a:lnTo>
                      <a:pt x="39" y="8"/>
                    </a:lnTo>
                    <a:lnTo>
                      <a:pt x="37" y="7"/>
                    </a:lnTo>
                    <a:lnTo>
                      <a:pt x="31" y="7"/>
                    </a:lnTo>
                    <a:close/>
                    <a:moveTo>
                      <a:pt x="35" y="0"/>
                    </a:moveTo>
                    <a:lnTo>
                      <a:pt x="39" y="0"/>
                    </a:lnTo>
                    <a:lnTo>
                      <a:pt x="45" y="1"/>
                    </a:lnTo>
                    <a:lnTo>
                      <a:pt x="52" y="4"/>
                    </a:lnTo>
                    <a:lnTo>
                      <a:pt x="55" y="7"/>
                    </a:lnTo>
                    <a:lnTo>
                      <a:pt x="58" y="11"/>
                    </a:lnTo>
                    <a:lnTo>
                      <a:pt x="59" y="14"/>
                    </a:lnTo>
                    <a:lnTo>
                      <a:pt x="60" y="20"/>
                    </a:lnTo>
                    <a:lnTo>
                      <a:pt x="62" y="24"/>
                    </a:lnTo>
                    <a:lnTo>
                      <a:pt x="62" y="35"/>
                    </a:lnTo>
                    <a:lnTo>
                      <a:pt x="60" y="41"/>
                    </a:lnTo>
                    <a:lnTo>
                      <a:pt x="59" y="45"/>
                    </a:lnTo>
                    <a:lnTo>
                      <a:pt x="56" y="50"/>
                    </a:lnTo>
                    <a:lnTo>
                      <a:pt x="53" y="53"/>
                    </a:lnTo>
                    <a:lnTo>
                      <a:pt x="52" y="56"/>
                    </a:lnTo>
                    <a:lnTo>
                      <a:pt x="48" y="59"/>
                    </a:lnTo>
                    <a:lnTo>
                      <a:pt x="44" y="60"/>
                    </a:lnTo>
                    <a:lnTo>
                      <a:pt x="35" y="60"/>
                    </a:lnTo>
                    <a:lnTo>
                      <a:pt x="30" y="57"/>
                    </a:lnTo>
                    <a:lnTo>
                      <a:pt x="28" y="56"/>
                    </a:lnTo>
                    <a:lnTo>
                      <a:pt x="25" y="55"/>
                    </a:lnTo>
                    <a:lnTo>
                      <a:pt x="23" y="52"/>
                    </a:lnTo>
                    <a:lnTo>
                      <a:pt x="23" y="80"/>
                    </a:lnTo>
                    <a:lnTo>
                      <a:pt x="27" y="84"/>
                    </a:lnTo>
                    <a:lnTo>
                      <a:pt x="31" y="84"/>
                    </a:lnTo>
                    <a:lnTo>
                      <a:pt x="31" y="87"/>
                    </a:lnTo>
                    <a:lnTo>
                      <a:pt x="0" y="87"/>
                    </a:lnTo>
                    <a:lnTo>
                      <a:pt x="0" y="84"/>
                    </a:lnTo>
                    <a:lnTo>
                      <a:pt x="1" y="84"/>
                    </a:lnTo>
                    <a:lnTo>
                      <a:pt x="4" y="83"/>
                    </a:lnTo>
                    <a:lnTo>
                      <a:pt x="4" y="81"/>
                    </a:lnTo>
                    <a:lnTo>
                      <a:pt x="6" y="80"/>
                    </a:lnTo>
                    <a:lnTo>
                      <a:pt x="6" y="8"/>
                    </a:lnTo>
                    <a:lnTo>
                      <a:pt x="4" y="7"/>
                    </a:lnTo>
                    <a:lnTo>
                      <a:pt x="4" y="6"/>
                    </a:lnTo>
                    <a:lnTo>
                      <a:pt x="3" y="4"/>
                    </a:lnTo>
                    <a:lnTo>
                      <a:pt x="0" y="4"/>
                    </a:lnTo>
                    <a:lnTo>
                      <a:pt x="0" y="1"/>
                    </a:lnTo>
                    <a:lnTo>
                      <a:pt x="23" y="1"/>
                    </a:lnTo>
                    <a:lnTo>
                      <a:pt x="23" y="10"/>
                    </a:lnTo>
                    <a:lnTo>
                      <a:pt x="30" y="3"/>
                    </a:lnTo>
                    <a:lnTo>
                      <a:pt x="35"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17" name="Freeform 418"/>
              <p:cNvSpPr>
                <a:spLocks noEditPoints="1"/>
              </p:cNvSpPr>
              <p:nvPr/>
            </p:nvSpPr>
            <p:spPr bwMode="auto">
              <a:xfrm>
                <a:off x="4479" y="3848"/>
                <a:ext cx="29" cy="30"/>
              </a:xfrm>
              <a:custGeom>
                <a:avLst/>
                <a:gdLst>
                  <a:gd name="T0" fmla="*/ 2 w 58"/>
                  <a:gd name="T1" fmla="*/ 2 h 60"/>
                  <a:gd name="T2" fmla="*/ 2 w 58"/>
                  <a:gd name="T3" fmla="*/ 3 h 60"/>
                  <a:gd name="T4" fmla="*/ 2 w 58"/>
                  <a:gd name="T5" fmla="*/ 3 h 60"/>
                  <a:gd name="T6" fmla="*/ 2 w 58"/>
                  <a:gd name="T7" fmla="*/ 3 h 60"/>
                  <a:gd name="T8" fmla="*/ 2 w 58"/>
                  <a:gd name="T9" fmla="*/ 4 h 60"/>
                  <a:gd name="T10" fmla="*/ 3 w 58"/>
                  <a:gd name="T11" fmla="*/ 3 h 60"/>
                  <a:gd name="T12" fmla="*/ 2 w 58"/>
                  <a:gd name="T13" fmla="*/ 0 h 60"/>
                  <a:gd name="T14" fmla="*/ 3 w 58"/>
                  <a:gd name="T15" fmla="*/ 1 h 60"/>
                  <a:gd name="T16" fmla="*/ 3 w 58"/>
                  <a:gd name="T17" fmla="*/ 1 h 60"/>
                  <a:gd name="T18" fmla="*/ 3 w 58"/>
                  <a:gd name="T19" fmla="*/ 1 h 60"/>
                  <a:gd name="T20" fmla="*/ 4 w 58"/>
                  <a:gd name="T21" fmla="*/ 4 h 60"/>
                  <a:gd name="T22" fmla="*/ 4 w 58"/>
                  <a:gd name="T23" fmla="*/ 4 h 60"/>
                  <a:gd name="T24" fmla="*/ 4 w 58"/>
                  <a:gd name="T25" fmla="*/ 4 h 60"/>
                  <a:gd name="T26" fmla="*/ 4 w 58"/>
                  <a:gd name="T27" fmla="*/ 4 h 60"/>
                  <a:gd name="T28" fmla="*/ 3 w 58"/>
                  <a:gd name="T29" fmla="*/ 4 h 60"/>
                  <a:gd name="T30" fmla="*/ 3 w 58"/>
                  <a:gd name="T31" fmla="*/ 4 h 60"/>
                  <a:gd name="T32" fmla="*/ 3 w 58"/>
                  <a:gd name="T33" fmla="*/ 4 h 60"/>
                  <a:gd name="T34" fmla="*/ 3 w 58"/>
                  <a:gd name="T35" fmla="*/ 4 h 60"/>
                  <a:gd name="T36" fmla="*/ 2 w 58"/>
                  <a:gd name="T37" fmla="*/ 4 h 60"/>
                  <a:gd name="T38" fmla="*/ 1 w 58"/>
                  <a:gd name="T39" fmla="*/ 4 h 60"/>
                  <a:gd name="T40" fmla="*/ 1 w 58"/>
                  <a:gd name="T41" fmla="*/ 4 h 60"/>
                  <a:gd name="T42" fmla="*/ 0 w 58"/>
                  <a:gd name="T43" fmla="*/ 3 h 60"/>
                  <a:gd name="T44" fmla="*/ 1 w 58"/>
                  <a:gd name="T45" fmla="*/ 3 h 60"/>
                  <a:gd name="T46" fmla="*/ 2 w 58"/>
                  <a:gd name="T47" fmla="*/ 2 h 60"/>
                  <a:gd name="T48" fmla="*/ 3 w 58"/>
                  <a:gd name="T49" fmla="*/ 1 h 60"/>
                  <a:gd name="T50" fmla="*/ 2 w 58"/>
                  <a:gd name="T51" fmla="*/ 1 h 60"/>
                  <a:gd name="T52" fmla="*/ 2 w 58"/>
                  <a:gd name="T53" fmla="*/ 1 h 60"/>
                  <a:gd name="T54" fmla="*/ 2 w 58"/>
                  <a:gd name="T55" fmla="*/ 1 h 60"/>
                  <a:gd name="T56" fmla="*/ 1 w 58"/>
                  <a:gd name="T57" fmla="*/ 1 h 60"/>
                  <a:gd name="T58" fmla="*/ 1 w 58"/>
                  <a:gd name="T59" fmla="*/ 1 h 60"/>
                  <a:gd name="T60" fmla="*/ 2 w 58"/>
                  <a:gd name="T61" fmla="*/ 1 h 60"/>
                  <a:gd name="T62" fmla="*/ 1 w 58"/>
                  <a:gd name="T63" fmla="*/ 2 h 60"/>
                  <a:gd name="T64" fmla="*/ 1 w 58"/>
                  <a:gd name="T65" fmla="*/ 2 h 60"/>
                  <a:gd name="T66" fmla="*/ 1 w 58"/>
                  <a:gd name="T67" fmla="*/ 2 h 60"/>
                  <a:gd name="T68" fmla="*/ 1 w 58"/>
                  <a:gd name="T69" fmla="*/ 1 h 60"/>
                  <a:gd name="T70" fmla="*/ 2 w 58"/>
                  <a:gd name="T71" fmla="*/ 1 h 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8"/>
                  <a:gd name="T109" fmla="*/ 0 h 60"/>
                  <a:gd name="T110" fmla="*/ 58 w 58"/>
                  <a:gd name="T111" fmla="*/ 60 h 6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8" h="60">
                    <a:moveTo>
                      <a:pt x="33" y="27"/>
                    </a:moveTo>
                    <a:lnTo>
                      <a:pt x="27" y="29"/>
                    </a:lnTo>
                    <a:lnTo>
                      <a:pt x="23" y="32"/>
                    </a:lnTo>
                    <a:lnTo>
                      <a:pt x="20" y="36"/>
                    </a:lnTo>
                    <a:lnTo>
                      <a:pt x="19" y="38"/>
                    </a:lnTo>
                    <a:lnTo>
                      <a:pt x="19" y="41"/>
                    </a:lnTo>
                    <a:lnTo>
                      <a:pt x="17" y="43"/>
                    </a:lnTo>
                    <a:lnTo>
                      <a:pt x="19" y="45"/>
                    </a:lnTo>
                    <a:lnTo>
                      <a:pt x="19" y="46"/>
                    </a:lnTo>
                    <a:lnTo>
                      <a:pt x="21" y="49"/>
                    </a:lnTo>
                    <a:lnTo>
                      <a:pt x="27" y="49"/>
                    </a:lnTo>
                    <a:lnTo>
                      <a:pt x="33" y="46"/>
                    </a:lnTo>
                    <a:lnTo>
                      <a:pt x="33" y="27"/>
                    </a:lnTo>
                    <a:close/>
                    <a:moveTo>
                      <a:pt x="24" y="0"/>
                    </a:moveTo>
                    <a:lnTo>
                      <a:pt x="34" y="0"/>
                    </a:lnTo>
                    <a:lnTo>
                      <a:pt x="40" y="1"/>
                    </a:lnTo>
                    <a:lnTo>
                      <a:pt x="44" y="4"/>
                    </a:lnTo>
                    <a:lnTo>
                      <a:pt x="47" y="6"/>
                    </a:lnTo>
                    <a:lnTo>
                      <a:pt x="48" y="8"/>
                    </a:lnTo>
                    <a:lnTo>
                      <a:pt x="48" y="11"/>
                    </a:lnTo>
                    <a:lnTo>
                      <a:pt x="49" y="13"/>
                    </a:lnTo>
                    <a:lnTo>
                      <a:pt x="49" y="50"/>
                    </a:lnTo>
                    <a:lnTo>
                      <a:pt x="51" y="52"/>
                    </a:lnTo>
                    <a:lnTo>
                      <a:pt x="54" y="52"/>
                    </a:lnTo>
                    <a:lnTo>
                      <a:pt x="56" y="49"/>
                    </a:lnTo>
                    <a:lnTo>
                      <a:pt x="58" y="50"/>
                    </a:lnTo>
                    <a:lnTo>
                      <a:pt x="56" y="53"/>
                    </a:lnTo>
                    <a:lnTo>
                      <a:pt x="54" y="56"/>
                    </a:lnTo>
                    <a:lnTo>
                      <a:pt x="48" y="59"/>
                    </a:lnTo>
                    <a:lnTo>
                      <a:pt x="47" y="60"/>
                    </a:lnTo>
                    <a:lnTo>
                      <a:pt x="41" y="60"/>
                    </a:lnTo>
                    <a:lnTo>
                      <a:pt x="38" y="59"/>
                    </a:lnTo>
                    <a:lnTo>
                      <a:pt x="37" y="57"/>
                    </a:lnTo>
                    <a:lnTo>
                      <a:pt x="34" y="56"/>
                    </a:lnTo>
                    <a:lnTo>
                      <a:pt x="33" y="53"/>
                    </a:lnTo>
                    <a:lnTo>
                      <a:pt x="33" y="50"/>
                    </a:lnTo>
                    <a:lnTo>
                      <a:pt x="27" y="55"/>
                    </a:lnTo>
                    <a:lnTo>
                      <a:pt x="21" y="57"/>
                    </a:lnTo>
                    <a:lnTo>
                      <a:pt x="17" y="60"/>
                    </a:lnTo>
                    <a:lnTo>
                      <a:pt x="9" y="60"/>
                    </a:lnTo>
                    <a:lnTo>
                      <a:pt x="6" y="59"/>
                    </a:lnTo>
                    <a:lnTo>
                      <a:pt x="2" y="55"/>
                    </a:lnTo>
                    <a:lnTo>
                      <a:pt x="0" y="52"/>
                    </a:lnTo>
                    <a:lnTo>
                      <a:pt x="0" y="43"/>
                    </a:lnTo>
                    <a:lnTo>
                      <a:pt x="2" y="41"/>
                    </a:lnTo>
                    <a:lnTo>
                      <a:pt x="6" y="36"/>
                    </a:lnTo>
                    <a:lnTo>
                      <a:pt x="12" y="32"/>
                    </a:lnTo>
                    <a:lnTo>
                      <a:pt x="20" y="28"/>
                    </a:lnTo>
                    <a:lnTo>
                      <a:pt x="33" y="22"/>
                    </a:lnTo>
                    <a:lnTo>
                      <a:pt x="33" y="10"/>
                    </a:lnTo>
                    <a:lnTo>
                      <a:pt x="31" y="8"/>
                    </a:lnTo>
                    <a:lnTo>
                      <a:pt x="31" y="7"/>
                    </a:lnTo>
                    <a:lnTo>
                      <a:pt x="30" y="6"/>
                    </a:lnTo>
                    <a:lnTo>
                      <a:pt x="28" y="6"/>
                    </a:lnTo>
                    <a:lnTo>
                      <a:pt x="27" y="4"/>
                    </a:lnTo>
                    <a:lnTo>
                      <a:pt x="19" y="4"/>
                    </a:lnTo>
                    <a:lnTo>
                      <a:pt x="16" y="6"/>
                    </a:lnTo>
                    <a:lnTo>
                      <a:pt x="16" y="7"/>
                    </a:lnTo>
                    <a:lnTo>
                      <a:pt x="14" y="8"/>
                    </a:lnTo>
                    <a:lnTo>
                      <a:pt x="16" y="10"/>
                    </a:lnTo>
                    <a:lnTo>
                      <a:pt x="16" y="13"/>
                    </a:lnTo>
                    <a:lnTo>
                      <a:pt x="19" y="15"/>
                    </a:lnTo>
                    <a:lnTo>
                      <a:pt x="19" y="20"/>
                    </a:lnTo>
                    <a:lnTo>
                      <a:pt x="16" y="21"/>
                    </a:lnTo>
                    <a:lnTo>
                      <a:pt x="13" y="24"/>
                    </a:lnTo>
                    <a:lnTo>
                      <a:pt x="9" y="24"/>
                    </a:lnTo>
                    <a:lnTo>
                      <a:pt x="6" y="22"/>
                    </a:lnTo>
                    <a:lnTo>
                      <a:pt x="2" y="18"/>
                    </a:lnTo>
                    <a:lnTo>
                      <a:pt x="2" y="13"/>
                    </a:lnTo>
                    <a:lnTo>
                      <a:pt x="9" y="6"/>
                    </a:lnTo>
                    <a:lnTo>
                      <a:pt x="14" y="3"/>
                    </a:lnTo>
                    <a:lnTo>
                      <a:pt x="19" y="1"/>
                    </a:lnTo>
                    <a:lnTo>
                      <a:pt x="2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18" name="Freeform 419"/>
              <p:cNvSpPr>
                <a:spLocks/>
              </p:cNvSpPr>
              <p:nvPr/>
            </p:nvSpPr>
            <p:spPr bwMode="auto">
              <a:xfrm>
                <a:off x="4512" y="3835"/>
                <a:ext cx="14" cy="42"/>
              </a:xfrm>
              <a:custGeom>
                <a:avLst/>
                <a:gdLst>
                  <a:gd name="T0" fmla="*/ 0 w 28"/>
                  <a:gd name="T1" fmla="*/ 0 h 86"/>
                  <a:gd name="T2" fmla="*/ 2 w 28"/>
                  <a:gd name="T3" fmla="*/ 0 h 86"/>
                  <a:gd name="T4" fmla="*/ 2 w 28"/>
                  <a:gd name="T5" fmla="*/ 4 h 86"/>
                  <a:gd name="T6" fmla="*/ 2 w 28"/>
                  <a:gd name="T7" fmla="*/ 4 h 86"/>
                  <a:gd name="T8" fmla="*/ 2 w 28"/>
                  <a:gd name="T9" fmla="*/ 5 h 86"/>
                  <a:gd name="T10" fmla="*/ 2 w 28"/>
                  <a:gd name="T11" fmla="*/ 5 h 86"/>
                  <a:gd name="T12" fmla="*/ 2 w 28"/>
                  <a:gd name="T13" fmla="*/ 5 h 86"/>
                  <a:gd name="T14" fmla="*/ 2 w 28"/>
                  <a:gd name="T15" fmla="*/ 5 h 86"/>
                  <a:gd name="T16" fmla="*/ 0 w 28"/>
                  <a:gd name="T17" fmla="*/ 5 h 86"/>
                  <a:gd name="T18" fmla="*/ 0 w 28"/>
                  <a:gd name="T19" fmla="*/ 5 h 86"/>
                  <a:gd name="T20" fmla="*/ 1 w 28"/>
                  <a:gd name="T21" fmla="*/ 5 h 86"/>
                  <a:gd name="T22" fmla="*/ 1 w 28"/>
                  <a:gd name="T23" fmla="*/ 4 h 86"/>
                  <a:gd name="T24" fmla="*/ 1 w 28"/>
                  <a:gd name="T25" fmla="*/ 4 h 86"/>
                  <a:gd name="T26" fmla="*/ 1 w 28"/>
                  <a:gd name="T27" fmla="*/ 4 h 86"/>
                  <a:gd name="T28" fmla="*/ 1 w 28"/>
                  <a:gd name="T29" fmla="*/ 0 h 86"/>
                  <a:gd name="T30" fmla="*/ 1 w 28"/>
                  <a:gd name="T31" fmla="*/ 0 h 86"/>
                  <a:gd name="T32" fmla="*/ 1 w 28"/>
                  <a:gd name="T33" fmla="*/ 0 h 86"/>
                  <a:gd name="T34" fmla="*/ 1 w 28"/>
                  <a:gd name="T35" fmla="*/ 0 h 86"/>
                  <a:gd name="T36" fmla="*/ 0 w 28"/>
                  <a:gd name="T37" fmla="*/ 0 h 86"/>
                  <a:gd name="T38" fmla="*/ 0 w 28"/>
                  <a:gd name="T39" fmla="*/ 0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86"/>
                  <a:gd name="T62" fmla="*/ 28 w 28"/>
                  <a:gd name="T63" fmla="*/ 86 h 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86">
                    <a:moveTo>
                      <a:pt x="0" y="0"/>
                    </a:moveTo>
                    <a:lnTo>
                      <a:pt x="23" y="0"/>
                    </a:lnTo>
                    <a:lnTo>
                      <a:pt x="23" y="79"/>
                    </a:lnTo>
                    <a:lnTo>
                      <a:pt x="24" y="80"/>
                    </a:lnTo>
                    <a:lnTo>
                      <a:pt x="24" y="82"/>
                    </a:lnTo>
                    <a:lnTo>
                      <a:pt x="25" y="83"/>
                    </a:lnTo>
                    <a:lnTo>
                      <a:pt x="28" y="83"/>
                    </a:lnTo>
                    <a:lnTo>
                      <a:pt x="28" y="86"/>
                    </a:lnTo>
                    <a:lnTo>
                      <a:pt x="0" y="86"/>
                    </a:lnTo>
                    <a:lnTo>
                      <a:pt x="0" y="83"/>
                    </a:lnTo>
                    <a:lnTo>
                      <a:pt x="2" y="83"/>
                    </a:lnTo>
                    <a:lnTo>
                      <a:pt x="4" y="80"/>
                    </a:lnTo>
                    <a:lnTo>
                      <a:pt x="4" y="79"/>
                    </a:lnTo>
                    <a:lnTo>
                      <a:pt x="6" y="76"/>
                    </a:lnTo>
                    <a:lnTo>
                      <a:pt x="6" y="10"/>
                    </a:lnTo>
                    <a:lnTo>
                      <a:pt x="4" y="7"/>
                    </a:lnTo>
                    <a:lnTo>
                      <a:pt x="4" y="6"/>
                    </a:lnTo>
                    <a:lnTo>
                      <a:pt x="2" y="3"/>
                    </a:lnTo>
                    <a:lnTo>
                      <a:pt x="0" y="3"/>
                    </a:lnTo>
                    <a:lnTo>
                      <a:pt x="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19" name="Freeform 420"/>
              <p:cNvSpPr>
                <a:spLocks/>
              </p:cNvSpPr>
              <p:nvPr/>
            </p:nvSpPr>
            <p:spPr bwMode="auto">
              <a:xfrm>
                <a:off x="4530" y="3835"/>
                <a:ext cx="14" cy="42"/>
              </a:xfrm>
              <a:custGeom>
                <a:avLst/>
                <a:gdLst>
                  <a:gd name="T0" fmla="*/ 0 w 28"/>
                  <a:gd name="T1" fmla="*/ 0 h 86"/>
                  <a:gd name="T2" fmla="*/ 2 w 28"/>
                  <a:gd name="T3" fmla="*/ 0 h 86"/>
                  <a:gd name="T4" fmla="*/ 2 w 28"/>
                  <a:gd name="T5" fmla="*/ 4 h 86"/>
                  <a:gd name="T6" fmla="*/ 2 w 28"/>
                  <a:gd name="T7" fmla="*/ 4 h 86"/>
                  <a:gd name="T8" fmla="*/ 2 w 28"/>
                  <a:gd name="T9" fmla="*/ 5 h 86"/>
                  <a:gd name="T10" fmla="*/ 2 w 28"/>
                  <a:gd name="T11" fmla="*/ 5 h 86"/>
                  <a:gd name="T12" fmla="*/ 2 w 28"/>
                  <a:gd name="T13" fmla="*/ 5 h 86"/>
                  <a:gd name="T14" fmla="*/ 2 w 28"/>
                  <a:gd name="T15" fmla="*/ 5 h 86"/>
                  <a:gd name="T16" fmla="*/ 0 w 28"/>
                  <a:gd name="T17" fmla="*/ 5 h 86"/>
                  <a:gd name="T18" fmla="*/ 0 w 28"/>
                  <a:gd name="T19" fmla="*/ 5 h 86"/>
                  <a:gd name="T20" fmla="*/ 1 w 28"/>
                  <a:gd name="T21" fmla="*/ 5 h 86"/>
                  <a:gd name="T22" fmla="*/ 1 w 28"/>
                  <a:gd name="T23" fmla="*/ 5 h 86"/>
                  <a:gd name="T24" fmla="*/ 1 w 28"/>
                  <a:gd name="T25" fmla="*/ 4 h 86"/>
                  <a:gd name="T26" fmla="*/ 1 w 28"/>
                  <a:gd name="T27" fmla="*/ 4 h 86"/>
                  <a:gd name="T28" fmla="*/ 1 w 28"/>
                  <a:gd name="T29" fmla="*/ 0 h 86"/>
                  <a:gd name="T30" fmla="*/ 1 w 28"/>
                  <a:gd name="T31" fmla="*/ 0 h 86"/>
                  <a:gd name="T32" fmla="*/ 1 w 28"/>
                  <a:gd name="T33" fmla="*/ 0 h 86"/>
                  <a:gd name="T34" fmla="*/ 1 w 28"/>
                  <a:gd name="T35" fmla="*/ 0 h 86"/>
                  <a:gd name="T36" fmla="*/ 0 w 28"/>
                  <a:gd name="T37" fmla="*/ 0 h 86"/>
                  <a:gd name="T38" fmla="*/ 0 w 28"/>
                  <a:gd name="T39" fmla="*/ 0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86"/>
                  <a:gd name="T62" fmla="*/ 28 w 28"/>
                  <a:gd name="T63" fmla="*/ 86 h 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86">
                    <a:moveTo>
                      <a:pt x="0" y="0"/>
                    </a:moveTo>
                    <a:lnTo>
                      <a:pt x="22" y="0"/>
                    </a:lnTo>
                    <a:lnTo>
                      <a:pt x="22" y="79"/>
                    </a:lnTo>
                    <a:lnTo>
                      <a:pt x="23" y="80"/>
                    </a:lnTo>
                    <a:lnTo>
                      <a:pt x="23" y="82"/>
                    </a:lnTo>
                    <a:lnTo>
                      <a:pt x="25" y="83"/>
                    </a:lnTo>
                    <a:lnTo>
                      <a:pt x="28" y="83"/>
                    </a:lnTo>
                    <a:lnTo>
                      <a:pt x="28" y="86"/>
                    </a:lnTo>
                    <a:lnTo>
                      <a:pt x="0" y="86"/>
                    </a:lnTo>
                    <a:lnTo>
                      <a:pt x="0" y="83"/>
                    </a:lnTo>
                    <a:lnTo>
                      <a:pt x="1" y="83"/>
                    </a:lnTo>
                    <a:lnTo>
                      <a:pt x="2" y="82"/>
                    </a:lnTo>
                    <a:lnTo>
                      <a:pt x="2" y="80"/>
                    </a:lnTo>
                    <a:lnTo>
                      <a:pt x="4" y="79"/>
                    </a:lnTo>
                    <a:lnTo>
                      <a:pt x="4" y="7"/>
                    </a:lnTo>
                    <a:lnTo>
                      <a:pt x="2" y="6"/>
                    </a:lnTo>
                    <a:lnTo>
                      <a:pt x="2" y="5"/>
                    </a:lnTo>
                    <a:lnTo>
                      <a:pt x="1" y="3"/>
                    </a:lnTo>
                    <a:lnTo>
                      <a:pt x="0" y="3"/>
                    </a:lnTo>
                    <a:lnTo>
                      <a:pt x="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20" name="Freeform 421"/>
              <p:cNvSpPr>
                <a:spLocks/>
              </p:cNvSpPr>
              <p:nvPr/>
            </p:nvSpPr>
            <p:spPr bwMode="auto">
              <a:xfrm>
                <a:off x="4820" y="3789"/>
                <a:ext cx="45" cy="37"/>
              </a:xfrm>
              <a:custGeom>
                <a:avLst/>
                <a:gdLst>
                  <a:gd name="T0" fmla="*/ 1 w 91"/>
                  <a:gd name="T1" fmla="*/ 0 h 73"/>
                  <a:gd name="T2" fmla="*/ 3 w 91"/>
                  <a:gd name="T3" fmla="*/ 0 h 73"/>
                  <a:gd name="T4" fmla="*/ 3 w 91"/>
                  <a:gd name="T5" fmla="*/ 1 h 73"/>
                  <a:gd name="T6" fmla="*/ 2 w 91"/>
                  <a:gd name="T7" fmla="*/ 1 h 73"/>
                  <a:gd name="T8" fmla="*/ 2 w 91"/>
                  <a:gd name="T9" fmla="*/ 1 h 73"/>
                  <a:gd name="T10" fmla="*/ 2 w 91"/>
                  <a:gd name="T11" fmla="*/ 1 h 73"/>
                  <a:gd name="T12" fmla="*/ 2 w 91"/>
                  <a:gd name="T13" fmla="*/ 1 h 73"/>
                  <a:gd name="T14" fmla="*/ 2 w 91"/>
                  <a:gd name="T15" fmla="*/ 1 h 73"/>
                  <a:gd name="T16" fmla="*/ 2 w 91"/>
                  <a:gd name="T17" fmla="*/ 2 h 73"/>
                  <a:gd name="T18" fmla="*/ 1 w 91"/>
                  <a:gd name="T19" fmla="*/ 3 h 73"/>
                  <a:gd name="T20" fmla="*/ 3 w 91"/>
                  <a:gd name="T21" fmla="*/ 3 h 73"/>
                  <a:gd name="T22" fmla="*/ 4 w 91"/>
                  <a:gd name="T23" fmla="*/ 1 h 73"/>
                  <a:gd name="T24" fmla="*/ 4 w 91"/>
                  <a:gd name="T25" fmla="*/ 1 h 73"/>
                  <a:gd name="T26" fmla="*/ 4 w 91"/>
                  <a:gd name="T27" fmla="*/ 1 h 73"/>
                  <a:gd name="T28" fmla="*/ 4 w 91"/>
                  <a:gd name="T29" fmla="*/ 1 h 73"/>
                  <a:gd name="T30" fmla="*/ 3 w 91"/>
                  <a:gd name="T31" fmla="*/ 1 h 73"/>
                  <a:gd name="T32" fmla="*/ 3 w 91"/>
                  <a:gd name="T33" fmla="*/ 0 h 73"/>
                  <a:gd name="T34" fmla="*/ 5 w 91"/>
                  <a:gd name="T35" fmla="*/ 0 h 73"/>
                  <a:gd name="T36" fmla="*/ 5 w 91"/>
                  <a:gd name="T37" fmla="*/ 1 h 73"/>
                  <a:gd name="T38" fmla="*/ 5 w 91"/>
                  <a:gd name="T39" fmla="*/ 1 h 73"/>
                  <a:gd name="T40" fmla="*/ 5 w 91"/>
                  <a:gd name="T41" fmla="*/ 1 h 73"/>
                  <a:gd name="T42" fmla="*/ 5 w 91"/>
                  <a:gd name="T43" fmla="*/ 1 h 73"/>
                  <a:gd name="T44" fmla="*/ 5 w 91"/>
                  <a:gd name="T45" fmla="*/ 1 h 73"/>
                  <a:gd name="T46" fmla="*/ 4 w 91"/>
                  <a:gd name="T47" fmla="*/ 1 h 73"/>
                  <a:gd name="T48" fmla="*/ 4 w 91"/>
                  <a:gd name="T49" fmla="*/ 1 h 73"/>
                  <a:gd name="T50" fmla="*/ 4 w 91"/>
                  <a:gd name="T51" fmla="*/ 1 h 73"/>
                  <a:gd name="T52" fmla="*/ 4 w 91"/>
                  <a:gd name="T53" fmla="*/ 4 h 73"/>
                  <a:gd name="T54" fmla="*/ 3 w 91"/>
                  <a:gd name="T55" fmla="*/ 4 h 73"/>
                  <a:gd name="T56" fmla="*/ 3 w 91"/>
                  <a:gd name="T57" fmla="*/ 5 h 73"/>
                  <a:gd name="T58" fmla="*/ 4 w 91"/>
                  <a:gd name="T59" fmla="*/ 5 h 73"/>
                  <a:gd name="T60" fmla="*/ 4 w 91"/>
                  <a:gd name="T61" fmla="*/ 5 h 73"/>
                  <a:gd name="T62" fmla="*/ 4 w 91"/>
                  <a:gd name="T63" fmla="*/ 5 h 73"/>
                  <a:gd name="T64" fmla="*/ 2 w 91"/>
                  <a:gd name="T65" fmla="*/ 5 h 73"/>
                  <a:gd name="T66" fmla="*/ 2 w 91"/>
                  <a:gd name="T67" fmla="*/ 5 h 73"/>
                  <a:gd name="T68" fmla="*/ 3 w 91"/>
                  <a:gd name="T69" fmla="*/ 5 h 73"/>
                  <a:gd name="T70" fmla="*/ 3 w 91"/>
                  <a:gd name="T71" fmla="*/ 5 h 73"/>
                  <a:gd name="T72" fmla="*/ 3 w 91"/>
                  <a:gd name="T73" fmla="*/ 4 h 73"/>
                  <a:gd name="T74" fmla="*/ 3 w 91"/>
                  <a:gd name="T75" fmla="*/ 4 h 73"/>
                  <a:gd name="T76" fmla="*/ 3 w 91"/>
                  <a:gd name="T77" fmla="*/ 3 h 73"/>
                  <a:gd name="T78" fmla="*/ 1 w 91"/>
                  <a:gd name="T79" fmla="*/ 3 h 73"/>
                  <a:gd name="T80" fmla="*/ 1 w 91"/>
                  <a:gd name="T81" fmla="*/ 4 h 73"/>
                  <a:gd name="T82" fmla="*/ 1 w 91"/>
                  <a:gd name="T83" fmla="*/ 4 h 73"/>
                  <a:gd name="T84" fmla="*/ 1 w 91"/>
                  <a:gd name="T85" fmla="*/ 5 h 73"/>
                  <a:gd name="T86" fmla="*/ 1 w 91"/>
                  <a:gd name="T87" fmla="*/ 5 h 73"/>
                  <a:gd name="T88" fmla="*/ 1 w 91"/>
                  <a:gd name="T89" fmla="*/ 5 h 73"/>
                  <a:gd name="T90" fmla="*/ 1 w 91"/>
                  <a:gd name="T91" fmla="*/ 5 h 73"/>
                  <a:gd name="T92" fmla="*/ 1 w 91"/>
                  <a:gd name="T93" fmla="*/ 5 h 73"/>
                  <a:gd name="T94" fmla="*/ 0 w 91"/>
                  <a:gd name="T95" fmla="*/ 5 h 73"/>
                  <a:gd name="T96" fmla="*/ 0 w 91"/>
                  <a:gd name="T97" fmla="*/ 5 h 73"/>
                  <a:gd name="T98" fmla="*/ 0 w 91"/>
                  <a:gd name="T99" fmla="*/ 5 h 73"/>
                  <a:gd name="T100" fmla="*/ 0 w 91"/>
                  <a:gd name="T101" fmla="*/ 5 h 73"/>
                  <a:gd name="T102" fmla="*/ 0 w 91"/>
                  <a:gd name="T103" fmla="*/ 4 h 73"/>
                  <a:gd name="T104" fmla="*/ 0 w 91"/>
                  <a:gd name="T105" fmla="*/ 4 h 73"/>
                  <a:gd name="T106" fmla="*/ 1 w 91"/>
                  <a:gd name="T107" fmla="*/ 1 h 73"/>
                  <a:gd name="T108" fmla="*/ 1 w 91"/>
                  <a:gd name="T109" fmla="*/ 1 h 73"/>
                  <a:gd name="T110" fmla="*/ 1 w 91"/>
                  <a:gd name="T111" fmla="*/ 1 h 73"/>
                  <a:gd name="T112" fmla="*/ 1 w 91"/>
                  <a:gd name="T113" fmla="*/ 1 h 73"/>
                  <a:gd name="T114" fmla="*/ 1 w 91"/>
                  <a:gd name="T115" fmla="*/ 1 h 73"/>
                  <a:gd name="T116" fmla="*/ 1 w 91"/>
                  <a:gd name="T117" fmla="*/ 1 h 73"/>
                  <a:gd name="T118" fmla="*/ 1 w 91"/>
                  <a:gd name="T119" fmla="*/ 1 h 73"/>
                  <a:gd name="T120" fmla="*/ 1 w 91"/>
                  <a:gd name="T121" fmla="*/ 1 h 73"/>
                  <a:gd name="T122" fmla="*/ 1 w 91"/>
                  <a:gd name="T123" fmla="*/ 1 h 73"/>
                  <a:gd name="T124" fmla="*/ 1 w 91"/>
                  <a:gd name="T125" fmla="*/ 0 h 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1"/>
                  <a:gd name="T190" fmla="*/ 0 h 73"/>
                  <a:gd name="T191" fmla="*/ 91 w 91"/>
                  <a:gd name="T192" fmla="*/ 73 h 7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1" h="73">
                    <a:moveTo>
                      <a:pt x="20" y="0"/>
                    </a:moveTo>
                    <a:lnTo>
                      <a:pt x="48" y="0"/>
                    </a:lnTo>
                    <a:lnTo>
                      <a:pt x="48" y="3"/>
                    </a:lnTo>
                    <a:lnTo>
                      <a:pt x="44" y="3"/>
                    </a:lnTo>
                    <a:lnTo>
                      <a:pt x="42" y="4"/>
                    </a:lnTo>
                    <a:lnTo>
                      <a:pt x="41" y="4"/>
                    </a:lnTo>
                    <a:lnTo>
                      <a:pt x="40" y="6"/>
                    </a:lnTo>
                    <a:lnTo>
                      <a:pt x="37" y="11"/>
                    </a:lnTo>
                    <a:lnTo>
                      <a:pt x="35" y="17"/>
                    </a:lnTo>
                    <a:lnTo>
                      <a:pt x="30" y="34"/>
                    </a:lnTo>
                    <a:lnTo>
                      <a:pt x="63" y="34"/>
                    </a:lnTo>
                    <a:lnTo>
                      <a:pt x="69" y="16"/>
                    </a:lnTo>
                    <a:lnTo>
                      <a:pt x="69" y="6"/>
                    </a:lnTo>
                    <a:lnTo>
                      <a:pt x="68" y="4"/>
                    </a:lnTo>
                    <a:lnTo>
                      <a:pt x="68" y="3"/>
                    </a:lnTo>
                    <a:lnTo>
                      <a:pt x="62" y="3"/>
                    </a:lnTo>
                    <a:lnTo>
                      <a:pt x="62" y="0"/>
                    </a:lnTo>
                    <a:lnTo>
                      <a:pt x="91" y="0"/>
                    </a:lnTo>
                    <a:lnTo>
                      <a:pt x="90" y="3"/>
                    </a:lnTo>
                    <a:lnTo>
                      <a:pt x="86" y="3"/>
                    </a:lnTo>
                    <a:lnTo>
                      <a:pt x="84" y="4"/>
                    </a:lnTo>
                    <a:lnTo>
                      <a:pt x="83" y="4"/>
                    </a:lnTo>
                    <a:lnTo>
                      <a:pt x="80" y="6"/>
                    </a:lnTo>
                    <a:lnTo>
                      <a:pt x="79" y="9"/>
                    </a:lnTo>
                    <a:lnTo>
                      <a:pt x="79" y="11"/>
                    </a:lnTo>
                    <a:lnTo>
                      <a:pt x="77" y="16"/>
                    </a:lnTo>
                    <a:lnTo>
                      <a:pt x="65" y="59"/>
                    </a:lnTo>
                    <a:lnTo>
                      <a:pt x="63" y="63"/>
                    </a:lnTo>
                    <a:lnTo>
                      <a:pt x="63" y="69"/>
                    </a:lnTo>
                    <a:lnTo>
                      <a:pt x="65" y="70"/>
                    </a:lnTo>
                    <a:lnTo>
                      <a:pt x="72" y="70"/>
                    </a:lnTo>
                    <a:lnTo>
                      <a:pt x="70" y="73"/>
                    </a:lnTo>
                    <a:lnTo>
                      <a:pt x="44" y="73"/>
                    </a:lnTo>
                    <a:lnTo>
                      <a:pt x="44" y="70"/>
                    </a:lnTo>
                    <a:lnTo>
                      <a:pt x="49" y="70"/>
                    </a:lnTo>
                    <a:lnTo>
                      <a:pt x="54" y="66"/>
                    </a:lnTo>
                    <a:lnTo>
                      <a:pt x="55" y="62"/>
                    </a:lnTo>
                    <a:lnTo>
                      <a:pt x="56" y="59"/>
                    </a:lnTo>
                    <a:lnTo>
                      <a:pt x="62" y="37"/>
                    </a:lnTo>
                    <a:lnTo>
                      <a:pt x="30" y="37"/>
                    </a:lnTo>
                    <a:lnTo>
                      <a:pt x="23" y="59"/>
                    </a:lnTo>
                    <a:lnTo>
                      <a:pt x="21" y="62"/>
                    </a:lnTo>
                    <a:lnTo>
                      <a:pt x="21" y="69"/>
                    </a:lnTo>
                    <a:lnTo>
                      <a:pt x="23" y="69"/>
                    </a:lnTo>
                    <a:lnTo>
                      <a:pt x="23" y="70"/>
                    </a:lnTo>
                    <a:lnTo>
                      <a:pt x="30" y="70"/>
                    </a:lnTo>
                    <a:lnTo>
                      <a:pt x="28" y="73"/>
                    </a:lnTo>
                    <a:lnTo>
                      <a:pt x="0" y="73"/>
                    </a:lnTo>
                    <a:lnTo>
                      <a:pt x="2" y="70"/>
                    </a:lnTo>
                    <a:lnTo>
                      <a:pt x="7" y="70"/>
                    </a:lnTo>
                    <a:lnTo>
                      <a:pt x="12" y="66"/>
                    </a:lnTo>
                    <a:lnTo>
                      <a:pt x="13" y="62"/>
                    </a:lnTo>
                    <a:lnTo>
                      <a:pt x="14" y="59"/>
                    </a:lnTo>
                    <a:lnTo>
                      <a:pt x="27" y="16"/>
                    </a:lnTo>
                    <a:lnTo>
                      <a:pt x="27" y="13"/>
                    </a:lnTo>
                    <a:lnTo>
                      <a:pt x="28" y="10"/>
                    </a:lnTo>
                    <a:lnTo>
                      <a:pt x="28" y="6"/>
                    </a:lnTo>
                    <a:lnTo>
                      <a:pt x="27" y="6"/>
                    </a:lnTo>
                    <a:lnTo>
                      <a:pt x="27" y="4"/>
                    </a:lnTo>
                    <a:lnTo>
                      <a:pt x="26" y="4"/>
                    </a:lnTo>
                    <a:lnTo>
                      <a:pt x="26" y="3"/>
                    </a:lnTo>
                    <a:lnTo>
                      <a:pt x="20" y="3"/>
                    </a:lnTo>
                    <a:lnTo>
                      <a:pt x="2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21" name="Freeform 422"/>
              <p:cNvSpPr>
                <a:spLocks noEditPoints="1"/>
              </p:cNvSpPr>
              <p:nvPr/>
            </p:nvSpPr>
            <p:spPr bwMode="auto">
              <a:xfrm>
                <a:off x="4862" y="3791"/>
                <a:ext cx="12" cy="35"/>
              </a:xfrm>
              <a:custGeom>
                <a:avLst/>
                <a:gdLst>
                  <a:gd name="T0" fmla="*/ 2 w 24"/>
                  <a:gd name="T1" fmla="*/ 1 h 71"/>
                  <a:gd name="T2" fmla="*/ 1 w 24"/>
                  <a:gd name="T3" fmla="*/ 3 h 71"/>
                  <a:gd name="T4" fmla="*/ 1 w 24"/>
                  <a:gd name="T5" fmla="*/ 3 h 71"/>
                  <a:gd name="T6" fmla="*/ 1 w 24"/>
                  <a:gd name="T7" fmla="*/ 4 h 71"/>
                  <a:gd name="T8" fmla="*/ 1 w 24"/>
                  <a:gd name="T9" fmla="*/ 4 h 71"/>
                  <a:gd name="T10" fmla="*/ 1 w 24"/>
                  <a:gd name="T11" fmla="*/ 3 h 71"/>
                  <a:gd name="T12" fmla="*/ 1 w 24"/>
                  <a:gd name="T13" fmla="*/ 3 h 71"/>
                  <a:gd name="T14" fmla="*/ 2 w 24"/>
                  <a:gd name="T15" fmla="*/ 3 h 71"/>
                  <a:gd name="T16" fmla="*/ 1 w 24"/>
                  <a:gd name="T17" fmla="*/ 4 h 71"/>
                  <a:gd name="T18" fmla="*/ 1 w 24"/>
                  <a:gd name="T19" fmla="*/ 4 h 71"/>
                  <a:gd name="T20" fmla="*/ 1 w 24"/>
                  <a:gd name="T21" fmla="*/ 4 h 71"/>
                  <a:gd name="T22" fmla="*/ 1 w 24"/>
                  <a:gd name="T23" fmla="*/ 4 h 71"/>
                  <a:gd name="T24" fmla="*/ 0 w 24"/>
                  <a:gd name="T25" fmla="*/ 4 h 71"/>
                  <a:gd name="T26" fmla="*/ 0 w 24"/>
                  <a:gd name="T27" fmla="*/ 3 h 71"/>
                  <a:gd name="T28" fmla="*/ 1 w 24"/>
                  <a:gd name="T29" fmla="*/ 2 h 71"/>
                  <a:gd name="T30" fmla="*/ 1 w 24"/>
                  <a:gd name="T31" fmla="*/ 1 h 71"/>
                  <a:gd name="T32" fmla="*/ 1 w 24"/>
                  <a:gd name="T33" fmla="*/ 1 h 71"/>
                  <a:gd name="T34" fmla="*/ 1 w 24"/>
                  <a:gd name="T35" fmla="*/ 1 h 71"/>
                  <a:gd name="T36" fmla="*/ 1 w 24"/>
                  <a:gd name="T37" fmla="*/ 1 h 71"/>
                  <a:gd name="T38" fmla="*/ 1 w 24"/>
                  <a:gd name="T39" fmla="*/ 1 h 71"/>
                  <a:gd name="T40" fmla="*/ 1 w 24"/>
                  <a:gd name="T41" fmla="*/ 1 h 71"/>
                  <a:gd name="T42" fmla="*/ 1 w 24"/>
                  <a:gd name="T43" fmla="*/ 1 h 71"/>
                  <a:gd name="T44" fmla="*/ 2 w 24"/>
                  <a:gd name="T45" fmla="*/ 1 h 71"/>
                  <a:gd name="T46" fmla="*/ 2 w 24"/>
                  <a:gd name="T47" fmla="*/ 0 h 71"/>
                  <a:gd name="T48" fmla="*/ 2 w 24"/>
                  <a:gd name="T49" fmla="*/ 0 h 71"/>
                  <a:gd name="T50" fmla="*/ 2 w 24"/>
                  <a:gd name="T51" fmla="*/ 0 h 71"/>
                  <a:gd name="T52" fmla="*/ 2 w 24"/>
                  <a:gd name="T53" fmla="*/ 0 h 71"/>
                  <a:gd name="T54" fmla="*/ 2 w 24"/>
                  <a:gd name="T55" fmla="*/ 0 h 71"/>
                  <a:gd name="T56" fmla="*/ 2 w 24"/>
                  <a:gd name="T57" fmla="*/ 0 h 71"/>
                  <a:gd name="T58" fmla="*/ 1 w 24"/>
                  <a:gd name="T59" fmla="*/ 0 h 71"/>
                  <a:gd name="T60" fmla="*/ 1 w 24"/>
                  <a:gd name="T61" fmla="*/ 0 h 71"/>
                  <a:gd name="T62" fmla="*/ 2 w 24"/>
                  <a:gd name="T63" fmla="*/ 0 h 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
                  <a:gd name="T97" fmla="*/ 0 h 71"/>
                  <a:gd name="T98" fmla="*/ 24 w 24"/>
                  <a:gd name="T99" fmla="*/ 71 h 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 h="71">
                    <a:moveTo>
                      <a:pt x="19" y="20"/>
                    </a:moveTo>
                    <a:lnTo>
                      <a:pt x="10" y="59"/>
                    </a:lnTo>
                    <a:lnTo>
                      <a:pt x="8" y="61"/>
                    </a:lnTo>
                    <a:lnTo>
                      <a:pt x="8" y="65"/>
                    </a:lnTo>
                    <a:lnTo>
                      <a:pt x="11" y="65"/>
                    </a:lnTo>
                    <a:lnTo>
                      <a:pt x="14" y="61"/>
                    </a:lnTo>
                    <a:lnTo>
                      <a:pt x="15" y="58"/>
                    </a:lnTo>
                    <a:lnTo>
                      <a:pt x="18" y="59"/>
                    </a:lnTo>
                    <a:lnTo>
                      <a:pt x="10" y="68"/>
                    </a:lnTo>
                    <a:lnTo>
                      <a:pt x="7" y="69"/>
                    </a:lnTo>
                    <a:lnTo>
                      <a:pt x="5" y="71"/>
                    </a:lnTo>
                    <a:lnTo>
                      <a:pt x="3" y="71"/>
                    </a:lnTo>
                    <a:lnTo>
                      <a:pt x="0" y="69"/>
                    </a:lnTo>
                    <a:lnTo>
                      <a:pt x="0" y="59"/>
                    </a:lnTo>
                    <a:lnTo>
                      <a:pt x="8" y="34"/>
                    </a:lnTo>
                    <a:lnTo>
                      <a:pt x="10" y="31"/>
                    </a:lnTo>
                    <a:lnTo>
                      <a:pt x="10" y="26"/>
                    </a:lnTo>
                    <a:lnTo>
                      <a:pt x="8" y="26"/>
                    </a:lnTo>
                    <a:lnTo>
                      <a:pt x="8" y="24"/>
                    </a:lnTo>
                    <a:lnTo>
                      <a:pt x="4" y="24"/>
                    </a:lnTo>
                    <a:lnTo>
                      <a:pt x="3" y="26"/>
                    </a:lnTo>
                    <a:lnTo>
                      <a:pt x="3" y="23"/>
                    </a:lnTo>
                    <a:lnTo>
                      <a:pt x="19" y="20"/>
                    </a:lnTo>
                    <a:close/>
                    <a:moveTo>
                      <a:pt x="17" y="0"/>
                    </a:moveTo>
                    <a:lnTo>
                      <a:pt x="21" y="0"/>
                    </a:lnTo>
                    <a:lnTo>
                      <a:pt x="24" y="2"/>
                    </a:lnTo>
                    <a:lnTo>
                      <a:pt x="24" y="9"/>
                    </a:lnTo>
                    <a:lnTo>
                      <a:pt x="22" y="10"/>
                    </a:lnTo>
                    <a:lnTo>
                      <a:pt x="17" y="10"/>
                    </a:lnTo>
                    <a:lnTo>
                      <a:pt x="14" y="7"/>
                    </a:lnTo>
                    <a:lnTo>
                      <a:pt x="14" y="3"/>
                    </a:lnTo>
                    <a:lnTo>
                      <a:pt x="17"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22" name="Freeform 423"/>
              <p:cNvSpPr>
                <a:spLocks/>
              </p:cNvSpPr>
              <p:nvPr/>
            </p:nvSpPr>
            <p:spPr bwMode="auto">
              <a:xfrm>
                <a:off x="4874" y="3801"/>
                <a:ext cx="21" cy="25"/>
              </a:xfrm>
              <a:custGeom>
                <a:avLst/>
                <a:gdLst>
                  <a:gd name="T0" fmla="*/ 2 w 40"/>
                  <a:gd name="T1" fmla="*/ 0 h 51"/>
                  <a:gd name="T2" fmla="*/ 2 w 40"/>
                  <a:gd name="T3" fmla="*/ 0 h 51"/>
                  <a:gd name="T4" fmla="*/ 2 w 40"/>
                  <a:gd name="T5" fmla="*/ 0 h 51"/>
                  <a:gd name="T6" fmla="*/ 3 w 40"/>
                  <a:gd name="T7" fmla="*/ 0 h 51"/>
                  <a:gd name="T8" fmla="*/ 3 w 40"/>
                  <a:gd name="T9" fmla="*/ 0 h 51"/>
                  <a:gd name="T10" fmla="*/ 3 w 40"/>
                  <a:gd name="T11" fmla="*/ 0 h 51"/>
                  <a:gd name="T12" fmla="*/ 3 w 40"/>
                  <a:gd name="T13" fmla="*/ 0 h 51"/>
                  <a:gd name="T14" fmla="*/ 3 w 40"/>
                  <a:gd name="T15" fmla="*/ 0 h 51"/>
                  <a:gd name="T16" fmla="*/ 3 w 40"/>
                  <a:gd name="T17" fmla="*/ 1 h 51"/>
                  <a:gd name="T18" fmla="*/ 3 w 40"/>
                  <a:gd name="T19" fmla="*/ 1 h 51"/>
                  <a:gd name="T20" fmla="*/ 3 w 40"/>
                  <a:gd name="T21" fmla="*/ 0 h 51"/>
                  <a:gd name="T22" fmla="*/ 3 w 40"/>
                  <a:gd name="T23" fmla="*/ 0 h 51"/>
                  <a:gd name="T24" fmla="*/ 3 w 40"/>
                  <a:gd name="T25" fmla="*/ 0 h 51"/>
                  <a:gd name="T26" fmla="*/ 2 w 40"/>
                  <a:gd name="T27" fmla="*/ 0 h 51"/>
                  <a:gd name="T28" fmla="*/ 2 w 40"/>
                  <a:gd name="T29" fmla="*/ 0 h 51"/>
                  <a:gd name="T30" fmla="*/ 2 w 40"/>
                  <a:gd name="T31" fmla="*/ 0 h 51"/>
                  <a:gd name="T32" fmla="*/ 2 w 40"/>
                  <a:gd name="T33" fmla="*/ 0 h 51"/>
                  <a:gd name="T34" fmla="*/ 2 w 40"/>
                  <a:gd name="T35" fmla="*/ 0 h 51"/>
                  <a:gd name="T36" fmla="*/ 2 w 40"/>
                  <a:gd name="T37" fmla="*/ 0 h 51"/>
                  <a:gd name="T38" fmla="*/ 2 w 40"/>
                  <a:gd name="T39" fmla="*/ 0 h 51"/>
                  <a:gd name="T40" fmla="*/ 2 w 40"/>
                  <a:gd name="T41" fmla="*/ 0 h 51"/>
                  <a:gd name="T42" fmla="*/ 2 w 40"/>
                  <a:gd name="T43" fmla="*/ 0 h 51"/>
                  <a:gd name="T44" fmla="*/ 2 w 40"/>
                  <a:gd name="T45" fmla="*/ 0 h 51"/>
                  <a:gd name="T46" fmla="*/ 2 w 40"/>
                  <a:gd name="T47" fmla="*/ 1 h 51"/>
                  <a:gd name="T48" fmla="*/ 2 w 40"/>
                  <a:gd name="T49" fmla="*/ 1 h 51"/>
                  <a:gd name="T50" fmla="*/ 3 w 40"/>
                  <a:gd name="T51" fmla="*/ 1 h 51"/>
                  <a:gd name="T52" fmla="*/ 3 w 40"/>
                  <a:gd name="T53" fmla="*/ 2 h 51"/>
                  <a:gd name="T54" fmla="*/ 3 w 40"/>
                  <a:gd name="T55" fmla="*/ 2 h 51"/>
                  <a:gd name="T56" fmla="*/ 3 w 40"/>
                  <a:gd name="T57" fmla="*/ 2 h 51"/>
                  <a:gd name="T58" fmla="*/ 2 w 40"/>
                  <a:gd name="T59" fmla="*/ 3 h 51"/>
                  <a:gd name="T60" fmla="*/ 2 w 40"/>
                  <a:gd name="T61" fmla="*/ 3 h 51"/>
                  <a:gd name="T62" fmla="*/ 1 w 40"/>
                  <a:gd name="T63" fmla="*/ 3 h 51"/>
                  <a:gd name="T64" fmla="*/ 1 w 40"/>
                  <a:gd name="T65" fmla="*/ 3 h 51"/>
                  <a:gd name="T66" fmla="*/ 1 w 40"/>
                  <a:gd name="T67" fmla="*/ 3 h 51"/>
                  <a:gd name="T68" fmla="*/ 1 w 40"/>
                  <a:gd name="T69" fmla="*/ 2 h 51"/>
                  <a:gd name="T70" fmla="*/ 1 w 40"/>
                  <a:gd name="T71" fmla="*/ 2 h 51"/>
                  <a:gd name="T72" fmla="*/ 1 w 40"/>
                  <a:gd name="T73" fmla="*/ 3 h 51"/>
                  <a:gd name="T74" fmla="*/ 1 w 40"/>
                  <a:gd name="T75" fmla="*/ 3 h 51"/>
                  <a:gd name="T76" fmla="*/ 0 w 40"/>
                  <a:gd name="T77" fmla="*/ 3 h 51"/>
                  <a:gd name="T78" fmla="*/ 1 w 40"/>
                  <a:gd name="T79" fmla="*/ 2 h 51"/>
                  <a:gd name="T80" fmla="*/ 1 w 40"/>
                  <a:gd name="T81" fmla="*/ 2 h 51"/>
                  <a:gd name="T82" fmla="*/ 1 w 40"/>
                  <a:gd name="T83" fmla="*/ 2 h 51"/>
                  <a:gd name="T84" fmla="*/ 1 w 40"/>
                  <a:gd name="T85" fmla="*/ 2 h 51"/>
                  <a:gd name="T86" fmla="*/ 1 w 40"/>
                  <a:gd name="T87" fmla="*/ 2 h 51"/>
                  <a:gd name="T88" fmla="*/ 1 w 40"/>
                  <a:gd name="T89" fmla="*/ 3 h 51"/>
                  <a:gd name="T90" fmla="*/ 2 w 40"/>
                  <a:gd name="T91" fmla="*/ 3 h 51"/>
                  <a:gd name="T92" fmla="*/ 2 w 40"/>
                  <a:gd name="T93" fmla="*/ 2 h 51"/>
                  <a:gd name="T94" fmla="*/ 2 w 40"/>
                  <a:gd name="T95" fmla="*/ 2 h 51"/>
                  <a:gd name="T96" fmla="*/ 2 w 40"/>
                  <a:gd name="T97" fmla="*/ 2 h 51"/>
                  <a:gd name="T98" fmla="*/ 2 w 40"/>
                  <a:gd name="T99" fmla="*/ 2 h 51"/>
                  <a:gd name="T100" fmla="*/ 2 w 40"/>
                  <a:gd name="T101" fmla="*/ 2 h 51"/>
                  <a:gd name="T102" fmla="*/ 2 w 40"/>
                  <a:gd name="T103" fmla="*/ 2 h 51"/>
                  <a:gd name="T104" fmla="*/ 1 w 40"/>
                  <a:gd name="T105" fmla="*/ 1 h 51"/>
                  <a:gd name="T106" fmla="*/ 1 w 40"/>
                  <a:gd name="T107" fmla="*/ 1 h 51"/>
                  <a:gd name="T108" fmla="*/ 1 w 40"/>
                  <a:gd name="T109" fmla="*/ 1 h 51"/>
                  <a:gd name="T110" fmla="*/ 1 w 40"/>
                  <a:gd name="T111" fmla="*/ 0 h 51"/>
                  <a:gd name="T112" fmla="*/ 1 w 40"/>
                  <a:gd name="T113" fmla="*/ 0 h 51"/>
                  <a:gd name="T114" fmla="*/ 1 w 40"/>
                  <a:gd name="T115" fmla="*/ 0 h 51"/>
                  <a:gd name="T116" fmla="*/ 2 w 40"/>
                  <a:gd name="T117" fmla="*/ 0 h 51"/>
                  <a:gd name="T118" fmla="*/ 2 w 40"/>
                  <a:gd name="T119" fmla="*/ 0 h 51"/>
                  <a:gd name="T120" fmla="*/ 2 w 40"/>
                  <a:gd name="T121" fmla="*/ 0 h 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0"/>
                  <a:gd name="T184" fmla="*/ 0 h 51"/>
                  <a:gd name="T185" fmla="*/ 40 w 40"/>
                  <a:gd name="T186" fmla="*/ 51 h 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0" h="51">
                    <a:moveTo>
                      <a:pt x="25" y="0"/>
                    </a:moveTo>
                    <a:lnTo>
                      <a:pt x="28" y="0"/>
                    </a:lnTo>
                    <a:lnTo>
                      <a:pt x="29" y="2"/>
                    </a:lnTo>
                    <a:lnTo>
                      <a:pt x="32" y="3"/>
                    </a:lnTo>
                    <a:lnTo>
                      <a:pt x="33" y="4"/>
                    </a:lnTo>
                    <a:lnTo>
                      <a:pt x="35" y="4"/>
                    </a:lnTo>
                    <a:lnTo>
                      <a:pt x="39" y="0"/>
                    </a:lnTo>
                    <a:lnTo>
                      <a:pt x="40" y="0"/>
                    </a:lnTo>
                    <a:lnTo>
                      <a:pt x="38" y="17"/>
                    </a:lnTo>
                    <a:lnTo>
                      <a:pt x="35" y="17"/>
                    </a:lnTo>
                    <a:lnTo>
                      <a:pt x="35" y="13"/>
                    </a:lnTo>
                    <a:lnTo>
                      <a:pt x="33" y="9"/>
                    </a:lnTo>
                    <a:lnTo>
                      <a:pt x="33" y="6"/>
                    </a:lnTo>
                    <a:lnTo>
                      <a:pt x="29" y="4"/>
                    </a:lnTo>
                    <a:lnTo>
                      <a:pt x="26" y="3"/>
                    </a:lnTo>
                    <a:lnTo>
                      <a:pt x="25" y="3"/>
                    </a:lnTo>
                    <a:lnTo>
                      <a:pt x="22" y="4"/>
                    </a:lnTo>
                    <a:lnTo>
                      <a:pt x="22" y="6"/>
                    </a:lnTo>
                    <a:lnTo>
                      <a:pt x="21" y="7"/>
                    </a:lnTo>
                    <a:lnTo>
                      <a:pt x="19" y="7"/>
                    </a:lnTo>
                    <a:lnTo>
                      <a:pt x="19" y="11"/>
                    </a:lnTo>
                    <a:lnTo>
                      <a:pt x="21" y="13"/>
                    </a:lnTo>
                    <a:lnTo>
                      <a:pt x="21" y="14"/>
                    </a:lnTo>
                    <a:lnTo>
                      <a:pt x="28" y="21"/>
                    </a:lnTo>
                    <a:lnTo>
                      <a:pt x="30" y="25"/>
                    </a:lnTo>
                    <a:lnTo>
                      <a:pt x="32" y="28"/>
                    </a:lnTo>
                    <a:lnTo>
                      <a:pt x="33" y="32"/>
                    </a:lnTo>
                    <a:lnTo>
                      <a:pt x="35" y="35"/>
                    </a:lnTo>
                    <a:lnTo>
                      <a:pt x="32" y="44"/>
                    </a:lnTo>
                    <a:lnTo>
                      <a:pt x="26" y="49"/>
                    </a:lnTo>
                    <a:lnTo>
                      <a:pt x="22" y="51"/>
                    </a:lnTo>
                    <a:lnTo>
                      <a:pt x="14" y="51"/>
                    </a:lnTo>
                    <a:lnTo>
                      <a:pt x="8" y="48"/>
                    </a:lnTo>
                    <a:lnTo>
                      <a:pt x="7" y="48"/>
                    </a:lnTo>
                    <a:lnTo>
                      <a:pt x="7" y="46"/>
                    </a:lnTo>
                    <a:lnTo>
                      <a:pt x="5" y="46"/>
                    </a:lnTo>
                    <a:lnTo>
                      <a:pt x="4" y="48"/>
                    </a:lnTo>
                    <a:lnTo>
                      <a:pt x="2" y="51"/>
                    </a:lnTo>
                    <a:lnTo>
                      <a:pt x="0" y="51"/>
                    </a:lnTo>
                    <a:lnTo>
                      <a:pt x="4" y="34"/>
                    </a:lnTo>
                    <a:lnTo>
                      <a:pt x="5" y="34"/>
                    </a:lnTo>
                    <a:lnTo>
                      <a:pt x="7" y="38"/>
                    </a:lnTo>
                    <a:lnTo>
                      <a:pt x="7" y="42"/>
                    </a:lnTo>
                    <a:lnTo>
                      <a:pt x="11" y="46"/>
                    </a:lnTo>
                    <a:lnTo>
                      <a:pt x="14" y="48"/>
                    </a:lnTo>
                    <a:lnTo>
                      <a:pt x="19" y="48"/>
                    </a:lnTo>
                    <a:lnTo>
                      <a:pt x="22" y="46"/>
                    </a:lnTo>
                    <a:lnTo>
                      <a:pt x="23" y="46"/>
                    </a:lnTo>
                    <a:lnTo>
                      <a:pt x="26" y="41"/>
                    </a:lnTo>
                    <a:lnTo>
                      <a:pt x="26" y="38"/>
                    </a:lnTo>
                    <a:lnTo>
                      <a:pt x="25" y="35"/>
                    </a:lnTo>
                    <a:lnTo>
                      <a:pt x="22" y="32"/>
                    </a:lnTo>
                    <a:lnTo>
                      <a:pt x="16" y="24"/>
                    </a:lnTo>
                    <a:lnTo>
                      <a:pt x="14" y="21"/>
                    </a:lnTo>
                    <a:lnTo>
                      <a:pt x="11" y="16"/>
                    </a:lnTo>
                    <a:lnTo>
                      <a:pt x="11" y="13"/>
                    </a:lnTo>
                    <a:lnTo>
                      <a:pt x="12" y="10"/>
                    </a:lnTo>
                    <a:lnTo>
                      <a:pt x="12" y="7"/>
                    </a:lnTo>
                    <a:lnTo>
                      <a:pt x="18" y="2"/>
                    </a:lnTo>
                    <a:lnTo>
                      <a:pt x="21" y="2"/>
                    </a:lnTo>
                    <a:lnTo>
                      <a:pt x="25"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23" name="Freeform 424"/>
              <p:cNvSpPr>
                <a:spLocks/>
              </p:cNvSpPr>
              <p:nvPr/>
            </p:nvSpPr>
            <p:spPr bwMode="auto">
              <a:xfrm>
                <a:off x="4897" y="3795"/>
                <a:ext cx="15" cy="31"/>
              </a:xfrm>
              <a:custGeom>
                <a:avLst/>
                <a:gdLst>
                  <a:gd name="T0" fmla="*/ 2 w 29"/>
                  <a:gd name="T1" fmla="*/ 0 h 64"/>
                  <a:gd name="T2" fmla="*/ 2 w 29"/>
                  <a:gd name="T3" fmla="*/ 0 h 64"/>
                  <a:gd name="T4" fmla="*/ 2 w 29"/>
                  <a:gd name="T5" fmla="*/ 0 h 64"/>
                  <a:gd name="T6" fmla="*/ 2 w 29"/>
                  <a:gd name="T7" fmla="*/ 0 h 64"/>
                  <a:gd name="T8" fmla="*/ 2 w 29"/>
                  <a:gd name="T9" fmla="*/ 1 h 64"/>
                  <a:gd name="T10" fmla="*/ 2 w 29"/>
                  <a:gd name="T11" fmla="*/ 1 h 64"/>
                  <a:gd name="T12" fmla="*/ 1 w 29"/>
                  <a:gd name="T13" fmla="*/ 3 h 64"/>
                  <a:gd name="T14" fmla="*/ 1 w 29"/>
                  <a:gd name="T15" fmla="*/ 3 h 64"/>
                  <a:gd name="T16" fmla="*/ 1 w 29"/>
                  <a:gd name="T17" fmla="*/ 3 h 64"/>
                  <a:gd name="T18" fmla="*/ 1 w 29"/>
                  <a:gd name="T19" fmla="*/ 3 h 64"/>
                  <a:gd name="T20" fmla="*/ 1 w 29"/>
                  <a:gd name="T21" fmla="*/ 3 h 64"/>
                  <a:gd name="T22" fmla="*/ 1 w 29"/>
                  <a:gd name="T23" fmla="*/ 3 h 64"/>
                  <a:gd name="T24" fmla="*/ 1 w 29"/>
                  <a:gd name="T25" fmla="*/ 3 h 64"/>
                  <a:gd name="T26" fmla="*/ 1 w 29"/>
                  <a:gd name="T27" fmla="*/ 3 h 64"/>
                  <a:gd name="T28" fmla="*/ 1 w 29"/>
                  <a:gd name="T29" fmla="*/ 3 h 64"/>
                  <a:gd name="T30" fmla="*/ 2 w 29"/>
                  <a:gd name="T31" fmla="*/ 3 h 64"/>
                  <a:gd name="T32" fmla="*/ 2 w 29"/>
                  <a:gd name="T33" fmla="*/ 3 h 64"/>
                  <a:gd name="T34" fmla="*/ 1 w 29"/>
                  <a:gd name="T35" fmla="*/ 3 h 64"/>
                  <a:gd name="T36" fmla="*/ 1 w 29"/>
                  <a:gd name="T37" fmla="*/ 3 h 64"/>
                  <a:gd name="T38" fmla="*/ 1 w 29"/>
                  <a:gd name="T39" fmla="*/ 3 h 64"/>
                  <a:gd name="T40" fmla="*/ 1 w 29"/>
                  <a:gd name="T41" fmla="*/ 3 h 64"/>
                  <a:gd name="T42" fmla="*/ 1 w 29"/>
                  <a:gd name="T43" fmla="*/ 3 h 64"/>
                  <a:gd name="T44" fmla="*/ 1 w 29"/>
                  <a:gd name="T45" fmla="*/ 3 h 64"/>
                  <a:gd name="T46" fmla="*/ 0 w 29"/>
                  <a:gd name="T47" fmla="*/ 3 h 64"/>
                  <a:gd name="T48" fmla="*/ 0 w 29"/>
                  <a:gd name="T49" fmla="*/ 3 h 64"/>
                  <a:gd name="T50" fmla="*/ 1 w 29"/>
                  <a:gd name="T51" fmla="*/ 2 h 64"/>
                  <a:gd name="T52" fmla="*/ 1 w 29"/>
                  <a:gd name="T53" fmla="*/ 1 h 64"/>
                  <a:gd name="T54" fmla="*/ 1 w 29"/>
                  <a:gd name="T55" fmla="*/ 1 h 64"/>
                  <a:gd name="T56" fmla="*/ 1 w 29"/>
                  <a:gd name="T57" fmla="*/ 1 h 64"/>
                  <a:gd name="T58" fmla="*/ 1 w 29"/>
                  <a:gd name="T59" fmla="*/ 0 h 64"/>
                  <a:gd name="T60" fmla="*/ 1 w 29"/>
                  <a:gd name="T61" fmla="*/ 0 h 64"/>
                  <a:gd name="T62" fmla="*/ 1 w 29"/>
                  <a:gd name="T63" fmla="*/ 0 h 64"/>
                  <a:gd name="T64" fmla="*/ 2 w 29"/>
                  <a:gd name="T65" fmla="*/ 0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64"/>
                  <a:gd name="T101" fmla="*/ 29 w 29"/>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64">
                    <a:moveTo>
                      <a:pt x="21" y="0"/>
                    </a:moveTo>
                    <a:lnTo>
                      <a:pt x="24" y="0"/>
                    </a:lnTo>
                    <a:lnTo>
                      <a:pt x="20" y="15"/>
                    </a:lnTo>
                    <a:lnTo>
                      <a:pt x="29" y="15"/>
                    </a:lnTo>
                    <a:lnTo>
                      <a:pt x="29" y="17"/>
                    </a:lnTo>
                    <a:lnTo>
                      <a:pt x="18" y="17"/>
                    </a:lnTo>
                    <a:lnTo>
                      <a:pt x="10" y="50"/>
                    </a:lnTo>
                    <a:lnTo>
                      <a:pt x="8" y="52"/>
                    </a:lnTo>
                    <a:lnTo>
                      <a:pt x="8" y="59"/>
                    </a:lnTo>
                    <a:lnTo>
                      <a:pt x="10" y="59"/>
                    </a:lnTo>
                    <a:lnTo>
                      <a:pt x="10" y="58"/>
                    </a:lnTo>
                    <a:lnTo>
                      <a:pt x="11" y="58"/>
                    </a:lnTo>
                    <a:lnTo>
                      <a:pt x="11" y="57"/>
                    </a:lnTo>
                    <a:lnTo>
                      <a:pt x="13" y="55"/>
                    </a:lnTo>
                    <a:lnTo>
                      <a:pt x="15" y="54"/>
                    </a:lnTo>
                    <a:lnTo>
                      <a:pt x="17" y="51"/>
                    </a:lnTo>
                    <a:lnTo>
                      <a:pt x="18" y="52"/>
                    </a:lnTo>
                    <a:lnTo>
                      <a:pt x="15" y="57"/>
                    </a:lnTo>
                    <a:lnTo>
                      <a:pt x="13" y="59"/>
                    </a:lnTo>
                    <a:lnTo>
                      <a:pt x="10" y="61"/>
                    </a:lnTo>
                    <a:lnTo>
                      <a:pt x="8" y="62"/>
                    </a:lnTo>
                    <a:lnTo>
                      <a:pt x="6" y="64"/>
                    </a:lnTo>
                    <a:lnTo>
                      <a:pt x="3" y="64"/>
                    </a:lnTo>
                    <a:lnTo>
                      <a:pt x="0" y="62"/>
                    </a:lnTo>
                    <a:lnTo>
                      <a:pt x="0" y="52"/>
                    </a:lnTo>
                    <a:lnTo>
                      <a:pt x="1" y="48"/>
                    </a:lnTo>
                    <a:lnTo>
                      <a:pt x="11" y="17"/>
                    </a:lnTo>
                    <a:lnTo>
                      <a:pt x="1" y="17"/>
                    </a:lnTo>
                    <a:lnTo>
                      <a:pt x="3" y="16"/>
                    </a:lnTo>
                    <a:lnTo>
                      <a:pt x="8" y="15"/>
                    </a:lnTo>
                    <a:lnTo>
                      <a:pt x="13" y="12"/>
                    </a:lnTo>
                    <a:lnTo>
                      <a:pt x="15" y="9"/>
                    </a:lnTo>
                    <a:lnTo>
                      <a:pt x="21"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24" name="Freeform 425"/>
              <p:cNvSpPr>
                <a:spLocks noEditPoints="1"/>
              </p:cNvSpPr>
              <p:nvPr/>
            </p:nvSpPr>
            <p:spPr bwMode="auto">
              <a:xfrm>
                <a:off x="4912" y="3801"/>
                <a:ext cx="23" cy="25"/>
              </a:xfrm>
              <a:custGeom>
                <a:avLst/>
                <a:gdLst>
                  <a:gd name="T0" fmla="*/ 1 w 47"/>
                  <a:gd name="T1" fmla="*/ 0 h 51"/>
                  <a:gd name="T2" fmla="*/ 1 w 47"/>
                  <a:gd name="T3" fmla="*/ 0 h 51"/>
                  <a:gd name="T4" fmla="*/ 1 w 47"/>
                  <a:gd name="T5" fmla="*/ 0 h 51"/>
                  <a:gd name="T6" fmla="*/ 0 w 47"/>
                  <a:gd name="T7" fmla="*/ 1 h 51"/>
                  <a:gd name="T8" fmla="*/ 0 w 47"/>
                  <a:gd name="T9" fmla="*/ 2 h 51"/>
                  <a:gd name="T10" fmla="*/ 0 w 47"/>
                  <a:gd name="T11" fmla="*/ 2 h 51"/>
                  <a:gd name="T12" fmla="*/ 0 w 47"/>
                  <a:gd name="T13" fmla="*/ 2 h 51"/>
                  <a:gd name="T14" fmla="*/ 0 w 47"/>
                  <a:gd name="T15" fmla="*/ 2 h 51"/>
                  <a:gd name="T16" fmla="*/ 0 w 47"/>
                  <a:gd name="T17" fmla="*/ 3 h 51"/>
                  <a:gd name="T18" fmla="*/ 1 w 47"/>
                  <a:gd name="T19" fmla="*/ 3 h 51"/>
                  <a:gd name="T20" fmla="*/ 1 w 47"/>
                  <a:gd name="T21" fmla="*/ 2 h 51"/>
                  <a:gd name="T22" fmla="*/ 1 w 47"/>
                  <a:gd name="T23" fmla="*/ 2 h 51"/>
                  <a:gd name="T24" fmla="*/ 2 w 47"/>
                  <a:gd name="T25" fmla="*/ 1 h 51"/>
                  <a:gd name="T26" fmla="*/ 2 w 47"/>
                  <a:gd name="T27" fmla="*/ 0 h 51"/>
                  <a:gd name="T28" fmla="*/ 2 w 47"/>
                  <a:gd name="T29" fmla="*/ 0 h 51"/>
                  <a:gd name="T30" fmla="*/ 1 w 47"/>
                  <a:gd name="T31" fmla="*/ 0 h 51"/>
                  <a:gd name="T32" fmla="*/ 1 w 47"/>
                  <a:gd name="T33" fmla="*/ 0 h 51"/>
                  <a:gd name="T34" fmla="*/ 1 w 47"/>
                  <a:gd name="T35" fmla="*/ 0 h 51"/>
                  <a:gd name="T36" fmla="*/ 2 w 47"/>
                  <a:gd name="T37" fmla="*/ 0 h 51"/>
                  <a:gd name="T38" fmla="*/ 2 w 47"/>
                  <a:gd name="T39" fmla="*/ 0 h 51"/>
                  <a:gd name="T40" fmla="*/ 2 w 47"/>
                  <a:gd name="T41" fmla="*/ 0 h 51"/>
                  <a:gd name="T42" fmla="*/ 2 w 47"/>
                  <a:gd name="T43" fmla="*/ 1 h 51"/>
                  <a:gd name="T44" fmla="*/ 2 w 47"/>
                  <a:gd name="T45" fmla="*/ 1 h 51"/>
                  <a:gd name="T46" fmla="*/ 2 w 47"/>
                  <a:gd name="T47" fmla="*/ 2 h 51"/>
                  <a:gd name="T48" fmla="*/ 2 w 47"/>
                  <a:gd name="T49" fmla="*/ 2 h 51"/>
                  <a:gd name="T50" fmla="*/ 2 w 47"/>
                  <a:gd name="T51" fmla="*/ 2 h 51"/>
                  <a:gd name="T52" fmla="*/ 2 w 47"/>
                  <a:gd name="T53" fmla="*/ 2 h 51"/>
                  <a:gd name="T54" fmla="*/ 1 w 47"/>
                  <a:gd name="T55" fmla="*/ 2 h 51"/>
                  <a:gd name="T56" fmla="*/ 1 w 47"/>
                  <a:gd name="T57" fmla="*/ 3 h 51"/>
                  <a:gd name="T58" fmla="*/ 1 w 47"/>
                  <a:gd name="T59" fmla="*/ 3 h 51"/>
                  <a:gd name="T60" fmla="*/ 0 w 47"/>
                  <a:gd name="T61" fmla="*/ 3 h 51"/>
                  <a:gd name="T62" fmla="*/ 0 w 47"/>
                  <a:gd name="T63" fmla="*/ 3 h 51"/>
                  <a:gd name="T64" fmla="*/ 0 w 47"/>
                  <a:gd name="T65" fmla="*/ 2 h 51"/>
                  <a:gd name="T66" fmla="*/ 0 w 47"/>
                  <a:gd name="T67" fmla="*/ 2 h 51"/>
                  <a:gd name="T68" fmla="*/ 0 w 47"/>
                  <a:gd name="T69" fmla="*/ 2 h 51"/>
                  <a:gd name="T70" fmla="*/ 0 w 47"/>
                  <a:gd name="T71" fmla="*/ 1 h 51"/>
                  <a:gd name="T72" fmla="*/ 0 w 47"/>
                  <a:gd name="T73" fmla="*/ 1 h 51"/>
                  <a:gd name="T74" fmla="*/ 0 w 47"/>
                  <a:gd name="T75" fmla="*/ 1 h 51"/>
                  <a:gd name="T76" fmla="*/ 0 w 47"/>
                  <a:gd name="T77" fmla="*/ 0 h 51"/>
                  <a:gd name="T78" fmla="*/ 0 w 47"/>
                  <a:gd name="T79" fmla="*/ 0 h 51"/>
                  <a:gd name="T80" fmla="*/ 1 w 47"/>
                  <a:gd name="T81" fmla="*/ 0 h 51"/>
                  <a:gd name="T82" fmla="*/ 1 w 47"/>
                  <a:gd name="T83" fmla="*/ 0 h 51"/>
                  <a:gd name="T84" fmla="*/ 1 w 47"/>
                  <a:gd name="T85" fmla="*/ 0 h 51"/>
                  <a:gd name="T86" fmla="*/ 1 w 47"/>
                  <a:gd name="T87" fmla="*/ 0 h 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
                  <a:gd name="T133" fmla="*/ 0 h 51"/>
                  <a:gd name="T134" fmla="*/ 47 w 47"/>
                  <a:gd name="T135" fmla="*/ 51 h 5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 h="51">
                    <a:moveTo>
                      <a:pt x="26" y="3"/>
                    </a:moveTo>
                    <a:lnTo>
                      <a:pt x="23" y="6"/>
                    </a:lnTo>
                    <a:lnTo>
                      <a:pt x="19" y="9"/>
                    </a:lnTo>
                    <a:lnTo>
                      <a:pt x="10" y="25"/>
                    </a:lnTo>
                    <a:lnTo>
                      <a:pt x="9" y="37"/>
                    </a:lnTo>
                    <a:lnTo>
                      <a:pt x="9" y="39"/>
                    </a:lnTo>
                    <a:lnTo>
                      <a:pt x="10" y="44"/>
                    </a:lnTo>
                    <a:lnTo>
                      <a:pt x="12" y="46"/>
                    </a:lnTo>
                    <a:lnTo>
                      <a:pt x="14" y="48"/>
                    </a:lnTo>
                    <a:lnTo>
                      <a:pt x="21" y="48"/>
                    </a:lnTo>
                    <a:lnTo>
                      <a:pt x="24" y="45"/>
                    </a:lnTo>
                    <a:lnTo>
                      <a:pt x="28" y="42"/>
                    </a:lnTo>
                    <a:lnTo>
                      <a:pt x="37" y="25"/>
                    </a:lnTo>
                    <a:lnTo>
                      <a:pt x="38" y="13"/>
                    </a:lnTo>
                    <a:lnTo>
                      <a:pt x="37" y="9"/>
                    </a:lnTo>
                    <a:lnTo>
                      <a:pt x="31" y="3"/>
                    </a:lnTo>
                    <a:lnTo>
                      <a:pt x="26" y="3"/>
                    </a:lnTo>
                    <a:close/>
                    <a:moveTo>
                      <a:pt x="31" y="0"/>
                    </a:moveTo>
                    <a:lnTo>
                      <a:pt x="40" y="3"/>
                    </a:lnTo>
                    <a:lnTo>
                      <a:pt x="45" y="9"/>
                    </a:lnTo>
                    <a:lnTo>
                      <a:pt x="47" y="13"/>
                    </a:lnTo>
                    <a:lnTo>
                      <a:pt x="47" y="23"/>
                    </a:lnTo>
                    <a:lnTo>
                      <a:pt x="45" y="28"/>
                    </a:lnTo>
                    <a:lnTo>
                      <a:pt x="42" y="34"/>
                    </a:lnTo>
                    <a:lnTo>
                      <a:pt x="41" y="38"/>
                    </a:lnTo>
                    <a:lnTo>
                      <a:pt x="38" y="41"/>
                    </a:lnTo>
                    <a:lnTo>
                      <a:pt x="34" y="44"/>
                    </a:lnTo>
                    <a:lnTo>
                      <a:pt x="31" y="46"/>
                    </a:lnTo>
                    <a:lnTo>
                      <a:pt x="26" y="49"/>
                    </a:lnTo>
                    <a:lnTo>
                      <a:pt x="21" y="51"/>
                    </a:lnTo>
                    <a:lnTo>
                      <a:pt x="12" y="51"/>
                    </a:lnTo>
                    <a:lnTo>
                      <a:pt x="7" y="49"/>
                    </a:lnTo>
                    <a:lnTo>
                      <a:pt x="5" y="46"/>
                    </a:lnTo>
                    <a:lnTo>
                      <a:pt x="2" y="42"/>
                    </a:lnTo>
                    <a:lnTo>
                      <a:pt x="0" y="38"/>
                    </a:lnTo>
                    <a:lnTo>
                      <a:pt x="0" y="28"/>
                    </a:lnTo>
                    <a:lnTo>
                      <a:pt x="2" y="23"/>
                    </a:lnTo>
                    <a:lnTo>
                      <a:pt x="5" y="17"/>
                    </a:lnTo>
                    <a:lnTo>
                      <a:pt x="7" y="13"/>
                    </a:lnTo>
                    <a:lnTo>
                      <a:pt x="12" y="9"/>
                    </a:lnTo>
                    <a:lnTo>
                      <a:pt x="17" y="6"/>
                    </a:lnTo>
                    <a:lnTo>
                      <a:pt x="21" y="3"/>
                    </a:lnTo>
                    <a:lnTo>
                      <a:pt x="26" y="2"/>
                    </a:lnTo>
                    <a:lnTo>
                      <a:pt x="31"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25" name="Freeform 426"/>
              <p:cNvSpPr>
                <a:spLocks noEditPoints="1"/>
              </p:cNvSpPr>
              <p:nvPr/>
            </p:nvSpPr>
            <p:spPr bwMode="auto">
              <a:xfrm>
                <a:off x="4937" y="3801"/>
                <a:ext cx="30" cy="36"/>
              </a:xfrm>
              <a:custGeom>
                <a:avLst/>
                <a:gdLst>
                  <a:gd name="T0" fmla="*/ 0 w 61"/>
                  <a:gd name="T1" fmla="*/ 3 h 73"/>
                  <a:gd name="T2" fmla="*/ 0 w 61"/>
                  <a:gd name="T3" fmla="*/ 3 h 73"/>
                  <a:gd name="T4" fmla="*/ 0 w 61"/>
                  <a:gd name="T5" fmla="*/ 4 h 73"/>
                  <a:gd name="T6" fmla="*/ 1 w 61"/>
                  <a:gd name="T7" fmla="*/ 4 h 73"/>
                  <a:gd name="T8" fmla="*/ 2 w 61"/>
                  <a:gd name="T9" fmla="*/ 4 h 73"/>
                  <a:gd name="T10" fmla="*/ 2 w 61"/>
                  <a:gd name="T11" fmla="*/ 4 h 73"/>
                  <a:gd name="T12" fmla="*/ 2 w 61"/>
                  <a:gd name="T13" fmla="*/ 3 h 73"/>
                  <a:gd name="T14" fmla="*/ 2 w 61"/>
                  <a:gd name="T15" fmla="*/ 3 h 73"/>
                  <a:gd name="T16" fmla="*/ 1 w 61"/>
                  <a:gd name="T17" fmla="*/ 3 h 73"/>
                  <a:gd name="T18" fmla="*/ 1 w 61"/>
                  <a:gd name="T19" fmla="*/ 3 h 73"/>
                  <a:gd name="T20" fmla="*/ 1 w 61"/>
                  <a:gd name="T21" fmla="*/ 0 h 73"/>
                  <a:gd name="T22" fmla="*/ 1 w 61"/>
                  <a:gd name="T23" fmla="*/ 1 h 73"/>
                  <a:gd name="T24" fmla="*/ 1 w 61"/>
                  <a:gd name="T25" fmla="*/ 1 h 73"/>
                  <a:gd name="T26" fmla="*/ 1 w 61"/>
                  <a:gd name="T27" fmla="*/ 1 h 73"/>
                  <a:gd name="T28" fmla="*/ 2 w 61"/>
                  <a:gd name="T29" fmla="*/ 1 h 73"/>
                  <a:gd name="T30" fmla="*/ 2 w 61"/>
                  <a:gd name="T31" fmla="*/ 1 h 73"/>
                  <a:gd name="T32" fmla="*/ 2 w 61"/>
                  <a:gd name="T33" fmla="*/ 1 h 73"/>
                  <a:gd name="T34" fmla="*/ 2 w 61"/>
                  <a:gd name="T35" fmla="*/ 0 h 73"/>
                  <a:gd name="T36" fmla="*/ 2 w 61"/>
                  <a:gd name="T37" fmla="*/ 0 h 73"/>
                  <a:gd name="T38" fmla="*/ 1 w 61"/>
                  <a:gd name="T39" fmla="*/ 0 h 73"/>
                  <a:gd name="T40" fmla="*/ 2 w 61"/>
                  <a:gd name="T41" fmla="*/ 0 h 73"/>
                  <a:gd name="T42" fmla="*/ 2 w 61"/>
                  <a:gd name="T43" fmla="*/ 0 h 73"/>
                  <a:gd name="T44" fmla="*/ 3 w 61"/>
                  <a:gd name="T45" fmla="*/ 0 h 73"/>
                  <a:gd name="T46" fmla="*/ 3 w 61"/>
                  <a:gd name="T47" fmla="*/ 0 h 73"/>
                  <a:gd name="T48" fmla="*/ 3 w 61"/>
                  <a:gd name="T49" fmla="*/ 1 h 73"/>
                  <a:gd name="T50" fmla="*/ 2 w 61"/>
                  <a:gd name="T51" fmla="*/ 1 h 73"/>
                  <a:gd name="T52" fmla="*/ 1 w 61"/>
                  <a:gd name="T53" fmla="*/ 2 h 73"/>
                  <a:gd name="T54" fmla="*/ 1 w 61"/>
                  <a:gd name="T55" fmla="*/ 2 h 73"/>
                  <a:gd name="T56" fmla="*/ 1 w 61"/>
                  <a:gd name="T57" fmla="*/ 2 h 73"/>
                  <a:gd name="T58" fmla="*/ 1 w 61"/>
                  <a:gd name="T59" fmla="*/ 2 h 73"/>
                  <a:gd name="T60" fmla="*/ 2 w 61"/>
                  <a:gd name="T61" fmla="*/ 2 h 73"/>
                  <a:gd name="T62" fmla="*/ 2 w 61"/>
                  <a:gd name="T63" fmla="*/ 3 h 73"/>
                  <a:gd name="T64" fmla="*/ 3 w 61"/>
                  <a:gd name="T65" fmla="*/ 3 h 73"/>
                  <a:gd name="T66" fmla="*/ 2 w 61"/>
                  <a:gd name="T67" fmla="*/ 4 h 73"/>
                  <a:gd name="T68" fmla="*/ 1 w 61"/>
                  <a:gd name="T69" fmla="*/ 4 h 73"/>
                  <a:gd name="T70" fmla="*/ 0 w 61"/>
                  <a:gd name="T71" fmla="*/ 4 h 73"/>
                  <a:gd name="T72" fmla="*/ 0 w 61"/>
                  <a:gd name="T73" fmla="*/ 4 h 73"/>
                  <a:gd name="T74" fmla="*/ 0 w 61"/>
                  <a:gd name="T75" fmla="*/ 3 h 73"/>
                  <a:gd name="T76" fmla="*/ 0 w 61"/>
                  <a:gd name="T77" fmla="*/ 3 h 73"/>
                  <a:gd name="T78" fmla="*/ 0 w 61"/>
                  <a:gd name="T79" fmla="*/ 3 h 73"/>
                  <a:gd name="T80" fmla="*/ 0 w 61"/>
                  <a:gd name="T81" fmla="*/ 2 h 73"/>
                  <a:gd name="T82" fmla="*/ 0 w 61"/>
                  <a:gd name="T83" fmla="*/ 2 h 73"/>
                  <a:gd name="T84" fmla="*/ 0 w 61"/>
                  <a:gd name="T85" fmla="*/ 2 h 73"/>
                  <a:gd name="T86" fmla="*/ 1 w 61"/>
                  <a:gd name="T87" fmla="*/ 2 h 73"/>
                  <a:gd name="T88" fmla="*/ 1 w 61"/>
                  <a:gd name="T89" fmla="*/ 1 h 73"/>
                  <a:gd name="T90" fmla="*/ 0 w 61"/>
                  <a:gd name="T91" fmla="*/ 1 h 73"/>
                  <a:gd name="T92" fmla="*/ 0 w 61"/>
                  <a:gd name="T93" fmla="*/ 1 h 73"/>
                  <a:gd name="T94" fmla="*/ 1 w 61"/>
                  <a:gd name="T95" fmla="*/ 0 h 73"/>
                  <a:gd name="T96" fmla="*/ 2 w 61"/>
                  <a:gd name="T97" fmla="*/ 0 h 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73"/>
                  <a:gd name="T149" fmla="*/ 61 w 61"/>
                  <a:gd name="T150" fmla="*/ 73 h 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73">
                    <a:moveTo>
                      <a:pt x="19" y="49"/>
                    </a:moveTo>
                    <a:lnTo>
                      <a:pt x="13" y="52"/>
                    </a:lnTo>
                    <a:lnTo>
                      <a:pt x="10" y="55"/>
                    </a:lnTo>
                    <a:lnTo>
                      <a:pt x="9" y="58"/>
                    </a:lnTo>
                    <a:lnTo>
                      <a:pt x="9" y="63"/>
                    </a:lnTo>
                    <a:lnTo>
                      <a:pt x="12" y="67"/>
                    </a:lnTo>
                    <a:lnTo>
                      <a:pt x="14" y="69"/>
                    </a:lnTo>
                    <a:lnTo>
                      <a:pt x="19" y="70"/>
                    </a:lnTo>
                    <a:lnTo>
                      <a:pt x="28" y="70"/>
                    </a:lnTo>
                    <a:lnTo>
                      <a:pt x="33" y="69"/>
                    </a:lnTo>
                    <a:lnTo>
                      <a:pt x="37" y="69"/>
                    </a:lnTo>
                    <a:lnTo>
                      <a:pt x="40" y="66"/>
                    </a:lnTo>
                    <a:lnTo>
                      <a:pt x="42" y="60"/>
                    </a:lnTo>
                    <a:lnTo>
                      <a:pt x="42" y="59"/>
                    </a:lnTo>
                    <a:lnTo>
                      <a:pt x="40" y="56"/>
                    </a:lnTo>
                    <a:lnTo>
                      <a:pt x="37" y="55"/>
                    </a:lnTo>
                    <a:lnTo>
                      <a:pt x="33" y="52"/>
                    </a:lnTo>
                    <a:lnTo>
                      <a:pt x="28" y="52"/>
                    </a:lnTo>
                    <a:lnTo>
                      <a:pt x="24" y="51"/>
                    </a:lnTo>
                    <a:lnTo>
                      <a:pt x="19" y="49"/>
                    </a:lnTo>
                    <a:close/>
                    <a:moveTo>
                      <a:pt x="30" y="3"/>
                    </a:moveTo>
                    <a:lnTo>
                      <a:pt x="24" y="9"/>
                    </a:lnTo>
                    <a:lnTo>
                      <a:pt x="21" y="13"/>
                    </a:lnTo>
                    <a:lnTo>
                      <a:pt x="20" y="17"/>
                    </a:lnTo>
                    <a:lnTo>
                      <a:pt x="20" y="24"/>
                    </a:lnTo>
                    <a:lnTo>
                      <a:pt x="21" y="27"/>
                    </a:lnTo>
                    <a:lnTo>
                      <a:pt x="26" y="31"/>
                    </a:lnTo>
                    <a:lnTo>
                      <a:pt x="31" y="31"/>
                    </a:lnTo>
                    <a:lnTo>
                      <a:pt x="33" y="30"/>
                    </a:lnTo>
                    <a:lnTo>
                      <a:pt x="35" y="28"/>
                    </a:lnTo>
                    <a:lnTo>
                      <a:pt x="38" y="25"/>
                    </a:lnTo>
                    <a:lnTo>
                      <a:pt x="40" y="23"/>
                    </a:lnTo>
                    <a:lnTo>
                      <a:pt x="41" y="18"/>
                    </a:lnTo>
                    <a:lnTo>
                      <a:pt x="41" y="16"/>
                    </a:lnTo>
                    <a:lnTo>
                      <a:pt x="42" y="13"/>
                    </a:lnTo>
                    <a:lnTo>
                      <a:pt x="42" y="11"/>
                    </a:lnTo>
                    <a:lnTo>
                      <a:pt x="40" y="6"/>
                    </a:lnTo>
                    <a:lnTo>
                      <a:pt x="37" y="4"/>
                    </a:lnTo>
                    <a:lnTo>
                      <a:pt x="33" y="3"/>
                    </a:lnTo>
                    <a:lnTo>
                      <a:pt x="30" y="3"/>
                    </a:lnTo>
                    <a:close/>
                    <a:moveTo>
                      <a:pt x="34" y="0"/>
                    </a:moveTo>
                    <a:lnTo>
                      <a:pt x="37" y="0"/>
                    </a:lnTo>
                    <a:lnTo>
                      <a:pt x="40" y="2"/>
                    </a:lnTo>
                    <a:lnTo>
                      <a:pt x="42" y="2"/>
                    </a:lnTo>
                    <a:lnTo>
                      <a:pt x="45" y="4"/>
                    </a:lnTo>
                    <a:lnTo>
                      <a:pt x="61" y="4"/>
                    </a:lnTo>
                    <a:lnTo>
                      <a:pt x="59" y="10"/>
                    </a:lnTo>
                    <a:lnTo>
                      <a:pt x="49" y="10"/>
                    </a:lnTo>
                    <a:lnTo>
                      <a:pt x="51" y="11"/>
                    </a:lnTo>
                    <a:lnTo>
                      <a:pt x="51" y="20"/>
                    </a:lnTo>
                    <a:lnTo>
                      <a:pt x="45" y="28"/>
                    </a:lnTo>
                    <a:lnTo>
                      <a:pt x="41" y="31"/>
                    </a:lnTo>
                    <a:lnTo>
                      <a:pt x="35" y="32"/>
                    </a:lnTo>
                    <a:lnTo>
                      <a:pt x="28" y="34"/>
                    </a:lnTo>
                    <a:lnTo>
                      <a:pt x="24" y="35"/>
                    </a:lnTo>
                    <a:lnTo>
                      <a:pt x="21" y="37"/>
                    </a:lnTo>
                    <a:lnTo>
                      <a:pt x="21" y="38"/>
                    </a:lnTo>
                    <a:lnTo>
                      <a:pt x="20" y="38"/>
                    </a:lnTo>
                    <a:lnTo>
                      <a:pt x="20" y="41"/>
                    </a:lnTo>
                    <a:lnTo>
                      <a:pt x="23" y="42"/>
                    </a:lnTo>
                    <a:lnTo>
                      <a:pt x="24" y="42"/>
                    </a:lnTo>
                    <a:lnTo>
                      <a:pt x="34" y="46"/>
                    </a:lnTo>
                    <a:lnTo>
                      <a:pt x="38" y="46"/>
                    </a:lnTo>
                    <a:lnTo>
                      <a:pt x="44" y="49"/>
                    </a:lnTo>
                    <a:lnTo>
                      <a:pt x="48" y="53"/>
                    </a:lnTo>
                    <a:lnTo>
                      <a:pt x="49" y="58"/>
                    </a:lnTo>
                    <a:lnTo>
                      <a:pt x="48" y="62"/>
                    </a:lnTo>
                    <a:lnTo>
                      <a:pt x="41" y="69"/>
                    </a:lnTo>
                    <a:lnTo>
                      <a:pt x="37" y="70"/>
                    </a:lnTo>
                    <a:lnTo>
                      <a:pt x="23" y="73"/>
                    </a:lnTo>
                    <a:lnTo>
                      <a:pt x="14" y="73"/>
                    </a:lnTo>
                    <a:lnTo>
                      <a:pt x="10" y="72"/>
                    </a:lnTo>
                    <a:lnTo>
                      <a:pt x="5" y="69"/>
                    </a:lnTo>
                    <a:lnTo>
                      <a:pt x="2" y="66"/>
                    </a:lnTo>
                    <a:lnTo>
                      <a:pt x="0" y="63"/>
                    </a:lnTo>
                    <a:lnTo>
                      <a:pt x="0" y="59"/>
                    </a:lnTo>
                    <a:lnTo>
                      <a:pt x="2" y="58"/>
                    </a:lnTo>
                    <a:lnTo>
                      <a:pt x="3" y="55"/>
                    </a:lnTo>
                    <a:lnTo>
                      <a:pt x="7" y="51"/>
                    </a:lnTo>
                    <a:lnTo>
                      <a:pt x="12" y="51"/>
                    </a:lnTo>
                    <a:lnTo>
                      <a:pt x="14" y="48"/>
                    </a:lnTo>
                    <a:lnTo>
                      <a:pt x="14" y="46"/>
                    </a:lnTo>
                    <a:lnTo>
                      <a:pt x="13" y="45"/>
                    </a:lnTo>
                    <a:lnTo>
                      <a:pt x="13" y="42"/>
                    </a:lnTo>
                    <a:lnTo>
                      <a:pt x="14" y="41"/>
                    </a:lnTo>
                    <a:lnTo>
                      <a:pt x="14" y="39"/>
                    </a:lnTo>
                    <a:lnTo>
                      <a:pt x="17" y="37"/>
                    </a:lnTo>
                    <a:lnTo>
                      <a:pt x="23" y="34"/>
                    </a:lnTo>
                    <a:lnTo>
                      <a:pt x="20" y="32"/>
                    </a:lnTo>
                    <a:lnTo>
                      <a:pt x="16" y="31"/>
                    </a:lnTo>
                    <a:lnTo>
                      <a:pt x="14" y="28"/>
                    </a:lnTo>
                    <a:lnTo>
                      <a:pt x="12" y="27"/>
                    </a:lnTo>
                    <a:lnTo>
                      <a:pt x="10" y="23"/>
                    </a:lnTo>
                    <a:lnTo>
                      <a:pt x="10" y="20"/>
                    </a:lnTo>
                    <a:lnTo>
                      <a:pt x="13" y="11"/>
                    </a:lnTo>
                    <a:lnTo>
                      <a:pt x="17" y="6"/>
                    </a:lnTo>
                    <a:lnTo>
                      <a:pt x="23" y="3"/>
                    </a:lnTo>
                    <a:lnTo>
                      <a:pt x="34"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26" name="Freeform 427"/>
              <p:cNvSpPr>
                <a:spLocks/>
              </p:cNvSpPr>
              <p:nvPr/>
            </p:nvSpPr>
            <p:spPr bwMode="auto">
              <a:xfrm>
                <a:off x="4965" y="3801"/>
                <a:ext cx="21" cy="25"/>
              </a:xfrm>
              <a:custGeom>
                <a:avLst/>
                <a:gdLst>
                  <a:gd name="T0" fmla="*/ 2 w 40"/>
                  <a:gd name="T1" fmla="*/ 0 h 49"/>
                  <a:gd name="T2" fmla="*/ 1 w 40"/>
                  <a:gd name="T3" fmla="*/ 2 h 49"/>
                  <a:gd name="T4" fmla="*/ 2 w 40"/>
                  <a:gd name="T5" fmla="*/ 1 h 49"/>
                  <a:gd name="T6" fmla="*/ 2 w 40"/>
                  <a:gd name="T7" fmla="*/ 1 h 49"/>
                  <a:gd name="T8" fmla="*/ 3 w 40"/>
                  <a:gd name="T9" fmla="*/ 1 h 49"/>
                  <a:gd name="T10" fmla="*/ 3 w 40"/>
                  <a:gd name="T11" fmla="*/ 0 h 49"/>
                  <a:gd name="T12" fmla="*/ 3 w 40"/>
                  <a:gd name="T13" fmla="*/ 0 h 49"/>
                  <a:gd name="T14" fmla="*/ 3 w 40"/>
                  <a:gd name="T15" fmla="*/ 1 h 49"/>
                  <a:gd name="T16" fmla="*/ 3 w 40"/>
                  <a:gd name="T17" fmla="*/ 1 h 49"/>
                  <a:gd name="T18" fmla="*/ 3 w 40"/>
                  <a:gd name="T19" fmla="*/ 1 h 49"/>
                  <a:gd name="T20" fmla="*/ 3 w 40"/>
                  <a:gd name="T21" fmla="*/ 1 h 49"/>
                  <a:gd name="T22" fmla="*/ 3 w 40"/>
                  <a:gd name="T23" fmla="*/ 1 h 49"/>
                  <a:gd name="T24" fmla="*/ 3 w 40"/>
                  <a:gd name="T25" fmla="*/ 1 h 49"/>
                  <a:gd name="T26" fmla="*/ 3 w 40"/>
                  <a:gd name="T27" fmla="*/ 1 h 49"/>
                  <a:gd name="T28" fmla="*/ 3 w 40"/>
                  <a:gd name="T29" fmla="*/ 1 h 49"/>
                  <a:gd name="T30" fmla="*/ 3 w 40"/>
                  <a:gd name="T31" fmla="*/ 1 h 49"/>
                  <a:gd name="T32" fmla="*/ 3 w 40"/>
                  <a:gd name="T33" fmla="*/ 1 h 49"/>
                  <a:gd name="T34" fmla="*/ 3 w 40"/>
                  <a:gd name="T35" fmla="*/ 1 h 49"/>
                  <a:gd name="T36" fmla="*/ 2 w 40"/>
                  <a:gd name="T37" fmla="*/ 1 h 49"/>
                  <a:gd name="T38" fmla="*/ 2 w 40"/>
                  <a:gd name="T39" fmla="*/ 1 h 49"/>
                  <a:gd name="T40" fmla="*/ 2 w 40"/>
                  <a:gd name="T41" fmla="*/ 2 h 49"/>
                  <a:gd name="T42" fmla="*/ 1 w 40"/>
                  <a:gd name="T43" fmla="*/ 2 h 49"/>
                  <a:gd name="T44" fmla="*/ 1 w 40"/>
                  <a:gd name="T45" fmla="*/ 2 h 49"/>
                  <a:gd name="T46" fmla="*/ 1 w 40"/>
                  <a:gd name="T47" fmla="*/ 3 h 49"/>
                  <a:gd name="T48" fmla="*/ 1 w 40"/>
                  <a:gd name="T49" fmla="*/ 3 h 49"/>
                  <a:gd name="T50" fmla="*/ 1 w 40"/>
                  <a:gd name="T51" fmla="*/ 3 h 49"/>
                  <a:gd name="T52" fmla="*/ 1 w 40"/>
                  <a:gd name="T53" fmla="*/ 3 h 49"/>
                  <a:gd name="T54" fmla="*/ 1 w 40"/>
                  <a:gd name="T55" fmla="*/ 4 h 49"/>
                  <a:gd name="T56" fmla="*/ 0 w 40"/>
                  <a:gd name="T57" fmla="*/ 4 h 49"/>
                  <a:gd name="T58" fmla="*/ 1 w 40"/>
                  <a:gd name="T59" fmla="*/ 1 h 49"/>
                  <a:gd name="T60" fmla="*/ 1 w 40"/>
                  <a:gd name="T61" fmla="*/ 1 h 49"/>
                  <a:gd name="T62" fmla="*/ 1 w 40"/>
                  <a:gd name="T63" fmla="*/ 1 h 49"/>
                  <a:gd name="T64" fmla="*/ 1 w 40"/>
                  <a:gd name="T65" fmla="*/ 1 h 49"/>
                  <a:gd name="T66" fmla="*/ 1 w 40"/>
                  <a:gd name="T67" fmla="*/ 1 h 49"/>
                  <a:gd name="T68" fmla="*/ 1 w 40"/>
                  <a:gd name="T69" fmla="*/ 1 h 49"/>
                  <a:gd name="T70" fmla="*/ 2 w 40"/>
                  <a:gd name="T71" fmla="*/ 0 h 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
                  <a:gd name="T109" fmla="*/ 0 h 49"/>
                  <a:gd name="T110" fmla="*/ 40 w 40"/>
                  <a:gd name="T111" fmla="*/ 49 h 4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 h="49">
                    <a:moveTo>
                      <a:pt x="21" y="0"/>
                    </a:moveTo>
                    <a:lnTo>
                      <a:pt x="15" y="27"/>
                    </a:lnTo>
                    <a:lnTo>
                      <a:pt x="24" y="13"/>
                    </a:lnTo>
                    <a:lnTo>
                      <a:pt x="31" y="4"/>
                    </a:lnTo>
                    <a:lnTo>
                      <a:pt x="33" y="2"/>
                    </a:lnTo>
                    <a:lnTo>
                      <a:pt x="38" y="0"/>
                    </a:lnTo>
                    <a:lnTo>
                      <a:pt x="39" y="0"/>
                    </a:lnTo>
                    <a:lnTo>
                      <a:pt x="39" y="2"/>
                    </a:lnTo>
                    <a:lnTo>
                      <a:pt x="40" y="3"/>
                    </a:lnTo>
                    <a:lnTo>
                      <a:pt x="40" y="9"/>
                    </a:lnTo>
                    <a:lnTo>
                      <a:pt x="39" y="10"/>
                    </a:lnTo>
                    <a:lnTo>
                      <a:pt x="38" y="13"/>
                    </a:lnTo>
                    <a:lnTo>
                      <a:pt x="38" y="14"/>
                    </a:lnTo>
                    <a:lnTo>
                      <a:pt x="36" y="16"/>
                    </a:lnTo>
                    <a:lnTo>
                      <a:pt x="33" y="16"/>
                    </a:lnTo>
                    <a:lnTo>
                      <a:pt x="33" y="14"/>
                    </a:lnTo>
                    <a:lnTo>
                      <a:pt x="32" y="13"/>
                    </a:lnTo>
                    <a:lnTo>
                      <a:pt x="32" y="10"/>
                    </a:lnTo>
                    <a:lnTo>
                      <a:pt x="29" y="10"/>
                    </a:lnTo>
                    <a:lnTo>
                      <a:pt x="25" y="14"/>
                    </a:lnTo>
                    <a:lnTo>
                      <a:pt x="19" y="23"/>
                    </a:lnTo>
                    <a:lnTo>
                      <a:pt x="15" y="28"/>
                    </a:lnTo>
                    <a:lnTo>
                      <a:pt x="14" y="31"/>
                    </a:lnTo>
                    <a:lnTo>
                      <a:pt x="12" y="35"/>
                    </a:lnTo>
                    <a:lnTo>
                      <a:pt x="11" y="38"/>
                    </a:lnTo>
                    <a:lnTo>
                      <a:pt x="11" y="41"/>
                    </a:lnTo>
                    <a:lnTo>
                      <a:pt x="10" y="42"/>
                    </a:lnTo>
                    <a:lnTo>
                      <a:pt x="8" y="49"/>
                    </a:lnTo>
                    <a:lnTo>
                      <a:pt x="0" y="49"/>
                    </a:lnTo>
                    <a:lnTo>
                      <a:pt x="10" y="16"/>
                    </a:lnTo>
                    <a:lnTo>
                      <a:pt x="10" y="13"/>
                    </a:lnTo>
                    <a:lnTo>
                      <a:pt x="11" y="9"/>
                    </a:lnTo>
                    <a:lnTo>
                      <a:pt x="11" y="6"/>
                    </a:lnTo>
                    <a:lnTo>
                      <a:pt x="3" y="6"/>
                    </a:lnTo>
                    <a:lnTo>
                      <a:pt x="3" y="3"/>
                    </a:lnTo>
                    <a:lnTo>
                      <a:pt x="21"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27" name="Freeform 428"/>
              <p:cNvSpPr>
                <a:spLocks noEditPoints="1"/>
              </p:cNvSpPr>
              <p:nvPr/>
            </p:nvSpPr>
            <p:spPr bwMode="auto">
              <a:xfrm>
                <a:off x="4987" y="3801"/>
                <a:ext cx="25" cy="25"/>
              </a:xfrm>
              <a:custGeom>
                <a:avLst/>
                <a:gdLst>
                  <a:gd name="T0" fmla="*/ 1 w 51"/>
                  <a:gd name="T1" fmla="*/ 0 h 51"/>
                  <a:gd name="T2" fmla="*/ 1 w 51"/>
                  <a:gd name="T3" fmla="*/ 0 h 51"/>
                  <a:gd name="T4" fmla="*/ 0 w 51"/>
                  <a:gd name="T5" fmla="*/ 1 h 51"/>
                  <a:gd name="T6" fmla="*/ 0 w 51"/>
                  <a:gd name="T7" fmla="*/ 2 h 51"/>
                  <a:gd name="T8" fmla="*/ 0 w 51"/>
                  <a:gd name="T9" fmla="*/ 2 h 51"/>
                  <a:gd name="T10" fmla="*/ 0 w 51"/>
                  <a:gd name="T11" fmla="*/ 2 h 51"/>
                  <a:gd name="T12" fmla="*/ 1 w 51"/>
                  <a:gd name="T13" fmla="*/ 2 h 51"/>
                  <a:gd name="T14" fmla="*/ 1 w 51"/>
                  <a:gd name="T15" fmla="*/ 2 h 51"/>
                  <a:gd name="T16" fmla="*/ 1 w 51"/>
                  <a:gd name="T17" fmla="*/ 2 h 51"/>
                  <a:gd name="T18" fmla="*/ 1 w 51"/>
                  <a:gd name="T19" fmla="*/ 2 h 51"/>
                  <a:gd name="T20" fmla="*/ 2 w 51"/>
                  <a:gd name="T21" fmla="*/ 1 h 51"/>
                  <a:gd name="T22" fmla="*/ 2 w 51"/>
                  <a:gd name="T23" fmla="*/ 0 h 51"/>
                  <a:gd name="T24" fmla="*/ 2 w 51"/>
                  <a:gd name="T25" fmla="*/ 0 h 51"/>
                  <a:gd name="T26" fmla="*/ 2 w 51"/>
                  <a:gd name="T27" fmla="*/ 0 h 51"/>
                  <a:gd name="T28" fmla="*/ 2 w 51"/>
                  <a:gd name="T29" fmla="*/ 0 h 51"/>
                  <a:gd name="T30" fmla="*/ 2 w 51"/>
                  <a:gd name="T31" fmla="*/ 0 h 51"/>
                  <a:gd name="T32" fmla="*/ 1 w 51"/>
                  <a:gd name="T33" fmla="*/ 0 h 51"/>
                  <a:gd name="T34" fmla="*/ 1 w 51"/>
                  <a:gd name="T35" fmla="*/ 0 h 51"/>
                  <a:gd name="T36" fmla="*/ 2 w 51"/>
                  <a:gd name="T37" fmla="*/ 0 h 51"/>
                  <a:gd name="T38" fmla="*/ 2 w 51"/>
                  <a:gd name="T39" fmla="*/ 0 h 51"/>
                  <a:gd name="T40" fmla="*/ 2 w 51"/>
                  <a:gd name="T41" fmla="*/ 0 h 51"/>
                  <a:gd name="T42" fmla="*/ 2 w 51"/>
                  <a:gd name="T43" fmla="*/ 0 h 51"/>
                  <a:gd name="T44" fmla="*/ 2 w 51"/>
                  <a:gd name="T45" fmla="*/ 0 h 51"/>
                  <a:gd name="T46" fmla="*/ 3 w 51"/>
                  <a:gd name="T47" fmla="*/ 0 h 51"/>
                  <a:gd name="T48" fmla="*/ 2 w 51"/>
                  <a:gd name="T49" fmla="*/ 2 h 51"/>
                  <a:gd name="T50" fmla="*/ 2 w 51"/>
                  <a:gd name="T51" fmla="*/ 2 h 51"/>
                  <a:gd name="T52" fmla="*/ 2 w 51"/>
                  <a:gd name="T53" fmla="*/ 2 h 51"/>
                  <a:gd name="T54" fmla="*/ 2 w 51"/>
                  <a:gd name="T55" fmla="*/ 2 h 51"/>
                  <a:gd name="T56" fmla="*/ 2 w 51"/>
                  <a:gd name="T57" fmla="*/ 2 h 51"/>
                  <a:gd name="T58" fmla="*/ 2 w 51"/>
                  <a:gd name="T59" fmla="*/ 2 h 51"/>
                  <a:gd name="T60" fmla="*/ 2 w 51"/>
                  <a:gd name="T61" fmla="*/ 2 h 51"/>
                  <a:gd name="T62" fmla="*/ 3 w 51"/>
                  <a:gd name="T63" fmla="*/ 2 h 51"/>
                  <a:gd name="T64" fmla="*/ 2 w 51"/>
                  <a:gd name="T65" fmla="*/ 3 h 51"/>
                  <a:gd name="T66" fmla="*/ 2 w 51"/>
                  <a:gd name="T67" fmla="*/ 3 h 51"/>
                  <a:gd name="T68" fmla="*/ 2 w 51"/>
                  <a:gd name="T69" fmla="*/ 3 h 51"/>
                  <a:gd name="T70" fmla="*/ 1 w 51"/>
                  <a:gd name="T71" fmla="*/ 3 h 51"/>
                  <a:gd name="T72" fmla="*/ 1 w 51"/>
                  <a:gd name="T73" fmla="*/ 3 h 51"/>
                  <a:gd name="T74" fmla="*/ 1 w 51"/>
                  <a:gd name="T75" fmla="*/ 2 h 51"/>
                  <a:gd name="T76" fmla="*/ 1 w 51"/>
                  <a:gd name="T77" fmla="*/ 2 h 51"/>
                  <a:gd name="T78" fmla="*/ 1 w 51"/>
                  <a:gd name="T79" fmla="*/ 2 h 51"/>
                  <a:gd name="T80" fmla="*/ 2 w 51"/>
                  <a:gd name="T81" fmla="*/ 2 h 51"/>
                  <a:gd name="T82" fmla="*/ 1 w 51"/>
                  <a:gd name="T83" fmla="*/ 2 h 51"/>
                  <a:gd name="T84" fmla="*/ 0 w 51"/>
                  <a:gd name="T85" fmla="*/ 3 h 51"/>
                  <a:gd name="T86" fmla="*/ 0 w 51"/>
                  <a:gd name="T87" fmla="*/ 3 h 51"/>
                  <a:gd name="T88" fmla="*/ 0 w 51"/>
                  <a:gd name="T89" fmla="*/ 2 h 51"/>
                  <a:gd name="T90" fmla="*/ 0 w 51"/>
                  <a:gd name="T91" fmla="*/ 2 h 51"/>
                  <a:gd name="T92" fmla="*/ 0 w 51"/>
                  <a:gd name="T93" fmla="*/ 2 h 51"/>
                  <a:gd name="T94" fmla="*/ 0 w 51"/>
                  <a:gd name="T95" fmla="*/ 1 h 51"/>
                  <a:gd name="T96" fmla="*/ 0 w 51"/>
                  <a:gd name="T97" fmla="*/ 1 h 51"/>
                  <a:gd name="T98" fmla="*/ 0 w 51"/>
                  <a:gd name="T99" fmla="*/ 0 h 51"/>
                  <a:gd name="T100" fmla="*/ 0 w 51"/>
                  <a:gd name="T101" fmla="*/ 0 h 51"/>
                  <a:gd name="T102" fmla="*/ 1 w 51"/>
                  <a:gd name="T103" fmla="*/ 0 h 51"/>
                  <a:gd name="T104" fmla="*/ 1 w 51"/>
                  <a:gd name="T105" fmla="*/ 0 h 51"/>
                  <a:gd name="T106" fmla="*/ 1 w 51"/>
                  <a:gd name="T107" fmla="*/ 0 h 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1"/>
                  <a:gd name="T163" fmla="*/ 0 h 51"/>
                  <a:gd name="T164" fmla="*/ 51 w 51"/>
                  <a:gd name="T165" fmla="*/ 51 h 5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1" h="51">
                    <a:moveTo>
                      <a:pt x="30" y="3"/>
                    </a:moveTo>
                    <a:lnTo>
                      <a:pt x="24" y="6"/>
                    </a:lnTo>
                    <a:lnTo>
                      <a:pt x="13" y="20"/>
                    </a:lnTo>
                    <a:lnTo>
                      <a:pt x="9" y="37"/>
                    </a:lnTo>
                    <a:lnTo>
                      <a:pt x="11" y="42"/>
                    </a:lnTo>
                    <a:lnTo>
                      <a:pt x="14" y="45"/>
                    </a:lnTo>
                    <a:lnTo>
                      <a:pt x="16" y="45"/>
                    </a:lnTo>
                    <a:lnTo>
                      <a:pt x="20" y="44"/>
                    </a:lnTo>
                    <a:lnTo>
                      <a:pt x="24" y="41"/>
                    </a:lnTo>
                    <a:lnTo>
                      <a:pt x="30" y="35"/>
                    </a:lnTo>
                    <a:lnTo>
                      <a:pt x="37" y="24"/>
                    </a:lnTo>
                    <a:lnTo>
                      <a:pt x="38" y="11"/>
                    </a:lnTo>
                    <a:lnTo>
                      <a:pt x="38" y="7"/>
                    </a:lnTo>
                    <a:lnTo>
                      <a:pt x="35" y="6"/>
                    </a:lnTo>
                    <a:lnTo>
                      <a:pt x="34" y="4"/>
                    </a:lnTo>
                    <a:lnTo>
                      <a:pt x="34" y="3"/>
                    </a:lnTo>
                    <a:lnTo>
                      <a:pt x="30" y="3"/>
                    </a:lnTo>
                    <a:close/>
                    <a:moveTo>
                      <a:pt x="31" y="0"/>
                    </a:moveTo>
                    <a:lnTo>
                      <a:pt x="35" y="2"/>
                    </a:lnTo>
                    <a:lnTo>
                      <a:pt x="37" y="3"/>
                    </a:lnTo>
                    <a:lnTo>
                      <a:pt x="38" y="6"/>
                    </a:lnTo>
                    <a:lnTo>
                      <a:pt x="41" y="9"/>
                    </a:lnTo>
                    <a:lnTo>
                      <a:pt x="42" y="3"/>
                    </a:lnTo>
                    <a:lnTo>
                      <a:pt x="51" y="0"/>
                    </a:lnTo>
                    <a:lnTo>
                      <a:pt x="41" y="38"/>
                    </a:lnTo>
                    <a:lnTo>
                      <a:pt x="39" y="42"/>
                    </a:lnTo>
                    <a:lnTo>
                      <a:pt x="39" y="45"/>
                    </a:lnTo>
                    <a:lnTo>
                      <a:pt x="41" y="46"/>
                    </a:lnTo>
                    <a:lnTo>
                      <a:pt x="41" y="45"/>
                    </a:lnTo>
                    <a:lnTo>
                      <a:pt x="44" y="42"/>
                    </a:lnTo>
                    <a:lnTo>
                      <a:pt x="45" y="38"/>
                    </a:lnTo>
                    <a:lnTo>
                      <a:pt x="48" y="41"/>
                    </a:lnTo>
                    <a:lnTo>
                      <a:pt x="41" y="48"/>
                    </a:lnTo>
                    <a:lnTo>
                      <a:pt x="38" y="49"/>
                    </a:lnTo>
                    <a:lnTo>
                      <a:pt x="37" y="51"/>
                    </a:lnTo>
                    <a:lnTo>
                      <a:pt x="31" y="51"/>
                    </a:lnTo>
                    <a:lnTo>
                      <a:pt x="31" y="48"/>
                    </a:lnTo>
                    <a:lnTo>
                      <a:pt x="30" y="46"/>
                    </a:lnTo>
                    <a:lnTo>
                      <a:pt x="31" y="45"/>
                    </a:lnTo>
                    <a:lnTo>
                      <a:pt x="31" y="39"/>
                    </a:lnTo>
                    <a:lnTo>
                      <a:pt x="34" y="35"/>
                    </a:lnTo>
                    <a:lnTo>
                      <a:pt x="24" y="45"/>
                    </a:lnTo>
                    <a:lnTo>
                      <a:pt x="13" y="51"/>
                    </a:lnTo>
                    <a:lnTo>
                      <a:pt x="7" y="51"/>
                    </a:lnTo>
                    <a:lnTo>
                      <a:pt x="2" y="45"/>
                    </a:lnTo>
                    <a:lnTo>
                      <a:pt x="0" y="42"/>
                    </a:lnTo>
                    <a:lnTo>
                      <a:pt x="0" y="32"/>
                    </a:lnTo>
                    <a:lnTo>
                      <a:pt x="3" y="27"/>
                    </a:lnTo>
                    <a:lnTo>
                      <a:pt x="6" y="20"/>
                    </a:lnTo>
                    <a:lnTo>
                      <a:pt x="9" y="14"/>
                    </a:lnTo>
                    <a:lnTo>
                      <a:pt x="14" y="9"/>
                    </a:lnTo>
                    <a:lnTo>
                      <a:pt x="23" y="3"/>
                    </a:lnTo>
                    <a:lnTo>
                      <a:pt x="28" y="2"/>
                    </a:lnTo>
                    <a:lnTo>
                      <a:pt x="31"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28" name="Freeform 429"/>
              <p:cNvSpPr>
                <a:spLocks/>
              </p:cNvSpPr>
              <p:nvPr/>
            </p:nvSpPr>
            <p:spPr bwMode="auto">
              <a:xfrm>
                <a:off x="5014" y="3801"/>
                <a:ext cx="35" cy="25"/>
              </a:xfrm>
              <a:custGeom>
                <a:avLst/>
                <a:gdLst>
                  <a:gd name="T0" fmla="*/ 0 w 71"/>
                  <a:gd name="T1" fmla="*/ 1 h 51"/>
                  <a:gd name="T2" fmla="*/ 1 w 71"/>
                  <a:gd name="T3" fmla="*/ 1 h 51"/>
                  <a:gd name="T4" fmla="*/ 1 w 71"/>
                  <a:gd name="T5" fmla="*/ 0 h 51"/>
                  <a:gd name="T6" fmla="*/ 2 w 71"/>
                  <a:gd name="T7" fmla="*/ 0 h 51"/>
                  <a:gd name="T8" fmla="*/ 2 w 71"/>
                  <a:gd name="T9" fmla="*/ 0 h 51"/>
                  <a:gd name="T10" fmla="*/ 2 w 71"/>
                  <a:gd name="T11" fmla="*/ 0 h 51"/>
                  <a:gd name="T12" fmla="*/ 2 w 71"/>
                  <a:gd name="T13" fmla="*/ 0 h 51"/>
                  <a:gd name="T14" fmla="*/ 2 w 71"/>
                  <a:gd name="T15" fmla="*/ 0 h 51"/>
                  <a:gd name="T16" fmla="*/ 3 w 71"/>
                  <a:gd name="T17" fmla="*/ 0 h 51"/>
                  <a:gd name="T18" fmla="*/ 3 w 71"/>
                  <a:gd name="T19" fmla="*/ 0 h 51"/>
                  <a:gd name="T20" fmla="*/ 4 w 71"/>
                  <a:gd name="T21" fmla="*/ 0 h 51"/>
                  <a:gd name="T22" fmla="*/ 4 w 71"/>
                  <a:gd name="T23" fmla="*/ 0 h 51"/>
                  <a:gd name="T24" fmla="*/ 4 w 71"/>
                  <a:gd name="T25" fmla="*/ 2 h 51"/>
                  <a:gd name="T26" fmla="*/ 3 w 71"/>
                  <a:gd name="T27" fmla="*/ 2 h 51"/>
                  <a:gd name="T28" fmla="*/ 4 w 71"/>
                  <a:gd name="T29" fmla="*/ 2 h 51"/>
                  <a:gd name="T30" fmla="*/ 4 w 71"/>
                  <a:gd name="T31" fmla="*/ 2 h 51"/>
                  <a:gd name="T32" fmla="*/ 4 w 71"/>
                  <a:gd name="T33" fmla="*/ 2 h 51"/>
                  <a:gd name="T34" fmla="*/ 4 w 71"/>
                  <a:gd name="T35" fmla="*/ 2 h 51"/>
                  <a:gd name="T36" fmla="*/ 3 w 71"/>
                  <a:gd name="T37" fmla="*/ 3 h 51"/>
                  <a:gd name="T38" fmla="*/ 3 w 71"/>
                  <a:gd name="T39" fmla="*/ 3 h 51"/>
                  <a:gd name="T40" fmla="*/ 3 w 71"/>
                  <a:gd name="T41" fmla="*/ 2 h 51"/>
                  <a:gd name="T42" fmla="*/ 3 w 71"/>
                  <a:gd name="T43" fmla="*/ 2 h 51"/>
                  <a:gd name="T44" fmla="*/ 3 w 71"/>
                  <a:gd name="T45" fmla="*/ 1 h 51"/>
                  <a:gd name="T46" fmla="*/ 3 w 71"/>
                  <a:gd name="T47" fmla="*/ 0 h 51"/>
                  <a:gd name="T48" fmla="*/ 3 w 71"/>
                  <a:gd name="T49" fmla="*/ 0 h 51"/>
                  <a:gd name="T50" fmla="*/ 3 w 71"/>
                  <a:gd name="T51" fmla="*/ 1 h 51"/>
                  <a:gd name="T52" fmla="*/ 2 w 71"/>
                  <a:gd name="T53" fmla="*/ 1 h 51"/>
                  <a:gd name="T54" fmla="*/ 1 w 71"/>
                  <a:gd name="T55" fmla="*/ 3 h 51"/>
                  <a:gd name="T56" fmla="*/ 2 w 71"/>
                  <a:gd name="T57" fmla="*/ 0 h 51"/>
                  <a:gd name="T58" fmla="*/ 2 w 71"/>
                  <a:gd name="T59" fmla="*/ 0 h 51"/>
                  <a:gd name="T60" fmla="*/ 2 w 71"/>
                  <a:gd name="T61" fmla="*/ 0 h 51"/>
                  <a:gd name="T62" fmla="*/ 1 w 71"/>
                  <a:gd name="T63" fmla="*/ 0 h 51"/>
                  <a:gd name="T64" fmla="*/ 1 w 71"/>
                  <a:gd name="T65" fmla="*/ 1 h 51"/>
                  <a:gd name="T66" fmla="*/ 1 w 71"/>
                  <a:gd name="T67" fmla="*/ 1 h 51"/>
                  <a:gd name="T68" fmla="*/ 0 w 71"/>
                  <a:gd name="T69" fmla="*/ 2 h 51"/>
                  <a:gd name="T70" fmla="*/ 0 w 71"/>
                  <a:gd name="T71" fmla="*/ 3 h 51"/>
                  <a:gd name="T72" fmla="*/ 0 w 71"/>
                  <a:gd name="T73" fmla="*/ 0 h 51"/>
                  <a:gd name="T74" fmla="*/ 0 w 71"/>
                  <a:gd name="T75" fmla="*/ 0 h 51"/>
                  <a:gd name="T76" fmla="*/ 0 w 71"/>
                  <a:gd name="T77" fmla="*/ 0 h 51"/>
                  <a:gd name="T78" fmla="*/ 1 w 71"/>
                  <a:gd name="T79" fmla="*/ 0 h 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1"/>
                  <a:gd name="T121" fmla="*/ 0 h 51"/>
                  <a:gd name="T122" fmla="*/ 71 w 71"/>
                  <a:gd name="T123" fmla="*/ 51 h 5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1" h="51">
                    <a:moveTo>
                      <a:pt x="22" y="0"/>
                    </a:moveTo>
                    <a:lnTo>
                      <a:pt x="15" y="25"/>
                    </a:lnTo>
                    <a:lnTo>
                      <a:pt x="18" y="20"/>
                    </a:lnTo>
                    <a:lnTo>
                      <a:pt x="21" y="16"/>
                    </a:lnTo>
                    <a:lnTo>
                      <a:pt x="22" y="11"/>
                    </a:lnTo>
                    <a:lnTo>
                      <a:pt x="29" y="4"/>
                    </a:lnTo>
                    <a:lnTo>
                      <a:pt x="33" y="3"/>
                    </a:lnTo>
                    <a:lnTo>
                      <a:pt x="35" y="2"/>
                    </a:lnTo>
                    <a:lnTo>
                      <a:pt x="36" y="2"/>
                    </a:lnTo>
                    <a:lnTo>
                      <a:pt x="39" y="0"/>
                    </a:lnTo>
                    <a:lnTo>
                      <a:pt x="42" y="2"/>
                    </a:lnTo>
                    <a:lnTo>
                      <a:pt x="44" y="4"/>
                    </a:lnTo>
                    <a:lnTo>
                      <a:pt x="44" y="6"/>
                    </a:lnTo>
                    <a:lnTo>
                      <a:pt x="46" y="7"/>
                    </a:lnTo>
                    <a:lnTo>
                      <a:pt x="44" y="9"/>
                    </a:lnTo>
                    <a:lnTo>
                      <a:pt x="44" y="14"/>
                    </a:lnTo>
                    <a:lnTo>
                      <a:pt x="40" y="28"/>
                    </a:lnTo>
                    <a:lnTo>
                      <a:pt x="49" y="13"/>
                    </a:lnTo>
                    <a:lnTo>
                      <a:pt x="60" y="2"/>
                    </a:lnTo>
                    <a:lnTo>
                      <a:pt x="63" y="2"/>
                    </a:lnTo>
                    <a:lnTo>
                      <a:pt x="65" y="0"/>
                    </a:lnTo>
                    <a:lnTo>
                      <a:pt x="68" y="2"/>
                    </a:lnTo>
                    <a:lnTo>
                      <a:pt x="71" y="4"/>
                    </a:lnTo>
                    <a:lnTo>
                      <a:pt x="71" y="13"/>
                    </a:lnTo>
                    <a:lnTo>
                      <a:pt x="70" y="16"/>
                    </a:lnTo>
                    <a:lnTo>
                      <a:pt x="64" y="35"/>
                    </a:lnTo>
                    <a:lnTo>
                      <a:pt x="63" y="39"/>
                    </a:lnTo>
                    <a:lnTo>
                      <a:pt x="63" y="45"/>
                    </a:lnTo>
                    <a:lnTo>
                      <a:pt x="64" y="45"/>
                    </a:lnTo>
                    <a:lnTo>
                      <a:pt x="64" y="44"/>
                    </a:lnTo>
                    <a:lnTo>
                      <a:pt x="67" y="42"/>
                    </a:lnTo>
                    <a:lnTo>
                      <a:pt x="68" y="41"/>
                    </a:lnTo>
                    <a:lnTo>
                      <a:pt x="68" y="38"/>
                    </a:lnTo>
                    <a:lnTo>
                      <a:pt x="71" y="39"/>
                    </a:lnTo>
                    <a:lnTo>
                      <a:pt x="68" y="42"/>
                    </a:lnTo>
                    <a:lnTo>
                      <a:pt x="67" y="45"/>
                    </a:lnTo>
                    <a:lnTo>
                      <a:pt x="65" y="46"/>
                    </a:lnTo>
                    <a:lnTo>
                      <a:pt x="63" y="48"/>
                    </a:lnTo>
                    <a:lnTo>
                      <a:pt x="60" y="51"/>
                    </a:lnTo>
                    <a:lnTo>
                      <a:pt x="56" y="51"/>
                    </a:lnTo>
                    <a:lnTo>
                      <a:pt x="53" y="48"/>
                    </a:lnTo>
                    <a:lnTo>
                      <a:pt x="53" y="44"/>
                    </a:lnTo>
                    <a:lnTo>
                      <a:pt x="54" y="41"/>
                    </a:lnTo>
                    <a:lnTo>
                      <a:pt x="56" y="35"/>
                    </a:lnTo>
                    <a:lnTo>
                      <a:pt x="61" y="18"/>
                    </a:lnTo>
                    <a:lnTo>
                      <a:pt x="61" y="16"/>
                    </a:lnTo>
                    <a:lnTo>
                      <a:pt x="63" y="13"/>
                    </a:lnTo>
                    <a:lnTo>
                      <a:pt x="63" y="9"/>
                    </a:lnTo>
                    <a:lnTo>
                      <a:pt x="61" y="7"/>
                    </a:lnTo>
                    <a:lnTo>
                      <a:pt x="58" y="7"/>
                    </a:lnTo>
                    <a:lnTo>
                      <a:pt x="56" y="10"/>
                    </a:lnTo>
                    <a:lnTo>
                      <a:pt x="51" y="16"/>
                    </a:lnTo>
                    <a:lnTo>
                      <a:pt x="46" y="21"/>
                    </a:lnTo>
                    <a:lnTo>
                      <a:pt x="42" y="28"/>
                    </a:lnTo>
                    <a:lnTo>
                      <a:pt x="33" y="49"/>
                    </a:lnTo>
                    <a:lnTo>
                      <a:pt x="25" y="49"/>
                    </a:lnTo>
                    <a:lnTo>
                      <a:pt x="35" y="17"/>
                    </a:lnTo>
                    <a:lnTo>
                      <a:pt x="36" y="13"/>
                    </a:lnTo>
                    <a:lnTo>
                      <a:pt x="36" y="9"/>
                    </a:lnTo>
                    <a:lnTo>
                      <a:pt x="35" y="9"/>
                    </a:lnTo>
                    <a:lnTo>
                      <a:pt x="35" y="7"/>
                    </a:lnTo>
                    <a:lnTo>
                      <a:pt x="32" y="7"/>
                    </a:lnTo>
                    <a:lnTo>
                      <a:pt x="30" y="9"/>
                    </a:lnTo>
                    <a:lnTo>
                      <a:pt x="28" y="10"/>
                    </a:lnTo>
                    <a:lnTo>
                      <a:pt x="25" y="14"/>
                    </a:lnTo>
                    <a:lnTo>
                      <a:pt x="22" y="17"/>
                    </a:lnTo>
                    <a:lnTo>
                      <a:pt x="19" y="23"/>
                    </a:lnTo>
                    <a:lnTo>
                      <a:pt x="16" y="27"/>
                    </a:lnTo>
                    <a:lnTo>
                      <a:pt x="14" y="32"/>
                    </a:lnTo>
                    <a:lnTo>
                      <a:pt x="12" y="37"/>
                    </a:lnTo>
                    <a:lnTo>
                      <a:pt x="11" y="42"/>
                    </a:lnTo>
                    <a:lnTo>
                      <a:pt x="8" y="49"/>
                    </a:lnTo>
                    <a:lnTo>
                      <a:pt x="0" y="49"/>
                    </a:lnTo>
                    <a:lnTo>
                      <a:pt x="11" y="14"/>
                    </a:lnTo>
                    <a:lnTo>
                      <a:pt x="11" y="6"/>
                    </a:lnTo>
                    <a:lnTo>
                      <a:pt x="9" y="4"/>
                    </a:lnTo>
                    <a:lnTo>
                      <a:pt x="5" y="4"/>
                    </a:lnTo>
                    <a:lnTo>
                      <a:pt x="4" y="6"/>
                    </a:lnTo>
                    <a:lnTo>
                      <a:pt x="5" y="3"/>
                    </a:lnTo>
                    <a:lnTo>
                      <a:pt x="22"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29" name="Freeform 430"/>
              <p:cNvSpPr>
                <a:spLocks/>
              </p:cNvSpPr>
              <p:nvPr/>
            </p:nvSpPr>
            <p:spPr bwMode="auto">
              <a:xfrm>
                <a:off x="5065" y="3789"/>
                <a:ext cx="24" cy="37"/>
              </a:xfrm>
              <a:custGeom>
                <a:avLst/>
                <a:gdLst>
                  <a:gd name="T0" fmla="*/ 2 w 47"/>
                  <a:gd name="T1" fmla="*/ 0 h 73"/>
                  <a:gd name="T2" fmla="*/ 3 w 47"/>
                  <a:gd name="T3" fmla="*/ 0 h 73"/>
                  <a:gd name="T4" fmla="*/ 3 w 47"/>
                  <a:gd name="T5" fmla="*/ 1 h 73"/>
                  <a:gd name="T6" fmla="*/ 3 w 47"/>
                  <a:gd name="T7" fmla="*/ 1 h 73"/>
                  <a:gd name="T8" fmla="*/ 3 w 47"/>
                  <a:gd name="T9" fmla="*/ 1 h 73"/>
                  <a:gd name="T10" fmla="*/ 3 w 47"/>
                  <a:gd name="T11" fmla="*/ 1 h 73"/>
                  <a:gd name="T12" fmla="*/ 3 w 47"/>
                  <a:gd name="T13" fmla="*/ 1 h 73"/>
                  <a:gd name="T14" fmla="*/ 3 w 47"/>
                  <a:gd name="T15" fmla="*/ 1 h 73"/>
                  <a:gd name="T16" fmla="*/ 3 w 47"/>
                  <a:gd name="T17" fmla="*/ 2 h 73"/>
                  <a:gd name="T18" fmla="*/ 2 w 47"/>
                  <a:gd name="T19" fmla="*/ 4 h 73"/>
                  <a:gd name="T20" fmla="*/ 2 w 47"/>
                  <a:gd name="T21" fmla="*/ 4 h 73"/>
                  <a:gd name="T22" fmla="*/ 2 w 47"/>
                  <a:gd name="T23" fmla="*/ 5 h 73"/>
                  <a:gd name="T24" fmla="*/ 2 w 47"/>
                  <a:gd name="T25" fmla="*/ 5 h 73"/>
                  <a:gd name="T26" fmla="*/ 2 w 47"/>
                  <a:gd name="T27" fmla="*/ 5 h 73"/>
                  <a:gd name="T28" fmla="*/ 2 w 47"/>
                  <a:gd name="T29" fmla="*/ 5 h 73"/>
                  <a:gd name="T30" fmla="*/ 2 w 47"/>
                  <a:gd name="T31" fmla="*/ 5 h 73"/>
                  <a:gd name="T32" fmla="*/ 2 w 47"/>
                  <a:gd name="T33" fmla="*/ 5 h 73"/>
                  <a:gd name="T34" fmla="*/ 0 w 47"/>
                  <a:gd name="T35" fmla="*/ 5 h 73"/>
                  <a:gd name="T36" fmla="*/ 0 w 47"/>
                  <a:gd name="T37" fmla="*/ 5 h 73"/>
                  <a:gd name="T38" fmla="*/ 1 w 47"/>
                  <a:gd name="T39" fmla="*/ 5 h 73"/>
                  <a:gd name="T40" fmla="*/ 1 w 47"/>
                  <a:gd name="T41" fmla="*/ 5 h 73"/>
                  <a:gd name="T42" fmla="*/ 1 w 47"/>
                  <a:gd name="T43" fmla="*/ 4 h 73"/>
                  <a:gd name="T44" fmla="*/ 1 w 47"/>
                  <a:gd name="T45" fmla="*/ 4 h 73"/>
                  <a:gd name="T46" fmla="*/ 2 w 47"/>
                  <a:gd name="T47" fmla="*/ 1 h 73"/>
                  <a:gd name="T48" fmla="*/ 2 w 47"/>
                  <a:gd name="T49" fmla="*/ 1 h 73"/>
                  <a:gd name="T50" fmla="*/ 2 w 47"/>
                  <a:gd name="T51" fmla="*/ 1 h 73"/>
                  <a:gd name="T52" fmla="*/ 2 w 47"/>
                  <a:gd name="T53" fmla="*/ 1 h 73"/>
                  <a:gd name="T54" fmla="*/ 2 w 47"/>
                  <a:gd name="T55" fmla="*/ 1 h 73"/>
                  <a:gd name="T56" fmla="*/ 2 w 47"/>
                  <a:gd name="T57" fmla="*/ 1 h 73"/>
                  <a:gd name="T58" fmla="*/ 2 w 47"/>
                  <a:gd name="T59" fmla="*/ 0 h 7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
                  <a:gd name="T91" fmla="*/ 0 h 73"/>
                  <a:gd name="T92" fmla="*/ 47 w 47"/>
                  <a:gd name="T93" fmla="*/ 73 h 7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 h="73">
                    <a:moveTo>
                      <a:pt x="19" y="0"/>
                    </a:moveTo>
                    <a:lnTo>
                      <a:pt x="47" y="0"/>
                    </a:lnTo>
                    <a:lnTo>
                      <a:pt x="46" y="3"/>
                    </a:lnTo>
                    <a:lnTo>
                      <a:pt x="43" y="3"/>
                    </a:lnTo>
                    <a:lnTo>
                      <a:pt x="42" y="4"/>
                    </a:lnTo>
                    <a:lnTo>
                      <a:pt x="39" y="4"/>
                    </a:lnTo>
                    <a:lnTo>
                      <a:pt x="36" y="7"/>
                    </a:lnTo>
                    <a:lnTo>
                      <a:pt x="36" y="13"/>
                    </a:lnTo>
                    <a:lnTo>
                      <a:pt x="35" y="17"/>
                    </a:lnTo>
                    <a:lnTo>
                      <a:pt x="22" y="61"/>
                    </a:lnTo>
                    <a:lnTo>
                      <a:pt x="21" y="63"/>
                    </a:lnTo>
                    <a:lnTo>
                      <a:pt x="21" y="66"/>
                    </a:lnTo>
                    <a:lnTo>
                      <a:pt x="19" y="66"/>
                    </a:lnTo>
                    <a:lnTo>
                      <a:pt x="19" y="68"/>
                    </a:lnTo>
                    <a:lnTo>
                      <a:pt x="22" y="70"/>
                    </a:lnTo>
                    <a:lnTo>
                      <a:pt x="29" y="70"/>
                    </a:lnTo>
                    <a:lnTo>
                      <a:pt x="29" y="73"/>
                    </a:lnTo>
                    <a:lnTo>
                      <a:pt x="0" y="73"/>
                    </a:lnTo>
                    <a:lnTo>
                      <a:pt x="0" y="70"/>
                    </a:lnTo>
                    <a:lnTo>
                      <a:pt x="7" y="70"/>
                    </a:lnTo>
                    <a:lnTo>
                      <a:pt x="11" y="66"/>
                    </a:lnTo>
                    <a:lnTo>
                      <a:pt x="12" y="63"/>
                    </a:lnTo>
                    <a:lnTo>
                      <a:pt x="14" y="59"/>
                    </a:lnTo>
                    <a:lnTo>
                      <a:pt x="25" y="16"/>
                    </a:lnTo>
                    <a:lnTo>
                      <a:pt x="26" y="13"/>
                    </a:lnTo>
                    <a:lnTo>
                      <a:pt x="26" y="6"/>
                    </a:lnTo>
                    <a:lnTo>
                      <a:pt x="25" y="6"/>
                    </a:lnTo>
                    <a:lnTo>
                      <a:pt x="25" y="3"/>
                    </a:lnTo>
                    <a:lnTo>
                      <a:pt x="19" y="3"/>
                    </a:lnTo>
                    <a:lnTo>
                      <a:pt x="19"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30" name="Freeform 431"/>
              <p:cNvSpPr>
                <a:spLocks noEditPoints="1"/>
              </p:cNvSpPr>
              <p:nvPr/>
            </p:nvSpPr>
            <p:spPr bwMode="auto">
              <a:xfrm>
                <a:off x="5083" y="3789"/>
                <a:ext cx="39" cy="37"/>
              </a:xfrm>
              <a:custGeom>
                <a:avLst/>
                <a:gdLst>
                  <a:gd name="T0" fmla="*/ 3 w 77"/>
                  <a:gd name="T1" fmla="*/ 1 h 73"/>
                  <a:gd name="T2" fmla="*/ 2 w 77"/>
                  <a:gd name="T3" fmla="*/ 4 h 73"/>
                  <a:gd name="T4" fmla="*/ 2 w 77"/>
                  <a:gd name="T5" fmla="*/ 5 h 73"/>
                  <a:gd name="T6" fmla="*/ 2 w 77"/>
                  <a:gd name="T7" fmla="*/ 5 h 73"/>
                  <a:gd name="T8" fmla="*/ 2 w 77"/>
                  <a:gd name="T9" fmla="*/ 5 h 73"/>
                  <a:gd name="T10" fmla="*/ 2 w 77"/>
                  <a:gd name="T11" fmla="*/ 5 h 73"/>
                  <a:gd name="T12" fmla="*/ 3 w 77"/>
                  <a:gd name="T13" fmla="*/ 5 h 73"/>
                  <a:gd name="T14" fmla="*/ 3 w 77"/>
                  <a:gd name="T15" fmla="*/ 5 h 73"/>
                  <a:gd name="T16" fmla="*/ 4 w 77"/>
                  <a:gd name="T17" fmla="*/ 5 h 73"/>
                  <a:gd name="T18" fmla="*/ 4 w 77"/>
                  <a:gd name="T19" fmla="*/ 4 h 73"/>
                  <a:gd name="T20" fmla="*/ 4 w 77"/>
                  <a:gd name="T21" fmla="*/ 4 h 73"/>
                  <a:gd name="T22" fmla="*/ 4 w 77"/>
                  <a:gd name="T23" fmla="*/ 4 h 73"/>
                  <a:gd name="T24" fmla="*/ 5 w 77"/>
                  <a:gd name="T25" fmla="*/ 4 h 73"/>
                  <a:gd name="T26" fmla="*/ 5 w 77"/>
                  <a:gd name="T27" fmla="*/ 3 h 73"/>
                  <a:gd name="T28" fmla="*/ 5 w 77"/>
                  <a:gd name="T29" fmla="*/ 3 h 73"/>
                  <a:gd name="T30" fmla="*/ 5 w 77"/>
                  <a:gd name="T31" fmla="*/ 2 h 73"/>
                  <a:gd name="T32" fmla="*/ 5 w 77"/>
                  <a:gd name="T33" fmla="*/ 2 h 73"/>
                  <a:gd name="T34" fmla="*/ 5 w 77"/>
                  <a:gd name="T35" fmla="*/ 1 h 73"/>
                  <a:gd name="T36" fmla="*/ 4 w 77"/>
                  <a:gd name="T37" fmla="*/ 1 h 73"/>
                  <a:gd name="T38" fmla="*/ 4 w 77"/>
                  <a:gd name="T39" fmla="*/ 1 h 73"/>
                  <a:gd name="T40" fmla="*/ 3 w 77"/>
                  <a:gd name="T41" fmla="*/ 1 h 73"/>
                  <a:gd name="T42" fmla="*/ 2 w 77"/>
                  <a:gd name="T43" fmla="*/ 0 h 73"/>
                  <a:gd name="T44" fmla="*/ 3 w 77"/>
                  <a:gd name="T45" fmla="*/ 0 h 73"/>
                  <a:gd name="T46" fmla="*/ 4 w 77"/>
                  <a:gd name="T47" fmla="*/ 1 h 73"/>
                  <a:gd name="T48" fmla="*/ 4 w 77"/>
                  <a:gd name="T49" fmla="*/ 1 h 73"/>
                  <a:gd name="T50" fmla="*/ 5 w 77"/>
                  <a:gd name="T51" fmla="*/ 1 h 73"/>
                  <a:gd name="T52" fmla="*/ 5 w 77"/>
                  <a:gd name="T53" fmla="*/ 1 h 73"/>
                  <a:gd name="T54" fmla="*/ 5 w 77"/>
                  <a:gd name="T55" fmla="*/ 1 h 73"/>
                  <a:gd name="T56" fmla="*/ 5 w 77"/>
                  <a:gd name="T57" fmla="*/ 2 h 73"/>
                  <a:gd name="T58" fmla="*/ 5 w 77"/>
                  <a:gd name="T59" fmla="*/ 2 h 73"/>
                  <a:gd name="T60" fmla="*/ 5 w 77"/>
                  <a:gd name="T61" fmla="*/ 3 h 73"/>
                  <a:gd name="T62" fmla="*/ 5 w 77"/>
                  <a:gd name="T63" fmla="*/ 3 h 73"/>
                  <a:gd name="T64" fmla="*/ 5 w 77"/>
                  <a:gd name="T65" fmla="*/ 3 h 73"/>
                  <a:gd name="T66" fmla="*/ 5 w 77"/>
                  <a:gd name="T67" fmla="*/ 4 h 73"/>
                  <a:gd name="T68" fmla="*/ 4 w 77"/>
                  <a:gd name="T69" fmla="*/ 5 h 73"/>
                  <a:gd name="T70" fmla="*/ 4 w 77"/>
                  <a:gd name="T71" fmla="*/ 5 h 73"/>
                  <a:gd name="T72" fmla="*/ 4 w 77"/>
                  <a:gd name="T73" fmla="*/ 5 h 73"/>
                  <a:gd name="T74" fmla="*/ 3 w 77"/>
                  <a:gd name="T75" fmla="*/ 5 h 73"/>
                  <a:gd name="T76" fmla="*/ 3 w 77"/>
                  <a:gd name="T77" fmla="*/ 5 h 73"/>
                  <a:gd name="T78" fmla="*/ 3 w 77"/>
                  <a:gd name="T79" fmla="*/ 5 h 73"/>
                  <a:gd name="T80" fmla="*/ 0 w 77"/>
                  <a:gd name="T81" fmla="*/ 5 h 73"/>
                  <a:gd name="T82" fmla="*/ 0 w 77"/>
                  <a:gd name="T83" fmla="*/ 5 h 73"/>
                  <a:gd name="T84" fmla="*/ 1 w 77"/>
                  <a:gd name="T85" fmla="*/ 5 h 73"/>
                  <a:gd name="T86" fmla="*/ 1 w 77"/>
                  <a:gd name="T87" fmla="*/ 5 h 73"/>
                  <a:gd name="T88" fmla="*/ 1 w 77"/>
                  <a:gd name="T89" fmla="*/ 5 h 73"/>
                  <a:gd name="T90" fmla="*/ 1 w 77"/>
                  <a:gd name="T91" fmla="*/ 4 h 73"/>
                  <a:gd name="T92" fmla="*/ 1 w 77"/>
                  <a:gd name="T93" fmla="*/ 4 h 73"/>
                  <a:gd name="T94" fmla="*/ 2 w 77"/>
                  <a:gd name="T95" fmla="*/ 1 h 73"/>
                  <a:gd name="T96" fmla="*/ 2 w 77"/>
                  <a:gd name="T97" fmla="*/ 1 h 73"/>
                  <a:gd name="T98" fmla="*/ 2 w 77"/>
                  <a:gd name="T99" fmla="*/ 1 h 73"/>
                  <a:gd name="T100" fmla="*/ 2 w 77"/>
                  <a:gd name="T101" fmla="*/ 1 h 73"/>
                  <a:gd name="T102" fmla="*/ 2 w 77"/>
                  <a:gd name="T103" fmla="*/ 1 h 73"/>
                  <a:gd name="T104" fmla="*/ 2 w 77"/>
                  <a:gd name="T105" fmla="*/ 0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7"/>
                  <a:gd name="T160" fmla="*/ 0 h 73"/>
                  <a:gd name="T161" fmla="*/ 77 w 77"/>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7" h="73">
                    <a:moveTo>
                      <a:pt x="37" y="4"/>
                    </a:moveTo>
                    <a:lnTo>
                      <a:pt x="23" y="61"/>
                    </a:lnTo>
                    <a:lnTo>
                      <a:pt x="20" y="66"/>
                    </a:lnTo>
                    <a:lnTo>
                      <a:pt x="20" y="68"/>
                    </a:lnTo>
                    <a:lnTo>
                      <a:pt x="23" y="70"/>
                    </a:lnTo>
                    <a:lnTo>
                      <a:pt x="27" y="70"/>
                    </a:lnTo>
                    <a:lnTo>
                      <a:pt x="35" y="69"/>
                    </a:lnTo>
                    <a:lnTo>
                      <a:pt x="46" y="66"/>
                    </a:lnTo>
                    <a:lnTo>
                      <a:pt x="51" y="65"/>
                    </a:lnTo>
                    <a:lnTo>
                      <a:pt x="53" y="63"/>
                    </a:lnTo>
                    <a:lnTo>
                      <a:pt x="58" y="59"/>
                    </a:lnTo>
                    <a:lnTo>
                      <a:pt x="60" y="55"/>
                    </a:lnTo>
                    <a:lnTo>
                      <a:pt x="65" y="49"/>
                    </a:lnTo>
                    <a:lnTo>
                      <a:pt x="66" y="44"/>
                    </a:lnTo>
                    <a:lnTo>
                      <a:pt x="67" y="37"/>
                    </a:lnTo>
                    <a:lnTo>
                      <a:pt x="67" y="30"/>
                    </a:lnTo>
                    <a:lnTo>
                      <a:pt x="66" y="21"/>
                    </a:lnTo>
                    <a:lnTo>
                      <a:pt x="65" y="16"/>
                    </a:lnTo>
                    <a:lnTo>
                      <a:pt x="62" y="10"/>
                    </a:lnTo>
                    <a:lnTo>
                      <a:pt x="51" y="4"/>
                    </a:lnTo>
                    <a:lnTo>
                      <a:pt x="37" y="4"/>
                    </a:lnTo>
                    <a:close/>
                    <a:moveTo>
                      <a:pt x="18" y="0"/>
                    </a:moveTo>
                    <a:lnTo>
                      <a:pt x="48" y="0"/>
                    </a:lnTo>
                    <a:lnTo>
                      <a:pt x="59" y="3"/>
                    </a:lnTo>
                    <a:lnTo>
                      <a:pt x="63" y="4"/>
                    </a:lnTo>
                    <a:lnTo>
                      <a:pt x="67" y="7"/>
                    </a:lnTo>
                    <a:lnTo>
                      <a:pt x="70" y="10"/>
                    </a:lnTo>
                    <a:lnTo>
                      <a:pt x="73" y="14"/>
                    </a:lnTo>
                    <a:lnTo>
                      <a:pt x="76" y="20"/>
                    </a:lnTo>
                    <a:lnTo>
                      <a:pt x="77" y="24"/>
                    </a:lnTo>
                    <a:lnTo>
                      <a:pt x="77" y="34"/>
                    </a:lnTo>
                    <a:lnTo>
                      <a:pt x="76" y="40"/>
                    </a:lnTo>
                    <a:lnTo>
                      <a:pt x="76" y="44"/>
                    </a:lnTo>
                    <a:lnTo>
                      <a:pt x="70" y="55"/>
                    </a:lnTo>
                    <a:lnTo>
                      <a:pt x="60" y="65"/>
                    </a:lnTo>
                    <a:lnTo>
                      <a:pt x="56" y="68"/>
                    </a:lnTo>
                    <a:lnTo>
                      <a:pt x="52" y="69"/>
                    </a:lnTo>
                    <a:lnTo>
                      <a:pt x="46" y="70"/>
                    </a:lnTo>
                    <a:lnTo>
                      <a:pt x="42" y="72"/>
                    </a:lnTo>
                    <a:lnTo>
                      <a:pt x="37" y="73"/>
                    </a:lnTo>
                    <a:lnTo>
                      <a:pt x="0" y="73"/>
                    </a:lnTo>
                    <a:lnTo>
                      <a:pt x="0" y="70"/>
                    </a:lnTo>
                    <a:lnTo>
                      <a:pt x="6" y="70"/>
                    </a:lnTo>
                    <a:lnTo>
                      <a:pt x="9" y="69"/>
                    </a:lnTo>
                    <a:lnTo>
                      <a:pt x="11" y="66"/>
                    </a:lnTo>
                    <a:lnTo>
                      <a:pt x="13" y="63"/>
                    </a:lnTo>
                    <a:lnTo>
                      <a:pt x="13" y="59"/>
                    </a:lnTo>
                    <a:lnTo>
                      <a:pt x="25" y="16"/>
                    </a:lnTo>
                    <a:lnTo>
                      <a:pt x="27" y="13"/>
                    </a:lnTo>
                    <a:lnTo>
                      <a:pt x="27" y="6"/>
                    </a:lnTo>
                    <a:lnTo>
                      <a:pt x="24" y="3"/>
                    </a:lnTo>
                    <a:lnTo>
                      <a:pt x="18" y="3"/>
                    </a:lnTo>
                    <a:lnTo>
                      <a:pt x="18"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31" name="Freeform 432"/>
              <p:cNvSpPr>
                <a:spLocks noEditPoints="1"/>
              </p:cNvSpPr>
              <p:nvPr/>
            </p:nvSpPr>
            <p:spPr bwMode="auto">
              <a:xfrm>
                <a:off x="5141" y="3803"/>
                <a:ext cx="29" cy="10"/>
              </a:xfrm>
              <a:custGeom>
                <a:avLst/>
                <a:gdLst>
                  <a:gd name="T0" fmla="*/ 0 w 57"/>
                  <a:gd name="T1" fmla="*/ 1 h 20"/>
                  <a:gd name="T2" fmla="*/ 4 w 57"/>
                  <a:gd name="T3" fmla="*/ 1 h 20"/>
                  <a:gd name="T4" fmla="*/ 4 w 57"/>
                  <a:gd name="T5" fmla="*/ 1 h 20"/>
                  <a:gd name="T6" fmla="*/ 0 w 57"/>
                  <a:gd name="T7" fmla="*/ 1 h 20"/>
                  <a:gd name="T8" fmla="*/ 0 w 57"/>
                  <a:gd name="T9" fmla="*/ 1 h 20"/>
                  <a:gd name="T10" fmla="*/ 0 w 57"/>
                  <a:gd name="T11" fmla="*/ 0 h 20"/>
                  <a:gd name="T12" fmla="*/ 4 w 57"/>
                  <a:gd name="T13" fmla="*/ 0 h 20"/>
                  <a:gd name="T14" fmla="*/ 4 w 57"/>
                  <a:gd name="T15" fmla="*/ 1 h 20"/>
                  <a:gd name="T16" fmla="*/ 0 w 57"/>
                  <a:gd name="T17" fmla="*/ 1 h 20"/>
                  <a:gd name="T18" fmla="*/ 0 w 57"/>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20"/>
                  <a:gd name="T32" fmla="*/ 57 w 5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20">
                    <a:moveTo>
                      <a:pt x="0" y="17"/>
                    </a:moveTo>
                    <a:lnTo>
                      <a:pt x="57" y="17"/>
                    </a:lnTo>
                    <a:lnTo>
                      <a:pt x="57" y="20"/>
                    </a:lnTo>
                    <a:lnTo>
                      <a:pt x="0" y="20"/>
                    </a:lnTo>
                    <a:lnTo>
                      <a:pt x="0" y="17"/>
                    </a:lnTo>
                    <a:close/>
                    <a:moveTo>
                      <a:pt x="0" y="0"/>
                    </a:moveTo>
                    <a:lnTo>
                      <a:pt x="57" y="0"/>
                    </a:lnTo>
                    <a:lnTo>
                      <a:pt x="57" y="3"/>
                    </a:lnTo>
                    <a:lnTo>
                      <a:pt x="0" y="3"/>
                    </a:lnTo>
                    <a:lnTo>
                      <a:pt x="0"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32" name="Freeform 433"/>
              <p:cNvSpPr>
                <a:spLocks/>
              </p:cNvSpPr>
              <p:nvPr/>
            </p:nvSpPr>
            <p:spPr bwMode="auto">
              <a:xfrm>
                <a:off x="5242" y="3789"/>
                <a:ext cx="23" cy="37"/>
              </a:xfrm>
              <a:custGeom>
                <a:avLst/>
                <a:gdLst>
                  <a:gd name="T0" fmla="*/ 2 w 47"/>
                  <a:gd name="T1" fmla="*/ 0 h 75"/>
                  <a:gd name="T2" fmla="*/ 2 w 47"/>
                  <a:gd name="T3" fmla="*/ 0 h 75"/>
                  <a:gd name="T4" fmla="*/ 2 w 47"/>
                  <a:gd name="T5" fmla="*/ 0 h 75"/>
                  <a:gd name="T6" fmla="*/ 2 w 47"/>
                  <a:gd name="T7" fmla="*/ 1 h 75"/>
                  <a:gd name="T8" fmla="*/ 2 w 47"/>
                  <a:gd name="T9" fmla="*/ 1 h 75"/>
                  <a:gd name="T10" fmla="*/ 2 w 47"/>
                  <a:gd name="T11" fmla="*/ 1 h 75"/>
                  <a:gd name="T12" fmla="*/ 2 w 47"/>
                  <a:gd name="T13" fmla="*/ 2 h 75"/>
                  <a:gd name="T14" fmla="*/ 2 w 47"/>
                  <a:gd name="T15" fmla="*/ 2 h 75"/>
                  <a:gd name="T16" fmla="*/ 2 w 47"/>
                  <a:gd name="T17" fmla="*/ 3 h 75"/>
                  <a:gd name="T18" fmla="*/ 1 w 47"/>
                  <a:gd name="T19" fmla="*/ 4 h 75"/>
                  <a:gd name="T20" fmla="*/ 1 w 47"/>
                  <a:gd name="T21" fmla="*/ 4 h 75"/>
                  <a:gd name="T22" fmla="*/ 0 w 47"/>
                  <a:gd name="T23" fmla="*/ 4 h 75"/>
                  <a:gd name="T24" fmla="*/ 0 w 47"/>
                  <a:gd name="T25" fmla="*/ 4 h 75"/>
                  <a:gd name="T26" fmla="*/ 0 w 47"/>
                  <a:gd name="T27" fmla="*/ 4 h 75"/>
                  <a:gd name="T28" fmla="*/ 0 w 47"/>
                  <a:gd name="T29" fmla="*/ 4 h 75"/>
                  <a:gd name="T30" fmla="*/ 1 w 47"/>
                  <a:gd name="T31" fmla="*/ 4 h 75"/>
                  <a:gd name="T32" fmla="*/ 1 w 47"/>
                  <a:gd name="T33" fmla="*/ 4 h 75"/>
                  <a:gd name="T34" fmla="*/ 1 w 47"/>
                  <a:gd name="T35" fmla="*/ 3 h 75"/>
                  <a:gd name="T36" fmla="*/ 2 w 47"/>
                  <a:gd name="T37" fmla="*/ 3 h 75"/>
                  <a:gd name="T38" fmla="*/ 1 w 47"/>
                  <a:gd name="T39" fmla="*/ 2 h 75"/>
                  <a:gd name="T40" fmla="*/ 1 w 47"/>
                  <a:gd name="T41" fmla="*/ 2 h 75"/>
                  <a:gd name="T42" fmla="*/ 1 w 47"/>
                  <a:gd name="T43" fmla="*/ 2 h 75"/>
                  <a:gd name="T44" fmla="*/ 1 w 47"/>
                  <a:gd name="T45" fmla="*/ 2 h 75"/>
                  <a:gd name="T46" fmla="*/ 0 w 47"/>
                  <a:gd name="T47" fmla="*/ 2 h 75"/>
                  <a:gd name="T48" fmla="*/ 2 w 47"/>
                  <a:gd name="T49" fmla="*/ 1 h 75"/>
                  <a:gd name="T50" fmla="*/ 2 w 47"/>
                  <a:gd name="T51" fmla="*/ 1 h 75"/>
                  <a:gd name="T52" fmla="*/ 2 w 47"/>
                  <a:gd name="T53" fmla="*/ 0 h 75"/>
                  <a:gd name="T54" fmla="*/ 1 w 47"/>
                  <a:gd name="T55" fmla="*/ 0 h 75"/>
                  <a:gd name="T56" fmla="*/ 1 w 47"/>
                  <a:gd name="T57" fmla="*/ 0 h 75"/>
                  <a:gd name="T58" fmla="*/ 1 w 47"/>
                  <a:gd name="T59" fmla="*/ 0 h 75"/>
                  <a:gd name="T60" fmla="*/ 1 w 47"/>
                  <a:gd name="T61" fmla="*/ 0 h 75"/>
                  <a:gd name="T62" fmla="*/ 1 w 47"/>
                  <a:gd name="T63" fmla="*/ 0 h 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75"/>
                  <a:gd name="T98" fmla="*/ 47 w 47"/>
                  <a:gd name="T99" fmla="*/ 75 h 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75">
                    <a:moveTo>
                      <a:pt x="27" y="0"/>
                    </a:moveTo>
                    <a:lnTo>
                      <a:pt x="35" y="0"/>
                    </a:lnTo>
                    <a:lnTo>
                      <a:pt x="40" y="2"/>
                    </a:lnTo>
                    <a:lnTo>
                      <a:pt x="42" y="3"/>
                    </a:lnTo>
                    <a:lnTo>
                      <a:pt x="45" y="6"/>
                    </a:lnTo>
                    <a:lnTo>
                      <a:pt x="47" y="9"/>
                    </a:lnTo>
                    <a:lnTo>
                      <a:pt x="47" y="16"/>
                    </a:lnTo>
                    <a:lnTo>
                      <a:pt x="45" y="20"/>
                    </a:lnTo>
                    <a:lnTo>
                      <a:pt x="40" y="26"/>
                    </a:lnTo>
                    <a:lnTo>
                      <a:pt x="35" y="28"/>
                    </a:lnTo>
                    <a:lnTo>
                      <a:pt x="31" y="30"/>
                    </a:lnTo>
                    <a:lnTo>
                      <a:pt x="34" y="31"/>
                    </a:lnTo>
                    <a:lnTo>
                      <a:pt x="40" y="37"/>
                    </a:lnTo>
                    <a:lnTo>
                      <a:pt x="41" y="40"/>
                    </a:lnTo>
                    <a:lnTo>
                      <a:pt x="41" y="44"/>
                    </a:lnTo>
                    <a:lnTo>
                      <a:pt x="42" y="47"/>
                    </a:lnTo>
                    <a:lnTo>
                      <a:pt x="41" y="54"/>
                    </a:lnTo>
                    <a:lnTo>
                      <a:pt x="38" y="61"/>
                    </a:lnTo>
                    <a:lnTo>
                      <a:pt x="35" y="65"/>
                    </a:lnTo>
                    <a:lnTo>
                      <a:pt x="31" y="69"/>
                    </a:lnTo>
                    <a:lnTo>
                      <a:pt x="27" y="70"/>
                    </a:lnTo>
                    <a:lnTo>
                      <a:pt x="23" y="73"/>
                    </a:lnTo>
                    <a:lnTo>
                      <a:pt x="17" y="75"/>
                    </a:lnTo>
                    <a:lnTo>
                      <a:pt x="9" y="75"/>
                    </a:lnTo>
                    <a:lnTo>
                      <a:pt x="5" y="73"/>
                    </a:lnTo>
                    <a:lnTo>
                      <a:pt x="2" y="72"/>
                    </a:lnTo>
                    <a:lnTo>
                      <a:pt x="0" y="70"/>
                    </a:lnTo>
                    <a:lnTo>
                      <a:pt x="0" y="68"/>
                    </a:lnTo>
                    <a:lnTo>
                      <a:pt x="2" y="65"/>
                    </a:lnTo>
                    <a:lnTo>
                      <a:pt x="13" y="65"/>
                    </a:lnTo>
                    <a:lnTo>
                      <a:pt x="14" y="66"/>
                    </a:lnTo>
                    <a:lnTo>
                      <a:pt x="16" y="66"/>
                    </a:lnTo>
                    <a:lnTo>
                      <a:pt x="17" y="68"/>
                    </a:lnTo>
                    <a:lnTo>
                      <a:pt x="21" y="68"/>
                    </a:lnTo>
                    <a:lnTo>
                      <a:pt x="27" y="65"/>
                    </a:lnTo>
                    <a:lnTo>
                      <a:pt x="30" y="62"/>
                    </a:lnTo>
                    <a:lnTo>
                      <a:pt x="31" y="59"/>
                    </a:lnTo>
                    <a:lnTo>
                      <a:pt x="33" y="55"/>
                    </a:lnTo>
                    <a:lnTo>
                      <a:pt x="33" y="48"/>
                    </a:lnTo>
                    <a:lnTo>
                      <a:pt x="31" y="45"/>
                    </a:lnTo>
                    <a:lnTo>
                      <a:pt x="31" y="42"/>
                    </a:lnTo>
                    <a:lnTo>
                      <a:pt x="28" y="41"/>
                    </a:lnTo>
                    <a:lnTo>
                      <a:pt x="27" y="38"/>
                    </a:lnTo>
                    <a:lnTo>
                      <a:pt x="24" y="35"/>
                    </a:lnTo>
                    <a:lnTo>
                      <a:pt x="20" y="35"/>
                    </a:lnTo>
                    <a:lnTo>
                      <a:pt x="16" y="34"/>
                    </a:lnTo>
                    <a:lnTo>
                      <a:pt x="13" y="34"/>
                    </a:lnTo>
                    <a:lnTo>
                      <a:pt x="13" y="33"/>
                    </a:lnTo>
                    <a:lnTo>
                      <a:pt x="24" y="30"/>
                    </a:lnTo>
                    <a:lnTo>
                      <a:pt x="33" y="24"/>
                    </a:lnTo>
                    <a:lnTo>
                      <a:pt x="35" y="21"/>
                    </a:lnTo>
                    <a:lnTo>
                      <a:pt x="37" y="18"/>
                    </a:lnTo>
                    <a:lnTo>
                      <a:pt x="37" y="13"/>
                    </a:lnTo>
                    <a:lnTo>
                      <a:pt x="34" y="9"/>
                    </a:lnTo>
                    <a:lnTo>
                      <a:pt x="33" y="7"/>
                    </a:lnTo>
                    <a:lnTo>
                      <a:pt x="30" y="7"/>
                    </a:lnTo>
                    <a:lnTo>
                      <a:pt x="27" y="6"/>
                    </a:lnTo>
                    <a:lnTo>
                      <a:pt x="23" y="7"/>
                    </a:lnTo>
                    <a:lnTo>
                      <a:pt x="20" y="10"/>
                    </a:lnTo>
                    <a:lnTo>
                      <a:pt x="16" y="13"/>
                    </a:lnTo>
                    <a:lnTo>
                      <a:pt x="14" y="13"/>
                    </a:lnTo>
                    <a:lnTo>
                      <a:pt x="19" y="7"/>
                    </a:lnTo>
                    <a:lnTo>
                      <a:pt x="21" y="3"/>
                    </a:lnTo>
                    <a:lnTo>
                      <a:pt x="27" y="0"/>
                    </a:lnTo>
                    <a:close/>
                  </a:path>
                </a:pathLst>
              </a:custGeom>
              <a:solidFill>
                <a:srgbClr val="000000"/>
              </a:solidFill>
              <a:ln w="0">
                <a:solidFill>
                  <a:srgbClr val="000000"/>
                </a:solidFill>
                <a:prstDash val="solid"/>
                <a:round/>
                <a:headEnd/>
                <a:tailEnd/>
              </a:ln>
            </p:spPr>
            <p:txBody>
              <a:bodyPr/>
              <a:lstStyle/>
              <a:p>
                <a:endParaRPr lang="ja-JP" altLang="en-US" sz="1300"/>
              </a:p>
            </p:txBody>
          </p:sp>
          <p:sp>
            <p:nvSpPr>
              <p:cNvPr id="533" name="Line 434"/>
              <p:cNvSpPr>
                <a:spLocks noChangeShapeType="1"/>
              </p:cNvSpPr>
              <p:nvPr/>
            </p:nvSpPr>
            <p:spPr bwMode="auto">
              <a:xfrm flipV="1">
                <a:off x="3731" y="1919"/>
                <a:ext cx="0" cy="1793"/>
              </a:xfrm>
              <a:prstGeom prst="line">
                <a:avLst/>
              </a:prstGeom>
              <a:noFill/>
              <a:ln w="1588">
                <a:solidFill>
                  <a:srgbClr val="000000"/>
                </a:solidFill>
                <a:round/>
                <a:headEnd/>
                <a:tailEnd/>
              </a:ln>
            </p:spPr>
            <p:txBody>
              <a:bodyPr/>
              <a:lstStyle/>
              <a:p>
                <a:endParaRPr lang="ja-JP" altLang="en-US" sz="1300"/>
              </a:p>
            </p:txBody>
          </p:sp>
          <p:sp>
            <p:nvSpPr>
              <p:cNvPr id="534" name="Line 435"/>
              <p:cNvSpPr>
                <a:spLocks noChangeShapeType="1"/>
              </p:cNvSpPr>
              <p:nvPr/>
            </p:nvSpPr>
            <p:spPr bwMode="auto">
              <a:xfrm flipV="1">
                <a:off x="3987" y="1919"/>
                <a:ext cx="0" cy="1793"/>
              </a:xfrm>
              <a:prstGeom prst="line">
                <a:avLst/>
              </a:prstGeom>
              <a:noFill/>
              <a:ln w="1588">
                <a:solidFill>
                  <a:srgbClr val="000000"/>
                </a:solidFill>
                <a:round/>
                <a:headEnd/>
                <a:tailEnd/>
              </a:ln>
            </p:spPr>
            <p:txBody>
              <a:bodyPr/>
              <a:lstStyle/>
              <a:p>
                <a:endParaRPr lang="ja-JP" altLang="en-US" sz="1300"/>
              </a:p>
            </p:txBody>
          </p:sp>
          <p:sp>
            <p:nvSpPr>
              <p:cNvPr id="535" name="Line 436"/>
              <p:cNvSpPr>
                <a:spLocks noChangeShapeType="1"/>
              </p:cNvSpPr>
              <p:nvPr/>
            </p:nvSpPr>
            <p:spPr bwMode="auto">
              <a:xfrm flipV="1">
                <a:off x="4243" y="1919"/>
                <a:ext cx="0" cy="1793"/>
              </a:xfrm>
              <a:prstGeom prst="line">
                <a:avLst/>
              </a:prstGeom>
              <a:noFill/>
              <a:ln w="1588">
                <a:solidFill>
                  <a:srgbClr val="000000"/>
                </a:solidFill>
                <a:round/>
                <a:headEnd/>
                <a:tailEnd/>
              </a:ln>
            </p:spPr>
            <p:txBody>
              <a:bodyPr/>
              <a:lstStyle/>
              <a:p>
                <a:endParaRPr lang="ja-JP" altLang="en-US" sz="1300"/>
              </a:p>
            </p:txBody>
          </p:sp>
          <p:sp>
            <p:nvSpPr>
              <p:cNvPr id="536" name="Line 437"/>
              <p:cNvSpPr>
                <a:spLocks noChangeShapeType="1"/>
              </p:cNvSpPr>
              <p:nvPr/>
            </p:nvSpPr>
            <p:spPr bwMode="auto">
              <a:xfrm flipV="1">
                <a:off x="4500" y="1919"/>
                <a:ext cx="0" cy="1793"/>
              </a:xfrm>
              <a:prstGeom prst="line">
                <a:avLst/>
              </a:prstGeom>
              <a:noFill/>
              <a:ln w="1588">
                <a:solidFill>
                  <a:srgbClr val="000000"/>
                </a:solidFill>
                <a:round/>
                <a:headEnd/>
                <a:tailEnd/>
              </a:ln>
            </p:spPr>
            <p:txBody>
              <a:bodyPr/>
              <a:lstStyle/>
              <a:p>
                <a:endParaRPr lang="ja-JP" altLang="en-US" sz="1300"/>
              </a:p>
            </p:txBody>
          </p:sp>
          <p:sp>
            <p:nvSpPr>
              <p:cNvPr id="537" name="Line 438"/>
              <p:cNvSpPr>
                <a:spLocks noChangeShapeType="1"/>
              </p:cNvSpPr>
              <p:nvPr/>
            </p:nvSpPr>
            <p:spPr bwMode="auto">
              <a:xfrm flipV="1">
                <a:off x="4756" y="1919"/>
                <a:ext cx="0" cy="1793"/>
              </a:xfrm>
              <a:prstGeom prst="line">
                <a:avLst/>
              </a:prstGeom>
              <a:noFill/>
              <a:ln w="1588">
                <a:solidFill>
                  <a:srgbClr val="000000"/>
                </a:solidFill>
                <a:round/>
                <a:headEnd/>
                <a:tailEnd/>
              </a:ln>
            </p:spPr>
            <p:txBody>
              <a:bodyPr/>
              <a:lstStyle/>
              <a:p>
                <a:endParaRPr lang="ja-JP" altLang="en-US" sz="1300"/>
              </a:p>
            </p:txBody>
          </p:sp>
          <p:sp>
            <p:nvSpPr>
              <p:cNvPr id="538" name="Line 439"/>
              <p:cNvSpPr>
                <a:spLocks noChangeShapeType="1"/>
              </p:cNvSpPr>
              <p:nvPr/>
            </p:nvSpPr>
            <p:spPr bwMode="auto">
              <a:xfrm flipV="1">
                <a:off x="5012" y="1919"/>
                <a:ext cx="0" cy="1793"/>
              </a:xfrm>
              <a:prstGeom prst="line">
                <a:avLst/>
              </a:prstGeom>
              <a:noFill/>
              <a:ln w="1588">
                <a:solidFill>
                  <a:srgbClr val="000000"/>
                </a:solidFill>
                <a:round/>
                <a:headEnd/>
                <a:tailEnd/>
              </a:ln>
            </p:spPr>
            <p:txBody>
              <a:bodyPr/>
              <a:lstStyle/>
              <a:p>
                <a:endParaRPr lang="ja-JP" altLang="en-US" sz="1300"/>
              </a:p>
            </p:txBody>
          </p:sp>
          <p:sp>
            <p:nvSpPr>
              <p:cNvPr id="539" name="Line 440"/>
              <p:cNvSpPr>
                <a:spLocks noChangeShapeType="1"/>
              </p:cNvSpPr>
              <p:nvPr/>
            </p:nvSpPr>
            <p:spPr bwMode="auto">
              <a:xfrm>
                <a:off x="3476" y="3712"/>
                <a:ext cx="1791" cy="0"/>
              </a:xfrm>
              <a:prstGeom prst="line">
                <a:avLst/>
              </a:prstGeom>
              <a:noFill/>
              <a:ln w="1588">
                <a:solidFill>
                  <a:srgbClr val="000000"/>
                </a:solidFill>
                <a:round/>
                <a:headEnd/>
                <a:tailEnd/>
              </a:ln>
            </p:spPr>
            <p:txBody>
              <a:bodyPr/>
              <a:lstStyle/>
              <a:p>
                <a:endParaRPr lang="ja-JP" altLang="en-US" sz="1300"/>
              </a:p>
            </p:txBody>
          </p:sp>
          <p:sp>
            <p:nvSpPr>
              <p:cNvPr id="540" name="Line 441"/>
              <p:cNvSpPr>
                <a:spLocks noChangeShapeType="1"/>
              </p:cNvSpPr>
              <p:nvPr/>
            </p:nvSpPr>
            <p:spPr bwMode="auto">
              <a:xfrm>
                <a:off x="3476" y="3533"/>
                <a:ext cx="1791" cy="0"/>
              </a:xfrm>
              <a:prstGeom prst="line">
                <a:avLst/>
              </a:prstGeom>
              <a:noFill/>
              <a:ln w="1588">
                <a:solidFill>
                  <a:srgbClr val="000000"/>
                </a:solidFill>
                <a:round/>
                <a:headEnd/>
                <a:tailEnd/>
              </a:ln>
            </p:spPr>
            <p:txBody>
              <a:bodyPr/>
              <a:lstStyle/>
              <a:p>
                <a:endParaRPr lang="ja-JP" altLang="en-US" sz="1300"/>
              </a:p>
            </p:txBody>
          </p:sp>
        </p:grpSp>
        <p:sp>
          <p:nvSpPr>
            <p:cNvPr id="205" name="Line 442"/>
            <p:cNvSpPr>
              <a:spLocks noChangeShapeType="1"/>
            </p:cNvSpPr>
            <p:nvPr/>
          </p:nvSpPr>
          <p:spPr bwMode="auto">
            <a:xfrm>
              <a:off x="1650041" y="4702592"/>
              <a:ext cx="3092045" cy="0"/>
            </a:xfrm>
            <a:prstGeom prst="line">
              <a:avLst/>
            </a:prstGeom>
            <a:noFill/>
            <a:ln w="1588">
              <a:solidFill>
                <a:srgbClr val="000000"/>
              </a:solidFill>
              <a:round/>
              <a:headEnd/>
              <a:tailEnd/>
            </a:ln>
          </p:spPr>
          <p:txBody>
            <a:bodyPr/>
            <a:lstStyle/>
            <a:p>
              <a:endParaRPr lang="ja-JP" altLang="en-US" sz="1300"/>
            </a:p>
          </p:txBody>
        </p:sp>
        <p:sp>
          <p:nvSpPr>
            <p:cNvPr id="206" name="Line 443"/>
            <p:cNvSpPr>
              <a:spLocks noChangeShapeType="1"/>
            </p:cNvSpPr>
            <p:nvPr/>
          </p:nvSpPr>
          <p:spPr bwMode="auto">
            <a:xfrm>
              <a:off x="1650041" y="4381763"/>
              <a:ext cx="3092045" cy="0"/>
            </a:xfrm>
            <a:prstGeom prst="line">
              <a:avLst/>
            </a:prstGeom>
            <a:noFill/>
            <a:ln w="1588">
              <a:solidFill>
                <a:srgbClr val="000000"/>
              </a:solidFill>
              <a:round/>
              <a:headEnd/>
              <a:tailEnd/>
            </a:ln>
          </p:spPr>
          <p:txBody>
            <a:bodyPr/>
            <a:lstStyle/>
            <a:p>
              <a:endParaRPr lang="ja-JP" altLang="en-US" sz="1300"/>
            </a:p>
          </p:txBody>
        </p:sp>
        <p:sp>
          <p:nvSpPr>
            <p:cNvPr id="207" name="Line 444"/>
            <p:cNvSpPr>
              <a:spLocks noChangeShapeType="1"/>
            </p:cNvSpPr>
            <p:nvPr/>
          </p:nvSpPr>
          <p:spPr bwMode="auto">
            <a:xfrm>
              <a:off x="1650041" y="4058272"/>
              <a:ext cx="3092045" cy="0"/>
            </a:xfrm>
            <a:prstGeom prst="line">
              <a:avLst/>
            </a:prstGeom>
            <a:noFill/>
            <a:ln w="1588">
              <a:solidFill>
                <a:srgbClr val="000000"/>
              </a:solidFill>
              <a:round/>
              <a:headEnd/>
              <a:tailEnd/>
            </a:ln>
          </p:spPr>
          <p:txBody>
            <a:bodyPr/>
            <a:lstStyle/>
            <a:p>
              <a:endParaRPr lang="ja-JP" altLang="en-US" sz="1300"/>
            </a:p>
          </p:txBody>
        </p:sp>
        <p:sp>
          <p:nvSpPr>
            <p:cNvPr id="208" name="Line 445"/>
            <p:cNvSpPr>
              <a:spLocks noChangeShapeType="1"/>
            </p:cNvSpPr>
            <p:nvPr/>
          </p:nvSpPr>
          <p:spPr bwMode="auto">
            <a:xfrm>
              <a:off x="1650041" y="3737442"/>
              <a:ext cx="3566524" cy="0"/>
            </a:xfrm>
            <a:prstGeom prst="line">
              <a:avLst/>
            </a:prstGeom>
            <a:noFill/>
            <a:ln w="1588">
              <a:solidFill>
                <a:srgbClr val="000000"/>
              </a:solidFill>
              <a:round/>
              <a:headEnd/>
              <a:tailEnd/>
            </a:ln>
          </p:spPr>
          <p:txBody>
            <a:bodyPr/>
            <a:lstStyle/>
            <a:p>
              <a:endParaRPr lang="ja-JP" altLang="en-US" sz="1300"/>
            </a:p>
          </p:txBody>
        </p:sp>
        <p:sp>
          <p:nvSpPr>
            <p:cNvPr id="209" name="Line 446"/>
            <p:cNvSpPr>
              <a:spLocks noChangeShapeType="1"/>
            </p:cNvSpPr>
            <p:nvPr/>
          </p:nvSpPr>
          <p:spPr bwMode="auto">
            <a:xfrm>
              <a:off x="1650041" y="3413951"/>
              <a:ext cx="3092045" cy="0"/>
            </a:xfrm>
            <a:prstGeom prst="line">
              <a:avLst/>
            </a:prstGeom>
            <a:noFill/>
            <a:ln w="1588">
              <a:solidFill>
                <a:srgbClr val="000000"/>
              </a:solidFill>
              <a:round/>
              <a:headEnd/>
              <a:tailEnd/>
            </a:ln>
          </p:spPr>
          <p:txBody>
            <a:bodyPr/>
            <a:lstStyle/>
            <a:p>
              <a:endParaRPr lang="ja-JP" altLang="en-US" sz="1300"/>
            </a:p>
          </p:txBody>
        </p:sp>
        <p:sp>
          <p:nvSpPr>
            <p:cNvPr id="210" name="Line 447"/>
            <p:cNvSpPr>
              <a:spLocks noChangeShapeType="1"/>
            </p:cNvSpPr>
            <p:nvPr/>
          </p:nvSpPr>
          <p:spPr bwMode="auto">
            <a:xfrm>
              <a:off x="1650041" y="3091790"/>
              <a:ext cx="3092045" cy="0"/>
            </a:xfrm>
            <a:prstGeom prst="line">
              <a:avLst/>
            </a:prstGeom>
            <a:noFill/>
            <a:ln w="1588">
              <a:solidFill>
                <a:srgbClr val="000000"/>
              </a:solidFill>
              <a:round/>
              <a:headEnd/>
              <a:tailEnd/>
            </a:ln>
          </p:spPr>
          <p:txBody>
            <a:bodyPr/>
            <a:lstStyle/>
            <a:p>
              <a:endParaRPr lang="ja-JP" altLang="en-US" sz="1300"/>
            </a:p>
          </p:txBody>
        </p:sp>
        <p:sp>
          <p:nvSpPr>
            <p:cNvPr id="211" name="Line 448"/>
            <p:cNvSpPr>
              <a:spLocks noChangeShapeType="1"/>
            </p:cNvSpPr>
            <p:nvPr/>
          </p:nvSpPr>
          <p:spPr bwMode="auto">
            <a:xfrm>
              <a:off x="1650041" y="2769630"/>
              <a:ext cx="3092045" cy="0"/>
            </a:xfrm>
            <a:prstGeom prst="line">
              <a:avLst/>
            </a:prstGeom>
            <a:noFill/>
            <a:ln w="1588">
              <a:solidFill>
                <a:srgbClr val="000000"/>
              </a:solidFill>
              <a:round/>
              <a:headEnd/>
              <a:tailEnd/>
            </a:ln>
          </p:spPr>
          <p:txBody>
            <a:bodyPr/>
            <a:lstStyle/>
            <a:p>
              <a:endParaRPr lang="ja-JP" altLang="en-US" sz="1300"/>
            </a:p>
          </p:txBody>
        </p:sp>
        <p:sp>
          <p:nvSpPr>
            <p:cNvPr id="212" name="Line 449"/>
            <p:cNvSpPr>
              <a:spLocks noChangeShapeType="1"/>
            </p:cNvSpPr>
            <p:nvPr/>
          </p:nvSpPr>
          <p:spPr bwMode="auto">
            <a:xfrm>
              <a:off x="1650041" y="2447470"/>
              <a:ext cx="3092045" cy="0"/>
            </a:xfrm>
            <a:prstGeom prst="line">
              <a:avLst/>
            </a:prstGeom>
            <a:noFill/>
            <a:ln w="1588">
              <a:solidFill>
                <a:srgbClr val="000000"/>
              </a:solidFill>
              <a:round/>
              <a:headEnd/>
              <a:tailEnd/>
            </a:ln>
          </p:spPr>
          <p:txBody>
            <a:bodyPr/>
            <a:lstStyle/>
            <a:p>
              <a:endParaRPr lang="ja-JP" altLang="en-US" sz="1300"/>
            </a:p>
          </p:txBody>
        </p:sp>
        <p:sp>
          <p:nvSpPr>
            <p:cNvPr id="213" name="Rectangle 458"/>
            <p:cNvSpPr>
              <a:spLocks noChangeArrowheads="1"/>
            </p:cNvSpPr>
            <p:nvPr/>
          </p:nvSpPr>
          <p:spPr bwMode="auto">
            <a:xfrm>
              <a:off x="1592354" y="5377532"/>
              <a:ext cx="3624211" cy="326154"/>
            </a:xfrm>
            <a:prstGeom prst="rect">
              <a:avLst/>
            </a:prstGeom>
            <a:solidFill>
              <a:schemeClr val="bg1"/>
            </a:solidFill>
            <a:ln w="9525">
              <a:noFill/>
              <a:miter lim="800000"/>
              <a:headEnd/>
              <a:tailEnd/>
            </a:ln>
          </p:spPr>
          <p:txBody>
            <a:bodyPr wrap="none" anchor="ctr"/>
            <a:lstStyle/>
            <a:p>
              <a:endParaRPr lang="ja-JP" altLang="en-US" sz="1300"/>
            </a:p>
          </p:txBody>
        </p:sp>
        <p:sp>
          <p:nvSpPr>
            <p:cNvPr id="214" name="Rectangle 459"/>
            <p:cNvSpPr>
              <a:spLocks noChangeArrowheads="1"/>
            </p:cNvSpPr>
            <p:nvPr/>
          </p:nvSpPr>
          <p:spPr bwMode="auto">
            <a:xfrm>
              <a:off x="1241903" y="2125309"/>
              <a:ext cx="392274" cy="3262873"/>
            </a:xfrm>
            <a:prstGeom prst="rect">
              <a:avLst/>
            </a:prstGeom>
            <a:solidFill>
              <a:schemeClr val="bg1"/>
            </a:solidFill>
            <a:ln w="9525">
              <a:noFill/>
              <a:miter lim="800000"/>
              <a:headEnd/>
              <a:tailEnd/>
            </a:ln>
          </p:spPr>
          <p:txBody>
            <a:bodyPr wrap="none" anchor="ctr"/>
            <a:lstStyle/>
            <a:p>
              <a:endParaRPr lang="ja-JP" altLang="en-US" sz="1300"/>
            </a:p>
          </p:txBody>
        </p:sp>
        <p:sp>
          <p:nvSpPr>
            <p:cNvPr id="215" name="Rectangle 460"/>
            <p:cNvSpPr>
              <a:spLocks noChangeArrowheads="1"/>
            </p:cNvSpPr>
            <p:nvPr/>
          </p:nvSpPr>
          <p:spPr bwMode="auto">
            <a:xfrm>
              <a:off x="4931012" y="2066734"/>
              <a:ext cx="235076" cy="3344078"/>
            </a:xfrm>
            <a:prstGeom prst="rect">
              <a:avLst/>
            </a:prstGeom>
            <a:solidFill>
              <a:schemeClr val="bg1"/>
            </a:solidFill>
            <a:ln w="9525">
              <a:noFill/>
              <a:miter lim="800000"/>
              <a:headEnd/>
              <a:tailEnd/>
            </a:ln>
          </p:spPr>
          <p:txBody>
            <a:bodyPr wrap="none" anchor="ctr"/>
            <a:lstStyle/>
            <a:p>
              <a:endParaRPr lang="ja-JP" altLang="en-US" sz="1300"/>
            </a:p>
          </p:txBody>
        </p:sp>
        <p:sp>
          <p:nvSpPr>
            <p:cNvPr id="216" name="テキスト ボックス 7"/>
            <p:cNvSpPr txBox="1">
              <a:spLocks noChangeArrowheads="1"/>
            </p:cNvSpPr>
            <p:nvPr/>
          </p:nvSpPr>
          <p:spPr bwMode="auto">
            <a:xfrm>
              <a:off x="1317423" y="3143304"/>
              <a:ext cx="256182" cy="224460"/>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a:latin typeface="Times New Roman" panose="02020603050405020304" pitchFamily="18" charset="0"/>
                  <a:cs typeface="Times New Roman" panose="02020603050405020304" pitchFamily="18" charset="0"/>
                </a:rPr>
                <a:t>Os</a:t>
              </a:r>
            </a:p>
          </p:txBody>
        </p:sp>
        <p:sp>
          <p:nvSpPr>
            <p:cNvPr id="217" name="テキスト ボックス 7"/>
            <p:cNvSpPr txBox="1">
              <a:spLocks noChangeArrowheads="1"/>
            </p:cNvSpPr>
            <p:nvPr/>
          </p:nvSpPr>
          <p:spPr bwMode="auto">
            <a:xfrm>
              <a:off x="1311867" y="3468127"/>
              <a:ext cx="255968" cy="224460"/>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a:latin typeface="Times New Roman" panose="02020603050405020304" pitchFamily="18" charset="0"/>
                  <a:cs typeface="Times New Roman" panose="02020603050405020304" pitchFamily="18" charset="0"/>
                </a:rPr>
                <a:t>Re</a:t>
              </a:r>
            </a:p>
          </p:txBody>
        </p:sp>
        <p:sp>
          <p:nvSpPr>
            <p:cNvPr id="218" name="テキスト ボックス 7"/>
            <p:cNvSpPr txBox="1">
              <a:spLocks noChangeArrowheads="1"/>
            </p:cNvSpPr>
            <p:nvPr/>
          </p:nvSpPr>
          <p:spPr bwMode="auto">
            <a:xfrm>
              <a:off x="1308771" y="3795615"/>
              <a:ext cx="253296" cy="224460"/>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dirty="0">
                  <a:latin typeface="Times New Roman" panose="02020603050405020304" pitchFamily="18" charset="0"/>
                  <a:cs typeface="Times New Roman" panose="02020603050405020304" pitchFamily="18" charset="0"/>
                </a:rPr>
                <a:t>W</a:t>
              </a:r>
            </a:p>
          </p:txBody>
        </p:sp>
        <p:sp>
          <p:nvSpPr>
            <p:cNvPr id="219" name="テキスト ボックス 7"/>
            <p:cNvSpPr txBox="1">
              <a:spLocks noChangeArrowheads="1"/>
            </p:cNvSpPr>
            <p:nvPr/>
          </p:nvSpPr>
          <p:spPr bwMode="auto">
            <a:xfrm>
              <a:off x="1321710" y="4111116"/>
              <a:ext cx="236030" cy="224460"/>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a:latin typeface="Times New Roman" panose="02020603050405020304" pitchFamily="18" charset="0"/>
                  <a:cs typeface="Times New Roman" panose="02020603050405020304" pitchFamily="18" charset="0"/>
                </a:rPr>
                <a:t>Ta</a:t>
              </a:r>
            </a:p>
          </p:txBody>
        </p:sp>
        <p:sp>
          <p:nvSpPr>
            <p:cNvPr id="220" name="テキスト ボックス 7"/>
            <p:cNvSpPr txBox="1">
              <a:spLocks noChangeArrowheads="1"/>
            </p:cNvSpPr>
            <p:nvPr/>
          </p:nvSpPr>
          <p:spPr bwMode="auto">
            <a:xfrm>
              <a:off x="1278904" y="4437271"/>
              <a:ext cx="270182" cy="224460"/>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a:latin typeface="Times New Roman" panose="02020603050405020304" pitchFamily="18" charset="0"/>
                  <a:cs typeface="Times New Roman" panose="02020603050405020304" pitchFamily="18" charset="0"/>
                </a:rPr>
                <a:t>Hf</a:t>
              </a:r>
            </a:p>
          </p:txBody>
        </p:sp>
        <p:sp>
          <p:nvSpPr>
            <p:cNvPr id="221" name="テキスト ボックス 7"/>
            <p:cNvSpPr txBox="1">
              <a:spLocks noChangeArrowheads="1"/>
            </p:cNvSpPr>
            <p:nvPr/>
          </p:nvSpPr>
          <p:spPr bwMode="auto">
            <a:xfrm>
              <a:off x="1293327" y="4752775"/>
              <a:ext cx="270182" cy="224460"/>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a:latin typeface="Times New Roman" panose="02020603050405020304" pitchFamily="18" charset="0"/>
                  <a:cs typeface="Times New Roman" panose="02020603050405020304" pitchFamily="18" charset="0"/>
                </a:rPr>
                <a:t>Lu</a:t>
              </a:r>
            </a:p>
          </p:txBody>
        </p:sp>
        <p:sp>
          <p:nvSpPr>
            <p:cNvPr id="222" name="テキスト ボックス 7"/>
            <p:cNvSpPr txBox="1">
              <a:spLocks noChangeArrowheads="1"/>
            </p:cNvSpPr>
            <p:nvPr/>
          </p:nvSpPr>
          <p:spPr bwMode="auto">
            <a:xfrm>
              <a:off x="1285775" y="5076266"/>
              <a:ext cx="280622" cy="224460"/>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dirty="0" err="1">
                  <a:latin typeface="Times New Roman" panose="02020603050405020304" pitchFamily="18" charset="0"/>
                  <a:cs typeface="Times New Roman" panose="02020603050405020304" pitchFamily="18" charset="0"/>
                </a:rPr>
                <a:t>Yb</a:t>
              </a:r>
              <a:endParaRPr lang="en-US" altLang="ja-JP" sz="1300" b="1" dirty="0">
                <a:latin typeface="Times New Roman" panose="02020603050405020304" pitchFamily="18" charset="0"/>
                <a:cs typeface="Times New Roman" panose="02020603050405020304" pitchFamily="18" charset="0"/>
              </a:endParaRPr>
            </a:p>
          </p:txBody>
        </p:sp>
        <p:sp>
          <p:nvSpPr>
            <p:cNvPr id="223" name="テキスト ボックス 7"/>
            <p:cNvSpPr txBox="1">
              <a:spLocks noChangeArrowheads="1"/>
            </p:cNvSpPr>
            <p:nvPr/>
          </p:nvSpPr>
          <p:spPr bwMode="auto">
            <a:xfrm>
              <a:off x="1376316" y="2823806"/>
              <a:ext cx="185750" cy="224460"/>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dirty="0">
                  <a:latin typeface="Times New Roman" panose="02020603050405020304" pitchFamily="18" charset="0"/>
                  <a:cs typeface="Times New Roman" panose="02020603050405020304" pitchFamily="18" charset="0"/>
                </a:rPr>
                <a:t>Ir</a:t>
              </a:r>
            </a:p>
          </p:txBody>
        </p:sp>
        <p:sp>
          <p:nvSpPr>
            <p:cNvPr id="224" name="テキスト ボックス 7"/>
            <p:cNvSpPr txBox="1">
              <a:spLocks noChangeArrowheads="1"/>
            </p:cNvSpPr>
            <p:nvPr/>
          </p:nvSpPr>
          <p:spPr bwMode="auto">
            <a:xfrm>
              <a:off x="1354877" y="2493658"/>
              <a:ext cx="207197" cy="224460"/>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a:latin typeface="Times New Roman" panose="02020603050405020304" pitchFamily="18" charset="0"/>
                  <a:cs typeface="Times New Roman" panose="02020603050405020304" pitchFamily="18" charset="0"/>
                </a:rPr>
                <a:t>Pt</a:t>
              </a:r>
            </a:p>
          </p:txBody>
        </p:sp>
        <p:sp>
          <p:nvSpPr>
            <p:cNvPr id="225" name="テキスト ボックス 7"/>
            <p:cNvSpPr txBox="1">
              <a:spLocks noChangeArrowheads="1"/>
            </p:cNvSpPr>
            <p:nvPr/>
          </p:nvSpPr>
          <p:spPr bwMode="auto">
            <a:xfrm>
              <a:off x="1291540" y="2163510"/>
              <a:ext cx="280622" cy="224460"/>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a:latin typeface="Times New Roman" panose="02020603050405020304" pitchFamily="18" charset="0"/>
                  <a:cs typeface="Times New Roman" panose="02020603050405020304" pitchFamily="18" charset="0"/>
                </a:rPr>
                <a:t>Au</a:t>
              </a:r>
            </a:p>
          </p:txBody>
        </p:sp>
        <p:sp>
          <p:nvSpPr>
            <p:cNvPr id="226" name="テキスト ボックス 7"/>
            <p:cNvSpPr txBox="1">
              <a:spLocks noChangeArrowheads="1"/>
            </p:cNvSpPr>
            <p:nvPr/>
          </p:nvSpPr>
          <p:spPr bwMode="auto">
            <a:xfrm>
              <a:off x="1655168" y="5390439"/>
              <a:ext cx="333787" cy="224460"/>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dirty="0"/>
                <a:t>120</a:t>
              </a:r>
            </a:p>
          </p:txBody>
        </p:sp>
        <p:sp>
          <p:nvSpPr>
            <p:cNvPr id="227" name="テキスト ボックス 7"/>
            <p:cNvSpPr txBox="1">
              <a:spLocks noChangeArrowheads="1"/>
            </p:cNvSpPr>
            <p:nvPr/>
          </p:nvSpPr>
          <p:spPr bwMode="auto">
            <a:xfrm>
              <a:off x="2089648" y="5394433"/>
              <a:ext cx="337728" cy="224460"/>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dirty="0"/>
                <a:t>121</a:t>
              </a:r>
            </a:p>
          </p:txBody>
        </p:sp>
        <p:sp>
          <p:nvSpPr>
            <p:cNvPr id="228" name="テキスト ボックス 7"/>
            <p:cNvSpPr txBox="1">
              <a:spLocks noChangeArrowheads="1"/>
            </p:cNvSpPr>
            <p:nvPr/>
          </p:nvSpPr>
          <p:spPr bwMode="auto">
            <a:xfrm>
              <a:off x="2536727" y="5395764"/>
              <a:ext cx="337728" cy="224460"/>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dirty="0"/>
                <a:t>122</a:t>
              </a:r>
            </a:p>
          </p:txBody>
        </p:sp>
        <p:sp>
          <p:nvSpPr>
            <p:cNvPr id="229" name="テキスト ボックス 7"/>
            <p:cNvSpPr txBox="1">
              <a:spLocks noChangeArrowheads="1"/>
            </p:cNvSpPr>
            <p:nvPr/>
          </p:nvSpPr>
          <p:spPr bwMode="auto">
            <a:xfrm>
              <a:off x="2983422" y="5390439"/>
              <a:ext cx="333787" cy="224460"/>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dirty="0"/>
                <a:t>123</a:t>
              </a:r>
            </a:p>
          </p:txBody>
        </p:sp>
        <p:sp>
          <p:nvSpPr>
            <p:cNvPr id="230" name="テキスト ボックス 7"/>
            <p:cNvSpPr txBox="1">
              <a:spLocks noChangeArrowheads="1"/>
            </p:cNvSpPr>
            <p:nvPr/>
          </p:nvSpPr>
          <p:spPr bwMode="auto">
            <a:xfrm>
              <a:off x="3420406" y="5394433"/>
              <a:ext cx="333787" cy="224460"/>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dirty="0"/>
                <a:t>124</a:t>
              </a:r>
            </a:p>
          </p:txBody>
        </p:sp>
        <p:sp>
          <p:nvSpPr>
            <p:cNvPr id="231" name="テキスト ボックス 7"/>
            <p:cNvSpPr txBox="1">
              <a:spLocks noChangeArrowheads="1"/>
            </p:cNvSpPr>
            <p:nvPr/>
          </p:nvSpPr>
          <p:spPr bwMode="auto">
            <a:xfrm>
              <a:off x="3863155" y="5395764"/>
              <a:ext cx="333787" cy="224460"/>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dirty="0"/>
                <a:t>125</a:t>
              </a:r>
            </a:p>
          </p:txBody>
        </p:sp>
        <p:sp>
          <p:nvSpPr>
            <p:cNvPr id="232" name="テキスト ボックス 7"/>
            <p:cNvSpPr txBox="1">
              <a:spLocks noChangeArrowheads="1"/>
            </p:cNvSpPr>
            <p:nvPr/>
          </p:nvSpPr>
          <p:spPr bwMode="auto">
            <a:xfrm>
              <a:off x="4961296" y="4435939"/>
              <a:ext cx="248465" cy="224460"/>
            </a:xfrm>
            <a:prstGeom prst="rect">
              <a:avLst/>
            </a:prstGeom>
            <a:solidFill>
              <a:schemeClr val="bg1"/>
            </a:solidFill>
            <a:ln w="9525">
              <a:noFill/>
              <a:miter lim="800000"/>
              <a:headEnd/>
              <a:tailEnd/>
            </a:ln>
          </p:spPr>
          <p:txBody>
            <a:bodyPr wrap="none" lIns="0" tIns="0" rIns="0" bIns="0" anchor="ctr" anchorCtr="1">
              <a:spAutoFit/>
            </a:bodyPr>
            <a:lstStyle/>
            <a:p>
              <a:r>
                <a:rPr lang="en-US" altLang="ja-JP" sz="1300" b="1"/>
                <a:t>1 s</a:t>
              </a:r>
            </a:p>
          </p:txBody>
        </p:sp>
        <p:sp>
          <p:nvSpPr>
            <p:cNvPr id="233" name="テキスト ボックス 7"/>
            <p:cNvSpPr txBox="1">
              <a:spLocks noChangeArrowheads="1"/>
            </p:cNvSpPr>
            <p:nvPr/>
          </p:nvSpPr>
          <p:spPr bwMode="auto">
            <a:xfrm>
              <a:off x="4949761" y="2995942"/>
              <a:ext cx="278691" cy="224460"/>
            </a:xfrm>
            <a:prstGeom prst="rect">
              <a:avLst/>
            </a:prstGeom>
            <a:solidFill>
              <a:schemeClr val="bg1"/>
            </a:solidFill>
            <a:ln w="9525">
              <a:noFill/>
              <a:miter lim="800000"/>
              <a:headEnd/>
              <a:tailEnd/>
            </a:ln>
          </p:spPr>
          <p:txBody>
            <a:bodyPr wrap="none" lIns="0" tIns="0" rIns="0" bIns="0">
              <a:spAutoFit/>
            </a:bodyPr>
            <a:lstStyle/>
            <a:p>
              <a:r>
                <a:rPr lang="en-US" altLang="ja-JP" sz="1300" b="1"/>
                <a:t>1 h</a:t>
              </a:r>
            </a:p>
          </p:txBody>
        </p:sp>
        <p:sp>
          <p:nvSpPr>
            <p:cNvPr id="234" name="Rectangle 485"/>
            <p:cNvSpPr>
              <a:spLocks noChangeArrowheads="1"/>
            </p:cNvSpPr>
            <p:nvPr/>
          </p:nvSpPr>
          <p:spPr bwMode="auto">
            <a:xfrm>
              <a:off x="1621198" y="1755224"/>
              <a:ext cx="3503067" cy="363429"/>
            </a:xfrm>
            <a:prstGeom prst="rect">
              <a:avLst/>
            </a:prstGeom>
            <a:solidFill>
              <a:schemeClr val="bg1"/>
            </a:solidFill>
            <a:ln w="9525">
              <a:noFill/>
              <a:miter lim="800000"/>
              <a:headEnd/>
              <a:tailEnd/>
            </a:ln>
          </p:spPr>
          <p:txBody>
            <a:bodyPr wrap="none" anchor="ctr"/>
            <a:lstStyle/>
            <a:p>
              <a:pPr algn="ctr"/>
              <a:endParaRPr lang="ja-JP" altLang="ja-JP" sz="1300" b="1"/>
            </a:p>
          </p:txBody>
        </p:sp>
        <p:sp>
          <p:nvSpPr>
            <p:cNvPr id="235" name="Text Box 498"/>
            <p:cNvSpPr txBox="1">
              <a:spLocks noChangeArrowheads="1"/>
            </p:cNvSpPr>
            <p:nvPr/>
          </p:nvSpPr>
          <p:spPr bwMode="auto">
            <a:xfrm>
              <a:off x="1529166" y="2455023"/>
              <a:ext cx="669884" cy="328057"/>
            </a:xfrm>
            <a:prstGeom prst="rect">
              <a:avLst/>
            </a:prstGeom>
            <a:noFill/>
            <a:ln w="9525" algn="ctr">
              <a:noFill/>
              <a:miter lim="800000"/>
              <a:headEnd/>
              <a:tailEnd/>
            </a:ln>
          </p:spPr>
          <p:txBody>
            <a:bodyPr wrap="none">
              <a:spAutoFit/>
            </a:bodyPr>
            <a:lstStyle/>
            <a:p>
              <a:pPr algn="ctr"/>
              <a:r>
                <a:rPr lang="en-US" altLang="ja-JP" sz="1300" b="1" baseline="30000" dirty="0" smtClean="0">
                  <a:solidFill>
                    <a:schemeClr val="bg1"/>
                  </a:solidFill>
                  <a:latin typeface="Times New Roman" panose="02020603050405020304" pitchFamily="18" charset="0"/>
                  <a:cs typeface="Times New Roman" panose="02020603050405020304" pitchFamily="18" charset="0"/>
                </a:rPr>
                <a:t>198</a:t>
              </a:r>
              <a:r>
                <a:rPr lang="en-US" altLang="ja-JP" sz="1300" b="1" dirty="0" smtClean="0">
                  <a:solidFill>
                    <a:schemeClr val="bg1"/>
                  </a:solidFill>
                  <a:latin typeface="Times New Roman" panose="02020603050405020304" pitchFamily="18" charset="0"/>
                  <a:cs typeface="Times New Roman" panose="02020603050405020304" pitchFamily="18" charset="0"/>
                </a:rPr>
                <a:t>Pt</a:t>
              </a:r>
              <a:endParaRPr lang="en-US" altLang="ja-JP" sz="1300" b="1" dirty="0">
                <a:solidFill>
                  <a:schemeClr val="bg1"/>
                </a:solidFill>
                <a:latin typeface="Times New Roman" panose="02020603050405020304" pitchFamily="18" charset="0"/>
                <a:cs typeface="Times New Roman" panose="02020603050405020304" pitchFamily="18" charset="0"/>
              </a:endParaRPr>
            </a:p>
          </p:txBody>
        </p:sp>
        <p:grpSp>
          <p:nvGrpSpPr>
            <p:cNvPr id="236" name="グループ化 844"/>
            <p:cNvGrpSpPr/>
            <p:nvPr/>
          </p:nvGrpSpPr>
          <p:grpSpPr>
            <a:xfrm>
              <a:off x="4702091" y="2075212"/>
              <a:ext cx="529542" cy="3548180"/>
              <a:chOff x="7589577" y="702085"/>
              <a:chExt cx="582898" cy="4231190"/>
            </a:xfrm>
          </p:grpSpPr>
          <p:sp>
            <p:nvSpPr>
              <p:cNvPr id="311" name="Line 116"/>
              <p:cNvSpPr>
                <a:spLocks noChangeShapeType="1"/>
              </p:cNvSpPr>
              <p:nvPr/>
            </p:nvSpPr>
            <p:spPr bwMode="auto">
              <a:xfrm>
                <a:off x="7638691" y="771935"/>
                <a:ext cx="0" cy="3837863"/>
              </a:xfrm>
              <a:prstGeom prst="line">
                <a:avLst/>
              </a:prstGeom>
              <a:noFill/>
              <a:ln w="3175">
                <a:solidFill>
                  <a:srgbClr val="000000"/>
                </a:solidFill>
                <a:round/>
                <a:headEnd/>
                <a:tailEnd/>
              </a:ln>
            </p:spPr>
            <p:txBody>
              <a:bodyPr/>
              <a:lstStyle/>
              <a:p>
                <a:endParaRPr lang="ja-JP" altLang="en-US" sz="1300"/>
              </a:p>
            </p:txBody>
          </p:sp>
          <p:sp>
            <p:nvSpPr>
              <p:cNvPr id="312" name="Rectangle 460"/>
              <p:cNvSpPr>
                <a:spLocks noChangeArrowheads="1"/>
              </p:cNvSpPr>
              <p:nvPr/>
            </p:nvSpPr>
            <p:spPr bwMode="auto">
              <a:xfrm>
                <a:off x="7845067" y="702085"/>
                <a:ext cx="258763" cy="3987800"/>
              </a:xfrm>
              <a:prstGeom prst="rect">
                <a:avLst/>
              </a:prstGeom>
              <a:solidFill>
                <a:schemeClr val="bg1"/>
              </a:solidFill>
              <a:ln w="9525">
                <a:noFill/>
                <a:miter lim="800000"/>
                <a:headEnd/>
                <a:tailEnd/>
              </a:ln>
            </p:spPr>
            <p:txBody>
              <a:bodyPr wrap="none" anchor="ctr"/>
              <a:lstStyle/>
              <a:p>
                <a:endParaRPr lang="ja-JP" altLang="en-US" sz="1300"/>
              </a:p>
            </p:txBody>
          </p:sp>
          <p:sp>
            <p:nvSpPr>
              <p:cNvPr id="313" name="テキスト ボックス 7"/>
              <p:cNvSpPr txBox="1">
                <a:spLocks noChangeArrowheads="1"/>
              </p:cNvSpPr>
              <p:nvPr/>
            </p:nvSpPr>
            <p:spPr bwMode="auto">
              <a:xfrm>
                <a:off x="7878406" y="3531320"/>
                <a:ext cx="273500" cy="267667"/>
              </a:xfrm>
              <a:prstGeom prst="rect">
                <a:avLst/>
              </a:prstGeom>
              <a:solidFill>
                <a:schemeClr val="bg1"/>
              </a:solidFill>
              <a:ln w="9525">
                <a:noFill/>
                <a:miter lim="800000"/>
                <a:headEnd/>
                <a:tailEnd/>
              </a:ln>
            </p:spPr>
            <p:txBody>
              <a:bodyPr wrap="none" lIns="0" tIns="0" rIns="0" bIns="0" anchor="ctr" anchorCtr="1">
                <a:spAutoFit/>
              </a:bodyPr>
              <a:lstStyle/>
              <a:p>
                <a:r>
                  <a:rPr lang="en-US" altLang="ja-JP" sz="1300" b="1"/>
                  <a:t>1 s</a:t>
                </a:r>
              </a:p>
            </p:txBody>
          </p:sp>
          <p:sp>
            <p:nvSpPr>
              <p:cNvPr id="314" name="テキスト ボックス 7"/>
              <p:cNvSpPr txBox="1">
                <a:spLocks noChangeArrowheads="1"/>
              </p:cNvSpPr>
              <p:nvPr/>
            </p:nvSpPr>
            <p:spPr bwMode="auto">
              <a:xfrm>
                <a:off x="7865703" y="1813335"/>
                <a:ext cx="306772" cy="267667"/>
              </a:xfrm>
              <a:prstGeom prst="rect">
                <a:avLst/>
              </a:prstGeom>
              <a:solidFill>
                <a:schemeClr val="bg1"/>
              </a:solidFill>
              <a:ln w="9525">
                <a:noFill/>
                <a:miter lim="800000"/>
                <a:headEnd/>
                <a:tailEnd/>
              </a:ln>
            </p:spPr>
            <p:txBody>
              <a:bodyPr wrap="none" lIns="0" tIns="0" rIns="0" bIns="0">
                <a:spAutoFit/>
              </a:bodyPr>
              <a:lstStyle/>
              <a:p>
                <a:r>
                  <a:rPr lang="en-US" altLang="ja-JP" sz="1300" b="1"/>
                  <a:t>1 h</a:t>
                </a:r>
              </a:p>
            </p:txBody>
          </p:sp>
          <p:sp>
            <p:nvSpPr>
              <p:cNvPr id="315" name="Rectangle 50"/>
              <p:cNvSpPr>
                <a:spLocks noChangeArrowheads="1"/>
              </p:cNvSpPr>
              <p:nvPr/>
            </p:nvSpPr>
            <p:spPr bwMode="auto">
              <a:xfrm>
                <a:off x="7640505" y="4225623"/>
                <a:ext cx="495205" cy="384175"/>
              </a:xfrm>
              <a:prstGeom prst="rect">
                <a:avLst/>
              </a:prstGeom>
              <a:solidFill>
                <a:srgbClr val="0052CC"/>
              </a:solidFill>
              <a:ln w="0">
                <a:solidFill>
                  <a:srgbClr val="0052CC"/>
                </a:solidFill>
                <a:miter lim="800000"/>
                <a:headEnd/>
                <a:tailEnd/>
              </a:ln>
            </p:spPr>
            <p:txBody>
              <a:bodyPr/>
              <a:lstStyle/>
              <a:p>
                <a:endParaRPr lang="ja-JP" altLang="en-US" sz="1300"/>
              </a:p>
            </p:txBody>
          </p:sp>
          <p:sp>
            <p:nvSpPr>
              <p:cNvPr id="316" name="Rectangle 57"/>
              <p:cNvSpPr>
                <a:spLocks noChangeArrowheads="1"/>
              </p:cNvSpPr>
              <p:nvPr/>
            </p:nvSpPr>
            <p:spPr bwMode="auto">
              <a:xfrm>
                <a:off x="7641997" y="3835893"/>
                <a:ext cx="495304" cy="384175"/>
              </a:xfrm>
              <a:prstGeom prst="rect">
                <a:avLst/>
              </a:prstGeom>
              <a:solidFill>
                <a:srgbClr val="0052CC"/>
              </a:solidFill>
              <a:ln w="0">
                <a:solidFill>
                  <a:srgbClr val="0052CC"/>
                </a:solidFill>
                <a:miter lim="800000"/>
                <a:headEnd/>
                <a:tailEnd/>
              </a:ln>
            </p:spPr>
            <p:txBody>
              <a:bodyPr/>
              <a:lstStyle/>
              <a:p>
                <a:endParaRPr lang="ja-JP" altLang="en-US" sz="1300"/>
              </a:p>
            </p:txBody>
          </p:sp>
          <p:sp>
            <p:nvSpPr>
              <p:cNvPr id="317" name="Rectangle 85"/>
              <p:cNvSpPr>
                <a:spLocks noChangeArrowheads="1"/>
              </p:cNvSpPr>
              <p:nvPr/>
            </p:nvSpPr>
            <p:spPr bwMode="auto">
              <a:xfrm>
                <a:off x="7641997" y="1532163"/>
                <a:ext cx="501064" cy="390793"/>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318" name="Line 220"/>
              <p:cNvSpPr>
                <a:spLocks noChangeShapeType="1"/>
              </p:cNvSpPr>
              <p:nvPr/>
            </p:nvSpPr>
            <p:spPr bwMode="auto">
              <a:xfrm>
                <a:off x="7691209" y="4566143"/>
                <a:ext cx="0" cy="41275"/>
              </a:xfrm>
              <a:prstGeom prst="line">
                <a:avLst/>
              </a:prstGeom>
              <a:noFill/>
              <a:ln w="1588">
                <a:solidFill>
                  <a:srgbClr val="000000"/>
                </a:solidFill>
                <a:round/>
                <a:headEnd/>
                <a:tailEnd/>
              </a:ln>
            </p:spPr>
            <p:txBody>
              <a:bodyPr/>
              <a:lstStyle/>
              <a:p>
                <a:endParaRPr lang="ja-JP" altLang="en-US" sz="1300"/>
              </a:p>
            </p:txBody>
          </p:sp>
          <p:sp>
            <p:nvSpPr>
              <p:cNvPr id="319" name="Line 221"/>
              <p:cNvSpPr>
                <a:spLocks noChangeShapeType="1"/>
              </p:cNvSpPr>
              <p:nvPr/>
            </p:nvSpPr>
            <p:spPr bwMode="auto">
              <a:xfrm>
                <a:off x="7789634" y="4566143"/>
                <a:ext cx="0" cy="41275"/>
              </a:xfrm>
              <a:prstGeom prst="line">
                <a:avLst/>
              </a:prstGeom>
              <a:noFill/>
              <a:ln w="1588">
                <a:solidFill>
                  <a:srgbClr val="000000"/>
                </a:solidFill>
                <a:round/>
                <a:headEnd/>
                <a:tailEnd/>
              </a:ln>
            </p:spPr>
            <p:txBody>
              <a:bodyPr/>
              <a:lstStyle/>
              <a:p>
                <a:endParaRPr lang="ja-JP" altLang="en-US" sz="1300"/>
              </a:p>
            </p:txBody>
          </p:sp>
          <p:sp>
            <p:nvSpPr>
              <p:cNvPr id="320" name="Line 222"/>
              <p:cNvSpPr>
                <a:spLocks noChangeShapeType="1"/>
              </p:cNvSpPr>
              <p:nvPr/>
            </p:nvSpPr>
            <p:spPr bwMode="auto">
              <a:xfrm>
                <a:off x="7886472" y="4526456"/>
                <a:ext cx="0" cy="84138"/>
              </a:xfrm>
              <a:prstGeom prst="line">
                <a:avLst/>
              </a:prstGeom>
              <a:noFill/>
              <a:ln w="1588">
                <a:solidFill>
                  <a:srgbClr val="000000"/>
                </a:solidFill>
                <a:round/>
                <a:headEnd/>
                <a:tailEnd/>
              </a:ln>
            </p:spPr>
            <p:txBody>
              <a:bodyPr/>
              <a:lstStyle/>
              <a:p>
                <a:endParaRPr lang="ja-JP" altLang="en-US" sz="1300"/>
              </a:p>
            </p:txBody>
          </p:sp>
          <p:sp>
            <p:nvSpPr>
              <p:cNvPr id="321" name="Line 226"/>
              <p:cNvSpPr>
                <a:spLocks noChangeShapeType="1"/>
              </p:cNvSpPr>
              <p:nvPr/>
            </p:nvSpPr>
            <p:spPr bwMode="auto">
              <a:xfrm>
                <a:off x="7886472" y="4526456"/>
                <a:ext cx="0" cy="84138"/>
              </a:xfrm>
              <a:prstGeom prst="line">
                <a:avLst/>
              </a:prstGeom>
              <a:noFill/>
              <a:ln w="1588">
                <a:solidFill>
                  <a:srgbClr val="000000"/>
                </a:solidFill>
                <a:round/>
                <a:headEnd/>
                <a:tailEnd/>
              </a:ln>
            </p:spPr>
            <p:txBody>
              <a:bodyPr/>
              <a:lstStyle/>
              <a:p>
                <a:endParaRPr lang="ja-JP" altLang="en-US" sz="1300"/>
              </a:p>
            </p:txBody>
          </p:sp>
          <p:sp>
            <p:nvSpPr>
              <p:cNvPr id="322" name="Line 227"/>
              <p:cNvSpPr>
                <a:spLocks noChangeShapeType="1"/>
              </p:cNvSpPr>
              <p:nvPr/>
            </p:nvSpPr>
            <p:spPr bwMode="auto">
              <a:xfrm>
                <a:off x="7981722" y="4566143"/>
                <a:ext cx="0" cy="41275"/>
              </a:xfrm>
              <a:prstGeom prst="line">
                <a:avLst/>
              </a:prstGeom>
              <a:noFill/>
              <a:ln w="1588">
                <a:solidFill>
                  <a:srgbClr val="000000"/>
                </a:solidFill>
                <a:round/>
                <a:headEnd/>
                <a:tailEnd/>
              </a:ln>
            </p:spPr>
            <p:txBody>
              <a:bodyPr/>
              <a:lstStyle/>
              <a:p>
                <a:endParaRPr lang="ja-JP" altLang="en-US" sz="1300"/>
              </a:p>
            </p:txBody>
          </p:sp>
          <p:sp>
            <p:nvSpPr>
              <p:cNvPr id="323" name="Line 228"/>
              <p:cNvSpPr>
                <a:spLocks noChangeShapeType="1"/>
              </p:cNvSpPr>
              <p:nvPr/>
            </p:nvSpPr>
            <p:spPr bwMode="auto">
              <a:xfrm>
                <a:off x="8081734" y="4566143"/>
                <a:ext cx="0" cy="41275"/>
              </a:xfrm>
              <a:prstGeom prst="line">
                <a:avLst/>
              </a:prstGeom>
              <a:noFill/>
              <a:ln w="1588">
                <a:solidFill>
                  <a:srgbClr val="000000"/>
                </a:solidFill>
                <a:round/>
                <a:headEnd/>
                <a:tailEnd/>
              </a:ln>
            </p:spPr>
            <p:txBody>
              <a:bodyPr/>
              <a:lstStyle/>
              <a:p>
                <a:endParaRPr lang="ja-JP" altLang="en-US" sz="1300"/>
              </a:p>
            </p:txBody>
          </p:sp>
          <p:sp>
            <p:nvSpPr>
              <p:cNvPr id="324" name="テキスト ボックス 7"/>
              <p:cNvSpPr txBox="1">
                <a:spLocks noChangeArrowheads="1"/>
              </p:cNvSpPr>
              <p:nvPr/>
            </p:nvSpPr>
            <p:spPr bwMode="auto">
              <a:xfrm>
                <a:off x="7656746" y="4665608"/>
                <a:ext cx="371757" cy="267667"/>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dirty="0" smtClean="0"/>
                  <a:t>127</a:t>
                </a:r>
                <a:endParaRPr lang="en-US" altLang="ja-JP" sz="1300" b="1" dirty="0"/>
              </a:p>
            </p:txBody>
          </p:sp>
          <p:cxnSp>
            <p:nvCxnSpPr>
              <p:cNvPr id="325" name="直線コネクタ 324"/>
              <p:cNvCxnSpPr/>
              <p:nvPr/>
            </p:nvCxnSpPr>
            <p:spPr>
              <a:xfrm>
                <a:off x="7589577" y="4211498"/>
                <a:ext cx="53295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直線コネクタ 325"/>
              <p:cNvCxnSpPr/>
              <p:nvPr/>
            </p:nvCxnSpPr>
            <p:spPr>
              <a:xfrm>
                <a:off x="7597505" y="4609378"/>
                <a:ext cx="53295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直線コネクタ 326"/>
              <p:cNvCxnSpPr/>
              <p:nvPr/>
            </p:nvCxnSpPr>
            <p:spPr>
              <a:xfrm>
                <a:off x="7643584" y="3088182"/>
                <a:ext cx="48775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直線コネクタ 327"/>
              <p:cNvCxnSpPr/>
              <p:nvPr/>
            </p:nvCxnSpPr>
            <p:spPr>
              <a:xfrm>
                <a:off x="7594638" y="2687008"/>
                <a:ext cx="53295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直線コネクタ 328"/>
              <p:cNvCxnSpPr/>
              <p:nvPr/>
            </p:nvCxnSpPr>
            <p:spPr>
              <a:xfrm>
                <a:off x="7635236" y="2313314"/>
                <a:ext cx="49609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直線コネクタ 329"/>
              <p:cNvCxnSpPr/>
              <p:nvPr/>
            </p:nvCxnSpPr>
            <p:spPr>
              <a:xfrm>
                <a:off x="7595813" y="1531244"/>
                <a:ext cx="53295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直線コネクタ 330"/>
              <p:cNvCxnSpPr/>
              <p:nvPr/>
            </p:nvCxnSpPr>
            <p:spPr>
              <a:xfrm>
                <a:off x="7646643" y="1162530"/>
                <a:ext cx="48413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直線コネクタ 331"/>
              <p:cNvCxnSpPr/>
              <p:nvPr/>
            </p:nvCxnSpPr>
            <p:spPr>
              <a:xfrm>
                <a:off x="7598104" y="758442"/>
                <a:ext cx="53295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33" name="Freeform 77"/>
              <p:cNvSpPr>
                <a:spLocks/>
              </p:cNvSpPr>
              <p:nvPr/>
            </p:nvSpPr>
            <p:spPr bwMode="auto">
              <a:xfrm>
                <a:off x="7632654" y="1147416"/>
                <a:ext cx="524445" cy="380138"/>
              </a:xfrm>
              <a:custGeom>
                <a:avLst/>
                <a:gdLst>
                  <a:gd name="T0" fmla="*/ 0 w 513"/>
                  <a:gd name="T1" fmla="*/ 0 h 360"/>
                  <a:gd name="T2" fmla="*/ 65 w 513"/>
                  <a:gd name="T3" fmla="*/ 0 h 360"/>
                  <a:gd name="T4" fmla="*/ 65 w 513"/>
                  <a:gd name="T5" fmla="*/ 76 h 360"/>
                  <a:gd name="T6" fmla="*/ 0 w 513"/>
                  <a:gd name="T7" fmla="*/ 76 h 360"/>
                  <a:gd name="T8" fmla="*/ 0 w 513"/>
                  <a:gd name="T9" fmla="*/ 0 h 360"/>
                  <a:gd name="T10" fmla="*/ 0 60000 65536"/>
                  <a:gd name="T11" fmla="*/ 0 60000 65536"/>
                  <a:gd name="T12" fmla="*/ 0 60000 65536"/>
                  <a:gd name="T13" fmla="*/ 0 60000 65536"/>
                  <a:gd name="T14" fmla="*/ 0 60000 65536"/>
                  <a:gd name="T15" fmla="*/ 0 w 513"/>
                  <a:gd name="T16" fmla="*/ 0 h 360"/>
                  <a:gd name="T17" fmla="*/ 513 w 513"/>
                  <a:gd name="T18" fmla="*/ 360 h 360"/>
                </a:gdLst>
                <a:ahLst/>
                <a:cxnLst>
                  <a:cxn ang="T10">
                    <a:pos x="T0" y="T1"/>
                  </a:cxn>
                  <a:cxn ang="T11">
                    <a:pos x="T2" y="T3"/>
                  </a:cxn>
                  <a:cxn ang="T12">
                    <a:pos x="T4" y="T5"/>
                  </a:cxn>
                  <a:cxn ang="T13">
                    <a:pos x="T6" y="T7"/>
                  </a:cxn>
                  <a:cxn ang="T14">
                    <a:pos x="T8" y="T9"/>
                  </a:cxn>
                </a:cxnLst>
                <a:rect l="T15" t="T16" r="T17" b="T18"/>
                <a:pathLst>
                  <a:path w="513" h="360">
                    <a:moveTo>
                      <a:pt x="0" y="0"/>
                    </a:moveTo>
                    <a:lnTo>
                      <a:pt x="513" y="0"/>
                    </a:lnTo>
                    <a:lnTo>
                      <a:pt x="513" y="358"/>
                    </a:lnTo>
                    <a:lnTo>
                      <a:pt x="0" y="360"/>
                    </a:lnTo>
                    <a:lnTo>
                      <a:pt x="0" y="0"/>
                    </a:lnTo>
                    <a:close/>
                  </a:path>
                </a:pathLst>
              </a:custGeom>
              <a:solidFill>
                <a:srgbClr val="00CCCC"/>
              </a:solidFill>
              <a:ln w="0">
                <a:solidFill>
                  <a:srgbClr val="00CCCC"/>
                </a:solidFill>
                <a:prstDash val="solid"/>
                <a:round/>
                <a:headEnd/>
                <a:tailEnd/>
              </a:ln>
            </p:spPr>
            <p:txBody>
              <a:bodyPr/>
              <a:lstStyle/>
              <a:p>
                <a:endParaRPr lang="ja-JP" altLang="en-US" sz="1300"/>
              </a:p>
            </p:txBody>
          </p:sp>
          <p:sp>
            <p:nvSpPr>
              <p:cNvPr id="334" name="Freeform 77"/>
              <p:cNvSpPr>
                <a:spLocks/>
              </p:cNvSpPr>
              <p:nvPr/>
            </p:nvSpPr>
            <p:spPr bwMode="auto">
              <a:xfrm>
                <a:off x="7653109" y="760240"/>
                <a:ext cx="488951" cy="386344"/>
              </a:xfrm>
              <a:custGeom>
                <a:avLst/>
                <a:gdLst>
                  <a:gd name="T0" fmla="*/ 0 w 513"/>
                  <a:gd name="T1" fmla="*/ 0 h 360"/>
                  <a:gd name="T2" fmla="*/ 65 w 513"/>
                  <a:gd name="T3" fmla="*/ 0 h 360"/>
                  <a:gd name="T4" fmla="*/ 65 w 513"/>
                  <a:gd name="T5" fmla="*/ 76 h 360"/>
                  <a:gd name="T6" fmla="*/ 0 w 513"/>
                  <a:gd name="T7" fmla="*/ 76 h 360"/>
                  <a:gd name="T8" fmla="*/ 0 w 513"/>
                  <a:gd name="T9" fmla="*/ 0 h 360"/>
                  <a:gd name="T10" fmla="*/ 0 60000 65536"/>
                  <a:gd name="T11" fmla="*/ 0 60000 65536"/>
                  <a:gd name="T12" fmla="*/ 0 60000 65536"/>
                  <a:gd name="T13" fmla="*/ 0 60000 65536"/>
                  <a:gd name="T14" fmla="*/ 0 60000 65536"/>
                  <a:gd name="T15" fmla="*/ 0 w 513"/>
                  <a:gd name="T16" fmla="*/ 0 h 360"/>
                  <a:gd name="T17" fmla="*/ 513 w 513"/>
                  <a:gd name="T18" fmla="*/ 360 h 360"/>
                </a:gdLst>
                <a:ahLst/>
                <a:cxnLst>
                  <a:cxn ang="T10">
                    <a:pos x="T0" y="T1"/>
                  </a:cxn>
                  <a:cxn ang="T11">
                    <a:pos x="T2" y="T3"/>
                  </a:cxn>
                  <a:cxn ang="T12">
                    <a:pos x="T4" y="T5"/>
                  </a:cxn>
                  <a:cxn ang="T13">
                    <a:pos x="T6" y="T7"/>
                  </a:cxn>
                  <a:cxn ang="T14">
                    <a:pos x="T8" y="T9"/>
                  </a:cxn>
                </a:cxnLst>
                <a:rect l="T15" t="T16" r="T17" b="T18"/>
                <a:pathLst>
                  <a:path w="513" h="360">
                    <a:moveTo>
                      <a:pt x="0" y="0"/>
                    </a:moveTo>
                    <a:lnTo>
                      <a:pt x="513" y="0"/>
                    </a:lnTo>
                    <a:lnTo>
                      <a:pt x="513" y="358"/>
                    </a:lnTo>
                    <a:lnTo>
                      <a:pt x="0" y="360"/>
                    </a:lnTo>
                    <a:lnTo>
                      <a:pt x="0" y="0"/>
                    </a:lnTo>
                    <a:close/>
                  </a:path>
                </a:pathLst>
              </a:custGeom>
              <a:solidFill>
                <a:srgbClr val="00CCCC"/>
              </a:solidFill>
              <a:ln w="0">
                <a:solidFill>
                  <a:srgbClr val="00CCCC"/>
                </a:solidFill>
                <a:prstDash val="solid"/>
                <a:round/>
                <a:headEnd/>
                <a:tailEnd/>
              </a:ln>
            </p:spPr>
            <p:txBody>
              <a:bodyPr/>
              <a:lstStyle/>
              <a:p>
                <a:endParaRPr lang="ja-JP" altLang="en-US" sz="1300"/>
              </a:p>
            </p:txBody>
          </p:sp>
          <p:sp>
            <p:nvSpPr>
              <p:cNvPr id="335" name="Rectangle 85"/>
              <p:cNvSpPr>
                <a:spLocks noChangeArrowheads="1"/>
              </p:cNvSpPr>
              <p:nvPr/>
            </p:nvSpPr>
            <p:spPr bwMode="auto">
              <a:xfrm>
                <a:off x="7641030" y="1922975"/>
                <a:ext cx="496271" cy="398411"/>
              </a:xfrm>
              <a:prstGeom prst="rect">
                <a:avLst/>
              </a:prstGeom>
              <a:solidFill>
                <a:srgbClr val="00A3CC"/>
              </a:solidFill>
              <a:ln w="0">
                <a:solidFill>
                  <a:srgbClr val="00A3CC"/>
                </a:solidFill>
                <a:miter lim="800000"/>
                <a:headEnd/>
                <a:tailEnd/>
              </a:ln>
            </p:spPr>
            <p:txBody>
              <a:bodyPr/>
              <a:lstStyle/>
              <a:p>
                <a:endParaRPr lang="ja-JP" altLang="en-US" sz="1300"/>
              </a:p>
            </p:txBody>
          </p:sp>
          <p:sp>
            <p:nvSpPr>
              <p:cNvPr id="336" name="Rectangle 64"/>
              <p:cNvSpPr>
                <a:spLocks noChangeArrowheads="1"/>
              </p:cNvSpPr>
              <p:nvPr/>
            </p:nvSpPr>
            <p:spPr bwMode="auto">
              <a:xfrm>
                <a:off x="7640505" y="2307356"/>
                <a:ext cx="496796" cy="396686"/>
              </a:xfrm>
              <a:prstGeom prst="rect">
                <a:avLst/>
              </a:prstGeom>
              <a:solidFill>
                <a:srgbClr val="007ACC"/>
              </a:solidFill>
              <a:ln w="0">
                <a:solidFill>
                  <a:srgbClr val="007ACC"/>
                </a:solidFill>
                <a:miter lim="800000"/>
                <a:headEnd/>
                <a:tailEnd/>
              </a:ln>
            </p:spPr>
            <p:txBody>
              <a:bodyPr/>
              <a:lstStyle/>
              <a:p>
                <a:endParaRPr lang="ja-JP" altLang="en-US" sz="1300"/>
              </a:p>
            </p:txBody>
          </p:sp>
          <p:sp>
            <p:nvSpPr>
              <p:cNvPr id="337" name="Rectangle 57"/>
              <p:cNvSpPr>
                <a:spLocks noChangeArrowheads="1"/>
              </p:cNvSpPr>
              <p:nvPr/>
            </p:nvSpPr>
            <p:spPr bwMode="auto">
              <a:xfrm>
                <a:off x="7639787" y="3443116"/>
                <a:ext cx="497601" cy="390759"/>
              </a:xfrm>
              <a:prstGeom prst="rect">
                <a:avLst/>
              </a:prstGeom>
              <a:solidFill>
                <a:srgbClr val="0052CC"/>
              </a:solidFill>
              <a:ln w="0">
                <a:solidFill>
                  <a:srgbClr val="0052CC"/>
                </a:solidFill>
                <a:miter lim="800000"/>
                <a:headEnd/>
                <a:tailEnd/>
              </a:ln>
            </p:spPr>
            <p:txBody>
              <a:bodyPr/>
              <a:lstStyle/>
              <a:p>
                <a:endParaRPr lang="ja-JP" altLang="en-US" sz="1300"/>
              </a:p>
            </p:txBody>
          </p:sp>
          <p:sp>
            <p:nvSpPr>
              <p:cNvPr id="338" name="Rectangle 57"/>
              <p:cNvSpPr>
                <a:spLocks noChangeArrowheads="1"/>
              </p:cNvSpPr>
              <p:nvPr/>
            </p:nvSpPr>
            <p:spPr bwMode="auto">
              <a:xfrm>
                <a:off x="7639700" y="3072741"/>
                <a:ext cx="497601" cy="384175"/>
              </a:xfrm>
              <a:prstGeom prst="rect">
                <a:avLst/>
              </a:prstGeom>
              <a:solidFill>
                <a:srgbClr val="0052CC"/>
              </a:solidFill>
              <a:ln w="0">
                <a:solidFill>
                  <a:srgbClr val="0052CC"/>
                </a:solidFill>
                <a:miter lim="800000"/>
                <a:headEnd/>
                <a:tailEnd/>
              </a:ln>
            </p:spPr>
            <p:txBody>
              <a:bodyPr/>
              <a:lstStyle/>
              <a:p>
                <a:endParaRPr lang="ja-JP" altLang="en-US" sz="1300"/>
              </a:p>
            </p:txBody>
          </p:sp>
          <p:sp>
            <p:nvSpPr>
              <p:cNvPr id="339" name="Rectangle 57"/>
              <p:cNvSpPr>
                <a:spLocks noChangeArrowheads="1"/>
              </p:cNvSpPr>
              <p:nvPr/>
            </p:nvSpPr>
            <p:spPr bwMode="auto">
              <a:xfrm>
                <a:off x="7639817" y="2702335"/>
                <a:ext cx="503243" cy="373063"/>
              </a:xfrm>
              <a:prstGeom prst="rect">
                <a:avLst/>
              </a:prstGeom>
              <a:solidFill>
                <a:srgbClr val="0052CC"/>
              </a:solidFill>
              <a:ln w="0">
                <a:solidFill>
                  <a:srgbClr val="0052CC"/>
                </a:solidFill>
                <a:miter lim="800000"/>
                <a:headEnd/>
                <a:tailEnd/>
              </a:ln>
            </p:spPr>
            <p:txBody>
              <a:bodyPr/>
              <a:lstStyle/>
              <a:p>
                <a:endParaRPr lang="ja-JP" altLang="en-US" sz="1300"/>
              </a:p>
            </p:txBody>
          </p:sp>
          <p:sp>
            <p:nvSpPr>
              <p:cNvPr id="340" name="Line 116"/>
              <p:cNvSpPr>
                <a:spLocks noChangeShapeType="1"/>
              </p:cNvSpPr>
              <p:nvPr/>
            </p:nvSpPr>
            <p:spPr bwMode="auto">
              <a:xfrm>
                <a:off x="8144921" y="768843"/>
                <a:ext cx="0" cy="3844925"/>
              </a:xfrm>
              <a:prstGeom prst="line">
                <a:avLst/>
              </a:prstGeom>
              <a:noFill/>
              <a:ln w="12700">
                <a:solidFill>
                  <a:srgbClr val="000000"/>
                </a:solidFill>
                <a:round/>
                <a:headEnd/>
                <a:tailEnd/>
              </a:ln>
            </p:spPr>
            <p:txBody>
              <a:bodyPr/>
              <a:lstStyle/>
              <a:p>
                <a:endParaRPr lang="ja-JP" altLang="en-US" sz="1300"/>
              </a:p>
            </p:txBody>
          </p:sp>
        </p:grpSp>
        <p:cxnSp>
          <p:nvCxnSpPr>
            <p:cNvPr id="237" name="直線コネクタ 236"/>
            <p:cNvCxnSpPr/>
            <p:nvPr/>
          </p:nvCxnSpPr>
          <p:spPr>
            <a:xfrm>
              <a:off x="4714684" y="2767735"/>
              <a:ext cx="48417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直線コネクタ 237"/>
            <p:cNvCxnSpPr/>
            <p:nvPr/>
          </p:nvCxnSpPr>
          <p:spPr>
            <a:xfrm>
              <a:off x="4707879" y="2122141"/>
              <a:ext cx="48417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直線コネクタ 238"/>
            <p:cNvCxnSpPr/>
            <p:nvPr/>
          </p:nvCxnSpPr>
          <p:spPr>
            <a:xfrm>
              <a:off x="4707916" y="4700951"/>
              <a:ext cx="48417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直線コネクタ 239"/>
            <p:cNvCxnSpPr/>
            <p:nvPr/>
          </p:nvCxnSpPr>
          <p:spPr>
            <a:xfrm>
              <a:off x="4706683" y="3415647"/>
              <a:ext cx="48417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直線コネクタ 240"/>
            <p:cNvCxnSpPr/>
            <p:nvPr/>
          </p:nvCxnSpPr>
          <p:spPr>
            <a:xfrm>
              <a:off x="4755761" y="4058762"/>
              <a:ext cx="43906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242" name="Picture 2" descr="\\LINUX02\public\halflives_col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311" y="1978255"/>
              <a:ext cx="692249" cy="3475871"/>
            </a:xfrm>
            <a:prstGeom prst="rect">
              <a:avLst/>
            </a:prstGeom>
            <a:noFill/>
            <a:extLst>
              <a:ext uri="{909E8E84-426E-40dd-AFC4-6F175D3DCCD1}">
                <a14:hiddenFill xmlns:a14="http://schemas.microsoft.com/office/drawing/2010/main">
                  <a:solidFill>
                    <a:srgbClr val="FFFFFF"/>
                  </a:solidFill>
                </a14:hiddenFill>
              </a:ext>
            </a:extLst>
          </p:spPr>
        </p:pic>
        <p:cxnSp>
          <p:nvCxnSpPr>
            <p:cNvPr id="243" name="直線コネクタ 242"/>
            <p:cNvCxnSpPr/>
            <p:nvPr/>
          </p:nvCxnSpPr>
          <p:spPr>
            <a:xfrm>
              <a:off x="4719704" y="2438782"/>
              <a:ext cx="48417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直線コネクタ 243"/>
            <p:cNvCxnSpPr/>
            <p:nvPr/>
          </p:nvCxnSpPr>
          <p:spPr>
            <a:xfrm>
              <a:off x="4713623" y="3091791"/>
              <a:ext cx="48417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直線コネクタ 244"/>
            <p:cNvCxnSpPr/>
            <p:nvPr/>
          </p:nvCxnSpPr>
          <p:spPr>
            <a:xfrm>
              <a:off x="4719704" y="4380705"/>
              <a:ext cx="48417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46" name="テキスト ボックス 495"/>
            <p:cNvSpPr txBox="1">
              <a:spLocks noChangeArrowheads="1"/>
            </p:cNvSpPr>
            <p:nvPr/>
          </p:nvSpPr>
          <p:spPr bwMode="gray">
            <a:xfrm>
              <a:off x="2884535" y="5548436"/>
              <a:ext cx="1695397" cy="328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300" dirty="0" smtClean="0">
                  <a:latin typeface="Symbol" pitchFamily="18" charset="2"/>
                </a:rPr>
                <a:t>Neutron number</a:t>
              </a:r>
              <a:endParaRPr lang="ja-JP" altLang="en-US" sz="1300" dirty="0">
                <a:latin typeface="Symbol" pitchFamily="18" charset="2"/>
              </a:endParaRPr>
            </a:p>
          </p:txBody>
        </p:sp>
        <p:sp>
          <p:nvSpPr>
            <p:cNvPr id="247" name="Rectangle 458"/>
            <p:cNvSpPr>
              <a:spLocks noChangeArrowheads="1"/>
            </p:cNvSpPr>
            <p:nvPr/>
          </p:nvSpPr>
          <p:spPr bwMode="auto">
            <a:xfrm>
              <a:off x="5454558" y="2001121"/>
              <a:ext cx="483084" cy="314556"/>
            </a:xfrm>
            <a:prstGeom prst="rect">
              <a:avLst/>
            </a:prstGeom>
            <a:solidFill>
              <a:schemeClr val="bg1"/>
            </a:solidFill>
            <a:ln w="9525">
              <a:noFill/>
              <a:miter lim="800000"/>
              <a:headEnd/>
              <a:tailEnd/>
            </a:ln>
          </p:spPr>
          <p:txBody>
            <a:bodyPr wrap="none" anchor="ctr"/>
            <a:lstStyle/>
            <a:p>
              <a:endParaRPr lang="ja-JP" altLang="en-US" sz="1300"/>
            </a:p>
          </p:txBody>
        </p:sp>
        <p:sp>
          <p:nvSpPr>
            <p:cNvPr id="248" name="Text Box 486"/>
            <p:cNvSpPr txBox="1">
              <a:spLocks noChangeArrowheads="1"/>
            </p:cNvSpPr>
            <p:nvPr/>
          </p:nvSpPr>
          <p:spPr bwMode="gray">
            <a:xfrm>
              <a:off x="4695479" y="1835838"/>
              <a:ext cx="1357668" cy="29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en-US" altLang="ja-JP" sz="1100" dirty="0" smtClean="0">
                  <a:latin typeface="Times New Roman" pitchFamily="18" charset="0"/>
                  <a:cs typeface="Times New Roman" pitchFamily="18" charset="0"/>
                </a:rPr>
                <a:t>Expected </a:t>
              </a:r>
              <a:r>
                <a:rPr lang="ja-JP" altLang="en-US" sz="1100" dirty="0" smtClean="0">
                  <a:latin typeface="Times New Roman" pitchFamily="18" charset="0"/>
                  <a:cs typeface="Times New Roman" pitchFamily="18" charset="0"/>
                </a:rPr>
                <a:t>：</a:t>
              </a:r>
              <a:r>
                <a:rPr lang="en-US" altLang="ja-JP" sz="1100" dirty="0">
                  <a:latin typeface="Times New Roman" pitchFamily="18" charset="0"/>
                  <a:cs typeface="Times New Roman" pitchFamily="18" charset="0"/>
                </a:rPr>
                <a:t>T</a:t>
              </a:r>
              <a:r>
                <a:rPr lang="en-US" altLang="ja-JP" sz="1100" baseline="-25000" dirty="0">
                  <a:latin typeface="Times New Roman" pitchFamily="18" charset="0"/>
                  <a:cs typeface="Times New Roman" pitchFamily="18" charset="0"/>
                </a:rPr>
                <a:t>1/2</a:t>
              </a:r>
              <a:endParaRPr lang="en-US" altLang="ja-JP" sz="1100" dirty="0">
                <a:latin typeface="Times New Roman" pitchFamily="18" charset="0"/>
                <a:cs typeface="Times New Roman" pitchFamily="18" charset="0"/>
              </a:endParaRPr>
            </a:p>
          </p:txBody>
        </p:sp>
        <p:sp>
          <p:nvSpPr>
            <p:cNvPr id="249" name="Text Box 496"/>
            <p:cNvSpPr txBox="1">
              <a:spLocks noChangeArrowheads="1"/>
            </p:cNvSpPr>
            <p:nvPr/>
          </p:nvSpPr>
          <p:spPr bwMode="gray">
            <a:xfrm>
              <a:off x="2345672" y="2040975"/>
              <a:ext cx="2404626" cy="4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800" b="1" dirty="0" smtClean="0">
                  <a:solidFill>
                    <a:schemeClr val="bg1"/>
                  </a:solidFill>
                  <a:latin typeface="Times New Roman" pitchFamily="18" charset="0"/>
                  <a:cs typeface="Times New Roman" pitchFamily="18" charset="0"/>
                </a:rPr>
                <a:t>measured region</a:t>
              </a:r>
              <a:endParaRPr lang="en-US" altLang="ja-JP" sz="1800" b="1" dirty="0">
                <a:solidFill>
                  <a:schemeClr val="bg1"/>
                </a:solidFill>
                <a:latin typeface="Times New Roman" pitchFamily="18" charset="0"/>
                <a:cs typeface="Times New Roman" pitchFamily="18" charset="0"/>
              </a:endParaRPr>
            </a:p>
          </p:txBody>
        </p:sp>
        <p:sp>
          <p:nvSpPr>
            <p:cNvPr id="250" name="Text Box 496"/>
            <p:cNvSpPr txBox="1">
              <a:spLocks noChangeArrowheads="1"/>
            </p:cNvSpPr>
            <p:nvPr/>
          </p:nvSpPr>
          <p:spPr bwMode="gray">
            <a:xfrm>
              <a:off x="2451898" y="3468297"/>
              <a:ext cx="1934931" cy="47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lnSpc>
                  <a:spcPct val="80000"/>
                </a:lnSpc>
                <a:spcBef>
                  <a:spcPct val="0"/>
                </a:spcBef>
                <a:buFontTx/>
                <a:buNone/>
              </a:pPr>
              <a:r>
                <a:rPr lang="en-US" altLang="ja-JP" sz="1300" b="1" dirty="0" smtClean="0">
                  <a:solidFill>
                    <a:schemeClr val="bg1"/>
                  </a:solidFill>
                  <a:latin typeface="Times New Roman" pitchFamily="18" charset="0"/>
                  <a:cs typeface="Times New Roman" pitchFamily="18" charset="0"/>
                </a:rPr>
                <a:t>unknown region 1 </a:t>
              </a:r>
            </a:p>
            <a:p>
              <a:pPr algn="ctr" eaLnBrk="1" hangingPunct="1">
                <a:lnSpc>
                  <a:spcPct val="80000"/>
                </a:lnSpc>
                <a:spcBef>
                  <a:spcPct val="0"/>
                </a:spcBef>
                <a:buFontTx/>
                <a:buNone/>
              </a:pPr>
              <a:r>
                <a:rPr lang="en-US" altLang="ja-JP" sz="1300" b="1" dirty="0" smtClean="0">
                  <a:solidFill>
                    <a:schemeClr val="bg1"/>
                  </a:solidFill>
                  <a:latin typeface="Times New Roman" pitchFamily="18" charset="0"/>
                  <a:cs typeface="Times New Roman" pitchFamily="18" charset="0"/>
                </a:rPr>
                <a:t>(Stage I)</a:t>
              </a:r>
              <a:endParaRPr lang="en-US" altLang="ja-JP" sz="1300" b="1" dirty="0">
                <a:solidFill>
                  <a:schemeClr val="bg1"/>
                </a:solidFill>
                <a:latin typeface="Times New Roman" pitchFamily="18" charset="0"/>
                <a:cs typeface="Times New Roman" pitchFamily="18" charset="0"/>
              </a:endParaRPr>
            </a:p>
          </p:txBody>
        </p:sp>
        <p:sp>
          <p:nvSpPr>
            <p:cNvPr id="251" name="Text Box 496"/>
            <p:cNvSpPr txBox="1">
              <a:spLocks noChangeArrowheads="1"/>
            </p:cNvSpPr>
            <p:nvPr/>
          </p:nvSpPr>
          <p:spPr bwMode="gray">
            <a:xfrm>
              <a:off x="1440900" y="4626518"/>
              <a:ext cx="2649883" cy="47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lnSpc>
                  <a:spcPct val="80000"/>
                </a:lnSpc>
                <a:spcBef>
                  <a:spcPct val="0"/>
                </a:spcBef>
                <a:buFontTx/>
                <a:buNone/>
              </a:pPr>
              <a:r>
                <a:rPr lang="en-US" altLang="ja-JP" sz="1300" b="1" dirty="0" smtClean="0">
                  <a:solidFill>
                    <a:schemeClr val="bg1"/>
                  </a:solidFill>
                  <a:latin typeface="Times New Roman" pitchFamily="18" charset="0"/>
                  <a:cs typeface="Times New Roman" pitchFamily="18" charset="0"/>
                </a:rPr>
                <a:t>unknown region 3 </a:t>
              </a:r>
            </a:p>
            <a:p>
              <a:pPr algn="ctr" eaLnBrk="1" hangingPunct="1">
                <a:lnSpc>
                  <a:spcPct val="80000"/>
                </a:lnSpc>
                <a:spcBef>
                  <a:spcPct val="0"/>
                </a:spcBef>
                <a:buFontTx/>
                <a:buNone/>
              </a:pPr>
              <a:r>
                <a:rPr lang="en-US" altLang="ja-JP" sz="1300" b="1" dirty="0" smtClean="0">
                  <a:solidFill>
                    <a:schemeClr val="bg1"/>
                  </a:solidFill>
                  <a:latin typeface="Times New Roman" pitchFamily="18" charset="0"/>
                  <a:cs typeface="Times New Roman" pitchFamily="18" charset="0"/>
                </a:rPr>
                <a:t>(Stage II /</a:t>
              </a:r>
              <a:r>
                <a:rPr lang="en-US" altLang="ja-JP" sz="1300" b="1" dirty="0">
                  <a:solidFill>
                    <a:schemeClr val="bg1"/>
                  </a:solidFill>
                  <a:latin typeface="Times New Roman" pitchFamily="18" charset="0"/>
                  <a:cs typeface="Times New Roman" pitchFamily="18" charset="0"/>
                </a:rPr>
                <a:t> </a:t>
              </a:r>
              <a:r>
                <a:rPr lang="en-US" altLang="ja-JP" sz="1300" b="1" dirty="0" smtClean="0">
                  <a:solidFill>
                    <a:schemeClr val="bg1"/>
                  </a:solidFill>
                  <a:latin typeface="Times New Roman" pitchFamily="18" charset="0"/>
                  <a:cs typeface="Times New Roman" pitchFamily="18" charset="0"/>
                </a:rPr>
                <a:t>RIBF upgrade)</a:t>
              </a:r>
              <a:endParaRPr lang="en-US" altLang="ja-JP" sz="1300" b="1" dirty="0">
                <a:solidFill>
                  <a:schemeClr val="bg1"/>
                </a:solidFill>
                <a:latin typeface="Times New Roman" pitchFamily="18" charset="0"/>
                <a:cs typeface="Times New Roman" pitchFamily="18" charset="0"/>
              </a:endParaRPr>
            </a:p>
          </p:txBody>
        </p:sp>
        <p:sp>
          <p:nvSpPr>
            <p:cNvPr id="252" name="Text Box 496"/>
            <p:cNvSpPr txBox="1">
              <a:spLocks noChangeArrowheads="1"/>
            </p:cNvSpPr>
            <p:nvPr/>
          </p:nvSpPr>
          <p:spPr bwMode="gray">
            <a:xfrm>
              <a:off x="1479147" y="4134551"/>
              <a:ext cx="2568419" cy="47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lnSpc>
                  <a:spcPct val="80000"/>
                </a:lnSpc>
                <a:spcBef>
                  <a:spcPct val="0"/>
                </a:spcBef>
                <a:buFontTx/>
                <a:buNone/>
              </a:pPr>
              <a:r>
                <a:rPr lang="en-US" altLang="ja-JP" sz="1300" b="1" dirty="0" smtClean="0">
                  <a:solidFill>
                    <a:schemeClr val="bg1"/>
                  </a:solidFill>
                  <a:latin typeface="Times New Roman" pitchFamily="18" charset="0"/>
                  <a:cs typeface="Times New Roman" pitchFamily="18" charset="0"/>
                </a:rPr>
                <a:t>unknown region 2 </a:t>
              </a:r>
            </a:p>
            <a:p>
              <a:pPr algn="ctr" eaLnBrk="1" hangingPunct="1">
                <a:lnSpc>
                  <a:spcPct val="80000"/>
                </a:lnSpc>
                <a:spcBef>
                  <a:spcPct val="0"/>
                </a:spcBef>
                <a:buFontTx/>
                <a:buNone/>
              </a:pPr>
              <a:r>
                <a:rPr lang="en-US" altLang="ja-JP" sz="1300" b="1" dirty="0" smtClean="0">
                  <a:solidFill>
                    <a:schemeClr val="bg1"/>
                  </a:solidFill>
                  <a:latin typeface="Times New Roman" pitchFamily="18" charset="0"/>
                  <a:cs typeface="Times New Roman" pitchFamily="18" charset="0"/>
                </a:rPr>
                <a:t>(Stage II / present RIBF)</a:t>
              </a:r>
              <a:endParaRPr lang="en-US" altLang="ja-JP" sz="1300" b="1" dirty="0">
                <a:solidFill>
                  <a:schemeClr val="bg1"/>
                </a:solidFill>
                <a:latin typeface="Times New Roman" pitchFamily="18" charset="0"/>
                <a:cs typeface="Times New Roman" pitchFamily="18" charset="0"/>
              </a:endParaRPr>
            </a:p>
          </p:txBody>
        </p:sp>
        <p:cxnSp>
          <p:nvCxnSpPr>
            <p:cNvPr id="253" name="直線コネクタ 252"/>
            <p:cNvCxnSpPr/>
            <p:nvPr/>
          </p:nvCxnSpPr>
          <p:spPr bwMode="gray">
            <a:xfrm flipH="1">
              <a:off x="1640242" y="4057557"/>
              <a:ext cx="224495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直線コネクタ 253"/>
            <p:cNvCxnSpPr/>
            <p:nvPr/>
          </p:nvCxnSpPr>
          <p:spPr bwMode="gray">
            <a:xfrm flipV="1">
              <a:off x="3866449" y="3746046"/>
              <a:ext cx="0" cy="31816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直線コネクタ 254"/>
            <p:cNvCxnSpPr/>
            <p:nvPr/>
          </p:nvCxnSpPr>
          <p:spPr bwMode="gray">
            <a:xfrm flipH="1">
              <a:off x="3867301" y="3748573"/>
              <a:ext cx="89833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直線コネクタ 255"/>
            <p:cNvCxnSpPr/>
            <p:nvPr/>
          </p:nvCxnSpPr>
          <p:spPr bwMode="gray">
            <a:xfrm flipV="1">
              <a:off x="2539704" y="3095040"/>
              <a:ext cx="0" cy="639323"/>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7" name="直線コネクタ 256"/>
            <p:cNvCxnSpPr/>
            <p:nvPr/>
          </p:nvCxnSpPr>
          <p:spPr bwMode="gray">
            <a:xfrm flipV="1">
              <a:off x="2515910" y="3110404"/>
              <a:ext cx="464317" cy="3"/>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8" name="直線コネクタ 257"/>
            <p:cNvCxnSpPr/>
            <p:nvPr/>
          </p:nvCxnSpPr>
          <p:spPr bwMode="gray">
            <a:xfrm flipV="1">
              <a:off x="2980228" y="3089724"/>
              <a:ext cx="0" cy="346488"/>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9" name="直線コネクタ 258"/>
            <p:cNvCxnSpPr/>
            <p:nvPr/>
          </p:nvCxnSpPr>
          <p:spPr bwMode="gray">
            <a:xfrm flipV="1">
              <a:off x="2967133" y="3395637"/>
              <a:ext cx="464317" cy="3"/>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0" name="直線コネクタ 259"/>
            <p:cNvCxnSpPr/>
            <p:nvPr/>
          </p:nvCxnSpPr>
          <p:spPr bwMode="gray">
            <a:xfrm flipV="1">
              <a:off x="3414608" y="3095040"/>
              <a:ext cx="0" cy="346488"/>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1" name="直線コネクタ 260"/>
            <p:cNvCxnSpPr/>
            <p:nvPr/>
          </p:nvCxnSpPr>
          <p:spPr bwMode="gray">
            <a:xfrm flipV="1">
              <a:off x="3388727" y="3095040"/>
              <a:ext cx="924179" cy="1"/>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2" name="直線コネクタ 261"/>
            <p:cNvCxnSpPr/>
            <p:nvPr/>
          </p:nvCxnSpPr>
          <p:spPr bwMode="gray">
            <a:xfrm flipV="1">
              <a:off x="4302905" y="2764930"/>
              <a:ext cx="0" cy="346488"/>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3" name="直線コネクタ 262"/>
            <p:cNvCxnSpPr/>
            <p:nvPr/>
          </p:nvCxnSpPr>
          <p:spPr bwMode="gray">
            <a:xfrm flipV="1">
              <a:off x="4287893" y="2773350"/>
              <a:ext cx="464317" cy="3"/>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4" name="直線コネクタ 263"/>
            <p:cNvCxnSpPr/>
            <p:nvPr/>
          </p:nvCxnSpPr>
          <p:spPr bwMode="gray">
            <a:xfrm flipV="1">
              <a:off x="2585469" y="3425130"/>
              <a:ext cx="0" cy="319450"/>
            </a:xfrm>
            <a:prstGeom prst="line">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5" name="直線コネクタ 264"/>
            <p:cNvCxnSpPr/>
            <p:nvPr/>
          </p:nvCxnSpPr>
          <p:spPr bwMode="gray">
            <a:xfrm flipH="1">
              <a:off x="2560328" y="3430400"/>
              <a:ext cx="174834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6" name="直線コネクタ 265"/>
            <p:cNvCxnSpPr/>
            <p:nvPr/>
          </p:nvCxnSpPr>
          <p:spPr bwMode="gray">
            <a:xfrm flipV="1">
              <a:off x="4284063" y="3113848"/>
              <a:ext cx="0" cy="343825"/>
            </a:xfrm>
            <a:prstGeom prst="line">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7" name="直線コネクタ 266"/>
            <p:cNvCxnSpPr/>
            <p:nvPr/>
          </p:nvCxnSpPr>
          <p:spPr bwMode="gray">
            <a:xfrm flipH="1">
              <a:off x="4290335" y="3122247"/>
              <a:ext cx="47516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8" name="直線コネクタ 267"/>
            <p:cNvCxnSpPr/>
            <p:nvPr/>
          </p:nvCxnSpPr>
          <p:spPr bwMode="gray">
            <a:xfrm flipV="1">
              <a:off x="4752210" y="2788454"/>
              <a:ext cx="0" cy="349589"/>
            </a:xfrm>
            <a:prstGeom prst="line">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9" name="直線コネクタ 268"/>
            <p:cNvCxnSpPr/>
            <p:nvPr/>
          </p:nvCxnSpPr>
          <p:spPr bwMode="gray">
            <a:xfrm flipV="1">
              <a:off x="1642652" y="3713037"/>
              <a:ext cx="914182" cy="3153"/>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0" name="直線コネクタ 269"/>
            <p:cNvCxnSpPr/>
            <p:nvPr/>
          </p:nvCxnSpPr>
          <p:spPr bwMode="gray">
            <a:xfrm flipH="1">
              <a:off x="1640242" y="4696861"/>
              <a:ext cx="222561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1" name="直線コネクタ 270"/>
            <p:cNvCxnSpPr/>
            <p:nvPr/>
          </p:nvCxnSpPr>
          <p:spPr bwMode="gray">
            <a:xfrm flipV="1">
              <a:off x="3890042" y="4366372"/>
              <a:ext cx="0" cy="31816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直線コネクタ 271"/>
            <p:cNvCxnSpPr/>
            <p:nvPr/>
          </p:nvCxnSpPr>
          <p:spPr bwMode="gray">
            <a:xfrm flipH="1">
              <a:off x="1642477" y="3757121"/>
              <a:ext cx="97046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直線コネクタ 272"/>
            <p:cNvCxnSpPr/>
            <p:nvPr/>
          </p:nvCxnSpPr>
          <p:spPr bwMode="gray">
            <a:xfrm flipV="1">
              <a:off x="4757543" y="2443041"/>
              <a:ext cx="0" cy="346488"/>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4" name="直線コネクタ 273"/>
            <p:cNvCxnSpPr/>
            <p:nvPr/>
          </p:nvCxnSpPr>
          <p:spPr bwMode="gray">
            <a:xfrm flipV="1">
              <a:off x="4742531" y="2451461"/>
              <a:ext cx="464317" cy="3"/>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5" name="直線コネクタ 274"/>
            <p:cNvCxnSpPr/>
            <p:nvPr/>
          </p:nvCxnSpPr>
          <p:spPr bwMode="gray">
            <a:xfrm flipH="1">
              <a:off x="4731688" y="2796519"/>
              <a:ext cx="47516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6" name="直線コネクタ 275"/>
            <p:cNvCxnSpPr/>
            <p:nvPr/>
          </p:nvCxnSpPr>
          <p:spPr bwMode="gray">
            <a:xfrm flipH="1" flipV="1">
              <a:off x="4731689" y="4079422"/>
              <a:ext cx="511576" cy="159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7" name="直線コネクタ 276"/>
            <p:cNvCxnSpPr/>
            <p:nvPr/>
          </p:nvCxnSpPr>
          <p:spPr bwMode="gray">
            <a:xfrm flipH="1" flipV="1">
              <a:off x="4741131" y="3429371"/>
              <a:ext cx="511576" cy="159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8" name="直線コネクタ 277"/>
            <p:cNvCxnSpPr/>
            <p:nvPr/>
          </p:nvCxnSpPr>
          <p:spPr bwMode="gray">
            <a:xfrm flipV="1">
              <a:off x="4753567" y="3437429"/>
              <a:ext cx="0" cy="31816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9" name="直線矢印コネクタ 278"/>
            <p:cNvCxnSpPr/>
            <p:nvPr/>
          </p:nvCxnSpPr>
          <p:spPr bwMode="gray">
            <a:xfrm flipV="1">
              <a:off x="1100692" y="3747205"/>
              <a:ext cx="555116" cy="6289"/>
            </a:xfrm>
            <a:prstGeom prst="straightConnector1">
              <a:avLst/>
            </a:prstGeom>
            <a:ln w="28575">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280" name="テキスト ボックス 279"/>
            <p:cNvSpPr txBox="1"/>
            <p:nvPr/>
          </p:nvSpPr>
          <p:spPr bwMode="gray">
            <a:xfrm>
              <a:off x="-64209" y="3469695"/>
              <a:ext cx="1492760" cy="310790"/>
            </a:xfrm>
            <a:prstGeom prst="rect">
              <a:avLst/>
            </a:prstGeom>
            <a:noFill/>
          </p:spPr>
          <p:txBody>
            <a:bodyPr wrap="none" rtlCol="0">
              <a:spAutoFit/>
            </a:bodyPr>
            <a:lstStyle/>
            <a:p>
              <a:r>
                <a:rPr lang="en-US" altLang="ja-JP" sz="1200" baseline="30000" dirty="0" smtClean="0">
                  <a:latin typeface="+mj-lt"/>
                </a:rPr>
                <a:t>136</a:t>
              </a:r>
              <a:r>
                <a:rPr lang="en-US" altLang="ja-JP" sz="1200" dirty="0" smtClean="0">
                  <a:latin typeface="+mj-lt"/>
                </a:rPr>
                <a:t>Xe : I=20pnA</a:t>
              </a:r>
              <a:endParaRPr kumimoji="1" lang="ja-JP" altLang="en-US" sz="1200" dirty="0">
                <a:latin typeface="+mj-lt"/>
              </a:endParaRPr>
            </a:p>
          </p:txBody>
        </p:sp>
        <p:cxnSp>
          <p:nvCxnSpPr>
            <p:cNvPr id="281" name="直線矢印コネクタ 280"/>
            <p:cNvCxnSpPr/>
            <p:nvPr/>
          </p:nvCxnSpPr>
          <p:spPr bwMode="gray">
            <a:xfrm>
              <a:off x="1100888" y="4058715"/>
              <a:ext cx="542974" cy="0"/>
            </a:xfrm>
            <a:prstGeom prst="straightConnector1">
              <a:avLst/>
            </a:prstGeom>
            <a:ln w="28575">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282" name="テキスト ボックス 281"/>
            <p:cNvSpPr txBox="1"/>
            <p:nvPr/>
          </p:nvSpPr>
          <p:spPr bwMode="gray">
            <a:xfrm>
              <a:off x="-64209" y="3789193"/>
              <a:ext cx="1437301" cy="523220"/>
            </a:xfrm>
            <a:prstGeom prst="rect">
              <a:avLst/>
            </a:prstGeom>
            <a:noFill/>
          </p:spPr>
          <p:txBody>
            <a:bodyPr wrap="square" rtlCol="0">
              <a:spAutoFit/>
            </a:bodyPr>
            <a:lstStyle/>
            <a:p>
              <a:r>
                <a:rPr lang="en-US" altLang="ja-JP" sz="1200" baseline="30000" dirty="0" smtClean="0">
                  <a:latin typeface="+mj-lt"/>
                </a:rPr>
                <a:t>136</a:t>
              </a:r>
              <a:r>
                <a:rPr lang="en-US" altLang="ja-JP" sz="1200" dirty="0" smtClean="0">
                  <a:latin typeface="+mj-lt"/>
                </a:rPr>
                <a:t>Xe : I=250pnA</a:t>
              </a:r>
              <a:endParaRPr kumimoji="1" lang="ja-JP" altLang="en-US" sz="1200" dirty="0">
                <a:latin typeface="+mj-lt"/>
              </a:endParaRPr>
            </a:p>
          </p:txBody>
        </p:sp>
        <p:sp>
          <p:nvSpPr>
            <p:cNvPr id="283" name="テキスト ボックス 282"/>
            <p:cNvSpPr txBox="1"/>
            <p:nvPr/>
          </p:nvSpPr>
          <p:spPr bwMode="gray">
            <a:xfrm>
              <a:off x="-64209" y="4412216"/>
              <a:ext cx="1087485" cy="517984"/>
            </a:xfrm>
            <a:prstGeom prst="rect">
              <a:avLst/>
            </a:prstGeom>
            <a:noFill/>
          </p:spPr>
          <p:txBody>
            <a:bodyPr wrap="none" rtlCol="0">
              <a:spAutoFit/>
            </a:bodyPr>
            <a:lstStyle/>
            <a:p>
              <a:r>
                <a:rPr lang="en-US" altLang="ja-JP" sz="1200" dirty="0">
                  <a:latin typeface="+mj-lt"/>
                </a:rPr>
                <a:t> </a:t>
              </a:r>
              <a:r>
                <a:rPr lang="en-US" altLang="ja-JP" sz="1200" baseline="30000" dirty="0" smtClean="0">
                  <a:latin typeface="+mj-lt"/>
                </a:rPr>
                <a:t>238</a:t>
              </a:r>
              <a:r>
                <a:rPr lang="en-US" altLang="ja-JP" sz="1200" dirty="0" smtClean="0">
                  <a:latin typeface="+mj-lt"/>
                </a:rPr>
                <a:t>U :</a:t>
              </a:r>
            </a:p>
            <a:p>
              <a:r>
                <a:rPr lang="en-US" altLang="ja-JP" sz="1200" dirty="0" smtClean="0">
                  <a:latin typeface="+mj-lt"/>
                </a:rPr>
                <a:t> I=500pnA</a:t>
              </a:r>
              <a:endParaRPr kumimoji="1" lang="ja-JP" altLang="en-US" sz="1200" dirty="0">
                <a:latin typeface="+mj-lt"/>
              </a:endParaRPr>
            </a:p>
          </p:txBody>
        </p:sp>
        <p:sp>
          <p:nvSpPr>
            <p:cNvPr id="284" name="Text Box 498"/>
            <p:cNvSpPr txBox="1">
              <a:spLocks noChangeArrowheads="1"/>
            </p:cNvSpPr>
            <p:nvPr/>
          </p:nvSpPr>
          <p:spPr bwMode="gray">
            <a:xfrm>
              <a:off x="4161121" y="3451099"/>
              <a:ext cx="718655" cy="328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en-US" altLang="ja-JP" sz="1300" b="1" baseline="30000" dirty="0">
                  <a:solidFill>
                    <a:schemeClr val="bg1"/>
                  </a:solidFill>
                  <a:latin typeface="Times New Roman" pitchFamily="18" charset="0"/>
                  <a:cs typeface="Times New Roman" pitchFamily="18" charset="0"/>
                </a:rPr>
                <a:t>201</a:t>
              </a:r>
              <a:r>
                <a:rPr lang="en-US" altLang="ja-JP" sz="1300" b="1" dirty="0">
                  <a:solidFill>
                    <a:schemeClr val="bg1"/>
                  </a:solidFill>
                  <a:latin typeface="Times New Roman" pitchFamily="18" charset="0"/>
                  <a:cs typeface="Times New Roman" pitchFamily="18" charset="0"/>
                </a:rPr>
                <a:t>Re</a:t>
              </a:r>
            </a:p>
          </p:txBody>
        </p:sp>
        <p:sp>
          <p:nvSpPr>
            <p:cNvPr id="285" name="Text Box 498"/>
            <p:cNvSpPr txBox="1">
              <a:spLocks noChangeArrowheads="1"/>
            </p:cNvSpPr>
            <p:nvPr/>
          </p:nvSpPr>
          <p:spPr bwMode="gray">
            <a:xfrm>
              <a:off x="4161013" y="3131450"/>
              <a:ext cx="718870" cy="328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en-US" altLang="ja-JP" sz="1300" b="1" baseline="30000" dirty="0">
                  <a:solidFill>
                    <a:schemeClr val="bg1"/>
                  </a:solidFill>
                  <a:latin typeface="Times New Roman" pitchFamily="18" charset="0"/>
                  <a:cs typeface="Times New Roman" pitchFamily="18" charset="0"/>
                </a:rPr>
                <a:t>202</a:t>
              </a:r>
              <a:r>
                <a:rPr lang="en-US" altLang="ja-JP" sz="1300" b="1" dirty="0">
                  <a:solidFill>
                    <a:schemeClr val="bg1"/>
                  </a:solidFill>
                  <a:latin typeface="Times New Roman" pitchFamily="18" charset="0"/>
                  <a:cs typeface="Times New Roman" pitchFamily="18" charset="0"/>
                </a:rPr>
                <a:t>Os</a:t>
              </a:r>
            </a:p>
          </p:txBody>
        </p:sp>
        <p:sp>
          <p:nvSpPr>
            <p:cNvPr id="287" name="Text Box 498"/>
            <p:cNvSpPr txBox="1">
              <a:spLocks noChangeArrowheads="1"/>
            </p:cNvSpPr>
            <p:nvPr/>
          </p:nvSpPr>
          <p:spPr bwMode="gray">
            <a:xfrm>
              <a:off x="4170903" y="3762947"/>
              <a:ext cx="699098" cy="328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en-US" altLang="ja-JP" sz="1300" b="1" baseline="30000" dirty="0">
                  <a:solidFill>
                    <a:schemeClr val="bg1"/>
                  </a:solidFill>
                  <a:latin typeface="Times New Roman" pitchFamily="18" charset="0"/>
                  <a:cs typeface="Times New Roman" pitchFamily="18" charset="0"/>
                </a:rPr>
                <a:t>200</a:t>
              </a:r>
              <a:r>
                <a:rPr lang="en-US" altLang="ja-JP" sz="1300" b="1" dirty="0">
                  <a:solidFill>
                    <a:schemeClr val="bg1"/>
                  </a:solidFill>
                  <a:latin typeface="Times New Roman" pitchFamily="18" charset="0"/>
                  <a:cs typeface="Times New Roman" pitchFamily="18" charset="0"/>
                </a:rPr>
                <a:t>W</a:t>
              </a:r>
            </a:p>
          </p:txBody>
        </p:sp>
        <p:sp>
          <p:nvSpPr>
            <p:cNvPr id="288" name="Text Box 498"/>
            <p:cNvSpPr txBox="1">
              <a:spLocks noChangeArrowheads="1"/>
            </p:cNvSpPr>
            <p:nvPr/>
          </p:nvSpPr>
          <p:spPr bwMode="gray">
            <a:xfrm>
              <a:off x="4171086" y="4065604"/>
              <a:ext cx="698718" cy="328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en-US" altLang="ja-JP" sz="1300" b="1" baseline="30000" dirty="0" smtClean="0">
                  <a:solidFill>
                    <a:schemeClr val="bg1"/>
                  </a:solidFill>
                  <a:latin typeface="Times New Roman" pitchFamily="18" charset="0"/>
                  <a:cs typeface="Times New Roman" pitchFamily="18" charset="0"/>
                </a:rPr>
                <a:t>199</a:t>
              </a:r>
              <a:r>
                <a:rPr lang="en-US" altLang="ja-JP" sz="1300" b="1" dirty="0" smtClean="0">
                  <a:solidFill>
                    <a:schemeClr val="bg1"/>
                  </a:solidFill>
                  <a:latin typeface="Times New Roman" pitchFamily="18" charset="0"/>
                  <a:cs typeface="Times New Roman" pitchFamily="18" charset="0"/>
                </a:rPr>
                <a:t>Ta</a:t>
              </a:r>
              <a:endParaRPr lang="en-US" altLang="ja-JP" sz="1300" b="1" dirty="0">
                <a:solidFill>
                  <a:schemeClr val="bg1"/>
                </a:solidFill>
                <a:latin typeface="Times New Roman" pitchFamily="18" charset="0"/>
                <a:cs typeface="Times New Roman" pitchFamily="18" charset="0"/>
              </a:endParaRPr>
            </a:p>
          </p:txBody>
        </p:sp>
        <p:cxnSp>
          <p:nvCxnSpPr>
            <p:cNvPr id="289" name="直線矢印コネクタ 288"/>
            <p:cNvCxnSpPr/>
            <p:nvPr/>
          </p:nvCxnSpPr>
          <p:spPr bwMode="gray">
            <a:xfrm>
              <a:off x="1083955" y="4702182"/>
              <a:ext cx="542974" cy="0"/>
            </a:xfrm>
            <a:prstGeom prst="straightConnector1">
              <a:avLst/>
            </a:prstGeom>
            <a:ln w="28575">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290" name="Text Box 498"/>
            <p:cNvSpPr txBox="1">
              <a:spLocks noChangeArrowheads="1"/>
            </p:cNvSpPr>
            <p:nvPr/>
          </p:nvSpPr>
          <p:spPr bwMode="gray">
            <a:xfrm>
              <a:off x="4196240" y="2792783"/>
              <a:ext cx="648439" cy="328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en-US" altLang="ja-JP" sz="1300" b="1" baseline="30000" dirty="0" smtClean="0">
                  <a:solidFill>
                    <a:schemeClr val="bg1"/>
                  </a:solidFill>
                  <a:latin typeface="Times New Roman" pitchFamily="18" charset="0"/>
                  <a:cs typeface="Times New Roman" pitchFamily="18" charset="0"/>
                </a:rPr>
                <a:t>203</a:t>
              </a:r>
              <a:r>
                <a:rPr lang="en-US" altLang="ja-JP" sz="1300" b="1" dirty="0" smtClean="0">
                  <a:solidFill>
                    <a:schemeClr val="bg1"/>
                  </a:solidFill>
                  <a:latin typeface="Times New Roman" pitchFamily="18" charset="0"/>
                  <a:cs typeface="Times New Roman" pitchFamily="18" charset="0"/>
                </a:rPr>
                <a:t>Ir</a:t>
              </a:r>
              <a:endParaRPr lang="en-US" altLang="ja-JP" sz="1300" b="1" dirty="0">
                <a:solidFill>
                  <a:schemeClr val="bg1"/>
                </a:solidFill>
                <a:latin typeface="Times New Roman" pitchFamily="18" charset="0"/>
                <a:cs typeface="Times New Roman" pitchFamily="18" charset="0"/>
              </a:endParaRPr>
            </a:p>
          </p:txBody>
        </p:sp>
        <p:cxnSp>
          <p:nvCxnSpPr>
            <p:cNvPr id="291" name="直線コネクタ 290"/>
            <p:cNvCxnSpPr/>
            <p:nvPr/>
          </p:nvCxnSpPr>
          <p:spPr bwMode="gray">
            <a:xfrm flipH="1">
              <a:off x="3842164" y="4389803"/>
              <a:ext cx="91537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2" name="直線コネクタ 291"/>
            <p:cNvCxnSpPr/>
            <p:nvPr/>
          </p:nvCxnSpPr>
          <p:spPr>
            <a:xfrm>
              <a:off x="4731688" y="3754007"/>
              <a:ext cx="484874"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3" name="直線コネクタ 292"/>
            <p:cNvCxnSpPr/>
            <p:nvPr/>
          </p:nvCxnSpPr>
          <p:spPr bwMode="gray">
            <a:xfrm flipH="1">
              <a:off x="3885198" y="3746599"/>
              <a:ext cx="89654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94" name="Text Box 25"/>
            <p:cNvSpPr txBox="1">
              <a:spLocks noChangeArrowheads="1"/>
            </p:cNvSpPr>
            <p:nvPr/>
          </p:nvSpPr>
          <p:spPr bwMode="auto">
            <a:xfrm>
              <a:off x="1644340" y="1687061"/>
              <a:ext cx="3326647" cy="448920"/>
            </a:xfrm>
            <a:prstGeom prst="rect">
              <a:avLst/>
            </a:prstGeom>
            <a:noFill/>
            <a:ln w="9525">
              <a:noFill/>
              <a:miter lim="800000"/>
              <a:headEnd/>
              <a:tailEnd/>
            </a:ln>
          </p:spPr>
          <p:txBody>
            <a:bodyPr wrap="square">
              <a:spAutoFit/>
            </a:bodyPr>
            <a:lstStyle/>
            <a:p>
              <a:r>
                <a:rPr lang="en-US" altLang="ja-JP" sz="1000" dirty="0"/>
                <a:t>KUTY : </a:t>
              </a:r>
              <a:r>
                <a:rPr lang="en-US" altLang="ja-JP" sz="1000" dirty="0" smtClean="0"/>
                <a:t>H. Koura, et al., http://wwwndc.jaea.go.jp/CN14/index.html</a:t>
              </a:r>
              <a:endParaRPr lang="en-US" altLang="ja-JP" sz="1000" dirty="0"/>
            </a:p>
          </p:txBody>
        </p:sp>
        <p:cxnSp>
          <p:nvCxnSpPr>
            <p:cNvPr id="296" name="直線コネクタ 295"/>
            <p:cNvCxnSpPr/>
            <p:nvPr/>
          </p:nvCxnSpPr>
          <p:spPr>
            <a:xfrm>
              <a:off x="2981297" y="5047296"/>
              <a:ext cx="1793966"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7" name="直線コネクタ 296"/>
            <p:cNvCxnSpPr/>
            <p:nvPr/>
          </p:nvCxnSpPr>
          <p:spPr>
            <a:xfrm>
              <a:off x="4757936" y="4718050"/>
              <a:ext cx="448492"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8" name="直線コネクタ 297"/>
            <p:cNvCxnSpPr/>
            <p:nvPr/>
          </p:nvCxnSpPr>
          <p:spPr>
            <a:xfrm flipV="1">
              <a:off x="2076384" y="5032047"/>
              <a:ext cx="0" cy="330393"/>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9" name="直線コネクタ 298"/>
            <p:cNvCxnSpPr/>
            <p:nvPr/>
          </p:nvCxnSpPr>
          <p:spPr>
            <a:xfrm flipV="1">
              <a:off x="2531109" y="5038795"/>
              <a:ext cx="0" cy="330393"/>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0" name="直線コネクタ 299"/>
            <p:cNvCxnSpPr/>
            <p:nvPr/>
          </p:nvCxnSpPr>
          <p:spPr>
            <a:xfrm>
              <a:off x="2097574" y="5038795"/>
              <a:ext cx="448492"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1" name="直線コネクタ 300"/>
            <p:cNvCxnSpPr/>
            <p:nvPr/>
          </p:nvCxnSpPr>
          <p:spPr>
            <a:xfrm flipV="1">
              <a:off x="2985832" y="5054406"/>
              <a:ext cx="0" cy="330393"/>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2" name="直線コネクタ 301"/>
            <p:cNvCxnSpPr/>
            <p:nvPr/>
          </p:nvCxnSpPr>
          <p:spPr>
            <a:xfrm flipV="1">
              <a:off x="4740909" y="4708595"/>
              <a:ext cx="0" cy="330393"/>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3" name="直線コネクタ 302"/>
            <p:cNvCxnSpPr/>
            <p:nvPr/>
          </p:nvCxnSpPr>
          <p:spPr bwMode="gray">
            <a:xfrm flipV="1">
              <a:off x="4750475" y="4087480"/>
              <a:ext cx="0" cy="31816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4" name="図形グループ 303"/>
            <p:cNvGrpSpPr/>
            <p:nvPr/>
          </p:nvGrpSpPr>
          <p:grpSpPr>
            <a:xfrm>
              <a:off x="4248960" y="4052630"/>
              <a:ext cx="532935" cy="1645437"/>
              <a:chOff x="311960" y="1715830"/>
              <a:chExt cx="532935" cy="1645437"/>
            </a:xfrm>
          </p:grpSpPr>
          <p:sp>
            <p:nvSpPr>
              <p:cNvPr id="308" name="角丸四角形 307"/>
              <p:cNvSpPr/>
              <p:nvPr/>
            </p:nvSpPr>
            <p:spPr>
              <a:xfrm>
                <a:off x="354752" y="1715830"/>
                <a:ext cx="454727" cy="1645437"/>
              </a:xfrm>
              <a:prstGeom prst="roundRect">
                <a:avLst/>
              </a:prstGeom>
              <a:noFill/>
              <a:ln w="381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0" name="テキスト ボックス 497"/>
              <p:cNvSpPr txBox="1">
                <a:spLocks noChangeArrowheads="1"/>
              </p:cNvSpPr>
              <p:nvPr/>
            </p:nvSpPr>
            <p:spPr bwMode="gray">
              <a:xfrm rot="16200000">
                <a:off x="6359" y="2264726"/>
                <a:ext cx="1144138" cy="53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lnSpc>
                    <a:spcPct val="70000"/>
                  </a:lnSpc>
                  <a:spcBef>
                    <a:spcPct val="0"/>
                  </a:spcBef>
                  <a:buFontTx/>
                  <a:buNone/>
                </a:pPr>
                <a:r>
                  <a:rPr lang="en-US" altLang="ja-JP" sz="1400" b="1" spc="230" dirty="0" smtClean="0">
                    <a:solidFill>
                      <a:srgbClr val="FF0000"/>
                    </a:solidFill>
                    <a:latin typeface="+mj-lt"/>
                    <a:ea typeface="+mj-ea"/>
                  </a:rPr>
                  <a:t>Waiting </a:t>
                </a:r>
              </a:p>
              <a:p>
                <a:pPr algn="ctr" eaLnBrk="1" hangingPunct="1">
                  <a:lnSpc>
                    <a:spcPct val="70000"/>
                  </a:lnSpc>
                  <a:spcBef>
                    <a:spcPct val="0"/>
                  </a:spcBef>
                  <a:buFontTx/>
                  <a:buNone/>
                </a:pPr>
                <a:r>
                  <a:rPr lang="en-US" altLang="ja-JP" sz="1400" b="1" spc="230" dirty="0" smtClean="0">
                    <a:solidFill>
                      <a:srgbClr val="FF0000"/>
                    </a:solidFill>
                    <a:latin typeface="+mj-lt"/>
                    <a:ea typeface="+mj-ea"/>
                  </a:rPr>
                  <a:t>region</a:t>
                </a:r>
              </a:p>
            </p:txBody>
          </p:sp>
        </p:grpSp>
        <p:sp>
          <p:nvSpPr>
            <p:cNvPr id="305" name="テキスト ボックス 7"/>
            <p:cNvSpPr txBox="1">
              <a:spLocks noChangeArrowheads="1"/>
            </p:cNvSpPr>
            <p:nvPr/>
          </p:nvSpPr>
          <p:spPr bwMode="auto">
            <a:xfrm>
              <a:off x="4306287" y="5390439"/>
              <a:ext cx="337728" cy="224460"/>
            </a:xfrm>
            <a:prstGeom prst="rect">
              <a:avLst/>
            </a:prstGeom>
            <a:solidFill>
              <a:schemeClr val="bg1"/>
            </a:solidFill>
            <a:ln w="9525">
              <a:noFill/>
              <a:miter lim="800000"/>
              <a:headEnd/>
              <a:tailEnd/>
            </a:ln>
          </p:spPr>
          <p:txBody>
            <a:bodyPr wrap="none" lIns="0" tIns="0" rIns="0" bIns="0" anchor="ctr" anchorCtr="1">
              <a:spAutoFit/>
            </a:bodyPr>
            <a:lstStyle/>
            <a:p>
              <a:pPr algn="r"/>
              <a:r>
                <a:rPr lang="en-US" altLang="ja-JP" sz="1300" b="1" dirty="0">
                  <a:solidFill>
                    <a:srgbClr val="FF0000"/>
                  </a:solidFill>
                </a:rPr>
                <a:t>126</a:t>
              </a:r>
            </a:p>
          </p:txBody>
        </p:sp>
        <p:sp>
          <p:nvSpPr>
            <p:cNvPr id="306" name="テキスト ボックス 305"/>
            <p:cNvSpPr txBox="1"/>
            <p:nvPr/>
          </p:nvSpPr>
          <p:spPr bwMode="gray">
            <a:xfrm>
              <a:off x="-64209" y="5062701"/>
              <a:ext cx="935672" cy="517984"/>
            </a:xfrm>
            <a:prstGeom prst="rect">
              <a:avLst/>
            </a:prstGeom>
            <a:noFill/>
          </p:spPr>
          <p:txBody>
            <a:bodyPr wrap="none" rtlCol="0">
              <a:spAutoFit/>
            </a:bodyPr>
            <a:lstStyle/>
            <a:p>
              <a:r>
                <a:rPr lang="en-US" altLang="ja-JP" sz="1200" baseline="30000" dirty="0" smtClean="0">
                  <a:latin typeface="+mj-lt"/>
                </a:rPr>
                <a:t>238</a:t>
              </a:r>
              <a:r>
                <a:rPr lang="en-US" altLang="ja-JP" sz="1200" dirty="0" smtClean="0">
                  <a:latin typeface="+mj-lt"/>
                </a:rPr>
                <a:t>U : </a:t>
              </a:r>
            </a:p>
            <a:p>
              <a:r>
                <a:rPr lang="en-US" altLang="ja-JP" sz="1200" dirty="0" smtClean="0">
                  <a:latin typeface="+mj-lt"/>
                </a:rPr>
                <a:t>I=10pμA</a:t>
              </a:r>
              <a:endParaRPr kumimoji="1" lang="ja-JP" altLang="en-US" sz="1200" dirty="0">
                <a:latin typeface="+mj-lt"/>
              </a:endParaRPr>
            </a:p>
          </p:txBody>
        </p:sp>
        <p:cxnSp>
          <p:nvCxnSpPr>
            <p:cNvPr id="307" name="直線矢印コネクタ 306"/>
            <p:cNvCxnSpPr/>
            <p:nvPr/>
          </p:nvCxnSpPr>
          <p:spPr bwMode="gray">
            <a:xfrm>
              <a:off x="1064957" y="5352667"/>
              <a:ext cx="542974" cy="0"/>
            </a:xfrm>
            <a:prstGeom prst="straightConnector1">
              <a:avLst/>
            </a:prstGeom>
            <a:ln w="28575">
              <a:solidFill>
                <a:srgbClr val="FF3300"/>
              </a:solidFill>
              <a:tailEnd type="arrow"/>
            </a:ln>
          </p:spPr>
          <p:style>
            <a:lnRef idx="1">
              <a:schemeClr val="accent1"/>
            </a:lnRef>
            <a:fillRef idx="0">
              <a:schemeClr val="accent1"/>
            </a:fillRef>
            <a:effectRef idx="0">
              <a:schemeClr val="accent1"/>
            </a:effectRef>
            <a:fontRef idx="minor">
              <a:schemeClr val="tx1"/>
            </a:fontRef>
          </p:style>
        </p:cxnSp>
      </p:grpSp>
      <p:grpSp>
        <p:nvGrpSpPr>
          <p:cNvPr id="565" name="グループ化 2"/>
          <p:cNvGrpSpPr/>
          <p:nvPr/>
        </p:nvGrpSpPr>
        <p:grpSpPr>
          <a:xfrm>
            <a:off x="5738538" y="4179526"/>
            <a:ext cx="3340285" cy="2749406"/>
            <a:chOff x="4339566" y="678967"/>
            <a:chExt cx="4526341" cy="3439066"/>
          </a:xfrm>
        </p:grpSpPr>
        <p:grpSp>
          <p:nvGrpSpPr>
            <p:cNvPr id="566" name="グループ化 1"/>
            <p:cNvGrpSpPr/>
            <p:nvPr/>
          </p:nvGrpSpPr>
          <p:grpSpPr>
            <a:xfrm>
              <a:off x="4339566" y="678967"/>
              <a:ext cx="4526341" cy="3439066"/>
              <a:chOff x="4339566" y="678967"/>
              <a:chExt cx="4526341" cy="3439066"/>
            </a:xfrm>
          </p:grpSpPr>
          <p:pic>
            <p:nvPicPr>
              <p:cNvPr id="568" name="Picture 2" descr="C:\Users\kazu\Desktop\KEK\KISS project\EXP\Pt_2016Sep\KEKGe_123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9566" y="678967"/>
                <a:ext cx="4526341" cy="3211541"/>
              </a:xfrm>
              <a:prstGeom prst="rect">
                <a:avLst/>
              </a:prstGeom>
              <a:solidFill>
                <a:schemeClr val="bg1"/>
              </a:solidFill>
              <a:extLst/>
            </p:spPr>
          </p:pic>
          <p:sp>
            <p:nvSpPr>
              <p:cNvPr id="570" name="テキスト ボックス 569"/>
              <p:cNvSpPr txBox="1"/>
              <p:nvPr/>
            </p:nvSpPr>
            <p:spPr>
              <a:xfrm>
                <a:off x="6426047" y="3694556"/>
                <a:ext cx="1039964" cy="423477"/>
              </a:xfrm>
              <a:prstGeom prst="rect">
                <a:avLst/>
              </a:prstGeom>
              <a:solidFill>
                <a:schemeClr val="bg1"/>
              </a:solidFill>
            </p:spPr>
            <p:txBody>
              <a:bodyPr wrap="none" rtlCol="0">
                <a:spAutoFit/>
              </a:bodyPr>
              <a:lstStyle/>
              <a:p>
                <a:r>
                  <a:rPr kumimoji="1" lang="en-US" altLang="ja-JP" sz="1600" dirty="0" smtClean="0">
                    <a:solidFill>
                      <a:srgbClr val="0000FF"/>
                    </a:solidFill>
                  </a:rPr>
                  <a:t>E (keV)</a:t>
                </a:r>
                <a:endParaRPr kumimoji="1" lang="ja-JP" altLang="en-US" sz="1600" dirty="0">
                  <a:solidFill>
                    <a:srgbClr val="0000FF"/>
                  </a:solidFill>
                </a:endParaRPr>
              </a:p>
            </p:txBody>
          </p:sp>
          <p:sp>
            <p:nvSpPr>
              <p:cNvPr id="571" name="テキスト ボックス 570"/>
              <p:cNvSpPr txBox="1"/>
              <p:nvPr/>
            </p:nvSpPr>
            <p:spPr>
              <a:xfrm>
                <a:off x="7104189" y="1945812"/>
                <a:ext cx="1678784" cy="654464"/>
              </a:xfrm>
              <a:prstGeom prst="rect">
                <a:avLst/>
              </a:prstGeom>
              <a:solidFill>
                <a:schemeClr val="bg1"/>
              </a:solidFill>
              <a:ln>
                <a:noFill/>
              </a:ln>
            </p:spPr>
            <p:txBody>
              <a:bodyPr wrap="none" rtlCol="0">
                <a:spAutoFit/>
              </a:bodyPr>
              <a:lstStyle/>
              <a:p>
                <a:r>
                  <a:rPr kumimoji="1" lang="en-US" altLang="ja-JP" sz="1400" dirty="0" smtClean="0">
                    <a:solidFill>
                      <a:srgbClr val="FF0000"/>
                    </a:solidFill>
                  </a:rPr>
                  <a:t>542 keV</a:t>
                </a:r>
              </a:p>
              <a:p>
                <a:r>
                  <a:rPr lang="en-US" altLang="ja-JP" sz="1400" baseline="30000" dirty="0" smtClean="0">
                    <a:solidFill>
                      <a:srgbClr val="FF0000"/>
                    </a:solidFill>
                  </a:rPr>
                  <a:t>199</a:t>
                </a:r>
                <a:r>
                  <a:rPr lang="en-US" altLang="ja-JP" sz="1400" dirty="0" smtClean="0">
                    <a:solidFill>
                      <a:srgbClr val="FF0000"/>
                    </a:solidFill>
                  </a:rPr>
                  <a:t>Pt</a:t>
                </a:r>
                <a:r>
                  <a:rPr lang="en-US" altLang="ja-JP" sz="1400" baseline="-25000" dirty="0" smtClean="0">
                    <a:solidFill>
                      <a:srgbClr val="FF0000"/>
                    </a:solidFill>
                  </a:rPr>
                  <a:t>gs</a:t>
                </a:r>
                <a:r>
                  <a:rPr lang="en-US" altLang="ja-JP" sz="1400" dirty="0" smtClean="0">
                    <a:solidFill>
                      <a:srgbClr val="FF0000"/>
                    </a:solidFill>
                  </a:rPr>
                  <a:t> to </a:t>
                </a:r>
                <a:r>
                  <a:rPr lang="en-US" altLang="ja-JP" sz="1400" baseline="30000" dirty="0" smtClean="0">
                    <a:solidFill>
                      <a:srgbClr val="FF0000"/>
                    </a:solidFill>
                  </a:rPr>
                  <a:t>199</a:t>
                </a:r>
                <a:r>
                  <a:rPr lang="en-US" altLang="ja-JP" sz="1400" dirty="0" smtClean="0">
                    <a:solidFill>
                      <a:srgbClr val="FF0000"/>
                    </a:solidFill>
                  </a:rPr>
                  <a:t>Au</a:t>
                </a:r>
                <a:endParaRPr kumimoji="1" lang="ja-JP" altLang="en-US" sz="1400" dirty="0">
                  <a:solidFill>
                    <a:srgbClr val="FF0000"/>
                  </a:solidFill>
                </a:endParaRPr>
              </a:p>
            </p:txBody>
          </p:sp>
          <p:sp>
            <p:nvSpPr>
              <p:cNvPr id="573" name="正方形/長方形 572"/>
              <p:cNvSpPr/>
              <p:nvPr/>
            </p:nvSpPr>
            <p:spPr>
              <a:xfrm>
                <a:off x="7357775" y="965949"/>
                <a:ext cx="1291143" cy="864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69" name="テキスト ボックス 568"/>
              <p:cNvSpPr txBox="1"/>
              <p:nvPr/>
            </p:nvSpPr>
            <p:spPr>
              <a:xfrm>
                <a:off x="6427364" y="843551"/>
                <a:ext cx="2196119" cy="846954"/>
              </a:xfrm>
              <a:prstGeom prst="rect">
                <a:avLst/>
              </a:prstGeom>
              <a:noFill/>
              <a:ln>
                <a:noFill/>
              </a:ln>
            </p:spPr>
            <p:txBody>
              <a:bodyPr wrap="square" rtlCol="0">
                <a:spAutoFit/>
              </a:bodyPr>
              <a:lstStyle/>
              <a:p>
                <a:r>
                  <a:rPr kumimoji="1" lang="en-US" altLang="ja-JP" sz="1400" dirty="0" smtClean="0">
                    <a:solidFill>
                      <a:srgbClr val="FF0000"/>
                    </a:solidFill>
                  </a:rPr>
                  <a:t>392 </a:t>
                </a:r>
                <a:r>
                  <a:rPr kumimoji="1" lang="en-US" altLang="ja-JP" sz="1400" dirty="0" err="1" smtClean="0">
                    <a:solidFill>
                      <a:srgbClr val="FF0000"/>
                    </a:solidFill>
                  </a:rPr>
                  <a:t>keV</a:t>
                </a:r>
                <a:r>
                  <a:rPr kumimoji="1" lang="en-US" altLang="ja-JP" sz="1400" dirty="0" smtClean="0">
                    <a:solidFill>
                      <a:srgbClr val="FF0000"/>
                    </a:solidFill>
                  </a:rPr>
                  <a:t>:</a:t>
                </a:r>
              </a:p>
              <a:p>
                <a:r>
                  <a:rPr lang="en-US" altLang="ja-JP" sz="1200" dirty="0" smtClean="0">
                    <a:solidFill>
                      <a:srgbClr val="FF0000"/>
                    </a:solidFill>
                  </a:rPr>
                  <a:t>isomer(13</a:t>
                </a:r>
                <a:r>
                  <a:rPr lang="en-US" altLang="ja-JP" sz="1200" baseline="30000" dirty="0" smtClean="0">
                    <a:solidFill>
                      <a:srgbClr val="FF0000"/>
                    </a:solidFill>
                  </a:rPr>
                  <a:t>+</a:t>
                </a:r>
                <a:r>
                  <a:rPr lang="en-US" altLang="ja-JP" sz="1200" dirty="0" smtClean="0">
                    <a:solidFill>
                      <a:srgbClr val="FF0000"/>
                    </a:solidFill>
                  </a:rPr>
                  <a:t>/2, 13.6 sec) </a:t>
                </a:r>
              </a:p>
              <a:p>
                <a:r>
                  <a:rPr lang="en-US" altLang="ja-JP" sz="1200" dirty="0" smtClean="0">
                    <a:solidFill>
                      <a:srgbClr val="FF0000"/>
                    </a:solidFill>
                  </a:rPr>
                  <a:t>to 1st ex.(7</a:t>
                </a:r>
                <a:r>
                  <a:rPr lang="en-US" altLang="ja-JP" sz="1200" baseline="30000" dirty="0" smtClean="0">
                    <a:solidFill>
                      <a:srgbClr val="FF0000"/>
                    </a:solidFill>
                  </a:rPr>
                  <a:t>-</a:t>
                </a:r>
                <a:r>
                  <a:rPr lang="en-US" altLang="ja-JP" sz="1200" dirty="0" smtClean="0">
                    <a:solidFill>
                      <a:srgbClr val="FF0000"/>
                    </a:solidFill>
                  </a:rPr>
                  <a:t>/2)</a:t>
                </a:r>
              </a:p>
            </p:txBody>
          </p:sp>
        </p:grpSp>
        <p:sp>
          <p:nvSpPr>
            <p:cNvPr id="567" name="テキスト ボックス 566"/>
            <p:cNvSpPr txBox="1"/>
            <p:nvPr/>
          </p:nvSpPr>
          <p:spPr>
            <a:xfrm>
              <a:off x="4933163" y="1735679"/>
              <a:ext cx="2105802" cy="365730"/>
            </a:xfrm>
            <a:prstGeom prst="rect">
              <a:avLst/>
            </a:prstGeom>
            <a:noFill/>
            <a:ln>
              <a:solidFill>
                <a:srgbClr val="FF0000"/>
              </a:solidFill>
            </a:ln>
          </p:spPr>
          <p:txBody>
            <a:bodyPr wrap="none" lIns="0" tIns="0" rIns="0" bIns="45720" rtlCol="0">
              <a:spAutoFit/>
            </a:bodyPr>
            <a:lstStyle/>
            <a:p>
              <a:r>
                <a:rPr lang="en-US" altLang="ja-JP" sz="1600" dirty="0" err="1" smtClean="0">
                  <a:solidFill>
                    <a:srgbClr val="0000FF"/>
                  </a:solidFill>
                </a:rPr>
                <a:t>Y</a:t>
              </a:r>
              <a:r>
                <a:rPr lang="en-US" altLang="ja-JP" sz="1600" baseline="-25000" dirty="0" err="1" smtClean="0">
                  <a:solidFill>
                    <a:srgbClr val="0000FF"/>
                  </a:solidFill>
                </a:rPr>
                <a:t>gs</a:t>
              </a:r>
              <a:r>
                <a:rPr lang="en-US" altLang="ja-JP" sz="1600" dirty="0" smtClean="0">
                  <a:solidFill>
                    <a:srgbClr val="0000FF"/>
                  </a:solidFill>
                </a:rPr>
                <a:t> : </a:t>
              </a:r>
              <a:r>
                <a:rPr lang="en-US" altLang="ja-JP" sz="1600" dirty="0" err="1" smtClean="0">
                  <a:solidFill>
                    <a:srgbClr val="0000FF"/>
                  </a:solidFill>
                </a:rPr>
                <a:t>Y</a:t>
              </a:r>
              <a:r>
                <a:rPr lang="en-US" altLang="ja-JP" sz="1600" baseline="-25000" dirty="0" err="1" smtClean="0">
                  <a:solidFill>
                    <a:srgbClr val="0000FF"/>
                  </a:solidFill>
                </a:rPr>
                <a:t>isomer</a:t>
              </a:r>
              <a:r>
                <a:rPr lang="en-US" altLang="ja-JP" sz="1600" dirty="0" smtClean="0">
                  <a:solidFill>
                    <a:srgbClr val="0000FF"/>
                  </a:solidFill>
                </a:rPr>
                <a:t> = 1 : 0.4</a:t>
              </a:r>
              <a:endParaRPr kumimoji="1" lang="ja-JP" altLang="en-US" sz="1600" dirty="0">
                <a:solidFill>
                  <a:srgbClr val="0000FF"/>
                </a:solidFill>
              </a:endParaRPr>
            </a:p>
          </p:txBody>
        </p:sp>
      </p:grpSp>
      <p:cxnSp>
        <p:nvCxnSpPr>
          <p:cNvPr id="575" name="直線矢印コネクタ 574"/>
          <p:cNvCxnSpPr/>
          <p:nvPr/>
        </p:nvCxnSpPr>
        <p:spPr>
          <a:xfrm>
            <a:off x="8499882" y="5720506"/>
            <a:ext cx="135646" cy="3568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正方形/長方形 2"/>
          <p:cNvSpPr/>
          <p:nvPr/>
        </p:nvSpPr>
        <p:spPr>
          <a:xfrm>
            <a:off x="-25607" y="1038946"/>
            <a:ext cx="4926357" cy="523220"/>
          </a:xfrm>
          <a:prstGeom prst="rect">
            <a:avLst/>
          </a:prstGeom>
        </p:spPr>
        <p:txBody>
          <a:bodyPr wrap="square">
            <a:spAutoFit/>
          </a:bodyPr>
          <a:lstStyle/>
          <a:p>
            <a:r>
              <a:rPr lang="en-US" altLang="ja-JP" sz="1400" dirty="0"/>
              <a:t>• Y. Hirayama, NP1512-</a:t>
            </a:r>
            <a:r>
              <a:rPr lang="en-US" altLang="ja-JP" sz="1400" dirty="0" smtClean="0"/>
              <a:t>RRC41:</a:t>
            </a:r>
            <a:r>
              <a:rPr lang="ja-JP" altLang="en-US" sz="1400" dirty="0" smtClean="0"/>
              <a:t> </a:t>
            </a:r>
            <a:r>
              <a:rPr lang="en-US" altLang="ja-JP" sz="1400" dirty="0" smtClean="0"/>
              <a:t>“</a:t>
            </a:r>
            <a:r>
              <a:rPr lang="en-US" altLang="ja-JP" sz="1400" dirty="0"/>
              <a:t>Lifetime measurement of nuclei </a:t>
            </a:r>
          </a:p>
          <a:p>
            <a:r>
              <a:rPr lang="en-US" altLang="ja-JP" sz="1400" dirty="0"/>
              <a:t>    around N=126 using KISS</a:t>
            </a:r>
            <a:r>
              <a:rPr lang="en-US" altLang="ja-JP" sz="1400" dirty="0" smtClean="0"/>
              <a:t>” (2016~)</a:t>
            </a:r>
            <a:endParaRPr lang="en-US" altLang="ja-JP" sz="1400" dirty="0"/>
          </a:p>
        </p:txBody>
      </p:sp>
      <p:grpSp>
        <p:nvGrpSpPr>
          <p:cNvPr id="295" name="図形グループ 294"/>
          <p:cNvGrpSpPr/>
          <p:nvPr/>
        </p:nvGrpSpPr>
        <p:grpSpPr>
          <a:xfrm>
            <a:off x="1151490" y="957533"/>
            <a:ext cx="7982833" cy="3228527"/>
            <a:chOff x="1247446" y="957516"/>
            <a:chExt cx="8648070" cy="3228527"/>
          </a:xfrm>
        </p:grpSpPr>
        <p:grpSp>
          <p:nvGrpSpPr>
            <p:cNvPr id="541" name="グループ化 3"/>
            <p:cNvGrpSpPr/>
            <p:nvPr/>
          </p:nvGrpSpPr>
          <p:grpSpPr>
            <a:xfrm>
              <a:off x="5128525" y="1219480"/>
              <a:ext cx="4766991" cy="2966563"/>
              <a:chOff x="0" y="1124979"/>
              <a:chExt cx="9144000" cy="5690434"/>
            </a:xfrm>
          </p:grpSpPr>
          <p:grpSp>
            <p:nvGrpSpPr>
              <p:cNvPr id="542" name="グループ化 1"/>
              <p:cNvGrpSpPr/>
              <p:nvPr/>
            </p:nvGrpSpPr>
            <p:grpSpPr>
              <a:xfrm>
                <a:off x="0" y="1124979"/>
                <a:ext cx="9144000" cy="2967874"/>
                <a:chOff x="0" y="1124979"/>
                <a:chExt cx="9144000" cy="2967874"/>
              </a:xfrm>
            </p:grpSpPr>
            <p:pic>
              <p:nvPicPr>
                <p:cNvPr id="553" name="Picture 2" descr="C:\Users\MM\Desktop\KISSMT2016Sep\MTresults_2016Sep\offana\196Ir_halflife_122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26577"/>
                  <a:ext cx="4737100" cy="2836957"/>
                </a:xfrm>
                <a:prstGeom prst="rect">
                  <a:avLst/>
                </a:prstGeom>
                <a:noFill/>
                <a:extLst>
                  <a:ext uri="{909E8E84-426E-40dd-AFC4-6F175D3DCCD1}">
                    <a14:hiddenFill xmlns:a14="http://schemas.microsoft.com/office/drawing/2010/main">
                      <a:solidFill>
                        <a:srgbClr val="FFFFFF"/>
                      </a:solidFill>
                    </a14:hiddenFill>
                  </a:ext>
                </a:extLst>
              </p:spPr>
            </p:pic>
            <p:pic>
              <p:nvPicPr>
                <p:cNvPr id="554" name="Picture 3" descr="C:\Users\MM\Desktop\KISSMT2016Sep\MTresults_2016Sep\offana\197Ir_halflife_122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3354" y="1247784"/>
                  <a:ext cx="4750646" cy="2845069"/>
                </a:xfrm>
                <a:prstGeom prst="rect">
                  <a:avLst/>
                </a:prstGeom>
                <a:noFill/>
                <a:extLst>
                  <a:ext uri="{909E8E84-426E-40dd-AFC4-6F175D3DCCD1}">
                    <a14:hiddenFill xmlns:a14="http://schemas.microsoft.com/office/drawing/2010/main">
                      <a:solidFill>
                        <a:srgbClr val="FFFFFF"/>
                      </a:solidFill>
                    </a14:hiddenFill>
                  </a:ext>
                </a:extLst>
              </p:spPr>
            </p:pic>
            <p:sp>
              <p:nvSpPr>
                <p:cNvPr id="555" name="正方形/長方形 554"/>
                <p:cNvSpPr/>
                <p:nvPr/>
              </p:nvSpPr>
              <p:spPr>
                <a:xfrm>
                  <a:off x="2463800" y="1124979"/>
                  <a:ext cx="2019300" cy="863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56" name="正方形/長方形 555"/>
                <p:cNvSpPr/>
                <p:nvPr/>
              </p:nvSpPr>
              <p:spPr>
                <a:xfrm>
                  <a:off x="6906577" y="1264735"/>
                  <a:ext cx="2019300" cy="863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57" name="テキスト ボックス 556"/>
                <p:cNvSpPr txBox="1"/>
                <p:nvPr/>
              </p:nvSpPr>
              <p:spPr>
                <a:xfrm>
                  <a:off x="2375829" y="1434304"/>
                  <a:ext cx="1904215" cy="1298822"/>
                </a:xfrm>
                <a:prstGeom prst="rect">
                  <a:avLst/>
                </a:prstGeom>
                <a:solidFill>
                  <a:srgbClr val="FFFF00"/>
                </a:solidFill>
              </p:spPr>
              <p:txBody>
                <a:bodyPr wrap="square" rtlCol="0">
                  <a:spAutoFit/>
                </a:bodyPr>
                <a:lstStyle/>
                <a:p>
                  <a:pPr algn="r"/>
                  <a:r>
                    <a:rPr kumimoji="1" lang="en-US" altLang="ja-JP" sz="1400" b="1" baseline="30000" dirty="0" smtClean="0">
                      <a:solidFill>
                        <a:srgbClr val="0000FF"/>
                      </a:solidFill>
                    </a:rPr>
                    <a:t>196</a:t>
                  </a:r>
                  <a:r>
                    <a:rPr kumimoji="1" lang="en-US" altLang="ja-JP" sz="1400" b="1" dirty="0" smtClean="0">
                      <a:solidFill>
                        <a:srgbClr val="0000FF"/>
                      </a:solidFill>
                    </a:rPr>
                    <a:t>Ir</a:t>
                  </a:r>
                  <a:r>
                    <a:rPr kumimoji="1" lang="en-US" altLang="ja-JP" sz="1200" b="1" dirty="0" smtClean="0">
                      <a:solidFill>
                        <a:srgbClr val="0000FF"/>
                      </a:solidFill>
                    </a:rPr>
                    <a:t> </a:t>
                  </a:r>
                </a:p>
                <a:p>
                  <a:pPr algn="r"/>
                  <a:r>
                    <a:rPr kumimoji="1" lang="en-US" altLang="ja-JP" sz="1200" b="1" dirty="0" smtClean="0">
                      <a:solidFill>
                        <a:srgbClr val="0000FF"/>
                      </a:solidFill>
                    </a:rPr>
                    <a:t>t</a:t>
                  </a:r>
                  <a:r>
                    <a:rPr kumimoji="1" lang="en-US" altLang="ja-JP" sz="1200" b="1" baseline="-25000" dirty="0" smtClean="0">
                      <a:solidFill>
                        <a:srgbClr val="0000FF"/>
                      </a:solidFill>
                    </a:rPr>
                    <a:t>1/2</a:t>
                  </a:r>
                  <a:r>
                    <a:rPr kumimoji="1" lang="en-US" altLang="ja-JP" sz="1200" b="1" dirty="0" smtClean="0">
                      <a:solidFill>
                        <a:srgbClr val="0000FF"/>
                      </a:solidFill>
                    </a:rPr>
                    <a:t>=52(1)s</a:t>
                  </a:r>
                </a:p>
                <a:p>
                  <a:pPr algn="r"/>
                  <a:r>
                    <a:rPr lang="en-US" altLang="ja-JP" sz="1200" b="1" dirty="0">
                      <a:solidFill>
                        <a:srgbClr val="FF0000"/>
                      </a:solidFill>
                    </a:rPr>
                    <a:t>52(5)s</a:t>
                  </a:r>
                  <a:r>
                    <a:rPr lang="en-US" altLang="ja-JP" sz="1200" b="1" dirty="0">
                      <a:solidFill>
                        <a:srgbClr val="0000FF"/>
                      </a:solidFill>
                    </a:rPr>
                    <a:t> </a:t>
                  </a:r>
                  <a:r>
                    <a:rPr kumimoji="1" lang="en-US" altLang="ja-JP" sz="1200" b="1" dirty="0" smtClean="0">
                      <a:solidFill>
                        <a:srgbClr val="0000FF"/>
                      </a:solidFill>
                    </a:rPr>
                    <a:t> </a:t>
                  </a:r>
                </a:p>
              </p:txBody>
            </p:sp>
            <p:sp>
              <p:nvSpPr>
                <p:cNvPr id="559" name="テキスト ボックス 558"/>
                <p:cNvSpPr txBox="1"/>
                <p:nvPr/>
              </p:nvSpPr>
              <p:spPr>
                <a:xfrm>
                  <a:off x="6582298" y="1591262"/>
                  <a:ext cx="2064909" cy="1298822"/>
                </a:xfrm>
                <a:prstGeom prst="rect">
                  <a:avLst/>
                </a:prstGeom>
                <a:solidFill>
                  <a:srgbClr val="FFFF00"/>
                </a:solidFill>
              </p:spPr>
              <p:txBody>
                <a:bodyPr wrap="none" rtlCol="0">
                  <a:spAutoFit/>
                </a:bodyPr>
                <a:lstStyle/>
                <a:p>
                  <a:pPr algn="r"/>
                  <a:r>
                    <a:rPr kumimoji="1" lang="en-US" altLang="ja-JP" sz="1400" b="1" baseline="30000" dirty="0" smtClean="0">
                      <a:solidFill>
                        <a:srgbClr val="0000FF"/>
                      </a:solidFill>
                    </a:rPr>
                    <a:t>197</a:t>
                  </a:r>
                  <a:r>
                    <a:rPr kumimoji="1" lang="en-US" altLang="ja-JP" sz="1400" b="1" dirty="0" smtClean="0">
                      <a:solidFill>
                        <a:srgbClr val="0000FF"/>
                      </a:solidFill>
                    </a:rPr>
                    <a:t>Ir</a:t>
                  </a:r>
                </a:p>
                <a:p>
                  <a:pPr algn="r"/>
                  <a:r>
                    <a:rPr kumimoji="1" lang="en-US" altLang="ja-JP" sz="1200" b="1" dirty="0" smtClean="0">
                      <a:solidFill>
                        <a:srgbClr val="0000FF"/>
                      </a:solidFill>
                    </a:rPr>
                    <a:t> </a:t>
                  </a:r>
                  <a:r>
                    <a:rPr lang="en-US" altLang="ja-JP" sz="1200" b="1" dirty="0">
                      <a:solidFill>
                        <a:srgbClr val="0000FF"/>
                      </a:solidFill>
                    </a:rPr>
                    <a:t>t</a:t>
                  </a:r>
                  <a:r>
                    <a:rPr lang="en-US" altLang="ja-JP" sz="1200" b="1" baseline="-25000" dirty="0">
                      <a:solidFill>
                        <a:srgbClr val="0000FF"/>
                      </a:solidFill>
                    </a:rPr>
                    <a:t>1/2</a:t>
                  </a:r>
                  <a:r>
                    <a:rPr lang="en-US" altLang="ja-JP" sz="1200" b="1" dirty="0">
                      <a:solidFill>
                        <a:srgbClr val="0000FF"/>
                      </a:solidFill>
                    </a:rPr>
                    <a:t>=</a:t>
                  </a:r>
                  <a:r>
                    <a:rPr kumimoji="1" lang="en-US" altLang="ja-JP" sz="1200" b="1" dirty="0" smtClean="0">
                      <a:solidFill>
                        <a:srgbClr val="0000FF"/>
                      </a:solidFill>
                    </a:rPr>
                    <a:t>5.8(5)m</a:t>
                  </a:r>
                </a:p>
                <a:p>
                  <a:pPr algn="r"/>
                  <a:r>
                    <a:rPr lang="en-US" altLang="ja-JP" sz="1200" b="1" dirty="0" smtClean="0">
                      <a:solidFill>
                        <a:srgbClr val="FF0000"/>
                      </a:solidFill>
                    </a:rPr>
                    <a:t>6.1(4)min </a:t>
                  </a:r>
                  <a:endParaRPr kumimoji="1" lang="ja-JP" altLang="en-US" sz="1200" b="1" dirty="0">
                    <a:solidFill>
                      <a:srgbClr val="FF0000"/>
                    </a:solidFill>
                  </a:endParaRPr>
                </a:p>
              </p:txBody>
            </p:sp>
          </p:grpSp>
          <p:grpSp>
            <p:nvGrpSpPr>
              <p:cNvPr id="543" name="グループ化 2"/>
              <p:cNvGrpSpPr/>
              <p:nvPr/>
            </p:nvGrpSpPr>
            <p:grpSpPr>
              <a:xfrm>
                <a:off x="12924" y="3993936"/>
                <a:ext cx="9017664" cy="2821477"/>
                <a:chOff x="12924" y="3993936"/>
                <a:chExt cx="9017664" cy="2821477"/>
              </a:xfrm>
            </p:grpSpPr>
            <p:pic>
              <p:nvPicPr>
                <p:cNvPr id="544" name="Picture 4" descr="C:\Users\MM\Desktop\KISSMT2016Sep\MTresults_2016Sep\offana\198Ir_halflife_122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24" y="3993936"/>
                  <a:ext cx="4711251" cy="2821477"/>
                </a:xfrm>
                <a:prstGeom prst="rect">
                  <a:avLst/>
                </a:prstGeom>
                <a:noFill/>
                <a:extLst>
                  <a:ext uri="{909E8E84-426E-40dd-AFC4-6F175D3DCCD1}">
                    <a14:hiddenFill xmlns:a14="http://schemas.microsoft.com/office/drawing/2010/main">
                      <a:solidFill>
                        <a:srgbClr val="FFFFFF"/>
                      </a:solidFill>
                    </a14:hiddenFill>
                  </a:ext>
                </a:extLst>
              </p:spPr>
            </p:pic>
            <p:grpSp>
              <p:nvGrpSpPr>
                <p:cNvPr id="545" name="グループ化 11"/>
                <p:cNvGrpSpPr/>
                <p:nvPr/>
              </p:nvGrpSpPr>
              <p:grpSpPr>
                <a:xfrm>
                  <a:off x="4393354" y="4030691"/>
                  <a:ext cx="4637234" cy="2704533"/>
                  <a:chOff x="5733873" y="3391626"/>
                  <a:chExt cx="3329944" cy="2381368"/>
                </a:xfrm>
              </p:grpSpPr>
              <p:pic>
                <p:nvPicPr>
                  <p:cNvPr id="54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3873" y="3477469"/>
                    <a:ext cx="3311941"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0" name="正方形/長方形 549"/>
                  <p:cNvSpPr/>
                  <p:nvPr/>
                </p:nvSpPr>
                <p:spPr>
                  <a:xfrm>
                    <a:off x="7452284" y="3391626"/>
                    <a:ext cx="1495702" cy="6993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51" name="テキスト ボックス 550"/>
                  <p:cNvSpPr txBox="1"/>
                  <p:nvPr/>
                </p:nvSpPr>
                <p:spPr>
                  <a:xfrm>
                    <a:off x="7307525" y="3738782"/>
                    <a:ext cx="1756292" cy="1143626"/>
                  </a:xfrm>
                  <a:prstGeom prst="rect">
                    <a:avLst/>
                  </a:prstGeom>
                  <a:solidFill>
                    <a:srgbClr val="FFFF00"/>
                  </a:solidFill>
                </p:spPr>
                <p:txBody>
                  <a:bodyPr wrap="square" rtlCol="0">
                    <a:spAutoFit/>
                  </a:bodyPr>
                  <a:lstStyle/>
                  <a:p>
                    <a:pPr algn="r"/>
                    <a:r>
                      <a:rPr lang="en-US" altLang="ja-JP" sz="1400" b="1" baseline="30000" dirty="0" smtClean="0">
                        <a:solidFill>
                          <a:srgbClr val="0000FF"/>
                        </a:solidFill>
                      </a:rPr>
                      <a:t>201</a:t>
                    </a:r>
                    <a:r>
                      <a:rPr lang="en-US" altLang="ja-JP" sz="1400" b="1" dirty="0" smtClean="0">
                        <a:solidFill>
                          <a:srgbClr val="0000FF"/>
                        </a:solidFill>
                      </a:rPr>
                      <a:t>Pt</a:t>
                    </a:r>
                    <a:r>
                      <a:rPr kumimoji="1" lang="en-US" altLang="ja-JP" sz="1400" b="1" dirty="0" smtClean="0">
                        <a:solidFill>
                          <a:srgbClr val="0000FF"/>
                        </a:solidFill>
                      </a:rPr>
                      <a:t> </a:t>
                    </a:r>
                  </a:p>
                  <a:p>
                    <a:pPr algn="r"/>
                    <a:r>
                      <a:rPr kumimoji="1" lang="en-US" altLang="ja-JP" sz="1200" b="1" dirty="0" smtClean="0">
                        <a:solidFill>
                          <a:srgbClr val="0000FF"/>
                        </a:solidFill>
                      </a:rPr>
                      <a:t>t</a:t>
                    </a:r>
                    <a:r>
                      <a:rPr kumimoji="1" lang="en-US" altLang="ja-JP" sz="1200" b="1" baseline="-25000" dirty="0" smtClean="0">
                        <a:solidFill>
                          <a:srgbClr val="0000FF"/>
                        </a:solidFill>
                      </a:rPr>
                      <a:t>1/2</a:t>
                    </a:r>
                    <a:r>
                      <a:rPr kumimoji="1" lang="en-US" altLang="ja-JP" sz="1200" b="1" dirty="0" smtClean="0">
                        <a:solidFill>
                          <a:srgbClr val="0000FF"/>
                        </a:solidFill>
                      </a:rPr>
                      <a:t>=2.5(1)min.</a:t>
                    </a:r>
                  </a:p>
                  <a:p>
                    <a:pPr algn="r"/>
                    <a:r>
                      <a:rPr lang="en-US" altLang="ja-JP" sz="1200" b="1" dirty="0">
                        <a:solidFill>
                          <a:srgbClr val="FF0000"/>
                        </a:solidFill>
                      </a:rPr>
                      <a:t>1.9(5) min</a:t>
                    </a:r>
                    <a:r>
                      <a:rPr lang="en-US" altLang="ja-JP" sz="1200" b="1" dirty="0" smtClean="0">
                        <a:solidFill>
                          <a:srgbClr val="FF0000"/>
                        </a:solidFill>
                      </a:rPr>
                      <a:t>.</a:t>
                    </a:r>
                    <a:r>
                      <a:rPr kumimoji="1" lang="en-US" altLang="ja-JP" sz="1200" b="1" dirty="0" smtClean="0">
                        <a:solidFill>
                          <a:srgbClr val="0000FF"/>
                        </a:solidFill>
                      </a:rPr>
                      <a:t> </a:t>
                    </a:r>
                  </a:p>
                </p:txBody>
              </p:sp>
            </p:grpSp>
            <p:sp>
              <p:nvSpPr>
                <p:cNvPr id="546" name="正方形/長方形 545"/>
                <p:cNvSpPr/>
                <p:nvPr/>
              </p:nvSpPr>
              <p:spPr>
                <a:xfrm>
                  <a:off x="2374054" y="4013657"/>
                  <a:ext cx="2019300" cy="863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48" name="テキスト ボックス 547"/>
                <p:cNvSpPr txBox="1"/>
                <p:nvPr/>
              </p:nvSpPr>
              <p:spPr>
                <a:xfrm>
                  <a:off x="2479226" y="4309392"/>
                  <a:ext cx="1782668" cy="1298823"/>
                </a:xfrm>
                <a:prstGeom prst="rect">
                  <a:avLst/>
                </a:prstGeom>
                <a:solidFill>
                  <a:srgbClr val="FFFF00"/>
                </a:solidFill>
              </p:spPr>
              <p:txBody>
                <a:bodyPr wrap="square" rtlCol="0">
                  <a:spAutoFit/>
                </a:bodyPr>
                <a:lstStyle/>
                <a:p>
                  <a:pPr algn="r"/>
                  <a:r>
                    <a:rPr kumimoji="1" lang="en-US" altLang="ja-JP" sz="1400" b="1" baseline="30000" dirty="0" smtClean="0">
                      <a:solidFill>
                        <a:srgbClr val="0000FF"/>
                      </a:solidFill>
                    </a:rPr>
                    <a:t>198</a:t>
                  </a:r>
                  <a:r>
                    <a:rPr kumimoji="1" lang="en-US" altLang="ja-JP" sz="1400" b="1" dirty="0" smtClean="0">
                      <a:solidFill>
                        <a:srgbClr val="0000FF"/>
                      </a:solidFill>
                    </a:rPr>
                    <a:t>Ir </a:t>
                  </a:r>
                  <a:r>
                    <a:rPr kumimoji="1" lang="en-US" altLang="ja-JP" sz="1200" b="1" dirty="0" smtClean="0">
                      <a:solidFill>
                        <a:srgbClr val="0000FF"/>
                      </a:solidFill>
                    </a:rPr>
                    <a:t>t</a:t>
                  </a:r>
                  <a:r>
                    <a:rPr kumimoji="1" lang="en-US" altLang="ja-JP" sz="1200" b="1" baseline="-25000" dirty="0" smtClean="0">
                      <a:solidFill>
                        <a:srgbClr val="0000FF"/>
                      </a:solidFill>
                    </a:rPr>
                    <a:t>1/2</a:t>
                  </a:r>
                  <a:r>
                    <a:rPr kumimoji="1" lang="en-US" altLang="ja-JP" sz="1200" b="1" dirty="0" smtClean="0">
                      <a:solidFill>
                        <a:srgbClr val="0000FF"/>
                      </a:solidFill>
                    </a:rPr>
                    <a:t>=8(1)s</a:t>
                  </a:r>
                </a:p>
                <a:p>
                  <a:pPr algn="r"/>
                  <a:r>
                    <a:rPr lang="en-US" altLang="ja-JP" sz="1200" b="1" dirty="0" smtClean="0">
                      <a:solidFill>
                        <a:srgbClr val="FF0000"/>
                      </a:solidFill>
                    </a:rPr>
                    <a:t>10(1)s</a:t>
                  </a:r>
                  <a:r>
                    <a:rPr kumimoji="1" lang="en-US" altLang="ja-JP" sz="1200" b="1" dirty="0" smtClean="0">
                      <a:solidFill>
                        <a:srgbClr val="0000FF"/>
                      </a:solidFill>
                    </a:rPr>
                    <a:t> </a:t>
                  </a:r>
                </a:p>
              </p:txBody>
            </p:sp>
          </p:grpSp>
        </p:grpSp>
        <p:sp>
          <p:nvSpPr>
            <p:cNvPr id="560" name="円/楕円 559"/>
            <p:cNvSpPr/>
            <p:nvPr/>
          </p:nvSpPr>
          <p:spPr>
            <a:xfrm>
              <a:off x="1962832" y="2383663"/>
              <a:ext cx="146950" cy="14695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1" name="円/楕円 560"/>
            <p:cNvSpPr/>
            <p:nvPr/>
          </p:nvSpPr>
          <p:spPr>
            <a:xfrm>
              <a:off x="2671542" y="2389115"/>
              <a:ext cx="146950" cy="14695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2" name="円/楕円 561"/>
            <p:cNvSpPr/>
            <p:nvPr/>
          </p:nvSpPr>
          <p:spPr>
            <a:xfrm>
              <a:off x="1585364" y="2677966"/>
              <a:ext cx="146950" cy="14695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3" name="円/楕円 562"/>
            <p:cNvSpPr/>
            <p:nvPr/>
          </p:nvSpPr>
          <p:spPr>
            <a:xfrm>
              <a:off x="1947691" y="2662426"/>
              <a:ext cx="146950" cy="14695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4" name="テキスト ボックス 563"/>
            <p:cNvSpPr txBox="1"/>
            <p:nvPr/>
          </p:nvSpPr>
          <p:spPr>
            <a:xfrm>
              <a:off x="5511534" y="957516"/>
              <a:ext cx="4090647" cy="369332"/>
            </a:xfrm>
            <a:prstGeom prst="rect">
              <a:avLst/>
            </a:prstGeom>
            <a:noFill/>
          </p:spPr>
          <p:txBody>
            <a:bodyPr wrap="none" rtlCol="0">
              <a:spAutoFit/>
            </a:bodyPr>
            <a:lstStyle/>
            <a:p>
              <a:r>
                <a:rPr lang="en-US" dirty="0" smtClean="0"/>
                <a:t>Confirmation of the reported lifetimes</a:t>
              </a:r>
              <a:endParaRPr lang="en-US" dirty="0"/>
            </a:p>
          </p:txBody>
        </p:sp>
        <p:sp>
          <p:nvSpPr>
            <p:cNvPr id="4" name="テキスト ボックス 3"/>
            <p:cNvSpPr txBox="1"/>
            <p:nvPr/>
          </p:nvSpPr>
          <p:spPr>
            <a:xfrm>
              <a:off x="5391198" y="2241727"/>
              <a:ext cx="1548284" cy="369332"/>
            </a:xfrm>
            <a:prstGeom prst="rect">
              <a:avLst/>
            </a:prstGeom>
            <a:noFill/>
          </p:spPr>
          <p:txBody>
            <a:bodyPr wrap="none" rtlCol="0">
              <a:spAutoFit/>
            </a:bodyPr>
            <a:lstStyle/>
            <a:p>
              <a:r>
                <a:rPr lang="en-US" dirty="0" smtClean="0">
                  <a:solidFill>
                    <a:srgbClr val="FF0000"/>
                  </a:solidFill>
                </a:rPr>
                <a:t>T</a:t>
              </a:r>
              <a:r>
                <a:rPr lang="en-US" baseline="-25000" dirty="0" smtClean="0">
                  <a:solidFill>
                    <a:srgbClr val="FF0000"/>
                  </a:solidFill>
                </a:rPr>
                <a:t>meas.</a:t>
              </a:r>
              <a:r>
                <a:rPr lang="en-US" dirty="0" smtClean="0">
                  <a:solidFill>
                    <a:srgbClr val="FF0000"/>
                  </a:solidFill>
                </a:rPr>
                <a:t>~20 min</a:t>
              </a:r>
              <a:endParaRPr lang="en-US" dirty="0">
                <a:solidFill>
                  <a:srgbClr val="FF0000"/>
                </a:solidFill>
              </a:endParaRPr>
            </a:p>
          </p:txBody>
        </p:sp>
        <p:sp>
          <p:nvSpPr>
            <p:cNvPr id="572" name="テキスト ボックス 571"/>
            <p:cNvSpPr txBox="1"/>
            <p:nvPr/>
          </p:nvSpPr>
          <p:spPr>
            <a:xfrm>
              <a:off x="7694892" y="2264547"/>
              <a:ext cx="1548284" cy="369332"/>
            </a:xfrm>
            <a:prstGeom prst="rect">
              <a:avLst/>
            </a:prstGeom>
            <a:noFill/>
          </p:spPr>
          <p:txBody>
            <a:bodyPr wrap="none" rtlCol="0">
              <a:spAutoFit/>
            </a:bodyPr>
            <a:lstStyle/>
            <a:p>
              <a:r>
                <a:rPr lang="en-US" dirty="0" smtClean="0">
                  <a:solidFill>
                    <a:srgbClr val="FF0000"/>
                  </a:solidFill>
                </a:rPr>
                <a:t>T</a:t>
              </a:r>
              <a:r>
                <a:rPr lang="en-US" baseline="-25000" dirty="0" smtClean="0">
                  <a:solidFill>
                    <a:srgbClr val="FF0000"/>
                  </a:solidFill>
                </a:rPr>
                <a:t>meas.</a:t>
              </a:r>
              <a:r>
                <a:rPr lang="en-US" dirty="0" smtClean="0">
                  <a:solidFill>
                    <a:srgbClr val="FF0000"/>
                  </a:solidFill>
                </a:rPr>
                <a:t>~60 min</a:t>
              </a:r>
              <a:endParaRPr lang="en-US" dirty="0">
                <a:solidFill>
                  <a:srgbClr val="FF0000"/>
                </a:solidFill>
              </a:endParaRPr>
            </a:p>
          </p:txBody>
        </p:sp>
        <p:sp>
          <p:nvSpPr>
            <p:cNvPr id="574" name="テキスト ボックス 573"/>
            <p:cNvSpPr txBox="1"/>
            <p:nvPr/>
          </p:nvSpPr>
          <p:spPr>
            <a:xfrm>
              <a:off x="5407758" y="3663267"/>
              <a:ext cx="1548284" cy="369332"/>
            </a:xfrm>
            <a:prstGeom prst="rect">
              <a:avLst/>
            </a:prstGeom>
            <a:noFill/>
          </p:spPr>
          <p:txBody>
            <a:bodyPr wrap="none" rtlCol="0">
              <a:spAutoFit/>
            </a:bodyPr>
            <a:lstStyle/>
            <a:p>
              <a:r>
                <a:rPr lang="en-US" dirty="0" smtClean="0">
                  <a:solidFill>
                    <a:srgbClr val="FF0000"/>
                  </a:solidFill>
                </a:rPr>
                <a:t>T</a:t>
              </a:r>
              <a:r>
                <a:rPr lang="en-US" baseline="-25000" dirty="0" smtClean="0">
                  <a:solidFill>
                    <a:srgbClr val="FF0000"/>
                  </a:solidFill>
                </a:rPr>
                <a:t>meas.</a:t>
              </a:r>
              <a:r>
                <a:rPr lang="en-US" dirty="0" smtClean="0">
                  <a:solidFill>
                    <a:srgbClr val="FF0000"/>
                  </a:solidFill>
                </a:rPr>
                <a:t>~35 min</a:t>
              </a:r>
              <a:endParaRPr lang="en-US" dirty="0">
                <a:solidFill>
                  <a:srgbClr val="FF0000"/>
                </a:solidFill>
              </a:endParaRPr>
            </a:p>
          </p:txBody>
        </p:sp>
        <p:sp>
          <p:nvSpPr>
            <p:cNvPr id="576" name="テキスト ボックス 575"/>
            <p:cNvSpPr txBox="1"/>
            <p:nvPr/>
          </p:nvSpPr>
          <p:spPr>
            <a:xfrm>
              <a:off x="7690197" y="3630450"/>
              <a:ext cx="1548284" cy="369332"/>
            </a:xfrm>
            <a:prstGeom prst="rect">
              <a:avLst/>
            </a:prstGeom>
            <a:noFill/>
          </p:spPr>
          <p:txBody>
            <a:bodyPr wrap="none" rtlCol="0">
              <a:spAutoFit/>
            </a:bodyPr>
            <a:lstStyle/>
            <a:p>
              <a:r>
                <a:rPr lang="en-US" dirty="0" smtClean="0">
                  <a:solidFill>
                    <a:srgbClr val="FF0000"/>
                  </a:solidFill>
                </a:rPr>
                <a:t>T</a:t>
              </a:r>
              <a:r>
                <a:rPr lang="en-US" baseline="-25000" dirty="0" smtClean="0">
                  <a:solidFill>
                    <a:srgbClr val="FF0000"/>
                  </a:solidFill>
                </a:rPr>
                <a:t>meas.</a:t>
              </a:r>
              <a:r>
                <a:rPr lang="en-US" dirty="0" smtClean="0">
                  <a:solidFill>
                    <a:srgbClr val="FF0000"/>
                  </a:solidFill>
                </a:rPr>
                <a:t>~60 min</a:t>
              </a:r>
              <a:endParaRPr lang="en-US" dirty="0">
                <a:solidFill>
                  <a:srgbClr val="FF0000"/>
                </a:solidFill>
              </a:endParaRPr>
            </a:p>
          </p:txBody>
        </p:sp>
        <p:sp>
          <p:nvSpPr>
            <p:cNvPr id="577" name="円/楕円 576"/>
            <p:cNvSpPr/>
            <p:nvPr/>
          </p:nvSpPr>
          <p:spPr>
            <a:xfrm>
              <a:off x="1247446" y="2677644"/>
              <a:ext cx="146950" cy="14695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6" name="テキスト ボックス 285"/>
          <p:cNvSpPr txBox="1"/>
          <p:nvPr/>
        </p:nvSpPr>
        <p:spPr>
          <a:xfrm>
            <a:off x="6184273" y="4364365"/>
            <a:ext cx="620683" cy="369332"/>
          </a:xfrm>
          <a:prstGeom prst="rect">
            <a:avLst/>
          </a:prstGeom>
          <a:noFill/>
        </p:spPr>
        <p:txBody>
          <a:bodyPr wrap="none" rtlCol="0">
            <a:spAutoFit/>
          </a:bodyPr>
          <a:lstStyle/>
          <a:p>
            <a:r>
              <a:rPr lang="en-US" altLang="ja-JP" baseline="30000" dirty="0" smtClean="0">
                <a:solidFill>
                  <a:srgbClr val="000090"/>
                </a:solidFill>
              </a:rPr>
              <a:t>199</a:t>
            </a:r>
            <a:r>
              <a:rPr lang="en-US" altLang="ja-JP" dirty="0" smtClean="0">
                <a:solidFill>
                  <a:srgbClr val="000090"/>
                </a:solidFill>
              </a:rPr>
              <a:t>Pt</a:t>
            </a:r>
            <a:endParaRPr lang="ja-JP" altLang="en-US" dirty="0">
              <a:solidFill>
                <a:srgbClr val="000090"/>
              </a:solidFill>
            </a:endParaRPr>
          </a:p>
        </p:txBody>
      </p:sp>
      <p:sp>
        <p:nvSpPr>
          <p:cNvPr id="578" name="テキスト ボックス 577"/>
          <p:cNvSpPr txBox="1"/>
          <p:nvPr/>
        </p:nvSpPr>
        <p:spPr>
          <a:xfrm>
            <a:off x="-25768" y="5337911"/>
            <a:ext cx="6106802" cy="1477328"/>
          </a:xfrm>
          <a:prstGeom prst="rect">
            <a:avLst/>
          </a:prstGeom>
          <a:noFill/>
        </p:spPr>
        <p:txBody>
          <a:bodyPr wrap="square" rtlCol="0">
            <a:spAutoFit/>
          </a:bodyPr>
          <a:lstStyle/>
          <a:p>
            <a:r>
              <a:rPr lang="en-US" dirty="0" smtClean="0"/>
              <a:t>• Lifetimes of 5 n-rich isotopes around </a:t>
            </a:r>
            <a:r>
              <a:rPr lang="en-US" baseline="30000" dirty="0" smtClean="0"/>
              <a:t>198</a:t>
            </a:r>
            <a:r>
              <a:rPr lang="en-US" dirty="0" smtClean="0"/>
              <a:t>Pt have been    </a:t>
            </a:r>
          </a:p>
          <a:p>
            <a:r>
              <a:rPr lang="en-US" dirty="0"/>
              <a:t> </a:t>
            </a:r>
            <a:r>
              <a:rPr lang="en-US" dirty="0" smtClean="0"/>
              <a:t>  confirmed within measuring time of several tenth minutes</a:t>
            </a:r>
          </a:p>
          <a:p>
            <a:r>
              <a:rPr lang="en-US" altLang="ja-JP" dirty="0" smtClean="0"/>
              <a:t>• The population probability of isomeric state in MNT reactions </a:t>
            </a:r>
          </a:p>
          <a:p>
            <a:r>
              <a:rPr lang="en-US" altLang="ja-JP" dirty="0"/>
              <a:t> </a:t>
            </a:r>
            <a:r>
              <a:rPr lang="en-US" altLang="ja-JP" dirty="0" smtClean="0"/>
              <a:t>  suggest the feasibility of isomer spectroscopy  </a:t>
            </a:r>
          </a:p>
          <a:p>
            <a:r>
              <a:rPr lang="en-US" altLang="ja-JP" dirty="0" smtClean="0"/>
              <a:t>• Further measurements are soon (</a:t>
            </a:r>
            <a:r>
              <a:rPr lang="en-US" altLang="ja-JP" dirty="0" smtClean="0">
                <a:solidFill>
                  <a:srgbClr val="FF0000"/>
                </a:solidFill>
              </a:rPr>
              <a:t>Sept., 2017</a:t>
            </a:r>
            <a:r>
              <a:rPr lang="en-US" altLang="ja-JP" dirty="0" smtClean="0"/>
              <a:t>)</a:t>
            </a:r>
            <a:endParaRPr lang="en-US" altLang="ja-JP" dirty="0"/>
          </a:p>
        </p:txBody>
      </p:sp>
    </p:spTree>
    <p:extLst>
      <p:ext uri="{BB962C8B-B14F-4D97-AF65-F5344CB8AC3E}">
        <p14:creationId xmlns:p14="http://schemas.microsoft.com/office/powerpoint/2010/main" val="100651763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dissolve">
                                      <p:cBhvr>
                                        <p:cTn id="7" dur="500"/>
                                        <p:tgtEl>
                                          <p:spTgt spid="29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78"/>
                                        </p:tgtEl>
                                        <p:attrNameLst>
                                          <p:attrName>style.visibility</p:attrName>
                                        </p:attrNameLst>
                                      </p:cBhvr>
                                      <p:to>
                                        <p:strVal val="visible"/>
                                      </p:to>
                                    </p:set>
                                    <p:animEffect transition="in" filter="dissolve">
                                      <p:cBhvr>
                                        <p:cTn id="10" dur="500"/>
                                        <p:tgtEl>
                                          <p:spTgt spid="578"/>
                                        </p:tgtEl>
                                      </p:cBhvr>
                                    </p:animEffect>
                                  </p:childTnLst>
                                </p:cTn>
                              </p:par>
                              <p:par>
                                <p:cTn id="11" presetID="9" presetClass="entr" presetSubtype="0" fill="hold" nodeType="withEffect">
                                  <p:stCondLst>
                                    <p:cond delay="0"/>
                                  </p:stCondLst>
                                  <p:childTnLst>
                                    <p:set>
                                      <p:cBhvr>
                                        <p:cTn id="12" dur="1" fill="hold">
                                          <p:stCondLst>
                                            <p:cond delay="0"/>
                                          </p:stCondLst>
                                        </p:cTn>
                                        <p:tgtEl>
                                          <p:spTgt spid="565"/>
                                        </p:tgtEl>
                                        <p:attrNameLst>
                                          <p:attrName>style.visibility</p:attrName>
                                        </p:attrNameLst>
                                      </p:cBhvr>
                                      <p:to>
                                        <p:strVal val="visible"/>
                                      </p:to>
                                    </p:set>
                                    <p:animEffect transition="in" filter="dissolve">
                                      <p:cBhvr>
                                        <p:cTn id="13" dur="500"/>
                                        <p:tgtEl>
                                          <p:spTgt spid="565"/>
                                        </p:tgtEl>
                                      </p:cBhvr>
                                    </p:animEffect>
                                  </p:childTnLst>
                                </p:cTn>
                              </p:par>
                              <p:par>
                                <p:cTn id="14" presetID="9" presetClass="entr" presetSubtype="0" fill="hold" nodeType="withEffect">
                                  <p:stCondLst>
                                    <p:cond delay="0"/>
                                  </p:stCondLst>
                                  <p:childTnLst>
                                    <p:set>
                                      <p:cBhvr>
                                        <p:cTn id="15" dur="1" fill="hold">
                                          <p:stCondLst>
                                            <p:cond delay="0"/>
                                          </p:stCondLst>
                                        </p:cTn>
                                        <p:tgtEl>
                                          <p:spTgt spid="575"/>
                                        </p:tgtEl>
                                        <p:attrNameLst>
                                          <p:attrName>style.visibility</p:attrName>
                                        </p:attrNameLst>
                                      </p:cBhvr>
                                      <p:to>
                                        <p:strVal val="visible"/>
                                      </p:to>
                                    </p:set>
                                    <p:animEffect transition="in" filter="dissolve">
                                      <p:cBhvr>
                                        <p:cTn id="16" dur="500"/>
                                        <p:tgtEl>
                                          <p:spTgt spid="57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dissolve">
                                      <p:cBhvr>
                                        <p:cTn id="19"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p:bldP spid="57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図形グループ 22"/>
          <p:cNvGrpSpPr/>
          <p:nvPr/>
        </p:nvGrpSpPr>
        <p:grpSpPr>
          <a:xfrm>
            <a:off x="0" y="861671"/>
            <a:ext cx="6471504" cy="3553219"/>
            <a:chOff x="0" y="817217"/>
            <a:chExt cx="6471504" cy="3553219"/>
          </a:xfrm>
        </p:grpSpPr>
        <p:sp>
          <p:nvSpPr>
            <p:cNvPr id="123" name="テキスト ボックス 122"/>
            <p:cNvSpPr txBox="1"/>
            <p:nvPr/>
          </p:nvSpPr>
          <p:spPr>
            <a:xfrm>
              <a:off x="5793089" y="4031882"/>
              <a:ext cx="572993" cy="338554"/>
            </a:xfrm>
            <a:prstGeom prst="rect">
              <a:avLst/>
            </a:prstGeom>
            <a:noFill/>
          </p:spPr>
          <p:txBody>
            <a:bodyPr wrap="none" rtlCol="0">
              <a:spAutoFit/>
            </a:bodyPr>
            <a:lstStyle/>
            <a:p>
              <a:r>
                <a:rPr kumimoji="1" lang="en-US" altLang="ja-JP" sz="1600" b="1" baseline="30000" dirty="0" smtClean="0"/>
                <a:t>198</a:t>
              </a:r>
              <a:r>
                <a:rPr kumimoji="1" lang="en-US" altLang="ja-JP" sz="1600" b="1" dirty="0" smtClean="0"/>
                <a:t>Pt</a:t>
              </a:r>
              <a:endParaRPr kumimoji="1" lang="ja-JP" altLang="en-US" sz="1600" b="1" dirty="0"/>
            </a:p>
          </p:txBody>
        </p:sp>
        <p:pic>
          <p:nvPicPr>
            <p:cNvPr id="133" name="図 132"/>
            <p:cNvPicPr>
              <a:picLocks noChangeAspect="1"/>
            </p:cNvPicPr>
            <p:nvPr/>
          </p:nvPicPr>
          <p:blipFill>
            <a:blip r:embed="rId3"/>
            <a:stretch>
              <a:fillRect/>
            </a:stretch>
          </p:blipFill>
          <p:spPr>
            <a:xfrm>
              <a:off x="3759037" y="817217"/>
              <a:ext cx="2712467" cy="3497118"/>
            </a:xfrm>
            <a:prstGeom prst="rect">
              <a:avLst/>
            </a:prstGeom>
          </p:spPr>
        </p:pic>
        <p:sp>
          <p:nvSpPr>
            <p:cNvPr id="8" name="テキスト ボックス 7"/>
            <p:cNvSpPr txBox="1"/>
            <p:nvPr/>
          </p:nvSpPr>
          <p:spPr>
            <a:xfrm>
              <a:off x="0" y="3508600"/>
              <a:ext cx="2818801" cy="738664"/>
            </a:xfrm>
            <a:prstGeom prst="rect">
              <a:avLst/>
            </a:prstGeom>
            <a:noFill/>
          </p:spPr>
          <p:txBody>
            <a:bodyPr wrap="none" rtlCol="0">
              <a:spAutoFit/>
            </a:bodyPr>
            <a:lstStyle/>
            <a:p>
              <a:r>
                <a:rPr lang="en-US" sz="1050" dirty="0" smtClean="0"/>
                <a:t>line shape calibration:</a:t>
              </a:r>
            </a:p>
            <a:p>
              <a:r>
                <a:rPr lang="en-US" sz="1050" dirty="0" smtClean="0"/>
                <a:t>Doppler=1.0 GHz @300K</a:t>
              </a:r>
            </a:p>
            <a:p>
              <a:r>
                <a:rPr lang="en-US" sz="1050" dirty="0" smtClean="0"/>
                <a:t>Laser intrinsic </a:t>
              </a:r>
              <a:r>
                <a:rPr lang="en-US" sz="1050" dirty="0" err="1" smtClean="0"/>
                <a:t>linewidth</a:t>
              </a:r>
              <a:r>
                <a:rPr lang="en-US" sz="1050" dirty="0" smtClean="0"/>
                <a:t>=3.4 GHz</a:t>
              </a:r>
            </a:p>
            <a:p>
              <a:r>
                <a:rPr lang="en-US" sz="1050" dirty="0" err="1" smtClean="0"/>
                <a:t>gas-pressure+laser-power</a:t>
              </a:r>
              <a:r>
                <a:rPr lang="en-US" sz="1050" dirty="0" smtClean="0"/>
                <a:t> broadening=12.1 GHz</a:t>
              </a:r>
              <a:endParaRPr lang="en-US" sz="1050" dirty="0"/>
            </a:p>
          </p:txBody>
        </p:sp>
        <p:pic>
          <p:nvPicPr>
            <p:cNvPr id="14" name="図 13"/>
            <p:cNvPicPr>
              <a:picLocks noChangeAspect="1"/>
            </p:cNvPicPr>
            <p:nvPr/>
          </p:nvPicPr>
          <p:blipFill rotWithShape="1">
            <a:blip r:embed="rId4"/>
            <a:srcRect l="8972" t="2191" r="11261" b="7354"/>
            <a:stretch/>
          </p:blipFill>
          <p:spPr>
            <a:xfrm>
              <a:off x="50301" y="944280"/>
              <a:ext cx="3899792" cy="3415804"/>
            </a:xfrm>
            <a:prstGeom prst="rect">
              <a:avLst/>
            </a:prstGeom>
          </p:spPr>
        </p:pic>
        <p:sp>
          <p:nvSpPr>
            <p:cNvPr id="161" name="テキスト ボックス 160"/>
            <p:cNvSpPr txBox="1"/>
            <p:nvPr/>
          </p:nvSpPr>
          <p:spPr>
            <a:xfrm>
              <a:off x="4214494" y="1274468"/>
              <a:ext cx="687658" cy="369332"/>
            </a:xfrm>
            <a:prstGeom prst="rect">
              <a:avLst/>
            </a:prstGeom>
            <a:noFill/>
          </p:spPr>
          <p:txBody>
            <a:bodyPr wrap="none" rtlCol="0">
              <a:spAutoFit/>
            </a:bodyPr>
            <a:lstStyle/>
            <a:p>
              <a:r>
                <a:rPr lang="en-US" baseline="30000" dirty="0" smtClean="0"/>
                <a:t>199g</a:t>
              </a:r>
              <a:r>
                <a:rPr lang="en-US" dirty="0" smtClean="0"/>
                <a:t>Pt</a:t>
              </a:r>
              <a:endParaRPr lang="en-US" dirty="0"/>
            </a:p>
          </p:txBody>
        </p:sp>
        <p:cxnSp>
          <p:nvCxnSpPr>
            <p:cNvPr id="162" name="直線コネクタ 161"/>
            <p:cNvCxnSpPr>
              <a:stCxn id="161" idx="3"/>
            </p:cNvCxnSpPr>
            <p:nvPr/>
          </p:nvCxnSpPr>
          <p:spPr>
            <a:xfrm>
              <a:off x="4902152" y="1459134"/>
              <a:ext cx="284186" cy="765726"/>
            </a:xfrm>
            <a:prstGeom prst="line">
              <a:avLst/>
            </a:prstGeom>
            <a:ln w="127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65" name="テキスト ボックス 164"/>
            <p:cNvSpPr txBox="1"/>
            <p:nvPr/>
          </p:nvSpPr>
          <p:spPr>
            <a:xfrm>
              <a:off x="5691072" y="2170336"/>
              <a:ext cx="738153" cy="369332"/>
            </a:xfrm>
            <a:prstGeom prst="rect">
              <a:avLst/>
            </a:prstGeom>
            <a:noFill/>
          </p:spPr>
          <p:txBody>
            <a:bodyPr wrap="none" rtlCol="0">
              <a:spAutoFit/>
            </a:bodyPr>
            <a:lstStyle/>
            <a:p>
              <a:r>
                <a:rPr lang="en-US" baseline="30000" dirty="0" smtClean="0"/>
                <a:t>199m</a:t>
              </a:r>
              <a:r>
                <a:rPr lang="en-US" dirty="0" smtClean="0"/>
                <a:t>Pt</a:t>
              </a:r>
              <a:endParaRPr lang="en-US" dirty="0"/>
            </a:p>
          </p:txBody>
        </p:sp>
        <p:cxnSp>
          <p:nvCxnSpPr>
            <p:cNvPr id="166" name="直線コネクタ 165"/>
            <p:cNvCxnSpPr>
              <a:stCxn id="165" idx="1"/>
            </p:cNvCxnSpPr>
            <p:nvPr/>
          </p:nvCxnSpPr>
          <p:spPr>
            <a:xfrm flipH="1">
              <a:off x="5309963" y="2355002"/>
              <a:ext cx="381109" cy="701472"/>
            </a:xfrm>
            <a:prstGeom prst="line">
              <a:avLst/>
            </a:prstGeom>
            <a:ln w="127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pic>
          <p:nvPicPr>
            <p:cNvPr id="151" name="図 150"/>
            <p:cNvPicPr>
              <a:picLocks noChangeAspect="1"/>
            </p:cNvPicPr>
            <p:nvPr/>
          </p:nvPicPr>
          <p:blipFill rotWithShape="1">
            <a:blip r:embed="rId5"/>
            <a:srcRect l="1351" t="3487" r="1289" b="2933"/>
            <a:stretch/>
          </p:blipFill>
          <p:spPr>
            <a:xfrm>
              <a:off x="2298020" y="967882"/>
              <a:ext cx="1611708" cy="1906913"/>
            </a:xfrm>
            <a:prstGeom prst="rect">
              <a:avLst/>
            </a:prstGeom>
          </p:spPr>
        </p:pic>
        <p:pic>
          <p:nvPicPr>
            <p:cNvPr id="152" name="図 151"/>
            <p:cNvPicPr>
              <a:picLocks noChangeAspect="1"/>
            </p:cNvPicPr>
            <p:nvPr/>
          </p:nvPicPr>
          <p:blipFill rotWithShape="1">
            <a:blip r:embed="rId6"/>
            <a:srcRect l="5433"/>
            <a:stretch/>
          </p:blipFill>
          <p:spPr>
            <a:xfrm>
              <a:off x="428999" y="1367929"/>
              <a:ext cx="1225947" cy="1598641"/>
            </a:xfrm>
            <a:prstGeom prst="rect">
              <a:avLst/>
            </a:prstGeom>
          </p:spPr>
        </p:pic>
        <p:sp>
          <p:nvSpPr>
            <p:cNvPr id="153" name="テキスト ボックス 152"/>
            <p:cNvSpPr txBox="1"/>
            <p:nvPr/>
          </p:nvSpPr>
          <p:spPr>
            <a:xfrm>
              <a:off x="618686" y="1398261"/>
              <a:ext cx="697627" cy="276999"/>
            </a:xfrm>
            <a:prstGeom prst="rect">
              <a:avLst/>
            </a:prstGeom>
            <a:noFill/>
          </p:spPr>
          <p:txBody>
            <a:bodyPr wrap="none" rtlCol="0">
              <a:spAutoFit/>
            </a:bodyPr>
            <a:lstStyle/>
            <a:p>
              <a:r>
                <a:rPr lang="en-US" sz="1200" dirty="0" smtClean="0">
                  <a:solidFill>
                    <a:srgbClr val="FF0000"/>
                  </a:solidFill>
                </a:rPr>
                <a:t>392 </a:t>
              </a:r>
              <a:r>
                <a:rPr lang="en-US" sz="1200" dirty="0" err="1" smtClean="0">
                  <a:solidFill>
                    <a:srgbClr val="FF0000"/>
                  </a:solidFill>
                </a:rPr>
                <a:t>keV</a:t>
              </a:r>
              <a:endParaRPr lang="en-US" sz="1200" dirty="0">
                <a:solidFill>
                  <a:srgbClr val="FF0000"/>
                </a:solidFill>
              </a:endParaRPr>
            </a:p>
          </p:txBody>
        </p:sp>
        <p:cxnSp>
          <p:nvCxnSpPr>
            <p:cNvPr id="157" name="直線コネクタ 156"/>
            <p:cNvCxnSpPr>
              <a:stCxn id="153" idx="2"/>
            </p:cNvCxnSpPr>
            <p:nvPr/>
          </p:nvCxnSpPr>
          <p:spPr>
            <a:xfrm flipH="1">
              <a:off x="634709" y="1675260"/>
              <a:ext cx="332791" cy="425982"/>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5" name="テキスト ボックス 154"/>
            <p:cNvSpPr txBox="1"/>
            <p:nvPr/>
          </p:nvSpPr>
          <p:spPr>
            <a:xfrm>
              <a:off x="960628" y="1622001"/>
              <a:ext cx="696793" cy="276999"/>
            </a:xfrm>
            <a:prstGeom prst="rect">
              <a:avLst/>
            </a:prstGeom>
            <a:noFill/>
          </p:spPr>
          <p:txBody>
            <a:bodyPr wrap="square" rtlCol="0">
              <a:spAutoFit/>
            </a:bodyPr>
            <a:lstStyle/>
            <a:p>
              <a:r>
                <a:rPr lang="en-US" sz="1200" dirty="0" smtClean="0">
                  <a:solidFill>
                    <a:srgbClr val="FF0000"/>
                  </a:solidFill>
                </a:rPr>
                <a:t>543 </a:t>
              </a:r>
              <a:r>
                <a:rPr lang="en-US" sz="1200" dirty="0" err="1" smtClean="0">
                  <a:solidFill>
                    <a:srgbClr val="FF0000"/>
                  </a:solidFill>
                </a:rPr>
                <a:t>keV</a:t>
              </a:r>
              <a:endParaRPr lang="en-US" sz="1200" dirty="0">
                <a:solidFill>
                  <a:srgbClr val="FF0000"/>
                </a:solidFill>
              </a:endParaRPr>
            </a:p>
          </p:txBody>
        </p:sp>
        <p:cxnSp>
          <p:nvCxnSpPr>
            <p:cNvPr id="158" name="直線コネクタ 157"/>
            <p:cNvCxnSpPr>
              <a:stCxn id="155" idx="2"/>
            </p:cNvCxnSpPr>
            <p:nvPr/>
          </p:nvCxnSpPr>
          <p:spPr>
            <a:xfrm>
              <a:off x="1309025" y="1899000"/>
              <a:ext cx="168577" cy="553222"/>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600992" y="1067345"/>
              <a:ext cx="854134" cy="369332"/>
            </a:xfrm>
            <a:prstGeom prst="rect">
              <a:avLst/>
            </a:prstGeom>
            <a:solidFill>
              <a:schemeClr val="bg1"/>
            </a:solidFill>
          </p:spPr>
          <p:txBody>
            <a:bodyPr wrap="square" rtlCol="0">
              <a:spAutoFit/>
            </a:bodyPr>
            <a:lstStyle/>
            <a:p>
              <a:r>
                <a:rPr lang="en-US" baseline="30000" dirty="0" smtClean="0"/>
                <a:t>199m</a:t>
              </a:r>
              <a:r>
                <a:rPr lang="en-US" dirty="0" smtClean="0"/>
                <a:t>Pt</a:t>
              </a:r>
              <a:endParaRPr lang="en-US" dirty="0"/>
            </a:p>
          </p:txBody>
        </p:sp>
      </p:grpSp>
      <p:graphicFrame>
        <p:nvGraphicFramePr>
          <p:cNvPr id="121" name="表 120"/>
          <p:cNvGraphicFramePr>
            <a:graphicFrameLocks noGrp="1"/>
          </p:cNvGraphicFramePr>
          <p:nvPr>
            <p:extLst>
              <p:ext uri="{D42A27DB-BD31-4B8C-83A1-F6EECF244321}">
                <p14:modId xmlns:p14="http://schemas.microsoft.com/office/powerpoint/2010/main" val="2060575458"/>
              </p:ext>
            </p:extLst>
          </p:nvPr>
        </p:nvGraphicFramePr>
        <p:xfrm>
          <a:off x="51366" y="4413042"/>
          <a:ext cx="7676310" cy="2520003"/>
        </p:xfrm>
        <a:graphic>
          <a:graphicData uri="http://schemas.openxmlformats.org/drawingml/2006/table">
            <a:tbl>
              <a:tblPr/>
              <a:tblGrid>
                <a:gridCol w="299077"/>
                <a:gridCol w="498462"/>
                <a:gridCol w="299077"/>
                <a:gridCol w="299077"/>
                <a:gridCol w="299077"/>
                <a:gridCol w="299077"/>
                <a:gridCol w="299077"/>
                <a:gridCol w="299077"/>
                <a:gridCol w="299077"/>
                <a:gridCol w="299077"/>
                <a:gridCol w="299077"/>
                <a:gridCol w="299077"/>
                <a:gridCol w="299077"/>
                <a:gridCol w="299077"/>
                <a:gridCol w="299077"/>
                <a:gridCol w="299077"/>
                <a:gridCol w="299077"/>
                <a:gridCol w="299077"/>
                <a:gridCol w="299077"/>
                <a:gridCol w="299077"/>
                <a:gridCol w="299077"/>
                <a:gridCol w="299077"/>
                <a:gridCol w="299077"/>
                <a:gridCol w="299077"/>
                <a:gridCol w="299077"/>
              </a:tblGrid>
              <a:tr h="279992">
                <a:tc rowSpan="7">
                  <a:txBody>
                    <a:bodyPr/>
                    <a:lstStyle/>
                    <a:p>
                      <a:pPr algn="ctr" fontAlgn="ctr"/>
                      <a:r>
                        <a:rPr lang="en-US" altLang="ja-JP" sz="1400" b="1" i="0" u="none" strike="noStrike" dirty="0" smtClean="0">
                          <a:solidFill>
                            <a:srgbClr val="000000"/>
                          </a:solidFill>
                          <a:effectLst/>
                          <a:latin typeface="+mn-lt"/>
                        </a:rPr>
                        <a:t>Proton Number</a:t>
                      </a:r>
                      <a:endParaRPr lang="en-US" sz="1400" b="1" i="0" u="none" strike="noStrike" dirty="0">
                        <a:solidFill>
                          <a:srgbClr val="000000"/>
                        </a:solidFill>
                        <a:effectLst/>
                        <a:latin typeface="+mn-lt"/>
                      </a:endParaRPr>
                    </a:p>
                  </a:txBody>
                  <a:tcPr marL="4220" marR="4220" marT="4572" marB="0" vert="vert270" anchor="ctr">
                    <a:lnL>
                      <a:noFill/>
                    </a:lnL>
                    <a:lnR w="6350" cap="flat" cmpd="sng" algn="ctr">
                      <a:noFill/>
                      <a:prstDash val="solid"/>
                      <a:round/>
                      <a:headEnd type="none" w="med" len="med"/>
                      <a:tailEnd type="none" w="med" len="med"/>
                    </a:lnR>
                    <a:lnT>
                      <a:noFill/>
                    </a:lnT>
                    <a:lnB>
                      <a:noFill/>
                    </a:lnB>
                  </a:tcPr>
                </a:tc>
                <a:tc>
                  <a:txBody>
                    <a:bodyPr/>
                    <a:lstStyle/>
                    <a:p>
                      <a:pPr algn="r" fontAlgn="ctr"/>
                      <a:r>
                        <a:rPr lang="en-US" altLang="ja-JP" sz="1400" b="1" i="0" u="none" strike="noStrike" dirty="0" smtClean="0">
                          <a:solidFill>
                            <a:srgbClr val="000000"/>
                          </a:solidFill>
                          <a:effectLst/>
                          <a:latin typeface="+mn-lt"/>
                        </a:rPr>
                        <a:t>78(</a:t>
                      </a:r>
                      <a:r>
                        <a:rPr lang="en-US" altLang="ja-JP" sz="1400" b="1" i="0" u="none" strike="noStrike" dirty="0" err="1" smtClean="0">
                          <a:solidFill>
                            <a:srgbClr val="000000"/>
                          </a:solidFill>
                          <a:effectLst/>
                          <a:latin typeface="+mn-lt"/>
                        </a:rPr>
                        <a:t>Pt</a:t>
                      </a:r>
                      <a:r>
                        <a:rPr lang="en-US" altLang="ja-JP" sz="1400" b="1" i="0" u="none" strike="noStrike" dirty="0" smtClean="0">
                          <a:solidFill>
                            <a:srgbClr val="000000"/>
                          </a:solidFill>
                          <a:effectLst/>
                          <a:latin typeface="+mn-lt"/>
                        </a:rPr>
                        <a:t>) </a:t>
                      </a:r>
                      <a:endParaRPr lang="en-US" altLang="ja-JP" sz="1400" b="1" i="0" u="none" strike="noStrike" dirty="0">
                        <a:solidFill>
                          <a:srgbClr val="000000"/>
                        </a:solidFill>
                        <a:effectLst/>
                        <a:latin typeface="+mn-lt"/>
                      </a:endParaRPr>
                    </a:p>
                  </a:txBody>
                  <a:tcPr marL="4220" marR="4220" marT="4572"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mn-lt"/>
                        </a:rPr>
                        <a:t>M</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1400" b="1" i="0" u="none" strike="noStrike">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1" i="0" u="none" strike="noStrike">
                          <a:solidFill>
                            <a:srgbClr val="000000"/>
                          </a:solidFill>
                          <a:effectLst/>
                          <a:latin typeface="+mn-lt"/>
                        </a:rPr>
                        <a:t>M</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1" i="0" u="none" strike="noStrike">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1" i="0" u="none" strike="noStrike">
                          <a:solidFill>
                            <a:srgbClr val="000000"/>
                          </a:solidFill>
                          <a:effectLst/>
                          <a:latin typeface="+mn-lt"/>
                        </a:rPr>
                        <a:t>MQ</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1" i="0" u="none" strike="noStrike">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1" i="0" u="none" strike="noStrike" dirty="0" err="1">
                          <a:solidFill>
                            <a:srgbClr val="000000"/>
                          </a:solidFill>
                          <a:effectLst/>
                          <a:latin typeface="+mn-lt"/>
                        </a:rPr>
                        <a:t>MQ</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1400" b="1" i="0" u="none" strike="noStrike" dirty="0" err="1">
                          <a:solidFill>
                            <a:srgbClr val="000000"/>
                          </a:solidFill>
                          <a:effectLst/>
                          <a:latin typeface="+mn-lt"/>
                        </a:rPr>
                        <a:t>MQ</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1" i="0" u="none" strike="noStrike" dirty="0">
                          <a:solidFill>
                            <a:srgbClr val="FFFFFF"/>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1" i="0" u="none" strike="noStrike" dirty="0">
                          <a:solidFill>
                            <a:srgbClr val="000000"/>
                          </a:solidFill>
                          <a:effectLst/>
                          <a:latin typeface="+mn-lt"/>
                        </a:rPr>
                        <a:t>M</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ja-JP" altLang="en-US" sz="1400" b="1" i="0" u="none" strike="noStrike">
                          <a:solidFill>
                            <a:srgbClr val="FFFFFF"/>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1" i="0" u="none" strike="noStrike" dirty="0">
                          <a:solidFill>
                            <a:srgbClr val="FFFFFF"/>
                          </a:solidFill>
                          <a:effectLst/>
                          <a:latin typeface="+mn-lt"/>
                        </a:rPr>
                        <a:t>M</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ja-JP" altLang="en-US" sz="1400" b="1" i="0" u="none" strike="noStrike" dirty="0">
                          <a:solidFill>
                            <a:srgbClr val="FFFFFF"/>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n-US" sz="1400" b="1" i="0" u="none" strike="noStrike" dirty="0">
                          <a:solidFill>
                            <a:srgbClr val="000000"/>
                          </a:solidFill>
                          <a:effectLst/>
                          <a:latin typeface="+mn-lt"/>
                        </a:rPr>
                        <a:t>M</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1" i="0" u="none" strike="noStrike">
                          <a:solidFill>
                            <a:srgbClr val="FFFFFF"/>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1" i="0" u="none" strike="noStrike" dirty="0" smtClean="0">
                          <a:solidFill>
                            <a:srgbClr val="000000"/>
                          </a:solidFill>
                          <a:effectLst/>
                          <a:latin typeface="+mn-lt"/>
                        </a:rPr>
                        <a:t>M</a:t>
                      </a:r>
                      <a:r>
                        <a:rPr lang="en-US" altLang="ja-JP" sz="1400" b="1" i="0" u="none" strike="noStrike" dirty="0" smtClean="0">
                          <a:solidFill>
                            <a:srgbClr val="000000"/>
                          </a:solidFill>
                          <a:effectLst/>
                          <a:latin typeface="+mn-lt"/>
                        </a:rPr>
                        <a:t>*</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79992">
                <a:tc vMerge="1">
                  <a:txBody>
                    <a:bodyPr/>
                    <a:lstStyle/>
                    <a:p>
                      <a:pPr algn="ctr" fontAlgn="ctr"/>
                      <a:endParaRPr lang="en-US" sz="1400" b="0" i="0" u="none" strike="noStrike" dirty="0">
                        <a:solidFill>
                          <a:srgbClr val="000000"/>
                        </a:solidFill>
                        <a:effectLst/>
                        <a:latin typeface="ＭＳ Ｐゴシック"/>
                      </a:endParaRPr>
                    </a:p>
                  </a:txBody>
                  <a:tcPr marL="4572" marR="4572" marT="4572" marB="0" anchor="ctr">
                    <a:lnL>
                      <a:noFill/>
                    </a:lnL>
                    <a:lnR w="6350" cap="flat" cmpd="sng" algn="ctr">
                      <a:noFill/>
                      <a:prstDash val="solid"/>
                      <a:round/>
                      <a:headEnd type="none" w="med" len="med"/>
                      <a:tailEnd type="none" w="med" len="med"/>
                    </a:lnR>
                    <a:lnT>
                      <a:noFill/>
                    </a:lnT>
                    <a:lnB>
                      <a:noFill/>
                    </a:lnB>
                  </a:tcPr>
                </a:tc>
                <a:tc>
                  <a:txBody>
                    <a:bodyPr/>
                    <a:lstStyle/>
                    <a:p>
                      <a:pPr algn="r" fontAlgn="ctr"/>
                      <a:r>
                        <a:rPr lang="en-US" altLang="ja-JP" sz="1400" b="1" i="0" u="none" strike="noStrike" dirty="0" smtClean="0">
                          <a:solidFill>
                            <a:srgbClr val="000000"/>
                          </a:solidFill>
                          <a:effectLst/>
                          <a:latin typeface="+mn-lt"/>
                        </a:rPr>
                        <a:t>77(Ir)</a:t>
                      </a:r>
                      <a:endParaRPr lang="en-US" altLang="ja-JP" sz="1400" b="1" i="0" u="none" strike="noStrike" dirty="0">
                        <a:solidFill>
                          <a:srgbClr val="000000"/>
                        </a:solidFill>
                        <a:effectLst/>
                        <a:latin typeface="+mn-lt"/>
                      </a:endParaRPr>
                    </a:p>
                  </a:txBody>
                  <a:tcPr marL="4220" marR="4220" marT="4572"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err="1">
                          <a:solidFill>
                            <a:srgbClr val="000000"/>
                          </a:solidFill>
                          <a:effectLst/>
                          <a:latin typeface="+mn-lt"/>
                        </a:rPr>
                        <a:t>MQ</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1" i="0" u="none" strike="noStrike" dirty="0" err="1">
                          <a:solidFill>
                            <a:srgbClr val="000000"/>
                          </a:solidFill>
                          <a:effectLst/>
                          <a:latin typeface="+mn-lt"/>
                        </a:rPr>
                        <a:t>MQ</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1" i="0" u="none" strike="noStrike" dirty="0" err="1">
                          <a:solidFill>
                            <a:srgbClr val="000000"/>
                          </a:solidFill>
                          <a:effectLst/>
                          <a:latin typeface="+mn-lt"/>
                        </a:rPr>
                        <a:t>MQ</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1" i="0" u="none" strike="noStrike" dirty="0" err="1">
                          <a:solidFill>
                            <a:srgbClr val="000000"/>
                          </a:solidFill>
                          <a:effectLst/>
                          <a:latin typeface="+mn-lt"/>
                        </a:rPr>
                        <a:t>MQ</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1" i="0" u="none" strike="noStrike" dirty="0" err="1">
                          <a:solidFill>
                            <a:srgbClr val="000000"/>
                          </a:solidFill>
                          <a:effectLst/>
                          <a:latin typeface="+mn-lt"/>
                        </a:rPr>
                        <a:t>MQ</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1" i="0" u="none" strike="noStrike" dirty="0" err="1">
                          <a:solidFill>
                            <a:srgbClr val="000000"/>
                          </a:solidFill>
                          <a:effectLst/>
                          <a:latin typeface="+mn-lt"/>
                        </a:rPr>
                        <a:t>MQ</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1" i="0" u="none" strike="noStrike" dirty="0" err="1">
                          <a:solidFill>
                            <a:srgbClr val="000000"/>
                          </a:solidFill>
                          <a:effectLst/>
                          <a:latin typeface="+mn-lt"/>
                        </a:rPr>
                        <a:t>MQ</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1" i="0" u="none" strike="noStrike" dirty="0" err="1">
                          <a:solidFill>
                            <a:srgbClr val="000000"/>
                          </a:solidFill>
                          <a:effectLst/>
                          <a:latin typeface="+mn-lt"/>
                        </a:rPr>
                        <a:t>MQ</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1" i="0" u="none" strike="noStrike" dirty="0" err="1">
                          <a:solidFill>
                            <a:srgbClr val="000000"/>
                          </a:solidFill>
                          <a:effectLst/>
                          <a:latin typeface="+mn-lt"/>
                        </a:rPr>
                        <a:t>MQ</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1" i="0" u="none" strike="noStrike">
                          <a:solidFill>
                            <a:srgbClr val="FFFFFF"/>
                          </a:solidFill>
                          <a:effectLst/>
                          <a:latin typeface="+mn-lt"/>
                        </a:rPr>
                        <a:t>MQ</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1" i="0" u="none" strike="noStrike" dirty="0" err="1">
                          <a:solidFill>
                            <a:srgbClr val="000000"/>
                          </a:solidFill>
                          <a:effectLst/>
                          <a:latin typeface="+mn-lt"/>
                        </a:rPr>
                        <a:t>MQ</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400" b="1" i="0" u="none" strike="noStrike">
                          <a:solidFill>
                            <a:srgbClr val="FFFFFF"/>
                          </a:solidFill>
                          <a:effectLst/>
                          <a:latin typeface="+mn-lt"/>
                        </a:rPr>
                        <a:t>MQ</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1" i="0" u="none" strike="noStrike" dirty="0" err="1">
                          <a:solidFill>
                            <a:srgbClr val="000000"/>
                          </a:solidFill>
                          <a:effectLst/>
                          <a:latin typeface="+mn-lt"/>
                        </a:rPr>
                        <a:t>MQ</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en-US" sz="1400" b="1" i="0" u="none" strike="noStrike" dirty="0" smtClean="0">
                          <a:solidFill>
                            <a:srgbClr val="000000"/>
                          </a:solidFill>
                          <a:effectLst/>
                          <a:latin typeface="+mn-lt"/>
                        </a:rPr>
                        <a:t>M</a:t>
                      </a:r>
                      <a:r>
                        <a:rPr lang="en-US" altLang="ja-JP" sz="1400" b="1" i="0" u="none" strike="noStrike" dirty="0" smtClean="0">
                          <a:solidFill>
                            <a:srgbClr val="000000"/>
                          </a:solidFill>
                          <a:effectLst/>
                          <a:latin typeface="+mn-lt"/>
                        </a:rPr>
                        <a:t>*</a:t>
                      </a:r>
                      <a:endParaRPr lang="en-US" sz="1400" b="1" i="0" u="none" strike="noStrike" dirty="0">
                        <a:solidFill>
                          <a:srgbClr val="000000"/>
                        </a:solidFill>
                        <a:effectLst/>
                        <a:latin typeface="+mn-lt"/>
                      </a:endParaRPr>
                    </a:p>
                  </a:txBody>
                  <a:tcPr marL="4220" marR="4220" marT="457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1" i="0" u="none" strike="noStrike" dirty="0" smtClean="0">
                          <a:solidFill>
                            <a:srgbClr val="000000"/>
                          </a:solidFill>
                          <a:effectLst/>
                          <a:latin typeface="+mn-lt"/>
                        </a:rPr>
                        <a:t>M</a:t>
                      </a:r>
                      <a:r>
                        <a:rPr lang="en-US" altLang="ja-JP" sz="1400" b="1" i="0" u="none" strike="noStrike" dirty="0" smtClean="0">
                          <a:solidFill>
                            <a:srgbClr val="000000"/>
                          </a:solidFill>
                          <a:effectLst/>
                          <a:latin typeface="+mn-lt"/>
                        </a:rPr>
                        <a:t>*</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smtClean="0">
                          <a:solidFill>
                            <a:srgbClr val="000000"/>
                          </a:solidFill>
                          <a:effectLst/>
                          <a:latin typeface="+mn-lt"/>
                        </a:rPr>
                        <a:t>M</a:t>
                      </a:r>
                      <a:r>
                        <a:rPr lang="en-US" altLang="ja-JP" sz="1400" b="1" i="0" u="none" strike="noStrike" dirty="0" smtClean="0">
                          <a:solidFill>
                            <a:srgbClr val="000000"/>
                          </a:solidFill>
                          <a:effectLst/>
                          <a:latin typeface="+mn-lt"/>
                        </a:rPr>
                        <a:t>*</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400" b="1" i="0" u="none" strike="noStrike" dirty="0" smtClean="0">
                          <a:solidFill>
                            <a:srgbClr val="000000"/>
                          </a:solidFill>
                          <a:effectLst/>
                          <a:latin typeface="+mn-lt"/>
                        </a:rPr>
                        <a:t>　</a:t>
                      </a: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79992">
                <a:tc vMerge="1">
                  <a:txBody>
                    <a:bodyPr/>
                    <a:lstStyle/>
                    <a:p>
                      <a:pPr algn="ctr" fontAlgn="ctr"/>
                      <a:endParaRPr lang="en-US" sz="1400" b="0" i="0" u="none" strike="noStrike" dirty="0">
                        <a:solidFill>
                          <a:srgbClr val="000000"/>
                        </a:solidFill>
                        <a:effectLst/>
                        <a:latin typeface="ＭＳ Ｐゴシック"/>
                      </a:endParaRPr>
                    </a:p>
                  </a:txBody>
                  <a:tcPr marL="4572" marR="4572" marT="4572" marB="0" anchor="ctr">
                    <a:lnL>
                      <a:noFill/>
                    </a:lnL>
                    <a:lnR w="6350" cap="flat" cmpd="sng" algn="ctr">
                      <a:noFill/>
                      <a:prstDash val="solid"/>
                      <a:round/>
                      <a:headEnd type="none" w="med" len="med"/>
                      <a:tailEnd type="none" w="med" len="med"/>
                    </a:lnR>
                    <a:lnT>
                      <a:noFill/>
                    </a:lnT>
                    <a:lnB>
                      <a:noFill/>
                    </a:lnB>
                  </a:tcPr>
                </a:tc>
                <a:tc>
                  <a:txBody>
                    <a:bodyPr/>
                    <a:lstStyle/>
                    <a:p>
                      <a:pPr algn="r" fontAlgn="ctr"/>
                      <a:r>
                        <a:rPr lang="en-US" altLang="ja-JP" sz="1400" b="1" i="0" u="none" strike="noStrike" dirty="0" smtClean="0">
                          <a:solidFill>
                            <a:srgbClr val="000000"/>
                          </a:solidFill>
                          <a:effectLst/>
                          <a:latin typeface="+mn-lt"/>
                        </a:rPr>
                        <a:t>76(Os)</a:t>
                      </a:r>
                      <a:endParaRPr lang="en-US" altLang="ja-JP" sz="1400" b="1" i="0" u="none" strike="noStrike" dirty="0">
                        <a:solidFill>
                          <a:srgbClr val="000000"/>
                        </a:solidFill>
                        <a:effectLst/>
                        <a:latin typeface="+mn-lt"/>
                      </a:endParaRPr>
                    </a:p>
                  </a:txBody>
                  <a:tcPr marL="4220" marR="4220" marT="4572"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1" i="0" u="none" strike="noStrike" dirty="0" err="1">
                          <a:solidFill>
                            <a:srgbClr val="000000"/>
                          </a:solidFill>
                          <a:effectLst/>
                          <a:latin typeface="+mn-lt"/>
                        </a:rPr>
                        <a:t>MQ</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1" i="0" u="none" strike="noStrike" dirty="0">
                          <a:solidFill>
                            <a:srgbClr val="FFFFFF"/>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ja-JP" altLang="en-US" sz="1400" b="1" i="0" u="none" strike="noStrike">
                          <a:solidFill>
                            <a:srgbClr val="FFFFFF"/>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1" i="0" u="none" strike="noStrike">
                          <a:solidFill>
                            <a:srgbClr val="FFFFFF"/>
                          </a:solidFill>
                          <a:effectLst/>
                          <a:latin typeface="+mn-lt"/>
                        </a:rPr>
                        <a:t>M</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1" i="0" u="none" strike="noStrike">
                          <a:solidFill>
                            <a:srgbClr val="FFFFFF"/>
                          </a:solidFill>
                          <a:effectLst/>
                          <a:latin typeface="+mn-lt"/>
                        </a:rPr>
                        <a:t>MQ</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1" i="0" u="none" strike="noStrike" dirty="0" err="1">
                          <a:solidFill>
                            <a:srgbClr val="000000"/>
                          </a:solidFill>
                          <a:effectLst/>
                          <a:latin typeface="+mn-lt"/>
                        </a:rPr>
                        <a:t>MQ</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1" i="0" u="none" strike="noStrike">
                          <a:solidFill>
                            <a:srgbClr val="FFFFFF"/>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1" i="0" u="none" strike="noStrike" dirty="0" err="1">
                          <a:solidFill>
                            <a:srgbClr val="000000"/>
                          </a:solidFill>
                          <a:effectLst/>
                          <a:latin typeface="+mn-lt"/>
                        </a:rPr>
                        <a:t>MQ</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400" b="1" i="0" u="none" strike="noStrike" dirty="0" smtClean="0">
                          <a:solidFill>
                            <a:srgbClr val="000000"/>
                          </a:solidFill>
                          <a:effectLst/>
                          <a:latin typeface="+mn-lt"/>
                        </a:rPr>
                        <a:t>　　</a:t>
                      </a:r>
                      <a:endParaRPr lang="ja-JP" alt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400" b="1" i="0" u="none" strike="noStrike" dirty="0" smtClean="0">
                          <a:solidFill>
                            <a:srgbClr val="000000"/>
                          </a:solidFill>
                          <a:effectLst/>
                          <a:latin typeface="+mn-lt"/>
                        </a:rPr>
                        <a:t>　</a:t>
                      </a: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79992">
                <a:tc vMerge="1">
                  <a:txBody>
                    <a:bodyPr/>
                    <a:lstStyle/>
                    <a:p>
                      <a:pPr algn="ctr" fontAlgn="ctr"/>
                      <a:endParaRPr lang="en-US" sz="1400" b="0" i="0" u="none" strike="noStrike" dirty="0">
                        <a:solidFill>
                          <a:srgbClr val="000000"/>
                        </a:solidFill>
                        <a:effectLst/>
                        <a:latin typeface="ＭＳ Ｐゴシック"/>
                      </a:endParaRPr>
                    </a:p>
                  </a:txBody>
                  <a:tcPr marL="4572" marR="4572" marT="4572" marB="0" anchor="ctr">
                    <a:lnL>
                      <a:noFill/>
                    </a:lnL>
                    <a:lnR w="6350" cap="flat" cmpd="sng" algn="ctr">
                      <a:noFill/>
                      <a:prstDash val="solid"/>
                      <a:round/>
                      <a:headEnd type="none" w="med" len="med"/>
                      <a:tailEnd type="none" w="med" len="med"/>
                    </a:lnR>
                    <a:lnT>
                      <a:noFill/>
                    </a:lnT>
                    <a:lnB>
                      <a:noFill/>
                    </a:lnB>
                  </a:tcPr>
                </a:tc>
                <a:tc>
                  <a:txBody>
                    <a:bodyPr/>
                    <a:lstStyle/>
                    <a:p>
                      <a:pPr algn="r" fontAlgn="ctr"/>
                      <a:r>
                        <a:rPr lang="en-US" altLang="ja-JP" sz="1400" b="1" i="0" u="none" strike="noStrike" dirty="0" smtClean="0">
                          <a:solidFill>
                            <a:srgbClr val="000000"/>
                          </a:solidFill>
                          <a:effectLst/>
                          <a:latin typeface="+mn-lt"/>
                        </a:rPr>
                        <a:t>75(Re)</a:t>
                      </a:r>
                      <a:endParaRPr lang="en-US" altLang="ja-JP" sz="1400" b="1" i="0" u="none" strike="noStrike" dirty="0">
                        <a:solidFill>
                          <a:srgbClr val="000000"/>
                        </a:solidFill>
                        <a:effectLst/>
                        <a:latin typeface="+mn-lt"/>
                      </a:endParaRPr>
                    </a:p>
                  </a:txBody>
                  <a:tcPr marL="4220" marR="4220" marT="4572"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i="0" u="none" strike="noStrike" dirty="0">
                          <a:solidFill>
                            <a:srgbClr val="000000"/>
                          </a:solidFill>
                          <a:effectLst/>
                          <a:latin typeface="+mn-lt"/>
                        </a:rPr>
                        <a:t>M</a:t>
                      </a:r>
                    </a:p>
                  </a:txBody>
                  <a:tcPr marL="4220" marR="4220" marT="457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1" i="0" u="none" strike="noStrike" dirty="0">
                          <a:solidFill>
                            <a:srgbClr val="000000"/>
                          </a:solidFill>
                          <a:effectLst/>
                          <a:latin typeface="+mn-lt"/>
                        </a:rPr>
                        <a:t>M</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mn-lt"/>
                        </a:rPr>
                        <a:t>M</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1" i="0" u="none" strike="noStrike" dirty="0" err="1">
                          <a:solidFill>
                            <a:srgbClr val="000000"/>
                          </a:solidFill>
                          <a:effectLst/>
                          <a:latin typeface="+mn-lt"/>
                        </a:rPr>
                        <a:t>MQ</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1" i="0" u="none" strike="noStrike" dirty="0" err="1">
                          <a:solidFill>
                            <a:srgbClr val="000000"/>
                          </a:solidFill>
                          <a:effectLst/>
                          <a:latin typeface="+mn-lt"/>
                        </a:rPr>
                        <a:t>MQ</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400" b="1" i="0" u="none" strike="noStrike" dirty="0" err="1">
                          <a:solidFill>
                            <a:srgbClr val="000000"/>
                          </a:solidFill>
                          <a:effectLst/>
                          <a:latin typeface="+mn-lt"/>
                        </a:rPr>
                        <a:t>MQ</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400" b="1" i="0" u="none" strike="noStrike">
                          <a:solidFill>
                            <a:srgbClr val="FFFFFF"/>
                          </a:solidFill>
                          <a:effectLst/>
                          <a:latin typeface="+mn-lt"/>
                        </a:rPr>
                        <a:t>MQ</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1" i="0" u="none" strike="noStrike" dirty="0" err="1">
                          <a:solidFill>
                            <a:srgbClr val="000000"/>
                          </a:solidFill>
                          <a:effectLst/>
                          <a:latin typeface="+mn-lt"/>
                        </a:rPr>
                        <a:t>MQ</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400" b="1" i="0" u="none" strike="noStrike">
                          <a:solidFill>
                            <a:srgbClr val="FFFFFF"/>
                          </a:solidFill>
                          <a:effectLst/>
                          <a:latin typeface="+mn-lt"/>
                        </a:rPr>
                        <a:t>MQ</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1" i="0" u="none" strike="noStrike" dirty="0" err="1">
                          <a:solidFill>
                            <a:srgbClr val="000000"/>
                          </a:solidFill>
                          <a:effectLst/>
                          <a:latin typeface="+mn-lt"/>
                        </a:rPr>
                        <a:t>MQ</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ja-JP" alt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ja-JP" alt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ja-JP" alt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ja-JP" alt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ja-JP" alt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79992">
                <a:tc vMerge="1">
                  <a:txBody>
                    <a:bodyPr/>
                    <a:lstStyle/>
                    <a:p>
                      <a:pPr algn="ctr" fontAlgn="ctr"/>
                      <a:endParaRPr lang="en-US" sz="1400" b="0" i="0" u="none" strike="noStrike" dirty="0">
                        <a:solidFill>
                          <a:srgbClr val="000000"/>
                        </a:solidFill>
                        <a:effectLst/>
                        <a:latin typeface="ＭＳ Ｐゴシック"/>
                      </a:endParaRPr>
                    </a:p>
                  </a:txBody>
                  <a:tcPr marL="4572" marR="4572" marT="4572" marB="0" anchor="ctr">
                    <a:lnL>
                      <a:noFill/>
                    </a:lnL>
                    <a:lnR w="6350" cap="flat" cmpd="sng" algn="ctr">
                      <a:noFill/>
                      <a:prstDash val="solid"/>
                      <a:round/>
                      <a:headEnd type="none" w="med" len="med"/>
                      <a:tailEnd type="none" w="med" len="med"/>
                    </a:lnR>
                    <a:lnT>
                      <a:noFill/>
                    </a:lnT>
                    <a:lnB>
                      <a:noFill/>
                    </a:lnB>
                  </a:tcPr>
                </a:tc>
                <a:tc>
                  <a:txBody>
                    <a:bodyPr/>
                    <a:lstStyle/>
                    <a:p>
                      <a:pPr algn="r" fontAlgn="ctr"/>
                      <a:r>
                        <a:rPr lang="en-US" altLang="ja-JP" sz="1400" b="1" i="0" u="none" strike="noStrike" dirty="0" smtClean="0">
                          <a:solidFill>
                            <a:srgbClr val="000000"/>
                          </a:solidFill>
                          <a:effectLst/>
                          <a:latin typeface="+mn-lt"/>
                        </a:rPr>
                        <a:t>74(W)</a:t>
                      </a:r>
                      <a:endParaRPr lang="en-US" altLang="ja-JP" sz="1400" b="1" i="0" u="none" strike="noStrike" dirty="0">
                        <a:solidFill>
                          <a:srgbClr val="000000"/>
                        </a:solidFill>
                        <a:effectLst/>
                        <a:latin typeface="+mn-lt"/>
                      </a:endParaRPr>
                    </a:p>
                  </a:txBody>
                  <a:tcPr marL="4220" marR="4220" marT="4572"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400" b="1" i="0" u="none" strike="noStrike">
                          <a:solidFill>
                            <a:srgbClr val="000000"/>
                          </a:solidFill>
                          <a:effectLst/>
                          <a:latin typeface="+mn-lt"/>
                        </a:rPr>
                        <a:t>　</a:t>
                      </a:r>
                    </a:p>
                  </a:txBody>
                  <a:tcPr marL="4220" marR="4220" marT="457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1" i="0" u="none" strike="noStrike">
                          <a:solidFill>
                            <a:srgbClr val="FFFFFF"/>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ja-JP" altLang="en-US" sz="1400" b="1" i="0" u="none" strike="noStrike">
                          <a:solidFill>
                            <a:srgbClr val="FFFFFF"/>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1" i="0" u="none" strike="noStrike">
                          <a:solidFill>
                            <a:srgbClr val="FFFFFF"/>
                          </a:solidFill>
                          <a:effectLst/>
                          <a:latin typeface="+mn-lt"/>
                        </a:rPr>
                        <a:t>M</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1" i="0" u="none" strike="noStrike" dirty="0">
                          <a:solidFill>
                            <a:srgbClr val="000000"/>
                          </a:solidFill>
                          <a:effectLst/>
                          <a:latin typeface="+mn-lt"/>
                        </a:rPr>
                        <a:t>M</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ja-JP" altLang="en-US" sz="1400" b="1" i="0" u="none" strike="noStrike">
                          <a:solidFill>
                            <a:srgbClr val="FFFFFF"/>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1" i="0" u="none" strike="noStrike" dirty="0">
                          <a:solidFill>
                            <a:srgbClr val="000000"/>
                          </a:solidFill>
                          <a:effectLst/>
                          <a:latin typeface="+mn-lt"/>
                        </a:rPr>
                        <a:t>M</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ja-JP" alt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endParaRPr lang="ja-JP" alt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ja-JP" alt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ja-JP" alt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ja-JP" alt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79992">
                <a:tc vMerge="1">
                  <a:txBody>
                    <a:bodyPr/>
                    <a:lstStyle/>
                    <a:p>
                      <a:pPr algn="ctr" fontAlgn="ctr"/>
                      <a:endParaRPr lang="en-US" sz="1400" b="0" i="0" u="none" strike="noStrike" dirty="0">
                        <a:solidFill>
                          <a:srgbClr val="000000"/>
                        </a:solidFill>
                        <a:effectLst/>
                        <a:latin typeface="ＭＳ Ｐゴシック"/>
                      </a:endParaRPr>
                    </a:p>
                  </a:txBody>
                  <a:tcPr marL="4572" marR="4572" marT="4572" marB="0" anchor="ctr">
                    <a:lnL>
                      <a:noFill/>
                    </a:lnL>
                    <a:lnR w="6350" cap="flat" cmpd="sng" algn="ctr">
                      <a:noFill/>
                      <a:prstDash val="solid"/>
                      <a:round/>
                      <a:headEnd type="none" w="med" len="med"/>
                      <a:tailEnd type="none" w="med" len="med"/>
                    </a:lnR>
                    <a:lnT>
                      <a:noFill/>
                    </a:lnT>
                    <a:lnB>
                      <a:noFill/>
                    </a:lnB>
                  </a:tcPr>
                </a:tc>
                <a:tc>
                  <a:txBody>
                    <a:bodyPr/>
                    <a:lstStyle/>
                    <a:p>
                      <a:pPr algn="r" fontAlgn="ctr"/>
                      <a:r>
                        <a:rPr lang="en-US" altLang="ja-JP" sz="1400" b="1" i="0" u="none" strike="noStrike" dirty="0" smtClean="0">
                          <a:solidFill>
                            <a:srgbClr val="000000"/>
                          </a:solidFill>
                          <a:effectLst/>
                          <a:latin typeface="+mn-lt"/>
                        </a:rPr>
                        <a:t>73(Ta)</a:t>
                      </a:r>
                      <a:endParaRPr lang="en-US" altLang="ja-JP" sz="1400" b="1" i="0" u="none" strike="noStrike" dirty="0">
                        <a:solidFill>
                          <a:srgbClr val="000000"/>
                        </a:solidFill>
                        <a:effectLst/>
                        <a:latin typeface="+mn-lt"/>
                      </a:endParaRPr>
                    </a:p>
                  </a:txBody>
                  <a:tcPr marL="4220" marR="4220" marT="4572"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400" b="1" i="0" u="none" strike="noStrike">
                          <a:solidFill>
                            <a:srgbClr val="000000"/>
                          </a:solidFill>
                          <a:effectLst/>
                          <a:latin typeface="+mn-lt"/>
                        </a:rPr>
                        <a:t>　</a:t>
                      </a:r>
                    </a:p>
                  </a:txBody>
                  <a:tcPr marL="4220" marR="4220" marT="457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ja-JP" altLang="en-US" sz="1400" b="1" i="0" u="none" strike="noStrike">
                          <a:solidFill>
                            <a:srgbClr val="FFFFFF"/>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1" i="0" u="none" strike="noStrike">
                          <a:solidFill>
                            <a:srgbClr val="FFFFFF"/>
                          </a:solidFill>
                          <a:effectLst/>
                          <a:latin typeface="+mn-lt"/>
                        </a:rPr>
                        <a:t>MQ</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1" i="0" u="none" strike="noStrike" dirty="0" err="1">
                          <a:solidFill>
                            <a:srgbClr val="000000"/>
                          </a:solidFill>
                          <a:effectLst/>
                          <a:latin typeface="+mn-lt"/>
                        </a:rPr>
                        <a:t>MQ</a:t>
                      </a:r>
                      <a:endParaRPr lang="en-US" sz="1400" b="1" i="0" u="none" strike="noStrike" dirty="0">
                        <a:solidFill>
                          <a:srgbClr val="000000"/>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400" b="1" i="0" u="none" strike="noStrike">
                          <a:solidFill>
                            <a:srgbClr val="000000"/>
                          </a:solidFill>
                          <a:effectLst/>
                          <a:latin typeface="+mn-lt"/>
                        </a:rPr>
                        <a:t>M</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1" i="0" u="none" strike="noStrike">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1" i="0" u="none" strike="noStrike">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992">
                <a:tc vMerge="1">
                  <a:txBody>
                    <a:bodyPr/>
                    <a:lstStyle/>
                    <a:p>
                      <a:pPr algn="ctr" fontAlgn="ctr"/>
                      <a:endParaRPr lang="en-US" sz="1400" b="0" i="0" u="none" strike="noStrike" dirty="0">
                        <a:solidFill>
                          <a:srgbClr val="000000"/>
                        </a:solidFill>
                        <a:effectLst/>
                        <a:latin typeface="ＭＳ Ｐゴシック"/>
                      </a:endParaRPr>
                    </a:p>
                  </a:txBody>
                  <a:tcPr marL="4572" marR="4572" marT="4572" marB="0" anchor="ctr">
                    <a:lnL>
                      <a:noFill/>
                    </a:lnL>
                    <a:lnR w="6350" cap="flat" cmpd="sng" algn="ctr">
                      <a:noFill/>
                      <a:prstDash val="solid"/>
                      <a:round/>
                      <a:headEnd type="none" w="med" len="med"/>
                      <a:tailEnd type="none" w="med" len="med"/>
                    </a:lnR>
                    <a:lnT>
                      <a:noFill/>
                    </a:lnT>
                    <a:lnB>
                      <a:noFill/>
                    </a:lnB>
                  </a:tcPr>
                </a:tc>
                <a:tc>
                  <a:txBody>
                    <a:bodyPr/>
                    <a:lstStyle/>
                    <a:p>
                      <a:pPr algn="r" fontAlgn="ctr"/>
                      <a:r>
                        <a:rPr lang="en-US" altLang="ja-JP" sz="1400" b="1" i="0" u="none" strike="noStrike" dirty="0" smtClean="0">
                          <a:solidFill>
                            <a:srgbClr val="000000"/>
                          </a:solidFill>
                          <a:effectLst/>
                          <a:latin typeface="+mn-lt"/>
                        </a:rPr>
                        <a:t>72(Hf)</a:t>
                      </a:r>
                      <a:endParaRPr lang="en-US" altLang="ja-JP" sz="1400" b="1" i="0" u="none" strike="noStrike" dirty="0">
                        <a:solidFill>
                          <a:srgbClr val="000000"/>
                        </a:solidFill>
                        <a:effectLst/>
                        <a:latin typeface="+mn-lt"/>
                      </a:endParaRPr>
                    </a:p>
                  </a:txBody>
                  <a:tcPr marL="4220" marR="4220" marT="4572"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400" b="1" i="0" u="none" strike="noStrike" dirty="0">
                          <a:solidFill>
                            <a:srgbClr val="FFFFFF"/>
                          </a:solidFill>
                          <a:effectLst/>
                          <a:latin typeface="+mn-lt"/>
                        </a:rPr>
                        <a:t>　</a:t>
                      </a:r>
                    </a:p>
                  </a:txBody>
                  <a:tcPr marL="4220" marR="4220" marT="457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n-US" sz="1400" b="1" i="0" u="none" strike="noStrike" dirty="0" err="1">
                          <a:solidFill>
                            <a:srgbClr val="FFFFFF"/>
                          </a:solidFill>
                          <a:effectLst/>
                          <a:latin typeface="+mn-lt"/>
                        </a:rPr>
                        <a:t>MQ</a:t>
                      </a:r>
                      <a:endParaRPr lang="en-US" sz="1400" b="1" i="0" u="none" strike="noStrike" dirty="0">
                        <a:solidFill>
                          <a:srgbClr val="FFFFFF"/>
                        </a:solidFill>
                        <a:effectLst/>
                        <a:latin typeface="+mn-lt"/>
                      </a:endParaRP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n-US" sz="1400" b="1" i="0" u="none" strike="noStrike">
                          <a:solidFill>
                            <a:srgbClr val="FFFFFF"/>
                          </a:solidFill>
                          <a:effectLst/>
                          <a:latin typeface="+mn-lt"/>
                        </a:rPr>
                        <a:t>MQ</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FFFFFF"/>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ja-JP" altLang="en-US" sz="1400" b="1" i="0" u="none" strike="noStrike">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400" b="1" i="0" u="none" strike="noStrike" dirty="0">
                          <a:solidFill>
                            <a:srgbClr val="000000"/>
                          </a:solidFill>
                          <a:effectLst/>
                          <a:latin typeface="+mn-lt"/>
                        </a:rPr>
                        <a:t>　</a:t>
                      </a:r>
                    </a:p>
                  </a:txBody>
                  <a:tcPr marL="4220" marR="4220" marT="4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80067">
                <a:tc>
                  <a:txBody>
                    <a:bodyPr/>
                    <a:lstStyle/>
                    <a:p>
                      <a:pPr algn="l" fontAlgn="ctr"/>
                      <a:endParaRPr lang="ja-JP" altLang="en-US" sz="1400" b="1" i="0" u="none" strike="noStrike">
                        <a:solidFill>
                          <a:srgbClr val="000000"/>
                        </a:solidFill>
                        <a:effectLst/>
                        <a:latin typeface="+mn-lt"/>
                      </a:endParaRPr>
                    </a:p>
                  </a:txBody>
                  <a:tcPr marL="4220" marR="4220" marT="4572" marB="0" anchor="ctr">
                    <a:lnL>
                      <a:noFill/>
                    </a:lnL>
                    <a:lnR w="6350" cap="flat" cmpd="sng" algn="ctr">
                      <a:noFill/>
                      <a:prstDash val="solid"/>
                      <a:round/>
                      <a:headEnd type="none" w="med" len="med"/>
                      <a:tailEnd type="none" w="med" len="med"/>
                    </a:lnR>
                    <a:lnT>
                      <a:noFill/>
                    </a:lnT>
                    <a:lnB>
                      <a:noFill/>
                    </a:lnB>
                  </a:tcPr>
                </a:tc>
                <a:tc>
                  <a:txBody>
                    <a:bodyPr/>
                    <a:lstStyle/>
                    <a:p>
                      <a:pPr algn="l" fontAlgn="ctr"/>
                      <a:r>
                        <a:rPr lang="ja-JP" altLang="en-US" sz="1400" b="1" i="0" u="none" strike="noStrike" dirty="0">
                          <a:solidFill>
                            <a:srgbClr val="000000"/>
                          </a:solidFill>
                          <a:effectLst/>
                          <a:latin typeface="+mn-lt"/>
                        </a:rPr>
                        <a:t>　</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400" b="1" i="0" u="none" strike="noStrike" dirty="0">
                          <a:solidFill>
                            <a:srgbClr val="000000"/>
                          </a:solidFill>
                          <a:effectLst/>
                          <a:latin typeface="+mn-lt"/>
                        </a:rPr>
                        <a:t>104</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400" b="1" i="0" u="none" strike="noStrike" dirty="0">
                          <a:solidFill>
                            <a:srgbClr val="000000"/>
                          </a:solidFill>
                          <a:effectLst/>
                          <a:latin typeface="+mn-lt"/>
                        </a:rPr>
                        <a:t>105</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400" b="1" i="0" u="none" strike="noStrike" dirty="0">
                          <a:solidFill>
                            <a:srgbClr val="000000"/>
                          </a:solidFill>
                          <a:effectLst/>
                          <a:latin typeface="+mn-lt"/>
                        </a:rPr>
                        <a:t>106</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400" b="1" i="0" u="none" strike="noStrike">
                          <a:solidFill>
                            <a:srgbClr val="000000"/>
                          </a:solidFill>
                          <a:effectLst/>
                          <a:latin typeface="+mn-lt"/>
                        </a:rPr>
                        <a:t>107</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1" i="0" u="none" strike="noStrike" dirty="0">
                          <a:solidFill>
                            <a:srgbClr val="000000"/>
                          </a:solidFill>
                          <a:effectLst/>
                          <a:latin typeface="+mn-lt"/>
                        </a:rPr>
                        <a:t>108</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1" i="0" u="none" strike="noStrike" dirty="0">
                          <a:solidFill>
                            <a:srgbClr val="000000"/>
                          </a:solidFill>
                          <a:effectLst/>
                          <a:latin typeface="+mn-lt"/>
                        </a:rPr>
                        <a:t>109</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1" i="0" u="none" strike="noStrike" dirty="0">
                          <a:solidFill>
                            <a:srgbClr val="000000"/>
                          </a:solidFill>
                          <a:effectLst/>
                          <a:latin typeface="+mn-lt"/>
                        </a:rPr>
                        <a:t>110</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1" i="0" u="none" strike="noStrike" dirty="0">
                          <a:solidFill>
                            <a:srgbClr val="000000"/>
                          </a:solidFill>
                          <a:effectLst/>
                          <a:latin typeface="+mn-lt"/>
                        </a:rPr>
                        <a:t>111</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1" i="0" u="none" strike="noStrike" dirty="0">
                          <a:solidFill>
                            <a:srgbClr val="000000"/>
                          </a:solidFill>
                          <a:effectLst/>
                          <a:latin typeface="+mn-lt"/>
                        </a:rPr>
                        <a:t>112</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1" i="0" u="none" strike="noStrike" dirty="0">
                          <a:solidFill>
                            <a:srgbClr val="000000"/>
                          </a:solidFill>
                          <a:effectLst/>
                          <a:latin typeface="+mn-lt"/>
                        </a:rPr>
                        <a:t>113</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1" i="0" u="none" strike="noStrike" dirty="0">
                          <a:solidFill>
                            <a:srgbClr val="000000"/>
                          </a:solidFill>
                          <a:effectLst/>
                          <a:latin typeface="+mn-lt"/>
                        </a:rPr>
                        <a:t>114</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1" i="0" u="none" strike="noStrike" dirty="0">
                          <a:solidFill>
                            <a:srgbClr val="000000"/>
                          </a:solidFill>
                          <a:effectLst/>
                          <a:latin typeface="+mn-lt"/>
                        </a:rPr>
                        <a:t>115</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1" i="0" u="none" strike="noStrike">
                          <a:solidFill>
                            <a:srgbClr val="000000"/>
                          </a:solidFill>
                          <a:effectLst/>
                          <a:latin typeface="+mn-lt"/>
                        </a:rPr>
                        <a:t>116</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1" i="0" u="none" strike="noStrike">
                          <a:solidFill>
                            <a:srgbClr val="000000"/>
                          </a:solidFill>
                          <a:effectLst/>
                          <a:latin typeface="+mn-lt"/>
                        </a:rPr>
                        <a:t>117</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1" i="0" u="none" strike="noStrike" dirty="0">
                          <a:solidFill>
                            <a:srgbClr val="000000"/>
                          </a:solidFill>
                          <a:effectLst/>
                          <a:latin typeface="+mn-lt"/>
                        </a:rPr>
                        <a:t>118</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1" i="0" u="none" strike="noStrike" dirty="0">
                          <a:solidFill>
                            <a:srgbClr val="000000"/>
                          </a:solidFill>
                          <a:effectLst/>
                          <a:latin typeface="+mn-lt"/>
                        </a:rPr>
                        <a:t>119</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1" i="0" u="none" strike="noStrike" dirty="0">
                          <a:solidFill>
                            <a:srgbClr val="000000"/>
                          </a:solidFill>
                          <a:effectLst/>
                          <a:latin typeface="+mn-lt"/>
                        </a:rPr>
                        <a:t>120</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1" i="0" u="none" strike="noStrike">
                          <a:solidFill>
                            <a:srgbClr val="000000"/>
                          </a:solidFill>
                          <a:effectLst/>
                          <a:latin typeface="+mn-lt"/>
                        </a:rPr>
                        <a:t>121</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1" i="0" u="none" strike="noStrike" dirty="0">
                          <a:solidFill>
                            <a:srgbClr val="000000"/>
                          </a:solidFill>
                          <a:effectLst/>
                          <a:latin typeface="+mn-lt"/>
                        </a:rPr>
                        <a:t>122</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1" i="0" u="none" strike="noStrike" dirty="0">
                          <a:solidFill>
                            <a:srgbClr val="000000"/>
                          </a:solidFill>
                          <a:effectLst/>
                          <a:latin typeface="+mn-lt"/>
                        </a:rPr>
                        <a:t>123</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1" i="0" u="none" strike="noStrike" dirty="0">
                          <a:solidFill>
                            <a:srgbClr val="000000"/>
                          </a:solidFill>
                          <a:effectLst/>
                          <a:latin typeface="+mn-lt"/>
                        </a:rPr>
                        <a:t>124</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1" i="0" u="none" strike="noStrike" dirty="0">
                          <a:solidFill>
                            <a:srgbClr val="000000"/>
                          </a:solidFill>
                          <a:effectLst/>
                          <a:latin typeface="+mn-lt"/>
                        </a:rPr>
                        <a:t>125</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1" i="0" u="none" strike="noStrike" dirty="0">
                          <a:solidFill>
                            <a:srgbClr val="000000"/>
                          </a:solidFill>
                          <a:effectLst/>
                          <a:latin typeface="+mn-lt"/>
                        </a:rPr>
                        <a:t>126</a:t>
                      </a: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79992">
                <a:tc>
                  <a:txBody>
                    <a:bodyPr/>
                    <a:lstStyle/>
                    <a:p>
                      <a:pPr algn="l" fontAlgn="ctr"/>
                      <a:endParaRPr lang="ja-JP" altLang="en-US" sz="1400" b="1" i="0" u="none" strike="noStrike">
                        <a:solidFill>
                          <a:srgbClr val="000000"/>
                        </a:solidFill>
                        <a:effectLst/>
                        <a:latin typeface="+mn-lt"/>
                      </a:endParaRPr>
                    </a:p>
                  </a:txBody>
                  <a:tcPr marL="4220" marR="4220" marT="4572" marB="0" anchor="ctr">
                    <a:lnL>
                      <a:noFill/>
                    </a:lnL>
                    <a:lnR w="6350" cap="flat" cmpd="sng" algn="ctr">
                      <a:noFill/>
                      <a:prstDash val="solid"/>
                      <a:round/>
                      <a:headEnd type="none" w="med" len="med"/>
                      <a:tailEnd type="none" w="med" len="med"/>
                    </a:lnR>
                    <a:lnT>
                      <a:noFill/>
                    </a:lnT>
                    <a:lnB>
                      <a:noFill/>
                    </a:lnB>
                  </a:tcPr>
                </a:tc>
                <a:tc>
                  <a:txBody>
                    <a:bodyPr/>
                    <a:lstStyle/>
                    <a:p>
                      <a:pPr algn="l" fontAlgn="ctr"/>
                      <a:endParaRPr lang="ja-JP" altLang="en-US" sz="1400" b="1" i="0" u="none" strike="noStrike" dirty="0">
                        <a:solidFill>
                          <a:srgbClr val="000000"/>
                        </a:solidFill>
                        <a:effectLst/>
                        <a:latin typeface="+mn-lt"/>
                      </a:endParaRPr>
                    </a:p>
                  </a:txBody>
                  <a:tcPr marL="4220" marR="4220"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gridSpan="23">
                  <a:txBody>
                    <a:bodyPr/>
                    <a:lstStyle/>
                    <a:p>
                      <a:pPr algn="ctr" fontAlgn="ctr"/>
                      <a:r>
                        <a:rPr lang="en-US" altLang="ja-JP" sz="1400" b="1" i="0" u="none" strike="noStrike" dirty="0" smtClean="0">
                          <a:solidFill>
                            <a:srgbClr val="000000"/>
                          </a:solidFill>
                          <a:effectLst/>
                          <a:latin typeface="+mn-lt"/>
                        </a:rPr>
                        <a:t>Neutron Number</a:t>
                      </a:r>
                      <a:endParaRPr lang="en-US" altLang="ja-JP" sz="1400" b="1" i="0" u="none" strike="noStrike" dirty="0">
                        <a:solidFill>
                          <a:srgbClr val="000000"/>
                        </a:solidFill>
                        <a:effectLst/>
                        <a:latin typeface="+mn-lt"/>
                      </a:endParaRPr>
                    </a:p>
                  </a:txBody>
                  <a:tcPr marL="4220" marR="4220" marT="4572"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r" fontAlgn="ctr"/>
                      <a:endParaRPr lang="en-US" altLang="ja-JP" sz="1400" b="0" i="0" u="none" strike="noStrike" dirty="0">
                        <a:solidFill>
                          <a:srgbClr val="000000"/>
                        </a:solidFill>
                        <a:effectLst/>
                        <a:latin typeface="ＭＳ Ｐゴシック"/>
                      </a:endParaRPr>
                    </a:p>
                  </a:txBody>
                  <a:tcPr marL="4572" marR="4572"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r" fontAlgn="ctr"/>
                      <a:endParaRPr lang="en-US" altLang="ja-JP" sz="1400" b="0" i="0" u="none" strike="noStrike" dirty="0">
                        <a:solidFill>
                          <a:srgbClr val="000000"/>
                        </a:solidFill>
                        <a:effectLst/>
                        <a:latin typeface="ＭＳ Ｐゴシック"/>
                      </a:endParaRPr>
                    </a:p>
                  </a:txBody>
                  <a:tcPr marL="4572" marR="4572"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r" fontAlgn="ctr"/>
                      <a:endParaRPr lang="en-US" altLang="ja-JP" sz="1400" b="0" i="0" u="none" strike="noStrike" dirty="0">
                        <a:solidFill>
                          <a:srgbClr val="000000"/>
                        </a:solidFill>
                        <a:effectLst/>
                        <a:latin typeface="ＭＳ Ｐゴシック"/>
                      </a:endParaRPr>
                    </a:p>
                  </a:txBody>
                  <a:tcPr marL="4572" marR="4572"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altLang="ja-JP" sz="1400" b="0" i="0" u="none" strike="noStrike" dirty="0">
                        <a:solidFill>
                          <a:srgbClr val="000000"/>
                        </a:solidFill>
                        <a:effectLst/>
                        <a:latin typeface="ＭＳ Ｐゴシック"/>
                      </a:endParaRPr>
                    </a:p>
                  </a:txBody>
                  <a:tcPr marL="4572" marR="4572"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altLang="ja-JP" sz="1400" b="0" i="0" u="none" strike="noStrike" dirty="0">
                        <a:solidFill>
                          <a:srgbClr val="000000"/>
                        </a:solidFill>
                        <a:effectLst/>
                        <a:latin typeface="ＭＳ Ｐゴシック"/>
                      </a:endParaRPr>
                    </a:p>
                  </a:txBody>
                  <a:tcPr marL="4572" marR="4572"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altLang="ja-JP" sz="1400" b="0" i="0" u="none" strike="noStrike" dirty="0">
                        <a:solidFill>
                          <a:srgbClr val="000000"/>
                        </a:solidFill>
                        <a:effectLst/>
                        <a:latin typeface="ＭＳ Ｐゴシック"/>
                      </a:endParaRPr>
                    </a:p>
                  </a:txBody>
                  <a:tcPr marL="4572" marR="4572"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altLang="ja-JP" sz="1400" b="0" i="0" u="none" strike="noStrike" dirty="0">
                        <a:solidFill>
                          <a:srgbClr val="000000"/>
                        </a:solidFill>
                        <a:effectLst/>
                        <a:latin typeface="ＭＳ Ｐゴシック"/>
                      </a:endParaRPr>
                    </a:p>
                  </a:txBody>
                  <a:tcPr marL="4572" marR="4572"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altLang="ja-JP" sz="1400" b="0" i="0" u="none" strike="noStrike" dirty="0">
                        <a:solidFill>
                          <a:srgbClr val="000000"/>
                        </a:solidFill>
                        <a:effectLst/>
                        <a:latin typeface="ＭＳ Ｐゴシック"/>
                      </a:endParaRPr>
                    </a:p>
                  </a:txBody>
                  <a:tcPr marL="4572" marR="4572"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altLang="ja-JP" sz="1400" b="0" i="0" u="none" strike="noStrike" dirty="0">
                        <a:solidFill>
                          <a:srgbClr val="000000"/>
                        </a:solidFill>
                        <a:effectLst/>
                        <a:latin typeface="ＭＳ Ｐゴシック"/>
                      </a:endParaRPr>
                    </a:p>
                  </a:txBody>
                  <a:tcPr marL="4572" marR="4572"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altLang="ja-JP" sz="1400" b="0" i="0" u="none" strike="noStrike" dirty="0">
                        <a:solidFill>
                          <a:srgbClr val="000000"/>
                        </a:solidFill>
                        <a:effectLst/>
                        <a:latin typeface="ＭＳ Ｐゴシック"/>
                      </a:endParaRPr>
                    </a:p>
                  </a:txBody>
                  <a:tcPr marL="4572" marR="4572"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altLang="ja-JP" sz="1400" b="0" i="0" u="none" strike="noStrike" dirty="0">
                        <a:solidFill>
                          <a:srgbClr val="000000"/>
                        </a:solidFill>
                        <a:effectLst/>
                        <a:latin typeface="ＭＳ Ｐゴシック"/>
                      </a:endParaRPr>
                    </a:p>
                  </a:txBody>
                  <a:tcPr marL="4572" marR="4572"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altLang="ja-JP" sz="1400" b="0" i="0" u="none" strike="noStrike">
                        <a:solidFill>
                          <a:srgbClr val="000000"/>
                        </a:solidFill>
                        <a:effectLst/>
                        <a:latin typeface="ＭＳ Ｐゴシック"/>
                      </a:endParaRPr>
                    </a:p>
                  </a:txBody>
                  <a:tcPr marL="4572" marR="4572"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altLang="ja-JP" sz="1400" b="0" i="0" u="none" strike="noStrike" dirty="0">
                        <a:solidFill>
                          <a:srgbClr val="000000"/>
                        </a:solidFill>
                        <a:effectLst/>
                        <a:latin typeface="ＭＳ Ｐゴシック"/>
                      </a:endParaRPr>
                    </a:p>
                  </a:txBody>
                  <a:tcPr marL="4572" marR="4572"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altLang="ja-JP" sz="1400" b="0" i="0" u="none" strike="noStrike" dirty="0">
                        <a:solidFill>
                          <a:srgbClr val="000000"/>
                        </a:solidFill>
                        <a:effectLst/>
                        <a:latin typeface="ＭＳ Ｐゴシック"/>
                      </a:endParaRPr>
                    </a:p>
                  </a:txBody>
                  <a:tcPr marL="4572" marR="4572"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altLang="ja-JP" sz="1400" b="0" i="0" u="none" strike="noStrike" dirty="0">
                        <a:solidFill>
                          <a:srgbClr val="000000"/>
                        </a:solidFill>
                        <a:effectLst/>
                        <a:latin typeface="ＭＳ Ｐゴシック"/>
                      </a:endParaRPr>
                    </a:p>
                  </a:txBody>
                  <a:tcPr marL="4572" marR="4572"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altLang="ja-JP" sz="1400" b="0" i="0" u="none" strike="noStrike" dirty="0">
                        <a:solidFill>
                          <a:srgbClr val="000000"/>
                        </a:solidFill>
                        <a:effectLst/>
                        <a:latin typeface="ＭＳ Ｐゴシック"/>
                      </a:endParaRPr>
                    </a:p>
                  </a:txBody>
                  <a:tcPr marL="4572" marR="4572"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altLang="ja-JP" sz="1400" b="0" i="0" u="none" strike="noStrike" dirty="0">
                        <a:solidFill>
                          <a:srgbClr val="000000"/>
                        </a:solidFill>
                        <a:effectLst/>
                        <a:latin typeface="ＭＳ Ｐゴシック"/>
                      </a:endParaRPr>
                    </a:p>
                  </a:txBody>
                  <a:tcPr marL="4572" marR="4572"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altLang="ja-JP" sz="1400" b="0" i="0" u="none" strike="noStrike" dirty="0">
                        <a:solidFill>
                          <a:srgbClr val="000000"/>
                        </a:solidFill>
                        <a:effectLst/>
                        <a:latin typeface="ＭＳ Ｐゴシック"/>
                      </a:endParaRPr>
                    </a:p>
                  </a:txBody>
                  <a:tcPr marL="4572" marR="4572"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altLang="ja-JP" sz="1400" b="0" i="0" u="none" strike="noStrike" dirty="0">
                        <a:solidFill>
                          <a:srgbClr val="000000"/>
                        </a:solidFill>
                        <a:effectLst/>
                        <a:latin typeface="ＭＳ Ｐゴシック"/>
                      </a:endParaRPr>
                    </a:p>
                  </a:txBody>
                  <a:tcPr marL="4572" marR="4572"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altLang="ja-JP" sz="1400" b="0" i="0" u="none" strike="noStrike" dirty="0">
                        <a:solidFill>
                          <a:srgbClr val="000000"/>
                        </a:solidFill>
                        <a:effectLst/>
                        <a:latin typeface="ＭＳ Ｐゴシック"/>
                      </a:endParaRPr>
                    </a:p>
                  </a:txBody>
                  <a:tcPr marL="4572" marR="4572"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altLang="ja-JP" sz="1400" b="0" i="0" u="none" strike="noStrike" dirty="0">
                        <a:solidFill>
                          <a:srgbClr val="000000"/>
                        </a:solidFill>
                        <a:effectLst/>
                        <a:latin typeface="ＭＳ Ｐゴシック"/>
                      </a:endParaRPr>
                    </a:p>
                  </a:txBody>
                  <a:tcPr marL="4572" marR="4572"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altLang="ja-JP" sz="1400" b="0" i="0" u="none" strike="noStrike" dirty="0">
                        <a:solidFill>
                          <a:srgbClr val="000000"/>
                        </a:solidFill>
                        <a:effectLst/>
                        <a:latin typeface="ＭＳ Ｐゴシック"/>
                      </a:endParaRPr>
                    </a:p>
                  </a:txBody>
                  <a:tcPr marL="4572" marR="4572" marT="457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26" name="表 125"/>
          <p:cNvGraphicFramePr>
            <a:graphicFrameLocks noGrp="1"/>
          </p:cNvGraphicFramePr>
          <p:nvPr>
            <p:extLst>
              <p:ext uri="{D42A27DB-BD31-4B8C-83A1-F6EECF244321}">
                <p14:modId xmlns:p14="http://schemas.microsoft.com/office/powerpoint/2010/main" val="2611644527"/>
              </p:ext>
            </p:extLst>
          </p:nvPr>
        </p:nvGraphicFramePr>
        <p:xfrm>
          <a:off x="7819693" y="4456562"/>
          <a:ext cx="1276077" cy="1097280"/>
        </p:xfrm>
        <a:graphic>
          <a:graphicData uri="http://schemas.openxmlformats.org/drawingml/2006/table">
            <a:tbl>
              <a:tblPr firstRow="1" bandRow="1">
                <a:tableStyleId>{2D5ABB26-0587-4C30-8999-92F81FD0307C}</a:tableStyleId>
              </a:tblPr>
              <a:tblGrid>
                <a:gridCol w="298059"/>
                <a:gridCol w="978018"/>
              </a:tblGrid>
              <a:tr h="254129">
                <a:tc>
                  <a:txBody>
                    <a:bodyPr/>
                    <a:lstStyle/>
                    <a:p>
                      <a:endParaRPr kumimoji="1" lang="ja-JP" altLang="en-US" sz="1200" dirty="0">
                        <a:latin typeface="メイリオ"/>
                        <a:ea typeface="メイリオ"/>
                        <a:cs typeface="メイリオ"/>
                      </a:endParaRPr>
                    </a:p>
                  </a:txBody>
                  <a:tcPr marL="84406" marR="84406">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i="0" dirty="0" smtClean="0">
                          <a:latin typeface="メイリオ"/>
                          <a:ea typeface="メイリオ"/>
                          <a:cs typeface="メイリオ"/>
                        </a:rPr>
                        <a:t>≥5x10</a:t>
                      </a:r>
                      <a:r>
                        <a:rPr kumimoji="1" lang="en-US" altLang="ja-JP" sz="1200" i="0" baseline="30000" dirty="0" smtClean="0">
                          <a:latin typeface="メイリオ"/>
                          <a:ea typeface="メイリオ"/>
                          <a:cs typeface="メイリオ"/>
                        </a:rPr>
                        <a:t>8 </a:t>
                      </a:r>
                      <a:r>
                        <a:rPr kumimoji="1" lang="en-US" altLang="ja-JP" sz="1200" i="0" dirty="0" smtClean="0">
                          <a:latin typeface="メイリオ"/>
                          <a:ea typeface="メイリオ"/>
                          <a:cs typeface="メイリオ"/>
                        </a:rPr>
                        <a:t>y</a:t>
                      </a:r>
                      <a:endParaRPr kumimoji="1" lang="ja-JP" altLang="en-US" sz="1200" i="0" dirty="0">
                        <a:latin typeface="メイリオ"/>
                        <a:ea typeface="メイリオ"/>
                        <a:cs typeface="メイリオ"/>
                      </a:endParaRPr>
                    </a:p>
                  </a:txBody>
                  <a:tcPr marL="84406" marR="84406">
                    <a:solidFill>
                      <a:schemeClr val="bg1"/>
                    </a:solidFill>
                  </a:tcPr>
                </a:tc>
              </a:tr>
              <a:tr h="254129">
                <a:tc>
                  <a:txBody>
                    <a:bodyPr/>
                    <a:lstStyle/>
                    <a:p>
                      <a:endParaRPr kumimoji="1" lang="ja-JP" altLang="en-US" sz="1200" dirty="0">
                        <a:latin typeface="メイリオ"/>
                        <a:ea typeface="メイリオ"/>
                        <a:cs typeface="メイリオ"/>
                      </a:endParaRPr>
                    </a:p>
                  </a:txBody>
                  <a:tcPr marL="84406" marR="84406">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i="0" dirty="0" smtClean="0">
                          <a:latin typeface="メイリオ"/>
                          <a:ea typeface="メイリオ"/>
                          <a:cs typeface="メイリオ"/>
                        </a:rPr>
                        <a:t>≥ 30 days</a:t>
                      </a:r>
                      <a:endParaRPr kumimoji="1" lang="ja-JP" altLang="en-US" sz="1200" i="0" dirty="0">
                        <a:latin typeface="メイリオ"/>
                        <a:ea typeface="メイリオ"/>
                        <a:cs typeface="メイリオ"/>
                      </a:endParaRPr>
                    </a:p>
                  </a:txBody>
                  <a:tcPr marL="84406" marR="84406">
                    <a:solidFill>
                      <a:schemeClr val="bg1"/>
                    </a:solidFill>
                  </a:tcPr>
                </a:tc>
              </a:tr>
              <a:tr h="254129">
                <a:tc>
                  <a:txBody>
                    <a:bodyPr/>
                    <a:lstStyle/>
                    <a:p>
                      <a:endParaRPr kumimoji="1" lang="ja-JP" altLang="en-US" sz="1200" dirty="0">
                        <a:latin typeface="メイリオ"/>
                        <a:ea typeface="メイリオ"/>
                        <a:cs typeface="メイリオ"/>
                      </a:endParaRPr>
                    </a:p>
                  </a:txBody>
                  <a:tcPr marL="84406" marR="84406">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i="0" dirty="0" smtClean="0">
                          <a:latin typeface="メイリオ"/>
                          <a:ea typeface="メイリオ"/>
                          <a:cs typeface="メイリオ"/>
                        </a:rPr>
                        <a:t>≥10 m</a:t>
                      </a:r>
                      <a:endParaRPr kumimoji="1" lang="ja-JP" altLang="en-US" sz="1200" i="0" dirty="0">
                        <a:latin typeface="メイリオ"/>
                        <a:ea typeface="メイリオ"/>
                        <a:cs typeface="メイリオ"/>
                      </a:endParaRPr>
                    </a:p>
                  </a:txBody>
                  <a:tcPr marL="84406" marR="84406">
                    <a:solidFill>
                      <a:schemeClr val="bg1"/>
                    </a:solidFill>
                  </a:tcPr>
                </a:tc>
              </a:tr>
              <a:tr h="254129">
                <a:tc>
                  <a:txBody>
                    <a:bodyPr/>
                    <a:lstStyle/>
                    <a:p>
                      <a:endParaRPr kumimoji="1" lang="ja-JP" altLang="en-US" sz="1200" dirty="0">
                        <a:latin typeface="メイリオ"/>
                        <a:ea typeface="メイリオ"/>
                        <a:cs typeface="メイリオ"/>
                      </a:endParaRPr>
                    </a:p>
                  </a:txBody>
                  <a:tcPr marL="84406" marR="84406">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i="0" dirty="0" smtClean="0">
                          <a:latin typeface="メイリオ"/>
                          <a:ea typeface="メイリオ"/>
                          <a:cs typeface="メイリオ"/>
                        </a:rPr>
                        <a:t>&lt;10 m</a:t>
                      </a:r>
                      <a:endParaRPr kumimoji="1" lang="ja-JP" altLang="en-US" sz="1200" i="0" dirty="0">
                        <a:latin typeface="メイリオ"/>
                        <a:ea typeface="メイリオ"/>
                        <a:cs typeface="メイリオ"/>
                      </a:endParaRPr>
                    </a:p>
                  </a:txBody>
                  <a:tcPr marL="84406" marR="84406">
                    <a:solidFill>
                      <a:schemeClr val="bg1"/>
                    </a:solidFill>
                  </a:tcPr>
                </a:tc>
              </a:tr>
            </a:tbl>
          </a:graphicData>
        </a:graphic>
      </p:graphicFrame>
      <p:sp>
        <p:nvSpPr>
          <p:cNvPr id="127" name="テキスト ボックス 126"/>
          <p:cNvSpPr txBox="1"/>
          <p:nvPr/>
        </p:nvSpPr>
        <p:spPr>
          <a:xfrm>
            <a:off x="3971783" y="5624832"/>
            <a:ext cx="4062756" cy="738664"/>
          </a:xfrm>
          <a:prstGeom prst="rect">
            <a:avLst/>
          </a:prstGeom>
          <a:solidFill>
            <a:schemeClr val="bg1"/>
          </a:solidFill>
        </p:spPr>
        <p:txBody>
          <a:bodyPr wrap="none" rtlCol="0">
            <a:spAutoFit/>
          </a:bodyPr>
          <a:lstStyle/>
          <a:p>
            <a:r>
              <a:rPr kumimoji="1" lang="en-US" altLang="ja-JP" sz="1400" dirty="0" smtClean="0"/>
              <a:t>M : Magnetic dipole moment is known.</a:t>
            </a:r>
          </a:p>
          <a:p>
            <a:r>
              <a:rPr lang="en-US" altLang="ja-JP" sz="1400" dirty="0" smtClean="0"/>
              <a:t>Q </a:t>
            </a:r>
            <a:r>
              <a:rPr lang="en-US" altLang="ja-JP" sz="1400" dirty="0"/>
              <a:t>: </a:t>
            </a:r>
            <a:r>
              <a:rPr lang="en-US" altLang="ja-JP" sz="1400" dirty="0" smtClean="0"/>
              <a:t>Electric quadrupole </a:t>
            </a:r>
            <a:r>
              <a:rPr lang="en-US" altLang="ja-JP" sz="1400" dirty="0"/>
              <a:t>moment is </a:t>
            </a:r>
            <a:r>
              <a:rPr lang="en-US" altLang="ja-JP" sz="1400" dirty="0" smtClean="0"/>
              <a:t>known.</a:t>
            </a:r>
            <a:endParaRPr lang="ja-JP" altLang="en-US" sz="1400" dirty="0"/>
          </a:p>
          <a:p>
            <a:r>
              <a:rPr kumimoji="1" lang="en-US" altLang="ja-JP" sz="1400" dirty="0" smtClean="0"/>
              <a:t>M* : Magnetic dipole moment was measured in KISS.</a:t>
            </a:r>
            <a:endParaRPr kumimoji="1" lang="ja-JP" altLang="en-US" sz="1400" dirty="0"/>
          </a:p>
        </p:txBody>
      </p:sp>
      <p:sp>
        <p:nvSpPr>
          <p:cNvPr id="32" name="タイトル 1"/>
          <p:cNvSpPr txBox="1">
            <a:spLocks/>
          </p:cNvSpPr>
          <p:nvPr/>
        </p:nvSpPr>
        <p:spPr>
          <a:xfrm>
            <a:off x="457200" y="1742"/>
            <a:ext cx="8229600" cy="995404"/>
          </a:xfrm>
          <a:prstGeom prst="rect">
            <a:avLst/>
          </a:prstGeom>
        </p:spPr>
        <p:txBody>
          <a:bodyPr>
            <a:normAutofit/>
          </a:bodyPr>
          <a:lstStyle>
            <a:lvl1pPr algn="ctr" defTabSz="914400" rtl="0" eaLnBrk="1" latinLnBrk="0" hangingPunct="1">
              <a:spcBef>
                <a:spcPct val="0"/>
              </a:spcBef>
              <a:buNone/>
              <a:defRPr kumimoji="1" sz="2800" kern="1200">
                <a:solidFill>
                  <a:schemeClr val="tx1"/>
                </a:solidFill>
                <a:latin typeface="メイリオ"/>
                <a:ea typeface="メイリオ"/>
                <a:cs typeface="メイリオ"/>
              </a:defRPr>
            </a:lvl1pPr>
          </a:lstStyle>
          <a:p>
            <a:r>
              <a:rPr lang="en-US" altLang="ja-JP" sz="2400" dirty="0" smtClean="0"/>
              <a:t>Laser spectroscopy probing nuclear structure </a:t>
            </a:r>
          </a:p>
          <a:p>
            <a:r>
              <a:rPr lang="en-US" altLang="ja-JP" sz="2400" dirty="0" smtClean="0"/>
              <a:t>around N=126 isotones</a:t>
            </a:r>
            <a:endParaRPr lang="en-US" sz="2400" dirty="0"/>
          </a:p>
        </p:txBody>
      </p:sp>
      <p:sp>
        <p:nvSpPr>
          <p:cNvPr id="122" name="正方形/長方形 121"/>
          <p:cNvSpPr/>
          <p:nvPr/>
        </p:nvSpPr>
        <p:spPr>
          <a:xfrm>
            <a:off x="5930101" y="4387507"/>
            <a:ext cx="314948" cy="313899"/>
          </a:xfrm>
          <a:prstGeom prst="rect">
            <a:avLst/>
          </a:prstGeom>
          <a:noFill/>
          <a:ln w="635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5931025" y="4679719"/>
            <a:ext cx="314948" cy="313899"/>
          </a:xfrm>
          <a:prstGeom prst="rect">
            <a:avLst/>
          </a:prstGeom>
          <a:noFill/>
          <a:ln w="635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5628997" y="4679719"/>
            <a:ext cx="314948" cy="313899"/>
          </a:xfrm>
          <a:prstGeom prst="rect">
            <a:avLst/>
          </a:prstGeom>
          <a:noFill/>
          <a:ln w="635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5326969" y="4679719"/>
            <a:ext cx="314948" cy="313899"/>
          </a:xfrm>
          <a:prstGeom prst="rect">
            <a:avLst/>
          </a:prstGeom>
          <a:noFill/>
          <a:ln w="635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5639725" y="4387507"/>
            <a:ext cx="314948" cy="313899"/>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5034745" y="4387507"/>
            <a:ext cx="314948" cy="313899"/>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3823861" y="4387507"/>
            <a:ext cx="314948" cy="313899"/>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3831121" y="4685047"/>
            <a:ext cx="314948" cy="313899"/>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4418941" y="4680212"/>
            <a:ext cx="314948" cy="313899"/>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図形グループ 10"/>
          <p:cNvGrpSpPr/>
          <p:nvPr/>
        </p:nvGrpSpPr>
        <p:grpSpPr>
          <a:xfrm>
            <a:off x="6526118" y="944439"/>
            <a:ext cx="2617883" cy="3442052"/>
            <a:chOff x="6526117" y="944439"/>
            <a:chExt cx="2617883" cy="3442052"/>
          </a:xfrm>
        </p:grpSpPr>
        <p:grpSp>
          <p:nvGrpSpPr>
            <p:cNvPr id="9" name="図形グループ 8"/>
            <p:cNvGrpSpPr/>
            <p:nvPr/>
          </p:nvGrpSpPr>
          <p:grpSpPr>
            <a:xfrm>
              <a:off x="6526117" y="944439"/>
              <a:ext cx="2617883" cy="3442052"/>
              <a:chOff x="6526117" y="944439"/>
              <a:chExt cx="2617883" cy="3442052"/>
            </a:xfrm>
          </p:grpSpPr>
          <p:pic>
            <p:nvPicPr>
              <p:cNvPr id="3" name="図 2"/>
              <p:cNvPicPr>
                <a:picLocks noChangeAspect="1"/>
              </p:cNvPicPr>
              <p:nvPr/>
            </p:nvPicPr>
            <p:blipFill rotWithShape="1">
              <a:blip r:embed="rId7"/>
              <a:srcRect l="6441" b="4709"/>
              <a:stretch/>
            </p:blipFill>
            <p:spPr>
              <a:xfrm>
                <a:off x="6526117" y="944439"/>
                <a:ext cx="2617883" cy="3442052"/>
              </a:xfrm>
              <a:prstGeom prst="rect">
                <a:avLst/>
              </a:prstGeom>
            </p:spPr>
          </p:pic>
          <p:sp>
            <p:nvSpPr>
              <p:cNvPr id="170" name="テキスト ボックス 169"/>
              <p:cNvSpPr txBox="1"/>
              <p:nvPr/>
            </p:nvSpPr>
            <p:spPr>
              <a:xfrm>
                <a:off x="7031338" y="1097976"/>
                <a:ext cx="567382" cy="338554"/>
              </a:xfrm>
              <a:prstGeom prst="rect">
                <a:avLst/>
              </a:prstGeom>
              <a:noFill/>
            </p:spPr>
            <p:txBody>
              <a:bodyPr wrap="none" rtlCol="0">
                <a:spAutoFit/>
              </a:bodyPr>
              <a:lstStyle/>
              <a:p>
                <a:r>
                  <a:rPr lang="en-US" sz="1600" baseline="30000" dirty="0" smtClean="0"/>
                  <a:t>199</a:t>
                </a:r>
                <a:r>
                  <a:rPr lang="en-US" sz="1600" dirty="0" smtClean="0"/>
                  <a:t>Pt</a:t>
                </a:r>
                <a:endParaRPr lang="en-US" sz="1600" dirty="0"/>
              </a:p>
            </p:txBody>
          </p:sp>
          <p:sp>
            <p:nvSpPr>
              <p:cNvPr id="2" name="二等辺三角形 1"/>
              <p:cNvSpPr/>
              <p:nvPr/>
            </p:nvSpPr>
            <p:spPr>
              <a:xfrm>
                <a:off x="8894885" y="1365250"/>
                <a:ext cx="67408" cy="57150"/>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円/楕円 3"/>
              <p:cNvSpPr/>
              <p:nvPr/>
            </p:nvSpPr>
            <p:spPr>
              <a:xfrm>
                <a:off x="8903677" y="1212850"/>
                <a:ext cx="52754" cy="5715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二等辺三角形 34"/>
              <p:cNvSpPr/>
              <p:nvPr/>
            </p:nvSpPr>
            <p:spPr>
              <a:xfrm>
                <a:off x="8891954" y="3803650"/>
                <a:ext cx="67408" cy="57150"/>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円/楕円 35"/>
              <p:cNvSpPr/>
              <p:nvPr/>
            </p:nvSpPr>
            <p:spPr>
              <a:xfrm>
                <a:off x="8897815" y="3521075"/>
                <a:ext cx="52754" cy="5715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二等辺三角形 36"/>
              <p:cNvSpPr/>
              <p:nvPr/>
            </p:nvSpPr>
            <p:spPr>
              <a:xfrm>
                <a:off x="7394444" y="2369863"/>
                <a:ext cx="67408" cy="57150"/>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円/楕円 37"/>
              <p:cNvSpPr/>
              <p:nvPr/>
            </p:nvSpPr>
            <p:spPr>
              <a:xfrm>
                <a:off x="7401770" y="2256881"/>
                <a:ext cx="52754" cy="5715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テキスト ボックス 4"/>
              <p:cNvSpPr txBox="1"/>
              <p:nvPr/>
            </p:nvSpPr>
            <p:spPr>
              <a:xfrm>
                <a:off x="7488334" y="2201505"/>
                <a:ext cx="1603003" cy="276486"/>
              </a:xfrm>
              <a:prstGeom prst="rect">
                <a:avLst/>
              </a:prstGeom>
              <a:noFill/>
            </p:spPr>
            <p:txBody>
              <a:bodyPr wrap="none" lIns="0" tIns="0" rIns="0" bIns="0" rtlCol="0" anchor="ctr" anchorCtr="0">
                <a:spAutoFit/>
              </a:bodyPr>
              <a:lstStyle/>
              <a:p>
                <a:pPr>
                  <a:lnSpc>
                    <a:spcPct val="80000"/>
                  </a:lnSpc>
                </a:pPr>
                <a:r>
                  <a:rPr lang="en-US" sz="1100" dirty="0" smtClean="0"/>
                  <a:t>g; J</a:t>
                </a:r>
                <a:r>
                  <a:rPr lang="en-US" sz="1100" baseline="30000" dirty="0" smtClean="0"/>
                  <a:t>π</a:t>
                </a:r>
                <a:r>
                  <a:rPr lang="en-US" sz="1100" dirty="0" smtClean="0"/>
                  <a:t>=5/2</a:t>
                </a:r>
                <a:r>
                  <a:rPr lang="en-US" sz="1100" baseline="30000" dirty="0" smtClean="0"/>
                  <a:t>-</a:t>
                </a:r>
                <a:r>
                  <a:rPr lang="en-US" sz="1100" dirty="0" smtClean="0"/>
                  <a:t>, </a:t>
                </a:r>
                <a:r>
                  <a:rPr lang="en-US" altLang="ja-JP" sz="1100" b="1" dirty="0" smtClean="0">
                    <a:solidFill>
                      <a:srgbClr val="000090"/>
                    </a:solidFill>
                  </a:rPr>
                  <a:t>μ=+0.75(8</a:t>
                </a:r>
                <a:r>
                  <a:rPr lang="en-US" altLang="ja-JP" sz="1100" b="1" dirty="0">
                    <a:solidFill>
                      <a:srgbClr val="000090"/>
                    </a:solidFill>
                  </a:rPr>
                  <a:t>) </a:t>
                </a:r>
                <a:r>
                  <a:rPr lang="en-US" altLang="ja-JP" sz="1100" b="1" dirty="0" err="1" smtClean="0">
                    <a:solidFill>
                      <a:srgbClr val="000090"/>
                    </a:solidFill>
                  </a:rPr>
                  <a:t>μ</a:t>
                </a:r>
                <a:r>
                  <a:rPr lang="en-US" altLang="ja-JP" sz="1100" b="1" baseline="-25000" dirty="0" err="1" smtClean="0">
                    <a:solidFill>
                      <a:srgbClr val="000090"/>
                    </a:solidFill>
                  </a:rPr>
                  <a:t>N</a:t>
                </a:r>
                <a:endParaRPr lang="en-US" altLang="ja-JP" sz="1100" b="1" baseline="-25000" dirty="0" smtClean="0">
                  <a:solidFill>
                    <a:srgbClr val="000090"/>
                  </a:solidFill>
                </a:endParaRPr>
              </a:p>
              <a:p>
                <a:pPr>
                  <a:lnSpc>
                    <a:spcPct val="80000"/>
                  </a:lnSpc>
                </a:pPr>
                <a:r>
                  <a:rPr lang="en-US" altLang="ja-JP" sz="1100" dirty="0"/>
                  <a:t>m; J</a:t>
                </a:r>
                <a:r>
                  <a:rPr lang="en-US" altLang="ja-JP" sz="1100" baseline="30000" dirty="0"/>
                  <a:t>π</a:t>
                </a:r>
                <a:r>
                  <a:rPr lang="en-US" altLang="ja-JP" sz="1100" dirty="0"/>
                  <a:t>=(13/2</a:t>
                </a:r>
                <a:r>
                  <a:rPr lang="en-US" altLang="ja-JP" sz="1100" baseline="30000" dirty="0"/>
                  <a:t>+</a:t>
                </a:r>
                <a:r>
                  <a:rPr lang="en-US" altLang="ja-JP" sz="1100" dirty="0"/>
                  <a:t>), </a:t>
                </a:r>
                <a:r>
                  <a:rPr lang="en-US" altLang="ja-JP" sz="1100" b="1" dirty="0">
                    <a:solidFill>
                      <a:srgbClr val="000090"/>
                    </a:solidFill>
                  </a:rPr>
                  <a:t>μ=-0.57(5) </a:t>
                </a:r>
                <a:r>
                  <a:rPr lang="en-US" altLang="ja-JP" sz="1100" b="1" dirty="0" err="1" smtClean="0">
                    <a:solidFill>
                      <a:srgbClr val="000090"/>
                    </a:solidFill>
                  </a:rPr>
                  <a:t>μ</a:t>
                </a:r>
                <a:r>
                  <a:rPr lang="en-US" altLang="ja-JP" sz="1100" b="1" baseline="-25000" dirty="0" err="1" smtClean="0">
                    <a:solidFill>
                      <a:srgbClr val="000090"/>
                    </a:solidFill>
                  </a:rPr>
                  <a:t>N</a:t>
                </a:r>
                <a:endParaRPr lang="en-US" altLang="ja-JP" sz="1100" b="1" baseline="-25000" dirty="0">
                  <a:solidFill>
                    <a:srgbClr val="000090"/>
                  </a:solidFill>
                </a:endParaRPr>
              </a:p>
            </p:txBody>
          </p:sp>
          <p:sp>
            <p:nvSpPr>
              <p:cNvPr id="7" name="テキスト ボックス 6"/>
              <p:cNvSpPr txBox="1"/>
              <p:nvPr/>
            </p:nvSpPr>
            <p:spPr>
              <a:xfrm>
                <a:off x="6948854" y="3329517"/>
                <a:ext cx="2195146" cy="822148"/>
              </a:xfrm>
              <a:prstGeom prst="rect">
                <a:avLst/>
              </a:prstGeom>
              <a:noFill/>
            </p:spPr>
            <p:txBody>
              <a:bodyPr wrap="square" rtlCol="0">
                <a:spAutoFit/>
              </a:bodyPr>
              <a:lstStyle/>
              <a:p>
                <a:pPr>
                  <a:lnSpc>
                    <a:spcPct val="90000"/>
                  </a:lnSpc>
                  <a:tabLst>
                    <a:tab pos="596900" algn="l"/>
                    <a:tab pos="957263" algn="l"/>
                    <a:tab pos="1376363" algn="l"/>
                  </a:tabLst>
                </a:pPr>
                <a:r>
                  <a:rPr lang="en-US" sz="1050" dirty="0" err="1" smtClean="0"/>
                  <a:t>HFB+SkM</a:t>
                </a:r>
                <a:r>
                  <a:rPr lang="en-US" sz="1050" dirty="0" smtClean="0"/>
                  <a:t>*</a:t>
                </a:r>
                <a:endParaRPr lang="en-US" sz="1050" dirty="0"/>
              </a:p>
              <a:p>
                <a:pPr>
                  <a:lnSpc>
                    <a:spcPct val="90000"/>
                  </a:lnSpc>
                  <a:tabLst>
                    <a:tab pos="596900" algn="l"/>
                    <a:tab pos="957263" algn="l"/>
                    <a:tab pos="1376363" algn="l"/>
                  </a:tabLst>
                </a:pPr>
                <a:r>
                  <a:rPr lang="en-US" altLang="ja-JP" sz="1050" dirty="0" smtClean="0"/>
                  <a:t>[</a:t>
                </a:r>
                <a:r>
                  <a:rPr lang="en-US" altLang="ja-JP" sz="1050" dirty="0" err="1" smtClean="0"/>
                  <a:t>Nn</a:t>
                </a:r>
                <a:r>
                  <a:rPr lang="en-US" altLang="ja-JP" sz="1050" baseline="-25000" dirty="0" err="1" smtClean="0"/>
                  <a:t>z</a:t>
                </a:r>
                <a:r>
                  <a:rPr lang="en-US" altLang="ja-JP" sz="1050" dirty="0" err="1" smtClean="0"/>
                  <a:t>Λ</a:t>
                </a:r>
                <a:r>
                  <a:rPr lang="en-US" altLang="ja-JP" sz="1050" dirty="0" smtClean="0"/>
                  <a:t>]</a:t>
                </a:r>
                <a:r>
                  <a:rPr lang="en-US" altLang="ja-JP" sz="1050" dirty="0" err="1" smtClean="0"/>
                  <a:t>Ω</a:t>
                </a:r>
                <a:r>
                  <a:rPr lang="en-US" altLang="ja-JP" sz="1050" baseline="30000" dirty="0" smtClean="0"/>
                  <a:t>π</a:t>
                </a:r>
                <a:r>
                  <a:rPr lang="en-US" altLang="ja-JP" sz="1050" dirty="0" smtClean="0"/>
                  <a:t>	μ</a:t>
                </a:r>
                <a:r>
                  <a:rPr lang="en-US" altLang="ja-JP" sz="1050" dirty="0"/>
                  <a:t>[</a:t>
                </a:r>
                <a:r>
                  <a:rPr lang="en-US" altLang="ja-JP" sz="1050" dirty="0" err="1" smtClean="0"/>
                  <a:t>μ</a:t>
                </a:r>
                <a:r>
                  <a:rPr lang="en-US" altLang="ja-JP" sz="1050" baseline="-25000" dirty="0" err="1" smtClean="0"/>
                  <a:t>N</a:t>
                </a:r>
                <a:r>
                  <a:rPr lang="en-US" altLang="ja-JP" sz="1050" dirty="0" smtClean="0"/>
                  <a:t>]	   β</a:t>
                </a:r>
                <a:r>
                  <a:rPr lang="en-US" altLang="ja-JP" sz="1050" baseline="-25000" dirty="0" smtClean="0"/>
                  <a:t>2</a:t>
                </a:r>
              </a:p>
              <a:p>
                <a:pPr>
                  <a:lnSpc>
                    <a:spcPct val="90000"/>
                  </a:lnSpc>
                  <a:tabLst>
                    <a:tab pos="596900" algn="l"/>
                    <a:tab pos="957263" algn="l"/>
                    <a:tab pos="1376363" algn="l"/>
                  </a:tabLst>
                </a:pPr>
                <a:r>
                  <a:rPr lang="en-US" sz="1050" dirty="0" smtClean="0"/>
                  <a:t>[503]5/2</a:t>
                </a:r>
                <a:r>
                  <a:rPr lang="en-US" sz="1050" baseline="30000" dirty="0" smtClean="0"/>
                  <a:t>-</a:t>
                </a:r>
                <a:r>
                  <a:rPr lang="en-US" sz="1050" dirty="0" smtClean="0"/>
                  <a:t>	+0.61	-0.095	</a:t>
                </a:r>
                <a:r>
                  <a:rPr lang="en-US" sz="1050" b="1" dirty="0" smtClean="0">
                    <a:solidFill>
                      <a:srgbClr val="FF0000"/>
                    </a:solidFill>
                  </a:rPr>
                  <a:t>oblate</a:t>
                </a:r>
              </a:p>
              <a:p>
                <a:pPr>
                  <a:lnSpc>
                    <a:spcPct val="90000"/>
                  </a:lnSpc>
                  <a:tabLst>
                    <a:tab pos="596900" algn="l"/>
                    <a:tab pos="957263" algn="l"/>
                    <a:tab pos="1376363" algn="l"/>
                  </a:tabLst>
                </a:pPr>
                <a:r>
                  <a:rPr lang="en-US" sz="1050" dirty="0" smtClean="0"/>
                  <a:t>[606]13/2</a:t>
                </a:r>
                <a:r>
                  <a:rPr lang="en-US" sz="1050" baseline="30000" dirty="0" smtClean="0"/>
                  <a:t>+	</a:t>
                </a:r>
                <a:r>
                  <a:rPr lang="en-US" sz="1050" dirty="0" smtClean="0"/>
                  <a:t>-1.40	+0.088	</a:t>
                </a:r>
                <a:r>
                  <a:rPr lang="en-US" sz="1050" b="1" dirty="0" err="1" smtClean="0">
                    <a:solidFill>
                      <a:srgbClr val="FF0000"/>
                    </a:solidFill>
                  </a:rPr>
                  <a:t>prolate</a:t>
                </a:r>
                <a:endParaRPr lang="en-US" sz="1050" b="1" dirty="0" smtClean="0">
                  <a:solidFill>
                    <a:srgbClr val="FF0000"/>
                  </a:solidFill>
                </a:endParaRPr>
              </a:p>
              <a:p>
                <a:pPr>
                  <a:lnSpc>
                    <a:spcPct val="90000"/>
                  </a:lnSpc>
                  <a:tabLst>
                    <a:tab pos="596900" algn="l"/>
                    <a:tab pos="957263" algn="l"/>
                    <a:tab pos="1376363" algn="l"/>
                  </a:tabLst>
                </a:pPr>
                <a:r>
                  <a:rPr lang="en-US" sz="1050" dirty="0" smtClean="0"/>
                  <a:t>by K. </a:t>
                </a:r>
                <a:r>
                  <a:rPr lang="en-US" sz="1050" dirty="0" err="1" smtClean="0"/>
                  <a:t>Washiyama</a:t>
                </a:r>
                <a:endParaRPr lang="en-US" sz="1050" dirty="0"/>
              </a:p>
            </p:txBody>
          </p:sp>
          <p:sp>
            <p:nvSpPr>
              <p:cNvPr id="31" name="二等辺三角形 30"/>
              <p:cNvSpPr/>
              <p:nvPr/>
            </p:nvSpPr>
            <p:spPr>
              <a:xfrm>
                <a:off x="6963508" y="3843607"/>
                <a:ext cx="67408" cy="57150"/>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円/楕円 32"/>
              <p:cNvSpPr/>
              <p:nvPr/>
            </p:nvSpPr>
            <p:spPr>
              <a:xfrm>
                <a:off x="6970834" y="3726390"/>
                <a:ext cx="52754" cy="5715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テキスト ボックス 9"/>
            <p:cNvSpPr txBox="1"/>
            <p:nvPr/>
          </p:nvSpPr>
          <p:spPr>
            <a:xfrm>
              <a:off x="6985484" y="1350525"/>
              <a:ext cx="1328659" cy="461665"/>
            </a:xfrm>
            <a:prstGeom prst="rect">
              <a:avLst/>
            </a:prstGeom>
            <a:noFill/>
          </p:spPr>
          <p:txBody>
            <a:bodyPr wrap="none" rtlCol="0">
              <a:spAutoFit/>
            </a:bodyPr>
            <a:lstStyle/>
            <a:p>
              <a:r>
                <a:rPr lang="en-US" sz="1200" dirty="0" smtClean="0"/>
                <a:t>Y. Hirayama et al.,</a:t>
              </a:r>
            </a:p>
            <a:p>
              <a:r>
                <a:rPr lang="en-US" sz="1200" dirty="0" smtClean="0"/>
                <a:t>accepted in PRC</a:t>
              </a:r>
              <a:endParaRPr lang="en-US" sz="1200" dirty="0"/>
            </a:p>
          </p:txBody>
        </p:sp>
      </p:grpSp>
    </p:spTree>
    <p:extLst>
      <p:ext uri="{BB962C8B-B14F-4D97-AF65-F5344CB8AC3E}">
        <p14:creationId xmlns:p14="http://schemas.microsoft.com/office/powerpoint/2010/main" val="214373563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712" y="1612158"/>
            <a:ext cx="3158059" cy="1308050"/>
          </a:xfrm>
          <a:prstGeom prst="rect">
            <a:avLst/>
          </a:prstGeom>
          <a:noFill/>
        </p:spPr>
        <p:txBody>
          <a:bodyPr wrap="square" rtlCol="0">
            <a:spAutoFit/>
          </a:bodyPr>
          <a:lstStyle/>
          <a:p>
            <a:pPr>
              <a:lnSpc>
                <a:spcPct val="110000"/>
              </a:lnSpc>
            </a:pPr>
            <a:r>
              <a:rPr lang="en-US" altLang="ja-JP" sz="1200" dirty="0" smtClean="0">
                <a:latin typeface="メイリオ"/>
                <a:ea typeface="メイリオ"/>
                <a:cs typeface="メイリオ"/>
              </a:rPr>
              <a:t>• suitable for the heavy nuclides</a:t>
            </a:r>
          </a:p>
          <a:p>
            <a:pPr>
              <a:lnSpc>
                <a:spcPct val="110000"/>
              </a:lnSpc>
            </a:pPr>
            <a:r>
              <a:rPr lang="en-US" altLang="ja-JP" sz="1200" b="1" dirty="0" smtClean="0">
                <a:solidFill>
                  <a:srgbClr val="0000FF"/>
                </a:solidFill>
                <a:latin typeface="メイリオ"/>
                <a:ea typeface="メイリオ"/>
                <a:cs typeface="メイリオ"/>
              </a:rPr>
              <a:t>→</a:t>
            </a:r>
            <a:r>
              <a:rPr lang="en-US" altLang="ja-JP" sz="1200" b="1" dirty="0" err="1" smtClean="0">
                <a:solidFill>
                  <a:srgbClr val="0000FF"/>
                </a:solidFill>
                <a:latin typeface="メイリオ"/>
                <a:ea typeface="メイリオ"/>
                <a:cs typeface="メイリオ"/>
              </a:rPr>
              <a:t>δm</a:t>
            </a:r>
            <a:r>
              <a:rPr lang="en-US" altLang="ja-JP" sz="1200" b="1" dirty="0" smtClean="0">
                <a:solidFill>
                  <a:srgbClr val="0000FF"/>
                </a:solidFill>
                <a:latin typeface="メイリオ"/>
                <a:ea typeface="メイリオ"/>
                <a:cs typeface="メイリオ"/>
              </a:rPr>
              <a:t>&lt;100keV at 100 ions</a:t>
            </a:r>
            <a:endParaRPr lang="en-US" altLang="ja-JP" sz="1200" b="1" dirty="0">
              <a:solidFill>
                <a:srgbClr val="0000FF"/>
              </a:solidFill>
              <a:latin typeface="メイリオ"/>
              <a:ea typeface="メイリオ"/>
              <a:cs typeface="メイリオ"/>
            </a:endParaRPr>
          </a:p>
          <a:p>
            <a:pPr>
              <a:lnSpc>
                <a:spcPct val="110000"/>
              </a:lnSpc>
            </a:pPr>
            <a:r>
              <a:rPr lang="en-US" altLang="ja-JP" sz="1200" dirty="0">
                <a:latin typeface="メイリオ"/>
                <a:ea typeface="メイリオ"/>
                <a:cs typeface="メイリオ"/>
              </a:rPr>
              <a:t>• </a:t>
            </a:r>
            <a:r>
              <a:rPr lang="en-US" altLang="ja-JP" sz="1200" dirty="0" smtClean="0">
                <a:latin typeface="メイリオ"/>
                <a:ea typeface="メイリオ"/>
                <a:cs typeface="メイリオ"/>
              </a:rPr>
              <a:t>fast measuring time ≤20 </a:t>
            </a:r>
            <a:r>
              <a:rPr lang="en-US" altLang="ja-JP" sz="1200" dirty="0" err="1" smtClean="0">
                <a:latin typeface="メイリオ"/>
                <a:ea typeface="メイリオ"/>
                <a:cs typeface="メイリオ"/>
              </a:rPr>
              <a:t>ms</a:t>
            </a:r>
            <a:endParaRPr lang="en-US" altLang="ja-JP" sz="1200" dirty="0" smtClean="0">
              <a:latin typeface="メイリオ"/>
              <a:ea typeface="メイリオ"/>
              <a:cs typeface="メイリオ"/>
            </a:endParaRPr>
          </a:p>
          <a:p>
            <a:pPr>
              <a:lnSpc>
                <a:spcPct val="110000"/>
              </a:lnSpc>
            </a:pPr>
            <a:r>
              <a:rPr lang="en-US" altLang="ja-JP" sz="1200" b="1" dirty="0" smtClean="0">
                <a:solidFill>
                  <a:srgbClr val="0000FF"/>
                </a:solidFill>
                <a:latin typeface="メイリオ"/>
                <a:ea typeface="メイリオ"/>
                <a:cs typeface="メイリオ"/>
              </a:rPr>
              <a:t>→available for short-lived</a:t>
            </a:r>
            <a:r>
              <a:rPr lang="en-US" altLang="ja-JP" sz="1200" b="1" dirty="0">
                <a:solidFill>
                  <a:srgbClr val="0000FF"/>
                </a:solidFill>
                <a:latin typeface="メイリオ"/>
                <a:ea typeface="メイリオ"/>
                <a:cs typeface="メイリオ"/>
              </a:rPr>
              <a:t> </a:t>
            </a:r>
            <a:r>
              <a:rPr lang="en-US" altLang="ja-JP" sz="1200" b="1" dirty="0" smtClean="0">
                <a:solidFill>
                  <a:srgbClr val="0000FF"/>
                </a:solidFill>
                <a:latin typeface="メイリオ"/>
                <a:ea typeface="メイリオ"/>
                <a:cs typeface="メイリオ"/>
              </a:rPr>
              <a:t>nuclides</a:t>
            </a:r>
          </a:p>
          <a:p>
            <a:pPr>
              <a:lnSpc>
                <a:spcPct val="110000"/>
              </a:lnSpc>
            </a:pPr>
            <a:r>
              <a:rPr lang="en-US" altLang="ja-JP" sz="1200" dirty="0" smtClean="0">
                <a:latin typeface="メイリオ"/>
                <a:ea typeface="メイリオ"/>
                <a:cs typeface="メイリオ"/>
              </a:rPr>
              <a:t>• compact (~1m)+simple principle</a:t>
            </a:r>
            <a:endParaRPr lang="en-US" altLang="ja-JP" sz="1200" b="1" dirty="0" smtClean="0">
              <a:latin typeface="メイリオ"/>
              <a:ea typeface="メイリオ"/>
              <a:cs typeface="メイリオ"/>
            </a:endParaRPr>
          </a:p>
          <a:p>
            <a:pPr>
              <a:lnSpc>
                <a:spcPct val="110000"/>
              </a:lnSpc>
            </a:pPr>
            <a:r>
              <a:rPr lang="en-US" altLang="ja-JP" sz="1200" b="1" dirty="0" smtClean="0">
                <a:solidFill>
                  <a:srgbClr val="0000FF"/>
                </a:solidFill>
                <a:latin typeface="メイリオ"/>
                <a:ea typeface="メイリオ"/>
                <a:cs typeface="メイリオ"/>
              </a:rPr>
              <a:t>→many applications</a:t>
            </a:r>
            <a:endParaRPr lang="en-US" altLang="ja-JP" sz="1200" b="1" dirty="0">
              <a:solidFill>
                <a:srgbClr val="0000FF"/>
              </a:solidFill>
              <a:latin typeface="メイリオ"/>
              <a:ea typeface="メイリオ"/>
              <a:cs typeface="メイリオ"/>
            </a:endParaRPr>
          </a:p>
        </p:txBody>
      </p:sp>
      <p:sp>
        <p:nvSpPr>
          <p:cNvPr id="8" name="タイトル 1"/>
          <p:cNvSpPr txBox="1">
            <a:spLocks/>
          </p:cNvSpPr>
          <p:nvPr/>
        </p:nvSpPr>
        <p:spPr>
          <a:xfrm>
            <a:off x="0" y="1742"/>
            <a:ext cx="9144000" cy="995404"/>
          </a:xfrm>
          <a:prstGeom prst="rect">
            <a:avLst/>
          </a:prstGeom>
        </p:spPr>
        <p:txBody>
          <a:bodyPr>
            <a:normAutofit fontScale="92500"/>
          </a:bodyPr>
          <a:lstStyle>
            <a:lvl1pPr algn="ctr" defTabSz="914400" rtl="0" eaLnBrk="1" latinLnBrk="0" hangingPunct="1">
              <a:spcBef>
                <a:spcPct val="0"/>
              </a:spcBef>
              <a:buNone/>
              <a:defRPr kumimoji="1" sz="2800" kern="1200">
                <a:solidFill>
                  <a:schemeClr val="tx1"/>
                </a:solidFill>
                <a:latin typeface="メイリオ"/>
                <a:ea typeface="メイリオ"/>
                <a:cs typeface="メイリオ"/>
              </a:defRPr>
            </a:lvl1pPr>
          </a:lstStyle>
          <a:p>
            <a:r>
              <a:rPr lang="en-US" altLang="ja-JP" sz="2400" dirty="0" smtClean="0"/>
              <a:t>Direct mass measurement </a:t>
            </a:r>
          </a:p>
          <a:p>
            <a:r>
              <a:rPr lang="en-US" altLang="ja-JP" sz="2300" dirty="0" smtClean="0"/>
              <a:t>with Multi-Reflection Time-Of-Flight Mass Spectrograph (MRTOF-MS)</a:t>
            </a:r>
            <a:endParaRPr lang="en-US" sz="2300" dirty="0"/>
          </a:p>
        </p:txBody>
      </p:sp>
      <p:grpSp>
        <p:nvGrpSpPr>
          <p:cNvPr id="9" name="図形グループ 8"/>
          <p:cNvGrpSpPr/>
          <p:nvPr/>
        </p:nvGrpSpPr>
        <p:grpSpPr>
          <a:xfrm>
            <a:off x="-33129" y="2924135"/>
            <a:ext cx="3158059" cy="3936910"/>
            <a:chOff x="-33129" y="2924135"/>
            <a:chExt cx="3158059" cy="3936910"/>
          </a:xfrm>
        </p:grpSpPr>
        <p:grpSp>
          <p:nvGrpSpPr>
            <p:cNvPr id="4" name="図形グループ 3"/>
            <p:cNvGrpSpPr/>
            <p:nvPr/>
          </p:nvGrpSpPr>
          <p:grpSpPr>
            <a:xfrm>
              <a:off x="1" y="3897272"/>
              <a:ext cx="2551610" cy="2963773"/>
              <a:chOff x="1" y="3897272"/>
              <a:chExt cx="2764244" cy="2963773"/>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3897272"/>
                <a:ext cx="2751748" cy="251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243243" y="6460935"/>
                <a:ext cx="2521002" cy="400110"/>
              </a:xfrm>
              <a:prstGeom prst="rect">
                <a:avLst/>
              </a:prstGeom>
              <a:noFill/>
            </p:spPr>
            <p:txBody>
              <a:bodyPr wrap="square" rtlCol="0">
                <a:spAutoFit/>
              </a:bodyPr>
              <a:lstStyle/>
              <a:p>
                <a:r>
                  <a:rPr lang="en-US" sz="1000" dirty="0" smtClean="0"/>
                  <a:t>P. </a:t>
                </a:r>
                <a:r>
                  <a:rPr lang="en-US" sz="1000" dirty="0" err="1" smtClean="0"/>
                  <a:t>Schury</a:t>
                </a:r>
                <a:r>
                  <a:rPr lang="en-US" sz="1000" dirty="0" smtClean="0"/>
                  <a:t> et al, PRC95(‘17)011305(R)</a:t>
                </a:r>
              </a:p>
              <a:p>
                <a:r>
                  <a:rPr lang="en-US" sz="1000" dirty="0"/>
                  <a:t> </a:t>
                </a:r>
                <a:r>
                  <a:rPr lang="en-US" sz="1000" dirty="0" smtClean="0"/>
                  <a:t>          and to be published in NIMB</a:t>
                </a:r>
                <a:endParaRPr lang="en-US" sz="1000" dirty="0"/>
              </a:p>
            </p:txBody>
          </p:sp>
        </p:grpSp>
        <p:sp>
          <p:nvSpPr>
            <p:cNvPr id="146" name="テキスト ボックス 145"/>
            <p:cNvSpPr txBox="1"/>
            <p:nvPr/>
          </p:nvSpPr>
          <p:spPr>
            <a:xfrm>
              <a:off x="-33129" y="2924135"/>
              <a:ext cx="3158059" cy="1104918"/>
            </a:xfrm>
            <a:prstGeom prst="rect">
              <a:avLst/>
            </a:prstGeom>
            <a:noFill/>
          </p:spPr>
          <p:txBody>
            <a:bodyPr wrap="square" rtlCol="0">
              <a:spAutoFit/>
            </a:bodyPr>
            <a:lstStyle/>
            <a:p>
              <a:pPr>
                <a:lnSpc>
                  <a:spcPct val="110000"/>
                </a:lnSpc>
              </a:pPr>
              <a:r>
                <a:rPr lang="en-US" altLang="ja-JP" sz="1200" dirty="0" smtClean="0">
                  <a:latin typeface="メイリオ"/>
                  <a:ea typeface="メイリオ"/>
                  <a:cs typeface="メイリオ"/>
                </a:rPr>
                <a:t>• high sensitivity</a:t>
              </a:r>
            </a:p>
            <a:p>
              <a:pPr>
                <a:lnSpc>
                  <a:spcPct val="110000"/>
                </a:lnSpc>
              </a:pPr>
              <a:r>
                <a:rPr lang="en-US" altLang="ja-JP" sz="1200" b="1" dirty="0" smtClean="0">
                  <a:solidFill>
                    <a:srgbClr val="0000FF"/>
                  </a:solidFill>
                  <a:latin typeface="メイリオ"/>
                  <a:ea typeface="メイリオ"/>
                  <a:cs typeface="メイリオ"/>
                </a:rPr>
                <a:t>←identification with 2 </a:t>
              </a:r>
              <a:r>
                <a:rPr lang="en-US" altLang="ja-JP" sz="1200" b="1" baseline="30000" dirty="0" smtClean="0">
                  <a:solidFill>
                    <a:srgbClr val="0000FF"/>
                  </a:solidFill>
                  <a:latin typeface="メイリオ"/>
                  <a:ea typeface="メイリオ"/>
                  <a:cs typeface="メイリオ"/>
                </a:rPr>
                <a:t>205</a:t>
              </a:r>
              <a:r>
                <a:rPr lang="en-US" altLang="ja-JP" sz="1200" b="1" dirty="0" smtClean="0">
                  <a:solidFill>
                    <a:srgbClr val="0000FF"/>
                  </a:solidFill>
                  <a:latin typeface="メイリオ"/>
                  <a:ea typeface="メイリオ"/>
                  <a:cs typeface="メイリオ"/>
                </a:rPr>
                <a:t>Bi ions</a:t>
              </a:r>
              <a:endParaRPr lang="en-US" altLang="ja-JP" sz="1200" b="1" dirty="0">
                <a:solidFill>
                  <a:srgbClr val="0000FF"/>
                </a:solidFill>
                <a:latin typeface="メイリオ"/>
                <a:ea typeface="メイリオ"/>
                <a:cs typeface="メイリオ"/>
              </a:endParaRPr>
            </a:p>
            <a:p>
              <a:pPr>
                <a:lnSpc>
                  <a:spcPct val="110000"/>
                </a:lnSpc>
              </a:pPr>
              <a:r>
                <a:rPr lang="en-US" altLang="ja-JP" sz="1200" dirty="0">
                  <a:latin typeface="メイリオ"/>
                  <a:ea typeface="メイリオ"/>
                  <a:cs typeface="メイリオ"/>
                </a:rPr>
                <a:t>• </a:t>
              </a:r>
              <a:r>
                <a:rPr lang="en-US" altLang="ja-JP" sz="1200" dirty="0" smtClean="0">
                  <a:latin typeface="メイリオ"/>
                  <a:ea typeface="メイリオ"/>
                  <a:cs typeface="メイリオ"/>
                </a:rPr>
                <a:t>high efficiency</a:t>
              </a:r>
            </a:p>
            <a:p>
              <a:pPr>
                <a:lnSpc>
                  <a:spcPct val="110000"/>
                </a:lnSpc>
              </a:pPr>
              <a:r>
                <a:rPr lang="en-US" altLang="ja-JP" sz="1200" b="1" dirty="0" smtClean="0">
                  <a:solidFill>
                    <a:srgbClr val="0000FF"/>
                  </a:solidFill>
                  <a:latin typeface="メイリオ"/>
                  <a:ea typeface="メイリオ"/>
                  <a:cs typeface="メイリオ"/>
                </a:rPr>
                <a:t>←simultaneous measurements</a:t>
              </a:r>
            </a:p>
            <a:p>
              <a:pPr>
                <a:lnSpc>
                  <a:spcPct val="110000"/>
                </a:lnSpc>
              </a:pPr>
              <a:r>
                <a:rPr lang="en-US" altLang="ja-JP" sz="1200" b="1" dirty="0">
                  <a:solidFill>
                    <a:srgbClr val="0000FF"/>
                  </a:solidFill>
                  <a:latin typeface="メイリオ"/>
                  <a:ea typeface="メイリオ"/>
                  <a:cs typeface="メイリオ"/>
                </a:rPr>
                <a:t> </a:t>
              </a:r>
              <a:r>
                <a:rPr lang="en-US" altLang="ja-JP" sz="1200" b="1" dirty="0" smtClean="0">
                  <a:solidFill>
                    <a:srgbClr val="0000FF"/>
                  </a:solidFill>
                  <a:latin typeface="メイリオ"/>
                  <a:ea typeface="メイリオ"/>
                  <a:cs typeface="メイリオ"/>
                </a:rPr>
                <a:t>  for 9 isotopes</a:t>
              </a:r>
            </a:p>
          </p:txBody>
        </p:sp>
      </p:grpSp>
      <p:grpSp>
        <p:nvGrpSpPr>
          <p:cNvPr id="149" name="図形グループ 148"/>
          <p:cNvGrpSpPr/>
          <p:nvPr/>
        </p:nvGrpSpPr>
        <p:grpSpPr>
          <a:xfrm>
            <a:off x="2492670" y="1066202"/>
            <a:ext cx="6683898" cy="5923546"/>
            <a:chOff x="2492670" y="1066202"/>
            <a:chExt cx="6683898" cy="5923546"/>
          </a:xfrm>
        </p:grpSpPr>
        <p:grpSp>
          <p:nvGrpSpPr>
            <p:cNvPr id="147" name="図形グループ 146"/>
            <p:cNvGrpSpPr/>
            <p:nvPr/>
          </p:nvGrpSpPr>
          <p:grpSpPr>
            <a:xfrm>
              <a:off x="2492670" y="1066202"/>
              <a:ext cx="6683898" cy="5923546"/>
              <a:chOff x="2492670" y="1066202"/>
              <a:chExt cx="6683898" cy="5923546"/>
            </a:xfrm>
          </p:grpSpPr>
          <p:grpSp>
            <p:nvGrpSpPr>
              <p:cNvPr id="5" name="図形グループ 4"/>
              <p:cNvGrpSpPr/>
              <p:nvPr/>
            </p:nvGrpSpPr>
            <p:grpSpPr>
              <a:xfrm>
                <a:off x="2492670" y="1234619"/>
                <a:ext cx="6683898" cy="5755129"/>
                <a:chOff x="2700391" y="1234617"/>
                <a:chExt cx="7240889" cy="5755129"/>
              </a:xfrm>
            </p:grpSpPr>
            <p:grpSp>
              <p:nvGrpSpPr>
                <p:cNvPr id="10" name="図形グループ 9"/>
                <p:cNvGrpSpPr>
                  <a:grpSpLocks noChangeAspect="1"/>
                </p:cNvGrpSpPr>
                <p:nvPr/>
              </p:nvGrpSpPr>
              <p:grpSpPr>
                <a:xfrm>
                  <a:off x="2700391" y="1684394"/>
                  <a:ext cx="7240889" cy="3946679"/>
                  <a:chOff x="-60561" y="4533"/>
                  <a:chExt cx="9051110" cy="4933349"/>
                </a:xfrm>
              </p:grpSpPr>
              <p:grpSp>
                <p:nvGrpSpPr>
                  <p:cNvPr id="11" name="グループ"/>
                  <p:cNvGrpSpPr/>
                  <p:nvPr/>
                </p:nvGrpSpPr>
                <p:grpSpPr>
                  <a:xfrm>
                    <a:off x="464344" y="8930"/>
                    <a:ext cx="8483205" cy="4625301"/>
                    <a:chOff x="0" y="0"/>
                    <a:chExt cx="12065001" cy="6578204"/>
                  </a:xfrm>
                </p:grpSpPr>
                <p:pic>
                  <p:nvPicPr>
                    <p:cNvPr id="139" name="chart_001.png" descr="chart_001.png"/>
                    <p:cNvPicPr>
                      <a:picLocks noChangeAspect="1"/>
                    </p:cNvPicPr>
                    <p:nvPr/>
                  </p:nvPicPr>
                  <p:blipFill>
                    <a:blip r:embed="rId4">
                      <a:extLst/>
                    </a:blip>
                    <a:srcRect l="12254" t="28535" r="51307" b="19823"/>
                    <a:stretch>
                      <a:fillRect/>
                    </a:stretch>
                  </p:blipFill>
                  <p:spPr>
                    <a:xfrm rot="5400000">
                      <a:off x="2743399" y="-2743399"/>
                      <a:ext cx="6578204" cy="12065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path>
                      </a:pathLst>
                    </a:custGeom>
                    <a:ln w="12700" cap="flat">
                      <a:noFill/>
                      <a:miter lim="400000"/>
                    </a:ln>
                    <a:effectLst/>
                  </p:spPr>
                </p:pic>
                <p:sp>
                  <p:nvSpPr>
                    <p:cNvPr id="140" name="正方形"/>
                    <p:cNvSpPr/>
                    <p:nvPr/>
                  </p:nvSpPr>
                  <p:spPr>
                    <a:xfrm>
                      <a:off x="7287259" y="4271010"/>
                      <a:ext cx="277496" cy="277496"/>
                    </a:xfrm>
                    <a:prstGeom prst="rect">
                      <a:avLst/>
                    </a:prstGeom>
                    <a:noFill/>
                    <a:ln w="50800" cap="flat">
                      <a:solidFill>
                        <a:srgbClr val="D2D2D2"/>
                      </a:solidFill>
                      <a:prstDash val="solid"/>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grpSp>
              <p:sp>
                <p:nvSpPr>
                  <p:cNvPr id="12" name="四角形"/>
                  <p:cNvSpPr/>
                  <p:nvPr/>
                </p:nvSpPr>
                <p:spPr>
                  <a:xfrm>
                    <a:off x="421344" y="4533"/>
                    <a:ext cx="8569205" cy="4634110"/>
                  </a:xfrm>
                  <a:prstGeom prst="rect">
                    <a:avLst/>
                  </a:prstGeom>
                  <a:solidFill>
                    <a:srgbClr val="FFFFFF">
                      <a:alpha val="20582"/>
                    </a:srgbClr>
                  </a:solidFill>
                  <a:ln w="12700">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sz="1200" kern="1200"/>
                  </a:p>
                </p:txBody>
              </p:sp>
              <p:pic>
                <p:nvPicPr>
                  <p:cNvPr id="13" name="chart_001.png" descr="chart_001.png"/>
                  <p:cNvPicPr>
                    <a:picLocks noChangeAspect="1"/>
                  </p:cNvPicPr>
                  <p:nvPr/>
                </p:nvPicPr>
                <p:blipFill>
                  <a:blip r:embed="rId4">
                    <a:extLst/>
                  </a:blip>
                  <a:srcRect l="57482" t="1541" r="32617" b="90808"/>
                  <a:stretch>
                    <a:fillRect/>
                  </a:stretch>
                </p:blipFill>
                <p:spPr>
                  <a:xfrm rot="5400000">
                    <a:off x="7358063" y="3044511"/>
                    <a:ext cx="1562695" cy="15626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path>
                    </a:pathLst>
                  </a:custGeom>
                  <a:ln w="12700">
                    <a:solidFill>
                      <a:srgbClr val="000000"/>
                    </a:solidFill>
                    <a:miter lim="400000"/>
                  </a:ln>
                </p:spPr>
              </p:pic>
              <p:sp>
                <p:nvSpPr>
                  <p:cNvPr id="14" name="120"/>
                  <p:cNvSpPr/>
                  <p:nvPr/>
                </p:nvSpPr>
                <p:spPr>
                  <a:xfrm>
                    <a:off x="1643064" y="4616884"/>
                    <a:ext cx="414537"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rPr sz="1200" kern="1200"/>
                      <a:t>120</a:t>
                    </a:r>
                  </a:p>
                </p:txBody>
              </p:sp>
              <p:sp>
                <p:nvSpPr>
                  <p:cNvPr id="15" name="115"/>
                  <p:cNvSpPr/>
                  <p:nvPr/>
                </p:nvSpPr>
                <p:spPr>
                  <a:xfrm>
                    <a:off x="685240" y="4616884"/>
                    <a:ext cx="414537"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rPr sz="1200" kern="1200"/>
                      <a:t>115</a:t>
                    </a:r>
                  </a:p>
                </p:txBody>
              </p:sp>
              <p:sp>
                <p:nvSpPr>
                  <p:cNvPr id="16" name="135"/>
                  <p:cNvSpPr/>
                  <p:nvPr/>
                </p:nvSpPr>
                <p:spPr>
                  <a:xfrm>
                    <a:off x="4536281" y="4616884"/>
                    <a:ext cx="414537"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rPr sz="1200" kern="1200"/>
                      <a:t>135</a:t>
                    </a:r>
                  </a:p>
                </p:txBody>
              </p:sp>
              <p:sp>
                <p:nvSpPr>
                  <p:cNvPr id="17" name="130"/>
                  <p:cNvSpPr/>
                  <p:nvPr/>
                </p:nvSpPr>
                <p:spPr>
                  <a:xfrm>
                    <a:off x="3574220" y="4616884"/>
                    <a:ext cx="414537"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rPr sz="1200" kern="1200"/>
                      <a:t>130</a:t>
                    </a:r>
                  </a:p>
                </p:txBody>
              </p:sp>
              <p:sp>
                <p:nvSpPr>
                  <p:cNvPr id="18" name="125"/>
                  <p:cNvSpPr/>
                  <p:nvPr/>
                </p:nvSpPr>
                <p:spPr>
                  <a:xfrm>
                    <a:off x="2598538" y="4616884"/>
                    <a:ext cx="414537"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rPr sz="1200" kern="1200"/>
                      <a:t>125</a:t>
                    </a:r>
                  </a:p>
                </p:txBody>
              </p:sp>
              <p:sp>
                <p:nvSpPr>
                  <p:cNvPr id="19" name="145"/>
                  <p:cNvSpPr/>
                  <p:nvPr/>
                </p:nvSpPr>
                <p:spPr>
                  <a:xfrm>
                    <a:off x="6465094" y="3956087"/>
                    <a:ext cx="414537"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rPr sz="1200" kern="1200"/>
                      <a:t>145</a:t>
                    </a:r>
                  </a:p>
                </p:txBody>
              </p:sp>
              <p:sp>
                <p:nvSpPr>
                  <p:cNvPr id="20" name="140"/>
                  <p:cNvSpPr/>
                  <p:nvPr/>
                </p:nvSpPr>
                <p:spPr>
                  <a:xfrm>
                    <a:off x="5503031" y="4340064"/>
                    <a:ext cx="414537"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rPr sz="1200" kern="1200"/>
                      <a:t>140</a:t>
                    </a:r>
                  </a:p>
                </p:txBody>
              </p:sp>
              <p:sp>
                <p:nvSpPr>
                  <p:cNvPr id="21" name="155"/>
                  <p:cNvSpPr/>
                  <p:nvPr/>
                </p:nvSpPr>
                <p:spPr>
                  <a:xfrm>
                    <a:off x="8402835" y="2018346"/>
                    <a:ext cx="414537"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rPr sz="1200" kern="1200"/>
                      <a:t>155</a:t>
                    </a:r>
                  </a:p>
                </p:txBody>
              </p:sp>
              <p:sp>
                <p:nvSpPr>
                  <p:cNvPr id="22" name="150"/>
                  <p:cNvSpPr/>
                  <p:nvPr/>
                </p:nvSpPr>
                <p:spPr>
                  <a:xfrm>
                    <a:off x="7447359" y="2795228"/>
                    <a:ext cx="414537"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rPr sz="1200" kern="1200"/>
                      <a:t>150</a:t>
                    </a:r>
                  </a:p>
                </p:txBody>
              </p:sp>
              <p:sp>
                <p:nvSpPr>
                  <p:cNvPr id="23" name="82Pb"/>
                  <p:cNvSpPr/>
                  <p:nvPr/>
                </p:nvSpPr>
                <p:spPr>
                  <a:xfrm>
                    <a:off x="-53740" y="4313276"/>
                    <a:ext cx="514459"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a:t>82</a:t>
                    </a:r>
                    <a:r>
                      <a:rPr sz="1200" kern="1200"/>
                      <a:t>Pb</a:t>
                    </a:r>
                  </a:p>
                </p:txBody>
              </p:sp>
              <p:sp>
                <p:nvSpPr>
                  <p:cNvPr id="24" name="83Bi"/>
                  <p:cNvSpPr/>
                  <p:nvPr/>
                </p:nvSpPr>
                <p:spPr>
                  <a:xfrm>
                    <a:off x="26431" y="4116823"/>
                    <a:ext cx="437500"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a:t>83</a:t>
                    </a:r>
                    <a:r>
                      <a:rPr sz="1200" kern="1200"/>
                      <a:t>Bi</a:t>
                    </a:r>
                  </a:p>
                </p:txBody>
              </p:sp>
              <p:sp>
                <p:nvSpPr>
                  <p:cNvPr id="25" name="84Po"/>
                  <p:cNvSpPr/>
                  <p:nvPr/>
                </p:nvSpPr>
                <p:spPr>
                  <a:xfrm>
                    <a:off x="-46203" y="3920369"/>
                    <a:ext cx="507099"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a:t>84</a:t>
                    </a:r>
                    <a:r>
                      <a:rPr sz="1200" kern="1200"/>
                      <a:t>Po</a:t>
                    </a:r>
                  </a:p>
                </p:txBody>
              </p:sp>
              <p:sp>
                <p:nvSpPr>
                  <p:cNvPr id="26" name="85At"/>
                  <p:cNvSpPr/>
                  <p:nvPr/>
                </p:nvSpPr>
                <p:spPr>
                  <a:xfrm>
                    <a:off x="17867" y="3723916"/>
                    <a:ext cx="449100"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dirty="0"/>
                      <a:t>85</a:t>
                    </a:r>
                    <a:r>
                      <a:rPr sz="1200" kern="1200" dirty="0"/>
                      <a:t>At</a:t>
                    </a:r>
                  </a:p>
                </p:txBody>
              </p:sp>
              <p:sp>
                <p:nvSpPr>
                  <p:cNvPr id="27" name="86Rn"/>
                  <p:cNvSpPr/>
                  <p:nvPr/>
                </p:nvSpPr>
                <p:spPr>
                  <a:xfrm>
                    <a:off x="-60561" y="3527463"/>
                    <a:ext cx="518597"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a:t>86</a:t>
                    </a:r>
                    <a:r>
                      <a:rPr sz="1200" kern="1200"/>
                      <a:t>Rn</a:t>
                    </a:r>
                  </a:p>
                </p:txBody>
              </p:sp>
              <p:sp>
                <p:nvSpPr>
                  <p:cNvPr id="28" name="87Fr"/>
                  <p:cNvSpPr/>
                  <p:nvPr/>
                </p:nvSpPr>
                <p:spPr>
                  <a:xfrm>
                    <a:off x="12001" y="3331009"/>
                    <a:ext cx="448895"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a:t>87</a:t>
                    </a:r>
                    <a:r>
                      <a:rPr sz="1200" kern="1200"/>
                      <a:t>Fr</a:t>
                    </a:r>
                  </a:p>
                </p:txBody>
              </p:sp>
              <p:sp>
                <p:nvSpPr>
                  <p:cNvPr id="29" name="88Ra"/>
                  <p:cNvSpPr/>
                  <p:nvPr/>
                </p:nvSpPr>
                <p:spPr>
                  <a:xfrm>
                    <a:off x="-60561" y="3134557"/>
                    <a:ext cx="518597"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a:t>88</a:t>
                    </a:r>
                    <a:r>
                      <a:rPr sz="1200" kern="1200"/>
                      <a:t>Ra</a:t>
                    </a:r>
                  </a:p>
                </p:txBody>
              </p:sp>
              <p:sp>
                <p:nvSpPr>
                  <p:cNvPr id="30" name="89Ac"/>
                  <p:cNvSpPr/>
                  <p:nvPr/>
                </p:nvSpPr>
                <p:spPr>
                  <a:xfrm>
                    <a:off x="663027" y="2938104"/>
                    <a:ext cx="495397"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a:t>89</a:t>
                    </a:r>
                    <a:r>
                      <a:rPr sz="1200" kern="1200"/>
                      <a:t>Ac</a:t>
                    </a:r>
                  </a:p>
                </p:txBody>
              </p:sp>
              <p:sp>
                <p:nvSpPr>
                  <p:cNvPr id="31" name="90Th"/>
                  <p:cNvSpPr/>
                  <p:nvPr/>
                </p:nvSpPr>
                <p:spPr>
                  <a:xfrm>
                    <a:off x="854509" y="2741651"/>
                    <a:ext cx="495397"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a:t>90</a:t>
                    </a:r>
                    <a:r>
                      <a:rPr sz="1200" kern="1200"/>
                      <a:t>Th</a:t>
                    </a:r>
                  </a:p>
                </p:txBody>
              </p:sp>
              <p:sp>
                <p:nvSpPr>
                  <p:cNvPr id="32" name="91Pa"/>
                  <p:cNvSpPr/>
                  <p:nvPr/>
                </p:nvSpPr>
                <p:spPr>
                  <a:xfrm>
                    <a:off x="1423236" y="2545198"/>
                    <a:ext cx="507099"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a:t>91</a:t>
                    </a:r>
                    <a:r>
                      <a:rPr sz="1200" kern="1200"/>
                      <a:t>Pa</a:t>
                    </a:r>
                  </a:p>
                </p:txBody>
              </p:sp>
              <p:sp>
                <p:nvSpPr>
                  <p:cNvPr id="33" name="92U"/>
                  <p:cNvSpPr/>
                  <p:nvPr/>
                </p:nvSpPr>
                <p:spPr>
                  <a:xfrm>
                    <a:off x="2296688" y="2366604"/>
                    <a:ext cx="402701"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a:t>92</a:t>
                    </a:r>
                    <a:r>
                      <a:rPr sz="1200" kern="1200"/>
                      <a:t>U</a:t>
                    </a:r>
                  </a:p>
                </p:txBody>
              </p:sp>
              <p:sp>
                <p:nvSpPr>
                  <p:cNvPr id="34" name="93Np"/>
                  <p:cNvSpPr/>
                  <p:nvPr/>
                </p:nvSpPr>
                <p:spPr>
                  <a:xfrm>
                    <a:off x="2363844" y="2170151"/>
                    <a:ext cx="531824"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a:t>93</a:t>
                    </a:r>
                    <a:r>
                      <a:rPr sz="1200" kern="1200"/>
                      <a:t>Np</a:t>
                    </a:r>
                  </a:p>
                </p:txBody>
              </p:sp>
              <p:sp>
                <p:nvSpPr>
                  <p:cNvPr id="35" name="94Pu"/>
                  <p:cNvSpPr/>
                  <p:nvPr/>
                </p:nvSpPr>
                <p:spPr>
                  <a:xfrm>
                    <a:off x="3933402" y="1973698"/>
                    <a:ext cx="507099"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a:t>94</a:t>
                    </a:r>
                    <a:r>
                      <a:rPr sz="1200" kern="1200"/>
                      <a:t>Pu</a:t>
                    </a:r>
                  </a:p>
                </p:txBody>
              </p:sp>
              <p:sp>
                <p:nvSpPr>
                  <p:cNvPr id="36" name="95Am"/>
                  <p:cNvSpPr/>
                  <p:nvPr/>
                </p:nvSpPr>
                <p:spPr>
                  <a:xfrm>
                    <a:off x="4073262" y="1777244"/>
                    <a:ext cx="564793"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a:t>95</a:t>
                    </a:r>
                    <a:r>
                      <a:rPr sz="1200" kern="1200"/>
                      <a:t>Am</a:t>
                    </a:r>
                  </a:p>
                </p:txBody>
              </p:sp>
              <p:sp>
                <p:nvSpPr>
                  <p:cNvPr id="37" name="96Cm"/>
                  <p:cNvSpPr/>
                  <p:nvPr/>
                </p:nvSpPr>
                <p:spPr>
                  <a:xfrm>
                    <a:off x="4248361" y="1580791"/>
                    <a:ext cx="576291"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a:t>96</a:t>
                    </a:r>
                    <a:r>
                      <a:rPr sz="1200" kern="1200"/>
                      <a:t>Cm</a:t>
                    </a:r>
                  </a:p>
                </p:txBody>
              </p:sp>
              <p:sp>
                <p:nvSpPr>
                  <p:cNvPr id="38" name="97Bk"/>
                  <p:cNvSpPr/>
                  <p:nvPr/>
                </p:nvSpPr>
                <p:spPr>
                  <a:xfrm>
                    <a:off x="4530506" y="1384338"/>
                    <a:ext cx="495397"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a:t>97</a:t>
                    </a:r>
                    <a:r>
                      <a:rPr sz="1200" kern="1200"/>
                      <a:t>Bk</a:t>
                    </a:r>
                  </a:p>
                </p:txBody>
              </p:sp>
              <p:sp>
                <p:nvSpPr>
                  <p:cNvPr id="39" name="98Cf"/>
                  <p:cNvSpPr/>
                  <p:nvPr/>
                </p:nvSpPr>
                <p:spPr>
                  <a:xfrm>
                    <a:off x="4939513" y="1205744"/>
                    <a:ext cx="462361"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a:t>98</a:t>
                    </a:r>
                    <a:r>
                      <a:rPr sz="1200" kern="1200"/>
                      <a:t>Cf</a:t>
                    </a:r>
                  </a:p>
                </p:txBody>
              </p:sp>
              <p:sp>
                <p:nvSpPr>
                  <p:cNvPr id="40" name="99Es"/>
                  <p:cNvSpPr/>
                  <p:nvPr/>
                </p:nvSpPr>
                <p:spPr>
                  <a:xfrm>
                    <a:off x="5113969" y="1009291"/>
                    <a:ext cx="495397"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a:t>99</a:t>
                    </a:r>
                    <a:r>
                      <a:rPr sz="1200" kern="1200"/>
                      <a:t>Es</a:t>
                    </a:r>
                  </a:p>
                </p:txBody>
              </p:sp>
              <p:sp>
                <p:nvSpPr>
                  <p:cNvPr id="41" name="100Fm"/>
                  <p:cNvSpPr/>
                  <p:nvPr/>
                </p:nvSpPr>
                <p:spPr>
                  <a:xfrm>
                    <a:off x="5166536" y="812838"/>
                    <a:ext cx="630355"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a:t>100</a:t>
                    </a:r>
                    <a:r>
                      <a:rPr sz="1200" kern="1200"/>
                      <a:t>Fm</a:t>
                    </a:r>
                  </a:p>
                </p:txBody>
              </p:sp>
              <p:sp>
                <p:nvSpPr>
                  <p:cNvPr id="42" name="101Md"/>
                  <p:cNvSpPr/>
                  <p:nvPr/>
                </p:nvSpPr>
                <p:spPr>
                  <a:xfrm>
                    <a:off x="5749433" y="634244"/>
                    <a:ext cx="618960"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a:t>101</a:t>
                    </a:r>
                    <a:r>
                      <a:rPr sz="1200" kern="1200"/>
                      <a:t>Md</a:t>
                    </a:r>
                  </a:p>
                </p:txBody>
              </p:sp>
              <p:sp>
                <p:nvSpPr>
                  <p:cNvPr id="43" name="102No"/>
                  <p:cNvSpPr/>
                  <p:nvPr/>
                </p:nvSpPr>
                <p:spPr>
                  <a:xfrm>
                    <a:off x="6162401" y="455651"/>
                    <a:ext cx="595862"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a:t>102</a:t>
                    </a:r>
                    <a:r>
                      <a:rPr sz="1200" kern="1200"/>
                      <a:t>No</a:t>
                    </a:r>
                  </a:p>
                </p:txBody>
              </p:sp>
              <p:sp>
                <p:nvSpPr>
                  <p:cNvPr id="44" name="103Lr"/>
                  <p:cNvSpPr/>
                  <p:nvPr/>
                </p:nvSpPr>
                <p:spPr>
                  <a:xfrm>
                    <a:off x="6630509" y="250268"/>
                    <a:ext cx="514765"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dirty="0"/>
                      <a:t>103</a:t>
                    </a:r>
                    <a:r>
                      <a:rPr sz="1200" kern="1200" dirty="0"/>
                      <a:t>Lr</a:t>
                    </a:r>
                  </a:p>
                </p:txBody>
              </p:sp>
              <p:sp>
                <p:nvSpPr>
                  <p:cNvPr id="45" name="104Rf"/>
                  <p:cNvSpPr/>
                  <p:nvPr/>
                </p:nvSpPr>
                <p:spPr>
                  <a:xfrm>
                    <a:off x="6794510" y="53816"/>
                    <a:ext cx="537863" cy="3209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r">
                      <a:defRPr sz="2000">
                        <a:latin typeface="Helvetica"/>
                        <a:ea typeface="Helvetica"/>
                        <a:cs typeface="Helvetica"/>
                        <a:sym typeface="Helvetica"/>
                      </a:defRPr>
                    </a:pPr>
                    <a:r>
                      <a:rPr sz="1200" kern="1200" baseline="-5999"/>
                      <a:t>104</a:t>
                    </a:r>
                    <a:r>
                      <a:rPr sz="1200" kern="1200"/>
                      <a:t>Rf</a:t>
                    </a:r>
                  </a:p>
                </p:txBody>
              </p:sp>
              <p:sp>
                <p:nvSpPr>
                  <p:cNvPr id="46" name="円形"/>
                  <p:cNvSpPr/>
                  <p:nvPr/>
                </p:nvSpPr>
                <p:spPr>
                  <a:xfrm>
                    <a:off x="6161484" y="2428875"/>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47" name="円形"/>
                  <p:cNvSpPr/>
                  <p:nvPr/>
                </p:nvSpPr>
                <p:spPr>
                  <a:xfrm>
                    <a:off x="6357937" y="2428875"/>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48" name="円形"/>
                  <p:cNvSpPr/>
                  <p:nvPr/>
                </p:nvSpPr>
                <p:spPr>
                  <a:xfrm>
                    <a:off x="6545461" y="2428875"/>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49" name="円形"/>
                  <p:cNvSpPr/>
                  <p:nvPr/>
                </p:nvSpPr>
                <p:spPr>
                  <a:xfrm>
                    <a:off x="6929437" y="2241351"/>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50" name="円形"/>
                  <p:cNvSpPr/>
                  <p:nvPr/>
                </p:nvSpPr>
                <p:spPr>
                  <a:xfrm>
                    <a:off x="6349008" y="2241351"/>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51" name="円形"/>
                  <p:cNvSpPr/>
                  <p:nvPr/>
                </p:nvSpPr>
                <p:spPr>
                  <a:xfrm>
                    <a:off x="6545461" y="2241351"/>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52" name="円形"/>
                  <p:cNvSpPr/>
                  <p:nvPr/>
                </p:nvSpPr>
                <p:spPr>
                  <a:xfrm>
                    <a:off x="6732984" y="2241351"/>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53" name="円形"/>
                  <p:cNvSpPr/>
                  <p:nvPr/>
                </p:nvSpPr>
                <p:spPr>
                  <a:xfrm>
                    <a:off x="7125890" y="2044898"/>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54" name="円形"/>
                  <p:cNvSpPr/>
                  <p:nvPr/>
                </p:nvSpPr>
                <p:spPr>
                  <a:xfrm>
                    <a:off x="6545461" y="2044898"/>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55" name="円形"/>
                  <p:cNvSpPr/>
                  <p:nvPr/>
                </p:nvSpPr>
                <p:spPr>
                  <a:xfrm>
                    <a:off x="6741914" y="2044898"/>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56" name="円形"/>
                  <p:cNvSpPr/>
                  <p:nvPr/>
                </p:nvSpPr>
                <p:spPr>
                  <a:xfrm>
                    <a:off x="6929437" y="2044898"/>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57" name="円形"/>
                  <p:cNvSpPr/>
                  <p:nvPr/>
                </p:nvSpPr>
                <p:spPr>
                  <a:xfrm>
                    <a:off x="7697390" y="687586"/>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58" name="円形"/>
                  <p:cNvSpPr/>
                  <p:nvPr/>
                </p:nvSpPr>
                <p:spPr>
                  <a:xfrm>
                    <a:off x="7116961" y="687586"/>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59" name="円形"/>
                  <p:cNvSpPr/>
                  <p:nvPr/>
                </p:nvSpPr>
                <p:spPr>
                  <a:xfrm>
                    <a:off x="7313414" y="687586"/>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60" name="円形"/>
                  <p:cNvSpPr/>
                  <p:nvPr/>
                </p:nvSpPr>
                <p:spPr>
                  <a:xfrm>
                    <a:off x="7500937" y="687586"/>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61" name="円形"/>
                  <p:cNvSpPr/>
                  <p:nvPr/>
                </p:nvSpPr>
                <p:spPr>
                  <a:xfrm>
                    <a:off x="7697390" y="884039"/>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62" name="円形"/>
                  <p:cNvSpPr/>
                  <p:nvPr/>
                </p:nvSpPr>
                <p:spPr>
                  <a:xfrm>
                    <a:off x="7893844" y="508992"/>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63" name="円形"/>
                  <p:cNvSpPr/>
                  <p:nvPr/>
                </p:nvSpPr>
                <p:spPr>
                  <a:xfrm>
                    <a:off x="7500937" y="884039"/>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64" name="円形"/>
                  <p:cNvSpPr/>
                  <p:nvPr/>
                </p:nvSpPr>
                <p:spPr>
                  <a:xfrm>
                    <a:off x="4429125" y="2616398"/>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65" name="円形"/>
                  <p:cNvSpPr/>
                  <p:nvPr/>
                </p:nvSpPr>
                <p:spPr>
                  <a:xfrm>
                    <a:off x="4232672" y="2616398"/>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66" name="円形"/>
                  <p:cNvSpPr/>
                  <p:nvPr/>
                </p:nvSpPr>
                <p:spPr>
                  <a:xfrm>
                    <a:off x="4429125" y="2812851"/>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67" name="円形"/>
                  <p:cNvSpPr/>
                  <p:nvPr/>
                </p:nvSpPr>
                <p:spPr>
                  <a:xfrm>
                    <a:off x="4232672" y="2812851"/>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68" name="円形"/>
                  <p:cNvSpPr/>
                  <p:nvPr/>
                </p:nvSpPr>
                <p:spPr>
                  <a:xfrm>
                    <a:off x="4036219" y="3196828"/>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69" name="円形"/>
                  <p:cNvSpPr/>
                  <p:nvPr/>
                </p:nvSpPr>
                <p:spPr>
                  <a:xfrm>
                    <a:off x="3839765" y="3196828"/>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70" name="円形"/>
                  <p:cNvSpPr/>
                  <p:nvPr/>
                </p:nvSpPr>
                <p:spPr>
                  <a:xfrm>
                    <a:off x="4036219" y="3009304"/>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71" name="円形"/>
                  <p:cNvSpPr/>
                  <p:nvPr/>
                </p:nvSpPr>
                <p:spPr>
                  <a:xfrm>
                    <a:off x="3839765" y="3009304"/>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72" name="円形"/>
                  <p:cNvSpPr/>
                  <p:nvPr/>
                </p:nvSpPr>
                <p:spPr>
                  <a:xfrm>
                    <a:off x="2875359" y="4357687"/>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73" name="円形"/>
                  <p:cNvSpPr/>
                  <p:nvPr/>
                </p:nvSpPr>
                <p:spPr>
                  <a:xfrm>
                    <a:off x="2107406" y="4357687"/>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74" name="円形"/>
                  <p:cNvSpPr/>
                  <p:nvPr/>
                </p:nvSpPr>
                <p:spPr>
                  <a:xfrm>
                    <a:off x="2491383" y="4357687"/>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75" name="円形"/>
                  <p:cNvSpPr/>
                  <p:nvPr/>
                </p:nvSpPr>
                <p:spPr>
                  <a:xfrm>
                    <a:off x="2678906" y="4357687"/>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76" name="円形"/>
                  <p:cNvSpPr/>
                  <p:nvPr/>
                </p:nvSpPr>
                <p:spPr>
                  <a:xfrm>
                    <a:off x="2491383" y="3000375"/>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77" name="円形"/>
                  <p:cNvSpPr/>
                  <p:nvPr/>
                </p:nvSpPr>
                <p:spPr>
                  <a:xfrm>
                    <a:off x="1910953" y="3000375"/>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78" name="円形"/>
                  <p:cNvSpPr/>
                  <p:nvPr/>
                </p:nvSpPr>
                <p:spPr>
                  <a:xfrm>
                    <a:off x="2107406" y="3000375"/>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79" name="円形"/>
                  <p:cNvSpPr/>
                  <p:nvPr/>
                </p:nvSpPr>
                <p:spPr>
                  <a:xfrm>
                    <a:off x="2294929" y="3000375"/>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80" name="円形"/>
                  <p:cNvSpPr/>
                  <p:nvPr/>
                </p:nvSpPr>
                <p:spPr>
                  <a:xfrm>
                    <a:off x="2687836" y="3196828"/>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81" name="円形"/>
                  <p:cNvSpPr/>
                  <p:nvPr/>
                </p:nvSpPr>
                <p:spPr>
                  <a:xfrm>
                    <a:off x="2107406" y="3196828"/>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82" name="円形"/>
                  <p:cNvSpPr/>
                  <p:nvPr/>
                </p:nvSpPr>
                <p:spPr>
                  <a:xfrm>
                    <a:off x="2303859" y="3196828"/>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83" name="円形"/>
                  <p:cNvSpPr/>
                  <p:nvPr/>
                </p:nvSpPr>
                <p:spPr>
                  <a:xfrm>
                    <a:off x="2491383" y="3196828"/>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84" name="円形"/>
                  <p:cNvSpPr/>
                  <p:nvPr/>
                </p:nvSpPr>
                <p:spPr>
                  <a:xfrm>
                    <a:off x="2491383" y="3393281"/>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85" name="円形"/>
                  <p:cNvSpPr/>
                  <p:nvPr/>
                </p:nvSpPr>
                <p:spPr>
                  <a:xfrm>
                    <a:off x="1910953" y="3393281"/>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86" name="円形"/>
                  <p:cNvSpPr/>
                  <p:nvPr/>
                </p:nvSpPr>
                <p:spPr>
                  <a:xfrm>
                    <a:off x="2107406" y="3393281"/>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87" name="円形"/>
                  <p:cNvSpPr/>
                  <p:nvPr/>
                </p:nvSpPr>
                <p:spPr>
                  <a:xfrm>
                    <a:off x="2294929" y="3393281"/>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88" name="円形"/>
                  <p:cNvSpPr/>
                  <p:nvPr/>
                </p:nvSpPr>
                <p:spPr>
                  <a:xfrm>
                    <a:off x="1723429" y="3393281"/>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89" name="円形"/>
                  <p:cNvSpPr/>
                  <p:nvPr/>
                </p:nvSpPr>
                <p:spPr>
                  <a:xfrm>
                    <a:off x="1143000" y="3393281"/>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90" name="円形"/>
                  <p:cNvSpPr/>
                  <p:nvPr/>
                </p:nvSpPr>
                <p:spPr>
                  <a:xfrm>
                    <a:off x="1339453" y="3393281"/>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91" name="円形"/>
                  <p:cNvSpPr/>
                  <p:nvPr/>
                </p:nvSpPr>
                <p:spPr>
                  <a:xfrm>
                    <a:off x="1526976" y="3393281"/>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92" name="円形"/>
                  <p:cNvSpPr/>
                  <p:nvPr/>
                </p:nvSpPr>
                <p:spPr>
                  <a:xfrm>
                    <a:off x="2491383" y="3580804"/>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93" name="円形"/>
                  <p:cNvSpPr/>
                  <p:nvPr/>
                </p:nvSpPr>
                <p:spPr>
                  <a:xfrm>
                    <a:off x="1910953" y="3580804"/>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94" name="円形"/>
                  <p:cNvSpPr/>
                  <p:nvPr/>
                </p:nvSpPr>
                <p:spPr>
                  <a:xfrm>
                    <a:off x="2107406" y="3580804"/>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95" name="円形"/>
                  <p:cNvSpPr/>
                  <p:nvPr/>
                </p:nvSpPr>
                <p:spPr>
                  <a:xfrm>
                    <a:off x="2294929" y="3580804"/>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96" name="円形"/>
                  <p:cNvSpPr/>
                  <p:nvPr/>
                </p:nvSpPr>
                <p:spPr>
                  <a:xfrm>
                    <a:off x="1723429" y="3580804"/>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97" name="円形"/>
                  <p:cNvSpPr/>
                  <p:nvPr/>
                </p:nvSpPr>
                <p:spPr>
                  <a:xfrm>
                    <a:off x="1143000" y="3580804"/>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98" name="円形"/>
                  <p:cNvSpPr/>
                  <p:nvPr/>
                </p:nvSpPr>
                <p:spPr>
                  <a:xfrm>
                    <a:off x="1339453" y="3580804"/>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99" name="円形"/>
                  <p:cNvSpPr/>
                  <p:nvPr/>
                </p:nvSpPr>
                <p:spPr>
                  <a:xfrm>
                    <a:off x="1526976" y="3580804"/>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00" name="円形"/>
                  <p:cNvSpPr/>
                  <p:nvPr/>
                </p:nvSpPr>
                <p:spPr>
                  <a:xfrm>
                    <a:off x="2107406" y="3777258"/>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01" name="円形"/>
                  <p:cNvSpPr/>
                  <p:nvPr/>
                </p:nvSpPr>
                <p:spPr>
                  <a:xfrm>
                    <a:off x="2303859" y="3777258"/>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02" name="円形"/>
                  <p:cNvSpPr/>
                  <p:nvPr/>
                </p:nvSpPr>
                <p:spPr>
                  <a:xfrm>
                    <a:off x="1919883" y="3777258"/>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03" name="円形"/>
                  <p:cNvSpPr/>
                  <p:nvPr/>
                </p:nvSpPr>
                <p:spPr>
                  <a:xfrm>
                    <a:off x="1339453" y="3777258"/>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04" name="円形"/>
                  <p:cNvSpPr/>
                  <p:nvPr/>
                </p:nvSpPr>
                <p:spPr>
                  <a:xfrm>
                    <a:off x="1535906" y="3777258"/>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05" name="円形"/>
                  <p:cNvSpPr/>
                  <p:nvPr/>
                </p:nvSpPr>
                <p:spPr>
                  <a:xfrm>
                    <a:off x="1723429" y="3777258"/>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06" name="円形"/>
                  <p:cNvSpPr/>
                  <p:nvPr/>
                </p:nvSpPr>
                <p:spPr>
                  <a:xfrm>
                    <a:off x="1535906" y="3964781"/>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07" name="円形"/>
                  <p:cNvSpPr/>
                  <p:nvPr/>
                </p:nvSpPr>
                <p:spPr>
                  <a:xfrm>
                    <a:off x="1732359" y="3964781"/>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08" name="円形"/>
                  <p:cNvSpPr/>
                  <p:nvPr/>
                </p:nvSpPr>
                <p:spPr>
                  <a:xfrm>
                    <a:off x="1910953" y="3964781"/>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09" name="円形"/>
                  <p:cNvSpPr/>
                  <p:nvPr/>
                </p:nvSpPr>
                <p:spPr>
                  <a:xfrm>
                    <a:off x="6741914" y="2428875"/>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10" name="204, 206-208Pb"/>
                  <p:cNvSpPr/>
                  <p:nvPr/>
                </p:nvSpPr>
                <p:spPr>
                  <a:xfrm>
                    <a:off x="3339703" y="4332033"/>
                    <a:ext cx="1249358" cy="266756"/>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lIns="35717" tIns="35717" rIns="35717" bIns="35717" anchor="ctr"/>
                  <a:lstStyle/>
                  <a:p>
                    <a:pPr>
                      <a:defRPr sz="2000">
                        <a:solidFill>
                          <a:srgbClr val="FFFFFF"/>
                        </a:solidFill>
                        <a:latin typeface="Helvetica"/>
                        <a:ea typeface="Helvetica"/>
                        <a:cs typeface="Helvetica"/>
                        <a:sym typeface="Helvetica"/>
                      </a:defRPr>
                    </a:pPr>
                    <a:r>
                      <a:rPr sz="1200" kern="1200" baseline="31999" dirty="0"/>
                      <a:t>204, 206-208</a:t>
                    </a:r>
                    <a:r>
                      <a:rPr sz="1200" kern="1200" dirty="0"/>
                      <a:t>Pb</a:t>
                    </a:r>
                  </a:p>
                </p:txBody>
              </p:sp>
              <p:sp>
                <p:nvSpPr>
                  <p:cNvPr id="111" name="238U"/>
                  <p:cNvSpPr/>
                  <p:nvPr/>
                </p:nvSpPr>
                <p:spPr>
                  <a:xfrm>
                    <a:off x="6652617" y="2875359"/>
                    <a:ext cx="580430" cy="267891"/>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lIns="35717" tIns="35717" rIns="35717" bIns="35717" anchor="ctr"/>
                  <a:lstStyle/>
                  <a:p>
                    <a:pPr>
                      <a:defRPr sz="2000">
                        <a:solidFill>
                          <a:srgbClr val="FFFFFF"/>
                        </a:solidFill>
                        <a:latin typeface="Helvetica"/>
                        <a:ea typeface="Helvetica"/>
                        <a:cs typeface="Helvetica"/>
                        <a:sym typeface="Helvetica"/>
                      </a:defRPr>
                    </a:pPr>
                    <a:r>
                      <a:rPr sz="1200" kern="1200" baseline="31999"/>
                      <a:t>238</a:t>
                    </a:r>
                    <a:r>
                      <a:rPr sz="1200" kern="1200"/>
                      <a:t>U</a:t>
                    </a:r>
                  </a:p>
                </p:txBody>
              </p:sp>
              <p:sp>
                <p:nvSpPr>
                  <p:cNvPr id="112" name="線"/>
                  <p:cNvSpPr/>
                  <p:nvPr/>
                </p:nvSpPr>
                <p:spPr>
                  <a:xfrm>
                    <a:off x="6857100" y="2669977"/>
                    <a:ext cx="87315" cy="196931"/>
                  </a:xfrm>
                  <a:prstGeom prst="line">
                    <a:avLst/>
                  </a:prstGeom>
                  <a:ln w="25400">
                    <a:solidFill>
                      <a:srgbClr val="000000"/>
                    </a:solidFill>
                    <a:miter lim="400000"/>
                    <a:headEnd type="stealth"/>
                  </a:ln>
                </p:spPr>
                <p:txBody>
                  <a:bodyPr lIns="35717" tIns="35717" rIns="35717" bIns="35717" anchor="ctr"/>
                  <a:lstStyle/>
                  <a:p>
                    <a:pPr defTabSz="321457">
                      <a:defRPr sz="1200"/>
                    </a:pPr>
                    <a:endParaRPr sz="1200" kern="1200"/>
                  </a:p>
                </p:txBody>
              </p:sp>
              <p:sp>
                <p:nvSpPr>
                  <p:cNvPr id="113" name="235U"/>
                  <p:cNvSpPr/>
                  <p:nvPr/>
                </p:nvSpPr>
                <p:spPr>
                  <a:xfrm>
                    <a:off x="5875734" y="2875359"/>
                    <a:ext cx="580430" cy="267891"/>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lIns="35717" tIns="35717" rIns="35717" bIns="35717" anchor="ctr"/>
                  <a:lstStyle/>
                  <a:p>
                    <a:pPr>
                      <a:defRPr sz="2000">
                        <a:solidFill>
                          <a:srgbClr val="FFFFFF"/>
                        </a:solidFill>
                        <a:latin typeface="Helvetica"/>
                        <a:ea typeface="Helvetica"/>
                        <a:cs typeface="Helvetica"/>
                        <a:sym typeface="Helvetica"/>
                      </a:defRPr>
                    </a:pPr>
                    <a:r>
                      <a:rPr sz="1200" kern="1200" baseline="31999"/>
                      <a:t>235</a:t>
                    </a:r>
                    <a:r>
                      <a:rPr sz="1200" kern="1200"/>
                      <a:t>U</a:t>
                    </a:r>
                  </a:p>
                </p:txBody>
              </p:sp>
              <p:sp>
                <p:nvSpPr>
                  <p:cNvPr id="114" name="線"/>
                  <p:cNvSpPr/>
                  <p:nvPr/>
                </p:nvSpPr>
                <p:spPr>
                  <a:xfrm flipH="1">
                    <a:off x="6170414" y="2661047"/>
                    <a:ext cx="98227" cy="205861"/>
                  </a:xfrm>
                  <a:prstGeom prst="line">
                    <a:avLst/>
                  </a:prstGeom>
                  <a:ln w="25400">
                    <a:solidFill>
                      <a:srgbClr val="000000"/>
                    </a:solidFill>
                    <a:miter lim="400000"/>
                    <a:headEnd type="stealth"/>
                  </a:ln>
                </p:spPr>
                <p:txBody>
                  <a:bodyPr lIns="35717" tIns="35717" rIns="35717" bIns="35717" anchor="ctr"/>
                  <a:lstStyle/>
                  <a:p>
                    <a:pPr defTabSz="321457">
                      <a:defRPr sz="1200"/>
                    </a:pPr>
                    <a:endParaRPr sz="1200" kern="1200"/>
                  </a:p>
                </p:txBody>
              </p:sp>
              <p:sp>
                <p:nvSpPr>
                  <p:cNvPr id="115" name="線"/>
                  <p:cNvSpPr/>
                  <p:nvPr/>
                </p:nvSpPr>
                <p:spPr>
                  <a:xfrm>
                    <a:off x="3107159" y="4466477"/>
                    <a:ext cx="242723" cy="1"/>
                  </a:xfrm>
                  <a:prstGeom prst="line">
                    <a:avLst/>
                  </a:prstGeom>
                  <a:ln w="25400">
                    <a:solidFill>
                      <a:srgbClr val="000000"/>
                    </a:solidFill>
                    <a:miter lim="400000"/>
                    <a:headEnd type="stealth"/>
                  </a:ln>
                </p:spPr>
                <p:txBody>
                  <a:bodyPr lIns="35717" tIns="35717" rIns="35717" bIns="35717" anchor="ctr"/>
                  <a:lstStyle/>
                  <a:p>
                    <a:pPr defTabSz="321457">
                      <a:defRPr sz="1200"/>
                    </a:pPr>
                    <a:endParaRPr sz="1200" kern="1200"/>
                  </a:p>
                </p:txBody>
              </p:sp>
              <p:sp>
                <p:nvSpPr>
                  <p:cNvPr id="116" name="円形"/>
                  <p:cNvSpPr/>
                  <p:nvPr/>
                </p:nvSpPr>
                <p:spPr>
                  <a:xfrm>
                    <a:off x="6003969" y="4191076"/>
                    <a:ext cx="214312"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17" name=":  Nuclide measured with our MRTOF"/>
                  <p:cNvSpPr/>
                  <p:nvPr/>
                </p:nvSpPr>
                <p:spPr>
                  <a:xfrm>
                    <a:off x="6201765" y="4107757"/>
                    <a:ext cx="1289235" cy="579401"/>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a:lnSpc>
                        <a:spcPct val="90000"/>
                      </a:lnSpc>
                    </a:pPr>
                    <a:r>
                      <a:rPr sz="1400" kern="1200" dirty="0" smtClean="0"/>
                      <a:t>MRTOF</a:t>
                    </a:r>
                    <a:r>
                      <a:rPr lang="en-US" sz="1400" kern="1200" dirty="0" smtClean="0"/>
                      <a:t>-MS</a:t>
                    </a:r>
                  </a:p>
                  <a:p>
                    <a:pPr>
                      <a:lnSpc>
                        <a:spcPct val="90000"/>
                      </a:lnSpc>
                    </a:pPr>
                    <a:r>
                      <a:rPr lang="en-US" sz="1400" kern="1200" dirty="0" smtClean="0"/>
                      <a:t>@GARIS</a:t>
                    </a:r>
                    <a:r>
                      <a:rPr lang="en-US" altLang="ja-JP" sz="1400" kern="1200" dirty="0" smtClean="0"/>
                      <a:t> II</a:t>
                    </a:r>
                  </a:p>
                </p:txBody>
              </p:sp>
              <p:sp>
                <p:nvSpPr>
                  <p:cNvPr id="118" name="円形"/>
                  <p:cNvSpPr/>
                  <p:nvPr/>
                </p:nvSpPr>
                <p:spPr>
                  <a:xfrm>
                    <a:off x="7518797" y="1062633"/>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19" name="円形"/>
                  <p:cNvSpPr/>
                  <p:nvPr/>
                </p:nvSpPr>
                <p:spPr>
                  <a:xfrm>
                    <a:off x="6938367" y="1062633"/>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20" name="円形"/>
                  <p:cNvSpPr/>
                  <p:nvPr/>
                </p:nvSpPr>
                <p:spPr>
                  <a:xfrm>
                    <a:off x="7322344" y="1062633"/>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21" name="円形"/>
                  <p:cNvSpPr/>
                  <p:nvPr/>
                </p:nvSpPr>
                <p:spPr>
                  <a:xfrm>
                    <a:off x="6938367" y="2428875"/>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22" name="円形"/>
                  <p:cNvSpPr/>
                  <p:nvPr/>
                </p:nvSpPr>
                <p:spPr>
                  <a:xfrm>
                    <a:off x="7125890" y="2428875"/>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23" name="円形"/>
                  <p:cNvSpPr/>
                  <p:nvPr/>
                </p:nvSpPr>
                <p:spPr>
                  <a:xfrm>
                    <a:off x="7125890" y="2241351"/>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24" name="図形"/>
                  <p:cNvSpPr/>
                  <p:nvPr/>
                </p:nvSpPr>
                <p:spPr>
                  <a:xfrm>
                    <a:off x="1055967" y="2920008"/>
                    <a:ext cx="1935478" cy="1348383"/>
                  </a:xfrm>
                  <a:custGeom>
                    <a:avLst/>
                    <a:gdLst/>
                    <a:ahLst/>
                    <a:cxnLst>
                      <a:cxn ang="0">
                        <a:pos x="wd2" y="hd2"/>
                      </a:cxn>
                      <a:cxn ang="5400000">
                        <a:pos x="wd2" y="hd2"/>
                      </a:cxn>
                      <a:cxn ang="10800000">
                        <a:pos x="wd2" y="hd2"/>
                      </a:cxn>
                      <a:cxn ang="16200000">
                        <a:pos x="wd2" y="hd2"/>
                      </a:cxn>
                    </a:cxnLst>
                    <a:rect l="0" t="0" r="r" b="b"/>
                    <a:pathLst>
                      <a:path w="21600" h="21600" extrusionOk="0">
                        <a:moveTo>
                          <a:pt x="8645" y="0"/>
                        </a:moveTo>
                        <a:lnTo>
                          <a:pt x="19308" y="0"/>
                        </a:lnTo>
                        <a:lnTo>
                          <a:pt x="21600" y="6151"/>
                        </a:lnTo>
                        <a:lnTo>
                          <a:pt x="15122" y="21600"/>
                        </a:lnTo>
                        <a:lnTo>
                          <a:pt x="4260" y="21600"/>
                        </a:lnTo>
                        <a:lnTo>
                          <a:pt x="0" y="15467"/>
                        </a:lnTo>
                        <a:lnTo>
                          <a:pt x="74" y="6294"/>
                        </a:lnTo>
                        <a:lnTo>
                          <a:pt x="8645" y="0"/>
                        </a:lnTo>
                        <a:close/>
                      </a:path>
                    </a:pathLst>
                  </a:custGeom>
                  <a:ln w="50800">
                    <a:solidFill>
                      <a:srgbClr val="FF40FF"/>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25" name="線"/>
                  <p:cNvSpPr/>
                  <p:nvPr/>
                </p:nvSpPr>
                <p:spPr>
                  <a:xfrm flipH="1" flipV="1">
                    <a:off x="2034938" y="2459828"/>
                    <a:ext cx="251063" cy="442320"/>
                  </a:xfrm>
                  <a:prstGeom prst="line">
                    <a:avLst/>
                  </a:prstGeom>
                  <a:ln w="50800">
                    <a:solidFill>
                      <a:srgbClr val="FF40FF"/>
                    </a:solidFill>
                    <a:miter lim="400000"/>
                    <a:headEnd type="stealth"/>
                  </a:ln>
                </p:spPr>
                <p:txBody>
                  <a:bodyPr lIns="35717" tIns="35717" rIns="35717" bIns="35717" anchor="ctr"/>
                  <a:lstStyle/>
                  <a:p>
                    <a:pPr defTabSz="321457">
                      <a:defRPr sz="1200"/>
                    </a:pPr>
                    <a:endParaRPr sz="1200" kern="1200"/>
                  </a:p>
                </p:txBody>
              </p:sp>
              <p:sp>
                <p:nvSpPr>
                  <p:cNvPr id="126" name="Fusion-evaporation…"/>
                  <p:cNvSpPr/>
                  <p:nvPr/>
                </p:nvSpPr>
                <p:spPr>
                  <a:xfrm>
                    <a:off x="379460" y="2080617"/>
                    <a:ext cx="1835103" cy="5000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val="1"/>
                    </a:ext>
                  </a:extLst>
                </p:spPr>
                <p:txBody>
                  <a:bodyPr lIns="35717" tIns="35717" rIns="35717" bIns="35717" anchor="ctr"/>
                  <a:lstStyle/>
                  <a:p>
                    <a:pPr>
                      <a:defRPr sz="2000">
                        <a:latin typeface="Helvetica"/>
                        <a:ea typeface="Helvetica"/>
                        <a:cs typeface="Helvetica"/>
                        <a:sym typeface="Helvetica"/>
                      </a:defRPr>
                    </a:pPr>
                    <a:r>
                      <a:rPr sz="1100" kern="1200" dirty="0"/>
                      <a:t>Fusion-evaporation</a:t>
                    </a:r>
                    <a:endParaRPr sz="1100" kern="1200" baseline="31999" dirty="0"/>
                  </a:p>
                  <a:p>
                    <a:pPr>
                      <a:defRPr sz="2000">
                        <a:latin typeface="Helvetica"/>
                        <a:ea typeface="Helvetica"/>
                        <a:cs typeface="Helvetica"/>
                        <a:sym typeface="Helvetica"/>
                      </a:defRPr>
                    </a:pPr>
                    <a:r>
                      <a:rPr sz="1100" kern="1200" baseline="31999" dirty="0"/>
                      <a:t>48</a:t>
                    </a:r>
                    <a:r>
                      <a:rPr sz="1100" kern="1200" dirty="0"/>
                      <a:t>Ca + </a:t>
                    </a:r>
                    <a:r>
                      <a:rPr sz="1100" kern="1200" baseline="31999" dirty="0"/>
                      <a:t>169</a:t>
                    </a:r>
                    <a:r>
                      <a:rPr sz="1100" kern="1200" dirty="0"/>
                      <a:t>Tm/</a:t>
                    </a:r>
                    <a:r>
                      <a:rPr sz="1100" kern="1200" baseline="31999" dirty="0"/>
                      <a:t>165</a:t>
                    </a:r>
                    <a:r>
                      <a:rPr sz="1100" kern="1200" dirty="0"/>
                      <a:t>Ho</a:t>
                    </a:r>
                  </a:p>
                </p:txBody>
              </p:sp>
              <p:sp>
                <p:nvSpPr>
                  <p:cNvPr id="127" name="図形"/>
                  <p:cNvSpPr/>
                  <p:nvPr/>
                </p:nvSpPr>
                <p:spPr>
                  <a:xfrm>
                    <a:off x="3759399" y="2536031"/>
                    <a:ext cx="964406" cy="964406"/>
                  </a:xfrm>
                  <a:custGeom>
                    <a:avLst/>
                    <a:gdLst/>
                    <a:ahLst/>
                    <a:cxnLst>
                      <a:cxn ang="0">
                        <a:pos x="wd2" y="hd2"/>
                      </a:cxn>
                      <a:cxn ang="5400000">
                        <a:pos x="wd2" y="hd2"/>
                      </a:cxn>
                      <a:cxn ang="10800000">
                        <a:pos x="wd2" y="hd2"/>
                      </a:cxn>
                      <a:cxn ang="16200000">
                        <a:pos x="wd2" y="hd2"/>
                      </a:cxn>
                    </a:cxnLst>
                    <a:rect l="0" t="0" r="r" b="b"/>
                    <a:pathLst>
                      <a:path w="21600" h="21600" extrusionOk="0">
                        <a:moveTo>
                          <a:pt x="8600" y="0"/>
                        </a:moveTo>
                        <a:lnTo>
                          <a:pt x="21600" y="0"/>
                        </a:lnTo>
                        <a:lnTo>
                          <a:pt x="21600" y="12800"/>
                        </a:lnTo>
                        <a:lnTo>
                          <a:pt x="13000" y="21600"/>
                        </a:lnTo>
                        <a:lnTo>
                          <a:pt x="0" y="21600"/>
                        </a:lnTo>
                        <a:lnTo>
                          <a:pt x="0" y="8400"/>
                        </a:lnTo>
                        <a:lnTo>
                          <a:pt x="8600" y="0"/>
                        </a:lnTo>
                        <a:close/>
                      </a:path>
                    </a:pathLst>
                  </a:custGeom>
                  <a:ln w="50800">
                    <a:solidFill>
                      <a:srgbClr val="FF40FF"/>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28" name="線"/>
                  <p:cNvSpPr/>
                  <p:nvPr/>
                </p:nvSpPr>
                <p:spPr>
                  <a:xfrm flipH="1" flipV="1">
                    <a:off x="3768328" y="2187774"/>
                    <a:ext cx="251062" cy="442320"/>
                  </a:xfrm>
                  <a:prstGeom prst="line">
                    <a:avLst/>
                  </a:prstGeom>
                  <a:ln w="50800">
                    <a:solidFill>
                      <a:srgbClr val="FF40FF"/>
                    </a:solidFill>
                    <a:miter lim="400000"/>
                    <a:headEnd type="stealth"/>
                  </a:ln>
                </p:spPr>
                <p:txBody>
                  <a:bodyPr lIns="35717" tIns="35717" rIns="35717" bIns="35717" anchor="ctr"/>
                  <a:lstStyle/>
                  <a:p>
                    <a:pPr defTabSz="321457">
                      <a:defRPr sz="1200"/>
                    </a:pPr>
                    <a:endParaRPr sz="1200" kern="1200"/>
                  </a:p>
                </p:txBody>
              </p:sp>
              <p:sp>
                <p:nvSpPr>
                  <p:cNvPr id="129" name="Fusion-evaporation…"/>
                  <p:cNvSpPr/>
                  <p:nvPr/>
                </p:nvSpPr>
                <p:spPr>
                  <a:xfrm>
                    <a:off x="2214453" y="1672496"/>
                    <a:ext cx="1783471" cy="5000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val="1"/>
                    </a:ext>
                  </a:extLst>
                </p:spPr>
                <p:txBody>
                  <a:bodyPr lIns="35717" tIns="35717" rIns="35717" bIns="35717" anchor="ctr"/>
                  <a:lstStyle/>
                  <a:p>
                    <a:pPr>
                      <a:defRPr sz="2000">
                        <a:solidFill>
                          <a:srgbClr val="FF40FF"/>
                        </a:solidFill>
                        <a:latin typeface="Helvetica"/>
                        <a:ea typeface="Helvetica"/>
                        <a:cs typeface="Helvetica"/>
                        <a:sym typeface="Helvetica"/>
                      </a:defRPr>
                    </a:pPr>
                    <a:r>
                      <a:rPr sz="1100" kern="1200" dirty="0"/>
                      <a:t>Fusion-evaporation</a:t>
                    </a:r>
                    <a:endParaRPr sz="1100" kern="1200" baseline="31999" dirty="0"/>
                  </a:p>
                  <a:p>
                    <a:pPr>
                      <a:defRPr sz="2000">
                        <a:solidFill>
                          <a:srgbClr val="FF40FF"/>
                        </a:solidFill>
                        <a:latin typeface="Helvetica"/>
                        <a:ea typeface="Helvetica"/>
                        <a:cs typeface="Helvetica"/>
                        <a:sym typeface="Helvetica"/>
                      </a:defRPr>
                    </a:pPr>
                    <a:r>
                      <a:rPr sz="1100" kern="1200" baseline="31999" dirty="0"/>
                      <a:t>18</a:t>
                    </a:r>
                    <a:r>
                      <a:rPr sz="1100" kern="1200" dirty="0"/>
                      <a:t>O/</a:t>
                    </a:r>
                    <a:r>
                      <a:rPr sz="1100" kern="1200" baseline="31999" dirty="0"/>
                      <a:t>19</a:t>
                    </a:r>
                    <a:r>
                      <a:rPr sz="1100" kern="1200" dirty="0"/>
                      <a:t>F + </a:t>
                    </a:r>
                    <a:r>
                      <a:rPr sz="1100" kern="1200" baseline="31999" dirty="0"/>
                      <a:t>208</a:t>
                    </a:r>
                    <a:r>
                      <a:rPr sz="1100" kern="1200" dirty="0"/>
                      <a:t>Pb/</a:t>
                    </a:r>
                    <a:r>
                      <a:rPr sz="1100" kern="1200" baseline="31999" dirty="0"/>
                      <a:t>209</a:t>
                    </a:r>
                    <a:r>
                      <a:rPr sz="1100" kern="1200" dirty="0"/>
                      <a:t>Bi</a:t>
                    </a:r>
                  </a:p>
                </p:txBody>
              </p:sp>
              <p:sp>
                <p:nvSpPr>
                  <p:cNvPr id="130" name="図形"/>
                  <p:cNvSpPr/>
                  <p:nvPr/>
                </p:nvSpPr>
                <p:spPr>
                  <a:xfrm>
                    <a:off x="6072187" y="1955602"/>
                    <a:ext cx="1357313" cy="767953"/>
                  </a:xfrm>
                  <a:custGeom>
                    <a:avLst/>
                    <a:gdLst/>
                    <a:ahLst/>
                    <a:cxnLst>
                      <a:cxn ang="0">
                        <a:pos x="wd2" y="hd2"/>
                      </a:cxn>
                      <a:cxn ang="5400000">
                        <a:pos x="wd2" y="hd2"/>
                      </a:cxn>
                      <a:cxn ang="10800000">
                        <a:pos x="wd2" y="hd2"/>
                      </a:cxn>
                      <a:cxn ang="16200000">
                        <a:pos x="wd2" y="hd2"/>
                      </a:cxn>
                    </a:cxnLst>
                    <a:rect l="0" t="0" r="r" b="b"/>
                    <a:pathLst>
                      <a:path w="21600" h="21600" extrusionOk="0">
                        <a:moveTo>
                          <a:pt x="6253" y="0"/>
                        </a:moveTo>
                        <a:lnTo>
                          <a:pt x="21600" y="251"/>
                        </a:lnTo>
                        <a:lnTo>
                          <a:pt x="21458" y="21600"/>
                        </a:lnTo>
                        <a:lnTo>
                          <a:pt x="87" y="21462"/>
                        </a:lnTo>
                        <a:lnTo>
                          <a:pt x="0" y="11051"/>
                        </a:lnTo>
                        <a:lnTo>
                          <a:pt x="6253" y="0"/>
                        </a:lnTo>
                        <a:close/>
                      </a:path>
                    </a:pathLst>
                  </a:custGeom>
                  <a:ln w="50800">
                    <a:solidFill>
                      <a:srgbClr val="FF40FF"/>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31" name="図形"/>
                  <p:cNvSpPr/>
                  <p:nvPr/>
                </p:nvSpPr>
                <p:spPr>
                  <a:xfrm>
                    <a:off x="6858000" y="410766"/>
                    <a:ext cx="1339453" cy="964406"/>
                  </a:xfrm>
                  <a:custGeom>
                    <a:avLst/>
                    <a:gdLst/>
                    <a:ahLst/>
                    <a:cxnLst>
                      <a:cxn ang="0">
                        <a:pos x="wd2" y="hd2"/>
                      </a:cxn>
                      <a:cxn ang="5400000">
                        <a:pos x="wd2" y="hd2"/>
                      </a:cxn>
                      <a:cxn ang="10800000">
                        <a:pos x="wd2" y="hd2"/>
                      </a:cxn>
                      <a:cxn ang="16200000">
                        <a:pos x="wd2" y="hd2"/>
                      </a:cxn>
                    </a:cxnLst>
                    <a:rect l="0" t="0" r="r" b="b"/>
                    <a:pathLst>
                      <a:path w="21600" h="21600" extrusionOk="0">
                        <a:moveTo>
                          <a:pt x="3024" y="4400"/>
                        </a:moveTo>
                        <a:lnTo>
                          <a:pt x="18576" y="0"/>
                        </a:lnTo>
                        <a:lnTo>
                          <a:pt x="21600" y="4400"/>
                        </a:lnTo>
                        <a:lnTo>
                          <a:pt x="15552" y="21600"/>
                        </a:lnTo>
                        <a:lnTo>
                          <a:pt x="0" y="21600"/>
                        </a:lnTo>
                        <a:lnTo>
                          <a:pt x="0" y="12800"/>
                        </a:lnTo>
                        <a:lnTo>
                          <a:pt x="3024" y="4400"/>
                        </a:lnTo>
                        <a:close/>
                      </a:path>
                    </a:pathLst>
                  </a:custGeom>
                  <a:ln w="50800">
                    <a:solidFill>
                      <a:srgbClr val="FF40FF"/>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32" name="線"/>
                  <p:cNvSpPr/>
                  <p:nvPr/>
                </p:nvSpPr>
                <p:spPr>
                  <a:xfrm flipH="1" flipV="1">
                    <a:off x="4795242" y="1321594"/>
                    <a:ext cx="1446609" cy="830462"/>
                  </a:xfrm>
                  <a:prstGeom prst="line">
                    <a:avLst/>
                  </a:prstGeom>
                  <a:ln w="50800">
                    <a:solidFill>
                      <a:srgbClr val="FF40FF"/>
                    </a:solidFill>
                    <a:miter lim="400000"/>
                    <a:headEnd type="stealth"/>
                  </a:ln>
                </p:spPr>
                <p:txBody>
                  <a:bodyPr lIns="35717" tIns="35717" rIns="35717" bIns="35717" anchor="ctr"/>
                  <a:lstStyle/>
                  <a:p>
                    <a:pPr defTabSz="321457">
                      <a:defRPr sz="1200"/>
                    </a:pPr>
                    <a:endParaRPr sz="1200" kern="1200"/>
                  </a:p>
                </p:txBody>
              </p:sp>
              <p:sp>
                <p:nvSpPr>
                  <p:cNvPr id="133" name="Transfer…"/>
                  <p:cNvSpPr/>
                  <p:nvPr/>
                </p:nvSpPr>
                <p:spPr>
                  <a:xfrm>
                    <a:off x="3384352" y="834427"/>
                    <a:ext cx="1706279" cy="5000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val="1"/>
                    </a:ext>
                  </a:extLst>
                </p:spPr>
                <p:txBody>
                  <a:bodyPr lIns="35717" tIns="35717" rIns="35717" bIns="35717" anchor="ctr"/>
                  <a:lstStyle/>
                  <a:p>
                    <a:pPr>
                      <a:defRPr sz="2000">
                        <a:latin typeface="Helvetica"/>
                        <a:ea typeface="Helvetica"/>
                        <a:cs typeface="Helvetica"/>
                        <a:sym typeface="Helvetica"/>
                      </a:defRPr>
                    </a:pPr>
                    <a:r>
                      <a:rPr sz="1100" kern="1200" dirty="0"/>
                      <a:t>Transfer</a:t>
                    </a:r>
                    <a:endParaRPr sz="1100" kern="1200" baseline="31999" dirty="0"/>
                  </a:p>
                  <a:p>
                    <a:pPr>
                      <a:defRPr sz="2000">
                        <a:latin typeface="Helvetica"/>
                        <a:ea typeface="Helvetica"/>
                        <a:cs typeface="Helvetica"/>
                        <a:sym typeface="Helvetica"/>
                      </a:defRPr>
                    </a:pPr>
                    <a:r>
                      <a:rPr sz="1100" kern="1200" baseline="31999" dirty="0"/>
                      <a:t>18</a:t>
                    </a:r>
                    <a:r>
                      <a:rPr sz="1100" kern="1200" dirty="0"/>
                      <a:t>O/</a:t>
                    </a:r>
                    <a:r>
                      <a:rPr sz="1100" kern="1200" baseline="31999" dirty="0"/>
                      <a:t>19</a:t>
                    </a:r>
                    <a:r>
                      <a:rPr sz="1100" kern="1200" dirty="0"/>
                      <a:t>F + </a:t>
                    </a:r>
                    <a:r>
                      <a:rPr sz="1100" kern="1200" baseline="31999" dirty="0"/>
                      <a:t>235</a:t>
                    </a:r>
                    <a:r>
                      <a:rPr sz="1100" kern="1200" dirty="0"/>
                      <a:t>U/</a:t>
                    </a:r>
                    <a:r>
                      <a:rPr sz="1100" kern="1200" baseline="31999" dirty="0"/>
                      <a:t>238</a:t>
                    </a:r>
                    <a:r>
                      <a:rPr sz="1100" kern="1200" dirty="0"/>
                      <a:t>U</a:t>
                    </a:r>
                  </a:p>
                </p:txBody>
              </p:sp>
              <p:sp>
                <p:nvSpPr>
                  <p:cNvPr id="134" name="線"/>
                  <p:cNvSpPr/>
                  <p:nvPr/>
                </p:nvSpPr>
                <p:spPr>
                  <a:xfrm flipH="1" flipV="1">
                    <a:off x="5480442" y="391664"/>
                    <a:ext cx="1386488" cy="545953"/>
                  </a:xfrm>
                  <a:prstGeom prst="line">
                    <a:avLst/>
                  </a:prstGeom>
                  <a:ln w="50800">
                    <a:solidFill>
                      <a:srgbClr val="FF40FF"/>
                    </a:solidFill>
                    <a:miter lim="400000"/>
                    <a:headEnd type="stealth"/>
                  </a:ln>
                </p:spPr>
                <p:txBody>
                  <a:bodyPr lIns="35717" tIns="35717" rIns="35717" bIns="35717" anchor="ctr"/>
                  <a:lstStyle/>
                  <a:p>
                    <a:pPr defTabSz="321457">
                      <a:defRPr sz="1200"/>
                    </a:pPr>
                    <a:endParaRPr sz="1200" kern="1200"/>
                  </a:p>
                </p:txBody>
              </p:sp>
              <p:sp>
                <p:nvSpPr>
                  <p:cNvPr id="135" name="Fusion-evaporation…"/>
                  <p:cNvSpPr/>
                  <p:nvPr/>
                </p:nvSpPr>
                <p:spPr>
                  <a:xfrm>
                    <a:off x="3964781" y="19182"/>
                    <a:ext cx="1949856" cy="750094"/>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val="1"/>
                    </a:ext>
                  </a:extLst>
                </p:spPr>
                <p:txBody>
                  <a:bodyPr lIns="35717" tIns="35717" rIns="35717" bIns="35717" anchor="ctr"/>
                  <a:lstStyle/>
                  <a:p>
                    <a:pPr>
                      <a:defRPr sz="2000">
                        <a:solidFill>
                          <a:srgbClr val="FF40FF"/>
                        </a:solidFill>
                        <a:latin typeface="Helvetica"/>
                        <a:ea typeface="Helvetica"/>
                        <a:cs typeface="Helvetica"/>
                        <a:sym typeface="Helvetica"/>
                      </a:defRPr>
                    </a:pPr>
                    <a:r>
                      <a:rPr sz="1100" kern="1200" dirty="0"/>
                      <a:t>Fusion-evaporation</a:t>
                    </a:r>
                  </a:p>
                  <a:p>
                    <a:pPr>
                      <a:defRPr sz="2000">
                        <a:solidFill>
                          <a:srgbClr val="FF40FF"/>
                        </a:solidFill>
                        <a:latin typeface="Helvetica"/>
                        <a:ea typeface="Helvetica"/>
                        <a:cs typeface="Helvetica"/>
                        <a:sym typeface="Helvetica"/>
                      </a:defRPr>
                    </a:pPr>
                    <a:r>
                      <a:rPr sz="1100" kern="1200" baseline="31999" dirty="0"/>
                      <a:t>48</a:t>
                    </a:r>
                    <a:r>
                      <a:rPr sz="1100" kern="1200" dirty="0"/>
                      <a:t>Ca + </a:t>
                    </a:r>
                    <a:r>
                      <a:rPr sz="1100" kern="1200" baseline="31999" dirty="0"/>
                      <a:t>203,205</a:t>
                    </a:r>
                    <a:r>
                      <a:rPr sz="1100" kern="1200" dirty="0"/>
                      <a:t>Tl/</a:t>
                    </a:r>
                    <a:r>
                      <a:rPr sz="1100" kern="1200" baseline="31999" dirty="0"/>
                      <a:t>208</a:t>
                    </a:r>
                    <a:r>
                      <a:rPr sz="1100" kern="1200" dirty="0"/>
                      <a:t>Pb</a:t>
                    </a:r>
                    <a:endParaRPr sz="1100" kern="1200" baseline="31999" dirty="0"/>
                  </a:p>
                  <a:p>
                    <a:pPr>
                      <a:defRPr sz="2000">
                        <a:solidFill>
                          <a:srgbClr val="FF40FF"/>
                        </a:solidFill>
                        <a:latin typeface="Helvetica"/>
                        <a:ea typeface="Helvetica"/>
                        <a:cs typeface="Helvetica"/>
                        <a:sym typeface="Helvetica"/>
                      </a:defRPr>
                    </a:pPr>
                    <a:r>
                      <a:rPr sz="1100" kern="1200" baseline="31999" dirty="0"/>
                      <a:t>18</a:t>
                    </a:r>
                    <a:r>
                      <a:rPr sz="1100" kern="1200" dirty="0"/>
                      <a:t>O/</a:t>
                    </a:r>
                    <a:r>
                      <a:rPr sz="1100" kern="1200" baseline="31999" dirty="0"/>
                      <a:t>19</a:t>
                    </a:r>
                    <a:r>
                      <a:rPr sz="1100" kern="1200" dirty="0"/>
                      <a:t>F + </a:t>
                    </a:r>
                    <a:r>
                      <a:rPr sz="1100" kern="1200" baseline="31999" dirty="0"/>
                      <a:t>232</a:t>
                    </a:r>
                    <a:r>
                      <a:rPr sz="1100" kern="1200" dirty="0"/>
                      <a:t>Th/</a:t>
                    </a:r>
                    <a:r>
                      <a:rPr sz="1100" kern="1200" baseline="31999" dirty="0"/>
                      <a:t>238</a:t>
                    </a:r>
                    <a:r>
                      <a:rPr sz="1100" kern="1200" dirty="0"/>
                      <a:t>U</a:t>
                    </a:r>
                  </a:p>
                </p:txBody>
              </p:sp>
              <p:sp>
                <p:nvSpPr>
                  <p:cNvPr id="136" name="円形"/>
                  <p:cNvSpPr/>
                  <p:nvPr/>
                </p:nvSpPr>
                <p:spPr>
                  <a:xfrm>
                    <a:off x="3062883" y="3973711"/>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37" name="円形"/>
                  <p:cNvSpPr/>
                  <p:nvPr/>
                </p:nvSpPr>
                <p:spPr>
                  <a:xfrm>
                    <a:off x="2678906" y="3973711"/>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sp>
                <p:nvSpPr>
                  <p:cNvPr id="138" name="円形"/>
                  <p:cNvSpPr/>
                  <p:nvPr/>
                </p:nvSpPr>
                <p:spPr>
                  <a:xfrm>
                    <a:off x="2866429" y="3973711"/>
                    <a:ext cx="214313" cy="214313"/>
                  </a:xfrm>
                  <a:prstGeom prst="ellipse">
                    <a:avLst/>
                  </a:prstGeom>
                  <a:ln w="50800">
                    <a:solidFill>
                      <a:srgbClr val="000000"/>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kern="1200"/>
                  </a:p>
                </p:txBody>
              </p:sp>
            </p:grpSp>
            <p:sp>
              <p:nvSpPr>
                <p:cNvPr id="143" name="テキスト ボックス 142"/>
                <p:cNvSpPr txBox="1"/>
                <p:nvPr/>
              </p:nvSpPr>
              <p:spPr>
                <a:xfrm>
                  <a:off x="6608900" y="1234617"/>
                  <a:ext cx="2844211" cy="369332"/>
                </a:xfrm>
                <a:prstGeom prst="rect">
                  <a:avLst/>
                </a:prstGeom>
                <a:noFill/>
              </p:spPr>
              <p:txBody>
                <a:bodyPr wrap="none" rtlCol="0">
                  <a:spAutoFit/>
                </a:bodyPr>
                <a:lstStyle/>
                <a:p>
                  <a:r>
                    <a:rPr lang="en-US" dirty="0" smtClean="0"/>
                    <a:t>Firstly installed at GARIS II</a:t>
                  </a:r>
                  <a:endParaRPr lang="en-US" dirty="0"/>
                </a:p>
              </p:txBody>
            </p:sp>
            <p:sp>
              <p:nvSpPr>
                <p:cNvPr id="144" name="テキスト ボックス 143"/>
                <p:cNvSpPr txBox="1"/>
                <p:nvPr/>
              </p:nvSpPr>
              <p:spPr>
                <a:xfrm>
                  <a:off x="2744035" y="5604751"/>
                  <a:ext cx="7143687" cy="1384995"/>
                </a:xfrm>
                <a:prstGeom prst="rect">
                  <a:avLst/>
                </a:prstGeom>
                <a:noFill/>
              </p:spPr>
              <p:txBody>
                <a:bodyPr wrap="none" rtlCol="0">
                  <a:spAutoFit/>
                </a:bodyPr>
                <a:lstStyle/>
                <a:p>
                  <a:r>
                    <a:rPr lang="en-US" sz="1200" dirty="0" smtClean="0">
                      <a:latin typeface="メイリオ"/>
                      <a:ea typeface="メイリオ"/>
                      <a:cs typeface="メイリオ"/>
                    </a:rPr>
                    <a:t>• Masses of </a:t>
                  </a:r>
                  <a:r>
                    <a:rPr lang="en-US" sz="1200" b="1" dirty="0" smtClean="0">
                      <a:solidFill>
                        <a:srgbClr val="0000FF"/>
                      </a:solidFill>
                      <a:latin typeface="メイリオ"/>
                      <a:ea typeface="メイリオ"/>
                      <a:cs typeface="メイリオ"/>
                    </a:rPr>
                    <a:t>more than 80 isotopes were measured</a:t>
                  </a:r>
                  <a:r>
                    <a:rPr lang="en-US" sz="1200" b="1" dirty="0" smtClean="0">
                      <a:latin typeface="メイリオ"/>
                      <a:ea typeface="メイリオ"/>
                      <a:cs typeface="メイリオ"/>
                    </a:rPr>
                    <a:t> </a:t>
                  </a:r>
                  <a:r>
                    <a:rPr lang="en-US" sz="1200" dirty="0" smtClean="0">
                      <a:latin typeface="メイリオ"/>
                      <a:ea typeface="メイリオ"/>
                      <a:cs typeface="メイリオ"/>
                    </a:rPr>
                    <a:t>in 2016-2017</a:t>
                  </a:r>
                </a:p>
                <a:p>
                  <a:r>
                    <a:rPr lang="en-US" sz="1200" dirty="0" smtClean="0">
                      <a:latin typeface="メイリオ"/>
                      <a:ea typeface="メイリオ"/>
                      <a:cs typeface="メイリオ"/>
                    </a:rPr>
                    <a:t>• More than 30 masses of them were directly measured for the first time</a:t>
                  </a:r>
                </a:p>
                <a:p>
                  <a:r>
                    <a:rPr lang="en-US" sz="1200" dirty="0" smtClean="0">
                      <a:latin typeface="メイリオ"/>
                      <a:ea typeface="メイリオ"/>
                      <a:cs typeface="メイリオ"/>
                    </a:rPr>
                    <a:t>• 6 of them (</a:t>
                  </a:r>
                  <a:r>
                    <a:rPr lang="en-US" sz="1200" b="1" baseline="30000" dirty="0" smtClean="0">
                      <a:solidFill>
                        <a:srgbClr val="0000FF"/>
                      </a:solidFill>
                      <a:latin typeface="メイリオ"/>
                      <a:ea typeface="メイリオ"/>
                      <a:cs typeface="メイリオ"/>
                    </a:rPr>
                    <a:t>246, 247, 248</a:t>
                  </a:r>
                  <a:r>
                    <a:rPr lang="en-US" sz="1200" b="1" dirty="0" smtClean="0">
                      <a:solidFill>
                        <a:srgbClr val="0000FF"/>
                      </a:solidFill>
                      <a:latin typeface="メイリオ"/>
                      <a:ea typeface="メイリオ"/>
                      <a:cs typeface="メイリオ"/>
                    </a:rPr>
                    <a:t>Es, </a:t>
                  </a:r>
                  <a:r>
                    <a:rPr lang="en-US" sz="1200" b="1" baseline="30000" dirty="0" smtClean="0">
                      <a:solidFill>
                        <a:srgbClr val="0000FF"/>
                      </a:solidFill>
                      <a:latin typeface="メイリオ"/>
                      <a:ea typeface="メイリオ"/>
                      <a:cs typeface="メイリオ"/>
                    </a:rPr>
                    <a:t>249, 250, 252</a:t>
                  </a:r>
                  <a:r>
                    <a:rPr lang="en-US" sz="1200" b="1" dirty="0" smtClean="0">
                      <a:solidFill>
                        <a:srgbClr val="0000FF"/>
                      </a:solidFill>
                      <a:latin typeface="メイリオ"/>
                      <a:ea typeface="メイリオ"/>
                      <a:cs typeface="メイリオ"/>
                    </a:rPr>
                    <a:t>Md</a:t>
                  </a:r>
                  <a:r>
                    <a:rPr lang="en-US" sz="1200" dirty="0" smtClean="0">
                      <a:latin typeface="メイリオ"/>
                      <a:ea typeface="メイリオ"/>
                      <a:cs typeface="メイリオ"/>
                    </a:rPr>
                    <a:t>) were newly determined</a:t>
                  </a:r>
                </a:p>
                <a:p>
                  <a:r>
                    <a:rPr lang="en-US" sz="1200" dirty="0" smtClean="0">
                      <a:latin typeface="メイリオ"/>
                      <a:ea typeface="メイリオ"/>
                      <a:cs typeface="メイリオ"/>
                    </a:rPr>
                    <a:t>• Highest precision of </a:t>
                  </a:r>
                  <a:r>
                    <a:rPr lang="en-US" sz="1200" b="1" dirty="0" smtClean="0">
                      <a:solidFill>
                        <a:srgbClr val="0000FF"/>
                      </a:solidFill>
                      <a:latin typeface="メイリオ"/>
                      <a:ea typeface="メイリオ"/>
                      <a:cs typeface="メイリオ"/>
                    </a:rPr>
                    <a:t>3.5x10</a:t>
                  </a:r>
                  <a:r>
                    <a:rPr lang="en-US" sz="1200" b="1" baseline="30000" dirty="0" smtClean="0">
                      <a:solidFill>
                        <a:srgbClr val="0000FF"/>
                      </a:solidFill>
                      <a:latin typeface="メイリオ"/>
                      <a:ea typeface="メイリオ"/>
                      <a:cs typeface="メイリオ"/>
                    </a:rPr>
                    <a:t>-8</a:t>
                  </a:r>
                  <a:r>
                    <a:rPr lang="en-US" sz="1200" b="1" dirty="0" smtClean="0">
                      <a:solidFill>
                        <a:srgbClr val="0000FF"/>
                      </a:solidFill>
                      <a:latin typeface="メイリオ"/>
                      <a:ea typeface="メイリオ"/>
                      <a:cs typeface="メイリオ"/>
                    </a:rPr>
                    <a:t> (2.8 </a:t>
                  </a:r>
                  <a:r>
                    <a:rPr lang="en-US" sz="1200" b="1" dirty="0" err="1" smtClean="0">
                      <a:solidFill>
                        <a:srgbClr val="0000FF"/>
                      </a:solidFill>
                      <a:latin typeface="メイリオ"/>
                      <a:ea typeface="メイリオ"/>
                      <a:cs typeface="メイリオ"/>
                    </a:rPr>
                    <a:t>keV</a:t>
                  </a:r>
                  <a:r>
                    <a:rPr lang="en-US" sz="1200" b="1" dirty="0" smtClean="0">
                      <a:solidFill>
                        <a:srgbClr val="0000FF"/>
                      </a:solidFill>
                      <a:latin typeface="メイリオ"/>
                      <a:ea typeface="メイリオ"/>
                      <a:cs typeface="メイリオ"/>
                    </a:rPr>
                    <a:t>!!) using 10</a:t>
                  </a:r>
                  <a:r>
                    <a:rPr lang="en-US" sz="1200" b="1" baseline="30000" dirty="0" smtClean="0">
                      <a:solidFill>
                        <a:srgbClr val="0000FF"/>
                      </a:solidFill>
                      <a:latin typeface="メイリオ"/>
                      <a:ea typeface="メイリオ"/>
                      <a:cs typeface="メイリオ"/>
                    </a:rPr>
                    <a:t>4</a:t>
                  </a:r>
                  <a:r>
                    <a:rPr lang="en-US" sz="1200" b="1" dirty="0" smtClean="0">
                      <a:solidFill>
                        <a:srgbClr val="0000FF"/>
                      </a:solidFill>
                      <a:latin typeface="メイリオ"/>
                      <a:ea typeface="メイリオ"/>
                      <a:cs typeface="メイリオ"/>
                    </a:rPr>
                    <a:t> ions was achieved for </a:t>
                  </a:r>
                  <a:r>
                    <a:rPr lang="en-US" sz="1200" b="1" baseline="30000" dirty="0" smtClean="0">
                      <a:solidFill>
                        <a:srgbClr val="0000FF"/>
                      </a:solidFill>
                      <a:latin typeface="メイリオ"/>
                      <a:ea typeface="メイリオ"/>
                      <a:cs typeface="メイリオ"/>
                    </a:rPr>
                    <a:t>65</a:t>
                  </a:r>
                  <a:r>
                    <a:rPr lang="en-US" sz="1200" b="1" dirty="0" smtClean="0">
                      <a:solidFill>
                        <a:srgbClr val="0000FF"/>
                      </a:solidFill>
                      <a:latin typeface="メイリオ"/>
                      <a:ea typeface="メイリオ"/>
                      <a:cs typeface="メイリオ"/>
                    </a:rPr>
                    <a:t>Ga</a:t>
                  </a:r>
                  <a:r>
                    <a:rPr lang="en-US" sz="1200" b="1" baseline="30000" dirty="0" smtClean="0">
                      <a:solidFill>
                        <a:srgbClr val="0000FF"/>
                      </a:solidFill>
                      <a:latin typeface="メイリオ"/>
                      <a:ea typeface="メイリオ"/>
                      <a:cs typeface="メイリオ"/>
                    </a:rPr>
                    <a:t>+</a:t>
                  </a:r>
                  <a:endParaRPr lang="en-US" sz="1200" b="1" dirty="0" smtClean="0">
                    <a:solidFill>
                      <a:srgbClr val="0000FF"/>
                    </a:solidFill>
                    <a:latin typeface="メイリオ"/>
                    <a:ea typeface="メイリオ"/>
                    <a:cs typeface="メイリオ"/>
                  </a:endParaRPr>
                </a:p>
                <a:p>
                  <a:r>
                    <a:rPr lang="en-US" altLang="ja-JP" sz="1200" dirty="0" smtClean="0">
                      <a:latin typeface="メイリオ"/>
                      <a:ea typeface="メイリオ"/>
                      <a:cs typeface="メイリオ"/>
                    </a:rPr>
                    <a:t>→</a:t>
                  </a:r>
                  <a:r>
                    <a:rPr lang="ja-JP" altLang="en-US" sz="1200" dirty="0" smtClean="0">
                      <a:latin typeface="メイリオ"/>
                      <a:ea typeface="メイリオ"/>
                      <a:cs typeface="メイリオ"/>
                    </a:rPr>
                    <a:t>　</a:t>
                  </a:r>
                  <a:r>
                    <a:rPr lang="en-US" altLang="ja-JP" sz="1200" dirty="0" smtClean="0">
                      <a:latin typeface="メイリオ"/>
                      <a:ea typeface="メイリオ"/>
                      <a:cs typeface="メイリオ"/>
                    </a:rPr>
                    <a:t>Feasible for accurate mass measurements in A=60~80 proton-rich mass region </a:t>
                  </a:r>
                </a:p>
                <a:p>
                  <a:r>
                    <a:rPr lang="ja-JP" altLang="ja-JP" sz="1200" dirty="0">
                      <a:latin typeface="メイリオ"/>
                      <a:ea typeface="メイリオ"/>
                      <a:cs typeface="メイリオ"/>
                    </a:rPr>
                    <a:t>　</a:t>
                  </a:r>
                  <a:r>
                    <a:rPr lang="ja-JP" altLang="en-US" sz="1200" dirty="0" smtClean="0">
                      <a:latin typeface="メイリオ"/>
                      <a:ea typeface="メイリオ"/>
                      <a:cs typeface="メイリオ"/>
                    </a:rPr>
                    <a:t>　</a:t>
                  </a:r>
                  <a:r>
                    <a:rPr lang="en-US" altLang="ja-JP" sz="1200" dirty="0" smtClean="0">
                      <a:latin typeface="メイリオ"/>
                      <a:ea typeface="メイリオ"/>
                      <a:cs typeface="メイリオ"/>
                    </a:rPr>
                    <a:t>relevant to the </a:t>
                  </a:r>
                  <a:r>
                    <a:rPr lang="en-US" altLang="ja-JP" sz="1200" dirty="0" err="1" smtClean="0">
                      <a:latin typeface="メイリオ"/>
                      <a:ea typeface="メイリオ"/>
                      <a:cs typeface="メイリオ"/>
                    </a:rPr>
                    <a:t>rp</a:t>
                  </a:r>
                  <a:r>
                    <a:rPr lang="en-US" altLang="ja-JP" sz="1200" dirty="0" smtClean="0">
                      <a:latin typeface="メイリオ"/>
                      <a:ea typeface="メイリオ"/>
                      <a:cs typeface="メイリオ"/>
                    </a:rPr>
                    <a:t>-process</a:t>
                  </a:r>
                  <a:r>
                    <a:rPr lang="en-US" sz="1200" dirty="0" smtClean="0">
                      <a:latin typeface="メイリオ"/>
                      <a:ea typeface="メイリオ"/>
                      <a:cs typeface="メイリオ"/>
                    </a:rPr>
                    <a:t> </a:t>
                  </a:r>
                </a:p>
                <a:p>
                  <a:r>
                    <a:rPr lang="en-US" sz="1200" dirty="0" smtClean="0">
                      <a:latin typeface="メイリオ"/>
                      <a:ea typeface="メイリオ"/>
                      <a:cs typeface="メイリオ"/>
                    </a:rPr>
                    <a:t> </a:t>
                  </a:r>
                  <a:endParaRPr lang="en-US" sz="1200" dirty="0">
                    <a:latin typeface="メイリオ"/>
                    <a:ea typeface="メイリオ"/>
                    <a:cs typeface="メイリオ"/>
                  </a:endParaRPr>
                </a:p>
              </p:txBody>
            </p:sp>
          </p:grpSp>
          <p:grpSp>
            <p:nvGrpSpPr>
              <p:cNvPr id="6" name="図形グループ 5"/>
              <p:cNvGrpSpPr/>
              <p:nvPr/>
            </p:nvGrpSpPr>
            <p:grpSpPr>
              <a:xfrm>
                <a:off x="2887438" y="1066202"/>
                <a:ext cx="3227655" cy="1955189"/>
                <a:chOff x="3128056" y="1066199"/>
                <a:chExt cx="3496616" cy="1955189"/>
              </a:xfrm>
            </p:grpSpPr>
            <p:pic>
              <p:nvPicPr>
                <p:cNvPr id="142" name="pasted-image.png" descr="pasted-image.png"/>
                <p:cNvPicPr>
                  <a:picLocks noChangeAspect="1"/>
                </p:cNvPicPr>
                <p:nvPr/>
              </p:nvPicPr>
              <p:blipFill>
                <a:blip r:embed="rId5">
                  <a:extLst/>
                </a:blip>
                <a:stretch>
                  <a:fillRect/>
                </a:stretch>
              </p:blipFill>
              <p:spPr>
                <a:xfrm>
                  <a:off x="3128056" y="1422748"/>
                  <a:ext cx="2313199" cy="1598640"/>
                </a:xfrm>
                <a:prstGeom prst="rect">
                  <a:avLst/>
                </a:prstGeom>
                <a:ln w="12700">
                  <a:miter lim="400000"/>
                </a:ln>
              </p:spPr>
            </p:pic>
            <p:sp>
              <p:nvSpPr>
                <p:cNvPr id="145" name="テキスト ボックス 144"/>
                <p:cNvSpPr txBox="1"/>
                <p:nvPr/>
              </p:nvSpPr>
              <p:spPr>
                <a:xfrm>
                  <a:off x="4103668" y="1066199"/>
                  <a:ext cx="2521004" cy="400110"/>
                </a:xfrm>
                <a:prstGeom prst="rect">
                  <a:avLst/>
                </a:prstGeom>
                <a:noFill/>
              </p:spPr>
              <p:txBody>
                <a:bodyPr wrap="square" rtlCol="0">
                  <a:spAutoFit/>
                </a:bodyPr>
                <a:lstStyle/>
                <a:p>
                  <a:r>
                    <a:rPr lang="en-US" sz="1000" dirty="0" smtClean="0"/>
                    <a:t>S. Kimura et al, arXiv.1706.00186</a:t>
                  </a:r>
                </a:p>
                <a:p>
                  <a:r>
                    <a:rPr lang="en-US" sz="1000" dirty="0" smtClean="0"/>
                    <a:t>(submitted to PRC)</a:t>
                  </a:r>
                  <a:endParaRPr lang="en-US" sz="1000" dirty="0"/>
                </a:p>
              </p:txBody>
            </p:sp>
          </p:grpSp>
        </p:grpSp>
        <p:sp>
          <p:nvSpPr>
            <p:cNvPr id="148" name="ドーナツ 147"/>
            <p:cNvSpPr/>
            <p:nvPr/>
          </p:nvSpPr>
          <p:spPr>
            <a:xfrm>
              <a:off x="3446330" y="2389717"/>
              <a:ext cx="164703" cy="175683"/>
            </a:xfrm>
            <a:prstGeom prst="donut">
              <a:avLst>
                <a:gd name="adj" fmla="val 1266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pic>
        <p:nvPicPr>
          <p:cNvPr id="141" name="図 140"/>
          <p:cNvPicPr>
            <a:picLocks noChangeAspect="1"/>
          </p:cNvPicPr>
          <p:nvPr/>
        </p:nvPicPr>
        <p:blipFill>
          <a:blip r:embed="rId6"/>
          <a:stretch>
            <a:fillRect/>
          </a:stretch>
        </p:blipFill>
        <p:spPr>
          <a:xfrm>
            <a:off x="68871" y="967851"/>
            <a:ext cx="3375912" cy="736372"/>
          </a:xfrm>
          <a:prstGeom prst="rect">
            <a:avLst/>
          </a:prstGeom>
        </p:spPr>
      </p:pic>
    </p:spTree>
    <p:extLst>
      <p:ext uri="{BB962C8B-B14F-4D97-AF65-F5344CB8AC3E}">
        <p14:creationId xmlns:p14="http://schemas.microsoft.com/office/powerpoint/2010/main" val="64053090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9"/>
                                        </p:tgtEl>
                                        <p:attrNameLst>
                                          <p:attrName>style.visibility</p:attrName>
                                        </p:attrNameLst>
                                      </p:cBhvr>
                                      <p:to>
                                        <p:strVal val="visible"/>
                                      </p:to>
                                    </p:set>
                                    <p:animEffect transition="in" filter="dissolve">
                                      <p:cBhvr>
                                        <p:cTn id="12"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6.8|52.5|18.2|18"/>
</p:tagLst>
</file>

<file path=ppt/tags/tag2.xml><?xml version="1.0" encoding="utf-8"?>
<p:tagLst xmlns:a="http://schemas.openxmlformats.org/drawingml/2006/main" xmlns:r="http://schemas.openxmlformats.org/officeDocument/2006/relationships" xmlns:p="http://schemas.openxmlformats.org/presentationml/2006/main">
  <p:tag name="TIMING" val="|19.3|13.2|22.4"/>
</p:tagLst>
</file>

<file path=ppt/tags/tag3.xml><?xml version="1.0" encoding="utf-8"?>
<p:tagLst xmlns:a="http://schemas.openxmlformats.org/drawingml/2006/main" xmlns:r="http://schemas.openxmlformats.org/officeDocument/2006/relationships" xmlns:p="http://schemas.openxmlformats.org/presentationml/2006/main">
  <p:tag name="TIMING" val="|16.3|36.7|17.6|12.2"/>
</p:tagLst>
</file>

<file path=ppt/tags/tag4.xml><?xml version="1.0" encoding="utf-8"?>
<p:tagLst xmlns:a="http://schemas.openxmlformats.org/drawingml/2006/main" xmlns:r="http://schemas.openxmlformats.org/officeDocument/2006/relationships" xmlns:p="http://schemas.openxmlformats.org/presentationml/2006/main">
  <p:tag name="TIMING" val="|56.8|52.5|18.2|18"/>
</p:tagLst>
</file>

<file path=ppt/tags/tag5.xml><?xml version="1.0" encoding="utf-8"?>
<p:tagLst xmlns:a="http://schemas.openxmlformats.org/drawingml/2006/main" xmlns:r="http://schemas.openxmlformats.org/officeDocument/2006/relationships" xmlns:p="http://schemas.openxmlformats.org/presentationml/2006/main">
  <p:tag name="TIMING" val="|0.3|3.2|8.1|7.4|2.7|4.7|2|1.6|9.2"/>
</p:tagLst>
</file>

<file path=ppt/tags/tag6.xml><?xml version="1.0" encoding="utf-8"?>
<p:tagLst xmlns:a="http://schemas.openxmlformats.org/drawingml/2006/main" xmlns:r="http://schemas.openxmlformats.org/officeDocument/2006/relationships" xmlns:p="http://schemas.openxmlformats.org/presentationml/2006/main">
  <p:tag name="TIMING" val="|16.5|5.1|16.7|12.7"/>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15277</TotalTime>
  <Words>8156</Words>
  <Application>Microsoft Macintosh PowerPoint</Application>
  <PresentationFormat>画面に合わせる (4:3)</PresentationFormat>
  <Paragraphs>1539</Paragraphs>
  <Slides>43</Slides>
  <Notes>38</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43</vt:i4>
      </vt:variant>
    </vt:vector>
  </HeadingPairs>
  <TitlesOfParts>
    <vt:vector size="45" baseType="lpstr">
      <vt:lpstr>Office テーマ</vt:lpstr>
      <vt:lpstr>数式</vt:lpstr>
      <vt:lpstr> Recent progress of the KISS project at KEK-WNSC</vt:lpstr>
      <vt:lpstr>PowerPoint プレゼンテーション</vt:lpstr>
      <vt:lpstr>Physics goal ー Lifetime and mass measurements ー</vt:lpstr>
      <vt:lpstr>PowerPoint プレゼンテーション</vt:lpstr>
      <vt:lpstr>KISS: KEK Isotope Separation System - New research method for waiting nuclei of A=195 peak -  </vt:lpstr>
      <vt:lpstr>PowerPoint プレゼンテーション</vt:lpstr>
      <vt:lpstr>Lifetime confirmation in decay spectroscopy</vt:lpstr>
      <vt:lpstr>PowerPoint プレゼンテーション</vt:lpstr>
      <vt:lpstr>PowerPoint プレゼンテーション</vt:lpstr>
      <vt:lpstr>MRTOF-MS @GARIS II</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Calibration of measured Hfs with 195, 198Pt</vt:lpstr>
      <vt:lpstr>Results of the mass measurements from A=63 to 80</vt:lpstr>
      <vt:lpstr>Mini-MRTOF - improving the portability and efficiency -</vt:lpstr>
      <vt:lpstr>PowerPoint プレゼンテーション</vt:lpstr>
      <vt:lpstr>PowerPoint プレゼンテーション</vt:lpstr>
      <vt:lpstr>PowerPoint プレゼンテーション</vt:lpstr>
      <vt:lpstr>(2) High pure RI spectroscopy line （medium-・heavy-region）</vt:lpstr>
      <vt:lpstr>PowerPoint プレゼンテーション</vt:lpstr>
      <vt:lpstr>PowerPoint プレゼンテーション</vt:lpstr>
      <vt:lpstr>PowerPoint プレゼンテーション</vt:lpstr>
      <vt:lpstr>Evaluated cross sections of target-like fragments (TLFs) of MNT reactions</vt:lpstr>
      <vt:lpstr>PowerPoint プレゼンテーション</vt:lpstr>
      <vt:lpstr>PowerPoint プレゼンテーション</vt:lpstr>
      <vt:lpstr>Present activities：KISS Stage I  - opened for users (2016~) -</vt:lpstr>
      <vt:lpstr>PowerPoint プレゼンテーション</vt:lpstr>
      <vt:lpstr>PowerPoint プレゼンテーション</vt:lpstr>
      <vt:lpstr>Initial mass measurement in trans-uranium region at GARIS II</vt:lpstr>
      <vt:lpstr>PowerPoint プレゼンテーション</vt:lpstr>
      <vt:lpstr>NP1512-LINAC24 - Mass measurements in N=152 deformed shell closure region -</vt:lpstr>
      <vt:lpstr>Colleagues of KEK-WNSC</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Hfs of 196-198Ir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On-line experimental results of argon gas cell based on laser ion source  (KEK Isotope Separation System : KISS) </dc:title>
  <dc:creator>kazu</dc:creator>
  <cp:lastModifiedBy>宮武 宇也</cp:lastModifiedBy>
  <cp:revision>548</cp:revision>
  <cp:lastPrinted>2017-06-25T03:00:51Z</cp:lastPrinted>
  <dcterms:created xsi:type="dcterms:W3CDTF">2015-08-14T01:06:34Z</dcterms:created>
  <dcterms:modified xsi:type="dcterms:W3CDTF">2017-06-26T02:21:48Z</dcterms:modified>
</cp:coreProperties>
</file>