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1" r:id="rId5"/>
    <p:sldId id="310" r:id="rId6"/>
    <p:sldId id="325" r:id="rId7"/>
    <p:sldId id="312" r:id="rId8"/>
    <p:sldId id="313" r:id="rId9"/>
    <p:sldId id="264" r:id="rId10"/>
    <p:sldId id="315" r:id="rId11"/>
    <p:sldId id="316" r:id="rId12"/>
    <p:sldId id="317" r:id="rId13"/>
    <p:sldId id="318" r:id="rId14"/>
    <p:sldId id="265" r:id="rId15"/>
    <p:sldId id="266" r:id="rId16"/>
    <p:sldId id="267" r:id="rId17"/>
    <p:sldId id="268" r:id="rId18"/>
    <p:sldId id="269" r:id="rId19"/>
    <p:sldId id="319" r:id="rId20"/>
    <p:sldId id="326" r:id="rId21"/>
    <p:sldId id="273" r:id="rId22"/>
    <p:sldId id="321" r:id="rId23"/>
    <p:sldId id="322" r:id="rId24"/>
    <p:sldId id="320" r:id="rId25"/>
    <p:sldId id="329" r:id="rId26"/>
    <p:sldId id="277" r:id="rId27"/>
    <p:sldId id="279" r:id="rId28"/>
    <p:sldId id="323" r:id="rId29"/>
    <p:sldId id="328" r:id="rId30"/>
    <p:sldId id="331" r:id="rId31"/>
    <p:sldId id="332" r:id="rId32"/>
    <p:sldId id="333" r:id="rId33"/>
    <p:sldId id="335" r:id="rId34"/>
    <p:sldId id="336" r:id="rId35"/>
    <p:sldId id="300" r:id="rId36"/>
    <p:sldId id="305" r:id="rId37"/>
    <p:sldId id="306" r:id="rId38"/>
    <p:sldId id="324" r:id="rId39"/>
    <p:sldId id="327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630" autoAdjust="0"/>
  </p:normalViewPr>
  <p:slideViewPr>
    <p:cSldViewPr>
      <p:cViewPr varScale="1">
        <p:scale>
          <a:sx n="77" d="100"/>
          <a:sy n="7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C9368-EA5E-4A6F-B946-38BDF3E44CE2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AA554-AF35-4950-A6BA-27AD30A049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A554-AF35-4950-A6BA-27AD30A0491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A554-AF35-4950-A6BA-27AD30A049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Finally I would like to draw your attention to our recent measurement on a short-lived isomer. It is often claimed the IMS has advantages over penning-trap-based mass spectrometry concerning the short half-life. But no clear example. Now I show you that.   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4D1E1-C588-43D1-9A3D-50C2A2ED2C7B}" type="slidenum">
              <a:rPr lang="zh-CN" altLang="en-US" smtClean="0"/>
              <a:pPr>
                <a:defRPr/>
              </a:pPr>
              <a:t>35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59265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Finally I would like to draw your attention to our recent measurement on a short-lived isomer. It is often claimed the IMS has advantages over penning-trap-based mass spectrometry concerning the short half-life. But no clear example. Now I show you that.   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4D1E1-C588-43D1-9A3D-50C2A2ED2C7B}" type="slidenum">
              <a:rPr lang="zh-CN" altLang="en-US" smtClean="0"/>
              <a:pPr>
                <a:defRPr/>
              </a:pPr>
              <a:t>36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59265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4D109-D465-43C8-9B1B-100644CD4CBC}" type="datetimeFigureOut">
              <a:rPr lang="zh-CN" altLang="en-US" smtClean="0"/>
              <a:pPr/>
              <a:t>2017/6/25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0DCA-BABB-40E5-8E6E-DA463514F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404.1187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143932" cy="1470025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Precision Mass </a:t>
            </a:r>
            <a:r>
              <a:rPr lang="en-US" altLang="zh-CN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</a:t>
            </a:r>
            <a:r>
              <a:rPr lang="en-US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easurements </a:t>
            </a:r>
            <a:r>
              <a:rPr lang="en-US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/>
            </a:r>
            <a:br>
              <a:rPr lang="en-US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r>
              <a:rPr lang="en-US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of </a:t>
            </a:r>
            <a:r>
              <a:rPr lang="en-US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Short-lived </a:t>
            </a:r>
            <a:r>
              <a:rPr lang="en-US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Nuclei </a:t>
            </a:r>
            <a:br>
              <a:rPr lang="en-US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r>
              <a:rPr lang="en-US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at </a:t>
            </a:r>
            <a:r>
              <a:rPr lang="en-US" altLang="en-US" b="1" dirty="0" err="1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CSRe</a:t>
            </a:r>
            <a:r>
              <a:rPr lang="en-US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-Lanzhou</a:t>
            </a:r>
            <a: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/>
            </a:r>
            <a:br>
              <a:rPr lang="zh-CN" altLang="en-US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7643866" cy="1752600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rgbClr val="002060"/>
                </a:solidFill>
              </a:rPr>
              <a:t>Meng</a:t>
            </a:r>
            <a:r>
              <a:rPr lang="en-US" altLang="zh-CN" dirty="0" smtClean="0">
                <a:solidFill>
                  <a:srgbClr val="002060"/>
                </a:solidFill>
              </a:rPr>
              <a:t> Wang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Institute of Modern Physics, CAS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“China-Japan collaboration worksho</a:t>
            </a:r>
            <a:r>
              <a:rPr lang="en-US" altLang="zh-CN" b="1" dirty="0" smtClean="0">
                <a:solidFill>
                  <a:srgbClr val="002060"/>
                </a:solidFill>
              </a:rPr>
              <a:t>p”, University of Tsukuba, June 26-28, 2017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795600"/>
            <a:ext cx="9013295" cy="6076995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778873" cy="1512167"/>
          </a:xfrm>
          <a:prstGeom prst="rect">
            <a:avLst/>
          </a:prstGeom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785794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9704" y="4133868"/>
            <a:ext cx="5947607" cy="23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椭圆 7"/>
          <p:cNvSpPr/>
          <p:nvPr/>
        </p:nvSpPr>
        <p:spPr>
          <a:xfrm rot="3278612">
            <a:off x="1715131" y="5382312"/>
            <a:ext cx="329938" cy="522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28596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New results in AME2016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795600"/>
            <a:ext cx="9013295" cy="6076995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778873" cy="1512167"/>
          </a:xfrm>
          <a:prstGeom prst="rect">
            <a:avLst/>
          </a:prstGeom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785794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3154680" cy="252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椭圆 7"/>
          <p:cNvSpPr/>
          <p:nvPr/>
        </p:nvSpPr>
        <p:spPr>
          <a:xfrm rot="3278612">
            <a:off x="1429379" y="5025122"/>
            <a:ext cx="329938" cy="522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310438"/>
            <a:ext cx="3559969" cy="3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椭圆 9"/>
          <p:cNvSpPr/>
          <p:nvPr/>
        </p:nvSpPr>
        <p:spPr>
          <a:xfrm rot="3278612">
            <a:off x="3479928" y="3669230"/>
            <a:ext cx="329938" cy="1872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428596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New results in AME2016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795600"/>
            <a:ext cx="9013295" cy="6076995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778873" cy="1512167"/>
          </a:xfrm>
          <a:prstGeom prst="rect">
            <a:avLst/>
          </a:prstGeom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785794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214950"/>
            <a:ext cx="6143635" cy="14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28596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New results in AME2016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795600"/>
            <a:ext cx="9013295" cy="6076995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778873" cy="1512167"/>
          </a:xfrm>
          <a:prstGeom prst="rect">
            <a:avLst/>
          </a:prstGeom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785794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214950"/>
            <a:ext cx="6143635" cy="14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 l="15543" t="6250" r="15158"/>
          <a:stretch>
            <a:fillRect/>
          </a:stretch>
        </p:blipFill>
        <p:spPr bwMode="auto">
          <a:xfrm>
            <a:off x="6643702" y="3000372"/>
            <a:ext cx="2286016" cy="2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28596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New results in AME2016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 descr="加速器系统1.jpg"/>
          <p:cNvPicPr>
            <a:picLocks noChangeAspect="1"/>
          </p:cNvPicPr>
          <p:nvPr/>
        </p:nvPicPr>
        <p:blipFill>
          <a:blip r:embed="rId3"/>
          <a:srcRect t="9048"/>
          <a:stretch>
            <a:fillRect/>
          </a:stretch>
        </p:blipFill>
        <p:spPr bwMode="auto">
          <a:xfrm>
            <a:off x="1588" y="2051070"/>
            <a:ext cx="9142412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4"/>
          <p:cNvSpPr>
            <a:spLocks noChangeArrowheads="1"/>
          </p:cNvSpPr>
          <p:nvPr/>
        </p:nvSpPr>
        <p:spPr bwMode="auto">
          <a:xfrm>
            <a:off x="6419850" y="2817813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sz="2400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CSRe</a:t>
            </a:r>
          </a:p>
        </p:txBody>
      </p:sp>
      <p:sp>
        <p:nvSpPr>
          <p:cNvPr id="23556" name="Rectangle 34"/>
          <p:cNvSpPr>
            <a:spLocks noChangeArrowheads="1"/>
          </p:cNvSpPr>
          <p:nvPr/>
        </p:nvSpPr>
        <p:spPr bwMode="auto">
          <a:xfrm>
            <a:off x="1524000" y="4433888"/>
            <a:ext cx="5410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sz="2400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CSRm </a:t>
            </a:r>
          </a:p>
          <a:p>
            <a:pPr algn="ctr"/>
            <a:r>
              <a:rPr kumimoji="1" lang="en-US" altLang="zh-CN" sz="1400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1000 AMeV (H.I.), </a:t>
            </a:r>
            <a:r>
              <a:rPr kumimoji="1" lang="en-US" altLang="zh-CN" sz="1400">
                <a:solidFill>
                  <a:srgbClr val="FF0000"/>
                </a:solidFill>
                <a:ea typeface="楷体_GB2312" pitchFamily="49" charset="-122"/>
                <a:cs typeface="Arial" charset="0"/>
                <a:sym typeface="Symbol" pitchFamily="18" charset="2"/>
              </a:rPr>
              <a:t> 2.8 GeV (p)</a:t>
            </a: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762000" y="3460750"/>
            <a:ext cx="19669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>
                <a:solidFill>
                  <a:srgbClr val="FF0000"/>
                </a:solidFill>
                <a:cs typeface="Times New Roman" pitchFamily="18" charset="0"/>
              </a:rPr>
              <a:t>RIBLL1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 sz="1400">
                <a:solidFill>
                  <a:srgbClr val="FF0000"/>
                </a:solidFill>
                <a:cs typeface="Times New Roman" pitchFamily="18" charset="0"/>
              </a:rPr>
              <a:t>RIBs at tens of AMeV</a:t>
            </a: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5791200" y="3427413"/>
            <a:ext cx="24098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>
                <a:solidFill>
                  <a:srgbClr val="FF0000"/>
                </a:solidFill>
                <a:cs typeface="Times New Roman" pitchFamily="18" charset="0"/>
              </a:rPr>
              <a:t>RIBLL2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 sz="1400">
                <a:solidFill>
                  <a:srgbClr val="FF0000"/>
                </a:solidFill>
                <a:cs typeface="Times New Roman" pitchFamily="18" charset="0"/>
              </a:rPr>
              <a:t>RIBs at hundreds</a:t>
            </a:r>
            <a:r>
              <a:rPr kumimoji="1" lang="en-US" altLang="zh-CN" sz="1400" i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kumimoji="1" lang="en-US" altLang="zh-CN" sz="1400">
                <a:solidFill>
                  <a:srgbClr val="FF0000"/>
                </a:solidFill>
                <a:cs typeface="Times New Roman" pitchFamily="18" charset="0"/>
              </a:rPr>
              <a:t>of AMeV</a:t>
            </a:r>
          </a:p>
          <a:p>
            <a:pPr algn="ctr"/>
            <a:endParaRPr kumimoji="1" lang="en-US" altLang="zh-CN" sz="20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5786" y="857232"/>
            <a:ext cx="75009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b="1" dirty="0" smtClean="0">
                <a:solidFill>
                  <a:srgbClr val="002060"/>
                </a:solidFill>
                <a:ea typeface="宋体" charset="-122"/>
              </a:rPr>
              <a:t>Research aims:</a:t>
            </a:r>
          </a:p>
          <a:p>
            <a:pPr>
              <a:defRPr/>
            </a:pPr>
            <a:r>
              <a:rPr lang="en-US" altLang="zh-CN" sz="2500" b="1" dirty="0" smtClean="0">
                <a:solidFill>
                  <a:srgbClr val="002060"/>
                </a:solidFill>
                <a:ea typeface="宋体" charset="-122"/>
              </a:rPr>
              <a:t>establish </a:t>
            </a:r>
            <a:r>
              <a:rPr lang="en-US" altLang="zh-CN" sz="2500" b="1" dirty="0">
                <a:solidFill>
                  <a:srgbClr val="002060"/>
                </a:solidFill>
                <a:ea typeface="宋体" charset="-122"/>
              </a:rPr>
              <a:t>the IMS </a:t>
            </a:r>
            <a:r>
              <a:rPr lang="en-US" altLang="zh-CN" sz="2500" b="1" dirty="0" smtClean="0">
                <a:solidFill>
                  <a:srgbClr val="002060"/>
                </a:solidFill>
                <a:ea typeface="宋体" charset="-122"/>
              </a:rPr>
              <a:t>technique; measure nuclear masses; study </a:t>
            </a:r>
            <a:r>
              <a:rPr lang="en-US" altLang="zh-CN" sz="2500" b="1" dirty="0">
                <a:solidFill>
                  <a:srgbClr val="002060"/>
                </a:solidFill>
                <a:ea typeface="宋体" charset="-122"/>
              </a:rPr>
              <a:t>the associated </a:t>
            </a:r>
            <a:r>
              <a:rPr lang="en-US" altLang="zh-CN" sz="2500" b="1" dirty="0" smtClean="0">
                <a:solidFill>
                  <a:srgbClr val="002060"/>
                </a:solidFill>
                <a:ea typeface="宋体" charset="-122"/>
              </a:rPr>
              <a:t>physics</a:t>
            </a:r>
            <a:endParaRPr lang="zh-CN" alt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60000"/>
            <a:r>
              <a:rPr lang="en-US" altLang="zh-CN" sz="3200" dirty="0" smtClean="0">
                <a:solidFill>
                  <a:srgbClr val="FFFF00"/>
                </a:solidFill>
              </a:rPr>
              <a:t>Background:  HIRFL-CSR research facility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6429396"/>
            <a:ext cx="504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</a:rPr>
              <a:t>Heavy Ion Research Facility  in Lanzhou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8599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200" b="1" dirty="0" smtClean="0">
                <a:latin typeface="Times New Roman" pitchFamily="18" charset="0"/>
              </a:rPr>
              <a:t>Method and technical improvements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3714752"/>
            <a:ext cx="64685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2060"/>
                </a:solidFill>
              </a:rPr>
              <a:t> Principle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</a:rPr>
              <a:t>Setting optimization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2060"/>
                </a:solidFill>
              </a:rPr>
              <a:t> Double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ToF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</a:rPr>
              <a:t>Correction for magnetic-field fluctuation 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r>
              <a:rPr lang="en-US" altLang="zh-CN" sz="2800" dirty="0" smtClean="0">
                <a:solidFill>
                  <a:srgbClr val="002060"/>
                </a:solidFill>
              </a:rPr>
              <a:t>  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-12566650" y="928670"/>
            <a:ext cx="17786350" cy="1352550"/>
            <a:chOff x="-1928" y="845"/>
            <a:chExt cx="11204" cy="852"/>
          </a:xfrm>
        </p:grpSpPr>
        <p:pic>
          <p:nvPicPr>
            <p:cNvPr id="24600" name="Picture 26" descr="Graphi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8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7" descr="Graphi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95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8" descr="Graphi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9" descr="Graphi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30" descr="Graphi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8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32" descr="Graphi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43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6" name="Picture 31" descr="Graphi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55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0" y="652463"/>
            <a:ext cx="5508625" cy="162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48275" y="620713"/>
            <a:ext cx="3889375" cy="1438982"/>
            <a:chOff x="2290" y="-17"/>
            <a:chExt cx="2450" cy="953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90" y="-17"/>
              <a:ext cx="142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8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3" y="-17"/>
              <a:ext cx="907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26" y="-17"/>
              <a:ext cx="145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1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2930525"/>
            <a:ext cx="18732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61" name="Oval 13"/>
          <p:cNvSpPr>
            <a:spLocks noChangeArrowheads="1"/>
          </p:cNvSpPr>
          <p:nvPr/>
        </p:nvSpPr>
        <p:spPr bwMode="auto">
          <a:xfrm>
            <a:off x="2916238" y="31813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cs typeface="Times New Roman" pitchFamily="18" charset="0"/>
            </a:endParaRPr>
          </a:p>
        </p:txBody>
      </p:sp>
      <p:sp>
        <p:nvSpPr>
          <p:cNvPr id="206862" name="Oval 14"/>
          <p:cNvSpPr>
            <a:spLocks noChangeArrowheads="1"/>
          </p:cNvSpPr>
          <p:nvPr/>
        </p:nvSpPr>
        <p:spPr bwMode="auto">
          <a:xfrm>
            <a:off x="4067175" y="58801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cs typeface="Times New Roman" pitchFamily="18" charset="0"/>
            </a:endParaRPr>
          </a:p>
        </p:txBody>
      </p:sp>
      <p:sp>
        <p:nvSpPr>
          <p:cNvPr id="206863" name="Oval 15"/>
          <p:cNvSpPr>
            <a:spLocks noChangeArrowheads="1"/>
          </p:cNvSpPr>
          <p:nvPr/>
        </p:nvSpPr>
        <p:spPr bwMode="auto">
          <a:xfrm>
            <a:off x="4572000" y="5341938"/>
            <a:ext cx="144463" cy="1444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cs typeface="Times New Roman" pitchFamily="18" charset="0"/>
            </a:endParaRPr>
          </a:p>
        </p:txBody>
      </p:sp>
      <p:sp>
        <p:nvSpPr>
          <p:cNvPr id="206864" name="Oval 16"/>
          <p:cNvSpPr>
            <a:spLocks noChangeArrowheads="1"/>
          </p:cNvSpPr>
          <p:nvPr/>
        </p:nvSpPr>
        <p:spPr bwMode="auto">
          <a:xfrm>
            <a:off x="4068763" y="584517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cs typeface="Times New Roman" pitchFamily="18" charset="0"/>
            </a:endParaRPr>
          </a:p>
        </p:txBody>
      </p:sp>
      <p:sp>
        <p:nvSpPr>
          <p:cNvPr id="206865" name="Oval 17"/>
          <p:cNvSpPr>
            <a:spLocks noChangeArrowheads="1"/>
          </p:cNvSpPr>
          <p:nvPr/>
        </p:nvSpPr>
        <p:spPr bwMode="auto">
          <a:xfrm>
            <a:off x="4643438" y="5268913"/>
            <a:ext cx="144462" cy="144462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cs typeface="Times New Roman" pitchFamily="18" charset="0"/>
            </a:endParaRPr>
          </a:p>
        </p:txBody>
      </p:sp>
      <p:sp>
        <p:nvSpPr>
          <p:cNvPr id="206866" name="Oval 18"/>
          <p:cNvSpPr>
            <a:spLocks noChangeArrowheads="1"/>
          </p:cNvSpPr>
          <p:nvPr/>
        </p:nvSpPr>
        <p:spPr bwMode="auto">
          <a:xfrm>
            <a:off x="5508625" y="2676525"/>
            <a:ext cx="142875" cy="1444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cs typeface="Times New Roman" pitchFamily="18" charset="0"/>
            </a:endParaRPr>
          </a:p>
        </p:txBody>
      </p:sp>
      <p:sp>
        <p:nvSpPr>
          <p:cNvPr id="206867" name="Oval 19"/>
          <p:cNvSpPr>
            <a:spLocks noChangeArrowheads="1"/>
          </p:cNvSpPr>
          <p:nvPr/>
        </p:nvSpPr>
        <p:spPr bwMode="auto">
          <a:xfrm>
            <a:off x="5508625" y="2749550"/>
            <a:ext cx="142875" cy="144463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cs typeface="Times New Roman" pitchFamily="18" charset="0"/>
            </a:endParaRPr>
          </a:p>
        </p:txBody>
      </p:sp>
      <p:sp>
        <p:nvSpPr>
          <p:cNvPr id="24589" name="Text Box 21"/>
          <p:cNvSpPr txBox="1">
            <a:spLocks noChangeArrowheads="1"/>
          </p:cNvSpPr>
          <p:nvPr/>
        </p:nvSpPr>
        <p:spPr bwMode="auto">
          <a:xfrm>
            <a:off x="6446838" y="2641600"/>
            <a:ext cx="354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DT</a:t>
            </a:r>
          </a:p>
        </p:txBody>
      </p:sp>
      <p:pic>
        <p:nvPicPr>
          <p:cNvPr id="24590" name="Picture 20" descr="Graphic1"/>
          <p:cNvPicPr>
            <a:picLocks noChangeAspect="1" noChangeArrowheads="1"/>
          </p:cNvPicPr>
          <p:nvPr/>
        </p:nvPicPr>
        <p:blipFill>
          <a:blip r:embed="rId7"/>
          <a:srcRect r="2225"/>
          <a:stretch>
            <a:fillRect/>
          </a:stretch>
        </p:blipFill>
        <p:spPr bwMode="auto">
          <a:xfrm>
            <a:off x="250825" y="1336675"/>
            <a:ext cx="7393009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7500958" y="4786322"/>
            <a:ext cx="16430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TOF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detector</a:t>
            </a:r>
            <a:endParaRPr lang="en-US" altLang="zh-CN" sz="200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429256" y="3143248"/>
            <a:ext cx="100700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 err="1" smtClean="0">
                <a:solidFill>
                  <a:srgbClr val="0D02E0"/>
                </a:solidFill>
                <a:latin typeface="Arial" pitchFamily="34" charset="0"/>
              </a:rPr>
              <a:t>CSRe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643174" y="5143512"/>
            <a:ext cx="110959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D02E0"/>
                </a:solidFill>
                <a:latin typeface="Arial" pitchFamily="34" charset="0"/>
              </a:rPr>
              <a:t>CSRm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2643174" y="2257200"/>
            <a:ext cx="80021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rgbClr val="0D02E0"/>
                </a:solidFill>
                <a:latin typeface="Arial" pitchFamily="34" charset="0"/>
              </a:rPr>
              <a:t>SFC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396561" y="1785926"/>
            <a:ext cx="81785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rgbClr val="0D02E0"/>
                </a:solidFill>
                <a:latin typeface="Arial" pitchFamily="34" charset="0"/>
              </a:rPr>
              <a:t>SSC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70400" y="2059200"/>
            <a:ext cx="389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任意多边形 44"/>
          <p:cNvSpPr/>
          <p:nvPr/>
        </p:nvSpPr>
        <p:spPr>
          <a:xfrm>
            <a:off x="7846828" y="2615609"/>
            <a:ext cx="1300717" cy="1173126"/>
          </a:xfrm>
          <a:custGeom>
            <a:avLst/>
            <a:gdLst>
              <a:gd name="connsiteX0" fmla="*/ 0 w 1300717"/>
              <a:gd name="connsiteY0" fmla="*/ 0 h 1173126"/>
              <a:gd name="connsiteX1" fmla="*/ 63795 w 1300717"/>
              <a:gd name="connsiteY1" fmla="*/ 127591 h 1173126"/>
              <a:gd name="connsiteX2" fmla="*/ 255181 w 1300717"/>
              <a:gd name="connsiteY2" fmla="*/ 159489 h 1173126"/>
              <a:gd name="connsiteX3" fmla="*/ 1158949 w 1300717"/>
              <a:gd name="connsiteY3" fmla="*/ 393405 h 1173126"/>
              <a:gd name="connsiteX4" fmla="*/ 1105786 w 1300717"/>
              <a:gd name="connsiteY4" fmla="*/ 925033 h 1173126"/>
              <a:gd name="connsiteX5" fmla="*/ 925032 w 1300717"/>
              <a:gd name="connsiteY5" fmla="*/ 1137684 h 1173126"/>
              <a:gd name="connsiteX6" fmla="*/ 914400 w 1300717"/>
              <a:gd name="connsiteY6" fmla="*/ 1137684 h 117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717" h="1173126">
                <a:moveTo>
                  <a:pt x="0" y="0"/>
                </a:moveTo>
                <a:cubicBezTo>
                  <a:pt x="10632" y="50505"/>
                  <a:pt x="21265" y="101010"/>
                  <a:pt x="63795" y="127591"/>
                </a:cubicBezTo>
                <a:cubicBezTo>
                  <a:pt x="106325" y="154173"/>
                  <a:pt x="72655" y="115187"/>
                  <a:pt x="255181" y="159489"/>
                </a:cubicBezTo>
                <a:cubicBezTo>
                  <a:pt x="437707" y="203791"/>
                  <a:pt x="1017182" y="265814"/>
                  <a:pt x="1158949" y="393405"/>
                </a:cubicBezTo>
                <a:cubicBezTo>
                  <a:pt x="1300717" y="520996"/>
                  <a:pt x="1144772" y="800987"/>
                  <a:pt x="1105786" y="925033"/>
                </a:cubicBezTo>
                <a:cubicBezTo>
                  <a:pt x="1066800" y="1049080"/>
                  <a:pt x="956930" y="1102242"/>
                  <a:pt x="925032" y="1137684"/>
                </a:cubicBezTo>
                <a:cubicBezTo>
                  <a:pt x="893134" y="1173126"/>
                  <a:pt x="903767" y="1155405"/>
                  <a:pt x="914400" y="113768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 bwMode="auto">
          <a:xfrm>
            <a:off x="6991200" y="1500174"/>
            <a:ext cx="67839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rgbClr val="0D02E0"/>
                </a:solidFill>
                <a:latin typeface="Arial" pitchFamily="34" charset="0"/>
              </a:rPr>
              <a:t>       </a:t>
            </a:r>
            <a:endParaRPr lang="zh-CN" altLang="en-US" sz="20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Procedure of mass measurements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6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1551 C -0.02483 0.02569 -0.03872 0.03611 -0.0474 0.03842 C -0.05608 0.04074 -0.05886 0.03426 -0.06355 0.02939 C -0.06823 0.02453 -0.07153 0.01365 -0.0757 0.00926 C -0.07986 0.00486 -0.08282 0.00416 -0.08855 0.00301 C -0.09427 0.00185 -0.10452 0.00486 -0.1099 0.00301 C -0.11528 0.00115 -0.11355 0.00185 -0.12084 -0.0088 C -0.12813 -0.01945 -0.14584 -0.0507 -0.15417 -0.06088 C -0.1625 -0.07107 -0.16424 -0.0676 -0.17084 -0.06922 C -0.17743 -0.07084 -0.18785 -0.07084 -0.19375 -0.07061 C -0.19966 -0.07037 -0.204 -0.07107 -0.20625 -0.06783 C -0.20851 -0.06459 -0.20677 -0.05556 -0.20677 -0.05186 C -0.20677 -0.04815 -0.20677 -0.05533 -0.20677 -0.04561 C -0.20677 -0.03588 -0.20677 -0.01852 -0.20677 0.00648 C -0.20677 0.03148 -0.20677 0.06944 -0.20677 0.10439 C -0.20677 0.13935 -0.20677 0.19398 -0.20677 0.2162 C -0.20677 0.23842 -0.20782 0.23217 -0.2073 0.23842 C -0.20677 0.24467 -0.20677 0.24676 -0.20417 0.2537 C -0.20157 0.26064 -0.20261 0.26319 -0.19167 0.28009 C -0.18073 0.29699 -0.15105 0.33773 -0.13855 0.35509 C -0.12605 0.37245 -0.1257 0.37546 -0.11615 0.38495 C -0.1066 0.39444 -0.08855 0.40486 -0.08073 0.41203 C -0.07292 0.41921 -0.07344 0.42291 -0.06875 0.42801 C -0.06407 0.4331 -0.05625 0.44004 -0.05209 0.44328 C -0.04792 0.44652 -0.04827 0.44606 -0.04375 0.44745 C -0.03924 0.44884 -0.04375 0.45162 -0.025 0.45231 C -0.00625 0.45301 0.04704 0.45555 0.06875 0.45231 C 0.09045 0.44907 0.09618 0.43958 0.10573 0.43217 C 0.1151 0.42477 0.11996 0.41365 0.125 0.40787 " pathEditMode="relative" rAng="0" ptsTypes="aaaaaaaaaaaaaaaaaaaaaaaaaaaaA">
                                      <p:cBhvr>
                                        <p:cTn id="9" dur="3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972 C 0.00695 4.81481E-6 0.01598 -0.00996 0.02032 -0.02084 C 0.02466 -0.03172 0.0257 -0.04167 0.02657 -0.05556 C 0.02743 -0.06945 0.02761 -0.08982 0.02605 -0.10417 C 0.02448 -0.11852 0.02448 -0.12755 0.01667 -0.14167 C 0.00886 -0.15579 -0.01024 -0.17871 -0.02031 -0.18959 C -0.03038 -0.20047 -0.03628 -0.20394 -0.04427 -0.20695 C -0.05225 -0.20996 -0.05364 -0.20811 -0.06875 -0.20834 C -0.08385 -0.20857 -0.12048 -0.20903 -0.13541 -0.20903 C -0.15034 -0.20903 -0.15 -0.21158 -0.15885 -0.20834 C -0.1677 -0.2051 -0.17864 -0.19954 -0.18854 -0.18959 C -0.19843 -0.17963 -0.21163 -0.1595 -0.21875 -0.14862 C -0.22586 -0.13774 -0.22847 -0.13264 -0.23125 -0.12362 C -0.23402 -0.11459 -0.23489 -0.10533 -0.23541 -0.09375 C -0.23593 -0.08218 -0.23559 -0.06598 -0.23437 -0.05417 C -0.23316 -0.04237 -0.23159 -0.03218 -0.22812 -0.02292 C -0.22465 -0.01366 -0.21909 -0.00602 -0.21354 0.00208 C -0.20798 0.01018 -0.19982 0.01944 -0.19479 0.02569 C -0.18975 0.03194 -0.18941 0.03495 -0.18333 0.03958 C -0.17725 0.04421 -0.16805 0.05115 -0.15885 0.05347 C -0.14965 0.05578 -0.14513 0.05347 -0.12812 0.05347 C -0.11111 0.05347 -0.07395 0.05694 -0.05625 0.05416 C -0.03854 0.05138 -0.03107 0.0449 -0.02187 0.0375 C -0.01267 0.03009 -0.00694 0.01944 -4.16667E-6 0.00972 Z " pathEditMode="relative" rAng="0" ptsTypes="aaaaaaaaaaaaaaaaaaaaaaaa">
                                      <p:cBhvr>
                                        <p:cTn id="18" dur="10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81 C 0.00486 0.00579 0.00972 0.00347 0.0151 -0.00092 C 0.02048 -0.00532 0.02795 -0.01088 0.03281 -0.01898 C 0.03767 -0.02708 0.04062 -0.04051 0.04375 -0.04884 C 0.04687 -0.05717 0.04913 -0.06412 0.05156 -0.06828 " pathEditMode="relative" rAng="0" ptsTypes="aaaaA">
                                      <p:cBhvr>
                                        <p:cTn id="28" dur="5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-0.00695 0.00729 -0.01366 0.00937 -0.02223 C 0.01146 -0.03079 0.0118 -0.03866 0.0125 -0.05209 C 0.01319 -0.06551 0.01476 -0.08936 0.01354 -0.10348 C 0.01233 -0.1176 0.00885 -0.12454 0.00521 -0.13681 C 0.00156 -0.14908 -0.00538 -0.16181 -0.00781 -0.17709 C -0.01024 -0.19236 -0.00938 -0.21505 -0.00938 -0.22917 C -0.00938 -0.24329 -0.01094 -0.24838 -0.00781 -0.26181 C -0.00469 -0.27523 0.00312 -0.29445 0.00885 -0.31042 C 0.01458 -0.32639 0.01979 -0.3463 0.02708 -0.35834 C 0.03437 -0.37037 0.04462 -0.37801 0.0526 -0.38334 C 0.06059 -0.38866 0.06667 -0.38982 0.07552 -0.39028 C 0.08437 -0.39074 0.10069 -0.38681 0.10625 -0.38611 " pathEditMode="relative" ptsTypes="aaaaaaaaaaaaA">
                                      <p:cBhvr>
                                        <p:cTn id="40" dur="1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5 0.0007 C -0.00277 -0.00555 -0.00105 -0.0118 -0.00018 -0.02361 C 0.0007 -0.03541 0.00173 -0.05717 0.00138 -0.06944 C 0.00105 -0.08171 0.00157 -0.08425 -0.00173 -0.09722 C -0.00504 -0.11018 -0.01563 -0.13009 -0.01893 -0.14791 C -0.02222 -0.16574 -0.02118 -0.18842 -0.02153 -0.20486 C -0.02188 -0.22129 -0.02344 -0.2324 -0.02049 -0.24652 C -0.01754 -0.26064 -0.00921 -0.275 -0.00382 -0.28888 C 0.00157 -0.30277 0.0059 -0.31875 0.01181 -0.32986 C 0.01771 -0.34097 0.02431 -0.34907 0.03212 -0.35555 C 0.03993 -0.36203 0.04879 -0.36689 0.05869 -0.36875 C 0.06858 -0.3706 0.08004 -0.36875 0.0915 -0.36666 " pathEditMode="relative" rAng="0" ptsTypes="aaaaaaaaaaaA">
                                      <p:cBhvr>
                                        <p:cTn id="42" dur="10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458 C 0.01736 0.01412 0.06684 0.01134 0.08542 0.01388 C 0.104 0.01643 0.10261 0.02106 0.11198 0.03055 C 0.12136 0.04004 0.13559 0.05949 0.14219 0.07152 C 0.14879 0.08356 0.15139 0.0912 0.15157 0.10277 C 0.15174 0.11435 0.14827 0.12893 0.14271 0.14097 C 0.13716 0.153 0.12431 0.16736 0.11823 0.175 C 0.11216 0.18263 0.10973 0.18402 0.10625 0.1875 C 0.10278 0.19097 0.10625 0.19444 0.09688 0.19652 C 0.0875 0.19861 0.06563 0.19953 0.05 0.2 C 0.03438 0.20046 0.0132 0.2 0.00261 0.2 C -0.00798 0.2 -0.0059 0.2037 -0.01354 0.2 C -0.02118 0.19629 -0.03437 0.1868 -0.04375 0.17708 C -0.05312 0.16736 -0.06354 0.15578 -0.06927 0.14166 C -0.075 0.12754 -0.08125 0.10949 -0.0776 0.09305 C -0.07396 0.07662 -0.05764 0.05648 -0.04791 0.04375 C -0.03819 0.03101 -0.02639 0.02129 -0.01875 0.01666 C -0.01111 0.01203 -0.01736 0.01504 -3.05556E-6 0.01458 Z " pathEditMode="relative" rAng="0" ptsTypes="aaaaaaaaaaaaaaaaaa">
                                      <p:cBhvr>
                                        <p:cTn id="55" dur="2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C 0.01823 -0.00625 0.06354 -0.01041 0.08438 -0.00509 C 0.10521 0.00024 0.11424 0.01505 0.125 0.02686 C 0.13577 0.03866 0.14549 0.05093 0.14896 0.06574 C 0.15243 0.08056 0.15017 0.10186 0.14531 0.11644 C 0.14045 0.13102 0.12847 0.14375 0.11927 0.15394 C 0.11007 0.16412 0.10868 0.17315 0.09011 0.17755 C 0.07153 0.18195 0.02795 0.18172 0.00781 0.18033 C -0.01233 0.17894 -0.01701 0.1801 -0.03073 0.16852 C -0.04444 0.15695 -0.06805 0.13079 -0.07448 0.11088 C -0.0809 0.09098 -0.07691 0.06736 -0.06875 0.04908 C -0.06059 0.03079 -0.03646 0.01065 -0.02552 0.00186 C -0.01458 -0.00694 -0.01823 -0.00393 -1.11111E-6 -0.00509 Z " pathEditMode="relative" rAng="0" ptsTypes="aaaaaaaaaaaaa">
                                      <p:cBhvr>
                                        <p:cTn id="57" dur="10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90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2.59259E-6 L 1.96077 2.59259E-6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1" grpId="0" animBg="1"/>
      <p:bldP spid="206861" grpId="1" animBg="1"/>
      <p:bldP spid="206861" grpId="2" animBg="1"/>
      <p:bldP spid="206862" grpId="0" animBg="1"/>
      <p:bldP spid="206862" grpId="1" animBg="1"/>
      <p:bldP spid="206863" grpId="0" animBg="1"/>
      <p:bldP spid="206863" grpId="1" animBg="1"/>
      <p:bldP spid="206863" grpId="2" animBg="1"/>
      <p:bldP spid="206864" grpId="0" animBg="1"/>
      <p:bldP spid="206864" grpId="1" animBg="1"/>
      <p:bldP spid="206864" grpId="2" animBg="1"/>
      <p:bldP spid="206865" grpId="0" animBg="1"/>
      <p:bldP spid="206865" grpId="1" animBg="1"/>
      <p:bldP spid="206865" grpId="2" animBg="1"/>
      <p:bldP spid="206866" grpId="0" animBg="1"/>
      <p:bldP spid="206866" grpId="1" animBg="1"/>
      <p:bldP spid="206867" grpId="0" animBg="1"/>
      <p:bldP spid="20686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149"/>
          <a:stretch>
            <a:fillRect/>
          </a:stretch>
        </p:blipFill>
        <p:spPr bwMode="auto">
          <a:xfrm>
            <a:off x="142844" y="709613"/>
            <a:ext cx="8715375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2714612" y="2428868"/>
            <a:ext cx="2552302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T=L/v</a:t>
            </a:r>
          </a:p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l-GR" altLang="zh-CN" sz="36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=m/q </a:t>
            </a:r>
            <a:r>
              <a:rPr lang="el-GR" altLang="zh-CN" sz="3600" b="1" dirty="0" smtClean="0">
                <a:latin typeface="Times New Roman" pitchFamily="18" charset="0"/>
                <a:cs typeface="Times New Roman" pitchFamily="18" charset="0"/>
              </a:rPr>
              <a:t>βγ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571736" y="3929066"/>
          <a:ext cx="4416578" cy="1071570"/>
        </p:xfrm>
        <a:graphic>
          <a:graphicData uri="http://schemas.openxmlformats.org/presentationml/2006/ole">
            <p:oleObj spid="_x0000_s1026" name="Equation" r:id="rId4" imgW="1777680" imgH="4316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572132" y="5143512"/>
          <a:ext cx="1133475" cy="796925"/>
        </p:xfrm>
        <a:graphic>
          <a:graphicData uri="http://schemas.openxmlformats.org/presentationml/2006/ole">
            <p:oleObj spid="_x0000_s1027" name="Equation" r:id="rId5" imgW="55872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440000"/>
            <a:r>
              <a:rPr lang="en-US" altLang="zh-CN" sz="3200" dirty="0" smtClean="0">
                <a:solidFill>
                  <a:srgbClr val="FFFF00"/>
                </a:solidFill>
              </a:rPr>
              <a:t>Principle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t="1149"/>
          <a:stretch>
            <a:fillRect/>
          </a:stretch>
        </p:blipFill>
        <p:spPr bwMode="auto">
          <a:xfrm>
            <a:off x="142844" y="709613"/>
            <a:ext cx="8715375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2714612" y="2428868"/>
            <a:ext cx="2552302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T=L/v</a:t>
            </a:r>
          </a:p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l-GR" altLang="zh-CN" sz="36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=m/q </a:t>
            </a:r>
            <a:r>
              <a:rPr lang="el-GR" altLang="zh-CN" sz="3600" b="1" dirty="0" smtClean="0">
                <a:latin typeface="Times New Roman" pitchFamily="18" charset="0"/>
                <a:cs typeface="Times New Roman" pitchFamily="18" charset="0"/>
              </a:rPr>
              <a:t>βγ</a:t>
            </a: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571736" y="3786190"/>
          <a:ext cx="2806700" cy="1071562"/>
        </p:xfrm>
        <a:graphic>
          <a:graphicData uri="http://schemas.openxmlformats.org/presentationml/2006/ole">
            <p:oleObj spid="_x0000_s2050" name="Equation" r:id="rId4" imgW="1130040" imgH="43164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500298" y="4929198"/>
          <a:ext cx="4760913" cy="1103313"/>
        </p:xfrm>
        <a:graphic>
          <a:graphicData uri="http://schemas.openxmlformats.org/presentationml/2006/ole">
            <p:oleObj spid="_x0000_s2051" name="Equation" r:id="rId5" imgW="1917360" imgH="4442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440000"/>
            <a:r>
              <a:rPr lang="en-US" altLang="zh-CN" sz="3200" dirty="0" smtClean="0">
                <a:solidFill>
                  <a:srgbClr val="FFFF00"/>
                </a:solidFill>
              </a:rPr>
              <a:t>Principle : isochronous mass spectrometry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3972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chenruijiu\AppData\Local\YNote\data\chenrj04@163.com\44d0515dd35b4a11ba4affc34a88ba77\2016081222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88"/>
          <a:stretch>
            <a:fillRect/>
          </a:stretch>
        </p:blipFill>
        <p:spPr bwMode="auto">
          <a:xfrm>
            <a:off x="4356000" y="928694"/>
            <a:ext cx="4788000" cy="18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chenruijiu\AppData\Local\YNote\data\chenrj04@163.com\56a2d29095094aa183e1676331116cbe\2016081222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9" b="18879"/>
          <a:stretch>
            <a:fillRect/>
          </a:stretch>
        </p:blipFill>
        <p:spPr bwMode="auto">
          <a:xfrm>
            <a:off x="4356000" y="2786082"/>
            <a:ext cx="4788000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chenruijiu\AppData\Local\YNote\data\chenrj04@163.com\7e1a803d72b144d7a1abbf8a30792d95\2016081222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7"/>
          <a:stretch>
            <a:fillRect/>
          </a:stretch>
        </p:blipFill>
        <p:spPr bwMode="auto">
          <a:xfrm>
            <a:off x="4356000" y="4572032"/>
            <a:ext cx="4788000" cy="22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 rot="5400000">
            <a:off x="4131687" y="3726461"/>
            <a:ext cx="5166906" cy="1588"/>
          </a:xfrm>
          <a:prstGeom prst="line">
            <a:avLst/>
          </a:prstGeom>
          <a:ln w="2540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2643182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 A 763 </a:t>
            </a:r>
          </a:p>
          <a:p>
            <a:r>
              <a:rPr lang="en-US" altLang="zh-CN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(2014) 53-57</a:t>
            </a:r>
            <a:endParaRPr lang="zh-CN" alt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0" t="3920" r="21667" b="9916"/>
          <a:stretch/>
        </p:blipFill>
        <p:spPr>
          <a:xfrm>
            <a:off x="214282" y="4418928"/>
            <a:ext cx="3695782" cy="2439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715140" y="1500198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zh-CN" altLang="en-US" sz="24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目标核</a:t>
            </a:r>
            <a:endParaRPr lang="zh-CN" altLang="en-US" sz="2400" dirty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86578" y="5000636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zh-CN" b="1" dirty="0" smtClean="0">
                <a:solidFill>
                  <a:srgbClr val="0033C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γ</a:t>
            </a:r>
            <a:r>
              <a:rPr lang="en-US" altLang="zh-CN" b="1" baseline="-25000" dirty="0" smtClean="0">
                <a:solidFill>
                  <a:srgbClr val="0033C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= </a:t>
            </a:r>
            <a:r>
              <a:rPr lang="el-GR" altLang="zh-CN" b="1" dirty="0" smtClean="0">
                <a:solidFill>
                  <a:srgbClr val="0033C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γ</a:t>
            </a:r>
            <a:endParaRPr lang="zh-CN" altLang="en-US" b="1" baseline="-25000" dirty="0">
              <a:solidFill>
                <a:srgbClr val="0033C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Optimizing the IMS setting 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571472" y="1214422"/>
            <a:ext cx="8001056" cy="504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Y</a:t>
            </a:r>
            <a:r>
              <a:rPr lang="en-US" altLang="zh-CN" sz="1800" b="1" dirty="0">
                <a:solidFill>
                  <a:srgbClr val="000000"/>
                </a:solidFill>
              </a:rPr>
              <a:t>. H. Zhang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M. Wang,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H. S.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Xu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</a:t>
            </a:r>
            <a:r>
              <a:rPr lang="en-US" altLang="zh-CN" sz="1800" dirty="0" smtClean="0">
                <a:solidFill>
                  <a:srgbClr val="000000"/>
                </a:solidFill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R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. J. Chen, X.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C.Chen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C. Y. Fu, B. S.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Gao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Y.H. Lam, 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P.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Shuai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M.Z. Sun, X</a:t>
            </a:r>
            <a:r>
              <a:rPr lang="en-US" altLang="zh-CN" sz="1800" b="1" dirty="0">
                <a:solidFill>
                  <a:srgbClr val="000000"/>
                </a:solidFill>
              </a:rPr>
              <a:t>. L.Tu,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Y.M. Xing, X.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Xu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X</a:t>
            </a:r>
            <a:r>
              <a:rPr lang="en-US" altLang="zh-CN" sz="1800" b="1" dirty="0">
                <a:solidFill>
                  <a:srgbClr val="000000"/>
                </a:solidFill>
              </a:rPr>
              <a:t>. L.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Yan, Q.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Zeng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P. Zhang, X. Zhou, X</a:t>
            </a:r>
            <a:r>
              <a:rPr lang="en-US" altLang="zh-CN" sz="1800" b="1" dirty="0">
                <a:solidFill>
                  <a:srgbClr val="000000"/>
                </a:solidFill>
              </a:rPr>
              <a:t>. H. Zhou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Y</a:t>
            </a:r>
            <a:r>
              <a:rPr lang="en-US" altLang="zh-CN" sz="1800" b="1" dirty="0">
                <a:solidFill>
                  <a:srgbClr val="000000"/>
                </a:solidFill>
              </a:rPr>
              <a:t>. J. Yuan, J. W. Xia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</a:t>
            </a:r>
            <a:r>
              <a:rPr lang="en-US" altLang="zh-CN" sz="1800" b="1" dirty="0">
                <a:solidFill>
                  <a:srgbClr val="000000"/>
                </a:solidFill>
              </a:rPr>
              <a:t>J. C. Yang,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Z</a:t>
            </a:r>
            <a:r>
              <a:rPr lang="en-US" altLang="zh-CN" sz="1800" b="1" dirty="0">
                <a:solidFill>
                  <a:srgbClr val="000000"/>
                </a:solidFill>
              </a:rPr>
              <a:t>. G. </a:t>
            </a:r>
            <a:r>
              <a:rPr lang="en-US" altLang="zh-CN" sz="1800" b="1" dirty="0" err="1">
                <a:solidFill>
                  <a:srgbClr val="000000"/>
                </a:solidFill>
              </a:rPr>
              <a:t>Hu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S.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Kubono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 </a:t>
            </a:r>
            <a:r>
              <a:rPr lang="en-US" altLang="zh-CN" sz="1800" b="1" dirty="0">
                <a:solidFill>
                  <a:srgbClr val="000000"/>
                </a:solidFill>
              </a:rPr>
              <a:t>X. W. Ma, R. S. Mao, B.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Mei, G</a:t>
            </a:r>
            <a:r>
              <a:rPr lang="en-US" altLang="zh-CN" sz="1800" b="1" dirty="0">
                <a:solidFill>
                  <a:srgbClr val="000000"/>
                </a:solidFill>
              </a:rPr>
              <a:t>. Q.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Xiao, H</a:t>
            </a:r>
            <a:r>
              <a:rPr lang="en-US" altLang="zh-CN" sz="1800" b="1" dirty="0">
                <a:solidFill>
                  <a:srgbClr val="000000"/>
                </a:solidFill>
              </a:rPr>
              <a:t>. W. Zhao, T. C. Zhao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W</a:t>
            </a:r>
            <a:r>
              <a:rPr lang="en-US" altLang="zh-CN" sz="1800" b="1" dirty="0">
                <a:solidFill>
                  <a:srgbClr val="000000"/>
                </a:solidFill>
              </a:rPr>
              <a:t>. L. Zhan </a:t>
            </a:r>
            <a:r>
              <a:rPr lang="en-US" altLang="zh-CN" sz="1800" b="1" dirty="0">
                <a:solidFill>
                  <a:srgbClr val="000066"/>
                </a:solidFill>
              </a:rPr>
              <a:t>(IMP-CAS, Lanzhou, China)</a:t>
            </a: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err="1" smtClean="0">
                <a:solidFill>
                  <a:srgbClr val="000000"/>
                </a:solidFill>
              </a:rPr>
              <a:t>Yu.A</a:t>
            </a:r>
            <a:r>
              <a:rPr lang="en-US" altLang="zh-CN" sz="1800" b="1" dirty="0">
                <a:solidFill>
                  <a:srgbClr val="000000"/>
                </a:solidFill>
              </a:rPr>
              <a:t>. Litvinov,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S. A. Litvinov,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S.Typel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800" b="1" dirty="0">
                <a:solidFill>
                  <a:srgbClr val="000066"/>
                </a:solidFill>
              </a:rPr>
              <a:t>(GSI, Darmstadt, Germany)</a:t>
            </a: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K</a:t>
            </a:r>
            <a:r>
              <a:rPr lang="en-US" altLang="zh-CN" sz="1800" b="1" dirty="0">
                <a:solidFill>
                  <a:srgbClr val="000000"/>
                </a:solidFill>
              </a:rPr>
              <a:t>. Blaum </a:t>
            </a:r>
            <a:r>
              <a:rPr lang="en-US" altLang="zh-CN" sz="1800" b="1" dirty="0">
                <a:solidFill>
                  <a:srgbClr val="000066"/>
                </a:solidFill>
              </a:rPr>
              <a:t>(MPIK, Heidelberg, Germany</a:t>
            </a:r>
            <a:r>
              <a:rPr lang="en-US" altLang="zh-CN" sz="1800" b="1" dirty="0" smtClean="0">
                <a:solidFill>
                  <a:srgbClr val="000066"/>
                </a:solidFill>
              </a:rPr>
              <a:t>)</a:t>
            </a: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err="1" smtClean="0">
                <a:solidFill>
                  <a:srgbClr val="000000"/>
                </a:solidFill>
              </a:rPr>
              <a:t>Baohua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 SUN </a:t>
            </a:r>
            <a:r>
              <a:rPr lang="en-US" altLang="zh-CN" sz="1800" b="1" dirty="0" smtClean="0">
                <a:solidFill>
                  <a:srgbClr val="000066"/>
                </a:solidFill>
              </a:rPr>
              <a:t>(</a:t>
            </a:r>
            <a:r>
              <a:rPr lang="en-US" altLang="zh-CN" sz="1800" b="1" dirty="0" err="1" smtClean="0">
                <a:solidFill>
                  <a:srgbClr val="000066"/>
                </a:solidFill>
              </a:rPr>
              <a:t>Beihang</a:t>
            </a:r>
            <a:r>
              <a:rPr lang="en-US" altLang="zh-CN" sz="1800" b="1" dirty="0" smtClean="0">
                <a:solidFill>
                  <a:srgbClr val="000066"/>
                </a:solidFill>
              </a:rPr>
              <a:t> University)</a:t>
            </a: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Y</a:t>
            </a:r>
            <a:r>
              <a:rPr lang="en-US" altLang="zh-CN" sz="1800" b="1" dirty="0">
                <a:solidFill>
                  <a:srgbClr val="000000"/>
                </a:solidFill>
              </a:rPr>
              <a:t>. Sun </a:t>
            </a:r>
            <a:r>
              <a:rPr lang="en-US" altLang="zh-CN" sz="1800" b="1" dirty="0">
                <a:solidFill>
                  <a:srgbClr val="000066"/>
                </a:solidFill>
              </a:rPr>
              <a:t>(Shanghai Jiao Tong University, Shanghai, China</a:t>
            </a:r>
            <a:r>
              <a:rPr lang="en-US" altLang="zh-CN" sz="1800" b="1" dirty="0">
                <a:solidFill>
                  <a:srgbClr val="000000"/>
                </a:solidFill>
              </a:rPr>
              <a:t>)</a:t>
            </a: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F.R.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Xu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800" b="1" dirty="0" smtClean="0">
                <a:solidFill>
                  <a:srgbClr val="000066"/>
                </a:solidFill>
              </a:rPr>
              <a:t>(Beijing University, China)</a:t>
            </a: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H</a:t>
            </a:r>
            <a:r>
              <a:rPr lang="en-US" altLang="zh-CN" sz="1800" b="1" dirty="0">
                <a:solidFill>
                  <a:srgbClr val="000000"/>
                </a:solidFill>
              </a:rPr>
              <a:t>. Schatz, B. A. Brown</a:t>
            </a:r>
            <a:r>
              <a:rPr lang="en-US" altLang="zh-CN" sz="1800" b="1" dirty="0">
                <a:solidFill>
                  <a:srgbClr val="000066"/>
                </a:solidFill>
              </a:rPr>
              <a:t> (MSU, USA)</a:t>
            </a: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G</a:t>
            </a:r>
            <a:r>
              <a:rPr lang="en-US" altLang="zh-CN" sz="1800" b="1" dirty="0">
                <a:solidFill>
                  <a:srgbClr val="000000"/>
                </a:solidFill>
              </a:rPr>
              <a:t>. Audi </a:t>
            </a:r>
            <a:r>
              <a:rPr lang="en-US" altLang="zh-CN" sz="1800" b="1" dirty="0">
                <a:solidFill>
                  <a:srgbClr val="000066"/>
                </a:solidFill>
              </a:rPr>
              <a:t>(CSNSM-IN2P3-CNRS, Orsay, France</a:t>
            </a:r>
            <a:r>
              <a:rPr lang="en-US" altLang="zh-CN" sz="1800" b="1" dirty="0" smtClean="0">
                <a:solidFill>
                  <a:srgbClr val="000066"/>
                </a:solidFill>
              </a:rPr>
              <a:t>)</a:t>
            </a: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smtClean="0"/>
              <a:t>A. Ozawa </a:t>
            </a:r>
            <a:r>
              <a:rPr lang="en-US" altLang="zh-CN" sz="1800" b="1" dirty="0" smtClean="0">
                <a:solidFill>
                  <a:srgbClr val="000066"/>
                </a:solidFill>
              </a:rPr>
              <a:t>(University of Tsukuba, Japan)</a:t>
            </a:r>
            <a:endParaRPr lang="en-US" altLang="zh-CN" sz="1800" b="1" dirty="0">
              <a:solidFill>
                <a:srgbClr val="000066"/>
              </a:solidFill>
            </a:endParaRP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T</a:t>
            </a:r>
            <a:r>
              <a:rPr lang="en-US" altLang="zh-CN" sz="1800" b="1" dirty="0">
                <a:solidFill>
                  <a:srgbClr val="000000"/>
                </a:solidFill>
              </a:rPr>
              <a:t>. Yamaguchi  </a:t>
            </a:r>
            <a:r>
              <a:rPr lang="en-US" altLang="zh-CN" sz="1800" b="1" dirty="0">
                <a:solidFill>
                  <a:srgbClr val="000066"/>
                </a:solidFill>
              </a:rPr>
              <a:t>(Saitama University, Saitama, </a:t>
            </a:r>
            <a:r>
              <a:rPr lang="en-US" altLang="zh-CN" sz="1800" b="1" dirty="0" smtClean="0">
                <a:solidFill>
                  <a:srgbClr val="000066"/>
                </a:solidFill>
              </a:rPr>
              <a:t>Japan)</a:t>
            </a:r>
            <a:endParaRPr lang="en-US" altLang="zh-CN" sz="1800" b="1" dirty="0">
              <a:solidFill>
                <a:srgbClr val="000066"/>
              </a:solidFill>
            </a:endParaRPr>
          </a:p>
          <a:p>
            <a:pPr marL="0" indent="0"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dirty="0" smtClean="0">
                <a:solidFill>
                  <a:srgbClr val="000000"/>
                </a:solidFill>
              </a:rPr>
              <a:t>T</a:t>
            </a:r>
            <a:r>
              <a:rPr lang="en-US" altLang="zh-CN" sz="1800" b="1" dirty="0">
                <a:solidFill>
                  <a:srgbClr val="000000"/>
                </a:solidFill>
              </a:rPr>
              <a:t>. Uesaka, 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S. </a:t>
            </a:r>
            <a:r>
              <a:rPr lang="en-US" altLang="zh-CN" sz="1800" b="1" dirty="0" err="1" smtClean="0">
                <a:solidFill>
                  <a:srgbClr val="000000"/>
                </a:solidFill>
              </a:rPr>
              <a:t>Naimi</a:t>
            </a:r>
            <a:r>
              <a:rPr lang="en-US" altLang="zh-CN" sz="1800" b="1" dirty="0" smtClean="0">
                <a:solidFill>
                  <a:srgbClr val="000000"/>
                </a:solidFill>
              </a:rPr>
              <a:t>, Y</a:t>
            </a:r>
            <a:r>
              <a:rPr lang="en-US" altLang="zh-CN" sz="1800" b="1" dirty="0">
                <a:solidFill>
                  <a:srgbClr val="000000"/>
                </a:solidFill>
              </a:rPr>
              <a:t>. Yamaguchi </a:t>
            </a:r>
            <a:r>
              <a:rPr lang="en-US" altLang="zh-CN" sz="1800" b="1" dirty="0">
                <a:solidFill>
                  <a:srgbClr val="000066"/>
                </a:solidFill>
              </a:rPr>
              <a:t>(RIKEN, Saitama, Japan)</a:t>
            </a:r>
            <a:endParaRPr lang="zh-CN" altLang="en-US" sz="1800" b="1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CSRe</a:t>
            </a:r>
            <a:r>
              <a:rPr lang="en-US" altLang="zh-CN" sz="3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mass measurement collaboration</a:t>
            </a:r>
            <a:endParaRPr lang="zh-CN" altLang="zh-CN" sz="36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Optimizing the IMS setting 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215082"/>
            <a:ext cx="4386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</a:rPr>
              <a:t>Dr. Chen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Ruijiu’s</a:t>
            </a:r>
            <a:r>
              <a:rPr lang="en-US" altLang="zh-CN" sz="2400" dirty="0" smtClean="0">
                <a:solidFill>
                  <a:srgbClr val="002060"/>
                </a:solidFill>
              </a:rPr>
              <a:t> talk, next session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1" descr="C:\Users\chenruijiu\AppData\Local\YNote\data\chenrj04@163.com\2b6d2054f0d64485ba515d84e76d508d\2016121421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905000"/>
            <a:ext cx="899953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1000108"/>
            <a:ext cx="5768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Optimized the isochronous setting by tuning </a:t>
            </a:r>
          </a:p>
          <a:p>
            <a:r>
              <a:rPr lang="en-US" altLang="zh-CN" sz="2400" dirty="0" err="1" smtClean="0">
                <a:solidFill>
                  <a:srgbClr val="0000FF"/>
                </a:solidFill>
              </a:rPr>
              <a:t>quadrupoles</a:t>
            </a:r>
            <a:r>
              <a:rPr lang="en-US" altLang="zh-CN" sz="2400" dirty="0" smtClean="0"/>
              <a:t> and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sextupoles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8806" y="1468311"/>
            <a:ext cx="4674830" cy="374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IMG_014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2334" y="2154953"/>
            <a:ext cx="2661170" cy="177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Double-TOF IMS   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5286388"/>
            <a:ext cx="2786082" cy="70788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Two </a:t>
            </a:r>
            <a:r>
              <a:rPr lang="en-US" altLang="zh-CN" sz="2000" dirty="0" err="1" smtClean="0"/>
              <a:t>ToF</a:t>
            </a:r>
            <a:r>
              <a:rPr lang="en-US" altLang="zh-CN" sz="2000" dirty="0" smtClean="0"/>
              <a:t> detectors: </a:t>
            </a:r>
          </a:p>
          <a:p>
            <a:pPr algn="ctr"/>
            <a:r>
              <a:rPr lang="en-US" altLang="zh-CN" sz="2000" dirty="0" err="1" smtClean="0"/>
              <a:t>ds</a:t>
            </a:r>
            <a:r>
              <a:rPr lang="en-US" altLang="zh-CN" sz="2000" dirty="0" smtClean="0"/>
              <a:t>=18 m</a:t>
            </a:r>
            <a:endParaRPr lang="zh-CN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9191" t="71266" r="49201" b="5193"/>
          <a:stretch>
            <a:fillRect/>
          </a:stretch>
        </p:blipFill>
        <p:spPr bwMode="auto">
          <a:xfrm>
            <a:off x="-32" y="1390347"/>
            <a:ext cx="1677969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 l="29349" t="69711" r="57030" b="5610"/>
          <a:stretch>
            <a:fillRect/>
          </a:stretch>
        </p:blipFill>
        <p:spPr bwMode="auto">
          <a:xfrm>
            <a:off x="-32" y="3751264"/>
            <a:ext cx="1749407" cy="16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71406" y="1000108"/>
            <a:ext cx="14498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000" b="1" dirty="0" err="1" smtClean="0">
                <a:solidFill>
                  <a:srgbClr val="0D02E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Singal</a:t>
            </a:r>
            <a:r>
              <a:rPr lang="en-US" altLang="zh-CN" sz="2000" b="1" dirty="0" smtClean="0">
                <a:solidFill>
                  <a:srgbClr val="0D02E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TOF</a:t>
            </a:r>
            <a:endParaRPr lang="zh-CN" altLang="en-US" sz="2000" b="1" dirty="0">
              <a:solidFill>
                <a:srgbClr val="0D02E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3357562"/>
            <a:ext cx="1550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000" b="1" dirty="0" err="1" smtClean="0">
                <a:solidFill>
                  <a:srgbClr val="0D02E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Doubel</a:t>
            </a:r>
            <a:r>
              <a:rPr lang="en-US" altLang="zh-CN" sz="2000" b="1" dirty="0" smtClean="0">
                <a:solidFill>
                  <a:srgbClr val="0D02E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TOF</a:t>
            </a:r>
            <a:endParaRPr lang="zh-CN" altLang="en-US" sz="2000" b="1" dirty="0">
              <a:solidFill>
                <a:srgbClr val="0D02E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 l="16415" t="10309" r="40990" b="4620"/>
          <a:stretch>
            <a:fillRect/>
          </a:stretch>
        </p:blipFill>
        <p:spPr bwMode="auto">
          <a:xfrm>
            <a:off x="6286512" y="1797051"/>
            <a:ext cx="2775765" cy="306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5929322" y="5929330"/>
            <a:ext cx="308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X. </a:t>
            </a:r>
            <a:r>
              <a:rPr lang="en-US" dirty="0" err="1" smtClean="0"/>
              <a:t>Xu</a:t>
            </a:r>
            <a:r>
              <a:rPr lang="en-US" dirty="0" smtClean="0"/>
              <a:t> et al.,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Chin.Phys.C</a:t>
            </a:r>
            <a:r>
              <a:rPr lang="en-US" dirty="0" smtClean="0"/>
              <a:t> 39, 106201 (2015)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日期占位符 2"/>
          <p:cNvSpPr txBox="1">
            <a:spLocks/>
          </p:cNvSpPr>
          <p:nvPr/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9pPr>
          </a:lstStyle>
          <a:p>
            <a:fld id="{56185FDD-838C-405A-B2AC-5B3D7E10E590}" type="datetime1">
              <a:rPr lang="zh-CN" altLang="en-US" smtClean="0">
                <a:solidFill>
                  <a:srgbClr val="000000"/>
                </a:solidFill>
              </a:rPr>
              <a:pPr/>
              <a:t>2017/6/26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灯片编号占位符 3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9pPr>
          </a:lstStyle>
          <a:p>
            <a:fld id="{B19096A7-0A5F-477C-A0E0-AED64A7B26CA}" type="slidenum">
              <a:rPr lang="zh-CN" altLang="en-US" smtClean="0">
                <a:solidFill>
                  <a:srgbClr val="000000"/>
                </a:solidFill>
              </a:rPr>
              <a:pPr/>
              <a:t>22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4" name="Picture 1" descr="C:\Users\chenruijiu\AppData\Local\YNote\data\chenrj04@163.com\e2e759212967455db4c05576277bafe5\2016100212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0" y="1237518"/>
            <a:ext cx="9000000" cy="56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Double-TOF IMS   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Revolution time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vs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el-GR" altLang="zh-CN" sz="24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ρ</a:t>
            </a:r>
            <a:endParaRPr lang="zh-CN" altLang="en-US" sz="24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日期占位符 2"/>
          <p:cNvSpPr txBox="1">
            <a:spLocks/>
          </p:cNvSpPr>
          <p:nvPr/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9pPr>
          </a:lstStyle>
          <a:p>
            <a:fld id="{56185FDD-838C-405A-B2AC-5B3D7E10E590}" type="datetime1">
              <a:rPr lang="zh-CN" altLang="en-US" smtClean="0">
                <a:solidFill>
                  <a:srgbClr val="000000"/>
                </a:solidFill>
              </a:rPr>
              <a:pPr/>
              <a:t>2017/6/26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灯片编号占位符 3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9pPr>
          </a:lstStyle>
          <a:p>
            <a:fld id="{B19096A7-0A5F-477C-A0E0-AED64A7B26CA}" type="slidenum">
              <a:rPr lang="zh-CN" altLang="en-US" smtClean="0">
                <a:solidFill>
                  <a:srgbClr val="000000"/>
                </a:solidFill>
              </a:rPr>
              <a:pPr/>
              <a:t>23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" y="1237518"/>
            <a:ext cx="9000000" cy="5620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762000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Revolution time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vs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el-GR" altLang="zh-CN" sz="2400" b="1" i="1" dirty="0" smtClean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ρ</a:t>
            </a:r>
            <a:endParaRPr lang="zh-CN" altLang="en-US" sz="2400" b="1" i="1" dirty="0">
              <a:solidFill>
                <a:srgbClr val="00206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Double-TOF IMS   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9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20566" y="1142984"/>
            <a:ext cx="8123400" cy="5392927"/>
            <a:chOff x="1208" y="1050"/>
            <a:chExt cx="3344" cy="222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08" y="1050"/>
              <a:ext cx="3344" cy="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" y="1050"/>
              <a:ext cx="3349" cy="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Correction for drift of the magnetic fields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/>
          <a:srcRect l="13667" t="14960" r="7587" b="16563"/>
          <a:stretch>
            <a:fillRect/>
          </a:stretch>
        </p:blipFill>
        <p:spPr bwMode="auto">
          <a:xfrm>
            <a:off x="428596" y="1000108"/>
            <a:ext cx="7839100" cy="550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Correction for drift of the magnetic fields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00892" y="628652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hlinkClick r:id="rId3" tooltip="Abstract"/>
              </a:rPr>
              <a:t>arXiv:1407.3459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8251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smtClean="0">
                <a:latin typeface="Times New Roman" pitchFamily="18" charset="0"/>
              </a:rPr>
              <a:t>Results and discussions</a:t>
            </a:r>
          </a:p>
          <a:p>
            <a:pPr algn="ctr"/>
            <a:endParaRPr lang="en-US" altLang="zh-CN" sz="4400" b="1" dirty="0" smtClean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3929066"/>
            <a:ext cx="56349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2060"/>
                </a:solidFill>
              </a:rPr>
              <a:t> Overview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</a:rPr>
              <a:t>Mass of </a:t>
            </a:r>
            <a:r>
              <a:rPr lang="en-US" altLang="zh-CN" sz="2800" baseline="30000" dirty="0" smtClean="0">
                <a:solidFill>
                  <a:srgbClr val="002060"/>
                </a:solidFill>
              </a:rPr>
              <a:t>52g,m</a:t>
            </a:r>
            <a:r>
              <a:rPr lang="en-US" altLang="zh-CN" sz="2800" dirty="0" smtClean="0">
                <a:solidFill>
                  <a:srgbClr val="002060"/>
                </a:solidFill>
              </a:rPr>
              <a:t>Co and relevant physics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2060"/>
                </a:solidFill>
              </a:rPr>
              <a:t> In-ring decay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7668696" cy="4963218"/>
          </a:xfrm>
          <a:prstGeom prst="rect">
            <a:avLst/>
          </a:prstGeom>
        </p:spPr>
      </p:pic>
      <p:pic>
        <p:nvPicPr>
          <p:cNvPr id="3" name="图片 2" descr="78K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3" y="1713831"/>
            <a:ext cx="7670725" cy="4964532"/>
          </a:xfrm>
          <a:prstGeom prst="rect">
            <a:avLst/>
          </a:prstGeom>
        </p:spPr>
      </p:pic>
      <p:pic>
        <p:nvPicPr>
          <p:cNvPr id="4" name="图片 3" descr="58Ni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714488"/>
            <a:ext cx="7668696" cy="4963218"/>
          </a:xfrm>
          <a:prstGeom prst="rect">
            <a:avLst/>
          </a:prstGeom>
        </p:spPr>
      </p:pic>
      <p:pic>
        <p:nvPicPr>
          <p:cNvPr id="5" name="图片 4" descr="86K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714488"/>
            <a:ext cx="7668696" cy="4963218"/>
          </a:xfrm>
          <a:prstGeom prst="rect">
            <a:avLst/>
          </a:prstGeom>
        </p:spPr>
      </p:pic>
      <p:pic>
        <p:nvPicPr>
          <p:cNvPr id="6" name="图片 5" descr="112S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714488"/>
            <a:ext cx="7668696" cy="4963218"/>
          </a:xfrm>
          <a:prstGeom prst="rect">
            <a:avLst/>
          </a:prstGeom>
        </p:spPr>
      </p:pic>
      <p:pic>
        <p:nvPicPr>
          <p:cNvPr id="7" name="图片 6" descr="58Ni-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1714488"/>
            <a:ext cx="7668696" cy="4963218"/>
          </a:xfrm>
          <a:prstGeom prst="rect">
            <a:avLst/>
          </a:prstGeom>
        </p:spPr>
      </p:pic>
      <p:pic>
        <p:nvPicPr>
          <p:cNvPr id="8" name="图片 7" descr="36A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1714488"/>
            <a:ext cx="7668696" cy="4963218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57620" y="928670"/>
            <a:ext cx="192882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Beams: </a:t>
            </a:r>
            <a:r>
              <a:rPr lang="en-US" altLang="zh-CN" sz="2400" b="1" baseline="30000" dirty="0" smtClean="0">
                <a:solidFill>
                  <a:srgbClr val="FF0000"/>
                </a:solidFill>
                <a:ea typeface="宋体" pitchFamily="2" charset="-122"/>
              </a:rPr>
              <a:t>78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Kr,</a:t>
            </a:r>
            <a:endParaRPr lang="en-US" altLang="zh-CN" sz="24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0694" y="928670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 dirty="0" smtClean="0">
                <a:solidFill>
                  <a:srgbClr val="FF0000"/>
                </a:solidFill>
                <a:ea typeface="宋体" pitchFamily="2" charset="-122"/>
              </a:rPr>
              <a:t>58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Ni,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6215074" y="928670"/>
            <a:ext cx="72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 dirty="0" smtClean="0">
                <a:solidFill>
                  <a:srgbClr val="FF0000"/>
                </a:solidFill>
                <a:ea typeface="宋体" pitchFamily="2" charset="-122"/>
              </a:rPr>
              <a:t>86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Kr,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6858016" y="928670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 dirty="0" smtClean="0">
                <a:solidFill>
                  <a:srgbClr val="FF0000"/>
                </a:solidFill>
                <a:ea typeface="宋体" pitchFamily="2" charset="-122"/>
              </a:rPr>
              <a:t>112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Sn,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7643834" y="928670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 dirty="0" smtClean="0">
                <a:solidFill>
                  <a:srgbClr val="FF0000"/>
                </a:solidFill>
                <a:ea typeface="宋体" pitchFamily="2" charset="-122"/>
              </a:rPr>
              <a:t>58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Ni,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8358214" y="928670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 dirty="0" smtClean="0">
                <a:solidFill>
                  <a:srgbClr val="FF0000"/>
                </a:solidFill>
                <a:ea typeface="宋体" pitchFamily="2" charset="-122"/>
              </a:rPr>
              <a:t>36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Ar</a:t>
            </a:r>
            <a:endParaRPr lang="en-US" altLang="zh-CN" sz="24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 rot="8100000">
            <a:off x="618738" y="5404005"/>
            <a:ext cx="1534866" cy="707200"/>
          </a:xfrm>
          <a:prstGeom prst="ellipse">
            <a:avLst/>
          </a:prstGeom>
          <a:noFill/>
          <a:ln w="38100">
            <a:solidFill>
              <a:srgbClr val="0033CC"/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 bwMode="auto">
          <a:xfrm>
            <a:off x="0" y="4929198"/>
            <a:ext cx="11176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rgbClr val="0D02E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Double</a:t>
            </a:r>
          </a:p>
          <a:p>
            <a:pPr algn="ctr" eaLnBrk="1" hangingPunct="1"/>
            <a:r>
              <a:rPr lang="en-US" altLang="zh-CN" sz="2400" b="1" dirty="0" smtClean="0">
                <a:solidFill>
                  <a:srgbClr val="0D02E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TOF</a:t>
            </a:r>
          </a:p>
        </p:txBody>
      </p:sp>
      <p:pic>
        <p:nvPicPr>
          <p:cNvPr id="19" name="Picture 20" descr="Graphic1-3"/>
          <p:cNvPicPr>
            <a:picLocks noChangeAspect="1" noChangeArrowheads="1"/>
          </p:cNvPicPr>
          <p:nvPr/>
        </p:nvPicPr>
        <p:blipFill rotWithShape="1">
          <a:blip r:embed="rId9" cstate="print"/>
          <a:srcRect l="63966" t="57852" r="32133" b="26003"/>
          <a:stretch/>
        </p:blipFill>
        <p:spPr bwMode="auto">
          <a:xfrm>
            <a:off x="5410200" y="5585381"/>
            <a:ext cx="276446" cy="7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 bwMode="auto">
          <a:xfrm>
            <a:off x="5778377" y="5462081"/>
            <a:ext cx="2746265" cy="93871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Improved precision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黑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7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黑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Measured first time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42844" y="1428736"/>
            <a:ext cx="5143500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rgbClr val="003366"/>
                </a:solidFill>
              </a:rPr>
              <a:t>X. L. Tu et al., PRL 106, 112501 (2011)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rgbClr val="003366"/>
                </a:solidFill>
              </a:rPr>
              <a:t>Y. H. Zhang et al.,  PRL 109, 102501 (2012)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rgbClr val="003366"/>
                </a:solidFill>
              </a:rPr>
              <a:t>X. L. Yan et al. </a:t>
            </a:r>
            <a:r>
              <a:rPr lang="en-US" altLang="zh-CN" sz="1600" b="1" dirty="0" err="1" smtClean="0">
                <a:solidFill>
                  <a:srgbClr val="003366"/>
                </a:solidFill>
              </a:rPr>
              <a:t>ApJ</a:t>
            </a:r>
            <a:r>
              <a:rPr lang="en-US" altLang="zh-CN" sz="1600" b="1" dirty="0" smtClean="0">
                <a:solidFill>
                  <a:srgbClr val="003366"/>
                </a:solidFill>
              </a:rPr>
              <a:t> 766, L8 (2013)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rgbClr val="003366"/>
                </a:solidFill>
              </a:rPr>
              <a:t>P. Shuai et al., PL B 735,327 (2014</a:t>
            </a:r>
            <a:r>
              <a:rPr lang="en-US" altLang="zh-CN" sz="1600" b="1" dirty="0" smtClean="0">
                <a:solidFill>
                  <a:srgbClr val="003366"/>
                </a:solidFill>
              </a:rPr>
              <a:t>)</a:t>
            </a:r>
          </a:p>
          <a:p>
            <a:pPr>
              <a:defRPr/>
            </a:pPr>
            <a:r>
              <a:rPr lang="en-US" altLang="zh-CN" sz="1600" b="1" dirty="0" smtClean="0">
                <a:solidFill>
                  <a:srgbClr val="003366"/>
                </a:solidFill>
              </a:rPr>
              <a:t>X</a:t>
            </a:r>
            <a:r>
              <a:rPr lang="en-US" altLang="zh-CN" sz="1600" b="1" dirty="0" smtClean="0">
                <a:solidFill>
                  <a:srgbClr val="003366"/>
                </a:solidFill>
              </a:rPr>
              <a:t>. </a:t>
            </a:r>
            <a:r>
              <a:rPr lang="en-US" altLang="zh-CN" sz="1600" b="1" dirty="0" err="1" smtClean="0">
                <a:solidFill>
                  <a:srgbClr val="003366"/>
                </a:solidFill>
              </a:rPr>
              <a:t>Xu</a:t>
            </a:r>
            <a:r>
              <a:rPr lang="en-US" altLang="zh-CN" sz="1600" b="1" dirty="0" smtClean="0">
                <a:solidFill>
                  <a:srgbClr val="003366"/>
                </a:solidFill>
              </a:rPr>
              <a:t> et al., PRL 117,</a:t>
            </a:r>
            <a:r>
              <a:rPr lang="zh-CN" altLang="en-US" sz="1600" b="1" dirty="0" smtClean="0">
                <a:solidFill>
                  <a:srgbClr val="003366"/>
                </a:solidFill>
              </a:rPr>
              <a:t> </a:t>
            </a:r>
            <a:r>
              <a:rPr lang="en-US" altLang="zh-CN" sz="1600" b="1" dirty="0" smtClean="0">
                <a:solidFill>
                  <a:srgbClr val="003366"/>
                </a:solidFill>
              </a:rPr>
              <a:t>182503 (2016)</a:t>
            </a:r>
          </a:p>
          <a:p>
            <a:pPr>
              <a:defRPr/>
            </a:pPr>
            <a:r>
              <a:rPr lang="en-US" altLang="zh-CN" sz="1600" b="1" dirty="0" smtClean="0">
                <a:solidFill>
                  <a:srgbClr val="003366"/>
                </a:solidFill>
              </a:rPr>
              <a:t>P. </a:t>
            </a:r>
            <a:r>
              <a:rPr lang="en-US" altLang="zh-CN" sz="1600" b="1" dirty="0" smtClean="0">
                <a:solidFill>
                  <a:srgbClr val="003366"/>
                </a:solidFill>
              </a:rPr>
              <a:t>Zhang et al., PLB 767, 20 (2017)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b="1" dirty="0" smtClean="0">
              <a:solidFill>
                <a:srgbClr val="003366"/>
              </a:solidFill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0" y="3000372"/>
            <a:ext cx="2357422" cy="1384995"/>
          </a:xfrm>
          <a:prstGeom prst="rect">
            <a:avLst/>
          </a:prstGeom>
          <a:solidFill>
            <a:srgbClr val="CC0066"/>
          </a:solidFill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Precision</a:t>
            </a:r>
          </a:p>
          <a:p>
            <a:pPr algn="ctr"/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-6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~10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-7</a:t>
            </a:r>
            <a:endParaRPr lang="en-US" altLang="zh-CN" sz="2800" baseline="30000" dirty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/>
            <a:r>
              <a:rPr lang="en-US" altLang="zh-CN" sz="2800" b="1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(20-200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keV</a:t>
            </a:r>
            <a:r>
              <a:rPr lang="en-US" altLang="zh-CN" sz="2800" b="1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</a:t>
            </a:r>
            <a:endParaRPr lang="en-US" altLang="zh-CN" sz="2800" b="1" dirty="0">
              <a:solidFill>
                <a:srgbClr val="FFFF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Overview of experimental results</a:t>
            </a:r>
            <a:endParaRPr lang="zh-CN" altLang="en-US" sz="32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21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fractional_uncertaint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066800"/>
            <a:ext cx="461486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34" y="1214422"/>
            <a:ext cx="3128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Test of CVC hypothesis</a:t>
            </a:r>
            <a:endParaRPr lang="zh-CN" alt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286512" y="4143380"/>
            <a:ext cx="233365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altLang="zh-C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P. Zhang et al., </a:t>
            </a:r>
          </a:p>
          <a:p>
            <a:pPr>
              <a:spcBef>
                <a:spcPts val="300"/>
              </a:spcBef>
            </a:pPr>
            <a:r>
              <a:rPr lang="en-GB" altLang="zh-CN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Physics Letters B </a:t>
            </a:r>
          </a:p>
          <a:p>
            <a:pPr>
              <a:spcBef>
                <a:spcPts val="300"/>
              </a:spcBef>
            </a:pPr>
            <a:r>
              <a:rPr lang="en-GB" altLang="zh-CN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767: 20–24</a:t>
            </a:r>
            <a:r>
              <a:rPr lang="zh-CN" alt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zh-CN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2017)</a:t>
            </a:r>
            <a:endParaRPr lang="zh-CN" alt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5643578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Zhang </a:t>
            </a:r>
            <a:r>
              <a:rPr lang="en-US" altLang="zh-CN" dirty="0" err="1" smtClean="0">
                <a:solidFill>
                  <a:srgbClr val="002060"/>
                </a:solidFill>
              </a:rPr>
              <a:t>Peng’s</a:t>
            </a:r>
            <a:r>
              <a:rPr lang="en-US" altLang="zh-CN" dirty="0" smtClean="0">
                <a:solidFill>
                  <a:srgbClr val="002060"/>
                </a:solidFill>
              </a:rPr>
              <a:t> talk,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next session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11938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High precision 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t="3920" r="21667" b="2385"/>
          <a:stretch/>
        </p:blipFill>
        <p:spPr>
          <a:xfrm>
            <a:off x="-5736" y="1857364"/>
            <a:ext cx="4506298" cy="3233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62270"/>
            <a:ext cx="4741179" cy="3595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5357826"/>
            <a:ext cx="2843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D.A. </a:t>
            </a:r>
            <a:r>
              <a:rPr lang="en-US" altLang="zh-CN" b="1" dirty="0" err="1" smtClean="0">
                <a:solidFill>
                  <a:srgbClr val="002060"/>
                </a:solidFill>
              </a:rPr>
              <a:t>Nesterenko</a:t>
            </a:r>
            <a:r>
              <a:rPr lang="en-US" altLang="zh-CN" b="1" dirty="0" smtClean="0">
                <a:solidFill>
                  <a:srgbClr val="002060"/>
                </a:solidFill>
              </a:rPr>
              <a:t> et al., </a:t>
            </a:r>
          </a:p>
          <a:p>
            <a:r>
              <a:rPr lang="en-US" altLang="zh-CN" b="1" dirty="0" smtClean="0">
                <a:solidFill>
                  <a:srgbClr val="002060"/>
                </a:solidFill>
              </a:rPr>
              <a:t>J. Phys. G 44, 065103 (2017)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5852" y="5357826"/>
            <a:ext cx="2419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003366"/>
                </a:solidFill>
              </a:rPr>
              <a:t>X. </a:t>
            </a:r>
            <a:r>
              <a:rPr lang="en-US" altLang="zh-CN" b="1" dirty="0" err="1" smtClean="0">
                <a:solidFill>
                  <a:srgbClr val="003366"/>
                </a:solidFill>
              </a:rPr>
              <a:t>Xu</a:t>
            </a:r>
            <a:r>
              <a:rPr lang="en-US" altLang="zh-CN" b="1" dirty="0" smtClean="0">
                <a:solidFill>
                  <a:srgbClr val="003366"/>
                </a:solidFill>
              </a:rPr>
              <a:t> et al., </a:t>
            </a:r>
            <a:endParaRPr lang="en-US" altLang="zh-CN" b="1" dirty="0" smtClean="0">
              <a:solidFill>
                <a:srgbClr val="003366"/>
              </a:solidFill>
            </a:endParaRPr>
          </a:p>
          <a:p>
            <a:pPr>
              <a:defRPr/>
            </a:pPr>
            <a:r>
              <a:rPr lang="en-US" altLang="zh-CN" b="1" dirty="0" smtClean="0">
                <a:solidFill>
                  <a:srgbClr val="003366"/>
                </a:solidFill>
              </a:rPr>
              <a:t>PRL </a:t>
            </a:r>
            <a:r>
              <a:rPr lang="en-US" altLang="zh-CN" b="1" dirty="0" smtClean="0">
                <a:solidFill>
                  <a:srgbClr val="003366"/>
                </a:solidFill>
              </a:rPr>
              <a:t>117,</a:t>
            </a:r>
            <a:r>
              <a:rPr lang="zh-CN" altLang="en-US" b="1" dirty="0" smtClean="0">
                <a:solidFill>
                  <a:srgbClr val="003366"/>
                </a:solidFill>
              </a:rPr>
              <a:t> </a:t>
            </a:r>
            <a:r>
              <a:rPr lang="en-US" altLang="zh-CN" b="1" dirty="0" smtClean="0">
                <a:solidFill>
                  <a:srgbClr val="003366"/>
                </a:solidFill>
              </a:rPr>
              <a:t>182503 (2016)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1938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Mass of </a:t>
            </a:r>
            <a:r>
              <a:rPr lang="en-US" altLang="zh-CN" sz="3600" baseline="30000" dirty="0" smtClean="0">
                <a:solidFill>
                  <a:srgbClr val="FFFF00"/>
                </a:solidFill>
              </a:rPr>
              <a:t>52g,m</a:t>
            </a:r>
            <a:r>
              <a:rPr lang="en-US" altLang="zh-CN" sz="3600" dirty="0" smtClean="0">
                <a:solidFill>
                  <a:srgbClr val="FFFF00"/>
                </a:solidFill>
              </a:rPr>
              <a:t>Co</a:t>
            </a:r>
            <a:r>
              <a:rPr lang="en-US" altLang="zh-CN" sz="3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714644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</a:rPr>
              <a:t>Motivation and background</a:t>
            </a:r>
          </a:p>
          <a:p>
            <a:r>
              <a:rPr lang="en-US" altLang="zh-CN" b="1" dirty="0" smtClean="0">
                <a:latin typeface="Times New Roman" pitchFamily="18" charset="0"/>
              </a:rPr>
              <a:t>Method and technical improvements</a:t>
            </a:r>
          </a:p>
          <a:p>
            <a:r>
              <a:rPr lang="en-US" altLang="zh-CN" b="1" dirty="0" smtClean="0">
                <a:latin typeface="Times New Roman" pitchFamily="18" charset="0"/>
              </a:rPr>
              <a:t>Results and discussions</a:t>
            </a:r>
          </a:p>
          <a:p>
            <a:r>
              <a:rPr lang="en-US" altLang="zh-CN" b="1" dirty="0" smtClean="0">
                <a:latin typeface="Times New Roman" pitchFamily="18" charset="0"/>
              </a:rPr>
              <a:t>Perspective and summary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719190" y="4722803"/>
            <a:ext cx="1531719" cy="5435"/>
          </a:xfrm>
          <a:prstGeom prst="line">
            <a:avLst/>
          </a:prstGeom>
          <a:ln w="508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736069" y="1940705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05529" y="4491970"/>
            <a:ext cx="110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51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Fe+p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95739" y="431256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ME=-32913(9)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4320" y="1451255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52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CN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  T=2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307068" y="4719580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/>
        </p:nvGrpSpPr>
        <p:grpSpPr>
          <a:xfrm>
            <a:off x="3250909" y="2894964"/>
            <a:ext cx="2379163" cy="1865223"/>
            <a:chOff x="3250909" y="2420755"/>
            <a:chExt cx="2379163" cy="1865223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4052743" y="2801227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3250909" y="2809885"/>
              <a:ext cx="801834" cy="1449342"/>
            </a:xfrm>
            <a:prstGeom prst="line">
              <a:avLst/>
            </a:prstGeom>
            <a:ln w="381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 rot="18045341">
              <a:off x="2949267" y="3151153"/>
              <a:ext cx="115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000099"/>
                  </a:solidFill>
                </a:rPr>
                <a:t>Ep</a:t>
              </a:r>
              <a:r>
                <a:rPr lang="en-US" altLang="zh-CN" sz="2000" b="1" dirty="0" smtClean="0">
                  <a:solidFill>
                    <a:srgbClr val="000099"/>
                  </a:solidFill>
                </a:rPr>
                <a:t>=1352</a:t>
              </a:r>
              <a:endParaRPr lang="zh-CN" altLang="en-US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33399" y="2420755"/>
              <a:ext cx="18966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99"/>
                  </a:solidFill>
                </a:rPr>
                <a:t>ME=-31561(13)</a:t>
              </a:r>
              <a:endParaRPr lang="zh-CN" altLang="en-US" sz="20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4049278" y="31068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 rot="18045341">
              <a:off x="3361648" y="3507079"/>
              <a:ext cx="115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000099"/>
                  </a:solidFill>
                </a:rPr>
                <a:t>Ep</a:t>
              </a:r>
              <a:r>
                <a:rPr lang="en-US" altLang="zh-CN" sz="2000" b="1" dirty="0" smtClean="0">
                  <a:solidFill>
                    <a:srgbClr val="000099"/>
                  </a:solidFill>
                </a:rPr>
                <a:t>=1048</a:t>
              </a:r>
              <a:endParaRPr lang="zh-CN" altLang="en-US" sz="20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3444873" y="3101574"/>
              <a:ext cx="645969" cy="1164579"/>
            </a:xfrm>
            <a:prstGeom prst="line">
              <a:avLst/>
            </a:prstGeom>
            <a:ln w="381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/>
          <p:nvPr/>
        </p:nvCxnSpPr>
        <p:spPr>
          <a:xfrm flipV="1">
            <a:off x="5757525" y="1969324"/>
            <a:ext cx="0" cy="976312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5309605" y="2956261"/>
            <a:ext cx="457200" cy="323850"/>
          </a:xfrm>
          <a:prstGeom prst="straightConnector1">
            <a:avLst/>
          </a:prstGeom>
          <a:ln w="38100">
            <a:solidFill>
              <a:srgbClr val="0000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744871" y="2173478"/>
            <a:ext cx="57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D"/>
                </a:solidFill>
                <a:latin typeface="Symbol" panose="05050102010706020507" pitchFamily="18" charset="2"/>
              </a:rPr>
              <a:t>b</a:t>
            </a:r>
            <a:r>
              <a:rPr lang="en-US" altLang="zh-CN" sz="2400" b="1" baseline="30000" dirty="0" smtClean="0">
                <a:solidFill>
                  <a:srgbClr val="00000D"/>
                </a:solidFill>
              </a:rPr>
              <a:t>+</a:t>
            </a:r>
            <a:endParaRPr lang="zh-CN" altLang="en-US" sz="2400" b="1" baseline="30000" dirty="0">
              <a:solidFill>
                <a:srgbClr val="00000D"/>
              </a:solidFill>
            </a:endParaRPr>
          </a:p>
        </p:txBody>
      </p:sp>
      <p:grpSp>
        <p:nvGrpSpPr>
          <p:cNvPr id="3" name="组合 22"/>
          <p:cNvGrpSpPr/>
          <p:nvPr/>
        </p:nvGrpSpPr>
        <p:grpSpPr>
          <a:xfrm>
            <a:off x="2676471" y="3271330"/>
            <a:ext cx="2638765" cy="3038817"/>
            <a:chOff x="2676471" y="2775855"/>
            <a:chExt cx="2638765" cy="3038817"/>
          </a:xfrm>
        </p:grpSpPr>
        <p:sp>
          <p:nvSpPr>
            <p:cNvPr id="24" name="文本框 23"/>
            <p:cNvSpPr txBox="1"/>
            <p:nvPr/>
          </p:nvSpPr>
          <p:spPr>
            <a:xfrm>
              <a:off x="4663585" y="5058642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141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83397" y="5068256"/>
              <a:ext cx="1470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99"/>
                  </a:solidFill>
                </a:rPr>
                <a:t>ME=-33968</a:t>
              </a:r>
              <a:endParaRPr lang="zh-CN" altLang="en-US" sz="2000" b="1" dirty="0">
                <a:solidFill>
                  <a:srgbClr val="000099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76471" y="5414562"/>
              <a:ext cx="1470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99"/>
                  </a:solidFill>
                </a:rPr>
                <a:t>ME=-34109</a:t>
              </a:r>
              <a:endParaRPr lang="zh-CN" altLang="en-US" sz="20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4066595" y="5401785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073521" y="5555405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4635678" y="2775855"/>
              <a:ext cx="14844" cy="2634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 rot="16200000">
              <a:off x="4519318" y="381727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2407</a:t>
              </a:r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4650522" y="5206825"/>
              <a:ext cx="0" cy="366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1714480" y="4786322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Starting point</a:t>
            </a:r>
            <a:endParaRPr lang="zh-CN" altLang="en-US" sz="2000" b="1" dirty="0">
              <a:solidFill>
                <a:srgbClr val="7030A0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5" name="组合 32"/>
          <p:cNvGrpSpPr/>
          <p:nvPr/>
        </p:nvGrpSpPr>
        <p:grpSpPr>
          <a:xfrm>
            <a:off x="106898" y="854289"/>
            <a:ext cx="2955094" cy="3260511"/>
            <a:chOff x="106898" y="198291"/>
            <a:chExt cx="2955094" cy="3260511"/>
          </a:xfrm>
        </p:grpSpPr>
        <p:grpSp>
          <p:nvGrpSpPr>
            <p:cNvPr id="7" name="组合 33"/>
            <p:cNvGrpSpPr/>
            <p:nvPr/>
          </p:nvGrpSpPr>
          <p:grpSpPr>
            <a:xfrm>
              <a:off x="106898" y="603463"/>
              <a:ext cx="2955094" cy="2855339"/>
              <a:chOff x="-10065" y="210065"/>
              <a:chExt cx="2955094" cy="2855339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0065" y="210065"/>
                <a:ext cx="2955094" cy="2855339"/>
              </a:xfrm>
              <a:prstGeom prst="rect">
                <a:avLst/>
              </a:prstGeom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1468420" y="540347"/>
                <a:ext cx="10887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9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altLang="zh-CN" b="1" baseline="-25000" dirty="0" smtClean="0">
                    <a:solidFill>
                      <a:srgbClr val="00009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altLang="zh-CN" b="1" dirty="0" smtClean="0">
                    <a:solidFill>
                      <a:srgbClr val="00009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=1349</a:t>
                </a:r>
              </a:p>
              <a:p>
                <a:r>
                  <a:rPr lang="en-US" b="1" dirty="0" smtClean="0">
                    <a:solidFill>
                      <a:srgbClr val="00009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altLang="zh-CN" b="1" baseline="-25000" dirty="0" smtClean="0">
                    <a:solidFill>
                      <a:srgbClr val="00009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altLang="zh-CN" b="1" dirty="0" smtClean="0">
                    <a:solidFill>
                      <a:srgbClr val="00009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=9.4%</a:t>
                </a:r>
                <a:endParaRPr lang="en-US" b="1" dirty="0">
                  <a:solidFill>
                    <a:srgbClr val="00009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564249" y="198291"/>
              <a:ext cx="1322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sz="2000" b="1" dirty="0" smtClean="0">
                  <a:solidFill>
                    <a:srgbClr val="000099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β</a:t>
              </a:r>
              <a:r>
                <a:rPr lang="en-US" altLang="zh-CN" sz="2000" b="1" dirty="0" smtClean="0">
                  <a:solidFill>
                    <a:srgbClr val="000099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-p of </a:t>
              </a:r>
              <a:r>
                <a:rPr lang="en-US" altLang="zh-CN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r>
                <a:rPr lang="en-US" altLang="zh-CN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Ni</a:t>
              </a:r>
              <a:endParaRPr lang="zh-CN" altLang="en-US" sz="2000" b="1" dirty="0">
                <a:solidFill>
                  <a:srgbClr val="000099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428993" y="1928566"/>
            <a:ext cx="2143140" cy="923330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Theory prediction</a:t>
            </a:r>
            <a:r>
              <a:rPr lang="zh-CN" altLang="en-US" b="1" dirty="0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：</a:t>
            </a:r>
            <a:endParaRPr lang="en-US" altLang="zh-CN" b="1" dirty="0" smtClean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algn="ctr"/>
            <a:r>
              <a:rPr lang="el-GR" altLang="zh-CN" b="1" dirty="0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β</a:t>
            </a:r>
            <a:r>
              <a:rPr lang="en-US" altLang="zh-CN" b="1" dirty="0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decay branching  to IAS </a:t>
            </a:r>
            <a:r>
              <a:rPr lang="en-US" altLang="zh-CN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~66</a:t>
            </a:r>
            <a:r>
              <a:rPr lang="en-US" altLang="zh-CN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% </a:t>
            </a:r>
            <a:endParaRPr lang="en-US" altLang="zh-CN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68351" y="1880107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en-US" altLang="zh-CN" sz="2400" b="1" baseline="30000" dirty="0" smtClean="0">
                <a:latin typeface="Symbol" panose="05050102010706020507" pitchFamily="18" charset="2"/>
                <a:ea typeface="Cambria Math" panose="02040503050406030204" pitchFamily="18" charset="0"/>
              </a:rPr>
              <a:t>p</a:t>
            </a:r>
            <a:r>
              <a:rPr lang="en-US" altLang="zh-CN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  <a:r>
              <a:rPr lang="en-US" altLang="zh-CN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sz="2400" b="1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4070135" y="6457409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4323430" y="6456656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52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69117" y="624561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ME= x</a:t>
            </a:r>
            <a:endParaRPr lang="zh-CN" altLang="en-US" sz="20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5267271" y="6217738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/>
              <a:t>g.s</a:t>
            </a:r>
            <a:endParaRPr lang="zh-CN" altLang="en-US" sz="2000" b="1" dirty="0"/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4070056" y="6057806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5305223" y="5832591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Isomer</a:t>
            </a:r>
            <a:endParaRPr lang="zh-CN" altLang="en-US" sz="2000" b="1" dirty="0"/>
          </a:p>
        </p:txBody>
      </p:sp>
      <p:grpSp>
        <p:nvGrpSpPr>
          <p:cNvPr id="12" name="组合 45"/>
          <p:cNvGrpSpPr/>
          <p:nvPr/>
        </p:nvGrpSpPr>
        <p:grpSpPr>
          <a:xfrm>
            <a:off x="6460036" y="3033361"/>
            <a:ext cx="2216944" cy="3733559"/>
            <a:chOff x="6023617" y="2717479"/>
            <a:chExt cx="2216944" cy="3733559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61720" y="59832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027082" y="53928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6023617" y="55764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037473" y="31356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6034008" y="28764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6040934" y="28116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6315018" y="5989373"/>
              <a:ext cx="82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52</a:t>
              </a:r>
              <a:r>
                <a:rPr lang="en-US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Mn</a:t>
              </a:r>
              <a:endParaRPr lang="en-US" sz="2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310815" y="5740064"/>
              <a:ext cx="8162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6</a:t>
              </a:r>
              <a:r>
                <a:rPr lang="en-US" altLang="zh-CN" sz="2000" b="1" baseline="30000" dirty="0" smtClean="0"/>
                <a:t>+</a:t>
              </a:r>
              <a:r>
                <a:rPr lang="en-US" altLang="zh-CN" sz="2000" b="1" dirty="0" smtClean="0"/>
                <a:t>, </a:t>
              </a:r>
              <a:r>
                <a:rPr lang="en-US" altLang="zh-CN" sz="2000" b="1" dirty="0" err="1" smtClean="0"/>
                <a:t>g.s</a:t>
              </a:r>
              <a:endParaRPr lang="zh-CN" altLang="en-US" sz="2000" b="1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28132" y="5362524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2</a:t>
              </a:r>
              <a:r>
                <a:rPr lang="en-US" altLang="zh-CN" sz="2000" b="1" baseline="30000" dirty="0" smtClean="0"/>
                <a:t>+</a:t>
              </a:r>
              <a:r>
                <a:rPr lang="en-US" altLang="zh-CN" sz="2000" b="1" dirty="0" smtClean="0"/>
                <a:t>, 378</a:t>
              </a:r>
              <a:endParaRPr lang="zh-CN" altLang="en-US" sz="2000" b="1" dirty="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324667" y="5120066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1</a:t>
              </a:r>
              <a:r>
                <a:rPr lang="en-US" altLang="zh-CN" sz="2000" b="1" baseline="30000" dirty="0" smtClean="0"/>
                <a:t>+</a:t>
              </a:r>
              <a:r>
                <a:rPr lang="en-US" altLang="zh-CN" sz="2000" b="1" dirty="0" smtClean="0"/>
                <a:t>, 546</a:t>
              </a:r>
              <a:endParaRPr lang="zh-CN" altLang="en-US" sz="2000" b="1" dirty="0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204616" y="2937367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altLang="zh-CN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2636</a:t>
              </a:r>
              <a:endParaRPr lang="en-US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204616" y="2717479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altLang="zh-CN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2875</a:t>
              </a:r>
              <a:endParaRPr lang="en-US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60" name="直接箭头连接符 59"/>
            <p:cNvCxnSpPr/>
            <p:nvPr/>
          </p:nvCxnSpPr>
          <p:spPr>
            <a:xfrm>
              <a:off x="6658444" y="2804047"/>
              <a:ext cx="14844" cy="2634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6683673" y="5245408"/>
              <a:ext cx="0" cy="366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 rot="16200000">
              <a:off x="6542081" y="38454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2378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644781" y="5034879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168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635911" y="2898804"/>
              <a:ext cx="142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r>
                <a:rPr lang="en-US" altLang="zh-CN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2938 IAS</a:t>
              </a:r>
              <a:endParaRPr lang="en-US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3" name="组合 63"/>
          <p:cNvGrpSpPr/>
          <p:nvPr/>
        </p:nvGrpSpPr>
        <p:grpSpPr>
          <a:xfrm>
            <a:off x="6446495" y="2143116"/>
            <a:ext cx="2298901" cy="4643149"/>
            <a:chOff x="6398528" y="1422588"/>
            <a:chExt cx="2597369" cy="5259641"/>
          </a:xfrm>
        </p:grpSpPr>
        <p:grpSp>
          <p:nvGrpSpPr>
            <p:cNvPr id="33" name="组合 64"/>
            <p:cNvGrpSpPr/>
            <p:nvPr/>
          </p:nvGrpSpPr>
          <p:grpSpPr>
            <a:xfrm>
              <a:off x="6398528" y="1800573"/>
              <a:ext cx="2597369" cy="4881656"/>
              <a:chOff x="6111445" y="1758041"/>
              <a:chExt cx="2597369" cy="4881656"/>
            </a:xfrm>
          </p:grpSpPr>
          <p:pic>
            <p:nvPicPr>
              <p:cNvPr id="67" name="图片 66"/>
              <p:cNvPicPr>
                <a:picLocks noChangeAspect="1"/>
              </p:cNvPicPr>
              <p:nvPr/>
            </p:nvPicPr>
            <p:blipFill rotWithShape="1">
              <a:blip r:embed="rId3"/>
              <a:srcRect l="51086"/>
              <a:stretch/>
            </p:blipFill>
            <p:spPr>
              <a:xfrm>
                <a:off x="6140870" y="1758041"/>
                <a:ext cx="2567944" cy="2555514"/>
              </a:xfrm>
              <a:prstGeom prst="rect">
                <a:avLst/>
              </a:prstGeom>
            </p:spPr>
          </p:pic>
          <p:sp>
            <p:nvSpPr>
              <p:cNvPr id="68" name="文本框 67"/>
              <p:cNvSpPr txBox="1"/>
              <p:nvPr/>
            </p:nvSpPr>
            <p:spPr>
              <a:xfrm>
                <a:off x="6647377" y="2147810"/>
                <a:ext cx="1238299" cy="732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2407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keV</a:t>
                </a:r>
                <a:endPara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𝞬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=42%</a:t>
                </a:r>
                <a:endParaRPr lang="en-US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3"/>
              <a:srcRect r="50133"/>
              <a:stretch/>
            </p:blipFill>
            <p:spPr>
              <a:xfrm>
                <a:off x="6111445" y="4239234"/>
                <a:ext cx="2459140" cy="2400463"/>
              </a:xfrm>
              <a:prstGeom prst="rect">
                <a:avLst/>
              </a:prstGeom>
            </p:spPr>
          </p:pic>
          <p:sp>
            <p:nvSpPr>
              <p:cNvPr id="70" name="文本框 69"/>
              <p:cNvSpPr txBox="1"/>
              <p:nvPr/>
            </p:nvSpPr>
            <p:spPr>
              <a:xfrm>
                <a:off x="7091238" y="4629003"/>
                <a:ext cx="1097031" cy="418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141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keV</a:t>
                </a:r>
                <a:endPara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7105616" y="1422588"/>
              <a:ext cx="1532572" cy="45323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β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l-GR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of </a:t>
              </a:r>
              <a:r>
                <a:rPr lang="en-US" altLang="zh-CN" sz="2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Ni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71" name="文本框 70"/>
          <p:cNvSpPr txBox="1"/>
          <p:nvPr/>
        </p:nvSpPr>
        <p:spPr bwMode="auto">
          <a:xfrm>
            <a:off x="4768167" y="914401"/>
            <a:ext cx="3156633" cy="461665"/>
          </a:xfrm>
          <a:prstGeom prst="rect">
            <a:avLst/>
          </a:prstGeom>
          <a:noFill/>
          <a:ln w="222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 smtClean="0">
                <a:latin typeface="Arial" pitchFamily="34" charset="0"/>
              </a:rPr>
              <a:t>Existing information</a:t>
            </a:r>
            <a:endParaRPr lang="zh-CN" altLang="en-US" sz="2400" b="1" dirty="0">
              <a:latin typeface="Arial" pitchFamily="34" charset="0"/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0" y="11938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Mass of </a:t>
            </a:r>
            <a:r>
              <a:rPr lang="en-US" altLang="zh-CN" sz="3600" baseline="30000" dirty="0" smtClean="0">
                <a:solidFill>
                  <a:srgbClr val="FFFF00"/>
                </a:solidFill>
              </a:rPr>
              <a:t>52g,m</a:t>
            </a:r>
            <a:r>
              <a:rPr lang="en-US" altLang="zh-CN" sz="3600" dirty="0" smtClean="0">
                <a:solidFill>
                  <a:srgbClr val="FFFF00"/>
                </a:solidFill>
              </a:rPr>
              <a:t>Co and the relevant physics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42844" y="5288340"/>
            <a:ext cx="2500298" cy="156966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Faux et al., </a:t>
            </a:r>
            <a:r>
              <a:rPr lang="fr-FR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PRC 49</a:t>
            </a:r>
            <a:r>
              <a:rPr lang="fr-FR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2440 (1994).</a:t>
            </a:r>
          </a:p>
          <a:p>
            <a:r>
              <a:rPr lang="it-IT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Dossat </a:t>
            </a:r>
            <a:r>
              <a:rPr lang="it-IT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it-IT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NPA 792, 18 (</a:t>
            </a:r>
            <a:r>
              <a:rPr lang="it-IT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2007).</a:t>
            </a:r>
          </a:p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E. A.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Orrigo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PRC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93, 044336  (2016).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3"/>
          <p:cNvGrpSpPr/>
          <p:nvPr/>
        </p:nvGrpSpPr>
        <p:grpSpPr>
          <a:xfrm>
            <a:off x="40469" y="1428690"/>
            <a:ext cx="3388531" cy="2587955"/>
            <a:chOff x="41564" y="643340"/>
            <a:chExt cx="3388531" cy="2587955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3"/>
            <a:srcRect l="6292" t="1646" r="7509" b="3184"/>
            <a:stretch/>
          </p:blipFill>
          <p:spPr>
            <a:xfrm>
              <a:off x="41564" y="1021572"/>
              <a:ext cx="3388531" cy="2209723"/>
            </a:xfrm>
            <a:prstGeom prst="rect">
              <a:avLst/>
            </a:prstGeom>
          </p:spPr>
        </p:pic>
        <p:sp>
          <p:nvSpPr>
            <p:cNvPr id="66" name="文本框 65"/>
            <p:cNvSpPr txBox="1"/>
            <p:nvPr/>
          </p:nvSpPr>
          <p:spPr>
            <a:xfrm>
              <a:off x="519506" y="643340"/>
              <a:ext cx="2630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d-</a:t>
              </a:r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itchFamily="18" charset="0"/>
                  <a:ea typeface="黑体" panose="02010609060101010101" pitchFamily="49" charset="-122"/>
                  <a:cs typeface="Times New Roman" pitchFamily="18" charset="0"/>
                </a:rPr>
                <a:t>coefficient of IMME</a:t>
              </a:r>
              <a:endParaRPr lang="zh-CN" altLang="en-US" sz="2000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 flipV="1">
            <a:off x="1719190" y="4646602"/>
            <a:ext cx="1531719" cy="5435"/>
          </a:xfrm>
          <a:prstGeom prst="line">
            <a:avLst/>
          </a:prstGeom>
          <a:ln w="508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5736069" y="1864504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505529" y="4415769"/>
            <a:ext cx="110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51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Fe+p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695739" y="4236367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ME=-32913(9)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684320" y="1375054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52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CN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  T=2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2307068" y="4643379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2"/>
          <p:cNvGrpSpPr/>
          <p:nvPr/>
        </p:nvGrpSpPr>
        <p:grpSpPr>
          <a:xfrm>
            <a:off x="3250909" y="2818763"/>
            <a:ext cx="2292601" cy="1845398"/>
            <a:chOff x="3250909" y="2420755"/>
            <a:chExt cx="2292601" cy="1845398"/>
          </a:xfrm>
        </p:grpSpPr>
        <p:cxnSp>
          <p:nvCxnSpPr>
            <p:cNvPr id="74" name="直接连接符 73"/>
            <p:cNvCxnSpPr/>
            <p:nvPr/>
          </p:nvCxnSpPr>
          <p:spPr>
            <a:xfrm flipV="1">
              <a:off x="4052743" y="2801227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3250909" y="2809885"/>
              <a:ext cx="801834" cy="1449342"/>
            </a:xfrm>
            <a:prstGeom prst="line">
              <a:avLst/>
            </a:prstGeom>
            <a:ln w="381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本框 75"/>
            <p:cNvSpPr txBox="1"/>
            <p:nvPr/>
          </p:nvSpPr>
          <p:spPr>
            <a:xfrm rot="18045341">
              <a:off x="2980525" y="3151153"/>
              <a:ext cx="109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0000FF"/>
                  </a:solidFill>
                </a:rPr>
                <a:t>Ep</a:t>
              </a:r>
              <a:r>
                <a:rPr lang="en-US" altLang="zh-CN" sz="2000" b="1" dirty="0" smtClean="0">
                  <a:solidFill>
                    <a:srgbClr val="0000FF"/>
                  </a:solidFill>
                </a:rPr>
                <a:t>=1352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733399" y="2420755"/>
              <a:ext cx="1810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</a:rPr>
                <a:t>ME=-31561(13)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V="1">
              <a:off x="4049278" y="31068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 rot="18045341">
              <a:off x="3392906" y="3507079"/>
              <a:ext cx="109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0000FF"/>
                  </a:solidFill>
                </a:rPr>
                <a:t>Ep</a:t>
              </a:r>
              <a:r>
                <a:rPr lang="en-US" altLang="zh-CN" sz="2000" b="1" dirty="0" smtClean="0">
                  <a:solidFill>
                    <a:srgbClr val="0000FF"/>
                  </a:solidFill>
                </a:rPr>
                <a:t>=1048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 flipH="1">
              <a:off x="3444873" y="3101574"/>
              <a:ext cx="645969" cy="1164579"/>
            </a:xfrm>
            <a:prstGeom prst="line">
              <a:avLst/>
            </a:prstGeom>
            <a:ln w="381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接连接符 80"/>
          <p:cNvCxnSpPr/>
          <p:nvPr/>
        </p:nvCxnSpPr>
        <p:spPr>
          <a:xfrm flipV="1">
            <a:off x="5757525" y="1893123"/>
            <a:ext cx="0" cy="976312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H="1">
            <a:off x="5309605" y="2880060"/>
            <a:ext cx="457200" cy="323850"/>
          </a:xfrm>
          <a:prstGeom prst="straightConnector1">
            <a:avLst/>
          </a:prstGeom>
          <a:ln w="38100">
            <a:solidFill>
              <a:srgbClr val="0000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5744871" y="2097277"/>
            <a:ext cx="57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D"/>
                </a:solidFill>
                <a:latin typeface="Symbol" panose="05050102010706020507" pitchFamily="18" charset="2"/>
              </a:rPr>
              <a:t>b</a:t>
            </a:r>
            <a:r>
              <a:rPr lang="en-US" altLang="zh-CN" sz="2400" b="1" baseline="30000" dirty="0" smtClean="0">
                <a:solidFill>
                  <a:srgbClr val="00000D"/>
                </a:solidFill>
              </a:rPr>
              <a:t>+</a:t>
            </a:r>
            <a:endParaRPr lang="zh-CN" altLang="en-US" sz="2400" b="1" baseline="30000" dirty="0">
              <a:solidFill>
                <a:srgbClr val="00000D"/>
              </a:solidFill>
            </a:endParaRPr>
          </a:p>
        </p:txBody>
      </p:sp>
      <p:grpSp>
        <p:nvGrpSpPr>
          <p:cNvPr id="5" name="组合 83"/>
          <p:cNvGrpSpPr/>
          <p:nvPr/>
        </p:nvGrpSpPr>
        <p:grpSpPr>
          <a:xfrm>
            <a:off x="2676471" y="3195129"/>
            <a:ext cx="2638765" cy="3038817"/>
            <a:chOff x="2676471" y="2775855"/>
            <a:chExt cx="2638765" cy="3038817"/>
          </a:xfrm>
        </p:grpSpPr>
        <p:sp>
          <p:nvSpPr>
            <p:cNvPr id="85" name="文本框 84"/>
            <p:cNvSpPr txBox="1"/>
            <p:nvPr/>
          </p:nvSpPr>
          <p:spPr>
            <a:xfrm>
              <a:off x="4663585" y="5058642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141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2683397" y="5068256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</a:rPr>
                <a:t>ME=-33968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2676471" y="5414562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</a:rPr>
                <a:t>ME=-34109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 flipV="1">
              <a:off x="4066595" y="5401785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4073521" y="5555405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>
              <a:off x="4635678" y="2775855"/>
              <a:ext cx="14844" cy="2634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本框 90"/>
            <p:cNvSpPr txBox="1"/>
            <p:nvPr/>
          </p:nvSpPr>
          <p:spPr>
            <a:xfrm rot="16200000">
              <a:off x="4519318" y="381727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2407</a:t>
              </a:r>
            </a:p>
          </p:txBody>
        </p:sp>
        <p:cxnSp>
          <p:nvCxnSpPr>
            <p:cNvPr id="92" name="直接箭头连接符 91"/>
            <p:cNvCxnSpPr/>
            <p:nvPr/>
          </p:nvCxnSpPr>
          <p:spPr>
            <a:xfrm>
              <a:off x="4650522" y="5206825"/>
              <a:ext cx="0" cy="366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文本框 92"/>
          <p:cNvSpPr txBox="1"/>
          <p:nvPr/>
        </p:nvSpPr>
        <p:spPr>
          <a:xfrm>
            <a:off x="1524000" y="4648200"/>
            <a:ext cx="193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Starting point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368351" y="1803906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en-US" altLang="zh-CN" sz="2400" b="1" baseline="30000" dirty="0" smtClean="0">
                <a:latin typeface="Symbol" panose="05050102010706020507" pitchFamily="18" charset="2"/>
                <a:ea typeface="Cambria Math" panose="02040503050406030204" pitchFamily="18" charset="0"/>
              </a:rPr>
              <a:t>p</a:t>
            </a:r>
            <a:r>
              <a:rPr lang="en-US" altLang="zh-CN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  <a:r>
              <a:rPr lang="en-US" altLang="zh-CN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sz="2400" b="1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4070135" y="6381208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4323430" y="6380455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52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3169117" y="6169411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ME= x</a:t>
            </a:r>
            <a:endParaRPr lang="zh-CN" altLang="en-US" sz="2000" b="1" dirty="0"/>
          </a:p>
        </p:txBody>
      </p:sp>
      <p:sp>
        <p:nvSpPr>
          <p:cNvPr id="99" name="文本框 98"/>
          <p:cNvSpPr txBox="1"/>
          <p:nvPr/>
        </p:nvSpPr>
        <p:spPr>
          <a:xfrm>
            <a:off x="5267271" y="6141537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/>
              <a:t>g.s</a:t>
            </a:r>
            <a:endParaRPr lang="zh-CN" altLang="en-US" sz="2000" b="1" dirty="0"/>
          </a:p>
        </p:txBody>
      </p:sp>
      <p:cxnSp>
        <p:nvCxnSpPr>
          <p:cNvPr id="100" name="直接连接符 99"/>
          <p:cNvCxnSpPr/>
          <p:nvPr/>
        </p:nvCxnSpPr>
        <p:spPr>
          <a:xfrm flipV="1">
            <a:off x="4070056" y="5981605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5305223" y="575639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Isomer</a:t>
            </a:r>
            <a:endParaRPr lang="zh-CN" altLang="en-US" sz="2000" b="1" dirty="0"/>
          </a:p>
        </p:txBody>
      </p:sp>
      <p:grpSp>
        <p:nvGrpSpPr>
          <p:cNvPr id="6" name="组合 101"/>
          <p:cNvGrpSpPr/>
          <p:nvPr/>
        </p:nvGrpSpPr>
        <p:grpSpPr>
          <a:xfrm>
            <a:off x="6460036" y="2845896"/>
            <a:ext cx="2591333" cy="3992759"/>
            <a:chOff x="6023617" y="2458279"/>
            <a:chExt cx="2591333" cy="3992759"/>
          </a:xfrm>
        </p:grpSpPr>
        <p:cxnSp>
          <p:nvCxnSpPr>
            <p:cNvPr id="103" name="直接连接符 102"/>
            <p:cNvCxnSpPr/>
            <p:nvPr/>
          </p:nvCxnSpPr>
          <p:spPr>
            <a:xfrm flipV="1">
              <a:off x="6061720" y="59832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6027082" y="53928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6023617" y="55764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6037473" y="31356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6034008" y="28764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6040934" y="2811600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本框 108"/>
            <p:cNvSpPr txBox="1"/>
            <p:nvPr/>
          </p:nvSpPr>
          <p:spPr>
            <a:xfrm>
              <a:off x="6315018" y="5989373"/>
              <a:ext cx="82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52</a:t>
              </a:r>
              <a:r>
                <a:rPr lang="en-US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Mn</a:t>
              </a:r>
              <a:endParaRPr lang="en-US" sz="2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7310815" y="5740064"/>
              <a:ext cx="8162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6</a:t>
              </a:r>
              <a:r>
                <a:rPr lang="en-US" altLang="zh-CN" sz="2000" b="1" baseline="30000" dirty="0" smtClean="0"/>
                <a:t>+</a:t>
              </a:r>
              <a:r>
                <a:rPr lang="en-US" altLang="zh-CN" sz="2000" b="1" dirty="0" smtClean="0"/>
                <a:t>, </a:t>
              </a:r>
              <a:r>
                <a:rPr lang="en-US" altLang="zh-CN" sz="2000" b="1" dirty="0" err="1" smtClean="0"/>
                <a:t>g.s</a:t>
              </a:r>
              <a:endParaRPr lang="zh-CN" altLang="en-US" sz="2000" b="1" dirty="0"/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7328132" y="5362524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2</a:t>
              </a:r>
              <a:r>
                <a:rPr lang="en-US" altLang="zh-CN" sz="2000" b="1" baseline="30000" dirty="0" smtClean="0"/>
                <a:t>+</a:t>
              </a:r>
              <a:r>
                <a:rPr lang="en-US" altLang="zh-CN" sz="2000" b="1" dirty="0" smtClean="0"/>
                <a:t>, 378</a:t>
              </a:r>
              <a:endParaRPr lang="zh-CN" altLang="en-US" sz="2000" b="1" dirty="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7324667" y="5120066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1</a:t>
              </a:r>
              <a:r>
                <a:rPr lang="en-US" altLang="zh-CN" sz="2000" b="1" baseline="30000" dirty="0" smtClean="0"/>
                <a:t>+</a:t>
              </a:r>
              <a:r>
                <a:rPr lang="en-US" altLang="zh-CN" sz="2000" b="1" dirty="0" smtClean="0"/>
                <a:t>, 546</a:t>
              </a:r>
              <a:endParaRPr lang="zh-CN" altLang="en-US" sz="2000" b="1" dirty="0"/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7204616" y="2937367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altLang="zh-CN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2636</a:t>
              </a:r>
              <a:endParaRPr lang="en-US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7192958" y="2458279"/>
              <a:ext cx="142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r>
                <a:rPr lang="en-US" altLang="zh-CN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2938 IAS</a:t>
              </a:r>
              <a:endParaRPr lang="en-US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204616" y="2717479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altLang="zh-CN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2875</a:t>
              </a:r>
              <a:endParaRPr lang="en-US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116" name="直接箭头连接符 115"/>
            <p:cNvCxnSpPr/>
            <p:nvPr/>
          </p:nvCxnSpPr>
          <p:spPr>
            <a:xfrm>
              <a:off x="6658444" y="2804047"/>
              <a:ext cx="14844" cy="2634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/>
            <p:nvPr/>
          </p:nvCxnSpPr>
          <p:spPr>
            <a:xfrm>
              <a:off x="6683673" y="5245408"/>
              <a:ext cx="0" cy="366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文本框 117"/>
            <p:cNvSpPr txBox="1"/>
            <p:nvPr/>
          </p:nvSpPr>
          <p:spPr>
            <a:xfrm rot="16200000">
              <a:off x="6542081" y="38454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2378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6644781" y="5034879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168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20" name="对象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772840851"/>
              </p:ext>
            </p:extLst>
          </p:nvPr>
        </p:nvGraphicFramePr>
        <p:xfrm>
          <a:off x="1143000" y="879476"/>
          <a:ext cx="7239000" cy="467032"/>
        </p:xfrm>
        <a:graphic>
          <a:graphicData uri="http://schemas.openxmlformats.org/presentationml/2006/ole">
            <p:oleObj spid="_x0000_s71682" name="公式" r:id="rId4" imgW="3543300" imgH="241300" progId="Equation.3">
              <p:embed/>
            </p:oleObj>
          </a:graphicData>
        </a:graphic>
      </p:graphicFrame>
      <p:sp>
        <p:nvSpPr>
          <p:cNvPr id="121" name="Oval 4"/>
          <p:cNvSpPr>
            <a:spLocks noChangeArrowheads="1"/>
          </p:cNvSpPr>
          <p:nvPr/>
        </p:nvSpPr>
        <p:spPr bwMode="auto">
          <a:xfrm>
            <a:off x="6954838" y="838200"/>
            <a:ext cx="1655762" cy="567124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3" name="文本框 37"/>
          <p:cNvSpPr txBox="1"/>
          <p:nvPr/>
        </p:nvSpPr>
        <p:spPr>
          <a:xfrm>
            <a:off x="3428993" y="1928566"/>
            <a:ext cx="2143140" cy="923330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Theory prediction</a:t>
            </a:r>
            <a:r>
              <a:rPr lang="zh-CN" altLang="en-US" b="1" dirty="0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：</a:t>
            </a:r>
            <a:endParaRPr lang="en-US" altLang="zh-CN" b="1" dirty="0" smtClean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algn="ctr"/>
            <a:r>
              <a:rPr lang="el-GR" altLang="zh-CN" b="1" dirty="0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β</a:t>
            </a:r>
            <a:r>
              <a:rPr lang="en-US" altLang="zh-CN" b="1" dirty="0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decay branching  to IAS </a:t>
            </a:r>
            <a:r>
              <a:rPr lang="en-US" altLang="zh-CN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~66</a:t>
            </a:r>
            <a:r>
              <a:rPr lang="en-US" altLang="zh-CN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% </a:t>
            </a:r>
            <a:endParaRPr lang="en-US" altLang="zh-CN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94" name="Rectangle 12"/>
          <p:cNvSpPr>
            <a:spLocks noChangeArrowheads="1"/>
          </p:cNvSpPr>
          <p:nvPr/>
        </p:nvSpPr>
        <p:spPr bwMode="auto">
          <a:xfrm>
            <a:off x="0" y="11938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Mass of </a:t>
            </a:r>
            <a:r>
              <a:rPr lang="en-US" altLang="zh-CN" sz="3600" baseline="30000" dirty="0" smtClean="0">
                <a:solidFill>
                  <a:srgbClr val="FFFF00"/>
                </a:solidFill>
              </a:rPr>
              <a:t>52g,m</a:t>
            </a:r>
            <a:r>
              <a:rPr lang="en-US" altLang="zh-CN" sz="3600" dirty="0" smtClean="0">
                <a:solidFill>
                  <a:srgbClr val="FFFF00"/>
                </a:solidFill>
              </a:rPr>
              <a:t>Co and the relevant physics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9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75532" y="4485494"/>
            <a:ext cx="1241715" cy="8658"/>
          </a:xfrm>
          <a:prstGeom prst="line">
            <a:avLst/>
          </a:prstGeom>
          <a:ln w="508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364750" y="1568313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61416" y="4525032"/>
            <a:ext cx="110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51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Fe+p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0823" y="4119856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ME=-32913(9)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13001" y="1078863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52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CN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  T=2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873406" y="4482271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619081" y="3038127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817247" y="3046785"/>
            <a:ext cx="801834" cy="1449342"/>
          </a:xfrm>
          <a:prstGeom prst="line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18045341">
            <a:off x="2529009" y="350546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0000FF"/>
                </a:solidFill>
              </a:rPr>
              <a:t>Ep</a:t>
            </a:r>
            <a:r>
              <a:rPr lang="en-US" altLang="zh-CN" b="1" dirty="0" smtClean="0">
                <a:solidFill>
                  <a:srgbClr val="0000FF"/>
                </a:solidFill>
              </a:rPr>
              <a:t>=1352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615616" y="3343700"/>
            <a:ext cx="1241715" cy="8658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rot="18045341">
            <a:off x="2943214" y="375936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0000FF"/>
                </a:solidFill>
              </a:rPr>
              <a:t>Ep</a:t>
            </a:r>
            <a:r>
              <a:rPr lang="en-US" altLang="zh-CN" b="1" dirty="0" smtClean="0">
                <a:solidFill>
                  <a:srgbClr val="0000FF"/>
                </a:solidFill>
              </a:rPr>
              <a:t>=1048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011211" y="3338474"/>
            <a:ext cx="645969" cy="1164579"/>
          </a:xfrm>
          <a:prstGeom prst="line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373552" y="1596932"/>
            <a:ext cx="12654" cy="665819"/>
          </a:xfrm>
          <a:prstGeom prst="line">
            <a:avLst/>
          </a:prstGeom>
          <a:ln w="38100">
            <a:solidFill>
              <a:srgbClr val="00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373552" y="1801086"/>
            <a:ext cx="57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D"/>
                </a:solidFill>
                <a:latin typeface="Symbol" panose="05050102010706020507" pitchFamily="18" charset="2"/>
              </a:rPr>
              <a:t>b</a:t>
            </a:r>
            <a:r>
              <a:rPr lang="en-US" altLang="zh-CN" sz="2400" b="1" baseline="30000" dirty="0" smtClean="0">
                <a:solidFill>
                  <a:srgbClr val="00000D"/>
                </a:solidFill>
              </a:rPr>
              <a:t>+</a:t>
            </a:r>
            <a:endParaRPr lang="zh-CN" altLang="en-US" sz="2400" b="1" baseline="30000" dirty="0">
              <a:solidFill>
                <a:srgbClr val="00000D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42638" y="545384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ME=-33974(10)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97044" y="1507715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en-US" altLang="zh-CN" sz="2400" b="1" baseline="30000" dirty="0" smtClean="0">
                <a:latin typeface="Symbol" panose="05050102010706020507" pitchFamily="18" charset="2"/>
                <a:ea typeface="Cambria Math" panose="02040503050406030204" pitchFamily="18" charset="0"/>
              </a:rPr>
              <a:t>p</a:t>
            </a:r>
            <a:r>
              <a:rPr lang="en-US" altLang="zh-CN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  <a:r>
              <a:rPr lang="en-US" altLang="zh-CN" sz="24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sz="2400" b="1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42638" y="5872621"/>
            <a:ext cx="179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B050"/>
                </a:solidFill>
                <a:ea typeface="Cambria Math" panose="02040503050406030204" pitchFamily="18" charset="0"/>
              </a:rPr>
              <a:t>ME= </a:t>
            </a:r>
            <a:r>
              <a:rPr lang="en-US" b="1" dirty="0">
                <a:solidFill>
                  <a:srgbClr val="00B050"/>
                </a:solidFill>
                <a:ea typeface="Cambria Math" panose="02040503050406030204" pitchFamily="18" charset="0"/>
              </a:rPr>
              <a:t>-</a:t>
            </a:r>
            <a:r>
              <a:rPr lang="en-US" b="1" dirty="0" smtClean="0">
                <a:solidFill>
                  <a:srgbClr val="00B050"/>
                </a:solidFill>
                <a:ea typeface="Cambria Math" panose="02040503050406030204" pitchFamily="18" charset="0"/>
              </a:rPr>
              <a:t>34361(8) </a:t>
            </a:r>
            <a:endParaRPr lang="en-US" b="1" dirty="0">
              <a:solidFill>
                <a:srgbClr val="00B050"/>
              </a:solidFill>
              <a:ea typeface="Cambria Math" panose="02040503050406030204" pitchFamily="18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4826242" y="2246449"/>
            <a:ext cx="559964" cy="635254"/>
          </a:xfrm>
          <a:prstGeom prst="straightConnector1">
            <a:avLst/>
          </a:prstGeom>
          <a:ln w="38100">
            <a:solidFill>
              <a:srgbClr val="0000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3"/>
          <p:cNvGrpSpPr/>
          <p:nvPr/>
        </p:nvGrpSpPr>
        <p:grpSpPr>
          <a:xfrm>
            <a:off x="3584527" y="3036018"/>
            <a:ext cx="1783269" cy="3626207"/>
            <a:chOff x="3353170" y="2882246"/>
            <a:chExt cx="1783269" cy="3626207"/>
          </a:xfrm>
        </p:grpSpPr>
        <p:sp>
          <p:nvSpPr>
            <p:cNvPr id="25" name="文本框 24"/>
            <p:cNvSpPr txBox="1"/>
            <p:nvPr/>
          </p:nvSpPr>
          <p:spPr>
            <a:xfrm>
              <a:off x="3606465" y="6046788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52</a:t>
              </a:r>
              <a:r>
                <a:rPr lang="en-US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Co</a:t>
              </a:r>
              <a:endParaRPr lang="en-US" sz="2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5" name="组合 25"/>
            <p:cNvGrpSpPr/>
            <p:nvPr/>
          </p:nvGrpSpPr>
          <p:grpSpPr>
            <a:xfrm>
              <a:off x="3353170" y="2882246"/>
              <a:ext cx="1783269" cy="3336125"/>
              <a:chOff x="3353170" y="2871855"/>
              <a:chExt cx="1783269" cy="333612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3957010" y="5144249"/>
                <a:ext cx="5741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141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16200000">
                <a:off x="3812743" y="3902885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2407</a:t>
                </a:r>
              </a:p>
            </p:txBody>
          </p:sp>
          <p:cxnSp>
            <p:nvCxnSpPr>
              <p:cNvPr id="29" name="直接箭头连接符 28"/>
              <p:cNvCxnSpPr/>
              <p:nvPr/>
            </p:nvCxnSpPr>
            <p:spPr>
              <a:xfrm>
                <a:off x="3943947" y="5292432"/>
                <a:ext cx="0" cy="36641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>
                <a:off x="4581479" y="5807870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err="1" smtClean="0">
                    <a:solidFill>
                      <a:srgbClr val="000000"/>
                    </a:solidFill>
                  </a:rPr>
                  <a:t>g.s</a:t>
                </a:r>
                <a:endParaRPr lang="zh-CN" altLang="en-US" sz="20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V="1">
                <a:off x="3360020" y="5497785"/>
                <a:ext cx="1241715" cy="8658"/>
              </a:xfrm>
              <a:prstGeom prst="line">
                <a:avLst/>
              </a:prstGeom>
              <a:ln w="38100">
                <a:solidFill>
                  <a:srgbClr val="0000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3366946" y="5651405"/>
                <a:ext cx="1241715" cy="8658"/>
              </a:xfrm>
              <a:prstGeom prst="line">
                <a:avLst/>
              </a:prstGeom>
              <a:ln w="38100">
                <a:solidFill>
                  <a:srgbClr val="0000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/>
              <p:nvPr/>
            </p:nvCxnSpPr>
            <p:spPr>
              <a:xfrm>
                <a:off x="3929103" y="2871855"/>
                <a:ext cx="14844" cy="2634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3353170" y="6057934"/>
                <a:ext cx="1241715" cy="8658"/>
              </a:xfrm>
              <a:prstGeom prst="line">
                <a:avLst/>
              </a:prstGeom>
              <a:ln w="38100">
                <a:solidFill>
                  <a:srgbClr val="0000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直接连接符 34"/>
          <p:cNvCxnSpPr/>
          <p:nvPr/>
        </p:nvCxnSpPr>
        <p:spPr>
          <a:xfrm flipV="1">
            <a:off x="3615616" y="2897755"/>
            <a:ext cx="1241715" cy="86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35"/>
          <p:cNvGrpSpPr/>
          <p:nvPr/>
        </p:nvGrpSpPr>
        <p:grpSpPr>
          <a:xfrm>
            <a:off x="4811854" y="2711493"/>
            <a:ext cx="1690229" cy="3188732"/>
            <a:chOff x="4144075" y="2541135"/>
            <a:chExt cx="1690229" cy="3188732"/>
          </a:xfrm>
        </p:grpSpPr>
        <p:sp>
          <p:nvSpPr>
            <p:cNvPr id="37" name="文本框 36"/>
            <p:cNvSpPr txBox="1"/>
            <p:nvPr/>
          </p:nvSpPr>
          <p:spPr>
            <a:xfrm>
              <a:off x="4147540" y="5360535"/>
              <a:ext cx="1370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387(13)  2+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44075" y="5138859"/>
              <a:ext cx="1370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528(13)  1+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213347" y="254113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2935(13)  IAS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199491" y="2769735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2800(16)  1+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206417" y="2998335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2496(16)  1+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291326" y="2524543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ME=-31426(10)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grpSp>
        <p:nvGrpSpPr>
          <p:cNvPr id="24" name="组合 42"/>
          <p:cNvGrpSpPr/>
          <p:nvPr/>
        </p:nvGrpSpPr>
        <p:grpSpPr>
          <a:xfrm>
            <a:off x="6462797" y="2551700"/>
            <a:ext cx="2591333" cy="3992759"/>
            <a:chOff x="6034011" y="2522620"/>
            <a:chExt cx="2591333" cy="3992759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72114" y="6047541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6037476" y="5457141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6034011" y="5640741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6047867" y="3199941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044402" y="2940741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6051328" y="2875941"/>
              <a:ext cx="1241715" cy="8658"/>
            </a:xfrm>
            <a:prstGeom prst="line">
              <a:avLst/>
            </a:prstGeom>
            <a:ln w="38100">
              <a:solidFill>
                <a:srgbClr val="00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6325412" y="6053714"/>
              <a:ext cx="82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52</a:t>
              </a:r>
              <a:r>
                <a:rPr lang="en-US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Mn</a:t>
              </a:r>
              <a:endParaRPr lang="en-US" sz="2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321209" y="5804405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</a:rPr>
                <a:t>6</a:t>
              </a:r>
              <a:r>
                <a:rPr lang="en-US" altLang="zh-CN" sz="2000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zh-CN" sz="2000" b="1" dirty="0" smtClean="0">
                  <a:solidFill>
                    <a:srgbClr val="000000"/>
                  </a:solidFill>
                </a:rPr>
                <a:t>, </a:t>
              </a:r>
              <a:r>
                <a:rPr lang="en-US" altLang="zh-CN" sz="2000" b="1" dirty="0" err="1" smtClean="0">
                  <a:solidFill>
                    <a:srgbClr val="000000"/>
                  </a:solidFill>
                </a:rPr>
                <a:t>g.s</a:t>
              </a: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338526" y="5426865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</a:rPr>
                <a:t>2</a:t>
              </a:r>
              <a:r>
                <a:rPr lang="en-US" altLang="zh-CN" sz="2000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zh-CN" sz="2000" b="1" dirty="0" smtClean="0">
                  <a:solidFill>
                    <a:srgbClr val="000000"/>
                  </a:solidFill>
                </a:rPr>
                <a:t>, 378</a:t>
              </a: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335061" y="5184407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</a:rPr>
                <a:t>1</a:t>
              </a:r>
              <a:r>
                <a:rPr lang="en-US" altLang="zh-CN" sz="2000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zh-CN" sz="2000" b="1" dirty="0" smtClean="0">
                  <a:solidFill>
                    <a:srgbClr val="000000"/>
                  </a:solidFill>
                </a:rPr>
                <a:t>, 546</a:t>
              </a: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215010" y="300170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altLang="zh-CN" b="1" baseline="300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, 2636</a:t>
              </a:r>
              <a:endPara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203352" y="2522620"/>
              <a:ext cx="142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r>
                <a:rPr lang="en-US" altLang="zh-CN" b="1" baseline="300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, 2938 IAS</a:t>
              </a:r>
              <a:endPara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215010" y="278182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altLang="zh-CN" b="1" baseline="300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, 2875</a:t>
              </a:r>
              <a:endParaRPr lang="en-US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6649481" y="2861462"/>
              <a:ext cx="15333" cy="2577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6673282" y="5266190"/>
              <a:ext cx="0" cy="366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 rot="16200000">
              <a:off x="6542081" y="397016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2378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644781" y="5034879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168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直接连接符 60"/>
          <p:cNvCxnSpPr/>
          <p:nvPr/>
        </p:nvCxnSpPr>
        <p:spPr>
          <a:xfrm>
            <a:off x="2908016" y="5675015"/>
            <a:ext cx="587168" cy="34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1524000" y="6128825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Starting point</a:t>
            </a:r>
            <a:endParaRPr lang="zh-CN" altLang="en-US" sz="2000" b="1" dirty="0">
              <a:solidFill>
                <a:srgbClr val="7030A0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2895161" y="6077080"/>
            <a:ext cx="587168" cy="34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928925" y="570852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00B050"/>
                </a:solidFill>
              </a:rPr>
              <a:t>g.s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750815" y="528804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Isomer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066800" y="5119116"/>
            <a:ext cx="2654938" cy="11392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9" y="914400"/>
            <a:ext cx="3166591" cy="2471225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 rot="18045341">
            <a:off x="2433855" y="351498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13.7%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 rot="18045341">
            <a:off x="3345361" y="386410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7.3%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 rot="16200000">
            <a:off x="4303673" y="393889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42%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195293" y="4972435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43%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 rot="18648777">
            <a:off x="5074279" y="2300876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66%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244326" y="1892250"/>
            <a:ext cx="1847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DME=135(17) 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deviation by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8</a:t>
            </a:r>
            <a:r>
              <a:rPr lang="el-GR" sz="2000" b="1" dirty="0" smtClean="0">
                <a:solidFill>
                  <a:srgbClr val="00B050"/>
                </a:solidFill>
                <a:latin typeface="Times New Roman"/>
                <a:ea typeface="Cambria Math" panose="02040503050406030204" pitchFamily="18" charset="0"/>
                <a:cs typeface="Times New Roman"/>
              </a:rPr>
              <a:t>σ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 bwMode="auto">
          <a:xfrm>
            <a:off x="1948649" y="5119115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000" b="1" dirty="0" err="1" smtClean="0">
                <a:solidFill>
                  <a:srgbClr val="00B050"/>
                </a:solidFill>
                <a:latin typeface="Arial" pitchFamily="34" charset="0"/>
              </a:rPr>
              <a:t>CSRe</a:t>
            </a:r>
            <a:endParaRPr lang="zh-CN" altLang="en-US" sz="2000" b="1" dirty="0">
              <a:solidFill>
                <a:srgbClr val="00B050"/>
              </a:solidFill>
              <a:latin typeface="Arial" pitchFamily="34" charset="0"/>
            </a:endParaRPr>
          </a:p>
        </p:txBody>
      </p:sp>
      <p:grpSp>
        <p:nvGrpSpPr>
          <p:cNvPr id="36" name="组合 81"/>
          <p:cNvGrpSpPr/>
          <p:nvPr/>
        </p:nvGrpSpPr>
        <p:grpSpPr>
          <a:xfrm>
            <a:off x="1284872" y="2921032"/>
            <a:ext cx="2330746" cy="999476"/>
            <a:chOff x="1284872" y="3116807"/>
            <a:chExt cx="2330746" cy="999476"/>
          </a:xfrm>
        </p:grpSpPr>
        <p:cxnSp>
          <p:nvCxnSpPr>
            <p:cNvPr id="76" name="直接箭头连接符 75"/>
            <p:cNvCxnSpPr/>
            <p:nvPr/>
          </p:nvCxnSpPr>
          <p:spPr>
            <a:xfrm flipH="1">
              <a:off x="1873406" y="3116807"/>
              <a:ext cx="1742212" cy="920474"/>
            </a:xfrm>
            <a:prstGeom prst="straightConnector1">
              <a:avLst/>
            </a:prstGeom>
            <a:ln w="6032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80"/>
            <p:cNvSpPr txBox="1"/>
            <p:nvPr/>
          </p:nvSpPr>
          <p:spPr bwMode="auto">
            <a:xfrm rot="19845104">
              <a:off x="1284872" y="3654618"/>
              <a:ext cx="7473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2400" b="1" dirty="0" smtClean="0">
                  <a:solidFill>
                    <a:srgbClr val="0D02E0"/>
                  </a:solidFill>
                  <a:latin typeface="Arial" pitchFamily="34" charset="0"/>
                </a:rPr>
                <a:t>???</a:t>
              </a:r>
              <a:endParaRPr lang="zh-CN" altLang="en-US" sz="2400" b="1" dirty="0">
                <a:solidFill>
                  <a:srgbClr val="0D02E0"/>
                </a:solidFill>
                <a:latin typeface="Arial" pitchFamily="34" charset="0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785786" y="114298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coefficient </a:t>
            </a:r>
            <a:endParaRPr lang="zh-CN" altLang="en-US" dirty="0"/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0" y="11938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Mass of </a:t>
            </a:r>
            <a:r>
              <a:rPr lang="en-US" altLang="zh-CN" sz="3600" baseline="30000" dirty="0" smtClean="0">
                <a:solidFill>
                  <a:srgbClr val="FFFF00"/>
                </a:solidFill>
              </a:rPr>
              <a:t>52g,m</a:t>
            </a:r>
            <a:r>
              <a:rPr lang="en-US" altLang="zh-CN" sz="3600" dirty="0" smtClean="0">
                <a:solidFill>
                  <a:srgbClr val="FFFF00"/>
                </a:solidFill>
              </a:rPr>
              <a:t>Co and the relevant physics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25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00139 -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6" grpId="0" animBg="1"/>
      <p:bldP spid="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22661" y="1066800"/>
            <a:ext cx="7483139" cy="523220"/>
          </a:xfrm>
          <a:prstGeom prst="rect">
            <a:avLst/>
          </a:prstGeom>
          <a:noFill/>
          <a:ln w="222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C00000"/>
                </a:solidFill>
              </a:rPr>
              <a:t>Potential energy surface calculations for </a:t>
            </a:r>
            <a:r>
              <a:rPr lang="en-US" altLang="zh-CN" sz="2800" baseline="30000" dirty="0" smtClean="0">
                <a:solidFill>
                  <a:srgbClr val="C00000"/>
                </a:solidFill>
              </a:rPr>
              <a:t>51</a:t>
            </a:r>
            <a:r>
              <a:rPr lang="en-US" altLang="zh-CN" sz="2800" dirty="0" smtClean="0">
                <a:solidFill>
                  <a:srgbClr val="C00000"/>
                </a:solidFill>
              </a:rPr>
              <a:t>Fe</a:t>
            </a:r>
            <a:endParaRPr lang="en-US" altLang="zh-CN" sz="2800" b="1" dirty="0">
              <a:solidFill>
                <a:srgbClr val="C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89533"/>
            <a:ext cx="4648200" cy="46205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060"/>
          <a:stretch/>
        </p:blipFill>
        <p:spPr>
          <a:xfrm>
            <a:off x="5334000" y="1890355"/>
            <a:ext cx="3518916" cy="4538472"/>
          </a:xfrm>
          <a:prstGeom prst="rect">
            <a:avLst/>
          </a:prstGeom>
        </p:spPr>
      </p:pic>
      <p:grpSp>
        <p:nvGrpSpPr>
          <p:cNvPr id="2" name="组合 12"/>
          <p:cNvGrpSpPr/>
          <p:nvPr/>
        </p:nvGrpSpPr>
        <p:grpSpPr>
          <a:xfrm>
            <a:off x="4800600" y="3429000"/>
            <a:ext cx="2133600" cy="1223818"/>
            <a:chOff x="4800600" y="3429000"/>
            <a:chExt cx="2133600" cy="1223818"/>
          </a:xfrm>
        </p:grpSpPr>
        <p:cxnSp>
          <p:nvCxnSpPr>
            <p:cNvPr id="14" name="直接箭头连接符 13"/>
            <p:cNvCxnSpPr/>
            <p:nvPr/>
          </p:nvCxnSpPr>
          <p:spPr bwMode="auto">
            <a:xfrm flipH="1">
              <a:off x="5257800" y="3429000"/>
              <a:ext cx="1676400" cy="12192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连接符 14"/>
            <p:cNvCxnSpPr/>
            <p:nvPr/>
          </p:nvCxnSpPr>
          <p:spPr bwMode="auto">
            <a:xfrm>
              <a:off x="4800600" y="4652818"/>
              <a:ext cx="533400" cy="0"/>
            </a:xfrm>
            <a:prstGeom prst="line">
              <a:avLst/>
            </a:prstGeom>
            <a:solidFill>
              <a:schemeClr val="accent1"/>
            </a:solidFill>
            <a:ln w="53975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1938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Mass of </a:t>
            </a:r>
            <a:r>
              <a:rPr lang="en-US" altLang="zh-CN" sz="3600" baseline="30000" dirty="0" smtClean="0">
                <a:solidFill>
                  <a:srgbClr val="FFFF00"/>
                </a:solidFill>
              </a:rPr>
              <a:t>52g,m</a:t>
            </a:r>
            <a:r>
              <a:rPr lang="en-US" altLang="zh-CN" sz="3600" dirty="0" smtClean="0">
                <a:solidFill>
                  <a:srgbClr val="FFFF00"/>
                </a:solidFill>
              </a:rPr>
              <a:t>Co and the relevant physics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2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85800" y="2667000"/>
            <a:ext cx="7924800" cy="3708708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/>
              </a:rPr>
              <a:t>●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Masses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of 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52g,52m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Co measured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for the first time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with </a:t>
            </a:r>
            <a:r>
              <a:rPr lang="en-US" altLang="zh-CN" sz="2000" b="1" dirty="0" smtClean="0">
                <a:solidFill>
                  <a:srgbClr val="C0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/>
              </a:rPr>
              <a:t>s</a:t>
            </a:r>
            <a:r>
              <a:rPr lang="en-US" altLang="zh-C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/>
              </a:rPr>
              <a:t>~10 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cs typeface="Arial"/>
              </a:rPr>
              <a:t>keV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</a:p>
          <a:p>
            <a:pPr eaLnBrk="0" hangingPunct="0">
              <a:spcBef>
                <a:spcPts val="1200"/>
              </a:spcBef>
            </a:pPr>
            <a:r>
              <a:rPr lang="en-US" altLang="zh-CN" sz="2000" b="1" dirty="0">
                <a:solidFill>
                  <a:srgbClr val="FF6600"/>
                </a:solidFill>
                <a:latin typeface="Arial" panose="020B0604020202020204" pitchFamily="34" charset="0"/>
                <a:cs typeface="Arial"/>
              </a:rPr>
              <a:t>●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The T=2, J</a:t>
            </a:r>
            <a:r>
              <a:rPr lang="el-GR" altLang="zh-CN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π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=0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+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IAS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in </a:t>
            </a:r>
            <a:r>
              <a:rPr lang="en-US" altLang="zh-CN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52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Co was newly assigned: </a:t>
            </a:r>
          </a:p>
          <a:p>
            <a:pPr indent="457200" eaLnBrk="0" hangingPunct="0">
              <a:spcBef>
                <a:spcPts val="600"/>
              </a:spcBef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Wingdings 3" panose="05040102010807070707" pitchFamily="18" charset="2"/>
              </a:rPr>
              <a:t>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question conventional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identification of IASs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from </a:t>
            </a:r>
            <a:r>
              <a:rPr lang="el-GR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β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-p method</a:t>
            </a:r>
          </a:p>
          <a:p>
            <a:pPr indent="457200" eaLnBrk="0" hangingPunct="0">
              <a:spcBef>
                <a:spcPts val="0"/>
              </a:spcBef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Wingdings 3" panose="05040102010807070707" pitchFamily="18" charset="2"/>
              </a:rPr>
              <a:t> 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masses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of the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T=2 </a:t>
            </a: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multiplet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fit well into the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IMME </a:t>
            </a:r>
          </a:p>
          <a:p>
            <a:pPr indent="457200" eaLnBrk="0" hangingPunct="0">
              <a:spcBef>
                <a:spcPts val="0"/>
              </a:spcBef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Wingdings 3" panose="05040102010807070707" pitchFamily="18" charset="2"/>
              </a:rPr>
              <a:t> 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Mirror symmetry satisfied</a:t>
            </a:r>
          </a:p>
          <a:p>
            <a:pPr eaLnBrk="0" hangingPunct="0">
              <a:spcBef>
                <a:spcPts val="1200"/>
              </a:spcBef>
            </a:pPr>
            <a:r>
              <a:rPr lang="en-US" altLang="zh-CN" sz="2000" b="1" dirty="0">
                <a:solidFill>
                  <a:srgbClr val="FF6600"/>
                </a:solidFill>
                <a:latin typeface="Arial" panose="020B0604020202020204" pitchFamily="34" charset="0"/>
                <a:cs typeface="Arial"/>
              </a:rPr>
              <a:t>●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IAS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in </a:t>
            </a:r>
            <a:r>
              <a:rPr lang="en-US" altLang="zh-CN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52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Co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decays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predominantly via </a:t>
            </a:r>
            <a:r>
              <a:rPr lang="el-GR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γ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-transitions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while the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  </a:t>
            </a:r>
          </a:p>
          <a:p>
            <a:pPr eaLnBrk="0" hangingPunct="0">
              <a:spcBef>
                <a:spcPts val="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proton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emission is negligibly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small due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to very low isospin </a:t>
            </a: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eaLnBrk="0" hangingPunct="0">
              <a:spcBef>
                <a:spcPts val="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mixing 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in the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IAS</a:t>
            </a:r>
          </a:p>
          <a:p>
            <a:pPr eaLnBrk="0" hangingPunct="0">
              <a:spcBef>
                <a:spcPts val="1200"/>
              </a:spcBef>
            </a:pPr>
            <a:r>
              <a:rPr lang="en-US" altLang="zh-CN" sz="2000" b="1" dirty="0">
                <a:solidFill>
                  <a:srgbClr val="FF6600"/>
                </a:solidFill>
                <a:latin typeface="Arial" panose="020B0604020202020204" pitchFamily="34" charset="0"/>
                <a:cs typeface="Arial"/>
              </a:rPr>
              <a:t>●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Shape coexistence in 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51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Fe was proposed in order to explain </a:t>
            </a:r>
          </a:p>
          <a:p>
            <a:pPr eaLnBrk="0" hangingPunct="0">
              <a:spcBef>
                <a:spcPts val="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the details of the </a:t>
            </a:r>
            <a:r>
              <a:rPr lang="en-US" altLang="zh-CN" sz="2000" b="1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sz="2000" b="1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-decay branching ratios of 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52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Ni.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35584"/>
            <a:ext cx="8915401" cy="167901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1938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25000"/>
              </a:spcAft>
              <a:buChar char="•"/>
              <a:defRPr sz="2800" b="1">
                <a:solidFill>
                  <a:schemeClr val="hlink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/>
            <a:r>
              <a:rPr lang="en-US" altLang="zh-CN" sz="3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Mass of </a:t>
            </a:r>
            <a:r>
              <a:rPr lang="en-US" altLang="zh-CN" sz="3600" baseline="30000" dirty="0" smtClean="0">
                <a:solidFill>
                  <a:srgbClr val="FFFF00"/>
                </a:solidFill>
              </a:rPr>
              <a:t>52g,m</a:t>
            </a:r>
            <a:r>
              <a:rPr lang="en-US" altLang="zh-CN" sz="3600" dirty="0" smtClean="0">
                <a:solidFill>
                  <a:srgbClr val="FFFF00"/>
                </a:solidFill>
              </a:rPr>
              <a:t>Co and the relevant physics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76200" y="1295400"/>
            <a:ext cx="1784603" cy="4953000"/>
            <a:chOff x="179512" y="1175535"/>
            <a:chExt cx="1784870" cy="4953535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0903" y="5913147"/>
              <a:ext cx="9986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11377" y="3968250"/>
              <a:ext cx="10082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11377" y="2960078"/>
              <a:ext cx="1008214" cy="158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11377" y="2528231"/>
              <a:ext cx="10082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68" name="直接连接符 27"/>
            <p:cNvCxnSpPr>
              <a:cxnSpLocks noChangeShapeType="1"/>
            </p:cNvCxnSpPr>
            <p:nvPr/>
          </p:nvCxnSpPr>
          <p:spPr bwMode="auto">
            <a:xfrm>
              <a:off x="611560" y="2240638"/>
              <a:ext cx="1008112" cy="1045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7669" name="TextBox 5"/>
            <p:cNvSpPr txBox="1">
              <a:spLocks noChangeArrowheads="1"/>
            </p:cNvSpPr>
            <p:nvPr/>
          </p:nvSpPr>
          <p:spPr bwMode="auto">
            <a:xfrm>
              <a:off x="179512" y="5667405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0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27670" name="TextBox 29"/>
            <p:cNvSpPr txBox="1">
              <a:spLocks noChangeArrowheads="1"/>
            </p:cNvSpPr>
            <p:nvPr/>
          </p:nvSpPr>
          <p:spPr bwMode="auto">
            <a:xfrm>
              <a:off x="179512" y="3752806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2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27671" name="TextBox 30"/>
            <p:cNvSpPr txBox="1">
              <a:spLocks noChangeArrowheads="1"/>
            </p:cNvSpPr>
            <p:nvPr/>
          </p:nvSpPr>
          <p:spPr bwMode="auto">
            <a:xfrm>
              <a:off x="179512" y="2744694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4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27672" name="TextBox 31"/>
            <p:cNvSpPr txBox="1">
              <a:spLocks noChangeArrowheads="1"/>
            </p:cNvSpPr>
            <p:nvPr/>
          </p:nvSpPr>
          <p:spPr bwMode="auto">
            <a:xfrm>
              <a:off x="179512" y="2355037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6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27673" name="TextBox 32"/>
            <p:cNvSpPr txBox="1">
              <a:spLocks noChangeArrowheads="1"/>
            </p:cNvSpPr>
            <p:nvPr/>
          </p:nvSpPr>
          <p:spPr bwMode="auto">
            <a:xfrm>
              <a:off x="179512" y="1994997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8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9" name="下箭头 8"/>
            <p:cNvSpPr/>
            <p:nvPr/>
          </p:nvSpPr>
          <p:spPr>
            <a:xfrm>
              <a:off x="989258" y="3984126"/>
              <a:ext cx="230222" cy="1943310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3399"/>
                </a:solidFill>
              </a:endParaRPr>
            </a:p>
          </p:txBody>
        </p:sp>
        <p:sp>
          <p:nvSpPr>
            <p:cNvPr id="38" name="下箭头 37"/>
            <p:cNvSpPr/>
            <p:nvPr/>
          </p:nvSpPr>
          <p:spPr>
            <a:xfrm>
              <a:off x="1011487" y="2975954"/>
              <a:ext cx="176239" cy="99229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3399"/>
                </a:solidFill>
              </a:endParaRPr>
            </a:p>
          </p:txBody>
        </p:sp>
        <p:sp>
          <p:nvSpPr>
            <p:cNvPr id="39" name="下箭头 38"/>
            <p:cNvSpPr/>
            <p:nvPr/>
          </p:nvSpPr>
          <p:spPr>
            <a:xfrm>
              <a:off x="1011487" y="2528231"/>
              <a:ext cx="176239" cy="431847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3399"/>
                </a:solidFill>
              </a:endParaRPr>
            </a:p>
          </p:txBody>
        </p:sp>
        <p:sp>
          <p:nvSpPr>
            <p:cNvPr id="41" name="下箭头 40"/>
            <p:cNvSpPr/>
            <p:nvPr/>
          </p:nvSpPr>
          <p:spPr>
            <a:xfrm>
              <a:off x="1043241" y="2240863"/>
              <a:ext cx="114317" cy="287368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3399"/>
                </a:solidFill>
              </a:endParaRPr>
            </a:p>
          </p:txBody>
        </p:sp>
        <p:sp>
          <p:nvSpPr>
            <p:cNvPr id="27678" name="TextBox 20"/>
            <p:cNvSpPr txBox="1">
              <a:spLocks noChangeArrowheads="1"/>
            </p:cNvSpPr>
            <p:nvPr/>
          </p:nvSpPr>
          <p:spPr bwMode="auto">
            <a:xfrm>
              <a:off x="222387" y="1175535"/>
              <a:ext cx="1741995" cy="45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CN" sz="2400" b="1" baseline="-25000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1/2 </a:t>
              </a:r>
              <a:r>
                <a:rPr lang="en-US" altLang="zh-CN" sz="24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= 71 ms</a:t>
              </a:r>
              <a:endParaRPr lang="zh-CN" altLang="en-US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79" name="TextBox 1"/>
            <p:cNvSpPr txBox="1">
              <a:spLocks noChangeArrowheads="1"/>
            </p:cNvSpPr>
            <p:nvPr/>
          </p:nvSpPr>
          <p:spPr bwMode="auto">
            <a:xfrm>
              <a:off x="262086" y="1628022"/>
              <a:ext cx="1650058" cy="40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Ex=2645 </a:t>
              </a:r>
              <a:r>
                <a:rPr lang="en-US" altLang="zh-CN" sz="2000" b="1" dirty="0" err="1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keV</a:t>
              </a:r>
              <a:endParaRPr lang="zh-CN" alt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663" name="矩形 1"/>
          <p:cNvSpPr>
            <a:spLocks noChangeArrowheads="1"/>
          </p:cNvSpPr>
          <p:nvPr/>
        </p:nvSpPr>
        <p:spPr bwMode="auto">
          <a:xfrm>
            <a:off x="474663" y="771525"/>
            <a:ext cx="1173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00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In-ring decay of T</a:t>
            </a:r>
            <a:r>
              <a:rPr lang="en-US" altLang="zh-CN" sz="3200" b="1" baseline="-25000" dirty="0" smtClean="0">
                <a:solidFill>
                  <a:srgbClr val="FFFFFF"/>
                </a:solidFill>
              </a:rPr>
              <a:t>1/2 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= 71 </a:t>
            </a:r>
            <a:r>
              <a:rPr lang="zh-CN" altLang="en-US" sz="3200" b="1" dirty="0" smtClean="0">
                <a:solidFill>
                  <a:srgbClr val="FFFFFF"/>
                </a:solidFill>
                <a:sym typeface="Symbol" pitchFamily="18" charset="2"/>
              </a:rPr>
              <a:t>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s Isomer in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0D02E0"/>
                </a:solidFill>
              </a:rPr>
              <a:t> </a:t>
            </a:r>
            <a:r>
              <a:rPr lang="en-US" altLang="zh-CN" sz="3200" b="1" baseline="30000" dirty="0" smtClean="0">
                <a:solidFill>
                  <a:srgbClr val="FFFF00"/>
                </a:solidFill>
              </a:rPr>
              <a:t>94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Ru</a:t>
            </a:r>
            <a:endParaRPr lang="zh-CN" altLang="en-US" sz="3200" kern="0" dirty="0">
              <a:solidFill>
                <a:schemeClr val="bg1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457422"/>
            <a:ext cx="1543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" descr="Mass-energy_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331"/>
          <a:stretch>
            <a:fillRect/>
          </a:stretch>
        </p:blipFill>
        <p:spPr bwMode="auto">
          <a:xfrm>
            <a:off x="2285984" y="1571612"/>
            <a:ext cx="3714776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071802" y="4743438"/>
            <a:ext cx="184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Neutral atom</a:t>
            </a:r>
            <a:endParaRPr lang="zh-CN" alt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6743781" y="4743438"/>
            <a:ext cx="147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bare atom</a:t>
            </a:r>
            <a:endParaRPr lang="zh-CN" altLang="en-US" sz="2400" dirty="0"/>
          </a:p>
        </p:txBody>
      </p:sp>
      <p:sp>
        <p:nvSpPr>
          <p:cNvPr id="54" name="矩形 53"/>
          <p:cNvSpPr/>
          <p:nvPr/>
        </p:nvSpPr>
        <p:spPr>
          <a:xfrm>
            <a:off x="2500298" y="5500702"/>
            <a:ext cx="307488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internal conversion coefficient</a:t>
            </a: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GB" altLang="zh-CN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=0.335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994715" y="557214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571736" y="3071810"/>
          <a:ext cx="5098072" cy="3786190"/>
        </p:xfrm>
        <a:graphic>
          <a:graphicData uri="http://schemas.openxmlformats.org/presentationml/2006/ole">
            <p:oleObj spid="_x0000_s53251" name="Graph" r:id="rId4" imgW="4132440" imgH="2901600" progId="">
              <p:embed/>
            </p:oleObj>
          </a:graphicData>
        </a:graphic>
      </p:graphicFrame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76200" y="1295400"/>
            <a:ext cx="1784603" cy="4953000"/>
            <a:chOff x="179512" y="1175535"/>
            <a:chExt cx="1784870" cy="4953535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0903" y="5913147"/>
              <a:ext cx="9986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11377" y="3968250"/>
              <a:ext cx="10082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11377" y="2960078"/>
              <a:ext cx="1008214" cy="158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11377" y="2528231"/>
              <a:ext cx="10082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68" name="直接连接符 27"/>
            <p:cNvCxnSpPr>
              <a:cxnSpLocks noChangeShapeType="1"/>
            </p:cNvCxnSpPr>
            <p:nvPr/>
          </p:nvCxnSpPr>
          <p:spPr bwMode="auto">
            <a:xfrm>
              <a:off x="611560" y="2240638"/>
              <a:ext cx="1008112" cy="1045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7669" name="TextBox 5"/>
            <p:cNvSpPr txBox="1">
              <a:spLocks noChangeArrowheads="1"/>
            </p:cNvSpPr>
            <p:nvPr/>
          </p:nvSpPr>
          <p:spPr bwMode="auto">
            <a:xfrm>
              <a:off x="179512" y="5667405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0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27670" name="TextBox 29"/>
            <p:cNvSpPr txBox="1">
              <a:spLocks noChangeArrowheads="1"/>
            </p:cNvSpPr>
            <p:nvPr/>
          </p:nvSpPr>
          <p:spPr bwMode="auto">
            <a:xfrm>
              <a:off x="179512" y="3752806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2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27671" name="TextBox 30"/>
            <p:cNvSpPr txBox="1">
              <a:spLocks noChangeArrowheads="1"/>
            </p:cNvSpPr>
            <p:nvPr/>
          </p:nvSpPr>
          <p:spPr bwMode="auto">
            <a:xfrm>
              <a:off x="179512" y="2744694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4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27672" name="TextBox 31"/>
            <p:cNvSpPr txBox="1">
              <a:spLocks noChangeArrowheads="1"/>
            </p:cNvSpPr>
            <p:nvPr/>
          </p:nvSpPr>
          <p:spPr bwMode="auto">
            <a:xfrm>
              <a:off x="179512" y="2355037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6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27673" name="TextBox 32"/>
            <p:cNvSpPr txBox="1">
              <a:spLocks noChangeArrowheads="1"/>
            </p:cNvSpPr>
            <p:nvPr/>
          </p:nvSpPr>
          <p:spPr bwMode="auto">
            <a:xfrm>
              <a:off x="179512" y="1994997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3399"/>
                  </a:solidFill>
                </a:rPr>
                <a:t>8</a:t>
              </a:r>
              <a:r>
                <a:rPr lang="en-US" altLang="zh-CN" sz="2400" b="1" baseline="30000">
                  <a:solidFill>
                    <a:srgbClr val="003399"/>
                  </a:solidFill>
                </a:rPr>
                <a:t>+</a:t>
              </a:r>
              <a:endParaRPr lang="zh-CN" altLang="en-US" sz="2400" b="1" baseline="30000">
                <a:solidFill>
                  <a:srgbClr val="003399"/>
                </a:solidFill>
              </a:endParaRPr>
            </a:p>
          </p:txBody>
        </p:sp>
        <p:sp>
          <p:nvSpPr>
            <p:cNvPr id="9" name="下箭头 8"/>
            <p:cNvSpPr/>
            <p:nvPr/>
          </p:nvSpPr>
          <p:spPr>
            <a:xfrm>
              <a:off x="989258" y="3984126"/>
              <a:ext cx="230222" cy="1943310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3399"/>
                </a:solidFill>
              </a:endParaRPr>
            </a:p>
          </p:txBody>
        </p:sp>
        <p:sp>
          <p:nvSpPr>
            <p:cNvPr id="38" name="下箭头 37"/>
            <p:cNvSpPr/>
            <p:nvPr/>
          </p:nvSpPr>
          <p:spPr>
            <a:xfrm>
              <a:off x="1011487" y="2975954"/>
              <a:ext cx="176239" cy="99229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3399"/>
                </a:solidFill>
              </a:endParaRPr>
            </a:p>
          </p:txBody>
        </p:sp>
        <p:sp>
          <p:nvSpPr>
            <p:cNvPr id="39" name="下箭头 38"/>
            <p:cNvSpPr/>
            <p:nvPr/>
          </p:nvSpPr>
          <p:spPr>
            <a:xfrm>
              <a:off x="1011487" y="2528231"/>
              <a:ext cx="176239" cy="431847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3399"/>
                </a:solidFill>
              </a:endParaRPr>
            </a:p>
          </p:txBody>
        </p:sp>
        <p:sp>
          <p:nvSpPr>
            <p:cNvPr id="41" name="下箭头 40"/>
            <p:cNvSpPr/>
            <p:nvPr/>
          </p:nvSpPr>
          <p:spPr>
            <a:xfrm>
              <a:off x="1043241" y="2240863"/>
              <a:ext cx="114317" cy="287368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3399"/>
                </a:solidFill>
              </a:endParaRPr>
            </a:p>
          </p:txBody>
        </p:sp>
        <p:sp>
          <p:nvSpPr>
            <p:cNvPr id="27678" name="TextBox 20"/>
            <p:cNvSpPr txBox="1">
              <a:spLocks noChangeArrowheads="1"/>
            </p:cNvSpPr>
            <p:nvPr/>
          </p:nvSpPr>
          <p:spPr bwMode="auto">
            <a:xfrm>
              <a:off x="222387" y="1175535"/>
              <a:ext cx="1741995" cy="45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3399"/>
                  </a:solidFill>
                </a:rPr>
                <a:t>T</a:t>
              </a:r>
              <a:r>
                <a:rPr lang="en-US" altLang="zh-CN" sz="2400" b="1" baseline="-25000" dirty="0">
                  <a:solidFill>
                    <a:srgbClr val="003399"/>
                  </a:solidFill>
                </a:rPr>
                <a:t>1/2 </a:t>
              </a:r>
              <a:r>
                <a:rPr lang="en-US" altLang="zh-CN" sz="2400" b="1" dirty="0">
                  <a:solidFill>
                    <a:srgbClr val="003399"/>
                  </a:solidFill>
                </a:rPr>
                <a:t>= </a:t>
              </a:r>
              <a:r>
                <a:rPr lang="en-US" altLang="zh-CN" sz="24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71</a:t>
              </a:r>
              <a:r>
                <a:rPr lang="en-US" altLang="zh-CN" sz="2400" b="1" dirty="0">
                  <a:solidFill>
                    <a:srgbClr val="003399"/>
                  </a:solidFill>
                </a:rPr>
                <a:t> </a:t>
              </a:r>
              <a:r>
                <a:rPr lang="en-US" altLang="zh-CN" sz="2400" b="1" dirty="0">
                  <a:solidFill>
                    <a:srgbClr val="003399"/>
                  </a:solidFill>
                  <a:latin typeface="Symbol" pitchFamily="18" charset="2"/>
                </a:rPr>
                <a:t>m</a:t>
              </a:r>
              <a:r>
                <a:rPr lang="en-US" altLang="zh-CN" sz="2400" b="1" dirty="0">
                  <a:solidFill>
                    <a:srgbClr val="003399"/>
                  </a:solidFill>
                </a:rPr>
                <a:t>s</a:t>
              </a:r>
              <a:endParaRPr lang="zh-CN" altLang="en-US" sz="2400" b="1" dirty="0">
                <a:solidFill>
                  <a:srgbClr val="003399"/>
                </a:solidFill>
              </a:endParaRPr>
            </a:p>
          </p:txBody>
        </p:sp>
        <p:sp>
          <p:nvSpPr>
            <p:cNvPr id="27679" name="TextBox 1"/>
            <p:cNvSpPr txBox="1">
              <a:spLocks noChangeArrowheads="1"/>
            </p:cNvSpPr>
            <p:nvPr/>
          </p:nvSpPr>
          <p:spPr bwMode="auto">
            <a:xfrm>
              <a:off x="262086" y="1628022"/>
              <a:ext cx="1650058" cy="40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Ex=2645 </a:t>
              </a:r>
              <a:r>
                <a:rPr lang="en-US" altLang="zh-CN" sz="2000" b="1" dirty="0" err="1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keV</a:t>
              </a:r>
              <a:endParaRPr lang="zh-CN" alt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663" name="矩形 1"/>
          <p:cNvSpPr>
            <a:spLocks noChangeArrowheads="1"/>
          </p:cNvSpPr>
          <p:nvPr/>
        </p:nvSpPr>
        <p:spPr bwMode="auto">
          <a:xfrm>
            <a:off x="474663" y="771525"/>
            <a:ext cx="1173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00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In-ring decay of T</a:t>
            </a:r>
            <a:r>
              <a:rPr lang="en-US" altLang="zh-CN" sz="3200" b="1" baseline="-25000" dirty="0" smtClean="0">
                <a:solidFill>
                  <a:srgbClr val="FFFFFF"/>
                </a:solidFill>
              </a:rPr>
              <a:t>1/2 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= 71 </a:t>
            </a:r>
            <a:r>
              <a:rPr lang="zh-CN" altLang="en-US" sz="3200" b="1" dirty="0" smtClean="0">
                <a:solidFill>
                  <a:srgbClr val="FFFFFF"/>
                </a:solidFill>
                <a:sym typeface="Symbol" pitchFamily="18" charset="2"/>
              </a:rPr>
              <a:t>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s Isomer in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0D02E0"/>
                </a:solidFill>
              </a:rPr>
              <a:t> </a:t>
            </a:r>
            <a:r>
              <a:rPr lang="en-US" altLang="zh-CN" sz="3200" b="1" baseline="30000" dirty="0" smtClean="0">
                <a:solidFill>
                  <a:srgbClr val="FFFF00"/>
                </a:solidFill>
              </a:rPr>
              <a:t>94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Ru</a:t>
            </a:r>
            <a:endParaRPr lang="zh-CN" altLang="en-US" sz="3200" kern="0" dirty="0">
              <a:solidFill>
                <a:schemeClr val="bg1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500430" y="3857628"/>
            <a:ext cx="464347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572132" y="5715016"/>
            <a:ext cx="257176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rot="5400000">
            <a:off x="6930248" y="4786322"/>
            <a:ext cx="1857388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形标注 47"/>
          <p:cNvSpPr/>
          <p:nvPr/>
        </p:nvSpPr>
        <p:spPr>
          <a:xfrm>
            <a:off x="5643570" y="3929066"/>
            <a:ext cx="1928826" cy="785818"/>
          </a:xfrm>
          <a:prstGeom prst="wedgeEllipseCallout">
            <a:avLst>
              <a:gd name="adj1" fmla="val -59850"/>
              <a:gd name="adj2" fmla="val 404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Decay            point</a:t>
            </a:r>
            <a:endParaRPr lang="zh-CN" alt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3571868" y="5000636"/>
            <a:ext cx="2000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002060"/>
                </a:solidFill>
              </a:rPr>
              <a:t>Revolution time obtained from 30 turns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571750" y="928670"/>
          <a:ext cx="5081588" cy="3024188"/>
        </p:xfrm>
        <a:graphic>
          <a:graphicData uri="http://schemas.openxmlformats.org/presentationml/2006/ole">
            <p:oleObj spid="_x0000_s53250" name="Graph" r:id="rId5" imgW="4132440" imgH="2901600" progId="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925750" y="6500834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 progress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8251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smtClean="0">
                <a:latin typeface="Times New Roman" pitchFamily="18" charset="0"/>
              </a:rPr>
              <a:t>Perspective and summary</a:t>
            </a:r>
          </a:p>
          <a:p>
            <a:pPr algn="ctr"/>
            <a:endParaRPr lang="en-US" altLang="zh-CN" sz="4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603656" cy="529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IMG_014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008" y="2363537"/>
            <a:ext cx="3759164" cy="250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00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Next </a:t>
            </a:r>
            <a:r>
              <a:rPr lang="en-US" altLang="zh-CN" sz="3200" b="1" dirty="0" err="1" smtClean="0">
                <a:solidFill>
                  <a:srgbClr val="FFFFFF"/>
                </a:solidFill>
              </a:rPr>
              <a:t>beamtime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, test of double TOF </a:t>
            </a:r>
            <a:endParaRPr lang="zh-CN" altLang="en-US" sz="3200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5857892"/>
            <a:ext cx="2637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</a:rPr>
              <a:t>Primary beam : </a:t>
            </a:r>
            <a:r>
              <a:rPr lang="en-US" altLang="zh-CN" sz="2400" baseline="30000" dirty="0" smtClean="0">
                <a:solidFill>
                  <a:srgbClr val="002060"/>
                </a:solidFill>
              </a:rPr>
              <a:t>58</a:t>
            </a:r>
            <a:r>
              <a:rPr lang="en-US" altLang="zh-CN" sz="2400" dirty="0" smtClean="0">
                <a:solidFill>
                  <a:srgbClr val="002060"/>
                </a:solidFill>
              </a:rPr>
              <a:t>Ni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6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357298"/>
            <a:ext cx="8220592" cy="5320408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2D5C8A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bg1"/>
                </a:solidFill>
              </a:rPr>
              <a:t>Summary</a:t>
            </a:r>
            <a:endParaRPr lang="zh-CN" altLang="en-US" sz="3600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714488"/>
            <a:ext cx="2499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</a:rPr>
              <a:t>Thank you!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4928" y="1714488"/>
            <a:ext cx="1543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2514" y="2071678"/>
            <a:ext cx="514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1340" y="207167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 bwMode="auto">
          <a:xfrm>
            <a:off x="3009440" y="1928802"/>
            <a:ext cx="477727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4800" dirty="0" smtClean="0">
                <a:latin typeface="Arial" pitchFamily="34" charset="0"/>
              </a:rPr>
              <a:t>= N×    +Z×    </a:t>
            </a:r>
          </a:p>
          <a:p>
            <a:pPr eaLnBrk="1" hangingPunct="1"/>
            <a:r>
              <a:rPr lang="en-US" altLang="zh-CN" sz="4000" dirty="0" smtClean="0">
                <a:latin typeface="Arial" pitchFamily="34" charset="0"/>
              </a:rPr>
              <a:t>    </a:t>
            </a:r>
            <a:r>
              <a:rPr lang="zh-CN" altLang="en-US" sz="4000" dirty="0" smtClean="0">
                <a:latin typeface="Arial" pitchFamily="34" charset="0"/>
              </a:rPr>
              <a:t>－</a:t>
            </a:r>
            <a:r>
              <a:rPr lang="en-US" altLang="zh-CN" sz="4000" dirty="0" smtClean="0">
                <a:latin typeface="Arial" pitchFamily="34" charset="0"/>
              </a:rPr>
              <a:t> binding energy</a:t>
            </a:r>
            <a:endParaRPr lang="zh-CN" altLang="en-US" sz="4000" dirty="0">
              <a:latin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4414" y="928670"/>
            <a:ext cx="6850055" cy="6477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Arial" charset="0"/>
              </a:rPr>
              <a:t>Mass 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Arial" charset="0"/>
              </a:rPr>
              <a:t>→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Arial" charset="0"/>
              </a:rPr>
              <a:t>binding energy 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→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interaction</a:t>
            </a:r>
            <a:endParaRPr lang="de-DE" altLang="zh-CN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</a:rPr>
              <a:t>Motivation:  why do we measure nuclear masses?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928662" y="3643314"/>
          <a:ext cx="7786742" cy="2869055"/>
        </p:xfrm>
        <a:graphic>
          <a:graphicData uri="http://schemas.openxmlformats.org/drawingml/2006/table">
            <a:tbl>
              <a:tblPr/>
              <a:tblGrid>
                <a:gridCol w="5500726"/>
                <a:gridCol w="2286016"/>
              </a:tblGrid>
              <a:tr h="2857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altLang="zh-CN" sz="18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Filed of application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zh-CN" sz="18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Required uncertainty</a:t>
                      </a:r>
                      <a:endParaRPr lang="en-US" altLang="zh-CN" sz="1800" b="0" i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Chemistry: </a:t>
                      </a:r>
                      <a:r>
                        <a:rPr lang="en-GB" sz="18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identification of molecules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−5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–10</a:t>
                      </a:r>
                      <a:r>
                        <a:rPr lang="en-US" altLang="zh-CN" sz="1800" b="0" i="0" u="none" strike="noStrike" kern="1200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Nuclear physics: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shells, sub-shells, </a:t>
                      </a:r>
                      <a:r>
                        <a:rPr lang="en-US" sz="18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pairing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Nuclear fine structure: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deformation, halos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−7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Astrophysics: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r-process, </a:t>
                      </a:r>
                      <a:r>
                        <a:rPr lang="en-US" sz="18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-process, waiting points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Nuclear models and formulas: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IMME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−7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Weak interaction studies: 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CVC hypothesis, CKM </a:t>
                      </a:r>
                      <a:r>
                        <a:rPr lang="en-US" sz="18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unitarity</a:t>
                      </a:r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Atomic physics: </a:t>
                      </a:r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binding energies, QED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−9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Metrology: </a:t>
                      </a:r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fundamental constants, CPT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545920" y="5143512"/>
            <a:ext cx="35298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ctr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√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5920" y="4857760"/>
            <a:ext cx="35298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ctr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√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5920" y="4202676"/>
            <a:ext cx="35298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ctr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√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78362" y="6550223"/>
            <a:ext cx="3265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400" i="1" dirty="0" smtClean="0">
                <a:solidFill>
                  <a:srgbClr val="002060"/>
                </a:solidFill>
              </a:rPr>
              <a:t>K. 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Blaum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Physics Reports 425 (2006) 1–78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1472" y="5429264"/>
            <a:ext cx="35298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ctr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√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/>
          <a:srcRect l="735" t="1527"/>
          <a:stretch>
            <a:fillRect/>
          </a:stretch>
        </p:blipFill>
        <p:spPr bwMode="auto">
          <a:xfrm>
            <a:off x="357158" y="1000108"/>
            <a:ext cx="84296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686195"/>
            <a:ext cx="184404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928926" y="5429264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AME2016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60000"/>
            <a:r>
              <a:rPr lang="en-US" altLang="zh-CN" sz="3200" dirty="0" smtClean="0">
                <a:solidFill>
                  <a:srgbClr val="FFFF00"/>
                </a:solidFill>
              </a:rPr>
              <a:t>Background:  current status of mass measurements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71538" y="1643050"/>
            <a:ext cx="34972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rgbClr val="0D02E0"/>
                </a:solidFill>
                <a:latin typeface="Arial" pitchFamily="34" charset="0"/>
              </a:rPr>
              <a:t>predicted</a:t>
            </a:r>
            <a:r>
              <a:rPr lang="zh-CN" altLang="en-US" sz="2000" b="1" dirty="0" smtClean="0">
                <a:solidFill>
                  <a:srgbClr val="0D02E0"/>
                </a:solidFill>
                <a:latin typeface="Arial" pitchFamily="34" charset="0"/>
              </a:rPr>
              <a:t>       </a:t>
            </a:r>
            <a:r>
              <a:rPr lang="en-US" altLang="zh-CN" sz="2000" b="1" dirty="0" smtClean="0">
                <a:solidFill>
                  <a:srgbClr val="0D02E0"/>
                </a:solidFill>
                <a:latin typeface="Arial" pitchFamily="34" charset="0"/>
              </a:rPr>
              <a:t>~7000</a:t>
            </a:r>
          </a:p>
          <a:p>
            <a:pPr eaLnBrk="1" hangingPunct="1"/>
            <a:r>
              <a:rPr lang="en-US" altLang="zh-CN" sz="2000" b="1" dirty="0" smtClean="0">
                <a:solidFill>
                  <a:srgbClr val="0D02E0"/>
                </a:solidFill>
                <a:latin typeface="Arial" pitchFamily="34" charset="0"/>
              </a:rPr>
              <a:t>discovered</a:t>
            </a:r>
            <a:r>
              <a:rPr lang="zh-CN" altLang="en-US" sz="2000" b="1" dirty="0" smtClean="0">
                <a:solidFill>
                  <a:srgbClr val="0D02E0"/>
                </a:solidFill>
                <a:latin typeface="Arial" pitchFamily="34" charset="0"/>
              </a:rPr>
              <a:t>    </a:t>
            </a:r>
            <a:r>
              <a:rPr lang="en-US" altLang="zh-CN" sz="2000" b="1" dirty="0" smtClean="0">
                <a:solidFill>
                  <a:srgbClr val="0D02E0"/>
                </a:solidFill>
                <a:latin typeface="Arial" pitchFamily="34" charset="0"/>
              </a:rPr>
              <a:t>~3200</a:t>
            </a:r>
          </a:p>
          <a:p>
            <a:r>
              <a:rPr lang="en-US" altLang="zh-CN" sz="2000" b="1" dirty="0">
                <a:solidFill>
                  <a:srgbClr val="0D02E0"/>
                </a:solidFill>
                <a:latin typeface="Arial" pitchFamily="34" charset="0"/>
              </a:rPr>
              <a:t>m</a:t>
            </a:r>
            <a:r>
              <a:rPr lang="en-US" altLang="zh-CN" sz="2000" b="1" dirty="0" smtClean="0">
                <a:solidFill>
                  <a:srgbClr val="0D02E0"/>
                </a:solidFill>
                <a:latin typeface="Arial" pitchFamily="34" charset="0"/>
              </a:rPr>
              <a:t>ass known ~</a:t>
            </a:r>
            <a:r>
              <a:rPr lang="en-US" altLang="zh-CN" sz="2000" b="1" dirty="0" smtClean="0">
                <a:solidFill>
                  <a:srgbClr val="0D02E0"/>
                </a:solidFill>
                <a:latin typeface="Arial" pitchFamily="34" charset="0"/>
              </a:rPr>
              <a:t>2500</a:t>
            </a:r>
            <a:endParaRPr lang="zh-CN" altLang="en-US" sz="20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28662" y="1643050"/>
            <a:ext cx="2786082" cy="10067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P61006-105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931" r="11329"/>
          <a:stretch>
            <a:fillRect/>
          </a:stretch>
        </p:blipFill>
        <p:spPr>
          <a:xfrm>
            <a:off x="4643438" y="1142984"/>
            <a:ext cx="4143404" cy="3500078"/>
          </a:xfrm>
        </p:spPr>
      </p:pic>
      <p:sp>
        <p:nvSpPr>
          <p:cNvPr id="7" name="TextBox 6"/>
          <p:cNvSpPr txBox="1"/>
          <p:nvPr/>
        </p:nvSpPr>
        <p:spPr>
          <a:xfrm>
            <a:off x="357158" y="1000108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</a:rPr>
              <a:t>AME2016 published as</a:t>
            </a:r>
          </a:p>
          <a:p>
            <a:r>
              <a:rPr lang="en-US" altLang="zh-CN" sz="2400" dirty="0" smtClean="0">
                <a:solidFill>
                  <a:srgbClr val="002060"/>
                </a:solidFill>
                <a:cs typeface="Times New Roman" pitchFamily="18" charset="0"/>
              </a:rPr>
              <a:t>Chinese Physics C </a:t>
            </a:r>
            <a:endParaRPr lang="en-US" altLang="zh-CN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002060"/>
                </a:solidFill>
                <a:cs typeface="Times New Roman" pitchFamily="18" charset="0"/>
              </a:rPr>
              <a:t>Vol</a:t>
            </a:r>
            <a:r>
              <a:rPr lang="en-US" altLang="zh-CN" sz="2400" dirty="0" smtClean="0">
                <a:solidFill>
                  <a:srgbClr val="002060"/>
                </a:solidFill>
                <a:cs typeface="Times New Roman" pitchFamily="18" charset="0"/>
              </a:rPr>
              <a:t>. 41, No. 3 (2017) </a:t>
            </a:r>
            <a:endParaRPr lang="en-US" altLang="zh-CN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002060"/>
                </a:solidFill>
                <a:cs typeface="Times New Roman" pitchFamily="18" charset="0"/>
              </a:rPr>
              <a:t>030001 , </a:t>
            </a:r>
          </a:p>
          <a:p>
            <a:r>
              <a:rPr lang="en-US" altLang="zh-CN" sz="2400" dirty="0" smtClean="0">
                <a:solidFill>
                  <a:srgbClr val="002060"/>
                </a:solidFill>
                <a:cs typeface="Times New Roman" pitchFamily="18" charset="0"/>
              </a:rPr>
              <a:t>030002 </a:t>
            </a:r>
            <a:r>
              <a:rPr lang="en-US" altLang="zh-CN" sz="24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endParaRPr lang="en-US" altLang="zh-CN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002060"/>
                </a:solidFill>
                <a:cs typeface="Times New Roman" pitchFamily="18" charset="0"/>
              </a:rPr>
              <a:t>030003</a:t>
            </a:r>
          </a:p>
          <a:p>
            <a:r>
              <a:rPr lang="en-US" altLang="zh-CN" sz="2400" dirty="0" smtClean="0">
                <a:cs typeface="Times New Roman" pitchFamily="18" charset="0"/>
              </a:rPr>
              <a:t> </a:t>
            </a:r>
          </a:p>
          <a:p>
            <a:r>
              <a:rPr lang="en-US" altLang="zh-CN" sz="2800" dirty="0" smtClean="0">
                <a:solidFill>
                  <a:srgbClr val="002060"/>
                </a:solidFill>
              </a:rPr>
              <a:t>Files can be downloaded at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http</a:t>
            </a:r>
            <a:r>
              <a:rPr lang="en-US" altLang="zh-CN" sz="2400" dirty="0" smtClean="0">
                <a:solidFill>
                  <a:srgbClr val="FF0000"/>
                </a:solidFill>
              </a:rPr>
              <a:t>://amdc.impcas.ac.cn.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729310"/>
            <a:ext cx="215238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786454"/>
            <a:ext cx="164325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497536"/>
            <a:ext cx="1127315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0" name="Picture 2" descr="http://www.nishina.riken.jp/images/nishinaLogo_e.gif"/>
          <p:cNvPicPr>
            <a:picLocks noChangeAspect="1" noChangeArrowheads="1"/>
          </p:cNvPicPr>
          <p:nvPr/>
        </p:nvPicPr>
        <p:blipFill>
          <a:blip r:embed="rId6"/>
          <a:srcRect r="58525"/>
          <a:stretch>
            <a:fillRect/>
          </a:stretch>
        </p:blipFill>
        <p:spPr bwMode="auto">
          <a:xfrm>
            <a:off x="6929454" y="5929330"/>
            <a:ext cx="1714512" cy="619126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500034" y="4572008"/>
            <a:ext cx="85010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AME collaboration:  </a:t>
            </a:r>
          </a:p>
          <a:p>
            <a:r>
              <a:rPr lang="en-GB" altLang="zh-CN" sz="2400" dirty="0" err="1" smtClean="0"/>
              <a:t>Meng</a:t>
            </a:r>
            <a:r>
              <a:rPr lang="en-GB" altLang="zh-CN" sz="2400" dirty="0" smtClean="0"/>
              <a:t> Wang (IMP), G. Audi (CSNSM), F.G. </a:t>
            </a:r>
            <a:r>
              <a:rPr lang="en-GB" altLang="zh-CN" sz="2400" dirty="0" err="1" smtClean="0"/>
              <a:t>Kondev</a:t>
            </a:r>
            <a:r>
              <a:rPr lang="en-GB" altLang="zh-CN" sz="2400" dirty="0" smtClean="0"/>
              <a:t> (ANL), W.J. Huang (CSNSM), S. </a:t>
            </a:r>
            <a:r>
              <a:rPr lang="en-GB" altLang="zh-CN" sz="2400" dirty="0" err="1" smtClean="0"/>
              <a:t>Naimi</a:t>
            </a:r>
            <a:r>
              <a:rPr lang="en-GB" altLang="zh-CN" sz="2400" dirty="0" smtClean="0"/>
              <a:t> (RIKEN) and Xing </a:t>
            </a:r>
            <a:r>
              <a:rPr lang="en-GB" altLang="zh-CN" sz="2400" dirty="0" err="1" smtClean="0"/>
              <a:t>Xu</a:t>
            </a:r>
            <a:r>
              <a:rPr lang="en-GB" altLang="zh-CN" sz="2400" dirty="0" smtClean="0"/>
              <a:t> (IMP)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60000" algn="ctr"/>
            <a:r>
              <a:rPr lang="en-US" altLang="zh-CN" sz="3200" dirty="0" smtClean="0">
                <a:solidFill>
                  <a:srgbClr val="FFFF00"/>
                </a:solidFill>
              </a:rPr>
              <a:t>AME2016 Atomic mass evaluation 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5304"/>
            <a:ext cx="9013294" cy="6076995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10"/>
          <a:stretch/>
        </p:blipFill>
        <p:spPr>
          <a:xfrm>
            <a:off x="611560" y="1268760"/>
            <a:ext cx="3778873" cy="1152127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  Nuclear masses: </a:t>
            </a:r>
            <a:r>
              <a:rPr lang="en-US" altLang="zh-CN" sz="4000" dirty="0" smtClean="0">
                <a:solidFill>
                  <a:srgbClr val="002060"/>
                </a:solidFill>
              </a:rPr>
              <a:t>AME2012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785794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16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795600"/>
            <a:ext cx="9013295" cy="6076995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778873" cy="1512167"/>
          </a:xfrm>
          <a:prstGeom prst="rect">
            <a:avLst/>
          </a:prstGeom>
        </p:spPr>
      </p:pic>
      <p:sp>
        <p:nvSpPr>
          <p:cNvPr id="37" name="标题 1"/>
          <p:cNvSpPr txBox="1">
            <a:spLocks/>
          </p:cNvSpPr>
          <p:nvPr/>
        </p:nvSpPr>
        <p:spPr>
          <a:xfrm>
            <a:off x="428596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Nuclear masses: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AME2016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785794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397000"/>
            <a:ext cx="8229600" cy="1143000"/>
          </a:xfrm>
          <a:ln/>
        </p:spPr>
        <p:txBody>
          <a:bodyPr/>
          <a:lstStyle/>
          <a:p>
            <a:endParaRPr lang="zh-CN" altLang="zh-CN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722563"/>
            <a:ext cx="8229600" cy="4525962"/>
          </a:xfrm>
          <a:ln/>
        </p:spPr>
        <p:txBody>
          <a:bodyPr/>
          <a:lstStyle/>
          <a:p>
            <a:endParaRPr lang="zh-CN" altLang="zh-CN" dirty="0"/>
          </a:p>
        </p:txBody>
      </p:sp>
      <p:pic>
        <p:nvPicPr>
          <p:cNvPr id="24583" name="Picture 7" descr="20101117_6bbc6e790efbfb03811ayWTxYsFebAE8"/>
          <p:cNvPicPr>
            <a:picLocks noChangeAspect="1" noChangeArrowheads="1"/>
          </p:cNvPicPr>
          <p:nvPr/>
        </p:nvPicPr>
        <p:blipFill>
          <a:blip r:embed="rId2"/>
          <a:srcRect l="8264" t="16505" r="12987" b="18582"/>
          <a:stretch>
            <a:fillRect/>
          </a:stretch>
        </p:blipFill>
        <p:spPr bwMode="auto">
          <a:xfrm>
            <a:off x="-71406" y="1142984"/>
            <a:ext cx="9144000" cy="566896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4584" name="AutoShape 8"/>
          <p:cNvSpPr>
            <a:spLocks noChangeArrowheads="1"/>
          </p:cNvSpPr>
          <p:nvPr/>
        </p:nvSpPr>
        <p:spPr bwMode="auto">
          <a:xfrm flipV="1">
            <a:off x="4140201" y="4191000"/>
            <a:ext cx="1074742" cy="309570"/>
          </a:xfrm>
          <a:prstGeom prst="wedgeRectCallout">
            <a:avLst>
              <a:gd name="adj1" fmla="val -146694"/>
              <a:gd name="adj2" fmla="val 21227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altLang="zh-CN" sz="1800" b="1" dirty="0" smtClean="0">
                <a:solidFill>
                  <a:srgbClr val="FF0000"/>
                </a:solidFill>
              </a:rPr>
              <a:t>IMP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4500563" y="3255963"/>
            <a:ext cx="863600" cy="288925"/>
          </a:xfrm>
          <a:prstGeom prst="wedgeRoundRectCallout">
            <a:avLst>
              <a:gd name="adj1" fmla="val -97241"/>
              <a:gd name="adj2" fmla="val 8791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 dirty="0">
                <a:ea typeface="宋体" pitchFamily="2" charset="-122"/>
              </a:rPr>
              <a:t>RIKEN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659563" y="2679700"/>
            <a:ext cx="647700" cy="288925"/>
          </a:xfrm>
          <a:prstGeom prst="wedgeRoundRectCallout">
            <a:avLst>
              <a:gd name="adj1" fmla="val 78676"/>
              <a:gd name="adj2" fmla="val 23351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ANL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8101013" y="2822575"/>
            <a:ext cx="792162" cy="288925"/>
          </a:xfrm>
          <a:prstGeom prst="wedgeRoundRectCallout">
            <a:avLst>
              <a:gd name="adj1" fmla="val -106713"/>
              <a:gd name="adj2" fmla="val 19670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MSU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219700" y="2751138"/>
            <a:ext cx="1008063" cy="288925"/>
          </a:xfrm>
          <a:prstGeom prst="wedgeRoundRectCallout">
            <a:avLst>
              <a:gd name="adj1" fmla="val 90000"/>
              <a:gd name="adj2" fmla="val 9615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TRIUMP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7019925" y="4406900"/>
            <a:ext cx="792163" cy="288925"/>
          </a:xfrm>
          <a:prstGeom prst="wedgeRoundRectCallout">
            <a:avLst>
              <a:gd name="adj1" fmla="val 29759"/>
              <a:gd name="adj2" fmla="val -24065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FSU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1403350" y="3038475"/>
            <a:ext cx="647700" cy="288925"/>
          </a:xfrm>
          <a:prstGeom prst="wedgeRoundRectCallout">
            <a:avLst>
              <a:gd name="adj1" fmla="val -136764"/>
              <a:gd name="adj2" fmla="val 1648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GSI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1835150" y="1527175"/>
            <a:ext cx="1008063" cy="288925"/>
          </a:xfrm>
          <a:prstGeom prst="wedgeRoundRectCallout">
            <a:avLst>
              <a:gd name="adj1" fmla="val -109213"/>
              <a:gd name="adj2" fmla="val 32417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JYFL</a:t>
            </a: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323850" y="4046538"/>
            <a:ext cx="1008063" cy="288925"/>
          </a:xfrm>
          <a:prstGeom prst="wedgeRoundRectCallout">
            <a:avLst>
              <a:gd name="adj1" fmla="val -7009"/>
              <a:gd name="adj2" fmla="val -2912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CERN</a:t>
            </a: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0" y="2751138"/>
            <a:ext cx="827088" cy="288925"/>
          </a:xfrm>
          <a:prstGeom prst="wedgeRoundRectCallout">
            <a:avLst>
              <a:gd name="adj1" fmla="val 21593"/>
              <a:gd name="adj2" fmla="val 11263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GANIL</a:t>
            </a: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0" y="1958975"/>
            <a:ext cx="1008063" cy="288925"/>
          </a:xfrm>
          <a:prstGeom prst="wedgeRoundRectCallout">
            <a:avLst>
              <a:gd name="adj1" fmla="val 47639"/>
              <a:gd name="adj2" fmla="val 23076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MSL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1042988" y="2751138"/>
            <a:ext cx="649287" cy="288925"/>
          </a:xfrm>
          <a:prstGeom prst="wedgeRoundRectCallout">
            <a:avLst>
              <a:gd name="adj1" fmla="val -88630"/>
              <a:gd name="adj2" fmla="val 9944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ea typeface="宋体" pitchFamily="2" charset="-122"/>
              </a:rPr>
              <a:t>JGU</a:t>
            </a:r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2411413" y="2822575"/>
            <a:ext cx="720725" cy="288925"/>
          </a:xfrm>
          <a:prstGeom prst="wedgeRoundRectCallout">
            <a:avLst>
              <a:gd name="adj1" fmla="val -144935"/>
              <a:gd name="adj2" fmla="val -45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solidFill>
                  <a:schemeClr val="bg1"/>
                </a:solidFill>
                <a:ea typeface="宋体" pitchFamily="2" charset="-122"/>
              </a:rPr>
              <a:t>JINR</a:t>
            </a:r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5724525" y="3614738"/>
            <a:ext cx="790575" cy="288925"/>
          </a:xfrm>
          <a:prstGeom prst="wedgeRoundRectCallout">
            <a:avLst>
              <a:gd name="adj1" fmla="val 79519"/>
              <a:gd name="adj2" fmla="val -3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solidFill>
                  <a:schemeClr val="bg1"/>
                </a:solidFill>
                <a:ea typeface="宋体" pitchFamily="2" charset="-122"/>
              </a:rPr>
              <a:t>LBL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6300788" y="3327400"/>
            <a:ext cx="863600" cy="288925"/>
          </a:xfrm>
          <a:prstGeom prst="wedgeRoundRectCallout">
            <a:avLst>
              <a:gd name="adj1" fmla="val 81986"/>
              <a:gd name="adj2" fmla="val 112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solidFill>
                  <a:schemeClr val="bg1"/>
                </a:solidFill>
                <a:ea typeface="宋体" pitchFamily="2" charset="-122"/>
              </a:rPr>
              <a:t>ORNL</a:t>
            </a:r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3348038" y="2895600"/>
            <a:ext cx="719137" cy="288925"/>
          </a:xfrm>
          <a:prstGeom prst="wedgeRoundRectCallout">
            <a:avLst>
              <a:gd name="adj1" fmla="val -43380"/>
              <a:gd name="adj2" fmla="val 179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solidFill>
                  <a:schemeClr val="bg1"/>
                </a:solidFill>
                <a:ea typeface="宋体" pitchFamily="2" charset="-122"/>
              </a:rPr>
              <a:t>CIAE</a:t>
            </a:r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>
            <a:off x="1331913" y="3614738"/>
            <a:ext cx="720725" cy="288925"/>
          </a:xfrm>
          <a:prstGeom prst="wedgeRoundRectCallout">
            <a:avLst>
              <a:gd name="adj1" fmla="val -101542"/>
              <a:gd name="adj2" fmla="val -160991"/>
              <a:gd name="adj3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solidFill>
                  <a:schemeClr val="bg1"/>
                </a:solidFill>
                <a:ea typeface="宋体" pitchFamily="2" charset="-122"/>
              </a:rPr>
              <a:t>IAEA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8423275" y="3687763"/>
            <a:ext cx="720725" cy="288925"/>
          </a:xfrm>
          <a:prstGeom prst="wedgeRoundRectCallout">
            <a:avLst>
              <a:gd name="adj1" fmla="val -132380"/>
              <a:gd name="adj2" fmla="val -78023"/>
              <a:gd name="adj3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400">
                <a:solidFill>
                  <a:schemeClr val="bg1"/>
                </a:solidFill>
                <a:ea typeface="宋体" pitchFamily="2" charset="-122"/>
              </a:rPr>
              <a:t>BNL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0" y="5500702"/>
            <a:ext cx="4770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Main institutions of nuclear research</a:t>
            </a:r>
            <a:endParaRPr lang="zh-CN" altLang="en-US" sz="2400" dirty="0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0" y="5957902"/>
            <a:ext cx="485775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Facilities for direct mass measurements </a:t>
            </a:r>
            <a:endParaRPr lang="zh-CN" altLang="en-US" sz="2000" dirty="0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/>
          <a:srcRect t="6250"/>
          <a:stretch>
            <a:fillRect/>
          </a:stretch>
        </p:blipFill>
        <p:spPr bwMode="auto">
          <a:xfrm>
            <a:off x="5786446" y="4357694"/>
            <a:ext cx="3298792" cy="2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151326"/>
            <a:ext cx="6143635" cy="14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08"/>
            <a:ext cx="54244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7857" y="928670"/>
            <a:ext cx="3686175" cy="252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60000"/>
            <a:r>
              <a:rPr lang="en-US" altLang="zh-CN" sz="3200" dirty="0" smtClean="0">
                <a:solidFill>
                  <a:srgbClr val="FFFF00"/>
                </a:solidFill>
              </a:rPr>
              <a:t>Background:  worldwide activities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18585</TotalTime>
  <Words>1630</Words>
  <Application>Microsoft Office PowerPoint</Application>
  <PresentationFormat>全屏显示(4:3)</PresentationFormat>
  <Paragraphs>348</Paragraphs>
  <Slides>39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43" baseType="lpstr">
      <vt:lpstr>Office 主题</vt:lpstr>
      <vt:lpstr>Equation</vt:lpstr>
      <vt:lpstr>Graph</vt:lpstr>
      <vt:lpstr>公式</vt:lpstr>
      <vt:lpstr>Precision Mass Measurements  of Short-lived Nuclei  at CSRe-Lanzhou </vt:lpstr>
      <vt:lpstr>幻灯片 2</vt:lpstr>
      <vt:lpstr>Outline</vt:lpstr>
      <vt:lpstr>幻灯片 4</vt:lpstr>
      <vt:lpstr>幻灯片 5</vt:lpstr>
      <vt:lpstr>幻灯片 6</vt:lpstr>
      <vt:lpstr>  Nuclear masses: AME2012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Measurements for Short-lived Nuclei  at CSRe-Lanzhou</dc:title>
  <dc:creator>vaio</dc:creator>
  <cp:lastModifiedBy>vaio</cp:lastModifiedBy>
  <cp:revision>68</cp:revision>
  <dcterms:created xsi:type="dcterms:W3CDTF">2015-07-30T07:58:27Z</dcterms:created>
  <dcterms:modified xsi:type="dcterms:W3CDTF">2017-06-26T05:51:17Z</dcterms:modified>
</cp:coreProperties>
</file>