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93" r:id="rId4"/>
    <p:sldId id="259" r:id="rId5"/>
    <p:sldId id="258" r:id="rId6"/>
    <p:sldId id="283" r:id="rId7"/>
    <p:sldId id="291" r:id="rId8"/>
    <p:sldId id="260" r:id="rId9"/>
    <p:sldId id="261" r:id="rId10"/>
    <p:sldId id="262" r:id="rId11"/>
    <p:sldId id="294" r:id="rId12"/>
    <p:sldId id="275" r:id="rId13"/>
    <p:sldId id="285" r:id="rId14"/>
    <p:sldId id="274" r:id="rId15"/>
    <p:sldId id="292" r:id="rId16"/>
    <p:sldId id="268" r:id="rId17"/>
  </p:sldIdLst>
  <p:sldSz cx="9144000" cy="6858000" type="screen4x3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83866" autoAdjust="0"/>
  </p:normalViewPr>
  <p:slideViewPr>
    <p:cSldViewPr snapToGrid="0">
      <p:cViewPr>
        <p:scale>
          <a:sx n="90" d="100"/>
          <a:sy n="90" d="100"/>
        </p:scale>
        <p:origin x="630" y="-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6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2027B-887B-4C1F-BD5F-9FFF29EFA2D1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B9CCD-97F9-49E9-B8AA-619A1940B1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11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E7394-DF15-4AD6-8E25-D8BC9614F65F}" type="datetimeFigureOut">
              <a:rPr kumimoji="1" lang="ja-JP" altLang="en-US" smtClean="0"/>
              <a:t>2017/6/28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434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2737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73507-8EDB-40CE-910B-7E1D9D4385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9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068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To solve the KS equations we have to calculate iteratively </a:t>
            </a:r>
            <a:r>
              <a:rPr kumimoji="1" lang="en-US" altLang="ja-JP" sz="1600" b="1" dirty="0" smtClean="0"/>
              <a:t>until the density converges</a:t>
            </a:r>
            <a:r>
              <a:rPr kumimoji="1" lang="en-US" altLang="ja-JP" sz="1600" dirty="0" smtClean="0"/>
              <a:t>.</a:t>
            </a:r>
          </a:p>
          <a:p>
            <a:r>
              <a:rPr kumimoji="1" lang="en-US" altLang="ja-JP" sz="1600" dirty="0" smtClean="0"/>
              <a:t>We use the BCPM density functional.</a:t>
            </a:r>
          </a:p>
          <a:p>
            <a:r>
              <a:rPr kumimoji="1" lang="en-US" altLang="ja-JP" sz="1600" dirty="0" smtClean="0"/>
              <a:t>This functional have advantage of energy for low density neutrons matter.</a:t>
            </a:r>
          </a:p>
          <a:p>
            <a:endParaRPr kumimoji="1" lang="en-US" altLang="ja-JP" sz="16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74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The</a:t>
            </a:r>
            <a:r>
              <a:rPr kumimoji="1" lang="en-US" altLang="ja-JP" sz="1600" baseline="0" dirty="0" smtClean="0"/>
              <a:t> </a:t>
            </a:r>
            <a:r>
              <a:rPr kumimoji="1" lang="en-US" altLang="ja-JP" sz="1600" dirty="0" smtClean="0"/>
              <a:t>BCPM density functional</a:t>
            </a:r>
            <a:r>
              <a:rPr kumimoji="1" lang="en-US" altLang="ja-JP" sz="1600" b="1" dirty="0" smtClean="0"/>
              <a:t> consist of </a:t>
            </a:r>
            <a:r>
              <a:rPr kumimoji="1" lang="en-US" altLang="ja-JP" sz="1600" dirty="0" smtClean="0"/>
              <a:t>volume term and surface term.</a:t>
            </a:r>
          </a:p>
          <a:p>
            <a:r>
              <a:rPr kumimoji="1" lang="en-US" altLang="ja-JP" sz="1600" dirty="0" smtClean="0"/>
              <a:t>The volume term </a:t>
            </a:r>
            <a:r>
              <a:rPr kumimoji="1" lang="en-US" altLang="ja-JP" sz="1600" b="1" dirty="0" smtClean="0"/>
              <a:t>is given by </a:t>
            </a:r>
            <a:r>
              <a:rPr kumimoji="1" lang="en-US" altLang="ja-JP" sz="1600" dirty="0" smtClean="0"/>
              <a:t>the local density approximations.</a:t>
            </a:r>
          </a:p>
          <a:p>
            <a:r>
              <a:rPr kumimoji="1" lang="en-US" altLang="ja-JP" sz="1600" baseline="0" dirty="0" smtClean="0"/>
              <a:t>It is based on ab initio nuclear and neutron matter EOS. </a:t>
            </a:r>
            <a:endParaRPr kumimoji="1" lang="en-US" altLang="ja-JP" sz="1600" dirty="0" smtClean="0"/>
          </a:p>
          <a:p>
            <a:r>
              <a:rPr kumimoji="1" lang="en-US" altLang="ja-JP" sz="1600" dirty="0" smtClean="0"/>
              <a:t>And the surface term is given by a form of the Gaussian folding.</a:t>
            </a:r>
          </a:p>
          <a:p>
            <a:r>
              <a:rPr kumimoji="1" lang="en-US" altLang="ja-JP" sz="1600" dirty="0" smtClean="0"/>
              <a:t>It is optimized by fixing the binding energy of finite even-even 579 nuclei.</a:t>
            </a:r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7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Let’s move on to the results.</a:t>
            </a:r>
          </a:p>
          <a:p>
            <a:r>
              <a:rPr kumimoji="1" lang="en-US" altLang="ja-JP" sz="1600" dirty="0" smtClean="0"/>
              <a:t>Those</a:t>
            </a:r>
            <a:r>
              <a:rPr kumimoji="1" lang="en-US" altLang="ja-JP" sz="1600" baseline="0" dirty="0" smtClean="0"/>
              <a:t> figures show the density distributions under beta equilibrium.</a:t>
            </a: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purple line represents neutrons distribution, and red line shows protons distribution.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find neutron drip in these figures.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the density increase the distance of slabs becomes short, and the nuclei approach uniform nuclear matter.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648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Next</a:t>
            </a: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results,</a:t>
            </a:r>
            <a:r>
              <a:rPr kumimoji="1" lang="en-US" altLang="ja-JP" sz="1600" baseline="0" dirty="0" smtClean="0"/>
              <a:t> We obtain</a:t>
            </a:r>
            <a:r>
              <a:rPr kumimoji="1" lang="en-US" altLang="ja-JP" sz="1600" dirty="0" smtClean="0"/>
              <a:t> band structures of</a:t>
            </a:r>
            <a:r>
              <a:rPr kumimoji="1" lang="en-US" altLang="ja-JP" sz="1600" baseline="0" dirty="0" smtClean="0"/>
              <a:t> neutrons from Bloch treatment</a:t>
            </a:r>
            <a:r>
              <a:rPr kumimoji="1" lang="en-US" altLang="ja-JP" sz="1600" dirty="0" smtClean="0"/>
              <a:t>.</a:t>
            </a:r>
          </a:p>
          <a:p>
            <a:r>
              <a:rPr kumimoji="1" lang="en-US" altLang="ja-JP" sz="1600" dirty="0" smtClean="0"/>
              <a:t>This figure show the neutrons</a:t>
            </a:r>
            <a:r>
              <a:rPr kumimoji="1" lang="en-US" altLang="ja-JP" sz="1600" baseline="0" dirty="0" smtClean="0"/>
              <a:t> single particle energy levels</a:t>
            </a:r>
            <a:r>
              <a:rPr kumimoji="1" lang="en-US" altLang="ja-JP" sz="1600" dirty="0" smtClean="0"/>
              <a:t> at the density of 0.07</a:t>
            </a:r>
            <a:r>
              <a:rPr kumimoji="1" lang="en-US" altLang="ja-JP" sz="1600" baseline="0" dirty="0" smtClean="0"/>
              <a:t> fm^-3.</a:t>
            </a:r>
            <a:r>
              <a:rPr kumimoji="1" lang="en-US" altLang="ja-JP" sz="1600" dirty="0" smtClean="0"/>
              <a:t>   </a:t>
            </a:r>
          </a:p>
          <a:p>
            <a:r>
              <a:rPr kumimoji="1" lang="en-US" altLang="ja-JP" sz="1600" dirty="0" smtClean="0"/>
              <a:t>Band structures contain dynamical properties of pasta such as “effective mass” in solid physics.</a:t>
            </a:r>
          </a:p>
          <a:p>
            <a:r>
              <a:rPr kumimoji="1" lang="en-US" altLang="ja-JP" sz="1600" dirty="0" smtClean="0"/>
              <a:t>The</a:t>
            </a:r>
            <a:r>
              <a:rPr kumimoji="1" lang="en-US" altLang="ja-JP" sz="1600" baseline="0" dirty="0" smtClean="0"/>
              <a:t> effective mass is determined by inverse of energy curvatures.</a:t>
            </a:r>
            <a:endParaRPr kumimoji="1" lang="en-US" altLang="ja-JP" sz="1600" dirty="0" smtClean="0"/>
          </a:p>
          <a:p>
            <a:r>
              <a:rPr kumimoji="1" lang="en-US" altLang="ja-JP" sz="1600" dirty="0" smtClean="0"/>
              <a:t>This Effective mass is changed from bare neutron mass by Bragg scattering.</a:t>
            </a:r>
          </a:p>
          <a:p>
            <a:r>
              <a:rPr kumimoji="1" lang="en-US" altLang="ja-JP" sz="1600" dirty="0" smtClean="0"/>
              <a:t>For example, there are negative effective mass at the left and right side in</a:t>
            </a:r>
            <a:r>
              <a:rPr kumimoji="1" lang="en-US" altLang="ja-JP" sz="1600" baseline="0" dirty="0" smtClean="0"/>
              <a:t> this </a:t>
            </a:r>
            <a:r>
              <a:rPr kumimoji="1" lang="en-US" altLang="ja-JP" sz="1600" dirty="0" smtClean="0"/>
              <a:t>figure.  </a:t>
            </a: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021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Due to Bragg scattering, Neutrons which have a wavenumber of n</a:t>
            </a:r>
            <a:r>
              <a:rPr kumimoji="1" lang="en-US" altLang="ja-JP" sz="1600" baseline="0" dirty="0" smtClean="0"/>
              <a:t> times</a:t>
            </a:r>
            <a:r>
              <a:rPr kumimoji="1" lang="en-US" altLang="ja-JP" sz="1600" dirty="0" smtClean="0"/>
              <a:t> pi over a are scattered by nuclear lattice.</a:t>
            </a:r>
          </a:p>
          <a:p>
            <a:r>
              <a:rPr kumimoji="1" lang="en-US" altLang="ja-JP" sz="1600" b="1" dirty="0" smtClean="0"/>
              <a:t>They make standing wave.</a:t>
            </a:r>
          </a:p>
          <a:p>
            <a:r>
              <a:rPr kumimoji="1" lang="en-US" altLang="ja-JP" sz="1600" b="1" dirty="0" smtClean="0"/>
              <a:t>They cannot move in the lattice.</a:t>
            </a:r>
          </a:p>
          <a:p>
            <a:endParaRPr kumimoji="1"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952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relation to them,</a:t>
            </a: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calculate Mobility coefficient given by the integral of energy curvatures.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parameter means how easily neutrons flow in nuclear lattice.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 at this figure.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figure shows the mobility coefficient as a function of the baryon density.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blue and red line show the mobility of uniform matter and slab nuclei.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figure, you can see mobility coefficient of slab phase is about 5% smaller than uniform phase.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means neutrons gas becomes difficult to flow due to bragg scattering of nuclear lattice.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effect may cause some modifications to the dynamical simulation of the neutrons star, such as pulsar glitch.</a:t>
            </a:r>
            <a:endParaRPr kumimoji="1" lang="ja-JP" altLang="ja-JP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224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Summary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have obtained the self-consistent solutions for the slab-like nuclei using Bloch type boundary conditions.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Neutrons gas becomes difficult to flow due to bragg scattering with crystalized nuclei.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Future works, I’ll try to 2D and 3D calculations to analyse other pastas.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276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400" dirty="0" smtClean="0"/>
              <a:t>First I’ll talk about the neutron</a:t>
            </a:r>
            <a:r>
              <a:rPr kumimoji="1" lang="en-US" altLang="ja-JP" sz="1400" baseline="0" dirty="0" smtClean="0"/>
              <a:t> star matter as a Introduction.</a:t>
            </a:r>
            <a:endParaRPr kumimoji="1" lang="en-US" altLang="ja-JP" sz="1400" dirty="0" smtClean="0"/>
          </a:p>
          <a:p>
            <a:r>
              <a:rPr kumimoji="1" lang="en-US" altLang="ja-JP" sz="1400" b="0" dirty="0" smtClean="0">
                <a:solidFill>
                  <a:srgbClr val="FF0000"/>
                </a:solidFill>
              </a:rPr>
              <a:t>As the density increase from surface to the center</a:t>
            </a:r>
            <a:r>
              <a:rPr kumimoji="1" lang="en-US" altLang="ja-JP" sz="1400" dirty="0" smtClean="0"/>
              <a:t>, </a:t>
            </a:r>
            <a:r>
              <a:rPr kumimoji="1" lang="en-US" altLang="ja-JP" sz="1400" b="1" dirty="0" smtClean="0"/>
              <a:t>the neutron star is</a:t>
            </a:r>
            <a:r>
              <a:rPr kumimoji="1" lang="en-US" altLang="ja-JP" sz="1400" dirty="0" smtClean="0"/>
              <a:t> </a:t>
            </a:r>
            <a:r>
              <a:rPr kumimoji="1" lang="en-US" altLang="ja-JP" sz="1400" b="1" dirty="0" smtClean="0"/>
              <a:t>divided into three parts</a:t>
            </a:r>
            <a:r>
              <a:rPr kumimoji="1" lang="en-US" altLang="ja-JP" sz="1400" dirty="0" smtClean="0"/>
              <a:t>, outer and inner crusts and core part.</a:t>
            </a:r>
          </a:p>
          <a:p>
            <a:r>
              <a:rPr kumimoji="1" lang="en-US" altLang="ja-JP" sz="1400" dirty="0" smtClean="0"/>
              <a:t>In the outer crust, they consist of crystalized nuclei and electron gas.</a:t>
            </a:r>
          </a:p>
          <a:p>
            <a:r>
              <a:rPr kumimoji="1" lang="en-US" altLang="ja-JP" sz="1400" dirty="0" smtClean="0"/>
              <a:t>As the density increase with depth, electrons capture begins to occur creating Neutron rich nuclei. </a:t>
            </a:r>
          </a:p>
          <a:p>
            <a:r>
              <a:rPr kumimoji="1" lang="en-US" altLang="ja-JP" sz="1400" baseline="0" dirty="0" smtClean="0"/>
              <a:t>In the inner crust,</a:t>
            </a:r>
            <a:r>
              <a:rPr kumimoji="1" lang="en-US" altLang="ja-JP" sz="1400" dirty="0" smtClean="0"/>
              <a:t> these nuclei reach the neutron drip line,</a:t>
            </a:r>
            <a:r>
              <a:rPr kumimoji="1" lang="en-US" altLang="ja-JP" sz="1400" baseline="0" dirty="0" smtClean="0"/>
              <a:t> and </a:t>
            </a:r>
            <a:r>
              <a:rPr kumimoji="1" lang="en-US" altLang="ja-JP" sz="1400" dirty="0" smtClean="0"/>
              <a:t>their some neutrons leak out of nuclei.</a:t>
            </a:r>
          </a:p>
          <a:p>
            <a:r>
              <a:rPr kumimoji="1" lang="en-US" altLang="ja-JP" sz="1400" dirty="0" smtClean="0"/>
              <a:t>At the core part, their nuclei completely melt into uniform nuclear matter.</a:t>
            </a:r>
          </a:p>
          <a:p>
            <a:endParaRPr kumimoji="1" lang="en-US" altLang="ja-JP" sz="1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04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</a:t>
            </a:r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focusing on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bottom layer of inner crust.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Nuclei are expected to be complex structures.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255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exotic shapes are called “Pasta phase”.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the density increase,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shape of nuclei change into droplet, rod, slab, tube, and bubble before reaching the uniform nuclear matter.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consist of periodic Coulomb lattice.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due to the </a:t>
            </a:r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competition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between the attractive nuclear interaction and coulomb repulsion.</a:t>
            </a:r>
          </a:p>
          <a:p>
            <a:endParaRPr kumimoji="1" lang="en-GB" altLang="ja-JP" sz="16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phase are sometimes called food-like names.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as Gnocchi or meat-ball phase, Spaghetti phase, Lasagna phase, Bucatini or anti-Spaghetti phase, and Swiss cheese phase.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51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Their exotic structures of pasta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has</a:t>
            </a:r>
            <a:r>
              <a:rPr kumimoji="1" lang="en-US" altLang="ja-JP" sz="1600" b="1" baseline="0" dirty="0" smtClean="0">
                <a:solidFill>
                  <a:srgbClr val="FF0000"/>
                </a:solidFill>
              </a:rPr>
              <a:t> relation to observables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kumimoji="1" lang="en-US" altLang="ja-JP" sz="1600" dirty="0" smtClean="0"/>
              <a:t>for example the crustal oscillation,</a:t>
            </a:r>
          </a:p>
          <a:p>
            <a:r>
              <a:rPr kumimoji="1" lang="en-US" altLang="ja-JP" sz="1600" dirty="0" smtClean="0"/>
              <a:t>cooling process, </a:t>
            </a:r>
          </a:p>
          <a:p>
            <a:r>
              <a:rPr kumimoji="1" lang="en-US" altLang="ja-JP" sz="1600" dirty="0" smtClean="0"/>
              <a:t>and Glitch phenomena.</a:t>
            </a:r>
          </a:p>
          <a:p>
            <a:endParaRPr kumimoji="1" lang="en-US" altLang="ja-JP" sz="1600" dirty="0" smtClean="0"/>
          </a:p>
          <a:p>
            <a:r>
              <a:rPr kumimoji="1" lang="en-US" altLang="ja-JP" sz="1600" b="1" dirty="0" smtClean="0"/>
              <a:t>the leading glitch model involves </a:t>
            </a:r>
            <a:r>
              <a:rPr kumimoji="1" lang="en-US" altLang="ja-JP" sz="1600" dirty="0" smtClean="0"/>
              <a:t>angular momentum transfer in the crust from superfluid neutrons gas to the normal components. </a:t>
            </a:r>
          </a:p>
          <a:p>
            <a:endParaRPr kumimoji="1" lang="en-US" altLang="ja-JP" sz="1600" dirty="0" smtClean="0"/>
          </a:p>
          <a:p>
            <a:r>
              <a:rPr kumimoji="1" lang="en-US" altLang="ja-JP" sz="1600" dirty="0" smtClean="0"/>
              <a:t>So static and dynamical properties of the pasta nuclei are important.</a:t>
            </a:r>
          </a:p>
          <a:p>
            <a:endParaRPr kumimoji="1" lang="en-US" altLang="ja-JP" sz="1600" dirty="0" smtClean="0"/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710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previous works </a:t>
            </a:r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have been a number of studies in the past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using semi classical approaches such as the Thomas-Fermi approximation and the quantum molecular dynamics.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Recently, </a:t>
            </a:r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Kohn-Sham method is available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 quantum-mechanical treatment. </a:t>
            </a:r>
          </a:p>
          <a:p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Their studies typically use 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periodic boundary condition or Wigner-Seitz approximation.  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 Bloch type boundary condition is required considering Bragg scattering of dripped neutrons</a:t>
            </a:r>
            <a:r>
              <a:rPr kumimoji="1" lang="en-GB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82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Next, I’ll explain Bloch type boundary condition for 1D case.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 density have periodic distribution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wave function can deviate a phase factor from normal periodicity.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the wave function can be factored into the normal periodic function and the plane wave.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k is the bloch wave number.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en-GB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wave number </a:t>
            </a:r>
            <a:r>
              <a:rPr kumimoji="1" lang="en-GB" altLang="ja-JP" sz="16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takes value inside</a:t>
            </a:r>
            <a:r>
              <a:rPr kumimoji="1" lang="en-GB" altLang="ja-JP" sz="16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Brillouin zone. 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the first Brillouin zone is equally discretized into N points, the wave function have the normal periodicity for N time’s larger space than unit cell.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taking sufficient N, we can consider infinitely large space.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GB" altLang="ja-JP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treatment allows us to reduce a large space to a unit cell.</a:t>
            </a:r>
            <a:endParaRPr kumimoji="1" lang="ja-JP" altLang="ja-JP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19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Our Main purpose is to analyze those pasta properties using the microscopic density functional approach.</a:t>
            </a:r>
          </a:p>
          <a:p>
            <a:r>
              <a:rPr kumimoji="1" lang="en-US" altLang="ja-JP" sz="1600" dirty="0" smtClean="0"/>
              <a:t>In our calculations, for the simplest case, We study the ground state of the slab shaped nuclei.</a:t>
            </a:r>
          </a:p>
          <a:p>
            <a:r>
              <a:rPr kumimoji="1" lang="en-US" altLang="ja-JP" sz="1600" dirty="0" smtClean="0"/>
              <a:t>The slab nuclei </a:t>
            </a:r>
            <a:r>
              <a:rPr kumimoji="1" lang="en-US" altLang="ja-JP" sz="1600" b="1" dirty="0" smtClean="0"/>
              <a:t>are assumed to </a:t>
            </a:r>
            <a:r>
              <a:rPr kumimoji="1" lang="en-US" altLang="ja-JP" sz="1600" dirty="0" smtClean="0"/>
              <a:t>be parallel to each other and equally spaced by distance a.</a:t>
            </a:r>
          </a:p>
          <a:p>
            <a:r>
              <a:rPr kumimoji="1" lang="en-US" altLang="ja-JP" sz="1600" dirty="0" smtClean="0"/>
              <a:t>The electron gas is assumed to have a uniform distribution. </a:t>
            </a: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77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600" dirty="0" smtClean="0"/>
              <a:t>For the slab phase, the single-particle potential is periodic along z-axis and the potential is constant for the directions parallel to the slab. </a:t>
            </a:r>
          </a:p>
          <a:p>
            <a:r>
              <a:rPr kumimoji="1" lang="en-US" altLang="ja-JP" sz="1600" dirty="0" smtClean="0"/>
              <a:t>From the Bloch theorem, the single particle wave functions can be written in this form.</a:t>
            </a:r>
          </a:p>
          <a:p>
            <a:r>
              <a:rPr kumimoji="1" lang="en-US" altLang="ja-JP" sz="1600" dirty="0" smtClean="0"/>
              <a:t>We have</a:t>
            </a:r>
            <a:r>
              <a:rPr kumimoji="1" lang="en-US" altLang="ja-JP" sz="1600" baseline="0" dirty="0" smtClean="0"/>
              <a:t> to</a:t>
            </a:r>
            <a:r>
              <a:rPr kumimoji="1" lang="en-US" altLang="ja-JP" sz="1600" dirty="0" smtClean="0"/>
              <a:t> solve KS equations each Bloch number k.</a:t>
            </a:r>
          </a:p>
          <a:p>
            <a:r>
              <a:rPr kumimoji="1" lang="en-US" altLang="ja-JP" sz="1600" dirty="0" smtClean="0"/>
              <a:t>Now we adopt 30 points of k. </a:t>
            </a:r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3507-8EDB-40CE-910B-7E1D9D4385E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8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89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2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01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49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6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2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2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2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59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6/28/2017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8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7.png"/><Relationship Id="rId4" Type="http://schemas.openxmlformats.org/officeDocument/2006/relationships/image" Target="../media/image20.png"/><Relationship Id="rId9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0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0843" y="1122363"/>
            <a:ext cx="8159262" cy="2387600"/>
          </a:xfrm>
        </p:spPr>
        <p:txBody>
          <a:bodyPr>
            <a:normAutofit/>
          </a:bodyPr>
          <a:lstStyle/>
          <a:p>
            <a:r>
              <a:rPr lang="en-US" altLang="ja-JP" sz="4400" dirty="0"/>
              <a:t>Self-consistent "band" calculation 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 smtClean="0"/>
              <a:t>of </a:t>
            </a:r>
            <a:r>
              <a:rPr lang="en-US" altLang="ja-JP" sz="4400" dirty="0"/>
              <a:t>inner crust of neutron star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Y. Kashiwaba</a:t>
            </a:r>
          </a:p>
          <a:p>
            <a:r>
              <a:rPr kumimoji="1" lang="en-US" altLang="ja-JP" sz="2800" dirty="0" smtClean="0"/>
              <a:t>T. Nakatsukasa</a:t>
            </a:r>
          </a:p>
          <a:p>
            <a:r>
              <a:rPr lang="en-US" altLang="ja-JP" sz="2800" dirty="0" smtClean="0"/>
              <a:t>(University of Tsukuba)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923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9220" y="129473"/>
            <a:ext cx="7886700" cy="1325563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Self-consistent solutions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039" y="2720061"/>
            <a:ext cx="2968655" cy="1003755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822370" y="4743221"/>
            <a:ext cx="4345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③</a:t>
            </a:r>
            <a:r>
              <a:rPr kumimoji="1" lang="en-US" altLang="ja-JP" sz="2000" dirty="0" smtClean="0"/>
              <a:t>Solve the Kohn-Sham (KS) equations 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5897" y="1178208"/>
            <a:ext cx="4925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①</a:t>
            </a:r>
            <a:r>
              <a:rPr kumimoji="1" lang="en-US" altLang="ja-JP" sz="2000" dirty="0" smtClean="0"/>
              <a:t>Construct the proton and neutron density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2370" y="2961211"/>
            <a:ext cx="3474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②</a:t>
            </a:r>
            <a:r>
              <a:rPr kumimoji="1" lang="en-US" altLang="ja-JP" sz="2000" dirty="0" smtClean="0"/>
              <a:t>Calculate the potentials</a:t>
            </a:r>
            <a:endParaRPr kumimoji="1" lang="ja-JP" altLang="en-US" sz="2000" dirty="0"/>
          </a:p>
        </p:txBody>
      </p:sp>
      <p:sp>
        <p:nvSpPr>
          <p:cNvPr id="22" name="フリーフォーム 21"/>
          <p:cNvSpPr/>
          <p:nvPr/>
        </p:nvSpPr>
        <p:spPr>
          <a:xfrm>
            <a:off x="563599" y="1039660"/>
            <a:ext cx="344115" cy="4952937"/>
          </a:xfrm>
          <a:custGeom>
            <a:avLst/>
            <a:gdLst>
              <a:gd name="connsiteX0" fmla="*/ 344115 w 344115"/>
              <a:gd name="connsiteY0" fmla="*/ 4236872 h 4654134"/>
              <a:gd name="connsiteX1" fmla="*/ 136851 w 344115"/>
              <a:gd name="connsiteY1" fmla="*/ 4310024 h 4654134"/>
              <a:gd name="connsiteX2" fmla="*/ 2739 w 344115"/>
              <a:gd name="connsiteY2" fmla="*/ 493928 h 4654134"/>
              <a:gd name="connsiteX3" fmla="*/ 258771 w 344115"/>
              <a:gd name="connsiteY3" fmla="*/ 164744 h 465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115" h="4654134">
                <a:moveTo>
                  <a:pt x="344115" y="4236872"/>
                </a:moveTo>
                <a:cubicBezTo>
                  <a:pt x="268931" y="4585360"/>
                  <a:pt x="193747" y="4933848"/>
                  <a:pt x="136851" y="4310024"/>
                </a:cubicBezTo>
                <a:cubicBezTo>
                  <a:pt x="79955" y="3686200"/>
                  <a:pt x="-17581" y="1184808"/>
                  <a:pt x="2739" y="493928"/>
                </a:cubicBezTo>
                <a:cubicBezTo>
                  <a:pt x="23059" y="-196952"/>
                  <a:pt x="140915" y="-16104"/>
                  <a:pt x="258771" y="164744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4" name="直線矢印コネクタ 23"/>
          <p:cNvCxnSpPr>
            <a:stCxn id="22" idx="3"/>
          </p:cNvCxnSpPr>
          <p:nvPr/>
        </p:nvCxnSpPr>
        <p:spPr>
          <a:xfrm>
            <a:off x="822370" y="1214981"/>
            <a:ext cx="85344" cy="41191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4" y="5345853"/>
            <a:ext cx="6677957" cy="100979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94" y="3448270"/>
            <a:ext cx="4258269" cy="98121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テキスト ボックス 3"/>
          <p:cNvSpPr txBox="1"/>
          <p:nvPr/>
        </p:nvSpPr>
        <p:spPr>
          <a:xfrm>
            <a:off x="4433383" y="3802158"/>
            <a:ext cx="3924088" cy="95410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use Barcelona-Catania-Paris-Madrid</a:t>
            </a:r>
          </a:p>
          <a:p>
            <a:r>
              <a:rPr kumimoji="1" lang="en-US" altLang="ja-JP" sz="2000" dirty="0" smtClean="0"/>
              <a:t>(BCPM) energy functional</a:t>
            </a:r>
          </a:p>
          <a:p>
            <a:r>
              <a:rPr kumimoji="1" lang="en-US" altLang="ja-JP" sz="1600" dirty="0"/>
              <a:t>(m*/m = 1, L=52.96 MeV, K0=212.4 MeV</a:t>
            </a:r>
            <a:r>
              <a:rPr kumimoji="1" lang="en-US" altLang="ja-JP" sz="1600" dirty="0" smtClean="0"/>
              <a:t>)</a:t>
            </a:r>
            <a:endParaRPr kumimoji="1" lang="en-US" altLang="ja-JP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01189" y="4958787"/>
            <a:ext cx="254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Δz=0.2 fm , k</a:t>
            </a:r>
            <a:r>
              <a:rPr kumimoji="1" lang="en-US" altLang="ja-JP" baseline="-25000" dirty="0" smtClean="0"/>
              <a:t>z </a:t>
            </a:r>
            <a:r>
              <a:rPr kumimoji="1" lang="en-US" altLang="ja-JP" dirty="0" smtClean="0"/>
              <a:t>: 30 points</a:t>
            </a:r>
            <a:r>
              <a:rPr kumimoji="1" lang="en-US" altLang="ja-JP" baseline="-25000" dirty="0" smtClean="0"/>
              <a:t>  </a:t>
            </a:r>
            <a:endParaRPr kumimoji="1" lang="ja-JP" altLang="en-US" baseline="-250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97" y="1606462"/>
            <a:ext cx="7535101" cy="107146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151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71862"/>
            <a:ext cx="7886700" cy="1325563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Energy functional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9637" y="1597425"/>
            <a:ext cx="84418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ja-JP" sz="2800" dirty="0" smtClean="0">
                <a:solidFill>
                  <a:srgbClr val="FF0000"/>
                </a:solidFill>
              </a:rPr>
              <a:t>B</a:t>
            </a:r>
            <a:r>
              <a:rPr lang="en-GB" altLang="ja-JP" sz="2800" dirty="0" smtClean="0"/>
              <a:t>arcelona-</a:t>
            </a:r>
            <a:r>
              <a:rPr lang="en-GB" altLang="ja-JP" sz="2800" dirty="0" smtClean="0">
                <a:solidFill>
                  <a:srgbClr val="FF0000"/>
                </a:solidFill>
              </a:rPr>
              <a:t>C</a:t>
            </a:r>
            <a:r>
              <a:rPr lang="en-GB" altLang="ja-JP" sz="2800" dirty="0" smtClean="0"/>
              <a:t>atania-</a:t>
            </a:r>
            <a:r>
              <a:rPr lang="en-GB" altLang="ja-JP" sz="2800" dirty="0" smtClean="0">
                <a:solidFill>
                  <a:srgbClr val="FF0000"/>
                </a:solidFill>
              </a:rPr>
              <a:t>P</a:t>
            </a:r>
            <a:r>
              <a:rPr lang="en-GB" altLang="ja-JP" sz="2800" dirty="0" smtClean="0"/>
              <a:t>aris-</a:t>
            </a:r>
            <a:r>
              <a:rPr lang="en-GB" altLang="ja-JP" sz="2800" dirty="0" smtClean="0">
                <a:solidFill>
                  <a:srgbClr val="FF0000"/>
                </a:solidFill>
              </a:rPr>
              <a:t>M</a:t>
            </a:r>
            <a:r>
              <a:rPr lang="en-GB" altLang="ja-JP" sz="2800" dirty="0" smtClean="0"/>
              <a:t>adrid</a:t>
            </a:r>
            <a:r>
              <a:rPr lang="en-GB" altLang="ja-JP" sz="2400" dirty="0" smtClean="0"/>
              <a:t>(</a:t>
            </a:r>
            <a:r>
              <a:rPr lang="en-GB" altLang="ja-JP" sz="2400" dirty="0" smtClean="0">
                <a:solidFill>
                  <a:srgbClr val="FF0000"/>
                </a:solidFill>
              </a:rPr>
              <a:t>BCPM</a:t>
            </a:r>
            <a:r>
              <a:rPr lang="en-GB" altLang="ja-JP" sz="2400" dirty="0" smtClean="0"/>
              <a:t>)</a:t>
            </a:r>
            <a:r>
              <a:rPr lang="en-GB" altLang="ja-JP" sz="2800" dirty="0" smtClean="0"/>
              <a:t> density functional</a:t>
            </a:r>
          </a:p>
          <a:p>
            <a:pPr marL="0" indent="0">
              <a:buNone/>
            </a:pPr>
            <a:r>
              <a:rPr lang="en-GB" altLang="ja-JP" sz="2400" dirty="0" smtClean="0"/>
              <a:t> </a:t>
            </a:r>
          </a:p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Volume term </a:t>
            </a:r>
            <a:r>
              <a:rPr kumimoji="1" lang="en-US" altLang="ja-JP" sz="2400" dirty="0" smtClean="0"/>
              <a:t>: local density approximations</a:t>
            </a:r>
          </a:p>
          <a:p>
            <a:pPr marL="0" indent="0">
              <a:buNone/>
            </a:pPr>
            <a:r>
              <a:rPr lang="en-US" altLang="ja-JP" sz="2400" dirty="0" smtClean="0"/>
              <a:t>based on ab initio nuclear and neutron matter EOS </a:t>
            </a:r>
          </a:p>
          <a:p>
            <a:pPr marL="0" indent="0">
              <a:buNone/>
            </a:pPr>
            <a:r>
              <a:rPr lang="en-US" altLang="ja-JP" sz="2400" dirty="0" smtClean="0"/>
              <a:t>    (m*/m = 1, L=52.96 MeV, K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=212.4 MeV)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Surface term </a:t>
            </a:r>
            <a:r>
              <a:rPr kumimoji="1" lang="en-US" altLang="ja-JP" sz="2400" dirty="0" smtClean="0"/>
              <a:t>: Gaussian folding</a:t>
            </a:r>
          </a:p>
          <a:p>
            <a:pPr marL="0" indent="0">
              <a:buNone/>
            </a:pPr>
            <a:r>
              <a:rPr lang="en-US" altLang="ja-JP" sz="2400" dirty="0" smtClean="0"/>
              <a:t>fixing binding energy of finite 579 even-even nuclei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27734" y="2052588"/>
            <a:ext cx="7299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000" dirty="0">
                <a:solidFill>
                  <a:srgbClr val="00B050"/>
                </a:solidFill>
              </a:rPr>
              <a:t>M. Baldo, L. M. Robledo, X. </a:t>
            </a:r>
            <a:r>
              <a:rPr kumimoji="1" lang="en-GB" altLang="ja-JP" sz="2000" dirty="0" smtClean="0">
                <a:solidFill>
                  <a:srgbClr val="00B050"/>
                </a:solidFill>
              </a:rPr>
              <a:t>Vinas, Phys.Rev.C87,064305(2013</a:t>
            </a:r>
            <a:r>
              <a:rPr kumimoji="1" lang="en-GB" altLang="ja-JP" sz="2000" dirty="0">
                <a:solidFill>
                  <a:srgbClr val="00B050"/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669244" y="3773094"/>
                <a:ext cx="5855513" cy="8749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𝑣𝑜𝑙</m:t>
                          </m:r>
                        </m:sub>
                      </m:sSub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ja-JP" altLang="en-US" sz="1600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</m:d>
                          <m:nary>
                            <m:naryPr>
                              <m:chr m:val="∑"/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kumimoji="1" lang="ja-JP" altLang="en-US" sz="16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ja-JP" altLang="en-US" sz="1600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nary>
                                <m:naryPr>
                                  <m:chr m:val="∑"/>
                                  <m:ctrl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kumimoji="1"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ja-JP" alt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</m:nary>
                            </m:e>
                          </m:nary>
                        </m:e>
                      </m:d>
                      <m:r>
                        <a:rPr kumimoji="1" lang="ja-JP" altLang="en-US" sz="16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44" y="3773094"/>
                <a:ext cx="5855513" cy="8749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669244" y="5529087"/>
                <a:ext cx="7052123" cy="7770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𝑠𝑢𝑓</m:t>
                          </m:r>
                        </m:sub>
                      </m:sSub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brk m:alnAt="23"/>
                                </m:rP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brk m:alnAt="23"/>
                            </m:rP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𝑞𝑞</m:t>
                              </m:r>
                              <m: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  <m:sup/>
                          </m:sSubSup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  <m:t>𝑑𝑟𝑑</m:t>
                                  </m:r>
                                  <m:sSup>
                                    <m:sSup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ja-JP" alt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ja-JP" alt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b>
                                  </m:sSub>
                                  <m: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  <m:t> (</m:t>
                                  </m:r>
                                  <m:sSup>
                                    <m:sSup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sSup>
                                    <m:sSup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  <m: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kumimoji="1" lang="en-US" altLang="ja-JP" sz="1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kumimoji="1" lang="en-US" altLang="ja-JP" sz="1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kumimoji="1" lang="en-US" altLang="ja-JP" sz="14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′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sSub>
                                        <m:sSub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^2</m:t>
                                      </m:r>
                                    </m:sup>
                                  </m:sSup>
                                </m:e>
                              </m:nary>
                              <m:r>
                                <a:rPr kumimoji="1" lang="en-US" altLang="ja-JP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kumimoji="1" lang="en-US" altLang="ja-JP" sz="1400" b="0" i="1" smtClean="0">
                                      <a:latin typeface="Cambria Math" panose="02040503050406030204" pitchFamily="18" charset="0"/>
                                    </a:rPr>
                                    <m:t>𝑑𝑟</m:t>
                                  </m:r>
                                  <m:sSup>
                                    <m:sSupPr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sSubSup>
                                        <m:sSubSup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sup>
                                  </m:sSup>
                                  <m:nary>
                                    <m:naryPr>
                                      <m:limLoc m:val="undOvr"/>
                                      <m:subHide m:val="on"/>
                                      <m:supHide m:val="on"/>
                                      <m:ctrlP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b>
                                        <m:sSub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ja-JP" alt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p>
                                              <m:r>
                                                <a:rPr kumimoji="1" lang="en-US" altLang="ja-JP" sz="1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ja-JP" alt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b>
                                      </m:sSub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kumimoji="1" lang="en-US" altLang="ja-JP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r>
                                        <a:rPr kumimoji="1" lang="en-US" altLang="ja-JP" sz="14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</m:nary>
                    </m:oMath>
                  </m:oMathPara>
                </a14:m>
                <a:endParaRPr kumimoji="1" lang="ja-JP" altLang="en-US" sz="14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244" y="5529087"/>
                <a:ext cx="7052123" cy="7770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7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グループ化 46"/>
          <p:cNvGrpSpPr/>
          <p:nvPr/>
        </p:nvGrpSpPr>
        <p:grpSpPr>
          <a:xfrm>
            <a:off x="569695" y="4641150"/>
            <a:ext cx="5594982" cy="1967466"/>
            <a:chOff x="569695" y="4641150"/>
            <a:chExt cx="5594982" cy="1967466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569695" y="4641150"/>
              <a:ext cx="5594982" cy="1967466"/>
              <a:chOff x="42110" y="4838691"/>
              <a:chExt cx="5594982" cy="1967466"/>
            </a:xfrm>
          </p:grpSpPr>
          <p:grpSp>
            <p:nvGrpSpPr>
              <p:cNvPr id="35" name="グループ化 34"/>
              <p:cNvGrpSpPr/>
              <p:nvPr/>
            </p:nvGrpSpPr>
            <p:grpSpPr>
              <a:xfrm>
                <a:off x="42110" y="4838691"/>
                <a:ext cx="5594982" cy="1967466"/>
                <a:chOff x="42110" y="4838691"/>
                <a:chExt cx="5594982" cy="1967466"/>
              </a:xfrm>
            </p:grpSpPr>
            <p:pic>
              <p:nvPicPr>
                <p:cNvPr id="14" name="図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2110" y="4838691"/>
                  <a:ext cx="5594982" cy="1967466"/>
                </a:xfrm>
                <a:prstGeom prst="rect">
                  <a:avLst/>
                </a:prstGeom>
              </p:spPr>
            </p:pic>
            <p:cxnSp>
              <p:nvCxnSpPr>
                <p:cNvPr id="17" name="直線矢印コネクタ 16"/>
                <p:cNvCxnSpPr/>
                <p:nvPr/>
              </p:nvCxnSpPr>
              <p:spPr>
                <a:xfrm flipV="1">
                  <a:off x="242910" y="6484652"/>
                  <a:ext cx="2689180" cy="1260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/>
                <p:cNvCxnSpPr/>
                <p:nvPr/>
              </p:nvCxnSpPr>
              <p:spPr>
                <a:xfrm flipV="1">
                  <a:off x="679003" y="5145206"/>
                  <a:ext cx="0" cy="1345746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直線矢印コネクタ 36"/>
              <p:cNvCxnSpPr/>
              <p:nvPr/>
            </p:nvCxnSpPr>
            <p:spPr>
              <a:xfrm>
                <a:off x="647653" y="6302066"/>
                <a:ext cx="825820" cy="1993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テキスト ボックス 40"/>
              <p:cNvSpPr txBox="1"/>
              <p:nvPr/>
            </p:nvSpPr>
            <p:spPr>
              <a:xfrm>
                <a:off x="760678" y="6078252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20.4 fm</a:t>
                </a:r>
                <a:endParaRPr kumimoji="1" lang="ja-JP" altLang="en-US" sz="1200" dirty="0"/>
              </a:p>
            </p:txBody>
          </p:sp>
        </p:grpSp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71462" y="4709884"/>
              <a:ext cx="2554445" cy="164606"/>
            </a:xfrm>
            <a:prstGeom prst="rect">
              <a:avLst/>
            </a:prstGeom>
          </p:spPr>
        </p:pic>
      </p:grpSp>
      <p:grpSp>
        <p:nvGrpSpPr>
          <p:cNvPr id="45" name="グループ化 44"/>
          <p:cNvGrpSpPr/>
          <p:nvPr/>
        </p:nvGrpSpPr>
        <p:grpSpPr>
          <a:xfrm>
            <a:off x="569695" y="2682524"/>
            <a:ext cx="5582773" cy="1958454"/>
            <a:chOff x="569695" y="2682524"/>
            <a:chExt cx="5582773" cy="1958454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569695" y="2682524"/>
              <a:ext cx="5582773" cy="1958454"/>
              <a:chOff x="42110" y="2777810"/>
              <a:chExt cx="5582773" cy="1958454"/>
            </a:xfrm>
          </p:grpSpPr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110" y="2777810"/>
                <a:ext cx="5582773" cy="1958454"/>
              </a:xfrm>
              <a:prstGeom prst="rect">
                <a:avLst/>
              </a:prstGeom>
            </p:spPr>
          </p:pic>
          <p:cxnSp>
            <p:nvCxnSpPr>
              <p:cNvPr id="16" name="直線矢印コネクタ 15"/>
              <p:cNvCxnSpPr/>
              <p:nvPr/>
            </p:nvCxnSpPr>
            <p:spPr>
              <a:xfrm flipV="1">
                <a:off x="254000" y="4422216"/>
                <a:ext cx="2696588" cy="1163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/>
              <p:nvPr/>
            </p:nvCxnSpPr>
            <p:spPr>
              <a:xfrm flipV="1">
                <a:off x="679003" y="3034118"/>
                <a:ext cx="0" cy="138307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/>
              <p:cNvCxnSpPr/>
              <p:nvPr/>
            </p:nvCxnSpPr>
            <p:spPr>
              <a:xfrm>
                <a:off x="679003" y="4213853"/>
                <a:ext cx="1064339" cy="746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テキスト ボックス 32"/>
              <p:cNvSpPr txBox="1"/>
              <p:nvPr/>
            </p:nvSpPr>
            <p:spPr>
              <a:xfrm>
                <a:off x="809509" y="3891445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26.4 fm</a:t>
                </a:r>
                <a:endParaRPr kumimoji="1" lang="ja-JP" altLang="en-US" sz="1200" dirty="0"/>
              </a:p>
            </p:txBody>
          </p:sp>
        </p:grpSp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63454" y="2774474"/>
              <a:ext cx="2554445" cy="164606"/>
            </a:xfrm>
            <a:prstGeom prst="rect">
              <a:avLst/>
            </a:prstGeom>
          </p:spPr>
        </p:pic>
      </p:grpSp>
      <p:grpSp>
        <p:nvGrpSpPr>
          <p:cNvPr id="40" name="グループ化 39"/>
          <p:cNvGrpSpPr/>
          <p:nvPr/>
        </p:nvGrpSpPr>
        <p:grpSpPr>
          <a:xfrm>
            <a:off x="556751" y="714780"/>
            <a:ext cx="5594982" cy="1967466"/>
            <a:chOff x="556751" y="714780"/>
            <a:chExt cx="5594982" cy="1967466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556751" y="714780"/>
              <a:ext cx="5594982" cy="1967466"/>
              <a:chOff x="29901" y="696183"/>
              <a:chExt cx="5594982" cy="1967466"/>
            </a:xfrm>
          </p:grpSpPr>
          <p:pic>
            <p:nvPicPr>
              <p:cNvPr id="9" name="図 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901" y="696183"/>
                <a:ext cx="5594982" cy="1967466"/>
              </a:xfrm>
              <a:prstGeom prst="rect">
                <a:avLst/>
              </a:prstGeom>
            </p:spPr>
          </p:pic>
          <p:cxnSp>
            <p:nvCxnSpPr>
              <p:cNvPr id="15" name="直線矢印コネクタ 14"/>
              <p:cNvCxnSpPr/>
              <p:nvPr/>
            </p:nvCxnSpPr>
            <p:spPr>
              <a:xfrm flipV="1">
                <a:off x="254000" y="2344066"/>
                <a:ext cx="2667000" cy="379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/>
              <p:cNvCxnSpPr/>
              <p:nvPr/>
            </p:nvCxnSpPr>
            <p:spPr>
              <a:xfrm flipV="1">
                <a:off x="679003" y="965480"/>
                <a:ext cx="0" cy="13680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/>
              <p:cNvCxnSpPr/>
              <p:nvPr/>
            </p:nvCxnSpPr>
            <p:spPr>
              <a:xfrm>
                <a:off x="679003" y="2136296"/>
                <a:ext cx="1218163" cy="854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テキスト ボックス 24"/>
              <p:cNvSpPr txBox="1"/>
              <p:nvPr/>
            </p:nvSpPr>
            <p:spPr>
              <a:xfrm>
                <a:off x="951027" y="1914687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200" dirty="0" smtClean="0"/>
                  <a:t>30.8 fm</a:t>
                </a:r>
                <a:endParaRPr kumimoji="1" lang="ja-JP" altLang="en-US" sz="1200" dirty="0"/>
              </a:p>
            </p:txBody>
          </p:sp>
        </p:grpSp>
        <p:sp>
          <p:nvSpPr>
            <p:cNvPr id="28" name="正方形/長方形 27"/>
            <p:cNvSpPr/>
            <p:nvPr/>
          </p:nvSpPr>
          <p:spPr>
            <a:xfrm>
              <a:off x="2684708" y="799228"/>
              <a:ext cx="2558309" cy="1667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タイトル 1"/>
          <p:cNvSpPr txBox="1">
            <a:spLocks/>
          </p:cNvSpPr>
          <p:nvPr/>
        </p:nvSpPr>
        <p:spPr>
          <a:xfrm>
            <a:off x="480588" y="-2400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solidFill>
                  <a:srgbClr val="0070C0"/>
                </a:solidFill>
              </a:rPr>
              <a:t>Results :Density distributions</a:t>
            </a:r>
            <a:endParaRPr lang="ja-JP" altLang="en-US" sz="28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6"/>
              <p:cNvSpPr>
                <a:spLocks noGrp="1"/>
              </p:cNvSpPr>
              <p:nvPr>
                <p:ph idx="1"/>
              </p:nvPr>
            </p:nvSpPr>
            <p:spPr>
              <a:xfrm>
                <a:off x="6639259" y="596327"/>
                <a:ext cx="2351329" cy="4351338"/>
              </a:xfrm>
            </p:spPr>
            <p:txBody>
              <a:bodyPr/>
              <a:lstStyle/>
              <a:p>
                <a:r>
                  <a:rPr lang="en-US" altLang="ja-JP" dirty="0" smtClean="0"/>
                  <a:t>beta equilibrium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ja-JP" altLang="en-US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ja-JP" alt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ja-JP" alt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⇆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ja-JP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</m:oMath>
                  </m:oMathPara>
                </a14:m>
                <a:endParaRPr lang="ja-JP" altLang="en-US" sz="2000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7" name="コンテンツ プレースホルダー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39259" y="596327"/>
                <a:ext cx="2351329" cy="4351338"/>
              </a:xfrm>
              <a:blipFill rotWithShape="0">
                <a:blip r:embed="rId7"/>
                <a:stretch>
                  <a:fillRect l="-2591" t="-15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7283944" y="1613987"/>
            <a:ext cx="1714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Z/A = 2 ~4 %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6540500" y="396622"/>
            <a:ext cx="21854" cy="5484089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246351" y="5992800"/>
            <a:ext cx="1733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High density</a:t>
            </a:r>
            <a:endParaRPr kumimoji="1" lang="ja-JP" altLang="en-US" sz="24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3335082" y="1713457"/>
            <a:ext cx="3006472" cy="539892"/>
            <a:chOff x="3169920" y="1794647"/>
            <a:chExt cx="2483862" cy="539892"/>
          </a:xfrm>
        </p:grpSpPr>
        <p:cxnSp>
          <p:nvCxnSpPr>
            <p:cNvPr id="3" name="直線矢印コネクタ 2"/>
            <p:cNvCxnSpPr/>
            <p:nvPr/>
          </p:nvCxnSpPr>
          <p:spPr>
            <a:xfrm>
              <a:off x="3169920" y="1794647"/>
              <a:ext cx="0" cy="53891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テキスト ボックス 3"/>
            <p:cNvSpPr txBox="1"/>
            <p:nvPr/>
          </p:nvSpPr>
          <p:spPr>
            <a:xfrm>
              <a:off x="3201578" y="1811319"/>
              <a:ext cx="24522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 smtClean="0"/>
                <a:t>Dripped Neutrons</a:t>
              </a:r>
              <a:endParaRPr kumimoji="1" lang="ja-JP" altLang="en-US" sz="2800" b="1" dirty="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2519647" y="1293952"/>
            <a:ext cx="10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7030A0"/>
                </a:solidFill>
              </a:rPr>
              <a:t>Neutrons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75278" y="1997425"/>
            <a:ext cx="909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Protons</a:t>
            </a:r>
            <a:endParaRPr lang="ja-JP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019525" y="980432"/>
                <a:ext cx="148431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=0.06</m:t>
                    </m:r>
                  </m:oMath>
                </a14:m>
                <a:r>
                  <a:rPr kumimoji="1" lang="ja-JP" altLang="en-US" dirty="0" smtClean="0"/>
                  <a:t> </a:t>
                </a:r>
                <a:r>
                  <a:rPr kumimoji="1" lang="en-US" altLang="ja-JP" dirty="0" smtClean="0"/>
                  <a:t>fm</a:t>
                </a:r>
                <a:r>
                  <a:rPr kumimoji="1" lang="en-US" altLang="ja-JP" baseline="30000" dirty="0" smtClean="0"/>
                  <a:t>-3</a:t>
                </a:r>
                <a:endParaRPr kumimoji="1" lang="ja-JP" altLang="en-US" baseline="30000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525" y="980432"/>
                <a:ext cx="1484317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065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979278" y="3169839"/>
                <a:ext cx="148431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=0.07</m:t>
                    </m:r>
                  </m:oMath>
                </a14:m>
                <a:r>
                  <a:rPr kumimoji="1" lang="ja-JP" altLang="en-US" dirty="0" smtClean="0"/>
                  <a:t> </a:t>
                </a:r>
                <a:r>
                  <a:rPr kumimoji="1" lang="en-US" altLang="ja-JP" dirty="0" smtClean="0"/>
                  <a:t>fm</a:t>
                </a:r>
                <a:r>
                  <a:rPr kumimoji="1" lang="en-US" altLang="ja-JP" baseline="30000" dirty="0" smtClean="0"/>
                  <a:t>-3</a:t>
                </a:r>
                <a:endParaRPr kumimoji="1" lang="ja-JP" altLang="en-US" baseline="30000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278" y="3169839"/>
                <a:ext cx="1484317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7937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4979278" y="5072479"/>
                <a:ext cx="148431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=0.08</m:t>
                    </m:r>
                  </m:oMath>
                </a14:m>
                <a:r>
                  <a:rPr kumimoji="1" lang="ja-JP" altLang="en-US" dirty="0" smtClean="0"/>
                  <a:t> </a:t>
                </a:r>
                <a:r>
                  <a:rPr kumimoji="1" lang="en-US" altLang="ja-JP" dirty="0" smtClean="0"/>
                  <a:t>fm</a:t>
                </a:r>
                <a:r>
                  <a:rPr kumimoji="1" lang="en-US" altLang="ja-JP" baseline="30000" dirty="0" smtClean="0"/>
                  <a:t>-3</a:t>
                </a:r>
                <a:endParaRPr kumimoji="1" lang="ja-JP" altLang="en-US" baseline="30000" dirty="0"/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278" y="5072479"/>
                <a:ext cx="1484317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6349" b="-2222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3979" y="979894"/>
            <a:ext cx="4980081" cy="450326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01134" y="278704"/>
            <a:ext cx="8575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0070C0"/>
                </a:solidFill>
              </a:rPr>
              <a:t>Results: Band structures of neutrons 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(k&gt;0,ε</a:t>
            </a:r>
            <a:r>
              <a:rPr kumimoji="1" lang="en-US" altLang="ja-JP" sz="2800" baseline="-25000" dirty="0" smtClean="0">
                <a:solidFill>
                  <a:srgbClr val="0070C0"/>
                </a:solidFill>
              </a:rPr>
              <a:t>ik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=ε</a:t>
            </a:r>
            <a:r>
              <a:rPr kumimoji="1" lang="en-US" altLang="ja-JP" sz="2800" baseline="-25000" dirty="0" smtClean="0">
                <a:solidFill>
                  <a:srgbClr val="0070C0"/>
                </a:solidFill>
              </a:rPr>
              <a:t>i-k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) 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43979" y="1136119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ρ = 0.07 fm</a:t>
            </a:r>
            <a:r>
              <a:rPr kumimoji="1" lang="en-US" altLang="ja-JP" baseline="30000" dirty="0" smtClean="0"/>
              <a:t>-3</a:t>
            </a:r>
            <a:endParaRPr kumimoji="1" lang="ja-JP" alt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 rot="16200000">
                <a:off x="-686108" y="2727569"/>
                <a:ext cx="2580239" cy="4057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0" dirty="0" smtClean="0"/>
                  <a:t> energy levels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1" lang="ja-JP" altLang="en-US" sz="1600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  <m:sup>
                        <m: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kumimoji="1" lang="en-US" altLang="ja-JP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kumimoji="1" lang="ja-JP" altLang="en-US" sz="1600" dirty="0" smtClean="0"/>
                  <a:t> </a:t>
                </a:r>
                <a:r>
                  <a:rPr kumimoji="1" lang="en-US" altLang="ja-JP" sz="1600" dirty="0" smtClean="0"/>
                  <a:t>[MeV]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686108" y="2727569"/>
                <a:ext cx="2580239" cy="405752"/>
              </a:xfrm>
              <a:prstGeom prst="rect">
                <a:avLst/>
              </a:prstGeom>
              <a:blipFill rotWithShape="0">
                <a:blip r:embed="rId4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1876953" y="5102837"/>
            <a:ext cx="28353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Bloch wave number k [fm</a:t>
            </a:r>
            <a:r>
              <a:rPr kumimoji="1" lang="en-US" altLang="ja-JP" baseline="30000" dirty="0" smtClean="0"/>
              <a:t>-1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806888" y="1780430"/>
            <a:ext cx="42916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552949" y="1455659"/>
            <a:ext cx="1416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fermi surface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77238" y="5623263"/>
            <a:ext cx="62024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solidFill>
                  <a:srgbClr val="FF0000"/>
                </a:solidFill>
              </a:rPr>
              <a:t>Effective mass (solid physics) is changed </a:t>
            </a:r>
          </a:p>
          <a:p>
            <a:r>
              <a:rPr kumimoji="1" lang="en-US" altLang="ja-JP" sz="2400" dirty="0">
                <a:solidFill>
                  <a:srgbClr val="FF0000"/>
                </a:solidFill>
              </a:rPr>
              <a:t>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    from bare neutron mass by Bragg scattering. 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612400" y="4206874"/>
                <a:ext cx="2162130" cy="833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kumimoji="1" lang="ja-JP" altLang="en-US" sz="2400" b="0" i="1" smtClean="0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400" y="4206874"/>
                <a:ext cx="2162130" cy="8334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4821890" y="1911226"/>
            <a:ext cx="3957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Band structures contain 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dynamical properties of pasta 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06152" y="3806764"/>
            <a:ext cx="226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“Effective mass” m*</a:t>
            </a:r>
            <a:endParaRPr kumimoji="1" lang="ja-JP" altLang="en-US" sz="20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4690609" y="4302993"/>
            <a:ext cx="0" cy="50199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712345" y="441023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bound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4690609" y="1991446"/>
            <a:ext cx="0" cy="21114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649797" y="3409402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unbound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4552949" y="4674582"/>
            <a:ext cx="0" cy="2608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188586" y="4834446"/>
            <a:ext cx="728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k=π/a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81346" y="4859964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k=0</a:t>
            </a:r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8205" y="4631233"/>
            <a:ext cx="164606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7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6405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sz="4800" dirty="0" smtClean="0">
                <a:solidFill>
                  <a:srgbClr val="0070C0"/>
                </a:solidFill>
              </a:rPr>
              <a:t>Bragg scattering</a:t>
            </a:r>
            <a:endParaRPr kumimoji="1" lang="ja-JP" altLang="en-US" sz="4800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72000" y="1691968"/>
            <a:ext cx="4406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Neutrons (k=nπ/a) are scattered by nuclear lattice</a:t>
            </a:r>
            <a:endParaRPr kumimoji="1" lang="ja-JP" altLang="en-US" sz="2800" dirty="0"/>
          </a:p>
        </p:txBody>
      </p:sp>
      <p:grpSp>
        <p:nvGrpSpPr>
          <p:cNvPr id="64" name="グループ化 63"/>
          <p:cNvGrpSpPr/>
          <p:nvPr/>
        </p:nvGrpSpPr>
        <p:grpSpPr>
          <a:xfrm>
            <a:off x="47968" y="1360184"/>
            <a:ext cx="5563692" cy="5003039"/>
            <a:chOff x="-330910" y="1648282"/>
            <a:chExt cx="5839376" cy="5209718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355460" y="1745265"/>
              <a:ext cx="5153006" cy="5112735"/>
              <a:chOff x="355460" y="1745265"/>
              <a:chExt cx="5153006" cy="5112735"/>
            </a:xfrm>
          </p:grpSpPr>
          <p:grpSp>
            <p:nvGrpSpPr>
              <p:cNvPr id="52" name="グループ化 51"/>
              <p:cNvGrpSpPr/>
              <p:nvPr/>
            </p:nvGrpSpPr>
            <p:grpSpPr>
              <a:xfrm>
                <a:off x="355460" y="1745265"/>
                <a:ext cx="4323836" cy="5112735"/>
                <a:chOff x="157099" y="1877911"/>
                <a:chExt cx="4217071" cy="4986490"/>
              </a:xfrm>
            </p:grpSpPr>
            <p:sp>
              <p:nvSpPr>
                <p:cNvPr id="22" name="正方形/長方形 21"/>
                <p:cNvSpPr/>
                <p:nvPr/>
              </p:nvSpPr>
              <p:spPr>
                <a:xfrm>
                  <a:off x="364971" y="2662388"/>
                  <a:ext cx="548547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5400" b="0" cap="none" spc="0" dirty="0" smtClean="0">
                      <a:ln w="0"/>
                      <a:solidFill>
                        <a:srgbClr val="0070C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n</a:t>
                  </a:r>
                  <a:endParaRPr lang="ja-JP" altLang="en-US" sz="5400" b="0" cap="none" spc="0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26" name="正方形/長方形 25"/>
                <p:cNvSpPr/>
                <p:nvPr/>
              </p:nvSpPr>
              <p:spPr>
                <a:xfrm>
                  <a:off x="157099" y="4591775"/>
                  <a:ext cx="548547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5400" b="0" cap="none" spc="0" dirty="0" smtClean="0">
                      <a:ln w="0"/>
                      <a:solidFill>
                        <a:srgbClr val="0070C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n</a:t>
                  </a:r>
                  <a:endParaRPr lang="ja-JP" altLang="en-US" sz="5400" b="0" cap="none" spc="0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cxnSp>
              <p:nvCxnSpPr>
                <p:cNvPr id="30" name="直線矢印コネクタ 29"/>
                <p:cNvCxnSpPr>
                  <a:endCxn id="32" idx="3"/>
                </p:cNvCxnSpPr>
                <p:nvPr/>
              </p:nvCxnSpPr>
              <p:spPr>
                <a:xfrm flipH="1">
                  <a:off x="1894913" y="5089057"/>
                  <a:ext cx="1238132" cy="1215995"/>
                </a:xfrm>
                <a:prstGeom prst="straightConnector1">
                  <a:avLst/>
                </a:prstGeom>
                <a:ln w="7620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正方形/長方形 31"/>
                <p:cNvSpPr/>
                <p:nvPr/>
              </p:nvSpPr>
              <p:spPr>
                <a:xfrm rot="20348146">
                  <a:off x="1364351" y="5941071"/>
                  <a:ext cx="548547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altLang="ja-JP" sz="5400" b="0" cap="none" spc="0" dirty="0" smtClean="0">
                      <a:ln w="0"/>
                      <a:solidFill>
                        <a:srgbClr val="0070C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n</a:t>
                  </a:r>
                  <a:endParaRPr lang="ja-JP" altLang="en-US" sz="5400" b="0" cap="none" spc="0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pic>
              <p:nvPicPr>
                <p:cNvPr id="42" name="図 41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17072" y="1877911"/>
                  <a:ext cx="1672676" cy="1672676"/>
                </a:xfrm>
                <a:prstGeom prst="rect">
                  <a:avLst/>
                </a:prstGeom>
              </p:spPr>
            </p:pic>
            <p:pic>
              <p:nvPicPr>
                <p:cNvPr id="43" name="図 42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9085" y="2731815"/>
                  <a:ext cx="1672676" cy="1672676"/>
                </a:xfrm>
                <a:prstGeom prst="rect">
                  <a:avLst/>
                </a:prstGeom>
              </p:spPr>
            </p:pic>
            <p:pic>
              <p:nvPicPr>
                <p:cNvPr id="44" name="図 43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19299" y="3587933"/>
                  <a:ext cx="1670449" cy="1670449"/>
                </a:xfrm>
                <a:prstGeom prst="rect">
                  <a:avLst/>
                </a:prstGeom>
              </p:spPr>
            </p:pic>
            <p:pic>
              <p:nvPicPr>
                <p:cNvPr id="45" name="図 4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38060" y="4460503"/>
                  <a:ext cx="1670449" cy="1670449"/>
                </a:xfrm>
                <a:prstGeom prst="rect">
                  <a:avLst/>
                </a:prstGeom>
              </p:spPr>
            </p:pic>
            <p:pic>
              <p:nvPicPr>
                <p:cNvPr id="48" name="図 47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77325" y="1953229"/>
                  <a:ext cx="1670449" cy="1670449"/>
                </a:xfrm>
                <a:prstGeom prst="rect">
                  <a:avLst/>
                </a:prstGeom>
              </p:spPr>
            </p:pic>
            <p:pic>
              <p:nvPicPr>
                <p:cNvPr id="49" name="図 48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68811" y="2726002"/>
                  <a:ext cx="1670449" cy="1670449"/>
                </a:xfrm>
                <a:prstGeom prst="rect">
                  <a:avLst/>
                </a:prstGeom>
              </p:spPr>
            </p:pic>
            <p:pic>
              <p:nvPicPr>
                <p:cNvPr id="50" name="図 49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96495" y="3629222"/>
                  <a:ext cx="1670449" cy="1670449"/>
                </a:xfrm>
                <a:prstGeom prst="rect">
                  <a:avLst/>
                </a:prstGeom>
              </p:spPr>
            </p:pic>
            <p:cxnSp>
              <p:nvCxnSpPr>
                <p:cNvPr id="25" name="直線矢印コネクタ 24"/>
                <p:cNvCxnSpPr/>
                <p:nvPr/>
              </p:nvCxnSpPr>
              <p:spPr>
                <a:xfrm>
                  <a:off x="913518" y="3219269"/>
                  <a:ext cx="3460652" cy="0"/>
                </a:xfrm>
                <a:prstGeom prst="straightConnector1">
                  <a:avLst/>
                </a:prstGeom>
                <a:ln w="7620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/>
                <p:cNvCxnSpPr/>
                <p:nvPr/>
              </p:nvCxnSpPr>
              <p:spPr>
                <a:xfrm flipV="1">
                  <a:off x="1012096" y="5033045"/>
                  <a:ext cx="2491940" cy="58167"/>
                </a:xfrm>
                <a:prstGeom prst="straightConnector1">
                  <a:avLst/>
                </a:prstGeom>
                <a:ln w="7620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1" name="図 50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96495" y="4550193"/>
                  <a:ext cx="1670449" cy="1670449"/>
                </a:xfrm>
                <a:prstGeom prst="rect">
                  <a:avLst/>
                </a:prstGeom>
              </p:spPr>
            </p:pic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テキスト ボックス 55"/>
                  <p:cNvSpPr txBox="1"/>
                  <p:nvPr/>
                </p:nvSpPr>
                <p:spPr>
                  <a:xfrm>
                    <a:off x="2305858" y="6183537"/>
                    <a:ext cx="3202608" cy="6194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kumimoji="1" lang="ja-JP" altLang="en-US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, (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=0,±1,±2,…)</m:t>
                          </m:r>
                        </m:oMath>
                      </m:oMathPara>
                    </a14:m>
                    <a:endParaRPr kumimoji="1" lang="ja-JP" altLang="en-US" sz="2000" dirty="0"/>
                  </a:p>
                </p:txBody>
              </p:sp>
            </mc:Choice>
            <mc:Fallback xmlns="">
              <p:sp>
                <p:nvSpPr>
                  <p:cNvPr id="56" name="テキスト ボックス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5858" y="6183537"/>
                    <a:ext cx="3202608" cy="61946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8" name="直線矢印コネクタ 57"/>
              <p:cNvCxnSpPr/>
              <p:nvPr/>
            </p:nvCxnSpPr>
            <p:spPr>
              <a:xfrm>
                <a:off x="2137271" y="5814494"/>
                <a:ext cx="164986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テキスト ボックス 58"/>
              <p:cNvSpPr txBox="1"/>
              <p:nvPr/>
            </p:nvSpPr>
            <p:spPr>
              <a:xfrm>
                <a:off x="2618764" y="5814494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a</a:t>
                </a:r>
                <a:r>
                  <a:rPr kumimoji="1" lang="ja-JP" altLang="en-US" dirty="0"/>
                  <a:t> </a:t>
                </a:r>
                <a:r>
                  <a:rPr kumimoji="1" lang="en-US" altLang="ja-JP" dirty="0" smtClean="0"/>
                  <a:t>[fm]</a:t>
                </a:r>
                <a:endParaRPr kumimoji="1" lang="ja-JP" altLang="en-US" dirty="0"/>
              </a:p>
            </p:txBody>
          </p:sp>
        </p:grpSp>
        <p:sp>
          <p:nvSpPr>
            <p:cNvPr id="60" name="テキスト ボックス 59"/>
            <p:cNvSpPr txBox="1"/>
            <p:nvPr/>
          </p:nvSpPr>
          <p:spPr>
            <a:xfrm>
              <a:off x="-330910" y="2595301"/>
              <a:ext cx="146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free neutrons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255356" y="1648282"/>
              <a:ext cx="1543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Nuclear lattice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37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483" y="203623"/>
            <a:ext cx="7886700" cy="132556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Results:</a:t>
            </a:r>
            <a:br>
              <a:rPr kumimoji="1" lang="en-US" altLang="ja-JP" dirty="0" smtClean="0">
                <a:solidFill>
                  <a:srgbClr val="0070C0"/>
                </a:solidFill>
              </a:rPr>
            </a:br>
            <a:r>
              <a:rPr kumimoji="1" lang="en-US" altLang="ja-JP" dirty="0" smtClean="0">
                <a:solidFill>
                  <a:srgbClr val="0070C0"/>
                </a:solidFill>
              </a:rPr>
              <a:t>Mobility coefficient </a:t>
            </a:r>
            <a:r>
              <a:rPr kumimoji="1" lang="en-US" altLang="ja-JP" dirty="0" smtClean="0">
                <a:solidFill>
                  <a:srgbClr val="FF0000"/>
                </a:solidFill>
              </a:rPr>
              <a:t>K</a:t>
            </a:r>
            <a:r>
              <a:rPr kumimoji="1" lang="en-US" altLang="ja-JP" dirty="0" smtClean="0">
                <a:solidFill>
                  <a:srgbClr val="0070C0"/>
                </a:solidFill>
              </a:rPr>
              <a:t> 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47167" y="1689932"/>
                <a:ext cx="78867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en-US" altLang="ja-JP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p>
                    </m:sSup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kumimoji="1" lang="en-US" altLang="ja-JP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kumimoji="1" lang="ja-JP" altLang="en-US" sz="2000" dirty="0" smtClean="0"/>
                  <a:t>  </a:t>
                </a:r>
                <a:r>
                  <a:rPr kumimoji="1" lang="en-US" altLang="ja-JP" sz="2000" dirty="0" smtClean="0"/>
                  <a:t>: current density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ja-JP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2000" dirty="0" smtClean="0"/>
                  <a:t>: mobility coefficient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kumimoji="1" lang="en-US" altLang="ja-JP" sz="2000" dirty="0" smtClean="0"/>
                  <a:t> : momentum</a:t>
                </a:r>
              </a:p>
              <a:p>
                <a:pPr marL="0" indent="0">
                  <a:buNone/>
                </a:pPr>
                <a:endParaRPr lang="en-US" altLang="ja-JP" sz="2000" dirty="0"/>
              </a:p>
              <a:p>
                <a:pPr marL="0" indent="0">
                  <a:buNone/>
                </a:pPr>
                <a:r>
                  <a:rPr kumimoji="1" lang="en-US" altLang="ja-JP" sz="2000" dirty="0" smtClean="0"/>
                  <a:t> </a:t>
                </a:r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7167" y="1689932"/>
                <a:ext cx="7886700" cy="4351338"/>
              </a:xfrm>
              <a:blipFill rotWithShape="0">
                <a:blip r:embed="rId3"/>
                <a:stretch>
                  <a:fillRect l="-3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508" y="170731"/>
            <a:ext cx="3298222" cy="71939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701441" y="5130266"/>
            <a:ext cx="6037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000" dirty="0" smtClean="0">
                <a:solidFill>
                  <a:srgbClr val="7030A0"/>
                </a:solidFill>
              </a:rPr>
              <a:t>Mobility coefficient </a:t>
            </a:r>
            <a:r>
              <a:rPr kumimoji="1" lang="en-US" altLang="ja-JP" sz="2000" dirty="0" smtClean="0"/>
              <a:t>of neutrons for slab is about 5% </a:t>
            </a:r>
            <a:r>
              <a:rPr kumimoji="1" lang="en-US" altLang="ja-JP" sz="2000" dirty="0" smtClean="0">
                <a:solidFill>
                  <a:srgbClr val="7030A0"/>
                </a:solidFill>
              </a:rPr>
              <a:t>smaller</a:t>
            </a:r>
            <a:r>
              <a:rPr kumimoji="1" lang="en-US" altLang="ja-JP" sz="2000" dirty="0" smtClean="0"/>
              <a:t> than uniform phase </a:t>
            </a:r>
          </a:p>
          <a:p>
            <a:r>
              <a:rPr kumimoji="1" lang="ja-JP" altLang="en-US" sz="2000" dirty="0"/>
              <a:t>⇒</a:t>
            </a:r>
            <a:r>
              <a:rPr kumimoji="1" lang="en-US" altLang="ja-JP" sz="2000" dirty="0" smtClean="0"/>
              <a:t>Neutrons gas becomes </a:t>
            </a:r>
            <a:r>
              <a:rPr kumimoji="1" lang="en-US" altLang="ja-JP" sz="2000" dirty="0" smtClean="0">
                <a:solidFill>
                  <a:srgbClr val="7030A0"/>
                </a:solidFill>
              </a:rPr>
              <a:t>difficult to flow </a:t>
            </a:r>
            <a:r>
              <a:rPr kumimoji="1" lang="en-US" altLang="ja-JP" sz="2000" dirty="0" smtClean="0"/>
              <a:t>due to Bragg  scattering of nuclear Pasta</a:t>
            </a:r>
            <a:endParaRPr kumimoji="1" lang="ja-JP" altLang="en-US" sz="2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172" y="1654034"/>
            <a:ext cx="5585740" cy="347623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830188" y="1405193"/>
            <a:ext cx="5549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 How easily neutrons flow in nuclear lattice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290517" y="3121714"/>
            <a:ext cx="484632" cy="978408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4610" y="2566587"/>
            <a:ext cx="1067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Uniform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81463" y="4152400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C00000"/>
                </a:solidFill>
              </a:rPr>
              <a:t>Slab</a:t>
            </a:r>
            <a:endParaRPr kumimoji="1" lang="ja-JP" alt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98216" y="3915456"/>
            <a:ext cx="10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7030A0"/>
                </a:solidFill>
              </a:rPr>
              <a:t>5% down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8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61926"/>
            <a:ext cx="7886700" cy="1325563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Summary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8301" y="1330325"/>
            <a:ext cx="8477691" cy="3470744"/>
          </a:xfrm>
        </p:spPr>
        <p:txBody>
          <a:bodyPr>
            <a:normAutofit/>
          </a:bodyPr>
          <a:lstStyle/>
          <a:p>
            <a:r>
              <a:rPr lang="en-GB" altLang="ja-JP" sz="3200" dirty="0" smtClean="0"/>
              <a:t>We </a:t>
            </a:r>
            <a:r>
              <a:rPr lang="en-GB" altLang="ja-JP" sz="3200" dirty="0"/>
              <a:t>have obtained </a:t>
            </a:r>
            <a:r>
              <a:rPr lang="en-GB" altLang="ja-JP" sz="3200" dirty="0">
                <a:solidFill>
                  <a:srgbClr val="FF0000"/>
                </a:solidFill>
              </a:rPr>
              <a:t>the</a:t>
            </a:r>
            <a:r>
              <a:rPr lang="en-GB" altLang="ja-JP" sz="3200" dirty="0"/>
              <a:t> </a:t>
            </a:r>
            <a:r>
              <a:rPr lang="en-GB" altLang="ja-JP" sz="3200" dirty="0" smtClean="0">
                <a:solidFill>
                  <a:srgbClr val="FF0000"/>
                </a:solidFill>
              </a:rPr>
              <a:t>self-consistent </a:t>
            </a:r>
            <a:r>
              <a:rPr lang="en-GB" altLang="ja-JP" sz="3200" dirty="0">
                <a:solidFill>
                  <a:srgbClr val="FF0000"/>
                </a:solidFill>
              </a:rPr>
              <a:t>solutions </a:t>
            </a:r>
            <a:r>
              <a:rPr lang="el-GR" altLang="ja-JP" sz="3200" dirty="0" smtClean="0"/>
              <a:t> </a:t>
            </a:r>
            <a:r>
              <a:rPr lang="en-GB" altLang="ja-JP" sz="3200" dirty="0"/>
              <a:t>for the slab-like </a:t>
            </a:r>
            <a:r>
              <a:rPr lang="en-GB" altLang="ja-JP" sz="3200" dirty="0" smtClean="0"/>
              <a:t>nuclei</a:t>
            </a:r>
            <a:r>
              <a:rPr lang="en-GB" altLang="ja-JP" sz="3200" dirty="0"/>
              <a:t> </a:t>
            </a:r>
            <a:r>
              <a:rPr lang="en-GB" altLang="ja-JP" sz="3200" dirty="0" smtClean="0"/>
              <a:t>using </a:t>
            </a:r>
            <a:r>
              <a:rPr lang="en-GB" altLang="ja-JP" sz="3200" dirty="0" smtClean="0">
                <a:solidFill>
                  <a:srgbClr val="FF0000"/>
                </a:solidFill>
              </a:rPr>
              <a:t>Bloch type boundary </a:t>
            </a:r>
            <a:r>
              <a:rPr lang="en-GB" altLang="ja-JP" sz="3200" dirty="0" smtClean="0"/>
              <a:t>conditions.</a:t>
            </a:r>
          </a:p>
          <a:p>
            <a:r>
              <a:rPr lang="en-US" altLang="ja-JP" sz="3200" dirty="0"/>
              <a:t>Neutrons gas becomes </a:t>
            </a:r>
            <a:r>
              <a:rPr lang="en-US" altLang="ja-JP" sz="3200" dirty="0">
                <a:solidFill>
                  <a:srgbClr val="FF0000"/>
                </a:solidFill>
              </a:rPr>
              <a:t>difficult to flow </a:t>
            </a:r>
            <a:r>
              <a:rPr lang="en-US" altLang="ja-JP" sz="3200" dirty="0"/>
              <a:t>due to </a:t>
            </a:r>
            <a:r>
              <a:rPr lang="en-US" altLang="ja-JP" sz="3200" dirty="0" smtClean="0"/>
              <a:t>Bragg  </a:t>
            </a:r>
            <a:r>
              <a:rPr lang="en-US" altLang="ja-JP" sz="3200" dirty="0"/>
              <a:t>scattering </a:t>
            </a:r>
            <a:r>
              <a:rPr lang="en-US" altLang="ja-JP" sz="3200" dirty="0" smtClean="0"/>
              <a:t>with nuclear lattice.</a:t>
            </a:r>
          </a:p>
          <a:p>
            <a:r>
              <a:rPr lang="en-US" altLang="ja-JP" sz="3200" dirty="0" smtClean="0"/>
              <a:t> This effect may cause some </a:t>
            </a:r>
            <a:r>
              <a:rPr lang="en-US" altLang="ja-JP" sz="3200" dirty="0" smtClean="0">
                <a:solidFill>
                  <a:srgbClr val="FF0000"/>
                </a:solidFill>
              </a:rPr>
              <a:t>modifications</a:t>
            </a:r>
            <a:r>
              <a:rPr lang="en-US" altLang="ja-JP" sz="3200" dirty="0" smtClean="0"/>
              <a:t> to dynamical simulations such as </a:t>
            </a:r>
            <a:r>
              <a:rPr lang="en-US" altLang="ja-JP" sz="3200" dirty="0" smtClean="0">
                <a:solidFill>
                  <a:srgbClr val="FF0000"/>
                </a:solidFill>
              </a:rPr>
              <a:t>glitch phenomena</a:t>
            </a:r>
            <a:r>
              <a:rPr lang="en-US" altLang="ja-JP" sz="3200" dirty="0" smtClean="0"/>
              <a:t>. </a:t>
            </a:r>
            <a:endParaRPr lang="en-US" altLang="ja-JP" sz="3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78302" y="455272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Future works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28650" y="5360989"/>
            <a:ext cx="8223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8650" y="5574071"/>
            <a:ext cx="8223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2D (rod, tube), 3D (droplet, bubble) calculations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095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8450" y="272793"/>
            <a:ext cx="788670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Neutron stars matter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3" y="1453472"/>
            <a:ext cx="4921914" cy="4637175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5574771" y="1453472"/>
            <a:ext cx="356922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/>
              <a:t>Outer crust </a:t>
            </a:r>
          </a:p>
          <a:p>
            <a:r>
              <a:rPr kumimoji="1" lang="en-US" altLang="ja-JP" sz="2400" dirty="0" smtClean="0"/>
              <a:t> Nuclei + electrons gas</a:t>
            </a:r>
          </a:p>
          <a:p>
            <a:endParaRPr kumimoji="1"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>
                <a:solidFill>
                  <a:srgbClr val="FF0000"/>
                </a:solidFill>
              </a:rPr>
              <a:t>Inner crust 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Neutron rich Nuclei</a:t>
            </a:r>
          </a:p>
          <a:p>
            <a:r>
              <a:rPr kumimoji="1" lang="en-US" altLang="ja-JP" sz="2400" dirty="0">
                <a:solidFill>
                  <a:srgbClr val="FF0000"/>
                </a:solidFill>
              </a:rPr>
              <a:t>+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neutrons gas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+ electrons gas</a:t>
            </a:r>
          </a:p>
          <a:p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b="1" dirty="0" smtClean="0"/>
              <a:t>Core</a:t>
            </a:r>
            <a:r>
              <a:rPr kumimoji="1" lang="en-US" altLang="ja-JP" sz="2400" dirty="0" smtClean="0"/>
              <a:t> </a:t>
            </a:r>
          </a:p>
          <a:p>
            <a:r>
              <a:rPr kumimoji="1" lang="en-US" altLang="ja-JP" sz="2400" dirty="0" smtClean="0"/>
              <a:t>Uniform nuclear matter </a:t>
            </a:r>
          </a:p>
          <a:p>
            <a:r>
              <a:rPr kumimoji="1" lang="en-US" altLang="ja-JP" sz="2400" dirty="0" smtClean="0"/>
              <a:t>+ electrons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5650" y="5789925"/>
            <a:ext cx="42150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 (ρ</a:t>
            </a:r>
            <a:r>
              <a:rPr kumimoji="1" lang="en-US" altLang="ja-JP" sz="1600" baseline="-25000" dirty="0" smtClean="0"/>
              <a:t>0</a:t>
            </a:r>
            <a:r>
              <a:rPr kumimoji="1" lang="en-US" altLang="ja-JP" sz="1600" dirty="0" smtClean="0"/>
              <a:t>=3×10</a:t>
            </a:r>
            <a:r>
              <a:rPr kumimoji="1" lang="en-US" altLang="ja-JP" sz="1600" baseline="30000" dirty="0" smtClean="0"/>
              <a:t>14</a:t>
            </a:r>
            <a:r>
              <a:rPr kumimoji="1" lang="ja-JP" altLang="en-US" sz="1600" dirty="0" smtClean="0"/>
              <a:t>　</a:t>
            </a:r>
            <a:r>
              <a:rPr kumimoji="1" lang="en-US" altLang="ja-JP" sz="1600" dirty="0" smtClean="0"/>
              <a:t>g cm</a:t>
            </a:r>
            <a:r>
              <a:rPr kumimoji="1" lang="en-US" altLang="ja-JP" sz="1600" baseline="30000" dirty="0" smtClean="0"/>
              <a:t>-3</a:t>
            </a:r>
            <a:r>
              <a:rPr kumimoji="1" lang="en-US" altLang="ja-JP" sz="1600" dirty="0" smtClean="0"/>
              <a:t> )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8011" y="6075547"/>
            <a:ext cx="415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ja-JP" dirty="0" smtClean="0">
                <a:solidFill>
                  <a:srgbClr val="7030A0"/>
                </a:solidFill>
              </a:rPr>
              <a:t>William </a:t>
            </a:r>
            <a:r>
              <a:rPr lang="fr-FR" altLang="ja-JP" dirty="0">
                <a:solidFill>
                  <a:srgbClr val="7030A0"/>
                </a:solidFill>
              </a:rPr>
              <a:t>G. </a:t>
            </a:r>
            <a:r>
              <a:rPr lang="fr-FR" altLang="ja-JP" dirty="0" smtClean="0">
                <a:solidFill>
                  <a:srgbClr val="7030A0"/>
                </a:solidFill>
              </a:rPr>
              <a:t>Newton (</a:t>
            </a:r>
            <a:r>
              <a:rPr lang="fr-FR" altLang="ja-JP" dirty="0">
                <a:solidFill>
                  <a:srgbClr val="7030A0"/>
                </a:solidFill>
              </a:rPr>
              <a:t>2013)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16527" y="2312451"/>
            <a:ext cx="2081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accent4">
                    <a:lumMod val="50000"/>
                  </a:schemeClr>
                </a:solidFill>
              </a:rPr>
              <a:t>Neutron drip line</a:t>
            </a:r>
            <a:endParaRPr kumimoji="1" lang="ja-JP" altLang="en-U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20634" y="532759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3~10 ρ</a:t>
            </a:r>
            <a:r>
              <a:rPr kumimoji="1" lang="en-US" altLang="ja-JP" baseline="-25000" dirty="0" smtClean="0"/>
              <a:t>0</a:t>
            </a:r>
            <a:endParaRPr kumimoji="1" lang="ja-JP" altLang="en-US" baseline="-25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4991" y="3509474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0.5 ρ</a:t>
            </a:r>
            <a:r>
              <a:rPr kumimoji="1" lang="en-US" altLang="ja-JP" baseline="-25000" dirty="0" smtClean="0"/>
              <a:t>0</a:t>
            </a:r>
            <a:endParaRPr kumimoji="1" lang="ja-JP" altLang="en-US" baseline="-25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7430" y="266902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0.001ρ</a:t>
            </a:r>
            <a:r>
              <a:rPr kumimoji="1" lang="en-US" altLang="ja-JP" baseline="-25000" dirty="0" smtClean="0"/>
              <a:t>0</a:t>
            </a:r>
            <a:endParaRPr kumimoji="1" lang="ja-JP" alt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689440" y="5137223"/>
                <a:ext cx="1176861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1.4~2</a:t>
                </a:r>
                <a14:m>
                  <m:oMath xmlns:m="http://schemas.openxmlformats.org/officeDocument/2006/math">
                    <m:r>
                      <a:rPr kumimoji="1"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a:rPr kumimoji="1"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⊙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40" y="5137223"/>
                <a:ext cx="1176861" cy="381451"/>
              </a:xfrm>
              <a:prstGeom prst="rect">
                <a:avLst/>
              </a:prstGeom>
              <a:blipFill rotWithShape="0">
                <a:blip r:embed="rId4"/>
                <a:stretch>
                  <a:fillRect l="-4145" t="-8065" b="-241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345204" y="1322794"/>
            <a:ext cx="45897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34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20" y="648354"/>
            <a:ext cx="3203021" cy="3017722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6506817" y="6492495"/>
            <a:ext cx="415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ja-JP" dirty="0" smtClean="0">
                <a:solidFill>
                  <a:srgbClr val="7030A0"/>
                </a:solidFill>
              </a:rPr>
              <a:t>William </a:t>
            </a:r>
            <a:r>
              <a:rPr lang="fr-FR" altLang="ja-JP" dirty="0">
                <a:solidFill>
                  <a:srgbClr val="7030A0"/>
                </a:solidFill>
              </a:rPr>
              <a:t>G. </a:t>
            </a:r>
            <a:r>
              <a:rPr lang="fr-FR" altLang="ja-JP" dirty="0" smtClean="0">
                <a:solidFill>
                  <a:srgbClr val="7030A0"/>
                </a:solidFill>
              </a:rPr>
              <a:t>Newton (</a:t>
            </a:r>
            <a:r>
              <a:rPr lang="fr-FR" altLang="ja-JP" dirty="0">
                <a:solidFill>
                  <a:srgbClr val="7030A0"/>
                </a:solidFill>
              </a:rPr>
              <a:t>2013)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49508" y="1413301"/>
            <a:ext cx="2848243" cy="500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93567" y="546210"/>
            <a:ext cx="5208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Bottom layer of inner crust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07029" y="5298623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0.2~0.5 ρ</a:t>
            </a:r>
            <a:r>
              <a:rPr kumimoji="1" lang="en-US" altLang="ja-JP" baseline="-25000" dirty="0" smtClean="0"/>
              <a:t>0</a:t>
            </a:r>
            <a:endParaRPr kumimoji="1" lang="ja-JP" altLang="en-US" baseline="-25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94911" y="2088232"/>
            <a:ext cx="5895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Nuclei are expected to be complex structures.</a:t>
            </a:r>
            <a:endParaRPr kumimoji="1" lang="ja-JP" altLang="en-US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2120" y="4463746"/>
            <a:ext cx="17665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mixed phase of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gas</a:t>
            </a:r>
            <a:r>
              <a:rPr kumimoji="1" lang="en-US" altLang="ja-JP" sz="2000" dirty="0" smtClean="0"/>
              <a:t> and </a:t>
            </a:r>
            <a:r>
              <a:rPr kumimoji="1" lang="en-US" altLang="ja-JP" sz="2000" dirty="0" smtClean="0">
                <a:solidFill>
                  <a:srgbClr val="0070C0"/>
                </a:solidFill>
              </a:rPr>
              <a:t>liquid</a:t>
            </a:r>
            <a:endParaRPr kumimoji="1" lang="ja-JP" altLang="en-US" sz="2000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1232" y="623782"/>
            <a:ext cx="43490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2496430" y="2760227"/>
            <a:ext cx="5917333" cy="3585860"/>
            <a:chOff x="2496430" y="2760227"/>
            <a:chExt cx="5917333" cy="3585860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6430" y="2858139"/>
              <a:ext cx="5917333" cy="3407255"/>
            </a:xfrm>
            <a:prstGeom prst="rect">
              <a:avLst/>
            </a:prstGeom>
          </p:spPr>
        </p:pic>
        <p:sp>
          <p:nvSpPr>
            <p:cNvPr id="7" name="角丸四角形 6"/>
            <p:cNvSpPr/>
            <p:nvPr/>
          </p:nvSpPr>
          <p:spPr>
            <a:xfrm>
              <a:off x="4770783" y="2760227"/>
              <a:ext cx="3513874" cy="358586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496430" y="2770131"/>
              <a:ext cx="250242" cy="29572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 rot="16200000">
            <a:off x="8175659" y="4279080"/>
            <a:ext cx="6224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Core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 rot="16200000">
            <a:off x="1837062" y="4412451"/>
            <a:ext cx="12455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Outer crust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79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5527" y="101704"/>
            <a:ext cx="788670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“Pasta phase” </a:t>
            </a:r>
            <a:r>
              <a:rPr lang="en-US" altLang="ja-JP" dirty="0" smtClean="0">
                <a:solidFill>
                  <a:srgbClr val="0070C0"/>
                </a:solidFill>
              </a:rPr>
              <a:t>in inner crust</a:t>
            </a:r>
            <a:r>
              <a:rPr kumimoji="1" lang="en-US" altLang="ja-JP" dirty="0" smtClean="0">
                <a:solidFill>
                  <a:srgbClr val="0070C0"/>
                </a:solidFill>
              </a:rPr>
              <a:t>  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51" y="1643070"/>
            <a:ext cx="1752381" cy="1771429"/>
          </a:xfr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201" y="3692192"/>
            <a:ext cx="1457143" cy="240952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969" y="4072924"/>
            <a:ext cx="2190476" cy="1914286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65" y="1658284"/>
            <a:ext cx="2104762" cy="208571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633" y="1643070"/>
            <a:ext cx="2752381" cy="16190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72764" y="5594537"/>
            <a:ext cx="2704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7030A0"/>
                </a:solidFill>
              </a:rPr>
              <a:t>K. Oyamatsu(1993)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87881" y="6114216"/>
            <a:ext cx="652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attractive nuclear interaction </a:t>
            </a:r>
            <a:r>
              <a:rPr kumimoji="1" lang="ja-JP" altLang="en-US" sz="2000" dirty="0" smtClean="0"/>
              <a:t>⇔ </a:t>
            </a:r>
            <a:r>
              <a:rPr kumimoji="1" lang="en-US" altLang="ja-JP" sz="2000" dirty="0" smtClean="0"/>
              <a:t>Coulomb repulsion 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24874" y="1991628"/>
            <a:ext cx="1560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Black : liquid</a:t>
            </a:r>
          </a:p>
          <a:p>
            <a:r>
              <a:rPr kumimoji="1" lang="en-US" altLang="ja-JP" dirty="0" smtClean="0"/>
              <a:t>White : gas</a:t>
            </a:r>
            <a:endParaRPr kumimoji="1" lang="ja-JP" altLang="en-US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463463" y="1427268"/>
            <a:ext cx="8174334" cy="4583116"/>
            <a:chOff x="80342" y="1366880"/>
            <a:chExt cx="9142906" cy="4889929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7711079" y="5571884"/>
              <a:ext cx="1304143" cy="397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uniform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091681" y="3303366"/>
              <a:ext cx="959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~0.2ρ</a:t>
              </a:r>
              <a:r>
                <a:rPr kumimoji="1" lang="en-US" altLang="ja-JP" baseline="-25000" dirty="0" smtClean="0">
                  <a:solidFill>
                    <a:srgbClr val="0070C0"/>
                  </a:solidFill>
                </a:rPr>
                <a:t>0</a:t>
              </a:r>
              <a:endParaRPr kumimoji="1" lang="ja-JP" altLang="en-US" baseline="-25000" dirty="0">
                <a:solidFill>
                  <a:srgbClr val="0070C0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142376" y="5862752"/>
              <a:ext cx="1080872" cy="394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0.5ρ</a:t>
              </a:r>
              <a:r>
                <a:rPr kumimoji="1" lang="en-US" altLang="ja-JP" baseline="-25000" dirty="0" smtClean="0">
                  <a:solidFill>
                    <a:srgbClr val="0070C0"/>
                  </a:solidFill>
                </a:rPr>
                <a:t>0</a:t>
              </a:r>
              <a:r>
                <a:rPr kumimoji="1" lang="en-US" altLang="ja-JP" dirty="0" smtClean="0">
                  <a:solidFill>
                    <a:srgbClr val="0070C0"/>
                  </a:solidFill>
                </a:rPr>
                <a:t>~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80342" y="1366880"/>
              <a:ext cx="9036285" cy="4865204"/>
              <a:chOff x="27332" y="1347096"/>
              <a:chExt cx="9036285" cy="4865204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829526" y="2202436"/>
                <a:ext cx="7685824" cy="3381868"/>
                <a:chOff x="759422" y="2243276"/>
                <a:chExt cx="7685824" cy="3381868"/>
              </a:xfrm>
            </p:grpSpPr>
            <p:cxnSp>
              <p:nvCxnSpPr>
                <p:cNvPr id="20" name="直線矢印コネクタ 19"/>
                <p:cNvCxnSpPr/>
                <p:nvPr/>
              </p:nvCxnSpPr>
              <p:spPr>
                <a:xfrm>
                  <a:off x="8286750" y="5137464"/>
                  <a:ext cx="158496" cy="487680"/>
                </a:xfrm>
                <a:prstGeom prst="straightConnector1">
                  <a:avLst/>
                </a:prstGeom>
                <a:ln w="38100">
                  <a:solidFill>
                    <a:srgbClr val="0070C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フリーフォーム 3"/>
                <p:cNvSpPr/>
                <p:nvPr/>
              </p:nvSpPr>
              <p:spPr>
                <a:xfrm>
                  <a:off x="759422" y="2243276"/>
                  <a:ext cx="7543800" cy="3058734"/>
                </a:xfrm>
                <a:custGeom>
                  <a:avLst/>
                  <a:gdLst>
                    <a:gd name="connsiteX0" fmla="*/ 0 w 7543800"/>
                    <a:gd name="connsiteY0" fmla="*/ 236689 h 3058734"/>
                    <a:gd name="connsiteX1" fmla="*/ 1418897 w 7543800"/>
                    <a:gd name="connsiteY1" fmla="*/ 3058717 h 3058734"/>
                    <a:gd name="connsiteX2" fmla="*/ 3192518 w 7543800"/>
                    <a:gd name="connsiteY2" fmla="*/ 283985 h 3058734"/>
                    <a:gd name="connsiteX3" fmla="*/ 4887311 w 7543800"/>
                    <a:gd name="connsiteY3" fmla="*/ 2767054 h 3058734"/>
                    <a:gd name="connsiteX4" fmla="*/ 6046076 w 7543800"/>
                    <a:gd name="connsiteY4" fmla="*/ 206 h 3058734"/>
                    <a:gd name="connsiteX5" fmla="*/ 7543800 w 7543800"/>
                    <a:gd name="connsiteY5" fmla="*/ 2932592 h 3058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543800" h="3058734">
                      <a:moveTo>
                        <a:pt x="0" y="236689"/>
                      </a:moveTo>
                      <a:cubicBezTo>
                        <a:pt x="443405" y="1643761"/>
                        <a:pt x="886811" y="3050834"/>
                        <a:pt x="1418897" y="3058717"/>
                      </a:cubicBezTo>
                      <a:cubicBezTo>
                        <a:pt x="1950983" y="3066600"/>
                        <a:pt x="2614449" y="332595"/>
                        <a:pt x="3192518" y="283985"/>
                      </a:cubicBezTo>
                      <a:cubicBezTo>
                        <a:pt x="3770587" y="235375"/>
                        <a:pt x="4411718" y="2814350"/>
                        <a:pt x="4887311" y="2767054"/>
                      </a:cubicBezTo>
                      <a:cubicBezTo>
                        <a:pt x="5362904" y="2719758"/>
                        <a:pt x="5603328" y="-27384"/>
                        <a:pt x="6046076" y="206"/>
                      </a:cubicBezTo>
                      <a:cubicBezTo>
                        <a:pt x="6488824" y="27796"/>
                        <a:pt x="7543800" y="2932592"/>
                        <a:pt x="7543800" y="2932592"/>
                      </a:cubicBezTo>
                    </a:path>
                  </a:pathLst>
                </a:custGeom>
                <a:noFill/>
                <a:ln w="38100">
                  <a:solidFill>
                    <a:srgbClr val="0070C0"/>
                  </a:solidFill>
                  <a:tailEnd w="lg" len="lg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5" name="正方形/長方形 14"/>
              <p:cNvSpPr/>
              <p:nvPr/>
            </p:nvSpPr>
            <p:spPr>
              <a:xfrm>
                <a:off x="27332" y="1347096"/>
                <a:ext cx="9036285" cy="486520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9" name="テキスト ボックス 18"/>
            <p:cNvSpPr txBox="1"/>
            <p:nvPr/>
          </p:nvSpPr>
          <p:spPr>
            <a:xfrm>
              <a:off x="6897925" y="5277342"/>
              <a:ext cx="1566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70C0"/>
                  </a:solidFill>
                </a:rPr>
                <a:t>High density</a:t>
              </a:r>
              <a:endParaRPr kumimoji="1" lang="ja-JP" alt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91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92037"/>
            <a:ext cx="788670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Pasta influence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17600"/>
            <a:ext cx="7886700" cy="4559363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 Crustal oscillation</a:t>
            </a:r>
          </a:p>
          <a:p>
            <a:pPr marL="0" indent="0">
              <a:buNone/>
            </a:pPr>
            <a:r>
              <a:rPr kumimoji="1" lang="en-US" altLang="ja-JP" sz="2400" dirty="0" smtClean="0"/>
              <a:t>low frequency oscillation  </a:t>
            </a:r>
          </a:p>
          <a:p>
            <a:r>
              <a:rPr lang="en-US" altLang="ja-JP" sz="4000" dirty="0" smtClean="0"/>
              <a:t> Cooling process</a:t>
            </a:r>
          </a:p>
          <a:p>
            <a:pPr marL="0" indent="0">
              <a:buNone/>
            </a:pPr>
            <a:r>
              <a:rPr lang="en-US" altLang="ja-JP" sz="2400" dirty="0" smtClean="0"/>
              <a:t>low thermal conductivity</a:t>
            </a:r>
          </a:p>
          <a:p>
            <a:r>
              <a:rPr kumimoji="1" lang="en-US" altLang="ja-JP" sz="4000" dirty="0" smtClean="0"/>
              <a:t> Glitch phenomena </a:t>
            </a:r>
            <a:r>
              <a:rPr kumimoji="1" lang="en-US" altLang="ja-JP" sz="3200" dirty="0" smtClean="0"/>
              <a:t>(</a:t>
            </a:r>
            <a:r>
              <a:rPr lang="en-US" altLang="ja-JP" sz="3200" dirty="0" smtClean="0"/>
              <a:t>s</a:t>
            </a:r>
            <a:r>
              <a:rPr kumimoji="1" lang="en-US" altLang="ja-JP" sz="3200" dirty="0" smtClean="0"/>
              <a:t>uddenly spin-up)</a:t>
            </a:r>
          </a:p>
          <a:p>
            <a:pPr marL="0" indent="0">
              <a:buNone/>
            </a:pPr>
            <a:r>
              <a:rPr lang="en-US" altLang="ja-JP" sz="2400" dirty="0" smtClean="0"/>
              <a:t>angular momentum transfer from superfluid neutrons gas </a:t>
            </a:r>
          </a:p>
          <a:p>
            <a:pPr marL="0" indent="0">
              <a:buNone/>
            </a:pPr>
            <a:r>
              <a:rPr lang="en-US" altLang="ja-JP" sz="2400" dirty="0" smtClean="0"/>
              <a:t>to normal component (nuclear lattice)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2216" y="5607576"/>
            <a:ext cx="8299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tatic and dynamical properties of the pasta nuclei </a:t>
            </a:r>
          </a:p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are important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6873" y="2216901"/>
            <a:ext cx="4929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dirty="0">
                <a:solidFill>
                  <a:srgbClr val="00B050"/>
                </a:solidFill>
              </a:rPr>
              <a:t>H. </a:t>
            </a:r>
            <a:r>
              <a:rPr kumimoji="1" lang="en-GB" altLang="ja-JP" dirty="0" smtClean="0">
                <a:solidFill>
                  <a:srgbClr val="00B050"/>
                </a:solidFill>
              </a:rPr>
              <a:t>Sotani</a:t>
            </a:r>
            <a:r>
              <a:rPr kumimoji="1" lang="en-GB" altLang="ja-JP" dirty="0">
                <a:solidFill>
                  <a:srgbClr val="00B050"/>
                </a:solidFill>
              </a:rPr>
              <a:t> </a:t>
            </a:r>
            <a:r>
              <a:rPr kumimoji="1" lang="en-GB" altLang="ja-JP" dirty="0" smtClean="0">
                <a:solidFill>
                  <a:srgbClr val="00B050"/>
                </a:solidFill>
              </a:rPr>
              <a:t>et al.: </a:t>
            </a:r>
            <a:r>
              <a:rPr kumimoji="1" lang="en-GB" altLang="ja-JP" dirty="0">
                <a:solidFill>
                  <a:srgbClr val="00B050"/>
                </a:solidFill>
              </a:rPr>
              <a:t>Phys. Rev. Lett </a:t>
            </a:r>
            <a:r>
              <a:rPr kumimoji="1" lang="en-GB" altLang="ja-JP" b="1" dirty="0" smtClean="0">
                <a:solidFill>
                  <a:srgbClr val="00B050"/>
                </a:solidFill>
              </a:rPr>
              <a:t>108</a:t>
            </a:r>
            <a:r>
              <a:rPr kumimoji="1" lang="en-GB" altLang="ja-JP" dirty="0" smtClean="0">
                <a:solidFill>
                  <a:srgbClr val="00B050"/>
                </a:solidFill>
              </a:rPr>
              <a:t> </a:t>
            </a:r>
            <a:r>
              <a:rPr kumimoji="1" lang="en-GB" altLang="ja-JP" dirty="0">
                <a:solidFill>
                  <a:srgbClr val="00B050"/>
                </a:solidFill>
              </a:rPr>
              <a:t>(2012) 201101.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43759" y="3185534"/>
            <a:ext cx="547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dirty="0">
                <a:solidFill>
                  <a:srgbClr val="00B050"/>
                </a:solidFill>
              </a:rPr>
              <a:t>C. J. Horowitz et al.: Phys. Rev. Lett. </a:t>
            </a:r>
            <a:r>
              <a:rPr kumimoji="1" lang="en-GB" altLang="ja-JP" b="1" dirty="0" smtClean="0">
                <a:solidFill>
                  <a:srgbClr val="00B050"/>
                </a:solidFill>
              </a:rPr>
              <a:t>114</a:t>
            </a:r>
            <a:r>
              <a:rPr kumimoji="1" lang="en-GB" altLang="ja-JP" dirty="0" smtClean="0">
                <a:solidFill>
                  <a:srgbClr val="00B050"/>
                </a:solidFill>
              </a:rPr>
              <a:t> (</a:t>
            </a:r>
            <a:r>
              <a:rPr kumimoji="1" lang="en-GB" altLang="ja-JP" dirty="0">
                <a:solidFill>
                  <a:srgbClr val="00B050"/>
                </a:solidFill>
              </a:rPr>
              <a:t>2015) 031102.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25824" y="5222856"/>
            <a:ext cx="4795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da-DK" altLang="ja-JP" dirty="0">
                <a:solidFill>
                  <a:srgbClr val="00B050"/>
                </a:solidFill>
              </a:rPr>
              <a:t>B. </a:t>
            </a:r>
            <a:r>
              <a:rPr kumimoji="1" lang="da-DK" altLang="ja-JP" dirty="0" smtClean="0">
                <a:solidFill>
                  <a:srgbClr val="00B050"/>
                </a:solidFill>
              </a:rPr>
              <a:t>Carter</a:t>
            </a:r>
            <a:r>
              <a:rPr kumimoji="1" lang="da-DK" altLang="ja-JP" dirty="0">
                <a:solidFill>
                  <a:srgbClr val="00B050"/>
                </a:solidFill>
              </a:rPr>
              <a:t> </a:t>
            </a:r>
            <a:r>
              <a:rPr kumimoji="1" lang="da-DK" altLang="ja-JP" dirty="0" smtClean="0">
                <a:solidFill>
                  <a:srgbClr val="00B050"/>
                </a:solidFill>
              </a:rPr>
              <a:t>et al.: Int</a:t>
            </a:r>
            <a:r>
              <a:rPr kumimoji="1" lang="da-DK" altLang="ja-JP" dirty="0">
                <a:solidFill>
                  <a:srgbClr val="00B050"/>
                </a:solidFill>
              </a:rPr>
              <a:t>. J. Mod. Phys. D </a:t>
            </a:r>
            <a:r>
              <a:rPr kumimoji="1" lang="da-DK" altLang="ja-JP" b="1" dirty="0" smtClean="0">
                <a:solidFill>
                  <a:srgbClr val="00B050"/>
                </a:solidFill>
              </a:rPr>
              <a:t>15</a:t>
            </a:r>
            <a:r>
              <a:rPr kumimoji="1" lang="da-DK" altLang="ja-JP" dirty="0" smtClean="0">
                <a:solidFill>
                  <a:srgbClr val="00B050"/>
                </a:solidFill>
              </a:rPr>
              <a:t>(2006</a:t>
            </a:r>
            <a:r>
              <a:rPr kumimoji="1" lang="da-DK" altLang="ja-JP" dirty="0">
                <a:solidFill>
                  <a:srgbClr val="00B050"/>
                </a:solidFill>
              </a:rPr>
              <a:t>) 777.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Previous works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32416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 smtClean="0"/>
              <a:t> Semi-classical method</a:t>
            </a:r>
            <a:endParaRPr kumimoji="1" lang="en-US" altLang="ja-JP" sz="2800" dirty="0" smtClean="0"/>
          </a:p>
          <a:p>
            <a:pPr lvl="1"/>
            <a:r>
              <a:rPr lang="en-US" altLang="ja-JP" sz="2500" dirty="0" smtClean="0"/>
              <a:t> Thomas-Fermi approximation</a:t>
            </a:r>
          </a:p>
          <a:p>
            <a:pPr lvl="1"/>
            <a:r>
              <a:rPr lang="en-US" altLang="ja-JP" sz="2500" dirty="0" smtClean="0"/>
              <a:t> Quantum Molecular Dynamics (QMD) calculation</a:t>
            </a:r>
          </a:p>
          <a:p>
            <a:pPr marL="342900" lvl="1" indent="0">
              <a:buNone/>
            </a:pPr>
            <a:endParaRPr kumimoji="1" lang="en-US" altLang="ja-JP" sz="25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ja-JP" sz="2800" dirty="0" smtClean="0"/>
              <a:t> Quantum method</a:t>
            </a:r>
            <a:endParaRPr kumimoji="1" lang="en-US" altLang="ja-JP" sz="2800" dirty="0" smtClean="0"/>
          </a:p>
          <a:p>
            <a:pPr lvl="1"/>
            <a:r>
              <a:rPr kumimoji="1" lang="en-US" altLang="ja-JP" sz="2500" dirty="0" smtClean="0"/>
              <a:t> Kohn-Sham(KS)</a:t>
            </a:r>
            <a:r>
              <a:rPr lang="ja-JP" altLang="en-US" sz="2500" dirty="0"/>
              <a:t> </a:t>
            </a:r>
            <a:r>
              <a:rPr lang="en-US" altLang="ja-JP" sz="2500" dirty="0" smtClean="0"/>
              <a:t>method</a:t>
            </a:r>
            <a:endParaRPr kumimoji="1" lang="en-US" altLang="ja-JP" sz="2500" dirty="0"/>
          </a:p>
          <a:p>
            <a:pPr marL="1200150" lvl="2" indent="-514350">
              <a:buFont typeface="+mj-lt"/>
              <a:buAutoNum type="alphaLcPeriod"/>
            </a:pPr>
            <a:r>
              <a:rPr lang="en-US" altLang="ja-JP" sz="2200" dirty="0"/>
              <a:t>periodic boundary </a:t>
            </a:r>
            <a:r>
              <a:rPr lang="en-US" altLang="ja-JP" sz="2200" dirty="0" smtClean="0"/>
              <a:t>condition</a:t>
            </a:r>
          </a:p>
          <a:p>
            <a:pPr marL="1200150" lvl="2" indent="-514350">
              <a:buFont typeface="+mj-lt"/>
              <a:buAutoNum type="alphaLcPeriod"/>
            </a:pPr>
            <a:r>
              <a:rPr lang="en-US" altLang="ja-JP" sz="2200" dirty="0" smtClean="0"/>
              <a:t>Wigner-Seitz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approximation</a:t>
            </a:r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8650" y="5197578"/>
            <a:ext cx="8332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 smtClean="0">
                <a:solidFill>
                  <a:srgbClr val="FF0000"/>
                </a:solidFill>
              </a:rPr>
              <a:t>Bloch type boundary condition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is required</a:t>
            </a:r>
          </a:p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considering Bragg scattering of dripped neutrons.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Bloch </a:t>
            </a:r>
            <a:r>
              <a:rPr lang="en-US" altLang="ja-JP" dirty="0" smtClean="0">
                <a:solidFill>
                  <a:srgbClr val="0070C0"/>
                </a:solidFill>
              </a:rPr>
              <a:t>type boundary condition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460695"/>
                <a:ext cx="7886700" cy="483108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ja-JP" altLang="en-US" sz="280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d>
                              <m:dPr>
                                <m:ctrlP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ja-JP" altLang="en-US" sz="2800" b="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d>
                              <m:dPr>
                                <m:ctrlP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1" lang="en-US" altLang="ja-JP" sz="28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sz="2800" b="0" dirty="0" smtClean="0"/>
                  <a:t>    periodic density</a:t>
                </a:r>
              </a:p>
              <a:p>
                <a:pPr marL="0" indent="0">
                  <a:buNone/>
                </a:pPr>
                <a:r>
                  <a:rPr lang="ja-JP" altLang="en-US" sz="2800" dirty="0" smtClean="0"/>
                  <a:t>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sSup>
                      <m:sSupPr>
                        <m:ctrlP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</m:oMath>
                </a14:m>
                <a:endParaRPr kumimoji="1" lang="en-US" altLang="ja-JP" sz="2800" b="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sSup>
                      <m:sSupPr>
                        <m:ctrlP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,  (</m:t>
                    </m:r>
                    <m:r>
                      <a:rPr lang="ja-JP" altLang="en-US" sz="2800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ja-JP" altLang="en-US" sz="2800" b="0" i="1" smtClean="0">
                        <a:latin typeface="Cambria Math" panose="02040503050406030204" pitchFamily="18" charset="0"/>
                      </a:rPr>
                      <m:t>𝜙</m:t>
                    </m:r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sz="2800" b="0" dirty="0" smtClean="0"/>
                  <a:t> </a:t>
                </a:r>
              </a:p>
              <a:p>
                <a:pPr marL="0" indent="0">
                  <a:buNone/>
                </a:pPr>
                <a:endParaRPr lang="en-US" altLang="ja-JP" sz="2800" dirty="0" smtClean="0"/>
              </a:p>
              <a:p>
                <a:r>
                  <a:rPr lang="en-US" altLang="ja-JP" sz="2800" b="0" dirty="0" smtClean="0">
                    <a:solidFill>
                      <a:schemeClr val="tx1"/>
                    </a:solidFill>
                  </a:rPr>
                  <a:t>Bloch wave number k</a:t>
                </a:r>
                <a:r>
                  <a:rPr lang="en-US" altLang="ja-JP" sz="2800" b="0" baseline="-25000" dirty="0" smtClean="0">
                    <a:solidFill>
                      <a:schemeClr val="tx1"/>
                    </a:solidFill>
                  </a:rPr>
                  <a:t>z</a:t>
                </a:r>
                <a:r>
                  <a:rPr lang="en-US" altLang="ja-JP" sz="2800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altLang="ja-JP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ja-JP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altLang="ja-JP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ja-JP" sz="28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altLang="ja-JP" sz="2800" dirty="0" smtClean="0"/>
                  <a:t>is equally discretized into N points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  <m:sup>
                        <m:d>
                          <m:dPr>
                            <m:ctrlP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bSup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Sup>
                      <m:sSub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ja-JP" sz="2800" dirty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800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sSub>
                          <m:sSub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sub>
                    </m:sSub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1" lang="en-US" altLang="ja-JP" sz="2800" b="0" dirty="0" smtClean="0"/>
              </a:p>
              <a:p>
                <a:pPr marL="0" indent="0">
                  <a:buNone/>
                </a:pPr>
                <a:r>
                  <a:rPr lang="en-US" altLang="ja-JP" sz="2800" dirty="0">
                    <a:solidFill>
                      <a:srgbClr val="FF0000"/>
                    </a:solidFill>
                  </a:rPr>
                  <a:t>This allows us to reduce a large space to a unit cell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⇒0&lt;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altLang="ja-JP" sz="2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altLang="ja-JP" sz="2400" dirty="0" smtClean="0"/>
                  <a:t>By taking sufficient N, we can consider infinitely large lattice.</a:t>
                </a:r>
                <a:endParaRPr lang="en-US" altLang="ja-JP" sz="2400" dirty="0"/>
              </a:p>
              <a:p>
                <a:endParaRPr kumimoji="1" lang="en-US" altLang="ja-JP" sz="2800" b="0" dirty="0" smtClean="0"/>
              </a:p>
              <a:p>
                <a:pPr marL="0" indent="0">
                  <a:buNone/>
                </a:pPr>
                <a:endParaRPr lang="en-US" altLang="ja-JP" sz="2800" dirty="0"/>
              </a:p>
              <a:p>
                <a:pPr marL="0" indent="0">
                  <a:buNone/>
                </a:pPr>
                <a:endParaRPr kumimoji="1" lang="en-US" altLang="ja-JP" sz="2800" b="0" dirty="0" smtClean="0"/>
              </a:p>
              <a:p>
                <a:pPr marL="0" indent="0">
                  <a:buNone/>
                </a:pPr>
                <a:endParaRPr kumimoji="1" lang="ja-JP" altLang="en-US" sz="2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460695"/>
                <a:ext cx="7886700" cy="4831080"/>
              </a:xfrm>
              <a:blipFill rotWithShape="0">
                <a:blip r:embed="rId3"/>
                <a:stretch>
                  <a:fillRect l="-1546" t="-2146" b="-11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4292221" y="3190602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first Brillouin zone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023582" y="2416929"/>
            <a:ext cx="6537278" cy="6823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019396" y="4428784"/>
            <a:ext cx="3669492" cy="45343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5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Main Purpose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3901958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Ground State (T = 0K)</a:t>
            </a:r>
          </a:p>
          <a:p>
            <a:r>
              <a:rPr lang="en-US" altLang="ja-JP" sz="2800" dirty="0" smtClean="0"/>
              <a:t>Parallel to each other</a:t>
            </a:r>
          </a:p>
          <a:p>
            <a:r>
              <a:rPr kumimoji="1" lang="en-US" altLang="ja-JP" sz="2800" dirty="0" smtClean="0"/>
              <a:t>Equally spaced by distance : a</a:t>
            </a:r>
          </a:p>
          <a:p>
            <a:r>
              <a:rPr lang="en-US" altLang="ja-JP" sz="2800" dirty="0" smtClean="0"/>
              <a:t>Uniform electron distribution</a:t>
            </a:r>
            <a:endParaRPr kumimoji="1" lang="en-US" altLang="ja-JP" sz="2800" dirty="0" smtClean="0"/>
          </a:p>
          <a:p>
            <a:endParaRPr kumimoji="1"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5841206" y="3226100"/>
            <a:ext cx="3302794" cy="3283647"/>
            <a:chOff x="5841206" y="2576395"/>
            <a:chExt cx="3302794" cy="328364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41206" y="2576395"/>
              <a:ext cx="3302794" cy="3283647"/>
            </a:xfrm>
            <a:prstGeom prst="rect">
              <a:avLst/>
            </a:prstGeom>
          </p:spPr>
        </p:pic>
        <p:cxnSp>
          <p:nvCxnSpPr>
            <p:cNvPr id="6" name="直線矢印コネクタ 5"/>
            <p:cNvCxnSpPr/>
            <p:nvPr/>
          </p:nvCxnSpPr>
          <p:spPr>
            <a:xfrm flipV="1">
              <a:off x="6864096" y="5303520"/>
              <a:ext cx="219456" cy="12192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6864096" y="5429750"/>
              <a:ext cx="17434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distance : a [fm]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628650" y="147824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Analyze pasta nuclei using the microscopic density functional approach</a:t>
            </a:r>
          </a:p>
          <a:p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536448" y="266443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Current Target : Slab nuclei</a:t>
            </a:r>
            <a:endParaRPr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75397"/>
            <a:ext cx="7886700" cy="13255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Bloch wave function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163" y="1819356"/>
            <a:ext cx="2608223" cy="283756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7628" y="3902511"/>
            <a:ext cx="1371719" cy="185944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95915" y="1600960"/>
            <a:ext cx="72111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3200" dirty="0"/>
              <a:t>T</a:t>
            </a:r>
            <a:r>
              <a:rPr kumimoji="1" lang="en-US" altLang="ja-JP" sz="3200" dirty="0" smtClean="0"/>
              <a:t>he potential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is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periodic(z axis), </a:t>
            </a:r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constant (x, y directions).</a:t>
            </a:r>
          </a:p>
          <a:p>
            <a:r>
              <a:rPr kumimoji="1" lang="en-US" altLang="ja-JP" sz="3600" dirty="0"/>
              <a:t> </a:t>
            </a:r>
            <a:r>
              <a:rPr kumimoji="1" lang="en-US" altLang="ja-JP" sz="3600" dirty="0" smtClean="0"/>
              <a:t>    	</a:t>
            </a:r>
            <a:r>
              <a:rPr kumimoji="1" lang="en-US" altLang="ja-JP" sz="3200" dirty="0" smtClean="0"/>
              <a:t>V(z + a)=V(z)</a:t>
            </a:r>
          </a:p>
          <a:p>
            <a:endParaRPr kumimoji="1" lang="en-US" altLang="ja-JP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pt-BR" altLang="ja-JP" sz="3200" dirty="0"/>
              <a:t>KS equation : </a:t>
            </a:r>
            <a:r>
              <a:rPr kumimoji="1" lang="pt-BR" altLang="ja-JP" sz="3200" dirty="0">
                <a:solidFill>
                  <a:srgbClr val="FF0000"/>
                </a:solidFill>
              </a:rPr>
              <a:t>H(k)φ(k, z)=E φ(k, z</a:t>
            </a:r>
            <a:r>
              <a:rPr kumimoji="1" lang="pt-BR" altLang="ja-JP" sz="3200" dirty="0" smtClean="0">
                <a:solidFill>
                  <a:srgbClr val="FF0000"/>
                </a:solidFill>
              </a:rPr>
              <a:t>)</a:t>
            </a:r>
          </a:p>
          <a:p>
            <a:r>
              <a:rPr kumimoji="1" lang="pt-BR" altLang="ja-JP" sz="3200" dirty="0"/>
              <a:t> </a:t>
            </a:r>
            <a:r>
              <a:rPr kumimoji="1" lang="pt-BR" altLang="ja-JP" sz="3200" dirty="0" smtClean="0"/>
              <a:t>   </a:t>
            </a:r>
            <a:r>
              <a:rPr kumimoji="1" lang="en-US" altLang="ja-JP" sz="2800" dirty="0" smtClean="0"/>
              <a:t>(k : 30 points)</a:t>
            </a:r>
            <a:endParaRPr kumimoji="1" lang="en-US" altLang="ja-JP" sz="2800" dirty="0"/>
          </a:p>
          <a:p>
            <a:endParaRPr kumimoji="1" lang="pt-BR" altLang="ja-JP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69060" y="4495059"/>
                <a:ext cx="6096888" cy="567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400" i="1" smtClean="0">
                          <a:latin typeface="Cambria Math" panose="02040503050406030204" pitchFamily="18" charset="0"/>
                        </a:rPr>
                        <m:t>𝜓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acc>
                            <m:accPr>
                              <m:chr m:val="⃗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  <m:r>
                            <a:rPr kumimoji="1" lang="en-US" altLang="ja-JP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kumimoji="1" lang="en-US" altLang="ja-JP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sup>
                      </m:sSup>
                      <m:r>
                        <a:rPr kumimoji="1" lang="ja-JP" altLang="en-US" sz="2400" b="0" i="1" smtClean="0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kumimoji="1" lang="en-US" altLang="ja-JP" sz="24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l-GR" altLang="ja-JP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ja-JP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en-US" altLang="ja-JP" sz="2400" dirty="0" smtClean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60" y="4495059"/>
                <a:ext cx="6096888" cy="5677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95915" y="5373346"/>
            <a:ext cx="6641113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From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Bloch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/>
              <a:t>t</a:t>
            </a:r>
            <a:r>
              <a:rPr kumimoji="1" lang="en-US" altLang="ja-JP" sz="2400" dirty="0" smtClean="0"/>
              <a:t>heorem</a:t>
            </a:r>
          </a:p>
          <a:p>
            <a:r>
              <a:rPr kumimoji="1" lang="en-US" altLang="ja-JP" sz="2400" dirty="0" smtClean="0"/>
              <a:t>HΨ(z)=EΨ(z),  (0&lt;z&lt;Na)</a:t>
            </a:r>
          </a:p>
          <a:p>
            <a:r>
              <a:rPr kumimoji="1" lang="ja-JP" altLang="en-US" sz="2400" dirty="0" smtClean="0"/>
              <a:t>→</a:t>
            </a:r>
            <a:r>
              <a:rPr kumimoji="1" lang="en-US" altLang="ja-JP" sz="2400" dirty="0" smtClean="0"/>
              <a:t>H(k)φ(k, z)=εφ(k, z), (0&lt;z&lt;a), independent every k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949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13584</TotalTime>
  <Words>1608</Words>
  <Application>Microsoft Office PowerPoint</Application>
  <PresentationFormat>画面に合わせる (4:3)</PresentationFormat>
  <Paragraphs>272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Cambria Math</vt:lpstr>
      <vt:lpstr>Wingdings</vt:lpstr>
      <vt:lpstr>Office テーマ</vt:lpstr>
      <vt:lpstr>Self-consistent "band" calculation  of inner crust of neutron star</vt:lpstr>
      <vt:lpstr>Neutron stars matter</vt:lpstr>
      <vt:lpstr>PowerPoint プレゼンテーション</vt:lpstr>
      <vt:lpstr>“Pasta phase” in inner crust  </vt:lpstr>
      <vt:lpstr>Pasta influence</vt:lpstr>
      <vt:lpstr>Previous works</vt:lpstr>
      <vt:lpstr>Bloch type boundary condition</vt:lpstr>
      <vt:lpstr>Main Purpose</vt:lpstr>
      <vt:lpstr>Bloch wave function</vt:lpstr>
      <vt:lpstr>Self-consistent solutions</vt:lpstr>
      <vt:lpstr>Energy functional</vt:lpstr>
      <vt:lpstr>PowerPoint プレゼンテーション</vt:lpstr>
      <vt:lpstr>PowerPoint プレゼンテーション</vt:lpstr>
      <vt:lpstr>Bragg scattering</vt:lpstr>
      <vt:lpstr>Results: Mobility coefficient K </vt:lpstr>
      <vt:lpstr>Summary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functional calculations  for the neutron star matter  at subnormal density</dc:title>
  <dc:creator>Kashiwaba</dc:creator>
  <cp:lastModifiedBy>Kashiwaba</cp:lastModifiedBy>
  <cp:revision>455</cp:revision>
  <cp:lastPrinted>2017-06-25T06:15:17Z</cp:lastPrinted>
  <dcterms:created xsi:type="dcterms:W3CDTF">2016-08-15T05:56:05Z</dcterms:created>
  <dcterms:modified xsi:type="dcterms:W3CDTF">2017-06-28T04:05:31Z</dcterms:modified>
</cp:coreProperties>
</file>