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347" r:id="rId3"/>
    <p:sldId id="348" r:id="rId4"/>
    <p:sldId id="312" r:id="rId5"/>
    <p:sldId id="349" r:id="rId6"/>
    <p:sldId id="360" r:id="rId7"/>
    <p:sldId id="351" r:id="rId8"/>
    <p:sldId id="329" r:id="rId9"/>
    <p:sldId id="330" r:id="rId10"/>
    <p:sldId id="358" r:id="rId11"/>
    <p:sldId id="314" r:id="rId12"/>
    <p:sldId id="352" r:id="rId13"/>
    <p:sldId id="354" r:id="rId14"/>
    <p:sldId id="359" r:id="rId15"/>
    <p:sldId id="362" r:id="rId16"/>
    <p:sldId id="363" r:id="rId17"/>
    <p:sldId id="355" r:id="rId18"/>
    <p:sldId id="356" r:id="rId19"/>
    <p:sldId id="306"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3" orient="horz" pos="346" userDrawn="1">
          <p15:clr>
            <a:srgbClr val="A4A3A4"/>
          </p15:clr>
        </p15:guide>
        <p15:guide id="4" pos="272" userDrawn="1">
          <p15:clr>
            <a:srgbClr val="A4A3A4"/>
          </p15:clr>
        </p15:guide>
        <p15:guide id="5" pos="5488" userDrawn="1">
          <p15:clr>
            <a:srgbClr val="A4A3A4"/>
          </p15:clr>
        </p15:guide>
        <p15:guide id="7" pos="3833" userDrawn="1">
          <p15:clr>
            <a:srgbClr val="A4A3A4"/>
          </p15:clr>
        </p15:guide>
        <p15:guide id="8" orient="horz" pos="3702" userDrawn="1">
          <p15:clr>
            <a:srgbClr val="A4A3A4"/>
          </p15:clr>
        </p15:guide>
        <p15:guide id="9" pos="4173" userDrawn="1">
          <p15:clr>
            <a:srgbClr val="A4A3A4"/>
          </p15:clr>
        </p15:guide>
        <p15:guide id="10" pos="1542" userDrawn="1">
          <p15:clr>
            <a:srgbClr val="A4A3A4"/>
          </p15:clr>
        </p15:guide>
        <p15:guide id="11" orient="horz" pos="5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D3EC"/>
    <a:srgbClr val="0000FF"/>
    <a:srgbClr val="0070C0"/>
    <a:srgbClr val="FFFFFF"/>
    <a:srgbClr val="0D0D0D"/>
    <a:srgbClr val="3A383B"/>
    <a:srgbClr val="07ABB5"/>
    <a:srgbClr val="383639"/>
    <a:srgbClr val="38363B"/>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0" autoAdjust="0"/>
    <p:restoredTop sz="94660"/>
  </p:normalViewPr>
  <p:slideViewPr>
    <p:cSldViewPr snapToGrid="0" showGuides="1">
      <p:cViewPr varScale="1">
        <p:scale>
          <a:sx n="89" d="100"/>
          <a:sy n="89" d="100"/>
        </p:scale>
        <p:origin x="1282" y="77"/>
      </p:cViewPr>
      <p:guideLst>
        <p:guide orient="horz" pos="2183"/>
        <p:guide pos="2880"/>
        <p:guide orient="horz" pos="346"/>
        <p:guide pos="272"/>
        <p:guide pos="5488"/>
        <p:guide pos="3833"/>
        <p:guide orient="horz" pos="3702"/>
        <p:guide pos="4173"/>
        <p:guide pos="1542"/>
        <p:guide orient="horz" pos="572"/>
      </p:guideLst>
    </p:cSldViewPr>
  </p:slideViewPr>
  <p:notesTextViewPr>
    <p:cViewPr>
      <p:scale>
        <a:sx n="1" d="1"/>
        <a:sy n="1" d="1"/>
      </p:scale>
      <p:origin x="0" y="0"/>
    </p:cViewPr>
  </p:notesText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364D35-BE9E-479C-9C9A-B7F9AE3C9033}" type="datetimeFigureOut">
              <a:rPr lang="zh-CN" altLang="en-US" smtClean="0"/>
              <a:t>2017-6-28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AE7FC3-35AD-4F28-BB3F-C6CD88A6E363}" type="slidenum">
              <a:rPr lang="zh-CN" altLang="en-US" smtClean="0"/>
              <a:t>‹#›</a:t>
            </a:fld>
            <a:endParaRPr lang="zh-CN" altLang="en-US"/>
          </a:p>
        </p:txBody>
      </p:sp>
    </p:spTree>
    <p:extLst>
      <p:ext uri="{BB962C8B-B14F-4D97-AF65-F5344CB8AC3E}">
        <p14:creationId xmlns:p14="http://schemas.microsoft.com/office/powerpoint/2010/main" val="826482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62FB4-317C-4366-9BDB-A116242AF236}" type="datetimeFigureOut">
              <a:rPr lang="zh-CN" altLang="en-US" smtClean="0"/>
              <a:t>2017-6-28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BAB7D-7D90-49FE-95FD-3779C9BAD62D}" type="slidenum">
              <a:rPr lang="zh-CN" altLang="en-US" smtClean="0"/>
              <a:t>‹#›</a:t>
            </a:fld>
            <a:endParaRPr lang="zh-CN" altLang="en-US"/>
          </a:p>
        </p:txBody>
      </p:sp>
    </p:spTree>
    <p:extLst>
      <p:ext uri="{BB962C8B-B14F-4D97-AF65-F5344CB8AC3E}">
        <p14:creationId xmlns:p14="http://schemas.microsoft.com/office/powerpoint/2010/main" val="387922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88FDD34-FF94-4B59-97BD-30E96970C11A}" type="slidenum">
              <a:rPr lang="zh-CN" altLang="en-US" smtClean="0"/>
              <a:t>‹#›</a:t>
            </a:fld>
            <a:endParaRPr lang="zh-CN" altLang="en-US"/>
          </a:p>
        </p:txBody>
      </p:sp>
    </p:spTree>
    <p:extLst>
      <p:ext uri="{BB962C8B-B14F-4D97-AF65-F5344CB8AC3E}">
        <p14:creationId xmlns:p14="http://schemas.microsoft.com/office/powerpoint/2010/main" val="35777926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88FDD34-FF94-4B59-97BD-30E96970C11A}" type="slidenum">
              <a:rPr lang="zh-CN" altLang="en-US" smtClean="0"/>
              <a:t>‹#›</a:t>
            </a:fld>
            <a:endParaRPr lang="zh-CN" altLang="en-US"/>
          </a:p>
        </p:txBody>
      </p:sp>
    </p:spTree>
    <p:extLst>
      <p:ext uri="{BB962C8B-B14F-4D97-AF65-F5344CB8AC3E}">
        <p14:creationId xmlns:p14="http://schemas.microsoft.com/office/powerpoint/2010/main" val="29330497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88FDD34-FF94-4B59-97BD-30E96970C11A}" type="slidenum">
              <a:rPr lang="zh-CN" altLang="en-US" smtClean="0"/>
              <a:t>‹#›</a:t>
            </a:fld>
            <a:endParaRPr lang="zh-CN" altLang="en-US"/>
          </a:p>
        </p:txBody>
      </p:sp>
    </p:spTree>
    <p:extLst>
      <p:ext uri="{BB962C8B-B14F-4D97-AF65-F5344CB8AC3E}">
        <p14:creationId xmlns:p14="http://schemas.microsoft.com/office/powerpoint/2010/main" val="38781858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72560" y="0"/>
            <a:ext cx="6798879" cy="6858000"/>
          </a:xfrm>
          <a:prstGeom prst="rect">
            <a:avLst/>
          </a:prstGeom>
          <a:effectLst>
            <a:reflection blurRad="6350" endPos="0" dir="5400000" sy="-100000" algn="bl" rotWithShape="0"/>
          </a:effectLst>
        </p:spPr>
      </p:pic>
    </p:spTree>
    <p:extLst>
      <p:ext uri="{BB962C8B-B14F-4D97-AF65-F5344CB8AC3E}">
        <p14:creationId xmlns:p14="http://schemas.microsoft.com/office/powerpoint/2010/main" val="31434073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427495" y="0"/>
            <a:ext cx="3600888" cy="3632200"/>
          </a:xfrm>
          <a:prstGeom prst="rect">
            <a:avLst/>
          </a:prstGeom>
          <a:effectLst>
            <a:reflection blurRad="6350" endPos="0" dir="5400000" sy="-100000" algn="bl" rotWithShape="0"/>
          </a:effectLst>
        </p:spPr>
      </p:pic>
    </p:spTree>
    <p:extLst>
      <p:ext uri="{BB962C8B-B14F-4D97-AF65-F5344CB8AC3E}">
        <p14:creationId xmlns:p14="http://schemas.microsoft.com/office/powerpoint/2010/main" val="40163530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88FDD34-FF94-4B59-97BD-30E96970C11A}" type="slidenum">
              <a:rPr lang="zh-CN" altLang="en-US" smtClean="0"/>
              <a:t>‹#›</a:t>
            </a:fld>
            <a:endParaRPr lang="zh-CN" altLang="en-US"/>
          </a:p>
        </p:txBody>
      </p:sp>
    </p:spTree>
    <p:extLst>
      <p:ext uri="{BB962C8B-B14F-4D97-AF65-F5344CB8AC3E}">
        <p14:creationId xmlns:p14="http://schemas.microsoft.com/office/powerpoint/2010/main" val="20450891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88FDD34-FF94-4B59-97BD-30E96970C11A}" type="slidenum">
              <a:rPr lang="zh-CN" altLang="en-US" smtClean="0"/>
              <a:t>‹#›</a:t>
            </a:fld>
            <a:endParaRPr lang="zh-CN" altLang="en-US"/>
          </a:p>
        </p:txBody>
      </p:sp>
    </p:spTree>
    <p:extLst>
      <p:ext uri="{BB962C8B-B14F-4D97-AF65-F5344CB8AC3E}">
        <p14:creationId xmlns:p14="http://schemas.microsoft.com/office/powerpoint/2010/main" val="2736006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88FDD34-FF94-4B59-97BD-30E96970C11A}" type="slidenum">
              <a:rPr lang="zh-CN" altLang="en-US" smtClean="0"/>
              <a:t>‹#›</a:t>
            </a:fld>
            <a:endParaRPr lang="zh-CN" altLang="en-US"/>
          </a:p>
        </p:txBody>
      </p:sp>
    </p:spTree>
    <p:extLst>
      <p:ext uri="{BB962C8B-B14F-4D97-AF65-F5344CB8AC3E}">
        <p14:creationId xmlns:p14="http://schemas.microsoft.com/office/powerpoint/2010/main" val="4863532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88FDD34-FF94-4B59-97BD-30E96970C11A}" type="slidenum">
              <a:rPr lang="zh-CN" altLang="en-US" smtClean="0"/>
              <a:t>‹#›</a:t>
            </a:fld>
            <a:endParaRPr lang="zh-CN" altLang="en-US"/>
          </a:p>
        </p:txBody>
      </p:sp>
    </p:spTree>
    <p:extLst>
      <p:ext uri="{BB962C8B-B14F-4D97-AF65-F5344CB8AC3E}">
        <p14:creationId xmlns:p14="http://schemas.microsoft.com/office/powerpoint/2010/main" val="27255326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88FDD34-FF94-4B59-97BD-30E96970C11A}" type="slidenum">
              <a:rPr lang="zh-CN" altLang="en-US" smtClean="0"/>
              <a:t>‹#›</a:t>
            </a:fld>
            <a:endParaRPr lang="zh-CN" altLang="en-US"/>
          </a:p>
        </p:txBody>
      </p:sp>
    </p:spTree>
    <p:extLst>
      <p:ext uri="{BB962C8B-B14F-4D97-AF65-F5344CB8AC3E}">
        <p14:creationId xmlns:p14="http://schemas.microsoft.com/office/powerpoint/2010/main" val="26653764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88FDD34-FF94-4B59-97BD-30E96970C11A}" type="slidenum">
              <a:rPr lang="zh-CN" altLang="en-US" smtClean="0"/>
              <a:t>‹#›</a:t>
            </a:fld>
            <a:endParaRPr lang="zh-CN" altLang="en-US"/>
          </a:p>
        </p:txBody>
      </p:sp>
    </p:spTree>
    <p:extLst>
      <p:ext uri="{BB962C8B-B14F-4D97-AF65-F5344CB8AC3E}">
        <p14:creationId xmlns:p14="http://schemas.microsoft.com/office/powerpoint/2010/main" val="21637162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FDD34-FF94-4B59-97BD-30E96970C11A}" type="slidenum">
              <a:rPr lang="zh-CN" altLang="en-US" smtClean="0"/>
              <a:t>‹#›</a:t>
            </a:fld>
            <a:endParaRPr lang="zh-CN" altLang="en-US"/>
          </a:p>
        </p:txBody>
      </p:sp>
    </p:spTree>
    <p:extLst>
      <p:ext uri="{BB962C8B-B14F-4D97-AF65-F5344CB8AC3E}">
        <p14:creationId xmlns:p14="http://schemas.microsoft.com/office/powerpoint/2010/main" val="3225647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0.png"/><Relationship Id="rId1" Type="http://schemas.openxmlformats.org/officeDocument/2006/relationships/slideLayout" Target="../slideLayouts/slideLayout3.xml"/><Relationship Id="rId4" Type="http://schemas.openxmlformats.org/officeDocument/2006/relationships/image" Target="../media/image140.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6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348999"/>
            <a:ext cx="9144000" cy="2913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1708030" y="2725035"/>
            <a:ext cx="7366959" cy="892552"/>
          </a:xfrm>
          <a:prstGeom prst="rect">
            <a:avLst/>
          </a:prstGeom>
          <a:noFill/>
        </p:spPr>
        <p:txBody>
          <a:bodyPr wrap="square" rtlCol="0">
            <a:spAutoFit/>
          </a:bodyPr>
          <a:lstStyle/>
          <a:p>
            <a:pPr algn="ctr"/>
            <a:r>
              <a:rPr lang="en-US" altLang="zh-CN" sz="2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Nuclear incompressibility and ISGMR energies from radius-constrained RMF model</a:t>
            </a:r>
            <a:endParaRPr lang="zh-CN" altLang="en-US" sz="2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nvSpPr>
        <p:spPr>
          <a:xfrm>
            <a:off x="1905001" y="3896349"/>
            <a:ext cx="6626954" cy="646331"/>
          </a:xfrm>
          <a:prstGeom prst="rect">
            <a:avLst/>
          </a:prstGeom>
          <a:noFill/>
        </p:spPr>
        <p:txBody>
          <a:bodyPr wrap="square" rtlCol="0">
            <a:spAutoFit/>
          </a:bodyPr>
          <a:lstStyle/>
          <a:p>
            <a:pPr algn="r"/>
            <a:r>
              <a:rPr lang="en-US" altLang="zh-CN"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Kun Wang      Supervisor: Shan-</a:t>
            </a:r>
            <a:r>
              <a:rPr lang="en-US" altLang="zh-CN"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Gui</a:t>
            </a:r>
            <a:r>
              <a:rPr lang="en-US" altLang="zh-CN"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Zhou</a:t>
            </a:r>
          </a:p>
          <a:p>
            <a:pPr algn="r"/>
            <a:r>
              <a:rPr lang="en-US" altLang="zh-CN"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Institute of Theoretical Physics, Chinese Academy of Sciences</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4081731" y="4678654"/>
            <a:ext cx="4242759" cy="369332"/>
          </a:xfrm>
          <a:prstGeom prst="rect">
            <a:avLst/>
          </a:prstGeom>
          <a:noFill/>
        </p:spPr>
        <p:txBody>
          <a:bodyPr wrap="square" rtlCol="0">
            <a:spAutoFit/>
          </a:bodyPr>
          <a:lstStyle/>
          <a:p>
            <a:pPr algn="r"/>
            <a:r>
              <a:rPr lang="en-US" altLang="zh-CN"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2017/6/28</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31" y="2725035"/>
            <a:ext cx="1505911" cy="1505911"/>
          </a:xfrm>
          <a:prstGeom prst="rect">
            <a:avLst/>
          </a:prstGeom>
        </p:spPr>
      </p:pic>
      <p:sp>
        <p:nvSpPr>
          <p:cNvPr id="9" name="矩形 8"/>
          <p:cNvSpPr/>
          <p:nvPr/>
        </p:nvSpPr>
        <p:spPr>
          <a:xfrm>
            <a:off x="-20026" y="-1"/>
            <a:ext cx="9164025" cy="6642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China-Japan collaboration workshop on Nuclear mass and life for unravelling </a:t>
            </a:r>
            <a:r>
              <a:rPr lang="en-US" altLang="zh-CN"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myseries</a:t>
            </a:r>
            <a:r>
              <a:rPr lang="en-US" altLang="zh-CN"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of r-process, Tsukuba University, 2017.6.26-6.28</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98393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3"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 y="284389"/>
            <a:ext cx="6310993" cy="529772"/>
            <a:chOff x="0" y="284389"/>
            <a:chExt cx="1692275" cy="529772"/>
          </a:xfrm>
        </p:grpSpPr>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Radius-constraint in MDC-RMF Model</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4" name="直接连接符 13"/>
          <p:cNvCxnSpPr/>
          <p:nvPr/>
        </p:nvCxnSpPr>
        <p:spPr>
          <a:xfrm>
            <a:off x="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文本框 4"/>
              <p:cNvSpPr txBox="1"/>
              <p:nvPr/>
            </p:nvSpPr>
            <p:spPr>
              <a:xfrm>
                <a:off x="490136" y="1160458"/>
                <a:ext cx="7996917" cy="3000821"/>
              </a:xfrm>
              <a:prstGeom prst="rect">
                <a:avLst/>
              </a:prstGeom>
              <a:solidFill>
                <a:schemeClr val="bg1"/>
              </a:solidFill>
            </p:spPr>
            <p:txBody>
              <a:bodyPr wrap="square" rtlCol="0">
                <a:spAutoFit/>
              </a:bodyPr>
              <a:lstStyle/>
              <a:p>
                <a:pPr>
                  <a:lnSpc>
                    <a:spcPct val="150000"/>
                  </a:lnSpc>
                </a:pPr>
                <a:r>
                  <a:rPr lang="en-US" altLang="zh-CN" dirty="0" smtClean="0">
                    <a:ea typeface="微软雅黑" panose="020B0503020204020204" pitchFamily="34" charset="-122"/>
                  </a:rPr>
                  <a:t>To study ISGMR, we shall constrain the radii of the nuclei.</a:t>
                </a:r>
              </a:p>
              <a:p>
                <a:pPr>
                  <a:lnSpc>
                    <a:spcPct val="150000"/>
                  </a:lnSpc>
                </a:pPr>
                <a:r>
                  <a:rPr lang="en-US" altLang="zh-CN" dirty="0" smtClean="0">
                    <a:ea typeface="微软雅黑" panose="020B0503020204020204" pitchFamily="34" charset="-122"/>
                  </a:rPr>
                  <a:t>We write the Hamiltonian,</a:t>
                </a:r>
              </a:p>
              <a:p>
                <a:pPr>
                  <a:lnSpc>
                    <a:spcPct val="150000"/>
                  </a:lnSpc>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ea typeface="微软雅黑" panose="020B0503020204020204" pitchFamily="34" charset="-122"/>
                            </a:rPr>
                          </m:ctrlPr>
                        </m:sSupPr>
                        <m:e>
                          <m:r>
                            <a:rPr lang="en-US" altLang="zh-CN" b="0" i="1" smtClean="0">
                              <a:latin typeface="Cambria Math" panose="02040503050406030204" pitchFamily="18" charset="0"/>
                              <a:ea typeface="微软雅黑" panose="020B0503020204020204" pitchFamily="34" charset="-122"/>
                            </a:rPr>
                            <m:t>𝐻</m:t>
                          </m:r>
                        </m:e>
                        <m:sup>
                          <m:r>
                            <a:rPr lang="en-US" altLang="zh-CN" b="0" i="1" smtClean="0">
                              <a:latin typeface="Cambria Math" panose="02040503050406030204" pitchFamily="18" charset="0"/>
                              <a:ea typeface="微软雅黑" panose="020B0503020204020204" pitchFamily="34" charset="-122"/>
                            </a:rPr>
                            <m:t>′</m:t>
                          </m:r>
                        </m:sup>
                      </m:sSup>
                      <m:r>
                        <a:rPr lang="en-US" altLang="zh-CN" b="0" i="1" smtClean="0">
                          <a:latin typeface="Cambria Math" panose="02040503050406030204" pitchFamily="18" charset="0"/>
                          <a:ea typeface="微软雅黑" panose="020B0503020204020204" pitchFamily="34" charset="-122"/>
                        </a:rPr>
                        <m:t>=</m:t>
                      </m:r>
                      <m:r>
                        <a:rPr lang="en-US" altLang="zh-CN" b="0" i="1" smtClean="0">
                          <a:latin typeface="Cambria Math" panose="02040503050406030204" pitchFamily="18" charset="0"/>
                          <a:ea typeface="微软雅黑" panose="020B0503020204020204" pitchFamily="34" charset="-122"/>
                        </a:rPr>
                        <m:t>𝐻</m:t>
                      </m:r>
                      <m:r>
                        <a:rPr lang="en-US" altLang="zh-CN" b="0" i="1" smtClean="0">
                          <a:solidFill>
                            <a:srgbClr val="FF0000"/>
                          </a:solidFill>
                          <a:latin typeface="Cambria Math" panose="02040503050406030204" pitchFamily="18" charset="0"/>
                          <a:ea typeface="微软雅黑" panose="020B0503020204020204" pitchFamily="34" charset="-122"/>
                        </a:rPr>
                        <m:t>+</m:t>
                      </m:r>
                      <m:r>
                        <a:rPr lang="zh-CN" altLang="en-US" b="0" i="1" smtClean="0">
                          <a:solidFill>
                            <a:srgbClr val="FF0000"/>
                          </a:solidFill>
                          <a:latin typeface="Cambria Math" panose="02040503050406030204" pitchFamily="18" charset="0"/>
                          <a:ea typeface="微软雅黑" panose="020B0503020204020204" pitchFamily="34" charset="-122"/>
                        </a:rPr>
                        <m:t>𝜆</m:t>
                      </m:r>
                      <m:sSup>
                        <m:sSupPr>
                          <m:ctrlPr>
                            <a:rPr lang="en-US" altLang="zh-CN" b="0" i="1" smtClean="0">
                              <a:solidFill>
                                <a:srgbClr val="FF0000"/>
                              </a:solidFill>
                              <a:latin typeface="Cambria Math" panose="02040503050406030204" pitchFamily="18" charset="0"/>
                              <a:ea typeface="微软雅黑" panose="020B0503020204020204" pitchFamily="34" charset="-122"/>
                            </a:rPr>
                          </m:ctrlPr>
                        </m:sSupPr>
                        <m:e>
                          <m:r>
                            <a:rPr lang="en-US" altLang="zh-CN" b="0" i="1" smtClean="0">
                              <a:solidFill>
                                <a:srgbClr val="FF0000"/>
                              </a:solidFill>
                              <a:latin typeface="Cambria Math" panose="02040503050406030204" pitchFamily="18" charset="0"/>
                              <a:ea typeface="微软雅黑" panose="020B0503020204020204" pitchFamily="34" charset="-122"/>
                            </a:rPr>
                            <m:t>𝑟</m:t>
                          </m:r>
                        </m:e>
                        <m:sup>
                          <m:r>
                            <a:rPr lang="en-US" altLang="zh-CN" b="0" i="1" smtClean="0">
                              <a:solidFill>
                                <a:srgbClr val="FF0000"/>
                              </a:solidFill>
                              <a:latin typeface="Cambria Math" panose="02040503050406030204" pitchFamily="18" charset="0"/>
                              <a:ea typeface="微软雅黑" panose="020B0503020204020204" pitchFamily="34" charset="-122"/>
                            </a:rPr>
                            <m:t>2</m:t>
                          </m:r>
                        </m:sup>
                      </m:sSup>
                    </m:oMath>
                  </m:oMathPara>
                </a14:m>
                <a:endParaRPr lang="en-US" altLang="zh-CN" dirty="0" smtClean="0">
                  <a:ea typeface="微软雅黑" panose="020B0503020204020204" pitchFamily="34" charset="-122"/>
                </a:endParaRPr>
              </a:p>
              <a:p>
                <a:pPr>
                  <a:lnSpc>
                    <a:spcPct val="150000"/>
                  </a:lnSpc>
                </a:pPr>
                <a:r>
                  <a:rPr lang="en-US" altLang="zh-CN" dirty="0" smtClean="0">
                    <a:ea typeface="微软雅黑" panose="020B0503020204020204" pitchFamily="34" charset="-122"/>
                  </a:rPr>
                  <a:t>With radius-constraint, the expectation of the Hamiltonian is</a:t>
                </a:r>
                <a:endParaRPr lang="en-US" altLang="zh-CN" dirty="0">
                  <a:ea typeface="微软雅黑" panose="020B0503020204020204" pitchFamily="34" charset="-122"/>
                </a:endParaRPr>
              </a:p>
              <a:p>
                <a:pPr>
                  <a:lnSpc>
                    <a:spcPct val="150000"/>
                  </a:lnSpc>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ea typeface="微软雅黑" panose="020B0503020204020204" pitchFamily="34" charset="-122"/>
                            </a:rPr>
                          </m:ctrlPr>
                        </m:sSupPr>
                        <m:e>
                          <m:r>
                            <a:rPr lang="en-US" altLang="zh-CN" b="0" i="1" smtClean="0">
                              <a:latin typeface="Cambria Math" panose="02040503050406030204" pitchFamily="18" charset="0"/>
                              <a:ea typeface="微软雅黑" panose="020B0503020204020204" pitchFamily="34" charset="-122"/>
                            </a:rPr>
                            <m:t>𝐸</m:t>
                          </m:r>
                        </m:e>
                        <m:sup>
                          <m:r>
                            <a:rPr lang="en-US" altLang="zh-CN" b="0" i="1" smtClean="0">
                              <a:latin typeface="Cambria Math" panose="02040503050406030204" pitchFamily="18" charset="0"/>
                              <a:ea typeface="微软雅黑" panose="020B0503020204020204" pitchFamily="34" charset="-122"/>
                            </a:rPr>
                            <m:t>′</m:t>
                          </m:r>
                        </m:sup>
                      </m:sSup>
                      <m:r>
                        <a:rPr lang="en-US" altLang="zh-CN" b="0" i="1" smtClean="0">
                          <a:latin typeface="Cambria Math" panose="02040503050406030204" pitchFamily="18" charset="0"/>
                          <a:ea typeface="微软雅黑" panose="020B0503020204020204" pitchFamily="34" charset="-122"/>
                        </a:rPr>
                        <m:t>=</m:t>
                      </m:r>
                      <m:sSub>
                        <m:sSubPr>
                          <m:ctrlPr>
                            <a:rPr lang="en-US" altLang="zh-CN" b="0" i="1" smtClean="0">
                              <a:latin typeface="Cambria Math" panose="02040503050406030204" pitchFamily="18" charset="0"/>
                              <a:ea typeface="微软雅黑" panose="020B0503020204020204" pitchFamily="34" charset="-122"/>
                            </a:rPr>
                          </m:ctrlPr>
                        </m:sSubPr>
                        <m:e>
                          <m:r>
                            <a:rPr lang="en-US" altLang="zh-CN" b="0" i="1" smtClean="0">
                              <a:latin typeface="Cambria Math" panose="02040503050406030204" pitchFamily="18" charset="0"/>
                              <a:ea typeface="微软雅黑" panose="020B0503020204020204" pitchFamily="34" charset="-122"/>
                            </a:rPr>
                            <m:t>𝐸</m:t>
                          </m:r>
                        </m:e>
                        <m:sub>
                          <m:r>
                            <m:rPr>
                              <m:sty m:val="p"/>
                            </m:rPr>
                            <a:rPr lang="en-US" altLang="zh-CN" b="0" i="0" smtClean="0">
                              <a:latin typeface="Cambria Math" panose="02040503050406030204" pitchFamily="18" charset="0"/>
                              <a:ea typeface="微软雅黑" panose="020B0503020204020204" pitchFamily="34" charset="-122"/>
                            </a:rPr>
                            <m:t>RMF</m:t>
                          </m:r>
                        </m:sub>
                      </m:sSub>
                      <m:r>
                        <a:rPr lang="en-US" altLang="zh-CN" b="0" i="1" smtClean="0">
                          <a:solidFill>
                            <a:srgbClr val="FF0000"/>
                          </a:solidFill>
                          <a:latin typeface="Cambria Math" panose="02040503050406030204" pitchFamily="18" charset="0"/>
                          <a:ea typeface="微软雅黑" panose="020B0503020204020204" pitchFamily="34" charset="-122"/>
                        </a:rPr>
                        <m:t>+</m:t>
                      </m:r>
                      <m:r>
                        <a:rPr lang="zh-CN" altLang="en-US" b="0" i="1" smtClean="0">
                          <a:solidFill>
                            <a:srgbClr val="FF0000"/>
                          </a:solidFill>
                          <a:latin typeface="Cambria Math" panose="02040503050406030204" pitchFamily="18" charset="0"/>
                          <a:ea typeface="微软雅黑" panose="020B0503020204020204" pitchFamily="34" charset="-122"/>
                        </a:rPr>
                        <m:t>𝜆</m:t>
                      </m:r>
                      <m:d>
                        <m:dPr>
                          <m:begChr m:val="⟨"/>
                          <m:endChr m:val="⟩"/>
                          <m:ctrlPr>
                            <a:rPr lang="en-US" altLang="zh-CN" b="0" i="1" smtClean="0">
                              <a:solidFill>
                                <a:srgbClr val="FF0000"/>
                              </a:solidFill>
                              <a:latin typeface="Cambria Math" panose="02040503050406030204" pitchFamily="18" charset="0"/>
                              <a:ea typeface="微软雅黑" panose="020B0503020204020204" pitchFamily="34" charset="-122"/>
                            </a:rPr>
                          </m:ctrlPr>
                        </m:dPr>
                        <m:e>
                          <m:sSup>
                            <m:sSupPr>
                              <m:ctrlPr>
                                <a:rPr lang="en-US" altLang="zh-CN" b="0" i="1" smtClean="0">
                                  <a:solidFill>
                                    <a:srgbClr val="FF0000"/>
                                  </a:solidFill>
                                  <a:latin typeface="Cambria Math" panose="02040503050406030204" pitchFamily="18" charset="0"/>
                                  <a:ea typeface="微软雅黑" panose="020B0503020204020204" pitchFamily="34" charset="-122"/>
                                </a:rPr>
                              </m:ctrlPr>
                            </m:sSupPr>
                            <m:e>
                              <m:r>
                                <a:rPr lang="en-US" altLang="zh-CN" b="0" i="1" smtClean="0">
                                  <a:solidFill>
                                    <a:srgbClr val="FF0000"/>
                                  </a:solidFill>
                                  <a:latin typeface="Cambria Math" panose="02040503050406030204" pitchFamily="18" charset="0"/>
                                  <a:ea typeface="微软雅黑" panose="020B0503020204020204" pitchFamily="34" charset="-122"/>
                                </a:rPr>
                                <m:t>𝑟</m:t>
                              </m:r>
                            </m:e>
                            <m:sup>
                              <m:r>
                                <a:rPr lang="en-US" altLang="zh-CN" b="0" i="1" smtClean="0">
                                  <a:solidFill>
                                    <a:srgbClr val="FF0000"/>
                                  </a:solidFill>
                                  <a:latin typeface="Cambria Math" panose="02040503050406030204" pitchFamily="18" charset="0"/>
                                  <a:ea typeface="微软雅黑" panose="020B0503020204020204" pitchFamily="34" charset="-122"/>
                                </a:rPr>
                                <m:t>2</m:t>
                              </m:r>
                            </m:sup>
                          </m:sSup>
                        </m:e>
                      </m:d>
                    </m:oMath>
                  </m:oMathPara>
                </a14:m>
                <a:endParaRPr lang="en-US" altLang="zh-CN" dirty="0" smtClean="0">
                  <a:ea typeface="微软雅黑" panose="020B0503020204020204" pitchFamily="34" charset="-122"/>
                </a:endParaRPr>
              </a:p>
              <a:p>
                <a:pPr>
                  <a:lnSpc>
                    <a:spcPct val="150000"/>
                  </a:lnSpc>
                </a:pPr>
                <a:endParaRPr lang="en-US" altLang="zh-CN" dirty="0">
                  <a:ea typeface="微软雅黑" panose="020B0503020204020204" pitchFamily="34" charset="-122"/>
                </a:endParaRPr>
              </a:p>
              <a:p>
                <a:pPr>
                  <a:lnSpc>
                    <a:spcPct val="150000"/>
                  </a:lnSpc>
                </a:pPr>
                <a:endParaRPr lang="en-US" altLang="zh-CN" dirty="0">
                  <a:ea typeface="微软雅黑" panose="020B0503020204020204" pitchFamily="34" charset="-122"/>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490136" y="1160458"/>
                <a:ext cx="7996917" cy="3000821"/>
              </a:xfrm>
              <a:prstGeom prst="rect">
                <a:avLst/>
              </a:prstGeom>
              <a:blipFill rotWithShape="0">
                <a:blip r:embed="rId2"/>
                <a:stretch>
                  <a:fillRect l="-610"/>
                </a:stretch>
              </a:blipFill>
            </p:spPr>
            <p:txBody>
              <a:bodyPr/>
              <a:lstStyle/>
              <a:p>
                <a:r>
                  <a:rPr lang="zh-CN" altLang="en-US">
                    <a:noFill/>
                  </a:rPr>
                  <a:t> </a:t>
                </a:r>
              </a:p>
            </p:txBody>
          </p:sp>
        </mc:Fallback>
      </mc:AlternateContent>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28" y="3326914"/>
            <a:ext cx="4545745" cy="3173218"/>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4645477" y="3538766"/>
                <a:ext cx="3331029" cy="2788969"/>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𝑠</m:t>
                      </m:r>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𝑅</m:t>
                          </m:r>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m:rPr>
                                  <m:sty m:val="p"/>
                                </m:rPr>
                                <a:rPr lang="en-US" altLang="zh-CN" sz="1600">
                                  <a:latin typeface="Cambria Math" panose="02040503050406030204" pitchFamily="18" charset="0"/>
                                </a:rPr>
                                <m:t>G</m:t>
                              </m:r>
                              <m:r>
                                <a:rPr lang="en-US" altLang="zh-CN" sz="1600">
                                  <a:latin typeface="Cambria Math" panose="02040503050406030204" pitchFamily="18" charset="0"/>
                                </a:rPr>
                                <m:t>.</m:t>
                              </m:r>
                              <m:r>
                                <m:rPr>
                                  <m:sty m:val="p"/>
                                </m:rPr>
                                <a:rPr lang="en-US" altLang="zh-CN" sz="1600">
                                  <a:latin typeface="Cambria Math" panose="02040503050406030204" pitchFamily="18" charset="0"/>
                                </a:rPr>
                                <m:t>S</m:t>
                              </m:r>
                              <m:r>
                                <a:rPr lang="en-US" altLang="zh-CN" sz="1600" i="1">
                                  <a:latin typeface="Cambria Math" panose="02040503050406030204" pitchFamily="18" charset="0"/>
                                </a:rPr>
                                <m:t>.</m:t>
                              </m:r>
                            </m:sub>
                          </m:sSub>
                        </m:num>
                        <m:den>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𝑅</m:t>
                              </m:r>
                            </m:e>
                            <m:sub>
                              <m:r>
                                <m:rPr>
                                  <m:sty m:val="p"/>
                                </m:rPr>
                                <a:rPr lang="en-US" altLang="zh-CN" sz="1600" b="0" i="0" smtClean="0">
                                  <a:latin typeface="Cambria Math" panose="02040503050406030204" pitchFamily="18" charset="0"/>
                                </a:rPr>
                                <m:t>G</m:t>
                              </m:r>
                              <m:r>
                                <a:rPr lang="en-US" altLang="zh-CN" sz="1600" b="0" i="0" smtClean="0">
                                  <a:latin typeface="Cambria Math" panose="02040503050406030204" pitchFamily="18" charset="0"/>
                                </a:rPr>
                                <m:t>.</m:t>
                              </m:r>
                              <m:r>
                                <m:rPr>
                                  <m:sty m:val="p"/>
                                </m:rPr>
                                <a:rPr lang="en-US" altLang="zh-CN" sz="1600" b="0" i="0" smtClean="0">
                                  <a:latin typeface="Cambria Math" panose="02040503050406030204" pitchFamily="18" charset="0"/>
                                </a:rPr>
                                <m:t>S</m:t>
                              </m:r>
                              <m:r>
                                <a:rPr lang="en-US" altLang="zh-CN" sz="1600" b="0" i="1" smtClean="0">
                                  <a:latin typeface="Cambria Math" panose="02040503050406030204" pitchFamily="18" charset="0"/>
                                </a:rPr>
                                <m:t>.</m:t>
                              </m:r>
                            </m:sub>
                          </m:sSub>
                        </m:den>
                      </m:f>
                    </m:oMath>
                  </m:oMathPara>
                </a14:m>
                <a:endParaRPr lang="en-US" altLang="zh-CN" sz="1600" dirty="0" smtClean="0"/>
              </a:p>
              <a:p>
                <a:pPr algn="just"/>
                <a:endParaRPr lang="en-US" altLang="zh-CN" sz="1600" dirty="0" smtClean="0"/>
              </a:p>
              <a:p>
                <a:pPr algn="just"/>
                <a:r>
                  <a:rPr lang="en-US" altLang="zh-CN" sz="1600" dirty="0" smtClean="0"/>
                  <a:t>The frequency of the GMR,</a:t>
                </a:r>
              </a:p>
              <a:p>
                <a:pPr algn="just"/>
                <a14:m>
                  <m:oMathPara xmlns:m="http://schemas.openxmlformats.org/officeDocument/2006/math">
                    <m:oMathParaPr>
                      <m:jc m:val="centerGroup"/>
                    </m:oMathParaPr>
                    <m:oMath xmlns:m="http://schemas.openxmlformats.org/officeDocument/2006/math">
                      <m:r>
                        <a:rPr lang="zh-CN" altLang="en-US" sz="1600" i="1">
                          <a:latin typeface="Cambria Math" panose="02040503050406030204" pitchFamily="18" charset="0"/>
                        </a:rPr>
                        <m:t>𝜔</m:t>
                      </m:r>
                      <m:r>
                        <a:rPr lang="en-US" altLang="zh-CN" sz="1600" i="1">
                          <a:latin typeface="Cambria Math" panose="02040503050406030204" pitchFamily="18" charset="0"/>
                        </a:rPr>
                        <m:t>=</m:t>
                      </m:r>
                      <m:rad>
                        <m:radPr>
                          <m:degHide m:val="on"/>
                          <m:ctrlPr>
                            <a:rPr lang="en-US" altLang="zh-CN" sz="1600" i="1">
                              <a:latin typeface="Cambria Math" panose="02040503050406030204" pitchFamily="18" charset="0"/>
                            </a:rPr>
                          </m:ctrlPr>
                        </m:radPr>
                        <m:deg/>
                        <m:e>
                          <m:f>
                            <m:fPr>
                              <m:ctrlPr>
                                <a:rPr lang="en-US" altLang="zh-CN" sz="1600" i="1">
                                  <a:latin typeface="Cambria Math" panose="02040503050406030204" pitchFamily="18" charset="0"/>
                                </a:rPr>
                              </m:ctrlPr>
                            </m:fPr>
                            <m:num>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𝐾</m:t>
                                  </m:r>
                                </m:e>
                                <m:sub>
                                  <m:r>
                                    <a:rPr lang="en-US" altLang="zh-CN" sz="1600" i="1">
                                      <a:latin typeface="Cambria Math" panose="02040503050406030204" pitchFamily="18" charset="0"/>
                                    </a:rPr>
                                    <m:t>𝐴</m:t>
                                  </m:r>
                                </m:sub>
                              </m:sSub>
                            </m:num>
                            <m:den>
                              <m:r>
                                <a:rPr lang="en-US" altLang="zh-CN" sz="1600" b="0" i="1" smtClean="0">
                                  <a:latin typeface="Cambria Math" panose="02040503050406030204" pitchFamily="18" charset="0"/>
                                </a:rPr>
                                <m:t>𝐵</m:t>
                              </m:r>
                            </m:den>
                          </m:f>
                        </m:e>
                      </m:rad>
                    </m:oMath>
                  </m:oMathPara>
                </a14:m>
                <a:endParaRPr lang="en-US" altLang="zh-CN" sz="1600" dirty="0" smtClean="0"/>
              </a:p>
              <a:p>
                <a:pPr algn="just"/>
                <a:r>
                  <a:rPr lang="en-US" altLang="zh-CN" sz="1600" dirty="0" smtClean="0"/>
                  <a:t>The ISGMR energy</a:t>
                </a:r>
              </a:p>
              <a:p>
                <a:pPr algn="just"/>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i="1">
                              <a:latin typeface="Cambria Math" panose="02040503050406030204" pitchFamily="18" charset="0"/>
                            </a:rPr>
                            <m:t>𝐸</m:t>
                          </m:r>
                        </m:e>
                        <m:sub>
                          <m:r>
                            <m:rPr>
                              <m:sty m:val="p"/>
                            </m:rPr>
                            <a:rPr lang="en-US" altLang="zh-CN" sz="1600" b="0" i="0" smtClean="0">
                              <a:latin typeface="Cambria Math" panose="02040503050406030204" pitchFamily="18" charset="0"/>
                            </a:rPr>
                            <m:t>GMR</m:t>
                          </m:r>
                        </m:sub>
                      </m:sSub>
                      <m:r>
                        <a:rPr lang="en-US" altLang="zh-CN" sz="1600" b="0" i="1" smtClean="0">
                          <a:latin typeface="Cambria Math" panose="02040503050406030204" pitchFamily="18" charset="0"/>
                        </a:rPr>
                        <m:t>=ℏ</m:t>
                      </m:r>
                      <m:r>
                        <a:rPr lang="zh-CN" altLang="el-GR" sz="1600" i="1" smtClean="0">
                          <a:latin typeface="Cambria Math" panose="02040503050406030204" pitchFamily="18" charset="0"/>
                          <a:ea typeface="Cambria Math" panose="02040503050406030204" pitchFamily="18" charset="0"/>
                        </a:rPr>
                        <m:t>𝜔</m:t>
                      </m:r>
                      <m:r>
                        <a:rPr lang="en-US" altLang="zh-CN" sz="1600" b="0" i="1" smtClean="0">
                          <a:latin typeface="Cambria Math" panose="02040503050406030204" pitchFamily="18" charset="0"/>
                          <a:ea typeface="Cambria Math" panose="02040503050406030204" pitchFamily="18" charset="0"/>
                        </a:rPr>
                        <m:t>=</m:t>
                      </m:r>
                      <m:rad>
                        <m:radPr>
                          <m:degHide m:val="on"/>
                          <m:ctrlPr>
                            <a:rPr lang="en-US" altLang="zh-CN" sz="1600" b="0" i="1" smtClean="0">
                              <a:latin typeface="Cambria Math" panose="02040503050406030204" pitchFamily="18" charset="0"/>
                              <a:ea typeface="Cambria Math" panose="02040503050406030204" pitchFamily="18" charset="0"/>
                            </a:rPr>
                          </m:ctrlPr>
                        </m:radPr>
                        <m:deg/>
                        <m:e>
                          <m:f>
                            <m:fPr>
                              <m:ctrlPr>
                                <a:rPr lang="en-US" altLang="zh-CN" sz="1600" i="1">
                                  <a:latin typeface="Cambria Math" panose="02040503050406030204" pitchFamily="18" charset="0"/>
                                </a:rPr>
                              </m:ctrlPr>
                            </m:fPr>
                            <m:num>
                              <m:sSup>
                                <m:sSupPr>
                                  <m:ctrlPr>
                                    <a:rPr lang="en-US" altLang="zh-CN" sz="1600" i="1">
                                      <a:latin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rPr>
                                    <m:t>ℏ</m:t>
                                  </m:r>
                                </m:e>
                                <m:sup>
                                  <m:r>
                                    <a:rPr lang="en-US" altLang="zh-CN" sz="1600" i="1">
                                      <a:latin typeface="Cambria Math" panose="02040503050406030204" pitchFamily="18" charset="0"/>
                                    </a:rPr>
                                    <m:t>2</m:t>
                                  </m:r>
                                </m:sup>
                              </m:sSup>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𝐾</m:t>
                                  </m:r>
                                </m:e>
                                <m:sub>
                                  <m:r>
                                    <a:rPr lang="en-US" altLang="zh-CN" sz="1600" i="1">
                                      <a:latin typeface="Cambria Math" panose="02040503050406030204" pitchFamily="18" charset="0"/>
                                    </a:rPr>
                                    <m:t>𝐴</m:t>
                                  </m:r>
                                </m:sub>
                              </m:sSub>
                            </m:num>
                            <m:den>
                              <m:r>
                                <a:rPr lang="en-US" altLang="zh-CN" sz="1600" i="1">
                                  <a:latin typeface="Cambria Math" panose="02040503050406030204" pitchFamily="18" charset="0"/>
                                </a:rPr>
                                <m:t>𝐵</m:t>
                              </m:r>
                            </m:den>
                          </m:f>
                        </m:e>
                      </m:rad>
                    </m:oMath>
                  </m:oMathPara>
                </a14:m>
                <a:endParaRPr lang="en-US" altLang="zh-CN" sz="1600" dirty="0" smtClean="0"/>
              </a:p>
            </p:txBody>
          </p:sp>
        </mc:Choice>
        <mc:Fallback xmlns="">
          <p:sp>
            <p:nvSpPr>
              <p:cNvPr id="8" name="文本框 7"/>
              <p:cNvSpPr txBox="1">
                <a:spLocks noRot="1" noChangeAspect="1" noMove="1" noResize="1" noEditPoints="1" noAdjustHandles="1" noChangeArrowheads="1" noChangeShapeType="1" noTextEdit="1"/>
              </p:cNvSpPr>
              <p:nvPr/>
            </p:nvSpPr>
            <p:spPr>
              <a:xfrm>
                <a:off x="4645477" y="3538766"/>
                <a:ext cx="3331029" cy="2788969"/>
              </a:xfrm>
              <a:prstGeom prst="rect">
                <a:avLst/>
              </a:prstGeom>
              <a:blipFill rotWithShape="0">
                <a:blip r:embed="rId4"/>
                <a:stretch>
                  <a:fillRect l="-916"/>
                </a:stretch>
              </a:blipFill>
            </p:spPr>
            <p:txBody>
              <a:bodyPr/>
              <a:lstStyle/>
              <a:p>
                <a:r>
                  <a:rPr lang="zh-CN" altLang="en-US">
                    <a:noFill/>
                  </a:rPr>
                  <a:t> </a:t>
                </a:r>
              </a:p>
            </p:txBody>
          </p:sp>
        </mc:Fallback>
      </mc:AlternateContent>
      <p:sp>
        <p:nvSpPr>
          <p:cNvPr id="10" name="矩形 9"/>
          <p:cNvSpPr/>
          <p:nvPr/>
        </p:nvSpPr>
        <p:spPr>
          <a:xfrm>
            <a:off x="8720325" y="6043839"/>
            <a:ext cx="423675"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9</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3530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0" y="284389"/>
            <a:ext cx="5592535" cy="529772"/>
            <a:chOff x="0" y="284389"/>
            <a:chExt cx="1692275" cy="529772"/>
          </a:xfrm>
        </p:grpSpPr>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Non-relativistic mass parameter</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4" name="直接连接符 13"/>
          <p:cNvCxnSpPr/>
          <p:nvPr/>
        </p:nvCxnSpPr>
        <p:spPr>
          <a:xfrm>
            <a:off x="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文本框 4"/>
              <p:cNvSpPr txBox="1"/>
              <p:nvPr/>
            </p:nvSpPr>
            <p:spPr>
              <a:xfrm>
                <a:off x="547007" y="1163280"/>
                <a:ext cx="7135369" cy="5121980"/>
              </a:xfrm>
              <a:prstGeom prst="rect">
                <a:avLst/>
              </a:prstGeom>
              <a:solidFill>
                <a:schemeClr val="bg1"/>
              </a:solidFill>
            </p:spPr>
            <p:txBody>
              <a:bodyPr wrap="square" rtlCol="0">
                <a:spAutoFit/>
              </a:bodyPr>
              <a:lstStyle/>
              <a:p>
                <a:r>
                  <a:rPr lang="en-US" altLang="zh-CN" sz="1500" dirty="0" smtClean="0"/>
                  <a:t>The non-relativistic mass parameter can be derived from the </a:t>
                </a:r>
                <a:r>
                  <a:rPr lang="en-US" altLang="zh-CN" sz="1500" b="1" dirty="0" smtClean="0"/>
                  <a:t>scaling method</a:t>
                </a:r>
                <a:r>
                  <a:rPr lang="en-US" altLang="zh-CN" sz="1500" dirty="0" smtClean="0"/>
                  <a:t>.</a:t>
                </a:r>
              </a:p>
              <a:p>
                <a:endParaRPr lang="en-US" altLang="zh-CN" sz="1500" dirty="0" smtClean="0"/>
              </a:p>
              <a:p>
                <a:r>
                  <a:rPr lang="en-US" altLang="zh-CN" sz="1500" dirty="0" smtClean="0">
                    <a:solidFill>
                      <a:srgbClr val="FF0000"/>
                    </a:solidFill>
                  </a:rPr>
                  <a:t>Scaling transformation</a:t>
                </a:r>
                <a:r>
                  <a:rPr lang="en-US" altLang="zh-CN" sz="1500" dirty="0" smtClean="0"/>
                  <a:t> on the solution of Schrodinger equation </a:t>
                </a:r>
                <a14:m>
                  <m:oMath xmlns:m="http://schemas.openxmlformats.org/officeDocument/2006/math">
                    <m:r>
                      <a:rPr lang="zh-CN" altLang="en-US" sz="1500" i="1" smtClean="0">
                        <a:latin typeface="Cambria Math" panose="02040503050406030204" pitchFamily="18" charset="0"/>
                      </a:rPr>
                      <m:t>𝜓</m:t>
                    </m:r>
                    <m:r>
                      <a:rPr lang="en-US" altLang="zh-CN" sz="1500" b="0" i="1" smtClean="0">
                        <a:latin typeface="Cambria Math" panose="02040503050406030204" pitchFamily="18" charset="0"/>
                      </a:rPr>
                      <m:t>(</m:t>
                    </m:r>
                    <m:r>
                      <a:rPr lang="en-US" altLang="zh-CN" sz="1500" b="1" i="1">
                        <a:latin typeface="Cambria Math" panose="02040503050406030204" pitchFamily="18" charset="0"/>
                      </a:rPr>
                      <m:t>𝒓</m:t>
                    </m:r>
                  </m:oMath>
                </a14:m>
                <a:r>
                  <a:rPr lang="en-US" altLang="zh-CN" sz="1500" dirty="0" smtClean="0"/>
                  <a:t>):</a:t>
                </a:r>
                <a:endParaRPr lang="en-US" altLang="zh-CN" sz="1500" dirty="0"/>
              </a:p>
              <a:p>
                <a:pPr/>
                <a14:m>
                  <m:oMathPara xmlns:m="http://schemas.openxmlformats.org/officeDocument/2006/math">
                    <m:oMathParaPr>
                      <m:jc m:val="centerGroup"/>
                    </m:oMathParaPr>
                    <m:oMath xmlns:m="http://schemas.openxmlformats.org/officeDocument/2006/math">
                      <m:sSub>
                        <m:sSubPr>
                          <m:ctrlPr>
                            <a:rPr lang="en-US" altLang="zh-CN" sz="1500" i="1" smtClean="0">
                              <a:latin typeface="Cambria Math" panose="02040503050406030204" pitchFamily="18" charset="0"/>
                            </a:rPr>
                          </m:ctrlPr>
                        </m:sSubPr>
                        <m:e>
                          <m:r>
                            <a:rPr lang="en-US" altLang="zh-CN" sz="1500" b="1" i="1" smtClean="0">
                              <a:latin typeface="Cambria Math" panose="02040503050406030204" pitchFamily="18" charset="0"/>
                            </a:rPr>
                            <m:t>𝒓</m:t>
                          </m:r>
                        </m:e>
                        <m:sub>
                          <m:r>
                            <m:rPr>
                              <m:sty m:val="p"/>
                            </m:rPr>
                            <a:rPr lang="en-US" altLang="zh-CN" sz="1500" b="0" i="0" smtClean="0">
                              <a:latin typeface="Cambria Math" panose="02040503050406030204" pitchFamily="18" charset="0"/>
                            </a:rPr>
                            <m:t>s</m:t>
                          </m:r>
                        </m:sub>
                      </m:sSub>
                      <m:r>
                        <a:rPr lang="en-US" altLang="zh-CN" sz="1500" b="0" i="1" smtClean="0">
                          <a:latin typeface="Cambria Math" panose="02040503050406030204" pitchFamily="18" charset="0"/>
                        </a:rPr>
                        <m:t>=</m:t>
                      </m:r>
                      <m:r>
                        <a:rPr lang="zh-CN" altLang="en-US" sz="1500" b="0" i="1" smtClean="0">
                          <a:latin typeface="Cambria Math" panose="02040503050406030204" pitchFamily="18" charset="0"/>
                        </a:rPr>
                        <m:t>𝜂</m:t>
                      </m:r>
                      <m:r>
                        <a:rPr lang="en-US" altLang="zh-CN" sz="1500" b="1" i="1" smtClean="0">
                          <a:latin typeface="Cambria Math" panose="02040503050406030204" pitchFamily="18" charset="0"/>
                        </a:rPr>
                        <m:t>𝒓</m:t>
                      </m:r>
                      <m:r>
                        <a:rPr lang="en-US" altLang="zh-CN" sz="1500" b="0" i="1" smtClean="0">
                          <a:latin typeface="Cambria Math" panose="02040503050406030204" pitchFamily="18" charset="0"/>
                        </a:rPr>
                        <m:t>,  </m:t>
                      </m:r>
                      <m:r>
                        <a:rPr lang="en-US" altLang="zh-CN" sz="1500" b="0" i="1" smtClean="0">
                          <a:latin typeface="Cambria Math" panose="02040503050406030204" pitchFamily="18" charset="0"/>
                        </a:rPr>
                        <m:t>𝑠</m:t>
                      </m:r>
                      <m:r>
                        <a:rPr lang="en-US" altLang="zh-CN" sz="1500" b="0" i="1" smtClean="0">
                          <a:latin typeface="Cambria Math" panose="02040503050406030204" pitchFamily="18" charset="0"/>
                        </a:rPr>
                        <m:t>=</m:t>
                      </m:r>
                      <m:f>
                        <m:fPr>
                          <m:ctrlPr>
                            <a:rPr lang="en-US" altLang="zh-CN" sz="1500" i="1" smtClean="0">
                              <a:latin typeface="Cambria Math" panose="02040503050406030204" pitchFamily="18" charset="0"/>
                            </a:rPr>
                          </m:ctrlPr>
                        </m:fPr>
                        <m:num>
                          <m:r>
                            <a:rPr lang="zh-CN" altLang="en-US" sz="1500" b="0" i="1" smtClean="0">
                              <a:latin typeface="Cambria Math" panose="02040503050406030204" pitchFamily="18" charset="0"/>
                            </a:rPr>
                            <m:t>𝜂</m:t>
                          </m:r>
                          <m:r>
                            <a:rPr lang="en-US" altLang="zh-CN" sz="1500" b="0" i="1" smtClean="0">
                              <a:latin typeface="Cambria Math" panose="02040503050406030204" pitchFamily="18" charset="0"/>
                            </a:rPr>
                            <m:t>−1</m:t>
                          </m:r>
                        </m:num>
                        <m:den>
                          <m:r>
                            <a:rPr lang="zh-CN" altLang="en-US" sz="1500" b="0" i="1" smtClean="0">
                              <a:latin typeface="Cambria Math" panose="02040503050406030204" pitchFamily="18" charset="0"/>
                            </a:rPr>
                            <m:t>𝜂</m:t>
                          </m:r>
                        </m:den>
                      </m:f>
                    </m:oMath>
                  </m:oMathPara>
                </a14:m>
                <a:endParaRPr lang="en-US" altLang="zh-CN" sz="1500" dirty="0" smtClean="0"/>
              </a:p>
              <a:p>
                <a:r>
                  <a:rPr lang="en-US" altLang="zh-CN" sz="1500" dirty="0" smtClean="0"/>
                  <a:t>Approximately, we write:</a:t>
                </a:r>
                <a:endParaRPr lang="en-US" altLang="zh-CN" sz="1500" dirty="0"/>
              </a:p>
              <a:p>
                <a:pPr/>
                <a14:m>
                  <m:oMathPara xmlns:m="http://schemas.openxmlformats.org/officeDocument/2006/math">
                    <m:oMathParaPr>
                      <m:jc m:val="centerGroup"/>
                    </m:oMathParaPr>
                    <m:oMath xmlns:m="http://schemas.openxmlformats.org/officeDocument/2006/math">
                      <m:r>
                        <a:rPr lang="zh-CN" altLang="en-US" sz="1500" i="1" smtClean="0">
                          <a:latin typeface="Cambria Math" panose="02040503050406030204" pitchFamily="18" charset="0"/>
                        </a:rPr>
                        <m:t>𝜂</m:t>
                      </m:r>
                      <m:r>
                        <a:rPr lang="en-US" altLang="zh-CN" sz="1500" b="0" i="1" smtClean="0">
                          <a:latin typeface="Cambria Math" panose="02040503050406030204" pitchFamily="18" charset="0"/>
                        </a:rPr>
                        <m:t>=</m:t>
                      </m:r>
                      <m:f>
                        <m:fPr>
                          <m:ctrlPr>
                            <a:rPr lang="en-US" altLang="zh-CN" sz="1500" b="0" i="1" smtClean="0">
                              <a:latin typeface="Cambria Math" panose="02040503050406030204" pitchFamily="18" charset="0"/>
                            </a:rPr>
                          </m:ctrlPr>
                        </m:fPr>
                        <m:num>
                          <m:sSub>
                            <m:sSubPr>
                              <m:ctrlPr>
                                <a:rPr lang="en-US" altLang="zh-CN" sz="1500" b="0" i="1" smtClean="0">
                                  <a:latin typeface="Cambria Math" panose="02040503050406030204" pitchFamily="18" charset="0"/>
                                </a:rPr>
                              </m:ctrlPr>
                            </m:sSubPr>
                            <m:e>
                              <m:r>
                                <a:rPr lang="en-US" altLang="zh-CN" sz="1500" i="1">
                                  <a:latin typeface="Cambria Math" panose="02040503050406030204" pitchFamily="18" charset="0"/>
                                </a:rPr>
                                <m:t>𝑅</m:t>
                              </m:r>
                            </m:e>
                            <m:sub>
                              <m:r>
                                <m:rPr>
                                  <m:sty m:val="p"/>
                                </m:rPr>
                                <a:rPr lang="en-US" altLang="zh-CN" sz="1500" b="0" i="0" smtClean="0">
                                  <a:latin typeface="Cambria Math" panose="02040503050406030204" pitchFamily="18" charset="0"/>
                                </a:rPr>
                                <m:t>G</m:t>
                              </m:r>
                              <m:r>
                                <a:rPr lang="en-US" altLang="zh-CN" sz="1500" b="0" i="0" smtClean="0">
                                  <a:latin typeface="Cambria Math" panose="02040503050406030204" pitchFamily="18" charset="0"/>
                                </a:rPr>
                                <m:t>.</m:t>
                              </m:r>
                              <m:r>
                                <m:rPr>
                                  <m:sty m:val="p"/>
                                </m:rPr>
                                <a:rPr lang="en-US" altLang="zh-CN" sz="1500" b="0" i="0" smtClean="0">
                                  <a:latin typeface="Cambria Math" panose="02040503050406030204" pitchFamily="18" charset="0"/>
                                </a:rPr>
                                <m:t>S</m:t>
                              </m:r>
                              <m:r>
                                <a:rPr lang="en-US" altLang="zh-CN" sz="1500" b="0" i="0" smtClean="0">
                                  <a:latin typeface="Cambria Math" panose="02040503050406030204" pitchFamily="18" charset="0"/>
                                </a:rPr>
                                <m:t>.</m:t>
                              </m:r>
                            </m:sub>
                          </m:sSub>
                        </m:num>
                        <m:den>
                          <m:r>
                            <a:rPr lang="en-US" altLang="zh-CN" sz="1500" b="0" i="1" smtClean="0">
                              <a:latin typeface="Cambria Math" panose="02040503050406030204" pitchFamily="18" charset="0"/>
                            </a:rPr>
                            <m:t>𝑅</m:t>
                          </m:r>
                        </m:den>
                      </m:f>
                    </m:oMath>
                  </m:oMathPara>
                </a14:m>
                <a:endParaRPr lang="en-US" altLang="zh-CN" sz="1500" dirty="0" smtClean="0"/>
              </a:p>
              <a:p>
                <a:endParaRPr lang="en-US" altLang="zh-CN" sz="1500" dirty="0"/>
              </a:p>
              <a:p>
                <a:r>
                  <a:rPr lang="en-US" altLang="zh-CN" sz="1500" dirty="0" smtClean="0"/>
                  <a:t>From the continuity equation and with small amplitude approximation, the energy </a:t>
                </a:r>
                <a14:m>
                  <m:oMath xmlns:m="http://schemas.openxmlformats.org/officeDocument/2006/math">
                    <m:r>
                      <a:rPr lang="en-US" altLang="zh-CN" sz="1500" b="0" i="1" smtClean="0">
                        <a:latin typeface="Cambria Math" panose="02040503050406030204" pitchFamily="18" charset="0"/>
                      </a:rPr>
                      <m:t>𝐸</m:t>
                    </m:r>
                  </m:oMath>
                </a14:m>
                <a:r>
                  <a:rPr lang="en-US" altLang="zh-CN" sz="1500" dirty="0" smtClean="0"/>
                  <a:t> is written as,</a:t>
                </a:r>
                <a:endParaRPr lang="en-US" altLang="zh-CN" sz="1500" dirty="0"/>
              </a:p>
              <a:p>
                <a:pPr/>
                <a14:m>
                  <m:oMathPara xmlns:m="http://schemas.openxmlformats.org/officeDocument/2006/math">
                    <m:oMathParaPr>
                      <m:jc m:val="centerGroup"/>
                    </m:oMathParaPr>
                    <m:oMath xmlns:m="http://schemas.openxmlformats.org/officeDocument/2006/math">
                      <m:r>
                        <a:rPr lang="en-US" altLang="zh-CN" sz="1500" b="0" i="1" smtClean="0">
                          <a:latin typeface="Cambria Math" panose="02040503050406030204" pitchFamily="18" charset="0"/>
                        </a:rPr>
                        <m:t>𝐸</m:t>
                      </m:r>
                      <m:r>
                        <a:rPr lang="en-US" altLang="zh-CN" sz="1500" b="0" i="1" smtClean="0">
                          <a:latin typeface="Cambria Math" panose="02040503050406030204" pitchFamily="18" charset="0"/>
                        </a:rPr>
                        <m:t>=</m:t>
                      </m:r>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𝐸</m:t>
                          </m:r>
                        </m:e>
                        <m:sub>
                          <m:r>
                            <a:rPr lang="en-US" altLang="zh-CN" sz="1500" b="0" i="1" smtClean="0">
                              <a:latin typeface="Cambria Math" panose="02040503050406030204" pitchFamily="18" charset="0"/>
                            </a:rPr>
                            <m:t>𝑘</m:t>
                          </m:r>
                        </m:sub>
                      </m:sSub>
                      <m:r>
                        <a:rPr lang="en-US" altLang="zh-CN" sz="1500" b="0" i="1" smtClean="0">
                          <a:latin typeface="Cambria Math" panose="02040503050406030204" pitchFamily="18" charset="0"/>
                        </a:rPr>
                        <m:t>+</m:t>
                      </m:r>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𝐸</m:t>
                          </m:r>
                        </m:e>
                        <m:sub>
                          <m:r>
                            <a:rPr lang="en-US" altLang="zh-CN" sz="1500" b="0" i="1" smtClean="0">
                              <a:latin typeface="Cambria Math" panose="02040503050406030204" pitchFamily="18" charset="0"/>
                            </a:rPr>
                            <m:t>𝐴</m:t>
                          </m:r>
                        </m:sub>
                      </m:sSub>
                      <m:d>
                        <m:dPr>
                          <m:ctrlPr>
                            <a:rPr lang="en-US" altLang="zh-CN" sz="1500" b="0" i="1" smtClean="0">
                              <a:latin typeface="Cambria Math" panose="02040503050406030204" pitchFamily="18" charset="0"/>
                            </a:rPr>
                          </m:ctrlPr>
                        </m:dPr>
                        <m:e>
                          <m:r>
                            <a:rPr lang="zh-CN" altLang="en-US" sz="1500" b="0" i="1" smtClean="0">
                              <a:latin typeface="Cambria Math" panose="02040503050406030204" pitchFamily="18" charset="0"/>
                            </a:rPr>
                            <m:t>𝜂</m:t>
                          </m:r>
                        </m:e>
                      </m:d>
                      <m:r>
                        <a:rPr lang="en-US" altLang="zh-CN" sz="1500" b="0" i="1" smtClean="0">
                          <a:latin typeface="Cambria Math" panose="02040503050406030204" pitchFamily="18" charset="0"/>
                        </a:rPr>
                        <m:t>=</m:t>
                      </m:r>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𝐸</m:t>
                          </m:r>
                        </m:e>
                        <m:sub>
                          <m:r>
                            <a:rPr lang="en-US" altLang="zh-CN" sz="1500" b="0" i="1" smtClean="0">
                              <a:latin typeface="Cambria Math" panose="02040503050406030204" pitchFamily="18" charset="0"/>
                            </a:rPr>
                            <m:t>𝐴</m:t>
                          </m:r>
                        </m:sub>
                      </m:sSub>
                      <m:r>
                        <a:rPr lang="en-US" altLang="zh-CN" sz="1500" b="0" i="1" smtClean="0">
                          <a:latin typeface="Cambria Math" panose="02040503050406030204" pitchFamily="18" charset="0"/>
                        </a:rPr>
                        <m:t>+</m:t>
                      </m:r>
                      <m:f>
                        <m:fPr>
                          <m:ctrlPr>
                            <a:rPr lang="en-US" altLang="zh-CN" sz="1500" b="0" i="1" smtClean="0">
                              <a:latin typeface="Cambria Math" panose="02040503050406030204" pitchFamily="18" charset="0"/>
                            </a:rPr>
                          </m:ctrlPr>
                        </m:fPr>
                        <m:num>
                          <m:r>
                            <a:rPr lang="en-US" altLang="zh-CN" sz="1500" b="0" i="1" smtClean="0">
                              <a:latin typeface="Cambria Math" panose="02040503050406030204" pitchFamily="18" charset="0"/>
                            </a:rPr>
                            <m:t>1</m:t>
                          </m:r>
                        </m:num>
                        <m:den>
                          <m:r>
                            <a:rPr lang="en-US" altLang="zh-CN" sz="1500" b="0" i="1" smtClean="0">
                              <a:latin typeface="Cambria Math" panose="02040503050406030204" pitchFamily="18" charset="0"/>
                            </a:rPr>
                            <m:t>2</m:t>
                          </m:r>
                        </m:den>
                      </m:f>
                      <m:r>
                        <a:rPr lang="en-US" altLang="zh-CN" sz="1500" b="0" i="1" smtClean="0">
                          <a:latin typeface="Cambria Math" panose="02040503050406030204" pitchFamily="18" charset="0"/>
                        </a:rPr>
                        <m:t>𝑀𝐴</m:t>
                      </m:r>
                      <m:d>
                        <m:dPr>
                          <m:begChr m:val="⟨"/>
                          <m:endChr m:val="⟩"/>
                          <m:ctrlPr>
                            <a:rPr lang="en-US" altLang="zh-CN" sz="1500" b="0" i="1" smtClean="0">
                              <a:latin typeface="Cambria Math" panose="02040503050406030204" pitchFamily="18" charset="0"/>
                            </a:rPr>
                          </m:ctrlPr>
                        </m:dPr>
                        <m:e>
                          <m:sSup>
                            <m:sSupPr>
                              <m:ctrlPr>
                                <a:rPr lang="en-US" altLang="zh-CN" sz="1500" b="0" i="1" smtClean="0">
                                  <a:latin typeface="Cambria Math" panose="02040503050406030204" pitchFamily="18" charset="0"/>
                                </a:rPr>
                              </m:ctrlPr>
                            </m:sSupPr>
                            <m:e>
                              <m:r>
                                <a:rPr lang="en-US" altLang="zh-CN" sz="1500" b="0" i="1" smtClean="0">
                                  <a:latin typeface="Cambria Math" panose="02040503050406030204" pitchFamily="18" charset="0"/>
                                </a:rPr>
                                <m:t>𝑟</m:t>
                              </m:r>
                            </m:e>
                            <m:sup>
                              <m:r>
                                <a:rPr lang="en-US" altLang="zh-CN" sz="1500" b="0" i="1" smtClean="0">
                                  <a:latin typeface="Cambria Math" panose="02040503050406030204" pitchFamily="18" charset="0"/>
                                </a:rPr>
                                <m:t>2</m:t>
                              </m:r>
                            </m:sup>
                          </m:sSup>
                        </m:e>
                      </m:d>
                      <m:sSup>
                        <m:sSupPr>
                          <m:ctrlPr>
                            <a:rPr lang="en-US" altLang="zh-CN" sz="1500" b="0" i="1" smtClean="0">
                              <a:latin typeface="Cambria Math" panose="02040503050406030204" pitchFamily="18" charset="0"/>
                            </a:rPr>
                          </m:ctrlPr>
                        </m:sSupPr>
                        <m:e>
                          <m:d>
                            <m:dPr>
                              <m:ctrlPr>
                                <a:rPr lang="en-US" altLang="zh-CN" sz="1500" i="1">
                                  <a:latin typeface="Cambria Math" panose="02040503050406030204" pitchFamily="18" charset="0"/>
                                </a:rPr>
                              </m:ctrlPr>
                            </m:dPr>
                            <m:e>
                              <m:acc>
                                <m:accPr>
                                  <m:chr m:val="̇"/>
                                  <m:ctrlPr>
                                    <a:rPr lang="en-US" altLang="zh-CN" sz="1500" i="1">
                                      <a:latin typeface="Cambria Math" panose="02040503050406030204" pitchFamily="18" charset="0"/>
                                    </a:rPr>
                                  </m:ctrlPr>
                                </m:accPr>
                                <m:e>
                                  <m:r>
                                    <a:rPr lang="en-US" altLang="zh-CN" sz="1500" i="1">
                                      <a:latin typeface="Cambria Math" panose="02040503050406030204" pitchFamily="18" charset="0"/>
                                    </a:rPr>
                                    <m:t>𝑠</m:t>
                                  </m:r>
                                </m:e>
                              </m:acc>
                            </m:e>
                          </m:d>
                        </m:e>
                        <m:sup>
                          <m:r>
                            <a:rPr lang="en-US" altLang="zh-CN" sz="1500" b="0" i="1" smtClean="0">
                              <a:latin typeface="Cambria Math" panose="02040503050406030204" pitchFamily="18" charset="0"/>
                            </a:rPr>
                            <m:t>2</m:t>
                          </m:r>
                        </m:sup>
                      </m:sSup>
                      <m:r>
                        <a:rPr lang="en-US" altLang="zh-CN" sz="1500" b="0" i="0" smtClean="0">
                          <a:latin typeface="Cambria Math" panose="02040503050406030204" pitchFamily="18" charset="0"/>
                        </a:rPr>
                        <m:t>+</m:t>
                      </m:r>
                      <m:f>
                        <m:fPr>
                          <m:ctrlPr>
                            <a:rPr lang="en-US" altLang="zh-CN" sz="1500" b="0" i="1" smtClean="0">
                              <a:latin typeface="Cambria Math" panose="02040503050406030204" pitchFamily="18" charset="0"/>
                            </a:rPr>
                          </m:ctrlPr>
                        </m:fPr>
                        <m:num>
                          <m:r>
                            <a:rPr lang="en-US" altLang="zh-CN" sz="1500" b="0" i="1" smtClean="0">
                              <a:latin typeface="Cambria Math" panose="02040503050406030204" pitchFamily="18" charset="0"/>
                            </a:rPr>
                            <m:t>1</m:t>
                          </m:r>
                        </m:num>
                        <m:den>
                          <m:r>
                            <a:rPr lang="en-US" altLang="zh-CN" sz="1500" b="0" i="1" smtClean="0">
                              <a:latin typeface="Cambria Math" panose="02040503050406030204" pitchFamily="18" charset="0"/>
                            </a:rPr>
                            <m:t>2</m:t>
                          </m:r>
                        </m:den>
                      </m:f>
                      <m:r>
                        <a:rPr lang="en-US" altLang="zh-CN" sz="1500" b="0" i="1" smtClean="0">
                          <a:latin typeface="Cambria Math" panose="02040503050406030204" pitchFamily="18" charset="0"/>
                        </a:rPr>
                        <m:t>𝐴</m:t>
                      </m:r>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𝐾</m:t>
                          </m:r>
                        </m:e>
                        <m:sub>
                          <m:r>
                            <a:rPr lang="en-US" altLang="zh-CN" sz="1500" b="0" i="1" smtClean="0">
                              <a:latin typeface="Cambria Math" panose="02040503050406030204" pitchFamily="18" charset="0"/>
                            </a:rPr>
                            <m:t>𝐴</m:t>
                          </m:r>
                        </m:sub>
                      </m:sSub>
                      <m:sSup>
                        <m:sSupPr>
                          <m:ctrlPr>
                            <a:rPr lang="en-US" altLang="zh-CN" sz="1500" b="0" i="1" smtClean="0">
                              <a:latin typeface="Cambria Math" panose="02040503050406030204" pitchFamily="18" charset="0"/>
                            </a:rPr>
                          </m:ctrlPr>
                        </m:sSupPr>
                        <m:e>
                          <m:r>
                            <a:rPr lang="en-US" altLang="zh-CN" sz="1500" b="0" i="1" smtClean="0">
                              <a:latin typeface="Cambria Math" panose="02040503050406030204" pitchFamily="18" charset="0"/>
                            </a:rPr>
                            <m:t>𝑠</m:t>
                          </m:r>
                        </m:e>
                        <m:sup>
                          <m:r>
                            <a:rPr lang="en-US" altLang="zh-CN" sz="1500" b="0" i="1" smtClean="0">
                              <a:latin typeface="Cambria Math" panose="02040503050406030204" pitchFamily="18" charset="0"/>
                            </a:rPr>
                            <m:t>2</m:t>
                          </m:r>
                        </m:sup>
                      </m:sSup>
                    </m:oMath>
                  </m:oMathPara>
                </a14:m>
                <a:endParaRPr lang="en-US" altLang="zh-CN" sz="1500" dirty="0"/>
              </a:p>
              <a:p>
                <a:endParaRPr lang="en-US" altLang="zh-CN" sz="1500" dirty="0" smtClean="0"/>
              </a:p>
              <a:p>
                <a:r>
                  <a:rPr lang="en-US" altLang="zh-CN" sz="1500" dirty="0" smtClean="0"/>
                  <a:t>This is the </a:t>
                </a:r>
                <a:r>
                  <a:rPr lang="en-US" altLang="zh-CN" sz="1500" dirty="0" smtClean="0">
                    <a:solidFill>
                      <a:srgbClr val="FF0000"/>
                    </a:solidFill>
                  </a:rPr>
                  <a:t>harmonic vibration </a:t>
                </a:r>
                <a:r>
                  <a:rPr lang="en-US" altLang="zh-CN" sz="1500" dirty="0" smtClean="0"/>
                  <a:t>of </a:t>
                </a:r>
                <a14:m>
                  <m:oMath xmlns:m="http://schemas.openxmlformats.org/officeDocument/2006/math">
                    <m:r>
                      <a:rPr lang="en-US" altLang="zh-CN" sz="1500" b="0" i="1" smtClean="0">
                        <a:latin typeface="Cambria Math" panose="02040503050406030204" pitchFamily="18" charset="0"/>
                      </a:rPr>
                      <m:t>𝑠</m:t>
                    </m:r>
                  </m:oMath>
                </a14:m>
                <a:r>
                  <a:rPr lang="en-US" altLang="zh-CN" sz="1500" dirty="0" smtClean="0"/>
                  <a:t>.</a:t>
                </a:r>
              </a:p>
              <a:p>
                <a:pPr/>
                <a14:m>
                  <m:oMathPara xmlns:m="http://schemas.openxmlformats.org/officeDocument/2006/math">
                    <m:oMathParaPr>
                      <m:jc m:val="centerGroup"/>
                    </m:oMathParaPr>
                    <m:oMath xmlns:m="http://schemas.openxmlformats.org/officeDocument/2006/math">
                      <m:r>
                        <a:rPr lang="zh-CN" altLang="en-US" sz="1500" i="1">
                          <a:latin typeface="Cambria Math" panose="02040503050406030204" pitchFamily="18" charset="0"/>
                        </a:rPr>
                        <m:t>𝜔</m:t>
                      </m:r>
                      <m:r>
                        <a:rPr lang="en-US" altLang="zh-CN" sz="1500" i="1">
                          <a:latin typeface="Cambria Math" panose="02040503050406030204" pitchFamily="18" charset="0"/>
                        </a:rPr>
                        <m:t>=</m:t>
                      </m:r>
                      <m:rad>
                        <m:radPr>
                          <m:degHide m:val="on"/>
                          <m:ctrlPr>
                            <a:rPr lang="en-US" altLang="zh-CN" sz="1500" i="1" smtClean="0">
                              <a:latin typeface="Cambria Math" panose="02040503050406030204" pitchFamily="18" charset="0"/>
                            </a:rPr>
                          </m:ctrlPr>
                        </m:radPr>
                        <m:deg/>
                        <m:e>
                          <m:f>
                            <m:fPr>
                              <m:ctrlPr>
                                <a:rPr lang="en-US" altLang="zh-CN" sz="1500" i="1">
                                  <a:latin typeface="Cambria Math" panose="02040503050406030204" pitchFamily="18" charset="0"/>
                                </a:rPr>
                              </m:ctrlPr>
                            </m:fPr>
                            <m:num>
                              <m:sSub>
                                <m:sSubPr>
                                  <m:ctrlPr>
                                    <a:rPr lang="en-US" altLang="zh-CN" sz="1500" i="1">
                                      <a:latin typeface="Cambria Math" panose="02040503050406030204" pitchFamily="18" charset="0"/>
                                    </a:rPr>
                                  </m:ctrlPr>
                                </m:sSubPr>
                                <m:e>
                                  <m:r>
                                    <a:rPr lang="en-US" altLang="zh-CN" sz="1500" i="1">
                                      <a:latin typeface="Cambria Math" panose="02040503050406030204" pitchFamily="18" charset="0"/>
                                    </a:rPr>
                                    <m:t>𝐾</m:t>
                                  </m:r>
                                </m:e>
                                <m:sub>
                                  <m:r>
                                    <a:rPr lang="en-US" altLang="zh-CN" sz="1500" i="1">
                                      <a:latin typeface="Cambria Math" panose="02040503050406030204" pitchFamily="18" charset="0"/>
                                    </a:rPr>
                                    <m:t>𝐴</m:t>
                                  </m:r>
                                </m:sub>
                              </m:sSub>
                            </m:num>
                            <m:den>
                              <m:sSub>
                                <m:sSubPr>
                                  <m:ctrlPr>
                                    <a:rPr lang="en-US" altLang="zh-CN" sz="1500" b="0" i="1" smtClean="0">
                                      <a:latin typeface="Cambria Math" panose="02040503050406030204" pitchFamily="18" charset="0"/>
                                    </a:rPr>
                                  </m:ctrlPr>
                                </m:sSubPr>
                                <m:e>
                                  <m:r>
                                    <a:rPr lang="en-US" altLang="zh-CN" sz="1500" i="1">
                                      <a:latin typeface="Cambria Math" panose="02040503050406030204" pitchFamily="18" charset="0"/>
                                    </a:rPr>
                                    <m:t>𝐵</m:t>
                                  </m:r>
                                </m:e>
                                <m:sub>
                                  <m:r>
                                    <m:rPr>
                                      <m:sty m:val="p"/>
                                    </m:rPr>
                                    <a:rPr lang="en-US" altLang="zh-CN" sz="1500" b="0" i="0" smtClean="0">
                                      <a:latin typeface="Cambria Math" panose="02040503050406030204" pitchFamily="18" charset="0"/>
                                    </a:rPr>
                                    <m:t>nr</m:t>
                                  </m:r>
                                </m:sub>
                              </m:sSub>
                            </m:den>
                          </m:f>
                        </m:e>
                      </m:rad>
                      <m:r>
                        <a:rPr lang="en-US" altLang="zh-CN" sz="1500" b="0" i="1" smtClean="0">
                          <a:latin typeface="Cambria Math" panose="02040503050406030204" pitchFamily="18" charset="0"/>
                        </a:rPr>
                        <m:t>=</m:t>
                      </m:r>
                      <m:rad>
                        <m:radPr>
                          <m:degHide m:val="on"/>
                          <m:ctrlPr>
                            <a:rPr lang="en-US" altLang="zh-CN" sz="1500" i="1">
                              <a:latin typeface="Cambria Math" panose="02040503050406030204" pitchFamily="18" charset="0"/>
                            </a:rPr>
                          </m:ctrlPr>
                        </m:radPr>
                        <m:deg/>
                        <m:e>
                          <m:f>
                            <m:fPr>
                              <m:ctrlPr>
                                <a:rPr lang="en-US" altLang="zh-CN" sz="1500" i="1">
                                  <a:latin typeface="Cambria Math" panose="02040503050406030204" pitchFamily="18" charset="0"/>
                                </a:rPr>
                              </m:ctrlPr>
                            </m:fPr>
                            <m:num>
                              <m:sSub>
                                <m:sSubPr>
                                  <m:ctrlPr>
                                    <a:rPr lang="en-US" altLang="zh-CN" sz="1500" i="1">
                                      <a:latin typeface="Cambria Math" panose="02040503050406030204" pitchFamily="18" charset="0"/>
                                    </a:rPr>
                                  </m:ctrlPr>
                                </m:sSubPr>
                                <m:e>
                                  <m:r>
                                    <a:rPr lang="en-US" altLang="zh-CN" sz="1500" i="1">
                                      <a:latin typeface="Cambria Math" panose="02040503050406030204" pitchFamily="18" charset="0"/>
                                    </a:rPr>
                                    <m:t>𝐾</m:t>
                                  </m:r>
                                </m:e>
                                <m:sub>
                                  <m:r>
                                    <a:rPr lang="en-US" altLang="zh-CN" sz="1500" i="1">
                                      <a:latin typeface="Cambria Math" panose="02040503050406030204" pitchFamily="18" charset="0"/>
                                    </a:rPr>
                                    <m:t>𝐴</m:t>
                                  </m:r>
                                </m:sub>
                              </m:sSub>
                            </m:num>
                            <m:den>
                              <m:r>
                                <a:rPr lang="en-US" altLang="zh-CN" sz="1500" i="1">
                                  <a:latin typeface="Cambria Math" panose="02040503050406030204" pitchFamily="18" charset="0"/>
                                </a:rPr>
                                <m:t>𝑀</m:t>
                              </m:r>
                              <m:sSubSup>
                                <m:sSubSupPr>
                                  <m:ctrlPr>
                                    <a:rPr lang="en-US" altLang="zh-CN" sz="1500" i="1" smtClean="0">
                                      <a:latin typeface="Cambria Math" panose="02040503050406030204" pitchFamily="18" charset="0"/>
                                    </a:rPr>
                                  </m:ctrlPr>
                                </m:sSubSupPr>
                                <m:e>
                                  <m:r>
                                    <a:rPr lang="en-US" altLang="zh-CN" sz="1500" b="0" i="1" smtClean="0">
                                      <a:latin typeface="Cambria Math" panose="02040503050406030204" pitchFamily="18" charset="0"/>
                                    </a:rPr>
                                    <m:t>𝑅</m:t>
                                  </m:r>
                                </m:e>
                                <m:sub>
                                  <m:r>
                                    <m:rPr>
                                      <m:sty m:val="p"/>
                                    </m:rPr>
                                    <a:rPr lang="en-US" altLang="zh-CN" sz="1500" b="0" i="0" smtClean="0">
                                      <a:latin typeface="Cambria Math" panose="02040503050406030204" pitchFamily="18" charset="0"/>
                                    </a:rPr>
                                    <m:t>G</m:t>
                                  </m:r>
                                  <m:r>
                                    <a:rPr lang="en-US" altLang="zh-CN" sz="1500" b="0" i="0" smtClean="0">
                                      <a:latin typeface="Cambria Math" panose="02040503050406030204" pitchFamily="18" charset="0"/>
                                    </a:rPr>
                                    <m:t>.</m:t>
                                  </m:r>
                                  <m:r>
                                    <m:rPr>
                                      <m:sty m:val="p"/>
                                    </m:rPr>
                                    <a:rPr lang="en-US" altLang="zh-CN" sz="1500" b="0" i="0" smtClean="0">
                                      <a:latin typeface="Cambria Math" panose="02040503050406030204" pitchFamily="18" charset="0"/>
                                    </a:rPr>
                                    <m:t>S</m:t>
                                  </m:r>
                                  <m:r>
                                    <a:rPr lang="en-US" altLang="zh-CN" sz="1500" b="0" i="0" smtClean="0">
                                      <a:latin typeface="Cambria Math" panose="02040503050406030204" pitchFamily="18" charset="0"/>
                                    </a:rPr>
                                    <m:t>.</m:t>
                                  </m:r>
                                </m:sub>
                                <m:sup>
                                  <m:r>
                                    <a:rPr lang="en-US" altLang="zh-CN" sz="1500" b="0" i="1" smtClean="0">
                                      <a:latin typeface="Cambria Math" panose="02040503050406030204" pitchFamily="18" charset="0"/>
                                    </a:rPr>
                                    <m:t>2</m:t>
                                  </m:r>
                                </m:sup>
                              </m:sSubSup>
                              <m:r>
                                <a:rPr lang="en-US" altLang="zh-CN" sz="1500" b="0" i="1" smtClean="0">
                                  <a:latin typeface="Cambria Math" panose="02040503050406030204" pitchFamily="18" charset="0"/>
                                </a:rPr>
                                <m:t>/</m:t>
                              </m:r>
                              <m:r>
                                <a:rPr lang="en-US" altLang="zh-CN" sz="1500" b="0" i="1" smtClean="0">
                                  <a:latin typeface="Cambria Math" panose="02040503050406030204" pitchFamily="18" charset="0"/>
                                </a:rPr>
                                <m:t>𝐴</m:t>
                              </m:r>
                            </m:den>
                          </m:f>
                        </m:e>
                      </m:rad>
                      <m:r>
                        <a:rPr lang="en-US" altLang="zh-CN" sz="1500" b="0" i="1" smtClean="0">
                          <a:latin typeface="Cambria Math" panose="02040503050406030204" pitchFamily="18" charset="0"/>
                        </a:rPr>
                        <m:t>          </m:t>
                      </m:r>
                      <m:r>
                        <m:rPr>
                          <m:sty m:val="p"/>
                        </m:rPr>
                        <a:rPr lang="en-US" altLang="zh-CN" sz="1500" b="0" i="0" smtClean="0">
                          <a:latin typeface="Cambria Math" panose="02040503050406030204" pitchFamily="18" charset="0"/>
                        </a:rPr>
                        <m:t>with</m:t>
                      </m:r>
                      <m:r>
                        <a:rPr lang="en-US" altLang="zh-CN" sz="1500" b="0" i="0" smtClean="0">
                          <a:latin typeface="Cambria Math" panose="02040503050406030204" pitchFamily="18" charset="0"/>
                        </a:rPr>
                        <m:t>  </m:t>
                      </m:r>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𝐵</m:t>
                          </m:r>
                        </m:e>
                        <m:sub>
                          <m:r>
                            <m:rPr>
                              <m:sty m:val="p"/>
                            </m:rPr>
                            <a:rPr lang="en-US" altLang="zh-CN" sz="1500" b="0" i="0" smtClean="0">
                              <a:latin typeface="Cambria Math" panose="02040503050406030204" pitchFamily="18" charset="0"/>
                            </a:rPr>
                            <m:t>nr</m:t>
                          </m:r>
                        </m:sub>
                      </m:sSub>
                      <m:r>
                        <a:rPr lang="en-US" altLang="zh-CN" sz="1500" b="0" i="1" smtClean="0">
                          <a:latin typeface="Cambria Math" panose="02040503050406030204" pitchFamily="18" charset="0"/>
                        </a:rPr>
                        <m:t>= </m:t>
                      </m:r>
                      <m:f>
                        <m:fPr>
                          <m:ctrlPr>
                            <a:rPr lang="en-US" altLang="zh-CN" sz="1500" b="0" i="1" smtClean="0">
                              <a:latin typeface="Cambria Math" panose="02040503050406030204" pitchFamily="18" charset="0"/>
                            </a:rPr>
                          </m:ctrlPr>
                        </m:fPr>
                        <m:num>
                          <m:r>
                            <a:rPr lang="en-US" altLang="zh-CN" sz="1500" b="0" i="1" smtClean="0">
                              <a:latin typeface="Cambria Math" panose="02040503050406030204" pitchFamily="18" charset="0"/>
                            </a:rPr>
                            <m:t>1</m:t>
                          </m:r>
                        </m:num>
                        <m:den>
                          <m:r>
                            <a:rPr lang="en-US" altLang="zh-CN" sz="1500" b="0" i="1" smtClean="0">
                              <a:latin typeface="Cambria Math" panose="02040503050406030204" pitchFamily="18" charset="0"/>
                            </a:rPr>
                            <m:t>𝐴</m:t>
                          </m:r>
                        </m:den>
                      </m:f>
                      <m:r>
                        <a:rPr lang="en-US" altLang="zh-CN" sz="1500" i="1">
                          <a:latin typeface="Cambria Math" panose="02040503050406030204" pitchFamily="18" charset="0"/>
                        </a:rPr>
                        <m:t>𝑀</m:t>
                      </m:r>
                      <m:sSubSup>
                        <m:sSubSupPr>
                          <m:ctrlPr>
                            <a:rPr lang="en-US" altLang="zh-CN" sz="1500" i="1">
                              <a:latin typeface="Cambria Math" panose="02040503050406030204" pitchFamily="18" charset="0"/>
                            </a:rPr>
                          </m:ctrlPr>
                        </m:sSubSupPr>
                        <m:e>
                          <m:r>
                            <a:rPr lang="en-US" altLang="zh-CN" sz="1500" i="1">
                              <a:latin typeface="Cambria Math" panose="02040503050406030204" pitchFamily="18" charset="0"/>
                            </a:rPr>
                            <m:t>𝑅</m:t>
                          </m:r>
                        </m:e>
                        <m:sub>
                          <m:r>
                            <m:rPr>
                              <m:sty m:val="p"/>
                            </m:rPr>
                            <a:rPr lang="en-US" altLang="zh-CN" sz="1500">
                              <a:latin typeface="Cambria Math" panose="02040503050406030204" pitchFamily="18" charset="0"/>
                            </a:rPr>
                            <m:t>G</m:t>
                          </m:r>
                          <m:r>
                            <a:rPr lang="en-US" altLang="zh-CN" sz="1500">
                              <a:latin typeface="Cambria Math" panose="02040503050406030204" pitchFamily="18" charset="0"/>
                            </a:rPr>
                            <m:t>.</m:t>
                          </m:r>
                          <m:r>
                            <m:rPr>
                              <m:sty m:val="p"/>
                            </m:rPr>
                            <a:rPr lang="en-US" altLang="zh-CN" sz="1500">
                              <a:latin typeface="Cambria Math" panose="02040503050406030204" pitchFamily="18" charset="0"/>
                            </a:rPr>
                            <m:t>S</m:t>
                          </m:r>
                          <m:r>
                            <a:rPr lang="en-US" altLang="zh-CN" sz="1500">
                              <a:latin typeface="Cambria Math" panose="02040503050406030204" pitchFamily="18" charset="0"/>
                            </a:rPr>
                            <m:t>.</m:t>
                          </m:r>
                        </m:sub>
                        <m:sup>
                          <m:r>
                            <a:rPr lang="en-US" altLang="zh-CN" sz="1500" i="1">
                              <a:latin typeface="Cambria Math" panose="02040503050406030204" pitchFamily="18" charset="0"/>
                            </a:rPr>
                            <m:t>2</m:t>
                          </m:r>
                        </m:sup>
                      </m:sSubSup>
                    </m:oMath>
                  </m:oMathPara>
                </a14:m>
                <a:endParaRPr lang="en-US" altLang="zh-CN" sz="1500" i="1" dirty="0" smtClean="0"/>
              </a:p>
              <a:p>
                <a14:m>
                  <m:oMath xmlns:m="http://schemas.openxmlformats.org/officeDocument/2006/math">
                    <m:sSub>
                      <m:sSubPr>
                        <m:ctrlPr>
                          <a:rPr lang="en-US" altLang="zh-CN" sz="1500" i="1" dirty="0" smtClean="0">
                            <a:latin typeface="Cambria Math" panose="02040503050406030204" pitchFamily="18" charset="0"/>
                          </a:rPr>
                        </m:ctrlPr>
                      </m:sSubPr>
                      <m:e>
                        <m:r>
                          <a:rPr lang="en-US" altLang="zh-CN" sz="1500" b="0" i="1" dirty="0" smtClean="0">
                            <a:latin typeface="Cambria Math" panose="02040503050406030204" pitchFamily="18" charset="0"/>
                          </a:rPr>
                          <m:t>𝐵</m:t>
                        </m:r>
                      </m:e>
                      <m:sub>
                        <m:r>
                          <m:rPr>
                            <m:sty m:val="p"/>
                          </m:rPr>
                          <a:rPr lang="en-US" altLang="zh-CN" sz="1500" b="0" i="0" dirty="0" smtClean="0">
                            <a:latin typeface="Cambria Math" panose="02040503050406030204" pitchFamily="18" charset="0"/>
                          </a:rPr>
                          <m:t>nr</m:t>
                        </m:r>
                      </m:sub>
                    </m:sSub>
                  </m:oMath>
                </a14:m>
                <a:r>
                  <a:rPr lang="en-US" altLang="zh-CN" sz="1500" dirty="0" smtClean="0"/>
                  <a:t> is the </a:t>
                </a:r>
                <a:r>
                  <a:rPr lang="en-US" altLang="zh-CN" sz="1500" b="1" dirty="0" smtClean="0"/>
                  <a:t>non-relativistic mass parameter</a:t>
                </a:r>
                <a:r>
                  <a:rPr lang="en-US" altLang="zh-CN" sz="1500" dirty="0" smtClean="0"/>
                  <a:t>.</a:t>
                </a:r>
              </a:p>
              <a:p>
                <a:endParaRPr lang="en-US" altLang="zh-CN" sz="1500" dirty="0"/>
              </a:p>
              <a:p>
                <a:r>
                  <a:rPr lang="en-US" altLang="zh-CN" sz="1500" dirty="0" smtClean="0">
                    <a:solidFill>
                      <a:srgbClr val="0000FF"/>
                    </a:solidFill>
                  </a:rPr>
                  <a:t>J.P. </a:t>
                </a:r>
                <a:r>
                  <a:rPr lang="en-US" altLang="zh-CN" sz="1500" dirty="0" err="1" smtClean="0">
                    <a:solidFill>
                      <a:srgbClr val="0000FF"/>
                    </a:solidFill>
                  </a:rPr>
                  <a:t>Blaizot</a:t>
                </a:r>
                <a:r>
                  <a:rPr lang="en-US" altLang="zh-CN" sz="1500" dirty="0" smtClean="0">
                    <a:solidFill>
                      <a:srgbClr val="0000FF"/>
                    </a:solidFill>
                  </a:rPr>
                  <a:t>, Phys. Rep. 64 (1980) 171</a:t>
                </a:r>
              </a:p>
              <a:p>
                <a:r>
                  <a:rPr lang="en-US" altLang="zh-CN" sz="1500" dirty="0" smtClean="0">
                    <a:solidFill>
                      <a:srgbClr val="0000FF"/>
                    </a:solidFill>
                  </a:rPr>
                  <a:t>Z.X. Wang, Nuclear Matter, Beijing: Peking University Press, 2014 (in Chinese)</a:t>
                </a:r>
                <a:endParaRPr lang="en-US" altLang="zh-CN" sz="1500" dirty="0">
                  <a:solidFill>
                    <a:srgbClr val="0000FF"/>
                  </a:solidFill>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547007" y="1163280"/>
                <a:ext cx="7135369" cy="5121980"/>
              </a:xfrm>
              <a:prstGeom prst="rect">
                <a:avLst/>
              </a:prstGeom>
              <a:blipFill rotWithShape="0">
                <a:blip r:embed="rId2"/>
                <a:stretch>
                  <a:fillRect l="-342" t="-238" b="-357"/>
                </a:stretch>
              </a:blipFill>
            </p:spPr>
            <p:txBody>
              <a:bodyPr/>
              <a:lstStyle/>
              <a:p>
                <a:r>
                  <a:rPr lang="zh-CN" altLang="en-US">
                    <a:noFill/>
                  </a:rPr>
                  <a:t> </a:t>
                </a:r>
              </a:p>
            </p:txBody>
          </p:sp>
        </mc:Fallback>
      </mc:AlternateContent>
      <p:sp>
        <p:nvSpPr>
          <p:cNvPr id="8" name="矩形 7"/>
          <p:cNvSpPr/>
          <p:nvPr/>
        </p:nvSpPr>
        <p:spPr>
          <a:xfrm>
            <a:off x="8613321" y="6043839"/>
            <a:ext cx="530679"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10</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58086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 y="284389"/>
            <a:ext cx="4988378" cy="529772"/>
            <a:chOff x="0" y="284389"/>
            <a:chExt cx="1692275" cy="529772"/>
          </a:xfrm>
        </p:grpSpPr>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Relativistic mass parameter</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矩形 6"/>
          <p:cNvSpPr/>
          <p:nvPr/>
        </p:nvSpPr>
        <p:spPr>
          <a:xfrm>
            <a:off x="8613321" y="6043839"/>
            <a:ext cx="530679"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11</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 name="文本框 4"/>
              <p:cNvSpPr txBox="1"/>
              <p:nvPr/>
            </p:nvSpPr>
            <p:spPr>
              <a:xfrm>
                <a:off x="961423" y="1073699"/>
                <a:ext cx="7380059" cy="5293885"/>
              </a:xfrm>
              <a:prstGeom prst="rect">
                <a:avLst/>
              </a:prstGeom>
              <a:solidFill>
                <a:schemeClr val="bg1"/>
              </a:solidFill>
            </p:spPr>
            <p:txBody>
              <a:bodyPr wrap="square" rtlCol="0">
                <a:spAutoFit/>
              </a:bodyPr>
              <a:lstStyle/>
              <a:p>
                <a:r>
                  <a:rPr lang="en-US" altLang="zh-CN" sz="1600" dirty="0" smtClean="0"/>
                  <a:t>Lorentz boost on the constrained spinors,</a:t>
                </a:r>
              </a:p>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zh-CN" altLang="en-US" sz="1600" i="1">
                              <a:latin typeface="Cambria Math" panose="02040503050406030204" pitchFamily="18" charset="0"/>
                            </a:rPr>
                            <m:t>𝜓</m:t>
                          </m:r>
                        </m:e>
                        <m:sub>
                          <m:r>
                            <a:rPr lang="en-US" altLang="zh-CN" sz="1600" b="0" i="1" smtClean="0">
                              <a:latin typeface="Cambria Math" panose="02040503050406030204" pitchFamily="18" charset="0"/>
                            </a:rPr>
                            <m:t>𝑖</m:t>
                          </m:r>
                        </m:sub>
                      </m:sSub>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𝑥</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𝑡</m:t>
                          </m:r>
                        </m:e>
                      </m:d>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1</m:t>
                          </m:r>
                        </m:num>
                        <m:den>
                          <m:rad>
                            <m:radPr>
                              <m:degHide m:val="on"/>
                              <m:ctrlPr>
                                <a:rPr lang="en-US" altLang="zh-CN" sz="1600" b="0" i="1" smtClean="0">
                                  <a:latin typeface="Cambria Math" panose="02040503050406030204" pitchFamily="18" charset="0"/>
                                </a:rPr>
                              </m:ctrlPr>
                            </m:radPr>
                            <m:deg/>
                            <m:e>
                              <m:r>
                                <a:rPr lang="zh-CN" altLang="en-US" sz="1600" b="0" i="1" smtClean="0">
                                  <a:latin typeface="Cambria Math" panose="02040503050406030204" pitchFamily="18" charset="0"/>
                                </a:rPr>
                                <m:t>𝛾</m:t>
                              </m:r>
                            </m:e>
                          </m:rad>
                        </m:den>
                      </m:f>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𝑆</m:t>
                          </m:r>
                        </m:e>
                      </m:acc>
                      <m:d>
                        <m:dPr>
                          <m:ctrlPr>
                            <a:rPr lang="en-US" altLang="zh-CN" sz="1600" b="0" i="1" smtClean="0">
                              <a:latin typeface="Cambria Math" panose="02040503050406030204" pitchFamily="18" charset="0"/>
                            </a:rPr>
                          </m:ctrlPr>
                        </m:dPr>
                        <m:e>
                          <m:r>
                            <a:rPr lang="en-US" altLang="zh-CN" sz="1600" b="1" i="1" smtClean="0">
                              <a:latin typeface="Cambria Math" panose="02040503050406030204" pitchFamily="18" charset="0"/>
                            </a:rPr>
                            <m:t>𝒗</m:t>
                          </m:r>
                        </m:e>
                      </m:d>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𝜓</m:t>
                          </m:r>
                        </m:e>
                        <m:sub>
                          <m:r>
                            <a:rPr lang="en-US" altLang="zh-CN" sz="1600" i="1">
                              <a:latin typeface="Cambria Math" panose="02040503050406030204" pitchFamily="18" charset="0"/>
                            </a:rPr>
                            <m:t>𝑖</m:t>
                          </m:r>
                        </m:sub>
                      </m:sSub>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𝑥</m:t>
                          </m:r>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𝜆</m:t>
                          </m:r>
                        </m:e>
                      </m:d>
                    </m:oMath>
                  </m:oMathPara>
                </a14:m>
                <a:endParaRPr lang="en-US" altLang="zh-CN" sz="1600" b="0" dirty="0" smtClean="0"/>
              </a:p>
              <a:p>
                <a:endParaRPr lang="en-US" altLang="zh-CN" sz="1600" dirty="0" smtClean="0"/>
              </a:p>
              <a:p>
                <a:pPr/>
                <a14:m>
                  <m:oMathPara xmlns:m="http://schemas.openxmlformats.org/officeDocument/2006/math">
                    <m:oMathParaPr>
                      <m:jc m:val="centerGroup"/>
                    </m:oMathParaPr>
                    <m:oMath xmlns:m="http://schemas.openxmlformats.org/officeDocument/2006/math">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𝑆</m:t>
                          </m:r>
                        </m:e>
                      </m:acc>
                      <m:d>
                        <m:dPr>
                          <m:ctrlPr>
                            <a:rPr lang="en-US" altLang="zh-CN" sz="1600" i="1">
                              <a:latin typeface="Cambria Math" panose="02040503050406030204" pitchFamily="18" charset="0"/>
                            </a:rPr>
                          </m:ctrlPr>
                        </m:dPr>
                        <m:e>
                          <m:r>
                            <a:rPr lang="en-US" altLang="zh-CN" sz="1600" b="1" i="1">
                              <a:latin typeface="Cambria Math" panose="02040503050406030204" pitchFamily="18" charset="0"/>
                            </a:rPr>
                            <m:t>𝒗</m:t>
                          </m:r>
                        </m:e>
                      </m:d>
                      <m:r>
                        <a:rPr lang="en-US" altLang="zh-CN" sz="1600" b="0" i="1" smtClean="0">
                          <a:latin typeface="Cambria Math" panose="02040503050406030204" pitchFamily="18" charset="0"/>
                        </a:rPr>
                        <m:t>=</m:t>
                      </m:r>
                      <m:r>
                        <m:rPr>
                          <m:sty m:val="p"/>
                        </m:rPr>
                        <a:rPr lang="en-US" altLang="zh-CN" sz="1600" b="0" i="0" smtClean="0">
                          <a:latin typeface="Cambria Math" panose="02040503050406030204" pitchFamily="18" charset="0"/>
                        </a:rPr>
                        <m:t>cosh</m:t>
                      </m:r>
                      <m:d>
                        <m:dPr>
                          <m:ctrlPr>
                            <a:rPr lang="en-US" altLang="zh-CN" sz="1600" b="0" i="1" smtClean="0">
                              <a:latin typeface="Cambria Math" panose="02040503050406030204" pitchFamily="18" charset="0"/>
                            </a:rPr>
                          </m:ctrlPr>
                        </m:dPr>
                        <m:e>
                          <m:f>
                            <m:fPr>
                              <m:ctrlPr>
                                <a:rPr lang="en-US" altLang="zh-CN" sz="1600" b="0" i="1" smtClean="0">
                                  <a:latin typeface="Cambria Math" panose="02040503050406030204" pitchFamily="18" charset="0"/>
                                </a:rPr>
                              </m:ctrlPr>
                            </m:fPr>
                            <m:num>
                              <m:r>
                                <a:rPr lang="zh-CN" altLang="en-US" sz="1600" b="0" i="1" smtClean="0">
                                  <a:latin typeface="Cambria Math" panose="02040503050406030204" pitchFamily="18" charset="0"/>
                                </a:rPr>
                                <m:t>𝜙</m:t>
                              </m:r>
                            </m:num>
                            <m:den>
                              <m:r>
                                <a:rPr lang="en-US" altLang="zh-CN" sz="1600" b="0" i="1" smtClean="0">
                                  <a:latin typeface="Cambria Math" panose="02040503050406030204" pitchFamily="18" charset="0"/>
                                </a:rPr>
                                <m:t>2</m:t>
                              </m:r>
                            </m:den>
                          </m:f>
                        </m:e>
                      </m:d>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𝛼</m:t>
                      </m:r>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1" i="1" smtClean="0">
                              <a:latin typeface="Cambria Math" panose="02040503050406030204" pitchFamily="18" charset="0"/>
                            </a:rPr>
                            <m:t>𝒗</m:t>
                          </m:r>
                        </m:num>
                        <m:den>
                          <m:d>
                            <m:dPr>
                              <m:begChr m:val="|"/>
                              <m:endChr m:val="|"/>
                              <m:ctrlPr>
                                <a:rPr lang="en-US" altLang="zh-CN" sz="1600" b="0" i="1" smtClean="0">
                                  <a:latin typeface="Cambria Math" panose="02040503050406030204" pitchFamily="18" charset="0"/>
                                </a:rPr>
                              </m:ctrlPr>
                            </m:dPr>
                            <m:e>
                              <m:r>
                                <a:rPr lang="en-US" altLang="zh-CN" sz="1600" b="1" i="1">
                                  <a:latin typeface="Cambria Math" panose="02040503050406030204" pitchFamily="18" charset="0"/>
                                </a:rPr>
                                <m:t>𝒗</m:t>
                              </m:r>
                            </m:e>
                          </m:d>
                        </m:den>
                      </m:f>
                      <m:r>
                        <m:rPr>
                          <m:sty m:val="p"/>
                        </m:rPr>
                        <a:rPr lang="en-US" altLang="zh-CN" sz="1600" b="0" i="0" smtClean="0">
                          <a:latin typeface="Cambria Math" panose="02040503050406030204" pitchFamily="18" charset="0"/>
                        </a:rPr>
                        <m:t>sinh</m:t>
                      </m:r>
                      <m:d>
                        <m:dPr>
                          <m:ctrlPr>
                            <a:rPr lang="en-US" altLang="zh-CN" sz="1600" i="1">
                              <a:latin typeface="Cambria Math" panose="02040503050406030204" pitchFamily="18" charset="0"/>
                            </a:rPr>
                          </m:ctrlPr>
                        </m:dPr>
                        <m:e>
                          <m:f>
                            <m:fPr>
                              <m:ctrlPr>
                                <a:rPr lang="en-US" altLang="zh-CN" sz="1600" i="1">
                                  <a:latin typeface="Cambria Math" panose="02040503050406030204" pitchFamily="18" charset="0"/>
                                </a:rPr>
                              </m:ctrlPr>
                            </m:fPr>
                            <m:num>
                              <m:r>
                                <a:rPr lang="zh-CN" altLang="en-US" sz="1600" i="1">
                                  <a:latin typeface="Cambria Math" panose="02040503050406030204" pitchFamily="18" charset="0"/>
                                </a:rPr>
                                <m:t>𝜙</m:t>
                              </m:r>
                            </m:num>
                            <m:den>
                              <m:r>
                                <a:rPr lang="en-US" altLang="zh-CN" sz="1600" i="1">
                                  <a:latin typeface="Cambria Math" panose="02040503050406030204" pitchFamily="18" charset="0"/>
                                </a:rPr>
                                <m:t>2</m:t>
                              </m:r>
                            </m:den>
                          </m:f>
                        </m:e>
                      </m:d>
                    </m:oMath>
                  </m:oMathPara>
                </a14:m>
                <a:endParaRPr lang="en-US" altLang="zh-CN" sz="1600" b="1" i="1" dirty="0" smtClean="0">
                  <a:latin typeface="Cambria Math" panose="02040503050406030204" pitchFamily="18" charset="0"/>
                </a:endParaRPr>
              </a:p>
              <a:p>
                <a:endParaRPr lang="en-US" altLang="zh-CN" sz="1600" b="1" i="1" dirty="0" smtClean="0">
                  <a:latin typeface="Cambria Math" panose="02040503050406030204" pitchFamily="18" charset="0"/>
                </a:endParaRPr>
              </a:p>
              <a:p>
                <a14:m>
                  <m:oMath xmlns:m="http://schemas.openxmlformats.org/officeDocument/2006/math">
                    <m:acc>
                      <m:accPr>
                        <m:chr m:val="̂"/>
                        <m:ctrlPr>
                          <a:rPr lang="zh-CN" altLang="en-US" sz="1600" i="1" smtClean="0">
                            <a:latin typeface="Cambria Math" panose="02040503050406030204" pitchFamily="18" charset="0"/>
                          </a:rPr>
                        </m:ctrlPr>
                      </m:accPr>
                      <m:e>
                        <m:r>
                          <a:rPr lang="en-US" altLang="zh-CN" sz="1600" b="0" i="1" smtClean="0">
                            <a:latin typeface="Cambria Math" panose="02040503050406030204" pitchFamily="18" charset="0"/>
                          </a:rPr>
                          <m:t>𝑆</m:t>
                        </m:r>
                      </m:e>
                    </m:acc>
                    <m:r>
                      <a:rPr lang="en-US" altLang="zh-CN" sz="1600" b="0" i="1" smtClean="0">
                        <a:latin typeface="Cambria Math" panose="02040503050406030204" pitchFamily="18" charset="0"/>
                      </a:rPr>
                      <m:t>(</m:t>
                    </m:r>
                    <m:r>
                      <a:rPr lang="en-US" altLang="zh-CN" sz="1600" b="1" i="1" smtClean="0">
                        <a:latin typeface="Cambria Math" panose="02040503050406030204" pitchFamily="18" charset="0"/>
                      </a:rPr>
                      <m:t>𝒗</m:t>
                    </m:r>
                    <m:r>
                      <a:rPr lang="en-US" altLang="zh-CN" sz="1600" b="0" i="1" smtClean="0">
                        <a:latin typeface="Cambria Math" panose="02040503050406030204" pitchFamily="18" charset="0"/>
                      </a:rPr>
                      <m:t>)</m:t>
                    </m:r>
                  </m:oMath>
                </a14:m>
                <a:r>
                  <a:rPr lang="zh-CN" altLang="en-US" sz="1600" dirty="0" smtClean="0"/>
                  <a:t> </a:t>
                </a:r>
                <a:r>
                  <a:rPr lang="en-US" altLang="zh-CN" sz="1600" dirty="0" smtClean="0"/>
                  <a:t>is the Hermitian local Lorentz boost operator.</a:t>
                </a:r>
              </a:p>
              <a:p>
                <a:r>
                  <a:rPr lang="en-US" altLang="zh-CN" sz="1600" dirty="0" smtClean="0"/>
                  <a:t>Use the continuity equation,</a:t>
                </a:r>
                <a:endParaRPr lang="en-US" altLang="zh-CN" sz="1600" dirty="0"/>
              </a:p>
              <a:p>
                <a:pPr>
                  <a:lnSpc>
                    <a:spcPct val="110000"/>
                  </a:lnSpc>
                </a:pPr>
                <a14:m>
                  <m:oMathPara xmlns:m="http://schemas.openxmlformats.org/officeDocument/2006/math">
                    <m:oMathParaPr>
                      <m:jc m:val="centerGroup"/>
                    </m:oMathParaPr>
                    <m:oMath xmlns:m="http://schemas.openxmlformats.org/officeDocument/2006/math">
                      <m:acc>
                        <m:accPr>
                          <m:chr m:val="̇"/>
                          <m:ctrlPr>
                            <a:rPr lang="en-US" altLang="zh-CN" sz="1600" i="1" smtClean="0">
                              <a:latin typeface="Cambria Math" panose="02040503050406030204" pitchFamily="18" charset="0"/>
                            </a:rPr>
                          </m:ctrlPr>
                        </m:accPr>
                        <m:e>
                          <m:r>
                            <a:rPr lang="en-US" altLang="zh-CN" sz="1600" b="0" i="1" smtClean="0">
                              <a:latin typeface="Cambria Math" panose="02040503050406030204" pitchFamily="18" charset="0"/>
                            </a:rPr>
                            <m:t>𝑠</m:t>
                          </m:r>
                        </m:e>
                      </m:acc>
                      <m:f>
                        <m:fPr>
                          <m:ctrlPr>
                            <a:rPr lang="en-US" altLang="zh-CN" sz="1600" i="1" smtClean="0">
                              <a:latin typeface="Cambria Math" panose="02040503050406030204" pitchFamily="18" charset="0"/>
                            </a:rPr>
                          </m:ctrlPr>
                        </m:fPr>
                        <m:num>
                          <m:r>
                            <a:rPr lang="zh-CN" altLang="en-US" sz="1600" i="1" smtClean="0">
                              <a:latin typeface="Cambria Math" panose="02040503050406030204" pitchFamily="18" charset="0"/>
                            </a:rPr>
                            <m:t>𝜕</m:t>
                          </m:r>
                          <m:r>
                            <a:rPr lang="en-US" altLang="zh-CN" sz="1600" b="0" i="1" smtClean="0">
                              <a:latin typeface="Cambria Math" panose="02040503050406030204" pitchFamily="18" charset="0"/>
                            </a:rPr>
                            <m:t>𝜌</m:t>
                          </m:r>
                          <m:r>
                            <a:rPr lang="en-US" altLang="zh-CN" sz="1600" b="0" i="1" smtClean="0">
                              <a:latin typeface="Cambria Math" panose="02040503050406030204" pitchFamily="18" charset="0"/>
                            </a:rPr>
                            <m:t>(</m:t>
                          </m:r>
                          <m:r>
                            <a:rPr lang="en-US" altLang="zh-CN" sz="1600" b="1" i="1" smtClean="0">
                              <a:latin typeface="Cambria Math" panose="02040503050406030204" pitchFamily="18" charset="0"/>
                            </a:rPr>
                            <m:t>𝒓</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𝜆</m:t>
                          </m:r>
                          <m:r>
                            <a:rPr lang="en-US" altLang="zh-CN" sz="1600" b="0" i="1" smtClean="0">
                              <a:latin typeface="Cambria Math" panose="02040503050406030204" pitchFamily="18" charset="0"/>
                            </a:rPr>
                            <m:t>)</m:t>
                          </m:r>
                        </m:num>
                        <m:den>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𝑠</m:t>
                          </m:r>
                        </m:den>
                      </m:f>
                      <m:r>
                        <a:rPr lang="en-US" altLang="zh-CN" sz="1600" b="0" i="1" smtClean="0">
                          <a:latin typeface="Cambria Math" panose="02040503050406030204" pitchFamily="18" charset="0"/>
                        </a:rPr>
                        <m:t>+</m:t>
                      </m:r>
                      <m:r>
                        <a:rPr lang="en-US" altLang="zh-CN" sz="1600" b="0" i="0" smtClean="0">
                          <a:latin typeface="Cambria Math" panose="02040503050406030204" pitchFamily="18" charset="0"/>
                        </a:rPr>
                        <m:t>𝛻</m:t>
                      </m:r>
                      <m:r>
                        <a:rPr lang="en-US" altLang="zh-CN" sz="1600" b="0" i="1" smtClean="0">
                          <a:latin typeface="Cambria Math" panose="02040503050406030204" pitchFamily="18" charset="0"/>
                        </a:rPr>
                        <m:t>⋅</m:t>
                      </m:r>
                      <m:d>
                        <m:dPr>
                          <m:begChr m:val="["/>
                          <m:endChr m:val="]"/>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𝜌</m:t>
                          </m:r>
                          <m:d>
                            <m:dPr>
                              <m:ctrlPr>
                                <a:rPr lang="en-US" altLang="zh-CN" sz="1600" b="0" i="1" smtClean="0">
                                  <a:latin typeface="Cambria Math" panose="02040503050406030204" pitchFamily="18" charset="0"/>
                                </a:rPr>
                              </m:ctrlPr>
                            </m:dPr>
                            <m:e>
                              <m:r>
                                <a:rPr lang="en-US" altLang="zh-CN" sz="1600" b="1" i="1" smtClean="0">
                                  <a:latin typeface="Cambria Math" panose="02040503050406030204" pitchFamily="18" charset="0"/>
                                </a:rPr>
                                <m:t>𝒓</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𝜆</m:t>
                              </m:r>
                            </m:e>
                          </m:d>
                          <m:r>
                            <a:rPr lang="en-US" altLang="zh-CN" sz="1600" b="1" i="1" smtClean="0">
                              <a:latin typeface="Cambria Math" panose="02040503050406030204" pitchFamily="18" charset="0"/>
                            </a:rPr>
                            <m:t>𝒗</m:t>
                          </m:r>
                          <m:d>
                            <m:dPr>
                              <m:ctrlPr>
                                <a:rPr lang="en-US" altLang="zh-CN" sz="1600" b="0" i="1" smtClean="0">
                                  <a:latin typeface="Cambria Math" panose="02040503050406030204" pitchFamily="18" charset="0"/>
                                </a:rPr>
                              </m:ctrlPr>
                            </m:dPr>
                            <m:e>
                              <m:r>
                                <a:rPr lang="en-US" altLang="zh-CN" sz="1600" b="1" i="1" smtClean="0">
                                  <a:latin typeface="Cambria Math" panose="02040503050406030204" pitchFamily="18" charset="0"/>
                                </a:rPr>
                                <m:t>𝒓</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𝑡</m:t>
                              </m:r>
                            </m:e>
                          </m:d>
                        </m:e>
                      </m:d>
                      <m:r>
                        <a:rPr lang="en-US" altLang="zh-CN" sz="1600" b="0" i="1" smtClean="0">
                          <a:latin typeface="Cambria Math" panose="02040503050406030204" pitchFamily="18" charset="0"/>
                        </a:rPr>
                        <m:t>=0</m:t>
                      </m:r>
                    </m:oMath>
                  </m:oMathPara>
                </a14:m>
                <a:endParaRPr lang="en-US" altLang="zh-CN" sz="1600" dirty="0" smtClean="0"/>
              </a:p>
              <a:p>
                <a:pPr>
                  <a:lnSpc>
                    <a:spcPct val="110000"/>
                  </a:lnSpc>
                </a:pPr>
                <a:r>
                  <a:rPr lang="en-US" altLang="zh-CN" sz="1600" dirty="0" smtClean="0"/>
                  <a:t>The mass parameter of the monopole vibration is obtained as,</a:t>
                </a:r>
              </a:p>
              <a:p>
                <a:pPr>
                  <a:lnSpc>
                    <a:spcPct val="110000"/>
                  </a:lnSpc>
                </a:pPr>
                <a14:m>
                  <m:oMathPara xmlns:m="http://schemas.openxmlformats.org/officeDocument/2006/math">
                    <m:oMathParaPr>
                      <m:jc m:val="left"/>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𝐵</m:t>
                          </m:r>
                        </m:e>
                        <m:sub>
                          <m:r>
                            <m:rPr>
                              <m:sty m:val="p"/>
                            </m:rPr>
                            <a:rPr lang="en-US" altLang="zh-CN" sz="1600" b="0" i="0" smtClean="0">
                              <a:latin typeface="Cambria Math" panose="02040503050406030204" pitchFamily="18" charset="0"/>
                            </a:rPr>
                            <m:t>rel</m:t>
                          </m:r>
                        </m:sub>
                      </m:sSub>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𝐴</m:t>
                          </m:r>
                        </m:e>
                        <m:sup>
                          <m:r>
                            <a:rPr lang="en-US" altLang="zh-CN" sz="1600" b="0" i="1" smtClean="0">
                              <a:latin typeface="Cambria Math" panose="02040503050406030204" pitchFamily="18" charset="0"/>
                            </a:rPr>
                            <m:t>−1</m:t>
                          </m:r>
                        </m:sup>
                      </m:sSup>
                      <m:nary>
                        <m:naryPr>
                          <m:limLoc m:val="undOvr"/>
                          <m:subHide m:val="on"/>
                          <m:supHide m:val="on"/>
                          <m:ctrlPr>
                            <a:rPr lang="en-US" altLang="zh-CN" sz="1600" b="0" i="1" smtClean="0">
                              <a:latin typeface="Cambria Math" panose="02040503050406030204" pitchFamily="18" charset="0"/>
                            </a:rPr>
                          </m:ctrlPr>
                        </m:naryPr>
                        <m:sub/>
                        <m:sup/>
                        <m:e>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𝑢</m:t>
                              </m:r>
                            </m:e>
                            <m:sup>
                              <m:r>
                                <a:rPr lang="en-US" altLang="zh-CN" sz="1600" b="0" i="1" smtClean="0">
                                  <a:latin typeface="Cambria Math" panose="02040503050406030204" pitchFamily="18" charset="0"/>
                                </a:rPr>
                                <m:t>2</m:t>
                              </m:r>
                            </m:sup>
                          </m:sSup>
                          <m:d>
                            <m:dPr>
                              <m:ctrlPr>
                                <a:rPr lang="en-US" altLang="zh-CN" sz="1600" b="0" i="1" smtClean="0">
                                  <a:latin typeface="Cambria Math" panose="02040503050406030204" pitchFamily="18" charset="0"/>
                                </a:rPr>
                              </m:ctrlPr>
                            </m:dPr>
                            <m:e>
                              <m:r>
                                <a:rPr lang="en-US" altLang="zh-CN" sz="1600" b="1" i="1" smtClean="0">
                                  <a:latin typeface="Cambria Math" panose="02040503050406030204" pitchFamily="18" charset="0"/>
                                </a:rPr>
                                <m:t>𝒓</m:t>
                              </m:r>
                            </m:e>
                          </m:d>
                          <m:sSub>
                            <m:sSubPr>
                              <m:ctrlPr>
                                <a:rPr lang="en-US" altLang="zh-CN" sz="1600" b="0" i="1" smtClean="0">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ℋ</m:t>
                              </m:r>
                            </m:e>
                            <m:sub>
                              <m:r>
                                <m:rPr>
                                  <m:sty m:val="p"/>
                                </m:rPr>
                                <a:rPr lang="en-US" altLang="zh-CN" sz="1600" b="0" i="0" smtClean="0">
                                  <a:latin typeface="Cambria Math" panose="02040503050406030204" pitchFamily="18" charset="0"/>
                                  <a:ea typeface="Cambria Math" panose="02040503050406030204" pitchFamily="18" charset="0"/>
                                </a:rPr>
                                <m:t>RMF</m:t>
                              </m:r>
                            </m:sub>
                          </m:sSub>
                          <m:r>
                            <a:rPr lang="en-US" altLang="zh-CN" sz="1600" b="0" i="1" smtClean="0">
                              <a:latin typeface="Cambria Math" panose="02040503050406030204" pitchFamily="18" charset="0"/>
                              <a:ea typeface="Cambria Math" panose="02040503050406030204" pitchFamily="18" charset="0"/>
                            </a:rPr>
                            <m:t>(</m:t>
                          </m:r>
                          <m:r>
                            <a:rPr lang="en-US" altLang="zh-CN" sz="1600" b="1" i="1" smtClean="0">
                              <a:latin typeface="Cambria Math" panose="02040503050406030204" pitchFamily="18" charset="0"/>
                              <a:ea typeface="Cambria Math" panose="02040503050406030204" pitchFamily="18" charset="0"/>
                            </a:rPr>
                            <m:t>𝒓</m:t>
                          </m:r>
                          <m:r>
                            <a:rPr lang="en-US" altLang="zh-CN" sz="1600" b="0" i="1" smtClean="0">
                              <a:latin typeface="Cambria Math" panose="02040503050406030204" pitchFamily="18" charset="0"/>
                              <a:ea typeface="Cambria Math" panose="02040503050406030204" pitchFamily="18" charset="0"/>
                            </a:rPr>
                            <m:t>)</m:t>
                          </m:r>
                          <m:sSup>
                            <m:sSupPr>
                              <m:ctrlPr>
                                <a:rPr lang="en-US" altLang="zh-CN" sz="1600" b="0" i="1" smtClean="0">
                                  <a:latin typeface="Cambria Math" panose="02040503050406030204" pitchFamily="18" charset="0"/>
                                  <a:ea typeface="Cambria Math" panose="02040503050406030204" pitchFamily="18" charset="0"/>
                                </a:rPr>
                              </m:ctrlPr>
                            </m:sSupPr>
                            <m:e>
                              <m:r>
                                <m:rPr>
                                  <m:sty m:val="p"/>
                                </m:rPr>
                                <a:rPr lang="en-US" altLang="zh-CN" sz="1600" b="0" i="0" smtClean="0">
                                  <a:latin typeface="Cambria Math" panose="02040503050406030204" pitchFamily="18" charset="0"/>
                                  <a:ea typeface="Cambria Math" panose="02040503050406030204" pitchFamily="18" charset="0"/>
                                </a:rPr>
                                <m:t>d</m:t>
                              </m:r>
                            </m:e>
                            <m:sup>
                              <m:r>
                                <a:rPr lang="en-US" altLang="zh-CN" sz="1600" b="0" i="1" smtClean="0">
                                  <a:latin typeface="Cambria Math" panose="02040503050406030204" pitchFamily="18" charset="0"/>
                                  <a:ea typeface="Cambria Math" panose="02040503050406030204" pitchFamily="18" charset="0"/>
                                </a:rPr>
                                <m:t>3</m:t>
                              </m:r>
                            </m:sup>
                          </m:sSup>
                          <m:r>
                            <a:rPr lang="en-US" altLang="zh-CN" sz="1600" b="1" i="1" smtClean="0">
                              <a:latin typeface="Cambria Math" panose="02040503050406030204" pitchFamily="18" charset="0"/>
                              <a:ea typeface="Cambria Math" panose="02040503050406030204" pitchFamily="18" charset="0"/>
                            </a:rPr>
                            <m:t>𝒓</m:t>
                          </m:r>
                        </m:e>
                      </m:nary>
                    </m:oMath>
                  </m:oMathPara>
                </a14:m>
                <a:endParaRPr lang="en-US" altLang="zh-CN" sz="1600" dirty="0"/>
              </a:p>
              <a:p>
                <a:r>
                  <a:rPr lang="en-US" altLang="zh-CN" sz="1600" dirty="0" smtClean="0"/>
                  <a:t>Thus, </a:t>
                </a:r>
                <a14:m>
                  <m:oMath xmlns:m="http://schemas.openxmlformats.org/officeDocument/2006/math">
                    <m:sSub>
                      <m:sSubPr>
                        <m:ctrlPr>
                          <a:rPr lang="en-US" altLang="zh-CN" sz="1600" i="1" smtClean="0">
                            <a:latin typeface="Cambria Math" panose="02040503050406030204" pitchFamily="18" charset="0"/>
                          </a:rPr>
                        </m:ctrlPr>
                      </m:sSubPr>
                      <m:e>
                        <m:r>
                          <a:rPr lang="zh-CN" altLang="en-US" sz="1600" i="1" smtClean="0">
                            <a:latin typeface="Cambria Math" panose="02040503050406030204" pitchFamily="18" charset="0"/>
                          </a:rPr>
                          <m:t>𝜔</m:t>
                        </m:r>
                      </m:e>
                      <m:sub>
                        <m:r>
                          <m:rPr>
                            <m:sty m:val="p"/>
                          </m:rPr>
                          <a:rPr lang="en-US" altLang="zh-CN" sz="1600" b="0" i="0" smtClean="0">
                            <a:latin typeface="Cambria Math" panose="02040503050406030204" pitchFamily="18" charset="0"/>
                          </a:rPr>
                          <m:t>rel</m:t>
                        </m:r>
                      </m:sub>
                    </m:sSub>
                    <m:r>
                      <a:rPr lang="en-US" altLang="zh-CN" sz="1600" b="0" i="1" smtClean="0">
                        <a:latin typeface="Cambria Math" panose="02040503050406030204" pitchFamily="18" charset="0"/>
                      </a:rPr>
                      <m:t>=</m:t>
                    </m:r>
                    <m:rad>
                      <m:radPr>
                        <m:degHide m:val="on"/>
                        <m:ctrlPr>
                          <a:rPr lang="en-US" altLang="zh-CN" sz="1600" b="0" i="1" smtClean="0">
                            <a:latin typeface="Cambria Math" panose="02040503050406030204" pitchFamily="18" charset="0"/>
                          </a:rPr>
                        </m:ctrlPr>
                      </m:radPr>
                      <m:deg/>
                      <m:e>
                        <m:f>
                          <m:fPr>
                            <m:ctrlPr>
                              <a:rPr lang="en-US" altLang="zh-CN" sz="1600" b="0" i="1" smtClean="0">
                                <a:latin typeface="Cambria Math" panose="02040503050406030204" pitchFamily="18" charset="0"/>
                              </a:rPr>
                            </m:ctrlPr>
                          </m:fPr>
                          <m:num>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𝐾</m:t>
                                </m:r>
                              </m:e>
                              <m:sub>
                                <m:r>
                                  <a:rPr lang="en-US" altLang="zh-CN" sz="1600" b="0" i="1" smtClean="0">
                                    <a:latin typeface="Cambria Math" panose="02040503050406030204" pitchFamily="18" charset="0"/>
                                  </a:rPr>
                                  <m:t>𝐴</m:t>
                                </m:r>
                              </m:sub>
                            </m:sSub>
                          </m:num>
                          <m:den>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𝐵</m:t>
                                </m:r>
                              </m:e>
                              <m:sub>
                                <m:r>
                                  <m:rPr>
                                    <m:sty m:val="p"/>
                                  </m:rPr>
                                  <a:rPr lang="en-US" altLang="zh-CN" sz="1600" b="0" i="0" smtClean="0">
                                    <a:latin typeface="Cambria Math" panose="02040503050406030204" pitchFamily="18" charset="0"/>
                                  </a:rPr>
                                  <m:t>rel</m:t>
                                </m:r>
                              </m:sub>
                            </m:sSub>
                          </m:den>
                        </m:f>
                      </m:e>
                    </m:rad>
                  </m:oMath>
                </a14:m>
                <a:r>
                  <a:rPr lang="en-US" altLang="zh-CN" sz="1600" dirty="0" smtClean="0"/>
                  <a:t> is different from </a:t>
                </a:r>
                <a14:m>
                  <m:oMath xmlns:m="http://schemas.openxmlformats.org/officeDocument/2006/math">
                    <m:r>
                      <a:rPr lang="zh-CN" altLang="en-US" sz="1600" i="1" smtClean="0">
                        <a:latin typeface="Cambria Math" panose="02040503050406030204" pitchFamily="18" charset="0"/>
                      </a:rPr>
                      <m:t>𝜔</m:t>
                    </m:r>
                    <m:r>
                      <a:rPr lang="en-US" altLang="zh-CN" sz="1600" b="0" i="1" smtClean="0">
                        <a:latin typeface="Cambria Math" panose="02040503050406030204" pitchFamily="18" charset="0"/>
                      </a:rPr>
                      <m:t>=</m:t>
                    </m:r>
                    <m:rad>
                      <m:radPr>
                        <m:degHide m:val="on"/>
                        <m:ctrlPr>
                          <a:rPr lang="en-US" altLang="zh-CN" sz="1600" b="0" i="1" smtClean="0">
                            <a:latin typeface="Cambria Math" panose="02040503050406030204" pitchFamily="18" charset="0"/>
                          </a:rPr>
                        </m:ctrlPr>
                      </m:radPr>
                      <m:deg/>
                      <m:e>
                        <m:f>
                          <m:fPr>
                            <m:ctrlPr>
                              <a:rPr lang="en-US" altLang="zh-CN" sz="1600" b="0" i="1" smtClean="0">
                                <a:latin typeface="Cambria Math" panose="02040503050406030204" pitchFamily="18" charset="0"/>
                              </a:rPr>
                            </m:ctrlPr>
                          </m:fPr>
                          <m:num>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𝐾</m:t>
                                </m:r>
                              </m:e>
                              <m:sub>
                                <m:r>
                                  <a:rPr lang="en-US" altLang="zh-CN" sz="1600" b="0" i="1" smtClean="0">
                                    <a:latin typeface="Cambria Math" panose="02040503050406030204" pitchFamily="18" charset="0"/>
                                  </a:rPr>
                                  <m:t>𝐴</m:t>
                                </m:r>
                              </m:sub>
                            </m:sSub>
                          </m:num>
                          <m:den>
                            <m:r>
                              <a:rPr lang="en-US" altLang="zh-CN" sz="1600" b="0" i="1" smtClean="0">
                                <a:latin typeface="Cambria Math" panose="02040503050406030204" pitchFamily="18" charset="0"/>
                              </a:rPr>
                              <m:t>𝑀</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𝑅</m:t>
                                </m:r>
                              </m:e>
                              <m:sub>
                                <m:r>
                                  <m:rPr>
                                    <m:sty m:val="p"/>
                                  </m:rPr>
                                  <a:rPr lang="en-US" altLang="zh-CN" sz="1600">
                                    <a:latin typeface="Cambria Math" panose="02040503050406030204" pitchFamily="18" charset="0"/>
                                  </a:rPr>
                                  <m:t>G</m:t>
                                </m:r>
                                <m:r>
                                  <a:rPr lang="en-US" altLang="zh-CN" sz="1600">
                                    <a:latin typeface="Cambria Math" panose="02040503050406030204" pitchFamily="18" charset="0"/>
                                  </a:rPr>
                                  <m:t>.</m:t>
                                </m:r>
                                <m:r>
                                  <m:rPr>
                                    <m:sty m:val="p"/>
                                  </m:rPr>
                                  <a:rPr lang="en-US" altLang="zh-CN" sz="1600">
                                    <a:latin typeface="Cambria Math" panose="02040503050406030204" pitchFamily="18" charset="0"/>
                                  </a:rPr>
                                  <m:t>S</m:t>
                                </m:r>
                                <m:r>
                                  <a:rPr lang="en-US" altLang="zh-CN" sz="1600">
                                    <a:latin typeface="Cambria Math" panose="02040503050406030204" pitchFamily="18" charset="0"/>
                                  </a:rPr>
                                  <m:t>.</m:t>
                                </m:r>
                              </m:sub>
                              <m:sup>
                                <m:r>
                                  <a:rPr lang="en-US" altLang="zh-CN" sz="1600" i="1">
                                    <a:latin typeface="Cambria Math" panose="02040503050406030204" pitchFamily="18" charset="0"/>
                                  </a:rPr>
                                  <m:t>2</m:t>
                                </m:r>
                              </m:sup>
                            </m:sSub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𝐴</m:t>
                            </m:r>
                          </m:den>
                        </m:f>
                      </m:e>
                    </m:rad>
                  </m:oMath>
                </a14:m>
                <a:r>
                  <a:rPr lang="zh-CN" altLang="en-US" sz="1600" dirty="0" smtClean="0"/>
                  <a:t>  </a:t>
                </a:r>
                <a:r>
                  <a:rPr lang="en-US" altLang="zh-CN" sz="1600" dirty="0" smtClean="0"/>
                  <a:t>(derived from the non-relativistic scaling method).</a:t>
                </a:r>
              </a:p>
              <a:p>
                <a:endParaRPr lang="en-US" altLang="zh-CN" sz="1400" dirty="0"/>
              </a:p>
              <a:p>
                <a:r>
                  <a:rPr lang="en-US" altLang="zh-CN" sz="1400" dirty="0" smtClean="0">
                    <a:solidFill>
                      <a:srgbClr val="0000FF"/>
                    </a:solidFill>
                  </a:rPr>
                  <a:t>T. Maruyama and T. Suzuki, Phys. Lett. B 219 (1989) 43</a:t>
                </a:r>
              </a:p>
              <a:p>
                <a:r>
                  <a:rPr lang="en-US" altLang="zh-CN" sz="1400" dirty="0" smtClean="0">
                    <a:solidFill>
                      <a:srgbClr val="0000FF"/>
                    </a:solidFill>
                  </a:rPr>
                  <a:t>M.V. </a:t>
                </a:r>
                <a:r>
                  <a:rPr lang="en-US" altLang="zh-CN" sz="1400" dirty="0" err="1" smtClean="0">
                    <a:solidFill>
                      <a:srgbClr val="0000FF"/>
                    </a:solidFill>
                  </a:rPr>
                  <a:t>Stoitsov</a:t>
                </a:r>
                <a:r>
                  <a:rPr lang="en-US" altLang="zh-CN" sz="1400" dirty="0" smtClean="0">
                    <a:solidFill>
                      <a:srgbClr val="0000FF"/>
                    </a:solidFill>
                  </a:rPr>
                  <a:t> et al., J. Phys. G: Nucl. Part. Phys. 20 (1994) L149</a:t>
                </a:r>
                <a:endParaRPr lang="en-US" altLang="zh-CN" sz="1400" dirty="0">
                  <a:solidFill>
                    <a:srgbClr val="0000FF"/>
                  </a:solidFill>
                </a:endParaRPr>
              </a:p>
            </p:txBody>
          </p:sp>
        </mc:Choice>
        <mc:Fallback>
          <p:sp>
            <p:nvSpPr>
              <p:cNvPr id="5" name="文本框 4"/>
              <p:cNvSpPr txBox="1">
                <a:spLocks noRot="1" noChangeAspect="1" noMove="1" noResize="1" noEditPoints="1" noAdjustHandles="1" noChangeArrowheads="1" noChangeShapeType="1" noTextEdit="1"/>
              </p:cNvSpPr>
              <p:nvPr/>
            </p:nvSpPr>
            <p:spPr>
              <a:xfrm>
                <a:off x="961423" y="1073699"/>
                <a:ext cx="7380059" cy="5293885"/>
              </a:xfrm>
              <a:prstGeom prst="rect">
                <a:avLst/>
              </a:prstGeom>
              <a:blipFill rotWithShape="0">
                <a:blip r:embed="rId2"/>
                <a:stretch>
                  <a:fillRect l="-496" t="-345" b="-230"/>
                </a:stretch>
              </a:blipFill>
            </p:spPr>
            <p:txBody>
              <a:bodyPr/>
              <a:lstStyle/>
              <a:p>
                <a:r>
                  <a:rPr lang="zh-CN" altLang="en-US">
                    <a:noFill/>
                  </a:rPr>
                  <a:t> </a:t>
                </a:r>
              </a:p>
            </p:txBody>
          </p:sp>
        </mc:Fallback>
      </mc:AlternateContent>
      <p:pic>
        <p:nvPicPr>
          <p:cNvPr id="8" name="图片 7"/>
          <p:cNvPicPr>
            <a:picLocks noChangeAspect="1"/>
          </p:cNvPicPr>
          <p:nvPr/>
        </p:nvPicPr>
        <p:blipFill>
          <a:blip r:embed="rId3"/>
          <a:stretch>
            <a:fillRect/>
          </a:stretch>
        </p:blipFill>
        <p:spPr>
          <a:xfrm>
            <a:off x="4454913" y="4171511"/>
            <a:ext cx="3489500" cy="723963"/>
          </a:xfrm>
          <a:prstGeom prst="rect">
            <a:avLst/>
          </a:prstGeom>
        </p:spPr>
      </p:pic>
    </p:spTree>
    <p:extLst>
      <p:ext uri="{BB962C8B-B14F-4D97-AF65-F5344CB8AC3E}">
        <p14:creationId xmlns:p14="http://schemas.microsoft.com/office/powerpoint/2010/main" val="297126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 y="284389"/>
            <a:ext cx="1771649" cy="529772"/>
            <a:chOff x="0" y="284389"/>
            <a:chExt cx="1692275" cy="529772"/>
          </a:xfrm>
        </p:grpSpPr>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Outline</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4" name="直接连接符 13"/>
          <p:cNvCxnSpPr/>
          <p:nvPr/>
        </p:nvCxnSpPr>
        <p:spPr>
          <a:xfrm>
            <a:off x="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39925" y="1147000"/>
            <a:ext cx="5536332" cy="2554545"/>
          </a:xfrm>
          <a:prstGeom prst="rect">
            <a:avLst/>
          </a:prstGeom>
          <a:solidFill>
            <a:schemeClr val="bg1"/>
          </a:solidFill>
        </p:spPr>
        <p:txBody>
          <a:bodyPr wrap="square" rtlCol="0">
            <a:spAutoFit/>
          </a:bodyPr>
          <a:lstStyle/>
          <a:p>
            <a:pPr marL="285750" indent="-285750" algn="just">
              <a:lnSpc>
                <a:spcPct val="200000"/>
              </a:lnSpc>
              <a:buFont typeface="Wingdings" panose="05000000000000000000" pitchFamily="2" charset="2"/>
              <a:buChar char="p"/>
            </a:pPr>
            <a:r>
              <a:rPr lang="en-US" altLang="zh-CN" sz="2000" b="1"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Introduction</a:t>
            </a:r>
          </a:p>
          <a:p>
            <a:pPr marL="285750" indent="-285750" algn="just">
              <a:lnSpc>
                <a:spcPct val="200000"/>
              </a:lnSpc>
              <a:buFont typeface="Wingdings" panose="05000000000000000000" pitchFamily="2" charset="2"/>
              <a:buChar char="p"/>
            </a:pPr>
            <a:r>
              <a:rPr lang="en-US" altLang="zh-CN" sz="2000" b="1" dirty="0" smtClean="0">
                <a:latin typeface="Arial" panose="020B0604020202020204" pitchFamily="34" charset="0"/>
                <a:ea typeface="微软雅黑" panose="020B0503020204020204" pitchFamily="34" charset="-122"/>
                <a:cs typeface="Arial" panose="020B0604020202020204" pitchFamily="34" charset="0"/>
              </a:rPr>
              <a:t>Theoretical Framework</a:t>
            </a:r>
          </a:p>
          <a:p>
            <a:pPr marL="285750" indent="-285750" algn="just">
              <a:lnSpc>
                <a:spcPct val="200000"/>
              </a:lnSpc>
              <a:buFont typeface="Wingdings" panose="05000000000000000000" pitchFamily="2" charset="2"/>
              <a:buChar char="p"/>
            </a:pPr>
            <a:r>
              <a:rPr lang="en-US" altLang="zh-CN" sz="20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Results and Discussions</a:t>
            </a:r>
          </a:p>
          <a:p>
            <a:pPr marL="285750" indent="-285750" algn="just">
              <a:lnSpc>
                <a:spcPct val="200000"/>
              </a:lnSpc>
              <a:buFont typeface="Wingdings" panose="05000000000000000000" pitchFamily="2" charset="2"/>
              <a:buChar char="p"/>
            </a:pPr>
            <a:r>
              <a:rPr lang="en-US" altLang="zh-CN" sz="2000" b="1"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Summary</a:t>
            </a:r>
          </a:p>
        </p:txBody>
      </p:sp>
      <p:sp>
        <p:nvSpPr>
          <p:cNvPr id="8" name="矩形 7"/>
          <p:cNvSpPr/>
          <p:nvPr/>
        </p:nvSpPr>
        <p:spPr>
          <a:xfrm>
            <a:off x="8613321" y="6043839"/>
            <a:ext cx="530679"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12</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16390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3200"/>
            <a:ext cx="5488011" cy="3934800"/>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2574" r="-106"/>
          <a:stretch/>
        </p:blipFill>
        <p:spPr>
          <a:xfrm>
            <a:off x="0" y="1033081"/>
            <a:ext cx="5494789" cy="3932867"/>
          </a:xfrm>
          <a:prstGeom prst="rect">
            <a:avLst/>
          </a:prstGeom>
        </p:spPr>
      </p:pic>
      <p:grpSp>
        <p:nvGrpSpPr>
          <p:cNvPr id="47" name="组合 46"/>
          <p:cNvGrpSpPr/>
          <p:nvPr/>
        </p:nvGrpSpPr>
        <p:grpSpPr>
          <a:xfrm>
            <a:off x="1" y="284389"/>
            <a:ext cx="7784756" cy="529772"/>
            <a:chOff x="0" y="284389"/>
            <a:chExt cx="1692275" cy="529772"/>
          </a:xfrm>
        </p:grpSpPr>
        <mc:AlternateContent xmlns:mc="http://schemas.openxmlformats.org/markup-compatibility/2006" xmlns:a14="http://schemas.microsoft.com/office/drawing/2010/main">
          <mc:Choice Requires="a14">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altLang="zh-CN" sz="2400" b="1" i="1" smtClean="0">
                              <a:solidFill>
                                <a:schemeClr val="bg1"/>
                              </a:solidFill>
                              <a:latin typeface="Cambria Math" panose="02040503050406030204" pitchFamily="18" charset="0"/>
                              <a:ea typeface="微软雅黑" panose="020B0503020204020204" pitchFamily="34" charset="-122"/>
                              <a:sym typeface="Arial" panose="020B0604020202020204" pitchFamily="34" charset="0"/>
                            </a:rPr>
                          </m:ctrlPr>
                        </m:sSubPr>
                        <m:e>
                          <m:r>
                            <a:rPr lang="en-US" altLang="zh-CN" sz="2400" b="1" i="1" smtClean="0">
                              <a:solidFill>
                                <a:schemeClr val="bg1"/>
                              </a:solidFill>
                              <a:latin typeface="Cambria Math" panose="02040503050406030204" pitchFamily="18" charset="0"/>
                              <a:ea typeface="微软雅黑" panose="020B0503020204020204" pitchFamily="34" charset="-122"/>
                              <a:sym typeface="Arial" panose="020B0604020202020204" pitchFamily="34" charset="0"/>
                            </a:rPr>
                            <m:t>𝑬</m:t>
                          </m:r>
                        </m:e>
                        <m:sub>
                          <m:r>
                            <a:rPr lang="en-US" altLang="zh-CN" sz="2400" b="1" i="0" smtClean="0">
                              <a:solidFill>
                                <a:schemeClr val="bg1"/>
                              </a:solidFill>
                              <a:latin typeface="Cambria Math" panose="02040503050406030204" pitchFamily="18" charset="0"/>
                              <a:ea typeface="微软雅黑" panose="020B0503020204020204" pitchFamily="34" charset="-122"/>
                              <a:sym typeface="Arial" panose="020B0604020202020204" pitchFamily="34" charset="0"/>
                            </a:rPr>
                            <m:t>𝐆𝐌𝐑</m:t>
                          </m:r>
                        </m:sub>
                      </m:sSub>
                    </m:oMath>
                  </a14:m>
                  <a:r>
                    <a:rPr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of several typical nuclei and Sn isotopes</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mc:Choice>
          <mc:Fallback xmlns="">
            <p:sp>
              <p:nvSpPr>
                <p:cNvPr id="17" name="矩形 16"/>
                <p:cNvSpPr>
                  <a:spLocks noRot="1" noChangeAspect="1" noMove="1" noResize="1" noEditPoints="1" noAdjustHandles="1" noChangeArrowheads="1" noChangeShapeType="1" noTextEdit="1"/>
                </p:cNvSpPr>
                <p:nvPr/>
              </p:nvSpPr>
              <p:spPr>
                <a:xfrm>
                  <a:off x="0" y="284389"/>
                  <a:ext cx="1511300" cy="529772"/>
                </a:xfrm>
                <a:prstGeom prst="rect">
                  <a:avLst/>
                </a:prstGeom>
                <a:blipFill rotWithShape="0">
                  <a:blip r:embed="rId4"/>
                  <a:stretch>
                    <a:fillRect t="-1149" r="-702" b="-20690"/>
                  </a:stretch>
                </a:blipFill>
                <a:ln>
                  <a:noFill/>
                </a:ln>
              </p:spPr>
              <p:txBody>
                <a:bodyPr/>
                <a:lstStyle/>
                <a:p>
                  <a:r>
                    <a:rPr lang="zh-CN" altLang="en-US">
                      <a:noFill/>
                    </a:rPr>
                    <a:t> </a:t>
                  </a:r>
                </a:p>
              </p:txBody>
            </p:sp>
          </mc:Fallback>
        </mc:AlternateContent>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4" name="直接连接符 13"/>
          <p:cNvCxnSpPr/>
          <p:nvPr/>
        </p:nvCxnSpPr>
        <p:spPr>
          <a:xfrm>
            <a:off x="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909592" y="5096469"/>
            <a:ext cx="5324816" cy="584775"/>
          </a:xfrm>
          <a:prstGeom prst="rect">
            <a:avLst/>
          </a:prstGeom>
          <a:noFill/>
        </p:spPr>
        <p:txBody>
          <a:bodyPr wrap="square" rtlCol="0">
            <a:spAutoFit/>
          </a:bodyPr>
          <a:lstStyle/>
          <a:p>
            <a:pPr algn="just"/>
            <a:r>
              <a:rPr lang="en-US" altLang="zh-CN" sz="1600" b="1" dirty="0" smtClean="0"/>
              <a:t>The experimental values are taken from:</a:t>
            </a:r>
          </a:p>
          <a:p>
            <a:pPr algn="just"/>
            <a:r>
              <a:rPr lang="en-US" altLang="zh-CN" sz="1600" dirty="0" smtClean="0">
                <a:solidFill>
                  <a:srgbClr val="0000FF"/>
                </a:solidFill>
              </a:rPr>
              <a:t>D.H. Youngblood et al., Phys. Rev. Lett. 82 (1999) 691</a:t>
            </a:r>
          </a:p>
        </p:txBody>
      </p:sp>
      <p:sp>
        <p:nvSpPr>
          <p:cNvPr id="9" name="矩形 8"/>
          <p:cNvSpPr/>
          <p:nvPr/>
        </p:nvSpPr>
        <p:spPr>
          <a:xfrm>
            <a:off x="8613321" y="6043839"/>
            <a:ext cx="530679"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13</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4975051" y="1424811"/>
            <a:ext cx="4067823" cy="3323987"/>
          </a:xfrm>
          <a:prstGeom prst="rect">
            <a:avLst/>
          </a:prstGeom>
          <a:solidFill>
            <a:schemeClr val="bg2"/>
          </a:solidFill>
          <a:effectLst>
            <a:outerShdw blurRad="50800" dist="38100" dir="2700000" algn="tl" rotWithShape="0">
              <a:prstClr val="black">
                <a:alpha val="40000"/>
              </a:prstClr>
            </a:outerShdw>
          </a:effectLst>
        </p:spPr>
        <p:txBody>
          <a:bodyPr wrap="square" rtlCol="0">
            <a:spAutoFit/>
          </a:bodyPr>
          <a:lstStyle/>
          <a:p>
            <a:r>
              <a:rPr lang="en-US" altLang="zh-CN" dirty="0" smtClean="0"/>
              <a:t>Reductions of the ISGMR energies with the relativistic mass parameter:</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r>
              <a:rPr lang="en-US" altLang="zh-CN" sz="2400" dirty="0">
                <a:solidFill>
                  <a:srgbClr val="FF0000"/>
                </a:solidFill>
              </a:rPr>
              <a:t>T</a:t>
            </a:r>
            <a:r>
              <a:rPr lang="en-US" altLang="zh-CN" sz="2400" dirty="0" smtClean="0">
                <a:solidFill>
                  <a:srgbClr val="FF0000"/>
                </a:solidFill>
              </a:rPr>
              <a:t>he reduction for Sn is the largest!</a:t>
            </a:r>
            <a:endParaRPr lang="en-US" altLang="zh-CN" dirty="0">
              <a:solidFill>
                <a:srgbClr val="FF0000"/>
              </a:solidFill>
            </a:endParaRPr>
          </a:p>
          <a:p>
            <a:endParaRPr lang="zh-CN" altLang="en-US" dirty="0"/>
          </a:p>
        </p:txBody>
      </p:sp>
      <p:pic>
        <p:nvPicPr>
          <p:cNvPr id="2" name="图片 1"/>
          <p:cNvPicPr>
            <a:picLocks noChangeAspect="1"/>
          </p:cNvPicPr>
          <p:nvPr/>
        </p:nvPicPr>
        <p:blipFill>
          <a:blip r:embed="rId5"/>
          <a:stretch>
            <a:fillRect/>
          </a:stretch>
        </p:blipFill>
        <p:spPr>
          <a:xfrm>
            <a:off x="5032210" y="2140107"/>
            <a:ext cx="3840062" cy="1288892"/>
          </a:xfrm>
          <a:prstGeom prst="rect">
            <a:avLst/>
          </a:prstGeom>
        </p:spPr>
      </p:pic>
    </p:spTree>
    <p:extLst>
      <p:ext uri="{BB962C8B-B14F-4D97-AF65-F5344CB8AC3E}">
        <p14:creationId xmlns:p14="http://schemas.microsoft.com/office/powerpoint/2010/main" val="9642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 y="284389"/>
            <a:ext cx="3534031" cy="529772"/>
            <a:chOff x="0" y="284389"/>
            <a:chExt cx="1692275" cy="529772"/>
          </a:xfrm>
        </p:grpSpPr>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Sn and Cd isotopes</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4" name="直接连接符 13"/>
          <p:cNvCxnSpPr/>
          <p:nvPr/>
        </p:nvCxnSpPr>
        <p:spPr>
          <a:xfrm>
            <a:off x="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613321" y="6043839"/>
            <a:ext cx="530679"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14</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4722512" y="4807581"/>
            <a:ext cx="3890809" cy="969496"/>
          </a:xfrm>
          <a:prstGeom prst="rect">
            <a:avLst/>
          </a:prstGeom>
          <a:solidFill>
            <a:schemeClr val="bg2"/>
          </a:solidFill>
          <a:effectLst>
            <a:outerShdw blurRad="50800" dist="38100" dir="2700000" algn="tl" rotWithShape="0">
              <a:prstClr val="black">
                <a:alpha val="40000"/>
              </a:prstClr>
            </a:outerShdw>
          </a:effectLst>
        </p:spPr>
        <p:txBody>
          <a:bodyPr wrap="none" rtlCol="0">
            <a:spAutoFit/>
          </a:bodyPr>
          <a:lstStyle/>
          <a:p>
            <a:r>
              <a:rPr lang="en-US" altLang="zh-CN" b="1" dirty="0" smtClean="0"/>
              <a:t>Softness for the open-shell nuclei</a:t>
            </a:r>
          </a:p>
          <a:p>
            <a:r>
              <a:rPr lang="en-US" altLang="zh-CN" dirty="0">
                <a:solidFill>
                  <a:srgbClr val="FF0000"/>
                </a:solidFill>
              </a:rPr>
              <a:t>Cd</a:t>
            </a:r>
            <a:r>
              <a:rPr lang="en-US" altLang="zh-CN" dirty="0"/>
              <a:t> </a:t>
            </a:r>
            <a:r>
              <a:rPr lang="en-US" altLang="zh-CN" dirty="0" smtClean="0"/>
              <a:t>isotopes: </a:t>
            </a:r>
            <a:r>
              <a:rPr lang="en-US" altLang="zh-CN" dirty="0"/>
              <a:t>similar to </a:t>
            </a:r>
            <a:r>
              <a:rPr lang="en-US" altLang="zh-CN" dirty="0">
                <a:solidFill>
                  <a:srgbClr val="FF0000"/>
                </a:solidFill>
              </a:rPr>
              <a:t>Sn</a:t>
            </a:r>
            <a:r>
              <a:rPr lang="en-US" altLang="zh-CN" dirty="0" smtClean="0"/>
              <a:t>!</a:t>
            </a:r>
          </a:p>
          <a:p>
            <a:pPr>
              <a:lnSpc>
                <a:spcPct val="150000"/>
              </a:lnSpc>
            </a:pPr>
            <a:r>
              <a:rPr lang="en-US" altLang="zh-CN" sz="1400" dirty="0" smtClean="0">
                <a:solidFill>
                  <a:srgbClr val="0000FF"/>
                </a:solidFill>
              </a:rPr>
              <a:t>D. Patel et al., Phys. </a:t>
            </a:r>
            <a:r>
              <a:rPr lang="en-US" altLang="zh-CN" sz="1400" dirty="0" err="1" smtClean="0">
                <a:solidFill>
                  <a:srgbClr val="0000FF"/>
                </a:solidFill>
              </a:rPr>
              <a:t>Lett</a:t>
            </a:r>
            <a:r>
              <a:rPr lang="en-US" altLang="zh-CN" sz="1400" dirty="0" smtClean="0">
                <a:solidFill>
                  <a:srgbClr val="0000FF"/>
                </a:solidFill>
              </a:rPr>
              <a:t>. B 718 (2012) 447</a:t>
            </a:r>
            <a:endParaRPr lang="en-US" altLang="zh-CN" sz="1400" dirty="0">
              <a:solidFill>
                <a:srgbClr val="0000FF"/>
              </a:solidFill>
            </a:endParaRPr>
          </a:p>
        </p:txBody>
      </p:sp>
      <p:sp>
        <p:nvSpPr>
          <p:cNvPr id="5" name="文本框 4"/>
          <p:cNvSpPr txBox="1"/>
          <p:nvPr/>
        </p:nvSpPr>
        <p:spPr>
          <a:xfrm>
            <a:off x="486586" y="4690252"/>
            <a:ext cx="3761414" cy="553998"/>
          </a:xfrm>
          <a:prstGeom prst="rect">
            <a:avLst/>
          </a:prstGeom>
          <a:noFill/>
        </p:spPr>
        <p:txBody>
          <a:bodyPr wrap="none" rtlCol="0">
            <a:spAutoFit/>
          </a:bodyPr>
          <a:lstStyle/>
          <a:p>
            <a:r>
              <a:rPr lang="en-US" altLang="zh-CN" sz="1600" dirty="0" smtClean="0"/>
              <a:t>Experimental values from:</a:t>
            </a:r>
          </a:p>
          <a:p>
            <a:r>
              <a:rPr lang="en-US" altLang="zh-CN" sz="1400" dirty="0" smtClean="0">
                <a:solidFill>
                  <a:srgbClr val="0000FF"/>
                </a:solidFill>
              </a:rPr>
              <a:t>T</a:t>
            </a:r>
            <a:r>
              <a:rPr lang="en-US" altLang="zh-CN" sz="1400" dirty="0">
                <a:solidFill>
                  <a:srgbClr val="0000FF"/>
                </a:solidFill>
              </a:rPr>
              <a:t>. Li et al., Phys. Rev. </a:t>
            </a:r>
            <a:r>
              <a:rPr lang="en-US" altLang="zh-CN" sz="1400" dirty="0" err="1">
                <a:solidFill>
                  <a:srgbClr val="0000FF"/>
                </a:solidFill>
              </a:rPr>
              <a:t>Lett</a:t>
            </a:r>
            <a:r>
              <a:rPr lang="en-US" altLang="zh-CN" sz="1400" dirty="0">
                <a:solidFill>
                  <a:srgbClr val="0000FF"/>
                </a:solidFill>
              </a:rPr>
              <a:t>. 99 (2007) </a:t>
            </a:r>
            <a:r>
              <a:rPr lang="en-US" altLang="zh-CN" sz="1400" dirty="0" smtClean="0">
                <a:solidFill>
                  <a:srgbClr val="0000FF"/>
                </a:solidFill>
              </a:rPr>
              <a:t>162503</a:t>
            </a:r>
            <a:endParaRPr lang="en-US" altLang="zh-CN" sz="1400" dirty="0"/>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625" y="1099329"/>
            <a:ext cx="5110375" cy="3567366"/>
          </a:xfrm>
          <a:prstGeom prst="rect">
            <a:avLst/>
          </a:prstGeom>
        </p:spPr>
      </p:pic>
      <p:pic>
        <p:nvPicPr>
          <p:cNvPr id="6" name="图片 5"/>
          <p:cNvPicPr>
            <a:picLocks noChangeAspect="1"/>
          </p:cNvPicPr>
          <p:nvPr/>
        </p:nvPicPr>
        <p:blipFill rotWithShape="1">
          <a:blip r:embed="rId3"/>
          <a:srcRect l="-2087" r="3854"/>
          <a:stretch/>
        </p:blipFill>
        <p:spPr>
          <a:xfrm>
            <a:off x="36000" y="1273562"/>
            <a:ext cx="4212000" cy="3331995"/>
          </a:xfrm>
          <a:prstGeom prst="rect">
            <a:avLst/>
          </a:prstGeom>
        </p:spPr>
      </p:pic>
    </p:spTree>
    <p:extLst>
      <p:ext uri="{BB962C8B-B14F-4D97-AF65-F5344CB8AC3E}">
        <p14:creationId xmlns:p14="http://schemas.microsoft.com/office/powerpoint/2010/main" val="99264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22029"/>
            <a:ext cx="5415499" cy="3780362"/>
          </a:xfrm>
          <a:prstGeom prst="rect">
            <a:avLst/>
          </a:prstGeom>
        </p:spPr>
      </p:pic>
      <p:grpSp>
        <p:nvGrpSpPr>
          <p:cNvPr id="47" name="组合 46"/>
          <p:cNvGrpSpPr/>
          <p:nvPr/>
        </p:nvGrpSpPr>
        <p:grpSpPr>
          <a:xfrm>
            <a:off x="2" y="284389"/>
            <a:ext cx="6469810" cy="529772"/>
            <a:chOff x="0" y="284389"/>
            <a:chExt cx="1692275" cy="529772"/>
          </a:xfrm>
        </p:grpSpPr>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Why softer with rel. mass parameter?</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4" name="直接连接符 13"/>
          <p:cNvCxnSpPr/>
          <p:nvPr/>
        </p:nvCxnSpPr>
        <p:spPr>
          <a:xfrm>
            <a:off x="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文本框 3"/>
              <p:cNvSpPr txBox="1"/>
              <p:nvPr/>
            </p:nvSpPr>
            <p:spPr>
              <a:xfrm>
                <a:off x="5310204" y="3086470"/>
                <a:ext cx="2936647" cy="1938992"/>
              </a:xfrm>
              <a:prstGeom prst="rect">
                <a:avLst/>
              </a:prstGeom>
              <a:noFill/>
            </p:spPr>
            <p:txBody>
              <a:bodyPr wrap="square" rtlCol="0">
                <a:spAutoFit/>
              </a:bodyPr>
              <a:lstStyle/>
              <a:p>
                <a:pPr algn="just"/>
                <a14:m>
                  <m:oMath xmlns:m="http://schemas.openxmlformats.org/officeDocument/2006/math">
                    <m:sSub>
                      <m:sSubPr>
                        <m:ctrlPr>
                          <a:rPr lang="en-US" altLang="zh-CN" sz="2000" b="0" i="1" smtClean="0">
                            <a:solidFill>
                              <a:srgbClr val="0000FF"/>
                            </a:solidFill>
                            <a:latin typeface="Cambria Math" panose="02040503050406030204" pitchFamily="18" charset="0"/>
                          </a:rPr>
                        </m:ctrlPr>
                      </m:sSubPr>
                      <m:e>
                        <m:r>
                          <a:rPr lang="en-US" altLang="zh-CN" sz="2000" b="0" i="1" smtClean="0">
                            <a:solidFill>
                              <a:srgbClr val="0000FF"/>
                            </a:solidFill>
                            <a:latin typeface="Cambria Math" panose="02040503050406030204" pitchFamily="18" charset="0"/>
                          </a:rPr>
                          <m:t>𝑢</m:t>
                        </m:r>
                      </m:e>
                      <m:sub>
                        <m:r>
                          <m:rPr>
                            <m:sty m:val="p"/>
                          </m:rPr>
                          <a:rPr lang="en-US" altLang="zh-CN" sz="2000" b="0" i="0" smtClean="0">
                            <a:solidFill>
                              <a:srgbClr val="0000FF"/>
                            </a:solidFill>
                            <a:latin typeface="Cambria Math" panose="02040503050406030204" pitchFamily="18" charset="0"/>
                          </a:rPr>
                          <m:t>nr</m:t>
                        </m:r>
                      </m:sub>
                    </m:sSub>
                    <m:d>
                      <m:dPr>
                        <m:ctrlPr>
                          <a:rPr lang="en-US" altLang="zh-CN" sz="2000" b="0" i="1" smtClean="0">
                            <a:solidFill>
                              <a:srgbClr val="0000FF"/>
                            </a:solidFill>
                            <a:latin typeface="Cambria Math" panose="02040503050406030204" pitchFamily="18" charset="0"/>
                          </a:rPr>
                        </m:ctrlPr>
                      </m:dPr>
                      <m:e>
                        <m:r>
                          <a:rPr lang="en-US" altLang="zh-CN" sz="2000" b="0" i="1" smtClean="0">
                            <a:solidFill>
                              <a:srgbClr val="0000FF"/>
                            </a:solidFill>
                            <a:latin typeface="Cambria Math" panose="02040503050406030204" pitchFamily="18" charset="0"/>
                          </a:rPr>
                          <m:t>𝑟</m:t>
                        </m:r>
                      </m:e>
                    </m:d>
                    <m:r>
                      <a:rPr lang="en-US" altLang="zh-CN" sz="2000" b="0" i="1" smtClean="0">
                        <a:solidFill>
                          <a:srgbClr val="0000FF"/>
                        </a:solidFill>
                        <a:latin typeface="Cambria Math" panose="02040503050406030204" pitchFamily="18" charset="0"/>
                      </a:rPr>
                      <m:t>=</m:t>
                    </m:r>
                    <m:r>
                      <a:rPr lang="en-US" altLang="zh-CN" sz="2000" b="0" i="1" smtClean="0">
                        <a:solidFill>
                          <a:srgbClr val="0000FF"/>
                        </a:solidFill>
                        <a:latin typeface="Cambria Math" panose="02040503050406030204" pitchFamily="18" charset="0"/>
                      </a:rPr>
                      <m:t>𝑟</m:t>
                    </m:r>
                  </m:oMath>
                </a14:m>
                <a:r>
                  <a:rPr lang="en-US" altLang="zh-CN" sz="2000" dirty="0" smtClean="0">
                    <a:solidFill>
                      <a:srgbClr val="0000FF"/>
                    </a:solidFill>
                  </a:rPr>
                  <a:t> </a:t>
                </a:r>
                <a:r>
                  <a:rPr lang="en-US" altLang="zh-CN" sz="2000" dirty="0" smtClean="0"/>
                  <a:t>from the non-relativistic scaling model</a:t>
                </a:r>
                <a:r>
                  <a:rPr lang="en-US" altLang="zh-CN" sz="2000" dirty="0" smtClean="0">
                    <a:solidFill>
                      <a:srgbClr val="0000FF"/>
                    </a:solidFill>
                  </a:rPr>
                  <a:t>.</a:t>
                </a:r>
              </a:p>
              <a:p>
                <a:pPr algn="just"/>
                <a:endParaRPr lang="en-US" altLang="zh-CN" sz="2000" dirty="0">
                  <a:solidFill>
                    <a:srgbClr val="0000FF"/>
                  </a:solidFill>
                </a:endParaRPr>
              </a:p>
              <a:p>
                <a:pPr algn="just"/>
                <a:endParaRPr lang="en-US" altLang="zh-CN" sz="2000" dirty="0">
                  <a:solidFill>
                    <a:srgbClr val="0000FF"/>
                  </a:solidFill>
                </a:endParaRPr>
              </a:p>
              <a:p>
                <a:pPr algn="just"/>
                <a14:m>
                  <m:oMathPara xmlns:m="http://schemas.openxmlformats.org/officeDocument/2006/math">
                    <m:oMathParaPr>
                      <m:jc m:val="centerGroup"/>
                    </m:oMathParaPr>
                    <m:oMath xmlns:m="http://schemas.openxmlformats.org/officeDocument/2006/math">
                      <m:r>
                        <a:rPr lang="en-US" altLang="zh-CN" sz="2000" b="0" i="1" smtClean="0">
                          <a:solidFill>
                            <a:schemeClr val="tx1"/>
                          </a:solidFill>
                          <a:latin typeface="Cambria Math" panose="02040503050406030204" pitchFamily="18" charset="0"/>
                        </a:rPr>
                        <m:t>𝑟</m:t>
                      </m:r>
                      <m:r>
                        <a:rPr lang="en-US" altLang="zh-CN" sz="2000" b="0" i="1" smtClean="0">
                          <a:solidFill>
                            <a:schemeClr val="tx1"/>
                          </a:solidFill>
                          <a:latin typeface="Cambria Math" panose="02040503050406030204" pitchFamily="18" charset="0"/>
                        </a:rPr>
                        <m:t>&lt;6</m:t>
                      </m:r>
                      <m:r>
                        <a:rPr lang="en-US" altLang="zh-CN" sz="2000" b="0" i="0" smtClean="0">
                          <a:solidFill>
                            <a:schemeClr val="tx1"/>
                          </a:solidFill>
                          <a:latin typeface="Cambria Math" panose="02040503050406030204" pitchFamily="18" charset="0"/>
                        </a:rPr>
                        <m:t> </m:t>
                      </m:r>
                      <m:r>
                        <m:rPr>
                          <m:sty m:val="p"/>
                        </m:rPr>
                        <a:rPr lang="en-US" altLang="zh-CN" sz="2000" b="0" i="0" smtClean="0">
                          <a:solidFill>
                            <a:schemeClr val="tx1"/>
                          </a:solidFill>
                          <a:latin typeface="Cambria Math" panose="02040503050406030204" pitchFamily="18" charset="0"/>
                        </a:rPr>
                        <m:t>fm</m:t>
                      </m:r>
                      <m:r>
                        <a:rPr lang="en-US" altLang="zh-CN" sz="2000" b="0" i="1" smtClean="0">
                          <a:solidFill>
                            <a:schemeClr val="tx1"/>
                          </a:solidFill>
                          <a:latin typeface="Cambria Math" panose="02040503050406030204" pitchFamily="18" charset="0"/>
                        </a:rPr>
                        <m:t>:</m:t>
                      </m:r>
                      <m:r>
                        <a:rPr lang="en-US" altLang="zh-CN" sz="2000" b="0" i="1" smtClean="0">
                          <a:solidFill>
                            <a:schemeClr val="tx1"/>
                          </a:solidFill>
                          <a:latin typeface="Cambria Math" panose="02040503050406030204" pitchFamily="18" charset="0"/>
                        </a:rPr>
                        <m:t>𝑢</m:t>
                      </m:r>
                      <m:d>
                        <m:dPr>
                          <m:ctrlPr>
                            <a:rPr lang="en-US" altLang="zh-CN" sz="2000" b="0" i="1" smtClean="0">
                              <a:solidFill>
                                <a:schemeClr val="tx1"/>
                              </a:solidFill>
                              <a:latin typeface="Cambria Math" panose="02040503050406030204" pitchFamily="18" charset="0"/>
                            </a:rPr>
                          </m:ctrlPr>
                        </m:dPr>
                        <m:e>
                          <m:r>
                            <a:rPr lang="en-US" altLang="zh-CN" sz="2000" b="0" i="1" smtClean="0">
                              <a:solidFill>
                                <a:schemeClr val="tx1"/>
                              </a:solidFill>
                              <a:latin typeface="Cambria Math" panose="02040503050406030204" pitchFamily="18" charset="0"/>
                            </a:rPr>
                            <m:t>𝑟</m:t>
                          </m:r>
                        </m:e>
                      </m:d>
                      <m:r>
                        <a:rPr lang="en-US" altLang="zh-CN" sz="2000" b="0" i="1" smtClean="0">
                          <a:solidFill>
                            <a:schemeClr val="tx1"/>
                          </a:solidFill>
                          <a:latin typeface="Cambria Math" panose="02040503050406030204" pitchFamily="18" charset="0"/>
                          <a:ea typeface="Cambria Math" panose="02040503050406030204" pitchFamily="18" charset="0"/>
                        </a:rPr>
                        <m:t>≈</m:t>
                      </m:r>
                      <m:r>
                        <a:rPr lang="en-US" altLang="zh-CN" sz="2000" b="0" i="1" smtClean="0">
                          <a:solidFill>
                            <a:schemeClr val="tx1"/>
                          </a:solidFill>
                          <a:latin typeface="Cambria Math" panose="02040503050406030204" pitchFamily="18" charset="0"/>
                          <a:ea typeface="Cambria Math" panose="02040503050406030204" pitchFamily="18" charset="0"/>
                        </a:rPr>
                        <m:t>𝑟</m:t>
                      </m:r>
                      <m:r>
                        <a:rPr lang="en-US" altLang="zh-CN" sz="2000" b="0" i="1" smtClean="0">
                          <a:solidFill>
                            <a:schemeClr val="tx1"/>
                          </a:solidFill>
                          <a:latin typeface="Cambria Math" panose="02040503050406030204" pitchFamily="18" charset="0"/>
                          <a:ea typeface="Cambria Math" panose="02040503050406030204" pitchFamily="18" charset="0"/>
                        </a:rPr>
                        <m:t>;</m:t>
                      </m:r>
                    </m:oMath>
                  </m:oMathPara>
                </a14:m>
                <a:endParaRPr lang="en-US" altLang="zh-CN" sz="2000" b="0" i="1" dirty="0" smtClean="0">
                  <a:solidFill>
                    <a:schemeClr val="tx1"/>
                  </a:solidFill>
                  <a:ea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r>
                        <a:rPr lang="en-US" altLang="zh-CN" sz="2000" b="0" i="1" smtClean="0">
                          <a:solidFill>
                            <a:schemeClr val="tx1"/>
                          </a:solidFill>
                          <a:latin typeface="Cambria Math" panose="02040503050406030204" pitchFamily="18" charset="0"/>
                        </a:rPr>
                        <m:t>𝑟</m:t>
                      </m:r>
                      <m:r>
                        <a:rPr lang="en-US" altLang="zh-CN" sz="2000" b="0" i="1" smtClean="0">
                          <a:solidFill>
                            <a:schemeClr val="tx1"/>
                          </a:solidFill>
                          <a:latin typeface="Cambria Math" panose="02040503050406030204" pitchFamily="18" charset="0"/>
                        </a:rPr>
                        <m:t>&gt;6 </m:t>
                      </m:r>
                      <m:r>
                        <m:rPr>
                          <m:sty m:val="p"/>
                        </m:rPr>
                        <a:rPr lang="en-US" altLang="zh-CN" sz="2000" b="0" i="0" smtClean="0">
                          <a:solidFill>
                            <a:schemeClr val="tx1"/>
                          </a:solidFill>
                          <a:latin typeface="Cambria Math" panose="02040503050406030204" pitchFamily="18" charset="0"/>
                        </a:rPr>
                        <m:t>fm</m:t>
                      </m:r>
                      <m:r>
                        <a:rPr lang="en-US" altLang="zh-CN" sz="2000" b="0" i="1" smtClean="0">
                          <a:solidFill>
                            <a:schemeClr val="tx1"/>
                          </a:solidFill>
                          <a:latin typeface="Cambria Math" panose="02040503050406030204" pitchFamily="18" charset="0"/>
                        </a:rPr>
                        <m:t>: </m:t>
                      </m:r>
                      <m:r>
                        <a:rPr lang="en-US" altLang="zh-CN" sz="2000" b="0" i="1" smtClean="0">
                          <a:solidFill>
                            <a:schemeClr val="tx1"/>
                          </a:solidFill>
                          <a:latin typeface="Cambria Math" panose="02040503050406030204" pitchFamily="18" charset="0"/>
                        </a:rPr>
                        <m:t>𝑢</m:t>
                      </m:r>
                      <m:d>
                        <m:dPr>
                          <m:ctrlPr>
                            <a:rPr lang="en-US" altLang="zh-CN" sz="2000" b="0" i="1" smtClean="0">
                              <a:solidFill>
                                <a:schemeClr val="tx1"/>
                              </a:solidFill>
                              <a:latin typeface="Cambria Math" panose="02040503050406030204" pitchFamily="18" charset="0"/>
                            </a:rPr>
                          </m:ctrlPr>
                        </m:dPr>
                        <m:e>
                          <m:r>
                            <a:rPr lang="en-US" altLang="zh-CN" sz="2000" b="0" i="1" smtClean="0">
                              <a:solidFill>
                                <a:schemeClr val="tx1"/>
                              </a:solidFill>
                              <a:latin typeface="Cambria Math" panose="02040503050406030204" pitchFamily="18" charset="0"/>
                            </a:rPr>
                            <m:t>𝑟</m:t>
                          </m:r>
                        </m:e>
                      </m:d>
                      <m:r>
                        <a:rPr lang="en-US" altLang="zh-CN" sz="2000" b="0" i="1" smtClean="0">
                          <a:solidFill>
                            <a:schemeClr val="tx1"/>
                          </a:solidFill>
                          <a:latin typeface="Cambria Math" panose="02040503050406030204" pitchFamily="18" charset="0"/>
                        </a:rPr>
                        <m:t>&gt;</m:t>
                      </m:r>
                      <m:r>
                        <a:rPr lang="en-US" altLang="zh-CN" sz="2000" b="0" i="1" smtClean="0">
                          <a:solidFill>
                            <a:schemeClr val="tx1"/>
                          </a:solidFill>
                          <a:latin typeface="Cambria Math" panose="02040503050406030204" pitchFamily="18" charset="0"/>
                        </a:rPr>
                        <m:t>𝑟</m:t>
                      </m:r>
                      <m:r>
                        <a:rPr lang="en-US" altLang="zh-CN" sz="2000" b="0" i="1" smtClean="0">
                          <a:solidFill>
                            <a:schemeClr val="tx1"/>
                          </a:solidFill>
                          <a:latin typeface="Cambria Math" panose="02040503050406030204" pitchFamily="18" charset="0"/>
                        </a:rPr>
                        <m:t>.</m:t>
                      </m:r>
                    </m:oMath>
                  </m:oMathPara>
                </a14:m>
                <a:endParaRPr lang="en-US" altLang="zh-CN" sz="2000" i="1" dirty="0" smtClean="0">
                  <a:solidFill>
                    <a:schemeClr val="tx1"/>
                  </a:solidFill>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5310204" y="3086470"/>
                <a:ext cx="2936647" cy="1938992"/>
              </a:xfrm>
              <a:prstGeom prst="rect">
                <a:avLst/>
              </a:prstGeom>
              <a:blipFill rotWithShape="0">
                <a:blip r:embed="rId3"/>
                <a:stretch>
                  <a:fillRect l="-2075" t="-1258" r="-4564"/>
                </a:stretch>
              </a:blipFill>
            </p:spPr>
            <p:txBody>
              <a:bodyPr/>
              <a:lstStyle/>
              <a:p>
                <a:r>
                  <a:rPr lang="zh-CN" altLang="en-US">
                    <a:noFill/>
                  </a:rPr>
                  <a:t> </a:t>
                </a:r>
              </a:p>
            </p:txBody>
          </p:sp>
        </mc:Fallback>
      </mc:AlternateContent>
      <p:sp>
        <p:nvSpPr>
          <p:cNvPr id="9" name="矩形 8"/>
          <p:cNvSpPr/>
          <p:nvPr/>
        </p:nvSpPr>
        <p:spPr>
          <a:xfrm>
            <a:off x="8613321" y="6043839"/>
            <a:ext cx="530679"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15</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4"/>
          <a:stretch>
            <a:fillRect/>
          </a:stretch>
        </p:blipFill>
        <p:spPr>
          <a:xfrm>
            <a:off x="3679329" y="5905419"/>
            <a:ext cx="4197179" cy="870784"/>
          </a:xfrm>
          <a:prstGeom prst="rect">
            <a:avLst/>
          </a:prstGeom>
        </p:spPr>
      </p:pic>
      <p:sp>
        <p:nvSpPr>
          <p:cNvPr id="3" name="文本框 2"/>
          <p:cNvSpPr txBox="1"/>
          <p:nvPr/>
        </p:nvSpPr>
        <p:spPr>
          <a:xfrm>
            <a:off x="882398" y="6109899"/>
            <a:ext cx="2569934" cy="369332"/>
          </a:xfrm>
          <a:prstGeom prst="rect">
            <a:avLst/>
          </a:prstGeom>
          <a:noFill/>
        </p:spPr>
        <p:txBody>
          <a:bodyPr wrap="none" rtlCol="0">
            <a:spAutoFit/>
          </a:bodyPr>
          <a:lstStyle/>
          <a:p>
            <a:r>
              <a:rPr lang="en-US" altLang="zh-CN" dirty="0" smtClean="0"/>
              <a:t>Collective velocity field:</a:t>
            </a:r>
            <a:endParaRPr lang="zh-CN" altLang="en-US" dirty="0"/>
          </a:p>
        </p:txBody>
      </p:sp>
      <mc:AlternateContent xmlns:mc="http://schemas.openxmlformats.org/markup-compatibility/2006">
        <mc:Choice xmlns:a14="http://schemas.microsoft.com/office/drawing/2010/main" Requires="a14">
          <p:sp>
            <p:nvSpPr>
              <p:cNvPr id="5" name="文本框 4"/>
              <p:cNvSpPr txBox="1"/>
              <p:nvPr/>
            </p:nvSpPr>
            <p:spPr>
              <a:xfrm>
                <a:off x="476532" y="1206631"/>
                <a:ext cx="8190935" cy="121539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m:rPr>
                              <m:sty m:val="p"/>
                            </m:rPr>
                            <a:rPr lang="en-US" altLang="zh-CN" b="0" i="0" smtClean="0">
                              <a:latin typeface="Cambria Math" panose="02040503050406030204" pitchFamily="18" charset="0"/>
                            </a:rPr>
                            <m:t>nr</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𝐴</m:t>
                          </m:r>
                        </m:e>
                        <m:sup>
                          <m:r>
                            <a:rPr lang="en-US" altLang="zh-CN" b="0" i="1" smtClean="0">
                              <a:latin typeface="Cambria Math" panose="02040503050406030204" pitchFamily="18" charset="0"/>
                            </a:rPr>
                            <m:t>−1</m:t>
                          </m:r>
                        </m:sup>
                      </m:sSup>
                      <m:nary>
                        <m:naryPr>
                          <m:limLoc m:val="undOvr"/>
                          <m:subHide m:val="on"/>
                          <m:supHide m:val="on"/>
                          <m:ctrlPr>
                            <a:rPr lang="en-US" altLang="zh-CN" b="0" i="1" smtClean="0">
                              <a:latin typeface="Cambria Math" panose="02040503050406030204" pitchFamily="18" charset="0"/>
                            </a:rPr>
                          </m:ctrlPr>
                        </m:naryPr>
                        <m:sub/>
                        <m:sup/>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2</m:t>
                              </m:r>
                            </m:sup>
                          </m:sSup>
                          <m:r>
                            <a:rPr lang="en-US" altLang="zh-CN" i="1">
                              <a:latin typeface="Cambria Math" panose="02040503050406030204" pitchFamily="18" charset="0"/>
                            </a:rPr>
                            <m:t>𝑀</m:t>
                          </m:r>
                          <m:r>
                            <a:rPr lang="en-US" altLang="zh-CN" i="1">
                              <a:latin typeface="Cambria Math" panose="02040503050406030204" pitchFamily="18" charset="0"/>
                            </a:rPr>
                            <m:t>𝜌</m:t>
                          </m:r>
                          <m:sSup>
                            <m:sSupPr>
                              <m:ctrlPr>
                                <a:rPr lang="en-US" altLang="zh-CN" i="1">
                                  <a:latin typeface="Cambria Math" panose="02040503050406030204" pitchFamily="18" charset="0"/>
                                </a:rPr>
                              </m:ctrlPr>
                            </m:sSupPr>
                            <m:e>
                              <m:r>
                                <m:rPr>
                                  <m:sty m:val="p"/>
                                </m:rPr>
                                <a:rPr lang="en-US" altLang="zh-CN" b="0" i="0">
                                  <a:latin typeface="Cambria Math" panose="02040503050406030204" pitchFamily="18" charset="0"/>
                                </a:rPr>
                                <m:t>d</m:t>
                              </m:r>
                            </m:e>
                            <m:sup>
                              <m:r>
                                <a:rPr lang="en-US" altLang="zh-CN" b="0" i="0">
                                  <a:latin typeface="Cambria Math" panose="02040503050406030204" pitchFamily="18" charset="0"/>
                                </a:rPr>
                                <m:t>3</m:t>
                              </m:r>
                            </m:sup>
                          </m:sSup>
                          <m:r>
                            <a:rPr lang="en-US" altLang="zh-CN" b="1" i="1">
                              <a:latin typeface="Cambria Math" panose="02040503050406030204" pitchFamily="18" charset="0"/>
                            </a:rPr>
                            <m:t>𝒓</m:t>
                          </m:r>
                          <m:r>
                            <a:rPr lang="en-US" altLang="zh-CN" b="0" i="1" smtClean="0">
                              <a:latin typeface="Cambria Math" panose="02040503050406030204" pitchFamily="18" charset="0"/>
                            </a:rPr>
                            <m:t>   </m:t>
                          </m:r>
                          <m:groupChr>
                            <m:groupChrPr>
                              <m:chr m:val="⇒"/>
                              <m:pos m:val="top"/>
                              <m:ctrlPr>
                                <a:rPr lang="en-US" altLang="zh-CN" b="0" i="1" smtClean="0">
                                  <a:latin typeface="Cambria Math" panose="02040503050406030204" pitchFamily="18" charset="0"/>
                                </a:rPr>
                              </m:ctrlPr>
                            </m:groupChrPr>
                            <m:e/>
                          </m:groupChr>
                          <m:r>
                            <a:rPr lang="en-US" altLang="zh-CN" b="0" i="1" smtClean="0">
                              <a:latin typeface="Cambria Math" panose="02040503050406030204" pitchFamily="18" charset="0"/>
                            </a:rPr>
                            <m:t>    </m:t>
                          </m:r>
                        </m:e>
                      </m:nary>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m:rPr>
                              <m:sty m:val="p"/>
                            </m:rPr>
                            <a:rPr lang="en-US" altLang="zh-CN">
                              <a:latin typeface="Cambria Math" panose="02040503050406030204" pitchFamily="18" charset="0"/>
                            </a:rPr>
                            <m:t>rel</m:t>
                          </m:r>
                        </m:sub>
                      </m:sSub>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𝐴</m:t>
                          </m:r>
                        </m:e>
                        <m:sup>
                          <m:r>
                            <a:rPr lang="en-US" altLang="zh-CN" i="1">
                              <a:latin typeface="Cambria Math" panose="02040503050406030204" pitchFamily="18" charset="0"/>
                            </a:rPr>
                            <m:t>−1</m:t>
                          </m:r>
                        </m:sup>
                      </m:sSup>
                      <m:nary>
                        <m:naryPr>
                          <m:limLoc m:val="undOvr"/>
                          <m:subHide m:val="on"/>
                          <m:supHide m:val="on"/>
                          <m:ctrlPr>
                            <a:rPr lang="en-US" altLang="zh-CN" i="1">
                              <a:latin typeface="Cambria Math" panose="02040503050406030204" pitchFamily="18" charset="0"/>
                            </a:rPr>
                          </m:ctrlPr>
                        </m:naryPr>
                        <m:sub/>
                        <m:sup/>
                        <m:e>
                          <m:sSup>
                            <m:sSupPr>
                              <m:ctrlPr>
                                <a:rPr lang="en-US" altLang="zh-CN" i="1">
                                  <a:latin typeface="Cambria Math" panose="02040503050406030204" pitchFamily="18" charset="0"/>
                                </a:rPr>
                              </m:ctrlPr>
                            </m:sSupPr>
                            <m:e>
                              <m:r>
                                <a:rPr lang="en-US" altLang="zh-CN" i="1">
                                  <a:latin typeface="Cambria Math" panose="02040503050406030204" pitchFamily="18" charset="0"/>
                                </a:rPr>
                                <m:t>𝑢</m:t>
                              </m:r>
                            </m:e>
                            <m:sup>
                              <m:r>
                                <a:rPr lang="en-US" altLang="zh-CN" i="1">
                                  <a:latin typeface="Cambria Math" panose="02040503050406030204" pitchFamily="18" charset="0"/>
                                </a:rPr>
                                <m:t>2</m:t>
                              </m:r>
                            </m:sup>
                          </m:sSup>
                          <m:d>
                            <m:dPr>
                              <m:ctrlPr>
                                <a:rPr lang="en-US" altLang="zh-CN" i="1">
                                  <a:latin typeface="Cambria Math" panose="02040503050406030204" pitchFamily="18" charset="0"/>
                                </a:rPr>
                              </m:ctrlPr>
                            </m:dPr>
                            <m:e>
                              <m:r>
                                <a:rPr lang="en-US" altLang="zh-CN" b="1" i="1">
                                  <a:latin typeface="Cambria Math" panose="02040503050406030204" pitchFamily="18" charset="0"/>
                                </a:rPr>
                                <m:t>𝒓</m:t>
                              </m:r>
                            </m:e>
                          </m:d>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ℋ</m:t>
                              </m:r>
                            </m:e>
                            <m:sub>
                              <m:r>
                                <a:rPr lang="en-US" altLang="zh-CN" i="1">
                                  <a:latin typeface="Cambria Math" panose="02040503050406030204" pitchFamily="18" charset="0"/>
                                  <a:ea typeface="Cambria Math" panose="02040503050406030204" pitchFamily="18" charset="0"/>
                                </a:rPr>
                                <m:t>𝑅𝑀𝐹</m:t>
                              </m:r>
                            </m:sub>
                          </m:sSub>
                          <m:r>
                            <a:rPr lang="en-US" altLang="zh-CN"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𝒓</m:t>
                          </m:r>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m:rPr>
                                  <m:sty m:val="p"/>
                                </m:rPr>
                                <a:rPr lang="en-US" altLang="zh-CN">
                                  <a:latin typeface="Cambria Math" panose="02040503050406030204" pitchFamily="18" charset="0"/>
                                  <a:ea typeface="Cambria Math" panose="02040503050406030204" pitchFamily="18" charset="0"/>
                                </a:rPr>
                                <m:t>d</m:t>
                              </m:r>
                            </m:e>
                            <m:sup>
                              <m:r>
                                <a:rPr lang="en-US" altLang="zh-CN" i="1">
                                  <a:latin typeface="Cambria Math" panose="02040503050406030204" pitchFamily="18" charset="0"/>
                                  <a:ea typeface="Cambria Math" panose="02040503050406030204" pitchFamily="18" charset="0"/>
                                </a:rPr>
                                <m:t>3</m:t>
                              </m:r>
                            </m:sup>
                          </m:sSup>
                          <m:r>
                            <a:rPr lang="en-US" altLang="zh-CN" b="1" i="1">
                              <a:latin typeface="Cambria Math" panose="02040503050406030204" pitchFamily="18" charset="0"/>
                              <a:ea typeface="Cambria Math" panose="02040503050406030204" pitchFamily="18" charset="0"/>
                            </a:rPr>
                            <m:t>𝒓</m:t>
                          </m:r>
                        </m:e>
                      </m:nary>
                    </m:oMath>
                  </m:oMathPara>
                </a14:m>
                <a:endParaRPr lang="en-US" altLang="zh-CN" dirty="0" smtClean="0"/>
              </a:p>
              <a:p>
                <a14:m>
                  <m:oMath xmlns:m="http://schemas.openxmlformats.org/officeDocument/2006/math">
                    <m:r>
                      <a:rPr lang="en-US" altLang="zh-CN" b="0" i="1" smtClean="0">
                        <a:latin typeface="Cambria Math" panose="02040503050406030204" pitchFamily="18" charset="0"/>
                      </a:rPr>
                      <m:t>𝑀</m:t>
                    </m:r>
                    <m:r>
                      <a:rPr lang="en-US" altLang="zh-CN" b="0" i="1" smtClean="0">
                        <a:latin typeface="Cambria Math" panose="02040503050406030204" pitchFamily="18" charset="0"/>
                      </a:rPr>
                      <m:t>𝜌</m:t>
                    </m:r>
                    <m:groupChr>
                      <m:groupChrPr>
                        <m:chr m:val="⇒"/>
                        <m:vertJc m:val="bot"/>
                        <m:ctrlPr>
                          <a:rPr lang="en-US" altLang="zh-CN" b="0" i="1" smtClean="0">
                            <a:latin typeface="Cambria Math" panose="02040503050406030204" pitchFamily="18" charset="0"/>
                          </a:rPr>
                        </m:ctrlPr>
                      </m:groupChrPr>
                      <m:e/>
                    </m:groupCh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ℋ</m:t>
                        </m:r>
                      </m:e>
                      <m:sub>
                        <m:r>
                          <m:rPr>
                            <m:sty m:val="p"/>
                          </m:rPr>
                          <a:rPr lang="en-US" altLang="zh-CN" i="0">
                            <a:latin typeface="Cambria Math" panose="02040503050406030204" pitchFamily="18" charset="0"/>
                            <a:ea typeface="Cambria Math" panose="02040503050406030204" pitchFamily="18" charset="0"/>
                          </a:rPr>
                          <m:t>RMF</m:t>
                        </m:r>
                      </m:sub>
                    </m:sSub>
                    <m:r>
                      <a:rPr lang="en-US" altLang="zh-CN"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𝒓</m:t>
                    </m:r>
                    <m:r>
                      <a:rPr lang="en-US" altLang="zh-CN" i="1">
                        <a:latin typeface="Cambria Math" panose="02040503050406030204" pitchFamily="18" charset="0"/>
                        <a:ea typeface="Cambria Math" panose="02040503050406030204" pitchFamily="18" charset="0"/>
                      </a:rPr>
                      <m:t>)</m:t>
                    </m:r>
                  </m:oMath>
                </a14:m>
                <a:r>
                  <a:rPr lang="zh-CN" altLang="en-US" dirty="0" smtClean="0"/>
                  <a:t> </a:t>
                </a:r>
                <a:r>
                  <a:rPr lang="en-US" altLang="zh-CN" dirty="0" smtClean="0"/>
                  <a:t>contributes about 0.5% on the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m:rPr>
                            <m:sty m:val="p"/>
                          </m:rPr>
                          <a:rPr lang="en-US" altLang="zh-CN" b="0" i="0" smtClean="0">
                            <a:latin typeface="Cambria Math" panose="02040503050406030204" pitchFamily="18" charset="0"/>
                          </a:rPr>
                          <m:t>GMR</m:t>
                        </m:r>
                      </m:sub>
                    </m:sSub>
                  </m:oMath>
                </a14:m>
                <a:r>
                  <a:rPr lang="en-US" altLang="zh-CN" dirty="0" smtClean="0"/>
                  <a:t>. The rest comes from </a:t>
                </a:r>
                <a14:m>
                  <m:oMath xmlns:m="http://schemas.openxmlformats.org/officeDocument/2006/math">
                    <m:r>
                      <a:rPr lang="en-US" altLang="zh-CN" b="0" i="1" smtClean="0">
                        <a:latin typeface="Cambria Math" panose="02040503050406030204" pitchFamily="18" charset="0"/>
                      </a:rPr>
                      <m:t>𝑢</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e>
                    </m:d>
                    <m:r>
                      <a:rPr lang="en-US" altLang="zh-CN" b="0" i="1" smtClean="0">
                        <a:latin typeface="Cambria Math" panose="02040503050406030204" pitchFamily="18" charset="0"/>
                      </a:rPr>
                      <m:t>.</m:t>
                    </m:r>
                  </m:oMath>
                </a14:m>
                <a:endParaRPr lang="zh-CN" altLang="en-US" dirty="0"/>
              </a:p>
            </p:txBody>
          </p:sp>
        </mc:Choice>
        <mc:Fallback>
          <p:sp>
            <p:nvSpPr>
              <p:cNvPr id="5" name="文本框 4"/>
              <p:cNvSpPr txBox="1">
                <a:spLocks noRot="1" noChangeAspect="1" noMove="1" noResize="1" noEditPoints="1" noAdjustHandles="1" noChangeArrowheads="1" noChangeShapeType="1" noTextEdit="1"/>
              </p:cNvSpPr>
              <p:nvPr/>
            </p:nvSpPr>
            <p:spPr>
              <a:xfrm>
                <a:off x="476532" y="1206631"/>
                <a:ext cx="8190935" cy="1215397"/>
              </a:xfrm>
              <a:prstGeom prst="rect">
                <a:avLst/>
              </a:prstGeom>
              <a:blipFill rotWithShape="0">
                <a:blip r:embed="rId5"/>
                <a:stretch>
                  <a:fillRect b="-75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3744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 y="284389"/>
            <a:ext cx="1771649" cy="529772"/>
            <a:chOff x="0" y="284389"/>
            <a:chExt cx="1692275" cy="529772"/>
          </a:xfrm>
        </p:grpSpPr>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Outline</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4" name="直接连接符 13"/>
          <p:cNvCxnSpPr/>
          <p:nvPr/>
        </p:nvCxnSpPr>
        <p:spPr>
          <a:xfrm>
            <a:off x="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39925" y="1147000"/>
            <a:ext cx="5536332" cy="2554545"/>
          </a:xfrm>
          <a:prstGeom prst="rect">
            <a:avLst/>
          </a:prstGeom>
          <a:solidFill>
            <a:schemeClr val="bg1"/>
          </a:solidFill>
        </p:spPr>
        <p:txBody>
          <a:bodyPr wrap="square" rtlCol="0">
            <a:spAutoFit/>
          </a:bodyPr>
          <a:lstStyle/>
          <a:p>
            <a:pPr marL="285750" indent="-285750" algn="just">
              <a:lnSpc>
                <a:spcPct val="200000"/>
              </a:lnSpc>
              <a:buFont typeface="Wingdings" panose="05000000000000000000" pitchFamily="2" charset="2"/>
              <a:buChar char="p"/>
            </a:pPr>
            <a:r>
              <a:rPr lang="en-US" altLang="zh-CN" sz="2000" b="1"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Introduction</a:t>
            </a:r>
          </a:p>
          <a:p>
            <a:pPr marL="285750" indent="-285750" algn="just">
              <a:lnSpc>
                <a:spcPct val="200000"/>
              </a:lnSpc>
              <a:buFont typeface="Wingdings" panose="05000000000000000000" pitchFamily="2" charset="2"/>
              <a:buChar char="p"/>
            </a:pPr>
            <a:r>
              <a:rPr lang="en-US" altLang="zh-CN" sz="2000" b="1"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Theoretical Framework</a:t>
            </a:r>
          </a:p>
          <a:p>
            <a:pPr marL="285750" indent="-285750" algn="just">
              <a:lnSpc>
                <a:spcPct val="200000"/>
              </a:lnSpc>
              <a:buFont typeface="Wingdings" panose="05000000000000000000" pitchFamily="2" charset="2"/>
              <a:buChar char="p"/>
            </a:pPr>
            <a:r>
              <a:rPr lang="en-US" altLang="zh-CN" sz="2000" b="1"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Results and Discussions</a:t>
            </a:r>
          </a:p>
          <a:p>
            <a:pPr marL="285750" indent="-285750" algn="just">
              <a:lnSpc>
                <a:spcPct val="200000"/>
              </a:lnSpc>
              <a:buFont typeface="Wingdings" panose="05000000000000000000" pitchFamily="2" charset="2"/>
              <a:buChar char="p"/>
            </a:pPr>
            <a:r>
              <a:rPr lang="en-US" altLang="zh-CN" sz="20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Summary</a:t>
            </a:r>
          </a:p>
        </p:txBody>
      </p:sp>
      <p:sp>
        <p:nvSpPr>
          <p:cNvPr id="9" name="矩形 8"/>
          <p:cNvSpPr/>
          <p:nvPr/>
        </p:nvSpPr>
        <p:spPr>
          <a:xfrm>
            <a:off x="8613321" y="6043839"/>
            <a:ext cx="530679"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16</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45251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 y="284389"/>
            <a:ext cx="1951263" cy="529772"/>
            <a:chOff x="0" y="284389"/>
            <a:chExt cx="1692275" cy="529772"/>
          </a:xfrm>
        </p:grpSpPr>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Summary</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4" name="直接连接符 13"/>
          <p:cNvCxnSpPr/>
          <p:nvPr/>
        </p:nvCxnSpPr>
        <p:spPr>
          <a:xfrm>
            <a:off x="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85228" y="1240971"/>
            <a:ext cx="7573543" cy="4062651"/>
          </a:xfrm>
          <a:prstGeom prst="rect">
            <a:avLst/>
          </a:prstGeom>
          <a:solidFill>
            <a:schemeClr val="bg1"/>
          </a:solidFill>
        </p:spPr>
        <p:txBody>
          <a:bodyPr wrap="square" rtlCol="0">
            <a:spAutoFit/>
          </a:bodyPr>
          <a:lstStyle/>
          <a:p>
            <a:pPr marL="285750" indent="-285750" algn="just">
              <a:lnSpc>
                <a:spcPct val="150000"/>
              </a:lnSpc>
              <a:spcBef>
                <a:spcPts val="600"/>
              </a:spcBef>
              <a:buFont typeface="Wingdings" panose="05000000000000000000" pitchFamily="2" charset="2"/>
              <a:buChar char="Ø"/>
            </a:pPr>
            <a:r>
              <a:rPr lang="en-US" altLang="zh-CN" dirty="0" smtClean="0"/>
              <a:t>We developed a radius constrained RMF model based on MDC-RMF model, we can obtain the incompressibility and GMR energy from the calculation.</a:t>
            </a:r>
          </a:p>
          <a:p>
            <a:pPr marL="285750" indent="-285750" algn="just">
              <a:lnSpc>
                <a:spcPct val="150000"/>
              </a:lnSpc>
              <a:spcBef>
                <a:spcPts val="600"/>
              </a:spcBef>
              <a:buFont typeface="Wingdings" panose="05000000000000000000" pitchFamily="2" charset="2"/>
              <a:buChar char="Ø"/>
            </a:pPr>
            <a:r>
              <a:rPr lang="en-US" altLang="zh-CN" dirty="0" smtClean="0"/>
              <a:t>We employed the relativistic mass parameter for the GMR of finite nuclei, the GMR energy is reduced with the inclusion of relativistic mass parameter. The reduction for Sn is obvious, which can be a possible reason for the softness puzzle for open-shell nuclei.</a:t>
            </a:r>
            <a:endParaRPr lang="en-US" altLang="zh-CN" dirty="0"/>
          </a:p>
          <a:p>
            <a:pPr marL="285750" indent="-285750" algn="just">
              <a:lnSpc>
                <a:spcPct val="150000"/>
              </a:lnSpc>
              <a:spcBef>
                <a:spcPts val="600"/>
              </a:spcBef>
              <a:buFont typeface="Wingdings" panose="05000000000000000000" pitchFamily="2" charset="2"/>
              <a:buChar char="Ø"/>
            </a:pPr>
            <a:endParaRPr lang="en-US" altLang="zh-CN" dirty="0" smtClean="0"/>
          </a:p>
          <a:p>
            <a:pPr marL="285750" indent="-285750" algn="just">
              <a:lnSpc>
                <a:spcPct val="150000"/>
              </a:lnSpc>
              <a:spcBef>
                <a:spcPts val="600"/>
              </a:spcBef>
              <a:buFont typeface="Wingdings" panose="05000000000000000000" pitchFamily="2" charset="2"/>
              <a:buChar char="Ø"/>
            </a:pPr>
            <a:endParaRPr lang="en-US" altLang="zh-CN" dirty="0" smtClean="0"/>
          </a:p>
        </p:txBody>
      </p:sp>
      <p:sp>
        <p:nvSpPr>
          <p:cNvPr id="8" name="矩形 7"/>
          <p:cNvSpPr/>
          <p:nvPr/>
        </p:nvSpPr>
        <p:spPr>
          <a:xfrm>
            <a:off x="8613321" y="6043839"/>
            <a:ext cx="530679"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17</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51805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348999"/>
            <a:ext cx="9144000" cy="2913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32"/>
          <p:cNvSpPr txBox="1"/>
          <p:nvPr/>
        </p:nvSpPr>
        <p:spPr>
          <a:xfrm>
            <a:off x="1905000" y="3429000"/>
            <a:ext cx="7239000" cy="369332"/>
          </a:xfrm>
          <a:prstGeom prst="rect">
            <a:avLst/>
          </a:prstGeom>
          <a:noFill/>
        </p:spPr>
        <p:txBody>
          <a:bodyPr wrap="square" rtlCol="0">
            <a:spAutoFit/>
          </a:bodyPr>
          <a:lstStyle/>
          <a:p>
            <a:pPr algn="ctr"/>
            <a:r>
              <a:rPr lang="en-US" altLang="zh-CN"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Thanks for your attention!</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5" name="直接连接符 34"/>
          <p:cNvCxnSpPr/>
          <p:nvPr/>
        </p:nvCxnSpPr>
        <p:spPr>
          <a:xfrm>
            <a:off x="2891118" y="3429000"/>
            <a:ext cx="62528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081731" y="4678654"/>
            <a:ext cx="4242759" cy="369332"/>
          </a:xfrm>
          <a:prstGeom prst="rect">
            <a:avLst/>
          </a:prstGeom>
          <a:noFill/>
        </p:spPr>
        <p:txBody>
          <a:bodyPr wrap="square" rtlCol="0">
            <a:spAutoFit/>
          </a:bodyPr>
          <a:lstStyle/>
          <a:p>
            <a:pPr algn="r"/>
            <a:r>
              <a:rPr lang="en-US" altLang="zh-CN"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2017/6/28</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65" y="2721113"/>
            <a:ext cx="1505911" cy="1505911"/>
          </a:xfrm>
          <a:prstGeom prst="rect">
            <a:avLst/>
          </a:prstGeom>
        </p:spPr>
      </p:pic>
      <p:sp>
        <p:nvSpPr>
          <p:cNvPr id="11" name="文本框 10"/>
          <p:cNvSpPr txBox="1"/>
          <p:nvPr/>
        </p:nvSpPr>
        <p:spPr>
          <a:xfrm>
            <a:off x="1905001" y="3896349"/>
            <a:ext cx="6626954" cy="646331"/>
          </a:xfrm>
          <a:prstGeom prst="rect">
            <a:avLst/>
          </a:prstGeom>
          <a:noFill/>
        </p:spPr>
        <p:txBody>
          <a:bodyPr wrap="square" rtlCol="0">
            <a:spAutoFit/>
          </a:bodyPr>
          <a:lstStyle/>
          <a:p>
            <a:pPr algn="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Kun Wang      Supervisor: Shan-</a:t>
            </a:r>
            <a:r>
              <a:rPr lang="en-US" altLang="zh-CN" dirty="0" err="1">
                <a:solidFill>
                  <a:schemeClr val="bg1"/>
                </a:solidFill>
                <a:latin typeface="Arial" panose="020B0604020202020204" pitchFamily="34" charset="0"/>
                <a:ea typeface="微软雅黑" panose="020B0503020204020204" pitchFamily="34" charset="-122"/>
                <a:sym typeface="Arial" panose="020B0604020202020204" pitchFamily="34" charset="0"/>
              </a:rPr>
              <a:t>Gui</a:t>
            </a: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 Zhou</a:t>
            </a:r>
          </a:p>
          <a:p>
            <a:pPr algn="r"/>
            <a:r>
              <a:rPr lang="en-US" altLang="zh-CN"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Institute of Theoretical Physics, Chinese Academy of Sciences</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1905000" y="2721114"/>
            <a:ext cx="7239000" cy="707886"/>
          </a:xfrm>
          <a:prstGeom prst="rect">
            <a:avLst/>
          </a:prstGeom>
          <a:noFill/>
        </p:spPr>
        <p:txBody>
          <a:bodyPr wrap="square" rtlCol="0">
            <a:spAutoFit/>
          </a:bodyPr>
          <a:lstStyle/>
          <a:p>
            <a:pPr algn="ctr"/>
            <a:r>
              <a:rPr lang="ja-JP" altLang="en-US" sz="4000" dirty="0">
                <a:solidFill>
                  <a:schemeClr val="bg1"/>
                </a:solidFill>
              </a:rPr>
              <a:t>ありがとうございます</a:t>
            </a:r>
            <a:r>
              <a:rPr lang="zh-CN" altLang="en-US" sz="4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3207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2" fill="hold" nodeType="withEffect">
                                  <p:stCondLst>
                                    <p:cond delay="25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par>
                                <p:cTn id="11" presetID="47" presetClass="entr" presetSubtype="0" fill="hold" grpId="0" nodeType="withEffect">
                                  <p:stCondLst>
                                    <p:cond delay="5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par>
                                <p:cTn id="16" presetID="53" presetClass="entr" presetSubtype="16"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42"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3" grpId="0"/>
      <p:bldP spid="13" grpId="0"/>
      <p:bldP spid="11"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 y="284389"/>
            <a:ext cx="1771649" cy="529772"/>
            <a:chOff x="0" y="284389"/>
            <a:chExt cx="1692275" cy="529772"/>
          </a:xfrm>
        </p:grpSpPr>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Outline</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矩形 6"/>
          <p:cNvSpPr/>
          <p:nvPr/>
        </p:nvSpPr>
        <p:spPr>
          <a:xfrm>
            <a:off x="8720325" y="6043839"/>
            <a:ext cx="423675"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39925" y="1147000"/>
            <a:ext cx="5536332" cy="2554545"/>
          </a:xfrm>
          <a:prstGeom prst="rect">
            <a:avLst/>
          </a:prstGeom>
          <a:solidFill>
            <a:schemeClr val="bg1"/>
          </a:solidFill>
        </p:spPr>
        <p:txBody>
          <a:bodyPr wrap="square" rtlCol="0">
            <a:spAutoFit/>
          </a:bodyPr>
          <a:lstStyle/>
          <a:p>
            <a:pPr marL="285750" indent="-285750" algn="just">
              <a:lnSpc>
                <a:spcPct val="200000"/>
              </a:lnSpc>
              <a:buFont typeface="Wingdings" panose="05000000000000000000" pitchFamily="2" charset="2"/>
              <a:buChar char="p"/>
            </a:pPr>
            <a:r>
              <a:rPr lang="en-US" altLang="zh-CN" sz="2000" b="1"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Introduction</a:t>
            </a:r>
          </a:p>
          <a:p>
            <a:pPr marL="285750" indent="-285750" algn="just">
              <a:lnSpc>
                <a:spcPct val="200000"/>
              </a:lnSpc>
              <a:buFont typeface="Wingdings" panose="05000000000000000000" pitchFamily="2" charset="2"/>
              <a:buChar char="p"/>
            </a:pPr>
            <a:r>
              <a:rPr lang="en-US" altLang="zh-CN" sz="2000" b="1"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Theoretical Framework</a:t>
            </a:r>
          </a:p>
          <a:p>
            <a:pPr marL="285750" indent="-285750" algn="just">
              <a:lnSpc>
                <a:spcPct val="200000"/>
              </a:lnSpc>
              <a:buFont typeface="Wingdings" panose="05000000000000000000" pitchFamily="2" charset="2"/>
              <a:buChar char="p"/>
            </a:pPr>
            <a:r>
              <a:rPr lang="en-US" altLang="zh-CN" sz="2000" b="1"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Results and Discussions</a:t>
            </a:r>
          </a:p>
          <a:p>
            <a:pPr marL="285750" indent="-285750" algn="just">
              <a:lnSpc>
                <a:spcPct val="200000"/>
              </a:lnSpc>
              <a:buFont typeface="Wingdings" panose="05000000000000000000" pitchFamily="2" charset="2"/>
              <a:buChar char="p"/>
            </a:pPr>
            <a:r>
              <a:rPr lang="en-US" altLang="zh-CN" sz="2000" b="1"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Summary</a:t>
            </a:r>
          </a:p>
        </p:txBody>
      </p:sp>
    </p:spTree>
    <p:extLst>
      <p:ext uri="{BB962C8B-B14F-4D97-AF65-F5344CB8AC3E}">
        <p14:creationId xmlns:p14="http://schemas.microsoft.com/office/powerpoint/2010/main" val="118612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 y="284389"/>
            <a:ext cx="1771649" cy="529772"/>
            <a:chOff x="0" y="284389"/>
            <a:chExt cx="1692275" cy="529772"/>
          </a:xfrm>
        </p:grpSpPr>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Outline</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矩形 6"/>
          <p:cNvSpPr/>
          <p:nvPr/>
        </p:nvSpPr>
        <p:spPr>
          <a:xfrm>
            <a:off x="8720325" y="6043839"/>
            <a:ext cx="423675"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39925" y="1147000"/>
            <a:ext cx="5536332" cy="2554545"/>
          </a:xfrm>
          <a:prstGeom prst="rect">
            <a:avLst/>
          </a:prstGeom>
          <a:solidFill>
            <a:schemeClr val="bg1"/>
          </a:solidFill>
        </p:spPr>
        <p:txBody>
          <a:bodyPr wrap="square" rtlCol="0">
            <a:spAutoFit/>
          </a:bodyPr>
          <a:lstStyle/>
          <a:p>
            <a:pPr marL="285750" indent="-285750" algn="just">
              <a:lnSpc>
                <a:spcPct val="200000"/>
              </a:lnSpc>
              <a:buFont typeface="Wingdings" panose="05000000000000000000" pitchFamily="2" charset="2"/>
              <a:buChar char="p"/>
            </a:pPr>
            <a:r>
              <a:rPr lang="en-US" altLang="zh-CN" sz="20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Introduction</a:t>
            </a:r>
          </a:p>
          <a:p>
            <a:pPr marL="285750" indent="-285750" algn="just">
              <a:lnSpc>
                <a:spcPct val="200000"/>
              </a:lnSpc>
              <a:buFont typeface="Wingdings" panose="05000000000000000000" pitchFamily="2" charset="2"/>
              <a:buChar char="p"/>
            </a:pPr>
            <a:r>
              <a:rPr lang="en-US" altLang="zh-CN" sz="2000" b="1"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Theoretical Framework</a:t>
            </a:r>
          </a:p>
          <a:p>
            <a:pPr marL="285750" indent="-285750" algn="just">
              <a:lnSpc>
                <a:spcPct val="200000"/>
              </a:lnSpc>
              <a:buFont typeface="Wingdings" panose="05000000000000000000" pitchFamily="2" charset="2"/>
              <a:buChar char="p"/>
            </a:pPr>
            <a:r>
              <a:rPr lang="en-US" altLang="zh-CN" sz="2000" b="1"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Results and Discussions</a:t>
            </a:r>
          </a:p>
          <a:p>
            <a:pPr marL="285750" indent="-285750" algn="just">
              <a:lnSpc>
                <a:spcPct val="200000"/>
              </a:lnSpc>
              <a:buFont typeface="Wingdings" panose="05000000000000000000" pitchFamily="2" charset="2"/>
              <a:buChar char="p"/>
            </a:pPr>
            <a:r>
              <a:rPr lang="en-US" altLang="zh-CN" sz="2000" b="1"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Summary</a:t>
            </a:r>
          </a:p>
        </p:txBody>
      </p:sp>
    </p:spTree>
    <p:extLst>
      <p:ext uri="{BB962C8B-B14F-4D97-AF65-F5344CB8AC3E}">
        <p14:creationId xmlns:p14="http://schemas.microsoft.com/office/powerpoint/2010/main" val="356181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 y="284389"/>
            <a:ext cx="3554082" cy="529772"/>
            <a:chOff x="0" y="284389"/>
            <a:chExt cx="1692275" cy="529772"/>
          </a:xfrm>
        </p:grpSpPr>
        <mc:AlternateContent xmlns:mc="http://schemas.openxmlformats.org/markup-compatibility/2006" xmlns:a14="http://schemas.microsoft.com/office/drawing/2010/main">
          <mc:Choice Requires="a14">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altLang="zh-CN" sz="2400" b="1" i="1" smtClean="0">
                              <a:solidFill>
                                <a:schemeClr val="bg1"/>
                              </a:solidFill>
                              <a:latin typeface="Cambria Math" panose="02040503050406030204" pitchFamily="18" charset="0"/>
                              <a:ea typeface="微软雅黑" panose="020B0503020204020204" pitchFamily="34" charset="-122"/>
                              <a:sym typeface="Arial" panose="020B0604020202020204" pitchFamily="34" charset="0"/>
                            </a:rPr>
                          </m:ctrlPr>
                        </m:sSubPr>
                        <m:e>
                          <m:r>
                            <a:rPr lang="en-US" altLang="zh-CN" sz="2400" b="1" i="1" smtClean="0">
                              <a:solidFill>
                                <a:schemeClr val="bg1"/>
                              </a:solidFill>
                              <a:latin typeface="Cambria Math" panose="02040503050406030204" pitchFamily="18" charset="0"/>
                              <a:ea typeface="微软雅黑" panose="020B0503020204020204" pitchFamily="34" charset="-122"/>
                              <a:sym typeface="Arial" panose="020B0604020202020204" pitchFamily="34" charset="0"/>
                            </a:rPr>
                            <m:t>𝑲</m:t>
                          </m:r>
                        </m:e>
                        <m:sub>
                          <m:r>
                            <a:rPr lang="en-US" altLang="zh-CN" sz="2400" b="1" i="1" smtClean="0">
                              <a:solidFill>
                                <a:schemeClr val="bg1"/>
                              </a:solidFill>
                              <a:latin typeface="Cambria Math" panose="02040503050406030204" pitchFamily="18" charset="0"/>
                              <a:ea typeface="Cambria Math" panose="02040503050406030204" pitchFamily="18" charset="0"/>
                              <a:sym typeface="Arial" panose="020B0604020202020204" pitchFamily="34" charset="0"/>
                            </a:rPr>
                            <m:t>∞</m:t>
                          </m:r>
                        </m:sub>
                      </m:sSub>
                    </m:oMath>
                  </a14:m>
                  <a:r>
                    <a:rPr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in nuclear matter</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mc:Choice>
          <mc:Fallback xmlns="">
            <p:sp>
              <p:nvSpPr>
                <p:cNvPr id="17" name="矩形 16"/>
                <p:cNvSpPr>
                  <a:spLocks noRot="1" noChangeAspect="1" noMove="1" noResize="1" noEditPoints="1" noAdjustHandles="1" noChangeArrowheads="1" noChangeShapeType="1" noTextEdit="1"/>
                </p:cNvSpPr>
                <p:nvPr/>
              </p:nvSpPr>
              <p:spPr>
                <a:xfrm>
                  <a:off x="0" y="284389"/>
                  <a:ext cx="1511300" cy="529772"/>
                </a:xfrm>
                <a:prstGeom prst="rect">
                  <a:avLst/>
                </a:prstGeom>
                <a:blipFill rotWithShape="0">
                  <a:blip r:embed="rId2"/>
                  <a:stretch>
                    <a:fillRect l="-384" t="-1149" r="-3071" b="-20690"/>
                  </a:stretch>
                </a:blipFill>
                <a:ln>
                  <a:noFill/>
                </a:ln>
              </p:spPr>
              <p:txBody>
                <a:bodyPr/>
                <a:lstStyle/>
                <a:p>
                  <a:r>
                    <a:rPr lang="zh-CN" altLang="en-US">
                      <a:noFill/>
                    </a:rPr>
                    <a:t> </a:t>
                  </a:r>
                </a:p>
              </p:txBody>
            </p:sp>
          </mc:Fallback>
        </mc:AlternateContent>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矩形 6"/>
          <p:cNvSpPr/>
          <p:nvPr/>
        </p:nvSpPr>
        <p:spPr>
          <a:xfrm>
            <a:off x="8720325" y="6043839"/>
            <a:ext cx="423675"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36977" y="1144572"/>
            <a:ext cx="3281720" cy="2400657"/>
          </a:xfrm>
          <a:prstGeom prst="rect">
            <a:avLst/>
          </a:prstGeom>
          <a:solidFill>
            <a:schemeClr val="bg1"/>
          </a:solidFill>
        </p:spPr>
        <p:txBody>
          <a:bodyPr wrap="square" rtlCol="0">
            <a:spAutoFit/>
          </a:bodyPr>
          <a:lstStyle/>
          <a:p>
            <a:pPr algn="just">
              <a:lnSpc>
                <a:spcPct val="125000"/>
              </a:lnSpc>
            </a:pPr>
            <a:r>
              <a:rPr lang="en-US" altLang="zh-CN" sz="2000" b="1"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Nuclear incompressibility </a:t>
            </a:r>
            <a:r>
              <a:rPr lang="en-US" altLang="zh-CN" sz="2000"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is important for the study of:</a:t>
            </a:r>
          </a:p>
          <a:p>
            <a:pPr marL="457200" indent="-457200" algn="just">
              <a:lnSpc>
                <a:spcPct val="125000"/>
              </a:lnSpc>
              <a:buFont typeface="Wingdings" panose="05000000000000000000" pitchFamily="2" charset="2"/>
              <a:buChar char="Ø"/>
            </a:pPr>
            <a:r>
              <a:rPr lang="en-US" altLang="zh-CN" sz="2000"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Properties of nuclei</a:t>
            </a:r>
          </a:p>
          <a:p>
            <a:pPr marL="457200" indent="-457200" algn="just">
              <a:lnSpc>
                <a:spcPct val="125000"/>
              </a:lnSpc>
              <a:buFont typeface="Wingdings" panose="05000000000000000000" pitchFamily="2" charset="2"/>
              <a:buChar char="Ø"/>
            </a:pPr>
            <a:r>
              <a:rPr lang="en-US" altLang="zh-CN" sz="2000"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Supernova collapses</a:t>
            </a:r>
          </a:p>
          <a:p>
            <a:pPr marL="457200" indent="-457200" algn="just">
              <a:lnSpc>
                <a:spcPct val="125000"/>
              </a:lnSpc>
              <a:buFont typeface="Wingdings" panose="05000000000000000000" pitchFamily="2" charset="2"/>
              <a:buChar char="Ø"/>
            </a:pPr>
            <a:r>
              <a:rPr lang="en-US" altLang="zh-CN" sz="2000"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Neutron stars</a:t>
            </a:r>
          </a:p>
          <a:p>
            <a:pPr marL="457200" indent="-457200" algn="just">
              <a:lnSpc>
                <a:spcPct val="125000"/>
              </a:lnSpc>
              <a:buFont typeface="Wingdings" panose="05000000000000000000" pitchFamily="2" charset="2"/>
              <a:buChar char="Ø"/>
            </a:pPr>
            <a:r>
              <a:rPr lang="en-US" altLang="zh-CN" sz="2000"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Heavy-ion collisions</a:t>
            </a:r>
          </a:p>
        </p:txBody>
      </p:sp>
      <mc:AlternateContent xmlns:mc="http://schemas.openxmlformats.org/markup-compatibility/2006" xmlns:a14="http://schemas.microsoft.com/office/drawing/2010/main">
        <mc:Choice Requires="a14">
          <p:sp>
            <p:nvSpPr>
              <p:cNvPr id="5" name="文本框 4"/>
              <p:cNvSpPr txBox="1"/>
              <p:nvPr/>
            </p:nvSpPr>
            <p:spPr>
              <a:xfrm>
                <a:off x="808587" y="4218412"/>
                <a:ext cx="2235419" cy="6224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i="1" smtClean="0">
                              <a:latin typeface="Cambria Math" panose="02040503050406030204" pitchFamily="18" charset="0"/>
                              <a:ea typeface="Cambria Math" panose="02040503050406030204" pitchFamily="18" charset="0"/>
                            </a:rPr>
                            <m:t>∞</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𝐾</m:t>
                          </m:r>
                        </m:e>
                        <m:sub>
                          <m:r>
                            <a:rPr lang="en-US" altLang="zh-CN" b="0" i="1" smtClean="0">
                              <a:latin typeface="Cambria Math" panose="02040503050406030204" pitchFamily="18" charset="0"/>
                            </a:rPr>
                            <m:t>𝐹</m:t>
                          </m:r>
                        </m:sub>
                        <m:sup>
                          <m:r>
                            <a:rPr lang="en-US" altLang="zh-CN" b="0" i="1" smtClean="0">
                              <a:latin typeface="Cambria Math" panose="02040503050406030204" pitchFamily="18" charset="0"/>
                            </a:rPr>
                            <m:t>2</m:t>
                          </m:r>
                        </m:sup>
                      </m:sSubSup>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zh-CN" altLang="en-US" b="0" i="1" smtClean="0">
                                  <a:latin typeface="Cambria Math" panose="02040503050406030204" pitchFamily="18" charset="0"/>
                                </a:rPr>
                                <m:t>𝜕</m:t>
                              </m:r>
                            </m:e>
                            <m:sup>
                              <m:r>
                                <a:rPr lang="en-US" altLang="zh-CN" b="0" i="1" smtClean="0">
                                  <a:latin typeface="Cambria Math" panose="02040503050406030204" pitchFamily="18" charset="0"/>
                                </a:rPr>
                                <m:t>2</m:t>
                              </m:r>
                            </m:sup>
                          </m:sSup>
                        </m:num>
                        <m:den>
                          <m:r>
                            <a:rPr lang="zh-CN" altLang="en-US"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𝐾</m:t>
                              </m:r>
                            </m:e>
                            <m:sub>
                              <m:r>
                                <a:rPr lang="en-US" altLang="zh-CN" b="0" i="1" smtClean="0">
                                  <a:latin typeface="Cambria Math" panose="02040503050406030204" pitchFamily="18" charset="0"/>
                                </a:rPr>
                                <m:t>𝐹</m:t>
                              </m:r>
                            </m:sub>
                            <m:sup>
                              <m:r>
                                <a:rPr lang="en-US" altLang="zh-CN" b="0" i="1" smtClean="0">
                                  <a:latin typeface="Cambria Math" panose="02040503050406030204" pitchFamily="18" charset="0"/>
                                </a:rPr>
                                <m:t>2</m:t>
                              </m:r>
                            </m:sup>
                          </m:sSubSup>
                        </m:den>
                      </m:f>
                      <m:d>
                        <m:dPr>
                          <m:ctrlPr>
                            <a:rPr lang="en-US" altLang="zh-CN" b="0" i="1" smtClean="0">
                              <a:latin typeface="Cambria Math" panose="02040503050406030204" pitchFamily="18" charset="0"/>
                            </a:rPr>
                          </m:ctrlPr>
                        </m:dPr>
                        <m:e>
                          <m:f>
                            <m:fPr>
                              <m:type m:val="skw"/>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𝐵</m:t>
                                  </m:r>
                                </m:sub>
                              </m:sSub>
                            </m:num>
                            <m:den>
                              <m:r>
                                <a:rPr lang="en-US" altLang="zh-CN" b="0" i="1" smtClean="0">
                                  <a:latin typeface="Cambria Math" panose="02040503050406030204" pitchFamily="18" charset="0"/>
                                </a:rPr>
                                <m:t>𝐴</m:t>
                              </m:r>
                            </m:den>
                          </m:f>
                        </m:e>
                      </m:d>
                    </m:oMath>
                  </m:oMathPara>
                </a14:m>
                <a:endParaRPr lang="zh-CN" altLang="en-US" dirty="0"/>
              </a:p>
            </p:txBody>
          </p:sp>
        </mc:Choice>
        <mc:Fallback xmlns="">
          <p:sp>
            <p:nvSpPr>
              <p:cNvPr id="5" name="文本框 4"/>
              <p:cNvSpPr txBox="1">
                <a:spLocks noRot="1" noChangeAspect="1" noMove="1" noResize="1" noEditPoints="1" noAdjustHandles="1" noChangeArrowheads="1" noChangeShapeType="1" noTextEdit="1"/>
              </p:cNvSpPr>
              <p:nvPr/>
            </p:nvSpPr>
            <p:spPr>
              <a:xfrm>
                <a:off x="808587" y="4218412"/>
                <a:ext cx="2235419" cy="622478"/>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871803" y="4953595"/>
                <a:ext cx="183139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b="0" i="1" smtClean="0">
                              <a:latin typeface="Cambria Math" panose="02040503050406030204" pitchFamily="18" charset="0"/>
                            </a:rPr>
                            <m:t>𝐹</m:t>
                          </m:r>
                        </m:sub>
                      </m:sSub>
                      <m:r>
                        <a:rPr lang="en-US" altLang="zh-CN" b="0" i="1" smtClean="0">
                          <a:latin typeface="Cambria Math" panose="02040503050406030204" pitchFamily="18" charset="0"/>
                        </a:rPr>
                        <m:t>=</m:t>
                      </m:r>
                      <m:sSup>
                        <m:sSupPr>
                          <m:ctrlPr>
                            <a:rPr lang="en-US" altLang="zh-CN" i="1" smtClean="0">
                              <a:latin typeface="Cambria Math" panose="02040503050406030204" pitchFamily="18" charset="0"/>
                            </a:rPr>
                          </m:ctrlPr>
                        </m:sSupPr>
                        <m:e>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3</m:t>
                                  </m:r>
                                  <m:sSup>
                                    <m:sSupPr>
                                      <m:ctrlPr>
                                        <a:rPr lang="en-US" altLang="zh-CN" i="1">
                                          <a:latin typeface="Cambria Math" panose="02040503050406030204" pitchFamily="18" charset="0"/>
                                        </a:rPr>
                                      </m:ctrlPr>
                                    </m:sSupPr>
                                    <m:e>
                                      <m:r>
                                        <a:rPr lang="zh-CN" altLang="en-US" i="1">
                                          <a:latin typeface="Cambria Math" panose="02040503050406030204" pitchFamily="18" charset="0"/>
                                        </a:rPr>
                                        <m:t>𝜋</m:t>
                                      </m:r>
                                    </m:e>
                                    <m:sup>
                                      <m:r>
                                        <a:rPr lang="en-US" altLang="zh-CN" i="1">
                                          <a:latin typeface="Cambria Math" panose="02040503050406030204" pitchFamily="18" charset="0"/>
                                        </a:rPr>
                                        <m:t>2</m:t>
                                      </m:r>
                                    </m:sup>
                                  </m:sSup>
                                </m:num>
                                <m:den>
                                  <m:r>
                                    <a:rPr lang="en-US" altLang="zh-CN" i="1">
                                      <a:latin typeface="Cambria Math" panose="02040503050406030204" pitchFamily="18" charset="0"/>
                                    </a:rPr>
                                    <m:t>2</m:t>
                                  </m:r>
                                </m:den>
                              </m:f>
                              <m:sSub>
                                <m:sSubPr>
                                  <m:ctrlPr>
                                    <a:rPr lang="en-US" altLang="zh-CN" i="1">
                                      <a:latin typeface="Cambria Math" panose="02040503050406030204" pitchFamily="18" charset="0"/>
                                    </a:rPr>
                                  </m:ctrlPr>
                                </m:sSubPr>
                                <m:e>
                                  <m:r>
                                    <a:rPr lang="zh-CN" altLang="en-US" i="1">
                                      <a:latin typeface="Cambria Math" panose="02040503050406030204" pitchFamily="18" charset="0"/>
                                    </a:rPr>
                                    <m:t>𝜌</m:t>
                                  </m:r>
                                </m:e>
                                <m:sub>
                                  <m:r>
                                    <a:rPr lang="en-US" altLang="zh-CN" i="1">
                                      <a:latin typeface="Cambria Math" panose="02040503050406030204" pitchFamily="18" charset="0"/>
                                    </a:rPr>
                                    <m:t>0</m:t>
                                  </m:r>
                                </m:sub>
                              </m:sSub>
                            </m:e>
                          </m:d>
                        </m:e>
                        <m:sup>
                          <m:r>
                            <a:rPr lang="en-US" altLang="zh-CN" b="0" i="1" smtClean="0">
                              <a:latin typeface="Cambria Math" panose="02040503050406030204" pitchFamily="18" charset="0"/>
                            </a:rPr>
                            <m:t>1/3</m:t>
                          </m:r>
                        </m:sup>
                      </m:sSup>
                    </m:oMath>
                  </m:oMathPara>
                </a14:m>
                <a:endParaRPr lang="zh-CN" alt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871803" y="4953595"/>
                <a:ext cx="1831399" cy="693844"/>
              </a:xfrm>
              <a:prstGeom prst="rect">
                <a:avLst/>
              </a:prstGeom>
              <a:blipFill rotWithShape="0">
                <a:blip r:embed="rId4"/>
                <a:stretch>
                  <a:fillRect b="-885"/>
                </a:stretch>
              </a:blipFill>
            </p:spPr>
            <p:txBody>
              <a:bodyPr/>
              <a:lstStyle/>
              <a:p>
                <a:r>
                  <a:rPr lang="zh-CN" altLang="en-US">
                    <a:noFill/>
                  </a:rPr>
                  <a:t> </a:t>
                </a:r>
              </a:p>
            </p:txBody>
          </p:sp>
        </mc:Fallback>
      </mc:AlternateContent>
      <p:sp>
        <p:nvSpPr>
          <p:cNvPr id="4" name="文本框 3"/>
          <p:cNvSpPr txBox="1"/>
          <p:nvPr/>
        </p:nvSpPr>
        <p:spPr>
          <a:xfrm>
            <a:off x="4269924" y="5206138"/>
            <a:ext cx="3943349" cy="369332"/>
          </a:xfrm>
          <a:prstGeom prst="rect">
            <a:avLst/>
          </a:prstGeom>
          <a:noFill/>
        </p:spPr>
        <p:txBody>
          <a:bodyPr wrap="square" rtlCol="0">
            <a:spAutoFit/>
          </a:bodyPr>
          <a:lstStyle/>
          <a:p>
            <a:r>
              <a:rPr lang="en-US" altLang="zh-CN" dirty="0" smtClean="0"/>
              <a:t>EoS of the symmetric nuclear matter</a:t>
            </a:r>
          </a:p>
        </p:txBody>
      </p:sp>
      <p:pic>
        <p:nvPicPr>
          <p:cNvPr id="8" name="图片 7"/>
          <p:cNvPicPr>
            <a:picLocks noChangeAspect="1"/>
          </p:cNvPicPr>
          <p:nvPr/>
        </p:nvPicPr>
        <p:blipFill>
          <a:blip r:embed="rId5"/>
          <a:stretch>
            <a:fillRect/>
          </a:stretch>
        </p:blipFill>
        <p:spPr>
          <a:xfrm>
            <a:off x="3828869" y="1034436"/>
            <a:ext cx="4115161" cy="3951428"/>
          </a:xfrm>
          <a:prstGeom prst="rect">
            <a:avLst/>
          </a:prstGeom>
        </p:spPr>
      </p:pic>
      <p:sp>
        <p:nvSpPr>
          <p:cNvPr id="2" name="文本框 1"/>
          <p:cNvSpPr txBox="1"/>
          <p:nvPr/>
        </p:nvSpPr>
        <p:spPr>
          <a:xfrm>
            <a:off x="530559" y="3649993"/>
            <a:ext cx="3638304" cy="615553"/>
          </a:xfrm>
          <a:prstGeom prst="rect">
            <a:avLst/>
          </a:prstGeom>
          <a:noFill/>
        </p:spPr>
        <p:txBody>
          <a:bodyPr wrap="none" rtlCol="0">
            <a:spAutoFit/>
          </a:bodyPr>
          <a:lstStyle/>
          <a:p>
            <a:r>
              <a:rPr lang="en-US" altLang="zh-CN" sz="1600" dirty="0">
                <a:solidFill>
                  <a:srgbClr val="0000FF"/>
                </a:solidFill>
              </a:rPr>
              <a:t>J.P. Blaizot, Phys. Rep. 64 (1980) 171</a:t>
            </a:r>
          </a:p>
          <a:p>
            <a:endParaRPr lang="zh-CN" altLang="en-US" dirty="0"/>
          </a:p>
        </p:txBody>
      </p:sp>
      <p:sp>
        <p:nvSpPr>
          <p:cNvPr id="3" name="文本框 2"/>
          <p:cNvSpPr txBox="1"/>
          <p:nvPr/>
        </p:nvSpPr>
        <p:spPr>
          <a:xfrm>
            <a:off x="7360755" y="4270266"/>
            <a:ext cx="1712721" cy="738664"/>
          </a:xfrm>
          <a:prstGeom prst="rect">
            <a:avLst/>
          </a:prstGeom>
          <a:noFill/>
        </p:spPr>
        <p:txBody>
          <a:bodyPr wrap="square" rtlCol="0">
            <a:spAutoFit/>
          </a:bodyPr>
          <a:lstStyle/>
          <a:p>
            <a:r>
              <a:rPr lang="en-US" altLang="zh-CN" sz="1400" dirty="0">
                <a:solidFill>
                  <a:srgbClr val="0000FF"/>
                </a:solidFill>
              </a:rPr>
              <a:t>From 2016.3.10 Umesh Garg’s talk </a:t>
            </a:r>
            <a:r>
              <a:rPr lang="en-US" altLang="zh-CN" sz="1400" dirty="0" smtClean="0">
                <a:solidFill>
                  <a:srgbClr val="0000FF"/>
                </a:solidFill>
              </a:rPr>
              <a:t>at ITP</a:t>
            </a:r>
            <a:endParaRPr lang="zh-CN" altLang="en-US" sz="1400" dirty="0">
              <a:solidFill>
                <a:srgbClr val="0000FF"/>
              </a:solidFill>
            </a:endParaRPr>
          </a:p>
        </p:txBody>
      </p:sp>
    </p:spTree>
    <p:extLst>
      <p:ext uri="{BB962C8B-B14F-4D97-AF65-F5344CB8AC3E}">
        <p14:creationId xmlns:p14="http://schemas.microsoft.com/office/powerpoint/2010/main" val="310898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0" y="284389"/>
            <a:ext cx="6202392" cy="529772"/>
            <a:chOff x="0" y="284389"/>
            <a:chExt cx="1692275" cy="529772"/>
          </a:xfrm>
        </p:grpSpPr>
        <mc:AlternateContent xmlns:mc="http://schemas.openxmlformats.org/markup-compatibility/2006" xmlns:a14="http://schemas.microsoft.com/office/drawing/2010/main">
          <mc:Choice Requires="a14">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altLang="zh-CN" sz="2400" b="1" i="1" smtClean="0">
                              <a:solidFill>
                                <a:schemeClr val="bg1"/>
                              </a:solidFill>
                              <a:latin typeface="Cambria Math" panose="02040503050406030204" pitchFamily="18" charset="0"/>
                              <a:ea typeface="微软雅黑" panose="020B0503020204020204" pitchFamily="34" charset="-122"/>
                              <a:sym typeface="Arial" panose="020B0604020202020204" pitchFamily="34" charset="0"/>
                            </a:rPr>
                          </m:ctrlPr>
                        </m:sSubPr>
                        <m:e>
                          <m:r>
                            <a:rPr lang="en-US" altLang="zh-CN" sz="2400" b="1" i="1" smtClean="0">
                              <a:solidFill>
                                <a:schemeClr val="bg1"/>
                              </a:solidFill>
                              <a:latin typeface="Cambria Math" panose="02040503050406030204" pitchFamily="18" charset="0"/>
                              <a:ea typeface="微软雅黑" panose="020B0503020204020204" pitchFamily="34" charset="-122"/>
                              <a:sym typeface="Arial" panose="020B0604020202020204" pitchFamily="34" charset="0"/>
                            </a:rPr>
                            <m:t>𝑲</m:t>
                          </m:r>
                        </m:e>
                        <m:sub>
                          <m:r>
                            <a:rPr lang="en-US" altLang="zh-CN" sz="2400" b="1" i="1" smtClean="0">
                              <a:solidFill>
                                <a:schemeClr val="bg1"/>
                              </a:solidFill>
                              <a:latin typeface="Cambria Math" panose="02040503050406030204" pitchFamily="18" charset="0"/>
                              <a:ea typeface="微软雅黑" panose="020B0503020204020204" pitchFamily="34" charset="-122"/>
                              <a:sym typeface="Arial" panose="020B0604020202020204" pitchFamily="34" charset="0"/>
                            </a:rPr>
                            <m:t>𝑨</m:t>
                          </m:r>
                        </m:sub>
                      </m:sSub>
                    </m:oMath>
                  </a14:m>
                  <a:r>
                    <a:rPr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and ISGMR energy in finite nuclei</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mc:Choice>
          <mc:Fallback xmlns="">
            <p:sp>
              <p:nvSpPr>
                <p:cNvPr id="17" name="矩形 16"/>
                <p:cNvSpPr>
                  <a:spLocks noRot="1" noChangeAspect="1" noMove="1" noResize="1" noEditPoints="1" noAdjustHandles="1" noChangeArrowheads="1" noChangeShapeType="1" noTextEdit="1"/>
                </p:cNvSpPr>
                <p:nvPr/>
              </p:nvSpPr>
              <p:spPr>
                <a:xfrm>
                  <a:off x="0" y="284389"/>
                  <a:ext cx="1511300" cy="529772"/>
                </a:xfrm>
                <a:prstGeom prst="rect">
                  <a:avLst/>
                </a:prstGeom>
                <a:blipFill rotWithShape="0">
                  <a:blip r:embed="rId2"/>
                  <a:stretch>
                    <a:fillRect t="-1149" r="-1320" b="-20690"/>
                  </a:stretch>
                </a:blipFill>
                <a:ln>
                  <a:noFill/>
                </a:ln>
              </p:spPr>
              <p:txBody>
                <a:bodyPr/>
                <a:lstStyle/>
                <a:p>
                  <a:r>
                    <a:rPr lang="zh-CN" altLang="en-US">
                      <a:noFill/>
                    </a:rPr>
                    <a:t> </a:t>
                  </a:r>
                </a:p>
              </p:txBody>
            </p:sp>
          </mc:Fallback>
        </mc:AlternateContent>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矩形 6"/>
          <p:cNvSpPr/>
          <p:nvPr/>
        </p:nvSpPr>
        <p:spPr>
          <a:xfrm>
            <a:off x="8720325" y="6043839"/>
            <a:ext cx="423675"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 name="文本框 4"/>
              <p:cNvSpPr txBox="1"/>
              <p:nvPr/>
            </p:nvSpPr>
            <p:spPr>
              <a:xfrm>
                <a:off x="547007" y="1163280"/>
                <a:ext cx="7135369" cy="5442837"/>
              </a:xfrm>
              <a:prstGeom prst="rect">
                <a:avLst/>
              </a:prstGeom>
              <a:solidFill>
                <a:schemeClr val="bg1"/>
              </a:solidFill>
            </p:spPr>
            <p:txBody>
              <a:bodyPr wrap="square" rtlCol="0">
                <a:spAutoFit/>
              </a:bodyPr>
              <a:lstStyle/>
              <a:p>
                <a:r>
                  <a:rPr lang="en-US" altLang="zh-CN" sz="1600" dirty="0" smtClean="0"/>
                  <a:t>Consider a nucleus which is vibrating in breathing mode, we expand its energy up to the 2</a:t>
                </a:r>
                <a:r>
                  <a:rPr lang="en-US" altLang="zh-CN" sz="1600" baseline="30000" dirty="0" smtClean="0"/>
                  <a:t>nd</a:t>
                </a:r>
                <a:r>
                  <a:rPr lang="en-US" altLang="zh-CN" sz="1600" dirty="0" smtClean="0"/>
                  <a:t> order,</a:t>
                </a:r>
              </a:p>
              <a:p>
                <a:endParaRPr lang="en-US" altLang="zh-CN" sz="1600" dirty="0"/>
              </a:p>
              <a:p>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𝐸</m:t>
                      </m:r>
                      <m:r>
                        <a:rPr lang="en-US" altLang="zh-CN" sz="1600" b="0" i="1" smtClean="0">
                          <a:solidFill>
                            <a:schemeClr val="tx1"/>
                          </a:solidFill>
                          <a:latin typeface="Cambria Math" panose="02040503050406030204" pitchFamily="18" charset="0"/>
                        </a:rPr>
                        <m:t>=</m:t>
                      </m:r>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𝐸</m:t>
                          </m:r>
                        </m:e>
                        <m:sub>
                          <m:r>
                            <m:rPr>
                              <m:sty m:val="p"/>
                            </m:rPr>
                            <a:rPr lang="en-US" altLang="zh-CN" sz="1600" b="0" i="0" smtClean="0">
                              <a:solidFill>
                                <a:schemeClr val="tx1"/>
                              </a:solidFill>
                              <a:latin typeface="Cambria Math" panose="02040503050406030204" pitchFamily="18" charset="0"/>
                            </a:rPr>
                            <m:t>G</m:t>
                          </m:r>
                          <m:r>
                            <a:rPr lang="en-US" altLang="zh-CN" sz="1600" b="0" i="0" smtClean="0">
                              <a:solidFill>
                                <a:schemeClr val="tx1"/>
                              </a:solidFill>
                              <a:latin typeface="Cambria Math" panose="02040503050406030204" pitchFamily="18" charset="0"/>
                            </a:rPr>
                            <m:t>.</m:t>
                          </m:r>
                          <m:r>
                            <m:rPr>
                              <m:sty m:val="p"/>
                            </m:rPr>
                            <a:rPr lang="en-US" altLang="zh-CN" sz="1600" b="0" i="0" smtClean="0">
                              <a:solidFill>
                                <a:schemeClr val="tx1"/>
                              </a:solidFill>
                              <a:latin typeface="Cambria Math" panose="02040503050406030204" pitchFamily="18" charset="0"/>
                            </a:rPr>
                            <m:t>S</m:t>
                          </m:r>
                          <m:r>
                            <a:rPr lang="en-US" altLang="zh-CN" sz="1600" b="0" i="0" smtClean="0">
                              <a:solidFill>
                                <a:schemeClr val="tx1"/>
                              </a:solidFill>
                              <a:latin typeface="Cambria Math" panose="02040503050406030204" pitchFamily="18" charset="0"/>
                            </a:rPr>
                            <m:t>.</m:t>
                          </m:r>
                        </m:sub>
                      </m:sSub>
                      <m:r>
                        <a:rPr lang="en-US" altLang="zh-CN" sz="1600" b="0" i="1" smtClean="0">
                          <a:solidFill>
                            <a:schemeClr val="tx1"/>
                          </a:solidFill>
                          <a:latin typeface="Cambria Math" panose="02040503050406030204" pitchFamily="18" charset="0"/>
                        </a:rPr>
                        <m:t>+</m:t>
                      </m:r>
                      <m:f>
                        <m:fPr>
                          <m:ctrlPr>
                            <a:rPr lang="en-US" altLang="zh-CN" sz="1600" b="0" i="1" smtClean="0">
                              <a:solidFill>
                                <a:schemeClr val="tx1"/>
                              </a:solidFill>
                              <a:latin typeface="Cambria Math" panose="02040503050406030204" pitchFamily="18" charset="0"/>
                            </a:rPr>
                          </m:ctrlPr>
                        </m:fPr>
                        <m:num>
                          <m:r>
                            <a:rPr lang="en-US" altLang="zh-CN" sz="1600" b="0" i="1" smtClean="0">
                              <a:solidFill>
                                <a:schemeClr val="tx1"/>
                              </a:solidFill>
                              <a:latin typeface="Cambria Math" panose="02040503050406030204" pitchFamily="18" charset="0"/>
                            </a:rPr>
                            <m:t>1</m:t>
                          </m:r>
                        </m:num>
                        <m:den>
                          <m:r>
                            <a:rPr lang="en-US" altLang="zh-CN" sz="1600" b="0" i="1" smtClean="0">
                              <a:solidFill>
                                <a:schemeClr val="tx1"/>
                              </a:solidFill>
                              <a:latin typeface="Cambria Math" panose="02040503050406030204" pitchFamily="18" charset="0"/>
                            </a:rPr>
                            <m:t>2</m:t>
                          </m:r>
                        </m:den>
                      </m:f>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𝐴𝐾</m:t>
                          </m:r>
                        </m:e>
                        <m:sub>
                          <m:r>
                            <a:rPr lang="en-US" altLang="zh-CN" sz="1600" b="0" i="1" smtClean="0">
                              <a:solidFill>
                                <a:schemeClr val="tx1"/>
                              </a:solidFill>
                              <a:latin typeface="Cambria Math" panose="02040503050406030204" pitchFamily="18" charset="0"/>
                            </a:rPr>
                            <m:t>𝐴</m:t>
                          </m:r>
                        </m:sub>
                      </m:sSub>
                      <m:sSup>
                        <m:sSupPr>
                          <m:ctrlPr>
                            <a:rPr lang="en-US" altLang="zh-CN" sz="1600" b="0" i="1" smtClean="0">
                              <a:solidFill>
                                <a:schemeClr val="tx1"/>
                              </a:solidFill>
                              <a:latin typeface="Cambria Math" panose="02040503050406030204" pitchFamily="18" charset="0"/>
                            </a:rPr>
                          </m:ctrlPr>
                        </m:sSupPr>
                        <m:e>
                          <m:r>
                            <a:rPr lang="en-US" altLang="zh-CN" sz="1600" b="0" i="1" smtClean="0">
                              <a:solidFill>
                                <a:schemeClr val="tx1"/>
                              </a:solidFill>
                              <a:latin typeface="Cambria Math" panose="02040503050406030204" pitchFamily="18" charset="0"/>
                            </a:rPr>
                            <m:t>𝑠</m:t>
                          </m:r>
                        </m:e>
                        <m:sup>
                          <m:r>
                            <a:rPr lang="en-US" altLang="zh-CN" sz="1600" b="0" i="1" smtClean="0">
                              <a:solidFill>
                                <a:schemeClr val="tx1"/>
                              </a:solidFill>
                              <a:latin typeface="Cambria Math" panose="02040503050406030204" pitchFamily="18" charset="0"/>
                            </a:rPr>
                            <m:t>2</m:t>
                          </m:r>
                        </m:sup>
                      </m:sSup>
                      <m:r>
                        <a:rPr lang="en-US" altLang="zh-CN" sz="1600" b="0" i="1" smtClean="0">
                          <a:solidFill>
                            <a:srgbClr val="FF0000"/>
                          </a:solidFill>
                          <a:latin typeface="Cambria Math" panose="02040503050406030204" pitchFamily="18" charset="0"/>
                        </a:rPr>
                        <m:t>+</m:t>
                      </m:r>
                      <m:f>
                        <m:fPr>
                          <m:ctrlPr>
                            <a:rPr lang="en-US" altLang="zh-CN" sz="1600" b="0" i="1" smtClean="0">
                              <a:solidFill>
                                <a:srgbClr val="FF0000"/>
                              </a:solidFill>
                              <a:latin typeface="Cambria Math" panose="02040503050406030204" pitchFamily="18" charset="0"/>
                            </a:rPr>
                          </m:ctrlPr>
                        </m:fPr>
                        <m:num>
                          <m:r>
                            <a:rPr lang="en-US" altLang="zh-CN" sz="1600" b="0" i="1" smtClean="0">
                              <a:solidFill>
                                <a:srgbClr val="FF0000"/>
                              </a:solidFill>
                              <a:latin typeface="Cambria Math" panose="02040503050406030204" pitchFamily="18" charset="0"/>
                            </a:rPr>
                            <m:t>1</m:t>
                          </m:r>
                        </m:num>
                        <m:den>
                          <m:r>
                            <a:rPr lang="en-US" altLang="zh-CN" sz="1600" b="0" i="1" smtClean="0">
                              <a:solidFill>
                                <a:srgbClr val="FF0000"/>
                              </a:solidFill>
                              <a:latin typeface="Cambria Math" panose="02040503050406030204" pitchFamily="18" charset="0"/>
                            </a:rPr>
                            <m:t>6</m:t>
                          </m:r>
                        </m:den>
                      </m:f>
                      <m:sSub>
                        <m:sSubPr>
                          <m:ctrlPr>
                            <a:rPr lang="en-US" altLang="zh-CN" sz="1600" b="0" i="1" smtClean="0">
                              <a:solidFill>
                                <a:srgbClr val="FF0000"/>
                              </a:solidFill>
                              <a:latin typeface="Cambria Math" panose="02040503050406030204" pitchFamily="18" charset="0"/>
                            </a:rPr>
                          </m:ctrlPr>
                        </m:sSubPr>
                        <m:e>
                          <m:r>
                            <a:rPr lang="en-US" altLang="zh-CN" sz="1600" b="0" i="1" smtClean="0">
                              <a:solidFill>
                                <a:srgbClr val="FF0000"/>
                              </a:solidFill>
                              <a:latin typeface="Cambria Math" panose="02040503050406030204" pitchFamily="18" charset="0"/>
                            </a:rPr>
                            <m:t>𝐾</m:t>
                          </m:r>
                        </m:e>
                        <m:sub>
                          <m:r>
                            <a:rPr lang="en-US" altLang="zh-CN" sz="1600" b="0" i="1" smtClean="0">
                              <a:solidFill>
                                <a:srgbClr val="FF0000"/>
                              </a:solidFill>
                              <a:latin typeface="Cambria Math" panose="02040503050406030204" pitchFamily="18" charset="0"/>
                            </a:rPr>
                            <m:t>3</m:t>
                          </m:r>
                        </m:sub>
                      </m:sSub>
                      <m:sSup>
                        <m:sSupPr>
                          <m:ctrlPr>
                            <a:rPr lang="en-US" altLang="zh-CN" sz="1600" b="0" i="1" smtClean="0">
                              <a:solidFill>
                                <a:srgbClr val="FF0000"/>
                              </a:solidFill>
                              <a:latin typeface="Cambria Math" panose="02040503050406030204" pitchFamily="18" charset="0"/>
                            </a:rPr>
                          </m:ctrlPr>
                        </m:sSupPr>
                        <m:e>
                          <m:r>
                            <a:rPr lang="en-US" altLang="zh-CN" sz="1600" b="0" i="1" smtClean="0">
                              <a:solidFill>
                                <a:srgbClr val="FF0000"/>
                              </a:solidFill>
                              <a:latin typeface="Cambria Math" panose="02040503050406030204" pitchFamily="18" charset="0"/>
                            </a:rPr>
                            <m:t>𝑠</m:t>
                          </m:r>
                        </m:e>
                        <m:sup>
                          <m:r>
                            <a:rPr lang="en-US" altLang="zh-CN" sz="1600" b="0" i="1" smtClean="0">
                              <a:solidFill>
                                <a:srgbClr val="FF0000"/>
                              </a:solidFill>
                              <a:latin typeface="Cambria Math" panose="02040503050406030204" pitchFamily="18" charset="0"/>
                            </a:rPr>
                            <m:t>3</m:t>
                          </m:r>
                        </m:sup>
                      </m:sSup>
                      <m:r>
                        <a:rPr lang="en-US" altLang="zh-CN" sz="1600" b="0" i="1" smtClean="0">
                          <a:solidFill>
                            <a:srgbClr val="FF0000"/>
                          </a:solidFill>
                          <a:latin typeface="Cambria Math" panose="02040503050406030204" pitchFamily="18" charset="0"/>
                        </a:rPr>
                        <m:t>+…</m:t>
                      </m:r>
                    </m:oMath>
                  </m:oMathPara>
                </a14:m>
                <a:endParaRPr lang="en-US" altLang="zh-CN" sz="1600" dirty="0" smtClean="0">
                  <a:solidFill>
                    <a:srgbClr val="FF0000"/>
                  </a:solidFill>
                </a:endParaRPr>
              </a:p>
              <a:p>
                <a:endParaRPr lang="en-US" altLang="zh-CN" sz="1600" dirty="0" smtClean="0"/>
              </a:p>
              <a:p>
                <a:r>
                  <a:rPr lang="en-US" altLang="zh-CN" sz="1600" dirty="0" smtClean="0"/>
                  <a:t>where</a:t>
                </a:r>
              </a:p>
              <a:p>
                <a:endParaRPr lang="en-US" altLang="zh-CN" sz="1600" dirty="0"/>
              </a:p>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𝑠</m:t>
                      </m:r>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𝑅</m:t>
                          </m:r>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m:t>
                              </m:r>
                              <m:r>
                                <a:rPr lang="en-US" altLang="zh-CN" sz="1600" i="1">
                                  <a:latin typeface="Cambria Math" panose="02040503050406030204" pitchFamily="18" charset="0"/>
                                </a:rPr>
                                <m:t>𝑅</m:t>
                              </m:r>
                            </m:e>
                            <m:sub>
                              <m:r>
                                <m:rPr>
                                  <m:sty m:val="p"/>
                                </m:rPr>
                                <a:rPr lang="en-US" altLang="zh-CN" sz="1600">
                                  <a:latin typeface="Cambria Math" panose="02040503050406030204" pitchFamily="18" charset="0"/>
                                </a:rPr>
                                <m:t>G</m:t>
                              </m:r>
                              <m:r>
                                <a:rPr lang="en-US" altLang="zh-CN" sz="1600">
                                  <a:latin typeface="Cambria Math" panose="02040503050406030204" pitchFamily="18" charset="0"/>
                                </a:rPr>
                                <m:t>.</m:t>
                              </m:r>
                              <m:r>
                                <m:rPr>
                                  <m:sty m:val="p"/>
                                </m:rPr>
                                <a:rPr lang="en-US" altLang="zh-CN" sz="1600">
                                  <a:latin typeface="Cambria Math" panose="02040503050406030204" pitchFamily="18" charset="0"/>
                                </a:rPr>
                                <m:t>S</m:t>
                              </m:r>
                              <m:r>
                                <a:rPr lang="en-US" altLang="zh-CN" sz="1600" i="1">
                                  <a:latin typeface="Cambria Math" panose="02040503050406030204" pitchFamily="18" charset="0"/>
                                </a:rPr>
                                <m:t>.</m:t>
                              </m:r>
                            </m:sub>
                          </m:sSub>
                        </m:num>
                        <m:den>
                          <m:sSub>
                            <m:sSubPr>
                              <m:ctrlPr>
                                <a:rPr lang="en-US" altLang="zh-CN" sz="1600" b="0" i="1" smtClean="0">
                                  <a:latin typeface="Cambria Math" panose="02040503050406030204" pitchFamily="18" charset="0"/>
                                </a:rPr>
                              </m:ctrlPr>
                            </m:sSubPr>
                            <m:e>
                              <m:r>
                                <a:rPr lang="en-US" altLang="zh-CN" sz="1600" i="1">
                                  <a:latin typeface="Cambria Math" panose="02040503050406030204" pitchFamily="18" charset="0"/>
                                </a:rPr>
                                <m:t>𝑅</m:t>
                              </m:r>
                            </m:e>
                            <m:sub>
                              <m:r>
                                <m:rPr>
                                  <m:sty m:val="p"/>
                                </m:rPr>
                                <a:rPr lang="en-US" altLang="zh-CN" sz="1600" b="0" i="0" smtClean="0">
                                  <a:latin typeface="Cambria Math" panose="02040503050406030204" pitchFamily="18" charset="0"/>
                                </a:rPr>
                                <m:t>G</m:t>
                              </m:r>
                              <m:r>
                                <a:rPr lang="en-US" altLang="zh-CN" sz="1600" b="0" i="0" smtClean="0">
                                  <a:latin typeface="Cambria Math" panose="02040503050406030204" pitchFamily="18" charset="0"/>
                                </a:rPr>
                                <m:t>.</m:t>
                              </m:r>
                              <m:r>
                                <m:rPr>
                                  <m:sty m:val="p"/>
                                </m:rPr>
                                <a:rPr lang="en-US" altLang="zh-CN" sz="1600" b="0" i="0" smtClean="0">
                                  <a:latin typeface="Cambria Math" panose="02040503050406030204" pitchFamily="18" charset="0"/>
                                </a:rPr>
                                <m:t>S</m:t>
                              </m:r>
                              <m:r>
                                <a:rPr lang="en-US" altLang="zh-CN" sz="1600" b="0" i="0" smtClean="0">
                                  <a:latin typeface="Cambria Math" panose="02040503050406030204" pitchFamily="18" charset="0"/>
                                </a:rPr>
                                <m:t>.</m:t>
                              </m:r>
                            </m:sub>
                          </m:sSub>
                        </m:den>
                      </m:f>
                    </m:oMath>
                  </m:oMathPara>
                </a14:m>
                <a:endParaRPr lang="en-US" altLang="zh-CN" sz="1600" dirty="0" smtClean="0"/>
              </a:p>
              <a:p>
                <a:endParaRPr lang="en-US" altLang="zh-CN" sz="1600" dirty="0" smtClean="0"/>
              </a:p>
              <a:p>
                <a:r>
                  <a:rPr lang="en-US" altLang="zh-CN" sz="1600" dirty="0" smtClean="0"/>
                  <a:t>With harmonic approximation (small amplitude limit),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𝐾</m:t>
                        </m:r>
                      </m:e>
                      <m:sub>
                        <m:r>
                          <a:rPr lang="en-US" altLang="zh-CN" sz="1600" b="0" i="1" smtClean="0">
                            <a:latin typeface="Cambria Math" panose="02040503050406030204" pitchFamily="18" charset="0"/>
                          </a:rPr>
                          <m:t>𝐴</m:t>
                        </m:r>
                      </m:sub>
                    </m:sSub>
                  </m:oMath>
                </a14:m>
                <a:r>
                  <a:rPr lang="en-US" altLang="zh-CN" sz="1600" dirty="0" smtClean="0"/>
                  <a:t> writes</a:t>
                </a:r>
              </a:p>
              <a:p>
                <a:endParaRPr lang="en-US" altLang="zh-CN" sz="1600" dirty="0"/>
              </a:p>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𝐾</m:t>
                          </m:r>
                        </m:e>
                        <m:sub>
                          <m:r>
                            <a:rPr lang="en-US" altLang="zh-CN" sz="1600" b="0" i="1" smtClean="0">
                              <a:latin typeface="Cambria Math" panose="02040503050406030204" pitchFamily="18" charset="0"/>
                            </a:rPr>
                            <m:t>𝐴</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d>
                            <m:dPr>
                              <m:begChr m:val=""/>
                              <m:endChr m:val="|"/>
                              <m:ctrlPr>
                                <a:rPr lang="en-US" altLang="zh-CN" sz="1600" i="1">
                                  <a:latin typeface="Cambria Math" panose="02040503050406030204" pitchFamily="18" charset="0"/>
                                </a:rPr>
                              </m:ctrlPr>
                            </m:dPr>
                            <m:e>
                              <m:f>
                                <m:fPr>
                                  <m:ctrlPr>
                                    <a:rPr lang="en-US" altLang="zh-CN" sz="1600" i="1">
                                      <a:latin typeface="Cambria Math" panose="02040503050406030204" pitchFamily="18" charset="0"/>
                                    </a:rPr>
                                  </m:ctrlPr>
                                </m:fPr>
                                <m:num>
                                  <m:r>
                                    <a:rPr lang="en-US" altLang="zh-CN" sz="1600" i="1">
                                      <a:latin typeface="Cambria Math" panose="02040503050406030204" pitchFamily="18" charset="0"/>
                                    </a:rPr>
                                    <m:t>1</m:t>
                                  </m:r>
                                </m:num>
                                <m:den>
                                  <m:r>
                                    <a:rPr lang="en-US" altLang="zh-CN" sz="1600" i="1">
                                      <a:latin typeface="Cambria Math" panose="02040503050406030204" pitchFamily="18" charset="0"/>
                                    </a:rPr>
                                    <m:t>𝐴</m:t>
                                  </m:r>
                                </m:den>
                              </m:f>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𝑅</m:t>
                                  </m:r>
                                </m:e>
                                <m:sup>
                                  <m:r>
                                    <a:rPr lang="en-US" altLang="zh-CN" sz="1600" i="1">
                                      <a:latin typeface="Cambria Math" panose="02040503050406030204" pitchFamily="18" charset="0"/>
                                    </a:rPr>
                                    <m:t>2</m:t>
                                  </m:r>
                                </m:sup>
                              </m:sSup>
                              <m:f>
                                <m:fPr>
                                  <m:ctrlPr>
                                    <a:rPr lang="en-US" altLang="zh-CN" sz="1600" i="1">
                                      <a:latin typeface="Cambria Math" panose="02040503050406030204" pitchFamily="18" charset="0"/>
                                    </a:rPr>
                                  </m:ctrlPr>
                                </m:fPr>
                                <m:num>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d</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𝐸</m:t>
                                  </m:r>
                                </m:num>
                                <m:den>
                                  <m:r>
                                    <m:rPr>
                                      <m:sty m:val="p"/>
                                    </m:rPr>
                                    <a:rPr lang="en-US" altLang="zh-CN" sz="1600">
                                      <a:latin typeface="Cambria Math" panose="02040503050406030204" pitchFamily="18" charset="0"/>
                                    </a:rPr>
                                    <m:t>d</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𝑅</m:t>
                                      </m:r>
                                    </m:e>
                                    <m:sup>
                                      <m:r>
                                        <a:rPr lang="en-US" altLang="zh-CN" sz="1600" i="1">
                                          <a:latin typeface="Cambria Math" panose="02040503050406030204" pitchFamily="18" charset="0"/>
                                        </a:rPr>
                                        <m:t>2</m:t>
                                      </m:r>
                                    </m:sup>
                                  </m:sSup>
                                </m:den>
                              </m:f>
                            </m:e>
                          </m:d>
                        </m:e>
                        <m:sub>
                          <m:r>
                            <a:rPr lang="en-US" altLang="zh-CN" sz="1600" b="0" i="1" smtClean="0">
                              <a:latin typeface="Cambria Math" panose="02040503050406030204" pitchFamily="18" charset="0"/>
                            </a:rPr>
                            <m:t>𝑅</m:t>
                          </m:r>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𝑅</m:t>
                              </m:r>
                            </m:e>
                            <m:sub>
                              <m:r>
                                <m:rPr>
                                  <m:sty m:val="p"/>
                                </m:rPr>
                                <a:rPr lang="en-US" altLang="zh-CN" sz="1600" b="0" i="0" smtClean="0">
                                  <a:latin typeface="Cambria Math" panose="02040503050406030204" pitchFamily="18" charset="0"/>
                                </a:rPr>
                                <m:t>G</m:t>
                              </m:r>
                              <m:r>
                                <a:rPr lang="en-US" altLang="zh-CN" sz="1600" b="0" i="0" smtClean="0">
                                  <a:latin typeface="Cambria Math" panose="02040503050406030204" pitchFamily="18" charset="0"/>
                                </a:rPr>
                                <m:t>.</m:t>
                              </m:r>
                              <m:r>
                                <m:rPr>
                                  <m:sty m:val="p"/>
                                </m:rPr>
                                <a:rPr lang="en-US" altLang="zh-CN" sz="1600" b="0" i="0" smtClean="0">
                                  <a:latin typeface="Cambria Math" panose="02040503050406030204" pitchFamily="18" charset="0"/>
                                </a:rPr>
                                <m:t>S</m:t>
                              </m:r>
                              <m:r>
                                <a:rPr lang="en-US" altLang="zh-CN" sz="1600" b="0" i="0" smtClean="0">
                                  <a:latin typeface="Cambria Math" panose="02040503050406030204" pitchFamily="18" charset="0"/>
                                </a:rPr>
                                <m:t>.</m:t>
                              </m:r>
                            </m:sub>
                          </m:sSub>
                        </m:sub>
                      </m:sSub>
                    </m:oMath>
                  </m:oMathPara>
                </a14:m>
                <a:endParaRPr lang="en-US" altLang="zh-CN" sz="1600" dirty="0" smtClean="0"/>
              </a:p>
              <a:p>
                <a:endParaRPr lang="en-US" altLang="zh-CN" sz="1600" dirty="0" smtClean="0"/>
              </a:p>
              <a:p>
                <a:r>
                  <a:rPr lang="en-US" altLang="zh-CN" sz="1600" dirty="0" smtClean="0"/>
                  <a:t>Knowing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𝐾</m:t>
                        </m:r>
                      </m:e>
                      <m:sub>
                        <m:r>
                          <a:rPr lang="en-US" altLang="zh-CN" sz="1600" i="1">
                            <a:latin typeface="Cambria Math" panose="02040503050406030204" pitchFamily="18" charset="0"/>
                          </a:rPr>
                          <m:t>𝐴</m:t>
                        </m:r>
                      </m:sub>
                    </m:sSub>
                  </m:oMath>
                </a14:m>
                <a:r>
                  <a:rPr lang="en-US" altLang="zh-CN" sz="1600" dirty="0" smtClean="0"/>
                  <a:t>, the ISGMR energy can be obtained as</a:t>
                </a:r>
              </a:p>
              <a:p>
                <a:pPr/>
                <a14:m>
                  <m:oMathPara xmlns:m="http://schemas.openxmlformats.org/officeDocument/2006/math">
                    <m:oMathParaPr>
                      <m:jc m:val="centerGroup"/>
                    </m:oMathParaPr>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𝐸</m:t>
                          </m:r>
                        </m:e>
                        <m:sub>
                          <m:r>
                            <m:rPr>
                              <m:sty m:val="p"/>
                            </m:rPr>
                            <a:rPr lang="en-US" altLang="zh-CN" sz="1600">
                              <a:latin typeface="Cambria Math" panose="02040503050406030204" pitchFamily="18" charset="0"/>
                            </a:rPr>
                            <m:t>GMR</m:t>
                          </m:r>
                        </m:sub>
                      </m:sSub>
                      <m:r>
                        <a:rPr lang="en-US" altLang="zh-CN" sz="1600" i="1">
                          <a:latin typeface="Cambria Math" panose="02040503050406030204" pitchFamily="18" charset="0"/>
                          <a:ea typeface="Cambria Math" panose="02040503050406030204" pitchFamily="18" charset="0"/>
                        </a:rPr>
                        <m:t>=</m:t>
                      </m:r>
                      <m:rad>
                        <m:radPr>
                          <m:degHide m:val="on"/>
                          <m:ctrlPr>
                            <a:rPr lang="en-US" altLang="zh-CN" sz="1600" i="1">
                              <a:latin typeface="Cambria Math" panose="02040503050406030204" pitchFamily="18" charset="0"/>
                              <a:ea typeface="Cambria Math" panose="02040503050406030204" pitchFamily="18" charset="0"/>
                            </a:rPr>
                          </m:ctrlPr>
                        </m:radPr>
                        <m:deg/>
                        <m:e>
                          <m:f>
                            <m:fPr>
                              <m:ctrlPr>
                                <a:rPr lang="en-US" altLang="zh-CN" sz="1600" i="1">
                                  <a:latin typeface="Cambria Math" panose="02040503050406030204" pitchFamily="18" charset="0"/>
                                </a:rPr>
                              </m:ctrlPr>
                            </m:fPr>
                            <m:num>
                              <m:sSub>
                                <m:sSubPr>
                                  <m:ctrlPr>
                                    <a:rPr lang="en-US" altLang="zh-CN" sz="1600" i="1">
                                      <a:latin typeface="Cambria Math" panose="02040503050406030204" pitchFamily="18" charset="0"/>
                                    </a:rPr>
                                  </m:ctrlPr>
                                </m:sSubPr>
                                <m:e>
                                  <m:sSup>
                                    <m:sSupPr>
                                      <m:ctrlPr>
                                        <a:rPr lang="en-US" altLang="zh-CN" sz="1600" i="1" smtClean="0">
                                          <a:latin typeface="Cambria Math" panose="02040503050406030204" pitchFamily="18" charset="0"/>
                                          <a:ea typeface="Cambria Math" panose="02040503050406030204" pitchFamily="18" charset="0"/>
                                        </a:rPr>
                                      </m:ctrlPr>
                                    </m:sSupPr>
                                    <m:e>
                                      <m:r>
                                        <a:rPr lang="el-GR" altLang="zh-CN" sz="1600" i="1">
                                          <a:latin typeface="Cambria Math" panose="02040503050406030204" pitchFamily="18" charset="0"/>
                                          <a:ea typeface="Cambria Math" panose="02040503050406030204" pitchFamily="18" charset="0"/>
                                        </a:rPr>
                                        <m:t>ℏ</m:t>
                                      </m:r>
                                    </m:e>
                                    <m:sup>
                                      <m:r>
                                        <a:rPr lang="en-US" altLang="zh-CN" sz="1600" b="0" i="1" smtClean="0">
                                          <a:latin typeface="Cambria Math" panose="02040503050406030204" pitchFamily="18" charset="0"/>
                                          <a:ea typeface="Cambria Math" panose="02040503050406030204" pitchFamily="18" charset="0"/>
                                        </a:rPr>
                                        <m:t>2</m:t>
                                      </m:r>
                                    </m:sup>
                                  </m:sSup>
                                  <m:r>
                                    <a:rPr lang="en-US" altLang="zh-CN" sz="1600" b="0" i="1" smtClean="0">
                                      <a:latin typeface="Cambria Math" panose="02040503050406030204" pitchFamily="18" charset="0"/>
                                      <a:ea typeface="Cambria Math" panose="02040503050406030204" pitchFamily="18" charset="0"/>
                                    </a:rPr>
                                    <m:t>𝐴</m:t>
                                  </m:r>
                                  <m:r>
                                    <a:rPr lang="en-US" altLang="zh-CN" sz="1600" i="1">
                                      <a:latin typeface="Cambria Math" panose="02040503050406030204" pitchFamily="18" charset="0"/>
                                    </a:rPr>
                                    <m:t>𝐾</m:t>
                                  </m:r>
                                </m:e>
                                <m:sub>
                                  <m:r>
                                    <a:rPr lang="en-US" altLang="zh-CN" sz="1600" i="1">
                                      <a:latin typeface="Cambria Math" panose="02040503050406030204" pitchFamily="18" charset="0"/>
                                    </a:rPr>
                                    <m:t>𝐴</m:t>
                                  </m:r>
                                </m:sub>
                              </m:sSub>
                            </m:num>
                            <m:den>
                              <m:r>
                                <a:rPr lang="en-US" altLang="zh-CN" sz="1600" b="0" i="1" smtClean="0">
                                  <a:latin typeface="Cambria Math" panose="02040503050406030204" pitchFamily="18" charset="0"/>
                                </a:rPr>
                                <m:t>𝑀</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𝑅</m:t>
                                  </m:r>
                                </m:e>
                                <m:sub>
                                  <m:r>
                                    <m:rPr>
                                      <m:sty m:val="p"/>
                                    </m:rPr>
                                    <a:rPr lang="en-US" altLang="zh-CN" sz="1600" b="0" i="0" smtClean="0">
                                      <a:latin typeface="Cambria Math" panose="02040503050406030204" pitchFamily="18" charset="0"/>
                                    </a:rPr>
                                    <m:t>G</m:t>
                                  </m:r>
                                  <m:r>
                                    <a:rPr lang="en-US" altLang="zh-CN" sz="1600" b="0" i="0" smtClean="0">
                                      <a:latin typeface="Cambria Math" panose="02040503050406030204" pitchFamily="18" charset="0"/>
                                    </a:rPr>
                                    <m:t>.</m:t>
                                  </m:r>
                                  <m:r>
                                    <m:rPr>
                                      <m:sty m:val="p"/>
                                    </m:rPr>
                                    <a:rPr lang="en-US" altLang="zh-CN" sz="1600" b="0" i="0" smtClean="0">
                                      <a:latin typeface="Cambria Math" panose="02040503050406030204" pitchFamily="18" charset="0"/>
                                    </a:rPr>
                                    <m:t>S</m:t>
                                  </m:r>
                                  <m:r>
                                    <a:rPr lang="en-US" altLang="zh-CN" sz="1600" b="0" i="1" smtClean="0">
                                      <a:latin typeface="Cambria Math" panose="02040503050406030204" pitchFamily="18" charset="0"/>
                                    </a:rPr>
                                    <m:t>.</m:t>
                                  </m:r>
                                </m:sub>
                                <m:sup>
                                  <m:r>
                                    <a:rPr lang="en-US" altLang="zh-CN" sz="1600" b="0" i="1" smtClean="0">
                                      <a:latin typeface="Cambria Math" panose="02040503050406030204" pitchFamily="18" charset="0"/>
                                    </a:rPr>
                                    <m:t>2</m:t>
                                  </m:r>
                                </m:sup>
                              </m:sSubSup>
                            </m:den>
                          </m:f>
                        </m:e>
                      </m:rad>
                    </m:oMath>
                  </m:oMathPara>
                </a14:m>
                <a:endParaRPr lang="en-US" altLang="zh-CN" sz="1600" dirty="0" smtClean="0"/>
              </a:p>
              <a:p>
                <a:r>
                  <a:rPr lang="en-US" altLang="zh-CN" sz="1400" dirty="0">
                    <a:solidFill>
                      <a:srgbClr val="0000FF"/>
                    </a:solidFill>
                  </a:rPr>
                  <a:t>J.P. </a:t>
                </a:r>
                <a:r>
                  <a:rPr lang="en-US" altLang="zh-CN" sz="1400" dirty="0" err="1">
                    <a:solidFill>
                      <a:srgbClr val="0000FF"/>
                    </a:solidFill>
                  </a:rPr>
                  <a:t>Blaizot</a:t>
                </a:r>
                <a:r>
                  <a:rPr lang="en-US" altLang="zh-CN" sz="1400" dirty="0">
                    <a:solidFill>
                      <a:srgbClr val="0000FF"/>
                    </a:solidFill>
                  </a:rPr>
                  <a:t>, Phys. Rep. 64 (1980) </a:t>
                </a:r>
                <a:r>
                  <a:rPr lang="en-US" altLang="zh-CN" sz="1400" dirty="0" smtClean="0">
                    <a:solidFill>
                      <a:srgbClr val="0000FF"/>
                    </a:solidFill>
                  </a:rPr>
                  <a:t>171</a:t>
                </a:r>
                <a:endParaRPr lang="en-US" altLang="zh-CN" sz="1400" dirty="0">
                  <a:solidFill>
                    <a:srgbClr val="0000FF"/>
                  </a:solidFill>
                </a:endParaRPr>
              </a:p>
            </p:txBody>
          </p:sp>
        </mc:Choice>
        <mc:Fallback>
          <p:sp>
            <p:nvSpPr>
              <p:cNvPr id="5" name="文本框 4"/>
              <p:cNvSpPr txBox="1">
                <a:spLocks noRot="1" noChangeAspect="1" noMove="1" noResize="1" noEditPoints="1" noAdjustHandles="1" noChangeArrowheads="1" noChangeShapeType="1" noTextEdit="1"/>
              </p:cNvSpPr>
              <p:nvPr/>
            </p:nvSpPr>
            <p:spPr>
              <a:xfrm>
                <a:off x="547007" y="1163280"/>
                <a:ext cx="7135369" cy="5442837"/>
              </a:xfrm>
              <a:prstGeom prst="rect">
                <a:avLst/>
              </a:prstGeom>
              <a:blipFill rotWithShape="0">
                <a:blip r:embed="rId3"/>
                <a:stretch>
                  <a:fillRect l="-513" t="-33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4853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544012" y="1178591"/>
            <a:ext cx="5245645" cy="3596036"/>
          </a:xfrm>
          <a:prstGeom prst="rect">
            <a:avLst/>
          </a:prstGeom>
        </p:spPr>
      </p:pic>
      <p:grpSp>
        <p:nvGrpSpPr>
          <p:cNvPr id="47" name="组合 46"/>
          <p:cNvGrpSpPr/>
          <p:nvPr/>
        </p:nvGrpSpPr>
        <p:grpSpPr>
          <a:xfrm>
            <a:off x="1" y="284389"/>
            <a:ext cx="2751437" cy="529772"/>
            <a:chOff x="0" y="284389"/>
            <a:chExt cx="1692275" cy="529772"/>
          </a:xfrm>
        </p:grpSpPr>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Softness of Sn</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4" name="直接连接符 13"/>
          <p:cNvCxnSpPr/>
          <p:nvPr/>
        </p:nvCxnSpPr>
        <p:spPr>
          <a:xfrm>
            <a:off x="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113584" y="5139057"/>
            <a:ext cx="5253204" cy="130805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ctr">
              <a:spcBef>
                <a:spcPts val="1200"/>
              </a:spcBef>
            </a:pPr>
            <a:r>
              <a:rPr lang="en-US" altLang="zh-CN" sz="2800" b="1" dirty="0" smtClean="0">
                <a:solidFill>
                  <a:srgbClr val="FF0000"/>
                </a:solidFill>
              </a:rPr>
              <a:t>Why is Sn so soft?</a:t>
            </a:r>
          </a:p>
          <a:p>
            <a:pPr marL="285750" indent="-285750" algn="just">
              <a:spcBef>
                <a:spcPts val="1200"/>
              </a:spcBef>
              <a:buFont typeface="Wingdings" panose="05000000000000000000" pitchFamily="2" charset="2"/>
              <a:buChar char="Ø"/>
            </a:pPr>
            <a:r>
              <a:rPr lang="en-US" altLang="zh-CN" dirty="0">
                <a:solidFill>
                  <a:srgbClr val="0000FF"/>
                </a:solidFill>
              </a:rPr>
              <a:t>J. </a:t>
            </a:r>
            <a:r>
              <a:rPr lang="en-US" altLang="zh-CN" dirty="0" err="1">
                <a:solidFill>
                  <a:srgbClr val="0000FF"/>
                </a:solidFill>
              </a:rPr>
              <a:t>Piekarewicz</a:t>
            </a:r>
            <a:r>
              <a:rPr lang="en-US" altLang="zh-CN" dirty="0">
                <a:solidFill>
                  <a:srgbClr val="0000FF"/>
                </a:solidFill>
              </a:rPr>
              <a:t>, Phys. Rev. C 76 (2007) 031301</a:t>
            </a:r>
          </a:p>
          <a:p>
            <a:pPr marL="285750" indent="-285750" algn="just">
              <a:spcBef>
                <a:spcPts val="600"/>
              </a:spcBef>
              <a:buFont typeface="Wingdings" panose="05000000000000000000" pitchFamily="2" charset="2"/>
              <a:buChar char="Ø"/>
            </a:pPr>
            <a:r>
              <a:rPr lang="en-US" altLang="zh-CN" dirty="0" smtClean="0">
                <a:solidFill>
                  <a:srgbClr val="0000FF"/>
                </a:solidFill>
              </a:rPr>
              <a:t>U. </a:t>
            </a:r>
            <a:r>
              <a:rPr lang="en-US" altLang="zh-CN" dirty="0" err="1" smtClean="0">
                <a:solidFill>
                  <a:srgbClr val="0000FF"/>
                </a:solidFill>
              </a:rPr>
              <a:t>Garg</a:t>
            </a:r>
            <a:r>
              <a:rPr lang="en-US" altLang="zh-CN" dirty="0">
                <a:solidFill>
                  <a:srgbClr val="0000FF"/>
                </a:solidFill>
              </a:rPr>
              <a:t> </a:t>
            </a:r>
            <a:r>
              <a:rPr lang="en-US" altLang="zh-CN" dirty="0" smtClean="0">
                <a:solidFill>
                  <a:srgbClr val="0000FF"/>
                </a:solidFill>
              </a:rPr>
              <a:t>et al., </a:t>
            </a:r>
            <a:r>
              <a:rPr lang="en-US" altLang="zh-CN" dirty="0" err="1" smtClean="0">
                <a:solidFill>
                  <a:srgbClr val="0000FF"/>
                </a:solidFill>
              </a:rPr>
              <a:t>Nucl</a:t>
            </a:r>
            <a:r>
              <a:rPr lang="en-US" altLang="zh-CN" dirty="0" smtClean="0">
                <a:solidFill>
                  <a:srgbClr val="0000FF"/>
                </a:solidFill>
              </a:rPr>
              <a:t>. Phys. A 788 (2007) 36c</a:t>
            </a:r>
            <a:endParaRPr lang="zh-CN" altLang="en-US" dirty="0">
              <a:solidFill>
                <a:srgbClr val="0000FF"/>
              </a:solidFill>
            </a:endParaRPr>
          </a:p>
        </p:txBody>
      </p:sp>
      <p:sp>
        <p:nvSpPr>
          <p:cNvPr id="5" name="文本框 4"/>
          <p:cNvSpPr txBox="1"/>
          <p:nvPr/>
        </p:nvSpPr>
        <p:spPr>
          <a:xfrm>
            <a:off x="5965827" y="1423889"/>
            <a:ext cx="3069116" cy="2677656"/>
          </a:xfrm>
          <a:prstGeom prst="rect">
            <a:avLst/>
          </a:prstGeom>
          <a:solidFill>
            <a:schemeClr val="accent3">
              <a:lumMod val="20000"/>
              <a:lumOff val="80000"/>
            </a:schemeClr>
          </a:solidFill>
        </p:spPr>
        <p:txBody>
          <a:bodyPr wrap="square" rtlCol="0">
            <a:spAutoFit/>
          </a:bodyPr>
          <a:lstStyle/>
          <a:p>
            <a:pPr marL="285750" indent="-285750">
              <a:buFont typeface="Wingdings" panose="05000000000000000000" pitchFamily="2" charset="2"/>
              <a:buChar char="Ø"/>
            </a:pPr>
            <a:r>
              <a:rPr lang="en-US" altLang="zh-CN" sz="1600" dirty="0" smtClean="0">
                <a:solidFill>
                  <a:srgbClr val="0000FF"/>
                </a:solidFill>
              </a:rPr>
              <a:t>J. Li, G. </a:t>
            </a:r>
            <a:r>
              <a:rPr lang="en-US" altLang="zh-CN" sz="1600" dirty="0" err="1" smtClean="0">
                <a:solidFill>
                  <a:srgbClr val="0000FF"/>
                </a:solidFill>
              </a:rPr>
              <a:t>Colo</a:t>
            </a:r>
            <a:r>
              <a:rPr lang="en-US" altLang="zh-CN" sz="1600" dirty="0" smtClean="0">
                <a:solidFill>
                  <a:srgbClr val="0000FF"/>
                </a:solidFill>
              </a:rPr>
              <a:t> and J. </a:t>
            </a:r>
            <a:r>
              <a:rPr lang="en-US" altLang="zh-CN" sz="1600" dirty="0" err="1" smtClean="0">
                <a:solidFill>
                  <a:srgbClr val="0000FF"/>
                </a:solidFill>
              </a:rPr>
              <a:t>Meng</a:t>
            </a:r>
            <a:r>
              <a:rPr lang="en-US" altLang="zh-CN" sz="1600" dirty="0" smtClean="0">
                <a:solidFill>
                  <a:srgbClr val="0000FF"/>
                </a:solidFill>
              </a:rPr>
              <a:t>, </a:t>
            </a:r>
            <a:r>
              <a:rPr lang="en-US" altLang="zh-CN" sz="1600" dirty="0" err="1" smtClean="0">
                <a:solidFill>
                  <a:srgbClr val="0000FF"/>
                </a:solidFill>
              </a:rPr>
              <a:t>Phys</a:t>
            </a:r>
            <a:r>
              <a:rPr lang="en-US" altLang="zh-CN" sz="1600" dirty="0" smtClean="0">
                <a:solidFill>
                  <a:srgbClr val="0000FF"/>
                </a:solidFill>
              </a:rPr>
              <a:t> Rev. C 78 (2008) 064304</a:t>
            </a:r>
          </a:p>
          <a:p>
            <a:pPr marL="285750" indent="-285750">
              <a:buFont typeface="Wingdings" panose="05000000000000000000" pitchFamily="2" charset="2"/>
              <a:buChar char="Ø"/>
            </a:pPr>
            <a:r>
              <a:rPr lang="en-US" altLang="zh-CN" sz="1600" dirty="0" smtClean="0">
                <a:solidFill>
                  <a:srgbClr val="0000FF"/>
                </a:solidFill>
              </a:rPr>
              <a:t>L. G. Cao, H. Sagawa and G. </a:t>
            </a:r>
            <a:r>
              <a:rPr lang="en-US" altLang="zh-CN" sz="1600" dirty="0" err="1" smtClean="0">
                <a:solidFill>
                  <a:srgbClr val="0000FF"/>
                </a:solidFill>
              </a:rPr>
              <a:t>Colo</a:t>
            </a:r>
            <a:r>
              <a:rPr lang="en-US" altLang="zh-CN" sz="1600" dirty="0" smtClean="0">
                <a:solidFill>
                  <a:srgbClr val="0000FF"/>
                </a:solidFill>
              </a:rPr>
              <a:t>, Phys. Rev. C 86 (2012) 054313</a:t>
            </a:r>
          </a:p>
          <a:p>
            <a:r>
              <a:rPr lang="en-US" altLang="zh-CN" dirty="0">
                <a:solidFill>
                  <a:srgbClr val="0000FF"/>
                </a:solidFill>
              </a:rPr>
              <a:t>……</a:t>
            </a:r>
            <a:endParaRPr lang="en-US" altLang="zh-CN" dirty="0" smtClean="0">
              <a:solidFill>
                <a:srgbClr val="0000FF"/>
              </a:solidFill>
            </a:endParaRPr>
          </a:p>
          <a:p>
            <a:endParaRPr lang="en-US" altLang="zh-CN" dirty="0">
              <a:solidFill>
                <a:srgbClr val="0000FF"/>
              </a:solidFill>
            </a:endParaRPr>
          </a:p>
          <a:p>
            <a:pPr marL="342900" indent="-342900">
              <a:buFont typeface="Wingdings" panose="05000000000000000000" pitchFamily="2" charset="2"/>
              <a:buChar char="ü"/>
            </a:pPr>
            <a:r>
              <a:rPr lang="en-US" altLang="zh-CN" dirty="0" smtClean="0"/>
              <a:t>RPA</a:t>
            </a:r>
          </a:p>
          <a:p>
            <a:pPr marL="342900" indent="-342900">
              <a:buFont typeface="Wingdings" panose="05000000000000000000" pitchFamily="2" charset="2"/>
              <a:buChar char="ü"/>
            </a:pPr>
            <a:r>
              <a:rPr lang="en-US" altLang="zh-CN" dirty="0" smtClean="0"/>
              <a:t>Pairing</a:t>
            </a:r>
            <a:endParaRPr lang="zh-CN" altLang="en-US" dirty="0"/>
          </a:p>
        </p:txBody>
      </p:sp>
      <p:sp>
        <p:nvSpPr>
          <p:cNvPr id="13" name="矩形 12"/>
          <p:cNvSpPr/>
          <p:nvPr/>
        </p:nvSpPr>
        <p:spPr>
          <a:xfrm>
            <a:off x="8720325" y="6043839"/>
            <a:ext cx="423675"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5</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46987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 y="284389"/>
            <a:ext cx="1771649" cy="529772"/>
            <a:chOff x="0" y="284389"/>
            <a:chExt cx="1692275" cy="529772"/>
          </a:xfrm>
        </p:grpSpPr>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Outline</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矩形 6"/>
          <p:cNvSpPr/>
          <p:nvPr/>
        </p:nvSpPr>
        <p:spPr>
          <a:xfrm>
            <a:off x="8720325" y="6043839"/>
            <a:ext cx="423675"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6</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39925" y="1147000"/>
            <a:ext cx="5536332" cy="2554545"/>
          </a:xfrm>
          <a:prstGeom prst="rect">
            <a:avLst/>
          </a:prstGeom>
          <a:solidFill>
            <a:schemeClr val="bg1"/>
          </a:solidFill>
        </p:spPr>
        <p:txBody>
          <a:bodyPr wrap="square" rtlCol="0">
            <a:spAutoFit/>
          </a:bodyPr>
          <a:lstStyle/>
          <a:p>
            <a:pPr marL="285750" indent="-285750" algn="just">
              <a:lnSpc>
                <a:spcPct val="200000"/>
              </a:lnSpc>
              <a:buFont typeface="Wingdings" panose="05000000000000000000" pitchFamily="2" charset="2"/>
              <a:buChar char="p"/>
            </a:pPr>
            <a:r>
              <a:rPr lang="en-US" altLang="zh-CN" sz="2000" b="1"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Introduction</a:t>
            </a:r>
          </a:p>
          <a:p>
            <a:pPr marL="285750" indent="-285750" algn="just">
              <a:lnSpc>
                <a:spcPct val="200000"/>
              </a:lnSpc>
              <a:buFont typeface="Wingdings" panose="05000000000000000000" pitchFamily="2" charset="2"/>
              <a:buChar char="p"/>
            </a:pPr>
            <a:r>
              <a:rPr lang="en-US" altLang="zh-CN" sz="20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Theoretical Framework</a:t>
            </a:r>
          </a:p>
          <a:p>
            <a:pPr marL="285750" indent="-285750" algn="just">
              <a:lnSpc>
                <a:spcPct val="200000"/>
              </a:lnSpc>
              <a:buFont typeface="Wingdings" panose="05000000000000000000" pitchFamily="2" charset="2"/>
              <a:buChar char="p"/>
            </a:pPr>
            <a:r>
              <a:rPr lang="en-US" altLang="zh-CN" sz="2000" b="1"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Results and Discussions</a:t>
            </a:r>
          </a:p>
          <a:p>
            <a:pPr marL="285750" indent="-285750" algn="just">
              <a:lnSpc>
                <a:spcPct val="200000"/>
              </a:lnSpc>
              <a:buFont typeface="Wingdings" panose="05000000000000000000" pitchFamily="2" charset="2"/>
              <a:buChar char="p"/>
            </a:pPr>
            <a:r>
              <a:rPr lang="en-US" altLang="zh-CN" sz="2000" b="1" dirty="0" smtClean="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Summary</a:t>
            </a:r>
          </a:p>
        </p:txBody>
      </p:sp>
    </p:spTree>
    <p:extLst>
      <p:ext uri="{BB962C8B-B14F-4D97-AF65-F5344CB8AC3E}">
        <p14:creationId xmlns:p14="http://schemas.microsoft.com/office/powerpoint/2010/main" val="148114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67418" y="955282"/>
            <a:ext cx="7747907" cy="4893647"/>
          </a:xfrm>
          <a:prstGeom prst="rect">
            <a:avLst/>
          </a:prstGeom>
          <a:solidFill>
            <a:schemeClr val="bg1"/>
          </a:solidFill>
        </p:spPr>
        <p:txBody>
          <a:bodyPr wrap="square" rtlCol="0">
            <a:spAutoFit/>
          </a:bodyPr>
          <a:lstStyle/>
          <a:p>
            <a:pPr>
              <a:lnSpc>
                <a:spcPct val="150000"/>
              </a:lnSpc>
            </a:pPr>
            <a:r>
              <a:rPr lang="en-US" altLang="zh-CN" sz="1600" dirty="0" smtClean="0"/>
              <a:t>The </a:t>
            </a:r>
            <a:r>
              <a:rPr lang="en-US" altLang="zh-CN" sz="1600" dirty="0" err="1" smtClean="0"/>
              <a:t>Lagrangian</a:t>
            </a:r>
            <a:r>
              <a:rPr lang="en-US" altLang="zh-CN" sz="1600" dirty="0" smtClean="0"/>
              <a:t> density in non-linear meson-exchange RMF model</a:t>
            </a:r>
            <a:r>
              <a:rPr lang="zh-CN" altLang="en-US" sz="1600" dirty="0" smtClean="0"/>
              <a:t>：</a:t>
            </a:r>
            <a:r>
              <a:rPr lang="zh-CN" altLang="en-US" sz="1600" dirty="0"/>
              <a:t/>
            </a:r>
            <a:br>
              <a:rPr lang="zh-CN" altLang="en-US" sz="1600" dirty="0"/>
            </a:br>
            <a:endParaRPr lang="en-US" altLang="zh-CN" sz="1600" dirty="0" smtClean="0"/>
          </a:p>
          <a:p>
            <a:pPr>
              <a:lnSpc>
                <a:spcPct val="150000"/>
              </a:lnSpc>
            </a:pPr>
            <a:endParaRPr lang="en-US" altLang="zh-CN" sz="1600" dirty="0">
              <a:ea typeface="微软雅黑" panose="020B0503020204020204" pitchFamily="34" charset="-122"/>
            </a:endParaRPr>
          </a:p>
          <a:p>
            <a:pPr>
              <a:lnSpc>
                <a:spcPct val="150000"/>
              </a:lnSpc>
            </a:pPr>
            <a:endParaRPr lang="en-US" altLang="zh-CN" sz="1600" dirty="0" smtClean="0">
              <a:ea typeface="微软雅黑" panose="020B0503020204020204" pitchFamily="34" charset="-122"/>
            </a:endParaRPr>
          </a:p>
          <a:p>
            <a:pPr>
              <a:lnSpc>
                <a:spcPct val="150000"/>
              </a:lnSpc>
            </a:pPr>
            <a:endParaRPr lang="en-US" altLang="zh-CN" sz="1600" dirty="0" smtClean="0">
              <a:ea typeface="微软雅黑" panose="020B0503020204020204" pitchFamily="34" charset="-122"/>
            </a:endParaRPr>
          </a:p>
          <a:p>
            <a:pPr>
              <a:lnSpc>
                <a:spcPct val="150000"/>
              </a:lnSpc>
            </a:pPr>
            <a:endParaRPr lang="en-US" altLang="zh-CN" sz="1600" dirty="0" smtClean="0">
              <a:ea typeface="微软雅黑" panose="020B0503020204020204" pitchFamily="34" charset="-122"/>
            </a:endParaRPr>
          </a:p>
          <a:p>
            <a:pPr>
              <a:lnSpc>
                <a:spcPct val="150000"/>
              </a:lnSpc>
            </a:pPr>
            <a:r>
              <a:rPr lang="en-US" altLang="zh-CN" sz="1600" dirty="0" smtClean="0">
                <a:ea typeface="微软雅黑" panose="020B0503020204020204" pitchFamily="34" charset="-122"/>
              </a:rPr>
              <a:t>Equations of motion:</a:t>
            </a:r>
          </a:p>
          <a:p>
            <a:pPr>
              <a:lnSpc>
                <a:spcPct val="150000"/>
              </a:lnSpc>
            </a:pPr>
            <a:endParaRPr lang="en-US" altLang="zh-CN" sz="1600" dirty="0" smtClean="0">
              <a:ea typeface="微软雅黑" panose="020B0503020204020204" pitchFamily="34" charset="-122"/>
            </a:endParaRPr>
          </a:p>
          <a:p>
            <a:pPr>
              <a:lnSpc>
                <a:spcPct val="150000"/>
              </a:lnSpc>
            </a:pPr>
            <a:endParaRPr lang="en-US" altLang="zh-CN" sz="1600" dirty="0">
              <a:ea typeface="微软雅黑" panose="020B0503020204020204" pitchFamily="34" charset="-122"/>
            </a:endParaRPr>
          </a:p>
          <a:p>
            <a:pPr>
              <a:lnSpc>
                <a:spcPct val="150000"/>
              </a:lnSpc>
            </a:pPr>
            <a:endParaRPr lang="en-US" altLang="zh-CN" sz="1600" dirty="0" smtClean="0">
              <a:ea typeface="微软雅黑" panose="020B0503020204020204" pitchFamily="34" charset="-122"/>
            </a:endParaRPr>
          </a:p>
          <a:p>
            <a:pPr>
              <a:lnSpc>
                <a:spcPct val="150000"/>
              </a:lnSpc>
            </a:pPr>
            <a:endParaRPr lang="en-US" altLang="zh-CN" sz="1600" dirty="0">
              <a:ea typeface="微软雅黑" panose="020B0503020204020204" pitchFamily="34" charset="-122"/>
            </a:endParaRPr>
          </a:p>
          <a:p>
            <a:pPr>
              <a:lnSpc>
                <a:spcPct val="150000"/>
              </a:lnSpc>
            </a:pPr>
            <a:endParaRPr lang="en-US" altLang="zh-CN" sz="1600" dirty="0" smtClean="0">
              <a:ea typeface="微软雅黑" panose="020B0503020204020204" pitchFamily="34" charset="-122"/>
            </a:endParaRPr>
          </a:p>
          <a:p>
            <a:pPr>
              <a:lnSpc>
                <a:spcPct val="150000"/>
              </a:lnSpc>
            </a:pPr>
            <a:r>
              <a:rPr lang="en-US" altLang="zh-CN" sz="1600" dirty="0" smtClean="0">
                <a:ea typeface="微软雅黑" panose="020B0503020204020204" pitchFamily="34" charset="-122"/>
              </a:rPr>
              <a:t>The Dirac equation can be solved iteratively.</a:t>
            </a:r>
            <a:endParaRPr lang="en-US" altLang="zh-CN" sz="1600" dirty="0">
              <a:ea typeface="微软雅黑" panose="020B0503020204020204" pitchFamily="34" charset="-122"/>
            </a:endParaRPr>
          </a:p>
        </p:txBody>
      </p:sp>
      <p:grpSp>
        <p:nvGrpSpPr>
          <p:cNvPr id="12" name="组合 11"/>
          <p:cNvGrpSpPr/>
          <p:nvPr/>
        </p:nvGrpSpPr>
        <p:grpSpPr>
          <a:xfrm>
            <a:off x="0" y="284389"/>
            <a:ext cx="5249636" cy="529772"/>
            <a:chOff x="0" y="284389"/>
            <a:chExt cx="1692275" cy="529772"/>
          </a:xfrm>
        </p:grpSpPr>
        <p:sp>
          <p:nvSpPr>
            <p:cNvPr id="13" name="矩形 12"/>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Relativistic Mean Field Model</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矩形 14"/>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矩形 16"/>
          <p:cNvSpPr/>
          <p:nvPr/>
        </p:nvSpPr>
        <p:spPr>
          <a:xfrm>
            <a:off x="8720325" y="6043839"/>
            <a:ext cx="423675"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7</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2"/>
          <a:stretch>
            <a:fillRect/>
          </a:stretch>
        </p:blipFill>
        <p:spPr>
          <a:xfrm>
            <a:off x="739307" y="1505728"/>
            <a:ext cx="6041136" cy="1517904"/>
          </a:xfrm>
          <a:prstGeom prst="rect">
            <a:avLst/>
          </a:prstGeom>
        </p:spPr>
      </p:pic>
      <p:pic>
        <p:nvPicPr>
          <p:cNvPr id="4" name="图片 3"/>
          <p:cNvPicPr>
            <a:picLocks noChangeAspect="1"/>
          </p:cNvPicPr>
          <p:nvPr/>
        </p:nvPicPr>
        <p:blipFill>
          <a:blip r:embed="rId3"/>
          <a:stretch>
            <a:fillRect/>
          </a:stretch>
        </p:blipFill>
        <p:spPr>
          <a:xfrm>
            <a:off x="1100137" y="3944128"/>
            <a:ext cx="3471863" cy="1405711"/>
          </a:xfrm>
          <a:prstGeom prst="rect">
            <a:avLst/>
          </a:prstGeom>
        </p:spPr>
      </p:pic>
      <p:pic>
        <p:nvPicPr>
          <p:cNvPr id="6" name="图片 5"/>
          <p:cNvPicPr>
            <a:picLocks noChangeAspect="1"/>
          </p:cNvPicPr>
          <p:nvPr/>
        </p:nvPicPr>
        <p:blipFill>
          <a:blip r:embed="rId4"/>
          <a:stretch>
            <a:fillRect/>
          </a:stretch>
        </p:blipFill>
        <p:spPr>
          <a:xfrm>
            <a:off x="739307" y="3621040"/>
            <a:ext cx="4230624" cy="323088"/>
          </a:xfrm>
          <a:prstGeom prst="rect">
            <a:avLst/>
          </a:prstGeom>
        </p:spPr>
      </p:pic>
      <p:sp>
        <p:nvSpPr>
          <p:cNvPr id="2" name="文本框 1"/>
          <p:cNvSpPr txBox="1"/>
          <p:nvPr/>
        </p:nvSpPr>
        <p:spPr>
          <a:xfrm>
            <a:off x="5353001" y="3769820"/>
            <a:ext cx="3367324" cy="1754326"/>
          </a:xfrm>
          <a:prstGeom prst="rect">
            <a:avLst/>
          </a:prstGeom>
          <a:ln w="1905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Wingdings" panose="05000000000000000000" pitchFamily="2" charset="2"/>
              <a:buChar char="Ø"/>
            </a:pPr>
            <a:r>
              <a:rPr lang="en-US" altLang="zh-CN" sz="1200" dirty="0" err="1" smtClean="0">
                <a:solidFill>
                  <a:srgbClr val="0000FF"/>
                </a:solidFill>
              </a:rPr>
              <a:t>Serot</a:t>
            </a:r>
            <a:r>
              <a:rPr lang="en-US" altLang="zh-CN" sz="1200" dirty="0" smtClean="0">
                <a:solidFill>
                  <a:srgbClr val="0000FF"/>
                </a:solidFill>
              </a:rPr>
              <a:t> and </a:t>
            </a:r>
            <a:r>
              <a:rPr lang="en-US" altLang="zh-CN" sz="1200" dirty="0" err="1" smtClean="0">
                <a:solidFill>
                  <a:srgbClr val="0000FF"/>
                </a:solidFill>
              </a:rPr>
              <a:t>Walecka</a:t>
            </a:r>
            <a:r>
              <a:rPr lang="en-US" altLang="zh-CN" sz="1200" dirty="0" smtClean="0">
                <a:solidFill>
                  <a:srgbClr val="0000FF"/>
                </a:solidFill>
              </a:rPr>
              <a:t>, 1986_ANP16-1</a:t>
            </a:r>
          </a:p>
          <a:p>
            <a:pPr marL="171450" indent="-171450">
              <a:buFont typeface="Wingdings" panose="05000000000000000000" pitchFamily="2" charset="2"/>
              <a:buChar char="Ø"/>
            </a:pPr>
            <a:r>
              <a:rPr lang="en-US" altLang="zh-CN" sz="1200" dirty="0" err="1" smtClean="0">
                <a:solidFill>
                  <a:srgbClr val="0000FF"/>
                </a:solidFill>
              </a:rPr>
              <a:t>Reinhard</a:t>
            </a:r>
            <a:r>
              <a:rPr lang="en-US" altLang="zh-CN" sz="1200" dirty="0" smtClean="0">
                <a:solidFill>
                  <a:srgbClr val="0000FF"/>
                </a:solidFill>
              </a:rPr>
              <a:t>, 1989_RPP52-439</a:t>
            </a:r>
          </a:p>
          <a:p>
            <a:pPr marL="171450" indent="-171450">
              <a:buFont typeface="Wingdings" panose="05000000000000000000" pitchFamily="2" charset="2"/>
              <a:buChar char="Ø"/>
            </a:pPr>
            <a:r>
              <a:rPr lang="en-US" altLang="zh-CN" sz="1200" dirty="0" smtClean="0">
                <a:solidFill>
                  <a:srgbClr val="0000FF"/>
                </a:solidFill>
              </a:rPr>
              <a:t>Ring, 1996_PPNP37-193</a:t>
            </a:r>
          </a:p>
          <a:p>
            <a:pPr marL="171450" indent="-171450">
              <a:buFont typeface="Wingdings" panose="05000000000000000000" pitchFamily="2" charset="2"/>
              <a:buChar char="Ø"/>
            </a:pPr>
            <a:r>
              <a:rPr lang="en-US" altLang="zh-CN" sz="1200" dirty="0" err="1" smtClean="0">
                <a:solidFill>
                  <a:srgbClr val="0000FF"/>
                </a:solidFill>
              </a:rPr>
              <a:t>Vretenar</a:t>
            </a:r>
            <a:r>
              <a:rPr lang="en-US" altLang="zh-CN" sz="1200" dirty="0">
                <a:solidFill>
                  <a:srgbClr val="0000FF"/>
                </a:solidFill>
              </a:rPr>
              <a:t>, </a:t>
            </a:r>
            <a:r>
              <a:rPr lang="en-US" altLang="zh-CN" sz="1200" dirty="0" err="1" smtClean="0">
                <a:solidFill>
                  <a:srgbClr val="0000FF"/>
                </a:solidFill>
              </a:rPr>
              <a:t>Afanasjev</a:t>
            </a:r>
            <a:r>
              <a:rPr lang="en-US" altLang="zh-CN" sz="1200" dirty="0" smtClean="0">
                <a:solidFill>
                  <a:srgbClr val="0000FF"/>
                </a:solidFill>
              </a:rPr>
              <a:t>, </a:t>
            </a:r>
            <a:r>
              <a:rPr lang="en-US" altLang="zh-CN" sz="1200" dirty="0" err="1" smtClean="0">
                <a:solidFill>
                  <a:srgbClr val="0000FF"/>
                </a:solidFill>
              </a:rPr>
              <a:t>Lalazissis</a:t>
            </a:r>
            <a:r>
              <a:rPr lang="en-US" altLang="zh-CN" sz="1200" dirty="0" smtClean="0">
                <a:solidFill>
                  <a:srgbClr val="0000FF"/>
                </a:solidFill>
              </a:rPr>
              <a:t> and Ring, 2005_PR409-101</a:t>
            </a:r>
          </a:p>
          <a:p>
            <a:pPr marL="171450" indent="-171450">
              <a:buFont typeface="Wingdings" panose="05000000000000000000" pitchFamily="2" charset="2"/>
              <a:buChar char="Ø"/>
            </a:pPr>
            <a:r>
              <a:rPr lang="en-US" altLang="zh-CN" sz="1200" dirty="0" err="1" smtClean="0">
                <a:solidFill>
                  <a:srgbClr val="0000FF"/>
                </a:solidFill>
              </a:rPr>
              <a:t>Meng</a:t>
            </a:r>
            <a:r>
              <a:rPr lang="en-US" altLang="zh-CN" sz="1200" dirty="0" smtClean="0">
                <a:solidFill>
                  <a:srgbClr val="0000FF"/>
                </a:solidFill>
              </a:rPr>
              <a:t>, Toki, Zhou, Zhang, Long and </a:t>
            </a:r>
            <a:r>
              <a:rPr lang="en-US" altLang="zh-CN" sz="1200" dirty="0" err="1" smtClean="0">
                <a:solidFill>
                  <a:srgbClr val="0000FF"/>
                </a:solidFill>
              </a:rPr>
              <a:t>Geng</a:t>
            </a:r>
            <a:r>
              <a:rPr lang="en-US" altLang="zh-CN" sz="1200" dirty="0" smtClean="0">
                <a:solidFill>
                  <a:srgbClr val="0000FF"/>
                </a:solidFill>
              </a:rPr>
              <a:t>, 2006_PPNP57-470</a:t>
            </a:r>
          </a:p>
          <a:p>
            <a:pPr marL="171450" indent="-171450">
              <a:buFont typeface="Wingdings" panose="05000000000000000000" pitchFamily="2" charset="2"/>
              <a:buChar char="Ø"/>
            </a:pPr>
            <a:r>
              <a:rPr lang="en-US" altLang="zh-CN" sz="1200" dirty="0" smtClean="0">
                <a:solidFill>
                  <a:srgbClr val="0000FF"/>
                </a:solidFill>
              </a:rPr>
              <a:t>Liang, </a:t>
            </a:r>
            <a:r>
              <a:rPr lang="en-US" altLang="zh-CN" sz="1200" dirty="0" err="1" smtClean="0">
                <a:solidFill>
                  <a:srgbClr val="0000FF"/>
                </a:solidFill>
              </a:rPr>
              <a:t>Meng</a:t>
            </a:r>
            <a:r>
              <a:rPr lang="en-US" altLang="zh-CN" sz="1200" dirty="0" smtClean="0">
                <a:solidFill>
                  <a:srgbClr val="0000FF"/>
                </a:solidFill>
              </a:rPr>
              <a:t> and Zhou, 2015_PR570-1</a:t>
            </a:r>
          </a:p>
          <a:p>
            <a:pPr marL="171450" indent="-171450">
              <a:buFont typeface="Wingdings" panose="05000000000000000000" pitchFamily="2" charset="2"/>
              <a:buChar char="Ø"/>
            </a:pPr>
            <a:r>
              <a:rPr lang="en-US" altLang="zh-CN" sz="1200" dirty="0" smtClean="0">
                <a:solidFill>
                  <a:srgbClr val="0000FF"/>
                </a:solidFill>
              </a:rPr>
              <a:t>Zhou, 2016_PS91-63008</a:t>
            </a:r>
            <a:endParaRPr lang="zh-CN" altLang="en-US" sz="1200" dirty="0">
              <a:solidFill>
                <a:srgbClr val="0000FF"/>
              </a:solidFill>
            </a:endParaRPr>
          </a:p>
        </p:txBody>
      </p:sp>
    </p:spTree>
    <p:extLst>
      <p:ext uri="{BB962C8B-B14F-4D97-AF65-F5344CB8AC3E}">
        <p14:creationId xmlns:p14="http://schemas.microsoft.com/office/powerpoint/2010/main" val="388493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82571" y="1088912"/>
            <a:ext cx="6952891" cy="3416320"/>
          </a:xfrm>
          <a:prstGeom prst="rect">
            <a:avLst/>
          </a:prstGeom>
          <a:solidFill>
            <a:schemeClr val="bg1"/>
          </a:solidFill>
        </p:spPr>
        <p:txBody>
          <a:bodyPr wrap="square" rtlCol="0">
            <a:spAutoFit/>
          </a:bodyPr>
          <a:lstStyle/>
          <a:p>
            <a:pPr marL="285750" indent="-285750">
              <a:buFont typeface="Wingdings" panose="05000000000000000000" pitchFamily="2" charset="2"/>
              <a:buChar char="p"/>
            </a:pPr>
            <a:r>
              <a:rPr lang="en-US" altLang="zh-CN" dirty="0" smtClean="0"/>
              <a:t>Deformation parameters:</a:t>
            </a:r>
          </a:p>
          <a:p>
            <a:pPr marL="285750" indent="-285750">
              <a:buFont typeface="Wingdings" panose="05000000000000000000" pitchFamily="2" charset="2"/>
              <a:buChar char="p"/>
            </a:pPr>
            <a:endParaRPr lang="en-US" altLang="zh-CN" dirty="0"/>
          </a:p>
          <a:p>
            <a:pPr marL="285750" indent="-285750">
              <a:buFont typeface="Wingdings" panose="05000000000000000000" pitchFamily="2" charset="2"/>
              <a:buChar char="p"/>
            </a:pPr>
            <a:endParaRPr lang="en-US" altLang="zh-CN" dirty="0" smtClean="0"/>
          </a:p>
          <a:p>
            <a:pPr marL="285750" indent="-285750">
              <a:buFont typeface="Wingdings" panose="05000000000000000000" pitchFamily="2" charset="2"/>
              <a:buChar char="p"/>
            </a:pPr>
            <a:endParaRPr lang="en-US" altLang="zh-CN" dirty="0"/>
          </a:p>
          <a:p>
            <a:pPr marL="285750" indent="-285750">
              <a:buFont typeface="Wingdings" panose="05000000000000000000" pitchFamily="2" charset="2"/>
              <a:buChar char="p"/>
            </a:pPr>
            <a:r>
              <a:rPr lang="en-US" altLang="zh-CN" dirty="0" smtClean="0"/>
              <a:t>Constraint:</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en-US" dirty="0"/>
          </a:p>
        </p:txBody>
      </p:sp>
      <p:grpSp>
        <p:nvGrpSpPr>
          <p:cNvPr id="47" name="组合 46"/>
          <p:cNvGrpSpPr/>
          <p:nvPr/>
        </p:nvGrpSpPr>
        <p:grpSpPr>
          <a:xfrm>
            <a:off x="0" y="284389"/>
            <a:ext cx="3241222" cy="529772"/>
            <a:chOff x="0" y="284389"/>
            <a:chExt cx="1692275" cy="529772"/>
          </a:xfrm>
        </p:grpSpPr>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MDC-RMF Model</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4" name="直接连接符 13"/>
          <p:cNvCxnSpPr/>
          <p:nvPr/>
        </p:nvCxnSpPr>
        <p:spPr>
          <a:xfrm>
            <a:off x="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a:stretch>
            <a:fillRect/>
          </a:stretch>
        </p:blipFill>
        <p:spPr>
          <a:xfrm>
            <a:off x="836929" y="2710451"/>
            <a:ext cx="2795885" cy="594452"/>
          </a:xfrm>
          <a:prstGeom prst="rect">
            <a:avLst/>
          </a:prstGeom>
        </p:spPr>
      </p:pic>
      <p:pic>
        <p:nvPicPr>
          <p:cNvPr id="2" name="图片 1"/>
          <p:cNvPicPr>
            <a:picLocks noChangeAspect="1"/>
          </p:cNvPicPr>
          <p:nvPr/>
        </p:nvPicPr>
        <p:blipFill>
          <a:blip r:embed="rId3"/>
          <a:stretch>
            <a:fillRect/>
          </a:stretch>
        </p:blipFill>
        <p:spPr>
          <a:xfrm>
            <a:off x="1075687" y="1509714"/>
            <a:ext cx="1818913" cy="541110"/>
          </a:xfrm>
          <a:prstGeom prst="rect">
            <a:avLst/>
          </a:prstGeom>
        </p:spPr>
      </p:pic>
      <p:sp>
        <p:nvSpPr>
          <p:cNvPr id="12" name="文本框 11"/>
          <p:cNvSpPr txBox="1"/>
          <p:nvPr/>
        </p:nvSpPr>
        <p:spPr>
          <a:xfrm>
            <a:off x="682571" y="4713459"/>
            <a:ext cx="8133625" cy="1938992"/>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1600" b="1" dirty="0" smtClean="0">
                <a:solidFill>
                  <a:srgbClr val="FF0000"/>
                </a:solidFill>
              </a:rPr>
              <a:t>Fission barrier</a:t>
            </a:r>
          </a:p>
          <a:p>
            <a:pPr>
              <a:lnSpc>
                <a:spcPct val="150000"/>
              </a:lnSpc>
            </a:pPr>
            <a:r>
              <a:rPr lang="en-US" altLang="zh-CN" sz="1600" b="1" dirty="0">
                <a:solidFill>
                  <a:srgbClr val="FF0000"/>
                </a:solidFill>
              </a:rPr>
              <a:t> </a:t>
            </a:r>
            <a:r>
              <a:rPr lang="en-US" altLang="zh-CN" sz="1600" b="1" dirty="0" smtClean="0">
                <a:solidFill>
                  <a:srgbClr val="FF0000"/>
                </a:solidFill>
              </a:rPr>
              <a:t>    </a:t>
            </a:r>
            <a:r>
              <a:rPr lang="en-US" altLang="zh-CN" sz="1400" dirty="0" smtClean="0">
                <a:solidFill>
                  <a:srgbClr val="0000FF"/>
                </a:solidFill>
              </a:rPr>
              <a:t>Lu2012_PRC85-011301(R), Lu2014_PRC89-014323, Zhao2016_PRC93-044315, …</a:t>
            </a:r>
          </a:p>
          <a:p>
            <a:pPr marL="285750" indent="-285750">
              <a:lnSpc>
                <a:spcPct val="150000"/>
              </a:lnSpc>
              <a:buFont typeface="Wingdings" panose="05000000000000000000" pitchFamily="2" charset="2"/>
              <a:buChar char="Ø"/>
            </a:pPr>
            <a:r>
              <a:rPr lang="en-US" altLang="zh-CN" sz="1600" b="1" dirty="0" smtClean="0">
                <a:solidFill>
                  <a:srgbClr val="FF0000"/>
                </a:solidFill>
              </a:rPr>
              <a:t>Exotic shape</a:t>
            </a:r>
          </a:p>
          <a:p>
            <a:pPr>
              <a:lnSpc>
                <a:spcPct val="150000"/>
              </a:lnSpc>
            </a:pPr>
            <a:r>
              <a:rPr lang="en-US" altLang="zh-CN" sz="1600" b="1" dirty="0">
                <a:solidFill>
                  <a:srgbClr val="FF0000"/>
                </a:solidFill>
              </a:rPr>
              <a:t> </a:t>
            </a:r>
            <a:r>
              <a:rPr lang="en-US" altLang="zh-CN" sz="1600" b="1" dirty="0" smtClean="0">
                <a:solidFill>
                  <a:srgbClr val="FF0000"/>
                </a:solidFill>
              </a:rPr>
              <a:t>    </a:t>
            </a:r>
            <a:r>
              <a:rPr lang="en-US" altLang="zh-CN" sz="1400" dirty="0" smtClean="0">
                <a:solidFill>
                  <a:srgbClr val="0000FF"/>
                </a:solidFill>
              </a:rPr>
              <a:t>Zhao2017_PRC95-014320, … </a:t>
            </a:r>
          </a:p>
          <a:p>
            <a:pPr>
              <a:lnSpc>
                <a:spcPct val="150000"/>
              </a:lnSpc>
            </a:pPr>
            <a:r>
              <a:rPr lang="en-US" altLang="zh-CN" sz="1600" b="1" dirty="0" smtClean="0">
                <a:solidFill>
                  <a:srgbClr val="C00000"/>
                </a:solidFill>
              </a:rPr>
              <a:t>     ……</a:t>
            </a:r>
          </a:p>
        </p:txBody>
      </p:sp>
      <p:sp>
        <p:nvSpPr>
          <p:cNvPr id="13" name="矩形 12"/>
          <p:cNvSpPr/>
          <p:nvPr/>
        </p:nvSpPr>
        <p:spPr>
          <a:xfrm>
            <a:off x="8720325" y="6043839"/>
            <a:ext cx="423675"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8</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734703" y="3513130"/>
            <a:ext cx="6488764" cy="954107"/>
          </a:xfrm>
          <a:prstGeom prst="rect">
            <a:avLst/>
          </a:prstGeom>
          <a:noFill/>
        </p:spPr>
        <p:txBody>
          <a:bodyPr wrap="none" rtlCol="0">
            <a:spAutoFit/>
          </a:bodyPr>
          <a:lstStyle/>
          <a:p>
            <a:pPr marL="285750" indent="-285750">
              <a:buFont typeface="Wingdings" panose="05000000000000000000" pitchFamily="2" charset="2"/>
              <a:buChar char="Ø"/>
            </a:pPr>
            <a:r>
              <a:rPr lang="en-US" altLang="zh-CN" sz="1400" dirty="0">
                <a:solidFill>
                  <a:srgbClr val="0000FF"/>
                </a:solidFill>
              </a:rPr>
              <a:t>B.N. Lu</a:t>
            </a:r>
            <a:r>
              <a:rPr lang="pt-BR" altLang="zh-CN" sz="1400" dirty="0">
                <a:solidFill>
                  <a:srgbClr val="0000FF"/>
                </a:solidFill>
              </a:rPr>
              <a:t>, E.G. Zhao and S.G.Zhou, Phys. Rev. C 85 (2012) 011301(R)</a:t>
            </a:r>
          </a:p>
          <a:p>
            <a:pPr marL="285750" indent="-285750">
              <a:buFont typeface="Wingdings" panose="05000000000000000000" pitchFamily="2" charset="2"/>
              <a:buChar char="Ø"/>
            </a:pPr>
            <a:r>
              <a:rPr lang="en-US" altLang="zh-CN" sz="1400" dirty="0" smtClean="0">
                <a:solidFill>
                  <a:srgbClr val="0000FF"/>
                </a:solidFill>
              </a:rPr>
              <a:t>B.N</a:t>
            </a:r>
            <a:r>
              <a:rPr lang="en-US" altLang="zh-CN" sz="1400" dirty="0">
                <a:solidFill>
                  <a:srgbClr val="0000FF"/>
                </a:solidFill>
              </a:rPr>
              <a:t>. Lu, J. Zhao, E.G. Zhao and S.G. Zhou, Phys. Rev. C 89 (2014) 014323</a:t>
            </a:r>
          </a:p>
          <a:p>
            <a:pPr marL="285750" indent="-285750">
              <a:buFont typeface="Wingdings" panose="05000000000000000000" pitchFamily="2" charset="2"/>
              <a:buChar char="Ø"/>
            </a:pPr>
            <a:r>
              <a:rPr lang="en-US" altLang="zh-CN" sz="1400" dirty="0" smtClean="0">
                <a:solidFill>
                  <a:srgbClr val="0000FF"/>
                </a:solidFill>
              </a:rPr>
              <a:t>J</a:t>
            </a:r>
            <a:r>
              <a:rPr lang="en-US" altLang="zh-CN" sz="1400" dirty="0">
                <a:solidFill>
                  <a:srgbClr val="0000FF"/>
                </a:solidFill>
              </a:rPr>
              <a:t>. Zhao, B.N. Lu, T. </a:t>
            </a:r>
            <a:r>
              <a:rPr lang="en-US" altLang="zh-CN" sz="1400" dirty="0" err="1">
                <a:solidFill>
                  <a:srgbClr val="0000FF"/>
                </a:solidFill>
              </a:rPr>
              <a:t>Niksic</a:t>
            </a:r>
            <a:r>
              <a:rPr lang="en-US" altLang="zh-CN" sz="1400" dirty="0">
                <a:solidFill>
                  <a:srgbClr val="0000FF"/>
                </a:solidFill>
              </a:rPr>
              <a:t> and D. </a:t>
            </a:r>
            <a:r>
              <a:rPr lang="en-US" altLang="zh-CN" sz="1400" dirty="0" err="1">
                <a:solidFill>
                  <a:srgbClr val="0000FF"/>
                </a:solidFill>
              </a:rPr>
              <a:t>Vretenar</a:t>
            </a:r>
            <a:r>
              <a:rPr lang="en-US" altLang="zh-CN" sz="1400" dirty="0">
                <a:solidFill>
                  <a:srgbClr val="0000FF"/>
                </a:solidFill>
              </a:rPr>
              <a:t>, </a:t>
            </a:r>
            <a:r>
              <a:rPr lang="en-US" altLang="zh-CN" sz="1400" dirty="0" smtClean="0">
                <a:solidFill>
                  <a:srgbClr val="0000FF"/>
                </a:solidFill>
              </a:rPr>
              <a:t>Phys. Rev. C 92 (2015) 064315</a:t>
            </a:r>
          </a:p>
          <a:p>
            <a:pPr marL="285750" indent="-285750">
              <a:buFont typeface="Wingdings" panose="05000000000000000000" pitchFamily="2" charset="2"/>
              <a:buChar char="Ø"/>
            </a:pPr>
            <a:r>
              <a:rPr lang="en-US" altLang="zh-CN" sz="1400" dirty="0" smtClean="0">
                <a:solidFill>
                  <a:srgbClr val="0000FF"/>
                </a:solidFill>
              </a:rPr>
              <a:t>S.G. Zhou, Phys. Scr. 91 (2016) 063008</a:t>
            </a:r>
            <a:endParaRPr lang="zh-CN" altLang="en-US" sz="1400" dirty="0"/>
          </a:p>
        </p:txBody>
      </p:sp>
      <p:pic>
        <p:nvPicPr>
          <p:cNvPr id="4" name="图片 3"/>
          <p:cNvPicPr>
            <a:picLocks noChangeAspect="1"/>
          </p:cNvPicPr>
          <p:nvPr/>
        </p:nvPicPr>
        <p:blipFill>
          <a:blip r:embed="rId4"/>
          <a:stretch>
            <a:fillRect/>
          </a:stretch>
        </p:blipFill>
        <p:spPr>
          <a:xfrm>
            <a:off x="3979085" y="999737"/>
            <a:ext cx="4915149" cy="2505564"/>
          </a:xfrm>
          <a:prstGeom prst="rect">
            <a:avLst/>
          </a:prstGeom>
        </p:spPr>
      </p:pic>
      <p:sp>
        <p:nvSpPr>
          <p:cNvPr id="5" name="文本框 4"/>
          <p:cNvSpPr txBox="1"/>
          <p:nvPr/>
        </p:nvSpPr>
        <p:spPr>
          <a:xfrm>
            <a:off x="7275599" y="3440587"/>
            <a:ext cx="1787669" cy="307777"/>
          </a:xfrm>
          <a:prstGeom prst="rect">
            <a:avLst/>
          </a:prstGeom>
          <a:noFill/>
        </p:spPr>
        <p:txBody>
          <a:bodyPr wrap="none" rtlCol="0">
            <a:spAutoFit/>
          </a:bodyPr>
          <a:lstStyle/>
          <a:p>
            <a:r>
              <a:rPr lang="en-US" altLang="zh-CN" sz="1400" dirty="0" smtClean="0"/>
              <a:t>Courtesy by B.N. Lu</a:t>
            </a:r>
            <a:endParaRPr lang="zh-CN" altLang="en-US" sz="1400" dirty="0"/>
          </a:p>
        </p:txBody>
      </p:sp>
    </p:spTree>
    <p:extLst>
      <p:ext uri="{BB962C8B-B14F-4D97-AF65-F5344CB8AC3E}">
        <p14:creationId xmlns:p14="http://schemas.microsoft.com/office/powerpoint/2010/main" val="316683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6397</TotalTime>
  <Words>703</Words>
  <Application>Microsoft Office PowerPoint</Application>
  <PresentationFormat>全屏显示(4:3)</PresentationFormat>
  <Paragraphs>203</Paragraphs>
  <Slides>19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ＭＳ Ｐゴシック</vt:lpstr>
      <vt:lpstr>黑体</vt:lpstr>
      <vt:lpstr>宋体</vt:lpstr>
      <vt:lpstr>微软雅黑</vt:lpstr>
      <vt:lpstr>Arial</vt:lpstr>
      <vt:lpstr>Calibri</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unknown</cp:lastModifiedBy>
  <cp:revision>1100</cp:revision>
  <dcterms:created xsi:type="dcterms:W3CDTF">2014-11-08T02:42:27Z</dcterms:created>
  <dcterms:modified xsi:type="dcterms:W3CDTF">2017-06-28T01:04:41Z</dcterms:modified>
</cp:coreProperties>
</file>