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331" r:id="rId3"/>
    <p:sldId id="294" r:id="rId4"/>
    <p:sldId id="309" r:id="rId5"/>
    <p:sldId id="304" r:id="rId6"/>
    <p:sldId id="295" r:id="rId7"/>
    <p:sldId id="337" r:id="rId8"/>
    <p:sldId id="335" r:id="rId9"/>
    <p:sldId id="336" r:id="rId10"/>
    <p:sldId id="334" r:id="rId11"/>
    <p:sldId id="338" r:id="rId12"/>
    <p:sldId id="339" r:id="rId13"/>
    <p:sldId id="329" r:id="rId14"/>
    <p:sldId id="332" r:id="rId15"/>
    <p:sldId id="341" r:id="rId16"/>
    <p:sldId id="317" r:id="rId17"/>
    <p:sldId id="324" r:id="rId18"/>
    <p:sldId id="325" r:id="rId19"/>
    <p:sldId id="264" r:id="rId20"/>
    <p:sldId id="278" r:id="rId21"/>
    <p:sldId id="320" r:id="rId22"/>
    <p:sldId id="319" r:id="rId23"/>
    <p:sldId id="333" r:id="rId24"/>
    <p:sldId id="326" r:id="rId25"/>
    <p:sldId id="342" r:id="rId26"/>
    <p:sldId id="343" r:id="rId27"/>
    <p:sldId id="308" r:id="rId28"/>
    <p:sldId id="3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fang" initials="n" lastIdx="3" clrIdx="0">
    <p:extLst>
      <p:ext uri="{19B8F6BF-5375-455C-9EA6-DF929625EA0E}">
        <p15:presenceInfo xmlns:p15="http://schemas.microsoft.com/office/powerpoint/2012/main" userId="nif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C55A11"/>
    <a:srgbClr val="000000"/>
    <a:srgbClr val="C3B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7770" autoAdjust="0"/>
  </p:normalViewPr>
  <p:slideViewPr>
    <p:cSldViewPr snapToGrid="0">
      <p:cViewPr varScale="1">
        <p:scale>
          <a:sx n="74" d="100"/>
          <a:sy n="74" d="100"/>
        </p:scale>
        <p:origin x="116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ang\Desktop\132Sn&#36817;&#20621;&#12398;&#23550;&#30456;&#38306;\Sn132_HFBRA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'PRC Shimoyama'!$B$14</c:f>
              <c:strCache>
                <c:ptCount val="1"/>
                <c:pt idx="0">
                  <c:v>Richardson</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'PRC Shimoyama'!$A$15:$A$23</c:f>
              <c:numCache>
                <c:formatCode>General</c:formatCode>
                <c:ptCount val="9"/>
                <c:pt idx="0">
                  <c:v>122</c:v>
                </c:pt>
                <c:pt idx="1">
                  <c:v>124</c:v>
                </c:pt>
                <c:pt idx="2">
                  <c:v>126</c:v>
                </c:pt>
                <c:pt idx="3">
                  <c:v>128</c:v>
                </c:pt>
                <c:pt idx="4">
                  <c:v>130</c:v>
                </c:pt>
                <c:pt idx="5">
                  <c:v>132</c:v>
                </c:pt>
                <c:pt idx="6">
                  <c:v>134</c:v>
                </c:pt>
                <c:pt idx="7">
                  <c:v>136</c:v>
                </c:pt>
                <c:pt idx="8">
                  <c:v>138</c:v>
                </c:pt>
              </c:numCache>
            </c:numRef>
          </c:xVal>
          <c:yVal>
            <c:numRef>
              <c:f>'PRC Shimoyama'!$B$15:$B$23</c:f>
              <c:numCache>
                <c:formatCode>General</c:formatCode>
                <c:ptCount val="9"/>
                <c:pt idx="1">
                  <c:v>3.5804564168123157E-3</c:v>
                </c:pt>
                <c:pt idx="2">
                  <c:v>1.2762826066747615E-3</c:v>
                </c:pt>
                <c:pt idx="3">
                  <c:v>4.8347924438006017E-4</c:v>
                </c:pt>
                <c:pt idx="4">
                  <c:v>1.5310993575141872E-4</c:v>
                </c:pt>
                <c:pt idx="5">
                  <c:v>0.65671624514463078</c:v>
                </c:pt>
                <c:pt idx="6">
                  <c:v>0.38943698576548991</c:v>
                </c:pt>
                <c:pt idx="7">
                  <c:v>0.29022600359073186</c:v>
                </c:pt>
                <c:pt idx="8">
                  <c:v>0.32667285143045327</c:v>
                </c:pt>
              </c:numCache>
            </c:numRef>
          </c:yVal>
          <c:smooth val="0"/>
        </c:ser>
        <c:ser>
          <c:idx val="2"/>
          <c:order val="1"/>
          <c:tx>
            <c:strRef>
              <c:f>'PRC Shimoyama'!$D$14</c:f>
              <c:strCache>
                <c:ptCount val="1"/>
                <c:pt idx="0">
                  <c:v>HFB+QRPA</c:v>
                </c:pt>
              </c:strCache>
            </c:strRef>
          </c:tx>
          <c:spPr>
            <a:ln w="28575" cap="rnd">
              <a:solidFill>
                <a:schemeClr val="tx1"/>
              </a:solidFill>
              <a:prstDash val="dash"/>
              <a:round/>
            </a:ln>
            <a:effectLst/>
          </c:spPr>
          <c:marker>
            <c:symbol val="circle"/>
            <c:size val="5"/>
            <c:spPr>
              <a:solidFill>
                <a:schemeClr val="tx1"/>
              </a:solidFill>
              <a:ln w="28575">
                <a:solidFill>
                  <a:schemeClr val="tx1"/>
                </a:solidFill>
                <a:prstDash val="dash"/>
              </a:ln>
              <a:effectLst/>
            </c:spPr>
          </c:marker>
          <c:xVal>
            <c:numRef>
              <c:f>'PRC Shimoyama'!$A$15:$A$23</c:f>
              <c:numCache>
                <c:formatCode>General</c:formatCode>
                <c:ptCount val="9"/>
                <c:pt idx="0">
                  <c:v>122</c:v>
                </c:pt>
                <c:pt idx="1">
                  <c:v>124</c:v>
                </c:pt>
                <c:pt idx="2">
                  <c:v>126</c:v>
                </c:pt>
                <c:pt idx="3">
                  <c:v>128</c:v>
                </c:pt>
                <c:pt idx="4">
                  <c:v>130</c:v>
                </c:pt>
                <c:pt idx="5">
                  <c:v>132</c:v>
                </c:pt>
                <c:pt idx="6">
                  <c:v>134</c:v>
                </c:pt>
                <c:pt idx="7">
                  <c:v>136</c:v>
                </c:pt>
                <c:pt idx="8">
                  <c:v>138</c:v>
                </c:pt>
              </c:numCache>
            </c:numRef>
          </c:xVal>
          <c:yVal>
            <c:numRef>
              <c:f>'PRC Shimoyama'!$D$15:$D$23</c:f>
              <c:numCache>
                <c:formatCode>General</c:formatCode>
                <c:ptCount val="9"/>
                <c:pt idx="0">
                  <c:v>1.7322634059355496E-2</c:v>
                </c:pt>
                <c:pt idx="1">
                  <c:v>4.2039598589639271E-3</c:v>
                </c:pt>
                <c:pt idx="2">
                  <c:v>1.5475085112968121E-3</c:v>
                </c:pt>
                <c:pt idx="3">
                  <c:v>8.0144259667401334E-4</c:v>
                </c:pt>
                <c:pt idx="4">
                  <c:v>1.75377060680463E-3</c:v>
                </c:pt>
                <c:pt idx="5">
                  <c:v>0.69141706519003276</c:v>
                </c:pt>
                <c:pt idx="6">
                  <c:v>0.87607429997227615</c:v>
                </c:pt>
                <c:pt idx="7">
                  <c:v>0.65047686329918752</c:v>
                </c:pt>
                <c:pt idx="8">
                  <c:v>0.7630621693121693</c:v>
                </c:pt>
              </c:numCache>
            </c:numRef>
          </c:yVal>
          <c:smooth val="0"/>
        </c:ser>
        <c:dLbls>
          <c:showLegendKey val="0"/>
          <c:showVal val="0"/>
          <c:showCatName val="0"/>
          <c:showSerName val="0"/>
          <c:showPercent val="0"/>
          <c:showBubbleSize val="0"/>
        </c:dLbls>
        <c:axId val="211136896"/>
        <c:axId val="211137456"/>
      </c:scatterChart>
      <c:valAx>
        <c:axId val="211136896"/>
        <c:scaling>
          <c:orientation val="minMax"/>
          <c:max val="138"/>
          <c:min val="12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ja-JP" sz="1600" baseline="0" dirty="0" smtClean="0">
                    <a:solidFill>
                      <a:srgbClr val="FF0000"/>
                    </a:solidFill>
                  </a:rPr>
                  <a:t>Final</a:t>
                </a:r>
                <a:r>
                  <a:rPr lang="en-US" altLang="ja-JP" sz="1600" baseline="0" dirty="0" smtClean="0">
                    <a:solidFill>
                      <a:schemeClr val="tx1"/>
                    </a:solidFill>
                  </a:rPr>
                  <a:t> mass number</a:t>
                </a:r>
                <a:endParaRPr lang="ja-JP" altLang="en-US" sz="1600"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1137456"/>
        <c:crosses val="autoZero"/>
        <c:crossBetween val="midCat"/>
        <c:majorUnit val="2"/>
      </c:valAx>
      <c:valAx>
        <c:axId val="21113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ja-JP" sz="1600" baseline="0" dirty="0" smtClean="0">
                    <a:solidFill>
                      <a:schemeClr val="tx1"/>
                    </a:solidFill>
                  </a:rPr>
                  <a:t>r</a:t>
                </a:r>
                <a:r>
                  <a:rPr lang="en-US" altLang="ja-JP" sz="1600" baseline="-25000" dirty="0" smtClean="0">
                    <a:solidFill>
                      <a:schemeClr val="tx1"/>
                    </a:solidFill>
                  </a:rPr>
                  <a:t>12</a:t>
                </a:r>
                <a:endParaRPr lang="ja-JP" altLang="en-US" sz="1600" baseline="-25000" dirty="0">
                  <a:solidFill>
                    <a:schemeClr val="tx1"/>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11368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41025-5951-4984-833A-73480F16E878}" type="datetimeFigureOut">
              <a:rPr lang="en-US" smtClean="0"/>
              <a:t>6/27/2017</a:t>
            </a:fld>
            <a:endParaRPr 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FF1BF-6A10-4130-85EB-3B71F25E9C4E}" type="slidenum">
              <a:rPr lang="en-US" smtClean="0"/>
              <a:t>‹#›</a:t>
            </a:fld>
            <a:endParaRPr lang="en-US" dirty="0"/>
          </a:p>
        </p:txBody>
      </p:sp>
    </p:spTree>
    <p:extLst>
      <p:ext uri="{BB962C8B-B14F-4D97-AF65-F5344CB8AC3E}">
        <p14:creationId xmlns:p14="http://schemas.microsoft.com/office/powerpoint/2010/main" val="35376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1</a:t>
            </a:fld>
            <a:endParaRPr lang="en-US" dirty="0"/>
          </a:p>
        </p:txBody>
      </p:sp>
    </p:spTree>
    <p:extLst>
      <p:ext uri="{BB962C8B-B14F-4D97-AF65-F5344CB8AC3E}">
        <p14:creationId xmlns:p14="http://schemas.microsoft.com/office/powerpoint/2010/main" val="423390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To obtain one dimensional collective coordinate self-consistently, the basic equations are moving HFB and moving covariant QRPA equation. Actually, we ignore the moving HFB equation to employ 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order approximation of collective path. The starting point is energy minimum point. It can be obtained by HFB or BCS equation. Next, we apply the QRPA equation, choose the lowest mode basically. Also, we can obtain eigenvector simultaneously, the eigenvector help us to decide the direction which system will move. So we can go to the neighborhood point. At the point, we apply step 2 and step 3 iteratively, we can obtain the collective path.</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14</a:t>
            </a:fld>
            <a:endParaRPr lang="en-US"/>
          </a:p>
        </p:txBody>
      </p:sp>
    </p:spTree>
    <p:extLst>
      <p:ext uri="{BB962C8B-B14F-4D97-AF65-F5344CB8AC3E}">
        <p14:creationId xmlns:p14="http://schemas.microsoft.com/office/powerpoint/2010/main" val="311336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用いる手法について説明します</a:t>
            </a:r>
            <a:r>
              <a:rPr lang="en-US" sz="1200" kern="1200" dirty="0" smtClean="0">
                <a:solidFill>
                  <a:schemeClr val="tx1"/>
                </a:solidFill>
                <a:effectLst/>
                <a:latin typeface="+mn-lt"/>
                <a:ea typeface="+mn-ea"/>
                <a:cs typeface="+mn-cs"/>
              </a:rPr>
              <a:t>. First, we create coherent state from </a:t>
            </a:r>
            <a:r>
              <a:rPr lang="en-US" sz="1200" kern="1200" dirty="0" err="1" smtClean="0">
                <a:solidFill>
                  <a:schemeClr val="tx1"/>
                </a:solidFill>
                <a:effectLst/>
                <a:latin typeface="+mn-lt"/>
                <a:ea typeface="+mn-ea"/>
                <a:cs typeface="+mn-cs"/>
              </a:rPr>
              <a:t>Thouless</a:t>
            </a:r>
            <a:r>
              <a:rPr lang="en-US" sz="1200" kern="1200" dirty="0" smtClean="0">
                <a:solidFill>
                  <a:schemeClr val="tx1"/>
                </a:solidFill>
                <a:effectLst/>
                <a:latin typeface="+mn-lt"/>
                <a:ea typeface="+mn-ea"/>
                <a:cs typeface="+mn-cs"/>
              </a:rPr>
              <a:t> theorem. The coherent state is the combination of different particle number states, and only contains nu=0 element. </a:t>
            </a:r>
            <a:r>
              <a:rPr lang="ja-JP" altLang="en-US" sz="1200" kern="1200" dirty="0" smtClean="0">
                <a:solidFill>
                  <a:schemeClr val="tx1"/>
                </a:solidFill>
                <a:effectLst/>
                <a:latin typeface="+mn-lt"/>
                <a:ea typeface="+mn-ea"/>
                <a:cs typeface="+mn-cs"/>
              </a:rPr>
              <a:t>次に、正準変数を定義し、最小作用の原理から系を古典的描像に落とします</a:t>
            </a:r>
            <a:r>
              <a:rPr lang="en-US" sz="1200" kern="1200" dirty="0" smtClean="0">
                <a:solidFill>
                  <a:schemeClr val="tx1"/>
                </a:solidFill>
                <a:effectLst/>
                <a:latin typeface="+mn-lt"/>
                <a:ea typeface="+mn-ea"/>
                <a:cs typeface="+mn-cs"/>
              </a:rPr>
              <a:t>.</a:t>
            </a:r>
            <a:r>
              <a:rPr lang="ja-JP" altLang="en-US" sz="1200" kern="1200" dirty="0" smtClean="0">
                <a:solidFill>
                  <a:schemeClr val="tx1"/>
                </a:solidFill>
                <a:effectLst/>
                <a:latin typeface="+mn-lt"/>
                <a:ea typeface="+mn-ea"/>
                <a:cs typeface="+mn-cs"/>
              </a:rPr>
              <a:t>そのときハミルトニアンの期待値が古典的ハミルトニアンに対応します。</a:t>
            </a:r>
            <a:r>
              <a:rPr lang="en-US" sz="1200" kern="1200" dirty="0" smtClean="0">
                <a:solidFill>
                  <a:schemeClr val="tx1"/>
                </a:solidFill>
                <a:effectLst/>
                <a:latin typeface="+mn-lt"/>
                <a:ea typeface="+mn-ea"/>
                <a:cs typeface="+mn-cs"/>
              </a:rPr>
              <a:t> </a:t>
            </a:r>
            <a:r>
              <a:rPr lang="ja-JP" altLang="en-US" sz="1200" kern="1200" dirty="0" smtClean="0">
                <a:solidFill>
                  <a:schemeClr val="tx1"/>
                </a:solidFill>
                <a:effectLst/>
                <a:latin typeface="+mn-lt"/>
                <a:ea typeface="+mn-ea"/>
                <a:cs typeface="+mn-cs"/>
              </a:rPr>
              <a:t>最後に再量子化を行います。この一連の手法を一言で言えば、</a:t>
            </a:r>
            <a:r>
              <a:rPr lang="en-US" altLang="ja-JP" sz="1200" kern="1200" dirty="0" smtClean="0">
                <a:solidFill>
                  <a:schemeClr val="tx1"/>
                </a:solidFill>
                <a:effectLst/>
                <a:latin typeface="+mn-lt"/>
                <a:ea typeface="+mn-ea"/>
                <a:cs typeface="+mn-cs"/>
              </a:rPr>
              <a:t>TDHFB</a:t>
            </a:r>
            <a:r>
              <a:rPr lang="ja-JP" altLang="en-US" sz="1200" kern="1200" dirty="0" smtClean="0">
                <a:solidFill>
                  <a:schemeClr val="tx1"/>
                </a:solidFill>
                <a:effectLst/>
                <a:latin typeface="+mn-lt"/>
                <a:ea typeface="+mn-ea"/>
                <a:cs typeface="+mn-cs"/>
              </a:rPr>
              <a:t>の量子化です。</a:t>
            </a:r>
            <a:r>
              <a:rPr lang="en-US" sz="1200" kern="1200" dirty="0" smtClean="0">
                <a:solidFill>
                  <a:schemeClr val="tx1"/>
                </a:solidFill>
                <a:effectLst/>
                <a:latin typeface="+mn-lt"/>
                <a:ea typeface="+mn-ea"/>
                <a:cs typeface="+mn-cs"/>
              </a:rPr>
              <a:t> </a:t>
            </a:r>
          </a:p>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15</a:t>
            </a:fld>
            <a:endParaRPr lang="en-US"/>
          </a:p>
        </p:txBody>
      </p:sp>
    </p:spTree>
    <p:extLst>
      <p:ext uri="{BB962C8B-B14F-4D97-AF65-F5344CB8AC3E}">
        <p14:creationId xmlns:p14="http://schemas.microsoft.com/office/powerpoint/2010/main" val="95463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Let me show the result in 112Sn. This is occupation number in each level as a function of collective coordinate. Q=0 correspond BCS ground state. We can see at both ends, all occupation number converge to even number. Especially, at the left end, all particles are filled from bottom level to Fermi energy surface. I only take 112Sn as an example, but this feature always exists in other cases.</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16</a:t>
            </a:fld>
            <a:endParaRPr lang="en-US"/>
          </a:p>
        </p:txBody>
      </p:sp>
    </p:spTree>
    <p:extLst>
      <p:ext uri="{BB962C8B-B14F-4D97-AF65-F5344CB8AC3E}">
        <p14:creationId xmlns:p14="http://schemas.microsoft.com/office/powerpoint/2010/main" val="251357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18</a:t>
            </a:fld>
            <a:endParaRPr lang="en-US" dirty="0"/>
          </a:p>
        </p:txBody>
      </p:sp>
    </p:spTree>
    <p:extLst>
      <p:ext uri="{BB962C8B-B14F-4D97-AF65-F5344CB8AC3E}">
        <p14:creationId xmlns:p14="http://schemas.microsoft.com/office/powerpoint/2010/main" val="387614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まとめです。リチャードソン模型の</a:t>
            </a:r>
            <a:r>
              <a:rPr kumimoji="1" lang="en-US" altLang="ja-JP" dirty="0" smtClean="0"/>
              <a:t>2</a:t>
            </a:r>
            <a:r>
              <a:rPr kumimoji="1" lang="ja-JP" altLang="en-US" dirty="0" smtClean="0"/>
              <a:t>準位系における集団座標の量子化を行いました。今回は正準量子化を行い、結果として閉軌道から開軌道に転移する領域以外では良い近似手法であり、また、ハミルトニアンの</a:t>
            </a:r>
            <a:r>
              <a:rPr kumimoji="1" lang="en-US" altLang="ja-JP" dirty="0" smtClean="0"/>
              <a:t>2</a:t>
            </a:r>
            <a:r>
              <a:rPr kumimoji="1" lang="ja-JP" altLang="en-US" dirty="0" smtClean="0"/>
              <a:t>次までの展開、つまり断熱的に扱えることを確認しました。今後は集団座標を</a:t>
            </a:r>
            <a:r>
              <a:rPr kumimoji="1" lang="en-US" altLang="ja-JP" dirty="0" smtClean="0"/>
              <a:t>multi-j</a:t>
            </a:r>
            <a:r>
              <a:rPr kumimoji="1" lang="ja-JP" altLang="en-US" dirty="0" smtClean="0"/>
              <a:t>、現実的な系に適応していきたいと思います。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F02C4AC-9235-41EF-82A9-636E7566C3F6}" type="slidenum">
              <a:rPr kumimoji="1" lang="ja-JP" altLang="en-US" smtClean="0"/>
              <a:t>19</a:t>
            </a:fld>
            <a:endParaRPr kumimoji="1" lang="ja-JP" altLang="en-US" dirty="0"/>
          </a:p>
        </p:txBody>
      </p:sp>
    </p:spTree>
    <p:extLst>
      <p:ext uri="{BB962C8B-B14F-4D97-AF65-F5344CB8AC3E}">
        <p14:creationId xmlns:p14="http://schemas.microsoft.com/office/powerpoint/2010/main" val="34780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To obtain one dimensional collective coordinate self-consistently, the basic equations are moving HFB and moving covariant QRPA equation. Actually, we ignore the moving HFB equation to employ 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order approximation of collective path. The starting point is energy minimum point. It can be obtained by HFB or BCS equation. Next, we apply the QRPA equation, choose the lowest mode basically. Also, we can obtain eigenvector simultaneously, the eigenvector help us to decide the direction which system will move. So we can go to the neighborhood point. At the point, we apply step 2 and step 3 iteratively, we can obtain the collective path.</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21</a:t>
            </a:fld>
            <a:endParaRPr lang="en-US"/>
          </a:p>
        </p:txBody>
      </p:sp>
    </p:spTree>
    <p:extLst>
      <p:ext uri="{BB962C8B-B14F-4D97-AF65-F5344CB8AC3E}">
        <p14:creationId xmlns:p14="http://schemas.microsoft.com/office/powerpoint/2010/main" val="360414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task is to requantize the collective Hamiltonian. This is collective potential. We set Dirichlet boundary condition of wave function. I show the energy of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0+ state not only for 112Sn, but also for other Sn isotopes. Exact means exact solution from Richardson model. There are no so much difference between requantization solution and exact one. We can conclude requantization result is reasonable.</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22</a:t>
            </a:fld>
            <a:endParaRPr lang="en-US" dirty="0"/>
          </a:p>
        </p:txBody>
      </p:sp>
    </p:spTree>
    <p:extLst>
      <p:ext uri="{BB962C8B-B14F-4D97-AF65-F5344CB8AC3E}">
        <p14:creationId xmlns:p14="http://schemas.microsoft.com/office/powerpoint/2010/main" val="51362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We can obtain requantized operator as Hamiltonian. However, because the number of initial and final states are different,</a:t>
            </a:r>
            <a:r>
              <a:rPr lang="en-US" baseline="0" dirty="0" smtClean="0"/>
              <a:t> the coordinate systems are different too after obtaining collective coordinate. So we cannot calculate this matrix element directly</a:t>
            </a:r>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23</a:t>
            </a:fld>
            <a:endParaRPr lang="en-US" dirty="0"/>
          </a:p>
        </p:txBody>
      </p:sp>
    </p:spTree>
    <p:extLst>
      <p:ext uri="{BB962C8B-B14F-4D97-AF65-F5344CB8AC3E}">
        <p14:creationId xmlns:p14="http://schemas.microsoft.com/office/powerpoint/2010/main" val="104041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用いる手法について説明します</a:t>
            </a:r>
            <a:r>
              <a:rPr lang="en-US" sz="1200" kern="1200" dirty="0" smtClean="0">
                <a:solidFill>
                  <a:schemeClr val="tx1"/>
                </a:solidFill>
                <a:effectLst/>
                <a:latin typeface="+mn-lt"/>
                <a:ea typeface="+mn-ea"/>
                <a:cs typeface="+mn-cs"/>
              </a:rPr>
              <a:t>. First, we create coherent state from </a:t>
            </a:r>
            <a:r>
              <a:rPr lang="en-US" sz="1200" kern="1200" dirty="0" err="1" smtClean="0">
                <a:solidFill>
                  <a:schemeClr val="tx1"/>
                </a:solidFill>
                <a:effectLst/>
                <a:latin typeface="+mn-lt"/>
                <a:ea typeface="+mn-ea"/>
                <a:cs typeface="+mn-cs"/>
              </a:rPr>
              <a:t>Thouless</a:t>
            </a:r>
            <a:r>
              <a:rPr lang="en-US" sz="1200" kern="1200" dirty="0" smtClean="0">
                <a:solidFill>
                  <a:schemeClr val="tx1"/>
                </a:solidFill>
                <a:effectLst/>
                <a:latin typeface="+mn-lt"/>
                <a:ea typeface="+mn-ea"/>
                <a:cs typeface="+mn-cs"/>
              </a:rPr>
              <a:t> theorem. The coherent state is the combination of different particle number states, and only contains nu=0 element. </a:t>
            </a:r>
            <a:r>
              <a:rPr lang="ja-JP" altLang="en-US" sz="1200" kern="1200" dirty="0" smtClean="0">
                <a:solidFill>
                  <a:schemeClr val="tx1"/>
                </a:solidFill>
                <a:effectLst/>
                <a:latin typeface="+mn-lt"/>
                <a:ea typeface="+mn-ea"/>
                <a:cs typeface="+mn-cs"/>
              </a:rPr>
              <a:t>次に、正準変数を定義し、最小作用の原理から系を古典的描像に落とします</a:t>
            </a:r>
            <a:r>
              <a:rPr lang="en-US" sz="1200" kern="1200" dirty="0" smtClean="0">
                <a:solidFill>
                  <a:schemeClr val="tx1"/>
                </a:solidFill>
                <a:effectLst/>
                <a:latin typeface="+mn-lt"/>
                <a:ea typeface="+mn-ea"/>
                <a:cs typeface="+mn-cs"/>
              </a:rPr>
              <a:t>.</a:t>
            </a:r>
            <a:r>
              <a:rPr lang="ja-JP" altLang="en-US" sz="1200" kern="1200" dirty="0" smtClean="0">
                <a:solidFill>
                  <a:schemeClr val="tx1"/>
                </a:solidFill>
                <a:effectLst/>
                <a:latin typeface="+mn-lt"/>
                <a:ea typeface="+mn-ea"/>
                <a:cs typeface="+mn-cs"/>
              </a:rPr>
              <a:t>そのときハミルトニアンの期待値が古典的ハミルトニアンに対応します。</a:t>
            </a:r>
            <a:r>
              <a:rPr lang="en-US" sz="1200" kern="1200" dirty="0" smtClean="0">
                <a:solidFill>
                  <a:schemeClr val="tx1"/>
                </a:solidFill>
                <a:effectLst/>
                <a:latin typeface="+mn-lt"/>
                <a:ea typeface="+mn-ea"/>
                <a:cs typeface="+mn-cs"/>
              </a:rPr>
              <a:t> </a:t>
            </a:r>
            <a:r>
              <a:rPr lang="ja-JP" altLang="en-US" sz="1200" kern="1200" dirty="0" smtClean="0">
                <a:solidFill>
                  <a:schemeClr val="tx1"/>
                </a:solidFill>
                <a:effectLst/>
                <a:latin typeface="+mn-lt"/>
                <a:ea typeface="+mn-ea"/>
                <a:cs typeface="+mn-cs"/>
              </a:rPr>
              <a:t>最後に再量子化を行います。この一連の手法を一言で言えば、</a:t>
            </a:r>
            <a:r>
              <a:rPr lang="en-US" altLang="ja-JP" sz="1200" kern="1200" dirty="0" smtClean="0">
                <a:solidFill>
                  <a:schemeClr val="tx1"/>
                </a:solidFill>
                <a:effectLst/>
                <a:latin typeface="+mn-lt"/>
                <a:ea typeface="+mn-ea"/>
                <a:cs typeface="+mn-cs"/>
              </a:rPr>
              <a:t>TDHFB</a:t>
            </a:r>
            <a:r>
              <a:rPr lang="ja-JP" altLang="en-US" sz="1200" kern="1200" dirty="0" smtClean="0">
                <a:solidFill>
                  <a:schemeClr val="tx1"/>
                </a:solidFill>
                <a:effectLst/>
                <a:latin typeface="+mn-lt"/>
                <a:ea typeface="+mn-ea"/>
                <a:cs typeface="+mn-cs"/>
              </a:rPr>
              <a:t>の量子化です。</a:t>
            </a:r>
            <a:r>
              <a:rPr lang="en-US" sz="1200" kern="1200" dirty="0" smtClean="0">
                <a:solidFill>
                  <a:schemeClr val="tx1"/>
                </a:solidFill>
                <a:effectLst/>
                <a:latin typeface="+mn-lt"/>
                <a:ea typeface="+mn-ea"/>
                <a:cs typeface="+mn-cs"/>
              </a:rPr>
              <a:t> </a:t>
            </a:r>
          </a:p>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24</a:t>
            </a:fld>
            <a:endParaRPr lang="en-US"/>
          </a:p>
        </p:txBody>
      </p:sp>
    </p:spTree>
    <p:extLst>
      <p:ext uri="{BB962C8B-B14F-4D97-AF65-F5344CB8AC3E}">
        <p14:creationId xmlns:p14="http://schemas.microsoft.com/office/powerpoint/2010/main" val="261953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26</a:t>
            </a:fld>
            <a:endParaRPr lang="en-US" dirty="0"/>
          </a:p>
        </p:txBody>
      </p:sp>
    </p:spTree>
    <p:extLst>
      <p:ext uri="{BB962C8B-B14F-4D97-AF65-F5344CB8AC3E}">
        <p14:creationId xmlns:p14="http://schemas.microsoft.com/office/powerpoint/2010/main" val="378058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I will show the outline in my talk. First is introduction. I will explain about … … .</a:t>
            </a:r>
          </a:p>
          <a:p>
            <a:r>
              <a:rPr lang="en-US" sz="1200" kern="1200" dirty="0" smtClean="0">
                <a:solidFill>
                  <a:schemeClr val="tx1"/>
                </a:solidFill>
                <a:effectLst/>
                <a:latin typeface="+mn-lt"/>
                <a:ea typeface="+mn-ea"/>
                <a:cs typeface="+mn-cs"/>
              </a:rPr>
              <a:t>Next, I will show … and result. </a:t>
            </a:r>
          </a:p>
          <a:p>
            <a:r>
              <a:rPr lang="en-US" sz="1200" kern="1200" dirty="0" smtClean="0">
                <a:solidFill>
                  <a:schemeClr val="tx1"/>
                </a:solidFill>
                <a:effectLst/>
                <a:latin typeface="+mn-lt"/>
                <a:ea typeface="+mn-ea"/>
                <a:cs typeface="+mn-cs"/>
              </a:rPr>
              <a:t>Finally is summary. </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2</a:t>
            </a:fld>
            <a:endParaRPr lang="en-US" dirty="0"/>
          </a:p>
        </p:txBody>
      </p:sp>
    </p:spTree>
    <p:extLst>
      <p:ext uri="{BB962C8B-B14F-4D97-AF65-F5344CB8AC3E}">
        <p14:creationId xmlns:p14="http://schemas.microsoft.com/office/powerpoint/2010/main" val="253525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Before get onto the main topic, I’d also like to explain pairing correlation. As you know, pairing is one of the most important correlation in nuclei. There are many evidences from experiment, such as different structure between odd-even and even-even nuclei. For ground states, they are well understood by BCS or HFB theory. However, although small amplitude collective motion such as pairing vibration, pairing rotation are known, in general, the study of pairing collectivity including large amplitude collective motion is limited.</a:t>
            </a:r>
          </a:p>
          <a:p>
            <a:r>
              <a:rPr lang="en-US" sz="1200" kern="1200" dirty="0" smtClean="0">
                <a:solidFill>
                  <a:schemeClr val="tx1"/>
                </a:solidFill>
                <a:effectLst/>
                <a:latin typeface="+mn-lt"/>
                <a:ea typeface="+mn-ea"/>
                <a:cs typeface="+mn-cs"/>
              </a:rPr>
              <a:t>The question is, how can we describe pairing collective motion? Are there some proper collective coordinates such as pairing gap Delta? To answer these questions, let’s consider a simple pairing model, it is Richardson model.</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3</a:t>
            </a:fld>
            <a:endParaRPr lang="en-US"/>
          </a:p>
        </p:txBody>
      </p:sp>
    </p:spTree>
    <p:extLst>
      <p:ext uri="{BB962C8B-B14F-4D97-AF65-F5344CB8AC3E}">
        <p14:creationId xmlns:p14="http://schemas.microsoft.com/office/powerpoint/2010/main" val="418342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Richardson model. The Hamiltonian consists of two terms, the first one is one body term. The second term is two body interaction which couples two particles into zero angular momentum. The initial parameter we have to input is, coupling constant g, which means the strength of pairing, single particle energy epsilon and degeneracy for each orbital. The merit of the pairing model is exactly solvable, and possible to obtain nu=0 excited states. Nu=0 means no unpaired particle. These are the candidate of collective excited states. The task we have to do is using collective coordinate to describe these states.</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E563C90-915C-4DFD-B4D8-3A802D1BBFD7}" type="slidenum">
              <a:rPr kumimoji="1" lang="ja-JP" altLang="en-US" smtClean="0"/>
              <a:t>6</a:t>
            </a:fld>
            <a:endParaRPr kumimoji="1" lang="ja-JP" altLang="en-US"/>
          </a:p>
        </p:txBody>
      </p:sp>
    </p:spTree>
    <p:extLst>
      <p:ext uri="{BB962C8B-B14F-4D97-AF65-F5344CB8AC3E}">
        <p14:creationId xmlns:p14="http://schemas.microsoft.com/office/powerpoint/2010/main" val="351707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I will show the outline in my talk. First is introduction. I will explain about … … .</a:t>
            </a:r>
          </a:p>
          <a:p>
            <a:r>
              <a:rPr lang="en-US" sz="1200" kern="1200" dirty="0" smtClean="0">
                <a:solidFill>
                  <a:schemeClr val="tx1"/>
                </a:solidFill>
                <a:effectLst/>
                <a:latin typeface="+mn-lt"/>
                <a:ea typeface="+mn-ea"/>
                <a:cs typeface="+mn-cs"/>
              </a:rPr>
              <a:t>Next, I will show … and result. </a:t>
            </a:r>
          </a:p>
          <a:p>
            <a:r>
              <a:rPr lang="en-US" sz="1200" kern="1200" dirty="0" smtClean="0">
                <a:solidFill>
                  <a:schemeClr val="tx1"/>
                </a:solidFill>
                <a:effectLst/>
                <a:latin typeface="+mn-lt"/>
                <a:ea typeface="+mn-ea"/>
                <a:cs typeface="+mn-cs"/>
              </a:rPr>
              <a:t>Finally is summary. </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7</a:t>
            </a:fld>
            <a:endParaRPr lang="en-US" dirty="0"/>
          </a:p>
        </p:txBody>
      </p:sp>
    </p:spTree>
    <p:extLst>
      <p:ext uri="{BB962C8B-B14F-4D97-AF65-F5344CB8AC3E}">
        <p14:creationId xmlns:p14="http://schemas.microsoft.com/office/powerpoint/2010/main" val="367959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では厳密解による計算結果を示す。まず、セニョリティが</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の状態のエネルギー固有値をプロットしたものである。横軸は粒子数、縦軸は全エネルギーである。もし対相関がなかったら、粒子を単に下の準位から詰めることになるから、スペクトルは直線的で、閉殻の左右で振る舞いが変わるが、対相関があると、放物線的になる。目安として結合定数が</a:t>
            </a:r>
            <a:r>
              <a:rPr kumimoji="1" lang="en-US" altLang="ja-JP" sz="1200" kern="1200" dirty="0" smtClean="0">
                <a:solidFill>
                  <a:schemeClr val="tx1"/>
                </a:solidFill>
                <a:effectLst/>
                <a:latin typeface="+mn-lt"/>
                <a:ea typeface="+mn-ea"/>
                <a:cs typeface="+mn-cs"/>
              </a:rPr>
              <a:t>0.05,0.1</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0.2</a:t>
            </a:r>
            <a:r>
              <a:rPr kumimoji="1" lang="ja-JP" altLang="ja-JP" sz="1200" kern="1200" dirty="0" smtClean="0">
                <a:solidFill>
                  <a:schemeClr val="tx1"/>
                </a:solidFill>
                <a:effectLst/>
                <a:latin typeface="+mn-lt"/>
                <a:ea typeface="+mn-ea"/>
                <a:cs typeface="+mn-cs"/>
              </a:rPr>
              <a:t>はそれぞれ対結合が弱い、中間、強い場合として分類する。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9E563C90-915C-4DFD-B4D8-3A802D1BBFD7}" type="slidenum">
              <a:rPr kumimoji="1" lang="ja-JP" altLang="en-US" smtClean="0"/>
              <a:t>8</a:t>
            </a:fld>
            <a:endParaRPr kumimoji="1" lang="ja-JP" altLang="en-US"/>
          </a:p>
        </p:txBody>
      </p:sp>
    </p:spTree>
    <p:extLst>
      <p:ext uri="{BB962C8B-B14F-4D97-AF65-F5344CB8AC3E}">
        <p14:creationId xmlns:p14="http://schemas.microsoft.com/office/powerpoint/2010/main" val="274693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それから</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粒子付加反応について注目する。</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粒子から</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粒子への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粒子付加で、横軸は結合定数、縦軸は遷移強度である。この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グラフで注目したいことは、対相関が強い場合では、始状態を基底状態にしても、第一励起状態にしても、同じ励起状態への遷移強度が支配的で、違う励起状態にほとんど遷移しない点である。もう一度占有確率を見ると、基底状態が</a:t>
            </a:r>
            <a:r>
              <a:rPr kumimoji="1" lang="en-US" altLang="ja-JP" sz="1200" kern="1200" dirty="0" smtClean="0">
                <a:solidFill>
                  <a:schemeClr val="tx1"/>
                </a:solidFill>
                <a:effectLst/>
                <a:latin typeface="+mn-lt"/>
                <a:ea typeface="+mn-ea"/>
                <a:cs typeface="+mn-cs"/>
              </a:rPr>
              <a:t>BCS</a:t>
            </a:r>
            <a:r>
              <a:rPr kumimoji="1" lang="ja-JP" altLang="ja-JP" sz="1200" kern="1200" dirty="0" smtClean="0">
                <a:solidFill>
                  <a:schemeClr val="tx1"/>
                </a:solidFill>
                <a:effectLst/>
                <a:latin typeface="+mn-lt"/>
                <a:ea typeface="+mn-ea"/>
                <a:cs typeface="+mn-cs"/>
              </a:rPr>
              <a:t>凝縮した場合、励起状態と基底状態が全く違う構造になっていることが読み取れるから、非常に遷移しづらいと解釈できる。</a:t>
            </a:r>
          </a:p>
          <a:p>
            <a:endParaRPr kumimoji="1" lang="ja-JP" altLang="en-US" dirty="0"/>
          </a:p>
        </p:txBody>
      </p:sp>
      <p:sp>
        <p:nvSpPr>
          <p:cNvPr id="4" name="スライド番号プレースホルダー 3"/>
          <p:cNvSpPr>
            <a:spLocks noGrp="1"/>
          </p:cNvSpPr>
          <p:nvPr>
            <p:ph type="sldNum" sz="quarter" idx="10"/>
          </p:nvPr>
        </p:nvSpPr>
        <p:spPr/>
        <p:txBody>
          <a:bodyPr/>
          <a:lstStyle/>
          <a:p>
            <a:fld id="{9E563C90-915C-4DFD-B4D8-3A802D1BBFD7}" type="slidenum">
              <a:rPr kumimoji="1" lang="ja-JP" altLang="en-US" smtClean="0"/>
              <a:t>9</a:t>
            </a:fld>
            <a:endParaRPr kumimoji="1" lang="ja-JP" altLang="en-US"/>
          </a:p>
        </p:txBody>
      </p:sp>
    </p:spTree>
    <p:extLst>
      <p:ext uri="{BB962C8B-B14F-4D97-AF65-F5344CB8AC3E}">
        <p14:creationId xmlns:p14="http://schemas.microsoft.com/office/powerpoint/2010/main" val="38711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I will show the outline in my talk. First is introduction. I will explain about … … .</a:t>
            </a:r>
          </a:p>
          <a:p>
            <a:r>
              <a:rPr lang="en-US" sz="1200" kern="1200" dirty="0" smtClean="0">
                <a:solidFill>
                  <a:schemeClr val="tx1"/>
                </a:solidFill>
                <a:effectLst/>
                <a:latin typeface="+mn-lt"/>
                <a:ea typeface="+mn-ea"/>
                <a:cs typeface="+mn-cs"/>
              </a:rPr>
              <a:t>Next, I will show … and result. </a:t>
            </a:r>
          </a:p>
          <a:p>
            <a:r>
              <a:rPr lang="en-US" sz="1200" kern="1200" dirty="0" smtClean="0">
                <a:solidFill>
                  <a:schemeClr val="tx1"/>
                </a:solidFill>
                <a:effectLst/>
                <a:latin typeface="+mn-lt"/>
                <a:ea typeface="+mn-ea"/>
                <a:cs typeface="+mn-cs"/>
              </a:rPr>
              <a:t>Finally is summary. </a:t>
            </a:r>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862581-B85A-4822-BC2E-68EBA0B62E9E}" type="slidenum">
              <a:rPr lang="en-US" smtClean="0"/>
              <a:t>11</a:t>
            </a:fld>
            <a:endParaRPr lang="en-US" dirty="0"/>
          </a:p>
        </p:txBody>
      </p:sp>
    </p:spTree>
    <p:extLst>
      <p:ext uri="{BB962C8B-B14F-4D97-AF65-F5344CB8AC3E}">
        <p14:creationId xmlns:p14="http://schemas.microsoft.com/office/powerpoint/2010/main" val="174262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applied self-consistent collective coordinate method. Let me explain the procedure. First, we create coherent state from </a:t>
            </a:r>
            <a:r>
              <a:rPr lang="en-US" sz="1200" kern="1200" dirty="0" err="1" smtClean="0">
                <a:solidFill>
                  <a:schemeClr val="tx1"/>
                </a:solidFill>
                <a:effectLst/>
                <a:latin typeface="+mn-lt"/>
                <a:ea typeface="+mn-ea"/>
                <a:cs typeface="+mn-cs"/>
              </a:rPr>
              <a:t>Thouless</a:t>
            </a:r>
            <a:r>
              <a:rPr lang="en-US" sz="1200" kern="1200" dirty="0" smtClean="0">
                <a:solidFill>
                  <a:schemeClr val="tx1"/>
                </a:solidFill>
                <a:effectLst/>
                <a:latin typeface="+mn-lt"/>
                <a:ea typeface="+mn-ea"/>
                <a:cs typeface="+mn-cs"/>
              </a:rPr>
              <a:t> theorem. The coherent state is the combination of different particle number states, and only contains nu=0 element. Second, we define the canonical variables by certain transformation, and derive the Classical Hamiltonian. Next, we extract the collective coordinates from original classical Hamiltonian. And finally, we requantize the collective Hamiltonian. I will explain Step 3 in detail. </a:t>
            </a:r>
          </a:p>
          <a:p>
            <a:endParaRPr lang="en-US" dirty="0"/>
          </a:p>
        </p:txBody>
      </p:sp>
      <p:sp>
        <p:nvSpPr>
          <p:cNvPr id="4" name="スライド番号プレースホルダー 3"/>
          <p:cNvSpPr>
            <a:spLocks noGrp="1"/>
          </p:cNvSpPr>
          <p:nvPr>
            <p:ph type="sldNum" sz="quarter" idx="10"/>
          </p:nvPr>
        </p:nvSpPr>
        <p:spPr/>
        <p:txBody>
          <a:bodyPr/>
          <a:lstStyle/>
          <a:p>
            <a:fld id="{7B9FF1BF-6A10-4130-85EB-3B71F25E9C4E}" type="slidenum">
              <a:rPr lang="en-US" smtClean="0"/>
              <a:t>13</a:t>
            </a:fld>
            <a:endParaRPr lang="en-US"/>
          </a:p>
        </p:txBody>
      </p:sp>
    </p:spTree>
    <p:extLst>
      <p:ext uri="{BB962C8B-B14F-4D97-AF65-F5344CB8AC3E}">
        <p14:creationId xmlns:p14="http://schemas.microsoft.com/office/powerpoint/2010/main" val="132343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229858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11490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93618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43061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405110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321267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86867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333224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375778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344783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3CE01F1-D835-4E94-8B52-69CCA54F32BD}"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BD766-C2FB-4D6B-ACF9-8B10BC00713D}" type="slidenum">
              <a:rPr lang="en-US" smtClean="0"/>
              <a:t>‹#›</a:t>
            </a:fld>
            <a:endParaRPr lang="en-US" dirty="0"/>
          </a:p>
        </p:txBody>
      </p:sp>
    </p:spTree>
    <p:extLst>
      <p:ext uri="{BB962C8B-B14F-4D97-AF65-F5344CB8AC3E}">
        <p14:creationId xmlns:p14="http://schemas.microsoft.com/office/powerpoint/2010/main" val="73575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E01F1-D835-4E94-8B52-69CCA54F32BD}" type="datetimeFigureOut">
              <a:rPr lang="en-US" smtClean="0"/>
              <a:t>6/27/2017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BD766-C2FB-4D6B-ACF9-8B10BC00713D}" type="slidenum">
              <a:rPr lang="en-US" smtClean="0"/>
              <a:t>‹#›</a:t>
            </a:fld>
            <a:endParaRPr lang="en-US" dirty="0"/>
          </a:p>
        </p:txBody>
      </p:sp>
    </p:spTree>
    <p:extLst>
      <p:ext uri="{BB962C8B-B14F-4D97-AF65-F5344CB8AC3E}">
        <p14:creationId xmlns:p14="http://schemas.microsoft.com/office/powerpoint/2010/main" val="1704332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hart" Target="../charts/chart1.xm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18" Type="http://schemas.openxmlformats.org/officeDocument/2006/relationships/image" Target="../media/image31.png"/><Relationship Id="rId7" Type="http://schemas.openxmlformats.org/officeDocument/2006/relationships/image" Target="../media/image110.png"/><Relationship Id="rId12" Type="http://schemas.openxmlformats.org/officeDocument/2006/relationships/image" Target="../media/image160.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56.png"/><Relationship Id="rId1" Type="http://schemas.openxmlformats.org/officeDocument/2006/relationships/slideLayout" Target="../slideLayouts/slideLayout2.xml"/><Relationship Id="rId11" Type="http://schemas.openxmlformats.org/officeDocument/2006/relationships/image" Target="../media/image151.png"/><Relationship Id="rId15" Type="http://schemas.openxmlformats.org/officeDocument/2006/relationships/image" Target="../media/image29.png"/><Relationship Id="rId10" Type="http://schemas.openxmlformats.org/officeDocument/2006/relationships/image" Target="../media/image140.png"/><Relationship Id="rId19" Type="http://schemas.openxmlformats.org/officeDocument/2006/relationships/image" Target="../media/image32.png"/><Relationship Id="rId9" Type="http://schemas.openxmlformats.org/officeDocument/2006/relationships/image" Target="../media/image130.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image" Target="../media/image161.png"/><Relationship Id="rId3" Type="http://schemas.openxmlformats.org/officeDocument/2006/relationships/image" Target="../media/image33.png"/><Relationship Id="rId12" Type="http://schemas.openxmlformats.org/officeDocument/2006/relationships/image" Target="../media/image90.png"/><Relationship Id="rId17" Type="http://schemas.openxmlformats.org/officeDocument/2006/relationships/image" Target="../media/image150.png"/><Relationship Id="rId2" Type="http://schemas.openxmlformats.org/officeDocument/2006/relationships/notesSlide" Target="../notesSlides/notesSlide10.xml"/><Relationship Id="rId16" Type="http://schemas.openxmlformats.org/officeDocument/2006/relationships/image" Target="../media/image320.png"/><Relationship Id="rId1" Type="http://schemas.openxmlformats.org/officeDocument/2006/relationships/slideLayout" Target="../slideLayouts/slideLayout2.xml"/><Relationship Id="rId11" Type="http://schemas.openxmlformats.org/officeDocument/2006/relationships/image" Target="../media/image270.png"/><Relationship Id="rId15" Type="http://schemas.openxmlformats.org/officeDocument/2006/relationships/image" Target="../media/image311.png"/><Relationship Id="rId10" Type="http://schemas.openxmlformats.org/officeDocument/2006/relationships/image" Target="../media/image260.png"/><Relationship Id="rId19" Type="http://schemas.openxmlformats.org/officeDocument/2006/relationships/image" Target="../media/image34.png"/><Relationship Id="rId14" Type="http://schemas.openxmlformats.org/officeDocument/2006/relationships/image" Target="../media/image300.png"/></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43.png"/><Relationship Id="rId1" Type="http://schemas.openxmlformats.org/officeDocument/2006/relationships/slideLayout" Target="../slideLayouts/slideLayout2.xml"/><Relationship Id="rId11" Type="http://schemas.openxmlformats.org/officeDocument/2006/relationships/image" Target="../media/image38.png"/><Relationship Id="rId5" Type="http://schemas.openxmlformats.org/officeDocument/2006/relationships/image" Target="../media/image37.png"/><Relationship Id="rId15" Type="http://schemas.openxmlformats.org/officeDocument/2006/relationships/image" Target="../media/image42.png"/><Relationship Id="rId4"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0.png"/><Relationship Id="rId5" Type="http://schemas.openxmlformats.org/officeDocument/2006/relationships/image" Target="../media/image38.png"/><Relationship Id="rId10" Type="http://schemas.openxmlformats.org/officeDocument/2006/relationships/image" Target="../media/image430.png"/><Relationship Id="rId4" Type="http://schemas.openxmlformats.org/officeDocument/2006/relationships/image" Target="../media/image370.png"/><Relationship Id="rId9" Type="http://schemas.openxmlformats.org/officeDocument/2006/relationships/image" Target="../media/image420.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9.png"/><Relationship Id="rId7" Type="http://schemas.openxmlformats.org/officeDocument/2006/relationships/image" Target="../media/image250.png"/><Relationship Id="rId1" Type="http://schemas.openxmlformats.org/officeDocument/2006/relationships/slideLayout" Target="../slideLayouts/slideLayout2.xml"/><Relationship Id="rId10" Type="http://schemas.openxmlformats.org/officeDocument/2006/relationships/image" Target="../media/image50.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image" Target="../media/image161.png"/><Relationship Id="rId3" Type="http://schemas.openxmlformats.org/officeDocument/2006/relationships/image" Target="../media/image81.png"/><Relationship Id="rId12" Type="http://schemas.openxmlformats.org/officeDocument/2006/relationships/image" Target="../media/image90.png"/><Relationship Id="rId17" Type="http://schemas.openxmlformats.org/officeDocument/2006/relationships/image" Target="../media/image150.png"/><Relationship Id="rId2" Type="http://schemas.openxmlformats.org/officeDocument/2006/relationships/notesSlide" Target="../notesSlides/notesSlide15.xml"/><Relationship Id="rId16" Type="http://schemas.openxmlformats.org/officeDocument/2006/relationships/image" Target="../media/image320.png"/><Relationship Id="rId1" Type="http://schemas.openxmlformats.org/officeDocument/2006/relationships/slideLayout" Target="../slideLayouts/slideLayout2.xml"/><Relationship Id="rId11" Type="http://schemas.openxmlformats.org/officeDocument/2006/relationships/image" Target="../media/image270.png"/><Relationship Id="rId15" Type="http://schemas.openxmlformats.org/officeDocument/2006/relationships/image" Target="../media/image311.png"/><Relationship Id="rId10" Type="http://schemas.openxmlformats.org/officeDocument/2006/relationships/image" Target="../media/image260.png"/><Relationship Id="rId19" Type="http://schemas.openxmlformats.org/officeDocument/2006/relationships/image" Target="../media/image152.png"/><Relationship Id="rId14" Type="http://schemas.openxmlformats.org/officeDocument/2006/relationships/image" Target="../media/image300.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0.png"/><Relationship Id="rId4" Type="http://schemas.openxmlformats.org/officeDocument/2006/relationships/image" Target="../media/image480.png"/></Relationships>
</file>

<file path=ppt/slides/_rels/slide2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55.wmf"/></Relationships>
</file>

<file path=ppt/slides/_rels/slide24.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0.png"/><Relationship Id="rId3" Type="http://schemas.openxmlformats.org/officeDocument/2006/relationships/image" Target="../media/image430.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0.png"/><Relationship Id="rId5" Type="http://schemas.openxmlformats.org/officeDocument/2006/relationships/image" Target="../media/image46.png"/><Relationship Id="rId10"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500.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71.png"/><Relationship Id="rId10" Type="http://schemas.openxmlformats.org/officeDocument/2006/relationships/image" Target="../media/image60.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image" Target="../media/image110.png"/><Relationship Id="rId1" Type="http://schemas.openxmlformats.org/officeDocument/2006/relationships/slideLayout" Target="../slideLayouts/slideLayout2.xml"/><Relationship Id="rId10" Type="http://schemas.openxmlformats.org/officeDocument/2006/relationships/image" Target="../media/image63.png"/><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80.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NULL"/><Relationship Id="rId5" Type="http://schemas.openxmlformats.org/officeDocument/2006/relationships/image" Target="../media/image15.png"/><Relationship Id="rId10" Type="http://schemas.openxmlformats.org/officeDocument/2006/relationships/image" Target="NULL"/><Relationship Id="rId4" Type="http://schemas.openxmlformats.org/officeDocument/2006/relationships/image" Target="../media/image13.png"/><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2545" y="1887797"/>
            <a:ext cx="8639722" cy="771097"/>
          </a:xfrm>
        </p:spPr>
        <p:txBody>
          <a:bodyPr>
            <a:normAutofit/>
          </a:bodyPr>
          <a:lstStyle/>
          <a:p>
            <a:r>
              <a:rPr lang="en-US" sz="4400" dirty="0">
                <a:solidFill>
                  <a:srgbClr val="C55A11"/>
                </a:solidFill>
              </a:rPr>
              <a:t>Dynamics of nuclear pairing model</a:t>
            </a:r>
          </a:p>
        </p:txBody>
      </p:sp>
      <p:sp>
        <p:nvSpPr>
          <p:cNvPr id="3" name="サブタイトル 2"/>
          <p:cNvSpPr>
            <a:spLocks noGrp="1"/>
          </p:cNvSpPr>
          <p:nvPr>
            <p:ph type="subTitle" idx="1"/>
          </p:nvPr>
        </p:nvSpPr>
        <p:spPr>
          <a:xfrm>
            <a:off x="842922" y="2791629"/>
            <a:ext cx="7578969" cy="3435161"/>
          </a:xfrm>
        </p:spPr>
        <p:txBody>
          <a:bodyPr>
            <a:normAutofit/>
          </a:bodyPr>
          <a:lstStyle/>
          <a:p>
            <a:r>
              <a:rPr lang="en-US"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China-Japan </a:t>
            </a:r>
            <a:r>
              <a:rPr lang="en-US" dirty="0">
                <a:solidFill>
                  <a:schemeClr val="bg1">
                    <a:lumMod val="50000"/>
                  </a:schemeClr>
                </a:solidFill>
                <a:latin typeface="HGS創英角ﾎﾟｯﾌﾟ体" panose="040B0A00000000000000" pitchFamily="50" charset="-128"/>
                <a:ea typeface="HGS創英角ﾎﾟｯﾌﾟ体" panose="040B0A00000000000000" pitchFamily="50" charset="-128"/>
              </a:rPr>
              <a:t>collaboration </a:t>
            </a:r>
            <a:r>
              <a:rPr lang="en-US"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workshop</a:t>
            </a:r>
          </a:p>
          <a:p>
            <a:r>
              <a:rPr lang="en-US"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2017/06/26-28</a:t>
            </a:r>
            <a:endParaRPr lang="en-US" sz="2000" dirty="0" smtClean="0">
              <a:latin typeface="HGS創英角ﾎﾟｯﾌﾟ体" panose="040B0A00000000000000" pitchFamily="50" charset="-128"/>
              <a:ea typeface="HGS創英角ﾎﾟｯﾌﾟ体" panose="040B0A00000000000000" pitchFamily="50" charset="-128"/>
            </a:endParaRPr>
          </a:p>
          <a:p>
            <a:endParaRPr lang="en-US" sz="2000" dirty="0" smtClean="0">
              <a:latin typeface="HGS創英角ﾎﾟｯﾌﾟ体" panose="040B0A00000000000000" pitchFamily="50" charset="-128"/>
              <a:ea typeface="HGS創英角ﾎﾟｯﾌﾟ体" panose="040B0A00000000000000" pitchFamily="50" charset="-128"/>
            </a:endParaRPr>
          </a:p>
          <a:p>
            <a:r>
              <a:rPr lang="en-US" altLang="ja-JP" dirty="0" smtClean="0">
                <a:latin typeface="HGS創英角ﾎﾟｯﾌﾟ体" panose="040B0A00000000000000" pitchFamily="50" charset="-128"/>
                <a:ea typeface="HGS創英角ﾎﾟｯﾌﾟ体" panose="040B0A00000000000000" pitchFamily="50" charset="-128"/>
              </a:rPr>
              <a:t>Univ. of Tsukuba</a:t>
            </a:r>
          </a:p>
          <a:p>
            <a:r>
              <a:rPr lang="en-US" altLang="ja-JP" dirty="0" smtClean="0">
                <a:latin typeface="HGS創英角ﾎﾟｯﾌﾟ体" panose="040B0A00000000000000" pitchFamily="50" charset="-128"/>
                <a:ea typeface="HGS創英角ﾎﾟｯﾌﾟ体" panose="040B0A00000000000000" pitchFamily="50" charset="-128"/>
              </a:rPr>
              <a:t>NI Fang</a:t>
            </a:r>
            <a:r>
              <a:rPr lang="ja-JP" altLang="en-US" dirty="0" smtClean="0">
                <a:latin typeface="HGS創英角ﾎﾟｯﾌﾟ体" panose="040B0A00000000000000" pitchFamily="50" charset="-128"/>
                <a:ea typeface="HGS創英角ﾎﾟｯﾌﾟ体" panose="040B0A00000000000000" pitchFamily="50" charset="-128"/>
              </a:rPr>
              <a:t>　</a:t>
            </a:r>
            <a:r>
              <a:rPr lang="en-US" altLang="ja-JP" dirty="0" smtClean="0">
                <a:latin typeface="HGS創英角ﾎﾟｯﾌﾟ体" panose="040B0A00000000000000" pitchFamily="50" charset="-128"/>
                <a:ea typeface="HGS創英角ﾎﾟｯﾌﾟ体" panose="040B0A00000000000000" pitchFamily="50" charset="-128"/>
              </a:rPr>
              <a:t>(</a:t>
            </a:r>
            <a:r>
              <a:rPr lang="ja-JP" altLang="en-US" dirty="0" smtClean="0">
                <a:latin typeface="HGS創英角ﾎﾟｯﾌﾟ体" panose="040B0A00000000000000" pitchFamily="50" charset="-128"/>
                <a:ea typeface="HGS創英角ﾎﾟｯﾌﾟ体" panose="040B0A00000000000000" pitchFamily="50" charset="-128"/>
              </a:rPr>
              <a:t>倪 放</a:t>
            </a:r>
            <a:r>
              <a:rPr lang="en-US" altLang="ja-JP" dirty="0" smtClean="0">
                <a:latin typeface="HGS創英角ﾎﾟｯﾌﾟ体" panose="040B0A00000000000000" pitchFamily="50" charset="-128"/>
                <a:ea typeface="HGS創英角ﾎﾟｯﾌﾟ体" panose="040B0A00000000000000" pitchFamily="50" charset="-128"/>
              </a:rPr>
              <a:t>)</a:t>
            </a:r>
          </a:p>
          <a:p>
            <a:endParaRPr lang="en-US" altLang="ja-JP" dirty="0" smtClean="0">
              <a:latin typeface="HGS創英角ﾎﾟｯﾌﾟ体" panose="040B0A00000000000000" pitchFamily="50" charset="-128"/>
              <a:ea typeface="HGS創英角ﾎﾟｯﾌﾟ体" panose="040B0A00000000000000" pitchFamily="50" charset="-128"/>
            </a:endParaRPr>
          </a:p>
          <a:p>
            <a:r>
              <a:rPr lang="en-US" sz="2000" dirty="0" smtClean="0">
                <a:latin typeface="HGS創英角ﾎﾟｯﾌﾟ体" panose="040B0A00000000000000" pitchFamily="50" charset="-128"/>
                <a:ea typeface="HGS創英角ﾎﾟｯﾌﾟ体" panose="040B0A00000000000000" pitchFamily="50" charset="-128"/>
              </a:rPr>
              <a:t>Collaborator: NAKATSUKASA Takashi  (</a:t>
            </a:r>
            <a:r>
              <a:rPr lang="ja-JP" altLang="en-US" sz="2000" dirty="0" smtClean="0">
                <a:latin typeface="HGS創英角ﾎﾟｯﾌﾟ体" panose="040B0A00000000000000" pitchFamily="50" charset="-128"/>
                <a:ea typeface="HGS創英角ﾎﾟｯﾌﾟ体" panose="040B0A00000000000000" pitchFamily="50" charset="-128"/>
              </a:rPr>
              <a:t>中務　孝</a:t>
            </a:r>
            <a:r>
              <a:rPr lang="en-US" altLang="ja-JP" sz="2000" dirty="0" smtClean="0">
                <a:latin typeface="HGS創英角ﾎﾟｯﾌﾟ体" panose="040B0A00000000000000" pitchFamily="50" charset="-128"/>
                <a:ea typeface="HGS創英角ﾎﾟｯﾌﾟ体" panose="040B0A00000000000000" pitchFamily="50" charset="-128"/>
              </a:rPr>
              <a:t>)</a:t>
            </a:r>
            <a:endParaRPr lang="en-US" dirty="0" smtClean="0">
              <a:latin typeface="HGS創英角ﾎﾟｯﾌﾟ体" panose="040B0A00000000000000" pitchFamily="50" charset="-128"/>
              <a:ea typeface="HGS創英角ﾎﾟｯﾌﾟ体" panose="040B0A00000000000000" pitchFamily="50" charset="-128"/>
            </a:endParaRPr>
          </a:p>
        </p:txBody>
      </p:sp>
      <p:pic>
        <p:nvPicPr>
          <p:cNvPr id="4" name="Picture 4" descr="http://www.tsukuba.ac.jp/about/images/logo190.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9750" y="4095966"/>
            <a:ext cx="413243" cy="41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7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625598" y="2149399"/>
            <a:ext cx="2175403" cy="203623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284252" y="886949"/>
            <a:ext cx="3708199" cy="600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smtClean="0"/>
              <a:t>Ratio of transition strength</a:t>
            </a:r>
            <a:endParaRPr lang="ja-JP" altLang="en-US" dirty="0"/>
          </a:p>
        </p:txBody>
      </p:sp>
      <p:pic>
        <p:nvPicPr>
          <p:cNvPr id="7" name="図 6"/>
          <p:cNvPicPr>
            <a:picLocks noChangeAspect="1"/>
          </p:cNvPicPr>
          <p:nvPr/>
        </p:nvPicPr>
        <p:blipFill>
          <a:blip r:embed="rId2"/>
          <a:stretch>
            <a:fillRect/>
          </a:stretch>
        </p:blipFill>
        <p:spPr>
          <a:xfrm>
            <a:off x="4566941" y="825355"/>
            <a:ext cx="4034896" cy="476250"/>
          </a:xfrm>
          <a:prstGeom prst="rect">
            <a:avLst/>
          </a:prstGeom>
        </p:spPr>
      </p:pic>
      <mc:AlternateContent xmlns:mc="http://schemas.openxmlformats.org/markup-compatibility/2006" xmlns:a14="http://schemas.microsoft.com/office/drawing/2010/main">
        <mc:Choice Requires="a14">
          <p:sp>
            <p:nvSpPr>
              <p:cNvPr id="8" name="テキスト ボックス 7"/>
              <p:cNvSpPr txBox="1"/>
              <p:nvPr/>
            </p:nvSpPr>
            <p:spPr>
              <a:xfrm>
                <a:off x="459985" y="5076531"/>
                <a:ext cx="5863541" cy="83099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After N=82, </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𝑟</m:t>
                        </m:r>
                      </m:e>
                      <m:sub>
                        <m:r>
                          <a:rPr lang="en-US" altLang="ja-JP" sz="2400" i="1" dirty="0">
                            <a:latin typeface="Cambria Math" panose="02040503050406030204" pitchFamily="18" charset="0"/>
                          </a:rPr>
                          <m:t>12</m:t>
                        </m:r>
                      </m:sub>
                    </m:sSub>
                  </m:oMath>
                </a14:m>
                <a:r>
                  <a:rPr lang="en-US" altLang="ja-JP" sz="2400" dirty="0"/>
                  <a:t> </a:t>
                </a:r>
                <a:r>
                  <a:rPr lang="en-US" altLang="ja-JP" sz="2400" dirty="0" smtClean="0"/>
                  <a:t>increase</a:t>
                </a:r>
                <a:r>
                  <a:rPr lang="ja-JP" altLang="en-US" sz="2400" dirty="0"/>
                  <a:t> </a:t>
                </a:r>
                <a:r>
                  <a:rPr lang="en-US" altLang="ja-JP" sz="2400" dirty="0" smtClean="0"/>
                  <a:t>dramatically!</a:t>
                </a:r>
              </a:p>
              <a:p>
                <a:pPr marL="342900" indent="-342900">
                  <a:buFont typeface="Arial" panose="020B0604020202020204" pitchFamily="34" charset="0"/>
                  <a:buChar char="•"/>
                </a:pPr>
                <a:r>
                  <a:rPr lang="en-US" altLang="ja-JP" sz="2400" dirty="0" smtClean="0"/>
                  <a:t>We are expecting experimental result </a:t>
                </a:r>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59985" y="5076531"/>
                <a:ext cx="5863541" cy="830997"/>
              </a:xfrm>
              <a:prstGeom prst="rect">
                <a:avLst/>
              </a:prstGeom>
              <a:blipFill rotWithShape="0">
                <a:blip r:embed="rId3"/>
                <a:stretch>
                  <a:fillRect l="-1351"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801401" y="855835"/>
                <a:ext cx="765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dirty="0" smtClean="0">
                              <a:latin typeface="Cambria Math" panose="02040503050406030204" pitchFamily="18" charset="0"/>
                            </a:rPr>
                          </m:ctrlPr>
                        </m:sSubPr>
                        <m:e>
                          <m:r>
                            <a:rPr kumimoji="1" lang="en-US" altLang="ja-JP" sz="2000" i="1" dirty="0" smtClean="0">
                              <a:latin typeface="Cambria Math" panose="02040503050406030204" pitchFamily="18" charset="0"/>
                            </a:rPr>
                            <m:t>𝑟</m:t>
                          </m:r>
                        </m:e>
                        <m:sub>
                          <m:r>
                            <a:rPr kumimoji="1" lang="en-US" altLang="ja-JP" sz="2000" i="1" dirty="0" smtClean="0">
                              <a:latin typeface="Cambria Math" panose="02040503050406030204" pitchFamily="18" charset="0"/>
                            </a:rPr>
                            <m:t>12</m:t>
                          </m:r>
                        </m:sub>
                      </m:sSub>
                      <m:r>
                        <a:rPr kumimoji="1" lang="en-US" altLang="ja-JP" sz="2000" b="0" i="1" dirty="0" smtClean="0">
                          <a:latin typeface="Cambria Math" panose="02040503050406030204" pitchFamily="18" charset="0"/>
                        </a:rPr>
                        <m:t>=</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801401" y="855835"/>
                <a:ext cx="765540" cy="400110"/>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10" name="グラフ 9"/>
          <p:cNvGraphicFramePr>
            <a:graphicFrameLocks/>
          </p:cNvGraphicFramePr>
          <p:nvPr>
            <p:extLst>
              <p:ext uri="{D42A27DB-BD31-4B8C-83A1-F6EECF244321}">
                <p14:modId xmlns:p14="http://schemas.microsoft.com/office/powerpoint/2010/main" val="2127943863"/>
              </p:ext>
            </p:extLst>
          </p:nvPr>
        </p:nvGraphicFramePr>
        <p:xfrm>
          <a:off x="984397" y="1270589"/>
          <a:ext cx="5459140" cy="3776207"/>
        </p:xfrm>
        <a:graphic>
          <a:graphicData uri="http://schemas.openxmlformats.org/drawingml/2006/chart">
            <c:chart xmlns:c="http://schemas.openxmlformats.org/drawingml/2006/chart" xmlns:r="http://schemas.openxmlformats.org/officeDocument/2006/relationships" r:id="rId5"/>
          </a:graphicData>
        </a:graphic>
      </p:graphicFrame>
      <p:sp>
        <p:nvSpPr>
          <p:cNvPr id="11" name="正方形/長方形 10"/>
          <p:cNvSpPr/>
          <p:nvPr/>
        </p:nvSpPr>
        <p:spPr>
          <a:xfrm>
            <a:off x="6443537" y="1317440"/>
            <a:ext cx="2113959" cy="584775"/>
          </a:xfrm>
          <a:prstGeom prst="rect">
            <a:avLst/>
          </a:prstGeom>
        </p:spPr>
        <p:txBody>
          <a:bodyPr wrap="square">
            <a:spAutoFit/>
          </a:bodyPr>
          <a:lstStyle/>
          <a:p>
            <a:r>
              <a:rPr lang="en-US" altLang="ja-JP" sz="1600" dirty="0"/>
              <a:t>H. </a:t>
            </a:r>
            <a:r>
              <a:rPr lang="en-US" altLang="ja-JP" sz="1600" dirty="0" err="1"/>
              <a:t>Shimoyama</a:t>
            </a:r>
            <a:r>
              <a:rPr lang="en-US" altLang="ja-JP" sz="1600" dirty="0"/>
              <a:t> </a:t>
            </a:r>
            <a:r>
              <a:rPr lang="en-US" altLang="ja-JP" sz="1600" dirty="0" smtClean="0"/>
              <a:t>et al., PRC </a:t>
            </a:r>
            <a:r>
              <a:rPr lang="en-US" altLang="ja-JP" sz="1600" dirty="0"/>
              <a:t>84, 044317 (2011)</a:t>
            </a:r>
            <a:endParaRPr lang="ja-JP" altLang="en-US" sz="1600" dirty="0"/>
          </a:p>
        </p:txBody>
      </p:sp>
      <p:sp>
        <p:nvSpPr>
          <p:cNvPr id="12" name="下矢印 11"/>
          <p:cNvSpPr/>
          <p:nvPr/>
        </p:nvSpPr>
        <p:spPr>
          <a:xfrm rot="4080934">
            <a:off x="5761021" y="1245918"/>
            <a:ext cx="263382" cy="1081708"/>
          </a:xfrm>
          <a:prstGeom prst="downArrow">
            <a:avLst>
              <a:gd name="adj1" fmla="val 21531"/>
              <a:gd name="adj2" fmla="val 500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6609293" y="2320500"/>
            <a:ext cx="2106043" cy="1730363"/>
            <a:chOff x="6609293" y="2320500"/>
            <a:chExt cx="2106043" cy="1730363"/>
          </a:xfrm>
        </p:grpSpPr>
        <p:grpSp>
          <p:nvGrpSpPr>
            <p:cNvPr id="14" name="グループ化 13"/>
            <p:cNvGrpSpPr/>
            <p:nvPr/>
          </p:nvGrpSpPr>
          <p:grpSpPr>
            <a:xfrm>
              <a:off x="6609293" y="2320500"/>
              <a:ext cx="2106043" cy="1730363"/>
              <a:chOff x="-295472" y="4507759"/>
              <a:chExt cx="2354498" cy="1961298"/>
            </a:xfrm>
          </p:grpSpPr>
          <p:cxnSp>
            <p:nvCxnSpPr>
              <p:cNvPr id="29" name="直線コネクタ 28"/>
              <p:cNvCxnSpPr/>
              <p:nvPr/>
            </p:nvCxnSpPr>
            <p:spPr>
              <a:xfrm>
                <a:off x="432644" y="6255131"/>
                <a:ext cx="3211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295472" y="4507759"/>
                <a:ext cx="2354498" cy="1961298"/>
                <a:chOff x="-295472" y="4507759"/>
                <a:chExt cx="2354498" cy="1961298"/>
              </a:xfrm>
            </p:grpSpPr>
            <p:cxnSp>
              <p:nvCxnSpPr>
                <p:cNvPr id="31" name="直線コネクタ 30"/>
                <p:cNvCxnSpPr/>
                <p:nvPr/>
              </p:nvCxnSpPr>
              <p:spPr>
                <a:xfrm>
                  <a:off x="411701" y="5041114"/>
                  <a:ext cx="1054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05998" y="4759454"/>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3256" y="5972282"/>
                  <a:ext cx="534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33"/>
                    <p:cNvSpPr txBox="1"/>
                    <p:nvPr/>
                  </p:nvSpPr>
                  <p:spPr>
                    <a:xfrm>
                      <a:off x="-288395" y="6022236"/>
                      <a:ext cx="826531" cy="446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3/2</m:t>
                                </m:r>
                              </m:sub>
                            </m:sSub>
                          </m:oMath>
                        </m:oMathPara>
                      </a14:m>
                      <a:endParaRPr 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88395" y="6022236"/>
                      <a:ext cx="826531" cy="446821"/>
                    </a:xfrm>
                    <a:prstGeom prst="rect">
                      <a:avLst/>
                    </a:prstGeom>
                    <a:blipFill rotWithShape="0">
                      <a:blip r:embed="rId6"/>
                      <a:stretch>
                        <a:fillRect b="-9231"/>
                      </a:stretch>
                    </a:blipFill>
                  </p:spPr>
                  <p:txBody>
                    <a:bodyPr/>
                    <a:lstStyle/>
                    <a:p>
                      <a:r>
                        <a:rPr lang="en-US">
                          <a:noFill/>
                        </a:rPr>
                        <a:t> </a:t>
                      </a:r>
                    </a:p>
                  </p:txBody>
                </p:sp>
              </mc:Fallback>
            </mc:AlternateContent>
            <p:cxnSp>
              <p:nvCxnSpPr>
                <p:cNvPr id="35" name="直線コネクタ 34"/>
                <p:cNvCxnSpPr/>
                <p:nvPr/>
              </p:nvCxnSpPr>
              <p:spPr>
                <a:xfrm>
                  <a:off x="404833" y="5692866"/>
                  <a:ext cx="16541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テキスト ボックス 35"/>
                    <p:cNvSpPr txBox="1"/>
                    <p:nvPr/>
                  </p:nvSpPr>
                  <p:spPr>
                    <a:xfrm>
                      <a:off x="-295472" y="5731940"/>
                      <a:ext cx="826532" cy="446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3/2</m:t>
                                </m:r>
                              </m:sub>
                            </m:sSub>
                          </m:oMath>
                        </m:oMathPara>
                      </a14:m>
                      <a:endParaRPr lang="en-US"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295472" y="5731940"/>
                      <a:ext cx="826532" cy="446821"/>
                    </a:xfrm>
                    <a:prstGeom prst="rect">
                      <a:avLst/>
                    </a:prstGeom>
                    <a:blipFill rotWithShape="0">
                      <a:blip r:embed="rId7"/>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88395" y="5440259"/>
                      <a:ext cx="826532" cy="446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11/2</m:t>
                                </m:r>
                              </m:sub>
                            </m:sSub>
                          </m:oMath>
                        </m:oMathPara>
                      </a14:m>
                      <a:endParaRPr 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88395" y="5440259"/>
                      <a:ext cx="826532" cy="446821"/>
                    </a:xfrm>
                    <a:prstGeom prst="rect">
                      <a:avLst/>
                    </a:prstGeom>
                    <a:blipFill rotWithShape="0">
                      <a:blip r:embed="rId8"/>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288395" y="4775843"/>
                      <a:ext cx="826532" cy="491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7/2</m:t>
                                </m:r>
                              </m:sub>
                            </m:sSub>
                          </m:oMath>
                        </m:oMathPara>
                      </a14:m>
                      <a:endParaRPr 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88395" y="4775843"/>
                      <a:ext cx="826532" cy="49150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281318" y="4507759"/>
                      <a:ext cx="826531" cy="446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9</m:t>
                                </m:r>
                                <m:r>
                                  <a:rPr lang="en-US" i="1">
                                    <a:latin typeface="Cambria Math" panose="02040503050406030204" pitchFamily="18" charset="0"/>
                                  </a:rPr>
                                  <m:t>/2</m:t>
                                </m:r>
                                <m:r>
                                  <m:rPr>
                                    <m:nor/>
                                  </m:rPr>
                                  <a:rPr lang="en-US" dirty="0"/>
                                  <m:t> </m:t>
                                </m:r>
                              </m:sub>
                            </m:sSub>
                          </m:oMath>
                        </m:oMathPara>
                      </a14:m>
                      <a:endParaRPr 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81318" y="4507759"/>
                      <a:ext cx="826531" cy="446821"/>
                    </a:xfrm>
                    <a:prstGeom prst="rect">
                      <a:avLst/>
                    </a:prstGeom>
                    <a:blipFill rotWithShape="0">
                      <a:blip r:embed="rId10"/>
                      <a:stretch>
                        <a:fillRect b="-10938"/>
                      </a:stretch>
                    </a:blipFill>
                  </p:spPr>
                  <p:txBody>
                    <a:bodyPr/>
                    <a:lstStyle/>
                    <a:p>
                      <a:r>
                        <a:rPr lang="en-US">
                          <a:noFill/>
                        </a:rPr>
                        <a:t> </a:t>
                      </a:r>
                    </a:p>
                  </p:txBody>
                </p:sp>
              </mc:Fallback>
            </mc:AlternateContent>
          </p:grpSp>
        </p:grpSp>
        <p:sp>
          <p:nvSpPr>
            <p:cNvPr id="2" name="テキスト ボックス 1"/>
            <p:cNvSpPr txBox="1"/>
            <p:nvPr/>
          </p:nvSpPr>
          <p:spPr>
            <a:xfrm>
              <a:off x="7490781" y="2890367"/>
              <a:ext cx="558131" cy="369332"/>
            </a:xfrm>
            <a:prstGeom prst="rect">
              <a:avLst/>
            </a:prstGeom>
            <a:noFill/>
          </p:spPr>
          <p:txBody>
            <a:bodyPr wrap="square" rtlCol="0">
              <a:spAutoFit/>
            </a:bodyPr>
            <a:lstStyle/>
            <a:p>
              <a:r>
                <a:rPr lang="en-US" dirty="0" smtClean="0"/>
                <a:t>82</a:t>
              </a:r>
              <a:endParaRPr lang="en-US" dirty="0"/>
            </a:p>
          </p:txBody>
        </p:sp>
        <p:sp>
          <p:nvSpPr>
            <p:cNvPr id="3" name="円/楕円 2"/>
            <p:cNvSpPr/>
            <p:nvPr/>
          </p:nvSpPr>
          <p:spPr>
            <a:xfrm>
              <a:off x="7505665" y="2900496"/>
              <a:ext cx="361655" cy="375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タイトル 1"/>
          <p:cNvSpPr>
            <a:spLocks noGrp="1"/>
          </p:cNvSpPr>
          <p:nvPr>
            <p:ph type="title"/>
          </p:nvPr>
        </p:nvSpPr>
        <p:spPr>
          <a:xfrm>
            <a:off x="162081" y="14253"/>
            <a:ext cx="7705239" cy="785678"/>
          </a:xfrm>
        </p:spPr>
        <p:txBody>
          <a:bodyPr>
            <a:normAutofit/>
          </a:bodyPr>
          <a:lstStyle/>
          <a:p>
            <a:r>
              <a:rPr lang="en-US" altLang="ja-JP" sz="3200" u="sng" dirty="0"/>
              <a:t>Two-neutron additional transfer in Sn </a:t>
            </a:r>
            <a:r>
              <a:rPr lang="en-US" altLang="ja-JP" sz="3200" u="sng" dirty="0" smtClean="0"/>
              <a:t>isotope</a:t>
            </a:r>
            <a:endParaRPr kumimoji="1" lang="ja-JP" altLang="en-US" sz="3200" u="sng" dirty="0"/>
          </a:p>
        </p:txBody>
      </p:sp>
      <p:sp>
        <p:nvSpPr>
          <p:cNvPr id="42" name="テキスト ボックス 41"/>
          <p:cNvSpPr txBox="1"/>
          <p:nvPr/>
        </p:nvSpPr>
        <p:spPr>
          <a:xfrm>
            <a:off x="7090060" y="1857536"/>
            <a:ext cx="1280185" cy="461665"/>
          </a:xfrm>
          <a:prstGeom prst="rect">
            <a:avLst/>
          </a:prstGeom>
          <a:solidFill>
            <a:schemeClr val="bg1"/>
          </a:solidFill>
        </p:spPr>
        <p:txBody>
          <a:bodyPr wrap="square" rtlCol="0">
            <a:spAutoFit/>
          </a:bodyPr>
          <a:lstStyle/>
          <a:p>
            <a:r>
              <a:rPr lang="en-US" altLang="ja-JP" sz="2400" dirty="0" smtClean="0">
                <a:solidFill>
                  <a:srgbClr val="FF0000"/>
                </a:solidFill>
              </a:rPr>
              <a:t> </a:t>
            </a:r>
            <a:r>
              <a:rPr lang="en-US" altLang="ja-JP" sz="2400" dirty="0">
                <a:solidFill>
                  <a:srgbClr val="FF0000"/>
                </a:solidFill>
              </a:rPr>
              <a:t>S</a:t>
            </a:r>
            <a:r>
              <a:rPr lang="en-US" altLang="ja-JP" sz="2400" dirty="0" smtClean="0">
                <a:solidFill>
                  <a:srgbClr val="FF0000"/>
                </a:solidFill>
              </a:rPr>
              <a:t>ystem</a:t>
            </a:r>
            <a:endParaRPr lang="ja-JP" altLang="en-US" sz="2400" dirty="0">
              <a:solidFill>
                <a:srgbClr val="FF0000"/>
              </a:solidFill>
            </a:endParaRPr>
          </a:p>
        </p:txBody>
      </p:sp>
      <p:sp>
        <p:nvSpPr>
          <p:cNvPr id="43" name="正方形/長方形 42"/>
          <p:cNvSpPr/>
          <p:nvPr/>
        </p:nvSpPr>
        <p:spPr>
          <a:xfrm>
            <a:off x="397958" y="6052849"/>
            <a:ext cx="7469362" cy="461665"/>
          </a:xfrm>
          <a:prstGeom prst="rect">
            <a:avLst/>
          </a:prstGeom>
        </p:spPr>
        <p:txBody>
          <a:bodyPr wrap="square">
            <a:spAutoFit/>
          </a:bodyPr>
          <a:lstStyle/>
          <a:p>
            <a:r>
              <a:rPr lang="en-US" altLang="ja-JP" sz="2400" dirty="0" smtClean="0">
                <a:solidFill>
                  <a:srgbClr val="FF0000"/>
                </a:solidFill>
              </a:rPr>
              <a:t>We can predict </a:t>
            </a:r>
            <a:r>
              <a:rPr lang="en-US" altLang="ja-JP" sz="2400" dirty="0">
                <a:solidFill>
                  <a:srgbClr val="FF0000"/>
                </a:solidFill>
              </a:rPr>
              <a:t>pair transition strength in realistic </a:t>
            </a:r>
            <a:r>
              <a:rPr lang="en-US" altLang="ja-JP" sz="2400" dirty="0" smtClean="0">
                <a:solidFill>
                  <a:srgbClr val="FF0000"/>
                </a:solidFill>
              </a:rPr>
              <a:t>nuclei</a:t>
            </a:r>
            <a:endParaRPr lang="en-US" sz="2400" dirty="0">
              <a:solidFill>
                <a:srgbClr val="FF0000"/>
              </a:solidFill>
            </a:endParaRPr>
          </a:p>
        </p:txBody>
      </p:sp>
    </p:spTree>
    <p:extLst>
      <p:ext uri="{BB962C8B-B14F-4D97-AF65-F5344CB8AC3E}">
        <p14:creationId xmlns:p14="http://schemas.microsoft.com/office/powerpoint/2010/main" val="342160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830" y="2"/>
            <a:ext cx="7886700" cy="1325563"/>
          </a:xfrm>
        </p:spPr>
        <p:txBody>
          <a:bodyPr/>
          <a:lstStyle/>
          <a:p>
            <a:r>
              <a:rPr lang="en-US" altLang="ja-JP" sz="3200" u="sng" dirty="0" smtClean="0"/>
              <a:t>Outline</a:t>
            </a:r>
            <a:r>
              <a:rPr kumimoji="1" lang="en-US" altLang="ja-JP" u="sng" dirty="0" smtClean="0">
                <a:solidFill>
                  <a:schemeClr val="bg1">
                    <a:lumMod val="50000"/>
                  </a:schemeClr>
                </a:solidFill>
              </a:rPr>
              <a:t> </a:t>
            </a:r>
            <a:endParaRPr kumimoji="1" lang="ja-JP" altLang="en-US" u="sng" dirty="0">
              <a:solidFill>
                <a:schemeClr val="bg1">
                  <a:lumMod val="50000"/>
                </a:schemeClr>
              </a:solidFill>
            </a:endParaRPr>
          </a:p>
        </p:txBody>
      </p:sp>
      <p:sp>
        <p:nvSpPr>
          <p:cNvPr id="3" name="コンテンツ プレースホルダー 2"/>
          <p:cNvSpPr>
            <a:spLocks noGrp="1"/>
          </p:cNvSpPr>
          <p:nvPr>
            <p:ph idx="1"/>
          </p:nvPr>
        </p:nvSpPr>
        <p:spPr>
          <a:xfrm>
            <a:off x="628650" y="1099485"/>
            <a:ext cx="7654880" cy="1064166"/>
          </a:xfrm>
        </p:spPr>
        <p:txBody>
          <a:bodyPr>
            <a:normAutofit/>
          </a:bodyPr>
          <a:lstStyle/>
          <a:p>
            <a:r>
              <a:rPr lang="en-US" altLang="ja-JP" dirty="0" smtClean="0">
                <a:solidFill>
                  <a:schemeClr val="bg2">
                    <a:lumMod val="90000"/>
                  </a:schemeClr>
                </a:solidFill>
                <a:latin typeface="Arial Black" panose="020B0A04020102020204" pitchFamily="34" charset="0"/>
              </a:rPr>
              <a:t>Introduction</a:t>
            </a:r>
          </a:p>
          <a:p>
            <a:pPr marL="457200" lvl="1" indent="0">
              <a:buNone/>
            </a:pPr>
            <a:r>
              <a:rPr lang="en-US" altLang="ja-JP" sz="2000" dirty="0" smtClean="0">
                <a:solidFill>
                  <a:schemeClr val="bg2">
                    <a:lumMod val="90000"/>
                  </a:schemeClr>
                </a:solidFill>
                <a:latin typeface="Arial Black" panose="020B0A04020102020204" pitchFamily="34" charset="0"/>
              </a:rPr>
              <a:t>Pairing collective motion, Motivation</a:t>
            </a:r>
          </a:p>
        </p:txBody>
      </p:sp>
      <p:sp>
        <p:nvSpPr>
          <p:cNvPr id="5" name="正方形/長方形 4"/>
          <p:cNvSpPr/>
          <p:nvPr/>
        </p:nvSpPr>
        <p:spPr>
          <a:xfrm>
            <a:off x="628650" y="2346608"/>
            <a:ext cx="8051712" cy="2123658"/>
          </a:xfrm>
          <a:prstGeom prst="rect">
            <a:avLst/>
          </a:prstGeom>
        </p:spPr>
        <p:txBody>
          <a:bodyPr wrap="square">
            <a:spAutoFit/>
          </a:bodyPr>
          <a:lstStyle/>
          <a:p>
            <a:pPr marL="457200" indent="-457200">
              <a:buFont typeface="Arial" panose="020B0604020202020204" pitchFamily="34" charset="0"/>
              <a:buChar char="•"/>
            </a:pPr>
            <a:r>
              <a:rPr kumimoji="1" lang="en-US" altLang="ja-JP" sz="2800" dirty="0" smtClean="0">
                <a:solidFill>
                  <a:schemeClr val="accent2">
                    <a:lumMod val="50000"/>
                  </a:schemeClr>
                </a:solidFill>
                <a:latin typeface="Arial Black" panose="020B0A04020102020204" pitchFamily="34" charset="0"/>
              </a:rPr>
              <a:t>Dynamics in nuclear pairing model</a:t>
            </a:r>
          </a:p>
          <a:p>
            <a:pPr marL="971550" lvl="1" indent="-514350">
              <a:buFont typeface="+mj-lt"/>
              <a:buAutoNum type="arabicPeriod"/>
            </a:pPr>
            <a:r>
              <a:rPr kumimoji="1" lang="en-US" altLang="ja-JP" sz="2400" dirty="0">
                <a:solidFill>
                  <a:schemeClr val="bg2">
                    <a:lumMod val="90000"/>
                  </a:schemeClr>
                </a:solidFill>
                <a:latin typeface="Arial Black" panose="020B0A04020102020204" pitchFamily="34" charset="0"/>
              </a:rPr>
              <a:t>E</a:t>
            </a:r>
            <a:r>
              <a:rPr kumimoji="1" lang="en-US" altLang="ja-JP" sz="2400" dirty="0" smtClean="0">
                <a:solidFill>
                  <a:schemeClr val="bg2">
                    <a:lumMod val="90000"/>
                  </a:schemeClr>
                </a:solidFill>
                <a:latin typeface="Arial Black" panose="020B0A04020102020204" pitchFamily="34" charset="0"/>
              </a:rPr>
              <a:t>xact solution</a:t>
            </a:r>
          </a:p>
          <a:p>
            <a:pPr marL="971550" lvl="1" indent="-514350">
              <a:buFont typeface="+mj-lt"/>
              <a:buAutoNum type="arabicPeriod"/>
            </a:pPr>
            <a:r>
              <a:rPr kumimoji="1" lang="en-US" altLang="ja-JP" sz="2400" dirty="0" smtClean="0">
                <a:solidFill>
                  <a:srgbClr val="C55A11"/>
                </a:solidFill>
                <a:latin typeface="Arial Black" panose="020B0A04020102020204" pitchFamily="34" charset="0"/>
              </a:rPr>
              <a:t>Approximation method</a:t>
            </a:r>
          </a:p>
          <a:p>
            <a:endParaRPr kumimoji="1" lang="en-US" altLang="ja-JP" sz="2800" dirty="0">
              <a:solidFill>
                <a:schemeClr val="accent2">
                  <a:lumMod val="50000"/>
                </a:schemeClr>
              </a:solidFill>
              <a:latin typeface="Arial Black" panose="020B0A04020102020204" pitchFamily="34" charset="0"/>
            </a:endParaRPr>
          </a:p>
          <a:p>
            <a:pPr marL="457200" indent="-457200">
              <a:buFont typeface="Arial" panose="020B0604020202020204" pitchFamily="34" charset="0"/>
              <a:buChar char="•"/>
            </a:pPr>
            <a:r>
              <a:rPr kumimoji="1" lang="en-US" altLang="ja-JP" sz="2800" dirty="0" smtClean="0">
                <a:solidFill>
                  <a:schemeClr val="bg2">
                    <a:lumMod val="90000"/>
                  </a:schemeClr>
                </a:solidFill>
                <a:latin typeface="Arial Black" panose="020B0A04020102020204" pitchFamily="34" charset="0"/>
              </a:rPr>
              <a:t>Summary</a:t>
            </a:r>
            <a:r>
              <a:rPr kumimoji="1" lang="en-US" altLang="ja-JP" sz="2800" dirty="0" smtClean="0">
                <a:solidFill>
                  <a:schemeClr val="accent2">
                    <a:lumMod val="50000"/>
                  </a:schemeClr>
                </a:solidFill>
                <a:latin typeface="Arial Black" panose="020B0A04020102020204" pitchFamily="34" charset="0"/>
              </a:rPr>
              <a:t> </a:t>
            </a:r>
            <a:endParaRPr kumimoji="1" lang="ja-JP" altLang="en-US" sz="28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330881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62081" y="14253"/>
            <a:ext cx="7705239" cy="785678"/>
          </a:xfrm>
        </p:spPr>
        <p:txBody>
          <a:bodyPr>
            <a:normAutofit/>
          </a:bodyPr>
          <a:lstStyle/>
          <a:p>
            <a:r>
              <a:rPr lang="en-US" altLang="ja-JP" sz="3200" u="sng" dirty="0" smtClean="0"/>
              <a:t>Why we apply approximation method?</a:t>
            </a:r>
            <a:endParaRPr kumimoji="1" lang="ja-JP" altLang="en-US" sz="3200" u="sng" dirty="0"/>
          </a:p>
        </p:txBody>
      </p:sp>
      <p:sp>
        <p:nvSpPr>
          <p:cNvPr id="5" name="テキスト ボックス 4"/>
          <p:cNvSpPr txBox="1"/>
          <p:nvPr/>
        </p:nvSpPr>
        <p:spPr>
          <a:xfrm>
            <a:off x="489396" y="1068947"/>
            <a:ext cx="7377924" cy="2954655"/>
          </a:xfrm>
          <a:prstGeom prst="rect">
            <a:avLst/>
          </a:prstGeom>
          <a:noFill/>
        </p:spPr>
        <p:txBody>
          <a:bodyPr wrap="square" rtlCol="0">
            <a:spAutoFit/>
          </a:bodyPr>
          <a:lstStyle/>
          <a:p>
            <a:pPr marL="457200" indent="-457200">
              <a:buFont typeface="+mj-lt"/>
              <a:buAutoNum type="arabicPeriod"/>
            </a:pPr>
            <a:r>
              <a:rPr lang="en-US" sz="2400" dirty="0" smtClean="0"/>
              <a:t>Understand classical picture of pairing dynamics</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en-US" sz="2400" dirty="0" smtClean="0"/>
              <a:t>Explore reasonable method to describe pairing dynamics in realistic system from microscopic </a:t>
            </a:r>
            <a:r>
              <a:rPr lang="en-US" sz="2400" dirty="0" smtClean="0"/>
              <a:t>theory</a:t>
            </a:r>
            <a:endParaRPr lang="en-US" sz="2400" dirty="0" smtClean="0"/>
          </a:p>
          <a:p>
            <a:endParaRPr lang="en-US" dirty="0"/>
          </a:p>
        </p:txBody>
      </p:sp>
      <p:sp>
        <p:nvSpPr>
          <p:cNvPr id="2" name="正方形/長方形 1"/>
          <p:cNvSpPr/>
          <p:nvPr/>
        </p:nvSpPr>
        <p:spPr>
          <a:xfrm>
            <a:off x="1033293" y="1494156"/>
            <a:ext cx="4696350" cy="830997"/>
          </a:xfrm>
          <a:prstGeom prst="rect">
            <a:avLst/>
          </a:prstGeom>
        </p:spPr>
        <p:txBody>
          <a:bodyPr wrap="none">
            <a:spAutoFit/>
          </a:bodyPr>
          <a:lstStyle/>
          <a:p>
            <a:pPr marL="285750" indent="-285750">
              <a:buFont typeface="Wingdings" panose="05000000000000000000" pitchFamily="2" charset="2"/>
              <a:buChar char="§"/>
            </a:pPr>
            <a:r>
              <a:rPr lang="en-US" sz="2400" dirty="0" smtClean="0">
                <a:solidFill>
                  <a:srgbClr val="843C0C"/>
                </a:solidFill>
                <a:sym typeface="Wingdings" panose="05000000000000000000" pitchFamily="2" charset="2"/>
              </a:rPr>
              <a:t>Classical t</a:t>
            </a:r>
            <a:r>
              <a:rPr lang="en-US" sz="2400" dirty="0" smtClean="0">
                <a:solidFill>
                  <a:srgbClr val="843C0C"/>
                </a:solidFill>
                <a:sym typeface="Wingdings" panose="05000000000000000000" pitchFamily="2" charset="2"/>
              </a:rPr>
              <a:t>rajectory </a:t>
            </a:r>
            <a:r>
              <a:rPr lang="en-US" sz="2400" dirty="0" smtClean="0">
                <a:solidFill>
                  <a:srgbClr val="843C0C"/>
                </a:solidFill>
                <a:sym typeface="Wingdings" panose="05000000000000000000" pitchFamily="2" charset="2"/>
              </a:rPr>
              <a:t>in phase space</a:t>
            </a:r>
          </a:p>
          <a:p>
            <a:pPr marL="285750" indent="-285750">
              <a:buFont typeface="Wingdings" panose="05000000000000000000" pitchFamily="2" charset="2"/>
              <a:buChar char="§"/>
            </a:pPr>
            <a:r>
              <a:rPr lang="en-US" sz="2400" dirty="0" smtClean="0">
                <a:solidFill>
                  <a:srgbClr val="843C0C"/>
                </a:solidFill>
                <a:sym typeface="Wingdings" panose="05000000000000000000" pitchFamily="2" charset="2"/>
              </a:rPr>
              <a:t>Collective coordinate</a:t>
            </a:r>
          </a:p>
        </p:txBody>
      </p:sp>
      <p:sp>
        <p:nvSpPr>
          <p:cNvPr id="11" name="正方形/長方形 10"/>
          <p:cNvSpPr/>
          <p:nvPr/>
        </p:nvSpPr>
        <p:spPr>
          <a:xfrm>
            <a:off x="1033293" y="3792769"/>
            <a:ext cx="6186309" cy="461665"/>
          </a:xfrm>
          <a:prstGeom prst="rect">
            <a:avLst/>
          </a:prstGeom>
        </p:spPr>
        <p:txBody>
          <a:bodyPr wrap="none">
            <a:spAutoFit/>
          </a:bodyPr>
          <a:lstStyle/>
          <a:p>
            <a:pPr marL="285750" indent="-285750">
              <a:buFont typeface="Wingdings" panose="05000000000000000000" pitchFamily="2" charset="2"/>
              <a:buChar char="§"/>
            </a:pPr>
            <a:r>
              <a:rPr lang="en-US" sz="2400" dirty="0" smtClean="0">
                <a:solidFill>
                  <a:srgbClr val="843C0C"/>
                </a:solidFill>
                <a:sym typeface="Wingdings" panose="05000000000000000000" pitchFamily="2" charset="2"/>
              </a:rPr>
              <a:t>Combine some new approach with DFT (HFB) </a:t>
            </a:r>
            <a:endParaRPr lang="en-US" sz="2400" dirty="0">
              <a:solidFill>
                <a:srgbClr val="843C0C"/>
              </a:solidFill>
              <a:sym typeface="Wingdings" panose="05000000000000000000" pitchFamily="2" charset="2"/>
            </a:endParaRPr>
          </a:p>
        </p:txBody>
      </p:sp>
    </p:spTree>
    <p:extLst>
      <p:ext uri="{BB962C8B-B14F-4D97-AF65-F5344CB8AC3E}">
        <p14:creationId xmlns:p14="http://schemas.microsoft.com/office/powerpoint/2010/main" val="28347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610275" y="5419673"/>
            <a:ext cx="2013308" cy="400110"/>
          </a:xfrm>
          <a:prstGeom prst="rect">
            <a:avLst/>
          </a:prstGeom>
        </p:spPr>
        <p:txBody>
          <a:bodyPr wrap="none">
            <a:spAutoFit/>
          </a:bodyPr>
          <a:lstStyle/>
          <a:p>
            <a:r>
              <a:rPr lang="en-US" altLang="ja-JP" sz="2000" b="1" dirty="0" smtClean="0">
                <a:solidFill>
                  <a:schemeClr val="accent2">
                    <a:lumMod val="50000"/>
                  </a:schemeClr>
                </a:solidFill>
              </a:rPr>
              <a:t>Many variables…</a:t>
            </a:r>
            <a:endParaRPr lang="en-US" altLang="ja-JP" sz="2000" b="1" dirty="0">
              <a:solidFill>
                <a:schemeClr val="accent2">
                  <a:lumMod val="50000"/>
                </a:schemeClr>
              </a:solidFill>
            </a:endParaRPr>
          </a:p>
        </p:txBody>
      </p:sp>
      <p:sp>
        <p:nvSpPr>
          <p:cNvPr id="37" name="正方形/長方形 36"/>
          <p:cNvSpPr/>
          <p:nvPr/>
        </p:nvSpPr>
        <p:spPr>
          <a:xfrm>
            <a:off x="6099247" y="5117546"/>
            <a:ext cx="1893532" cy="400110"/>
          </a:xfrm>
          <a:prstGeom prst="rect">
            <a:avLst/>
          </a:prstGeom>
        </p:spPr>
        <p:txBody>
          <a:bodyPr wrap="none">
            <a:spAutoFit/>
          </a:bodyPr>
          <a:lstStyle/>
          <a:p>
            <a:r>
              <a:rPr lang="en-US" altLang="ja-JP" sz="2000" b="1" dirty="0" smtClean="0">
                <a:solidFill>
                  <a:schemeClr val="accent2">
                    <a:lumMod val="50000"/>
                  </a:schemeClr>
                </a:solidFill>
              </a:rPr>
              <a:t>A few variables!</a:t>
            </a:r>
            <a:endParaRPr lang="en-US" altLang="ja-JP" sz="2000" b="1" dirty="0">
              <a:solidFill>
                <a:schemeClr val="accent2">
                  <a:lumMod val="50000"/>
                </a:schemeClr>
              </a:solidFill>
            </a:endParaRPr>
          </a:p>
        </p:txBody>
      </p:sp>
      <p:grpSp>
        <p:nvGrpSpPr>
          <p:cNvPr id="38" name="グループ化 37"/>
          <p:cNvGrpSpPr/>
          <p:nvPr/>
        </p:nvGrpSpPr>
        <p:grpSpPr>
          <a:xfrm>
            <a:off x="1229900" y="3307357"/>
            <a:ext cx="2808974" cy="2189689"/>
            <a:chOff x="6342569" y="625524"/>
            <a:chExt cx="2808974" cy="2189689"/>
          </a:xfrm>
        </p:grpSpPr>
        <p:grpSp>
          <p:nvGrpSpPr>
            <p:cNvPr id="39" name="グループ化 38"/>
            <p:cNvGrpSpPr/>
            <p:nvPr/>
          </p:nvGrpSpPr>
          <p:grpSpPr>
            <a:xfrm>
              <a:off x="6342569" y="625524"/>
              <a:ext cx="2808974" cy="2189689"/>
              <a:chOff x="6174443" y="704346"/>
              <a:chExt cx="2808974" cy="2189689"/>
            </a:xfrm>
          </p:grpSpPr>
          <p:cxnSp>
            <p:nvCxnSpPr>
              <p:cNvPr id="41" name="直線コネクタ 40"/>
              <p:cNvCxnSpPr/>
              <p:nvPr/>
            </p:nvCxnSpPr>
            <p:spPr>
              <a:xfrm flipH="1" flipV="1">
                <a:off x="7292176" y="851083"/>
                <a:ext cx="0" cy="935877"/>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6174443" y="704346"/>
                <a:ext cx="2808974" cy="2189689"/>
                <a:chOff x="6174443" y="704346"/>
                <a:chExt cx="2808974" cy="2189689"/>
              </a:xfrm>
            </p:grpSpPr>
            <p:grpSp>
              <p:nvGrpSpPr>
                <p:cNvPr id="43" name="グループ化 42"/>
                <p:cNvGrpSpPr/>
                <p:nvPr/>
              </p:nvGrpSpPr>
              <p:grpSpPr>
                <a:xfrm>
                  <a:off x="6487425" y="1786960"/>
                  <a:ext cx="2027925" cy="845317"/>
                  <a:chOff x="6228206" y="1631338"/>
                  <a:chExt cx="2027925" cy="845317"/>
                </a:xfrm>
              </p:grpSpPr>
              <p:cxnSp>
                <p:nvCxnSpPr>
                  <p:cNvPr id="51" name="直線コネクタ 50"/>
                  <p:cNvCxnSpPr/>
                  <p:nvPr/>
                </p:nvCxnSpPr>
                <p:spPr>
                  <a:xfrm>
                    <a:off x="7018986" y="1639687"/>
                    <a:ext cx="123714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018985" y="1643545"/>
                    <a:ext cx="1237145" cy="1440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018985" y="1663667"/>
                    <a:ext cx="1237145" cy="2880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6228206" y="1654144"/>
                    <a:ext cx="790778" cy="59504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6436986" y="1639687"/>
                    <a:ext cx="609599" cy="74709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6663358" y="1639311"/>
                    <a:ext cx="382940" cy="8373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6923555" y="1645793"/>
                    <a:ext cx="109402" cy="8274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018984" y="1631338"/>
                    <a:ext cx="729455" cy="77668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4" name="正方形/長方形 43"/>
                <p:cNvSpPr/>
                <p:nvPr/>
              </p:nvSpPr>
              <p:spPr>
                <a:xfrm>
                  <a:off x="7246230" y="2243201"/>
                  <a:ext cx="530915" cy="369332"/>
                </a:xfrm>
                <a:prstGeom prst="rect">
                  <a:avLst/>
                </a:prstGeom>
              </p:spPr>
              <p:txBody>
                <a:bodyPr wrap="none">
                  <a:spAutoFit/>
                </a:bodyPr>
                <a:lstStyle/>
                <a:p>
                  <a:r>
                    <a:rPr lang="ja-JP" altLang="en-US" dirty="0" smtClean="0"/>
                    <a:t>・・・</a:t>
                  </a:r>
                  <a:endParaRPr lang="en-US" dirty="0"/>
                </a:p>
              </p:txBody>
            </p:sp>
            <p:sp>
              <p:nvSpPr>
                <p:cNvPr id="45" name="正方形/長方形 44"/>
                <p:cNvSpPr/>
                <p:nvPr/>
              </p:nvSpPr>
              <p:spPr>
                <a:xfrm>
                  <a:off x="7789725" y="2021640"/>
                  <a:ext cx="530915" cy="369332"/>
                </a:xfrm>
                <a:prstGeom prst="rect">
                  <a:avLst/>
                </a:prstGeom>
              </p:spPr>
              <p:txBody>
                <a:bodyPr wrap="none">
                  <a:spAutoFit/>
                </a:bodyPr>
                <a:lstStyle/>
                <a:p>
                  <a:r>
                    <a:rPr lang="ja-JP" altLang="en-US" dirty="0" smtClean="0"/>
                    <a:t>・・・</a:t>
                  </a:r>
                  <a:endParaRPr lang="en-US" dirty="0"/>
                </a:p>
              </p:txBody>
            </p:sp>
            <mc:AlternateContent xmlns:mc="http://schemas.openxmlformats.org/markup-compatibility/2006" xmlns:a14="http://schemas.microsoft.com/office/drawing/2010/main">
              <mc:Choice Requires="a14">
                <p:sp>
                  <p:nvSpPr>
                    <p:cNvPr id="46" name="正方形/長方形 45"/>
                    <p:cNvSpPr/>
                    <p:nvPr/>
                  </p:nvSpPr>
                  <p:spPr>
                    <a:xfrm>
                      <a:off x="6174443" y="2303666"/>
                      <a:ext cx="4424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1</m:t>
                                </m:r>
                              </m:sub>
                            </m:sSub>
                          </m:oMath>
                        </m:oMathPara>
                      </a14:m>
                      <a:endParaRPr lang="en-US" dirty="0"/>
                    </a:p>
                  </p:txBody>
                </p:sp>
              </mc:Choice>
              <mc:Fallback xmlns="">
                <p:sp>
                  <p:nvSpPr>
                    <p:cNvPr id="64" name="正方形/長方形 63"/>
                    <p:cNvSpPr>
                      <a:spLocks noRot="1" noChangeAspect="1" noMove="1" noResize="1" noEditPoints="1" noAdjustHandles="1" noChangeArrowheads="1" noChangeShapeType="1" noTextEdit="1"/>
                    </p:cNvSpPr>
                    <p:nvPr/>
                  </p:nvSpPr>
                  <p:spPr>
                    <a:xfrm>
                      <a:off x="6174443" y="2303666"/>
                      <a:ext cx="442493" cy="369332"/>
                    </a:xfrm>
                    <a:prstGeom prst="rect">
                      <a:avLst/>
                    </a:prstGeom>
                    <a:blipFill rotWithShape="0">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6428668" y="2524703"/>
                      <a:ext cx="447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2</m:t>
                                </m:r>
                              </m:sub>
                            </m:sSub>
                          </m:oMath>
                        </m:oMathPara>
                      </a14:m>
                      <a:endParaRPr lang="en-US"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6428668" y="2524703"/>
                      <a:ext cx="447815" cy="369332"/>
                    </a:xfrm>
                    <a:prstGeom prst="rect">
                      <a:avLst/>
                    </a:prstGeom>
                    <a:blipFill rotWithShape="0">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正方形/長方形 47"/>
                    <p:cNvSpPr/>
                    <p:nvPr/>
                  </p:nvSpPr>
                  <p:spPr>
                    <a:xfrm>
                      <a:off x="7941363" y="2473859"/>
                      <a:ext cx="4673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𝛼</m:t>
                                </m:r>
                              </m:sub>
                            </m:sSub>
                          </m:oMath>
                        </m:oMathPara>
                      </a14:m>
                      <a:endParaRPr lang="en-US"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7941363" y="2473859"/>
                      <a:ext cx="467307" cy="369332"/>
                    </a:xfrm>
                    <a:prstGeom prst="rect">
                      <a:avLst/>
                    </a:prstGeom>
                    <a:blipFill rotWithShape="0">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8502837" y="1596103"/>
                      <a:ext cx="4805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𝑁</m:t>
                                </m:r>
                              </m:sub>
                            </m:sSub>
                          </m:oMath>
                        </m:oMathPara>
                      </a14:m>
                      <a:endParaRPr lang="en-US"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8502837" y="1596103"/>
                      <a:ext cx="480580" cy="369332"/>
                    </a:xfrm>
                    <a:prstGeom prst="rect">
                      <a:avLst/>
                    </a:prstGeom>
                    <a:blipFill rotWithShape="0">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7309145" y="704346"/>
                      <a:ext cx="7011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𝜉</m:t>
                            </m:r>
                            <m:r>
                              <a:rPr lang="en-US" b="0" i="1" smtClean="0">
                                <a:latin typeface="Cambria Math" panose="02040503050406030204" pitchFamily="18" charset="0"/>
                              </a:rPr>
                              <m:t>)</m:t>
                            </m:r>
                          </m:oMath>
                        </m:oMathPara>
                      </a14:m>
                      <a:endParaRPr lang="en-US"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7309145" y="704346"/>
                      <a:ext cx="701153" cy="369332"/>
                    </a:xfrm>
                    <a:prstGeom prst="rect">
                      <a:avLst/>
                    </a:prstGeom>
                    <a:blipFill rotWithShape="0">
                      <a:blip r:embed="rId11"/>
                      <a:stretch>
                        <a:fillRect b="-11475"/>
                      </a:stretch>
                    </a:blipFill>
                  </p:spPr>
                  <p:txBody>
                    <a:bodyPr/>
                    <a:lstStyle/>
                    <a:p>
                      <a:r>
                        <a:rPr lang="en-US">
                          <a:noFill/>
                        </a:rPr>
                        <a:t> </a:t>
                      </a:r>
                    </a:p>
                  </p:txBody>
                </p:sp>
              </mc:Fallback>
            </mc:AlternateContent>
          </p:grpSp>
        </p:grpSp>
        <p:sp>
          <p:nvSpPr>
            <p:cNvPr id="40" name="フリーフォーム 39"/>
            <p:cNvSpPr/>
            <p:nvPr/>
          </p:nvSpPr>
          <p:spPr>
            <a:xfrm>
              <a:off x="6908346" y="1351283"/>
              <a:ext cx="1484712" cy="917411"/>
            </a:xfrm>
            <a:custGeom>
              <a:avLst/>
              <a:gdLst>
                <a:gd name="connsiteX0" fmla="*/ 0 w 1429555"/>
                <a:gd name="connsiteY0" fmla="*/ 180305 h 1214969"/>
                <a:gd name="connsiteX1" fmla="*/ 90152 w 1429555"/>
                <a:gd name="connsiteY1" fmla="*/ 1030310 h 1214969"/>
                <a:gd name="connsiteX2" fmla="*/ 412124 w 1429555"/>
                <a:gd name="connsiteY2" fmla="*/ 734096 h 1214969"/>
                <a:gd name="connsiteX3" fmla="*/ 746975 w 1429555"/>
                <a:gd name="connsiteY3" fmla="*/ 1184857 h 1214969"/>
                <a:gd name="connsiteX4" fmla="*/ 1159098 w 1429555"/>
                <a:gd name="connsiteY4" fmla="*/ 1043189 h 1214969"/>
                <a:gd name="connsiteX5" fmla="*/ 1429555 w 1429555"/>
                <a:gd name="connsiteY5" fmla="*/ 0 h 121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555" h="1214969">
                  <a:moveTo>
                    <a:pt x="0" y="180305"/>
                  </a:moveTo>
                  <a:cubicBezTo>
                    <a:pt x="10732" y="559158"/>
                    <a:pt x="21465" y="938011"/>
                    <a:pt x="90152" y="1030310"/>
                  </a:cubicBezTo>
                  <a:cubicBezTo>
                    <a:pt x="158839" y="1122609"/>
                    <a:pt x="302654" y="708338"/>
                    <a:pt x="412124" y="734096"/>
                  </a:cubicBezTo>
                  <a:cubicBezTo>
                    <a:pt x="521595" y="759854"/>
                    <a:pt x="622479" y="1133342"/>
                    <a:pt x="746975" y="1184857"/>
                  </a:cubicBezTo>
                  <a:cubicBezTo>
                    <a:pt x="871471" y="1236372"/>
                    <a:pt x="1045335" y="1240665"/>
                    <a:pt x="1159098" y="1043189"/>
                  </a:cubicBezTo>
                  <a:cubicBezTo>
                    <a:pt x="1272861" y="845713"/>
                    <a:pt x="1367307" y="191037"/>
                    <a:pt x="1429555" y="0"/>
                  </a:cubicBez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グループ化 58"/>
          <p:cNvGrpSpPr/>
          <p:nvPr/>
        </p:nvGrpSpPr>
        <p:grpSpPr>
          <a:xfrm>
            <a:off x="6002137" y="3489655"/>
            <a:ext cx="2011626" cy="1734298"/>
            <a:chOff x="6826384" y="3728695"/>
            <a:chExt cx="2011626" cy="1734298"/>
          </a:xfrm>
        </p:grpSpPr>
        <p:grpSp>
          <p:nvGrpSpPr>
            <p:cNvPr id="60" name="グループ化 59"/>
            <p:cNvGrpSpPr/>
            <p:nvPr/>
          </p:nvGrpSpPr>
          <p:grpSpPr>
            <a:xfrm>
              <a:off x="6984772" y="3728695"/>
              <a:ext cx="1853238" cy="1734298"/>
              <a:chOff x="6810860" y="704346"/>
              <a:chExt cx="1853238" cy="1734298"/>
            </a:xfrm>
          </p:grpSpPr>
          <p:cxnSp>
            <p:nvCxnSpPr>
              <p:cNvPr id="62" name="直線コネクタ 61"/>
              <p:cNvCxnSpPr/>
              <p:nvPr/>
            </p:nvCxnSpPr>
            <p:spPr>
              <a:xfrm flipH="1" flipV="1">
                <a:off x="7292176" y="851083"/>
                <a:ext cx="0" cy="935877"/>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6810860" y="704346"/>
                <a:ext cx="1853238" cy="1734298"/>
                <a:chOff x="6810860" y="704346"/>
                <a:chExt cx="1853238" cy="1734298"/>
              </a:xfrm>
            </p:grpSpPr>
            <p:grpSp>
              <p:nvGrpSpPr>
                <p:cNvPr id="64" name="グループ化 63"/>
                <p:cNvGrpSpPr/>
                <p:nvPr/>
              </p:nvGrpSpPr>
              <p:grpSpPr>
                <a:xfrm>
                  <a:off x="6813733" y="1780769"/>
                  <a:ext cx="1405413" cy="377135"/>
                  <a:chOff x="6554514" y="1625147"/>
                  <a:chExt cx="1405413" cy="377135"/>
                </a:xfrm>
              </p:grpSpPr>
              <p:cxnSp>
                <p:nvCxnSpPr>
                  <p:cNvPr id="68" name="直線コネクタ 67"/>
                  <p:cNvCxnSpPr/>
                  <p:nvPr/>
                </p:nvCxnSpPr>
                <p:spPr>
                  <a:xfrm flipV="1">
                    <a:off x="7018986" y="1625147"/>
                    <a:ext cx="940941"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6554514" y="1654144"/>
                    <a:ext cx="464470" cy="34813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5" name="正方形/長方形 64"/>
                    <p:cNvSpPr/>
                    <p:nvPr/>
                  </p:nvSpPr>
                  <p:spPr>
                    <a:xfrm>
                      <a:off x="6810860" y="2069312"/>
                      <a:ext cx="460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6810860" y="2069312"/>
                      <a:ext cx="460126" cy="369332"/>
                    </a:xfrm>
                    <a:prstGeom prst="rect">
                      <a:avLst/>
                    </a:prstGeom>
                    <a:blipFill rotWithShape="0">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正方形/長方形 65"/>
                    <p:cNvSpPr/>
                    <p:nvPr/>
                  </p:nvSpPr>
                  <p:spPr>
                    <a:xfrm>
                      <a:off x="8198650" y="1614070"/>
                      <a:ext cx="465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oMath>
                        </m:oMathPara>
                      </a14:m>
                      <a:endParaRPr lang="en-US" dirty="0"/>
                    </a:p>
                  </p:txBody>
                </p:sp>
              </mc:Choice>
              <mc:Fallback xmlns="">
                <p:sp>
                  <p:nvSpPr>
                    <p:cNvPr id="80" name="正方形/長方形 79"/>
                    <p:cNvSpPr>
                      <a:spLocks noRot="1" noChangeAspect="1" noMove="1" noResize="1" noEditPoints="1" noAdjustHandles="1" noChangeArrowheads="1" noChangeShapeType="1" noTextEdit="1"/>
                    </p:cNvSpPr>
                    <p:nvPr/>
                  </p:nvSpPr>
                  <p:spPr>
                    <a:xfrm>
                      <a:off x="8198650" y="1614070"/>
                      <a:ext cx="465448" cy="369332"/>
                    </a:xfrm>
                    <a:prstGeom prst="rect">
                      <a:avLst/>
                    </a:prstGeom>
                    <a:blipFill rotWithShape="0">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正方形/長方形 66"/>
                    <p:cNvSpPr/>
                    <p:nvPr/>
                  </p:nvSpPr>
                  <p:spPr>
                    <a:xfrm>
                      <a:off x="7309145" y="704346"/>
                      <a:ext cx="7135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m:oMathPara>
                      </a14:m>
                      <a:endParaRPr lang="en-US"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309145" y="704346"/>
                      <a:ext cx="713529" cy="369332"/>
                    </a:xfrm>
                    <a:prstGeom prst="rect">
                      <a:avLst/>
                    </a:prstGeom>
                    <a:blipFill rotWithShape="0">
                      <a:blip r:embed="rId14"/>
                      <a:stretch>
                        <a:fillRect b="-13115"/>
                      </a:stretch>
                    </a:blipFill>
                  </p:spPr>
                  <p:txBody>
                    <a:bodyPr/>
                    <a:lstStyle/>
                    <a:p>
                      <a:r>
                        <a:rPr lang="en-US">
                          <a:noFill/>
                        </a:rPr>
                        <a:t> </a:t>
                      </a:r>
                    </a:p>
                  </p:txBody>
                </p:sp>
              </mc:Fallback>
            </mc:AlternateContent>
          </p:grpSp>
        </p:grpSp>
        <p:sp>
          <p:nvSpPr>
            <p:cNvPr id="61" name="フリーフォーム 60"/>
            <p:cNvSpPr/>
            <p:nvPr/>
          </p:nvSpPr>
          <p:spPr>
            <a:xfrm>
              <a:off x="6826384" y="4253651"/>
              <a:ext cx="1263766" cy="569434"/>
            </a:xfrm>
            <a:custGeom>
              <a:avLst/>
              <a:gdLst>
                <a:gd name="connsiteX0" fmla="*/ 0 w 1266825"/>
                <a:gd name="connsiteY0" fmla="*/ 0 h 900112"/>
                <a:gd name="connsiteX1" fmla="*/ 638175 w 1266825"/>
                <a:gd name="connsiteY1" fmla="*/ 895350 h 900112"/>
                <a:gd name="connsiteX2" fmla="*/ 1266825 w 1266825"/>
                <a:gd name="connsiteY2" fmla="*/ 28575 h 900112"/>
              </a:gdLst>
              <a:ahLst/>
              <a:cxnLst>
                <a:cxn ang="0">
                  <a:pos x="connsiteX0" y="connsiteY0"/>
                </a:cxn>
                <a:cxn ang="0">
                  <a:pos x="connsiteX1" y="connsiteY1"/>
                </a:cxn>
                <a:cxn ang="0">
                  <a:pos x="connsiteX2" y="connsiteY2"/>
                </a:cxn>
              </a:cxnLst>
              <a:rect l="l" t="t" r="r" b="b"/>
              <a:pathLst>
                <a:path w="1266825" h="900112">
                  <a:moveTo>
                    <a:pt x="0" y="0"/>
                  </a:moveTo>
                  <a:cubicBezTo>
                    <a:pt x="213519" y="445294"/>
                    <a:pt x="427038" y="890588"/>
                    <a:pt x="638175" y="895350"/>
                  </a:cubicBezTo>
                  <a:cubicBezTo>
                    <a:pt x="849312" y="900112"/>
                    <a:pt x="1058068" y="464343"/>
                    <a:pt x="1266825" y="28575"/>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grpSp>
      <mc:AlternateContent xmlns:mc="http://schemas.openxmlformats.org/markup-compatibility/2006" xmlns:a14="http://schemas.microsoft.com/office/drawing/2010/main">
        <mc:Choice Requires="a14">
          <p:sp>
            <p:nvSpPr>
              <p:cNvPr id="70" name="正方形/長方形 69"/>
              <p:cNvSpPr/>
              <p:nvPr/>
            </p:nvSpPr>
            <p:spPr>
              <a:xfrm>
                <a:off x="114507" y="5984592"/>
                <a:ext cx="6332801" cy="461665"/>
              </a:xfrm>
              <a:prstGeom prst="rect">
                <a:avLst/>
              </a:prstGeom>
            </p:spPr>
            <p:txBody>
              <a:bodyPr wrap="square">
                <a:spAutoFit/>
              </a:bodyPr>
              <a:lstStyle/>
              <a:p>
                <a:pPr lvl="1"/>
                <a:r>
                  <a:rPr lang="en-US" altLang="ja-JP" sz="2400" dirty="0" smtClean="0"/>
                  <a:t>Step 4. Requantization  (ex. </a:t>
                </a:r>
                <a14:m>
                  <m:oMath xmlns:m="http://schemas.openxmlformats.org/officeDocument/2006/math">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𝑞</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𝑖</m:t>
                    </m:r>
                  </m:oMath>
                </a14:m>
                <a:r>
                  <a:rPr lang="en-US" altLang="ja-JP" sz="2400" dirty="0" smtClean="0"/>
                  <a:t>)</a:t>
                </a:r>
                <a:endParaRPr lang="en-US" altLang="ja-JP" sz="2400" dirty="0"/>
              </a:p>
            </p:txBody>
          </p:sp>
        </mc:Choice>
        <mc:Fallback xmlns="">
          <p:sp>
            <p:nvSpPr>
              <p:cNvPr id="70" name="正方形/長方形 69"/>
              <p:cNvSpPr>
                <a:spLocks noRot="1" noChangeAspect="1" noMove="1" noResize="1" noEditPoints="1" noAdjustHandles="1" noChangeArrowheads="1" noChangeShapeType="1" noTextEdit="1"/>
              </p:cNvSpPr>
              <p:nvPr/>
            </p:nvSpPr>
            <p:spPr>
              <a:xfrm>
                <a:off x="114507" y="5984592"/>
                <a:ext cx="6332801" cy="461665"/>
              </a:xfrm>
              <a:prstGeom prst="rect">
                <a:avLst/>
              </a:prstGeom>
              <a:blipFill rotWithShape="0">
                <a:blip r:embed="rId15"/>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正方形/長方形 70"/>
              <p:cNvSpPr/>
              <p:nvPr/>
            </p:nvSpPr>
            <p:spPr>
              <a:xfrm>
                <a:off x="114508" y="779548"/>
                <a:ext cx="8385549" cy="2657138"/>
              </a:xfrm>
              <a:prstGeom prst="rect">
                <a:avLst/>
              </a:prstGeom>
            </p:spPr>
            <p:txBody>
              <a:bodyPr wrap="square">
                <a:spAutoFit/>
              </a:bodyPr>
              <a:lstStyle/>
              <a:p>
                <a:pPr lvl="1">
                  <a:lnSpc>
                    <a:spcPts val="4000"/>
                  </a:lnSpc>
                </a:pPr>
                <a:r>
                  <a:rPr lang="en-US" altLang="ja-JP" sz="2400" dirty="0" smtClean="0">
                    <a:solidFill>
                      <a:schemeClr val="tx1"/>
                    </a:solidFill>
                  </a:rPr>
                  <a:t>Step 1. Create coherent state </a:t>
                </a:r>
                <a:r>
                  <a:rPr lang="en-US" altLang="ja-JP" sz="2400" dirty="0" smtClean="0"/>
                  <a:t>from</a:t>
                </a:r>
                <a:r>
                  <a:rPr lang="en-US" altLang="ja-JP" sz="2400" dirty="0" smtClean="0">
                    <a:solidFill>
                      <a:schemeClr val="tx1"/>
                    </a:solidFill>
                  </a:rPr>
                  <a:t> </a:t>
                </a:r>
                <a:r>
                  <a:rPr lang="en-US" altLang="ja-JP" sz="2400" dirty="0" err="1" smtClean="0">
                    <a:solidFill>
                      <a:schemeClr val="tx1"/>
                    </a:solidFill>
                  </a:rPr>
                  <a:t>Thouless</a:t>
                </a:r>
                <a:r>
                  <a:rPr lang="en-US" altLang="ja-JP" sz="2400" dirty="0" smtClean="0">
                    <a:solidFill>
                      <a:schemeClr val="tx1"/>
                    </a:solidFill>
                  </a:rPr>
                  <a:t> theorem </a:t>
                </a:r>
              </a:p>
              <a:p>
                <a:pPr lvl="1" algn="ctr">
                  <a:lnSpc>
                    <a:spcPts val="4000"/>
                  </a:lnSpc>
                </a:pPr>
                <a:r>
                  <a:rPr lang="en-US" sz="2400" b="0" dirty="0" smtClean="0">
                    <a:ea typeface="Cambria Math" panose="02040503050406030204" pitchFamily="18" charset="0"/>
                  </a:rPr>
                  <a:t> </a:t>
                </a:r>
                <a14:m>
                  <m:oMath xmlns:m="http://schemas.openxmlformats.org/officeDocument/2006/math">
                    <m:r>
                      <a:rPr lang="en-US" sz="2400" b="0" i="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m:t>
                    </m:r>
                    <m:nary>
                      <m:naryPr>
                        <m:chr m:val="∏"/>
                        <m:supHide m:val="on"/>
                        <m:ctrlPr>
                          <a:rPr lang="en-US" sz="2400" b="0" i="1" smtClean="0">
                            <a:latin typeface="Cambria Math" panose="02040503050406030204" pitchFamily="18" charset="0"/>
                            <a:ea typeface="Cambria Math" panose="02040503050406030204" pitchFamily="18" charset="0"/>
                          </a:rPr>
                        </m:ctrlPr>
                      </m:naryPr>
                      <m:sub>
                        <m:r>
                          <m:rPr>
                            <m:brk m:alnAt="7"/>
                          </m:rPr>
                          <a:rPr lang="en-US" sz="2400" b="0" i="1" smtClean="0">
                            <a:latin typeface="Cambria Math" panose="02040503050406030204" pitchFamily="18" charset="0"/>
                            <a:ea typeface="Cambria Math" panose="02040503050406030204" pitchFamily="18" charset="0"/>
                          </a:rPr>
                          <m:t>𝑙</m:t>
                        </m:r>
                      </m:sub>
                      <m:sup/>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ea typeface="Cambria Math" panose="02040503050406030204" pitchFamily="18" charset="0"/>
                                  </a:rPr>
                                  <m:t>𝑙</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𝑙</m:t>
                                </m:r>
                              </m:sub>
                              <m:sup>
                                <m:r>
                                  <a:rPr lang="en-US" sz="2400" b="0" i="1" smtClean="0">
                                    <a:latin typeface="Cambria Math" panose="02040503050406030204" pitchFamily="18" charset="0"/>
                                    <a:ea typeface="Cambria Math" panose="02040503050406030204" pitchFamily="18" charset="0"/>
                                  </a:rPr>
                                  <m:t>+</m:t>
                                </m:r>
                              </m:sup>
                            </m:sSubSup>
                          </m:sup>
                        </m:sSup>
                      </m:e>
                    </m:nary>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   (</m:t>
                    </m:r>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𝜒</m:t>
                        </m:r>
                      </m:e>
                      <m:sub>
                        <m:r>
                          <a:rPr lang="en-US" altLang="ja-JP" sz="2400" i="1">
                            <a:latin typeface="Cambria Math" panose="02040503050406030204" pitchFamily="18" charset="0"/>
                          </a:rPr>
                          <m:t>𝑙</m:t>
                        </m:r>
                      </m:sub>
                    </m:sSub>
                    <m:r>
                      <a:rPr lang="en-US" altLang="ja-JP" sz="2400" i="1">
                        <a:latin typeface="Cambria Math" panose="02040503050406030204" pitchFamily="18" charset="0"/>
                        <a:ea typeface="Cambria Math" panose="02040503050406030204" pitchFamily="18" charset="0"/>
                      </a:rPr>
                      <m:t>∈</m:t>
                    </m:r>
                    <m:r>
                      <a:rPr lang="en-US" altLang="ja-JP" sz="2400" b="1" i="1">
                        <a:latin typeface="Cambria Math" panose="02040503050406030204" pitchFamily="18" charset="0"/>
                        <a:ea typeface="Cambria Math" panose="02040503050406030204" pitchFamily="18" charset="0"/>
                      </a:rPr>
                      <m:t>𝑪</m:t>
                    </m:r>
                    <m:r>
                      <a:rPr lang="en-US" altLang="ja-JP" sz="2400" b="1" i="1" smtClean="0">
                        <a:latin typeface="Cambria Math" panose="02040503050406030204" pitchFamily="18" charset="0"/>
                        <a:ea typeface="Cambria Math" panose="02040503050406030204" pitchFamily="18" charset="0"/>
                      </a:rPr>
                      <m:t>)</m:t>
                    </m:r>
                  </m:oMath>
                </a14:m>
                <a:endParaRPr lang="en-US" sz="2400" dirty="0" smtClean="0"/>
              </a:p>
              <a:p>
                <a:pPr lvl="1">
                  <a:lnSpc>
                    <a:spcPts val="4000"/>
                  </a:lnSpc>
                </a:pPr>
                <a:r>
                  <a:rPr lang="en-US" sz="2400" dirty="0" smtClean="0"/>
                  <a:t>Step 2. Obtain classical Hamiltonian</a:t>
                </a:r>
              </a:p>
              <a:p>
                <a:pPr lvl="1">
                  <a:lnSpc>
                    <a:spcPts val="4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ℋ</m:t>
                      </m:r>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𝑙</m:t>
                                  </m:r>
                                </m:sub>
                              </m:sSub>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𝑙</m:t>
                                  </m:r>
                                </m:sub>
                              </m:sSub>
                            </m:e>
                          </m:d>
                        </m:e>
                      </m:d>
                      <m:r>
                        <a:rPr lang="en-US" sz="2400" b="0" i="1" smtClean="0">
                          <a:latin typeface="Cambria Math" panose="02040503050406030204" pitchFamily="18" charset="0"/>
                        </a:rPr>
                        <m:t>=⟨</m:t>
                      </m:r>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e>
                      </m:d>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m:oMathPara>
                </a14:m>
                <a:endParaRPr lang="en-US" altLang="ja-JP" sz="2800" dirty="0" smtClean="0">
                  <a:solidFill>
                    <a:schemeClr val="accent2">
                      <a:lumMod val="50000"/>
                    </a:schemeClr>
                  </a:solidFill>
                </a:endParaRPr>
              </a:p>
              <a:p>
                <a:pPr lvl="1">
                  <a:lnSpc>
                    <a:spcPts val="4000"/>
                  </a:lnSpc>
                </a:pPr>
                <a:r>
                  <a:rPr lang="en-US" altLang="ja-JP" sz="2400" dirty="0" smtClean="0"/>
                  <a:t>Step 3. Extract collective coordinate</a:t>
                </a:r>
              </a:p>
            </p:txBody>
          </p:sp>
        </mc:Choice>
        <mc:Fallback xmlns="">
          <p:sp>
            <p:nvSpPr>
              <p:cNvPr id="71" name="正方形/長方形 70"/>
              <p:cNvSpPr>
                <a:spLocks noRot="1" noChangeAspect="1" noMove="1" noResize="1" noEditPoints="1" noAdjustHandles="1" noChangeArrowheads="1" noChangeShapeType="1" noTextEdit="1"/>
              </p:cNvSpPr>
              <p:nvPr/>
            </p:nvSpPr>
            <p:spPr>
              <a:xfrm>
                <a:off x="114508" y="779548"/>
                <a:ext cx="8385549" cy="2657138"/>
              </a:xfrm>
              <a:prstGeom prst="rect">
                <a:avLst/>
              </a:prstGeom>
              <a:blipFill rotWithShape="0">
                <a:blip r:embed="rId16"/>
                <a:stretch>
                  <a:fillRect b="-2523"/>
                </a:stretch>
              </a:blipFill>
            </p:spPr>
            <p:txBody>
              <a:bodyPr/>
              <a:lstStyle/>
              <a:p>
                <a:r>
                  <a:rPr lang="en-US">
                    <a:noFill/>
                  </a:rPr>
                  <a:t> </a:t>
                </a:r>
              </a:p>
            </p:txBody>
          </p:sp>
        </mc:Fallback>
      </mc:AlternateContent>
      <p:sp>
        <p:nvSpPr>
          <p:cNvPr id="73" name="下矢印 72"/>
          <p:cNvSpPr/>
          <p:nvPr/>
        </p:nvSpPr>
        <p:spPr>
          <a:xfrm rot="16200000">
            <a:off x="4565412" y="4169895"/>
            <a:ext cx="541029" cy="689346"/>
          </a:xfrm>
          <a:prstGeom prst="downArrow">
            <a:avLst/>
          </a:prstGeom>
          <a:solidFill>
            <a:schemeClr val="accent2">
              <a:lumMod val="50000"/>
            </a:schemeClr>
          </a:solidFill>
          <a:ln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74" name="正方形/長方形 73"/>
              <p:cNvSpPr/>
              <p:nvPr/>
            </p:nvSpPr>
            <p:spPr>
              <a:xfrm>
                <a:off x="3509914" y="3709191"/>
                <a:ext cx="250786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𝜉</m:t>
                          </m:r>
                          <m:r>
                            <a:rPr lang="en-US" sz="2000" b="0" i="1" smtClean="0">
                              <a:latin typeface="Cambria Math" panose="02040503050406030204" pitchFamily="18" charset="0"/>
                            </a:rPr>
                            <m:t>,</m:t>
                          </m:r>
                          <m:r>
                            <a:rPr lang="en-US" sz="2000" b="0" i="1" smtClean="0">
                              <a:latin typeface="Cambria Math" panose="02040503050406030204" pitchFamily="18" charset="0"/>
                            </a:rPr>
                            <m:t>𝜋</m:t>
                          </m:r>
                        </m:e>
                      </m:d>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m:rPr>
                              <m:sty m:val="p"/>
                            </m:rPr>
                            <a:rPr lang="en-US" sz="2000" b="0" i="1" smtClean="0">
                              <a:latin typeface="Cambria Math" panose="02040503050406030204" pitchFamily="18" charset="0"/>
                            </a:rPr>
                            <m:t>coll</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𝑞</m:t>
                          </m:r>
                          <m:r>
                            <a:rPr lang="en-US" sz="2000" b="0" i="1" smtClean="0">
                              <a:latin typeface="Cambria Math" panose="02040503050406030204" pitchFamily="18" charset="0"/>
                            </a:rPr>
                            <m:t>,</m:t>
                          </m:r>
                          <m:r>
                            <a:rPr lang="en-US" sz="2000" b="0" i="1" smtClean="0">
                              <a:latin typeface="Cambria Math" panose="02040503050406030204" pitchFamily="18" charset="0"/>
                            </a:rPr>
                            <m:t>𝑝</m:t>
                          </m:r>
                        </m:e>
                      </m:d>
                    </m:oMath>
                  </m:oMathPara>
                </a14:m>
                <a:endParaRPr lang="en-US" sz="2000" dirty="0"/>
              </a:p>
            </p:txBody>
          </p:sp>
        </mc:Choice>
        <mc:Fallback xmlns="">
          <p:sp>
            <p:nvSpPr>
              <p:cNvPr id="74" name="正方形/長方形 73"/>
              <p:cNvSpPr>
                <a:spLocks noRot="1" noChangeAspect="1" noMove="1" noResize="1" noEditPoints="1" noAdjustHandles="1" noChangeArrowheads="1" noChangeShapeType="1" noTextEdit="1"/>
              </p:cNvSpPr>
              <p:nvPr/>
            </p:nvSpPr>
            <p:spPr>
              <a:xfrm>
                <a:off x="3509914" y="3709191"/>
                <a:ext cx="2507866" cy="400110"/>
              </a:xfrm>
              <a:prstGeom prst="rect">
                <a:avLst/>
              </a:prstGeom>
              <a:blipFill rotWithShape="0">
                <a:blip r:embed="rId17"/>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正方形/長方形 74"/>
              <p:cNvSpPr/>
              <p:nvPr/>
            </p:nvSpPr>
            <p:spPr>
              <a:xfrm>
                <a:off x="5190267" y="1921848"/>
                <a:ext cx="1825307" cy="372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m:t>
                                      </m:r>
                                    </m:sup>
                                  </m:sSup>
                                </m:sub>
                              </m:sSub>
                            </m:e>
                          </m:d>
                        </m:e>
                        <m:sub>
                          <m:r>
                            <a:rPr lang="en-US" b="0" i="1" smtClean="0">
                              <a:latin typeface="Cambria Math" panose="02040503050406030204" pitchFamily="18" charset="0"/>
                            </a:rPr>
                            <m:t>𝑃𝐵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𝑙</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m:t>
                              </m:r>
                            </m:sup>
                          </m:sSup>
                        </m:sub>
                      </m:sSub>
                    </m:oMath>
                  </m:oMathPara>
                </a14:m>
                <a:endParaRPr lang="en-US" dirty="0"/>
              </a:p>
            </p:txBody>
          </p:sp>
        </mc:Choice>
        <mc:Fallback xmlns="">
          <p:sp>
            <p:nvSpPr>
              <p:cNvPr id="75" name="正方形/長方形 74"/>
              <p:cNvSpPr>
                <a:spLocks noRot="1" noChangeAspect="1" noMove="1" noResize="1" noEditPoints="1" noAdjustHandles="1" noChangeArrowheads="1" noChangeShapeType="1" noTextEdit="1"/>
              </p:cNvSpPr>
              <p:nvPr/>
            </p:nvSpPr>
            <p:spPr>
              <a:xfrm>
                <a:off x="5190267" y="1921848"/>
                <a:ext cx="1825307" cy="372538"/>
              </a:xfrm>
              <a:prstGeom prst="rect">
                <a:avLst/>
              </a:prstGeom>
              <a:blipFill rotWithShape="0">
                <a:blip r:embed="rId18"/>
                <a:stretch>
                  <a:fillRect b="-14754"/>
                </a:stretch>
              </a:blipFill>
            </p:spPr>
            <p:txBody>
              <a:bodyPr/>
              <a:lstStyle/>
              <a:p>
                <a:r>
                  <a:rPr lang="en-US">
                    <a:noFill/>
                  </a:rPr>
                  <a:t> </a:t>
                </a:r>
              </a:p>
            </p:txBody>
          </p:sp>
        </mc:Fallback>
      </mc:AlternateContent>
      <p:sp>
        <p:nvSpPr>
          <p:cNvPr id="76" name="タイトル 1"/>
          <p:cNvSpPr>
            <a:spLocks noGrp="1"/>
          </p:cNvSpPr>
          <p:nvPr>
            <p:ph type="title"/>
          </p:nvPr>
        </p:nvSpPr>
        <p:spPr>
          <a:xfrm>
            <a:off x="162081" y="1065"/>
            <a:ext cx="7658905" cy="994172"/>
          </a:xfrm>
        </p:spPr>
        <p:txBody>
          <a:bodyPr>
            <a:normAutofit/>
          </a:bodyPr>
          <a:lstStyle/>
          <a:p>
            <a:r>
              <a:rPr kumimoji="1" lang="en-US" altLang="ja-JP" sz="3200" u="sng" dirty="0" smtClean="0"/>
              <a:t>Quantization of TDHFB</a:t>
            </a:r>
            <a:endParaRPr kumimoji="1" lang="ja-JP" altLang="en-US" sz="3200" u="sng" dirty="0"/>
          </a:p>
        </p:txBody>
      </p:sp>
      <p:sp>
        <p:nvSpPr>
          <p:cNvPr id="3" name="正方形/長方形 2"/>
          <p:cNvSpPr/>
          <p:nvPr/>
        </p:nvSpPr>
        <p:spPr>
          <a:xfrm>
            <a:off x="504967" y="2933776"/>
            <a:ext cx="4715697" cy="408510"/>
          </a:xfrm>
          <a:prstGeom prst="rect">
            <a:avLst/>
          </a:prstGeom>
          <a:noFill/>
          <a:ln w="63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正方形/長方形 1"/>
              <p:cNvSpPr/>
              <p:nvPr/>
            </p:nvSpPr>
            <p:spPr>
              <a:xfrm>
                <a:off x="5780254" y="5445714"/>
                <a:ext cx="2636171"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𝐻</m:t>
                          </m:r>
                        </m:e>
                        <m:sub>
                          <m:r>
                            <m:rPr>
                              <m:sty m:val="p"/>
                            </m:rPr>
                            <a:rPr lang="en-US" i="1">
                              <a:latin typeface="Cambria Math" panose="02040503050406030204" pitchFamily="18" charset="0"/>
                            </a:rPr>
                            <m:t>coll</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𝑞</m:t>
                              </m:r>
                            </m:e>
                          </m: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m:oMathPara>
                </a14:m>
                <a:endParaRPr lang="en-US" dirty="0"/>
              </a:p>
            </p:txBody>
          </p:sp>
        </mc:Choice>
        <mc:Fallback xmlns="">
          <p:sp>
            <p:nvSpPr>
              <p:cNvPr id="2" name="正方形/長方形 1"/>
              <p:cNvSpPr>
                <a:spLocks noRot="1" noChangeAspect="1" noMove="1" noResize="1" noEditPoints="1" noAdjustHandles="1" noChangeArrowheads="1" noChangeShapeType="1" noTextEdit="1"/>
              </p:cNvSpPr>
              <p:nvPr/>
            </p:nvSpPr>
            <p:spPr>
              <a:xfrm>
                <a:off x="5780254" y="5445714"/>
                <a:ext cx="2636171" cy="659411"/>
              </a:xfrm>
              <a:prstGeom prst="rect">
                <a:avLst/>
              </a:prstGeom>
              <a:blipFill rotWithShape="0">
                <a:blip r:embed="rId19"/>
                <a:stretch>
                  <a:fillRect/>
                </a:stretch>
              </a:blipFill>
            </p:spPr>
            <p:txBody>
              <a:bodyPr/>
              <a:lstStyle/>
              <a:p>
                <a:r>
                  <a:rPr lang="en-US">
                    <a:noFill/>
                  </a:rPr>
                  <a:t> </a:t>
                </a:r>
              </a:p>
            </p:txBody>
          </p:sp>
        </mc:Fallback>
      </mc:AlternateContent>
      <p:sp>
        <p:nvSpPr>
          <p:cNvPr id="72" name="正方形/長方形 71"/>
          <p:cNvSpPr/>
          <p:nvPr/>
        </p:nvSpPr>
        <p:spPr>
          <a:xfrm>
            <a:off x="520900" y="5983913"/>
            <a:ext cx="2989014" cy="408510"/>
          </a:xfrm>
          <a:prstGeom prst="rect">
            <a:avLst/>
          </a:prstGeom>
          <a:noFill/>
          <a:ln w="63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テキスト ボックス 76"/>
          <p:cNvSpPr txBox="1"/>
          <p:nvPr/>
        </p:nvSpPr>
        <p:spPr>
          <a:xfrm flipH="1">
            <a:off x="193319" y="1337422"/>
            <a:ext cx="1514713" cy="523220"/>
          </a:xfrm>
          <a:prstGeom prst="rect">
            <a:avLst/>
          </a:prstGeom>
          <a:noFill/>
        </p:spPr>
        <p:txBody>
          <a:bodyPr wrap="square" rtlCol="0">
            <a:spAutoFit/>
          </a:bodyPr>
          <a:lstStyle/>
          <a:p>
            <a:r>
              <a:rPr kumimoji="1" lang="en-US" altLang="ja-JP" sz="2800" dirty="0" smtClean="0">
                <a:solidFill>
                  <a:srgbClr val="0070C0"/>
                </a:solidFill>
              </a:rPr>
              <a:t>TDHFB</a:t>
            </a:r>
            <a:endParaRPr kumimoji="1" lang="ja-JP" altLang="en-US" sz="2800" dirty="0">
              <a:solidFill>
                <a:srgbClr val="0070C0"/>
              </a:solidFill>
            </a:endParaRPr>
          </a:p>
        </p:txBody>
      </p:sp>
      <p:sp>
        <p:nvSpPr>
          <p:cNvPr id="78" name="右大かっこ 77"/>
          <p:cNvSpPr/>
          <p:nvPr/>
        </p:nvSpPr>
        <p:spPr>
          <a:xfrm flipH="1">
            <a:off x="227287" y="1042884"/>
            <a:ext cx="185120" cy="1151862"/>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344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617682" y="3337330"/>
            <a:ext cx="3182538" cy="338554"/>
          </a:xfrm>
          <a:prstGeom prst="rect">
            <a:avLst/>
          </a:prstGeom>
        </p:spPr>
        <p:txBody>
          <a:bodyPr wrap="none">
            <a:spAutoFit/>
          </a:bodyPr>
          <a:lstStyle/>
          <a:p>
            <a:r>
              <a:rPr lang="en-US" altLang="ja-JP" sz="1600" dirty="0" smtClean="0"/>
              <a:t>T. </a:t>
            </a:r>
            <a:r>
              <a:rPr lang="en-US" altLang="ja-JP" sz="1600" dirty="0" err="1" smtClean="0"/>
              <a:t>Nakatsukasa</a:t>
            </a:r>
            <a:r>
              <a:rPr lang="en-US" altLang="ja-JP" sz="1600" dirty="0" smtClean="0"/>
              <a:t>, PTEP 01A207 (2012)</a:t>
            </a:r>
            <a:endParaRPr lang="en-US" sz="1600" dirty="0"/>
          </a:p>
        </p:txBody>
      </p:sp>
      <p:grpSp>
        <p:nvGrpSpPr>
          <p:cNvPr id="17" name="グループ化 16"/>
          <p:cNvGrpSpPr/>
          <p:nvPr/>
        </p:nvGrpSpPr>
        <p:grpSpPr>
          <a:xfrm>
            <a:off x="1269561" y="861407"/>
            <a:ext cx="3878781" cy="2357938"/>
            <a:chOff x="5247298" y="850265"/>
            <a:chExt cx="3878781" cy="2357938"/>
          </a:xfrm>
        </p:grpSpPr>
        <p:sp>
          <p:nvSpPr>
            <p:cNvPr id="23" name="テキスト ボックス 22"/>
            <p:cNvSpPr txBox="1"/>
            <p:nvPr/>
          </p:nvSpPr>
          <p:spPr>
            <a:xfrm>
              <a:off x="5247298" y="1051312"/>
              <a:ext cx="3878781" cy="2156891"/>
            </a:xfrm>
            <a:prstGeom prst="rect">
              <a:avLst/>
            </a:prstGeom>
            <a:solidFill>
              <a:schemeClr val="bg1"/>
            </a:solidFill>
            <a:ln w="63500" cmpd="dbl">
              <a:solidFill>
                <a:schemeClr val="accent1">
                  <a:lumMod val="75000"/>
                </a:schemeClr>
              </a:solidFill>
            </a:ln>
          </p:spPr>
          <p:txBody>
            <a:bodyPr wrap="squar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28" name="正方形/長方形 27"/>
                <p:cNvSpPr/>
                <p:nvPr/>
              </p:nvSpPr>
              <p:spPr>
                <a:xfrm>
                  <a:off x="5508180" y="928297"/>
                  <a:ext cx="3617899" cy="2275238"/>
                </a:xfrm>
                <a:prstGeom prst="rect">
                  <a:avLst/>
                </a:prstGeom>
              </p:spPr>
              <p:txBody>
                <a:bodyPr wrap="square">
                  <a:spAutoFit/>
                </a:bodyPr>
                <a:lstStyle/>
                <a:p>
                  <a:endParaRPr lang="en-US" dirty="0" smtClean="0"/>
                </a:p>
                <a:p>
                  <a:r>
                    <a:rPr lang="en-US" sz="2000" dirty="0"/>
                    <a:t>(1) </a:t>
                  </a:r>
                  <a:r>
                    <a:rPr lang="en-US" altLang="ja-JP" sz="2000" dirty="0" smtClean="0"/>
                    <a:t>Moving </a:t>
                  </a:r>
                  <a:r>
                    <a:rPr lang="en-US" altLang="ja-JP" sz="2000" dirty="0"/>
                    <a:t>HFB </a:t>
                  </a:r>
                  <a:r>
                    <a:rPr lang="en-US" altLang="ja-JP" sz="2000" dirty="0" smtClean="0"/>
                    <a:t>eq</a:t>
                  </a:r>
                  <a:r>
                    <a:rPr lang="en-US" altLang="ja-JP" sz="2000" dirty="0"/>
                    <a:t>.</a:t>
                  </a:r>
                  <a:endParaRPr lang="en-US" sz="2000" dirty="0"/>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𝛼</m:t>
                            </m:r>
                          </m:sub>
                        </m:sSub>
                        <m:r>
                          <a:rPr lang="en-US" sz="2000" i="1">
                            <a:latin typeface="Cambria Math" panose="02040503050406030204" pitchFamily="18" charset="0"/>
                          </a:rPr>
                          <m:t>=</m:t>
                        </m:r>
                        <m:r>
                          <a:rPr lang="en-US" sz="2000" i="1">
                            <a:latin typeface="Cambria Math" panose="02040503050406030204" pitchFamily="18" charset="0"/>
                          </a:rPr>
                          <m:t>𝜆</m:t>
                        </m:r>
                        <m:r>
                          <a:rPr lang="en-US" sz="2000" b="0" i="1" smtClean="0">
                            <a:latin typeface="Cambria Math" panose="02040503050406030204" pitchFamily="18" charset="0"/>
                          </a:rPr>
                          <m:t>𝑓</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𝛼</m:t>
                            </m:r>
                          </m:sub>
                        </m:sSub>
                      </m:oMath>
                    </m:oMathPara>
                  </a14:m>
                  <a:endParaRPr lang="en-US" sz="2000" dirty="0"/>
                </a:p>
                <a:p>
                  <a:r>
                    <a:rPr lang="en-US" sz="2000" dirty="0"/>
                    <a:t>(2) </a:t>
                  </a:r>
                  <a:r>
                    <a:rPr lang="en-US" altLang="ja-JP" sz="2000" dirty="0" smtClean="0"/>
                    <a:t>Moving covariant </a:t>
                  </a:r>
                  <a:r>
                    <a:rPr lang="en-US" altLang="ja-JP" sz="2000" dirty="0"/>
                    <a:t>QRPA  eq.</a:t>
                  </a:r>
                  <a:endParaRPr lang="en-US" sz="2000" dirty="0"/>
                </a:p>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𝛽𝛾</m:t>
                                    </m:r>
                                  </m:sup>
                                </m:sSup>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𝛼𝛾</m:t>
                                    </m:r>
                                  </m:sub>
                                </m:sSub>
                                <m:r>
                                  <a:rPr lang="en-US" sz="2000" b="0" i="1" smtClean="0">
                                    <a:latin typeface="Cambria Math" panose="02040503050406030204" pitchFamily="18" charset="0"/>
                                  </a:rPr>
                                  <m:t>𝑓</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𝛽</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𝜔</m:t>
                                    </m:r>
                                  </m:e>
                                  <m:sup>
                                    <m:r>
                                      <a:rPr lang="en-US" sz="2000" i="1">
                                        <a:latin typeface="Cambria Math" panose="02040503050406030204" pitchFamily="18" charset="0"/>
                                      </a:rPr>
                                      <m:t>2</m:t>
                                    </m:r>
                                  </m:sup>
                                </m:sSup>
                                <m:r>
                                  <a:rPr lang="en-US" sz="2000" b="0" i="1" smtClean="0">
                                    <a:latin typeface="Cambria Math" panose="02040503050406030204" pitchFamily="18" charset="0"/>
                                  </a:rPr>
                                  <m:t>𝑓</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𝛼</m:t>
                                    </m:r>
                                  </m:sub>
                                </m:sSub>
                              </m:e>
                              <m:e>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𝛽𝛾</m:t>
                                    </m:r>
                                  </m:sup>
                                </m:sSup>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m:t>
                                    </m:r>
                                  </m:e>
                                  <m:sub>
                                    <m:r>
                                      <a:rPr lang="en-US" sz="2000" i="1">
                                        <a:latin typeface="Cambria Math" panose="02040503050406030204" pitchFamily="18" charset="0"/>
                                      </a:rPr>
                                      <m:t>𝛼𝛾</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𝛼</m:t>
                                    </m:r>
                                  </m:sup>
                                </m:sSup>
                                <m:r>
                                  <a:rPr lang="en-US" sz="2000" b="0" i="1" smtClean="0">
                                    <a:latin typeface="Cambria Math" panose="02040503050406030204" pitchFamily="18" charset="0"/>
                                  </a:rPr>
                                  <m:t>,</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𝜔</m:t>
                                    </m:r>
                                  </m:e>
                                  <m:sup>
                                    <m:r>
                                      <a:rPr lang="en-US"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𝛽</m:t>
                                    </m:r>
                                  </m:sup>
                                </m:sSup>
                                <m:r>
                                  <a:rPr lang="en-US" sz="2000" b="0" i="1" smtClean="0">
                                    <a:latin typeface="Cambria Math" panose="02040503050406030204" pitchFamily="18" charset="0"/>
                                  </a:rPr>
                                  <m:t>,</m:t>
                                </m:r>
                              </m:e>
                            </m:eqArr>
                          </m:e>
                        </m:d>
                      </m:oMath>
                    </m:oMathPara>
                  </a14:m>
                  <a:endParaRPr lang="en-US"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5508180" y="928297"/>
                  <a:ext cx="3617899" cy="2275238"/>
                </a:xfrm>
                <a:prstGeom prst="rect">
                  <a:avLst/>
                </a:prstGeom>
                <a:blipFill rotWithShape="0">
                  <a:blip r:embed="rId3"/>
                  <a:stretch>
                    <a:fillRect l="-1684"/>
                  </a:stretch>
                </a:blipFill>
              </p:spPr>
              <p:txBody>
                <a:bodyPr/>
                <a:lstStyle/>
                <a:p>
                  <a:r>
                    <a:rPr lang="en-US">
                      <a:noFill/>
                    </a:rPr>
                    <a:t> </a:t>
                  </a:r>
                </a:p>
              </p:txBody>
            </p:sp>
          </mc:Fallback>
        </mc:AlternateContent>
        <p:sp>
          <p:nvSpPr>
            <p:cNvPr id="30" name="正方形/長方形 29"/>
            <p:cNvSpPr/>
            <p:nvPr/>
          </p:nvSpPr>
          <p:spPr>
            <a:xfrm>
              <a:off x="6226428" y="850265"/>
              <a:ext cx="1947969" cy="400110"/>
            </a:xfrm>
            <a:prstGeom prst="rect">
              <a:avLst/>
            </a:prstGeom>
            <a:solidFill>
              <a:schemeClr val="bg1"/>
            </a:solidFill>
          </p:spPr>
          <p:txBody>
            <a:bodyPr wrap="none">
              <a:spAutoFit/>
            </a:bodyPr>
            <a:lstStyle/>
            <a:p>
              <a:r>
                <a:rPr lang="en-US" altLang="ja-JP" sz="2000" dirty="0" smtClean="0">
                  <a:solidFill>
                    <a:srgbClr val="0070C0"/>
                  </a:solidFill>
                  <a:latin typeface="Aharoni" panose="02010803020104030203" pitchFamily="2" charset="-79"/>
                  <a:cs typeface="Aharoni" panose="02010803020104030203" pitchFamily="2" charset="-79"/>
                </a:rPr>
                <a:t>Basic equation</a:t>
              </a:r>
              <a:endParaRPr lang="en-US" sz="2000" dirty="0">
                <a:solidFill>
                  <a:srgbClr val="0070C0"/>
                </a:solidFill>
                <a:latin typeface="Aharoni" panose="02010803020104030203" pitchFamily="2" charset="-79"/>
                <a:cs typeface="Aharoni" panose="02010803020104030203" pitchFamily="2" charset="-79"/>
              </a:endParaRPr>
            </a:p>
          </p:txBody>
        </p:sp>
      </p:grpSp>
      <p:sp>
        <p:nvSpPr>
          <p:cNvPr id="63" name="タイトル 1"/>
          <p:cNvSpPr txBox="1">
            <a:spLocks/>
          </p:cNvSpPr>
          <p:nvPr/>
        </p:nvSpPr>
        <p:spPr>
          <a:xfrm>
            <a:off x="162081" y="1065"/>
            <a:ext cx="7658905"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3200" u="sng" dirty="0">
                <a:solidFill>
                  <a:srgbClr val="FF0000"/>
                </a:solidFill>
              </a:rPr>
              <a:t>1D</a:t>
            </a:r>
            <a:r>
              <a:rPr kumimoji="1" lang="ja-JP" altLang="en-US" sz="3200" u="sng" dirty="0"/>
              <a:t> </a:t>
            </a:r>
            <a:r>
              <a:rPr kumimoji="1" lang="en-US" altLang="ja-JP" sz="3200" u="sng" dirty="0"/>
              <a:t>self-consistent collective coordinate (SCC)</a:t>
            </a:r>
            <a:endParaRPr kumimoji="1" lang="ja-JP" altLang="en-US" sz="3200" u="sng" dirty="0"/>
          </a:p>
        </p:txBody>
      </p:sp>
      <p:grpSp>
        <p:nvGrpSpPr>
          <p:cNvPr id="101" name="グループ化 100"/>
          <p:cNvGrpSpPr/>
          <p:nvPr/>
        </p:nvGrpSpPr>
        <p:grpSpPr>
          <a:xfrm>
            <a:off x="715388" y="4096380"/>
            <a:ext cx="2999775" cy="2213569"/>
            <a:chOff x="930777" y="4473745"/>
            <a:chExt cx="2999775" cy="2213569"/>
          </a:xfrm>
        </p:grpSpPr>
        <p:grpSp>
          <p:nvGrpSpPr>
            <p:cNvPr id="102" name="グループ化 101"/>
            <p:cNvGrpSpPr/>
            <p:nvPr/>
          </p:nvGrpSpPr>
          <p:grpSpPr>
            <a:xfrm>
              <a:off x="1301879" y="4960218"/>
              <a:ext cx="2048730" cy="1339624"/>
              <a:chOff x="1301879" y="4960218"/>
              <a:chExt cx="2048730" cy="1339624"/>
            </a:xfrm>
          </p:grpSpPr>
          <p:sp>
            <p:nvSpPr>
              <p:cNvPr id="154" name="正方形/長方形 153"/>
              <p:cNvSpPr/>
              <p:nvPr/>
            </p:nvSpPr>
            <p:spPr>
              <a:xfrm>
                <a:off x="2352425" y="5448007"/>
                <a:ext cx="389850" cy="584775"/>
              </a:xfrm>
              <a:prstGeom prst="rect">
                <a:avLst/>
              </a:prstGeom>
            </p:spPr>
            <p:txBody>
              <a:bodyPr wrap="none">
                <a:spAutoFit/>
              </a:bodyPr>
              <a:lstStyle/>
              <a:p>
                <a:r>
                  <a:rPr lang="en-US" sz="3200" b="1" dirty="0">
                    <a:solidFill>
                      <a:schemeClr val="accent5">
                        <a:lumMod val="50000"/>
                      </a:schemeClr>
                    </a:solidFill>
                  </a:rPr>
                  <a:t>+</a:t>
                </a:r>
                <a:endParaRPr lang="en-US" sz="2800" b="1" dirty="0">
                  <a:solidFill>
                    <a:schemeClr val="accent5">
                      <a:lumMod val="50000"/>
                    </a:schemeClr>
                  </a:solidFill>
                </a:endParaRPr>
              </a:p>
            </p:txBody>
          </p:sp>
          <p:sp>
            <p:nvSpPr>
              <p:cNvPr id="155" name="正方形/長方形 154"/>
              <p:cNvSpPr/>
              <p:nvPr/>
            </p:nvSpPr>
            <p:spPr>
              <a:xfrm>
                <a:off x="2553788" y="5426601"/>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56" name="正方形/長方形 155"/>
              <p:cNvSpPr/>
              <p:nvPr/>
            </p:nvSpPr>
            <p:spPr>
              <a:xfrm>
                <a:off x="2720911" y="5308651"/>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57" name="正方形/長方形 156"/>
              <p:cNvSpPr/>
              <p:nvPr/>
            </p:nvSpPr>
            <p:spPr>
              <a:xfrm>
                <a:off x="2886166" y="5125970"/>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58" name="正方形/長方形 157"/>
              <p:cNvSpPr/>
              <p:nvPr/>
            </p:nvSpPr>
            <p:spPr>
              <a:xfrm>
                <a:off x="3012055" y="4960218"/>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59" name="正方形/長方形 158"/>
              <p:cNvSpPr/>
              <p:nvPr/>
            </p:nvSpPr>
            <p:spPr>
              <a:xfrm>
                <a:off x="2175870" y="5561949"/>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60" name="正方形/長方形 159"/>
              <p:cNvSpPr/>
              <p:nvPr/>
            </p:nvSpPr>
            <p:spPr>
              <a:xfrm>
                <a:off x="1939501" y="5573386"/>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61" name="正方形/長方形 160"/>
              <p:cNvSpPr/>
              <p:nvPr/>
            </p:nvSpPr>
            <p:spPr>
              <a:xfrm>
                <a:off x="1718729" y="5593192"/>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62" name="正方形/長方形 161"/>
              <p:cNvSpPr/>
              <p:nvPr/>
            </p:nvSpPr>
            <p:spPr>
              <a:xfrm>
                <a:off x="1484950" y="5654634"/>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63" name="正方形/長方形 162"/>
              <p:cNvSpPr/>
              <p:nvPr/>
            </p:nvSpPr>
            <p:spPr>
              <a:xfrm>
                <a:off x="1301879" y="5838177"/>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grpSp>
        <p:grpSp>
          <p:nvGrpSpPr>
            <p:cNvPr id="104" name="グループ化 103"/>
            <p:cNvGrpSpPr/>
            <p:nvPr/>
          </p:nvGrpSpPr>
          <p:grpSpPr>
            <a:xfrm>
              <a:off x="930777" y="4473745"/>
              <a:ext cx="2999775" cy="2213569"/>
              <a:chOff x="930777" y="4473745"/>
              <a:chExt cx="2999775" cy="2213569"/>
            </a:xfrm>
          </p:grpSpPr>
          <p:grpSp>
            <p:nvGrpSpPr>
              <p:cNvPr id="105" name="グループ化 104"/>
              <p:cNvGrpSpPr/>
              <p:nvPr/>
            </p:nvGrpSpPr>
            <p:grpSpPr>
              <a:xfrm>
                <a:off x="930777" y="4473745"/>
                <a:ext cx="2999775" cy="2213569"/>
                <a:chOff x="5769735" y="4840616"/>
                <a:chExt cx="2302820" cy="1792004"/>
              </a:xfrm>
            </p:grpSpPr>
            <mc:AlternateContent xmlns:mc="http://schemas.openxmlformats.org/markup-compatibility/2006" xmlns:a14="http://schemas.microsoft.com/office/drawing/2010/main">
              <mc:Choice Requires="a14">
                <p:sp>
                  <p:nvSpPr>
                    <p:cNvPr id="108" name="テキスト ボックス 52"/>
                    <p:cNvSpPr txBox="1"/>
                    <p:nvPr/>
                  </p:nvSpPr>
                  <p:spPr>
                    <a:xfrm>
                      <a:off x="7611410" y="5970921"/>
                      <a:ext cx="461145" cy="30475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5" name="テキスト ボックス 52"/>
                    <p:cNvSpPr txBox="1">
                      <a:spLocks noRot="1" noChangeAspect="1" noMove="1" noResize="1" noEditPoints="1" noAdjustHandles="1" noChangeArrowheads="1" noChangeShapeType="1" noTextEdit="1"/>
                    </p:cNvSpPr>
                    <p:nvPr/>
                  </p:nvSpPr>
                  <p:spPr>
                    <a:xfrm>
                      <a:off x="7611410" y="5970921"/>
                      <a:ext cx="461145" cy="304757"/>
                    </a:xfrm>
                    <a:prstGeom prst="rect">
                      <a:avLst/>
                    </a:prstGeom>
                    <a:blipFill rotWithShape="0">
                      <a:blip r:embed="rId10"/>
                      <a:stretch>
                        <a:fillRect b="-13115"/>
                      </a:stretch>
                    </a:blipFill>
                  </p:spPr>
                  <p:txBody>
                    <a:bodyPr/>
                    <a:lstStyle/>
                    <a:p>
                      <a:r>
                        <a:rPr lang="en-US">
                          <a:noFill/>
                        </a:rPr>
                        <a:t> </a:t>
                      </a:r>
                    </a:p>
                  </p:txBody>
                </p:sp>
              </mc:Fallback>
            </mc:AlternateContent>
            <p:grpSp>
              <p:nvGrpSpPr>
                <p:cNvPr id="109" name="グループ化 108"/>
                <p:cNvGrpSpPr/>
                <p:nvPr/>
              </p:nvGrpSpPr>
              <p:grpSpPr>
                <a:xfrm>
                  <a:off x="5769735" y="4840616"/>
                  <a:ext cx="1893195" cy="1792004"/>
                  <a:chOff x="5769735" y="4840616"/>
                  <a:chExt cx="1893195" cy="1792004"/>
                </a:xfrm>
              </p:grpSpPr>
              <p:cxnSp>
                <p:nvCxnSpPr>
                  <p:cNvPr id="111" name="直線コネクタ 110"/>
                  <p:cNvCxnSpPr/>
                  <p:nvPr/>
                </p:nvCxnSpPr>
                <p:spPr>
                  <a:xfrm>
                    <a:off x="5793038" y="5970921"/>
                    <a:ext cx="1833625" cy="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700936" y="5018281"/>
                    <a:ext cx="0" cy="161433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円/楕円 147"/>
                  <p:cNvSpPr/>
                  <p:nvPr/>
                </p:nvSpPr>
                <p:spPr>
                  <a:xfrm>
                    <a:off x="6700936" y="5717997"/>
                    <a:ext cx="563016" cy="345712"/>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円/楕円 148"/>
                  <p:cNvSpPr/>
                  <p:nvPr/>
                </p:nvSpPr>
                <p:spPr>
                  <a:xfrm rot="21255683">
                    <a:off x="6459362" y="5628853"/>
                    <a:ext cx="915918" cy="58595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円/楕円 149"/>
                  <p:cNvSpPr/>
                  <p:nvPr/>
                </p:nvSpPr>
                <p:spPr>
                  <a:xfrm rot="20723701">
                    <a:off x="6056063" y="5519687"/>
                    <a:ext cx="1454016" cy="92467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1" name="テキスト ボックス 52"/>
                      <p:cNvSpPr txBox="1"/>
                      <p:nvPr/>
                    </p:nvSpPr>
                    <p:spPr>
                      <a:xfrm>
                        <a:off x="6649429" y="4840616"/>
                        <a:ext cx="666030" cy="36377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dirty="0">
                          <a:latin typeface="Microsoft YaHei" pitchFamily="34" charset="-122"/>
                          <a:ea typeface="Microsoft YaHei" pitchFamily="34" charset="-122"/>
                        </a:endParaRPr>
                      </a:p>
                    </p:txBody>
                  </p:sp>
                </mc:Choice>
                <mc:Fallback xmlns="">
                  <p:sp>
                    <p:nvSpPr>
                      <p:cNvPr id="12" name="テキスト ボックス 52"/>
                      <p:cNvSpPr txBox="1">
                        <a:spLocks noRot="1" noChangeAspect="1" noMove="1" noResize="1" noEditPoints="1" noAdjustHandles="1" noChangeArrowheads="1" noChangeShapeType="1" noTextEdit="1"/>
                      </p:cNvSpPr>
                      <p:nvPr/>
                    </p:nvSpPr>
                    <p:spPr>
                      <a:xfrm>
                        <a:off x="6649429" y="4840616"/>
                        <a:ext cx="666030" cy="363776"/>
                      </a:xfrm>
                      <a:prstGeom prst="rect">
                        <a:avLst/>
                      </a:prstGeom>
                      <a:blipFill rotWithShape="0">
                        <a:blip r:embed="rId11"/>
                        <a:stretch>
                          <a:fillRect b="-6849"/>
                        </a:stretch>
                      </a:blipFill>
                    </p:spPr>
                    <p:txBody>
                      <a:bodyPr/>
                      <a:lstStyle/>
                      <a:p>
                        <a:r>
                          <a:rPr lang="en-US">
                            <a:noFill/>
                          </a:rPr>
                          <a:t> </a:t>
                        </a:r>
                      </a:p>
                    </p:txBody>
                  </p:sp>
                </mc:Fallback>
              </mc:AlternateContent>
              <p:sp>
                <p:nvSpPr>
                  <p:cNvPr id="152" name="フリーフォーム 151"/>
                  <p:cNvSpPr/>
                  <p:nvPr/>
                </p:nvSpPr>
                <p:spPr>
                  <a:xfrm>
                    <a:off x="5769735" y="5100034"/>
                    <a:ext cx="1893195" cy="1339403"/>
                  </a:xfrm>
                  <a:custGeom>
                    <a:avLst/>
                    <a:gdLst>
                      <a:gd name="connsiteX0" fmla="*/ 1893195 w 1893195"/>
                      <a:gd name="connsiteY0" fmla="*/ 0 h 1339403"/>
                      <a:gd name="connsiteX1" fmla="*/ 1584102 w 1893195"/>
                      <a:gd name="connsiteY1" fmla="*/ 515155 h 1339403"/>
                      <a:gd name="connsiteX2" fmla="*/ 1210614 w 1893195"/>
                      <a:gd name="connsiteY2" fmla="*/ 785611 h 1339403"/>
                      <a:gd name="connsiteX3" fmla="*/ 579550 w 1893195"/>
                      <a:gd name="connsiteY3" fmla="*/ 875763 h 1339403"/>
                      <a:gd name="connsiteX4" fmla="*/ 270457 w 1893195"/>
                      <a:gd name="connsiteY4" fmla="*/ 1236372 h 1339403"/>
                      <a:gd name="connsiteX5" fmla="*/ 0 w 1893195"/>
                      <a:gd name="connsiteY5" fmla="*/ 1339403 h 13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195" h="1339403">
                        <a:moveTo>
                          <a:pt x="1893195" y="0"/>
                        </a:moveTo>
                        <a:cubicBezTo>
                          <a:pt x="1795530" y="192110"/>
                          <a:pt x="1697865" y="384220"/>
                          <a:pt x="1584102" y="515155"/>
                        </a:cubicBezTo>
                        <a:cubicBezTo>
                          <a:pt x="1470339" y="646090"/>
                          <a:pt x="1378039" y="725510"/>
                          <a:pt x="1210614" y="785611"/>
                        </a:cubicBezTo>
                        <a:cubicBezTo>
                          <a:pt x="1043189" y="845712"/>
                          <a:pt x="736243" y="800636"/>
                          <a:pt x="579550" y="875763"/>
                        </a:cubicBezTo>
                        <a:cubicBezTo>
                          <a:pt x="422857" y="950890"/>
                          <a:pt x="367049" y="1159099"/>
                          <a:pt x="270457" y="1236372"/>
                        </a:cubicBezTo>
                        <a:cubicBezTo>
                          <a:pt x="173865" y="1313645"/>
                          <a:pt x="86932" y="1326524"/>
                          <a:pt x="0" y="133940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3" name="正方形/長方形 152"/>
                      <p:cNvSpPr/>
                      <p:nvPr/>
                    </p:nvSpPr>
                    <p:spPr>
                      <a:xfrm>
                        <a:off x="5786223" y="5229854"/>
                        <a:ext cx="1405260" cy="323911"/>
                      </a:xfrm>
                      <a:prstGeom prst="rect">
                        <a:avLst/>
                      </a:prstGeom>
                    </p:spPr>
                    <p:txBody>
                      <a:bodyPr wrap="square">
                        <a:spAutoFit/>
                      </a:bodyPr>
                      <a:lstStyle/>
                      <a:p>
                        <a:r>
                          <a:rPr lang="en-US" altLang="ja-JP" sz="2000" b="0" dirty="0" smtClean="0">
                            <a:solidFill>
                              <a:srgbClr val="FF0000"/>
                            </a:solidFill>
                            <a:sym typeface="Wingdings" panose="05000000000000000000" pitchFamily="2" charset="2"/>
                          </a:rPr>
                          <a:t>Collective path</a:t>
                        </a:r>
                        <a14:m>
                          <m:oMath xmlns:m="http://schemas.openxmlformats.org/officeDocument/2006/math">
                            <m:r>
                              <a:rPr lang="en-US" altLang="ja-JP" sz="2000" b="0" i="1" smtClean="0">
                                <a:solidFill>
                                  <a:srgbClr val="FF0000"/>
                                </a:solidFill>
                                <a:latin typeface="Cambria Math" panose="02040503050406030204" pitchFamily="18" charset="0"/>
                                <a:sym typeface="Wingdings" panose="05000000000000000000" pitchFamily="2" charset="2"/>
                              </a:rPr>
                              <m:t> </m:t>
                            </m:r>
                          </m:oMath>
                        </a14:m>
                        <a:r>
                          <a:rPr lang="en-US" altLang="ja-JP" sz="2000" dirty="0" smtClean="0">
                            <a:sym typeface="Wingdings" panose="05000000000000000000" pitchFamily="2" charset="2"/>
                          </a:rPr>
                          <a:t> </a:t>
                        </a:r>
                        <a:endParaRPr lang="en-US" sz="20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5786223" y="5229854"/>
                        <a:ext cx="1405260" cy="323911"/>
                      </a:xfrm>
                      <a:prstGeom prst="rect">
                        <a:avLst/>
                      </a:prstGeom>
                      <a:blipFill rotWithShape="0">
                        <a:blip r:embed="rId12"/>
                        <a:stretch>
                          <a:fillRect l="-3333" t="-7576" b="-25758"/>
                        </a:stretch>
                      </a:blipFill>
                    </p:spPr>
                    <p:txBody>
                      <a:bodyPr/>
                      <a:lstStyle/>
                      <a:p>
                        <a:r>
                          <a:rPr lang="en-US">
                            <a:noFill/>
                          </a:rPr>
                          <a:t> </a:t>
                        </a:r>
                      </a:p>
                    </p:txBody>
                  </p:sp>
                </mc:Fallback>
              </mc:AlternateContent>
            </p:grpSp>
          </p:grpSp>
          <p:sp>
            <p:nvSpPr>
              <p:cNvPr id="106" name="上矢印 105"/>
              <p:cNvSpPr/>
              <p:nvPr/>
            </p:nvSpPr>
            <p:spPr>
              <a:xfrm rot="3242294">
                <a:off x="2837187" y="5486599"/>
                <a:ext cx="242250" cy="563863"/>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上矢印 106"/>
              <p:cNvSpPr/>
              <p:nvPr/>
            </p:nvSpPr>
            <p:spPr>
              <a:xfrm rot="15595187">
                <a:off x="2123151" y="5783875"/>
                <a:ext cx="255404" cy="534067"/>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 name="グループ化 163"/>
          <p:cNvGrpSpPr/>
          <p:nvPr/>
        </p:nvGrpSpPr>
        <p:grpSpPr>
          <a:xfrm>
            <a:off x="3846412" y="4359318"/>
            <a:ext cx="4625294" cy="1774770"/>
            <a:chOff x="3890056" y="5083230"/>
            <a:chExt cx="4625294" cy="1774770"/>
          </a:xfrm>
        </p:grpSpPr>
        <p:sp>
          <p:nvSpPr>
            <p:cNvPr id="165" name="円形吹き出し 164"/>
            <p:cNvSpPr/>
            <p:nvPr/>
          </p:nvSpPr>
          <p:spPr>
            <a:xfrm>
              <a:off x="3890056" y="5083230"/>
              <a:ext cx="4625294" cy="1774770"/>
            </a:xfrm>
            <a:prstGeom prst="wedgeEllipseCallout">
              <a:avLst>
                <a:gd name="adj1" fmla="val -79207"/>
                <a:gd name="adj2" fmla="val 4375"/>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グループ化 165"/>
            <p:cNvGrpSpPr/>
            <p:nvPr/>
          </p:nvGrpSpPr>
          <p:grpSpPr>
            <a:xfrm>
              <a:off x="4413693" y="5190819"/>
              <a:ext cx="4090448" cy="1491300"/>
              <a:chOff x="4413693" y="5190819"/>
              <a:chExt cx="4090448" cy="1491300"/>
            </a:xfrm>
          </p:grpSpPr>
          <p:grpSp>
            <p:nvGrpSpPr>
              <p:cNvPr id="167" name="グループ化 166"/>
              <p:cNvGrpSpPr/>
              <p:nvPr/>
            </p:nvGrpSpPr>
            <p:grpSpPr>
              <a:xfrm>
                <a:off x="5367263" y="5270344"/>
                <a:ext cx="2388577" cy="1411775"/>
                <a:chOff x="4910315" y="5316338"/>
                <a:chExt cx="2388577" cy="1411775"/>
              </a:xfrm>
            </p:grpSpPr>
            <p:cxnSp>
              <p:nvCxnSpPr>
                <p:cNvPr id="177" name="直線コネクタ 176"/>
                <p:cNvCxnSpPr/>
                <p:nvPr/>
              </p:nvCxnSpPr>
              <p:spPr>
                <a:xfrm>
                  <a:off x="4910315" y="6352548"/>
                  <a:ext cx="2388577" cy="11"/>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5004740" y="5316338"/>
                  <a:ext cx="13970" cy="118401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正方形/長方形 178"/>
                <p:cNvSpPr/>
                <p:nvPr/>
              </p:nvSpPr>
              <p:spPr>
                <a:xfrm>
                  <a:off x="5283025" y="5806680"/>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80" name="正方形/長方形 179"/>
                <p:cNvSpPr/>
                <p:nvPr/>
              </p:nvSpPr>
              <p:spPr>
                <a:xfrm>
                  <a:off x="6255699" y="5327039"/>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181" name="テキスト ボックス 52"/>
                    <p:cNvSpPr txBox="1"/>
                    <p:nvPr/>
                  </p:nvSpPr>
                  <p:spPr>
                    <a:xfrm>
                      <a:off x="5191911" y="6351663"/>
                      <a:ext cx="600712" cy="37645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104" name="テキスト ボックス 52"/>
                    <p:cNvSpPr txBox="1">
                      <a:spLocks noRot="1" noChangeAspect="1" noMove="1" noResize="1" noEditPoints="1" noAdjustHandles="1" noChangeArrowheads="1" noChangeShapeType="1" noTextEdit="1"/>
                    </p:cNvSpPr>
                    <p:nvPr/>
                  </p:nvSpPr>
                  <p:spPr>
                    <a:xfrm>
                      <a:off x="5191911" y="6351663"/>
                      <a:ext cx="600712" cy="376450"/>
                    </a:xfrm>
                    <a:prstGeom prst="rect">
                      <a:avLst/>
                    </a:prstGeom>
                    <a:blipFill rotWithShape="0">
                      <a:blip r:embed="rId13"/>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テキスト ボックス 52"/>
                    <p:cNvSpPr txBox="1"/>
                    <p:nvPr/>
                  </p:nvSpPr>
                  <p:spPr>
                    <a:xfrm>
                      <a:off x="5909073" y="6347548"/>
                      <a:ext cx="1370360" cy="37645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m:t>
                            </m:r>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105" name="テキスト ボックス 52"/>
                    <p:cNvSpPr txBox="1">
                      <a:spLocks noRot="1" noChangeAspect="1" noMove="1" noResize="1" noEditPoints="1" noAdjustHandles="1" noChangeArrowheads="1" noChangeShapeType="1" noTextEdit="1"/>
                    </p:cNvSpPr>
                    <p:nvPr/>
                  </p:nvSpPr>
                  <p:spPr>
                    <a:xfrm>
                      <a:off x="5909073" y="6347548"/>
                      <a:ext cx="1370360" cy="376450"/>
                    </a:xfrm>
                    <a:prstGeom prst="rect">
                      <a:avLst/>
                    </a:prstGeom>
                    <a:blipFill rotWithShape="0">
                      <a:blip r:embed="rId14"/>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8" name="テキスト ボックス 52"/>
                  <p:cNvSpPr txBox="1"/>
                  <p:nvPr/>
                </p:nvSpPr>
                <p:spPr>
                  <a:xfrm>
                    <a:off x="4851415" y="5774211"/>
                    <a:ext cx="600712" cy="4493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sz="1400" dirty="0">
                      <a:latin typeface="Microsoft YaHei" pitchFamily="34" charset="-122"/>
                      <a:ea typeface="Microsoft YaHei" pitchFamily="34" charset="-122"/>
                    </a:endParaRPr>
                  </a:p>
                </p:txBody>
              </p:sp>
            </mc:Choice>
            <mc:Fallback xmlns="">
              <p:sp>
                <p:nvSpPr>
                  <p:cNvPr id="107" name="テキスト ボックス 52"/>
                  <p:cNvSpPr txBox="1">
                    <a:spLocks noRot="1" noChangeAspect="1" noMove="1" noResize="1" noEditPoints="1" noAdjustHandles="1" noChangeArrowheads="1" noChangeShapeType="1" noTextEdit="1"/>
                  </p:cNvSpPr>
                  <p:nvPr/>
                </p:nvSpPr>
                <p:spPr>
                  <a:xfrm>
                    <a:off x="4851415" y="5774211"/>
                    <a:ext cx="600712" cy="449354"/>
                  </a:xfrm>
                  <a:prstGeom prst="rect">
                    <a:avLst/>
                  </a:prstGeom>
                  <a:blipFill rotWithShape="0">
                    <a:blip r:embed="rId15"/>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テキスト ボックス 52"/>
                  <p:cNvSpPr txBox="1"/>
                  <p:nvPr/>
                </p:nvSpPr>
                <p:spPr>
                  <a:xfrm>
                    <a:off x="4413693" y="5298310"/>
                    <a:ext cx="1163485" cy="4493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m:t>
                          </m:r>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sz="1400" dirty="0">
                      <a:latin typeface="Microsoft YaHei" pitchFamily="34" charset="-122"/>
                      <a:ea typeface="Microsoft YaHei" pitchFamily="34" charset="-122"/>
                    </a:endParaRPr>
                  </a:p>
                </p:txBody>
              </p:sp>
            </mc:Choice>
            <mc:Fallback xmlns="">
              <p:sp>
                <p:nvSpPr>
                  <p:cNvPr id="108" name="テキスト ボックス 52"/>
                  <p:cNvSpPr txBox="1">
                    <a:spLocks noRot="1" noChangeAspect="1" noMove="1" noResize="1" noEditPoints="1" noAdjustHandles="1" noChangeArrowheads="1" noChangeShapeType="1" noTextEdit="1"/>
                  </p:cNvSpPr>
                  <p:nvPr/>
                </p:nvSpPr>
                <p:spPr>
                  <a:xfrm>
                    <a:off x="4413693" y="5298310"/>
                    <a:ext cx="1163485" cy="449354"/>
                  </a:xfrm>
                  <a:prstGeom prst="rect">
                    <a:avLst/>
                  </a:prstGeom>
                  <a:blipFill rotWithShape="0">
                    <a:blip r:embed="rId16"/>
                    <a:stretch>
                      <a:fillRect b="-6757"/>
                    </a:stretch>
                  </a:blipFill>
                </p:spPr>
                <p:txBody>
                  <a:bodyPr/>
                  <a:lstStyle/>
                  <a:p>
                    <a:r>
                      <a:rPr lang="en-US">
                        <a:noFill/>
                      </a:rPr>
                      <a:t> </a:t>
                    </a:r>
                  </a:p>
                </p:txBody>
              </p:sp>
            </mc:Fallback>
          </mc:AlternateContent>
          <p:sp>
            <p:nvSpPr>
              <p:cNvPr id="170" name="上矢印 169"/>
              <p:cNvSpPr/>
              <p:nvPr/>
            </p:nvSpPr>
            <p:spPr>
              <a:xfrm rot="3870846">
                <a:off x="6291909" y="5395423"/>
                <a:ext cx="214040" cy="739721"/>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1" name="テキスト ボックス 52"/>
                  <p:cNvSpPr txBox="1"/>
                  <p:nvPr/>
                </p:nvSpPr>
                <p:spPr>
                  <a:xfrm>
                    <a:off x="6790058" y="5745551"/>
                    <a:ext cx="171408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icrosoft YaHei" pitchFamily="34" charset="-122"/>
                            </a:rPr>
                            <m:t>𝑑</m:t>
                          </m:r>
                          <m:sSup>
                            <m:sSupPr>
                              <m:ctrlPr>
                                <a:rPr lang="en-US" altLang="ja-JP" b="0" i="1" smtClean="0">
                                  <a:latin typeface="Cambria Math" panose="02040503050406030204" pitchFamily="18" charset="0"/>
                                  <a:ea typeface="Microsoft YaHei" pitchFamily="34" charset="-122"/>
                                </a:rPr>
                              </m:ctrlPr>
                            </m:sSupPr>
                            <m:e>
                              <m:r>
                                <a:rPr lang="en-US" altLang="ja-JP" b="0" i="1" smtClean="0">
                                  <a:latin typeface="Cambria Math" panose="02040503050406030204" pitchFamily="18" charset="0"/>
                                  <a:ea typeface="Microsoft YaHei" pitchFamily="34" charset="-122"/>
                                </a:rPr>
                                <m:t>𝜉</m:t>
                              </m:r>
                            </m:e>
                            <m:sup>
                              <m:r>
                                <a:rPr lang="en-US" altLang="ja-JP" b="0" i="1" smtClean="0">
                                  <a:latin typeface="Cambria Math" panose="02040503050406030204" pitchFamily="18" charset="0"/>
                                  <a:ea typeface="Microsoft YaHei" pitchFamily="34" charset="-122"/>
                                </a:rPr>
                                <m:t>𝜇</m:t>
                              </m:r>
                            </m:sup>
                          </m:sSup>
                          <m:r>
                            <a:rPr lang="en-US" altLang="ja-JP" b="0" i="1" smtClean="0">
                              <a:latin typeface="Cambria Math" panose="02040503050406030204" pitchFamily="18" charset="0"/>
                              <a:ea typeface="Microsoft YaHei" pitchFamily="34" charset="-122"/>
                            </a:rPr>
                            <m:t>=</m:t>
                          </m:r>
                          <m:sSup>
                            <m:sSupPr>
                              <m:ctrlPr>
                                <a:rPr lang="en-US" altLang="ja-JP" b="0" i="1" smtClean="0">
                                  <a:latin typeface="Cambria Math" panose="02040503050406030204" pitchFamily="18" charset="0"/>
                                  <a:ea typeface="Microsoft YaHei" pitchFamily="34" charset="-122"/>
                                </a:rPr>
                              </m:ctrlPr>
                            </m:sSupPr>
                            <m:e>
                              <m:r>
                                <a:rPr lang="en-US" altLang="ja-JP" b="0" i="1" smtClean="0">
                                  <a:latin typeface="Cambria Math" panose="02040503050406030204" pitchFamily="18" charset="0"/>
                                  <a:ea typeface="Microsoft YaHei" pitchFamily="34" charset="-122"/>
                                </a:rPr>
                                <m:t>𝑔</m:t>
                              </m:r>
                            </m:e>
                            <m:sup>
                              <m:r>
                                <a:rPr lang="en-US" altLang="ja-JP" b="0" i="1" smtClean="0">
                                  <a:latin typeface="Cambria Math" panose="02040503050406030204" pitchFamily="18" charset="0"/>
                                  <a:ea typeface="Microsoft YaHei" pitchFamily="34" charset="-122"/>
                                </a:rPr>
                                <m:t>𝜇</m:t>
                              </m:r>
                            </m:sup>
                          </m:s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𝑑𝑞</m:t>
                          </m:r>
                        </m:oMath>
                      </m:oMathPara>
                    </a14:m>
                    <a:endParaRPr lang="ja-JP" altLang="en-US" sz="1400" dirty="0">
                      <a:latin typeface="Microsoft YaHei" pitchFamily="34" charset="-122"/>
                      <a:ea typeface="Microsoft YaHei" pitchFamily="34" charset="-122"/>
                    </a:endParaRPr>
                  </a:p>
                </p:txBody>
              </p:sp>
            </mc:Choice>
            <mc:Fallback xmlns="">
              <p:sp>
                <p:nvSpPr>
                  <p:cNvPr id="111" name="テキスト ボックス 52"/>
                  <p:cNvSpPr txBox="1">
                    <a:spLocks noRot="1" noChangeAspect="1" noMove="1" noResize="1" noEditPoints="1" noAdjustHandles="1" noChangeArrowheads="1" noChangeShapeType="1" noTextEdit="1"/>
                  </p:cNvSpPr>
                  <p:nvPr/>
                </p:nvSpPr>
                <p:spPr>
                  <a:xfrm>
                    <a:off x="6790058" y="5745551"/>
                    <a:ext cx="1714083" cy="369332"/>
                  </a:xfrm>
                  <a:prstGeom prst="rect">
                    <a:avLst/>
                  </a:prstGeom>
                  <a:blipFill rotWithShape="0">
                    <a:blip r:embed="rId1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テキスト ボックス 52"/>
                  <p:cNvSpPr txBox="1"/>
                  <p:nvPr/>
                </p:nvSpPr>
                <p:spPr>
                  <a:xfrm>
                    <a:off x="5659338" y="5190819"/>
                    <a:ext cx="137036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ja-JP" b="0" i="1" smtClean="0">
                              <a:solidFill>
                                <a:srgbClr val="FF0000"/>
                              </a:solidFill>
                              <a:latin typeface="Cambria Math" panose="02040503050406030204" pitchFamily="18" charset="0"/>
                              <a:ea typeface="Microsoft YaHei" pitchFamily="34" charset="-122"/>
                            </a:rPr>
                            <m:t>𝑞</m:t>
                          </m:r>
                          <m:r>
                            <a:rPr lang="en-US" altLang="ja-JP" b="0" i="1" smtClean="0">
                              <a:solidFill>
                                <a:srgbClr val="FF0000"/>
                              </a:solidFill>
                              <a:latin typeface="Cambria Math" panose="02040503050406030204" pitchFamily="18" charset="0"/>
                              <a:ea typeface="Microsoft YaHei" pitchFamily="34" charset="-122"/>
                            </a:rPr>
                            <m:t>+</m:t>
                          </m:r>
                          <m:r>
                            <a:rPr lang="en-US" altLang="ja-JP" b="0" i="1" smtClean="0">
                              <a:solidFill>
                                <a:srgbClr val="FF0000"/>
                              </a:solidFill>
                              <a:latin typeface="Cambria Math" panose="02040503050406030204" pitchFamily="18" charset="0"/>
                              <a:ea typeface="Microsoft YaHei" pitchFamily="34" charset="-122"/>
                            </a:rPr>
                            <m:t>𝑑𝑞</m:t>
                          </m:r>
                        </m:oMath>
                      </m:oMathPara>
                    </a14:m>
                    <a:endParaRPr lang="ja-JP" altLang="en-US" sz="1400" dirty="0">
                      <a:latin typeface="Microsoft YaHei" pitchFamily="34" charset="-122"/>
                      <a:ea typeface="Microsoft YaHei" pitchFamily="34" charset="-122"/>
                    </a:endParaRPr>
                  </a:p>
                </p:txBody>
              </p:sp>
            </mc:Choice>
            <mc:Fallback xmlns="">
              <p:sp>
                <p:nvSpPr>
                  <p:cNvPr id="112" name="テキスト ボックス 52"/>
                  <p:cNvSpPr txBox="1">
                    <a:spLocks noRot="1" noChangeAspect="1" noMove="1" noResize="1" noEditPoints="1" noAdjustHandles="1" noChangeArrowheads="1" noChangeShapeType="1" noTextEdit="1"/>
                  </p:cNvSpPr>
                  <p:nvPr/>
                </p:nvSpPr>
                <p:spPr>
                  <a:xfrm>
                    <a:off x="5659338" y="5190819"/>
                    <a:ext cx="1370360" cy="369332"/>
                  </a:xfrm>
                  <a:prstGeom prst="rect">
                    <a:avLst/>
                  </a:prstGeom>
                  <a:blipFill rotWithShape="0">
                    <a:blip r:embed="rId18"/>
                    <a:stretch>
                      <a:fillRect b="-8197"/>
                    </a:stretch>
                  </a:blipFill>
                </p:spPr>
                <p:txBody>
                  <a:bodyPr/>
                  <a:lstStyle/>
                  <a:p>
                    <a:r>
                      <a:rPr lang="en-US">
                        <a:noFill/>
                      </a:rPr>
                      <a:t> </a:t>
                    </a:r>
                  </a:p>
                </p:txBody>
              </p:sp>
            </mc:Fallback>
          </mc:AlternateContent>
          <p:cxnSp>
            <p:nvCxnSpPr>
              <p:cNvPr id="173" name="直線コネクタ 172"/>
              <p:cNvCxnSpPr/>
              <p:nvPr/>
            </p:nvCxnSpPr>
            <p:spPr>
              <a:xfrm flipH="1">
                <a:off x="5911410" y="5978497"/>
                <a:ext cx="0" cy="335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H="1">
                <a:off x="6875183" y="5542755"/>
                <a:ext cx="0" cy="7901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5441788" y="5514198"/>
                <a:ext cx="14358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H="1">
                <a:off x="5504862" y="5988573"/>
                <a:ext cx="3780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83" name="テキスト ボックス 182"/>
              <p:cNvSpPr txBox="1"/>
              <p:nvPr/>
            </p:nvSpPr>
            <p:spPr>
              <a:xfrm>
                <a:off x="5323619" y="2268521"/>
                <a:ext cx="3497304" cy="946156"/>
              </a:xfrm>
              <a:prstGeom prst="rect">
                <a:avLst/>
              </a:prstGeom>
              <a:noFill/>
            </p:spPr>
            <p:txBody>
              <a:bodyPr wrap="none" lIns="0" tIns="0" rIns="0" bIns="0" rtlCol="0">
                <a:spAutoFit/>
              </a:bodyPr>
              <a:lstStyle/>
              <a:p>
                <a14:m>
                  <m:oMath xmlns:m="http://schemas.openxmlformats.org/officeDocument/2006/math">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𝑞</m:t>
                        </m:r>
                      </m:e>
                      <m:sup>
                        <m:r>
                          <a:rPr lang="en-US" sz="1600" b="0" i="1" smtClean="0">
                            <a:solidFill>
                              <a:schemeClr val="tx1">
                                <a:lumMod val="50000"/>
                                <a:lumOff val="50000"/>
                              </a:schemeClr>
                            </a:solidFill>
                            <a:latin typeface="Cambria Math" panose="02040503050406030204" pitchFamily="18" charset="0"/>
                          </a:rPr>
                          <m:t>𝜇</m:t>
                        </m:r>
                      </m:sup>
                    </m:sSup>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𝑓</m:t>
                        </m:r>
                      </m:e>
                      <m:sup>
                        <m:r>
                          <a:rPr lang="en-US" sz="1600" b="0" i="1" smtClean="0">
                            <a:solidFill>
                              <a:schemeClr val="tx1">
                                <a:lumMod val="50000"/>
                                <a:lumOff val="50000"/>
                              </a:schemeClr>
                            </a:solidFill>
                            <a:latin typeface="Cambria Math" panose="02040503050406030204" pitchFamily="18" charset="0"/>
                          </a:rPr>
                          <m:t>𝜇</m:t>
                        </m:r>
                      </m:sup>
                    </m:sSup>
                    <m:d>
                      <m:dPr>
                        <m:ctrlPr>
                          <a:rPr lang="en-US" sz="1600" b="0" i="1" smtClean="0">
                            <a:solidFill>
                              <a:schemeClr val="tx1">
                                <a:lumMod val="50000"/>
                                <a:lumOff val="50000"/>
                              </a:schemeClr>
                            </a:solidFill>
                            <a:latin typeface="Cambria Math" panose="02040503050406030204" pitchFamily="18" charset="0"/>
                          </a:rPr>
                        </m:ctrlPr>
                      </m:dPr>
                      <m:e>
                        <m:r>
                          <a:rPr lang="en-US" sz="1600" b="0" i="1" smtClean="0">
                            <a:solidFill>
                              <a:schemeClr val="tx1">
                                <a:lumMod val="50000"/>
                                <a:lumOff val="50000"/>
                              </a:schemeClr>
                            </a:solidFill>
                            <a:latin typeface="Cambria Math" panose="02040503050406030204" pitchFamily="18" charset="0"/>
                          </a:rPr>
                          <m:t>𝜉</m:t>
                        </m:r>
                      </m:e>
                    </m:d>
                  </m:oMath>
                </a14:m>
                <a:r>
                  <a:rPr lang="en-US" sz="1600" b="0" i="1" dirty="0" smtClean="0">
                    <a:solidFill>
                      <a:schemeClr val="tx1">
                        <a:lumMod val="50000"/>
                        <a:lumOff val="50000"/>
                      </a:schemeClr>
                    </a:solidFill>
                    <a:latin typeface="Cambria Math" panose="02040503050406030204" pitchFamily="18" charset="0"/>
                  </a:rPr>
                  <a:t>, </a:t>
                </a:r>
                <a14:m>
                  <m:oMath xmlns:m="http://schemas.openxmlformats.org/officeDocument/2006/math">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𝜉</m:t>
                        </m:r>
                      </m:e>
                      <m:sup>
                        <m:r>
                          <a:rPr lang="en-US" sz="1600" b="0" i="1" smtClean="0">
                            <a:solidFill>
                              <a:schemeClr val="tx1">
                                <a:lumMod val="50000"/>
                                <a:lumOff val="50000"/>
                              </a:schemeClr>
                            </a:solidFill>
                            <a:latin typeface="Cambria Math" panose="02040503050406030204" pitchFamily="18" charset="0"/>
                          </a:rPr>
                          <m:t>𝛼</m:t>
                        </m:r>
                      </m:sup>
                    </m:sSup>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𝑔</m:t>
                        </m:r>
                      </m:e>
                      <m:sup>
                        <m:r>
                          <a:rPr lang="en-US" sz="1600" b="0" i="1" smtClean="0">
                            <a:solidFill>
                              <a:schemeClr val="tx1">
                                <a:lumMod val="50000"/>
                                <a:lumOff val="50000"/>
                              </a:schemeClr>
                            </a:solidFill>
                            <a:latin typeface="Cambria Math" panose="02040503050406030204" pitchFamily="18" charset="0"/>
                          </a:rPr>
                          <m:t>𝛼</m:t>
                        </m:r>
                      </m:sup>
                    </m:sSup>
                    <m:d>
                      <m:dPr>
                        <m:ctrlPr>
                          <a:rPr lang="en-US" sz="1600" b="0" i="1" smtClean="0">
                            <a:solidFill>
                              <a:schemeClr val="tx1">
                                <a:lumMod val="50000"/>
                                <a:lumOff val="50000"/>
                              </a:schemeClr>
                            </a:solidFill>
                            <a:latin typeface="Cambria Math" panose="02040503050406030204" pitchFamily="18" charset="0"/>
                          </a:rPr>
                        </m:ctrlPr>
                      </m:dPr>
                      <m:e>
                        <m:r>
                          <a:rPr lang="en-US" sz="1600" b="0" i="1" smtClean="0">
                            <a:solidFill>
                              <a:schemeClr val="tx1">
                                <a:lumMod val="50000"/>
                                <a:lumOff val="50000"/>
                              </a:schemeClr>
                            </a:solidFill>
                            <a:latin typeface="Cambria Math" panose="02040503050406030204" pitchFamily="18" charset="0"/>
                          </a:rPr>
                          <m:t>𝑞</m:t>
                        </m:r>
                      </m:e>
                    </m:d>
                  </m:oMath>
                </a14:m>
                <a:endParaRPr lang="en-US" sz="1600" b="0" i="1" dirty="0" smtClean="0">
                  <a:solidFill>
                    <a:schemeClr val="tx1">
                      <a:lumMod val="50000"/>
                      <a:lumOff val="50000"/>
                    </a:schemeClr>
                  </a:solidFill>
                  <a:latin typeface="Cambria Math" panose="02040503050406030204" pitchFamily="18" charset="0"/>
                </a:endParaRPr>
              </a:p>
              <a:p>
                <a14:m>
                  <m:oMath xmlns:m="http://schemas.openxmlformats.org/officeDocument/2006/math">
                    <m:r>
                      <a:rPr lang="en-US" sz="1600" b="0" i="1" smtClean="0">
                        <a:solidFill>
                          <a:schemeClr val="tx1">
                            <a:lumMod val="50000"/>
                            <a:lumOff val="50000"/>
                          </a:schemeClr>
                        </a:solidFill>
                        <a:latin typeface="Cambria Math" panose="02040503050406030204" pitchFamily="18" charset="0"/>
                      </a:rPr>
                      <m:t>𝐹</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m:t>
                        </m:r>
                      </m:sub>
                    </m:sSub>
                    <m:r>
                      <a:rPr lang="en-US" sz="1600" b="0" i="1" smtClean="0">
                        <a:solidFill>
                          <a:schemeClr val="tx1">
                            <a:lumMod val="50000"/>
                            <a:lumOff val="50000"/>
                          </a:schemeClr>
                        </a:solidFill>
                        <a:latin typeface="Cambria Math" panose="02040503050406030204" pitchFamily="18" charset="0"/>
                      </a:rPr>
                      <m:t>≡</m:t>
                    </m:r>
                    <m:f>
                      <m:fPr>
                        <m:ctrlPr>
                          <a:rPr lang="en-US" sz="1600" b="0" i="1" smtClean="0">
                            <a:solidFill>
                              <a:schemeClr val="tx1">
                                <a:lumMod val="50000"/>
                                <a:lumOff val="50000"/>
                              </a:schemeClr>
                            </a:solidFill>
                            <a:latin typeface="Cambria Math" panose="02040503050406030204" pitchFamily="18" charset="0"/>
                          </a:rPr>
                        </m:ctrlPr>
                      </m:fPr>
                      <m:num>
                        <m:r>
                          <a:rPr lang="en-US" sz="1600" b="0" i="1" smtClean="0">
                            <a:solidFill>
                              <a:schemeClr val="tx1">
                                <a:lumMod val="50000"/>
                                <a:lumOff val="50000"/>
                              </a:schemeClr>
                            </a:solidFill>
                            <a:latin typeface="Cambria Math" panose="02040503050406030204" pitchFamily="18" charset="0"/>
                          </a:rPr>
                          <m:t>𝜕</m:t>
                        </m:r>
                        <m:r>
                          <a:rPr lang="en-US" sz="1600" b="0" i="1" smtClean="0">
                            <a:solidFill>
                              <a:schemeClr val="tx1">
                                <a:lumMod val="50000"/>
                                <a:lumOff val="50000"/>
                              </a:schemeClr>
                            </a:solidFill>
                            <a:latin typeface="Cambria Math" panose="02040503050406030204" pitchFamily="18" charset="0"/>
                          </a:rPr>
                          <m:t>𝐹</m:t>
                        </m:r>
                      </m:num>
                      <m:den>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𝜉</m:t>
                            </m:r>
                          </m:e>
                          <m:sup>
                            <m:r>
                              <a:rPr lang="en-US" sz="1600" b="0" i="1" smtClean="0">
                                <a:solidFill>
                                  <a:schemeClr val="tx1">
                                    <a:lumMod val="50000"/>
                                    <a:lumOff val="50000"/>
                                  </a:schemeClr>
                                </a:solidFill>
                                <a:latin typeface="Cambria Math" panose="02040503050406030204" pitchFamily="18" charset="0"/>
                              </a:rPr>
                              <m:t>𝛼</m:t>
                            </m:r>
                          </m:sup>
                        </m:sSup>
                      </m:den>
                    </m:f>
                  </m:oMath>
                </a14:m>
                <a:r>
                  <a:rPr lang="en-US" sz="1600" dirty="0" smtClean="0">
                    <a:solidFill>
                      <a:schemeClr val="tx1">
                        <a:lumMod val="50000"/>
                        <a:lumOff val="50000"/>
                      </a:schemeClr>
                    </a:solidFill>
                  </a:rPr>
                  <a:t>  derivative</a:t>
                </a:r>
              </a:p>
              <a:p>
                <a14:m>
                  <m:oMath xmlns:m="http://schemas.openxmlformats.org/officeDocument/2006/math">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𝛼𝛽</m:t>
                        </m:r>
                      </m:sub>
                    </m:sSub>
                    <m:r>
                      <a:rPr lang="en-US" sz="1600" b="0" i="1" smtClean="0">
                        <a:solidFill>
                          <a:schemeClr val="tx1">
                            <a:lumMod val="50000"/>
                            <a:lumOff val="50000"/>
                          </a:schemeClr>
                        </a:solidFill>
                        <a:latin typeface="Cambria Math" panose="02040503050406030204" pitchFamily="18" charset="0"/>
                      </a:rPr>
                      <m:t>≡</m:t>
                    </m:r>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𝛼𝛽</m:t>
                        </m:r>
                      </m:sub>
                    </m:sSub>
                    <m:r>
                      <a:rPr lang="en-US" sz="1600" b="0" i="1" smtClean="0">
                        <a:solidFill>
                          <a:schemeClr val="tx1">
                            <a:lumMod val="50000"/>
                            <a:lumOff val="50000"/>
                          </a:schemeClr>
                        </a:solidFill>
                        <a:latin typeface="Cambria Math" panose="02040503050406030204" pitchFamily="18" charset="0"/>
                      </a:rPr>
                      <m:t>−</m:t>
                    </m:r>
                    <m:sSubSup>
                      <m:sSubSupPr>
                        <m:ctrlPr>
                          <a:rPr lang="en-US" sz="1600" b="0" i="1" smtClean="0">
                            <a:solidFill>
                              <a:schemeClr val="tx1">
                                <a:lumMod val="50000"/>
                                <a:lumOff val="50000"/>
                              </a:schemeClr>
                            </a:solidFill>
                            <a:latin typeface="Cambria Math" panose="02040503050406030204" pitchFamily="18" charset="0"/>
                          </a:rPr>
                        </m:ctrlPr>
                      </m:sSubSupPr>
                      <m:e>
                        <m:r>
                          <m:rPr>
                            <m:sty m:val="p"/>
                          </m:rPr>
                          <a:rPr lang="en-US" sz="1600" b="0" i="0" smtClean="0">
                            <a:solidFill>
                              <a:schemeClr val="tx1">
                                <a:lumMod val="50000"/>
                                <a:lumOff val="50000"/>
                              </a:schemeClr>
                            </a:solidFill>
                            <a:latin typeface="Cambria Math" panose="02040503050406030204" pitchFamily="18" charset="0"/>
                          </a:rPr>
                          <m:t>Γ</m:t>
                        </m:r>
                      </m:e>
                      <m:sub>
                        <m:r>
                          <a:rPr lang="en-US" sz="1600" b="0" i="1" smtClean="0">
                            <a:solidFill>
                              <a:schemeClr val="tx1">
                                <a:lumMod val="50000"/>
                                <a:lumOff val="50000"/>
                              </a:schemeClr>
                            </a:solidFill>
                            <a:latin typeface="Cambria Math" panose="02040503050406030204" pitchFamily="18" charset="0"/>
                          </a:rPr>
                          <m:t>𝛼𝛽</m:t>
                        </m:r>
                      </m:sub>
                      <m:sup>
                        <m:r>
                          <a:rPr lang="en-US" sz="1600" b="0" i="1" smtClean="0">
                            <a:solidFill>
                              <a:schemeClr val="tx1">
                                <a:lumMod val="50000"/>
                                <a:lumOff val="50000"/>
                              </a:schemeClr>
                            </a:solidFill>
                            <a:latin typeface="Cambria Math" panose="02040503050406030204" pitchFamily="18" charset="0"/>
                          </a:rPr>
                          <m:t>𝛾</m:t>
                        </m:r>
                      </m:sup>
                    </m:sSubSup>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𝛾</m:t>
                        </m:r>
                      </m:sub>
                    </m:sSub>
                  </m:oMath>
                </a14:m>
                <a:r>
                  <a:rPr lang="en-US" sz="1600" dirty="0" smtClean="0">
                    <a:solidFill>
                      <a:schemeClr val="tx1">
                        <a:lumMod val="50000"/>
                        <a:lumOff val="50000"/>
                      </a:schemeClr>
                    </a:solidFill>
                  </a:rPr>
                  <a:t> covariant derivative</a:t>
                </a:r>
                <a:endParaRPr lang="en-US" sz="1600" dirty="0">
                  <a:solidFill>
                    <a:schemeClr val="tx1">
                      <a:lumMod val="50000"/>
                      <a:lumOff val="50000"/>
                    </a:schemeClr>
                  </a:solidFill>
                </a:endParaRPr>
              </a:p>
            </p:txBody>
          </p:sp>
        </mc:Choice>
        <mc:Fallback xmlns="">
          <p:sp>
            <p:nvSpPr>
              <p:cNvPr id="183" name="テキスト ボックス 182"/>
              <p:cNvSpPr txBox="1">
                <a:spLocks noRot="1" noChangeAspect="1" noMove="1" noResize="1" noEditPoints="1" noAdjustHandles="1" noChangeArrowheads="1" noChangeShapeType="1" noTextEdit="1"/>
              </p:cNvSpPr>
              <p:nvPr/>
            </p:nvSpPr>
            <p:spPr>
              <a:xfrm>
                <a:off x="5323619" y="2268521"/>
                <a:ext cx="3497304" cy="946156"/>
              </a:xfrm>
              <a:prstGeom prst="rect">
                <a:avLst/>
              </a:prstGeom>
              <a:blipFill rotWithShape="0">
                <a:blip r:embed="rId19"/>
                <a:stretch>
                  <a:fillRect l="-2091" t="-7097" r="-2613" b="-8387"/>
                </a:stretch>
              </a:blipFill>
            </p:spPr>
            <p:txBody>
              <a:bodyPr/>
              <a:lstStyle/>
              <a:p>
                <a:r>
                  <a:rPr lang="en-US">
                    <a:noFill/>
                  </a:rPr>
                  <a:t> </a:t>
                </a:r>
              </a:p>
            </p:txBody>
          </p:sp>
        </mc:Fallback>
      </mc:AlternateContent>
    </p:spTree>
    <p:extLst>
      <p:ext uri="{BB962C8B-B14F-4D97-AF65-F5344CB8AC3E}">
        <p14:creationId xmlns:p14="http://schemas.microsoft.com/office/powerpoint/2010/main" val="45318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62082" y="1065"/>
            <a:ext cx="4778628" cy="994172"/>
          </a:xfrm>
        </p:spPr>
        <p:txBody>
          <a:bodyPr>
            <a:normAutofit/>
          </a:bodyPr>
          <a:lstStyle/>
          <a:p>
            <a:r>
              <a:rPr kumimoji="1" lang="en-US" altLang="ja-JP" sz="3200" u="sng" dirty="0" smtClean="0"/>
              <a:t>Requantization</a:t>
            </a:r>
            <a:endParaRPr kumimoji="1" lang="ja-JP" altLang="en-US" sz="3200" u="sng" dirty="0"/>
          </a:p>
        </p:txBody>
      </p:sp>
      <p:sp>
        <p:nvSpPr>
          <p:cNvPr id="4" name="正方形/長方形 3"/>
          <p:cNvSpPr/>
          <p:nvPr/>
        </p:nvSpPr>
        <p:spPr>
          <a:xfrm>
            <a:off x="395174" y="2283856"/>
            <a:ext cx="4422942" cy="461665"/>
          </a:xfrm>
          <a:prstGeom prst="rect">
            <a:avLst/>
          </a:prstGeom>
        </p:spPr>
        <p:txBody>
          <a:bodyPr wrap="none">
            <a:spAutoFit/>
          </a:bodyPr>
          <a:lstStyle/>
          <a:p>
            <a:pPr marL="342900" indent="-342900">
              <a:buFont typeface="Arial" panose="020B0604020202020204" pitchFamily="34" charset="0"/>
              <a:buChar char="•"/>
            </a:pPr>
            <a:r>
              <a:rPr lang="en-US" altLang="ja-JP" sz="2400" b="0" dirty="0" smtClean="0">
                <a:solidFill>
                  <a:srgbClr val="843C0C"/>
                </a:solidFill>
              </a:rPr>
              <a:t>Time dependent wave function</a:t>
            </a:r>
            <a:endParaRPr lang="en-US" dirty="0">
              <a:solidFill>
                <a:srgbClr val="843C0C"/>
              </a:solidFill>
            </a:endParaRPr>
          </a:p>
        </p:txBody>
      </p:sp>
      <mc:AlternateContent xmlns:mc="http://schemas.openxmlformats.org/markup-compatibility/2006" xmlns:a14="http://schemas.microsoft.com/office/drawing/2010/main">
        <mc:Choice Requires="a14">
          <p:sp>
            <p:nvSpPr>
              <p:cNvPr id="2" name="正方形/長方形 1"/>
              <p:cNvSpPr/>
              <p:nvPr/>
            </p:nvSpPr>
            <p:spPr>
              <a:xfrm>
                <a:off x="925785" y="2597969"/>
                <a:ext cx="3947512" cy="721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e>
                      </m:d>
                      <m:r>
                        <a:rPr lang="en-US" sz="2000" b="0" i="1" smtClean="0">
                          <a:latin typeface="Cambria Math" panose="02040503050406030204" pitchFamily="18" charset="0"/>
                          <a:ea typeface="Cambria Math" panose="02040503050406030204" pitchFamily="18" charset="0"/>
                        </a:rPr>
                        <m:t>=</m:t>
                      </m:r>
                      <m:nary>
                        <m:naryPr>
                          <m:subHide m:val="on"/>
                          <m:supHide m:val="on"/>
                          <m:ctrlPr>
                            <a:rPr lang="en-US" sz="2000" b="0" i="1" smtClean="0">
                              <a:latin typeface="Cambria Math" panose="02040503050406030204" pitchFamily="18" charset="0"/>
                              <a:ea typeface="Cambria Math" panose="02040503050406030204" pitchFamily="18" charset="0"/>
                            </a:rPr>
                          </m:ctrlPr>
                        </m:naryPr>
                        <m:sub/>
                        <m:sup/>
                        <m:e>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𝜇</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nary>
                            <m:naryPr>
                              <m:subHide m:val="on"/>
                              <m:supHide m:val="on"/>
                              <m:ctrlPr>
                                <a:rPr lang="en-US" sz="2000" i="1">
                                  <a:latin typeface="Cambria Math" panose="02040503050406030204" pitchFamily="18" charset="0"/>
                                  <a:ea typeface="Cambria Math" panose="02040503050406030204" pitchFamily="18" charset="0"/>
                                </a:rPr>
                              </m:ctrlPr>
                            </m:naryPr>
                            <m:sub/>
                            <m:sup/>
                            <m:e>
                              <m:r>
                                <a:rPr lang="en-US" sz="2000" i="1">
                                  <a:latin typeface="Cambria Math" panose="02040503050406030204" pitchFamily="18" charset="0"/>
                                  <a:ea typeface="Cambria Math" panose="02040503050406030204" pitchFamily="18" charset="0"/>
                                </a:rPr>
                                <m:t>𝐷</m:t>
                              </m:r>
                              <m:r>
                                <a:rPr lang="en-US" sz="2000" i="1">
                                  <a:latin typeface="Cambria Math" panose="02040503050406030204" pitchFamily="18" charset="0"/>
                                  <a:ea typeface="Cambria Math" panose="02040503050406030204" pitchFamily="18" charset="0"/>
                                </a:rPr>
                                <m:t>𝜇</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𝑖𝑆</m:t>
                                  </m:r>
                                  <m:r>
                                    <a:rPr lang="en-US" sz="2000" i="1">
                                      <a:latin typeface="Cambria Math" panose="02040503050406030204" pitchFamily="18" charset="0"/>
                                      <a:ea typeface="Cambria Math" panose="02040503050406030204" pitchFamily="18" charset="0"/>
                                    </a:rPr>
                                    <m:t>/ℏ</m:t>
                                  </m:r>
                                </m:sup>
                              </m:sSup>
                            </m:e>
                          </m:nary>
                        </m:e>
                      </m:nary>
                    </m:oMath>
                  </m:oMathPara>
                </a14:m>
                <a:endParaRPr lang="en-US" sz="20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925785" y="2597969"/>
                <a:ext cx="3947512" cy="721736"/>
              </a:xfrm>
              <a:prstGeom prst="rect">
                <a:avLst/>
              </a:prstGeom>
              <a:blipFill rotWithShape="0">
                <a:blip r:embed="rId3"/>
                <a:stretch>
                  <a:fillRect/>
                </a:stretch>
              </a:blipFill>
            </p:spPr>
            <p:txBody>
              <a:bodyPr/>
              <a:lstStyle/>
              <a:p>
                <a:r>
                  <a:rPr lang="en-US">
                    <a:noFill/>
                  </a:rPr>
                  <a:t> </a:t>
                </a:r>
              </a:p>
            </p:txBody>
          </p:sp>
        </mc:Fallback>
      </mc:AlternateContent>
      <p:sp>
        <p:nvSpPr>
          <p:cNvPr id="21" name="下矢印 20"/>
          <p:cNvSpPr/>
          <p:nvPr/>
        </p:nvSpPr>
        <p:spPr>
          <a:xfrm>
            <a:off x="1622373" y="3506232"/>
            <a:ext cx="487790" cy="98855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2153614" y="3792193"/>
                <a:ext cx="3212418" cy="707886"/>
              </a:xfrm>
              <a:prstGeom prst="rect">
                <a:avLst/>
              </a:prstGeom>
            </p:spPr>
            <p:txBody>
              <a:bodyPr wrap="none">
                <a:spAutoFit/>
              </a:bodyPr>
              <a:lstStyle/>
              <a:p>
                <a:r>
                  <a:rPr lang="en-US" sz="2000" b="1" dirty="0" smtClean="0">
                    <a:solidFill>
                      <a:schemeClr val="accent2">
                        <a:lumMod val="50000"/>
                      </a:schemeClr>
                    </a:solidFill>
                  </a:rPr>
                  <a:t>Only take classical trajectory</a:t>
                </a:r>
              </a:p>
              <a:p>
                <a:pPr/>
                <a14:m>
                  <m:oMathPara xmlns:m="http://schemas.openxmlformats.org/officeDocument/2006/math">
                    <m:oMathParaPr>
                      <m:jc m:val="centerGroup"/>
                    </m:oMathParaPr>
                    <m:oMath xmlns:m="http://schemas.openxmlformats.org/officeDocument/2006/math">
                      <m:sSub>
                        <m:sSubPr>
                          <m:ctrlPr>
                            <a:rPr lang="en-US" sz="2000" b="1" i="1" smtClean="0">
                              <a:solidFill>
                                <a:srgbClr val="843C0C"/>
                              </a:solidFill>
                              <a:latin typeface="Cambria Math" panose="02040503050406030204" pitchFamily="18" charset="0"/>
                              <a:ea typeface="Cambria Math" panose="02040503050406030204" pitchFamily="18" charset="0"/>
                            </a:rPr>
                          </m:ctrlPr>
                        </m:sSubPr>
                        <m:e>
                          <m:r>
                            <a:rPr lang="en-US" sz="2000" b="1" i="1" smtClean="0">
                              <a:solidFill>
                                <a:srgbClr val="843C0C"/>
                              </a:solidFill>
                              <a:latin typeface="Cambria Math" panose="02040503050406030204" pitchFamily="18" charset="0"/>
                              <a:ea typeface="Cambria Math" panose="02040503050406030204" pitchFamily="18" charset="0"/>
                            </a:rPr>
                            <m:t>𝜹</m:t>
                          </m:r>
                          <m:r>
                            <a:rPr lang="en-US" sz="2000" b="1" i="1">
                              <a:solidFill>
                                <a:srgbClr val="843C0C"/>
                              </a:solidFill>
                              <a:latin typeface="Cambria Math" panose="02040503050406030204" pitchFamily="18" charset="0"/>
                              <a:ea typeface="Cambria Math" panose="02040503050406030204" pitchFamily="18" charset="0"/>
                            </a:rPr>
                            <m:t>𝑺</m:t>
                          </m:r>
                        </m:e>
                        <m:sub>
                          <m:r>
                            <a:rPr lang="en-US" sz="2000" b="1" i="1">
                              <a:solidFill>
                                <a:srgbClr val="843C0C"/>
                              </a:solidFill>
                              <a:latin typeface="Cambria Math" panose="02040503050406030204" pitchFamily="18" charset="0"/>
                              <a:ea typeface="Cambria Math" panose="02040503050406030204" pitchFamily="18" charset="0"/>
                            </a:rPr>
                            <m:t>𝒄𝒍</m:t>
                          </m:r>
                        </m:sub>
                      </m:sSub>
                      <m:r>
                        <a:rPr lang="en-US" sz="2000" b="1" i="1" smtClean="0">
                          <a:solidFill>
                            <a:srgbClr val="843C0C"/>
                          </a:solidFill>
                          <a:latin typeface="Cambria Math" panose="02040503050406030204" pitchFamily="18" charset="0"/>
                          <a:ea typeface="Cambria Math" panose="02040503050406030204" pitchFamily="18" charset="0"/>
                        </a:rPr>
                        <m:t>=</m:t>
                      </m:r>
                      <m:r>
                        <a:rPr lang="en-US" sz="2000" b="1" i="1" smtClean="0">
                          <a:solidFill>
                            <a:srgbClr val="843C0C"/>
                          </a:solidFill>
                          <a:latin typeface="Cambria Math" panose="02040503050406030204" pitchFamily="18" charset="0"/>
                          <a:ea typeface="Cambria Math" panose="02040503050406030204" pitchFamily="18" charset="0"/>
                        </a:rPr>
                        <m:t>𝟎</m:t>
                      </m:r>
                    </m:oMath>
                  </m:oMathPara>
                </a14:m>
                <a:endParaRPr lang="en-US" sz="2000" b="1" dirty="0">
                  <a:solidFill>
                    <a:srgbClr val="843C0C"/>
                  </a:solidFill>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2153614" y="3792193"/>
                <a:ext cx="3212418" cy="707886"/>
              </a:xfrm>
              <a:prstGeom prst="rect">
                <a:avLst/>
              </a:prstGeom>
              <a:blipFill rotWithShape="0">
                <a:blip r:embed="rId4"/>
                <a:stretch>
                  <a:fillRect l="-1898" t="-4310" r="-1708"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1229172" y="4736532"/>
                <a:ext cx="3947512" cy="721736"/>
              </a:xfrm>
              <a:prstGeom prst="rect">
                <a:avLst/>
              </a:prstGeom>
              <a:ln w="76200" cmpd="thickThin">
                <a:solidFill>
                  <a:srgbClr val="C55A11"/>
                </a:solidFill>
              </a:ln>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𝜓</m:t>
                              </m:r>
                            </m:e>
                          </m:acc>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e>
                      </m:d>
                      <m:r>
                        <a:rPr lang="en-US" sz="2000" b="0" i="1" smtClean="0">
                          <a:latin typeface="Cambria Math" panose="02040503050406030204" pitchFamily="18" charset="0"/>
                          <a:ea typeface="Cambria Math" panose="02040503050406030204" pitchFamily="18" charset="0"/>
                        </a:rPr>
                        <m:t>=</m:t>
                      </m:r>
                      <m:nary>
                        <m:naryPr>
                          <m:subHide m:val="on"/>
                          <m:supHide m:val="on"/>
                          <m:ctrlPr>
                            <a:rPr lang="en-US" sz="2000" b="0" i="1" smtClean="0">
                              <a:latin typeface="Cambria Math" panose="02040503050406030204" pitchFamily="18" charset="0"/>
                              <a:ea typeface="Cambria Math" panose="02040503050406030204" pitchFamily="18" charset="0"/>
                            </a:rPr>
                          </m:ctrlPr>
                        </m:naryPr>
                        <m:sub/>
                        <m:sup/>
                        <m:e>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𝜇</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𝑖</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𝑐𝑙</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𝑍</m:t>
                              </m:r>
                              <m:r>
                                <a:rPr lang="en-US" sz="2000" b="0" i="1" smtClean="0">
                                  <a:latin typeface="Cambria Math" panose="02040503050406030204" pitchFamily="18" charset="0"/>
                                  <a:ea typeface="Cambria Math" panose="02040503050406030204" pitchFamily="18" charset="0"/>
                                </a:rPr>
                                <m:t>)/ℏ</m:t>
                              </m:r>
                            </m:sup>
                          </m:sSup>
                        </m:e>
                      </m:nary>
                    </m:oMath>
                  </m:oMathPara>
                </a14:m>
                <a:endParaRPr lang="en-US" sz="20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1229172" y="4736532"/>
                <a:ext cx="3947512" cy="721736"/>
              </a:xfrm>
              <a:prstGeom prst="rect">
                <a:avLst/>
              </a:prstGeom>
              <a:blipFill rotWithShape="0">
                <a:blip r:embed="rId5"/>
                <a:stretch>
                  <a:fillRect/>
                </a:stretch>
              </a:blipFill>
              <a:ln w="76200" cmpd="thickThin">
                <a:solidFill>
                  <a:srgbClr val="C55A11"/>
                </a:solidFill>
              </a:ln>
            </p:spPr>
            <p:txBody>
              <a:bodyPr/>
              <a:lstStyle/>
              <a:p>
                <a:r>
                  <a:rPr lang="en-US">
                    <a:noFill/>
                  </a:rPr>
                  <a:t> </a:t>
                </a:r>
              </a:p>
            </p:txBody>
          </p:sp>
        </mc:Fallback>
      </mc:AlternateContent>
      <p:sp>
        <p:nvSpPr>
          <p:cNvPr id="38" name="正方形/長方形 37"/>
          <p:cNvSpPr/>
          <p:nvPr/>
        </p:nvSpPr>
        <p:spPr>
          <a:xfrm>
            <a:off x="6417556" y="4026914"/>
            <a:ext cx="1813445" cy="369332"/>
          </a:xfrm>
          <a:prstGeom prst="rect">
            <a:avLst/>
          </a:prstGeom>
        </p:spPr>
        <p:txBody>
          <a:bodyPr wrap="none">
            <a:spAutoFit/>
          </a:bodyPr>
          <a:lstStyle/>
          <a:p>
            <a:r>
              <a:rPr lang="en-US" dirty="0" smtClean="0">
                <a:solidFill>
                  <a:srgbClr val="FF0000"/>
                </a:solidFill>
              </a:rPr>
              <a:t>TDHFB trajectory</a:t>
            </a:r>
            <a:endParaRPr lang="en-US" dirty="0">
              <a:solidFill>
                <a:srgbClr val="FF0000"/>
              </a:solidFill>
            </a:endParaRPr>
          </a:p>
        </p:txBody>
      </p:sp>
      <p:grpSp>
        <p:nvGrpSpPr>
          <p:cNvPr id="50" name="グループ化 49"/>
          <p:cNvGrpSpPr/>
          <p:nvPr/>
        </p:nvGrpSpPr>
        <p:grpSpPr>
          <a:xfrm>
            <a:off x="5696216" y="3722168"/>
            <a:ext cx="3192506" cy="2022584"/>
            <a:chOff x="5572411" y="3153397"/>
            <a:chExt cx="3192506" cy="2022584"/>
          </a:xfrm>
        </p:grpSpPr>
        <p:grpSp>
          <p:nvGrpSpPr>
            <p:cNvPr id="49" name="グループ化 48"/>
            <p:cNvGrpSpPr/>
            <p:nvPr/>
          </p:nvGrpSpPr>
          <p:grpSpPr>
            <a:xfrm>
              <a:off x="5583557" y="3153397"/>
              <a:ext cx="3181360" cy="2022584"/>
              <a:chOff x="5583557" y="3153397"/>
              <a:chExt cx="3181360" cy="2022584"/>
            </a:xfrm>
          </p:grpSpPr>
          <p:grpSp>
            <p:nvGrpSpPr>
              <p:cNvPr id="24" name="グループ化 23"/>
              <p:cNvGrpSpPr/>
              <p:nvPr/>
            </p:nvGrpSpPr>
            <p:grpSpPr>
              <a:xfrm>
                <a:off x="5583557" y="3153397"/>
                <a:ext cx="3181360" cy="2022584"/>
                <a:chOff x="5420527" y="684847"/>
                <a:chExt cx="3181360" cy="2022584"/>
              </a:xfrm>
            </p:grpSpPr>
            <p:cxnSp>
              <p:nvCxnSpPr>
                <p:cNvPr id="25" name="直線コネクタ 24"/>
                <p:cNvCxnSpPr/>
                <p:nvPr/>
              </p:nvCxnSpPr>
              <p:spPr>
                <a:xfrm flipV="1">
                  <a:off x="5504724" y="1976283"/>
                  <a:ext cx="2798619"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p:cNvSpPr/>
                    <p:nvPr/>
                  </p:nvSpPr>
                  <p:spPr>
                    <a:xfrm>
                      <a:off x="8267308" y="193100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tx1"/>
                                </a:solidFill>
                                <a:latin typeface="Cambria Math" panose="02040503050406030204" pitchFamily="18" charset="0"/>
                              </a:rPr>
                              <m:t>𝑡</m:t>
                            </m:r>
                          </m:oMath>
                        </m:oMathPara>
                      </a14:m>
                      <a:endParaRPr lang="en-US" dirty="0">
                        <a:solidFill>
                          <a:schemeClr val="tx1"/>
                        </a:solidFill>
                      </a:endParaRPr>
                    </a:p>
                  </p:txBody>
                </p:sp>
              </mc:Choice>
              <mc:Fallback xmlns="">
                <p:sp>
                  <p:nvSpPr>
                    <p:cNvPr id="26" name="正方形/長方形 25"/>
                    <p:cNvSpPr>
                      <a:spLocks noRot="1" noChangeAspect="1" noMove="1" noResize="1" noEditPoints="1" noAdjustHandles="1" noChangeArrowheads="1" noChangeShapeType="1" noTextEdit="1"/>
                    </p:cNvSpPr>
                    <p:nvPr/>
                  </p:nvSpPr>
                  <p:spPr>
                    <a:xfrm>
                      <a:off x="8267308" y="1931006"/>
                      <a:ext cx="334579" cy="369332"/>
                    </a:xfrm>
                    <a:prstGeom prst="rect">
                      <a:avLst/>
                    </a:prstGeom>
                    <a:blipFill rotWithShape="0">
                      <a:blip r:embed="rId11"/>
                      <a:stretch>
                        <a:fillRect/>
                      </a:stretch>
                    </a:blipFill>
                  </p:spPr>
                  <p:txBody>
                    <a:bodyPr/>
                    <a:lstStyle/>
                    <a:p>
                      <a:r>
                        <a:rPr lang="en-US">
                          <a:noFill/>
                        </a:rPr>
                        <a:t> </a:t>
                      </a:r>
                    </a:p>
                  </p:txBody>
                </p:sp>
              </mc:Fallback>
            </mc:AlternateContent>
            <p:sp>
              <p:nvSpPr>
                <p:cNvPr id="29" name="平行四辺形 28"/>
                <p:cNvSpPr/>
                <p:nvPr/>
              </p:nvSpPr>
              <p:spPr>
                <a:xfrm rot="5400000">
                  <a:off x="5136716" y="1602453"/>
                  <a:ext cx="1712194" cy="497762"/>
                </a:xfrm>
                <a:prstGeom prst="parallelogram">
                  <a:avLst>
                    <a:gd name="adj" fmla="val 139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正方形/長方形 31"/>
                    <p:cNvSpPr/>
                    <p:nvPr/>
                  </p:nvSpPr>
                  <p:spPr>
                    <a:xfrm>
                      <a:off x="5420527" y="684847"/>
                      <a:ext cx="830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solidFill>
                                  <a:schemeClr val="tx1"/>
                                </a:solidFill>
                                <a:latin typeface="Cambria Math" panose="02040503050406030204" pitchFamily="18" charset="0"/>
                              </a:rPr>
                              <m:t>𝑡</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smtClean="0">
                                    <a:latin typeface="Cambria Math" panose="02040503050406030204" pitchFamily="18" charset="0"/>
                                  </a:rPr>
                                  <m:t>𝑡</m:t>
                                </m:r>
                              </m:e>
                              <m:sub>
                                <m:r>
                                  <a:rPr lang="en-US" altLang="ja-JP" i="1">
                                    <a:latin typeface="Cambria Math" panose="02040503050406030204" pitchFamily="18" charset="0"/>
                                  </a:rPr>
                                  <m:t>0</m:t>
                                </m:r>
                              </m:sub>
                            </m:sSub>
                          </m:oMath>
                        </m:oMathPara>
                      </a14:m>
                      <a:endParaRPr lang="en-US" i="1" dirty="0">
                        <a:solidFill>
                          <a:schemeClr val="tx1"/>
                        </a:solidFill>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5420527" y="684847"/>
                      <a:ext cx="830868" cy="369332"/>
                    </a:xfrm>
                    <a:prstGeom prst="rect">
                      <a:avLst/>
                    </a:prstGeom>
                    <a:blipFill rotWithShape="0">
                      <a:blip r:embed="rId12"/>
                      <a:stretch>
                        <a:fillRect/>
                      </a:stretch>
                    </a:blipFill>
                  </p:spPr>
                  <p:txBody>
                    <a:bodyPr/>
                    <a:lstStyle/>
                    <a:p>
                      <a:r>
                        <a:rPr lang="en-US">
                          <a:noFill/>
                        </a:rPr>
                        <a:t> </a:t>
                      </a:r>
                    </a:p>
                  </p:txBody>
                </p:sp>
              </mc:Fallback>
            </mc:AlternateContent>
          </p:grpSp>
          <p:sp>
            <p:nvSpPr>
              <p:cNvPr id="36" name="フリーフォーム 35"/>
              <p:cNvSpPr/>
              <p:nvPr/>
            </p:nvSpPr>
            <p:spPr>
              <a:xfrm rot="387957">
                <a:off x="6168280" y="3661107"/>
                <a:ext cx="1835258" cy="797766"/>
              </a:xfrm>
              <a:custGeom>
                <a:avLst/>
                <a:gdLst>
                  <a:gd name="connsiteX0" fmla="*/ 1893195 w 1893195"/>
                  <a:gd name="connsiteY0" fmla="*/ 0 h 1339403"/>
                  <a:gd name="connsiteX1" fmla="*/ 1584102 w 1893195"/>
                  <a:gd name="connsiteY1" fmla="*/ 515155 h 1339403"/>
                  <a:gd name="connsiteX2" fmla="*/ 1210614 w 1893195"/>
                  <a:gd name="connsiteY2" fmla="*/ 785611 h 1339403"/>
                  <a:gd name="connsiteX3" fmla="*/ 579550 w 1893195"/>
                  <a:gd name="connsiteY3" fmla="*/ 875763 h 1339403"/>
                  <a:gd name="connsiteX4" fmla="*/ 270457 w 1893195"/>
                  <a:gd name="connsiteY4" fmla="*/ 1236372 h 1339403"/>
                  <a:gd name="connsiteX5" fmla="*/ 0 w 1893195"/>
                  <a:gd name="connsiteY5" fmla="*/ 1339403 h 13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195" h="1339403">
                    <a:moveTo>
                      <a:pt x="1893195" y="0"/>
                    </a:moveTo>
                    <a:cubicBezTo>
                      <a:pt x="1795530" y="192110"/>
                      <a:pt x="1697865" y="384220"/>
                      <a:pt x="1584102" y="515155"/>
                    </a:cubicBezTo>
                    <a:cubicBezTo>
                      <a:pt x="1470339" y="646090"/>
                      <a:pt x="1378039" y="725510"/>
                      <a:pt x="1210614" y="785611"/>
                    </a:cubicBezTo>
                    <a:cubicBezTo>
                      <a:pt x="1043189" y="845712"/>
                      <a:pt x="736243" y="800636"/>
                      <a:pt x="579550" y="875763"/>
                    </a:cubicBezTo>
                    <a:cubicBezTo>
                      <a:pt x="422857" y="950890"/>
                      <a:pt x="367049" y="1159099"/>
                      <a:pt x="270457" y="1236372"/>
                    </a:cubicBezTo>
                    <a:cubicBezTo>
                      <a:pt x="173865" y="1313645"/>
                      <a:pt x="86932" y="1326524"/>
                      <a:pt x="0" y="133940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grpSp>
        <mc:AlternateContent xmlns:mc="http://schemas.openxmlformats.org/markup-compatibility/2006" xmlns:a14="http://schemas.microsoft.com/office/drawing/2010/main">
          <mc:Choice Requires="a14">
            <p:sp>
              <p:nvSpPr>
                <p:cNvPr id="39" name="正方形/長方形 38"/>
                <p:cNvSpPr/>
                <p:nvPr/>
              </p:nvSpPr>
              <p:spPr>
                <a:xfrm>
                  <a:off x="5572411" y="3938468"/>
                  <a:ext cx="9176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m:t>
                            </m:r>
                          </m:sub>
                        </m:sSub>
                      </m:oMath>
                    </m:oMathPara>
                  </a14:m>
                  <a:endParaRPr lang="en-US"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5572411" y="3938468"/>
                  <a:ext cx="917687" cy="369332"/>
                </a:xfrm>
                <a:prstGeom prst="rect">
                  <a:avLst/>
                </a:prstGeom>
                <a:blipFill rotWithShape="0">
                  <a:blip r:embed="rId13"/>
                  <a:stretch>
                    <a:fillRect/>
                  </a:stretch>
                </a:blipFill>
              </p:spPr>
              <p:txBody>
                <a:bodyPr/>
                <a:lstStyle/>
                <a:p>
                  <a:r>
                    <a:rPr lang="en-US">
                      <a:noFill/>
                    </a:rPr>
                    <a:t> </a:t>
                  </a:r>
                </a:p>
              </p:txBody>
            </p:sp>
          </mc:Fallback>
        </mc:AlternateContent>
      </p:grpSp>
      <p:sp>
        <p:nvSpPr>
          <p:cNvPr id="42" name="テキスト ボックス 41"/>
          <p:cNvSpPr txBox="1"/>
          <p:nvPr/>
        </p:nvSpPr>
        <p:spPr>
          <a:xfrm>
            <a:off x="4228680" y="2032870"/>
            <a:ext cx="3423868" cy="338554"/>
          </a:xfrm>
          <a:prstGeom prst="rect">
            <a:avLst/>
          </a:prstGeom>
          <a:noFill/>
        </p:spPr>
        <p:txBody>
          <a:bodyPr wrap="square" rtlCol="0">
            <a:spAutoFit/>
          </a:bodyPr>
          <a:lstStyle/>
          <a:p>
            <a:r>
              <a:rPr kumimoji="1" lang="en-US" altLang="ja-JP" sz="1600" dirty="0" smtClean="0"/>
              <a:t>T. Suzuki et al PTP Vol.79 No.2 (1988)</a:t>
            </a:r>
            <a:endParaRPr kumimoji="1" lang="ja-JP" altLang="en-US" sz="1600" dirty="0"/>
          </a:p>
        </p:txBody>
      </p:sp>
      <p:sp>
        <p:nvSpPr>
          <p:cNvPr id="44" name="正方形/長方形 43"/>
          <p:cNvSpPr/>
          <p:nvPr/>
        </p:nvSpPr>
        <p:spPr>
          <a:xfrm>
            <a:off x="253413" y="5677695"/>
            <a:ext cx="6298391" cy="1015663"/>
          </a:xfrm>
          <a:prstGeom prst="rect">
            <a:avLst/>
          </a:prstGeom>
          <a:solidFill>
            <a:schemeClr val="accent1">
              <a:lumMod val="20000"/>
              <a:lumOff val="80000"/>
            </a:schemeClr>
          </a:solidFill>
        </p:spPr>
        <p:txBody>
          <a:bodyPr wrap="none">
            <a:spAutoFit/>
          </a:bodyPr>
          <a:lstStyle/>
          <a:p>
            <a:pPr marL="342900" indent="-342900">
              <a:buFont typeface="Arial" panose="020B0604020202020204" pitchFamily="34" charset="0"/>
              <a:buChar char="•"/>
            </a:pPr>
            <a:r>
              <a:rPr lang="en-US" sz="2000" b="1" dirty="0" smtClean="0"/>
              <a:t>Microscopic wave function </a:t>
            </a:r>
          </a:p>
          <a:p>
            <a:r>
              <a:rPr lang="en-US" sz="2000" b="1" dirty="0"/>
              <a:t> </a:t>
            </a:r>
            <a:r>
              <a:rPr lang="en-US" sz="2000" b="1" dirty="0" smtClean="0"/>
              <a:t>     </a:t>
            </a:r>
            <a:r>
              <a:rPr lang="en-US" sz="2000" b="1" dirty="0" smtClean="0">
                <a:sym typeface="Wingdings" panose="05000000000000000000" pitchFamily="2" charset="2"/>
              </a:rPr>
              <a:t> </a:t>
            </a:r>
            <a:r>
              <a:rPr lang="en-US" sz="2000" dirty="0" smtClean="0">
                <a:sym typeface="Wingdings" panose="05000000000000000000" pitchFamily="2" charset="2"/>
              </a:rPr>
              <a:t>macroscopic </a:t>
            </a:r>
            <a:r>
              <a:rPr lang="en-US" sz="2000" dirty="0">
                <a:sym typeface="Wingdings" panose="05000000000000000000" pitchFamily="2" charset="2"/>
              </a:rPr>
              <a:t>wave </a:t>
            </a:r>
            <a:r>
              <a:rPr lang="en-US" sz="2000" dirty="0" err="1">
                <a:sym typeface="Wingdings" panose="05000000000000000000" pitchFamily="2" charset="2"/>
              </a:rPr>
              <a:t>func</a:t>
            </a:r>
            <a:r>
              <a:rPr lang="en-US" sz="2000" dirty="0">
                <a:sym typeface="Wingdings" panose="05000000000000000000" pitchFamily="2" charset="2"/>
              </a:rPr>
              <a:t>. f</a:t>
            </a:r>
            <a:r>
              <a:rPr lang="en-US" sz="2000" dirty="0" smtClean="0">
                <a:sym typeface="Wingdings" panose="05000000000000000000" pitchFamily="2" charset="2"/>
              </a:rPr>
              <a:t>rom canonical quantization</a:t>
            </a:r>
            <a:endParaRPr lang="en-US" sz="2000" dirty="0"/>
          </a:p>
          <a:p>
            <a:pPr marL="342900" indent="-342900">
              <a:buFont typeface="Arial" panose="020B0604020202020204" pitchFamily="34" charset="0"/>
              <a:buChar char="•"/>
            </a:pPr>
            <a:r>
              <a:rPr lang="en-US" sz="2000" b="1" dirty="0"/>
              <a:t>Particle number projection is automatically </a:t>
            </a:r>
            <a:r>
              <a:rPr lang="en-US" sz="2000" b="1" dirty="0" smtClean="0"/>
              <a:t>contained</a:t>
            </a:r>
            <a:endParaRPr lang="en-US" sz="2000" b="1" dirty="0"/>
          </a:p>
        </p:txBody>
      </p:sp>
      <mc:AlternateContent xmlns:mc="http://schemas.openxmlformats.org/markup-compatibility/2006" xmlns:a14="http://schemas.microsoft.com/office/drawing/2010/main">
        <mc:Choice Requires="a14">
          <p:sp>
            <p:nvSpPr>
              <p:cNvPr id="40" name="テキスト ボックス 39"/>
              <p:cNvSpPr txBox="1"/>
              <p:nvPr/>
            </p:nvSpPr>
            <p:spPr>
              <a:xfrm>
                <a:off x="5201375" y="2915393"/>
                <a:ext cx="2825055" cy="594137"/>
              </a:xfrm>
              <a:prstGeom prst="rect">
                <a:avLst/>
              </a:prstGeom>
              <a:noFill/>
              <a:ln>
                <a:noFill/>
              </a:ln>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ja-JP" sz="1600" smtClean="0">
                        <a:solidFill>
                          <a:schemeClr val="bg1">
                            <a:lumMod val="50000"/>
                          </a:schemeClr>
                        </a:solidFill>
                        <a:latin typeface="Cambria Math" panose="02040503050406030204" pitchFamily="18" charset="0"/>
                      </a:rPr>
                      <m:t>|</m:t>
                    </m:r>
                    <m:r>
                      <a:rPr lang="en-US" altLang="ja-JP" sz="1600" i="1">
                        <a:solidFill>
                          <a:schemeClr val="bg1">
                            <a:lumMod val="50000"/>
                          </a:schemeClr>
                        </a:solidFill>
                        <a:latin typeface="Cambria Math" panose="02040503050406030204" pitchFamily="18" charset="0"/>
                      </a:rPr>
                      <m:t>𝑍</m:t>
                    </m:r>
                    <m:r>
                      <a:rPr lang="en-US" altLang="ja-JP" sz="1600" i="1">
                        <a:solidFill>
                          <a:schemeClr val="bg1">
                            <a:lumMod val="50000"/>
                          </a:schemeClr>
                        </a:solidFill>
                        <a:latin typeface="Cambria Math" panose="02040503050406030204" pitchFamily="18" charset="0"/>
                      </a:rPr>
                      <m:t>⟩</m:t>
                    </m:r>
                  </m:oMath>
                </a14:m>
                <a:r>
                  <a:rPr lang="en-US" altLang="ja-JP" sz="1600" dirty="0" smtClean="0">
                    <a:solidFill>
                      <a:schemeClr val="bg1">
                        <a:lumMod val="50000"/>
                      </a:schemeClr>
                    </a:solidFill>
                  </a:rPr>
                  <a:t>: Coherent state</a:t>
                </a:r>
              </a:p>
              <a:p>
                <a:pPr marL="285750" indent="-285750">
                  <a:buFont typeface="Arial" panose="020B0604020202020204" pitchFamily="34" charset="0"/>
                  <a:buChar char="•"/>
                </a:pPr>
                <a:r>
                  <a:rPr lang="en-US" altLang="ja-JP" sz="1600" dirty="0" smtClean="0">
                    <a:solidFill>
                      <a:schemeClr val="bg1">
                        <a:lumMod val="50000"/>
                      </a:schemeClr>
                    </a:solidFill>
                  </a:rPr>
                  <a:t>Unity </a:t>
                </a:r>
                <a14:m>
                  <m:oMath xmlns:m="http://schemas.openxmlformats.org/officeDocument/2006/math">
                    <m:r>
                      <a:rPr lang="en-US" altLang="ja-JP" sz="1600" b="0" i="1" smtClean="0">
                        <a:solidFill>
                          <a:schemeClr val="bg1">
                            <a:lumMod val="50000"/>
                          </a:schemeClr>
                        </a:solidFill>
                        <a:latin typeface="Cambria Math" panose="02040503050406030204" pitchFamily="18" charset="0"/>
                      </a:rPr>
                      <m:t>∫</m:t>
                    </m:r>
                    <m:r>
                      <a:rPr lang="en-US" altLang="ja-JP" sz="1600" b="0" i="1" smtClean="0">
                        <a:solidFill>
                          <a:schemeClr val="bg1">
                            <a:lumMod val="50000"/>
                          </a:schemeClr>
                        </a:solidFill>
                        <a:latin typeface="Cambria Math" panose="02040503050406030204" pitchFamily="18" charset="0"/>
                      </a:rPr>
                      <m:t>𝑑</m:t>
                    </m:r>
                    <m:r>
                      <a:rPr lang="en-US" altLang="ja-JP" sz="1600" b="0" i="1" smtClean="0">
                        <a:solidFill>
                          <a:schemeClr val="bg1">
                            <a:lumMod val="50000"/>
                          </a:schemeClr>
                        </a:solidFill>
                        <a:latin typeface="Cambria Math" panose="02040503050406030204" pitchFamily="18" charset="0"/>
                      </a:rPr>
                      <m:t>𝜇</m:t>
                    </m:r>
                    <m:r>
                      <a:rPr lang="en-US" altLang="ja-JP" sz="1600" b="0" i="1" smtClean="0">
                        <a:solidFill>
                          <a:schemeClr val="bg1">
                            <a:lumMod val="50000"/>
                          </a:schemeClr>
                        </a:solidFill>
                        <a:latin typeface="Cambria Math" panose="02040503050406030204" pitchFamily="18" charset="0"/>
                      </a:rPr>
                      <m:t>(</m:t>
                    </m:r>
                    <m:r>
                      <a:rPr lang="en-US" altLang="ja-JP" sz="1600" b="0" i="1" smtClean="0">
                        <a:solidFill>
                          <a:schemeClr val="bg1">
                            <a:lumMod val="50000"/>
                          </a:schemeClr>
                        </a:solidFill>
                        <a:latin typeface="Cambria Math" panose="02040503050406030204" pitchFamily="18" charset="0"/>
                      </a:rPr>
                      <m:t>𝑍</m:t>
                    </m:r>
                    <m:r>
                      <a:rPr lang="en-US" altLang="ja-JP" sz="1600" b="0" i="1" smtClean="0">
                        <a:solidFill>
                          <a:schemeClr val="bg1">
                            <a:lumMod val="50000"/>
                          </a:schemeClr>
                        </a:solidFill>
                        <a:latin typeface="Cambria Math" panose="02040503050406030204" pitchFamily="18" charset="0"/>
                      </a:rPr>
                      <m:t>)|</m:t>
                    </m:r>
                    <m:r>
                      <a:rPr lang="en-US" altLang="ja-JP" sz="1600" b="0" i="1" smtClean="0">
                        <a:solidFill>
                          <a:schemeClr val="bg1">
                            <a:lumMod val="50000"/>
                          </a:schemeClr>
                        </a:solidFill>
                        <a:latin typeface="Cambria Math" panose="02040503050406030204" pitchFamily="18" charset="0"/>
                      </a:rPr>
                      <m:t>𝑍</m:t>
                    </m:r>
                    <m:r>
                      <a:rPr lang="en-US" altLang="ja-JP" sz="1600" b="0" i="1" smtClean="0">
                        <a:solidFill>
                          <a:schemeClr val="bg1">
                            <a:lumMod val="50000"/>
                          </a:schemeClr>
                        </a:solidFill>
                        <a:latin typeface="Cambria Math" panose="02040503050406030204" pitchFamily="18" charset="0"/>
                      </a:rPr>
                      <m:t>⟩⟨</m:t>
                    </m:r>
                    <m:r>
                      <a:rPr lang="en-US" altLang="ja-JP" sz="1600" b="0" i="1" smtClean="0">
                        <a:solidFill>
                          <a:schemeClr val="bg1">
                            <a:lumMod val="50000"/>
                          </a:schemeClr>
                        </a:solidFill>
                        <a:latin typeface="Cambria Math" panose="02040503050406030204" pitchFamily="18" charset="0"/>
                      </a:rPr>
                      <m:t>𝑍</m:t>
                    </m:r>
                    <m:r>
                      <a:rPr lang="en-US" altLang="ja-JP" sz="1600" b="0" i="1" smtClean="0">
                        <a:solidFill>
                          <a:schemeClr val="bg1">
                            <a:lumMod val="50000"/>
                          </a:schemeClr>
                        </a:solidFill>
                        <a:latin typeface="Cambria Math" panose="02040503050406030204" pitchFamily="18" charset="0"/>
                      </a:rPr>
                      <m:t>|=1</m:t>
                    </m:r>
                  </m:oMath>
                </a14:m>
                <a:endParaRPr lang="en-US" altLang="ja-JP" sz="1600" dirty="0">
                  <a:solidFill>
                    <a:schemeClr val="bg1">
                      <a:lumMod val="50000"/>
                    </a:schemeClr>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201375" y="2915393"/>
                <a:ext cx="2825055" cy="594137"/>
              </a:xfrm>
              <a:prstGeom prst="rect">
                <a:avLst/>
              </a:prstGeom>
              <a:blipFill rotWithShape="0">
                <a:blip r:embed="rId14"/>
                <a:stretch>
                  <a:fillRect l="-862" t="-3061" b="-1224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コンテンツ プレースホルダー 2"/>
              <p:cNvSpPr txBox="1">
                <a:spLocks/>
              </p:cNvSpPr>
              <p:nvPr/>
            </p:nvSpPr>
            <p:spPr>
              <a:xfrm>
                <a:off x="285297" y="763231"/>
                <a:ext cx="5410919" cy="477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b="1" dirty="0" smtClean="0"/>
                  <a:t>1. Canonical quantization </a:t>
                </a:r>
                <a14:m>
                  <m:oMath xmlns:m="http://schemas.openxmlformats.org/officeDocument/2006/math">
                    <m:d>
                      <m:dPr>
                        <m:begChr m:val="["/>
                        <m:endChr m:val="]"/>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𝑞</m:t>
                        </m:r>
                        <m:r>
                          <a:rPr lang="en-US" altLang="ja-JP" b="0" i="1" smtClean="0">
                            <a:latin typeface="Cambria Math" panose="02040503050406030204" pitchFamily="18" charset="0"/>
                          </a:rPr>
                          <m:t>,</m:t>
                        </m:r>
                        <m:r>
                          <a:rPr lang="en-US" altLang="ja-JP" b="0" i="1" smtClean="0">
                            <a:latin typeface="Cambria Math" panose="02040503050406030204" pitchFamily="18" charset="0"/>
                          </a:rPr>
                          <m:t>𝑝</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𝑖</m:t>
                    </m:r>
                  </m:oMath>
                </a14:m>
                <a:r>
                  <a:rPr lang="en-US" altLang="ja-JP" dirty="0" smtClean="0"/>
                  <a:t> </a:t>
                </a:r>
                <a:r>
                  <a:rPr lang="ja-JP" altLang="en-US" dirty="0" smtClean="0"/>
                  <a:t>　</a:t>
                </a:r>
                <a:endParaRPr lang="en-US" altLang="ja-JP" b="0" i="1" dirty="0" smtClean="0">
                  <a:latin typeface="Cambria Math" panose="02040503050406030204" pitchFamily="18" charset="0"/>
                </a:endParaRPr>
              </a:p>
            </p:txBody>
          </p:sp>
        </mc:Choice>
        <mc:Fallback>
          <p:sp>
            <p:nvSpPr>
              <p:cNvPr id="41" name="コンテンツ プレースホルダー 2"/>
              <p:cNvSpPr txBox="1">
                <a:spLocks noRot="1" noChangeAspect="1" noMove="1" noResize="1" noEditPoints="1" noAdjustHandles="1" noChangeArrowheads="1" noChangeShapeType="1" noTextEdit="1"/>
              </p:cNvSpPr>
              <p:nvPr/>
            </p:nvSpPr>
            <p:spPr>
              <a:xfrm>
                <a:off x="285297" y="763231"/>
                <a:ext cx="5410919" cy="477978"/>
              </a:xfrm>
              <a:prstGeom prst="rect">
                <a:avLst/>
              </a:prstGeom>
              <a:blipFill rotWithShape="0">
                <a:blip r:embed="rId15"/>
                <a:stretch>
                  <a:fillRect l="-2368" t="-18987" b="-36709"/>
                </a:stretch>
              </a:blipFill>
            </p:spPr>
            <p:txBody>
              <a:bodyPr/>
              <a:lstStyle/>
              <a:p>
                <a:r>
                  <a:rPr lang="en-US">
                    <a:noFill/>
                  </a:rPr>
                  <a:t> </a:t>
                </a:r>
              </a:p>
            </p:txBody>
          </p:sp>
        </mc:Fallback>
      </mc:AlternateContent>
      <p:sp>
        <p:nvSpPr>
          <p:cNvPr id="43" name="コンテンツ プレースホルダー 2"/>
          <p:cNvSpPr txBox="1">
            <a:spLocks/>
          </p:cNvSpPr>
          <p:nvPr/>
        </p:nvSpPr>
        <p:spPr>
          <a:xfrm>
            <a:off x="296443" y="1856625"/>
            <a:ext cx="5410919" cy="477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b="1" dirty="0"/>
              <a:t>2</a:t>
            </a:r>
            <a:r>
              <a:rPr lang="en-US" altLang="ja-JP" b="1" dirty="0" smtClean="0"/>
              <a:t>. </a:t>
            </a:r>
            <a:r>
              <a:rPr lang="en-US" altLang="ja-JP" b="1" dirty="0" err="1" smtClean="0"/>
              <a:t>Semiclassical</a:t>
            </a:r>
            <a:r>
              <a:rPr lang="en-US" altLang="ja-JP" b="1" dirty="0" smtClean="0"/>
              <a:t> approach</a:t>
            </a:r>
            <a:r>
              <a:rPr lang="ja-JP" altLang="en-US" dirty="0" smtClean="0"/>
              <a:t>　</a:t>
            </a:r>
            <a:endParaRPr lang="en-US" altLang="ja-JP" b="0" i="1" dirty="0" smtClean="0">
              <a:latin typeface="Cambria Math" panose="02040503050406030204" pitchFamily="18" charset="0"/>
            </a:endParaRPr>
          </a:p>
        </p:txBody>
      </p:sp>
      <p:cxnSp>
        <p:nvCxnSpPr>
          <p:cNvPr id="7" name="直線コネクタ 6"/>
          <p:cNvCxnSpPr/>
          <p:nvPr/>
        </p:nvCxnSpPr>
        <p:spPr>
          <a:xfrm>
            <a:off x="3211922" y="3242148"/>
            <a:ext cx="16613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3711849" y="3198512"/>
            <a:ext cx="1503297" cy="400110"/>
          </a:xfrm>
          <a:prstGeom prst="rect">
            <a:avLst/>
          </a:prstGeom>
        </p:spPr>
        <p:txBody>
          <a:bodyPr wrap="none">
            <a:spAutoFit/>
          </a:bodyPr>
          <a:lstStyle/>
          <a:p>
            <a:r>
              <a:rPr lang="en-US" sz="2000" dirty="0" smtClean="0">
                <a:solidFill>
                  <a:srgbClr val="FF0000"/>
                </a:solidFill>
              </a:rPr>
              <a:t>Path integral</a:t>
            </a:r>
            <a:endParaRPr lang="en-US" sz="2000" dirty="0">
              <a:solidFill>
                <a:srgbClr val="FF0000"/>
              </a:solidFill>
            </a:endParaRPr>
          </a:p>
        </p:txBody>
      </p:sp>
      <p:sp>
        <p:nvSpPr>
          <p:cNvPr id="46" name="正方形/長方形 45"/>
          <p:cNvSpPr/>
          <p:nvPr/>
        </p:nvSpPr>
        <p:spPr>
          <a:xfrm>
            <a:off x="814491" y="1207875"/>
            <a:ext cx="4977068" cy="461665"/>
          </a:xfrm>
          <a:prstGeom prst="rect">
            <a:avLst/>
          </a:prstGeom>
        </p:spPr>
        <p:txBody>
          <a:bodyPr wrap="none">
            <a:spAutoFit/>
          </a:bodyPr>
          <a:lstStyle/>
          <a:p>
            <a:r>
              <a:rPr lang="en-US" sz="2400" dirty="0" smtClean="0">
                <a:solidFill>
                  <a:srgbClr val="FF0000"/>
                </a:solidFill>
              </a:rPr>
              <a:t>Wave function </a:t>
            </a:r>
            <a:r>
              <a:rPr lang="ja-JP" altLang="en-US" sz="2400" dirty="0" smtClean="0">
                <a:solidFill>
                  <a:srgbClr val="FF0000"/>
                </a:solidFill>
              </a:rPr>
              <a:t>○　　　</a:t>
            </a:r>
            <a:r>
              <a:rPr lang="en-US" altLang="ja-JP" sz="2400" dirty="0" smtClean="0">
                <a:solidFill>
                  <a:srgbClr val="FF0000"/>
                </a:solidFill>
              </a:rPr>
              <a:t>Pair transfer </a:t>
            </a:r>
            <a:r>
              <a:rPr lang="ja-JP" altLang="en-US" sz="2400" dirty="0" smtClean="0">
                <a:solidFill>
                  <a:srgbClr val="FF0000"/>
                </a:solidFill>
              </a:rPr>
              <a:t>△</a:t>
            </a:r>
            <a:endParaRPr lang="en-US" dirty="0">
              <a:solidFill>
                <a:srgbClr val="FF0000"/>
              </a:solidFill>
            </a:endParaRPr>
          </a:p>
        </p:txBody>
      </p:sp>
      <mc:AlternateContent xmlns:mc="http://schemas.openxmlformats.org/markup-compatibility/2006" xmlns:a14="http://schemas.microsoft.com/office/drawing/2010/main">
        <mc:Choice Requires="a14">
          <p:sp>
            <p:nvSpPr>
              <p:cNvPr id="5" name="正方形/長方形 4"/>
              <p:cNvSpPr/>
              <p:nvPr/>
            </p:nvSpPr>
            <p:spPr>
              <a:xfrm>
                <a:off x="5906660" y="645262"/>
                <a:ext cx="1243738" cy="6656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panose="02040503050406030204" pitchFamily="18" charset="0"/>
                        </a:rPr>
                        <m:t>𝑝</m:t>
                      </m:r>
                      <m:r>
                        <a:rPr lang="en-US" altLang="ja-JP" b="0" i="1" smtClean="0">
                          <a:latin typeface="Cambria Math" panose="02040503050406030204" pitchFamily="18" charset="0"/>
                        </a:rPr>
                        <m:t>→−</m:t>
                      </m:r>
                      <m:r>
                        <a:rPr lang="en-US" altLang="ja-JP" b="0" i="1" smtClean="0">
                          <a:latin typeface="Cambria Math" panose="02040503050406030204" pitchFamily="18" charset="0"/>
                        </a:rPr>
                        <m:t>𝑖</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m:t>
                          </m:r>
                        </m:num>
                        <m:den>
                          <m:r>
                            <a:rPr lang="en-US" altLang="ja-JP" b="0" i="1" smtClean="0">
                              <a:latin typeface="Cambria Math" panose="02040503050406030204" pitchFamily="18" charset="0"/>
                            </a:rPr>
                            <m:t>𝜕</m:t>
                          </m:r>
                          <m:r>
                            <a:rPr lang="en-US" altLang="ja-JP" b="0" i="1" smtClean="0">
                              <a:latin typeface="Cambria Math" panose="02040503050406030204" pitchFamily="18" charset="0"/>
                            </a:rPr>
                            <m:t>𝑞</m:t>
                          </m:r>
                        </m:den>
                      </m:f>
                    </m:oMath>
                  </m:oMathPara>
                </a14:m>
                <a:endParaRPr 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5906660" y="645262"/>
                <a:ext cx="1243738" cy="665695"/>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259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223264" y="807022"/>
            <a:ext cx="7391802" cy="681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smtClean="0"/>
              <a:t>Neutron occupation number in collective path (</a:t>
            </a:r>
            <a:r>
              <a:rPr lang="en-US" altLang="ja-JP" sz="2400" baseline="30000" dirty="0" smtClean="0"/>
              <a:t>112</a:t>
            </a:r>
            <a:r>
              <a:rPr lang="en-US" altLang="ja-JP" sz="2400" dirty="0" smtClean="0"/>
              <a:t>Sn)</a:t>
            </a:r>
            <a:endParaRPr lang="en-US" sz="2400" dirty="0">
              <a:solidFill>
                <a:schemeClr val="tx1">
                  <a:lumMod val="65000"/>
                  <a:lumOff val="35000"/>
                </a:schemeClr>
              </a:solidFill>
            </a:endParaRPr>
          </a:p>
          <a:p>
            <a:pPr marL="0" indent="0">
              <a:buNone/>
            </a:pPr>
            <a:endParaRPr lang="ja-JP" altLang="en-US" dirty="0">
              <a:solidFill>
                <a:schemeClr val="tx1"/>
              </a:solidFill>
            </a:endParaRPr>
          </a:p>
        </p:txBody>
      </p:sp>
      <p:pic>
        <p:nvPicPr>
          <p:cNvPr id="2" name="図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4644" y="1099101"/>
            <a:ext cx="4488568" cy="3366426"/>
          </a:xfrm>
          <a:prstGeom prst="rect">
            <a:avLst/>
          </a:prstGeom>
        </p:spPr>
      </p:pic>
      <p:grpSp>
        <p:nvGrpSpPr>
          <p:cNvPr id="76" name="グループ化 75"/>
          <p:cNvGrpSpPr/>
          <p:nvPr/>
        </p:nvGrpSpPr>
        <p:grpSpPr>
          <a:xfrm>
            <a:off x="223264" y="2303854"/>
            <a:ext cx="1915495" cy="1683947"/>
            <a:chOff x="209496" y="4657884"/>
            <a:chExt cx="2141470" cy="1908687"/>
          </a:xfrm>
        </p:grpSpPr>
        <p:grpSp>
          <p:nvGrpSpPr>
            <p:cNvPr id="27" name="グループ化 26"/>
            <p:cNvGrpSpPr/>
            <p:nvPr/>
          </p:nvGrpSpPr>
          <p:grpSpPr>
            <a:xfrm>
              <a:off x="209496" y="4657884"/>
              <a:ext cx="2141470" cy="1908687"/>
              <a:chOff x="-295472" y="4507759"/>
              <a:chExt cx="2141470" cy="1908687"/>
            </a:xfrm>
          </p:grpSpPr>
          <p:cxnSp>
            <p:nvCxnSpPr>
              <p:cNvPr id="11" name="直線コネクタ 10"/>
              <p:cNvCxnSpPr/>
              <p:nvPr/>
            </p:nvCxnSpPr>
            <p:spPr>
              <a:xfrm>
                <a:off x="405998" y="6196740"/>
                <a:ext cx="100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95472" y="4507759"/>
                <a:ext cx="2141470" cy="1908687"/>
                <a:chOff x="-295472" y="4507759"/>
                <a:chExt cx="2141470" cy="1908687"/>
              </a:xfrm>
            </p:grpSpPr>
            <p:cxnSp>
              <p:nvCxnSpPr>
                <p:cNvPr id="9" name="直線コネクタ 8"/>
                <p:cNvCxnSpPr/>
                <p:nvPr/>
              </p:nvCxnSpPr>
              <p:spPr>
                <a:xfrm>
                  <a:off x="405998" y="5157897"/>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05998" y="4759454"/>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05998" y="5899293"/>
                  <a:ext cx="12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288395" y="6022236"/>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5/2</m:t>
                                </m:r>
                              </m:sub>
                            </m:sSub>
                          </m:oMath>
                        </m:oMathPara>
                      </a14:m>
                      <a:endParaRPr 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88395" y="6022236"/>
                      <a:ext cx="826531" cy="394210"/>
                    </a:xfrm>
                    <a:prstGeom prst="rect">
                      <a:avLst/>
                    </a:prstGeom>
                    <a:blipFill rotWithShape="0">
                      <a:blip r:embed="rId4"/>
                      <a:stretch>
                        <a:fillRect b="-9231"/>
                      </a:stretch>
                    </a:blipFill>
                  </p:spPr>
                  <p:txBody>
                    <a:bodyPr/>
                    <a:lstStyle/>
                    <a:p>
                      <a:r>
                        <a:rPr lang="en-US">
                          <a:noFill/>
                        </a:rPr>
                        <a:t> </a:t>
                      </a:r>
                    </a:p>
                  </p:txBody>
                </p:sp>
              </mc:Fallback>
            </mc:AlternateContent>
            <p:cxnSp>
              <p:nvCxnSpPr>
                <p:cNvPr id="17" name="直線コネクタ 16"/>
                <p:cNvCxnSpPr/>
                <p:nvPr/>
              </p:nvCxnSpPr>
              <p:spPr>
                <a:xfrm>
                  <a:off x="405998" y="5538425"/>
                  <a:ext cx="3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295472" y="5658951"/>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7/2</m:t>
                                </m:r>
                              </m:sub>
                            </m:sSub>
                          </m:oMath>
                        </m:oMathPara>
                      </a14:m>
                      <a:endParaRPr lang="en-US"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95472" y="5658951"/>
                      <a:ext cx="826531" cy="394210"/>
                    </a:xfrm>
                    <a:prstGeom prst="rect">
                      <a:avLst/>
                    </a:prstGeom>
                    <a:blipFill rotWithShape="0">
                      <a:blip r:embed="rId5"/>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288395" y="5308878"/>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m:oMathPara>
                      </a14:m>
                      <a:endParaRPr 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88395" y="5308878"/>
                      <a:ext cx="826531" cy="394210"/>
                    </a:xfrm>
                    <a:prstGeom prst="rect">
                      <a:avLst/>
                    </a:prstGeom>
                    <a:blipFill rotWithShape="0">
                      <a:blip r:embed="rId6"/>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288395" y="4914966"/>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3/2</m:t>
                                </m:r>
                              </m:sub>
                            </m:sSub>
                          </m:oMath>
                        </m:oMathPara>
                      </a14:m>
                      <a:endParaRPr 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88395" y="4914966"/>
                      <a:ext cx="826531" cy="394210"/>
                    </a:xfrm>
                    <a:prstGeom prst="rect">
                      <a:avLst/>
                    </a:prstGeom>
                    <a:blipFill rotWithShape="0">
                      <a:blip r:embed="rId7"/>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281319" y="4507759"/>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11/2</m:t>
                                </m:r>
                                <m:r>
                                  <m:rPr>
                                    <m:nor/>
                                  </m:rPr>
                                  <a:rPr lang="en-US" dirty="0"/>
                                  <m:t> </m:t>
                                </m:r>
                              </m:sub>
                            </m:sSub>
                          </m:oMath>
                        </m:oMathPara>
                      </a14:m>
                      <a:endParaRPr 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1319" y="4507759"/>
                      <a:ext cx="826531" cy="394210"/>
                    </a:xfrm>
                    <a:prstGeom prst="rect">
                      <a:avLst/>
                    </a:prstGeom>
                    <a:blipFill rotWithShape="0">
                      <a:blip r:embed="rId8"/>
                      <a:stretch>
                        <a:fillRect b="-9231"/>
                      </a:stretch>
                    </a:blipFill>
                  </p:spPr>
                  <p:txBody>
                    <a:bodyPr/>
                    <a:lstStyle/>
                    <a:p>
                      <a:r>
                        <a:rPr lang="en-US">
                          <a:noFill/>
                        </a:rPr>
                        <a:t> </a:t>
                      </a:r>
                    </a:p>
                  </p:txBody>
                </p:sp>
              </mc:Fallback>
            </mc:AlternateContent>
          </p:grpSp>
        </p:grpSp>
        <p:grpSp>
          <p:nvGrpSpPr>
            <p:cNvPr id="35" name="グループ化 34"/>
            <p:cNvGrpSpPr/>
            <p:nvPr/>
          </p:nvGrpSpPr>
          <p:grpSpPr>
            <a:xfrm>
              <a:off x="928379" y="5972671"/>
              <a:ext cx="956731" cy="150314"/>
              <a:chOff x="3479000" y="6188341"/>
              <a:chExt cx="956731" cy="150314"/>
            </a:xfrm>
          </p:grpSpPr>
          <p:sp>
            <p:nvSpPr>
              <p:cNvPr id="29" name="円/楕円 28"/>
              <p:cNvSpPr/>
              <p:nvPr/>
            </p:nvSpPr>
            <p:spPr>
              <a:xfrm>
                <a:off x="36492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3968390"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291731" y="6192048"/>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3809644"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1233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3479000"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938262" y="6273719"/>
              <a:ext cx="956731" cy="150314"/>
              <a:chOff x="3479000" y="6188341"/>
              <a:chExt cx="956731" cy="150314"/>
            </a:xfrm>
          </p:grpSpPr>
          <p:sp>
            <p:nvSpPr>
              <p:cNvPr id="37" name="円/楕円 36"/>
              <p:cNvSpPr/>
              <p:nvPr/>
            </p:nvSpPr>
            <p:spPr>
              <a:xfrm>
                <a:off x="36492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968390"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4291731" y="6192048"/>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809644"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1233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3479000"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7" name="グループ化 76"/>
          <p:cNvGrpSpPr/>
          <p:nvPr/>
        </p:nvGrpSpPr>
        <p:grpSpPr>
          <a:xfrm>
            <a:off x="6845824" y="2087064"/>
            <a:ext cx="1836761" cy="1659633"/>
            <a:chOff x="6189490" y="4657884"/>
            <a:chExt cx="2141470" cy="1908687"/>
          </a:xfrm>
        </p:grpSpPr>
        <p:grpSp>
          <p:nvGrpSpPr>
            <p:cNvPr id="43" name="グループ化 42"/>
            <p:cNvGrpSpPr/>
            <p:nvPr/>
          </p:nvGrpSpPr>
          <p:grpSpPr>
            <a:xfrm>
              <a:off x="6189490" y="4657884"/>
              <a:ext cx="2141470" cy="1908687"/>
              <a:chOff x="-295472" y="4507759"/>
              <a:chExt cx="2141470" cy="1908687"/>
            </a:xfrm>
          </p:grpSpPr>
          <p:cxnSp>
            <p:nvCxnSpPr>
              <p:cNvPr id="44" name="直線コネクタ 43"/>
              <p:cNvCxnSpPr/>
              <p:nvPr/>
            </p:nvCxnSpPr>
            <p:spPr>
              <a:xfrm>
                <a:off x="405998" y="6196740"/>
                <a:ext cx="100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295472" y="4507759"/>
                <a:ext cx="2141470" cy="1908687"/>
                <a:chOff x="-295472" y="4507759"/>
                <a:chExt cx="2141470" cy="1908687"/>
              </a:xfrm>
            </p:grpSpPr>
            <p:cxnSp>
              <p:nvCxnSpPr>
                <p:cNvPr id="46" name="直線コネクタ 45"/>
                <p:cNvCxnSpPr/>
                <p:nvPr/>
              </p:nvCxnSpPr>
              <p:spPr>
                <a:xfrm>
                  <a:off x="405998" y="5157897"/>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05998" y="4759454"/>
                  <a:ext cx="14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05998" y="5899293"/>
                  <a:ext cx="12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288395" y="6022236"/>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5/2</m:t>
                                </m:r>
                              </m:sub>
                            </m:sSub>
                          </m:oMath>
                        </m:oMathPara>
                      </a14:m>
                      <a:endParaRPr 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88395" y="6022236"/>
                      <a:ext cx="826531" cy="394210"/>
                    </a:xfrm>
                    <a:prstGeom prst="rect">
                      <a:avLst/>
                    </a:prstGeom>
                    <a:blipFill rotWithShape="0">
                      <a:blip r:embed="rId9"/>
                      <a:stretch>
                        <a:fillRect b="-9231"/>
                      </a:stretch>
                    </a:blipFill>
                  </p:spPr>
                  <p:txBody>
                    <a:bodyPr/>
                    <a:lstStyle/>
                    <a:p>
                      <a:r>
                        <a:rPr lang="en-US">
                          <a:noFill/>
                        </a:rPr>
                        <a:t> </a:t>
                      </a:r>
                    </a:p>
                  </p:txBody>
                </p:sp>
              </mc:Fallback>
            </mc:AlternateContent>
            <p:cxnSp>
              <p:nvCxnSpPr>
                <p:cNvPr id="50" name="直線コネクタ 49"/>
                <p:cNvCxnSpPr/>
                <p:nvPr/>
              </p:nvCxnSpPr>
              <p:spPr>
                <a:xfrm>
                  <a:off x="405998" y="5538425"/>
                  <a:ext cx="3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295472" y="5658951"/>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7/2</m:t>
                                </m:r>
                              </m:sub>
                            </m:sSub>
                          </m:oMath>
                        </m:oMathPara>
                      </a14:m>
                      <a:endParaRPr 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95472" y="5658951"/>
                      <a:ext cx="826531" cy="394210"/>
                    </a:xfrm>
                    <a:prstGeom prst="rect">
                      <a:avLst/>
                    </a:prstGeom>
                    <a:blipFill rotWithShape="0">
                      <a:blip r:embed="rId10"/>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288395" y="5308878"/>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m:oMathPara>
                      </a14:m>
                      <a:endParaRPr 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288395" y="5308878"/>
                      <a:ext cx="826531" cy="394210"/>
                    </a:xfrm>
                    <a:prstGeom prst="rect">
                      <a:avLst/>
                    </a:prstGeom>
                    <a:blipFill rotWithShape="0">
                      <a:blip r:embed="rId11"/>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288395" y="4914966"/>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3/2</m:t>
                                </m:r>
                              </m:sub>
                            </m:sSub>
                          </m:oMath>
                        </m:oMathPara>
                      </a14:m>
                      <a:endParaRPr 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288395" y="4914966"/>
                      <a:ext cx="826531" cy="394210"/>
                    </a:xfrm>
                    <a:prstGeom prst="rect">
                      <a:avLst/>
                    </a:prstGeom>
                    <a:blipFill rotWithShape="0">
                      <a:blip r:embed="rId12"/>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p:cNvSpPr txBox="1"/>
                    <p:nvPr/>
                  </p:nvSpPr>
                  <p:spPr>
                    <a:xfrm>
                      <a:off x="-281319" y="4507759"/>
                      <a:ext cx="826531"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11/2</m:t>
                                </m:r>
                                <m:r>
                                  <m:rPr>
                                    <m:nor/>
                                  </m:rPr>
                                  <a:rPr lang="en-US" dirty="0"/>
                                  <m:t> </m:t>
                                </m:r>
                              </m:sub>
                            </m:sSub>
                          </m:oMath>
                        </m:oMathPara>
                      </a14:m>
                      <a:endParaRPr 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281319" y="4507759"/>
                      <a:ext cx="826531" cy="394210"/>
                    </a:xfrm>
                    <a:prstGeom prst="rect">
                      <a:avLst/>
                    </a:prstGeom>
                    <a:blipFill rotWithShape="0">
                      <a:blip r:embed="rId13"/>
                      <a:stretch>
                        <a:fillRect b="-9231"/>
                      </a:stretch>
                    </a:blipFill>
                  </p:spPr>
                  <p:txBody>
                    <a:bodyPr/>
                    <a:lstStyle/>
                    <a:p>
                      <a:r>
                        <a:rPr lang="en-US">
                          <a:noFill/>
                        </a:rPr>
                        <a:t> </a:t>
                      </a:r>
                    </a:p>
                  </p:txBody>
                </p:sp>
              </mc:Fallback>
            </mc:AlternateContent>
          </p:grpSp>
        </p:grpSp>
        <p:grpSp>
          <p:nvGrpSpPr>
            <p:cNvPr id="55" name="グループ化 54"/>
            <p:cNvGrpSpPr/>
            <p:nvPr/>
          </p:nvGrpSpPr>
          <p:grpSpPr>
            <a:xfrm>
              <a:off x="6916594" y="6274795"/>
              <a:ext cx="956731" cy="158812"/>
              <a:chOff x="3479000" y="6188341"/>
              <a:chExt cx="956731" cy="158812"/>
            </a:xfrm>
          </p:grpSpPr>
          <p:sp>
            <p:nvSpPr>
              <p:cNvPr id="56" name="円/楕円 55"/>
              <p:cNvSpPr/>
              <p:nvPr/>
            </p:nvSpPr>
            <p:spPr>
              <a:xfrm>
                <a:off x="3649266" y="6203153"/>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3968390"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4291731" y="6192048"/>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3809644"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41233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3479000" y="6203153"/>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a:xfrm>
              <a:off x="6890960" y="5954795"/>
              <a:ext cx="633390" cy="152498"/>
              <a:chOff x="3479000" y="6194655"/>
              <a:chExt cx="633390" cy="152498"/>
            </a:xfrm>
          </p:grpSpPr>
          <p:sp>
            <p:nvSpPr>
              <p:cNvPr id="63" name="円/楕円 62"/>
              <p:cNvSpPr/>
              <p:nvPr/>
            </p:nvSpPr>
            <p:spPr>
              <a:xfrm>
                <a:off x="3649266" y="6203153"/>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3968390"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809644" y="6194655"/>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3479000" y="6203153"/>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6916079" y="5619119"/>
              <a:ext cx="314266" cy="144000"/>
              <a:chOff x="3479000" y="6188341"/>
              <a:chExt cx="314266" cy="144000"/>
            </a:xfrm>
          </p:grpSpPr>
          <p:sp>
            <p:nvSpPr>
              <p:cNvPr id="70" name="円/楕円 69"/>
              <p:cNvSpPr/>
              <p:nvPr/>
            </p:nvSpPr>
            <p:spPr>
              <a:xfrm>
                <a:off x="3649266"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3479000" y="6188341"/>
                <a:ext cx="144000" cy="144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8" name="上矢印 77"/>
          <p:cNvSpPr/>
          <p:nvPr/>
        </p:nvSpPr>
        <p:spPr>
          <a:xfrm rot="5739635">
            <a:off x="2414216" y="3267069"/>
            <a:ext cx="379635" cy="859826"/>
          </a:xfrm>
          <a:prstGeom prst="upArrow">
            <a:avLst>
              <a:gd name="adj1" fmla="val 30149"/>
              <a:gd name="adj2" fmla="val 69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上矢印 78"/>
          <p:cNvSpPr/>
          <p:nvPr/>
        </p:nvSpPr>
        <p:spPr>
          <a:xfrm rot="14846394">
            <a:off x="6485864" y="3153019"/>
            <a:ext cx="311436" cy="618450"/>
          </a:xfrm>
          <a:prstGeom prst="upArrow">
            <a:avLst>
              <a:gd name="adj1" fmla="val 30149"/>
              <a:gd name="adj2" fmla="val 693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直線コネクタ 70"/>
          <p:cNvCxnSpPr/>
          <p:nvPr/>
        </p:nvCxnSpPr>
        <p:spPr>
          <a:xfrm>
            <a:off x="4593394" y="1104691"/>
            <a:ext cx="0" cy="28312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4696963" y="2623142"/>
            <a:ext cx="1007007" cy="400110"/>
          </a:xfrm>
          <a:prstGeom prst="rect">
            <a:avLst/>
          </a:prstGeom>
        </p:spPr>
        <p:txBody>
          <a:bodyPr wrap="none">
            <a:spAutoFit/>
          </a:bodyPr>
          <a:lstStyle/>
          <a:p>
            <a:r>
              <a:rPr lang="en-US" altLang="ja-JP" sz="2000" b="1" dirty="0" smtClean="0">
                <a:solidFill>
                  <a:srgbClr val="FF0000"/>
                </a:solidFill>
              </a:rPr>
              <a:t>BCS </a:t>
            </a:r>
            <a:r>
              <a:rPr lang="en-US" altLang="ja-JP" sz="2000" b="1" dirty="0" err="1" smtClean="0">
                <a:solidFill>
                  <a:srgbClr val="FF0000"/>
                </a:solidFill>
              </a:rPr>
              <a:t>g.s</a:t>
            </a:r>
            <a:r>
              <a:rPr lang="en-US" altLang="ja-JP" sz="2000" b="1" dirty="0" smtClean="0">
                <a:solidFill>
                  <a:srgbClr val="FF0000"/>
                </a:solidFill>
              </a:rPr>
              <a:t>.</a:t>
            </a:r>
            <a:endParaRPr lang="en-US" sz="2000" b="1" dirty="0">
              <a:solidFill>
                <a:srgbClr val="FF0000"/>
              </a:solidFill>
            </a:endParaRPr>
          </a:p>
        </p:txBody>
      </p:sp>
      <p:pic>
        <p:nvPicPr>
          <p:cNvPr id="84" name="図 8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2144" y="4619837"/>
            <a:ext cx="6574180" cy="2191393"/>
          </a:xfrm>
          <a:prstGeom prst="rect">
            <a:avLst/>
          </a:prstGeom>
        </p:spPr>
      </p:pic>
      <p:sp>
        <p:nvSpPr>
          <p:cNvPr id="85" name="コンテンツ プレースホルダー 2"/>
          <p:cNvSpPr txBox="1">
            <a:spLocks/>
          </p:cNvSpPr>
          <p:nvPr/>
        </p:nvSpPr>
        <p:spPr>
          <a:xfrm>
            <a:off x="349184" y="4296421"/>
            <a:ext cx="3257139" cy="451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400" dirty="0" smtClean="0"/>
              <a:t>1st excitation energy</a:t>
            </a:r>
            <a:endParaRPr lang="en-US" sz="2400" dirty="0">
              <a:solidFill>
                <a:schemeClr val="tx1">
                  <a:lumMod val="65000"/>
                  <a:lumOff val="35000"/>
                </a:schemeClr>
              </a:solidFill>
            </a:endParaRPr>
          </a:p>
        </p:txBody>
      </p:sp>
      <p:sp>
        <p:nvSpPr>
          <p:cNvPr id="88" name="タイトル 1"/>
          <p:cNvSpPr txBox="1">
            <a:spLocks/>
          </p:cNvSpPr>
          <p:nvPr/>
        </p:nvSpPr>
        <p:spPr>
          <a:xfrm>
            <a:off x="162081" y="1065"/>
            <a:ext cx="7658905"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3200" u="sng" dirty="0" smtClean="0"/>
              <a:t>Result from SCC</a:t>
            </a:r>
            <a:endParaRPr kumimoji="1" lang="ja-JP" altLang="en-US" sz="3200" u="sng" dirty="0"/>
          </a:p>
        </p:txBody>
      </p:sp>
      <p:cxnSp>
        <p:nvCxnSpPr>
          <p:cNvPr id="89" name="直線コネクタ 88"/>
          <p:cNvCxnSpPr/>
          <p:nvPr/>
        </p:nvCxnSpPr>
        <p:spPr>
          <a:xfrm>
            <a:off x="3050573" y="1126837"/>
            <a:ext cx="0" cy="2831225"/>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345418" y="1185128"/>
            <a:ext cx="0" cy="283122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6264818" y="6096668"/>
            <a:ext cx="2365328" cy="461665"/>
          </a:xfrm>
          <a:prstGeom prst="rect">
            <a:avLst/>
          </a:prstGeom>
        </p:spPr>
        <p:txBody>
          <a:bodyPr wrap="none">
            <a:spAutoFit/>
          </a:bodyPr>
          <a:lstStyle/>
          <a:p>
            <a:r>
              <a:rPr lang="en-US" altLang="ja-JP" sz="2400" dirty="0" smtClean="0">
                <a:solidFill>
                  <a:srgbClr val="FF0000"/>
                </a:solidFill>
              </a:rPr>
              <a:t>Well reproduced!</a:t>
            </a:r>
            <a:endParaRPr lang="en-US" sz="2400" dirty="0"/>
          </a:p>
        </p:txBody>
      </p:sp>
      <p:sp>
        <p:nvSpPr>
          <p:cNvPr id="91" name="テキスト ボックス 90"/>
          <p:cNvSpPr txBox="1"/>
          <p:nvPr/>
        </p:nvSpPr>
        <p:spPr>
          <a:xfrm>
            <a:off x="1118197" y="2040089"/>
            <a:ext cx="558131" cy="369332"/>
          </a:xfrm>
          <a:prstGeom prst="rect">
            <a:avLst/>
          </a:prstGeom>
          <a:noFill/>
        </p:spPr>
        <p:txBody>
          <a:bodyPr wrap="square" rtlCol="0">
            <a:spAutoFit/>
          </a:bodyPr>
          <a:lstStyle/>
          <a:p>
            <a:r>
              <a:rPr lang="en-US" dirty="0" smtClean="0"/>
              <a:t>82</a:t>
            </a:r>
            <a:endParaRPr lang="en-US" dirty="0"/>
          </a:p>
        </p:txBody>
      </p:sp>
      <p:sp>
        <p:nvSpPr>
          <p:cNvPr id="92" name="円/楕円 91"/>
          <p:cNvSpPr/>
          <p:nvPr/>
        </p:nvSpPr>
        <p:spPr>
          <a:xfrm>
            <a:off x="1133081" y="2050218"/>
            <a:ext cx="361655" cy="375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テキスト ボックス 92"/>
          <p:cNvSpPr txBox="1"/>
          <p:nvPr/>
        </p:nvSpPr>
        <p:spPr>
          <a:xfrm>
            <a:off x="7750464" y="1817212"/>
            <a:ext cx="558131" cy="369332"/>
          </a:xfrm>
          <a:prstGeom prst="rect">
            <a:avLst/>
          </a:prstGeom>
          <a:noFill/>
        </p:spPr>
        <p:txBody>
          <a:bodyPr wrap="square" rtlCol="0">
            <a:spAutoFit/>
          </a:bodyPr>
          <a:lstStyle/>
          <a:p>
            <a:r>
              <a:rPr lang="en-US" dirty="0" smtClean="0"/>
              <a:t>82</a:t>
            </a:r>
            <a:endParaRPr lang="en-US" dirty="0"/>
          </a:p>
        </p:txBody>
      </p:sp>
      <p:sp>
        <p:nvSpPr>
          <p:cNvPr id="94" name="円/楕円 93"/>
          <p:cNvSpPr/>
          <p:nvPr/>
        </p:nvSpPr>
        <p:spPr>
          <a:xfrm>
            <a:off x="7765348" y="1827341"/>
            <a:ext cx="361655" cy="375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テキスト ボックス 94"/>
          <p:cNvSpPr txBox="1"/>
          <p:nvPr/>
        </p:nvSpPr>
        <p:spPr>
          <a:xfrm>
            <a:off x="1129021" y="3913238"/>
            <a:ext cx="558131" cy="369332"/>
          </a:xfrm>
          <a:prstGeom prst="rect">
            <a:avLst/>
          </a:prstGeom>
          <a:noFill/>
        </p:spPr>
        <p:txBody>
          <a:bodyPr wrap="square" rtlCol="0">
            <a:spAutoFit/>
          </a:bodyPr>
          <a:lstStyle/>
          <a:p>
            <a:r>
              <a:rPr lang="en-US" dirty="0" smtClean="0"/>
              <a:t>50</a:t>
            </a:r>
            <a:endParaRPr lang="en-US" dirty="0"/>
          </a:p>
        </p:txBody>
      </p:sp>
      <p:sp>
        <p:nvSpPr>
          <p:cNvPr id="96" name="円/楕円 95"/>
          <p:cNvSpPr/>
          <p:nvPr/>
        </p:nvSpPr>
        <p:spPr>
          <a:xfrm>
            <a:off x="1143905" y="3923367"/>
            <a:ext cx="361655" cy="375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テキスト ボックス 96"/>
          <p:cNvSpPr txBox="1"/>
          <p:nvPr/>
        </p:nvSpPr>
        <p:spPr>
          <a:xfrm>
            <a:off x="7750464" y="3657627"/>
            <a:ext cx="558131" cy="369332"/>
          </a:xfrm>
          <a:prstGeom prst="rect">
            <a:avLst/>
          </a:prstGeom>
          <a:noFill/>
        </p:spPr>
        <p:txBody>
          <a:bodyPr wrap="square" rtlCol="0">
            <a:spAutoFit/>
          </a:bodyPr>
          <a:lstStyle/>
          <a:p>
            <a:r>
              <a:rPr lang="en-US" dirty="0" smtClean="0"/>
              <a:t>50</a:t>
            </a:r>
            <a:endParaRPr lang="en-US" dirty="0"/>
          </a:p>
        </p:txBody>
      </p:sp>
      <p:sp>
        <p:nvSpPr>
          <p:cNvPr id="98" name="円/楕円 97"/>
          <p:cNvSpPr/>
          <p:nvPr/>
        </p:nvSpPr>
        <p:spPr>
          <a:xfrm>
            <a:off x="7765348" y="3667756"/>
            <a:ext cx="361655" cy="375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39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5433" y="157377"/>
            <a:ext cx="5410919" cy="477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smtClean="0"/>
              <a:t>Two-particle transfer in two-level system </a:t>
            </a:r>
            <a:r>
              <a:rPr lang="ja-JP" altLang="en-US" dirty="0" smtClean="0"/>
              <a:t>　</a:t>
            </a:r>
            <a:endParaRPr lang="en-US" altLang="ja-JP" b="0" i="1" dirty="0" smtClean="0">
              <a:latin typeface="Cambria Math" panose="02040503050406030204" pitchFamily="18" charset="0"/>
            </a:endParaRPr>
          </a:p>
        </p:txBody>
      </p:sp>
      <p:sp>
        <p:nvSpPr>
          <p:cNvPr id="9" name="正方形/長方形 8"/>
          <p:cNvSpPr/>
          <p:nvPr/>
        </p:nvSpPr>
        <p:spPr>
          <a:xfrm>
            <a:off x="2085539" y="772674"/>
            <a:ext cx="730328" cy="369332"/>
          </a:xfrm>
          <a:prstGeom prst="rect">
            <a:avLst/>
          </a:prstGeom>
        </p:spPr>
        <p:txBody>
          <a:bodyPr wrap="none">
            <a:spAutoFit/>
          </a:bodyPr>
          <a:lstStyle/>
          <a:p>
            <a:r>
              <a:rPr lang="en-US" altLang="ja-JP" dirty="0" smtClean="0"/>
              <a:t>Exact </a:t>
            </a:r>
            <a:endParaRPr lang="en-US" dirty="0"/>
          </a:p>
        </p:txBody>
      </p:sp>
      <p:sp>
        <p:nvSpPr>
          <p:cNvPr id="10" name="正方形/長方形 9"/>
          <p:cNvSpPr/>
          <p:nvPr/>
        </p:nvSpPr>
        <p:spPr>
          <a:xfrm>
            <a:off x="1497318" y="3684544"/>
            <a:ext cx="2375587" cy="369332"/>
          </a:xfrm>
          <a:prstGeom prst="rect">
            <a:avLst/>
          </a:prstGeom>
        </p:spPr>
        <p:txBody>
          <a:bodyPr wrap="none">
            <a:spAutoFit/>
          </a:bodyPr>
          <a:lstStyle/>
          <a:p>
            <a:r>
              <a:rPr lang="en-US" altLang="ja-JP" dirty="0" smtClean="0"/>
              <a:t>Canonical quantization </a:t>
            </a:r>
            <a:endParaRPr lang="en-US" dirty="0"/>
          </a:p>
        </p:txBody>
      </p:sp>
      <p:sp>
        <p:nvSpPr>
          <p:cNvPr id="11" name="正方形/長方形 10"/>
          <p:cNvSpPr/>
          <p:nvPr/>
        </p:nvSpPr>
        <p:spPr>
          <a:xfrm>
            <a:off x="6076596" y="3710302"/>
            <a:ext cx="1449115" cy="369332"/>
          </a:xfrm>
          <a:prstGeom prst="rect">
            <a:avLst/>
          </a:prstGeom>
        </p:spPr>
        <p:txBody>
          <a:bodyPr wrap="none">
            <a:spAutoFit/>
          </a:bodyPr>
          <a:lstStyle/>
          <a:p>
            <a:r>
              <a:rPr lang="en-US" altLang="ja-JP" dirty="0" err="1" smtClean="0"/>
              <a:t>Semiclassical</a:t>
            </a:r>
            <a:r>
              <a:rPr lang="en-US" altLang="ja-JP" dirty="0" smtClean="0"/>
              <a:t> </a:t>
            </a:r>
            <a:endParaRPr lang="en-US" dirty="0"/>
          </a:p>
        </p:txBody>
      </p:sp>
      <mc:AlternateContent xmlns:mc="http://schemas.openxmlformats.org/markup-compatibility/2006" xmlns:a14="http://schemas.microsoft.com/office/drawing/2010/main">
        <mc:Choice Requires="a14">
          <p:sp>
            <p:nvSpPr>
              <p:cNvPr id="32" name="正方形/長方形 31"/>
              <p:cNvSpPr/>
              <p:nvPr/>
            </p:nvSpPr>
            <p:spPr>
              <a:xfrm>
                <a:off x="5160363" y="2752261"/>
                <a:ext cx="3335905" cy="987193"/>
              </a:xfrm>
              <a:prstGeom prst="rect">
                <a:avLst/>
              </a:prstGeom>
              <a:solidFill>
                <a:schemeClr val="accent1">
                  <a:lumMod val="20000"/>
                  <a:lumOff val="80000"/>
                </a:schemeClr>
              </a:solidFill>
            </p:spPr>
            <p:txBody>
              <a:bodyPr wrap="square">
                <a:spAutoFit/>
              </a:bodyPr>
              <a:lstStyle/>
              <a:p>
                <a:r>
                  <a:rPr lang="en-US" altLang="ja-JP" dirty="0" err="1" smtClean="0"/>
                  <a:t>g.s</a:t>
                </a:r>
                <a:r>
                  <a:rPr lang="en-US" altLang="ja-JP" dirty="0" smtClean="0"/>
                  <a:t>. </a:t>
                </a:r>
                <a:r>
                  <a:rPr lang="en-US" altLang="ja-JP" dirty="0"/>
                  <a:t>i</a:t>
                </a:r>
                <a:r>
                  <a:rPr lang="en-US" altLang="ja-JP" dirty="0" smtClean="0"/>
                  <a:t>n closed shell system:</a:t>
                </a:r>
                <a:endParaRPr lang="en-US" altLang="ja-JP"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𝑔</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𝑐</m:t>
                              </m:r>
                            </m:sub>
                          </m:sSub>
                        </m:den>
                      </m:f>
                      <m:r>
                        <a:rPr lang="en-US" altLang="ja-JP" b="0" i="1" smtClean="0">
                          <a:latin typeface="Cambria Math" panose="02040503050406030204" pitchFamily="18" charset="0"/>
                        </a:rPr>
                        <m:t>    </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panose="02040503050406030204" pitchFamily="18" charset="0"/>
                                </a:rPr>
                                <m:t>𝑥</m:t>
                              </m:r>
                              <m:r>
                                <a:rPr lang="en-US" altLang="ja-JP" i="1">
                                  <a:latin typeface="Cambria Math" panose="02040503050406030204" pitchFamily="18" charset="0"/>
                                </a:rPr>
                                <m:t>&lt;1  </m:t>
                              </m:r>
                              <m:r>
                                <m:rPr>
                                  <m:sty m:val="p"/>
                                </m:rPr>
                                <a:rPr lang="en-US" altLang="ja-JP">
                                  <a:latin typeface="Cambria Math" panose="02040503050406030204" pitchFamily="18" charset="0"/>
                                </a:rPr>
                                <m:t>normal</m:t>
                              </m:r>
                              <m:r>
                                <a:rPr lang="en-US" altLang="ja-JP">
                                  <a:latin typeface="Cambria Math" panose="02040503050406030204" pitchFamily="18" charset="0"/>
                                </a:rPr>
                                <m:t> </m:t>
                              </m:r>
                              <m:r>
                                <m:rPr>
                                  <m:sty m:val="p"/>
                                </m:rPr>
                                <a:rPr lang="en-US" altLang="ja-JP">
                                  <a:latin typeface="Cambria Math" panose="02040503050406030204" pitchFamily="18" charset="0"/>
                                </a:rPr>
                                <m:t>state</m:t>
                              </m:r>
                              <m:r>
                                <a:rPr lang="en-US" altLang="ja-JP">
                                  <a:latin typeface="Cambria Math" panose="02040503050406030204" pitchFamily="18" charset="0"/>
                                </a:rPr>
                                <m:t> </m:t>
                              </m:r>
                            </m:e>
                            <m:e>
                              <m:r>
                                <a:rPr lang="en-US" altLang="ja-JP" i="1">
                                  <a:latin typeface="Cambria Math" panose="02040503050406030204" pitchFamily="18" charset="0"/>
                                </a:rPr>
                                <m:t>𝑥</m:t>
                              </m:r>
                              <m:r>
                                <a:rPr lang="en-US" altLang="ja-JP" i="1">
                                  <a:latin typeface="Cambria Math" panose="02040503050406030204" pitchFamily="18" charset="0"/>
                                </a:rPr>
                                <m:t>&gt;1  </m:t>
                              </m:r>
                              <m:r>
                                <m:rPr>
                                  <m:sty m:val="p"/>
                                </m:rPr>
                                <a:rPr lang="en-US" altLang="ja-JP">
                                  <a:latin typeface="Cambria Math" panose="02040503050406030204" pitchFamily="18" charset="0"/>
                                </a:rPr>
                                <m:t>BCS</m:t>
                              </m:r>
                              <m:r>
                                <a:rPr lang="en-US" altLang="ja-JP">
                                  <a:latin typeface="Cambria Math" panose="02040503050406030204" pitchFamily="18" charset="0"/>
                                </a:rPr>
                                <m:t> </m:t>
                              </m:r>
                              <m:r>
                                <m:rPr>
                                  <m:sty m:val="p"/>
                                </m:rPr>
                                <a:rPr lang="en-US" altLang="ja-JP">
                                  <a:latin typeface="Cambria Math" panose="02040503050406030204" pitchFamily="18" charset="0"/>
                                </a:rPr>
                                <m:t>state</m:t>
                              </m:r>
                            </m:e>
                          </m:eqArr>
                        </m:e>
                      </m:d>
                    </m:oMath>
                  </m:oMathPara>
                </a14:m>
                <a:endParaRPr lang="en-US"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5160363" y="2752261"/>
                <a:ext cx="3335905" cy="987193"/>
              </a:xfrm>
              <a:prstGeom prst="rect">
                <a:avLst/>
              </a:prstGeom>
              <a:blipFill rotWithShape="0">
                <a:blip r:embed="rId7"/>
                <a:stretch>
                  <a:fillRect l="-1645" t="-3086"/>
                </a:stretch>
              </a:blipFill>
            </p:spPr>
            <p:txBody>
              <a:bodyPr/>
              <a:lstStyle/>
              <a:p>
                <a:r>
                  <a:rPr lang="en-US">
                    <a:noFill/>
                  </a:rPr>
                  <a:t> </a:t>
                </a:r>
              </a:p>
            </p:txBody>
          </p:sp>
        </mc:Fallback>
      </mc:AlternateContent>
      <p:sp>
        <p:nvSpPr>
          <p:cNvPr id="2" name="正方形/長方形 1"/>
          <p:cNvSpPr/>
          <p:nvPr/>
        </p:nvSpPr>
        <p:spPr>
          <a:xfrm>
            <a:off x="546279" y="697685"/>
            <a:ext cx="989373" cy="400110"/>
          </a:xfrm>
          <a:prstGeom prst="rect">
            <a:avLst/>
          </a:prstGeom>
        </p:spPr>
        <p:txBody>
          <a:bodyPr wrap="none">
            <a:spAutoFit/>
          </a:bodyPr>
          <a:lstStyle/>
          <a:p>
            <a:r>
              <a:rPr lang="en-US" altLang="ja-JP" sz="2000" dirty="0" smtClean="0"/>
              <a:t>N=6</a:t>
            </a:r>
            <a:r>
              <a:rPr lang="en-US" altLang="ja-JP" sz="2000" dirty="0" smtClean="0">
                <a:sym typeface="Wingdings" panose="05000000000000000000" pitchFamily="2" charset="2"/>
              </a:rPr>
              <a:t>8</a:t>
            </a:r>
            <a:endParaRPr lang="en-US" sz="2000" dirty="0"/>
          </a:p>
        </p:txBody>
      </p:sp>
      <p:pic>
        <p:nvPicPr>
          <p:cNvPr id="6" name="図 5"/>
          <p:cNvPicPr>
            <a:picLocks noChangeAspect="1"/>
          </p:cNvPicPr>
          <p:nvPr/>
        </p:nvPicPr>
        <p:blipFill>
          <a:blip r:embed="rId8">
            <a:clrChange>
              <a:clrFrom>
                <a:srgbClr val="FFFFFF"/>
              </a:clrFrom>
              <a:clrTo>
                <a:srgbClr val="FFFFFF">
                  <a:alpha val="0"/>
                </a:srgbClr>
              </a:clrTo>
            </a:clrChange>
          </a:blip>
          <a:stretch>
            <a:fillRect/>
          </a:stretch>
        </p:blipFill>
        <p:spPr>
          <a:xfrm>
            <a:off x="477247" y="1074258"/>
            <a:ext cx="4030207" cy="2727669"/>
          </a:xfrm>
          <a:prstGeom prst="rect">
            <a:avLst/>
          </a:prstGeom>
        </p:spPr>
      </p:pic>
      <p:pic>
        <p:nvPicPr>
          <p:cNvPr id="7" name="図 6"/>
          <p:cNvPicPr>
            <a:picLocks noChangeAspect="1"/>
          </p:cNvPicPr>
          <p:nvPr/>
        </p:nvPicPr>
        <p:blipFill>
          <a:blip r:embed="rId9">
            <a:clrChange>
              <a:clrFrom>
                <a:srgbClr val="FFFFFF"/>
              </a:clrFrom>
              <a:clrTo>
                <a:srgbClr val="FFFFFF">
                  <a:alpha val="0"/>
                </a:srgbClr>
              </a:clrTo>
            </a:clrChange>
          </a:blip>
          <a:stretch>
            <a:fillRect/>
          </a:stretch>
        </p:blipFill>
        <p:spPr>
          <a:xfrm>
            <a:off x="4627099" y="3962576"/>
            <a:ext cx="4014883" cy="2727669"/>
          </a:xfrm>
          <a:prstGeom prst="rect">
            <a:avLst/>
          </a:prstGeom>
        </p:spPr>
      </p:pic>
      <p:pic>
        <p:nvPicPr>
          <p:cNvPr id="8" name="図 7"/>
          <p:cNvPicPr>
            <a:picLocks noChangeAspect="1"/>
          </p:cNvPicPr>
          <p:nvPr/>
        </p:nvPicPr>
        <p:blipFill>
          <a:blip r:embed="rId10">
            <a:clrChange>
              <a:clrFrom>
                <a:srgbClr val="FFFFFF"/>
              </a:clrFrom>
              <a:clrTo>
                <a:srgbClr val="FFFFFF">
                  <a:alpha val="0"/>
                </a:srgbClr>
              </a:clrTo>
            </a:clrChange>
          </a:blip>
          <a:stretch>
            <a:fillRect/>
          </a:stretch>
        </p:blipFill>
        <p:spPr>
          <a:xfrm>
            <a:off x="477247" y="3962576"/>
            <a:ext cx="4037869" cy="2712345"/>
          </a:xfrm>
          <a:prstGeom prst="rect">
            <a:avLst/>
          </a:prstGeom>
        </p:spPr>
      </p:pic>
      <p:grpSp>
        <p:nvGrpSpPr>
          <p:cNvPr id="34" name="グループ化 33"/>
          <p:cNvGrpSpPr/>
          <p:nvPr/>
        </p:nvGrpSpPr>
        <p:grpSpPr>
          <a:xfrm>
            <a:off x="5834130" y="157376"/>
            <a:ext cx="2807852" cy="2483323"/>
            <a:chOff x="4899008" y="3322080"/>
            <a:chExt cx="3065072" cy="2859153"/>
          </a:xfrm>
        </p:grpSpPr>
        <p:sp>
          <p:nvSpPr>
            <p:cNvPr id="35" name="正方形/長方形 34"/>
            <p:cNvSpPr/>
            <p:nvPr/>
          </p:nvSpPr>
          <p:spPr>
            <a:xfrm>
              <a:off x="4899008" y="3557661"/>
              <a:ext cx="2799976" cy="262357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5090853" y="3747029"/>
              <a:ext cx="2873227" cy="2310582"/>
              <a:chOff x="7787387" y="951598"/>
              <a:chExt cx="3115257" cy="3647295"/>
            </a:xfrm>
          </p:grpSpPr>
          <p:grpSp>
            <p:nvGrpSpPr>
              <p:cNvPr id="38" name="グループ化 37"/>
              <p:cNvGrpSpPr/>
              <p:nvPr/>
            </p:nvGrpSpPr>
            <p:grpSpPr>
              <a:xfrm>
                <a:off x="7900765" y="2205151"/>
                <a:ext cx="2496413" cy="1127120"/>
                <a:chOff x="8970402" y="2446078"/>
                <a:chExt cx="2496413" cy="1127120"/>
              </a:xfrm>
            </p:grpSpPr>
            <p:cxnSp>
              <p:nvCxnSpPr>
                <p:cNvPr id="43" name="直線コネクタ 42"/>
                <p:cNvCxnSpPr/>
                <p:nvPr/>
              </p:nvCxnSpPr>
              <p:spPr>
                <a:xfrm>
                  <a:off x="8970402" y="3573196"/>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8970402" y="2446078"/>
                  <a:ext cx="2496413" cy="936779"/>
                  <a:chOff x="8970402" y="2446078"/>
                  <a:chExt cx="2496413" cy="936779"/>
                </a:xfrm>
              </p:grpSpPr>
              <p:cxnSp>
                <p:nvCxnSpPr>
                  <p:cNvPr id="45" name="直線コネクタ 44"/>
                  <p:cNvCxnSpPr/>
                  <p:nvPr/>
                </p:nvCxnSpPr>
                <p:spPr>
                  <a:xfrm>
                    <a:off x="8970402" y="2446078"/>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9293440" y="2594443"/>
                    <a:ext cx="12879" cy="7884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p:cNvSpPr txBox="1"/>
                      <p:nvPr/>
                    </p:nvSpPr>
                    <p:spPr>
                      <a:xfrm>
                        <a:off x="9414149" y="2761541"/>
                        <a:ext cx="2052666" cy="540141"/>
                      </a:xfrm>
                      <a:prstGeom prst="rect">
                        <a:avLst/>
                      </a:prstGeom>
                      <a:noFill/>
                    </p:spPr>
                    <p:txBody>
                      <a:bodyPr wrap="square" rtlCol="0">
                        <a:spAutoFit/>
                      </a:bodyPr>
                      <a:lstStyle/>
                      <a:p>
                        <a14:m>
                          <m:oMath xmlns:m="http://schemas.openxmlformats.org/officeDocument/2006/math">
                            <m:r>
                              <a:rPr lang="en-US" altLang="ja-JP" b="1">
                                <a:latin typeface="Cambria Math" panose="02040503050406030204" pitchFamily="18" charset="0"/>
                              </a:rPr>
                              <m:t>𝚫</m:t>
                            </m:r>
                            <m:r>
                              <a:rPr lang="en-US" altLang="ja-JP" b="1" i="1">
                                <a:latin typeface="Cambria Math" panose="02040503050406030204" pitchFamily="18" charset="0"/>
                              </a:rPr>
                              <m:t>𝝐</m:t>
                            </m:r>
                            <m:r>
                              <a:rPr lang="en-US" altLang="ja-JP" b="1" i="1">
                                <a:latin typeface="Cambria Math" panose="02040503050406030204" pitchFamily="18" charset="0"/>
                              </a:rPr>
                              <m:t>=</m:t>
                            </m:r>
                            <m:r>
                              <m:rPr>
                                <m:nor/>
                              </m:rPr>
                              <a:rPr lang="en-US" altLang="ja-JP" b="1" dirty="0"/>
                              <m:t>1</m:t>
                            </m:r>
                          </m:oMath>
                        </a14:m>
                        <a:r>
                          <a:rPr lang="en-US" altLang="ja-JP" b="1" dirty="0"/>
                          <a:t>(MeV)</a:t>
                        </a:r>
                        <a:endParaRPr lang="ja-JP" altLang="en-US" b="1"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9414149" y="2761541"/>
                        <a:ext cx="2052666" cy="540141"/>
                      </a:xfrm>
                      <a:prstGeom prst="rect">
                        <a:avLst/>
                      </a:prstGeom>
                      <a:blipFill rotWithShape="0">
                        <a:blip r:embed="rId13"/>
                        <a:stretch>
                          <a:fillRect t="-10169" b="-28814"/>
                        </a:stretch>
                      </a:blipFill>
                    </p:spPr>
                    <p:txBody>
                      <a:bodyPr/>
                      <a:lstStyle/>
                      <a:p>
                        <a:r>
                          <a:rPr lang="en-US">
                            <a:noFill/>
                          </a:rPr>
                          <a:t> </a:t>
                        </a:r>
                      </a:p>
                    </p:txBody>
                  </p:sp>
                </mc:Fallback>
              </mc:AlternateContent>
            </p:grpSp>
          </p:grpSp>
          <p:sp>
            <p:nvSpPr>
              <p:cNvPr id="39" name="左中かっこ 38"/>
              <p:cNvSpPr/>
              <p:nvPr/>
            </p:nvSpPr>
            <p:spPr>
              <a:xfrm rot="5400000">
                <a:off x="8897746" y="627244"/>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40" name="テキスト ボックス 39"/>
              <p:cNvSpPr txBox="1"/>
              <p:nvPr/>
            </p:nvSpPr>
            <p:spPr>
              <a:xfrm>
                <a:off x="8566674" y="951598"/>
                <a:ext cx="1242121" cy="605565"/>
              </a:xfrm>
              <a:prstGeom prst="rect">
                <a:avLst/>
              </a:prstGeom>
              <a:noFill/>
            </p:spPr>
            <p:txBody>
              <a:bodyPr wrap="square" rtlCol="0">
                <a:spAutoFit/>
              </a:bodyPr>
              <a:lstStyle/>
              <a:p>
                <a:r>
                  <a:rPr lang="en-US" altLang="ja-JP" dirty="0"/>
                  <a:t>Ω</a:t>
                </a:r>
                <a:r>
                  <a:rPr lang="ja-JP" altLang="en-US" dirty="0" smtClean="0"/>
                  <a:t>＝</a:t>
                </a:r>
                <a:r>
                  <a:rPr lang="en-US" altLang="ja-JP" dirty="0"/>
                  <a:t>8</a:t>
                </a:r>
                <a:endParaRPr lang="ja-JP" altLang="en-US" dirty="0"/>
              </a:p>
            </p:txBody>
          </p:sp>
          <p:sp>
            <p:nvSpPr>
              <p:cNvPr id="41" name="左中かっこ 40"/>
              <p:cNvSpPr/>
              <p:nvPr/>
            </p:nvSpPr>
            <p:spPr>
              <a:xfrm rot="16200000">
                <a:off x="8897747" y="2663939"/>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42" name="テキスト ボックス 41"/>
              <p:cNvSpPr txBox="1"/>
              <p:nvPr/>
            </p:nvSpPr>
            <p:spPr>
              <a:xfrm>
                <a:off x="7787387" y="3993328"/>
                <a:ext cx="3115257" cy="605565"/>
              </a:xfrm>
              <a:prstGeom prst="rect">
                <a:avLst/>
              </a:prstGeom>
              <a:noFill/>
            </p:spPr>
            <p:txBody>
              <a:bodyPr wrap="square" rtlCol="0">
                <a:spAutoFit/>
              </a:bodyPr>
              <a:lstStyle/>
              <a:p>
                <a:r>
                  <a:rPr lang="en-US" altLang="ja-JP" dirty="0"/>
                  <a:t>Ω</a:t>
                </a:r>
                <a:r>
                  <a:rPr lang="ja-JP" altLang="en-US" dirty="0" smtClean="0"/>
                  <a:t>＝</a:t>
                </a:r>
                <a:r>
                  <a:rPr lang="en-US" altLang="ja-JP" dirty="0"/>
                  <a:t>8</a:t>
                </a:r>
                <a:r>
                  <a:rPr lang="ja-JP" altLang="en-US" dirty="0" smtClean="0"/>
                  <a:t> </a:t>
                </a:r>
                <a:r>
                  <a:rPr lang="en-US" altLang="ja-JP" dirty="0" smtClean="0"/>
                  <a:t>(16</a:t>
                </a:r>
                <a:r>
                  <a:rPr lang="ja-JP" altLang="en-US" dirty="0" smtClean="0"/>
                  <a:t> </a:t>
                </a:r>
                <a:r>
                  <a:rPr lang="en-US" altLang="ja-JP" dirty="0" smtClean="0"/>
                  <a:t>particles)</a:t>
                </a:r>
                <a:endParaRPr lang="ja-JP" altLang="en-US" dirty="0"/>
              </a:p>
            </p:txBody>
          </p:sp>
        </p:grpSp>
        <p:sp>
          <p:nvSpPr>
            <p:cNvPr id="37" name="テキスト ボックス 36"/>
            <p:cNvSpPr txBox="1"/>
            <p:nvPr/>
          </p:nvSpPr>
          <p:spPr>
            <a:xfrm>
              <a:off x="5736359" y="3322080"/>
              <a:ext cx="1263488" cy="440121"/>
            </a:xfrm>
            <a:prstGeom prst="rect">
              <a:avLst/>
            </a:prstGeom>
            <a:solidFill>
              <a:schemeClr val="bg1"/>
            </a:solidFill>
          </p:spPr>
          <p:txBody>
            <a:bodyPr wrap="square" rtlCol="0">
              <a:spAutoFit/>
            </a:bodyPr>
            <a:lstStyle/>
            <a:p>
              <a:r>
                <a:rPr lang="en-US" altLang="ja-JP" sz="2400" dirty="0" smtClean="0">
                  <a:solidFill>
                    <a:srgbClr val="FF0000"/>
                  </a:solidFill>
                </a:rPr>
                <a:t> </a:t>
              </a:r>
              <a:r>
                <a:rPr lang="en-US" altLang="ja-JP" sz="2400" dirty="0">
                  <a:solidFill>
                    <a:srgbClr val="FF0000"/>
                  </a:solidFill>
                </a:rPr>
                <a:t>S</a:t>
              </a:r>
              <a:r>
                <a:rPr lang="en-US" altLang="ja-JP" sz="2400" dirty="0" smtClean="0">
                  <a:solidFill>
                    <a:srgbClr val="FF0000"/>
                  </a:solidFill>
                </a:rPr>
                <a:t>ystem</a:t>
              </a:r>
              <a:endParaRPr lang="ja-JP" altLang="en-US" sz="2400" dirty="0">
                <a:solidFill>
                  <a:srgbClr val="FF0000"/>
                </a:solidFill>
              </a:endParaRPr>
            </a:p>
          </p:txBody>
        </p:sp>
      </p:grpSp>
    </p:spTree>
    <p:extLst>
      <p:ext uri="{BB962C8B-B14F-4D97-AF65-F5344CB8AC3E}">
        <p14:creationId xmlns:p14="http://schemas.microsoft.com/office/powerpoint/2010/main" val="213140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38939" y="1233230"/>
            <a:ext cx="2071401" cy="369332"/>
          </a:xfrm>
          <a:prstGeom prst="rect">
            <a:avLst/>
          </a:prstGeom>
        </p:spPr>
        <p:txBody>
          <a:bodyPr wrap="none">
            <a:spAutoFit/>
          </a:bodyPr>
          <a:lstStyle/>
          <a:p>
            <a:r>
              <a:rPr lang="en-US" altLang="ja-JP" dirty="0" smtClean="0"/>
              <a:t>N=6, </a:t>
            </a:r>
            <a:r>
              <a:rPr lang="en-US" altLang="ja-JP" dirty="0" err="1" smtClean="0"/>
              <a:t>g.s</a:t>
            </a:r>
            <a:r>
              <a:rPr lang="en-US" altLang="ja-JP" dirty="0" smtClean="0"/>
              <a:t>. </a:t>
            </a:r>
            <a:r>
              <a:rPr lang="en-US" altLang="ja-JP" dirty="0" smtClean="0">
                <a:sym typeface="Wingdings" panose="05000000000000000000" pitchFamily="2" charset="2"/>
              </a:rPr>
              <a:t> </a:t>
            </a:r>
            <a:r>
              <a:rPr lang="en-US" altLang="ja-JP" dirty="0" smtClean="0"/>
              <a:t>N=8 </a:t>
            </a:r>
            <a:r>
              <a:rPr lang="en-US" altLang="ja-JP" dirty="0" err="1" smtClean="0"/>
              <a:t>g.s</a:t>
            </a:r>
            <a:r>
              <a:rPr lang="en-US" altLang="ja-JP" dirty="0" smtClean="0"/>
              <a:t>.</a:t>
            </a:r>
            <a:endParaRPr lang="ja-JP" altLang="en-US" sz="1350" dirty="0"/>
          </a:p>
        </p:txBody>
      </p:sp>
      <p:sp>
        <p:nvSpPr>
          <p:cNvPr id="7" name="正方形/長方形 6"/>
          <p:cNvSpPr/>
          <p:nvPr/>
        </p:nvSpPr>
        <p:spPr>
          <a:xfrm>
            <a:off x="5535636" y="1233230"/>
            <a:ext cx="2005357" cy="369332"/>
          </a:xfrm>
          <a:prstGeom prst="rect">
            <a:avLst/>
          </a:prstGeom>
        </p:spPr>
        <p:txBody>
          <a:bodyPr wrap="none">
            <a:spAutoFit/>
          </a:bodyPr>
          <a:lstStyle/>
          <a:p>
            <a:r>
              <a:rPr lang="en-US" altLang="ja-JP" dirty="0" smtClean="0"/>
              <a:t>N=6, 1st </a:t>
            </a:r>
            <a:r>
              <a:rPr lang="en-US" altLang="ja-JP" dirty="0" smtClean="0">
                <a:sym typeface="Wingdings" panose="05000000000000000000" pitchFamily="2" charset="2"/>
              </a:rPr>
              <a:t> </a:t>
            </a:r>
            <a:r>
              <a:rPr lang="en-US" altLang="ja-JP" dirty="0" smtClean="0"/>
              <a:t>N=8 1st</a:t>
            </a:r>
            <a:endParaRPr lang="ja-JP" altLang="en-US" sz="1350" dirty="0"/>
          </a:p>
        </p:txBody>
      </p:sp>
      <p:sp>
        <p:nvSpPr>
          <p:cNvPr id="8" name="コンテンツ プレースホルダー 2"/>
          <p:cNvSpPr txBox="1">
            <a:spLocks/>
          </p:cNvSpPr>
          <p:nvPr/>
        </p:nvSpPr>
        <p:spPr>
          <a:xfrm>
            <a:off x="707664" y="471981"/>
            <a:ext cx="3304155" cy="623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smtClean="0"/>
              <a:t>Ratio </a:t>
            </a:r>
            <a:r>
              <a:rPr lang="ja-JP" altLang="en-US" dirty="0" smtClean="0"/>
              <a:t>　</a:t>
            </a:r>
            <a:endParaRPr lang="en-US" altLang="ja-JP" b="0" i="1" dirty="0" smtClean="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9" name="正方形/長方形 8"/>
              <p:cNvSpPr/>
              <p:nvPr/>
            </p:nvSpPr>
            <p:spPr>
              <a:xfrm>
                <a:off x="2527441" y="279113"/>
                <a:ext cx="3442609" cy="885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𝐵</m:t>
                          </m:r>
                          <m:sSub>
                            <m:sSubPr>
                              <m:ctrlPr>
                                <a:rPr lang="en-US" altLang="ja-JP" sz="2400" b="0" i="1" smtClean="0">
                                  <a:latin typeface="Cambria Math" panose="02040503050406030204" pitchFamily="18" charset="0"/>
                                </a:rPr>
                              </m:ctrlPr>
                            </m:sSubPr>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𝑃𝑎𝑑</m:t>
                                  </m:r>
                                </m:e>
                              </m:d>
                            </m:e>
                            <m:sub>
                              <m:r>
                                <m:rPr>
                                  <m:sty m:val="p"/>
                                </m:rPr>
                                <a:rPr lang="en-US" altLang="ja-JP" sz="2400" b="0" i="0" smtClean="0">
                                  <a:latin typeface="Cambria Math" panose="02040503050406030204" pitchFamily="18" charset="0"/>
                                </a:rPr>
                                <m:t>requantization</m:t>
                              </m:r>
                            </m:sub>
                          </m:sSub>
                        </m:num>
                        <m:den>
                          <m:r>
                            <a:rPr lang="en-US" altLang="ja-JP" sz="2400" i="1">
                              <a:latin typeface="Cambria Math" panose="02040503050406030204" pitchFamily="18" charset="0"/>
                            </a:rPr>
                            <m:t>𝐵</m:t>
                          </m:r>
                          <m:sSub>
                            <m:sSubPr>
                              <m:ctrlPr>
                                <a:rPr lang="en-US" altLang="ja-JP" sz="2400" i="1">
                                  <a:latin typeface="Cambria Math" panose="02040503050406030204" pitchFamily="18" charset="0"/>
                                </a:rPr>
                              </m:ctrlPr>
                            </m:sSub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𝑃𝑎𝑑</m:t>
                                  </m:r>
                                </m:e>
                              </m:d>
                            </m:e>
                            <m:sub>
                              <m:r>
                                <m:rPr>
                                  <m:sty m:val="p"/>
                                </m:rPr>
                                <a:rPr lang="en-US" altLang="ja-JP" sz="2400">
                                  <a:latin typeface="Cambria Math" panose="02040503050406030204" pitchFamily="18" charset="0"/>
                                </a:rPr>
                                <m:t>exact</m:t>
                              </m:r>
                            </m:sub>
                          </m:sSub>
                        </m:den>
                      </m:f>
                    </m:oMath>
                  </m:oMathPara>
                </a14:m>
                <a:endParaRPr 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527441" y="279113"/>
                <a:ext cx="3442609" cy="885307"/>
              </a:xfrm>
              <a:prstGeom prst="rect">
                <a:avLst/>
              </a:prstGeom>
              <a:blipFill rotWithShape="0">
                <a:blip r:embed="rId3"/>
                <a:stretch>
                  <a:fillRect/>
                </a:stretch>
              </a:blipFill>
            </p:spPr>
            <p:txBody>
              <a:bodyPr/>
              <a:lstStyle/>
              <a:p>
                <a:r>
                  <a:rPr lang="en-US">
                    <a:noFill/>
                  </a:rPr>
                  <a:t> </a:t>
                </a:r>
              </a:p>
            </p:txBody>
          </p:sp>
        </mc:Fallback>
      </mc:AlternateContent>
      <p:sp>
        <p:nvSpPr>
          <p:cNvPr id="10" name="正方形/長方形 9"/>
          <p:cNvSpPr/>
          <p:nvPr/>
        </p:nvSpPr>
        <p:spPr>
          <a:xfrm>
            <a:off x="457636" y="4841054"/>
            <a:ext cx="7083357" cy="830997"/>
          </a:xfrm>
          <a:prstGeom prst="rect">
            <a:avLst/>
          </a:prstGeom>
          <a:ln w="28575">
            <a:solidFill>
              <a:srgbClr val="843C0C"/>
            </a:solidFill>
          </a:ln>
        </p:spPr>
        <p:txBody>
          <a:bodyPr wrap="square">
            <a:spAutoFit/>
          </a:bodyPr>
          <a:lstStyle/>
          <a:p>
            <a:r>
              <a:rPr lang="en-US" altLang="ja-JP" sz="2400" dirty="0" err="1" smtClean="0"/>
              <a:t>Semiclassical</a:t>
            </a:r>
            <a:r>
              <a:rPr lang="en-US" altLang="ja-JP" sz="2400" dirty="0" smtClean="0"/>
              <a:t> approach is </a:t>
            </a:r>
            <a:r>
              <a:rPr lang="en-US" altLang="ja-JP" sz="2400" dirty="0" smtClean="0">
                <a:solidFill>
                  <a:srgbClr val="FF0000"/>
                </a:solidFill>
              </a:rPr>
              <a:t>much better </a:t>
            </a:r>
            <a:r>
              <a:rPr lang="en-US" altLang="ja-JP" sz="2400" dirty="0" smtClean="0"/>
              <a:t>than canonical quantization in pair transition strength</a:t>
            </a:r>
            <a:r>
              <a:rPr lang="en-US" altLang="ja-JP" dirty="0" smtClean="0"/>
              <a:t> </a:t>
            </a:r>
            <a:endParaRPr lang="en-US" altLang="ja-JP" sz="2400" dirty="0" smtClean="0"/>
          </a:p>
        </p:txBody>
      </p:sp>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259670" y="1703949"/>
            <a:ext cx="4200142" cy="2829654"/>
          </a:xfrm>
          <a:prstGeom prst="rect">
            <a:avLst/>
          </a:prstGeom>
        </p:spPr>
      </p:pic>
      <p:pic>
        <p:nvPicPr>
          <p:cNvPr id="5" name="図 4"/>
          <p:cNvPicPr>
            <a:picLocks noChangeAspect="1"/>
          </p:cNvPicPr>
          <p:nvPr/>
        </p:nvPicPr>
        <p:blipFill>
          <a:blip r:embed="rId5">
            <a:clrChange>
              <a:clrFrom>
                <a:srgbClr val="FFFFFF"/>
              </a:clrFrom>
              <a:clrTo>
                <a:srgbClr val="FFFFFF">
                  <a:alpha val="0"/>
                </a:srgbClr>
              </a:clrTo>
            </a:clrChange>
          </a:blip>
          <a:stretch>
            <a:fillRect/>
          </a:stretch>
        </p:blipFill>
        <p:spPr>
          <a:xfrm>
            <a:off x="4459812" y="1703949"/>
            <a:ext cx="4175957" cy="2829654"/>
          </a:xfrm>
          <a:prstGeom prst="rect">
            <a:avLst/>
          </a:prstGeom>
        </p:spPr>
      </p:pic>
    </p:spTree>
    <p:extLst>
      <p:ext uri="{BB962C8B-B14F-4D97-AF65-F5344CB8AC3E}">
        <p14:creationId xmlns:p14="http://schemas.microsoft.com/office/powerpoint/2010/main" val="3426833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436" y="0"/>
            <a:ext cx="7886700" cy="1325563"/>
          </a:xfrm>
        </p:spPr>
        <p:txBody>
          <a:bodyPr>
            <a:normAutofit/>
          </a:bodyPr>
          <a:lstStyle/>
          <a:p>
            <a:r>
              <a:rPr kumimoji="1" lang="en-US" altLang="ja-JP" sz="3600" u="sng" dirty="0" smtClean="0">
                <a:solidFill>
                  <a:schemeClr val="tx1">
                    <a:lumMod val="65000"/>
                    <a:lumOff val="35000"/>
                  </a:schemeClr>
                </a:solidFill>
              </a:rPr>
              <a:t>Summary</a:t>
            </a:r>
            <a:r>
              <a:rPr kumimoji="1" lang="en-US" altLang="ja-JP" sz="3600" u="sng" dirty="0" smtClean="0">
                <a:solidFill>
                  <a:schemeClr val="bg1">
                    <a:lumMod val="50000"/>
                  </a:schemeClr>
                </a:solidFill>
              </a:rPr>
              <a:t> </a:t>
            </a:r>
            <a:endParaRPr kumimoji="1" lang="ja-JP" altLang="en-US" sz="3600" u="sng" dirty="0">
              <a:solidFill>
                <a:schemeClr val="bg1">
                  <a:lumMod val="50000"/>
                </a:schemeClr>
              </a:solidFill>
            </a:endParaRPr>
          </a:p>
        </p:txBody>
      </p:sp>
      <p:sp>
        <p:nvSpPr>
          <p:cNvPr id="3" name="コンテンツ プレースホルダー 2"/>
          <p:cNvSpPr>
            <a:spLocks noGrp="1"/>
          </p:cNvSpPr>
          <p:nvPr>
            <p:ph idx="1"/>
          </p:nvPr>
        </p:nvSpPr>
        <p:spPr>
          <a:xfrm>
            <a:off x="332436" y="958646"/>
            <a:ext cx="8333892" cy="5055788"/>
          </a:xfrm>
        </p:spPr>
        <p:txBody>
          <a:bodyPr>
            <a:normAutofit/>
          </a:bodyPr>
          <a:lstStyle/>
          <a:p>
            <a:r>
              <a:rPr lang="en-US" altLang="ja-JP" sz="2400" dirty="0"/>
              <a:t>We studied pairing dynamics in Richardson </a:t>
            </a:r>
            <a:r>
              <a:rPr lang="en-US" altLang="ja-JP" sz="2400" dirty="0" smtClean="0"/>
              <a:t>model</a:t>
            </a:r>
          </a:p>
          <a:p>
            <a:pPr marL="0" indent="0">
              <a:buNone/>
            </a:pPr>
            <a:r>
              <a:rPr lang="en-US" altLang="ja-JP" sz="2400" dirty="0" smtClean="0">
                <a:solidFill>
                  <a:schemeClr val="accent2">
                    <a:lumMod val="50000"/>
                  </a:schemeClr>
                </a:solidFill>
              </a:rPr>
              <a:t>From exact solution</a:t>
            </a:r>
            <a:endParaRPr lang="en-US" altLang="ja-JP" sz="2400" dirty="0" smtClean="0"/>
          </a:p>
          <a:p>
            <a:r>
              <a:rPr lang="en-US" altLang="ja-JP" sz="2400" dirty="0" smtClean="0"/>
              <a:t>It is useful to predict pair transition strength qualitatively in nuclei</a:t>
            </a:r>
          </a:p>
          <a:p>
            <a:pPr marL="0" indent="0">
              <a:buNone/>
            </a:pPr>
            <a:r>
              <a:rPr lang="en-US" altLang="ja-JP" sz="2400" dirty="0">
                <a:solidFill>
                  <a:schemeClr val="accent2">
                    <a:lumMod val="50000"/>
                  </a:schemeClr>
                </a:solidFill>
              </a:rPr>
              <a:t>From </a:t>
            </a:r>
            <a:r>
              <a:rPr lang="en-US" altLang="ja-JP" sz="2400" dirty="0" smtClean="0">
                <a:solidFill>
                  <a:schemeClr val="accent2">
                    <a:lumMod val="50000"/>
                  </a:schemeClr>
                </a:solidFill>
              </a:rPr>
              <a:t>time-dependent theory</a:t>
            </a:r>
            <a:endParaRPr lang="en-US" altLang="ja-JP" sz="2400" dirty="0" smtClean="0"/>
          </a:p>
          <a:p>
            <a:r>
              <a:rPr lang="en-US" altLang="ja-JP" sz="2400" dirty="0" smtClean="0"/>
              <a:t>We attempt to describe large amplitude pairing collective motion by </a:t>
            </a:r>
            <a:r>
              <a:rPr lang="en-US" altLang="ja-JP" sz="2400" u="sng" dirty="0" smtClean="0"/>
              <a:t>self-consistent collective coordinate method</a:t>
            </a:r>
          </a:p>
          <a:p>
            <a:r>
              <a:rPr lang="en-US" altLang="ja-JP" sz="2400" u="sng" dirty="0" smtClean="0"/>
              <a:t>Semiclassical approach </a:t>
            </a:r>
            <a:r>
              <a:rPr lang="en-US" altLang="ja-JP" sz="2400" dirty="0" smtClean="0"/>
              <a:t>is reasonable to deal with pair </a:t>
            </a:r>
            <a:r>
              <a:rPr lang="en-US" altLang="ja-JP" sz="2400" dirty="0" smtClean="0"/>
              <a:t>transition</a:t>
            </a:r>
            <a:endParaRPr lang="en-US" altLang="ja-JP" sz="2400" dirty="0" smtClean="0"/>
          </a:p>
          <a:p>
            <a:pPr marL="0" indent="0">
              <a:buNone/>
            </a:pPr>
            <a:endParaRPr lang="en-US" altLang="ja-JP" sz="2400" dirty="0" smtClean="0">
              <a:solidFill>
                <a:schemeClr val="accent2">
                  <a:lumMod val="50000"/>
                </a:schemeClr>
              </a:solidFill>
            </a:endParaRPr>
          </a:p>
          <a:p>
            <a:pPr marL="0" indent="0">
              <a:buNone/>
            </a:pPr>
            <a:r>
              <a:rPr lang="en-US" altLang="ja-JP" sz="2400" dirty="0" smtClean="0">
                <a:solidFill>
                  <a:schemeClr val="accent2">
                    <a:lumMod val="50000"/>
                  </a:schemeClr>
                </a:solidFill>
              </a:rPr>
              <a:t>Next step, toward realistic system…</a:t>
            </a:r>
          </a:p>
          <a:p>
            <a:r>
              <a:rPr lang="en-US" altLang="ja-JP" sz="2400" dirty="0" smtClean="0"/>
              <a:t>Combine </a:t>
            </a:r>
            <a:r>
              <a:rPr lang="en-US" altLang="ja-JP" sz="2400" dirty="0" err="1" smtClean="0"/>
              <a:t>semiclassical</a:t>
            </a:r>
            <a:r>
              <a:rPr lang="en-US" altLang="ja-JP" sz="2400" dirty="0" smtClean="0"/>
              <a:t> approach with SCC</a:t>
            </a:r>
          </a:p>
        </p:txBody>
      </p:sp>
      <p:sp>
        <p:nvSpPr>
          <p:cNvPr id="6" name="テキスト ボックス 5"/>
          <p:cNvSpPr txBox="1"/>
          <p:nvPr/>
        </p:nvSpPr>
        <p:spPr>
          <a:xfrm>
            <a:off x="6754969" y="5895567"/>
            <a:ext cx="2195848" cy="646331"/>
          </a:xfrm>
          <a:prstGeom prst="rect">
            <a:avLst/>
          </a:prstGeom>
          <a:noFill/>
        </p:spPr>
        <p:txBody>
          <a:bodyPr wrap="square" rtlCol="0">
            <a:spAutoFit/>
          </a:bodyPr>
          <a:lstStyle/>
          <a:p>
            <a:r>
              <a:rPr kumimoji="1" lang="en-US" altLang="ja-JP" sz="3600" dirty="0" smtClean="0">
                <a:solidFill>
                  <a:srgbClr val="7030A0"/>
                </a:solidFill>
                <a:latin typeface="Blackadder ITC" panose="04020505051007020D02" pitchFamily="82" charset="0"/>
              </a:rPr>
              <a:t>Thank</a:t>
            </a:r>
            <a:r>
              <a:rPr lang="ja-JP" altLang="en-US" sz="3600" dirty="0">
                <a:solidFill>
                  <a:srgbClr val="7030A0"/>
                </a:solidFill>
                <a:latin typeface="Blackadder ITC" panose="04020505051007020D02" pitchFamily="82" charset="0"/>
              </a:rPr>
              <a:t> </a:t>
            </a:r>
            <a:r>
              <a:rPr lang="en-US" altLang="ja-JP" sz="3600" dirty="0" smtClean="0">
                <a:solidFill>
                  <a:srgbClr val="7030A0"/>
                </a:solidFill>
                <a:latin typeface="Blackadder ITC" panose="04020505051007020D02" pitchFamily="82" charset="0"/>
              </a:rPr>
              <a:t>you</a:t>
            </a:r>
            <a:r>
              <a:rPr kumimoji="1" lang="en-US" altLang="ja-JP" sz="3600" dirty="0" smtClean="0">
                <a:solidFill>
                  <a:srgbClr val="7030A0"/>
                </a:solidFill>
                <a:latin typeface="Blackadder ITC" panose="04020505051007020D02" pitchFamily="82" charset="0"/>
              </a:rPr>
              <a:t>!</a:t>
            </a:r>
            <a:endParaRPr kumimoji="1" lang="ja-JP" altLang="en-US" sz="3600" dirty="0">
              <a:solidFill>
                <a:srgbClr val="7030A0"/>
              </a:solidFill>
              <a:latin typeface="Blackadder ITC" panose="04020505051007020D02" pitchFamily="82" charset="0"/>
            </a:endParaRPr>
          </a:p>
        </p:txBody>
      </p:sp>
      <p:sp>
        <p:nvSpPr>
          <p:cNvPr id="4" name="正方形/長方形 3"/>
          <p:cNvSpPr/>
          <p:nvPr/>
        </p:nvSpPr>
        <p:spPr>
          <a:xfrm>
            <a:off x="750569" y="1094730"/>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53593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830" y="2"/>
            <a:ext cx="7886700" cy="1325563"/>
          </a:xfrm>
        </p:spPr>
        <p:txBody>
          <a:bodyPr/>
          <a:lstStyle/>
          <a:p>
            <a:r>
              <a:rPr lang="en-US" altLang="ja-JP" sz="3200" u="sng" dirty="0" smtClean="0"/>
              <a:t>Outline</a:t>
            </a:r>
            <a:r>
              <a:rPr kumimoji="1" lang="en-US" altLang="ja-JP" u="sng" dirty="0" smtClean="0">
                <a:solidFill>
                  <a:schemeClr val="bg1">
                    <a:lumMod val="50000"/>
                  </a:schemeClr>
                </a:solidFill>
              </a:rPr>
              <a:t> </a:t>
            </a:r>
            <a:endParaRPr kumimoji="1" lang="ja-JP" altLang="en-US" u="sng" dirty="0">
              <a:solidFill>
                <a:schemeClr val="bg1">
                  <a:lumMod val="50000"/>
                </a:schemeClr>
              </a:solidFill>
            </a:endParaRPr>
          </a:p>
        </p:txBody>
      </p:sp>
      <p:sp>
        <p:nvSpPr>
          <p:cNvPr id="3" name="コンテンツ プレースホルダー 2"/>
          <p:cNvSpPr>
            <a:spLocks noGrp="1"/>
          </p:cNvSpPr>
          <p:nvPr>
            <p:ph idx="1"/>
          </p:nvPr>
        </p:nvSpPr>
        <p:spPr>
          <a:xfrm>
            <a:off x="628650" y="1099485"/>
            <a:ext cx="7654880" cy="1064166"/>
          </a:xfrm>
        </p:spPr>
        <p:txBody>
          <a:bodyPr>
            <a:normAutofit/>
          </a:bodyPr>
          <a:lstStyle/>
          <a:p>
            <a:r>
              <a:rPr lang="en-US" altLang="ja-JP" dirty="0" smtClean="0">
                <a:solidFill>
                  <a:schemeClr val="accent2">
                    <a:lumMod val="50000"/>
                  </a:schemeClr>
                </a:solidFill>
                <a:latin typeface="Arial Black" panose="020B0A04020102020204" pitchFamily="34" charset="0"/>
              </a:rPr>
              <a:t>Introduction</a:t>
            </a:r>
          </a:p>
          <a:p>
            <a:pPr marL="457200" lvl="1" indent="0">
              <a:buNone/>
            </a:pPr>
            <a:r>
              <a:rPr lang="en-US" altLang="ja-JP" sz="2000" dirty="0" smtClean="0">
                <a:solidFill>
                  <a:schemeClr val="accent2">
                    <a:lumMod val="75000"/>
                  </a:schemeClr>
                </a:solidFill>
                <a:latin typeface="Arial Black" panose="020B0A04020102020204" pitchFamily="34" charset="0"/>
              </a:rPr>
              <a:t>Pairing collective motion, Motivation</a:t>
            </a:r>
          </a:p>
        </p:txBody>
      </p:sp>
      <p:sp>
        <p:nvSpPr>
          <p:cNvPr id="5" name="正方形/長方形 4"/>
          <p:cNvSpPr/>
          <p:nvPr/>
        </p:nvSpPr>
        <p:spPr>
          <a:xfrm>
            <a:off x="628650" y="2346608"/>
            <a:ext cx="8051712" cy="2123658"/>
          </a:xfrm>
          <a:prstGeom prst="rect">
            <a:avLst/>
          </a:prstGeom>
        </p:spPr>
        <p:txBody>
          <a:bodyPr wrap="square">
            <a:spAutoFit/>
          </a:bodyPr>
          <a:lstStyle/>
          <a:p>
            <a:pPr marL="457200" indent="-457200">
              <a:buFont typeface="Arial" panose="020B0604020202020204" pitchFamily="34" charset="0"/>
              <a:buChar char="•"/>
            </a:pPr>
            <a:r>
              <a:rPr kumimoji="1" lang="en-US" altLang="ja-JP" sz="2800" dirty="0" smtClean="0">
                <a:solidFill>
                  <a:schemeClr val="accent2">
                    <a:lumMod val="50000"/>
                  </a:schemeClr>
                </a:solidFill>
                <a:latin typeface="Arial Black" panose="020B0A04020102020204" pitchFamily="34" charset="0"/>
              </a:rPr>
              <a:t>Dynamics in nuclear pairing model</a:t>
            </a:r>
          </a:p>
          <a:p>
            <a:pPr marL="971550" lvl="1" indent="-514350">
              <a:buFont typeface="+mj-lt"/>
              <a:buAutoNum type="arabicPeriod"/>
            </a:pPr>
            <a:r>
              <a:rPr kumimoji="1" lang="en-US" altLang="ja-JP" sz="2400" dirty="0">
                <a:solidFill>
                  <a:schemeClr val="accent2">
                    <a:lumMod val="75000"/>
                  </a:schemeClr>
                </a:solidFill>
                <a:latin typeface="Arial Black" panose="020B0A04020102020204" pitchFamily="34" charset="0"/>
              </a:rPr>
              <a:t>E</a:t>
            </a:r>
            <a:r>
              <a:rPr kumimoji="1" lang="en-US" altLang="ja-JP" sz="2400" dirty="0" smtClean="0">
                <a:solidFill>
                  <a:schemeClr val="accent2">
                    <a:lumMod val="75000"/>
                  </a:schemeClr>
                </a:solidFill>
                <a:latin typeface="Arial Black" panose="020B0A04020102020204" pitchFamily="34" charset="0"/>
              </a:rPr>
              <a:t>xact solution</a:t>
            </a:r>
          </a:p>
          <a:p>
            <a:pPr marL="971550" lvl="1" indent="-514350">
              <a:buFont typeface="+mj-lt"/>
              <a:buAutoNum type="arabicPeriod"/>
            </a:pPr>
            <a:r>
              <a:rPr kumimoji="1" lang="en-US" altLang="ja-JP" sz="2400" dirty="0">
                <a:solidFill>
                  <a:schemeClr val="accent2">
                    <a:lumMod val="75000"/>
                  </a:schemeClr>
                </a:solidFill>
                <a:latin typeface="Arial Black" panose="020B0A04020102020204" pitchFamily="34" charset="0"/>
              </a:rPr>
              <a:t>Approximation method</a:t>
            </a:r>
            <a:endParaRPr kumimoji="1" lang="en-US" altLang="ja-JP" sz="2400" dirty="0" smtClean="0">
              <a:solidFill>
                <a:schemeClr val="accent2">
                  <a:lumMod val="75000"/>
                </a:schemeClr>
              </a:solidFill>
              <a:latin typeface="Arial Black" panose="020B0A04020102020204" pitchFamily="34" charset="0"/>
            </a:endParaRPr>
          </a:p>
          <a:p>
            <a:endParaRPr kumimoji="1" lang="en-US" altLang="ja-JP" sz="2800" dirty="0">
              <a:solidFill>
                <a:schemeClr val="accent2">
                  <a:lumMod val="50000"/>
                </a:schemeClr>
              </a:solidFill>
              <a:latin typeface="Arial Black" panose="020B0A04020102020204" pitchFamily="34" charset="0"/>
            </a:endParaRPr>
          </a:p>
          <a:p>
            <a:pPr marL="457200" indent="-457200">
              <a:buFont typeface="Arial" panose="020B0604020202020204" pitchFamily="34" charset="0"/>
              <a:buChar char="•"/>
            </a:pPr>
            <a:r>
              <a:rPr kumimoji="1" lang="en-US" altLang="ja-JP" sz="2800" dirty="0" smtClean="0">
                <a:solidFill>
                  <a:schemeClr val="accent2">
                    <a:lumMod val="50000"/>
                  </a:schemeClr>
                </a:solidFill>
                <a:latin typeface="Arial Black" panose="020B0A04020102020204" pitchFamily="34" charset="0"/>
              </a:rPr>
              <a:t>Summary </a:t>
            </a:r>
            <a:endParaRPr kumimoji="1" lang="ja-JP" altLang="en-US" sz="28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974191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3365" y="2618929"/>
            <a:ext cx="2269096" cy="1325563"/>
          </a:xfrm>
        </p:spPr>
        <p:txBody>
          <a:bodyPr/>
          <a:lstStyle/>
          <a:p>
            <a:r>
              <a:rPr lang="en-US" dirty="0" smtClean="0"/>
              <a:t>Back up</a:t>
            </a:r>
            <a:endParaRPr lang="en-US" dirty="0"/>
          </a:p>
        </p:txBody>
      </p:sp>
    </p:spTree>
    <p:extLst>
      <p:ext uri="{BB962C8B-B14F-4D97-AF65-F5344CB8AC3E}">
        <p14:creationId xmlns:p14="http://schemas.microsoft.com/office/powerpoint/2010/main" val="57301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テキスト ボックス 14"/>
              <p:cNvSpPr txBox="1"/>
              <p:nvPr/>
            </p:nvSpPr>
            <p:spPr>
              <a:xfrm>
                <a:off x="5577178" y="3161273"/>
                <a:ext cx="3497304" cy="946156"/>
              </a:xfrm>
              <a:prstGeom prst="rect">
                <a:avLst/>
              </a:prstGeom>
              <a:noFill/>
            </p:spPr>
            <p:txBody>
              <a:bodyPr wrap="none" lIns="0" tIns="0" rIns="0" bIns="0" rtlCol="0">
                <a:spAutoFit/>
              </a:bodyPr>
              <a:lstStyle/>
              <a:p>
                <a14:m>
                  <m:oMath xmlns:m="http://schemas.openxmlformats.org/officeDocument/2006/math">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𝑞</m:t>
                        </m:r>
                      </m:e>
                      <m:sup>
                        <m:r>
                          <a:rPr lang="en-US" sz="1600" b="0" i="1" smtClean="0">
                            <a:solidFill>
                              <a:schemeClr val="tx1">
                                <a:lumMod val="50000"/>
                                <a:lumOff val="50000"/>
                              </a:schemeClr>
                            </a:solidFill>
                            <a:latin typeface="Cambria Math" panose="02040503050406030204" pitchFamily="18" charset="0"/>
                          </a:rPr>
                          <m:t>𝜇</m:t>
                        </m:r>
                      </m:sup>
                    </m:sSup>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𝑓</m:t>
                        </m:r>
                      </m:e>
                      <m:sup>
                        <m:r>
                          <a:rPr lang="en-US" sz="1600" b="0" i="1" smtClean="0">
                            <a:solidFill>
                              <a:schemeClr val="tx1">
                                <a:lumMod val="50000"/>
                                <a:lumOff val="50000"/>
                              </a:schemeClr>
                            </a:solidFill>
                            <a:latin typeface="Cambria Math" panose="02040503050406030204" pitchFamily="18" charset="0"/>
                          </a:rPr>
                          <m:t>𝜇</m:t>
                        </m:r>
                      </m:sup>
                    </m:sSup>
                    <m:d>
                      <m:dPr>
                        <m:ctrlPr>
                          <a:rPr lang="en-US" sz="1600" b="0" i="1" smtClean="0">
                            <a:solidFill>
                              <a:schemeClr val="tx1">
                                <a:lumMod val="50000"/>
                                <a:lumOff val="50000"/>
                              </a:schemeClr>
                            </a:solidFill>
                            <a:latin typeface="Cambria Math" panose="02040503050406030204" pitchFamily="18" charset="0"/>
                          </a:rPr>
                        </m:ctrlPr>
                      </m:dPr>
                      <m:e>
                        <m:r>
                          <a:rPr lang="en-US" sz="1600" b="0" i="1" smtClean="0">
                            <a:solidFill>
                              <a:schemeClr val="tx1">
                                <a:lumMod val="50000"/>
                                <a:lumOff val="50000"/>
                              </a:schemeClr>
                            </a:solidFill>
                            <a:latin typeface="Cambria Math" panose="02040503050406030204" pitchFamily="18" charset="0"/>
                          </a:rPr>
                          <m:t>𝜉</m:t>
                        </m:r>
                      </m:e>
                    </m:d>
                  </m:oMath>
                </a14:m>
                <a:r>
                  <a:rPr lang="en-US" sz="1600" b="0" i="1" dirty="0" smtClean="0">
                    <a:solidFill>
                      <a:schemeClr val="tx1">
                        <a:lumMod val="50000"/>
                        <a:lumOff val="50000"/>
                      </a:schemeClr>
                    </a:solidFill>
                    <a:latin typeface="Cambria Math" panose="02040503050406030204" pitchFamily="18" charset="0"/>
                  </a:rPr>
                  <a:t>, </a:t>
                </a:r>
                <a14:m>
                  <m:oMath xmlns:m="http://schemas.openxmlformats.org/officeDocument/2006/math">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𝜉</m:t>
                        </m:r>
                      </m:e>
                      <m:sup>
                        <m:r>
                          <a:rPr lang="en-US" sz="1600" b="0" i="1" smtClean="0">
                            <a:solidFill>
                              <a:schemeClr val="tx1">
                                <a:lumMod val="50000"/>
                                <a:lumOff val="50000"/>
                              </a:schemeClr>
                            </a:solidFill>
                            <a:latin typeface="Cambria Math" panose="02040503050406030204" pitchFamily="18" charset="0"/>
                          </a:rPr>
                          <m:t>𝛼</m:t>
                        </m:r>
                      </m:sup>
                    </m:sSup>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𝑔</m:t>
                        </m:r>
                      </m:e>
                      <m:sup>
                        <m:r>
                          <a:rPr lang="en-US" sz="1600" b="0" i="1" smtClean="0">
                            <a:solidFill>
                              <a:schemeClr val="tx1">
                                <a:lumMod val="50000"/>
                                <a:lumOff val="50000"/>
                              </a:schemeClr>
                            </a:solidFill>
                            <a:latin typeface="Cambria Math" panose="02040503050406030204" pitchFamily="18" charset="0"/>
                          </a:rPr>
                          <m:t>𝛼</m:t>
                        </m:r>
                      </m:sup>
                    </m:sSup>
                    <m:d>
                      <m:dPr>
                        <m:ctrlPr>
                          <a:rPr lang="en-US" sz="1600" b="0" i="1" smtClean="0">
                            <a:solidFill>
                              <a:schemeClr val="tx1">
                                <a:lumMod val="50000"/>
                                <a:lumOff val="50000"/>
                              </a:schemeClr>
                            </a:solidFill>
                            <a:latin typeface="Cambria Math" panose="02040503050406030204" pitchFamily="18" charset="0"/>
                          </a:rPr>
                        </m:ctrlPr>
                      </m:dPr>
                      <m:e>
                        <m:r>
                          <a:rPr lang="en-US" sz="1600" b="0" i="1" smtClean="0">
                            <a:solidFill>
                              <a:schemeClr val="tx1">
                                <a:lumMod val="50000"/>
                                <a:lumOff val="50000"/>
                              </a:schemeClr>
                            </a:solidFill>
                            <a:latin typeface="Cambria Math" panose="02040503050406030204" pitchFamily="18" charset="0"/>
                          </a:rPr>
                          <m:t>𝑞</m:t>
                        </m:r>
                      </m:e>
                    </m:d>
                  </m:oMath>
                </a14:m>
                <a:endParaRPr lang="en-US" sz="1600" b="0" i="1" dirty="0" smtClean="0">
                  <a:solidFill>
                    <a:schemeClr val="tx1">
                      <a:lumMod val="50000"/>
                      <a:lumOff val="50000"/>
                    </a:schemeClr>
                  </a:solidFill>
                  <a:latin typeface="Cambria Math" panose="02040503050406030204" pitchFamily="18" charset="0"/>
                </a:endParaRPr>
              </a:p>
              <a:p>
                <a14:m>
                  <m:oMath xmlns:m="http://schemas.openxmlformats.org/officeDocument/2006/math">
                    <m:r>
                      <a:rPr lang="en-US" sz="1600" b="0" i="1" smtClean="0">
                        <a:solidFill>
                          <a:schemeClr val="tx1">
                            <a:lumMod val="50000"/>
                            <a:lumOff val="50000"/>
                          </a:schemeClr>
                        </a:solidFill>
                        <a:latin typeface="Cambria Math" panose="02040503050406030204" pitchFamily="18" charset="0"/>
                      </a:rPr>
                      <m:t>𝐹</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m:t>
                        </m:r>
                      </m:sub>
                    </m:sSub>
                    <m:r>
                      <a:rPr lang="en-US" sz="1600" b="0" i="1" smtClean="0">
                        <a:solidFill>
                          <a:schemeClr val="tx1">
                            <a:lumMod val="50000"/>
                            <a:lumOff val="50000"/>
                          </a:schemeClr>
                        </a:solidFill>
                        <a:latin typeface="Cambria Math" panose="02040503050406030204" pitchFamily="18" charset="0"/>
                      </a:rPr>
                      <m:t>≡</m:t>
                    </m:r>
                    <m:f>
                      <m:fPr>
                        <m:ctrlPr>
                          <a:rPr lang="en-US" sz="1600" b="0" i="1" smtClean="0">
                            <a:solidFill>
                              <a:schemeClr val="tx1">
                                <a:lumMod val="50000"/>
                                <a:lumOff val="50000"/>
                              </a:schemeClr>
                            </a:solidFill>
                            <a:latin typeface="Cambria Math" panose="02040503050406030204" pitchFamily="18" charset="0"/>
                          </a:rPr>
                        </m:ctrlPr>
                      </m:fPr>
                      <m:num>
                        <m:r>
                          <a:rPr lang="en-US" sz="1600" b="0" i="1" smtClean="0">
                            <a:solidFill>
                              <a:schemeClr val="tx1">
                                <a:lumMod val="50000"/>
                                <a:lumOff val="50000"/>
                              </a:schemeClr>
                            </a:solidFill>
                            <a:latin typeface="Cambria Math" panose="02040503050406030204" pitchFamily="18" charset="0"/>
                          </a:rPr>
                          <m:t>𝜕</m:t>
                        </m:r>
                        <m:r>
                          <a:rPr lang="en-US" sz="1600" b="0" i="1" smtClean="0">
                            <a:solidFill>
                              <a:schemeClr val="tx1">
                                <a:lumMod val="50000"/>
                                <a:lumOff val="50000"/>
                              </a:schemeClr>
                            </a:solidFill>
                            <a:latin typeface="Cambria Math" panose="02040503050406030204" pitchFamily="18" charset="0"/>
                          </a:rPr>
                          <m:t>𝐹</m:t>
                        </m:r>
                      </m:num>
                      <m:den>
                        <m:r>
                          <a:rPr lang="en-US" sz="1600" b="0" i="1" smtClean="0">
                            <a:solidFill>
                              <a:schemeClr val="tx1">
                                <a:lumMod val="50000"/>
                                <a:lumOff val="50000"/>
                              </a:schemeClr>
                            </a:solidFill>
                            <a:latin typeface="Cambria Math" panose="02040503050406030204" pitchFamily="18" charset="0"/>
                          </a:rPr>
                          <m:t>𝜕</m:t>
                        </m:r>
                        <m:sSup>
                          <m:sSupPr>
                            <m:ctrlPr>
                              <a:rPr lang="en-US" sz="1600" b="0" i="1" smtClean="0">
                                <a:solidFill>
                                  <a:schemeClr val="tx1">
                                    <a:lumMod val="50000"/>
                                    <a:lumOff val="50000"/>
                                  </a:schemeClr>
                                </a:solidFill>
                                <a:latin typeface="Cambria Math" panose="02040503050406030204" pitchFamily="18" charset="0"/>
                              </a:rPr>
                            </m:ctrlPr>
                          </m:sSupPr>
                          <m:e>
                            <m:r>
                              <a:rPr lang="en-US" sz="1600" b="0" i="1" smtClean="0">
                                <a:solidFill>
                                  <a:schemeClr val="tx1">
                                    <a:lumMod val="50000"/>
                                    <a:lumOff val="50000"/>
                                  </a:schemeClr>
                                </a:solidFill>
                                <a:latin typeface="Cambria Math" panose="02040503050406030204" pitchFamily="18" charset="0"/>
                              </a:rPr>
                              <m:t>𝜉</m:t>
                            </m:r>
                          </m:e>
                          <m:sup>
                            <m:r>
                              <a:rPr lang="en-US" sz="1600" b="0" i="1" smtClean="0">
                                <a:solidFill>
                                  <a:schemeClr val="tx1">
                                    <a:lumMod val="50000"/>
                                    <a:lumOff val="50000"/>
                                  </a:schemeClr>
                                </a:solidFill>
                                <a:latin typeface="Cambria Math" panose="02040503050406030204" pitchFamily="18" charset="0"/>
                              </a:rPr>
                              <m:t>𝛼</m:t>
                            </m:r>
                          </m:sup>
                        </m:sSup>
                      </m:den>
                    </m:f>
                  </m:oMath>
                </a14:m>
                <a:r>
                  <a:rPr lang="en-US" sz="1600" dirty="0" smtClean="0">
                    <a:solidFill>
                      <a:schemeClr val="tx1">
                        <a:lumMod val="50000"/>
                        <a:lumOff val="50000"/>
                      </a:schemeClr>
                    </a:solidFill>
                  </a:rPr>
                  <a:t>  derivative</a:t>
                </a:r>
              </a:p>
              <a:p>
                <a14:m>
                  <m:oMath xmlns:m="http://schemas.openxmlformats.org/officeDocument/2006/math">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𝛼𝛽</m:t>
                        </m:r>
                      </m:sub>
                    </m:sSub>
                    <m:r>
                      <a:rPr lang="en-US" sz="1600" b="0" i="1" smtClean="0">
                        <a:solidFill>
                          <a:schemeClr val="tx1">
                            <a:lumMod val="50000"/>
                            <a:lumOff val="50000"/>
                          </a:schemeClr>
                        </a:solidFill>
                        <a:latin typeface="Cambria Math" panose="02040503050406030204" pitchFamily="18" charset="0"/>
                      </a:rPr>
                      <m:t>≡</m:t>
                    </m:r>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𝛼𝛽</m:t>
                        </m:r>
                      </m:sub>
                    </m:sSub>
                    <m:r>
                      <a:rPr lang="en-US" sz="1600" b="0" i="1" smtClean="0">
                        <a:solidFill>
                          <a:schemeClr val="tx1">
                            <a:lumMod val="50000"/>
                            <a:lumOff val="50000"/>
                          </a:schemeClr>
                        </a:solidFill>
                        <a:latin typeface="Cambria Math" panose="02040503050406030204" pitchFamily="18" charset="0"/>
                      </a:rPr>
                      <m:t>−</m:t>
                    </m:r>
                    <m:sSubSup>
                      <m:sSubSupPr>
                        <m:ctrlPr>
                          <a:rPr lang="en-US" sz="1600" b="0" i="1" smtClean="0">
                            <a:solidFill>
                              <a:schemeClr val="tx1">
                                <a:lumMod val="50000"/>
                                <a:lumOff val="50000"/>
                              </a:schemeClr>
                            </a:solidFill>
                            <a:latin typeface="Cambria Math" panose="02040503050406030204" pitchFamily="18" charset="0"/>
                          </a:rPr>
                        </m:ctrlPr>
                      </m:sSubSupPr>
                      <m:e>
                        <m:r>
                          <m:rPr>
                            <m:sty m:val="p"/>
                          </m:rPr>
                          <a:rPr lang="en-US" sz="1600" b="0" i="0" smtClean="0">
                            <a:solidFill>
                              <a:schemeClr val="tx1">
                                <a:lumMod val="50000"/>
                                <a:lumOff val="50000"/>
                              </a:schemeClr>
                            </a:solidFill>
                            <a:latin typeface="Cambria Math" panose="02040503050406030204" pitchFamily="18" charset="0"/>
                          </a:rPr>
                          <m:t>Γ</m:t>
                        </m:r>
                      </m:e>
                      <m:sub>
                        <m:r>
                          <a:rPr lang="en-US" sz="1600" b="0" i="1" smtClean="0">
                            <a:solidFill>
                              <a:schemeClr val="tx1">
                                <a:lumMod val="50000"/>
                                <a:lumOff val="50000"/>
                              </a:schemeClr>
                            </a:solidFill>
                            <a:latin typeface="Cambria Math" panose="02040503050406030204" pitchFamily="18" charset="0"/>
                          </a:rPr>
                          <m:t>𝛼𝛽</m:t>
                        </m:r>
                      </m:sub>
                      <m:sup>
                        <m:r>
                          <a:rPr lang="en-US" sz="1600" b="0" i="1" smtClean="0">
                            <a:solidFill>
                              <a:schemeClr val="tx1">
                                <a:lumMod val="50000"/>
                                <a:lumOff val="50000"/>
                              </a:schemeClr>
                            </a:solidFill>
                            <a:latin typeface="Cambria Math" panose="02040503050406030204" pitchFamily="18" charset="0"/>
                          </a:rPr>
                          <m:t>𝛾</m:t>
                        </m:r>
                      </m:sup>
                    </m:sSubSup>
                    <m:r>
                      <a:rPr lang="en-US" sz="1600" b="0" i="1" smtClean="0">
                        <a:solidFill>
                          <a:schemeClr val="tx1">
                            <a:lumMod val="50000"/>
                            <a:lumOff val="50000"/>
                          </a:schemeClr>
                        </a:solidFill>
                        <a:latin typeface="Cambria Math" panose="02040503050406030204" pitchFamily="18" charset="0"/>
                      </a:rPr>
                      <m:t>𝑉</m:t>
                    </m:r>
                    <m:sSub>
                      <m:sSubPr>
                        <m:ctrlPr>
                          <a:rPr lang="en-US" sz="1600" b="0" i="1" smtClean="0">
                            <a:solidFill>
                              <a:schemeClr val="tx1">
                                <a:lumMod val="50000"/>
                                <a:lumOff val="50000"/>
                              </a:schemeClr>
                            </a:solidFill>
                            <a:latin typeface="Cambria Math" panose="02040503050406030204" pitchFamily="18" charset="0"/>
                          </a:rPr>
                        </m:ctrlPr>
                      </m:sSubPr>
                      <m:e>
                        <m:r>
                          <a:rPr lang="en-US" sz="1600" b="0" i="1" smtClean="0">
                            <a:solidFill>
                              <a:schemeClr val="tx1">
                                <a:lumMod val="50000"/>
                                <a:lumOff val="50000"/>
                              </a:schemeClr>
                            </a:solidFill>
                            <a:latin typeface="Cambria Math" panose="02040503050406030204" pitchFamily="18" charset="0"/>
                          </a:rPr>
                          <m:t>,</m:t>
                        </m:r>
                      </m:e>
                      <m:sub>
                        <m:r>
                          <a:rPr lang="en-US" sz="1600" b="0" i="1" smtClean="0">
                            <a:solidFill>
                              <a:schemeClr val="tx1">
                                <a:lumMod val="50000"/>
                                <a:lumOff val="50000"/>
                              </a:schemeClr>
                            </a:solidFill>
                            <a:latin typeface="Cambria Math" panose="02040503050406030204" pitchFamily="18" charset="0"/>
                          </a:rPr>
                          <m:t>𝛾</m:t>
                        </m:r>
                      </m:sub>
                    </m:sSub>
                  </m:oMath>
                </a14:m>
                <a:r>
                  <a:rPr lang="en-US" sz="1600" dirty="0" smtClean="0">
                    <a:solidFill>
                      <a:schemeClr val="tx1">
                        <a:lumMod val="50000"/>
                        <a:lumOff val="50000"/>
                      </a:schemeClr>
                    </a:solidFill>
                  </a:rPr>
                  <a:t> covariant derivative</a:t>
                </a:r>
                <a:endParaRPr lang="en-US" sz="1600" dirty="0">
                  <a:solidFill>
                    <a:schemeClr val="tx1">
                      <a:lumMod val="50000"/>
                      <a:lumOff val="50000"/>
                    </a:schemeClr>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577178" y="3161273"/>
                <a:ext cx="3497304" cy="946156"/>
              </a:xfrm>
              <a:prstGeom prst="rect">
                <a:avLst/>
              </a:prstGeom>
              <a:blipFill rotWithShape="0">
                <a:blip r:embed="rId3"/>
                <a:stretch>
                  <a:fillRect l="-2091" t="-7742" r="-2439" b="-7742"/>
                </a:stretch>
              </a:blipFill>
            </p:spPr>
            <p:txBody>
              <a:bodyPr/>
              <a:lstStyle/>
              <a:p>
                <a:r>
                  <a:rPr lang="en-US">
                    <a:noFill/>
                  </a:rPr>
                  <a:t> </a:t>
                </a:r>
              </a:p>
            </p:txBody>
          </p:sp>
        </mc:Fallback>
      </mc:AlternateContent>
      <p:sp>
        <p:nvSpPr>
          <p:cNvPr id="16" name="正方形/長方形 15"/>
          <p:cNvSpPr/>
          <p:nvPr/>
        </p:nvSpPr>
        <p:spPr>
          <a:xfrm>
            <a:off x="5649777" y="4193241"/>
            <a:ext cx="3182538" cy="338554"/>
          </a:xfrm>
          <a:prstGeom prst="rect">
            <a:avLst/>
          </a:prstGeom>
        </p:spPr>
        <p:txBody>
          <a:bodyPr wrap="none">
            <a:spAutoFit/>
          </a:bodyPr>
          <a:lstStyle/>
          <a:p>
            <a:r>
              <a:rPr lang="en-US" altLang="ja-JP" sz="1600" dirty="0" smtClean="0"/>
              <a:t>T. </a:t>
            </a:r>
            <a:r>
              <a:rPr lang="en-US" altLang="ja-JP" sz="1600" dirty="0" err="1" smtClean="0"/>
              <a:t>Nakatsukasa</a:t>
            </a:r>
            <a:r>
              <a:rPr lang="en-US" altLang="ja-JP" sz="1600" dirty="0" smtClean="0"/>
              <a:t>, PTEP 01A207 (2012)</a:t>
            </a:r>
            <a:endParaRPr lang="en-US" sz="1600" dirty="0"/>
          </a:p>
        </p:txBody>
      </p:sp>
      <p:grpSp>
        <p:nvGrpSpPr>
          <p:cNvPr id="89" name="グループ化 88"/>
          <p:cNvGrpSpPr/>
          <p:nvPr/>
        </p:nvGrpSpPr>
        <p:grpSpPr>
          <a:xfrm>
            <a:off x="1075997" y="4526690"/>
            <a:ext cx="2999775" cy="2213569"/>
            <a:chOff x="930777" y="4473745"/>
            <a:chExt cx="2999775" cy="2213569"/>
          </a:xfrm>
        </p:grpSpPr>
        <p:grpSp>
          <p:nvGrpSpPr>
            <p:cNvPr id="86" name="グループ化 85"/>
            <p:cNvGrpSpPr/>
            <p:nvPr/>
          </p:nvGrpSpPr>
          <p:grpSpPr>
            <a:xfrm>
              <a:off x="1301879" y="4960218"/>
              <a:ext cx="2048730" cy="1339624"/>
              <a:chOff x="1301879" y="4960218"/>
              <a:chExt cx="2048730" cy="1339624"/>
            </a:xfrm>
          </p:grpSpPr>
          <p:sp>
            <p:nvSpPr>
              <p:cNvPr id="45" name="正方形/長方形 44"/>
              <p:cNvSpPr/>
              <p:nvPr/>
            </p:nvSpPr>
            <p:spPr>
              <a:xfrm>
                <a:off x="2352425" y="5448007"/>
                <a:ext cx="389850" cy="584775"/>
              </a:xfrm>
              <a:prstGeom prst="rect">
                <a:avLst/>
              </a:prstGeom>
            </p:spPr>
            <p:txBody>
              <a:bodyPr wrap="none">
                <a:spAutoFit/>
              </a:bodyPr>
              <a:lstStyle/>
              <a:p>
                <a:r>
                  <a:rPr lang="en-US" sz="3200" b="1" dirty="0">
                    <a:solidFill>
                      <a:schemeClr val="accent5">
                        <a:lumMod val="50000"/>
                      </a:schemeClr>
                    </a:solidFill>
                  </a:rPr>
                  <a:t>+</a:t>
                </a:r>
                <a:endParaRPr lang="en-US" sz="2800" b="1" dirty="0">
                  <a:solidFill>
                    <a:schemeClr val="accent5">
                      <a:lumMod val="50000"/>
                    </a:schemeClr>
                  </a:solidFill>
                </a:endParaRPr>
              </a:p>
            </p:txBody>
          </p:sp>
          <p:sp>
            <p:nvSpPr>
              <p:cNvPr id="46" name="正方形/長方形 45"/>
              <p:cNvSpPr/>
              <p:nvPr/>
            </p:nvSpPr>
            <p:spPr>
              <a:xfrm>
                <a:off x="2553788" y="5426601"/>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47" name="正方形/長方形 46"/>
              <p:cNvSpPr/>
              <p:nvPr/>
            </p:nvSpPr>
            <p:spPr>
              <a:xfrm>
                <a:off x="2720911" y="5308651"/>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48" name="正方形/長方形 47"/>
              <p:cNvSpPr/>
              <p:nvPr/>
            </p:nvSpPr>
            <p:spPr>
              <a:xfrm>
                <a:off x="2886166" y="5125970"/>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49" name="正方形/長方形 48"/>
              <p:cNvSpPr/>
              <p:nvPr/>
            </p:nvSpPr>
            <p:spPr>
              <a:xfrm>
                <a:off x="3012055" y="4960218"/>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50" name="正方形/長方形 49"/>
              <p:cNvSpPr/>
              <p:nvPr/>
            </p:nvSpPr>
            <p:spPr>
              <a:xfrm>
                <a:off x="2175870" y="5561949"/>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51" name="正方形/長方形 50"/>
              <p:cNvSpPr/>
              <p:nvPr/>
            </p:nvSpPr>
            <p:spPr>
              <a:xfrm>
                <a:off x="1939501" y="5573386"/>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52" name="正方形/長方形 51"/>
              <p:cNvSpPr/>
              <p:nvPr/>
            </p:nvSpPr>
            <p:spPr>
              <a:xfrm>
                <a:off x="1718729" y="5593192"/>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53" name="正方形/長方形 52"/>
              <p:cNvSpPr/>
              <p:nvPr/>
            </p:nvSpPr>
            <p:spPr>
              <a:xfrm>
                <a:off x="1484950" y="5654634"/>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54" name="正方形/長方形 53"/>
              <p:cNvSpPr/>
              <p:nvPr/>
            </p:nvSpPr>
            <p:spPr>
              <a:xfrm>
                <a:off x="1301879" y="5838177"/>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grpSp>
        <p:grpSp>
          <p:nvGrpSpPr>
            <p:cNvPr id="87" name="グループ化 86"/>
            <p:cNvGrpSpPr/>
            <p:nvPr/>
          </p:nvGrpSpPr>
          <p:grpSpPr>
            <a:xfrm>
              <a:off x="930777" y="4473745"/>
              <a:ext cx="2999775" cy="2213569"/>
              <a:chOff x="930777" y="4473745"/>
              <a:chExt cx="2999775" cy="2213569"/>
            </a:xfrm>
          </p:grpSpPr>
          <p:grpSp>
            <p:nvGrpSpPr>
              <p:cNvPr id="4" name="グループ化 3"/>
              <p:cNvGrpSpPr/>
              <p:nvPr/>
            </p:nvGrpSpPr>
            <p:grpSpPr>
              <a:xfrm>
                <a:off x="930777" y="4473745"/>
                <a:ext cx="2999775" cy="2213569"/>
                <a:chOff x="5769735" y="4840616"/>
                <a:chExt cx="2302820" cy="1792004"/>
              </a:xfrm>
            </p:grpSpPr>
            <mc:AlternateContent xmlns:mc="http://schemas.openxmlformats.org/markup-compatibility/2006" xmlns:a14="http://schemas.microsoft.com/office/drawing/2010/main">
              <mc:Choice Requires="a14">
                <p:sp>
                  <p:nvSpPr>
                    <p:cNvPr id="5" name="テキスト ボックス 52"/>
                    <p:cNvSpPr txBox="1"/>
                    <p:nvPr/>
                  </p:nvSpPr>
                  <p:spPr>
                    <a:xfrm>
                      <a:off x="7611410" y="5970921"/>
                      <a:ext cx="461145" cy="30475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5" name="テキスト ボックス 52"/>
                    <p:cNvSpPr txBox="1">
                      <a:spLocks noRot="1" noChangeAspect="1" noMove="1" noResize="1" noEditPoints="1" noAdjustHandles="1" noChangeArrowheads="1" noChangeShapeType="1" noTextEdit="1"/>
                    </p:cNvSpPr>
                    <p:nvPr/>
                  </p:nvSpPr>
                  <p:spPr>
                    <a:xfrm>
                      <a:off x="7611410" y="5970921"/>
                      <a:ext cx="461145" cy="304757"/>
                    </a:xfrm>
                    <a:prstGeom prst="rect">
                      <a:avLst/>
                    </a:prstGeom>
                    <a:blipFill rotWithShape="0">
                      <a:blip r:embed="rId10"/>
                      <a:stretch>
                        <a:fillRect b="-13115"/>
                      </a:stretch>
                    </a:blipFill>
                  </p:spPr>
                  <p:txBody>
                    <a:bodyPr/>
                    <a:lstStyle/>
                    <a:p>
                      <a:r>
                        <a:rPr lang="en-US">
                          <a:noFill/>
                        </a:rPr>
                        <a:t> </a:t>
                      </a:r>
                    </a:p>
                  </p:txBody>
                </p:sp>
              </mc:Fallback>
            </mc:AlternateContent>
            <p:grpSp>
              <p:nvGrpSpPr>
                <p:cNvPr id="6" name="グループ化 5"/>
                <p:cNvGrpSpPr/>
                <p:nvPr/>
              </p:nvGrpSpPr>
              <p:grpSpPr>
                <a:xfrm>
                  <a:off x="5769735" y="4840616"/>
                  <a:ext cx="1893195" cy="1792004"/>
                  <a:chOff x="5769735" y="4840616"/>
                  <a:chExt cx="1893195" cy="1792004"/>
                </a:xfrm>
              </p:grpSpPr>
              <p:cxnSp>
                <p:nvCxnSpPr>
                  <p:cNvPr id="7" name="直線コネクタ 6"/>
                  <p:cNvCxnSpPr/>
                  <p:nvPr/>
                </p:nvCxnSpPr>
                <p:spPr>
                  <a:xfrm>
                    <a:off x="5793038" y="5970921"/>
                    <a:ext cx="1833625" cy="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700936" y="5018281"/>
                    <a:ext cx="0" cy="161433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6700936" y="5717997"/>
                    <a:ext cx="563016" cy="345712"/>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円/楕円 9"/>
                  <p:cNvSpPr/>
                  <p:nvPr/>
                </p:nvSpPr>
                <p:spPr>
                  <a:xfrm rot="21255683">
                    <a:off x="6459362" y="5628853"/>
                    <a:ext cx="915918" cy="58595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円/楕円 10"/>
                  <p:cNvSpPr/>
                  <p:nvPr/>
                </p:nvSpPr>
                <p:spPr>
                  <a:xfrm rot="20723701">
                    <a:off x="6056063" y="5519687"/>
                    <a:ext cx="1454016" cy="92467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テキスト ボックス 52"/>
                      <p:cNvSpPr txBox="1"/>
                      <p:nvPr/>
                    </p:nvSpPr>
                    <p:spPr>
                      <a:xfrm>
                        <a:off x="6649429" y="4840616"/>
                        <a:ext cx="666030" cy="36377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dirty="0">
                          <a:latin typeface="Microsoft YaHei" pitchFamily="34" charset="-122"/>
                          <a:ea typeface="Microsoft YaHei" pitchFamily="34" charset="-122"/>
                        </a:endParaRPr>
                      </a:p>
                    </p:txBody>
                  </p:sp>
                </mc:Choice>
                <mc:Fallback xmlns="">
                  <p:sp>
                    <p:nvSpPr>
                      <p:cNvPr id="12" name="テキスト ボックス 52"/>
                      <p:cNvSpPr txBox="1">
                        <a:spLocks noRot="1" noChangeAspect="1" noMove="1" noResize="1" noEditPoints="1" noAdjustHandles="1" noChangeArrowheads="1" noChangeShapeType="1" noTextEdit="1"/>
                      </p:cNvSpPr>
                      <p:nvPr/>
                    </p:nvSpPr>
                    <p:spPr>
                      <a:xfrm>
                        <a:off x="6649429" y="4840616"/>
                        <a:ext cx="666030" cy="363776"/>
                      </a:xfrm>
                      <a:prstGeom prst="rect">
                        <a:avLst/>
                      </a:prstGeom>
                      <a:blipFill rotWithShape="0">
                        <a:blip r:embed="rId11"/>
                        <a:stretch>
                          <a:fillRect b="-6849"/>
                        </a:stretch>
                      </a:blipFill>
                    </p:spPr>
                    <p:txBody>
                      <a:bodyPr/>
                      <a:lstStyle/>
                      <a:p>
                        <a:r>
                          <a:rPr lang="en-US">
                            <a:noFill/>
                          </a:rPr>
                          <a:t> </a:t>
                        </a:r>
                      </a:p>
                    </p:txBody>
                  </p:sp>
                </mc:Fallback>
              </mc:AlternateContent>
              <p:sp>
                <p:nvSpPr>
                  <p:cNvPr id="13" name="フリーフォーム 12"/>
                  <p:cNvSpPr/>
                  <p:nvPr/>
                </p:nvSpPr>
                <p:spPr>
                  <a:xfrm>
                    <a:off x="5769735" y="5100034"/>
                    <a:ext cx="1893195" cy="1339403"/>
                  </a:xfrm>
                  <a:custGeom>
                    <a:avLst/>
                    <a:gdLst>
                      <a:gd name="connsiteX0" fmla="*/ 1893195 w 1893195"/>
                      <a:gd name="connsiteY0" fmla="*/ 0 h 1339403"/>
                      <a:gd name="connsiteX1" fmla="*/ 1584102 w 1893195"/>
                      <a:gd name="connsiteY1" fmla="*/ 515155 h 1339403"/>
                      <a:gd name="connsiteX2" fmla="*/ 1210614 w 1893195"/>
                      <a:gd name="connsiteY2" fmla="*/ 785611 h 1339403"/>
                      <a:gd name="connsiteX3" fmla="*/ 579550 w 1893195"/>
                      <a:gd name="connsiteY3" fmla="*/ 875763 h 1339403"/>
                      <a:gd name="connsiteX4" fmla="*/ 270457 w 1893195"/>
                      <a:gd name="connsiteY4" fmla="*/ 1236372 h 1339403"/>
                      <a:gd name="connsiteX5" fmla="*/ 0 w 1893195"/>
                      <a:gd name="connsiteY5" fmla="*/ 1339403 h 13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195" h="1339403">
                        <a:moveTo>
                          <a:pt x="1893195" y="0"/>
                        </a:moveTo>
                        <a:cubicBezTo>
                          <a:pt x="1795530" y="192110"/>
                          <a:pt x="1697865" y="384220"/>
                          <a:pt x="1584102" y="515155"/>
                        </a:cubicBezTo>
                        <a:cubicBezTo>
                          <a:pt x="1470339" y="646090"/>
                          <a:pt x="1378039" y="725510"/>
                          <a:pt x="1210614" y="785611"/>
                        </a:cubicBezTo>
                        <a:cubicBezTo>
                          <a:pt x="1043189" y="845712"/>
                          <a:pt x="736243" y="800636"/>
                          <a:pt x="579550" y="875763"/>
                        </a:cubicBezTo>
                        <a:cubicBezTo>
                          <a:pt x="422857" y="950890"/>
                          <a:pt x="367049" y="1159099"/>
                          <a:pt x="270457" y="1236372"/>
                        </a:cubicBezTo>
                        <a:cubicBezTo>
                          <a:pt x="173865" y="1313645"/>
                          <a:pt x="86932" y="1326524"/>
                          <a:pt x="0" y="133940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正方形/長方形 13"/>
                      <p:cNvSpPr/>
                      <p:nvPr/>
                    </p:nvSpPr>
                    <p:spPr>
                      <a:xfrm>
                        <a:off x="5786223" y="5229854"/>
                        <a:ext cx="1405260" cy="323911"/>
                      </a:xfrm>
                      <a:prstGeom prst="rect">
                        <a:avLst/>
                      </a:prstGeom>
                    </p:spPr>
                    <p:txBody>
                      <a:bodyPr wrap="square">
                        <a:spAutoFit/>
                      </a:bodyPr>
                      <a:lstStyle/>
                      <a:p>
                        <a:r>
                          <a:rPr lang="en-US" altLang="ja-JP" sz="2000" b="0" dirty="0" smtClean="0">
                            <a:solidFill>
                              <a:srgbClr val="FF0000"/>
                            </a:solidFill>
                            <a:sym typeface="Wingdings" panose="05000000000000000000" pitchFamily="2" charset="2"/>
                          </a:rPr>
                          <a:t>Collective path</a:t>
                        </a:r>
                        <a14:m>
                          <m:oMath xmlns:m="http://schemas.openxmlformats.org/officeDocument/2006/math">
                            <m:r>
                              <a:rPr lang="en-US" altLang="ja-JP" sz="2000" b="0" i="1" smtClean="0">
                                <a:solidFill>
                                  <a:srgbClr val="FF0000"/>
                                </a:solidFill>
                                <a:latin typeface="Cambria Math" panose="02040503050406030204" pitchFamily="18" charset="0"/>
                                <a:sym typeface="Wingdings" panose="05000000000000000000" pitchFamily="2" charset="2"/>
                              </a:rPr>
                              <m:t> </m:t>
                            </m:r>
                          </m:oMath>
                        </a14:m>
                        <a:r>
                          <a:rPr lang="en-US" altLang="ja-JP" sz="2000" dirty="0" smtClean="0">
                            <a:sym typeface="Wingdings" panose="05000000000000000000" pitchFamily="2" charset="2"/>
                          </a:rPr>
                          <a:t> </a:t>
                        </a:r>
                        <a:endParaRPr lang="en-US" sz="20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5786223" y="5229854"/>
                        <a:ext cx="1405260" cy="323911"/>
                      </a:xfrm>
                      <a:prstGeom prst="rect">
                        <a:avLst/>
                      </a:prstGeom>
                      <a:blipFill rotWithShape="0">
                        <a:blip r:embed="rId12"/>
                        <a:stretch>
                          <a:fillRect l="-3333" t="-7576" b="-25758"/>
                        </a:stretch>
                      </a:blipFill>
                    </p:spPr>
                    <p:txBody>
                      <a:bodyPr/>
                      <a:lstStyle/>
                      <a:p>
                        <a:r>
                          <a:rPr lang="en-US">
                            <a:noFill/>
                          </a:rPr>
                          <a:t> </a:t>
                        </a:r>
                      </a:p>
                    </p:txBody>
                  </p:sp>
                </mc:Fallback>
              </mc:AlternateContent>
            </p:grpSp>
          </p:grpSp>
          <p:sp>
            <p:nvSpPr>
              <p:cNvPr id="84" name="上矢印 83"/>
              <p:cNvSpPr/>
              <p:nvPr/>
            </p:nvSpPr>
            <p:spPr>
              <a:xfrm rot="3242294">
                <a:off x="2837187" y="5486599"/>
                <a:ext cx="242250" cy="563863"/>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上矢印 84"/>
              <p:cNvSpPr/>
              <p:nvPr/>
            </p:nvSpPr>
            <p:spPr>
              <a:xfrm rot="15595187">
                <a:off x="2123151" y="5783875"/>
                <a:ext cx="255404" cy="534067"/>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グループ化 32"/>
          <p:cNvGrpSpPr/>
          <p:nvPr/>
        </p:nvGrpSpPr>
        <p:grpSpPr>
          <a:xfrm>
            <a:off x="4207021" y="4789628"/>
            <a:ext cx="4625294" cy="1774770"/>
            <a:chOff x="3890056" y="5083230"/>
            <a:chExt cx="4625294" cy="1774770"/>
          </a:xfrm>
        </p:grpSpPr>
        <p:sp>
          <p:nvSpPr>
            <p:cNvPr id="90" name="円形吹き出し 89"/>
            <p:cNvSpPr/>
            <p:nvPr/>
          </p:nvSpPr>
          <p:spPr>
            <a:xfrm>
              <a:off x="3890056" y="5083230"/>
              <a:ext cx="4625294" cy="1774770"/>
            </a:xfrm>
            <a:prstGeom prst="wedgeEllipseCallout">
              <a:avLst>
                <a:gd name="adj1" fmla="val -79207"/>
                <a:gd name="adj2" fmla="val 4375"/>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グループ化 31"/>
            <p:cNvGrpSpPr/>
            <p:nvPr/>
          </p:nvGrpSpPr>
          <p:grpSpPr>
            <a:xfrm>
              <a:off x="4413693" y="5190819"/>
              <a:ext cx="4090448" cy="1491300"/>
              <a:chOff x="4413693" y="5190819"/>
              <a:chExt cx="4090448" cy="1491300"/>
            </a:xfrm>
          </p:grpSpPr>
          <p:grpSp>
            <p:nvGrpSpPr>
              <p:cNvPr id="106" name="グループ化 105"/>
              <p:cNvGrpSpPr/>
              <p:nvPr/>
            </p:nvGrpSpPr>
            <p:grpSpPr>
              <a:xfrm>
                <a:off x="5367263" y="5270344"/>
                <a:ext cx="2388577" cy="1411775"/>
                <a:chOff x="4910315" y="5316338"/>
                <a:chExt cx="2388577" cy="1411775"/>
              </a:xfrm>
            </p:grpSpPr>
            <p:cxnSp>
              <p:nvCxnSpPr>
                <p:cNvPr id="91" name="直線コネクタ 90"/>
                <p:cNvCxnSpPr/>
                <p:nvPr/>
              </p:nvCxnSpPr>
              <p:spPr>
                <a:xfrm>
                  <a:off x="4910315" y="6352548"/>
                  <a:ext cx="2388577" cy="11"/>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5004740" y="5316338"/>
                  <a:ext cx="13970" cy="118401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5283025" y="5806680"/>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p:sp>
              <p:nvSpPr>
                <p:cNvPr id="102" name="正方形/長方形 101"/>
                <p:cNvSpPr/>
                <p:nvPr/>
              </p:nvSpPr>
              <p:spPr>
                <a:xfrm>
                  <a:off x="6255699" y="5327039"/>
                  <a:ext cx="338554" cy="461665"/>
                </a:xfrm>
                <a:prstGeom prst="rect">
                  <a:avLst/>
                </a:prstGeom>
              </p:spPr>
              <p:txBody>
                <a:bodyPr wrap="none">
                  <a:spAutoFit/>
                </a:bodyPr>
                <a:lstStyle/>
                <a:p>
                  <a:r>
                    <a:rPr lang="en-US" sz="2400" b="1" dirty="0">
                      <a:solidFill>
                        <a:schemeClr val="accent5">
                          <a:lumMod val="75000"/>
                        </a:schemeClr>
                      </a:solidFill>
                    </a:rPr>
                    <a:t>+</a:t>
                  </a:r>
                  <a:endParaRPr lang="en-US" sz="2000" b="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104" name="テキスト ボックス 52"/>
                    <p:cNvSpPr txBox="1"/>
                    <p:nvPr/>
                  </p:nvSpPr>
                  <p:spPr>
                    <a:xfrm>
                      <a:off x="5191911" y="6351663"/>
                      <a:ext cx="600712" cy="37645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104" name="テキスト ボックス 52"/>
                    <p:cNvSpPr txBox="1">
                      <a:spLocks noRot="1" noChangeAspect="1" noMove="1" noResize="1" noEditPoints="1" noAdjustHandles="1" noChangeArrowheads="1" noChangeShapeType="1" noTextEdit="1"/>
                    </p:cNvSpPr>
                    <p:nvPr/>
                  </p:nvSpPr>
                  <p:spPr>
                    <a:xfrm>
                      <a:off x="5191911" y="6351663"/>
                      <a:ext cx="600712" cy="376450"/>
                    </a:xfrm>
                    <a:prstGeom prst="rect">
                      <a:avLst/>
                    </a:prstGeom>
                    <a:blipFill rotWithShape="0">
                      <a:blip r:embed="rId13"/>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テキスト ボックス 52"/>
                    <p:cNvSpPr txBox="1"/>
                    <p:nvPr/>
                  </p:nvSpPr>
                  <p:spPr>
                    <a:xfrm>
                      <a:off x="5909073" y="6347548"/>
                      <a:ext cx="1370360" cy="37645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m:t>
                            </m:r>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𝛼</m:t>
                                </m:r>
                              </m:sup>
                            </m:sSubSup>
                          </m:oMath>
                        </m:oMathPara>
                      </a14:m>
                      <a:endParaRPr lang="ja-JP" altLang="en-US" sz="1400" dirty="0">
                        <a:latin typeface="Microsoft YaHei" pitchFamily="34" charset="-122"/>
                        <a:ea typeface="Microsoft YaHei" pitchFamily="34" charset="-122"/>
                      </a:endParaRPr>
                    </a:p>
                  </p:txBody>
                </p:sp>
              </mc:Choice>
              <mc:Fallback xmlns="">
                <p:sp>
                  <p:nvSpPr>
                    <p:cNvPr id="105" name="テキスト ボックス 52"/>
                    <p:cNvSpPr txBox="1">
                      <a:spLocks noRot="1" noChangeAspect="1" noMove="1" noResize="1" noEditPoints="1" noAdjustHandles="1" noChangeArrowheads="1" noChangeShapeType="1" noTextEdit="1"/>
                    </p:cNvSpPr>
                    <p:nvPr/>
                  </p:nvSpPr>
                  <p:spPr>
                    <a:xfrm>
                      <a:off x="5909073" y="6347548"/>
                      <a:ext cx="1370360" cy="376450"/>
                    </a:xfrm>
                    <a:prstGeom prst="rect">
                      <a:avLst/>
                    </a:prstGeom>
                    <a:blipFill rotWithShape="0">
                      <a:blip r:embed="rId14"/>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7" name="テキスト ボックス 52"/>
                  <p:cNvSpPr txBox="1"/>
                  <p:nvPr/>
                </p:nvSpPr>
                <p:spPr>
                  <a:xfrm>
                    <a:off x="4851415" y="5774211"/>
                    <a:ext cx="600712" cy="4493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sz="1400" dirty="0">
                      <a:latin typeface="Microsoft YaHei" pitchFamily="34" charset="-122"/>
                      <a:ea typeface="Microsoft YaHei" pitchFamily="34" charset="-122"/>
                    </a:endParaRPr>
                  </a:p>
                </p:txBody>
              </p:sp>
            </mc:Choice>
            <mc:Fallback xmlns="">
              <p:sp>
                <p:nvSpPr>
                  <p:cNvPr id="107" name="テキスト ボックス 52"/>
                  <p:cNvSpPr txBox="1">
                    <a:spLocks noRot="1" noChangeAspect="1" noMove="1" noResize="1" noEditPoints="1" noAdjustHandles="1" noChangeArrowheads="1" noChangeShapeType="1" noTextEdit="1"/>
                  </p:cNvSpPr>
                  <p:nvPr/>
                </p:nvSpPr>
                <p:spPr>
                  <a:xfrm>
                    <a:off x="4851415" y="5774211"/>
                    <a:ext cx="600712" cy="449354"/>
                  </a:xfrm>
                  <a:prstGeom prst="rect">
                    <a:avLst/>
                  </a:prstGeom>
                  <a:blipFill rotWithShape="0">
                    <a:blip r:embed="rId15"/>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テキスト ボックス 52"/>
                  <p:cNvSpPr txBox="1"/>
                  <p:nvPr/>
                </p:nvSpPr>
                <p:spPr>
                  <a:xfrm>
                    <a:off x="4413693" y="5298310"/>
                    <a:ext cx="1163485" cy="4493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m:t>
                          </m:r>
                          <m:sSubSup>
                            <m:sSubSupPr>
                              <m:ctrlPr>
                                <a:rPr lang="en-US" altLang="ja-JP" b="0" i="1" smtClean="0">
                                  <a:latin typeface="Cambria Math" panose="02040503050406030204" pitchFamily="18" charset="0"/>
                                  <a:ea typeface="Microsoft YaHei" pitchFamily="34" charset="-122"/>
                                </a:rPr>
                              </m:ctrlPr>
                            </m:sSubSupPr>
                            <m:e>
                              <m:r>
                                <a:rPr lang="en-US" altLang="ja-JP" b="0" i="1" smtClean="0">
                                  <a:latin typeface="Cambria Math" panose="02040503050406030204" pitchFamily="18" charset="0"/>
                                  <a:ea typeface="Microsoft YaHei" pitchFamily="34" charset="-122"/>
                                </a:rPr>
                                <m:t>𝜉</m:t>
                              </m:r>
                            </m:e>
                            <m:sub/>
                            <m:sup>
                              <m:r>
                                <a:rPr lang="en-US" altLang="ja-JP" b="0" i="1" smtClean="0">
                                  <a:latin typeface="Cambria Math" panose="02040503050406030204" pitchFamily="18" charset="0"/>
                                  <a:ea typeface="Microsoft YaHei" pitchFamily="34" charset="-122"/>
                                </a:rPr>
                                <m:t>𝛽</m:t>
                              </m:r>
                            </m:sup>
                          </m:sSubSup>
                        </m:oMath>
                      </m:oMathPara>
                    </a14:m>
                    <a:endParaRPr lang="ja-JP" altLang="en-US" sz="1400" dirty="0">
                      <a:latin typeface="Microsoft YaHei" pitchFamily="34" charset="-122"/>
                      <a:ea typeface="Microsoft YaHei" pitchFamily="34" charset="-122"/>
                    </a:endParaRPr>
                  </a:p>
                </p:txBody>
              </p:sp>
            </mc:Choice>
            <mc:Fallback xmlns="">
              <p:sp>
                <p:nvSpPr>
                  <p:cNvPr id="108" name="テキスト ボックス 52"/>
                  <p:cNvSpPr txBox="1">
                    <a:spLocks noRot="1" noChangeAspect="1" noMove="1" noResize="1" noEditPoints="1" noAdjustHandles="1" noChangeArrowheads="1" noChangeShapeType="1" noTextEdit="1"/>
                  </p:cNvSpPr>
                  <p:nvPr/>
                </p:nvSpPr>
                <p:spPr>
                  <a:xfrm>
                    <a:off x="4413693" y="5298310"/>
                    <a:ext cx="1163485" cy="449354"/>
                  </a:xfrm>
                  <a:prstGeom prst="rect">
                    <a:avLst/>
                  </a:prstGeom>
                  <a:blipFill rotWithShape="0">
                    <a:blip r:embed="rId16"/>
                    <a:stretch>
                      <a:fillRect b="-6757"/>
                    </a:stretch>
                  </a:blipFill>
                </p:spPr>
                <p:txBody>
                  <a:bodyPr/>
                  <a:lstStyle/>
                  <a:p>
                    <a:r>
                      <a:rPr lang="en-US">
                        <a:noFill/>
                      </a:rPr>
                      <a:t> </a:t>
                    </a:r>
                  </a:p>
                </p:txBody>
              </p:sp>
            </mc:Fallback>
          </mc:AlternateContent>
          <p:sp>
            <p:nvSpPr>
              <p:cNvPr id="109" name="上矢印 108"/>
              <p:cNvSpPr/>
              <p:nvPr/>
            </p:nvSpPr>
            <p:spPr>
              <a:xfrm rot="3870846">
                <a:off x="6291909" y="5395423"/>
                <a:ext cx="214040" cy="739721"/>
              </a:xfrm>
              <a:prstGeom prst="upArrow">
                <a:avLst>
                  <a:gd name="adj1" fmla="val 30149"/>
                  <a:gd name="adj2" fmla="val 693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テキスト ボックス 52"/>
                  <p:cNvSpPr txBox="1"/>
                  <p:nvPr/>
                </p:nvSpPr>
                <p:spPr>
                  <a:xfrm>
                    <a:off x="6790058" y="5745551"/>
                    <a:ext cx="171408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icrosoft YaHei" pitchFamily="34" charset="-122"/>
                            </a:rPr>
                            <m:t>𝑑</m:t>
                          </m:r>
                          <m:sSup>
                            <m:sSupPr>
                              <m:ctrlPr>
                                <a:rPr lang="en-US" altLang="ja-JP" b="0" i="1" smtClean="0">
                                  <a:latin typeface="Cambria Math" panose="02040503050406030204" pitchFamily="18" charset="0"/>
                                  <a:ea typeface="Microsoft YaHei" pitchFamily="34" charset="-122"/>
                                </a:rPr>
                              </m:ctrlPr>
                            </m:sSupPr>
                            <m:e>
                              <m:r>
                                <a:rPr lang="en-US" altLang="ja-JP" b="0" i="1" smtClean="0">
                                  <a:latin typeface="Cambria Math" panose="02040503050406030204" pitchFamily="18" charset="0"/>
                                  <a:ea typeface="Microsoft YaHei" pitchFamily="34" charset="-122"/>
                                </a:rPr>
                                <m:t>𝜉</m:t>
                              </m:r>
                            </m:e>
                            <m:sup>
                              <m:r>
                                <a:rPr lang="en-US" altLang="ja-JP" b="0" i="1" smtClean="0">
                                  <a:latin typeface="Cambria Math" panose="02040503050406030204" pitchFamily="18" charset="0"/>
                                  <a:ea typeface="Microsoft YaHei" pitchFamily="34" charset="-122"/>
                                </a:rPr>
                                <m:t>𝜇</m:t>
                              </m:r>
                            </m:sup>
                          </m:sSup>
                          <m:r>
                            <a:rPr lang="en-US" altLang="ja-JP" b="0" i="1" smtClean="0">
                              <a:latin typeface="Cambria Math" panose="02040503050406030204" pitchFamily="18" charset="0"/>
                              <a:ea typeface="Microsoft YaHei" pitchFamily="34" charset="-122"/>
                            </a:rPr>
                            <m:t>=</m:t>
                          </m:r>
                          <m:sSup>
                            <m:sSupPr>
                              <m:ctrlPr>
                                <a:rPr lang="en-US" altLang="ja-JP" b="0" i="1" smtClean="0">
                                  <a:latin typeface="Cambria Math" panose="02040503050406030204" pitchFamily="18" charset="0"/>
                                  <a:ea typeface="Microsoft YaHei" pitchFamily="34" charset="-122"/>
                                </a:rPr>
                              </m:ctrlPr>
                            </m:sSupPr>
                            <m:e>
                              <m:r>
                                <a:rPr lang="en-US" altLang="ja-JP" b="0" i="1" smtClean="0">
                                  <a:latin typeface="Cambria Math" panose="02040503050406030204" pitchFamily="18" charset="0"/>
                                  <a:ea typeface="Microsoft YaHei" pitchFamily="34" charset="-122"/>
                                </a:rPr>
                                <m:t>𝑔</m:t>
                              </m:r>
                            </m:e>
                            <m:sup>
                              <m:r>
                                <a:rPr lang="en-US" altLang="ja-JP" b="0" i="1" smtClean="0">
                                  <a:latin typeface="Cambria Math" panose="02040503050406030204" pitchFamily="18" charset="0"/>
                                  <a:ea typeface="Microsoft YaHei" pitchFamily="34" charset="-122"/>
                                </a:rPr>
                                <m:t>𝜇</m:t>
                              </m:r>
                            </m:sup>
                          </m:sSup>
                          <m:r>
                            <a:rPr lang="en-US" altLang="ja-JP" b="0" i="1" smtClean="0">
                              <a:latin typeface="Cambria Math" panose="02040503050406030204" pitchFamily="18" charset="0"/>
                              <a:ea typeface="Microsoft YaHei" pitchFamily="34" charset="-122"/>
                            </a:rPr>
                            <m:t>,</m:t>
                          </m:r>
                          <m:r>
                            <a:rPr lang="en-US" altLang="ja-JP" b="0" i="1" smtClean="0">
                              <a:latin typeface="Cambria Math" panose="02040503050406030204" pitchFamily="18" charset="0"/>
                              <a:ea typeface="Microsoft YaHei" pitchFamily="34" charset="-122"/>
                            </a:rPr>
                            <m:t>𝑑𝑞</m:t>
                          </m:r>
                        </m:oMath>
                      </m:oMathPara>
                    </a14:m>
                    <a:endParaRPr lang="ja-JP" altLang="en-US" sz="1400" dirty="0">
                      <a:latin typeface="Microsoft YaHei" pitchFamily="34" charset="-122"/>
                      <a:ea typeface="Microsoft YaHei" pitchFamily="34" charset="-122"/>
                    </a:endParaRPr>
                  </a:p>
                </p:txBody>
              </p:sp>
            </mc:Choice>
            <mc:Fallback xmlns="">
              <p:sp>
                <p:nvSpPr>
                  <p:cNvPr id="111" name="テキスト ボックス 52"/>
                  <p:cNvSpPr txBox="1">
                    <a:spLocks noRot="1" noChangeAspect="1" noMove="1" noResize="1" noEditPoints="1" noAdjustHandles="1" noChangeArrowheads="1" noChangeShapeType="1" noTextEdit="1"/>
                  </p:cNvSpPr>
                  <p:nvPr/>
                </p:nvSpPr>
                <p:spPr>
                  <a:xfrm>
                    <a:off x="6790058" y="5745551"/>
                    <a:ext cx="1714083" cy="369332"/>
                  </a:xfrm>
                  <a:prstGeom prst="rect">
                    <a:avLst/>
                  </a:prstGeom>
                  <a:blipFill rotWithShape="0">
                    <a:blip r:embed="rId1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テキスト ボックス 52"/>
                  <p:cNvSpPr txBox="1"/>
                  <p:nvPr/>
                </p:nvSpPr>
                <p:spPr>
                  <a:xfrm>
                    <a:off x="5659338" y="5190819"/>
                    <a:ext cx="137036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ja-JP" b="0" i="1" smtClean="0">
                              <a:solidFill>
                                <a:srgbClr val="FF0000"/>
                              </a:solidFill>
                              <a:latin typeface="Cambria Math" panose="02040503050406030204" pitchFamily="18" charset="0"/>
                              <a:ea typeface="Microsoft YaHei" pitchFamily="34" charset="-122"/>
                            </a:rPr>
                            <m:t>𝑞</m:t>
                          </m:r>
                          <m:r>
                            <a:rPr lang="en-US" altLang="ja-JP" b="0" i="1" smtClean="0">
                              <a:solidFill>
                                <a:srgbClr val="FF0000"/>
                              </a:solidFill>
                              <a:latin typeface="Cambria Math" panose="02040503050406030204" pitchFamily="18" charset="0"/>
                              <a:ea typeface="Microsoft YaHei" pitchFamily="34" charset="-122"/>
                            </a:rPr>
                            <m:t>+</m:t>
                          </m:r>
                          <m:r>
                            <a:rPr lang="en-US" altLang="ja-JP" b="0" i="1" smtClean="0">
                              <a:solidFill>
                                <a:srgbClr val="FF0000"/>
                              </a:solidFill>
                              <a:latin typeface="Cambria Math" panose="02040503050406030204" pitchFamily="18" charset="0"/>
                              <a:ea typeface="Microsoft YaHei" pitchFamily="34" charset="-122"/>
                            </a:rPr>
                            <m:t>𝑑𝑞</m:t>
                          </m:r>
                        </m:oMath>
                      </m:oMathPara>
                    </a14:m>
                    <a:endParaRPr lang="ja-JP" altLang="en-US" sz="1400" dirty="0">
                      <a:latin typeface="Microsoft YaHei" pitchFamily="34" charset="-122"/>
                      <a:ea typeface="Microsoft YaHei" pitchFamily="34" charset="-122"/>
                    </a:endParaRPr>
                  </a:p>
                </p:txBody>
              </p:sp>
            </mc:Choice>
            <mc:Fallback xmlns="">
              <p:sp>
                <p:nvSpPr>
                  <p:cNvPr id="112" name="テキスト ボックス 52"/>
                  <p:cNvSpPr txBox="1">
                    <a:spLocks noRot="1" noChangeAspect="1" noMove="1" noResize="1" noEditPoints="1" noAdjustHandles="1" noChangeArrowheads="1" noChangeShapeType="1" noTextEdit="1"/>
                  </p:cNvSpPr>
                  <p:nvPr/>
                </p:nvSpPr>
                <p:spPr>
                  <a:xfrm>
                    <a:off x="5659338" y="5190819"/>
                    <a:ext cx="1370360" cy="369332"/>
                  </a:xfrm>
                  <a:prstGeom prst="rect">
                    <a:avLst/>
                  </a:prstGeom>
                  <a:blipFill rotWithShape="0">
                    <a:blip r:embed="rId18"/>
                    <a:stretch>
                      <a:fillRect b="-8197"/>
                    </a:stretch>
                  </a:blipFill>
                </p:spPr>
                <p:txBody>
                  <a:bodyPr/>
                  <a:lstStyle/>
                  <a:p>
                    <a:r>
                      <a:rPr lang="en-US">
                        <a:noFill/>
                      </a:rPr>
                      <a:t> </a:t>
                    </a:r>
                  </a:p>
                </p:txBody>
              </p:sp>
            </mc:Fallback>
          </mc:AlternateContent>
          <p:cxnSp>
            <p:nvCxnSpPr>
              <p:cNvPr id="3" name="直線コネクタ 2"/>
              <p:cNvCxnSpPr/>
              <p:nvPr/>
            </p:nvCxnSpPr>
            <p:spPr>
              <a:xfrm flipH="1">
                <a:off x="5911410" y="5978497"/>
                <a:ext cx="0" cy="335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6875183" y="5542755"/>
                <a:ext cx="0" cy="7901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441788" y="5514198"/>
                <a:ext cx="14358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504862" y="5988573"/>
                <a:ext cx="3780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 name="正方形/長方形 1"/>
          <p:cNvSpPr/>
          <p:nvPr/>
        </p:nvSpPr>
        <p:spPr>
          <a:xfrm>
            <a:off x="679623" y="2546656"/>
            <a:ext cx="4171861" cy="707886"/>
          </a:xfrm>
          <a:prstGeom prst="rect">
            <a:avLst/>
          </a:prstGeom>
        </p:spPr>
        <p:txBody>
          <a:bodyPr wrap="square">
            <a:spAutoFit/>
          </a:bodyPr>
          <a:lstStyle/>
          <a:p>
            <a:r>
              <a:rPr lang="en-US" sz="2000" dirty="0" smtClean="0"/>
              <a:t>Step 2. </a:t>
            </a:r>
            <a:r>
              <a:rPr lang="en-US" sz="2000" dirty="0" err="1" smtClean="0"/>
              <a:t>Diagonalize</a:t>
            </a:r>
            <a:r>
              <a:rPr lang="en-US" sz="2000" dirty="0" smtClean="0"/>
              <a:t> moving </a:t>
            </a:r>
            <a:r>
              <a:rPr lang="en-US" sz="2000" dirty="0"/>
              <a:t>QRPA </a:t>
            </a:r>
            <a:r>
              <a:rPr lang="en-US" sz="2000" dirty="0" smtClean="0"/>
              <a:t>eq. </a:t>
            </a:r>
          </a:p>
          <a:p>
            <a:r>
              <a:rPr lang="en-US" sz="2000" dirty="0" smtClean="0"/>
              <a:t>choose </a:t>
            </a:r>
            <a:r>
              <a:rPr lang="en-US" sz="2000" dirty="0"/>
              <a:t>the lowest mode basically</a:t>
            </a:r>
          </a:p>
        </p:txBody>
      </p:sp>
      <p:sp>
        <p:nvSpPr>
          <p:cNvPr id="26" name="正方形/長方形 25"/>
          <p:cNvSpPr/>
          <p:nvPr/>
        </p:nvSpPr>
        <p:spPr>
          <a:xfrm>
            <a:off x="679623" y="3534903"/>
            <a:ext cx="4270530" cy="707886"/>
          </a:xfrm>
          <a:prstGeom prst="rect">
            <a:avLst/>
          </a:prstGeom>
        </p:spPr>
        <p:txBody>
          <a:bodyPr wrap="square">
            <a:spAutoFit/>
          </a:bodyPr>
          <a:lstStyle/>
          <a:p>
            <a:r>
              <a:rPr lang="en-US" sz="2000" dirty="0" smtClean="0"/>
              <a:t>Step 3. Decide </a:t>
            </a:r>
            <a:r>
              <a:rPr lang="en-US" sz="2000" dirty="0"/>
              <a:t>the neighborhood point of collective path from </a:t>
            </a:r>
            <a:r>
              <a:rPr lang="en-US" sz="2000" dirty="0" smtClean="0"/>
              <a:t>eigenvector.</a:t>
            </a:r>
            <a:endParaRPr lang="en-US" sz="2000" dirty="0"/>
          </a:p>
        </p:txBody>
      </p:sp>
      <p:sp>
        <p:nvSpPr>
          <p:cNvPr id="27" name="正方形/長方形 26"/>
          <p:cNvSpPr/>
          <p:nvPr/>
        </p:nvSpPr>
        <p:spPr>
          <a:xfrm>
            <a:off x="713594" y="1238475"/>
            <a:ext cx="4017064" cy="707886"/>
          </a:xfrm>
          <a:prstGeom prst="rect">
            <a:avLst/>
          </a:prstGeom>
        </p:spPr>
        <p:txBody>
          <a:bodyPr wrap="square">
            <a:spAutoFit/>
          </a:bodyPr>
          <a:lstStyle/>
          <a:p>
            <a:r>
              <a:rPr lang="en-US" sz="2000" dirty="0" smtClean="0"/>
              <a:t>Step 1. Find </a:t>
            </a:r>
            <a:r>
              <a:rPr lang="en-US" sz="2000" dirty="0"/>
              <a:t>energy minimum point </a:t>
            </a:r>
            <a:r>
              <a:rPr lang="en-US" sz="2000" dirty="0" smtClean="0"/>
              <a:t>by </a:t>
            </a:r>
            <a:r>
              <a:rPr lang="en-US" sz="2000" dirty="0"/>
              <a:t>solving HFB or BCS </a:t>
            </a:r>
            <a:r>
              <a:rPr lang="en-US" sz="2000" dirty="0" smtClean="0"/>
              <a:t>eq.</a:t>
            </a:r>
            <a:endParaRPr lang="en-US" sz="2000" dirty="0"/>
          </a:p>
        </p:txBody>
      </p:sp>
      <p:sp>
        <p:nvSpPr>
          <p:cNvPr id="59" name="左カーブ矢印 58"/>
          <p:cNvSpPr/>
          <p:nvPr/>
        </p:nvSpPr>
        <p:spPr>
          <a:xfrm rot="10800000">
            <a:off x="147176" y="2886900"/>
            <a:ext cx="422109" cy="928578"/>
          </a:xfrm>
          <a:prstGeom prst="curvedLeftArrow">
            <a:avLst>
              <a:gd name="adj1" fmla="val 25000"/>
              <a:gd name="adj2" fmla="val 50000"/>
              <a:gd name="adj3" fmla="val 4025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左カーブ矢印 59"/>
          <p:cNvSpPr/>
          <p:nvPr/>
        </p:nvSpPr>
        <p:spPr>
          <a:xfrm>
            <a:off x="4865936" y="2941698"/>
            <a:ext cx="407608" cy="928578"/>
          </a:xfrm>
          <a:prstGeom prst="curvedLeftArrow">
            <a:avLst>
              <a:gd name="adj1" fmla="val 24816"/>
              <a:gd name="adj2" fmla="val 50000"/>
              <a:gd name="adj3" fmla="val 313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テキスト ボックス 22"/>
          <p:cNvSpPr txBox="1"/>
          <p:nvPr/>
        </p:nvSpPr>
        <p:spPr>
          <a:xfrm>
            <a:off x="5410635" y="1051312"/>
            <a:ext cx="3178706" cy="2062575"/>
          </a:xfrm>
          <a:prstGeom prst="rect">
            <a:avLst/>
          </a:prstGeom>
          <a:solidFill>
            <a:schemeClr val="bg1"/>
          </a:solidFill>
          <a:ln w="63500" cmpd="dbl">
            <a:solidFill>
              <a:schemeClr val="accent1">
                <a:lumMod val="75000"/>
              </a:schemeClr>
            </a:solidFill>
          </a:ln>
        </p:spPr>
        <p:txBody>
          <a:bodyPr wrap="squar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28" name="正方形/長方形 27"/>
              <p:cNvSpPr/>
              <p:nvPr/>
            </p:nvSpPr>
            <p:spPr>
              <a:xfrm>
                <a:off x="5508181" y="928297"/>
                <a:ext cx="3081160" cy="2084610"/>
              </a:xfrm>
              <a:prstGeom prst="rect">
                <a:avLst/>
              </a:prstGeom>
            </p:spPr>
            <p:txBody>
              <a:bodyPr wrap="square">
                <a:spAutoFit/>
              </a:bodyPr>
              <a:lstStyle/>
              <a:p>
                <a:endParaRPr lang="en-US" dirty="0" smtClean="0"/>
              </a:p>
              <a:p>
                <a:r>
                  <a:rPr lang="en-US" dirty="0"/>
                  <a:t>(1) </a:t>
                </a:r>
                <a:r>
                  <a:rPr lang="en-US" altLang="ja-JP" dirty="0" smtClean="0"/>
                  <a:t>Moving </a:t>
                </a:r>
                <a:r>
                  <a:rPr lang="en-US" altLang="ja-JP" dirty="0"/>
                  <a:t>HFB </a:t>
                </a:r>
                <a:r>
                  <a:rPr lang="en-US" altLang="ja-JP" dirty="0" smtClean="0"/>
                  <a:t>eq</a:t>
                </a:r>
                <a:r>
                  <a:rPr lang="en-US" altLang="ja-JP" dirty="0"/>
                  <a:t>.</a:t>
                </a:r>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r>
                        <a:rPr lang="en-US" i="1">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oMath>
                  </m:oMathPara>
                </a14:m>
                <a:endParaRPr lang="en-US" dirty="0"/>
              </a:p>
              <a:p>
                <a:r>
                  <a:rPr lang="en-US" dirty="0"/>
                  <a:t>(2) </a:t>
                </a:r>
                <a:r>
                  <a:rPr lang="en-US" altLang="ja-JP" dirty="0" smtClean="0"/>
                  <a:t>Moving covariant </a:t>
                </a:r>
                <a:r>
                  <a:rPr lang="en-US" altLang="ja-JP" dirty="0"/>
                  <a:t>QRPA  eq.</a:t>
                </a:r>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𝛽𝛾</m:t>
                                  </m:r>
                                </m:sup>
                              </m:sSup>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𝛼𝛾</m:t>
                                  </m:r>
                                </m:sub>
                              </m:sSub>
                              <m:r>
                                <a:rPr lang="en-US" b="0" i="1" smtClean="0">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𝛽</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r>
                                <a:rPr lang="en-US" b="0" i="1" smtClean="0">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m:t>
                                  </m:r>
                                </m:sub>
                              </m:sSub>
                            </m:e>
                            <m:e>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𝛽𝛾</m:t>
                                  </m:r>
                                </m:sup>
                              </m:sSup>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𝛼𝛾</m:t>
                                  </m:r>
                                </m:sub>
                              </m:sSub>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𝛼</m:t>
                                  </m:r>
                                </m:sup>
                              </m:sSup>
                              <m:r>
                                <a:rPr lang="en-US" b="0" i="1" smtClean="0">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𝛽</m:t>
                                  </m:r>
                                </m:sup>
                              </m:sSup>
                              <m:r>
                                <a:rPr lang="en-US" b="0" i="1" smtClean="0">
                                  <a:latin typeface="Cambria Math" panose="02040503050406030204" pitchFamily="18" charset="0"/>
                                </a:rPr>
                                <m:t>,</m:t>
                              </m:r>
                            </m:e>
                          </m:eqArr>
                        </m:e>
                      </m:d>
                    </m:oMath>
                  </m:oMathPara>
                </a14:m>
                <a:endParaRPr lang="en-US"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5508181" y="928297"/>
                <a:ext cx="3081160" cy="2084610"/>
              </a:xfrm>
              <a:prstGeom prst="rect">
                <a:avLst/>
              </a:prstGeom>
              <a:blipFill rotWithShape="0">
                <a:blip r:embed="rId19"/>
                <a:stretch>
                  <a:fillRect l="-1782" r="-1386"/>
                </a:stretch>
              </a:blipFill>
            </p:spPr>
            <p:txBody>
              <a:bodyPr/>
              <a:lstStyle/>
              <a:p>
                <a:r>
                  <a:rPr lang="en-US">
                    <a:noFill/>
                  </a:rPr>
                  <a:t> </a:t>
                </a:r>
              </a:p>
            </p:txBody>
          </p:sp>
        </mc:Fallback>
      </mc:AlternateContent>
      <p:sp>
        <p:nvSpPr>
          <p:cNvPr id="30" name="正方形/長方形 29"/>
          <p:cNvSpPr/>
          <p:nvPr/>
        </p:nvSpPr>
        <p:spPr>
          <a:xfrm>
            <a:off x="6055713" y="836922"/>
            <a:ext cx="1947969" cy="400110"/>
          </a:xfrm>
          <a:prstGeom prst="rect">
            <a:avLst/>
          </a:prstGeom>
          <a:solidFill>
            <a:schemeClr val="bg1"/>
          </a:solidFill>
        </p:spPr>
        <p:txBody>
          <a:bodyPr wrap="none">
            <a:spAutoFit/>
          </a:bodyPr>
          <a:lstStyle/>
          <a:p>
            <a:r>
              <a:rPr lang="en-US" altLang="ja-JP" sz="2000" dirty="0" smtClean="0">
                <a:solidFill>
                  <a:srgbClr val="0070C0"/>
                </a:solidFill>
                <a:latin typeface="Aharoni" panose="02010803020104030203" pitchFamily="2" charset="-79"/>
                <a:cs typeface="Aharoni" panose="02010803020104030203" pitchFamily="2" charset="-79"/>
              </a:rPr>
              <a:t>Basic equation</a:t>
            </a:r>
            <a:endParaRPr lang="en-US" sz="2000" dirty="0">
              <a:solidFill>
                <a:srgbClr val="0070C0"/>
              </a:solidFill>
              <a:latin typeface="Aharoni" panose="02010803020104030203" pitchFamily="2" charset="-79"/>
              <a:cs typeface="Aharoni" panose="02010803020104030203" pitchFamily="2" charset="-79"/>
            </a:endParaRPr>
          </a:p>
        </p:txBody>
      </p:sp>
      <p:sp>
        <p:nvSpPr>
          <p:cNvPr id="67" name="正方形/長方形 66"/>
          <p:cNvSpPr/>
          <p:nvPr/>
        </p:nvSpPr>
        <p:spPr>
          <a:xfrm>
            <a:off x="233305" y="3166518"/>
            <a:ext cx="1213794" cy="400110"/>
          </a:xfrm>
          <a:prstGeom prst="rect">
            <a:avLst/>
          </a:prstGeom>
          <a:noFill/>
        </p:spPr>
        <p:txBody>
          <a:bodyPr wrap="none">
            <a:spAutoFit/>
          </a:bodyPr>
          <a:lstStyle/>
          <a:p>
            <a:r>
              <a:rPr lang="en-US" sz="2000" dirty="0" smtClean="0">
                <a:solidFill>
                  <a:schemeClr val="accent2">
                    <a:lumMod val="50000"/>
                  </a:schemeClr>
                </a:solidFill>
                <a:latin typeface="Aharoni" panose="02010803020104030203" pitchFamily="2" charset="-79"/>
                <a:cs typeface="Aharoni" panose="02010803020104030203" pitchFamily="2" charset="-79"/>
              </a:rPr>
              <a:t>iteration</a:t>
            </a:r>
            <a:endParaRPr lang="en-US" sz="2000" dirty="0">
              <a:solidFill>
                <a:schemeClr val="accent2">
                  <a:lumMod val="50000"/>
                </a:schemeClr>
              </a:solidFill>
              <a:latin typeface="Aharoni" panose="02010803020104030203" pitchFamily="2" charset="-79"/>
              <a:cs typeface="Aharoni" panose="02010803020104030203" pitchFamily="2" charset="-79"/>
            </a:endParaRPr>
          </a:p>
        </p:txBody>
      </p:sp>
      <p:sp>
        <p:nvSpPr>
          <p:cNvPr id="69" name="下矢印 68"/>
          <p:cNvSpPr/>
          <p:nvPr/>
        </p:nvSpPr>
        <p:spPr>
          <a:xfrm>
            <a:off x="2157894" y="4235093"/>
            <a:ext cx="476256" cy="37272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下矢印 69"/>
          <p:cNvSpPr/>
          <p:nvPr/>
        </p:nvSpPr>
        <p:spPr>
          <a:xfrm>
            <a:off x="2157894" y="2094526"/>
            <a:ext cx="476256" cy="37272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7941540" y="5433939"/>
            <a:ext cx="415165" cy="425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正方形/長方形 20"/>
          <p:cNvSpPr/>
          <p:nvPr/>
        </p:nvSpPr>
        <p:spPr>
          <a:xfrm>
            <a:off x="7580031" y="5082175"/>
            <a:ext cx="1285288" cy="369332"/>
          </a:xfrm>
          <a:prstGeom prst="rect">
            <a:avLst/>
          </a:prstGeom>
        </p:spPr>
        <p:txBody>
          <a:bodyPr wrap="none">
            <a:spAutoFit/>
          </a:bodyPr>
          <a:lstStyle/>
          <a:p>
            <a:r>
              <a:rPr lang="en-US" dirty="0">
                <a:solidFill>
                  <a:srgbClr val="FF0000"/>
                </a:solidFill>
              </a:rPr>
              <a:t>eigenvector</a:t>
            </a:r>
          </a:p>
        </p:txBody>
      </p:sp>
      <p:sp>
        <p:nvSpPr>
          <p:cNvPr id="63" name="タイトル 1"/>
          <p:cNvSpPr txBox="1">
            <a:spLocks/>
          </p:cNvSpPr>
          <p:nvPr/>
        </p:nvSpPr>
        <p:spPr>
          <a:xfrm>
            <a:off x="162081" y="1065"/>
            <a:ext cx="7658905"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3200" u="sng" dirty="0">
                <a:solidFill>
                  <a:srgbClr val="FF0000"/>
                </a:solidFill>
              </a:rPr>
              <a:t>1D</a:t>
            </a:r>
            <a:r>
              <a:rPr kumimoji="1" lang="ja-JP" altLang="en-US" sz="3200" u="sng" dirty="0"/>
              <a:t> </a:t>
            </a:r>
            <a:r>
              <a:rPr kumimoji="1" lang="en-US" altLang="ja-JP" sz="3200" u="sng" dirty="0"/>
              <a:t>self-consistent collective coordinate (SCC)</a:t>
            </a:r>
            <a:endParaRPr kumimoji="1" lang="ja-JP" altLang="en-US" sz="3200" u="sng" dirty="0"/>
          </a:p>
        </p:txBody>
      </p:sp>
    </p:spTree>
    <p:extLst>
      <p:ext uri="{BB962C8B-B14F-4D97-AF65-F5344CB8AC3E}">
        <p14:creationId xmlns:p14="http://schemas.microsoft.com/office/powerpoint/2010/main" val="14726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 nodeType="withEffect">
                                  <p:stCondLst>
                                    <p:cond delay="0"/>
                                  </p:stCondLst>
                                  <p:childTnLst>
                                    <p:set>
                                      <p:cBhvr override="childStyle">
                                        <p:cTn id="6" dur="indefinite"/>
                                        <p:tgtEl>
                                          <p:spTgt spid="28">
                                            <p:txEl>
                                              <p:pRg st="1" end="1"/>
                                            </p:txEl>
                                          </p:spTgt>
                                        </p:tgtEl>
                                        <p:attrNameLst>
                                          <p:attrName>style.color</p:attrName>
                                        </p:attrNameLst>
                                      </p:cBhvr>
                                      <p:to>
                                        <p:clrVal>
                                          <a:srgbClr val="B2B2B2"/>
                                        </p:clrVal>
                                      </p:to>
                                    </p:set>
                                  </p:childTnLst>
                                </p:cTn>
                              </p:par>
                              <p:par>
                                <p:cTn id="7" presetID="3" presetClass="emph" presetSubtype="1" nodeType="withEffect">
                                  <p:stCondLst>
                                    <p:cond delay="0"/>
                                  </p:stCondLst>
                                  <p:childTnLst>
                                    <p:set>
                                      <p:cBhvr override="childStyle">
                                        <p:cTn id="8" dur="indefinite"/>
                                        <p:tgtEl>
                                          <p:spTgt spid="28">
                                            <p:txEl>
                                              <p:pRg st="2" end="2"/>
                                            </p:txEl>
                                          </p:spTgt>
                                        </p:tgtEl>
                                        <p:attrNameLst>
                                          <p:attrName>style.color</p:attrName>
                                        </p:attrNameLst>
                                      </p:cBhvr>
                                      <p:to>
                                        <p:clrVal>
                                          <a:srgbClr val="B2B2B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456971" y="212490"/>
            <a:ext cx="3664267" cy="416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smtClean="0"/>
              <a:t>Requantization</a:t>
            </a:r>
            <a:endParaRPr lang="ja-JP" altLang="en-US" dirty="0">
              <a:solidFill>
                <a:schemeClr val="tx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268" y="628843"/>
            <a:ext cx="4055772" cy="3041829"/>
          </a:xfrm>
          <a:prstGeom prst="rect">
            <a:avLst/>
          </a:prstGeom>
        </p:spPr>
      </p:pic>
      <mc:AlternateContent xmlns:mc="http://schemas.openxmlformats.org/markup-compatibility/2006" xmlns:a14="http://schemas.microsoft.com/office/drawing/2010/main">
        <mc:Choice Requires="a14">
          <p:sp>
            <p:nvSpPr>
              <p:cNvPr id="2" name="正方形/長方形 1"/>
              <p:cNvSpPr/>
              <p:nvPr/>
            </p:nvSpPr>
            <p:spPr>
              <a:xfrm>
                <a:off x="2856760" y="212490"/>
                <a:ext cx="1901931" cy="46166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𝑞</m:t>
                          </m:r>
                          <m:r>
                            <a:rPr lang="en-US" altLang="ja-JP" sz="2400" i="1">
                              <a:latin typeface="Cambria Math" panose="02040503050406030204" pitchFamily="18" charset="0"/>
                            </a:rPr>
                            <m:t>,</m:t>
                          </m:r>
                          <m:r>
                            <a:rPr lang="en-US" altLang="ja-JP" sz="2400" i="1">
                              <a:latin typeface="Cambria Math" panose="02040503050406030204" pitchFamily="18" charset="0"/>
                            </a:rPr>
                            <m:t>𝑝</m:t>
                          </m:r>
                        </m:e>
                      </m:d>
                      <m:r>
                        <a:rPr lang="en-US" altLang="ja-JP" sz="2400" i="1">
                          <a:latin typeface="Cambria Math" panose="02040503050406030204" pitchFamily="18" charset="0"/>
                        </a:rPr>
                        <m:t>=</m:t>
                      </m:r>
                      <m:r>
                        <a:rPr lang="en-US" altLang="ja-JP" sz="2400" i="1">
                          <a:latin typeface="Cambria Math" panose="02040503050406030204" pitchFamily="18" charset="0"/>
                        </a:rPr>
                        <m:t>𝑖</m:t>
                      </m:r>
                    </m:oMath>
                  </m:oMathPara>
                </a14:m>
                <a:endParaRPr lang="en-US" altLang="ja-JP" sz="2400" dirty="0">
                  <a:solidFill>
                    <a:schemeClr val="accent2">
                      <a:lumMod val="50000"/>
                    </a:schemeClr>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2856760" y="212490"/>
                <a:ext cx="1901931" cy="461665"/>
              </a:xfrm>
              <a:prstGeom prst="rect">
                <a:avLst/>
              </a:prstGeom>
              <a:blipFill rotWithShape="0">
                <a:blip r:embed="rId4"/>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547831" y="2149757"/>
                <a:ext cx="3842422" cy="754950"/>
              </a:xfrm>
              <a:prstGeom prst="rect">
                <a:avLst/>
              </a:prstGeom>
            </p:spPr>
            <p:txBody>
              <a:bodyPr wrap="square">
                <a:spAutoFit/>
              </a:bodyPr>
              <a:lstStyle/>
              <a:p>
                <a:r>
                  <a:rPr lang="en-US" sz="2000" dirty="0" smtClean="0"/>
                  <a:t>Dirichlet boundary condition: </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𝑙𝑒𝑓𝑡</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𝑟𝑖𝑔h𝑡</m:t>
                              </m:r>
                            </m:sub>
                          </m:sSub>
                        </m:e>
                      </m:d>
                      <m:r>
                        <a:rPr lang="en-US" sz="2000" b="0" i="1" smtClean="0">
                          <a:latin typeface="Cambria Math" panose="02040503050406030204" pitchFamily="18" charset="0"/>
                        </a:rPr>
                        <m:t>=0</m:t>
                      </m:r>
                    </m:oMath>
                  </m:oMathPara>
                </a14:m>
                <a:endParaRPr lang="en-US" sz="20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47831" y="2149757"/>
                <a:ext cx="3842422" cy="754950"/>
              </a:xfrm>
              <a:prstGeom prst="rect">
                <a:avLst/>
              </a:prstGeom>
              <a:blipFill rotWithShape="0">
                <a:blip r:embed="rId6"/>
                <a:stretch>
                  <a:fillRect l="-1746" t="-4878" b="-4878"/>
                </a:stretch>
              </a:blipFill>
            </p:spPr>
            <p:txBody>
              <a:bodyPr/>
              <a:lstStyle/>
              <a:p>
                <a:r>
                  <a:rPr lang="en-US">
                    <a:noFill/>
                  </a:rPr>
                  <a:t> </a:t>
                </a:r>
              </a:p>
            </p:txBody>
          </p:sp>
        </mc:Fallback>
      </mc:AlternateContent>
      <p:sp>
        <p:nvSpPr>
          <p:cNvPr id="7" name="正方形/長方形 6"/>
          <p:cNvSpPr/>
          <p:nvPr/>
        </p:nvSpPr>
        <p:spPr>
          <a:xfrm>
            <a:off x="5465759" y="252270"/>
            <a:ext cx="3039999" cy="400110"/>
          </a:xfrm>
          <a:prstGeom prst="rect">
            <a:avLst/>
          </a:prstGeom>
        </p:spPr>
        <p:txBody>
          <a:bodyPr wrap="none">
            <a:spAutoFit/>
          </a:bodyPr>
          <a:lstStyle/>
          <a:p>
            <a:r>
              <a:rPr lang="en-US" sz="2000" dirty="0" smtClean="0"/>
              <a:t>Collective potential of </a:t>
            </a:r>
            <a:r>
              <a:rPr kumimoji="1" lang="en-US" altLang="ja-JP" sz="2000" baseline="30000" dirty="0"/>
              <a:t>112</a:t>
            </a:r>
            <a:r>
              <a:rPr kumimoji="1" lang="en-US" altLang="ja-JP" sz="2000" dirty="0"/>
              <a:t>Sn</a:t>
            </a:r>
            <a:endParaRPr lang="en-US" sz="2000" dirty="0"/>
          </a:p>
        </p:txBody>
      </p:sp>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67310" y="1064704"/>
            <a:ext cx="2779791" cy="792953"/>
          </a:xfrm>
          <a:prstGeom prst="rect">
            <a:avLst/>
          </a:prstGeom>
        </p:spPr>
      </p:pic>
      <p:sp>
        <p:nvSpPr>
          <p:cNvPr id="9" name="正方形/長方形 8"/>
          <p:cNvSpPr/>
          <p:nvPr/>
        </p:nvSpPr>
        <p:spPr>
          <a:xfrm>
            <a:off x="424565" y="3649519"/>
            <a:ext cx="2216376" cy="400110"/>
          </a:xfrm>
          <a:prstGeom prst="rect">
            <a:avLst/>
          </a:prstGeom>
        </p:spPr>
        <p:txBody>
          <a:bodyPr wrap="none">
            <a:spAutoFit/>
          </a:bodyPr>
          <a:lstStyle/>
          <a:p>
            <a:r>
              <a:rPr lang="en-US" sz="2000" dirty="0" smtClean="0"/>
              <a:t>Other Sn isotopes…</a:t>
            </a:r>
            <a:endParaRPr lang="en-US" sz="2000" dirty="0"/>
          </a:p>
        </p:txBody>
      </p:sp>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04" y="4047245"/>
            <a:ext cx="8185728" cy="2728576"/>
          </a:xfrm>
          <a:prstGeom prst="rect">
            <a:avLst/>
          </a:prstGeom>
        </p:spPr>
      </p:pic>
    </p:spTree>
    <p:extLst>
      <p:ext uri="{BB962C8B-B14F-4D97-AF65-F5344CB8AC3E}">
        <p14:creationId xmlns:p14="http://schemas.microsoft.com/office/powerpoint/2010/main" val="1031275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250206" y="293861"/>
            <a:ext cx="7412724" cy="623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smtClean="0"/>
              <a:t>Two-neutron transfer in Canonical quantization</a:t>
            </a:r>
            <a:r>
              <a:rPr lang="ja-JP" altLang="en-US" dirty="0" smtClean="0"/>
              <a:t>　</a:t>
            </a:r>
            <a:endParaRPr lang="en-US" altLang="ja-JP" b="0" i="1" dirty="0" smtClean="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5" name="正方形/長方形 4"/>
              <p:cNvSpPr/>
              <p:nvPr/>
            </p:nvSpPr>
            <p:spPr>
              <a:xfrm>
                <a:off x="451558" y="844558"/>
                <a:ext cx="8131891" cy="1932260"/>
              </a:xfrm>
              <a:prstGeom prst="rect">
                <a:avLst/>
              </a:prstGeom>
            </p:spPr>
            <p:txBody>
              <a:bodyPr wrap="square">
                <a:spAutoFit/>
              </a:bodyPr>
              <a:lstStyle/>
              <a:p>
                <a:pPr marL="342900" indent="-342900">
                  <a:buFont typeface="Arial" panose="020B0604020202020204" pitchFamily="34" charset="0"/>
                  <a:buChar char="•"/>
                </a:pPr>
                <a:r>
                  <a:rPr lang="en-US" altLang="ja-JP" sz="2400" b="0" dirty="0" smtClean="0"/>
                  <a:t>Canonical quantization </a:t>
                </a:r>
                <a14:m>
                  <m:oMath xmlns:m="http://schemas.openxmlformats.org/officeDocument/2006/math">
                    <m:d>
                      <m:dPr>
                        <m:begChr m:val="["/>
                        <m:endChr m:val="]"/>
                        <m:ctrlPr>
                          <a:rPr lang="en-US" altLang="ja-JP" sz="2400" b="0" i="1" smtClean="0">
                            <a:latin typeface="Cambria Math" panose="02040503050406030204" pitchFamily="18" charset="0"/>
                          </a:rPr>
                        </m:ctrlPr>
                      </m:dPr>
                      <m:e>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𝑞</m:t>
                            </m:r>
                          </m:e>
                        </m:acc>
                        <m:r>
                          <a:rPr lang="en-US" altLang="ja-JP" sz="2400" b="0" i="1" smtClean="0">
                            <a:latin typeface="Cambria Math" panose="02040503050406030204" pitchFamily="18" charset="0"/>
                          </a:rPr>
                          <m:t>,</m:t>
                        </m:r>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𝑝</m:t>
                            </m:r>
                          </m:e>
                        </m:acc>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𝑖</m:t>
                    </m:r>
                  </m:oMath>
                </a14:m>
                <a:endParaRPr lang="en-US" altLang="ja-JP" sz="2400" b="0" dirty="0" smtClean="0"/>
              </a:p>
              <a:p>
                <a:r>
                  <a:rPr lang="en-US" altLang="ja-JP" sz="2400" dirty="0" smtClean="0">
                    <a:sym typeface="Wingdings" panose="05000000000000000000" pitchFamily="2" charset="2"/>
                  </a:rPr>
                  <a:t>  </a:t>
                </a:r>
                <a:r>
                  <a:rPr lang="en-US" altLang="ja-JP" sz="2400" dirty="0" smtClean="0"/>
                  <a:t> </a:t>
                </a:r>
                <a14:m>
                  <m:oMath xmlns:m="http://schemas.openxmlformats.org/officeDocument/2006/math">
                    <m:r>
                      <a:rPr lang="en-US" altLang="ja-JP" sz="2400" i="1" dirty="0">
                        <a:latin typeface="Cambria Math" panose="02040503050406030204" pitchFamily="18" charset="0"/>
                      </a:rPr>
                      <m:t>𝐻</m:t>
                    </m:r>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𝑁</m:t>
                        </m:r>
                        <m:r>
                          <a:rPr lang="en-US" altLang="ja-JP" sz="2400" i="1" dirty="0">
                            <a:latin typeface="Cambria Math" panose="02040503050406030204" pitchFamily="18" charset="0"/>
                          </a:rPr>
                          <m:t>,</m:t>
                        </m:r>
                        <m:r>
                          <a:rPr lang="en-US" altLang="ja-JP" sz="2400" i="1" dirty="0">
                            <a:latin typeface="Cambria Math" panose="02040503050406030204" pitchFamily="18" charset="0"/>
                          </a:rPr>
                          <m:t>𝛼</m:t>
                        </m:r>
                      </m:e>
                    </m:d>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𝐸</m:t>
                        </m:r>
                      </m:e>
                      <m:sub>
                        <m:r>
                          <a:rPr lang="en-US" altLang="ja-JP" sz="2400" i="1" dirty="0">
                            <a:latin typeface="Cambria Math" panose="02040503050406030204" pitchFamily="18" charset="0"/>
                          </a:rPr>
                          <m:t>𝛼</m:t>
                        </m:r>
                      </m:sub>
                    </m:sSub>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𝑁</m:t>
                        </m:r>
                        <m:r>
                          <a:rPr lang="en-US" altLang="ja-JP" sz="2400" i="1" dirty="0">
                            <a:latin typeface="Cambria Math" panose="02040503050406030204" pitchFamily="18" charset="0"/>
                          </a:rPr>
                          <m:t>,</m:t>
                        </m:r>
                        <m:r>
                          <a:rPr lang="en-US" altLang="ja-JP" sz="2400" i="1" dirty="0">
                            <a:latin typeface="Cambria Math" panose="02040503050406030204" pitchFamily="18" charset="0"/>
                          </a:rPr>
                          <m:t>𝛼</m:t>
                        </m:r>
                      </m:e>
                    </m:d>
                  </m:oMath>
                </a14:m>
                <a:endParaRPr lang="en-US" altLang="ja-JP" sz="2400" b="0" dirty="0" smtClean="0"/>
              </a:p>
              <a:p>
                <a:pPr marL="342900" indent="-342900">
                  <a:buFont typeface="Arial" panose="020B0604020202020204" pitchFamily="34" charset="0"/>
                  <a:buChar char="•"/>
                </a:pPr>
                <a:r>
                  <a:rPr lang="en-US" altLang="ja-JP" sz="2400" b="0" dirty="0" smtClean="0"/>
                  <a:t>Requantization of operator</a:t>
                </a:r>
              </a:p>
              <a:p>
                <a:r>
                  <a:rPr lang="en-US" altLang="ja-JP" sz="2400" b="0" dirty="0" smtClean="0"/>
                  <a:t> </a:t>
                </a:r>
                <a14:m>
                  <m:oMath xmlns:m="http://schemas.openxmlformats.org/officeDocument/2006/math">
                    <m:sSub>
                      <m:sSubPr>
                        <m:ctrlPr>
                          <a:rPr lang="en-US" altLang="ja-JP" sz="2400" b="0" i="1" dirty="0"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𝑆</m:t>
                            </m:r>
                          </m:e>
                        </m:acc>
                      </m:e>
                      <m:sub>
                        <m:r>
                          <a:rPr lang="en-US" altLang="ja-JP" sz="2400" b="0" i="1" dirty="0" smtClean="0">
                            <a:latin typeface="Cambria Math" panose="02040503050406030204" pitchFamily="18" charset="0"/>
                          </a:rPr>
                          <m:t>+</m:t>
                        </m:r>
                      </m:sub>
                    </m:sSub>
                    <m:r>
                      <a:rPr lang="en-US" altLang="ja-JP" sz="2400" b="0" i="1" dirty="0" smtClean="0">
                        <a:latin typeface="Cambria Math" panose="02040503050406030204" pitchFamily="18" charset="0"/>
                      </a:rPr>
                      <m:t>→</m:t>
                    </m:r>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𝜙</m:t>
                        </m:r>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𝑡</m:t>
                            </m:r>
                          </m:e>
                        </m:d>
                        <m:d>
                          <m:dPr>
                            <m:begChr m:val="|"/>
                            <m:endChr m:val="|"/>
                            <m:ctrlPr>
                              <a:rPr lang="en-US" altLang="ja-JP" sz="2400" b="0" i="1" dirty="0" smtClean="0">
                                <a:latin typeface="Cambria Math" panose="02040503050406030204" pitchFamily="18" charset="0"/>
                              </a:rPr>
                            </m:ctrlPr>
                          </m:dPr>
                          <m:e>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b="0" i="1" dirty="0" smtClean="0">
                                    <a:latin typeface="Cambria Math" panose="02040503050406030204" pitchFamily="18" charset="0"/>
                                  </a:rPr>
                                  <m:t>+</m:t>
                                </m:r>
                              </m:sub>
                            </m:sSub>
                          </m:e>
                        </m:d>
                        <m:r>
                          <a:rPr lang="en-US" altLang="ja-JP" sz="2400" b="0" i="1" dirty="0" smtClean="0">
                            <a:latin typeface="Cambria Math" panose="02040503050406030204" pitchFamily="18" charset="0"/>
                          </a:rPr>
                          <m:t>𝜙</m:t>
                        </m:r>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𝑡</m:t>
                            </m:r>
                          </m:e>
                        </m:d>
                      </m:e>
                    </m:d>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𝑆</m:t>
                        </m:r>
                      </m:e>
                      <m:sub>
                        <m:r>
                          <a:rPr lang="en-US" altLang="ja-JP" sz="2400" i="1" dirty="0">
                            <a:latin typeface="Cambria Math" panose="02040503050406030204" pitchFamily="18" charset="0"/>
                          </a:rPr>
                          <m:t>+</m:t>
                        </m:r>
                      </m:sub>
                    </m:sSub>
                    <m:d>
                      <m:dPr>
                        <m:ctrlPr>
                          <a:rPr lang="en-US" altLang="ja-JP" sz="2400" i="1" dirty="0">
                            <a:latin typeface="Cambria Math" panose="02040503050406030204" pitchFamily="18" charset="0"/>
                          </a:rPr>
                        </m:ctrlPr>
                      </m:dPr>
                      <m:e>
                        <m:r>
                          <a:rPr lang="en-US" altLang="ja-JP" sz="2400" b="0" i="1" dirty="0" smtClean="0">
                            <a:latin typeface="Cambria Math" panose="02040503050406030204" pitchFamily="18" charset="0"/>
                          </a:rPr>
                          <m:t>𝑞</m:t>
                        </m:r>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𝑝</m:t>
                        </m:r>
                      </m:e>
                    </m:d>
                    <m:r>
                      <a:rPr lang="en-US" altLang="ja-JP" sz="2400" b="0" i="1" dirty="0" smtClean="0">
                        <a:latin typeface="Cambria Math" panose="02040503050406030204" pitchFamily="18" charset="0"/>
                      </a:rPr>
                      <m:t>→</m:t>
                    </m:r>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𝑆</m:t>
                        </m:r>
                      </m:e>
                      <m:sub>
                        <m:r>
                          <a:rPr lang="en-US" altLang="ja-JP" sz="2400" b="0" i="1" dirty="0" smtClean="0">
                            <a:latin typeface="Cambria Math" panose="02040503050406030204" pitchFamily="18" charset="0"/>
                          </a:rPr>
                          <m:t>+</m:t>
                        </m:r>
                      </m:sub>
                    </m:sSub>
                    <m:d>
                      <m:dPr>
                        <m:ctrlPr>
                          <a:rPr lang="en-US" altLang="ja-JP" sz="2400" b="0" i="1" dirty="0" smtClean="0">
                            <a:latin typeface="Cambria Math" panose="02040503050406030204" pitchFamily="18" charset="0"/>
                          </a:rPr>
                        </m:ctrlPr>
                      </m:dPr>
                      <m:e>
                        <m:acc>
                          <m:accPr>
                            <m:chr m:val="̂"/>
                            <m:ctrlPr>
                              <a:rPr lang="en-US" altLang="ja-JP" sz="2400" b="0" i="1" dirty="0" smtClean="0">
                                <a:latin typeface="Cambria Math" panose="02040503050406030204" pitchFamily="18" charset="0"/>
                              </a:rPr>
                            </m:ctrlPr>
                          </m:accPr>
                          <m:e>
                            <m:r>
                              <a:rPr lang="en-US" altLang="ja-JP" sz="2400" b="0" i="1" dirty="0" smtClean="0">
                                <a:latin typeface="Cambria Math" panose="02040503050406030204" pitchFamily="18" charset="0"/>
                              </a:rPr>
                              <m:t>𝑞</m:t>
                            </m:r>
                          </m:e>
                        </m:acc>
                        <m:r>
                          <a:rPr lang="en-US" altLang="ja-JP" sz="2400" b="0" i="1" dirty="0" smtClean="0">
                            <a:latin typeface="Cambria Math" panose="02040503050406030204" pitchFamily="18" charset="0"/>
                          </a:rPr>
                          <m:t>,</m:t>
                        </m:r>
                        <m:acc>
                          <m:accPr>
                            <m:chr m:val="̂"/>
                            <m:ctrlPr>
                              <a:rPr lang="en-US" altLang="ja-JP" sz="2400" b="0" i="1" dirty="0" smtClean="0">
                                <a:latin typeface="Cambria Math" panose="02040503050406030204" pitchFamily="18" charset="0"/>
                              </a:rPr>
                            </m:ctrlPr>
                          </m:accPr>
                          <m:e>
                            <m:r>
                              <a:rPr lang="en-US" altLang="ja-JP" sz="2400" b="0" i="1" dirty="0" smtClean="0">
                                <a:latin typeface="Cambria Math" panose="02040503050406030204" pitchFamily="18" charset="0"/>
                              </a:rPr>
                              <m:t>𝑝</m:t>
                            </m:r>
                          </m:e>
                        </m:acc>
                      </m:e>
                    </m:d>
                  </m:oMath>
                </a14:m>
                <a:endParaRPr lang="en-US" altLang="ja-JP" sz="2400" b="0" dirty="0" smtClean="0"/>
              </a:p>
              <a:p>
                <a:endParaRPr lang="en-US" dirty="0" smtClean="0"/>
              </a:p>
            </p:txBody>
          </p:sp>
        </mc:Choice>
        <mc:Fallback xmlns="">
          <p:sp>
            <p:nvSpPr>
              <p:cNvPr id="5" name="正方形/長方形 4"/>
              <p:cNvSpPr>
                <a:spLocks noRot="1" noChangeAspect="1" noMove="1" noResize="1" noEditPoints="1" noAdjustHandles="1" noChangeArrowheads="1" noChangeShapeType="1" noTextEdit="1"/>
              </p:cNvSpPr>
              <p:nvPr/>
            </p:nvSpPr>
            <p:spPr>
              <a:xfrm>
                <a:off x="451558" y="844558"/>
                <a:ext cx="8131891" cy="1932260"/>
              </a:xfrm>
              <a:prstGeom prst="rect">
                <a:avLst/>
              </a:prstGeom>
              <a:blipFill rotWithShape="0">
                <a:blip r:embed="rId3"/>
                <a:stretch>
                  <a:fillRect l="-975" t="-2524"/>
                </a:stretch>
              </a:blipFill>
            </p:spPr>
            <p:txBody>
              <a:bodyPr/>
              <a:lstStyle/>
              <a:p>
                <a:r>
                  <a:rPr lang="en-US">
                    <a:noFill/>
                  </a:rPr>
                  <a:t> </a:t>
                </a:r>
              </a:p>
            </p:txBody>
          </p:sp>
        </mc:Fallback>
      </mc:AlternateContent>
      <p:sp>
        <p:nvSpPr>
          <p:cNvPr id="6" name="テキスト ボックス 5"/>
          <p:cNvSpPr txBox="1"/>
          <p:nvPr/>
        </p:nvSpPr>
        <p:spPr>
          <a:xfrm>
            <a:off x="451558" y="2334769"/>
            <a:ext cx="8131891" cy="369332"/>
          </a:xfrm>
          <a:prstGeom prst="rect">
            <a:avLst/>
          </a:prstGeom>
          <a:noFill/>
        </p:spPr>
        <p:txBody>
          <a:bodyPr wrap="square" rtlCol="0">
            <a:spAutoFit/>
          </a:bodyPr>
          <a:lstStyle/>
          <a:p>
            <a:r>
              <a:rPr lang="en-US" dirty="0" smtClean="0">
                <a:solidFill>
                  <a:srgbClr val="FF0000"/>
                </a:solidFill>
              </a:rPr>
              <a:t>Original               Classical                    SCC                 Requantized</a:t>
            </a:r>
            <a:endParaRPr lang="en-US" dirty="0">
              <a:solidFill>
                <a:srgbClr val="FF0000"/>
              </a:solidFill>
            </a:endParaRPr>
          </a:p>
        </p:txBody>
      </p:sp>
      <p:grpSp>
        <p:nvGrpSpPr>
          <p:cNvPr id="25" name="グループ化 24"/>
          <p:cNvGrpSpPr/>
          <p:nvPr/>
        </p:nvGrpSpPr>
        <p:grpSpPr>
          <a:xfrm>
            <a:off x="6317241" y="971093"/>
            <a:ext cx="1558035" cy="861355"/>
            <a:chOff x="4304939" y="5270948"/>
            <a:chExt cx="1558035" cy="861355"/>
          </a:xfrm>
        </p:grpSpPr>
        <p:grpSp>
          <p:nvGrpSpPr>
            <p:cNvPr id="26" name="グループ化 25"/>
            <p:cNvGrpSpPr/>
            <p:nvPr/>
          </p:nvGrpSpPr>
          <p:grpSpPr>
            <a:xfrm>
              <a:off x="4304939" y="5561099"/>
              <a:ext cx="210917" cy="422407"/>
              <a:chOff x="6539793" y="164995"/>
              <a:chExt cx="277986" cy="566671"/>
            </a:xfrm>
          </p:grpSpPr>
          <p:sp>
            <p:nvSpPr>
              <p:cNvPr id="29" name="円/楕円 28"/>
              <p:cNvSpPr/>
              <p:nvPr/>
            </p:nvSpPr>
            <p:spPr>
              <a:xfrm>
                <a:off x="6588634" y="249439"/>
                <a:ext cx="180304" cy="1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6539793" y="164995"/>
                <a:ext cx="277986" cy="566671"/>
                <a:chOff x="6539793" y="164995"/>
                <a:chExt cx="277986" cy="566671"/>
              </a:xfrm>
            </p:grpSpPr>
            <p:sp>
              <p:nvSpPr>
                <p:cNvPr id="31" name="円/楕円 30"/>
                <p:cNvSpPr/>
                <p:nvPr/>
              </p:nvSpPr>
              <p:spPr>
                <a:xfrm>
                  <a:off x="6588634" y="448331"/>
                  <a:ext cx="180304" cy="1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539793" y="164995"/>
                  <a:ext cx="277986" cy="5666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7" name="円/楕円 26"/>
            <p:cNvSpPr/>
            <p:nvPr/>
          </p:nvSpPr>
          <p:spPr>
            <a:xfrm>
              <a:off x="5142974" y="5412303"/>
              <a:ext cx="720000" cy="720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カーブ矢印 27"/>
            <p:cNvSpPr/>
            <p:nvPr/>
          </p:nvSpPr>
          <p:spPr>
            <a:xfrm>
              <a:off x="4531460" y="5270948"/>
              <a:ext cx="682943" cy="274261"/>
            </a:xfrm>
            <a:prstGeom prst="curvedDownArrow">
              <a:avLst>
                <a:gd name="adj1" fmla="val 33378"/>
                <a:gd name="adj2" fmla="val 96175"/>
                <a:gd name="adj3" fmla="val 3989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94671" y="2016856"/>
            <a:ext cx="2854884" cy="4076861"/>
          </a:xfrm>
          <a:prstGeom prst="rect">
            <a:avLst/>
          </a:prstGeom>
        </p:spPr>
      </p:pic>
      <p:sp>
        <p:nvSpPr>
          <p:cNvPr id="3" name="正方形/長方形 2"/>
          <p:cNvSpPr/>
          <p:nvPr/>
        </p:nvSpPr>
        <p:spPr>
          <a:xfrm>
            <a:off x="783682" y="5639803"/>
            <a:ext cx="6029241" cy="707886"/>
          </a:xfrm>
          <a:prstGeom prst="rect">
            <a:avLst/>
          </a:prstGeom>
        </p:spPr>
        <p:txBody>
          <a:bodyPr wrap="square">
            <a:spAutoFit/>
          </a:bodyPr>
          <a:lstStyle/>
          <a:p>
            <a:r>
              <a:rPr lang="en-US" altLang="ja-JP" sz="2000" dirty="0" smtClean="0"/>
              <a:t>Under estimate in </a:t>
            </a:r>
            <a:r>
              <a:rPr lang="en-US" altLang="ja-JP" sz="2000" dirty="0" err="1" smtClean="0"/>
              <a:t>gs</a:t>
            </a:r>
            <a:r>
              <a:rPr lang="en-US" altLang="ja-JP" sz="2000" dirty="0" err="1" smtClean="0">
                <a:sym typeface="Wingdings" panose="05000000000000000000" pitchFamily="2" charset="2"/>
              </a:rPr>
              <a:t>gs</a:t>
            </a:r>
            <a:r>
              <a:rPr lang="en-US" altLang="ja-JP" sz="2000" dirty="0" smtClean="0">
                <a:sym typeface="Wingdings" panose="05000000000000000000" pitchFamily="2" charset="2"/>
              </a:rPr>
              <a:t>, over estimate in gs1st</a:t>
            </a:r>
          </a:p>
          <a:p>
            <a:r>
              <a:rPr lang="en-US" altLang="ja-JP" sz="2000" dirty="0" smtClean="0">
                <a:solidFill>
                  <a:srgbClr val="FF0000"/>
                </a:solidFill>
                <a:sym typeface="Wingdings" panose="05000000000000000000" pitchFamily="2" charset="2"/>
              </a:rPr>
              <a:t> We consider another approach!</a:t>
            </a:r>
            <a:endParaRPr lang="en-US" altLang="ja-JP" sz="2000" dirty="0">
              <a:solidFill>
                <a:srgbClr val="FF0000"/>
              </a:solidFill>
            </a:endParaRPr>
          </a:p>
        </p:txBody>
      </p:sp>
      <mc:AlternateContent xmlns:mc="http://schemas.openxmlformats.org/markup-compatibility/2006" xmlns:a14="http://schemas.microsoft.com/office/drawing/2010/main">
        <mc:Choice Requires="a14">
          <p:sp>
            <p:nvSpPr>
              <p:cNvPr id="16" name="正方形/長方形 15"/>
              <p:cNvSpPr/>
              <p:nvPr/>
            </p:nvSpPr>
            <p:spPr>
              <a:xfrm>
                <a:off x="4704284" y="3227881"/>
                <a:ext cx="3678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𝐵</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𝑃𝑎𝑑</m:t>
                          </m:r>
                        </m:e>
                      </m:d>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m:t>
                              </m:r>
                              <m:r>
                                <a:rPr lang="en-US" altLang="ja-JP" sz="2000" i="1">
                                  <a:latin typeface="Cambria Math" panose="02040503050406030204" pitchFamily="18" charset="0"/>
                                </a:rPr>
                                <m:t>𝑁</m:t>
                              </m:r>
                              <m:r>
                                <a:rPr lang="en-US" altLang="ja-JP" sz="2000" i="1">
                                  <a:latin typeface="Cambria Math" panose="02040503050406030204" pitchFamily="18" charset="0"/>
                                </a:rPr>
                                <m:t>,</m:t>
                              </m:r>
                              <m:r>
                                <a:rPr lang="en-US" altLang="ja-JP" sz="2000" i="1">
                                  <a:latin typeface="Cambria Math" panose="02040503050406030204" pitchFamily="18" charset="0"/>
                                </a:rPr>
                                <m:t>𝛼</m:t>
                              </m:r>
                            </m:e>
                          </m:d>
                          <m:r>
                            <a:rPr lang="en-US" altLang="ja-JP" sz="2000" i="1">
                              <a:latin typeface="Cambria Math" panose="02040503050406030204" pitchFamily="18" charset="0"/>
                            </a:rPr>
                            <m:t>𝑆</m:t>
                          </m:r>
                        </m:e>
                        <m:sub>
                          <m:r>
                            <a:rPr lang="en-US" altLang="ja-JP" sz="2000" i="1">
                              <a:latin typeface="Cambria Math" panose="02040503050406030204" pitchFamily="18" charset="0"/>
                            </a:rPr>
                            <m:t>+</m:t>
                          </m:r>
                        </m:sub>
                      </m:sSub>
                      <m:sSup>
                        <m:sSupPr>
                          <m:ctrlPr>
                            <a:rPr lang="en-US" altLang="ja-JP" sz="2000" i="1">
                              <a:latin typeface="Cambria Math" panose="02040503050406030204" pitchFamily="18" charset="0"/>
                            </a:rPr>
                          </m:ctrlPr>
                        </m:sSupPr>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𝑁</m:t>
                              </m:r>
                              <m:r>
                                <a:rPr lang="en-US" altLang="ja-JP" sz="2000" i="1">
                                  <a:latin typeface="Cambria Math" panose="02040503050406030204" pitchFamily="18" charset="0"/>
                                </a:rPr>
                                <m:t>−2,</m:t>
                              </m:r>
                              <m:r>
                                <a:rPr lang="en-US" altLang="ja-JP" sz="2000" i="1">
                                  <a:latin typeface="Cambria Math" panose="02040503050406030204" pitchFamily="18" charset="0"/>
                                </a:rPr>
                                <m:t>𝛽</m:t>
                              </m:r>
                              <m:r>
                                <a:rPr lang="en-US" altLang="ja-JP" sz="2000" i="1">
                                  <a:latin typeface="Cambria Math" panose="02040503050406030204" pitchFamily="18" charset="0"/>
                                </a:rPr>
                                <m:t>⟩</m:t>
                              </m:r>
                            </m:e>
                          </m:d>
                        </m:e>
                        <m:sup>
                          <m:r>
                            <a:rPr lang="en-US" altLang="ja-JP" sz="2000" i="1">
                              <a:latin typeface="Cambria Math" panose="02040503050406030204" pitchFamily="18" charset="0"/>
                            </a:rPr>
                            <m:t>2</m:t>
                          </m:r>
                        </m:sup>
                      </m:sSup>
                    </m:oMath>
                  </m:oMathPara>
                </a14:m>
                <a:endParaRPr 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4704284" y="3227881"/>
                <a:ext cx="3678956" cy="400110"/>
              </a:xfrm>
              <a:prstGeom prst="rect">
                <a:avLst/>
              </a:prstGeom>
              <a:blipFill rotWithShape="0">
                <a:blip r:embed="rId5"/>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74620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5"/>
          <p:cNvSpPr txBox="1">
            <a:spLocks/>
          </p:cNvSpPr>
          <p:nvPr/>
        </p:nvSpPr>
        <p:spPr>
          <a:xfrm>
            <a:off x="220648" y="152224"/>
            <a:ext cx="4804166" cy="540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JP" dirty="0" smtClean="0"/>
              <a:t>Application in two-level system</a:t>
            </a:r>
            <a:endParaRPr kumimoji="1" lang="ja-JP" altLang="en-US" sz="2400" dirty="0"/>
          </a:p>
        </p:txBody>
      </p:sp>
      <mc:AlternateContent xmlns:mc="http://schemas.openxmlformats.org/markup-compatibility/2006" xmlns:a14="http://schemas.microsoft.com/office/drawing/2010/main">
        <mc:Choice Requires="a14">
          <p:sp>
            <p:nvSpPr>
              <p:cNvPr id="4" name="正方形/長方形 3"/>
              <p:cNvSpPr/>
              <p:nvPr/>
            </p:nvSpPr>
            <p:spPr>
              <a:xfrm>
                <a:off x="5018562" y="422612"/>
                <a:ext cx="3947512" cy="721736"/>
              </a:xfrm>
              <a:prstGeom prst="rect">
                <a:avLst/>
              </a:prstGeom>
              <a:ln w="76200" cmpd="thickThin">
                <a:solidFill>
                  <a:srgbClr val="C55A11"/>
                </a:solidFill>
              </a:ln>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𝜓</m:t>
                              </m:r>
                            </m:e>
                          </m:acc>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e>
                      </m:d>
                      <m:r>
                        <a:rPr lang="en-US" sz="2000" b="0" i="1" smtClean="0">
                          <a:latin typeface="Cambria Math" panose="02040503050406030204" pitchFamily="18" charset="0"/>
                          <a:ea typeface="Cambria Math" panose="02040503050406030204" pitchFamily="18" charset="0"/>
                        </a:rPr>
                        <m:t>=</m:t>
                      </m:r>
                      <m:nary>
                        <m:naryPr>
                          <m:subHide m:val="on"/>
                          <m:supHide m:val="on"/>
                          <m:ctrlPr>
                            <a:rPr lang="en-US" sz="2000" b="0" i="1" smtClean="0">
                              <a:latin typeface="Cambria Math" panose="02040503050406030204" pitchFamily="18" charset="0"/>
                              <a:ea typeface="Cambria Math" panose="02040503050406030204" pitchFamily="18" charset="0"/>
                            </a:rPr>
                          </m:ctrlPr>
                        </m:naryPr>
                        <m:sub/>
                        <m:sup/>
                        <m:e>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𝜇</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e>
                          </m:d>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𝑖</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𝑐𝑙</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𝑍</m:t>
                              </m:r>
                              <m:r>
                                <a:rPr lang="en-US" sz="2000" b="0" i="1" smtClean="0">
                                  <a:latin typeface="Cambria Math" panose="02040503050406030204" pitchFamily="18" charset="0"/>
                                  <a:ea typeface="Cambria Math" panose="02040503050406030204" pitchFamily="18" charset="0"/>
                                </a:rPr>
                                <m:t>)/ℏ</m:t>
                              </m:r>
                            </m:sup>
                          </m:sSup>
                        </m:e>
                      </m:nary>
                    </m:oMath>
                  </m:oMathPara>
                </a14:m>
                <a:endParaRPr lang="en-US" sz="20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018562" y="422612"/>
                <a:ext cx="3947512" cy="721736"/>
              </a:xfrm>
              <a:prstGeom prst="rect">
                <a:avLst/>
              </a:prstGeom>
              <a:blipFill rotWithShape="0">
                <a:blip r:embed="rId3"/>
                <a:stretch>
                  <a:fillRect/>
                </a:stretch>
              </a:blipFill>
              <a:ln w="76200" cmpd="thickThin">
                <a:solidFill>
                  <a:srgbClr val="C55A1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089707" y="1847517"/>
                <a:ext cx="603209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𝑙</m:t>
                          </m:r>
                        </m:sub>
                        <m:sup/>
                        <m:e>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𝑙</m:t>
                                  </m:r>
                                </m:sub>
                              </m:sSub>
                              <m:r>
                                <a:rPr lang="en-US" i="1">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𝜋</m:t>
                              </m:r>
                            </m:den>
                          </m:f>
                        </m:e>
                      </m:nary>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m:t>
                                          </m:r>
                                        </m:sub>
                                      </m:sSub>
                                    </m:e>
                                  </m:d>
                                </m:e>
                                <m:sup>
                                  <m:r>
                                    <a:rPr lang="en-US" b="0" i="1" smtClean="0">
                                      <a:latin typeface="Cambria Math" panose="02040503050406030204" pitchFamily="18" charset="0"/>
                                    </a:rPr>
                                    <m:t>2</m:t>
                                  </m:r>
                                </m:sup>
                              </m:sSup>
                            </m:e>
                          </m:d>
                        </m:e>
                        <m:sup>
                          <m:r>
                            <a:rPr lang="en-US" b="0" i="1" smtClean="0">
                              <a:latin typeface="Cambria Math" panose="02040503050406030204" pitchFamily="18" charset="0"/>
                            </a:rPr>
                            <m:t>−2</m:t>
                          </m:r>
                        </m:sup>
                      </m:sSup>
                      <m:r>
                        <a:rPr lang="en-US" b="0" i="1" smtClean="0">
                          <a:latin typeface="Cambria Math" panose="02040503050406030204" pitchFamily="18" charset="0"/>
                        </a:rPr>
                        <m:t>𝑑</m:t>
                      </m:r>
                      <m:r>
                        <m:rPr>
                          <m:sty m:val="p"/>
                        </m:rPr>
                        <a:rPr lang="en-US" b="0" i="0" smtClean="0">
                          <a:latin typeface="Cambria Math" panose="02040503050406030204" pitchFamily="18" charset="0"/>
                        </a:rPr>
                        <m:t>Re</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m:t>
                          </m:r>
                        </m:sub>
                      </m:sSub>
                      <m:r>
                        <a:rPr lang="en-US" b="0" i="1" smtClean="0">
                          <a:latin typeface="Cambria Math" panose="02040503050406030204" pitchFamily="18" charset="0"/>
                        </a:rPr>
                        <m:t>𝑑</m:t>
                      </m:r>
                      <m:r>
                        <m:rPr>
                          <m:sty m:val="p"/>
                        </m:rPr>
                        <a:rPr lang="en-US" b="0" i="0" smtClean="0">
                          <a:latin typeface="Cambria Math" panose="02040503050406030204" pitchFamily="18" charset="0"/>
                        </a:rPr>
                        <m:t>Im</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m:t>
                          </m:r>
                        </m:sub>
                      </m:sSub>
                      <m:r>
                        <a:rPr lang="en-US" b="0" i="1" smtClean="0">
                          <a:latin typeface="Cambria Math" panose="02040503050406030204" pitchFamily="18" charset="0"/>
                        </a:rPr>
                        <m:t>∝</m:t>
                      </m:r>
                      <m:r>
                        <a:rPr lang="en-US" b="0" i="1" smtClean="0">
                          <a:latin typeface="Cambria Math" panose="02040503050406030204" pitchFamily="18" charset="0"/>
                        </a:rPr>
                        <m:t>𝑑</m:t>
                      </m:r>
                      <m:r>
                        <m:rPr>
                          <m:sty m:val="p"/>
                        </m:rPr>
                        <a:rPr lang="en-US" b="0" i="0" smtClean="0">
                          <a:latin typeface="Cambria Math" panose="02040503050406030204" pitchFamily="18" charset="0"/>
                        </a:rPr>
                        <m:t>Φ</m:t>
                      </m:r>
                      <m:r>
                        <a:rPr lang="en-US" b="0" i="1" smtClean="0">
                          <a:latin typeface="Cambria Math" panose="02040503050406030204" pitchFamily="18" charset="0"/>
                        </a:rPr>
                        <m:t>𝑑</m:t>
                      </m:r>
                      <m:r>
                        <m:rPr>
                          <m:sty m:val="p"/>
                        </m:rPr>
                        <a:rPr lang="en-US" b="0" i="0" smtClean="0">
                          <a:latin typeface="Cambria Math" panose="02040503050406030204" pitchFamily="18" charset="0"/>
                        </a:rPr>
                        <m:t>Πd</m:t>
                      </m:r>
                      <m:r>
                        <a:rPr lang="en-US" b="0" i="1" smtClean="0">
                          <a:latin typeface="Cambria Math" panose="02040503050406030204" pitchFamily="18" charset="0"/>
                        </a:rPr>
                        <m:t>𝜙</m:t>
                      </m:r>
                      <m:r>
                        <a:rPr lang="en-US" b="0" i="1" smtClean="0">
                          <a:latin typeface="Cambria Math" panose="02040503050406030204" pitchFamily="18" charset="0"/>
                        </a:rPr>
                        <m:t>𝑑</m:t>
                      </m:r>
                      <m:r>
                        <a:rPr lang="en-US" b="0" i="1" smtClean="0">
                          <a:latin typeface="Cambria Math" panose="02040503050406030204" pitchFamily="18" charset="0"/>
                        </a:rPr>
                        <m:t>𝜋</m:t>
                      </m:r>
                    </m:oMath>
                  </m:oMathPara>
                </a14:m>
                <a:endParaRPr lang="en-US" b="0" dirty="0" smtClean="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089707" y="1847517"/>
                <a:ext cx="6032090" cy="764505"/>
              </a:xfrm>
              <a:prstGeom prst="rect">
                <a:avLst/>
              </a:prstGeom>
              <a:blipFill rotWithShape="0">
                <a:blip r:embed="rId4"/>
                <a:stretch>
                  <a:fillRect/>
                </a:stretch>
              </a:blipFill>
            </p:spPr>
            <p:txBody>
              <a:bodyPr/>
              <a:lstStyle/>
              <a:p>
                <a:r>
                  <a:rPr lang="en-US">
                    <a:noFill/>
                  </a:rPr>
                  <a:t> </a:t>
                </a:r>
              </a:p>
            </p:txBody>
          </p:sp>
        </mc:Fallback>
      </mc:AlternateContent>
      <p:sp>
        <p:nvSpPr>
          <p:cNvPr id="6" name="正方形/長方形 5"/>
          <p:cNvSpPr/>
          <p:nvPr/>
        </p:nvSpPr>
        <p:spPr>
          <a:xfrm>
            <a:off x="182077" y="1525172"/>
            <a:ext cx="1452449" cy="400110"/>
          </a:xfrm>
          <a:prstGeom prst="rect">
            <a:avLst/>
          </a:prstGeom>
        </p:spPr>
        <p:txBody>
          <a:bodyPr wrap="none">
            <a:spAutoFit/>
          </a:bodyPr>
          <a:lstStyle/>
          <a:p>
            <a:pPr marL="342900" indent="-342900">
              <a:buFont typeface="Arial" panose="020B0604020202020204" pitchFamily="34" charset="0"/>
              <a:buChar char="•"/>
            </a:pPr>
            <a:r>
              <a:rPr lang="en-US" sz="2000" dirty="0"/>
              <a:t>M</a:t>
            </a:r>
            <a:r>
              <a:rPr lang="en-US" sz="2000" dirty="0" smtClean="0"/>
              <a:t>easure</a:t>
            </a:r>
            <a:endParaRPr lang="en-US" sz="1600" dirty="0"/>
          </a:p>
        </p:txBody>
      </p:sp>
      <p:sp>
        <p:nvSpPr>
          <p:cNvPr id="8" name="正方形/長方形 7"/>
          <p:cNvSpPr/>
          <p:nvPr/>
        </p:nvSpPr>
        <p:spPr>
          <a:xfrm>
            <a:off x="182077" y="2522444"/>
            <a:ext cx="2070503" cy="400110"/>
          </a:xfrm>
          <a:prstGeom prst="rect">
            <a:avLst/>
          </a:prstGeom>
        </p:spPr>
        <p:txBody>
          <a:bodyPr wrap="none">
            <a:spAutoFit/>
          </a:bodyPr>
          <a:lstStyle/>
          <a:p>
            <a:pPr marL="342900" indent="-342900">
              <a:buFont typeface="Arial" panose="020B0604020202020204" pitchFamily="34" charset="0"/>
              <a:buChar char="•"/>
            </a:pPr>
            <a:r>
              <a:rPr lang="en-US" sz="2000" dirty="0" smtClean="0"/>
              <a:t>Coherent state</a:t>
            </a:r>
            <a:endParaRPr lang="en-US" sz="1600" dirty="0"/>
          </a:p>
        </p:txBody>
      </p:sp>
      <mc:AlternateContent xmlns:mc="http://schemas.openxmlformats.org/markup-compatibility/2006" xmlns:a14="http://schemas.microsoft.com/office/drawing/2010/main">
        <mc:Choice Requires="a14">
          <p:sp>
            <p:nvSpPr>
              <p:cNvPr id="3" name="正方形/長方形 2"/>
              <p:cNvSpPr/>
              <p:nvPr/>
            </p:nvSpPr>
            <p:spPr>
              <a:xfrm>
                <a:off x="2172141" y="2782143"/>
                <a:ext cx="3362715"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𝑍</m:t>
                          </m:r>
                        </m:e>
                      </m:d>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𝑙</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m:t>
                                              </m:r>
                                            </m:sub>
                                          </m:sSub>
                                        </m:e>
                                      </m:d>
                                    </m:e>
                                    <m:sup>
                                      <m:r>
                                        <a:rPr lang="en-US" i="1">
                                          <a:latin typeface="Cambria Math" panose="02040503050406030204" pitchFamily="18" charset="0"/>
                                        </a:rPr>
                                        <m:t>2</m:t>
                                      </m:r>
                                    </m:sup>
                                  </m:sSup>
                                </m:e>
                              </m:d>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𝑙</m:t>
                                  </m:r>
                                </m:sub>
                              </m:sSub>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m:t>
                                  </m:r>
                                </m:e>
                                <m:sub>
                                  <m:r>
                                    <a:rPr lang="en-US" i="1">
                                      <a:latin typeface="Cambria Math" panose="02040503050406030204" pitchFamily="18" charset="0"/>
                                      <a:ea typeface="Cambria Math" panose="02040503050406030204" pitchFamily="18" charset="0"/>
                                    </a:rPr>
                                    <m:t>𝑙</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𝑙</m:t>
                                  </m:r>
                                </m:sub>
                                <m:sup>
                                  <m:r>
                                    <a:rPr lang="en-US" i="1">
                                      <a:latin typeface="Cambria Math" panose="02040503050406030204" pitchFamily="18" charset="0"/>
                                      <a:ea typeface="Cambria Math" panose="02040503050406030204" pitchFamily="18" charset="0"/>
                                    </a:rPr>
                                    <m:t>+</m:t>
                                  </m:r>
                                </m:sup>
                              </m:sSubSup>
                            </m:sup>
                          </m:sSup>
                        </m:e>
                      </m:nary>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oMath>
                  </m:oMathPara>
                </a14:m>
                <a:endParaRPr 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2172141" y="2782143"/>
                <a:ext cx="3362715" cy="764505"/>
              </a:xfrm>
              <a:prstGeom prst="rect">
                <a:avLst/>
              </a:prstGeom>
              <a:blipFill rotWithShape="0">
                <a:blip r:embed="rId5"/>
                <a:stretch>
                  <a:fillRect/>
                </a:stretch>
              </a:blipFill>
            </p:spPr>
            <p:txBody>
              <a:bodyPr/>
              <a:lstStyle/>
              <a:p>
                <a:r>
                  <a:rPr lang="en-US">
                    <a:noFill/>
                  </a:rPr>
                  <a:t> </a:t>
                </a:r>
              </a:p>
            </p:txBody>
          </p:sp>
        </mc:Fallback>
      </mc:AlternateContent>
      <p:sp>
        <p:nvSpPr>
          <p:cNvPr id="9" name="正方形/長方形 8"/>
          <p:cNvSpPr/>
          <p:nvPr/>
        </p:nvSpPr>
        <p:spPr>
          <a:xfrm>
            <a:off x="182077" y="3382050"/>
            <a:ext cx="1204176" cy="400110"/>
          </a:xfrm>
          <a:prstGeom prst="rect">
            <a:avLst/>
          </a:prstGeom>
        </p:spPr>
        <p:txBody>
          <a:bodyPr wrap="none">
            <a:spAutoFit/>
          </a:bodyPr>
          <a:lstStyle/>
          <a:p>
            <a:pPr marL="342900" indent="-342900">
              <a:buFont typeface="Arial" panose="020B0604020202020204" pitchFamily="34" charset="0"/>
              <a:buChar char="•"/>
            </a:pPr>
            <a:r>
              <a:rPr lang="en-US" sz="2000" dirty="0" smtClean="0"/>
              <a:t>Action</a:t>
            </a:r>
            <a:endParaRPr lang="en-US" sz="1600" dirty="0"/>
          </a:p>
        </p:txBody>
      </p:sp>
      <mc:AlternateContent xmlns:mc="http://schemas.openxmlformats.org/markup-compatibility/2006" xmlns:a14="http://schemas.microsoft.com/office/drawing/2010/main">
        <mc:Choice Requires="a14">
          <p:sp>
            <p:nvSpPr>
              <p:cNvPr id="5" name="正方形/長方形 4"/>
              <p:cNvSpPr/>
              <p:nvPr/>
            </p:nvSpPr>
            <p:spPr>
              <a:xfrm>
                <a:off x="1245263" y="3580354"/>
                <a:ext cx="5841086" cy="724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𝑐𝑙</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𝑍</m:t>
                          </m:r>
                        </m:e>
                      </m:d>
                      <m:r>
                        <a:rPr lang="en-US" b="0" i="1" smtClean="0">
                          <a:latin typeface="Cambria Math" panose="02040503050406030204" pitchFamily="18" charset="0"/>
                          <a:ea typeface="Cambria Math" panose="02040503050406030204" pitchFamily="18" charset="0"/>
                        </a:rPr>
                        <m:t>=</m:t>
                      </m:r>
                      <m:nary>
                        <m:naryPr>
                          <m:subHide m:val="on"/>
                          <m:ctrlPr>
                            <a:rPr lang="en-US" b="0" i="1" smtClean="0">
                              <a:latin typeface="Cambria Math" panose="02040503050406030204" pitchFamily="18" charset="0"/>
                              <a:ea typeface="Cambria Math" panose="02040503050406030204" pitchFamily="18" charset="0"/>
                            </a:rPr>
                          </m:ctrlPr>
                        </m:naryPr>
                        <m:sub/>
                        <m:sup>
                          <m:r>
                            <a:rPr lang="en-US" b="0" i="1" smtClean="0">
                              <a:latin typeface="Cambria Math" panose="02040503050406030204" pitchFamily="18" charset="0"/>
                              <a:ea typeface="Cambria Math" panose="02040503050406030204" pitchFamily="18" charset="0"/>
                            </a:rPr>
                            <m:t>𝑡</m:t>
                          </m:r>
                        </m:sup>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𝑍</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𝑍</m:t>
                              </m:r>
                            </m:e>
                          </m:d>
                          <m:r>
                            <a:rPr lang="en-US" b="0" i="1" smtClean="0">
                              <a:latin typeface="Cambria Math" panose="02040503050406030204" pitchFamily="18" charset="0"/>
                              <a:ea typeface="Cambria Math" panose="02040503050406030204" pitchFamily="18" charset="0"/>
                            </a:rPr>
                            <m:t>𝑑𝑡</m:t>
                          </m:r>
                          <m:r>
                            <a:rPr lang="en-US" b="0" i="1" smtClean="0">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ea typeface="Cambria Math" panose="02040503050406030204" pitchFamily="18" charset="0"/>
                        </a:rPr>
                        <m:t>=</m:t>
                      </m:r>
                      <m:nary>
                        <m:naryPr>
                          <m:subHide m:val="on"/>
                          <m:ctrlPr>
                            <a:rPr lang="en-US" b="0" i="1" smtClean="0">
                              <a:latin typeface="Cambria Math" panose="02040503050406030204" pitchFamily="18" charset="0"/>
                              <a:ea typeface="Cambria Math" panose="02040503050406030204" pitchFamily="18" charset="0"/>
                            </a:rPr>
                          </m:ctrlPr>
                        </m:naryPr>
                        <m:sub/>
                        <m:sup>
                          <m:r>
                            <m:rPr>
                              <m:sty m:val="p"/>
                            </m:rPr>
                            <a:rPr lang="en-US" b="0" i="0" smtClean="0">
                              <a:latin typeface="Cambria Math" panose="02040503050406030204" pitchFamily="18" charset="0"/>
                              <a:ea typeface="Cambria Math" panose="02040503050406030204" pitchFamily="18" charset="0"/>
                            </a:rPr>
                            <m:t>Φ</m:t>
                          </m:r>
                        </m:sup>
                        <m:e>
                          <m:r>
                            <m:rPr>
                              <m:sty m:val="p"/>
                            </m:rPr>
                            <a:rPr lang="en-US" b="0" i="0"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𝑑</m:t>
                          </m:r>
                          <m:r>
                            <m:rPr>
                              <m:sty m:val="p"/>
                            </m:rPr>
                            <a:rPr lang="en-US" b="0" i="0" smtClean="0">
                              <a:latin typeface="Cambria Math" panose="02040503050406030204" pitchFamily="18" charset="0"/>
                              <a:ea typeface="Cambria Math" panose="02040503050406030204" pitchFamily="18" charset="0"/>
                            </a:rPr>
                            <m:t>Φ</m:t>
                          </m:r>
                          <m:r>
                            <a:rPr lang="en-US" b="0" i="0" smtClean="0">
                              <a:latin typeface="Cambria Math" panose="02040503050406030204" pitchFamily="18" charset="0"/>
                              <a:ea typeface="Cambria Math" panose="02040503050406030204" pitchFamily="18" charset="0"/>
                            </a:rPr>
                            <m:t>′</m:t>
                          </m:r>
                        </m:e>
                      </m:nary>
                      <m:r>
                        <a:rPr lang="en-US" i="1">
                          <a:latin typeface="Cambria Math" panose="02040503050406030204" pitchFamily="18" charset="0"/>
                          <a:ea typeface="Cambria Math" panose="02040503050406030204" pitchFamily="18" charset="0"/>
                        </a:rPr>
                        <m:t>+</m:t>
                      </m:r>
                      <m:nary>
                        <m:naryPr>
                          <m:subHide m:val="on"/>
                          <m:ctrlPr>
                            <a:rPr lang="en-US" i="1">
                              <a:latin typeface="Cambria Math" panose="02040503050406030204" pitchFamily="18" charset="0"/>
                              <a:ea typeface="Cambria Math" panose="02040503050406030204" pitchFamily="18" charset="0"/>
                            </a:rPr>
                          </m:ctrlPr>
                        </m:naryPr>
                        <m:sub/>
                        <m:sup>
                          <m:r>
                            <a:rPr lang="en-US" i="1">
                              <a:latin typeface="Cambria Math" panose="02040503050406030204" pitchFamily="18" charset="0"/>
                              <a:ea typeface="Cambria Math" panose="02040503050406030204" pitchFamily="18" charset="0"/>
                            </a:rPr>
                            <m:t>𝜙</m:t>
                          </m:r>
                        </m:sup>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𝐸𝑡</m:t>
                      </m:r>
                    </m:oMath>
                  </m:oMathPara>
                </a14:m>
                <a:endParaRPr 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245263" y="3580354"/>
                <a:ext cx="5841086" cy="724942"/>
              </a:xfrm>
              <a:prstGeom prst="rect">
                <a:avLst/>
              </a:prstGeom>
              <a:blipFill rotWithShape="0">
                <a:blip r:embed="rId6"/>
                <a:stretch>
                  <a:fillRect/>
                </a:stretch>
              </a:blipFill>
            </p:spPr>
            <p:txBody>
              <a:bodyPr/>
              <a:lstStyle/>
              <a:p>
                <a:r>
                  <a:rPr lang="en-US">
                    <a:noFill/>
                  </a:rPr>
                  <a:t> </a:t>
                </a:r>
              </a:p>
            </p:txBody>
          </p:sp>
        </mc:Fallback>
      </mc:AlternateContent>
      <p:sp>
        <p:nvSpPr>
          <p:cNvPr id="11" name="正方形/長方形 10"/>
          <p:cNvSpPr/>
          <p:nvPr/>
        </p:nvSpPr>
        <p:spPr>
          <a:xfrm>
            <a:off x="182077" y="4351369"/>
            <a:ext cx="5797549" cy="400110"/>
          </a:xfrm>
          <a:prstGeom prst="rect">
            <a:avLst/>
          </a:prstGeom>
        </p:spPr>
        <p:txBody>
          <a:bodyPr wrap="none">
            <a:spAutoFit/>
          </a:bodyPr>
          <a:lstStyle/>
          <a:p>
            <a:pPr marL="342900" indent="-342900">
              <a:buFont typeface="Arial" panose="020B0604020202020204" pitchFamily="34" charset="0"/>
              <a:buChar char="•"/>
            </a:pPr>
            <a:r>
              <a:rPr lang="en-US" sz="2000" dirty="0" smtClean="0"/>
              <a:t>Quantization condition </a:t>
            </a:r>
            <a:r>
              <a:rPr lang="en-US" sz="2000" dirty="0">
                <a:sym typeface="Wingdings" panose="05000000000000000000" pitchFamily="2" charset="2"/>
              </a:rPr>
              <a:t>=</a:t>
            </a:r>
            <a:r>
              <a:rPr lang="en-US" sz="2000" dirty="0" smtClean="0">
                <a:sym typeface="Wingdings" panose="05000000000000000000" pitchFamily="2" charset="2"/>
              </a:rPr>
              <a:t> </a:t>
            </a:r>
            <a:r>
              <a:rPr lang="en-US" sz="2000" dirty="0" err="1" smtClean="0">
                <a:sym typeface="Wingdings" panose="05000000000000000000" pitchFamily="2" charset="2"/>
              </a:rPr>
              <a:t>Sommerfeld</a:t>
            </a:r>
            <a:r>
              <a:rPr lang="en-US" sz="2000" dirty="0" smtClean="0">
                <a:sym typeface="Wingdings" panose="05000000000000000000" pitchFamily="2" charset="2"/>
              </a:rPr>
              <a:t> quantization</a:t>
            </a:r>
            <a:endParaRPr lang="en-US" sz="1600" dirty="0"/>
          </a:p>
        </p:txBody>
      </p:sp>
      <mc:AlternateContent xmlns:mc="http://schemas.openxmlformats.org/markup-compatibility/2006" xmlns:a14="http://schemas.microsoft.com/office/drawing/2010/main">
        <mc:Choice Requires="a14">
          <p:sp>
            <p:nvSpPr>
              <p:cNvPr id="10" name="正方形/長方形 9"/>
              <p:cNvSpPr/>
              <p:nvPr/>
            </p:nvSpPr>
            <p:spPr>
              <a:xfrm>
                <a:off x="1634526" y="4787627"/>
                <a:ext cx="1699311"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m:rPr>
                              <m:sty m:val="p"/>
                            </m:rPr>
                            <a:rPr lang="en-US" b="0" i="0"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𝑑</m:t>
                          </m:r>
                          <m:r>
                            <m:rPr>
                              <m:sty m:val="p"/>
                            </m:rPr>
                            <a:rPr lang="en-US" b="0" i="0" smtClean="0">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e>
                      </m:nary>
                    </m:oMath>
                  </m:oMathPara>
                </a14:m>
                <a:endParaRPr lang="en-US"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1634526" y="4787627"/>
                <a:ext cx="1699311" cy="65877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606482" y="4782862"/>
                <a:ext cx="1723998" cy="658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2</m:t>
                              </m:r>
                            </m:sub>
                          </m:sSub>
                        </m:e>
                      </m:nary>
                    </m:oMath>
                  </m:oMathPara>
                </a14:m>
                <a:endParaRPr lang="en-US"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606482" y="4782862"/>
                <a:ext cx="1723998" cy="65877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5330480" y="4873518"/>
                <a:ext cx="2096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=0,1,2,⋯)</m:t>
                      </m:r>
                    </m:oMath>
                  </m:oMathPara>
                </a14:m>
                <a:endParaRPr 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330480" y="4873518"/>
                <a:ext cx="2096408" cy="369332"/>
              </a:xfrm>
              <a:prstGeom prst="rect">
                <a:avLst/>
              </a:prstGeom>
              <a:blipFill rotWithShape="0">
                <a:blip r:embed="rId9"/>
                <a:stretch>
                  <a:fillRect b="-13115"/>
                </a:stretch>
              </a:blipFill>
            </p:spPr>
            <p:txBody>
              <a:bodyPr/>
              <a:lstStyle/>
              <a:p>
                <a:r>
                  <a:rPr lang="en-US">
                    <a:noFill/>
                  </a:rPr>
                  <a:t> </a:t>
                </a:r>
              </a:p>
            </p:txBody>
          </p:sp>
        </mc:Fallback>
      </mc:AlternateContent>
      <p:grpSp>
        <p:nvGrpSpPr>
          <p:cNvPr id="19" name="グループ化 18"/>
          <p:cNvGrpSpPr/>
          <p:nvPr/>
        </p:nvGrpSpPr>
        <p:grpSpPr>
          <a:xfrm>
            <a:off x="431244" y="823004"/>
            <a:ext cx="4382973" cy="732820"/>
            <a:chOff x="470320" y="693000"/>
            <a:chExt cx="4382973" cy="732820"/>
          </a:xfrm>
        </p:grpSpPr>
        <p:sp>
          <p:nvSpPr>
            <p:cNvPr id="16" name="正方形/長方形 15"/>
            <p:cNvSpPr/>
            <p:nvPr/>
          </p:nvSpPr>
          <p:spPr>
            <a:xfrm>
              <a:off x="470320" y="693000"/>
              <a:ext cx="4382973" cy="7328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グループ化 17"/>
            <p:cNvGrpSpPr/>
            <p:nvPr/>
          </p:nvGrpSpPr>
          <p:grpSpPr>
            <a:xfrm>
              <a:off x="470320" y="704553"/>
              <a:ext cx="4382973" cy="646331"/>
              <a:chOff x="470320" y="704553"/>
              <a:chExt cx="4382973" cy="646331"/>
            </a:xfrm>
          </p:grpSpPr>
          <p:sp>
            <p:nvSpPr>
              <p:cNvPr id="14" name="正方形/長方形 13"/>
              <p:cNvSpPr/>
              <p:nvPr/>
            </p:nvSpPr>
            <p:spPr>
              <a:xfrm>
                <a:off x="470320" y="704553"/>
                <a:ext cx="2317125" cy="646331"/>
              </a:xfrm>
              <a:prstGeom prst="rect">
                <a:avLst/>
              </a:prstGeom>
            </p:spPr>
            <p:txBody>
              <a:bodyPr wrap="square">
                <a:spAutoFit/>
              </a:bodyPr>
              <a:lstStyle/>
              <a:p>
                <a:r>
                  <a:rPr lang="en-US" dirty="0" smtClean="0"/>
                  <a:t>2*2D phase space</a:t>
                </a:r>
              </a:p>
              <a:p>
                <a:r>
                  <a:rPr lang="en-US" dirty="0" smtClean="0"/>
                  <a:t>Invariant value: E, N</a:t>
                </a:r>
                <a:endParaRPr lang="en-US" dirty="0"/>
              </a:p>
            </p:txBody>
          </p:sp>
          <p:sp>
            <p:nvSpPr>
              <p:cNvPr id="15" name="正方形/長方形 14"/>
              <p:cNvSpPr/>
              <p:nvPr/>
            </p:nvSpPr>
            <p:spPr>
              <a:xfrm>
                <a:off x="2437824" y="845263"/>
                <a:ext cx="2415469" cy="400110"/>
              </a:xfrm>
              <a:prstGeom prst="rect">
                <a:avLst/>
              </a:prstGeom>
            </p:spPr>
            <p:txBody>
              <a:bodyPr wrap="none">
                <a:spAutoFit/>
              </a:bodyPr>
              <a:lstStyle/>
              <a:p>
                <a:r>
                  <a:rPr lang="en-US" sz="2000" dirty="0" smtClean="0">
                    <a:sym typeface="Wingdings" panose="05000000000000000000" pitchFamily="2" charset="2"/>
                  </a:rPr>
                  <a:t>  </a:t>
                </a:r>
                <a:r>
                  <a:rPr lang="en-US" sz="2000" dirty="0" err="1" smtClean="0"/>
                  <a:t>Integrable</a:t>
                </a:r>
                <a:r>
                  <a:rPr lang="en-US" sz="2000" dirty="0" smtClean="0"/>
                  <a:t> </a:t>
                </a:r>
                <a:r>
                  <a:rPr lang="en-US" sz="2000" dirty="0"/>
                  <a:t>system</a:t>
                </a:r>
              </a:p>
            </p:txBody>
          </p:sp>
        </p:grpSp>
      </p:grpSp>
      <p:pic>
        <p:nvPicPr>
          <p:cNvPr id="20" name="図 19"/>
          <p:cNvPicPr>
            <a:picLocks noChangeAspect="1"/>
          </p:cNvPicPr>
          <p:nvPr/>
        </p:nvPicPr>
        <p:blipFill>
          <a:blip r:embed="rId10"/>
          <a:stretch>
            <a:fillRect/>
          </a:stretch>
        </p:blipFill>
        <p:spPr>
          <a:xfrm>
            <a:off x="811830" y="5837034"/>
            <a:ext cx="8004774" cy="729758"/>
          </a:xfrm>
          <a:prstGeom prst="rect">
            <a:avLst/>
          </a:prstGeom>
        </p:spPr>
      </p:pic>
      <p:sp>
        <p:nvSpPr>
          <p:cNvPr id="22" name="正方形/長方形 21"/>
          <p:cNvSpPr/>
          <p:nvPr/>
        </p:nvSpPr>
        <p:spPr>
          <a:xfrm>
            <a:off x="191152" y="5477780"/>
            <a:ext cx="2039726" cy="400110"/>
          </a:xfrm>
          <a:prstGeom prst="rect">
            <a:avLst/>
          </a:prstGeom>
        </p:spPr>
        <p:txBody>
          <a:bodyPr wrap="none">
            <a:spAutoFit/>
          </a:bodyPr>
          <a:lstStyle/>
          <a:p>
            <a:pPr marL="342900" indent="-342900">
              <a:buFont typeface="Arial" panose="020B0604020202020204" pitchFamily="34" charset="0"/>
              <a:buChar char="•"/>
            </a:pPr>
            <a:r>
              <a:rPr lang="en-US" sz="2000" dirty="0" smtClean="0"/>
              <a:t>Wave function</a:t>
            </a:r>
            <a:endParaRPr lang="en-US" sz="1600" dirty="0"/>
          </a:p>
        </p:txBody>
      </p:sp>
      <mc:AlternateContent xmlns:mc="http://schemas.openxmlformats.org/markup-compatibility/2006" xmlns:a14="http://schemas.microsoft.com/office/drawing/2010/main">
        <mc:Choice Requires="a14">
          <p:sp>
            <p:nvSpPr>
              <p:cNvPr id="21" name="正方形/長方形 20"/>
              <p:cNvSpPr/>
              <p:nvPr/>
            </p:nvSpPr>
            <p:spPr>
              <a:xfrm>
                <a:off x="220648" y="5999421"/>
                <a:ext cx="614976" cy="370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𝜓</m:t>
                                  </m:r>
                                </m:e>
                              </m:acc>
                            </m:e>
                            <m:sub>
                              <m:r>
                                <a:rPr lang="en-US" sz="1600" b="0" i="1" smtClean="0">
                                  <a:latin typeface="Cambria Math" panose="02040503050406030204" pitchFamily="18" charset="0"/>
                                  <a:ea typeface="Cambria Math" panose="02040503050406030204" pitchFamily="18" charset="0"/>
                                </a:rPr>
                                <m:t>𝑛</m:t>
                              </m:r>
                            </m:sub>
                          </m:sSub>
                        </m:e>
                      </m:d>
                    </m:oMath>
                  </m:oMathPara>
                </a14:m>
                <a:endParaRPr lang="en-US" sz="16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220648" y="5999421"/>
                <a:ext cx="614976" cy="370294"/>
              </a:xfrm>
              <a:prstGeom prst="rect">
                <a:avLst/>
              </a:prstGeom>
              <a:blipFill rotWithShape="0">
                <a:blip r:embed="rId11"/>
                <a:stretch>
                  <a:fillRect r="-990" b="-6557"/>
                </a:stretch>
              </a:blipFill>
            </p:spPr>
            <p:txBody>
              <a:bodyPr/>
              <a:lstStyle/>
              <a:p>
                <a:r>
                  <a:rPr lang="en-US">
                    <a:noFill/>
                  </a:rPr>
                  <a:t> </a:t>
                </a:r>
              </a:p>
            </p:txBody>
          </p:sp>
        </mc:Fallback>
      </mc:AlternateContent>
      <p:cxnSp>
        <p:nvCxnSpPr>
          <p:cNvPr id="24" name="直線コネクタ 23"/>
          <p:cNvCxnSpPr/>
          <p:nvPr/>
        </p:nvCxnSpPr>
        <p:spPr>
          <a:xfrm>
            <a:off x="2266192" y="6472074"/>
            <a:ext cx="14942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840942" y="6472074"/>
            <a:ext cx="2772875" cy="369332"/>
          </a:xfrm>
          <a:prstGeom prst="rect">
            <a:avLst/>
          </a:prstGeom>
        </p:spPr>
        <p:txBody>
          <a:bodyPr wrap="none">
            <a:spAutoFit/>
          </a:bodyPr>
          <a:lstStyle/>
          <a:p>
            <a:r>
              <a:rPr lang="en-US" dirty="0" smtClean="0">
                <a:solidFill>
                  <a:srgbClr val="FF0000"/>
                </a:solidFill>
              </a:rPr>
              <a:t>Particle number projection!</a:t>
            </a:r>
            <a:endParaRPr lang="en-US" dirty="0">
              <a:solidFill>
                <a:srgbClr val="FF0000"/>
              </a:solidFill>
            </a:endParaRPr>
          </a:p>
        </p:txBody>
      </p:sp>
      <p:grpSp>
        <p:nvGrpSpPr>
          <p:cNvPr id="27" name="グループ化 26"/>
          <p:cNvGrpSpPr/>
          <p:nvPr/>
        </p:nvGrpSpPr>
        <p:grpSpPr>
          <a:xfrm>
            <a:off x="7086349" y="2634762"/>
            <a:ext cx="1958615" cy="2219307"/>
            <a:chOff x="6597016" y="335968"/>
            <a:chExt cx="1958615" cy="2219307"/>
          </a:xfrm>
        </p:grpSpPr>
        <p:grpSp>
          <p:nvGrpSpPr>
            <p:cNvPr id="28" name="グループ化 27"/>
            <p:cNvGrpSpPr/>
            <p:nvPr/>
          </p:nvGrpSpPr>
          <p:grpSpPr>
            <a:xfrm>
              <a:off x="6597016" y="731476"/>
              <a:ext cx="1958615" cy="1823799"/>
              <a:chOff x="6473476" y="429375"/>
              <a:chExt cx="1958615" cy="1823799"/>
            </a:xfrm>
          </p:grpSpPr>
          <p:sp>
            <p:nvSpPr>
              <p:cNvPr id="30" name="正方形/長方形 29"/>
              <p:cNvSpPr/>
              <p:nvPr/>
            </p:nvSpPr>
            <p:spPr>
              <a:xfrm>
                <a:off x="6473476" y="429375"/>
                <a:ext cx="1534205" cy="1455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テキスト ボックス 31"/>
                  <p:cNvSpPr txBox="1"/>
                  <p:nvPr/>
                </p:nvSpPr>
                <p:spPr>
                  <a:xfrm>
                    <a:off x="7015670" y="1883842"/>
                    <a:ext cx="4498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𝜙</m:t>
                          </m:r>
                        </m:oMath>
                      </m:oMathPara>
                    </a14:m>
                    <a:endParaRPr kumimoji="1" lang="en-US" altLang="ja-JP" b="0" dirty="0" smtClean="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015670" y="1883842"/>
                    <a:ext cx="449814" cy="369332"/>
                  </a:xfrm>
                  <a:prstGeom prst="rect">
                    <a:avLst/>
                  </a:prstGeom>
                  <a:blipFill rotWithShape="0">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7982277" y="508943"/>
                    <a:ext cx="4498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𝜋</m:t>
                          </m:r>
                        </m:oMath>
                      </m:oMathPara>
                    </a14:m>
                    <a:endParaRPr kumimoji="1" lang="en-US" altLang="ja-JP" b="0" dirty="0" smtClean="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7982277" y="508943"/>
                    <a:ext cx="449814" cy="369332"/>
                  </a:xfrm>
                  <a:prstGeom prst="rect">
                    <a:avLst/>
                  </a:prstGeom>
                  <a:blipFill rotWithShape="0">
                    <a:blip r:embed="rId13"/>
                    <a:stretch>
                      <a:fillRect/>
                    </a:stretch>
                  </a:blipFill>
                </p:spPr>
                <p:txBody>
                  <a:bodyPr/>
                  <a:lstStyle/>
                  <a:p>
                    <a:r>
                      <a:rPr lang="en-US">
                        <a:noFill/>
                      </a:rPr>
                      <a:t> </a:t>
                    </a:r>
                  </a:p>
                </p:txBody>
              </p:sp>
            </mc:Fallback>
          </mc:AlternateContent>
          <p:sp>
            <p:nvSpPr>
              <p:cNvPr id="34" name="円/楕円 33"/>
              <p:cNvSpPr/>
              <p:nvPr/>
            </p:nvSpPr>
            <p:spPr>
              <a:xfrm>
                <a:off x="6863366" y="827443"/>
                <a:ext cx="794407" cy="66969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539764" y="583905"/>
                <a:ext cx="1437077" cy="117563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p:cNvSpPr txBox="1"/>
            <p:nvPr/>
          </p:nvSpPr>
          <p:spPr>
            <a:xfrm>
              <a:off x="6779915" y="335968"/>
              <a:ext cx="1404042" cy="369332"/>
            </a:xfrm>
            <a:prstGeom prst="rect">
              <a:avLst/>
            </a:prstGeom>
            <a:noFill/>
          </p:spPr>
          <p:txBody>
            <a:bodyPr wrap="square" rtlCol="0">
              <a:spAutoFit/>
            </a:bodyPr>
            <a:lstStyle/>
            <a:p>
              <a:r>
                <a:rPr kumimoji="1" lang="en-US" altLang="ja-JP" dirty="0" smtClean="0"/>
                <a:t>Phase space</a:t>
              </a:r>
              <a:endParaRPr kumimoji="1" lang="ja-JP" altLang="en-US" dirty="0"/>
            </a:p>
          </p:txBody>
        </p:sp>
      </p:grpSp>
    </p:spTree>
    <p:extLst>
      <p:ext uri="{BB962C8B-B14F-4D97-AF65-F5344CB8AC3E}">
        <p14:creationId xmlns:p14="http://schemas.microsoft.com/office/powerpoint/2010/main" val="3811896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250206" y="79252"/>
            <a:ext cx="5410919" cy="477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smtClean="0"/>
              <a:t>Two-particle transfer in two-level system </a:t>
            </a:r>
            <a:r>
              <a:rPr lang="ja-JP" altLang="en-US" dirty="0" smtClean="0"/>
              <a:t>　</a:t>
            </a:r>
            <a:endParaRPr lang="en-US" altLang="ja-JP" b="0" i="1" dirty="0" smtClean="0">
              <a:latin typeface="Cambria Math" panose="02040503050406030204" pitchFamily="18" charset="0"/>
            </a:endParaRPr>
          </a:p>
        </p:txBody>
      </p:sp>
      <p:sp>
        <p:nvSpPr>
          <p:cNvPr id="9" name="正方形/長方形 8"/>
          <p:cNvSpPr/>
          <p:nvPr/>
        </p:nvSpPr>
        <p:spPr>
          <a:xfrm>
            <a:off x="2085539" y="772674"/>
            <a:ext cx="730328" cy="369332"/>
          </a:xfrm>
          <a:prstGeom prst="rect">
            <a:avLst/>
          </a:prstGeom>
        </p:spPr>
        <p:txBody>
          <a:bodyPr wrap="none">
            <a:spAutoFit/>
          </a:bodyPr>
          <a:lstStyle/>
          <a:p>
            <a:r>
              <a:rPr lang="en-US" altLang="ja-JP" dirty="0" smtClean="0"/>
              <a:t>Exact </a:t>
            </a:r>
            <a:endParaRPr lang="en-US" dirty="0"/>
          </a:p>
        </p:txBody>
      </p:sp>
      <p:sp>
        <p:nvSpPr>
          <p:cNvPr id="10" name="正方形/長方形 9"/>
          <p:cNvSpPr/>
          <p:nvPr/>
        </p:nvSpPr>
        <p:spPr>
          <a:xfrm>
            <a:off x="1497318" y="3684544"/>
            <a:ext cx="2375587" cy="369332"/>
          </a:xfrm>
          <a:prstGeom prst="rect">
            <a:avLst/>
          </a:prstGeom>
        </p:spPr>
        <p:txBody>
          <a:bodyPr wrap="none">
            <a:spAutoFit/>
          </a:bodyPr>
          <a:lstStyle/>
          <a:p>
            <a:r>
              <a:rPr lang="en-US" altLang="ja-JP" dirty="0" smtClean="0"/>
              <a:t>Canonical quantization </a:t>
            </a:r>
            <a:endParaRPr lang="en-US" dirty="0"/>
          </a:p>
        </p:txBody>
      </p:sp>
      <p:sp>
        <p:nvSpPr>
          <p:cNvPr id="11" name="正方形/長方形 10"/>
          <p:cNvSpPr/>
          <p:nvPr/>
        </p:nvSpPr>
        <p:spPr>
          <a:xfrm>
            <a:off x="6076596" y="3710302"/>
            <a:ext cx="1449115" cy="369332"/>
          </a:xfrm>
          <a:prstGeom prst="rect">
            <a:avLst/>
          </a:prstGeom>
        </p:spPr>
        <p:txBody>
          <a:bodyPr wrap="none">
            <a:spAutoFit/>
          </a:bodyPr>
          <a:lstStyle/>
          <a:p>
            <a:r>
              <a:rPr lang="en-US" altLang="ja-JP" dirty="0" err="1" smtClean="0"/>
              <a:t>Semiclassical</a:t>
            </a:r>
            <a:r>
              <a:rPr lang="en-US" altLang="ja-JP" dirty="0" smtClean="0"/>
              <a:t> </a:t>
            </a:r>
            <a:endParaRPr lang="en-US" dirty="0"/>
          </a:p>
        </p:txBody>
      </p:sp>
      <p:grpSp>
        <p:nvGrpSpPr>
          <p:cNvPr id="12" name="グループ化 11"/>
          <p:cNvGrpSpPr/>
          <p:nvPr/>
        </p:nvGrpSpPr>
        <p:grpSpPr>
          <a:xfrm>
            <a:off x="5717445" y="11882"/>
            <a:ext cx="3123375" cy="2488350"/>
            <a:chOff x="4899008" y="3271249"/>
            <a:chExt cx="3864567" cy="2909984"/>
          </a:xfrm>
        </p:grpSpPr>
        <p:sp>
          <p:nvSpPr>
            <p:cNvPr id="13" name="正方形/長方形 12"/>
            <p:cNvSpPr/>
            <p:nvPr/>
          </p:nvSpPr>
          <p:spPr>
            <a:xfrm>
              <a:off x="4899008" y="3557661"/>
              <a:ext cx="3593983" cy="262357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090854" y="3700946"/>
              <a:ext cx="3672721" cy="2356665"/>
              <a:chOff x="7787387" y="878855"/>
              <a:chExt cx="3982097" cy="3720038"/>
            </a:xfrm>
          </p:grpSpPr>
          <p:grpSp>
            <p:nvGrpSpPr>
              <p:cNvPr id="16" name="グループ化 15"/>
              <p:cNvGrpSpPr/>
              <p:nvPr/>
            </p:nvGrpSpPr>
            <p:grpSpPr>
              <a:xfrm>
                <a:off x="7900765" y="878855"/>
                <a:ext cx="3868719" cy="3685028"/>
                <a:chOff x="7694703" y="987765"/>
                <a:chExt cx="3868719" cy="3685028"/>
              </a:xfrm>
            </p:grpSpPr>
            <p:grpSp>
              <p:nvGrpSpPr>
                <p:cNvPr id="21" name="グループ化 20"/>
                <p:cNvGrpSpPr/>
                <p:nvPr/>
              </p:nvGrpSpPr>
              <p:grpSpPr>
                <a:xfrm>
                  <a:off x="7694703" y="2314061"/>
                  <a:ext cx="2445348" cy="1127120"/>
                  <a:chOff x="8970402" y="2446078"/>
                  <a:chExt cx="2445348" cy="1127120"/>
                </a:xfrm>
              </p:grpSpPr>
              <p:cxnSp>
                <p:nvCxnSpPr>
                  <p:cNvPr id="27" name="直線コネクタ 26"/>
                  <p:cNvCxnSpPr/>
                  <p:nvPr/>
                </p:nvCxnSpPr>
                <p:spPr>
                  <a:xfrm>
                    <a:off x="8970402" y="3573196"/>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8970402" y="2446078"/>
                    <a:ext cx="2445348" cy="936779"/>
                    <a:chOff x="8970402" y="2446078"/>
                    <a:chExt cx="2445348" cy="936779"/>
                  </a:xfrm>
                </p:grpSpPr>
                <p:cxnSp>
                  <p:nvCxnSpPr>
                    <p:cNvPr id="29" name="直線コネクタ 28"/>
                    <p:cNvCxnSpPr/>
                    <p:nvPr/>
                  </p:nvCxnSpPr>
                  <p:spPr>
                    <a:xfrm>
                      <a:off x="8970402" y="2446078"/>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9293440" y="2594443"/>
                      <a:ext cx="12879" cy="7884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9363084" y="2624587"/>
                          <a:ext cx="2052666" cy="540141"/>
                        </a:xfrm>
                        <a:prstGeom prst="rect">
                          <a:avLst/>
                        </a:prstGeom>
                        <a:noFill/>
                      </p:spPr>
                      <p:txBody>
                        <a:bodyPr wrap="square" rtlCol="0">
                          <a:spAutoFit/>
                        </a:bodyPr>
                        <a:lstStyle/>
                        <a:p>
                          <a14:m>
                            <m:oMath xmlns:m="http://schemas.openxmlformats.org/officeDocument/2006/math">
                              <m:r>
                                <a:rPr lang="en-US" altLang="ja-JP" b="1">
                                  <a:latin typeface="Cambria Math" panose="02040503050406030204" pitchFamily="18" charset="0"/>
                                </a:rPr>
                                <m:t>𝚫</m:t>
                              </m:r>
                              <m:r>
                                <a:rPr lang="en-US" altLang="ja-JP" b="1" i="1">
                                  <a:latin typeface="Cambria Math" panose="02040503050406030204" pitchFamily="18" charset="0"/>
                                </a:rPr>
                                <m:t>𝝐</m:t>
                              </m:r>
                              <m:r>
                                <a:rPr lang="en-US" altLang="ja-JP" b="1" i="1">
                                  <a:latin typeface="Cambria Math" panose="02040503050406030204" pitchFamily="18" charset="0"/>
                                </a:rPr>
                                <m:t>=</m:t>
                              </m:r>
                              <m:r>
                                <m:rPr>
                                  <m:nor/>
                                </m:rPr>
                                <a:rPr lang="en-US" altLang="ja-JP" b="1" dirty="0"/>
                                <m:t>1</m:t>
                              </m:r>
                            </m:oMath>
                          </a14:m>
                          <a:r>
                            <a:rPr lang="en-US" altLang="ja-JP" b="1" dirty="0"/>
                            <a:t>(MeV)</a:t>
                          </a:r>
                          <a:endParaRPr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9363084" y="2624587"/>
                          <a:ext cx="2052666" cy="540141"/>
                        </a:xfrm>
                        <a:prstGeom prst="rect">
                          <a:avLst/>
                        </a:prstGeom>
                        <a:blipFill rotWithShape="0">
                          <a:blip r:embed="rId6"/>
                          <a:stretch>
                            <a:fillRect t="-12500" b="-58333"/>
                          </a:stretch>
                        </a:blipFill>
                      </p:spPr>
                      <p:txBody>
                        <a:bodyPr/>
                        <a:lstStyle/>
                        <a:p>
                          <a:r>
                            <a:rPr lang="en-US">
                              <a:noFill/>
                            </a:rPr>
                            <a:t> </a:t>
                          </a:r>
                        </a:p>
                      </p:txBody>
                    </p:sp>
                  </mc:Fallback>
                </mc:AlternateContent>
              </p:grpSp>
            </p:grpSp>
            <p:sp>
              <p:nvSpPr>
                <p:cNvPr id="22" name="テキスト ボックス 21"/>
                <p:cNvSpPr txBox="1"/>
                <p:nvPr/>
              </p:nvSpPr>
              <p:spPr>
                <a:xfrm>
                  <a:off x="10197196" y="987765"/>
                  <a:ext cx="1366226" cy="2783942"/>
                </a:xfrm>
                <a:prstGeom prst="rect">
                  <a:avLst/>
                </a:prstGeom>
                <a:noFill/>
              </p:spPr>
              <p:txBody>
                <a:bodyPr wrap="square" rtlCol="0">
                  <a:spAutoFit/>
                </a:bodyPr>
                <a:lstStyle/>
                <a:p>
                  <a:r>
                    <a:rPr lang="en-US" altLang="ja-JP" dirty="0"/>
                    <a:t>E(MeV)</a:t>
                  </a:r>
                </a:p>
                <a:p>
                  <a:endParaRPr lang="en-US" altLang="ja-JP" dirty="0"/>
                </a:p>
                <a:p>
                  <a:r>
                    <a:rPr lang="en-US" altLang="ja-JP" sz="1600" b="1" dirty="0" smtClean="0"/>
                    <a:t>0</a:t>
                  </a:r>
                  <a:endParaRPr lang="en-US" altLang="ja-JP" sz="1200" dirty="0" smtClean="0"/>
                </a:p>
                <a:p>
                  <a:endParaRPr lang="en-US" altLang="ja-JP" sz="1200" dirty="0" smtClean="0"/>
                </a:p>
                <a:p>
                  <a:endParaRPr lang="en-US" altLang="ja-JP" sz="1200" dirty="0"/>
                </a:p>
                <a:p>
                  <a:r>
                    <a:rPr lang="en-US" altLang="ja-JP" sz="1600" b="1" dirty="0" smtClean="0"/>
                    <a:t>-</a:t>
                  </a:r>
                  <a:r>
                    <a:rPr lang="en-US" altLang="ja-JP" sz="1600" b="1" dirty="0"/>
                    <a:t>1</a:t>
                  </a:r>
                  <a:endParaRPr lang="ja-JP" altLang="en-US" sz="1600" b="1" dirty="0"/>
                </a:p>
              </p:txBody>
            </p:sp>
            <p:grpSp>
              <p:nvGrpSpPr>
                <p:cNvPr id="23" name="グループ化 22"/>
                <p:cNvGrpSpPr/>
                <p:nvPr/>
              </p:nvGrpSpPr>
              <p:grpSpPr>
                <a:xfrm>
                  <a:off x="10000758" y="1337165"/>
                  <a:ext cx="253038" cy="3335628"/>
                  <a:chOff x="10000758" y="1337165"/>
                  <a:chExt cx="253038" cy="3335628"/>
                </a:xfrm>
              </p:grpSpPr>
              <p:cxnSp>
                <p:nvCxnSpPr>
                  <p:cNvPr id="24" name="直線矢印コネクタ 23"/>
                  <p:cNvCxnSpPr/>
                  <p:nvPr/>
                </p:nvCxnSpPr>
                <p:spPr>
                  <a:xfrm flipV="1">
                    <a:off x="10135672" y="1337165"/>
                    <a:ext cx="0" cy="33356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017548" y="2314061"/>
                    <a:ext cx="23624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000758" y="3441178"/>
                    <a:ext cx="23624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左中かっこ 16"/>
              <p:cNvSpPr/>
              <p:nvPr/>
            </p:nvSpPr>
            <p:spPr>
              <a:xfrm rot="5400000">
                <a:off x="8897746" y="627244"/>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8" name="テキスト ボックス 17"/>
              <p:cNvSpPr txBox="1"/>
              <p:nvPr/>
            </p:nvSpPr>
            <p:spPr>
              <a:xfrm>
                <a:off x="8566674" y="951598"/>
                <a:ext cx="1242121" cy="605565"/>
              </a:xfrm>
              <a:prstGeom prst="rect">
                <a:avLst/>
              </a:prstGeom>
              <a:noFill/>
            </p:spPr>
            <p:txBody>
              <a:bodyPr wrap="square" rtlCol="0">
                <a:spAutoFit/>
              </a:bodyPr>
              <a:lstStyle/>
              <a:p>
                <a:r>
                  <a:rPr lang="en-US" altLang="ja-JP" dirty="0"/>
                  <a:t>Ω</a:t>
                </a:r>
                <a:r>
                  <a:rPr lang="ja-JP" altLang="en-US" dirty="0" smtClean="0"/>
                  <a:t>＝</a:t>
                </a:r>
                <a:r>
                  <a:rPr lang="en-US" altLang="ja-JP" dirty="0"/>
                  <a:t>8</a:t>
                </a:r>
                <a:endParaRPr lang="ja-JP" altLang="en-US" dirty="0"/>
              </a:p>
            </p:txBody>
          </p:sp>
          <p:sp>
            <p:nvSpPr>
              <p:cNvPr id="19" name="左中かっこ 18"/>
              <p:cNvSpPr/>
              <p:nvPr/>
            </p:nvSpPr>
            <p:spPr>
              <a:xfrm rot="16200000">
                <a:off x="8897747" y="2663939"/>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0" name="テキスト ボックス 19"/>
              <p:cNvSpPr txBox="1"/>
              <p:nvPr/>
            </p:nvSpPr>
            <p:spPr>
              <a:xfrm>
                <a:off x="7787387" y="3993328"/>
                <a:ext cx="3115257" cy="605565"/>
              </a:xfrm>
              <a:prstGeom prst="rect">
                <a:avLst/>
              </a:prstGeom>
              <a:noFill/>
            </p:spPr>
            <p:txBody>
              <a:bodyPr wrap="square" rtlCol="0">
                <a:spAutoFit/>
              </a:bodyPr>
              <a:lstStyle/>
              <a:p>
                <a:r>
                  <a:rPr lang="en-US" altLang="ja-JP" dirty="0"/>
                  <a:t>Ω</a:t>
                </a:r>
                <a:r>
                  <a:rPr lang="ja-JP" altLang="en-US" dirty="0" smtClean="0"/>
                  <a:t>＝</a:t>
                </a:r>
                <a:r>
                  <a:rPr lang="en-US" altLang="ja-JP" dirty="0"/>
                  <a:t>8</a:t>
                </a:r>
                <a:r>
                  <a:rPr lang="ja-JP" altLang="en-US" dirty="0" smtClean="0"/>
                  <a:t> </a:t>
                </a:r>
                <a:r>
                  <a:rPr lang="en-US" altLang="ja-JP" dirty="0" smtClean="0"/>
                  <a:t>(16</a:t>
                </a:r>
                <a:r>
                  <a:rPr lang="ja-JP" altLang="en-US" dirty="0" smtClean="0"/>
                  <a:t> </a:t>
                </a:r>
                <a:r>
                  <a:rPr lang="en-US" altLang="ja-JP" dirty="0" smtClean="0"/>
                  <a:t>particles)</a:t>
                </a:r>
                <a:endParaRPr lang="ja-JP" altLang="en-US" dirty="0"/>
              </a:p>
            </p:txBody>
          </p:sp>
        </p:grpSp>
        <p:sp>
          <p:nvSpPr>
            <p:cNvPr id="15" name="テキスト ボックス 14"/>
            <p:cNvSpPr txBox="1"/>
            <p:nvPr/>
          </p:nvSpPr>
          <p:spPr>
            <a:xfrm>
              <a:off x="6001591" y="3271249"/>
              <a:ext cx="1511125" cy="479536"/>
            </a:xfrm>
            <a:prstGeom prst="rect">
              <a:avLst/>
            </a:prstGeom>
            <a:solidFill>
              <a:schemeClr val="bg1"/>
            </a:solidFill>
          </p:spPr>
          <p:txBody>
            <a:bodyPr wrap="square" rtlCol="0">
              <a:spAutoFit/>
            </a:bodyPr>
            <a:lstStyle/>
            <a:p>
              <a:r>
                <a:rPr lang="en-US" altLang="ja-JP" sz="2400" dirty="0" smtClean="0">
                  <a:solidFill>
                    <a:srgbClr val="FF0000"/>
                  </a:solidFill>
                </a:rPr>
                <a:t> </a:t>
              </a:r>
              <a:r>
                <a:rPr lang="en-US" altLang="ja-JP" sz="2400" dirty="0">
                  <a:solidFill>
                    <a:srgbClr val="FF0000"/>
                  </a:solidFill>
                </a:rPr>
                <a:t>S</a:t>
              </a:r>
              <a:r>
                <a:rPr lang="en-US" altLang="ja-JP" sz="2400" dirty="0" smtClean="0">
                  <a:solidFill>
                    <a:srgbClr val="FF0000"/>
                  </a:solidFill>
                </a:rPr>
                <a:t>ystem</a:t>
              </a:r>
              <a:endParaRPr lang="ja-JP" altLang="en-US" sz="2400" dirty="0">
                <a:solidFill>
                  <a:srgbClr val="FF0000"/>
                </a:solidFill>
              </a:endParaRPr>
            </a:p>
          </p:txBody>
        </p:sp>
      </p:grpSp>
      <mc:AlternateContent xmlns:mc="http://schemas.openxmlformats.org/markup-compatibility/2006" xmlns:a14="http://schemas.microsoft.com/office/drawing/2010/main">
        <mc:Choice Requires="a14">
          <p:sp>
            <p:nvSpPr>
              <p:cNvPr id="32" name="正方形/長方形 31"/>
              <p:cNvSpPr/>
              <p:nvPr/>
            </p:nvSpPr>
            <p:spPr>
              <a:xfrm>
                <a:off x="5160363" y="2752261"/>
                <a:ext cx="3335905" cy="987193"/>
              </a:xfrm>
              <a:prstGeom prst="rect">
                <a:avLst/>
              </a:prstGeom>
              <a:solidFill>
                <a:schemeClr val="accent1">
                  <a:lumMod val="20000"/>
                  <a:lumOff val="80000"/>
                </a:schemeClr>
              </a:solidFill>
            </p:spPr>
            <p:txBody>
              <a:bodyPr wrap="square">
                <a:spAutoFit/>
              </a:bodyPr>
              <a:lstStyle/>
              <a:p>
                <a:r>
                  <a:rPr lang="en-US" altLang="ja-JP" dirty="0" err="1" smtClean="0"/>
                  <a:t>g.s</a:t>
                </a:r>
                <a:r>
                  <a:rPr lang="en-US" altLang="ja-JP" dirty="0" smtClean="0"/>
                  <a:t>. </a:t>
                </a:r>
                <a:r>
                  <a:rPr lang="en-US" altLang="ja-JP" dirty="0"/>
                  <a:t>i</a:t>
                </a:r>
                <a:r>
                  <a:rPr lang="en-US" altLang="ja-JP" dirty="0" smtClean="0"/>
                  <a:t>n closed shell system:</a:t>
                </a:r>
                <a:endParaRPr lang="en-US" altLang="ja-JP"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𝑔</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𝑐</m:t>
                              </m:r>
                            </m:sub>
                          </m:sSub>
                        </m:den>
                      </m:f>
                      <m:r>
                        <a:rPr lang="en-US" altLang="ja-JP" b="0" i="1" smtClean="0">
                          <a:latin typeface="Cambria Math" panose="02040503050406030204" pitchFamily="18" charset="0"/>
                        </a:rPr>
                        <m:t>    </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panose="02040503050406030204" pitchFamily="18" charset="0"/>
                                </a:rPr>
                                <m:t>𝑥</m:t>
                              </m:r>
                              <m:r>
                                <a:rPr lang="en-US" altLang="ja-JP" i="1">
                                  <a:latin typeface="Cambria Math" panose="02040503050406030204" pitchFamily="18" charset="0"/>
                                </a:rPr>
                                <m:t>&lt;1  </m:t>
                              </m:r>
                              <m:r>
                                <m:rPr>
                                  <m:sty m:val="p"/>
                                </m:rPr>
                                <a:rPr lang="en-US" altLang="ja-JP">
                                  <a:latin typeface="Cambria Math" panose="02040503050406030204" pitchFamily="18" charset="0"/>
                                </a:rPr>
                                <m:t>normal</m:t>
                              </m:r>
                              <m:r>
                                <a:rPr lang="en-US" altLang="ja-JP">
                                  <a:latin typeface="Cambria Math" panose="02040503050406030204" pitchFamily="18" charset="0"/>
                                </a:rPr>
                                <m:t> </m:t>
                              </m:r>
                              <m:r>
                                <m:rPr>
                                  <m:sty m:val="p"/>
                                </m:rPr>
                                <a:rPr lang="en-US" altLang="ja-JP">
                                  <a:latin typeface="Cambria Math" panose="02040503050406030204" pitchFamily="18" charset="0"/>
                                </a:rPr>
                                <m:t>state</m:t>
                              </m:r>
                              <m:r>
                                <a:rPr lang="en-US" altLang="ja-JP">
                                  <a:latin typeface="Cambria Math" panose="02040503050406030204" pitchFamily="18" charset="0"/>
                                </a:rPr>
                                <m:t> </m:t>
                              </m:r>
                            </m:e>
                            <m:e>
                              <m:r>
                                <a:rPr lang="en-US" altLang="ja-JP" i="1">
                                  <a:latin typeface="Cambria Math" panose="02040503050406030204" pitchFamily="18" charset="0"/>
                                </a:rPr>
                                <m:t>𝑥</m:t>
                              </m:r>
                              <m:r>
                                <a:rPr lang="en-US" altLang="ja-JP" i="1">
                                  <a:latin typeface="Cambria Math" panose="02040503050406030204" pitchFamily="18" charset="0"/>
                                </a:rPr>
                                <m:t>&gt;1  </m:t>
                              </m:r>
                              <m:r>
                                <m:rPr>
                                  <m:sty m:val="p"/>
                                </m:rPr>
                                <a:rPr lang="en-US" altLang="ja-JP">
                                  <a:latin typeface="Cambria Math" panose="02040503050406030204" pitchFamily="18" charset="0"/>
                                </a:rPr>
                                <m:t>BCS</m:t>
                              </m:r>
                              <m:r>
                                <a:rPr lang="en-US" altLang="ja-JP">
                                  <a:latin typeface="Cambria Math" panose="02040503050406030204" pitchFamily="18" charset="0"/>
                                </a:rPr>
                                <m:t> </m:t>
                              </m:r>
                              <m:r>
                                <m:rPr>
                                  <m:sty m:val="p"/>
                                </m:rPr>
                                <a:rPr lang="en-US" altLang="ja-JP">
                                  <a:latin typeface="Cambria Math" panose="02040503050406030204" pitchFamily="18" charset="0"/>
                                </a:rPr>
                                <m:t>state</m:t>
                              </m:r>
                            </m:e>
                          </m:eqArr>
                        </m:e>
                      </m:d>
                    </m:oMath>
                  </m:oMathPara>
                </a14:m>
                <a:endParaRPr lang="en-US"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5160363" y="2752261"/>
                <a:ext cx="3335905" cy="987193"/>
              </a:xfrm>
              <a:prstGeom prst="rect">
                <a:avLst/>
              </a:prstGeom>
              <a:blipFill rotWithShape="0">
                <a:blip r:embed="rId7"/>
                <a:stretch>
                  <a:fillRect l="-1645" t="-3086"/>
                </a:stretch>
              </a:blipFill>
            </p:spPr>
            <p:txBody>
              <a:bodyPr/>
              <a:lstStyle/>
              <a:p>
                <a:r>
                  <a:rPr lang="en-US">
                    <a:noFill/>
                  </a:rPr>
                  <a:t> </a:t>
                </a:r>
              </a:p>
            </p:txBody>
          </p:sp>
        </mc:Fallback>
      </mc:AlternateContent>
      <p:sp>
        <p:nvSpPr>
          <p:cNvPr id="2" name="正方形/長方形 1"/>
          <p:cNvSpPr/>
          <p:nvPr/>
        </p:nvSpPr>
        <p:spPr>
          <a:xfrm>
            <a:off x="418368" y="557230"/>
            <a:ext cx="1249060" cy="400110"/>
          </a:xfrm>
          <a:prstGeom prst="rect">
            <a:avLst/>
          </a:prstGeom>
        </p:spPr>
        <p:txBody>
          <a:bodyPr wrap="none">
            <a:spAutoFit/>
          </a:bodyPr>
          <a:lstStyle/>
          <a:p>
            <a:r>
              <a:rPr lang="en-US" altLang="ja-JP" sz="2000" dirty="0"/>
              <a:t>N=14</a:t>
            </a:r>
            <a:r>
              <a:rPr lang="en-US" altLang="ja-JP" sz="2000" dirty="0">
                <a:sym typeface="Wingdings" panose="05000000000000000000" pitchFamily="2" charset="2"/>
              </a:rPr>
              <a:t>16</a:t>
            </a:r>
            <a:endParaRPr lang="en-US" sz="2000" dirty="0"/>
          </a:p>
        </p:txBody>
      </p:sp>
      <p:pic>
        <p:nvPicPr>
          <p:cNvPr id="3" name="図 2"/>
          <p:cNvPicPr>
            <a:picLocks noChangeAspect="1"/>
          </p:cNvPicPr>
          <p:nvPr/>
        </p:nvPicPr>
        <p:blipFill>
          <a:blip r:embed="rId8">
            <a:clrChange>
              <a:clrFrom>
                <a:srgbClr val="FFFFFF"/>
              </a:clrFrom>
              <a:clrTo>
                <a:srgbClr val="FFFFFF">
                  <a:alpha val="0"/>
                </a:srgbClr>
              </a:clrTo>
            </a:clrChange>
          </a:blip>
          <a:stretch>
            <a:fillRect/>
          </a:stretch>
        </p:blipFill>
        <p:spPr>
          <a:xfrm>
            <a:off x="204744" y="973662"/>
            <a:ext cx="4163078" cy="2841719"/>
          </a:xfrm>
          <a:prstGeom prst="rect">
            <a:avLst/>
          </a:prstGeom>
        </p:spPr>
      </p:pic>
      <p:pic>
        <p:nvPicPr>
          <p:cNvPr id="5" name="図 4"/>
          <p:cNvPicPr>
            <a:picLocks noChangeAspect="1"/>
          </p:cNvPicPr>
          <p:nvPr/>
        </p:nvPicPr>
        <p:blipFill>
          <a:blip r:embed="rId9">
            <a:clrChange>
              <a:clrFrom>
                <a:srgbClr val="FFFFFF"/>
              </a:clrFrom>
              <a:clrTo>
                <a:srgbClr val="FFFFFF">
                  <a:alpha val="0"/>
                </a:srgbClr>
              </a:clrTo>
            </a:clrChange>
          </a:blip>
          <a:stretch>
            <a:fillRect/>
          </a:stretch>
        </p:blipFill>
        <p:spPr>
          <a:xfrm>
            <a:off x="242544" y="3934043"/>
            <a:ext cx="4186958" cy="2841719"/>
          </a:xfrm>
          <a:prstGeom prst="rect">
            <a:avLst/>
          </a:prstGeom>
        </p:spPr>
      </p:pic>
      <p:pic>
        <p:nvPicPr>
          <p:cNvPr id="33" name="図 32"/>
          <p:cNvPicPr>
            <a:picLocks noChangeAspect="1"/>
          </p:cNvPicPr>
          <p:nvPr/>
        </p:nvPicPr>
        <p:blipFill>
          <a:blip r:embed="rId10">
            <a:clrChange>
              <a:clrFrom>
                <a:srgbClr val="FFFFFF"/>
              </a:clrFrom>
              <a:clrTo>
                <a:srgbClr val="FFFFFF">
                  <a:alpha val="0"/>
                </a:srgbClr>
              </a:clrTo>
            </a:clrChange>
          </a:blip>
          <a:stretch>
            <a:fillRect/>
          </a:stretch>
        </p:blipFill>
        <p:spPr>
          <a:xfrm>
            <a:off x="4538963" y="3942003"/>
            <a:ext cx="4139198" cy="2833759"/>
          </a:xfrm>
          <a:prstGeom prst="rect">
            <a:avLst/>
          </a:prstGeom>
        </p:spPr>
      </p:pic>
    </p:spTree>
    <p:extLst>
      <p:ext uri="{BB962C8B-B14F-4D97-AF65-F5344CB8AC3E}">
        <p14:creationId xmlns:p14="http://schemas.microsoft.com/office/powerpoint/2010/main" val="266371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38939" y="1233230"/>
            <a:ext cx="2305439" cy="369332"/>
          </a:xfrm>
          <a:prstGeom prst="rect">
            <a:avLst/>
          </a:prstGeom>
        </p:spPr>
        <p:txBody>
          <a:bodyPr wrap="none">
            <a:spAutoFit/>
          </a:bodyPr>
          <a:lstStyle/>
          <a:p>
            <a:r>
              <a:rPr lang="en-US" altLang="ja-JP" dirty="0" smtClean="0"/>
              <a:t>N=14, </a:t>
            </a:r>
            <a:r>
              <a:rPr lang="en-US" altLang="ja-JP" dirty="0" err="1" smtClean="0"/>
              <a:t>g.s</a:t>
            </a:r>
            <a:r>
              <a:rPr lang="en-US" altLang="ja-JP" dirty="0" smtClean="0"/>
              <a:t>. </a:t>
            </a:r>
            <a:r>
              <a:rPr lang="en-US" altLang="ja-JP" dirty="0" smtClean="0">
                <a:sym typeface="Wingdings" panose="05000000000000000000" pitchFamily="2" charset="2"/>
              </a:rPr>
              <a:t> </a:t>
            </a:r>
            <a:r>
              <a:rPr lang="en-US" altLang="ja-JP" dirty="0" smtClean="0"/>
              <a:t>N=16 </a:t>
            </a:r>
            <a:r>
              <a:rPr lang="en-US" altLang="ja-JP" dirty="0" err="1" smtClean="0"/>
              <a:t>g.s</a:t>
            </a:r>
            <a:r>
              <a:rPr lang="en-US" altLang="ja-JP" dirty="0" smtClean="0"/>
              <a:t>.</a:t>
            </a:r>
            <a:endParaRPr lang="ja-JP" altLang="en-US" sz="1350" dirty="0"/>
          </a:p>
        </p:txBody>
      </p:sp>
      <p:sp>
        <p:nvSpPr>
          <p:cNvPr id="7" name="正方形/長方形 6"/>
          <p:cNvSpPr/>
          <p:nvPr/>
        </p:nvSpPr>
        <p:spPr>
          <a:xfrm>
            <a:off x="5535636" y="1233230"/>
            <a:ext cx="2239396" cy="369332"/>
          </a:xfrm>
          <a:prstGeom prst="rect">
            <a:avLst/>
          </a:prstGeom>
        </p:spPr>
        <p:txBody>
          <a:bodyPr wrap="none">
            <a:spAutoFit/>
          </a:bodyPr>
          <a:lstStyle/>
          <a:p>
            <a:r>
              <a:rPr lang="en-US" altLang="ja-JP" dirty="0" smtClean="0"/>
              <a:t>N=14, 1st </a:t>
            </a:r>
            <a:r>
              <a:rPr lang="en-US" altLang="ja-JP" dirty="0" smtClean="0">
                <a:sym typeface="Wingdings" panose="05000000000000000000" pitchFamily="2" charset="2"/>
              </a:rPr>
              <a:t> </a:t>
            </a:r>
            <a:r>
              <a:rPr lang="en-US" altLang="ja-JP" dirty="0" smtClean="0"/>
              <a:t>N=16 1st</a:t>
            </a:r>
            <a:endParaRPr lang="ja-JP" altLang="en-US" sz="1350" dirty="0"/>
          </a:p>
        </p:txBody>
      </p:sp>
      <p:sp>
        <p:nvSpPr>
          <p:cNvPr id="8" name="コンテンツ プレースホルダー 2"/>
          <p:cNvSpPr txBox="1">
            <a:spLocks/>
          </p:cNvSpPr>
          <p:nvPr/>
        </p:nvSpPr>
        <p:spPr>
          <a:xfrm>
            <a:off x="707664" y="471981"/>
            <a:ext cx="3304155" cy="6236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smtClean="0"/>
              <a:t>Ratio </a:t>
            </a:r>
            <a:r>
              <a:rPr lang="ja-JP" altLang="en-US" dirty="0" smtClean="0"/>
              <a:t>　</a:t>
            </a:r>
            <a:endParaRPr lang="en-US" altLang="ja-JP" b="0" i="1" dirty="0" smtClean="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9" name="正方形/長方形 8"/>
              <p:cNvSpPr/>
              <p:nvPr/>
            </p:nvSpPr>
            <p:spPr>
              <a:xfrm>
                <a:off x="2527441" y="279113"/>
                <a:ext cx="3442609" cy="885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𝐵</m:t>
                          </m:r>
                          <m:sSub>
                            <m:sSubPr>
                              <m:ctrlPr>
                                <a:rPr lang="en-US" altLang="ja-JP" sz="2400" b="0" i="1" smtClean="0">
                                  <a:latin typeface="Cambria Math" panose="02040503050406030204" pitchFamily="18" charset="0"/>
                                </a:rPr>
                              </m:ctrlPr>
                            </m:sSubPr>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𝑃𝑎𝑑</m:t>
                                  </m:r>
                                </m:e>
                              </m:d>
                            </m:e>
                            <m:sub>
                              <m:r>
                                <m:rPr>
                                  <m:sty m:val="p"/>
                                </m:rPr>
                                <a:rPr lang="en-US" altLang="ja-JP" sz="2400" b="0" i="0" smtClean="0">
                                  <a:latin typeface="Cambria Math" panose="02040503050406030204" pitchFamily="18" charset="0"/>
                                </a:rPr>
                                <m:t>requantization</m:t>
                              </m:r>
                            </m:sub>
                          </m:sSub>
                        </m:num>
                        <m:den>
                          <m:r>
                            <a:rPr lang="en-US" altLang="ja-JP" sz="2400" i="1">
                              <a:latin typeface="Cambria Math" panose="02040503050406030204" pitchFamily="18" charset="0"/>
                            </a:rPr>
                            <m:t>𝐵</m:t>
                          </m:r>
                          <m:sSub>
                            <m:sSubPr>
                              <m:ctrlPr>
                                <a:rPr lang="en-US" altLang="ja-JP" sz="2400" i="1">
                                  <a:latin typeface="Cambria Math" panose="02040503050406030204" pitchFamily="18" charset="0"/>
                                </a:rPr>
                              </m:ctrlPr>
                            </m:sSubPr>
                            <m:e>
                              <m:d>
                                <m:dPr>
                                  <m:ctrlPr>
                                    <a:rPr lang="en-US" altLang="ja-JP" sz="2400" i="1">
                                      <a:latin typeface="Cambria Math" panose="02040503050406030204" pitchFamily="18" charset="0"/>
                                    </a:rPr>
                                  </m:ctrlPr>
                                </m:dPr>
                                <m:e>
                                  <m:r>
                                    <a:rPr lang="en-US" altLang="ja-JP" sz="2400" i="1">
                                      <a:latin typeface="Cambria Math" panose="02040503050406030204" pitchFamily="18" charset="0"/>
                                    </a:rPr>
                                    <m:t>𝑃𝑎𝑑</m:t>
                                  </m:r>
                                </m:e>
                              </m:d>
                            </m:e>
                            <m:sub>
                              <m:r>
                                <m:rPr>
                                  <m:sty m:val="p"/>
                                </m:rPr>
                                <a:rPr lang="en-US" altLang="ja-JP" sz="2400">
                                  <a:latin typeface="Cambria Math" panose="02040503050406030204" pitchFamily="18" charset="0"/>
                                </a:rPr>
                                <m:t>exact</m:t>
                              </m:r>
                            </m:sub>
                          </m:sSub>
                        </m:den>
                      </m:f>
                    </m:oMath>
                  </m:oMathPara>
                </a14:m>
                <a:endParaRPr 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527441" y="279113"/>
                <a:ext cx="3442609" cy="885307"/>
              </a:xfrm>
              <a:prstGeom prst="rect">
                <a:avLst/>
              </a:prstGeom>
              <a:blipFill rotWithShape="0">
                <a:blip r:embed="rId3"/>
                <a:stretch>
                  <a:fillRect/>
                </a:stretch>
              </a:blipFill>
            </p:spPr>
            <p:txBody>
              <a:bodyPr/>
              <a:lstStyle/>
              <a:p>
                <a:r>
                  <a:rPr lang="en-US">
                    <a:noFill/>
                  </a:rPr>
                  <a:t> </a:t>
                </a:r>
              </a:p>
            </p:txBody>
          </p:sp>
        </mc:Fallback>
      </mc:AlternateContent>
      <p:sp>
        <p:nvSpPr>
          <p:cNvPr id="10" name="正方形/長方形 9"/>
          <p:cNvSpPr/>
          <p:nvPr/>
        </p:nvSpPr>
        <p:spPr>
          <a:xfrm>
            <a:off x="457636" y="4841054"/>
            <a:ext cx="7901168" cy="1846659"/>
          </a:xfrm>
          <a:prstGeom prst="rect">
            <a:avLst/>
          </a:prstGeom>
        </p:spPr>
        <p:txBody>
          <a:bodyPr wrap="square">
            <a:spAutoFit/>
          </a:bodyPr>
          <a:lstStyle/>
          <a:p>
            <a:pPr marL="342900" indent="-342900">
              <a:buFont typeface="Arial" panose="020B0604020202020204" pitchFamily="34" charset="0"/>
              <a:buChar char="•"/>
            </a:pPr>
            <a:r>
              <a:rPr lang="en-US" altLang="ja-JP" sz="2400" dirty="0" err="1" smtClean="0"/>
              <a:t>Semiclassical</a:t>
            </a:r>
            <a:r>
              <a:rPr lang="en-US" altLang="ja-JP" sz="2400" dirty="0" smtClean="0"/>
              <a:t> approach is </a:t>
            </a:r>
            <a:r>
              <a:rPr lang="en-US" altLang="ja-JP" sz="2400" dirty="0" smtClean="0">
                <a:solidFill>
                  <a:srgbClr val="FF0000"/>
                </a:solidFill>
              </a:rPr>
              <a:t>much better </a:t>
            </a:r>
            <a:r>
              <a:rPr lang="en-US" altLang="ja-JP" sz="2400" dirty="0" smtClean="0"/>
              <a:t>than canonical quantization</a:t>
            </a:r>
          </a:p>
          <a:p>
            <a:pPr marL="342900" indent="-342900">
              <a:buFont typeface="Arial" panose="020B0604020202020204" pitchFamily="34" charset="0"/>
              <a:buChar char="•"/>
            </a:pPr>
            <a:r>
              <a:rPr lang="en-US" altLang="ja-JP" sz="2400" dirty="0" err="1" smtClean="0"/>
              <a:t>Semiclassical</a:t>
            </a:r>
            <a:r>
              <a:rPr lang="en-US" altLang="ja-JP" sz="2400" dirty="0" smtClean="0"/>
              <a:t> approach can well describe pairing dynamics except phase transition region</a:t>
            </a:r>
          </a:p>
          <a:p>
            <a:endParaRPr lang="en-US" altLang="ja-JP" dirty="0" smtClean="0"/>
          </a:p>
        </p:txBody>
      </p:sp>
      <p:pic>
        <p:nvPicPr>
          <p:cNvPr id="2" name="図 1"/>
          <p:cNvPicPr>
            <a:picLocks noChangeAspect="1"/>
          </p:cNvPicPr>
          <p:nvPr/>
        </p:nvPicPr>
        <p:blipFill>
          <a:blip r:embed="rId4">
            <a:clrChange>
              <a:clrFrom>
                <a:srgbClr val="FFFFFF"/>
              </a:clrFrom>
              <a:clrTo>
                <a:srgbClr val="FFFFFF">
                  <a:alpha val="0"/>
                </a:srgbClr>
              </a:clrTo>
            </a:clrChange>
          </a:blip>
          <a:stretch>
            <a:fillRect/>
          </a:stretch>
        </p:blipFill>
        <p:spPr>
          <a:xfrm>
            <a:off x="90322" y="1602562"/>
            <a:ext cx="4285321" cy="2859628"/>
          </a:xfrm>
          <a:prstGeom prst="rect">
            <a:avLst/>
          </a:prstGeom>
        </p:spPr>
      </p:pic>
      <p:pic>
        <p:nvPicPr>
          <p:cNvPr id="3" name="図 2"/>
          <p:cNvPicPr>
            <a:picLocks noChangeAspect="1"/>
          </p:cNvPicPr>
          <p:nvPr/>
        </p:nvPicPr>
        <p:blipFill>
          <a:blip r:embed="rId5">
            <a:clrChange>
              <a:clrFrom>
                <a:srgbClr val="FFFFFF"/>
              </a:clrFrom>
              <a:clrTo>
                <a:srgbClr val="FFFFFF">
                  <a:alpha val="0"/>
                </a:srgbClr>
              </a:clrTo>
            </a:clrChange>
          </a:blip>
          <a:stretch>
            <a:fillRect/>
          </a:stretch>
        </p:blipFill>
        <p:spPr>
          <a:xfrm>
            <a:off x="4522550" y="1604652"/>
            <a:ext cx="4277081" cy="2859628"/>
          </a:xfrm>
          <a:prstGeom prst="rect">
            <a:avLst/>
          </a:prstGeom>
        </p:spPr>
      </p:pic>
    </p:spTree>
    <p:extLst>
      <p:ext uri="{BB962C8B-B14F-4D97-AF65-F5344CB8AC3E}">
        <p14:creationId xmlns:p14="http://schemas.microsoft.com/office/powerpoint/2010/main" val="3146095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a:p>
        </p:txBody>
      </p:sp>
      <p:sp>
        <p:nvSpPr>
          <p:cNvPr id="3" name="コンテンツ プレースホルダー 2"/>
          <p:cNvSpPr>
            <a:spLocks noGrp="1"/>
          </p:cNvSpPr>
          <p:nvPr>
            <p:ph idx="1"/>
          </p:nvPr>
        </p:nvSpPr>
        <p:spPr/>
        <p:txBody>
          <a:bodyPr/>
          <a:lstStyle/>
          <a:p>
            <a:endParaRPr lang="en-US" dirty="0"/>
          </a:p>
        </p:txBody>
      </p:sp>
      <p:grpSp>
        <p:nvGrpSpPr>
          <p:cNvPr id="4" name="グループ化 3"/>
          <p:cNvGrpSpPr/>
          <p:nvPr/>
        </p:nvGrpSpPr>
        <p:grpSpPr>
          <a:xfrm>
            <a:off x="1097721" y="4562244"/>
            <a:ext cx="2058417" cy="970809"/>
            <a:chOff x="5591568" y="2419560"/>
            <a:chExt cx="2306880" cy="964801"/>
          </a:xfrm>
        </p:grpSpPr>
        <p:sp>
          <p:nvSpPr>
            <p:cNvPr id="5" name="Rectangle 5"/>
            <p:cNvSpPr>
              <a:spLocks noChangeArrowheads="1"/>
            </p:cNvSpPr>
            <p:nvPr/>
          </p:nvSpPr>
          <p:spPr bwMode="auto">
            <a:xfrm rot="10800000" flipV="1">
              <a:off x="5591568" y="2690281"/>
              <a:ext cx="2306880" cy="694080"/>
            </a:xfrm>
            <a:prstGeom prst="rect">
              <a:avLst/>
            </a:prstGeom>
            <a:gradFill rotWithShape="0">
              <a:gsLst>
                <a:gs pos="0">
                  <a:srgbClr val="CCFFFF"/>
                </a:gs>
                <a:gs pos="100000">
                  <a:srgbClr val="000099"/>
                </a:gs>
              </a:gsLst>
              <a:lin ang="54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6" name="AutoShape 6"/>
            <p:cNvSpPr>
              <a:spLocks noChangeArrowheads="1"/>
            </p:cNvSpPr>
            <p:nvPr/>
          </p:nvSpPr>
          <p:spPr bwMode="auto">
            <a:xfrm rot="10800000">
              <a:off x="5591568" y="2419560"/>
              <a:ext cx="2306880" cy="27072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0 w 21600"/>
                <a:gd name="T5" fmla="*/ 0 h 21600"/>
                <a:gd name="T6" fmla="*/ 0 w 21600"/>
                <a:gd name="T7" fmla="*/ 0 h 21600"/>
                <a:gd name="T8" fmla="*/ 0 w 21600"/>
                <a:gd name="T9" fmla="*/ 0 h 21600"/>
                <a:gd name="T10" fmla="*/ 0 w 21600"/>
                <a:gd name="T11" fmla="*/ 0 h 21600"/>
                <a:gd name="T12" fmla="*/ 3044 w 21600"/>
                <a:gd name="T13" fmla="*/ 3040 h 21600"/>
                <a:gd name="T14" fmla="*/ 18556 w 21600"/>
                <a:gd name="T15" fmla="*/ 18560 h 21600"/>
              </a:gdLst>
              <a:ahLst/>
              <a:cxnLst>
                <a:cxn ang="0">
                  <a:pos x="T4" y="T5"/>
                </a:cxn>
                <a:cxn ang="0">
                  <a:pos x="T6" y="T7"/>
                </a:cxn>
                <a:cxn ang="0">
                  <a:pos x="T8" y="T9"/>
                </a:cxn>
                <a:cxn ang="0">
                  <a:pos x="T10" y="T11"/>
                </a:cxn>
              </a:cxnLst>
              <a:rect l="T12" t="T13" r="T14" b="T15"/>
              <a:pathLst>
                <a:path w="21600" h="21600">
                  <a:moveTo>
                    <a:pt x="0" y="0"/>
                  </a:moveTo>
                  <a:lnTo>
                    <a:pt x="2485" y="21600"/>
                  </a:lnTo>
                  <a:lnTo>
                    <a:pt x="19115" y="21600"/>
                  </a:lnTo>
                  <a:lnTo>
                    <a:pt x="21600" y="0"/>
                  </a:lnTo>
                  <a:close/>
                </a:path>
              </a:pathLst>
            </a:custGeom>
            <a:gradFill rotWithShape="0">
              <a:gsLst>
                <a:gs pos="0">
                  <a:srgbClr val="000099"/>
                </a:gs>
                <a:gs pos="100000">
                  <a:srgbClr val="99CCFF"/>
                </a:gs>
              </a:gsLst>
              <a:lin ang="540000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7" name="AutoShape 7"/>
            <p:cNvSpPr>
              <a:spLocks noChangeArrowheads="1"/>
            </p:cNvSpPr>
            <p:nvPr/>
          </p:nvSpPr>
          <p:spPr bwMode="auto">
            <a:xfrm rot="10800000" flipV="1">
              <a:off x="5876689" y="2549161"/>
              <a:ext cx="1728000" cy="7358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4 w 1717"/>
                <a:gd name="T5" fmla="*/ 182 h 731"/>
                <a:gd name="T6" fmla="*/ 2 w 1717"/>
                <a:gd name="T7" fmla="*/ 216 h 731"/>
                <a:gd name="T8" fmla="*/ 17 w 1717"/>
                <a:gd name="T9" fmla="*/ 288 h 731"/>
                <a:gd name="T10" fmla="*/ 38 w 1717"/>
                <a:gd name="T11" fmla="*/ 345 h 731"/>
                <a:gd name="T12" fmla="*/ 77 w 1717"/>
                <a:gd name="T13" fmla="*/ 414 h 731"/>
                <a:gd name="T14" fmla="*/ 125 w 1717"/>
                <a:gd name="T15" fmla="*/ 471 h 731"/>
                <a:gd name="T16" fmla="*/ 182 w 1717"/>
                <a:gd name="T17" fmla="*/ 522 h 731"/>
                <a:gd name="T18" fmla="*/ 236 w 1717"/>
                <a:gd name="T19" fmla="*/ 558 h 731"/>
                <a:gd name="T20" fmla="*/ 302 w 1717"/>
                <a:gd name="T21" fmla="*/ 603 h 731"/>
                <a:gd name="T22" fmla="*/ 383 w 1717"/>
                <a:gd name="T23" fmla="*/ 639 h 731"/>
                <a:gd name="T24" fmla="*/ 464 w 1717"/>
                <a:gd name="T25" fmla="*/ 669 h 731"/>
                <a:gd name="T26" fmla="*/ 590 w 1717"/>
                <a:gd name="T27" fmla="*/ 705 h 731"/>
                <a:gd name="T28" fmla="*/ 719 w 1717"/>
                <a:gd name="T29" fmla="*/ 723 h 731"/>
                <a:gd name="T30" fmla="*/ 809 w 1717"/>
                <a:gd name="T31" fmla="*/ 729 h 731"/>
                <a:gd name="T32" fmla="*/ 926 w 1717"/>
                <a:gd name="T33" fmla="*/ 729 h 731"/>
                <a:gd name="T34" fmla="*/ 1019 w 1717"/>
                <a:gd name="T35" fmla="*/ 717 h 731"/>
                <a:gd name="T36" fmla="*/ 1115 w 1717"/>
                <a:gd name="T37" fmla="*/ 702 h 731"/>
                <a:gd name="T38" fmla="*/ 1193 w 1717"/>
                <a:gd name="T39" fmla="*/ 684 h 731"/>
                <a:gd name="T40" fmla="*/ 1265 w 1717"/>
                <a:gd name="T41" fmla="*/ 663 h 731"/>
                <a:gd name="T42" fmla="*/ 1352 w 1717"/>
                <a:gd name="T43" fmla="*/ 630 h 731"/>
                <a:gd name="T44" fmla="*/ 1439 w 1717"/>
                <a:gd name="T45" fmla="*/ 585 h 731"/>
                <a:gd name="T46" fmla="*/ 1514 w 1717"/>
                <a:gd name="T47" fmla="*/ 534 h 731"/>
                <a:gd name="T48" fmla="*/ 1583 w 1717"/>
                <a:gd name="T49" fmla="*/ 474 h 731"/>
                <a:gd name="T50" fmla="*/ 1637 w 1717"/>
                <a:gd name="T51" fmla="*/ 414 h 731"/>
                <a:gd name="T52" fmla="*/ 1685 w 1717"/>
                <a:gd name="T53" fmla="*/ 330 h 731"/>
                <a:gd name="T54" fmla="*/ 1706 w 1717"/>
                <a:gd name="T55" fmla="*/ 255 h 731"/>
                <a:gd name="T56" fmla="*/ 1715 w 1717"/>
                <a:gd name="T57" fmla="*/ 195 h 731"/>
                <a:gd name="T58" fmla="*/ 1712 w 1717"/>
                <a:gd name="T59" fmla="*/ 156 h 731"/>
                <a:gd name="T60" fmla="*/ 1685 w 1717"/>
                <a:gd name="T61" fmla="*/ 114 h 731"/>
                <a:gd name="T62" fmla="*/ 1613 w 1717"/>
                <a:gd name="T63" fmla="*/ 87 h 731"/>
                <a:gd name="T64" fmla="*/ 1550 w 1717"/>
                <a:gd name="T65" fmla="*/ 69 h 731"/>
                <a:gd name="T66" fmla="*/ 1496 w 1717"/>
                <a:gd name="T67" fmla="*/ 54 h 731"/>
                <a:gd name="T68" fmla="*/ 1409 w 1717"/>
                <a:gd name="T69" fmla="*/ 39 h 731"/>
                <a:gd name="T70" fmla="*/ 1340 w 1717"/>
                <a:gd name="T71" fmla="*/ 30 h 731"/>
                <a:gd name="T72" fmla="*/ 1268 w 1717"/>
                <a:gd name="T73" fmla="*/ 21 h 731"/>
                <a:gd name="T74" fmla="*/ 1210 w 1717"/>
                <a:gd name="T75" fmla="*/ 13 h 731"/>
                <a:gd name="T76" fmla="*/ 1150 w 1717"/>
                <a:gd name="T77" fmla="*/ 11 h 731"/>
                <a:gd name="T78" fmla="*/ 1070 w 1717"/>
                <a:gd name="T79" fmla="*/ 7 h 731"/>
                <a:gd name="T80" fmla="*/ 1001 w 1717"/>
                <a:gd name="T81" fmla="*/ 3 h 731"/>
                <a:gd name="T82" fmla="*/ 931 w 1717"/>
                <a:gd name="T83" fmla="*/ 3 h 731"/>
                <a:gd name="T84" fmla="*/ 883 w 1717"/>
                <a:gd name="T85" fmla="*/ 2 h 731"/>
                <a:gd name="T86" fmla="*/ 835 w 1717"/>
                <a:gd name="T87" fmla="*/ 0 h 731"/>
                <a:gd name="T88" fmla="*/ 773 w 1717"/>
                <a:gd name="T89" fmla="*/ 3 h 731"/>
                <a:gd name="T90" fmla="*/ 724 w 1717"/>
                <a:gd name="T91" fmla="*/ 3 h 731"/>
                <a:gd name="T92" fmla="*/ 659 w 1717"/>
                <a:gd name="T93" fmla="*/ 6 h 731"/>
                <a:gd name="T94" fmla="*/ 601 w 1717"/>
                <a:gd name="T95" fmla="*/ 8 h 731"/>
                <a:gd name="T96" fmla="*/ 557 w 1717"/>
                <a:gd name="T97" fmla="*/ 11 h 731"/>
                <a:gd name="T98" fmla="*/ 476 w 1717"/>
                <a:gd name="T99" fmla="*/ 17 h 731"/>
                <a:gd name="T100" fmla="*/ 406 w 1717"/>
                <a:gd name="T101" fmla="*/ 24 h 731"/>
                <a:gd name="T102" fmla="*/ 337 w 1717"/>
                <a:gd name="T103" fmla="*/ 33 h 731"/>
                <a:gd name="T104" fmla="*/ 281 w 1717"/>
                <a:gd name="T105" fmla="*/ 42 h 731"/>
                <a:gd name="T106" fmla="*/ 211 w 1717"/>
                <a:gd name="T107" fmla="*/ 56 h 731"/>
                <a:gd name="T108" fmla="*/ 146 w 1717"/>
                <a:gd name="T109" fmla="*/ 71 h 731"/>
                <a:gd name="T110" fmla="*/ 77 w 1717"/>
                <a:gd name="T111" fmla="*/ 92 h 731"/>
                <a:gd name="T112" fmla="*/ 16 w 1717"/>
                <a:gd name="T113" fmla="*/ 128 h 731"/>
                <a:gd name="T114" fmla="*/ 2 w 1717"/>
                <a:gd name="T115" fmla="*/ 156 h 731"/>
                <a:gd name="T116" fmla="*/ 4 w 1717"/>
                <a:gd name="T117" fmla="*/ 182 h 731"/>
                <a:gd name="T118" fmla="*/ 1019 w 1717"/>
                <a:gd name="T119" fmla="*/ 717 h 731"/>
                <a:gd name="T120" fmla="*/ 0 w 1717"/>
                <a:gd name="T121" fmla="*/ 0 h 731"/>
                <a:gd name="T122" fmla="*/ 1717 w 1717"/>
                <a:gd name="T123" fmla="*/ 731 h 731"/>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717" h="731">
                  <a:moveTo>
                    <a:pt x="4" y="182"/>
                  </a:moveTo>
                  <a:cubicBezTo>
                    <a:pt x="0" y="193"/>
                    <a:pt x="0" y="198"/>
                    <a:pt x="2" y="216"/>
                  </a:cubicBezTo>
                  <a:cubicBezTo>
                    <a:pt x="4" y="234"/>
                    <a:pt x="11" y="267"/>
                    <a:pt x="17" y="288"/>
                  </a:cubicBezTo>
                  <a:cubicBezTo>
                    <a:pt x="23" y="309"/>
                    <a:pt x="28" y="324"/>
                    <a:pt x="38" y="345"/>
                  </a:cubicBezTo>
                  <a:cubicBezTo>
                    <a:pt x="48" y="366"/>
                    <a:pt x="62" y="393"/>
                    <a:pt x="77" y="414"/>
                  </a:cubicBezTo>
                  <a:cubicBezTo>
                    <a:pt x="92" y="435"/>
                    <a:pt x="108" y="453"/>
                    <a:pt x="125" y="471"/>
                  </a:cubicBezTo>
                  <a:cubicBezTo>
                    <a:pt x="142" y="489"/>
                    <a:pt x="164" y="507"/>
                    <a:pt x="182" y="522"/>
                  </a:cubicBezTo>
                  <a:cubicBezTo>
                    <a:pt x="200" y="537"/>
                    <a:pt x="216" y="545"/>
                    <a:pt x="236" y="558"/>
                  </a:cubicBezTo>
                  <a:cubicBezTo>
                    <a:pt x="256" y="571"/>
                    <a:pt x="278" y="590"/>
                    <a:pt x="302" y="603"/>
                  </a:cubicBezTo>
                  <a:cubicBezTo>
                    <a:pt x="326" y="616"/>
                    <a:pt x="356" y="628"/>
                    <a:pt x="383" y="639"/>
                  </a:cubicBezTo>
                  <a:cubicBezTo>
                    <a:pt x="410" y="650"/>
                    <a:pt x="430" y="658"/>
                    <a:pt x="464" y="669"/>
                  </a:cubicBezTo>
                  <a:cubicBezTo>
                    <a:pt x="498" y="680"/>
                    <a:pt x="548" y="696"/>
                    <a:pt x="590" y="705"/>
                  </a:cubicBezTo>
                  <a:cubicBezTo>
                    <a:pt x="632" y="714"/>
                    <a:pt x="683" y="719"/>
                    <a:pt x="719" y="723"/>
                  </a:cubicBezTo>
                  <a:cubicBezTo>
                    <a:pt x="755" y="727"/>
                    <a:pt x="775" y="728"/>
                    <a:pt x="809" y="729"/>
                  </a:cubicBezTo>
                  <a:cubicBezTo>
                    <a:pt x="843" y="730"/>
                    <a:pt x="891" y="731"/>
                    <a:pt x="926" y="729"/>
                  </a:cubicBezTo>
                  <a:cubicBezTo>
                    <a:pt x="961" y="727"/>
                    <a:pt x="988" y="721"/>
                    <a:pt x="1019" y="717"/>
                  </a:cubicBezTo>
                  <a:cubicBezTo>
                    <a:pt x="1050" y="713"/>
                    <a:pt x="1086" y="707"/>
                    <a:pt x="1115" y="702"/>
                  </a:cubicBezTo>
                  <a:cubicBezTo>
                    <a:pt x="1144" y="697"/>
                    <a:pt x="1168" y="690"/>
                    <a:pt x="1193" y="684"/>
                  </a:cubicBezTo>
                  <a:cubicBezTo>
                    <a:pt x="1218" y="678"/>
                    <a:pt x="1239" y="672"/>
                    <a:pt x="1265" y="663"/>
                  </a:cubicBezTo>
                  <a:cubicBezTo>
                    <a:pt x="1291" y="654"/>
                    <a:pt x="1323" y="643"/>
                    <a:pt x="1352" y="630"/>
                  </a:cubicBezTo>
                  <a:cubicBezTo>
                    <a:pt x="1381" y="617"/>
                    <a:pt x="1412" y="601"/>
                    <a:pt x="1439" y="585"/>
                  </a:cubicBezTo>
                  <a:cubicBezTo>
                    <a:pt x="1466" y="569"/>
                    <a:pt x="1490" y="552"/>
                    <a:pt x="1514" y="534"/>
                  </a:cubicBezTo>
                  <a:cubicBezTo>
                    <a:pt x="1538" y="516"/>
                    <a:pt x="1562" y="494"/>
                    <a:pt x="1583" y="474"/>
                  </a:cubicBezTo>
                  <a:cubicBezTo>
                    <a:pt x="1604" y="454"/>
                    <a:pt x="1620" y="438"/>
                    <a:pt x="1637" y="414"/>
                  </a:cubicBezTo>
                  <a:cubicBezTo>
                    <a:pt x="1654" y="390"/>
                    <a:pt x="1674" y="357"/>
                    <a:pt x="1685" y="330"/>
                  </a:cubicBezTo>
                  <a:cubicBezTo>
                    <a:pt x="1696" y="303"/>
                    <a:pt x="1701" y="277"/>
                    <a:pt x="1706" y="255"/>
                  </a:cubicBezTo>
                  <a:cubicBezTo>
                    <a:pt x="1711" y="233"/>
                    <a:pt x="1714" y="211"/>
                    <a:pt x="1715" y="195"/>
                  </a:cubicBezTo>
                  <a:cubicBezTo>
                    <a:pt x="1716" y="179"/>
                    <a:pt x="1717" y="169"/>
                    <a:pt x="1712" y="156"/>
                  </a:cubicBezTo>
                  <a:lnTo>
                    <a:pt x="1685" y="114"/>
                  </a:lnTo>
                  <a:lnTo>
                    <a:pt x="1613" y="87"/>
                  </a:lnTo>
                  <a:lnTo>
                    <a:pt x="1550" y="69"/>
                  </a:lnTo>
                  <a:lnTo>
                    <a:pt x="1496" y="54"/>
                  </a:lnTo>
                  <a:lnTo>
                    <a:pt x="1409" y="39"/>
                  </a:lnTo>
                  <a:lnTo>
                    <a:pt x="1340" y="30"/>
                  </a:lnTo>
                  <a:lnTo>
                    <a:pt x="1268" y="21"/>
                  </a:lnTo>
                  <a:lnTo>
                    <a:pt x="1210" y="13"/>
                  </a:lnTo>
                  <a:lnTo>
                    <a:pt x="1150" y="11"/>
                  </a:lnTo>
                  <a:lnTo>
                    <a:pt x="1070" y="7"/>
                  </a:lnTo>
                  <a:lnTo>
                    <a:pt x="1001" y="3"/>
                  </a:lnTo>
                  <a:lnTo>
                    <a:pt x="931" y="3"/>
                  </a:lnTo>
                  <a:lnTo>
                    <a:pt x="883" y="2"/>
                  </a:lnTo>
                  <a:lnTo>
                    <a:pt x="835" y="0"/>
                  </a:lnTo>
                  <a:lnTo>
                    <a:pt x="773" y="3"/>
                  </a:lnTo>
                  <a:lnTo>
                    <a:pt x="724" y="3"/>
                  </a:lnTo>
                  <a:lnTo>
                    <a:pt x="659" y="6"/>
                  </a:lnTo>
                  <a:lnTo>
                    <a:pt x="601" y="8"/>
                  </a:lnTo>
                  <a:lnTo>
                    <a:pt x="557" y="11"/>
                  </a:lnTo>
                  <a:lnTo>
                    <a:pt x="476" y="17"/>
                  </a:lnTo>
                  <a:lnTo>
                    <a:pt x="406" y="24"/>
                  </a:lnTo>
                  <a:lnTo>
                    <a:pt x="337" y="33"/>
                  </a:lnTo>
                  <a:lnTo>
                    <a:pt x="281" y="42"/>
                  </a:lnTo>
                  <a:lnTo>
                    <a:pt x="211" y="56"/>
                  </a:lnTo>
                  <a:lnTo>
                    <a:pt x="146" y="71"/>
                  </a:lnTo>
                  <a:lnTo>
                    <a:pt x="77" y="92"/>
                  </a:lnTo>
                  <a:lnTo>
                    <a:pt x="16" y="128"/>
                  </a:lnTo>
                  <a:lnTo>
                    <a:pt x="2" y="156"/>
                  </a:lnTo>
                  <a:lnTo>
                    <a:pt x="4" y="182"/>
                  </a:lnTo>
                  <a:close/>
                </a:path>
              </a:pathLst>
            </a:custGeom>
            <a:gradFill rotWithShape="0">
              <a:gsLst>
                <a:gs pos="0">
                  <a:srgbClr val="0047FF"/>
                </a:gs>
                <a:gs pos="100000">
                  <a:srgbClr val="FFFFFF"/>
                </a:gs>
              </a:gsLst>
              <a:lin ang="5400000" scaled="1"/>
            </a:gradFill>
            <a:ln w="28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grpSp>
          <p:nvGrpSpPr>
            <p:cNvPr id="8" name="Group 8"/>
            <p:cNvGrpSpPr>
              <a:grpSpLocks/>
            </p:cNvGrpSpPr>
            <p:nvPr/>
          </p:nvGrpSpPr>
          <p:grpSpPr bwMode="auto">
            <a:xfrm>
              <a:off x="6081168" y="2631241"/>
              <a:ext cx="1248480" cy="538560"/>
              <a:chOff x="4558" y="1827"/>
              <a:chExt cx="867" cy="374"/>
            </a:xfrm>
          </p:grpSpPr>
          <p:sp>
            <p:nvSpPr>
              <p:cNvPr id="9" name="Oval 9"/>
              <p:cNvSpPr>
                <a:spLocks noChangeArrowheads="1"/>
              </p:cNvSpPr>
              <p:nvPr/>
            </p:nvSpPr>
            <p:spPr bwMode="auto">
              <a:xfrm rot="10800000">
                <a:off x="5365" y="2014"/>
                <a:ext cx="60"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0" name="Oval 10"/>
              <p:cNvSpPr>
                <a:spLocks noChangeArrowheads="1"/>
              </p:cNvSpPr>
              <p:nvPr/>
            </p:nvSpPr>
            <p:spPr bwMode="auto">
              <a:xfrm rot="10800000">
                <a:off x="5091" y="2074"/>
                <a:ext cx="59"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1" name="Oval 11"/>
              <p:cNvSpPr>
                <a:spLocks noChangeArrowheads="1"/>
              </p:cNvSpPr>
              <p:nvPr/>
            </p:nvSpPr>
            <p:spPr bwMode="auto">
              <a:xfrm rot="10800000">
                <a:off x="5304" y="1887"/>
                <a:ext cx="59"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2" name="Oval 12"/>
              <p:cNvSpPr>
                <a:spLocks noChangeArrowheads="1"/>
              </p:cNvSpPr>
              <p:nvPr/>
            </p:nvSpPr>
            <p:spPr bwMode="auto">
              <a:xfrm rot="10800000">
                <a:off x="4558" y="2014"/>
                <a:ext cx="59"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3" name="Oval 13"/>
              <p:cNvSpPr>
                <a:spLocks noChangeArrowheads="1"/>
              </p:cNvSpPr>
              <p:nvPr/>
            </p:nvSpPr>
            <p:spPr bwMode="auto">
              <a:xfrm rot="10800000">
                <a:off x="5078" y="1934"/>
                <a:ext cx="66" cy="66"/>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4" name="Oval 14"/>
              <p:cNvSpPr>
                <a:spLocks noChangeArrowheads="1"/>
              </p:cNvSpPr>
              <p:nvPr/>
            </p:nvSpPr>
            <p:spPr bwMode="auto">
              <a:xfrm rot="10800000">
                <a:off x="4863" y="1966"/>
                <a:ext cx="59"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5" name="Oval 15"/>
              <p:cNvSpPr>
                <a:spLocks noChangeArrowheads="1"/>
              </p:cNvSpPr>
              <p:nvPr/>
            </p:nvSpPr>
            <p:spPr bwMode="auto">
              <a:xfrm rot="10800000">
                <a:off x="4889" y="1827"/>
                <a:ext cx="59"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6" name="Oval 16"/>
              <p:cNvSpPr>
                <a:spLocks noChangeArrowheads="1"/>
              </p:cNvSpPr>
              <p:nvPr/>
            </p:nvSpPr>
            <p:spPr bwMode="auto">
              <a:xfrm rot="10800000">
                <a:off x="4890" y="2135"/>
                <a:ext cx="66" cy="66"/>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7" name="Oval 17"/>
              <p:cNvSpPr>
                <a:spLocks noChangeArrowheads="1"/>
              </p:cNvSpPr>
              <p:nvPr/>
            </p:nvSpPr>
            <p:spPr bwMode="auto">
              <a:xfrm rot="10800000">
                <a:off x="4717" y="2075"/>
                <a:ext cx="66" cy="66"/>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
            <p:nvSpPr>
              <p:cNvPr id="18" name="Oval 18"/>
              <p:cNvSpPr>
                <a:spLocks noChangeArrowheads="1"/>
              </p:cNvSpPr>
              <p:nvPr/>
            </p:nvSpPr>
            <p:spPr bwMode="auto">
              <a:xfrm rot="10800000">
                <a:off x="5298" y="2106"/>
                <a:ext cx="60" cy="59"/>
              </a:xfrm>
              <a:prstGeom prst="ellipse">
                <a:avLst/>
              </a:prstGeom>
              <a:gradFill rotWithShape="0">
                <a:gsLst>
                  <a:gs pos="0">
                    <a:srgbClr val="808080"/>
                  </a:gs>
                  <a:gs pos="100000">
                    <a:srgbClr val="DDDDDD"/>
                  </a:gs>
                </a:gsLst>
                <a:path path="shape">
                  <a:fillToRect l="50000" t="50000" r="50000" b="50000"/>
                </a:path>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grpSp>
      </p:grpSp>
      <p:grpSp>
        <p:nvGrpSpPr>
          <p:cNvPr id="19" name="グループ化 18"/>
          <p:cNvGrpSpPr/>
          <p:nvPr/>
        </p:nvGrpSpPr>
        <p:grpSpPr>
          <a:xfrm>
            <a:off x="1230836" y="1870983"/>
            <a:ext cx="2340907" cy="2042952"/>
            <a:chOff x="3705096" y="1238588"/>
            <a:chExt cx="2340907" cy="2042952"/>
          </a:xfrm>
        </p:grpSpPr>
        <p:grpSp>
          <p:nvGrpSpPr>
            <p:cNvPr id="20" name="グループ化 19"/>
            <p:cNvGrpSpPr/>
            <p:nvPr/>
          </p:nvGrpSpPr>
          <p:grpSpPr>
            <a:xfrm>
              <a:off x="3705096" y="1238588"/>
              <a:ext cx="2340907" cy="2042952"/>
              <a:chOff x="6174443" y="851083"/>
              <a:chExt cx="2340907" cy="2042952"/>
            </a:xfrm>
          </p:grpSpPr>
          <p:cxnSp>
            <p:nvCxnSpPr>
              <p:cNvPr id="22" name="直線コネクタ 21"/>
              <p:cNvCxnSpPr/>
              <p:nvPr/>
            </p:nvCxnSpPr>
            <p:spPr>
              <a:xfrm flipH="1" flipV="1">
                <a:off x="7292176" y="851083"/>
                <a:ext cx="0" cy="935877"/>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6174443" y="1786960"/>
                <a:ext cx="2340907" cy="1107075"/>
                <a:chOff x="6174443" y="1786960"/>
                <a:chExt cx="2340907" cy="1107075"/>
              </a:xfrm>
            </p:grpSpPr>
            <p:grpSp>
              <p:nvGrpSpPr>
                <p:cNvPr id="24" name="グループ化 23"/>
                <p:cNvGrpSpPr/>
                <p:nvPr/>
              </p:nvGrpSpPr>
              <p:grpSpPr>
                <a:xfrm>
                  <a:off x="6487425" y="1786960"/>
                  <a:ext cx="2027925" cy="845317"/>
                  <a:chOff x="6228206" y="1631338"/>
                  <a:chExt cx="2027925" cy="845317"/>
                </a:xfrm>
              </p:grpSpPr>
              <p:cxnSp>
                <p:nvCxnSpPr>
                  <p:cNvPr id="30" name="直線コネクタ 29"/>
                  <p:cNvCxnSpPr/>
                  <p:nvPr/>
                </p:nvCxnSpPr>
                <p:spPr>
                  <a:xfrm>
                    <a:off x="7018986" y="1639687"/>
                    <a:ext cx="123714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018985" y="1643545"/>
                    <a:ext cx="1237145" cy="1440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18985" y="1663667"/>
                    <a:ext cx="1237145" cy="2880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6228206" y="1654144"/>
                    <a:ext cx="790778" cy="59504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436986" y="1639687"/>
                    <a:ext cx="609599" cy="74709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663358" y="1639311"/>
                    <a:ext cx="382940" cy="8373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923555" y="1645793"/>
                    <a:ext cx="109402" cy="8274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018984" y="1631338"/>
                    <a:ext cx="729455" cy="77668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7246230" y="2243201"/>
                  <a:ext cx="530915" cy="369332"/>
                </a:xfrm>
                <a:prstGeom prst="rect">
                  <a:avLst/>
                </a:prstGeom>
              </p:spPr>
              <p:txBody>
                <a:bodyPr wrap="none">
                  <a:spAutoFit/>
                </a:bodyPr>
                <a:lstStyle/>
                <a:p>
                  <a:r>
                    <a:rPr lang="ja-JP" altLang="en-US" dirty="0" smtClean="0"/>
                    <a:t>・・・</a:t>
                  </a:r>
                  <a:endParaRPr lang="en-US" dirty="0"/>
                </a:p>
              </p:txBody>
            </p:sp>
            <p:sp>
              <p:nvSpPr>
                <p:cNvPr id="26" name="正方形/長方形 25"/>
                <p:cNvSpPr/>
                <p:nvPr/>
              </p:nvSpPr>
              <p:spPr>
                <a:xfrm>
                  <a:off x="7789725" y="2021640"/>
                  <a:ext cx="530915" cy="369332"/>
                </a:xfrm>
                <a:prstGeom prst="rect">
                  <a:avLst/>
                </a:prstGeom>
              </p:spPr>
              <p:txBody>
                <a:bodyPr wrap="none">
                  <a:spAutoFit/>
                </a:bodyPr>
                <a:lstStyle/>
                <a:p>
                  <a:r>
                    <a:rPr lang="ja-JP" altLang="en-US" dirty="0" smtClean="0"/>
                    <a:t>・・・</a:t>
                  </a:r>
                  <a:endParaRPr lang="en-US" dirty="0"/>
                </a:p>
              </p:txBody>
            </p:sp>
            <mc:AlternateContent xmlns:mc="http://schemas.openxmlformats.org/markup-compatibility/2006" xmlns:a14="http://schemas.microsoft.com/office/drawing/2010/main">
              <mc:Choice Requires="a14">
                <p:sp>
                  <p:nvSpPr>
                    <p:cNvPr id="27" name="正方形/長方形 26"/>
                    <p:cNvSpPr/>
                    <p:nvPr/>
                  </p:nvSpPr>
                  <p:spPr>
                    <a:xfrm>
                      <a:off x="6174443" y="2303666"/>
                      <a:ext cx="4424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1</m:t>
                                </m:r>
                              </m:sub>
                            </m:sSub>
                          </m:oMath>
                        </m:oMathPara>
                      </a14:m>
                      <a:endParaRPr lang="en-US" dirty="0"/>
                    </a:p>
                  </p:txBody>
                </p:sp>
              </mc:Choice>
              <mc:Fallback xmlns="">
                <p:sp>
                  <p:nvSpPr>
                    <p:cNvPr id="64" name="正方形/長方形 63"/>
                    <p:cNvSpPr>
                      <a:spLocks noRot="1" noChangeAspect="1" noMove="1" noResize="1" noEditPoints="1" noAdjustHandles="1" noChangeArrowheads="1" noChangeShapeType="1" noTextEdit="1"/>
                    </p:cNvSpPr>
                    <p:nvPr/>
                  </p:nvSpPr>
                  <p:spPr>
                    <a:xfrm>
                      <a:off x="6174443" y="2303666"/>
                      <a:ext cx="442493" cy="369332"/>
                    </a:xfrm>
                    <a:prstGeom prst="rect">
                      <a:avLst/>
                    </a:prstGeom>
                    <a:blipFill rotWithShape="0">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6428668" y="2524703"/>
                      <a:ext cx="447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2</m:t>
                                </m:r>
                              </m:sub>
                            </m:sSub>
                          </m:oMath>
                        </m:oMathPara>
                      </a14:m>
                      <a:endParaRPr lang="en-US"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6428668" y="2524703"/>
                      <a:ext cx="447815" cy="369332"/>
                    </a:xfrm>
                    <a:prstGeom prst="rect">
                      <a:avLst/>
                    </a:prstGeom>
                    <a:blipFill rotWithShape="0">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7941363" y="2473859"/>
                      <a:ext cx="4673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𝛼</m:t>
                                </m:r>
                              </m:sub>
                            </m:sSub>
                          </m:oMath>
                        </m:oMathPara>
                      </a14:m>
                      <a:endParaRPr lang="en-US"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7941363" y="2473859"/>
                      <a:ext cx="467307" cy="369332"/>
                    </a:xfrm>
                    <a:prstGeom prst="rect">
                      <a:avLst/>
                    </a:prstGeom>
                    <a:blipFill rotWithShape="0">
                      <a:blip r:embed="rId9"/>
                      <a:stretch>
                        <a:fillRect b="-13115"/>
                      </a:stretch>
                    </a:blipFill>
                  </p:spPr>
                  <p:txBody>
                    <a:bodyPr/>
                    <a:lstStyle/>
                    <a:p>
                      <a:r>
                        <a:rPr lang="en-US">
                          <a:noFill/>
                        </a:rPr>
                        <a:t> </a:t>
                      </a:r>
                    </a:p>
                  </p:txBody>
                </p:sp>
              </mc:Fallback>
            </mc:AlternateContent>
          </p:grpSp>
        </p:grpSp>
        <p:sp>
          <p:nvSpPr>
            <p:cNvPr id="21" name="フリーフォーム 20"/>
            <p:cNvSpPr/>
            <p:nvPr/>
          </p:nvSpPr>
          <p:spPr>
            <a:xfrm>
              <a:off x="3803783" y="1726367"/>
              <a:ext cx="2064774" cy="844038"/>
            </a:xfrm>
            <a:custGeom>
              <a:avLst/>
              <a:gdLst>
                <a:gd name="connsiteX0" fmla="*/ 0 w 2064774"/>
                <a:gd name="connsiteY0" fmla="*/ 573807 h 1358606"/>
                <a:gd name="connsiteX1" fmla="*/ 501445 w 2064774"/>
                <a:gd name="connsiteY1" fmla="*/ 411574 h 1358606"/>
                <a:gd name="connsiteX2" fmla="*/ 943897 w 2064774"/>
                <a:gd name="connsiteY2" fmla="*/ 396826 h 1358606"/>
                <a:gd name="connsiteX3" fmla="*/ 1091381 w 2064774"/>
                <a:gd name="connsiteY3" fmla="*/ 662297 h 1358606"/>
                <a:gd name="connsiteX4" fmla="*/ 530942 w 2064774"/>
                <a:gd name="connsiteY4" fmla="*/ 1031007 h 1358606"/>
                <a:gd name="connsiteX5" fmla="*/ 707923 w 2064774"/>
                <a:gd name="connsiteY5" fmla="*/ 1325974 h 1358606"/>
                <a:gd name="connsiteX6" fmla="*/ 1120878 w 2064774"/>
                <a:gd name="connsiteY6" fmla="*/ 1296478 h 1358606"/>
                <a:gd name="connsiteX7" fmla="*/ 1489587 w 2064774"/>
                <a:gd name="connsiteY7" fmla="*/ 839278 h 1358606"/>
                <a:gd name="connsiteX8" fmla="*/ 1504336 w 2064774"/>
                <a:gd name="connsiteY8" fmla="*/ 264091 h 1358606"/>
                <a:gd name="connsiteX9" fmla="*/ 1696065 w 2064774"/>
                <a:gd name="connsiteY9" fmla="*/ 28116 h 1358606"/>
                <a:gd name="connsiteX10" fmla="*/ 2064774 w 2064774"/>
                <a:gd name="connsiteY10" fmla="*/ 13368 h 13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4774" h="1358606">
                  <a:moveTo>
                    <a:pt x="0" y="573807"/>
                  </a:moveTo>
                  <a:cubicBezTo>
                    <a:pt x="172064" y="507439"/>
                    <a:pt x="344129" y="441071"/>
                    <a:pt x="501445" y="411574"/>
                  </a:cubicBezTo>
                  <a:cubicBezTo>
                    <a:pt x="658761" y="382077"/>
                    <a:pt x="845574" y="355039"/>
                    <a:pt x="943897" y="396826"/>
                  </a:cubicBezTo>
                  <a:cubicBezTo>
                    <a:pt x="1042220" y="438613"/>
                    <a:pt x="1160207" y="556600"/>
                    <a:pt x="1091381" y="662297"/>
                  </a:cubicBezTo>
                  <a:cubicBezTo>
                    <a:pt x="1022555" y="767994"/>
                    <a:pt x="594852" y="920394"/>
                    <a:pt x="530942" y="1031007"/>
                  </a:cubicBezTo>
                  <a:cubicBezTo>
                    <a:pt x="467032" y="1141620"/>
                    <a:pt x="609600" y="1281729"/>
                    <a:pt x="707923" y="1325974"/>
                  </a:cubicBezTo>
                  <a:cubicBezTo>
                    <a:pt x="806246" y="1370219"/>
                    <a:pt x="990601" y="1377594"/>
                    <a:pt x="1120878" y="1296478"/>
                  </a:cubicBezTo>
                  <a:cubicBezTo>
                    <a:pt x="1251155" y="1215362"/>
                    <a:pt x="1425677" y="1011342"/>
                    <a:pt x="1489587" y="839278"/>
                  </a:cubicBezTo>
                  <a:cubicBezTo>
                    <a:pt x="1553497" y="667214"/>
                    <a:pt x="1469923" y="399285"/>
                    <a:pt x="1504336" y="264091"/>
                  </a:cubicBezTo>
                  <a:cubicBezTo>
                    <a:pt x="1538749" y="128897"/>
                    <a:pt x="1602659" y="69903"/>
                    <a:pt x="1696065" y="28116"/>
                  </a:cubicBezTo>
                  <a:cubicBezTo>
                    <a:pt x="1789471" y="-13671"/>
                    <a:pt x="1927122" y="-152"/>
                    <a:pt x="2064774" y="1336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図 37"/>
          <p:cNvPicPr>
            <a:picLocks noChangeAspect="1"/>
          </p:cNvPicPr>
          <p:nvPr/>
        </p:nvPicPr>
        <p:blipFill>
          <a:blip r:embed="rId10"/>
          <a:stretch>
            <a:fillRect/>
          </a:stretch>
        </p:blipFill>
        <p:spPr>
          <a:xfrm>
            <a:off x="3366983" y="2391569"/>
            <a:ext cx="4676775" cy="3219450"/>
          </a:xfrm>
          <a:prstGeom prst="rect">
            <a:avLst/>
          </a:prstGeom>
        </p:spPr>
      </p:pic>
    </p:spTree>
    <p:extLst>
      <p:ext uri="{BB962C8B-B14F-4D97-AF65-F5344CB8AC3E}">
        <p14:creationId xmlns:p14="http://schemas.microsoft.com/office/powerpoint/2010/main" val="4205968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en-US"/>
          </a:p>
        </p:txBody>
      </p:sp>
      <p:sp>
        <p:nvSpPr>
          <p:cNvPr id="3" name="コンテンツ プレースホルダー 2"/>
          <p:cNvSpPr>
            <a:spLocks noGrp="1"/>
          </p:cNvSpPr>
          <p:nvPr>
            <p:ph idx="1"/>
          </p:nvPr>
        </p:nvSpPr>
        <p:spPr/>
        <p:txBody>
          <a:bodyPr/>
          <a:lstStyle/>
          <a:p>
            <a:endParaRPr lang="en-US" dirty="0"/>
          </a:p>
        </p:txBody>
      </p:sp>
      <p:sp>
        <p:nvSpPr>
          <p:cNvPr id="4" name="フローチャート: 代替処理 3"/>
          <p:cNvSpPr/>
          <p:nvPr/>
        </p:nvSpPr>
        <p:spPr>
          <a:xfrm>
            <a:off x="1033294" y="3838630"/>
            <a:ext cx="2173546" cy="139019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フローチャート: 代替処理 4"/>
          <p:cNvSpPr/>
          <p:nvPr/>
        </p:nvSpPr>
        <p:spPr>
          <a:xfrm>
            <a:off x="5050723" y="3779006"/>
            <a:ext cx="2675171" cy="144981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p:cNvSpPr txBox="1"/>
          <p:nvPr/>
        </p:nvSpPr>
        <p:spPr>
          <a:xfrm>
            <a:off x="5120064" y="3923286"/>
            <a:ext cx="2491350" cy="1200329"/>
          </a:xfrm>
          <a:prstGeom prst="rect">
            <a:avLst/>
          </a:prstGeom>
          <a:noFill/>
        </p:spPr>
        <p:txBody>
          <a:bodyPr wrap="square" rtlCol="0">
            <a:spAutoFit/>
          </a:bodyPr>
          <a:lstStyle/>
          <a:p>
            <a:r>
              <a:rPr lang="en-US" dirty="0" smtClean="0"/>
              <a:t>Self-consistent collective coordinate (SCC)</a:t>
            </a:r>
          </a:p>
          <a:p>
            <a:r>
              <a:rPr lang="en-US" dirty="0" err="1" smtClean="0"/>
              <a:t>Semiclassical</a:t>
            </a:r>
            <a:r>
              <a:rPr lang="en-US" dirty="0" smtClean="0"/>
              <a:t> approach</a:t>
            </a:r>
          </a:p>
          <a:p>
            <a:r>
              <a:rPr lang="en-US" dirty="0" smtClean="0"/>
              <a:t>…</a:t>
            </a:r>
            <a:endParaRPr lang="en-US" dirty="0"/>
          </a:p>
        </p:txBody>
      </p:sp>
      <p:sp>
        <p:nvSpPr>
          <p:cNvPr id="7" name="テキスト ボックス 6"/>
          <p:cNvSpPr txBox="1"/>
          <p:nvPr/>
        </p:nvSpPr>
        <p:spPr>
          <a:xfrm>
            <a:off x="1342387" y="4054378"/>
            <a:ext cx="1555360" cy="707886"/>
          </a:xfrm>
          <a:prstGeom prst="rect">
            <a:avLst/>
          </a:prstGeom>
          <a:noFill/>
        </p:spPr>
        <p:txBody>
          <a:bodyPr wrap="square" rtlCol="0">
            <a:spAutoFit/>
          </a:bodyPr>
          <a:lstStyle/>
          <a:p>
            <a:r>
              <a:rPr lang="en-US" sz="2000" dirty="0" smtClean="0"/>
              <a:t>DFT, TDDFT,</a:t>
            </a:r>
          </a:p>
          <a:p>
            <a:r>
              <a:rPr lang="en-US" sz="2000" dirty="0" smtClean="0"/>
              <a:t>HFB ...</a:t>
            </a:r>
            <a:endParaRPr lang="en-US" sz="2000" dirty="0"/>
          </a:p>
        </p:txBody>
      </p:sp>
      <p:sp>
        <p:nvSpPr>
          <p:cNvPr id="8" name="テキスト ボックス 7"/>
          <p:cNvSpPr txBox="1"/>
          <p:nvPr/>
        </p:nvSpPr>
        <p:spPr>
          <a:xfrm>
            <a:off x="1182894" y="3438520"/>
            <a:ext cx="2114098" cy="400110"/>
          </a:xfrm>
          <a:prstGeom prst="rect">
            <a:avLst/>
          </a:prstGeom>
          <a:noFill/>
        </p:spPr>
        <p:txBody>
          <a:bodyPr wrap="square" rtlCol="0">
            <a:spAutoFit/>
          </a:bodyPr>
          <a:lstStyle/>
          <a:p>
            <a:r>
              <a:rPr lang="en-US" sz="2000" dirty="0" smtClean="0"/>
              <a:t>Established theory</a:t>
            </a:r>
            <a:endParaRPr lang="en-US" sz="2000" dirty="0"/>
          </a:p>
        </p:txBody>
      </p:sp>
      <p:sp>
        <p:nvSpPr>
          <p:cNvPr id="9" name="テキスト ボックス 8"/>
          <p:cNvSpPr txBox="1"/>
          <p:nvPr/>
        </p:nvSpPr>
        <p:spPr>
          <a:xfrm>
            <a:off x="5156320" y="3400952"/>
            <a:ext cx="2463976" cy="400110"/>
          </a:xfrm>
          <a:prstGeom prst="rect">
            <a:avLst/>
          </a:prstGeom>
          <a:noFill/>
        </p:spPr>
        <p:txBody>
          <a:bodyPr wrap="square" rtlCol="0">
            <a:spAutoFit/>
          </a:bodyPr>
          <a:lstStyle/>
          <a:p>
            <a:r>
              <a:rPr lang="en-US" sz="2000" dirty="0" smtClean="0"/>
              <a:t> New approach</a:t>
            </a:r>
            <a:endParaRPr lang="en-US" sz="2000" dirty="0"/>
          </a:p>
        </p:txBody>
      </p:sp>
      <p:sp>
        <p:nvSpPr>
          <p:cNvPr id="10" name="正方形/長方形 9"/>
          <p:cNvSpPr/>
          <p:nvPr/>
        </p:nvSpPr>
        <p:spPr>
          <a:xfrm>
            <a:off x="1464012" y="5547092"/>
            <a:ext cx="5606489" cy="461665"/>
          </a:xfrm>
          <a:prstGeom prst="rect">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altLang="ja-JP" sz="24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Elucidate pairing dynamics in nuclei!</a:t>
            </a:r>
            <a:endParaRPr lang="en-US" altLang="ja-JP" sz="2400" dirty="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1" name="テキスト ボックス 10"/>
          <p:cNvSpPr txBox="1"/>
          <p:nvPr/>
        </p:nvSpPr>
        <p:spPr>
          <a:xfrm>
            <a:off x="3553382" y="3998064"/>
            <a:ext cx="1287766" cy="400110"/>
          </a:xfrm>
          <a:prstGeom prst="rect">
            <a:avLst/>
          </a:prstGeom>
          <a:noFill/>
        </p:spPr>
        <p:txBody>
          <a:bodyPr wrap="square" rtlCol="0">
            <a:spAutoFit/>
          </a:bodyPr>
          <a:lstStyle/>
          <a:p>
            <a:r>
              <a:rPr lang="en-US" sz="2000" dirty="0" smtClean="0">
                <a:solidFill>
                  <a:schemeClr val="accent1">
                    <a:lumMod val="50000"/>
                  </a:schemeClr>
                </a:solidFill>
              </a:rPr>
              <a:t>Combine</a:t>
            </a:r>
            <a:endParaRPr lang="en-US" sz="2000" dirty="0">
              <a:solidFill>
                <a:schemeClr val="accent1">
                  <a:lumMod val="50000"/>
                </a:schemeClr>
              </a:solidFill>
            </a:endParaRPr>
          </a:p>
        </p:txBody>
      </p:sp>
      <p:sp>
        <p:nvSpPr>
          <p:cNvPr id="12" name="三方向矢印 11"/>
          <p:cNvSpPr/>
          <p:nvPr/>
        </p:nvSpPr>
        <p:spPr>
          <a:xfrm flipV="1">
            <a:off x="3387142" y="4324179"/>
            <a:ext cx="1448282" cy="980971"/>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7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416641" y="5584370"/>
            <a:ext cx="2414743" cy="307777"/>
          </a:xfrm>
          <a:prstGeom prst="rect">
            <a:avLst/>
          </a:prstGeom>
        </p:spPr>
        <p:txBody>
          <a:bodyPr wrap="square">
            <a:spAutoFit/>
          </a:bodyPr>
          <a:lstStyle/>
          <a:p>
            <a:r>
              <a:rPr lang="en-US" sz="1400" dirty="0"/>
              <a:t>A </a:t>
            </a:r>
            <a:r>
              <a:rPr lang="en-US" sz="1400" dirty="0" err="1" smtClean="0"/>
              <a:t>Kankainen</a:t>
            </a:r>
            <a:r>
              <a:rPr lang="en-US" sz="1400" dirty="0" smtClean="0"/>
              <a:t>, et. al. </a:t>
            </a:r>
            <a:r>
              <a:rPr kumimoji="1" lang="en-US" altLang="ja-JP" sz="1400" dirty="0" smtClean="0"/>
              <a:t>JPG (2012)</a:t>
            </a:r>
            <a:endParaRPr kumimoji="1" lang="ja-JP" altLang="en-US" sz="1400" dirty="0"/>
          </a:p>
        </p:txBody>
      </p:sp>
      <p:grpSp>
        <p:nvGrpSpPr>
          <p:cNvPr id="11" name="グループ化 10"/>
          <p:cNvGrpSpPr/>
          <p:nvPr/>
        </p:nvGrpSpPr>
        <p:grpSpPr>
          <a:xfrm>
            <a:off x="5404488" y="252574"/>
            <a:ext cx="1908844" cy="679833"/>
            <a:chOff x="7348761" y="1075315"/>
            <a:chExt cx="2868883" cy="979182"/>
          </a:xfrm>
        </p:grpSpPr>
        <p:sp>
          <p:nvSpPr>
            <p:cNvPr id="12" name="円/楕円 11"/>
            <p:cNvSpPr/>
            <p:nvPr/>
          </p:nvSpPr>
          <p:spPr>
            <a:xfrm>
              <a:off x="7348761" y="1324483"/>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8376773" y="1370980"/>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785115" y="1293405"/>
              <a:ext cx="625413" cy="517753"/>
            </a:xfrm>
            <a:custGeom>
              <a:avLst/>
              <a:gdLst>
                <a:gd name="connsiteX0" fmla="*/ 0 w 3322749"/>
                <a:gd name="connsiteY0" fmla="*/ 349131 h 691313"/>
                <a:gd name="connsiteX1" fmla="*/ 656822 w 3322749"/>
                <a:gd name="connsiteY1" fmla="*/ 1402 h 691313"/>
                <a:gd name="connsiteX2" fmla="*/ 1068946 w 3322749"/>
                <a:gd name="connsiteY2" fmla="*/ 465041 h 691313"/>
                <a:gd name="connsiteX3" fmla="*/ 1571222 w 3322749"/>
                <a:gd name="connsiteY3" fmla="*/ 40038 h 691313"/>
                <a:gd name="connsiteX4" fmla="*/ 1970468 w 3322749"/>
                <a:gd name="connsiteY4" fmla="*/ 542314 h 691313"/>
                <a:gd name="connsiteX5" fmla="*/ 2562896 w 3322749"/>
                <a:gd name="connsiteY5" fmla="*/ 117311 h 691313"/>
                <a:gd name="connsiteX6" fmla="*/ 2910625 w 3322749"/>
                <a:gd name="connsiteY6" fmla="*/ 683982 h 691313"/>
                <a:gd name="connsiteX7" fmla="*/ 3322749 w 3322749"/>
                <a:gd name="connsiteY7" fmla="*/ 387768 h 6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2749" h="691313">
                  <a:moveTo>
                    <a:pt x="0" y="349131"/>
                  </a:moveTo>
                  <a:cubicBezTo>
                    <a:pt x="239332" y="165607"/>
                    <a:pt x="478664" y="-17916"/>
                    <a:pt x="656822" y="1402"/>
                  </a:cubicBezTo>
                  <a:cubicBezTo>
                    <a:pt x="834980" y="20720"/>
                    <a:pt x="916546" y="458602"/>
                    <a:pt x="1068946" y="465041"/>
                  </a:cubicBezTo>
                  <a:cubicBezTo>
                    <a:pt x="1221346" y="471480"/>
                    <a:pt x="1420968" y="27159"/>
                    <a:pt x="1571222" y="40038"/>
                  </a:cubicBezTo>
                  <a:cubicBezTo>
                    <a:pt x="1721476" y="52917"/>
                    <a:pt x="1805189" y="529435"/>
                    <a:pt x="1970468" y="542314"/>
                  </a:cubicBezTo>
                  <a:cubicBezTo>
                    <a:pt x="2135747" y="555193"/>
                    <a:pt x="2406203" y="93700"/>
                    <a:pt x="2562896" y="117311"/>
                  </a:cubicBezTo>
                  <a:cubicBezTo>
                    <a:pt x="2719589" y="140922"/>
                    <a:pt x="2783983" y="638906"/>
                    <a:pt x="2910625" y="683982"/>
                  </a:cubicBezTo>
                  <a:cubicBezTo>
                    <a:pt x="3037267" y="729058"/>
                    <a:pt x="3180008" y="558413"/>
                    <a:pt x="3322749" y="3877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8529626" y="1170055"/>
              <a:ext cx="163465" cy="8844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flipV="1">
              <a:off x="7495041" y="1156228"/>
              <a:ext cx="168870" cy="8909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8733673" y="1075315"/>
                  <a:ext cx="1483971" cy="436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dirty="0" smtClean="0">
                            <a:latin typeface="Cambria Math" panose="02040503050406030204" pitchFamily="18" charset="0"/>
                          </a:rPr>
                          <m:t>𝐽</m:t>
                        </m:r>
                        <m:r>
                          <a:rPr kumimoji="1" lang="en-US" altLang="ja-JP" sz="2000" i="1" dirty="0" smtClean="0">
                            <a:latin typeface="Cambria Math" panose="02040503050406030204" pitchFamily="18" charset="0"/>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8733673" y="1075315"/>
                  <a:ext cx="1483971" cy="436179"/>
                </a:xfrm>
                <a:prstGeom prst="rect">
                  <a:avLst/>
                </a:prstGeom>
                <a:blipFill rotWithShape="0">
                  <a:blip r:embed="rId5"/>
                  <a:stretch>
                    <a:fillRect b="-46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正方形/長方形 16"/>
              <p:cNvSpPr/>
              <p:nvPr/>
            </p:nvSpPr>
            <p:spPr>
              <a:xfrm>
                <a:off x="627820" y="1759328"/>
                <a:ext cx="7616528" cy="1569660"/>
              </a:xfrm>
              <a:prstGeom prst="rect">
                <a:avLst/>
              </a:prstGeom>
            </p:spPr>
            <p:txBody>
              <a:bodyPr wrap="square">
                <a:spAutoFit/>
              </a:bodyPr>
              <a:lstStyle/>
              <a:p>
                <a:pPr marL="342900" indent="-342900">
                  <a:buFont typeface="Arial" panose="020B0604020202020204" pitchFamily="34" charset="0"/>
                  <a:buChar char="•"/>
                </a:pPr>
                <a:r>
                  <a:rPr lang="en-US" altLang="ja-JP" sz="2400" dirty="0" smtClean="0"/>
                  <a:t>Separation energy</a:t>
                </a:r>
              </a:p>
              <a:p>
                <a:pPr marL="342900" indent="-342900">
                  <a:buFont typeface="Arial" panose="020B0604020202020204" pitchFamily="34" charset="0"/>
                  <a:buChar char="•"/>
                </a:pP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𝐽</m:t>
                        </m:r>
                      </m:e>
                      <m:sup>
                        <m:r>
                          <a:rPr lang="en-US" sz="2400" i="1">
                            <a:latin typeface="Cambria Math" panose="02040503050406030204" pitchFamily="18" charset="0"/>
                          </a:rPr>
                          <m:t>𝜋</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0</m:t>
                        </m:r>
                      </m:e>
                      <m:sup>
                        <m:r>
                          <a:rPr lang="en-US" sz="2400" i="1">
                            <a:latin typeface="Cambria Math" panose="02040503050406030204" pitchFamily="18" charset="0"/>
                          </a:rPr>
                          <m:t>+</m:t>
                        </m:r>
                      </m:sup>
                    </m:sSup>
                  </m:oMath>
                </a14:m>
                <a:r>
                  <a:rPr lang="en-US" sz="2400" dirty="0"/>
                  <a:t> in even-even </a:t>
                </a:r>
                <a:r>
                  <a:rPr lang="en-US" sz="2400" dirty="0" smtClean="0"/>
                  <a:t>nuclei</a:t>
                </a:r>
                <a:endParaRPr lang="en-US" altLang="ja-JP" sz="2400" dirty="0" smtClean="0"/>
              </a:p>
              <a:p>
                <a:pPr marL="342900" indent="-342900">
                  <a:buFont typeface="Arial" panose="020B0604020202020204" pitchFamily="34" charset="0"/>
                  <a:buChar char="•"/>
                </a:pPr>
                <a:r>
                  <a:rPr lang="en-US" altLang="ja-JP" sz="2400" dirty="0" smtClean="0"/>
                  <a:t>Energy gap between ground state and 1st excited state</a:t>
                </a:r>
              </a:p>
              <a:p>
                <a:pPr marL="342900" indent="-342900">
                  <a:buFont typeface="Arial" panose="020B0604020202020204" pitchFamily="34" charset="0"/>
                  <a:buChar char="•"/>
                </a:pPr>
                <a:r>
                  <a:rPr lang="ja-JP" altLang="en-US" sz="2400" dirty="0" smtClean="0"/>
                  <a:t>・・・</a:t>
                </a:r>
                <a:endParaRPr lang="en-US" altLang="ja-JP" sz="2400" dirty="0" smtClean="0"/>
              </a:p>
            </p:txBody>
          </p:sp>
        </mc:Choice>
        <mc:Fallback xmlns="">
          <p:sp>
            <p:nvSpPr>
              <p:cNvPr id="17" name="正方形/長方形 16"/>
              <p:cNvSpPr>
                <a:spLocks noRot="1" noChangeAspect="1" noMove="1" noResize="1" noEditPoints="1" noAdjustHandles="1" noChangeArrowheads="1" noChangeShapeType="1" noTextEdit="1"/>
              </p:cNvSpPr>
              <p:nvPr/>
            </p:nvSpPr>
            <p:spPr>
              <a:xfrm>
                <a:off x="627820" y="1759328"/>
                <a:ext cx="7616528" cy="1569660"/>
              </a:xfrm>
              <a:prstGeom prst="rect">
                <a:avLst/>
              </a:prstGeom>
              <a:blipFill rotWithShape="0">
                <a:blip r:embed="rId6"/>
                <a:stretch>
                  <a:fillRect l="-1121" t="-3113" b="-7004"/>
                </a:stretch>
              </a:blipFill>
            </p:spPr>
            <p:txBody>
              <a:bodyPr/>
              <a:lstStyle/>
              <a:p>
                <a:r>
                  <a:rPr lang="en-US">
                    <a:noFill/>
                  </a:rPr>
                  <a:t> </a:t>
                </a:r>
              </a:p>
            </p:txBody>
          </p:sp>
        </mc:Fallback>
      </mc:AlternateContent>
      <p:pic>
        <p:nvPicPr>
          <p:cNvPr id="2" name="図 1"/>
          <p:cNvPicPr>
            <a:picLocks noChangeAspect="1"/>
          </p:cNvPicPr>
          <p:nvPr/>
        </p:nvPicPr>
        <p:blipFill>
          <a:blip r:embed="rId7"/>
          <a:stretch>
            <a:fillRect/>
          </a:stretch>
        </p:blipFill>
        <p:spPr>
          <a:xfrm>
            <a:off x="1368672" y="3421049"/>
            <a:ext cx="4035816" cy="3085522"/>
          </a:xfrm>
          <a:prstGeom prst="rect">
            <a:avLst/>
          </a:prstGeom>
        </p:spPr>
      </p:pic>
      <p:sp>
        <p:nvSpPr>
          <p:cNvPr id="19" name="テキスト ボックス 18"/>
          <p:cNvSpPr txBox="1"/>
          <p:nvPr/>
        </p:nvSpPr>
        <p:spPr>
          <a:xfrm>
            <a:off x="296779" y="1144047"/>
            <a:ext cx="4116031" cy="523220"/>
          </a:xfrm>
          <a:prstGeom prst="rect">
            <a:avLst/>
          </a:prstGeom>
          <a:noFill/>
        </p:spPr>
        <p:txBody>
          <a:bodyPr wrap="square" rtlCol="0">
            <a:spAutoFit/>
          </a:bodyPr>
          <a:lstStyle/>
          <a:p>
            <a:r>
              <a:rPr lang="en-US" altLang="ja-JP" sz="2800" dirty="0" smtClean="0">
                <a:solidFill>
                  <a:srgbClr val="843C0C"/>
                </a:solidFill>
              </a:rPr>
              <a:t>Evidence in ground state</a:t>
            </a:r>
          </a:p>
        </p:txBody>
      </p:sp>
      <p:sp>
        <p:nvSpPr>
          <p:cNvPr id="21" name="タイトル 1"/>
          <p:cNvSpPr>
            <a:spLocks noGrp="1"/>
          </p:cNvSpPr>
          <p:nvPr>
            <p:ph type="title"/>
          </p:nvPr>
        </p:nvSpPr>
        <p:spPr>
          <a:xfrm>
            <a:off x="162081" y="1065"/>
            <a:ext cx="5242407" cy="994172"/>
          </a:xfrm>
        </p:spPr>
        <p:txBody>
          <a:bodyPr>
            <a:normAutofit/>
          </a:bodyPr>
          <a:lstStyle/>
          <a:p>
            <a:r>
              <a:rPr kumimoji="1" lang="en-US" altLang="ja-JP" sz="3200" u="sng" dirty="0"/>
              <a:t>Pairing correlation</a:t>
            </a:r>
            <a:r>
              <a:rPr kumimoji="1" lang="ja-JP" altLang="en-US" sz="3200" u="sng" dirty="0"/>
              <a:t> </a:t>
            </a:r>
            <a:r>
              <a:rPr kumimoji="1" lang="en-US" altLang="ja-JP" sz="3200" u="sng" dirty="0"/>
              <a:t>in nuclei</a:t>
            </a:r>
            <a:endParaRPr kumimoji="1" lang="ja-JP" altLang="en-US" sz="3200" u="sng" dirty="0"/>
          </a:p>
        </p:txBody>
      </p:sp>
    </p:spTree>
    <p:extLst>
      <p:ext uri="{BB962C8B-B14F-4D97-AF65-F5344CB8AC3E}">
        <p14:creationId xmlns:p14="http://schemas.microsoft.com/office/powerpoint/2010/main" val="129318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339292" y="1033526"/>
            <a:ext cx="5494837" cy="400110"/>
          </a:xfrm>
          <a:prstGeom prst="rect">
            <a:avLst/>
          </a:prstGeom>
        </p:spPr>
        <p:txBody>
          <a:bodyPr wrap="square">
            <a:spAutoFit/>
          </a:bodyPr>
          <a:lstStyle/>
          <a:p>
            <a:pPr algn="ctr"/>
            <a:r>
              <a:rPr lang="en-US" altLang="ja-JP" sz="2000" dirty="0"/>
              <a:t>e</a:t>
            </a:r>
            <a:r>
              <a:rPr lang="en-US" altLang="ja-JP" sz="2000" dirty="0" smtClean="0"/>
              <a:t>x) (</a:t>
            </a:r>
            <a:r>
              <a:rPr lang="en-US" altLang="ja-JP" sz="2000" dirty="0" err="1" smtClean="0"/>
              <a:t>t,p</a:t>
            </a:r>
            <a:r>
              <a:rPr lang="en-US" altLang="ja-JP" sz="2000" dirty="0"/>
              <a:t>) or (</a:t>
            </a:r>
            <a:r>
              <a:rPr lang="en-US" altLang="ja-JP" sz="2000" dirty="0" err="1"/>
              <a:t>p,t</a:t>
            </a:r>
            <a:r>
              <a:rPr lang="en-US" altLang="ja-JP" sz="2000" dirty="0"/>
              <a:t>) r</a:t>
            </a:r>
            <a:r>
              <a:rPr lang="en-US" altLang="ja-JP" sz="2000" dirty="0" smtClean="0"/>
              <a:t>eaction in </a:t>
            </a:r>
            <a:r>
              <a:rPr lang="en-US" altLang="ja-JP" sz="2000" dirty="0" smtClean="0"/>
              <a:t>even-even Sn </a:t>
            </a:r>
            <a:r>
              <a:rPr lang="en-US" altLang="ja-JP" sz="2000" dirty="0"/>
              <a:t>isotope </a:t>
            </a:r>
            <a:endParaRPr lang="ja-JP" altLang="en-US" sz="2000" dirty="0"/>
          </a:p>
        </p:txBody>
      </p:sp>
      <p:pic>
        <p:nvPicPr>
          <p:cNvPr id="57" name="図 56"/>
          <p:cNvPicPr>
            <a:picLocks noChangeAspect="1"/>
          </p:cNvPicPr>
          <p:nvPr/>
        </p:nvPicPr>
        <p:blipFill>
          <a:blip r:embed="rId2"/>
          <a:stretch>
            <a:fillRect/>
          </a:stretch>
        </p:blipFill>
        <p:spPr>
          <a:xfrm>
            <a:off x="430893" y="1393280"/>
            <a:ext cx="6477503" cy="2955141"/>
          </a:xfrm>
          <a:prstGeom prst="rect">
            <a:avLst/>
          </a:prstGeom>
        </p:spPr>
      </p:pic>
      <p:sp>
        <p:nvSpPr>
          <p:cNvPr id="58" name="テキスト ボックス 57"/>
          <p:cNvSpPr txBox="1"/>
          <p:nvPr/>
        </p:nvSpPr>
        <p:spPr>
          <a:xfrm>
            <a:off x="1842725" y="1392247"/>
            <a:ext cx="5044934" cy="338554"/>
          </a:xfrm>
          <a:prstGeom prst="rect">
            <a:avLst/>
          </a:prstGeom>
          <a:noFill/>
        </p:spPr>
        <p:txBody>
          <a:bodyPr wrap="square" rtlCol="0">
            <a:spAutoFit/>
          </a:bodyPr>
          <a:lstStyle/>
          <a:p>
            <a:r>
              <a:rPr kumimoji="1" lang="en-US" altLang="ja-JP" sz="1600" dirty="0" smtClean="0"/>
              <a:t>D. J. </a:t>
            </a:r>
            <a:r>
              <a:rPr kumimoji="1" lang="en-US" altLang="ja-JP" sz="1600" dirty="0"/>
              <a:t>Rowe, </a:t>
            </a:r>
            <a:r>
              <a:rPr kumimoji="1" lang="en-US" altLang="ja-JP" sz="1600" dirty="0" smtClean="0"/>
              <a:t>J. L. Wood, “</a:t>
            </a:r>
            <a:r>
              <a:rPr kumimoji="1" lang="en-US" altLang="ja-JP" sz="1600" dirty="0"/>
              <a:t>Fundamentals </a:t>
            </a:r>
            <a:r>
              <a:rPr kumimoji="1" lang="en-US" altLang="ja-JP" sz="1600" dirty="0" smtClean="0"/>
              <a:t>of Nuclear Models”</a:t>
            </a:r>
            <a:endParaRPr kumimoji="1" lang="ja-JP" altLang="en-US" sz="1600" dirty="0"/>
          </a:p>
        </p:txBody>
      </p:sp>
      <p:sp>
        <p:nvSpPr>
          <p:cNvPr id="65" name="タイトル 1"/>
          <p:cNvSpPr>
            <a:spLocks noGrp="1"/>
          </p:cNvSpPr>
          <p:nvPr>
            <p:ph type="title"/>
          </p:nvPr>
        </p:nvSpPr>
        <p:spPr>
          <a:xfrm>
            <a:off x="162081" y="1065"/>
            <a:ext cx="5213143" cy="785678"/>
          </a:xfrm>
        </p:spPr>
        <p:txBody>
          <a:bodyPr>
            <a:normAutofit/>
          </a:bodyPr>
          <a:lstStyle/>
          <a:p>
            <a:r>
              <a:rPr kumimoji="1" lang="en-US" altLang="ja-JP" sz="3200" u="sng" dirty="0" smtClean="0"/>
              <a:t>Pairing collective motion</a:t>
            </a:r>
            <a:endParaRPr kumimoji="1" lang="ja-JP" altLang="en-US" sz="3200" u="sng" dirty="0"/>
          </a:p>
        </p:txBody>
      </p:sp>
      <p:sp>
        <p:nvSpPr>
          <p:cNvPr id="2" name="正方形/長方形 1"/>
          <p:cNvSpPr/>
          <p:nvPr/>
        </p:nvSpPr>
        <p:spPr>
          <a:xfrm>
            <a:off x="76569" y="629963"/>
            <a:ext cx="6499151" cy="461665"/>
          </a:xfrm>
          <a:prstGeom prst="rect">
            <a:avLst/>
          </a:prstGeom>
        </p:spPr>
        <p:txBody>
          <a:bodyPr wrap="none">
            <a:spAutoFit/>
          </a:bodyPr>
          <a:lstStyle/>
          <a:p>
            <a:pPr marL="342900" indent="-342900">
              <a:buFont typeface="Arial" panose="020B0604020202020204" pitchFamily="34" charset="0"/>
              <a:buChar char="•"/>
            </a:pPr>
            <a:r>
              <a:rPr lang="en-US" altLang="ja-JP" sz="2400" dirty="0" smtClean="0">
                <a:solidFill>
                  <a:srgbClr val="843C0C"/>
                </a:solidFill>
              </a:rPr>
              <a:t>Cross section of pair-transfer is good observable</a:t>
            </a:r>
            <a:endParaRPr lang="en-US" altLang="ja-JP" sz="2400" dirty="0">
              <a:solidFill>
                <a:srgbClr val="843C0C"/>
              </a:solidFill>
            </a:endParaRPr>
          </a:p>
        </p:txBody>
      </p:sp>
      <mc:AlternateContent xmlns:mc="http://schemas.openxmlformats.org/markup-compatibility/2006" xmlns:a14="http://schemas.microsoft.com/office/drawing/2010/main">
        <mc:Choice Requires="a14">
          <p:sp>
            <p:nvSpPr>
              <p:cNvPr id="69" name="テキスト ボックス 68"/>
              <p:cNvSpPr txBox="1"/>
              <p:nvPr/>
            </p:nvSpPr>
            <p:spPr>
              <a:xfrm>
                <a:off x="3552956" y="5120883"/>
                <a:ext cx="2157883" cy="1041054"/>
              </a:xfrm>
              <a:prstGeom prst="rect">
                <a:avLst/>
              </a:prstGeom>
              <a:noFill/>
            </p:spPr>
            <p:txBody>
              <a:bodyPr wrap="square" lIns="0" tIns="0" rIns="0" bIns="0" rtlCol="0">
                <a:spAutoFit/>
              </a:bodyPr>
              <a:lstStyle/>
              <a:p>
                <a:r>
                  <a:rPr lang="en-US" sz="2000" dirty="0" smtClean="0">
                    <a:latin typeface="+mj-lt"/>
                  </a:rPr>
                  <a:t>In superfluid system</a:t>
                </a:r>
                <a:endParaRPr lang="en-US" sz="2000" b="0" dirty="0" smtClean="0">
                  <a:latin typeface="+mj-lt"/>
                </a:endParaRPr>
              </a:p>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i="1" smtClean="0">
                              <a:latin typeface="Cambria Math" panose="02040503050406030204" pitchFamily="18" charset="0"/>
                            </a:rPr>
                            <m:t>𝜎</m:t>
                          </m:r>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𝑔𝑠</m:t>
                                  </m:r>
                                </m:sub>
                                <m:sup>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0</m:t>
                                  </m:r>
                                </m:e>
                                <m:sub>
                                  <m:r>
                                    <a:rPr lang="en-US" sz="2000" b="0" i="1" smtClean="0">
                                      <a:latin typeface="Cambria Math" panose="02040503050406030204" pitchFamily="18" charset="0"/>
                                    </a:rPr>
                                    <m:t>𝑒𝑥</m:t>
                                  </m:r>
                                </m:sub>
                                <m:sup>
                                  <m:r>
                                    <a:rPr lang="en-US" sz="2000" i="1">
                                      <a:latin typeface="Cambria Math" panose="02040503050406030204" pitchFamily="18" charset="0"/>
                                    </a:rPr>
                                    <m:t>+</m:t>
                                  </m:r>
                                </m:sup>
                              </m:sSubSup>
                            </m:e>
                          </m:d>
                        </m:num>
                        <m:den>
                          <m:r>
                            <a:rPr lang="en-US" sz="2000" i="1">
                              <a:latin typeface="Cambria Math" panose="02040503050406030204" pitchFamily="18" charset="0"/>
                            </a:rPr>
                            <m:t>𝜎</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𝑔𝑠</m:t>
                              </m:r>
                            </m:sub>
                            <m:sup>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𝑔𝑠</m:t>
                              </m:r>
                            </m:sub>
                            <m:sup>
                              <m:r>
                                <a:rPr lang="en-US" sz="2000" i="1">
                                  <a:latin typeface="Cambria Math" panose="02040503050406030204" pitchFamily="18" charset="0"/>
                                </a:rPr>
                                <m:t>+</m:t>
                              </m:r>
                            </m:sup>
                          </m:sSubSup>
                          <m:r>
                            <a:rPr lang="en-US" sz="2000" i="1">
                              <a:latin typeface="Cambria Math" panose="02040503050406030204" pitchFamily="18" charset="0"/>
                            </a:rPr>
                            <m:t>)</m:t>
                          </m:r>
                        </m:den>
                      </m:f>
                      <m:r>
                        <a:rPr lang="en-US" sz="2000" b="0" i="1" smtClean="0">
                          <a:latin typeface="Cambria Math" panose="02040503050406030204" pitchFamily="18" charset="0"/>
                        </a:rPr>
                        <m:t>≪1</m:t>
                      </m:r>
                    </m:oMath>
                  </m:oMathPara>
                </a14:m>
                <a:endParaRPr lang="en-US" sz="2000" dirty="0"/>
              </a:p>
            </p:txBody>
          </p:sp>
        </mc:Choice>
        <mc:Fallback xmlns="">
          <p:sp>
            <p:nvSpPr>
              <p:cNvPr id="69" name="テキスト ボックス 68"/>
              <p:cNvSpPr txBox="1">
                <a:spLocks noRot="1" noChangeAspect="1" noMove="1" noResize="1" noEditPoints="1" noAdjustHandles="1" noChangeArrowheads="1" noChangeShapeType="1" noTextEdit="1"/>
              </p:cNvSpPr>
              <p:nvPr/>
            </p:nvSpPr>
            <p:spPr>
              <a:xfrm>
                <a:off x="3552956" y="5120883"/>
                <a:ext cx="2157883" cy="1041054"/>
              </a:xfrm>
              <a:prstGeom prst="rect">
                <a:avLst/>
              </a:prstGeom>
              <a:blipFill rotWithShape="0">
                <a:blip r:embed="rId3"/>
                <a:stretch>
                  <a:fillRect l="-7345" t="-7602" r="-1695"/>
                </a:stretch>
              </a:blipFill>
            </p:spPr>
            <p:txBody>
              <a:bodyPr/>
              <a:lstStyle/>
              <a:p>
                <a:r>
                  <a:rPr lang="en-US">
                    <a:noFill/>
                  </a:rPr>
                  <a:t> </a:t>
                </a:r>
              </a:p>
            </p:txBody>
          </p:sp>
        </mc:Fallback>
      </mc:AlternateContent>
      <p:sp>
        <p:nvSpPr>
          <p:cNvPr id="49" name="テキスト ボックス 48"/>
          <p:cNvSpPr txBox="1"/>
          <p:nvPr/>
        </p:nvSpPr>
        <p:spPr>
          <a:xfrm>
            <a:off x="170349" y="4325633"/>
            <a:ext cx="3516747" cy="400110"/>
          </a:xfrm>
          <a:prstGeom prst="rect">
            <a:avLst/>
          </a:prstGeom>
          <a:noFill/>
        </p:spPr>
        <p:txBody>
          <a:bodyPr wrap="square" rtlCol="0">
            <a:spAutoFit/>
          </a:bodyPr>
          <a:lstStyle/>
          <a:p>
            <a:pPr algn="ctr"/>
            <a:r>
              <a:rPr lang="en-US" altLang="ja-JP" sz="2000" dirty="0">
                <a:solidFill>
                  <a:schemeClr val="accent2">
                    <a:lumMod val="50000"/>
                  </a:schemeClr>
                </a:solidFill>
              </a:rPr>
              <a:t>Pairing </a:t>
            </a:r>
            <a:r>
              <a:rPr lang="en-US" altLang="ja-JP" sz="2000" dirty="0" smtClean="0">
                <a:solidFill>
                  <a:schemeClr val="accent2">
                    <a:lumMod val="50000"/>
                  </a:schemeClr>
                </a:solidFill>
              </a:rPr>
              <a:t>rotation (</a:t>
            </a:r>
            <a:r>
              <a:rPr lang="en-US" altLang="ja-JP" sz="2000" dirty="0" err="1" smtClean="0">
                <a:solidFill>
                  <a:schemeClr val="accent2">
                    <a:lumMod val="50000"/>
                  </a:schemeClr>
                </a:solidFill>
              </a:rPr>
              <a:t>gs</a:t>
            </a:r>
            <a:r>
              <a:rPr lang="en-US" altLang="ja-JP" sz="2000" dirty="0" err="1" smtClean="0">
                <a:solidFill>
                  <a:schemeClr val="accent2">
                    <a:lumMod val="50000"/>
                  </a:schemeClr>
                </a:solidFill>
                <a:sym typeface="Wingdings" panose="05000000000000000000" pitchFamily="2" charset="2"/>
              </a:rPr>
              <a:t>gs</a:t>
            </a:r>
            <a:r>
              <a:rPr lang="en-US" altLang="ja-JP" sz="2000" dirty="0" smtClean="0">
                <a:solidFill>
                  <a:schemeClr val="accent2">
                    <a:lumMod val="50000"/>
                  </a:schemeClr>
                </a:solidFill>
              </a:rPr>
              <a:t>)</a:t>
            </a:r>
            <a:endParaRPr lang="en-US" altLang="ja-JP" sz="2000" dirty="0">
              <a:solidFill>
                <a:schemeClr val="accent2">
                  <a:lumMod val="50000"/>
                </a:schemeClr>
              </a:solidFill>
            </a:endParaRPr>
          </a:p>
        </p:txBody>
      </p:sp>
      <p:grpSp>
        <p:nvGrpSpPr>
          <p:cNvPr id="50" name="グループ化 49"/>
          <p:cNvGrpSpPr/>
          <p:nvPr/>
        </p:nvGrpSpPr>
        <p:grpSpPr>
          <a:xfrm>
            <a:off x="686468" y="4752274"/>
            <a:ext cx="2312210" cy="1853669"/>
            <a:chOff x="1068465" y="4612759"/>
            <a:chExt cx="2312210" cy="1853669"/>
          </a:xfrm>
        </p:grpSpPr>
        <p:grpSp>
          <p:nvGrpSpPr>
            <p:cNvPr id="51" name="グループ化 50"/>
            <p:cNvGrpSpPr/>
            <p:nvPr/>
          </p:nvGrpSpPr>
          <p:grpSpPr>
            <a:xfrm>
              <a:off x="1068465" y="4695178"/>
              <a:ext cx="2312210" cy="1771250"/>
              <a:chOff x="4952001" y="4444933"/>
              <a:chExt cx="2312210" cy="1771250"/>
            </a:xfrm>
          </p:grpSpPr>
          <p:sp>
            <p:nvSpPr>
              <p:cNvPr id="53" name="フリーフォーム 52"/>
              <p:cNvSpPr/>
              <p:nvPr/>
            </p:nvSpPr>
            <p:spPr>
              <a:xfrm>
                <a:off x="4952001" y="4626209"/>
                <a:ext cx="1946846" cy="839849"/>
              </a:xfrm>
              <a:custGeom>
                <a:avLst/>
                <a:gdLst>
                  <a:gd name="connsiteX0" fmla="*/ 0 w 1719072"/>
                  <a:gd name="connsiteY0" fmla="*/ 0 h 1432560"/>
                  <a:gd name="connsiteX1" fmla="*/ 420624 w 1719072"/>
                  <a:gd name="connsiteY1" fmla="*/ 1298448 h 1432560"/>
                  <a:gd name="connsiteX2" fmla="*/ 850392 w 1719072"/>
                  <a:gd name="connsiteY2" fmla="*/ 804672 h 1432560"/>
                  <a:gd name="connsiteX3" fmla="*/ 1298448 w 1719072"/>
                  <a:gd name="connsiteY3" fmla="*/ 1298448 h 1432560"/>
                  <a:gd name="connsiteX4" fmla="*/ 1719072 w 1719072"/>
                  <a:gd name="connsiteY4" fmla="*/ 0 h 143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72" h="1432560">
                    <a:moveTo>
                      <a:pt x="0" y="0"/>
                    </a:moveTo>
                    <a:cubicBezTo>
                      <a:pt x="139446" y="582168"/>
                      <a:pt x="278892" y="1164336"/>
                      <a:pt x="420624" y="1298448"/>
                    </a:cubicBezTo>
                    <a:cubicBezTo>
                      <a:pt x="562356" y="1432560"/>
                      <a:pt x="704088" y="804672"/>
                      <a:pt x="850392" y="804672"/>
                    </a:cubicBezTo>
                    <a:cubicBezTo>
                      <a:pt x="996696" y="804672"/>
                      <a:pt x="1153668" y="1432560"/>
                      <a:pt x="1298448" y="1298448"/>
                    </a:cubicBezTo>
                    <a:cubicBezTo>
                      <a:pt x="1443228" y="1164336"/>
                      <a:pt x="1581150" y="582168"/>
                      <a:pt x="1719072" y="0"/>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cxnSp>
            <p:nvCxnSpPr>
              <p:cNvPr id="54" name="直線コネクタ 53"/>
              <p:cNvCxnSpPr/>
              <p:nvPr/>
            </p:nvCxnSpPr>
            <p:spPr>
              <a:xfrm flipV="1">
                <a:off x="5331760" y="5172869"/>
                <a:ext cx="936802" cy="661484"/>
              </a:xfrm>
              <a:prstGeom prst="line">
                <a:avLst/>
              </a:prstGeom>
              <a:ln w="63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5465583" y="5272504"/>
                <a:ext cx="954953" cy="304551"/>
              </a:xfrm>
              <a:prstGeom prst="ellipse">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sp>
            <p:nvSpPr>
              <p:cNvPr id="66" name="フリーフォーム 65"/>
              <p:cNvSpPr/>
              <p:nvPr/>
            </p:nvSpPr>
            <p:spPr>
              <a:xfrm>
                <a:off x="6041591" y="5327627"/>
                <a:ext cx="319090" cy="227276"/>
              </a:xfrm>
              <a:custGeom>
                <a:avLst/>
                <a:gdLst>
                  <a:gd name="connsiteX0" fmla="*/ 0 w 235347"/>
                  <a:gd name="connsiteY0" fmla="*/ 0 h 127794"/>
                  <a:gd name="connsiteX1" fmla="*/ 228600 w 235347"/>
                  <a:gd name="connsiteY1" fmla="*/ 50006 h 127794"/>
                  <a:gd name="connsiteX2" fmla="*/ 40482 w 235347"/>
                  <a:gd name="connsiteY2" fmla="*/ 116681 h 127794"/>
                  <a:gd name="connsiteX3" fmla="*/ 23813 w 235347"/>
                  <a:gd name="connsiteY3" fmla="*/ 116681 h 127794"/>
                </a:gdLst>
                <a:ahLst/>
                <a:cxnLst>
                  <a:cxn ang="0">
                    <a:pos x="connsiteX0" y="connsiteY0"/>
                  </a:cxn>
                  <a:cxn ang="0">
                    <a:pos x="connsiteX1" y="connsiteY1"/>
                  </a:cxn>
                  <a:cxn ang="0">
                    <a:pos x="connsiteX2" y="connsiteY2"/>
                  </a:cxn>
                  <a:cxn ang="0">
                    <a:pos x="connsiteX3" y="connsiteY3"/>
                  </a:cxn>
                </a:cxnLst>
                <a:rect l="l" t="t" r="r" b="b"/>
                <a:pathLst>
                  <a:path w="235347" h="127794">
                    <a:moveTo>
                      <a:pt x="0" y="0"/>
                    </a:moveTo>
                    <a:cubicBezTo>
                      <a:pt x="110926" y="15279"/>
                      <a:pt x="221853" y="30559"/>
                      <a:pt x="228600" y="50006"/>
                    </a:cubicBezTo>
                    <a:cubicBezTo>
                      <a:pt x="235347" y="69453"/>
                      <a:pt x="74613" y="105568"/>
                      <a:pt x="40482" y="116681"/>
                    </a:cubicBezTo>
                    <a:cubicBezTo>
                      <a:pt x="6351" y="127794"/>
                      <a:pt x="15082" y="122237"/>
                      <a:pt x="23813" y="116681"/>
                    </a:cubicBezTo>
                  </a:path>
                </a:pathLst>
              </a:cu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sp>
            <p:nvSpPr>
              <p:cNvPr id="67" name="テキスト ボックス 18"/>
              <p:cNvSpPr txBox="1"/>
              <p:nvPr/>
            </p:nvSpPr>
            <p:spPr>
              <a:xfrm>
                <a:off x="6692707" y="5552751"/>
                <a:ext cx="571504" cy="307777"/>
              </a:xfrm>
              <a:prstGeom prst="rect">
                <a:avLst/>
              </a:prstGeom>
              <a:solidFill>
                <a:schemeClr val="accent1">
                  <a:lumMod val="20000"/>
                  <a:lumOff val="8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latin typeface="Microsoft YaHei" pitchFamily="34" charset="-122"/>
                    <a:ea typeface="Microsoft YaHei" pitchFamily="34" charset="-122"/>
                  </a:rPr>
                  <a:t>Re</a:t>
                </a:r>
                <a:r>
                  <a:rPr lang="ja-JP" altLang="en-US" sz="1400" b="1" dirty="0">
                    <a:latin typeface="Microsoft YaHei" pitchFamily="34" charset="-122"/>
                    <a:ea typeface="Microsoft YaHei" pitchFamily="34" charset="-122"/>
                  </a:rPr>
                  <a:t>⊿</a:t>
                </a:r>
              </a:p>
            </p:txBody>
          </p:sp>
          <p:sp>
            <p:nvSpPr>
              <p:cNvPr id="68" name="テキスト ボックス 19"/>
              <p:cNvSpPr txBox="1"/>
              <p:nvPr/>
            </p:nvSpPr>
            <p:spPr>
              <a:xfrm>
                <a:off x="4952001" y="5908406"/>
                <a:ext cx="660962" cy="307777"/>
              </a:xfrm>
              <a:prstGeom prst="rect">
                <a:avLst/>
              </a:prstGeom>
              <a:solidFill>
                <a:schemeClr val="accent1">
                  <a:lumMod val="20000"/>
                  <a:lumOff val="8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err="1">
                    <a:latin typeface="Microsoft YaHei" pitchFamily="34" charset="-122"/>
                    <a:ea typeface="Microsoft YaHei" pitchFamily="34" charset="-122"/>
                  </a:rPr>
                  <a:t>Im</a:t>
                </a:r>
                <a:r>
                  <a:rPr lang="ja-JP" altLang="en-US" sz="1400" b="1" dirty="0">
                    <a:latin typeface="Microsoft YaHei" pitchFamily="34" charset="-122"/>
                    <a:ea typeface="Microsoft YaHei" pitchFamily="34" charset="-122"/>
                  </a:rPr>
                  <a:t>⊿</a:t>
                </a:r>
              </a:p>
            </p:txBody>
          </p:sp>
          <p:cxnSp>
            <p:nvCxnSpPr>
              <p:cNvPr id="70" name="直線コネクタ 69"/>
              <p:cNvCxnSpPr/>
              <p:nvPr/>
            </p:nvCxnSpPr>
            <p:spPr>
              <a:xfrm rot="16200000" flipH="1">
                <a:off x="5200525" y="5166240"/>
                <a:ext cx="1443286" cy="67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041459" y="5413451"/>
                <a:ext cx="2000264" cy="9545"/>
              </a:xfrm>
              <a:prstGeom prst="line">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2" name="テキスト ボックス 52"/>
            <p:cNvSpPr txBox="1"/>
            <p:nvPr/>
          </p:nvSpPr>
          <p:spPr>
            <a:xfrm>
              <a:off x="1713133" y="4612759"/>
              <a:ext cx="340954"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Microsoft YaHei" pitchFamily="34" charset="-122"/>
                  <a:ea typeface="Microsoft YaHei" pitchFamily="34" charset="-122"/>
                </a:rPr>
                <a:t>E</a:t>
              </a:r>
              <a:endParaRPr lang="ja-JP" altLang="en-US" sz="1400" dirty="0">
                <a:latin typeface="Microsoft YaHei" pitchFamily="34" charset="-122"/>
                <a:ea typeface="Microsoft YaHei" pitchFamily="34" charset="-122"/>
              </a:endParaRPr>
            </a:p>
          </p:txBody>
        </p:sp>
      </p:grpSp>
      <p:grpSp>
        <p:nvGrpSpPr>
          <p:cNvPr id="72" name="グループ化 71"/>
          <p:cNvGrpSpPr/>
          <p:nvPr/>
        </p:nvGrpSpPr>
        <p:grpSpPr>
          <a:xfrm>
            <a:off x="6114181" y="4638455"/>
            <a:ext cx="2177918" cy="2028346"/>
            <a:chOff x="6907270" y="4141579"/>
            <a:chExt cx="2177918" cy="2028346"/>
          </a:xfrm>
        </p:grpSpPr>
        <p:grpSp>
          <p:nvGrpSpPr>
            <p:cNvPr id="73" name="グループ化 72"/>
            <p:cNvGrpSpPr/>
            <p:nvPr/>
          </p:nvGrpSpPr>
          <p:grpSpPr>
            <a:xfrm>
              <a:off x="6907270" y="4222565"/>
              <a:ext cx="2177918" cy="1947360"/>
              <a:chOff x="4952001" y="4444933"/>
              <a:chExt cx="2355317" cy="1679309"/>
            </a:xfrm>
          </p:grpSpPr>
          <p:sp>
            <p:nvSpPr>
              <p:cNvPr id="75" name="フリーフォーム 74"/>
              <p:cNvSpPr/>
              <p:nvPr/>
            </p:nvSpPr>
            <p:spPr>
              <a:xfrm>
                <a:off x="4952001" y="4626209"/>
                <a:ext cx="1946846" cy="839849"/>
              </a:xfrm>
              <a:custGeom>
                <a:avLst/>
                <a:gdLst>
                  <a:gd name="connsiteX0" fmla="*/ 0 w 1719072"/>
                  <a:gd name="connsiteY0" fmla="*/ 0 h 1432560"/>
                  <a:gd name="connsiteX1" fmla="*/ 420624 w 1719072"/>
                  <a:gd name="connsiteY1" fmla="*/ 1298448 h 1432560"/>
                  <a:gd name="connsiteX2" fmla="*/ 850392 w 1719072"/>
                  <a:gd name="connsiteY2" fmla="*/ 804672 h 1432560"/>
                  <a:gd name="connsiteX3" fmla="*/ 1298448 w 1719072"/>
                  <a:gd name="connsiteY3" fmla="*/ 1298448 h 1432560"/>
                  <a:gd name="connsiteX4" fmla="*/ 1719072 w 1719072"/>
                  <a:gd name="connsiteY4" fmla="*/ 0 h 143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72" h="1432560">
                    <a:moveTo>
                      <a:pt x="0" y="0"/>
                    </a:moveTo>
                    <a:cubicBezTo>
                      <a:pt x="139446" y="582168"/>
                      <a:pt x="278892" y="1164336"/>
                      <a:pt x="420624" y="1298448"/>
                    </a:cubicBezTo>
                    <a:cubicBezTo>
                      <a:pt x="562356" y="1432560"/>
                      <a:pt x="704088" y="804672"/>
                      <a:pt x="850392" y="804672"/>
                    </a:cubicBezTo>
                    <a:cubicBezTo>
                      <a:pt x="996696" y="804672"/>
                      <a:pt x="1153668" y="1432560"/>
                      <a:pt x="1298448" y="1298448"/>
                    </a:cubicBezTo>
                    <a:cubicBezTo>
                      <a:pt x="1443228" y="1164336"/>
                      <a:pt x="1581150" y="582168"/>
                      <a:pt x="1719072" y="0"/>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cxnSp>
            <p:nvCxnSpPr>
              <p:cNvPr id="76" name="直線コネクタ 75"/>
              <p:cNvCxnSpPr/>
              <p:nvPr/>
            </p:nvCxnSpPr>
            <p:spPr>
              <a:xfrm flipV="1">
                <a:off x="5331760" y="5172869"/>
                <a:ext cx="936802" cy="661484"/>
              </a:xfrm>
              <a:prstGeom prst="line">
                <a:avLst/>
              </a:prstGeom>
              <a:ln w="63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5465583" y="5272504"/>
                <a:ext cx="954953" cy="304551"/>
              </a:xfrm>
              <a:prstGeom prst="ellipse">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sp>
            <p:nvSpPr>
              <p:cNvPr id="78" name="フリーフォーム 77"/>
              <p:cNvSpPr/>
              <p:nvPr/>
            </p:nvSpPr>
            <p:spPr>
              <a:xfrm>
                <a:off x="6113029" y="5126275"/>
                <a:ext cx="500066" cy="214314"/>
              </a:xfrm>
              <a:custGeom>
                <a:avLst/>
                <a:gdLst>
                  <a:gd name="connsiteX0" fmla="*/ 0 w 354806"/>
                  <a:gd name="connsiteY0" fmla="*/ 7143 h 160734"/>
                  <a:gd name="connsiteX1" fmla="*/ 183356 w 354806"/>
                  <a:gd name="connsiteY1" fmla="*/ 159543 h 160734"/>
                  <a:gd name="connsiteX2" fmla="*/ 354806 w 354806"/>
                  <a:gd name="connsiteY2" fmla="*/ 0 h 160734"/>
                </a:gdLst>
                <a:ahLst/>
                <a:cxnLst>
                  <a:cxn ang="0">
                    <a:pos x="connsiteX0" y="connsiteY0"/>
                  </a:cxn>
                  <a:cxn ang="0">
                    <a:pos x="connsiteX1" y="connsiteY1"/>
                  </a:cxn>
                  <a:cxn ang="0">
                    <a:pos x="connsiteX2" y="connsiteY2"/>
                  </a:cxn>
                </a:cxnLst>
                <a:rect l="l" t="t" r="r" b="b"/>
                <a:pathLst>
                  <a:path w="354806" h="160734">
                    <a:moveTo>
                      <a:pt x="0" y="7143"/>
                    </a:moveTo>
                    <a:cubicBezTo>
                      <a:pt x="62111" y="83938"/>
                      <a:pt x="124222" y="160734"/>
                      <a:pt x="183356" y="159543"/>
                    </a:cubicBezTo>
                    <a:cubicBezTo>
                      <a:pt x="242490" y="158353"/>
                      <a:pt x="298648" y="79176"/>
                      <a:pt x="354806" y="0"/>
                    </a:cubicBezTo>
                  </a:path>
                </a:pathLst>
              </a:cu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latin typeface="Microsoft YaHei" pitchFamily="34" charset="-122"/>
                  <a:ea typeface="Microsoft YaHei" pitchFamily="34" charset="-122"/>
                </a:endParaRPr>
              </a:p>
            </p:txBody>
          </p:sp>
          <p:sp>
            <p:nvSpPr>
              <p:cNvPr id="79" name="テキスト ボックス 18"/>
              <p:cNvSpPr txBox="1"/>
              <p:nvPr/>
            </p:nvSpPr>
            <p:spPr>
              <a:xfrm>
                <a:off x="6633258" y="5501397"/>
                <a:ext cx="674060" cy="265412"/>
              </a:xfrm>
              <a:prstGeom prst="rect">
                <a:avLst/>
              </a:prstGeom>
              <a:solidFill>
                <a:schemeClr val="accent1">
                  <a:lumMod val="20000"/>
                  <a:lumOff val="8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a:latin typeface="Microsoft YaHei" pitchFamily="34" charset="-122"/>
                    <a:ea typeface="Microsoft YaHei" pitchFamily="34" charset="-122"/>
                  </a:rPr>
                  <a:t>Re</a:t>
                </a:r>
                <a:r>
                  <a:rPr lang="ja-JP" altLang="en-US" sz="1400" b="1" dirty="0">
                    <a:latin typeface="Microsoft YaHei" pitchFamily="34" charset="-122"/>
                    <a:ea typeface="Microsoft YaHei" pitchFamily="34" charset="-122"/>
                  </a:rPr>
                  <a:t>⊿</a:t>
                </a:r>
              </a:p>
            </p:txBody>
          </p:sp>
          <p:sp>
            <p:nvSpPr>
              <p:cNvPr id="80" name="テキスト ボックス 19"/>
              <p:cNvSpPr txBox="1"/>
              <p:nvPr/>
            </p:nvSpPr>
            <p:spPr>
              <a:xfrm>
                <a:off x="5149946" y="5858830"/>
                <a:ext cx="660962" cy="265412"/>
              </a:xfrm>
              <a:prstGeom prst="rect">
                <a:avLst/>
              </a:prstGeom>
              <a:solidFill>
                <a:schemeClr val="accent1">
                  <a:lumMod val="20000"/>
                  <a:lumOff val="8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err="1">
                    <a:latin typeface="Microsoft YaHei" pitchFamily="34" charset="-122"/>
                    <a:ea typeface="Microsoft YaHei" pitchFamily="34" charset="-122"/>
                  </a:rPr>
                  <a:t>Im</a:t>
                </a:r>
                <a:r>
                  <a:rPr lang="ja-JP" altLang="en-US" sz="1400" b="1" dirty="0">
                    <a:latin typeface="Microsoft YaHei" pitchFamily="34" charset="-122"/>
                    <a:ea typeface="Microsoft YaHei" pitchFamily="34" charset="-122"/>
                  </a:rPr>
                  <a:t>⊿</a:t>
                </a:r>
              </a:p>
            </p:txBody>
          </p:sp>
          <p:cxnSp>
            <p:nvCxnSpPr>
              <p:cNvPr id="81" name="直線コネクタ 80"/>
              <p:cNvCxnSpPr/>
              <p:nvPr/>
            </p:nvCxnSpPr>
            <p:spPr>
              <a:xfrm rot="16200000" flipH="1">
                <a:off x="5200525" y="5166240"/>
                <a:ext cx="1443286" cy="67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041459" y="5413451"/>
                <a:ext cx="2000264" cy="9545"/>
              </a:xfrm>
              <a:prstGeom prst="line">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4" name="テキスト ボックス 52"/>
            <p:cNvSpPr txBox="1"/>
            <p:nvPr/>
          </p:nvSpPr>
          <p:spPr>
            <a:xfrm>
              <a:off x="7468944" y="4141579"/>
              <a:ext cx="28382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Microsoft YaHei" pitchFamily="34" charset="-122"/>
                  <a:ea typeface="Microsoft YaHei" pitchFamily="34" charset="-122"/>
                </a:rPr>
                <a:t>E</a:t>
              </a:r>
              <a:endParaRPr lang="ja-JP" altLang="en-US" sz="1400" dirty="0">
                <a:latin typeface="Microsoft YaHei" pitchFamily="34" charset="-122"/>
                <a:ea typeface="Microsoft YaHei" pitchFamily="34" charset="-122"/>
              </a:endParaRPr>
            </a:p>
          </p:txBody>
        </p:sp>
      </p:grpSp>
      <p:sp>
        <p:nvSpPr>
          <p:cNvPr id="83" name="テキスト ボックス 82"/>
          <p:cNvSpPr txBox="1"/>
          <p:nvPr/>
        </p:nvSpPr>
        <p:spPr>
          <a:xfrm>
            <a:off x="5150417" y="4336803"/>
            <a:ext cx="3496081" cy="400110"/>
          </a:xfrm>
          <a:prstGeom prst="rect">
            <a:avLst/>
          </a:prstGeom>
          <a:noFill/>
        </p:spPr>
        <p:txBody>
          <a:bodyPr wrap="square" rtlCol="0">
            <a:spAutoFit/>
          </a:bodyPr>
          <a:lstStyle/>
          <a:p>
            <a:pPr algn="ctr"/>
            <a:r>
              <a:rPr lang="en-US" altLang="ja-JP" sz="2000" dirty="0">
                <a:solidFill>
                  <a:schemeClr val="accent2">
                    <a:lumMod val="50000"/>
                  </a:schemeClr>
                </a:solidFill>
              </a:rPr>
              <a:t>Pairing </a:t>
            </a:r>
            <a:r>
              <a:rPr lang="en-US" altLang="ja-JP" sz="2000" dirty="0" smtClean="0">
                <a:solidFill>
                  <a:schemeClr val="accent2">
                    <a:lumMod val="50000"/>
                  </a:schemeClr>
                </a:solidFill>
              </a:rPr>
              <a:t>vibration (</a:t>
            </a:r>
            <a:r>
              <a:rPr lang="en-US" altLang="ja-JP" sz="2000" dirty="0" err="1">
                <a:solidFill>
                  <a:schemeClr val="accent2">
                    <a:lumMod val="50000"/>
                  </a:schemeClr>
                </a:solidFill>
              </a:rPr>
              <a:t>gs</a:t>
            </a:r>
            <a:r>
              <a:rPr lang="en-US" altLang="ja-JP" sz="2000" dirty="0" err="1" smtClean="0">
                <a:solidFill>
                  <a:schemeClr val="accent2">
                    <a:lumMod val="50000"/>
                  </a:schemeClr>
                </a:solidFill>
                <a:sym typeface="Wingdings" panose="05000000000000000000" pitchFamily="2" charset="2"/>
              </a:rPr>
              <a:t>ex</a:t>
            </a:r>
            <a:r>
              <a:rPr lang="en-US" altLang="ja-JP" sz="2000" dirty="0" smtClean="0">
                <a:solidFill>
                  <a:schemeClr val="accent2">
                    <a:lumMod val="50000"/>
                  </a:schemeClr>
                </a:solidFill>
              </a:rPr>
              <a:t>)</a:t>
            </a:r>
            <a:endParaRPr lang="en-US" altLang="ja-JP" sz="2000" dirty="0">
              <a:solidFill>
                <a:schemeClr val="accent2">
                  <a:lumMod val="50000"/>
                </a:schemeClr>
              </a:solidFill>
            </a:endParaRPr>
          </a:p>
        </p:txBody>
      </p:sp>
    </p:spTree>
    <p:extLst>
      <p:ext uri="{BB962C8B-B14F-4D97-AF65-F5344CB8AC3E}">
        <p14:creationId xmlns:p14="http://schemas.microsoft.com/office/powerpoint/2010/main" val="3813426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194862" y="1172644"/>
            <a:ext cx="6638629" cy="83099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solidFill>
                  <a:srgbClr val="FF0000"/>
                </a:solidFill>
              </a:rPr>
              <a:t>Coupling between pairing and quadrupole</a:t>
            </a:r>
            <a:r>
              <a:rPr lang="en-US" altLang="ja-JP" sz="2400" dirty="0" smtClean="0"/>
              <a:t> is important</a:t>
            </a:r>
          </a:p>
        </p:txBody>
      </p:sp>
      <p:sp>
        <p:nvSpPr>
          <p:cNvPr id="7" name="正方形/長方形 6"/>
          <p:cNvSpPr/>
          <p:nvPr/>
        </p:nvSpPr>
        <p:spPr>
          <a:xfrm>
            <a:off x="1002329" y="4073594"/>
            <a:ext cx="5831162" cy="830997"/>
          </a:xfrm>
          <a:prstGeom prst="rect">
            <a:avLst/>
          </a:prstGeom>
          <a:ln w="190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altLang="ja-JP" sz="24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Final goal</a:t>
            </a:r>
            <a:r>
              <a:rPr lang="ja-JP" altLang="en-US" sz="24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r>
              <a:rPr lang="en-US" altLang="ja-JP" sz="24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Elucidate large amplitude pairing collective motion in nuclei</a:t>
            </a:r>
            <a:endParaRPr lang="en-US" altLang="ja-JP" sz="2400" dirty="0">
              <a:solidFill>
                <a:schemeClr val="tx2">
                  <a:lumMod val="50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2" name="正方形/長方形 1"/>
          <p:cNvSpPr/>
          <p:nvPr/>
        </p:nvSpPr>
        <p:spPr>
          <a:xfrm>
            <a:off x="194862" y="803312"/>
            <a:ext cx="4470326" cy="461665"/>
          </a:xfrm>
          <a:prstGeom prst="rect">
            <a:avLst/>
          </a:prstGeom>
        </p:spPr>
        <p:txBody>
          <a:bodyPr wrap="none">
            <a:spAutoFit/>
          </a:bodyPr>
          <a:lstStyle/>
          <a:p>
            <a:r>
              <a:rPr lang="en-US" altLang="ja-JP" sz="2400" dirty="0"/>
              <a:t>L</a:t>
            </a:r>
            <a:r>
              <a:rPr lang="en-US" altLang="ja-JP" sz="2400" dirty="0" smtClean="0"/>
              <a:t>ow-lying </a:t>
            </a:r>
            <a:r>
              <a:rPr lang="en-US" altLang="ja-JP" sz="2400" dirty="0"/>
              <a:t>excited </a:t>
            </a:r>
            <a:r>
              <a:rPr lang="en-US" altLang="ja-JP" sz="2400" dirty="0" smtClean="0"/>
              <a:t>states in nuclei…</a:t>
            </a:r>
            <a:endParaRPr lang="en-US" sz="2400" dirty="0"/>
          </a:p>
        </p:txBody>
      </p:sp>
      <p:sp>
        <p:nvSpPr>
          <p:cNvPr id="9" name="タイトル 1"/>
          <p:cNvSpPr>
            <a:spLocks noGrp="1"/>
          </p:cNvSpPr>
          <p:nvPr>
            <p:ph type="title"/>
          </p:nvPr>
        </p:nvSpPr>
        <p:spPr>
          <a:xfrm>
            <a:off x="162081" y="1065"/>
            <a:ext cx="2581119" cy="785678"/>
          </a:xfrm>
        </p:spPr>
        <p:txBody>
          <a:bodyPr>
            <a:normAutofit/>
          </a:bodyPr>
          <a:lstStyle/>
          <a:p>
            <a:r>
              <a:rPr kumimoji="1" lang="en-US" altLang="ja-JP" sz="3200" u="sng" dirty="0" smtClean="0"/>
              <a:t>Motivation</a:t>
            </a:r>
            <a:endParaRPr kumimoji="1" lang="ja-JP" altLang="en-US" sz="3200" u="sng" dirty="0"/>
          </a:p>
        </p:txBody>
      </p:sp>
      <p:sp>
        <p:nvSpPr>
          <p:cNvPr id="3" name="正方形/長方形 2"/>
          <p:cNvSpPr/>
          <p:nvPr/>
        </p:nvSpPr>
        <p:spPr>
          <a:xfrm>
            <a:off x="194862" y="2562535"/>
            <a:ext cx="8461420" cy="1200329"/>
          </a:xfrm>
          <a:prstGeom prst="rect">
            <a:avLst/>
          </a:prstGeom>
        </p:spPr>
        <p:txBody>
          <a:bodyPr wrap="square">
            <a:spAutoFit/>
          </a:bodyPr>
          <a:lstStyle/>
          <a:p>
            <a:r>
              <a:rPr lang="en-US" altLang="ja-JP" sz="2400" b="1" dirty="0"/>
              <a:t>Large amplitude collective </a:t>
            </a:r>
            <a:r>
              <a:rPr lang="en-US" altLang="ja-JP" sz="2400" b="1" dirty="0" smtClean="0"/>
              <a:t>motion</a:t>
            </a:r>
          </a:p>
          <a:p>
            <a:pPr marL="342900" indent="-342900">
              <a:buFont typeface="Wingdings" panose="05000000000000000000" pitchFamily="2" charset="2"/>
              <a:buChar char="q"/>
            </a:pPr>
            <a:r>
              <a:rPr lang="en-US" altLang="ja-JP" sz="2400" dirty="0"/>
              <a:t>Quadrupole </a:t>
            </a:r>
            <a:r>
              <a:rPr lang="en-US" altLang="ja-JP" sz="2400" dirty="0" smtClean="0"/>
              <a:t>correlation </a:t>
            </a:r>
            <a:r>
              <a:rPr lang="en-US" altLang="ja-JP" sz="2400" dirty="0">
                <a:sym typeface="Wingdings" panose="05000000000000000000" pitchFamily="2" charset="2"/>
              </a:rPr>
              <a:t> Bohr Hamiltonian</a:t>
            </a:r>
          </a:p>
          <a:p>
            <a:pPr marL="342900" indent="-342900">
              <a:buFont typeface="Wingdings" panose="05000000000000000000" pitchFamily="2" charset="2"/>
              <a:buChar char="q"/>
            </a:pPr>
            <a:r>
              <a:rPr lang="en-US" altLang="ja-JP" sz="2400" dirty="0">
                <a:sym typeface="Wingdings" panose="05000000000000000000" pitchFamily="2" charset="2"/>
              </a:rPr>
              <a:t>Pairing </a:t>
            </a:r>
            <a:r>
              <a:rPr lang="en-US" altLang="ja-JP" sz="2400" dirty="0" smtClean="0">
                <a:sym typeface="Wingdings" panose="05000000000000000000" pitchFamily="2" charset="2"/>
              </a:rPr>
              <a:t></a:t>
            </a:r>
            <a:r>
              <a:rPr lang="en-US" altLang="ja-JP" sz="2400" dirty="0" smtClean="0">
                <a:solidFill>
                  <a:srgbClr val="FF0000"/>
                </a:solidFill>
                <a:sym typeface="Wingdings" panose="05000000000000000000" pitchFamily="2" charset="2"/>
              </a:rPr>
              <a:t> ??</a:t>
            </a:r>
            <a:endParaRPr lang="en-US" altLang="ja-JP" sz="2400" dirty="0">
              <a:solidFill>
                <a:srgbClr val="FF0000"/>
              </a:solidFill>
            </a:endParaRPr>
          </a:p>
        </p:txBody>
      </p:sp>
      <p:sp>
        <p:nvSpPr>
          <p:cNvPr id="11" name="下矢印 10"/>
          <p:cNvSpPr/>
          <p:nvPr/>
        </p:nvSpPr>
        <p:spPr>
          <a:xfrm>
            <a:off x="3117857" y="2003641"/>
            <a:ext cx="501106" cy="558894"/>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 name="グループ化 18"/>
          <p:cNvGrpSpPr/>
          <p:nvPr/>
        </p:nvGrpSpPr>
        <p:grpSpPr>
          <a:xfrm>
            <a:off x="7294249" y="207365"/>
            <a:ext cx="1185143" cy="846713"/>
            <a:chOff x="788795" y="3100219"/>
            <a:chExt cx="867748" cy="601449"/>
          </a:xfrm>
        </p:grpSpPr>
        <p:sp>
          <p:nvSpPr>
            <p:cNvPr id="20" name="円/楕円 19"/>
            <p:cNvSpPr/>
            <p:nvPr/>
          </p:nvSpPr>
          <p:spPr>
            <a:xfrm rot="21121219">
              <a:off x="1092053" y="3292998"/>
              <a:ext cx="246242" cy="212135"/>
            </a:xfrm>
            <a:prstGeom prst="ellipse">
              <a:avLst/>
            </a:prstGeom>
            <a:solidFill>
              <a:schemeClr val="tx2">
                <a:lumMod val="60000"/>
                <a:lumOff val="4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アーチ 20"/>
            <p:cNvSpPr/>
            <p:nvPr/>
          </p:nvSpPr>
          <p:spPr>
            <a:xfrm>
              <a:off x="1102868" y="3219368"/>
              <a:ext cx="224611" cy="756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アーチ 21"/>
            <p:cNvSpPr/>
            <p:nvPr/>
          </p:nvSpPr>
          <p:spPr>
            <a:xfrm>
              <a:off x="1133566" y="3155634"/>
              <a:ext cx="168754" cy="648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アーチ 22"/>
            <p:cNvSpPr/>
            <p:nvPr/>
          </p:nvSpPr>
          <p:spPr>
            <a:xfrm>
              <a:off x="1157321" y="3100219"/>
              <a:ext cx="126787" cy="54000"/>
            </a:xfrm>
            <a:prstGeom prst="blockArc">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アーチ 23"/>
            <p:cNvSpPr/>
            <p:nvPr/>
          </p:nvSpPr>
          <p:spPr>
            <a:xfrm rot="10954535">
              <a:off x="1100088" y="3492503"/>
              <a:ext cx="224611" cy="756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アーチ 24"/>
            <p:cNvSpPr/>
            <p:nvPr/>
          </p:nvSpPr>
          <p:spPr>
            <a:xfrm rot="10954535">
              <a:off x="1130786" y="3570084"/>
              <a:ext cx="168754" cy="64800"/>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アーチ 25"/>
            <p:cNvSpPr/>
            <p:nvPr/>
          </p:nvSpPr>
          <p:spPr>
            <a:xfrm rot="10954535">
              <a:off x="1154541" y="3647668"/>
              <a:ext cx="126787" cy="54000"/>
            </a:xfrm>
            <a:prstGeom prst="blockArc">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アーチ 26"/>
            <p:cNvSpPr/>
            <p:nvPr/>
          </p:nvSpPr>
          <p:spPr>
            <a:xfrm rot="5400000">
              <a:off x="1320431" y="3361188"/>
              <a:ext cx="207079" cy="76086"/>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アーチ 27"/>
            <p:cNvSpPr/>
            <p:nvPr/>
          </p:nvSpPr>
          <p:spPr>
            <a:xfrm rot="5400000">
              <a:off x="1448878" y="3361814"/>
              <a:ext cx="155580" cy="65216"/>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アーチ 28"/>
            <p:cNvSpPr/>
            <p:nvPr/>
          </p:nvSpPr>
          <p:spPr>
            <a:xfrm rot="5400000">
              <a:off x="1570926" y="3371305"/>
              <a:ext cx="116885" cy="54348"/>
            </a:xfrm>
            <a:prstGeom prst="blockArc">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アーチ 29"/>
            <p:cNvSpPr/>
            <p:nvPr/>
          </p:nvSpPr>
          <p:spPr>
            <a:xfrm rot="5400000" flipV="1">
              <a:off x="919617" y="3348274"/>
              <a:ext cx="191099" cy="91471"/>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アーチ 30"/>
            <p:cNvSpPr/>
            <p:nvPr/>
          </p:nvSpPr>
          <p:spPr>
            <a:xfrm rot="5400000" flipV="1">
              <a:off x="840703" y="3353283"/>
              <a:ext cx="143574" cy="78403"/>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アーチ 31"/>
            <p:cNvSpPr/>
            <p:nvPr/>
          </p:nvSpPr>
          <p:spPr>
            <a:xfrm rot="5400000" flipV="1">
              <a:off x="767528" y="3353286"/>
              <a:ext cx="107870" cy="65336"/>
            </a:xfrm>
            <a:prstGeom prst="blockArc">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グループ化 32"/>
          <p:cNvGrpSpPr/>
          <p:nvPr/>
        </p:nvGrpSpPr>
        <p:grpSpPr>
          <a:xfrm>
            <a:off x="5592063" y="252751"/>
            <a:ext cx="1083843" cy="703052"/>
            <a:chOff x="7006107" y="902831"/>
            <a:chExt cx="2169469" cy="1387748"/>
          </a:xfrm>
        </p:grpSpPr>
        <p:sp>
          <p:nvSpPr>
            <p:cNvPr id="34" name="円/楕円 33"/>
            <p:cNvSpPr/>
            <p:nvPr/>
          </p:nvSpPr>
          <p:spPr>
            <a:xfrm>
              <a:off x="7348761" y="1324483"/>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376773" y="1370980"/>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7785115" y="1293405"/>
              <a:ext cx="625413" cy="517753"/>
            </a:xfrm>
            <a:custGeom>
              <a:avLst/>
              <a:gdLst>
                <a:gd name="connsiteX0" fmla="*/ 0 w 3322749"/>
                <a:gd name="connsiteY0" fmla="*/ 349131 h 691313"/>
                <a:gd name="connsiteX1" fmla="*/ 656822 w 3322749"/>
                <a:gd name="connsiteY1" fmla="*/ 1402 h 691313"/>
                <a:gd name="connsiteX2" fmla="*/ 1068946 w 3322749"/>
                <a:gd name="connsiteY2" fmla="*/ 465041 h 691313"/>
                <a:gd name="connsiteX3" fmla="*/ 1571222 w 3322749"/>
                <a:gd name="connsiteY3" fmla="*/ 40038 h 691313"/>
                <a:gd name="connsiteX4" fmla="*/ 1970468 w 3322749"/>
                <a:gd name="connsiteY4" fmla="*/ 542314 h 691313"/>
                <a:gd name="connsiteX5" fmla="*/ 2562896 w 3322749"/>
                <a:gd name="connsiteY5" fmla="*/ 117311 h 691313"/>
                <a:gd name="connsiteX6" fmla="*/ 2910625 w 3322749"/>
                <a:gd name="connsiteY6" fmla="*/ 683982 h 691313"/>
                <a:gd name="connsiteX7" fmla="*/ 3322749 w 3322749"/>
                <a:gd name="connsiteY7" fmla="*/ 387768 h 6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2749" h="691313">
                  <a:moveTo>
                    <a:pt x="0" y="349131"/>
                  </a:moveTo>
                  <a:cubicBezTo>
                    <a:pt x="239332" y="165607"/>
                    <a:pt x="478664" y="-17916"/>
                    <a:pt x="656822" y="1402"/>
                  </a:cubicBezTo>
                  <a:cubicBezTo>
                    <a:pt x="834980" y="20720"/>
                    <a:pt x="916546" y="458602"/>
                    <a:pt x="1068946" y="465041"/>
                  </a:cubicBezTo>
                  <a:cubicBezTo>
                    <a:pt x="1221346" y="471480"/>
                    <a:pt x="1420968" y="27159"/>
                    <a:pt x="1571222" y="40038"/>
                  </a:cubicBezTo>
                  <a:cubicBezTo>
                    <a:pt x="1721476" y="52917"/>
                    <a:pt x="1805189" y="529435"/>
                    <a:pt x="1970468" y="542314"/>
                  </a:cubicBezTo>
                  <a:cubicBezTo>
                    <a:pt x="2135747" y="555193"/>
                    <a:pt x="2406203" y="93700"/>
                    <a:pt x="2562896" y="117311"/>
                  </a:cubicBezTo>
                  <a:cubicBezTo>
                    <a:pt x="2719589" y="140922"/>
                    <a:pt x="2783983" y="638906"/>
                    <a:pt x="2910625" y="683982"/>
                  </a:cubicBezTo>
                  <a:cubicBezTo>
                    <a:pt x="3037267" y="729058"/>
                    <a:pt x="3180008" y="558413"/>
                    <a:pt x="3322749" y="3877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a:off x="8529626" y="1170055"/>
              <a:ext cx="163465" cy="8844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flipV="1">
              <a:off x="7495041" y="1156228"/>
              <a:ext cx="168870" cy="8909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7006107" y="902831"/>
              <a:ext cx="2169469" cy="1387748"/>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0" name="加算記号 9"/>
          <p:cNvSpPr/>
          <p:nvPr/>
        </p:nvSpPr>
        <p:spPr>
          <a:xfrm>
            <a:off x="6774744" y="422973"/>
            <a:ext cx="412124" cy="415499"/>
          </a:xfrm>
          <a:prstGeom prst="mathPlus">
            <a:avLst>
              <a:gd name="adj1" fmla="val 110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正方形/長方形 42"/>
          <p:cNvSpPr/>
          <p:nvPr/>
        </p:nvSpPr>
        <p:spPr>
          <a:xfrm>
            <a:off x="415488" y="5452513"/>
            <a:ext cx="6825022" cy="769441"/>
          </a:xfrm>
          <a:prstGeom prst="rect">
            <a:avLst/>
          </a:prstGeom>
        </p:spPr>
        <p:txBody>
          <a:bodyPr wrap="square">
            <a:spAutoFit/>
          </a:bodyPr>
          <a:lstStyle/>
          <a:p>
            <a:r>
              <a:rPr lang="en-US" altLang="ja-JP" sz="2000" dirty="0" smtClean="0"/>
              <a:t>First step:</a:t>
            </a:r>
          </a:p>
          <a:p>
            <a:r>
              <a:rPr lang="en-US" altLang="ja-JP" sz="2400" dirty="0" smtClean="0"/>
              <a:t>Elucidate pairing dynamics in simple pairing model </a:t>
            </a:r>
            <a:endParaRPr lang="ja-JP" altLang="en-US" sz="2400" dirty="0"/>
          </a:p>
        </p:txBody>
      </p:sp>
    </p:spTree>
    <p:extLst>
      <p:ext uri="{BB962C8B-B14F-4D97-AF65-F5344CB8AC3E}">
        <p14:creationId xmlns:p14="http://schemas.microsoft.com/office/powerpoint/2010/main" val="232279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p:cNvPicPr>
            <a:picLocks noChangeAspect="1"/>
          </p:cNvPicPr>
          <p:nvPr/>
        </p:nvPicPr>
        <p:blipFill>
          <a:blip r:embed="rId3">
            <a:clrChange>
              <a:clrFrom>
                <a:srgbClr val="FFFFFF"/>
              </a:clrFrom>
              <a:clrTo>
                <a:srgbClr val="FFFFFF">
                  <a:alpha val="0"/>
                </a:srgbClr>
              </a:clrTo>
            </a:clrChange>
          </a:blip>
          <a:stretch>
            <a:fillRect/>
          </a:stretch>
        </p:blipFill>
        <p:spPr>
          <a:xfrm>
            <a:off x="1873019" y="1480544"/>
            <a:ext cx="3269612" cy="776690"/>
          </a:xfrm>
          <a:prstGeom prst="rect">
            <a:avLst/>
          </a:prstGeom>
        </p:spPr>
      </p:pic>
      <p:grpSp>
        <p:nvGrpSpPr>
          <p:cNvPr id="97" name="グループ化 96"/>
          <p:cNvGrpSpPr/>
          <p:nvPr/>
        </p:nvGrpSpPr>
        <p:grpSpPr>
          <a:xfrm>
            <a:off x="4863433" y="2395804"/>
            <a:ext cx="1443481" cy="1276239"/>
            <a:chOff x="7006107" y="902831"/>
            <a:chExt cx="2169469" cy="1838202"/>
          </a:xfrm>
        </p:grpSpPr>
        <p:sp>
          <p:nvSpPr>
            <p:cNvPr id="98" name="円/楕円 97"/>
            <p:cNvSpPr/>
            <p:nvPr/>
          </p:nvSpPr>
          <p:spPr>
            <a:xfrm>
              <a:off x="7348761" y="1324483"/>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8376773" y="1370980"/>
              <a:ext cx="461430" cy="427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7785115" y="1293405"/>
              <a:ext cx="625413" cy="517753"/>
            </a:xfrm>
            <a:custGeom>
              <a:avLst/>
              <a:gdLst>
                <a:gd name="connsiteX0" fmla="*/ 0 w 3322749"/>
                <a:gd name="connsiteY0" fmla="*/ 349131 h 691313"/>
                <a:gd name="connsiteX1" fmla="*/ 656822 w 3322749"/>
                <a:gd name="connsiteY1" fmla="*/ 1402 h 691313"/>
                <a:gd name="connsiteX2" fmla="*/ 1068946 w 3322749"/>
                <a:gd name="connsiteY2" fmla="*/ 465041 h 691313"/>
                <a:gd name="connsiteX3" fmla="*/ 1571222 w 3322749"/>
                <a:gd name="connsiteY3" fmla="*/ 40038 h 691313"/>
                <a:gd name="connsiteX4" fmla="*/ 1970468 w 3322749"/>
                <a:gd name="connsiteY4" fmla="*/ 542314 h 691313"/>
                <a:gd name="connsiteX5" fmla="*/ 2562896 w 3322749"/>
                <a:gd name="connsiteY5" fmla="*/ 117311 h 691313"/>
                <a:gd name="connsiteX6" fmla="*/ 2910625 w 3322749"/>
                <a:gd name="connsiteY6" fmla="*/ 683982 h 691313"/>
                <a:gd name="connsiteX7" fmla="*/ 3322749 w 3322749"/>
                <a:gd name="connsiteY7" fmla="*/ 387768 h 6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2749" h="691313">
                  <a:moveTo>
                    <a:pt x="0" y="349131"/>
                  </a:moveTo>
                  <a:cubicBezTo>
                    <a:pt x="239332" y="165607"/>
                    <a:pt x="478664" y="-17916"/>
                    <a:pt x="656822" y="1402"/>
                  </a:cubicBezTo>
                  <a:cubicBezTo>
                    <a:pt x="834980" y="20720"/>
                    <a:pt x="916546" y="458602"/>
                    <a:pt x="1068946" y="465041"/>
                  </a:cubicBezTo>
                  <a:cubicBezTo>
                    <a:pt x="1221346" y="471480"/>
                    <a:pt x="1420968" y="27159"/>
                    <a:pt x="1571222" y="40038"/>
                  </a:cubicBezTo>
                  <a:cubicBezTo>
                    <a:pt x="1721476" y="52917"/>
                    <a:pt x="1805189" y="529435"/>
                    <a:pt x="1970468" y="542314"/>
                  </a:cubicBezTo>
                  <a:cubicBezTo>
                    <a:pt x="2135747" y="555193"/>
                    <a:pt x="2406203" y="93700"/>
                    <a:pt x="2562896" y="117311"/>
                  </a:cubicBezTo>
                  <a:cubicBezTo>
                    <a:pt x="2719589" y="140922"/>
                    <a:pt x="2783983" y="638906"/>
                    <a:pt x="2910625" y="683982"/>
                  </a:cubicBezTo>
                  <a:cubicBezTo>
                    <a:pt x="3037267" y="729058"/>
                    <a:pt x="3180008" y="558413"/>
                    <a:pt x="3322749" y="3877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下矢印 100"/>
            <p:cNvSpPr/>
            <p:nvPr/>
          </p:nvSpPr>
          <p:spPr>
            <a:xfrm>
              <a:off x="8529626" y="1170055"/>
              <a:ext cx="163465" cy="8844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下矢印 101"/>
            <p:cNvSpPr/>
            <p:nvPr/>
          </p:nvSpPr>
          <p:spPr>
            <a:xfrm flipV="1">
              <a:off x="7495041" y="1156228"/>
              <a:ext cx="168870" cy="8909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3" name="テキスト ボックス 102"/>
                <p:cNvSpPr txBox="1"/>
                <p:nvPr/>
              </p:nvSpPr>
              <p:spPr>
                <a:xfrm>
                  <a:off x="8047920" y="902831"/>
                  <a:ext cx="3632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𝑔</m:t>
                        </m:r>
                      </m:oMath>
                    </m:oMathPara>
                  </a14:m>
                  <a:endParaRPr kumimoji="1" lang="ja-JP" altLang="en-US"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8047920" y="902831"/>
                  <a:ext cx="363292"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テキスト ボックス 103"/>
                <p:cNvSpPr txBox="1"/>
                <p:nvPr/>
              </p:nvSpPr>
              <p:spPr>
                <a:xfrm>
                  <a:off x="7322233" y="2304854"/>
                  <a:ext cx="1483971" cy="436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dirty="0" smtClean="0">
                            <a:latin typeface="Cambria Math" panose="02040503050406030204" pitchFamily="18" charset="0"/>
                          </a:rPr>
                          <m:t>𝐽</m:t>
                        </m:r>
                        <m:r>
                          <a:rPr kumimoji="1" lang="en-US" altLang="ja-JP" sz="2000" i="1" dirty="0" smtClean="0">
                            <a:latin typeface="Cambria Math" panose="02040503050406030204" pitchFamily="18" charset="0"/>
                          </a:rPr>
                          <m:t>=0</m:t>
                        </m:r>
                      </m:oMath>
                    </m:oMathPara>
                  </a14:m>
                  <a:endParaRPr kumimoji="1" lang="ja-JP" altLang="en-US" sz="2000" dirty="0"/>
                </a:p>
              </p:txBody>
            </p:sp>
          </mc:Choice>
          <mc:Fallback xmlns="">
            <p:sp>
              <p:nvSpPr>
                <p:cNvPr id="104" name="テキスト ボックス 103"/>
                <p:cNvSpPr txBox="1">
                  <a:spLocks noRot="1" noChangeAspect="1" noMove="1" noResize="1" noEditPoints="1" noAdjustHandles="1" noChangeArrowheads="1" noChangeShapeType="1" noTextEdit="1"/>
                </p:cNvSpPr>
                <p:nvPr/>
              </p:nvSpPr>
              <p:spPr>
                <a:xfrm>
                  <a:off x="7322233" y="2304854"/>
                  <a:ext cx="1483971" cy="436179"/>
                </a:xfrm>
                <a:prstGeom prst="rect">
                  <a:avLst/>
                </a:prstGeom>
                <a:blipFill rotWithShape="0">
                  <a:blip r:embed="rId11"/>
                  <a:stretch>
                    <a:fillRect b="-46000"/>
                  </a:stretch>
                </a:blipFill>
              </p:spPr>
              <p:txBody>
                <a:bodyPr/>
                <a:lstStyle/>
                <a:p>
                  <a:r>
                    <a:rPr lang="ja-JP" altLang="en-US">
                      <a:noFill/>
                    </a:rPr>
                    <a:t> </a:t>
                  </a:r>
                </a:p>
              </p:txBody>
            </p:sp>
          </mc:Fallback>
        </mc:AlternateContent>
        <p:sp>
          <p:nvSpPr>
            <p:cNvPr id="105" name="円/楕円 104"/>
            <p:cNvSpPr/>
            <p:nvPr/>
          </p:nvSpPr>
          <p:spPr>
            <a:xfrm>
              <a:off x="7006107" y="902831"/>
              <a:ext cx="2169469" cy="1387748"/>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cxnSp>
        <p:nvCxnSpPr>
          <p:cNvPr id="13" name="直線コネクタ 12"/>
          <p:cNvCxnSpPr/>
          <p:nvPr/>
        </p:nvCxnSpPr>
        <p:spPr>
          <a:xfrm flipH="1">
            <a:off x="3775685" y="2257234"/>
            <a:ext cx="130692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05" idx="1"/>
          </p:cNvCxnSpPr>
          <p:nvPr/>
        </p:nvCxnSpPr>
        <p:spPr>
          <a:xfrm flipH="1" flipV="1">
            <a:off x="4694300" y="2311042"/>
            <a:ext cx="380526" cy="225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77" name="表 76"/>
              <p:cNvGraphicFramePr>
                <a:graphicFrameLocks noGrp="1"/>
              </p:cNvGraphicFramePr>
              <p:nvPr>
                <p:extLst>
                  <p:ext uri="{D42A27DB-BD31-4B8C-83A1-F6EECF244321}">
                    <p14:modId xmlns:p14="http://schemas.microsoft.com/office/powerpoint/2010/main" val="3023986424"/>
                  </p:ext>
                </p:extLst>
              </p:nvPr>
            </p:nvGraphicFramePr>
            <p:xfrm>
              <a:off x="1148896" y="3822716"/>
              <a:ext cx="5253577" cy="1584960"/>
            </p:xfrm>
            <a:graphic>
              <a:graphicData uri="http://schemas.openxmlformats.org/drawingml/2006/table">
                <a:tbl>
                  <a:tblPr firstRow="1" bandRow="1">
                    <a:tableStyleId>{5FD0F851-EC5A-4D38-B0AD-8093EC10F338}</a:tableStyleId>
                  </a:tblPr>
                  <a:tblGrid>
                    <a:gridCol w="2207870"/>
                    <a:gridCol w="3045707"/>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Initial parameters</a:t>
                          </a:r>
                          <a:endParaRPr kumimoji="1" lang="ja-JP" altLang="en-US" sz="2000" dirty="0"/>
                        </a:p>
                      </a:txBody>
                      <a:tcPr/>
                    </a:tc>
                    <a:tc hMerge="1">
                      <a:txBody>
                        <a:bodyPr/>
                        <a:lstStyle/>
                        <a:p>
                          <a:endParaRPr kumimoji="1" lang="ja-JP" alt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altLang="ja-JP" sz="2000" dirty="0" smtClean="0">
                                    <a:latin typeface="Cambria Math" panose="02040503050406030204" pitchFamily="18" charset="0"/>
                                  </a:rPr>
                                  <m:t>𝑔</m:t>
                                </m:r>
                              </m:oMath>
                            </m:oMathPara>
                          </a14:m>
                          <a:endParaRPr kumimoji="1" lang="ja-JP"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Coupling</a:t>
                          </a:r>
                          <a:r>
                            <a:rPr lang="en-US" altLang="ja-JP" sz="2000" baseline="0" dirty="0" smtClean="0"/>
                            <a:t> constant</a:t>
                          </a:r>
                          <a:endParaRPr lang="en-US" altLang="ja-JP" sz="2000" dirty="0" smtClean="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a:latin typeface="Cambria Math" panose="02040503050406030204" pitchFamily="18" charset="0"/>
                                      </a:rPr>
                                      <m:t>𝜖</m:t>
                                    </m:r>
                                  </m:e>
                                  <m:sub>
                                    <m:r>
                                      <a:rPr lang="en-US" altLang="ja-JP" sz="2000">
                                        <a:latin typeface="Cambria Math" panose="02040503050406030204" pitchFamily="18" charset="0"/>
                                      </a:rPr>
                                      <m:t>𝑙</m:t>
                                    </m:r>
                                  </m:sub>
                                </m:sSub>
                              </m:oMath>
                            </m:oMathPara>
                          </a14:m>
                          <a:endParaRPr kumimoji="1" lang="ja-JP" altLang="en-US" sz="2000" dirty="0"/>
                        </a:p>
                      </a:txBody>
                      <a:tcPr/>
                    </a:tc>
                    <a:tc>
                      <a:txBody>
                        <a:bodyPr/>
                        <a:lstStyle/>
                        <a:p>
                          <a:r>
                            <a:rPr lang="en-US" altLang="ja-JP" sz="2000" dirty="0" smtClean="0"/>
                            <a:t>Single-particle energy</a:t>
                          </a:r>
                          <a:endParaRPr kumimoji="1" lang="ja-JP" altLang="en-US" sz="2000" dirty="0"/>
                        </a:p>
                      </a:txBody>
                      <a:tcPr/>
                    </a:tc>
                  </a:tr>
                  <a:tr h="185420">
                    <a:tc>
                      <a:txBody>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m:rPr>
                                        <m:sty m:val="p"/>
                                      </m:rPr>
                                      <a:rPr lang="en-US" altLang="ja-JP" sz="2000">
                                        <a:latin typeface="Cambria Math" panose="02040503050406030204" pitchFamily="18" charset="0"/>
                                      </a:rPr>
                                      <m:t>Ω</m:t>
                                    </m:r>
                                  </m:e>
                                  <m:sub>
                                    <m:r>
                                      <a:rPr lang="en-US" altLang="ja-JP" sz="2000">
                                        <a:latin typeface="Cambria Math" panose="02040503050406030204" pitchFamily="18" charset="0"/>
                                      </a:rPr>
                                      <m:t>𝑙</m:t>
                                    </m:r>
                                  </m:sub>
                                </m:sSub>
                                <m:r>
                                  <a:rPr lang="en-US" altLang="ja-JP" sz="2000" smtClean="0">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i="1" smtClean="0">
                                        <a:latin typeface="Cambria Math" panose="02040503050406030204" pitchFamily="18" charset="0"/>
                                      </a:rPr>
                                      <m:t>𝑗</m:t>
                                    </m:r>
                                  </m:e>
                                  <m:sub>
                                    <m:r>
                                      <a:rPr lang="en-US" altLang="ja-JP" sz="2000" b="0" i="1" smtClean="0">
                                        <a:latin typeface="Cambria Math" panose="02040503050406030204" pitchFamily="18" charset="0"/>
                                      </a:rPr>
                                      <m:t>𝑙</m:t>
                                    </m:r>
                                  </m:sub>
                                </m:sSub>
                                <m:r>
                                  <a:rPr lang="en-US" altLang="ja-JP" sz="2000" smtClean="0">
                                    <a:latin typeface="Cambria Math" panose="02040503050406030204" pitchFamily="18" charset="0"/>
                                  </a:rPr>
                                  <m:t>+1/2</m:t>
                                </m:r>
                              </m:oMath>
                            </m:oMathPara>
                          </a14:m>
                          <a:endParaRPr kumimoji="1" lang="ja-JP"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Degeneracy</a:t>
                          </a:r>
                          <a:r>
                            <a:rPr kumimoji="1" lang="en-US" altLang="ja-JP" sz="2000" baseline="0" dirty="0" smtClean="0"/>
                            <a:t> </a:t>
                          </a:r>
                          <a:endParaRPr kumimoji="1" lang="en-US" altLang="ja-JP" sz="2000" dirty="0" smtClean="0"/>
                        </a:p>
                      </a:txBody>
                      <a:tcPr/>
                    </a:tc>
                  </a:tr>
                </a:tbl>
              </a:graphicData>
            </a:graphic>
          </p:graphicFrame>
        </mc:Choice>
        <mc:Fallback xmlns="">
          <p:graphicFrame>
            <p:nvGraphicFramePr>
              <p:cNvPr id="77" name="表 76"/>
              <p:cNvGraphicFramePr>
                <a:graphicFrameLocks noGrp="1"/>
              </p:cNvGraphicFramePr>
              <p:nvPr>
                <p:extLst>
                  <p:ext uri="{D42A27DB-BD31-4B8C-83A1-F6EECF244321}">
                    <p14:modId xmlns:p14="http://schemas.microsoft.com/office/powerpoint/2010/main" val="3023986424"/>
                  </p:ext>
                </p:extLst>
              </p:nvPr>
            </p:nvGraphicFramePr>
            <p:xfrm>
              <a:off x="1148896" y="3822716"/>
              <a:ext cx="5253577" cy="1584960"/>
            </p:xfrm>
            <a:graphic>
              <a:graphicData uri="http://schemas.openxmlformats.org/drawingml/2006/table">
                <a:tbl>
                  <a:tblPr firstRow="1" bandRow="1">
                    <a:tableStyleId>{5FD0F851-EC5A-4D38-B0AD-8093EC10F338}</a:tableStyleId>
                  </a:tblPr>
                  <a:tblGrid>
                    <a:gridCol w="2207870"/>
                    <a:gridCol w="3045707"/>
                  </a:tblGrid>
                  <a:tr h="3962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Initial parameters</a:t>
                          </a:r>
                          <a:endParaRPr kumimoji="1" lang="ja-JP" altLang="en-US" sz="2000" dirty="0"/>
                        </a:p>
                      </a:txBody>
                      <a:tcPr/>
                    </a:tc>
                    <a:tc hMerge="1">
                      <a:txBody>
                        <a:bodyPr/>
                        <a:lstStyle/>
                        <a:p>
                          <a:endParaRPr kumimoji="1" lang="ja-JP" altLang="en-US" dirty="0"/>
                        </a:p>
                      </a:txBody>
                      <a:tcPr/>
                    </a:tc>
                  </a:tr>
                  <a:tr h="396240">
                    <a:tc>
                      <a:txBody>
                        <a:bodyPr/>
                        <a:lstStyle/>
                        <a:p>
                          <a:endParaRPr lang="en-US"/>
                        </a:p>
                      </a:txBody>
                      <a:tcPr>
                        <a:blipFill rotWithShape="0">
                          <a:blip r:embed="rId12"/>
                          <a:stretch>
                            <a:fillRect t="-106061" r="-138017" b="-22272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Coupling</a:t>
                          </a:r>
                          <a:r>
                            <a:rPr lang="en-US" altLang="ja-JP" sz="2000" baseline="0" dirty="0" smtClean="0"/>
                            <a:t> constant</a:t>
                          </a:r>
                          <a:endParaRPr lang="en-US" altLang="ja-JP" sz="2000" dirty="0" smtClean="0"/>
                        </a:p>
                      </a:txBody>
                      <a:tcPr/>
                    </a:tc>
                  </a:tr>
                  <a:tr h="396240">
                    <a:tc>
                      <a:txBody>
                        <a:bodyPr/>
                        <a:lstStyle/>
                        <a:p>
                          <a:endParaRPr lang="en-US"/>
                        </a:p>
                      </a:txBody>
                      <a:tcPr>
                        <a:blipFill rotWithShape="0">
                          <a:blip r:embed="rId12"/>
                          <a:stretch>
                            <a:fillRect t="-209231" r="-138017" b="-126154"/>
                          </a:stretch>
                        </a:blipFill>
                      </a:tcPr>
                    </a:tc>
                    <a:tc>
                      <a:txBody>
                        <a:bodyPr/>
                        <a:lstStyle/>
                        <a:p>
                          <a:r>
                            <a:rPr lang="en-US" altLang="ja-JP" sz="2000" dirty="0" smtClean="0"/>
                            <a:t>Single-particle energy</a:t>
                          </a:r>
                          <a:endParaRPr kumimoji="1" lang="ja-JP" altLang="en-US" sz="2000" dirty="0"/>
                        </a:p>
                      </a:txBody>
                      <a:tcPr/>
                    </a:tc>
                  </a:tr>
                  <a:tr h="396240">
                    <a:tc>
                      <a:txBody>
                        <a:bodyPr/>
                        <a:lstStyle/>
                        <a:p>
                          <a:endParaRPr lang="en-US"/>
                        </a:p>
                      </a:txBody>
                      <a:tcPr>
                        <a:blipFill rotWithShape="0">
                          <a:blip r:embed="rId12"/>
                          <a:stretch>
                            <a:fillRect t="-309231" r="-138017" b="-26154"/>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Degeneracy</a:t>
                          </a:r>
                          <a:r>
                            <a:rPr kumimoji="1" lang="en-US" altLang="ja-JP" sz="2000" baseline="0" dirty="0" smtClean="0"/>
                            <a:t> </a:t>
                          </a:r>
                          <a:endParaRPr kumimoji="1" lang="en-US" altLang="ja-JP" sz="2000" dirty="0" smtClean="0"/>
                        </a:p>
                      </a:txBody>
                      <a:tcPr/>
                    </a:tc>
                  </a:tr>
                </a:tbl>
              </a:graphicData>
            </a:graphic>
          </p:graphicFrame>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2114846" y="5555734"/>
                <a:ext cx="3740746" cy="646331"/>
              </a:xfrm>
              <a:prstGeom prst="rect">
                <a:avLst/>
              </a:prstGeom>
              <a:noFill/>
            </p:spPr>
            <p:txBody>
              <a:bodyPr wrap="square" rtlCol="0">
                <a:spAutoFit/>
              </a:bodyPr>
              <a:lstStyle/>
              <a:p>
                <a14:m>
                  <m:oMath xmlns:m="http://schemas.openxmlformats.org/officeDocument/2006/math">
                    <m:r>
                      <a:rPr lang="en-US" altLang="ja-JP" dirty="0">
                        <a:latin typeface="Cambria Math" panose="02040503050406030204" pitchFamily="18" charset="0"/>
                      </a:rPr>
                      <m:t>𝑙</m:t>
                    </m:r>
                  </m:oMath>
                </a14:m>
                <a:r>
                  <a:rPr lang="en-US" altLang="ja-JP" dirty="0" smtClean="0"/>
                  <a:t>: Label </a:t>
                </a:r>
                <a:r>
                  <a:rPr lang="en-US" altLang="ja-JP" dirty="0"/>
                  <a:t>of energy </a:t>
                </a:r>
                <a:r>
                  <a:rPr lang="en-US" altLang="ja-JP" dirty="0" smtClean="0"/>
                  <a:t>level</a:t>
                </a:r>
              </a:p>
              <a:p>
                <a14:m>
                  <m:oMath xmlns:m="http://schemas.openxmlformats.org/officeDocument/2006/math">
                    <m:sSub>
                      <m:sSubPr>
                        <m:ctrlPr>
                          <a:rPr lang="en-US" altLang="ja-JP" i="1">
                            <a:latin typeface="Cambria Math" panose="02040503050406030204" pitchFamily="18" charset="0"/>
                          </a:rPr>
                        </m:ctrlPr>
                      </m:sSubPr>
                      <m:e>
                        <m:r>
                          <a:rPr lang="en-US" altLang="ja-JP">
                            <a:latin typeface="Cambria Math" panose="02040503050406030204" pitchFamily="18" charset="0"/>
                          </a:rPr>
                          <m:t>𝜈</m:t>
                        </m:r>
                      </m:e>
                      <m:sub>
                        <m:r>
                          <a:rPr lang="en-US" altLang="ja-JP">
                            <a:latin typeface="Cambria Math" panose="02040503050406030204" pitchFamily="18" charset="0"/>
                          </a:rPr>
                          <m:t>𝑙</m:t>
                        </m:r>
                      </m:sub>
                    </m:sSub>
                  </m:oMath>
                </a14:m>
                <a:r>
                  <a:rPr lang="en-US" altLang="ja-JP" dirty="0" smtClean="0"/>
                  <a:t>: </a:t>
                </a:r>
                <a:r>
                  <a:rPr lang="en-US" altLang="ja-JP" dirty="0"/>
                  <a:t>Seniority (unpaired particles</a:t>
                </a:r>
                <a:r>
                  <a:rPr lang="en-US" altLang="ja-JP" dirty="0" smtClean="0"/>
                  <a:t>)</a:t>
                </a:r>
                <a:endParaRPr lang="en-US" altLang="ja-JP"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2114846" y="5555734"/>
                <a:ext cx="3740746" cy="646331"/>
              </a:xfrm>
              <a:prstGeom prst="rect">
                <a:avLst/>
              </a:prstGeom>
              <a:blipFill rotWithShape="0">
                <a:blip r:embed="rId13"/>
                <a:stretch>
                  <a:fillRect t="-4717" b="-14151"/>
                </a:stretch>
              </a:blipFill>
            </p:spPr>
            <p:txBody>
              <a:bodyPr/>
              <a:lstStyle/>
              <a:p>
                <a:r>
                  <a:rPr lang="en-US">
                    <a:noFill/>
                  </a:rPr>
                  <a:t> </a:t>
                </a:r>
              </a:p>
            </p:txBody>
          </p:sp>
        </mc:Fallback>
      </mc:AlternateContent>
      <p:pic>
        <p:nvPicPr>
          <p:cNvPr id="5" name="図 4"/>
          <p:cNvPicPr>
            <a:picLocks noChangeAspect="1"/>
          </p:cNvPicPr>
          <p:nvPr/>
        </p:nvPicPr>
        <p:blipFill>
          <a:blip r:embed="rId14">
            <a:clrChange>
              <a:clrFrom>
                <a:srgbClr val="FFFFFF"/>
              </a:clrFrom>
              <a:clrTo>
                <a:srgbClr val="FFFFFF">
                  <a:alpha val="0"/>
                </a:srgbClr>
              </a:clrTo>
            </a:clrChange>
          </a:blip>
          <a:stretch>
            <a:fillRect/>
          </a:stretch>
        </p:blipFill>
        <p:spPr>
          <a:xfrm>
            <a:off x="2266393" y="2431959"/>
            <a:ext cx="2356145" cy="937251"/>
          </a:xfrm>
          <a:prstGeom prst="rect">
            <a:avLst/>
          </a:prstGeom>
        </p:spPr>
      </p:pic>
      <p:sp>
        <p:nvSpPr>
          <p:cNvPr id="22" name="タイトル 1"/>
          <p:cNvSpPr>
            <a:spLocks noGrp="1"/>
          </p:cNvSpPr>
          <p:nvPr>
            <p:ph type="title"/>
          </p:nvPr>
        </p:nvSpPr>
        <p:spPr>
          <a:xfrm>
            <a:off x="200420" y="-8866"/>
            <a:ext cx="7886700" cy="1325563"/>
          </a:xfrm>
        </p:spPr>
        <p:txBody>
          <a:bodyPr>
            <a:normAutofit/>
          </a:bodyPr>
          <a:lstStyle/>
          <a:p>
            <a:r>
              <a:rPr lang="en-US" altLang="ja-JP" sz="3200" u="sng" dirty="0"/>
              <a:t>Richardson</a:t>
            </a:r>
            <a:r>
              <a:rPr lang="ja-JP" altLang="en-US" sz="3200" u="sng" dirty="0"/>
              <a:t> </a:t>
            </a:r>
            <a:r>
              <a:rPr lang="en-US" altLang="ja-JP" sz="3200" u="sng" dirty="0"/>
              <a:t>model </a:t>
            </a:r>
            <a:br>
              <a:rPr lang="en-US" altLang="ja-JP" sz="3200" u="sng" dirty="0"/>
            </a:br>
            <a:r>
              <a:rPr lang="en-US" altLang="ja-JP" sz="2800" dirty="0"/>
              <a:t>(pairing model, multi-seniority model)</a:t>
            </a:r>
            <a:endParaRPr lang="ja-JP" altLang="en-US" sz="2800" dirty="0"/>
          </a:p>
        </p:txBody>
      </p:sp>
    </p:spTree>
    <p:extLst>
      <p:ext uri="{BB962C8B-B14F-4D97-AF65-F5344CB8AC3E}">
        <p14:creationId xmlns:p14="http://schemas.microsoft.com/office/powerpoint/2010/main" val="2253094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830" y="2"/>
            <a:ext cx="7886700" cy="1325563"/>
          </a:xfrm>
        </p:spPr>
        <p:txBody>
          <a:bodyPr/>
          <a:lstStyle/>
          <a:p>
            <a:r>
              <a:rPr lang="en-US" altLang="ja-JP" sz="3200" u="sng" dirty="0" smtClean="0"/>
              <a:t>Outline</a:t>
            </a:r>
            <a:r>
              <a:rPr kumimoji="1" lang="en-US" altLang="ja-JP" u="sng" dirty="0" smtClean="0">
                <a:solidFill>
                  <a:schemeClr val="bg1">
                    <a:lumMod val="50000"/>
                  </a:schemeClr>
                </a:solidFill>
              </a:rPr>
              <a:t> </a:t>
            </a:r>
            <a:endParaRPr kumimoji="1" lang="ja-JP" altLang="en-US" u="sng" dirty="0">
              <a:solidFill>
                <a:schemeClr val="bg1">
                  <a:lumMod val="50000"/>
                </a:schemeClr>
              </a:solidFill>
            </a:endParaRPr>
          </a:p>
        </p:txBody>
      </p:sp>
      <p:sp>
        <p:nvSpPr>
          <p:cNvPr id="3" name="コンテンツ プレースホルダー 2"/>
          <p:cNvSpPr>
            <a:spLocks noGrp="1"/>
          </p:cNvSpPr>
          <p:nvPr>
            <p:ph idx="1"/>
          </p:nvPr>
        </p:nvSpPr>
        <p:spPr>
          <a:xfrm>
            <a:off x="628650" y="1099485"/>
            <a:ext cx="7654880" cy="1064166"/>
          </a:xfrm>
        </p:spPr>
        <p:txBody>
          <a:bodyPr>
            <a:normAutofit/>
          </a:bodyPr>
          <a:lstStyle/>
          <a:p>
            <a:r>
              <a:rPr lang="en-US" altLang="ja-JP" dirty="0" smtClean="0">
                <a:solidFill>
                  <a:schemeClr val="bg2">
                    <a:lumMod val="90000"/>
                  </a:schemeClr>
                </a:solidFill>
                <a:latin typeface="Arial Black" panose="020B0A04020102020204" pitchFamily="34" charset="0"/>
              </a:rPr>
              <a:t>Introduction</a:t>
            </a:r>
          </a:p>
          <a:p>
            <a:pPr marL="457200" lvl="1" indent="0">
              <a:buNone/>
            </a:pPr>
            <a:r>
              <a:rPr lang="en-US" altLang="ja-JP" sz="2000" dirty="0" smtClean="0">
                <a:solidFill>
                  <a:schemeClr val="bg2">
                    <a:lumMod val="90000"/>
                  </a:schemeClr>
                </a:solidFill>
                <a:latin typeface="Arial Black" panose="020B0A04020102020204" pitchFamily="34" charset="0"/>
              </a:rPr>
              <a:t>Pairing collective motion, Motivation</a:t>
            </a:r>
          </a:p>
        </p:txBody>
      </p:sp>
      <p:sp>
        <p:nvSpPr>
          <p:cNvPr id="5" name="正方形/長方形 4"/>
          <p:cNvSpPr/>
          <p:nvPr/>
        </p:nvSpPr>
        <p:spPr>
          <a:xfrm>
            <a:off x="628650" y="2346608"/>
            <a:ext cx="8051712" cy="2123658"/>
          </a:xfrm>
          <a:prstGeom prst="rect">
            <a:avLst/>
          </a:prstGeom>
        </p:spPr>
        <p:txBody>
          <a:bodyPr wrap="square">
            <a:spAutoFit/>
          </a:bodyPr>
          <a:lstStyle/>
          <a:p>
            <a:pPr marL="457200" indent="-457200">
              <a:buFont typeface="Arial" panose="020B0604020202020204" pitchFamily="34" charset="0"/>
              <a:buChar char="•"/>
            </a:pPr>
            <a:r>
              <a:rPr kumimoji="1" lang="en-US" altLang="ja-JP" sz="2800" dirty="0" smtClean="0">
                <a:solidFill>
                  <a:schemeClr val="accent2">
                    <a:lumMod val="50000"/>
                  </a:schemeClr>
                </a:solidFill>
                <a:latin typeface="Arial Black" panose="020B0A04020102020204" pitchFamily="34" charset="0"/>
              </a:rPr>
              <a:t>Dynamics in nuclear pairing model</a:t>
            </a:r>
          </a:p>
          <a:p>
            <a:pPr marL="971550" lvl="1" indent="-514350">
              <a:buFont typeface="+mj-lt"/>
              <a:buAutoNum type="arabicPeriod"/>
            </a:pPr>
            <a:r>
              <a:rPr kumimoji="1" lang="en-US" altLang="ja-JP" sz="2400" dirty="0">
                <a:solidFill>
                  <a:schemeClr val="accent2">
                    <a:lumMod val="75000"/>
                  </a:schemeClr>
                </a:solidFill>
                <a:latin typeface="Arial Black" panose="020B0A04020102020204" pitchFamily="34" charset="0"/>
              </a:rPr>
              <a:t>E</a:t>
            </a:r>
            <a:r>
              <a:rPr kumimoji="1" lang="en-US" altLang="ja-JP" sz="2400" dirty="0" smtClean="0">
                <a:solidFill>
                  <a:schemeClr val="accent2">
                    <a:lumMod val="75000"/>
                  </a:schemeClr>
                </a:solidFill>
                <a:latin typeface="Arial Black" panose="020B0A04020102020204" pitchFamily="34" charset="0"/>
              </a:rPr>
              <a:t>xact solution</a:t>
            </a:r>
          </a:p>
          <a:p>
            <a:pPr marL="971550" lvl="1" indent="-514350">
              <a:buFont typeface="+mj-lt"/>
              <a:buAutoNum type="arabicPeriod"/>
            </a:pPr>
            <a:r>
              <a:rPr kumimoji="1" lang="en-US" altLang="ja-JP" sz="2400" dirty="0">
                <a:solidFill>
                  <a:schemeClr val="bg2">
                    <a:lumMod val="90000"/>
                  </a:schemeClr>
                </a:solidFill>
                <a:latin typeface="Arial Black" panose="020B0A04020102020204" pitchFamily="34" charset="0"/>
              </a:rPr>
              <a:t>Approximation </a:t>
            </a:r>
            <a:r>
              <a:rPr kumimoji="1" lang="en-US" altLang="ja-JP" sz="2400" dirty="0" smtClean="0">
                <a:solidFill>
                  <a:schemeClr val="bg2">
                    <a:lumMod val="90000"/>
                  </a:schemeClr>
                </a:solidFill>
                <a:latin typeface="Arial Black" panose="020B0A04020102020204" pitchFamily="34" charset="0"/>
              </a:rPr>
              <a:t>method</a:t>
            </a:r>
          </a:p>
          <a:p>
            <a:endParaRPr kumimoji="1" lang="en-US" altLang="ja-JP" sz="2800" dirty="0">
              <a:solidFill>
                <a:schemeClr val="accent2">
                  <a:lumMod val="50000"/>
                </a:schemeClr>
              </a:solidFill>
              <a:latin typeface="Arial Black" panose="020B0A04020102020204" pitchFamily="34" charset="0"/>
            </a:endParaRPr>
          </a:p>
          <a:p>
            <a:pPr marL="457200" indent="-457200">
              <a:buFont typeface="Arial" panose="020B0604020202020204" pitchFamily="34" charset="0"/>
              <a:buChar char="•"/>
            </a:pPr>
            <a:r>
              <a:rPr kumimoji="1" lang="en-US" altLang="ja-JP" sz="2800" dirty="0" smtClean="0">
                <a:solidFill>
                  <a:schemeClr val="bg2">
                    <a:lumMod val="90000"/>
                  </a:schemeClr>
                </a:solidFill>
                <a:latin typeface="Arial Black" panose="020B0A04020102020204" pitchFamily="34" charset="0"/>
              </a:rPr>
              <a:t>Summary</a:t>
            </a:r>
            <a:r>
              <a:rPr kumimoji="1" lang="en-US" altLang="ja-JP" sz="2800" dirty="0" smtClean="0">
                <a:solidFill>
                  <a:schemeClr val="accent2">
                    <a:lumMod val="50000"/>
                  </a:schemeClr>
                </a:solidFill>
                <a:latin typeface="Arial Black" panose="020B0A04020102020204" pitchFamily="34" charset="0"/>
              </a:rPr>
              <a:t> </a:t>
            </a:r>
            <a:endParaRPr kumimoji="1" lang="ja-JP" altLang="en-US" sz="28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248269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738" y="1728629"/>
            <a:ext cx="4391696" cy="2655604"/>
          </a:xfrm>
          <a:prstGeom prst="rect">
            <a:avLst/>
          </a:prstGeom>
        </p:spPr>
      </p:pic>
      <p:sp>
        <p:nvSpPr>
          <p:cNvPr id="7" name="コンテンツ プレースホルダー 2"/>
          <p:cNvSpPr txBox="1">
            <a:spLocks/>
          </p:cNvSpPr>
          <p:nvPr/>
        </p:nvSpPr>
        <p:spPr>
          <a:xfrm>
            <a:off x="1812689" y="1033177"/>
            <a:ext cx="1239605" cy="462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smtClean="0"/>
              <a:t>Single-j</a:t>
            </a:r>
            <a:endParaRPr lang="en-US" sz="2400" dirty="0">
              <a:solidFill>
                <a:schemeClr val="tx1">
                  <a:lumMod val="65000"/>
                  <a:lumOff val="35000"/>
                </a:schemeClr>
              </a:solidFill>
            </a:endParaRPr>
          </a:p>
          <a:p>
            <a:pPr marL="0" indent="0">
              <a:buNone/>
            </a:pPr>
            <a:endParaRPr lang="ja-JP" altLang="en-US" dirty="0">
              <a:solidFill>
                <a:schemeClr val="tx1"/>
              </a:solidFill>
            </a:endParaRPr>
          </a:p>
        </p:txBody>
      </p:sp>
      <p:sp>
        <p:nvSpPr>
          <p:cNvPr id="8" name="コンテンツ プレースホルダー 2"/>
          <p:cNvSpPr txBox="1">
            <a:spLocks/>
          </p:cNvSpPr>
          <p:nvPr/>
        </p:nvSpPr>
        <p:spPr>
          <a:xfrm>
            <a:off x="6449684" y="1044623"/>
            <a:ext cx="1200971" cy="450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smtClean="0"/>
              <a:t>Multi-j</a:t>
            </a:r>
            <a:endParaRPr lang="en-US" sz="2400" dirty="0">
              <a:solidFill>
                <a:schemeClr val="tx1">
                  <a:lumMod val="65000"/>
                  <a:lumOff val="35000"/>
                </a:schemeClr>
              </a:solidFill>
            </a:endParaRPr>
          </a:p>
        </p:txBody>
      </p:sp>
      <p:sp>
        <p:nvSpPr>
          <p:cNvPr id="2" name="正方形/長方形 1"/>
          <p:cNvSpPr/>
          <p:nvPr/>
        </p:nvSpPr>
        <p:spPr>
          <a:xfrm>
            <a:off x="172669" y="5375736"/>
            <a:ext cx="6910097" cy="461665"/>
          </a:xfrm>
          <a:prstGeom prst="rect">
            <a:avLst/>
          </a:prstGeom>
        </p:spPr>
        <p:txBody>
          <a:bodyPr wrap="none">
            <a:spAutoFit/>
          </a:bodyPr>
          <a:lstStyle/>
          <a:p>
            <a:r>
              <a:rPr lang="en-US" altLang="ja-JP" sz="2400" dirty="0" smtClean="0">
                <a:sym typeface="Wingdings" panose="05000000000000000000" pitchFamily="2" charset="2"/>
              </a:rPr>
              <a:t> We study the properties of collective excited states</a:t>
            </a:r>
            <a:endParaRPr lang="en-US" altLang="ja-JP" sz="2400" dirty="0"/>
          </a:p>
        </p:txBody>
      </p:sp>
      <mc:AlternateContent xmlns:mc="http://schemas.openxmlformats.org/markup-compatibility/2006" xmlns:a14="http://schemas.microsoft.com/office/drawing/2010/main">
        <mc:Choice Requires="a14">
          <p:sp>
            <p:nvSpPr>
              <p:cNvPr id="5" name="正方形/長方形 4"/>
              <p:cNvSpPr/>
              <p:nvPr/>
            </p:nvSpPr>
            <p:spPr>
              <a:xfrm>
                <a:off x="284428" y="4899218"/>
                <a:ext cx="8029977" cy="461665"/>
              </a:xfrm>
              <a:prstGeom prst="rect">
                <a:avLst/>
              </a:prstGeom>
              <a:ln w="28575">
                <a:solidFill>
                  <a:srgbClr val="C55A11"/>
                </a:solidFill>
              </a:ln>
              <a:effectLst/>
            </p:spPr>
            <p:txBody>
              <a:bodyPr wrap="square">
                <a:spAutoFit/>
              </a:bodyPr>
              <a:lstStyle/>
              <a:p>
                <a:r>
                  <a:rPr lang="en-US" altLang="ja-JP" sz="2400" dirty="0" smtClean="0"/>
                  <a:t>Collective excited states emerge in multi-level (</a:t>
                </a:r>
                <a14:m>
                  <m:oMath xmlns:m="http://schemas.openxmlformats.org/officeDocument/2006/math">
                    <m:r>
                      <a:rPr lang="en-US" altLang="ja-JP" sz="2400" b="0" i="1" smtClean="0">
                        <a:latin typeface="Cambria Math" panose="02040503050406030204" pitchFamily="18" charset="0"/>
                      </a:rPr>
                      <m:t>𝐿</m:t>
                    </m:r>
                    <m:r>
                      <a:rPr lang="en-US" altLang="ja-JP" sz="2400" b="0" i="1" smtClean="0">
                        <a:latin typeface="Cambria Math" panose="02040503050406030204" pitchFamily="18" charset="0"/>
                      </a:rPr>
                      <m:t>≥2</m:t>
                    </m:r>
                  </m:oMath>
                </a14:m>
                <a:r>
                  <a:rPr lang="en-US" altLang="ja-JP" sz="2400" dirty="0" smtClean="0"/>
                  <a:t>) </a:t>
                </a:r>
                <a:r>
                  <a:rPr lang="en-US" altLang="ja-JP" sz="2400" dirty="0"/>
                  <a:t>system!</a:t>
                </a:r>
              </a:p>
            </p:txBody>
          </p:sp>
        </mc:Choice>
        <mc:Fallback xmlns="">
          <p:sp>
            <p:nvSpPr>
              <p:cNvPr id="5" name="正方形/長方形 4"/>
              <p:cNvSpPr>
                <a:spLocks noRot="1" noChangeAspect="1" noMove="1" noResize="1" noEditPoints="1" noAdjustHandles="1" noChangeArrowheads="1" noChangeShapeType="1" noTextEdit="1"/>
              </p:cNvSpPr>
              <p:nvPr/>
            </p:nvSpPr>
            <p:spPr>
              <a:xfrm>
                <a:off x="284428" y="4899218"/>
                <a:ext cx="8029977" cy="461665"/>
              </a:xfrm>
              <a:prstGeom prst="rect">
                <a:avLst/>
              </a:prstGeom>
              <a:blipFill rotWithShape="0">
                <a:blip r:embed="rId4"/>
                <a:stretch>
                  <a:fillRect l="-1059" t="-7500" b="-25000"/>
                </a:stretch>
              </a:blipFill>
              <a:ln w="28575">
                <a:solidFill>
                  <a:srgbClr val="C55A11"/>
                </a:solidFill>
              </a:ln>
              <a:effectLst/>
            </p:spPr>
            <p:txBody>
              <a:bodyPr/>
              <a:lstStyle/>
              <a:p>
                <a:r>
                  <a:rPr lang="en-US">
                    <a:noFill/>
                  </a:rPr>
                  <a:t> </a:t>
                </a:r>
              </a:p>
            </p:txBody>
          </p:sp>
        </mc:Fallback>
      </mc:AlternateContent>
      <p:sp>
        <p:nvSpPr>
          <p:cNvPr id="13" name="タイトル 1"/>
          <p:cNvSpPr>
            <a:spLocks noGrp="1"/>
          </p:cNvSpPr>
          <p:nvPr>
            <p:ph type="title"/>
          </p:nvPr>
        </p:nvSpPr>
        <p:spPr>
          <a:xfrm>
            <a:off x="162082" y="14253"/>
            <a:ext cx="2890212" cy="785678"/>
          </a:xfrm>
        </p:spPr>
        <p:txBody>
          <a:bodyPr>
            <a:normAutofit/>
          </a:bodyPr>
          <a:lstStyle/>
          <a:p>
            <a:r>
              <a:rPr lang="en-US" altLang="ja-JP" sz="3200" u="sng" dirty="0" smtClean="0"/>
              <a:t>Energy spectra</a:t>
            </a:r>
            <a:endParaRPr kumimoji="1" lang="ja-JP" altLang="en-US" sz="3200" u="sng" dirty="0"/>
          </a:p>
        </p:txBody>
      </p:sp>
      <p:pic>
        <p:nvPicPr>
          <p:cNvPr id="10" name="図 9"/>
          <p:cNvPicPr>
            <a:picLocks noChangeAspect="1"/>
          </p:cNvPicPr>
          <p:nvPr/>
        </p:nvPicPr>
        <p:blipFill>
          <a:blip r:embed="rId5"/>
          <a:stretch>
            <a:fillRect/>
          </a:stretch>
        </p:blipFill>
        <p:spPr>
          <a:xfrm>
            <a:off x="133586" y="1728628"/>
            <a:ext cx="4193715" cy="2489275"/>
          </a:xfrm>
          <a:prstGeom prst="rect">
            <a:avLst/>
          </a:prstGeom>
        </p:spPr>
      </p:pic>
    </p:spTree>
    <p:extLst>
      <p:ext uri="{BB962C8B-B14F-4D97-AF65-F5344CB8AC3E}">
        <p14:creationId xmlns:p14="http://schemas.microsoft.com/office/powerpoint/2010/main" val="202375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8" name="正方形/長方形 77"/>
              <p:cNvSpPr/>
              <p:nvPr/>
            </p:nvSpPr>
            <p:spPr>
              <a:xfrm>
                <a:off x="2706573" y="3741495"/>
                <a:ext cx="3335905" cy="987193"/>
              </a:xfrm>
              <a:prstGeom prst="rect">
                <a:avLst/>
              </a:prstGeom>
              <a:solidFill>
                <a:schemeClr val="accent1">
                  <a:lumMod val="20000"/>
                  <a:lumOff val="80000"/>
                </a:schemeClr>
              </a:solidFill>
            </p:spPr>
            <p:txBody>
              <a:bodyPr wrap="square">
                <a:spAutoFit/>
              </a:bodyPr>
              <a:lstStyle/>
              <a:p>
                <a:r>
                  <a:rPr lang="en-US" altLang="ja-JP" dirty="0" err="1" smtClean="0"/>
                  <a:t>g.s</a:t>
                </a:r>
                <a:r>
                  <a:rPr lang="en-US" altLang="ja-JP" dirty="0" smtClean="0"/>
                  <a:t>. </a:t>
                </a:r>
                <a:r>
                  <a:rPr lang="en-US" altLang="ja-JP" dirty="0"/>
                  <a:t>i</a:t>
                </a:r>
                <a:r>
                  <a:rPr lang="en-US" altLang="ja-JP" dirty="0" smtClean="0"/>
                  <a:t>n closed shell system:</a:t>
                </a:r>
                <a:endParaRPr lang="en-US" altLang="ja-JP"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𝑥</m:t>
                      </m:r>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𝑔</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𝑐</m:t>
                              </m:r>
                            </m:sub>
                          </m:sSub>
                        </m:den>
                      </m:f>
                      <m:r>
                        <a:rPr lang="en-US" altLang="ja-JP" b="0" i="1" smtClean="0">
                          <a:latin typeface="Cambria Math" panose="02040503050406030204" pitchFamily="18" charset="0"/>
                        </a:rPr>
                        <m:t>    </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panose="02040503050406030204" pitchFamily="18" charset="0"/>
                                </a:rPr>
                                <m:t>𝑥</m:t>
                              </m:r>
                              <m:r>
                                <a:rPr lang="en-US" altLang="ja-JP" i="1">
                                  <a:latin typeface="Cambria Math" panose="02040503050406030204" pitchFamily="18" charset="0"/>
                                </a:rPr>
                                <m:t>&lt;1  </m:t>
                              </m:r>
                              <m:r>
                                <m:rPr>
                                  <m:sty m:val="p"/>
                                </m:rPr>
                                <a:rPr lang="en-US" altLang="ja-JP">
                                  <a:latin typeface="Cambria Math" panose="02040503050406030204" pitchFamily="18" charset="0"/>
                                </a:rPr>
                                <m:t>normal</m:t>
                              </m:r>
                              <m:r>
                                <a:rPr lang="en-US" altLang="ja-JP">
                                  <a:latin typeface="Cambria Math" panose="02040503050406030204" pitchFamily="18" charset="0"/>
                                </a:rPr>
                                <m:t> </m:t>
                              </m:r>
                              <m:r>
                                <m:rPr>
                                  <m:sty m:val="p"/>
                                </m:rPr>
                                <a:rPr lang="en-US" altLang="ja-JP">
                                  <a:latin typeface="Cambria Math" panose="02040503050406030204" pitchFamily="18" charset="0"/>
                                </a:rPr>
                                <m:t>state</m:t>
                              </m:r>
                              <m:r>
                                <a:rPr lang="en-US" altLang="ja-JP">
                                  <a:latin typeface="Cambria Math" panose="02040503050406030204" pitchFamily="18" charset="0"/>
                                </a:rPr>
                                <m:t> </m:t>
                              </m:r>
                            </m:e>
                            <m:e>
                              <m:r>
                                <a:rPr lang="en-US" altLang="ja-JP" i="1">
                                  <a:latin typeface="Cambria Math" panose="02040503050406030204" pitchFamily="18" charset="0"/>
                                </a:rPr>
                                <m:t>𝑥</m:t>
                              </m:r>
                              <m:r>
                                <a:rPr lang="en-US" altLang="ja-JP" i="1">
                                  <a:latin typeface="Cambria Math" panose="02040503050406030204" pitchFamily="18" charset="0"/>
                                </a:rPr>
                                <m:t>&gt;1  </m:t>
                              </m:r>
                              <m:r>
                                <m:rPr>
                                  <m:sty m:val="p"/>
                                </m:rPr>
                                <a:rPr lang="en-US" altLang="ja-JP">
                                  <a:latin typeface="Cambria Math" panose="02040503050406030204" pitchFamily="18" charset="0"/>
                                </a:rPr>
                                <m:t>BCS</m:t>
                              </m:r>
                              <m:r>
                                <a:rPr lang="en-US" altLang="ja-JP">
                                  <a:latin typeface="Cambria Math" panose="02040503050406030204" pitchFamily="18" charset="0"/>
                                </a:rPr>
                                <m:t> </m:t>
                              </m:r>
                              <m:r>
                                <m:rPr>
                                  <m:sty m:val="p"/>
                                </m:rPr>
                                <a:rPr lang="en-US" altLang="ja-JP">
                                  <a:latin typeface="Cambria Math" panose="02040503050406030204" pitchFamily="18" charset="0"/>
                                </a:rPr>
                                <m:t>state</m:t>
                              </m:r>
                            </m:e>
                          </m:eqArr>
                        </m:e>
                      </m:d>
                    </m:oMath>
                  </m:oMathPara>
                </a14:m>
                <a:endParaRPr lang="en-US" dirty="0"/>
              </a:p>
            </p:txBody>
          </p:sp>
        </mc:Choice>
        <mc:Fallback xmlns="">
          <p:sp>
            <p:nvSpPr>
              <p:cNvPr id="78" name="正方形/長方形 77"/>
              <p:cNvSpPr>
                <a:spLocks noRot="1" noChangeAspect="1" noMove="1" noResize="1" noEditPoints="1" noAdjustHandles="1" noChangeArrowheads="1" noChangeShapeType="1" noTextEdit="1"/>
              </p:cNvSpPr>
              <p:nvPr/>
            </p:nvSpPr>
            <p:spPr>
              <a:xfrm>
                <a:off x="2706573" y="3741495"/>
                <a:ext cx="3335905" cy="987193"/>
              </a:xfrm>
              <a:prstGeom prst="rect">
                <a:avLst/>
              </a:prstGeom>
              <a:blipFill rotWithShape="0">
                <a:blip r:embed="rId3"/>
                <a:stretch>
                  <a:fillRect l="-1645" t="-3704"/>
                </a:stretch>
              </a:blipFill>
            </p:spPr>
            <p:txBody>
              <a:bodyPr/>
              <a:lstStyle/>
              <a:p>
                <a:r>
                  <a:rPr lang="en-US">
                    <a:noFill/>
                  </a:rPr>
                  <a:t> </a:t>
                </a:r>
              </a:p>
            </p:txBody>
          </p:sp>
        </mc:Fallback>
      </mc:AlternateContent>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5036229" y="1444303"/>
            <a:ext cx="3487140" cy="2351328"/>
          </a:xfrm>
          <a:prstGeom prst="rect">
            <a:avLst/>
          </a:prstGeom>
        </p:spPr>
      </p:pic>
      <p:pic>
        <p:nvPicPr>
          <p:cNvPr id="8" name="図 7"/>
          <p:cNvPicPr>
            <a:picLocks noChangeAspect="1"/>
          </p:cNvPicPr>
          <p:nvPr/>
        </p:nvPicPr>
        <p:blipFill>
          <a:blip r:embed="rId5">
            <a:clrChange>
              <a:clrFrom>
                <a:srgbClr val="FFFFFF"/>
              </a:clrFrom>
              <a:clrTo>
                <a:srgbClr val="FFFFFF">
                  <a:alpha val="0"/>
                </a:srgbClr>
              </a:clrTo>
            </a:clrChange>
          </a:blip>
          <a:stretch>
            <a:fillRect/>
          </a:stretch>
        </p:blipFill>
        <p:spPr>
          <a:xfrm>
            <a:off x="414022" y="1464330"/>
            <a:ext cx="3440816" cy="2331301"/>
          </a:xfrm>
          <a:prstGeom prst="rect">
            <a:avLst/>
          </a:prstGeom>
        </p:spPr>
      </p:pic>
      <mc:AlternateContent xmlns:mc="http://schemas.openxmlformats.org/markup-compatibility/2006" xmlns:a14="http://schemas.microsoft.com/office/drawing/2010/main">
        <mc:Choice Requires="a14">
          <p:sp>
            <p:nvSpPr>
              <p:cNvPr id="5" name="正方形/長方形 4"/>
              <p:cNvSpPr/>
              <p:nvPr/>
            </p:nvSpPr>
            <p:spPr>
              <a:xfrm>
                <a:off x="761667" y="1076541"/>
                <a:ext cx="3754874" cy="369332"/>
              </a:xfrm>
              <a:prstGeom prst="rect">
                <a:avLst/>
              </a:prstGeom>
            </p:spPr>
            <p:txBody>
              <a:bodyPr wrap="none">
                <a:spAutoFit/>
              </a:bodyPr>
              <a:lstStyle/>
              <a:p>
                <a:r>
                  <a:rPr lang="en-US" altLang="ja-JP" dirty="0" smtClean="0"/>
                  <a:t>N=14 </a:t>
                </a:r>
                <a:r>
                  <a:rPr lang="en-US" altLang="ja-JP" dirty="0" smtClean="0">
                    <a:sym typeface="Wingdings" panose="05000000000000000000" pitchFamily="2" charset="2"/>
                  </a:rPr>
                  <a:t> </a:t>
                </a:r>
                <a:r>
                  <a:rPr lang="en-US" altLang="ja-JP" dirty="0" smtClean="0"/>
                  <a:t>N=16</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m:t>
                            </m:r>
                            <m:r>
                              <a:rPr lang="en-US" altLang="ja-JP" i="1">
                                <a:latin typeface="Cambria Math" panose="02040503050406030204" pitchFamily="18" charset="0"/>
                              </a:rPr>
                              <m:t>𝑁</m:t>
                            </m:r>
                            <m:r>
                              <a:rPr lang="en-US" altLang="ja-JP" i="1">
                                <a:latin typeface="Cambria Math" panose="02040503050406030204" pitchFamily="18" charset="0"/>
                              </a:rPr>
                              <m:t>,</m:t>
                            </m:r>
                            <m:r>
                              <a:rPr lang="en-US" altLang="ja-JP" i="1">
                                <a:latin typeface="Cambria Math" panose="02040503050406030204" pitchFamily="18" charset="0"/>
                              </a:rPr>
                              <m:t>𝛼</m:t>
                            </m:r>
                          </m:e>
                        </m:d>
                        <m:r>
                          <a:rPr lang="en-US" altLang="ja-JP" i="1">
                            <a:latin typeface="Cambria Math" panose="02040503050406030204" pitchFamily="18" charset="0"/>
                          </a:rPr>
                          <m:t>𝑆</m:t>
                        </m:r>
                      </m:e>
                      <m:sub>
                        <m:r>
                          <a:rPr lang="en-US" altLang="ja-JP" i="1">
                            <a:latin typeface="Cambria Math" panose="02040503050406030204" pitchFamily="18" charset="0"/>
                          </a:rPr>
                          <m:t>+</m:t>
                        </m:r>
                      </m:sub>
                    </m:sSub>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𝑁</m:t>
                            </m:r>
                            <m:r>
                              <a:rPr lang="en-US" altLang="ja-JP" b="0" i="1" smtClean="0">
                                <a:latin typeface="Cambria Math" panose="02040503050406030204" pitchFamily="18" charset="0"/>
                              </a:rPr>
                              <m:t>−2</m:t>
                            </m:r>
                            <m:r>
                              <a:rPr lang="en-US" altLang="ja-JP" i="1">
                                <a:latin typeface="Cambria Math" panose="02040503050406030204" pitchFamily="18" charset="0"/>
                              </a:rPr>
                              <m:t>,</m:t>
                            </m:r>
                            <m:sSubSup>
                              <m:sSubSupPr>
                                <m:ctrlPr>
                                  <a:rPr lang="en-US" altLang="ja-JP" b="0" i="1" smtClean="0">
                                    <a:solidFill>
                                      <a:srgbClr val="FF0000"/>
                                    </a:solidFill>
                                    <a:latin typeface="Cambria Math" panose="02040503050406030204" pitchFamily="18" charset="0"/>
                                  </a:rPr>
                                </m:ctrlPr>
                              </m:sSubSupPr>
                              <m:e>
                                <m:r>
                                  <a:rPr lang="en-US" altLang="ja-JP" b="0" i="1" smtClean="0">
                                    <a:solidFill>
                                      <a:srgbClr val="FF0000"/>
                                    </a:solidFill>
                                    <a:latin typeface="Cambria Math" panose="02040503050406030204" pitchFamily="18" charset="0"/>
                                  </a:rPr>
                                  <m:t>0</m:t>
                                </m:r>
                              </m:e>
                              <m:sub>
                                <m:r>
                                  <a:rPr lang="en-US" altLang="ja-JP" b="0" i="1" smtClean="0">
                                    <a:solidFill>
                                      <a:srgbClr val="FF0000"/>
                                    </a:solidFill>
                                    <a:latin typeface="Cambria Math" panose="02040503050406030204" pitchFamily="18" charset="0"/>
                                  </a:rPr>
                                  <m:t>1</m:t>
                                </m:r>
                              </m:sub>
                              <m:sup>
                                <m:r>
                                  <a:rPr lang="en-US" altLang="ja-JP" b="0" i="1" smtClean="0">
                                    <a:solidFill>
                                      <a:srgbClr val="FF0000"/>
                                    </a:solidFill>
                                    <a:latin typeface="Cambria Math" panose="02040503050406030204" pitchFamily="18" charset="0"/>
                                  </a:rPr>
                                  <m:t>+</m:t>
                                </m:r>
                              </m:sup>
                            </m:sSubSup>
                            <m:r>
                              <a:rPr lang="en-US" altLang="ja-JP" b="0" i="1" smtClean="0">
                                <a:latin typeface="Cambria Math" panose="02040503050406030204" pitchFamily="18" charset="0"/>
                              </a:rPr>
                              <m:t>⟩</m:t>
                            </m:r>
                          </m:e>
                        </m:d>
                      </m:e>
                      <m:sup>
                        <m:r>
                          <a:rPr lang="en-US" altLang="ja-JP" i="1">
                            <a:latin typeface="Cambria Math" panose="02040503050406030204" pitchFamily="18" charset="0"/>
                          </a:rPr>
                          <m:t>2</m:t>
                        </m:r>
                      </m:sup>
                    </m:sSup>
                  </m:oMath>
                </a14:m>
                <a:endParaRPr lang="ja-JP" altLang="en-US" sz="135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61667" y="1076541"/>
                <a:ext cx="3754874" cy="369332"/>
              </a:xfrm>
              <a:prstGeom prst="rect">
                <a:avLst/>
              </a:prstGeom>
              <a:blipFill rotWithShape="0">
                <a:blip r:embed="rId6"/>
                <a:stretch>
                  <a:fillRect l="-1461" t="-11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4898370" y="1064633"/>
                <a:ext cx="3754874" cy="369397"/>
              </a:xfrm>
              <a:prstGeom prst="rect">
                <a:avLst/>
              </a:prstGeom>
            </p:spPr>
            <p:txBody>
              <a:bodyPr wrap="none">
                <a:spAutoFit/>
              </a:bodyPr>
              <a:lstStyle/>
              <a:p>
                <a:r>
                  <a:rPr lang="en-US" altLang="ja-JP" dirty="0" smtClean="0"/>
                  <a:t>N=14 </a:t>
                </a:r>
                <a:r>
                  <a:rPr lang="en-US" altLang="ja-JP" dirty="0" smtClean="0">
                    <a:sym typeface="Wingdings" panose="05000000000000000000" pitchFamily="2" charset="2"/>
                  </a:rPr>
                  <a:t> </a:t>
                </a:r>
                <a:r>
                  <a:rPr lang="en-US" altLang="ja-JP" dirty="0" smtClean="0"/>
                  <a:t>N=16</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m:t>
                            </m:r>
                            <m:r>
                              <a:rPr lang="en-US" altLang="ja-JP" i="1">
                                <a:latin typeface="Cambria Math" panose="02040503050406030204" pitchFamily="18" charset="0"/>
                              </a:rPr>
                              <m:t>𝑁</m:t>
                            </m:r>
                            <m:r>
                              <a:rPr lang="en-US" altLang="ja-JP" i="1">
                                <a:latin typeface="Cambria Math" panose="02040503050406030204" pitchFamily="18" charset="0"/>
                              </a:rPr>
                              <m:t>,</m:t>
                            </m:r>
                            <m:r>
                              <a:rPr lang="en-US" altLang="ja-JP" i="1">
                                <a:latin typeface="Cambria Math" panose="02040503050406030204" pitchFamily="18" charset="0"/>
                              </a:rPr>
                              <m:t>𝛼</m:t>
                            </m:r>
                          </m:e>
                        </m:d>
                        <m:r>
                          <a:rPr lang="en-US" altLang="ja-JP" i="1">
                            <a:latin typeface="Cambria Math" panose="02040503050406030204" pitchFamily="18" charset="0"/>
                          </a:rPr>
                          <m:t>𝑆</m:t>
                        </m:r>
                      </m:e>
                      <m:sub>
                        <m:r>
                          <a:rPr lang="en-US" altLang="ja-JP" i="1">
                            <a:latin typeface="Cambria Math" panose="02040503050406030204" pitchFamily="18" charset="0"/>
                          </a:rPr>
                          <m:t>+</m:t>
                        </m:r>
                      </m:sub>
                    </m:sSub>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𝑁</m:t>
                            </m:r>
                            <m:r>
                              <a:rPr lang="en-US" altLang="ja-JP" b="0" i="1" smtClean="0">
                                <a:latin typeface="Cambria Math" panose="02040503050406030204" pitchFamily="18" charset="0"/>
                              </a:rPr>
                              <m:t>−2</m:t>
                            </m:r>
                            <m:r>
                              <a:rPr lang="en-US" altLang="ja-JP" i="1">
                                <a:latin typeface="Cambria Math" panose="02040503050406030204" pitchFamily="18" charset="0"/>
                              </a:rPr>
                              <m:t>,</m:t>
                            </m:r>
                            <m:sSubSup>
                              <m:sSubSupPr>
                                <m:ctrlPr>
                                  <a:rPr lang="en-US" altLang="ja-JP" b="0" i="1" smtClean="0">
                                    <a:solidFill>
                                      <a:srgbClr val="FF0000"/>
                                    </a:solidFill>
                                    <a:latin typeface="Cambria Math" panose="02040503050406030204" pitchFamily="18" charset="0"/>
                                  </a:rPr>
                                </m:ctrlPr>
                              </m:sSubSupPr>
                              <m:e>
                                <m:r>
                                  <a:rPr lang="en-US" altLang="ja-JP" b="0" i="1" smtClean="0">
                                    <a:solidFill>
                                      <a:srgbClr val="FF0000"/>
                                    </a:solidFill>
                                    <a:latin typeface="Cambria Math" panose="02040503050406030204" pitchFamily="18" charset="0"/>
                                  </a:rPr>
                                  <m:t>0</m:t>
                                </m:r>
                              </m:e>
                              <m:sub>
                                <m:r>
                                  <a:rPr lang="en-US" altLang="ja-JP" b="0" i="1" smtClean="0">
                                    <a:solidFill>
                                      <a:srgbClr val="FF0000"/>
                                    </a:solidFill>
                                    <a:latin typeface="Cambria Math" panose="02040503050406030204" pitchFamily="18" charset="0"/>
                                  </a:rPr>
                                  <m:t>2</m:t>
                                </m:r>
                              </m:sub>
                              <m:sup>
                                <m:r>
                                  <a:rPr lang="en-US" altLang="ja-JP" b="0" i="1" smtClean="0">
                                    <a:solidFill>
                                      <a:srgbClr val="FF0000"/>
                                    </a:solidFill>
                                    <a:latin typeface="Cambria Math" panose="02040503050406030204" pitchFamily="18" charset="0"/>
                                  </a:rPr>
                                  <m:t>+</m:t>
                                </m:r>
                              </m:sup>
                            </m:sSubSup>
                            <m:r>
                              <a:rPr lang="en-US" altLang="ja-JP" b="0" i="1" smtClean="0">
                                <a:latin typeface="Cambria Math" panose="02040503050406030204" pitchFamily="18" charset="0"/>
                              </a:rPr>
                              <m:t>⟩</m:t>
                            </m:r>
                          </m:e>
                        </m:d>
                      </m:e>
                      <m:sup>
                        <m:r>
                          <a:rPr lang="en-US" altLang="ja-JP" i="1">
                            <a:latin typeface="Cambria Math" panose="02040503050406030204" pitchFamily="18" charset="0"/>
                          </a:rPr>
                          <m:t>2</m:t>
                        </m:r>
                      </m:sup>
                    </m:sSup>
                  </m:oMath>
                </a14:m>
                <a:endParaRPr lang="ja-JP" altLang="en-US" sz="135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898370" y="1064633"/>
                <a:ext cx="3754874" cy="369397"/>
              </a:xfrm>
              <a:prstGeom prst="rect">
                <a:avLst/>
              </a:prstGeom>
              <a:blipFill rotWithShape="0">
                <a:blip r:embed="rId7"/>
                <a:stretch>
                  <a:fillRect l="-1463" t="-11667" b="-26667"/>
                </a:stretch>
              </a:blipFill>
            </p:spPr>
            <p:txBody>
              <a:bodyPr/>
              <a:lstStyle/>
              <a:p>
                <a:r>
                  <a:rPr lang="en-US">
                    <a:noFill/>
                  </a:rPr>
                  <a:t> </a:t>
                </a:r>
              </a:p>
            </p:txBody>
          </p:sp>
        </mc:Fallback>
      </mc:AlternateContent>
      <p:sp>
        <p:nvSpPr>
          <p:cNvPr id="6" name="正方形/長方形 5"/>
          <p:cNvSpPr/>
          <p:nvPr/>
        </p:nvSpPr>
        <p:spPr>
          <a:xfrm>
            <a:off x="852307" y="4717756"/>
            <a:ext cx="2435667" cy="400110"/>
          </a:xfrm>
          <a:prstGeom prst="rect">
            <a:avLst/>
          </a:prstGeom>
        </p:spPr>
        <p:txBody>
          <a:bodyPr wrap="none">
            <a:spAutoFit/>
          </a:bodyPr>
          <a:lstStyle/>
          <a:p>
            <a:r>
              <a:rPr lang="en-US" altLang="ja-JP" sz="2000" dirty="0" smtClean="0">
                <a:solidFill>
                  <a:schemeClr val="accent2">
                    <a:lumMod val="50000"/>
                  </a:schemeClr>
                </a:solidFill>
              </a:rPr>
              <a:t>Weak pair correlation</a:t>
            </a:r>
            <a:endParaRPr lang="en-US" altLang="ja-JP" sz="2000" dirty="0">
              <a:solidFill>
                <a:schemeClr val="accent2">
                  <a:lumMod val="50000"/>
                </a:schemeClr>
              </a:solidFill>
            </a:endParaRPr>
          </a:p>
        </p:txBody>
      </p:sp>
      <p:grpSp>
        <p:nvGrpSpPr>
          <p:cNvPr id="16" name="グループ化 15"/>
          <p:cNvGrpSpPr/>
          <p:nvPr/>
        </p:nvGrpSpPr>
        <p:grpSpPr>
          <a:xfrm>
            <a:off x="3711166" y="369339"/>
            <a:ext cx="210917" cy="422407"/>
            <a:chOff x="6539793" y="164995"/>
            <a:chExt cx="277986" cy="566671"/>
          </a:xfrm>
        </p:grpSpPr>
        <p:sp>
          <p:nvSpPr>
            <p:cNvPr id="14" name="円/楕円 13"/>
            <p:cNvSpPr/>
            <p:nvPr/>
          </p:nvSpPr>
          <p:spPr>
            <a:xfrm>
              <a:off x="6588634" y="249439"/>
              <a:ext cx="180304" cy="1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6539793" y="164995"/>
              <a:ext cx="277986" cy="566671"/>
              <a:chOff x="6539793" y="164995"/>
              <a:chExt cx="277986" cy="566671"/>
            </a:xfrm>
          </p:grpSpPr>
          <p:sp>
            <p:nvSpPr>
              <p:cNvPr id="11" name="円/楕円 10"/>
              <p:cNvSpPr/>
              <p:nvPr/>
            </p:nvSpPr>
            <p:spPr>
              <a:xfrm>
                <a:off x="6588634" y="448331"/>
                <a:ext cx="180304" cy="1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539793" y="164995"/>
                <a:ext cx="277986" cy="5666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 name="円/楕円 9"/>
          <p:cNvSpPr/>
          <p:nvPr/>
        </p:nvSpPr>
        <p:spPr>
          <a:xfrm>
            <a:off x="4549201" y="220543"/>
            <a:ext cx="720000" cy="720000"/>
          </a:xfrm>
          <a:prstGeom prst="ellipse">
            <a:avLst/>
          </a:prstGeom>
          <a:solidFill>
            <a:schemeClr val="accent2">
              <a:lumMod val="40000"/>
              <a:lumOff val="60000"/>
            </a:schemeClr>
          </a:solidFill>
          <a:ln>
            <a:noFill/>
          </a:ln>
          <a:scene3d>
            <a:camera prst="orthographicFront"/>
            <a:lightRig rig="threePt" dir="t">
              <a:rot lat="0" lon="0" rev="5400000"/>
            </a:lightRig>
          </a:scene3d>
          <a:sp3d contourW="25400">
            <a:bevelT w="400050" h="565150"/>
            <a:bevelB w="635000" h="374650"/>
            <a:extrusionClr>
              <a:schemeClr val="bg2">
                <a:lumMod val="10000"/>
              </a:schemeClr>
            </a:extrusionClr>
            <a:contourClr>
              <a:schemeClr val="accent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カーブ矢印 18"/>
          <p:cNvSpPr/>
          <p:nvPr/>
        </p:nvSpPr>
        <p:spPr>
          <a:xfrm>
            <a:off x="3937687" y="79188"/>
            <a:ext cx="682943" cy="274261"/>
          </a:xfrm>
          <a:prstGeom prst="curvedDownArrow">
            <a:avLst>
              <a:gd name="adj1" fmla="val 33378"/>
              <a:gd name="adj2" fmla="val 96175"/>
              <a:gd name="adj3" fmla="val 3989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 name="グループ化 16"/>
          <p:cNvGrpSpPr/>
          <p:nvPr/>
        </p:nvGrpSpPr>
        <p:grpSpPr>
          <a:xfrm>
            <a:off x="672367" y="5117866"/>
            <a:ext cx="3661256" cy="1399636"/>
            <a:chOff x="5037736" y="4450354"/>
            <a:chExt cx="3661256" cy="1399636"/>
          </a:xfrm>
        </p:grpSpPr>
        <p:grpSp>
          <p:nvGrpSpPr>
            <p:cNvPr id="18" name="グループ化 17"/>
            <p:cNvGrpSpPr/>
            <p:nvPr/>
          </p:nvGrpSpPr>
          <p:grpSpPr>
            <a:xfrm>
              <a:off x="5037736" y="4450354"/>
              <a:ext cx="3661256" cy="1080784"/>
              <a:chOff x="5037736" y="4450354"/>
              <a:chExt cx="3661256" cy="1080784"/>
            </a:xfrm>
          </p:grpSpPr>
          <p:grpSp>
            <p:nvGrpSpPr>
              <p:cNvPr id="24" name="グループ化 23"/>
              <p:cNvGrpSpPr/>
              <p:nvPr/>
            </p:nvGrpSpPr>
            <p:grpSpPr>
              <a:xfrm>
                <a:off x="5529026" y="4635021"/>
                <a:ext cx="2636180" cy="723642"/>
                <a:chOff x="5529026" y="4757951"/>
                <a:chExt cx="2150080" cy="600711"/>
              </a:xfrm>
            </p:grpSpPr>
            <p:cxnSp>
              <p:nvCxnSpPr>
                <p:cNvPr id="29" name="直線コネクタ 28"/>
                <p:cNvCxnSpPr/>
                <p:nvPr/>
              </p:nvCxnSpPr>
              <p:spPr>
                <a:xfrm>
                  <a:off x="5537680" y="5348542"/>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529026" y="4757951"/>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140799" y="5353602"/>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132144" y="4763011"/>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268003" y="4918881"/>
                  <a:ext cx="577377" cy="28013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6287687" y="4922488"/>
                  <a:ext cx="538011" cy="29316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6226548" y="5348542"/>
                  <a:ext cx="74092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194659" y="4757951"/>
                  <a:ext cx="74092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正方形/長方形 24"/>
                  <p:cNvSpPr/>
                  <p:nvPr/>
                </p:nvSpPr>
                <p:spPr>
                  <a:xfrm>
                    <a:off x="8201805" y="5161806"/>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1</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8201805" y="5161806"/>
                    <a:ext cx="497187" cy="369332"/>
                  </a:xfrm>
                  <a:prstGeom prst="rect">
                    <a:avLst/>
                  </a:prstGeom>
                  <a:blipFill rotWithShape="0">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8196594" y="445035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2</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0" name="正方形/長方形 39"/>
                  <p:cNvSpPr>
                    <a:spLocks noRot="1" noChangeAspect="1" noMove="1" noResize="1" noEditPoints="1" noAdjustHandles="1" noChangeArrowheads="1" noChangeShapeType="1" noTextEdit="1"/>
                  </p:cNvSpPr>
                  <p:nvPr/>
                </p:nvSpPr>
                <p:spPr>
                  <a:xfrm>
                    <a:off x="8196594" y="4450355"/>
                    <a:ext cx="497187"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5042947" y="516180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1</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5042947" y="5161805"/>
                    <a:ext cx="497187" cy="369332"/>
                  </a:xfrm>
                  <a:prstGeom prst="rect">
                    <a:avLst/>
                  </a:prstGeom>
                  <a:blipFill rotWithShape="0">
                    <a:blip r:embed="rId10"/>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5037736" y="4450354"/>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2</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2" name="正方形/長方形 41"/>
                  <p:cNvSpPr>
                    <a:spLocks noRot="1" noChangeAspect="1" noMove="1" noResize="1" noEditPoints="1" noAdjustHandles="1" noChangeArrowheads="1" noChangeShapeType="1" noTextEdit="1"/>
                  </p:cNvSpPr>
                  <p:nvPr/>
                </p:nvSpPr>
                <p:spPr>
                  <a:xfrm>
                    <a:off x="5037736" y="4450354"/>
                    <a:ext cx="497187" cy="369332"/>
                  </a:xfrm>
                  <a:prstGeom prst="rect">
                    <a:avLst/>
                  </a:prstGeom>
                  <a:blipFill rotWithShape="0">
                    <a:blip r:embed="rId11"/>
                    <a:stretch>
                      <a:fillRect/>
                    </a:stretch>
                  </a:blipFill>
                </p:spPr>
                <p:txBody>
                  <a:bodyPr/>
                  <a:lstStyle/>
                  <a:p>
                    <a:r>
                      <a:rPr lang="ja-JP" altLang="en-US">
                        <a:noFill/>
                      </a:rPr>
                      <a:t> </a:t>
                    </a:r>
                  </a:p>
                </p:txBody>
              </p:sp>
            </mc:Fallback>
          </mc:AlternateContent>
        </p:grpSp>
        <p:sp>
          <p:nvSpPr>
            <p:cNvPr id="20" name="テキスト ボックス 19"/>
            <p:cNvSpPr txBox="1"/>
            <p:nvPr/>
          </p:nvSpPr>
          <p:spPr>
            <a:xfrm>
              <a:off x="5578936" y="5480658"/>
              <a:ext cx="558416" cy="369332"/>
            </a:xfrm>
            <a:prstGeom prst="rect">
              <a:avLst/>
            </a:prstGeom>
            <a:noFill/>
          </p:spPr>
          <p:txBody>
            <a:bodyPr wrap="square" rtlCol="0">
              <a:spAutoFit/>
            </a:bodyPr>
            <a:lstStyle/>
            <a:p>
              <a:r>
                <a:rPr kumimoji="1" lang="en-US" altLang="ja-JP" dirty="0" smtClean="0"/>
                <a:t>N-2</a:t>
              </a:r>
              <a:endParaRPr kumimoji="1" lang="ja-JP" altLang="en-US" dirty="0"/>
            </a:p>
          </p:txBody>
        </p:sp>
        <p:sp>
          <p:nvSpPr>
            <p:cNvPr id="21" name="テキスト ボックス 20"/>
            <p:cNvSpPr txBox="1"/>
            <p:nvPr/>
          </p:nvSpPr>
          <p:spPr>
            <a:xfrm>
              <a:off x="7677237" y="5471912"/>
              <a:ext cx="462273" cy="369332"/>
            </a:xfrm>
            <a:prstGeom prst="rect">
              <a:avLst/>
            </a:prstGeom>
            <a:noFill/>
          </p:spPr>
          <p:txBody>
            <a:bodyPr wrap="square" rtlCol="0">
              <a:spAutoFit/>
            </a:bodyPr>
            <a:lstStyle/>
            <a:p>
              <a:r>
                <a:rPr kumimoji="1" lang="en-US" altLang="ja-JP" dirty="0" smtClean="0"/>
                <a:t>N</a:t>
              </a:r>
              <a:endParaRPr kumimoji="1" lang="ja-JP" altLang="en-US" dirty="0"/>
            </a:p>
          </p:txBody>
        </p:sp>
      </p:grpSp>
      <p:sp>
        <p:nvSpPr>
          <p:cNvPr id="37" name="正方形/長方形 36"/>
          <p:cNvSpPr/>
          <p:nvPr/>
        </p:nvSpPr>
        <p:spPr>
          <a:xfrm>
            <a:off x="5140364" y="4717756"/>
            <a:ext cx="2529090" cy="400110"/>
          </a:xfrm>
          <a:prstGeom prst="rect">
            <a:avLst/>
          </a:prstGeom>
        </p:spPr>
        <p:txBody>
          <a:bodyPr wrap="none">
            <a:spAutoFit/>
          </a:bodyPr>
          <a:lstStyle/>
          <a:p>
            <a:r>
              <a:rPr lang="en-US" altLang="ja-JP" sz="2000" dirty="0">
                <a:solidFill>
                  <a:schemeClr val="accent2">
                    <a:lumMod val="50000"/>
                  </a:schemeClr>
                </a:solidFill>
              </a:rPr>
              <a:t>S</a:t>
            </a:r>
            <a:r>
              <a:rPr lang="en-US" altLang="ja-JP" sz="2000" dirty="0" smtClean="0">
                <a:solidFill>
                  <a:schemeClr val="accent2">
                    <a:lumMod val="50000"/>
                  </a:schemeClr>
                </a:solidFill>
              </a:rPr>
              <a:t>trong pair correlation</a:t>
            </a:r>
            <a:endParaRPr lang="en-US" altLang="ja-JP" sz="2000" dirty="0">
              <a:solidFill>
                <a:schemeClr val="accent2">
                  <a:lumMod val="50000"/>
                </a:schemeClr>
              </a:solidFill>
            </a:endParaRPr>
          </a:p>
        </p:txBody>
      </p:sp>
      <p:grpSp>
        <p:nvGrpSpPr>
          <p:cNvPr id="38" name="グループ化 37"/>
          <p:cNvGrpSpPr/>
          <p:nvPr/>
        </p:nvGrpSpPr>
        <p:grpSpPr>
          <a:xfrm>
            <a:off x="4787636" y="5091295"/>
            <a:ext cx="3661256" cy="1399635"/>
            <a:chOff x="5037736" y="4450354"/>
            <a:chExt cx="3661256" cy="1399635"/>
          </a:xfrm>
        </p:grpSpPr>
        <p:grpSp>
          <p:nvGrpSpPr>
            <p:cNvPr id="39" name="グループ化 38"/>
            <p:cNvGrpSpPr/>
            <p:nvPr/>
          </p:nvGrpSpPr>
          <p:grpSpPr>
            <a:xfrm>
              <a:off x="5037736" y="4450354"/>
              <a:ext cx="3661256" cy="1080784"/>
              <a:chOff x="5037736" y="4450354"/>
              <a:chExt cx="3661256" cy="1080784"/>
            </a:xfrm>
          </p:grpSpPr>
          <p:grpSp>
            <p:nvGrpSpPr>
              <p:cNvPr id="42" name="グループ化 41"/>
              <p:cNvGrpSpPr/>
              <p:nvPr/>
            </p:nvGrpSpPr>
            <p:grpSpPr>
              <a:xfrm>
                <a:off x="5529026" y="4635021"/>
                <a:ext cx="2636180" cy="723642"/>
                <a:chOff x="5529026" y="4757951"/>
                <a:chExt cx="2150080" cy="600711"/>
              </a:xfrm>
            </p:grpSpPr>
            <p:cxnSp>
              <p:nvCxnSpPr>
                <p:cNvPr id="47" name="直線コネクタ 46"/>
                <p:cNvCxnSpPr/>
                <p:nvPr/>
              </p:nvCxnSpPr>
              <p:spPr>
                <a:xfrm>
                  <a:off x="5537680" y="5348542"/>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529026" y="4757951"/>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140799" y="5353602"/>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132144" y="4763011"/>
                  <a:ext cx="538307" cy="5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268003" y="4918881"/>
                  <a:ext cx="577377" cy="280139"/>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6287687" y="4922488"/>
                  <a:ext cx="538011" cy="293167"/>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194659" y="5348541"/>
                  <a:ext cx="772811"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6194659" y="4757951"/>
                  <a:ext cx="7409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正方形/長方形 42"/>
                  <p:cNvSpPr/>
                  <p:nvPr/>
                </p:nvSpPr>
                <p:spPr>
                  <a:xfrm>
                    <a:off x="8201805" y="5161806"/>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1</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8201805" y="5161806"/>
                    <a:ext cx="497187" cy="369332"/>
                  </a:xfrm>
                  <a:prstGeom prst="rect">
                    <a:avLst/>
                  </a:prstGeom>
                  <a:blipFill rotWithShape="0">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8196594" y="445035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2</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0" name="正方形/長方形 39"/>
                  <p:cNvSpPr>
                    <a:spLocks noRot="1" noChangeAspect="1" noMove="1" noResize="1" noEditPoints="1" noAdjustHandles="1" noChangeArrowheads="1" noChangeShapeType="1" noTextEdit="1"/>
                  </p:cNvSpPr>
                  <p:nvPr/>
                </p:nvSpPr>
                <p:spPr>
                  <a:xfrm>
                    <a:off x="8196594" y="4450355"/>
                    <a:ext cx="497187"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p:cNvSpPr/>
                  <p:nvPr/>
                </p:nvSpPr>
                <p:spPr>
                  <a:xfrm>
                    <a:off x="5042947" y="5161805"/>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1</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5042947" y="5161805"/>
                    <a:ext cx="497187" cy="369332"/>
                  </a:xfrm>
                  <a:prstGeom prst="rect">
                    <a:avLst/>
                  </a:prstGeom>
                  <a:blipFill rotWithShape="0">
                    <a:blip r:embed="rId10"/>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5037736" y="4450354"/>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sym typeface="Wingdings" panose="05000000000000000000" pitchFamily="2" charset="2"/>
                                </a:rPr>
                              </m:ctrlPr>
                            </m:sSubSupPr>
                            <m:e>
                              <m:r>
                                <a:rPr lang="en-US" altLang="ja-JP" i="1">
                                  <a:latin typeface="Cambria Math" panose="02040503050406030204" pitchFamily="18" charset="0"/>
                                  <a:sym typeface="Wingdings" panose="05000000000000000000" pitchFamily="2" charset="2"/>
                                </a:rPr>
                                <m:t>0</m:t>
                              </m:r>
                            </m:e>
                            <m:sub>
                              <m:r>
                                <a:rPr lang="en-US" altLang="ja-JP" b="0" i="1" smtClean="0">
                                  <a:latin typeface="Cambria Math" panose="02040503050406030204" pitchFamily="18" charset="0"/>
                                  <a:sym typeface="Wingdings" panose="05000000000000000000" pitchFamily="2" charset="2"/>
                                </a:rPr>
                                <m:t>2</m:t>
                              </m:r>
                            </m:sub>
                            <m:sup>
                              <m:r>
                                <a:rPr lang="en-US" altLang="ja-JP" i="1">
                                  <a:latin typeface="Cambria Math" panose="02040503050406030204" pitchFamily="18" charset="0"/>
                                  <a:sym typeface="Wingdings" panose="05000000000000000000" pitchFamily="2" charset="2"/>
                                </a:rPr>
                                <m:t>+</m:t>
                              </m:r>
                            </m:sup>
                          </m:sSubSup>
                        </m:oMath>
                      </m:oMathPara>
                    </a14:m>
                    <a:endParaRPr lang="ja-JP" altLang="en-US" dirty="0"/>
                  </a:p>
                </p:txBody>
              </p:sp>
            </mc:Choice>
            <mc:Fallback xmlns="">
              <p:sp>
                <p:nvSpPr>
                  <p:cNvPr id="42" name="正方形/長方形 41"/>
                  <p:cNvSpPr>
                    <a:spLocks noRot="1" noChangeAspect="1" noMove="1" noResize="1" noEditPoints="1" noAdjustHandles="1" noChangeArrowheads="1" noChangeShapeType="1" noTextEdit="1"/>
                  </p:cNvSpPr>
                  <p:nvPr/>
                </p:nvSpPr>
                <p:spPr>
                  <a:xfrm>
                    <a:off x="5037736" y="4450354"/>
                    <a:ext cx="497187" cy="369332"/>
                  </a:xfrm>
                  <a:prstGeom prst="rect">
                    <a:avLst/>
                  </a:prstGeom>
                  <a:blipFill rotWithShape="0">
                    <a:blip r:embed="rId11"/>
                    <a:stretch>
                      <a:fillRect/>
                    </a:stretch>
                  </a:blipFill>
                </p:spPr>
                <p:txBody>
                  <a:bodyPr/>
                  <a:lstStyle/>
                  <a:p>
                    <a:r>
                      <a:rPr lang="ja-JP" altLang="en-US">
                        <a:noFill/>
                      </a:rPr>
                      <a:t> </a:t>
                    </a:r>
                  </a:p>
                </p:txBody>
              </p:sp>
            </mc:Fallback>
          </mc:AlternateContent>
        </p:grpSp>
        <p:sp>
          <p:nvSpPr>
            <p:cNvPr id="40" name="テキスト ボックス 39"/>
            <p:cNvSpPr txBox="1"/>
            <p:nvPr/>
          </p:nvSpPr>
          <p:spPr>
            <a:xfrm>
              <a:off x="5589134" y="5480657"/>
              <a:ext cx="561015" cy="369332"/>
            </a:xfrm>
            <a:prstGeom prst="rect">
              <a:avLst/>
            </a:prstGeom>
            <a:noFill/>
          </p:spPr>
          <p:txBody>
            <a:bodyPr wrap="square" rtlCol="0">
              <a:spAutoFit/>
            </a:bodyPr>
            <a:lstStyle/>
            <a:p>
              <a:r>
                <a:rPr kumimoji="1" lang="en-US" altLang="ja-JP" dirty="0" smtClean="0"/>
                <a:t>N-2</a:t>
              </a:r>
              <a:endParaRPr kumimoji="1" lang="ja-JP" altLang="en-US" dirty="0"/>
            </a:p>
          </p:txBody>
        </p:sp>
        <p:sp>
          <p:nvSpPr>
            <p:cNvPr id="41" name="テキスト ボックス 40"/>
            <p:cNvSpPr txBox="1"/>
            <p:nvPr/>
          </p:nvSpPr>
          <p:spPr>
            <a:xfrm>
              <a:off x="7632838" y="5470876"/>
              <a:ext cx="404725" cy="369332"/>
            </a:xfrm>
            <a:prstGeom prst="rect">
              <a:avLst/>
            </a:prstGeom>
            <a:noFill/>
          </p:spPr>
          <p:txBody>
            <a:bodyPr wrap="square" rtlCol="0">
              <a:spAutoFit/>
            </a:bodyPr>
            <a:lstStyle/>
            <a:p>
              <a:r>
                <a:rPr kumimoji="1" lang="en-US" altLang="ja-JP" dirty="0" smtClean="0"/>
                <a:t>N</a:t>
              </a:r>
              <a:endParaRPr kumimoji="1" lang="ja-JP" altLang="en-US" dirty="0"/>
            </a:p>
          </p:txBody>
        </p:sp>
      </p:grpSp>
      <p:sp>
        <p:nvSpPr>
          <p:cNvPr id="55" name="テキスト ボックス 54"/>
          <p:cNvSpPr txBox="1"/>
          <p:nvPr/>
        </p:nvSpPr>
        <p:spPr>
          <a:xfrm>
            <a:off x="1864032" y="6051036"/>
            <a:ext cx="1372425" cy="369332"/>
          </a:xfrm>
          <a:prstGeom prst="rect">
            <a:avLst/>
          </a:prstGeom>
          <a:noFill/>
        </p:spPr>
        <p:txBody>
          <a:bodyPr wrap="square" rtlCol="0">
            <a:spAutoFit/>
          </a:bodyPr>
          <a:lstStyle/>
          <a:p>
            <a:r>
              <a:rPr kumimoji="1" lang="en-US" altLang="ja-JP" dirty="0" smtClean="0">
                <a:solidFill>
                  <a:schemeClr val="accent1">
                    <a:lumMod val="50000"/>
                  </a:schemeClr>
                </a:solidFill>
              </a:rPr>
              <a:t>comparable</a:t>
            </a:r>
            <a:endParaRPr kumimoji="1" lang="ja-JP" altLang="en-US" dirty="0">
              <a:solidFill>
                <a:schemeClr val="accent1">
                  <a:lumMod val="50000"/>
                </a:schemeClr>
              </a:solidFill>
            </a:endParaRPr>
          </a:p>
        </p:txBody>
      </p:sp>
      <p:sp>
        <p:nvSpPr>
          <p:cNvPr id="56" name="タイトル 1"/>
          <p:cNvSpPr>
            <a:spLocks noGrp="1"/>
          </p:cNvSpPr>
          <p:nvPr>
            <p:ph type="title"/>
          </p:nvPr>
        </p:nvSpPr>
        <p:spPr>
          <a:xfrm>
            <a:off x="23592" y="27470"/>
            <a:ext cx="7705239" cy="785678"/>
          </a:xfrm>
        </p:spPr>
        <p:txBody>
          <a:bodyPr>
            <a:normAutofit/>
          </a:bodyPr>
          <a:lstStyle/>
          <a:p>
            <a:r>
              <a:rPr lang="en-US" altLang="ja-JP" sz="3200" u="sng" dirty="0"/>
              <a:t>Two-particle </a:t>
            </a:r>
            <a:r>
              <a:rPr lang="en-US" altLang="ja-JP" sz="3200" u="sng" dirty="0" smtClean="0"/>
              <a:t>transfer</a:t>
            </a:r>
            <a:endParaRPr kumimoji="1" lang="ja-JP" altLang="en-US" sz="3200" u="sng" dirty="0"/>
          </a:p>
        </p:txBody>
      </p:sp>
      <mc:AlternateContent xmlns:mc="http://schemas.openxmlformats.org/markup-compatibility/2006" xmlns:a14="http://schemas.microsoft.com/office/drawing/2010/main">
        <mc:Choice Requires="a14">
          <p:sp>
            <p:nvSpPr>
              <p:cNvPr id="57" name="正方形/長方形 56"/>
              <p:cNvSpPr/>
              <p:nvPr/>
            </p:nvSpPr>
            <p:spPr>
              <a:xfrm>
                <a:off x="5289537" y="281680"/>
                <a:ext cx="3678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𝐵</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𝑃𝑎𝑑</m:t>
                          </m:r>
                        </m:e>
                      </m:d>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m:t>
                              </m:r>
                              <m:r>
                                <a:rPr lang="en-US" altLang="ja-JP" sz="2000" i="1">
                                  <a:latin typeface="Cambria Math" panose="02040503050406030204" pitchFamily="18" charset="0"/>
                                </a:rPr>
                                <m:t>𝑁</m:t>
                              </m:r>
                              <m:r>
                                <a:rPr lang="en-US" altLang="ja-JP" sz="2000" i="1">
                                  <a:latin typeface="Cambria Math" panose="02040503050406030204" pitchFamily="18" charset="0"/>
                                </a:rPr>
                                <m:t>,</m:t>
                              </m:r>
                              <m:r>
                                <a:rPr lang="en-US" altLang="ja-JP" sz="2000" i="1">
                                  <a:latin typeface="Cambria Math" panose="02040503050406030204" pitchFamily="18" charset="0"/>
                                </a:rPr>
                                <m:t>𝛼</m:t>
                              </m:r>
                            </m:e>
                          </m:d>
                          <m:r>
                            <a:rPr lang="en-US" altLang="ja-JP" sz="2000" i="1">
                              <a:latin typeface="Cambria Math" panose="02040503050406030204" pitchFamily="18" charset="0"/>
                            </a:rPr>
                            <m:t>𝑆</m:t>
                          </m:r>
                        </m:e>
                        <m:sub>
                          <m:r>
                            <a:rPr lang="en-US" altLang="ja-JP" sz="2000" i="1">
                              <a:latin typeface="Cambria Math" panose="02040503050406030204" pitchFamily="18" charset="0"/>
                            </a:rPr>
                            <m:t>+</m:t>
                          </m:r>
                        </m:sub>
                      </m:sSub>
                      <m:sSup>
                        <m:sSupPr>
                          <m:ctrlPr>
                            <a:rPr lang="en-US" altLang="ja-JP" sz="2000" i="1">
                              <a:latin typeface="Cambria Math" panose="02040503050406030204" pitchFamily="18" charset="0"/>
                            </a:rPr>
                          </m:ctrlPr>
                        </m:sSupPr>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𝑁</m:t>
                              </m:r>
                              <m:r>
                                <a:rPr lang="en-US" altLang="ja-JP" sz="2000" i="1">
                                  <a:latin typeface="Cambria Math" panose="02040503050406030204" pitchFamily="18" charset="0"/>
                                </a:rPr>
                                <m:t>−2,</m:t>
                              </m:r>
                              <m:r>
                                <a:rPr lang="en-US" altLang="ja-JP" sz="2000" i="1">
                                  <a:latin typeface="Cambria Math" panose="02040503050406030204" pitchFamily="18" charset="0"/>
                                </a:rPr>
                                <m:t>𝛽</m:t>
                              </m:r>
                              <m:r>
                                <a:rPr lang="en-US" altLang="ja-JP" sz="2000" i="1">
                                  <a:latin typeface="Cambria Math" panose="02040503050406030204" pitchFamily="18" charset="0"/>
                                </a:rPr>
                                <m:t>⟩</m:t>
                              </m:r>
                            </m:e>
                          </m:d>
                        </m:e>
                        <m:sup>
                          <m:r>
                            <a:rPr lang="en-US" altLang="ja-JP" sz="2000" i="1">
                              <a:latin typeface="Cambria Math" panose="02040503050406030204" pitchFamily="18" charset="0"/>
                            </a:rPr>
                            <m:t>2</m:t>
                          </m:r>
                        </m:sup>
                      </m:sSup>
                    </m:oMath>
                  </m:oMathPara>
                </a14:m>
                <a:endParaRPr lang="en-US"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5289537" y="281680"/>
                <a:ext cx="3678956" cy="400110"/>
              </a:xfrm>
              <a:prstGeom prst="rect">
                <a:avLst/>
              </a:prstGeom>
              <a:blipFill rotWithShape="0">
                <a:blip r:embed="rId12"/>
                <a:stretch>
                  <a:fillRect b="-13636"/>
                </a:stretch>
              </a:blipFill>
            </p:spPr>
            <p:txBody>
              <a:bodyPr/>
              <a:lstStyle/>
              <a:p>
                <a:r>
                  <a:rPr lang="en-US">
                    <a:noFill/>
                  </a:rPr>
                  <a:t> </a:t>
                </a:r>
              </a:p>
            </p:txBody>
          </p:sp>
        </mc:Fallback>
      </mc:AlternateContent>
      <p:sp>
        <p:nvSpPr>
          <p:cNvPr id="4" name="正方形/長方形 3"/>
          <p:cNvSpPr/>
          <p:nvPr/>
        </p:nvSpPr>
        <p:spPr>
          <a:xfrm>
            <a:off x="1903785" y="1033569"/>
            <a:ext cx="5111853" cy="3468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グループ化 57"/>
          <p:cNvGrpSpPr/>
          <p:nvPr/>
        </p:nvGrpSpPr>
        <p:grpSpPr>
          <a:xfrm>
            <a:off x="3139827" y="1186687"/>
            <a:ext cx="3105576" cy="2999109"/>
            <a:chOff x="4899008" y="3322080"/>
            <a:chExt cx="3065072" cy="2859153"/>
          </a:xfrm>
        </p:grpSpPr>
        <p:sp>
          <p:nvSpPr>
            <p:cNvPr id="59" name="正方形/長方形 58"/>
            <p:cNvSpPr/>
            <p:nvPr/>
          </p:nvSpPr>
          <p:spPr>
            <a:xfrm>
              <a:off x="4899008" y="3557661"/>
              <a:ext cx="2799976" cy="262357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5090853" y="3747029"/>
              <a:ext cx="2873227" cy="2310582"/>
              <a:chOff x="7787387" y="951598"/>
              <a:chExt cx="3115257" cy="3647295"/>
            </a:xfrm>
          </p:grpSpPr>
          <p:grpSp>
            <p:nvGrpSpPr>
              <p:cNvPr id="67" name="グループ化 66"/>
              <p:cNvGrpSpPr/>
              <p:nvPr/>
            </p:nvGrpSpPr>
            <p:grpSpPr>
              <a:xfrm>
                <a:off x="7900765" y="2205151"/>
                <a:ext cx="2496413" cy="1127120"/>
                <a:chOff x="8970402" y="2446078"/>
                <a:chExt cx="2496413" cy="1127120"/>
              </a:xfrm>
            </p:grpSpPr>
            <p:cxnSp>
              <p:nvCxnSpPr>
                <p:cNvPr id="73" name="直線コネクタ 72"/>
                <p:cNvCxnSpPr/>
                <p:nvPr/>
              </p:nvCxnSpPr>
              <p:spPr>
                <a:xfrm>
                  <a:off x="8970402" y="3573196"/>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グループ化 73"/>
                <p:cNvGrpSpPr/>
                <p:nvPr/>
              </p:nvGrpSpPr>
              <p:grpSpPr>
                <a:xfrm>
                  <a:off x="8970402" y="2446078"/>
                  <a:ext cx="2496413" cy="936779"/>
                  <a:chOff x="8970402" y="2446078"/>
                  <a:chExt cx="2496413" cy="936779"/>
                </a:xfrm>
              </p:grpSpPr>
              <p:cxnSp>
                <p:nvCxnSpPr>
                  <p:cNvPr id="75" name="直線コネクタ 74"/>
                  <p:cNvCxnSpPr/>
                  <p:nvPr/>
                </p:nvCxnSpPr>
                <p:spPr>
                  <a:xfrm>
                    <a:off x="8970402" y="2446078"/>
                    <a:ext cx="229286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9293440" y="2594443"/>
                    <a:ext cx="12879" cy="7884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テキスト ボックス 76"/>
                      <p:cNvSpPr txBox="1"/>
                      <p:nvPr/>
                    </p:nvSpPr>
                    <p:spPr>
                      <a:xfrm>
                        <a:off x="9414149" y="2761541"/>
                        <a:ext cx="2052666" cy="540141"/>
                      </a:xfrm>
                      <a:prstGeom prst="rect">
                        <a:avLst/>
                      </a:prstGeom>
                      <a:noFill/>
                    </p:spPr>
                    <p:txBody>
                      <a:bodyPr wrap="square" rtlCol="0">
                        <a:spAutoFit/>
                      </a:bodyPr>
                      <a:lstStyle/>
                      <a:p>
                        <a14:m>
                          <m:oMath xmlns:m="http://schemas.openxmlformats.org/officeDocument/2006/math">
                            <m:r>
                              <a:rPr lang="en-US" altLang="ja-JP" b="1">
                                <a:latin typeface="Cambria Math" panose="02040503050406030204" pitchFamily="18" charset="0"/>
                              </a:rPr>
                              <m:t>𝚫</m:t>
                            </m:r>
                            <m:r>
                              <a:rPr lang="en-US" altLang="ja-JP" b="1" i="1">
                                <a:latin typeface="Cambria Math" panose="02040503050406030204" pitchFamily="18" charset="0"/>
                              </a:rPr>
                              <m:t>𝝐</m:t>
                            </m:r>
                            <m:r>
                              <a:rPr lang="en-US" altLang="ja-JP" b="1" i="1">
                                <a:latin typeface="Cambria Math" panose="02040503050406030204" pitchFamily="18" charset="0"/>
                              </a:rPr>
                              <m:t>=</m:t>
                            </m:r>
                            <m:r>
                              <m:rPr>
                                <m:nor/>
                              </m:rPr>
                              <a:rPr lang="en-US" altLang="ja-JP" b="1" dirty="0"/>
                              <m:t>1</m:t>
                            </m:r>
                          </m:oMath>
                        </a14:m>
                        <a:r>
                          <a:rPr lang="en-US" altLang="ja-JP" b="1" dirty="0"/>
                          <a:t>(MeV)</a:t>
                        </a:r>
                        <a:endParaRPr lang="ja-JP" altLang="en-US" b="1" dirty="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9414149" y="2761541"/>
                        <a:ext cx="2052666" cy="540141"/>
                      </a:xfrm>
                      <a:prstGeom prst="rect">
                        <a:avLst/>
                      </a:prstGeom>
                      <a:blipFill rotWithShape="0">
                        <a:blip r:embed="rId13"/>
                        <a:stretch>
                          <a:fillRect t="-10169" b="-28814"/>
                        </a:stretch>
                      </a:blipFill>
                    </p:spPr>
                    <p:txBody>
                      <a:bodyPr/>
                      <a:lstStyle/>
                      <a:p>
                        <a:r>
                          <a:rPr lang="en-US">
                            <a:noFill/>
                          </a:rPr>
                          <a:t> </a:t>
                        </a:r>
                      </a:p>
                    </p:txBody>
                  </p:sp>
                </mc:Fallback>
              </mc:AlternateContent>
            </p:grpSp>
          </p:grpSp>
          <p:sp>
            <p:nvSpPr>
              <p:cNvPr id="63" name="左中かっこ 62"/>
              <p:cNvSpPr/>
              <p:nvPr/>
            </p:nvSpPr>
            <p:spPr>
              <a:xfrm rot="5400000">
                <a:off x="8897746" y="627244"/>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4" name="テキスト ボックス 63"/>
              <p:cNvSpPr txBox="1"/>
              <p:nvPr/>
            </p:nvSpPr>
            <p:spPr>
              <a:xfrm>
                <a:off x="8566674" y="951598"/>
                <a:ext cx="1242121" cy="605565"/>
              </a:xfrm>
              <a:prstGeom prst="rect">
                <a:avLst/>
              </a:prstGeom>
              <a:noFill/>
            </p:spPr>
            <p:txBody>
              <a:bodyPr wrap="square" rtlCol="0">
                <a:spAutoFit/>
              </a:bodyPr>
              <a:lstStyle/>
              <a:p>
                <a:r>
                  <a:rPr lang="en-US" altLang="ja-JP" dirty="0"/>
                  <a:t>Ω</a:t>
                </a:r>
                <a:r>
                  <a:rPr lang="ja-JP" altLang="en-US" dirty="0" smtClean="0"/>
                  <a:t>＝</a:t>
                </a:r>
                <a:r>
                  <a:rPr lang="en-US" altLang="ja-JP" dirty="0"/>
                  <a:t>8</a:t>
                </a:r>
                <a:endParaRPr lang="ja-JP" altLang="en-US" dirty="0"/>
              </a:p>
            </p:txBody>
          </p:sp>
          <p:sp>
            <p:nvSpPr>
              <p:cNvPr id="65" name="左中かっこ 64"/>
              <p:cNvSpPr/>
              <p:nvPr/>
            </p:nvSpPr>
            <p:spPr>
              <a:xfrm rot="16200000">
                <a:off x="8897747" y="2663939"/>
                <a:ext cx="343804" cy="21519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6" name="テキスト ボックス 65"/>
              <p:cNvSpPr txBox="1"/>
              <p:nvPr/>
            </p:nvSpPr>
            <p:spPr>
              <a:xfrm>
                <a:off x="7787387" y="3993328"/>
                <a:ext cx="3115257" cy="605565"/>
              </a:xfrm>
              <a:prstGeom prst="rect">
                <a:avLst/>
              </a:prstGeom>
              <a:noFill/>
            </p:spPr>
            <p:txBody>
              <a:bodyPr wrap="square" rtlCol="0">
                <a:spAutoFit/>
              </a:bodyPr>
              <a:lstStyle/>
              <a:p>
                <a:r>
                  <a:rPr lang="en-US" altLang="ja-JP" dirty="0"/>
                  <a:t>Ω</a:t>
                </a:r>
                <a:r>
                  <a:rPr lang="ja-JP" altLang="en-US" dirty="0" smtClean="0"/>
                  <a:t>＝</a:t>
                </a:r>
                <a:r>
                  <a:rPr lang="en-US" altLang="ja-JP" dirty="0"/>
                  <a:t>8</a:t>
                </a:r>
                <a:r>
                  <a:rPr lang="ja-JP" altLang="en-US" dirty="0" smtClean="0"/>
                  <a:t> </a:t>
                </a:r>
                <a:r>
                  <a:rPr lang="en-US" altLang="ja-JP" dirty="0" smtClean="0"/>
                  <a:t>(16</a:t>
                </a:r>
                <a:r>
                  <a:rPr lang="ja-JP" altLang="en-US" dirty="0" smtClean="0"/>
                  <a:t> </a:t>
                </a:r>
                <a:r>
                  <a:rPr lang="en-US" altLang="ja-JP" dirty="0" smtClean="0"/>
                  <a:t>particles)</a:t>
                </a:r>
                <a:endParaRPr lang="ja-JP" altLang="en-US" dirty="0"/>
              </a:p>
            </p:txBody>
          </p:sp>
        </p:grpSp>
        <p:sp>
          <p:nvSpPr>
            <p:cNvPr id="61" name="テキスト ボックス 60"/>
            <p:cNvSpPr txBox="1"/>
            <p:nvPr/>
          </p:nvSpPr>
          <p:spPr>
            <a:xfrm>
              <a:off x="5736359" y="3322080"/>
              <a:ext cx="1263488" cy="440121"/>
            </a:xfrm>
            <a:prstGeom prst="rect">
              <a:avLst/>
            </a:prstGeom>
            <a:solidFill>
              <a:schemeClr val="bg1"/>
            </a:solidFill>
          </p:spPr>
          <p:txBody>
            <a:bodyPr wrap="square" rtlCol="0">
              <a:spAutoFit/>
            </a:bodyPr>
            <a:lstStyle/>
            <a:p>
              <a:r>
                <a:rPr lang="en-US" altLang="ja-JP" sz="2400" dirty="0" smtClean="0">
                  <a:solidFill>
                    <a:srgbClr val="FF0000"/>
                  </a:solidFill>
                </a:rPr>
                <a:t> </a:t>
              </a:r>
              <a:r>
                <a:rPr lang="en-US" altLang="ja-JP" sz="2400" dirty="0">
                  <a:solidFill>
                    <a:srgbClr val="FF0000"/>
                  </a:solidFill>
                </a:rPr>
                <a:t>S</a:t>
              </a:r>
              <a:r>
                <a:rPr lang="en-US" altLang="ja-JP" sz="2400" dirty="0" smtClean="0">
                  <a:solidFill>
                    <a:srgbClr val="FF0000"/>
                  </a:solidFill>
                </a:rPr>
                <a:t>ystem</a:t>
              </a:r>
              <a:endParaRPr lang="ja-JP" altLang="en-US" sz="2400" dirty="0">
                <a:solidFill>
                  <a:srgbClr val="FF0000"/>
                </a:solidFill>
              </a:endParaRPr>
            </a:p>
          </p:txBody>
        </p:sp>
      </p:grpSp>
      <p:sp>
        <p:nvSpPr>
          <p:cNvPr id="68" name="テキスト ボックス 67"/>
          <p:cNvSpPr txBox="1"/>
          <p:nvPr/>
        </p:nvSpPr>
        <p:spPr>
          <a:xfrm>
            <a:off x="5985314" y="6092906"/>
            <a:ext cx="1298728" cy="369332"/>
          </a:xfrm>
          <a:prstGeom prst="rect">
            <a:avLst/>
          </a:prstGeom>
          <a:noFill/>
        </p:spPr>
        <p:txBody>
          <a:bodyPr wrap="square" rtlCol="0">
            <a:spAutoFit/>
          </a:bodyPr>
          <a:lstStyle/>
          <a:p>
            <a:r>
              <a:rPr kumimoji="1" lang="en-US" altLang="ja-JP" dirty="0" smtClean="0">
                <a:solidFill>
                  <a:srgbClr val="FF0000"/>
                </a:solidFill>
              </a:rPr>
              <a:t>dominant</a:t>
            </a:r>
            <a:endParaRPr kumimoji="1" lang="ja-JP" altLang="en-US" dirty="0">
              <a:solidFill>
                <a:srgbClr val="FF0000"/>
              </a:solidFill>
            </a:endParaRPr>
          </a:p>
        </p:txBody>
      </p:sp>
    </p:spTree>
    <p:extLst>
      <p:ext uri="{BB962C8B-B14F-4D97-AF65-F5344CB8AC3E}">
        <p14:creationId xmlns:p14="http://schemas.microsoft.com/office/powerpoint/2010/main" val="35013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8"/>
                                        </p:tgtEl>
                                        <p:attrNameLst>
                                          <p:attrName>ppt_x</p:attrName>
                                        </p:attrNameLst>
                                      </p:cBhvr>
                                      <p:tavLst>
                                        <p:tav tm="0">
                                          <p:val>
                                            <p:strVal val="ppt_x"/>
                                          </p:val>
                                        </p:tav>
                                        <p:tav tm="100000">
                                          <p:val>
                                            <p:strVal val="ppt_x"/>
                                          </p:val>
                                        </p:tav>
                                      </p:tavLst>
                                    </p:anim>
                                    <p:anim calcmode="lin" valueType="num">
                                      <p:cBhvr additive="base">
                                        <p:cTn id="21" dur="500"/>
                                        <p:tgtEl>
                                          <p:spTgt spid="58"/>
                                        </p:tgtEl>
                                        <p:attrNameLst>
                                          <p:attrName>ppt_y</p:attrName>
                                        </p:attrNameLst>
                                      </p:cBhvr>
                                      <p:tavLst>
                                        <p:tav tm="0">
                                          <p:val>
                                            <p:strVal val="ppt_y"/>
                                          </p:val>
                                        </p:tav>
                                        <p:tav tm="100000">
                                          <p:val>
                                            <p:strVal val="1+ppt_h/2"/>
                                          </p:val>
                                        </p:tav>
                                      </p:tavLst>
                                    </p:anim>
                                    <p:set>
                                      <p:cBhvr>
                                        <p:cTn id="22"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19089</TotalTime>
  <Words>2372</Words>
  <Application>Microsoft Office PowerPoint</Application>
  <PresentationFormat>画面に合わせる (4:3)</PresentationFormat>
  <Paragraphs>408</Paragraphs>
  <Slides>28</Slides>
  <Notes>19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28</vt:i4>
      </vt:variant>
    </vt:vector>
  </HeadingPairs>
  <TitlesOfParts>
    <vt:vector size="42" baseType="lpstr">
      <vt:lpstr>HGP創英角ﾎﾟｯﾌﾟ体</vt:lpstr>
      <vt:lpstr>HGS創英角ﾎﾟｯﾌﾟ体</vt:lpstr>
      <vt:lpstr>Microsoft YaHei</vt:lpstr>
      <vt:lpstr>ＭＳ Ｐゴシック</vt:lpstr>
      <vt:lpstr>Aharoni</vt:lpstr>
      <vt:lpstr>Arial</vt:lpstr>
      <vt:lpstr>Arial Black</vt:lpstr>
      <vt:lpstr>Blackadder ITC</vt:lpstr>
      <vt:lpstr>Calibri</vt:lpstr>
      <vt:lpstr>Calibri Light</vt:lpstr>
      <vt:lpstr>Cambria Math</vt:lpstr>
      <vt:lpstr>Times New Roman</vt:lpstr>
      <vt:lpstr>Wingdings</vt:lpstr>
      <vt:lpstr>Office Theme</vt:lpstr>
      <vt:lpstr>Dynamics of nuclear pairing model</vt:lpstr>
      <vt:lpstr>Outline </vt:lpstr>
      <vt:lpstr>Pairing correlation in nuclei</vt:lpstr>
      <vt:lpstr>Pairing collective motion</vt:lpstr>
      <vt:lpstr>Motivation</vt:lpstr>
      <vt:lpstr>Richardson model  (pairing model, multi-seniority model)</vt:lpstr>
      <vt:lpstr>Outline </vt:lpstr>
      <vt:lpstr>Energy spectra</vt:lpstr>
      <vt:lpstr>Two-particle transfer</vt:lpstr>
      <vt:lpstr>Two-neutron additional transfer in Sn isotope</vt:lpstr>
      <vt:lpstr>Outline </vt:lpstr>
      <vt:lpstr>Why we apply approximation method?</vt:lpstr>
      <vt:lpstr>Quantization of TDHFB</vt:lpstr>
      <vt:lpstr>PowerPoint プレゼンテーション</vt:lpstr>
      <vt:lpstr>Requantization</vt:lpstr>
      <vt:lpstr>PowerPoint プレゼンテーション</vt:lpstr>
      <vt:lpstr>PowerPoint プレゼンテーション</vt:lpstr>
      <vt:lpstr>PowerPoint プレゼンテーション</vt:lpstr>
      <vt:lpstr>Summary </vt:lpstr>
      <vt:lpstr>Back up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筑波大学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Self-consistent Collective Coordinate in Richardson model</dc:title>
  <dc:creator>nifang</dc:creator>
  <cp:lastModifiedBy>nifang</cp:lastModifiedBy>
  <cp:revision>462</cp:revision>
  <dcterms:created xsi:type="dcterms:W3CDTF">2016-11-30T02:30:56Z</dcterms:created>
  <dcterms:modified xsi:type="dcterms:W3CDTF">2017-06-27T06:57:21Z</dcterms:modified>
</cp:coreProperties>
</file>