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5"/>
  </p:notesMasterIdLst>
  <p:handoutMasterIdLst>
    <p:handoutMasterId r:id="rId32"/>
  </p:handoutMasterIdLst>
  <p:sldIdLst>
    <p:sldId id="256" r:id="rId3"/>
    <p:sldId id="285" r:id="rId4"/>
    <p:sldId id="336" r:id="rId6"/>
    <p:sldId id="351" r:id="rId7"/>
    <p:sldId id="350" r:id="rId8"/>
    <p:sldId id="352" r:id="rId9"/>
    <p:sldId id="353" r:id="rId10"/>
    <p:sldId id="367" r:id="rId11"/>
    <p:sldId id="368" r:id="rId12"/>
    <p:sldId id="355" r:id="rId13"/>
    <p:sldId id="373" r:id="rId14"/>
    <p:sldId id="378" r:id="rId15"/>
    <p:sldId id="379" r:id="rId16"/>
    <p:sldId id="380" r:id="rId17"/>
    <p:sldId id="369" r:id="rId18"/>
    <p:sldId id="370" r:id="rId19"/>
    <p:sldId id="372" r:id="rId20"/>
    <p:sldId id="386" r:id="rId21"/>
    <p:sldId id="391" r:id="rId22"/>
    <p:sldId id="392" r:id="rId23"/>
    <p:sldId id="388" r:id="rId24"/>
    <p:sldId id="393" r:id="rId25"/>
    <p:sldId id="394" r:id="rId26"/>
    <p:sldId id="395" r:id="rId27"/>
    <p:sldId id="389" r:id="rId28"/>
    <p:sldId id="400" r:id="rId29"/>
    <p:sldId id="390" r:id="rId30"/>
    <p:sldId id="332" r:id="rId31"/>
  </p:sldIdLst>
  <p:sldSz cx="9144000" cy="6858000" type="screen4x3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F8F8F8"/>
    <a:srgbClr val="C0C0C0"/>
    <a:srgbClr val="DDDDDD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117" autoAdjust="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pos="185"/>
        <p:guide pos="5529"/>
        <p:guide orient="horz" pos="880"/>
        <p:guide pos="26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1999" cy="71999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E1210467-D33D-41A0-9519-DC21859AE5AC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 smtClean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6EC88F28-8C19-4EE7-8248-ACAA841E1B1A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2291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22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620EBCD5-58C9-41AB-8231-84099273D54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4FE26F2B-7343-40F5-BFB3-B2A5E65E6DF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4FE26F2B-7343-40F5-BFB3-B2A5E65E6DF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4FE26F2B-7343-40F5-BFB3-B2A5E65E6DF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4FE26F2B-7343-40F5-BFB3-B2A5E65E6DF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4FE26F2B-7343-40F5-BFB3-B2A5E65E6DF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4FE26F2B-7343-40F5-BFB3-B2A5E65E6DF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4FE26F2B-7343-40F5-BFB3-B2A5E65E6DF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4FE26F2B-7343-40F5-BFB3-B2A5E65E6DF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4FE26F2B-7343-40F5-BFB3-B2A5E65E6DF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4FE26F2B-7343-40F5-BFB3-B2A5E65E6DF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4FE26F2B-7343-40F5-BFB3-B2A5E65E6DF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4FE26F2B-7343-40F5-BFB3-B2A5E65E6DF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4FE26F2B-7343-40F5-BFB3-B2A5E65E6DF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4FE26F2B-7343-40F5-BFB3-B2A5E65E6DF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4FE26F2B-7343-40F5-BFB3-B2A5E65E6DF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4FE26F2B-7343-40F5-BFB3-B2A5E65E6DF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4FE26F2B-7343-40F5-BFB3-B2A5E65E6DF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4FE26F2B-7343-40F5-BFB3-B2A5E65E6DF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471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30B2B47A-E877-4851-9C55-797514914009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4FE26F2B-7343-40F5-BFB3-B2A5E65E6DF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4FE26F2B-7343-40F5-BFB3-B2A5E65E6DF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4FE26F2B-7343-40F5-BFB3-B2A5E65E6DF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4FE26F2B-7343-40F5-BFB3-B2A5E65E6DF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4FE26F2B-7343-40F5-BFB3-B2A5E65E6DF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4FE26F2B-7343-40F5-BFB3-B2A5E65E6DF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4FE26F2B-7343-40F5-BFB3-B2A5E65E6DF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 noProof="1" smtClean="0"/>
              <a:t>单击此处编辑母版副标题样式</a:t>
            </a:r>
            <a:endParaRPr lang="en-US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Hyperon puzzle and hadron-quark phase transition in neutron stars</a:t>
            </a: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1854E-EFD0-4AE2-9622-7E06A3CE132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Hyperon puzzle and hadron-quark phase transition in neutron stars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1E418-2A78-4846-948A-9BE8FF9C681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Hyperon puzzle and hadron-quark phase transition in neutron stars</a:t>
            </a:r>
            <a:endParaRPr lang="zh-CN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4443-538E-4A81-8963-8A2F702697C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Hyperon puzzle and hadron-quark phase transition in neutron stars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7F554-F400-4248-BA3D-EF9E8BEB326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Hyperon puzzle and hadron-quark phase transition in neutron stars</a:t>
            </a: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A001B-FF37-4FB0-816A-09617A77A2A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Hyperon puzzle and hadron-quark phase transition in neutron stars</a:t>
            </a: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03ADF-6D58-4830-8669-3DC0DD7DD23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Hyperon puzzle and hadron-quark phase transition in neutron stars</a:t>
            </a: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97175-E39A-423E-BFF5-47BB814C38D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Hyperon puzzle and hadron-quark phase transition in neutron stars</a:t>
            </a: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2285C-4349-4749-9CA5-F75EC6986F1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Hyperon puzzle and hadron-quark phase transition in neutron stars</a:t>
            </a:r>
            <a:endParaRPr lang="zh-CN" alt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30384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3030538" y="0"/>
            <a:ext cx="476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349250" y="6459538"/>
            <a:ext cx="1963738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538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Hyperon puzzle and hadron-quark phase transition in neutron stars</a:t>
            </a:r>
            <a:endParaRPr lang="zh-CN" alt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143C732-F7F4-488C-B853-B71F0519996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4953000"/>
            <a:ext cx="9142413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0" y="4914900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Hyperon puzzle and hadron-quark phase transition in neutron stars</a:t>
            </a:r>
            <a:endParaRPr lang="zh-CN" alt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50DBB-70F7-4806-9863-398A0029334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9144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8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22325" y="287338"/>
            <a:ext cx="7543800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en-US" altLang="en-US" smtClean="0"/>
          </a:p>
        </p:txBody>
      </p:sp>
      <p:sp>
        <p:nvSpPr>
          <p:cNvPr id="1029" name="Text Placeholder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822325" y="1846263"/>
            <a:ext cx="7543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altLang="zh-C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325" y="6459538"/>
            <a:ext cx="185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Font typeface="Arial" panose="020B0604020202020204" pitchFamily="34" charset="0"/>
              <a:buNone/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5425" y="6459538"/>
            <a:ext cx="361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buFont typeface="Arial" panose="020B0604020202020204" pitchFamily="34" charset="0"/>
              <a:buNone/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Hyperon puzzle and hadron-quark phase transition in neutron stars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4738" y="6459538"/>
            <a:ext cx="984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buFont typeface="Arial" panose="020B0604020202020204" pitchFamily="34" charset="0"/>
              <a:buNone/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9964DEA-004B-4545-8C05-1488AA2A5232}" type="slidenum">
              <a:rPr lang="zh-CN" altLang="en-US"/>
            </a:fld>
            <a:endParaRPr lang="zh-CN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350" y="1738313"/>
            <a:ext cx="747553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92075" indent="-92075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4175" indent="-182880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567055" indent="-182880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880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3450" indent="-184150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09982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84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87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89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vmlDrawing" Target="../drawings/vmlDrawing2.v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6.wmf"/><Relationship Id="rId3" Type="http://schemas.openxmlformats.org/officeDocument/2006/relationships/oleObject" Target="../embeddings/oleObject2.bin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vmlDrawing" Target="../drawings/vmlDrawing3.v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5.jpeg"/><Relationship Id="rId2" Type="http://schemas.openxmlformats.org/officeDocument/2006/relationships/image" Target="../media/image44.wmf"/><Relationship Id="rId1" Type="http://schemas.openxmlformats.org/officeDocument/2006/relationships/oleObject" Target="../embeddings/oleObject3.bin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4.v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50.jpeg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3" Type="http://schemas.openxmlformats.org/officeDocument/2006/relationships/image" Target="../media/image46.jpeg"/><Relationship Id="rId2" Type="http://schemas.openxmlformats.org/officeDocument/2006/relationships/image" Target="../media/image44.wmf"/><Relationship Id="rId10" Type="http://schemas.openxmlformats.org/officeDocument/2006/relationships/notesSlide" Target="../notesSlides/notesSlide18.xml"/><Relationship Id="rId1" Type="http://schemas.openxmlformats.org/officeDocument/2006/relationships/oleObject" Target="../embeddings/oleObject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9.xml"/><Relationship Id="rId8" Type="http://schemas.openxmlformats.org/officeDocument/2006/relationships/vmlDrawing" Target="../drawings/vmlDrawing5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3" Type="http://schemas.openxmlformats.org/officeDocument/2006/relationships/image" Target="../media/image51.jpeg"/><Relationship Id="rId2" Type="http://schemas.openxmlformats.org/officeDocument/2006/relationships/image" Target="../media/image44.wmf"/><Relationship Id="rId1" Type="http://schemas.openxmlformats.org/officeDocument/2006/relationships/oleObject" Target="../embeddings/oleObject5.bin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vmlDrawing" Target="../drawings/vmlDrawing6.v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7.jpeg"/><Relationship Id="rId3" Type="http://schemas.openxmlformats.org/officeDocument/2006/relationships/image" Target="../media/image56.jpeg"/><Relationship Id="rId2" Type="http://schemas.openxmlformats.org/officeDocument/2006/relationships/image" Target="../media/image55.wmf"/><Relationship Id="rId1" Type="http://schemas.openxmlformats.org/officeDocument/2006/relationships/oleObject" Target="../embeddings/oleObject6.bin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1.xml"/><Relationship Id="rId8" Type="http://schemas.openxmlformats.org/officeDocument/2006/relationships/vmlDrawing" Target="../drawings/vmlDrawing7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3" Type="http://schemas.openxmlformats.org/officeDocument/2006/relationships/image" Target="../media/image58.jpeg"/><Relationship Id="rId2" Type="http://schemas.openxmlformats.org/officeDocument/2006/relationships/image" Target="../media/image55.wmf"/><Relationship Id="rId1" Type="http://schemas.openxmlformats.org/officeDocument/2006/relationships/oleObject" Target="../embeddings/oleObject7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7" Type="http://schemas.openxmlformats.org/officeDocument/2006/relationships/vmlDrawing" Target="../drawings/vmlDrawing8.v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3" Type="http://schemas.openxmlformats.org/officeDocument/2006/relationships/image" Target="../media/image62.jpeg"/><Relationship Id="rId2" Type="http://schemas.openxmlformats.org/officeDocument/2006/relationships/image" Target="../media/image55.wmf"/><Relationship Id="rId1" Type="http://schemas.openxmlformats.org/officeDocument/2006/relationships/oleObject" Target="../embeddings/oleObject8.bin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3.xml"/><Relationship Id="rId6" Type="http://schemas.openxmlformats.org/officeDocument/2006/relationships/vmlDrawing" Target="../drawings/vmlDrawing9.v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7.jpeg"/><Relationship Id="rId3" Type="http://schemas.openxmlformats.org/officeDocument/2006/relationships/image" Target="../media/image66.jpeg"/><Relationship Id="rId2" Type="http://schemas.openxmlformats.org/officeDocument/2006/relationships/image" Target="../media/image65.wmf"/><Relationship Id="rId1" Type="http://schemas.openxmlformats.org/officeDocument/2006/relationships/oleObject" Target="../embeddings/oleObject9.bin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10.v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72.jpeg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3" Type="http://schemas.openxmlformats.org/officeDocument/2006/relationships/image" Target="../media/image68.jpeg"/><Relationship Id="rId2" Type="http://schemas.openxmlformats.org/officeDocument/2006/relationships/image" Target="../media/image65.wmf"/><Relationship Id="rId10" Type="http://schemas.openxmlformats.org/officeDocument/2006/relationships/notesSlide" Target="../notesSlides/notesSlide24.xml"/><Relationship Id="rId1" Type="http://schemas.openxmlformats.org/officeDocument/2006/relationships/oleObject" Target="../embeddings/oleObject10.bin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11.v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77.jpeg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3" Type="http://schemas.openxmlformats.org/officeDocument/2006/relationships/image" Target="../media/image73.jpeg"/><Relationship Id="rId2" Type="http://schemas.openxmlformats.org/officeDocument/2006/relationships/image" Target="../media/image65.wmf"/><Relationship Id="rId10" Type="http://schemas.openxmlformats.org/officeDocument/2006/relationships/notesSlide" Target="../notesSlides/notesSlide25.xml"/><Relationship Id="rId1" Type="http://schemas.openxmlformats.org/officeDocument/2006/relationships/oleObject" Target="../embeddings/oleObject11.bin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0.emf"/><Relationship Id="rId4" Type="http://schemas.openxmlformats.org/officeDocument/2006/relationships/image" Target="../media/image9.emf"/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emf"/><Relationship Id="rId8" Type="http://schemas.openxmlformats.org/officeDocument/2006/relationships/image" Target="../media/image17.emf"/><Relationship Id="rId7" Type="http://schemas.openxmlformats.org/officeDocument/2006/relationships/image" Target="../media/image16.emf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Relationship Id="rId3" Type="http://schemas.openxmlformats.org/officeDocument/2006/relationships/image" Target="../media/image12.emf"/><Relationship Id="rId2" Type="http://schemas.openxmlformats.org/officeDocument/2006/relationships/image" Target="../media/image11.wmf"/><Relationship Id="rId13" Type="http://schemas.openxmlformats.org/officeDocument/2006/relationships/notesSlide" Target="../notesSlides/notesSlide6.xml"/><Relationship Id="rId12" Type="http://schemas.openxmlformats.org/officeDocument/2006/relationships/vmlDrawing" Target="../drawings/vmlDrawing1.v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9.emf"/><Relationship Id="rId1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emf"/><Relationship Id="rId8" Type="http://schemas.openxmlformats.org/officeDocument/2006/relationships/image" Target="../media/image27.emf"/><Relationship Id="rId7" Type="http://schemas.openxmlformats.org/officeDocument/2006/relationships/image" Target="../media/image26.emf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2" Type="http://schemas.openxmlformats.org/officeDocument/2006/relationships/notesSlide" Target="../notesSlides/notesSlide7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29.emf"/><Relationship Id="rId1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2"/>
          <p:cNvSpPr>
            <a:spLocks noGrp="1" noChangeArrowheads="1"/>
          </p:cNvSpPr>
          <p:nvPr>
            <p:ph type="title"/>
          </p:nvPr>
        </p:nvSpPr>
        <p:spPr>
          <a:xfrm>
            <a:off x="1369695" y="403860"/>
            <a:ext cx="6417945" cy="1450975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altLang="zh-CN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Nonuniform nuclear matter in a strong magenetic field</a:t>
            </a:r>
            <a:endParaRPr altLang="zh-CN" sz="4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2240915"/>
            <a:ext cx="8568055" cy="4086225"/>
          </a:xfrm>
        </p:spPr>
        <p:txBody>
          <a:bodyPr/>
          <a:lstStyle/>
          <a:p>
            <a:pPr marL="0" indent="0" algn="ctr" eaLnBrk="1" hangingPunct="1">
              <a:buFont typeface="Calibri" panose="020F0502020204030204" pitchFamily="34" charset="0"/>
              <a:buNone/>
            </a:pPr>
            <a:r>
              <a:rPr lang="zh-CN" altLang="en-US" sz="2400" smtClean="0"/>
              <a:t>Xia Cheng-Jun (夏铖君)</a:t>
            </a:r>
            <a:endParaRPr lang="zh-CN" altLang="en-US" sz="2400" smtClean="0"/>
          </a:p>
          <a:p>
            <a:pPr marL="0" indent="0" algn="ctr" eaLnBrk="1" hangingPunct="1">
              <a:buFont typeface="Calibri" panose="020F0502020204030204" pitchFamily="34" charset="0"/>
              <a:buNone/>
            </a:pPr>
            <a:endParaRPr lang="en-US" altLang="zh-CN" sz="1800" smtClean="0"/>
          </a:p>
          <a:p>
            <a:pPr marL="0" indent="0" algn="ctr" eaLnBrk="1" hangingPunct="1">
              <a:buFont typeface="Calibri" panose="020F0502020204030204" pitchFamily="34" charset="0"/>
              <a:buNone/>
            </a:pPr>
            <a:r>
              <a:rPr lang="en-US" altLang="zh-CN" smtClean="0"/>
              <a:t>Ningbo Institute of Technology, </a:t>
            </a:r>
            <a:endParaRPr lang="en-US" altLang="zh-CN" smtClean="0"/>
          </a:p>
          <a:p>
            <a:pPr marL="0" indent="0" algn="ctr" eaLnBrk="1" hangingPunct="1">
              <a:buFont typeface="Calibri" panose="020F0502020204030204" pitchFamily="34" charset="0"/>
              <a:buNone/>
            </a:pPr>
            <a:r>
              <a:rPr lang="en-US" altLang="zh-CN" smtClean="0"/>
              <a:t>Zhejiang University</a:t>
            </a:r>
            <a:endParaRPr lang="en-US" altLang="zh-CN" smtClean="0"/>
          </a:p>
          <a:p>
            <a:pPr marL="0" indent="0" algn="ctr" eaLnBrk="1" hangingPunct="1">
              <a:buFont typeface="Calibri" panose="020F0502020204030204" pitchFamily="34" charset="0"/>
              <a:buNone/>
            </a:pPr>
            <a:endParaRPr lang="zh-CN" altLang="en-US" sz="2400" smtClean="0"/>
          </a:p>
          <a:p>
            <a:pPr marL="0" indent="0" algn="ctr" eaLnBrk="1" hangingPunct="1">
              <a:buFont typeface="Calibri" panose="020F0502020204030204" pitchFamily="34" charset="0"/>
              <a:buNone/>
            </a:pPr>
            <a:r>
              <a:rPr lang="zh-CN" altLang="en-US" sz="2200" smtClean="0"/>
              <a:t>Collaborators: </a:t>
            </a:r>
            <a:r>
              <a:rPr lang="en-US" altLang="zh-CN" sz="2200" smtClean="0"/>
              <a:t>M</a:t>
            </a:r>
            <a:r>
              <a:rPr lang="zh-CN" altLang="en-US" sz="2200" smtClean="0"/>
              <a:t>aruyama </a:t>
            </a:r>
            <a:r>
              <a:rPr lang="en-US" altLang="zh-CN" sz="2200" smtClean="0"/>
              <a:t>T</a:t>
            </a:r>
            <a:r>
              <a:rPr lang="zh-CN" altLang="en-US" sz="2200" smtClean="0"/>
              <a:t>oshiki, </a:t>
            </a:r>
            <a:r>
              <a:rPr sz="2200" smtClean="0"/>
              <a:t>Yasutake </a:t>
            </a:r>
            <a:r>
              <a:rPr sz="2200" smtClean="0">
                <a:sym typeface="+mn-ea"/>
              </a:rPr>
              <a:t>Nobutoshi</a:t>
            </a:r>
            <a:endParaRPr sz="2200" smtClean="0">
              <a:sym typeface="+mn-ea"/>
            </a:endParaRPr>
          </a:p>
          <a:p>
            <a:pPr marL="0" indent="0" algn="ctr" eaLnBrk="1" hangingPunct="1">
              <a:buFont typeface="Calibri" panose="020F0502020204030204" pitchFamily="34" charset="0"/>
              <a:buNone/>
            </a:pPr>
            <a:endParaRPr lang="en-US" altLang="zh-CN" sz="2200" smtClean="0"/>
          </a:p>
          <a:p>
            <a:pPr marL="0" indent="0" algn="ctr" eaLnBrk="1" hangingPunct="1">
              <a:buFont typeface="Calibri" panose="020F0502020204030204" pitchFamily="34" charset="0"/>
              <a:buNone/>
            </a:pPr>
            <a:r>
              <a:rPr lang="en-US" altLang="zh-CN" smtClean="0">
                <a:sym typeface="+mn-ea"/>
              </a:rPr>
              <a:t>China-Japan collaboration workshop on “Nuclear mass and life for unravelling mysteries of r-process”</a:t>
            </a:r>
            <a:endParaRPr lang="en-US" altLang="zh-CN" smtClean="0"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793865" y="6426835"/>
            <a:ext cx="22675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June 28th, 2017</a:t>
            </a:r>
            <a:endParaRPr lang="en-US" altLang="zh-CN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>
          <a:xfrm>
            <a:off x="0" y="6459855"/>
            <a:ext cx="5993130" cy="398145"/>
          </a:xfrm>
        </p:spPr>
        <p:txBody>
          <a:bodyPr/>
          <a:lstStyle/>
          <a:p>
            <a:pPr>
              <a:defRPr/>
            </a:pPr>
            <a:r>
              <a:rPr lang="zh-CN" altLang="en-US" sz="1400" dirty="0">
                <a:sym typeface="+mn-ea"/>
              </a:rPr>
              <a:t>Nonuniform nuclear matter in a strong magenetic field</a:t>
            </a:r>
            <a:endParaRPr lang="zh-CN" altLang="en-US" sz="1400" dirty="0">
              <a:sym typeface="+mn-ea"/>
            </a:endParaRPr>
          </a:p>
        </p:txBody>
      </p:sp>
      <p:sp>
        <p:nvSpPr>
          <p:cNvPr id="13315" name="灯片编号占位符 10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027988" y="6459538"/>
            <a:ext cx="9842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1800" smtClean="0">
                <a:solidFill>
                  <a:srgbClr val="FFFFFF"/>
                </a:solidFill>
              </a:rPr>
              <a:t>9</a:t>
            </a:r>
            <a:endParaRPr lang="en-US" altLang="zh-CN" sz="1800" smtClean="0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4605"/>
            <a:ext cx="2023110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 noProof="1"/>
              <a:t>Parameters</a:t>
            </a:r>
            <a:endParaRPr lang="en-US" sz="2800" noProof="1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2440" y="1183640"/>
            <a:ext cx="8216389" cy="972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72440" y="520065"/>
            <a:ext cx="813054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800"/>
              <a:t>The adopted parameter set for RMF theory </a:t>
            </a:r>
            <a:r>
              <a:rPr lang="en-US" altLang="zh-CN" sz="1800"/>
              <a:t>[Maruyama_Tatsumi_Voskresensky_Tanigawa_Chiba2005_PRC72-015802]</a:t>
            </a:r>
            <a:endParaRPr lang="en-US" altLang="zh-CN" sz="1800"/>
          </a:p>
        </p:txBody>
      </p:sp>
      <p:pic>
        <p:nvPicPr>
          <p:cNvPr id="7" name="图片 6" descr="F:\Book\work\work(2017)\报告\JSPS-NSFC\Data\EpAB0.jpgEpAB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50520" y="3554182"/>
            <a:ext cx="8338062" cy="28080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1858645" y="2272030"/>
            <a:ext cx="5444490" cy="1282065"/>
            <a:chOff x="3036" y="3661"/>
            <a:chExt cx="8574" cy="2019"/>
          </a:xfrm>
        </p:grpSpPr>
        <p:sp>
          <p:nvSpPr>
            <p:cNvPr id="18444" name="文本框 11"/>
            <p:cNvSpPr txBox="1">
              <a:spLocks noChangeArrowheads="1"/>
            </p:cNvSpPr>
            <p:nvPr/>
          </p:nvSpPr>
          <p:spPr bwMode="auto">
            <a:xfrm>
              <a:off x="3147" y="3661"/>
              <a:ext cx="5426" cy="19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1900"/>
                <a:t>1. t</a:t>
              </a:r>
              <a:r>
                <a:rPr lang="zh-CN" altLang="en-US" sz="1900"/>
                <a:t>he saturation density</a:t>
              </a:r>
              <a:r>
                <a:rPr lang="en-US" altLang="en-US" sz="1900"/>
                <a:t>:</a:t>
              </a:r>
              <a:endParaRPr lang="en-US" altLang="en-US" sz="1900"/>
            </a:p>
            <a:p>
              <a:pPr eaLnBrk="1" hangingPunct="1"/>
              <a:r>
                <a:rPr lang="en-US" altLang="en-US" sz="1900"/>
                <a:t>2. </a:t>
              </a:r>
              <a:r>
                <a:rPr lang="zh-CN" altLang="en-US" sz="1900"/>
                <a:t>the energy</a:t>
              </a:r>
              <a:r>
                <a:rPr lang="en-US" altLang="en-US" sz="1900"/>
                <a:t>:</a:t>
              </a:r>
              <a:endParaRPr lang="en-US" altLang="en-US" sz="1900"/>
            </a:p>
            <a:p>
              <a:pPr eaLnBrk="1" hangingPunct="1"/>
              <a:r>
                <a:rPr lang="en-US" altLang="en-US" sz="1900"/>
                <a:t>3. </a:t>
              </a:r>
              <a:r>
                <a:rPr lang="zh-CN" altLang="en-US" sz="1900"/>
                <a:t>the incompressibility</a:t>
              </a:r>
              <a:r>
                <a:rPr lang="en-US" altLang="en-US" sz="1900"/>
                <a:t>:</a:t>
              </a:r>
              <a:endParaRPr lang="en-US" altLang="en-US" sz="1900"/>
            </a:p>
            <a:p>
              <a:pPr eaLnBrk="1" hangingPunct="1"/>
              <a:r>
                <a:rPr lang="en-US" altLang="en-US" sz="1900"/>
                <a:t>4. </a:t>
              </a:r>
              <a:r>
                <a:rPr lang="zh-CN" altLang="en-US" sz="1900"/>
                <a:t>the symmetry energy:</a:t>
              </a:r>
              <a:endParaRPr lang="en-US" altLang="en-US" sz="1900"/>
            </a:p>
          </p:txBody>
        </p:sp>
        <p:pic>
          <p:nvPicPr>
            <p:cNvPr id="18434" name="图片 13" descr="C:\Users\hp\Desktop\图片1.png图片1"/>
            <p:cNvPicPr>
              <a:picLocks noChangeAspect="1" noChangeArrowheads="1"/>
            </p:cNvPicPr>
            <p:nvPr/>
          </p:nvPicPr>
          <p:blipFill>
            <a:blip r:embed="rId3"/>
            <a:srcRect r="50193"/>
            <a:stretch>
              <a:fillRect/>
            </a:stretch>
          </p:blipFill>
          <p:spPr bwMode="auto">
            <a:xfrm>
              <a:off x="7598" y="3737"/>
              <a:ext cx="2190" cy="1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文本框 5"/>
            <p:cNvSpPr txBox="1"/>
            <p:nvPr/>
          </p:nvSpPr>
          <p:spPr>
            <a:xfrm>
              <a:off x="10068" y="3696"/>
              <a:ext cx="1542" cy="198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sz="1900" b="1"/>
                <a:t>0</a:t>
              </a:r>
              <a:r>
                <a:rPr lang="en-US" sz="1900" b="1"/>
                <a:t>.</a:t>
              </a:r>
              <a:r>
                <a:rPr sz="1900" b="1"/>
                <a:t>153</a:t>
              </a:r>
              <a:endParaRPr sz="1900" b="1"/>
            </a:p>
            <a:p>
              <a:pPr algn="ctr"/>
              <a:r>
                <a:rPr lang="zh-CN" altLang="en-US" sz="1900" b="1"/>
                <a:t>-16.</a:t>
              </a:r>
              <a:r>
                <a:rPr lang="en-US" altLang="zh-CN" sz="1900" b="1"/>
                <a:t>3</a:t>
              </a:r>
              <a:endParaRPr lang="en-US" altLang="zh-CN" sz="1900" b="1"/>
            </a:p>
            <a:p>
              <a:pPr algn="ctr"/>
              <a:r>
                <a:rPr lang="en-US" altLang="zh-CN" sz="1900" b="1"/>
                <a:t>240</a:t>
              </a:r>
              <a:endParaRPr lang="en-US" altLang="zh-CN" sz="1900" b="1"/>
            </a:p>
            <a:p>
              <a:pPr algn="ctr"/>
              <a:r>
                <a:rPr sz="1900" b="1"/>
                <a:t>32</a:t>
              </a:r>
              <a:r>
                <a:rPr lang="en-US" sz="1900" b="1"/>
                <a:t>.</a:t>
              </a:r>
              <a:r>
                <a:rPr sz="1900" b="1"/>
                <a:t>5</a:t>
              </a:r>
              <a:endParaRPr sz="1900" b="1"/>
            </a:p>
          </p:txBody>
        </p:sp>
        <p:sp>
          <p:nvSpPr>
            <p:cNvPr id="12" name="圆角矩形标注 11"/>
            <p:cNvSpPr/>
            <p:nvPr/>
          </p:nvSpPr>
          <p:spPr>
            <a:xfrm>
              <a:off x="3036" y="3710"/>
              <a:ext cx="8488" cy="1927"/>
            </a:xfrm>
            <a:prstGeom prst="wedgeRoundRectCallout">
              <a:avLst>
                <a:gd name="adj1" fmla="val -44615"/>
                <a:gd name="adj2" fmla="val 64530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>
          <a:xfrm>
            <a:off x="0" y="6459855"/>
            <a:ext cx="5993130" cy="398145"/>
          </a:xfrm>
        </p:spPr>
        <p:txBody>
          <a:bodyPr/>
          <a:lstStyle/>
          <a:p>
            <a:pPr>
              <a:defRPr/>
            </a:pPr>
            <a:r>
              <a:rPr lang="zh-CN" altLang="en-US" sz="1400" dirty="0">
                <a:sym typeface="+mn-ea"/>
              </a:rPr>
              <a:t>Nonuniform nuclear matter in a strong magenetic field</a:t>
            </a:r>
            <a:endParaRPr lang="zh-CN" altLang="en-US" sz="1400" dirty="0">
              <a:sym typeface="+mn-ea"/>
            </a:endParaRPr>
          </a:p>
        </p:txBody>
      </p:sp>
      <p:sp>
        <p:nvSpPr>
          <p:cNvPr id="13315" name="灯片编号占位符 10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027988" y="6459538"/>
            <a:ext cx="9842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1800" smtClean="0">
                <a:solidFill>
                  <a:srgbClr val="FFFFFF"/>
                </a:solidFill>
              </a:rPr>
              <a:t>10</a:t>
            </a:r>
            <a:endParaRPr lang="en-US" altLang="zh-CN" sz="1800" smtClean="0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4605"/>
            <a:ext cx="3645535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 noProof="1"/>
              <a:t>Magnetic susceptibility</a:t>
            </a:r>
            <a:endParaRPr lang="en-US" sz="2800" noProof="1"/>
          </a:p>
        </p:txBody>
      </p:sp>
      <p:pic>
        <p:nvPicPr>
          <p:cNvPr id="5" name="图片 4" descr="Chipn_bst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3120" y="536575"/>
            <a:ext cx="6536055" cy="5741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>
          <a:xfrm>
            <a:off x="0" y="6459855"/>
            <a:ext cx="5993130" cy="398145"/>
          </a:xfrm>
        </p:spPr>
        <p:txBody>
          <a:bodyPr/>
          <a:lstStyle/>
          <a:p>
            <a:pPr>
              <a:defRPr/>
            </a:pPr>
            <a:r>
              <a:rPr lang="zh-CN" altLang="en-US" sz="1400" dirty="0">
                <a:sym typeface="+mn-ea"/>
              </a:rPr>
              <a:t>Nonuniform nuclear matter in a strong magenetic field</a:t>
            </a:r>
            <a:endParaRPr lang="zh-CN" altLang="en-US" sz="1400" dirty="0">
              <a:sym typeface="+mn-ea"/>
            </a:endParaRPr>
          </a:p>
        </p:txBody>
      </p:sp>
      <p:sp>
        <p:nvSpPr>
          <p:cNvPr id="13315" name="灯片编号占位符 10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027988" y="6459538"/>
            <a:ext cx="9842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1800" smtClean="0">
                <a:solidFill>
                  <a:srgbClr val="FFFFFF"/>
                </a:solidFill>
              </a:rPr>
              <a:t>11</a:t>
            </a:r>
            <a:endParaRPr lang="en-US" altLang="zh-CN" sz="1800" smtClean="0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4605"/>
            <a:ext cx="3446780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 noProof="1"/>
              <a:t>Relative polarizations</a:t>
            </a:r>
            <a:endParaRPr lang="en-US" sz="2800" noProof="1"/>
          </a:p>
        </p:txBody>
      </p:sp>
      <p:pic>
        <p:nvPicPr>
          <p:cNvPr id="3" name="图片 2" descr="Deltap_bst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535" y="536575"/>
            <a:ext cx="6502400" cy="5734685"/>
          </a:xfrm>
          <a:prstGeom prst="rect">
            <a:avLst/>
          </a:prstGeom>
        </p:spPr>
      </p:pic>
      <p:pic>
        <p:nvPicPr>
          <p:cNvPr id="4" name="图片 3" descr="Deltan_Uniform_bst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330" y="1145540"/>
            <a:ext cx="6744970" cy="5197475"/>
          </a:xfrm>
          <a:prstGeom prst="rect">
            <a:avLst/>
          </a:prstGeom>
        </p:spPr>
      </p:pic>
      <p:graphicFrame>
        <p:nvGraphicFramePr>
          <p:cNvPr id="6" name="对象 5"/>
          <p:cNvGraphicFramePr>
            <a:graphicFrameLocks noChangeAspect="1"/>
          </p:cNvGraphicFramePr>
          <p:nvPr/>
        </p:nvGraphicFramePr>
        <p:xfrm>
          <a:off x="6562725" y="-26035"/>
          <a:ext cx="2459985" cy="118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3" imgW="6115050" imgH="2952750" progId="Paint.Picture">
                  <p:embed/>
                </p:oleObj>
              </mc:Choice>
              <mc:Fallback>
                <p:oleObj name="" r:id="rId3" imgW="6115050" imgH="295275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62725" y="-26035"/>
                        <a:ext cx="2459985" cy="118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>
          <a:xfrm>
            <a:off x="0" y="6459855"/>
            <a:ext cx="5993130" cy="398145"/>
          </a:xfrm>
        </p:spPr>
        <p:txBody>
          <a:bodyPr/>
          <a:lstStyle/>
          <a:p>
            <a:pPr>
              <a:defRPr/>
            </a:pPr>
            <a:r>
              <a:rPr lang="zh-CN" altLang="en-US" sz="1400" dirty="0">
                <a:sym typeface="+mn-ea"/>
              </a:rPr>
              <a:t>Nonuniform nuclear matter in a strong magenetic field</a:t>
            </a:r>
            <a:endParaRPr lang="zh-CN" altLang="en-US" sz="1400" dirty="0">
              <a:sym typeface="+mn-ea"/>
            </a:endParaRPr>
          </a:p>
        </p:txBody>
      </p:sp>
      <p:sp>
        <p:nvSpPr>
          <p:cNvPr id="13315" name="灯片编号占位符 10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027988" y="6459538"/>
            <a:ext cx="9842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1800" smtClean="0">
                <a:solidFill>
                  <a:srgbClr val="FFFFFF"/>
                </a:solidFill>
              </a:rPr>
              <a:t>12</a:t>
            </a:r>
            <a:endParaRPr lang="en-US" altLang="zh-CN" sz="1800" smtClean="0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4605"/>
            <a:ext cx="2395855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 noProof="1"/>
              <a:t>Proton fraction</a:t>
            </a:r>
            <a:endParaRPr lang="en-US" sz="2800" noProof="1"/>
          </a:p>
        </p:txBody>
      </p:sp>
      <p:pic>
        <p:nvPicPr>
          <p:cNvPr id="3" name="图片 2" descr="Yp_bst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1075" y="554990"/>
            <a:ext cx="6650990" cy="5748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>
          <a:xfrm>
            <a:off x="0" y="6459855"/>
            <a:ext cx="5993130" cy="398145"/>
          </a:xfrm>
        </p:spPr>
        <p:txBody>
          <a:bodyPr/>
          <a:lstStyle/>
          <a:p>
            <a:pPr>
              <a:defRPr/>
            </a:pPr>
            <a:r>
              <a:rPr lang="zh-CN" altLang="en-US" sz="1400" dirty="0">
                <a:sym typeface="+mn-ea"/>
              </a:rPr>
              <a:t>Nonuniform nuclear matter in a strong magenetic field</a:t>
            </a:r>
            <a:endParaRPr lang="zh-CN" altLang="en-US" sz="1400" dirty="0">
              <a:sym typeface="+mn-ea"/>
            </a:endParaRPr>
          </a:p>
        </p:txBody>
      </p:sp>
      <p:sp>
        <p:nvSpPr>
          <p:cNvPr id="13315" name="灯片编号占位符 10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027988" y="6459538"/>
            <a:ext cx="9842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1800" smtClean="0">
                <a:solidFill>
                  <a:srgbClr val="FFFFFF"/>
                </a:solidFill>
              </a:rPr>
              <a:t>13</a:t>
            </a:r>
            <a:endParaRPr lang="en-US" altLang="zh-CN" sz="1800" smtClean="0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4605"/>
            <a:ext cx="2889885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 noProof="1"/>
              <a:t>Energy per baryon</a:t>
            </a:r>
            <a:endParaRPr lang="en-US" sz="2800" noProof="1"/>
          </a:p>
        </p:txBody>
      </p:sp>
      <p:pic>
        <p:nvPicPr>
          <p:cNvPr id="3" name="图片 2" descr="EpA_bst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2665" y="545465"/>
            <a:ext cx="6875780" cy="57638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 rot="1080000">
            <a:off x="5690235" y="1075690"/>
            <a:ext cx="294767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800">
                <a:solidFill>
                  <a:srgbClr val="FF0000"/>
                </a:solidFill>
              </a:rPr>
              <a:t>AMM is important</a:t>
            </a:r>
            <a:endParaRPr lang="en-US" altLang="zh-CN" sz="28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>
          <a:xfrm>
            <a:off x="0" y="6459855"/>
            <a:ext cx="5993130" cy="398145"/>
          </a:xfrm>
        </p:spPr>
        <p:txBody>
          <a:bodyPr/>
          <a:lstStyle/>
          <a:p>
            <a:pPr>
              <a:defRPr/>
            </a:pPr>
            <a:r>
              <a:rPr lang="zh-CN" altLang="en-US" sz="1400" dirty="0">
                <a:sym typeface="+mn-ea"/>
              </a:rPr>
              <a:t>Nonuniform nuclear matter in a strong magenetic field</a:t>
            </a:r>
            <a:endParaRPr lang="zh-CN" altLang="en-US" sz="1400" dirty="0">
              <a:sym typeface="+mn-ea"/>
            </a:endParaRPr>
          </a:p>
        </p:txBody>
      </p:sp>
      <p:sp>
        <p:nvSpPr>
          <p:cNvPr id="13315" name="灯片编号占位符 10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027988" y="6459538"/>
            <a:ext cx="9842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1800" smtClean="0">
                <a:solidFill>
                  <a:srgbClr val="FFFFFF"/>
                </a:solidFill>
              </a:rPr>
              <a:t>14</a:t>
            </a:r>
            <a:endParaRPr lang="en-US" altLang="zh-CN" sz="1800" smtClean="0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4605"/>
            <a:ext cx="4958080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>
                <a:sym typeface="+mn-ea"/>
              </a:rPr>
              <a:t>Energy per baryon (w/ AMM)</a:t>
            </a:r>
            <a:endParaRPr lang="en-US" sz="2800" noProof="1"/>
          </a:p>
        </p:txBody>
      </p:sp>
      <p:pic>
        <p:nvPicPr>
          <p:cNvPr id="5" name="图片 4" descr="F:\Book\work\work(2017)\报告\JSPS-NSFC\Data\EpAB0.jpgEpAB0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64456" y="536575"/>
            <a:ext cx="8615680" cy="2916000"/>
          </a:xfrm>
          <a:prstGeom prst="rect">
            <a:avLst/>
          </a:prstGeom>
        </p:spPr>
      </p:pic>
      <p:pic>
        <p:nvPicPr>
          <p:cNvPr id="6" name="图片 5" descr="F:\Book\work\work(2017)\报告\JSPS-NSFC\Data\EpAB17.jpgEpAB1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2601"/>
          <a:stretch>
            <a:fillRect/>
          </a:stretch>
        </p:blipFill>
        <p:spPr>
          <a:xfrm>
            <a:off x="13970" y="3380740"/>
            <a:ext cx="9055252" cy="29514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75335" y="671830"/>
            <a:ext cx="78295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i="1">
                <a:sym typeface="+mn-ea"/>
              </a:rPr>
              <a:t>B</a:t>
            </a:r>
            <a:r>
              <a:rPr lang="en-US">
                <a:sym typeface="+mn-ea"/>
              </a:rPr>
              <a:t> = 0</a:t>
            </a:r>
            <a:endParaRPr lang="en-US"/>
          </a:p>
        </p:txBody>
      </p:sp>
      <p:sp>
        <p:nvSpPr>
          <p:cNvPr id="4" name="文本框 3"/>
          <p:cNvSpPr txBox="1"/>
          <p:nvPr/>
        </p:nvSpPr>
        <p:spPr>
          <a:xfrm>
            <a:off x="471805" y="3525520"/>
            <a:ext cx="137604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i="1">
                <a:sym typeface="+mn-ea"/>
              </a:rPr>
              <a:t>B</a:t>
            </a:r>
            <a:r>
              <a:rPr lang="en-US">
                <a:sym typeface="+mn-ea"/>
              </a:rPr>
              <a:t> = 10</a:t>
            </a:r>
            <a:r>
              <a:rPr lang="en-US" baseline="30000">
                <a:sym typeface="+mn-ea"/>
              </a:rPr>
              <a:t>17</a:t>
            </a:r>
            <a:r>
              <a:rPr lang="en-US">
                <a:sym typeface="+mn-ea"/>
              </a:rPr>
              <a:t> G</a:t>
            </a:r>
            <a:endParaRPr lang="en-US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>
          <a:xfrm>
            <a:off x="0" y="6459855"/>
            <a:ext cx="5993130" cy="398145"/>
          </a:xfrm>
        </p:spPr>
        <p:txBody>
          <a:bodyPr/>
          <a:lstStyle/>
          <a:p>
            <a:pPr>
              <a:defRPr/>
            </a:pPr>
            <a:r>
              <a:rPr lang="zh-CN" altLang="en-US" sz="1400" dirty="0">
                <a:sym typeface="+mn-ea"/>
              </a:rPr>
              <a:t>Nonuniform nuclear matter in a strong magenetic field</a:t>
            </a:r>
            <a:endParaRPr lang="zh-CN" altLang="en-US" sz="1400" dirty="0">
              <a:sym typeface="+mn-ea"/>
            </a:endParaRPr>
          </a:p>
        </p:txBody>
      </p:sp>
      <p:sp>
        <p:nvSpPr>
          <p:cNvPr id="13315" name="灯片编号占位符 10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027988" y="6459538"/>
            <a:ext cx="9842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1800" smtClean="0">
                <a:solidFill>
                  <a:srgbClr val="FFFFFF"/>
                </a:solidFill>
              </a:rPr>
              <a:t>15</a:t>
            </a:r>
            <a:endParaRPr lang="en-US" altLang="zh-CN" sz="1800" smtClean="0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4605"/>
            <a:ext cx="4478655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>
                <a:sym typeface="+mn-ea"/>
              </a:rPr>
              <a:t>Energy per baryon (w/ AMM)</a:t>
            </a:r>
            <a:endParaRPr lang="en-US" sz="2800" noProof="1"/>
          </a:p>
        </p:txBody>
      </p:sp>
      <p:pic>
        <p:nvPicPr>
          <p:cNvPr id="7" name="图片 6" descr="F:\Book\work\work(2017)\报告\JSPS-NSFC\Data\EpAB18.jpgEpAB18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2213"/>
          <a:stretch>
            <a:fillRect/>
          </a:stretch>
        </p:blipFill>
        <p:spPr>
          <a:xfrm>
            <a:off x="18415" y="534670"/>
            <a:ext cx="9091868" cy="2952115"/>
          </a:xfrm>
          <a:prstGeom prst="rect">
            <a:avLst/>
          </a:prstGeom>
        </p:spPr>
      </p:pic>
      <p:pic>
        <p:nvPicPr>
          <p:cNvPr id="8" name="图片 7" descr="F:\Book\work\work(2017)\报告\JSPS-NSFC\Data\EpAB18-3.jpgEpAB18-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2534"/>
          <a:stretch>
            <a:fillRect/>
          </a:stretch>
        </p:blipFill>
        <p:spPr>
          <a:xfrm>
            <a:off x="22225" y="3385820"/>
            <a:ext cx="9062061" cy="29514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198495" y="655320"/>
            <a:ext cx="137604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i="1">
                <a:sym typeface="+mn-ea"/>
              </a:rPr>
              <a:t>B</a:t>
            </a:r>
            <a:r>
              <a:rPr lang="en-US">
                <a:sym typeface="+mn-ea"/>
              </a:rPr>
              <a:t> = 10</a:t>
            </a:r>
            <a:r>
              <a:rPr lang="en-US" baseline="30000">
                <a:sym typeface="+mn-ea"/>
              </a:rPr>
              <a:t>18</a:t>
            </a:r>
            <a:r>
              <a:rPr lang="en-US">
                <a:sym typeface="+mn-ea"/>
              </a:rPr>
              <a:t> G</a:t>
            </a:r>
            <a:endParaRPr lang="en-US"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38475" y="3580765"/>
            <a:ext cx="177101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i="1">
                <a:sym typeface="+mn-ea"/>
              </a:rPr>
              <a:t>B</a:t>
            </a:r>
            <a:r>
              <a:rPr lang="en-US">
                <a:sym typeface="+mn-ea"/>
              </a:rPr>
              <a:t> = 3×10</a:t>
            </a:r>
            <a:r>
              <a:rPr lang="en-US" baseline="30000">
                <a:sym typeface="+mn-ea"/>
              </a:rPr>
              <a:t>18</a:t>
            </a:r>
            <a:r>
              <a:rPr lang="en-US">
                <a:sym typeface="+mn-ea"/>
              </a:rPr>
              <a:t> G</a:t>
            </a:r>
            <a:endParaRPr lang="en-US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>
          <a:xfrm>
            <a:off x="0" y="6459855"/>
            <a:ext cx="5993130" cy="398145"/>
          </a:xfrm>
        </p:spPr>
        <p:txBody>
          <a:bodyPr/>
          <a:lstStyle/>
          <a:p>
            <a:pPr>
              <a:defRPr/>
            </a:pPr>
            <a:r>
              <a:rPr lang="zh-CN" altLang="en-US" sz="1400" dirty="0">
                <a:sym typeface="+mn-ea"/>
              </a:rPr>
              <a:t>Nonuniform nuclear matter in a strong magenetic field</a:t>
            </a:r>
            <a:endParaRPr lang="zh-CN" altLang="en-US" sz="1400" dirty="0">
              <a:sym typeface="+mn-ea"/>
            </a:endParaRPr>
          </a:p>
        </p:txBody>
      </p:sp>
      <p:sp>
        <p:nvSpPr>
          <p:cNvPr id="13315" name="灯片编号占位符 10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027988" y="6459538"/>
            <a:ext cx="9842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1800" smtClean="0">
                <a:solidFill>
                  <a:srgbClr val="FFFFFF"/>
                </a:solidFill>
              </a:rPr>
              <a:t>16</a:t>
            </a:r>
            <a:endParaRPr lang="en-US" altLang="zh-CN" sz="1800" smtClean="0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4605"/>
            <a:ext cx="4747895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>
                <a:sym typeface="+mn-ea"/>
              </a:rPr>
              <a:t>Energy per baryon (w/ AMM)</a:t>
            </a:r>
            <a:endParaRPr lang="en-US" sz="2800" noProof="1"/>
          </a:p>
        </p:txBody>
      </p:sp>
      <p:pic>
        <p:nvPicPr>
          <p:cNvPr id="3" name="图片 2" descr="EbPA_Uniform_Yp05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744" t="5410" r="5004" b="6366"/>
          <a:stretch>
            <a:fillRect/>
          </a:stretch>
        </p:blipFill>
        <p:spPr>
          <a:xfrm>
            <a:off x="894715" y="577850"/>
            <a:ext cx="7192645" cy="56851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>
          <a:xfrm>
            <a:off x="0" y="6459855"/>
            <a:ext cx="5993130" cy="398145"/>
          </a:xfrm>
        </p:spPr>
        <p:txBody>
          <a:bodyPr/>
          <a:lstStyle/>
          <a:p>
            <a:pPr>
              <a:defRPr/>
            </a:pPr>
            <a:r>
              <a:rPr lang="zh-CN" altLang="en-US" sz="1400" dirty="0">
                <a:sym typeface="+mn-ea"/>
              </a:rPr>
              <a:t>Nonuniform nuclear matter in a strong magenetic field</a:t>
            </a:r>
            <a:endParaRPr lang="zh-CN" altLang="en-US" sz="1400" dirty="0">
              <a:sym typeface="+mn-ea"/>
            </a:endParaRPr>
          </a:p>
        </p:txBody>
      </p:sp>
      <p:sp>
        <p:nvSpPr>
          <p:cNvPr id="13315" name="灯片编号占位符 10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027988" y="6459538"/>
            <a:ext cx="9842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1800" smtClean="0">
                <a:solidFill>
                  <a:srgbClr val="FFFFFF"/>
                </a:solidFill>
              </a:rPr>
              <a:t>17</a:t>
            </a:r>
            <a:endParaRPr lang="en-US" altLang="zh-CN" sz="1800" smtClean="0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4605"/>
            <a:ext cx="7907020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 noProof="1"/>
              <a:t>Slab phase at </a:t>
            </a:r>
            <a:r>
              <a:rPr lang="en-US" sz="2800" i="1" noProof="1"/>
              <a:t>ρ </a:t>
            </a:r>
            <a:r>
              <a:rPr lang="en-US" sz="2800" noProof="1"/>
              <a:t>= 0.068 fm</a:t>
            </a:r>
            <a:r>
              <a:rPr lang="en-US" sz="2800" baseline="30000" noProof="1"/>
              <a:t>−3 </a:t>
            </a:r>
            <a:r>
              <a:rPr lang="en-US" sz="2800" noProof="1"/>
              <a:t>, </a:t>
            </a:r>
            <a:r>
              <a:rPr lang="en-US" sz="2800" i="1" noProof="1"/>
              <a:t>Y</a:t>
            </a:r>
            <a:r>
              <a:rPr lang="en-US" sz="2800" i="1" baseline="-25000" noProof="1"/>
              <a:t>p</a:t>
            </a:r>
            <a:r>
              <a:rPr lang="en-US" sz="2800" noProof="1"/>
              <a:t>= 0.5, </a:t>
            </a:r>
            <a:r>
              <a:rPr lang="en-US" sz="2800">
                <a:sym typeface="+mn-ea"/>
              </a:rPr>
              <a:t>and </a:t>
            </a:r>
            <a:r>
              <a:rPr lang="en-US" sz="2800" i="1" noProof="1"/>
              <a:t>B</a:t>
            </a:r>
            <a:r>
              <a:rPr lang="en-US" sz="2800" noProof="1"/>
              <a:t> = 0</a:t>
            </a:r>
            <a:endParaRPr lang="en-US" sz="2800" noProof="1"/>
          </a:p>
        </p:txBody>
      </p:sp>
      <p:graphicFrame>
        <p:nvGraphicFramePr>
          <p:cNvPr id="3" name="对象 2"/>
          <p:cNvGraphicFramePr/>
          <p:nvPr/>
        </p:nvGraphicFramePr>
        <p:xfrm>
          <a:off x="7002145" y="4065270"/>
          <a:ext cx="2145030" cy="2268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2143125" imgH="2266950" progId="Paint.Picture">
                  <p:embed/>
                </p:oleObj>
              </mc:Choice>
              <mc:Fallback>
                <p:oleObj name="" r:id="rId1" imgW="2143125" imgH="2266950" progId="Paint.Picture">
                  <p:embed/>
                  <p:pic>
                    <p:nvPicPr>
                      <p:cNvPr id="0" name="图片 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7002145" y="4065270"/>
                        <a:ext cx="2145030" cy="22688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图片 4" descr="Slab_rho068_Yp5_B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6510" y="536575"/>
            <a:ext cx="7284819" cy="5796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745605" y="1749425"/>
            <a:ext cx="2266950" cy="7067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r>
              <a:rPr lang="en-US" altLang="zh-CN" i="1"/>
              <a:t>R</a:t>
            </a:r>
            <a:r>
              <a:rPr lang="en-US" altLang="zh-CN" baseline="-25000"/>
              <a:t>cell</a:t>
            </a:r>
            <a:r>
              <a:rPr lang="en-US" altLang="zh-CN"/>
              <a:t> = </a:t>
            </a:r>
            <a:r>
              <a:rPr lang="zh-CN" altLang="en-US"/>
              <a:t>17</a:t>
            </a:r>
            <a:r>
              <a:rPr lang="en-US" altLang="zh-CN"/>
              <a:t>.</a:t>
            </a:r>
            <a:r>
              <a:rPr lang="zh-CN" altLang="en-US"/>
              <a:t>907 </a:t>
            </a:r>
            <a:r>
              <a:rPr lang="en-US" altLang="zh-CN"/>
              <a:t>fm</a:t>
            </a:r>
            <a:endParaRPr lang="en-US" altLang="zh-CN"/>
          </a:p>
          <a:p>
            <a:r>
              <a:rPr lang="en-US" altLang="zh-CN" i="1"/>
              <a:t>E</a:t>
            </a:r>
            <a:r>
              <a:rPr lang="en-US" altLang="zh-CN"/>
              <a:t>/A = 998.6 MeV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>
          <a:xfrm>
            <a:off x="0" y="6459855"/>
            <a:ext cx="5993130" cy="398145"/>
          </a:xfrm>
        </p:spPr>
        <p:txBody>
          <a:bodyPr/>
          <a:lstStyle/>
          <a:p>
            <a:pPr>
              <a:defRPr/>
            </a:pPr>
            <a:r>
              <a:rPr lang="zh-CN" altLang="en-US" sz="1400" dirty="0">
                <a:sym typeface="+mn-ea"/>
              </a:rPr>
              <a:t>Nonuniform nuclear matter in a strong magenetic field</a:t>
            </a:r>
            <a:endParaRPr lang="zh-CN" altLang="en-US" sz="1400" dirty="0">
              <a:sym typeface="+mn-ea"/>
            </a:endParaRPr>
          </a:p>
        </p:txBody>
      </p:sp>
      <p:sp>
        <p:nvSpPr>
          <p:cNvPr id="13315" name="灯片编号占位符 10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027988" y="6459538"/>
            <a:ext cx="9842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1800" smtClean="0">
                <a:solidFill>
                  <a:srgbClr val="FFFFFF"/>
                </a:solidFill>
              </a:rPr>
              <a:t>18</a:t>
            </a:r>
            <a:endParaRPr lang="en-US" altLang="zh-CN" sz="1800" smtClean="0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4605"/>
            <a:ext cx="7907020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 noProof="1"/>
              <a:t>Slab phase at </a:t>
            </a:r>
            <a:r>
              <a:rPr lang="en-US" sz="2800" i="1" noProof="1"/>
              <a:t>ρ </a:t>
            </a:r>
            <a:r>
              <a:rPr lang="en-US" sz="2800" noProof="1"/>
              <a:t>= 0.068 fm</a:t>
            </a:r>
            <a:r>
              <a:rPr lang="en-US" sz="2800" baseline="30000" noProof="1"/>
              <a:t>−3 </a:t>
            </a:r>
            <a:r>
              <a:rPr lang="en-US" sz="2800" noProof="1"/>
              <a:t>, </a:t>
            </a:r>
            <a:r>
              <a:rPr lang="en-US" sz="2800" i="1" noProof="1"/>
              <a:t>Y</a:t>
            </a:r>
            <a:r>
              <a:rPr lang="en-US" sz="2800" i="1" baseline="-25000" noProof="1"/>
              <a:t>p</a:t>
            </a:r>
            <a:r>
              <a:rPr lang="en-US" sz="2800" noProof="1"/>
              <a:t>= 0.5, </a:t>
            </a:r>
            <a:r>
              <a:rPr lang="en-US" sz="2800">
                <a:sym typeface="+mn-ea"/>
              </a:rPr>
              <a:t>and </a:t>
            </a:r>
            <a:r>
              <a:rPr lang="en-US" sz="2800" i="1" noProof="1"/>
              <a:t>B</a:t>
            </a:r>
            <a:r>
              <a:rPr lang="en-US" sz="2800" baseline="-25000" noProof="1"/>
              <a:t>0</a:t>
            </a:r>
            <a:r>
              <a:rPr lang="en-US" sz="2800" noProof="1"/>
              <a:t> = 10</a:t>
            </a:r>
            <a:r>
              <a:rPr lang="en-US" sz="2800" baseline="30000" noProof="1"/>
              <a:t>18</a:t>
            </a:r>
            <a:r>
              <a:rPr lang="en-US" sz="2800" noProof="1"/>
              <a:t> G</a:t>
            </a:r>
            <a:endParaRPr lang="en-US" sz="2800" noProof="1"/>
          </a:p>
        </p:txBody>
      </p:sp>
      <p:graphicFrame>
        <p:nvGraphicFramePr>
          <p:cNvPr id="3" name="对象 2"/>
          <p:cNvGraphicFramePr/>
          <p:nvPr/>
        </p:nvGraphicFramePr>
        <p:xfrm>
          <a:off x="7002145" y="4055110"/>
          <a:ext cx="2145030" cy="2268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2143125" imgH="2266950" progId="Paint.Picture">
                  <p:embed/>
                </p:oleObj>
              </mc:Choice>
              <mc:Fallback>
                <p:oleObj name="" r:id="rId1" imgW="2143125" imgH="2266950" progId="Paint.Picture">
                  <p:embed/>
                  <p:pic>
                    <p:nvPicPr>
                      <p:cNvPr id="0" name="图片 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7002145" y="4055110"/>
                        <a:ext cx="2145030" cy="22688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图片 4" descr="F:\Book\work\work(2017)\报告\JSPS-NSFC\Data\Slab_rho068_Yp5_B18.jpgSlab_rho068_Yp5_B1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-16143" y="670737"/>
            <a:ext cx="7284085" cy="5527675"/>
          </a:xfrm>
          <a:prstGeom prst="rect">
            <a:avLst/>
          </a:prstGeom>
        </p:spPr>
      </p:pic>
      <p:pic>
        <p:nvPicPr>
          <p:cNvPr id="7" name="图片 6" descr="Slab_rho068_Yp5_B1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206" y="671575"/>
            <a:ext cx="7282211" cy="5526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339840" y="718820"/>
            <a:ext cx="2802255" cy="13220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pPr algn="l"/>
            <a:r>
              <a:rPr lang="en-US" i="1">
                <a:sym typeface="+mn-ea"/>
              </a:rPr>
              <a:t>B</a:t>
            </a:r>
            <a:r>
              <a:rPr lang="en-US" baseline="-25000">
                <a:sym typeface="+mn-ea"/>
              </a:rPr>
              <a:t>0y</a:t>
            </a:r>
            <a:r>
              <a:rPr lang="en-US">
                <a:sym typeface="+mn-ea"/>
              </a:rPr>
              <a:t> = 10</a:t>
            </a:r>
            <a:r>
              <a:rPr lang="en-US" baseline="30000">
                <a:sym typeface="+mn-ea"/>
              </a:rPr>
              <a:t>18</a:t>
            </a:r>
            <a:r>
              <a:rPr lang="en-US">
                <a:sym typeface="+mn-ea"/>
              </a:rPr>
              <a:t> G</a:t>
            </a:r>
            <a:endParaRPr lang="en-US" altLang="zh-CN" i="1"/>
          </a:p>
          <a:p>
            <a:pPr algn="l"/>
            <a:r>
              <a:rPr lang="en-US" altLang="zh-CN" i="1"/>
              <a:t>R</a:t>
            </a:r>
            <a:r>
              <a:rPr lang="en-US" altLang="zh-CN" baseline="-25000"/>
              <a:t>cell</a:t>
            </a:r>
            <a:r>
              <a:rPr lang="en-US" altLang="zh-CN"/>
              <a:t> = </a:t>
            </a:r>
            <a:r>
              <a:t>19.61</a:t>
            </a:r>
            <a:r>
              <a:rPr lang="zh-CN" altLang="en-US"/>
              <a:t> </a:t>
            </a:r>
            <a:r>
              <a:rPr lang="en-US" altLang="zh-CN"/>
              <a:t>fm</a:t>
            </a:r>
            <a:endParaRPr lang="en-US" altLang="zh-CN"/>
          </a:p>
          <a:p>
            <a:pPr algn="l"/>
            <a:r>
              <a:rPr lang="en-US" altLang="zh-CN" i="1"/>
              <a:t>E</a:t>
            </a:r>
            <a:r>
              <a:rPr lang="en-US" altLang="zh-CN"/>
              <a:t>/A =1366.65 MeV </a:t>
            </a:r>
            <a:endParaRPr lang="en-US" altLang="zh-CN"/>
          </a:p>
          <a:p>
            <a:pPr algn="l"/>
            <a:r>
              <a:rPr lang="en-US" altLang="zh-CN"/>
              <a:t>(</a:t>
            </a:r>
            <a:r>
              <a:rPr lang="en-US" altLang="zh-CN" i="1">
                <a:sym typeface="+mn-ea"/>
              </a:rPr>
              <a:t>E-E</a:t>
            </a:r>
            <a:r>
              <a:rPr lang="en-US" altLang="zh-CN" baseline="-25000">
                <a:sym typeface="+mn-ea"/>
              </a:rPr>
              <a:t>B</a:t>
            </a:r>
            <a:r>
              <a:rPr lang="en-US" altLang="zh-CN">
                <a:sym typeface="+mn-ea"/>
              </a:rPr>
              <a:t>)/A = </a:t>
            </a:r>
            <a:r>
              <a:rPr lang="en-US" altLang="zh-CN"/>
              <a:t>996.52 MeV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6339840" y="2065655"/>
            <a:ext cx="2802255" cy="13220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pPr algn="l"/>
            <a:r>
              <a:rPr lang="en-US" i="1">
                <a:solidFill>
                  <a:srgbClr val="FF0000"/>
                </a:solidFill>
                <a:sym typeface="+mn-ea"/>
              </a:rPr>
              <a:t>B</a:t>
            </a:r>
            <a:r>
              <a:rPr lang="en-US" baseline="-25000">
                <a:solidFill>
                  <a:srgbClr val="FF0000"/>
                </a:solidFill>
                <a:sym typeface="+mn-ea"/>
              </a:rPr>
              <a:t>0x</a:t>
            </a:r>
            <a:r>
              <a:rPr lang="en-US">
                <a:solidFill>
                  <a:srgbClr val="FF0000"/>
                </a:solidFill>
                <a:sym typeface="+mn-ea"/>
              </a:rPr>
              <a:t> = 10</a:t>
            </a:r>
            <a:r>
              <a:rPr lang="en-US" baseline="30000">
                <a:solidFill>
                  <a:srgbClr val="FF0000"/>
                </a:solidFill>
                <a:sym typeface="+mn-ea"/>
              </a:rPr>
              <a:t>18</a:t>
            </a:r>
            <a:r>
              <a:rPr lang="en-US">
                <a:solidFill>
                  <a:srgbClr val="FF0000"/>
                </a:solidFill>
                <a:sym typeface="+mn-ea"/>
              </a:rPr>
              <a:t> G</a:t>
            </a:r>
            <a:endParaRPr lang="en-US" altLang="zh-CN" i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en-US" altLang="zh-CN" i="1">
                <a:solidFill>
                  <a:srgbClr val="FF0000"/>
                </a:solidFill>
              </a:rPr>
              <a:t>R</a:t>
            </a:r>
            <a:r>
              <a:rPr lang="en-US" altLang="zh-CN" baseline="-25000">
                <a:solidFill>
                  <a:srgbClr val="FF0000"/>
                </a:solidFill>
              </a:rPr>
              <a:t>cell</a:t>
            </a:r>
            <a:r>
              <a:rPr lang="en-US" altLang="zh-CN">
                <a:solidFill>
                  <a:srgbClr val="FF0000"/>
                </a:solidFill>
              </a:rPr>
              <a:t> = </a:t>
            </a:r>
            <a:r>
              <a:rPr>
                <a:solidFill>
                  <a:srgbClr val="FF0000"/>
                </a:solidFill>
              </a:rPr>
              <a:t>19.26</a:t>
            </a:r>
            <a:r>
              <a:rPr lang="zh-CN" altLang="en-US">
                <a:solidFill>
                  <a:srgbClr val="FF0000"/>
                </a:solidFill>
              </a:rPr>
              <a:t> </a:t>
            </a:r>
            <a:r>
              <a:rPr lang="en-US" altLang="zh-CN">
                <a:solidFill>
                  <a:srgbClr val="FF0000"/>
                </a:solidFill>
              </a:rPr>
              <a:t>fm</a:t>
            </a:r>
            <a:endParaRPr lang="en-US" altLang="zh-CN">
              <a:solidFill>
                <a:srgbClr val="FF0000"/>
              </a:solidFill>
            </a:endParaRPr>
          </a:p>
          <a:p>
            <a:pPr algn="l"/>
            <a:r>
              <a:rPr lang="en-US" altLang="zh-CN" i="1">
                <a:solidFill>
                  <a:srgbClr val="FF0000"/>
                </a:solidFill>
              </a:rPr>
              <a:t>E</a:t>
            </a:r>
            <a:r>
              <a:rPr lang="en-US" altLang="zh-CN">
                <a:solidFill>
                  <a:srgbClr val="FF0000"/>
                </a:solidFill>
              </a:rPr>
              <a:t>/A =1366.62 MeV </a:t>
            </a:r>
            <a:endParaRPr lang="en-US" altLang="zh-CN">
              <a:solidFill>
                <a:srgbClr val="FF0000"/>
              </a:solidFill>
            </a:endParaRPr>
          </a:p>
          <a:p>
            <a:pPr algn="l"/>
            <a:r>
              <a:rPr lang="en-US" altLang="zh-CN">
                <a:solidFill>
                  <a:srgbClr val="FF0000"/>
                </a:solidFill>
              </a:rPr>
              <a:t>(</a:t>
            </a:r>
            <a:r>
              <a:rPr lang="en-US" altLang="zh-CN" i="1">
                <a:solidFill>
                  <a:srgbClr val="FF0000"/>
                </a:solidFill>
                <a:sym typeface="+mn-ea"/>
              </a:rPr>
              <a:t>E-E</a:t>
            </a:r>
            <a:r>
              <a:rPr lang="en-US" altLang="zh-CN" baseline="-25000">
                <a:solidFill>
                  <a:srgbClr val="FF0000"/>
                </a:solidFill>
                <a:sym typeface="+mn-ea"/>
              </a:rPr>
              <a:t>B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)/A = </a:t>
            </a:r>
            <a:r>
              <a:rPr lang="en-US" altLang="zh-CN">
                <a:solidFill>
                  <a:srgbClr val="FF0000"/>
                </a:solidFill>
              </a:rPr>
              <a:t>996.54 MeV</a:t>
            </a:r>
            <a:endParaRPr lang="en-US" altLang="zh-CN">
              <a:solidFill>
                <a:srgbClr val="FF0000"/>
              </a:solidFill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 rot="300000">
            <a:off x="7498715" y="3989070"/>
            <a:ext cx="1248410" cy="281305"/>
          </a:xfrm>
          <a:prstGeom prst="straightConnector1">
            <a:avLst/>
          </a:prstGeom>
          <a:ln w="38100">
            <a:solidFill>
              <a:srgbClr val="FF0000"/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 rot="1020000">
            <a:off x="7884795" y="3781425"/>
            <a:ext cx="52705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i="1">
                <a:solidFill>
                  <a:srgbClr val="FF0000"/>
                </a:solidFill>
                <a:sym typeface="+mn-ea"/>
              </a:rPr>
              <a:t>B</a:t>
            </a:r>
            <a:r>
              <a:rPr lang="en-US" baseline="-25000">
                <a:solidFill>
                  <a:srgbClr val="FF0000"/>
                </a:solidFill>
                <a:sym typeface="+mn-ea"/>
              </a:rPr>
              <a:t>0x</a:t>
            </a:r>
            <a:endParaRPr lang="zh-CN" altLang="en-US"/>
          </a:p>
        </p:txBody>
      </p:sp>
      <p:cxnSp>
        <p:nvCxnSpPr>
          <p:cNvPr id="12" name="直接箭头连接符 11"/>
          <p:cNvCxnSpPr/>
          <p:nvPr/>
        </p:nvCxnSpPr>
        <p:spPr>
          <a:xfrm flipH="1" flipV="1">
            <a:off x="7740015" y="4148455"/>
            <a:ext cx="215900" cy="792480"/>
          </a:xfrm>
          <a:prstGeom prst="straightConnector1">
            <a:avLst/>
          </a:prstGeom>
          <a:ln w="38100">
            <a:solidFill>
              <a:schemeClr val="tx1"/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 rot="19800000">
            <a:off x="7771765" y="4342765"/>
            <a:ext cx="52705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i="1">
                <a:solidFill>
                  <a:schemeClr val="tx1"/>
                </a:solidFill>
                <a:sym typeface="+mn-ea"/>
              </a:rPr>
              <a:t>B</a:t>
            </a:r>
            <a:r>
              <a:rPr lang="en-US" baseline="-25000">
                <a:solidFill>
                  <a:schemeClr val="tx1"/>
                </a:solidFill>
                <a:sym typeface="+mn-ea"/>
              </a:rPr>
              <a:t>0y</a:t>
            </a:r>
            <a:endParaRPr lang="en-US" altLang="en-US" baseline="-25000">
              <a:solidFill>
                <a:schemeClr val="tx1"/>
              </a:solidFill>
              <a:sym typeface="+mn-ea"/>
            </a:endParaRPr>
          </a:p>
        </p:txBody>
      </p:sp>
      <p:pic>
        <p:nvPicPr>
          <p:cNvPr id="17" name="图片 16" descr="Rhoch_rho068_Yp5_B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433" y="686118"/>
            <a:ext cx="6088673" cy="4644000"/>
          </a:xfrm>
          <a:prstGeom prst="rect">
            <a:avLst/>
          </a:prstGeom>
        </p:spPr>
      </p:pic>
      <p:pic>
        <p:nvPicPr>
          <p:cNvPr id="18" name="图片 17" descr="Rhom_rho068_Yp5_B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72" y="686118"/>
            <a:ext cx="6205395" cy="4644000"/>
          </a:xfrm>
          <a:prstGeom prst="rect">
            <a:avLst/>
          </a:prstGeom>
        </p:spPr>
      </p:pic>
      <p:pic>
        <p:nvPicPr>
          <p:cNvPr id="14" name="图片 13" descr="F:\Book\work\work(2017)\报告\JSPS-NSFC\Data\B_rho068_Yp5_B18.jpgB_rho068_Yp5_B1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5115" y="1338802"/>
            <a:ext cx="6310583" cy="4930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bldLvl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>
          <a:xfrm>
            <a:off x="0" y="6459855"/>
            <a:ext cx="6019800" cy="398145"/>
          </a:xfrm>
        </p:spPr>
        <p:txBody>
          <a:bodyPr/>
          <a:lstStyle/>
          <a:p>
            <a:pPr>
              <a:defRPr/>
            </a:pPr>
            <a:r>
              <a:rPr lang="zh-CN" altLang="en-US" sz="1400" dirty="0"/>
              <a:t>Nonuniform nuclear matter in a strong magenetic field</a:t>
            </a:r>
            <a:endParaRPr lang="zh-CN" altLang="en-US" sz="1400" dirty="0"/>
          </a:p>
        </p:txBody>
      </p:sp>
      <p:sp>
        <p:nvSpPr>
          <p:cNvPr id="11267" name="灯片编号占位符 10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027988" y="6459538"/>
            <a:ext cx="9842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1800" dirty="0" smtClean="0">
                <a:solidFill>
                  <a:srgbClr val="FFFFFF"/>
                </a:solidFill>
              </a:rPr>
              <a:t>1</a:t>
            </a:r>
            <a:endParaRPr lang="en-US" altLang="zh-CN" sz="1800" dirty="0" smtClean="0">
              <a:solidFill>
                <a:srgbClr val="FFFFFF"/>
              </a:solidFill>
            </a:endParaRPr>
          </a:p>
        </p:txBody>
      </p:sp>
      <p:pic>
        <p:nvPicPr>
          <p:cNvPr id="11268" name="图片 2" descr="C:\Users\hp\Desktop\NMPhase_副本.jpgNMPhase_副本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360329" y="537210"/>
            <a:ext cx="5604510" cy="5783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0" y="14605"/>
            <a:ext cx="4917440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 noProof="1"/>
              <a:t>N</a:t>
            </a:r>
            <a:r>
              <a:rPr sz="2800" noProof="1"/>
              <a:t>uclear matter phase diagram</a:t>
            </a:r>
            <a:endParaRPr sz="2800" noProof="1"/>
          </a:p>
        </p:txBody>
      </p:sp>
      <p:sp>
        <p:nvSpPr>
          <p:cNvPr id="8" name="椭圆 7"/>
          <p:cNvSpPr/>
          <p:nvPr/>
        </p:nvSpPr>
        <p:spPr>
          <a:xfrm>
            <a:off x="2261235" y="4930140"/>
            <a:ext cx="2044065" cy="1236980"/>
          </a:xfrm>
          <a:prstGeom prst="ellipse">
            <a:avLst/>
          </a:prstGeom>
          <a:solidFill>
            <a:srgbClr val="FF0000">
              <a:alpha val="57000"/>
            </a:srgb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>
          <a:xfrm>
            <a:off x="0" y="6459855"/>
            <a:ext cx="5993130" cy="398145"/>
          </a:xfrm>
        </p:spPr>
        <p:txBody>
          <a:bodyPr/>
          <a:lstStyle/>
          <a:p>
            <a:pPr>
              <a:defRPr/>
            </a:pPr>
            <a:r>
              <a:rPr lang="zh-CN" altLang="en-US" sz="1400" dirty="0">
                <a:sym typeface="+mn-ea"/>
              </a:rPr>
              <a:t>Nonuniform nuclear matter in a strong magenetic field</a:t>
            </a:r>
            <a:endParaRPr lang="zh-CN" altLang="en-US" sz="1400" dirty="0">
              <a:sym typeface="+mn-ea"/>
            </a:endParaRPr>
          </a:p>
        </p:txBody>
      </p:sp>
      <p:sp>
        <p:nvSpPr>
          <p:cNvPr id="13315" name="灯片编号占位符 10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027988" y="6459538"/>
            <a:ext cx="9842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1800" smtClean="0">
                <a:solidFill>
                  <a:srgbClr val="FFFFFF"/>
                </a:solidFill>
              </a:rPr>
              <a:t>19</a:t>
            </a:r>
            <a:endParaRPr lang="en-US" altLang="zh-CN" sz="1800" smtClean="0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4605"/>
            <a:ext cx="8362950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 noProof="1"/>
              <a:t>Slab phase at </a:t>
            </a:r>
            <a:r>
              <a:rPr lang="en-US" sz="2800" i="1" noProof="1"/>
              <a:t>ρ </a:t>
            </a:r>
            <a:r>
              <a:rPr lang="en-US" sz="2800" noProof="1"/>
              <a:t>= 0.068 fm</a:t>
            </a:r>
            <a:r>
              <a:rPr lang="en-US" sz="2800" baseline="30000" noProof="1"/>
              <a:t>−3 </a:t>
            </a:r>
            <a:r>
              <a:rPr lang="en-US" sz="2800" noProof="1"/>
              <a:t>, </a:t>
            </a:r>
            <a:r>
              <a:rPr lang="en-US" sz="2800" i="1" noProof="1"/>
              <a:t>Y</a:t>
            </a:r>
            <a:r>
              <a:rPr lang="en-US" sz="2800" i="1" baseline="-25000" noProof="1"/>
              <a:t>p</a:t>
            </a:r>
            <a:r>
              <a:rPr lang="en-US" sz="2800" noProof="1"/>
              <a:t>= 0.5, </a:t>
            </a:r>
            <a:r>
              <a:rPr lang="en-US" sz="2800">
                <a:sym typeface="+mn-ea"/>
              </a:rPr>
              <a:t>and </a:t>
            </a:r>
            <a:r>
              <a:rPr lang="en-US" sz="2800" i="1" noProof="1"/>
              <a:t>B</a:t>
            </a:r>
            <a:r>
              <a:rPr lang="en-US" sz="2800" baseline="-25000" noProof="1"/>
              <a:t>0</a:t>
            </a:r>
            <a:r>
              <a:rPr lang="en-US" sz="2800" noProof="1"/>
              <a:t> = 3</a:t>
            </a:r>
            <a:r>
              <a:rPr lang="en-US" sz="2800" noProof="1">
                <a:latin typeface="Arial" panose="020B0604020202020204" pitchFamily="34" charset="0"/>
              </a:rPr>
              <a:t>×</a:t>
            </a:r>
            <a:r>
              <a:rPr lang="en-US" sz="2800" noProof="1"/>
              <a:t>10</a:t>
            </a:r>
            <a:r>
              <a:rPr lang="en-US" sz="2800" baseline="30000" noProof="1"/>
              <a:t>18</a:t>
            </a:r>
            <a:r>
              <a:rPr lang="en-US" sz="2800" noProof="1"/>
              <a:t> G</a:t>
            </a:r>
            <a:endParaRPr lang="en-US" sz="2800" noProof="1"/>
          </a:p>
        </p:txBody>
      </p:sp>
      <p:graphicFrame>
        <p:nvGraphicFramePr>
          <p:cNvPr id="3" name="对象 2"/>
          <p:cNvGraphicFramePr/>
          <p:nvPr/>
        </p:nvGraphicFramePr>
        <p:xfrm>
          <a:off x="7002145" y="4055110"/>
          <a:ext cx="2145030" cy="2268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2143125" imgH="2266950" progId="Paint.Picture">
                  <p:embed/>
                </p:oleObj>
              </mc:Choice>
              <mc:Fallback>
                <p:oleObj name="" r:id="rId1" imgW="2143125" imgH="2266950" progId="Paint.Picture">
                  <p:embed/>
                  <p:pic>
                    <p:nvPicPr>
                      <p:cNvPr id="0" name="图片 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7002145" y="4055110"/>
                        <a:ext cx="2145030" cy="22688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图片 4" descr="F:\Book\work\work(2017)\报告\JSPS-NSFC\Data\Slab_rho068_Yp5_B183.jpgSlab_rho068_Yp5_B18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23874" y="671055"/>
            <a:ext cx="7071162" cy="5580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339840" y="718820"/>
            <a:ext cx="2955290" cy="13220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pPr algn="l"/>
            <a:r>
              <a:rPr lang="en-US" i="1">
                <a:sym typeface="+mn-ea"/>
              </a:rPr>
              <a:t>B</a:t>
            </a:r>
            <a:r>
              <a:rPr lang="en-US" baseline="-25000">
                <a:sym typeface="+mn-ea"/>
              </a:rPr>
              <a:t>0y</a:t>
            </a:r>
            <a:r>
              <a:rPr lang="en-US">
                <a:sym typeface="+mn-ea"/>
              </a:rPr>
              <a:t> = 3×10</a:t>
            </a:r>
            <a:r>
              <a:rPr lang="en-US" baseline="30000">
                <a:sym typeface="+mn-ea"/>
              </a:rPr>
              <a:t>18</a:t>
            </a:r>
            <a:r>
              <a:rPr lang="en-US">
                <a:sym typeface="+mn-ea"/>
              </a:rPr>
              <a:t> G</a:t>
            </a:r>
            <a:endParaRPr lang="en-US" altLang="zh-CN" i="1"/>
          </a:p>
          <a:p>
            <a:pPr algn="l"/>
            <a:r>
              <a:rPr lang="en-US" altLang="zh-CN" i="1"/>
              <a:t>R</a:t>
            </a:r>
            <a:r>
              <a:rPr lang="en-US" altLang="zh-CN" baseline="-25000"/>
              <a:t>cell</a:t>
            </a:r>
            <a:r>
              <a:rPr lang="en-US" altLang="zh-CN"/>
              <a:t> = </a:t>
            </a:r>
            <a:r>
              <a:t>23.8</a:t>
            </a:r>
            <a:r>
              <a:rPr lang="en-US"/>
              <a:t>1</a:t>
            </a:r>
            <a:r>
              <a:rPr lang="zh-CN" altLang="en-US"/>
              <a:t> </a:t>
            </a:r>
            <a:r>
              <a:rPr lang="en-US" altLang="zh-CN"/>
              <a:t>fm</a:t>
            </a:r>
            <a:endParaRPr lang="en-US" altLang="zh-CN"/>
          </a:p>
          <a:p>
            <a:pPr algn="l"/>
            <a:r>
              <a:rPr lang="en-US" altLang="zh-CN" i="1"/>
              <a:t>E</a:t>
            </a:r>
            <a:r>
              <a:rPr lang="en-US" altLang="zh-CN"/>
              <a:t>/A = 4303.41 MeV </a:t>
            </a:r>
            <a:endParaRPr lang="en-US" altLang="zh-CN"/>
          </a:p>
          <a:p>
            <a:pPr algn="l"/>
            <a:r>
              <a:rPr lang="en-US" altLang="zh-CN"/>
              <a:t>(</a:t>
            </a:r>
            <a:r>
              <a:rPr lang="en-US" altLang="zh-CN" i="1">
                <a:sym typeface="+mn-ea"/>
              </a:rPr>
              <a:t>E-E</a:t>
            </a:r>
            <a:r>
              <a:rPr lang="en-US" altLang="zh-CN" baseline="-25000">
                <a:sym typeface="+mn-ea"/>
              </a:rPr>
              <a:t>B</a:t>
            </a:r>
            <a:r>
              <a:rPr lang="en-US" altLang="zh-CN">
                <a:sym typeface="+mn-ea"/>
              </a:rPr>
              <a:t>)/A = </a:t>
            </a:r>
            <a:r>
              <a:rPr lang="en-US" altLang="zh-CN"/>
              <a:t>976.236 MeV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6339840" y="2065655"/>
            <a:ext cx="2954655" cy="13220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pPr algn="l"/>
            <a:r>
              <a:rPr lang="en-US" i="1">
                <a:solidFill>
                  <a:srgbClr val="FF0000"/>
                </a:solidFill>
                <a:sym typeface="+mn-ea"/>
              </a:rPr>
              <a:t>B</a:t>
            </a:r>
            <a:r>
              <a:rPr lang="en-US" baseline="-25000">
                <a:solidFill>
                  <a:srgbClr val="FF0000"/>
                </a:solidFill>
                <a:sym typeface="+mn-ea"/>
              </a:rPr>
              <a:t>0x</a:t>
            </a:r>
            <a:r>
              <a:rPr lang="en-US">
                <a:solidFill>
                  <a:srgbClr val="FF0000"/>
                </a:solidFill>
                <a:sym typeface="+mn-ea"/>
              </a:rPr>
              <a:t> = 3×10</a:t>
            </a:r>
            <a:r>
              <a:rPr lang="en-US" baseline="30000">
                <a:solidFill>
                  <a:srgbClr val="FF0000"/>
                </a:solidFill>
                <a:sym typeface="+mn-ea"/>
              </a:rPr>
              <a:t>18</a:t>
            </a:r>
            <a:r>
              <a:rPr lang="en-US">
                <a:solidFill>
                  <a:srgbClr val="FF0000"/>
                </a:solidFill>
                <a:sym typeface="+mn-ea"/>
              </a:rPr>
              <a:t> G</a:t>
            </a:r>
            <a:endParaRPr lang="en-US" altLang="zh-CN" i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en-US" altLang="zh-CN" i="1">
                <a:solidFill>
                  <a:srgbClr val="FF0000"/>
                </a:solidFill>
              </a:rPr>
              <a:t>R</a:t>
            </a:r>
            <a:r>
              <a:rPr lang="en-US" altLang="zh-CN" baseline="-25000">
                <a:solidFill>
                  <a:srgbClr val="FF0000"/>
                </a:solidFill>
              </a:rPr>
              <a:t>cell</a:t>
            </a:r>
            <a:r>
              <a:rPr lang="en-US" altLang="zh-CN">
                <a:solidFill>
                  <a:srgbClr val="FF0000"/>
                </a:solidFill>
              </a:rPr>
              <a:t> = </a:t>
            </a:r>
            <a:r>
              <a:rPr>
                <a:solidFill>
                  <a:srgbClr val="FF0000"/>
                </a:solidFill>
              </a:rPr>
              <a:t>23.92</a:t>
            </a:r>
            <a:r>
              <a:rPr lang="zh-CN" altLang="en-US">
                <a:solidFill>
                  <a:srgbClr val="FF0000"/>
                </a:solidFill>
              </a:rPr>
              <a:t> </a:t>
            </a:r>
            <a:r>
              <a:rPr lang="en-US" altLang="zh-CN">
                <a:solidFill>
                  <a:srgbClr val="FF0000"/>
                </a:solidFill>
              </a:rPr>
              <a:t>fm</a:t>
            </a:r>
            <a:endParaRPr lang="en-US" altLang="zh-CN">
              <a:solidFill>
                <a:srgbClr val="FF0000"/>
              </a:solidFill>
            </a:endParaRPr>
          </a:p>
          <a:p>
            <a:pPr algn="l"/>
            <a:r>
              <a:rPr lang="en-US" altLang="zh-CN" i="1">
                <a:solidFill>
                  <a:srgbClr val="FF0000"/>
                </a:solidFill>
              </a:rPr>
              <a:t>E</a:t>
            </a:r>
            <a:r>
              <a:rPr lang="en-US" altLang="zh-CN">
                <a:solidFill>
                  <a:srgbClr val="FF0000"/>
                </a:solidFill>
              </a:rPr>
              <a:t>/A = 4303.43 MeV </a:t>
            </a:r>
            <a:endParaRPr lang="en-US" altLang="zh-CN">
              <a:solidFill>
                <a:srgbClr val="FF0000"/>
              </a:solidFill>
            </a:endParaRPr>
          </a:p>
          <a:p>
            <a:pPr algn="l"/>
            <a:r>
              <a:rPr lang="en-US" altLang="zh-CN">
                <a:solidFill>
                  <a:srgbClr val="FF0000"/>
                </a:solidFill>
              </a:rPr>
              <a:t>(</a:t>
            </a:r>
            <a:r>
              <a:rPr lang="en-US" altLang="zh-CN" i="1">
                <a:solidFill>
                  <a:srgbClr val="FF0000"/>
                </a:solidFill>
                <a:sym typeface="+mn-ea"/>
              </a:rPr>
              <a:t>E-E</a:t>
            </a:r>
            <a:r>
              <a:rPr lang="en-US" altLang="zh-CN" baseline="-25000">
                <a:solidFill>
                  <a:srgbClr val="FF0000"/>
                </a:solidFill>
                <a:sym typeface="+mn-ea"/>
              </a:rPr>
              <a:t>B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)/A = </a:t>
            </a:r>
            <a:r>
              <a:rPr lang="en-US" altLang="zh-CN">
                <a:solidFill>
                  <a:srgbClr val="FF0000"/>
                </a:solidFill>
              </a:rPr>
              <a:t>976.241 MeV</a:t>
            </a:r>
            <a:endParaRPr lang="en-US" altLang="zh-CN">
              <a:solidFill>
                <a:srgbClr val="FF0000"/>
              </a:solidFill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 rot="300000">
            <a:off x="7498715" y="3989070"/>
            <a:ext cx="1248410" cy="281305"/>
          </a:xfrm>
          <a:prstGeom prst="straightConnector1">
            <a:avLst/>
          </a:prstGeom>
          <a:ln w="38100">
            <a:solidFill>
              <a:srgbClr val="FF0000"/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 rot="1020000">
            <a:off x="7884795" y="3781425"/>
            <a:ext cx="52705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i="1">
                <a:solidFill>
                  <a:srgbClr val="FF0000"/>
                </a:solidFill>
                <a:sym typeface="+mn-ea"/>
              </a:rPr>
              <a:t>B</a:t>
            </a:r>
            <a:r>
              <a:rPr lang="en-US" baseline="-25000">
                <a:solidFill>
                  <a:srgbClr val="FF0000"/>
                </a:solidFill>
                <a:sym typeface="+mn-ea"/>
              </a:rPr>
              <a:t>0x</a:t>
            </a:r>
            <a:endParaRPr lang="zh-CN" altLang="en-US"/>
          </a:p>
        </p:txBody>
      </p:sp>
      <p:cxnSp>
        <p:nvCxnSpPr>
          <p:cNvPr id="12" name="直接箭头连接符 11"/>
          <p:cNvCxnSpPr/>
          <p:nvPr/>
        </p:nvCxnSpPr>
        <p:spPr>
          <a:xfrm flipH="1" flipV="1">
            <a:off x="7740015" y="4148455"/>
            <a:ext cx="215900" cy="792480"/>
          </a:xfrm>
          <a:prstGeom prst="straightConnector1">
            <a:avLst/>
          </a:prstGeom>
          <a:ln w="38100">
            <a:solidFill>
              <a:schemeClr val="tx1"/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 rot="19800000">
            <a:off x="7771765" y="4342765"/>
            <a:ext cx="52705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i="1">
                <a:solidFill>
                  <a:schemeClr val="tx1"/>
                </a:solidFill>
                <a:sym typeface="+mn-ea"/>
              </a:rPr>
              <a:t>B</a:t>
            </a:r>
            <a:r>
              <a:rPr lang="en-US" baseline="-25000">
                <a:solidFill>
                  <a:schemeClr val="tx1"/>
                </a:solidFill>
                <a:sym typeface="+mn-ea"/>
              </a:rPr>
              <a:t>0y</a:t>
            </a:r>
            <a:endParaRPr lang="en-US" altLang="en-US" baseline="-25000">
              <a:solidFill>
                <a:schemeClr val="tx1"/>
              </a:solidFill>
              <a:sym typeface="+mn-ea"/>
            </a:endParaRPr>
          </a:p>
        </p:txBody>
      </p:sp>
      <p:pic>
        <p:nvPicPr>
          <p:cNvPr id="17" name="图片 16" descr="F:\Book\work\work(2017)\报告\JSPS-NSFC\Data\Rhoch_rho068_Yp5_B183.jpgRhoch_rho068_Yp5_B18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3654" y="670243"/>
            <a:ext cx="6088380" cy="4644000"/>
          </a:xfrm>
          <a:prstGeom prst="rect">
            <a:avLst/>
          </a:prstGeom>
        </p:spPr>
      </p:pic>
      <p:pic>
        <p:nvPicPr>
          <p:cNvPr id="18" name="图片 17" descr="F:\Book\work\work(2017)\报告\JSPS-NSFC\Data\Rhom_rho068_Yp5_B183.jpgRhom_rho068_Yp5_B18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6832" y="670243"/>
            <a:ext cx="6042025" cy="4644000"/>
          </a:xfrm>
          <a:prstGeom prst="rect">
            <a:avLst/>
          </a:prstGeom>
        </p:spPr>
      </p:pic>
      <p:pic>
        <p:nvPicPr>
          <p:cNvPr id="14" name="图片 13" descr="F:\Book\work\work(2017)\报告\JSPS-NSFC\Data\B_rho068_Yp5_B183.jpgB_rho068_Yp5_B18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35" y="1519142"/>
            <a:ext cx="6310583" cy="4797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>
          <a:xfrm>
            <a:off x="0" y="6459855"/>
            <a:ext cx="5993130" cy="398145"/>
          </a:xfrm>
        </p:spPr>
        <p:txBody>
          <a:bodyPr/>
          <a:lstStyle/>
          <a:p>
            <a:pPr>
              <a:defRPr/>
            </a:pPr>
            <a:r>
              <a:rPr lang="zh-CN" altLang="en-US" sz="1400" dirty="0">
                <a:sym typeface="+mn-ea"/>
              </a:rPr>
              <a:t>Nonuniform nuclear matter in a strong magenetic field</a:t>
            </a:r>
            <a:endParaRPr lang="zh-CN" altLang="en-US" sz="1400" dirty="0">
              <a:sym typeface="+mn-ea"/>
            </a:endParaRPr>
          </a:p>
        </p:txBody>
      </p:sp>
      <p:sp>
        <p:nvSpPr>
          <p:cNvPr id="13315" name="灯片编号占位符 10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027988" y="6459538"/>
            <a:ext cx="9842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1800" smtClean="0">
                <a:solidFill>
                  <a:srgbClr val="FFFFFF"/>
                </a:solidFill>
              </a:rPr>
              <a:t>20</a:t>
            </a:r>
            <a:endParaRPr lang="en-US" altLang="zh-CN" sz="1800" smtClean="0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4605"/>
            <a:ext cx="6946265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 noProof="1"/>
              <a:t>Rod phase at </a:t>
            </a:r>
            <a:r>
              <a:rPr lang="en-US" sz="2800" i="1" noProof="1"/>
              <a:t>ρ </a:t>
            </a:r>
            <a:r>
              <a:rPr lang="en-US" sz="2800" noProof="1"/>
              <a:t>= 0.03 fm</a:t>
            </a:r>
            <a:r>
              <a:rPr lang="en-US" sz="2800" baseline="30000" noProof="1"/>
              <a:t>−3</a:t>
            </a:r>
            <a:r>
              <a:rPr lang="en-US" sz="2800">
                <a:sym typeface="+mn-ea"/>
              </a:rPr>
              <a:t>, </a:t>
            </a:r>
            <a:r>
              <a:rPr lang="en-US" sz="2800" i="1">
                <a:sym typeface="+mn-ea"/>
              </a:rPr>
              <a:t>Y</a:t>
            </a:r>
            <a:r>
              <a:rPr lang="en-US" sz="2800" i="1" baseline="-25000">
                <a:sym typeface="+mn-ea"/>
              </a:rPr>
              <a:t>p</a:t>
            </a:r>
            <a:r>
              <a:rPr lang="en-US" sz="2800">
                <a:sym typeface="+mn-ea"/>
              </a:rPr>
              <a:t>= 0.5, and </a:t>
            </a:r>
            <a:r>
              <a:rPr lang="en-US" sz="2800" i="1">
                <a:sym typeface="+mn-ea"/>
              </a:rPr>
              <a:t>B</a:t>
            </a:r>
            <a:r>
              <a:rPr lang="en-US" sz="2800" baseline="-25000">
                <a:sym typeface="+mn-ea"/>
              </a:rPr>
              <a:t>0</a:t>
            </a:r>
            <a:r>
              <a:rPr lang="en-US" sz="2800">
                <a:sym typeface="+mn-ea"/>
              </a:rPr>
              <a:t> = 0</a:t>
            </a:r>
            <a:endParaRPr lang="en-US" sz="2800" noProof="1"/>
          </a:p>
        </p:txBody>
      </p:sp>
      <p:graphicFrame>
        <p:nvGraphicFramePr>
          <p:cNvPr id="5" name="对象 4"/>
          <p:cNvGraphicFramePr/>
          <p:nvPr/>
        </p:nvGraphicFramePr>
        <p:xfrm>
          <a:off x="7001510" y="4455795"/>
          <a:ext cx="2154555" cy="1868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1" imgW="2152650" imgH="1866900" progId="Paint.Picture">
                  <p:embed/>
                </p:oleObj>
              </mc:Choice>
              <mc:Fallback>
                <p:oleObj name="" r:id="rId1" imgW="2152650" imgH="1866900" progId="Paint.Picture">
                  <p:embed/>
                  <p:pic>
                    <p:nvPicPr>
                      <p:cNvPr id="0" name="图片 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7001510" y="4455795"/>
                        <a:ext cx="2154555" cy="18681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图片 6" descr="Rod_rho03_Yp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08330"/>
            <a:ext cx="8931275" cy="48133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07975" y="5085080"/>
            <a:ext cx="2497455" cy="1014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r>
              <a:rPr lang="en-US" altLang="zh-CN" i="1"/>
              <a:t>X</a:t>
            </a:r>
            <a:r>
              <a:rPr lang="en-US" altLang="zh-CN" baseline="-25000"/>
              <a:t>cell</a:t>
            </a:r>
            <a:r>
              <a:rPr lang="en-US" altLang="zh-CN"/>
              <a:t> = </a:t>
            </a:r>
            <a:r>
              <a:rPr lang="en-US"/>
              <a:t>43</a:t>
            </a:r>
            <a:r>
              <a:rPr lang="zh-CN" altLang="en-US"/>
              <a:t> </a:t>
            </a:r>
            <a:r>
              <a:rPr lang="en-US" altLang="zh-CN"/>
              <a:t>fm</a:t>
            </a:r>
            <a:endParaRPr lang="en-US" altLang="zh-CN"/>
          </a:p>
          <a:p>
            <a:r>
              <a:rPr lang="en-US" altLang="zh-CN" i="1">
                <a:sym typeface="+mn-ea"/>
              </a:rPr>
              <a:t>Y</a:t>
            </a:r>
            <a:r>
              <a:rPr lang="en-US" altLang="zh-CN" baseline="-25000">
                <a:sym typeface="+mn-ea"/>
              </a:rPr>
              <a:t>cell</a:t>
            </a:r>
            <a:r>
              <a:rPr lang="en-US" altLang="zh-CN">
                <a:sym typeface="+mn-ea"/>
              </a:rPr>
              <a:t> = </a:t>
            </a:r>
            <a:r>
              <a:rPr lang="en-US">
                <a:sym typeface="+mn-ea"/>
              </a:rPr>
              <a:t>25</a:t>
            </a:r>
            <a:r>
              <a:rPr lang="zh-CN" altLang="en-US">
                <a:sym typeface="+mn-ea"/>
              </a:rPr>
              <a:t> </a:t>
            </a:r>
            <a:r>
              <a:rPr lang="en-US" altLang="zh-CN">
                <a:sym typeface="+mn-ea"/>
              </a:rPr>
              <a:t>fm</a:t>
            </a:r>
            <a:endParaRPr lang="en-US" altLang="zh-CN"/>
          </a:p>
          <a:p>
            <a:r>
              <a:rPr lang="en-US" altLang="zh-CN" i="1"/>
              <a:t>E</a:t>
            </a:r>
            <a:r>
              <a:rPr lang="en-US" altLang="zh-CN"/>
              <a:t>/A = 982.757 MeV</a:t>
            </a:r>
            <a:endParaRPr lang="en-US" altLang="zh-CN"/>
          </a:p>
        </p:txBody>
      </p:sp>
      <p:pic>
        <p:nvPicPr>
          <p:cNvPr id="3" name="图片 2" descr="Graph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8725" y="757555"/>
            <a:ext cx="5025390" cy="395986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3534410" y="2058035"/>
            <a:ext cx="2848610" cy="398780"/>
            <a:chOff x="5582" y="3193"/>
            <a:chExt cx="4486" cy="628"/>
          </a:xfrm>
        </p:grpSpPr>
        <p:cxnSp>
          <p:nvCxnSpPr>
            <p:cNvPr id="11" name="直接连接符 10"/>
            <p:cNvCxnSpPr/>
            <p:nvPr/>
          </p:nvCxnSpPr>
          <p:spPr>
            <a:xfrm>
              <a:off x="5582" y="3787"/>
              <a:ext cx="4486" cy="25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本框 11"/>
            <p:cNvSpPr txBox="1"/>
            <p:nvPr/>
          </p:nvSpPr>
          <p:spPr>
            <a:xfrm>
              <a:off x="5797" y="3193"/>
              <a:ext cx="3074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>
                  <a:solidFill>
                    <a:schemeClr val="bg1"/>
                  </a:solidFill>
                </a:rPr>
                <a:t>12.3 </a:t>
              </a:r>
              <a:r>
                <a:rPr lang="en-US" altLang="zh-CN">
                  <a:solidFill>
                    <a:schemeClr val="bg1"/>
                  </a:solidFill>
                </a:rPr>
                <a:t>fm</a:t>
              </a:r>
              <a:endParaRPr lang="en-US" altLang="zh-CN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 rot="16200000">
            <a:off x="3368675" y="2258060"/>
            <a:ext cx="2785745" cy="398780"/>
            <a:chOff x="5582" y="3193"/>
            <a:chExt cx="4486" cy="628"/>
          </a:xfrm>
        </p:grpSpPr>
        <p:cxnSp>
          <p:nvCxnSpPr>
            <p:cNvPr id="15" name="直接连接符 14"/>
            <p:cNvCxnSpPr/>
            <p:nvPr/>
          </p:nvCxnSpPr>
          <p:spPr>
            <a:xfrm>
              <a:off x="5582" y="3787"/>
              <a:ext cx="4486" cy="25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文本框 15"/>
            <p:cNvSpPr txBox="1"/>
            <p:nvPr/>
          </p:nvSpPr>
          <p:spPr>
            <a:xfrm>
              <a:off x="6214" y="3193"/>
              <a:ext cx="2657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>
                  <a:solidFill>
                    <a:schemeClr val="bg1"/>
                  </a:solidFill>
                </a:rPr>
                <a:t>12.</a:t>
              </a:r>
              <a:r>
                <a:rPr lang="en-US" altLang="zh-CN">
                  <a:solidFill>
                    <a:schemeClr val="bg1"/>
                  </a:solidFill>
                </a:rPr>
                <a:t>5</a:t>
              </a:r>
              <a:r>
                <a:rPr lang="zh-CN" altLang="en-US">
                  <a:solidFill>
                    <a:schemeClr val="bg1"/>
                  </a:solidFill>
                </a:rPr>
                <a:t> </a:t>
              </a:r>
              <a:r>
                <a:rPr lang="en-US" altLang="zh-CN">
                  <a:solidFill>
                    <a:schemeClr val="bg1"/>
                  </a:solidFill>
                </a:rPr>
                <a:t>fm</a:t>
              </a:r>
              <a:endParaRPr lang="en-US" altLang="zh-CN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>
          <a:xfrm>
            <a:off x="0" y="6459855"/>
            <a:ext cx="5993130" cy="398145"/>
          </a:xfrm>
        </p:spPr>
        <p:txBody>
          <a:bodyPr/>
          <a:lstStyle/>
          <a:p>
            <a:pPr>
              <a:defRPr/>
            </a:pPr>
            <a:r>
              <a:rPr lang="zh-CN" altLang="en-US" sz="1400" dirty="0">
                <a:sym typeface="+mn-ea"/>
              </a:rPr>
              <a:t>Nonuniform nuclear matter in a strong magenetic field</a:t>
            </a:r>
            <a:endParaRPr lang="zh-CN" altLang="en-US" sz="1400" dirty="0">
              <a:sym typeface="+mn-ea"/>
            </a:endParaRPr>
          </a:p>
        </p:txBody>
      </p:sp>
      <p:sp>
        <p:nvSpPr>
          <p:cNvPr id="13315" name="灯片编号占位符 10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027988" y="6459538"/>
            <a:ext cx="9842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1800" smtClean="0">
                <a:solidFill>
                  <a:srgbClr val="FFFFFF"/>
                </a:solidFill>
              </a:rPr>
              <a:t>21</a:t>
            </a:r>
            <a:endParaRPr lang="en-US" altLang="zh-CN" sz="1800" smtClean="0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4605"/>
            <a:ext cx="7891780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 noProof="1"/>
              <a:t>Rod phase at </a:t>
            </a:r>
            <a:r>
              <a:rPr lang="en-US" sz="2800" i="1" noProof="1"/>
              <a:t>ρ </a:t>
            </a:r>
            <a:r>
              <a:rPr lang="en-US" sz="2800" noProof="1"/>
              <a:t>= 0.03 fm</a:t>
            </a:r>
            <a:r>
              <a:rPr lang="en-US" sz="2800" baseline="30000" noProof="1"/>
              <a:t>−3</a:t>
            </a:r>
            <a:r>
              <a:rPr lang="en-US" sz="2800">
                <a:sym typeface="+mn-ea"/>
              </a:rPr>
              <a:t>, </a:t>
            </a:r>
            <a:r>
              <a:rPr lang="en-US" sz="2800" i="1">
                <a:sym typeface="+mn-ea"/>
              </a:rPr>
              <a:t>Y</a:t>
            </a:r>
            <a:r>
              <a:rPr lang="en-US" sz="2800" i="1" baseline="-25000">
                <a:sym typeface="+mn-ea"/>
              </a:rPr>
              <a:t>p</a:t>
            </a:r>
            <a:r>
              <a:rPr lang="en-US" sz="2800">
                <a:sym typeface="+mn-ea"/>
              </a:rPr>
              <a:t>= 0.5, and </a:t>
            </a:r>
            <a:r>
              <a:rPr lang="en-US" sz="2800" i="1">
                <a:sym typeface="+mn-ea"/>
              </a:rPr>
              <a:t>B</a:t>
            </a:r>
            <a:r>
              <a:rPr lang="en-US" sz="2800" baseline="-25000">
                <a:sym typeface="+mn-ea"/>
              </a:rPr>
              <a:t>0y</a:t>
            </a:r>
            <a:r>
              <a:rPr lang="en-US" sz="2800">
                <a:sym typeface="+mn-ea"/>
              </a:rPr>
              <a:t> = 10</a:t>
            </a:r>
            <a:r>
              <a:rPr lang="en-US" sz="2800" baseline="30000">
                <a:sym typeface="+mn-ea"/>
              </a:rPr>
              <a:t>18</a:t>
            </a:r>
            <a:r>
              <a:rPr lang="en-US" sz="2800">
                <a:sym typeface="+mn-ea"/>
              </a:rPr>
              <a:t> G</a:t>
            </a:r>
            <a:endParaRPr lang="en-US" sz="2800" noProof="1"/>
          </a:p>
        </p:txBody>
      </p:sp>
      <p:graphicFrame>
        <p:nvGraphicFramePr>
          <p:cNvPr id="5" name="对象 4"/>
          <p:cNvGraphicFramePr/>
          <p:nvPr/>
        </p:nvGraphicFramePr>
        <p:xfrm>
          <a:off x="7001510" y="4455795"/>
          <a:ext cx="2154555" cy="1868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1" imgW="2152650" imgH="1866900" progId="Paint.Picture">
                  <p:embed/>
                </p:oleObj>
              </mc:Choice>
              <mc:Fallback>
                <p:oleObj name="" r:id="rId1" imgW="2152650" imgH="1866900" progId="Paint.Picture">
                  <p:embed/>
                  <p:pic>
                    <p:nvPicPr>
                      <p:cNvPr id="0" name="图片 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7001510" y="4455795"/>
                        <a:ext cx="2154555" cy="18681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图片 2" descr="F:\Book\work\work(2017)\报告\JSPS-NSFC\Data\Rodr03Yp05B18_rhop.jpgRodr03Yp05B18_rhop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9208" y="536575"/>
            <a:ext cx="8202295" cy="4468495"/>
          </a:xfrm>
          <a:prstGeom prst="rect">
            <a:avLst/>
          </a:prstGeom>
        </p:spPr>
      </p:pic>
      <p:pic>
        <p:nvPicPr>
          <p:cNvPr id="12" name="图片 11" descr="Rodr03Yp05B18_rhop-measur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850" y="553085"/>
            <a:ext cx="4561426" cy="3672000"/>
          </a:xfrm>
          <a:prstGeom prst="rect">
            <a:avLst/>
          </a:prstGeom>
        </p:spPr>
      </p:pic>
      <p:pic>
        <p:nvPicPr>
          <p:cNvPr id="4" name="图片 3" descr="F:\Book\work\work(2017)\报告\JSPS-NSFC\Data\Rodr03Yp05B18_rhoM.jpgRodr03Yp05B18_rhoM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208" y="1781810"/>
            <a:ext cx="8380730" cy="4468495"/>
          </a:xfrm>
          <a:prstGeom prst="rect">
            <a:avLst/>
          </a:prstGeom>
        </p:spPr>
      </p:pic>
      <p:pic>
        <p:nvPicPr>
          <p:cNvPr id="7" name="图片 6" descr="F:\Book\work\work(2017)\报告\JSPS-NSFC\Data\Rodr03Yp05B18_Bxy.jpgRodr03Yp05B18_Bxy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5" y="536435"/>
            <a:ext cx="5843270" cy="574548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264275" y="708025"/>
            <a:ext cx="2927350" cy="16300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r>
              <a:rPr lang="en-US" i="1">
                <a:sym typeface="+mn-ea"/>
              </a:rPr>
              <a:t>B</a:t>
            </a:r>
            <a:r>
              <a:rPr lang="en-US" baseline="-25000">
                <a:sym typeface="+mn-ea"/>
              </a:rPr>
              <a:t>0y</a:t>
            </a:r>
            <a:r>
              <a:rPr lang="en-US">
                <a:sym typeface="+mn-ea"/>
              </a:rPr>
              <a:t> = 10</a:t>
            </a:r>
            <a:r>
              <a:rPr lang="en-US" baseline="30000">
                <a:sym typeface="+mn-ea"/>
              </a:rPr>
              <a:t>18</a:t>
            </a:r>
            <a:r>
              <a:rPr lang="en-US">
                <a:sym typeface="+mn-ea"/>
              </a:rPr>
              <a:t> G</a:t>
            </a:r>
            <a:endParaRPr lang="en-US" altLang="zh-CN" i="1"/>
          </a:p>
          <a:p>
            <a:r>
              <a:rPr lang="en-US" altLang="zh-CN" i="1"/>
              <a:t>X</a:t>
            </a:r>
            <a:r>
              <a:rPr lang="en-US" altLang="zh-CN" baseline="-25000"/>
              <a:t>cell</a:t>
            </a:r>
            <a:r>
              <a:rPr lang="en-US" altLang="zh-CN"/>
              <a:t> = </a:t>
            </a:r>
            <a:r>
              <a:rPr lang="en-US"/>
              <a:t>47.61</a:t>
            </a:r>
            <a:r>
              <a:rPr lang="zh-CN" altLang="en-US"/>
              <a:t> </a:t>
            </a:r>
            <a:r>
              <a:rPr lang="en-US" altLang="zh-CN"/>
              <a:t>fm</a:t>
            </a:r>
            <a:endParaRPr lang="en-US" altLang="zh-CN"/>
          </a:p>
          <a:p>
            <a:r>
              <a:rPr lang="en-US" altLang="zh-CN" i="1">
                <a:sym typeface="+mn-ea"/>
              </a:rPr>
              <a:t>Y</a:t>
            </a:r>
            <a:r>
              <a:rPr lang="en-US" altLang="zh-CN" baseline="-25000">
                <a:sym typeface="+mn-ea"/>
              </a:rPr>
              <a:t>cell</a:t>
            </a:r>
            <a:r>
              <a:rPr lang="en-US" altLang="zh-CN">
                <a:sym typeface="+mn-ea"/>
              </a:rPr>
              <a:t> = </a:t>
            </a:r>
            <a:r>
              <a:rPr lang="en-US">
                <a:sym typeface="+mn-ea"/>
              </a:rPr>
              <a:t>27.76</a:t>
            </a:r>
            <a:r>
              <a:rPr lang="zh-CN" altLang="en-US">
                <a:sym typeface="+mn-ea"/>
              </a:rPr>
              <a:t> </a:t>
            </a:r>
            <a:r>
              <a:rPr lang="en-US" altLang="zh-CN">
                <a:sym typeface="+mn-ea"/>
              </a:rPr>
              <a:t>fm</a:t>
            </a:r>
            <a:endParaRPr lang="en-US" altLang="zh-CN"/>
          </a:p>
          <a:p>
            <a:pPr algn="l"/>
            <a:r>
              <a:rPr lang="en-US" altLang="zh-CN" i="1"/>
              <a:t>E</a:t>
            </a:r>
            <a:r>
              <a:rPr lang="en-US" altLang="zh-CN"/>
              <a:t>/A = 1816.626 MeV</a:t>
            </a:r>
            <a:endParaRPr lang="en-US" altLang="zh-CN"/>
          </a:p>
          <a:p>
            <a:pPr algn="l"/>
            <a:r>
              <a:rPr lang="en-US" altLang="zh-CN">
                <a:sym typeface="+mn-ea"/>
              </a:rPr>
              <a:t>(</a:t>
            </a:r>
            <a:r>
              <a:rPr lang="en-US" altLang="zh-CN" i="1">
                <a:sym typeface="+mn-ea"/>
              </a:rPr>
              <a:t>E-E</a:t>
            </a:r>
            <a:r>
              <a:rPr lang="en-US" altLang="zh-CN" baseline="-25000">
                <a:sym typeface="+mn-ea"/>
              </a:rPr>
              <a:t>B</a:t>
            </a:r>
            <a:r>
              <a:rPr lang="en-US" altLang="zh-CN">
                <a:sym typeface="+mn-ea"/>
              </a:rPr>
              <a:t>)/A = 978.250 MeV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>
          <a:xfrm>
            <a:off x="0" y="6459855"/>
            <a:ext cx="5993130" cy="398145"/>
          </a:xfrm>
        </p:spPr>
        <p:txBody>
          <a:bodyPr/>
          <a:lstStyle/>
          <a:p>
            <a:pPr>
              <a:defRPr/>
            </a:pPr>
            <a:r>
              <a:rPr lang="zh-CN" altLang="en-US" sz="1400" dirty="0">
                <a:sym typeface="+mn-ea"/>
              </a:rPr>
              <a:t>Nonuniform nuclear matter in a strong magenetic field</a:t>
            </a:r>
            <a:endParaRPr lang="zh-CN" altLang="en-US" sz="1400" dirty="0">
              <a:sym typeface="+mn-ea"/>
            </a:endParaRPr>
          </a:p>
        </p:txBody>
      </p:sp>
      <p:sp>
        <p:nvSpPr>
          <p:cNvPr id="13315" name="灯片编号占位符 10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027988" y="6459538"/>
            <a:ext cx="9842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1800" smtClean="0">
                <a:solidFill>
                  <a:srgbClr val="FFFFFF"/>
                </a:solidFill>
              </a:rPr>
              <a:t>22</a:t>
            </a:r>
            <a:endParaRPr lang="en-US" altLang="zh-CN" sz="1800" smtClean="0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4605"/>
            <a:ext cx="8028305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 noProof="1"/>
              <a:t>Rod phase at </a:t>
            </a:r>
            <a:r>
              <a:rPr lang="en-US" sz="2800" i="1" noProof="1"/>
              <a:t>ρ </a:t>
            </a:r>
            <a:r>
              <a:rPr lang="en-US" sz="2800" noProof="1"/>
              <a:t>= 0.03 fm</a:t>
            </a:r>
            <a:r>
              <a:rPr lang="en-US" sz="2800" baseline="30000" noProof="1"/>
              <a:t>−3</a:t>
            </a:r>
            <a:r>
              <a:rPr lang="en-US" sz="2800">
                <a:sym typeface="+mn-ea"/>
              </a:rPr>
              <a:t>, </a:t>
            </a:r>
            <a:r>
              <a:rPr lang="en-US" sz="2800" i="1">
                <a:sym typeface="+mn-ea"/>
              </a:rPr>
              <a:t>Y</a:t>
            </a:r>
            <a:r>
              <a:rPr lang="en-US" sz="2800" i="1" baseline="-25000">
                <a:sym typeface="+mn-ea"/>
              </a:rPr>
              <a:t>p</a:t>
            </a:r>
            <a:r>
              <a:rPr lang="en-US" sz="2800">
                <a:sym typeface="+mn-ea"/>
              </a:rPr>
              <a:t>= 0.5, and </a:t>
            </a:r>
            <a:r>
              <a:rPr lang="en-US" sz="2800" i="1">
                <a:sym typeface="+mn-ea"/>
              </a:rPr>
              <a:t>B</a:t>
            </a:r>
            <a:r>
              <a:rPr lang="en-US" sz="2800" baseline="-25000">
                <a:sym typeface="+mn-ea"/>
              </a:rPr>
              <a:t>0y</a:t>
            </a:r>
            <a:r>
              <a:rPr lang="en-US" sz="2800">
                <a:sym typeface="+mn-ea"/>
              </a:rPr>
              <a:t> = 3</a:t>
            </a:r>
            <a:r>
              <a:rPr lang="en-US" sz="2800">
                <a:latin typeface="Arial" panose="020B0604020202020204" pitchFamily="34" charset="0"/>
                <a:sym typeface="+mn-ea"/>
              </a:rPr>
              <a:t>×</a:t>
            </a:r>
            <a:r>
              <a:rPr lang="en-US" sz="2800">
                <a:sym typeface="+mn-ea"/>
              </a:rPr>
              <a:t>10</a:t>
            </a:r>
            <a:r>
              <a:rPr lang="en-US" sz="2800" baseline="30000">
                <a:sym typeface="+mn-ea"/>
              </a:rPr>
              <a:t>18</a:t>
            </a:r>
            <a:r>
              <a:rPr lang="en-US" sz="2800">
                <a:sym typeface="+mn-ea"/>
              </a:rPr>
              <a:t> G</a:t>
            </a:r>
            <a:endParaRPr lang="en-US" sz="2800" noProof="1"/>
          </a:p>
        </p:txBody>
      </p:sp>
      <p:graphicFrame>
        <p:nvGraphicFramePr>
          <p:cNvPr id="5" name="对象 4"/>
          <p:cNvGraphicFramePr/>
          <p:nvPr/>
        </p:nvGraphicFramePr>
        <p:xfrm>
          <a:off x="7001510" y="4455795"/>
          <a:ext cx="2154555" cy="1868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1" imgW="2152650" imgH="1866900" progId="Paint.Picture">
                  <p:embed/>
                </p:oleObj>
              </mc:Choice>
              <mc:Fallback>
                <p:oleObj name="" r:id="rId1" imgW="2152650" imgH="1866900" progId="Paint.Picture">
                  <p:embed/>
                  <p:pic>
                    <p:nvPicPr>
                      <p:cNvPr id="0" name="图片 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7001510" y="4455795"/>
                        <a:ext cx="2154555" cy="18681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图片 3" descr="Rodr03Yp05B183_rhop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36575"/>
            <a:ext cx="8220710" cy="4468495"/>
          </a:xfrm>
          <a:prstGeom prst="rect">
            <a:avLst/>
          </a:prstGeom>
        </p:spPr>
      </p:pic>
      <p:pic>
        <p:nvPicPr>
          <p:cNvPr id="7" name="图片 6" descr="Rodr03Yp05B183_rho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55470"/>
            <a:ext cx="8495030" cy="4468495"/>
          </a:xfrm>
          <a:prstGeom prst="rect">
            <a:avLst/>
          </a:prstGeom>
        </p:spPr>
      </p:pic>
      <p:pic>
        <p:nvPicPr>
          <p:cNvPr id="8" name="图片 7" descr="Rodr03Yp05B183_Bx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55" y="499745"/>
            <a:ext cx="5879783" cy="5832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 rot="2100000">
            <a:off x="7713980" y="673735"/>
            <a:ext cx="156591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b="1">
                <a:solidFill>
                  <a:srgbClr val="FF0000"/>
                </a:solidFill>
              </a:rPr>
              <a:t>Preliminary</a:t>
            </a:r>
            <a:endParaRPr lang="en-US" altLang="zh-CN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>
          <a:xfrm>
            <a:off x="0" y="6459855"/>
            <a:ext cx="5993130" cy="398145"/>
          </a:xfrm>
        </p:spPr>
        <p:txBody>
          <a:bodyPr/>
          <a:lstStyle/>
          <a:p>
            <a:pPr>
              <a:defRPr/>
            </a:pPr>
            <a:r>
              <a:rPr lang="zh-CN" altLang="en-US" sz="1400" dirty="0">
                <a:sym typeface="+mn-ea"/>
              </a:rPr>
              <a:t>Nonuniform nuclear matter in a strong magenetic field</a:t>
            </a:r>
            <a:endParaRPr lang="zh-CN" altLang="en-US" sz="1400" dirty="0">
              <a:sym typeface="+mn-ea"/>
            </a:endParaRPr>
          </a:p>
        </p:txBody>
      </p:sp>
      <p:sp>
        <p:nvSpPr>
          <p:cNvPr id="13315" name="灯片编号占位符 10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027988" y="6459538"/>
            <a:ext cx="9842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1800" smtClean="0">
                <a:solidFill>
                  <a:srgbClr val="FFFFFF"/>
                </a:solidFill>
              </a:rPr>
              <a:t>23</a:t>
            </a:r>
            <a:endParaRPr lang="en-US" altLang="zh-CN" sz="1800" smtClean="0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4605"/>
            <a:ext cx="7444105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 noProof="1"/>
              <a:t>Droplet phase at </a:t>
            </a:r>
            <a:r>
              <a:rPr lang="en-US" sz="2800" i="1" noProof="1"/>
              <a:t>ρ </a:t>
            </a:r>
            <a:r>
              <a:rPr lang="en-US" sz="2800" noProof="1"/>
              <a:t>= 0.014 fm</a:t>
            </a:r>
            <a:r>
              <a:rPr lang="en-US" sz="2800" baseline="30000" noProof="1"/>
              <a:t>−3</a:t>
            </a:r>
            <a:r>
              <a:rPr lang="en-US" sz="2800" noProof="1"/>
              <a:t>, </a:t>
            </a:r>
            <a:r>
              <a:rPr lang="en-US" sz="2800" i="1" noProof="1"/>
              <a:t>Y</a:t>
            </a:r>
            <a:r>
              <a:rPr lang="en-US" sz="2800" i="1" baseline="-25000" noProof="1"/>
              <a:t>p</a:t>
            </a:r>
            <a:r>
              <a:rPr lang="en-US" sz="2800" noProof="1"/>
              <a:t>= 0.5</a:t>
            </a:r>
            <a:r>
              <a:rPr lang="en-US" sz="2800">
                <a:sym typeface="+mn-ea"/>
              </a:rPr>
              <a:t>, and </a:t>
            </a:r>
            <a:r>
              <a:rPr lang="en-US" sz="2800" i="1">
                <a:sym typeface="+mn-ea"/>
              </a:rPr>
              <a:t>B</a:t>
            </a:r>
            <a:r>
              <a:rPr lang="en-US" sz="2800">
                <a:sym typeface="+mn-ea"/>
              </a:rPr>
              <a:t> = 0</a:t>
            </a:r>
            <a:endParaRPr lang="en-US" sz="2800" noProof="1"/>
          </a:p>
        </p:txBody>
      </p:sp>
      <p:graphicFrame>
        <p:nvGraphicFramePr>
          <p:cNvPr id="3" name="对象 2"/>
          <p:cNvGraphicFramePr/>
          <p:nvPr/>
        </p:nvGraphicFramePr>
        <p:xfrm>
          <a:off x="7030085" y="3915410"/>
          <a:ext cx="2125980" cy="2383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2124075" imgH="2381250" progId="Paint.Picture">
                  <p:embed/>
                </p:oleObj>
              </mc:Choice>
              <mc:Fallback>
                <p:oleObj name="" r:id="rId1" imgW="2124075" imgH="2381250" progId="Paint.Picture">
                  <p:embed/>
                  <p:pic>
                    <p:nvPicPr>
                      <p:cNvPr id="0" name="图片 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7030085" y="3915410"/>
                        <a:ext cx="2125980" cy="23831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图片 4" descr="ProtonDens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838" t="6768" r="22091" b="5549"/>
          <a:stretch>
            <a:fillRect/>
          </a:stretch>
        </p:blipFill>
        <p:spPr>
          <a:xfrm>
            <a:off x="372745" y="512445"/>
            <a:ext cx="7194550" cy="561848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658610" y="664210"/>
            <a:ext cx="2497455" cy="13220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r>
              <a:rPr lang="en-US" altLang="zh-CN" i="1"/>
              <a:t>X</a:t>
            </a:r>
            <a:r>
              <a:rPr lang="en-US" altLang="zh-CN" baseline="-25000"/>
              <a:t>cell</a:t>
            </a:r>
            <a:r>
              <a:rPr lang="en-US" altLang="zh-CN"/>
              <a:t> = </a:t>
            </a:r>
            <a:r>
              <a:rPr lang="en-US"/>
              <a:t>35.272</a:t>
            </a:r>
            <a:r>
              <a:rPr lang="zh-CN" altLang="en-US"/>
              <a:t> </a:t>
            </a:r>
            <a:r>
              <a:rPr lang="en-US" altLang="zh-CN"/>
              <a:t>fm</a:t>
            </a:r>
            <a:endParaRPr lang="en-US" altLang="zh-CN"/>
          </a:p>
          <a:p>
            <a:r>
              <a:rPr lang="en-US" altLang="zh-CN" i="1">
                <a:sym typeface="+mn-ea"/>
              </a:rPr>
              <a:t>Y</a:t>
            </a:r>
            <a:r>
              <a:rPr lang="en-US" altLang="zh-CN" baseline="-25000">
                <a:sym typeface="+mn-ea"/>
              </a:rPr>
              <a:t>cell</a:t>
            </a:r>
            <a:r>
              <a:rPr lang="en-US" altLang="zh-CN">
                <a:sym typeface="+mn-ea"/>
              </a:rPr>
              <a:t> = </a:t>
            </a:r>
            <a:r>
              <a:rPr lang="en-US">
                <a:sym typeface="+mn-ea"/>
              </a:rPr>
              <a:t>35.272</a:t>
            </a:r>
            <a:r>
              <a:rPr lang="zh-CN" altLang="en-US">
                <a:sym typeface="+mn-ea"/>
              </a:rPr>
              <a:t> </a:t>
            </a:r>
            <a:r>
              <a:rPr lang="en-US" altLang="zh-CN">
                <a:sym typeface="+mn-ea"/>
              </a:rPr>
              <a:t>fm</a:t>
            </a:r>
            <a:endParaRPr lang="en-US" altLang="zh-CN">
              <a:sym typeface="+mn-ea"/>
            </a:endParaRPr>
          </a:p>
          <a:p>
            <a:r>
              <a:rPr lang="en-US" altLang="zh-CN" i="1">
                <a:sym typeface="+mn-ea"/>
              </a:rPr>
              <a:t>Z</a:t>
            </a:r>
            <a:r>
              <a:rPr lang="en-US" altLang="zh-CN" baseline="-25000">
                <a:sym typeface="+mn-ea"/>
              </a:rPr>
              <a:t>cell</a:t>
            </a:r>
            <a:r>
              <a:rPr lang="en-US" altLang="zh-CN">
                <a:sym typeface="+mn-ea"/>
              </a:rPr>
              <a:t> = </a:t>
            </a:r>
            <a:r>
              <a:rPr lang="en-US">
                <a:sym typeface="+mn-ea"/>
              </a:rPr>
              <a:t>35.272</a:t>
            </a:r>
            <a:r>
              <a:rPr lang="zh-CN" altLang="en-US">
                <a:sym typeface="+mn-ea"/>
              </a:rPr>
              <a:t> </a:t>
            </a:r>
            <a:r>
              <a:rPr lang="en-US" altLang="zh-CN">
                <a:sym typeface="+mn-ea"/>
              </a:rPr>
              <a:t>fm</a:t>
            </a:r>
            <a:endParaRPr lang="en-US" altLang="zh-CN"/>
          </a:p>
          <a:p>
            <a:r>
              <a:rPr lang="en-US" altLang="zh-CN" i="1"/>
              <a:t>E</a:t>
            </a:r>
            <a:r>
              <a:rPr lang="en-US" altLang="zh-CN"/>
              <a:t>/A = 970.98 MeV</a:t>
            </a:r>
            <a:endParaRPr lang="en-US" altLang="zh-CN"/>
          </a:p>
        </p:txBody>
      </p:sp>
      <p:pic>
        <p:nvPicPr>
          <p:cNvPr id="6" name="图片 5" descr="Dropr014Yp05B0_rhopx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6575"/>
            <a:ext cx="6601434" cy="525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>
          <a:xfrm>
            <a:off x="0" y="6459855"/>
            <a:ext cx="5993130" cy="398145"/>
          </a:xfrm>
        </p:spPr>
        <p:txBody>
          <a:bodyPr/>
          <a:lstStyle/>
          <a:p>
            <a:pPr>
              <a:defRPr/>
            </a:pPr>
            <a:r>
              <a:rPr lang="zh-CN" altLang="en-US" sz="1400" dirty="0">
                <a:sym typeface="+mn-ea"/>
              </a:rPr>
              <a:t>Nonuniform nuclear matter in a strong magenetic field</a:t>
            </a:r>
            <a:endParaRPr lang="zh-CN" altLang="en-US" sz="1400" dirty="0">
              <a:sym typeface="+mn-ea"/>
            </a:endParaRPr>
          </a:p>
        </p:txBody>
      </p:sp>
      <p:sp>
        <p:nvSpPr>
          <p:cNvPr id="13315" name="灯片编号占位符 10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027988" y="6459538"/>
            <a:ext cx="9842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1800" smtClean="0">
                <a:solidFill>
                  <a:srgbClr val="FFFFFF"/>
                </a:solidFill>
              </a:rPr>
              <a:t>24</a:t>
            </a:r>
            <a:endParaRPr lang="en-US" altLang="zh-CN" sz="1800" smtClean="0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4605"/>
            <a:ext cx="8641080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 noProof="1"/>
              <a:t>Droplet phase at </a:t>
            </a:r>
            <a:r>
              <a:rPr lang="en-US" sz="2800" i="1" noProof="1"/>
              <a:t>ρ </a:t>
            </a:r>
            <a:r>
              <a:rPr lang="en-US" sz="2800" noProof="1"/>
              <a:t>= 0.014 fm</a:t>
            </a:r>
            <a:r>
              <a:rPr lang="en-US" sz="2800" baseline="30000" noProof="1"/>
              <a:t>−3</a:t>
            </a:r>
            <a:r>
              <a:rPr lang="en-US" sz="2800" noProof="1"/>
              <a:t>, </a:t>
            </a:r>
            <a:r>
              <a:rPr lang="en-US" sz="2800" i="1" noProof="1"/>
              <a:t>Y</a:t>
            </a:r>
            <a:r>
              <a:rPr lang="en-US" sz="2800" i="1" baseline="-25000" noProof="1"/>
              <a:t>p</a:t>
            </a:r>
            <a:r>
              <a:rPr lang="en-US" sz="2800" noProof="1"/>
              <a:t>= 0.5</a:t>
            </a:r>
            <a:r>
              <a:rPr lang="en-US" sz="2800">
                <a:sym typeface="+mn-ea"/>
              </a:rPr>
              <a:t>, and </a:t>
            </a:r>
            <a:r>
              <a:rPr lang="en-US" sz="2800" i="1">
                <a:sym typeface="+mn-ea"/>
              </a:rPr>
              <a:t>B</a:t>
            </a:r>
            <a:r>
              <a:rPr lang="en-US" sz="2800" baseline="-25000">
                <a:sym typeface="+mn-ea"/>
              </a:rPr>
              <a:t>0</a:t>
            </a:r>
            <a:r>
              <a:rPr lang="en-US" sz="2800">
                <a:sym typeface="+mn-ea"/>
              </a:rPr>
              <a:t> = 10</a:t>
            </a:r>
            <a:r>
              <a:rPr lang="en-US" sz="2800" baseline="30000">
                <a:sym typeface="+mn-ea"/>
              </a:rPr>
              <a:t>18</a:t>
            </a:r>
            <a:r>
              <a:rPr lang="en-US" sz="2800">
                <a:sym typeface="+mn-ea"/>
              </a:rPr>
              <a:t> G</a:t>
            </a:r>
            <a:endParaRPr lang="en-US" sz="2800" noProof="1"/>
          </a:p>
        </p:txBody>
      </p:sp>
      <p:graphicFrame>
        <p:nvGraphicFramePr>
          <p:cNvPr id="3" name="对象 2"/>
          <p:cNvGraphicFramePr/>
          <p:nvPr/>
        </p:nvGraphicFramePr>
        <p:xfrm>
          <a:off x="7030085" y="3915410"/>
          <a:ext cx="2125980" cy="2383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2124075" imgH="2381250" progId="Paint.Picture">
                  <p:embed/>
                </p:oleObj>
              </mc:Choice>
              <mc:Fallback>
                <p:oleObj name="" r:id="rId1" imgW="2124075" imgH="2381250" progId="Paint.Picture">
                  <p:embed/>
                  <p:pic>
                    <p:nvPicPr>
                      <p:cNvPr id="0" name="图片 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7030085" y="3915410"/>
                        <a:ext cx="2125980" cy="23831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图片 6" descr="F:\Book\work\work(2017)\报告\JSPS-NSFC\Data\rhop_drop_B18.jpgrhop_drop_B1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588" t="4567" r="5819"/>
          <a:stretch>
            <a:fillRect/>
          </a:stretch>
        </p:blipFill>
        <p:spPr>
          <a:xfrm>
            <a:off x="95250" y="527050"/>
            <a:ext cx="8738870" cy="5771515"/>
          </a:xfrm>
          <a:prstGeom prst="rect">
            <a:avLst/>
          </a:prstGeom>
        </p:spPr>
      </p:pic>
      <p:pic>
        <p:nvPicPr>
          <p:cNvPr id="11" name="图片 10" descr="Dropr014Yp05B18_rhopx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2615"/>
            <a:ext cx="5488757" cy="4320000"/>
          </a:xfrm>
          <a:prstGeom prst="rect">
            <a:avLst/>
          </a:prstGeom>
        </p:spPr>
      </p:pic>
      <p:pic>
        <p:nvPicPr>
          <p:cNvPr id="12" name="图片 11" descr="Dropr014Yp05B18_rhopxz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3615" y="749935"/>
            <a:ext cx="5488757" cy="4320000"/>
          </a:xfrm>
          <a:prstGeom prst="rect">
            <a:avLst/>
          </a:prstGeom>
        </p:spPr>
      </p:pic>
      <p:pic>
        <p:nvPicPr>
          <p:cNvPr id="9" name="图片 8" descr="rhoM_drop_B18"/>
          <p:cNvPicPr>
            <a:picLocks noChangeAspect="1"/>
          </p:cNvPicPr>
          <p:nvPr/>
        </p:nvPicPr>
        <p:blipFill>
          <a:blip r:embed="rId6"/>
          <a:srcRect l="3636" t="6434" r="24255" b="4964"/>
          <a:stretch>
            <a:fillRect/>
          </a:stretch>
        </p:blipFill>
        <p:spPr>
          <a:xfrm>
            <a:off x="256540" y="616585"/>
            <a:ext cx="7252970" cy="5588000"/>
          </a:xfrm>
          <a:prstGeom prst="rect">
            <a:avLst/>
          </a:prstGeom>
        </p:spPr>
      </p:pic>
      <p:pic>
        <p:nvPicPr>
          <p:cNvPr id="6" name="图片 5" descr="B_drop_B18"/>
          <p:cNvPicPr>
            <a:picLocks noChangeAspect="1"/>
          </p:cNvPicPr>
          <p:nvPr/>
        </p:nvPicPr>
        <p:blipFill>
          <a:blip r:embed="rId7"/>
          <a:srcRect l="3598" t="7209" r="24270" b="5286"/>
          <a:stretch>
            <a:fillRect/>
          </a:stretch>
        </p:blipFill>
        <p:spPr>
          <a:xfrm>
            <a:off x="96838" y="530543"/>
            <a:ext cx="7572375" cy="576008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341745" y="892810"/>
            <a:ext cx="2839085" cy="1014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r>
              <a:rPr lang="en-US" i="1">
                <a:sym typeface="+mn-ea"/>
              </a:rPr>
              <a:t>B</a:t>
            </a:r>
            <a:r>
              <a:rPr lang="en-US" baseline="-25000">
                <a:sym typeface="+mn-ea"/>
              </a:rPr>
              <a:t>0z</a:t>
            </a:r>
            <a:r>
              <a:rPr lang="en-US">
                <a:sym typeface="+mn-ea"/>
              </a:rPr>
              <a:t> = 10</a:t>
            </a:r>
            <a:r>
              <a:rPr lang="en-US" baseline="30000">
                <a:sym typeface="+mn-ea"/>
              </a:rPr>
              <a:t>18</a:t>
            </a:r>
            <a:r>
              <a:rPr lang="en-US">
                <a:sym typeface="+mn-ea"/>
              </a:rPr>
              <a:t> G</a:t>
            </a:r>
            <a:endParaRPr lang="en-US">
              <a:sym typeface="+mn-ea"/>
            </a:endParaRPr>
          </a:p>
          <a:p>
            <a:r>
              <a:rPr lang="en-US" altLang="zh-CN" i="1"/>
              <a:t>E</a:t>
            </a:r>
            <a:r>
              <a:rPr lang="en-US" altLang="zh-CN"/>
              <a:t>/A = 2750.56 MeV</a:t>
            </a:r>
            <a:endParaRPr lang="en-US" altLang="zh-CN"/>
          </a:p>
          <a:p>
            <a:pPr algn="l"/>
            <a:r>
              <a:rPr lang="en-US" altLang="zh-CN">
                <a:sym typeface="+mn-ea"/>
              </a:rPr>
              <a:t>(</a:t>
            </a:r>
            <a:r>
              <a:rPr lang="en-US" altLang="zh-CN" i="1">
                <a:sym typeface="+mn-ea"/>
              </a:rPr>
              <a:t>E-E</a:t>
            </a:r>
            <a:r>
              <a:rPr lang="en-US" altLang="zh-CN" baseline="-25000">
                <a:sym typeface="+mn-ea"/>
              </a:rPr>
              <a:t>B</a:t>
            </a:r>
            <a:r>
              <a:rPr lang="en-US" altLang="zh-CN">
                <a:sym typeface="+mn-ea"/>
              </a:rPr>
              <a:t>)/A = 963.93 MeV</a:t>
            </a:r>
            <a:endParaRPr lang="en-US" altLang="zh-CN"/>
          </a:p>
        </p:txBody>
      </p:sp>
      <p:sp>
        <p:nvSpPr>
          <p:cNvPr id="5" name="文本框 4"/>
          <p:cNvSpPr txBox="1"/>
          <p:nvPr/>
        </p:nvSpPr>
        <p:spPr>
          <a:xfrm rot="2100000">
            <a:off x="7672705" y="775970"/>
            <a:ext cx="156591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b="1">
                <a:solidFill>
                  <a:srgbClr val="FF0000"/>
                </a:solidFill>
              </a:rPr>
              <a:t>Preliminary</a:t>
            </a:r>
            <a:endParaRPr lang="en-US" altLang="zh-CN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>
          <a:xfrm>
            <a:off x="0" y="6459855"/>
            <a:ext cx="5993130" cy="398145"/>
          </a:xfrm>
        </p:spPr>
        <p:txBody>
          <a:bodyPr/>
          <a:lstStyle/>
          <a:p>
            <a:pPr>
              <a:defRPr/>
            </a:pPr>
            <a:r>
              <a:rPr lang="zh-CN" altLang="en-US" sz="1400" dirty="0">
                <a:sym typeface="+mn-ea"/>
              </a:rPr>
              <a:t>Nonuniform nuclear matter in a strong magenetic field</a:t>
            </a:r>
            <a:endParaRPr lang="zh-CN" altLang="en-US" sz="1400" dirty="0">
              <a:sym typeface="+mn-ea"/>
            </a:endParaRPr>
          </a:p>
        </p:txBody>
      </p:sp>
      <p:sp>
        <p:nvSpPr>
          <p:cNvPr id="13315" name="灯片编号占位符 10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027988" y="6459538"/>
            <a:ext cx="9842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1800" smtClean="0">
                <a:solidFill>
                  <a:srgbClr val="FFFFFF"/>
                </a:solidFill>
              </a:rPr>
              <a:t>25</a:t>
            </a:r>
            <a:endParaRPr lang="en-US" altLang="zh-CN" sz="1800" smtClean="0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4605"/>
            <a:ext cx="8589010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 noProof="1"/>
              <a:t>Droplet phase at </a:t>
            </a:r>
            <a:r>
              <a:rPr lang="en-US" sz="2800" i="1" noProof="1"/>
              <a:t>ρ </a:t>
            </a:r>
            <a:r>
              <a:rPr lang="en-US" sz="2800" noProof="1"/>
              <a:t>= 0.014 fm</a:t>
            </a:r>
            <a:r>
              <a:rPr lang="en-US" sz="2800" baseline="30000" noProof="1"/>
              <a:t>−3</a:t>
            </a:r>
            <a:r>
              <a:rPr lang="en-US" sz="2800" noProof="1"/>
              <a:t>, </a:t>
            </a:r>
            <a:r>
              <a:rPr lang="en-US" sz="2800" i="1" noProof="1"/>
              <a:t>Y</a:t>
            </a:r>
            <a:r>
              <a:rPr lang="en-US" sz="2800" i="1" baseline="-25000" noProof="1"/>
              <a:t>p</a:t>
            </a:r>
            <a:r>
              <a:rPr lang="en-US" sz="2800" noProof="1"/>
              <a:t>= 0.5</a:t>
            </a:r>
            <a:r>
              <a:rPr lang="en-US" sz="2800">
                <a:sym typeface="+mn-ea"/>
              </a:rPr>
              <a:t>, and </a:t>
            </a:r>
            <a:r>
              <a:rPr lang="en-US" sz="2800" i="1">
                <a:sym typeface="+mn-ea"/>
              </a:rPr>
              <a:t>B</a:t>
            </a:r>
            <a:r>
              <a:rPr lang="en-US" sz="2800" baseline="-25000">
                <a:sym typeface="+mn-ea"/>
              </a:rPr>
              <a:t>0</a:t>
            </a:r>
            <a:r>
              <a:rPr lang="en-US" sz="2800">
                <a:sym typeface="+mn-ea"/>
              </a:rPr>
              <a:t> = 3</a:t>
            </a:r>
            <a:r>
              <a:rPr lang="en-US" sz="2800">
                <a:latin typeface="Arial" panose="020B0604020202020204" pitchFamily="34" charset="0"/>
                <a:sym typeface="+mn-ea"/>
              </a:rPr>
              <a:t>×</a:t>
            </a:r>
            <a:r>
              <a:rPr lang="en-US" sz="2800">
                <a:sym typeface="+mn-ea"/>
              </a:rPr>
              <a:t>10</a:t>
            </a:r>
            <a:r>
              <a:rPr lang="en-US" sz="2800" baseline="30000">
                <a:sym typeface="+mn-ea"/>
              </a:rPr>
              <a:t>18</a:t>
            </a:r>
            <a:r>
              <a:rPr lang="en-US" sz="2800">
                <a:sym typeface="+mn-ea"/>
              </a:rPr>
              <a:t> G</a:t>
            </a:r>
            <a:endParaRPr lang="en-US" sz="2800" noProof="1"/>
          </a:p>
        </p:txBody>
      </p:sp>
      <p:graphicFrame>
        <p:nvGraphicFramePr>
          <p:cNvPr id="3" name="对象 2"/>
          <p:cNvGraphicFramePr/>
          <p:nvPr/>
        </p:nvGraphicFramePr>
        <p:xfrm>
          <a:off x="7030085" y="3915410"/>
          <a:ext cx="2125980" cy="2383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2124075" imgH="2381250" progId="Paint.Picture">
                  <p:embed/>
                </p:oleObj>
              </mc:Choice>
              <mc:Fallback>
                <p:oleObj name="" r:id="rId1" imgW="2124075" imgH="2381250" progId="Paint.Picture">
                  <p:embed/>
                  <p:pic>
                    <p:nvPicPr>
                      <p:cNvPr id="0" name="图片 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7030085" y="3915410"/>
                        <a:ext cx="2125980" cy="23831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图片 4" descr="F:\Book\work\work(2017)\报告\JSPS-NSFC\Data\rhop_drop_B183.jpgrhop_drop_B18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7056" r="20588"/>
          <a:stretch>
            <a:fillRect/>
          </a:stretch>
        </p:blipFill>
        <p:spPr>
          <a:xfrm>
            <a:off x="0" y="536575"/>
            <a:ext cx="8135770" cy="5940000"/>
          </a:xfrm>
          <a:prstGeom prst="rect">
            <a:avLst/>
          </a:prstGeom>
        </p:spPr>
      </p:pic>
      <p:pic>
        <p:nvPicPr>
          <p:cNvPr id="9" name="图片 8" descr="Dropr014Yp05B183_rhopx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5" y="1558925"/>
            <a:ext cx="4966335" cy="3893820"/>
          </a:xfrm>
          <a:prstGeom prst="rect">
            <a:avLst/>
          </a:prstGeom>
        </p:spPr>
      </p:pic>
      <p:pic>
        <p:nvPicPr>
          <p:cNvPr id="11" name="图片 10" descr="Dropr014Yp05B183_rhopxz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1315" y="1546860"/>
            <a:ext cx="4966335" cy="3893820"/>
          </a:xfrm>
          <a:prstGeom prst="rect">
            <a:avLst/>
          </a:prstGeom>
        </p:spPr>
      </p:pic>
      <p:pic>
        <p:nvPicPr>
          <p:cNvPr id="6" name="图片 5" descr="F:\Book\work\work(2017)\报告\JSPS-NSFC\Data\rhoM_drop_B183.jpgrhoM_drop_B183"/>
          <p:cNvPicPr>
            <a:picLocks noChangeAspect="1"/>
          </p:cNvPicPr>
          <p:nvPr/>
        </p:nvPicPr>
        <p:blipFill>
          <a:blip r:embed="rId6"/>
          <a:srcRect l="3689" t="6998" r="24700"/>
          <a:stretch>
            <a:fillRect/>
          </a:stretch>
        </p:blipFill>
        <p:spPr>
          <a:xfrm>
            <a:off x="85725" y="642620"/>
            <a:ext cx="7070090" cy="5727700"/>
          </a:xfrm>
          <a:prstGeom prst="rect">
            <a:avLst/>
          </a:prstGeom>
        </p:spPr>
      </p:pic>
      <p:pic>
        <p:nvPicPr>
          <p:cNvPr id="7" name="图片 6" descr="F:\Book\work\work(2017)\报告\JSPS-NSFC\Data\B_drop_B183.jpgB_drop_B183"/>
          <p:cNvPicPr>
            <a:picLocks noChangeAspect="1"/>
          </p:cNvPicPr>
          <p:nvPr/>
        </p:nvPicPr>
        <p:blipFill>
          <a:blip r:embed="rId7"/>
          <a:srcRect l="3036" t="7511" r="24507" b="4813"/>
          <a:stretch>
            <a:fillRect/>
          </a:stretch>
        </p:blipFill>
        <p:spPr>
          <a:xfrm>
            <a:off x="20350" y="513515"/>
            <a:ext cx="7345199" cy="5544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 rot="2100000">
            <a:off x="7665720" y="786130"/>
            <a:ext cx="156591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b="1">
                <a:solidFill>
                  <a:srgbClr val="FF0000"/>
                </a:solidFill>
              </a:rPr>
              <a:t>Preliminary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316980" y="1526540"/>
            <a:ext cx="2839085" cy="1014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r>
              <a:rPr lang="en-US" i="1">
                <a:sym typeface="+mn-ea"/>
              </a:rPr>
              <a:t>B</a:t>
            </a:r>
            <a:r>
              <a:rPr lang="en-US" baseline="-25000">
                <a:sym typeface="+mn-ea"/>
              </a:rPr>
              <a:t>0z</a:t>
            </a:r>
            <a:r>
              <a:rPr lang="en-US">
                <a:sym typeface="+mn-ea"/>
              </a:rPr>
              <a:t> = 3×10</a:t>
            </a:r>
            <a:r>
              <a:rPr lang="en-US" baseline="30000">
                <a:sym typeface="+mn-ea"/>
              </a:rPr>
              <a:t>18</a:t>
            </a:r>
            <a:r>
              <a:rPr lang="en-US">
                <a:sym typeface="+mn-ea"/>
              </a:rPr>
              <a:t> G</a:t>
            </a:r>
            <a:endParaRPr lang="en-US">
              <a:sym typeface="+mn-ea"/>
            </a:endParaRPr>
          </a:p>
          <a:p>
            <a:r>
              <a:rPr lang="en-US" altLang="zh-CN" i="1"/>
              <a:t>E</a:t>
            </a:r>
            <a:r>
              <a:rPr lang="en-US" altLang="zh-CN"/>
              <a:t>/A = 16936.84 MeV</a:t>
            </a:r>
            <a:endParaRPr lang="en-US" altLang="zh-CN"/>
          </a:p>
          <a:p>
            <a:pPr algn="l"/>
            <a:r>
              <a:rPr lang="en-US" altLang="zh-CN">
                <a:sym typeface="+mn-ea"/>
              </a:rPr>
              <a:t>(</a:t>
            </a:r>
            <a:r>
              <a:rPr lang="en-US" altLang="zh-CN" i="1">
                <a:sym typeface="+mn-ea"/>
              </a:rPr>
              <a:t>E-E</a:t>
            </a:r>
            <a:r>
              <a:rPr lang="en-US" altLang="zh-CN" baseline="-25000">
                <a:sym typeface="+mn-ea"/>
              </a:rPr>
              <a:t>B</a:t>
            </a:r>
            <a:r>
              <a:rPr lang="en-US" altLang="zh-CN">
                <a:sym typeface="+mn-ea"/>
              </a:rPr>
              <a:t>)/A = 929.76 MeV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>
          <a:xfrm>
            <a:off x="0" y="6459855"/>
            <a:ext cx="5993130" cy="398145"/>
          </a:xfrm>
        </p:spPr>
        <p:txBody>
          <a:bodyPr/>
          <a:lstStyle/>
          <a:p>
            <a:pPr>
              <a:defRPr/>
            </a:pPr>
            <a:r>
              <a:rPr lang="zh-CN" altLang="en-US" sz="1400" dirty="0">
                <a:sym typeface="+mn-ea"/>
              </a:rPr>
              <a:t>Nonuniform nuclear matter in a strong magenetic field</a:t>
            </a:r>
            <a:endParaRPr lang="zh-CN" altLang="en-US" sz="1400" dirty="0">
              <a:sym typeface="+mn-ea"/>
            </a:endParaRPr>
          </a:p>
        </p:txBody>
      </p:sp>
      <p:sp>
        <p:nvSpPr>
          <p:cNvPr id="13315" name="灯片编号占位符 10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027988" y="6459538"/>
            <a:ext cx="9842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1800" smtClean="0">
                <a:solidFill>
                  <a:srgbClr val="FFFFFF"/>
                </a:solidFill>
              </a:rPr>
              <a:t>26</a:t>
            </a:r>
            <a:endParaRPr lang="en-US" altLang="zh-CN" sz="1800" smtClean="0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4605"/>
            <a:ext cx="3089910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 noProof="1"/>
              <a:t>Energy per baryon</a:t>
            </a:r>
            <a:endParaRPr lang="en-US" sz="2800" noProof="1"/>
          </a:p>
        </p:txBody>
      </p:sp>
      <p:pic>
        <p:nvPicPr>
          <p:cNvPr id="5" name="图片 4" descr="EPA_Uniform_Yp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7530" y="539750"/>
            <a:ext cx="7318964" cy="5760000"/>
          </a:xfrm>
          <a:prstGeom prst="rect">
            <a:avLst/>
          </a:prstGeom>
        </p:spPr>
      </p:pic>
      <p:pic>
        <p:nvPicPr>
          <p:cNvPr id="6" name="图片 5" descr="EPA_Uniform_Yp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30" y="539750"/>
            <a:ext cx="7318964" cy="5760000"/>
          </a:xfrm>
          <a:prstGeom prst="rect">
            <a:avLst/>
          </a:prstGeom>
        </p:spPr>
      </p:pic>
      <p:pic>
        <p:nvPicPr>
          <p:cNvPr id="7" name="图片 6" descr="F:\Book\work\work(2017)\报告\JSPS-NSFC\Data\EPA_Uniform_Yp05.jpgEPA_Uniform_Yp0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7824" y="539750"/>
            <a:ext cx="7318375" cy="57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>
          <a:xfrm>
            <a:off x="-41275" y="6452235"/>
            <a:ext cx="6057900" cy="398145"/>
          </a:xfrm>
        </p:spPr>
        <p:txBody>
          <a:bodyPr/>
          <a:lstStyle/>
          <a:p>
            <a:pPr>
              <a:defRPr/>
            </a:pPr>
            <a:r>
              <a:rPr lang="zh-CN" altLang="en-US" sz="1400" dirty="0">
                <a:sym typeface="+mn-ea"/>
              </a:rPr>
              <a:t>Nonuniform nuclear matter in a strong magenetic field</a:t>
            </a:r>
            <a:endParaRPr lang="zh-CN" altLang="en-US" sz="1400" dirty="0">
              <a:sym typeface="+mn-ea"/>
            </a:endParaRPr>
          </a:p>
        </p:txBody>
      </p:sp>
      <p:sp>
        <p:nvSpPr>
          <p:cNvPr id="46083" name="灯片编号占位符 10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027988" y="6459538"/>
            <a:ext cx="9842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1800" dirty="0" smtClean="0">
                <a:solidFill>
                  <a:srgbClr val="FFFFFF"/>
                </a:solidFill>
              </a:rPr>
              <a:t>27</a:t>
            </a:r>
            <a:endParaRPr lang="en-US" altLang="zh-CN" sz="1800" dirty="0" smtClean="0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4605"/>
            <a:ext cx="1620520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 noProof="1">
                <a:sym typeface="+mn-ea"/>
              </a:rPr>
              <a:t>Summary</a:t>
            </a:r>
            <a:endParaRPr lang="en-US" sz="2800" noProof="1"/>
          </a:p>
        </p:txBody>
      </p:sp>
      <p:sp>
        <p:nvSpPr>
          <p:cNvPr id="3" name="文本框 2"/>
          <p:cNvSpPr txBox="1"/>
          <p:nvPr/>
        </p:nvSpPr>
        <p:spPr>
          <a:xfrm>
            <a:off x="186055" y="815340"/>
            <a:ext cx="8329930" cy="25533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noProof="1">
                <a:solidFill>
                  <a:schemeClr val="tx1"/>
                </a:solidFill>
              </a:rPr>
              <a:t>We </a:t>
            </a:r>
            <a:r>
              <a:rPr lang="en-US" altLang="zh-CN">
                <a:sym typeface="+mn-ea"/>
              </a:rPr>
              <a:t>investigated the 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n</a:t>
            </a:r>
            <a:r>
              <a:rPr lang="en-US" altLang="zh-CN" noProof="1">
                <a:solidFill>
                  <a:srgbClr val="FF0000"/>
                </a:solidFill>
              </a:rPr>
              <a:t>onuniform </a:t>
            </a:r>
            <a:r>
              <a:rPr lang="en-US" altLang="zh-CN" noProof="1"/>
              <a:t>nuclear matter in a </a:t>
            </a:r>
            <a:r>
              <a:rPr lang="en-US" altLang="zh-CN" noProof="1">
                <a:solidFill>
                  <a:srgbClr val="FF0000"/>
                </a:solidFill>
              </a:rPr>
              <a:t>strong magnetic field</a:t>
            </a:r>
            <a:r>
              <a:rPr lang="en-US" altLang="zh-CN" noProof="1"/>
              <a:t>. It was found that:</a:t>
            </a:r>
            <a:endParaRPr lang="en-US" altLang="zh-CN" noProof="1"/>
          </a:p>
          <a:p>
            <a:pPr marL="457200" indent="-457200" eaLnBrk="1" hangingPunct="1">
              <a:buFont typeface="+mj-ea"/>
              <a:buAutoNum type="circleNumDbPlain"/>
            </a:pPr>
            <a:r>
              <a:rPr lang="en-US" altLang="zh-CN">
                <a:sym typeface="+mn-ea"/>
              </a:rPr>
              <a:t>The nucleon anomalous magnetic moments (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AMM</a:t>
            </a:r>
            <a:r>
              <a:rPr lang="en-US" altLang="zh-CN">
                <a:sym typeface="+mn-ea"/>
              </a:rPr>
              <a:t>) plays an important role;</a:t>
            </a:r>
            <a:endParaRPr lang="en-US" altLang="zh-CN">
              <a:sym typeface="+mn-ea"/>
            </a:endParaRPr>
          </a:p>
          <a:p>
            <a:pPr marL="457200" indent="-457200" eaLnBrk="1" hangingPunct="1">
              <a:buFont typeface="+mj-ea"/>
              <a:buAutoNum type="circleNumDbPlain"/>
            </a:pPr>
            <a:r>
              <a:rPr lang="en-US" altLang="zh-CN" noProof="1"/>
              <a:t>The 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magnetic field </a:t>
            </a:r>
            <a:r>
              <a:rPr lang="en-US" altLang="zh-CN">
                <a:solidFill>
                  <a:schemeClr val="tx1"/>
                </a:solidFill>
                <a:sym typeface="+mn-ea"/>
              </a:rPr>
              <a:t>is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 affected</a:t>
            </a:r>
            <a:r>
              <a:rPr lang="en-US" altLang="zh-CN" noProof="1">
                <a:solidFill>
                  <a:srgbClr val="FF0000"/>
                </a:solidFill>
              </a:rPr>
              <a:t> </a:t>
            </a:r>
            <a:r>
              <a:rPr lang="en-US" altLang="zh-CN" noProof="1"/>
              <a:t>by </a:t>
            </a:r>
            <a:r>
              <a:rPr lang="en-US" altLang="zh-CN">
                <a:sym typeface="+mn-ea"/>
              </a:rPr>
              <a:t>the 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nonuniform </a:t>
            </a:r>
            <a:r>
              <a:rPr lang="en-US" altLang="zh-CN">
                <a:sym typeface="+mn-ea"/>
              </a:rPr>
              <a:t>nuclear matter</a:t>
            </a:r>
            <a:r>
              <a:rPr lang="en-US" altLang="zh-CN" noProof="1" smtClean="0"/>
              <a:t>;</a:t>
            </a:r>
            <a:endParaRPr lang="en-US" altLang="zh-CN" noProof="1"/>
          </a:p>
          <a:p>
            <a:pPr marL="457200" indent="-457200" eaLnBrk="1" hangingPunct="1">
              <a:buFont typeface="+mj-ea"/>
              <a:buAutoNum type="circleNumDbPlain"/>
            </a:pPr>
            <a:r>
              <a:rPr lang="en-US" altLang="zh-CN">
                <a:sym typeface="+mn-ea"/>
              </a:rPr>
              <a:t>The 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structrue </a:t>
            </a:r>
            <a:r>
              <a:rPr lang="en-US" altLang="zh-CN">
                <a:sym typeface="+mn-ea"/>
              </a:rPr>
              <a:t>of the pasta phase is 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altered </a:t>
            </a:r>
            <a:r>
              <a:rPr lang="en-US" altLang="zh-CN">
                <a:sym typeface="+mn-ea"/>
              </a:rPr>
              <a:t>by the strong magnetic field (</a:t>
            </a:r>
            <a:r>
              <a:rPr lang="zh-CN" altLang="en-US">
                <a:sym typeface="+mn-ea"/>
              </a:rPr>
              <a:t>geometrical symmetries </a:t>
            </a:r>
            <a:r>
              <a:rPr lang="en-US" altLang="zh-CN">
                <a:sym typeface="+mn-ea"/>
              </a:rPr>
              <a:t>are 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broken</a:t>
            </a:r>
            <a:r>
              <a:rPr lang="en-US" altLang="zh-CN">
                <a:sym typeface="+mn-ea"/>
              </a:rPr>
              <a:t>);</a:t>
            </a:r>
            <a:endParaRPr lang="en-US" altLang="zh-CN">
              <a:sym typeface="+mn-ea"/>
            </a:endParaRPr>
          </a:p>
          <a:p>
            <a:pPr marL="457200" indent="-457200" eaLnBrk="1" hangingPunct="1">
              <a:buFont typeface="+mj-ea"/>
              <a:buAutoNum type="circleNumDbPlain"/>
            </a:pPr>
            <a:r>
              <a:rPr lang="en-US" altLang="zh-CN" noProof="1" smtClean="0"/>
              <a:t>...</a:t>
            </a:r>
            <a:endParaRPr lang="en-US" altLang="zh-CN" noProof="1" smtClean="0"/>
          </a:p>
        </p:txBody>
      </p:sp>
      <p:sp>
        <p:nvSpPr>
          <p:cNvPr id="8193" name="Rectangle 2"/>
          <p:cNvSpPr>
            <a:spLocks noGrp="1" noChangeArrowheads="1"/>
          </p:cNvSpPr>
          <p:nvPr/>
        </p:nvSpPr>
        <p:spPr>
          <a:xfrm>
            <a:off x="430213" y="4502150"/>
            <a:ext cx="7772400" cy="1082675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 kern="1200" spc="-50">
                <a:solidFill>
                  <a:srgbClr val="40404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zh-CN" altLang="zh-CN" sz="6600" b="1" i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Thank you!</a:t>
            </a:r>
            <a:r>
              <a:rPr lang="en-US" altLang="zh-CN" sz="6600" b="1" i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!!</a:t>
            </a:r>
            <a:endParaRPr lang="en-US" altLang="zh-CN" sz="6600" b="1" i="1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2250" y="3660140"/>
            <a:ext cx="8483600" cy="4451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2300">
                <a:solidFill>
                  <a:srgbClr val="FF0000"/>
                </a:solidFill>
                <a:sym typeface="+mn-ea"/>
              </a:rPr>
              <a:t>Question</a:t>
            </a:r>
            <a:r>
              <a:rPr lang="en-US" sz="2300">
                <a:sym typeface="+mn-ea"/>
              </a:rPr>
              <a:t>: What about ordinary nuclei in a strong magnetic field?</a:t>
            </a:r>
            <a:endParaRPr lang="en-US" sz="230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>
          <a:xfrm>
            <a:off x="0" y="6459855"/>
            <a:ext cx="5993130" cy="398145"/>
          </a:xfrm>
        </p:spPr>
        <p:txBody>
          <a:bodyPr/>
          <a:lstStyle/>
          <a:p>
            <a:pPr>
              <a:defRPr/>
            </a:pPr>
            <a:r>
              <a:rPr lang="zh-CN" altLang="en-US" sz="1400" dirty="0">
                <a:sym typeface="+mn-ea"/>
              </a:rPr>
              <a:t>Nonuniform nuclear matter in a strong magenetic field</a:t>
            </a:r>
            <a:endParaRPr lang="zh-CN" altLang="en-US" sz="1400" dirty="0">
              <a:sym typeface="+mn-ea"/>
            </a:endParaRPr>
          </a:p>
        </p:txBody>
      </p:sp>
      <p:sp>
        <p:nvSpPr>
          <p:cNvPr id="13315" name="灯片编号占位符 10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027988" y="6459538"/>
            <a:ext cx="9842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1800" smtClean="0">
                <a:solidFill>
                  <a:srgbClr val="FFFFFF"/>
                </a:solidFill>
              </a:rPr>
              <a:t>2</a:t>
            </a:r>
            <a:endParaRPr lang="en-US" altLang="zh-CN" sz="1800" smtClean="0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4605"/>
            <a:ext cx="8938260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800" noProof="1"/>
              <a:t>Compact star structures </a:t>
            </a:r>
            <a:r>
              <a:rPr lang="en-US" altLang="zh-CN" sz="2800" noProof="1"/>
              <a:t>[</a:t>
            </a:r>
            <a:r>
              <a:rPr lang="zh-CN" altLang="en-US" sz="2800" noProof="1"/>
              <a:t>Weber</a:t>
            </a:r>
            <a:r>
              <a:rPr lang="en-US" sz="2800" noProof="1"/>
              <a:t>, Orsaria, Rodrigues, Yang</a:t>
            </a:r>
            <a:r>
              <a:rPr lang="en-US" altLang="zh-CN" sz="2800" noProof="1"/>
              <a:t>]</a:t>
            </a:r>
            <a:endParaRPr lang="en-US" altLang="zh-CN" sz="2800" noProof="1"/>
          </a:p>
        </p:txBody>
      </p:sp>
      <p:pic>
        <p:nvPicPr>
          <p:cNvPr id="13319" name="图片 3" descr="C:\Users\hp\Desktop\Pulsar.jpgPulsar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08038" y="625634"/>
            <a:ext cx="7770812" cy="560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>
          <a:xfrm>
            <a:off x="0" y="6459855"/>
            <a:ext cx="5993130" cy="398145"/>
          </a:xfrm>
        </p:spPr>
        <p:txBody>
          <a:bodyPr/>
          <a:lstStyle/>
          <a:p>
            <a:pPr>
              <a:defRPr/>
            </a:pPr>
            <a:r>
              <a:rPr lang="zh-CN" altLang="en-US" sz="1400" dirty="0">
                <a:sym typeface="+mn-ea"/>
              </a:rPr>
              <a:t>Nonuniform nuclear matter in a strong magenetic field</a:t>
            </a:r>
            <a:endParaRPr lang="zh-CN" altLang="en-US" sz="1400" dirty="0">
              <a:sym typeface="+mn-ea"/>
            </a:endParaRPr>
          </a:p>
        </p:txBody>
      </p:sp>
      <p:sp>
        <p:nvSpPr>
          <p:cNvPr id="13315" name="灯片编号占位符 10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027988" y="6459538"/>
            <a:ext cx="9842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1800" smtClean="0">
                <a:solidFill>
                  <a:srgbClr val="FFFFFF"/>
                </a:solidFill>
              </a:rPr>
              <a:t>3</a:t>
            </a:r>
            <a:endParaRPr lang="en-US" altLang="zh-CN" sz="1800" smtClean="0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4605"/>
            <a:ext cx="1982470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 noProof="1"/>
              <a:t>Motivation</a:t>
            </a:r>
            <a:endParaRPr lang="en-US" sz="2800" noProof="1"/>
          </a:p>
        </p:txBody>
      </p:sp>
      <p:sp>
        <p:nvSpPr>
          <p:cNvPr id="3" name="文本框 2"/>
          <p:cNvSpPr txBox="1"/>
          <p:nvPr/>
        </p:nvSpPr>
        <p:spPr>
          <a:xfrm>
            <a:off x="463550" y="911860"/>
            <a:ext cx="8152765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/>
              <a:t>the </a:t>
            </a:r>
            <a:r>
              <a:rPr lang="en-US" altLang="zh-CN">
                <a:solidFill>
                  <a:srgbClr val="FF0000"/>
                </a:solidFill>
              </a:rPr>
              <a:t>glitch, cooling, and rotation</a:t>
            </a:r>
            <a:r>
              <a:rPr lang="en-US" altLang="zh-CN"/>
              <a:t> of neutron stars, and the properties of </a:t>
            </a:r>
            <a:r>
              <a:rPr lang="en-US" altLang="zh-CN">
                <a:solidFill>
                  <a:srgbClr val="FF0000"/>
                </a:solidFill>
              </a:rPr>
              <a:t>supernova matter</a:t>
            </a:r>
            <a:r>
              <a:rPr lang="en-US" altLang="zh-CN"/>
              <a:t> [</a:t>
            </a:r>
            <a:r>
              <a:rPr lang="zh-CN" altLang="en-US">
                <a:sym typeface="+mn-ea"/>
              </a:rPr>
              <a:t>Mochizuki</a:t>
            </a:r>
            <a:r>
              <a:rPr lang="en-US" altLang="zh-CN">
                <a:sym typeface="+mn-ea"/>
              </a:rPr>
              <a:t>_Izuyama</a:t>
            </a:r>
            <a:r>
              <a:rPr lang="zh-CN" altLang="en-US">
                <a:sym typeface="+mn-ea"/>
              </a:rPr>
              <a:t>1995_ApJ440-263</a:t>
            </a:r>
            <a:r>
              <a:rPr lang="en-US" altLang="zh-CN">
                <a:sym typeface="+mn-ea"/>
              </a:rPr>
              <a:t>, Pons_Viganò_Rea2013_NatPhys9-431, ...];</a:t>
            </a:r>
            <a:endParaRPr lang="en-US" altLang="zh-CN"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>
                <a:sym typeface="+mn-ea"/>
              </a:rPr>
              <a:t>the crust 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oscillations</a:t>
            </a:r>
            <a:r>
              <a:rPr lang="en-US" altLang="zh-CN">
                <a:sym typeface="+mn-ea"/>
              </a:rPr>
              <a:t> of neutron stars [Strohmayer2006_ApJ653-593, Watts2012_ARAA50-609, Sotani2011_MNRAS417-L70, ...];</a:t>
            </a:r>
            <a:endParaRPr lang="en-US" altLang="zh-CN"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rgbClr val="FF0000"/>
                </a:solidFill>
                <a:sym typeface="+mn-ea"/>
              </a:rPr>
              <a:t>star quake</a:t>
            </a:r>
            <a:r>
              <a:rPr lang="en-US" altLang="zh-CN">
                <a:sym typeface="+mn-ea"/>
              </a:rPr>
              <a:t> and 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gravitational waves</a:t>
            </a:r>
            <a:r>
              <a:rPr lang="en-US" altLang="zh-CN">
                <a:sym typeface="+mn-ea"/>
              </a:rPr>
              <a:t> emitted by neutron stars [Horowitz2009_PRL102-191102, Horowitz2010_PRD81-103001, ...] </a:t>
            </a:r>
            <a:endParaRPr lang="en-US" altLang="zh-CN"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3550" y="584835"/>
            <a:ext cx="475234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sym typeface="+mn-ea"/>
              </a:rPr>
              <a:t>The 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pasta </a:t>
            </a:r>
            <a:r>
              <a:rPr lang="en-US" altLang="zh-CN">
                <a:sym typeface="+mn-ea"/>
              </a:rPr>
              <a:t>structures are important to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63550" y="3156585"/>
            <a:ext cx="758825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>
                <a:sym typeface="+mn-ea"/>
              </a:rPr>
              <a:t>There exists strong </a:t>
            </a:r>
            <a:r>
              <a:rPr lang="en-US"/>
              <a:t>magnetic fields inside neutron stars, e.g.,</a:t>
            </a:r>
            <a:endParaRPr lang="en-US"/>
          </a:p>
          <a:p>
            <a:pPr algn="l"/>
            <a:r>
              <a:rPr lang="en-US">
                <a:sym typeface="+mn-ea"/>
              </a:rPr>
              <a:t>magnetars (</a:t>
            </a:r>
            <a:r>
              <a:rPr lang="en-US"/>
              <a:t>reaching </a:t>
            </a:r>
            <a:r>
              <a:rPr lang="en-US">
                <a:solidFill>
                  <a:srgbClr val="FF0000"/>
                </a:solidFill>
              </a:rPr>
              <a:t>10</a:t>
            </a:r>
            <a:r>
              <a:rPr lang="en-US" baseline="30000">
                <a:solidFill>
                  <a:srgbClr val="FF0000"/>
                </a:solidFill>
              </a:rPr>
              <a:t>14-15 </a:t>
            </a:r>
            <a:r>
              <a:rPr lang="en-US">
                <a:solidFill>
                  <a:srgbClr val="FF0000"/>
                </a:solidFill>
              </a:rPr>
              <a:t>G</a:t>
            </a:r>
            <a:r>
              <a:rPr lang="en-US"/>
              <a:t> on the </a:t>
            </a:r>
            <a:r>
              <a:rPr lang="en-US">
                <a:solidFill>
                  <a:srgbClr val="FF0000"/>
                </a:solidFill>
              </a:rPr>
              <a:t>surface </a:t>
            </a:r>
            <a:r>
              <a:rPr lang="en-US"/>
              <a:t>and </a:t>
            </a:r>
            <a:r>
              <a:rPr lang="en-US">
                <a:solidFill>
                  <a:srgbClr val="FF0000"/>
                </a:solidFill>
              </a:rPr>
              <a:t>~</a:t>
            </a:r>
            <a:r>
              <a:rPr lang="en-US">
                <a:solidFill>
                  <a:srgbClr val="FF0000"/>
                </a:solidFill>
                <a:sym typeface="+mn-ea"/>
              </a:rPr>
              <a:t>10</a:t>
            </a:r>
            <a:r>
              <a:rPr lang="en-US" baseline="30000">
                <a:solidFill>
                  <a:srgbClr val="FF0000"/>
                </a:solidFill>
                <a:sym typeface="+mn-ea"/>
              </a:rPr>
              <a:t>18 </a:t>
            </a:r>
            <a:r>
              <a:rPr lang="en-US">
                <a:solidFill>
                  <a:srgbClr val="FF0000"/>
                </a:solidFill>
                <a:sym typeface="+mn-ea"/>
              </a:rPr>
              <a:t>G</a:t>
            </a:r>
            <a:r>
              <a:rPr lang="en-US">
                <a:sym typeface="+mn-ea"/>
              </a:rPr>
              <a:t> inside).</a:t>
            </a:r>
            <a:endParaRPr lang="en-US"/>
          </a:p>
        </p:txBody>
      </p:sp>
      <p:sp>
        <p:nvSpPr>
          <p:cNvPr id="6" name="文本框 5"/>
          <p:cNvSpPr txBox="1"/>
          <p:nvPr/>
        </p:nvSpPr>
        <p:spPr>
          <a:xfrm>
            <a:off x="1652270" y="3919855"/>
            <a:ext cx="85979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>
                <a:solidFill>
                  <a:srgbClr val="FF0000"/>
                </a:solidFill>
                <a:sym typeface="+mn-ea"/>
              </a:rPr>
              <a:t>Note: </a:t>
            </a:r>
            <a:endParaRPr lang="en-US" altLang="en-US">
              <a:solidFill>
                <a:srgbClr val="FF0000"/>
              </a:solidFill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2060" y="3957320"/>
            <a:ext cx="3246172" cy="324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440305" y="4246880"/>
            <a:ext cx="562737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[</a:t>
            </a:r>
            <a:r>
              <a:rPr lang="zh-CN" altLang="en-US"/>
              <a:t>Cardall</a:t>
            </a:r>
            <a:r>
              <a:rPr lang="en-US" altLang="zh-CN"/>
              <a:t>_Prakash_Lattimer</a:t>
            </a:r>
            <a:r>
              <a:rPr lang="zh-CN" altLang="en-US"/>
              <a:t>2001_ApJ554-322</a:t>
            </a:r>
            <a:r>
              <a:rPr lang="en-US" altLang="zh-CN"/>
              <a:t>]</a:t>
            </a:r>
            <a:endParaRPr lang="en-US" altLang="zh-CN"/>
          </a:p>
        </p:txBody>
      </p:sp>
      <p:sp>
        <p:nvSpPr>
          <p:cNvPr id="9" name="文本框 8"/>
          <p:cNvSpPr txBox="1"/>
          <p:nvPr/>
        </p:nvSpPr>
        <p:spPr>
          <a:xfrm>
            <a:off x="463550" y="4641850"/>
            <a:ext cx="788289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A </a:t>
            </a:r>
            <a:r>
              <a:rPr lang="zh-CN" altLang="en-US">
                <a:solidFill>
                  <a:srgbClr val="FF0000"/>
                </a:solidFill>
              </a:rPr>
              <a:t>first </a:t>
            </a:r>
            <a:r>
              <a:rPr lang="zh-CN" altLang="en-US"/>
              <a:t>study </a:t>
            </a:r>
            <a:r>
              <a:rPr lang="en-US" altLang="zh-CN"/>
              <a:t>of the </a:t>
            </a:r>
            <a:r>
              <a:rPr lang="en-US" altLang="zh-CN">
                <a:solidFill>
                  <a:srgbClr val="FF0000"/>
                </a:solidFill>
              </a:rPr>
              <a:t>pasta</a:t>
            </a:r>
            <a:r>
              <a:rPr lang="en-US" altLang="zh-CN"/>
              <a:t> phase in a strong </a:t>
            </a:r>
            <a:r>
              <a:rPr lang="en-US" altLang="zh-CN">
                <a:solidFill>
                  <a:srgbClr val="FF0000"/>
                </a:solidFill>
              </a:rPr>
              <a:t>magnetic field</a:t>
            </a:r>
            <a:r>
              <a:rPr lang="zh-CN" altLang="en-US"/>
              <a:t> was carried out </a:t>
            </a:r>
            <a:r>
              <a:rPr lang="en-US" altLang="zh-CN"/>
              <a:t>in [Lima_Avancini_Providência2013_PRC88-035804].</a:t>
            </a:r>
            <a:endParaRPr lang="en-US" altLang="zh-CN"/>
          </a:p>
        </p:txBody>
      </p:sp>
      <p:sp>
        <p:nvSpPr>
          <p:cNvPr id="11" name="文本框 10"/>
          <p:cNvSpPr txBox="1"/>
          <p:nvPr/>
        </p:nvSpPr>
        <p:spPr>
          <a:xfrm>
            <a:off x="463550" y="5348605"/>
            <a:ext cx="793940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sym typeface="+mn-ea"/>
              </a:rPr>
              <a:t>However, the 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Wigner-Seitz approximation</a:t>
            </a:r>
            <a:r>
              <a:rPr lang="en-US" altLang="zh-CN">
                <a:sym typeface="+mn-ea"/>
              </a:rPr>
              <a:t> was adopted, 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the variation </a:t>
            </a:r>
            <a:r>
              <a:rPr lang="en-US" altLang="zh-CN">
                <a:sym typeface="+mn-ea"/>
              </a:rPr>
              <a:t>of the 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magnetic field</a:t>
            </a:r>
            <a:r>
              <a:rPr lang="zh-CN" altLang="en-US">
                <a:sym typeface="+mn-ea"/>
              </a:rPr>
              <a:t> </a:t>
            </a:r>
            <a:r>
              <a:rPr lang="en-US" altLang="zh-CN">
                <a:sym typeface="+mn-ea"/>
              </a:rPr>
              <a:t>or the 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nucleon AMM</a:t>
            </a:r>
            <a:r>
              <a:rPr lang="en-US" altLang="zh-CN">
                <a:sym typeface="+mn-ea"/>
              </a:rPr>
              <a:t> were 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not </a:t>
            </a:r>
            <a:r>
              <a:rPr lang="en-US" altLang="zh-CN">
                <a:sym typeface="+mn-ea"/>
              </a:rPr>
              <a:t>considered.</a:t>
            </a:r>
            <a:endParaRPr lang="en-US" altLang="zh-CN">
              <a:sym typeface="+mn-ea"/>
            </a:endParaRPr>
          </a:p>
        </p:txBody>
      </p:sp>
      <p:pic>
        <p:nvPicPr>
          <p:cNvPr id="13" name="图片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930" y="107950"/>
            <a:ext cx="4404360" cy="313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Par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>
          <a:xfrm>
            <a:off x="0" y="6459855"/>
            <a:ext cx="5993130" cy="398145"/>
          </a:xfrm>
        </p:spPr>
        <p:txBody>
          <a:bodyPr/>
          <a:lstStyle/>
          <a:p>
            <a:pPr>
              <a:defRPr/>
            </a:pPr>
            <a:r>
              <a:rPr lang="zh-CN" altLang="en-US" sz="1400" dirty="0">
                <a:sym typeface="+mn-ea"/>
              </a:rPr>
              <a:t>Nonuniform nuclear matter in a strong magenetic field</a:t>
            </a:r>
            <a:endParaRPr lang="zh-CN" altLang="en-US" sz="1400" dirty="0">
              <a:sym typeface="+mn-ea"/>
            </a:endParaRPr>
          </a:p>
        </p:txBody>
      </p:sp>
      <p:sp>
        <p:nvSpPr>
          <p:cNvPr id="13315" name="灯片编号占位符 10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027988" y="6459538"/>
            <a:ext cx="9842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1800" smtClean="0">
                <a:solidFill>
                  <a:srgbClr val="FFFFFF"/>
                </a:solidFill>
              </a:rPr>
              <a:t>4</a:t>
            </a:r>
            <a:endParaRPr lang="en-US" altLang="zh-CN" sz="1800" smtClean="0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4605"/>
            <a:ext cx="8938260" cy="445135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2300" noProof="1"/>
              <a:t>Inner Crust</a:t>
            </a:r>
            <a:r>
              <a:rPr lang="zh-CN" altLang="en-US" sz="2300" noProof="1"/>
              <a:t> </a:t>
            </a:r>
            <a:r>
              <a:rPr lang="en-US" altLang="zh-CN" sz="2300" noProof="1"/>
              <a:t>[</a:t>
            </a:r>
            <a:r>
              <a:rPr sz="2300" noProof="1"/>
              <a:t>Okamoto</a:t>
            </a:r>
            <a:r>
              <a:rPr lang="en-US" sz="2300" noProof="1"/>
              <a:t>_Maruyama_Yabana_Tatsumi</a:t>
            </a:r>
            <a:r>
              <a:rPr sz="2300" noProof="1"/>
              <a:t>2013_PRC88-025801</a:t>
            </a:r>
            <a:r>
              <a:rPr lang="en-US" altLang="zh-CN" sz="2300" noProof="1"/>
              <a:t>]</a:t>
            </a:r>
            <a:endParaRPr lang="en-US" altLang="zh-CN" sz="2300" noProof="1"/>
          </a:p>
        </p:txBody>
      </p:sp>
      <p:pic>
        <p:nvPicPr>
          <p:cNvPr id="13319" name="图片 3" descr="C:\Users\hp\Desktop\新建文件夹\InnerCrust.jpgInnerCrust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59339" y="625634"/>
            <a:ext cx="7268210" cy="560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>
          <a:xfrm>
            <a:off x="0" y="6459855"/>
            <a:ext cx="5993130" cy="398145"/>
          </a:xfrm>
        </p:spPr>
        <p:txBody>
          <a:bodyPr/>
          <a:lstStyle/>
          <a:p>
            <a:pPr>
              <a:defRPr/>
            </a:pPr>
            <a:r>
              <a:rPr lang="zh-CN" altLang="en-US" sz="1400" dirty="0">
                <a:sym typeface="+mn-ea"/>
              </a:rPr>
              <a:t>Nonuniform nuclear matter in a strong magenetic field</a:t>
            </a:r>
            <a:endParaRPr lang="zh-CN" altLang="en-US" sz="1400" dirty="0">
              <a:sym typeface="+mn-ea"/>
            </a:endParaRPr>
          </a:p>
        </p:txBody>
      </p:sp>
      <p:sp>
        <p:nvSpPr>
          <p:cNvPr id="13315" name="灯片编号占位符 10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027988" y="6459538"/>
            <a:ext cx="9842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1800" smtClean="0">
                <a:solidFill>
                  <a:srgbClr val="FFFFFF"/>
                </a:solidFill>
              </a:rPr>
              <a:t>5</a:t>
            </a:r>
            <a:endParaRPr lang="en-US" altLang="zh-CN" sz="1800" smtClean="0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4605"/>
            <a:ext cx="1513205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 noProof="1"/>
              <a:t>Method</a:t>
            </a:r>
            <a:endParaRPr lang="en-US" sz="2800" noProof="1"/>
          </a:p>
        </p:txBody>
      </p:sp>
      <p:sp>
        <p:nvSpPr>
          <p:cNvPr id="12" name="文本框 11"/>
          <p:cNvSpPr txBox="1"/>
          <p:nvPr/>
        </p:nvSpPr>
        <p:spPr>
          <a:xfrm>
            <a:off x="622300" y="643255"/>
            <a:ext cx="768413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/>
              <a:t>R</a:t>
            </a:r>
            <a:r>
              <a:rPr lang="zh-CN" altLang="en-US"/>
              <a:t>elativistic mean field (</a:t>
            </a:r>
            <a:r>
              <a:rPr lang="zh-CN" altLang="en-US">
                <a:solidFill>
                  <a:srgbClr val="FF0000"/>
                </a:solidFill>
              </a:rPr>
              <a:t>RMF</a:t>
            </a:r>
            <a:r>
              <a:rPr lang="zh-CN" altLang="en-US"/>
              <a:t>) model </a:t>
            </a:r>
            <a:endParaRPr lang="zh-CN" alt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rgbClr val="FF0000"/>
                </a:solidFill>
              </a:rPr>
              <a:t>Thomas-Fermi</a:t>
            </a:r>
            <a:r>
              <a:rPr lang="zh-CN" altLang="en-US"/>
              <a:t> approximation</a:t>
            </a:r>
            <a:endParaRPr lang="zh-CN" alt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tx1"/>
                </a:solidFill>
                <a:sym typeface="+mn-ea"/>
              </a:rPr>
              <a:t>Considering the 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variation </a:t>
            </a:r>
            <a:r>
              <a:rPr lang="en-US" altLang="zh-CN">
                <a:sym typeface="+mn-ea"/>
              </a:rPr>
              <a:t>of the 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magnetic field</a:t>
            </a:r>
            <a:r>
              <a:rPr lang="zh-CN" altLang="en-US">
                <a:sym typeface="+mn-ea"/>
              </a:rPr>
              <a:t> </a:t>
            </a:r>
            <a:endParaRPr lang="en-US" altLang="zh-CN"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>
                <a:sym typeface="+mn-ea"/>
              </a:rPr>
              <a:t>Introducing the nucleon anomalous magnetic moments (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AMM</a:t>
            </a:r>
            <a:r>
              <a:rPr lang="en-US" altLang="zh-CN">
                <a:sym typeface="+mn-ea"/>
              </a:rPr>
              <a:t>) </a:t>
            </a:r>
            <a:endParaRPr lang="zh-CN" alt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/>
              <a:t>Solved in</a:t>
            </a:r>
            <a:r>
              <a:rPr lang="zh-CN" altLang="en-US"/>
              <a:t> a </a:t>
            </a:r>
            <a:r>
              <a:rPr lang="zh-CN" altLang="en-US">
                <a:solidFill>
                  <a:srgbClr val="FF0000"/>
                </a:solidFill>
              </a:rPr>
              <a:t>periodic three-dimensional</a:t>
            </a:r>
            <a:r>
              <a:rPr lang="zh-CN" altLang="en-US"/>
              <a:t> cuboid cell with </a:t>
            </a:r>
            <a:r>
              <a:rPr lang="zh-CN" altLang="en-US">
                <a:solidFill>
                  <a:srgbClr val="FF0000"/>
                </a:solidFill>
              </a:rPr>
              <a:t>no assumptions</a:t>
            </a:r>
            <a:r>
              <a:rPr lang="zh-CN" altLang="en-US"/>
              <a:t> on geometrical symmetries</a:t>
            </a:r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4080" y="2907665"/>
            <a:ext cx="7355732" cy="172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080" y="4615815"/>
            <a:ext cx="3594353" cy="684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985" y="4748530"/>
            <a:ext cx="1691398" cy="32400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22300" y="2508885"/>
            <a:ext cx="604647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The </a:t>
            </a:r>
            <a:r>
              <a:rPr lang="zh-CN" altLang="en-US">
                <a:solidFill>
                  <a:srgbClr val="FF0000"/>
                </a:solidFill>
              </a:rPr>
              <a:t>Lagrangian density</a:t>
            </a:r>
            <a:r>
              <a:rPr lang="zh-CN" altLang="en-US"/>
              <a:t> of the RMF model is</a:t>
            </a:r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4579620" y="4719955"/>
            <a:ext cx="63436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>
                <a:sym typeface="+mn-ea"/>
              </a:rPr>
              <a:t>with</a:t>
            </a:r>
            <a:endParaRPr lang="en-US" altLang="zh-CN">
              <a:sym typeface="+mn-ea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20" y="5509895"/>
            <a:ext cx="3688715" cy="3048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3810" y="5072380"/>
            <a:ext cx="2092960" cy="1179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对象 13"/>
          <p:cNvGraphicFramePr>
            <a:graphicFrameLocks noChangeAspect="1"/>
          </p:cNvGraphicFramePr>
          <p:nvPr/>
        </p:nvGraphicFramePr>
        <p:xfrm>
          <a:off x="5075555" y="3498215"/>
          <a:ext cx="2662834" cy="61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" name="" r:id="rId1" imgW="3067050" imgH="704850" progId="Paint.Picture">
                  <p:embed/>
                </p:oleObj>
              </mc:Choice>
              <mc:Fallback>
                <p:oleObj name="" r:id="rId1" imgW="3067050" imgH="704850" progId="Paint.Picture">
                  <p:embed/>
                  <p:pic>
                    <p:nvPicPr>
                      <p:cNvPr id="0" name="图片 1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075555" y="3498215"/>
                        <a:ext cx="2662834" cy="61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>
          <a:xfrm>
            <a:off x="0" y="6459855"/>
            <a:ext cx="5993130" cy="398145"/>
          </a:xfrm>
        </p:spPr>
        <p:txBody>
          <a:bodyPr/>
          <a:lstStyle/>
          <a:p>
            <a:pPr>
              <a:defRPr/>
            </a:pPr>
            <a:r>
              <a:rPr lang="zh-CN" altLang="en-US" sz="1400" dirty="0">
                <a:sym typeface="+mn-ea"/>
              </a:rPr>
              <a:t>Nonuniform nuclear matter in a strong magenetic field</a:t>
            </a:r>
            <a:endParaRPr lang="zh-CN" altLang="en-US" sz="1400" dirty="0">
              <a:sym typeface="+mn-ea"/>
            </a:endParaRPr>
          </a:p>
        </p:txBody>
      </p:sp>
      <p:sp>
        <p:nvSpPr>
          <p:cNvPr id="13315" name="灯片编号占位符 10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027988" y="6459538"/>
            <a:ext cx="9842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1800" smtClean="0">
                <a:solidFill>
                  <a:srgbClr val="FFFFFF"/>
                </a:solidFill>
              </a:rPr>
              <a:t>6</a:t>
            </a:r>
            <a:endParaRPr lang="en-US" altLang="zh-CN" sz="1800" smtClean="0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4605"/>
            <a:ext cx="3093720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 noProof="1"/>
              <a:t>Equation of motion</a:t>
            </a:r>
            <a:endParaRPr lang="en-US" sz="2800" noProof="1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r="1462"/>
          <a:stretch>
            <a:fillRect/>
          </a:stretch>
        </p:blipFill>
        <p:spPr>
          <a:xfrm>
            <a:off x="868045" y="930910"/>
            <a:ext cx="7319010" cy="6121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24180" y="624205"/>
            <a:ext cx="152019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F</a:t>
            </a:r>
            <a:r>
              <a:rPr lang="zh-CN" altLang="en-US"/>
              <a:t>ermions</a:t>
            </a:r>
            <a:r>
              <a:rPr lang="en-US" altLang="zh-CN"/>
              <a:t>:</a:t>
            </a:r>
            <a:endParaRPr lang="en-US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495935" y="1612265"/>
            <a:ext cx="152019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/>
              <a:t>Mesons</a:t>
            </a:r>
            <a:r>
              <a:rPr lang="en-US" altLang="zh-CN"/>
              <a:t>:</a:t>
            </a:r>
            <a:endParaRPr lang="en-US" altLang="zh-CN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780" y="1939290"/>
            <a:ext cx="3670300" cy="16198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5555" y="1981835"/>
            <a:ext cx="2415540" cy="82804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559935" y="1612265"/>
            <a:ext cx="152019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/>
              <a:t>Photons</a:t>
            </a:r>
            <a:r>
              <a:rPr lang="en-US" altLang="zh-CN"/>
              <a:t>:</a:t>
            </a:r>
            <a:endParaRPr lang="en-US" altLang="zh-CN"/>
          </a:p>
        </p:txBody>
      </p:sp>
      <p:sp>
        <p:nvSpPr>
          <p:cNvPr id="11" name="文本框 10"/>
          <p:cNvSpPr txBox="1"/>
          <p:nvPr/>
        </p:nvSpPr>
        <p:spPr>
          <a:xfrm>
            <a:off x="4645025" y="2809875"/>
            <a:ext cx="3937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>
                <a:sym typeface="+mn-ea"/>
              </a:rPr>
              <a:t>with the 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effective magnetic charge density</a:t>
            </a:r>
            <a:endParaRPr lang="en-US" altLang="zh-CN">
              <a:solidFill>
                <a:srgbClr val="FF0000"/>
              </a:solidFill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0965" y="3202305"/>
            <a:ext cx="1398905" cy="25209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467995" y="1615440"/>
            <a:ext cx="8023860" cy="19583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9" name="直接连接符 18"/>
          <p:cNvCxnSpPr/>
          <p:nvPr/>
        </p:nvCxnSpPr>
        <p:spPr>
          <a:xfrm>
            <a:off x="4479925" y="1615440"/>
            <a:ext cx="0" cy="19583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467360" y="678815"/>
            <a:ext cx="8024495" cy="93599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" y="4490085"/>
            <a:ext cx="3536683" cy="1728000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407670" y="3604895"/>
            <a:ext cx="235902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/>
              <a:t>Source currents</a:t>
            </a:r>
            <a:r>
              <a:rPr lang="en-US" altLang="zh-CN"/>
              <a:t>:</a:t>
            </a:r>
            <a:endParaRPr lang="en-US" altLang="zh-CN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3110" y="3985895"/>
            <a:ext cx="3261176" cy="504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9"/>
          <a:srcRect r="2048"/>
          <a:stretch>
            <a:fillRect/>
          </a:stretch>
        </p:blipFill>
        <p:spPr>
          <a:xfrm>
            <a:off x="4870450" y="4434205"/>
            <a:ext cx="2459990" cy="61214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2336"/>
          <a:stretch>
            <a:fillRect/>
          </a:stretch>
        </p:blipFill>
        <p:spPr>
          <a:xfrm>
            <a:off x="4870450" y="5064125"/>
            <a:ext cx="3982720" cy="1115695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4745990" y="4107180"/>
            <a:ext cx="163449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>
                <a:sym typeface="+mn-ea"/>
              </a:rPr>
              <a:t>Total energy: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1" grpId="0"/>
      <p:bldP spid="28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>
          <a:xfrm>
            <a:off x="0" y="6459855"/>
            <a:ext cx="5993130" cy="398145"/>
          </a:xfrm>
        </p:spPr>
        <p:txBody>
          <a:bodyPr/>
          <a:lstStyle/>
          <a:p>
            <a:pPr>
              <a:defRPr/>
            </a:pPr>
            <a:r>
              <a:rPr lang="zh-CN" altLang="en-US" sz="1400" dirty="0">
                <a:sym typeface="+mn-ea"/>
              </a:rPr>
              <a:t>Nonuniform nuclear matter in a strong magenetic field</a:t>
            </a:r>
            <a:endParaRPr lang="zh-CN" altLang="en-US" sz="1400" dirty="0">
              <a:sym typeface="+mn-ea"/>
            </a:endParaRPr>
          </a:p>
        </p:txBody>
      </p:sp>
      <p:sp>
        <p:nvSpPr>
          <p:cNvPr id="13315" name="灯片编号占位符 10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027988" y="6459538"/>
            <a:ext cx="9842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1800" smtClean="0">
                <a:solidFill>
                  <a:srgbClr val="FFFFFF"/>
                </a:solidFill>
              </a:rPr>
              <a:t>7</a:t>
            </a:r>
            <a:endParaRPr lang="en-US" altLang="zh-CN" sz="1800" smtClean="0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4605"/>
            <a:ext cx="3201670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 noProof="1"/>
              <a:t>Landau quantization</a:t>
            </a:r>
            <a:endParaRPr lang="en-US" sz="2800" noProof="1"/>
          </a:p>
        </p:txBody>
      </p:sp>
      <p:sp>
        <p:nvSpPr>
          <p:cNvPr id="12" name="文本框 11"/>
          <p:cNvSpPr txBox="1"/>
          <p:nvPr/>
        </p:nvSpPr>
        <p:spPr>
          <a:xfrm>
            <a:off x="635" y="535940"/>
            <a:ext cx="91535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1800">
                <a:sym typeface="+mn-ea"/>
              </a:rPr>
              <a:t>[Broderick2000_ApJ537-351, Rabhi_Pais_Panda_Providência2009_JPG36-115204, ...]</a:t>
            </a:r>
            <a:endParaRPr lang="en-US" altLang="en-US" sz="1800"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6195" y="911860"/>
            <a:ext cx="248094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Charged </a:t>
            </a:r>
            <a:r>
              <a:rPr lang="zh-CN" altLang="en-US"/>
              <a:t>particles</a:t>
            </a:r>
            <a:r>
              <a:rPr lang="en-US" altLang="zh-CN"/>
              <a:t>:</a:t>
            </a:r>
            <a:endParaRPr lang="en-US" altLang="zh-CN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rcRect r="6029" b="481"/>
          <a:stretch>
            <a:fillRect/>
          </a:stretch>
        </p:blipFill>
        <p:spPr>
          <a:xfrm>
            <a:off x="954405" y="1666875"/>
            <a:ext cx="1385570" cy="39433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27000" y="1244600"/>
            <a:ext cx="838073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T</a:t>
            </a:r>
            <a:r>
              <a:rPr lang="zh-CN" altLang="en-US"/>
              <a:t>he momentum </a:t>
            </a:r>
            <a:r>
              <a:rPr lang="zh-CN" altLang="en-US">
                <a:solidFill>
                  <a:srgbClr val="FF0000"/>
                </a:solidFill>
              </a:rPr>
              <a:t>perpendicular </a:t>
            </a:r>
            <a:r>
              <a:rPr lang="zh-CN" altLang="en-US"/>
              <a:t>to </a:t>
            </a:r>
            <a:r>
              <a:rPr lang="en-US" altLang="zh-CN"/>
              <a:t>the </a:t>
            </a:r>
            <a:r>
              <a:rPr lang="zh-CN" altLang="en-US"/>
              <a:t>magnetic </a:t>
            </a:r>
            <a:r>
              <a:rPr lang="en-US" altLang="zh-CN"/>
              <a:t>fi</a:t>
            </a:r>
            <a:r>
              <a:rPr lang="zh-CN" altLang="en-US"/>
              <a:t>eld </a:t>
            </a:r>
            <a:r>
              <a:rPr lang="zh-CN" altLang="en-US" b="1" i="1">
                <a:solidFill>
                  <a:srgbClr val="FF0000"/>
                </a:solidFill>
              </a:rPr>
              <a:t>B</a:t>
            </a:r>
            <a:r>
              <a:rPr lang="zh-CN" altLang="en-US" b="1" i="1"/>
              <a:t> </a:t>
            </a:r>
            <a:r>
              <a:rPr lang="en-US" altLang="zh-CN"/>
              <a:t>becomes</a:t>
            </a:r>
            <a:endParaRPr lang="en-US" altLang="zh-CN" i="1"/>
          </a:p>
        </p:txBody>
      </p:sp>
      <p:sp>
        <p:nvSpPr>
          <p:cNvPr id="16" name="文本框 15"/>
          <p:cNvSpPr txBox="1"/>
          <p:nvPr/>
        </p:nvSpPr>
        <p:spPr>
          <a:xfrm>
            <a:off x="2611120" y="1666875"/>
            <a:ext cx="295148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with </a:t>
            </a:r>
            <a:r>
              <a:rPr lang="zh-CN" altLang="en-US"/>
              <a:t>the Landau levels</a:t>
            </a:r>
            <a:endParaRPr lang="en-US" altLang="zh-CN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4490" y="1596390"/>
            <a:ext cx="1616783" cy="540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350" y="1865630"/>
            <a:ext cx="776433" cy="2520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2350" y="1604645"/>
            <a:ext cx="1275181" cy="252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5900" y="2310765"/>
            <a:ext cx="5825456" cy="5400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84400" y="2850515"/>
            <a:ext cx="3356308" cy="432000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127000" y="2047240"/>
            <a:ext cx="343471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The </a:t>
            </a:r>
            <a:r>
              <a:rPr lang="zh-CN" altLang="en-US">
                <a:solidFill>
                  <a:srgbClr val="FF0000"/>
                </a:solidFill>
              </a:rPr>
              <a:t>single particle energies</a:t>
            </a:r>
            <a:r>
              <a:rPr lang="en-US" altLang="zh-CN"/>
              <a:t>:</a:t>
            </a:r>
            <a:endParaRPr lang="en-US" altLang="zh-CN"/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7520" y="3249295"/>
            <a:ext cx="3120564" cy="64800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875" y="3874135"/>
            <a:ext cx="2895845" cy="900000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127000" y="3354070"/>
            <a:ext cx="286004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The </a:t>
            </a:r>
            <a:r>
              <a:rPr lang="zh-CN" altLang="en-US">
                <a:solidFill>
                  <a:srgbClr val="FF0000"/>
                </a:solidFill>
              </a:rPr>
              <a:t>density of states</a:t>
            </a:r>
            <a:r>
              <a:rPr lang="en-US" altLang="zh-CN"/>
              <a:t>:</a:t>
            </a:r>
            <a:endParaRPr lang="en-US" altLang="zh-CN"/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61715" y="4077970"/>
            <a:ext cx="2757736" cy="25200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36195" y="909320"/>
            <a:ext cx="9057005" cy="53282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3" name="文本框 42"/>
          <p:cNvSpPr txBox="1"/>
          <p:nvPr/>
        </p:nvSpPr>
        <p:spPr>
          <a:xfrm>
            <a:off x="36195" y="4777740"/>
            <a:ext cx="26879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Uncharged </a:t>
            </a:r>
            <a:r>
              <a:rPr lang="zh-CN" altLang="en-US"/>
              <a:t>particles</a:t>
            </a:r>
            <a:r>
              <a:rPr lang="en-US" altLang="zh-CN"/>
              <a:t>:</a:t>
            </a:r>
            <a:endParaRPr lang="en-US" altLang="zh-CN"/>
          </a:p>
        </p:txBody>
      </p:sp>
      <p:sp>
        <p:nvSpPr>
          <p:cNvPr id="44" name="文本框 43"/>
          <p:cNvSpPr txBox="1"/>
          <p:nvPr/>
        </p:nvSpPr>
        <p:spPr>
          <a:xfrm>
            <a:off x="247015" y="5137785"/>
            <a:ext cx="403923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The </a:t>
            </a:r>
            <a:r>
              <a:rPr lang="zh-CN" altLang="en-US"/>
              <a:t>single particle energies</a:t>
            </a:r>
            <a:r>
              <a:rPr lang="en-US" altLang="zh-CN"/>
              <a:t>:</a:t>
            </a:r>
            <a:endParaRPr lang="en-US" altLang="zh-CN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3170" y="5458460"/>
            <a:ext cx="5706863" cy="720000"/>
          </a:xfrm>
          <a:prstGeom prst="rect">
            <a:avLst/>
          </a:prstGeom>
        </p:spPr>
      </p:pic>
      <p:cxnSp>
        <p:nvCxnSpPr>
          <p:cNvPr id="46" name="直接连接符 45"/>
          <p:cNvCxnSpPr/>
          <p:nvPr/>
        </p:nvCxnSpPr>
        <p:spPr>
          <a:xfrm>
            <a:off x="41275" y="4794250"/>
            <a:ext cx="9066530" cy="44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25" grpId="0"/>
      <p:bldP spid="38" grpId="0"/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>
          <a:xfrm>
            <a:off x="0" y="6459855"/>
            <a:ext cx="5993130" cy="398145"/>
          </a:xfrm>
        </p:spPr>
        <p:txBody>
          <a:bodyPr/>
          <a:lstStyle/>
          <a:p>
            <a:pPr>
              <a:defRPr/>
            </a:pPr>
            <a:r>
              <a:rPr lang="zh-CN" altLang="en-US" sz="1400" dirty="0">
                <a:sym typeface="+mn-ea"/>
              </a:rPr>
              <a:t>Nonuniform nuclear matter in a strong magenetic field</a:t>
            </a:r>
            <a:endParaRPr lang="zh-CN" altLang="en-US" sz="1400" dirty="0">
              <a:sym typeface="+mn-ea"/>
            </a:endParaRPr>
          </a:p>
        </p:txBody>
      </p:sp>
      <p:sp>
        <p:nvSpPr>
          <p:cNvPr id="13315" name="灯片编号占位符 10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027988" y="6459538"/>
            <a:ext cx="9842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1800" smtClean="0">
                <a:solidFill>
                  <a:srgbClr val="FFFFFF"/>
                </a:solidFill>
              </a:rPr>
              <a:t>8</a:t>
            </a:r>
            <a:endParaRPr lang="en-US" altLang="zh-CN" sz="1800" smtClean="0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4605"/>
            <a:ext cx="3201670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 noProof="1"/>
              <a:t>Numerical recipe</a:t>
            </a:r>
            <a:endParaRPr lang="en-US" sz="2800" noProof="1"/>
          </a:p>
        </p:txBody>
      </p:sp>
      <p:sp>
        <p:nvSpPr>
          <p:cNvPr id="3" name="文本框 2"/>
          <p:cNvSpPr txBox="1"/>
          <p:nvPr/>
        </p:nvSpPr>
        <p:spPr>
          <a:xfrm>
            <a:off x="180340" y="876935"/>
            <a:ext cx="850900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Based on the </a:t>
            </a:r>
            <a:r>
              <a:rPr lang="en-US">
                <a:sym typeface="+mn-ea"/>
              </a:rPr>
              <a:t>numerical </a:t>
            </a:r>
            <a:r>
              <a:rPr lang="en-US" altLang="zh-CN"/>
              <a:t>code developed in [</a:t>
            </a:r>
            <a:r>
              <a:rPr lang="zh-CN" altLang="en-US"/>
              <a:t>Okamoto</a:t>
            </a:r>
            <a:r>
              <a:rPr lang="en-US" altLang="zh-CN"/>
              <a:t>_Maruyama_Yabana_Tatsumi</a:t>
            </a:r>
            <a:r>
              <a:rPr lang="zh-CN" altLang="en-US"/>
              <a:t>2012_PLB713-284</a:t>
            </a:r>
            <a:r>
              <a:rPr lang="en-US" altLang="zh-CN"/>
              <a:t>, Okamoto</a:t>
            </a:r>
            <a:r>
              <a:rPr lang="en-US" altLang="zh-CN">
                <a:sym typeface="+mn-ea"/>
              </a:rPr>
              <a:t>_Maruyama_Yabana_Tatsumi</a:t>
            </a:r>
            <a:r>
              <a:rPr lang="en-US" altLang="zh-CN"/>
              <a:t>2013_PRC88-025801], we further include the effects of the </a:t>
            </a:r>
            <a:r>
              <a:rPr lang="en-US" altLang="zh-CN">
                <a:solidFill>
                  <a:srgbClr val="FF0000"/>
                </a:solidFill>
              </a:rPr>
              <a:t>magnetic </a:t>
            </a:r>
            <a:r>
              <a:rPr lang="en-US" altLang="zh-CN"/>
              <a:t>field </a:t>
            </a:r>
            <a:r>
              <a:rPr lang="zh-CN" altLang="en-US">
                <a:sym typeface="+mn-ea"/>
              </a:rPr>
              <a:t>(MagNonuniform V0.1)</a:t>
            </a:r>
            <a:r>
              <a:rPr lang="en-US" altLang="zh-CN"/>
              <a:t>.</a:t>
            </a:r>
            <a:endParaRPr lang="en-US" altLang="zh-CN"/>
          </a:p>
        </p:txBody>
      </p:sp>
      <p:sp>
        <p:nvSpPr>
          <p:cNvPr id="4" name="文本框 3"/>
          <p:cNvSpPr txBox="1"/>
          <p:nvPr/>
        </p:nvSpPr>
        <p:spPr>
          <a:xfrm>
            <a:off x="252095" y="2629535"/>
            <a:ext cx="8467090" cy="31692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The boson fields and density profiles</a:t>
            </a:r>
            <a:r>
              <a:rPr lang="zh-CN" altLang="en-US"/>
              <a:t> are solved </a:t>
            </a:r>
            <a:r>
              <a:rPr lang="zh-CN" altLang="en-US">
                <a:solidFill>
                  <a:srgbClr val="FF0000"/>
                </a:solidFill>
              </a:rPr>
              <a:t>iteratively </a:t>
            </a:r>
            <a:r>
              <a:rPr lang="zh-CN" altLang="en-US"/>
              <a:t>inside a </a:t>
            </a:r>
            <a:r>
              <a:rPr lang="zh-CN" altLang="en-US">
                <a:solidFill>
                  <a:srgbClr val="FF0000"/>
                </a:solidFill>
              </a:rPr>
              <a:t>3D periodic unit cell</a:t>
            </a:r>
            <a:r>
              <a:rPr lang="zh-CN" altLang="en-US"/>
              <a:t> with discretized space coordinate, i.e.,</a:t>
            </a:r>
            <a:endParaRPr lang="zh-CN" altLang="en-US"/>
          </a:p>
          <a:p>
            <a:endParaRPr lang="zh-CN" altLang="en-US"/>
          </a:p>
          <a:p>
            <a:pPr marL="457200" indent="-457200">
              <a:buAutoNum type="arabicPeriod"/>
            </a:pPr>
            <a:r>
              <a:rPr lang="zh-CN" altLang="en-US"/>
              <a:t>Assume </a:t>
            </a:r>
            <a:r>
              <a:rPr lang="zh-CN" altLang="en-US">
                <a:solidFill>
                  <a:srgbClr val="FF0000"/>
                </a:solidFill>
              </a:rPr>
              <a:t>initial boson </a:t>
            </a:r>
            <a:r>
              <a:rPr lang="en-US" altLang="zh-CN">
                <a:solidFill>
                  <a:srgbClr val="FF0000"/>
                </a:solidFill>
              </a:rPr>
              <a:t>fi</a:t>
            </a:r>
            <a:r>
              <a:rPr lang="zh-CN" altLang="en-US">
                <a:solidFill>
                  <a:srgbClr val="FF0000"/>
                </a:solidFill>
              </a:rPr>
              <a:t>elds</a:t>
            </a:r>
            <a:r>
              <a:rPr lang="zh-CN" altLang="en-US"/>
              <a:t> that determine the potentials for fermions;</a:t>
            </a:r>
            <a:endParaRPr lang="zh-CN" altLang="en-US"/>
          </a:p>
          <a:p>
            <a:pPr marL="457200" indent="-457200">
              <a:buAutoNum type="arabicPeriod"/>
            </a:pPr>
            <a:r>
              <a:rPr lang="zh-CN" altLang="en-US"/>
              <a:t>Obtain the </a:t>
            </a:r>
            <a:r>
              <a:rPr lang="zh-CN" altLang="en-US">
                <a:solidFill>
                  <a:srgbClr val="FF0000"/>
                </a:solidFill>
              </a:rPr>
              <a:t>density distributions</a:t>
            </a:r>
            <a:r>
              <a:rPr lang="zh-CN" altLang="en-US"/>
              <a:t> of fermions at given total particle numbers, where the </a:t>
            </a:r>
            <a:r>
              <a:rPr lang="zh-CN" altLang="en-US">
                <a:solidFill>
                  <a:srgbClr val="FF0000"/>
                </a:solidFill>
              </a:rPr>
              <a:t>chemical potentials are constants</a:t>
            </a:r>
            <a:r>
              <a:rPr lang="zh-CN" altLang="en-US"/>
              <a:t>;</a:t>
            </a:r>
            <a:endParaRPr lang="zh-CN" altLang="en-US"/>
          </a:p>
          <a:p>
            <a:pPr marL="457200" indent="-457200">
              <a:buAutoNum type="arabicPeriod"/>
            </a:pPr>
            <a:r>
              <a:rPr lang="zh-CN" altLang="en-US"/>
              <a:t>Solve the </a:t>
            </a:r>
            <a:r>
              <a:rPr lang="en-US" altLang="zh-CN">
                <a:solidFill>
                  <a:srgbClr val="FF0000"/>
                </a:solidFill>
              </a:rPr>
              <a:t>boson field</a:t>
            </a:r>
            <a:r>
              <a:rPr lang="zh-CN" altLang="en-US">
                <a:solidFill>
                  <a:srgbClr val="FF0000"/>
                </a:solidFill>
              </a:rPr>
              <a:t> equations</a:t>
            </a:r>
            <a:r>
              <a:rPr lang="zh-CN" altLang="en-US"/>
              <a:t> with </a:t>
            </a:r>
            <a:r>
              <a:rPr lang="zh-CN" altLang="en-US">
                <a:solidFill>
                  <a:srgbClr val="FF0000"/>
                </a:solidFill>
              </a:rPr>
              <a:t>Relexation Method</a:t>
            </a:r>
            <a:r>
              <a:rPr lang="zh-CN" altLang="en-US"/>
              <a:t>;</a:t>
            </a:r>
            <a:endParaRPr lang="zh-CN" altLang="en-US"/>
          </a:p>
          <a:p>
            <a:pPr marL="457200" indent="-457200">
              <a:buAutoNum type="arabicPeriod"/>
            </a:pPr>
            <a:r>
              <a:rPr lang="zh-CN" altLang="en-US"/>
              <a:t>Readjust the boson </a:t>
            </a:r>
            <a:r>
              <a:rPr lang="en-US" altLang="zh-CN"/>
              <a:t>fi</a:t>
            </a:r>
            <a:r>
              <a:rPr lang="zh-CN" altLang="en-US"/>
              <a:t>elds according to the </a:t>
            </a:r>
            <a:r>
              <a:rPr lang="zh-CN" altLang="en-US">
                <a:solidFill>
                  <a:srgbClr val="FF0000"/>
                </a:solidFill>
              </a:rPr>
              <a:t>Modi</a:t>
            </a:r>
            <a:r>
              <a:rPr lang="en-US" altLang="zh-CN">
                <a:solidFill>
                  <a:srgbClr val="FF0000"/>
                </a:solidFill>
              </a:rPr>
              <a:t>fi</a:t>
            </a:r>
            <a:r>
              <a:rPr lang="zh-CN" altLang="en-US">
                <a:solidFill>
                  <a:srgbClr val="FF0000"/>
                </a:solidFill>
              </a:rPr>
              <a:t>ed Broyden's method</a:t>
            </a:r>
            <a:r>
              <a:rPr lang="zh-CN" altLang="en-US"/>
              <a:t> [Johnson1988_PRB38-12807];</a:t>
            </a:r>
            <a:endParaRPr lang="zh-CN" altLang="en-US"/>
          </a:p>
          <a:p>
            <a:pPr marL="457200" indent="-457200">
              <a:buAutoNum type="arabicPeriod"/>
            </a:pPr>
            <a:r>
              <a:rPr lang="zh-CN" altLang="en-US"/>
              <a:t>Go to step 2 until convergence is reached</a:t>
            </a:r>
            <a:r>
              <a:rPr lang="en-US" altLang="zh-CN"/>
              <a:t>.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回顾">
  <a:themeElements>
    <a:clrScheme name="回顾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回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6270</Words>
  <Application>WPS 演示</Application>
  <PresentationFormat>全屏显示(4:3)</PresentationFormat>
  <Paragraphs>336</Paragraphs>
  <Slides>28</Slides>
  <Notes>16</Notes>
  <HiddenSlides>0</HiddenSlides>
  <MMClips>0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11</vt:i4>
      </vt:variant>
      <vt:variant>
        <vt:lpstr>幻灯片标题</vt:lpstr>
      </vt:variant>
      <vt:variant>
        <vt:i4>28</vt:i4>
      </vt:variant>
    </vt:vector>
  </HeadingPairs>
  <TitlesOfParts>
    <vt:vector size="47" baseType="lpstr">
      <vt:lpstr>Arial</vt:lpstr>
      <vt:lpstr>宋体</vt:lpstr>
      <vt:lpstr>Wingdings</vt:lpstr>
      <vt:lpstr>Calibri Light</vt:lpstr>
      <vt:lpstr>Calibri</vt:lpstr>
      <vt:lpstr>微软雅黑</vt:lpstr>
      <vt:lpstr>Arial Unicode MS</vt:lpstr>
      <vt:lpstr>回顾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Nonuniform nuclear matter in a strong magenetic field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Group Meeting</dc:title>
  <dc:creator>夏铖君</dc:creator>
  <cp:lastModifiedBy>hp</cp:lastModifiedBy>
  <cp:revision>1344</cp:revision>
  <dcterms:created xsi:type="dcterms:W3CDTF">2011-09-23T15:07:00Z</dcterms:created>
  <dcterms:modified xsi:type="dcterms:W3CDTF">2017-06-27T17:36:41Z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